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tmp" ContentType="image/p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 id="2147483672" r:id="rId2"/>
    <p:sldMasterId id="2147483685" r:id="rId3"/>
  </p:sldMasterIdLst>
  <p:notesMasterIdLst>
    <p:notesMasterId r:id="rId55"/>
  </p:notesMasterIdLst>
  <p:sldIdLst>
    <p:sldId id="256" r:id="rId4"/>
    <p:sldId id="4566" r:id="rId5"/>
    <p:sldId id="3670" r:id="rId6"/>
    <p:sldId id="262" r:id="rId7"/>
    <p:sldId id="4569" r:id="rId8"/>
    <p:sldId id="3658" r:id="rId9"/>
    <p:sldId id="419" r:id="rId10"/>
    <p:sldId id="3663" r:id="rId11"/>
    <p:sldId id="3698" r:id="rId12"/>
    <p:sldId id="3662" r:id="rId13"/>
    <p:sldId id="3603" r:id="rId14"/>
    <p:sldId id="263" r:id="rId15"/>
    <p:sldId id="406" r:id="rId16"/>
    <p:sldId id="443" r:id="rId17"/>
    <p:sldId id="407" r:id="rId18"/>
    <p:sldId id="408" r:id="rId19"/>
    <p:sldId id="4568" r:id="rId20"/>
    <p:sldId id="412" r:id="rId21"/>
    <p:sldId id="411" r:id="rId22"/>
    <p:sldId id="4570" r:id="rId23"/>
    <p:sldId id="446" r:id="rId24"/>
    <p:sldId id="445" r:id="rId25"/>
    <p:sldId id="4576" r:id="rId26"/>
    <p:sldId id="346" r:id="rId27"/>
    <p:sldId id="756" r:id="rId28"/>
    <p:sldId id="4744" r:id="rId29"/>
    <p:sldId id="413" r:id="rId30"/>
    <p:sldId id="264" r:id="rId31"/>
    <p:sldId id="444" r:id="rId32"/>
    <p:sldId id="414" r:id="rId33"/>
    <p:sldId id="375" r:id="rId34"/>
    <p:sldId id="4571" r:id="rId35"/>
    <p:sldId id="4572" r:id="rId36"/>
    <p:sldId id="3674" r:id="rId37"/>
    <p:sldId id="4573" r:id="rId38"/>
    <p:sldId id="409" r:id="rId39"/>
    <p:sldId id="3997" r:id="rId40"/>
    <p:sldId id="4575" r:id="rId41"/>
    <p:sldId id="4574" r:id="rId42"/>
    <p:sldId id="3571" r:id="rId43"/>
    <p:sldId id="3666" r:id="rId44"/>
    <p:sldId id="3647" r:id="rId45"/>
    <p:sldId id="3667" r:id="rId46"/>
    <p:sldId id="271" r:id="rId47"/>
    <p:sldId id="3524" r:id="rId48"/>
    <p:sldId id="3675" r:id="rId49"/>
    <p:sldId id="3676" r:id="rId50"/>
    <p:sldId id="3677" r:id="rId51"/>
    <p:sldId id="3657" r:id="rId52"/>
    <p:sldId id="3654" r:id="rId53"/>
    <p:sldId id="3671" r:id="rId54"/>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guide id="3" pos="816" userDrawn="1">
          <p15:clr>
            <a:srgbClr val="A4A3A4"/>
          </p15:clr>
        </p15:guide>
        <p15:guide id="4" pos="4944" userDrawn="1">
          <p15:clr>
            <a:srgbClr val="A4A3A4"/>
          </p15:clr>
        </p15:guide>
        <p15:guide id="5" pos="249" userDrawn="1">
          <p15:clr>
            <a:srgbClr val="A4A3A4"/>
          </p15:clr>
        </p15:guide>
        <p15:guide id="6" pos="5488" userDrawn="1">
          <p15:clr>
            <a:srgbClr val="A4A3A4"/>
          </p15:clr>
        </p15:guide>
        <p15:guide id="7" orient="horz" pos="3997" userDrawn="1">
          <p15:clr>
            <a:srgbClr val="A4A3A4"/>
          </p15:clr>
        </p15:guide>
        <p15:guide id="8" orient="horz" pos="55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9F98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スタイルなし、表のグリッド線あり">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0049"/>
    <p:restoredTop sz="94682"/>
  </p:normalViewPr>
  <p:slideViewPr>
    <p:cSldViewPr snapToGrid="0" showGuides="1">
      <p:cViewPr>
        <p:scale>
          <a:sx n="125" d="100"/>
          <a:sy n="125" d="100"/>
        </p:scale>
        <p:origin x="786" y="-78"/>
      </p:cViewPr>
      <p:guideLst>
        <p:guide orient="horz" pos="2160"/>
        <p:guide pos="2880"/>
        <p:guide pos="816"/>
        <p:guide pos="4944"/>
        <p:guide pos="249"/>
        <p:guide pos="5488"/>
        <p:guide orient="horz" pos="3997"/>
        <p:guide orient="horz" pos="550"/>
      </p:guideLst>
    </p:cSldViewPr>
  </p:slideViewPr>
  <p:notesTextViewPr>
    <p:cViewPr>
      <p:scale>
        <a:sx n="1" d="1"/>
        <a:sy n="1" d="1"/>
      </p:scale>
      <p:origin x="0" y="0"/>
    </p:cViewPr>
  </p:notesTextViewPr>
  <p:sorterViewPr>
    <p:cViewPr varScale="1">
      <p:scale>
        <a:sx n="1" d="1"/>
        <a:sy n="1" d="1"/>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slide" Target="slides/slide44.xml"/><Relationship Id="rId50" Type="http://schemas.openxmlformats.org/officeDocument/2006/relationships/slide" Target="slides/slide47.xml"/><Relationship Id="rId55" Type="http://schemas.openxmlformats.org/officeDocument/2006/relationships/notesMaster" Target="notesMasters/notesMaster1.xml"/><Relationship Id="rId7" Type="http://schemas.openxmlformats.org/officeDocument/2006/relationships/slide" Target="slides/slide4.xml"/><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slide" Target="slides/slide26.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slide" Target="slides/slide50.xml"/><Relationship Id="rId58" Type="http://schemas.openxmlformats.org/officeDocument/2006/relationships/theme" Target="theme/theme1.xml"/><Relationship Id="rId5" Type="http://schemas.openxmlformats.org/officeDocument/2006/relationships/slide" Target="slides/slide2.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56" Type="http://schemas.openxmlformats.org/officeDocument/2006/relationships/presProps" Target="presProps.xml"/><Relationship Id="rId8" Type="http://schemas.openxmlformats.org/officeDocument/2006/relationships/slide" Target="slides/slide5.xml"/><Relationship Id="rId51" Type="http://schemas.openxmlformats.org/officeDocument/2006/relationships/slide" Target="slides/slide48.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59" Type="http://schemas.openxmlformats.org/officeDocument/2006/relationships/tableStyles" Target="tableStyles.xml"/><Relationship Id="rId20" Type="http://schemas.openxmlformats.org/officeDocument/2006/relationships/slide" Target="slides/slide17.xml"/><Relationship Id="rId41" Type="http://schemas.openxmlformats.org/officeDocument/2006/relationships/slide" Target="slides/slide38.xml"/><Relationship Id="rId54" Type="http://schemas.openxmlformats.org/officeDocument/2006/relationships/slide" Target="slides/slide51.xml"/><Relationship Id="rId1" Type="http://schemas.openxmlformats.org/officeDocument/2006/relationships/slideMaster" Target="slideMasters/slideMaster1.xml"/><Relationship Id="rId6" Type="http://schemas.openxmlformats.org/officeDocument/2006/relationships/slide" Target="slides/slide3.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viewProps" Target="viewProps.xml"/><Relationship Id="rId10" Type="http://schemas.openxmlformats.org/officeDocument/2006/relationships/slide" Target="slides/slide7.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slide" Target="slides/slide49.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BF7820B-41C0-FB4D-B236-915F3235F638}" type="datetimeFigureOut">
              <a:rPr kumimoji="1" lang="ja-JP" altLang="en-US" smtClean="0"/>
              <a:t>2024/8/15</a:t>
            </a:fld>
            <a:endParaRPr kumimoji="1" lang="ja-JP" altLang="en-US"/>
          </a:p>
        </p:txBody>
      </p:sp>
      <p:sp>
        <p:nvSpPr>
          <p:cNvPr id="4" name="スライド イメージ プレースホルダー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880DD0A-8D93-624B-A272-36B3E8D425AB}" type="slidenum">
              <a:rPr kumimoji="1" lang="ja-JP" altLang="en-US" smtClean="0"/>
              <a:t>‹#›</a:t>
            </a:fld>
            <a:endParaRPr kumimoji="1" lang="ja-JP" altLang="en-US"/>
          </a:p>
        </p:txBody>
      </p:sp>
    </p:spTree>
    <p:extLst>
      <p:ext uri="{BB962C8B-B14F-4D97-AF65-F5344CB8AC3E}">
        <p14:creationId xmlns:p14="http://schemas.microsoft.com/office/powerpoint/2010/main" val="3732971124"/>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371600" y="1143000"/>
            <a:ext cx="4114800" cy="3086100"/>
          </a:xfrm>
        </p:spPr>
      </p:sp>
      <p:sp>
        <p:nvSpPr>
          <p:cNvPr id="3" name="ノート プレースホルダー 2"/>
          <p:cNvSpPr>
            <a:spLocks noGrp="1"/>
          </p:cNvSpPr>
          <p:nvPr>
            <p:ph type="body" idx="1"/>
          </p:nvPr>
        </p:nvSpPr>
        <p:spPr/>
        <p:txBody>
          <a:bodyPr/>
          <a:lstStyle/>
          <a:p>
            <a:r>
              <a:rPr kumimoji="1" lang="ja-JP" altLang="en-US"/>
              <a:t>発達障害だけでなく</a:t>
            </a:r>
            <a:endParaRPr kumimoji="1" lang="en-US" altLang="ja-JP" dirty="0"/>
          </a:p>
          <a:p>
            <a:r>
              <a:rPr kumimoji="1" lang="ja-JP" altLang="en-US"/>
              <a:t>知的障害、ダウン症</a:t>
            </a:r>
            <a:endParaRPr kumimoji="1" lang="en-US" altLang="ja-JP" dirty="0"/>
          </a:p>
          <a:p>
            <a:r>
              <a:rPr kumimoji="1" lang="ja-JP" altLang="en-US"/>
              <a:t>肢体不自由</a:t>
            </a:r>
            <a:endParaRPr kumimoji="1" lang="en-US" altLang="ja-JP" dirty="0"/>
          </a:p>
          <a:p>
            <a:r>
              <a:rPr kumimoji="1" lang="ja-JP" altLang="en-US"/>
              <a:t>重度重複障害</a:t>
            </a:r>
            <a:endParaRPr kumimoji="1" lang="en-US" altLang="ja-JP" dirty="0"/>
          </a:p>
          <a:p>
            <a:r>
              <a:rPr kumimoji="1" lang="ja-JP" altLang="en-US"/>
              <a:t>難聴幼児</a:t>
            </a:r>
            <a:endParaRPr kumimoji="1" lang="en-US" altLang="ja-JP" dirty="0"/>
          </a:p>
          <a:p>
            <a:r>
              <a:rPr kumimoji="1" lang="ja-JP" altLang="en-US"/>
              <a:t>盲児</a:t>
            </a:r>
            <a:endParaRPr kumimoji="1" lang="en-US" altLang="ja-JP" dirty="0"/>
          </a:p>
          <a:p>
            <a:r>
              <a:rPr kumimoji="1" lang="ja-JP" altLang="en-US"/>
              <a:t>医療的ケア</a:t>
            </a:r>
            <a:endParaRPr kumimoji="1" lang="en-US" altLang="ja-JP" dirty="0"/>
          </a:p>
          <a:p>
            <a:r>
              <a:rPr kumimoji="1" lang="ja-JP" altLang="en-US"/>
              <a:t>など、さまざまな状態の子どもを視野に</a:t>
            </a:r>
            <a:endParaRPr kumimoji="1" lang="en-US" altLang="ja-JP" dirty="0"/>
          </a:p>
          <a:p>
            <a:endParaRPr kumimoji="1" lang="ja-JP" altLang="en-US"/>
          </a:p>
        </p:txBody>
      </p:sp>
      <p:sp>
        <p:nvSpPr>
          <p:cNvPr id="4" name="スライド番号プレースホルダー 3"/>
          <p:cNvSpPr>
            <a:spLocks noGrp="1"/>
          </p:cNvSpPr>
          <p:nvPr>
            <p:ph type="sldNum" sz="quarter" idx="5"/>
          </p:nvPr>
        </p:nvSpPr>
        <p:spPr/>
        <p:txBody>
          <a:bodyPr/>
          <a:lstStyle/>
          <a:p>
            <a:fld id="{5A0D40AA-8042-674B-8279-F51DF279D1BF}" type="slidenum">
              <a:rPr kumimoji="1" lang="ja-JP" altLang="en-US" smtClean="0"/>
              <a:t>2</a:t>
            </a:fld>
            <a:endParaRPr kumimoji="1" lang="ja-JP" altLang="en-US"/>
          </a:p>
        </p:txBody>
      </p:sp>
    </p:spTree>
    <p:extLst>
      <p:ext uri="{BB962C8B-B14F-4D97-AF65-F5344CB8AC3E}">
        <p14:creationId xmlns:p14="http://schemas.microsoft.com/office/powerpoint/2010/main" val="106394599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7"/>
          <p:cNvSpPr>
            <a:spLocks noGrp="1" noChangeArrowheads="1"/>
          </p:cNvSpPr>
          <p:nvPr>
            <p:ph type="sldNum" sz="quarter" idx="5"/>
          </p:nvPr>
        </p:nvSpPr>
        <p:spPr>
          <a:xfrm>
            <a:off x="4188247" y="9429419"/>
            <a:ext cx="3204259" cy="4950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8210" tIns="44105" rIns="88210" bIns="44105"/>
          <a:lstStyle>
            <a:lvl1pPr>
              <a:defRPr kumimoji="1" sz="1900">
                <a:solidFill>
                  <a:schemeClr val="tx1"/>
                </a:solidFill>
                <a:latin typeface="Arial" charset="0"/>
                <a:ea typeface="ＭＳ Ｐゴシック" charset="-128"/>
              </a:defRPr>
            </a:lvl1pPr>
            <a:lvl2pPr marL="716708" indent="-275658">
              <a:defRPr kumimoji="1" sz="1900">
                <a:solidFill>
                  <a:schemeClr val="tx1"/>
                </a:solidFill>
                <a:latin typeface="Arial" charset="0"/>
                <a:ea typeface="ＭＳ Ｐゴシック" charset="-128"/>
              </a:defRPr>
            </a:lvl2pPr>
            <a:lvl3pPr marL="1102628" indent="-220526">
              <a:defRPr kumimoji="1" sz="1900">
                <a:solidFill>
                  <a:schemeClr val="tx1"/>
                </a:solidFill>
                <a:latin typeface="Arial" charset="0"/>
                <a:ea typeface="ＭＳ Ｐゴシック" charset="-128"/>
              </a:defRPr>
            </a:lvl3pPr>
            <a:lvl4pPr marL="1543681" indent="-220526">
              <a:defRPr kumimoji="1" sz="1900">
                <a:solidFill>
                  <a:schemeClr val="tx1"/>
                </a:solidFill>
                <a:latin typeface="Arial" charset="0"/>
                <a:ea typeface="ＭＳ Ｐゴシック" charset="-128"/>
              </a:defRPr>
            </a:lvl4pPr>
            <a:lvl5pPr marL="1984731" indent="-220526">
              <a:defRPr kumimoji="1" sz="1900">
                <a:solidFill>
                  <a:schemeClr val="tx1"/>
                </a:solidFill>
                <a:latin typeface="Arial" charset="0"/>
                <a:ea typeface="ＭＳ Ｐゴシック" charset="-128"/>
              </a:defRPr>
            </a:lvl5pPr>
            <a:lvl6pPr marL="2425783" indent="-220526" eaLnBrk="0" fontAlgn="base" hangingPunct="0">
              <a:spcBef>
                <a:spcPct val="20000"/>
              </a:spcBef>
              <a:spcAft>
                <a:spcPct val="0"/>
              </a:spcAft>
              <a:defRPr kumimoji="1" sz="1900">
                <a:solidFill>
                  <a:schemeClr val="tx1"/>
                </a:solidFill>
                <a:latin typeface="Arial" charset="0"/>
                <a:ea typeface="ＭＳ Ｐゴシック" charset="-128"/>
              </a:defRPr>
            </a:lvl6pPr>
            <a:lvl7pPr marL="2866835" indent="-220526" eaLnBrk="0" fontAlgn="base" hangingPunct="0">
              <a:spcBef>
                <a:spcPct val="20000"/>
              </a:spcBef>
              <a:spcAft>
                <a:spcPct val="0"/>
              </a:spcAft>
              <a:defRPr kumimoji="1" sz="1900">
                <a:solidFill>
                  <a:schemeClr val="tx1"/>
                </a:solidFill>
                <a:latin typeface="Arial" charset="0"/>
                <a:ea typeface="ＭＳ Ｐゴシック" charset="-128"/>
              </a:defRPr>
            </a:lvl7pPr>
            <a:lvl8pPr marL="3307885" indent="-220526" eaLnBrk="0" fontAlgn="base" hangingPunct="0">
              <a:spcBef>
                <a:spcPct val="20000"/>
              </a:spcBef>
              <a:spcAft>
                <a:spcPct val="0"/>
              </a:spcAft>
              <a:defRPr kumimoji="1" sz="1900">
                <a:solidFill>
                  <a:schemeClr val="tx1"/>
                </a:solidFill>
                <a:latin typeface="Arial" charset="0"/>
                <a:ea typeface="ＭＳ Ｐゴシック" charset="-128"/>
              </a:defRPr>
            </a:lvl8pPr>
            <a:lvl9pPr marL="3748938" indent="-220526" eaLnBrk="0" fontAlgn="base" hangingPunct="0">
              <a:spcBef>
                <a:spcPct val="20000"/>
              </a:spcBef>
              <a:spcAft>
                <a:spcPct val="0"/>
              </a:spcAft>
              <a:defRPr kumimoji="1" sz="1900">
                <a:solidFill>
                  <a:schemeClr val="tx1"/>
                </a:solidFill>
                <a:latin typeface="Arial" charset="0"/>
                <a:ea typeface="ＭＳ Ｐゴシック" charset="-128"/>
              </a:defRPr>
            </a:lvl9pPr>
          </a:lstStyle>
          <a:p>
            <a:fld id="{7B93624A-5B77-49E1-AEE8-4B2E30A7AB82}" type="slidenum">
              <a:rPr lang="en-US" altLang="ja-JP" sz="1100">
                <a:solidFill>
                  <a:prstClr val="black"/>
                </a:solidFill>
              </a:rPr>
              <a:pPr/>
              <a:t>16</a:t>
            </a:fld>
            <a:endParaRPr lang="en-US" altLang="ja-JP" sz="1100">
              <a:solidFill>
                <a:prstClr val="black"/>
              </a:solidFill>
            </a:endParaRPr>
          </a:p>
        </p:txBody>
      </p:sp>
      <p:sp>
        <p:nvSpPr>
          <p:cNvPr id="16387" name="Rectangle 2"/>
          <p:cNvSpPr>
            <a:spLocks noGrp="1" noRot="1" noChangeAspect="1" noChangeArrowheads="1" noTextEdit="1"/>
          </p:cNvSpPr>
          <p:nvPr>
            <p:ph type="sldImg"/>
          </p:nvPr>
        </p:nvSpPr>
        <p:spPr>
          <a:xfrm>
            <a:off x="3429000" y="857250"/>
            <a:ext cx="3087688" cy="2314575"/>
          </a:xfrm>
          <a:ln/>
        </p:spPr>
      </p:sp>
      <p:sp>
        <p:nvSpPr>
          <p:cNvPr id="1638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ja-JP" altLang="ja-JP">
              <a:ea typeface="ＭＳ Ｐ明朝" charset="-128"/>
            </a:endParaRPr>
          </a:p>
        </p:txBody>
      </p:sp>
    </p:spTree>
    <p:extLst>
      <p:ext uri="{BB962C8B-B14F-4D97-AF65-F5344CB8AC3E}">
        <p14:creationId xmlns:p14="http://schemas.microsoft.com/office/powerpoint/2010/main" val="137699763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371600" y="1143000"/>
            <a:ext cx="4114800" cy="3086100"/>
          </a:xfrm>
        </p:spPr>
      </p:sp>
      <p:sp>
        <p:nvSpPr>
          <p:cNvPr id="3" name="ノート プレースホルダー 2"/>
          <p:cNvSpPr>
            <a:spLocks noGrp="1"/>
          </p:cNvSpPr>
          <p:nvPr>
            <p:ph type="body" idx="1"/>
          </p:nvPr>
        </p:nvSpPr>
        <p:spPr/>
        <p:txBody>
          <a:bodyPr/>
          <a:lstStyle/>
          <a:p>
            <a:r>
              <a:rPr kumimoji="1" lang="ja-JP" altLang="en-US"/>
              <a:t>検査の例は、あくまで例</a:t>
            </a:r>
            <a:endParaRPr kumimoji="1" lang="en-US" altLang="ja-JP" dirty="0"/>
          </a:p>
          <a:p>
            <a:endParaRPr kumimoji="1" lang="en-US" altLang="ja-JP" dirty="0"/>
          </a:p>
          <a:p>
            <a:r>
              <a:rPr kumimoji="1" lang="ja-JP" altLang="en-US"/>
              <a:t>検査の種類の紹介や、検査内容に深く触れて、他の説明の時間がなくなることのないように</a:t>
            </a:r>
            <a:endParaRPr kumimoji="1" lang="en-US" altLang="ja-JP" dirty="0"/>
          </a:p>
          <a:p>
            <a:r>
              <a:rPr kumimoji="1" lang="ja-JP" altLang="en-US"/>
              <a:t>検査は一部であるので</a:t>
            </a:r>
            <a:endParaRPr kumimoji="1" lang="en-US" altLang="ja-JP" dirty="0"/>
          </a:p>
          <a:p>
            <a:r>
              <a:rPr kumimoji="1" lang="ja-JP" altLang="en-US"/>
              <a:t>大切なのは、検査の実施ではなく、実態把握・総合的なアセスメントの実施である</a:t>
            </a:r>
          </a:p>
        </p:txBody>
      </p:sp>
      <p:sp>
        <p:nvSpPr>
          <p:cNvPr id="4" name="スライド番号プレースホルダー 3"/>
          <p:cNvSpPr>
            <a:spLocks noGrp="1"/>
          </p:cNvSpPr>
          <p:nvPr>
            <p:ph type="sldNum" sz="quarter" idx="5"/>
          </p:nvPr>
        </p:nvSpPr>
        <p:spPr/>
        <p:txBody>
          <a:bodyPr/>
          <a:lstStyle/>
          <a:p>
            <a:fld id="{08EC7E1F-2F0F-2045-87E3-899B49FA8864}" type="slidenum">
              <a:rPr kumimoji="1" lang="ja-JP" altLang="en-US" smtClean="0"/>
              <a:t>19</a:t>
            </a:fld>
            <a:endParaRPr kumimoji="1" lang="ja-JP" altLang="en-US"/>
          </a:p>
        </p:txBody>
      </p:sp>
    </p:spTree>
    <p:extLst>
      <p:ext uri="{BB962C8B-B14F-4D97-AF65-F5344CB8AC3E}">
        <p14:creationId xmlns:p14="http://schemas.microsoft.com/office/powerpoint/2010/main" val="274554531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371600" y="1143000"/>
            <a:ext cx="4114800" cy="3086100"/>
          </a:xfrm>
        </p:spPr>
      </p:sp>
      <p:sp>
        <p:nvSpPr>
          <p:cNvPr id="3" name="ノート プレースホルダー 2"/>
          <p:cNvSpPr>
            <a:spLocks noGrp="1"/>
          </p:cNvSpPr>
          <p:nvPr>
            <p:ph type="body" idx="1"/>
          </p:nvPr>
        </p:nvSpPr>
        <p:spPr/>
        <p:txBody>
          <a:bodyPr/>
          <a:lstStyle/>
          <a:p>
            <a:r>
              <a:rPr kumimoji="1" lang="ja-JP" altLang="en-US"/>
              <a:t>検査の例は、あくまで例</a:t>
            </a:r>
            <a:endParaRPr kumimoji="1" lang="en-US" altLang="ja-JP" dirty="0"/>
          </a:p>
          <a:p>
            <a:endParaRPr kumimoji="1" lang="en-US" altLang="ja-JP" dirty="0"/>
          </a:p>
          <a:p>
            <a:r>
              <a:rPr kumimoji="1" lang="ja-JP" altLang="en-US"/>
              <a:t>検査の種類の紹介や、検査内容に深く触れて、他の説明の時間がなくなることのないように</a:t>
            </a:r>
            <a:endParaRPr kumimoji="1" lang="en-US" altLang="ja-JP" dirty="0"/>
          </a:p>
          <a:p>
            <a:r>
              <a:rPr kumimoji="1" lang="ja-JP" altLang="en-US"/>
              <a:t>検査は一部であるので</a:t>
            </a:r>
            <a:endParaRPr kumimoji="1" lang="en-US" altLang="ja-JP" dirty="0"/>
          </a:p>
          <a:p>
            <a:r>
              <a:rPr kumimoji="1" lang="ja-JP" altLang="en-US"/>
              <a:t>大切なのは、検査の実施ではなく、実態把握・総合的なアセスメントの実施である</a:t>
            </a:r>
          </a:p>
        </p:txBody>
      </p:sp>
      <p:sp>
        <p:nvSpPr>
          <p:cNvPr id="4" name="スライド番号プレースホルダー 3"/>
          <p:cNvSpPr>
            <a:spLocks noGrp="1"/>
          </p:cNvSpPr>
          <p:nvPr>
            <p:ph type="sldNum" sz="quarter" idx="5"/>
          </p:nvPr>
        </p:nvSpPr>
        <p:spPr/>
        <p:txBody>
          <a:bodyPr/>
          <a:lstStyle/>
          <a:p>
            <a:fld id="{08EC7E1F-2F0F-2045-87E3-899B49FA8864}" type="slidenum">
              <a:rPr kumimoji="1" lang="ja-JP" altLang="en-US" smtClean="0"/>
              <a:t>20</a:t>
            </a:fld>
            <a:endParaRPr kumimoji="1" lang="ja-JP" altLang="en-US"/>
          </a:p>
        </p:txBody>
      </p:sp>
    </p:spTree>
    <p:extLst>
      <p:ext uri="{BB962C8B-B14F-4D97-AF65-F5344CB8AC3E}">
        <p14:creationId xmlns:p14="http://schemas.microsoft.com/office/powerpoint/2010/main" val="100211642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371600" y="1143000"/>
            <a:ext cx="4114800" cy="3086100"/>
          </a:xfrm>
        </p:spPr>
      </p:sp>
      <p:sp>
        <p:nvSpPr>
          <p:cNvPr id="3" name="ノート プレースホルダー 2"/>
          <p:cNvSpPr>
            <a:spLocks noGrp="1"/>
          </p:cNvSpPr>
          <p:nvPr>
            <p:ph type="body" idx="1"/>
          </p:nvPr>
        </p:nvSpPr>
        <p:spPr/>
        <p:txBody>
          <a:bodyPr/>
          <a:lstStyle/>
          <a:p>
            <a:r>
              <a:rPr kumimoji="1" lang="ja-JP" altLang="en-US"/>
              <a:t>こども家庭庁「こどもまんなか」</a:t>
            </a:r>
            <a:endParaRPr kumimoji="1" lang="en-US" altLang="ja-JP" dirty="0"/>
          </a:p>
          <a:p>
            <a:endParaRPr kumimoji="1" lang="en-US" altLang="ja-JP" dirty="0"/>
          </a:p>
          <a:p>
            <a:r>
              <a:rPr kumimoji="1" lang="ja-JP" altLang="en-US"/>
              <a:t>こどもを中心に</a:t>
            </a:r>
            <a:endParaRPr kumimoji="1" lang="en-US" altLang="ja-JP" dirty="0"/>
          </a:p>
          <a:p>
            <a:endParaRPr kumimoji="1" lang="en-US" altLang="ja-JP" dirty="0"/>
          </a:p>
          <a:p>
            <a:r>
              <a:rPr kumimoji="1" lang="ja-JP" altLang="en-US"/>
              <a:t>本人の意思表明支援の観点からも</a:t>
            </a:r>
            <a:endParaRPr kumimoji="1" lang="en-US" altLang="ja-JP" dirty="0"/>
          </a:p>
          <a:p>
            <a:r>
              <a:rPr kumimoji="1" lang="ja-JP" altLang="en-US"/>
              <a:t>本人の意思・希望・ニーズを聞き取る視点を忘れないようにしたい</a:t>
            </a:r>
          </a:p>
        </p:txBody>
      </p:sp>
      <p:sp>
        <p:nvSpPr>
          <p:cNvPr id="4" name="スライド番号プレースホルダー 3"/>
          <p:cNvSpPr>
            <a:spLocks noGrp="1"/>
          </p:cNvSpPr>
          <p:nvPr>
            <p:ph type="sldNum" sz="quarter" idx="5"/>
          </p:nvPr>
        </p:nvSpPr>
        <p:spPr/>
        <p:txBody>
          <a:bodyPr/>
          <a:lstStyle/>
          <a:p>
            <a:fld id="{08EC7E1F-2F0F-2045-87E3-899B49FA8864}" type="slidenum">
              <a:rPr kumimoji="1" lang="ja-JP" altLang="en-US" smtClean="0"/>
              <a:t>21</a:t>
            </a:fld>
            <a:endParaRPr kumimoji="1" lang="ja-JP" altLang="en-US"/>
          </a:p>
        </p:txBody>
      </p:sp>
    </p:spTree>
    <p:extLst>
      <p:ext uri="{BB962C8B-B14F-4D97-AF65-F5344CB8AC3E}">
        <p14:creationId xmlns:p14="http://schemas.microsoft.com/office/powerpoint/2010/main" val="199828681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066800" y="665163"/>
            <a:ext cx="4433888" cy="3325812"/>
          </a:xfrm>
        </p:spPr>
      </p:sp>
      <p:sp>
        <p:nvSpPr>
          <p:cNvPr id="3" name="ノート プレースホルダー 2"/>
          <p:cNvSpPr>
            <a:spLocks noGrp="1"/>
          </p:cNvSpPr>
          <p:nvPr>
            <p:ph type="body" idx="1"/>
          </p:nvPr>
        </p:nvSpPr>
        <p:spPr/>
        <p:txBody>
          <a:bodyPr/>
          <a:lstStyle/>
          <a:p>
            <a:r>
              <a:rPr kumimoji="1" lang="ja-JP" altLang="en-US" dirty="0"/>
              <a:t>本人支援に際し、とられるべき</a:t>
            </a:r>
            <a:r>
              <a:rPr kumimoji="1" lang="en-US" altLang="ja-JP" dirty="0"/>
              <a:t>PDCA</a:t>
            </a:r>
            <a:r>
              <a:rPr kumimoji="1" lang="ja-JP" altLang="en-US" dirty="0"/>
              <a:t>サイクルを表しています。</a:t>
            </a:r>
            <a:endParaRPr kumimoji="1" lang="en-US" altLang="ja-JP" dirty="0"/>
          </a:p>
          <a:p>
            <a:r>
              <a:rPr kumimoji="1" lang="ja-JP" altLang="en-US" dirty="0"/>
              <a:t>これは、日々の支援でも、定期のモニタリングでも同様に意識すべきプロセスです。</a:t>
            </a:r>
            <a:endParaRPr kumimoji="1" lang="en-US" altLang="ja-JP" dirty="0"/>
          </a:p>
          <a:p>
            <a:r>
              <a:rPr kumimoji="1" lang="ja-JP" altLang="en-US" dirty="0"/>
              <a:t>特に私たちは、思い込みや決めつけで子どもを知ろうとし、動作や行動を解釈し、判断してしまう危険性です。これは、保護者も同様です。</a:t>
            </a:r>
            <a:endParaRPr kumimoji="1" lang="en-US" altLang="ja-JP" dirty="0"/>
          </a:p>
          <a:p>
            <a:endParaRPr kumimoji="1" lang="en-US" altLang="ja-JP" dirty="0"/>
          </a:p>
          <a:p>
            <a:r>
              <a:rPr kumimoji="1" lang="ja-JP" altLang="en-US" dirty="0"/>
              <a:t>大人である我々は、子ども時代を経験しています。</a:t>
            </a:r>
            <a:endParaRPr kumimoji="1" lang="en-US" altLang="ja-JP" dirty="0"/>
          </a:p>
          <a:p>
            <a:r>
              <a:rPr kumimoji="1" lang="ja-JP" altLang="en-US" dirty="0"/>
              <a:t>自分の子ども時代の経験や記憶を元に、参考に支援内容を考えることは悪いことではありません。</a:t>
            </a:r>
            <a:endParaRPr kumimoji="1" lang="en-US" altLang="ja-JP" dirty="0"/>
          </a:p>
          <a:p>
            <a:r>
              <a:rPr kumimoji="1" lang="ja-JP" altLang="en-US" dirty="0"/>
              <a:t>ただ、客観的に捉え、理論や学問、科学性に基づく指標の上で、支援内容を考える必要があります。</a:t>
            </a:r>
            <a:endParaRPr kumimoji="1" lang="en-US" altLang="ja-JP" dirty="0"/>
          </a:p>
          <a:p>
            <a:endParaRPr kumimoji="1" lang="en-US" altLang="ja-JP" dirty="0"/>
          </a:p>
          <a:p>
            <a:r>
              <a:rPr kumimoji="1" lang="ja-JP" altLang="en-US" dirty="0"/>
              <a:t>肢体不自由や重症児の場合は、客観視しやすい傾向があるとともに、障害の克服的な視点での支援に偏る危険性があります。それは、運動の麻痺などの特殊な障害が明らかに見えるからかも知れません。</a:t>
            </a:r>
            <a:endParaRPr kumimoji="1" lang="en-US" altLang="ja-JP" dirty="0"/>
          </a:p>
          <a:p>
            <a:r>
              <a:rPr kumimoji="1" lang="ja-JP" altLang="en-US" dirty="0"/>
              <a:t>一方、発達障害や軽度の知的障害がある子どもの場合、我々の子どものころの経験や保護者の小さいころの記憶によって、子どもの困り感を解釈される事が少なくありません。</a:t>
            </a:r>
            <a:endParaRPr kumimoji="1" lang="en-US" altLang="ja-JP" dirty="0"/>
          </a:p>
          <a:p>
            <a:endParaRPr kumimoji="1" lang="en-US" altLang="ja-JP" dirty="0"/>
          </a:p>
          <a:p>
            <a:r>
              <a:rPr kumimoji="1" lang="ja-JP" altLang="en-US" dirty="0"/>
              <a:t>客観的に子どもが示す現時点の様子を捉え、発達的視点と障害特性の視点、家庭環境などの客観的視点から、分類、分析し、支援内容を再検討する必要があります。</a:t>
            </a:r>
            <a:endParaRPr kumimoji="1" lang="en-US" altLang="ja-JP" dirty="0"/>
          </a:p>
          <a:p>
            <a:endParaRPr kumimoji="1" lang="ja-JP" altLang="en-US" dirty="0"/>
          </a:p>
        </p:txBody>
      </p:sp>
      <p:sp>
        <p:nvSpPr>
          <p:cNvPr id="4" name="スライド番号プレースホルダー 3"/>
          <p:cNvSpPr>
            <a:spLocks noGrp="1"/>
          </p:cNvSpPr>
          <p:nvPr>
            <p:ph type="sldNum" sz="quarter" idx="10"/>
          </p:nvPr>
        </p:nvSpPr>
        <p:spPr/>
        <p:txBody>
          <a:bodyPr lIns="88221" tIns="44111" rIns="88221" bIns="44111"/>
          <a:lstStyle/>
          <a:p>
            <a:pPr marL="0" marR="0" lvl="0" indent="0" algn="l" defTabSz="914400" rtl="0" eaLnBrk="1" fontAlgn="auto" latinLnBrk="0" hangingPunct="1">
              <a:lnSpc>
                <a:spcPct val="100000"/>
              </a:lnSpc>
              <a:spcBef>
                <a:spcPts val="0"/>
              </a:spcBef>
              <a:spcAft>
                <a:spcPts val="0"/>
              </a:spcAft>
              <a:buClrTx/>
              <a:buSzTx/>
              <a:buFontTx/>
              <a:buNone/>
              <a:tabLst/>
              <a:defRPr/>
            </a:pPr>
            <a:fld id="{F9DF9924-5AE6-4E62-841C-EA3136C117EF}" type="slidenum">
              <a:rPr kumimoji="1" lang="ja-JP" altLang="en-US" sz="1800" b="0" i="0" u="none" strike="noStrike" kern="1200" cap="none" spc="0" normalizeH="0" baseline="0" noProof="0" smtClean="0">
                <a:ln>
                  <a:noFill/>
                </a:ln>
                <a:solidFill>
                  <a:prstClr val="black"/>
                </a:solidFill>
                <a:effectLst/>
                <a:uLnTx/>
                <a:uFillTx/>
                <a:latin typeface="Calibri"/>
                <a:ea typeface="ＭＳ Ｐゴシック" panose="020B0600070205080204" pitchFamily="50" charset="-128"/>
                <a:cs typeface="+mn-cs"/>
              </a:rPr>
              <a:pPr marL="0" marR="0" lvl="0" indent="0" algn="l" defTabSz="914400" rtl="0" eaLnBrk="1" fontAlgn="auto" latinLnBrk="0" hangingPunct="1">
                <a:lnSpc>
                  <a:spcPct val="100000"/>
                </a:lnSpc>
                <a:spcBef>
                  <a:spcPts val="0"/>
                </a:spcBef>
                <a:spcAft>
                  <a:spcPts val="0"/>
                </a:spcAft>
                <a:buClrTx/>
                <a:buSzTx/>
                <a:buFontTx/>
                <a:buNone/>
                <a:tabLst/>
                <a:defRPr/>
              </a:pPr>
              <a:t>24</a:t>
            </a:fld>
            <a:endParaRPr kumimoji="1" lang="ja-JP" altLang="en-US" sz="1800"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endParaRPr>
          </a:p>
        </p:txBody>
      </p:sp>
    </p:spTree>
    <p:extLst>
      <p:ext uri="{BB962C8B-B14F-4D97-AF65-F5344CB8AC3E}">
        <p14:creationId xmlns:p14="http://schemas.microsoft.com/office/powerpoint/2010/main" val="124549491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xfrm>
            <a:off x="3849689" y="9428164"/>
            <a:ext cx="2946400" cy="496887"/>
          </a:xfrm>
          <a:prstGeom prst="rect">
            <a:avLst/>
          </a:prstGeom>
          <a:ln/>
        </p:spPr>
        <p:txBody>
          <a:bodyPr lIns="91432" tIns="45716" rIns="91432" bIns="45716"/>
          <a:lstStyle/>
          <a:p>
            <a:pPr marL="0" marR="0" lvl="0" indent="0" algn="l" defTabSz="914400" rtl="0" eaLnBrk="1" fontAlgn="auto" latinLnBrk="0" hangingPunct="1">
              <a:lnSpc>
                <a:spcPct val="100000"/>
              </a:lnSpc>
              <a:spcBef>
                <a:spcPts val="0"/>
              </a:spcBef>
              <a:spcAft>
                <a:spcPts val="0"/>
              </a:spcAft>
              <a:buClrTx/>
              <a:buSzTx/>
              <a:buFontTx/>
              <a:buNone/>
              <a:tabLst/>
              <a:defRPr/>
            </a:pPr>
            <a:fld id="{0E54DF56-0A5A-4F6C-B227-5C9956B33637}" type="slidenum">
              <a:rPr kumimoji="1" lang="en-US" altLang="ja-JP" sz="1800"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rPr>
              <a:pPr marL="0" marR="0" lvl="0" indent="0" algn="l" defTabSz="914400" rtl="0" eaLnBrk="1" fontAlgn="auto" latinLnBrk="0" hangingPunct="1">
                <a:lnSpc>
                  <a:spcPct val="100000"/>
                </a:lnSpc>
                <a:spcBef>
                  <a:spcPts val="0"/>
                </a:spcBef>
                <a:spcAft>
                  <a:spcPts val="0"/>
                </a:spcAft>
                <a:buClrTx/>
                <a:buSzTx/>
                <a:buFontTx/>
                <a:buNone/>
                <a:tabLst/>
                <a:defRPr/>
              </a:pPr>
              <a:t>25</a:t>
            </a:fld>
            <a:endParaRPr kumimoji="1" lang="en-US" altLang="ja-JP" sz="1800"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endParaRPr>
          </a:p>
        </p:txBody>
      </p:sp>
      <p:sp>
        <p:nvSpPr>
          <p:cNvPr id="159746" name="Rectangle 2"/>
          <p:cNvSpPr>
            <a:spLocks noGrp="1" noRot="1" noChangeAspect="1" noChangeArrowheads="1" noTextEdit="1"/>
          </p:cNvSpPr>
          <p:nvPr>
            <p:ph type="sldImg"/>
          </p:nvPr>
        </p:nvSpPr>
        <p:spPr>
          <a:xfrm>
            <a:off x="919163" y="744538"/>
            <a:ext cx="4960937" cy="3721100"/>
          </a:xfrm>
          <a:ln/>
        </p:spPr>
      </p:sp>
      <p:sp>
        <p:nvSpPr>
          <p:cNvPr id="159747" name="Rectangle 3"/>
          <p:cNvSpPr>
            <a:spLocks noGrp="1" noChangeArrowheads="1"/>
          </p:cNvSpPr>
          <p:nvPr>
            <p:ph type="body" idx="1"/>
          </p:nvPr>
        </p:nvSpPr>
        <p:spPr/>
        <p:txBody>
          <a:bodyPr/>
          <a:lstStyle/>
          <a:p>
            <a:r>
              <a:rPr lang="ja-JP" altLang="en-US" dirty="0"/>
              <a:t>子どもの動作や行動を理解するために不可欠な視点を列挙しています。</a:t>
            </a:r>
            <a:endParaRPr lang="en-US" altLang="ja-JP" dirty="0"/>
          </a:p>
          <a:p>
            <a:r>
              <a:rPr lang="ja-JP" altLang="en-US" dirty="0"/>
              <a:t>これらの項目は、児発管や相談支援専門員のみならず、直接処遇を行なう支援者が研鑽を積むべき項目でもあります。</a:t>
            </a:r>
            <a:endParaRPr lang="en-US" altLang="ja-JP" dirty="0"/>
          </a:p>
          <a:p>
            <a:r>
              <a:rPr lang="ja-JP" altLang="en-US" dirty="0"/>
              <a:t>子どもを理解し、具体的な支援を計画、提供するにあたり、情報が整理され、多面的に見れることで、「子どもが楽しい」と思える支援、「子どもがやってみよう！」と思える支援を計画し、提供しやすくなります。</a:t>
            </a:r>
            <a:endParaRPr lang="en-US" altLang="ja-JP" dirty="0"/>
          </a:p>
          <a:p>
            <a:endParaRPr lang="en-US" altLang="ja-JP" dirty="0"/>
          </a:p>
          <a:p>
            <a:r>
              <a:rPr lang="ja-JP" altLang="en-US" dirty="0"/>
              <a:t>それと同時に、ひとりの子どもに関わる関係機関の把握が大切です。</a:t>
            </a:r>
            <a:endParaRPr lang="en-US" altLang="ja-JP" dirty="0"/>
          </a:p>
          <a:p>
            <a:r>
              <a:rPr lang="ja-JP" altLang="en-US" dirty="0"/>
              <a:t>人は場面や環境によって、発揮できる力が異なります。</a:t>
            </a:r>
            <a:endParaRPr lang="en-US" altLang="ja-JP" dirty="0"/>
          </a:p>
          <a:p>
            <a:r>
              <a:rPr lang="ja-JP" altLang="en-US" dirty="0"/>
              <a:t>子どもは、適切な場面を提供することで子ども自身の伸びしろを引きだす事ができます。（発達の促進）</a:t>
            </a:r>
            <a:endParaRPr lang="ja-JP" altLang="ja-JP" dirty="0"/>
          </a:p>
        </p:txBody>
      </p:sp>
    </p:spTree>
    <p:extLst>
      <p:ext uri="{BB962C8B-B14F-4D97-AF65-F5344CB8AC3E}">
        <p14:creationId xmlns:p14="http://schemas.microsoft.com/office/powerpoint/2010/main" val="79978125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Tree>
    <p:extLst>
      <p:ext uri="{BB962C8B-B14F-4D97-AF65-F5344CB8AC3E}">
        <p14:creationId xmlns:p14="http://schemas.microsoft.com/office/powerpoint/2010/main" val="142153010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7"/>
          <p:cNvSpPr>
            <a:spLocks noGrp="1" noChangeArrowheads="1"/>
          </p:cNvSpPr>
          <p:nvPr>
            <p:ph type="sldNum" sz="quarter" idx="5"/>
          </p:nvPr>
        </p:nvSpPr>
        <p:spPr>
          <a:xfrm>
            <a:off x="4188247" y="9429419"/>
            <a:ext cx="3204259" cy="4950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8210" tIns="44105" rIns="88210" bIns="44105"/>
          <a:lstStyle>
            <a:lvl1pPr>
              <a:defRPr kumimoji="1" sz="1900">
                <a:solidFill>
                  <a:schemeClr val="tx1"/>
                </a:solidFill>
                <a:latin typeface="Arial" charset="0"/>
                <a:ea typeface="ＭＳ Ｐゴシック" charset="-128"/>
              </a:defRPr>
            </a:lvl1pPr>
            <a:lvl2pPr marL="716708" indent="-275658">
              <a:defRPr kumimoji="1" sz="1900">
                <a:solidFill>
                  <a:schemeClr val="tx1"/>
                </a:solidFill>
                <a:latin typeface="Arial" charset="0"/>
                <a:ea typeface="ＭＳ Ｐゴシック" charset="-128"/>
              </a:defRPr>
            </a:lvl2pPr>
            <a:lvl3pPr marL="1102628" indent="-220526">
              <a:defRPr kumimoji="1" sz="1900">
                <a:solidFill>
                  <a:schemeClr val="tx1"/>
                </a:solidFill>
                <a:latin typeface="Arial" charset="0"/>
                <a:ea typeface="ＭＳ Ｐゴシック" charset="-128"/>
              </a:defRPr>
            </a:lvl3pPr>
            <a:lvl4pPr marL="1543681" indent="-220526">
              <a:defRPr kumimoji="1" sz="1900">
                <a:solidFill>
                  <a:schemeClr val="tx1"/>
                </a:solidFill>
                <a:latin typeface="Arial" charset="0"/>
                <a:ea typeface="ＭＳ Ｐゴシック" charset="-128"/>
              </a:defRPr>
            </a:lvl4pPr>
            <a:lvl5pPr marL="1984731" indent="-220526">
              <a:defRPr kumimoji="1" sz="1900">
                <a:solidFill>
                  <a:schemeClr val="tx1"/>
                </a:solidFill>
                <a:latin typeface="Arial" charset="0"/>
                <a:ea typeface="ＭＳ Ｐゴシック" charset="-128"/>
              </a:defRPr>
            </a:lvl5pPr>
            <a:lvl6pPr marL="2425783" indent="-220526" eaLnBrk="0" fontAlgn="base" hangingPunct="0">
              <a:spcBef>
                <a:spcPct val="20000"/>
              </a:spcBef>
              <a:spcAft>
                <a:spcPct val="0"/>
              </a:spcAft>
              <a:defRPr kumimoji="1" sz="1900">
                <a:solidFill>
                  <a:schemeClr val="tx1"/>
                </a:solidFill>
                <a:latin typeface="Arial" charset="0"/>
                <a:ea typeface="ＭＳ Ｐゴシック" charset="-128"/>
              </a:defRPr>
            </a:lvl6pPr>
            <a:lvl7pPr marL="2866835" indent="-220526" eaLnBrk="0" fontAlgn="base" hangingPunct="0">
              <a:spcBef>
                <a:spcPct val="20000"/>
              </a:spcBef>
              <a:spcAft>
                <a:spcPct val="0"/>
              </a:spcAft>
              <a:defRPr kumimoji="1" sz="1900">
                <a:solidFill>
                  <a:schemeClr val="tx1"/>
                </a:solidFill>
                <a:latin typeface="Arial" charset="0"/>
                <a:ea typeface="ＭＳ Ｐゴシック" charset="-128"/>
              </a:defRPr>
            </a:lvl7pPr>
            <a:lvl8pPr marL="3307885" indent="-220526" eaLnBrk="0" fontAlgn="base" hangingPunct="0">
              <a:spcBef>
                <a:spcPct val="20000"/>
              </a:spcBef>
              <a:spcAft>
                <a:spcPct val="0"/>
              </a:spcAft>
              <a:defRPr kumimoji="1" sz="1900">
                <a:solidFill>
                  <a:schemeClr val="tx1"/>
                </a:solidFill>
                <a:latin typeface="Arial" charset="0"/>
                <a:ea typeface="ＭＳ Ｐゴシック" charset="-128"/>
              </a:defRPr>
            </a:lvl8pPr>
            <a:lvl9pPr marL="3748938" indent="-220526" eaLnBrk="0" fontAlgn="base" hangingPunct="0">
              <a:spcBef>
                <a:spcPct val="20000"/>
              </a:spcBef>
              <a:spcAft>
                <a:spcPct val="0"/>
              </a:spcAft>
              <a:defRPr kumimoji="1" sz="1900">
                <a:solidFill>
                  <a:schemeClr val="tx1"/>
                </a:solidFill>
                <a:latin typeface="Arial" charset="0"/>
                <a:ea typeface="ＭＳ Ｐゴシック" charset="-128"/>
              </a:defRPr>
            </a:lvl9pPr>
          </a:lstStyle>
          <a:p>
            <a:fld id="{08A3B278-8984-4DF4-BC32-C2706960D0DF}" type="slidenum">
              <a:rPr lang="en-US" altLang="ja-JP" sz="1100">
                <a:solidFill>
                  <a:prstClr val="black"/>
                </a:solidFill>
              </a:rPr>
              <a:pPr/>
              <a:t>27</a:t>
            </a:fld>
            <a:endParaRPr lang="en-US" altLang="ja-JP" sz="1100">
              <a:solidFill>
                <a:prstClr val="black"/>
              </a:solidFill>
            </a:endParaRPr>
          </a:p>
        </p:txBody>
      </p:sp>
      <p:sp>
        <p:nvSpPr>
          <p:cNvPr id="17411" name="Rectangle 2"/>
          <p:cNvSpPr>
            <a:spLocks noGrp="1" noRot="1" noChangeAspect="1" noChangeArrowheads="1" noTextEdit="1"/>
          </p:cNvSpPr>
          <p:nvPr>
            <p:ph type="sldImg"/>
          </p:nvPr>
        </p:nvSpPr>
        <p:spPr>
          <a:xfrm>
            <a:off x="3429000" y="857250"/>
            <a:ext cx="3087688" cy="2314575"/>
          </a:xfrm>
          <a:ln/>
        </p:spPr>
      </p:sp>
      <p:sp>
        <p:nvSpPr>
          <p:cNvPr id="1741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ja-JP" altLang="ja-JP">
              <a:ea typeface="ＭＳ Ｐ明朝" charset="-128"/>
            </a:endParaRPr>
          </a:p>
        </p:txBody>
      </p:sp>
    </p:spTree>
    <p:extLst>
      <p:ext uri="{BB962C8B-B14F-4D97-AF65-F5344CB8AC3E}">
        <p14:creationId xmlns:p14="http://schemas.microsoft.com/office/powerpoint/2010/main" val="198237439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7"/>
          <p:cNvSpPr>
            <a:spLocks noGrp="1" noChangeArrowheads="1"/>
          </p:cNvSpPr>
          <p:nvPr>
            <p:ph type="sldNum" sz="quarter" idx="5"/>
          </p:nvPr>
        </p:nvSpPr>
        <p:spPr>
          <a:xfrm>
            <a:off x="4188247" y="9429419"/>
            <a:ext cx="3204259" cy="4950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8210" tIns="44105" rIns="88210" bIns="44105"/>
          <a:lstStyle>
            <a:lvl1pPr>
              <a:defRPr kumimoji="1" sz="1900">
                <a:solidFill>
                  <a:schemeClr val="tx1"/>
                </a:solidFill>
                <a:latin typeface="Arial" charset="0"/>
                <a:ea typeface="ＭＳ Ｐゴシック" charset="-128"/>
              </a:defRPr>
            </a:lvl1pPr>
            <a:lvl2pPr marL="716708" indent="-275658">
              <a:defRPr kumimoji="1" sz="1900">
                <a:solidFill>
                  <a:schemeClr val="tx1"/>
                </a:solidFill>
                <a:latin typeface="Arial" charset="0"/>
                <a:ea typeface="ＭＳ Ｐゴシック" charset="-128"/>
              </a:defRPr>
            </a:lvl2pPr>
            <a:lvl3pPr marL="1102628" indent="-220526">
              <a:defRPr kumimoji="1" sz="1900">
                <a:solidFill>
                  <a:schemeClr val="tx1"/>
                </a:solidFill>
                <a:latin typeface="Arial" charset="0"/>
                <a:ea typeface="ＭＳ Ｐゴシック" charset="-128"/>
              </a:defRPr>
            </a:lvl3pPr>
            <a:lvl4pPr marL="1543681" indent="-220526">
              <a:defRPr kumimoji="1" sz="1900">
                <a:solidFill>
                  <a:schemeClr val="tx1"/>
                </a:solidFill>
                <a:latin typeface="Arial" charset="0"/>
                <a:ea typeface="ＭＳ Ｐゴシック" charset="-128"/>
              </a:defRPr>
            </a:lvl4pPr>
            <a:lvl5pPr marL="1984731" indent="-220526">
              <a:defRPr kumimoji="1" sz="1900">
                <a:solidFill>
                  <a:schemeClr val="tx1"/>
                </a:solidFill>
                <a:latin typeface="Arial" charset="0"/>
                <a:ea typeface="ＭＳ Ｐゴシック" charset="-128"/>
              </a:defRPr>
            </a:lvl5pPr>
            <a:lvl6pPr marL="2425783" indent="-220526" eaLnBrk="0" fontAlgn="base" hangingPunct="0">
              <a:spcBef>
                <a:spcPct val="20000"/>
              </a:spcBef>
              <a:spcAft>
                <a:spcPct val="0"/>
              </a:spcAft>
              <a:defRPr kumimoji="1" sz="1900">
                <a:solidFill>
                  <a:schemeClr val="tx1"/>
                </a:solidFill>
                <a:latin typeface="Arial" charset="0"/>
                <a:ea typeface="ＭＳ Ｐゴシック" charset="-128"/>
              </a:defRPr>
            </a:lvl6pPr>
            <a:lvl7pPr marL="2866835" indent="-220526" eaLnBrk="0" fontAlgn="base" hangingPunct="0">
              <a:spcBef>
                <a:spcPct val="20000"/>
              </a:spcBef>
              <a:spcAft>
                <a:spcPct val="0"/>
              </a:spcAft>
              <a:defRPr kumimoji="1" sz="1900">
                <a:solidFill>
                  <a:schemeClr val="tx1"/>
                </a:solidFill>
                <a:latin typeface="Arial" charset="0"/>
                <a:ea typeface="ＭＳ Ｐゴシック" charset="-128"/>
              </a:defRPr>
            </a:lvl7pPr>
            <a:lvl8pPr marL="3307885" indent="-220526" eaLnBrk="0" fontAlgn="base" hangingPunct="0">
              <a:spcBef>
                <a:spcPct val="20000"/>
              </a:spcBef>
              <a:spcAft>
                <a:spcPct val="0"/>
              </a:spcAft>
              <a:defRPr kumimoji="1" sz="1900">
                <a:solidFill>
                  <a:schemeClr val="tx1"/>
                </a:solidFill>
                <a:latin typeface="Arial" charset="0"/>
                <a:ea typeface="ＭＳ Ｐゴシック" charset="-128"/>
              </a:defRPr>
            </a:lvl8pPr>
            <a:lvl9pPr marL="3748938" indent="-220526" eaLnBrk="0" fontAlgn="base" hangingPunct="0">
              <a:spcBef>
                <a:spcPct val="20000"/>
              </a:spcBef>
              <a:spcAft>
                <a:spcPct val="0"/>
              </a:spcAft>
              <a:defRPr kumimoji="1" sz="1900">
                <a:solidFill>
                  <a:schemeClr val="tx1"/>
                </a:solidFill>
                <a:latin typeface="Arial" charset="0"/>
                <a:ea typeface="ＭＳ Ｐゴシック" charset="-128"/>
              </a:defRPr>
            </a:lvl9pPr>
          </a:lstStyle>
          <a:p>
            <a:fld id="{5E0977D6-DE28-45F4-AC07-D8F448CA4A0D}" type="slidenum">
              <a:rPr lang="en-US" altLang="ja-JP" sz="1100">
                <a:solidFill>
                  <a:prstClr val="black"/>
                </a:solidFill>
              </a:rPr>
              <a:pPr/>
              <a:t>29</a:t>
            </a:fld>
            <a:endParaRPr lang="en-US" altLang="ja-JP" sz="1100">
              <a:solidFill>
                <a:prstClr val="black"/>
              </a:solidFill>
            </a:endParaRPr>
          </a:p>
        </p:txBody>
      </p:sp>
      <p:sp>
        <p:nvSpPr>
          <p:cNvPr id="18435" name="Rectangle 2"/>
          <p:cNvSpPr>
            <a:spLocks noGrp="1" noRot="1" noChangeAspect="1" noChangeArrowheads="1" noTextEdit="1"/>
          </p:cNvSpPr>
          <p:nvPr>
            <p:ph type="sldImg"/>
          </p:nvPr>
        </p:nvSpPr>
        <p:spPr>
          <a:xfrm>
            <a:off x="3429000" y="857250"/>
            <a:ext cx="3087688" cy="2314575"/>
          </a:xfrm>
          <a:ln/>
        </p:spPr>
      </p:sp>
      <p:sp>
        <p:nvSpPr>
          <p:cNvPr id="184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ja-JP" altLang="en-US">
                <a:ea typeface="ＭＳ Ｐ明朝" charset="-128"/>
              </a:rPr>
              <a:t>本人の意向：確認ができないこともある</a:t>
            </a:r>
            <a:endParaRPr lang="en-US" altLang="ja-JP" dirty="0">
              <a:ea typeface="ＭＳ Ｐ明朝" charset="-128"/>
            </a:endParaRPr>
          </a:p>
          <a:p>
            <a:pPr eaLnBrk="1" hangingPunct="1"/>
            <a:r>
              <a:rPr lang="ja-JP" altLang="en-US">
                <a:ea typeface="ＭＳ Ｐ明朝" charset="-128"/>
              </a:rPr>
              <a:t>意思決定支援、意思表明支援という観点からは、</a:t>
            </a:r>
            <a:endParaRPr lang="en-US" altLang="ja-JP" dirty="0">
              <a:ea typeface="ＭＳ Ｐ明朝" charset="-128"/>
            </a:endParaRPr>
          </a:p>
          <a:p>
            <a:pPr eaLnBrk="1" hangingPunct="1"/>
            <a:r>
              <a:rPr lang="ja-JP" altLang="en-US">
                <a:ea typeface="ＭＳ Ｐ明朝" charset="-128"/>
              </a:rPr>
              <a:t>「問いかける」こと自体の重要性を指摘できる</a:t>
            </a:r>
            <a:endParaRPr lang="en-US" altLang="ja-JP" dirty="0">
              <a:ea typeface="ＭＳ Ｐ明朝" charset="-128"/>
            </a:endParaRPr>
          </a:p>
          <a:p>
            <a:pPr eaLnBrk="1" hangingPunct="1"/>
            <a:r>
              <a:rPr lang="ja-JP" altLang="en-US">
                <a:ea typeface="ＭＳ Ｐ明朝" charset="-128"/>
              </a:rPr>
              <a:t>本人が意向を表明できるように育てること自体、児童期特有の視点である</a:t>
            </a:r>
            <a:endParaRPr lang="en-US" altLang="ja-JP" dirty="0">
              <a:ea typeface="ＭＳ Ｐ明朝" charset="-128"/>
            </a:endParaRPr>
          </a:p>
          <a:p>
            <a:pPr eaLnBrk="1" hangingPunct="1"/>
            <a:endParaRPr lang="en-US" altLang="ja-JP" dirty="0">
              <a:ea typeface="ＭＳ Ｐ明朝" charset="-128"/>
            </a:endParaRPr>
          </a:p>
          <a:p>
            <a:pPr eaLnBrk="1" hangingPunct="1"/>
            <a:r>
              <a:rPr lang="ja-JP" altLang="en-US">
                <a:ea typeface="ＭＳ Ｐ明朝" charset="-128"/>
              </a:rPr>
              <a:t>家族の意向</a:t>
            </a:r>
            <a:endParaRPr lang="en-US" altLang="ja-JP" dirty="0">
              <a:ea typeface="ＭＳ Ｐ明朝" charset="-128"/>
            </a:endParaRPr>
          </a:p>
          <a:p>
            <a:pPr eaLnBrk="1" hangingPunct="1"/>
            <a:r>
              <a:rPr lang="ja-JP" altLang="en-US">
                <a:ea typeface="ＭＳ Ｐ明朝" charset="-128"/>
              </a:rPr>
              <a:t>　本人の意向とずれることがあることが特徴</a:t>
            </a:r>
            <a:endParaRPr lang="en-US" altLang="ja-JP" dirty="0">
              <a:ea typeface="ＭＳ Ｐ明朝" charset="-128"/>
            </a:endParaRPr>
          </a:p>
          <a:p>
            <a:pPr eaLnBrk="1" hangingPunct="1"/>
            <a:r>
              <a:rPr lang="ja-JP" altLang="en-US">
                <a:ea typeface="ＭＳ Ｐ明朝" charset="-128"/>
              </a:rPr>
              <a:t>　この課題も児童期特有の視点</a:t>
            </a:r>
            <a:endParaRPr lang="ja-JP" altLang="ja-JP">
              <a:ea typeface="ＭＳ Ｐ明朝" charset="-128"/>
            </a:endParaRPr>
          </a:p>
        </p:txBody>
      </p:sp>
    </p:spTree>
    <p:extLst>
      <p:ext uri="{BB962C8B-B14F-4D97-AF65-F5344CB8AC3E}">
        <p14:creationId xmlns:p14="http://schemas.microsoft.com/office/powerpoint/2010/main" val="89275217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7"/>
          <p:cNvSpPr>
            <a:spLocks noGrp="1" noChangeArrowheads="1"/>
          </p:cNvSpPr>
          <p:nvPr>
            <p:ph type="sldNum" sz="quarter" idx="5"/>
          </p:nvPr>
        </p:nvSpPr>
        <p:spPr>
          <a:xfrm>
            <a:off x="4188247" y="9429419"/>
            <a:ext cx="3204259" cy="4950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8210" tIns="44105" rIns="88210" bIns="44105"/>
          <a:lstStyle>
            <a:lvl1pPr>
              <a:defRPr kumimoji="1" sz="1900">
                <a:solidFill>
                  <a:schemeClr val="tx1"/>
                </a:solidFill>
                <a:latin typeface="Arial" charset="0"/>
                <a:ea typeface="ＭＳ Ｐゴシック" charset="-128"/>
              </a:defRPr>
            </a:lvl1pPr>
            <a:lvl2pPr marL="716708" indent="-275658">
              <a:defRPr kumimoji="1" sz="1900">
                <a:solidFill>
                  <a:schemeClr val="tx1"/>
                </a:solidFill>
                <a:latin typeface="Arial" charset="0"/>
                <a:ea typeface="ＭＳ Ｐゴシック" charset="-128"/>
              </a:defRPr>
            </a:lvl2pPr>
            <a:lvl3pPr marL="1102628" indent="-220526">
              <a:defRPr kumimoji="1" sz="1900">
                <a:solidFill>
                  <a:schemeClr val="tx1"/>
                </a:solidFill>
                <a:latin typeface="Arial" charset="0"/>
                <a:ea typeface="ＭＳ Ｐゴシック" charset="-128"/>
              </a:defRPr>
            </a:lvl3pPr>
            <a:lvl4pPr marL="1543681" indent="-220526">
              <a:defRPr kumimoji="1" sz="1900">
                <a:solidFill>
                  <a:schemeClr val="tx1"/>
                </a:solidFill>
                <a:latin typeface="Arial" charset="0"/>
                <a:ea typeface="ＭＳ Ｐゴシック" charset="-128"/>
              </a:defRPr>
            </a:lvl4pPr>
            <a:lvl5pPr marL="1984731" indent="-220526">
              <a:defRPr kumimoji="1" sz="1900">
                <a:solidFill>
                  <a:schemeClr val="tx1"/>
                </a:solidFill>
                <a:latin typeface="Arial" charset="0"/>
                <a:ea typeface="ＭＳ Ｐゴシック" charset="-128"/>
              </a:defRPr>
            </a:lvl5pPr>
            <a:lvl6pPr marL="2425783" indent="-220526" eaLnBrk="0" fontAlgn="base" hangingPunct="0">
              <a:spcBef>
                <a:spcPct val="20000"/>
              </a:spcBef>
              <a:spcAft>
                <a:spcPct val="0"/>
              </a:spcAft>
              <a:defRPr kumimoji="1" sz="1900">
                <a:solidFill>
                  <a:schemeClr val="tx1"/>
                </a:solidFill>
                <a:latin typeface="Arial" charset="0"/>
                <a:ea typeface="ＭＳ Ｐゴシック" charset="-128"/>
              </a:defRPr>
            </a:lvl6pPr>
            <a:lvl7pPr marL="2866835" indent="-220526" eaLnBrk="0" fontAlgn="base" hangingPunct="0">
              <a:spcBef>
                <a:spcPct val="20000"/>
              </a:spcBef>
              <a:spcAft>
                <a:spcPct val="0"/>
              </a:spcAft>
              <a:defRPr kumimoji="1" sz="1900">
                <a:solidFill>
                  <a:schemeClr val="tx1"/>
                </a:solidFill>
                <a:latin typeface="Arial" charset="0"/>
                <a:ea typeface="ＭＳ Ｐゴシック" charset="-128"/>
              </a:defRPr>
            </a:lvl7pPr>
            <a:lvl8pPr marL="3307885" indent="-220526" eaLnBrk="0" fontAlgn="base" hangingPunct="0">
              <a:spcBef>
                <a:spcPct val="20000"/>
              </a:spcBef>
              <a:spcAft>
                <a:spcPct val="0"/>
              </a:spcAft>
              <a:defRPr kumimoji="1" sz="1900">
                <a:solidFill>
                  <a:schemeClr val="tx1"/>
                </a:solidFill>
                <a:latin typeface="Arial" charset="0"/>
                <a:ea typeface="ＭＳ Ｐゴシック" charset="-128"/>
              </a:defRPr>
            </a:lvl8pPr>
            <a:lvl9pPr marL="3748938" indent="-220526" eaLnBrk="0" fontAlgn="base" hangingPunct="0">
              <a:spcBef>
                <a:spcPct val="20000"/>
              </a:spcBef>
              <a:spcAft>
                <a:spcPct val="0"/>
              </a:spcAft>
              <a:defRPr kumimoji="1" sz="1900">
                <a:solidFill>
                  <a:schemeClr val="tx1"/>
                </a:solidFill>
                <a:latin typeface="Arial" charset="0"/>
                <a:ea typeface="ＭＳ Ｐゴシック" charset="-128"/>
              </a:defRPr>
            </a:lvl9pPr>
          </a:lstStyle>
          <a:p>
            <a:fld id="{5E0977D6-DE28-45F4-AC07-D8F448CA4A0D}" type="slidenum">
              <a:rPr lang="en-US" altLang="ja-JP" sz="1100">
                <a:solidFill>
                  <a:prstClr val="black"/>
                </a:solidFill>
              </a:rPr>
              <a:pPr/>
              <a:t>30</a:t>
            </a:fld>
            <a:endParaRPr lang="en-US" altLang="ja-JP" sz="1100">
              <a:solidFill>
                <a:prstClr val="black"/>
              </a:solidFill>
            </a:endParaRPr>
          </a:p>
        </p:txBody>
      </p:sp>
      <p:sp>
        <p:nvSpPr>
          <p:cNvPr id="18435" name="Rectangle 2"/>
          <p:cNvSpPr>
            <a:spLocks noGrp="1" noRot="1" noChangeAspect="1" noChangeArrowheads="1" noTextEdit="1"/>
          </p:cNvSpPr>
          <p:nvPr>
            <p:ph type="sldImg"/>
          </p:nvPr>
        </p:nvSpPr>
        <p:spPr>
          <a:xfrm>
            <a:off x="3429000" y="857250"/>
            <a:ext cx="3087688" cy="2314575"/>
          </a:xfrm>
          <a:ln/>
        </p:spPr>
      </p:sp>
      <p:sp>
        <p:nvSpPr>
          <p:cNvPr id="184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ja-JP" altLang="ja-JP">
              <a:ea typeface="ＭＳ Ｐ明朝" charset="-128"/>
            </a:endParaRPr>
          </a:p>
        </p:txBody>
      </p:sp>
    </p:spTree>
    <p:extLst>
      <p:ext uri="{BB962C8B-B14F-4D97-AF65-F5344CB8AC3E}">
        <p14:creationId xmlns:p14="http://schemas.microsoft.com/office/powerpoint/2010/main" val="60641740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371600" y="1143000"/>
            <a:ext cx="4114800" cy="3086100"/>
          </a:xfrm>
        </p:spPr>
      </p:sp>
      <p:sp>
        <p:nvSpPr>
          <p:cNvPr id="3" name="ノート プレースホルダー 2"/>
          <p:cNvSpPr>
            <a:spLocks noGrp="1"/>
          </p:cNvSpPr>
          <p:nvPr>
            <p:ph type="body" idx="1"/>
          </p:nvPr>
        </p:nvSpPr>
        <p:spPr/>
        <p:txBody>
          <a:bodyPr/>
          <a:lstStyle/>
          <a:p>
            <a:r>
              <a:rPr kumimoji="1" lang="ja-JP" altLang="en-US"/>
              <a:t>あらためて、我々の事業は「発達支援」を担う事業であること</a:t>
            </a:r>
            <a:endParaRPr kumimoji="1" lang="en-US" altLang="ja-JP" dirty="0"/>
          </a:p>
          <a:p>
            <a:r>
              <a:rPr kumimoji="1" lang="ja-JP" altLang="en-US"/>
              <a:t>その発達支援とは何かを確認してください</a:t>
            </a:r>
            <a:endParaRPr kumimoji="1" lang="en-US" altLang="ja-JP" dirty="0"/>
          </a:p>
          <a:p>
            <a:endParaRPr kumimoji="1" lang="en-US" altLang="ja-JP" dirty="0"/>
          </a:p>
          <a:p>
            <a:endParaRPr kumimoji="1" lang="en-US" altLang="ja-JP" dirty="0"/>
          </a:p>
          <a:p>
            <a:r>
              <a:rPr kumimoji="1" lang="ja-JP" altLang="en-US"/>
              <a:t>資料については、さまざまな内容が考えられる</a:t>
            </a:r>
            <a:endParaRPr kumimoji="1" lang="en-US" altLang="ja-JP" dirty="0"/>
          </a:p>
          <a:p>
            <a:r>
              <a:rPr kumimoji="1" lang="ja-JP" altLang="en-US"/>
              <a:t>提供しているスライドに縛られることはない</a:t>
            </a:r>
            <a:endParaRPr kumimoji="1" lang="en-US" altLang="ja-JP" dirty="0"/>
          </a:p>
          <a:p>
            <a:r>
              <a:rPr kumimoji="1" lang="ja-JP" altLang="en-US"/>
              <a:t>観点としては、この５つを含んでほしい。</a:t>
            </a:r>
            <a:endParaRPr kumimoji="1" lang="en-US" altLang="ja-JP" dirty="0"/>
          </a:p>
          <a:p>
            <a:r>
              <a:rPr kumimoji="1" lang="ja-JP" altLang="en-US"/>
              <a:t>障害の紹介にとどまらず、子どもの育ちを支援する視点を忘れないように資料作成を</a:t>
            </a:r>
            <a:endParaRPr kumimoji="1" lang="en-US" altLang="ja-JP" dirty="0"/>
          </a:p>
          <a:p>
            <a:r>
              <a:rPr kumimoji="1" lang="ja-JP" altLang="en-US"/>
              <a:t>多職種連携に触れることも</a:t>
            </a:r>
          </a:p>
        </p:txBody>
      </p:sp>
      <p:sp>
        <p:nvSpPr>
          <p:cNvPr id="4" name="スライド番号プレースホルダー 3"/>
          <p:cNvSpPr>
            <a:spLocks noGrp="1"/>
          </p:cNvSpPr>
          <p:nvPr>
            <p:ph type="sldNum" sz="quarter" idx="5"/>
          </p:nvPr>
        </p:nvSpPr>
        <p:spPr/>
        <p:txBody>
          <a:bodyPr/>
          <a:lstStyle/>
          <a:p>
            <a:fld id="{5A0D40AA-8042-674B-8279-F51DF279D1BF}" type="slidenum">
              <a:rPr kumimoji="1" lang="ja-JP" altLang="en-US" smtClean="0"/>
              <a:t>3</a:t>
            </a:fld>
            <a:endParaRPr kumimoji="1" lang="ja-JP" altLang="en-US"/>
          </a:p>
        </p:txBody>
      </p:sp>
    </p:spTree>
    <p:extLst>
      <p:ext uri="{BB962C8B-B14F-4D97-AF65-F5344CB8AC3E}">
        <p14:creationId xmlns:p14="http://schemas.microsoft.com/office/powerpoint/2010/main" val="373098683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4880DD0A-8D93-624B-A272-36B3E8D425AB}" type="slidenum">
              <a:rPr kumimoji="1" lang="ja-JP" altLang="en-US" smtClean="0"/>
              <a:t>33</a:t>
            </a:fld>
            <a:endParaRPr kumimoji="1" lang="ja-JP" altLang="en-US"/>
          </a:p>
        </p:txBody>
      </p:sp>
    </p:spTree>
    <p:extLst>
      <p:ext uri="{BB962C8B-B14F-4D97-AF65-F5344CB8AC3E}">
        <p14:creationId xmlns:p14="http://schemas.microsoft.com/office/powerpoint/2010/main" val="319845477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371600" y="1143000"/>
            <a:ext cx="4114800" cy="3086100"/>
          </a:xfrm>
        </p:spPr>
      </p:sp>
      <p:sp>
        <p:nvSpPr>
          <p:cNvPr id="3" name="ノート プレースホルダー 2"/>
          <p:cNvSpPr>
            <a:spLocks noGrp="1"/>
          </p:cNvSpPr>
          <p:nvPr>
            <p:ph type="body" idx="1"/>
          </p:nvPr>
        </p:nvSpPr>
        <p:spPr/>
        <p:txBody>
          <a:bodyPr/>
          <a:lstStyle/>
          <a:p>
            <a:r>
              <a:rPr kumimoji="1" lang="ja-JP" altLang="en-US"/>
              <a:t>児童期特有の視点</a:t>
            </a:r>
            <a:endParaRPr kumimoji="1" lang="en-US" altLang="ja-JP" dirty="0"/>
          </a:p>
          <a:p>
            <a:endParaRPr kumimoji="1" lang="en-US" altLang="ja-JP" dirty="0"/>
          </a:p>
          <a:p>
            <a:r>
              <a:rPr kumimoji="1" lang="ja-JP" altLang="en-US"/>
              <a:t>特にこどもの場合半年もあると状況が変化する</a:t>
            </a:r>
            <a:endParaRPr kumimoji="1" lang="en-US" altLang="ja-JP" dirty="0"/>
          </a:p>
          <a:p>
            <a:endParaRPr kumimoji="1" lang="en-US" altLang="ja-JP" dirty="0"/>
          </a:p>
          <a:p>
            <a:r>
              <a:rPr kumimoji="1" lang="ja-JP" altLang="en-US"/>
              <a:t>育ちの状況</a:t>
            </a:r>
            <a:endParaRPr kumimoji="1" lang="en-US" altLang="ja-JP" dirty="0"/>
          </a:p>
          <a:p>
            <a:r>
              <a:rPr kumimoji="1" lang="ja-JP" altLang="en-US"/>
              <a:t>家族の状況</a:t>
            </a:r>
            <a:endParaRPr kumimoji="1" lang="en-US" altLang="ja-JP" dirty="0"/>
          </a:p>
          <a:p>
            <a:r>
              <a:rPr kumimoji="1" lang="ja-JP" altLang="en-US"/>
              <a:t>家族の就労状況</a:t>
            </a:r>
            <a:endParaRPr kumimoji="1" lang="en-US" altLang="ja-JP" dirty="0"/>
          </a:p>
          <a:p>
            <a:r>
              <a:rPr kumimoji="1" lang="ja-JP" altLang="en-US"/>
              <a:t>学校・保育園・幼稚園の状況</a:t>
            </a:r>
            <a:endParaRPr kumimoji="1" lang="en-US" altLang="ja-JP" dirty="0"/>
          </a:p>
          <a:p>
            <a:endParaRPr kumimoji="1" lang="en-US" altLang="ja-JP" dirty="0"/>
          </a:p>
        </p:txBody>
      </p:sp>
      <p:sp>
        <p:nvSpPr>
          <p:cNvPr id="4" name="スライド番号プレースホルダー 3"/>
          <p:cNvSpPr>
            <a:spLocks noGrp="1"/>
          </p:cNvSpPr>
          <p:nvPr>
            <p:ph type="sldNum" sz="quarter" idx="5"/>
          </p:nvPr>
        </p:nvSpPr>
        <p:spPr/>
        <p:txBody>
          <a:bodyPr/>
          <a:lstStyle/>
          <a:p>
            <a:fld id="{08EC7E1F-2F0F-2045-87E3-899B49FA8864}" type="slidenum">
              <a:rPr kumimoji="1" lang="ja-JP" altLang="en-US" smtClean="0"/>
              <a:t>34</a:t>
            </a:fld>
            <a:endParaRPr kumimoji="1" lang="ja-JP" altLang="en-US"/>
          </a:p>
        </p:txBody>
      </p:sp>
    </p:spTree>
    <p:extLst>
      <p:ext uri="{BB962C8B-B14F-4D97-AF65-F5344CB8AC3E}">
        <p14:creationId xmlns:p14="http://schemas.microsoft.com/office/powerpoint/2010/main" val="241617539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371600" y="1143000"/>
            <a:ext cx="4114800" cy="3086100"/>
          </a:xfrm>
        </p:spPr>
      </p:sp>
      <p:sp>
        <p:nvSpPr>
          <p:cNvPr id="3" name="ノート プレースホルダー 2"/>
          <p:cNvSpPr>
            <a:spLocks noGrp="1"/>
          </p:cNvSpPr>
          <p:nvPr>
            <p:ph type="body" idx="1"/>
          </p:nvPr>
        </p:nvSpPr>
        <p:spPr/>
        <p:txBody>
          <a:bodyPr/>
          <a:lstStyle/>
          <a:p>
            <a:r>
              <a:rPr kumimoji="1" lang="ja-JP" altLang="en-US"/>
              <a:t>氷山モデルは、強度行動障害でも繰り返し紹介されている。</a:t>
            </a:r>
            <a:endParaRPr kumimoji="1" lang="en-US" altLang="ja-JP" dirty="0"/>
          </a:p>
          <a:p>
            <a:r>
              <a:rPr kumimoji="1" lang="ja-JP" altLang="en-US"/>
              <a:t>図そのものは何パターンかある。</a:t>
            </a:r>
            <a:endParaRPr kumimoji="1" lang="en-US" altLang="ja-JP" dirty="0"/>
          </a:p>
          <a:p>
            <a:r>
              <a:rPr kumimoji="1" lang="ja-JP" altLang="en-US"/>
              <a:t>この観点が重要</a:t>
            </a:r>
          </a:p>
        </p:txBody>
      </p:sp>
      <p:sp>
        <p:nvSpPr>
          <p:cNvPr id="4" name="スライド番号プレースホルダー 3"/>
          <p:cNvSpPr>
            <a:spLocks noGrp="1"/>
          </p:cNvSpPr>
          <p:nvPr>
            <p:ph type="sldNum" sz="quarter" idx="5"/>
          </p:nvPr>
        </p:nvSpPr>
        <p:spPr/>
        <p:txBody>
          <a:bodyPr/>
          <a:lstStyle/>
          <a:p>
            <a:fld id="{5A0D40AA-8042-674B-8279-F51DF279D1BF}" type="slidenum">
              <a:rPr kumimoji="1" lang="ja-JP" altLang="en-US" smtClean="0"/>
              <a:t>36</a:t>
            </a:fld>
            <a:endParaRPr kumimoji="1" lang="ja-JP" altLang="en-US"/>
          </a:p>
        </p:txBody>
      </p:sp>
    </p:spTree>
    <p:extLst>
      <p:ext uri="{BB962C8B-B14F-4D97-AF65-F5344CB8AC3E}">
        <p14:creationId xmlns:p14="http://schemas.microsoft.com/office/powerpoint/2010/main" val="212198384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スライド イメージ プレースホルダ 1"/>
          <p:cNvSpPr>
            <a:spLocks noGrp="1" noRot="1" noChangeAspect="1" noTextEdit="1"/>
          </p:cNvSpPr>
          <p:nvPr>
            <p:ph type="sldImg"/>
          </p:nvPr>
        </p:nvSpPr>
        <p:spPr bwMode="auto">
          <a:noFill/>
          <a:ln>
            <a:solidFill>
              <a:srgbClr val="000000"/>
            </a:solidFill>
            <a:miter lim="800000"/>
            <a:headEnd/>
            <a:tailEnd/>
          </a:ln>
        </p:spPr>
      </p:sp>
      <p:sp>
        <p:nvSpPr>
          <p:cNvPr id="47107" name="ノート プレースホルダ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ja-JP" altLang="en-US" dirty="0"/>
              <a:t>一方向ではなく、双方向性になった</a:t>
            </a:r>
            <a:endParaRPr lang="en-US" altLang="ja-JP" dirty="0"/>
          </a:p>
          <a:p>
            <a:pPr eaLnBrk="1" hangingPunct="1">
              <a:spcBef>
                <a:spcPct val="0"/>
              </a:spcBef>
            </a:pPr>
            <a:r>
              <a:rPr lang="ja-JP" altLang="en-US" dirty="0"/>
              <a:t>環境因子や個人因子が含まれるようになった</a:t>
            </a:r>
            <a:endParaRPr lang="en-US" altLang="ja-JP" dirty="0"/>
          </a:p>
          <a:p>
            <a:pPr eaLnBrk="1" hangingPunct="1">
              <a:spcBef>
                <a:spcPct val="0"/>
              </a:spcBef>
            </a:pPr>
            <a:r>
              <a:rPr lang="ja-JP" altLang="en-US" dirty="0"/>
              <a:t>全体としての健康状態も加味されるようになった</a:t>
            </a:r>
            <a:endParaRPr lang="en-US" altLang="ja-JP" dirty="0"/>
          </a:p>
          <a:p>
            <a:pPr eaLnBrk="1" hangingPunct="1">
              <a:spcBef>
                <a:spcPct val="0"/>
              </a:spcBef>
            </a:pPr>
            <a:r>
              <a:rPr lang="ja-JP" altLang="en-US" dirty="0"/>
              <a:t>人という存在の複雑さが表現されている</a:t>
            </a:r>
            <a:endParaRPr lang="en-US" altLang="ja-JP" dirty="0"/>
          </a:p>
          <a:p>
            <a:pPr eaLnBrk="1" hangingPunct="1">
              <a:spcBef>
                <a:spcPct val="0"/>
              </a:spcBef>
            </a:pPr>
            <a:endParaRPr lang="en-US" altLang="ja-JP" dirty="0"/>
          </a:p>
        </p:txBody>
      </p:sp>
      <p:sp>
        <p:nvSpPr>
          <p:cNvPr id="31748" name="スライド番号プレースホルダ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D0207CBB-264E-4D50-BA82-1F0FC09B409D}" type="slidenum">
              <a:rPr lang="ja-JP" altLang="en-US" smtClean="0"/>
              <a:pPr fontAlgn="base">
                <a:spcBef>
                  <a:spcPct val="0"/>
                </a:spcBef>
                <a:spcAft>
                  <a:spcPct val="0"/>
                </a:spcAft>
                <a:defRPr/>
              </a:pPr>
              <a:t>37</a:t>
            </a:fld>
            <a:endParaRPr lang="ja-JP" alt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3028950" y="857250"/>
            <a:ext cx="3086100" cy="2314575"/>
          </a:xfrm>
        </p:spPr>
      </p:sp>
      <p:sp>
        <p:nvSpPr>
          <p:cNvPr id="3" name="ノート プレースホルダー 2"/>
          <p:cNvSpPr>
            <a:spLocks noGrp="1"/>
          </p:cNvSpPr>
          <p:nvPr>
            <p:ph type="body" idx="1"/>
          </p:nvPr>
        </p:nvSpPr>
        <p:spPr/>
        <p:txBody>
          <a:bodyPr/>
          <a:lstStyle/>
          <a:p>
            <a:r>
              <a:rPr kumimoji="1" lang="ja-JP" altLang="en-US"/>
              <a:t>多職種連携についても触れてもらいたい</a:t>
            </a:r>
          </a:p>
        </p:txBody>
      </p:sp>
      <p:sp>
        <p:nvSpPr>
          <p:cNvPr id="4" name="スライド番号プレースホルダー 3"/>
          <p:cNvSpPr>
            <a:spLocks noGrp="1"/>
          </p:cNvSpPr>
          <p:nvPr>
            <p:ph type="sldNum" sz="quarter" idx="5"/>
          </p:nvPr>
        </p:nvSpPr>
        <p:spPr/>
        <p:txBody>
          <a:bodyPr/>
          <a:lstStyle/>
          <a:p>
            <a:fld id="{5A0D40AA-8042-674B-8279-F51DF279D1BF}" type="slidenum">
              <a:rPr kumimoji="1" lang="ja-JP" altLang="en-US" smtClean="0"/>
              <a:t>40</a:t>
            </a:fld>
            <a:endParaRPr kumimoji="1" lang="ja-JP" altLang="en-US"/>
          </a:p>
        </p:txBody>
      </p:sp>
    </p:spTree>
    <p:extLst>
      <p:ext uri="{BB962C8B-B14F-4D97-AF65-F5344CB8AC3E}">
        <p14:creationId xmlns:p14="http://schemas.microsoft.com/office/powerpoint/2010/main" val="101249196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371600" y="1143000"/>
            <a:ext cx="4114800" cy="3086100"/>
          </a:xfrm>
        </p:spPr>
      </p:sp>
      <p:sp>
        <p:nvSpPr>
          <p:cNvPr id="3" name="ノート プレースホルダー 2"/>
          <p:cNvSpPr>
            <a:spLocks noGrp="1"/>
          </p:cNvSpPr>
          <p:nvPr>
            <p:ph type="body" idx="1"/>
          </p:nvPr>
        </p:nvSpPr>
        <p:spPr/>
        <p:txBody>
          <a:bodyPr/>
          <a:lstStyle/>
          <a:p>
            <a:r>
              <a:rPr kumimoji="1" lang="ja-JP" altLang="en-US"/>
              <a:t>例えば、です</a:t>
            </a:r>
            <a:endParaRPr kumimoji="1" lang="en-US" altLang="ja-JP"/>
          </a:p>
          <a:p>
            <a:endParaRPr kumimoji="1" lang="ja-JP" altLang="en-US"/>
          </a:p>
        </p:txBody>
      </p:sp>
      <p:sp>
        <p:nvSpPr>
          <p:cNvPr id="4" name="スライド番号プレースホルダー 3"/>
          <p:cNvSpPr>
            <a:spLocks noGrp="1"/>
          </p:cNvSpPr>
          <p:nvPr>
            <p:ph type="sldNum" sz="quarter" idx="5"/>
          </p:nvPr>
        </p:nvSpPr>
        <p:spPr/>
        <p:txBody>
          <a:bodyPr/>
          <a:lstStyle/>
          <a:p>
            <a:fld id="{5A0D40AA-8042-674B-8279-F51DF279D1BF}" type="slidenum">
              <a:rPr kumimoji="1" lang="ja-JP" altLang="en-US" smtClean="0"/>
              <a:t>49</a:t>
            </a:fld>
            <a:endParaRPr kumimoji="1" lang="ja-JP" altLang="en-US"/>
          </a:p>
        </p:txBody>
      </p:sp>
    </p:spTree>
    <p:extLst>
      <p:ext uri="{BB962C8B-B14F-4D97-AF65-F5344CB8AC3E}">
        <p14:creationId xmlns:p14="http://schemas.microsoft.com/office/powerpoint/2010/main" val="78098771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371600" y="1143000"/>
            <a:ext cx="4114800" cy="3086100"/>
          </a:xfrm>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5A0D40AA-8042-674B-8279-F51DF279D1BF}" type="slidenum">
              <a:rPr kumimoji="1" lang="ja-JP" altLang="en-US" smtClean="0"/>
              <a:t>50</a:t>
            </a:fld>
            <a:endParaRPr kumimoji="1" lang="ja-JP" altLang="en-US"/>
          </a:p>
        </p:txBody>
      </p:sp>
    </p:spTree>
    <p:extLst>
      <p:ext uri="{BB962C8B-B14F-4D97-AF65-F5344CB8AC3E}">
        <p14:creationId xmlns:p14="http://schemas.microsoft.com/office/powerpoint/2010/main" val="10078691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371600" y="1143000"/>
            <a:ext cx="4114800" cy="3086100"/>
          </a:xfrm>
        </p:spPr>
      </p:sp>
      <p:sp>
        <p:nvSpPr>
          <p:cNvPr id="3" name="ノート プレースホルダー 2"/>
          <p:cNvSpPr>
            <a:spLocks noGrp="1"/>
          </p:cNvSpPr>
          <p:nvPr>
            <p:ph type="body" idx="1"/>
          </p:nvPr>
        </p:nvSpPr>
        <p:spPr/>
        <p:txBody>
          <a:bodyPr/>
          <a:lstStyle/>
          <a:p>
            <a:endParaRPr kumimoji="1" lang="ja-JP" altLang="en-US" sz="2000"/>
          </a:p>
        </p:txBody>
      </p:sp>
      <p:sp>
        <p:nvSpPr>
          <p:cNvPr id="4" name="スライド番号プレースホルダー 3"/>
          <p:cNvSpPr>
            <a:spLocks noGrp="1"/>
          </p:cNvSpPr>
          <p:nvPr>
            <p:ph type="sldNum" sz="quarter" idx="5"/>
          </p:nvPr>
        </p:nvSpPr>
        <p:spPr/>
        <p:txBody>
          <a:bodyPr/>
          <a:lstStyle/>
          <a:p>
            <a:fld id="{5A0D40AA-8042-674B-8279-F51DF279D1BF}" type="slidenum">
              <a:rPr kumimoji="1" lang="ja-JP" altLang="en-US" smtClean="0"/>
              <a:t>51</a:t>
            </a:fld>
            <a:endParaRPr kumimoji="1" lang="ja-JP" altLang="en-US"/>
          </a:p>
        </p:txBody>
      </p:sp>
    </p:spTree>
    <p:extLst>
      <p:ext uri="{BB962C8B-B14F-4D97-AF65-F5344CB8AC3E}">
        <p14:creationId xmlns:p14="http://schemas.microsoft.com/office/powerpoint/2010/main" val="77731430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371600" y="1143000"/>
            <a:ext cx="4114800" cy="3086100"/>
          </a:xfrm>
        </p:spPr>
      </p:sp>
      <p:sp>
        <p:nvSpPr>
          <p:cNvPr id="3" name="ノート プレースホルダー 2"/>
          <p:cNvSpPr>
            <a:spLocks noGrp="1"/>
          </p:cNvSpPr>
          <p:nvPr>
            <p:ph type="body" idx="1"/>
          </p:nvPr>
        </p:nvSpPr>
        <p:spPr/>
        <p:txBody>
          <a:bodyPr/>
          <a:lstStyle/>
          <a:p>
            <a:r>
              <a:rPr kumimoji="1" lang="ja-JP" altLang="en-US"/>
              <a:t>療育という用語は、歴史的に重要な用語であるが、</a:t>
            </a:r>
            <a:endParaRPr kumimoji="1" lang="en-US" altLang="ja-JP" dirty="0"/>
          </a:p>
          <a:p>
            <a:r>
              <a:rPr kumimoji="1" lang="ja-JP" altLang="en-US"/>
              <a:t>時代的制約の中で、現在は発達支援という用語に発展的にシフトしている</a:t>
            </a:r>
            <a:endParaRPr kumimoji="1" lang="en-US" altLang="ja-JP" dirty="0"/>
          </a:p>
          <a:p>
            <a:r>
              <a:rPr kumimoji="1" lang="ja-JP" altLang="en-US"/>
              <a:t>その確認をする</a:t>
            </a:r>
          </a:p>
        </p:txBody>
      </p:sp>
      <p:sp>
        <p:nvSpPr>
          <p:cNvPr id="4" name="スライド番号プレースホルダー 3"/>
          <p:cNvSpPr>
            <a:spLocks noGrp="1"/>
          </p:cNvSpPr>
          <p:nvPr>
            <p:ph type="sldNum" sz="quarter" idx="5"/>
          </p:nvPr>
        </p:nvSpPr>
        <p:spPr/>
        <p:txBody>
          <a:bodyPr/>
          <a:lstStyle/>
          <a:p>
            <a:fld id="{5A0D40AA-8042-674B-8279-F51DF279D1BF}" type="slidenum">
              <a:rPr kumimoji="1" lang="ja-JP" altLang="en-US" smtClean="0"/>
              <a:t>4</a:t>
            </a:fld>
            <a:endParaRPr kumimoji="1" lang="ja-JP" altLang="en-US"/>
          </a:p>
        </p:txBody>
      </p:sp>
    </p:spTree>
    <p:extLst>
      <p:ext uri="{BB962C8B-B14F-4D97-AF65-F5344CB8AC3E}">
        <p14:creationId xmlns:p14="http://schemas.microsoft.com/office/powerpoint/2010/main" val="153801055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371600" y="1143000"/>
            <a:ext cx="4114800" cy="3086100"/>
          </a:xfrm>
        </p:spPr>
      </p:sp>
      <p:sp>
        <p:nvSpPr>
          <p:cNvPr id="3" name="ノート プレースホルダー 2"/>
          <p:cNvSpPr>
            <a:spLocks noGrp="1"/>
          </p:cNvSpPr>
          <p:nvPr>
            <p:ph type="body" idx="1"/>
          </p:nvPr>
        </p:nvSpPr>
        <p:spPr/>
        <p:txBody>
          <a:bodyPr/>
          <a:lstStyle/>
          <a:p>
            <a:r>
              <a:rPr kumimoji="1" lang="ja-JP" altLang="en-US"/>
              <a:t>インクルーシブな社会の実現と言われている今において</a:t>
            </a:r>
            <a:endParaRPr kumimoji="1" lang="en-US" altLang="ja-JP" dirty="0"/>
          </a:p>
          <a:p>
            <a:r>
              <a:rPr kumimoji="1" lang="ja-JP" altLang="en-US"/>
              <a:t>通所支援で行っていることを明確に自覚した上で</a:t>
            </a:r>
            <a:endParaRPr kumimoji="1" lang="en-US" altLang="ja-JP" dirty="0"/>
          </a:p>
          <a:p>
            <a:r>
              <a:rPr kumimoji="1" lang="ja-JP" altLang="en-US"/>
              <a:t>支援提供を行いましょう</a:t>
            </a:r>
          </a:p>
        </p:txBody>
      </p:sp>
      <p:sp>
        <p:nvSpPr>
          <p:cNvPr id="4" name="スライド番号プレースホルダー 3"/>
          <p:cNvSpPr>
            <a:spLocks noGrp="1"/>
          </p:cNvSpPr>
          <p:nvPr>
            <p:ph type="sldNum" sz="quarter" idx="5"/>
          </p:nvPr>
        </p:nvSpPr>
        <p:spPr/>
        <p:txBody>
          <a:bodyPr/>
          <a:lstStyle/>
          <a:p>
            <a:fld id="{5A0D40AA-8042-674B-8279-F51DF279D1BF}" type="slidenum">
              <a:rPr kumimoji="1" lang="ja-JP" altLang="en-US" smtClean="0"/>
              <a:t>6</a:t>
            </a:fld>
            <a:endParaRPr kumimoji="1" lang="ja-JP" altLang="en-US"/>
          </a:p>
        </p:txBody>
      </p:sp>
    </p:spTree>
    <p:extLst>
      <p:ext uri="{BB962C8B-B14F-4D97-AF65-F5344CB8AC3E}">
        <p14:creationId xmlns:p14="http://schemas.microsoft.com/office/powerpoint/2010/main" val="247708674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371600" y="1143000"/>
            <a:ext cx="4114800" cy="3086100"/>
          </a:xfrm>
        </p:spPr>
      </p:sp>
      <p:sp>
        <p:nvSpPr>
          <p:cNvPr id="3" name="ノート プレースホルダー 2"/>
          <p:cNvSpPr>
            <a:spLocks noGrp="1"/>
          </p:cNvSpPr>
          <p:nvPr>
            <p:ph type="body" idx="1"/>
          </p:nvPr>
        </p:nvSpPr>
        <p:spPr/>
        <p:txBody>
          <a:bodyPr/>
          <a:lstStyle/>
          <a:p>
            <a:r>
              <a:rPr kumimoji="1" lang="ja-JP" altLang="en-US"/>
              <a:t>帳尻合わせではだめ</a:t>
            </a:r>
            <a:endParaRPr kumimoji="1" lang="en-US" altLang="ja-JP" dirty="0"/>
          </a:p>
          <a:p>
            <a:r>
              <a:rPr kumimoji="1" lang="ja-JP" altLang="en-US"/>
              <a:t>その場しのぎでもだめ</a:t>
            </a:r>
            <a:endParaRPr kumimoji="1" lang="en-US" altLang="ja-JP" dirty="0"/>
          </a:p>
          <a:p>
            <a:r>
              <a:rPr kumimoji="1" lang="ja-JP" altLang="en-US"/>
              <a:t>自立に向けた支援</a:t>
            </a:r>
            <a:endParaRPr kumimoji="1" lang="en-US" altLang="ja-JP" dirty="0"/>
          </a:p>
          <a:p>
            <a:r>
              <a:rPr kumimoji="1" lang="ja-JP" altLang="en-US"/>
              <a:t>生活への汎化を視野に</a:t>
            </a:r>
            <a:endParaRPr kumimoji="1" lang="en-US" altLang="ja-JP" dirty="0"/>
          </a:p>
        </p:txBody>
      </p:sp>
      <p:sp>
        <p:nvSpPr>
          <p:cNvPr id="4" name="スライド番号プレースホルダー 3"/>
          <p:cNvSpPr>
            <a:spLocks noGrp="1"/>
          </p:cNvSpPr>
          <p:nvPr>
            <p:ph type="sldNum" sz="quarter" idx="5"/>
          </p:nvPr>
        </p:nvSpPr>
        <p:spPr/>
        <p:txBody>
          <a:bodyPr/>
          <a:lstStyle/>
          <a:p>
            <a:fld id="{5A0D40AA-8042-674B-8279-F51DF279D1BF}" type="slidenum">
              <a:rPr kumimoji="1" lang="ja-JP" altLang="en-US" smtClean="0"/>
              <a:t>7</a:t>
            </a:fld>
            <a:endParaRPr kumimoji="1" lang="ja-JP" altLang="en-US"/>
          </a:p>
        </p:txBody>
      </p:sp>
    </p:spTree>
    <p:extLst>
      <p:ext uri="{BB962C8B-B14F-4D97-AF65-F5344CB8AC3E}">
        <p14:creationId xmlns:p14="http://schemas.microsoft.com/office/powerpoint/2010/main" val="382994917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371600" y="1143000"/>
            <a:ext cx="4114800" cy="3086100"/>
          </a:xfrm>
        </p:spPr>
      </p:sp>
      <p:sp>
        <p:nvSpPr>
          <p:cNvPr id="3" name="ノート プレースホルダー 2"/>
          <p:cNvSpPr>
            <a:spLocks noGrp="1"/>
          </p:cNvSpPr>
          <p:nvPr>
            <p:ph type="body" idx="1"/>
          </p:nvPr>
        </p:nvSpPr>
        <p:spPr/>
        <p:txBody>
          <a:bodyPr/>
          <a:lstStyle/>
          <a:p>
            <a:r>
              <a:rPr kumimoji="1" lang="ja-JP" altLang="en-US"/>
              <a:t>発達的視点も同様に、紹介を</a:t>
            </a:r>
            <a:endParaRPr kumimoji="1" lang="en-US" altLang="ja-JP" dirty="0"/>
          </a:p>
          <a:p>
            <a:r>
              <a:rPr kumimoji="1" lang="ja-JP" altLang="en-US"/>
              <a:t>この視点が持てないと、その場しのぎの計画になってしまう。</a:t>
            </a:r>
            <a:endParaRPr kumimoji="1" lang="en-US" altLang="ja-JP" dirty="0"/>
          </a:p>
          <a:p>
            <a:r>
              <a:rPr kumimoji="1" lang="ja-JP" altLang="en-US"/>
              <a:t>相談支援においても、児童発達においても、同様である。</a:t>
            </a:r>
            <a:endParaRPr kumimoji="1" lang="en-US" altLang="ja-JP" dirty="0"/>
          </a:p>
          <a:p>
            <a:endParaRPr kumimoji="1" lang="en-US" altLang="ja-JP" dirty="0"/>
          </a:p>
          <a:p>
            <a:r>
              <a:rPr kumimoji="1" lang="ja-JP" altLang="en-US"/>
              <a:t>わかりやすい資料があれば、ぜひ活用ください。</a:t>
            </a:r>
          </a:p>
        </p:txBody>
      </p:sp>
      <p:sp>
        <p:nvSpPr>
          <p:cNvPr id="4" name="スライド番号プレースホルダー 3"/>
          <p:cNvSpPr>
            <a:spLocks noGrp="1"/>
          </p:cNvSpPr>
          <p:nvPr>
            <p:ph type="sldNum" sz="quarter" idx="5"/>
          </p:nvPr>
        </p:nvSpPr>
        <p:spPr/>
        <p:txBody>
          <a:bodyPr/>
          <a:lstStyle/>
          <a:p>
            <a:fld id="{5A0D40AA-8042-674B-8279-F51DF279D1BF}" type="slidenum">
              <a:rPr kumimoji="1" lang="ja-JP" altLang="en-US" smtClean="0"/>
              <a:t>10</a:t>
            </a:fld>
            <a:endParaRPr kumimoji="1" lang="ja-JP" altLang="en-US"/>
          </a:p>
        </p:txBody>
      </p:sp>
    </p:spTree>
    <p:extLst>
      <p:ext uri="{BB962C8B-B14F-4D97-AF65-F5344CB8AC3E}">
        <p14:creationId xmlns:p14="http://schemas.microsoft.com/office/powerpoint/2010/main" val="420908405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3028950" y="857250"/>
            <a:ext cx="3086100" cy="2314575"/>
          </a:xfrm>
        </p:spPr>
      </p:sp>
      <p:sp>
        <p:nvSpPr>
          <p:cNvPr id="3" name="ノート プレースホルダー 2"/>
          <p:cNvSpPr>
            <a:spLocks noGrp="1"/>
          </p:cNvSpPr>
          <p:nvPr>
            <p:ph type="body" idx="1"/>
          </p:nvPr>
        </p:nvSpPr>
        <p:spPr/>
        <p:txBody>
          <a:bodyPr/>
          <a:lstStyle/>
          <a:p>
            <a:r>
              <a:rPr kumimoji="1" lang="ja-JP" altLang="en-US"/>
              <a:t>アセスメント＝テストの実施</a:t>
            </a:r>
            <a:endParaRPr kumimoji="1" lang="en-US" altLang="ja-JP" dirty="0"/>
          </a:p>
          <a:p>
            <a:r>
              <a:rPr kumimoji="1" lang="ja-JP" altLang="en-US"/>
              <a:t>ではない</a:t>
            </a:r>
            <a:endParaRPr kumimoji="1" lang="en-US" altLang="ja-JP" dirty="0"/>
          </a:p>
          <a:p>
            <a:endParaRPr kumimoji="1" lang="en-US" altLang="ja-JP" dirty="0"/>
          </a:p>
          <a:p>
            <a:r>
              <a:rPr kumimoji="1" lang="ja-JP" altLang="en-US"/>
              <a:t>多面的な多角的なアセスメントの可能性</a:t>
            </a:r>
            <a:endParaRPr kumimoji="1" lang="en-US" altLang="ja-JP" dirty="0"/>
          </a:p>
          <a:p>
            <a:r>
              <a:rPr kumimoji="1" lang="ja-JP" altLang="en-US"/>
              <a:t>全ての事業所が、それぞれに用意すべきものであることを強調</a:t>
            </a:r>
            <a:endParaRPr kumimoji="1" lang="en-US" altLang="ja-JP" dirty="0"/>
          </a:p>
          <a:p>
            <a:endParaRPr kumimoji="1" lang="en-US" altLang="ja-JP" dirty="0"/>
          </a:p>
          <a:p>
            <a:r>
              <a:rPr kumimoji="1" lang="ja-JP" altLang="en-US"/>
              <a:t>アセスメントなく、計画は立たない。</a:t>
            </a:r>
            <a:endParaRPr kumimoji="1" lang="en-US" altLang="ja-JP" dirty="0"/>
          </a:p>
          <a:p>
            <a:r>
              <a:rPr kumimoji="1" lang="ja-JP" altLang="en-US"/>
              <a:t>計画のない支援はあり得ない</a:t>
            </a:r>
          </a:p>
        </p:txBody>
      </p:sp>
      <p:sp>
        <p:nvSpPr>
          <p:cNvPr id="4" name="スライド番号プレースホルダー 3"/>
          <p:cNvSpPr>
            <a:spLocks noGrp="1"/>
          </p:cNvSpPr>
          <p:nvPr>
            <p:ph type="sldNum" sz="quarter" idx="5"/>
          </p:nvPr>
        </p:nvSpPr>
        <p:spPr/>
        <p:txBody>
          <a:bodyPr/>
          <a:lstStyle/>
          <a:p>
            <a:fld id="{5A0D40AA-8042-674B-8279-F51DF279D1BF}" type="slidenum">
              <a:rPr kumimoji="1" lang="ja-JP" altLang="en-US" smtClean="0"/>
              <a:t>11</a:t>
            </a:fld>
            <a:endParaRPr kumimoji="1" lang="ja-JP" altLang="en-US"/>
          </a:p>
        </p:txBody>
      </p:sp>
    </p:spTree>
    <p:extLst>
      <p:ext uri="{BB962C8B-B14F-4D97-AF65-F5344CB8AC3E}">
        <p14:creationId xmlns:p14="http://schemas.microsoft.com/office/powerpoint/2010/main" val="226398448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371600" y="1143000"/>
            <a:ext cx="4114800" cy="3086100"/>
          </a:xfrm>
        </p:spPr>
      </p:sp>
      <p:sp>
        <p:nvSpPr>
          <p:cNvPr id="3" name="ノート プレースホルダー 2"/>
          <p:cNvSpPr>
            <a:spLocks noGrp="1"/>
          </p:cNvSpPr>
          <p:nvPr>
            <p:ph type="body" idx="1"/>
          </p:nvPr>
        </p:nvSpPr>
        <p:spPr/>
        <p:txBody>
          <a:bodyPr/>
          <a:lstStyle/>
          <a:p>
            <a:r>
              <a:rPr kumimoji="1" lang="ja-JP" altLang="en-US"/>
              <a:t>前段でも触れている</a:t>
            </a:r>
            <a:endParaRPr kumimoji="1" lang="en-US" altLang="ja-JP" dirty="0"/>
          </a:p>
          <a:p>
            <a:endParaRPr kumimoji="1" lang="en-US" altLang="ja-JP" dirty="0"/>
          </a:p>
          <a:p>
            <a:r>
              <a:rPr kumimoji="1" lang="ja-JP" altLang="en-US"/>
              <a:t>アセスメントなくして計画はできない</a:t>
            </a:r>
            <a:endParaRPr kumimoji="1" lang="en-US" altLang="ja-JP" dirty="0"/>
          </a:p>
          <a:p>
            <a:r>
              <a:rPr kumimoji="1" lang="ja-JP" altLang="en-US"/>
              <a:t>計画なくして支援はできない</a:t>
            </a:r>
            <a:endParaRPr kumimoji="1" lang="en-US" altLang="ja-JP" dirty="0"/>
          </a:p>
          <a:p>
            <a:endParaRPr kumimoji="1" lang="en-US" altLang="ja-JP" dirty="0"/>
          </a:p>
          <a:p>
            <a:r>
              <a:rPr kumimoji="1" lang="ja-JP" altLang="en-US"/>
              <a:t>その施設ごとのアセスメントを</a:t>
            </a:r>
            <a:endParaRPr kumimoji="1" lang="en-US" altLang="ja-JP" dirty="0"/>
          </a:p>
        </p:txBody>
      </p:sp>
      <p:sp>
        <p:nvSpPr>
          <p:cNvPr id="4" name="スライド番号プレースホルダー 3"/>
          <p:cNvSpPr>
            <a:spLocks noGrp="1"/>
          </p:cNvSpPr>
          <p:nvPr>
            <p:ph type="sldNum" sz="quarter" idx="5"/>
          </p:nvPr>
        </p:nvSpPr>
        <p:spPr/>
        <p:txBody>
          <a:bodyPr/>
          <a:lstStyle/>
          <a:p>
            <a:fld id="{08EC7E1F-2F0F-2045-87E3-899B49FA8864}" type="slidenum">
              <a:rPr kumimoji="1" lang="ja-JP" altLang="en-US" smtClean="0"/>
              <a:t>13</a:t>
            </a:fld>
            <a:endParaRPr kumimoji="1" lang="ja-JP" altLang="en-US"/>
          </a:p>
        </p:txBody>
      </p:sp>
    </p:spTree>
    <p:extLst>
      <p:ext uri="{BB962C8B-B14F-4D97-AF65-F5344CB8AC3E}">
        <p14:creationId xmlns:p14="http://schemas.microsoft.com/office/powerpoint/2010/main" val="347388381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7"/>
          <p:cNvSpPr txBox="1">
            <a:spLocks noGrp="1" noChangeArrowheads="1"/>
          </p:cNvSpPr>
          <p:nvPr/>
        </p:nvSpPr>
        <p:spPr bwMode="auto">
          <a:xfrm>
            <a:off x="4188247" y="9427199"/>
            <a:ext cx="3204259" cy="497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281" tIns="45641" rIns="91281" bIns="45641" anchor="b"/>
          <a:lstStyle>
            <a:lvl1pPr defTabSz="917575">
              <a:defRPr kumimoji="1" sz="2000">
                <a:solidFill>
                  <a:schemeClr val="tx1"/>
                </a:solidFill>
                <a:latin typeface="Arial" charset="0"/>
                <a:ea typeface="ＭＳ Ｐゴシック" charset="-128"/>
              </a:defRPr>
            </a:lvl1pPr>
            <a:lvl2pPr marL="742950" indent="-285750" defTabSz="917575">
              <a:defRPr kumimoji="1" sz="2000">
                <a:solidFill>
                  <a:schemeClr val="tx1"/>
                </a:solidFill>
                <a:latin typeface="Arial" charset="0"/>
                <a:ea typeface="ＭＳ Ｐゴシック" charset="-128"/>
              </a:defRPr>
            </a:lvl2pPr>
            <a:lvl3pPr marL="1143000" indent="-228600" defTabSz="917575">
              <a:defRPr kumimoji="1" sz="2000">
                <a:solidFill>
                  <a:schemeClr val="tx1"/>
                </a:solidFill>
                <a:latin typeface="Arial" charset="0"/>
                <a:ea typeface="ＭＳ Ｐゴシック" charset="-128"/>
              </a:defRPr>
            </a:lvl3pPr>
            <a:lvl4pPr marL="1600200" indent="-228600" defTabSz="917575">
              <a:defRPr kumimoji="1" sz="2000">
                <a:solidFill>
                  <a:schemeClr val="tx1"/>
                </a:solidFill>
                <a:latin typeface="Arial" charset="0"/>
                <a:ea typeface="ＭＳ Ｐゴシック" charset="-128"/>
              </a:defRPr>
            </a:lvl4pPr>
            <a:lvl5pPr marL="2057400" indent="-228600" defTabSz="917575">
              <a:defRPr kumimoji="1" sz="2000">
                <a:solidFill>
                  <a:schemeClr val="tx1"/>
                </a:solidFill>
                <a:latin typeface="Arial" charset="0"/>
                <a:ea typeface="ＭＳ Ｐゴシック" charset="-128"/>
              </a:defRPr>
            </a:lvl5pPr>
            <a:lvl6pPr marL="2514600" indent="-228600" defTabSz="917575" eaLnBrk="0" fontAlgn="base" hangingPunct="0">
              <a:spcBef>
                <a:spcPct val="20000"/>
              </a:spcBef>
              <a:spcAft>
                <a:spcPct val="0"/>
              </a:spcAft>
              <a:defRPr kumimoji="1" sz="2000">
                <a:solidFill>
                  <a:schemeClr val="tx1"/>
                </a:solidFill>
                <a:latin typeface="Arial" charset="0"/>
                <a:ea typeface="ＭＳ Ｐゴシック" charset="-128"/>
              </a:defRPr>
            </a:lvl6pPr>
            <a:lvl7pPr marL="2971800" indent="-228600" defTabSz="917575" eaLnBrk="0" fontAlgn="base" hangingPunct="0">
              <a:spcBef>
                <a:spcPct val="20000"/>
              </a:spcBef>
              <a:spcAft>
                <a:spcPct val="0"/>
              </a:spcAft>
              <a:defRPr kumimoji="1" sz="2000">
                <a:solidFill>
                  <a:schemeClr val="tx1"/>
                </a:solidFill>
                <a:latin typeface="Arial" charset="0"/>
                <a:ea typeface="ＭＳ Ｐゴシック" charset="-128"/>
              </a:defRPr>
            </a:lvl7pPr>
            <a:lvl8pPr marL="3429000" indent="-228600" defTabSz="917575" eaLnBrk="0" fontAlgn="base" hangingPunct="0">
              <a:spcBef>
                <a:spcPct val="20000"/>
              </a:spcBef>
              <a:spcAft>
                <a:spcPct val="0"/>
              </a:spcAft>
              <a:defRPr kumimoji="1" sz="2000">
                <a:solidFill>
                  <a:schemeClr val="tx1"/>
                </a:solidFill>
                <a:latin typeface="Arial" charset="0"/>
                <a:ea typeface="ＭＳ Ｐゴシック" charset="-128"/>
              </a:defRPr>
            </a:lvl8pPr>
            <a:lvl9pPr marL="3886200" indent="-228600" defTabSz="917575" eaLnBrk="0" fontAlgn="base" hangingPunct="0">
              <a:spcBef>
                <a:spcPct val="20000"/>
              </a:spcBef>
              <a:spcAft>
                <a:spcPct val="0"/>
              </a:spcAft>
              <a:defRPr kumimoji="1" sz="2000">
                <a:solidFill>
                  <a:schemeClr val="tx1"/>
                </a:solidFill>
                <a:latin typeface="Arial" charset="0"/>
                <a:ea typeface="ＭＳ Ｐゴシック" charset="-128"/>
              </a:defRPr>
            </a:lvl9pPr>
          </a:lstStyle>
          <a:p>
            <a:pPr algn="r" fontAlgn="base">
              <a:spcBef>
                <a:spcPct val="0"/>
              </a:spcBef>
              <a:spcAft>
                <a:spcPct val="0"/>
              </a:spcAft>
            </a:pPr>
            <a:fld id="{7BF2B9F2-4E9D-4B21-8A4F-C4B5388DF8B5}" type="slidenum">
              <a:rPr lang="en-US" altLang="ja-JP" sz="1100">
                <a:solidFill>
                  <a:prstClr val="black"/>
                </a:solidFill>
              </a:rPr>
              <a:pPr algn="r" fontAlgn="base">
                <a:spcBef>
                  <a:spcPct val="0"/>
                </a:spcBef>
                <a:spcAft>
                  <a:spcPct val="0"/>
                </a:spcAft>
              </a:pPr>
              <a:t>15</a:t>
            </a:fld>
            <a:endParaRPr lang="en-US" altLang="ja-JP" sz="1100">
              <a:solidFill>
                <a:prstClr val="black"/>
              </a:solidFill>
            </a:endParaRPr>
          </a:p>
        </p:txBody>
      </p:sp>
      <p:sp>
        <p:nvSpPr>
          <p:cNvPr id="15363" name="Rectangle 2"/>
          <p:cNvSpPr>
            <a:spLocks noGrp="1" noRot="1" noChangeAspect="1" noChangeArrowheads="1" noTextEdit="1"/>
          </p:cNvSpPr>
          <p:nvPr>
            <p:ph type="sldImg"/>
          </p:nvPr>
        </p:nvSpPr>
        <p:spPr>
          <a:xfrm>
            <a:off x="3429000" y="857250"/>
            <a:ext cx="3087688" cy="2314575"/>
          </a:xfrm>
          <a:ln/>
        </p:spPr>
      </p:sp>
      <p:sp>
        <p:nvSpPr>
          <p:cNvPr id="1536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ja-JP" altLang="ja-JP">
              <a:ea typeface="ＭＳ Ｐ明朝" charset="-128"/>
            </a:endParaRPr>
          </a:p>
        </p:txBody>
      </p:sp>
    </p:spTree>
    <p:extLst>
      <p:ext uri="{BB962C8B-B14F-4D97-AF65-F5344CB8AC3E}">
        <p14:creationId xmlns:p14="http://schemas.microsoft.com/office/powerpoint/2010/main" val="217044562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ja-JP" altLang="en-US"/>
              <a:t>マスター タイトルの書式設定</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78D3298A-F035-FF4A-AF5E-F989E27433C1}" type="datetimeFigureOut">
              <a:rPr kumimoji="1" lang="ja-JP" altLang="en-US" smtClean="0"/>
              <a:t>2024/8/15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A530F0E8-1321-E94E-B9A8-FAFB2C5289B6}" type="slidenum">
              <a:rPr kumimoji="1" lang="ja-JP" altLang="en-US" smtClean="0"/>
              <a:t>‹#›</a:t>
            </a:fld>
            <a:endParaRPr kumimoji="1" lang="ja-JP" altLang="en-US"/>
          </a:p>
        </p:txBody>
      </p:sp>
    </p:spTree>
    <p:extLst>
      <p:ext uri="{BB962C8B-B14F-4D97-AF65-F5344CB8AC3E}">
        <p14:creationId xmlns:p14="http://schemas.microsoft.com/office/powerpoint/2010/main" val="109693621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78D3298A-F035-FF4A-AF5E-F989E27433C1}" type="datetimeFigureOut">
              <a:rPr kumimoji="1" lang="ja-JP" altLang="en-US" smtClean="0"/>
              <a:t>2024/8/15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A530F0E8-1321-E94E-B9A8-FAFB2C5289B6}" type="slidenum">
              <a:rPr kumimoji="1" lang="ja-JP" altLang="en-US" smtClean="0"/>
              <a:t>‹#›</a:t>
            </a:fld>
            <a:endParaRPr kumimoji="1" lang="ja-JP" altLang="en-US"/>
          </a:p>
        </p:txBody>
      </p:sp>
    </p:spTree>
    <p:extLst>
      <p:ext uri="{BB962C8B-B14F-4D97-AF65-F5344CB8AC3E}">
        <p14:creationId xmlns:p14="http://schemas.microsoft.com/office/powerpoint/2010/main" val="74908435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78D3298A-F035-FF4A-AF5E-F989E27433C1}" type="datetimeFigureOut">
              <a:rPr kumimoji="1" lang="ja-JP" altLang="en-US" smtClean="0"/>
              <a:t>2024/8/15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A530F0E8-1321-E94E-B9A8-FAFB2C5289B6}" type="slidenum">
              <a:rPr kumimoji="1" lang="ja-JP" altLang="en-US" smtClean="0"/>
              <a:t>‹#›</a:t>
            </a:fld>
            <a:endParaRPr kumimoji="1" lang="ja-JP" altLang="en-US"/>
          </a:p>
        </p:txBody>
      </p:sp>
    </p:spTree>
    <p:extLst>
      <p:ext uri="{BB962C8B-B14F-4D97-AF65-F5344CB8AC3E}">
        <p14:creationId xmlns:p14="http://schemas.microsoft.com/office/powerpoint/2010/main" val="205452249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85"/>
            <a:ext cx="7772400" cy="1470025"/>
          </a:xfrm>
        </p:spPr>
        <p:txBody>
          <a:bodyPr/>
          <a:lstStyle/>
          <a:p>
            <a:r>
              <a:rPr kumimoji="1" lang="ja-JP" altLang="en-US"/>
              <a:t>マスター タイトルの書式設定</a:t>
            </a:r>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22041" indent="0" algn="ctr">
              <a:buNone/>
              <a:defRPr>
                <a:solidFill>
                  <a:schemeClr val="tx1">
                    <a:tint val="75000"/>
                  </a:schemeClr>
                </a:solidFill>
              </a:defRPr>
            </a:lvl2pPr>
            <a:lvl3pPr marL="844083" indent="0" algn="ctr">
              <a:buNone/>
              <a:defRPr>
                <a:solidFill>
                  <a:schemeClr val="tx1">
                    <a:tint val="75000"/>
                  </a:schemeClr>
                </a:solidFill>
              </a:defRPr>
            </a:lvl3pPr>
            <a:lvl4pPr marL="1266124" indent="0" algn="ctr">
              <a:buNone/>
              <a:defRPr>
                <a:solidFill>
                  <a:schemeClr val="tx1">
                    <a:tint val="75000"/>
                  </a:schemeClr>
                </a:solidFill>
              </a:defRPr>
            </a:lvl4pPr>
            <a:lvl5pPr marL="1688165" indent="0" algn="ctr">
              <a:buNone/>
              <a:defRPr>
                <a:solidFill>
                  <a:schemeClr val="tx1">
                    <a:tint val="75000"/>
                  </a:schemeClr>
                </a:solidFill>
              </a:defRPr>
            </a:lvl5pPr>
            <a:lvl6pPr marL="2110207" indent="0" algn="ctr">
              <a:buNone/>
              <a:defRPr>
                <a:solidFill>
                  <a:schemeClr val="tx1">
                    <a:tint val="75000"/>
                  </a:schemeClr>
                </a:solidFill>
              </a:defRPr>
            </a:lvl6pPr>
            <a:lvl7pPr marL="2532248" indent="0" algn="ctr">
              <a:buNone/>
              <a:defRPr>
                <a:solidFill>
                  <a:schemeClr val="tx1">
                    <a:tint val="75000"/>
                  </a:schemeClr>
                </a:solidFill>
              </a:defRPr>
            </a:lvl7pPr>
            <a:lvl8pPr marL="2954289" indent="0" algn="ctr">
              <a:buNone/>
              <a:defRPr>
                <a:solidFill>
                  <a:schemeClr val="tx1">
                    <a:tint val="75000"/>
                  </a:schemeClr>
                </a:solidFill>
              </a:defRPr>
            </a:lvl8pPr>
            <a:lvl9pPr marL="3376331" indent="0" algn="ctr">
              <a:buNone/>
              <a:defRPr>
                <a:solidFill>
                  <a:schemeClr val="tx1">
                    <a:tint val="75000"/>
                  </a:schemeClr>
                </a:solidFill>
              </a:defRPr>
            </a:lvl9pPr>
          </a:lstStyle>
          <a:p>
            <a:r>
              <a:rPr kumimoji="1" lang="ja-JP" altLang="en-US"/>
              <a:t>マスター サブタイトルの書式設定</a:t>
            </a:r>
          </a:p>
        </p:txBody>
      </p:sp>
      <p:sp>
        <p:nvSpPr>
          <p:cNvPr id="4" name="日付プレースホルダー 3"/>
          <p:cNvSpPr>
            <a:spLocks noGrp="1"/>
          </p:cNvSpPr>
          <p:nvPr>
            <p:ph type="dt" sz="half" idx="10"/>
          </p:nvPr>
        </p:nvSpPr>
        <p:spPr/>
        <p:txBody>
          <a:bodyPr/>
          <a:lstStyle/>
          <a:p>
            <a:pPr>
              <a:defRPr/>
            </a:pPr>
            <a:fld id="{8E6FDB4A-2720-41DA-814D-39B08E63D8F6}" type="datetime1">
              <a:rPr lang="ja-JP" altLang="en-US" smtClean="0">
                <a:solidFill>
                  <a:prstClr val="black">
                    <a:tint val="75000"/>
                  </a:prstClr>
                </a:solidFill>
              </a:rPr>
              <a:t>2024/8/15</a:t>
            </a:fld>
            <a:endParaRPr lang="ja-JP" altLang="en-US" dirty="0">
              <a:solidFill>
                <a:prstClr val="black">
                  <a:tint val="75000"/>
                </a:prstClr>
              </a:solidFill>
            </a:endParaRPr>
          </a:p>
        </p:txBody>
      </p:sp>
      <p:sp>
        <p:nvSpPr>
          <p:cNvPr id="5" name="フッター プレースホルダー 4"/>
          <p:cNvSpPr>
            <a:spLocks noGrp="1"/>
          </p:cNvSpPr>
          <p:nvPr>
            <p:ph type="ftr" sz="quarter" idx="11"/>
          </p:nvPr>
        </p:nvSpPr>
        <p:spPr/>
        <p:txBody>
          <a:bodyPr/>
          <a:lstStyle/>
          <a:p>
            <a:pPr>
              <a:defRPr/>
            </a:pPr>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pPr>
              <a:defRPr/>
            </a:pPr>
            <a:fld id="{CF2693FE-CCA4-4605-BC17-BA5989BF2075}" type="slidenum">
              <a:rPr lang="ja-JP" altLang="en-US" smtClean="0">
                <a:solidFill>
                  <a:prstClr val="black">
                    <a:tint val="75000"/>
                  </a:prstClr>
                </a:solidFill>
              </a:rPr>
              <a:pPr>
                <a:defRPr/>
              </a:pPr>
              <a:t>‹#›</a:t>
            </a:fld>
            <a:endParaRPr lang="ja-JP" altLang="en-US" dirty="0">
              <a:solidFill>
                <a:prstClr val="black">
                  <a:tint val="75000"/>
                </a:prstClr>
              </a:solidFill>
            </a:endParaRPr>
          </a:p>
        </p:txBody>
      </p:sp>
    </p:spTree>
    <p:extLst>
      <p:ext uri="{BB962C8B-B14F-4D97-AF65-F5344CB8AC3E}">
        <p14:creationId xmlns:p14="http://schemas.microsoft.com/office/powerpoint/2010/main" val="54778386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pPr>
              <a:defRPr/>
            </a:pPr>
            <a:fld id="{C93D1D98-EA35-4759-A3A4-0383D6E5AEED}" type="datetime1">
              <a:rPr lang="ja-JP" altLang="en-US" smtClean="0">
                <a:solidFill>
                  <a:prstClr val="black">
                    <a:tint val="75000"/>
                  </a:prstClr>
                </a:solidFill>
              </a:rPr>
              <a:t>2024/8/15</a:t>
            </a:fld>
            <a:endParaRPr lang="ja-JP" altLang="en-US" dirty="0">
              <a:solidFill>
                <a:prstClr val="black">
                  <a:tint val="75000"/>
                </a:prstClr>
              </a:solidFill>
            </a:endParaRPr>
          </a:p>
        </p:txBody>
      </p:sp>
      <p:sp>
        <p:nvSpPr>
          <p:cNvPr id="5" name="フッター プレースホルダー 4"/>
          <p:cNvSpPr>
            <a:spLocks noGrp="1"/>
          </p:cNvSpPr>
          <p:nvPr>
            <p:ph type="ftr" sz="quarter" idx="11"/>
          </p:nvPr>
        </p:nvSpPr>
        <p:spPr/>
        <p:txBody>
          <a:bodyPr/>
          <a:lstStyle/>
          <a:p>
            <a:pPr>
              <a:defRPr/>
            </a:pPr>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pPr>
              <a:defRPr/>
            </a:pPr>
            <a:fld id="{FAC53EDA-CF1C-43FE-9BA8-D1A4592054A1}" type="slidenum">
              <a:rPr lang="ja-JP" altLang="en-US" smtClean="0">
                <a:solidFill>
                  <a:prstClr val="black">
                    <a:tint val="75000"/>
                  </a:prstClr>
                </a:solidFill>
              </a:rPr>
              <a:pPr>
                <a:defRPr/>
              </a:pPr>
              <a:t>‹#›</a:t>
            </a:fld>
            <a:endParaRPr lang="ja-JP" altLang="en-US" dirty="0">
              <a:solidFill>
                <a:prstClr val="black">
                  <a:tint val="75000"/>
                </a:prstClr>
              </a:solidFill>
            </a:endParaRPr>
          </a:p>
        </p:txBody>
      </p:sp>
    </p:spTree>
    <p:extLst>
      <p:ext uri="{BB962C8B-B14F-4D97-AF65-F5344CB8AC3E}">
        <p14:creationId xmlns:p14="http://schemas.microsoft.com/office/powerpoint/2010/main" val="412522226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60"/>
            <a:ext cx="7772400" cy="1362075"/>
          </a:xfrm>
        </p:spPr>
        <p:txBody>
          <a:bodyPr anchor="t"/>
          <a:lstStyle>
            <a:lvl1pPr algn="l">
              <a:defRPr sz="3692" b="1" cap="all"/>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722313" y="2906713"/>
            <a:ext cx="7772400" cy="1500187"/>
          </a:xfrm>
        </p:spPr>
        <p:txBody>
          <a:bodyPr anchor="b"/>
          <a:lstStyle>
            <a:lvl1pPr marL="0" indent="0">
              <a:buNone/>
              <a:defRPr sz="1846">
                <a:solidFill>
                  <a:schemeClr val="tx1">
                    <a:tint val="75000"/>
                  </a:schemeClr>
                </a:solidFill>
              </a:defRPr>
            </a:lvl1pPr>
            <a:lvl2pPr marL="422041" indent="0">
              <a:buNone/>
              <a:defRPr sz="1662">
                <a:solidFill>
                  <a:schemeClr val="tx1">
                    <a:tint val="75000"/>
                  </a:schemeClr>
                </a:solidFill>
              </a:defRPr>
            </a:lvl2pPr>
            <a:lvl3pPr marL="844083" indent="0">
              <a:buNone/>
              <a:defRPr sz="1477">
                <a:solidFill>
                  <a:schemeClr val="tx1">
                    <a:tint val="75000"/>
                  </a:schemeClr>
                </a:solidFill>
              </a:defRPr>
            </a:lvl3pPr>
            <a:lvl4pPr marL="1266124" indent="0">
              <a:buNone/>
              <a:defRPr sz="1292">
                <a:solidFill>
                  <a:schemeClr val="tx1">
                    <a:tint val="75000"/>
                  </a:schemeClr>
                </a:solidFill>
              </a:defRPr>
            </a:lvl4pPr>
            <a:lvl5pPr marL="1688165" indent="0">
              <a:buNone/>
              <a:defRPr sz="1292">
                <a:solidFill>
                  <a:schemeClr val="tx1">
                    <a:tint val="75000"/>
                  </a:schemeClr>
                </a:solidFill>
              </a:defRPr>
            </a:lvl5pPr>
            <a:lvl6pPr marL="2110207" indent="0">
              <a:buNone/>
              <a:defRPr sz="1292">
                <a:solidFill>
                  <a:schemeClr val="tx1">
                    <a:tint val="75000"/>
                  </a:schemeClr>
                </a:solidFill>
              </a:defRPr>
            </a:lvl6pPr>
            <a:lvl7pPr marL="2532248" indent="0">
              <a:buNone/>
              <a:defRPr sz="1292">
                <a:solidFill>
                  <a:schemeClr val="tx1">
                    <a:tint val="75000"/>
                  </a:schemeClr>
                </a:solidFill>
              </a:defRPr>
            </a:lvl7pPr>
            <a:lvl8pPr marL="2954289" indent="0">
              <a:buNone/>
              <a:defRPr sz="1292">
                <a:solidFill>
                  <a:schemeClr val="tx1">
                    <a:tint val="75000"/>
                  </a:schemeClr>
                </a:solidFill>
              </a:defRPr>
            </a:lvl8pPr>
            <a:lvl9pPr marL="3376331" indent="0">
              <a:buNone/>
              <a:defRPr sz="1292">
                <a:solidFill>
                  <a:schemeClr val="tx1">
                    <a:tint val="75000"/>
                  </a:schemeClr>
                </a:solidFill>
              </a:defRPr>
            </a:lvl9pPr>
          </a:lstStyle>
          <a:p>
            <a:pPr lvl="0"/>
            <a:r>
              <a:rPr kumimoji="1" lang="ja-JP" altLang="en-US"/>
              <a:t>マスター テキストの書式設定</a:t>
            </a:r>
          </a:p>
        </p:txBody>
      </p:sp>
      <p:sp>
        <p:nvSpPr>
          <p:cNvPr id="4" name="日付プレースホルダー 3"/>
          <p:cNvSpPr>
            <a:spLocks noGrp="1"/>
          </p:cNvSpPr>
          <p:nvPr>
            <p:ph type="dt" sz="half" idx="10"/>
          </p:nvPr>
        </p:nvSpPr>
        <p:spPr/>
        <p:txBody>
          <a:bodyPr/>
          <a:lstStyle/>
          <a:p>
            <a:pPr>
              <a:defRPr/>
            </a:pPr>
            <a:fld id="{705B75A1-3A18-49C6-9226-F87A548B29EF}" type="datetime1">
              <a:rPr lang="ja-JP" altLang="en-US" smtClean="0">
                <a:solidFill>
                  <a:prstClr val="black">
                    <a:tint val="75000"/>
                  </a:prstClr>
                </a:solidFill>
              </a:rPr>
              <a:t>2024/8/15</a:t>
            </a:fld>
            <a:endParaRPr lang="ja-JP" altLang="en-US" dirty="0">
              <a:solidFill>
                <a:prstClr val="black">
                  <a:tint val="75000"/>
                </a:prstClr>
              </a:solidFill>
            </a:endParaRPr>
          </a:p>
        </p:txBody>
      </p:sp>
      <p:sp>
        <p:nvSpPr>
          <p:cNvPr id="5" name="フッター プレースホルダー 4"/>
          <p:cNvSpPr>
            <a:spLocks noGrp="1"/>
          </p:cNvSpPr>
          <p:nvPr>
            <p:ph type="ftr" sz="quarter" idx="11"/>
          </p:nvPr>
        </p:nvSpPr>
        <p:spPr/>
        <p:txBody>
          <a:bodyPr/>
          <a:lstStyle/>
          <a:p>
            <a:pPr>
              <a:defRPr/>
            </a:pPr>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pPr>
              <a:defRPr/>
            </a:pPr>
            <a:fld id="{B0828F4B-E1CE-405D-8C18-12B5C953DF01}" type="slidenum">
              <a:rPr lang="ja-JP" altLang="en-US" smtClean="0">
                <a:solidFill>
                  <a:prstClr val="black">
                    <a:tint val="75000"/>
                  </a:prstClr>
                </a:solidFill>
              </a:rPr>
              <a:pPr>
                <a:defRPr/>
              </a:pPr>
              <a:t>‹#›</a:t>
            </a:fld>
            <a:endParaRPr lang="ja-JP" altLang="en-US" dirty="0">
              <a:solidFill>
                <a:prstClr val="black">
                  <a:tint val="75000"/>
                </a:prstClr>
              </a:solidFill>
            </a:endParaRPr>
          </a:p>
        </p:txBody>
      </p:sp>
    </p:spTree>
    <p:extLst>
      <p:ext uri="{BB962C8B-B14F-4D97-AF65-F5344CB8AC3E}">
        <p14:creationId xmlns:p14="http://schemas.microsoft.com/office/powerpoint/2010/main" val="29138851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sz="half" idx="1"/>
          </p:nvPr>
        </p:nvSpPr>
        <p:spPr>
          <a:xfrm>
            <a:off x="457200" y="1600204"/>
            <a:ext cx="4038600" cy="4525963"/>
          </a:xfrm>
        </p:spPr>
        <p:txBody>
          <a:bodyPr/>
          <a:lstStyle>
            <a:lvl1pPr>
              <a:defRPr sz="2585"/>
            </a:lvl1pPr>
            <a:lvl2pPr>
              <a:defRPr sz="2215"/>
            </a:lvl2pPr>
            <a:lvl3pPr>
              <a:defRPr sz="1846"/>
            </a:lvl3pPr>
            <a:lvl4pPr>
              <a:defRPr sz="1662"/>
            </a:lvl4pPr>
            <a:lvl5pPr>
              <a:defRPr sz="1662"/>
            </a:lvl5pPr>
            <a:lvl6pPr>
              <a:defRPr sz="1662"/>
            </a:lvl6pPr>
            <a:lvl7pPr>
              <a:defRPr sz="1662"/>
            </a:lvl7pPr>
            <a:lvl8pPr>
              <a:defRPr sz="1662"/>
            </a:lvl8pPr>
            <a:lvl9pPr>
              <a:defRPr sz="1662"/>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p:cNvSpPr>
            <a:spLocks noGrp="1"/>
          </p:cNvSpPr>
          <p:nvPr>
            <p:ph sz="half" idx="2"/>
          </p:nvPr>
        </p:nvSpPr>
        <p:spPr>
          <a:xfrm>
            <a:off x="4648200" y="1600204"/>
            <a:ext cx="4038600" cy="4525963"/>
          </a:xfrm>
        </p:spPr>
        <p:txBody>
          <a:bodyPr/>
          <a:lstStyle>
            <a:lvl1pPr>
              <a:defRPr sz="2585"/>
            </a:lvl1pPr>
            <a:lvl2pPr>
              <a:defRPr sz="2215"/>
            </a:lvl2pPr>
            <a:lvl3pPr>
              <a:defRPr sz="1846"/>
            </a:lvl3pPr>
            <a:lvl4pPr>
              <a:defRPr sz="1662"/>
            </a:lvl4pPr>
            <a:lvl5pPr>
              <a:defRPr sz="1662"/>
            </a:lvl5pPr>
            <a:lvl6pPr>
              <a:defRPr sz="1662"/>
            </a:lvl6pPr>
            <a:lvl7pPr>
              <a:defRPr sz="1662"/>
            </a:lvl7pPr>
            <a:lvl8pPr>
              <a:defRPr sz="1662"/>
            </a:lvl8pPr>
            <a:lvl9pPr>
              <a:defRPr sz="1662"/>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p:cNvSpPr>
            <a:spLocks noGrp="1"/>
          </p:cNvSpPr>
          <p:nvPr>
            <p:ph type="dt" sz="half" idx="10"/>
          </p:nvPr>
        </p:nvSpPr>
        <p:spPr/>
        <p:txBody>
          <a:bodyPr/>
          <a:lstStyle/>
          <a:p>
            <a:pPr>
              <a:defRPr/>
            </a:pPr>
            <a:fld id="{BC398C54-CEDD-4870-A9BF-97B8FC3329E6}" type="datetime1">
              <a:rPr lang="ja-JP" altLang="en-US" smtClean="0">
                <a:solidFill>
                  <a:prstClr val="black">
                    <a:tint val="75000"/>
                  </a:prstClr>
                </a:solidFill>
              </a:rPr>
              <a:t>2024/8/15</a:t>
            </a:fld>
            <a:endParaRPr lang="ja-JP" altLang="en-US" dirty="0">
              <a:solidFill>
                <a:prstClr val="black">
                  <a:tint val="75000"/>
                </a:prstClr>
              </a:solidFill>
            </a:endParaRPr>
          </a:p>
        </p:txBody>
      </p:sp>
      <p:sp>
        <p:nvSpPr>
          <p:cNvPr id="6" name="フッター プレースホルダー 5"/>
          <p:cNvSpPr>
            <a:spLocks noGrp="1"/>
          </p:cNvSpPr>
          <p:nvPr>
            <p:ph type="ftr" sz="quarter" idx="11"/>
          </p:nvPr>
        </p:nvSpPr>
        <p:spPr/>
        <p:txBody>
          <a:bodyPr/>
          <a:lstStyle/>
          <a:p>
            <a:pPr>
              <a:defRPr/>
            </a:pPr>
            <a:endParaRPr lang="ja-JP" altLang="en-US">
              <a:solidFill>
                <a:prstClr val="black">
                  <a:tint val="75000"/>
                </a:prstClr>
              </a:solidFill>
            </a:endParaRPr>
          </a:p>
        </p:txBody>
      </p:sp>
      <p:sp>
        <p:nvSpPr>
          <p:cNvPr id="7" name="スライド番号プレースホルダー 6"/>
          <p:cNvSpPr>
            <a:spLocks noGrp="1"/>
          </p:cNvSpPr>
          <p:nvPr>
            <p:ph type="sldNum" sz="quarter" idx="12"/>
          </p:nvPr>
        </p:nvSpPr>
        <p:spPr/>
        <p:txBody>
          <a:bodyPr/>
          <a:lstStyle/>
          <a:p>
            <a:pPr>
              <a:defRPr/>
            </a:pPr>
            <a:fld id="{B8A44F43-2FC4-4250-9B16-621291906B81}" type="slidenum">
              <a:rPr lang="ja-JP" altLang="en-US" smtClean="0">
                <a:solidFill>
                  <a:prstClr val="black">
                    <a:tint val="75000"/>
                  </a:prstClr>
                </a:solidFill>
              </a:rPr>
              <a:pPr>
                <a:defRPr/>
              </a:pPr>
              <a:t>‹#›</a:t>
            </a:fld>
            <a:endParaRPr lang="ja-JP" altLang="en-US" dirty="0">
              <a:solidFill>
                <a:prstClr val="black">
                  <a:tint val="75000"/>
                </a:prstClr>
              </a:solidFill>
            </a:endParaRPr>
          </a:p>
        </p:txBody>
      </p:sp>
    </p:spTree>
    <p:extLst>
      <p:ext uri="{BB962C8B-B14F-4D97-AF65-F5344CB8AC3E}">
        <p14:creationId xmlns:p14="http://schemas.microsoft.com/office/powerpoint/2010/main" val="380138056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457200" y="1535113"/>
            <a:ext cx="4040188" cy="639762"/>
          </a:xfrm>
        </p:spPr>
        <p:txBody>
          <a:bodyPr anchor="b"/>
          <a:lstStyle>
            <a:lvl1pPr marL="0" indent="0">
              <a:buNone/>
              <a:defRPr sz="2215" b="1"/>
            </a:lvl1pPr>
            <a:lvl2pPr marL="422041" indent="0">
              <a:buNone/>
              <a:defRPr sz="1846" b="1"/>
            </a:lvl2pPr>
            <a:lvl3pPr marL="844083" indent="0">
              <a:buNone/>
              <a:defRPr sz="1662" b="1"/>
            </a:lvl3pPr>
            <a:lvl4pPr marL="1266124" indent="0">
              <a:buNone/>
              <a:defRPr sz="1477" b="1"/>
            </a:lvl4pPr>
            <a:lvl5pPr marL="1688165" indent="0">
              <a:buNone/>
              <a:defRPr sz="1477" b="1"/>
            </a:lvl5pPr>
            <a:lvl6pPr marL="2110207" indent="0">
              <a:buNone/>
              <a:defRPr sz="1477" b="1"/>
            </a:lvl6pPr>
            <a:lvl7pPr marL="2532248" indent="0">
              <a:buNone/>
              <a:defRPr sz="1477" b="1"/>
            </a:lvl7pPr>
            <a:lvl8pPr marL="2954289" indent="0">
              <a:buNone/>
              <a:defRPr sz="1477" b="1"/>
            </a:lvl8pPr>
            <a:lvl9pPr marL="3376331" indent="0">
              <a:buNone/>
              <a:defRPr sz="1477" b="1"/>
            </a:lvl9pPr>
          </a:lstStyle>
          <a:p>
            <a:pPr lvl="0"/>
            <a:r>
              <a:rPr kumimoji="1" lang="ja-JP" altLang="en-US"/>
              <a:t>マスター テキストの書式設定</a:t>
            </a:r>
          </a:p>
        </p:txBody>
      </p:sp>
      <p:sp>
        <p:nvSpPr>
          <p:cNvPr id="4" name="コンテンツ プレースホルダー 3"/>
          <p:cNvSpPr>
            <a:spLocks noGrp="1"/>
          </p:cNvSpPr>
          <p:nvPr>
            <p:ph sz="half" idx="2"/>
          </p:nvPr>
        </p:nvSpPr>
        <p:spPr>
          <a:xfrm>
            <a:off x="457200" y="2174875"/>
            <a:ext cx="4040188" cy="3951288"/>
          </a:xfrm>
        </p:spPr>
        <p:txBody>
          <a:bodyPr/>
          <a:lstStyle>
            <a:lvl1pPr>
              <a:defRPr sz="2215"/>
            </a:lvl1pPr>
            <a:lvl2pPr>
              <a:defRPr sz="1846"/>
            </a:lvl2pPr>
            <a:lvl3pPr>
              <a:defRPr sz="1662"/>
            </a:lvl3pPr>
            <a:lvl4pPr>
              <a:defRPr sz="1477"/>
            </a:lvl4pPr>
            <a:lvl5pPr>
              <a:defRPr sz="1477"/>
            </a:lvl5pPr>
            <a:lvl6pPr>
              <a:defRPr sz="1477"/>
            </a:lvl6pPr>
            <a:lvl7pPr>
              <a:defRPr sz="1477"/>
            </a:lvl7pPr>
            <a:lvl8pPr>
              <a:defRPr sz="1477"/>
            </a:lvl8pPr>
            <a:lvl9pPr>
              <a:defRPr sz="1477"/>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p:cNvSpPr>
            <a:spLocks noGrp="1"/>
          </p:cNvSpPr>
          <p:nvPr>
            <p:ph type="body" sz="quarter" idx="3"/>
          </p:nvPr>
        </p:nvSpPr>
        <p:spPr>
          <a:xfrm>
            <a:off x="4645029" y="1535113"/>
            <a:ext cx="4041775" cy="639762"/>
          </a:xfrm>
        </p:spPr>
        <p:txBody>
          <a:bodyPr anchor="b"/>
          <a:lstStyle>
            <a:lvl1pPr marL="0" indent="0">
              <a:buNone/>
              <a:defRPr sz="2215" b="1"/>
            </a:lvl1pPr>
            <a:lvl2pPr marL="422041" indent="0">
              <a:buNone/>
              <a:defRPr sz="1846" b="1"/>
            </a:lvl2pPr>
            <a:lvl3pPr marL="844083" indent="0">
              <a:buNone/>
              <a:defRPr sz="1662" b="1"/>
            </a:lvl3pPr>
            <a:lvl4pPr marL="1266124" indent="0">
              <a:buNone/>
              <a:defRPr sz="1477" b="1"/>
            </a:lvl4pPr>
            <a:lvl5pPr marL="1688165" indent="0">
              <a:buNone/>
              <a:defRPr sz="1477" b="1"/>
            </a:lvl5pPr>
            <a:lvl6pPr marL="2110207" indent="0">
              <a:buNone/>
              <a:defRPr sz="1477" b="1"/>
            </a:lvl6pPr>
            <a:lvl7pPr marL="2532248" indent="0">
              <a:buNone/>
              <a:defRPr sz="1477" b="1"/>
            </a:lvl7pPr>
            <a:lvl8pPr marL="2954289" indent="0">
              <a:buNone/>
              <a:defRPr sz="1477" b="1"/>
            </a:lvl8pPr>
            <a:lvl9pPr marL="3376331" indent="0">
              <a:buNone/>
              <a:defRPr sz="1477" b="1"/>
            </a:lvl9pPr>
          </a:lstStyle>
          <a:p>
            <a:pPr lvl="0"/>
            <a:r>
              <a:rPr kumimoji="1" lang="ja-JP" altLang="en-US"/>
              <a:t>マスター テキストの書式設定</a:t>
            </a:r>
          </a:p>
        </p:txBody>
      </p:sp>
      <p:sp>
        <p:nvSpPr>
          <p:cNvPr id="6" name="コンテンツ プレースホルダー 5"/>
          <p:cNvSpPr>
            <a:spLocks noGrp="1"/>
          </p:cNvSpPr>
          <p:nvPr>
            <p:ph sz="quarter" idx="4"/>
          </p:nvPr>
        </p:nvSpPr>
        <p:spPr>
          <a:xfrm>
            <a:off x="4645029" y="2174875"/>
            <a:ext cx="4041775" cy="3951288"/>
          </a:xfrm>
        </p:spPr>
        <p:txBody>
          <a:bodyPr/>
          <a:lstStyle>
            <a:lvl1pPr>
              <a:defRPr sz="2215"/>
            </a:lvl1pPr>
            <a:lvl2pPr>
              <a:defRPr sz="1846"/>
            </a:lvl2pPr>
            <a:lvl3pPr>
              <a:defRPr sz="1662"/>
            </a:lvl3pPr>
            <a:lvl4pPr>
              <a:defRPr sz="1477"/>
            </a:lvl4pPr>
            <a:lvl5pPr>
              <a:defRPr sz="1477"/>
            </a:lvl5pPr>
            <a:lvl6pPr>
              <a:defRPr sz="1477"/>
            </a:lvl6pPr>
            <a:lvl7pPr>
              <a:defRPr sz="1477"/>
            </a:lvl7pPr>
            <a:lvl8pPr>
              <a:defRPr sz="1477"/>
            </a:lvl8pPr>
            <a:lvl9pPr>
              <a:defRPr sz="1477"/>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p:cNvSpPr>
            <a:spLocks noGrp="1"/>
          </p:cNvSpPr>
          <p:nvPr>
            <p:ph type="dt" sz="half" idx="10"/>
          </p:nvPr>
        </p:nvSpPr>
        <p:spPr/>
        <p:txBody>
          <a:bodyPr/>
          <a:lstStyle/>
          <a:p>
            <a:pPr>
              <a:defRPr/>
            </a:pPr>
            <a:fld id="{CB5A10F6-2CFF-4B40-8A27-158457C65D7A}" type="datetime1">
              <a:rPr lang="ja-JP" altLang="en-US" smtClean="0">
                <a:solidFill>
                  <a:prstClr val="black">
                    <a:tint val="75000"/>
                  </a:prstClr>
                </a:solidFill>
              </a:rPr>
              <a:t>2024/8/15</a:t>
            </a:fld>
            <a:endParaRPr lang="ja-JP" altLang="en-US" dirty="0">
              <a:solidFill>
                <a:prstClr val="black">
                  <a:tint val="75000"/>
                </a:prstClr>
              </a:solidFill>
            </a:endParaRPr>
          </a:p>
        </p:txBody>
      </p:sp>
      <p:sp>
        <p:nvSpPr>
          <p:cNvPr id="8" name="フッター プレースホルダー 7"/>
          <p:cNvSpPr>
            <a:spLocks noGrp="1"/>
          </p:cNvSpPr>
          <p:nvPr>
            <p:ph type="ftr" sz="quarter" idx="11"/>
          </p:nvPr>
        </p:nvSpPr>
        <p:spPr/>
        <p:txBody>
          <a:bodyPr/>
          <a:lstStyle/>
          <a:p>
            <a:pPr>
              <a:defRPr/>
            </a:pPr>
            <a:endParaRPr lang="ja-JP" altLang="en-US">
              <a:solidFill>
                <a:prstClr val="black">
                  <a:tint val="75000"/>
                </a:prstClr>
              </a:solidFill>
            </a:endParaRPr>
          </a:p>
        </p:txBody>
      </p:sp>
      <p:sp>
        <p:nvSpPr>
          <p:cNvPr id="9" name="スライド番号プレースホルダー 8"/>
          <p:cNvSpPr>
            <a:spLocks noGrp="1"/>
          </p:cNvSpPr>
          <p:nvPr>
            <p:ph type="sldNum" sz="quarter" idx="12"/>
          </p:nvPr>
        </p:nvSpPr>
        <p:spPr/>
        <p:txBody>
          <a:bodyPr/>
          <a:lstStyle/>
          <a:p>
            <a:pPr>
              <a:defRPr/>
            </a:pPr>
            <a:fld id="{0188BF9B-9B16-4887-AB25-857E65720CCF}" type="slidenum">
              <a:rPr lang="ja-JP" altLang="en-US" smtClean="0">
                <a:solidFill>
                  <a:prstClr val="black">
                    <a:tint val="75000"/>
                  </a:prstClr>
                </a:solidFill>
              </a:rPr>
              <a:pPr>
                <a:defRPr/>
              </a:pPr>
              <a:t>‹#›</a:t>
            </a:fld>
            <a:endParaRPr lang="ja-JP" altLang="en-US" dirty="0">
              <a:solidFill>
                <a:prstClr val="black">
                  <a:tint val="75000"/>
                </a:prstClr>
              </a:solidFill>
            </a:endParaRPr>
          </a:p>
        </p:txBody>
      </p:sp>
    </p:spTree>
    <p:extLst>
      <p:ext uri="{BB962C8B-B14F-4D97-AF65-F5344CB8AC3E}">
        <p14:creationId xmlns:p14="http://schemas.microsoft.com/office/powerpoint/2010/main" val="141247135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日付プレースホルダー 2"/>
          <p:cNvSpPr>
            <a:spLocks noGrp="1"/>
          </p:cNvSpPr>
          <p:nvPr>
            <p:ph type="dt" sz="half" idx="10"/>
          </p:nvPr>
        </p:nvSpPr>
        <p:spPr/>
        <p:txBody>
          <a:bodyPr/>
          <a:lstStyle/>
          <a:p>
            <a:pPr>
              <a:defRPr/>
            </a:pPr>
            <a:fld id="{4EA6BC45-733D-4A4B-B310-EBDBE04BEE3D}" type="datetime1">
              <a:rPr lang="ja-JP" altLang="en-US" smtClean="0">
                <a:solidFill>
                  <a:prstClr val="black">
                    <a:tint val="75000"/>
                  </a:prstClr>
                </a:solidFill>
              </a:rPr>
              <a:t>2024/8/15</a:t>
            </a:fld>
            <a:endParaRPr lang="ja-JP" altLang="en-US" dirty="0">
              <a:solidFill>
                <a:prstClr val="black">
                  <a:tint val="75000"/>
                </a:prstClr>
              </a:solidFill>
            </a:endParaRPr>
          </a:p>
        </p:txBody>
      </p:sp>
      <p:sp>
        <p:nvSpPr>
          <p:cNvPr id="4" name="フッター プレースホルダー 3"/>
          <p:cNvSpPr>
            <a:spLocks noGrp="1"/>
          </p:cNvSpPr>
          <p:nvPr>
            <p:ph type="ftr" sz="quarter" idx="11"/>
          </p:nvPr>
        </p:nvSpPr>
        <p:spPr/>
        <p:txBody>
          <a:bodyPr/>
          <a:lstStyle/>
          <a:p>
            <a:pPr>
              <a:defRPr/>
            </a:pPr>
            <a:endParaRPr lang="ja-JP" altLang="en-US">
              <a:solidFill>
                <a:prstClr val="black">
                  <a:tint val="75000"/>
                </a:prstClr>
              </a:solidFill>
            </a:endParaRPr>
          </a:p>
        </p:txBody>
      </p:sp>
      <p:sp>
        <p:nvSpPr>
          <p:cNvPr id="5" name="スライド番号プレースホルダー 4"/>
          <p:cNvSpPr>
            <a:spLocks noGrp="1"/>
          </p:cNvSpPr>
          <p:nvPr>
            <p:ph type="sldNum" sz="quarter" idx="12"/>
          </p:nvPr>
        </p:nvSpPr>
        <p:spPr/>
        <p:txBody>
          <a:bodyPr/>
          <a:lstStyle/>
          <a:p>
            <a:pPr>
              <a:defRPr/>
            </a:pPr>
            <a:fld id="{C650E9EA-994D-4B3E-B495-79AF36648B34}" type="slidenum">
              <a:rPr lang="ja-JP" altLang="en-US" smtClean="0">
                <a:solidFill>
                  <a:prstClr val="black">
                    <a:tint val="75000"/>
                  </a:prstClr>
                </a:solidFill>
              </a:rPr>
              <a:pPr>
                <a:defRPr/>
              </a:pPr>
              <a:t>‹#›</a:t>
            </a:fld>
            <a:endParaRPr lang="ja-JP" altLang="en-US" dirty="0">
              <a:solidFill>
                <a:prstClr val="black">
                  <a:tint val="75000"/>
                </a:prstClr>
              </a:solidFill>
            </a:endParaRPr>
          </a:p>
        </p:txBody>
      </p:sp>
    </p:spTree>
    <p:extLst>
      <p:ext uri="{BB962C8B-B14F-4D97-AF65-F5344CB8AC3E}">
        <p14:creationId xmlns:p14="http://schemas.microsoft.com/office/powerpoint/2010/main" val="377652762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pPr>
              <a:defRPr/>
            </a:pPr>
            <a:fld id="{10614068-3522-4EEE-83EA-2E7F927CACEC}" type="datetime1">
              <a:rPr lang="ja-JP" altLang="en-US" smtClean="0">
                <a:solidFill>
                  <a:prstClr val="black">
                    <a:tint val="75000"/>
                  </a:prstClr>
                </a:solidFill>
              </a:rPr>
              <a:t>2024/8/15</a:t>
            </a:fld>
            <a:endParaRPr lang="ja-JP" altLang="en-US" dirty="0">
              <a:solidFill>
                <a:prstClr val="black">
                  <a:tint val="75000"/>
                </a:prstClr>
              </a:solidFill>
            </a:endParaRPr>
          </a:p>
        </p:txBody>
      </p:sp>
      <p:sp>
        <p:nvSpPr>
          <p:cNvPr id="3" name="フッター プレースホルダー 2"/>
          <p:cNvSpPr>
            <a:spLocks noGrp="1"/>
          </p:cNvSpPr>
          <p:nvPr>
            <p:ph type="ftr" sz="quarter" idx="11"/>
          </p:nvPr>
        </p:nvSpPr>
        <p:spPr/>
        <p:txBody>
          <a:bodyPr/>
          <a:lstStyle/>
          <a:p>
            <a:pPr>
              <a:defRPr/>
            </a:pPr>
            <a:endParaRPr lang="ja-JP" altLang="en-US">
              <a:solidFill>
                <a:prstClr val="black">
                  <a:tint val="75000"/>
                </a:prstClr>
              </a:solidFill>
            </a:endParaRPr>
          </a:p>
        </p:txBody>
      </p:sp>
      <p:sp>
        <p:nvSpPr>
          <p:cNvPr id="4" name="スライド番号プレースホルダー 3"/>
          <p:cNvSpPr>
            <a:spLocks noGrp="1"/>
          </p:cNvSpPr>
          <p:nvPr>
            <p:ph type="sldNum" sz="quarter" idx="12"/>
          </p:nvPr>
        </p:nvSpPr>
        <p:spPr/>
        <p:txBody>
          <a:bodyPr/>
          <a:lstStyle/>
          <a:p>
            <a:pPr>
              <a:defRPr/>
            </a:pPr>
            <a:fld id="{ACD93086-001E-4747-B2A1-E3A4F81E7329}" type="slidenum">
              <a:rPr lang="ja-JP" altLang="en-US" smtClean="0">
                <a:solidFill>
                  <a:prstClr val="black">
                    <a:tint val="75000"/>
                  </a:prstClr>
                </a:solidFill>
              </a:rPr>
              <a:pPr>
                <a:defRPr/>
              </a:pPr>
              <a:t>‹#›</a:t>
            </a:fld>
            <a:endParaRPr lang="ja-JP" altLang="en-US" dirty="0">
              <a:solidFill>
                <a:prstClr val="black">
                  <a:tint val="75000"/>
                </a:prstClr>
              </a:solidFill>
            </a:endParaRPr>
          </a:p>
        </p:txBody>
      </p:sp>
    </p:spTree>
    <p:extLst>
      <p:ext uri="{BB962C8B-B14F-4D97-AF65-F5344CB8AC3E}">
        <p14:creationId xmlns:p14="http://schemas.microsoft.com/office/powerpoint/2010/main" val="285632649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1846" b="1"/>
            </a:lvl1pPr>
          </a:lstStyle>
          <a:p>
            <a:r>
              <a:rPr kumimoji="1" lang="ja-JP" altLang="en-US"/>
              <a:t>マスター タイトルの書式設定</a:t>
            </a:r>
          </a:p>
        </p:txBody>
      </p:sp>
      <p:sp>
        <p:nvSpPr>
          <p:cNvPr id="3" name="コンテンツ プレースホルダー 2"/>
          <p:cNvSpPr>
            <a:spLocks noGrp="1"/>
          </p:cNvSpPr>
          <p:nvPr>
            <p:ph idx="1"/>
          </p:nvPr>
        </p:nvSpPr>
        <p:spPr>
          <a:xfrm>
            <a:off x="3575051" y="273052"/>
            <a:ext cx="5111750" cy="5853113"/>
          </a:xfrm>
        </p:spPr>
        <p:txBody>
          <a:bodyPr/>
          <a:lstStyle>
            <a:lvl1pPr>
              <a:defRPr sz="2954"/>
            </a:lvl1pPr>
            <a:lvl2pPr>
              <a:defRPr sz="2585"/>
            </a:lvl2pPr>
            <a:lvl3pPr>
              <a:defRPr sz="2215"/>
            </a:lvl3pPr>
            <a:lvl4pPr>
              <a:defRPr sz="1846"/>
            </a:lvl4pPr>
            <a:lvl5pPr>
              <a:defRPr sz="1846"/>
            </a:lvl5pPr>
            <a:lvl6pPr>
              <a:defRPr sz="1846"/>
            </a:lvl6pPr>
            <a:lvl7pPr>
              <a:defRPr sz="1846"/>
            </a:lvl7pPr>
            <a:lvl8pPr>
              <a:defRPr sz="1846"/>
            </a:lvl8pPr>
            <a:lvl9pPr>
              <a:defRPr sz="1846"/>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p:cNvSpPr>
            <a:spLocks noGrp="1"/>
          </p:cNvSpPr>
          <p:nvPr>
            <p:ph type="body" sz="half" idx="2"/>
          </p:nvPr>
        </p:nvSpPr>
        <p:spPr>
          <a:xfrm>
            <a:off x="457200" y="1435102"/>
            <a:ext cx="3008313" cy="4691063"/>
          </a:xfrm>
        </p:spPr>
        <p:txBody>
          <a:bodyPr/>
          <a:lstStyle>
            <a:lvl1pPr marL="0" indent="0">
              <a:buNone/>
              <a:defRPr sz="1292"/>
            </a:lvl1pPr>
            <a:lvl2pPr marL="422041" indent="0">
              <a:buNone/>
              <a:defRPr sz="1108"/>
            </a:lvl2pPr>
            <a:lvl3pPr marL="844083" indent="0">
              <a:buNone/>
              <a:defRPr sz="923"/>
            </a:lvl3pPr>
            <a:lvl4pPr marL="1266124" indent="0">
              <a:buNone/>
              <a:defRPr sz="831"/>
            </a:lvl4pPr>
            <a:lvl5pPr marL="1688165" indent="0">
              <a:buNone/>
              <a:defRPr sz="831"/>
            </a:lvl5pPr>
            <a:lvl6pPr marL="2110207" indent="0">
              <a:buNone/>
              <a:defRPr sz="831"/>
            </a:lvl6pPr>
            <a:lvl7pPr marL="2532248" indent="0">
              <a:buNone/>
              <a:defRPr sz="831"/>
            </a:lvl7pPr>
            <a:lvl8pPr marL="2954289" indent="0">
              <a:buNone/>
              <a:defRPr sz="831"/>
            </a:lvl8pPr>
            <a:lvl9pPr marL="3376331" indent="0">
              <a:buNone/>
              <a:defRPr sz="831"/>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pPr>
              <a:defRPr/>
            </a:pPr>
            <a:fld id="{1F61195A-5143-496F-A865-AD91989C2597}" type="datetime1">
              <a:rPr lang="ja-JP" altLang="en-US" smtClean="0">
                <a:solidFill>
                  <a:prstClr val="black">
                    <a:tint val="75000"/>
                  </a:prstClr>
                </a:solidFill>
              </a:rPr>
              <a:t>2024/8/15</a:t>
            </a:fld>
            <a:endParaRPr lang="ja-JP" altLang="en-US" dirty="0">
              <a:solidFill>
                <a:prstClr val="black">
                  <a:tint val="75000"/>
                </a:prstClr>
              </a:solidFill>
            </a:endParaRPr>
          </a:p>
        </p:txBody>
      </p:sp>
      <p:sp>
        <p:nvSpPr>
          <p:cNvPr id="6" name="フッター プレースホルダー 5"/>
          <p:cNvSpPr>
            <a:spLocks noGrp="1"/>
          </p:cNvSpPr>
          <p:nvPr>
            <p:ph type="ftr" sz="quarter" idx="11"/>
          </p:nvPr>
        </p:nvSpPr>
        <p:spPr/>
        <p:txBody>
          <a:bodyPr/>
          <a:lstStyle/>
          <a:p>
            <a:pPr>
              <a:defRPr/>
            </a:pPr>
            <a:endParaRPr lang="ja-JP" altLang="en-US">
              <a:solidFill>
                <a:prstClr val="black">
                  <a:tint val="75000"/>
                </a:prstClr>
              </a:solidFill>
            </a:endParaRPr>
          </a:p>
        </p:txBody>
      </p:sp>
      <p:sp>
        <p:nvSpPr>
          <p:cNvPr id="7" name="スライド番号プレースホルダー 6"/>
          <p:cNvSpPr>
            <a:spLocks noGrp="1"/>
          </p:cNvSpPr>
          <p:nvPr>
            <p:ph type="sldNum" sz="quarter" idx="12"/>
          </p:nvPr>
        </p:nvSpPr>
        <p:spPr/>
        <p:txBody>
          <a:bodyPr/>
          <a:lstStyle/>
          <a:p>
            <a:pPr>
              <a:defRPr/>
            </a:pPr>
            <a:fld id="{27126C98-0824-412A-A451-8853463E4D10}" type="slidenum">
              <a:rPr lang="ja-JP" altLang="en-US" smtClean="0">
                <a:solidFill>
                  <a:prstClr val="black">
                    <a:tint val="75000"/>
                  </a:prstClr>
                </a:solidFill>
              </a:rPr>
              <a:pPr>
                <a:defRPr/>
              </a:pPr>
              <a:t>‹#›</a:t>
            </a:fld>
            <a:endParaRPr lang="ja-JP" altLang="en-US" dirty="0">
              <a:solidFill>
                <a:prstClr val="black">
                  <a:tint val="75000"/>
                </a:prstClr>
              </a:solidFill>
            </a:endParaRPr>
          </a:p>
        </p:txBody>
      </p:sp>
    </p:spTree>
    <p:extLst>
      <p:ext uri="{BB962C8B-B14F-4D97-AF65-F5344CB8AC3E}">
        <p14:creationId xmlns:p14="http://schemas.microsoft.com/office/powerpoint/2010/main" val="11147311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78D3298A-F035-FF4A-AF5E-F989E27433C1}" type="datetimeFigureOut">
              <a:rPr kumimoji="1" lang="ja-JP" altLang="en-US" smtClean="0"/>
              <a:t>2024/8/15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A530F0E8-1321-E94E-B9A8-FAFB2C5289B6}" type="slidenum">
              <a:rPr kumimoji="1" lang="ja-JP" altLang="en-US" smtClean="0"/>
              <a:t>‹#›</a:t>
            </a:fld>
            <a:endParaRPr kumimoji="1" lang="ja-JP" altLang="en-US"/>
          </a:p>
        </p:txBody>
      </p:sp>
    </p:spTree>
    <p:extLst>
      <p:ext uri="{BB962C8B-B14F-4D97-AF65-F5344CB8AC3E}">
        <p14:creationId xmlns:p14="http://schemas.microsoft.com/office/powerpoint/2010/main" val="315918080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1846" b="1"/>
            </a:lvl1pPr>
          </a:lstStyle>
          <a:p>
            <a:r>
              <a:rPr kumimoji="1" lang="ja-JP" altLang="en-US"/>
              <a:t>マスター タイトルの書式設定</a:t>
            </a:r>
          </a:p>
        </p:txBody>
      </p:sp>
      <p:sp>
        <p:nvSpPr>
          <p:cNvPr id="3" name="図プレースホルダー 2"/>
          <p:cNvSpPr>
            <a:spLocks noGrp="1"/>
          </p:cNvSpPr>
          <p:nvPr>
            <p:ph type="pic" idx="1"/>
          </p:nvPr>
        </p:nvSpPr>
        <p:spPr>
          <a:xfrm>
            <a:off x="1792288" y="612775"/>
            <a:ext cx="5486400" cy="4114800"/>
          </a:xfrm>
        </p:spPr>
        <p:txBody>
          <a:bodyPr/>
          <a:lstStyle>
            <a:lvl1pPr marL="0" indent="0">
              <a:buNone/>
              <a:defRPr sz="2954"/>
            </a:lvl1pPr>
            <a:lvl2pPr marL="422041" indent="0">
              <a:buNone/>
              <a:defRPr sz="2585"/>
            </a:lvl2pPr>
            <a:lvl3pPr marL="844083" indent="0">
              <a:buNone/>
              <a:defRPr sz="2215"/>
            </a:lvl3pPr>
            <a:lvl4pPr marL="1266124" indent="0">
              <a:buNone/>
              <a:defRPr sz="1846"/>
            </a:lvl4pPr>
            <a:lvl5pPr marL="1688165" indent="0">
              <a:buNone/>
              <a:defRPr sz="1846"/>
            </a:lvl5pPr>
            <a:lvl6pPr marL="2110207" indent="0">
              <a:buNone/>
              <a:defRPr sz="1846"/>
            </a:lvl6pPr>
            <a:lvl7pPr marL="2532248" indent="0">
              <a:buNone/>
              <a:defRPr sz="1846"/>
            </a:lvl7pPr>
            <a:lvl8pPr marL="2954289" indent="0">
              <a:buNone/>
              <a:defRPr sz="1846"/>
            </a:lvl8pPr>
            <a:lvl9pPr marL="3376331" indent="0">
              <a:buNone/>
              <a:defRPr sz="1846"/>
            </a:lvl9pPr>
          </a:lstStyle>
          <a:p>
            <a:endParaRPr kumimoji="1" lang="ja-JP" altLang="en-US"/>
          </a:p>
        </p:txBody>
      </p:sp>
      <p:sp>
        <p:nvSpPr>
          <p:cNvPr id="4" name="テキスト プレースホルダー 3"/>
          <p:cNvSpPr>
            <a:spLocks noGrp="1"/>
          </p:cNvSpPr>
          <p:nvPr>
            <p:ph type="body" sz="half" idx="2"/>
          </p:nvPr>
        </p:nvSpPr>
        <p:spPr>
          <a:xfrm>
            <a:off x="1792288" y="5367338"/>
            <a:ext cx="5486400" cy="804862"/>
          </a:xfrm>
        </p:spPr>
        <p:txBody>
          <a:bodyPr/>
          <a:lstStyle>
            <a:lvl1pPr marL="0" indent="0">
              <a:buNone/>
              <a:defRPr sz="1292"/>
            </a:lvl1pPr>
            <a:lvl2pPr marL="422041" indent="0">
              <a:buNone/>
              <a:defRPr sz="1108"/>
            </a:lvl2pPr>
            <a:lvl3pPr marL="844083" indent="0">
              <a:buNone/>
              <a:defRPr sz="923"/>
            </a:lvl3pPr>
            <a:lvl4pPr marL="1266124" indent="0">
              <a:buNone/>
              <a:defRPr sz="831"/>
            </a:lvl4pPr>
            <a:lvl5pPr marL="1688165" indent="0">
              <a:buNone/>
              <a:defRPr sz="831"/>
            </a:lvl5pPr>
            <a:lvl6pPr marL="2110207" indent="0">
              <a:buNone/>
              <a:defRPr sz="831"/>
            </a:lvl6pPr>
            <a:lvl7pPr marL="2532248" indent="0">
              <a:buNone/>
              <a:defRPr sz="831"/>
            </a:lvl7pPr>
            <a:lvl8pPr marL="2954289" indent="0">
              <a:buNone/>
              <a:defRPr sz="831"/>
            </a:lvl8pPr>
            <a:lvl9pPr marL="3376331" indent="0">
              <a:buNone/>
              <a:defRPr sz="831"/>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pPr>
              <a:defRPr/>
            </a:pPr>
            <a:fld id="{A1033D10-E135-4253-97A3-D7120FE3F48E}" type="datetime1">
              <a:rPr lang="ja-JP" altLang="en-US" smtClean="0">
                <a:solidFill>
                  <a:prstClr val="black">
                    <a:tint val="75000"/>
                  </a:prstClr>
                </a:solidFill>
              </a:rPr>
              <a:t>2024/8/15</a:t>
            </a:fld>
            <a:endParaRPr lang="ja-JP" altLang="en-US" dirty="0">
              <a:solidFill>
                <a:prstClr val="black">
                  <a:tint val="75000"/>
                </a:prstClr>
              </a:solidFill>
            </a:endParaRPr>
          </a:p>
        </p:txBody>
      </p:sp>
      <p:sp>
        <p:nvSpPr>
          <p:cNvPr id="6" name="フッター プレースホルダー 5"/>
          <p:cNvSpPr>
            <a:spLocks noGrp="1"/>
          </p:cNvSpPr>
          <p:nvPr>
            <p:ph type="ftr" sz="quarter" idx="11"/>
          </p:nvPr>
        </p:nvSpPr>
        <p:spPr/>
        <p:txBody>
          <a:bodyPr/>
          <a:lstStyle/>
          <a:p>
            <a:pPr>
              <a:defRPr/>
            </a:pPr>
            <a:endParaRPr lang="ja-JP" altLang="en-US">
              <a:solidFill>
                <a:prstClr val="black">
                  <a:tint val="75000"/>
                </a:prstClr>
              </a:solidFill>
            </a:endParaRPr>
          </a:p>
        </p:txBody>
      </p:sp>
      <p:sp>
        <p:nvSpPr>
          <p:cNvPr id="7" name="スライド番号プレースホルダー 6"/>
          <p:cNvSpPr>
            <a:spLocks noGrp="1"/>
          </p:cNvSpPr>
          <p:nvPr>
            <p:ph type="sldNum" sz="quarter" idx="12"/>
          </p:nvPr>
        </p:nvSpPr>
        <p:spPr/>
        <p:txBody>
          <a:bodyPr/>
          <a:lstStyle/>
          <a:p>
            <a:pPr>
              <a:defRPr/>
            </a:pPr>
            <a:fld id="{8AEAF838-39E2-4E7F-A1BF-7EBA757DBA56}" type="slidenum">
              <a:rPr lang="ja-JP" altLang="en-US" smtClean="0">
                <a:solidFill>
                  <a:prstClr val="black">
                    <a:tint val="75000"/>
                  </a:prstClr>
                </a:solidFill>
              </a:rPr>
              <a:pPr>
                <a:defRPr/>
              </a:pPr>
              <a:t>‹#›</a:t>
            </a:fld>
            <a:endParaRPr lang="ja-JP" altLang="en-US" dirty="0">
              <a:solidFill>
                <a:prstClr val="black">
                  <a:tint val="75000"/>
                </a:prstClr>
              </a:solidFill>
            </a:endParaRPr>
          </a:p>
        </p:txBody>
      </p:sp>
    </p:spTree>
    <p:extLst>
      <p:ext uri="{BB962C8B-B14F-4D97-AF65-F5344CB8AC3E}">
        <p14:creationId xmlns:p14="http://schemas.microsoft.com/office/powerpoint/2010/main" val="369151865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pPr>
              <a:defRPr/>
            </a:pPr>
            <a:fld id="{8BFFF58D-6B3E-48BC-86E5-DF4DD174D630}" type="datetime1">
              <a:rPr lang="ja-JP" altLang="en-US" smtClean="0">
                <a:solidFill>
                  <a:prstClr val="black">
                    <a:tint val="75000"/>
                  </a:prstClr>
                </a:solidFill>
              </a:rPr>
              <a:t>2024/8/15</a:t>
            </a:fld>
            <a:endParaRPr lang="ja-JP" altLang="en-US" dirty="0">
              <a:solidFill>
                <a:prstClr val="black">
                  <a:tint val="75000"/>
                </a:prstClr>
              </a:solidFill>
            </a:endParaRPr>
          </a:p>
        </p:txBody>
      </p:sp>
      <p:sp>
        <p:nvSpPr>
          <p:cNvPr id="5" name="フッター プレースホルダー 4"/>
          <p:cNvSpPr>
            <a:spLocks noGrp="1"/>
          </p:cNvSpPr>
          <p:nvPr>
            <p:ph type="ftr" sz="quarter" idx="11"/>
          </p:nvPr>
        </p:nvSpPr>
        <p:spPr/>
        <p:txBody>
          <a:bodyPr/>
          <a:lstStyle/>
          <a:p>
            <a:pPr>
              <a:defRPr/>
            </a:pPr>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pPr>
              <a:defRPr/>
            </a:pPr>
            <a:fld id="{27126C98-0824-412A-A451-8853463E4D10}" type="slidenum">
              <a:rPr lang="ja-JP" altLang="en-US" smtClean="0">
                <a:solidFill>
                  <a:prstClr val="black">
                    <a:tint val="75000"/>
                  </a:prstClr>
                </a:solidFill>
              </a:rPr>
              <a:pPr>
                <a:defRPr/>
              </a:pPr>
              <a:t>‹#›</a:t>
            </a:fld>
            <a:endParaRPr lang="ja-JP" altLang="en-US" dirty="0">
              <a:solidFill>
                <a:prstClr val="black">
                  <a:tint val="75000"/>
                </a:prstClr>
              </a:solidFill>
            </a:endParaRPr>
          </a:p>
        </p:txBody>
      </p:sp>
    </p:spTree>
    <p:extLst>
      <p:ext uri="{BB962C8B-B14F-4D97-AF65-F5344CB8AC3E}">
        <p14:creationId xmlns:p14="http://schemas.microsoft.com/office/powerpoint/2010/main" val="200444307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9"/>
            <a:ext cx="2057400" cy="5851525"/>
          </a:xfrm>
        </p:spPr>
        <p:txBody>
          <a:bodyPr vert="eaVert"/>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a:xfrm>
            <a:off x="457200" y="274639"/>
            <a:ext cx="6019800" cy="5851525"/>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pPr>
              <a:defRPr/>
            </a:pPr>
            <a:fld id="{5103A700-1F21-4E12-AEDC-6CC1175C82C9}" type="datetime1">
              <a:rPr lang="ja-JP" altLang="en-US" smtClean="0">
                <a:solidFill>
                  <a:prstClr val="black">
                    <a:tint val="75000"/>
                  </a:prstClr>
                </a:solidFill>
              </a:rPr>
              <a:t>2024/8/15</a:t>
            </a:fld>
            <a:endParaRPr lang="ja-JP" altLang="en-US" dirty="0">
              <a:solidFill>
                <a:prstClr val="black">
                  <a:tint val="75000"/>
                </a:prstClr>
              </a:solidFill>
            </a:endParaRPr>
          </a:p>
        </p:txBody>
      </p:sp>
      <p:sp>
        <p:nvSpPr>
          <p:cNvPr id="5" name="フッター プレースホルダー 4"/>
          <p:cNvSpPr>
            <a:spLocks noGrp="1"/>
          </p:cNvSpPr>
          <p:nvPr>
            <p:ph type="ftr" sz="quarter" idx="11"/>
          </p:nvPr>
        </p:nvSpPr>
        <p:spPr/>
        <p:txBody>
          <a:bodyPr/>
          <a:lstStyle/>
          <a:p>
            <a:pPr>
              <a:defRPr/>
            </a:pPr>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pPr>
              <a:defRPr/>
            </a:pPr>
            <a:fld id="{27126C98-0824-412A-A451-8853463E4D10}" type="slidenum">
              <a:rPr lang="ja-JP" altLang="en-US" smtClean="0">
                <a:solidFill>
                  <a:prstClr val="black">
                    <a:tint val="75000"/>
                  </a:prstClr>
                </a:solidFill>
              </a:rPr>
              <a:pPr>
                <a:defRPr/>
              </a:pPr>
              <a:t>‹#›</a:t>
            </a:fld>
            <a:endParaRPr lang="ja-JP" altLang="en-US" dirty="0">
              <a:solidFill>
                <a:prstClr val="black">
                  <a:tint val="75000"/>
                </a:prstClr>
              </a:solidFill>
            </a:endParaRPr>
          </a:p>
        </p:txBody>
      </p:sp>
    </p:spTree>
    <p:extLst>
      <p:ext uri="{BB962C8B-B14F-4D97-AF65-F5344CB8AC3E}">
        <p14:creationId xmlns:p14="http://schemas.microsoft.com/office/powerpoint/2010/main" val="140519703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Only">
  <p:cSld name="コンテンツ">
    <p:spTree>
      <p:nvGrpSpPr>
        <p:cNvPr id="1" name=""/>
        <p:cNvGrpSpPr/>
        <p:nvPr/>
      </p:nvGrpSpPr>
      <p:grpSpPr>
        <a:xfrm>
          <a:off x="0" y="0"/>
          <a:ext cx="0" cy="0"/>
          <a:chOff x="0" y="0"/>
          <a:chExt cx="0" cy="0"/>
        </a:xfrm>
      </p:grpSpPr>
      <p:sp>
        <p:nvSpPr>
          <p:cNvPr id="2" name="コンテンツ プレースホルダー 1"/>
          <p:cNvSpPr>
            <a:spLocks noGrp="1"/>
          </p:cNvSpPr>
          <p:nvPr>
            <p:ph/>
          </p:nvPr>
        </p:nvSpPr>
        <p:spPr>
          <a:xfrm>
            <a:off x="457200" y="274639"/>
            <a:ext cx="8229600" cy="5851525"/>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3" name="日付プレースホルダー 2"/>
          <p:cNvSpPr>
            <a:spLocks noGrp="1"/>
          </p:cNvSpPr>
          <p:nvPr>
            <p:ph type="dt" sz="half" idx="10"/>
          </p:nvPr>
        </p:nvSpPr>
        <p:spPr>
          <a:xfrm>
            <a:off x="457200" y="6245225"/>
            <a:ext cx="2133600" cy="476250"/>
          </a:xfrm>
        </p:spPr>
        <p:txBody>
          <a:bodyPr/>
          <a:lstStyle>
            <a:lvl1pPr>
              <a:defRPr/>
            </a:lvl1pPr>
          </a:lstStyle>
          <a:p>
            <a:fld id="{0290D08F-272E-4EE7-B16A-A43F33EDC40F}" type="datetime1">
              <a:rPr lang="ja-JP" altLang="en-US" smtClean="0">
                <a:solidFill>
                  <a:prstClr val="black">
                    <a:tint val="75000"/>
                  </a:prstClr>
                </a:solidFill>
              </a:rPr>
              <a:t>2024/8/15</a:t>
            </a:fld>
            <a:endParaRPr lang="en-US" altLang="ja-JP">
              <a:solidFill>
                <a:prstClr val="black">
                  <a:tint val="75000"/>
                </a:prstClr>
              </a:solidFill>
            </a:endParaRPr>
          </a:p>
        </p:txBody>
      </p:sp>
      <p:sp>
        <p:nvSpPr>
          <p:cNvPr id="4" name="フッター プレースホルダー 3"/>
          <p:cNvSpPr>
            <a:spLocks noGrp="1"/>
          </p:cNvSpPr>
          <p:nvPr>
            <p:ph type="ftr" sz="quarter" idx="11"/>
          </p:nvPr>
        </p:nvSpPr>
        <p:spPr>
          <a:xfrm>
            <a:off x="3124200" y="6245225"/>
            <a:ext cx="2895600" cy="476250"/>
          </a:xfrm>
        </p:spPr>
        <p:txBody>
          <a:bodyPr/>
          <a:lstStyle>
            <a:lvl1pPr>
              <a:defRPr/>
            </a:lvl1pPr>
          </a:lstStyle>
          <a:p>
            <a:endParaRPr lang="en-US" altLang="ja-JP">
              <a:solidFill>
                <a:prstClr val="black">
                  <a:tint val="75000"/>
                </a:prstClr>
              </a:solidFill>
            </a:endParaRPr>
          </a:p>
        </p:txBody>
      </p:sp>
      <p:sp>
        <p:nvSpPr>
          <p:cNvPr id="5" name="スライド番号プレースホルダー 4"/>
          <p:cNvSpPr>
            <a:spLocks noGrp="1"/>
          </p:cNvSpPr>
          <p:nvPr>
            <p:ph type="sldNum" sz="quarter" idx="12"/>
          </p:nvPr>
        </p:nvSpPr>
        <p:spPr>
          <a:xfrm>
            <a:off x="6553200" y="6245225"/>
            <a:ext cx="2133600" cy="476250"/>
          </a:xfrm>
        </p:spPr>
        <p:txBody>
          <a:bodyPr/>
          <a:lstStyle>
            <a:lvl1pPr>
              <a:defRPr/>
            </a:lvl1pPr>
          </a:lstStyle>
          <a:p>
            <a:fld id="{6BE72C1A-BBCF-4EC8-9E3C-F91AA049A9E8}" type="slidenum">
              <a:rPr lang="en-US" altLang="ja-JP">
                <a:solidFill>
                  <a:prstClr val="black">
                    <a:tint val="75000"/>
                  </a:prstClr>
                </a:solidFill>
              </a:rPr>
              <a:pPr/>
              <a:t>‹#›</a:t>
            </a:fld>
            <a:endParaRPr lang="en-US" altLang="ja-JP">
              <a:solidFill>
                <a:prstClr val="black">
                  <a:tint val="75000"/>
                </a:prstClr>
              </a:solidFill>
            </a:endParaRPr>
          </a:p>
        </p:txBody>
      </p:sp>
    </p:spTree>
    <p:extLst>
      <p:ext uri="{BB962C8B-B14F-4D97-AF65-F5344CB8AC3E}">
        <p14:creationId xmlns:p14="http://schemas.microsoft.com/office/powerpoint/2010/main" val="74396734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5539"/>
            </a:lvl1pPr>
          </a:lstStyle>
          <a:p>
            <a:r>
              <a:rPr lang="ja-JP" altLang="en-US"/>
              <a:t>マスター タイトルの書式設定</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215"/>
            </a:lvl1pPr>
            <a:lvl2pPr marL="422041" indent="0" algn="ctr">
              <a:buNone/>
              <a:defRPr sz="1846"/>
            </a:lvl2pPr>
            <a:lvl3pPr marL="844083" indent="0" algn="ctr">
              <a:buNone/>
              <a:defRPr sz="1662"/>
            </a:lvl3pPr>
            <a:lvl4pPr marL="1266124" indent="0" algn="ctr">
              <a:buNone/>
              <a:defRPr sz="1477"/>
            </a:lvl4pPr>
            <a:lvl5pPr marL="1688165" indent="0" algn="ctr">
              <a:buNone/>
              <a:defRPr sz="1477"/>
            </a:lvl5pPr>
            <a:lvl6pPr marL="2110207" indent="0" algn="ctr">
              <a:buNone/>
              <a:defRPr sz="1477"/>
            </a:lvl6pPr>
            <a:lvl7pPr marL="2532248" indent="0" algn="ctr">
              <a:buNone/>
              <a:defRPr sz="1477"/>
            </a:lvl7pPr>
            <a:lvl8pPr marL="2954289" indent="0" algn="ctr">
              <a:buNone/>
              <a:defRPr sz="1477"/>
            </a:lvl8pPr>
            <a:lvl9pPr marL="3376331" indent="0" algn="ctr">
              <a:buNone/>
              <a:defRPr sz="1477"/>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50DD8D2A-3D1F-4575-819C-CD7FB2EDDEAB}" type="datetime1">
              <a:rPr kumimoji="1" lang="ja-JP" altLang="en-US" smtClean="0"/>
              <a:t>2024/8/15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9D1FACA5-F295-4B71-9523-E0646159294B}" type="slidenum">
              <a:rPr kumimoji="1" lang="ja-JP" altLang="en-US" smtClean="0"/>
              <a:t>‹#›</a:t>
            </a:fld>
            <a:endParaRPr kumimoji="1" lang="ja-JP" altLang="en-US"/>
          </a:p>
        </p:txBody>
      </p:sp>
    </p:spTree>
    <p:extLst>
      <p:ext uri="{BB962C8B-B14F-4D97-AF65-F5344CB8AC3E}">
        <p14:creationId xmlns:p14="http://schemas.microsoft.com/office/powerpoint/2010/main" val="413007464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DA10550E-1888-4061-AF38-232751E76B43}" type="datetime1">
              <a:rPr kumimoji="1" lang="ja-JP" altLang="en-US" smtClean="0"/>
              <a:t>2024/8/15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9D1FACA5-F295-4B71-9523-E0646159294B}" type="slidenum">
              <a:rPr kumimoji="1" lang="ja-JP" altLang="en-US" smtClean="0"/>
              <a:t>‹#›</a:t>
            </a:fld>
            <a:endParaRPr kumimoji="1" lang="ja-JP" altLang="en-US"/>
          </a:p>
        </p:txBody>
      </p:sp>
    </p:spTree>
    <p:extLst>
      <p:ext uri="{BB962C8B-B14F-4D97-AF65-F5344CB8AC3E}">
        <p14:creationId xmlns:p14="http://schemas.microsoft.com/office/powerpoint/2010/main" val="262880889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23889" y="1709741"/>
            <a:ext cx="7886700" cy="2852737"/>
          </a:xfrm>
        </p:spPr>
        <p:txBody>
          <a:bodyPr anchor="b"/>
          <a:lstStyle>
            <a:lvl1pPr>
              <a:defRPr sz="5539"/>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23889" y="4589466"/>
            <a:ext cx="7886700" cy="1500187"/>
          </a:xfrm>
        </p:spPr>
        <p:txBody>
          <a:bodyPr/>
          <a:lstStyle>
            <a:lvl1pPr marL="0" indent="0">
              <a:buNone/>
              <a:defRPr sz="2215">
                <a:solidFill>
                  <a:schemeClr val="tx1"/>
                </a:solidFill>
              </a:defRPr>
            </a:lvl1pPr>
            <a:lvl2pPr marL="422041" indent="0">
              <a:buNone/>
              <a:defRPr sz="1846">
                <a:solidFill>
                  <a:schemeClr val="tx1">
                    <a:tint val="75000"/>
                  </a:schemeClr>
                </a:solidFill>
              </a:defRPr>
            </a:lvl2pPr>
            <a:lvl3pPr marL="844083" indent="0">
              <a:buNone/>
              <a:defRPr sz="1662">
                <a:solidFill>
                  <a:schemeClr val="tx1">
                    <a:tint val="75000"/>
                  </a:schemeClr>
                </a:solidFill>
              </a:defRPr>
            </a:lvl3pPr>
            <a:lvl4pPr marL="1266124" indent="0">
              <a:buNone/>
              <a:defRPr sz="1477">
                <a:solidFill>
                  <a:schemeClr val="tx1">
                    <a:tint val="75000"/>
                  </a:schemeClr>
                </a:solidFill>
              </a:defRPr>
            </a:lvl4pPr>
            <a:lvl5pPr marL="1688165" indent="0">
              <a:buNone/>
              <a:defRPr sz="1477">
                <a:solidFill>
                  <a:schemeClr val="tx1">
                    <a:tint val="75000"/>
                  </a:schemeClr>
                </a:solidFill>
              </a:defRPr>
            </a:lvl5pPr>
            <a:lvl6pPr marL="2110207" indent="0">
              <a:buNone/>
              <a:defRPr sz="1477">
                <a:solidFill>
                  <a:schemeClr val="tx1">
                    <a:tint val="75000"/>
                  </a:schemeClr>
                </a:solidFill>
              </a:defRPr>
            </a:lvl6pPr>
            <a:lvl7pPr marL="2532248" indent="0">
              <a:buNone/>
              <a:defRPr sz="1477">
                <a:solidFill>
                  <a:schemeClr val="tx1">
                    <a:tint val="75000"/>
                  </a:schemeClr>
                </a:solidFill>
              </a:defRPr>
            </a:lvl7pPr>
            <a:lvl8pPr marL="2954289" indent="0">
              <a:buNone/>
              <a:defRPr sz="1477">
                <a:solidFill>
                  <a:schemeClr val="tx1">
                    <a:tint val="75000"/>
                  </a:schemeClr>
                </a:solidFill>
              </a:defRPr>
            </a:lvl8pPr>
            <a:lvl9pPr marL="3376331" indent="0">
              <a:buNone/>
              <a:defRPr sz="1477">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8A9E145C-BE67-4359-A54F-4DFC50184BAD}" type="datetime1">
              <a:rPr kumimoji="1" lang="ja-JP" altLang="en-US" smtClean="0"/>
              <a:t>2024/8/15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9D1FACA5-F295-4B71-9523-E0646159294B}" type="slidenum">
              <a:rPr kumimoji="1" lang="ja-JP" altLang="en-US" smtClean="0"/>
              <a:t>‹#›</a:t>
            </a:fld>
            <a:endParaRPr kumimoji="1" lang="ja-JP" altLang="en-US"/>
          </a:p>
        </p:txBody>
      </p:sp>
    </p:spTree>
    <p:extLst>
      <p:ext uri="{BB962C8B-B14F-4D97-AF65-F5344CB8AC3E}">
        <p14:creationId xmlns:p14="http://schemas.microsoft.com/office/powerpoint/2010/main" val="344941643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D1385683-3E8E-4EC4-8016-F30D800BBE84}" type="datetime1">
              <a:rPr kumimoji="1" lang="ja-JP" altLang="en-US" smtClean="0"/>
              <a:t>2024/8/15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9D1FACA5-F295-4B71-9523-E0646159294B}" type="slidenum">
              <a:rPr kumimoji="1" lang="ja-JP" altLang="en-US" smtClean="0"/>
              <a:t>‹#›</a:t>
            </a:fld>
            <a:endParaRPr kumimoji="1" lang="ja-JP" altLang="en-US"/>
          </a:p>
        </p:txBody>
      </p:sp>
    </p:spTree>
    <p:extLst>
      <p:ext uri="{BB962C8B-B14F-4D97-AF65-F5344CB8AC3E}">
        <p14:creationId xmlns:p14="http://schemas.microsoft.com/office/powerpoint/2010/main" val="234056188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29842" y="365128"/>
            <a:ext cx="7886700" cy="1325563"/>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215" b="1"/>
            </a:lvl1pPr>
            <a:lvl2pPr marL="422041" indent="0">
              <a:buNone/>
              <a:defRPr sz="1846" b="1"/>
            </a:lvl2pPr>
            <a:lvl3pPr marL="844083" indent="0">
              <a:buNone/>
              <a:defRPr sz="1662" b="1"/>
            </a:lvl3pPr>
            <a:lvl4pPr marL="1266124" indent="0">
              <a:buNone/>
              <a:defRPr sz="1477" b="1"/>
            </a:lvl4pPr>
            <a:lvl5pPr marL="1688165" indent="0">
              <a:buNone/>
              <a:defRPr sz="1477" b="1"/>
            </a:lvl5pPr>
            <a:lvl6pPr marL="2110207" indent="0">
              <a:buNone/>
              <a:defRPr sz="1477" b="1"/>
            </a:lvl6pPr>
            <a:lvl7pPr marL="2532248" indent="0">
              <a:buNone/>
              <a:defRPr sz="1477" b="1"/>
            </a:lvl7pPr>
            <a:lvl8pPr marL="2954289" indent="0">
              <a:buNone/>
              <a:defRPr sz="1477" b="1"/>
            </a:lvl8pPr>
            <a:lvl9pPr marL="3376331" indent="0">
              <a:buNone/>
              <a:defRPr sz="1477" b="1"/>
            </a:lvl9pPr>
          </a:lstStyle>
          <a:p>
            <a:pPr lvl="0"/>
            <a:r>
              <a:rPr lang="ja-JP" altLang="en-US"/>
              <a:t>マスター テキストの書式設定</a:t>
            </a:r>
          </a:p>
        </p:txBody>
      </p:sp>
      <p:sp>
        <p:nvSpPr>
          <p:cNvPr id="4" name="Content Placeholder 3"/>
          <p:cNvSpPr>
            <a:spLocks noGrp="1"/>
          </p:cNvSpPr>
          <p:nvPr>
            <p:ph sz="half" idx="2"/>
          </p:nvPr>
        </p:nvSpPr>
        <p:spPr>
          <a:xfrm>
            <a:off x="629842" y="2505075"/>
            <a:ext cx="3868340"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215" b="1"/>
            </a:lvl1pPr>
            <a:lvl2pPr marL="422041" indent="0">
              <a:buNone/>
              <a:defRPr sz="1846" b="1"/>
            </a:lvl2pPr>
            <a:lvl3pPr marL="844083" indent="0">
              <a:buNone/>
              <a:defRPr sz="1662" b="1"/>
            </a:lvl3pPr>
            <a:lvl4pPr marL="1266124" indent="0">
              <a:buNone/>
              <a:defRPr sz="1477" b="1"/>
            </a:lvl4pPr>
            <a:lvl5pPr marL="1688165" indent="0">
              <a:buNone/>
              <a:defRPr sz="1477" b="1"/>
            </a:lvl5pPr>
            <a:lvl6pPr marL="2110207" indent="0">
              <a:buNone/>
              <a:defRPr sz="1477" b="1"/>
            </a:lvl6pPr>
            <a:lvl7pPr marL="2532248" indent="0">
              <a:buNone/>
              <a:defRPr sz="1477" b="1"/>
            </a:lvl7pPr>
            <a:lvl8pPr marL="2954289" indent="0">
              <a:buNone/>
              <a:defRPr sz="1477" b="1"/>
            </a:lvl8pPr>
            <a:lvl9pPr marL="3376331" indent="0">
              <a:buNone/>
              <a:defRPr sz="1477" b="1"/>
            </a:lvl9pPr>
          </a:lstStyle>
          <a:p>
            <a:pPr lvl="0"/>
            <a:r>
              <a:rPr lang="ja-JP" altLang="en-US"/>
              <a:t>マスター テキストの書式設定</a:t>
            </a:r>
          </a:p>
        </p:txBody>
      </p:sp>
      <p:sp>
        <p:nvSpPr>
          <p:cNvPr id="6" name="Content Placeholder 5"/>
          <p:cNvSpPr>
            <a:spLocks noGrp="1"/>
          </p:cNvSpPr>
          <p:nvPr>
            <p:ph sz="quarter" idx="4"/>
          </p:nvPr>
        </p:nvSpPr>
        <p:spPr>
          <a:xfrm>
            <a:off x="4629150" y="2505075"/>
            <a:ext cx="3887391"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3B2062E4-8D4C-470D-A816-201996300B58}" type="datetime1">
              <a:rPr kumimoji="1" lang="ja-JP" altLang="en-US" smtClean="0"/>
              <a:t>2024/8/15</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9D1FACA5-F295-4B71-9523-E0646159294B}" type="slidenum">
              <a:rPr kumimoji="1" lang="ja-JP" altLang="en-US" smtClean="0"/>
              <a:t>‹#›</a:t>
            </a:fld>
            <a:endParaRPr kumimoji="1" lang="ja-JP" altLang="en-US"/>
          </a:p>
        </p:txBody>
      </p:sp>
    </p:spTree>
    <p:extLst>
      <p:ext uri="{BB962C8B-B14F-4D97-AF65-F5344CB8AC3E}">
        <p14:creationId xmlns:p14="http://schemas.microsoft.com/office/powerpoint/2010/main" val="186133492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842D841F-405F-4039-9ECF-C2DBCD4F3509}" type="datetime1">
              <a:rPr kumimoji="1" lang="ja-JP" altLang="en-US" smtClean="0"/>
              <a:t>2024/8/15</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9D1FACA5-F295-4B71-9523-E0646159294B}" type="slidenum">
              <a:rPr kumimoji="1" lang="ja-JP" altLang="en-US" smtClean="0"/>
              <a:t>‹#›</a:t>
            </a:fld>
            <a:endParaRPr kumimoji="1" lang="ja-JP" altLang="en-US"/>
          </a:p>
        </p:txBody>
      </p:sp>
    </p:spTree>
    <p:extLst>
      <p:ext uri="{BB962C8B-B14F-4D97-AF65-F5344CB8AC3E}">
        <p14:creationId xmlns:p14="http://schemas.microsoft.com/office/powerpoint/2010/main" val="176551098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78D3298A-F035-FF4A-AF5E-F989E27433C1}" type="datetimeFigureOut">
              <a:rPr kumimoji="1" lang="ja-JP" altLang="en-US" smtClean="0"/>
              <a:t>2024/8/15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A530F0E8-1321-E94E-B9A8-FAFB2C5289B6}" type="slidenum">
              <a:rPr kumimoji="1" lang="ja-JP" altLang="en-US" smtClean="0"/>
              <a:t>‹#›</a:t>
            </a:fld>
            <a:endParaRPr kumimoji="1" lang="ja-JP" altLang="en-US"/>
          </a:p>
        </p:txBody>
      </p:sp>
    </p:spTree>
    <p:extLst>
      <p:ext uri="{BB962C8B-B14F-4D97-AF65-F5344CB8AC3E}">
        <p14:creationId xmlns:p14="http://schemas.microsoft.com/office/powerpoint/2010/main" val="222796149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18B63A0-2D43-4DD1-9A99-EB1E43D213A7}" type="datetime1">
              <a:rPr kumimoji="1" lang="ja-JP" altLang="en-US" smtClean="0"/>
              <a:t>2024/8/15</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9D1FACA5-F295-4B71-9523-E0646159294B}" type="slidenum">
              <a:rPr kumimoji="1" lang="ja-JP" altLang="en-US" smtClean="0"/>
              <a:t>‹#›</a:t>
            </a:fld>
            <a:endParaRPr kumimoji="1" lang="ja-JP" altLang="en-US"/>
          </a:p>
        </p:txBody>
      </p:sp>
    </p:spTree>
    <p:extLst>
      <p:ext uri="{BB962C8B-B14F-4D97-AF65-F5344CB8AC3E}">
        <p14:creationId xmlns:p14="http://schemas.microsoft.com/office/powerpoint/2010/main" val="153710806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29842" y="457200"/>
            <a:ext cx="2949178" cy="1600200"/>
          </a:xfrm>
        </p:spPr>
        <p:txBody>
          <a:bodyPr anchor="b"/>
          <a:lstStyle>
            <a:lvl1pPr>
              <a:defRPr sz="2954"/>
            </a:lvl1pPr>
          </a:lstStyle>
          <a:p>
            <a:r>
              <a:rPr lang="ja-JP" altLang="en-US"/>
              <a:t>マスター タイトルの書式設定</a:t>
            </a:r>
            <a:endParaRPr lang="en-US" dirty="0"/>
          </a:p>
        </p:txBody>
      </p:sp>
      <p:sp>
        <p:nvSpPr>
          <p:cNvPr id="3" name="Content Placeholder 2"/>
          <p:cNvSpPr>
            <a:spLocks noGrp="1"/>
          </p:cNvSpPr>
          <p:nvPr>
            <p:ph idx="1"/>
          </p:nvPr>
        </p:nvSpPr>
        <p:spPr>
          <a:xfrm>
            <a:off x="3887391" y="987427"/>
            <a:ext cx="4629150" cy="4873625"/>
          </a:xfrm>
        </p:spPr>
        <p:txBody>
          <a:bodyPr/>
          <a:lstStyle>
            <a:lvl1pPr>
              <a:defRPr sz="2954"/>
            </a:lvl1pPr>
            <a:lvl2pPr>
              <a:defRPr sz="2585"/>
            </a:lvl2pPr>
            <a:lvl3pPr>
              <a:defRPr sz="2215"/>
            </a:lvl3pPr>
            <a:lvl4pPr>
              <a:defRPr sz="1846"/>
            </a:lvl4pPr>
            <a:lvl5pPr>
              <a:defRPr sz="1846"/>
            </a:lvl5pPr>
            <a:lvl6pPr>
              <a:defRPr sz="1846"/>
            </a:lvl6pPr>
            <a:lvl7pPr>
              <a:defRPr sz="1846"/>
            </a:lvl7pPr>
            <a:lvl8pPr>
              <a:defRPr sz="1846"/>
            </a:lvl8pPr>
            <a:lvl9pPr>
              <a:defRPr sz="1846"/>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629842" y="2057400"/>
            <a:ext cx="2949178" cy="3811588"/>
          </a:xfrm>
        </p:spPr>
        <p:txBody>
          <a:bodyPr/>
          <a:lstStyle>
            <a:lvl1pPr marL="0" indent="0">
              <a:buNone/>
              <a:defRPr sz="1477"/>
            </a:lvl1pPr>
            <a:lvl2pPr marL="422041" indent="0">
              <a:buNone/>
              <a:defRPr sz="1292"/>
            </a:lvl2pPr>
            <a:lvl3pPr marL="844083" indent="0">
              <a:buNone/>
              <a:defRPr sz="1108"/>
            </a:lvl3pPr>
            <a:lvl4pPr marL="1266124" indent="0">
              <a:buNone/>
              <a:defRPr sz="923"/>
            </a:lvl4pPr>
            <a:lvl5pPr marL="1688165" indent="0">
              <a:buNone/>
              <a:defRPr sz="923"/>
            </a:lvl5pPr>
            <a:lvl6pPr marL="2110207" indent="0">
              <a:buNone/>
              <a:defRPr sz="923"/>
            </a:lvl6pPr>
            <a:lvl7pPr marL="2532248" indent="0">
              <a:buNone/>
              <a:defRPr sz="923"/>
            </a:lvl7pPr>
            <a:lvl8pPr marL="2954289" indent="0">
              <a:buNone/>
              <a:defRPr sz="923"/>
            </a:lvl8pPr>
            <a:lvl9pPr marL="3376331" indent="0">
              <a:buNone/>
              <a:defRPr sz="923"/>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259F7F4C-F011-4AAE-A694-CFB95B95F816}" type="datetime1">
              <a:rPr kumimoji="1" lang="ja-JP" altLang="en-US" smtClean="0"/>
              <a:t>2024/8/15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9D1FACA5-F295-4B71-9523-E0646159294B}" type="slidenum">
              <a:rPr kumimoji="1" lang="ja-JP" altLang="en-US" smtClean="0"/>
              <a:t>‹#›</a:t>
            </a:fld>
            <a:endParaRPr kumimoji="1" lang="ja-JP" altLang="en-US"/>
          </a:p>
        </p:txBody>
      </p:sp>
    </p:spTree>
    <p:extLst>
      <p:ext uri="{BB962C8B-B14F-4D97-AF65-F5344CB8AC3E}">
        <p14:creationId xmlns:p14="http://schemas.microsoft.com/office/powerpoint/2010/main" val="19440871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29842" y="457200"/>
            <a:ext cx="2949178" cy="1600200"/>
          </a:xfrm>
        </p:spPr>
        <p:txBody>
          <a:bodyPr anchor="b"/>
          <a:lstStyle>
            <a:lvl1pPr>
              <a:defRPr sz="2954"/>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3887391" y="987427"/>
            <a:ext cx="4629150" cy="4873625"/>
          </a:xfrm>
        </p:spPr>
        <p:txBody>
          <a:bodyPr anchor="t"/>
          <a:lstStyle>
            <a:lvl1pPr marL="0" indent="0">
              <a:buNone/>
              <a:defRPr sz="2954"/>
            </a:lvl1pPr>
            <a:lvl2pPr marL="422041" indent="0">
              <a:buNone/>
              <a:defRPr sz="2585"/>
            </a:lvl2pPr>
            <a:lvl3pPr marL="844083" indent="0">
              <a:buNone/>
              <a:defRPr sz="2215"/>
            </a:lvl3pPr>
            <a:lvl4pPr marL="1266124" indent="0">
              <a:buNone/>
              <a:defRPr sz="1846"/>
            </a:lvl4pPr>
            <a:lvl5pPr marL="1688165" indent="0">
              <a:buNone/>
              <a:defRPr sz="1846"/>
            </a:lvl5pPr>
            <a:lvl6pPr marL="2110207" indent="0">
              <a:buNone/>
              <a:defRPr sz="1846"/>
            </a:lvl6pPr>
            <a:lvl7pPr marL="2532248" indent="0">
              <a:buNone/>
              <a:defRPr sz="1846"/>
            </a:lvl7pPr>
            <a:lvl8pPr marL="2954289" indent="0">
              <a:buNone/>
              <a:defRPr sz="1846"/>
            </a:lvl8pPr>
            <a:lvl9pPr marL="3376331" indent="0">
              <a:buNone/>
              <a:defRPr sz="1846"/>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629842" y="2057400"/>
            <a:ext cx="2949178" cy="3811588"/>
          </a:xfrm>
        </p:spPr>
        <p:txBody>
          <a:bodyPr/>
          <a:lstStyle>
            <a:lvl1pPr marL="0" indent="0">
              <a:buNone/>
              <a:defRPr sz="1477"/>
            </a:lvl1pPr>
            <a:lvl2pPr marL="422041" indent="0">
              <a:buNone/>
              <a:defRPr sz="1292"/>
            </a:lvl2pPr>
            <a:lvl3pPr marL="844083" indent="0">
              <a:buNone/>
              <a:defRPr sz="1108"/>
            </a:lvl3pPr>
            <a:lvl4pPr marL="1266124" indent="0">
              <a:buNone/>
              <a:defRPr sz="923"/>
            </a:lvl4pPr>
            <a:lvl5pPr marL="1688165" indent="0">
              <a:buNone/>
              <a:defRPr sz="923"/>
            </a:lvl5pPr>
            <a:lvl6pPr marL="2110207" indent="0">
              <a:buNone/>
              <a:defRPr sz="923"/>
            </a:lvl6pPr>
            <a:lvl7pPr marL="2532248" indent="0">
              <a:buNone/>
              <a:defRPr sz="923"/>
            </a:lvl7pPr>
            <a:lvl8pPr marL="2954289" indent="0">
              <a:buNone/>
              <a:defRPr sz="923"/>
            </a:lvl8pPr>
            <a:lvl9pPr marL="3376331" indent="0">
              <a:buNone/>
              <a:defRPr sz="923"/>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2CA53EC3-4287-4B96-B458-A064B60C5ABD}" type="datetime1">
              <a:rPr kumimoji="1" lang="ja-JP" altLang="en-US" smtClean="0"/>
              <a:t>2024/8/15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9D1FACA5-F295-4B71-9523-E0646159294B}" type="slidenum">
              <a:rPr kumimoji="1" lang="ja-JP" altLang="en-US" smtClean="0"/>
              <a:t>‹#›</a:t>
            </a:fld>
            <a:endParaRPr kumimoji="1" lang="ja-JP" altLang="en-US"/>
          </a:p>
        </p:txBody>
      </p:sp>
    </p:spTree>
    <p:extLst>
      <p:ext uri="{BB962C8B-B14F-4D97-AF65-F5344CB8AC3E}">
        <p14:creationId xmlns:p14="http://schemas.microsoft.com/office/powerpoint/2010/main" val="316252826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39902CDD-EFBA-495D-AED1-7B72B03CF06C}" type="datetime1">
              <a:rPr kumimoji="1" lang="ja-JP" altLang="en-US" smtClean="0"/>
              <a:t>2024/8/15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9D1FACA5-F295-4B71-9523-E0646159294B}" type="slidenum">
              <a:rPr kumimoji="1" lang="ja-JP" altLang="en-US" smtClean="0"/>
              <a:t>‹#›</a:t>
            </a:fld>
            <a:endParaRPr kumimoji="1" lang="ja-JP" altLang="en-US"/>
          </a:p>
        </p:txBody>
      </p:sp>
    </p:spTree>
    <p:extLst>
      <p:ext uri="{BB962C8B-B14F-4D97-AF65-F5344CB8AC3E}">
        <p14:creationId xmlns:p14="http://schemas.microsoft.com/office/powerpoint/2010/main" val="262766901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6" y="365125"/>
            <a:ext cx="1971675" cy="5811838"/>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628651" y="365125"/>
            <a:ext cx="5800725" cy="5811838"/>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D288CDA8-001A-4956-89EF-1CB0FF6A7A7F}" type="datetime1">
              <a:rPr kumimoji="1" lang="ja-JP" altLang="en-US" smtClean="0"/>
              <a:t>2024/8/15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9D1FACA5-F295-4B71-9523-E0646159294B}" type="slidenum">
              <a:rPr kumimoji="1" lang="ja-JP" altLang="en-US" smtClean="0"/>
              <a:t>‹#›</a:t>
            </a:fld>
            <a:endParaRPr kumimoji="1" lang="ja-JP" altLang="en-US"/>
          </a:p>
        </p:txBody>
      </p:sp>
    </p:spTree>
    <p:extLst>
      <p:ext uri="{BB962C8B-B14F-4D97-AF65-F5344CB8AC3E}">
        <p14:creationId xmlns:p14="http://schemas.microsoft.com/office/powerpoint/2010/main" val="33100082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78D3298A-F035-FF4A-AF5E-F989E27433C1}" type="datetimeFigureOut">
              <a:rPr kumimoji="1" lang="ja-JP" altLang="en-US" smtClean="0"/>
              <a:t>2024/8/15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A530F0E8-1321-E94E-B9A8-FAFB2C5289B6}" type="slidenum">
              <a:rPr kumimoji="1" lang="ja-JP" altLang="en-US" smtClean="0"/>
              <a:t>‹#›</a:t>
            </a:fld>
            <a:endParaRPr kumimoji="1" lang="ja-JP" altLang="en-US"/>
          </a:p>
        </p:txBody>
      </p:sp>
    </p:spTree>
    <p:extLst>
      <p:ext uri="{BB962C8B-B14F-4D97-AF65-F5344CB8AC3E}">
        <p14:creationId xmlns:p14="http://schemas.microsoft.com/office/powerpoint/2010/main" val="14236901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Content Placeholder 3"/>
          <p:cNvSpPr>
            <a:spLocks noGrp="1"/>
          </p:cNvSpPr>
          <p:nvPr>
            <p:ph sz="half" idx="2"/>
          </p:nvPr>
        </p:nvSpPr>
        <p:spPr>
          <a:xfrm>
            <a:off x="629842" y="2505075"/>
            <a:ext cx="3868340"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Content Placeholder 5"/>
          <p:cNvSpPr>
            <a:spLocks noGrp="1"/>
          </p:cNvSpPr>
          <p:nvPr>
            <p:ph sz="quarter" idx="4"/>
          </p:nvPr>
        </p:nvSpPr>
        <p:spPr>
          <a:xfrm>
            <a:off x="4629150" y="2505075"/>
            <a:ext cx="3887391"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78D3298A-F035-FF4A-AF5E-F989E27433C1}" type="datetimeFigureOut">
              <a:rPr kumimoji="1" lang="ja-JP" altLang="en-US" smtClean="0"/>
              <a:t>2024/8/15</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A530F0E8-1321-E94E-B9A8-FAFB2C5289B6}" type="slidenum">
              <a:rPr kumimoji="1" lang="ja-JP" altLang="en-US" smtClean="0"/>
              <a:t>‹#›</a:t>
            </a:fld>
            <a:endParaRPr kumimoji="1" lang="ja-JP" altLang="en-US"/>
          </a:p>
        </p:txBody>
      </p:sp>
    </p:spTree>
    <p:extLst>
      <p:ext uri="{BB962C8B-B14F-4D97-AF65-F5344CB8AC3E}">
        <p14:creationId xmlns:p14="http://schemas.microsoft.com/office/powerpoint/2010/main" val="3635775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78D3298A-F035-FF4A-AF5E-F989E27433C1}" type="datetimeFigureOut">
              <a:rPr kumimoji="1" lang="ja-JP" altLang="en-US" smtClean="0"/>
              <a:t>2024/8/15</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A530F0E8-1321-E94E-B9A8-FAFB2C5289B6}" type="slidenum">
              <a:rPr kumimoji="1" lang="ja-JP" altLang="en-US" smtClean="0"/>
              <a:t>‹#›</a:t>
            </a:fld>
            <a:endParaRPr kumimoji="1" lang="ja-JP" altLang="en-US"/>
          </a:p>
        </p:txBody>
      </p:sp>
    </p:spTree>
    <p:extLst>
      <p:ext uri="{BB962C8B-B14F-4D97-AF65-F5344CB8AC3E}">
        <p14:creationId xmlns:p14="http://schemas.microsoft.com/office/powerpoint/2010/main" val="126357645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8D3298A-F035-FF4A-AF5E-F989E27433C1}" type="datetimeFigureOut">
              <a:rPr kumimoji="1" lang="ja-JP" altLang="en-US" smtClean="0"/>
              <a:t>2024/8/15</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A530F0E8-1321-E94E-B9A8-FAFB2C5289B6}" type="slidenum">
              <a:rPr kumimoji="1" lang="ja-JP" altLang="en-US" smtClean="0"/>
              <a:t>‹#›</a:t>
            </a:fld>
            <a:endParaRPr kumimoji="1" lang="ja-JP" altLang="en-US"/>
          </a:p>
        </p:txBody>
      </p:sp>
    </p:spTree>
    <p:extLst>
      <p:ext uri="{BB962C8B-B14F-4D97-AF65-F5344CB8AC3E}">
        <p14:creationId xmlns:p14="http://schemas.microsoft.com/office/powerpoint/2010/main" val="41330101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78D3298A-F035-FF4A-AF5E-F989E27433C1}" type="datetimeFigureOut">
              <a:rPr kumimoji="1" lang="ja-JP" altLang="en-US" smtClean="0"/>
              <a:t>2024/8/15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A530F0E8-1321-E94E-B9A8-FAFB2C5289B6}" type="slidenum">
              <a:rPr kumimoji="1" lang="ja-JP" altLang="en-US" smtClean="0"/>
              <a:t>‹#›</a:t>
            </a:fld>
            <a:endParaRPr kumimoji="1" lang="ja-JP" altLang="en-US"/>
          </a:p>
        </p:txBody>
      </p:sp>
    </p:spTree>
    <p:extLst>
      <p:ext uri="{BB962C8B-B14F-4D97-AF65-F5344CB8AC3E}">
        <p14:creationId xmlns:p14="http://schemas.microsoft.com/office/powerpoint/2010/main" val="2145346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78D3298A-F035-FF4A-AF5E-F989E27433C1}" type="datetimeFigureOut">
              <a:rPr kumimoji="1" lang="ja-JP" altLang="en-US" smtClean="0"/>
              <a:t>2024/8/15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A530F0E8-1321-E94E-B9A8-FAFB2C5289B6}" type="slidenum">
              <a:rPr kumimoji="1" lang="ja-JP" altLang="en-US" smtClean="0"/>
              <a:t>‹#›</a:t>
            </a:fld>
            <a:endParaRPr kumimoji="1" lang="ja-JP" altLang="en-US"/>
          </a:p>
        </p:txBody>
      </p:sp>
    </p:spTree>
    <p:extLst>
      <p:ext uri="{BB962C8B-B14F-4D97-AF65-F5344CB8AC3E}">
        <p14:creationId xmlns:p14="http://schemas.microsoft.com/office/powerpoint/2010/main" val="60925279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theme" Target="../theme/theme3.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78D3298A-F035-FF4A-AF5E-F989E27433C1}" type="datetimeFigureOut">
              <a:rPr kumimoji="1" lang="ja-JP" altLang="en-US" smtClean="0"/>
              <a:t>2024/8/15</a:t>
            </a:fld>
            <a:endParaRPr kumimoji="1" lang="ja-JP" alt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kumimoji="1" lang="ja-JP" alt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A530F0E8-1321-E94E-B9A8-FAFB2C5289B6}" type="slidenum">
              <a:rPr kumimoji="1" lang="ja-JP" altLang="en-US" smtClean="0"/>
              <a:t>‹#›</a:t>
            </a:fld>
            <a:endParaRPr kumimoji="1" lang="ja-JP" altLang="en-US"/>
          </a:p>
        </p:txBody>
      </p:sp>
    </p:spTree>
    <p:extLst>
      <p:ext uri="{BB962C8B-B14F-4D97-AF65-F5344CB8AC3E}">
        <p14:creationId xmlns:p14="http://schemas.microsoft.com/office/powerpoint/2010/main" val="315755475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p:cNvSpPr>
            <a:spLocks noGrp="1"/>
          </p:cNvSpPr>
          <p:nvPr>
            <p:ph type="body" idx="1"/>
          </p:nvPr>
        </p:nvSpPr>
        <p:spPr>
          <a:xfrm>
            <a:off x="457200" y="1600204"/>
            <a:ext cx="8229600" cy="4525963"/>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2"/>
          </p:nvPr>
        </p:nvSpPr>
        <p:spPr>
          <a:xfrm>
            <a:off x="457200" y="6356410"/>
            <a:ext cx="2133600" cy="365125"/>
          </a:xfrm>
          <a:prstGeom prst="rect">
            <a:avLst/>
          </a:prstGeom>
        </p:spPr>
        <p:txBody>
          <a:bodyPr vert="horz" lIns="91440" tIns="45720" rIns="91440" bIns="45720" rtlCol="0" anchor="ctr"/>
          <a:lstStyle>
            <a:lvl1pPr algn="l">
              <a:defRPr sz="1108">
                <a:solidFill>
                  <a:schemeClr val="tx1">
                    <a:tint val="75000"/>
                  </a:schemeClr>
                </a:solidFill>
              </a:defRPr>
            </a:lvl1pPr>
          </a:lstStyle>
          <a:p>
            <a:pPr>
              <a:defRPr/>
            </a:pPr>
            <a:fld id="{BDA48511-53E9-4276-A337-DE6CF7805361}" type="datetime1">
              <a:rPr lang="ja-JP" altLang="en-US" smtClean="0">
                <a:solidFill>
                  <a:prstClr val="black">
                    <a:tint val="75000"/>
                  </a:prstClr>
                </a:solidFill>
              </a:rPr>
              <a:t>2024/8/15</a:t>
            </a:fld>
            <a:endParaRPr lang="ja-JP" altLang="en-US" dirty="0">
              <a:solidFill>
                <a:prstClr val="black">
                  <a:tint val="75000"/>
                </a:prstClr>
              </a:solidFill>
            </a:endParaRPr>
          </a:p>
        </p:txBody>
      </p:sp>
      <p:sp>
        <p:nvSpPr>
          <p:cNvPr id="5" name="フッター プレースホルダー 4"/>
          <p:cNvSpPr>
            <a:spLocks noGrp="1"/>
          </p:cNvSpPr>
          <p:nvPr>
            <p:ph type="ftr" sz="quarter" idx="3"/>
          </p:nvPr>
        </p:nvSpPr>
        <p:spPr>
          <a:xfrm>
            <a:off x="3124200" y="6356410"/>
            <a:ext cx="2895600" cy="365125"/>
          </a:xfrm>
          <a:prstGeom prst="rect">
            <a:avLst/>
          </a:prstGeom>
        </p:spPr>
        <p:txBody>
          <a:bodyPr vert="horz" lIns="91440" tIns="45720" rIns="91440" bIns="45720" rtlCol="0" anchor="ctr"/>
          <a:lstStyle>
            <a:lvl1pPr algn="ctr">
              <a:defRPr sz="1108">
                <a:solidFill>
                  <a:schemeClr val="tx1">
                    <a:tint val="75000"/>
                  </a:schemeClr>
                </a:solidFill>
              </a:defRPr>
            </a:lvl1pPr>
          </a:lstStyle>
          <a:p>
            <a:pPr>
              <a:defRPr/>
            </a:pPr>
            <a:endParaRPr lang="ja-JP" altLang="en-US">
              <a:solidFill>
                <a:prstClr val="black">
                  <a:tint val="75000"/>
                </a:prstClr>
              </a:solidFill>
            </a:endParaRPr>
          </a:p>
        </p:txBody>
      </p:sp>
      <p:sp>
        <p:nvSpPr>
          <p:cNvPr id="6" name="スライド番号プレースホルダー 5"/>
          <p:cNvSpPr>
            <a:spLocks noGrp="1"/>
          </p:cNvSpPr>
          <p:nvPr>
            <p:ph type="sldNum" sz="quarter" idx="4"/>
          </p:nvPr>
        </p:nvSpPr>
        <p:spPr>
          <a:xfrm>
            <a:off x="6553200" y="6356410"/>
            <a:ext cx="2133600" cy="365125"/>
          </a:xfrm>
          <a:prstGeom prst="rect">
            <a:avLst/>
          </a:prstGeom>
        </p:spPr>
        <p:txBody>
          <a:bodyPr vert="horz" lIns="91440" tIns="45720" rIns="91440" bIns="45720" rtlCol="0" anchor="ctr"/>
          <a:lstStyle>
            <a:lvl1pPr algn="r">
              <a:defRPr sz="1108">
                <a:solidFill>
                  <a:schemeClr val="tx1">
                    <a:tint val="75000"/>
                  </a:schemeClr>
                </a:solidFill>
              </a:defRPr>
            </a:lvl1pPr>
          </a:lstStyle>
          <a:p>
            <a:pPr>
              <a:defRPr/>
            </a:pPr>
            <a:fld id="{27126C98-0824-412A-A451-8853463E4D10}" type="slidenum">
              <a:rPr lang="ja-JP" altLang="en-US" smtClean="0">
                <a:solidFill>
                  <a:prstClr val="black">
                    <a:tint val="75000"/>
                  </a:prstClr>
                </a:solidFill>
              </a:rPr>
              <a:pPr>
                <a:defRPr/>
              </a:pPr>
              <a:t>‹#›</a:t>
            </a:fld>
            <a:endParaRPr lang="ja-JP" altLang="en-US" dirty="0">
              <a:solidFill>
                <a:prstClr val="black">
                  <a:tint val="75000"/>
                </a:prstClr>
              </a:solidFill>
            </a:endParaRPr>
          </a:p>
        </p:txBody>
      </p:sp>
    </p:spTree>
    <p:extLst>
      <p:ext uri="{BB962C8B-B14F-4D97-AF65-F5344CB8AC3E}">
        <p14:creationId xmlns:p14="http://schemas.microsoft.com/office/powerpoint/2010/main" val="2771945541"/>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Lst>
  <p:hf hdr="0" ftr="0" dt="0"/>
  <p:txStyles>
    <p:titleStyle>
      <a:lvl1pPr algn="ctr" defTabSz="844083" rtl="0" eaLnBrk="1" latinLnBrk="0" hangingPunct="1">
        <a:spcBef>
          <a:spcPct val="0"/>
        </a:spcBef>
        <a:buNone/>
        <a:defRPr kumimoji="1" sz="4062" kern="1200">
          <a:solidFill>
            <a:schemeClr val="tx1"/>
          </a:solidFill>
          <a:latin typeface="+mj-lt"/>
          <a:ea typeface="+mj-ea"/>
          <a:cs typeface="+mj-cs"/>
        </a:defRPr>
      </a:lvl1pPr>
    </p:titleStyle>
    <p:bodyStyle>
      <a:lvl1pPr marL="316531" indent="-316531" algn="l" defTabSz="844083" rtl="0" eaLnBrk="1" latinLnBrk="0" hangingPunct="1">
        <a:spcBef>
          <a:spcPct val="20000"/>
        </a:spcBef>
        <a:buFont typeface="Arial" panose="020B0604020202020204" pitchFamily="34" charset="0"/>
        <a:buChar char="•"/>
        <a:defRPr kumimoji="1" sz="2954" kern="1200">
          <a:solidFill>
            <a:schemeClr val="tx1"/>
          </a:solidFill>
          <a:latin typeface="+mn-lt"/>
          <a:ea typeface="+mn-ea"/>
          <a:cs typeface="+mn-cs"/>
        </a:defRPr>
      </a:lvl1pPr>
      <a:lvl2pPr marL="685817" indent="-263776" algn="l" defTabSz="844083" rtl="0" eaLnBrk="1" latinLnBrk="0" hangingPunct="1">
        <a:spcBef>
          <a:spcPct val="20000"/>
        </a:spcBef>
        <a:buFont typeface="Arial" panose="020B0604020202020204" pitchFamily="34" charset="0"/>
        <a:buChar char="–"/>
        <a:defRPr kumimoji="1" sz="2585" kern="1200">
          <a:solidFill>
            <a:schemeClr val="tx1"/>
          </a:solidFill>
          <a:latin typeface="+mn-lt"/>
          <a:ea typeface="+mn-ea"/>
          <a:cs typeface="+mn-cs"/>
        </a:defRPr>
      </a:lvl2pPr>
      <a:lvl3pPr marL="1055103" indent="-211021" algn="l" defTabSz="844083" rtl="0" eaLnBrk="1" latinLnBrk="0" hangingPunct="1">
        <a:spcBef>
          <a:spcPct val="20000"/>
        </a:spcBef>
        <a:buFont typeface="Arial" panose="020B0604020202020204" pitchFamily="34" charset="0"/>
        <a:buChar char="•"/>
        <a:defRPr kumimoji="1" sz="2215" kern="1200">
          <a:solidFill>
            <a:schemeClr val="tx1"/>
          </a:solidFill>
          <a:latin typeface="+mn-lt"/>
          <a:ea typeface="+mn-ea"/>
          <a:cs typeface="+mn-cs"/>
        </a:defRPr>
      </a:lvl3pPr>
      <a:lvl4pPr marL="1477145" indent="-211021" algn="l" defTabSz="844083" rtl="0" eaLnBrk="1" latinLnBrk="0" hangingPunct="1">
        <a:spcBef>
          <a:spcPct val="20000"/>
        </a:spcBef>
        <a:buFont typeface="Arial" panose="020B0604020202020204" pitchFamily="34" charset="0"/>
        <a:buChar char="–"/>
        <a:defRPr kumimoji="1" sz="1846" kern="1200">
          <a:solidFill>
            <a:schemeClr val="tx1"/>
          </a:solidFill>
          <a:latin typeface="+mn-lt"/>
          <a:ea typeface="+mn-ea"/>
          <a:cs typeface="+mn-cs"/>
        </a:defRPr>
      </a:lvl4pPr>
      <a:lvl5pPr marL="1899186" indent="-211021" algn="l" defTabSz="844083" rtl="0" eaLnBrk="1" latinLnBrk="0" hangingPunct="1">
        <a:spcBef>
          <a:spcPct val="20000"/>
        </a:spcBef>
        <a:buFont typeface="Arial" panose="020B0604020202020204" pitchFamily="34" charset="0"/>
        <a:buChar char="»"/>
        <a:defRPr kumimoji="1" sz="1846" kern="1200">
          <a:solidFill>
            <a:schemeClr val="tx1"/>
          </a:solidFill>
          <a:latin typeface="+mn-lt"/>
          <a:ea typeface="+mn-ea"/>
          <a:cs typeface="+mn-cs"/>
        </a:defRPr>
      </a:lvl5pPr>
      <a:lvl6pPr marL="2321227" indent="-211021" algn="l" defTabSz="844083" rtl="0" eaLnBrk="1" latinLnBrk="0" hangingPunct="1">
        <a:spcBef>
          <a:spcPct val="20000"/>
        </a:spcBef>
        <a:buFont typeface="Arial" panose="020B0604020202020204" pitchFamily="34" charset="0"/>
        <a:buChar char="•"/>
        <a:defRPr kumimoji="1" sz="1846" kern="1200">
          <a:solidFill>
            <a:schemeClr val="tx1"/>
          </a:solidFill>
          <a:latin typeface="+mn-lt"/>
          <a:ea typeface="+mn-ea"/>
          <a:cs typeface="+mn-cs"/>
        </a:defRPr>
      </a:lvl6pPr>
      <a:lvl7pPr marL="2743269" indent="-211021" algn="l" defTabSz="844083" rtl="0" eaLnBrk="1" latinLnBrk="0" hangingPunct="1">
        <a:spcBef>
          <a:spcPct val="20000"/>
        </a:spcBef>
        <a:buFont typeface="Arial" panose="020B0604020202020204" pitchFamily="34" charset="0"/>
        <a:buChar char="•"/>
        <a:defRPr kumimoji="1" sz="1846" kern="1200">
          <a:solidFill>
            <a:schemeClr val="tx1"/>
          </a:solidFill>
          <a:latin typeface="+mn-lt"/>
          <a:ea typeface="+mn-ea"/>
          <a:cs typeface="+mn-cs"/>
        </a:defRPr>
      </a:lvl7pPr>
      <a:lvl8pPr marL="3165310" indent="-211021" algn="l" defTabSz="844083" rtl="0" eaLnBrk="1" latinLnBrk="0" hangingPunct="1">
        <a:spcBef>
          <a:spcPct val="20000"/>
        </a:spcBef>
        <a:buFont typeface="Arial" panose="020B0604020202020204" pitchFamily="34" charset="0"/>
        <a:buChar char="•"/>
        <a:defRPr kumimoji="1" sz="1846" kern="1200">
          <a:solidFill>
            <a:schemeClr val="tx1"/>
          </a:solidFill>
          <a:latin typeface="+mn-lt"/>
          <a:ea typeface="+mn-ea"/>
          <a:cs typeface="+mn-cs"/>
        </a:defRPr>
      </a:lvl8pPr>
      <a:lvl9pPr marL="3587351" indent="-211021" algn="l" defTabSz="844083" rtl="0" eaLnBrk="1" latinLnBrk="0" hangingPunct="1">
        <a:spcBef>
          <a:spcPct val="20000"/>
        </a:spcBef>
        <a:buFont typeface="Arial" panose="020B0604020202020204" pitchFamily="34" charset="0"/>
        <a:buChar char="•"/>
        <a:defRPr kumimoji="1" sz="1846" kern="1200">
          <a:solidFill>
            <a:schemeClr val="tx1"/>
          </a:solidFill>
          <a:latin typeface="+mn-lt"/>
          <a:ea typeface="+mn-ea"/>
          <a:cs typeface="+mn-cs"/>
        </a:defRPr>
      </a:lvl9pPr>
    </p:bodyStyle>
    <p:otherStyle>
      <a:defPPr>
        <a:defRPr lang="ja-JP"/>
      </a:defPPr>
      <a:lvl1pPr marL="0" algn="l" defTabSz="844083" rtl="0" eaLnBrk="1" latinLnBrk="0" hangingPunct="1">
        <a:defRPr kumimoji="1" sz="1662" kern="1200">
          <a:solidFill>
            <a:schemeClr val="tx1"/>
          </a:solidFill>
          <a:latin typeface="+mn-lt"/>
          <a:ea typeface="+mn-ea"/>
          <a:cs typeface="+mn-cs"/>
        </a:defRPr>
      </a:lvl1pPr>
      <a:lvl2pPr marL="422041" algn="l" defTabSz="844083" rtl="0" eaLnBrk="1" latinLnBrk="0" hangingPunct="1">
        <a:defRPr kumimoji="1" sz="1662" kern="1200">
          <a:solidFill>
            <a:schemeClr val="tx1"/>
          </a:solidFill>
          <a:latin typeface="+mn-lt"/>
          <a:ea typeface="+mn-ea"/>
          <a:cs typeface="+mn-cs"/>
        </a:defRPr>
      </a:lvl2pPr>
      <a:lvl3pPr marL="844083" algn="l" defTabSz="844083" rtl="0" eaLnBrk="1" latinLnBrk="0" hangingPunct="1">
        <a:defRPr kumimoji="1" sz="1662" kern="1200">
          <a:solidFill>
            <a:schemeClr val="tx1"/>
          </a:solidFill>
          <a:latin typeface="+mn-lt"/>
          <a:ea typeface="+mn-ea"/>
          <a:cs typeface="+mn-cs"/>
        </a:defRPr>
      </a:lvl3pPr>
      <a:lvl4pPr marL="1266124" algn="l" defTabSz="844083" rtl="0" eaLnBrk="1" latinLnBrk="0" hangingPunct="1">
        <a:defRPr kumimoji="1" sz="1662" kern="1200">
          <a:solidFill>
            <a:schemeClr val="tx1"/>
          </a:solidFill>
          <a:latin typeface="+mn-lt"/>
          <a:ea typeface="+mn-ea"/>
          <a:cs typeface="+mn-cs"/>
        </a:defRPr>
      </a:lvl4pPr>
      <a:lvl5pPr marL="1688165" algn="l" defTabSz="844083" rtl="0" eaLnBrk="1" latinLnBrk="0" hangingPunct="1">
        <a:defRPr kumimoji="1" sz="1662" kern="1200">
          <a:solidFill>
            <a:schemeClr val="tx1"/>
          </a:solidFill>
          <a:latin typeface="+mn-lt"/>
          <a:ea typeface="+mn-ea"/>
          <a:cs typeface="+mn-cs"/>
        </a:defRPr>
      </a:lvl5pPr>
      <a:lvl6pPr marL="2110207" algn="l" defTabSz="844083" rtl="0" eaLnBrk="1" latinLnBrk="0" hangingPunct="1">
        <a:defRPr kumimoji="1" sz="1662" kern="1200">
          <a:solidFill>
            <a:schemeClr val="tx1"/>
          </a:solidFill>
          <a:latin typeface="+mn-lt"/>
          <a:ea typeface="+mn-ea"/>
          <a:cs typeface="+mn-cs"/>
        </a:defRPr>
      </a:lvl6pPr>
      <a:lvl7pPr marL="2532248" algn="l" defTabSz="844083" rtl="0" eaLnBrk="1" latinLnBrk="0" hangingPunct="1">
        <a:defRPr kumimoji="1" sz="1662" kern="1200">
          <a:solidFill>
            <a:schemeClr val="tx1"/>
          </a:solidFill>
          <a:latin typeface="+mn-lt"/>
          <a:ea typeface="+mn-ea"/>
          <a:cs typeface="+mn-cs"/>
        </a:defRPr>
      </a:lvl7pPr>
      <a:lvl8pPr marL="2954289" algn="l" defTabSz="844083" rtl="0" eaLnBrk="1" latinLnBrk="0" hangingPunct="1">
        <a:defRPr kumimoji="1" sz="1662" kern="1200">
          <a:solidFill>
            <a:schemeClr val="tx1"/>
          </a:solidFill>
          <a:latin typeface="+mn-lt"/>
          <a:ea typeface="+mn-ea"/>
          <a:cs typeface="+mn-cs"/>
        </a:defRPr>
      </a:lvl8pPr>
      <a:lvl9pPr marL="3376331" algn="l" defTabSz="844083" rtl="0" eaLnBrk="1" latinLnBrk="0" hangingPunct="1">
        <a:defRPr kumimoji="1" sz="1662"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1" y="365128"/>
            <a:ext cx="7886700" cy="1325563"/>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8651" y="1825625"/>
            <a:ext cx="7886700" cy="4351338"/>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628650" y="6356353"/>
            <a:ext cx="2057400" cy="365125"/>
          </a:xfrm>
          <a:prstGeom prst="rect">
            <a:avLst/>
          </a:prstGeom>
        </p:spPr>
        <p:txBody>
          <a:bodyPr vert="horz" lIns="91440" tIns="45720" rIns="91440" bIns="45720" rtlCol="0" anchor="ctr"/>
          <a:lstStyle>
            <a:lvl1pPr algn="l">
              <a:defRPr sz="1108">
                <a:solidFill>
                  <a:schemeClr val="tx1">
                    <a:tint val="75000"/>
                  </a:schemeClr>
                </a:solidFill>
              </a:defRPr>
            </a:lvl1pPr>
          </a:lstStyle>
          <a:p>
            <a:fld id="{3D2DBDFA-0877-4105-9F84-1987886430F5}" type="datetime1">
              <a:rPr kumimoji="1" lang="ja-JP" altLang="en-US" smtClean="0"/>
              <a:t>2024/8/15</a:t>
            </a:fld>
            <a:endParaRPr kumimoji="1" lang="ja-JP" altLang="en-US"/>
          </a:p>
        </p:txBody>
      </p:sp>
      <p:sp>
        <p:nvSpPr>
          <p:cNvPr id="5" name="Footer Placeholder 4"/>
          <p:cNvSpPr>
            <a:spLocks noGrp="1"/>
          </p:cNvSpPr>
          <p:nvPr>
            <p:ph type="ftr" sz="quarter" idx="3"/>
          </p:nvPr>
        </p:nvSpPr>
        <p:spPr>
          <a:xfrm>
            <a:off x="3028951" y="6356353"/>
            <a:ext cx="3086100" cy="365125"/>
          </a:xfrm>
          <a:prstGeom prst="rect">
            <a:avLst/>
          </a:prstGeom>
        </p:spPr>
        <p:txBody>
          <a:bodyPr vert="horz" lIns="91440" tIns="45720" rIns="91440" bIns="45720" rtlCol="0" anchor="ctr"/>
          <a:lstStyle>
            <a:lvl1pPr algn="ctr">
              <a:defRPr sz="1108">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6457950" y="6356353"/>
            <a:ext cx="2057400" cy="365125"/>
          </a:xfrm>
          <a:prstGeom prst="rect">
            <a:avLst/>
          </a:prstGeom>
        </p:spPr>
        <p:txBody>
          <a:bodyPr vert="horz" lIns="91440" tIns="45720" rIns="91440" bIns="45720" rtlCol="0" anchor="ctr"/>
          <a:lstStyle>
            <a:lvl1pPr algn="r">
              <a:defRPr sz="1108">
                <a:solidFill>
                  <a:schemeClr val="tx1">
                    <a:tint val="75000"/>
                  </a:schemeClr>
                </a:solidFill>
              </a:defRPr>
            </a:lvl1pPr>
          </a:lstStyle>
          <a:p>
            <a:fld id="{9D1FACA5-F295-4B71-9523-E0646159294B}" type="slidenum">
              <a:rPr kumimoji="1" lang="ja-JP" altLang="en-US" smtClean="0"/>
              <a:t>‹#›</a:t>
            </a:fld>
            <a:endParaRPr kumimoji="1" lang="ja-JP" altLang="en-US"/>
          </a:p>
        </p:txBody>
      </p:sp>
    </p:spTree>
    <p:extLst>
      <p:ext uri="{BB962C8B-B14F-4D97-AF65-F5344CB8AC3E}">
        <p14:creationId xmlns:p14="http://schemas.microsoft.com/office/powerpoint/2010/main" val="1556926447"/>
      </p:ext>
    </p:extLst>
  </p:cSld>
  <p:clrMap bg1="lt1" tx1="dk1" bg2="lt2" tx2="dk2" accent1="accent1" accent2="accent2" accent3="accent3" accent4="accent4" accent5="accent5" accent6="accent6" hlink="hlink" folHlink="folHlink"/>
  <p:sldLayoutIdLst>
    <p:sldLayoutId id="2147483686" r:id="rId1"/>
    <p:sldLayoutId id="2147483687" r:id="rId2"/>
    <p:sldLayoutId id="2147483688" r:id="rId3"/>
    <p:sldLayoutId id="2147483689" r:id="rId4"/>
    <p:sldLayoutId id="2147483690" r:id="rId5"/>
    <p:sldLayoutId id="2147483691" r:id="rId6"/>
    <p:sldLayoutId id="2147483692" r:id="rId7"/>
    <p:sldLayoutId id="2147483693" r:id="rId8"/>
    <p:sldLayoutId id="2147483694" r:id="rId9"/>
    <p:sldLayoutId id="2147483695" r:id="rId10"/>
    <p:sldLayoutId id="2147483696" r:id="rId11"/>
  </p:sldLayoutIdLst>
  <p:hf hdr="0" ftr="0" dt="0"/>
  <p:txStyles>
    <p:titleStyle>
      <a:lvl1pPr algn="l" defTabSz="844083" rtl="0" eaLnBrk="1" latinLnBrk="0" hangingPunct="1">
        <a:lnSpc>
          <a:spcPct val="90000"/>
        </a:lnSpc>
        <a:spcBef>
          <a:spcPct val="0"/>
        </a:spcBef>
        <a:buNone/>
        <a:defRPr kumimoji="1" sz="4062" kern="1200">
          <a:solidFill>
            <a:schemeClr val="tx1"/>
          </a:solidFill>
          <a:latin typeface="+mj-lt"/>
          <a:ea typeface="+mj-ea"/>
          <a:cs typeface="+mj-cs"/>
        </a:defRPr>
      </a:lvl1pPr>
    </p:titleStyle>
    <p:bodyStyle>
      <a:lvl1pPr marL="211021" indent="-211021" algn="l" defTabSz="844083" rtl="0" eaLnBrk="1" latinLnBrk="0" hangingPunct="1">
        <a:lnSpc>
          <a:spcPct val="90000"/>
        </a:lnSpc>
        <a:spcBef>
          <a:spcPts val="923"/>
        </a:spcBef>
        <a:buFont typeface="Arial" panose="020B0604020202020204" pitchFamily="34" charset="0"/>
        <a:buChar char="•"/>
        <a:defRPr kumimoji="1" sz="2585" kern="1200">
          <a:solidFill>
            <a:schemeClr val="tx1"/>
          </a:solidFill>
          <a:latin typeface="+mn-lt"/>
          <a:ea typeface="+mn-ea"/>
          <a:cs typeface="+mn-cs"/>
        </a:defRPr>
      </a:lvl1pPr>
      <a:lvl2pPr marL="633062" indent="-211021" algn="l" defTabSz="844083" rtl="0" eaLnBrk="1" latinLnBrk="0" hangingPunct="1">
        <a:lnSpc>
          <a:spcPct val="90000"/>
        </a:lnSpc>
        <a:spcBef>
          <a:spcPts val="462"/>
        </a:spcBef>
        <a:buFont typeface="Arial" panose="020B0604020202020204" pitchFamily="34" charset="0"/>
        <a:buChar char="•"/>
        <a:defRPr kumimoji="1" sz="2215" kern="1200">
          <a:solidFill>
            <a:schemeClr val="tx1"/>
          </a:solidFill>
          <a:latin typeface="+mn-lt"/>
          <a:ea typeface="+mn-ea"/>
          <a:cs typeface="+mn-cs"/>
        </a:defRPr>
      </a:lvl2pPr>
      <a:lvl3pPr marL="1055103" indent="-211021" algn="l" defTabSz="844083" rtl="0" eaLnBrk="1" latinLnBrk="0" hangingPunct="1">
        <a:lnSpc>
          <a:spcPct val="90000"/>
        </a:lnSpc>
        <a:spcBef>
          <a:spcPts val="462"/>
        </a:spcBef>
        <a:buFont typeface="Arial" panose="020B0604020202020204" pitchFamily="34" charset="0"/>
        <a:buChar char="•"/>
        <a:defRPr kumimoji="1" sz="1846" kern="1200">
          <a:solidFill>
            <a:schemeClr val="tx1"/>
          </a:solidFill>
          <a:latin typeface="+mn-lt"/>
          <a:ea typeface="+mn-ea"/>
          <a:cs typeface="+mn-cs"/>
        </a:defRPr>
      </a:lvl3pPr>
      <a:lvl4pPr marL="1477145" indent="-211021" algn="l" defTabSz="844083" rtl="0" eaLnBrk="1" latinLnBrk="0" hangingPunct="1">
        <a:lnSpc>
          <a:spcPct val="90000"/>
        </a:lnSpc>
        <a:spcBef>
          <a:spcPts val="462"/>
        </a:spcBef>
        <a:buFont typeface="Arial" panose="020B0604020202020204" pitchFamily="34" charset="0"/>
        <a:buChar char="•"/>
        <a:defRPr kumimoji="1" sz="1662" kern="1200">
          <a:solidFill>
            <a:schemeClr val="tx1"/>
          </a:solidFill>
          <a:latin typeface="+mn-lt"/>
          <a:ea typeface="+mn-ea"/>
          <a:cs typeface="+mn-cs"/>
        </a:defRPr>
      </a:lvl4pPr>
      <a:lvl5pPr marL="1899186" indent="-211021" algn="l" defTabSz="844083" rtl="0" eaLnBrk="1" latinLnBrk="0" hangingPunct="1">
        <a:lnSpc>
          <a:spcPct val="90000"/>
        </a:lnSpc>
        <a:spcBef>
          <a:spcPts val="462"/>
        </a:spcBef>
        <a:buFont typeface="Arial" panose="020B0604020202020204" pitchFamily="34" charset="0"/>
        <a:buChar char="•"/>
        <a:defRPr kumimoji="1" sz="1662" kern="1200">
          <a:solidFill>
            <a:schemeClr val="tx1"/>
          </a:solidFill>
          <a:latin typeface="+mn-lt"/>
          <a:ea typeface="+mn-ea"/>
          <a:cs typeface="+mn-cs"/>
        </a:defRPr>
      </a:lvl5pPr>
      <a:lvl6pPr marL="2321227" indent="-211021" algn="l" defTabSz="844083" rtl="0" eaLnBrk="1" latinLnBrk="0" hangingPunct="1">
        <a:lnSpc>
          <a:spcPct val="90000"/>
        </a:lnSpc>
        <a:spcBef>
          <a:spcPts val="462"/>
        </a:spcBef>
        <a:buFont typeface="Arial" panose="020B0604020202020204" pitchFamily="34" charset="0"/>
        <a:buChar char="•"/>
        <a:defRPr kumimoji="1" sz="1662" kern="1200">
          <a:solidFill>
            <a:schemeClr val="tx1"/>
          </a:solidFill>
          <a:latin typeface="+mn-lt"/>
          <a:ea typeface="+mn-ea"/>
          <a:cs typeface="+mn-cs"/>
        </a:defRPr>
      </a:lvl6pPr>
      <a:lvl7pPr marL="2743269" indent="-211021" algn="l" defTabSz="844083" rtl="0" eaLnBrk="1" latinLnBrk="0" hangingPunct="1">
        <a:lnSpc>
          <a:spcPct val="90000"/>
        </a:lnSpc>
        <a:spcBef>
          <a:spcPts val="462"/>
        </a:spcBef>
        <a:buFont typeface="Arial" panose="020B0604020202020204" pitchFamily="34" charset="0"/>
        <a:buChar char="•"/>
        <a:defRPr kumimoji="1" sz="1662" kern="1200">
          <a:solidFill>
            <a:schemeClr val="tx1"/>
          </a:solidFill>
          <a:latin typeface="+mn-lt"/>
          <a:ea typeface="+mn-ea"/>
          <a:cs typeface="+mn-cs"/>
        </a:defRPr>
      </a:lvl7pPr>
      <a:lvl8pPr marL="3165310" indent="-211021" algn="l" defTabSz="844083" rtl="0" eaLnBrk="1" latinLnBrk="0" hangingPunct="1">
        <a:lnSpc>
          <a:spcPct val="90000"/>
        </a:lnSpc>
        <a:spcBef>
          <a:spcPts val="462"/>
        </a:spcBef>
        <a:buFont typeface="Arial" panose="020B0604020202020204" pitchFamily="34" charset="0"/>
        <a:buChar char="•"/>
        <a:defRPr kumimoji="1" sz="1662" kern="1200">
          <a:solidFill>
            <a:schemeClr val="tx1"/>
          </a:solidFill>
          <a:latin typeface="+mn-lt"/>
          <a:ea typeface="+mn-ea"/>
          <a:cs typeface="+mn-cs"/>
        </a:defRPr>
      </a:lvl8pPr>
      <a:lvl9pPr marL="3587351" indent="-211021" algn="l" defTabSz="844083" rtl="0" eaLnBrk="1" latinLnBrk="0" hangingPunct="1">
        <a:lnSpc>
          <a:spcPct val="90000"/>
        </a:lnSpc>
        <a:spcBef>
          <a:spcPts val="462"/>
        </a:spcBef>
        <a:buFont typeface="Arial" panose="020B0604020202020204" pitchFamily="34" charset="0"/>
        <a:buChar char="•"/>
        <a:defRPr kumimoji="1" sz="1662" kern="1200">
          <a:solidFill>
            <a:schemeClr val="tx1"/>
          </a:solidFill>
          <a:latin typeface="+mn-lt"/>
          <a:ea typeface="+mn-ea"/>
          <a:cs typeface="+mn-cs"/>
        </a:defRPr>
      </a:lvl9pPr>
    </p:bodyStyle>
    <p:otherStyle>
      <a:defPPr>
        <a:defRPr lang="en-US"/>
      </a:defPPr>
      <a:lvl1pPr marL="0" algn="l" defTabSz="844083" rtl="0" eaLnBrk="1" latinLnBrk="0" hangingPunct="1">
        <a:defRPr kumimoji="1" sz="1662" kern="1200">
          <a:solidFill>
            <a:schemeClr val="tx1"/>
          </a:solidFill>
          <a:latin typeface="+mn-lt"/>
          <a:ea typeface="+mn-ea"/>
          <a:cs typeface="+mn-cs"/>
        </a:defRPr>
      </a:lvl1pPr>
      <a:lvl2pPr marL="422041" algn="l" defTabSz="844083" rtl="0" eaLnBrk="1" latinLnBrk="0" hangingPunct="1">
        <a:defRPr kumimoji="1" sz="1662" kern="1200">
          <a:solidFill>
            <a:schemeClr val="tx1"/>
          </a:solidFill>
          <a:latin typeface="+mn-lt"/>
          <a:ea typeface="+mn-ea"/>
          <a:cs typeface="+mn-cs"/>
        </a:defRPr>
      </a:lvl2pPr>
      <a:lvl3pPr marL="844083" algn="l" defTabSz="844083" rtl="0" eaLnBrk="1" latinLnBrk="0" hangingPunct="1">
        <a:defRPr kumimoji="1" sz="1662" kern="1200">
          <a:solidFill>
            <a:schemeClr val="tx1"/>
          </a:solidFill>
          <a:latin typeface="+mn-lt"/>
          <a:ea typeface="+mn-ea"/>
          <a:cs typeface="+mn-cs"/>
        </a:defRPr>
      </a:lvl3pPr>
      <a:lvl4pPr marL="1266124" algn="l" defTabSz="844083" rtl="0" eaLnBrk="1" latinLnBrk="0" hangingPunct="1">
        <a:defRPr kumimoji="1" sz="1662" kern="1200">
          <a:solidFill>
            <a:schemeClr val="tx1"/>
          </a:solidFill>
          <a:latin typeface="+mn-lt"/>
          <a:ea typeface="+mn-ea"/>
          <a:cs typeface="+mn-cs"/>
        </a:defRPr>
      </a:lvl4pPr>
      <a:lvl5pPr marL="1688165" algn="l" defTabSz="844083" rtl="0" eaLnBrk="1" latinLnBrk="0" hangingPunct="1">
        <a:defRPr kumimoji="1" sz="1662" kern="1200">
          <a:solidFill>
            <a:schemeClr val="tx1"/>
          </a:solidFill>
          <a:latin typeface="+mn-lt"/>
          <a:ea typeface="+mn-ea"/>
          <a:cs typeface="+mn-cs"/>
        </a:defRPr>
      </a:lvl5pPr>
      <a:lvl6pPr marL="2110207" algn="l" defTabSz="844083" rtl="0" eaLnBrk="1" latinLnBrk="0" hangingPunct="1">
        <a:defRPr kumimoji="1" sz="1662" kern="1200">
          <a:solidFill>
            <a:schemeClr val="tx1"/>
          </a:solidFill>
          <a:latin typeface="+mn-lt"/>
          <a:ea typeface="+mn-ea"/>
          <a:cs typeface="+mn-cs"/>
        </a:defRPr>
      </a:lvl6pPr>
      <a:lvl7pPr marL="2532248" algn="l" defTabSz="844083" rtl="0" eaLnBrk="1" latinLnBrk="0" hangingPunct="1">
        <a:defRPr kumimoji="1" sz="1662" kern="1200">
          <a:solidFill>
            <a:schemeClr val="tx1"/>
          </a:solidFill>
          <a:latin typeface="+mn-lt"/>
          <a:ea typeface="+mn-ea"/>
          <a:cs typeface="+mn-cs"/>
        </a:defRPr>
      </a:lvl7pPr>
      <a:lvl8pPr marL="2954289" algn="l" defTabSz="844083" rtl="0" eaLnBrk="1" latinLnBrk="0" hangingPunct="1">
        <a:defRPr kumimoji="1" sz="1662" kern="1200">
          <a:solidFill>
            <a:schemeClr val="tx1"/>
          </a:solidFill>
          <a:latin typeface="+mn-lt"/>
          <a:ea typeface="+mn-ea"/>
          <a:cs typeface="+mn-cs"/>
        </a:defRPr>
      </a:lvl8pPr>
      <a:lvl9pPr marL="3376331" algn="l" defTabSz="844083" rtl="0" eaLnBrk="1" latinLnBrk="0" hangingPunct="1">
        <a:defRPr kumimoji="1" sz="1662"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5.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5.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3" Type="http://schemas.openxmlformats.org/officeDocument/2006/relationships/hyperlink" Target="https://bouzan-note.com/" TargetMode="External"/><Relationship Id="rId2" Type="http://schemas.openxmlformats.org/officeDocument/2006/relationships/notesSlide" Target="../notesSlides/notesSlide22.xml"/><Relationship Id="rId1" Type="http://schemas.openxmlformats.org/officeDocument/2006/relationships/slideLayout" Target="../slideLayouts/slideLayout7.xml"/><Relationship Id="rId4" Type="http://schemas.openxmlformats.org/officeDocument/2006/relationships/image" Target="../media/image1.jpeg"/></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image" Target="../media/image4.tmp"/><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B07849A2-1D91-71AC-AA68-C78D528A2E83}"/>
              </a:ext>
            </a:extLst>
          </p:cNvPr>
          <p:cNvSpPr>
            <a:spLocks noGrp="1"/>
          </p:cNvSpPr>
          <p:nvPr>
            <p:ph type="ctrTitle"/>
          </p:nvPr>
        </p:nvSpPr>
        <p:spPr/>
        <p:txBody>
          <a:bodyPr>
            <a:normAutofit fontScale="90000"/>
          </a:bodyPr>
          <a:lstStyle/>
          <a:p>
            <a:r>
              <a:rPr kumimoji="1" lang="ja-JP" altLang="en-US" dirty="0">
                <a:latin typeface="Meiryo" panose="020B0604030504040204" pitchFamily="34" charset="-128"/>
                <a:ea typeface="Meiryo" panose="020B0604030504040204" pitchFamily="34" charset="-128"/>
              </a:rPr>
              <a:t>講義／演習</a:t>
            </a:r>
            <a:br>
              <a:rPr kumimoji="1" lang="en-US" altLang="ja-JP" dirty="0">
                <a:latin typeface="Meiryo" panose="020B0604030504040204" pitchFamily="34" charset="-128"/>
                <a:ea typeface="Meiryo" panose="020B0604030504040204" pitchFamily="34" charset="-128"/>
              </a:rPr>
            </a:br>
            <a:r>
              <a:rPr kumimoji="1" lang="ja-JP" altLang="en-US" dirty="0">
                <a:latin typeface="Meiryo" panose="020B0604030504040204" pitchFamily="34" charset="-128"/>
                <a:ea typeface="Meiryo" panose="020B0604030504040204" pitchFamily="34" charset="-128"/>
              </a:rPr>
              <a:t>児童期における発達支援</a:t>
            </a:r>
            <a:br>
              <a:rPr kumimoji="1" lang="en-US" altLang="ja-JP" dirty="0">
                <a:latin typeface="Meiryo" panose="020B0604030504040204" pitchFamily="34" charset="-128"/>
                <a:ea typeface="Meiryo" panose="020B0604030504040204" pitchFamily="34" charset="-128"/>
              </a:rPr>
            </a:br>
            <a:r>
              <a:rPr kumimoji="1" lang="en-US" altLang="ja-JP" dirty="0">
                <a:latin typeface="Meiryo" panose="020B0604030504040204" pitchFamily="34" charset="-128"/>
                <a:ea typeface="Meiryo" panose="020B0604030504040204" pitchFamily="34" charset="-128"/>
              </a:rPr>
              <a:t>〜</a:t>
            </a:r>
            <a:r>
              <a:rPr kumimoji="1" lang="ja-JP" altLang="en-US" dirty="0">
                <a:latin typeface="Meiryo" panose="020B0604030504040204" pitchFamily="34" charset="-128"/>
                <a:ea typeface="Meiryo" panose="020B0604030504040204" pitchFamily="34" charset="-128"/>
              </a:rPr>
              <a:t>本人支援について</a:t>
            </a:r>
            <a:r>
              <a:rPr kumimoji="1" lang="en-US" altLang="ja-JP" dirty="0">
                <a:latin typeface="Meiryo" panose="020B0604030504040204" pitchFamily="34" charset="-128"/>
                <a:ea typeface="Meiryo" panose="020B0604030504040204" pitchFamily="34" charset="-128"/>
              </a:rPr>
              <a:t>〜</a:t>
            </a:r>
            <a:br>
              <a:rPr kumimoji="1" lang="en-US" altLang="ja-JP" dirty="0">
                <a:latin typeface="Meiryo" panose="020B0604030504040204" pitchFamily="34" charset="-128"/>
                <a:ea typeface="Meiryo" panose="020B0604030504040204" pitchFamily="34" charset="-128"/>
              </a:rPr>
            </a:br>
            <a:r>
              <a:rPr lang="ja-JP" altLang="en-US" sz="3000" dirty="0">
                <a:latin typeface="Meiryo" panose="020B0604030504040204" pitchFamily="34" charset="-128"/>
                <a:ea typeface="Meiryo" panose="020B0604030504040204" pitchFamily="34" charset="-128"/>
              </a:rPr>
              <a:t>についての概要と解説</a:t>
            </a:r>
            <a:endParaRPr kumimoji="1" lang="ja-JP" altLang="en-US" dirty="0">
              <a:latin typeface="Meiryo" panose="020B0604030504040204" pitchFamily="34" charset="-128"/>
              <a:ea typeface="Meiryo" panose="020B0604030504040204" pitchFamily="34" charset="-128"/>
            </a:endParaRPr>
          </a:p>
        </p:txBody>
      </p:sp>
      <p:sp>
        <p:nvSpPr>
          <p:cNvPr id="3" name="字幕 2">
            <a:extLst>
              <a:ext uri="{FF2B5EF4-FFF2-40B4-BE49-F238E27FC236}">
                <a16:creationId xmlns:a16="http://schemas.microsoft.com/office/drawing/2014/main" id="{02D4D221-541A-2B5B-B1E1-C56019E505CC}"/>
              </a:ext>
            </a:extLst>
          </p:cNvPr>
          <p:cNvSpPr>
            <a:spLocks noGrp="1"/>
          </p:cNvSpPr>
          <p:nvPr>
            <p:ph type="subTitle" idx="1"/>
          </p:nvPr>
        </p:nvSpPr>
        <p:spPr/>
        <p:txBody>
          <a:bodyPr/>
          <a:lstStyle/>
          <a:p>
            <a:r>
              <a:rPr kumimoji="1" lang="ja-JP" altLang="en-US" dirty="0">
                <a:latin typeface="Meiryo" panose="020B0604030504040204" pitchFamily="34" charset="-128"/>
                <a:ea typeface="Meiryo" panose="020B0604030504040204" pitchFamily="34" charset="-128"/>
              </a:rPr>
              <a:t>中核拠点型児童発達支援センター</a:t>
            </a:r>
            <a:endParaRPr kumimoji="1" lang="en-US" altLang="ja-JP" dirty="0">
              <a:latin typeface="Meiryo" panose="020B0604030504040204" pitchFamily="34" charset="-128"/>
              <a:ea typeface="Meiryo" panose="020B0604030504040204" pitchFamily="34" charset="-128"/>
            </a:endParaRPr>
          </a:p>
          <a:p>
            <a:r>
              <a:rPr lang="ja-JP" altLang="en-US" dirty="0">
                <a:latin typeface="Meiryo" panose="020B0604030504040204" pitchFamily="34" charset="-128"/>
                <a:ea typeface="Meiryo" panose="020B0604030504040204" pitchFamily="34" charset="-128"/>
              </a:rPr>
              <a:t>うめだ・あけぼの学園　学園長</a:t>
            </a:r>
            <a:endParaRPr lang="en-US" altLang="ja-JP" dirty="0">
              <a:latin typeface="Meiryo" panose="020B0604030504040204" pitchFamily="34" charset="-128"/>
              <a:ea typeface="Meiryo" panose="020B0604030504040204" pitchFamily="34" charset="-128"/>
            </a:endParaRPr>
          </a:p>
          <a:p>
            <a:r>
              <a:rPr lang="ja-JP" altLang="en-US" dirty="0">
                <a:latin typeface="Meiryo" panose="020B0604030504040204" pitchFamily="34" charset="-128"/>
                <a:ea typeface="Meiryo" panose="020B0604030504040204" pitchFamily="34" charset="-128"/>
              </a:rPr>
              <a:t>作業療法士　酒井康年</a:t>
            </a:r>
            <a:endParaRPr kumimoji="1" lang="ja-JP" altLang="en-US" dirty="0">
              <a:latin typeface="Meiryo" panose="020B0604030504040204" pitchFamily="34" charset="-128"/>
              <a:ea typeface="Meiryo" panose="020B0604030504040204" pitchFamily="34" charset="-128"/>
            </a:endParaRPr>
          </a:p>
        </p:txBody>
      </p:sp>
    </p:spTree>
    <p:extLst>
      <p:ext uri="{BB962C8B-B14F-4D97-AF65-F5344CB8AC3E}">
        <p14:creationId xmlns:p14="http://schemas.microsoft.com/office/powerpoint/2010/main" val="138341577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5EE0524F-5FB2-654F-AE21-C36F0C0393EA}"/>
              </a:ext>
            </a:extLst>
          </p:cNvPr>
          <p:cNvSpPr>
            <a:spLocks noGrp="1"/>
          </p:cNvSpPr>
          <p:nvPr>
            <p:ph type="title"/>
          </p:nvPr>
        </p:nvSpPr>
        <p:spPr/>
        <p:txBody>
          <a:bodyPr/>
          <a:lstStyle/>
          <a:p>
            <a:r>
              <a:rPr kumimoji="1" lang="ja-JP" altLang="en-US">
                <a:latin typeface="Meiryo" panose="020B0604030504040204" pitchFamily="34" charset="-128"/>
                <a:ea typeface="Meiryo" panose="020B0604030504040204" pitchFamily="34" charset="-128"/>
              </a:rPr>
              <a:t>発達的視点</a:t>
            </a:r>
          </a:p>
        </p:txBody>
      </p:sp>
      <p:sp>
        <p:nvSpPr>
          <p:cNvPr id="3" name="コンテンツ プレースホルダー 2">
            <a:extLst>
              <a:ext uri="{FF2B5EF4-FFF2-40B4-BE49-F238E27FC236}">
                <a16:creationId xmlns:a16="http://schemas.microsoft.com/office/drawing/2014/main" id="{E1561C0D-C3F0-3A41-9AA7-D31E8AEEF332}"/>
              </a:ext>
            </a:extLst>
          </p:cNvPr>
          <p:cNvSpPr>
            <a:spLocks noGrp="1"/>
          </p:cNvSpPr>
          <p:nvPr>
            <p:ph idx="1"/>
          </p:nvPr>
        </p:nvSpPr>
        <p:spPr/>
        <p:txBody>
          <a:bodyPr>
            <a:normAutofit/>
          </a:bodyPr>
          <a:lstStyle/>
          <a:p>
            <a:pPr marL="0" indent="0">
              <a:buNone/>
            </a:pPr>
            <a:r>
              <a:rPr kumimoji="1" lang="en-US" altLang="ja-JP" dirty="0">
                <a:latin typeface="Meiryo" panose="020B0604030504040204" pitchFamily="34" charset="-128"/>
                <a:ea typeface="Meiryo" panose="020B0604030504040204" pitchFamily="34" charset="-128"/>
              </a:rPr>
              <a:t>【</a:t>
            </a:r>
            <a:r>
              <a:rPr kumimoji="1" lang="ja-JP" altLang="en-US">
                <a:latin typeface="Meiryo" panose="020B0604030504040204" pitchFamily="34" charset="-128"/>
                <a:ea typeface="Meiryo" panose="020B0604030504040204" pitchFamily="34" charset="-128"/>
              </a:rPr>
              <a:t>参考</a:t>
            </a:r>
            <a:r>
              <a:rPr kumimoji="1" lang="en-US" altLang="ja-JP" dirty="0">
                <a:latin typeface="Meiryo" panose="020B0604030504040204" pitchFamily="34" charset="-128"/>
                <a:ea typeface="Meiryo" panose="020B0604030504040204" pitchFamily="34" charset="-128"/>
              </a:rPr>
              <a:t>】</a:t>
            </a:r>
            <a:r>
              <a:rPr kumimoji="1" lang="ja-JP" altLang="en-US">
                <a:latin typeface="Meiryo" panose="020B0604030504040204" pitchFamily="34" charset="-128"/>
                <a:ea typeface="Meiryo" panose="020B0604030504040204" pitchFamily="34" charset="-128"/>
              </a:rPr>
              <a:t>発達的視点とは</a:t>
            </a:r>
            <a:endParaRPr kumimoji="1" lang="en-US" altLang="ja-JP" dirty="0">
              <a:latin typeface="Meiryo" panose="020B0604030504040204" pitchFamily="34" charset="-128"/>
              <a:ea typeface="Meiryo" panose="020B0604030504040204" pitchFamily="34" charset="-128"/>
            </a:endParaRPr>
          </a:p>
          <a:p>
            <a:pPr marL="0" indent="0">
              <a:buNone/>
            </a:pPr>
            <a:endParaRPr lang="en-US" altLang="ja-JP" dirty="0">
              <a:latin typeface="Meiryo" panose="020B0604030504040204" pitchFamily="34" charset="-128"/>
              <a:ea typeface="Meiryo" panose="020B0604030504040204" pitchFamily="34" charset="-128"/>
            </a:endParaRPr>
          </a:p>
          <a:p>
            <a:pPr marL="0" indent="0">
              <a:buNone/>
            </a:pPr>
            <a:r>
              <a:rPr lang="ja-JP" altLang="en-US">
                <a:latin typeface="Meiryo" panose="020B0604030504040204" pitchFamily="34" charset="-128"/>
                <a:ea typeface="Meiryo" panose="020B0604030504040204" pitchFamily="34" charset="-128"/>
              </a:rPr>
              <a:t>宇佐川</a:t>
            </a:r>
            <a:r>
              <a:rPr lang="en-US" altLang="ja-JP" dirty="0">
                <a:latin typeface="Meiryo" panose="020B0604030504040204" pitchFamily="34" charset="-128"/>
                <a:ea typeface="Meiryo" panose="020B0604030504040204" pitchFamily="34" charset="-128"/>
              </a:rPr>
              <a:t> </a:t>
            </a:r>
            <a:r>
              <a:rPr lang="ja-JP" altLang="en-US">
                <a:latin typeface="Meiryo" panose="020B0604030504040204" pitchFamily="34" charset="-128"/>
                <a:ea typeface="Meiryo" panose="020B0604030504040204" pitchFamily="34" charset="-128"/>
              </a:rPr>
              <a:t>浩</a:t>
            </a:r>
            <a:r>
              <a:rPr lang="en-US" altLang="ja-JP" dirty="0">
                <a:latin typeface="Meiryo" panose="020B0604030504040204" pitchFamily="34" charset="-128"/>
                <a:ea typeface="Meiryo" panose="020B0604030504040204" pitchFamily="34" charset="-128"/>
              </a:rPr>
              <a:t> </a:t>
            </a:r>
            <a:r>
              <a:rPr lang="ja-JP" altLang="en-US">
                <a:latin typeface="Meiryo" panose="020B0604030504040204" pitchFamily="34" charset="-128"/>
                <a:ea typeface="Meiryo" panose="020B0604030504040204" pitchFamily="34" charset="-128"/>
              </a:rPr>
              <a:t>氏</a:t>
            </a:r>
            <a:endParaRPr lang="en-US" altLang="ja-JP" dirty="0">
              <a:latin typeface="Meiryo" panose="020B0604030504040204" pitchFamily="34" charset="-128"/>
              <a:ea typeface="Meiryo" panose="020B0604030504040204" pitchFamily="34" charset="-128"/>
            </a:endParaRPr>
          </a:p>
          <a:p>
            <a:pPr marL="0" indent="0">
              <a:buNone/>
            </a:pPr>
            <a:r>
              <a:rPr lang="ja-JP" altLang="en-US">
                <a:latin typeface="Meiryo" panose="020B0604030504040204" pitchFamily="34" charset="-128"/>
                <a:ea typeface="Meiryo" panose="020B0604030504040204" pitchFamily="34" charset="-128"/>
              </a:rPr>
              <a:t>障害児の発達臨床とその課題，学苑社</a:t>
            </a:r>
            <a:endParaRPr kumimoji="1" lang="en-US" altLang="ja-JP" dirty="0">
              <a:latin typeface="Meiryo" panose="020B0604030504040204" pitchFamily="34" charset="-128"/>
              <a:ea typeface="Meiryo" panose="020B0604030504040204" pitchFamily="34" charset="-128"/>
            </a:endParaRPr>
          </a:p>
          <a:p>
            <a:pPr lvl="1"/>
            <a:r>
              <a:rPr kumimoji="1" lang="ja-JP" altLang="en-US">
                <a:latin typeface="Meiryo" panose="020B0604030504040204" pitchFamily="34" charset="-128"/>
                <a:ea typeface="Meiryo" panose="020B0604030504040204" pitchFamily="34" charset="-128"/>
              </a:rPr>
              <a:t>発達の全体性</a:t>
            </a:r>
            <a:endParaRPr kumimoji="1" lang="en-US" altLang="ja-JP" dirty="0">
              <a:latin typeface="Meiryo" panose="020B0604030504040204" pitchFamily="34" charset="-128"/>
              <a:ea typeface="Meiryo" panose="020B0604030504040204" pitchFamily="34" charset="-128"/>
            </a:endParaRPr>
          </a:p>
          <a:p>
            <a:pPr lvl="1"/>
            <a:r>
              <a:rPr lang="ja-JP" altLang="en-US">
                <a:latin typeface="Meiryo" panose="020B0604030504040204" pitchFamily="34" charset="-128"/>
                <a:ea typeface="Meiryo" panose="020B0604030504040204" pitchFamily="34" charset="-128"/>
              </a:rPr>
              <a:t>発達の構造性</a:t>
            </a:r>
            <a:endParaRPr lang="en-US" altLang="ja-JP" dirty="0">
              <a:latin typeface="Meiryo" panose="020B0604030504040204" pitchFamily="34" charset="-128"/>
              <a:ea typeface="Meiryo" panose="020B0604030504040204" pitchFamily="34" charset="-128"/>
            </a:endParaRPr>
          </a:p>
          <a:p>
            <a:pPr lvl="1"/>
            <a:r>
              <a:rPr kumimoji="1" lang="ja-JP" altLang="en-US">
                <a:latin typeface="Meiryo" panose="020B0604030504040204" pitchFamily="34" charset="-128"/>
                <a:ea typeface="Meiryo" panose="020B0604030504040204" pitchFamily="34" charset="-128"/>
              </a:rPr>
              <a:t>発達の意味性</a:t>
            </a:r>
            <a:endParaRPr kumimoji="1" lang="en-US" altLang="ja-JP" dirty="0">
              <a:latin typeface="Meiryo" panose="020B0604030504040204" pitchFamily="34" charset="-128"/>
              <a:ea typeface="Meiryo" panose="020B0604030504040204" pitchFamily="34" charset="-128"/>
            </a:endParaRPr>
          </a:p>
          <a:p>
            <a:pPr lvl="1"/>
            <a:r>
              <a:rPr kumimoji="1" lang="ja-JP" altLang="en-US">
                <a:latin typeface="Meiryo" panose="020B0604030504040204" pitchFamily="34" charset="-128"/>
                <a:ea typeface="Meiryo" panose="020B0604030504040204" pitchFamily="34" charset="-128"/>
              </a:rPr>
              <a:t>発達の可能性</a:t>
            </a:r>
            <a:endParaRPr kumimoji="1" lang="en-US" altLang="ja-JP" dirty="0">
              <a:latin typeface="Meiryo" panose="020B0604030504040204" pitchFamily="34" charset="-128"/>
              <a:ea typeface="Meiryo" panose="020B0604030504040204" pitchFamily="34" charset="-128"/>
            </a:endParaRPr>
          </a:p>
          <a:p>
            <a:pPr lvl="1"/>
            <a:endParaRPr kumimoji="1" lang="en-US" altLang="ja-JP" dirty="0">
              <a:latin typeface="Meiryo" panose="020B0604030504040204" pitchFamily="34" charset="-128"/>
              <a:ea typeface="Meiryo" panose="020B0604030504040204" pitchFamily="34" charset="-128"/>
            </a:endParaRPr>
          </a:p>
        </p:txBody>
      </p:sp>
      <p:sp>
        <p:nvSpPr>
          <p:cNvPr id="6" name="四角形: 角を丸くする 5">
            <a:extLst>
              <a:ext uri="{FF2B5EF4-FFF2-40B4-BE49-F238E27FC236}">
                <a16:creationId xmlns:a16="http://schemas.microsoft.com/office/drawing/2014/main" id="{C3640A4B-C14F-20CF-8107-10D44C57C1D1}"/>
              </a:ext>
            </a:extLst>
          </p:cNvPr>
          <p:cNvSpPr/>
          <p:nvPr/>
        </p:nvSpPr>
        <p:spPr>
          <a:xfrm>
            <a:off x="6683326" y="5315914"/>
            <a:ext cx="1639491" cy="990124"/>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ja-JP" altLang="en-US" sz="1013" dirty="0"/>
              <a:t>発達的視点について他にわかりやすい資料があれば活用ください</a:t>
            </a:r>
          </a:p>
        </p:txBody>
      </p:sp>
    </p:spTree>
    <p:extLst>
      <p:ext uri="{BB962C8B-B14F-4D97-AF65-F5344CB8AC3E}">
        <p14:creationId xmlns:p14="http://schemas.microsoft.com/office/powerpoint/2010/main" val="353133771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22FAED65-57FF-44E9-898A-0347F5DADA04}"/>
              </a:ext>
            </a:extLst>
          </p:cNvPr>
          <p:cNvSpPr>
            <a:spLocks noGrp="1"/>
          </p:cNvSpPr>
          <p:nvPr>
            <p:ph type="title"/>
          </p:nvPr>
        </p:nvSpPr>
        <p:spPr/>
        <p:txBody>
          <a:bodyPr>
            <a:noAutofit/>
          </a:bodyPr>
          <a:lstStyle/>
          <a:p>
            <a:r>
              <a:rPr lang="ja-JP" altLang="en-US" sz="2400" dirty="0">
                <a:latin typeface="メイリオ" panose="020B0604030504040204" pitchFamily="50" charset="-128"/>
                <a:ea typeface="メイリオ" panose="020B0604030504040204" pitchFamily="50" charset="-128"/>
              </a:rPr>
              <a:t>適切な支援計画 と 計画に基づく支援提供のためには</a:t>
            </a:r>
            <a:br>
              <a:rPr lang="en-US" altLang="ja-JP" sz="2400" dirty="0">
                <a:latin typeface="メイリオ" panose="020B0604030504040204" pitchFamily="50" charset="-128"/>
                <a:ea typeface="メイリオ" panose="020B0604030504040204" pitchFamily="50" charset="-128"/>
              </a:rPr>
            </a:br>
            <a:r>
              <a:rPr lang="ja-JP" altLang="en-US" sz="2400" dirty="0">
                <a:latin typeface="メイリオ" panose="020B0604030504040204" pitchFamily="50" charset="-128"/>
                <a:ea typeface="メイリオ" panose="020B0604030504040204" pitchFamily="50" charset="-128"/>
              </a:rPr>
              <a:t>適切な実態把握から</a:t>
            </a:r>
          </a:p>
        </p:txBody>
      </p:sp>
      <p:sp>
        <p:nvSpPr>
          <p:cNvPr id="3" name="コンテンツ プレースホルダー 2">
            <a:extLst>
              <a:ext uri="{FF2B5EF4-FFF2-40B4-BE49-F238E27FC236}">
                <a16:creationId xmlns:a16="http://schemas.microsoft.com/office/drawing/2014/main" id="{61747E42-DA76-4C76-9FC3-D33925CBAE03}"/>
              </a:ext>
            </a:extLst>
          </p:cNvPr>
          <p:cNvSpPr>
            <a:spLocks noGrp="1"/>
          </p:cNvSpPr>
          <p:nvPr>
            <p:ph idx="1"/>
          </p:nvPr>
        </p:nvSpPr>
        <p:spPr/>
        <p:txBody>
          <a:bodyPr>
            <a:normAutofit fontScale="92500" lnSpcReduction="10000"/>
          </a:bodyPr>
          <a:lstStyle/>
          <a:p>
            <a:r>
              <a:rPr lang="ja-JP" altLang="en-US" dirty="0">
                <a:latin typeface="メイリオ" panose="020B0604030504040204" pitchFamily="50" charset="-128"/>
                <a:ea typeface="メイリオ" panose="020B0604030504040204" pitchFamily="50" charset="-128"/>
              </a:rPr>
              <a:t>実態把握を進めるために、さまざまなアセスメントツールが開発されている</a:t>
            </a:r>
            <a:endParaRPr lang="en-US" altLang="ja-JP" dirty="0">
              <a:latin typeface="メイリオ" panose="020B0604030504040204" pitchFamily="50" charset="-128"/>
              <a:ea typeface="メイリオ" panose="020B0604030504040204" pitchFamily="50" charset="-128"/>
            </a:endParaRPr>
          </a:p>
          <a:p>
            <a:r>
              <a:rPr lang="ja-JP" altLang="en-US" dirty="0">
                <a:latin typeface="メイリオ" panose="020B0604030504040204" pitchFamily="50" charset="-128"/>
                <a:ea typeface="メイリオ" panose="020B0604030504040204" pitchFamily="50" charset="-128"/>
              </a:rPr>
              <a:t>実際には、それぞれの施設において、対象としている子どもの状態像や年齢、施設において担っている役割に応じて用意されるべきものであるべき。それぞれの施設で大事にしている内容に応じた情報収集・実態把握のための取り組みが期待される</a:t>
            </a:r>
            <a:endParaRPr lang="en-US" altLang="ja-JP" dirty="0">
              <a:latin typeface="メイリオ" panose="020B0604030504040204" pitchFamily="50" charset="-128"/>
              <a:ea typeface="メイリオ" panose="020B0604030504040204" pitchFamily="50" charset="-128"/>
            </a:endParaRPr>
          </a:p>
          <a:p>
            <a:r>
              <a:rPr lang="ja-JP" altLang="en-US" dirty="0">
                <a:latin typeface="メイリオ" panose="020B0604030504040204" pitchFamily="50" charset="-128"/>
                <a:ea typeface="メイリオ" panose="020B0604030504040204" pitchFamily="50" charset="-128"/>
              </a:rPr>
              <a:t>アセスメントにはフォーマルアセスメントとインフォーマルアセスメントがある</a:t>
            </a:r>
            <a:endParaRPr lang="en-US" altLang="ja-JP" dirty="0">
              <a:latin typeface="メイリオ" panose="020B0604030504040204" pitchFamily="50" charset="-128"/>
              <a:ea typeface="メイリオ" panose="020B0604030504040204" pitchFamily="50" charset="-128"/>
            </a:endParaRPr>
          </a:p>
          <a:p>
            <a:r>
              <a:rPr lang="ja-JP" altLang="en-US" dirty="0">
                <a:latin typeface="メイリオ" panose="020B0604030504040204" pitchFamily="50" charset="-128"/>
                <a:ea typeface="メイリオ" panose="020B0604030504040204" pitchFamily="50" charset="-128"/>
              </a:rPr>
              <a:t>一定の観点で、一定のフォーマットに落とし込まれているものだと便利である</a:t>
            </a:r>
            <a:endParaRPr lang="en-US" altLang="ja-JP" dirty="0">
              <a:latin typeface="メイリオ" panose="020B0604030504040204" pitchFamily="50" charset="-128"/>
              <a:ea typeface="メイリオ" panose="020B0604030504040204" pitchFamily="50" charset="-128"/>
            </a:endParaRPr>
          </a:p>
          <a:p>
            <a:endParaRPr lang="en-US" altLang="ja-JP" dirty="0">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61757369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3B16F569-FFD4-844B-B4CC-83CB3A4A4120}"/>
              </a:ext>
            </a:extLst>
          </p:cNvPr>
          <p:cNvSpPr>
            <a:spLocks noGrp="1"/>
          </p:cNvSpPr>
          <p:nvPr>
            <p:ph type="title"/>
          </p:nvPr>
        </p:nvSpPr>
        <p:spPr/>
        <p:txBody>
          <a:bodyPr/>
          <a:lstStyle/>
          <a:p>
            <a:r>
              <a:rPr lang="ja-JP" altLang="en-US">
                <a:latin typeface="Meiryo" panose="020B0604030504040204" pitchFamily="34" charset="-128"/>
                <a:ea typeface="Meiryo" panose="020B0604030504040204" pitchFamily="34" charset="-128"/>
              </a:rPr>
              <a:t>アセスメントの実際</a:t>
            </a:r>
            <a:br>
              <a:rPr lang="en-US" altLang="ja-JP" dirty="0">
                <a:latin typeface="Meiryo" panose="020B0604030504040204" pitchFamily="34" charset="-128"/>
                <a:ea typeface="Meiryo" panose="020B0604030504040204" pitchFamily="34" charset="-128"/>
              </a:rPr>
            </a:br>
            <a:endParaRPr kumimoji="1" lang="ja-JP" altLang="en-US"/>
          </a:p>
        </p:txBody>
      </p:sp>
      <p:sp>
        <p:nvSpPr>
          <p:cNvPr id="4" name="テキスト プレースホルダー 3">
            <a:extLst>
              <a:ext uri="{FF2B5EF4-FFF2-40B4-BE49-F238E27FC236}">
                <a16:creationId xmlns:a16="http://schemas.microsoft.com/office/drawing/2014/main" id="{7EE90BC3-78F0-AC4E-8BC2-78C581B04B0C}"/>
              </a:ext>
            </a:extLst>
          </p:cNvPr>
          <p:cNvSpPr>
            <a:spLocks noGrp="1"/>
          </p:cNvSpPr>
          <p:nvPr>
            <p:ph type="body" idx="1"/>
          </p:nvPr>
        </p:nvSpPr>
        <p:spPr/>
        <p:txBody>
          <a:bodyPr/>
          <a:lstStyle/>
          <a:p>
            <a:endParaRPr lang="ja-JP" altLang="en-US"/>
          </a:p>
        </p:txBody>
      </p:sp>
      <p:sp>
        <p:nvSpPr>
          <p:cNvPr id="5" name="角丸四角形吹き出し 4">
            <a:extLst>
              <a:ext uri="{FF2B5EF4-FFF2-40B4-BE49-F238E27FC236}">
                <a16:creationId xmlns:a16="http://schemas.microsoft.com/office/drawing/2014/main" id="{DB1FA928-700A-D164-67CB-FF2CF4107E84}"/>
              </a:ext>
            </a:extLst>
          </p:cNvPr>
          <p:cNvSpPr/>
          <p:nvPr/>
        </p:nvSpPr>
        <p:spPr>
          <a:xfrm>
            <a:off x="5304774" y="1141289"/>
            <a:ext cx="2367419" cy="1125140"/>
          </a:xfrm>
          <a:prstGeom prst="wedgeRoundRectCallout">
            <a:avLst>
              <a:gd name="adj1" fmla="val -32738"/>
              <a:gd name="adj2" fmla="val 75344"/>
              <a:gd name="adj3" fmla="val 16667"/>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ja-JP" altLang="en-US" sz="1350"/>
              <a:t>このセクションでは、アセスメント・情報収集の重要性について確認し、事業所の特徴に応じた実施の必要性を確認する</a:t>
            </a:r>
          </a:p>
        </p:txBody>
      </p:sp>
    </p:spTree>
    <p:extLst>
      <p:ext uri="{BB962C8B-B14F-4D97-AF65-F5344CB8AC3E}">
        <p14:creationId xmlns:p14="http://schemas.microsoft.com/office/powerpoint/2010/main" val="387313304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a:spLocks noGrp="1" noChangeArrowheads="1"/>
          </p:cNvSpPr>
          <p:nvPr>
            <p:ph type="title"/>
          </p:nvPr>
        </p:nvSpPr>
        <p:spPr/>
        <p:txBody>
          <a:bodyPr>
            <a:normAutofit/>
          </a:bodyPr>
          <a:lstStyle/>
          <a:p>
            <a:r>
              <a:rPr lang="ja-JP" altLang="en-US" u="sng" dirty="0">
                <a:solidFill>
                  <a:schemeClr val="tx1"/>
                </a:solidFill>
                <a:latin typeface="メイリオ" panose="020B0604030504040204" pitchFamily="50" charset="-128"/>
                <a:ea typeface="メイリオ" panose="020B0604030504040204" pitchFamily="50" charset="-128"/>
              </a:rPr>
              <a:t>発達支援</a:t>
            </a:r>
            <a:r>
              <a:rPr lang="ja-JP" altLang="en-US" u="sng">
                <a:solidFill>
                  <a:schemeClr val="tx1"/>
                </a:solidFill>
                <a:latin typeface="メイリオ" panose="020B0604030504040204" pitchFamily="50" charset="-128"/>
                <a:ea typeface="メイリオ" panose="020B0604030504040204" pitchFamily="50" charset="-128"/>
              </a:rPr>
              <a:t>における</a:t>
            </a:r>
            <a:br>
              <a:rPr lang="en-US" altLang="ja-JP" u="sng" dirty="0">
                <a:solidFill>
                  <a:schemeClr val="tx1"/>
                </a:solidFill>
                <a:latin typeface="メイリオ" panose="020B0604030504040204" pitchFamily="50" charset="-128"/>
                <a:ea typeface="メイリオ" panose="020B0604030504040204" pitchFamily="50" charset="-128"/>
              </a:rPr>
            </a:br>
            <a:r>
              <a:rPr lang="ja-JP" altLang="en-US" u="sng">
                <a:solidFill>
                  <a:schemeClr val="tx1"/>
                </a:solidFill>
                <a:latin typeface="メイリオ" panose="020B0604030504040204" pitchFamily="50" charset="-128"/>
                <a:ea typeface="メイリオ" panose="020B0604030504040204" pitchFamily="50" charset="-128"/>
              </a:rPr>
              <a:t>アセスメント</a:t>
            </a:r>
            <a:r>
              <a:rPr lang="ja-JP" altLang="en-US" u="sng" dirty="0">
                <a:solidFill>
                  <a:schemeClr val="tx1"/>
                </a:solidFill>
                <a:latin typeface="メイリオ" panose="020B0604030504040204" pitchFamily="50" charset="-128"/>
                <a:ea typeface="メイリオ" panose="020B0604030504040204" pitchFamily="50" charset="-128"/>
              </a:rPr>
              <a:t>の意義</a:t>
            </a:r>
          </a:p>
        </p:txBody>
      </p:sp>
      <p:sp>
        <p:nvSpPr>
          <p:cNvPr id="4" name="コンテンツ プレースホルダー 3">
            <a:extLst>
              <a:ext uri="{FF2B5EF4-FFF2-40B4-BE49-F238E27FC236}">
                <a16:creationId xmlns:a16="http://schemas.microsoft.com/office/drawing/2014/main" id="{058AA5A1-89ED-E63C-0507-222E08E3BF7B}"/>
              </a:ext>
            </a:extLst>
          </p:cNvPr>
          <p:cNvSpPr>
            <a:spLocks noGrp="1"/>
          </p:cNvSpPr>
          <p:nvPr>
            <p:ph idx="1"/>
          </p:nvPr>
        </p:nvSpPr>
        <p:spPr/>
        <p:txBody>
          <a:bodyPr>
            <a:normAutofit/>
          </a:bodyPr>
          <a:lstStyle/>
          <a:p>
            <a:r>
              <a:rPr lang="ja-JP" altLang="en-US" kern="0">
                <a:latin typeface="メイリオ" panose="020B0604030504040204" pitchFamily="50" charset="-128"/>
                <a:ea typeface="メイリオ" panose="020B0604030504040204" pitchFamily="50" charset="-128"/>
              </a:rPr>
              <a:t>支援に向けた対象</a:t>
            </a:r>
            <a:r>
              <a:rPr lang="ja-JP" altLang="en-US" u="sng" kern="0">
                <a:latin typeface="メイリオ" panose="020B0604030504040204" pitchFamily="50" charset="-128"/>
                <a:ea typeface="メイリオ" panose="020B0604030504040204" pitchFamily="50" charset="-128"/>
              </a:rPr>
              <a:t>理解</a:t>
            </a:r>
            <a:r>
              <a:rPr lang="ja-JP" altLang="en-US" kern="0">
                <a:latin typeface="メイリオ" panose="020B0604030504040204" pitchFamily="50" charset="-128"/>
                <a:ea typeface="メイリオ" panose="020B0604030504040204" pitchFamily="50" charset="-128"/>
              </a:rPr>
              <a:t>・</a:t>
            </a:r>
            <a:r>
              <a:rPr lang="ja-JP" altLang="en-US" u="sng" kern="0">
                <a:latin typeface="メイリオ" panose="020B0604030504040204" pitchFamily="50" charset="-128"/>
                <a:ea typeface="メイリオ" panose="020B0604030504040204" pitchFamily="50" charset="-128"/>
              </a:rPr>
              <a:t>解釈（見立て）</a:t>
            </a:r>
            <a:r>
              <a:rPr lang="ja-JP" altLang="en-US" kern="0">
                <a:latin typeface="メイリオ" panose="020B0604030504040204" pitchFamily="50" charset="-128"/>
                <a:ea typeface="メイリオ" panose="020B0604030504040204" pitchFamily="50" charset="-128"/>
              </a:rPr>
              <a:t>・</a:t>
            </a:r>
            <a:r>
              <a:rPr lang="ja-JP" altLang="en-US" u="sng" kern="0">
                <a:latin typeface="メイリオ" panose="020B0604030504040204" pitchFamily="50" charset="-128"/>
                <a:ea typeface="メイリオ" panose="020B0604030504040204" pitchFamily="50" charset="-128"/>
              </a:rPr>
              <a:t>仮説（手立て）</a:t>
            </a:r>
            <a:r>
              <a:rPr lang="ja-JP" altLang="en-US" kern="0">
                <a:latin typeface="メイリオ" panose="020B0604030504040204" pitchFamily="50" charset="-128"/>
                <a:ea typeface="メイリオ" panose="020B0604030504040204" pitchFamily="50" charset="-128"/>
              </a:rPr>
              <a:t>・</a:t>
            </a:r>
            <a:r>
              <a:rPr lang="ja-JP" altLang="en-US" u="sng" kern="0">
                <a:latin typeface="メイリオ" panose="020B0604030504040204" pitchFamily="50" charset="-128"/>
                <a:ea typeface="メイリオ" panose="020B0604030504040204" pitchFamily="50" charset="-128"/>
              </a:rPr>
              <a:t>検証</a:t>
            </a:r>
            <a:endParaRPr lang="en-US" altLang="ja-JP" kern="0" dirty="0">
              <a:latin typeface="メイリオ" panose="020B0604030504040204" pitchFamily="50" charset="-128"/>
              <a:ea typeface="メイリオ" panose="020B0604030504040204" pitchFamily="50" charset="-128"/>
            </a:endParaRPr>
          </a:p>
          <a:p>
            <a:pPr marL="350044" indent="-350044">
              <a:spcBef>
                <a:spcPts val="675"/>
              </a:spcBef>
              <a:buNone/>
            </a:pPr>
            <a:r>
              <a:rPr lang="ja-JP" altLang="en-US" sz="1500" kern="0">
                <a:latin typeface="メイリオ" panose="020B0604030504040204" pitchFamily="50" charset="-128"/>
                <a:ea typeface="メイリオ" panose="020B0604030504040204" pitchFamily="50" charset="-128"/>
              </a:rPr>
              <a:t>　　「一つ一つの情報を自分なりに解釈し、それらを組み立て、生じている問題の成り立ち </a:t>
            </a:r>
            <a:r>
              <a:rPr lang="en-US" altLang="ja-JP" sz="1500" kern="0" dirty="0">
                <a:latin typeface="メイリオ" panose="020B0604030504040204" pitchFamily="50" charset="-128"/>
                <a:ea typeface="メイリオ" panose="020B0604030504040204" pitchFamily="50" charset="-128"/>
              </a:rPr>
              <a:t>mechanism </a:t>
            </a:r>
            <a:r>
              <a:rPr lang="ja-JP" altLang="en-US" sz="1500" kern="0">
                <a:latin typeface="メイリオ" panose="020B0604030504040204" pitchFamily="50" charset="-128"/>
                <a:ea typeface="メイリオ" panose="020B0604030504040204" pitchFamily="50" charset="-128"/>
              </a:rPr>
              <a:t>を構成し（まとめ上げ）、支援課題を抽出すること、あるいは、その人がどんな人で、どんな支援を必要としているのかを明らかにすること」</a:t>
            </a:r>
          </a:p>
          <a:p>
            <a:pPr marL="0" indent="0" algn="r">
              <a:buNone/>
            </a:pPr>
            <a:r>
              <a:rPr lang="ja-JP" altLang="en-US" sz="1200" kern="0">
                <a:latin typeface="メイリオ" panose="020B0604030504040204" pitchFamily="50" charset="-128"/>
                <a:ea typeface="メイリオ" panose="020B0604030504040204" pitchFamily="50" charset="-128"/>
              </a:rPr>
              <a:t>近藤直司（</a:t>
            </a:r>
            <a:r>
              <a:rPr lang="en-US" altLang="ja-JP" sz="1200" kern="0" dirty="0">
                <a:latin typeface="メイリオ" panose="020B0604030504040204" pitchFamily="50" charset="-128"/>
                <a:ea typeface="メイリオ" panose="020B0604030504040204" pitchFamily="50" charset="-128"/>
              </a:rPr>
              <a:t>2012</a:t>
            </a:r>
            <a:r>
              <a:rPr lang="ja-JP" altLang="en-US" sz="1200" kern="0">
                <a:latin typeface="メイリオ" panose="020B0604030504040204" pitchFamily="50" charset="-128"/>
                <a:ea typeface="メイリオ" panose="020B0604030504040204" pitchFamily="50" charset="-128"/>
              </a:rPr>
              <a:t>）：アセスメント技術を高めるハンドブック．明石書店）</a:t>
            </a:r>
            <a:endParaRPr lang="en-US" altLang="ja-JP" kern="0" dirty="0">
              <a:latin typeface="メイリオ" panose="020B0604030504040204" pitchFamily="50" charset="-128"/>
              <a:ea typeface="メイリオ" panose="020B0604030504040204" pitchFamily="50" charset="-128"/>
            </a:endParaRPr>
          </a:p>
          <a:p>
            <a:pPr>
              <a:spcBef>
                <a:spcPts val="1013"/>
              </a:spcBef>
            </a:pPr>
            <a:r>
              <a:rPr lang="ja-JP" altLang="en-US" kern="0">
                <a:latin typeface="メイリオ" panose="020B0604030504040204" pitchFamily="50" charset="-128"/>
                <a:ea typeface="メイリオ" panose="020B0604030504040204" pitchFamily="50" charset="-128"/>
              </a:rPr>
              <a:t>包括的アセスメント：多面的な情報収集する各情報の関連性を捉える</a:t>
            </a:r>
          </a:p>
          <a:p>
            <a:pPr>
              <a:spcBef>
                <a:spcPts val="1013"/>
              </a:spcBef>
            </a:pPr>
            <a:r>
              <a:rPr lang="ja-JP" altLang="en-US" kern="0">
                <a:latin typeface="メイリオ" panose="020B0604030504040204" pitchFamily="50" charset="-128"/>
                <a:ea typeface="メイリオ" panose="020B0604030504040204" pitchFamily="50" charset="-128"/>
              </a:rPr>
              <a:t>発達的変化、支援の効果を評価し、支援内容の修正、次の支援目標・内容の作成・変更を行う</a:t>
            </a:r>
          </a:p>
          <a:p>
            <a:pPr>
              <a:spcBef>
                <a:spcPts val="1013"/>
              </a:spcBef>
            </a:pPr>
            <a:r>
              <a:rPr lang="ja-JP" altLang="en-US" kern="0">
                <a:latin typeface="メイリオ" panose="020B0604030504040204" pitchFamily="50" charset="-128"/>
                <a:ea typeface="メイリオ" panose="020B0604030504040204" pitchFamily="50" charset="-128"/>
              </a:rPr>
              <a:t>家族を含めた多様な関係者との共通理解を図る</a:t>
            </a:r>
          </a:p>
          <a:p>
            <a:endParaRPr lang="ja-JP" altLang="en-US"/>
          </a:p>
        </p:txBody>
      </p:sp>
    </p:spTree>
    <p:extLst>
      <p:ext uri="{BB962C8B-B14F-4D97-AF65-F5344CB8AC3E}">
        <p14:creationId xmlns:p14="http://schemas.microsoft.com/office/powerpoint/2010/main" val="110660534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r>
              <a:rPr lang="ja-JP" altLang="en-US" u="sng" dirty="0">
                <a:solidFill>
                  <a:schemeClr val="tx1"/>
                </a:solidFill>
                <a:latin typeface="メイリオ" panose="020B0604030504040204" pitchFamily="50" charset="-128"/>
                <a:ea typeface="メイリオ" panose="020B0604030504040204" pitchFamily="50" charset="-128"/>
              </a:rPr>
              <a:t>アセスメントの視点</a:t>
            </a:r>
          </a:p>
        </p:txBody>
      </p:sp>
      <p:sp>
        <p:nvSpPr>
          <p:cNvPr id="5123" name="Rectangle 3"/>
          <p:cNvSpPr>
            <a:spLocks noGrp="1" noChangeArrowheads="1"/>
          </p:cNvSpPr>
          <p:nvPr>
            <p:ph idx="1"/>
          </p:nvPr>
        </p:nvSpPr>
        <p:spPr/>
        <p:txBody>
          <a:bodyPr>
            <a:normAutofit fontScale="77500" lnSpcReduction="20000"/>
          </a:bodyPr>
          <a:lstStyle/>
          <a:p>
            <a:pPr>
              <a:lnSpc>
                <a:spcPct val="90000"/>
              </a:lnSpc>
              <a:buFontTx/>
              <a:buNone/>
            </a:pPr>
            <a:r>
              <a:rPr lang="ja-JP" altLang="en-US" dirty="0">
                <a:latin typeface="メイリオ" panose="020B0604030504040204" pitchFamily="50" charset="-128"/>
                <a:ea typeface="メイリオ" panose="020B0604030504040204" pitchFamily="50" charset="-128"/>
              </a:rPr>
              <a:t>☆こどもの発達の全体像の把握（要因間の関連性も）</a:t>
            </a:r>
          </a:p>
          <a:p>
            <a:pPr>
              <a:spcBef>
                <a:spcPts val="675"/>
              </a:spcBef>
              <a:buNone/>
            </a:pPr>
            <a:r>
              <a:rPr lang="ja-JP" altLang="en-US" u="sng">
                <a:latin typeface="メイリオ" panose="020B0604030504040204" pitchFamily="50" charset="-128"/>
                <a:ea typeface="メイリオ" panose="020B0604030504040204" pitchFamily="50" charset="-128"/>
              </a:rPr>
              <a:t>①</a:t>
            </a:r>
            <a:r>
              <a:rPr lang="ja-JP" altLang="en-US" u="sng" dirty="0">
                <a:latin typeface="メイリオ" panose="020B0604030504040204" pitchFamily="50" charset="-128"/>
                <a:ea typeface="メイリオ" panose="020B0604030504040204" pitchFamily="50" charset="-128"/>
              </a:rPr>
              <a:t>生物的な要因</a:t>
            </a:r>
            <a:r>
              <a:rPr lang="ja-JP" altLang="en-US" dirty="0">
                <a:latin typeface="メイリオ" panose="020B0604030504040204" pitchFamily="50" charset="-128"/>
                <a:ea typeface="メイリオ" panose="020B0604030504040204" pitchFamily="50" charset="-128"/>
              </a:rPr>
              <a:t>（生理・医学的側面）</a:t>
            </a:r>
          </a:p>
          <a:p>
            <a:pPr marL="239316" indent="148829">
              <a:buNone/>
            </a:pPr>
            <a:r>
              <a:rPr lang="ja-JP" altLang="en-US" dirty="0">
                <a:latin typeface="メイリオ" panose="020B0604030504040204" pitchFamily="50" charset="-128"/>
                <a:ea typeface="メイリオ" panose="020B0604030504040204" pitchFamily="50" charset="-128"/>
              </a:rPr>
              <a:t>発達及び障害の特性、生来的な気質、疾患（診断、病歴、神経・生理学的特徴、服薬等治療方針</a:t>
            </a:r>
            <a:r>
              <a:rPr lang="ja-JP" altLang="en-US">
                <a:latin typeface="メイリオ" panose="020B0604030504040204" pitchFamily="50" charset="-128"/>
                <a:ea typeface="メイリオ" panose="020B0604030504040204" pitchFamily="50" charset="-128"/>
              </a:rPr>
              <a:t>）など</a:t>
            </a:r>
            <a:endParaRPr lang="en-US" altLang="ja-JP" dirty="0">
              <a:latin typeface="メイリオ" panose="020B0604030504040204" pitchFamily="50" charset="-128"/>
              <a:ea typeface="メイリオ" panose="020B0604030504040204" pitchFamily="50" charset="-128"/>
            </a:endParaRPr>
          </a:p>
          <a:p>
            <a:pPr marL="239316" indent="-232172">
              <a:spcBef>
                <a:spcPts val="1650"/>
              </a:spcBef>
              <a:buNone/>
            </a:pPr>
            <a:r>
              <a:rPr lang="ja-JP" altLang="en-US" u="sng">
                <a:latin typeface="メイリオ" panose="020B0604030504040204" pitchFamily="50" charset="-128"/>
                <a:ea typeface="メイリオ" panose="020B0604030504040204" pitchFamily="50" charset="-128"/>
              </a:rPr>
              <a:t>②</a:t>
            </a:r>
            <a:r>
              <a:rPr lang="ja-JP" altLang="en-US" u="sng" dirty="0">
                <a:latin typeface="メイリオ" panose="020B0604030504040204" pitchFamily="50" charset="-128"/>
                <a:ea typeface="メイリオ" panose="020B0604030504040204" pitchFamily="50" charset="-128"/>
              </a:rPr>
              <a:t>心理的な要因</a:t>
            </a:r>
            <a:r>
              <a:rPr lang="ja-JP" altLang="en-US" dirty="0">
                <a:latin typeface="メイリオ" panose="020B0604030504040204" pitchFamily="50" charset="-128"/>
                <a:ea typeface="メイリオ" panose="020B0604030504040204" pitchFamily="50" charset="-128"/>
              </a:rPr>
              <a:t>（心理・学習・教育的</a:t>
            </a:r>
            <a:r>
              <a:rPr lang="ja-JP" altLang="en-US">
                <a:latin typeface="メイリオ" panose="020B0604030504040204" pitchFamily="50" charset="-128"/>
                <a:ea typeface="メイリオ" panose="020B0604030504040204" pitchFamily="50" charset="-128"/>
              </a:rPr>
              <a:t>側面）</a:t>
            </a:r>
            <a:endParaRPr lang="en-US" altLang="ja-JP" dirty="0">
              <a:latin typeface="メイリオ" panose="020B0604030504040204" pitchFamily="50" charset="-128"/>
              <a:ea typeface="メイリオ" panose="020B0604030504040204" pitchFamily="50" charset="-128"/>
            </a:endParaRPr>
          </a:p>
          <a:p>
            <a:pPr marL="239316" indent="148829">
              <a:buNone/>
            </a:pPr>
            <a:r>
              <a:rPr lang="ja-JP" altLang="en-US">
                <a:latin typeface="メイリオ" panose="020B0604030504040204" pitchFamily="50" charset="-128"/>
                <a:ea typeface="メイリオ" panose="020B0604030504040204" pitchFamily="50" charset="-128"/>
              </a:rPr>
              <a:t>不安</a:t>
            </a:r>
            <a:r>
              <a:rPr lang="ja-JP" altLang="en-US" dirty="0">
                <a:latin typeface="メイリオ" panose="020B0604030504040204" pitchFamily="50" charset="-128"/>
                <a:ea typeface="メイリオ" panose="020B0604030504040204" pitchFamily="50" charset="-128"/>
              </a:rPr>
              <a:t>、葛藤、希望、自己イメージ、防衛機制など（認知発達、言語コミュニケーション、社会・情動発達、運動発達などの発達面を含む）、反応パタン等の</a:t>
            </a:r>
            <a:r>
              <a:rPr lang="ja-JP" altLang="en-US">
                <a:latin typeface="メイリオ" panose="020B0604030504040204" pitchFamily="50" charset="-128"/>
                <a:ea typeface="メイリオ" panose="020B0604030504040204" pitchFamily="50" charset="-128"/>
              </a:rPr>
              <a:t>行動特徴</a:t>
            </a:r>
            <a:endParaRPr lang="en-US" altLang="ja-JP" dirty="0">
              <a:latin typeface="メイリオ" panose="020B0604030504040204" pitchFamily="50" charset="-128"/>
              <a:ea typeface="メイリオ" panose="020B0604030504040204" pitchFamily="50" charset="-128"/>
            </a:endParaRPr>
          </a:p>
          <a:p>
            <a:pPr marL="239316" indent="-232172">
              <a:spcBef>
                <a:spcPts val="1650"/>
              </a:spcBef>
              <a:buNone/>
            </a:pPr>
            <a:r>
              <a:rPr lang="ja-JP" altLang="en-US" u="sng">
                <a:latin typeface="メイリオ" panose="020B0604030504040204" pitchFamily="50" charset="-128"/>
                <a:ea typeface="メイリオ" panose="020B0604030504040204" pitchFamily="50" charset="-128"/>
              </a:rPr>
              <a:t>③</a:t>
            </a:r>
            <a:r>
              <a:rPr lang="ja-JP" altLang="en-US" u="sng" dirty="0">
                <a:latin typeface="メイリオ" panose="020B0604030504040204" pitchFamily="50" charset="-128"/>
                <a:ea typeface="メイリオ" panose="020B0604030504040204" pitchFamily="50" charset="-128"/>
              </a:rPr>
              <a:t>社会的な要因</a:t>
            </a:r>
            <a:r>
              <a:rPr lang="ja-JP" altLang="en-US" dirty="0">
                <a:latin typeface="メイリオ" panose="020B0604030504040204" pitchFamily="50" charset="-128"/>
                <a:ea typeface="メイリオ" panose="020B0604030504040204" pitchFamily="50" charset="-128"/>
              </a:rPr>
              <a:t>（環境・社会・</a:t>
            </a:r>
            <a:r>
              <a:rPr lang="ja-JP" altLang="en-US">
                <a:latin typeface="メイリオ" panose="020B0604030504040204" pitchFamily="50" charset="-128"/>
                <a:ea typeface="メイリオ" panose="020B0604030504040204" pitchFamily="50" charset="-128"/>
              </a:rPr>
              <a:t>文化的側面</a:t>
            </a:r>
            <a:endParaRPr lang="en-US" altLang="ja-JP" dirty="0">
              <a:latin typeface="メイリオ" panose="020B0604030504040204" pitchFamily="50" charset="-128"/>
              <a:ea typeface="メイリオ" panose="020B0604030504040204" pitchFamily="50" charset="-128"/>
            </a:endParaRPr>
          </a:p>
          <a:p>
            <a:pPr marL="239316" indent="148829">
              <a:buNone/>
            </a:pPr>
            <a:r>
              <a:rPr lang="ja-JP" altLang="en-US">
                <a:latin typeface="メイリオ" panose="020B0604030504040204" pitchFamily="50" charset="-128"/>
                <a:ea typeface="メイリオ" panose="020B0604030504040204" pitchFamily="50" charset="-128"/>
              </a:rPr>
              <a:t>対人</a:t>
            </a:r>
            <a:r>
              <a:rPr lang="ja-JP" altLang="en-US" dirty="0">
                <a:latin typeface="メイリオ" panose="020B0604030504040204" pitchFamily="50" charset="-128"/>
                <a:ea typeface="メイリオ" panose="020B0604030504040204" pitchFamily="50" charset="-128"/>
              </a:rPr>
              <a:t>関係（家族・支援者・仲間等）、関係機関のつながり、環境構成（家庭・学校等）、周囲の理解・かかわり（家族・学校・支援機関等）</a:t>
            </a:r>
            <a:r>
              <a:rPr lang="en-US" altLang="ja-JP" dirty="0">
                <a:latin typeface="メイリオ" panose="020B0604030504040204" pitchFamily="50" charset="-128"/>
                <a:ea typeface="メイリオ" panose="020B0604030504040204" pitchFamily="50" charset="-128"/>
              </a:rPr>
              <a:t>､</a:t>
            </a:r>
            <a:r>
              <a:rPr lang="ja-JP" altLang="en-US" dirty="0">
                <a:latin typeface="メイリオ" panose="020B0604030504040204" pitchFamily="50" charset="-128"/>
                <a:ea typeface="メイリオ" panose="020B0604030504040204" pitchFamily="50" charset="-128"/>
              </a:rPr>
              <a:t>周囲の期待・希望など</a:t>
            </a:r>
          </a:p>
        </p:txBody>
      </p:sp>
    </p:spTree>
    <p:extLst>
      <p:ext uri="{BB962C8B-B14F-4D97-AF65-F5344CB8AC3E}">
        <p14:creationId xmlns:p14="http://schemas.microsoft.com/office/powerpoint/2010/main" val="167475457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Line 7"/>
          <p:cNvSpPr>
            <a:spLocks noChangeShapeType="1"/>
          </p:cNvSpPr>
          <p:nvPr/>
        </p:nvSpPr>
        <p:spPr bwMode="auto">
          <a:xfrm flipV="1">
            <a:off x="2196935" y="4283202"/>
            <a:ext cx="526852" cy="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pPr eaLnBrk="0" fontAlgn="base" hangingPunct="0">
              <a:spcBef>
                <a:spcPct val="20000"/>
              </a:spcBef>
              <a:spcAft>
                <a:spcPct val="0"/>
              </a:spcAft>
            </a:pPr>
            <a:endParaRPr lang="ja-JP" altLang="en-US" sz="2400">
              <a:solidFill>
                <a:srgbClr val="000000"/>
              </a:solidFill>
            </a:endParaRPr>
          </a:p>
        </p:txBody>
      </p:sp>
      <p:sp>
        <p:nvSpPr>
          <p:cNvPr id="6147" name="Line 8"/>
          <p:cNvSpPr>
            <a:spLocks noChangeShapeType="1"/>
          </p:cNvSpPr>
          <p:nvPr/>
        </p:nvSpPr>
        <p:spPr bwMode="auto">
          <a:xfrm>
            <a:off x="6355385" y="4324278"/>
            <a:ext cx="567929" cy="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pPr eaLnBrk="0" fontAlgn="base" hangingPunct="0">
              <a:spcBef>
                <a:spcPct val="20000"/>
              </a:spcBef>
              <a:spcAft>
                <a:spcPct val="0"/>
              </a:spcAft>
            </a:pPr>
            <a:endParaRPr lang="ja-JP" altLang="en-US" sz="2400">
              <a:solidFill>
                <a:srgbClr val="000000"/>
              </a:solidFill>
            </a:endParaRPr>
          </a:p>
        </p:txBody>
      </p:sp>
      <p:sp>
        <p:nvSpPr>
          <p:cNvPr id="6148" name="Rectangle 10"/>
          <p:cNvSpPr>
            <a:spLocks noChangeArrowheads="1"/>
          </p:cNvSpPr>
          <p:nvPr/>
        </p:nvSpPr>
        <p:spPr bwMode="auto">
          <a:xfrm>
            <a:off x="7491671" y="2263810"/>
            <a:ext cx="526852" cy="4121221"/>
          </a:xfrm>
          <a:prstGeom prst="rect">
            <a:avLst/>
          </a:prstGeom>
          <a:solidFill>
            <a:srgbClr val="FFFFCC"/>
          </a:solidFill>
          <a:ln w="9525">
            <a:solidFill>
              <a:schemeClr val="tx1"/>
            </a:solidFill>
            <a:miter lim="800000"/>
            <a:headEnd/>
            <a:tailEnd/>
          </a:ln>
        </p:spPr>
        <p:txBody>
          <a:bodyPr vert="eaVert" wrap="none" anchor="ctr"/>
          <a:lstStyle/>
          <a:p>
            <a:pPr fontAlgn="base">
              <a:spcBef>
                <a:spcPct val="50000"/>
              </a:spcBef>
              <a:spcAft>
                <a:spcPct val="0"/>
              </a:spcAft>
            </a:pPr>
            <a:r>
              <a:rPr lang="ja-JP" altLang="en-US" sz="2400" b="1">
                <a:solidFill>
                  <a:srgbClr val="C00000"/>
                </a:solidFill>
                <a:latin typeface="メイリオ" panose="020B0604030504040204" pitchFamily="50" charset="-128"/>
                <a:ea typeface="メイリオ" panose="020B0604030504040204" pitchFamily="50" charset="-128"/>
              </a:rPr>
              <a:t>（３）個別支援計画の作成　</a:t>
            </a:r>
          </a:p>
        </p:txBody>
      </p:sp>
      <p:sp>
        <p:nvSpPr>
          <p:cNvPr id="6149" name="Rectangle 16"/>
          <p:cNvSpPr>
            <a:spLocks noChangeArrowheads="1"/>
          </p:cNvSpPr>
          <p:nvPr/>
        </p:nvSpPr>
        <p:spPr bwMode="auto">
          <a:xfrm>
            <a:off x="1196724" y="2263810"/>
            <a:ext cx="445592" cy="4199839"/>
          </a:xfrm>
          <a:prstGeom prst="rect">
            <a:avLst/>
          </a:prstGeom>
          <a:solidFill>
            <a:srgbClr val="FFFFCC"/>
          </a:solidFill>
          <a:ln w="9525">
            <a:solidFill>
              <a:schemeClr val="tx1"/>
            </a:solidFill>
            <a:miter lim="800000"/>
            <a:headEnd/>
            <a:tailEnd/>
          </a:ln>
        </p:spPr>
        <p:txBody>
          <a:bodyPr vert="eaVert" wrap="none" anchor="ctr"/>
          <a:lstStyle/>
          <a:p>
            <a:pPr fontAlgn="base">
              <a:spcBef>
                <a:spcPct val="0"/>
              </a:spcBef>
              <a:spcAft>
                <a:spcPct val="0"/>
              </a:spcAft>
            </a:pPr>
            <a:r>
              <a:rPr lang="ja-JP" altLang="en-US" sz="2400" b="1">
                <a:solidFill>
                  <a:srgbClr val="C00000"/>
                </a:solidFill>
                <a:latin typeface="メイリオ" panose="020B0604030504040204" pitchFamily="50" charset="-128"/>
                <a:ea typeface="メイリオ" panose="020B0604030504040204" pitchFamily="50" charset="-128"/>
              </a:rPr>
              <a:t>（１）初回面接時の状況把握</a:t>
            </a:r>
          </a:p>
        </p:txBody>
      </p:sp>
      <p:sp>
        <p:nvSpPr>
          <p:cNvPr id="6155" name="Text Box 34"/>
          <p:cNvSpPr txBox="1">
            <a:spLocks noChangeArrowheads="1"/>
          </p:cNvSpPr>
          <p:nvPr/>
        </p:nvSpPr>
        <p:spPr bwMode="auto">
          <a:xfrm>
            <a:off x="3291389" y="3183076"/>
            <a:ext cx="453730" cy="2472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vert="eaVert" wrap="none" lIns="41791" tIns="5001" rIns="41791" bIns="5001">
            <a:spAutoFit/>
          </a:bodyPr>
          <a:lstStyle>
            <a:lvl1pPr>
              <a:defRPr kumimoji="1" sz="2000">
                <a:solidFill>
                  <a:schemeClr val="tx1"/>
                </a:solidFill>
                <a:latin typeface="Arial" charset="0"/>
                <a:ea typeface="ＭＳ Ｐゴシック" charset="-128"/>
              </a:defRPr>
            </a:lvl1pPr>
            <a:lvl2pPr marL="742950" indent="-285750">
              <a:defRPr kumimoji="1" sz="2000">
                <a:solidFill>
                  <a:schemeClr val="tx1"/>
                </a:solidFill>
                <a:latin typeface="Arial" charset="0"/>
                <a:ea typeface="ＭＳ Ｐゴシック" charset="-128"/>
              </a:defRPr>
            </a:lvl2pPr>
            <a:lvl3pPr marL="1143000" indent="-228600">
              <a:defRPr kumimoji="1" sz="2000">
                <a:solidFill>
                  <a:schemeClr val="tx1"/>
                </a:solidFill>
                <a:latin typeface="Arial" charset="0"/>
                <a:ea typeface="ＭＳ Ｐゴシック" charset="-128"/>
              </a:defRPr>
            </a:lvl3pPr>
            <a:lvl4pPr marL="1600200" indent="-228600">
              <a:defRPr kumimoji="1" sz="2000">
                <a:solidFill>
                  <a:schemeClr val="tx1"/>
                </a:solidFill>
                <a:latin typeface="Arial" charset="0"/>
                <a:ea typeface="ＭＳ Ｐゴシック" charset="-128"/>
              </a:defRPr>
            </a:lvl4pPr>
            <a:lvl5pPr marL="2057400" indent="-228600">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defRPr kumimoji="1" sz="2000">
                <a:solidFill>
                  <a:schemeClr val="tx1"/>
                </a:solidFill>
                <a:latin typeface="Arial" charset="0"/>
                <a:ea typeface="ＭＳ Ｐゴシック" charset="-128"/>
              </a:defRPr>
            </a:lvl9pPr>
          </a:lstStyle>
          <a:p>
            <a:pPr algn="ctr" fontAlgn="base">
              <a:spcBef>
                <a:spcPct val="0"/>
              </a:spcBef>
              <a:spcAft>
                <a:spcPct val="0"/>
              </a:spcAft>
            </a:pPr>
            <a:r>
              <a:rPr lang="ja-JP" altLang="en-US" sz="2400" b="1" dirty="0">
                <a:solidFill>
                  <a:srgbClr val="000000"/>
                </a:solidFill>
                <a:latin typeface="メイリオ" panose="020B0604030504040204" pitchFamily="50" charset="-128"/>
                <a:ea typeface="メイリオ" panose="020B0604030504040204" pitchFamily="50" charset="-128"/>
              </a:rPr>
              <a:t>①初期状態の把握</a:t>
            </a:r>
          </a:p>
        </p:txBody>
      </p:sp>
      <p:sp>
        <p:nvSpPr>
          <p:cNvPr id="6156" name="Text Box 35"/>
          <p:cNvSpPr txBox="1">
            <a:spLocks noChangeArrowheads="1"/>
          </p:cNvSpPr>
          <p:nvPr/>
        </p:nvSpPr>
        <p:spPr bwMode="auto">
          <a:xfrm>
            <a:off x="4312721" y="3183076"/>
            <a:ext cx="453730" cy="30878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vert="eaVert" wrap="none" lIns="41791" tIns="5001" rIns="41791" bIns="5001">
            <a:spAutoFit/>
          </a:bodyPr>
          <a:lstStyle>
            <a:lvl1pPr>
              <a:defRPr kumimoji="1" sz="2000">
                <a:solidFill>
                  <a:schemeClr val="tx1"/>
                </a:solidFill>
                <a:latin typeface="Arial" charset="0"/>
                <a:ea typeface="ＭＳ Ｐゴシック" charset="-128"/>
              </a:defRPr>
            </a:lvl1pPr>
            <a:lvl2pPr marL="742950" indent="-285750">
              <a:defRPr kumimoji="1" sz="2000">
                <a:solidFill>
                  <a:schemeClr val="tx1"/>
                </a:solidFill>
                <a:latin typeface="Arial" charset="0"/>
                <a:ea typeface="ＭＳ Ｐゴシック" charset="-128"/>
              </a:defRPr>
            </a:lvl2pPr>
            <a:lvl3pPr marL="1143000" indent="-228600">
              <a:defRPr kumimoji="1" sz="2000">
                <a:solidFill>
                  <a:schemeClr val="tx1"/>
                </a:solidFill>
                <a:latin typeface="Arial" charset="0"/>
                <a:ea typeface="ＭＳ Ｐゴシック" charset="-128"/>
              </a:defRPr>
            </a:lvl3pPr>
            <a:lvl4pPr marL="1600200" indent="-228600">
              <a:defRPr kumimoji="1" sz="2000">
                <a:solidFill>
                  <a:schemeClr val="tx1"/>
                </a:solidFill>
                <a:latin typeface="Arial" charset="0"/>
                <a:ea typeface="ＭＳ Ｐゴシック" charset="-128"/>
              </a:defRPr>
            </a:lvl4pPr>
            <a:lvl5pPr marL="2057400" indent="-228600">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defRPr kumimoji="1" sz="2000">
                <a:solidFill>
                  <a:schemeClr val="tx1"/>
                </a:solidFill>
                <a:latin typeface="Arial" charset="0"/>
                <a:ea typeface="ＭＳ Ｐゴシック" charset="-128"/>
              </a:defRPr>
            </a:lvl9pPr>
          </a:lstStyle>
          <a:p>
            <a:pPr algn="ctr" fontAlgn="base">
              <a:spcBef>
                <a:spcPct val="0"/>
              </a:spcBef>
              <a:spcAft>
                <a:spcPct val="0"/>
              </a:spcAft>
            </a:pPr>
            <a:r>
              <a:rPr lang="ja-JP" altLang="en-US" sz="2400" b="1" dirty="0">
                <a:solidFill>
                  <a:srgbClr val="000000"/>
                </a:solidFill>
                <a:latin typeface="メイリオ" panose="020B0604030504040204" pitchFamily="50" charset="-128"/>
                <a:ea typeface="メイリオ" panose="020B0604030504040204" pitchFamily="50" charset="-128"/>
              </a:rPr>
              <a:t>②基本的ニーズの把握</a:t>
            </a:r>
          </a:p>
        </p:txBody>
      </p:sp>
      <p:sp>
        <p:nvSpPr>
          <p:cNvPr id="6157" name="Text Box 36"/>
          <p:cNvSpPr txBox="1">
            <a:spLocks noChangeArrowheads="1"/>
          </p:cNvSpPr>
          <p:nvPr/>
        </p:nvSpPr>
        <p:spPr bwMode="auto">
          <a:xfrm>
            <a:off x="5334053" y="3183076"/>
            <a:ext cx="453730" cy="18567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vert="eaVert" wrap="none" lIns="41791" tIns="5001" rIns="41791" bIns="5001">
            <a:spAutoFit/>
          </a:bodyPr>
          <a:lstStyle>
            <a:lvl1pPr>
              <a:defRPr kumimoji="1" sz="2000">
                <a:solidFill>
                  <a:schemeClr val="tx1"/>
                </a:solidFill>
                <a:latin typeface="Arial" charset="0"/>
                <a:ea typeface="ＭＳ Ｐゴシック" charset="-128"/>
              </a:defRPr>
            </a:lvl1pPr>
            <a:lvl2pPr marL="742950" indent="-285750">
              <a:defRPr kumimoji="1" sz="2000">
                <a:solidFill>
                  <a:schemeClr val="tx1"/>
                </a:solidFill>
                <a:latin typeface="Arial" charset="0"/>
                <a:ea typeface="ＭＳ Ｐゴシック" charset="-128"/>
              </a:defRPr>
            </a:lvl2pPr>
            <a:lvl3pPr marL="1143000" indent="-228600">
              <a:defRPr kumimoji="1" sz="2000">
                <a:solidFill>
                  <a:schemeClr val="tx1"/>
                </a:solidFill>
                <a:latin typeface="Arial" charset="0"/>
                <a:ea typeface="ＭＳ Ｐゴシック" charset="-128"/>
              </a:defRPr>
            </a:lvl3pPr>
            <a:lvl4pPr marL="1600200" indent="-228600">
              <a:defRPr kumimoji="1" sz="2000">
                <a:solidFill>
                  <a:schemeClr val="tx1"/>
                </a:solidFill>
                <a:latin typeface="Arial" charset="0"/>
                <a:ea typeface="ＭＳ Ｐゴシック" charset="-128"/>
              </a:defRPr>
            </a:lvl4pPr>
            <a:lvl5pPr marL="2057400" indent="-228600">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defRPr kumimoji="1" sz="2000">
                <a:solidFill>
                  <a:schemeClr val="tx1"/>
                </a:solidFill>
                <a:latin typeface="Arial" charset="0"/>
                <a:ea typeface="ＭＳ Ｐゴシック" charset="-128"/>
              </a:defRPr>
            </a:lvl9pPr>
          </a:lstStyle>
          <a:p>
            <a:pPr algn="ctr" fontAlgn="base">
              <a:spcBef>
                <a:spcPct val="0"/>
              </a:spcBef>
              <a:spcAft>
                <a:spcPct val="0"/>
              </a:spcAft>
            </a:pPr>
            <a:r>
              <a:rPr lang="ja-JP" altLang="en-US" sz="2400" b="1">
                <a:solidFill>
                  <a:srgbClr val="000000"/>
                </a:solidFill>
                <a:latin typeface="メイリオ" panose="020B0604030504040204" pitchFamily="50" charset="-128"/>
                <a:ea typeface="メイリオ" panose="020B0604030504040204" pitchFamily="50" charset="-128"/>
              </a:rPr>
              <a:t>③課題の整理</a:t>
            </a:r>
          </a:p>
        </p:txBody>
      </p:sp>
      <p:sp>
        <p:nvSpPr>
          <p:cNvPr id="6152" name="Text Box 30"/>
          <p:cNvSpPr txBox="1">
            <a:spLocks noChangeArrowheads="1"/>
          </p:cNvSpPr>
          <p:nvPr/>
        </p:nvSpPr>
        <p:spPr bwMode="auto">
          <a:xfrm>
            <a:off x="2196935" y="6376260"/>
            <a:ext cx="2336063" cy="3794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wrap="square" lIns="41791" tIns="5001" rIns="41791" bIns="5001">
            <a:spAutoFit/>
          </a:bodyPr>
          <a:lstStyle>
            <a:lvl1pPr>
              <a:defRPr kumimoji="1" sz="2000">
                <a:solidFill>
                  <a:schemeClr val="tx1"/>
                </a:solidFill>
                <a:latin typeface="Arial" charset="0"/>
                <a:ea typeface="ＭＳ Ｐゴシック" charset="-128"/>
              </a:defRPr>
            </a:lvl1pPr>
            <a:lvl2pPr marL="742950" indent="-285750">
              <a:defRPr kumimoji="1" sz="2000">
                <a:solidFill>
                  <a:schemeClr val="tx1"/>
                </a:solidFill>
                <a:latin typeface="Arial" charset="0"/>
                <a:ea typeface="ＭＳ Ｐゴシック" charset="-128"/>
              </a:defRPr>
            </a:lvl2pPr>
            <a:lvl3pPr marL="1143000" indent="-228600">
              <a:defRPr kumimoji="1" sz="2000">
                <a:solidFill>
                  <a:schemeClr val="tx1"/>
                </a:solidFill>
                <a:latin typeface="Arial" charset="0"/>
                <a:ea typeface="ＭＳ Ｐゴシック" charset="-128"/>
              </a:defRPr>
            </a:lvl3pPr>
            <a:lvl4pPr marL="1600200" indent="-228600">
              <a:defRPr kumimoji="1" sz="2000">
                <a:solidFill>
                  <a:schemeClr val="tx1"/>
                </a:solidFill>
                <a:latin typeface="Arial" charset="0"/>
                <a:ea typeface="ＭＳ Ｐゴシック" charset="-128"/>
              </a:defRPr>
            </a:lvl4pPr>
            <a:lvl5pPr marL="2057400" indent="-228600">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defRPr kumimoji="1" sz="2000">
                <a:solidFill>
                  <a:schemeClr val="tx1"/>
                </a:solidFill>
                <a:latin typeface="Arial" charset="0"/>
                <a:ea typeface="ＭＳ Ｐゴシック" charset="-128"/>
              </a:defRPr>
            </a:lvl9pPr>
          </a:lstStyle>
          <a:p>
            <a:pPr algn="ctr" fontAlgn="base">
              <a:spcBef>
                <a:spcPct val="0"/>
              </a:spcBef>
              <a:spcAft>
                <a:spcPct val="0"/>
              </a:spcAft>
            </a:pPr>
            <a:r>
              <a:rPr lang="ja-JP" altLang="en-US" sz="2400" b="1" dirty="0">
                <a:solidFill>
                  <a:srgbClr val="000000"/>
                </a:solidFill>
                <a:latin typeface="メイリオ" panose="020B0604030504040204" pitchFamily="50" charset="-128"/>
                <a:ea typeface="メイリオ" panose="020B0604030504040204" pitchFamily="50" charset="-128"/>
              </a:rPr>
              <a:t>＜情報の収集＞</a:t>
            </a:r>
          </a:p>
        </p:txBody>
      </p:sp>
      <p:sp>
        <p:nvSpPr>
          <p:cNvPr id="6153" name="Text Box 31"/>
          <p:cNvSpPr txBox="1">
            <a:spLocks noChangeArrowheads="1"/>
          </p:cNvSpPr>
          <p:nvPr/>
        </p:nvSpPr>
        <p:spPr bwMode="auto">
          <a:xfrm>
            <a:off x="4177073" y="6376260"/>
            <a:ext cx="3019373" cy="3794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wrap="square" lIns="41791" tIns="5001" rIns="41791" bIns="5001">
            <a:spAutoFit/>
          </a:bodyPr>
          <a:lstStyle>
            <a:lvl1pPr>
              <a:defRPr kumimoji="1" sz="2000">
                <a:solidFill>
                  <a:schemeClr val="tx1"/>
                </a:solidFill>
                <a:latin typeface="Arial" charset="0"/>
                <a:ea typeface="ＭＳ Ｐゴシック" charset="-128"/>
              </a:defRPr>
            </a:lvl1pPr>
            <a:lvl2pPr marL="742950" indent="-285750">
              <a:defRPr kumimoji="1" sz="2000">
                <a:solidFill>
                  <a:schemeClr val="tx1"/>
                </a:solidFill>
                <a:latin typeface="Arial" charset="0"/>
                <a:ea typeface="ＭＳ Ｐゴシック" charset="-128"/>
              </a:defRPr>
            </a:lvl2pPr>
            <a:lvl3pPr marL="1143000" indent="-228600">
              <a:defRPr kumimoji="1" sz="2000">
                <a:solidFill>
                  <a:schemeClr val="tx1"/>
                </a:solidFill>
                <a:latin typeface="Arial" charset="0"/>
                <a:ea typeface="ＭＳ Ｐゴシック" charset="-128"/>
              </a:defRPr>
            </a:lvl3pPr>
            <a:lvl4pPr marL="1600200" indent="-228600">
              <a:defRPr kumimoji="1" sz="2000">
                <a:solidFill>
                  <a:schemeClr val="tx1"/>
                </a:solidFill>
                <a:latin typeface="Arial" charset="0"/>
                <a:ea typeface="ＭＳ Ｐゴシック" charset="-128"/>
              </a:defRPr>
            </a:lvl4pPr>
            <a:lvl5pPr marL="2057400" indent="-228600">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defRPr kumimoji="1" sz="2000">
                <a:solidFill>
                  <a:schemeClr val="tx1"/>
                </a:solidFill>
                <a:latin typeface="Arial" charset="0"/>
                <a:ea typeface="ＭＳ Ｐゴシック" charset="-128"/>
              </a:defRPr>
            </a:lvl9pPr>
          </a:lstStyle>
          <a:p>
            <a:pPr algn="ctr" fontAlgn="base">
              <a:spcBef>
                <a:spcPct val="0"/>
              </a:spcBef>
              <a:spcAft>
                <a:spcPct val="0"/>
              </a:spcAft>
            </a:pPr>
            <a:r>
              <a:rPr lang="ja-JP" altLang="en-US" sz="2400" b="1">
                <a:solidFill>
                  <a:srgbClr val="000000"/>
                </a:solidFill>
                <a:latin typeface="メイリオ" panose="020B0604030504040204" pitchFamily="50" charset="-128"/>
                <a:ea typeface="メイリオ" panose="020B0604030504040204" pitchFamily="50" charset="-128"/>
              </a:rPr>
              <a:t>＜情報の整理＞</a:t>
            </a:r>
          </a:p>
        </p:txBody>
      </p:sp>
      <p:sp>
        <p:nvSpPr>
          <p:cNvPr id="6150" name="AutoShape 19"/>
          <p:cNvSpPr>
            <a:spLocks noGrp="1" noChangeArrowheads="1"/>
          </p:cNvSpPr>
          <p:nvPr>
            <p:ph type="title" idx="4294967295"/>
          </p:nvPr>
        </p:nvSpPr>
        <p:spPr>
          <a:xfrm>
            <a:off x="864220" y="428738"/>
            <a:ext cx="7415561" cy="1458211"/>
          </a:xfrm>
          <a:prstGeom prst="roundRect">
            <a:avLst>
              <a:gd name="adj" fmla="val 26537"/>
            </a:avLst>
          </a:prstGeom>
          <a:solidFill>
            <a:srgbClr val="FFFFCC"/>
          </a:solidFill>
          <a:ln w="38100" cmpd="thickThin">
            <a:solidFill>
              <a:srgbClr val="FF6600"/>
            </a:solidFill>
            <a:round/>
            <a:headEnd/>
            <a:tailEnd/>
          </a:ln>
          <a:effectLst>
            <a:outerShdw dist="107763" dir="2700000" algn="ctr" rotWithShape="0">
              <a:schemeClr val="bg2">
                <a:alpha val="50000"/>
              </a:schemeClr>
            </a:outerShdw>
          </a:effectLst>
        </p:spPr>
        <p:txBody>
          <a:bodyPr wrap="none" tIns="72000" bIns="72000">
            <a:noAutofit/>
          </a:bodyPr>
          <a:lstStyle/>
          <a:p>
            <a:pPr algn="ctr" eaLnBrk="1" hangingPunct="1"/>
            <a:r>
              <a:rPr lang="ja-JP" altLang="en-US" b="1" dirty="0">
                <a:solidFill>
                  <a:srgbClr val="A50021"/>
                </a:solidFill>
                <a:latin typeface="メイリオ" panose="020B0604030504040204" pitchFamily="50" charset="-128"/>
                <a:ea typeface="メイリオ" panose="020B0604030504040204" pitchFamily="50" charset="-128"/>
              </a:rPr>
              <a:t>アセスメントのプロセス</a:t>
            </a:r>
          </a:p>
        </p:txBody>
      </p:sp>
      <p:sp>
        <p:nvSpPr>
          <p:cNvPr id="6151" name="Rectangle 16"/>
          <p:cNvSpPr>
            <a:spLocks noChangeArrowheads="1"/>
          </p:cNvSpPr>
          <p:nvPr/>
        </p:nvSpPr>
        <p:spPr bwMode="auto">
          <a:xfrm rot="-5400000">
            <a:off x="4203889" y="263725"/>
            <a:ext cx="726209" cy="4726379"/>
          </a:xfrm>
          <a:prstGeom prst="rect">
            <a:avLst/>
          </a:prstGeom>
          <a:solidFill>
            <a:srgbClr val="FFFF99"/>
          </a:solidFill>
          <a:ln w="9525">
            <a:solidFill>
              <a:schemeClr val="tx1"/>
            </a:solidFill>
            <a:miter lim="800000"/>
            <a:headEnd/>
            <a:tailEnd/>
          </a:ln>
        </p:spPr>
        <p:txBody>
          <a:bodyPr vert="eaVert" wrap="none" anchor="ctr"/>
          <a:lstStyle/>
          <a:p>
            <a:pPr algn="ctr" fontAlgn="base">
              <a:spcBef>
                <a:spcPct val="0"/>
              </a:spcBef>
              <a:spcAft>
                <a:spcPct val="0"/>
              </a:spcAft>
            </a:pPr>
            <a:r>
              <a:rPr lang="ja-JP" altLang="en-US" sz="2400" b="1" dirty="0">
                <a:solidFill>
                  <a:srgbClr val="C00000"/>
                </a:solidFill>
                <a:latin typeface="メイリオ" panose="020B0604030504040204" pitchFamily="50" charset="-128"/>
                <a:ea typeface="メイリオ" panose="020B0604030504040204" pitchFamily="50" charset="-128"/>
              </a:rPr>
              <a:t>（２）アセスメント過程</a:t>
            </a:r>
          </a:p>
        </p:txBody>
      </p:sp>
      <p:sp>
        <p:nvSpPr>
          <p:cNvPr id="6154" name="Text Box 32"/>
          <p:cNvSpPr txBox="1">
            <a:spLocks noChangeArrowheads="1"/>
          </p:cNvSpPr>
          <p:nvPr/>
        </p:nvSpPr>
        <p:spPr bwMode="auto">
          <a:xfrm>
            <a:off x="3546771" y="3226296"/>
            <a:ext cx="453730" cy="2027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vert="eaVert" lIns="41791" tIns="5001" rIns="41791" bIns="5001">
            <a:spAutoFit/>
          </a:bodyPr>
          <a:lstStyle>
            <a:lvl1pPr>
              <a:defRPr kumimoji="1" sz="2000">
                <a:solidFill>
                  <a:schemeClr val="tx1"/>
                </a:solidFill>
                <a:latin typeface="Arial" charset="0"/>
                <a:ea typeface="ＭＳ Ｐゴシック" charset="-128"/>
              </a:defRPr>
            </a:lvl1pPr>
            <a:lvl2pPr marL="742950" indent="-285750">
              <a:defRPr kumimoji="1" sz="2000">
                <a:solidFill>
                  <a:schemeClr val="tx1"/>
                </a:solidFill>
                <a:latin typeface="Arial" charset="0"/>
                <a:ea typeface="ＭＳ Ｐゴシック" charset="-128"/>
              </a:defRPr>
            </a:lvl2pPr>
            <a:lvl3pPr marL="1143000" indent="-228600">
              <a:defRPr kumimoji="1" sz="2000">
                <a:solidFill>
                  <a:schemeClr val="tx1"/>
                </a:solidFill>
                <a:latin typeface="Arial" charset="0"/>
                <a:ea typeface="ＭＳ Ｐゴシック" charset="-128"/>
              </a:defRPr>
            </a:lvl3pPr>
            <a:lvl4pPr marL="1600200" indent="-228600">
              <a:defRPr kumimoji="1" sz="2000">
                <a:solidFill>
                  <a:schemeClr val="tx1"/>
                </a:solidFill>
                <a:latin typeface="Arial" charset="0"/>
                <a:ea typeface="ＭＳ Ｐゴシック" charset="-128"/>
              </a:defRPr>
            </a:lvl4pPr>
            <a:lvl5pPr marL="2057400" indent="-228600">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defRPr kumimoji="1" sz="2000">
                <a:solidFill>
                  <a:schemeClr val="tx1"/>
                </a:solidFill>
                <a:latin typeface="Arial" charset="0"/>
                <a:ea typeface="ＭＳ Ｐゴシック" charset="-128"/>
              </a:defRPr>
            </a:lvl9pPr>
          </a:lstStyle>
          <a:p>
            <a:pPr algn="ctr" fontAlgn="base">
              <a:spcBef>
                <a:spcPct val="0"/>
              </a:spcBef>
              <a:spcAft>
                <a:spcPct val="0"/>
              </a:spcAft>
            </a:pPr>
            <a:endParaRPr lang="ja-JP" altLang="en-US" sz="2400" b="1">
              <a:solidFill>
                <a:srgbClr val="000000"/>
              </a:solidFill>
            </a:endParaRPr>
          </a:p>
        </p:txBody>
      </p:sp>
    </p:spTree>
    <p:extLst>
      <p:ext uri="{BB962C8B-B14F-4D97-AF65-F5344CB8AC3E}">
        <p14:creationId xmlns:p14="http://schemas.microsoft.com/office/powerpoint/2010/main" val="414396647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AutoShape 4"/>
          <p:cNvSpPr>
            <a:spLocks noChangeArrowheads="1"/>
          </p:cNvSpPr>
          <p:nvPr/>
        </p:nvSpPr>
        <p:spPr bwMode="auto">
          <a:xfrm>
            <a:off x="1318020" y="0"/>
            <a:ext cx="6530579" cy="485775"/>
          </a:xfrm>
          <a:prstGeom prst="roundRect">
            <a:avLst>
              <a:gd name="adj" fmla="val 26537"/>
            </a:avLst>
          </a:prstGeom>
          <a:solidFill>
            <a:srgbClr val="FFFFCC"/>
          </a:solidFill>
          <a:ln w="38100" cmpd="thickThin">
            <a:solidFill>
              <a:srgbClr val="FF6600"/>
            </a:solidFill>
            <a:round/>
            <a:headEnd/>
            <a:tailEnd/>
          </a:ln>
          <a:effectLst>
            <a:outerShdw dist="107763" dir="2700000" algn="ctr" rotWithShape="0">
              <a:schemeClr val="bg2">
                <a:alpha val="50000"/>
              </a:schemeClr>
            </a:outerShdw>
          </a:effectLst>
        </p:spPr>
        <p:txBody>
          <a:bodyPr wrap="none" lIns="51416" tIns="25709" rIns="51416" bIns="25709" anchor="ctr"/>
          <a:lstStyle/>
          <a:p>
            <a:pPr algn="ctr" fontAlgn="base">
              <a:spcBef>
                <a:spcPct val="0"/>
              </a:spcBef>
              <a:spcAft>
                <a:spcPct val="0"/>
              </a:spcAft>
            </a:pPr>
            <a:r>
              <a:rPr lang="en-US" altLang="ja-JP" sz="2475" b="1" dirty="0">
                <a:solidFill>
                  <a:srgbClr val="A50021"/>
                </a:solidFill>
                <a:latin typeface="メイリオ" panose="020B0604030504040204" pitchFamily="50" charset="-128"/>
                <a:ea typeface="メイリオ" panose="020B0604030504040204" pitchFamily="50" charset="-128"/>
              </a:rPr>
              <a:t>(2)-</a:t>
            </a:r>
            <a:r>
              <a:rPr lang="ja-JP" altLang="en-US" sz="2475" b="1">
                <a:solidFill>
                  <a:srgbClr val="A50021"/>
                </a:solidFill>
                <a:latin typeface="メイリオ" panose="020B0604030504040204" pitchFamily="50" charset="-128"/>
                <a:ea typeface="メイリオ" panose="020B0604030504040204" pitchFamily="50" charset="-128"/>
              </a:rPr>
              <a:t> ①　初期</a:t>
            </a:r>
            <a:r>
              <a:rPr lang="ja-JP" altLang="en-US" sz="2475" b="1" dirty="0">
                <a:solidFill>
                  <a:srgbClr val="A50021"/>
                </a:solidFill>
                <a:latin typeface="メイリオ" panose="020B0604030504040204" pitchFamily="50" charset="-128"/>
                <a:ea typeface="メイリオ" panose="020B0604030504040204" pitchFamily="50" charset="-128"/>
              </a:rPr>
              <a:t>状態の把握</a:t>
            </a:r>
          </a:p>
        </p:txBody>
      </p:sp>
      <p:sp>
        <p:nvSpPr>
          <p:cNvPr id="3" name="コンテンツ プレースホルダー 2">
            <a:extLst>
              <a:ext uri="{FF2B5EF4-FFF2-40B4-BE49-F238E27FC236}">
                <a16:creationId xmlns:a16="http://schemas.microsoft.com/office/drawing/2014/main" id="{A559C355-08CB-52BC-6570-97323491A800}"/>
              </a:ext>
            </a:extLst>
          </p:cNvPr>
          <p:cNvSpPr>
            <a:spLocks noGrp="1"/>
          </p:cNvSpPr>
          <p:nvPr>
            <p:ph idx="4294967295"/>
          </p:nvPr>
        </p:nvSpPr>
        <p:spPr>
          <a:xfrm>
            <a:off x="409132" y="885351"/>
            <a:ext cx="8348353" cy="5432321"/>
          </a:xfrm>
        </p:spPr>
        <p:txBody>
          <a:bodyPr>
            <a:normAutofit fontScale="92500" lnSpcReduction="10000"/>
          </a:bodyPr>
          <a:lstStyle/>
          <a:p>
            <a:pPr marL="0" indent="0" fontAlgn="base">
              <a:lnSpc>
                <a:spcPct val="120000"/>
              </a:lnSpc>
              <a:spcBef>
                <a:spcPts val="0"/>
              </a:spcBef>
              <a:spcAft>
                <a:spcPct val="0"/>
              </a:spcAft>
              <a:buNone/>
            </a:pPr>
            <a:r>
              <a:rPr lang="en-US" altLang="ja-JP" sz="2400" dirty="0">
                <a:latin typeface="メイリオ" panose="020B0604030504040204" pitchFamily="50" charset="-128"/>
                <a:ea typeface="メイリオ" panose="020B0604030504040204" pitchFamily="50" charset="-128"/>
              </a:rPr>
              <a:t>【</a:t>
            </a:r>
            <a:r>
              <a:rPr lang="ja-JP" altLang="ja-JP" sz="2400">
                <a:latin typeface="メイリオ" panose="020B0604030504040204" pitchFamily="50" charset="-128"/>
                <a:ea typeface="メイリオ" panose="020B0604030504040204" pitchFamily="50" charset="-128"/>
              </a:rPr>
              <a:t>発達状態や行動特性の総合的分析的把握</a:t>
            </a:r>
            <a:r>
              <a:rPr lang="en-US" altLang="ja-JP" sz="2400" dirty="0">
                <a:latin typeface="メイリオ" panose="020B0604030504040204" pitchFamily="50" charset="-128"/>
                <a:ea typeface="メイリオ" panose="020B0604030504040204" pitchFamily="50" charset="-128"/>
              </a:rPr>
              <a:t>】</a:t>
            </a:r>
          </a:p>
          <a:p>
            <a:pPr fontAlgn="base">
              <a:lnSpc>
                <a:spcPct val="120000"/>
              </a:lnSpc>
              <a:spcBef>
                <a:spcPts val="0"/>
              </a:spcBef>
              <a:spcAft>
                <a:spcPct val="0"/>
              </a:spcAft>
              <a:buFont typeface="Wingdings" pitchFamily="2" charset="2"/>
              <a:buChar char="l"/>
            </a:pPr>
            <a:r>
              <a:rPr lang="ja-JP" altLang="ja-JP" sz="2400">
                <a:latin typeface="メイリオ" panose="020B0604030504040204" pitchFamily="50" charset="-128"/>
                <a:ea typeface="メイリオ" panose="020B0604030504040204" pitchFamily="50" charset="-128"/>
              </a:rPr>
              <a:t>現在の様子の把握</a:t>
            </a:r>
            <a:endParaRPr lang="en-US" altLang="ja-JP" sz="2400" dirty="0">
              <a:latin typeface="メイリオ" panose="020B0604030504040204" pitchFamily="50" charset="-128"/>
              <a:ea typeface="メイリオ" panose="020B0604030504040204" pitchFamily="50" charset="-128"/>
            </a:endParaRPr>
          </a:p>
          <a:p>
            <a:pPr marL="269875" lvl="1" indent="-258763" fontAlgn="base">
              <a:lnSpc>
                <a:spcPct val="80000"/>
              </a:lnSpc>
              <a:spcBef>
                <a:spcPct val="20000"/>
              </a:spcBef>
              <a:spcAft>
                <a:spcPct val="0"/>
              </a:spcAft>
            </a:pPr>
            <a:r>
              <a:rPr lang="ja-JP" altLang="en-US" u="sng">
                <a:latin typeface="メイリオ" panose="020B0604030504040204" pitchFamily="50" charset="-128"/>
                <a:ea typeface="メイリオ" panose="020B0604030504040204" pitchFamily="50" charset="-128"/>
              </a:rPr>
              <a:t>情報収集</a:t>
            </a:r>
            <a:r>
              <a:rPr lang="ja-JP" altLang="en-US">
                <a:latin typeface="メイリオ" panose="020B0604030504040204" pitchFamily="50" charset="-128"/>
                <a:ea typeface="メイリオ" panose="020B0604030504040204" pitchFamily="50" charset="-128"/>
              </a:rPr>
              <a:t>　　　　　　　　 　　　</a:t>
            </a:r>
            <a:endParaRPr lang="en-US" altLang="ja-JP" dirty="0">
              <a:latin typeface="メイリオ" panose="020B0604030504040204" pitchFamily="50" charset="-128"/>
              <a:ea typeface="メイリオ" panose="020B0604030504040204" pitchFamily="50" charset="-128"/>
            </a:endParaRPr>
          </a:p>
          <a:p>
            <a:pPr marL="269875" lvl="1" indent="-258763" fontAlgn="base">
              <a:lnSpc>
                <a:spcPct val="80000"/>
              </a:lnSpc>
              <a:spcBef>
                <a:spcPct val="20000"/>
              </a:spcBef>
              <a:spcAft>
                <a:spcPct val="0"/>
              </a:spcAft>
            </a:pPr>
            <a:r>
              <a:rPr lang="ja-JP" altLang="ja-JP" u="sng">
                <a:latin typeface="メイリオ" panose="020B0604030504040204" pitchFamily="50" charset="-128"/>
                <a:ea typeface="メイリオ" panose="020B0604030504040204" pitchFamily="50" charset="-128"/>
              </a:rPr>
              <a:t>行動観察</a:t>
            </a:r>
            <a:endParaRPr lang="en-US" altLang="ja-JP" u="sng" dirty="0">
              <a:latin typeface="メイリオ" panose="020B0604030504040204" pitchFamily="50" charset="-128"/>
              <a:ea typeface="メイリオ" panose="020B0604030504040204" pitchFamily="50" charset="-128"/>
            </a:endParaRPr>
          </a:p>
          <a:p>
            <a:pPr marL="269875" lvl="1" indent="-258763" fontAlgn="base">
              <a:lnSpc>
                <a:spcPct val="80000"/>
              </a:lnSpc>
              <a:spcBef>
                <a:spcPct val="20000"/>
              </a:spcBef>
              <a:spcAft>
                <a:spcPct val="0"/>
              </a:spcAft>
            </a:pPr>
            <a:r>
              <a:rPr lang="ja-JP" altLang="en-US" u="sng">
                <a:latin typeface="メイリオ" panose="020B0604030504040204" pitchFamily="50" charset="-128"/>
                <a:ea typeface="メイリオ" panose="020B0604030504040204" pitchFamily="50" charset="-128"/>
              </a:rPr>
              <a:t>環境観察</a:t>
            </a:r>
            <a:r>
              <a:rPr lang="ja-JP" altLang="en-US">
                <a:latin typeface="メイリオ" panose="020B0604030504040204" pitchFamily="50" charset="-128"/>
                <a:ea typeface="メイリオ" panose="020B0604030504040204" pitchFamily="50" charset="-128"/>
              </a:rPr>
              <a:t>（環境面、保護者等のかかわり方含む）</a:t>
            </a:r>
            <a:endParaRPr lang="en-US" altLang="ja-JP" dirty="0">
              <a:latin typeface="メイリオ" panose="020B0604030504040204" pitchFamily="50" charset="-128"/>
              <a:ea typeface="メイリオ" panose="020B0604030504040204" pitchFamily="50" charset="-128"/>
            </a:endParaRPr>
          </a:p>
          <a:p>
            <a:pPr marL="269875" lvl="1" indent="-258763" fontAlgn="base">
              <a:lnSpc>
                <a:spcPct val="80000"/>
              </a:lnSpc>
              <a:spcBef>
                <a:spcPct val="20000"/>
              </a:spcBef>
              <a:spcAft>
                <a:spcPct val="0"/>
              </a:spcAft>
            </a:pPr>
            <a:r>
              <a:rPr lang="ja-JP" altLang="en-US" u="sng">
                <a:latin typeface="メイリオ" panose="020B0604030504040204" pitchFamily="50" charset="-128"/>
                <a:ea typeface="メイリオ" panose="020B0604030504040204" pitchFamily="50" charset="-128"/>
              </a:rPr>
              <a:t>家庭</a:t>
            </a:r>
            <a:r>
              <a:rPr lang="ja-JP" altLang="en-US">
                <a:latin typeface="メイリオ" panose="020B0604030504040204" pitchFamily="50" charset="-128"/>
                <a:ea typeface="メイリオ" panose="020B0604030504040204" pitchFamily="50" charset="-128"/>
              </a:rPr>
              <a:t>での子どもの状況 ＋ </a:t>
            </a:r>
            <a:r>
              <a:rPr lang="ja-JP" altLang="en-US" u="sng">
                <a:latin typeface="メイリオ" panose="020B0604030504040204" pitchFamily="50" charset="-128"/>
                <a:ea typeface="メイリオ" panose="020B0604030504040204" pitchFamily="50" charset="-128"/>
              </a:rPr>
              <a:t>家庭・家族</a:t>
            </a:r>
            <a:r>
              <a:rPr lang="ja-JP" altLang="en-US">
                <a:latin typeface="メイリオ" panose="020B0604030504040204" pitchFamily="50" charset="-128"/>
                <a:ea typeface="メイリオ" panose="020B0604030504040204" pitchFamily="50" charset="-128"/>
              </a:rPr>
              <a:t>の状況・意向</a:t>
            </a:r>
            <a:endParaRPr lang="en-US" altLang="ja-JP" dirty="0">
              <a:latin typeface="メイリオ" panose="020B0604030504040204" pitchFamily="50" charset="-128"/>
              <a:ea typeface="メイリオ" panose="020B0604030504040204" pitchFamily="50" charset="-128"/>
            </a:endParaRPr>
          </a:p>
          <a:p>
            <a:pPr marL="269875" lvl="1" indent="-258763" fontAlgn="base">
              <a:lnSpc>
                <a:spcPct val="80000"/>
              </a:lnSpc>
              <a:spcBef>
                <a:spcPct val="20000"/>
              </a:spcBef>
              <a:spcAft>
                <a:spcPct val="0"/>
              </a:spcAft>
            </a:pPr>
            <a:r>
              <a:rPr lang="ja-JP" altLang="en-US" u="sng">
                <a:latin typeface="メイリオ" panose="020B0604030504040204" pitchFamily="50" charset="-128"/>
                <a:ea typeface="メイリオ" panose="020B0604030504040204" pitchFamily="50" charset="-128"/>
              </a:rPr>
              <a:t>地域</a:t>
            </a:r>
            <a:r>
              <a:rPr lang="ja-JP" altLang="en-US">
                <a:latin typeface="メイリオ" panose="020B0604030504040204" pitchFamily="50" charset="-128"/>
                <a:ea typeface="メイリオ" panose="020B0604030504040204" pitchFamily="50" charset="-128"/>
              </a:rPr>
              <a:t>での子どもの状況 ＋ </a:t>
            </a:r>
            <a:r>
              <a:rPr lang="ja-JP" altLang="en-US" u="sng">
                <a:latin typeface="メイリオ" panose="020B0604030504040204" pitchFamily="50" charset="-128"/>
                <a:ea typeface="メイリオ" panose="020B0604030504040204" pitchFamily="50" charset="-128"/>
              </a:rPr>
              <a:t>地域</a:t>
            </a:r>
            <a:r>
              <a:rPr lang="ja-JP" altLang="en-US">
                <a:latin typeface="メイリオ" panose="020B0604030504040204" pitchFamily="50" charset="-128"/>
                <a:ea typeface="メイリオ" panose="020B0604030504040204" pitchFamily="50" charset="-128"/>
              </a:rPr>
              <a:t>の状況・意向</a:t>
            </a:r>
            <a:endParaRPr lang="en-US" altLang="ja-JP" dirty="0">
              <a:latin typeface="メイリオ" panose="020B0604030504040204" pitchFamily="50" charset="-128"/>
              <a:ea typeface="メイリオ" panose="020B0604030504040204" pitchFamily="50" charset="-128"/>
            </a:endParaRPr>
          </a:p>
          <a:p>
            <a:pPr marL="269875" lvl="1" indent="-258763" fontAlgn="base">
              <a:lnSpc>
                <a:spcPct val="80000"/>
              </a:lnSpc>
              <a:spcBef>
                <a:spcPct val="20000"/>
              </a:spcBef>
              <a:spcAft>
                <a:spcPct val="0"/>
              </a:spcAft>
            </a:pPr>
            <a:r>
              <a:rPr lang="ja-JP" altLang="en-US">
                <a:latin typeface="メイリオ" panose="020B0604030504040204" pitchFamily="50" charset="-128"/>
                <a:ea typeface="メイリオ" panose="020B0604030504040204" pitchFamily="50" charset="-128"/>
              </a:rPr>
              <a:t>関係機関の</a:t>
            </a:r>
            <a:r>
              <a:rPr lang="ja-JP" altLang="en-US" u="sng">
                <a:latin typeface="メイリオ" panose="020B0604030504040204" pitchFamily="50" charset="-128"/>
                <a:ea typeface="メイリオ" panose="020B0604030504040204" pitchFamily="50" charset="-128"/>
              </a:rPr>
              <a:t>つながり</a:t>
            </a:r>
            <a:r>
              <a:rPr lang="ja-JP" altLang="en-US">
                <a:latin typeface="メイリオ" panose="020B0604030504040204" pitchFamily="50" charset="-128"/>
                <a:ea typeface="メイリオ" panose="020B0604030504040204" pitchFamily="50" charset="-128"/>
              </a:rPr>
              <a:t>と</a:t>
            </a:r>
            <a:r>
              <a:rPr lang="ja-JP" altLang="en-US" u="sng">
                <a:latin typeface="メイリオ" panose="020B0604030504040204" pitchFamily="50" charset="-128"/>
                <a:ea typeface="メイリオ" panose="020B0604030504040204" pitchFamily="50" charset="-128"/>
              </a:rPr>
              <a:t>役割</a:t>
            </a:r>
            <a:endParaRPr lang="en-US" altLang="ja-JP" u="sng" dirty="0">
              <a:latin typeface="メイリオ" panose="020B0604030504040204" pitchFamily="50" charset="-128"/>
              <a:ea typeface="メイリオ" panose="020B0604030504040204" pitchFamily="50" charset="-128"/>
            </a:endParaRPr>
          </a:p>
          <a:p>
            <a:pPr marL="269875" lvl="1" indent="-258763" fontAlgn="base">
              <a:lnSpc>
                <a:spcPct val="80000"/>
              </a:lnSpc>
              <a:spcBef>
                <a:spcPct val="20000"/>
              </a:spcBef>
              <a:spcAft>
                <a:spcPct val="0"/>
              </a:spcAft>
            </a:pPr>
            <a:endParaRPr lang="en-US" altLang="ja-JP" u="sng" dirty="0">
              <a:latin typeface="メイリオ" panose="020B0604030504040204" pitchFamily="50" charset="-128"/>
              <a:ea typeface="メイリオ" panose="020B0604030504040204" pitchFamily="50" charset="-128"/>
            </a:endParaRPr>
          </a:p>
          <a:p>
            <a:pPr marL="354012" lvl="1" indent="-342900" fontAlgn="base">
              <a:lnSpc>
                <a:spcPct val="80000"/>
              </a:lnSpc>
              <a:spcBef>
                <a:spcPct val="20000"/>
              </a:spcBef>
              <a:spcAft>
                <a:spcPct val="0"/>
              </a:spcAft>
              <a:buFont typeface="Wingdings" pitchFamily="2" charset="2"/>
              <a:buChar char="l"/>
            </a:pPr>
            <a:r>
              <a:rPr lang="ja-JP" altLang="en-US">
                <a:latin typeface="メイリオ" panose="020B0604030504040204" pitchFamily="50" charset="-128"/>
                <a:ea typeface="メイリオ" panose="020B0604030504040204" pitchFamily="50" charset="-128"/>
              </a:rPr>
              <a:t>これ</a:t>
            </a:r>
            <a:r>
              <a:rPr lang="ja-JP" altLang="en-US" dirty="0">
                <a:latin typeface="メイリオ" panose="020B0604030504040204" pitchFamily="50" charset="-128"/>
                <a:ea typeface="メイリオ" panose="020B0604030504040204" pitchFamily="50" charset="-128"/>
              </a:rPr>
              <a:t>までの経過（「育ちのストーリー」として</a:t>
            </a:r>
            <a:r>
              <a:rPr lang="ja-JP" altLang="en-US">
                <a:latin typeface="メイリオ" panose="020B0604030504040204" pitchFamily="50" charset="-128"/>
                <a:ea typeface="メイリオ" panose="020B0604030504040204" pitchFamily="50" charset="-128"/>
              </a:rPr>
              <a:t>の把握）</a:t>
            </a:r>
            <a:endParaRPr lang="en-US" altLang="ja-JP" dirty="0">
              <a:latin typeface="メイリオ" panose="020B0604030504040204" pitchFamily="50" charset="-128"/>
              <a:ea typeface="メイリオ" panose="020B0604030504040204" pitchFamily="50" charset="-128"/>
            </a:endParaRPr>
          </a:p>
          <a:p>
            <a:pPr marL="269875" lvl="1" indent="-258763" fontAlgn="base">
              <a:lnSpc>
                <a:spcPct val="80000"/>
              </a:lnSpc>
              <a:spcBef>
                <a:spcPct val="20000"/>
              </a:spcBef>
              <a:spcAft>
                <a:spcPct val="0"/>
              </a:spcAft>
            </a:pPr>
            <a:r>
              <a:rPr lang="ja-JP" altLang="en-US">
                <a:latin typeface="メイリオ" panose="020B0604030504040204" pitchFamily="50" charset="-128"/>
                <a:ea typeface="メイリオ" panose="020B0604030504040204" pitchFamily="50" charset="-128"/>
              </a:rPr>
              <a:t>情報収集（○○歴等）</a:t>
            </a:r>
            <a:endParaRPr lang="en-US" altLang="ja-JP" dirty="0">
              <a:latin typeface="メイリオ" panose="020B0604030504040204" pitchFamily="50" charset="-128"/>
              <a:ea typeface="メイリオ" panose="020B0604030504040204" pitchFamily="50" charset="-128"/>
            </a:endParaRPr>
          </a:p>
          <a:p>
            <a:pPr marL="11112" lvl="1" indent="0" fontAlgn="base">
              <a:lnSpc>
                <a:spcPct val="80000"/>
              </a:lnSpc>
              <a:spcBef>
                <a:spcPct val="20000"/>
              </a:spcBef>
              <a:spcAft>
                <a:spcPct val="0"/>
              </a:spcAft>
              <a:buNone/>
            </a:pPr>
            <a:endParaRPr lang="en-US" altLang="ja-JP" dirty="0">
              <a:latin typeface="メイリオ" panose="020B0604030504040204" pitchFamily="50" charset="-128"/>
              <a:ea typeface="メイリオ" panose="020B0604030504040204" pitchFamily="50" charset="-128"/>
            </a:endParaRPr>
          </a:p>
          <a:p>
            <a:pPr marL="11112" lvl="1" indent="0" fontAlgn="base">
              <a:lnSpc>
                <a:spcPct val="80000"/>
              </a:lnSpc>
              <a:spcBef>
                <a:spcPct val="20000"/>
              </a:spcBef>
              <a:spcAft>
                <a:spcPct val="0"/>
              </a:spcAft>
              <a:buNone/>
            </a:pPr>
            <a:endParaRPr lang="en-US" altLang="ja-JP" dirty="0">
              <a:latin typeface="メイリオ" panose="020B0604030504040204" pitchFamily="50" charset="-128"/>
              <a:ea typeface="メイリオ" panose="020B0604030504040204" pitchFamily="50" charset="-128"/>
            </a:endParaRPr>
          </a:p>
          <a:p>
            <a:pPr marL="11112" lvl="1" indent="0" fontAlgn="base">
              <a:lnSpc>
                <a:spcPct val="80000"/>
              </a:lnSpc>
              <a:spcBef>
                <a:spcPct val="20000"/>
              </a:spcBef>
              <a:spcAft>
                <a:spcPct val="0"/>
              </a:spcAft>
              <a:buNone/>
            </a:pPr>
            <a:r>
              <a:rPr lang="en-US" altLang="ja-JP" dirty="0">
                <a:latin typeface="メイリオ" panose="020B0604030504040204" pitchFamily="50" charset="-128"/>
                <a:ea typeface="メイリオ" panose="020B0604030504040204" pitchFamily="50" charset="-128"/>
              </a:rPr>
              <a:t>※ </a:t>
            </a:r>
            <a:r>
              <a:rPr lang="ja-JP" altLang="en-US" dirty="0">
                <a:latin typeface="メイリオ" panose="020B0604030504040204" pitchFamily="50" charset="-128"/>
                <a:ea typeface="メイリオ" panose="020B0604030504040204" pitchFamily="50" charset="-128"/>
              </a:rPr>
              <a:t>支援提供事業所が得意とする領域と、相談支援事業所が得意とする領域がある。役割分担、聴取済情報の共有等の工夫</a:t>
            </a:r>
            <a:r>
              <a:rPr lang="ja-JP" altLang="en-US">
                <a:latin typeface="メイリオ" panose="020B0604030504040204" pitchFamily="50" charset="-128"/>
                <a:ea typeface="メイリオ" panose="020B0604030504040204" pitchFamily="50" charset="-128"/>
              </a:rPr>
              <a:t>を。</a:t>
            </a:r>
            <a:endParaRPr lang="en-US" altLang="ja-JP" dirty="0">
              <a:latin typeface="メイリオ" panose="020B0604030504040204" pitchFamily="50" charset="-128"/>
              <a:ea typeface="メイリオ" panose="020B0604030504040204" pitchFamily="50" charset="-128"/>
            </a:endParaRPr>
          </a:p>
          <a:p>
            <a:pPr marL="11112" lvl="1" indent="0" fontAlgn="base">
              <a:lnSpc>
                <a:spcPct val="80000"/>
              </a:lnSpc>
              <a:spcBef>
                <a:spcPct val="20000"/>
              </a:spcBef>
              <a:spcAft>
                <a:spcPct val="0"/>
              </a:spcAft>
              <a:buNone/>
            </a:pPr>
            <a:r>
              <a:rPr lang="en-US" altLang="ja-JP" dirty="0">
                <a:latin typeface="メイリオ" panose="020B0604030504040204" pitchFamily="50" charset="-128"/>
                <a:ea typeface="メイリオ" panose="020B0604030504040204" pitchFamily="50" charset="-128"/>
              </a:rPr>
              <a:t>※</a:t>
            </a:r>
            <a:r>
              <a:rPr lang="ja-JP" altLang="en-US" dirty="0">
                <a:latin typeface="メイリオ" panose="020B0604030504040204" pitchFamily="50" charset="-128"/>
                <a:ea typeface="メイリオ" panose="020B0604030504040204" pitchFamily="50" charset="-128"/>
              </a:rPr>
              <a:t>児童発達支援と放課後等デイサービスでは必要とする情報に差があるので、各施設において工夫を</a:t>
            </a:r>
            <a:endParaRPr lang="en-US" altLang="ja-JP" dirty="0">
              <a:latin typeface="メイリオ" panose="020B0604030504040204" pitchFamily="50" charset="-128"/>
              <a:ea typeface="メイリオ" panose="020B0604030504040204" pitchFamily="50" charset="-128"/>
            </a:endParaRPr>
          </a:p>
          <a:p>
            <a:endParaRPr lang="ja-JP" altLang="en-US" sz="2400" dirty="0"/>
          </a:p>
        </p:txBody>
      </p:sp>
    </p:spTree>
    <p:extLst>
      <p:ext uri="{BB962C8B-B14F-4D97-AF65-F5344CB8AC3E}">
        <p14:creationId xmlns:p14="http://schemas.microsoft.com/office/powerpoint/2010/main" val="169648680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Rectangle 3"/>
          <p:cNvSpPr>
            <a:spLocks noGrp="1" noChangeArrowheads="1"/>
          </p:cNvSpPr>
          <p:nvPr>
            <p:ph idx="1"/>
          </p:nvPr>
        </p:nvSpPr>
        <p:spPr>
          <a:xfrm>
            <a:off x="395288" y="1525876"/>
            <a:ext cx="8353425" cy="4819362"/>
          </a:xfrm>
        </p:spPr>
        <p:txBody>
          <a:bodyPr>
            <a:normAutofit lnSpcReduction="10000"/>
          </a:bodyPr>
          <a:lstStyle/>
          <a:p>
            <a:pPr>
              <a:spcBef>
                <a:spcPts val="338"/>
              </a:spcBef>
              <a:buNone/>
            </a:pPr>
            <a:r>
              <a:rPr lang="ja-JP" altLang="en-US" sz="2400">
                <a:latin typeface="メイリオ" panose="020B0604030504040204" pitchFamily="50" charset="-128"/>
                <a:ea typeface="メイリオ" panose="020B0604030504040204" pitchFamily="50" charset="-128"/>
              </a:rPr>
              <a:t>＜</a:t>
            </a:r>
            <a:r>
              <a:rPr lang="ja-JP" altLang="en-US" sz="2400" dirty="0">
                <a:latin typeface="メイリオ" panose="020B0604030504040204" pitchFamily="50" charset="-128"/>
                <a:ea typeface="メイリオ" panose="020B0604030504040204" pitchFamily="50" charset="-128"/>
              </a:rPr>
              <a:t>発達歴＞</a:t>
            </a:r>
          </a:p>
          <a:p>
            <a:pPr marL="404516" indent="0">
              <a:spcBef>
                <a:spcPts val="0"/>
              </a:spcBef>
            </a:pPr>
            <a:r>
              <a:rPr lang="ja-JP" altLang="en-US" sz="2400" dirty="0">
                <a:latin typeface="メイリオ" panose="020B0604030504040204" pitchFamily="50" charset="-128"/>
                <a:ea typeface="メイリオ" panose="020B0604030504040204" pitchFamily="50" charset="-128"/>
              </a:rPr>
              <a:t>母親の妊娠中、出産時の状況</a:t>
            </a:r>
          </a:p>
          <a:p>
            <a:pPr marL="404516" indent="0">
              <a:spcBef>
                <a:spcPts val="0"/>
              </a:spcBef>
            </a:pPr>
            <a:r>
              <a:rPr lang="ja-JP" altLang="en-US" sz="2400" dirty="0">
                <a:latin typeface="メイリオ" panose="020B0604030504040204" pitchFamily="50" charset="-128"/>
                <a:ea typeface="メイリオ" panose="020B0604030504040204" pitchFamily="50" charset="-128"/>
              </a:rPr>
              <a:t>運動、対人関係、言語等の発達の経過</a:t>
            </a:r>
            <a:r>
              <a:rPr lang="ja-JP" altLang="en-US" sz="2400">
                <a:latin typeface="メイリオ" panose="020B0604030504040204" pitchFamily="50" charset="-128"/>
                <a:ea typeface="メイリオ" panose="020B0604030504040204" pitchFamily="50" charset="-128"/>
              </a:rPr>
              <a:t>、状況</a:t>
            </a:r>
            <a:endParaRPr lang="en-US" altLang="ja-JP" sz="2400" dirty="0">
              <a:latin typeface="メイリオ" panose="020B0604030504040204" pitchFamily="50" charset="-128"/>
              <a:ea typeface="メイリオ" panose="020B0604030504040204" pitchFamily="50" charset="-128"/>
            </a:endParaRPr>
          </a:p>
          <a:p>
            <a:pPr marL="404516" indent="0">
              <a:spcBef>
                <a:spcPts val="0"/>
              </a:spcBef>
            </a:pPr>
            <a:endParaRPr lang="ja-JP" altLang="en-US" sz="2400" dirty="0">
              <a:latin typeface="メイリオ" panose="020B0604030504040204" pitchFamily="50" charset="-128"/>
              <a:ea typeface="メイリオ" panose="020B0604030504040204" pitchFamily="50" charset="-128"/>
            </a:endParaRPr>
          </a:p>
          <a:p>
            <a:pPr>
              <a:spcBef>
                <a:spcPts val="675"/>
              </a:spcBef>
              <a:buNone/>
            </a:pPr>
            <a:r>
              <a:rPr lang="ja-JP" altLang="en-US" sz="2400" dirty="0">
                <a:latin typeface="メイリオ" panose="020B0604030504040204" pitchFamily="50" charset="-128"/>
                <a:ea typeface="メイリオ" panose="020B0604030504040204" pitchFamily="50" charset="-128"/>
              </a:rPr>
              <a:t>＜病歴・療育歴・教育歴・社会資源活用歴＞</a:t>
            </a:r>
          </a:p>
          <a:p>
            <a:pPr marL="406301" indent="7144">
              <a:spcBef>
                <a:spcPts val="0"/>
              </a:spcBef>
            </a:pPr>
            <a:r>
              <a:rPr lang="ja-JP" altLang="en-US" sz="2400" dirty="0">
                <a:latin typeface="メイリオ" panose="020B0604030504040204" pitchFamily="50" charset="-128"/>
                <a:ea typeface="メイリオ" panose="020B0604030504040204" pitchFamily="50" charset="-128"/>
              </a:rPr>
              <a:t>医学的に配慮すべき内容の把握</a:t>
            </a:r>
            <a:endParaRPr lang="en-US" altLang="ja-JP" sz="2400" dirty="0">
              <a:latin typeface="メイリオ" panose="020B0604030504040204" pitchFamily="50" charset="-128"/>
              <a:ea typeface="メイリオ" panose="020B0604030504040204" pitchFamily="50" charset="-128"/>
            </a:endParaRPr>
          </a:p>
          <a:p>
            <a:pPr marL="406301" indent="7144">
              <a:spcBef>
                <a:spcPts val="0"/>
              </a:spcBef>
            </a:pPr>
            <a:r>
              <a:rPr lang="ja-JP" altLang="en-US" sz="2400" dirty="0">
                <a:latin typeface="メイリオ" panose="020B0604030504040204" pitchFamily="50" charset="-128"/>
                <a:ea typeface="メイリオ" panose="020B0604030504040204" pitchFamily="50" charset="-128"/>
              </a:rPr>
              <a:t>これまでどのような療育や保育、教育を受けて</a:t>
            </a:r>
            <a:r>
              <a:rPr lang="ja-JP" altLang="en-US" sz="2400">
                <a:latin typeface="メイリオ" panose="020B0604030504040204" pitchFamily="50" charset="-128"/>
                <a:ea typeface="メイリオ" panose="020B0604030504040204" pitchFamily="50" charset="-128"/>
              </a:rPr>
              <a:t>きたか</a:t>
            </a:r>
            <a:endParaRPr lang="en-US" altLang="ja-JP" sz="2400" dirty="0">
              <a:latin typeface="メイリオ" panose="020B0604030504040204" pitchFamily="50" charset="-128"/>
              <a:ea typeface="メイリオ" panose="020B0604030504040204" pitchFamily="50" charset="-128"/>
            </a:endParaRPr>
          </a:p>
          <a:p>
            <a:pPr marL="406301" indent="7144">
              <a:spcBef>
                <a:spcPts val="0"/>
              </a:spcBef>
            </a:pPr>
            <a:endParaRPr lang="en-US" altLang="ja-JP" sz="2400" dirty="0">
              <a:latin typeface="メイリオ" panose="020B0604030504040204" pitchFamily="50" charset="-128"/>
              <a:ea typeface="メイリオ" panose="020B0604030504040204" pitchFamily="50" charset="-128"/>
            </a:endParaRPr>
          </a:p>
          <a:p>
            <a:pPr>
              <a:spcBef>
                <a:spcPts val="675"/>
              </a:spcBef>
              <a:buNone/>
            </a:pPr>
            <a:r>
              <a:rPr lang="ja-JP" altLang="en-US" sz="2400" dirty="0">
                <a:solidFill>
                  <a:srgbClr val="000000"/>
                </a:solidFill>
                <a:latin typeface="メイリオ" panose="020B0604030504040204" pitchFamily="50" charset="-128"/>
                <a:ea typeface="メイリオ" panose="020B0604030504040204" pitchFamily="50" charset="-128"/>
              </a:rPr>
              <a:t>＜家族・生活状況＞</a:t>
            </a:r>
          </a:p>
          <a:p>
            <a:pPr marL="404516" indent="0">
              <a:spcBef>
                <a:spcPts val="0"/>
              </a:spcBef>
            </a:pPr>
            <a:r>
              <a:rPr lang="ja-JP" altLang="en-US" sz="2400" dirty="0">
                <a:solidFill>
                  <a:srgbClr val="000000"/>
                </a:solidFill>
                <a:latin typeface="メイリオ" panose="020B0604030504040204" pitchFamily="50" charset="-128"/>
                <a:ea typeface="メイリオ" panose="020B0604030504040204" pitchFamily="50" charset="-128"/>
              </a:rPr>
              <a:t>家族構成、家族の印象（父母、きょうだい、祖父母）</a:t>
            </a:r>
          </a:p>
          <a:p>
            <a:pPr marL="404516" indent="0">
              <a:spcBef>
                <a:spcPts val="0"/>
              </a:spcBef>
            </a:pPr>
            <a:r>
              <a:rPr lang="ja-JP" altLang="en-US" sz="2400" dirty="0">
                <a:solidFill>
                  <a:srgbClr val="000000"/>
                </a:solidFill>
                <a:latin typeface="メイリオ" panose="020B0604030504040204" pitchFamily="50" charset="-128"/>
                <a:ea typeface="メイリオ" panose="020B0604030504040204" pitchFamily="50" charset="-128"/>
              </a:rPr>
              <a:t>生活リズム：</a:t>
            </a:r>
            <a:r>
              <a:rPr lang="en-US" altLang="ja-JP" sz="2400" dirty="0">
                <a:solidFill>
                  <a:srgbClr val="000000"/>
                </a:solidFill>
                <a:latin typeface="メイリオ" panose="020B0604030504040204" pitchFamily="50" charset="-128"/>
                <a:ea typeface="メイリオ" panose="020B0604030504040204" pitchFamily="50" charset="-128"/>
              </a:rPr>
              <a:t>1</a:t>
            </a:r>
            <a:r>
              <a:rPr lang="ja-JP" altLang="en-US" sz="2400" dirty="0">
                <a:solidFill>
                  <a:srgbClr val="000000"/>
                </a:solidFill>
                <a:latin typeface="メイリオ" panose="020B0604030504040204" pitchFamily="50" charset="-128"/>
                <a:ea typeface="メイリオ" panose="020B0604030504040204" pitchFamily="50" charset="-128"/>
              </a:rPr>
              <a:t>日、１週間、月の過ごし方</a:t>
            </a:r>
            <a:endParaRPr lang="en-US" altLang="ja-JP" sz="2400" dirty="0">
              <a:latin typeface="メイリオ" panose="020B0604030504040204" pitchFamily="50" charset="-128"/>
              <a:ea typeface="メイリオ" panose="020B0604030504040204" pitchFamily="50" charset="-128"/>
            </a:endParaRPr>
          </a:p>
          <a:p>
            <a:pPr marL="406301" indent="7144">
              <a:spcBef>
                <a:spcPts val="0"/>
              </a:spcBef>
            </a:pPr>
            <a:r>
              <a:rPr lang="ja-JP" altLang="en-US" sz="2400" dirty="0">
                <a:latin typeface="メイリオ" panose="020B0604030504040204" pitchFamily="50" charset="-128"/>
                <a:ea typeface="メイリオ" panose="020B0604030504040204" pitchFamily="50" charset="-128"/>
              </a:rPr>
              <a:t>家族観、子ども観、養育観</a:t>
            </a:r>
            <a:endParaRPr lang="en-US" altLang="ja-JP" sz="2400" dirty="0">
              <a:latin typeface="メイリオ" panose="020B0604030504040204" pitchFamily="50" charset="-128"/>
              <a:ea typeface="メイリオ" panose="020B0604030504040204" pitchFamily="50" charset="-128"/>
            </a:endParaRPr>
          </a:p>
          <a:p>
            <a:pPr marL="406301" indent="7144">
              <a:spcBef>
                <a:spcPts val="0"/>
              </a:spcBef>
            </a:pPr>
            <a:r>
              <a:rPr lang="ja-JP" altLang="en-US" sz="2400" dirty="0">
                <a:latin typeface="メイリオ" panose="020B0604030504040204" pitchFamily="50" charset="-128"/>
                <a:ea typeface="メイリオ" panose="020B0604030504040204" pitchFamily="50" charset="-128"/>
              </a:rPr>
              <a:t>家族、家庭で困っていること（具体的に）</a:t>
            </a:r>
            <a:endParaRPr lang="en-US" altLang="ja-JP" sz="2400" dirty="0">
              <a:latin typeface="メイリオ" panose="020B0604030504040204" pitchFamily="50" charset="-128"/>
              <a:ea typeface="メイリオ" panose="020B0604030504040204" pitchFamily="50" charset="-128"/>
            </a:endParaRPr>
          </a:p>
          <a:p>
            <a:pPr marL="406301" indent="0">
              <a:spcBef>
                <a:spcPts val="0"/>
              </a:spcBef>
              <a:buNone/>
            </a:pPr>
            <a:r>
              <a:rPr lang="ja-JP" altLang="en-US" sz="2400" dirty="0">
                <a:latin typeface="メイリオ" panose="020B0604030504040204" pitchFamily="50" charset="-128"/>
                <a:ea typeface="メイリオ" panose="020B0604030504040204" pitchFamily="50" charset="-128"/>
              </a:rPr>
              <a:t>　　→経済、夫婦間、他のきょうだい児であることも</a:t>
            </a:r>
            <a:endParaRPr lang="en-US" altLang="ja-JP" sz="2400" dirty="0">
              <a:latin typeface="メイリオ" panose="020B0604030504040204" pitchFamily="50" charset="-128"/>
              <a:ea typeface="メイリオ" panose="020B0604030504040204" pitchFamily="50" charset="-128"/>
            </a:endParaRPr>
          </a:p>
          <a:p>
            <a:pPr marL="406301" indent="0">
              <a:spcBef>
                <a:spcPts val="0"/>
              </a:spcBef>
              <a:buNone/>
            </a:pPr>
            <a:r>
              <a:rPr lang="ja-JP" altLang="en-US" sz="2400" dirty="0">
                <a:latin typeface="メイリオ" panose="020B0604030504040204" pitchFamily="50" charset="-128"/>
                <a:ea typeface="メイリオ" panose="020B0604030504040204" pitchFamily="50" charset="-128"/>
              </a:rPr>
              <a:t>・家庭機能（よい面も把握</a:t>
            </a:r>
            <a:r>
              <a:rPr lang="ja-JP" altLang="en-US" sz="2400">
                <a:latin typeface="メイリオ" panose="020B0604030504040204" pitchFamily="50" charset="-128"/>
                <a:ea typeface="メイリオ" panose="020B0604030504040204" pitchFamily="50" charset="-128"/>
              </a:rPr>
              <a:t>する）</a:t>
            </a:r>
            <a:endParaRPr lang="ja-JP" altLang="en-US" sz="2400" dirty="0">
              <a:latin typeface="メイリオ" panose="020B0604030504040204" pitchFamily="50" charset="-128"/>
              <a:ea typeface="メイリオ" panose="020B0604030504040204" pitchFamily="50" charset="-128"/>
            </a:endParaRPr>
          </a:p>
          <a:p>
            <a:endParaRPr lang="ja-JP" altLang="en-US" sz="2400" dirty="0">
              <a:latin typeface="メイリオ" panose="020B0604030504040204" pitchFamily="50" charset="-128"/>
              <a:ea typeface="メイリオ" panose="020B0604030504040204" pitchFamily="50" charset="-128"/>
            </a:endParaRPr>
          </a:p>
        </p:txBody>
      </p:sp>
      <p:sp>
        <p:nvSpPr>
          <p:cNvPr id="2" name="フレーム 1">
            <a:extLst>
              <a:ext uri="{FF2B5EF4-FFF2-40B4-BE49-F238E27FC236}">
                <a16:creationId xmlns:a16="http://schemas.microsoft.com/office/drawing/2014/main" id="{B12A594C-56B7-22C8-5D40-A7DC92B1C78B}"/>
              </a:ext>
            </a:extLst>
          </p:cNvPr>
          <p:cNvSpPr/>
          <p:nvPr/>
        </p:nvSpPr>
        <p:spPr>
          <a:xfrm>
            <a:off x="5961414" y="512762"/>
            <a:ext cx="2787300" cy="1013114"/>
          </a:xfrm>
          <a:prstGeom prst="frame">
            <a:avLst>
              <a:gd name="adj1" fmla="val 4295"/>
            </a:avLst>
          </a:prstGeom>
        </p:spPr>
        <p:style>
          <a:lnRef idx="1">
            <a:schemeClr val="accent4"/>
          </a:lnRef>
          <a:fillRef idx="2">
            <a:schemeClr val="accent4"/>
          </a:fillRef>
          <a:effectRef idx="1">
            <a:schemeClr val="accent4"/>
          </a:effectRef>
          <a:fontRef idx="minor">
            <a:schemeClr val="dk1"/>
          </a:fontRef>
        </p:style>
        <p:txBody>
          <a:bodyPr rtlCol="0" anchor="ctr"/>
          <a:lstStyle/>
          <a:p>
            <a:r>
              <a:rPr lang="ja-JP" altLang="en-US" sz="1000" dirty="0">
                <a:solidFill>
                  <a:schemeClr val="tx1"/>
                </a:solidFill>
                <a:latin typeface="メイリオ" panose="020B0604030504040204" pitchFamily="50" charset="-128"/>
                <a:ea typeface="メイリオ" panose="020B0604030504040204" pitchFamily="50" charset="-128"/>
              </a:rPr>
              <a:t>直接的に聞き取ることができるものと、様々な状況から推察するものもある。思い込みと誤解に注意。</a:t>
            </a:r>
          </a:p>
        </p:txBody>
      </p:sp>
      <p:sp>
        <p:nvSpPr>
          <p:cNvPr id="3" name="AutoShape 4">
            <a:extLst>
              <a:ext uri="{FF2B5EF4-FFF2-40B4-BE49-F238E27FC236}">
                <a16:creationId xmlns:a16="http://schemas.microsoft.com/office/drawing/2014/main" id="{A0509374-2D78-9A6D-5B60-64DA055335E8}"/>
              </a:ext>
            </a:extLst>
          </p:cNvPr>
          <p:cNvSpPr>
            <a:spLocks noChangeArrowheads="1"/>
          </p:cNvSpPr>
          <p:nvPr/>
        </p:nvSpPr>
        <p:spPr bwMode="auto">
          <a:xfrm>
            <a:off x="395288" y="873125"/>
            <a:ext cx="4597004" cy="485775"/>
          </a:xfrm>
          <a:prstGeom prst="roundRect">
            <a:avLst>
              <a:gd name="adj" fmla="val 26537"/>
            </a:avLst>
          </a:prstGeom>
          <a:solidFill>
            <a:srgbClr val="FFFFCC"/>
          </a:solidFill>
          <a:ln w="38100" cmpd="thickThin">
            <a:solidFill>
              <a:srgbClr val="FF6600"/>
            </a:solidFill>
            <a:round/>
            <a:headEnd/>
            <a:tailEnd/>
          </a:ln>
          <a:effectLst>
            <a:outerShdw dist="107763" dir="2700000" algn="ctr" rotWithShape="0">
              <a:schemeClr val="bg2">
                <a:alpha val="50000"/>
              </a:schemeClr>
            </a:outerShdw>
          </a:effectLst>
        </p:spPr>
        <p:txBody>
          <a:bodyPr wrap="none" lIns="51416" tIns="25709" rIns="51416" bIns="25709" anchor="ctr"/>
          <a:lstStyle/>
          <a:p>
            <a:pPr algn="ctr" fontAlgn="base">
              <a:spcBef>
                <a:spcPct val="0"/>
              </a:spcBef>
              <a:spcAft>
                <a:spcPct val="0"/>
              </a:spcAft>
            </a:pPr>
            <a:r>
              <a:rPr lang="ja-JP" altLang="en-US" sz="2475" b="1">
                <a:solidFill>
                  <a:srgbClr val="A50021"/>
                </a:solidFill>
                <a:latin typeface="メイリオ" panose="020B0604030504040204" pitchFamily="50" charset="-128"/>
                <a:ea typeface="メイリオ" panose="020B0604030504040204" pitchFamily="50" charset="-128"/>
              </a:rPr>
              <a:t>情報収集</a:t>
            </a:r>
            <a:endParaRPr lang="ja-JP" altLang="en-US" sz="2475" b="1" dirty="0">
              <a:solidFill>
                <a:srgbClr val="A50021"/>
              </a:solidFill>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339045684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Rectangle 3"/>
          <p:cNvSpPr>
            <a:spLocks noGrp="1" noChangeArrowheads="1"/>
          </p:cNvSpPr>
          <p:nvPr>
            <p:ph idx="1"/>
          </p:nvPr>
        </p:nvSpPr>
        <p:spPr>
          <a:xfrm>
            <a:off x="395288" y="1484416"/>
            <a:ext cx="8353425" cy="4860822"/>
          </a:xfrm>
        </p:spPr>
        <p:txBody>
          <a:bodyPr>
            <a:normAutofit fontScale="92500" lnSpcReduction="10000"/>
          </a:bodyPr>
          <a:lstStyle/>
          <a:p>
            <a:pPr>
              <a:spcBef>
                <a:spcPts val="1013"/>
              </a:spcBef>
              <a:buNone/>
            </a:pPr>
            <a:r>
              <a:rPr lang="ja-JP" altLang="en-US" dirty="0">
                <a:latin typeface="メイリオ" panose="020B0604030504040204" pitchFamily="50" charset="-128"/>
                <a:ea typeface="メイリオ" panose="020B0604030504040204" pitchFamily="50" charset="-128"/>
              </a:rPr>
              <a:t>＜園や学校等の関係機関での状況＞</a:t>
            </a:r>
          </a:p>
          <a:p>
            <a:pPr marL="317500" indent="-306388"/>
            <a:r>
              <a:rPr lang="ja-JP" altLang="en-US" dirty="0">
                <a:latin typeface="メイリオ" panose="020B0604030504040204" pitchFamily="50" charset="-128"/>
                <a:ea typeface="メイリオ" panose="020B0604030504040204" pitchFamily="50" charset="-128"/>
              </a:rPr>
              <a:t>関係機関での生活の流れ</a:t>
            </a:r>
            <a:endParaRPr lang="en-US" altLang="ja-JP" dirty="0">
              <a:latin typeface="メイリオ" panose="020B0604030504040204" pitchFamily="50" charset="-128"/>
              <a:ea typeface="メイリオ" panose="020B0604030504040204" pitchFamily="50" charset="-128"/>
            </a:endParaRPr>
          </a:p>
          <a:p>
            <a:pPr marL="317500" indent="-306388"/>
            <a:r>
              <a:rPr lang="ja-JP" altLang="en-US" dirty="0">
                <a:latin typeface="メイリオ" panose="020B0604030504040204" pitchFamily="50" charset="-128"/>
                <a:ea typeface="メイリオ" panose="020B0604030504040204" pitchFamily="50" charset="-128"/>
              </a:rPr>
              <a:t>関係機関での生活の様子</a:t>
            </a:r>
            <a:endParaRPr lang="en-US" altLang="ja-JP" dirty="0">
              <a:latin typeface="メイリオ" panose="020B0604030504040204" pitchFamily="50" charset="-128"/>
              <a:ea typeface="メイリオ" panose="020B0604030504040204" pitchFamily="50" charset="-128"/>
            </a:endParaRPr>
          </a:p>
          <a:p>
            <a:pPr marL="11112" indent="0">
              <a:buNone/>
            </a:pPr>
            <a:r>
              <a:rPr lang="ja-JP" altLang="en-US">
                <a:latin typeface="メイリオ" panose="020B0604030504040204" pitchFamily="50" charset="-128"/>
                <a:ea typeface="メイリオ" panose="020B0604030504040204" pitchFamily="50" charset="-128"/>
              </a:rPr>
              <a:t>　（</a:t>
            </a:r>
            <a:r>
              <a:rPr lang="ja-JP" altLang="en-US" dirty="0">
                <a:latin typeface="メイリオ" panose="020B0604030504040204" pitchFamily="50" charset="-128"/>
                <a:ea typeface="メイリオ" panose="020B0604030504040204" pitchFamily="50" charset="-128"/>
              </a:rPr>
              <a:t>できている／できていない、得意／苦手等</a:t>
            </a:r>
            <a:r>
              <a:rPr lang="en-US" altLang="ja-JP" dirty="0">
                <a:latin typeface="メイリオ" panose="020B0604030504040204" pitchFamily="50" charset="-128"/>
                <a:ea typeface="メイリオ" panose="020B0604030504040204" pitchFamily="50" charset="-128"/>
              </a:rPr>
              <a:t>)</a:t>
            </a:r>
            <a:endParaRPr lang="ja-JP" altLang="en-US" dirty="0">
              <a:latin typeface="メイリオ" panose="020B0604030504040204" pitchFamily="50" charset="-128"/>
              <a:ea typeface="メイリオ" panose="020B0604030504040204" pitchFamily="50" charset="-128"/>
            </a:endParaRPr>
          </a:p>
          <a:p>
            <a:pPr marL="11112" indent="0">
              <a:buNone/>
            </a:pPr>
            <a:r>
              <a:rPr lang="ja-JP" altLang="en-US">
                <a:latin typeface="メイリオ" panose="020B0604030504040204" pitchFamily="50" charset="-128"/>
                <a:ea typeface="メイリオ" panose="020B0604030504040204" pitchFamily="50" charset="-128"/>
              </a:rPr>
              <a:t>　（</a:t>
            </a:r>
            <a:r>
              <a:rPr lang="ja-JP" altLang="en-US" dirty="0">
                <a:latin typeface="メイリオ" panose="020B0604030504040204" pitchFamily="50" charset="-128"/>
                <a:ea typeface="メイリオ" panose="020B0604030504040204" pitchFamily="50" charset="-128"/>
              </a:rPr>
              <a:t>頼りにしている人、苦手な人、仲間関係等）</a:t>
            </a:r>
          </a:p>
          <a:p>
            <a:pPr marL="317500" indent="-306388"/>
            <a:r>
              <a:rPr lang="ja-JP" altLang="en-US" dirty="0">
                <a:latin typeface="メイリオ" panose="020B0604030504040204" pitchFamily="50" charset="-128"/>
                <a:ea typeface="メイリオ" panose="020B0604030504040204" pitchFamily="50" charset="-128"/>
              </a:rPr>
              <a:t>関係機関の子ども、家族の見立て</a:t>
            </a:r>
            <a:endParaRPr lang="en-US" altLang="ja-JP" dirty="0">
              <a:latin typeface="メイリオ" panose="020B0604030504040204" pitchFamily="50" charset="-128"/>
              <a:ea typeface="メイリオ" panose="020B0604030504040204" pitchFamily="50" charset="-128"/>
            </a:endParaRPr>
          </a:p>
          <a:p>
            <a:pPr marL="317500" indent="-306388"/>
            <a:r>
              <a:rPr lang="ja-JP" altLang="en-US" dirty="0">
                <a:latin typeface="メイリオ" panose="020B0604030504040204" pitchFamily="50" charset="-128"/>
                <a:ea typeface="メイリオ" panose="020B0604030504040204" pitchFamily="50" charset="-128"/>
              </a:rPr>
              <a:t>支援の目的・内容・方法</a:t>
            </a:r>
            <a:endParaRPr lang="en-US" altLang="ja-JP" dirty="0">
              <a:latin typeface="メイリオ" panose="020B0604030504040204" pitchFamily="50" charset="-128"/>
              <a:ea typeface="メイリオ" panose="020B0604030504040204" pitchFamily="50" charset="-128"/>
            </a:endParaRPr>
          </a:p>
          <a:p>
            <a:pPr marL="317500" indent="-306388"/>
            <a:r>
              <a:rPr lang="ja-JP" altLang="en-US" dirty="0">
                <a:latin typeface="メイリオ" panose="020B0604030504040204" pitchFamily="50" charset="-128"/>
                <a:ea typeface="メイリオ" panose="020B0604030504040204" pitchFamily="50" charset="-128"/>
              </a:rPr>
              <a:t>保護者の関係機関に対する思い</a:t>
            </a:r>
            <a:endParaRPr lang="en-US" altLang="ja-JP" dirty="0">
              <a:latin typeface="メイリオ" panose="020B0604030504040204" pitchFamily="50" charset="-128"/>
              <a:ea typeface="メイリオ" panose="020B0604030504040204" pitchFamily="50" charset="-128"/>
            </a:endParaRPr>
          </a:p>
          <a:p>
            <a:pPr marL="11112" indent="0">
              <a:buNone/>
            </a:pPr>
            <a:r>
              <a:rPr lang="ja-JP" altLang="en-US" dirty="0">
                <a:latin typeface="メイリオ" panose="020B0604030504040204" pitchFamily="50" charset="-128"/>
                <a:ea typeface="メイリオ" panose="020B0604030504040204" pitchFamily="50" charset="-128"/>
              </a:rPr>
              <a:t>　（満足／不満足、希望：保育・教育内容等）</a:t>
            </a:r>
          </a:p>
          <a:p>
            <a:pPr marL="317500" indent="-306388"/>
            <a:r>
              <a:rPr lang="ja-JP" altLang="en-US" dirty="0">
                <a:latin typeface="メイリオ" panose="020B0604030504040204" pitchFamily="50" charset="-128"/>
                <a:ea typeface="メイリオ" panose="020B0604030504040204" pitchFamily="50" charset="-128"/>
              </a:rPr>
              <a:t>関係機関のつながり（エコマップなど）、地域資源調査</a:t>
            </a:r>
          </a:p>
          <a:p>
            <a:pPr indent="111622"/>
            <a:endParaRPr lang="ja-JP" altLang="en-US" dirty="0">
              <a:latin typeface="メイリオ" panose="020B0604030504040204" pitchFamily="50" charset="-128"/>
              <a:ea typeface="メイリオ" panose="020B0604030504040204" pitchFamily="50" charset="-128"/>
            </a:endParaRPr>
          </a:p>
        </p:txBody>
      </p:sp>
      <p:sp>
        <p:nvSpPr>
          <p:cNvPr id="2" name="AutoShape 4">
            <a:extLst>
              <a:ext uri="{FF2B5EF4-FFF2-40B4-BE49-F238E27FC236}">
                <a16:creationId xmlns:a16="http://schemas.microsoft.com/office/drawing/2014/main" id="{BE6F4764-5BB5-1AC1-1A2D-EA23ADFA17D4}"/>
              </a:ext>
            </a:extLst>
          </p:cNvPr>
          <p:cNvSpPr>
            <a:spLocks noChangeArrowheads="1"/>
          </p:cNvSpPr>
          <p:nvPr/>
        </p:nvSpPr>
        <p:spPr bwMode="auto">
          <a:xfrm>
            <a:off x="395288" y="873125"/>
            <a:ext cx="4597004" cy="485775"/>
          </a:xfrm>
          <a:prstGeom prst="roundRect">
            <a:avLst>
              <a:gd name="adj" fmla="val 26537"/>
            </a:avLst>
          </a:prstGeom>
          <a:solidFill>
            <a:srgbClr val="FFFFCC"/>
          </a:solidFill>
          <a:ln w="38100" cmpd="thickThin">
            <a:solidFill>
              <a:srgbClr val="FF6600"/>
            </a:solidFill>
            <a:round/>
            <a:headEnd/>
            <a:tailEnd/>
          </a:ln>
          <a:effectLst>
            <a:outerShdw dist="107763" dir="2700000" algn="ctr" rotWithShape="0">
              <a:schemeClr val="bg2">
                <a:alpha val="50000"/>
              </a:schemeClr>
            </a:outerShdw>
          </a:effectLst>
        </p:spPr>
        <p:txBody>
          <a:bodyPr wrap="none" lIns="51416" tIns="25709" rIns="51416" bIns="25709" anchor="ctr"/>
          <a:lstStyle/>
          <a:p>
            <a:pPr algn="ctr" fontAlgn="base">
              <a:spcBef>
                <a:spcPct val="0"/>
              </a:spcBef>
              <a:spcAft>
                <a:spcPct val="0"/>
              </a:spcAft>
            </a:pPr>
            <a:r>
              <a:rPr lang="ja-JP" altLang="en-US" sz="2475" b="1">
                <a:solidFill>
                  <a:srgbClr val="A50021"/>
                </a:solidFill>
                <a:latin typeface="メイリオ" panose="020B0604030504040204" pitchFamily="50" charset="-128"/>
                <a:ea typeface="メイリオ" panose="020B0604030504040204" pitchFamily="50" charset="-128"/>
              </a:rPr>
              <a:t>情報収集</a:t>
            </a:r>
            <a:endParaRPr lang="ja-JP" altLang="en-US" sz="2475" b="1" dirty="0">
              <a:solidFill>
                <a:srgbClr val="A50021"/>
              </a:solidFill>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361434701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3"/>
          <p:cNvSpPr txBox="1">
            <a:spLocks noChangeArrowheads="1"/>
          </p:cNvSpPr>
          <p:nvPr/>
        </p:nvSpPr>
        <p:spPr bwMode="auto">
          <a:xfrm>
            <a:off x="395287" y="1561585"/>
            <a:ext cx="8353425" cy="3936690"/>
          </a:xfrm>
          <a:prstGeom prst="rect">
            <a:avLst/>
          </a:prstGeom>
        </p:spPr>
        <p:txBody>
          <a:bodyPr vert="horz" lIns="91440" tIns="45720" rIns="91440" bIns="45720" rtlCol="0">
            <a:normAutofit/>
          </a:bodyPr>
          <a:lstStyle>
            <a:lvl1pPr marL="228600" indent="-228600" defTabSz="914400">
              <a:lnSpc>
                <a:spcPct val="90000"/>
              </a:lnSpc>
              <a:spcBef>
                <a:spcPts val="1013"/>
              </a:spcBef>
              <a:buFont typeface="Arial" panose="020B0604020202020204" pitchFamily="34" charset="0"/>
              <a:buNone/>
              <a:defRPr kumimoji="1" sz="2800">
                <a:latin typeface="メイリオ" panose="020B0604030504040204" pitchFamily="50" charset="-128"/>
                <a:ea typeface="メイリオ" panose="020B0604030504040204" pitchFamily="50" charset="-128"/>
              </a:defRPr>
            </a:lvl1pPr>
            <a:lvl2pPr marL="685800" indent="-228600" defTabSz="914400">
              <a:lnSpc>
                <a:spcPct val="90000"/>
              </a:lnSpc>
              <a:spcBef>
                <a:spcPts val="500"/>
              </a:spcBef>
              <a:buFont typeface="Arial" panose="020B0604020202020204" pitchFamily="34" charset="0"/>
              <a:buChar char="•"/>
              <a:defRPr kumimoji="1" sz="2400"/>
            </a:lvl2pPr>
            <a:lvl3pPr marL="1143000" indent="-228600" defTabSz="914400">
              <a:lnSpc>
                <a:spcPct val="90000"/>
              </a:lnSpc>
              <a:spcBef>
                <a:spcPts val="500"/>
              </a:spcBef>
              <a:buFont typeface="Arial" panose="020B0604020202020204" pitchFamily="34" charset="0"/>
              <a:buChar char="•"/>
              <a:defRPr kumimoji="1" sz="2000"/>
            </a:lvl3pPr>
            <a:lvl4pPr marL="1600200" indent="-228600" defTabSz="914400">
              <a:lnSpc>
                <a:spcPct val="90000"/>
              </a:lnSpc>
              <a:spcBef>
                <a:spcPts val="500"/>
              </a:spcBef>
              <a:buFont typeface="Arial" panose="020B0604020202020204" pitchFamily="34" charset="0"/>
              <a:buChar char="•"/>
              <a:defRPr kumimoji="1"/>
            </a:lvl4pPr>
            <a:lvl5pPr marL="2057400" indent="-228600" defTabSz="914400">
              <a:lnSpc>
                <a:spcPct val="90000"/>
              </a:lnSpc>
              <a:spcBef>
                <a:spcPts val="500"/>
              </a:spcBef>
              <a:buFont typeface="Arial" panose="020B0604020202020204" pitchFamily="34" charset="0"/>
              <a:buChar char="•"/>
              <a:defRPr kumimoji="1"/>
            </a:lvl5pPr>
            <a:lvl6pPr marL="2514600" indent="-228600" defTabSz="914400">
              <a:lnSpc>
                <a:spcPct val="90000"/>
              </a:lnSpc>
              <a:spcBef>
                <a:spcPts val="500"/>
              </a:spcBef>
              <a:buFont typeface="Arial" panose="020B0604020202020204" pitchFamily="34" charset="0"/>
              <a:buChar char="•"/>
              <a:defRPr kumimoji="1"/>
            </a:lvl6pPr>
            <a:lvl7pPr marL="2971800" indent="-228600" defTabSz="914400">
              <a:lnSpc>
                <a:spcPct val="90000"/>
              </a:lnSpc>
              <a:spcBef>
                <a:spcPts val="500"/>
              </a:spcBef>
              <a:buFont typeface="Arial" panose="020B0604020202020204" pitchFamily="34" charset="0"/>
              <a:buChar char="•"/>
              <a:defRPr kumimoji="1"/>
            </a:lvl7pPr>
            <a:lvl8pPr marL="3429000" indent="-228600" defTabSz="914400">
              <a:lnSpc>
                <a:spcPct val="90000"/>
              </a:lnSpc>
              <a:spcBef>
                <a:spcPts val="500"/>
              </a:spcBef>
              <a:buFont typeface="Arial" panose="020B0604020202020204" pitchFamily="34" charset="0"/>
              <a:buChar char="•"/>
              <a:defRPr kumimoji="1"/>
            </a:lvl8pPr>
            <a:lvl9pPr marL="3886200" indent="-228600" defTabSz="914400">
              <a:lnSpc>
                <a:spcPct val="90000"/>
              </a:lnSpc>
              <a:spcBef>
                <a:spcPts val="500"/>
              </a:spcBef>
              <a:buFont typeface="Arial" panose="020B0604020202020204" pitchFamily="34" charset="0"/>
              <a:buChar char="•"/>
              <a:defRPr kumimoji="1"/>
            </a:lvl9pPr>
          </a:lstStyle>
          <a:p>
            <a:pPr marL="457200" indent="-457200">
              <a:buFont typeface="Arial" panose="020B0604020202020204" pitchFamily="34" charset="0"/>
              <a:buChar char="•"/>
            </a:pPr>
            <a:r>
              <a:rPr lang="ja-JP" altLang="en-US">
                <a:latin typeface="Meiryo" panose="020B0604030504040204" pitchFamily="34" charset="-128"/>
                <a:ea typeface="Meiryo" panose="020B0604030504040204" pitchFamily="34" charset="-128"/>
              </a:rPr>
              <a:t>事業所</a:t>
            </a:r>
            <a:r>
              <a:rPr lang="ja-JP" altLang="en-US" dirty="0">
                <a:latin typeface="Meiryo" panose="020B0604030504040204" pitchFamily="34" charset="-128"/>
                <a:ea typeface="Meiryo" panose="020B0604030504040204" pitchFamily="34" charset="-128"/>
              </a:rPr>
              <a:t>における自由場面、設定場面で</a:t>
            </a:r>
            <a:r>
              <a:rPr lang="ja-JP" altLang="en-US">
                <a:latin typeface="Meiryo" panose="020B0604030504040204" pitchFamily="34" charset="-128"/>
                <a:ea typeface="Meiryo" panose="020B0604030504040204" pitchFamily="34" charset="-128"/>
              </a:rPr>
              <a:t>の観察</a:t>
            </a:r>
            <a:endParaRPr lang="en-US" altLang="ja-JP" dirty="0">
              <a:latin typeface="Meiryo" panose="020B0604030504040204" pitchFamily="34" charset="-128"/>
              <a:ea typeface="Meiryo" panose="020B0604030504040204" pitchFamily="34" charset="-128"/>
            </a:endParaRPr>
          </a:p>
          <a:p>
            <a:pPr marL="914400" lvl="1" indent="-457200"/>
            <a:r>
              <a:rPr lang="ja-JP" altLang="en-US">
                <a:latin typeface="Meiryo" panose="020B0604030504040204" pitchFamily="34" charset="-128"/>
                <a:ea typeface="Meiryo" panose="020B0604030504040204" pitchFamily="34" charset="-128"/>
              </a:rPr>
              <a:t>自由場面</a:t>
            </a:r>
            <a:endParaRPr lang="en-US" altLang="ja-JP" dirty="0">
              <a:latin typeface="Meiryo" panose="020B0604030504040204" pitchFamily="34" charset="-128"/>
              <a:ea typeface="Meiryo" panose="020B0604030504040204" pitchFamily="34" charset="-128"/>
            </a:endParaRPr>
          </a:p>
          <a:p>
            <a:pPr marL="914400" lvl="1" indent="-457200"/>
            <a:r>
              <a:rPr lang="ja-JP" altLang="en-US">
                <a:latin typeface="Meiryo" panose="020B0604030504040204" pitchFamily="34" charset="-128"/>
                <a:ea typeface="Meiryo" panose="020B0604030504040204" pitchFamily="34" charset="-128"/>
              </a:rPr>
              <a:t>半構造化した場面設定</a:t>
            </a:r>
            <a:endParaRPr lang="en-US" altLang="ja-JP" dirty="0">
              <a:latin typeface="Meiryo" panose="020B0604030504040204" pitchFamily="34" charset="-128"/>
              <a:ea typeface="Meiryo" panose="020B0604030504040204" pitchFamily="34" charset="-128"/>
            </a:endParaRPr>
          </a:p>
          <a:p>
            <a:pPr marL="914400" lvl="1" indent="-457200"/>
            <a:r>
              <a:rPr lang="ja-JP" altLang="en-US">
                <a:latin typeface="Meiryo" panose="020B0604030504040204" pitchFamily="34" charset="-128"/>
                <a:ea typeface="Meiryo" panose="020B0604030504040204" pitchFamily="34" charset="-128"/>
              </a:rPr>
              <a:t>構造化した場面設定</a:t>
            </a:r>
            <a:endParaRPr lang="en-US" altLang="ja-JP" dirty="0">
              <a:latin typeface="Meiryo" panose="020B0604030504040204" pitchFamily="34" charset="-128"/>
              <a:ea typeface="Meiryo" panose="020B0604030504040204" pitchFamily="34" charset="-128"/>
            </a:endParaRPr>
          </a:p>
          <a:p>
            <a:pPr marL="457200" indent="-457200">
              <a:buFont typeface="Arial" panose="020B0604020202020204" pitchFamily="34" charset="0"/>
              <a:buChar char="•"/>
            </a:pPr>
            <a:r>
              <a:rPr lang="ja-JP" altLang="en-US">
                <a:latin typeface="Meiryo" panose="020B0604030504040204" pitchFamily="34" charset="-128"/>
                <a:ea typeface="Meiryo" panose="020B0604030504040204" pitchFamily="34" charset="-128"/>
              </a:rPr>
              <a:t>保育</a:t>
            </a:r>
            <a:r>
              <a:rPr lang="ja-JP" altLang="en-US" dirty="0">
                <a:latin typeface="Meiryo" panose="020B0604030504040204" pitchFamily="34" charset="-128"/>
                <a:ea typeface="Meiryo" panose="020B0604030504040204" pitchFamily="34" charset="-128"/>
              </a:rPr>
              <a:t>、教育、地域活動場面での観察</a:t>
            </a:r>
            <a:endParaRPr lang="en-US" altLang="ja-JP" dirty="0">
              <a:latin typeface="Meiryo" panose="020B0604030504040204" pitchFamily="34" charset="-128"/>
              <a:ea typeface="Meiryo" panose="020B0604030504040204" pitchFamily="34" charset="-128"/>
            </a:endParaRPr>
          </a:p>
          <a:p>
            <a:r>
              <a:rPr lang="ja-JP" altLang="en-US">
                <a:latin typeface="Meiryo" panose="020B0604030504040204" pitchFamily="34" charset="-128"/>
                <a:ea typeface="Meiryo" panose="020B0604030504040204" pitchFamily="34" charset="-128"/>
              </a:rPr>
              <a:t>　→環境面の把握、</a:t>
            </a:r>
            <a:r>
              <a:rPr lang="ja-JP" altLang="en-US" dirty="0">
                <a:latin typeface="Meiryo" panose="020B0604030504040204" pitchFamily="34" charset="-128"/>
                <a:ea typeface="Meiryo" panose="020B0604030504040204" pitchFamily="34" charset="-128"/>
              </a:rPr>
              <a:t>本人</a:t>
            </a:r>
            <a:r>
              <a:rPr lang="ja-JP" altLang="en-US">
                <a:latin typeface="Meiryo" panose="020B0604030504040204" pitchFamily="34" charset="-128"/>
                <a:ea typeface="Meiryo" panose="020B0604030504040204" pitchFamily="34" charset="-128"/>
              </a:rPr>
              <a:t>の困難さの発生状況の把握、生活の中でうまく</a:t>
            </a:r>
            <a:r>
              <a:rPr lang="ja-JP" altLang="en-US" dirty="0">
                <a:latin typeface="Meiryo" panose="020B0604030504040204" pitchFamily="34" charset="-128"/>
                <a:ea typeface="Meiryo" panose="020B0604030504040204" pitchFamily="34" charset="-128"/>
              </a:rPr>
              <a:t>いって</a:t>
            </a:r>
            <a:r>
              <a:rPr lang="ja-JP" altLang="en-US">
                <a:latin typeface="Meiryo" panose="020B0604030504040204" pitchFamily="34" charset="-128"/>
                <a:ea typeface="Meiryo" panose="020B0604030504040204" pitchFamily="34" charset="-128"/>
              </a:rPr>
              <a:t>いる部分の把握</a:t>
            </a:r>
            <a:endParaRPr lang="ja-JP" altLang="en-US" dirty="0">
              <a:latin typeface="Meiryo" panose="020B0604030504040204" pitchFamily="34" charset="-128"/>
              <a:ea typeface="Meiryo" panose="020B0604030504040204" pitchFamily="34" charset="-128"/>
            </a:endParaRPr>
          </a:p>
        </p:txBody>
      </p:sp>
      <p:sp>
        <p:nvSpPr>
          <p:cNvPr id="2" name="AutoShape 4">
            <a:extLst>
              <a:ext uri="{FF2B5EF4-FFF2-40B4-BE49-F238E27FC236}">
                <a16:creationId xmlns:a16="http://schemas.microsoft.com/office/drawing/2014/main" id="{31C27426-0EE1-57DA-1BA8-F237B2A384C3}"/>
              </a:ext>
            </a:extLst>
          </p:cNvPr>
          <p:cNvSpPr>
            <a:spLocks noChangeArrowheads="1"/>
          </p:cNvSpPr>
          <p:nvPr/>
        </p:nvSpPr>
        <p:spPr bwMode="auto">
          <a:xfrm>
            <a:off x="395288" y="873125"/>
            <a:ext cx="4597004" cy="485775"/>
          </a:xfrm>
          <a:prstGeom prst="roundRect">
            <a:avLst>
              <a:gd name="adj" fmla="val 26537"/>
            </a:avLst>
          </a:prstGeom>
          <a:solidFill>
            <a:srgbClr val="FFFFCC"/>
          </a:solidFill>
          <a:ln w="38100" cmpd="thickThin">
            <a:solidFill>
              <a:srgbClr val="FF6600"/>
            </a:solidFill>
            <a:round/>
            <a:headEnd/>
            <a:tailEnd/>
          </a:ln>
          <a:effectLst>
            <a:outerShdw dist="107763" dir="2700000" algn="ctr" rotWithShape="0">
              <a:schemeClr val="bg2">
                <a:alpha val="50000"/>
              </a:schemeClr>
            </a:outerShdw>
          </a:effectLst>
        </p:spPr>
        <p:txBody>
          <a:bodyPr wrap="none" lIns="51416" tIns="25709" rIns="51416" bIns="25709" anchor="ctr"/>
          <a:lstStyle/>
          <a:p>
            <a:pPr algn="ctr" fontAlgn="base">
              <a:spcBef>
                <a:spcPct val="0"/>
              </a:spcBef>
              <a:spcAft>
                <a:spcPct val="0"/>
              </a:spcAft>
            </a:pPr>
            <a:r>
              <a:rPr lang="ja-JP" altLang="en-US" sz="2475" b="1">
                <a:solidFill>
                  <a:srgbClr val="A50021"/>
                </a:solidFill>
                <a:latin typeface="メイリオ" panose="020B0604030504040204" pitchFamily="50" charset="-128"/>
                <a:ea typeface="メイリオ" panose="020B0604030504040204" pitchFamily="50" charset="-128"/>
              </a:rPr>
              <a:t>行動観察</a:t>
            </a:r>
            <a:endParaRPr lang="ja-JP" altLang="en-US" sz="2475" b="1" dirty="0">
              <a:solidFill>
                <a:srgbClr val="A50021"/>
              </a:solidFill>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222032877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A9534081-4AD9-DC3E-5B66-3015203EA329}"/>
              </a:ext>
            </a:extLst>
          </p:cNvPr>
          <p:cNvSpPr>
            <a:spLocks noGrp="1"/>
          </p:cNvSpPr>
          <p:nvPr>
            <p:ph type="title"/>
          </p:nvPr>
        </p:nvSpPr>
        <p:spPr>
          <a:xfrm>
            <a:off x="395288" y="136524"/>
            <a:ext cx="8316912" cy="816903"/>
          </a:xfrm>
        </p:spPr>
        <p:txBody>
          <a:bodyPr>
            <a:normAutofit fontScale="90000"/>
          </a:bodyPr>
          <a:lstStyle/>
          <a:p>
            <a:r>
              <a:rPr lang="ja-JP" altLang="en-US" sz="1247" dirty="0">
                <a:latin typeface="Meiryo" panose="020B0604030504040204" pitchFamily="34" charset="-128"/>
                <a:ea typeface="Meiryo" panose="020B0604030504040204" pitchFamily="34" charset="-128"/>
              </a:rPr>
              <a:t>標準プログラムにおける</a:t>
            </a:r>
            <a:br>
              <a:rPr lang="en-US" altLang="ja-JP" dirty="0">
                <a:latin typeface="Meiryo" panose="020B0604030504040204" pitchFamily="34" charset="-128"/>
                <a:ea typeface="Meiryo" panose="020B0604030504040204" pitchFamily="34" charset="-128"/>
              </a:rPr>
            </a:br>
            <a:r>
              <a:rPr kumimoji="1" lang="ja-JP" altLang="en-US" dirty="0">
                <a:latin typeface="Meiryo" panose="020B0604030504040204" pitchFamily="34" charset="-128"/>
                <a:ea typeface="Meiryo" panose="020B0604030504040204" pitchFamily="34" charset="-128"/>
              </a:rPr>
              <a:t>獲得目標</a:t>
            </a:r>
          </a:p>
        </p:txBody>
      </p:sp>
      <p:sp>
        <p:nvSpPr>
          <p:cNvPr id="3" name="コンテンツ プレースホルダー 2">
            <a:extLst>
              <a:ext uri="{FF2B5EF4-FFF2-40B4-BE49-F238E27FC236}">
                <a16:creationId xmlns:a16="http://schemas.microsoft.com/office/drawing/2014/main" id="{F8976271-5916-8E7F-2856-132680D68E55}"/>
              </a:ext>
            </a:extLst>
          </p:cNvPr>
          <p:cNvSpPr>
            <a:spLocks noGrp="1"/>
          </p:cNvSpPr>
          <p:nvPr>
            <p:ph idx="1"/>
          </p:nvPr>
        </p:nvSpPr>
        <p:spPr>
          <a:xfrm>
            <a:off x="395288" y="1253330"/>
            <a:ext cx="8316912" cy="5091907"/>
          </a:xfrm>
        </p:spPr>
        <p:txBody>
          <a:bodyPr>
            <a:normAutofit/>
          </a:bodyPr>
          <a:lstStyle/>
          <a:p>
            <a:pPr marL="0" indent="0">
              <a:buNone/>
            </a:pPr>
            <a:r>
              <a:rPr kumimoji="1" lang="ja-JP" altLang="en-US" sz="2400">
                <a:latin typeface="Meiryo" panose="020B0604030504040204" pitchFamily="34" charset="-128"/>
                <a:ea typeface="Meiryo" panose="020B0604030504040204" pitchFamily="34" charset="-128"/>
              </a:rPr>
              <a:t>発達支援</a:t>
            </a:r>
            <a:r>
              <a:rPr kumimoji="1" lang="en-US" altLang="ja-JP" sz="2400" dirty="0">
                <a:latin typeface="Meiryo" panose="020B0604030504040204" pitchFamily="34" charset="-128"/>
                <a:ea typeface="Meiryo" panose="020B0604030504040204" pitchFamily="34" charset="-128"/>
              </a:rPr>
              <a:t>〜</a:t>
            </a:r>
            <a:r>
              <a:rPr lang="ja-JP" altLang="en-US" sz="2400">
                <a:latin typeface="Meiryo" panose="020B0604030504040204" pitchFamily="34" charset="-128"/>
                <a:ea typeface="Meiryo" panose="020B0604030504040204" pitchFamily="34" charset="-128"/>
              </a:rPr>
              <a:t>本人支援</a:t>
            </a:r>
            <a:r>
              <a:rPr lang="en-US" altLang="ja-JP" sz="2400" dirty="0">
                <a:latin typeface="Meiryo" panose="020B0604030504040204" pitchFamily="34" charset="-128"/>
                <a:ea typeface="Meiryo" panose="020B0604030504040204" pitchFamily="34" charset="-128"/>
              </a:rPr>
              <a:t>〜</a:t>
            </a:r>
            <a:r>
              <a:rPr kumimoji="1" lang="ja-JP" altLang="en-US" sz="2400">
                <a:latin typeface="Meiryo" panose="020B0604030504040204" pitchFamily="34" charset="-128"/>
                <a:ea typeface="Meiryo" panose="020B0604030504040204" pitchFamily="34" charset="-128"/>
              </a:rPr>
              <a:t>の</a:t>
            </a:r>
            <a:r>
              <a:rPr kumimoji="1" lang="ja-JP" altLang="en-US" sz="2400" dirty="0">
                <a:latin typeface="Meiryo" panose="020B0604030504040204" pitchFamily="34" charset="-128"/>
                <a:ea typeface="Meiryo" panose="020B0604030504040204" pitchFamily="34" charset="-128"/>
              </a:rPr>
              <a:t>重要性について理解する（</a:t>
            </a:r>
            <a:r>
              <a:rPr kumimoji="1" lang="en-US" altLang="ja-JP" sz="2400" dirty="0">
                <a:latin typeface="Meiryo" panose="020B0604030504040204" pitchFamily="34" charset="-128"/>
                <a:ea typeface="Meiryo" panose="020B0604030504040204" pitchFamily="34" charset="-128"/>
              </a:rPr>
              <a:t>90</a:t>
            </a:r>
            <a:r>
              <a:rPr kumimoji="1" lang="ja-JP" altLang="en-US" sz="2400">
                <a:latin typeface="Meiryo" panose="020B0604030504040204" pitchFamily="34" charset="-128"/>
                <a:ea typeface="Meiryo" panose="020B0604030504040204" pitchFamily="34" charset="-128"/>
              </a:rPr>
              <a:t>分）</a:t>
            </a:r>
            <a:endParaRPr kumimoji="1" lang="en-US" altLang="ja-JP" sz="2400" dirty="0">
              <a:latin typeface="Meiryo" panose="020B0604030504040204" pitchFamily="34" charset="-128"/>
              <a:ea typeface="Meiryo" panose="020B0604030504040204" pitchFamily="34" charset="-128"/>
            </a:endParaRPr>
          </a:p>
          <a:p>
            <a:pPr marL="0" indent="0">
              <a:buNone/>
            </a:pPr>
            <a:endParaRPr lang="en-US" altLang="ja-JP" sz="2400" dirty="0">
              <a:latin typeface="Meiryo" panose="020B0604030504040204" pitchFamily="34" charset="-128"/>
              <a:ea typeface="Meiryo" panose="020B0604030504040204" pitchFamily="34" charset="-128"/>
            </a:endParaRPr>
          </a:p>
          <a:p>
            <a:pPr marL="0" indent="0">
              <a:lnSpc>
                <a:spcPct val="150000"/>
              </a:lnSpc>
              <a:buNone/>
            </a:pPr>
            <a:r>
              <a:rPr lang="ja-JP" altLang="en-US" sz="2000" kern="0">
                <a:latin typeface="Meiryo" panose="020B0604030504040204" pitchFamily="34" charset="-128"/>
                <a:ea typeface="Meiryo" panose="020B0604030504040204" pitchFamily="34" charset="-128"/>
              </a:rPr>
              <a:t>内容</a:t>
            </a:r>
            <a:endParaRPr lang="en-US" altLang="ja-JP" sz="2000" kern="0" dirty="0">
              <a:latin typeface="Meiryo" panose="020B0604030504040204" pitchFamily="34" charset="-128"/>
              <a:ea typeface="Meiryo" panose="020B0604030504040204" pitchFamily="34" charset="-128"/>
            </a:endParaRPr>
          </a:p>
          <a:p>
            <a:pPr>
              <a:lnSpc>
                <a:spcPct val="150000"/>
              </a:lnSpc>
            </a:pPr>
            <a:r>
              <a:rPr lang="ja-JP" altLang="en-US" sz="2400">
                <a:latin typeface="Meiryo" panose="020B0604030504040204" pitchFamily="34" charset="-128"/>
                <a:ea typeface="Meiryo" panose="020B0604030504040204" pitchFamily="34" charset="-128"/>
              </a:rPr>
              <a:t>児童期におけるアセスメントの実際（年齢・ 生活・発達像に基づく課題の整理を含める）</a:t>
            </a:r>
            <a:endParaRPr lang="en-US" altLang="ja-JP" sz="2400" dirty="0">
              <a:latin typeface="Meiryo" panose="020B0604030504040204" pitchFamily="34" charset="-128"/>
              <a:ea typeface="Meiryo" panose="020B0604030504040204" pitchFamily="34" charset="-128"/>
            </a:endParaRPr>
          </a:p>
          <a:p>
            <a:pPr>
              <a:lnSpc>
                <a:spcPct val="150000"/>
              </a:lnSpc>
            </a:pPr>
            <a:r>
              <a:rPr lang="ja-JP" altLang="en-US" sz="2400">
                <a:latin typeface="Meiryo" panose="020B0604030504040204" pitchFamily="34" charset="-128"/>
                <a:ea typeface="Meiryo" panose="020B0604030504040204" pitchFamily="34" charset="-128"/>
              </a:rPr>
              <a:t>支援に関する計画の作成における発達支援の視点</a:t>
            </a:r>
            <a:endParaRPr lang="en-US" altLang="ja-JP" sz="2400" dirty="0">
              <a:latin typeface="Meiryo" panose="020B0604030504040204" pitchFamily="34" charset="-128"/>
              <a:ea typeface="Meiryo" panose="020B0604030504040204" pitchFamily="34" charset="-128"/>
            </a:endParaRPr>
          </a:p>
          <a:p>
            <a:pPr>
              <a:lnSpc>
                <a:spcPct val="150000"/>
              </a:lnSpc>
            </a:pPr>
            <a:r>
              <a:rPr lang="ja-JP" altLang="en-US" sz="2400">
                <a:latin typeface="Meiryo" panose="020B0604030504040204" pitchFamily="34" charset="-128"/>
                <a:ea typeface="Meiryo" panose="020B0604030504040204" pitchFamily="34" charset="-128"/>
              </a:rPr>
              <a:t>発達支援の視点からのモニタリングの意義とポイント</a:t>
            </a:r>
            <a:endParaRPr lang="ja-JP" altLang="en-US" kern="0">
              <a:latin typeface="Meiryo" panose="020B0604030504040204" pitchFamily="34" charset="-128"/>
              <a:ea typeface="Meiryo" panose="020B0604030504040204" pitchFamily="34" charset="-128"/>
            </a:endParaRPr>
          </a:p>
          <a:p>
            <a:pPr marL="0" indent="0">
              <a:buNone/>
            </a:pPr>
            <a:endParaRPr kumimoji="1" lang="ja-JP" altLang="en-US" sz="2400" dirty="0">
              <a:latin typeface="Meiryo" panose="020B0604030504040204" pitchFamily="34" charset="-128"/>
              <a:ea typeface="Meiryo" panose="020B0604030504040204" pitchFamily="34" charset="-128"/>
            </a:endParaRPr>
          </a:p>
        </p:txBody>
      </p:sp>
      <p:sp>
        <p:nvSpPr>
          <p:cNvPr id="4" name="スライド番号プレースホルダー 3">
            <a:extLst>
              <a:ext uri="{FF2B5EF4-FFF2-40B4-BE49-F238E27FC236}">
                <a16:creationId xmlns:a16="http://schemas.microsoft.com/office/drawing/2014/main" id="{44C4ED5A-F904-670E-C7DF-3E7510C61681}"/>
              </a:ext>
            </a:extLst>
          </p:cNvPr>
          <p:cNvSpPr>
            <a:spLocks noGrp="1"/>
          </p:cNvSpPr>
          <p:nvPr>
            <p:ph type="sldNum" sz="quarter" idx="12"/>
          </p:nvPr>
        </p:nvSpPr>
        <p:spPr/>
        <p:txBody>
          <a:bodyPr/>
          <a:lstStyle/>
          <a:p>
            <a:pPr>
              <a:defRPr/>
            </a:pPr>
            <a:fld id="{6EF23906-C28C-47DE-8E4F-A94606051E12}" type="slidenum">
              <a:rPr lang="en-US" altLang="ja-JP" smtClean="0">
                <a:solidFill>
                  <a:srgbClr val="000000"/>
                </a:solidFill>
              </a:rPr>
              <a:pPr>
                <a:defRPr/>
              </a:pPr>
              <a:t>2</a:t>
            </a:fld>
            <a:endParaRPr lang="en-US" altLang="ja-JP">
              <a:solidFill>
                <a:srgbClr val="000000"/>
              </a:solidFill>
            </a:endParaRPr>
          </a:p>
        </p:txBody>
      </p:sp>
    </p:spTree>
    <p:extLst>
      <p:ext uri="{BB962C8B-B14F-4D97-AF65-F5344CB8AC3E}">
        <p14:creationId xmlns:p14="http://schemas.microsoft.com/office/powerpoint/2010/main" val="185963225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Rectangle 3"/>
          <p:cNvSpPr>
            <a:spLocks noGrp="1" noChangeArrowheads="1"/>
          </p:cNvSpPr>
          <p:nvPr>
            <p:ph idx="1"/>
          </p:nvPr>
        </p:nvSpPr>
        <p:spPr>
          <a:xfrm>
            <a:off x="4619808" y="4331040"/>
            <a:ext cx="4128904" cy="2010383"/>
          </a:xfrm>
          <a:solidFill>
            <a:srgbClr val="FFFF99"/>
          </a:solidFill>
          <a:ln>
            <a:solidFill>
              <a:schemeClr val="tx1"/>
            </a:solidFill>
            <a:miter lim="800000"/>
            <a:headEnd/>
            <a:tailEnd/>
          </a:ln>
        </p:spPr>
        <p:txBody>
          <a:bodyPr>
            <a:noAutofit/>
          </a:bodyPr>
          <a:lstStyle/>
          <a:p>
            <a:pPr>
              <a:lnSpc>
                <a:spcPct val="90000"/>
              </a:lnSpc>
              <a:buFontTx/>
              <a:buNone/>
            </a:pPr>
            <a:r>
              <a:rPr lang="en-US" altLang="ja-JP" sz="1600" dirty="0">
                <a:latin typeface="メイリオ" panose="020B0604030504040204" pitchFamily="50" charset="-128"/>
                <a:ea typeface="メイリオ" panose="020B0604030504040204" pitchFamily="50" charset="-128"/>
              </a:rPr>
              <a:t>【</a:t>
            </a:r>
            <a:r>
              <a:rPr lang="ja-JP" altLang="en-US" sz="1600" dirty="0">
                <a:latin typeface="メイリオ" panose="020B0604030504040204" pitchFamily="50" charset="-128"/>
                <a:ea typeface="メイリオ" panose="020B0604030504040204" pitchFamily="50" charset="-128"/>
              </a:rPr>
              <a:t>言語・ｺﾐｭﾆｹｰｼｮﾝ検査の例</a:t>
            </a:r>
            <a:r>
              <a:rPr lang="en-US" altLang="ja-JP" sz="1600" dirty="0">
                <a:latin typeface="メイリオ" panose="020B0604030504040204" pitchFamily="50" charset="-128"/>
                <a:ea typeface="メイリオ" panose="020B0604030504040204" pitchFamily="50" charset="-128"/>
              </a:rPr>
              <a:t>】</a:t>
            </a:r>
            <a:endParaRPr lang="ja-JP" altLang="en-US" sz="1600" dirty="0">
              <a:latin typeface="メイリオ" panose="020B0604030504040204" pitchFamily="50" charset="-128"/>
              <a:ea typeface="メイリオ" panose="020B0604030504040204" pitchFamily="50" charset="-128"/>
            </a:endParaRPr>
          </a:p>
          <a:p>
            <a:pPr>
              <a:lnSpc>
                <a:spcPct val="90000"/>
              </a:lnSpc>
              <a:buFontTx/>
              <a:buNone/>
            </a:pPr>
            <a:r>
              <a:rPr lang="ja-JP" altLang="en-US" sz="1600" dirty="0">
                <a:latin typeface="メイリオ" panose="020B0604030504040204" pitchFamily="50" charset="-128"/>
                <a:ea typeface="メイリオ" panose="020B0604030504040204" pitchFamily="50" charset="-128"/>
              </a:rPr>
              <a:t>　</a:t>
            </a:r>
            <a:r>
              <a:rPr lang="en-US" altLang="ja-JP" sz="1600" dirty="0">
                <a:latin typeface="メイリオ" panose="020B0604030504040204" pitchFamily="50" charset="-128"/>
                <a:ea typeface="メイリオ" panose="020B0604030504040204" pitchFamily="50" charset="-128"/>
              </a:rPr>
              <a:t>ITPA</a:t>
            </a:r>
            <a:r>
              <a:rPr lang="ja-JP" altLang="en-US" sz="1600" dirty="0">
                <a:latin typeface="メイリオ" panose="020B0604030504040204" pitchFamily="50" charset="-128"/>
                <a:ea typeface="メイリオ" panose="020B0604030504040204" pitchFamily="50" charset="-128"/>
              </a:rPr>
              <a:t>言語学習能力診断検査　等</a:t>
            </a:r>
          </a:p>
          <a:p>
            <a:pPr>
              <a:spcBef>
                <a:spcPts val="1013"/>
              </a:spcBef>
              <a:buNone/>
            </a:pPr>
            <a:r>
              <a:rPr lang="en-US" altLang="ja-JP" sz="1600" dirty="0">
                <a:latin typeface="メイリオ" panose="020B0604030504040204" pitchFamily="50" charset="-128"/>
                <a:ea typeface="メイリオ" panose="020B0604030504040204" pitchFamily="50" charset="-128"/>
              </a:rPr>
              <a:t>【</a:t>
            </a:r>
            <a:r>
              <a:rPr lang="ja-JP" altLang="en-US" sz="1600" dirty="0">
                <a:latin typeface="メイリオ" panose="020B0604030504040204" pitchFamily="50" charset="-128"/>
                <a:ea typeface="メイリオ" panose="020B0604030504040204" pitchFamily="50" charset="-128"/>
              </a:rPr>
              <a:t>その他検査の例</a:t>
            </a:r>
            <a:r>
              <a:rPr lang="en-US" altLang="ja-JP" sz="1600" dirty="0">
                <a:latin typeface="メイリオ" panose="020B0604030504040204" pitchFamily="50" charset="-128"/>
                <a:ea typeface="メイリオ" panose="020B0604030504040204" pitchFamily="50" charset="-128"/>
              </a:rPr>
              <a:t>】</a:t>
            </a:r>
            <a:endParaRPr lang="ja-JP" altLang="en-US" sz="1600" dirty="0">
              <a:latin typeface="メイリオ" panose="020B0604030504040204" pitchFamily="50" charset="-128"/>
              <a:ea typeface="メイリオ" panose="020B0604030504040204" pitchFamily="50" charset="-128"/>
            </a:endParaRPr>
          </a:p>
          <a:p>
            <a:pPr>
              <a:spcBef>
                <a:spcPts val="0"/>
              </a:spcBef>
              <a:buNone/>
            </a:pPr>
            <a:r>
              <a:rPr lang="ja-JP" altLang="en-US" sz="1600" dirty="0">
                <a:latin typeface="メイリオ" panose="020B0604030504040204" pitchFamily="50" charset="-128"/>
                <a:ea typeface="メイリオ" panose="020B0604030504040204" pitchFamily="50" charset="-128"/>
              </a:rPr>
              <a:t>　</a:t>
            </a:r>
            <a:r>
              <a:rPr lang="en-US" altLang="ja-JP" sz="1600" dirty="0">
                <a:latin typeface="メイリオ" panose="020B0604030504040204" pitchFamily="50" charset="-128"/>
                <a:ea typeface="メイリオ" panose="020B0604030504040204" pitchFamily="50" charset="-128"/>
              </a:rPr>
              <a:t>Vineland-II</a:t>
            </a:r>
            <a:r>
              <a:rPr lang="ja-JP" altLang="en-US" sz="1600" dirty="0">
                <a:latin typeface="メイリオ" panose="020B0604030504040204" pitchFamily="50" charset="-128"/>
                <a:ea typeface="メイリオ" panose="020B0604030504040204" pitchFamily="50" charset="-128"/>
              </a:rPr>
              <a:t>適応行動尺度</a:t>
            </a:r>
            <a:endParaRPr lang="en-US" altLang="ja-JP" sz="1600" dirty="0">
              <a:latin typeface="メイリオ" panose="020B0604030504040204" pitchFamily="50" charset="-128"/>
              <a:ea typeface="メイリオ" panose="020B0604030504040204" pitchFamily="50" charset="-128"/>
            </a:endParaRPr>
          </a:p>
          <a:p>
            <a:pPr>
              <a:spcBef>
                <a:spcPts val="0"/>
              </a:spcBef>
              <a:buNone/>
            </a:pPr>
            <a:r>
              <a:rPr lang="ja-JP" altLang="en-US" sz="1600" dirty="0">
                <a:latin typeface="メイリオ" panose="020B0604030504040204" pitchFamily="50" charset="-128"/>
                <a:ea typeface="メイリオ" panose="020B0604030504040204" pitchFamily="50" charset="-128"/>
              </a:rPr>
              <a:t>　フロスティッグ視知覚発達検査</a:t>
            </a:r>
          </a:p>
          <a:p>
            <a:pPr>
              <a:spcBef>
                <a:spcPts val="0"/>
              </a:spcBef>
              <a:buNone/>
            </a:pPr>
            <a:r>
              <a:rPr lang="ja-JP" altLang="en-US" sz="1600" dirty="0">
                <a:latin typeface="メイリオ" panose="020B0604030504040204" pitchFamily="50" charset="-128"/>
                <a:ea typeface="メイリオ" panose="020B0604030504040204" pitchFamily="50" charset="-128"/>
              </a:rPr>
              <a:t>　</a:t>
            </a:r>
            <a:r>
              <a:rPr lang="en-US" altLang="ja-JP" sz="1600" dirty="0">
                <a:latin typeface="メイリオ" panose="020B0604030504040204" pitchFamily="50" charset="-128"/>
                <a:ea typeface="メイリオ" panose="020B0604030504040204" pitchFamily="50" charset="-128"/>
              </a:rPr>
              <a:t>JPAN</a:t>
            </a:r>
            <a:r>
              <a:rPr lang="ja-JP" altLang="en-US" sz="1600" dirty="0">
                <a:latin typeface="メイリオ" panose="020B0604030504040204" pitchFamily="50" charset="-128"/>
                <a:ea typeface="メイリオ" panose="020B0604030504040204" pitchFamily="50" charset="-128"/>
              </a:rPr>
              <a:t>感覚処理・行為機能検査</a:t>
            </a:r>
          </a:p>
          <a:p>
            <a:pPr>
              <a:spcBef>
                <a:spcPts val="0"/>
              </a:spcBef>
              <a:buNone/>
            </a:pPr>
            <a:r>
              <a:rPr lang="ja-JP" altLang="en-US" sz="1600" dirty="0">
                <a:latin typeface="メイリオ" panose="020B0604030504040204" pitchFamily="50" charset="-128"/>
                <a:ea typeface="メイリオ" panose="020B0604030504040204" pitchFamily="50" charset="-128"/>
              </a:rPr>
              <a:t>　新版</a:t>
            </a:r>
            <a:r>
              <a:rPr lang="en-US" altLang="ja-JP" sz="1600" dirty="0">
                <a:latin typeface="メイリオ" panose="020B0604030504040204" pitchFamily="50" charset="-128"/>
                <a:ea typeface="メイリオ" panose="020B0604030504040204" pitchFamily="50" charset="-128"/>
              </a:rPr>
              <a:t>S‐M</a:t>
            </a:r>
            <a:r>
              <a:rPr lang="ja-JP" altLang="en-US" sz="1600" dirty="0">
                <a:latin typeface="メイリオ" panose="020B0604030504040204" pitchFamily="50" charset="-128"/>
                <a:ea typeface="メイリオ" panose="020B0604030504040204" pitchFamily="50" charset="-128"/>
              </a:rPr>
              <a:t>社会生活能力検査  等</a:t>
            </a:r>
          </a:p>
        </p:txBody>
      </p:sp>
      <p:sp>
        <p:nvSpPr>
          <p:cNvPr id="10244" name="Rectangle 4"/>
          <p:cNvSpPr>
            <a:spLocks noChangeArrowheads="1"/>
          </p:cNvSpPr>
          <p:nvPr/>
        </p:nvSpPr>
        <p:spPr bwMode="auto">
          <a:xfrm>
            <a:off x="395287" y="1502728"/>
            <a:ext cx="8353425" cy="27605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51430" tIns="25715" rIns="51430" bIns="25715"/>
          <a:lstStyle/>
          <a:p>
            <a:pPr marL="342900" indent="-342900" eaLnBrk="0" fontAlgn="base" hangingPunct="0">
              <a:spcAft>
                <a:spcPct val="0"/>
              </a:spcAft>
              <a:buFont typeface="Arial" panose="020B0604020202020204" pitchFamily="34" charset="0"/>
              <a:buChar char="•"/>
            </a:pPr>
            <a:r>
              <a:rPr lang="ja-JP" altLang="en-US" sz="2400">
                <a:solidFill>
                  <a:srgbClr val="000000"/>
                </a:solidFill>
                <a:latin typeface="メイリオ" panose="020B0604030504040204" pitchFamily="50" charset="-128"/>
                <a:ea typeface="メイリオ" panose="020B0604030504040204" pitchFamily="50" charset="-128"/>
              </a:rPr>
              <a:t>検査</a:t>
            </a:r>
            <a:r>
              <a:rPr lang="ja-JP" altLang="en-US" sz="2400" dirty="0">
                <a:solidFill>
                  <a:srgbClr val="000000"/>
                </a:solidFill>
                <a:latin typeface="メイリオ" panose="020B0604030504040204" pitchFamily="50" charset="-128"/>
                <a:ea typeface="メイリオ" panose="020B0604030504040204" pitchFamily="50" charset="-128"/>
              </a:rPr>
              <a:t>の目的を明確にし、必要な情報の内容を確定する</a:t>
            </a:r>
            <a:endParaRPr lang="en-US" altLang="ja-JP" sz="2400" dirty="0">
              <a:solidFill>
                <a:srgbClr val="000000"/>
              </a:solidFill>
              <a:latin typeface="メイリオ" panose="020B0604030504040204" pitchFamily="50" charset="-128"/>
              <a:ea typeface="メイリオ" panose="020B0604030504040204" pitchFamily="50" charset="-128"/>
            </a:endParaRPr>
          </a:p>
          <a:p>
            <a:pPr marL="342900" indent="-342900" eaLnBrk="0" fontAlgn="base" hangingPunct="0">
              <a:spcAft>
                <a:spcPct val="0"/>
              </a:spcAft>
              <a:buFont typeface="Arial" panose="020B0604020202020204" pitchFamily="34" charset="0"/>
              <a:buChar char="•"/>
            </a:pPr>
            <a:r>
              <a:rPr lang="ja-JP" altLang="en-US" sz="2400">
                <a:solidFill>
                  <a:srgbClr val="000000"/>
                </a:solidFill>
                <a:latin typeface="メイリオ" panose="020B0604030504040204" pitchFamily="50" charset="-128"/>
                <a:ea typeface="メイリオ" panose="020B0604030504040204" pitchFamily="50" charset="-128"/>
              </a:rPr>
              <a:t>実施する際には、検査に対応する際の態度や回答内容</a:t>
            </a:r>
            <a:r>
              <a:rPr lang="ja-JP" altLang="en-US" sz="2400" dirty="0">
                <a:solidFill>
                  <a:srgbClr val="000000"/>
                </a:solidFill>
                <a:latin typeface="メイリオ" panose="020B0604030504040204" pitchFamily="50" charset="-128"/>
                <a:ea typeface="メイリオ" panose="020B0604030504040204" pitchFamily="50" charset="-128"/>
              </a:rPr>
              <a:t>、一部正答等の芽生え反応も</a:t>
            </a:r>
            <a:r>
              <a:rPr lang="ja-JP" altLang="en-US" sz="2400">
                <a:solidFill>
                  <a:srgbClr val="000000"/>
                </a:solidFill>
                <a:latin typeface="メイリオ" panose="020B0604030504040204" pitchFamily="50" charset="-128"/>
                <a:ea typeface="メイリオ" panose="020B0604030504040204" pitchFamily="50" charset="-128"/>
              </a:rPr>
              <a:t>把握する</a:t>
            </a:r>
            <a:endParaRPr lang="en-US" altLang="ja-JP" sz="2400" dirty="0">
              <a:solidFill>
                <a:srgbClr val="000000"/>
              </a:solidFill>
              <a:latin typeface="メイリオ" panose="020B0604030504040204" pitchFamily="50" charset="-128"/>
              <a:ea typeface="メイリオ" panose="020B0604030504040204" pitchFamily="50" charset="-128"/>
            </a:endParaRPr>
          </a:p>
          <a:p>
            <a:pPr marL="342900" indent="-342900" eaLnBrk="0" fontAlgn="base" hangingPunct="0">
              <a:spcAft>
                <a:spcPct val="0"/>
              </a:spcAft>
              <a:buFont typeface="Arial" panose="020B0604020202020204" pitchFamily="34" charset="0"/>
              <a:buChar char="•"/>
            </a:pPr>
            <a:r>
              <a:rPr lang="ja-JP" altLang="en-US" sz="2400">
                <a:solidFill>
                  <a:srgbClr val="000000"/>
                </a:solidFill>
                <a:latin typeface="メイリオ" panose="020B0604030504040204" pitchFamily="50" charset="-128"/>
                <a:ea typeface="メイリオ" panose="020B0604030504040204" pitchFamily="50" charset="-128"/>
              </a:rPr>
              <a:t>検査結果の数字を得ることだけを目的にしない</a:t>
            </a:r>
            <a:endParaRPr lang="ja-JP" altLang="en-US" sz="2400" dirty="0">
              <a:solidFill>
                <a:srgbClr val="000000"/>
              </a:solidFill>
              <a:latin typeface="メイリオ" panose="020B0604030504040204" pitchFamily="50" charset="-128"/>
              <a:ea typeface="メイリオ" panose="020B0604030504040204" pitchFamily="50" charset="-128"/>
            </a:endParaRPr>
          </a:p>
          <a:p>
            <a:pPr marL="342900" indent="-342900" eaLnBrk="0" fontAlgn="base" hangingPunct="0">
              <a:spcAft>
                <a:spcPct val="0"/>
              </a:spcAft>
              <a:buFont typeface="Arial" panose="020B0604020202020204" pitchFamily="34" charset="0"/>
              <a:buChar char="•"/>
            </a:pPr>
            <a:r>
              <a:rPr lang="ja-JP" altLang="en-US" sz="2400">
                <a:solidFill>
                  <a:srgbClr val="000000"/>
                </a:solidFill>
                <a:latin typeface="メイリオ" panose="020B0604030504040204" pitchFamily="50" charset="-128"/>
                <a:ea typeface="メイリオ" panose="020B0604030504040204" pitchFamily="50" charset="-128"/>
              </a:rPr>
              <a:t>実施</a:t>
            </a:r>
            <a:r>
              <a:rPr lang="ja-JP" altLang="en-US" sz="2400" dirty="0">
                <a:solidFill>
                  <a:srgbClr val="000000"/>
                </a:solidFill>
                <a:latin typeface="メイリオ" panose="020B0604030504040204" pitchFamily="50" charset="-128"/>
                <a:ea typeface="メイリオ" panose="020B0604030504040204" pitchFamily="50" charset="-128"/>
              </a:rPr>
              <a:t>において保護者の了解と理解を得、結果を報告する</a:t>
            </a:r>
          </a:p>
          <a:p>
            <a:pPr marL="342900" indent="-342900" eaLnBrk="0" fontAlgn="base" hangingPunct="0">
              <a:spcAft>
                <a:spcPct val="0"/>
              </a:spcAft>
              <a:buFont typeface="Arial" panose="020B0604020202020204" pitchFamily="34" charset="0"/>
              <a:buChar char="•"/>
            </a:pPr>
            <a:r>
              <a:rPr lang="ja-JP" altLang="en-US" sz="2400">
                <a:solidFill>
                  <a:srgbClr val="000000"/>
                </a:solidFill>
                <a:latin typeface="メイリオ" panose="020B0604030504040204" pitchFamily="50" charset="-128"/>
                <a:ea typeface="メイリオ" panose="020B0604030504040204" pitchFamily="50" charset="-128"/>
              </a:rPr>
              <a:t>個人</a:t>
            </a:r>
            <a:r>
              <a:rPr lang="ja-JP" altLang="en-US" sz="2400" dirty="0">
                <a:solidFill>
                  <a:srgbClr val="000000"/>
                </a:solidFill>
                <a:latin typeface="メイリオ" panose="020B0604030504040204" pitchFamily="50" charset="-128"/>
                <a:ea typeface="メイリオ" panose="020B0604030504040204" pitchFamily="50" charset="-128"/>
              </a:rPr>
              <a:t>情報管理、活用範囲を明確にする</a:t>
            </a:r>
          </a:p>
        </p:txBody>
      </p:sp>
      <p:sp>
        <p:nvSpPr>
          <p:cNvPr id="10245" name="Rectangle 5"/>
          <p:cNvSpPr>
            <a:spLocks noChangeArrowheads="1"/>
          </p:cNvSpPr>
          <p:nvPr/>
        </p:nvSpPr>
        <p:spPr bwMode="auto">
          <a:xfrm>
            <a:off x="395288" y="4331040"/>
            <a:ext cx="4143262" cy="2010383"/>
          </a:xfrm>
          <a:prstGeom prst="rect">
            <a:avLst/>
          </a:prstGeom>
          <a:solidFill>
            <a:srgbClr val="FFFF99"/>
          </a:solidFill>
          <a:ln w="9525">
            <a:solidFill>
              <a:schemeClr val="tx1"/>
            </a:solidFill>
            <a:miter lim="800000"/>
            <a:headEnd/>
            <a:tailEnd/>
          </a:ln>
        </p:spPr>
        <p:txBody>
          <a:bodyPr lIns="51430" tIns="25715" rIns="51430" bIns="25715"/>
          <a:lstStyle/>
          <a:p>
            <a:pPr marL="192881" indent="-192881" eaLnBrk="0" fontAlgn="base" hangingPunct="0">
              <a:spcBef>
                <a:spcPct val="20000"/>
              </a:spcBef>
              <a:spcAft>
                <a:spcPct val="0"/>
              </a:spcAft>
            </a:pPr>
            <a:r>
              <a:rPr lang="en-US" altLang="ja-JP" sz="1600" dirty="0">
                <a:solidFill>
                  <a:srgbClr val="000000"/>
                </a:solidFill>
                <a:latin typeface="メイリオ" panose="020B0604030504040204" pitchFamily="50" charset="-128"/>
                <a:ea typeface="メイリオ" panose="020B0604030504040204" pitchFamily="50" charset="-128"/>
              </a:rPr>
              <a:t>【</a:t>
            </a:r>
            <a:r>
              <a:rPr lang="ja-JP" altLang="en-US" sz="1600" dirty="0">
                <a:solidFill>
                  <a:srgbClr val="000000"/>
                </a:solidFill>
                <a:latin typeface="メイリオ" panose="020B0604030504040204" pitchFamily="50" charset="-128"/>
                <a:ea typeface="メイリオ" panose="020B0604030504040204" pitchFamily="50" charset="-128"/>
              </a:rPr>
              <a:t>発達・知能検査の例</a:t>
            </a:r>
            <a:r>
              <a:rPr lang="en-US" altLang="ja-JP" sz="1600" dirty="0">
                <a:solidFill>
                  <a:srgbClr val="000000"/>
                </a:solidFill>
                <a:latin typeface="メイリオ" panose="020B0604030504040204" pitchFamily="50" charset="-128"/>
                <a:ea typeface="メイリオ" panose="020B0604030504040204" pitchFamily="50" charset="-128"/>
              </a:rPr>
              <a:t>】</a:t>
            </a:r>
            <a:endParaRPr lang="ja-JP" altLang="en-US" sz="1600" dirty="0">
              <a:solidFill>
                <a:srgbClr val="000000"/>
              </a:solidFill>
              <a:latin typeface="メイリオ" panose="020B0604030504040204" pitchFamily="50" charset="-128"/>
              <a:ea typeface="メイリオ" panose="020B0604030504040204" pitchFamily="50" charset="-128"/>
            </a:endParaRPr>
          </a:p>
          <a:p>
            <a:pPr marL="100013" indent="-100013" eaLnBrk="0" fontAlgn="base" hangingPunct="0">
              <a:spcBef>
                <a:spcPct val="20000"/>
              </a:spcBef>
              <a:spcAft>
                <a:spcPct val="0"/>
              </a:spcAft>
            </a:pPr>
            <a:r>
              <a:rPr lang="ja-JP" altLang="en-US" sz="1600" dirty="0">
                <a:solidFill>
                  <a:srgbClr val="000000"/>
                </a:solidFill>
                <a:latin typeface="メイリオ" panose="020B0604030504040204" pitchFamily="50" charset="-128"/>
                <a:ea typeface="メイリオ" panose="020B0604030504040204" pitchFamily="50" charset="-128"/>
              </a:rPr>
              <a:t>　新版</a:t>
            </a:r>
            <a:r>
              <a:rPr lang="en-US" altLang="ja-JP" sz="1600" dirty="0">
                <a:solidFill>
                  <a:srgbClr val="000000"/>
                </a:solidFill>
                <a:latin typeface="メイリオ" panose="020B0604030504040204" pitchFamily="50" charset="-128"/>
                <a:ea typeface="メイリオ" panose="020B0604030504040204" pitchFamily="50" charset="-128"/>
              </a:rPr>
              <a:t>K</a:t>
            </a:r>
            <a:r>
              <a:rPr lang="ja-JP" altLang="en-US" sz="1600" dirty="0">
                <a:solidFill>
                  <a:srgbClr val="000000"/>
                </a:solidFill>
                <a:latin typeface="メイリオ" panose="020B0604030504040204" pitchFamily="50" charset="-128"/>
                <a:ea typeface="メイリオ" panose="020B0604030504040204" pitchFamily="50" charset="-128"/>
              </a:rPr>
              <a:t>式発達検査</a:t>
            </a:r>
            <a:endParaRPr lang="en-US" altLang="ja-JP" sz="1600" dirty="0">
              <a:solidFill>
                <a:srgbClr val="000000"/>
              </a:solidFill>
              <a:latin typeface="メイリオ" panose="020B0604030504040204" pitchFamily="50" charset="-128"/>
              <a:ea typeface="メイリオ" panose="020B0604030504040204" pitchFamily="50" charset="-128"/>
            </a:endParaRPr>
          </a:p>
          <a:p>
            <a:pPr marL="100013" indent="-100013" eaLnBrk="0" fontAlgn="base" hangingPunct="0">
              <a:spcBef>
                <a:spcPct val="20000"/>
              </a:spcBef>
              <a:spcAft>
                <a:spcPct val="0"/>
              </a:spcAft>
            </a:pPr>
            <a:r>
              <a:rPr lang="ja-JP" altLang="en-US" sz="1600" dirty="0">
                <a:solidFill>
                  <a:srgbClr val="000000"/>
                </a:solidFill>
                <a:latin typeface="メイリオ" panose="020B0604030504040204" pitchFamily="50" charset="-128"/>
                <a:ea typeface="メイリオ" panose="020B0604030504040204" pitchFamily="50" charset="-128"/>
              </a:rPr>
              <a:t>　田中ビネー知能検査</a:t>
            </a:r>
            <a:r>
              <a:rPr lang="en-US" altLang="ja-JP" sz="1600" dirty="0">
                <a:solidFill>
                  <a:srgbClr val="000000"/>
                </a:solidFill>
                <a:latin typeface="メイリオ" panose="020B0604030504040204" pitchFamily="50" charset="-128"/>
                <a:ea typeface="メイリオ" panose="020B0604030504040204" pitchFamily="50" charset="-128"/>
              </a:rPr>
              <a:t>V</a:t>
            </a:r>
            <a:r>
              <a:rPr lang="ja-JP" altLang="en-US" sz="1600" dirty="0">
                <a:solidFill>
                  <a:srgbClr val="000000"/>
                </a:solidFill>
                <a:latin typeface="メイリオ" panose="020B0604030504040204" pitchFamily="50" charset="-128"/>
                <a:ea typeface="メイリオ" panose="020B0604030504040204" pitchFamily="50" charset="-128"/>
              </a:rPr>
              <a:t>、</a:t>
            </a:r>
            <a:endParaRPr lang="en-US" altLang="ja-JP" sz="1600" dirty="0">
              <a:solidFill>
                <a:srgbClr val="000000"/>
              </a:solidFill>
              <a:latin typeface="メイリオ" panose="020B0604030504040204" pitchFamily="50" charset="-128"/>
              <a:ea typeface="メイリオ" panose="020B0604030504040204" pitchFamily="50" charset="-128"/>
            </a:endParaRPr>
          </a:p>
          <a:p>
            <a:pPr marL="100013" indent="-100013" eaLnBrk="0" fontAlgn="base" hangingPunct="0">
              <a:spcBef>
                <a:spcPct val="20000"/>
              </a:spcBef>
              <a:spcAft>
                <a:spcPct val="0"/>
              </a:spcAft>
            </a:pPr>
            <a:r>
              <a:rPr lang="ja-JP" altLang="en-US" sz="1600" dirty="0">
                <a:solidFill>
                  <a:srgbClr val="000000"/>
                </a:solidFill>
                <a:latin typeface="メイリオ" panose="020B0604030504040204" pitchFamily="50" charset="-128"/>
                <a:ea typeface="メイリオ" panose="020B0604030504040204" pitchFamily="50" charset="-128"/>
              </a:rPr>
              <a:t>　</a:t>
            </a:r>
            <a:r>
              <a:rPr lang="en-US" altLang="ja-JP" sz="1600" dirty="0">
                <a:solidFill>
                  <a:srgbClr val="000000"/>
                </a:solidFill>
                <a:latin typeface="メイリオ" panose="020B0604030504040204" pitchFamily="50" charset="-128"/>
                <a:ea typeface="メイリオ" panose="020B0604030504040204" pitchFamily="50" charset="-128"/>
              </a:rPr>
              <a:t>WPPSI</a:t>
            </a:r>
            <a:r>
              <a:rPr lang="ja-JP" altLang="en-US" sz="1600" dirty="0" err="1">
                <a:solidFill>
                  <a:srgbClr val="000000"/>
                </a:solidFill>
                <a:latin typeface="メイリオ" panose="020B0604030504040204" pitchFamily="50" charset="-128"/>
                <a:ea typeface="メイリオ" panose="020B0604030504040204" pitchFamily="50" charset="-128"/>
              </a:rPr>
              <a:t>、</a:t>
            </a:r>
            <a:r>
              <a:rPr lang="en-US" altLang="ja-JP" sz="1600" dirty="0">
                <a:solidFill>
                  <a:srgbClr val="000000"/>
                </a:solidFill>
                <a:latin typeface="メイリオ" panose="020B0604030504040204" pitchFamily="50" charset="-128"/>
                <a:ea typeface="メイリオ" panose="020B0604030504040204" pitchFamily="50" charset="-128"/>
              </a:rPr>
              <a:t>WISC</a:t>
            </a:r>
            <a:r>
              <a:rPr lang="ja-JP" altLang="en-US" sz="1600" dirty="0" err="1">
                <a:solidFill>
                  <a:srgbClr val="000000"/>
                </a:solidFill>
                <a:latin typeface="メイリオ" panose="020B0604030504040204" pitchFamily="50" charset="-128"/>
                <a:ea typeface="メイリオ" panose="020B0604030504040204" pitchFamily="50" charset="-128"/>
              </a:rPr>
              <a:t>ｰ</a:t>
            </a:r>
            <a:r>
              <a:rPr lang="en-US" altLang="ja-JP" sz="1600" dirty="0">
                <a:solidFill>
                  <a:srgbClr val="000000"/>
                </a:solidFill>
                <a:latin typeface="メイリオ" panose="020B0604030504040204" pitchFamily="50" charset="-128"/>
                <a:ea typeface="メイリオ" panose="020B0604030504040204" pitchFamily="50" charset="-128"/>
              </a:rPr>
              <a:t>Ⅳ</a:t>
            </a:r>
            <a:r>
              <a:rPr lang="ja-JP" altLang="en-US" sz="1600" dirty="0">
                <a:solidFill>
                  <a:srgbClr val="000000"/>
                </a:solidFill>
                <a:latin typeface="メイリオ" panose="020B0604030504040204" pitchFamily="50" charset="-128"/>
                <a:ea typeface="メイリオ" panose="020B0604030504040204" pitchFamily="50" charset="-128"/>
              </a:rPr>
              <a:t>、日本版</a:t>
            </a:r>
            <a:r>
              <a:rPr lang="en-US" altLang="ja-JP" sz="1600" dirty="0">
                <a:solidFill>
                  <a:srgbClr val="000000"/>
                </a:solidFill>
                <a:latin typeface="メイリオ" panose="020B0604030504040204" pitchFamily="50" charset="-128"/>
                <a:ea typeface="メイリオ" panose="020B0604030504040204" pitchFamily="50" charset="-128"/>
              </a:rPr>
              <a:t>KABC‐Ⅱ</a:t>
            </a:r>
            <a:endParaRPr lang="ja-JP" altLang="en-US" sz="1600" dirty="0">
              <a:solidFill>
                <a:srgbClr val="000000"/>
              </a:solidFill>
              <a:latin typeface="メイリオ" panose="020B0604030504040204" pitchFamily="50" charset="-128"/>
              <a:ea typeface="メイリオ" panose="020B0604030504040204" pitchFamily="50" charset="-128"/>
            </a:endParaRPr>
          </a:p>
          <a:p>
            <a:pPr marL="100013" indent="-100013" eaLnBrk="0" fontAlgn="base" hangingPunct="0">
              <a:spcBef>
                <a:spcPct val="20000"/>
              </a:spcBef>
              <a:spcAft>
                <a:spcPct val="0"/>
              </a:spcAft>
            </a:pPr>
            <a:r>
              <a:rPr lang="ja-JP" altLang="en-US" sz="1600" dirty="0">
                <a:solidFill>
                  <a:srgbClr val="000000"/>
                </a:solidFill>
                <a:latin typeface="メイリオ" panose="020B0604030504040204" pitchFamily="50" charset="-128"/>
                <a:ea typeface="メイリオ" panose="020B0604030504040204" pitchFamily="50" charset="-128"/>
              </a:rPr>
              <a:t>　</a:t>
            </a:r>
            <a:r>
              <a:rPr lang="en-US" altLang="ja-JP" sz="1600" dirty="0">
                <a:solidFill>
                  <a:srgbClr val="000000"/>
                </a:solidFill>
                <a:latin typeface="メイリオ" panose="020B0604030504040204" pitchFamily="50" charset="-128"/>
                <a:ea typeface="メイリオ" panose="020B0604030504040204" pitchFamily="50" charset="-128"/>
              </a:rPr>
              <a:t>PEP</a:t>
            </a:r>
            <a:r>
              <a:rPr lang="ja-JP" altLang="en-US" sz="1600" dirty="0">
                <a:solidFill>
                  <a:srgbClr val="000000"/>
                </a:solidFill>
                <a:latin typeface="メイリオ" panose="020B0604030504040204" pitchFamily="50" charset="-128"/>
                <a:ea typeface="メイリオ" panose="020B0604030504040204" pitchFamily="50" charset="-128"/>
              </a:rPr>
              <a:t>ｰ</a:t>
            </a:r>
            <a:r>
              <a:rPr lang="en-US" altLang="ja-JP" sz="1600" dirty="0">
                <a:solidFill>
                  <a:srgbClr val="000000"/>
                </a:solidFill>
                <a:latin typeface="メイリオ" panose="020B0604030504040204" pitchFamily="50" charset="-128"/>
                <a:ea typeface="メイリオ" panose="020B0604030504040204" pitchFamily="50" charset="-128"/>
              </a:rPr>
              <a:t>Ⅲ</a:t>
            </a:r>
          </a:p>
          <a:p>
            <a:pPr marL="100013" indent="-100013" eaLnBrk="0" fontAlgn="base" hangingPunct="0">
              <a:spcBef>
                <a:spcPct val="20000"/>
              </a:spcBef>
              <a:spcAft>
                <a:spcPct val="0"/>
              </a:spcAft>
            </a:pPr>
            <a:r>
              <a:rPr lang="ja-JP" altLang="en-US" sz="1600" dirty="0">
                <a:solidFill>
                  <a:srgbClr val="000000"/>
                </a:solidFill>
                <a:latin typeface="メイリオ" panose="020B0604030504040204" pitchFamily="50" charset="-128"/>
                <a:ea typeface="メイリオ" panose="020B0604030504040204" pitchFamily="50" charset="-128"/>
              </a:rPr>
              <a:t>　遠城寺式乳幼児分析的</a:t>
            </a:r>
            <a:r>
              <a:rPr lang="ja-JP" altLang="en-US" sz="1600">
                <a:solidFill>
                  <a:srgbClr val="000000"/>
                </a:solidFill>
                <a:latin typeface="メイリオ" panose="020B0604030504040204" pitchFamily="50" charset="-128"/>
                <a:ea typeface="メイリオ" panose="020B0604030504040204" pitchFamily="50" charset="-128"/>
              </a:rPr>
              <a:t>発達検査　　　等　　　　　　　　</a:t>
            </a:r>
            <a:endParaRPr lang="ja-JP" altLang="en-US" sz="1600" dirty="0">
              <a:solidFill>
                <a:srgbClr val="000000"/>
              </a:solidFill>
              <a:latin typeface="メイリオ" panose="020B0604030504040204" pitchFamily="50" charset="-128"/>
              <a:ea typeface="メイリオ" panose="020B0604030504040204" pitchFamily="50" charset="-128"/>
            </a:endParaRPr>
          </a:p>
        </p:txBody>
      </p:sp>
      <p:sp>
        <p:nvSpPr>
          <p:cNvPr id="2" name="AutoShape 4">
            <a:extLst>
              <a:ext uri="{FF2B5EF4-FFF2-40B4-BE49-F238E27FC236}">
                <a16:creationId xmlns:a16="http://schemas.microsoft.com/office/drawing/2014/main" id="{31C27426-0EE1-57DA-1BA8-F237B2A384C3}"/>
              </a:ext>
            </a:extLst>
          </p:cNvPr>
          <p:cNvSpPr>
            <a:spLocks noChangeArrowheads="1"/>
          </p:cNvSpPr>
          <p:nvPr/>
        </p:nvSpPr>
        <p:spPr bwMode="auto">
          <a:xfrm>
            <a:off x="395288" y="873125"/>
            <a:ext cx="4597004" cy="485775"/>
          </a:xfrm>
          <a:prstGeom prst="roundRect">
            <a:avLst>
              <a:gd name="adj" fmla="val 26537"/>
            </a:avLst>
          </a:prstGeom>
          <a:solidFill>
            <a:srgbClr val="FFFFCC"/>
          </a:solidFill>
          <a:ln w="38100" cmpd="thickThin">
            <a:solidFill>
              <a:srgbClr val="FF6600"/>
            </a:solidFill>
            <a:round/>
            <a:headEnd/>
            <a:tailEnd/>
          </a:ln>
          <a:effectLst>
            <a:outerShdw dist="107763" dir="2700000" algn="ctr" rotWithShape="0">
              <a:schemeClr val="bg2">
                <a:alpha val="50000"/>
              </a:schemeClr>
            </a:outerShdw>
          </a:effectLst>
        </p:spPr>
        <p:txBody>
          <a:bodyPr wrap="none" lIns="51416" tIns="25709" rIns="51416" bIns="25709" anchor="ctr"/>
          <a:lstStyle/>
          <a:p>
            <a:pPr algn="ctr" fontAlgn="base">
              <a:spcBef>
                <a:spcPct val="0"/>
              </a:spcBef>
              <a:spcAft>
                <a:spcPct val="0"/>
              </a:spcAft>
            </a:pPr>
            <a:r>
              <a:rPr lang="ja-JP" altLang="en-US" sz="2475" b="1">
                <a:solidFill>
                  <a:srgbClr val="A50021"/>
                </a:solidFill>
                <a:latin typeface="メイリオ" panose="020B0604030504040204" pitchFamily="50" charset="-128"/>
                <a:ea typeface="メイリオ" panose="020B0604030504040204" pitchFamily="50" charset="-128"/>
              </a:rPr>
              <a:t>発達検査の実施</a:t>
            </a:r>
            <a:endParaRPr lang="ja-JP" altLang="en-US" sz="2475" b="1" dirty="0">
              <a:solidFill>
                <a:srgbClr val="A50021"/>
              </a:solidFill>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335403455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a:extLst>
              <a:ext uri="{FF2B5EF4-FFF2-40B4-BE49-F238E27FC236}">
                <a16:creationId xmlns:a16="http://schemas.microsoft.com/office/drawing/2014/main" id="{87E2293C-3D4A-1A4E-A291-BABA69004592}"/>
              </a:ext>
            </a:extLst>
          </p:cNvPr>
          <p:cNvSpPr>
            <a:spLocks noGrp="1"/>
          </p:cNvSpPr>
          <p:nvPr>
            <p:ph idx="1"/>
          </p:nvPr>
        </p:nvSpPr>
        <p:spPr>
          <a:xfrm>
            <a:off x="395287" y="873124"/>
            <a:ext cx="8353425" cy="5472113"/>
          </a:xfrm>
        </p:spPr>
        <p:txBody>
          <a:bodyPr/>
          <a:lstStyle/>
          <a:p>
            <a:endParaRPr kumimoji="1" lang="en-US" altLang="ja-JP" dirty="0">
              <a:latin typeface="メイリオ" panose="020B0604030504040204" pitchFamily="50" charset="-128"/>
              <a:ea typeface="メイリオ" panose="020B0604030504040204" pitchFamily="50" charset="-128"/>
            </a:endParaRPr>
          </a:p>
          <a:p>
            <a:endParaRPr lang="en-US" altLang="ja-JP" dirty="0">
              <a:latin typeface="メイリオ" panose="020B0604030504040204" pitchFamily="50" charset="-128"/>
              <a:ea typeface="メイリオ" panose="020B0604030504040204" pitchFamily="50" charset="-128"/>
            </a:endParaRPr>
          </a:p>
          <a:p>
            <a:r>
              <a:rPr kumimoji="1" lang="ja-JP" altLang="en-US">
                <a:latin typeface="メイリオ" panose="020B0604030504040204" pitchFamily="50" charset="-128"/>
                <a:ea typeface="メイリオ" panose="020B0604030504040204" pitchFamily="50" charset="-128"/>
              </a:rPr>
              <a:t>本人</a:t>
            </a:r>
            <a:r>
              <a:rPr kumimoji="1" lang="ja-JP" altLang="en-US" dirty="0">
                <a:latin typeface="メイリオ" panose="020B0604030504040204" pitchFamily="50" charset="-128"/>
                <a:ea typeface="メイリオ" panose="020B0604030504040204" pitchFamily="50" charset="-128"/>
              </a:rPr>
              <a:t>の思い、願いを聞く</a:t>
            </a:r>
            <a:endParaRPr kumimoji="1" lang="en-US" altLang="ja-JP" dirty="0">
              <a:latin typeface="メイリオ" panose="020B0604030504040204" pitchFamily="50" charset="-128"/>
              <a:ea typeface="メイリオ" panose="020B0604030504040204" pitchFamily="50" charset="-128"/>
            </a:endParaRPr>
          </a:p>
          <a:p>
            <a:r>
              <a:rPr lang="ja-JP" altLang="en-US" dirty="0">
                <a:latin typeface="メイリオ" panose="020B0604030504040204" pitchFamily="50" charset="-128"/>
                <a:ea typeface="メイリオ" panose="020B0604030504040204" pitchFamily="50" charset="-128"/>
              </a:rPr>
              <a:t>本人の希望を聞く</a:t>
            </a:r>
            <a:endParaRPr lang="en-US" altLang="ja-JP" dirty="0">
              <a:latin typeface="メイリオ" panose="020B0604030504040204" pitchFamily="50" charset="-128"/>
              <a:ea typeface="メイリオ" panose="020B0604030504040204" pitchFamily="50" charset="-128"/>
            </a:endParaRPr>
          </a:p>
          <a:p>
            <a:r>
              <a:rPr kumimoji="1" lang="ja-JP" altLang="en-US" dirty="0">
                <a:latin typeface="メイリオ" panose="020B0604030504040204" pitchFamily="50" charset="-128"/>
                <a:ea typeface="メイリオ" panose="020B0604030504040204" pitchFamily="50" charset="-128"/>
              </a:rPr>
              <a:t>本人の将来への希望を聞く</a:t>
            </a:r>
          </a:p>
        </p:txBody>
      </p:sp>
      <p:sp>
        <p:nvSpPr>
          <p:cNvPr id="4" name="AutoShape 4">
            <a:extLst>
              <a:ext uri="{FF2B5EF4-FFF2-40B4-BE49-F238E27FC236}">
                <a16:creationId xmlns:a16="http://schemas.microsoft.com/office/drawing/2014/main" id="{4C958032-3959-8750-282A-749F6262A201}"/>
              </a:ext>
            </a:extLst>
          </p:cNvPr>
          <p:cNvSpPr>
            <a:spLocks noChangeArrowheads="1"/>
          </p:cNvSpPr>
          <p:nvPr/>
        </p:nvSpPr>
        <p:spPr bwMode="auto">
          <a:xfrm>
            <a:off x="395288" y="873125"/>
            <a:ext cx="4597004" cy="485775"/>
          </a:xfrm>
          <a:prstGeom prst="roundRect">
            <a:avLst>
              <a:gd name="adj" fmla="val 26537"/>
            </a:avLst>
          </a:prstGeom>
          <a:solidFill>
            <a:srgbClr val="FFFFCC"/>
          </a:solidFill>
          <a:ln w="38100" cmpd="thickThin">
            <a:solidFill>
              <a:srgbClr val="FF6600"/>
            </a:solidFill>
            <a:round/>
            <a:headEnd/>
            <a:tailEnd/>
          </a:ln>
          <a:effectLst>
            <a:outerShdw dist="107763" dir="2700000" algn="ctr" rotWithShape="0">
              <a:schemeClr val="bg2">
                <a:alpha val="50000"/>
              </a:schemeClr>
            </a:outerShdw>
          </a:effectLst>
        </p:spPr>
        <p:txBody>
          <a:bodyPr wrap="none" lIns="51416" tIns="25709" rIns="51416" bIns="25709" anchor="ctr"/>
          <a:lstStyle/>
          <a:p>
            <a:pPr algn="ctr" fontAlgn="base">
              <a:spcBef>
                <a:spcPct val="0"/>
              </a:spcBef>
              <a:spcAft>
                <a:spcPct val="0"/>
              </a:spcAft>
            </a:pPr>
            <a:r>
              <a:rPr lang="ja-JP" altLang="en-US" sz="2475" b="1" dirty="0">
                <a:solidFill>
                  <a:srgbClr val="A50021"/>
                </a:solidFill>
                <a:latin typeface="メイリオ" panose="020B0604030504040204" pitchFamily="50" charset="-128"/>
                <a:ea typeface="メイリオ" panose="020B0604030504040204" pitchFamily="50" charset="-128"/>
              </a:rPr>
              <a:t>本人の声を聞き取る</a:t>
            </a:r>
          </a:p>
        </p:txBody>
      </p:sp>
      <p:sp>
        <p:nvSpPr>
          <p:cNvPr id="2" name="AutoShape 4">
            <a:extLst>
              <a:ext uri="{FF2B5EF4-FFF2-40B4-BE49-F238E27FC236}">
                <a16:creationId xmlns:a16="http://schemas.microsoft.com/office/drawing/2014/main" id="{E15C698E-3236-8F91-11EC-3CF25BD43BD7}"/>
              </a:ext>
            </a:extLst>
          </p:cNvPr>
          <p:cNvSpPr>
            <a:spLocks noChangeArrowheads="1"/>
          </p:cNvSpPr>
          <p:nvPr/>
        </p:nvSpPr>
        <p:spPr bwMode="auto">
          <a:xfrm>
            <a:off x="1318020" y="0"/>
            <a:ext cx="6530579" cy="485775"/>
          </a:xfrm>
          <a:prstGeom prst="roundRect">
            <a:avLst>
              <a:gd name="adj" fmla="val 26537"/>
            </a:avLst>
          </a:prstGeom>
          <a:solidFill>
            <a:srgbClr val="FFFFCC"/>
          </a:solidFill>
          <a:ln w="38100" cmpd="thickThin">
            <a:solidFill>
              <a:srgbClr val="FF6600"/>
            </a:solidFill>
            <a:round/>
            <a:headEnd/>
            <a:tailEnd/>
          </a:ln>
          <a:effectLst>
            <a:outerShdw dist="107763" dir="2700000" algn="ctr" rotWithShape="0">
              <a:schemeClr val="bg2">
                <a:alpha val="50000"/>
              </a:schemeClr>
            </a:outerShdw>
          </a:effectLst>
        </p:spPr>
        <p:txBody>
          <a:bodyPr wrap="none" lIns="51416" tIns="25709" rIns="51416" bIns="25709" anchor="ctr"/>
          <a:lstStyle/>
          <a:p>
            <a:pPr algn="ctr" fontAlgn="base">
              <a:spcBef>
                <a:spcPct val="0"/>
              </a:spcBef>
              <a:spcAft>
                <a:spcPct val="0"/>
              </a:spcAft>
            </a:pPr>
            <a:r>
              <a:rPr lang="en-US" altLang="ja-JP" sz="2475" b="1" dirty="0">
                <a:solidFill>
                  <a:srgbClr val="A50021"/>
                </a:solidFill>
                <a:latin typeface="メイリオ" panose="020B0604030504040204" pitchFamily="50" charset="-128"/>
                <a:ea typeface="メイリオ" panose="020B0604030504040204" pitchFamily="50" charset="-128"/>
              </a:rPr>
              <a:t>(2)-</a:t>
            </a:r>
            <a:r>
              <a:rPr lang="ja-JP" altLang="en-US" sz="2475" b="1">
                <a:solidFill>
                  <a:srgbClr val="A50021"/>
                </a:solidFill>
                <a:latin typeface="メイリオ" panose="020B0604030504040204" pitchFamily="50" charset="-128"/>
                <a:ea typeface="メイリオ" panose="020B0604030504040204" pitchFamily="50" charset="-128"/>
              </a:rPr>
              <a:t> ①　初期</a:t>
            </a:r>
            <a:r>
              <a:rPr lang="ja-JP" altLang="en-US" sz="2475" b="1" dirty="0">
                <a:solidFill>
                  <a:srgbClr val="A50021"/>
                </a:solidFill>
                <a:latin typeface="メイリオ" panose="020B0604030504040204" pitchFamily="50" charset="-128"/>
                <a:ea typeface="メイリオ" panose="020B0604030504040204" pitchFamily="50" charset="-128"/>
              </a:rPr>
              <a:t>状態の把握</a:t>
            </a:r>
          </a:p>
        </p:txBody>
      </p:sp>
    </p:spTree>
    <p:extLst>
      <p:ext uri="{BB962C8B-B14F-4D97-AF65-F5344CB8AC3E}">
        <p14:creationId xmlns:p14="http://schemas.microsoft.com/office/powerpoint/2010/main" val="182228524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4BC2EF92-81A9-7B41-A108-F9DF0731BA25}"/>
              </a:ext>
            </a:extLst>
          </p:cNvPr>
          <p:cNvSpPr>
            <a:spLocks noGrp="1"/>
          </p:cNvSpPr>
          <p:nvPr>
            <p:ph type="title"/>
          </p:nvPr>
        </p:nvSpPr>
        <p:spPr/>
        <p:txBody>
          <a:bodyPr/>
          <a:lstStyle/>
          <a:p>
            <a:r>
              <a:rPr kumimoji="1" lang="ja-JP" altLang="en-US" dirty="0">
                <a:latin typeface="メイリオ" panose="020B0604030504040204" pitchFamily="50" charset="-128"/>
                <a:ea typeface="メイリオ" panose="020B0604030504040204" pitchFamily="50" charset="-128"/>
              </a:rPr>
              <a:t>アセスメントの工夫</a:t>
            </a:r>
          </a:p>
        </p:txBody>
      </p:sp>
      <p:sp>
        <p:nvSpPr>
          <p:cNvPr id="3" name="コンテンツ プレースホルダー 2">
            <a:extLst>
              <a:ext uri="{FF2B5EF4-FFF2-40B4-BE49-F238E27FC236}">
                <a16:creationId xmlns:a16="http://schemas.microsoft.com/office/drawing/2014/main" id="{7DE5429F-5682-DD43-B365-535A1B3EF52B}"/>
              </a:ext>
            </a:extLst>
          </p:cNvPr>
          <p:cNvSpPr>
            <a:spLocks noGrp="1"/>
          </p:cNvSpPr>
          <p:nvPr>
            <p:ph idx="1"/>
          </p:nvPr>
        </p:nvSpPr>
        <p:spPr/>
        <p:txBody>
          <a:bodyPr/>
          <a:lstStyle/>
          <a:p>
            <a:r>
              <a:rPr kumimoji="1" lang="ja-JP" altLang="en-US">
                <a:latin typeface="メイリオ" panose="020B0604030504040204" pitchFamily="50" charset="-128"/>
                <a:ea typeface="メイリオ" panose="020B0604030504040204" pitchFamily="50" charset="-128"/>
              </a:rPr>
              <a:t>情報収集を効率的に確実に行うために、統一された記入用紙の準備</a:t>
            </a:r>
            <a:endParaRPr kumimoji="1" lang="en-US" altLang="ja-JP" dirty="0">
              <a:latin typeface="メイリオ" panose="020B0604030504040204" pitchFamily="50" charset="-128"/>
              <a:ea typeface="メイリオ" panose="020B0604030504040204" pitchFamily="50" charset="-128"/>
            </a:endParaRPr>
          </a:p>
          <a:p>
            <a:r>
              <a:rPr lang="ja-JP" altLang="en-US">
                <a:latin typeface="メイリオ" panose="020B0604030504040204" pitchFamily="50" charset="-128"/>
                <a:ea typeface="メイリオ" panose="020B0604030504040204" pitchFamily="50" charset="-128"/>
              </a:rPr>
              <a:t>施設の特徴に応じて、必要なアセスメント内容の検討を行う</a:t>
            </a:r>
            <a:endParaRPr lang="en-US" altLang="ja-JP" dirty="0">
              <a:latin typeface="メイリオ" panose="020B0604030504040204" pitchFamily="50" charset="-128"/>
              <a:ea typeface="メイリオ" panose="020B0604030504040204" pitchFamily="50" charset="-128"/>
            </a:endParaRPr>
          </a:p>
          <a:p>
            <a:r>
              <a:rPr kumimoji="1" lang="ja-JP" altLang="en-US">
                <a:latin typeface="メイリオ" panose="020B0604030504040204" pitchFamily="50" charset="-128"/>
                <a:ea typeface="メイリオ" panose="020B0604030504040204" pitchFamily="50" charset="-128"/>
              </a:rPr>
              <a:t>余暇活動を提供することがメインの事業所であっても、その余暇活動に関連するアセスメントが実施されるべき</a:t>
            </a:r>
            <a:endParaRPr kumimoji="1" lang="en-US" altLang="ja-JP" dirty="0">
              <a:latin typeface="メイリオ" panose="020B0604030504040204" pitchFamily="50" charset="-128"/>
              <a:ea typeface="メイリオ" panose="020B0604030504040204" pitchFamily="50" charset="-128"/>
            </a:endParaRPr>
          </a:p>
          <a:p>
            <a:r>
              <a:rPr lang="ja-JP" altLang="en-US">
                <a:latin typeface="メイリオ" panose="020B0604030504040204" pitchFamily="50" charset="-128"/>
                <a:ea typeface="メイリオ" panose="020B0604030504040204" pitchFamily="50" charset="-128"/>
              </a:rPr>
              <a:t>フォーマルなアセスメントツールと、インフォーマルなアセスメント情報の有効活用</a:t>
            </a:r>
            <a:endParaRPr kumimoji="1" lang="ja-JP" altLang="en-US">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246608640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a:extLst>
              <a:ext uri="{FF2B5EF4-FFF2-40B4-BE49-F238E27FC236}">
                <a16:creationId xmlns:a16="http://schemas.microsoft.com/office/drawing/2014/main" id="{78BDEB6A-F905-BD05-7E35-FAE957AFE6B4}"/>
              </a:ext>
            </a:extLst>
          </p:cNvPr>
          <p:cNvSpPr>
            <a:spLocks noGrp="1"/>
          </p:cNvSpPr>
          <p:nvPr>
            <p:ph type="title"/>
          </p:nvPr>
        </p:nvSpPr>
        <p:spPr/>
        <p:txBody>
          <a:bodyPr/>
          <a:lstStyle/>
          <a:p>
            <a:r>
              <a:rPr lang="ja-JP" altLang="en-US">
                <a:latin typeface="Meiryo" panose="020B0604030504040204" pitchFamily="34" charset="-128"/>
                <a:ea typeface="Meiryo" panose="020B0604030504040204" pitchFamily="34" charset="-128"/>
              </a:rPr>
              <a:t>キーワードは</a:t>
            </a:r>
            <a:br>
              <a:rPr lang="en-US" altLang="ja-JP" dirty="0">
                <a:latin typeface="Meiryo" panose="020B0604030504040204" pitchFamily="34" charset="-128"/>
                <a:ea typeface="Meiryo" panose="020B0604030504040204" pitchFamily="34" charset="-128"/>
              </a:rPr>
            </a:br>
            <a:r>
              <a:rPr lang="en-US" altLang="ja-JP" dirty="0">
                <a:latin typeface="Meiryo" panose="020B0604030504040204" pitchFamily="34" charset="-128"/>
                <a:ea typeface="Meiryo" panose="020B0604030504040204" pitchFamily="34" charset="-128"/>
              </a:rPr>
              <a:t>【</a:t>
            </a:r>
            <a:r>
              <a:rPr lang="ja-JP" altLang="en-US">
                <a:latin typeface="Meiryo" panose="020B0604030504040204" pitchFamily="34" charset="-128"/>
                <a:ea typeface="Meiryo" panose="020B0604030504040204" pitchFamily="34" charset="-128"/>
              </a:rPr>
              <a:t>包括的</a:t>
            </a:r>
            <a:r>
              <a:rPr lang="en-US" altLang="ja-JP" dirty="0">
                <a:latin typeface="Meiryo" panose="020B0604030504040204" pitchFamily="34" charset="-128"/>
                <a:ea typeface="Meiryo" panose="020B0604030504040204" pitchFamily="34" charset="-128"/>
              </a:rPr>
              <a:t>】【</a:t>
            </a:r>
            <a:r>
              <a:rPr lang="ja-JP" altLang="en-US">
                <a:latin typeface="Meiryo" panose="020B0604030504040204" pitchFamily="34" charset="-128"/>
                <a:ea typeface="Meiryo" panose="020B0604030504040204" pitchFamily="34" charset="-128"/>
              </a:rPr>
              <a:t>総合的</a:t>
            </a:r>
            <a:r>
              <a:rPr lang="en-US" altLang="ja-JP" dirty="0">
                <a:latin typeface="Meiryo" panose="020B0604030504040204" pitchFamily="34" charset="-128"/>
                <a:ea typeface="Meiryo" panose="020B0604030504040204" pitchFamily="34" charset="-128"/>
              </a:rPr>
              <a:t>】</a:t>
            </a:r>
            <a:endParaRPr lang="ja-JP" altLang="en-US">
              <a:latin typeface="Meiryo" panose="020B0604030504040204" pitchFamily="34" charset="-128"/>
              <a:ea typeface="Meiryo" panose="020B0604030504040204" pitchFamily="34" charset="-128"/>
            </a:endParaRPr>
          </a:p>
        </p:txBody>
      </p:sp>
      <p:sp>
        <p:nvSpPr>
          <p:cNvPr id="5" name="テキスト プレースホルダー 4">
            <a:extLst>
              <a:ext uri="{FF2B5EF4-FFF2-40B4-BE49-F238E27FC236}">
                <a16:creationId xmlns:a16="http://schemas.microsoft.com/office/drawing/2014/main" id="{F9050258-9180-87A0-6892-6464D1B227E6}"/>
              </a:ext>
            </a:extLst>
          </p:cNvPr>
          <p:cNvSpPr>
            <a:spLocks noGrp="1"/>
          </p:cNvSpPr>
          <p:nvPr>
            <p:ph type="body" idx="1"/>
          </p:nvPr>
        </p:nvSpPr>
        <p:spPr/>
        <p:txBody>
          <a:bodyPr/>
          <a:lstStyle/>
          <a:p>
            <a:endParaRPr lang="ja-JP" altLang="en-US"/>
          </a:p>
        </p:txBody>
      </p:sp>
    </p:spTree>
    <p:extLst>
      <p:ext uri="{BB962C8B-B14F-4D97-AF65-F5344CB8AC3E}">
        <p14:creationId xmlns:p14="http://schemas.microsoft.com/office/powerpoint/2010/main" val="28536567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左カーブ矢印 40"/>
          <p:cNvSpPr/>
          <p:nvPr/>
        </p:nvSpPr>
        <p:spPr>
          <a:xfrm rot="10800000" flipH="1">
            <a:off x="6366661" y="1567870"/>
            <a:ext cx="870162" cy="4320480"/>
          </a:xfrm>
          <a:prstGeom prst="curvedLeftArrow">
            <a:avLst>
              <a:gd name="adj1" fmla="val 11496"/>
              <a:gd name="adj2" fmla="val 25762"/>
              <a:gd name="adj3" fmla="val 25000"/>
            </a:avLst>
          </a:prstGeom>
        </p:spPr>
        <p:style>
          <a:lnRef idx="1">
            <a:schemeClr val="accent6"/>
          </a:lnRef>
          <a:fillRef idx="2">
            <a:schemeClr val="accent6"/>
          </a:fillRef>
          <a:effectRef idx="1">
            <a:schemeClr val="accent6"/>
          </a:effectRef>
          <a:fontRef idx="minor">
            <a:schemeClr val="dk1"/>
          </a:fontRef>
        </p:style>
        <p:txBody>
          <a:bodyPr rtlCol="0" anchor="ctr"/>
          <a:lstStyle/>
          <a:p>
            <a:pPr algn="ctr" defTabSz="844083">
              <a:defRPr/>
            </a:pPr>
            <a:endParaRPr kumimoji="1" lang="ja-JP" altLang="en-US" sz="1662">
              <a:solidFill>
                <a:prstClr val="black"/>
              </a:solidFill>
              <a:latin typeface="Calibri"/>
              <a:ea typeface="ＭＳ Ｐゴシック" panose="020B0600070205080204" pitchFamily="50" charset="-128"/>
            </a:endParaRPr>
          </a:p>
        </p:txBody>
      </p:sp>
      <p:sp>
        <p:nvSpPr>
          <p:cNvPr id="4" name="タイトル 3"/>
          <p:cNvSpPr>
            <a:spLocks noGrp="1"/>
          </p:cNvSpPr>
          <p:nvPr>
            <p:ph type="title"/>
          </p:nvPr>
        </p:nvSpPr>
        <p:spPr>
          <a:xfrm>
            <a:off x="656860" y="493276"/>
            <a:ext cx="6330461" cy="531751"/>
          </a:xfrm>
        </p:spPr>
        <p:txBody>
          <a:bodyPr>
            <a:noAutofit/>
          </a:bodyPr>
          <a:lstStyle/>
          <a:p>
            <a:r>
              <a:rPr lang="ja-JP" altLang="en-US" sz="3323" b="1" dirty="0">
                <a:latin typeface="ＤＨＰ平成ゴシックW5" panose="020B0500000000000000" pitchFamily="50" charset="-128"/>
                <a:ea typeface="ＤＨＰ平成ゴシックW5" panose="020B0500000000000000" pitchFamily="50" charset="-128"/>
              </a:rPr>
              <a:t>子どもの支援のプロセス</a:t>
            </a:r>
            <a:endParaRPr lang="ja-JP" altLang="en-US" sz="3323" dirty="0"/>
          </a:p>
        </p:txBody>
      </p:sp>
      <p:grpSp>
        <p:nvGrpSpPr>
          <p:cNvPr id="5" name="グループ化 36"/>
          <p:cNvGrpSpPr/>
          <p:nvPr/>
        </p:nvGrpSpPr>
        <p:grpSpPr>
          <a:xfrm>
            <a:off x="641087" y="1368467"/>
            <a:ext cx="5341703" cy="620408"/>
            <a:chOff x="272480" y="836711"/>
            <a:chExt cx="7257894" cy="672109"/>
          </a:xfrm>
        </p:grpSpPr>
        <p:sp>
          <p:nvSpPr>
            <p:cNvPr id="3" name="角丸四角形 2"/>
            <p:cNvSpPr/>
            <p:nvPr/>
          </p:nvSpPr>
          <p:spPr>
            <a:xfrm>
              <a:off x="272480" y="836711"/>
              <a:ext cx="6264696" cy="672109"/>
            </a:xfrm>
            <a:prstGeom prst="roundRect">
              <a:avLst/>
            </a:prstGeom>
          </p:spPr>
          <p:style>
            <a:lnRef idx="1">
              <a:schemeClr val="accent5"/>
            </a:lnRef>
            <a:fillRef idx="2">
              <a:schemeClr val="accent5"/>
            </a:fillRef>
            <a:effectRef idx="1">
              <a:schemeClr val="accent5"/>
            </a:effectRef>
            <a:fontRef idx="minor">
              <a:schemeClr val="dk1"/>
            </a:fontRef>
          </p:style>
          <p:txBody>
            <a:bodyPr lIns="33231" tIns="33231" rIns="33231" bIns="33231" rtlCol="0" anchor="ctr"/>
            <a:lstStyle/>
            <a:p>
              <a:pPr algn="ctr" defTabSz="844083">
                <a:defRPr/>
              </a:pPr>
              <a:r>
                <a:rPr kumimoji="1" lang="ja-JP" altLang="en-US" sz="1662" dirty="0">
                  <a:solidFill>
                    <a:prstClr val="black"/>
                  </a:solidFill>
                  <a:latin typeface="Calibri"/>
                  <a:ea typeface="ＭＳ Ｐゴシック" panose="020B0600070205080204" pitchFamily="50" charset="-128"/>
                </a:rPr>
                <a:t>子どもが示す現状をありのままにとらえる</a:t>
              </a:r>
              <a:endParaRPr kumimoji="1" lang="en-US" altLang="ja-JP" sz="1662" dirty="0">
                <a:solidFill>
                  <a:prstClr val="black"/>
                </a:solidFill>
                <a:latin typeface="Calibri"/>
                <a:ea typeface="ＭＳ Ｐゴシック" panose="020B0600070205080204" pitchFamily="50" charset="-128"/>
              </a:endParaRPr>
            </a:p>
            <a:p>
              <a:pPr algn="ctr" defTabSz="844083">
                <a:defRPr/>
              </a:pPr>
              <a:r>
                <a:rPr kumimoji="1" lang="ja-JP" altLang="en-US" sz="1662" dirty="0">
                  <a:solidFill>
                    <a:prstClr val="black"/>
                  </a:solidFill>
                  <a:latin typeface="Calibri"/>
                  <a:ea typeface="ＭＳ Ｐゴシック" panose="020B0600070205080204" pitchFamily="50" charset="-128"/>
                </a:rPr>
                <a:t>（知識と客観的視点）</a:t>
              </a:r>
            </a:p>
          </p:txBody>
        </p:sp>
        <p:sp>
          <p:nvSpPr>
            <p:cNvPr id="2" name="円/楕円 1"/>
            <p:cNvSpPr/>
            <p:nvPr/>
          </p:nvSpPr>
          <p:spPr>
            <a:xfrm>
              <a:off x="6609184" y="958403"/>
              <a:ext cx="921190" cy="510728"/>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44083">
                <a:defRPr/>
              </a:pPr>
              <a:r>
                <a:rPr kumimoji="1" lang="ja-JP" altLang="en-US" sz="1477" b="1" dirty="0">
                  <a:solidFill>
                    <a:prstClr val="black"/>
                  </a:solidFill>
                  <a:latin typeface="Calibri"/>
                  <a:ea typeface="ＭＳ Ｐゴシック" panose="020B0600070205080204" pitchFamily="50" charset="-128"/>
                </a:rPr>
                <a:t>把握</a:t>
              </a:r>
            </a:p>
          </p:txBody>
        </p:sp>
      </p:grpSp>
      <p:grpSp>
        <p:nvGrpSpPr>
          <p:cNvPr id="7" name="グループ化 35"/>
          <p:cNvGrpSpPr/>
          <p:nvPr/>
        </p:nvGrpSpPr>
        <p:grpSpPr>
          <a:xfrm>
            <a:off x="677260" y="4891320"/>
            <a:ext cx="5510515" cy="620408"/>
            <a:chOff x="350554" y="5013175"/>
            <a:chExt cx="7239826" cy="672109"/>
          </a:xfrm>
        </p:grpSpPr>
        <p:sp>
          <p:nvSpPr>
            <p:cNvPr id="6" name="角丸四角形 5"/>
            <p:cNvSpPr/>
            <p:nvPr/>
          </p:nvSpPr>
          <p:spPr>
            <a:xfrm>
              <a:off x="350554" y="5013175"/>
              <a:ext cx="6264696" cy="672109"/>
            </a:xfrm>
            <a:prstGeom prst="roundRect">
              <a:avLst/>
            </a:prstGeom>
          </p:spPr>
          <p:style>
            <a:lnRef idx="1">
              <a:schemeClr val="accent5"/>
            </a:lnRef>
            <a:fillRef idx="2">
              <a:schemeClr val="accent5"/>
            </a:fillRef>
            <a:effectRef idx="1">
              <a:schemeClr val="accent5"/>
            </a:effectRef>
            <a:fontRef idx="minor">
              <a:schemeClr val="dk1"/>
            </a:fontRef>
          </p:style>
          <p:txBody>
            <a:bodyPr lIns="33231" tIns="33231" rIns="33231" bIns="33231" rtlCol="0" anchor="ctr"/>
            <a:lstStyle/>
            <a:p>
              <a:pPr algn="ctr" defTabSz="844083">
                <a:defRPr/>
              </a:pPr>
              <a:r>
                <a:rPr kumimoji="1" lang="ja-JP" altLang="en-US" sz="1477" dirty="0">
                  <a:solidFill>
                    <a:prstClr val="black"/>
                  </a:solidFill>
                  <a:latin typeface="Calibri"/>
                  <a:ea typeface="ＭＳ Ｐゴシック" panose="020B0600070205080204" pitchFamily="50" charset="-128"/>
                </a:rPr>
                <a:t>とらえた状況を障害特性、発達段階、生活環境と照合する</a:t>
              </a:r>
              <a:endParaRPr kumimoji="1" lang="en-US" altLang="ja-JP" sz="1477" dirty="0">
                <a:solidFill>
                  <a:prstClr val="black"/>
                </a:solidFill>
                <a:latin typeface="Calibri"/>
                <a:ea typeface="ＭＳ Ｐゴシック" panose="020B0600070205080204" pitchFamily="50" charset="-128"/>
              </a:endParaRPr>
            </a:p>
            <a:p>
              <a:pPr algn="ctr" defTabSz="844083">
                <a:defRPr/>
              </a:pPr>
              <a:r>
                <a:rPr kumimoji="1" lang="ja-JP" altLang="en-US" sz="1477" dirty="0">
                  <a:solidFill>
                    <a:prstClr val="black"/>
                  </a:solidFill>
                  <a:latin typeface="Calibri"/>
                  <a:ea typeface="ＭＳ Ｐゴシック" panose="020B0600070205080204" pitchFamily="50" charset="-128"/>
                </a:rPr>
                <a:t>（情報収集と評価と想定）</a:t>
              </a:r>
            </a:p>
          </p:txBody>
        </p:sp>
        <p:sp>
          <p:nvSpPr>
            <p:cNvPr id="31" name="円/楕円 30"/>
            <p:cNvSpPr/>
            <p:nvPr/>
          </p:nvSpPr>
          <p:spPr>
            <a:xfrm>
              <a:off x="6747265" y="5085183"/>
              <a:ext cx="843115" cy="510728"/>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44083">
                <a:defRPr/>
              </a:pPr>
              <a:r>
                <a:rPr kumimoji="1" lang="ja-JP" altLang="en-US" sz="1477" b="1" dirty="0">
                  <a:solidFill>
                    <a:prstClr val="black"/>
                  </a:solidFill>
                  <a:latin typeface="Calibri"/>
                  <a:ea typeface="ＭＳ Ｐゴシック" panose="020B0600070205080204" pitchFamily="50" charset="-128"/>
                </a:rPr>
                <a:t>分析</a:t>
              </a:r>
            </a:p>
          </p:txBody>
        </p:sp>
      </p:grpSp>
      <p:grpSp>
        <p:nvGrpSpPr>
          <p:cNvPr id="10" name="グループ化 37"/>
          <p:cNvGrpSpPr/>
          <p:nvPr/>
        </p:nvGrpSpPr>
        <p:grpSpPr>
          <a:xfrm>
            <a:off x="641087" y="5622478"/>
            <a:ext cx="5616342" cy="620408"/>
            <a:chOff x="-2301752" y="6335836"/>
            <a:chExt cx="7317901" cy="672109"/>
          </a:xfrm>
        </p:grpSpPr>
        <p:sp>
          <p:nvSpPr>
            <p:cNvPr id="9" name="角丸四角形 8"/>
            <p:cNvSpPr/>
            <p:nvPr/>
          </p:nvSpPr>
          <p:spPr>
            <a:xfrm>
              <a:off x="-2301752" y="6335836"/>
              <a:ext cx="6264696" cy="672109"/>
            </a:xfrm>
            <a:prstGeom prst="roundRect">
              <a:avLst/>
            </a:prstGeom>
          </p:spPr>
          <p:style>
            <a:lnRef idx="1">
              <a:schemeClr val="accent5"/>
            </a:lnRef>
            <a:fillRef idx="2">
              <a:schemeClr val="accent5"/>
            </a:fillRef>
            <a:effectRef idx="1">
              <a:schemeClr val="accent5"/>
            </a:effectRef>
            <a:fontRef idx="minor">
              <a:schemeClr val="dk1"/>
            </a:fontRef>
          </p:style>
          <p:txBody>
            <a:bodyPr lIns="33231" tIns="33231" rIns="33231" bIns="33231" rtlCol="0" anchor="ctr"/>
            <a:lstStyle/>
            <a:p>
              <a:pPr defTabSz="844083">
                <a:defRPr/>
              </a:pPr>
              <a:r>
                <a:rPr kumimoji="1" lang="ja-JP" altLang="en-US" sz="1477" dirty="0">
                  <a:solidFill>
                    <a:prstClr val="black"/>
                  </a:solidFill>
                  <a:latin typeface="Calibri"/>
                  <a:ea typeface="ＭＳ Ｐゴシック" panose="020B0600070205080204" pitchFamily="50" charset="-128"/>
                </a:rPr>
                <a:t>年齢相応の姿の想定と状況を照合し、</a:t>
              </a:r>
              <a:endParaRPr kumimoji="1" lang="en-US" altLang="ja-JP" sz="1477" dirty="0">
                <a:solidFill>
                  <a:prstClr val="black"/>
                </a:solidFill>
                <a:latin typeface="Calibri"/>
                <a:ea typeface="ＭＳ Ｐゴシック" panose="020B0600070205080204" pitchFamily="50" charset="-128"/>
              </a:endParaRPr>
            </a:p>
            <a:p>
              <a:pPr algn="ctr" defTabSz="844083">
                <a:defRPr/>
              </a:pPr>
              <a:r>
                <a:rPr kumimoji="1" lang="ja-JP" altLang="en-US" sz="1477" dirty="0">
                  <a:solidFill>
                    <a:prstClr val="black"/>
                  </a:solidFill>
                  <a:latin typeface="Calibri"/>
                  <a:ea typeface="ＭＳ Ｐゴシック" panose="020B0600070205080204" pitchFamily="50" charset="-128"/>
                </a:rPr>
                <a:t>次の段階（姿）を創造する　（創造と方針の決定）</a:t>
              </a:r>
            </a:p>
          </p:txBody>
        </p:sp>
        <p:sp>
          <p:nvSpPr>
            <p:cNvPr id="32" name="円/楕円 31"/>
            <p:cNvSpPr/>
            <p:nvPr/>
          </p:nvSpPr>
          <p:spPr>
            <a:xfrm>
              <a:off x="4094959" y="6407844"/>
              <a:ext cx="921190" cy="510728"/>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44083">
                <a:defRPr/>
              </a:pPr>
              <a:r>
                <a:rPr kumimoji="1" lang="ja-JP" altLang="en-US" sz="1477" b="1" dirty="0">
                  <a:solidFill>
                    <a:prstClr val="black"/>
                  </a:solidFill>
                  <a:latin typeface="Calibri"/>
                  <a:ea typeface="ＭＳ Ｐゴシック" panose="020B0600070205080204" pitchFamily="50" charset="-128"/>
                </a:rPr>
                <a:t>計画</a:t>
              </a:r>
            </a:p>
          </p:txBody>
        </p:sp>
      </p:grpSp>
      <p:grpSp>
        <p:nvGrpSpPr>
          <p:cNvPr id="13" name="グループ化 34"/>
          <p:cNvGrpSpPr/>
          <p:nvPr/>
        </p:nvGrpSpPr>
        <p:grpSpPr>
          <a:xfrm>
            <a:off x="520506" y="2099621"/>
            <a:ext cx="5506776" cy="2703039"/>
            <a:chOff x="1784648" y="1508820"/>
            <a:chExt cx="6255684" cy="2928292"/>
          </a:xfrm>
        </p:grpSpPr>
        <p:sp>
          <p:nvSpPr>
            <p:cNvPr id="8" name="角丸四角形 7"/>
            <p:cNvSpPr/>
            <p:nvPr/>
          </p:nvSpPr>
          <p:spPr>
            <a:xfrm>
              <a:off x="1784648" y="1508820"/>
              <a:ext cx="6255684" cy="2928292"/>
            </a:xfrm>
            <a:prstGeom prst="roundRect">
              <a:avLst>
                <a:gd name="adj" fmla="val 9271"/>
              </a:avLst>
            </a:prstGeom>
          </p:spPr>
          <p:style>
            <a:lnRef idx="1">
              <a:schemeClr val="accent3"/>
            </a:lnRef>
            <a:fillRef idx="2">
              <a:schemeClr val="accent3"/>
            </a:fillRef>
            <a:effectRef idx="1">
              <a:schemeClr val="accent3"/>
            </a:effectRef>
            <a:fontRef idx="minor">
              <a:schemeClr val="dk1"/>
            </a:fontRef>
          </p:style>
          <p:txBody>
            <a:bodyPr rtlCol="0" anchor="t" anchorCtr="0"/>
            <a:lstStyle/>
            <a:p>
              <a:pPr algn="ctr" defTabSz="844083">
                <a:defRPr/>
              </a:pPr>
              <a:r>
                <a:rPr kumimoji="1" lang="ja-JP" altLang="en-US" sz="1662" dirty="0">
                  <a:solidFill>
                    <a:prstClr val="black"/>
                  </a:solidFill>
                  <a:latin typeface="Calibri"/>
                  <a:ea typeface="ＭＳ Ｐゴシック" panose="020B0600070205080204" pitchFamily="50" charset="-128"/>
                </a:rPr>
                <a:t>因子を分類し、それぞれに分析しながら、深める</a:t>
              </a:r>
            </a:p>
          </p:txBody>
        </p:sp>
        <p:grpSp>
          <p:nvGrpSpPr>
            <p:cNvPr id="16" name="グループ化 21"/>
            <p:cNvGrpSpPr/>
            <p:nvPr/>
          </p:nvGrpSpPr>
          <p:grpSpPr>
            <a:xfrm>
              <a:off x="1880560" y="2060848"/>
              <a:ext cx="2916216" cy="1031200"/>
              <a:chOff x="3476944" y="4605506"/>
              <a:chExt cx="2916216" cy="1031200"/>
            </a:xfrm>
          </p:grpSpPr>
          <p:sp>
            <p:nvSpPr>
              <p:cNvPr id="23" name="角丸四角形 22"/>
              <p:cNvSpPr/>
              <p:nvPr/>
            </p:nvSpPr>
            <p:spPr>
              <a:xfrm>
                <a:off x="3476944" y="4605506"/>
                <a:ext cx="2913512" cy="1031200"/>
              </a:xfrm>
              <a:prstGeom prst="roundRect">
                <a:avLst/>
              </a:prstGeom>
            </p:spPr>
            <p:style>
              <a:lnRef idx="1">
                <a:schemeClr val="accent2"/>
              </a:lnRef>
              <a:fillRef idx="2">
                <a:schemeClr val="accent2"/>
              </a:fillRef>
              <a:effectRef idx="1">
                <a:schemeClr val="accent2"/>
              </a:effectRef>
              <a:fontRef idx="minor">
                <a:schemeClr val="dk1"/>
              </a:fontRef>
            </p:style>
            <p:txBody>
              <a:bodyPr rtlCol="0" anchor="t" anchorCtr="0"/>
              <a:lstStyle/>
              <a:p>
                <a:pPr algn="ctr" defTabSz="844083">
                  <a:defRPr/>
                </a:pPr>
                <a:r>
                  <a:rPr kumimoji="1" lang="ja-JP" altLang="en-US" sz="1662" dirty="0">
                    <a:solidFill>
                      <a:prstClr val="black"/>
                    </a:solidFill>
                    <a:latin typeface="Calibri"/>
                    <a:ea typeface="ＭＳ Ｐゴシック" panose="020B0600070205080204" pitchFamily="50" charset="-128"/>
                  </a:rPr>
                  <a:t>発達段階による因子</a:t>
                </a:r>
              </a:p>
            </p:txBody>
          </p:sp>
          <p:sp>
            <p:nvSpPr>
              <p:cNvPr id="24" name="角丸四角形 23"/>
              <p:cNvSpPr/>
              <p:nvPr/>
            </p:nvSpPr>
            <p:spPr>
              <a:xfrm>
                <a:off x="3476944" y="5055006"/>
                <a:ext cx="972000" cy="574951"/>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defTabSz="844083">
                  <a:defRPr/>
                </a:pPr>
                <a:r>
                  <a:rPr kumimoji="1" lang="ja-JP" altLang="en-US" sz="1108" dirty="0">
                    <a:solidFill>
                      <a:prstClr val="black"/>
                    </a:solidFill>
                    <a:latin typeface="Calibri"/>
                    <a:ea typeface="ＭＳ Ｐゴシック" panose="020B0600070205080204" pitchFamily="50" charset="-128"/>
                  </a:rPr>
                  <a:t>生活年齢</a:t>
                </a:r>
              </a:p>
            </p:txBody>
          </p:sp>
          <p:sp>
            <p:nvSpPr>
              <p:cNvPr id="25" name="角丸四角形 24"/>
              <p:cNvSpPr/>
              <p:nvPr/>
            </p:nvSpPr>
            <p:spPr>
              <a:xfrm>
                <a:off x="4448944" y="5061755"/>
                <a:ext cx="972000" cy="574951"/>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defTabSz="844083">
                  <a:defRPr/>
                </a:pPr>
                <a:r>
                  <a:rPr kumimoji="1" lang="ja-JP" altLang="en-US" sz="1108" dirty="0">
                    <a:solidFill>
                      <a:prstClr val="black"/>
                    </a:solidFill>
                    <a:latin typeface="Calibri"/>
                    <a:ea typeface="ＭＳ Ｐゴシック" panose="020B0600070205080204" pitchFamily="50" charset="-128"/>
                  </a:rPr>
                  <a:t>年齢特徴</a:t>
                </a:r>
              </a:p>
            </p:txBody>
          </p:sp>
          <p:sp>
            <p:nvSpPr>
              <p:cNvPr id="26" name="角丸四角形 25"/>
              <p:cNvSpPr/>
              <p:nvPr/>
            </p:nvSpPr>
            <p:spPr>
              <a:xfrm>
                <a:off x="5421160" y="5061755"/>
                <a:ext cx="972000" cy="574951"/>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defTabSz="844083">
                  <a:defRPr/>
                </a:pPr>
                <a:r>
                  <a:rPr kumimoji="1" lang="ja-JP" altLang="en-US" sz="1108" dirty="0">
                    <a:solidFill>
                      <a:prstClr val="black"/>
                    </a:solidFill>
                    <a:latin typeface="Calibri"/>
                    <a:ea typeface="ＭＳ Ｐゴシック" panose="020B0600070205080204" pitchFamily="50" charset="-128"/>
                  </a:rPr>
                  <a:t>認知特性</a:t>
                </a:r>
              </a:p>
            </p:txBody>
          </p:sp>
        </p:grpSp>
        <p:grpSp>
          <p:nvGrpSpPr>
            <p:cNvPr id="17" name="グループ化 29"/>
            <p:cNvGrpSpPr/>
            <p:nvPr/>
          </p:nvGrpSpPr>
          <p:grpSpPr>
            <a:xfrm>
              <a:off x="5049241" y="2060848"/>
              <a:ext cx="2916216" cy="1031200"/>
              <a:chOff x="3476944" y="4269668"/>
              <a:chExt cx="2916216" cy="1031200"/>
            </a:xfrm>
          </p:grpSpPr>
          <p:grpSp>
            <p:nvGrpSpPr>
              <p:cNvPr id="21" name="グループ化 20"/>
              <p:cNvGrpSpPr/>
              <p:nvPr/>
            </p:nvGrpSpPr>
            <p:grpSpPr>
              <a:xfrm>
                <a:off x="3476944" y="4269668"/>
                <a:ext cx="2916216" cy="1031200"/>
                <a:chOff x="3476944" y="4638470"/>
                <a:chExt cx="2916216" cy="1031200"/>
              </a:xfrm>
            </p:grpSpPr>
            <p:sp>
              <p:nvSpPr>
                <p:cNvPr id="11" name="角丸四角形 10"/>
                <p:cNvSpPr/>
                <p:nvPr/>
              </p:nvSpPr>
              <p:spPr>
                <a:xfrm>
                  <a:off x="3476944" y="4638470"/>
                  <a:ext cx="2913512" cy="1031200"/>
                </a:xfrm>
                <a:prstGeom prst="roundRect">
                  <a:avLst/>
                </a:prstGeom>
              </p:spPr>
              <p:style>
                <a:lnRef idx="1">
                  <a:schemeClr val="accent2"/>
                </a:lnRef>
                <a:fillRef idx="2">
                  <a:schemeClr val="accent2"/>
                </a:fillRef>
                <a:effectRef idx="1">
                  <a:schemeClr val="accent2"/>
                </a:effectRef>
                <a:fontRef idx="minor">
                  <a:schemeClr val="dk1"/>
                </a:fontRef>
              </p:style>
              <p:txBody>
                <a:bodyPr rtlCol="0" anchor="t" anchorCtr="0"/>
                <a:lstStyle/>
                <a:p>
                  <a:pPr algn="ctr" defTabSz="844083">
                    <a:defRPr/>
                  </a:pPr>
                  <a:r>
                    <a:rPr kumimoji="1" lang="ja-JP" altLang="en-US" sz="1662" dirty="0">
                      <a:solidFill>
                        <a:prstClr val="black"/>
                      </a:solidFill>
                      <a:latin typeface="Calibri"/>
                      <a:ea typeface="ＭＳ Ｐゴシック" panose="020B0600070205080204" pitchFamily="50" charset="-128"/>
                    </a:rPr>
                    <a:t>障害特性による因子</a:t>
                  </a:r>
                </a:p>
              </p:txBody>
            </p:sp>
            <p:sp>
              <p:nvSpPr>
                <p:cNvPr id="18" name="角丸四角形 17"/>
                <p:cNvSpPr/>
                <p:nvPr/>
              </p:nvSpPr>
              <p:spPr>
                <a:xfrm>
                  <a:off x="3476944" y="5100779"/>
                  <a:ext cx="972000" cy="274450"/>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defTabSz="844083">
                    <a:defRPr/>
                  </a:pPr>
                  <a:r>
                    <a:rPr kumimoji="1" lang="ja-JP" altLang="en-US" sz="1108" dirty="0">
                      <a:solidFill>
                        <a:prstClr val="black"/>
                      </a:solidFill>
                      <a:latin typeface="Calibri"/>
                      <a:ea typeface="ＭＳ Ｐゴシック" panose="020B0600070205080204" pitchFamily="50" charset="-128"/>
                    </a:rPr>
                    <a:t>発達年齢</a:t>
                  </a:r>
                </a:p>
              </p:txBody>
            </p:sp>
            <p:sp>
              <p:nvSpPr>
                <p:cNvPr id="19" name="角丸四角形 18"/>
                <p:cNvSpPr/>
                <p:nvPr/>
              </p:nvSpPr>
              <p:spPr>
                <a:xfrm>
                  <a:off x="4448944" y="5107528"/>
                  <a:ext cx="972000" cy="274450"/>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defTabSz="844083">
                    <a:defRPr/>
                  </a:pPr>
                  <a:r>
                    <a:rPr kumimoji="1" lang="ja-JP" altLang="en-US" sz="1108" dirty="0">
                      <a:solidFill>
                        <a:prstClr val="black"/>
                      </a:solidFill>
                      <a:latin typeface="Calibri"/>
                      <a:ea typeface="ＭＳ Ｐゴシック" panose="020B0600070205080204" pitchFamily="50" charset="-128"/>
                    </a:rPr>
                    <a:t>運動特性</a:t>
                  </a:r>
                </a:p>
              </p:txBody>
            </p:sp>
            <p:sp>
              <p:nvSpPr>
                <p:cNvPr id="20" name="角丸四角形 19"/>
                <p:cNvSpPr/>
                <p:nvPr/>
              </p:nvSpPr>
              <p:spPr>
                <a:xfrm>
                  <a:off x="5421160" y="5107528"/>
                  <a:ext cx="972000" cy="274450"/>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defTabSz="844083">
                    <a:defRPr/>
                  </a:pPr>
                  <a:r>
                    <a:rPr kumimoji="1" lang="ja-JP" altLang="en-US" sz="1108" dirty="0">
                      <a:solidFill>
                        <a:prstClr val="black"/>
                      </a:solidFill>
                      <a:latin typeface="Calibri"/>
                      <a:ea typeface="ＭＳ Ｐゴシック" panose="020B0600070205080204" pitchFamily="50" charset="-128"/>
                    </a:rPr>
                    <a:t>感覚特性</a:t>
                  </a:r>
                </a:p>
              </p:txBody>
            </p:sp>
          </p:grpSp>
          <p:sp>
            <p:nvSpPr>
              <p:cNvPr id="27" name="角丸四角形 26"/>
              <p:cNvSpPr/>
              <p:nvPr/>
            </p:nvSpPr>
            <p:spPr>
              <a:xfrm>
                <a:off x="3476944" y="5013176"/>
                <a:ext cx="972000" cy="274450"/>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defTabSz="844083">
                  <a:defRPr/>
                </a:pPr>
                <a:r>
                  <a:rPr kumimoji="1" lang="ja-JP" altLang="en-US" sz="1108" dirty="0">
                    <a:solidFill>
                      <a:prstClr val="black"/>
                    </a:solidFill>
                    <a:latin typeface="Calibri"/>
                    <a:ea typeface="ＭＳ Ｐゴシック" panose="020B0600070205080204" pitchFamily="50" charset="-128"/>
                  </a:rPr>
                  <a:t>認知特性</a:t>
                </a:r>
              </a:p>
            </p:txBody>
          </p:sp>
          <p:sp>
            <p:nvSpPr>
              <p:cNvPr id="28" name="角丸四角形 27"/>
              <p:cNvSpPr/>
              <p:nvPr/>
            </p:nvSpPr>
            <p:spPr>
              <a:xfrm>
                <a:off x="4448944" y="5019925"/>
                <a:ext cx="972000" cy="274450"/>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defTabSz="844083">
                  <a:defRPr/>
                </a:pPr>
                <a:r>
                  <a:rPr kumimoji="1" lang="ja-JP" altLang="en-US" sz="1108" dirty="0">
                    <a:solidFill>
                      <a:prstClr val="black"/>
                    </a:solidFill>
                    <a:latin typeface="Calibri"/>
                    <a:ea typeface="ＭＳ Ｐゴシック" panose="020B0600070205080204" pitchFamily="50" charset="-128"/>
                  </a:rPr>
                  <a:t>学習形態</a:t>
                </a:r>
              </a:p>
            </p:txBody>
          </p:sp>
          <p:sp>
            <p:nvSpPr>
              <p:cNvPr id="29" name="角丸四角形 28"/>
              <p:cNvSpPr/>
              <p:nvPr/>
            </p:nvSpPr>
            <p:spPr>
              <a:xfrm>
                <a:off x="5421160" y="5019925"/>
                <a:ext cx="972000" cy="274450"/>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defTabSz="844083">
                  <a:defRPr/>
                </a:pPr>
                <a:endParaRPr kumimoji="1" lang="ja-JP" altLang="en-US" sz="1292" dirty="0">
                  <a:solidFill>
                    <a:prstClr val="black"/>
                  </a:solidFill>
                  <a:latin typeface="Calibri"/>
                  <a:ea typeface="ＭＳ Ｐゴシック" panose="020B0600070205080204" pitchFamily="50" charset="-128"/>
                </a:endParaRPr>
              </a:p>
            </p:txBody>
          </p:sp>
        </p:grpSp>
        <p:grpSp>
          <p:nvGrpSpPr>
            <p:cNvPr id="22" name="グループ化 33"/>
            <p:cNvGrpSpPr/>
            <p:nvPr/>
          </p:nvGrpSpPr>
          <p:grpSpPr>
            <a:xfrm>
              <a:off x="3482902" y="3217598"/>
              <a:ext cx="2908660" cy="1019826"/>
              <a:chOff x="1888116" y="3273270"/>
              <a:chExt cx="2908660" cy="1019826"/>
            </a:xfrm>
          </p:grpSpPr>
          <p:grpSp>
            <p:nvGrpSpPr>
              <p:cNvPr id="30" name="グループ化 16"/>
              <p:cNvGrpSpPr/>
              <p:nvPr/>
            </p:nvGrpSpPr>
            <p:grpSpPr>
              <a:xfrm>
                <a:off x="1888116" y="3273270"/>
                <a:ext cx="2905955" cy="1019826"/>
                <a:chOff x="6847656" y="4599531"/>
                <a:chExt cx="2905955" cy="1019826"/>
              </a:xfrm>
            </p:grpSpPr>
            <p:grpSp>
              <p:nvGrpSpPr>
                <p:cNvPr id="34" name="グループ化 15"/>
                <p:cNvGrpSpPr/>
                <p:nvPr/>
              </p:nvGrpSpPr>
              <p:grpSpPr>
                <a:xfrm>
                  <a:off x="6847656" y="4599531"/>
                  <a:ext cx="2905955" cy="1019826"/>
                  <a:chOff x="5623520" y="4750296"/>
                  <a:chExt cx="2905955" cy="1019826"/>
                </a:xfrm>
              </p:grpSpPr>
              <p:sp>
                <p:nvSpPr>
                  <p:cNvPr id="12" name="角丸四角形 11"/>
                  <p:cNvSpPr/>
                  <p:nvPr/>
                </p:nvSpPr>
                <p:spPr>
                  <a:xfrm>
                    <a:off x="5623520" y="4750296"/>
                    <a:ext cx="2905955" cy="1019826"/>
                  </a:xfrm>
                  <a:prstGeom prst="roundRect">
                    <a:avLst/>
                  </a:prstGeom>
                </p:spPr>
                <p:style>
                  <a:lnRef idx="1">
                    <a:schemeClr val="accent2"/>
                  </a:lnRef>
                  <a:fillRef idx="2">
                    <a:schemeClr val="accent2"/>
                  </a:fillRef>
                  <a:effectRef idx="1">
                    <a:schemeClr val="accent2"/>
                  </a:effectRef>
                  <a:fontRef idx="minor">
                    <a:schemeClr val="dk1"/>
                  </a:fontRef>
                </p:style>
                <p:txBody>
                  <a:bodyPr rtlCol="0" anchor="t" anchorCtr="0"/>
                  <a:lstStyle/>
                  <a:p>
                    <a:pPr algn="ctr" defTabSz="844083">
                      <a:defRPr/>
                    </a:pPr>
                    <a:r>
                      <a:rPr kumimoji="1" lang="ja-JP" altLang="en-US" sz="1292" dirty="0">
                        <a:solidFill>
                          <a:prstClr val="black"/>
                        </a:solidFill>
                        <a:latin typeface="Calibri"/>
                        <a:ea typeface="ＭＳ Ｐゴシック" panose="020B0600070205080204" pitchFamily="50" charset="-128"/>
                      </a:rPr>
                      <a:t>環境</a:t>
                    </a:r>
                    <a:r>
                      <a:rPr kumimoji="1" lang="en-US" altLang="ja-JP" sz="1292" dirty="0">
                        <a:solidFill>
                          <a:prstClr val="black"/>
                        </a:solidFill>
                        <a:latin typeface="Calibri"/>
                        <a:ea typeface="ＭＳ Ｐゴシック" panose="020B0600070205080204" pitchFamily="50" charset="-128"/>
                      </a:rPr>
                      <a:t>(</a:t>
                    </a:r>
                    <a:r>
                      <a:rPr kumimoji="1" lang="ja-JP" altLang="en-US" sz="1292" dirty="0">
                        <a:solidFill>
                          <a:prstClr val="black"/>
                        </a:solidFill>
                        <a:latin typeface="Calibri"/>
                        <a:ea typeface="ＭＳ Ｐゴシック" panose="020B0600070205080204" pitchFamily="50" charset="-128"/>
                      </a:rPr>
                      <a:t>人</a:t>
                    </a:r>
                    <a:r>
                      <a:rPr kumimoji="1" lang="en-US" altLang="ja-JP" sz="1292" dirty="0">
                        <a:solidFill>
                          <a:prstClr val="black"/>
                        </a:solidFill>
                        <a:latin typeface="Calibri"/>
                        <a:ea typeface="ＭＳ Ｐゴシック" panose="020B0600070205080204" pitchFamily="50" charset="-128"/>
                      </a:rPr>
                      <a:t>,</a:t>
                    </a:r>
                    <a:r>
                      <a:rPr kumimoji="1" lang="ja-JP" altLang="en-US" sz="1292" dirty="0">
                        <a:solidFill>
                          <a:prstClr val="black"/>
                        </a:solidFill>
                        <a:latin typeface="Calibri"/>
                        <a:ea typeface="ＭＳ Ｐゴシック" panose="020B0600070205080204" pitchFamily="50" charset="-128"/>
                      </a:rPr>
                      <a:t>場所</a:t>
                    </a:r>
                    <a:r>
                      <a:rPr kumimoji="1" lang="en-US" altLang="ja-JP" sz="1292" dirty="0">
                        <a:solidFill>
                          <a:prstClr val="black"/>
                        </a:solidFill>
                        <a:latin typeface="Calibri"/>
                        <a:ea typeface="ＭＳ Ｐゴシック" panose="020B0600070205080204" pitchFamily="50" charset="-128"/>
                      </a:rPr>
                      <a:t>,</a:t>
                    </a:r>
                    <a:r>
                      <a:rPr kumimoji="1" lang="ja-JP" altLang="en-US" sz="1292" dirty="0">
                        <a:solidFill>
                          <a:prstClr val="black"/>
                        </a:solidFill>
                        <a:latin typeface="Calibri"/>
                        <a:ea typeface="ＭＳ Ｐゴシック" panose="020B0600070205080204" pitchFamily="50" charset="-128"/>
                      </a:rPr>
                      <a:t>時間</a:t>
                    </a:r>
                    <a:r>
                      <a:rPr kumimoji="1" lang="en-US" altLang="ja-JP" sz="1292" dirty="0">
                        <a:solidFill>
                          <a:prstClr val="black"/>
                        </a:solidFill>
                        <a:latin typeface="Calibri"/>
                        <a:ea typeface="ＭＳ Ｐゴシック" panose="020B0600070205080204" pitchFamily="50" charset="-128"/>
                      </a:rPr>
                      <a:t>)</a:t>
                    </a:r>
                    <a:r>
                      <a:rPr kumimoji="1" lang="ja-JP" altLang="en-US" sz="1292" dirty="0">
                        <a:solidFill>
                          <a:prstClr val="black"/>
                        </a:solidFill>
                        <a:latin typeface="Calibri"/>
                        <a:ea typeface="ＭＳ Ｐゴシック" panose="020B0600070205080204" pitchFamily="50" charset="-128"/>
                      </a:rPr>
                      <a:t>による因子</a:t>
                    </a:r>
                  </a:p>
                </p:txBody>
              </p:sp>
              <p:sp>
                <p:nvSpPr>
                  <p:cNvPr id="14" name="角丸四角形 13"/>
                  <p:cNvSpPr/>
                  <p:nvPr/>
                </p:nvSpPr>
                <p:spPr>
                  <a:xfrm>
                    <a:off x="5623521" y="5205772"/>
                    <a:ext cx="964444" cy="564350"/>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defTabSz="844083">
                      <a:defRPr/>
                    </a:pPr>
                    <a:r>
                      <a:rPr kumimoji="1" lang="ja-JP" altLang="en-US" sz="1108" dirty="0">
                        <a:solidFill>
                          <a:prstClr val="black"/>
                        </a:solidFill>
                        <a:latin typeface="Calibri"/>
                        <a:ea typeface="ＭＳ Ｐゴシック" panose="020B0600070205080204" pitchFamily="50" charset="-128"/>
                      </a:rPr>
                      <a:t>家庭環境</a:t>
                    </a:r>
                  </a:p>
                </p:txBody>
              </p:sp>
            </p:grpSp>
            <p:sp>
              <p:nvSpPr>
                <p:cNvPr id="15" name="角丸四角形 14"/>
                <p:cNvSpPr/>
                <p:nvPr/>
              </p:nvSpPr>
              <p:spPr>
                <a:xfrm>
                  <a:off x="7812100" y="5055007"/>
                  <a:ext cx="957355" cy="564350"/>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defTabSz="844083">
                    <a:defRPr/>
                  </a:pPr>
                  <a:r>
                    <a:rPr kumimoji="1" lang="ja-JP" altLang="en-US" sz="1108" dirty="0">
                      <a:solidFill>
                        <a:prstClr val="black"/>
                      </a:solidFill>
                      <a:latin typeface="Calibri"/>
                      <a:ea typeface="ＭＳ Ｐゴシック" panose="020B0600070205080204" pitchFamily="50" charset="-128"/>
                    </a:rPr>
                    <a:t>友達関係</a:t>
                  </a:r>
                </a:p>
              </p:txBody>
            </p:sp>
          </p:grpSp>
          <p:sp>
            <p:nvSpPr>
              <p:cNvPr id="33" name="角丸四角形 32"/>
              <p:cNvSpPr/>
              <p:nvPr/>
            </p:nvSpPr>
            <p:spPr>
              <a:xfrm>
                <a:off x="3824560" y="3728746"/>
                <a:ext cx="972216" cy="564350"/>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defTabSz="844083">
                  <a:defRPr/>
                </a:pPr>
                <a:r>
                  <a:rPr kumimoji="1" lang="ja-JP" altLang="en-US" sz="1108" dirty="0">
                    <a:solidFill>
                      <a:prstClr val="black"/>
                    </a:solidFill>
                    <a:latin typeface="Calibri"/>
                    <a:ea typeface="ＭＳ Ｐゴシック" panose="020B0600070205080204" pitchFamily="50" charset="-128"/>
                  </a:rPr>
                  <a:t>活動の場</a:t>
                </a:r>
              </a:p>
            </p:txBody>
          </p:sp>
        </p:grpSp>
      </p:grpSp>
      <p:sp>
        <p:nvSpPr>
          <p:cNvPr id="40" name="左カーブ矢印 39"/>
          <p:cNvSpPr/>
          <p:nvPr/>
        </p:nvSpPr>
        <p:spPr>
          <a:xfrm>
            <a:off x="6248065" y="5024254"/>
            <a:ext cx="482321" cy="997034"/>
          </a:xfrm>
          <a:prstGeom prst="curvedLeftArrow">
            <a:avLst>
              <a:gd name="adj1" fmla="val 20194"/>
              <a:gd name="adj2" fmla="val 55913"/>
              <a:gd name="adj3" fmla="val 25000"/>
            </a:avLst>
          </a:prstGeom>
        </p:spPr>
        <p:style>
          <a:lnRef idx="1">
            <a:schemeClr val="accent4"/>
          </a:lnRef>
          <a:fillRef idx="2">
            <a:schemeClr val="accent4"/>
          </a:fillRef>
          <a:effectRef idx="1">
            <a:schemeClr val="accent4"/>
          </a:effectRef>
          <a:fontRef idx="minor">
            <a:schemeClr val="dk1"/>
          </a:fontRef>
        </p:style>
        <p:txBody>
          <a:bodyPr rtlCol="0" anchor="ctr"/>
          <a:lstStyle/>
          <a:p>
            <a:pPr algn="ctr" defTabSz="844083">
              <a:defRPr/>
            </a:pPr>
            <a:endParaRPr kumimoji="1" lang="ja-JP" altLang="en-US" sz="1662">
              <a:solidFill>
                <a:prstClr val="black"/>
              </a:solidFill>
              <a:latin typeface="Calibri"/>
              <a:ea typeface="ＭＳ Ｐゴシック" panose="020B0600070205080204" pitchFamily="50" charset="-128"/>
            </a:endParaRPr>
          </a:p>
        </p:txBody>
      </p:sp>
      <p:sp>
        <p:nvSpPr>
          <p:cNvPr id="39" name="左カーブ矢印 38"/>
          <p:cNvSpPr/>
          <p:nvPr/>
        </p:nvSpPr>
        <p:spPr>
          <a:xfrm>
            <a:off x="6031021" y="1634339"/>
            <a:ext cx="508204" cy="3589322"/>
          </a:xfrm>
          <a:prstGeom prst="curvedLeftArrow">
            <a:avLst>
              <a:gd name="adj1" fmla="val 35766"/>
              <a:gd name="adj2" fmla="val 70697"/>
              <a:gd name="adj3" fmla="val 25000"/>
            </a:avLst>
          </a:prstGeom>
        </p:spPr>
        <p:style>
          <a:lnRef idx="1">
            <a:schemeClr val="accent4"/>
          </a:lnRef>
          <a:fillRef idx="2">
            <a:schemeClr val="accent4"/>
          </a:fillRef>
          <a:effectRef idx="1">
            <a:schemeClr val="accent4"/>
          </a:effectRef>
          <a:fontRef idx="minor">
            <a:schemeClr val="dk1"/>
          </a:fontRef>
        </p:style>
        <p:txBody>
          <a:bodyPr rtlCol="0" anchor="ctr"/>
          <a:lstStyle/>
          <a:p>
            <a:pPr algn="ctr" defTabSz="844083">
              <a:defRPr/>
            </a:pPr>
            <a:endParaRPr kumimoji="1" lang="ja-JP" altLang="en-US" sz="1662">
              <a:solidFill>
                <a:prstClr val="black"/>
              </a:solidFill>
              <a:latin typeface="Calibri"/>
              <a:ea typeface="ＭＳ Ｐゴシック" panose="020B0600070205080204" pitchFamily="50" charset="-128"/>
            </a:endParaRPr>
          </a:p>
        </p:txBody>
      </p:sp>
      <p:sp>
        <p:nvSpPr>
          <p:cNvPr id="42" name="テキスト ボックス 41"/>
          <p:cNvSpPr txBox="1"/>
          <p:nvPr/>
        </p:nvSpPr>
        <p:spPr>
          <a:xfrm>
            <a:off x="7851213" y="559377"/>
            <a:ext cx="696216" cy="5757519"/>
          </a:xfrm>
          <a:prstGeom prst="rect">
            <a:avLst/>
          </a:prstGeom>
          <a:noFill/>
        </p:spPr>
        <p:txBody>
          <a:bodyPr vert="eaVert" wrap="square" rtlCol="0">
            <a:spAutoFit/>
          </a:bodyPr>
          <a:lstStyle/>
          <a:p>
            <a:pPr defTabSz="844083">
              <a:defRPr/>
            </a:pPr>
            <a:r>
              <a:rPr kumimoji="1" lang="ja-JP" altLang="en-US" sz="1662" dirty="0">
                <a:solidFill>
                  <a:srgbClr val="FF0000"/>
                </a:solidFill>
                <a:latin typeface="Calibri"/>
                <a:ea typeface="ＭＳ Ｐゴシック" panose="020B0600070205080204" pitchFamily="50" charset="-128"/>
              </a:rPr>
              <a:t>毎回の支援でも、一年間の関わりでも</a:t>
            </a:r>
            <a:r>
              <a:rPr kumimoji="1" lang="ja-JP" altLang="en-US" sz="1662" dirty="0">
                <a:solidFill>
                  <a:prstClr val="black"/>
                </a:solidFill>
                <a:latin typeface="Calibri"/>
                <a:ea typeface="ＭＳ Ｐゴシック" panose="020B0600070205080204" pitchFamily="50" charset="-128"/>
              </a:rPr>
              <a:t>このプロセスを繰り返す。</a:t>
            </a:r>
            <a:endParaRPr kumimoji="1" lang="en-US" altLang="ja-JP" sz="1662" dirty="0">
              <a:solidFill>
                <a:prstClr val="black"/>
              </a:solidFill>
              <a:latin typeface="Calibri"/>
              <a:ea typeface="ＭＳ Ｐゴシック" panose="020B0600070205080204" pitchFamily="50" charset="-128"/>
            </a:endParaRPr>
          </a:p>
          <a:p>
            <a:pPr defTabSz="844083">
              <a:defRPr/>
            </a:pPr>
            <a:r>
              <a:rPr kumimoji="1" lang="ja-JP" altLang="en-US" sz="1662" dirty="0">
                <a:solidFill>
                  <a:prstClr val="black"/>
                </a:solidFill>
                <a:latin typeface="Calibri"/>
                <a:ea typeface="ＭＳ Ｐゴシック" panose="020B0600070205080204" pitchFamily="50" charset="-128"/>
              </a:rPr>
              <a:t>（意図をもって過ごすと自然と　</a:t>
            </a:r>
            <a:r>
              <a:rPr kumimoji="1" lang="ja-JP" altLang="en-US" sz="1662" b="1" dirty="0">
                <a:solidFill>
                  <a:prstClr val="black"/>
                </a:solidFill>
                <a:latin typeface="Calibri"/>
                <a:ea typeface="ＭＳ Ｐゴシック" panose="020B0600070205080204" pitchFamily="50" charset="-128"/>
              </a:rPr>
              <a:t>ＰＤＣＡ</a:t>
            </a:r>
            <a:r>
              <a:rPr kumimoji="1" lang="ja-JP" altLang="en-US" sz="1662" dirty="0">
                <a:solidFill>
                  <a:prstClr val="black"/>
                </a:solidFill>
                <a:latin typeface="Calibri"/>
                <a:ea typeface="ＭＳ Ｐゴシック" panose="020B0600070205080204" pitchFamily="50" charset="-128"/>
              </a:rPr>
              <a:t>サイクルが生じる）</a:t>
            </a:r>
          </a:p>
        </p:txBody>
      </p:sp>
      <p:sp>
        <p:nvSpPr>
          <p:cNvPr id="43" name="円/楕円 42"/>
          <p:cNvSpPr/>
          <p:nvPr/>
        </p:nvSpPr>
        <p:spPr>
          <a:xfrm>
            <a:off x="6905314" y="3392826"/>
            <a:ext cx="588690" cy="471441"/>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44083">
              <a:defRPr/>
            </a:pPr>
            <a:r>
              <a:rPr kumimoji="1" lang="ja-JP" altLang="en-US" sz="1477" b="1" dirty="0">
                <a:solidFill>
                  <a:prstClr val="black"/>
                </a:solidFill>
                <a:latin typeface="Calibri"/>
                <a:ea typeface="ＭＳ Ｐゴシック" panose="020B0600070205080204" pitchFamily="50" charset="-128"/>
              </a:rPr>
              <a:t>活動</a:t>
            </a:r>
          </a:p>
        </p:txBody>
      </p:sp>
      <p:sp>
        <p:nvSpPr>
          <p:cNvPr id="35" name="スライド番号プレースホルダー 34">
            <a:extLst>
              <a:ext uri="{FF2B5EF4-FFF2-40B4-BE49-F238E27FC236}">
                <a16:creationId xmlns:a16="http://schemas.microsoft.com/office/drawing/2014/main" id="{DF60604A-A267-C1AF-A405-4E7B84D5B47B}"/>
              </a:ext>
            </a:extLst>
          </p:cNvPr>
          <p:cNvSpPr>
            <a:spLocks noGrp="1"/>
          </p:cNvSpPr>
          <p:nvPr>
            <p:ph type="sldNum" sz="quarter" idx="12"/>
          </p:nvPr>
        </p:nvSpPr>
        <p:spPr/>
        <p:txBody>
          <a:bodyPr/>
          <a:lstStyle/>
          <a:p>
            <a:pPr defTabSz="844083">
              <a:defRPr/>
            </a:pPr>
            <a:fld id="{FAC53EDA-CF1C-43FE-9BA8-D1A4592054A1}" type="slidenum">
              <a:rPr kumimoji="1" lang="ja-JP" altLang="en-US">
                <a:solidFill>
                  <a:prstClr val="black">
                    <a:tint val="75000"/>
                  </a:prstClr>
                </a:solidFill>
                <a:latin typeface="Calibri"/>
                <a:ea typeface="ＭＳ Ｐゴシック" panose="020B0600070205080204" pitchFamily="50" charset="-128"/>
              </a:rPr>
              <a:pPr defTabSz="844083">
                <a:defRPr/>
              </a:pPr>
              <a:t>24</a:t>
            </a:fld>
            <a:endParaRPr kumimoji="1" lang="ja-JP" altLang="en-US" dirty="0">
              <a:solidFill>
                <a:prstClr val="black">
                  <a:tint val="75000"/>
                </a:prstClr>
              </a:solidFill>
              <a:latin typeface="Calibri"/>
              <a:ea typeface="ＭＳ Ｐゴシック" panose="020B0600070205080204" pitchFamily="50" charset="-128"/>
            </a:endParaRPr>
          </a:p>
        </p:txBody>
      </p:sp>
    </p:spTree>
    <p:extLst>
      <p:ext uri="{BB962C8B-B14F-4D97-AF65-F5344CB8AC3E}">
        <p14:creationId xmlns:p14="http://schemas.microsoft.com/office/powerpoint/2010/main" val="358332390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4" name="Rectangle 4"/>
          <p:cNvSpPr>
            <a:spLocks noGrp="1" noChangeArrowheads="1"/>
          </p:cNvSpPr>
          <p:nvPr>
            <p:ph type="title"/>
          </p:nvPr>
        </p:nvSpPr>
        <p:spPr>
          <a:xfrm>
            <a:off x="251520" y="437898"/>
            <a:ext cx="8172400" cy="930565"/>
          </a:xfrm>
        </p:spPr>
        <p:txBody>
          <a:bodyPr>
            <a:noAutofit/>
          </a:bodyPr>
          <a:lstStyle/>
          <a:p>
            <a:pPr algn="l"/>
            <a:r>
              <a:rPr lang="ja-JP" altLang="en-US" sz="2585" b="1" dirty="0">
                <a:latin typeface="+mj-ea"/>
              </a:rPr>
              <a:t>障害児通所支援による</a:t>
            </a:r>
            <a:br>
              <a:rPr lang="en-US" altLang="ja-JP" sz="3692" b="1" dirty="0">
                <a:latin typeface="+mj-ea"/>
              </a:rPr>
            </a:br>
            <a:r>
              <a:rPr lang="ja-JP" altLang="en-US" sz="3323" b="1" dirty="0">
                <a:latin typeface="+mj-ea"/>
              </a:rPr>
              <a:t>子どもへの関わりに不可欠な視点（知識）</a:t>
            </a:r>
          </a:p>
        </p:txBody>
      </p:sp>
      <p:sp>
        <p:nvSpPr>
          <p:cNvPr id="158725" name="Rectangle 5"/>
          <p:cNvSpPr>
            <a:spLocks noGrp="1" noChangeArrowheads="1"/>
          </p:cNvSpPr>
          <p:nvPr>
            <p:ph type="body" sz="half" idx="2"/>
          </p:nvPr>
        </p:nvSpPr>
        <p:spPr>
          <a:xfrm>
            <a:off x="457200" y="1556369"/>
            <a:ext cx="8447093" cy="4386949"/>
          </a:xfrm>
        </p:spPr>
        <p:txBody>
          <a:bodyPr>
            <a:normAutofit fontScale="92500" lnSpcReduction="10000"/>
          </a:bodyPr>
          <a:lstStyle/>
          <a:p>
            <a:pPr marL="0" indent="0">
              <a:lnSpc>
                <a:spcPct val="90000"/>
              </a:lnSpc>
              <a:buNone/>
            </a:pPr>
            <a:r>
              <a:rPr lang="ja-JP" altLang="en-US" sz="2769" dirty="0"/>
              <a:t>⇒</a:t>
            </a:r>
            <a:r>
              <a:rPr lang="ja-JP" altLang="en-US" sz="2769" dirty="0">
                <a:solidFill>
                  <a:srgbClr val="FF0000"/>
                </a:solidFill>
              </a:rPr>
              <a:t>多面的</a:t>
            </a:r>
            <a:r>
              <a:rPr lang="ja-JP" altLang="en-US" sz="2769" dirty="0"/>
              <a:t>に見れる感性の基盤</a:t>
            </a:r>
            <a:endParaRPr lang="en-US" altLang="ja-JP" sz="2769" dirty="0"/>
          </a:p>
          <a:p>
            <a:pPr marL="663836" lvl="1" indent="-186109">
              <a:lnSpc>
                <a:spcPct val="90000"/>
              </a:lnSpc>
            </a:pPr>
            <a:r>
              <a:rPr lang="ja-JP" altLang="en-US" dirty="0"/>
              <a:t>疾患や状態</a:t>
            </a:r>
            <a:r>
              <a:rPr lang="ja-JP" altLang="en-US" sz="1477" dirty="0"/>
              <a:t>（診断、特徴、禁忌、予後等）</a:t>
            </a:r>
            <a:r>
              <a:rPr lang="ja-JP" altLang="en-US" dirty="0"/>
              <a:t>に関すること</a:t>
            </a:r>
            <a:endParaRPr lang="en-US" altLang="ja-JP" dirty="0"/>
          </a:p>
          <a:p>
            <a:pPr marL="663836" lvl="1" indent="-186109">
              <a:lnSpc>
                <a:spcPct val="90000"/>
              </a:lnSpc>
            </a:pPr>
            <a:endParaRPr lang="en-US" altLang="ja-JP" dirty="0"/>
          </a:p>
          <a:p>
            <a:pPr marL="663836" lvl="1" indent="-186109">
              <a:lnSpc>
                <a:spcPct val="90000"/>
              </a:lnSpc>
            </a:pPr>
            <a:r>
              <a:rPr lang="ja-JP" altLang="en-US" dirty="0"/>
              <a:t>成長</a:t>
            </a:r>
            <a:r>
              <a:rPr lang="ja-JP" altLang="en-US" sz="1477" dirty="0"/>
              <a:t>（年齢、体の大きさ、手足の長さ、食事の量等）</a:t>
            </a:r>
            <a:r>
              <a:rPr lang="ja-JP" altLang="en-US" dirty="0"/>
              <a:t>に関すること</a:t>
            </a:r>
            <a:endParaRPr lang="en-US" altLang="ja-JP" dirty="0"/>
          </a:p>
          <a:p>
            <a:pPr marL="663836" lvl="1" indent="-186109">
              <a:lnSpc>
                <a:spcPct val="90000"/>
              </a:lnSpc>
            </a:pPr>
            <a:endParaRPr lang="en-US" altLang="ja-JP" dirty="0"/>
          </a:p>
          <a:p>
            <a:pPr marL="663836" lvl="1" indent="-186109">
              <a:lnSpc>
                <a:spcPct val="90000"/>
              </a:lnSpc>
            </a:pPr>
            <a:r>
              <a:rPr lang="ja-JP" altLang="en-US" dirty="0"/>
              <a:t>運動発達</a:t>
            </a:r>
            <a:r>
              <a:rPr lang="ja-JP" altLang="en-US" sz="1477" dirty="0"/>
              <a:t>（筋肉の緊張、動き滑らかさ、パワー等）</a:t>
            </a:r>
            <a:r>
              <a:rPr lang="ja-JP" altLang="en-US" dirty="0"/>
              <a:t>に関すること　</a:t>
            </a:r>
            <a:endParaRPr lang="en-US" altLang="ja-JP" dirty="0"/>
          </a:p>
          <a:p>
            <a:pPr marL="663836" lvl="1" indent="-186109">
              <a:lnSpc>
                <a:spcPct val="90000"/>
              </a:lnSpc>
            </a:pPr>
            <a:endParaRPr lang="ja-JP" altLang="en-US" sz="1569" dirty="0"/>
          </a:p>
          <a:p>
            <a:pPr marL="663836" lvl="1" indent="-186109">
              <a:lnSpc>
                <a:spcPct val="90000"/>
              </a:lnSpc>
            </a:pPr>
            <a:r>
              <a:rPr lang="ja-JP" altLang="en-US" dirty="0"/>
              <a:t>感覚</a:t>
            </a:r>
            <a:r>
              <a:rPr lang="ja-JP" altLang="en-US" sz="1477" dirty="0"/>
              <a:t>（好む感覚、苦手な感覚、鋭い感覚、鈍い感覚等）</a:t>
            </a:r>
            <a:r>
              <a:rPr lang="ja-JP" altLang="en-US" dirty="0"/>
              <a:t>に関すること</a:t>
            </a:r>
            <a:endParaRPr lang="en-US" altLang="ja-JP" dirty="0"/>
          </a:p>
          <a:p>
            <a:pPr marL="663836" lvl="1" indent="-186109">
              <a:lnSpc>
                <a:spcPct val="90000"/>
              </a:lnSpc>
            </a:pPr>
            <a:endParaRPr lang="ja-JP" altLang="en-US" sz="1569" dirty="0"/>
          </a:p>
          <a:p>
            <a:pPr marL="663836" lvl="1" indent="-186109">
              <a:lnSpc>
                <a:spcPct val="90000"/>
              </a:lnSpc>
            </a:pPr>
            <a:r>
              <a:rPr lang="ja-JP" altLang="en-US" dirty="0"/>
              <a:t>知能や学習</a:t>
            </a:r>
            <a:r>
              <a:rPr lang="ja-JP" altLang="en-US" sz="1477" dirty="0"/>
              <a:t>（好きな遊び、得意な遊び、好きな教科、苦手な教科等）</a:t>
            </a:r>
            <a:r>
              <a:rPr lang="ja-JP" altLang="en-US" dirty="0"/>
              <a:t>に関すること</a:t>
            </a:r>
            <a:endParaRPr lang="en-US" altLang="ja-JP" dirty="0"/>
          </a:p>
          <a:p>
            <a:pPr marL="663836" lvl="1" indent="-186109">
              <a:lnSpc>
                <a:spcPct val="90000"/>
              </a:lnSpc>
            </a:pPr>
            <a:endParaRPr lang="ja-JP" altLang="en-US" sz="1569" dirty="0"/>
          </a:p>
          <a:p>
            <a:pPr marL="663836" lvl="1" indent="-186109">
              <a:lnSpc>
                <a:spcPct val="90000"/>
              </a:lnSpc>
            </a:pPr>
            <a:r>
              <a:rPr lang="ja-JP" altLang="en-US" dirty="0"/>
              <a:t>子どもと集団</a:t>
            </a:r>
            <a:r>
              <a:rPr lang="ja-JP" altLang="en-US" sz="1477" dirty="0"/>
              <a:t>（誰と遊ぶ、どんな友達とどのように遊ぶ、つるむ等）</a:t>
            </a:r>
            <a:r>
              <a:rPr lang="ja-JP" altLang="en-US" dirty="0"/>
              <a:t>に関すること</a:t>
            </a:r>
            <a:endParaRPr lang="ja-JP" altLang="en-US" sz="1569" dirty="0"/>
          </a:p>
          <a:p>
            <a:pPr marL="0" indent="0">
              <a:lnSpc>
                <a:spcPct val="90000"/>
              </a:lnSpc>
              <a:buNone/>
            </a:pPr>
            <a:endParaRPr lang="en-US" altLang="ja-JP" sz="2769" dirty="0"/>
          </a:p>
          <a:p>
            <a:pPr marL="0" indent="0">
              <a:lnSpc>
                <a:spcPct val="90000"/>
              </a:lnSpc>
              <a:buNone/>
            </a:pPr>
            <a:r>
              <a:rPr lang="ja-JP" altLang="en-US" sz="2769" dirty="0"/>
              <a:t>⇒</a:t>
            </a:r>
            <a:r>
              <a:rPr lang="ja-JP" altLang="en-US" sz="2769" dirty="0">
                <a:solidFill>
                  <a:srgbClr val="FF0000"/>
                </a:solidFill>
              </a:rPr>
              <a:t>複合的</a:t>
            </a:r>
            <a:r>
              <a:rPr lang="ja-JP" altLang="en-US" sz="2769" dirty="0"/>
              <a:t>に関われる関係機関とのつながり</a:t>
            </a:r>
            <a:endParaRPr lang="en-US" altLang="ja-JP" dirty="0"/>
          </a:p>
        </p:txBody>
      </p:sp>
      <p:sp>
        <p:nvSpPr>
          <p:cNvPr id="2" name="スライド番号プレースホルダー 1">
            <a:extLst>
              <a:ext uri="{FF2B5EF4-FFF2-40B4-BE49-F238E27FC236}">
                <a16:creationId xmlns:a16="http://schemas.microsoft.com/office/drawing/2014/main" id="{0E165E7B-F130-94F4-70E3-490883D47BDF}"/>
              </a:ext>
            </a:extLst>
          </p:cNvPr>
          <p:cNvSpPr>
            <a:spLocks noGrp="1"/>
          </p:cNvSpPr>
          <p:nvPr>
            <p:ph type="sldNum" sz="quarter" idx="12"/>
          </p:nvPr>
        </p:nvSpPr>
        <p:spPr/>
        <p:txBody>
          <a:bodyPr/>
          <a:lstStyle/>
          <a:p>
            <a:pPr defTabSz="844083">
              <a:defRPr/>
            </a:pPr>
            <a:fld id="{B8A44F43-2FC4-4250-9B16-621291906B81}" type="slidenum">
              <a:rPr kumimoji="1" lang="ja-JP" altLang="en-US">
                <a:solidFill>
                  <a:prstClr val="black">
                    <a:tint val="75000"/>
                  </a:prstClr>
                </a:solidFill>
                <a:latin typeface="Calibri"/>
                <a:ea typeface="ＭＳ Ｐゴシック" panose="020B0600070205080204" pitchFamily="50" charset="-128"/>
              </a:rPr>
              <a:pPr defTabSz="844083">
                <a:defRPr/>
              </a:pPr>
              <a:t>25</a:t>
            </a:fld>
            <a:endParaRPr kumimoji="1" lang="ja-JP" altLang="en-US" dirty="0">
              <a:solidFill>
                <a:prstClr val="black">
                  <a:tint val="75000"/>
                </a:prstClr>
              </a:solidFill>
              <a:latin typeface="Calibri"/>
              <a:ea typeface="ＭＳ Ｐゴシック" panose="020B0600070205080204" pitchFamily="50" charset="-128"/>
            </a:endParaRPr>
          </a:p>
        </p:txBody>
      </p:sp>
    </p:spTree>
    <p:extLst>
      <p:ext uri="{BB962C8B-B14F-4D97-AF65-F5344CB8AC3E}">
        <p14:creationId xmlns:p14="http://schemas.microsoft.com/office/powerpoint/2010/main" val="41617357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58954E84-E23F-A388-5A65-9B6959003604}"/>
              </a:ext>
            </a:extLst>
          </p:cNvPr>
          <p:cNvSpPr>
            <a:spLocks noGrp="1"/>
          </p:cNvSpPr>
          <p:nvPr>
            <p:ph type="title"/>
          </p:nvPr>
        </p:nvSpPr>
        <p:spPr>
          <a:xfrm>
            <a:off x="52114" y="259064"/>
            <a:ext cx="8967981" cy="568247"/>
          </a:xfrm>
        </p:spPr>
        <p:txBody>
          <a:bodyPr>
            <a:noAutofit/>
          </a:bodyPr>
          <a:lstStyle/>
          <a:p>
            <a:pPr algn="ctr"/>
            <a:r>
              <a:rPr lang="ja-JP" altLang="en-US" sz="3323" dirty="0"/>
              <a:t>発達支援の５領域の内容比較</a:t>
            </a:r>
          </a:p>
        </p:txBody>
      </p:sp>
      <p:sp>
        <p:nvSpPr>
          <p:cNvPr id="4" name="スライド番号プレースホルダー 3">
            <a:extLst>
              <a:ext uri="{FF2B5EF4-FFF2-40B4-BE49-F238E27FC236}">
                <a16:creationId xmlns:a16="http://schemas.microsoft.com/office/drawing/2014/main" id="{93C86541-E566-8298-7807-4119542640C1}"/>
              </a:ext>
            </a:extLst>
          </p:cNvPr>
          <p:cNvSpPr>
            <a:spLocks noGrp="1"/>
          </p:cNvSpPr>
          <p:nvPr>
            <p:ph type="sldNum" sz="quarter" idx="12"/>
          </p:nvPr>
        </p:nvSpPr>
        <p:spPr>
          <a:xfrm>
            <a:off x="6720409" y="6348939"/>
            <a:ext cx="2057400" cy="337038"/>
          </a:xfrm>
        </p:spPr>
        <p:txBody>
          <a:bodyPr/>
          <a:lstStyle/>
          <a:p>
            <a:pPr defTabSz="844083"/>
            <a:fld id="{9D1FACA5-F295-4B71-9523-E0646159294B}" type="slidenum">
              <a:rPr kumimoji="1" lang="ja-JP" altLang="en-US">
                <a:solidFill>
                  <a:prstClr val="black">
                    <a:tint val="75000"/>
                  </a:prstClr>
                </a:solidFill>
                <a:latin typeface="Calibri" panose="020F0502020204030204"/>
                <a:ea typeface="游ゴシック" panose="020B0400000000000000" pitchFamily="34" charset="-128"/>
              </a:rPr>
              <a:pPr defTabSz="844083"/>
              <a:t>26</a:t>
            </a:fld>
            <a:endParaRPr kumimoji="1" lang="ja-JP" altLang="en-US">
              <a:solidFill>
                <a:prstClr val="black">
                  <a:tint val="75000"/>
                </a:prstClr>
              </a:solidFill>
              <a:latin typeface="Calibri" panose="020F0502020204030204"/>
              <a:ea typeface="游ゴシック" panose="020B0400000000000000" pitchFamily="34" charset="-128"/>
            </a:endParaRPr>
          </a:p>
        </p:txBody>
      </p:sp>
      <p:sp>
        <p:nvSpPr>
          <p:cNvPr id="11" name="テキスト ボックス 10">
            <a:extLst>
              <a:ext uri="{FF2B5EF4-FFF2-40B4-BE49-F238E27FC236}">
                <a16:creationId xmlns:a16="http://schemas.microsoft.com/office/drawing/2014/main" id="{76B2F803-7A5A-AE23-0E8B-565B4C895D2C}"/>
              </a:ext>
            </a:extLst>
          </p:cNvPr>
          <p:cNvSpPr txBox="1"/>
          <p:nvPr/>
        </p:nvSpPr>
        <p:spPr>
          <a:xfrm>
            <a:off x="118582" y="1466597"/>
            <a:ext cx="1595254" cy="291170"/>
          </a:xfrm>
          <a:prstGeom prst="rect">
            <a:avLst/>
          </a:prstGeom>
          <a:solidFill>
            <a:schemeClr val="bg1"/>
          </a:solidFill>
        </p:spPr>
        <p:txBody>
          <a:bodyPr wrap="square" anchor="ctr">
            <a:spAutoFit/>
          </a:bodyPr>
          <a:lstStyle/>
          <a:p>
            <a:pPr marL="128957" indent="-128957" algn="ctr" defTabSz="422041">
              <a:defRPr/>
            </a:pPr>
            <a:r>
              <a:rPr kumimoji="1" lang="ja-JP" altLang="en-US" sz="1292" dirty="0">
                <a:solidFill>
                  <a:srgbClr val="44546A"/>
                </a:solidFill>
                <a:latin typeface="BIZ UDPゴシック" panose="020B0400000000000000" pitchFamily="50" charset="-128"/>
                <a:ea typeface="BIZ UDPゴシック" panose="020B0400000000000000" pitchFamily="50" charset="-128"/>
              </a:rPr>
              <a:t>健康・生活</a:t>
            </a:r>
          </a:p>
        </p:txBody>
      </p:sp>
      <p:sp>
        <p:nvSpPr>
          <p:cNvPr id="12" name="テキスト ボックス 11">
            <a:extLst>
              <a:ext uri="{FF2B5EF4-FFF2-40B4-BE49-F238E27FC236}">
                <a16:creationId xmlns:a16="http://schemas.microsoft.com/office/drawing/2014/main" id="{AD5D4A71-2EC7-FD5F-B474-EF79B9B84273}"/>
              </a:ext>
            </a:extLst>
          </p:cNvPr>
          <p:cNvSpPr txBox="1"/>
          <p:nvPr/>
        </p:nvSpPr>
        <p:spPr>
          <a:xfrm>
            <a:off x="118582" y="2428739"/>
            <a:ext cx="1595254" cy="291170"/>
          </a:xfrm>
          <a:prstGeom prst="rect">
            <a:avLst/>
          </a:prstGeom>
          <a:solidFill>
            <a:schemeClr val="bg1"/>
          </a:solidFill>
        </p:spPr>
        <p:txBody>
          <a:bodyPr wrap="square" anchor="ctr">
            <a:spAutoFit/>
          </a:bodyPr>
          <a:lstStyle/>
          <a:p>
            <a:pPr marL="128957" indent="-128957" algn="ctr" defTabSz="422041">
              <a:defRPr/>
            </a:pPr>
            <a:r>
              <a:rPr kumimoji="1" lang="ja-JP" altLang="en-US" sz="1292" dirty="0">
                <a:solidFill>
                  <a:srgbClr val="44546A"/>
                </a:solidFill>
                <a:latin typeface="BIZ UDPゴシック" panose="020B0400000000000000" pitchFamily="50" charset="-128"/>
                <a:ea typeface="BIZ UDPゴシック" panose="020B0400000000000000" pitchFamily="50" charset="-128"/>
              </a:rPr>
              <a:t>運動・感覚</a:t>
            </a:r>
          </a:p>
        </p:txBody>
      </p:sp>
      <p:sp>
        <p:nvSpPr>
          <p:cNvPr id="13" name="テキスト ボックス 12">
            <a:extLst>
              <a:ext uri="{FF2B5EF4-FFF2-40B4-BE49-F238E27FC236}">
                <a16:creationId xmlns:a16="http://schemas.microsoft.com/office/drawing/2014/main" id="{5771CADB-B3D4-89B0-9DAE-501299F4429A}"/>
              </a:ext>
            </a:extLst>
          </p:cNvPr>
          <p:cNvSpPr txBox="1"/>
          <p:nvPr/>
        </p:nvSpPr>
        <p:spPr>
          <a:xfrm>
            <a:off x="93053" y="3543736"/>
            <a:ext cx="1595254" cy="291170"/>
          </a:xfrm>
          <a:prstGeom prst="rect">
            <a:avLst/>
          </a:prstGeom>
          <a:solidFill>
            <a:schemeClr val="bg1"/>
          </a:solidFill>
        </p:spPr>
        <p:txBody>
          <a:bodyPr wrap="square" anchor="ctr">
            <a:spAutoFit/>
          </a:bodyPr>
          <a:lstStyle/>
          <a:p>
            <a:pPr marL="128957" indent="-128957" algn="ctr" defTabSz="422041">
              <a:defRPr/>
            </a:pPr>
            <a:r>
              <a:rPr kumimoji="1" lang="ja-JP" altLang="en-US" sz="1292" dirty="0">
                <a:solidFill>
                  <a:srgbClr val="44546A"/>
                </a:solidFill>
                <a:latin typeface="BIZ UDPゴシック" panose="020B0400000000000000" pitchFamily="50" charset="-128"/>
                <a:ea typeface="BIZ UDPゴシック" panose="020B0400000000000000" pitchFamily="50" charset="-128"/>
              </a:rPr>
              <a:t>認知・行動</a:t>
            </a:r>
          </a:p>
        </p:txBody>
      </p:sp>
      <p:sp>
        <p:nvSpPr>
          <p:cNvPr id="14" name="テキスト ボックス 13">
            <a:extLst>
              <a:ext uri="{FF2B5EF4-FFF2-40B4-BE49-F238E27FC236}">
                <a16:creationId xmlns:a16="http://schemas.microsoft.com/office/drawing/2014/main" id="{9FE9A6AE-FD73-1F5F-455B-DC40C0B4F8BB}"/>
              </a:ext>
            </a:extLst>
          </p:cNvPr>
          <p:cNvSpPr txBox="1"/>
          <p:nvPr/>
        </p:nvSpPr>
        <p:spPr>
          <a:xfrm>
            <a:off x="118582" y="4653213"/>
            <a:ext cx="1595254" cy="404726"/>
          </a:xfrm>
          <a:prstGeom prst="rect">
            <a:avLst/>
          </a:prstGeom>
          <a:solidFill>
            <a:schemeClr val="bg1"/>
          </a:solidFill>
        </p:spPr>
        <p:txBody>
          <a:bodyPr wrap="square" anchor="ctr">
            <a:spAutoFit/>
          </a:bodyPr>
          <a:lstStyle/>
          <a:p>
            <a:pPr marL="128957" indent="-128957" algn="ctr" defTabSz="422041">
              <a:defRPr/>
            </a:pPr>
            <a:r>
              <a:rPr kumimoji="1" lang="ja-JP" altLang="en-US" sz="1015" dirty="0">
                <a:solidFill>
                  <a:srgbClr val="44546A"/>
                </a:solidFill>
                <a:latin typeface="BIZ UDPゴシック" panose="020B0400000000000000" pitchFamily="50" charset="-128"/>
                <a:ea typeface="BIZ UDPゴシック" panose="020B0400000000000000" pitchFamily="50" charset="-128"/>
              </a:rPr>
              <a:t>言語・コミュニケーション</a:t>
            </a:r>
          </a:p>
        </p:txBody>
      </p:sp>
      <p:sp>
        <p:nvSpPr>
          <p:cNvPr id="15" name="テキスト ボックス 14">
            <a:extLst>
              <a:ext uri="{FF2B5EF4-FFF2-40B4-BE49-F238E27FC236}">
                <a16:creationId xmlns:a16="http://schemas.microsoft.com/office/drawing/2014/main" id="{062BFAB6-8F18-655F-4900-D4D515E5B611}"/>
              </a:ext>
            </a:extLst>
          </p:cNvPr>
          <p:cNvSpPr txBox="1"/>
          <p:nvPr/>
        </p:nvSpPr>
        <p:spPr>
          <a:xfrm>
            <a:off x="118582" y="5752185"/>
            <a:ext cx="1595254" cy="291170"/>
          </a:xfrm>
          <a:prstGeom prst="rect">
            <a:avLst/>
          </a:prstGeom>
          <a:solidFill>
            <a:schemeClr val="bg1"/>
          </a:solidFill>
        </p:spPr>
        <p:txBody>
          <a:bodyPr wrap="square" anchor="ctr">
            <a:spAutoFit/>
          </a:bodyPr>
          <a:lstStyle/>
          <a:p>
            <a:pPr marL="128957" indent="-128957" algn="ctr" defTabSz="422041">
              <a:defRPr/>
            </a:pPr>
            <a:r>
              <a:rPr kumimoji="1" lang="ja-JP" altLang="en-US" sz="1292" dirty="0">
                <a:solidFill>
                  <a:srgbClr val="44546A"/>
                </a:solidFill>
                <a:latin typeface="BIZ UDPゴシック" panose="020B0400000000000000" pitchFamily="50" charset="-128"/>
                <a:ea typeface="BIZ UDPゴシック" panose="020B0400000000000000" pitchFamily="50" charset="-128"/>
              </a:rPr>
              <a:t>人間関係・社会性</a:t>
            </a:r>
          </a:p>
        </p:txBody>
      </p:sp>
      <p:grpSp>
        <p:nvGrpSpPr>
          <p:cNvPr id="30" name="グループ化 29">
            <a:extLst>
              <a:ext uri="{FF2B5EF4-FFF2-40B4-BE49-F238E27FC236}">
                <a16:creationId xmlns:a16="http://schemas.microsoft.com/office/drawing/2014/main" id="{43D3347E-62A5-9D34-7C49-23CA8F8EF6CB}"/>
              </a:ext>
            </a:extLst>
          </p:cNvPr>
          <p:cNvGrpSpPr/>
          <p:nvPr/>
        </p:nvGrpSpPr>
        <p:grpSpPr>
          <a:xfrm>
            <a:off x="1617074" y="834565"/>
            <a:ext cx="3686085" cy="5573353"/>
            <a:chOff x="-217199" y="858563"/>
            <a:chExt cx="3993259" cy="5647909"/>
          </a:xfrm>
        </p:grpSpPr>
        <p:sp>
          <p:nvSpPr>
            <p:cNvPr id="5" name="四角形: 角を丸くする 4">
              <a:extLst>
                <a:ext uri="{FF2B5EF4-FFF2-40B4-BE49-F238E27FC236}">
                  <a16:creationId xmlns:a16="http://schemas.microsoft.com/office/drawing/2014/main" id="{931A8154-15C3-159E-D384-E071F4E6546D}"/>
                </a:ext>
              </a:extLst>
            </p:cNvPr>
            <p:cNvSpPr/>
            <p:nvPr/>
          </p:nvSpPr>
          <p:spPr>
            <a:xfrm>
              <a:off x="-217199" y="1167130"/>
              <a:ext cx="3993259" cy="5339342"/>
            </a:xfrm>
            <a:prstGeom prst="roundRect">
              <a:avLst>
                <a:gd name="adj" fmla="val 4691"/>
              </a:avLst>
            </a:prstGeom>
            <a:solidFill>
              <a:schemeClr val="accent2">
                <a:lumMod val="20000"/>
                <a:lumOff val="80000"/>
              </a:schemeClr>
            </a:solidFill>
            <a:ln w="19050">
              <a:solidFill>
                <a:srgbClr val="FD6C2B"/>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844083"/>
              <a:endParaRPr kumimoji="1" lang="ja-JP" altLang="en-US" sz="1662">
                <a:solidFill>
                  <a:prstClr val="white"/>
                </a:solidFill>
                <a:latin typeface="Calibri" panose="020F0502020204030204"/>
                <a:ea typeface="游ゴシック" panose="020B0400000000000000" pitchFamily="34" charset="-128"/>
              </a:endParaRPr>
            </a:p>
          </p:txBody>
        </p:sp>
        <p:sp>
          <p:nvSpPr>
            <p:cNvPr id="6" name="四角形: 角を丸くする 5">
              <a:extLst>
                <a:ext uri="{FF2B5EF4-FFF2-40B4-BE49-F238E27FC236}">
                  <a16:creationId xmlns:a16="http://schemas.microsoft.com/office/drawing/2014/main" id="{90AF4EED-0F56-797C-04C2-ED06318D9F4B}"/>
                </a:ext>
              </a:extLst>
            </p:cNvPr>
            <p:cNvSpPr/>
            <p:nvPr/>
          </p:nvSpPr>
          <p:spPr>
            <a:xfrm>
              <a:off x="-62859" y="1283668"/>
              <a:ext cx="3694903" cy="571479"/>
            </a:xfrm>
            <a:prstGeom prst="roundRect">
              <a:avLst>
                <a:gd name="adj" fmla="val 984"/>
              </a:avLst>
            </a:prstGeom>
            <a:solidFill>
              <a:schemeClr val="bg1"/>
            </a:solidFill>
            <a:ln w="19050">
              <a:solidFill>
                <a:srgbClr val="FD6C2B"/>
              </a:solidFill>
              <a:prstDash val="solid"/>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defTabSz="844083"/>
              <a:r>
                <a:rPr kumimoji="1" lang="ja-JP" altLang="en-US" sz="1015" dirty="0">
                  <a:solidFill>
                    <a:prstClr val="black">
                      <a:lumMod val="75000"/>
                      <a:lumOff val="25000"/>
                    </a:prstClr>
                  </a:solidFill>
                  <a:latin typeface="メイリオ" panose="020B0604030504040204" pitchFamily="50" charset="-128"/>
                  <a:ea typeface="メイリオ" panose="020B0604030504040204" pitchFamily="50" charset="-128"/>
                </a:rPr>
                <a:t>〇健康状態の維持・改善</a:t>
              </a:r>
            </a:p>
            <a:p>
              <a:pPr defTabSz="844083"/>
              <a:r>
                <a:rPr kumimoji="1" lang="ja-JP" altLang="en-US" sz="1015" dirty="0">
                  <a:solidFill>
                    <a:prstClr val="black">
                      <a:lumMod val="75000"/>
                      <a:lumOff val="25000"/>
                    </a:prstClr>
                  </a:solidFill>
                  <a:latin typeface="メイリオ" panose="020B0604030504040204" pitchFamily="50" charset="-128"/>
                  <a:ea typeface="メイリオ" panose="020B0604030504040204" pitchFamily="50" charset="-128"/>
                </a:rPr>
                <a:t>〇生活習慣や生活リズムの形成</a:t>
              </a:r>
            </a:p>
            <a:p>
              <a:pPr defTabSz="844083"/>
              <a:r>
                <a:rPr kumimoji="1" lang="ja-JP" altLang="en-US" sz="1015" dirty="0">
                  <a:solidFill>
                    <a:prstClr val="black">
                      <a:lumMod val="75000"/>
                      <a:lumOff val="25000"/>
                    </a:prstClr>
                  </a:solidFill>
                  <a:latin typeface="メイリオ" panose="020B0604030504040204" pitchFamily="50" charset="-128"/>
                  <a:ea typeface="メイリオ" panose="020B0604030504040204" pitchFamily="50" charset="-128"/>
                </a:rPr>
                <a:t>〇基本的生活スキルの獲得</a:t>
              </a:r>
            </a:p>
          </p:txBody>
        </p:sp>
        <p:sp>
          <p:nvSpPr>
            <p:cNvPr id="7" name="四角形: 角を丸くする 6">
              <a:extLst>
                <a:ext uri="{FF2B5EF4-FFF2-40B4-BE49-F238E27FC236}">
                  <a16:creationId xmlns:a16="http://schemas.microsoft.com/office/drawing/2014/main" id="{E5C61F00-A62F-5CFF-A8CF-C096EE669D0C}"/>
                </a:ext>
              </a:extLst>
            </p:cNvPr>
            <p:cNvSpPr/>
            <p:nvPr/>
          </p:nvSpPr>
          <p:spPr>
            <a:xfrm>
              <a:off x="-62859" y="2176768"/>
              <a:ext cx="3694903" cy="1006840"/>
            </a:xfrm>
            <a:prstGeom prst="roundRect">
              <a:avLst>
                <a:gd name="adj" fmla="val 984"/>
              </a:avLst>
            </a:prstGeom>
            <a:solidFill>
              <a:schemeClr val="bg1"/>
            </a:solidFill>
            <a:ln w="19050">
              <a:solidFill>
                <a:srgbClr val="FD6C2B"/>
              </a:solidFill>
              <a:prstDash val="solid"/>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82064" indent="-82064" defTabSz="844083"/>
              <a:r>
                <a:rPr kumimoji="1" lang="ja-JP" altLang="en-US" sz="1015" dirty="0">
                  <a:solidFill>
                    <a:prstClr val="black">
                      <a:lumMod val="75000"/>
                      <a:lumOff val="25000"/>
                    </a:prstClr>
                  </a:solidFill>
                  <a:latin typeface="メイリオ" panose="020B0604030504040204" pitchFamily="50" charset="-128"/>
                  <a:ea typeface="メイリオ" panose="020B0604030504040204" pitchFamily="50" charset="-128"/>
                </a:rPr>
                <a:t>〇姿勢と運動・動作の基本的技能の向上</a:t>
              </a:r>
            </a:p>
            <a:p>
              <a:pPr marL="82064" indent="-82064" defTabSz="844083"/>
              <a:r>
                <a:rPr kumimoji="1" lang="ja-JP" altLang="en-US" sz="1015" dirty="0">
                  <a:solidFill>
                    <a:prstClr val="black">
                      <a:lumMod val="75000"/>
                      <a:lumOff val="25000"/>
                    </a:prstClr>
                  </a:solidFill>
                  <a:latin typeface="メイリオ" panose="020B0604030504040204" pitchFamily="50" charset="-128"/>
                  <a:ea typeface="メイリオ" panose="020B0604030504040204" pitchFamily="50" charset="-128"/>
                </a:rPr>
                <a:t>〇姿勢保持と運動・動作の補助的手段の活用</a:t>
              </a:r>
            </a:p>
            <a:p>
              <a:pPr marL="82064" indent="-82064" defTabSz="844083"/>
              <a:r>
                <a:rPr kumimoji="1" lang="ja-JP" altLang="en-US" sz="1015" dirty="0">
                  <a:solidFill>
                    <a:prstClr val="black">
                      <a:lumMod val="75000"/>
                      <a:lumOff val="25000"/>
                    </a:prstClr>
                  </a:solidFill>
                  <a:latin typeface="メイリオ" panose="020B0604030504040204" pitchFamily="50" charset="-128"/>
                  <a:ea typeface="メイリオ" panose="020B0604030504040204" pitchFamily="50" charset="-128"/>
                </a:rPr>
                <a:t>〇身体の移動能力の向上</a:t>
              </a:r>
            </a:p>
            <a:p>
              <a:pPr marL="82064" indent="-82064" defTabSz="844083"/>
              <a:r>
                <a:rPr kumimoji="1" lang="ja-JP" altLang="en-US" sz="1015" dirty="0">
                  <a:solidFill>
                    <a:prstClr val="black">
                      <a:lumMod val="75000"/>
                      <a:lumOff val="25000"/>
                    </a:prstClr>
                  </a:solidFill>
                  <a:latin typeface="メイリオ" panose="020B0604030504040204" pitchFamily="50" charset="-128"/>
                  <a:ea typeface="メイリオ" panose="020B0604030504040204" pitchFamily="50" charset="-128"/>
                </a:rPr>
                <a:t>〇保有する感覚の活用</a:t>
              </a:r>
            </a:p>
            <a:p>
              <a:pPr marL="82064" indent="-82064" defTabSz="844083"/>
              <a:r>
                <a:rPr kumimoji="1" lang="ja-JP" altLang="en-US" sz="1015" dirty="0">
                  <a:solidFill>
                    <a:prstClr val="black">
                      <a:lumMod val="75000"/>
                      <a:lumOff val="25000"/>
                    </a:prstClr>
                  </a:solidFill>
                  <a:latin typeface="メイリオ" panose="020B0604030504040204" pitchFamily="50" charset="-128"/>
                  <a:ea typeface="メイリオ" panose="020B0604030504040204" pitchFamily="50" charset="-128"/>
                </a:rPr>
                <a:t>〇感覚の補助及び代行手段の活用</a:t>
              </a:r>
            </a:p>
            <a:p>
              <a:pPr defTabSz="844083"/>
              <a:r>
                <a:rPr kumimoji="1" lang="ja-JP" altLang="en-US" sz="1015" dirty="0">
                  <a:solidFill>
                    <a:prstClr val="black">
                      <a:lumMod val="75000"/>
                      <a:lumOff val="25000"/>
                    </a:prstClr>
                  </a:solidFill>
                  <a:latin typeface="メイリオ" panose="020B0604030504040204" pitchFamily="50" charset="-128"/>
                  <a:ea typeface="メイリオ" panose="020B0604030504040204" pitchFamily="50" charset="-128"/>
                </a:rPr>
                <a:t>〇感覚の特性への対応</a:t>
              </a:r>
            </a:p>
          </p:txBody>
        </p:sp>
        <p:sp>
          <p:nvSpPr>
            <p:cNvPr id="8" name="四角形: 角を丸くする 7">
              <a:extLst>
                <a:ext uri="{FF2B5EF4-FFF2-40B4-BE49-F238E27FC236}">
                  <a16:creationId xmlns:a16="http://schemas.microsoft.com/office/drawing/2014/main" id="{A52BCB94-8E59-86CE-B0E7-8D09EC206960}"/>
                </a:ext>
              </a:extLst>
            </p:cNvPr>
            <p:cNvSpPr/>
            <p:nvPr/>
          </p:nvSpPr>
          <p:spPr>
            <a:xfrm>
              <a:off x="-62859" y="3318326"/>
              <a:ext cx="3694903" cy="915186"/>
            </a:xfrm>
            <a:prstGeom prst="roundRect">
              <a:avLst>
                <a:gd name="adj" fmla="val 984"/>
              </a:avLst>
            </a:prstGeom>
            <a:solidFill>
              <a:schemeClr val="bg1"/>
            </a:solidFill>
            <a:ln w="19050">
              <a:solidFill>
                <a:srgbClr val="FD6C2B"/>
              </a:solidFill>
              <a:prstDash val="solid"/>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82064" indent="-82064" defTabSz="844083"/>
              <a:r>
                <a:rPr kumimoji="1" lang="ja-JP" altLang="en-US" sz="1015" dirty="0">
                  <a:solidFill>
                    <a:prstClr val="black">
                      <a:lumMod val="75000"/>
                      <a:lumOff val="25000"/>
                    </a:prstClr>
                  </a:solidFill>
                  <a:latin typeface="メイリオ" panose="020B0604030504040204" pitchFamily="50" charset="-128"/>
                  <a:ea typeface="メイリオ" panose="020B0604030504040204" pitchFamily="50" charset="-128"/>
                </a:rPr>
                <a:t>〇認知の特性についての理解と対応</a:t>
              </a:r>
              <a:endParaRPr kumimoji="1" lang="en-US" altLang="ja-JP" sz="1015" dirty="0">
                <a:solidFill>
                  <a:prstClr val="black">
                    <a:lumMod val="75000"/>
                    <a:lumOff val="25000"/>
                  </a:prstClr>
                </a:solidFill>
                <a:latin typeface="メイリオ" panose="020B0604030504040204" pitchFamily="50" charset="-128"/>
                <a:ea typeface="メイリオ" panose="020B0604030504040204" pitchFamily="50" charset="-128"/>
              </a:endParaRPr>
            </a:p>
            <a:p>
              <a:pPr marL="82064" indent="-82064" defTabSz="844083"/>
              <a:r>
                <a:rPr kumimoji="1" lang="ja-JP" altLang="en-US" sz="1015" dirty="0">
                  <a:solidFill>
                    <a:prstClr val="black">
                      <a:lumMod val="75000"/>
                      <a:lumOff val="25000"/>
                    </a:prstClr>
                  </a:solidFill>
                  <a:latin typeface="メイリオ" panose="020B0604030504040204" pitchFamily="50" charset="-128"/>
                  <a:ea typeface="メイリオ" panose="020B0604030504040204" pitchFamily="50" charset="-128"/>
                </a:rPr>
                <a:t>〇対象や外部環境の適切な認知と適切な行動の習得</a:t>
              </a:r>
              <a:endParaRPr kumimoji="1" lang="en-US" altLang="ja-JP" sz="1015" dirty="0">
                <a:solidFill>
                  <a:prstClr val="black">
                    <a:lumMod val="75000"/>
                    <a:lumOff val="25000"/>
                  </a:prstClr>
                </a:solidFill>
                <a:latin typeface="メイリオ" panose="020B0604030504040204" pitchFamily="50" charset="-128"/>
                <a:ea typeface="メイリオ" panose="020B0604030504040204" pitchFamily="50" charset="-128"/>
              </a:endParaRPr>
            </a:p>
            <a:p>
              <a:pPr marL="82064" indent="-82064" defTabSz="844083"/>
              <a:r>
                <a:rPr kumimoji="1" lang="ja-JP" altLang="en-US" sz="969" dirty="0">
                  <a:solidFill>
                    <a:prstClr val="black">
                      <a:lumMod val="75000"/>
                      <a:lumOff val="25000"/>
                    </a:prstClr>
                  </a:solidFill>
                  <a:latin typeface="メイリオ" panose="020B0604030504040204" pitchFamily="50" charset="-128"/>
                  <a:ea typeface="メイリオ" panose="020B0604030504040204" pitchFamily="50" charset="-128"/>
                </a:rPr>
                <a:t>（感覚の活用や認知機能の発達、知覚から行動への認知過程の発達、認知や行動の手掛かりとなる概念の形成）</a:t>
              </a:r>
              <a:endParaRPr kumimoji="1" lang="en-US" altLang="ja-JP" sz="969" dirty="0">
                <a:solidFill>
                  <a:prstClr val="black">
                    <a:lumMod val="75000"/>
                    <a:lumOff val="25000"/>
                  </a:prstClr>
                </a:solidFill>
                <a:latin typeface="メイリオ" panose="020B0604030504040204" pitchFamily="50" charset="-128"/>
                <a:ea typeface="メイリオ" panose="020B0604030504040204" pitchFamily="50" charset="-128"/>
              </a:endParaRPr>
            </a:p>
            <a:p>
              <a:pPr marL="82064" indent="-82064" defTabSz="844083"/>
              <a:r>
                <a:rPr kumimoji="1" lang="ja-JP" altLang="en-US" sz="1015" dirty="0">
                  <a:solidFill>
                    <a:prstClr val="black">
                      <a:lumMod val="75000"/>
                      <a:lumOff val="25000"/>
                    </a:prstClr>
                  </a:solidFill>
                  <a:latin typeface="メイリオ" panose="020B0604030504040204" pitchFamily="50" charset="-128"/>
                  <a:ea typeface="メイリオ" panose="020B0604030504040204" pitchFamily="50" charset="-128"/>
                </a:rPr>
                <a:t>〇行動障害への予防及び対応</a:t>
              </a:r>
            </a:p>
          </p:txBody>
        </p:sp>
        <p:sp>
          <p:nvSpPr>
            <p:cNvPr id="9" name="四角形: 角を丸くする 8">
              <a:extLst>
                <a:ext uri="{FF2B5EF4-FFF2-40B4-BE49-F238E27FC236}">
                  <a16:creationId xmlns:a16="http://schemas.microsoft.com/office/drawing/2014/main" id="{A96D61F0-0AEC-0C32-1765-D3B66EDF7993}"/>
                </a:ext>
              </a:extLst>
            </p:cNvPr>
            <p:cNvSpPr/>
            <p:nvPr/>
          </p:nvSpPr>
          <p:spPr>
            <a:xfrm>
              <a:off x="-62859" y="4382141"/>
              <a:ext cx="3694903" cy="1006840"/>
            </a:xfrm>
            <a:prstGeom prst="roundRect">
              <a:avLst>
                <a:gd name="adj" fmla="val 984"/>
              </a:avLst>
            </a:prstGeom>
            <a:solidFill>
              <a:schemeClr val="bg1"/>
            </a:solidFill>
            <a:ln w="19050">
              <a:solidFill>
                <a:srgbClr val="FD6C2B"/>
              </a:solidFill>
              <a:prstDash val="solid"/>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82064" indent="-82064" defTabSz="844083"/>
              <a:r>
                <a:rPr kumimoji="1" lang="ja-JP" altLang="en-US" sz="1015" dirty="0">
                  <a:solidFill>
                    <a:prstClr val="black">
                      <a:lumMod val="75000"/>
                      <a:lumOff val="25000"/>
                    </a:prstClr>
                  </a:solidFill>
                  <a:latin typeface="メイリオ" panose="020B0604030504040204" pitchFamily="50" charset="-128"/>
                  <a:ea typeface="メイリオ" panose="020B0604030504040204" pitchFamily="50" charset="-128"/>
                </a:rPr>
                <a:t>〇コミュニケーションの基礎的能力の向上</a:t>
              </a:r>
            </a:p>
            <a:p>
              <a:pPr marL="82064" indent="-82064" defTabSz="844083"/>
              <a:r>
                <a:rPr kumimoji="1" lang="ja-JP" altLang="en-US" sz="1015" dirty="0">
                  <a:solidFill>
                    <a:prstClr val="black">
                      <a:lumMod val="75000"/>
                      <a:lumOff val="25000"/>
                    </a:prstClr>
                  </a:solidFill>
                  <a:latin typeface="メイリオ" panose="020B0604030504040204" pitchFamily="50" charset="-128"/>
                  <a:ea typeface="メイリオ" panose="020B0604030504040204" pitchFamily="50" charset="-128"/>
                </a:rPr>
                <a:t>〇言語の受容と表出</a:t>
              </a:r>
            </a:p>
            <a:p>
              <a:pPr marL="82064" indent="-82064" defTabSz="844083"/>
              <a:r>
                <a:rPr kumimoji="1" lang="ja-JP" altLang="en-US" sz="1015" dirty="0">
                  <a:solidFill>
                    <a:prstClr val="black">
                      <a:lumMod val="75000"/>
                      <a:lumOff val="25000"/>
                    </a:prstClr>
                  </a:solidFill>
                  <a:latin typeface="メイリオ" panose="020B0604030504040204" pitchFamily="50" charset="-128"/>
                  <a:ea typeface="メイリオ" panose="020B0604030504040204" pitchFamily="50" charset="-128"/>
                </a:rPr>
                <a:t>〇言語の形成と活用</a:t>
              </a:r>
            </a:p>
            <a:p>
              <a:pPr marL="82064" indent="-82064" defTabSz="844083"/>
              <a:r>
                <a:rPr kumimoji="1" lang="ja-JP" altLang="en-US" sz="1015" dirty="0">
                  <a:solidFill>
                    <a:prstClr val="black">
                      <a:lumMod val="75000"/>
                      <a:lumOff val="25000"/>
                    </a:prstClr>
                  </a:solidFill>
                  <a:latin typeface="メイリオ" panose="020B0604030504040204" pitchFamily="50" charset="-128"/>
                  <a:ea typeface="メイリオ" panose="020B0604030504040204" pitchFamily="50" charset="-128"/>
                </a:rPr>
                <a:t>〇人との相互作用によるコミュニケーション能力の獲得</a:t>
              </a:r>
            </a:p>
            <a:p>
              <a:pPr marL="82064" indent="-82064" defTabSz="844083"/>
              <a:r>
                <a:rPr kumimoji="1" lang="ja-JP" altLang="en-US" sz="1015" dirty="0">
                  <a:solidFill>
                    <a:prstClr val="black">
                      <a:lumMod val="75000"/>
                      <a:lumOff val="25000"/>
                    </a:prstClr>
                  </a:solidFill>
                  <a:latin typeface="メイリオ" panose="020B0604030504040204" pitchFamily="50" charset="-128"/>
                  <a:ea typeface="メイリオ" panose="020B0604030504040204" pitchFamily="50" charset="-128"/>
                </a:rPr>
                <a:t>〇コミュニケーション手段の選択と活用</a:t>
              </a:r>
            </a:p>
            <a:p>
              <a:pPr marL="82064" indent="-82064" defTabSz="844083"/>
              <a:r>
                <a:rPr kumimoji="1" lang="ja-JP" altLang="en-US" sz="1015" dirty="0">
                  <a:solidFill>
                    <a:prstClr val="black">
                      <a:lumMod val="75000"/>
                      <a:lumOff val="25000"/>
                    </a:prstClr>
                  </a:solidFill>
                  <a:latin typeface="メイリオ" panose="020B0604030504040204" pitchFamily="50" charset="-128"/>
                  <a:ea typeface="メイリオ" panose="020B0604030504040204" pitchFamily="50" charset="-128"/>
                </a:rPr>
                <a:t>〇状況に応じたコミュニケーション　　　　　等</a:t>
              </a:r>
            </a:p>
          </p:txBody>
        </p:sp>
        <p:sp>
          <p:nvSpPr>
            <p:cNvPr id="10" name="四角形: 角を丸くする 9">
              <a:extLst>
                <a:ext uri="{FF2B5EF4-FFF2-40B4-BE49-F238E27FC236}">
                  <a16:creationId xmlns:a16="http://schemas.microsoft.com/office/drawing/2014/main" id="{F2284743-5747-BC03-C5DF-0F0D7A0F1F89}"/>
                </a:ext>
              </a:extLst>
            </p:cNvPr>
            <p:cNvSpPr/>
            <p:nvPr/>
          </p:nvSpPr>
          <p:spPr>
            <a:xfrm>
              <a:off x="-62859" y="5527231"/>
              <a:ext cx="3694903" cy="697920"/>
            </a:xfrm>
            <a:prstGeom prst="roundRect">
              <a:avLst>
                <a:gd name="adj" fmla="val 984"/>
              </a:avLst>
            </a:prstGeom>
            <a:solidFill>
              <a:schemeClr val="bg1"/>
            </a:solidFill>
            <a:ln w="19050">
              <a:solidFill>
                <a:srgbClr val="FD6C2B"/>
              </a:solidFill>
              <a:prstDash val="solid"/>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82064" indent="-82064" defTabSz="844083"/>
              <a:r>
                <a:rPr kumimoji="1" lang="ja-JP" altLang="en-US" sz="1015" dirty="0">
                  <a:solidFill>
                    <a:prstClr val="black">
                      <a:lumMod val="75000"/>
                      <a:lumOff val="25000"/>
                    </a:prstClr>
                  </a:solidFill>
                  <a:latin typeface="メイリオ" panose="020B0604030504040204" pitchFamily="50" charset="-128"/>
                  <a:ea typeface="メイリオ" panose="020B0604030504040204" pitchFamily="50" charset="-128"/>
                </a:rPr>
                <a:t>〇アタッチメント（愛着）の形成と安定</a:t>
              </a:r>
            </a:p>
            <a:p>
              <a:pPr marL="82064" indent="-82064" defTabSz="844083"/>
              <a:r>
                <a:rPr kumimoji="1" lang="ja-JP" altLang="en-US" sz="1015" dirty="0">
                  <a:solidFill>
                    <a:prstClr val="black">
                      <a:lumMod val="75000"/>
                      <a:lumOff val="25000"/>
                    </a:prstClr>
                  </a:solidFill>
                  <a:latin typeface="メイリオ" panose="020B0604030504040204" pitchFamily="50" charset="-128"/>
                  <a:ea typeface="メイリオ" panose="020B0604030504040204" pitchFamily="50" charset="-128"/>
                </a:rPr>
                <a:t>〇遊びを通じた社会性の発達</a:t>
              </a:r>
            </a:p>
            <a:p>
              <a:pPr marL="82064" indent="-82064" defTabSz="844083"/>
              <a:r>
                <a:rPr kumimoji="1" lang="ja-JP" altLang="en-US" sz="1015" dirty="0">
                  <a:solidFill>
                    <a:prstClr val="black">
                      <a:lumMod val="75000"/>
                      <a:lumOff val="25000"/>
                    </a:prstClr>
                  </a:solidFill>
                  <a:latin typeface="メイリオ" panose="020B0604030504040204" pitchFamily="50" charset="-128"/>
                  <a:ea typeface="メイリオ" panose="020B0604030504040204" pitchFamily="50" charset="-128"/>
                </a:rPr>
                <a:t>〇自己の理解と行動の調整</a:t>
              </a:r>
              <a:endParaRPr kumimoji="1" lang="en-US" altLang="ja-JP" sz="1015" dirty="0">
                <a:solidFill>
                  <a:prstClr val="black">
                    <a:lumMod val="75000"/>
                    <a:lumOff val="25000"/>
                  </a:prstClr>
                </a:solidFill>
                <a:latin typeface="メイリオ" panose="020B0604030504040204" pitchFamily="50" charset="-128"/>
                <a:ea typeface="メイリオ" panose="020B0604030504040204" pitchFamily="50" charset="-128"/>
              </a:endParaRPr>
            </a:p>
            <a:p>
              <a:pPr marL="82064" indent="-82064" defTabSz="844083"/>
              <a:r>
                <a:rPr kumimoji="1" lang="ja-JP" altLang="en-US" sz="1015" dirty="0">
                  <a:solidFill>
                    <a:prstClr val="black">
                      <a:lumMod val="75000"/>
                      <a:lumOff val="25000"/>
                    </a:prstClr>
                  </a:solidFill>
                  <a:latin typeface="メイリオ" panose="020B0604030504040204" pitchFamily="50" charset="-128"/>
                  <a:ea typeface="メイリオ" panose="020B0604030504040204" pitchFamily="50" charset="-128"/>
                </a:rPr>
                <a:t>〇仲間づくりと集団への参加</a:t>
              </a:r>
            </a:p>
          </p:txBody>
        </p:sp>
        <p:sp>
          <p:nvSpPr>
            <p:cNvPr id="16" name="テキスト ボックス 15">
              <a:extLst>
                <a:ext uri="{FF2B5EF4-FFF2-40B4-BE49-F238E27FC236}">
                  <a16:creationId xmlns:a16="http://schemas.microsoft.com/office/drawing/2014/main" id="{D66E8197-B43E-FE37-B5A3-2A9278520CA4}"/>
                </a:ext>
              </a:extLst>
            </p:cNvPr>
            <p:cNvSpPr txBox="1"/>
            <p:nvPr/>
          </p:nvSpPr>
          <p:spPr>
            <a:xfrm>
              <a:off x="734210" y="858563"/>
              <a:ext cx="2090440" cy="295065"/>
            </a:xfrm>
            <a:prstGeom prst="rect">
              <a:avLst/>
            </a:prstGeom>
            <a:solidFill>
              <a:srgbClr val="FD6C2B"/>
            </a:solidFill>
            <a:ln>
              <a:noFill/>
            </a:ln>
          </p:spPr>
          <p:style>
            <a:lnRef idx="2">
              <a:schemeClr val="accent2"/>
            </a:lnRef>
            <a:fillRef idx="1">
              <a:schemeClr val="lt1"/>
            </a:fillRef>
            <a:effectRef idx="0">
              <a:schemeClr val="accent2"/>
            </a:effectRef>
            <a:fontRef idx="minor">
              <a:schemeClr val="dk1"/>
            </a:fontRef>
          </p:style>
          <p:txBody>
            <a:bodyPr vert="horz" wrap="square" rtlCol="0" anchor="ctr">
              <a:spAutoFit/>
            </a:bodyPr>
            <a:lstStyle/>
            <a:p>
              <a:pPr algn="ctr" defTabSz="844083"/>
              <a:r>
                <a:rPr kumimoji="1" lang="ja-JP" altLang="en-US" sz="1292" b="1" dirty="0">
                  <a:solidFill>
                    <a:prstClr val="white"/>
                  </a:solidFill>
                  <a:latin typeface="BIZ UDPゴシック" panose="020B0400000000000000" pitchFamily="50" charset="-128"/>
                  <a:ea typeface="BIZ UDPゴシック" panose="020B0400000000000000" pitchFamily="50" charset="-128"/>
                </a:rPr>
                <a:t>児童発達支援</a:t>
              </a:r>
            </a:p>
          </p:txBody>
        </p:sp>
      </p:grpSp>
      <p:grpSp>
        <p:nvGrpSpPr>
          <p:cNvPr id="29" name="グループ化 28">
            <a:extLst>
              <a:ext uri="{FF2B5EF4-FFF2-40B4-BE49-F238E27FC236}">
                <a16:creationId xmlns:a16="http://schemas.microsoft.com/office/drawing/2014/main" id="{76571231-3745-308D-6E49-9092F0CC3990}"/>
              </a:ext>
            </a:extLst>
          </p:cNvPr>
          <p:cNvGrpSpPr/>
          <p:nvPr/>
        </p:nvGrpSpPr>
        <p:grpSpPr>
          <a:xfrm>
            <a:off x="5348863" y="833661"/>
            <a:ext cx="3676554" cy="5574258"/>
            <a:chOff x="-1103241" y="354430"/>
            <a:chExt cx="2322812" cy="6038779"/>
          </a:xfrm>
        </p:grpSpPr>
        <p:sp>
          <p:nvSpPr>
            <p:cNvPr id="17" name="四角形: 角を丸くする 16">
              <a:extLst>
                <a:ext uri="{FF2B5EF4-FFF2-40B4-BE49-F238E27FC236}">
                  <a16:creationId xmlns:a16="http://schemas.microsoft.com/office/drawing/2014/main" id="{8826AFC9-1A73-AE46-4CFD-ECCEDFF4004E}"/>
                </a:ext>
              </a:extLst>
            </p:cNvPr>
            <p:cNvSpPr/>
            <p:nvPr/>
          </p:nvSpPr>
          <p:spPr>
            <a:xfrm>
              <a:off x="-1103241" y="685278"/>
              <a:ext cx="2322812" cy="5707931"/>
            </a:xfrm>
            <a:prstGeom prst="roundRect">
              <a:avLst>
                <a:gd name="adj" fmla="val 3934"/>
              </a:avLst>
            </a:prstGeom>
            <a:solidFill>
              <a:schemeClr val="accent4">
                <a:lumMod val="20000"/>
                <a:lumOff val="80000"/>
              </a:schemeClr>
            </a:solidFill>
            <a:ln w="19050">
              <a:solidFill>
                <a:srgbClr val="F9A80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844083"/>
              <a:endParaRPr kumimoji="1" lang="ja-JP" altLang="en-US" sz="1662" dirty="0">
                <a:solidFill>
                  <a:prstClr val="white"/>
                </a:solidFill>
                <a:latin typeface="Calibri" panose="020F0502020204030204"/>
                <a:ea typeface="游ゴシック" panose="020B0400000000000000" pitchFamily="34" charset="-128"/>
              </a:endParaRPr>
            </a:p>
          </p:txBody>
        </p:sp>
        <p:sp>
          <p:nvSpPr>
            <p:cNvPr id="18" name="四角形: 角を丸くする 17">
              <a:extLst>
                <a:ext uri="{FF2B5EF4-FFF2-40B4-BE49-F238E27FC236}">
                  <a16:creationId xmlns:a16="http://schemas.microsoft.com/office/drawing/2014/main" id="{DDAC8E84-2DAE-245E-0706-18920BC465E3}"/>
                </a:ext>
              </a:extLst>
            </p:cNvPr>
            <p:cNvSpPr/>
            <p:nvPr/>
          </p:nvSpPr>
          <p:spPr>
            <a:xfrm>
              <a:off x="-965341" y="809861"/>
              <a:ext cx="2020226" cy="810737"/>
            </a:xfrm>
            <a:prstGeom prst="roundRect">
              <a:avLst>
                <a:gd name="adj" fmla="val 984"/>
              </a:avLst>
            </a:prstGeom>
            <a:solidFill>
              <a:schemeClr val="bg1"/>
            </a:solidFill>
            <a:ln w="19050">
              <a:solidFill>
                <a:srgbClr val="F9A805"/>
              </a:solidFill>
              <a:prstDash val="solid"/>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defTabSz="844083"/>
              <a:r>
                <a:rPr kumimoji="1" lang="ja-JP" altLang="en-US" sz="1015" dirty="0">
                  <a:solidFill>
                    <a:prstClr val="black">
                      <a:lumMod val="75000"/>
                      <a:lumOff val="25000"/>
                    </a:prstClr>
                  </a:solidFill>
                  <a:latin typeface="メイリオ" panose="020B0604030504040204" pitchFamily="50" charset="-128"/>
                  <a:ea typeface="メイリオ" panose="020B0604030504040204" pitchFamily="50" charset="-128"/>
                </a:rPr>
                <a:t>〇健康状態の維持・改善</a:t>
              </a:r>
            </a:p>
            <a:p>
              <a:pPr defTabSz="844083"/>
              <a:r>
                <a:rPr kumimoji="1" lang="ja-JP" altLang="en-US" sz="1015" dirty="0">
                  <a:solidFill>
                    <a:prstClr val="black">
                      <a:lumMod val="75000"/>
                      <a:lumOff val="25000"/>
                    </a:prstClr>
                  </a:solidFill>
                  <a:latin typeface="メイリオ" panose="020B0604030504040204" pitchFamily="50" charset="-128"/>
                  <a:ea typeface="メイリオ" panose="020B0604030504040204" pitchFamily="50" charset="-128"/>
                </a:rPr>
                <a:t>〇生活習慣や生活リズムの形成</a:t>
              </a:r>
            </a:p>
            <a:p>
              <a:pPr defTabSz="844083"/>
              <a:r>
                <a:rPr kumimoji="1" lang="ja-JP" altLang="en-US" sz="1015" dirty="0">
                  <a:solidFill>
                    <a:prstClr val="black">
                      <a:lumMod val="75000"/>
                      <a:lumOff val="25000"/>
                    </a:prstClr>
                  </a:solidFill>
                  <a:latin typeface="メイリオ" panose="020B0604030504040204" pitchFamily="50" charset="-128"/>
                  <a:ea typeface="メイリオ" panose="020B0604030504040204" pitchFamily="50" charset="-128"/>
                </a:rPr>
                <a:t>〇基本的生活スキルの獲得</a:t>
              </a:r>
              <a:endParaRPr kumimoji="1" lang="en-US" altLang="ja-JP" sz="1015" dirty="0">
                <a:solidFill>
                  <a:prstClr val="black">
                    <a:lumMod val="75000"/>
                    <a:lumOff val="25000"/>
                  </a:prstClr>
                </a:solidFill>
                <a:latin typeface="メイリオ" panose="020B0604030504040204" pitchFamily="50" charset="-128"/>
                <a:ea typeface="メイリオ" panose="020B0604030504040204" pitchFamily="50" charset="-128"/>
              </a:endParaRPr>
            </a:p>
            <a:p>
              <a:pPr defTabSz="844083"/>
              <a:r>
                <a:rPr kumimoji="1" lang="ja-JP" altLang="en-US" sz="1015" dirty="0">
                  <a:solidFill>
                    <a:prstClr val="black">
                      <a:lumMod val="75000"/>
                      <a:lumOff val="25000"/>
                    </a:prstClr>
                  </a:solidFill>
                  <a:latin typeface="メイリオ" panose="020B0604030504040204" pitchFamily="50" charset="-128"/>
                  <a:ea typeface="メイリオ" panose="020B0604030504040204" pitchFamily="50" charset="-128"/>
                </a:rPr>
                <a:t>〇生活におけるマネジメントスキルの育成</a:t>
              </a:r>
            </a:p>
          </p:txBody>
        </p:sp>
        <p:sp>
          <p:nvSpPr>
            <p:cNvPr id="19" name="四角形: 角を丸くする 18">
              <a:extLst>
                <a:ext uri="{FF2B5EF4-FFF2-40B4-BE49-F238E27FC236}">
                  <a16:creationId xmlns:a16="http://schemas.microsoft.com/office/drawing/2014/main" id="{A65EB3F7-87FE-2B6C-9094-17E446C7538A}"/>
                </a:ext>
              </a:extLst>
            </p:cNvPr>
            <p:cNvSpPr/>
            <p:nvPr/>
          </p:nvSpPr>
          <p:spPr>
            <a:xfrm>
              <a:off x="-957091" y="1753709"/>
              <a:ext cx="2020226" cy="972272"/>
            </a:xfrm>
            <a:prstGeom prst="roundRect">
              <a:avLst>
                <a:gd name="adj" fmla="val 984"/>
              </a:avLst>
            </a:prstGeom>
            <a:solidFill>
              <a:schemeClr val="bg1"/>
            </a:solidFill>
            <a:ln w="19050">
              <a:solidFill>
                <a:srgbClr val="F9A805"/>
              </a:solidFill>
              <a:prstDash val="solid"/>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82064" indent="-82064" defTabSz="844083"/>
              <a:r>
                <a:rPr kumimoji="1" lang="ja-JP" altLang="en-US" sz="1015" dirty="0">
                  <a:solidFill>
                    <a:prstClr val="black">
                      <a:lumMod val="75000"/>
                      <a:lumOff val="25000"/>
                    </a:prstClr>
                  </a:solidFill>
                  <a:latin typeface="メイリオ" panose="020B0604030504040204" pitchFamily="50" charset="-128"/>
                  <a:ea typeface="メイリオ" panose="020B0604030504040204" pitchFamily="50" charset="-128"/>
                </a:rPr>
                <a:t>〇姿勢と運動・動作の基本的技能の向上</a:t>
              </a:r>
            </a:p>
            <a:p>
              <a:pPr marL="82064" indent="-82064" defTabSz="844083"/>
              <a:r>
                <a:rPr kumimoji="1" lang="ja-JP" altLang="en-US" sz="1015" dirty="0">
                  <a:solidFill>
                    <a:prstClr val="black">
                      <a:lumMod val="75000"/>
                      <a:lumOff val="25000"/>
                    </a:prstClr>
                  </a:solidFill>
                  <a:latin typeface="メイリオ" panose="020B0604030504040204" pitchFamily="50" charset="-128"/>
                  <a:ea typeface="メイリオ" panose="020B0604030504040204" pitchFamily="50" charset="-128"/>
                </a:rPr>
                <a:t>〇姿勢保持と運動・動作の補助的手段の活用</a:t>
              </a:r>
            </a:p>
            <a:p>
              <a:pPr marL="82064" indent="-82064" defTabSz="844083"/>
              <a:r>
                <a:rPr kumimoji="1" lang="ja-JP" altLang="en-US" sz="1015" dirty="0">
                  <a:solidFill>
                    <a:prstClr val="black">
                      <a:lumMod val="75000"/>
                      <a:lumOff val="25000"/>
                    </a:prstClr>
                  </a:solidFill>
                  <a:latin typeface="メイリオ" panose="020B0604030504040204" pitchFamily="50" charset="-128"/>
                  <a:ea typeface="メイリオ" panose="020B0604030504040204" pitchFamily="50" charset="-128"/>
                </a:rPr>
                <a:t>〇身体の移動能力の向上</a:t>
              </a:r>
            </a:p>
            <a:p>
              <a:pPr marL="82064" indent="-82064" defTabSz="844083"/>
              <a:r>
                <a:rPr kumimoji="1" lang="ja-JP" altLang="en-US" sz="1015" dirty="0">
                  <a:solidFill>
                    <a:prstClr val="black">
                      <a:lumMod val="75000"/>
                      <a:lumOff val="25000"/>
                    </a:prstClr>
                  </a:solidFill>
                  <a:latin typeface="メイリオ" panose="020B0604030504040204" pitchFamily="50" charset="-128"/>
                  <a:ea typeface="メイリオ" panose="020B0604030504040204" pitchFamily="50" charset="-128"/>
                </a:rPr>
                <a:t>〇保有する感覚の活用</a:t>
              </a:r>
            </a:p>
            <a:p>
              <a:pPr defTabSz="844083"/>
              <a:r>
                <a:rPr kumimoji="1" lang="ja-JP" altLang="en-US" sz="1015" dirty="0">
                  <a:solidFill>
                    <a:prstClr val="black">
                      <a:lumMod val="75000"/>
                      <a:lumOff val="25000"/>
                    </a:prstClr>
                  </a:solidFill>
                  <a:latin typeface="メイリオ" panose="020B0604030504040204" pitchFamily="50" charset="-128"/>
                  <a:ea typeface="メイリオ" panose="020B0604030504040204" pitchFamily="50" charset="-128"/>
                </a:rPr>
                <a:t>〇感覚の特性への対応　等</a:t>
              </a:r>
            </a:p>
          </p:txBody>
        </p:sp>
        <p:sp>
          <p:nvSpPr>
            <p:cNvPr id="20" name="四角形: 角を丸くする 19">
              <a:extLst>
                <a:ext uri="{FF2B5EF4-FFF2-40B4-BE49-F238E27FC236}">
                  <a16:creationId xmlns:a16="http://schemas.microsoft.com/office/drawing/2014/main" id="{7154794F-A35B-4643-D500-9EA263F60A47}"/>
                </a:ext>
              </a:extLst>
            </p:cNvPr>
            <p:cNvSpPr/>
            <p:nvPr/>
          </p:nvSpPr>
          <p:spPr>
            <a:xfrm>
              <a:off x="-965340" y="2970965"/>
              <a:ext cx="2020226" cy="630985"/>
            </a:xfrm>
            <a:prstGeom prst="roundRect">
              <a:avLst>
                <a:gd name="adj" fmla="val 984"/>
              </a:avLst>
            </a:prstGeom>
            <a:solidFill>
              <a:schemeClr val="bg1"/>
            </a:solidFill>
            <a:ln w="19050">
              <a:solidFill>
                <a:srgbClr val="F9A805"/>
              </a:solidFill>
              <a:prstDash val="solid"/>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marL="82064" indent="-82064" defTabSz="844083"/>
              <a:r>
                <a:rPr kumimoji="1" lang="ja-JP" altLang="en-US" sz="1015" dirty="0">
                  <a:solidFill>
                    <a:prstClr val="black">
                      <a:lumMod val="75000"/>
                      <a:lumOff val="25000"/>
                    </a:prstClr>
                  </a:solidFill>
                  <a:latin typeface="メイリオ" panose="020B0604030504040204" pitchFamily="50" charset="-128"/>
                  <a:ea typeface="メイリオ" panose="020B0604030504040204" pitchFamily="50" charset="-128"/>
                </a:rPr>
                <a:t>〇認知の特性についての理解と対応</a:t>
              </a:r>
              <a:endParaRPr kumimoji="1" lang="en-US" altLang="ja-JP" sz="1015" dirty="0">
                <a:solidFill>
                  <a:prstClr val="black">
                    <a:lumMod val="75000"/>
                    <a:lumOff val="25000"/>
                  </a:prstClr>
                </a:solidFill>
                <a:latin typeface="メイリオ" panose="020B0604030504040204" pitchFamily="50" charset="-128"/>
                <a:ea typeface="メイリオ" panose="020B0604030504040204" pitchFamily="50" charset="-128"/>
              </a:endParaRPr>
            </a:p>
            <a:p>
              <a:pPr marL="82064" indent="-82064" defTabSz="844083"/>
              <a:r>
                <a:rPr kumimoji="1" lang="ja-JP" altLang="en-US" sz="1015" dirty="0">
                  <a:solidFill>
                    <a:prstClr val="black">
                      <a:lumMod val="75000"/>
                      <a:lumOff val="25000"/>
                    </a:prstClr>
                  </a:solidFill>
                  <a:latin typeface="メイリオ" panose="020B0604030504040204" pitchFamily="50" charset="-128"/>
                  <a:ea typeface="メイリオ" panose="020B0604030504040204" pitchFamily="50" charset="-128"/>
                </a:rPr>
                <a:t>〇対象や外部環境の適切な認知と適切な行動の習得</a:t>
              </a:r>
              <a:endParaRPr kumimoji="1" lang="en-US" altLang="ja-JP" sz="1015" dirty="0">
                <a:solidFill>
                  <a:prstClr val="black">
                    <a:lumMod val="75000"/>
                    <a:lumOff val="25000"/>
                  </a:prstClr>
                </a:solidFill>
                <a:latin typeface="メイリオ" panose="020B0604030504040204" pitchFamily="50" charset="-128"/>
                <a:ea typeface="メイリオ" panose="020B0604030504040204" pitchFamily="50" charset="-128"/>
              </a:endParaRPr>
            </a:p>
            <a:p>
              <a:pPr marL="82064" indent="-82064" defTabSz="844083"/>
              <a:r>
                <a:rPr kumimoji="1" lang="ja-JP" altLang="en-US" sz="1015" dirty="0">
                  <a:solidFill>
                    <a:prstClr val="black">
                      <a:lumMod val="75000"/>
                      <a:lumOff val="25000"/>
                    </a:prstClr>
                  </a:solidFill>
                  <a:latin typeface="メイリオ" panose="020B0604030504040204" pitchFamily="50" charset="-128"/>
                  <a:ea typeface="メイリオ" panose="020B0604030504040204" pitchFamily="50" charset="-128"/>
                </a:rPr>
                <a:t>〇行動障害への予防及び対応等</a:t>
              </a:r>
            </a:p>
          </p:txBody>
        </p:sp>
        <p:sp>
          <p:nvSpPr>
            <p:cNvPr id="21" name="四角形: 角を丸くする 20">
              <a:extLst>
                <a:ext uri="{FF2B5EF4-FFF2-40B4-BE49-F238E27FC236}">
                  <a16:creationId xmlns:a16="http://schemas.microsoft.com/office/drawing/2014/main" id="{AB7B42D6-9436-F557-330A-12E7C36D129B}"/>
                </a:ext>
              </a:extLst>
            </p:cNvPr>
            <p:cNvSpPr/>
            <p:nvPr/>
          </p:nvSpPr>
          <p:spPr>
            <a:xfrm>
              <a:off x="-957091" y="4122229"/>
              <a:ext cx="2020226" cy="805952"/>
            </a:xfrm>
            <a:prstGeom prst="roundRect">
              <a:avLst>
                <a:gd name="adj" fmla="val 984"/>
              </a:avLst>
            </a:prstGeom>
            <a:solidFill>
              <a:schemeClr val="bg1"/>
            </a:solidFill>
            <a:ln w="19050">
              <a:solidFill>
                <a:srgbClr val="F9A805"/>
              </a:solidFill>
              <a:prstDash val="solid"/>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marL="82064" indent="-82064" defTabSz="844083"/>
              <a:r>
                <a:rPr kumimoji="1" lang="ja-JP" altLang="en-US" sz="1015" dirty="0">
                  <a:solidFill>
                    <a:prstClr val="black">
                      <a:lumMod val="75000"/>
                      <a:lumOff val="25000"/>
                    </a:prstClr>
                  </a:solidFill>
                  <a:latin typeface="メイリオ" panose="020B0604030504040204" pitchFamily="50" charset="-128"/>
                  <a:ea typeface="メイリオ" panose="020B0604030504040204" pitchFamily="50" charset="-128"/>
                </a:rPr>
                <a:t>〇コミュニケーションの基礎的能力の向上</a:t>
              </a:r>
            </a:p>
            <a:p>
              <a:pPr marL="82064" indent="-82064" defTabSz="844083"/>
              <a:r>
                <a:rPr kumimoji="1" lang="ja-JP" altLang="en-US" sz="1015" dirty="0">
                  <a:solidFill>
                    <a:prstClr val="black">
                      <a:lumMod val="75000"/>
                      <a:lumOff val="25000"/>
                    </a:prstClr>
                  </a:solidFill>
                  <a:latin typeface="メイリオ" panose="020B0604030504040204" pitchFamily="50" charset="-128"/>
                  <a:ea typeface="メイリオ" panose="020B0604030504040204" pitchFamily="50" charset="-128"/>
                </a:rPr>
                <a:t>〇言語の受容と表出</a:t>
              </a:r>
            </a:p>
            <a:p>
              <a:pPr marL="82064" indent="-82064" defTabSz="844083"/>
              <a:r>
                <a:rPr kumimoji="1" lang="ja-JP" altLang="en-US" sz="1015" dirty="0">
                  <a:solidFill>
                    <a:prstClr val="black">
                      <a:lumMod val="75000"/>
                      <a:lumOff val="25000"/>
                    </a:prstClr>
                  </a:solidFill>
                  <a:latin typeface="メイリオ" panose="020B0604030504040204" pitchFamily="50" charset="-128"/>
                  <a:ea typeface="メイリオ" panose="020B0604030504040204" pitchFamily="50" charset="-128"/>
                </a:rPr>
                <a:t>〇コミュニケーション手段の選択と活用</a:t>
              </a:r>
            </a:p>
            <a:p>
              <a:pPr marL="82064" indent="-82064" defTabSz="844083"/>
              <a:r>
                <a:rPr kumimoji="1" lang="ja-JP" altLang="en-US" sz="1015" dirty="0">
                  <a:solidFill>
                    <a:prstClr val="black">
                      <a:lumMod val="75000"/>
                      <a:lumOff val="25000"/>
                    </a:prstClr>
                  </a:solidFill>
                  <a:latin typeface="メイリオ" panose="020B0604030504040204" pitchFamily="50" charset="-128"/>
                  <a:ea typeface="メイリオ" panose="020B0604030504040204" pitchFamily="50" charset="-128"/>
                </a:rPr>
                <a:t>〇状況に応じたコミュニケーション　等</a:t>
              </a:r>
            </a:p>
          </p:txBody>
        </p:sp>
        <p:sp>
          <p:nvSpPr>
            <p:cNvPr id="22" name="四角形: 角を丸くする 21">
              <a:extLst>
                <a:ext uri="{FF2B5EF4-FFF2-40B4-BE49-F238E27FC236}">
                  <a16:creationId xmlns:a16="http://schemas.microsoft.com/office/drawing/2014/main" id="{2AB408E8-F057-AA42-6E2F-49D3FF50448B}"/>
                </a:ext>
              </a:extLst>
            </p:cNvPr>
            <p:cNvSpPr/>
            <p:nvPr/>
          </p:nvSpPr>
          <p:spPr>
            <a:xfrm>
              <a:off x="-965340" y="5346367"/>
              <a:ext cx="2020226" cy="972272"/>
            </a:xfrm>
            <a:prstGeom prst="roundRect">
              <a:avLst>
                <a:gd name="adj" fmla="val 984"/>
              </a:avLst>
            </a:prstGeom>
            <a:solidFill>
              <a:schemeClr val="bg1"/>
            </a:solidFill>
            <a:ln w="19050">
              <a:solidFill>
                <a:srgbClr val="F9A805"/>
              </a:solidFill>
              <a:prstDash val="solid"/>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82064" indent="-82064" defTabSz="844083"/>
              <a:r>
                <a:rPr kumimoji="1" lang="ja-JP" altLang="en-US" sz="1015" dirty="0">
                  <a:solidFill>
                    <a:prstClr val="black">
                      <a:lumMod val="75000"/>
                      <a:lumOff val="25000"/>
                    </a:prstClr>
                  </a:solidFill>
                  <a:latin typeface="メイリオ" panose="020B0604030504040204" pitchFamily="50" charset="-128"/>
                  <a:ea typeface="メイリオ" panose="020B0604030504040204" pitchFamily="50" charset="-128"/>
                </a:rPr>
                <a:t>〇情緒の安定</a:t>
              </a:r>
            </a:p>
            <a:p>
              <a:pPr marL="82064" indent="-82064" defTabSz="844083"/>
              <a:r>
                <a:rPr kumimoji="1" lang="ja-JP" altLang="en-US" sz="1015" dirty="0">
                  <a:solidFill>
                    <a:prstClr val="black">
                      <a:lumMod val="75000"/>
                      <a:lumOff val="25000"/>
                    </a:prstClr>
                  </a:solidFill>
                  <a:latin typeface="メイリオ" panose="020B0604030504040204" pitchFamily="50" charset="-128"/>
                  <a:ea typeface="メイリオ" panose="020B0604030504040204" pitchFamily="50" charset="-128"/>
                </a:rPr>
                <a:t>〇他者との関わり（人間関係）の形成</a:t>
              </a:r>
            </a:p>
            <a:p>
              <a:pPr marL="82064" indent="-82064" defTabSz="844083"/>
              <a:r>
                <a:rPr kumimoji="1" lang="ja-JP" altLang="en-US" sz="1015" dirty="0">
                  <a:solidFill>
                    <a:prstClr val="black">
                      <a:lumMod val="75000"/>
                      <a:lumOff val="25000"/>
                    </a:prstClr>
                  </a:solidFill>
                  <a:latin typeface="メイリオ" panose="020B0604030504040204" pitchFamily="50" charset="-128"/>
                  <a:ea typeface="メイリオ" panose="020B0604030504040204" pitchFamily="50" charset="-128"/>
                </a:rPr>
                <a:t>〇遊びを通じた社会性の発達</a:t>
              </a:r>
            </a:p>
            <a:p>
              <a:pPr marL="82064" indent="-82064" defTabSz="844083"/>
              <a:r>
                <a:rPr kumimoji="1" lang="ja-JP" altLang="en-US" sz="1015" dirty="0">
                  <a:solidFill>
                    <a:prstClr val="black">
                      <a:lumMod val="75000"/>
                      <a:lumOff val="25000"/>
                    </a:prstClr>
                  </a:solidFill>
                  <a:latin typeface="メイリオ" panose="020B0604030504040204" pitchFamily="50" charset="-128"/>
                  <a:ea typeface="メイリオ" panose="020B0604030504040204" pitchFamily="50" charset="-128"/>
                </a:rPr>
                <a:t>〇自己の理解と行動の調整</a:t>
              </a:r>
              <a:endParaRPr kumimoji="1" lang="en-US" altLang="ja-JP" sz="1015" dirty="0">
                <a:solidFill>
                  <a:prstClr val="black">
                    <a:lumMod val="75000"/>
                    <a:lumOff val="25000"/>
                  </a:prstClr>
                </a:solidFill>
                <a:latin typeface="メイリオ" panose="020B0604030504040204" pitchFamily="50" charset="-128"/>
                <a:ea typeface="メイリオ" panose="020B0604030504040204" pitchFamily="50" charset="-128"/>
              </a:endParaRPr>
            </a:p>
            <a:p>
              <a:pPr marL="82064" indent="-82064" defTabSz="844083"/>
              <a:r>
                <a:rPr kumimoji="1" lang="ja-JP" altLang="en-US" sz="1015" dirty="0">
                  <a:solidFill>
                    <a:prstClr val="black">
                      <a:lumMod val="75000"/>
                      <a:lumOff val="25000"/>
                    </a:prstClr>
                  </a:solidFill>
                  <a:latin typeface="メイリオ" panose="020B0604030504040204" pitchFamily="50" charset="-128"/>
                  <a:ea typeface="メイリオ" panose="020B0604030504040204" pitchFamily="50" charset="-128"/>
                </a:rPr>
                <a:t>〇仲間づくりと集団への参加</a:t>
              </a:r>
            </a:p>
          </p:txBody>
        </p:sp>
        <p:sp>
          <p:nvSpPr>
            <p:cNvPr id="28" name="テキスト ボックス 27">
              <a:extLst>
                <a:ext uri="{FF2B5EF4-FFF2-40B4-BE49-F238E27FC236}">
                  <a16:creationId xmlns:a16="http://schemas.microsoft.com/office/drawing/2014/main" id="{0FEBCF14-A3AD-BA3E-18E2-3D0374469EFD}"/>
                </a:ext>
              </a:extLst>
            </p:cNvPr>
            <p:cNvSpPr txBox="1"/>
            <p:nvPr/>
          </p:nvSpPr>
          <p:spPr>
            <a:xfrm>
              <a:off x="-619320" y="354430"/>
              <a:ext cx="1328184" cy="315434"/>
            </a:xfrm>
            <a:prstGeom prst="rect">
              <a:avLst/>
            </a:prstGeom>
            <a:solidFill>
              <a:srgbClr val="F9A805"/>
            </a:solidFill>
            <a:ln>
              <a:noFill/>
            </a:ln>
          </p:spPr>
          <p:style>
            <a:lnRef idx="2">
              <a:schemeClr val="accent2"/>
            </a:lnRef>
            <a:fillRef idx="1">
              <a:schemeClr val="lt1"/>
            </a:fillRef>
            <a:effectRef idx="0">
              <a:schemeClr val="accent2"/>
            </a:effectRef>
            <a:fontRef idx="minor">
              <a:schemeClr val="dk1"/>
            </a:fontRef>
          </p:style>
          <p:txBody>
            <a:bodyPr vert="horz" wrap="square" rtlCol="0" anchor="ctr">
              <a:spAutoFit/>
            </a:bodyPr>
            <a:lstStyle/>
            <a:p>
              <a:pPr algn="ctr" defTabSz="844083"/>
              <a:r>
                <a:rPr kumimoji="1" lang="ja-JP" altLang="en-US" sz="1292" b="1" dirty="0">
                  <a:solidFill>
                    <a:prstClr val="white"/>
                  </a:solidFill>
                  <a:latin typeface="BIZ UDPゴシック" panose="020B0400000000000000" pitchFamily="50" charset="-128"/>
                  <a:ea typeface="BIZ UDPゴシック" panose="020B0400000000000000" pitchFamily="50" charset="-128"/>
                </a:rPr>
                <a:t>放課後等デイサービス</a:t>
              </a:r>
            </a:p>
          </p:txBody>
        </p:sp>
      </p:grpSp>
      <p:sp>
        <p:nvSpPr>
          <p:cNvPr id="31" name="四角形: 角を丸くする 30">
            <a:extLst>
              <a:ext uri="{FF2B5EF4-FFF2-40B4-BE49-F238E27FC236}">
                <a16:creationId xmlns:a16="http://schemas.microsoft.com/office/drawing/2014/main" id="{AD9B89C7-C545-7676-3D77-D6D268682A62}"/>
              </a:ext>
            </a:extLst>
          </p:cNvPr>
          <p:cNvSpPr/>
          <p:nvPr/>
        </p:nvSpPr>
        <p:spPr>
          <a:xfrm>
            <a:off x="57436" y="1129204"/>
            <a:ext cx="8967981" cy="902290"/>
          </a:xfrm>
          <a:prstGeom prst="roundRect">
            <a:avLst/>
          </a:prstGeom>
          <a:noFill/>
          <a:ln w="19050">
            <a:solidFill>
              <a:schemeClr val="accent1"/>
            </a:solidFill>
          </a:ln>
        </p:spPr>
        <p:style>
          <a:lnRef idx="0">
            <a:scrgbClr r="0" g="0" b="0"/>
          </a:lnRef>
          <a:fillRef idx="0">
            <a:scrgbClr r="0" g="0" b="0"/>
          </a:fillRef>
          <a:effectRef idx="0">
            <a:scrgbClr r="0" g="0" b="0"/>
          </a:effectRef>
          <a:fontRef idx="minor">
            <a:schemeClr val="lt1"/>
          </a:fontRef>
        </p:style>
        <p:txBody>
          <a:bodyPr rtlCol="0" anchor="ctr"/>
          <a:lstStyle/>
          <a:p>
            <a:pPr algn="ctr" defTabSz="844083"/>
            <a:endParaRPr kumimoji="1" lang="ja-JP" altLang="en-US" sz="1662">
              <a:solidFill>
                <a:prstClr val="white"/>
              </a:solidFill>
              <a:latin typeface="Calibri" panose="020F0502020204030204"/>
              <a:ea typeface="游ゴシック" panose="020B0400000000000000" pitchFamily="34" charset="-128"/>
            </a:endParaRPr>
          </a:p>
        </p:txBody>
      </p:sp>
      <p:sp>
        <p:nvSpPr>
          <p:cNvPr id="32" name="四角形: 角を丸くする 31">
            <a:extLst>
              <a:ext uri="{FF2B5EF4-FFF2-40B4-BE49-F238E27FC236}">
                <a16:creationId xmlns:a16="http://schemas.microsoft.com/office/drawing/2014/main" id="{9563A972-7854-22B9-79A9-1BBD3743F132}"/>
              </a:ext>
            </a:extLst>
          </p:cNvPr>
          <p:cNvSpPr/>
          <p:nvPr/>
        </p:nvSpPr>
        <p:spPr>
          <a:xfrm>
            <a:off x="57437" y="2067018"/>
            <a:ext cx="8967981" cy="1085128"/>
          </a:xfrm>
          <a:prstGeom prst="roundRect">
            <a:avLst/>
          </a:prstGeom>
          <a:noFill/>
          <a:ln w="19050">
            <a:solidFill>
              <a:schemeClr val="accent2"/>
            </a:solidFill>
          </a:ln>
        </p:spPr>
        <p:style>
          <a:lnRef idx="0">
            <a:scrgbClr r="0" g="0" b="0"/>
          </a:lnRef>
          <a:fillRef idx="0">
            <a:scrgbClr r="0" g="0" b="0"/>
          </a:fillRef>
          <a:effectRef idx="0">
            <a:scrgbClr r="0" g="0" b="0"/>
          </a:effectRef>
          <a:fontRef idx="minor">
            <a:schemeClr val="lt1"/>
          </a:fontRef>
        </p:style>
        <p:txBody>
          <a:bodyPr rtlCol="0" anchor="ctr"/>
          <a:lstStyle/>
          <a:p>
            <a:pPr algn="ctr" defTabSz="844083"/>
            <a:endParaRPr kumimoji="1" lang="ja-JP" altLang="en-US" sz="1662">
              <a:solidFill>
                <a:prstClr val="white"/>
              </a:solidFill>
              <a:latin typeface="Calibri" panose="020F0502020204030204"/>
              <a:ea typeface="游ゴシック" panose="020B0400000000000000" pitchFamily="34" charset="-128"/>
            </a:endParaRPr>
          </a:p>
        </p:txBody>
      </p:sp>
      <p:sp>
        <p:nvSpPr>
          <p:cNvPr id="33" name="四角形: 角を丸くする 32">
            <a:extLst>
              <a:ext uri="{FF2B5EF4-FFF2-40B4-BE49-F238E27FC236}">
                <a16:creationId xmlns:a16="http://schemas.microsoft.com/office/drawing/2014/main" id="{D317E323-2DC8-82F8-13CF-A6B1180C4459}"/>
              </a:ext>
            </a:extLst>
          </p:cNvPr>
          <p:cNvSpPr/>
          <p:nvPr/>
        </p:nvSpPr>
        <p:spPr>
          <a:xfrm>
            <a:off x="52114" y="3196990"/>
            <a:ext cx="8967981" cy="1022613"/>
          </a:xfrm>
          <a:prstGeom prst="roundRect">
            <a:avLst/>
          </a:prstGeom>
          <a:noFill/>
          <a:ln w="19050">
            <a:solidFill>
              <a:schemeClr val="accent4"/>
            </a:solidFill>
          </a:ln>
        </p:spPr>
        <p:style>
          <a:lnRef idx="0">
            <a:scrgbClr r="0" g="0" b="0"/>
          </a:lnRef>
          <a:fillRef idx="0">
            <a:scrgbClr r="0" g="0" b="0"/>
          </a:fillRef>
          <a:effectRef idx="0">
            <a:scrgbClr r="0" g="0" b="0"/>
          </a:effectRef>
          <a:fontRef idx="minor">
            <a:schemeClr val="lt1"/>
          </a:fontRef>
        </p:style>
        <p:txBody>
          <a:bodyPr rtlCol="0" anchor="ctr"/>
          <a:lstStyle/>
          <a:p>
            <a:pPr algn="ctr" defTabSz="844083"/>
            <a:endParaRPr kumimoji="1" lang="ja-JP" altLang="en-US" sz="1662">
              <a:solidFill>
                <a:prstClr val="white"/>
              </a:solidFill>
              <a:latin typeface="Calibri" panose="020F0502020204030204"/>
              <a:ea typeface="游ゴシック" panose="020B0400000000000000" pitchFamily="34" charset="-128"/>
            </a:endParaRPr>
          </a:p>
        </p:txBody>
      </p:sp>
      <p:sp>
        <p:nvSpPr>
          <p:cNvPr id="34" name="四角形: 角を丸くする 33">
            <a:extLst>
              <a:ext uri="{FF2B5EF4-FFF2-40B4-BE49-F238E27FC236}">
                <a16:creationId xmlns:a16="http://schemas.microsoft.com/office/drawing/2014/main" id="{9D2BE391-43B8-BBC3-2172-B54A59816F9D}"/>
              </a:ext>
            </a:extLst>
          </p:cNvPr>
          <p:cNvSpPr/>
          <p:nvPr/>
        </p:nvSpPr>
        <p:spPr>
          <a:xfrm>
            <a:off x="52114" y="4260493"/>
            <a:ext cx="8967981" cy="1085575"/>
          </a:xfrm>
          <a:prstGeom prst="roundRect">
            <a:avLst/>
          </a:prstGeom>
          <a:noFill/>
          <a:ln w="19050">
            <a:solidFill>
              <a:schemeClr val="accent6"/>
            </a:solidFill>
          </a:ln>
        </p:spPr>
        <p:style>
          <a:lnRef idx="0">
            <a:scrgbClr r="0" g="0" b="0"/>
          </a:lnRef>
          <a:fillRef idx="0">
            <a:scrgbClr r="0" g="0" b="0"/>
          </a:fillRef>
          <a:effectRef idx="0">
            <a:scrgbClr r="0" g="0" b="0"/>
          </a:effectRef>
          <a:fontRef idx="minor">
            <a:schemeClr val="lt1"/>
          </a:fontRef>
        </p:style>
        <p:txBody>
          <a:bodyPr rtlCol="0" anchor="ctr"/>
          <a:lstStyle/>
          <a:p>
            <a:pPr algn="ctr" defTabSz="844083"/>
            <a:endParaRPr kumimoji="1" lang="ja-JP" altLang="en-US" sz="1662">
              <a:solidFill>
                <a:prstClr val="white"/>
              </a:solidFill>
              <a:latin typeface="Calibri" panose="020F0502020204030204"/>
              <a:ea typeface="游ゴシック" panose="020B0400000000000000" pitchFamily="34" charset="-128"/>
            </a:endParaRPr>
          </a:p>
        </p:txBody>
      </p:sp>
      <p:sp>
        <p:nvSpPr>
          <p:cNvPr id="35" name="四角形: 角を丸くする 34">
            <a:extLst>
              <a:ext uri="{FF2B5EF4-FFF2-40B4-BE49-F238E27FC236}">
                <a16:creationId xmlns:a16="http://schemas.microsoft.com/office/drawing/2014/main" id="{F89F0614-721A-9B2C-FEB9-6F575D198677}"/>
              </a:ext>
            </a:extLst>
          </p:cNvPr>
          <p:cNvSpPr/>
          <p:nvPr/>
        </p:nvSpPr>
        <p:spPr>
          <a:xfrm>
            <a:off x="52114" y="5375132"/>
            <a:ext cx="8967981" cy="1032787"/>
          </a:xfrm>
          <a:prstGeom prst="roundRect">
            <a:avLst/>
          </a:prstGeom>
          <a:noFill/>
          <a:ln w="19050">
            <a:solidFill>
              <a:srgbClr val="FF0000"/>
            </a:solidFill>
          </a:ln>
        </p:spPr>
        <p:style>
          <a:lnRef idx="0">
            <a:scrgbClr r="0" g="0" b="0"/>
          </a:lnRef>
          <a:fillRef idx="0">
            <a:scrgbClr r="0" g="0" b="0"/>
          </a:fillRef>
          <a:effectRef idx="0">
            <a:scrgbClr r="0" g="0" b="0"/>
          </a:effectRef>
          <a:fontRef idx="minor">
            <a:schemeClr val="lt1"/>
          </a:fontRef>
        </p:style>
        <p:txBody>
          <a:bodyPr rtlCol="0" anchor="ctr"/>
          <a:lstStyle/>
          <a:p>
            <a:pPr algn="ctr" defTabSz="844083"/>
            <a:endParaRPr kumimoji="1" lang="ja-JP" altLang="en-US" sz="1662">
              <a:solidFill>
                <a:prstClr val="white"/>
              </a:solidFill>
              <a:latin typeface="Calibri" panose="020F0502020204030204"/>
              <a:ea typeface="游ゴシック" panose="020B0400000000000000" pitchFamily="34" charset="-128"/>
            </a:endParaRPr>
          </a:p>
        </p:txBody>
      </p:sp>
    </p:spTree>
    <p:extLst>
      <p:ext uri="{BB962C8B-B14F-4D97-AF65-F5344CB8AC3E}">
        <p14:creationId xmlns:p14="http://schemas.microsoft.com/office/powerpoint/2010/main" val="187727505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AutoShape 4"/>
          <p:cNvSpPr>
            <a:spLocks noChangeArrowheads="1"/>
          </p:cNvSpPr>
          <p:nvPr/>
        </p:nvSpPr>
        <p:spPr bwMode="auto">
          <a:xfrm>
            <a:off x="1338495" y="0"/>
            <a:ext cx="6467010" cy="405408"/>
          </a:xfrm>
          <a:prstGeom prst="roundRect">
            <a:avLst>
              <a:gd name="adj" fmla="val 26537"/>
            </a:avLst>
          </a:prstGeom>
          <a:solidFill>
            <a:srgbClr val="FFFFCC"/>
          </a:solidFill>
          <a:ln w="38100" cmpd="thickThin">
            <a:solidFill>
              <a:srgbClr val="FF6600"/>
            </a:solidFill>
            <a:round/>
            <a:headEnd/>
            <a:tailEnd/>
          </a:ln>
          <a:effectLst>
            <a:outerShdw dist="107763" dir="2700000" algn="ctr" rotWithShape="0">
              <a:schemeClr val="bg2">
                <a:alpha val="50000"/>
              </a:schemeClr>
            </a:outerShdw>
          </a:effectLst>
        </p:spPr>
        <p:txBody>
          <a:bodyPr wrap="none" lIns="51416" tIns="25709" rIns="51416" bIns="25709" anchor="ctr"/>
          <a:lstStyle/>
          <a:p>
            <a:pPr algn="ctr" fontAlgn="base">
              <a:spcBef>
                <a:spcPct val="0"/>
              </a:spcBef>
              <a:spcAft>
                <a:spcPct val="0"/>
              </a:spcAft>
              <a:tabLst>
                <a:tab pos="3533478" algn="l"/>
              </a:tabLst>
            </a:pPr>
            <a:r>
              <a:rPr lang="ja-JP" altLang="en-US" sz="2475" b="1" dirty="0">
                <a:solidFill>
                  <a:srgbClr val="A50021"/>
                </a:solidFill>
                <a:latin typeface="メイリオ" panose="020B0604030504040204" pitchFamily="50" charset="-128"/>
                <a:ea typeface="メイリオ" panose="020B0604030504040204" pitchFamily="50" charset="-128"/>
              </a:rPr>
              <a:t>②基本的ニーズの把握</a:t>
            </a:r>
          </a:p>
        </p:txBody>
      </p:sp>
      <p:sp>
        <p:nvSpPr>
          <p:cNvPr id="12291" name="AutoShape 2"/>
          <p:cNvSpPr>
            <a:spLocks noChangeArrowheads="1"/>
          </p:cNvSpPr>
          <p:nvPr/>
        </p:nvSpPr>
        <p:spPr bwMode="auto">
          <a:xfrm>
            <a:off x="395287" y="873125"/>
            <a:ext cx="8353425" cy="5472113"/>
          </a:xfrm>
          <a:prstGeom prst="roundRect">
            <a:avLst>
              <a:gd name="adj" fmla="val 16667"/>
            </a:avLst>
          </a:prstGeom>
          <a:solidFill>
            <a:srgbClr val="FFFFFF"/>
          </a:solidFill>
          <a:ln>
            <a:noFill/>
          </a:ln>
          <a:extLst>
            <a:ext uri="{91240B29-F687-4F45-9708-019B960494DF}">
              <a14:hiddenLine xmlns:a14="http://schemas.microsoft.com/office/drawing/2010/main" w="38100" algn="ctr">
                <a:solidFill>
                  <a:srgbClr val="000000"/>
                </a:solidFill>
                <a:round/>
                <a:headEnd/>
                <a:tailEnd/>
              </a14:hiddenLine>
            </a:ext>
          </a:extLst>
        </p:spPr>
        <p:txBody>
          <a:bodyPr anchor="ctr"/>
          <a:lstStyle/>
          <a:p>
            <a:pPr marL="192881" lvl="1" indent="-192881" fontAlgn="base">
              <a:lnSpc>
                <a:spcPct val="80000"/>
              </a:lnSpc>
              <a:spcBef>
                <a:spcPct val="20000"/>
              </a:spcBef>
              <a:spcAft>
                <a:spcPct val="0"/>
              </a:spcAft>
            </a:pPr>
            <a:r>
              <a:rPr lang="ja-JP" altLang="ja-JP" sz="2400" u="sng" dirty="0">
                <a:latin typeface="メイリオ" panose="020B0604030504040204" pitchFamily="50" charset="-128"/>
                <a:ea typeface="メイリオ" panose="020B0604030504040204" pitchFamily="50" charset="-128"/>
              </a:rPr>
              <a:t>「発達支援」に即したニーズ把握</a:t>
            </a:r>
            <a:endParaRPr lang="ja-JP" altLang="en-US" sz="2400" u="sng" dirty="0">
              <a:latin typeface="メイリオ" panose="020B0604030504040204" pitchFamily="50" charset="-128"/>
              <a:ea typeface="メイリオ" panose="020B0604030504040204" pitchFamily="50" charset="-128"/>
            </a:endParaRPr>
          </a:p>
          <a:p>
            <a:pPr marL="192881" lvl="1" indent="-192881" fontAlgn="base">
              <a:lnSpc>
                <a:spcPct val="80000"/>
              </a:lnSpc>
              <a:spcBef>
                <a:spcPts val="338"/>
              </a:spcBef>
              <a:spcAft>
                <a:spcPct val="0"/>
              </a:spcAft>
            </a:pPr>
            <a:r>
              <a:rPr lang="ja-JP" altLang="en-US" sz="1600" dirty="0">
                <a:latin typeface="メイリオ" panose="020B0604030504040204" pitchFamily="50" charset="-128"/>
                <a:ea typeface="メイリオ" panose="020B0604030504040204" pitchFamily="50" charset="-128"/>
              </a:rPr>
              <a:t>　　　子ども本人の発達したいというニーズ</a:t>
            </a:r>
            <a:endParaRPr lang="en-US" altLang="ja-JP" sz="1600" dirty="0">
              <a:latin typeface="メイリオ" panose="020B0604030504040204" pitchFamily="50" charset="-128"/>
              <a:ea typeface="メイリオ" panose="020B0604030504040204" pitchFamily="50" charset="-128"/>
            </a:endParaRPr>
          </a:p>
          <a:p>
            <a:pPr marL="192881" lvl="1" indent="-192881" fontAlgn="base">
              <a:lnSpc>
                <a:spcPct val="80000"/>
              </a:lnSpc>
              <a:spcBef>
                <a:spcPct val="20000"/>
              </a:spcBef>
              <a:spcAft>
                <a:spcPct val="0"/>
              </a:spcAft>
            </a:pPr>
            <a:r>
              <a:rPr lang="ja-JP" altLang="en-US" sz="1600" dirty="0">
                <a:latin typeface="メイリオ" panose="020B0604030504040204" pitchFamily="50" charset="-128"/>
                <a:ea typeface="メイリオ" panose="020B0604030504040204" pitchFamily="50" charset="-128"/>
              </a:rPr>
              <a:t>　　　　・生活習慣、社会技能等の自立課題の把握（できる／できない）</a:t>
            </a:r>
          </a:p>
          <a:p>
            <a:pPr marL="192881" lvl="1" indent="-192881" fontAlgn="base">
              <a:lnSpc>
                <a:spcPct val="80000"/>
              </a:lnSpc>
              <a:spcBef>
                <a:spcPct val="20000"/>
              </a:spcBef>
              <a:spcAft>
                <a:spcPct val="0"/>
              </a:spcAft>
            </a:pPr>
            <a:r>
              <a:rPr lang="ja-JP" altLang="en-US" sz="1600" dirty="0">
                <a:latin typeface="メイリオ" panose="020B0604030504040204" pitchFamily="50" charset="-128"/>
                <a:ea typeface="メイリオ" panose="020B0604030504040204" pitchFamily="50" charset="-128"/>
              </a:rPr>
              <a:t>　　　　・運動や言語発達、認知特性の把握</a:t>
            </a:r>
            <a:r>
              <a:rPr lang="ja-JP" altLang="en-US" sz="1600" spc="-56" dirty="0">
                <a:latin typeface="メイリオ" panose="020B0604030504040204" pitchFamily="50" charset="-128"/>
                <a:ea typeface="メイリオ" panose="020B0604030504040204" pitchFamily="50" charset="-128"/>
              </a:rPr>
              <a:t>（得意／苦手）（強み／弱み）</a:t>
            </a:r>
          </a:p>
          <a:p>
            <a:pPr marL="192881" lvl="1" indent="-192881" fontAlgn="base">
              <a:lnSpc>
                <a:spcPct val="80000"/>
              </a:lnSpc>
              <a:spcBef>
                <a:spcPct val="20000"/>
              </a:spcBef>
              <a:spcAft>
                <a:spcPct val="0"/>
              </a:spcAft>
            </a:pPr>
            <a:r>
              <a:rPr lang="ja-JP" altLang="en-US" sz="1600" dirty="0">
                <a:latin typeface="メイリオ" panose="020B0604030504040204" pitchFamily="50" charset="-128"/>
                <a:ea typeface="メイリオ" panose="020B0604030504040204" pitchFamily="50" charset="-128"/>
              </a:rPr>
              <a:t>　　　　・社会性・行動・情緒の発達課題の把握（未学習・誤学習）</a:t>
            </a:r>
            <a:endParaRPr lang="en-US" altLang="ja-JP" sz="1600" dirty="0">
              <a:latin typeface="メイリオ" panose="020B0604030504040204" pitchFamily="50" charset="-128"/>
              <a:ea typeface="メイリオ" panose="020B0604030504040204" pitchFamily="50" charset="-128"/>
            </a:endParaRPr>
          </a:p>
          <a:p>
            <a:pPr marL="192881" lvl="1" indent="-192881" fontAlgn="base">
              <a:lnSpc>
                <a:spcPct val="80000"/>
              </a:lnSpc>
              <a:spcBef>
                <a:spcPct val="20000"/>
              </a:spcBef>
              <a:spcAft>
                <a:spcPct val="0"/>
              </a:spcAft>
            </a:pPr>
            <a:r>
              <a:rPr lang="ja-JP" altLang="en-US" sz="1600" dirty="0">
                <a:latin typeface="メイリオ" panose="020B0604030504040204" pitchFamily="50" charset="-128"/>
                <a:ea typeface="メイリオ" panose="020B0604030504040204" pitchFamily="50" charset="-128"/>
              </a:rPr>
              <a:t>　　　　・自分の希望（やりたいこと、好きなこと、将来の夢</a:t>
            </a:r>
            <a:r>
              <a:rPr lang="ja-JP" altLang="en-US" sz="1600">
                <a:latin typeface="メイリオ" panose="020B0604030504040204" pitchFamily="50" charset="-128"/>
                <a:ea typeface="メイリオ" panose="020B0604030504040204" pitchFamily="50" charset="-128"/>
              </a:rPr>
              <a:t>など）</a:t>
            </a:r>
            <a:endParaRPr lang="en-US" altLang="ja-JP" sz="1600" dirty="0">
              <a:latin typeface="メイリオ" panose="020B0604030504040204" pitchFamily="50" charset="-128"/>
              <a:ea typeface="メイリオ" panose="020B0604030504040204" pitchFamily="50" charset="-128"/>
            </a:endParaRPr>
          </a:p>
          <a:p>
            <a:pPr marL="192881" lvl="1" indent="-192881" fontAlgn="base">
              <a:lnSpc>
                <a:spcPct val="80000"/>
              </a:lnSpc>
              <a:spcBef>
                <a:spcPct val="20000"/>
              </a:spcBef>
              <a:spcAft>
                <a:spcPct val="0"/>
              </a:spcAft>
            </a:pPr>
            <a:endParaRPr lang="ja-JP" altLang="en-US" sz="1600" dirty="0">
              <a:latin typeface="メイリオ" panose="020B0604030504040204" pitchFamily="50" charset="-128"/>
              <a:ea typeface="メイリオ" panose="020B0604030504040204" pitchFamily="50" charset="-128"/>
            </a:endParaRPr>
          </a:p>
          <a:p>
            <a:pPr marL="192881" lvl="1" indent="-192881" fontAlgn="base">
              <a:spcBef>
                <a:spcPts val="675"/>
              </a:spcBef>
              <a:spcAft>
                <a:spcPct val="0"/>
              </a:spcAft>
            </a:pPr>
            <a:r>
              <a:rPr lang="ja-JP" altLang="en-US" sz="2400" u="sng" dirty="0">
                <a:latin typeface="メイリオ" panose="020B0604030504040204" pitchFamily="50" charset="-128"/>
                <a:ea typeface="メイリオ" panose="020B0604030504040204" pitchFamily="50" charset="-128"/>
              </a:rPr>
              <a:t>「家族支援」に即したニーズ把握</a:t>
            </a:r>
          </a:p>
          <a:p>
            <a:pPr marL="192881" lvl="1" indent="-192881" fontAlgn="base">
              <a:lnSpc>
                <a:spcPct val="80000"/>
              </a:lnSpc>
              <a:spcBef>
                <a:spcPts val="338"/>
              </a:spcBef>
              <a:spcAft>
                <a:spcPct val="0"/>
              </a:spcAft>
            </a:pPr>
            <a:r>
              <a:rPr lang="ja-JP" altLang="en-US" sz="1600" dirty="0">
                <a:latin typeface="メイリオ" panose="020B0604030504040204" pitchFamily="50" charset="-128"/>
                <a:ea typeface="メイリオ" panose="020B0604030504040204" pitchFamily="50" charset="-128"/>
              </a:rPr>
              <a:t>　　　家族の希望（どう育ってほしいか）、困りごと、不安など</a:t>
            </a:r>
            <a:endParaRPr lang="en-US" altLang="ja-JP" sz="1600" dirty="0">
              <a:latin typeface="メイリオ" panose="020B0604030504040204" pitchFamily="50" charset="-128"/>
              <a:ea typeface="メイリオ" panose="020B0604030504040204" pitchFamily="50" charset="-128"/>
            </a:endParaRPr>
          </a:p>
          <a:p>
            <a:pPr marL="192881" lvl="1" indent="-192881" fontAlgn="base">
              <a:lnSpc>
                <a:spcPct val="80000"/>
              </a:lnSpc>
              <a:spcBef>
                <a:spcPct val="20000"/>
              </a:spcBef>
              <a:spcAft>
                <a:spcPct val="0"/>
              </a:spcAft>
            </a:pPr>
            <a:r>
              <a:rPr lang="ja-JP" altLang="en-US" sz="1600" dirty="0">
                <a:latin typeface="メイリオ" panose="020B0604030504040204" pitchFamily="50" charset="-128"/>
                <a:ea typeface="メイリオ" panose="020B0604030504040204" pitchFamily="50" charset="-128"/>
              </a:rPr>
              <a:t>　　　　・家庭内または外出時に困っていることの把握</a:t>
            </a:r>
            <a:endParaRPr lang="en-US" altLang="ja-JP" sz="1600" dirty="0">
              <a:latin typeface="メイリオ" panose="020B0604030504040204" pitchFamily="50" charset="-128"/>
              <a:ea typeface="メイリオ" panose="020B0604030504040204" pitchFamily="50" charset="-128"/>
            </a:endParaRPr>
          </a:p>
          <a:p>
            <a:pPr marL="192881" lvl="1" indent="-192881" fontAlgn="base">
              <a:lnSpc>
                <a:spcPct val="80000"/>
              </a:lnSpc>
              <a:spcBef>
                <a:spcPct val="20000"/>
              </a:spcBef>
              <a:spcAft>
                <a:spcPct val="0"/>
              </a:spcAft>
            </a:pPr>
            <a:r>
              <a:rPr lang="ja-JP" altLang="en-US" sz="1600" dirty="0">
                <a:latin typeface="メイリオ" panose="020B0604030504040204" pitchFamily="50" charset="-128"/>
                <a:ea typeface="メイリオ" panose="020B0604030504040204" pitchFamily="50" charset="-128"/>
              </a:rPr>
              <a:t>　　　　・子どもの特性に応じた家庭環境、子育て力等</a:t>
            </a:r>
            <a:r>
              <a:rPr lang="ja-JP" altLang="en-US" sz="1600">
                <a:latin typeface="メイリオ" panose="020B0604030504040204" pitchFamily="50" charset="-128"/>
                <a:ea typeface="メイリオ" panose="020B0604030504040204" pitchFamily="50" charset="-128"/>
              </a:rPr>
              <a:t>の把握</a:t>
            </a:r>
            <a:endParaRPr lang="en-US" altLang="ja-JP" sz="1600" dirty="0">
              <a:latin typeface="メイリオ" panose="020B0604030504040204" pitchFamily="50" charset="-128"/>
              <a:ea typeface="メイリオ" panose="020B0604030504040204" pitchFamily="50" charset="-128"/>
            </a:endParaRPr>
          </a:p>
          <a:p>
            <a:pPr marL="192881" lvl="1" indent="-192881" fontAlgn="base">
              <a:lnSpc>
                <a:spcPct val="80000"/>
              </a:lnSpc>
              <a:spcBef>
                <a:spcPct val="20000"/>
              </a:spcBef>
              <a:spcAft>
                <a:spcPct val="0"/>
              </a:spcAft>
            </a:pPr>
            <a:endParaRPr lang="ja-JP" altLang="en-US" sz="1600" dirty="0">
              <a:latin typeface="メイリオ" panose="020B0604030504040204" pitchFamily="50" charset="-128"/>
              <a:ea typeface="メイリオ" panose="020B0604030504040204" pitchFamily="50" charset="-128"/>
            </a:endParaRPr>
          </a:p>
          <a:p>
            <a:pPr marL="192881" lvl="1" indent="-192881" fontAlgn="base">
              <a:spcBef>
                <a:spcPts val="675"/>
              </a:spcBef>
              <a:spcAft>
                <a:spcPct val="0"/>
              </a:spcAft>
            </a:pPr>
            <a:r>
              <a:rPr lang="ja-JP" altLang="en-US" sz="2400" u="sng" dirty="0">
                <a:latin typeface="メイリオ" panose="020B0604030504040204" pitchFamily="50" charset="-128"/>
                <a:ea typeface="メイリオ" panose="020B0604030504040204" pitchFamily="50" charset="-128"/>
              </a:rPr>
              <a:t>「地域支援」に即したニーズ把握</a:t>
            </a:r>
          </a:p>
          <a:p>
            <a:pPr marL="192881" lvl="1" indent="-192881" fontAlgn="base">
              <a:lnSpc>
                <a:spcPct val="80000"/>
              </a:lnSpc>
              <a:spcAft>
                <a:spcPct val="0"/>
              </a:spcAft>
            </a:pPr>
            <a:r>
              <a:rPr lang="ja-JP" altLang="en-US" sz="1600" dirty="0">
                <a:latin typeface="メイリオ" panose="020B0604030504040204" pitchFamily="50" charset="-128"/>
                <a:ea typeface="メイリオ" panose="020B0604030504040204" pitchFamily="50" charset="-128"/>
              </a:rPr>
              <a:t>　　　地域生活を送る上での課題、関係機関の困りごとなど</a:t>
            </a:r>
            <a:r>
              <a:rPr lang="ja-JP" altLang="en-US" sz="2400" dirty="0">
                <a:latin typeface="メイリオ" panose="020B0604030504040204" pitchFamily="50" charset="-128"/>
                <a:ea typeface="メイリオ" panose="020B0604030504040204" pitchFamily="50" charset="-128"/>
              </a:rPr>
              <a:t>　</a:t>
            </a:r>
            <a:endParaRPr lang="en-US" altLang="ja-JP" sz="2400" dirty="0">
              <a:latin typeface="メイリオ" panose="020B0604030504040204" pitchFamily="50" charset="-128"/>
              <a:ea typeface="メイリオ" panose="020B0604030504040204" pitchFamily="50" charset="-128"/>
            </a:endParaRPr>
          </a:p>
          <a:p>
            <a:pPr marL="192881" lvl="1" indent="-192881" fontAlgn="base">
              <a:lnSpc>
                <a:spcPct val="80000"/>
              </a:lnSpc>
              <a:spcBef>
                <a:spcPct val="20000"/>
              </a:spcBef>
              <a:spcAft>
                <a:spcPct val="0"/>
              </a:spcAft>
            </a:pPr>
            <a:r>
              <a:rPr lang="ja-JP" altLang="en-US" sz="1600" dirty="0">
                <a:latin typeface="メイリオ" panose="020B0604030504040204" pitchFamily="50" charset="-128"/>
                <a:ea typeface="メイリオ" panose="020B0604030504040204" pitchFamily="50" charset="-128"/>
              </a:rPr>
              <a:t>　　　　・園や学校、他施設で困っていること</a:t>
            </a:r>
          </a:p>
          <a:p>
            <a:pPr marL="192881" lvl="1" indent="-192881" fontAlgn="base">
              <a:lnSpc>
                <a:spcPct val="80000"/>
              </a:lnSpc>
              <a:spcBef>
                <a:spcPct val="20000"/>
              </a:spcBef>
              <a:spcAft>
                <a:spcPct val="0"/>
              </a:spcAft>
            </a:pPr>
            <a:r>
              <a:rPr lang="ja-JP" altLang="en-US" sz="1600" dirty="0">
                <a:latin typeface="メイリオ" panose="020B0604030504040204" pitchFamily="50" charset="-128"/>
                <a:ea typeface="メイリオ" panose="020B0604030504040204" pitchFamily="50" charset="-128"/>
              </a:rPr>
              <a:t>　　　　・連携や役割分担が必要な機関の把握</a:t>
            </a:r>
            <a:endParaRPr lang="ja-JP" altLang="ja-JP" sz="1600" dirty="0">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379728945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2A1E086A-A365-D34A-8C01-FF4B52D56E7C}"/>
              </a:ext>
            </a:extLst>
          </p:cNvPr>
          <p:cNvSpPr>
            <a:spLocks noGrp="1"/>
          </p:cNvSpPr>
          <p:nvPr>
            <p:ph type="title"/>
          </p:nvPr>
        </p:nvSpPr>
        <p:spPr/>
        <p:txBody>
          <a:bodyPr>
            <a:normAutofit/>
          </a:bodyPr>
          <a:lstStyle/>
          <a:p>
            <a:r>
              <a:rPr lang="ja-JP" altLang="en-US" sz="4800">
                <a:latin typeface="Meiryo" panose="020B0604030504040204" pitchFamily="34" charset="-128"/>
                <a:ea typeface="Meiryo" panose="020B0604030504040204" pitchFamily="34" charset="-128"/>
              </a:rPr>
              <a:t>個別支援計画の作成におけるポイントと課題の整理</a:t>
            </a:r>
            <a:endParaRPr kumimoji="1" lang="ja-JP" altLang="en-US" sz="4800"/>
          </a:p>
        </p:txBody>
      </p:sp>
      <p:sp>
        <p:nvSpPr>
          <p:cNvPr id="3" name="テキスト プレースホルダー 2">
            <a:extLst>
              <a:ext uri="{FF2B5EF4-FFF2-40B4-BE49-F238E27FC236}">
                <a16:creationId xmlns:a16="http://schemas.microsoft.com/office/drawing/2014/main" id="{1E0412A7-0A6B-C1BC-2A38-B0C6887D4C9E}"/>
              </a:ext>
            </a:extLst>
          </p:cNvPr>
          <p:cNvSpPr>
            <a:spLocks noGrp="1"/>
          </p:cNvSpPr>
          <p:nvPr>
            <p:ph type="body" idx="1"/>
          </p:nvPr>
        </p:nvSpPr>
        <p:spPr/>
        <p:txBody>
          <a:bodyPr/>
          <a:lstStyle/>
          <a:p>
            <a:endParaRPr lang="ja-JP" altLang="en-US"/>
          </a:p>
        </p:txBody>
      </p:sp>
      <p:sp>
        <p:nvSpPr>
          <p:cNvPr id="4" name="角丸四角形吹き出し 3">
            <a:extLst>
              <a:ext uri="{FF2B5EF4-FFF2-40B4-BE49-F238E27FC236}">
                <a16:creationId xmlns:a16="http://schemas.microsoft.com/office/drawing/2014/main" id="{19DB93F4-2305-E947-460E-89F8C36CFEBD}"/>
              </a:ext>
            </a:extLst>
          </p:cNvPr>
          <p:cNvSpPr/>
          <p:nvPr/>
        </p:nvSpPr>
        <p:spPr>
          <a:xfrm>
            <a:off x="5304774" y="906427"/>
            <a:ext cx="2367419" cy="1125140"/>
          </a:xfrm>
          <a:prstGeom prst="wedgeRoundRectCallout">
            <a:avLst>
              <a:gd name="adj1" fmla="val -32738"/>
              <a:gd name="adj2" fmla="val 75344"/>
              <a:gd name="adj3" fmla="val 16667"/>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ja-JP" altLang="en-US" sz="1350"/>
              <a:t>このセクションでは、実際に個別支援計画を作成する演習を含む。児童ならではのポイントを確認する</a:t>
            </a:r>
          </a:p>
        </p:txBody>
      </p:sp>
    </p:spTree>
    <p:extLst>
      <p:ext uri="{BB962C8B-B14F-4D97-AF65-F5344CB8AC3E}">
        <p14:creationId xmlns:p14="http://schemas.microsoft.com/office/powerpoint/2010/main" val="328450779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AutoShape 4"/>
          <p:cNvSpPr>
            <a:spLocks noChangeArrowheads="1"/>
          </p:cNvSpPr>
          <p:nvPr/>
        </p:nvSpPr>
        <p:spPr bwMode="auto">
          <a:xfrm>
            <a:off x="1295400" y="0"/>
            <a:ext cx="6553199" cy="445592"/>
          </a:xfrm>
          <a:prstGeom prst="roundRect">
            <a:avLst>
              <a:gd name="adj" fmla="val 26537"/>
            </a:avLst>
          </a:prstGeom>
          <a:solidFill>
            <a:srgbClr val="FFFFCC"/>
          </a:solidFill>
          <a:ln w="38100" cmpd="thickThin">
            <a:solidFill>
              <a:srgbClr val="FF6600"/>
            </a:solidFill>
            <a:round/>
            <a:headEnd/>
            <a:tailEnd/>
          </a:ln>
          <a:effectLst>
            <a:outerShdw dist="107763" dir="2700000" algn="ctr" rotWithShape="0">
              <a:schemeClr val="bg2">
                <a:alpha val="50000"/>
              </a:schemeClr>
            </a:outerShdw>
          </a:effectLst>
        </p:spPr>
        <p:txBody>
          <a:bodyPr wrap="none" lIns="51416" tIns="25709" rIns="51416" bIns="25709" anchor="ctr"/>
          <a:lstStyle/>
          <a:p>
            <a:pPr algn="ctr" fontAlgn="base">
              <a:spcBef>
                <a:spcPct val="0"/>
              </a:spcBef>
              <a:spcAft>
                <a:spcPct val="0"/>
              </a:spcAft>
            </a:pPr>
            <a:r>
              <a:rPr lang="ja-JP" altLang="en-US" sz="2475" b="1">
                <a:solidFill>
                  <a:srgbClr val="A50021"/>
                </a:solidFill>
                <a:latin typeface="メイリオ" panose="020B0604030504040204" pitchFamily="50" charset="-128"/>
                <a:ea typeface="メイリオ" panose="020B0604030504040204" pitchFamily="50" charset="-128"/>
              </a:rPr>
              <a:t>③課題の整理</a:t>
            </a:r>
          </a:p>
        </p:txBody>
      </p:sp>
      <p:sp>
        <p:nvSpPr>
          <p:cNvPr id="13315" name="AutoShape 2"/>
          <p:cNvSpPr>
            <a:spLocks noChangeArrowheads="1"/>
          </p:cNvSpPr>
          <p:nvPr/>
        </p:nvSpPr>
        <p:spPr bwMode="auto">
          <a:xfrm>
            <a:off x="395288" y="873125"/>
            <a:ext cx="8353425" cy="5337670"/>
          </a:xfrm>
          <a:prstGeom prst="roundRect">
            <a:avLst>
              <a:gd name="adj" fmla="val 0"/>
            </a:avLst>
          </a:prstGeom>
          <a:solidFill>
            <a:srgbClr val="FFFFFF"/>
          </a:solidFill>
          <a:ln>
            <a:noFill/>
          </a:ln>
          <a:extLst>
            <a:ext uri="{91240B29-F687-4F45-9708-019B960494DF}">
              <a14:hiddenLine xmlns:a14="http://schemas.microsoft.com/office/drawing/2010/main" w="38100" algn="ctr">
                <a:solidFill>
                  <a:srgbClr val="000000"/>
                </a:solidFill>
                <a:round/>
                <a:headEnd/>
                <a:tailEnd/>
              </a14:hiddenLine>
            </a:ext>
          </a:extLst>
        </p:spPr>
        <p:txBody>
          <a:bodyPr anchor="t" anchorCtr="0"/>
          <a:lstStyle/>
          <a:p>
            <a:pPr marL="192881" indent="-192881" fontAlgn="base">
              <a:spcBef>
                <a:spcPct val="0"/>
              </a:spcBef>
              <a:spcAft>
                <a:spcPct val="0"/>
              </a:spcAft>
            </a:pPr>
            <a:r>
              <a:rPr lang="ja-JP" altLang="en-US" sz="2400" u="sng" dirty="0">
                <a:latin typeface="メイリオ" panose="020B0604030504040204" pitchFamily="50" charset="-128"/>
                <a:ea typeface="メイリオ" panose="020B0604030504040204" pitchFamily="50" charset="-128"/>
              </a:rPr>
              <a:t>◎集められた初期状態の情報の評価</a:t>
            </a:r>
            <a:endParaRPr lang="en-US" altLang="ja-JP" sz="2400" u="sng" dirty="0">
              <a:latin typeface="メイリオ" panose="020B0604030504040204" pitchFamily="50" charset="-128"/>
              <a:ea typeface="メイリオ" panose="020B0604030504040204" pitchFamily="50" charset="-128"/>
            </a:endParaRPr>
          </a:p>
          <a:p>
            <a:pPr marL="192881" indent="-192881" fontAlgn="base">
              <a:spcBef>
                <a:spcPct val="0"/>
              </a:spcBef>
              <a:spcAft>
                <a:spcPct val="0"/>
              </a:spcAft>
            </a:pPr>
            <a:r>
              <a:rPr lang="ja-JP" altLang="en-US" dirty="0">
                <a:latin typeface="メイリオ" panose="020B0604030504040204" pitchFamily="50" charset="-128"/>
                <a:ea typeface="メイリオ" panose="020B0604030504040204" pitchFamily="50" charset="-128"/>
              </a:rPr>
              <a:t>　　　・発達支援／家族支援／地域支援毎に整理</a:t>
            </a:r>
            <a:endParaRPr lang="en-US" altLang="ja-JP" dirty="0">
              <a:latin typeface="メイリオ" panose="020B0604030504040204" pitchFamily="50" charset="-128"/>
              <a:ea typeface="メイリオ" panose="020B0604030504040204" pitchFamily="50" charset="-128"/>
            </a:endParaRPr>
          </a:p>
          <a:p>
            <a:pPr marL="192881" indent="-192881" fontAlgn="base">
              <a:spcBef>
                <a:spcPct val="0"/>
              </a:spcBef>
              <a:spcAft>
                <a:spcPct val="0"/>
              </a:spcAft>
            </a:pPr>
            <a:r>
              <a:rPr lang="ja-JP" altLang="en-US" dirty="0">
                <a:latin typeface="メイリオ" panose="020B0604030504040204" pitchFamily="50" charset="-128"/>
                <a:ea typeface="メイリオ" panose="020B0604030504040204" pitchFamily="50" charset="-128"/>
              </a:rPr>
              <a:t>　　　・生物学的／心理的／社会的視点</a:t>
            </a:r>
            <a:r>
              <a:rPr lang="ja-JP" altLang="en-US">
                <a:latin typeface="メイリオ" panose="020B0604030504040204" pitchFamily="50" charset="-128"/>
                <a:ea typeface="メイリオ" panose="020B0604030504040204" pitchFamily="50" charset="-128"/>
              </a:rPr>
              <a:t>で整理</a:t>
            </a:r>
            <a:endParaRPr lang="en-US" altLang="ja-JP" dirty="0">
              <a:latin typeface="メイリオ" panose="020B0604030504040204" pitchFamily="50" charset="-128"/>
              <a:ea typeface="メイリオ" panose="020B0604030504040204" pitchFamily="50" charset="-128"/>
            </a:endParaRPr>
          </a:p>
          <a:p>
            <a:pPr marL="192881" indent="-192881" fontAlgn="base">
              <a:spcBef>
                <a:spcPct val="0"/>
              </a:spcBef>
              <a:spcAft>
                <a:spcPct val="0"/>
              </a:spcAft>
            </a:pPr>
            <a:endParaRPr lang="ja-JP" altLang="en-US" dirty="0">
              <a:latin typeface="メイリオ" panose="020B0604030504040204" pitchFamily="50" charset="-128"/>
              <a:ea typeface="メイリオ" panose="020B0604030504040204" pitchFamily="50" charset="-128"/>
            </a:endParaRPr>
          </a:p>
          <a:p>
            <a:pPr marL="192881" indent="-192881" fontAlgn="base">
              <a:spcBef>
                <a:spcPts val="563"/>
              </a:spcBef>
              <a:spcAft>
                <a:spcPct val="0"/>
              </a:spcAft>
            </a:pPr>
            <a:r>
              <a:rPr lang="ja-JP" altLang="en-US" sz="2400" u="sng" dirty="0">
                <a:latin typeface="メイリオ" panose="020B0604030504040204" pitchFamily="50" charset="-128"/>
                <a:ea typeface="メイリオ" panose="020B0604030504040204" pitchFamily="50" charset="-128"/>
              </a:rPr>
              <a:t>◎本人や家族等の意向</a:t>
            </a:r>
            <a:endParaRPr lang="en-US" altLang="ja-JP" sz="2400" u="sng" dirty="0">
              <a:latin typeface="メイリオ" panose="020B0604030504040204" pitchFamily="50" charset="-128"/>
              <a:ea typeface="メイリオ" panose="020B0604030504040204" pitchFamily="50" charset="-128"/>
            </a:endParaRPr>
          </a:p>
          <a:p>
            <a:pPr marL="192881" indent="-192881" fontAlgn="base">
              <a:spcBef>
                <a:spcPct val="0"/>
              </a:spcBef>
              <a:spcAft>
                <a:spcPct val="0"/>
              </a:spcAft>
            </a:pPr>
            <a:r>
              <a:rPr lang="ja-JP" altLang="en-US" dirty="0">
                <a:latin typeface="メイリオ" panose="020B0604030504040204" pitchFamily="50" charset="-128"/>
                <a:ea typeface="メイリオ" panose="020B0604030504040204" pitchFamily="50" charset="-128"/>
              </a:rPr>
              <a:t>　　　・本人／家族／地域の各ニーズと相互関係</a:t>
            </a:r>
            <a:r>
              <a:rPr lang="ja-JP" altLang="en-US">
                <a:latin typeface="メイリオ" panose="020B0604030504040204" pitchFamily="50" charset="-128"/>
                <a:ea typeface="メイリオ" panose="020B0604030504040204" pitchFamily="50" charset="-128"/>
              </a:rPr>
              <a:t>の整理</a:t>
            </a:r>
            <a:endParaRPr lang="en-US" altLang="ja-JP" dirty="0">
              <a:latin typeface="メイリオ" panose="020B0604030504040204" pitchFamily="50" charset="-128"/>
              <a:ea typeface="メイリオ" panose="020B0604030504040204" pitchFamily="50" charset="-128"/>
            </a:endParaRPr>
          </a:p>
          <a:p>
            <a:pPr marL="192881" indent="-192881" fontAlgn="base">
              <a:spcBef>
                <a:spcPct val="0"/>
              </a:spcBef>
              <a:spcAft>
                <a:spcPct val="0"/>
              </a:spcAft>
            </a:pPr>
            <a:endParaRPr lang="en-US" altLang="ja-JP" dirty="0">
              <a:latin typeface="メイリオ" panose="020B0604030504040204" pitchFamily="50" charset="-128"/>
              <a:ea typeface="メイリオ" panose="020B0604030504040204" pitchFamily="50" charset="-128"/>
            </a:endParaRPr>
          </a:p>
          <a:p>
            <a:pPr marL="192881" indent="-192881" fontAlgn="base">
              <a:spcBef>
                <a:spcPts val="563"/>
              </a:spcBef>
              <a:spcAft>
                <a:spcPct val="0"/>
              </a:spcAft>
            </a:pPr>
            <a:r>
              <a:rPr lang="ja-JP" altLang="en-US" sz="2400" u="sng" dirty="0">
                <a:latin typeface="メイリオ" panose="020B0604030504040204" pitchFamily="50" charset="-128"/>
                <a:ea typeface="メイリオ" panose="020B0604030504040204" pitchFamily="50" charset="-128"/>
              </a:rPr>
              <a:t>◎支援者が気になること（考えること）</a:t>
            </a:r>
            <a:endParaRPr lang="en-US" altLang="ja-JP" sz="2400" u="sng" dirty="0">
              <a:latin typeface="メイリオ" panose="020B0604030504040204" pitchFamily="50" charset="-128"/>
              <a:ea typeface="メイリオ" panose="020B0604030504040204" pitchFamily="50" charset="-128"/>
            </a:endParaRPr>
          </a:p>
          <a:p>
            <a:pPr marL="192881" indent="-192881" fontAlgn="base">
              <a:spcBef>
                <a:spcPct val="0"/>
              </a:spcBef>
              <a:spcAft>
                <a:spcPct val="0"/>
              </a:spcAft>
            </a:pPr>
            <a:r>
              <a:rPr lang="ja-JP" altLang="en-US" dirty="0">
                <a:latin typeface="メイリオ" panose="020B0604030504040204" pitchFamily="50" charset="-128"/>
                <a:ea typeface="メイリオ" panose="020B0604030504040204" pitchFamily="50" charset="-128"/>
              </a:rPr>
              <a:t>　　　・課題、要因の理解・解釈・仮説と</a:t>
            </a:r>
            <a:r>
              <a:rPr lang="ja-JP" altLang="en-US">
                <a:latin typeface="メイリオ" panose="020B0604030504040204" pitchFamily="50" charset="-128"/>
                <a:ea typeface="メイリオ" panose="020B0604030504040204" pitchFamily="50" charset="-128"/>
              </a:rPr>
              <a:t>してまとめる</a:t>
            </a:r>
            <a:endParaRPr lang="en-US" altLang="ja-JP" dirty="0">
              <a:latin typeface="メイリオ" panose="020B0604030504040204" pitchFamily="50" charset="-128"/>
              <a:ea typeface="メイリオ" panose="020B0604030504040204" pitchFamily="50" charset="-128"/>
            </a:endParaRPr>
          </a:p>
          <a:p>
            <a:pPr marL="192881" indent="-192881" fontAlgn="base">
              <a:spcBef>
                <a:spcPct val="0"/>
              </a:spcBef>
              <a:spcAft>
                <a:spcPct val="0"/>
              </a:spcAft>
            </a:pPr>
            <a:endParaRPr lang="en-US" altLang="ja-JP" dirty="0">
              <a:latin typeface="メイリオ" panose="020B0604030504040204" pitchFamily="50" charset="-128"/>
              <a:ea typeface="メイリオ" panose="020B0604030504040204" pitchFamily="50" charset="-128"/>
            </a:endParaRPr>
          </a:p>
          <a:p>
            <a:pPr marL="192881" indent="-192881" fontAlgn="base">
              <a:spcBef>
                <a:spcPts val="563"/>
              </a:spcBef>
              <a:spcAft>
                <a:spcPct val="0"/>
              </a:spcAft>
            </a:pPr>
            <a:r>
              <a:rPr lang="ja-JP" altLang="en-US" sz="2400" u="sng" dirty="0">
                <a:latin typeface="メイリオ" panose="020B0604030504040204" pitchFamily="50" charset="-128"/>
                <a:ea typeface="メイリオ" panose="020B0604030504040204" pitchFamily="50" charset="-128"/>
              </a:rPr>
              <a:t>◎支援の課題の抽出</a:t>
            </a:r>
            <a:endParaRPr lang="en-US" altLang="ja-JP" sz="2400" u="sng" dirty="0">
              <a:latin typeface="メイリオ" panose="020B0604030504040204" pitchFamily="50" charset="-128"/>
              <a:ea typeface="メイリオ" panose="020B0604030504040204" pitchFamily="50" charset="-128"/>
            </a:endParaRPr>
          </a:p>
          <a:p>
            <a:pPr marL="192881" indent="-192881" fontAlgn="base">
              <a:spcBef>
                <a:spcPct val="0"/>
              </a:spcBef>
              <a:spcAft>
                <a:spcPct val="0"/>
              </a:spcAft>
            </a:pPr>
            <a:r>
              <a:rPr lang="ja-JP" altLang="en-US" dirty="0">
                <a:latin typeface="メイリオ" panose="020B0604030504040204" pitchFamily="50" charset="-128"/>
                <a:ea typeface="メイリオ" panose="020B0604030504040204" pitchFamily="50" charset="-128"/>
              </a:rPr>
              <a:t>　　　・支援が必要な課題（育てたい、修正したい（環境含む</a:t>
            </a:r>
            <a:r>
              <a:rPr lang="ja-JP" altLang="en-US">
                <a:latin typeface="メイリオ" panose="020B0604030504040204" pitchFamily="50" charset="-128"/>
                <a:ea typeface="メイリオ" panose="020B0604030504040204" pitchFamily="50" charset="-128"/>
              </a:rPr>
              <a:t>））</a:t>
            </a:r>
            <a:endParaRPr lang="en-US" altLang="ja-JP" dirty="0">
              <a:latin typeface="メイリオ" panose="020B0604030504040204" pitchFamily="50" charset="-128"/>
              <a:ea typeface="メイリオ" panose="020B0604030504040204" pitchFamily="50" charset="-128"/>
            </a:endParaRPr>
          </a:p>
          <a:p>
            <a:pPr marL="192881" indent="-192881" fontAlgn="base">
              <a:spcBef>
                <a:spcPct val="0"/>
              </a:spcBef>
              <a:spcAft>
                <a:spcPct val="0"/>
              </a:spcAft>
            </a:pPr>
            <a:endParaRPr lang="en-US" altLang="ja-JP" dirty="0">
              <a:latin typeface="メイリオ" panose="020B0604030504040204" pitchFamily="50" charset="-128"/>
              <a:ea typeface="メイリオ" panose="020B0604030504040204" pitchFamily="50" charset="-128"/>
            </a:endParaRPr>
          </a:p>
          <a:p>
            <a:pPr marL="192881" indent="-192881" fontAlgn="base">
              <a:spcBef>
                <a:spcPts val="563"/>
              </a:spcBef>
              <a:spcAft>
                <a:spcPct val="0"/>
              </a:spcAft>
            </a:pPr>
            <a:r>
              <a:rPr lang="ja-JP" altLang="en-US" sz="2400" u="sng" dirty="0">
                <a:latin typeface="メイリオ" panose="020B0604030504040204" pitchFamily="50" charset="-128"/>
                <a:ea typeface="メイリオ" panose="020B0604030504040204" pitchFamily="50" charset="-128"/>
              </a:rPr>
              <a:t>◎将来の見通し</a:t>
            </a:r>
            <a:endParaRPr lang="en-US" altLang="ja-JP" sz="2400" u="sng" dirty="0">
              <a:latin typeface="メイリオ" panose="020B0604030504040204" pitchFamily="50" charset="-128"/>
              <a:ea typeface="メイリオ" panose="020B0604030504040204" pitchFamily="50" charset="-128"/>
            </a:endParaRPr>
          </a:p>
          <a:p>
            <a:pPr marL="192881" indent="-192881" fontAlgn="base">
              <a:spcBef>
                <a:spcPct val="0"/>
              </a:spcBef>
              <a:spcAft>
                <a:spcPct val="0"/>
              </a:spcAft>
            </a:pPr>
            <a:r>
              <a:rPr lang="ja-JP" altLang="en-US" dirty="0">
                <a:latin typeface="メイリオ" panose="020B0604030504040204" pitchFamily="50" charset="-128"/>
                <a:ea typeface="メイリオ" panose="020B0604030504040204" pitchFamily="50" charset="-128"/>
              </a:rPr>
              <a:t>　　　・その支援をすることで、将来何が期待されるか</a:t>
            </a:r>
            <a:endParaRPr lang="ja-JP" altLang="ja-JP" dirty="0">
              <a:latin typeface="メイリオ" panose="020B0604030504040204" pitchFamily="50" charset="-128"/>
              <a:ea typeface="メイリオ" panose="020B0604030504040204" pitchFamily="50" charset="-128"/>
            </a:endParaRPr>
          </a:p>
        </p:txBody>
      </p:sp>
      <p:cxnSp>
        <p:nvCxnSpPr>
          <p:cNvPr id="9" name="直線矢印コネクタ 8"/>
          <p:cNvCxnSpPr>
            <a:cxnSpLocks/>
          </p:cNvCxnSpPr>
          <p:nvPr/>
        </p:nvCxnSpPr>
        <p:spPr bwMode="auto">
          <a:xfrm>
            <a:off x="757826" y="1809611"/>
            <a:ext cx="5819" cy="324120"/>
          </a:xfrm>
          <a:prstGeom prst="straightConnector1">
            <a:avLst/>
          </a:prstGeom>
          <a:solidFill>
            <a:schemeClr val="accent1"/>
          </a:solidFill>
          <a:ln w="57150" cap="flat" cmpd="sng" algn="ctr">
            <a:solidFill>
              <a:srgbClr val="0070C0"/>
            </a:solidFill>
            <a:prstDash val="solid"/>
            <a:round/>
            <a:headEnd type="none" w="med" len="med"/>
            <a:tailEnd type="stealth" w="med" len="med"/>
          </a:ln>
          <a:effectLst/>
        </p:spPr>
      </p:cxnSp>
      <p:cxnSp>
        <p:nvCxnSpPr>
          <p:cNvPr id="2" name="直線矢印コネクタ 1">
            <a:extLst>
              <a:ext uri="{FF2B5EF4-FFF2-40B4-BE49-F238E27FC236}">
                <a16:creationId xmlns:a16="http://schemas.microsoft.com/office/drawing/2014/main" id="{695B1C75-0673-B5D3-4D5D-96224D6E7910}"/>
              </a:ext>
            </a:extLst>
          </p:cNvPr>
          <p:cNvCxnSpPr>
            <a:cxnSpLocks/>
          </p:cNvCxnSpPr>
          <p:nvPr/>
        </p:nvCxnSpPr>
        <p:spPr bwMode="auto">
          <a:xfrm>
            <a:off x="757826" y="4859590"/>
            <a:ext cx="5819" cy="324120"/>
          </a:xfrm>
          <a:prstGeom prst="straightConnector1">
            <a:avLst/>
          </a:prstGeom>
          <a:solidFill>
            <a:schemeClr val="accent1"/>
          </a:solidFill>
          <a:ln w="57150" cap="flat" cmpd="sng" algn="ctr">
            <a:solidFill>
              <a:srgbClr val="0070C0"/>
            </a:solidFill>
            <a:prstDash val="solid"/>
            <a:round/>
            <a:headEnd type="none" w="med" len="med"/>
            <a:tailEnd type="stealth" w="med" len="med"/>
          </a:ln>
          <a:effectLst/>
        </p:spPr>
      </p:cxnSp>
      <p:cxnSp>
        <p:nvCxnSpPr>
          <p:cNvPr id="4" name="直線矢印コネクタ 3">
            <a:extLst>
              <a:ext uri="{FF2B5EF4-FFF2-40B4-BE49-F238E27FC236}">
                <a16:creationId xmlns:a16="http://schemas.microsoft.com/office/drawing/2014/main" id="{5306FA4F-4215-810C-DA4F-578423AF55FD}"/>
              </a:ext>
            </a:extLst>
          </p:cNvPr>
          <p:cNvCxnSpPr>
            <a:cxnSpLocks/>
          </p:cNvCxnSpPr>
          <p:nvPr/>
        </p:nvCxnSpPr>
        <p:spPr bwMode="auto">
          <a:xfrm>
            <a:off x="757826" y="2796377"/>
            <a:ext cx="5819" cy="324120"/>
          </a:xfrm>
          <a:prstGeom prst="straightConnector1">
            <a:avLst/>
          </a:prstGeom>
          <a:solidFill>
            <a:schemeClr val="accent1"/>
          </a:solidFill>
          <a:ln w="57150" cap="flat" cmpd="sng" algn="ctr">
            <a:solidFill>
              <a:srgbClr val="0070C0"/>
            </a:solidFill>
            <a:prstDash val="solid"/>
            <a:round/>
            <a:headEnd type="none" w="med" len="med"/>
            <a:tailEnd type="stealth" w="med" len="med"/>
          </a:ln>
          <a:effectLst/>
        </p:spPr>
      </p:cxnSp>
      <p:cxnSp>
        <p:nvCxnSpPr>
          <p:cNvPr id="5" name="直線矢印コネクタ 4">
            <a:extLst>
              <a:ext uri="{FF2B5EF4-FFF2-40B4-BE49-F238E27FC236}">
                <a16:creationId xmlns:a16="http://schemas.microsoft.com/office/drawing/2014/main" id="{A6281A6B-6EE0-3CE3-0199-E336934A9A2F}"/>
              </a:ext>
            </a:extLst>
          </p:cNvPr>
          <p:cNvCxnSpPr>
            <a:cxnSpLocks/>
          </p:cNvCxnSpPr>
          <p:nvPr/>
        </p:nvCxnSpPr>
        <p:spPr bwMode="auto">
          <a:xfrm>
            <a:off x="757826" y="3812844"/>
            <a:ext cx="5819" cy="324120"/>
          </a:xfrm>
          <a:prstGeom prst="straightConnector1">
            <a:avLst/>
          </a:prstGeom>
          <a:solidFill>
            <a:schemeClr val="accent1"/>
          </a:solidFill>
          <a:ln w="57150" cap="flat" cmpd="sng" algn="ctr">
            <a:solidFill>
              <a:srgbClr val="0070C0"/>
            </a:solidFill>
            <a:prstDash val="solid"/>
            <a:round/>
            <a:headEnd type="none" w="med" len="med"/>
            <a:tailEnd type="stealth" w="med" len="med"/>
          </a:ln>
          <a:effectLst/>
        </p:spPr>
      </p:cxnSp>
    </p:spTree>
    <p:extLst>
      <p:ext uri="{BB962C8B-B14F-4D97-AF65-F5344CB8AC3E}">
        <p14:creationId xmlns:p14="http://schemas.microsoft.com/office/powerpoint/2010/main" val="220796382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D4B295EE-3BA5-03E4-4FC3-087EE422F664}"/>
              </a:ext>
            </a:extLst>
          </p:cNvPr>
          <p:cNvSpPr>
            <a:spLocks noGrp="1"/>
          </p:cNvSpPr>
          <p:nvPr>
            <p:ph type="title"/>
          </p:nvPr>
        </p:nvSpPr>
        <p:spPr/>
        <p:txBody>
          <a:bodyPr/>
          <a:lstStyle/>
          <a:p>
            <a:r>
              <a:rPr kumimoji="1" lang="ja-JP" altLang="en-US" dirty="0">
                <a:latin typeface="メイリオ" panose="020B0604030504040204" pitchFamily="50" charset="-128"/>
                <a:ea typeface="メイリオ" panose="020B0604030504040204" pitchFamily="50" charset="-128"/>
              </a:rPr>
              <a:t>この講義のポイント</a:t>
            </a:r>
          </a:p>
        </p:txBody>
      </p:sp>
      <p:sp>
        <p:nvSpPr>
          <p:cNvPr id="3" name="コンテンツ プレースホルダー 2">
            <a:extLst>
              <a:ext uri="{FF2B5EF4-FFF2-40B4-BE49-F238E27FC236}">
                <a16:creationId xmlns:a16="http://schemas.microsoft.com/office/drawing/2014/main" id="{53E1187B-01DA-E3D8-615C-A5F5CE72F765}"/>
              </a:ext>
            </a:extLst>
          </p:cNvPr>
          <p:cNvSpPr>
            <a:spLocks noGrp="1"/>
          </p:cNvSpPr>
          <p:nvPr>
            <p:ph idx="1"/>
          </p:nvPr>
        </p:nvSpPr>
        <p:spPr/>
        <p:txBody>
          <a:bodyPr/>
          <a:lstStyle/>
          <a:p>
            <a:r>
              <a:rPr kumimoji="1" lang="ja-JP" altLang="en-US" dirty="0">
                <a:latin typeface="メイリオ" panose="020B0604030504040204" pitchFamily="50" charset="-128"/>
                <a:ea typeface="メイリオ" panose="020B0604030504040204" pitchFamily="50" charset="-128"/>
              </a:rPr>
              <a:t>本人支援を理解すること</a:t>
            </a:r>
            <a:endParaRPr kumimoji="1" lang="en-US" altLang="ja-JP" dirty="0">
              <a:latin typeface="メイリオ" panose="020B0604030504040204" pitchFamily="50" charset="-128"/>
              <a:ea typeface="メイリオ" panose="020B0604030504040204" pitchFamily="50" charset="-128"/>
            </a:endParaRPr>
          </a:p>
          <a:p>
            <a:r>
              <a:rPr lang="ja-JP" altLang="en-US" dirty="0">
                <a:latin typeface="メイリオ" panose="020B0604030504040204" pitchFamily="50" charset="-128"/>
                <a:ea typeface="メイリオ" panose="020B0604030504040204" pitchFamily="50" charset="-128"/>
              </a:rPr>
              <a:t>発達支援／本人支援は、障害の改善だけにとどまらず、広く育ちを支援することであること</a:t>
            </a:r>
            <a:endParaRPr lang="en-US" altLang="ja-JP" dirty="0">
              <a:latin typeface="メイリオ" panose="020B0604030504040204" pitchFamily="50" charset="-128"/>
              <a:ea typeface="メイリオ" panose="020B0604030504040204" pitchFamily="50" charset="-128"/>
            </a:endParaRPr>
          </a:p>
          <a:p>
            <a:r>
              <a:rPr kumimoji="1" lang="ja-JP" altLang="en-US" dirty="0">
                <a:latin typeface="メイリオ" panose="020B0604030504040204" pitchFamily="50" charset="-128"/>
                <a:ea typeface="メイリオ" panose="020B0604030504040204" pitchFamily="50" charset="-128"/>
              </a:rPr>
              <a:t>障害児である前に子どもであること</a:t>
            </a:r>
            <a:endParaRPr kumimoji="1" lang="en-US" altLang="ja-JP" dirty="0">
              <a:latin typeface="メイリオ" panose="020B0604030504040204" pitchFamily="50" charset="-128"/>
              <a:ea typeface="メイリオ" panose="020B0604030504040204" pitchFamily="50" charset="-128"/>
            </a:endParaRPr>
          </a:p>
          <a:p>
            <a:r>
              <a:rPr lang="ja-JP" altLang="en-US" dirty="0">
                <a:latin typeface="メイリオ" panose="020B0604030504040204" pitchFamily="50" charset="-128"/>
                <a:ea typeface="メイリオ" panose="020B0604030504040204" pitchFamily="50" charset="-128"/>
              </a:rPr>
              <a:t>発達的視点の理解</a:t>
            </a:r>
            <a:endParaRPr lang="en-US" altLang="ja-JP" dirty="0">
              <a:latin typeface="メイリオ" panose="020B0604030504040204" pitchFamily="50" charset="-128"/>
              <a:ea typeface="メイリオ" panose="020B0604030504040204" pitchFamily="50" charset="-128"/>
            </a:endParaRPr>
          </a:p>
          <a:p>
            <a:r>
              <a:rPr kumimoji="1" lang="ja-JP" altLang="en-US" dirty="0">
                <a:latin typeface="メイリオ" panose="020B0604030504040204" pitchFamily="50" charset="-128"/>
                <a:ea typeface="メイリオ" panose="020B0604030504040204" pitchFamily="50" charset="-128"/>
              </a:rPr>
              <a:t>多職種連携</a:t>
            </a:r>
            <a:r>
              <a:rPr lang="ja-JP" altLang="en-US" dirty="0">
                <a:latin typeface="メイリオ" panose="020B0604030504040204" pitchFamily="50" charset="-128"/>
                <a:ea typeface="メイリオ" panose="020B0604030504040204" pitchFamily="50" charset="-128"/>
              </a:rPr>
              <a:t>を理解する</a:t>
            </a:r>
            <a:endParaRPr kumimoji="1" lang="en-US" altLang="ja-JP" dirty="0">
              <a:latin typeface="メイリオ" panose="020B0604030504040204" pitchFamily="50" charset="-128"/>
              <a:ea typeface="メイリオ" panose="020B0604030504040204" pitchFamily="50" charset="-128"/>
            </a:endParaRPr>
          </a:p>
          <a:p>
            <a:endParaRPr kumimoji="1" lang="ja-JP" altLang="en-US" dirty="0">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321210601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AutoShape 2"/>
          <p:cNvSpPr>
            <a:spLocks noChangeArrowheads="1"/>
          </p:cNvSpPr>
          <p:nvPr/>
        </p:nvSpPr>
        <p:spPr bwMode="auto">
          <a:xfrm>
            <a:off x="395287" y="873124"/>
            <a:ext cx="8353426" cy="5472114"/>
          </a:xfrm>
          <a:prstGeom prst="roundRect">
            <a:avLst>
              <a:gd name="adj" fmla="val 0"/>
            </a:avLst>
          </a:prstGeom>
          <a:solidFill>
            <a:srgbClr val="FFFFFF"/>
          </a:solidFill>
          <a:ln>
            <a:noFill/>
          </a:ln>
          <a:extLst>
            <a:ext uri="{91240B29-F687-4F45-9708-019B960494DF}">
              <a14:hiddenLine xmlns:a14="http://schemas.microsoft.com/office/drawing/2010/main" w="38100" algn="ctr">
                <a:solidFill>
                  <a:srgbClr val="000000"/>
                </a:solidFill>
                <a:round/>
                <a:headEnd/>
                <a:tailEnd/>
              </a14:hiddenLine>
            </a:ext>
          </a:extLst>
        </p:spPr>
        <p:txBody>
          <a:bodyPr anchor="t" anchorCtr="0"/>
          <a:lstStyle/>
          <a:p>
            <a:pPr marL="192881" indent="-192881" fontAlgn="base">
              <a:spcBef>
                <a:spcPct val="0"/>
              </a:spcBef>
              <a:spcAft>
                <a:spcPct val="0"/>
              </a:spcAft>
            </a:pPr>
            <a:r>
              <a:rPr lang="ja-JP" altLang="en-US" sz="2400" u="sng">
                <a:latin typeface="メイリオ" panose="020B0604030504040204" pitchFamily="50" charset="-128"/>
                <a:ea typeface="メイリオ" panose="020B0604030504040204" pitchFamily="50" charset="-128"/>
              </a:rPr>
              <a:t>◎課題を整理する際にで</a:t>
            </a:r>
            <a:r>
              <a:rPr lang="ja-JP" altLang="en-US" sz="2400" u="sng" dirty="0">
                <a:latin typeface="メイリオ" panose="020B0604030504040204" pitchFamily="50" charset="-128"/>
                <a:ea typeface="メイリオ" panose="020B0604030504040204" pitchFamily="50" charset="-128"/>
              </a:rPr>
              <a:t>大切</a:t>
            </a:r>
            <a:r>
              <a:rPr lang="ja-JP" altLang="en-US" sz="2400" u="sng">
                <a:latin typeface="メイリオ" panose="020B0604030504040204" pitchFamily="50" charset="-128"/>
                <a:ea typeface="メイリオ" panose="020B0604030504040204" pitchFamily="50" charset="-128"/>
              </a:rPr>
              <a:t>な視点</a:t>
            </a:r>
            <a:endParaRPr lang="en-US" altLang="ja-JP" sz="2400" u="sng" dirty="0">
              <a:latin typeface="メイリオ" panose="020B0604030504040204" pitchFamily="50" charset="-128"/>
              <a:ea typeface="メイリオ" panose="020B0604030504040204" pitchFamily="50" charset="-128"/>
            </a:endParaRPr>
          </a:p>
          <a:p>
            <a:pPr marL="192088" indent="795338" fontAlgn="base">
              <a:spcBef>
                <a:spcPct val="0"/>
              </a:spcBef>
              <a:spcAft>
                <a:spcPct val="0"/>
              </a:spcAft>
            </a:pPr>
            <a:r>
              <a:rPr lang="ja-JP" altLang="en-US" sz="2400" u="sng">
                <a:latin typeface="メイリオ" panose="020B0604030504040204" pitchFamily="50" charset="-128"/>
                <a:ea typeface="メイリオ" panose="020B0604030504040204" pitchFamily="50" charset="-128"/>
              </a:rPr>
              <a:t>（発達期にあることを意識する）</a:t>
            </a:r>
            <a:endParaRPr lang="en-US" altLang="ja-JP" sz="900" u="sng" dirty="0">
              <a:latin typeface="メイリオ" panose="020B0604030504040204" pitchFamily="50" charset="-128"/>
              <a:ea typeface="メイリオ" panose="020B0604030504040204" pitchFamily="50" charset="-128"/>
            </a:endParaRPr>
          </a:p>
          <a:p>
            <a:pPr marL="192881" indent="-192881" fontAlgn="base">
              <a:spcAft>
                <a:spcPct val="0"/>
              </a:spcAft>
            </a:pPr>
            <a:r>
              <a:rPr lang="ja-JP" altLang="en-US" dirty="0">
                <a:latin typeface="メイリオ" panose="020B0604030504040204" pitchFamily="50" charset="-128"/>
                <a:ea typeface="メイリオ" panose="020B0604030504040204" pitchFamily="50" charset="-128"/>
              </a:rPr>
              <a:t>　　・ 主語を明確にすること</a:t>
            </a:r>
            <a:endParaRPr lang="en-US" altLang="ja-JP" dirty="0">
              <a:latin typeface="メイリオ" panose="020B0604030504040204" pitchFamily="50" charset="-128"/>
              <a:ea typeface="メイリオ" panose="020B0604030504040204" pitchFamily="50" charset="-128"/>
            </a:endParaRPr>
          </a:p>
          <a:p>
            <a:pPr marL="192881" indent="-192881" fontAlgn="base">
              <a:spcBef>
                <a:spcPts val="338"/>
              </a:spcBef>
              <a:spcAft>
                <a:spcPct val="0"/>
              </a:spcAft>
            </a:pPr>
            <a:r>
              <a:rPr lang="ja-JP" altLang="en-US" dirty="0">
                <a:latin typeface="メイリオ" panose="020B0604030504040204" pitchFamily="50" charset="-128"/>
                <a:ea typeface="メイリオ" panose="020B0604030504040204" pitchFamily="50" charset="-128"/>
              </a:rPr>
              <a:t>　　・ 事実と思い・推測を区別すること</a:t>
            </a:r>
            <a:endParaRPr lang="en-US" altLang="ja-JP" dirty="0">
              <a:latin typeface="メイリオ" panose="020B0604030504040204" pitchFamily="50" charset="-128"/>
              <a:ea typeface="メイリオ" panose="020B0604030504040204" pitchFamily="50" charset="-128"/>
            </a:endParaRPr>
          </a:p>
          <a:p>
            <a:pPr marL="192881" indent="-192881" fontAlgn="base">
              <a:spcBef>
                <a:spcPts val="338"/>
              </a:spcBef>
              <a:spcAft>
                <a:spcPct val="0"/>
              </a:spcAft>
            </a:pPr>
            <a:r>
              <a:rPr lang="ja-JP" altLang="en-US" dirty="0">
                <a:latin typeface="メイリオ" panose="020B0604030504040204" pitchFamily="50" charset="-128"/>
                <a:ea typeface="メイリオ" panose="020B0604030504040204" pitchFamily="50" charset="-128"/>
              </a:rPr>
              <a:t>　　・ </a:t>
            </a:r>
            <a:r>
              <a:rPr lang="ja-JP" altLang="ja-JP" dirty="0">
                <a:latin typeface="メイリオ" panose="020B0604030504040204" pitchFamily="50" charset="-128"/>
                <a:ea typeface="メイリオ" panose="020B0604030504040204" pitchFamily="50" charset="-128"/>
              </a:rPr>
              <a:t>全体と</a:t>
            </a:r>
            <a:r>
              <a:rPr lang="ja-JP" altLang="en-US" dirty="0">
                <a:latin typeface="メイリオ" panose="020B0604030504040204" pitchFamily="50" charset="-128"/>
                <a:ea typeface="メイリオ" panose="020B0604030504040204" pitchFamily="50" charset="-128"/>
              </a:rPr>
              <a:t>部分（生活、発達等の要素）をみること</a:t>
            </a:r>
            <a:endParaRPr lang="en-US" altLang="ja-JP" dirty="0">
              <a:latin typeface="メイリオ" panose="020B0604030504040204" pitchFamily="50" charset="-128"/>
              <a:ea typeface="メイリオ" panose="020B0604030504040204" pitchFamily="50" charset="-128"/>
            </a:endParaRPr>
          </a:p>
          <a:p>
            <a:pPr marL="192881" indent="-192881" fontAlgn="base">
              <a:spcBef>
                <a:spcPts val="338"/>
              </a:spcBef>
              <a:spcAft>
                <a:spcPct val="0"/>
              </a:spcAft>
            </a:pPr>
            <a:r>
              <a:rPr lang="ja-JP" altLang="en-US" dirty="0">
                <a:latin typeface="メイリオ" panose="020B0604030504040204" pitchFamily="50" charset="-128"/>
                <a:ea typeface="メイリオ" panose="020B0604030504040204" pitchFamily="50" charset="-128"/>
              </a:rPr>
              <a:t>　　・ 発達の順序性と非順序性（非定型）の視点</a:t>
            </a:r>
            <a:endParaRPr lang="en-US" altLang="ja-JP" dirty="0">
              <a:latin typeface="メイリオ" panose="020B0604030504040204" pitchFamily="50" charset="-128"/>
              <a:ea typeface="メイリオ" panose="020B0604030504040204" pitchFamily="50" charset="-128"/>
            </a:endParaRPr>
          </a:p>
          <a:p>
            <a:pPr marL="192881" indent="-192881" fontAlgn="base">
              <a:spcBef>
                <a:spcPts val="338"/>
              </a:spcBef>
              <a:spcAft>
                <a:spcPct val="0"/>
              </a:spcAft>
            </a:pPr>
            <a:r>
              <a:rPr lang="ja-JP" altLang="en-US" dirty="0">
                <a:latin typeface="メイリオ" panose="020B0604030504040204" pitchFamily="50" charset="-128"/>
                <a:ea typeface="メイリオ" panose="020B0604030504040204" pitchFamily="50" charset="-128"/>
              </a:rPr>
              <a:t>　　・ 学習（誤学習と未学習）の視点</a:t>
            </a:r>
          </a:p>
          <a:p>
            <a:pPr marL="192881" indent="-192881" fontAlgn="base">
              <a:lnSpc>
                <a:spcPct val="80000"/>
              </a:lnSpc>
              <a:spcBef>
                <a:spcPts val="338"/>
              </a:spcBef>
              <a:spcAft>
                <a:spcPct val="0"/>
              </a:spcAft>
            </a:pPr>
            <a:r>
              <a:rPr lang="ja-JP" altLang="en-US" dirty="0">
                <a:latin typeface="メイリオ" panose="020B0604030504040204" pitchFamily="50" charset="-128"/>
                <a:ea typeface="メイリオ" panose="020B0604030504040204" pitchFamily="50" charset="-128"/>
              </a:rPr>
              <a:t>　　・ 得意・強みと苦手・弱さの視点</a:t>
            </a:r>
            <a:endParaRPr lang="en-US" altLang="ja-JP" dirty="0">
              <a:latin typeface="メイリオ" panose="020B0604030504040204" pitchFamily="50" charset="-128"/>
              <a:ea typeface="メイリオ" panose="020B0604030504040204" pitchFamily="50" charset="-128"/>
            </a:endParaRPr>
          </a:p>
          <a:p>
            <a:pPr marL="658118" indent="-658118" fontAlgn="base">
              <a:lnSpc>
                <a:spcPct val="80000"/>
              </a:lnSpc>
              <a:spcBef>
                <a:spcPts val="338"/>
              </a:spcBef>
              <a:spcAft>
                <a:spcPct val="0"/>
              </a:spcAft>
            </a:pPr>
            <a:r>
              <a:rPr lang="ja-JP" altLang="en-US" sz="1600" dirty="0">
                <a:latin typeface="メイリオ" panose="020B0604030504040204" pitchFamily="50" charset="-128"/>
                <a:ea typeface="メイリオ" panose="020B0604030504040204" pitchFamily="50" charset="-128"/>
              </a:rPr>
              <a:t>　　　　⇒苦手・弱さをリフレーミングすることで</a:t>
            </a:r>
            <a:r>
              <a:rPr lang="en-US" altLang="ja-JP" sz="1600" dirty="0">
                <a:latin typeface="メイリオ" panose="020B0604030504040204" pitchFamily="50" charset="-128"/>
                <a:ea typeface="メイリオ" panose="020B0604030504040204" pitchFamily="50" charset="-128"/>
              </a:rPr>
              <a:t>､</a:t>
            </a:r>
            <a:r>
              <a:rPr lang="ja-JP" altLang="en-US" sz="1600" dirty="0">
                <a:latin typeface="メイリオ" panose="020B0604030504040204" pitchFamily="50" charset="-128"/>
                <a:ea typeface="メイリオ" panose="020B0604030504040204" pitchFamily="50" charset="-128"/>
              </a:rPr>
              <a:t>支援の視点に気づくことがある：必ずしも悪いことではない、できている部分もある、支援に活用できるいい部分がある・・・）</a:t>
            </a:r>
            <a:endParaRPr lang="en-US" altLang="ja-JP" sz="1600" dirty="0">
              <a:latin typeface="メイリオ" panose="020B0604030504040204" pitchFamily="50" charset="-128"/>
              <a:ea typeface="メイリオ" panose="020B0604030504040204" pitchFamily="50" charset="-128"/>
            </a:endParaRPr>
          </a:p>
          <a:p>
            <a:pPr marL="551855" indent="-551855" fontAlgn="base">
              <a:lnSpc>
                <a:spcPct val="80000"/>
              </a:lnSpc>
              <a:spcBef>
                <a:spcPts val="338"/>
              </a:spcBef>
              <a:spcAft>
                <a:spcPct val="0"/>
              </a:spcAft>
            </a:pPr>
            <a:r>
              <a:rPr lang="ja-JP" altLang="en-US" sz="1600" dirty="0">
                <a:latin typeface="メイリオ" panose="020B0604030504040204" pitchFamily="50" charset="-128"/>
                <a:ea typeface="メイリオ" panose="020B0604030504040204" pitchFamily="50" charset="-128"/>
              </a:rPr>
              <a:t>　　　　⇒できている部分を伸ばす、活用する、発展させる</a:t>
            </a:r>
          </a:p>
          <a:p>
            <a:pPr marL="192881" indent="-192881" fontAlgn="base">
              <a:lnSpc>
                <a:spcPct val="80000"/>
              </a:lnSpc>
              <a:spcBef>
                <a:spcPts val="675"/>
              </a:spcBef>
              <a:spcAft>
                <a:spcPct val="0"/>
              </a:spcAft>
            </a:pPr>
            <a:r>
              <a:rPr lang="ja-JP" altLang="en-US" dirty="0">
                <a:latin typeface="メイリオ" panose="020B0604030504040204" pitchFamily="50" charset="-128"/>
                <a:ea typeface="メイリオ" panose="020B0604030504040204" pitchFamily="50" charset="-128"/>
              </a:rPr>
              <a:t>　　・ 多様な関係機関との役割分担と協働の視点（地域連携）</a:t>
            </a:r>
            <a:endParaRPr lang="en-US" altLang="ja-JP" dirty="0">
              <a:latin typeface="メイリオ" panose="020B0604030504040204" pitchFamily="50" charset="-128"/>
              <a:ea typeface="メイリオ" panose="020B0604030504040204" pitchFamily="50" charset="-128"/>
            </a:endParaRPr>
          </a:p>
          <a:p>
            <a:pPr marL="192881" indent="-192881" fontAlgn="base">
              <a:lnSpc>
                <a:spcPct val="80000"/>
              </a:lnSpc>
              <a:spcBef>
                <a:spcPts val="675"/>
              </a:spcBef>
              <a:spcAft>
                <a:spcPct val="0"/>
              </a:spcAft>
            </a:pPr>
            <a:r>
              <a:rPr lang="ja-JP" altLang="en-US" sz="1600" dirty="0">
                <a:latin typeface="メイリオ" panose="020B0604030504040204" pitchFamily="50" charset="-128"/>
                <a:ea typeface="メイリオ" panose="020B0604030504040204" pitchFamily="50" charset="-128"/>
              </a:rPr>
              <a:t>　　　　⇒ 事業所としてのコンセプトと照らし合わせること</a:t>
            </a:r>
            <a:endParaRPr lang="en-US" altLang="ja-JP" sz="1600" dirty="0">
              <a:latin typeface="メイリオ" panose="020B0604030504040204" pitchFamily="50" charset="-128"/>
              <a:ea typeface="メイリオ" panose="020B0604030504040204" pitchFamily="50" charset="-128"/>
            </a:endParaRPr>
          </a:p>
          <a:p>
            <a:pPr marL="192881" indent="-192881" fontAlgn="base">
              <a:lnSpc>
                <a:spcPct val="80000"/>
              </a:lnSpc>
              <a:spcBef>
                <a:spcPts val="675"/>
              </a:spcBef>
              <a:spcAft>
                <a:spcPct val="0"/>
              </a:spcAft>
            </a:pPr>
            <a:r>
              <a:rPr lang="ja-JP" altLang="en-US" sz="1600" dirty="0">
                <a:latin typeface="メイリオ" panose="020B0604030504040204" pitchFamily="50" charset="-128"/>
                <a:ea typeface="メイリオ" panose="020B0604030504040204" pitchFamily="50" charset="-128"/>
              </a:rPr>
              <a:t>　　　　⇒自事業所で取り扱わない課題は、どこが担ってくれているのかの意識を</a:t>
            </a:r>
            <a:endParaRPr lang="en-US" altLang="ja-JP" sz="1600" dirty="0">
              <a:latin typeface="メイリオ" panose="020B0604030504040204" pitchFamily="50" charset="-128"/>
              <a:ea typeface="メイリオ" panose="020B0604030504040204" pitchFamily="50" charset="-128"/>
            </a:endParaRPr>
          </a:p>
          <a:p>
            <a:pPr marL="192881" indent="-192881" fontAlgn="base">
              <a:lnSpc>
                <a:spcPct val="80000"/>
              </a:lnSpc>
              <a:spcBef>
                <a:spcPts val="675"/>
              </a:spcBef>
              <a:spcAft>
                <a:spcPct val="0"/>
              </a:spcAft>
            </a:pPr>
            <a:endParaRPr lang="en-US" altLang="ja-JP" dirty="0">
              <a:latin typeface="メイリオ" panose="020B0604030504040204" pitchFamily="50" charset="-128"/>
              <a:ea typeface="メイリオ" panose="020B0604030504040204" pitchFamily="50" charset="-128"/>
            </a:endParaRPr>
          </a:p>
          <a:p>
            <a:pPr marL="192881" indent="-192881" fontAlgn="base">
              <a:lnSpc>
                <a:spcPct val="80000"/>
              </a:lnSpc>
              <a:spcBef>
                <a:spcPts val="1350"/>
              </a:spcBef>
              <a:spcAft>
                <a:spcPct val="0"/>
              </a:spcAft>
            </a:pPr>
            <a:r>
              <a:rPr lang="ja-JP" altLang="en-US" sz="2400" dirty="0">
                <a:latin typeface="メイリオ" panose="020B0604030504040204" pitchFamily="50" charset="-128"/>
                <a:ea typeface="メイリオ" panose="020B0604030504040204" pitchFamily="50" charset="-128"/>
              </a:rPr>
              <a:t>⇒ アセスメントの要約をする</a:t>
            </a:r>
            <a:r>
              <a:rPr lang="ja-JP" altLang="en-US" dirty="0">
                <a:latin typeface="メイリオ" panose="020B0604030504040204" pitchFamily="50" charset="-128"/>
                <a:ea typeface="メイリオ" panose="020B0604030504040204" pitchFamily="50" charset="-128"/>
              </a:rPr>
              <a:t>（</a:t>
            </a:r>
            <a:r>
              <a:rPr lang="en-US" altLang="ja-JP" dirty="0">
                <a:latin typeface="メイリオ" panose="020B0604030504040204" pitchFamily="50" charset="-128"/>
                <a:ea typeface="メイリオ" panose="020B0604030504040204" pitchFamily="50" charset="-128"/>
              </a:rPr>
              <a:t>100</a:t>
            </a:r>
            <a:r>
              <a:rPr lang="ja-JP" altLang="en-US" dirty="0">
                <a:latin typeface="メイリオ" panose="020B0604030504040204" pitchFamily="50" charset="-128"/>
                <a:ea typeface="メイリオ" panose="020B0604030504040204" pitchFamily="50" charset="-128"/>
              </a:rPr>
              <a:t>～</a:t>
            </a:r>
            <a:r>
              <a:rPr lang="en-US" altLang="ja-JP" dirty="0">
                <a:latin typeface="メイリオ" panose="020B0604030504040204" pitchFamily="50" charset="-128"/>
                <a:ea typeface="メイリオ" panose="020B0604030504040204" pitchFamily="50" charset="-128"/>
              </a:rPr>
              <a:t>200</a:t>
            </a:r>
            <a:r>
              <a:rPr lang="ja-JP" altLang="en-US" dirty="0">
                <a:latin typeface="メイリオ" panose="020B0604030504040204" pitchFamily="50" charset="-128"/>
                <a:ea typeface="メイリオ" panose="020B0604030504040204" pitchFamily="50" charset="-128"/>
              </a:rPr>
              <a:t>文字</a:t>
            </a:r>
            <a:r>
              <a:rPr lang="ja-JP" altLang="en-US">
                <a:latin typeface="メイリオ" panose="020B0604030504040204" pitchFamily="50" charset="-128"/>
                <a:ea typeface="メイリオ" panose="020B0604030504040204" pitchFamily="50" charset="-128"/>
              </a:rPr>
              <a:t>程度）　</a:t>
            </a:r>
            <a:endParaRPr lang="en-US" altLang="ja-JP" dirty="0">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377881437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92234" name="Group 2794"/>
          <p:cNvGraphicFramePr>
            <a:graphicFrameLocks noGrp="1"/>
          </p:cNvGraphicFramePr>
          <p:nvPr>
            <p:ph idx="1"/>
            <p:extLst>
              <p:ext uri="{D42A27DB-BD31-4B8C-83A1-F6EECF244321}">
                <p14:modId xmlns:p14="http://schemas.microsoft.com/office/powerpoint/2010/main" val="971368823"/>
              </p:ext>
            </p:extLst>
          </p:nvPr>
        </p:nvGraphicFramePr>
        <p:xfrm>
          <a:off x="395288" y="873125"/>
          <a:ext cx="8353425" cy="5895811"/>
        </p:xfrm>
        <a:graphic>
          <a:graphicData uri="http://schemas.openxmlformats.org/drawingml/2006/table">
            <a:tbl>
              <a:tblPr/>
              <a:tblGrid>
                <a:gridCol w="568765">
                  <a:extLst>
                    <a:ext uri="{9D8B030D-6E8A-4147-A177-3AD203B41FA5}">
                      <a16:colId xmlns:a16="http://schemas.microsoft.com/office/drawing/2014/main" val="20000"/>
                    </a:ext>
                  </a:extLst>
                </a:gridCol>
                <a:gridCol w="1709442">
                  <a:extLst>
                    <a:ext uri="{9D8B030D-6E8A-4147-A177-3AD203B41FA5}">
                      <a16:colId xmlns:a16="http://schemas.microsoft.com/office/drawing/2014/main" val="20001"/>
                    </a:ext>
                  </a:extLst>
                </a:gridCol>
                <a:gridCol w="2002060">
                  <a:extLst>
                    <a:ext uri="{9D8B030D-6E8A-4147-A177-3AD203B41FA5}">
                      <a16:colId xmlns:a16="http://schemas.microsoft.com/office/drawing/2014/main" val="20002"/>
                    </a:ext>
                  </a:extLst>
                </a:gridCol>
                <a:gridCol w="2126992">
                  <a:extLst>
                    <a:ext uri="{9D8B030D-6E8A-4147-A177-3AD203B41FA5}">
                      <a16:colId xmlns:a16="http://schemas.microsoft.com/office/drawing/2014/main" val="20003"/>
                    </a:ext>
                  </a:extLst>
                </a:gridCol>
                <a:gridCol w="1946166">
                  <a:extLst>
                    <a:ext uri="{9D8B030D-6E8A-4147-A177-3AD203B41FA5}">
                      <a16:colId xmlns:a16="http://schemas.microsoft.com/office/drawing/2014/main" val="20004"/>
                    </a:ext>
                  </a:extLst>
                </a:gridCol>
              </a:tblGrid>
              <a:tr h="86508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400" b="0" i="0" u="none" strike="noStrike" cap="none" normalizeH="0" baseline="0" dirty="0">
                          <a:ln>
                            <a:noFill/>
                          </a:ln>
                          <a:solidFill>
                            <a:schemeClr val="tx1"/>
                          </a:solidFill>
                          <a:effectLst/>
                          <a:latin typeface="Arial" charset="0"/>
                          <a:ea typeface="ＭＳ Ｐゴシック" pitchFamily="50" charset="-128"/>
                        </a:rPr>
                        <a:t>№</a:t>
                      </a:r>
                      <a:endParaRPr kumimoji="1" lang="ja-JP" altLang="ja-JP" sz="1400" b="0" i="0" u="none" strike="noStrike" cap="none" normalizeH="0" baseline="0" dirty="0">
                        <a:ln>
                          <a:noFill/>
                        </a:ln>
                        <a:solidFill>
                          <a:schemeClr val="tx1"/>
                        </a:solidFill>
                        <a:effectLst/>
                        <a:latin typeface="Arial" charset="0"/>
                        <a:ea typeface="ＭＳ Ｐゴシック" pitchFamily="50" charset="-128"/>
                      </a:endParaRPr>
                    </a:p>
                  </a:txBody>
                  <a:tcPr marL="55721" marR="55721" marT="25718" marB="25718"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100" b="0" i="0" u="none" strike="noStrike" cap="none" normalizeH="0" baseline="0" dirty="0">
                          <a:ln>
                            <a:noFill/>
                          </a:ln>
                          <a:solidFill>
                            <a:schemeClr val="tx1"/>
                          </a:solidFill>
                          <a:effectLst/>
                          <a:latin typeface="Arial" charset="0"/>
                          <a:ea typeface="ＭＳ Ｐゴシック" pitchFamily="50" charset="-128"/>
                        </a:rPr>
                        <a:t>発達ニーズ・意向等</a:t>
                      </a:r>
                      <a:endParaRPr kumimoji="1" lang="en-US" altLang="ja-JP" sz="1100" b="0" i="0" u="none" strike="noStrike" cap="none" normalizeH="0" baseline="0" dirty="0">
                        <a:ln>
                          <a:noFill/>
                        </a:ln>
                        <a:solidFill>
                          <a:schemeClr val="tx1"/>
                        </a:solidFill>
                        <a:effectLst/>
                        <a:latin typeface="Arial" charset="0"/>
                        <a:ea typeface="ＭＳ Ｐゴシック" pitchFamily="50" charset="-128"/>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100" b="0" i="0" u="none" strike="noStrike" cap="none" normalizeH="0" baseline="0" dirty="0">
                          <a:ln>
                            <a:noFill/>
                          </a:ln>
                          <a:solidFill>
                            <a:schemeClr val="tx1"/>
                          </a:solidFill>
                          <a:effectLst/>
                          <a:latin typeface="Arial" charset="0"/>
                          <a:ea typeface="ＭＳ Ｐゴシック" pitchFamily="50" charset="-128"/>
                        </a:rPr>
                        <a:t>の把握</a:t>
                      </a:r>
                    </a:p>
                  </a:txBody>
                  <a:tcPr marL="55721" marR="55721" marT="25718" marB="2571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9F98F"/>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100" b="0" i="0" u="none" strike="noStrike" cap="none" normalizeH="0" baseline="0" dirty="0">
                          <a:ln>
                            <a:noFill/>
                          </a:ln>
                          <a:solidFill>
                            <a:schemeClr val="tx1"/>
                          </a:solidFill>
                          <a:effectLst/>
                          <a:latin typeface="Arial" charset="0"/>
                          <a:ea typeface="ＭＳ Ｐゴシック" pitchFamily="50" charset="-128"/>
                        </a:rPr>
                        <a:t>初期状態の評価</a:t>
                      </a:r>
                      <a:endParaRPr kumimoji="1" lang="en-US" altLang="ja-JP" sz="1100" b="0" i="0" u="none" strike="noStrike" cap="none" normalizeH="0" baseline="0" dirty="0">
                        <a:ln>
                          <a:noFill/>
                        </a:ln>
                        <a:solidFill>
                          <a:schemeClr val="tx1"/>
                        </a:solidFill>
                        <a:effectLst/>
                        <a:latin typeface="Arial" charset="0"/>
                        <a:ea typeface="ＭＳ Ｐゴシック" pitchFamily="50" charset="-128"/>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100" b="0" i="0" u="none" strike="noStrike" cap="none" normalizeH="0" baseline="0" dirty="0">
                          <a:ln>
                            <a:noFill/>
                          </a:ln>
                          <a:solidFill>
                            <a:schemeClr val="tx1"/>
                          </a:solidFill>
                          <a:effectLst/>
                          <a:latin typeface="Arial" charset="0"/>
                          <a:ea typeface="ＭＳ Ｐゴシック" pitchFamily="50" charset="-128"/>
                        </a:rPr>
                        <a:t>（利用者の状況</a:t>
                      </a:r>
                      <a:endParaRPr kumimoji="1" lang="en-US" altLang="ja-JP" sz="1100" b="0" i="0" u="none" strike="noStrike" cap="none" normalizeH="0" baseline="0" dirty="0">
                        <a:ln>
                          <a:noFill/>
                        </a:ln>
                        <a:solidFill>
                          <a:schemeClr val="tx1"/>
                        </a:solidFill>
                        <a:effectLst/>
                        <a:latin typeface="Arial" charset="0"/>
                        <a:ea typeface="ＭＳ Ｐゴシック" pitchFamily="50" charset="-128"/>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100" b="0" i="0" u="none" strike="noStrike" cap="none" normalizeH="0" baseline="0" dirty="0">
                          <a:ln>
                            <a:noFill/>
                          </a:ln>
                          <a:solidFill>
                            <a:schemeClr val="tx1"/>
                          </a:solidFill>
                          <a:effectLst/>
                          <a:latin typeface="Arial" charset="0"/>
                          <a:ea typeface="ＭＳ Ｐゴシック" pitchFamily="50" charset="-128"/>
                        </a:rPr>
                        <a:t>・環境の状況）</a:t>
                      </a:r>
                    </a:p>
                  </a:txBody>
                  <a:tcPr marL="55721" marR="55721" marT="25718" marB="2571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9F98F"/>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100" b="0" i="0" u="none" strike="noStrike" cap="none" normalizeH="0" baseline="0" dirty="0">
                          <a:ln>
                            <a:noFill/>
                          </a:ln>
                          <a:solidFill>
                            <a:schemeClr val="tx1"/>
                          </a:solidFill>
                          <a:effectLst/>
                          <a:latin typeface="Arial" charset="0"/>
                          <a:ea typeface="ＭＳ Ｐゴシック" pitchFamily="50" charset="-128"/>
                        </a:rPr>
                        <a:t>支援者の気になること</a:t>
                      </a:r>
                      <a:endParaRPr kumimoji="1" lang="en-US" altLang="ja-JP" sz="1100" b="0" i="0" u="none" strike="noStrike" cap="none" normalizeH="0" baseline="0" dirty="0">
                        <a:ln>
                          <a:noFill/>
                        </a:ln>
                        <a:solidFill>
                          <a:schemeClr val="tx1"/>
                        </a:solidFill>
                        <a:effectLst/>
                        <a:latin typeface="Arial" charset="0"/>
                        <a:ea typeface="ＭＳ Ｐゴシック" pitchFamily="50" charset="-128"/>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100" b="0" i="0" u="none" strike="noStrike" cap="none" normalizeH="0" baseline="0" dirty="0">
                          <a:ln>
                            <a:noFill/>
                          </a:ln>
                          <a:solidFill>
                            <a:schemeClr val="tx1"/>
                          </a:solidFill>
                          <a:effectLst/>
                          <a:latin typeface="Arial" charset="0"/>
                          <a:ea typeface="ＭＳ Ｐゴシック" pitchFamily="50" charset="-128"/>
                        </a:rPr>
                        <a:t>・推測できること</a:t>
                      </a:r>
                      <a:endParaRPr kumimoji="1" lang="en-US" altLang="ja-JP" sz="1100" b="0" i="0" u="none" strike="noStrike" cap="none" normalizeH="0" baseline="0" dirty="0">
                        <a:ln>
                          <a:noFill/>
                        </a:ln>
                        <a:solidFill>
                          <a:schemeClr val="tx1"/>
                        </a:solidFill>
                        <a:effectLst/>
                        <a:latin typeface="Arial" charset="0"/>
                        <a:ea typeface="ＭＳ Ｐゴシック" pitchFamily="50" charset="-128"/>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100" b="0" i="0" u="none" strike="noStrike" cap="none" normalizeH="0" baseline="0" dirty="0">
                          <a:ln>
                            <a:noFill/>
                          </a:ln>
                          <a:solidFill>
                            <a:schemeClr val="tx1"/>
                          </a:solidFill>
                          <a:effectLst/>
                          <a:latin typeface="Arial" charset="0"/>
                          <a:ea typeface="ＭＳ Ｐゴシック" pitchFamily="50" charset="-128"/>
                        </a:rPr>
                        <a:t>（事例の強み・可能性）</a:t>
                      </a:r>
                    </a:p>
                  </a:txBody>
                  <a:tcPr marL="55721" marR="55721" marT="25718" marB="2571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9F98F"/>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100" b="0" i="0" u="none" strike="noStrike" cap="none" normalizeH="0" baseline="0">
                          <a:ln>
                            <a:noFill/>
                          </a:ln>
                          <a:solidFill>
                            <a:schemeClr val="tx1"/>
                          </a:solidFill>
                          <a:effectLst/>
                          <a:latin typeface="Arial" charset="0"/>
                          <a:ea typeface="ＭＳ Ｐゴシック" pitchFamily="50" charset="-128"/>
                        </a:rPr>
                        <a:t>解決すべき課題</a:t>
                      </a:r>
                    </a:p>
                  </a:txBody>
                  <a:tcPr marL="55721" marR="55721" marT="25718" marB="25718"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9F98F"/>
                    </a:solidFill>
                  </a:tcPr>
                </a:tc>
                <a:extLst>
                  <a:ext uri="{0D108BD9-81ED-4DB2-BD59-A6C34878D82A}">
                    <a16:rowId xmlns:a16="http://schemas.microsoft.com/office/drawing/2014/main" val="10000"/>
                  </a:ext>
                </a:extLst>
              </a:tr>
              <a:tr h="1919918">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a:ln>
                            <a:noFill/>
                          </a:ln>
                          <a:solidFill>
                            <a:schemeClr val="tx1"/>
                          </a:solidFill>
                          <a:effectLst/>
                          <a:latin typeface="Arial" charset="0"/>
                          <a:ea typeface="ＭＳ Ｐゴシック" pitchFamily="50" charset="-128"/>
                        </a:rPr>
                        <a:t>本</a:t>
                      </a:r>
                      <a:endParaRPr kumimoji="1" lang="en-US" altLang="ja-JP" sz="1000" b="0" i="0" u="none" strike="noStrike" cap="none" normalizeH="0" baseline="0" dirty="0">
                        <a:ln>
                          <a:noFill/>
                        </a:ln>
                        <a:solidFill>
                          <a:schemeClr val="tx1"/>
                        </a:solidFill>
                        <a:effectLst/>
                        <a:latin typeface="Arial" charset="0"/>
                        <a:ea typeface="ＭＳ Ｐゴシック" pitchFamily="50" charset="-128"/>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a:ln>
                            <a:noFill/>
                          </a:ln>
                          <a:solidFill>
                            <a:schemeClr val="tx1"/>
                          </a:solidFill>
                          <a:effectLst/>
                          <a:latin typeface="Arial" charset="0"/>
                          <a:ea typeface="ＭＳ Ｐゴシック" pitchFamily="50" charset="-128"/>
                        </a:rPr>
                        <a:t>人</a:t>
                      </a:r>
                      <a:endParaRPr kumimoji="1" lang="en-US" altLang="ja-JP" sz="1000" b="0" i="0" u="none" strike="noStrike" cap="none" normalizeH="0" baseline="0" dirty="0">
                        <a:ln>
                          <a:noFill/>
                        </a:ln>
                        <a:solidFill>
                          <a:schemeClr val="tx1"/>
                        </a:solidFill>
                        <a:effectLst/>
                        <a:latin typeface="Arial" charset="0"/>
                        <a:ea typeface="ＭＳ Ｐゴシック" pitchFamily="50" charset="-128"/>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a:ln>
                            <a:noFill/>
                          </a:ln>
                          <a:solidFill>
                            <a:schemeClr val="tx1"/>
                          </a:solidFill>
                          <a:effectLst/>
                          <a:latin typeface="Arial" charset="0"/>
                          <a:ea typeface="ＭＳ Ｐゴシック" pitchFamily="50" charset="-128"/>
                        </a:rPr>
                        <a:t>支</a:t>
                      </a:r>
                      <a:endParaRPr kumimoji="1" lang="en-US" altLang="ja-JP" sz="1000" b="0" i="0" u="none" strike="noStrike" cap="none" normalizeH="0" baseline="0" dirty="0">
                        <a:ln>
                          <a:noFill/>
                        </a:ln>
                        <a:solidFill>
                          <a:schemeClr val="tx1"/>
                        </a:solidFill>
                        <a:effectLst/>
                        <a:latin typeface="Arial" charset="0"/>
                        <a:ea typeface="ＭＳ Ｐゴシック" pitchFamily="50" charset="-128"/>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a:ln>
                            <a:noFill/>
                          </a:ln>
                          <a:solidFill>
                            <a:schemeClr val="tx1"/>
                          </a:solidFill>
                          <a:effectLst/>
                          <a:latin typeface="Arial" charset="0"/>
                          <a:ea typeface="ＭＳ Ｐゴシック" pitchFamily="50" charset="-128"/>
                        </a:rPr>
                        <a:t>援</a:t>
                      </a:r>
                    </a:p>
                  </a:txBody>
                  <a:tcPr marL="55721" marR="55721" marT="25718" marB="25718"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2000" b="0" i="0" u="none" strike="noStrike" cap="none" normalizeH="0" baseline="0" dirty="0">
                        <a:ln>
                          <a:noFill/>
                        </a:ln>
                        <a:solidFill>
                          <a:schemeClr val="tx1"/>
                        </a:solidFill>
                        <a:effectLst/>
                        <a:latin typeface="Arial" charset="0"/>
                        <a:ea typeface="ＭＳ Ｐゴシック" pitchFamily="50" charset="-128"/>
                      </a:endParaRPr>
                    </a:p>
                  </a:txBody>
                  <a:tcPr marL="55721" marR="55721" marT="25718" marB="2571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defRPr/>
                      </a:pPr>
                      <a:endParaRPr kumimoji="1" lang="ja-JP" altLang="ja-JP" sz="2000" b="0" i="0" u="none" strike="noStrike" cap="none" normalizeH="0" baseline="0" dirty="0">
                        <a:ln>
                          <a:noFill/>
                        </a:ln>
                        <a:solidFill>
                          <a:schemeClr val="tx1"/>
                        </a:solidFill>
                        <a:effectLst/>
                        <a:latin typeface="Arial" charset="0"/>
                        <a:ea typeface="ＭＳ Ｐゴシック" pitchFamily="50" charset="-128"/>
                      </a:endParaRPr>
                    </a:p>
                  </a:txBody>
                  <a:tcPr marL="55721" marR="55721" marT="25718" marB="2571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2000" b="0" i="0" u="none" strike="noStrike" cap="none" normalizeH="0" baseline="0" dirty="0">
                        <a:ln>
                          <a:noFill/>
                        </a:ln>
                        <a:solidFill>
                          <a:schemeClr val="tx1"/>
                        </a:solidFill>
                        <a:effectLst/>
                        <a:latin typeface="Arial" charset="0"/>
                        <a:ea typeface="ＭＳ Ｐゴシック" pitchFamily="50" charset="-128"/>
                      </a:endParaRPr>
                    </a:p>
                  </a:txBody>
                  <a:tcPr marL="55721" marR="55721" marT="25718" marB="2571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2000" b="0" i="0" u="none" strike="noStrike" cap="none" normalizeH="0" baseline="0" dirty="0">
                        <a:ln>
                          <a:noFill/>
                        </a:ln>
                        <a:solidFill>
                          <a:schemeClr val="tx1"/>
                        </a:solidFill>
                        <a:effectLst/>
                        <a:latin typeface="Arial" charset="0"/>
                        <a:ea typeface="ＭＳ Ｐゴシック" pitchFamily="50" charset="-128"/>
                      </a:endParaRPr>
                    </a:p>
                  </a:txBody>
                  <a:tcPr marL="55721" marR="55721" marT="25718" marB="2571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1036936">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a:ln>
                            <a:noFill/>
                          </a:ln>
                          <a:solidFill>
                            <a:schemeClr val="tx1"/>
                          </a:solidFill>
                          <a:effectLst/>
                          <a:latin typeface="Arial" charset="0"/>
                          <a:ea typeface="ＭＳ Ｐゴシック" pitchFamily="50" charset="-128"/>
                        </a:rPr>
                        <a:t>家</a:t>
                      </a:r>
                      <a:endParaRPr kumimoji="1" lang="en-US" altLang="ja-JP" sz="1000" b="0" i="0" u="none" strike="noStrike" cap="none" normalizeH="0" baseline="0" dirty="0">
                        <a:ln>
                          <a:noFill/>
                        </a:ln>
                        <a:solidFill>
                          <a:schemeClr val="tx1"/>
                        </a:solidFill>
                        <a:effectLst/>
                        <a:latin typeface="Arial" charset="0"/>
                        <a:ea typeface="ＭＳ Ｐゴシック" pitchFamily="50" charset="-128"/>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a:ln>
                            <a:noFill/>
                          </a:ln>
                          <a:solidFill>
                            <a:schemeClr val="tx1"/>
                          </a:solidFill>
                          <a:effectLst/>
                          <a:latin typeface="Arial" charset="0"/>
                          <a:ea typeface="ＭＳ Ｐゴシック" pitchFamily="50" charset="-128"/>
                        </a:rPr>
                        <a:t>族</a:t>
                      </a:r>
                      <a:endParaRPr kumimoji="1" lang="en-US" altLang="ja-JP" sz="1000" b="0" i="0" u="none" strike="noStrike" cap="none" normalizeH="0" baseline="0" dirty="0">
                        <a:ln>
                          <a:noFill/>
                        </a:ln>
                        <a:solidFill>
                          <a:schemeClr val="tx1"/>
                        </a:solidFill>
                        <a:effectLst/>
                        <a:latin typeface="Arial" charset="0"/>
                        <a:ea typeface="ＭＳ Ｐゴシック" pitchFamily="50" charset="-128"/>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a:ln>
                            <a:noFill/>
                          </a:ln>
                          <a:solidFill>
                            <a:schemeClr val="tx1"/>
                          </a:solidFill>
                          <a:effectLst/>
                          <a:latin typeface="Arial" charset="0"/>
                          <a:ea typeface="ＭＳ Ｐゴシック" pitchFamily="50" charset="-128"/>
                        </a:rPr>
                        <a:t>支</a:t>
                      </a:r>
                      <a:endParaRPr kumimoji="1" lang="en-US" altLang="ja-JP" sz="1000" b="0" i="0" u="none" strike="noStrike" cap="none" normalizeH="0" baseline="0" dirty="0">
                        <a:ln>
                          <a:noFill/>
                        </a:ln>
                        <a:solidFill>
                          <a:schemeClr val="tx1"/>
                        </a:solidFill>
                        <a:effectLst/>
                        <a:latin typeface="Arial" charset="0"/>
                        <a:ea typeface="ＭＳ Ｐゴシック" pitchFamily="50" charset="-128"/>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a:ln>
                            <a:noFill/>
                          </a:ln>
                          <a:solidFill>
                            <a:schemeClr val="tx1"/>
                          </a:solidFill>
                          <a:effectLst/>
                          <a:latin typeface="Arial" charset="0"/>
                          <a:ea typeface="ＭＳ Ｐゴシック" pitchFamily="50" charset="-128"/>
                        </a:rPr>
                        <a:t>援</a:t>
                      </a:r>
                    </a:p>
                  </a:txBody>
                  <a:tcPr marL="55721" marR="55721" marT="25718" marB="25718"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2000" b="0" i="0" u="none" strike="noStrike" cap="none" normalizeH="0" baseline="0" dirty="0">
                        <a:ln>
                          <a:noFill/>
                        </a:ln>
                        <a:solidFill>
                          <a:schemeClr val="tx1"/>
                        </a:solidFill>
                        <a:effectLst/>
                        <a:latin typeface="Arial" charset="0"/>
                        <a:ea typeface="ＭＳ Ｐゴシック" pitchFamily="50" charset="-128"/>
                      </a:endParaRPr>
                    </a:p>
                  </a:txBody>
                  <a:tcPr marL="55721" marR="55721" marT="25718" marB="2571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defRPr/>
                      </a:pPr>
                      <a:endParaRPr kumimoji="1" lang="ja-JP" altLang="ja-JP" sz="2000" b="0" i="0" u="none" strike="noStrike" cap="none" normalizeH="0" baseline="0" dirty="0">
                        <a:ln>
                          <a:noFill/>
                        </a:ln>
                        <a:solidFill>
                          <a:schemeClr val="tx1"/>
                        </a:solidFill>
                        <a:effectLst/>
                        <a:latin typeface="Arial" charset="0"/>
                        <a:ea typeface="ＭＳ Ｐゴシック" pitchFamily="50" charset="-128"/>
                      </a:endParaRPr>
                    </a:p>
                  </a:txBody>
                  <a:tcPr marL="55721" marR="55721" marT="25718" marB="2571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2000" b="0" i="0" u="none" strike="noStrike" cap="none" normalizeH="0" baseline="0" dirty="0">
                        <a:ln>
                          <a:noFill/>
                        </a:ln>
                        <a:solidFill>
                          <a:schemeClr val="tx1"/>
                        </a:solidFill>
                        <a:effectLst/>
                        <a:latin typeface="Arial" charset="0"/>
                        <a:ea typeface="ＭＳ Ｐゴシック" pitchFamily="50" charset="-128"/>
                      </a:endParaRPr>
                    </a:p>
                  </a:txBody>
                  <a:tcPr marL="55721" marR="55721" marT="25718" marB="2571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2000" b="0" i="0" u="none" strike="noStrike" cap="none" normalizeH="0" baseline="0" dirty="0">
                        <a:ln>
                          <a:noFill/>
                        </a:ln>
                        <a:solidFill>
                          <a:schemeClr val="tx1"/>
                        </a:solidFill>
                        <a:effectLst/>
                        <a:latin typeface="Arial" charset="0"/>
                        <a:ea typeface="ＭＳ Ｐゴシック" pitchFamily="50" charset="-128"/>
                      </a:endParaRPr>
                    </a:p>
                  </a:txBody>
                  <a:tcPr marL="55721" marR="55721" marT="25718" marB="2571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1036936">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a:ln>
                            <a:noFill/>
                          </a:ln>
                          <a:solidFill>
                            <a:schemeClr val="tx1"/>
                          </a:solidFill>
                          <a:effectLst/>
                          <a:latin typeface="Arial" charset="0"/>
                          <a:ea typeface="ＭＳ Ｐゴシック" pitchFamily="50" charset="-128"/>
                        </a:rPr>
                        <a:t>移</a:t>
                      </a:r>
                      <a:endParaRPr kumimoji="1" lang="en-US" altLang="ja-JP" sz="1000" b="0" i="0" u="none" strike="noStrike" cap="none" normalizeH="0" baseline="0" dirty="0">
                        <a:ln>
                          <a:noFill/>
                        </a:ln>
                        <a:solidFill>
                          <a:schemeClr val="tx1"/>
                        </a:solidFill>
                        <a:effectLst/>
                        <a:latin typeface="Arial" charset="0"/>
                        <a:ea typeface="ＭＳ Ｐゴシック" pitchFamily="50" charset="-128"/>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a:ln>
                            <a:noFill/>
                          </a:ln>
                          <a:solidFill>
                            <a:schemeClr val="tx1"/>
                          </a:solidFill>
                          <a:effectLst/>
                          <a:latin typeface="Arial" charset="0"/>
                          <a:ea typeface="ＭＳ Ｐゴシック" pitchFamily="50" charset="-128"/>
                        </a:rPr>
                        <a:t>行</a:t>
                      </a:r>
                      <a:endParaRPr kumimoji="1" lang="en-US" altLang="ja-JP" sz="1000" b="0" i="0" u="none" strike="noStrike" cap="none" normalizeH="0" baseline="0" dirty="0">
                        <a:ln>
                          <a:noFill/>
                        </a:ln>
                        <a:solidFill>
                          <a:schemeClr val="tx1"/>
                        </a:solidFill>
                        <a:effectLst/>
                        <a:latin typeface="Arial" charset="0"/>
                        <a:ea typeface="ＭＳ Ｐゴシック" pitchFamily="50" charset="-128"/>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a:ln>
                            <a:noFill/>
                          </a:ln>
                          <a:solidFill>
                            <a:schemeClr val="tx1"/>
                          </a:solidFill>
                          <a:effectLst/>
                          <a:latin typeface="Arial" charset="0"/>
                          <a:ea typeface="ＭＳ Ｐゴシック" pitchFamily="50" charset="-128"/>
                        </a:rPr>
                        <a:t>支</a:t>
                      </a:r>
                      <a:endParaRPr kumimoji="1" lang="en-US" altLang="ja-JP" sz="1000" b="0" i="0" u="none" strike="noStrike" cap="none" normalizeH="0" baseline="0" dirty="0">
                        <a:ln>
                          <a:noFill/>
                        </a:ln>
                        <a:solidFill>
                          <a:schemeClr val="tx1"/>
                        </a:solidFill>
                        <a:effectLst/>
                        <a:latin typeface="Arial" charset="0"/>
                        <a:ea typeface="ＭＳ Ｐゴシック" pitchFamily="50" charset="-128"/>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a:ln>
                            <a:noFill/>
                          </a:ln>
                          <a:solidFill>
                            <a:schemeClr val="tx1"/>
                          </a:solidFill>
                          <a:effectLst/>
                          <a:latin typeface="Arial" charset="0"/>
                          <a:ea typeface="ＭＳ Ｐゴシック" pitchFamily="50" charset="-128"/>
                        </a:rPr>
                        <a:t>援</a:t>
                      </a:r>
                      <a:endParaRPr kumimoji="1" lang="ja-JP" altLang="en-US" sz="1000" b="0" i="0" u="none" strike="noStrike" cap="none" normalizeH="0" baseline="0" dirty="0">
                        <a:ln>
                          <a:noFill/>
                        </a:ln>
                        <a:solidFill>
                          <a:schemeClr val="tx1"/>
                        </a:solidFill>
                        <a:effectLst/>
                        <a:latin typeface="Arial" charset="0"/>
                        <a:ea typeface="ＭＳ Ｐゴシック" pitchFamily="50" charset="-128"/>
                      </a:endParaRPr>
                    </a:p>
                  </a:txBody>
                  <a:tcPr marL="55721" marR="55721" marT="25718" marB="25718"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2000" b="0" i="0" u="none" strike="noStrike" cap="none" normalizeH="0" baseline="0" dirty="0">
                        <a:ln>
                          <a:noFill/>
                        </a:ln>
                        <a:solidFill>
                          <a:schemeClr val="tx1"/>
                        </a:solidFill>
                        <a:effectLst/>
                        <a:latin typeface="Arial" charset="0"/>
                        <a:ea typeface="ＭＳ Ｐゴシック" pitchFamily="50" charset="-128"/>
                      </a:endParaRPr>
                    </a:p>
                  </a:txBody>
                  <a:tcPr marL="55721" marR="55721" marT="25718" marB="2571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defRPr/>
                      </a:pPr>
                      <a:endParaRPr kumimoji="1" lang="ja-JP" altLang="ja-JP" sz="2000" b="0" i="0" u="none" strike="noStrike" cap="none" normalizeH="0" baseline="0" dirty="0">
                        <a:ln>
                          <a:noFill/>
                        </a:ln>
                        <a:solidFill>
                          <a:schemeClr val="tx1"/>
                        </a:solidFill>
                        <a:effectLst/>
                        <a:latin typeface="Arial" charset="0"/>
                        <a:ea typeface="ＭＳ Ｐゴシック" pitchFamily="50" charset="-128"/>
                      </a:endParaRPr>
                    </a:p>
                  </a:txBody>
                  <a:tcPr marL="55721" marR="55721" marT="25718" marB="2571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2000" b="0" i="0" u="none" strike="noStrike" cap="none" normalizeH="0" baseline="0" dirty="0">
                        <a:ln>
                          <a:noFill/>
                        </a:ln>
                        <a:solidFill>
                          <a:schemeClr val="tx1"/>
                        </a:solidFill>
                        <a:effectLst/>
                        <a:latin typeface="Arial" charset="0"/>
                        <a:ea typeface="ＭＳ Ｐゴシック" pitchFamily="50" charset="-128"/>
                      </a:endParaRPr>
                    </a:p>
                  </a:txBody>
                  <a:tcPr marL="55721" marR="55721" marT="25718" marB="2571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2000" b="0" i="0" u="none" strike="noStrike" cap="none" normalizeH="0" baseline="0" dirty="0">
                        <a:ln>
                          <a:noFill/>
                        </a:ln>
                        <a:solidFill>
                          <a:schemeClr val="tx1"/>
                        </a:solidFill>
                        <a:effectLst/>
                        <a:latin typeface="Arial" charset="0"/>
                        <a:ea typeface="ＭＳ Ｐゴシック" pitchFamily="50" charset="-128"/>
                      </a:endParaRPr>
                    </a:p>
                  </a:txBody>
                  <a:tcPr marL="55721" marR="55721" marT="25718" marB="2571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259187969"/>
                  </a:ext>
                </a:extLst>
              </a:tr>
              <a:tr h="1036936">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a:ln>
                            <a:noFill/>
                          </a:ln>
                          <a:solidFill>
                            <a:schemeClr val="tx1"/>
                          </a:solidFill>
                          <a:effectLst/>
                          <a:latin typeface="Arial" charset="0"/>
                          <a:ea typeface="ＭＳ Ｐゴシック" pitchFamily="50" charset="-128"/>
                        </a:rPr>
                        <a:t>地</a:t>
                      </a:r>
                      <a:endParaRPr kumimoji="1" lang="en-US" altLang="ja-JP" sz="1000" b="0" i="0" u="none" strike="noStrike" cap="none" normalizeH="0" baseline="0" dirty="0">
                        <a:ln>
                          <a:noFill/>
                        </a:ln>
                        <a:solidFill>
                          <a:schemeClr val="tx1"/>
                        </a:solidFill>
                        <a:effectLst/>
                        <a:latin typeface="Arial" charset="0"/>
                        <a:ea typeface="ＭＳ Ｐゴシック" pitchFamily="50" charset="-128"/>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a:ln>
                            <a:noFill/>
                          </a:ln>
                          <a:solidFill>
                            <a:schemeClr val="tx1"/>
                          </a:solidFill>
                          <a:effectLst/>
                          <a:latin typeface="Arial" charset="0"/>
                          <a:ea typeface="ＭＳ Ｐゴシック" pitchFamily="50" charset="-128"/>
                        </a:rPr>
                        <a:t>域</a:t>
                      </a:r>
                      <a:endParaRPr kumimoji="1" lang="en-US" altLang="ja-JP" sz="1000" b="0" i="0" u="none" strike="noStrike" cap="none" normalizeH="0" baseline="0" dirty="0">
                        <a:ln>
                          <a:noFill/>
                        </a:ln>
                        <a:solidFill>
                          <a:schemeClr val="tx1"/>
                        </a:solidFill>
                        <a:effectLst/>
                        <a:latin typeface="Arial" charset="0"/>
                        <a:ea typeface="ＭＳ Ｐゴシック" pitchFamily="50" charset="-128"/>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a:ln>
                            <a:noFill/>
                          </a:ln>
                          <a:solidFill>
                            <a:schemeClr val="tx1"/>
                          </a:solidFill>
                          <a:effectLst/>
                          <a:latin typeface="Arial" charset="0"/>
                          <a:ea typeface="ＭＳ Ｐゴシック" pitchFamily="50" charset="-128"/>
                        </a:rPr>
                        <a:t>連</a:t>
                      </a:r>
                      <a:endParaRPr kumimoji="1" lang="en-US" altLang="ja-JP" sz="1000" b="0" i="0" u="none" strike="noStrike" cap="none" normalizeH="0" baseline="0" dirty="0">
                        <a:ln>
                          <a:noFill/>
                        </a:ln>
                        <a:solidFill>
                          <a:schemeClr val="tx1"/>
                        </a:solidFill>
                        <a:effectLst/>
                        <a:latin typeface="Arial" charset="0"/>
                        <a:ea typeface="ＭＳ Ｐゴシック" pitchFamily="50" charset="-128"/>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a:ln>
                            <a:noFill/>
                          </a:ln>
                          <a:solidFill>
                            <a:schemeClr val="tx1"/>
                          </a:solidFill>
                          <a:effectLst/>
                          <a:latin typeface="Arial" charset="0"/>
                          <a:ea typeface="ＭＳ Ｐゴシック" pitchFamily="50" charset="-128"/>
                        </a:rPr>
                        <a:t>携</a:t>
                      </a:r>
                    </a:p>
                  </a:txBody>
                  <a:tcPr marL="55721" marR="55721" marT="25718" marB="25718"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2000" b="0" i="0" u="none" strike="noStrike" cap="none" normalizeH="0" baseline="0" dirty="0">
                        <a:ln>
                          <a:noFill/>
                        </a:ln>
                        <a:solidFill>
                          <a:schemeClr val="tx1"/>
                        </a:solidFill>
                        <a:effectLst/>
                        <a:latin typeface="Arial" charset="0"/>
                        <a:ea typeface="ＭＳ Ｐゴシック" pitchFamily="50" charset="-128"/>
                      </a:endParaRPr>
                    </a:p>
                  </a:txBody>
                  <a:tcPr marL="55721" marR="55721" marT="25718" marB="2571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defRPr/>
                      </a:pPr>
                      <a:endParaRPr kumimoji="1" lang="ja-JP" altLang="ja-JP" sz="2000" b="0" i="0" u="none" strike="noStrike" cap="none" normalizeH="0" baseline="0" dirty="0">
                        <a:ln>
                          <a:noFill/>
                        </a:ln>
                        <a:solidFill>
                          <a:schemeClr val="tx1"/>
                        </a:solidFill>
                        <a:effectLst/>
                        <a:latin typeface="Arial" charset="0"/>
                        <a:ea typeface="ＭＳ Ｐゴシック" pitchFamily="50" charset="-128"/>
                      </a:endParaRPr>
                    </a:p>
                  </a:txBody>
                  <a:tcPr marL="55721" marR="55721" marT="25718" marB="2571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2000" b="0" i="0" u="none" strike="noStrike" cap="none" normalizeH="0" baseline="0" dirty="0">
                        <a:ln>
                          <a:noFill/>
                        </a:ln>
                        <a:solidFill>
                          <a:schemeClr val="tx1"/>
                        </a:solidFill>
                        <a:effectLst/>
                        <a:latin typeface="Arial" charset="0"/>
                        <a:ea typeface="ＭＳ Ｐゴシック" pitchFamily="50" charset="-128"/>
                      </a:endParaRPr>
                    </a:p>
                  </a:txBody>
                  <a:tcPr marL="55721" marR="55721" marT="25718" marB="2571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2000" b="0" i="0" u="none" strike="noStrike" cap="none" normalizeH="0" baseline="0" dirty="0">
                        <a:ln>
                          <a:noFill/>
                        </a:ln>
                        <a:solidFill>
                          <a:schemeClr val="tx1"/>
                        </a:solidFill>
                        <a:effectLst/>
                        <a:latin typeface="Arial" charset="0"/>
                        <a:ea typeface="ＭＳ Ｐゴシック" pitchFamily="50" charset="-128"/>
                      </a:endParaRPr>
                    </a:p>
                  </a:txBody>
                  <a:tcPr marL="55721" marR="55721" marT="25718" marB="2571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bl>
          </a:graphicData>
        </a:graphic>
      </p:graphicFrame>
      <p:sp>
        <p:nvSpPr>
          <p:cNvPr id="26659" name="Rectangle 2786"/>
          <p:cNvSpPr>
            <a:spLocks noChangeArrowheads="1"/>
          </p:cNvSpPr>
          <p:nvPr/>
        </p:nvSpPr>
        <p:spPr bwMode="auto">
          <a:xfrm>
            <a:off x="2421481" y="205778"/>
            <a:ext cx="4301041" cy="324148"/>
          </a:xfrm>
          <a:prstGeom prst="rect">
            <a:avLst/>
          </a:prstGeom>
          <a:noFill/>
          <a:ln w="12700" algn="ctr">
            <a:noFill/>
            <a:miter lim="800000"/>
            <a:headEnd/>
            <a:tailEnd/>
          </a:ln>
        </p:spPr>
        <p:txBody>
          <a:bodyPr anchor="ctr"/>
          <a:lstStyle/>
          <a:p>
            <a:pPr algn="ctr" fontAlgn="base">
              <a:spcBef>
                <a:spcPct val="0"/>
              </a:spcBef>
              <a:spcAft>
                <a:spcPct val="0"/>
              </a:spcAft>
            </a:pPr>
            <a:r>
              <a:rPr lang="ja-JP" altLang="en-US" sz="1575" b="1" dirty="0">
                <a:solidFill>
                  <a:srgbClr val="000000"/>
                </a:solidFill>
              </a:rPr>
              <a:t>ニーズ・課題の整理表作成時の留意点（例）</a:t>
            </a:r>
            <a:endParaRPr lang="ja-JP" altLang="en-US" sz="900" b="1" dirty="0">
              <a:solidFill>
                <a:srgbClr val="000000"/>
              </a:solidFill>
            </a:endParaRPr>
          </a:p>
        </p:txBody>
      </p:sp>
      <p:sp>
        <p:nvSpPr>
          <p:cNvPr id="26661" name="Rectangle 2786"/>
          <p:cNvSpPr>
            <a:spLocks noChangeArrowheads="1"/>
          </p:cNvSpPr>
          <p:nvPr/>
        </p:nvSpPr>
        <p:spPr bwMode="auto">
          <a:xfrm>
            <a:off x="6775220" y="537786"/>
            <a:ext cx="2187807" cy="235129"/>
          </a:xfrm>
          <a:prstGeom prst="rect">
            <a:avLst/>
          </a:prstGeom>
          <a:noFill/>
          <a:ln w="12700" algn="ctr">
            <a:noFill/>
            <a:miter lim="800000"/>
            <a:headEnd/>
            <a:tailEnd/>
          </a:ln>
        </p:spPr>
        <p:txBody>
          <a:bodyPr anchor="ctr"/>
          <a:lstStyle/>
          <a:p>
            <a:pPr fontAlgn="base">
              <a:spcBef>
                <a:spcPct val="0"/>
              </a:spcBef>
              <a:spcAft>
                <a:spcPct val="0"/>
              </a:spcAft>
            </a:pPr>
            <a:r>
              <a:rPr lang="ja-JP" altLang="en-US" sz="788" b="1" dirty="0">
                <a:solidFill>
                  <a:srgbClr val="000000"/>
                </a:solidFill>
              </a:rPr>
              <a:t>　　　　　　　　　　　　　　　　　　　　　　　　　　　　　　　　　　　　　　　　　　　</a:t>
            </a:r>
            <a:r>
              <a:rPr lang="ja-JP" altLang="en-US" sz="900" b="1" u="sng" dirty="0">
                <a:solidFill>
                  <a:srgbClr val="000000"/>
                </a:solidFill>
              </a:rPr>
              <a:t>利用者名　　　　　　　　さん</a:t>
            </a:r>
            <a:br>
              <a:rPr lang="ja-JP" altLang="en-US" sz="900" b="1" dirty="0">
                <a:solidFill>
                  <a:srgbClr val="000000"/>
                </a:solidFill>
              </a:rPr>
            </a:br>
            <a:endParaRPr lang="ja-JP" altLang="en-US" sz="900" b="1" dirty="0">
              <a:solidFill>
                <a:srgbClr val="000000"/>
              </a:solidFill>
            </a:endParaRPr>
          </a:p>
        </p:txBody>
      </p:sp>
      <p:sp>
        <p:nvSpPr>
          <p:cNvPr id="9" name="角丸四角形吹き出し 8"/>
          <p:cNvSpPr/>
          <p:nvPr/>
        </p:nvSpPr>
        <p:spPr>
          <a:xfrm>
            <a:off x="1019786" y="2244632"/>
            <a:ext cx="1539821" cy="3989180"/>
          </a:xfrm>
          <a:prstGeom prst="wedgeRoundRectCallout">
            <a:avLst>
              <a:gd name="adj1" fmla="val -10217"/>
              <a:gd name="adj2" fmla="val -65908"/>
              <a:gd name="adj3" fmla="val 16667"/>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marL="52685" indent="-52685"/>
            <a:r>
              <a:rPr lang="ja-JP" altLang="en-US" sz="1400" b="1" dirty="0">
                <a:solidFill>
                  <a:srgbClr val="FF0000"/>
                </a:solidFill>
                <a:latin typeface="メイリオ" panose="020B0604030504040204" pitchFamily="50" charset="-128"/>
                <a:ea typeface="メイリオ" panose="020B0604030504040204" pitchFamily="50" charset="-128"/>
              </a:rPr>
              <a:t>・「</a:t>
            </a:r>
            <a:r>
              <a:rPr lang="ja-JP" altLang="en-US" sz="1400" b="1">
                <a:solidFill>
                  <a:srgbClr val="FF0000"/>
                </a:solidFill>
                <a:latin typeface="メイリオ" panose="020B0604030504040204" pitchFamily="50" charset="-128"/>
                <a:ea typeface="メイリオ" panose="020B0604030504040204" pitchFamily="50" charset="-128"/>
              </a:rPr>
              <a:t>誰」が欲した「ニーズ</a:t>
            </a:r>
            <a:r>
              <a:rPr lang="ja-JP" altLang="en-US" sz="1400" b="1" dirty="0">
                <a:solidFill>
                  <a:srgbClr val="FF0000"/>
                </a:solidFill>
                <a:latin typeface="メイリオ" panose="020B0604030504040204" pitchFamily="50" charset="-128"/>
                <a:ea typeface="メイリオ" panose="020B0604030504040204" pitchFamily="50" charset="-128"/>
              </a:rPr>
              <a:t>」</a:t>
            </a:r>
            <a:r>
              <a:rPr lang="ja-JP" altLang="en-US" sz="1400" b="1" dirty="0" err="1">
                <a:solidFill>
                  <a:srgbClr val="FF0000"/>
                </a:solidFill>
                <a:latin typeface="メイリオ" panose="020B0604030504040204" pitchFamily="50" charset="-128"/>
                <a:ea typeface="メイリオ" panose="020B0604030504040204" pitchFamily="50" charset="-128"/>
              </a:rPr>
              <a:t>かを</a:t>
            </a:r>
            <a:r>
              <a:rPr lang="ja-JP" altLang="en-US" sz="1400" b="1" dirty="0">
                <a:solidFill>
                  <a:srgbClr val="FF0000"/>
                </a:solidFill>
                <a:latin typeface="メイリオ" panose="020B0604030504040204" pitchFamily="50" charset="-128"/>
                <a:ea typeface="メイリオ" panose="020B0604030504040204" pitchFamily="50" charset="-128"/>
              </a:rPr>
              <a:t>明確に記載し整理することがポイント．</a:t>
            </a:r>
            <a:endParaRPr lang="en-US" altLang="ja-JP" sz="1400" b="1" dirty="0">
              <a:solidFill>
                <a:srgbClr val="FF0000"/>
              </a:solidFill>
              <a:latin typeface="メイリオ" panose="020B0604030504040204" pitchFamily="50" charset="-128"/>
              <a:ea typeface="メイリオ" panose="020B0604030504040204" pitchFamily="50" charset="-128"/>
            </a:endParaRPr>
          </a:p>
          <a:p>
            <a:pPr marL="52685" indent="-52685"/>
            <a:endParaRPr lang="en-US" altLang="ja-JP" sz="1400" b="1" dirty="0">
              <a:solidFill>
                <a:srgbClr val="FF0000"/>
              </a:solidFill>
              <a:latin typeface="メイリオ" panose="020B0604030504040204" pitchFamily="50" charset="-128"/>
              <a:ea typeface="メイリオ" panose="020B0604030504040204" pitchFamily="50" charset="-128"/>
            </a:endParaRPr>
          </a:p>
          <a:p>
            <a:pPr marL="52685" indent="-52685"/>
            <a:r>
              <a:rPr lang="ja-JP" altLang="en-US" sz="1400" b="1">
                <a:solidFill>
                  <a:srgbClr val="FF0000"/>
                </a:solidFill>
                <a:latin typeface="メイリオ" panose="020B0604030504040204" pitchFamily="50" charset="-128"/>
                <a:ea typeface="メイリオ" panose="020B0604030504040204" pitchFamily="50" charset="-128"/>
              </a:rPr>
              <a:t>例えば、</a:t>
            </a:r>
            <a:endParaRPr lang="en-US" altLang="ja-JP" sz="1400" b="1" dirty="0">
              <a:solidFill>
                <a:srgbClr val="FF0000"/>
              </a:solidFill>
              <a:latin typeface="メイリオ" panose="020B0604030504040204" pitchFamily="50" charset="-128"/>
              <a:ea typeface="メイリオ" panose="020B0604030504040204" pitchFamily="50" charset="-128"/>
            </a:endParaRPr>
          </a:p>
          <a:p>
            <a:pPr marL="52685" indent="-52685"/>
            <a:r>
              <a:rPr lang="ja-JP" altLang="en-US" sz="1400" b="1">
                <a:solidFill>
                  <a:srgbClr val="FF0000"/>
                </a:solidFill>
                <a:latin typeface="メイリオ" panose="020B0604030504040204" pitchFamily="50" charset="-128"/>
                <a:ea typeface="メイリオ" panose="020B0604030504040204" pitchFamily="50" charset="-128"/>
              </a:rPr>
              <a:t>①</a:t>
            </a:r>
            <a:r>
              <a:rPr lang="ja-JP" altLang="en-US" sz="1400" b="1" dirty="0">
                <a:solidFill>
                  <a:srgbClr val="FF0000"/>
                </a:solidFill>
                <a:latin typeface="メイリオ" panose="020B0604030504040204" pitchFamily="50" charset="-128"/>
                <a:ea typeface="メイリオ" panose="020B0604030504040204" pitchFamily="50" charset="-128"/>
              </a:rPr>
              <a:t>保護者のニーズ</a:t>
            </a:r>
            <a:r>
              <a:rPr lang="ja-JP" altLang="en-US" sz="1400" b="1">
                <a:solidFill>
                  <a:srgbClr val="FF0000"/>
                </a:solidFill>
                <a:latin typeface="メイリオ" panose="020B0604030504040204" pitchFamily="50" charset="-128"/>
                <a:ea typeface="メイリオ" panose="020B0604030504040204" pitchFamily="50" charset="-128"/>
              </a:rPr>
              <a:t>を子どもが</a:t>
            </a:r>
            <a:r>
              <a:rPr lang="ja-JP" altLang="en-US" sz="1400" b="1" dirty="0">
                <a:solidFill>
                  <a:srgbClr val="FF0000"/>
                </a:solidFill>
                <a:latin typeface="メイリオ" panose="020B0604030504040204" pitchFamily="50" charset="-128"/>
                <a:ea typeface="メイリオ" panose="020B0604030504040204" pitchFamily="50" charset="-128"/>
              </a:rPr>
              <a:t>欲したように</a:t>
            </a:r>
            <a:r>
              <a:rPr lang="ja-JP" altLang="en-US" sz="1400" b="1">
                <a:solidFill>
                  <a:srgbClr val="FF0000"/>
                </a:solidFill>
                <a:latin typeface="メイリオ" panose="020B0604030504040204" pitchFamily="50" charset="-128"/>
                <a:ea typeface="メイリオ" panose="020B0604030504040204" pitchFamily="50" charset="-128"/>
              </a:rPr>
              <a:t>書かないこと</a:t>
            </a:r>
            <a:endParaRPr lang="en-US" altLang="ja-JP" sz="1400" b="1" dirty="0">
              <a:solidFill>
                <a:srgbClr val="FF0000"/>
              </a:solidFill>
              <a:latin typeface="メイリオ" panose="020B0604030504040204" pitchFamily="50" charset="-128"/>
              <a:ea typeface="メイリオ" panose="020B0604030504040204" pitchFamily="50" charset="-128"/>
            </a:endParaRPr>
          </a:p>
          <a:p>
            <a:pPr marL="52685" indent="-52685"/>
            <a:r>
              <a:rPr lang="ja-JP" altLang="en-US" sz="1400" b="1">
                <a:solidFill>
                  <a:srgbClr val="FF0000"/>
                </a:solidFill>
                <a:latin typeface="メイリオ" panose="020B0604030504040204" pitchFamily="50" charset="-128"/>
                <a:ea typeface="メイリオ" panose="020B0604030504040204" pitchFamily="50" charset="-128"/>
              </a:rPr>
              <a:t>②</a:t>
            </a:r>
            <a:r>
              <a:rPr lang="ja-JP" altLang="en-US" sz="1400" b="1" dirty="0">
                <a:solidFill>
                  <a:srgbClr val="FF0000"/>
                </a:solidFill>
                <a:latin typeface="メイリオ" panose="020B0604030504040204" pitchFamily="50" charset="-128"/>
                <a:ea typeface="メイリオ" panose="020B0604030504040204" pitchFamily="50" charset="-128"/>
              </a:rPr>
              <a:t>支援者から見た発達ニーズ（感覚ニーズや運動ニーズ）もわけること</a:t>
            </a:r>
            <a:endParaRPr lang="en-US" altLang="ja-JP" sz="1400" b="1" dirty="0">
              <a:solidFill>
                <a:srgbClr val="FF0000"/>
              </a:solidFill>
              <a:latin typeface="メイリオ" panose="020B0604030504040204" pitchFamily="50" charset="-128"/>
              <a:ea typeface="メイリオ" panose="020B0604030504040204" pitchFamily="50" charset="-128"/>
            </a:endParaRPr>
          </a:p>
        </p:txBody>
      </p:sp>
      <p:sp>
        <p:nvSpPr>
          <p:cNvPr id="23" name="角丸四角形吹き出し 22"/>
          <p:cNvSpPr/>
          <p:nvPr/>
        </p:nvSpPr>
        <p:spPr>
          <a:xfrm>
            <a:off x="4871535" y="3243475"/>
            <a:ext cx="1721318" cy="2990338"/>
          </a:xfrm>
          <a:prstGeom prst="wedgeRoundRectCallout">
            <a:avLst>
              <a:gd name="adj1" fmla="val -14213"/>
              <a:gd name="adj2" fmla="val 58735"/>
              <a:gd name="adj3" fmla="val 16667"/>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marL="52685" indent="-52685"/>
            <a:r>
              <a:rPr lang="ja-JP" altLang="en-US" sz="1400" b="1" dirty="0">
                <a:solidFill>
                  <a:srgbClr val="FF0000"/>
                </a:solidFill>
                <a:latin typeface="メイリオ" panose="020B0604030504040204" pitchFamily="50" charset="-128"/>
                <a:ea typeface="メイリオ" panose="020B0604030504040204" pitchFamily="50" charset="-128"/>
              </a:rPr>
              <a:t>・「支援者が気になる」等と思う根拠は何！</a:t>
            </a:r>
            <a:endParaRPr lang="en-US" altLang="ja-JP" sz="1400" b="1" dirty="0">
              <a:solidFill>
                <a:srgbClr val="FF0000"/>
              </a:solidFill>
              <a:latin typeface="メイリオ" panose="020B0604030504040204" pitchFamily="50" charset="-128"/>
              <a:ea typeface="メイリオ" panose="020B0604030504040204" pitchFamily="50" charset="-128"/>
            </a:endParaRPr>
          </a:p>
          <a:p>
            <a:pPr marL="52685" indent="-52685"/>
            <a:r>
              <a:rPr lang="ja-JP" altLang="en-US" sz="1400" b="1" dirty="0">
                <a:solidFill>
                  <a:srgbClr val="FF0000"/>
                </a:solidFill>
                <a:latin typeface="メイリオ" panose="020B0604030504040204" pitchFamily="50" charset="-128"/>
                <a:ea typeface="メイリオ" panose="020B0604030504040204" pitchFamily="50" charset="-128"/>
              </a:rPr>
              <a:t>・障害特性や家族像、地域資源等の一般的なイメージから推察される「強み・可能性」の記載にとどまらないこと</a:t>
            </a:r>
            <a:endParaRPr lang="en-US" altLang="ja-JP" sz="1400" b="1" dirty="0">
              <a:solidFill>
                <a:srgbClr val="FF0000"/>
              </a:solidFill>
              <a:latin typeface="メイリオ" panose="020B0604030504040204" pitchFamily="50" charset="-128"/>
              <a:ea typeface="メイリオ" panose="020B0604030504040204" pitchFamily="50" charset="-128"/>
            </a:endParaRPr>
          </a:p>
          <a:p>
            <a:pPr marL="52685" indent="-52685"/>
            <a:r>
              <a:rPr lang="ja-JP" altLang="en-US" sz="1400" b="1" dirty="0">
                <a:solidFill>
                  <a:srgbClr val="FF0000"/>
                </a:solidFill>
                <a:latin typeface="メイリオ" panose="020B0604030504040204" pitchFamily="50" charset="-128"/>
                <a:ea typeface="メイリオ" panose="020B0604030504040204" pitchFamily="50" charset="-128"/>
              </a:rPr>
              <a:t>・より個別性を持たせるため、具体的に記載する</a:t>
            </a:r>
            <a:endParaRPr lang="en-US" altLang="ja-JP" sz="1400" b="1" dirty="0">
              <a:solidFill>
                <a:srgbClr val="FF0000"/>
              </a:solidFill>
              <a:latin typeface="メイリオ" panose="020B0604030504040204" pitchFamily="50" charset="-128"/>
              <a:ea typeface="メイリオ" panose="020B0604030504040204" pitchFamily="50" charset="-128"/>
            </a:endParaRPr>
          </a:p>
        </p:txBody>
      </p:sp>
      <p:grpSp>
        <p:nvGrpSpPr>
          <p:cNvPr id="24" name="グループ化 23"/>
          <p:cNvGrpSpPr/>
          <p:nvPr/>
        </p:nvGrpSpPr>
        <p:grpSpPr>
          <a:xfrm>
            <a:off x="4729951" y="1872637"/>
            <a:ext cx="3958192" cy="846812"/>
            <a:chOff x="1106398" y="4563002"/>
            <a:chExt cx="3798819" cy="2016223"/>
          </a:xfrm>
        </p:grpSpPr>
        <p:sp>
          <p:nvSpPr>
            <p:cNvPr id="25" name="角丸四角形吹き出し 24"/>
            <p:cNvSpPr/>
            <p:nvPr/>
          </p:nvSpPr>
          <p:spPr>
            <a:xfrm>
              <a:off x="1886379" y="4588095"/>
              <a:ext cx="2850597" cy="1721225"/>
            </a:xfrm>
            <a:prstGeom prst="wedgeRoundRectCallout">
              <a:avLst>
                <a:gd name="adj1" fmla="val 29204"/>
                <a:gd name="adj2" fmla="val -85809"/>
                <a:gd name="adj3" fmla="val 16667"/>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52685" indent="-52685"/>
              <a:endParaRPr lang="en-US" altLang="ja-JP" sz="1400" b="1" dirty="0">
                <a:solidFill>
                  <a:srgbClr val="FF0000"/>
                </a:solidFill>
                <a:latin typeface="メイリオ" panose="020B0604030504040204" pitchFamily="50" charset="-128"/>
                <a:ea typeface="メイリオ" panose="020B0604030504040204" pitchFamily="50" charset="-128"/>
              </a:endParaRPr>
            </a:p>
          </p:txBody>
        </p:sp>
        <p:sp>
          <p:nvSpPr>
            <p:cNvPr id="27" name="角丸四角形吹き出し 26"/>
            <p:cNvSpPr/>
            <p:nvPr/>
          </p:nvSpPr>
          <p:spPr>
            <a:xfrm>
              <a:off x="1106398" y="4563002"/>
              <a:ext cx="3798819" cy="2016223"/>
            </a:xfrm>
            <a:prstGeom prst="wedgeRoundRectCallout">
              <a:avLst>
                <a:gd name="adj1" fmla="val -20784"/>
                <a:gd name="adj2" fmla="val -80471"/>
                <a:gd name="adj3" fmla="val 16667"/>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52685" indent="-52685"/>
              <a:r>
                <a:rPr lang="ja-JP" altLang="en-US" sz="1400" b="1" dirty="0">
                  <a:solidFill>
                    <a:srgbClr val="FF0000"/>
                  </a:solidFill>
                  <a:latin typeface="メイリオ" panose="020B0604030504040204" pitchFamily="50" charset="-128"/>
                  <a:ea typeface="メイリオ" panose="020B0604030504040204" pitchFamily="50" charset="-128"/>
                </a:rPr>
                <a:t>「支援者の知識と技量があからさまになる」</a:t>
              </a:r>
              <a:endParaRPr lang="en-US" altLang="ja-JP" sz="1400" b="1" dirty="0">
                <a:solidFill>
                  <a:srgbClr val="FF0000"/>
                </a:solidFill>
                <a:latin typeface="メイリオ" panose="020B0604030504040204" pitchFamily="50" charset="-128"/>
                <a:ea typeface="メイリオ" panose="020B0604030504040204" pitchFamily="50" charset="-128"/>
              </a:endParaRPr>
            </a:p>
            <a:p>
              <a:pPr marL="52685" indent="-52685"/>
              <a:r>
                <a:rPr lang="ja-JP" altLang="en-US" sz="1400" b="1" dirty="0">
                  <a:solidFill>
                    <a:srgbClr val="FF0000"/>
                  </a:solidFill>
                  <a:latin typeface="メイリオ" panose="020B0604030504040204" pitchFamily="50" charset="-128"/>
                  <a:ea typeface="メイリオ" panose="020B0604030504040204" pitchFamily="50" charset="-128"/>
                </a:rPr>
                <a:t>・左記のニーズの把握、状態の評価の内容を基に論理的に記載できるか！</a:t>
              </a:r>
              <a:endParaRPr lang="en-US" altLang="ja-JP" sz="1400" b="1" dirty="0">
                <a:solidFill>
                  <a:srgbClr val="FF0000"/>
                </a:solidFill>
                <a:latin typeface="メイリオ" panose="020B0604030504040204" pitchFamily="50" charset="-128"/>
                <a:ea typeface="メイリオ" panose="020B0604030504040204" pitchFamily="50" charset="-128"/>
              </a:endParaRPr>
            </a:p>
          </p:txBody>
        </p:sp>
      </p:grpSp>
      <p:sp>
        <p:nvSpPr>
          <p:cNvPr id="31" name="角丸四角形吹き出し 30"/>
          <p:cNvSpPr/>
          <p:nvPr/>
        </p:nvSpPr>
        <p:spPr>
          <a:xfrm>
            <a:off x="6897655" y="3243474"/>
            <a:ext cx="1721318" cy="2996104"/>
          </a:xfrm>
          <a:prstGeom prst="wedgeRoundRectCallout">
            <a:avLst>
              <a:gd name="adj1" fmla="val -13934"/>
              <a:gd name="adj2" fmla="val 61513"/>
              <a:gd name="adj3" fmla="val 16667"/>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marL="52685" indent="-52685"/>
            <a:r>
              <a:rPr lang="ja-JP" altLang="en-US" sz="1400" b="1" dirty="0">
                <a:solidFill>
                  <a:srgbClr val="FF0000"/>
                </a:solidFill>
                <a:latin typeface="メイリオ" panose="020B0604030504040204" pitchFamily="50" charset="-128"/>
                <a:ea typeface="メイリオ" panose="020B0604030504040204" pitchFamily="50" charset="-128"/>
              </a:rPr>
              <a:t>・左記のニーズの記載内容と主語が一致するとは限らない。解決すべき課題の主語を明確化することでどこにアプローチすべきかが定まる</a:t>
            </a:r>
            <a:endParaRPr lang="en-US" altLang="ja-JP" sz="1400" b="1" dirty="0">
              <a:solidFill>
                <a:srgbClr val="FF0000"/>
              </a:solidFill>
              <a:latin typeface="メイリオ" panose="020B0604030504040204" pitchFamily="50" charset="-128"/>
              <a:ea typeface="メイリオ" panose="020B0604030504040204" pitchFamily="50" charset="-128"/>
            </a:endParaRPr>
          </a:p>
          <a:p>
            <a:pPr marL="52685" indent="-52685"/>
            <a:r>
              <a:rPr lang="ja-JP" altLang="en-US" sz="1400" b="1" dirty="0">
                <a:solidFill>
                  <a:srgbClr val="FF0000"/>
                </a:solidFill>
                <a:latin typeface="メイリオ" panose="020B0604030504040204" pitchFamily="50" charset="-128"/>
                <a:ea typeface="メイリオ" panose="020B0604030504040204" pitchFamily="50" charset="-128"/>
              </a:rPr>
              <a:t>・ここで挙げられた記載内容が、「個別支援計画」の具体的な到達目標となりうる</a:t>
            </a:r>
            <a:endParaRPr lang="en-US" altLang="ja-JP" sz="1400" b="1" dirty="0">
              <a:solidFill>
                <a:srgbClr val="FF0000"/>
              </a:solidFill>
              <a:latin typeface="メイリオ" panose="020B0604030504040204" pitchFamily="50" charset="-128"/>
              <a:ea typeface="メイリオ" panose="020B0604030504040204" pitchFamily="50" charset="-128"/>
            </a:endParaRPr>
          </a:p>
        </p:txBody>
      </p:sp>
      <p:sp>
        <p:nvSpPr>
          <p:cNvPr id="15" name="角丸四角形吹き出し 14"/>
          <p:cNvSpPr/>
          <p:nvPr/>
        </p:nvSpPr>
        <p:spPr>
          <a:xfrm>
            <a:off x="2904098" y="2244631"/>
            <a:ext cx="1539821" cy="3989181"/>
          </a:xfrm>
          <a:prstGeom prst="wedgeRoundRectCallout">
            <a:avLst>
              <a:gd name="adj1" fmla="val -9146"/>
              <a:gd name="adj2" fmla="val -64304"/>
              <a:gd name="adj3" fmla="val 16667"/>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marL="52685" indent="-52685"/>
            <a:r>
              <a:rPr lang="ja-JP" altLang="en-US" sz="1400" b="1" dirty="0">
                <a:solidFill>
                  <a:srgbClr val="FF0000"/>
                </a:solidFill>
                <a:latin typeface="メイリオ" panose="020B0604030504040204" pitchFamily="50" charset="-128"/>
                <a:ea typeface="メイリオ" panose="020B0604030504040204" pitchFamily="50" charset="-128"/>
              </a:rPr>
              <a:t>・まずは、聞き取り表、モニタリング情報等に記載されている状況で左記に挙げたニーズに該当する文言をそのまま抽出する。</a:t>
            </a:r>
            <a:endParaRPr lang="en-US" altLang="ja-JP" sz="1400" b="1" dirty="0">
              <a:solidFill>
                <a:srgbClr val="FF0000"/>
              </a:solidFill>
              <a:latin typeface="メイリオ" panose="020B0604030504040204" pitchFamily="50" charset="-128"/>
              <a:ea typeface="メイリオ" panose="020B0604030504040204" pitchFamily="50" charset="-128"/>
            </a:endParaRPr>
          </a:p>
          <a:p>
            <a:pPr marL="52685" indent="-52685"/>
            <a:endParaRPr lang="en-US" altLang="ja-JP" sz="1400" b="1" dirty="0">
              <a:solidFill>
                <a:srgbClr val="FF0000"/>
              </a:solidFill>
              <a:latin typeface="メイリオ" panose="020B0604030504040204" pitchFamily="50" charset="-128"/>
              <a:ea typeface="メイリオ" panose="020B0604030504040204" pitchFamily="50" charset="-128"/>
            </a:endParaRPr>
          </a:p>
          <a:p>
            <a:pPr marL="52685" indent="-52685"/>
            <a:r>
              <a:rPr lang="ja-JP" altLang="en-US" sz="1400" b="1">
                <a:solidFill>
                  <a:srgbClr val="FF0000"/>
                </a:solidFill>
                <a:latin typeface="メイリオ" panose="020B0604030504040204" pitchFamily="50" charset="-128"/>
                <a:ea typeface="メイリオ" panose="020B0604030504040204" pitchFamily="50" charset="-128"/>
              </a:rPr>
              <a:t>・</a:t>
            </a:r>
            <a:r>
              <a:rPr lang="ja-JP" altLang="en-US" sz="1400" b="1" dirty="0">
                <a:solidFill>
                  <a:srgbClr val="FF0000"/>
                </a:solidFill>
                <a:latin typeface="メイリオ" panose="020B0604030504040204" pitchFamily="50" charset="-128"/>
                <a:ea typeface="メイリオ" panose="020B0604030504040204" pitchFamily="50" charset="-128"/>
              </a:rPr>
              <a:t>すでに参考とする書類の記載者（保護者、相談支援専門員、職員等）の主観のもとに記載されている可能性が高いことに留意して読み取る</a:t>
            </a:r>
            <a:endParaRPr lang="en-US" altLang="ja-JP" sz="1400" b="1" dirty="0">
              <a:solidFill>
                <a:srgbClr val="FF0000"/>
              </a:solidFill>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175368435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コンテンツ プレースホルダー 7">
            <a:extLst>
              <a:ext uri="{FF2B5EF4-FFF2-40B4-BE49-F238E27FC236}">
                <a16:creationId xmlns:a16="http://schemas.microsoft.com/office/drawing/2014/main" id="{9CEAE7BE-6994-E24A-95CA-1E0F647402C3}"/>
              </a:ext>
            </a:extLst>
          </p:cNvPr>
          <p:cNvGraphicFramePr>
            <a:graphicFrameLocks noGrp="1"/>
          </p:cNvGraphicFramePr>
          <p:nvPr>
            <p:ph idx="1"/>
            <p:extLst>
              <p:ext uri="{D42A27DB-BD31-4B8C-83A1-F6EECF244321}">
                <p14:modId xmlns:p14="http://schemas.microsoft.com/office/powerpoint/2010/main" val="702335992"/>
              </p:ext>
            </p:extLst>
          </p:nvPr>
        </p:nvGraphicFramePr>
        <p:xfrm>
          <a:off x="395288" y="685636"/>
          <a:ext cx="8326025" cy="5868004"/>
        </p:xfrm>
        <a:graphic>
          <a:graphicData uri="http://schemas.openxmlformats.org/drawingml/2006/table">
            <a:tbl>
              <a:tblPr firstRow="1" bandRow="1">
                <a:tableStyleId>{5940675A-B579-460E-94D1-54222C63F5DA}</a:tableStyleId>
              </a:tblPr>
              <a:tblGrid>
                <a:gridCol w="782159">
                  <a:extLst>
                    <a:ext uri="{9D8B030D-6E8A-4147-A177-3AD203B41FA5}">
                      <a16:colId xmlns:a16="http://schemas.microsoft.com/office/drawing/2014/main" val="3671049887"/>
                    </a:ext>
                  </a:extLst>
                </a:gridCol>
                <a:gridCol w="1390389">
                  <a:extLst>
                    <a:ext uri="{9D8B030D-6E8A-4147-A177-3AD203B41FA5}">
                      <a16:colId xmlns:a16="http://schemas.microsoft.com/office/drawing/2014/main" val="2864819647"/>
                    </a:ext>
                  </a:extLst>
                </a:gridCol>
                <a:gridCol w="1686112">
                  <a:extLst>
                    <a:ext uri="{9D8B030D-6E8A-4147-A177-3AD203B41FA5}">
                      <a16:colId xmlns:a16="http://schemas.microsoft.com/office/drawing/2014/main" val="3225598659"/>
                    </a:ext>
                  </a:extLst>
                </a:gridCol>
                <a:gridCol w="858741">
                  <a:extLst>
                    <a:ext uri="{9D8B030D-6E8A-4147-A177-3AD203B41FA5}">
                      <a16:colId xmlns:a16="http://schemas.microsoft.com/office/drawing/2014/main" val="2561383671"/>
                    </a:ext>
                  </a:extLst>
                </a:gridCol>
                <a:gridCol w="597509">
                  <a:extLst>
                    <a:ext uri="{9D8B030D-6E8A-4147-A177-3AD203B41FA5}">
                      <a16:colId xmlns:a16="http://schemas.microsoft.com/office/drawing/2014/main" val="3522470646"/>
                    </a:ext>
                  </a:extLst>
                </a:gridCol>
                <a:gridCol w="931887">
                  <a:extLst>
                    <a:ext uri="{9D8B030D-6E8A-4147-A177-3AD203B41FA5}">
                      <a16:colId xmlns:a16="http://schemas.microsoft.com/office/drawing/2014/main" val="948585348"/>
                    </a:ext>
                  </a:extLst>
                </a:gridCol>
                <a:gridCol w="1668190">
                  <a:extLst>
                    <a:ext uri="{9D8B030D-6E8A-4147-A177-3AD203B41FA5}">
                      <a16:colId xmlns:a16="http://schemas.microsoft.com/office/drawing/2014/main" val="1076813120"/>
                    </a:ext>
                  </a:extLst>
                </a:gridCol>
                <a:gridCol w="411038">
                  <a:extLst>
                    <a:ext uri="{9D8B030D-6E8A-4147-A177-3AD203B41FA5}">
                      <a16:colId xmlns:a16="http://schemas.microsoft.com/office/drawing/2014/main" val="670662666"/>
                    </a:ext>
                  </a:extLst>
                </a:gridCol>
              </a:tblGrid>
              <a:tr h="464170">
                <a:tc gridSpan="2">
                  <a:txBody>
                    <a:bodyPr/>
                    <a:lstStyle/>
                    <a:p>
                      <a:pPr algn="ctr"/>
                      <a:r>
                        <a:rPr kumimoji="1" lang="ja-JP" altLang="en-US" sz="1200">
                          <a:latin typeface="Meiryo" panose="020B0604030504040204" pitchFamily="34" charset="-128"/>
                          <a:ea typeface="Meiryo" panose="020B0604030504040204" pitchFamily="34" charset="-128"/>
                        </a:rPr>
                        <a:t>利用時及び家族の</a:t>
                      </a:r>
                      <a:endParaRPr kumimoji="1" lang="en-US" altLang="ja-JP" sz="1200" dirty="0">
                        <a:latin typeface="Meiryo" panose="020B0604030504040204" pitchFamily="34" charset="-128"/>
                        <a:ea typeface="Meiryo" panose="020B0604030504040204" pitchFamily="34" charset="-128"/>
                      </a:endParaRPr>
                    </a:p>
                    <a:p>
                      <a:pPr algn="ctr"/>
                      <a:r>
                        <a:rPr kumimoji="1" lang="ja-JP" altLang="en-US" sz="1200">
                          <a:latin typeface="Meiryo" panose="020B0604030504040204" pitchFamily="34" charset="-128"/>
                          <a:ea typeface="Meiryo" panose="020B0604030504040204" pitchFamily="34" charset="-128"/>
                        </a:rPr>
                        <a:t>生活に対する意向</a:t>
                      </a:r>
                    </a:p>
                  </a:txBody>
                  <a:tcPr anchor="ctr">
                    <a:solidFill>
                      <a:srgbClr val="F9F98F"/>
                    </a:solidFill>
                  </a:tcPr>
                </a:tc>
                <a:tc hMerge="1">
                  <a:txBody>
                    <a:bodyPr/>
                    <a:lstStyle/>
                    <a:p>
                      <a:endParaRPr kumimoji="1" lang="ja-JP" altLang="en-US" sz="1200">
                        <a:latin typeface="Meiryo" panose="020B0604030504040204" pitchFamily="34" charset="-128"/>
                        <a:ea typeface="Meiryo" panose="020B0604030504040204" pitchFamily="34" charset="-128"/>
                      </a:endParaRPr>
                    </a:p>
                  </a:txBody>
                  <a:tcPr/>
                </a:tc>
                <a:tc gridSpan="6">
                  <a:txBody>
                    <a:bodyPr/>
                    <a:lstStyle/>
                    <a:p>
                      <a:endParaRPr kumimoji="1" lang="ja-JP" altLang="en-US"/>
                    </a:p>
                  </a:txBody>
                  <a:tcPr/>
                </a:tc>
                <a:tc hMerge="1">
                  <a:txBody>
                    <a:bodyPr/>
                    <a:lstStyle/>
                    <a:p>
                      <a:endParaRPr kumimoji="1" lang="ja-JP" altLang="en-US" sz="1200">
                        <a:latin typeface="Meiryo" panose="020B0604030504040204" pitchFamily="34" charset="-128"/>
                        <a:ea typeface="Meiryo" panose="020B0604030504040204" pitchFamily="34" charset="-128"/>
                      </a:endParaRPr>
                    </a:p>
                  </a:txBody>
                  <a:tcPr/>
                </a:tc>
                <a:tc hMerge="1">
                  <a:txBody>
                    <a:bodyPr/>
                    <a:lstStyle/>
                    <a:p>
                      <a:endParaRPr kumimoji="1" lang="ja-JP" altLang="en-US" sz="1200">
                        <a:latin typeface="Meiryo" panose="020B0604030504040204" pitchFamily="34" charset="-128"/>
                        <a:ea typeface="Meiryo" panose="020B0604030504040204" pitchFamily="34" charset="-128"/>
                      </a:endParaRPr>
                    </a:p>
                  </a:txBody>
                  <a:tcPr/>
                </a:tc>
                <a:tc hMerge="1">
                  <a:txBody>
                    <a:bodyPr/>
                    <a:lstStyle/>
                    <a:p>
                      <a:endParaRPr kumimoji="1" lang="ja-JP" altLang="en-US" sz="1200">
                        <a:latin typeface="Meiryo" panose="020B0604030504040204" pitchFamily="34" charset="-128"/>
                        <a:ea typeface="Meiryo" panose="020B0604030504040204" pitchFamily="34" charset="-128"/>
                      </a:endParaRPr>
                    </a:p>
                  </a:txBody>
                  <a:tcPr/>
                </a:tc>
                <a:tc hMerge="1">
                  <a:txBody>
                    <a:bodyPr/>
                    <a:lstStyle/>
                    <a:p>
                      <a:endParaRPr kumimoji="1" lang="ja-JP" altLang="en-US" sz="1200">
                        <a:latin typeface="Meiryo" panose="020B0604030504040204" pitchFamily="34" charset="-128"/>
                        <a:ea typeface="Meiryo" panose="020B0604030504040204" pitchFamily="34" charset="-128"/>
                      </a:endParaRPr>
                    </a:p>
                  </a:txBody>
                  <a:tcPr/>
                </a:tc>
                <a:tc hMerge="1">
                  <a:txBody>
                    <a:bodyPr/>
                    <a:lstStyle/>
                    <a:p>
                      <a:endParaRPr kumimoji="1" lang="ja-JP" altLang="en-US" sz="1200">
                        <a:latin typeface="Meiryo" panose="020B0604030504040204" pitchFamily="34" charset="-128"/>
                        <a:ea typeface="Meiryo" panose="020B0604030504040204" pitchFamily="34" charset="-128"/>
                      </a:endParaRPr>
                    </a:p>
                  </a:txBody>
                  <a:tcPr/>
                </a:tc>
                <a:extLst>
                  <a:ext uri="{0D108BD9-81ED-4DB2-BD59-A6C34878D82A}">
                    <a16:rowId xmlns:a16="http://schemas.microsoft.com/office/drawing/2014/main" val="3419131325"/>
                  </a:ext>
                </a:extLst>
              </a:tr>
              <a:tr h="170195">
                <a:tc gridSpan="8">
                  <a:txBody>
                    <a:bodyPr/>
                    <a:lstStyle/>
                    <a:p>
                      <a:pPr algn="ctr"/>
                      <a:endParaRPr kumimoji="1" lang="ja-JP" altLang="en-US" sz="500">
                        <a:latin typeface="Meiryo" panose="020B0604030504040204" pitchFamily="34" charset="-128"/>
                        <a:ea typeface="Meiryo" panose="020B0604030504040204" pitchFamily="34" charset="-128"/>
                      </a:endParaRPr>
                    </a:p>
                  </a:txBody>
                  <a:tcPr anchor="ctr"/>
                </a:tc>
                <a:tc hMerge="1">
                  <a:txBody>
                    <a:bodyPr/>
                    <a:lstStyle/>
                    <a:p>
                      <a:endParaRPr kumimoji="1" lang="ja-JP" altLang="en-US" sz="1200">
                        <a:latin typeface="Meiryo" panose="020B0604030504040204" pitchFamily="34" charset="-128"/>
                        <a:ea typeface="Meiryo" panose="020B0604030504040204" pitchFamily="34" charset="-128"/>
                      </a:endParaRPr>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sz="1200">
                        <a:latin typeface="Meiryo" panose="020B0604030504040204" pitchFamily="34" charset="-128"/>
                        <a:ea typeface="Meiryo" panose="020B0604030504040204" pitchFamily="34" charset="-128"/>
                      </a:endParaRPr>
                    </a:p>
                  </a:txBody>
                  <a:tcPr/>
                </a:tc>
                <a:tc hMerge="1">
                  <a:txBody>
                    <a:bodyPr/>
                    <a:lstStyle/>
                    <a:p>
                      <a:endParaRPr kumimoji="1" lang="ja-JP" altLang="en-US" sz="1200">
                        <a:latin typeface="Meiryo" panose="020B0604030504040204" pitchFamily="34" charset="-128"/>
                        <a:ea typeface="Meiryo" panose="020B0604030504040204" pitchFamily="34" charset="-128"/>
                      </a:endParaRPr>
                    </a:p>
                  </a:txBody>
                  <a:tcPr/>
                </a:tc>
                <a:extLst>
                  <a:ext uri="{0D108BD9-81ED-4DB2-BD59-A6C34878D82A}">
                    <a16:rowId xmlns:a16="http://schemas.microsoft.com/office/drawing/2014/main" val="3608630664"/>
                  </a:ext>
                </a:extLst>
              </a:tr>
              <a:tr h="376493">
                <a:tc gridSpan="2">
                  <a:txBody>
                    <a:bodyPr/>
                    <a:lstStyle/>
                    <a:p>
                      <a:pPr algn="ctr"/>
                      <a:r>
                        <a:rPr kumimoji="1" lang="ja-JP" altLang="en-US" sz="1200">
                          <a:latin typeface="Meiryo" panose="020B0604030504040204" pitchFamily="34" charset="-128"/>
                          <a:ea typeface="Meiryo" panose="020B0604030504040204" pitchFamily="34" charset="-128"/>
                        </a:rPr>
                        <a:t>総合的な支援の方針</a:t>
                      </a:r>
                    </a:p>
                  </a:txBody>
                  <a:tcPr anchor="ctr">
                    <a:solidFill>
                      <a:srgbClr val="F9F98F"/>
                    </a:solidFill>
                  </a:tcPr>
                </a:tc>
                <a:tc hMerge="1">
                  <a:txBody>
                    <a:bodyPr/>
                    <a:lstStyle/>
                    <a:p>
                      <a:endParaRPr kumimoji="1" lang="ja-JP" altLang="en-US" sz="1200">
                        <a:latin typeface="Meiryo" panose="020B0604030504040204" pitchFamily="34" charset="-128"/>
                        <a:ea typeface="Meiryo" panose="020B0604030504040204" pitchFamily="34" charset="-128"/>
                      </a:endParaRPr>
                    </a:p>
                  </a:txBody>
                  <a:tcPr/>
                </a:tc>
                <a:tc gridSpan="6">
                  <a:txBody>
                    <a:bodyPr/>
                    <a:lstStyle/>
                    <a:p>
                      <a:endParaRPr kumimoji="1" lang="ja-JP" altLang="en-US"/>
                    </a:p>
                  </a:txBody>
                  <a:tcPr/>
                </a:tc>
                <a:tc hMerge="1">
                  <a:txBody>
                    <a:bodyPr/>
                    <a:lstStyle/>
                    <a:p>
                      <a:endParaRPr kumimoji="1" lang="ja-JP" altLang="en-US" sz="1200">
                        <a:latin typeface="Meiryo" panose="020B0604030504040204" pitchFamily="34" charset="-128"/>
                        <a:ea typeface="Meiryo" panose="020B0604030504040204" pitchFamily="34" charset="-128"/>
                      </a:endParaRPr>
                    </a:p>
                  </a:txBody>
                  <a:tcPr/>
                </a:tc>
                <a:tc hMerge="1">
                  <a:txBody>
                    <a:bodyPr/>
                    <a:lstStyle/>
                    <a:p>
                      <a:endParaRPr kumimoji="1" lang="ja-JP" altLang="en-US" sz="1200">
                        <a:latin typeface="Meiryo" panose="020B0604030504040204" pitchFamily="34" charset="-128"/>
                        <a:ea typeface="Meiryo" panose="020B0604030504040204" pitchFamily="34" charset="-128"/>
                      </a:endParaRPr>
                    </a:p>
                  </a:txBody>
                  <a:tcPr/>
                </a:tc>
                <a:tc hMerge="1">
                  <a:txBody>
                    <a:bodyPr/>
                    <a:lstStyle/>
                    <a:p>
                      <a:endParaRPr kumimoji="1" lang="ja-JP" altLang="en-US" sz="1200">
                        <a:latin typeface="Meiryo" panose="020B0604030504040204" pitchFamily="34" charset="-128"/>
                        <a:ea typeface="Meiryo" panose="020B0604030504040204" pitchFamily="34" charset="-128"/>
                      </a:endParaRPr>
                    </a:p>
                  </a:txBody>
                  <a:tcPr/>
                </a:tc>
                <a:tc hMerge="1">
                  <a:txBody>
                    <a:bodyPr/>
                    <a:lstStyle/>
                    <a:p>
                      <a:endParaRPr kumimoji="1" lang="ja-JP" altLang="en-US" sz="1200">
                        <a:latin typeface="Meiryo" panose="020B0604030504040204" pitchFamily="34" charset="-128"/>
                        <a:ea typeface="Meiryo" panose="020B0604030504040204" pitchFamily="34" charset="-128"/>
                      </a:endParaRPr>
                    </a:p>
                  </a:txBody>
                  <a:tcPr/>
                </a:tc>
                <a:tc hMerge="1">
                  <a:txBody>
                    <a:bodyPr/>
                    <a:lstStyle/>
                    <a:p>
                      <a:endParaRPr kumimoji="1" lang="ja-JP" altLang="en-US" sz="1200">
                        <a:latin typeface="Meiryo" panose="020B0604030504040204" pitchFamily="34" charset="-128"/>
                        <a:ea typeface="Meiryo" panose="020B0604030504040204" pitchFamily="34" charset="-128"/>
                      </a:endParaRPr>
                    </a:p>
                  </a:txBody>
                  <a:tcPr/>
                </a:tc>
                <a:extLst>
                  <a:ext uri="{0D108BD9-81ED-4DB2-BD59-A6C34878D82A}">
                    <a16:rowId xmlns:a16="http://schemas.microsoft.com/office/drawing/2014/main" val="1163585721"/>
                  </a:ext>
                </a:extLst>
              </a:tr>
              <a:tr h="170195">
                <a:tc gridSpan="8">
                  <a:txBody>
                    <a:bodyPr/>
                    <a:lstStyle/>
                    <a:p>
                      <a:pPr algn="ctr"/>
                      <a:endParaRPr kumimoji="1" lang="ja-JP" altLang="en-US" sz="500">
                        <a:latin typeface="Meiryo" panose="020B0604030504040204" pitchFamily="34" charset="-128"/>
                        <a:ea typeface="Meiryo" panose="020B0604030504040204" pitchFamily="34" charset="-128"/>
                      </a:endParaRPr>
                    </a:p>
                  </a:txBody>
                  <a:tcPr anchor="ctr"/>
                </a:tc>
                <a:tc hMerge="1">
                  <a:txBody>
                    <a:bodyPr/>
                    <a:lstStyle/>
                    <a:p>
                      <a:endParaRPr kumimoji="1" lang="ja-JP" altLang="en-US" sz="1200">
                        <a:latin typeface="Meiryo" panose="020B0604030504040204" pitchFamily="34" charset="-128"/>
                        <a:ea typeface="Meiryo" panose="020B0604030504040204" pitchFamily="34" charset="-128"/>
                      </a:endParaRPr>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sz="1200">
                        <a:latin typeface="Meiryo" panose="020B0604030504040204" pitchFamily="34" charset="-128"/>
                        <a:ea typeface="Meiryo" panose="020B0604030504040204" pitchFamily="34" charset="-128"/>
                      </a:endParaRPr>
                    </a:p>
                  </a:txBody>
                  <a:tcPr/>
                </a:tc>
                <a:tc hMerge="1">
                  <a:txBody>
                    <a:bodyPr/>
                    <a:lstStyle/>
                    <a:p>
                      <a:endParaRPr kumimoji="1" lang="ja-JP" altLang="en-US" sz="1200">
                        <a:latin typeface="Meiryo" panose="020B0604030504040204" pitchFamily="34" charset="-128"/>
                        <a:ea typeface="Meiryo" panose="020B0604030504040204" pitchFamily="34" charset="-128"/>
                      </a:endParaRPr>
                    </a:p>
                  </a:txBody>
                  <a:tcPr/>
                </a:tc>
                <a:extLst>
                  <a:ext uri="{0D108BD9-81ED-4DB2-BD59-A6C34878D82A}">
                    <a16:rowId xmlns:a16="http://schemas.microsoft.com/office/drawing/2014/main" val="328542383"/>
                  </a:ext>
                </a:extLst>
              </a:tr>
              <a:tr h="417752">
                <a:tc gridSpan="2">
                  <a:txBody>
                    <a:bodyPr/>
                    <a:lstStyle/>
                    <a:p>
                      <a:pPr algn="ctr"/>
                      <a:r>
                        <a:rPr kumimoji="1" lang="ja-JP" altLang="en-US" sz="1050">
                          <a:latin typeface="Meiryo" panose="020B0604030504040204" pitchFamily="34" charset="-128"/>
                          <a:ea typeface="Meiryo" panose="020B0604030504040204" pitchFamily="34" charset="-128"/>
                        </a:rPr>
                        <a:t>長期目標</a:t>
                      </a:r>
                      <a:endParaRPr kumimoji="1" lang="en-US" altLang="ja-JP" sz="1050" dirty="0">
                        <a:latin typeface="Meiryo" panose="020B0604030504040204" pitchFamily="34" charset="-128"/>
                        <a:ea typeface="Meiryo" panose="020B0604030504040204" pitchFamily="34" charset="-128"/>
                      </a:endParaRPr>
                    </a:p>
                    <a:p>
                      <a:pPr algn="ctr"/>
                      <a:r>
                        <a:rPr kumimoji="1" lang="ja-JP" altLang="en-US" sz="1050">
                          <a:latin typeface="Meiryo" panose="020B0604030504040204" pitchFamily="34" charset="-128"/>
                          <a:ea typeface="Meiryo" panose="020B0604030504040204" pitchFamily="34" charset="-128"/>
                        </a:rPr>
                        <a:t>（内容・期間等）</a:t>
                      </a:r>
                    </a:p>
                  </a:txBody>
                  <a:tcPr anchor="ctr">
                    <a:solidFill>
                      <a:srgbClr val="F9F98F"/>
                    </a:solidFill>
                  </a:tcPr>
                </a:tc>
                <a:tc hMerge="1">
                  <a:txBody>
                    <a:bodyPr/>
                    <a:lstStyle/>
                    <a:p>
                      <a:endParaRPr kumimoji="1" lang="ja-JP" altLang="en-US" sz="1200">
                        <a:latin typeface="Meiryo" panose="020B0604030504040204" pitchFamily="34" charset="-128"/>
                        <a:ea typeface="Meiryo" panose="020B0604030504040204" pitchFamily="34" charset="-128"/>
                      </a:endParaRPr>
                    </a:p>
                  </a:txBody>
                  <a:tcPr/>
                </a:tc>
                <a:tc gridSpan="4">
                  <a:txBody>
                    <a:bodyPr/>
                    <a:lstStyle/>
                    <a:p>
                      <a:endParaRPr kumimoji="1" lang="ja-JP" altLang="en-US"/>
                    </a:p>
                  </a:txBody>
                  <a:tcPr/>
                </a:tc>
                <a:tc hMerge="1">
                  <a:txBody>
                    <a:bodyPr/>
                    <a:lstStyle/>
                    <a:p>
                      <a:endParaRPr kumimoji="1" lang="ja-JP" altLang="en-US" sz="1200">
                        <a:latin typeface="Meiryo" panose="020B0604030504040204" pitchFamily="34" charset="-128"/>
                        <a:ea typeface="Meiryo" panose="020B0604030504040204" pitchFamily="34" charset="-128"/>
                      </a:endParaRPr>
                    </a:p>
                  </a:txBody>
                  <a:tcPr/>
                </a:tc>
                <a:tc hMerge="1">
                  <a:txBody>
                    <a:bodyPr/>
                    <a:lstStyle/>
                    <a:p>
                      <a:endParaRPr kumimoji="1" lang="ja-JP" altLang="en-US" sz="1200">
                        <a:latin typeface="Meiryo" panose="020B0604030504040204" pitchFamily="34" charset="-128"/>
                        <a:ea typeface="Meiryo" panose="020B0604030504040204" pitchFamily="34" charset="-128"/>
                      </a:endParaRPr>
                    </a:p>
                  </a:txBody>
                  <a:tcPr/>
                </a:tc>
                <a:tc hMerge="1">
                  <a:txBody>
                    <a:bodyPr/>
                    <a:lstStyle/>
                    <a:p>
                      <a:endParaRPr kumimoji="1" lang="ja-JP" altLang="en-US" sz="1200">
                        <a:latin typeface="Meiryo" panose="020B0604030504040204" pitchFamily="34" charset="-128"/>
                        <a:ea typeface="Meiryo" panose="020B0604030504040204" pitchFamily="34" charset="-128"/>
                      </a:endParaRPr>
                    </a:p>
                  </a:txBody>
                  <a:tcPr/>
                </a:tc>
                <a:tc gridSpan="2">
                  <a:txBody>
                    <a:bodyPr/>
                    <a:lstStyle/>
                    <a:p>
                      <a:pPr algn="ctr"/>
                      <a:r>
                        <a:rPr kumimoji="1" lang="ja-JP" altLang="en-US" sz="1050">
                          <a:latin typeface="Meiryo" panose="020B0604030504040204" pitchFamily="34" charset="-128"/>
                          <a:ea typeface="Meiryo" panose="020B0604030504040204" pitchFamily="34" charset="-128"/>
                        </a:rPr>
                        <a:t>支援の標準的な提供時間</a:t>
                      </a:r>
                      <a:endParaRPr kumimoji="1" lang="en-US" altLang="ja-JP" sz="1050" dirty="0">
                        <a:latin typeface="Meiryo" panose="020B0604030504040204" pitchFamily="34" charset="-128"/>
                        <a:ea typeface="Meiryo" panose="020B0604030504040204" pitchFamily="34" charset="-128"/>
                      </a:endParaRPr>
                    </a:p>
                    <a:p>
                      <a:pPr algn="ctr"/>
                      <a:r>
                        <a:rPr kumimoji="1" lang="ja-JP" altLang="en-US" sz="1050">
                          <a:latin typeface="Meiryo" panose="020B0604030504040204" pitchFamily="34" charset="-128"/>
                          <a:ea typeface="Meiryo" panose="020B0604030504040204" pitchFamily="34" charset="-128"/>
                        </a:rPr>
                        <a:t>（曜日・頻度、時間）</a:t>
                      </a:r>
                    </a:p>
                  </a:txBody>
                  <a:tcPr/>
                </a:tc>
                <a:tc hMerge="1">
                  <a:txBody>
                    <a:bodyPr/>
                    <a:lstStyle/>
                    <a:p>
                      <a:endParaRPr kumimoji="1" lang="ja-JP" altLang="en-US" sz="1200">
                        <a:latin typeface="Meiryo" panose="020B0604030504040204" pitchFamily="34" charset="-128"/>
                        <a:ea typeface="Meiryo" panose="020B0604030504040204" pitchFamily="34" charset="-128"/>
                      </a:endParaRPr>
                    </a:p>
                  </a:txBody>
                  <a:tcPr/>
                </a:tc>
                <a:extLst>
                  <a:ext uri="{0D108BD9-81ED-4DB2-BD59-A6C34878D82A}">
                    <a16:rowId xmlns:a16="http://schemas.microsoft.com/office/drawing/2014/main" val="925973085"/>
                  </a:ext>
                </a:extLst>
              </a:tr>
              <a:tr h="417752">
                <a:tc gridSpan="2">
                  <a:txBody>
                    <a:bodyPr/>
                    <a:lstStyle/>
                    <a:p>
                      <a:pPr algn="ctr"/>
                      <a:r>
                        <a:rPr kumimoji="1" lang="ja-JP" altLang="en-US" sz="1050">
                          <a:latin typeface="Meiryo" panose="020B0604030504040204" pitchFamily="34" charset="-128"/>
                          <a:ea typeface="Meiryo" panose="020B0604030504040204" pitchFamily="34" charset="-128"/>
                        </a:rPr>
                        <a:t>短期目標</a:t>
                      </a:r>
                      <a:endParaRPr kumimoji="1" lang="en-US" altLang="ja-JP" sz="1050" dirty="0">
                        <a:latin typeface="Meiryo" panose="020B0604030504040204" pitchFamily="34" charset="-128"/>
                        <a:ea typeface="Meiryo" panose="020B0604030504040204" pitchFamily="34" charset="-128"/>
                      </a:endParaRPr>
                    </a:p>
                    <a:p>
                      <a:pPr algn="ctr"/>
                      <a:r>
                        <a:rPr kumimoji="1" lang="ja-JP" altLang="en-US" sz="1050">
                          <a:latin typeface="Meiryo" panose="020B0604030504040204" pitchFamily="34" charset="-128"/>
                          <a:ea typeface="Meiryo" panose="020B0604030504040204" pitchFamily="34" charset="-128"/>
                        </a:rPr>
                        <a:t>（内容・期間等）</a:t>
                      </a:r>
                    </a:p>
                  </a:txBody>
                  <a:tcPr anchor="ctr">
                    <a:solidFill>
                      <a:srgbClr val="F9F98F"/>
                    </a:solidFill>
                  </a:tcPr>
                </a:tc>
                <a:tc hMerge="1">
                  <a:txBody>
                    <a:bodyPr/>
                    <a:lstStyle/>
                    <a:p>
                      <a:endParaRPr kumimoji="1" lang="ja-JP" altLang="en-US" sz="1200">
                        <a:latin typeface="Meiryo" panose="020B0604030504040204" pitchFamily="34" charset="-128"/>
                        <a:ea typeface="Meiryo" panose="020B0604030504040204" pitchFamily="34" charset="-128"/>
                      </a:endParaRPr>
                    </a:p>
                  </a:txBody>
                  <a:tcPr/>
                </a:tc>
                <a:tc gridSpan="4">
                  <a:txBody>
                    <a:bodyPr/>
                    <a:lstStyle/>
                    <a:p>
                      <a:endParaRPr kumimoji="1" lang="ja-JP" altLang="en-US"/>
                    </a:p>
                  </a:txBody>
                  <a:tcPr/>
                </a:tc>
                <a:tc hMerge="1">
                  <a:txBody>
                    <a:bodyPr/>
                    <a:lstStyle/>
                    <a:p>
                      <a:endParaRPr kumimoji="1" lang="ja-JP" altLang="en-US" sz="1200">
                        <a:latin typeface="Meiryo" panose="020B0604030504040204" pitchFamily="34" charset="-128"/>
                        <a:ea typeface="Meiryo" panose="020B0604030504040204" pitchFamily="34" charset="-128"/>
                      </a:endParaRPr>
                    </a:p>
                  </a:txBody>
                  <a:tcPr/>
                </a:tc>
                <a:tc hMerge="1">
                  <a:txBody>
                    <a:bodyPr/>
                    <a:lstStyle/>
                    <a:p>
                      <a:endParaRPr kumimoji="1" lang="ja-JP" altLang="en-US" sz="1200">
                        <a:latin typeface="Meiryo" panose="020B0604030504040204" pitchFamily="34" charset="-128"/>
                        <a:ea typeface="Meiryo" panose="020B0604030504040204" pitchFamily="34" charset="-128"/>
                      </a:endParaRPr>
                    </a:p>
                  </a:txBody>
                  <a:tcPr/>
                </a:tc>
                <a:tc hMerge="1">
                  <a:txBody>
                    <a:bodyPr/>
                    <a:lstStyle/>
                    <a:p>
                      <a:endParaRPr kumimoji="1" lang="ja-JP" altLang="en-US" sz="1200">
                        <a:latin typeface="Meiryo" panose="020B0604030504040204" pitchFamily="34" charset="-128"/>
                        <a:ea typeface="Meiryo" panose="020B0604030504040204" pitchFamily="34" charset="-128"/>
                      </a:endParaRPr>
                    </a:p>
                  </a:txBody>
                  <a:tcPr/>
                </a:tc>
                <a:tc gridSpan="2">
                  <a:txBody>
                    <a:bodyPr/>
                    <a:lstStyle/>
                    <a:p>
                      <a:endParaRPr kumimoji="1" lang="ja-JP" altLang="en-US" sz="1200">
                        <a:latin typeface="Meiryo" panose="020B0604030504040204" pitchFamily="34" charset="-128"/>
                        <a:ea typeface="Meiryo" panose="020B0604030504040204" pitchFamily="34" charset="-128"/>
                      </a:endParaRPr>
                    </a:p>
                  </a:txBody>
                  <a:tcPr/>
                </a:tc>
                <a:tc hMerge="1">
                  <a:txBody>
                    <a:bodyPr/>
                    <a:lstStyle/>
                    <a:p>
                      <a:endParaRPr kumimoji="1" lang="ja-JP" altLang="en-US" sz="1200">
                        <a:latin typeface="Meiryo" panose="020B0604030504040204" pitchFamily="34" charset="-128"/>
                        <a:ea typeface="Meiryo" panose="020B0604030504040204" pitchFamily="34" charset="-128"/>
                      </a:endParaRPr>
                    </a:p>
                  </a:txBody>
                  <a:tcPr/>
                </a:tc>
                <a:extLst>
                  <a:ext uri="{0D108BD9-81ED-4DB2-BD59-A6C34878D82A}">
                    <a16:rowId xmlns:a16="http://schemas.microsoft.com/office/drawing/2014/main" val="3852135001"/>
                  </a:ext>
                </a:extLst>
              </a:tr>
              <a:tr h="278502">
                <a:tc gridSpan="8">
                  <a:txBody>
                    <a:bodyPr/>
                    <a:lstStyle/>
                    <a:p>
                      <a:r>
                        <a:rPr kumimoji="1" lang="en-US" altLang="ja-JP" sz="1200" dirty="0">
                          <a:latin typeface="Meiryo" panose="020B0604030504040204" pitchFamily="34" charset="-128"/>
                          <a:ea typeface="Meiryo" panose="020B0604030504040204" pitchFamily="34" charset="-128"/>
                        </a:rPr>
                        <a:t>○</a:t>
                      </a:r>
                      <a:r>
                        <a:rPr kumimoji="1" lang="ja-JP" altLang="en-US" sz="1200">
                          <a:latin typeface="Meiryo" panose="020B0604030504040204" pitchFamily="34" charset="-128"/>
                          <a:ea typeface="Meiryo" panose="020B0604030504040204" pitchFamily="34" charset="-128"/>
                        </a:rPr>
                        <a:t>支援目標及び具体的な支援内容等</a:t>
                      </a:r>
                    </a:p>
                  </a:txBody>
                  <a:tcPr anchor="b"/>
                </a:tc>
                <a:tc hMerge="1">
                  <a:txBody>
                    <a:bodyPr/>
                    <a:lstStyle/>
                    <a:p>
                      <a:endParaRPr kumimoji="1" lang="ja-JP" altLang="en-US" sz="1200">
                        <a:latin typeface="Meiryo" panose="020B0604030504040204" pitchFamily="34" charset="-128"/>
                        <a:ea typeface="Meiryo" panose="020B0604030504040204" pitchFamily="34" charset="-128"/>
                      </a:endParaRPr>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sz="1200">
                        <a:latin typeface="Meiryo" panose="020B0604030504040204" pitchFamily="34" charset="-128"/>
                        <a:ea typeface="Meiryo" panose="020B0604030504040204" pitchFamily="34" charset="-128"/>
                      </a:endParaRPr>
                    </a:p>
                  </a:txBody>
                  <a:tcPr/>
                </a:tc>
                <a:tc hMerge="1">
                  <a:txBody>
                    <a:bodyPr/>
                    <a:lstStyle/>
                    <a:p>
                      <a:endParaRPr kumimoji="1" lang="ja-JP" altLang="en-US" sz="1200">
                        <a:latin typeface="Meiryo" panose="020B0604030504040204" pitchFamily="34" charset="-128"/>
                        <a:ea typeface="Meiryo" panose="020B0604030504040204" pitchFamily="34" charset="-128"/>
                      </a:endParaRPr>
                    </a:p>
                  </a:txBody>
                  <a:tcPr/>
                </a:tc>
                <a:extLst>
                  <a:ext uri="{0D108BD9-81ED-4DB2-BD59-A6C34878D82A}">
                    <a16:rowId xmlns:a16="http://schemas.microsoft.com/office/drawing/2014/main" val="1600280946"/>
                  </a:ext>
                </a:extLst>
              </a:tr>
              <a:tr h="502850">
                <a:tc>
                  <a:txBody>
                    <a:bodyPr/>
                    <a:lstStyle/>
                    <a:p>
                      <a:pPr algn="ctr"/>
                      <a:r>
                        <a:rPr kumimoji="1" lang="ja-JP" altLang="en-US" sz="1050">
                          <a:latin typeface="Meiryo" panose="020B0604030504040204" pitchFamily="34" charset="-128"/>
                          <a:ea typeface="Meiryo" panose="020B0604030504040204" pitchFamily="34" charset="-128"/>
                        </a:rPr>
                        <a:t>項目</a:t>
                      </a:r>
                    </a:p>
                  </a:txBody>
                  <a:tcPr anchor="ctr">
                    <a:solidFill>
                      <a:srgbClr val="F9F98F"/>
                    </a:solidFill>
                  </a:tcPr>
                </a:tc>
                <a:tc>
                  <a:txBody>
                    <a:bodyPr/>
                    <a:lstStyle/>
                    <a:p>
                      <a:pPr algn="ctr"/>
                      <a:r>
                        <a:rPr kumimoji="1" lang="ja-JP" altLang="en-US" sz="1050">
                          <a:latin typeface="Meiryo" panose="020B0604030504040204" pitchFamily="34" charset="-128"/>
                          <a:ea typeface="Meiryo" panose="020B0604030504040204" pitchFamily="34" charset="-128"/>
                        </a:rPr>
                        <a:t>支援目標</a:t>
                      </a:r>
                      <a:endParaRPr kumimoji="1" lang="en-US" altLang="ja-JP" sz="1050" dirty="0">
                        <a:latin typeface="Meiryo" panose="020B0604030504040204" pitchFamily="34" charset="-128"/>
                        <a:ea typeface="Meiryo" panose="020B0604030504040204" pitchFamily="34" charset="-128"/>
                      </a:endParaRPr>
                    </a:p>
                    <a:p>
                      <a:pPr algn="ctr"/>
                      <a:r>
                        <a:rPr kumimoji="1" lang="ja-JP" altLang="en-US" sz="800">
                          <a:latin typeface="Meiryo" panose="020B0604030504040204" pitchFamily="34" charset="-128"/>
                          <a:ea typeface="Meiryo" panose="020B0604030504040204" pitchFamily="34" charset="-128"/>
                        </a:rPr>
                        <a:t>（具体的な到達目標）</a:t>
                      </a:r>
                      <a:endParaRPr kumimoji="1" lang="ja-JP" altLang="en-US" sz="1050">
                        <a:latin typeface="Meiryo" panose="020B0604030504040204" pitchFamily="34" charset="-128"/>
                        <a:ea typeface="Meiryo" panose="020B0604030504040204" pitchFamily="34" charset="-128"/>
                      </a:endParaRPr>
                    </a:p>
                  </a:txBody>
                  <a:tcPr anchor="ctr">
                    <a:solidFill>
                      <a:srgbClr val="F9F98F"/>
                    </a:solidFill>
                  </a:tcPr>
                </a:tc>
                <a:tc gridSpan="2">
                  <a:txBody>
                    <a:bodyPr/>
                    <a:lstStyle/>
                    <a:p>
                      <a:pPr algn="ctr"/>
                      <a:r>
                        <a:rPr kumimoji="1" lang="ja-JP" altLang="en-US" sz="1050">
                          <a:latin typeface="Meiryo" panose="020B0604030504040204" pitchFamily="34" charset="-128"/>
                          <a:ea typeface="Meiryo" panose="020B0604030504040204" pitchFamily="34" charset="-128"/>
                        </a:rPr>
                        <a:t>支援内容</a:t>
                      </a:r>
                      <a:endParaRPr kumimoji="1" lang="en-US" altLang="ja-JP" sz="1050" dirty="0">
                        <a:latin typeface="Meiryo" panose="020B0604030504040204" pitchFamily="34" charset="-128"/>
                        <a:ea typeface="Meiryo" panose="020B0604030504040204" pitchFamily="34" charset="-128"/>
                      </a:endParaRPr>
                    </a:p>
                    <a:p>
                      <a:pPr algn="ctr"/>
                      <a:r>
                        <a:rPr kumimoji="1" lang="ja-JP" altLang="en-US" sz="800">
                          <a:latin typeface="Meiryo" panose="020B0604030504040204" pitchFamily="34" charset="-128"/>
                          <a:ea typeface="Meiryo" panose="020B0604030504040204" pitchFamily="34" charset="-128"/>
                        </a:rPr>
                        <a:t>（内容・支援の提供上のポイント・５領域との関連性等）</a:t>
                      </a:r>
                      <a:endParaRPr kumimoji="1" lang="ja-JP" altLang="en-US"/>
                    </a:p>
                  </a:txBody>
                  <a:tcPr anchor="ctr">
                    <a:solidFill>
                      <a:srgbClr val="F9F98F"/>
                    </a:solidFill>
                  </a:tcPr>
                </a:tc>
                <a:tc hMerge="1">
                  <a:txBody>
                    <a:bodyPr/>
                    <a:lstStyle/>
                    <a:p>
                      <a:endParaRPr kumimoji="1" lang="ja-JP" altLang="en-US"/>
                    </a:p>
                  </a:txBody>
                  <a:tcPr/>
                </a:tc>
                <a:tc>
                  <a:txBody>
                    <a:bodyPr/>
                    <a:lstStyle/>
                    <a:p>
                      <a:pPr algn="ctr"/>
                      <a:r>
                        <a:rPr kumimoji="1" lang="ja-JP" altLang="en-US" sz="1000">
                          <a:latin typeface="Meiryo" panose="020B0604030504040204" pitchFamily="34" charset="-128"/>
                          <a:ea typeface="Meiryo" panose="020B0604030504040204" pitchFamily="34" charset="-128"/>
                        </a:rPr>
                        <a:t>達成</a:t>
                      </a:r>
                      <a:endParaRPr kumimoji="1" lang="en-US" altLang="ja-JP" sz="1000" dirty="0">
                        <a:latin typeface="Meiryo" panose="020B0604030504040204" pitchFamily="34" charset="-128"/>
                        <a:ea typeface="Meiryo" panose="020B0604030504040204" pitchFamily="34" charset="-128"/>
                      </a:endParaRPr>
                    </a:p>
                    <a:p>
                      <a:pPr algn="ctr"/>
                      <a:r>
                        <a:rPr kumimoji="1" lang="ja-JP" altLang="en-US" sz="1000">
                          <a:latin typeface="Meiryo" panose="020B0604030504040204" pitchFamily="34" charset="-128"/>
                          <a:ea typeface="Meiryo" panose="020B0604030504040204" pitchFamily="34" charset="-128"/>
                        </a:rPr>
                        <a:t>時期</a:t>
                      </a:r>
                    </a:p>
                  </a:txBody>
                  <a:tcPr anchor="ctr">
                    <a:solidFill>
                      <a:srgbClr val="F9F98F"/>
                    </a:solidFill>
                  </a:tcPr>
                </a:tc>
                <a:tc>
                  <a:txBody>
                    <a:bodyPr/>
                    <a:lstStyle/>
                    <a:p>
                      <a:pPr algn="ctr"/>
                      <a:r>
                        <a:rPr kumimoji="1" lang="ja-JP" altLang="en-US" sz="1050">
                          <a:latin typeface="Meiryo" panose="020B0604030504040204" pitchFamily="34" charset="-128"/>
                          <a:ea typeface="Meiryo" panose="020B0604030504040204" pitchFamily="34" charset="-128"/>
                        </a:rPr>
                        <a:t>担当者</a:t>
                      </a:r>
                      <a:endParaRPr kumimoji="1" lang="en-US" altLang="ja-JP" sz="1050" dirty="0">
                        <a:latin typeface="Meiryo" panose="020B0604030504040204" pitchFamily="34" charset="-128"/>
                        <a:ea typeface="Meiryo" panose="020B0604030504040204" pitchFamily="34" charset="-128"/>
                      </a:endParaRPr>
                    </a:p>
                    <a:p>
                      <a:pPr algn="ctr"/>
                      <a:r>
                        <a:rPr kumimoji="1" lang="ja-JP" altLang="en-US" sz="1050">
                          <a:latin typeface="Meiryo" panose="020B0604030504040204" pitchFamily="34" charset="-128"/>
                          <a:ea typeface="Meiryo" panose="020B0604030504040204" pitchFamily="34" charset="-128"/>
                        </a:rPr>
                        <a:t>提供機関</a:t>
                      </a:r>
                      <a:endParaRPr kumimoji="1" lang="ja-JP" altLang="en-US" sz="1400"/>
                    </a:p>
                  </a:txBody>
                  <a:tcPr anchor="ctr">
                    <a:solidFill>
                      <a:srgbClr val="F9F98F"/>
                    </a:solidFill>
                  </a:tcPr>
                </a:tc>
                <a:tc>
                  <a:txBody>
                    <a:bodyPr/>
                    <a:lstStyle/>
                    <a:p>
                      <a:pPr algn="ctr"/>
                      <a:r>
                        <a:rPr kumimoji="1" lang="ja-JP" altLang="en-US" sz="1050">
                          <a:latin typeface="Meiryo" panose="020B0604030504040204" pitchFamily="34" charset="-128"/>
                          <a:ea typeface="Meiryo" panose="020B0604030504040204" pitchFamily="34" charset="-128"/>
                        </a:rPr>
                        <a:t>留意事項</a:t>
                      </a:r>
                    </a:p>
                  </a:txBody>
                  <a:tcPr anchor="ctr">
                    <a:solidFill>
                      <a:srgbClr val="F9F98F"/>
                    </a:solidFill>
                  </a:tcPr>
                </a:tc>
                <a:tc>
                  <a:txBody>
                    <a:bodyPr/>
                    <a:lstStyle/>
                    <a:p>
                      <a:pPr algn="ctr"/>
                      <a:r>
                        <a:rPr kumimoji="1" lang="ja-JP" altLang="en-US" sz="800">
                          <a:latin typeface="Meiryo" panose="020B0604030504040204" pitchFamily="34" charset="-128"/>
                          <a:ea typeface="Meiryo" panose="020B0604030504040204" pitchFamily="34" charset="-128"/>
                        </a:rPr>
                        <a:t>優先順位</a:t>
                      </a:r>
                    </a:p>
                  </a:txBody>
                  <a:tcPr anchor="ctr">
                    <a:solidFill>
                      <a:srgbClr val="F9F98F"/>
                    </a:solidFill>
                  </a:tcPr>
                </a:tc>
                <a:extLst>
                  <a:ext uri="{0D108BD9-81ED-4DB2-BD59-A6C34878D82A}">
                    <a16:rowId xmlns:a16="http://schemas.microsoft.com/office/drawing/2014/main" val="2335797880"/>
                  </a:ext>
                </a:extLst>
              </a:tr>
              <a:tr h="438585">
                <a:tc>
                  <a:txBody>
                    <a:bodyPr/>
                    <a:lstStyle/>
                    <a:p>
                      <a:pPr algn="ctr"/>
                      <a:r>
                        <a:rPr kumimoji="1" lang="ja-JP" altLang="en-US" sz="1000">
                          <a:latin typeface="Meiryo" panose="020B0604030504040204" pitchFamily="34" charset="-128"/>
                          <a:ea typeface="Meiryo" panose="020B0604030504040204" pitchFamily="34" charset="-128"/>
                        </a:rPr>
                        <a:t>本人支援</a:t>
                      </a:r>
                    </a:p>
                  </a:txBody>
                  <a:tcPr anchor="ctr"/>
                </a:tc>
                <a:tc>
                  <a:txBody>
                    <a:bodyPr/>
                    <a:lstStyle/>
                    <a:p>
                      <a:pPr algn="ctr"/>
                      <a:endParaRPr kumimoji="1" lang="ja-JP" altLang="en-US" sz="1200">
                        <a:latin typeface="Meiryo" panose="020B0604030504040204" pitchFamily="34" charset="-128"/>
                        <a:ea typeface="Meiryo" panose="020B0604030504040204" pitchFamily="34" charset="-128"/>
                      </a:endParaRPr>
                    </a:p>
                  </a:txBody>
                  <a:tcPr anchor="ctr"/>
                </a:tc>
                <a:tc>
                  <a:txBody>
                    <a:bodyPr/>
                    <a:lstStyle/>
                    <a:p>
                      <a:pPr algn="ctr"/>
                      <a:endParaRPr kumimoji="1" lang="ja-JP" altLang="en-US" sz="1200">
                        <a:latin typeface="Meiryo" panose="020B0604030504040204" pitchFamily="34" charset="-128"/>
                        <a:ea typeface="Meiryo" panose="020B0604030504040204" pitchFamily="34" charset="-128"/>
                      </a:endParaRPr>
                    </a:p>
                  </a:txBody>
                  <a:tcPr anchor="ctr"/>
                </a:tc>
                <a:tc>
                  <a:txBody>
                    <a:bodyPr/>
                    <a:lstStyle/>
                    <a:p>
                      <a:pPr algn="ctr"/>
                      <a:endParaRPr kumimoji="1" lang="ja-JP" altLang="en-US"/>
                    </a:p>
                  </a:txBody>
                  <a:tcPr anchor="ctr"/>
                </a:tc>
                <a:tc>
                  <a:txBody>
                    <a:bodyPr/>
                    <a:lstStyle/>
                    <a:p>
                      <a:pPr algn="ctr"/>
                      <a:endParaRPr kumimoji="1" lang="ja-JP" altLang="en-US" sz="1200">
                        <a:latin typeface="Meiryo" panose="020B0604030504040204" pitchFamily="34" charset="-128"/>
                        <a:ea typeface="Meiryo" panose="020B0604030504040204" pitchFamily="34" charset="-128"/>
                      </a:endParaRPr>
                    </a:p>
                  </a:txBody>
                  <a:tcPr anchor="ctr"/>
                </a:tc>
                <a:tc>
                  <a:txBody>
                    <a:bodyPr/>
                    <a:lstStyle/>
                    <a:p>
                      <a:pPr algn="ctr"/>
                      <a:endParaRPr kumimoji="1" lang="ja-JP" altLang="en-US"/>
                    </a:p>
                  </a:txBody>
                  <a:tcPr anchor="ctr"/>
                </a:tc>
                <a:tc>
                  <a:txBody>
                    <a:bodyPr/>
                    <a:lstStyle/>
                    <a:p>
                      <a:pPr algn="ctr"/>
                      <a:endParaRPr kumimoji="1" lang="ja-JP" altLang="en-US" sz="1200">
                        <a:latin typeface="Meiryo" panose="020B0604030504040204" pitchFamily="34" charset="-128"/>
                        <a:ea typeface="Meiryo" panose="020B0604030504040204" pitchFamily="34" charset="-128"/>
                      </a:endParaRPr>
                    </a:p>
                  </a:txBody>
                  <a:tcPr anchor="ctr"/>
                </a:tc>
                <a:tc>
                  <a:txBody>
                    <a:bodyPr/>
                    <a:lstStyle/>
                    <a:p>
                      <a:pPr algn="ctr"/>
                      <a:endParaRPr kumimoji="1" lang="ja-JP" altLang="en-US" sz="1200">
                        <a:latin typeface="Meiryo" panose="020B0604030504040204" pitchFamily="34" charset="-128"/>
                        <a:ea typeface="Meiryo" panose="020B0604030504040204" pitchFamily="34" charset="-128"/>
                      </a:endParaRPr>
                    </a:p>
                  </a:txBody>
                  <a:tcPr anchor="ctr"/>
                </a:tc>
                <a:extLst>
                  <a:ext uri="{0D108BD9-81ED-4DB2-BD59-A6C34878D82A}">
                    <a16:rowId xmlns:a16="http://schemas.microsoft.com/office/drawing/2014/main" val="1826213561"/>
                  </a:ext>
                </a:extLst>
              </a:tr>
              <a:tr h="438585">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000">
                          <a:latin typeface="Meiryo" panose="020B0604030504040204" pitchFamily="34" charset="-128"/>
                          <a:ea typeface="Meiryo" panose="020B0604030504040204" pitchFamily="34" charset="-128"/>
                        </a:rPr>
                        <a:t>本人支援</a:t>
                      </a:r>
                    </a:p>
                    <a:p>
                      <a:pPr algn="ctr"/>
                      <a:endParaRPr kumimoji="1" lang="ja-JP" altLang="en-US" sz="1000">
                        <a:latin typeface="Meiryo" panose="020B0604030504040204" pitchFamily="34" charset="-128"/>
                        <a:ea typeface="Meiryo" panose="020B0604030504040204" pitchFamily="34" charset="-128"/>
                      </a:endParaRPr>
                    </a:p>
                  </a:txBody>
                  <a:tcPr anchor="ctr"/>
                </a:tc>
                <a:tc>
                  <a:txBody>
                    <a:bodyPr/>
                    <a:lstStyle/>
                    <a:p>
                      <a:pPr algn="ctr"/>
                      <a:endParaRPr kumimoji="1" lang="ja-JP" altLang="en-US" sz="1200">
                        <a:latin typeface="Meiryo" panose="020B0604030504040204" pitchFamily="34" charset="-128"/>
                        <a:ea typeface="Meiryo" panose="020B0604030504040204" pitchFamily="34" charset="-128"/>
                      </a:endParaRPr>
                    </a:p>
                  </a:txBody>
                  <a:tcPr anchor="ctr"/>
                </a:tc>
                <a:tc>
                  <a:txBody>
                    <a:bodyPr/>
                    <a:lstStyle/>
                    <a:p>
                      <a:pPr algn="ctr"/>
                      <a:endParaRPr kumimoji="1" lang="ja-JP" altLang="en-US" sz="1200">
                        <a:latin typeface="Meiryo" panose="020B0604030504040204" pitchFamily="34" charset="-128"/>
                        <a:ea typeface="Meiryo" panose="020B0604030504040204" pitchFamily="34" charset="-128"/>
                      </a:endParaRPr>
                    </a:p>
                  </a:txBody>
                  <a:tcPr anchor="ctr"/>
                </a:tc>
                <a:tc>
                  <a:txBody>
                    <a:bodyPr/>
                    <a:lstStyle/>
                    <a:p>
                      <a:pPr algn="ctr"/>
                      <a:endParaRPr kumimoji="1" lang="ja-JP" altLang="en-US"/>
                    </a:p>
                  </a:txBody>
                  <a:tcPr anchor="ctr"/>
                </a:tc>
                <a:tc>
                  <a:txBody>
                    <a:bodyPr/>
                    <a:lstStyle/>
                    <a:p>
                      <a:pPr algn="ctr"/>
                      <a:endParaRPr kumimoji="1" lang="ja-JP" altLang="en-US" sz="1200">
                        <a:latin typeface="Meiryo" panose="020B0604030504040204" pitchFamily="34" charset="-128"/>
                        <a:ea typeface="Meiryo" panose="020B0604030504040204" pitchFamily="34" charset="-128"/>
                      </a:endParaRPr>
                    </a:p>
                  </a:txBody>
                  <a:tcPr anchor="ctr"/>
                </a:tc>
                <a:tc>
                  <a:txBody>
                    <a:bodyPr/>
                    <a:lstStyle/>
                    <a:p>
                      <a:pPr algn="ctr"/>
                      <a:endParaRPr kumimoji="1" lang="ja-JP" altLang="en-US"/>
                    </a:p>
                  </a:txBody>
                  <a:tcPr anchor="ctr"/>
                </a:tc>
                <a:tc>
                  <a:txBody>
                    <a:bodyPr/>
                    <a:lstStyle/>
                    <a:p>
                      <a:pPr algn="ctr"/>
                      <a:endParaRPr kumimoji="1" lang="ja-JP" altLang="en-US" sz="1200">
                        <a:latin typeface="Meiryo" panose="020B0604030504040204" pitchFamily="34" charset="-128"/>
                        <a:ea typeface="Meiryo" panose="020B0604030504040204" pitchFamily="34" charset="-128"/>
                      </a:endParaRPr>
                    </a:p>
                  </a:txBody>
                  <a:tcPr anchor="ctr"/>
                </a:tc>
                <a:tc>
                  <a:txBody>
                    <a:bodyPr/>
                    <a:lstStyle/>
                    <a:p>
                      <a:pPr algn="ctr"/>
                      <a:endParaRPr kumimoji="1" lang="ja-JP" altLang="en-US" sz="1200">
                        <a:latin typeface="Meiryo" panose="020B0604030504040204" pitchFamily="34" charset="-128"/>
                        <a:ea typeface="Meiryo" panose="020B0604030504040204" pitchFamily="34" charset="-128"/>
                      </a:endParaRPr>
                    </a:p>
                  </a:txBody>
                  <a:tcPr anchor="ctr"/>
                </a:tc>
                <a:extLst>
                  <a:ext uri="{0D108BD9-81ED-4DB2-BD59-A6C34878D82A}">
                    <a16:rowId xmlns:a16="http://schemas.microsoft.com/office/drawing/2014/main" val="306962549"/>
                  </a:ext>
                </a:extLst>
              </a:tr>
              <a:tr h="438585">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000">
                          <a:latin typeface="Meiryo" panose="020B0604030504040204" pitchFamily="34" charset="-128"/>
                          <a:ea typeface="Meiryo" panose="020B0604030504040204" pitchFamily="34" charset="-128"/>
                        </a:rPr>
                        <a:t>本人支援</a:t>
                      </a:r>
                    </a:p>
                    <a:p>
                      <a:pPr algn="ctr"/>
                      <a:endParaRPr kumimoji="1" lang="ja-JP" altLang="en-US" sz="1000">
                        <a:latin typeface="Meiryo" panose="020B0604030504040204" pitchFamily="34" charset="-128"/>
                        <a:ea typeface="Meiryo" panose="020B0604030504040204" pitchFamily="34" charset="-128"/>
                      </a:endParaRPr>
                    </a:p>
                  </a:txBody>
                  <a:tcPr anchor="ctr"/>
                </a:tc>
                <a:tc>
                  <a:txBody>
                    <a:bodyPr/>
                    <a:lstStyle/>
                    <a:p>
                      <a:pPr algn="ctr"/>
                      <a:endParaRPr kumimoji="1" lang="ja-JP" altLang="en-US" sz="1200">
                        <a:latin typeface="Meiryo" panose="020B0604030504040204" pitchFamily="34" charset="-128"/>
                        <a:ea typeface="Meiryo" panose="020B0604030504040204" pitchFamily="34" charset="-128"/>
                      </a:endParaRPr>
                    </a:p>
                  </a:txBody>
                  <a:tcPr anchor="ctr"/>
                </a:tc>
                <a:tc>
                  <a:txBody>
                    <a:bodyPr/>
                    <a:lstStyle/>
                    <a:p>
                      <a:pPr algn="ctr"/>
                      <a:endParaRPr kumimoji="1" lang="ja-JP" altLang="en-US" sz="1200">
                        <a:latin typeface="Meiryo" panose="020B0604030504040204" pitchFamily="34" charset="-128"/>
                        <a:ea typeface="Meiryo" panose="020B0604030504040204" pitchFamily="34" charset="-128"/>
                      </a:endParaRPr>
                    </a:p>
                  </a:txBody>
                  <a:tcPr anchor="ctr"/>
                </a:tc>
                <a:tc>
                  <a:txBody>
                    <a:bodyPr/>
                    <a:lstStyle/>
                    <a:p>
                      <a:pPr algn="ctr"/>
                      <a:endParaRPr kumimoji="1" lang="ja-JP" altLang="en-US"/>
                    </a:p>
                  </a:txBody>
                  <a:tcPr anchor="ctr"/>
                </a:tc>
                <a:tc>
                  <a:txBody>
                    <a:bodyPr/>
                    <a:lstStyle/>
                    <a:p>
                      <a:pPr algn="ctr"/>
                      <a:endParaRPr kumimoji="1" lang="ja-JP" altLang="en-US" sz="1200">
                        <a:latin typeface="Meiryo" panose="020B0604030504040204" pitchFamily="34" charset="-128"/>
                        <a:ea typeface="Meiryo" panose="020B0604030504040204" pitchFamily="34" charset="-128"/>
                      </a:endParaRPr>
                    </a:p>
                  </a:txBody>
                  <a:tcPr anchor="ctr"/>
                </a:tc>
                <a:tc>
                  <a:txBody>
                    <a:bodyPr/>
                    <a:lstStyle/>
                    <a:p>
                      <a:pPr algn="ctr"/>
                      <a:endParaRPr kumimoji="1" lang="ja-JP" altLang="en-US"/>
                    </a:p>
                  </a:txBody>
                  <a:tcPr anchor="ctr"/>
                </a:tc>
                <a:tc>
                  <a:txBody>
                    <a:bodyPr/>
                    <a:lstStyle/>
                    <a:p>
                      <a:pPr algn="ctr"/>
                      <a:endParaRPr kumimoji="1" lang="ja-JP" altLang="en-US" sz="1200">
                        <a:latin typeface="Meiryo" panose="020B0604030504040204" pitchFamily="34" charset="-128"/>
                        <a:ea typeface="Meiryo" panose="020B0604030504040204" pitchFamily="34" charset="-128"/>
                      </a:endParaRPr>
                    </a:p>
                  </a:txBody>
                  <a:tcPr anchor="ctr"/>
                </a:tc>
                <a:tc>
                  <a:txBody>
                    <a:bodyPr/>
                    <a:lstStyle/>
                    <a:p>
                      <a:pPr algn="ctr"/>
                      <a:endParaRPr kumimoji="1" lang="ja-JP" altLang="en-US" sz="1200">
                        <a:latin typeface="Meiryo" panose="020B0604030504040204" pitchFamily="34" charset="-128"/>
                        <a:ea typeface="Meiryo" panose="020B0604030504040204" pitchFamily="34" charset="-128"/>
                      </a:endParaRPr>
                    </a:p>
                  </a:txBody>
                  <a:tcPr anchor="ctr"/>
                </a:tc>
                <a:extLst>
                  <a:ext uri="{0D108BD9-81ED-4DB2-BD59-A6C34878D82A}">
                    <a16:rowId xmlns:a16="http://schemas.microsoft.com/office/drawing/2014/main" val="3343818461"/>
                  </a:ext>
                </a:extLst>
              </a:tr>
              <a:tr h="438585">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000">
                          <a:latin typeface="Meiryo" panose="020B0604030504040204" pitchFamily="34" charset="-128"/>
                          <a:ea typeface="Meiryo" panose="020B0604030504040204" pitchFamily="34" charset="-128"/>
                        </a:rPr>
                        <a:t>本人支援</a:t>
                      </a:r>
                    </a:p>
                    <a:p>
                      <a:pPr algn="ctr"/>
                      <a:endParaRPr kumimoji="1" lang="ja-JP" altLang="en-US" sz="1000">
                        <a:latin typeface="Meiryo" panose="020B0604030504040204" pitchFamily="34" charset="-128"/>
                        <a:ea typeface="Meiryo" panose="020B0604030504040204" pitchFamily="34" charset="-128"/>
                      </a:endParaRPr>
                    </a:p>
                  </a:txBody>
                  <a:tcPr anchor="ctr"/>
                </a:tc>
                <a:tc>
                  <a:txBody>
                    <a:bodyPr/>
                    <a:lstStyle/>
                    <a:p>
                      <a:pPr algn="ctr"/>
                      <a:endParaRPr kumimoji="1" lang="ja-JP" altLang="en-US" sz="1200">
                        <a:latin typeface="Meiryo" panose="020B0604030504040204" pitchFamily="34" charset="-128"/>
                        <a:ea typeface="Meiryo" panose="020B0604030504040204" pitchFamily="34" charset="-128"/>
                      </a:endParaRPr>
                    </a:p>
                  </a:txBody>
                  <a:tcPr anchor="ctr"/>
                </a:tc>
                <a:tc>
                  <a:txBody>
                    <a:bodyPr/>
                    <a:lstStyle/>
                    <a:p>
                      <a:pPr algn="ctr"/>
                      <a:endParaRPr kumimoji="1" lang="ja-JP" altLang="en-US" sz="1200">
                        <a:latin typeface="Meiryo" panose="020B0604030504040204" pitchFamily="34" charset="-128"/>
                        <a:ea typeface="Meiryo" panose="020B0604030504040204" pitchFamily="34" charset="-128"/>
                      </a:endParaRPr>
                    </a:p>
                  </a:txBody>
                  <a:tcPr anchor="ctr"/>
                </a:tc>
                <a:tc>
                  <a:txBody>
                    <a:bodyPr/>
                    <a:lstStyle/>
                    <a:p>
                      <a:pPr algn="ctr"/>
                      <a:endParaRPr kumimoji="1" lang="ja-JP" altLang="en-US"/>
                    </a:p>
                  </a:txBody>
                  <a:tcPr anchor="ctr"/>
                </a:tc>
                <a:tc>
                  <a:txBody>
                    <a:bodyPr/>
                    <a:lstStyle/>
                    <a:p>
                      <a:pPr algn="ctr"/>
                      <a:endParaRPr kumimoji="1" lang="ja-JP" altLang="en-US" sz="1200">
                        <a:latin typeface="Meiryo" panose="020B0604030504040204" pitchFamily="34" charset="-128"/>
                        <a:ea typeface="Meiryo" panose="020B0604030504040204" pitchFamily="34" charset="-128"/>
                      </a:endParaRPr>
                    </a:p>
                  </a:txBody>
                  <a:tcPr anchor="ctr"/>
                </a:tc>
                <a:tc>
                  <a:txBody>
                    <a:bodyPr/>
                    <a:lstStyle/>
                    <a:p>
                      <a:pPr algn="ctr"/>
                      <a:endParaRPr kumimoji="1" lang="ja-JP" altLang="en-US"/>
                    </a:p>
                  </a:txBody>
                  <a:tcPr anchor="ctr"/>
                </a:tc>
                <a:tc>
                  <a:txBody>
                    <a:bodyPr/>
                    <a:lstStyle/>
                    <a:p>
                      <a:pPr algn="ctr"/>
                      <a:endParaRPr kumimoji="1" lang="ja-JP" altLang="en-US" sz="1200">
                        <a:latin typeface="Meiryo" panose="020B0604030504040204" pitchFamily="34" charset="-128"/>
                        <a:ea typeface="Meiryo" panose="020B0604030504040204" pitchFamily="34" charset="-128"/>
                      </a:endParaRPr>
                    </a:p>
                  </a:txBody>
                  <a:tcPr anchor="ctr"/>
                </a:tc>
                <a:tc>
                  <a:txBody>
                    <a:bodyPr/>
                    <a:lstStyle/>
                    <a:p>
                      <a:pPr algn="ctr"/>
                      <a:endParaRPr kumimoji="1" lang="ja-JP" altLang="en-US" sz="1200">
                        <a:latin typeface="Meiryo" panose="020B0604030504040204" pitchFamily="34" charset="-128"/>
                        <a:ea typeface="Meiryo" panose="020B0604030504040204" pitchFamily="34" charset="-128"/>
                      </a:endParaRPr>
                    </a:p>
                  </a:txBody>
                  <a:tcPr anchor="ctr"/>
                </a:tc>
                <a:extLst>
                  <a:ext uri="{0D108BD9-81ED-4DB2-BD59-A6C34878D82A}">
                    <a16:rowId xmlns:a16="http://schemas.microsoft.com/office/drawing/2014/main" val="1949225831"/>
                  </a:ext>
                </a:extLst>
              </a:tr>
              <a:tr h="438585">
                <a:tc>
                  <a:txBody>
                    <a:bodyPr/>
                    <a:lstStyle/>
                    <a:p>
                      <a:pPr algn="ctr"/>
                      <a:r>
                        <a:rPr kumimoji="1" lang="ja-JP" altLang="en-US" sz="1000">
                          <a:latin typeface="Meiryo" panose="020B0604030504040204" pitchFamily="34" charset="-128"/>
                          <a:ea typeface="Meiryo" panose="020B0604030504040204" pitchFamily="34" charset="-128"/>
                        </a:rPr>
                        <a:t>家族支援</a:t>
                      </a:r>
                    </a:p>
                  </a:txBody>
                  <a:tcPr anchor="ctr"/>
                </a:tc>
                <a:tc>
                  <a:txBody>
                    <a:bodyPr/>
                    <a:lstStyle/>
                    <a:p>
                      <a:pPr algn="ctr"/>
                      <a:endParaRPr kumimoji="1" lang="ja-JP" altLang="en-US" sz="1200">
                        <a:latin typeface="Meiryo" panose="020B0604030504040204" pitchFamily="34" charset="-128"/>
                        <a:ea typeface="Meiryo" panose="020B0604030504040204" pitchFamily="34" charset="-128"/>
                      </a:endParaRPr>
                    </a:p>
                  </a:txBody>
                  <a:tcPr anchor="ctr"/>
                </a:tc>
                <a:tc>
                  <a:txBody>
                    <a:bodyPr/>
                    <a:lstStyle/>
                    <a:p>
                      <a:pPr algn="ctr"/>
                      <a:endParaRPr kumimoji="1" lang="ja-JP" altLang="en-US" sz="1200">
                        <a:latin typeface="Meiryo" panose="020B0604030504040204" pitchFamily="34" charset="-128"/>
                        <a:ea typeface="Meiryo" panose="020B0604030504040204" pitchFamily="34" charset="-128"/>
                      </a:endParaRPr>
                    </a:p>
                  </a:txBody>
                  <a:tcPr anchor="ctr"/>
                </a:tc>
                <a:tc>
                  <a:txBody>
                    <a:bodyPr/>
                    <a:lstStyle/>
                    <a:p>
                      <a:pPr algn="ctr"/>
                      <a:endParaRPr kumimoji="1" lang="ja-JP" altLang="en-US"/>
                    </a:p>
                  </a:txBody>
                  <a:tcPr anchor="ctr"/>
                </a:tc>
                <a:tc>
                  <a:txBody>
                    <a:bodyPr/>
                    <a:lstStyle/>
                    <a:p>
                      <a:pPr algn="ctr"/>
                      <a:endParaRPr kumimoji="1" lang="ja-JP" altLang="en-US" sz="1200">
                        <a:latin typeface="Meiryo" panose="020B0604030504040204" pitchFamily="34" charset="-128"/>
                        <a:ea typeface="Meiryo" panose="020B0604030504040204" pitchFamily="34" charset="-128"/>
                      </a:endParaRPr>
                    </a:p>
                  </a:txBody>
                  <a:tcPr anchor="ctr"/>
                </a:tc>
                <a:tc>
                  <a:txBody>
                    <a:bodyPr/>
                    <a:lstStyle/>
                    <a:p>
                      <a:pPr algn="ctr"/>
                      <a:endParaRPr kumimoji="1" lang="ja-JP" altLang="en-US"/>
                    </a:p>
                  </a:txBody>
                  <a:tcPr anchor="ctr"/>
                </a:tc>
                <a:tc>
                  <a:txBody>
                    <a:bodyPr/>
                    <a:lstStyle/>
                    <a:p>
                      <a:pPr algn="ctr"/>
                      <a:endParaRPr kumimoji="1" lang="ja-JP" altLang="en-US" sz="1200">
                        <a:latin typeface="Meiryo" panose="020B0604030504040204" pitchFamily="34" charset="-128"/>
                        <a:ea typeface="Meiryo" panose="020B0604030504040204" pitchFamily="34" charset="-128"/>
                      </a:endParaRPr>
                    </a:p>
                  </a:txBody>
                  <a:tcPr anchor="ctr"/>
                </a:tc>
                <a:tc>
                  <a:txBody>
                    <a:bodyPr/>
                    <a:lstStyle/>
                    <a:p>
                      <a:pPr algn="ctr"/>
                      <a:endParaRPr kumimoji="1" lang="ja-JP" altLang="en-US" sz="1200">
                        <a:latin typeface="Meiryo" panose="020B0604030504040204" pitchFamily="34" charset="-128"/>
                        <a:ea typeface="Meiryo" panose="020B0604030504040204" pitchFamily="34" charset="-128"/>
                      </a:endParaRPr>
                    </a:p>
                  </a:txBody>
                  <a:tcPr anchor="ctr"/>
                </a:tc>
                <a:extLst>
                  <a:ext uri="{0D108BD9-81ED-4DB2-BD59-A6C34878D82A}">
                    <a16:rowId xmlns:a16="http://schemas.microsoft.com/office/drawing/2014/main" val="2107343239"/>
                  </a:ext>
                </a:extLst>
              </a:tr>
              <a:tr h="438585">
                <a:tc>
                  <a:txBody>
                    <a:bodyPr/>
                    <a:lstStyle/>
                    <a:p>
                      <a:pPr algn="ctr"/>
                      <a:r>
                        <a:rPr kumimoji="1" lang="ja-JP" altLang="en-US" sz="1000">
                          <a:latin typeface="Meiryo" panose="020B0604030504040204" pitchFamily="34" charset="-128"/>
                          <a:ea typeface="Meiryo" panose="020B0604030504040204" pitchFamily="34" charset="-128"/>
                        </a:rPr>
                        <a:t>移行支援</a:t>
                      </a:r>
                    </a:p>
                  </a:txBody>
                  <a:tcPr anchor="ctr"/>
                </a:tc>
                <a:tc>
                  <a:txBody>
                    <a:bodyPr/>
                    <a:lstStyle/>
                    <a:p>
                      <a:pPr algn="ctr"/>
                      <a:endParaRPr kumimoji="1" lang="ja-JP" altLang="en-US" sz="1200">
                        <a:latin typeface="Meiryo" panose="020B0604030504040204" pitchFamily="34" charset="-128"/>
                        <a:ea typeface="Meiryo" panose="020B0604030504040204" pitchFamily="34" charset="-128"/>
                      </a:endParaRPr>
                    </a:p>
                  </a:txBody>
                  <a:tcPr anchor="ctr"/>
                </a:tc>
                <a:tc>
                  <a:txBody>
                    <a:bodyPr/>
                    <a:lstStyle/>
                    <a:p>
                      <a:pPr algn="ctr"/>
                      <a:endParaRPr kumimoji="1" lang="ja-JP" altLang="en-US" sz="1200">
                        <a:latin typeface="Meiryo" panose="020B0604030504040204" pitchFamily="34" charset="-128"/>
                        <a:ea typeface="Meiryo" panose="020B0604030504040204" pitchFamily="34" charset="-128"/>
                      </a:endParaRPr>
                    </a:p>
                  </a:txBody>
                  <a:tcPr anchor="ctr"/>
                </a:tc>
                <a:tc>
                  <a:txBody>
                    <a:bodyPr/>
                    <a:lstStyle/>
                    <a:p>
                      <a:pPr algn="ctr"/>
                      <a:endParaRPr kumimoji="1" lang="ja-JP" altLang="en-US"/>
                    </a:p>
                  </a:txBody>
                  <a:tcPr anchor="ctr"/>
                </a:tc>
                <a:tc>
                  <a:txBody>
                    <a:bodyPr/>
                    <a:lstStyle/>
                    <a:p>
                      <a:pPr algn="ctr"/>
                      <a:endParaRPr kumimoji="1" lang="ja-JP" altLang="en-US" sz="1200">
                        <a:latin typeface="Meiryo" panose="020B0604030504040204" pitchFamily="34" charset="-128"/>
                        <a:ea typeface="Meiryo" panose="020B0604030504040204" pitchFamily="34" charset="-128"/>
                      </a:endParaRPr>
                    </a:p>
                  </a:txBody>
                  <a:tcPr anchor="ctr"/>
                </a:tc>
                <a:tc>
                  <a:txBody>
                    <a:bodyPr/>
                    <a:lstStyle/>
                    <a:p>
                      <a:pPr algn="ctr"/>
                      <a:endParaRPr kumimoji="1" lang="ja-JP" altLang="en-US"/>
                    </a:p>
                  </a:txBody>
                  <a:tcPr anchor="ctr"/>
                </a:tc>
                <a:tc>
                  <a:txBody>
                    <a:bodyPr/>
                    <a:lstStyle/>
                    <a:p>
                      <a:pPr algn="ctr"/>
                      <a:endParaRPr kumimoji="1" lang="ja-JP" altLang="en-US" sz="1200">
                        <a:latin typeface="Meiryo" panose="020B0604030504040204" pitchFamily="34" charset="-128"/>
                        <a:ea typeface="Meiryo" panose="020B0604030504040204" pitchFamily="34" charset="-128"/>
                      </a:endParaRPr>
                    </a:p>
                  </a:txBody>
                  <a:tcPr anchor="ctr"/>
                </a:tc>
                <a:tc>
                  <a:txBody>
                    <a:bodyPr/>
                    <a:lstStyle/>
                    <a:p>
                      <a:pPr algn="ctr"/>
                      <a:endParaRPr kumimoji="1" lang="ja-JP" altLang="en-US" sz="1200">
                        <a:latin typeface="Meiryo" panose="020B0604030504040204" pitchFamily="34" charset="-128"/>
                        <a:ea typeface="Meiryo" panose="020B0604030504040204" pitchFamily="34" charset="-128"/>
                      </a:endParaRPr>
                    </a:p>
                  </a:txBody>
                  <a:tcPr anchor="ctr"/>
                </a:tc>
                <a:extLst>
                  <a:ext uri="{0D108BD9-81ED-4DB2-BD59-A6C34878D82A}">
                    <a16:rowId xmlns:a16="http://schemas.microsoft.com/office/drawing/2014/main" val="675489216"/>
                  </a:ext>
                </a:extLst>
              </a:tr>
              <a:tr h="438585">
                <a:tc>
                  <a:txBody>
                    <a:bodyPr/>
                    <a:lstStyle/>
                    <a:p>
                      <a:pPr algn="ctr"/>
                      <a:r>
                        <a:rPr kumimoji="1" lang="ja-JP" altLang="en-US" sz="1000">
                          <a:latin typeface="Meiryo" panose="020B0604030504040204" pitchFamily="34" charset="-128"/>
                          <a:ea typeface="Meiryo" panose="020B0604030504040204" pitchFamily="34" charset="-128"/>
                        </a:rPr>
                        <a:t>地域支援</a:t>
                      </a:r>
                      <a:endParaRPr kumimoji="1" lang="en-US" altLang="ja-JP" sz="1000" dirty="0">
                        <a:latin typeface="Meiryo" panose="020B0604030504040204" pitchFamily="34" charset="-128"/>
                        <a:ea typeface="Meiryo" panose="020B0604030504040204" pitchFamily="34" charset="-128"/>
                      </a:endParaRPr>
                    </a:p>
                    <a:p>
                      <a:pPr algn="ctr"/>
                      <a:r>
                        <a:rPr kumimoji="1" lang="ja-JP" altLang="en-US" sz="1000">
                          <a:latin typeface="Meiryo" panose="020B0604030504040204" pitchFamily="34" charset="-128"/>
                          <a:ea typeface="Meiryo" panose="020B0604030504040204" pitchFamily="34" charset="-128"/>
                        </a:rPr>
                        <a:t>地域連携</a:t>
                      </a:r>
                    </a:p>
                  </a:txBody>
                  <a:tcPr anchor="ctr"/>
                </a:tc>
                <a:tc>
                  <a:txBody>
                    <a:bodyPr/>
                    <a:lstStyle/>
                    <a:p>
                      <a:pPr algn="ctr"/>
                      <a:endParaRPr kumimoji="1" lang="ja-JP" altLang="en-US" sz="1200">
                        <a:latin typeface="Meiryo" panose="020B0604030504040204" pitchFamily="34" charset="-128"/>
                        <a:ea typeface="Meiryo" panose="020B0604030504040204" pitchFamily="34" charset="-128"/>
                      </a:endParaRPr>
                    </a:p>
                  </a:txBody>
                  <a:tcPr anchor="ctr"/>
                </a:tc>
                <a:tc>
                  <a:txBody>
                    <a:bodyPr/>
                    <a:lstStyle/>
                    <a:p>
                      <a:pPr algn="ctr"/>
                      <a:endParaRPr kumimoji="1" lang="ja-JP" altLang="en-US" sz="1200">
                        <a:latin typeface="Meiryo" panose="020B0604030504040204" pitchFamily="34" charset="-128"/>
                        <a:ea typeface="Meiryo" panose="020B0604030504040204" pitchFamily="34" charset="-128"/>
                      </a:endParaRPr>
                    </a:p>
                  </a:txBody>
                  <a:tcPr anchor="ctr"/>
                </a:tc>
                <a:tc>
                  <a:txBody>
                    <a:bodyPr/>
                    <a:lstStyle/>
                    <a:p>
                      <a:pPr algn="ctr"/>
                      <a:endParaRPr kumimoji="1" lang="ja-JP" altLang="en-US"/>
                    </a:p>
                  </a:txBody>
                  <a:tcPr anchor="ctr"/>
                </a:tc>
                <a:tc>
                  <a:txBody>
                    <a:bodyPr/>
                    <a:lstStyle/>
                    <a:p>
                      <a:pPr algn="ctr"/>
                      <a:endParaRPr kumimoji="1" lang="ja-JP" altLang="en-US" sz="1200">
                        <a:latin typeface="Meiryo" panose="020B0604030504040204" pitchFamily="34" charset="-128"/>
                        <a:ea typeface="Meiryo" panose="020B0604030504040204" pitchFamily="34" charset="-128"/>
                      </a:endParaRPr>
                    </a:p>
                  </a:txBody>
                  <a:tcPr anchor="ctr"/>
                </a:tc>
                <a:tc>
                  <a:txBody>
                    <a:bodyPr/>
                    <a:lstStyle/>
                    <a:p>
                      <a:pPr algn="ctr"/>
                      <a:endParaRPr kumimoji="1" lang="ja-JP" altLang="en-US"/>
                    </a:p>
                  </a:txBody>
                  <a:tcPr anchor="ctr"/>
                </a:tc>
                <a:tc>
                  <a:txBody>
                    <a:bodyPr/>
                    <a:lstStyle/>
                    <a:p>
                      <a:pPr algn="ctr"/>
                      <a:endParaRPr kumimoji="1" lang="ja-JP" altLang="en-US" sz="1200">
                        <a:latin typeface="Meiryo" panose="020B0604030504040204" pitchFamily="34" charset="-128"/>
                        <a:ea typeface="Meiryo" panose="020B0604030504040204" pitchFamily="34" charset="-128"/>
                      </a:endParaRPr>
                    </a:p>
                  </a:txBody>
                  <a:tcPr anchor="ctr"/>
                </a:tc>
                <a:tc>
                  <a:txBody>
                    <a:bodyPr/>
                    <a:lstStyle/>
                    <a:p>
                      <a:pPr algn="ctr"/>
                      <a:endParaRPr kumimoji="1" lang="ja-JP" altLang="en-US" sz="1200" dirty="0">
                        <a:latin typeface="Meiryo" panose="020B0604030504040204" pitchFamily="34" charset="-128"/>
                        <a:ea typeface="Meiryo" panose="020B0604030504040204" pitchFamily="34" charset="-128"/>
                      </a:endParaRPr>
                    </a:p>
                  </a:txBody>
                  <a:tcPr anchor="ctr"/>
                </a:tc>
                <a:extLst>
                  <a:ext uri="{0D108BD9-81ED-4DB2-BD59-A6C34878D82A}">
                    <a16:rowId xmlns:a16="http://schemas.microsoft.com/office/drawing/2014/main" val="4038961668"/>
                  </a:ext>
                </a:extLst>
              </a:tr>
            </a:tbl>
          </a:graphicData>
        </a:graphic>
      </p:graphicFrame>
      <p:sp>
        <p:nvSpPr>
          <p:cNvPr id="3" name="Rectangle 2786">
            <a:extLst>
              <a:ext uri="{FF2B5EF4-FFF2-40B4-BE49-F238E27FC236}">
                <a16:creationId xmlns:a16="http://schemas.microsoft.com/office/drawing/2014/main" id="{3DD30E33-1D53-EE96-FC78-F9F91B13D6C0}"/>
              </a:ext>
            </a:extLst>
          </p:cNvPr>
          <p:cNvSpPr>
            <a:spLocks noChangeArrowheads="1"/>
          </p:cNvSpPr>
          <p:nvPr/>
        </p:nvSpPr>
        <p:spPr bwMode="auto">
          <a:xfrm>
            <a:off x="832262" y="384005"/>
            <a:ext cx="8038606" cy="3448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anchor="ctr"/>
          <a:lstStyle>
            <a:lvl1pPr eaLnBrk="0" hangingPunct="0">
              <a:defRPr kumimoji="1" sz="10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10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10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10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1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1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1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1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1000">
                <a:solidFill>
                  <a:schemeClr val="tx1"/>
                </a:solidFill>
                <a:latin typeface="Arial" panose="020B0604020202020204" pitchFamily="34" charset="0"/>
                <a:ea typeface="ＭＳ Ｐゴシック" panose="020B0600070205080204" pitchFamily="50" charset="-128"/>
              </a:defRPr>
            </a:lvl9pPr>
          </a:lstStyle>
          <a:p>
            <a:pPr eaLnBrk="1" fontAlgn="base" hangingPunct="1">
              <a:spcBef>
                <a:spcPct val="0"/>
              </a:spcBef>
              <a:spcAft>
                <a:spcPct val="0"/>
              </a:spcAft>
            </a:pPr>
            <a:r>
              <a:rPr lang="ja-JP" altLang="en-US" sz="900" b="1" u="sng">
                <a:solidFill>
                  <a:srgbClr val="000000"/>
                </a:solidFill>
              </a:rPr>
              <a:t>利用者名　　　　　　　　　　　　　　</a:t>
            </a:r>
            <a:r>
              <a:rPr lang="ja-JP" altLang="en-US" sz="900" b="1">
                <a:solidFill>
                  <a:srgbClr val="000000"/>
                </a:solidFill>
              </a:rPr>
              <a:t>　　　　　　　　　　　　　　　　　　　　　　　　　　　　　　　　　　　　　　　　　　　　　　　　　　　　　　　　　　　　　　　</a:t>
            </a:r>
            <a:r>
              <a:rPr lang="ja-JP" altLang="en-US" sz="788" b="1" u="sng">
                <a:solidFill>
                  <a:srgbClr val="000000"/>
                </a:solidFill>
              </a:rPr>
              <a:t>作成年月日：　　　　年　　月　　日　　</a:t>
            </a:r>
            <a:br>
              <a:rPr lang="ja-JP" altLang="en-US" sz="788" b="1">
                <a:solidFill>
                  <a:srgbClr val="000000"/>
                </a:solidFill>
              </a:rPr>
            </a:br>
            <a:endParaRPr lang="ja-JP" altLang="en-US" sz="788" b="1">
              <a:solidFill>
                <a:srgbClr val="000000"/>
              </a:solidFill>
            </a:endParaRPr>
          </a:p>
        </p:txBody>
      </p:sp>
      <p:sp>
        <p:nvSpPr>
          <p:cNvPr id="4" name="Rectangle 2786">
            <a:extLst>
              <a:ext uri="{FF2B5EF4-FFF2-40B4-BE49-F238E27FC236}">
                <a16:creationId xmlns:a16="http://schemas.microsoft.com/office/drawing/2014/main" id="{33EC5D15-F960-9475-CC87-DBD2B34761B9}"/>
              </a:ext>
            </a:extLst>
          </p:cNvPr>
          <p:cNvSpPr>
            <a:spLocks noChangeArrowheads="1"/>
          </p:cNvSpPr>
          <p:nvPr/>
        </p:nvSpPr>
        <p:spPr bwMode="auto">
          <a:xfrm>
            <a:off x="2343648" y="153294"/>
            <a:ext cx="4495999" cy="3016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anchor="ctr"/>
          <a:lstStyle>
            <a:lvl1pPr eaLnBrk="0" hangingPunct="0">
              <a:defRPr kumimoji="1" sz="10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10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10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10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1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1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1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1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1000">
                <a:solidFill>
                  <a:schemeClr val="tx1"/>
                </a:solidFill>
                <a:latin typeface="Arial" panose="020B0604020202020204" pitchFamily="34" charset="0"/>
                <a:ea typeface="ＭＳ Ｐゴシック" panose="020B0600070205080204" pitchFamily="50" charset="-128"/>
              </a:defRPr>
            </a:lvl9pPr>
          </a:lstStyle>
          <a:p>
            <a:pPr algn="ctr" eaLnBrk="1" fontAlgn="base" hangingPunct="1">
              <a:spcBef>
                <a:spcPct val="0"/>
              </a:spcBef>
              <a:spcAft>
                <a:spcPct val="0"/>
              </a:spcAft>
            </a:pPr>
            <a:r>
              <a:rPr lang="ja-JP" altLang="en-US" sz="1800" b="1" u="sng" dirty="0">
                <a:solidFill>
                  <a:srgbClr val="000000"/>
                </a:solidFill>
              </a:rPr>
              <a:t>個別支援計画作成時の留意点（例）</a:t>
            </a:r>
          </a:p>
        </p:txBody>
      </p:sp>
      <p:sp>
        <p:nvSpPr>
          <p:cNvPr id="9" name="角丸四角形吹き出し 8">
            <a:extLst>
              <a:ext uri="{FF2B5EF4-FFF2-40B4-BE49-F238E27FC236}">
                <a16:creationId xmlns:a16="http://schemas.microsoft.com/office/drawing/2014/main" id="{160A2C6F-4444-C897-7506-57DEEF6B60FC}"/>
              </a:ext>
            </a:extLst>
          </p:cNvPr>
          <p:cNvSpPr/>
          <p:nvPr/>
        </p:nvSpPr>
        <p:spPr>
          <a:xfrm>
            <a:off x="2505205" y="1890414"/>
            <a:ext cx="4083485" cy="813693"/>
          </a:xfrm>
          <a:prstGeom prst="wedgeRoundRectCallout">
            <a:avLst>
              <a:gd name="adj1" fmla="val -57708"/>
              <a:gd name="adj2" fmla="val 1265"/>
              <a:gd name="adj3" fmla="val 16667"/>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01798" indent="-101798"/>
            <a:r>
              <a:rPr lang="ja-JP" altLang="en-US" sz="1000" b="1" dirty="0">
                <a:solidFill>
                  <a:srgbClr val="FF0000"/>
                </a:solidFill>
                <a:latin typeface="メイリオ" panose="020B0604030504040204" pitchFamily="50" charset="-128"/>
                <a:ea typeface="メイリオ" panose="020B0604030504040204" pitchFamily="50" charset="-128"/>
              </a:rPr>
              <a:t>◎どのような子どもに育ってほしいかを保護者とともに</a:t>
            </a:r>
            <a:endParaRPr lang="en-US" altLang="ja-JP" sz="1000" b="1" dirty="0">
              <a:solidFill>
                <a:srgbClr val="FF0000"/>
              </a:solidFill>
              <a:latin typeface="メイリオ" panose="020B0604030504040204" pitchFamily="50" charset="-128"/>
              <a:ea typeface="メイリオ" panose="020B0604030504040204" pitchFamily="50" charset="-128"/>
            </a:endParaRPr>
          </a:p>
          <a:p>
            <a:pPr indent="-101798"/>
            <a:r>
              <a:rPr lang="ja-JP" altLang="en-US" sz="1000" b="1" dirty="0">
                <a:solidFill>
                  <a:srgbClr val="FF0000"/>
                </a:solidFill>
                <a:latin typeface="メイリオ" panose="020B0604030504040204" pitchFamily="50" charset="-128"/>
                <a:ea typeface="メイリオ" panose="020B0604030504040204" pitchFamily="50" charset="-128"/>
              </a:rPr>
              <a:t>◎ワクワク、ドキドキ感のある計画になるように本人とともに</a:t>
            </a:r>
          </a:p>
          <a:p>
            <a:pPr indent="-101798"/>
            <a:r>
              <a:rPr lang="ja-JP" altLang="en-US" sz="1000" b="1" dirty="0">
                <a:solidFill>
                  <a:srgbClr val="FF0000"/>
                </a:solidFill>
                <a:latin typeface="メイリオ" panose="020B0604030504040204" pitchFamily="50" charset="-128"/>
                <a:ea typeface="メイリオ" panose="020B0604030504040204" pitchFamily="50" charset="-128"/>
              </a:rPr>
              <a:t>◎具体的な到達目標とリンクさせることが必要</a:t>
            </a:r>
            <a:endParaRPr lang="en-US" altLang="ja-JP" sz="1000" b="1" dirty="0">
              <a:solidFill>
                <a:srgbClr val="FF0000"/>
              </a:solidFill>
              <a:latin typeface="メイリオ" panose="020B0604030504040204" pitchFamily="50" charset="-128"/>
              <a:ea typeface="メイリオ" panose="020B0604030504040204" pitchFamily="50" charset="-128"/>
            </a:endParaRPr>
          </a:p>
          <a:p>
            <a:pPr indent="-101798"/>
            <a:r>
              <a:rPr lang="ja-JP" altLang="en-US" sz="1000" b="1" dirty="0">
                <a:solidFill>
                  <a:srgbClr val="FF0000"/>
                </a:solidFill>
                <a:latin typeface="メイリオ" panose="020B0604030504040204" pitchFamily="50" charset="-128"/>
                <a:ea typeface="メイリオ" panose="020B0604030504040204" pitchFamily="50" charset="-128"/>
              </a:rPr>
              <a:t>◎具体性は必要だが、気持ちの在り方や育む力など緩やかな表現も</a:t>
            </a:r>
            <a:endParaRPr lang="en-US" altLang="ja-JP" sz="1000" b="1" dirty="0">
              <a:solidFill>
                <a:srgbClr val="FF0000"/>
              </a:solidFill>
              <a:latin typeface="メイリオ" panose="020B0604030504040204" pitchFamily="50" charset="-128"/>
              <a:ea typeface="メイリオ" panose="020B0604030504040204" pitchFamily="50" charset="-128"/>
            </a:endParaRPr>
          </a:p>
          <a:p>
            <a:pPr indent="-101798"/>
            <a:r>
              <a:rPr lang="ja-JP" altLang="en-US" sz="1000" b="1" dirty="0">
                <a:solidFill>
                  <a:srgbClr val="FF0000"/>
                </a:solidFill>
                <a:latin typeface="メイリオ" panose="020B0604030504040204" pitchFamily="50" charset="-128"/>
                <a:ea typeface="メイリオ" panose="020B0604030504040204" pitchFamily="50" charset="-128"/>
              </a:rPr>
              <a:t>◎長期目標は約１年、短期目標は３～６か月で設定</a:t>
            </a:r>
            <a:endParaRPr lang="en-US" altLang="ja-JP" sz="1000" b="1" dirty="0">
              <a:solidFill>
                <a:srgbClr val="FF0000"/>
              </a:solidFill>
              <a:latin typeface="メイリオ" panose="020B0604030504040204" pitchFamily="50" charset="-128"/>
              <a:ea typeface="メイリオ" panose="020B0604030504040204" pitchFamily="50" charset="-128"/>
            </a:endParaRPr>
          </a:p>
        </p:txBody>
      </p:sp>
      <p:sp>
        <p:nvSpPr>
          <p:cNvPr id="10" name="角丸四角形吹き出し 9">
            <a:extLst>
              <a:ext uri="{FF2B5EF4-FFF2-40B4-BE49-F238E27FC236}">
                <a16:creationId xmlns:a16="http://schemas.microsoft.com/office/drawing/2014/main" id="{5DA0A0C2-5795-EE47-86AD-F929B70DC3B7}"/>
              </a:ext>
            </a:extLst>
          </p:cNvPr>
          <p:cNvSpPr/>
          <p:nvPr/>
        </p:nvSpPr>
        <p:spPr>
          <a:xfrm>
            <a:off x="87105" y="5121965"/>
            <a:ext cx="1966982" cy="1645201"/>
          </a:xfrm>
          <a:prstGeom prst="wedgeRoundRectCallout">
            <a:avLst>
              <a:gd name="adj1" fmla="val -18590"/>
              <a:gd name="adj2" fmla="val -55678"/>
              <a:gd name="adj3" fmla="val 16667"/>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marL="52685" indent="-52685"/>
            <a:r>
              <a:rPr lang="ja-JP" altLang="en-US" sz="1100" b="1">
                <a:solidFill>
                  <a:srgbClr val="FF0000"/>
                </a:solidFill>
                <a:latin typeface="メイリオ" panose="020B0604030504040204" pitchFamily="50" charset="-128"/>
                <a:ea typeface="メイリオ" panose="020B0604030504040204" pitchFamily="50" charset="-128"/>
              </a:rPr>
              <a:t>・項目欄は、本人支援</a:t>
            </a:r>
            <a:r>
              <a:rPr lang="ja-JP" altLang="en-US" sz="1100" b="1" dirty="0">
                <a:solidFill>
                  <a:srgbClr val="FF0000"/>
                </a:solidFill>
                <a:latin typeface="メイリオ" panose="020B0604030504040204" pitchFamily="50" charset="-128"/>
                <a:ea typeface="メイリオ" panose="020B0604030504040204" pitchFamily="50" charset="-128"/>
              </a:rPr>
              <a:t>では発達の領域（運動、遊び・・・）で記載してもよい⇒アセスメント</a:t>
            </a:r>
            <a:r>
              <a:rPr lang="ja-JP" altLang="en-US" sz="1100" b="1">
                <a:solidFill>
                  <a:srgbClr val="FF0000"/>
                </a:solidFill>
                <a:latin typeface="メイリオ" panose="020B0604030504040204" pitchFamily="50" charset="-128"/>
                <a:ea typeface="メイリオ" panose="020B0604030504040204" pitchFamily="50" charset="-128"/>
              </a:rPr>
              <a:t>と直結</a:t>
            </a:r>
            <a:endParaRPr lang="en-US" altLang="ja-JP" sz="1100" b="1" dirty="0">
              <a:solidFill>
                <a:srgbClr val="FF0000"/>
              </a:solidFill>
              <a:latin typeface="メイリオ" panose="020B0604030504040204" pitchFamily="50" charset="-128"/>
              <a:ea typeface="メイリオ" panose="020B0604030504040204" pitchFamily="50" charset="-128"/>
            </a:endParaRPr>
          </a:p>
          <a:p>
            <a:pPr marL="52685" indent="-52685"/>
            <a:endParaRPr lang="en-US" altLang="ja-JP" sz="1100" b="1" dirty="0">
              <a:solidFill>
                <a:srgbClr val="FF0000"/>
              </a:solidFill>
              <a:latin typeface="メイリオ" panose="020B0604030504040204" pitchFamily="50" charset="-128"/>
              <a:ea typeface="メイリオ" panose="020B0604030504040204" pitchFamily="50" charset="-128"/>
            </a:endParaRPr>
          </a:p>
          <a:p>
            <a:pPr marL="52685" indent="-52685"/>
            <a:r>
              <a:rPr lang="ja-JP" altLang="en-US" sz="1100" b="1" dirty="0">
                <a:solidFill>
                  <a:srgbClr val="FF0000"/>
                </a:solidFill>
                <a:latin typeface="メイリオ" panose="020B0604030504040204" pitchFamily="50" charset="-128"/>
                <a:ea typeface="メイリオ" panose="020B0604030504040204" pitchFamily="50" charset="-128"/>
              </a:rPr>
              <a:t>・「ニーズの整理票」で作成したニーズ、発達課題等を書けるよう欄を追加してもよい</a:t>
            </a:r>
          </a:p>
        </p:txBody>
      </p:sp>
      <p:sp>
        <p:nvSpPr>
          <p:cNvPr id="17" name="角丸四角形吹き出し 16">
            <a:extLst>
              <a:ext uri="{FF2B5EF4-FFF2-40B4-BE49-F238E27FC236}">
                <a16:creationId xmlns:a16="http://schemas.microsoft.com/office/drawing/2014/main" id="{0FB303CA-1856-C83E-DE49-7550215AE053}"/>
              </a:ext>
            </a:extLst>
          </p:cNvPr>
          <p:cNvSpPr/>
          <p:nvPr/>
        </p:nvSpPr>
        <p:spPr>
          <a:xfrm>
            <a:off x="1223601" y="4485906"/>
            <a:ext cx="1302026" cy="531910"/>
          </a:xfrm>
          <a:prstGeom prst="wedgeRoundRectCallout">
            <a:avLst>
              <a:gd name="adj1" fmla="val 17718"/>
              <a:gd name="adj2" fmla="val -251673"/>
              <a:gd name="adj3" fmla="val 16667"/>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r>
              <a:rPr lang="ja-JP" altLang="en-US" sz="788" b="1" dirty="0">
                <a:solidFill>
                  <a:srgbClr val="FF0000"/>
                </a:solidFill>
                <a:latin typeface="メイリオ" panose="020B0604030504040204" pitchFamily="50" charset="-128"/>
                <a:ea typeface="メイリオ" panose="020B0604030504040204" pitchFamily="50" charset="-128"/>
              </a:rPr>
              <a:t>言葉で発せられるニーズだけでなく、子どもの成長に必要な「発達ニーズ」も</a:t>
            </a:r>
            <a:r>
              <a:rPr lang="ja-JP" altLang="en-US" sz="788" b="1">
                <a:solidFill>
                  <a:srgbClr val="FF0000"/>
                </a:solidFill>
                <a:latin typeface="メイリオ" panose="020B0604030504040204" pitchFamily="50" charset="-128"/>
                <a:ea typeface="メイリオ" panose="020B0604030504040204" pitchFamily="50" charset="-128"/>
              </a:rPr>
              <a:t>検討し目標</a:t>
            </a:r>
            <a:r>
              <a:rPr lang="ja-JP" altLang="en-US" sz="788" b="1" dirty="0">
                <a:solidFill>
                  <a:srgbClr val="FF0000"/>
                </a:solidFill>
                <a:latin typeface="メイリオ" panose="020B0604030504040204" pitchFamily="50" charset="-128"/>
                <a:ea typeface="メイリオ" panose="020B0604030504040204" pitchFamily="50" charset="-128"/>
              </a:rPr>
              <a:t>を設定</a:t>
            </a:r>
          </a:p>
        </p:txBody>
      </p:sp>
      <p:sp>
        <p:nvSpPr>
          <p:cNvPr id="11" name="角丸四角形吹き出し 10">
            <a:extLst>
              <a:ext uri="{FF2B5EF4-FFF2-40B4-BE49-F238E27FC236}">
                <a16:creationId xmlns:a16="http://schemas.microsoft.com/office/drawing/2014/main" id="{2F7671CB-6321-1CE2-3864-F1DCC8FC77BD}"/>
              </a:ext>
            </a:extLst>
          </p:cNvPr>
          <p:cNvSpPr/>
          <p:nvPr/>
        </p:nvSpPr>
        <p:spPr>
          <a:xfrm>
            <a:off x="1223601" y="3512044"/>
            <a:ext cx="1302026" cy="869714"/>
          </a:xfrm>
          <a:prstGeom prst="wedgeRoundRectCallout">
            <a:avLst>
              <a:gd name="adj1" fmla="val -26483"/>
              <a:gd name="adj2" fmla="val -61995"/>
              <a:gd name="adj3" fmla="val 16667"/>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r>
              <a:rPr lang="ja-JP" altLang="en-US" sz="788" b="1" dirty="0">
                <a:solidFill>
                  <a:srgbClr val="FF0000"/>
                </a:solidFill>
                <a:latin typeface="メイリオ" panose="020B0604030504040204" pitchFamily="50" charset="-128"/>
                <a:ea typeface="メイリオ" panose="020B0604030504040204" pitchFamily="50" charset="-128"/>
              </a:rPr>
              <a:t>支援期間終了後（モニタリング時）に到達しているであろう「子どもや家族の様子」を記載</a:t>
            </a:r>
            <a:endParaRPr lang="en-US" altLang="ja-JP" sz="788" b="1" dirty="0">
              <a:solidFill>
                <a:srgbClr val="FF0000"/>
              </a:solidFill>
              <a:latin typeface="メイリオ" panose="020B0604030504040204" pitchFamily="50" charset="-128"/>
              <a:ea typeface="メイリオ" panose="020B0604030504040204" pitchFamily="50" charset="-128"/>
            </a:endParaRPr>
          </a:p>
          <a:p>
            <a:r>
              <a:rPr lang="en-US" altLang="ja-JP" sz="788" b="1" u="sng" dirty="0">
                <a:solidFill>
                  <a:srgbClr val="FF0000"/>
                </a:solidFill>
                <a:latin typeface="メイリオ" panose="020B0604030504040204" pitchFamily="50" charset="-128"/>
                <a:ea typeface="メイリオ" panose="020B0604030504040204" pitchFamily="50" charset="-128"/>
              </a:rPr>
              <a:t>【</a:t>
            </a:r>
            <a:r>
              <a:rPr lang="ja-JP" altLang="en-US" sz="788" b="1" u="sng" dirty="0">
                <a:solidFill>
                  <a:srgbClr val="FF0000"/>
                </a:solidFill>
                <a:latin typeface="メイリオ" panose="020B0604030504040204" pitchFamily="50" charset="-128"/>
                <a:ea typeface="メイリオ" panose="020B0604030504040204" pitchFamily="50" charset="-128"/>
              </a:rPr>
              <a:t>主語は子ども・家族</a:t>
            </a:r>
            <a:r>
              <a:rPr lang="en-US" altLang="ja-JP" sz="788" b="1" u="sng" dirty="0">
                <a:solidFill>
                  <a:srgbClr val="FF0000"/>
                </a:solidFill>
                <a:latin typeface="メイリオ" panose="020B0604030504040204" pitchFamily="50" charset="-128"/>
                <a:ea typeface="メイリオ" panose="020B0604030504040204" pitchFamily="50" charset="-128"/>
              </a:rPr>
              <a:t>】</a:t>
            </a:r>
            <a:endParaRPr lang="ja-JP" altLang="en-US" sz="788" b="1" spc="-56" dirty="0">
              <a:solidFill>
                <a:srgbClr val="FF0000"/>
              </a:solidFill>
              <a:latin typeface="メイリオ" panose="020B0604030504040204" pitchFamily="50" charset="-128"/>
              <a:ea typeface="メイリオ" panose="020B0604030504040204" pitchFamily="50" charset="-128"/>
            </a:endParaRPr>
          </a:p>
        </p:txBody>
      </p:sp>
      <p:sp>
        <p:nvSpPr>
          <p:cNvPr id="21" name="角丸四角形吹き出し 20">
            <a:extLst>
              <a:ext uri="{FF2B5EF4-FFF2-40B4-BE49-F238E27FC236}">
                <a16:creationId xmlns:a16="http://schemas.microsoft.com/office/drawing/2014/main" id="{1B677559-C37E-98D8-D4DB-EEAB0DEFC135}"/>
              </a:ext>
            </a:extLst>
          </p:cNvPr>
          <p:cNvSpPr/>
          <p:nvPr/>
        </p:nvSpPr>
        <p:spPr>
          <a:xfrm>
            <a:off x="2656259" y="3756461"/>
            <a:ext cx="2389237" cy="1250594"/>
          </a:xfrm>
          <a:prstGeom prst="wedgeRoundRectCallout">
            <a:avLst>
              <a:gd name="adj1" fmla="val -16206"/>
              <a:gd name="adj2" fmla="val -82565"/>
              <a:gd name="adj3" fmla="val 16667"/>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788" b="1" dirty="0">
                <a:solidFill>
                  <a:srgbClr val="FF0000"/>
                </a:solidFill>
                <a:latin typeface="メイリオ" panose="020B0604030504040204" pitchFamily="50" charset="-128"/>
                <a:ea typeface="メイリオ" panose="020B0604030504040204" pitchFamily="50" charset="-128"/>
              </a:rPr>
              <a:t>到達目標に掲げた子どもや家族等の様子になるよう、事業所がどのような「専門的な支援」、工夫、配慮を行うのかを具体的に記載。家族支援および地域支援の場合も具体的働きかけを記載　　</a:t>
            </a:r>
            <a:r>
              <a:rPr lang="en-US" altLang="ja-JP" sz="788" b="1" u="sng" dirty="0">
                <a:solidFill>
                  <a:srgbClr val="FF0000"/>
                </a:solidFill>
                <a:latin typeface="メイリオ" panose="020B0604030504040204" pitchFamily="50" charset="-128"/>
                <a:ea typeface="メイリオ" panose="020B0604030504040204" pitchFamily="50" charset="-128"/>
              </a:rPr>
              <a:t>【</a:t>
            </a:r>
            <a:r>
              <a:rPr lang="ja-JP" altLang="en-US" sz="788" b="1" u="sng" dirty="0">
                <a:solidFill>
                  <a:srgbClr val="FF0000"/>
                </a:solidFill>
                <a:latin typeface="メイリオ" panose="020B0604030504040204" pitchFamily="50" charset="-128"/>
                <a:ea typeface="メイリオ" panose="020B0604030504040204" pitchFamily="50" charset="-128"/>
              </a:rPr>
              <a:t>主語は事業所</a:t>
            </a:r>
            <a:r>
              <a:rPr lang="en-US" altLang="ja-JP" sz="788" b="1" u="sng" dirty="0">
                <a:solidFill>
                  <a:srgbClr val="FF0000"/>
                </a:solidFill>
                <a:latin typeface="メイリオ" panose="020B0604030504040204" pitchFamily="50" charset="-128"/>
                <a:ea typeface="メイリオ" panose="020B0604030504040204" pitchFamily="50" charset="-128"/>
              </a:rPr>
              <a:t>】</a:t>
            </a:r>
          </a:p>
          <a:p>
            <a:endParaRPr lang="en-US" altLang="ja-JP" sz="225" b="1" dirty="0">
              <a:solidFill>
                <a:srgbClr val="FF0000"/>
              </a:solidFill>
              <a:latin typeface="メイリオ" panose="020B0604030504040204" pitchFamily="50" charset="-128"/>
              <a:ea typeface="メイリオ" panose="020B0604030504040204" pitchFamily="50" charset="-128"/>
            </a:endParaRPr>
          </a:p>
          <a:p>
            <a:pPr marL="102692" indent="-102692"/>
            <a:r>
              <a:rPr lang="en-US" altLang="ja-JP" sz="788" b="1" dirty="0">
                <a:solidFill>
                  <a:srgbClr val="FF0000"/>
                </a:solidFill>
                <a:latin typeface="メイリオ" panose="020B0604030504040204" pitchFamily="50" charset="-128"/>
                <a:ea typeface="メイリオ" panose="020B0604030504040204" pitchFamily="50" charset="-128"/>
              </a:rPr>
              <a:t>※</a:t>
            </a:r>
            <a:r>
              <a:rPr lang="ja-JP" altLang="en-US" sz="788" b="1" dirty="0">
                <a:solidFill>
                  <a:srgbClr val="FF0000"/>
                </a:solidFill>
                <a:latin typeface="メイリオ" panose="020B0604030504040204" pitchFamily="50" charset="-128"/>
                <a:ea typeface="メイリオ" panose="020B0604030504040204" pitchFamily="50" charset="-128"/>
              </a:rPr>
              <a:t>　モニタリング時に、事業所の支援の質、力量が問われる⇒達成できなかった場合は子どもや家族、地域のせいではなく、事業所の目標設定や支援内容が悪かったと評価する</a:t>
            </a:r>
          </a:p>
        </p:txBody>
      </p:sp>
      <p:sp>
        <p:nvSpPr>
          <p:cNvPr id="22" name="角丸四角形吹き出し 21">
            <a:extLst>
              <a:ext uri="{FF2B5EF4-FFF2-40B4-BE49-F238E27FC236}">
                <a16:creationId xmlns:a16="http://schemas.microsoft.com/office/drawing/2014/main" id="{8E23E0F6-43D6-1926-1BB1-51567469FDA2}"/>
              </a:ext>
            </a:extLst>
          </p:cNvPr>
          <p:cNvSpPr/>
          <p:nvPr/>
        </p:nvSpPr>
        <p:spPr>
          <a:xfrm>
            <a:off x="2682730" y="1200585"/>
            <a:ext cx="5316419" cy="580644"/>
          </a:xfrm>
          <a:prstGeom prst="wedgeRoundRectCallout">
            <a:avLst>
              <a:gd name="adj1" fmla="val -55026"/>
              <a:gd name="adj2" fmla="val 7594"/>
              <a:gd name="adj3" fmla="val 16667"/>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51805" indent="-151805"/>
            <a:r>
              <a:rPr lang="ja-JP" altLang="en-US" sz="700" b="1" dirty="0">
                <a:solidFill>
                  <a:srgbClr val="FF0000"/>
                </a:solidFill>
                <a:latin typeface="メイリオ" panose="020B0604030504040204" pitchFamily="50" charset="-128"/>
                <a:ea typeface="メイリオ" panose="020B0604030504040204" pitchFamily="50" charset="-128"/>
              </a:rPr>
              <a:t>◎事業所として、どのようなコンセプトで支援していくのかも含めて書ける</a:t>
            </a:r>
            <a:r>
              <a:rPr lang="ja-JP" altLang="en-US" sz="700" b="1">
                <a:solidFill>
                  <a:srgbClr val="FF0000"/>
                </a:solidFill>
                <a:latin typeface="メイリオ" panose="020B0604030504040204" pitchFamily="50" charset="-128"/>
                <a:ea typeface="メイリオ" panose="020B0604030504040204" pitchFamily="50" charset="-128"/>
              </a:rPr>
              <a:t>といい　　（</a:t>
            </a:r>
            <a:r>
              <a:rPr lang="ja-JP" altLang="en-US" sz="700" b="1" dirty="0">
                <a:solidFill>
                  <a:srgbClr val="FF0000"/>
                </a:solidFill>
                <a:latin typeface="メイリオ" panose="020B0604030504040204" pitchFamily="50" charset="-128"/>
                <a:ea typeface="メイリオ" panose="020B0604030504040204" pitchFamily="50" charset="-128"/>
              </a:rPr>
              <a:t>どのような子どもに育ってほしいのか、育てたいのかなど）</a:t>
            </a:r>
            <a:endParaRPr lang="en-US" altLang="ja-JP" sz="700" b="1" dirty="0">
              <a:solidFill>
                <a:srgbClr val="FF0000"/>
              </a:solidFill>
              <a:latin typeface="メイリオ" panose="020B0604030504040204" pitchFamily="50" charset="-128"/>
              <a:ea typeface="メイリオ" panose="020B0604030504040204" pitchFamily="50" charset="-128"/>
            </a:endParaRPr>
          </a:p>
          <a:p>
            <a:r>
              <a:rPr lang="ja-JP" altLang="en-US" sz="700" b="1" dirty="0">
                <a:solidFill>
                  <a:srgbClr val="FF0000"/>
                </a:solidFill>
                <a:latin typeface="メイリオ" panose="020B0604030504040204" pitchFamily="50" charset="-128"/>
                <a:ea typeface="メイリオ" panose="020B0604030504040204" pitchFamily="50" charset="-128"/>
              </a:rPr>
              <a:t>◎全体の活動のねらいとの関係がわかるといい</a:t>
            </a:r>
            <a:endParaRPr lang="en-US" altLang="ja-JP" sz="700" b="1" dirty="0">
              <a:solidFill>
                <a:srgbClr val="FF0000"/>
              </a:solidFill>
              <a:latin typeface="メイリオ" panose="020B0604030504040204" pitchFamily="50" charset="-128"/>
              <a:ea typeface="メイリオ" panose="020B0604030504040204" pitchFamily="50" charset="-128"/>
            </a:endParaRPr>
          </a:p>
          <a:p>
            <a:r>
              <a:rPr lang="ja-JP" altLang="en-US" sz="700" b="1" dirty="0">
                <a:solidFill>
                  <a:srgbClr val="FF0000"/>
                </a:solidFill>
                <a:latin typeface="メイリオ" panose="020B0604030504040204" pitchFamily="50" charset="-128"/>
                <a:ea typeface="メイリオ" panose="020B0604030504040204" pitchFamily="50" charset="-128"/>
              </a:rPr>
              <a:t>◎子どもの育ちにいいことがわかるといい</a:t>
            </a:r>
            <a:endParaRPr lang="en-US" altLang="ja-JP" sz="700" b="1" dirty="0">
              <a:solidFill>
                <a:srgbClr val="FF0000"/>
              </a:solidFill>
              <a:latin typeface="メイリオ" panose="020B0604030504040204" pitchFamily="50" charset="-128"/>
              <a:ea typeface="メイリオ" panose="020B0604030504040204" pitchFamily="50" charset="-128"/>
            </a:endParaRPr>
          </a:p>
          <a:p>
            <a:r>
              <a:rPr lang="ja-JP" altLang="en-US" sz="700" b="1" dirty="0">
                <a:solidFill>
                  <a:srgbClr val="FF0000"/>
                </a:solidFill>
                <a:latin typeface="メイリオ" panose="020B0604030504040204" pitchFamily="50" charset="-128"/>
                <a:ea typeface="メイリオ" panose="020B0604030504040204" pitchFamily="50" charset="-128"/>
              </a:rPr>
              <a:t>◎支援の見通し、イメージが持てるように（</a:t>
            </a:r>
            <a:r>
              <a:rPr lang="en-US" altLang="ja-JP" sz="700" b="1" dirty="0">
                <a:solidFill>
                  <a:srgbClr val="FF0000"/>
                </a:solidFill>
                <a:latin typeface="メイリオ" panose="020B0604030504040204" pitchFamily="50" charset="-128"/>
                <a:ea typeface="メイリオ" panose="020B0604030504040204" pitchFamily="50" charset="-128"/>
              </a:rPr>
              <a:t>1</a:t>
            </a:r>
            <a:r>
              <a:rPr lang="ja-JP" altLang="en-US" sz="700" b="1" dirty="0">
                <a:solidFill>
                  <a:srgbClr val="FF0000"/>
                </a:solidFill>
                <a:latin typeface="メイリオ" panose="020B0604030504040204" pitchFamily="50" charset="-128"/>
                <a:ea typeface="メイリオ" panose="020B0604030504040204" pitchFamily="50" charset="-128"/>
              </a:rPr>
              <a:t>年ではない長いスパンでの見通しも含めて）</a:t>
            </a:r>
          </a:p>
        </p:txBody>
      </p:sp>
      <p:sp>
        <p:nvSpPr>
          <p:cNvPr id="5" name="Rectangle 2786">
            <a:extLst>
              <a:ext uri="{FF2B5EF4-FFF2-40B4-BE49-F238E27FC236}">
                <a16:creationId xmlns:a16="http://schemas.microsoft.com/office/drawing/2014/main" id="{FCDEA743-01E7-908E-22DA-45172ADB34A1}"/>
              </a:ext>
            </a:extLst>
          </p:cNvPr>
          <p:cNvSpPr>
            <a:spLocks noChangeArrowheads="1"/>
          </p:cNvSpPr>
          <p:nvPr/>
        </p:nvSpPr>
        <p:spPr bwMode="auto">
          <a:xfrm>
            <a:off x="3859991" y="6523909"/>
            <a:ext cx="4861322" cy="2839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anchor="b"/>
          <a:lstStyle>
            <a:lvl1pPr eaLnBrk="0" hangingPunct="0">
              <a:defRPr kumimoji="1" sz="10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10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10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10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1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1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1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1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1000">
                <a:solidFill>
                  <a:schemeClr val="tx1"/>
                </a:solidFill>
                <a:latin typeface="Arial" panose="020B0604020202020204" pitchFamily="34" charset="0"/>
                <a:ea typeface="ＭＳ Ｐゴシック" panose="020B0600070205080204" pitchFamily="50" charset="-128"/>
              </a:defRPr>
            </a:lvl9pPr>
          </a:lstStyle>
          <a:p>
            <a:pPr eaLnBrk="1" fontAlgn="base" hangingPunct="1">
              <a:spcBef>
                <a:spcPct val="0"/>
              </a:spcBef>
              <a:spcAft>
                <a:spcPct val="0"/>
              </a:spcAft>
            </a:pPr>
            <a:r>
              <a:rPr lang="ja-JP" altLang="en-US" sz="675" dirty="0">
                <a:solidFill>
                  <a:srgbClr val="000000"/>
                </a:solidFill>
              </a:rPr>
              <a:t>令和　　　年　　　月　　　日　　　</a:t>
            </a:r>
            <a:r>
              <a:rPr lang="ja-JP" altLang="en-US" sz="675" u="sng" dirty="0">
                <a:solidFill>
                  <a:srgbClr val="000000"/>
                </a:solidFill>
              </a:rPr>
              <a:t>利用者氏名　　　　　　　　　　　　　　　　　</a:t>
            </a:r>
            <a:r>
              <a:rPr lang="ja-JP" altLang="en-US" sz="675" dirty="0">
                <a:solidFill>
                  <a:srgbClr val="000000"/>
                </a:solidFill>
              </a:rPr>
              <a:t>　　　</a:t>
            </a:r>
            <a:r>
              <a:rPr lang="ja-JP" altLang="en-US" sz="675" u="sng" dirty="0">
                <a:solidFill>
                  <a:srgbClr val="000000"/>
                </a:solidFill>
              </a:rPr>
              <a:t>児童発達支援管理責任者　　　　　　　　　　　　　　　　　</a:t>
            </a:r>
            <a:r>
              <a:rPr lang="ja-JP" altLang="en-US" sz="675" u="sng" dirty="0">
                <a:solidFill>
                  <a:schemeClr val="bg1"/>
                </a:solidFill>
              </a:rPr>
              <a:t>。</a:t>
            </a:r>
            <a:endParaRPr lang="ja-JP" altLang="en-US" sz="675" b="1" u="sng" dirty="0">
              <a:solidFill>
                <a:schemeClr val="bg1"/>
              </a:solidFill>
            </a:endParaRPr>
          </a:p>
        </p:txBody>
      </p:sp>
    </p:spTree>
    <p:extLst>
      <p:ext uri="{BB962C8B-B14F-4D97-AF65-F5344CB8AC3E}">
        <p14:creationId xmlns:p14="http://schemas.microsoft.com/office/powerpoint/2010/main" val="314339387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コンテンツ プレースホルダー 7">
            <a:extLst>
              <a:ext uri="{FF2B5EF4-FFF2-40B4-BE49-F238E27FC236}">
                <a16:creationId xmlns:a16="http://schemas.microsoft.com/office/drawing/2014/main" id="{9CEAE7BE-6994-E24A-95CA-1E0F647402C3}"/>
              </a:ext>
            </a:extLst>
          </p:cNvPr>
          <p:cNvGraphicFramePr>
            <a:graphicFrameLocks noGrp="1"/>
          </p:cNvGraphicFramePr>
          <p:nvPr>
            <p:ph idx="1"/>
            <p:extLst>
              <p:ext uri="{D42A27DB-BD31-4B8C-83A1-F6EECF244321}">
                <p14:modId xmlns:p14="http://schemas.microsoft.com/office/powerpoint/2010/main" val="4242043353"/>
              </p:ext>
            </p:extLst>
          </p:nvPr>
        </p:nvGraphicFramePr>
        <p:xfrm>
          <a:off x="395288" y="685636"/>
          <a:ext cx="8326025" cy="5765964"/>
        </p:xfrm>
        <a:graphic>
          <a:graphicData uri="http://schemas.openxmlformats.org/drawingml/2006/table">
            <a:tbl>
              <a:tblPr firstRow="1" bandRow="1">
                <a:tableStyleId>{5940675A-B579-460E-94D1-54222C63F5DA}</a:tableStyleId>
              </a:tblPr>
              <a:tblGrid>
                <a:gridCol w="782159">
                  <a:extLst>
                    <a:ext uri="{9D8B030D-6E8A-4147-A177-3AD203B41FA5}">
                      <a16:colId xmlns:a16="http://schemas.microsoft.com/office/drawing/2014/main" val="3671049887"/>
                    </a:ext>
                  </a:extLst>
                </a:gridCol>
                <a:gridCol w="1390389">
                  <a:extLst>
                    <a:ext uri="{9D8B030D-6E8A-4147-A177-3AD203B41FA5}">
                      <a16:colId xmlns:a16="http://schemas.microsoft.com/office/drawing/2014/main" val="2864819647"/>
                    </a:ext>
                  </a:extLst>
                </a:gridCol>
                <a:gridCol w="1686112">
                  <a:extLst>
                    <a:ext uri="{9D8B030D-6E8A-4147-A177-3AD203B41FA5}">
                      <a16:colId xmlns:a16="http://schemas.microsoft.com/office/drawing/2014/main" val="3225598659"/>
                    </a:ext>
                  </a:extLst>
                </a:gridCol>
                <a:gridCol w="858741">
                  <a:extLst>
                    <a:ext uri="{9D8B030D-6E8A-4147-A177-3AD203B41FA5}">
                      <a16:colId xmlns:a16="http://schemas.microsoft.com/office/drawing/2014/main" val="2561383671"/>
                    </a:ext>
                  </a:extLst>
                </a:gridCol>
                <a:gridCol w="597509">
                  <a:extLst>
                    <a:ext uri="{9D8B030D-6E8A-4147-A177-3AD203B41FA5}">
                      <a16:colId xmlns:a16="http://schemas.microsoft.com/office/drawing/2014/main" val="3522470646"/>
                    </a:ext>
                  </a:extLst>
                </a:gridCol>
                <a:gridCol w="931887">
                  <a:extLst>
                    <a:ext uri="{9D8B030D-6E8A-4147-A177-3AD203B41FA5}">
                      <a16:colId xmlns:a16="http://schemas.microsoft.com/office/drawing/2014/main" val="948585348"/>
                    </a:ext>
                  </a:extLst>
                </a:gridCol>
                <a:gridCol w="1668190">
                  <a:extLst>
                    <a:ext uri="{9D8B030D-6E8A-4147-A177-3AD203B41FA5}">
                      <a16:colId xmlns:a16="http://schemas.microsoft.com/office/drawing/2014/main" val="1076813120"/>
                    </a:ext>
                  </a:extLst>
                </a:gridCol>
                <a:gridCol w="411038">
                  <a:extLst>
                    <a:ext uri="{9D8B030D-6E8A-4147-A177-3AD203B41FA5}">
                      <a16:colId xmlns:a16="http://schemas.microsoft.com/office/drawing/2014/main" val="670662666"/>
                    </a:ext>
                  </a:extLst>
                </a:gridCol>
              </a:tblGrid>
              <a:tr h="370840">
                <a:tc gridSpan="2">
                  <a:txBody>
                    <a:bodyPr/>
                    <a:lstStyle/>
                    <a:p>
                      <a:pPr algn="ctr"/>
                      <a:r>
                        <a:rPr kumimoji="1" lang="ja-JP" altLang="en-US" sz="1200">
                          <a:latin typeface="Meiryo" panose="020B0604030504040204" pitchFamily="34" charset="-128"/>
                          <a:ea typeface="Meiryo" panose="020B0604030504040204" pitchFamily="34" charset="-128"/>
                        </a:rPr>
                        <a:t>利用時及び家族の</a:t>
                      </a:r>
                      <a:endParaRPr kumimoji="1" lang="en-US" altLang="ja-JP" sz="1200" dirty="0">
                        <a:latin typeface="Meiryo" panose="020B0604030504040204" pitchFamily="34" charset="-128"/>
                        <a:ea typeface="Meiryo" panose="020B0604030504040204" pitchFamily="34" charset="-128"/>
                      </a:endParaRPr>
                    </a:p>
                    <a:p>
                      <a:pPr algn="ctr"/>
                      <a:r>
                        <a:rPr kumimoji="1" lang="ja-JP" altLang="en-US" sz="1200">
                          <a:latin typeface="Meiryo" panose="020B0604030504040204" pitchFamily="34" charset="-128"/>
                          <a:ea typeface="Meiryo" panose="020B0604030504040204" pitchFamily="34" charset="-128"/>
                        </a:rPr>
                        <a:t>生活に対する意向</a:t>
                      </a:r>
                    </a:p>
                  </a:txBody>
                  <a:tcPr anchor="ctr"/>
                </a:tc>
                <a:tc hMerge="1">
                  <a:txBody>
                    <a:bodyPr/>
                    <a:lstStyle/>
                    <a:p>
                      <a:endParaRPr kumimoji="1" lang="ja-JP" altLang="en-US" sz="1200">
                        <a:latin typeface="Meiryo" panose="020B0604030504040204" pitchFamily="34" charset="-128"/>
                        <a:ea typeface="Meiryo" panose="020B0604030504040204" pitchFamily="34" charset="-128"/>
                      </a:endParaRPr>
                    </a:p>
                  </a:txBody>
                  <a:tcPr/>
                </a:tc>
                <a:tc gridSpan="6">
                  <a:txBody>
                    <a:bodyPr/>
                    <a:lstStyle/>
                    <a:p>
                      <a:endParaRPr kumimoji="1" lang="ja-JP" altLang="en-US"/>
                    </a:p>
                  </a:txBody>
                  <a:tcPr/>
                </a:tc>
                <a:tc hMerge="1">
                  <a:txBody>
                    <a:bodyPr/>
                    <a:lstStyle/>
                    <a:p>
                      <a:endParaRPr kumimoji="1" lang="ja-JP" altLang="en-US" sz="1200">
                        <a:latin typeface="Meiryo" panose="020B0604030504040204" pitchFamily="34" charset="-128"/>
                        <a:ea typeface="Meiryo" panose="020B0604030504040204" pitchFamily="34" charset="-128"/>
                      </a:endParaRPr>
                    </a:p>
                  </a:txBody>
                  <a:tcPr/>
                </a:tc>
                <a:tc hMerge="1">
                  <a:txBody>
                    <a:bodyPr/>
                    <a:lstStyle/>
                    <a:p>
                      <a:endParaRPr kumimoji="1" lang="ja-JP" altLang="en-US" sz="1200">
                        <a:latin typeface="Meiryo" panose="020B0604030504040204" pitchFamily="34" charset="-128"/>
                        <a:ea typeface="Meiryo" panose="020B0604030504040204" pitchFamily="34" charset="-128"/>
                      </a:endParaRPr>
                    </a:p>
                  </a:txBody>
                  <a:tcPr/>
                </a:tc>
                <a:tc hMerge="1">
                  <a:txBody>
                    <a:bodyPr/>
                    <a:lstStyle/>
                    <a:p>
                      <a:endParaRPr kumimoji="1" lang="ja-JP" altLang="en-US" sz="1200">
                        <a:latin typeface="Meiryo" panose="020B0604030504040204" pitchFamily="34" charset="-128"/>
                        <a:ea typeface="Meiryo" panose="020B0604030504040204" pitchFamily="34" charset="-128"/>
                      </a:endParaRPr>
                    </a:p>
                  </a:txBody>
                  <a:tcPr/>
                </a:tc>
                <a:tc hMerge="1">
                  <a:txBody>
                    <a:bodyPr/>
                    <a:lstStyle/>
                    <a:p>
                      <a:endParaRPr kumimoji="1" lang="ja-JP" altLang="en-US" sz="1200">
                        <a:latin typeface="Meiryo" panose="020B0604030504040204" pitchFamily="34" charset="-128"/>
                        <a:ea typeface="Meiryo" panose="020B0604030504040204" pitchFamily="34" charset="-128"/>
                      </a:endParaRPr>
                    </a:p>
                  </a:txBody>
                  <a:tcPr/>
                </a:tc>
                <a:tc hMerge="1">
                  <a:txBody>
                    <a:bodyPr/>
                    <a:lstStyle/>
                    <a:p>
                      <a:endParaRPr kumimoji="1" lang="ja-JP" altLang="en-US" sz="1200">
                        <a:latin typeface="Meiryo" panose="020B0604030504040204" pitchFamily="34" charset="-128"/>
                        <a:ea typeface="Meiryo" panose="020B0604030504040204" pitchFamily="34" charset="-128"/>
                      </a:endParaRPr>
                    </a:p>
                  </a:txBody>
                  <a:tcPr/>
                </a:tc>
                <a:extLst>
                  <a:ext uri="{0D108BD9-81ED-4DB2-BD59-A6C34878D82A}">
                    <a16:rowId xmlns:a16="http://schemas.microsoft.com/office/drawing/2014/main" val="3419131325"/>
                  </a:ext>
                </a:extLst>
              </a:tr>
              <a:tr h="0">
                <a:tc gridSpan="8">
                  <a:txBody>
                    <a:bodyPr/>
                    <a:lstStyle/>
                    <a:p>
                      <a:pPr algn="ctr"/>
                      <a:endParaRPr kumimoji="1" lang="ja-JP" altLang="en-US" sz="500">
                        <a:latin typeface="Meiryo" panose="020B0604030504040204" pitchFamily="34" charset="-128"/>
                        <a:ea typeface="Meiryo" panose="020B0604030504040204" pitchFamily="34" charset="-128"/>
                      </a:endParaRPr>
                    </a:p>
                  </a:txBody>
                  <a:tcPr anchor="ctr"/>
                </a:tc>
                <a:tc hMerge="1">
                  <a:txBody>
                    <a:bodyPr/>
                    <a:lstStyle/>
                    <a:p>
                      <a:endParaRPr kumimoji="1" lang="ja-JP" altLang="en-US" sz="1200">
                        <a:latin typeface="Meiryo" panose="020B0604030504040204" pitchFamily="34" charset="-128"/>
                        <a:ea typeface="Meiryo" panose="020B0604030504040204" pitchFamily="34" charset="-128"/>
                      </a:endParaRPr>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sz="1200">
                        <a:latin typeface="Meiryo" panose="020B0604030504040204" pitchFamily="34" charset="-128"/>
                        <a:ea typeface="Meiryo" panose="020B0604030504040204" pitchFamily="34" charset="-128"/>
                      </a:endParaRPr>
                    </a:p>
                  </a:txBody>
                  <a:tcPr/>
                </a:tc>
                <a:tc hMerge="1">
                  <a:txBody>
                    <a:bodyPr/>
                    <a:lstStyle/>
                    <a:p>
                      <a:endParaRPr kumimoji="1" lang="ja-JP" altLang="en-US" sz="1200">
                        <a:latin typeface="Meiryo" panose="020B0604030504040204" pitchFamily="34" charset="-128"/>
                        <a:ea typeface="Meiryo" panose="020B0604030504040204" pitchFamily="34" charset="-128"/>
                      </a:endParaRPr>
                    </a:p>
                  </a:txBody>
                  <a:tcPr/>
                </a:tc>
                <a:extLst>
                  <a:ext uri="{0D108BD9-81ED-4DB2-BD59-A6C34878D82A}">
                    <a16:rowId xmlns:a16="http://schemas.microsoft.com/office/drawing/2014/main" val="3608630664"/>
                  </a:ext>
                </a:extLst>
              </a:tr>
              <a:tr h="370840">
                <a:tc gridSpan="2">
                  <a:txBody>
                    <a:bodyPr/>
                    <a:lstStyle/>
                    <a:p>
                      <a:pPr algn="ctr"/>
                      <a:r>
                        <a:rPr kumimoji="1" lang="ja-JP" altLang="en-US" sz="1200">
                          <a:latin typeface="Meiryo" panose="020B0604030504040204" pitchFamily="34" charset="-128"/>
                          <a:ea typeface="Meiryo" panose="020B0604030504040204" pitchFamily="34" charset="-128"/>
                        </a:rPr>
                        <a:t>総合的な支援の方針</a:t>
                      </a:r>
                    </a:p>
                  </a:txBody>
                  <a:tcPr anchor="ctr"/>
                </a:tc>
                <a:tc hMerge="1">
                  <a:txBody>
                    <a:bodyPr/>
                    <a:lstStyle/>
                    <a:p>
                      <a:endParaRPr kumimoji="1" lang="ja-JP" altLang="en-US" sz="1200">
                        <a:latin typeface="Meiryo" panose="020B0604030504040204" pitchFamily="34" charset="-128"/>
                        <a:ea typeface="Meiryo" panose="020B0604030504040204" pitchFamily="34" charset="-128"/>
                      </a:endParaRPr>
                    </a:p>
                  </a:txBody>
                  <a:tcPr/>
                </a:tc>
                <a:tc gridSpan="6">
                  <a:txBody>
                    <a:bodyPr/>
                    <a:lstStyle/>
                    <a:p>
                      <a:endParaRPr kumimoji="1" lang="ja-JP" altLang="en-US"/>
                    </a:p>
                  </a:txBody>
                  <a:tcPr/>
                </a:tc>
                <a:tc hMerge="1">
                  <a:txBody>
                    <a:bodyPr/>
                    <a:lstStyle/>
                    <a:p>
                      <a:endParaRPr kumimoji="1" lang="ja-JP" altLang="en-US" sz="1200">
                        <a:latin typeface="Meiryo" panose="020B0604030504040204" pitchFamily="34" charset="-128"/>
                        <a:ea typeface="Meiryo" panose="020B0604030504040204" pitchFamily="34" charset="-128"/>
                      </a:endParaRPr>
                    </a:p>
                  </a:txBody>
                  <a:tcPr/>
                </a:tc>
                <a:tc hMerge="1">
                  <a:txBody>
                    <a:bodyPr/>
                    <a:lstStyle/>
                    <a:p>
                      <a:endParaRPr kumimoji="1" lang="ja-JP" altLang="en-US" sz="1200">
                        <a:latin typeface="Meiryo" panose="020B0604030504040204" pitchFamily="34" charset="-128"/>
                        <a:ea typeface="Meiryo" panose="020B0604030504040204" pitchFamily="34" charset="-128"/>
                      </a:endParaRPr>
                    </a:p>
                  </a:txBody>
                  <a:tcPr/>
                </a:tc>
                <a:tc hMerge="1">
                  <a:txBody>
                    <a:bodyPr/>
                    <a:lstStyle/>
                    <a:p>
                      <a:endParaRPr kumimoji="1" lang="ja-JP" altLang="en-US" sz="1200">
                        <a:latin typeface="Meiryo" panose="020B0604030504040204" pitchFamily="34" charset="-128"/>
                        <a:ea typeface="Meiryo" panose="020B0604030504040204" pitchFamily="34" charset="-128"/>
                      </a:endParaRPr>
                    </a:p>
                  </a:txBody>
                  <a:tcPr/>
                </a:tc>
                <a:tc hMerge="1">
                  <a:txBody>
                    <a:bodyPr/>
                    <a:lstStyle/>
                    <a:p>
                      <a:endParaRPr kumimoji="1" lang="ja-JP" altLang="en-US" sz="1200">
                        <a:latin typeface="Meiryo" panose="020B0604030504040204" pitchFamily="34" charset="-128"/>
                        <a:ea typeface="Meiryo" panose="020B0604030504040204" pitchFamily="34" charset="-128"/>
                      </a:endParaRPr>
                    </a:p>
                  </a:txBody>
                  <a:tcPr/>
                </a:tc>
                <a:tc hMerge="1">
                  <a:txBody>
                    <a:bodyPr/>
                    <a:lstStyle/>
                    <a:p>
                      <a:endParaRPr kumimoji="1" lang="ja-JP" altLang="en-US" sz="1200">
                        <a:latin typeface="Meiryo" panose="020B0604030504040204" pitchFamily="34" charset="-128"/>
                        <a:ea typeface="Meiryo" panose="020B0604030504040204" pitchFamily="34" charset="-128"/>
                      </a:endParaRPr>
                    </a:p>
                  </a:txBody>
                  <a:tcPr/>
                </a:tc>
                <a:extLst>
                  <a:ext uri="{0D108BD9-81ED-4DB2-BD59-A6C34878D82A}">
                    <a16:rowId xmlns:a16="http://schemas.microsoft.com/office/drawing/2014/main" val="1163585721"/>
                  </a:ext>
                </a:extLst>
              </a:tr>
              <a:tr h="0">
                <a:tc gridSpan="8">
                  <a:txBody>
                    <a:bodyPr/>
                    <a:lstStyle/>
                    <a:p>
                      <a:pPr algn="ctr"/>
                      <a:endParaRPr kumimoji="1" lang="ja-JP" altLang="en-US" sz="500">
                        <a:latin typeface="Meiryo" panose="020B0604030504040204" pitchFamily="34" charset="-128"/>
                        <a:ea typeface="Meiryo" panose="020B0604030504040204" pitchFamily="34" charset="-128"/>
                      </a:endParaRPr>
                    </a:p>
                  </a:txBody>
                  <a:tcPr anchor="ctr"/>
                </a:tc>
                <a:tc hMerge="1">
                  <a:txBody>
                    <a:bodyPr/>
                    <a:lstStyle/>
                    <a:p>
                      <a:endParaRPr kumimoji="1" lang="ja-JP" altLang="en-US" sz="1200">
                        <a:latin typeface="Meiryo" panose="020B0604030504040204" pitchFamily="34" charset="-128"/>
                        <a:ea typeface="Meiryo" panose="020B0604030504040204" pitchFamily="34" charset="-128"/>
                      </a:endParaRPr>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sz="1200">
                        <a:latin typeface="Meiryo" panose="020B0604030504040204" pitchFamily="34" charset="-128"/>
                        <a:ea typeface="Meiryo" panose="020B0604030504040204" pitchFamily="34" charset="-128"/>
                      </a:endParaRPr>
                    </a:p>
                  </a:txBody>
                  <a:tcPr/>
                </a:tc>
                <a:tc hMerge="1">
                  <a:txBody>
                    <a:bodyPr/>
                    <a:lstStyle/>
                    <a:p>
                      <a:endParaRPr kumimoji="1" lang="ja-JP" altLang="en-US" sz="1200">
                        <a:latin typeface="Meiryo" panose="020B0604030504040204" pitchFamily="34" charset="-128"/>
                        <a:ea typeface="Meiryo" panose="020B0604030504040204" pitchFamily="34" charset="-128"/>
                      </a:endParaRPr>
                    </a:p>
                  </a:txBody>
                  <a:tcPr/>
                </a:tc>
                <a:extLst>
                  <a:ext uri="{0D108BD9-81ED-4DB2-BD59-A6C34878D82A}">
                    <a16:rowId xmlns:a16="http://schemas.microsoft.com/office/drawing/2014/main" val="328542383"/>
                  </a:ext>
                </a:extLst>
              </a:tr>
              <a:tr h="370840">
                <a:tc gridSpan="2">
                  <a:txBody>
                    <a:bodyPr/>
                    <a:lstStyle/>
                    <a:p>
                      <a:pPr algn="ctr"/>
                      <a:r>
                        <a:rPr kumimoji="1" lang="ja-JP" altLang="en-US" sz="1050">
                          <a:latin typeface="Meiryo" panose="020B0604030504040204" pitchFamily="34" charset="-128"/>
                          <a:ea typeface="Meiryo" panose="020B0604030504040204" pitchFamily="34" charset="-128"/>
                        </a:rPr>
                        <a:t>長期目標</a:t>
                      </a:r>
                      <a:endParaRPr kumimoji="1" lang="en-US" altLang="ja-JP" sz="1050" dirty="0">
                        <a:latin typeface="Meiryo" panose="020B0604030504040204" pitchFamily="34" charset="-128"/>
                        <a:ea typeface="Meiryo" panose="020B0604030504040204" pitchFamily="34" charset="-128"/>
                      </a:endParaRPr>
                    </a:p>
                    <a:p>
                      <a:pPr algn="ctr"/>
                      <a:r>
                        <a:rPr kumimoji="1" lang="ja-JP" altLang="en-US" sz="1050">
                          <a:latin typeface="Meiryo" panose="020B0604030504040204" pitchFamily="34" charset="-128"/>
                          <a:ea typeface="Meiryo" panose="020B0604030504040204" pitchFamily="34" charset="-128"/>
                        </a:rPr>
                        <a:t>（内容・期間等）</a:t>
                      </a:r>
                    </a:p>
                  </a:txBody>
                  <a:tcPr anchor="ctr"/>
                </a:tc>
                <a:tc hMerge="1">
                  <a:txBody>
                    <a:bodyPr/>
                    <a:lstStyle/>
                    <a:p>
                      <a:endParaRPr kumimoji="1" lang="ja-JP" altLang="en-US" sz="1200">
                        <a:latin typeface="Meiryo" panose="020B0604030504040204" pitchFamily="34" charset="-128"/>
                        <a:ea typeface="Meiryo" panose="020B0604030504040204" pitchFamily="34" charset="-128"/>
                      </a:endParaRPr>
                    </a:p>
                  </a:txBody>
                  <a:tcPr/>
                </a:tc>
                <a:tc gridSpan="4">
                  <a:txBody>
                    <a:bodyPr/>
                    <a:lstStyle/>
                    <a:p>
                      <a:endParaRPr kumimoji="1" lang="ja-JP" altLang="en-US"/>
                    </a:p>
                  </a:txBody>
                  <a:tcPr/>
                </a:tc>
                <a:tc hMerge="1">
                  <a:txBody>
                    <a:bodyPr/>
                    <a:lstStyle/>
                    <a:p>
                      <a:endParaRPr kumimoji="1" lang="ja-JP" altLang="en-US" sz="1200">
                        <a:latin typeface="Meiryo" panose="020B0604030504040204" pitchFamily="34" charset="-128"/>
                        <a:ea typeface="Meiryo" panose="020B0604030504040204" pitchFamily="34" charset="-128"/>
                      </a:endParaRPr>
                    </a:p>
                  </a:txBody>
                  <a:tcPr/>
                </a:tc>
                <a:tc hMerge="1">
                  <a:txBody>
                    <a:bodyPr/>
                    <a:lstStyle/>
                    <a:p>
                      <a:endParaRPr kumimoji="1" lang="ja-JP" altLang="en-US" sz="1200">
                        <a:latin typeface="Meiryo" panose="020B0604030504040204" pitchFamily="34" charset="-128"/>
                        <a:ea typeface="Meiryo" panose="020B0604030504040204" pitchFamily="34" charset="-128"/>
                      </a:endParaRPr>
                    </a:p>
                  </a:txBody>
                  <a:tcPr/>
                </a:tc>
                <a:tc hMerge="1">
                  <a:txBody>
                    <a:bodyPr/>
                    <a:lstStyle/>
                    <a:p>
                      <a:endParaRPr kumimoji="1" lang="ja-JP" altLang="en-US" sz="1200">
                        <a:latin typeface="Meiryo" panose="020B0604030504040204" pitchFamily="34" charset="-128"/>
                        <a:ea typeface="Meiryo" panose="020B0604030504040204" pitchFamily="34" charset="-128"/>
                      </a:endParaRPr>
                    </a:p>
                  </a:txBody>
                  <a:tcPr/>
                </a:tc>
                <a:tc gridSpan="2">
                  <a:txBody>
                    <a:bodyPr/>
                    <a:lstStyle/>
                    <a:p>
                      <a:pPr algn="ctr"/>
                      <a:r>
                        <a:rPr kumimoji="1" lang="ja-JP" altLang="en-US" sz="1050">
                          <a:latin typeface="Meiryo" panose="020B0604030504040204" pitchFamily="34" charset="-128"/>
                          <a:ea typeface="Meiryo" panose="020B0604030504040204" pitchFamily="34" charset="-128"/>
                        </a:rPr>
                        <a:t>支援の標準的な提供時間</a:t>
                      </a:r>
                      <a:endParaRPr kumimoji="1" lang="en-US" altLang="ja-JP" sz="1050" dirty="0">
                        <a:latin typeface="Meiryo" panose="020B0604030504040204" pitchFamily="34" charset="-128"/>
                        <a:ea typeface="Meiryo" panose="020B0604030504040204" pitchFamily="34" charset="-128"/>
                      </a:endParaRPr>
                    </a:p>
                    <a:p>
                      <a:pPr algn="ctr"/>
                      <a:r>
                        <a:rPr kumimoji="1" lang="ja-JP" altLang="en-US" sz="1050">
                          <a:latin typeface="Meiryo" panose="020B0604030504040204" pitchFamily="34" charset="-128"/>
                          <a:ea typeface="Meiryo" panose="020B0604030504040204" pitchFamily="34" charset="-128"/>
                        </a:rPr>
                        <a:t>（曜日・頻度、時間）</a:t>
                      </a:r>
                    </a:p>
                  </a:txBody>
                  <a:tcPr/>
                </a:tc>
                <a:tc hMerge="1">
                  <a:txBody>
                    <a:bodyPr/>
                    <a:lstStyle/>
                    <a:p>
                      <a:endParaRPr kumimoji="1" lang="ja-JP" altLang="en-US" sz="1200">
                        <a:latin typeface="Meiryo" panose="020B0604030504040204" pitchFamily="34" charset="-128"/>
                        <a:ea typeface="Meiryo" panose="020B0604030504040204" pitchFamily="34" charset="-128"/>
                      </a:endParaRPr>
                    </a:p>
                  </a:txBody>
                  <a:tcPr/>
                </a:tc>
                <a:extLst>
                  <a:ext uri="{0D108BD9-81ED-4DB2-BD59-A6C34878D82A}">
                    <a16:rowId xmlns:a16="http://schemas.microsoft.com/office/drawing/2014/main" val="925973085"/>
                  </a:ext>
                </a:extLst>
              </a:tr>
              <a:tr h="370840">
                <a:tc gridSpan="2">
                  <a:txBody>
                    <a:bodyPr/>
                    <a:lstStyle/>
                    <a:p>
                      <a:pPr algn="ctr"/>
                      <a:r>
                        <a:rPr kumimoji="1" lang="ja-JP" altLang="en-US" sz="1050">
                          <a:latin typeface="Meiryo" panose="020B0604030504040204" pitchFamily="34" charset="-128"/>
                          <a:ea typeface="Meiryo" panose="020B0604030504040204" pitchFamily="34" charset="-128"/>
                        </a:rPr>
                        <a:t>短期目標</a:t>
                      </a:r>
                      <a:endParaRPr kumimoji="1" lang="en-US" altLang="ja-JP" sz="1050" dirty="0">
                        <a:latin typeface="Meiryo" panose="020B0604030504040204" pitchFamily="34" charset="-128"/>
                        <a:ea typeface="Meiryo" panose="020B0604030504040204" pitchFamily="34" charset="-128"/>
                      </a:endParaRPr>
                    </a:p>
                    <a:p>
                      <a:pPr algn="ctr"/>
                      <a:r>
                        <a:rPr kumimoji="1" lang="ja-JP" altLang="en-US" sz="1050">
                          <a:latin typeface="Meiryo" panose="020B0604030504040204" pitchFamily="34" charset="-128"/>
                          <a:ea typeface="Meiryo" panose="020B0604030504040204" pitchFamily="34" charset="-128"/>
                        </a:rPr>
                        <a:t>（内容・期間等）</a:t>
                      </a:r>
                    </a:p>
                  </a:txBody>
                  <a:tcPr anchor="ctr"/>
                </a:tc>
                <a:tc hMerge="1">
                  <a:txBody>
                    <a:bodyPr/>
                    <a:lstStyle/>
                    <a:p>
                      <a:endParaRPr kumimoji="1" lang="ja-JP" altLang="en-US" sz="1200">
                        <a:latin typeface="Meiryo" panose="020B0604030504040204" pitchFamily="34" charset="-128"/>
                        <a:ea typeface="Meiryo" panose="020B0604030504040204" pitchFamily="34" charset="-128"/>
                      </a:endParaRPr>
                    </a:p>
                  </a:txBody>
                  <a:tcPr/>
                </a:tc>
                <a:tc gridSpan="4">
                  <a:txBody>
                    <a:bodyPr/>
                    <a:lstStyle/>
                    <a:p>
                      <a:endParaRPr kumimoji="1" lang="ja-JP" altLang="en-US"/>
                    </a:p>
                  </a:txBody>
                  <a:tcPr/>
                </a:tc>
                <a:tc hMerge="1">
                  <a:txBody>
                    <a:bodyPr/>
                    <a:lstStyle/>
                    <a:p>
                      <a:endParaRPr kumimoji="1" lang="ja-JP" altLang="en-US" sz="1200">
                        <a:latin typeface="Meiryo" panose="020B0604030504040204" pitchFamily="34" charset="-128"/>
                        <a:ea typeface="Meiryo" panose="020B0604030504040204" pitchFamily="34" charset="-128"/>
                      </a:endParaRPr>
                    </a:p>
                  </a:txBody>
                  <a:tcPr/>
                </a:tc>
                <a:tc hMerge="1">
                  <a:txBody>
                    <a:bodyPr/>
                    <a:lstStyle/>
                    <a:p>
                      <a:endParaRPr kumimoji="1" lang="ja-JP" altLang="en-US" sz="1200">
                        <a:latin typeface="Meiryo" panose="020B0604030504040204" pitchFamily="34" charset="-128"/>
                        <a:ea typeface="Meiryo" panose="020B0604030504040204" pitchFamily="34" charset="-128"/>
                      </a:endParaRPr>
                    </a:p>
                  </a:txBody>
                  <a:tcPr/>
                </a:tc>
                <a:tc hMerge="1">
                  <a:txBody>
                    <a:bodyPr/>
                    <a:lstStyle/>
                    <a:p>
                      <a:endParaRPr kumimoji="1" lang="ja-JP" altLang="en-US" sz="1200">
                        <a:latin typeface="Meiryo" panose="020B0604030504040204" pitchFamily="34" charset="-128"/>
                        <a:ea typeface="Meiryo" panose="020B0604030504040204" pitchFamily="34" charset="-128"/>
                      </a:endParaRPr>
                    </a:p>
                  </a:txBody>
                  <a:tcPr/>
                </a:tc>
                <a:tc gridSpan="2">
                  <a:txBody>
                    <a:bodyPr/>
                    <a:lstStyle/>
                    <a:p>
                      <a:endParaRPr kumimoji="1" lang="ja-JP" altLang="en-US" sz="1200">
                        <a:latin typeface="Meiryo" panose="020B0604030504040204" pitchFamily="34" charset="-128"/>
                        <a:ea typeface="Meiryo" panose="020B0604030504040204" pitchFamily="34" charset="-128"/>
                      </a:endParaRPr>
                    </a:p>
                  </a:txBody>
                  <a:tcPr/>
                </a:tc>
                <a:tc hMerge="1">
                  <a:txBody>
                    <a:bodyPr/>
                    <a:lstStyle/>
                    <a:p>
                      <a:endParaRPr kumimoji="1" lang="ja-JP" altLang="en-US" sz="1200">
                        <a:latin typeface="Meiryo" panose="020B0604030504040204" pitchFamily="34" charset="-128"/>
                        <a:ea typeface="Meiryo" panose="020B0604030504040204" pitchFamily="34" charset="-128"/>
                      </a:endParaRPr>
                    </a:p>
                  </a:txBody>
                  <a:tcPr/>
                </a:tc>
                <a:extLst>
                  <a:ext uri="{0D108BD9-81ED-4DB2-BD59-A6C34878D82A}">
                    <a16:rowId xmlns:a16="http://schemas.microsoft.com/office/drawing/2014/main" val="3852135001"/>
                  </a:ext>
                </a:extLst>
              </a:tr>
              <a:tr h="265298">
                <a:tc gridSpan="8">
                  <a:txBody>
                    <a:bodyPr/>
                    <a:lstStyle/>
                    <a:p>
                      <a:r>
                        <a:rPr kumimoji="1" lang="en-US" altLang="ja-JP" sz="1200" dirty="0">
                          <a:latin typeface="Meiryo" panose="020B0604030504040204" pitchFamily="34" charset="-128"/>
                          <a:ea typeface="Meiryo" panose="020B0604030504040204" pitchFamily="34" charset="-128"/>
                        </a:rPr>
                        <a:t>○</a:t>
                      </a:r>
                      <a:r>
                        <a:rPr kumimoji="1" lang="ja-JP" altLang="en-US" sz="1200">
                          <a:latin typeface="Meiryo" panose="020B0604030504040204" pitchFamily="34" charset="-128"/>
                          <a:ea typeface="Meiryo" panose="020B0604030504040204" pitchFamily="34" charset="-128"/>
                        </a:rPr>
                        <a:t>支援目標及び具体的な支援内容等</a:t>
                      </a:r>
                    </a:p>
                  </a:txBody>
                  <a:tcPr anchor="b"/>
                </a:tc>
                <a:tc hMerge="1">
                  <a:txBody>
                    <a:bodyPr/>
                    <a:lstStyle/>
                    <a:p>
                      <a:endParaRPr kumimoji="1" lang="ja-JP" altLang="en-US" sz="1200">
                        <a:latin typeface="Meiryo" panose="020B0604030504040204" pitchFamily="34" charset="-128"/>
                        <a:ea typeface="Meiryo" panose="020B0604030504040204" pitchFamily="34" charset="-128"/>
                      </a:endParaRPr>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sz="1200">
                        <a:latin typeface="Meiryo" panose="020B0604030504040204" pitchFamily="34" charset="-128"/>
                        <a:ea typeface="Meiryo" panose="020B0604030504040204" pitchFamily="34" charset="-128"/>
                      </a:endParaRPr>
                    </a:p>
                  </a:txBody>
                  <a:tcPr/>
                </a:tc>
                <a:tc hMerge="1">
                  <a:txBody>
                    <a:bodyPr/>
                    <a:lstStyle/>
                    <a:p>
                      <a:endParaRPr kumimoji="1" lang="ja-JP" altLang="en-US" sz="1200">
                        <a:latin typeface="Meiryo" panose="020B0604030504040204" pitchFamily="34" charset="-128"/>
                        <a:ea typeface="Meiryo" panose="020B0604030504040204" pitchFamily="34" charset="-128"/>
                      </a:endParaRPr>
                    </a:p>
                  </a:txBody>
                  <a:tcPr/>
                </a:tc>
                <a:extLst>
                  <a:ext uri="{0D108BD9-81ED-4DB2-BD59-A6C34878D82A}">
                    <a16:rowId xmlns:a16="http://schemas.microsoft.com/office/drawing/2014/main" val="1600280946"/>
                  </a:ext>
                </a:extLst>
              </a:tr>
              <a:tr h="370840">
                <a:tc>
                  <a:txBody>
                    <a:bodyPr/>
                    <a:lstStyle/>
                    <a:p>
                      <a:pPr algn="ctr"/>
                      <a:r>
                        <a:rPr kumimoji="1" lang="ja-JP" altLang="en-US" sz="1050">
                          <a:latin typeface="Meiryo" panose="020B0604030504040204" pitchFamily="34" charset="-128"/>
                          <a:ea typeface="Meiryo" panose="020B0604030504040204" pitchFamily="34" charset="-128"/>
                        </a:rPr>
                        <a:t>項目</a:t>
                      </a:r>
                    </a:p>
                  </a:txBody>
                  <a:tcPr anchor="ctr"/>
                </a:tc>
                <a:tc>
                  <a:txBody>
                    <a:bodyPr/>
                    <a:lstStyle/>
                    <a:p>
                      <a:pPr algn="ctr"/>
                      <a:r>
                        <a:rPr kumimoji="1" lang="ja-JP" altLang="en-US" sz="1050">
                          <a:latin typeface="Meiryo" panose="020B0604030504040204" pitchFamily="34" charset="-128"/>
                          <a:ea typeface="Meiryo" panose="020B0604030504040204" pitchFamily="34" charset="-128"/>
                        </a:rPr>
                        <a:t>支援目標</a:t>
                      </a:r>
                      <a:endParaRPr kumimoji="1" lang="en-US" altLang="ja-JP" sz="1050" dirty="0">
                        <a:latin typeface="Meiryo" panose="020B0604030504040204" pitchFamily="34" charset="-128"/>
                        <a:ea typeface="Meiryo" panose="020B0604030504040204" pitchFamily="34" charset="-128"/>
                      </a:endParaRPr>
                    </a:p>
                    <a:p>
                      <a:pPr algn="ctr"/>
                      <a:r>
                        <a:rPr kumimoji="1" lang="ja-JP" altLang="en-US" sz="800">
                          <a:latin typeface="Meiryo" panose="020B0604030504040204" pitchFamily="34" charset="-128"/>
                          <a:ea typeface="Meiryo" panose="020B0604030504040204" pitchFamily="34" charset="-128"/>
                        </a:rPr>
                        <a:t>（具体的な到達目標）</a:t>
                      </a:r>
                      <a:endParaRPr kumimoji="1" lang="ja-JP" altLang="en-US" sz="1050">
                        <a:latin typeface="Meiryo" panose="020B0604030504040204" pitchFamily="34" charset="-128"/>
                        <a:ea typeface="Meiryo" panose="020B0604030504040204" pitchFamily="34" charset="-128"/>
                      </a:endParaRPr>
                    </a:p>
                  </a:txBody>
                  <a:tcPr anchor="ctr"/>
                </a:tc>
                <a:tc gridSpan="2">
                  <a:txBody>
                    <a:bodyPr/>
                    <a:lstStyle/>
                    <a:p>
                      <a:pPr algn="ctr"/>
                      <a:r>
                        <a:rPr kumimoji="1" lang="ja-JP" altLang="en-US" sz="1050">
                          <a:latin typeface="Meiryo" panose="020B0604030504040204" pitchFamily="34" charset="-128"/>
                          <a:ea typeface="Meiryo" panose="020B0604030504040204" pitchFamily="34" charset="-128"/>
                        </a:rPr>
                        <a:t>支援内容</a:t>
                      </a:r>
                      <a:endParaRPr kumimoji="1" lang="en-US" altLang="ja-JP" sz="1050">
                        <a:latin typeface="Meiryo" panose="020B0604030504040204" pitchFamily="34" charset="-128"/>
                        <a:ea typeface="Meiryo" panose="020B0604030504040204" pitchFamily="34" charset="-128"/>
                      </a:endParaRPr>
                    </a:p>
                    <a:p>
                      <a:pPr algn="ctr"/>
                      <a:r>
                        <a:rPr kumimoji="1" lang="ja-JP" altLang="en-US" sz="800">
                          <a:latin typeface="Meiryo" panose="020B0604030504040204" pitchFamily="34" charset="-128"/>
                          <a:ea typeface="Meiryo" panose="020B0604030504040204" pitchFamily="34" charset="-128"/>
                        </a:rPr>
                        <a:t>（内容・支援の提供上のポイント・５領域との関連性等）</a:t>
                      </a:r>
                      <a:endParaRPr kumimoji="1" lang="ja-JP" altLang="en-US"/>
                    </a:p>
                  </a:txBody>
                  <a:tcPr anchor="ctr"/>
                </a:tc>
                <a:tc hMerge="1">
                  <a:txBody>
                    <a:bodyPr/>
                    <a:lstStyle/>
                    <a:p>
                      <a:endParaRPr kumimoji="1" lang="ja-JP" altLang="en-US"/>
                    </a:p>
                  </a:txBody>
                  <a:tcPr/>
                </a:tc>
                <a:tc>
                  <a:txBody>
                    <a:bodyPr/>
                    <a:lstStyle/>
                    <a:p>
                      <a:pPr algn="ctr"/>
                      <a:r>
                        <a:rPr kumimoji="1" lang="ja-JP" altLang="en-US" sz="1000">
                          <a:latin typeface="Meiryo" panose="020B0604030504040204" pitchFamily="34" charset="-128"/>
                          <a:ea typeface="Meiryo" panose="020B0604030504040204" pitchFamily="34" charset="-128"/>
                        </a:rPr>
                        <a:t>達成</a:t>
                      </a:r>
                      <a:endParaRPr kumimoji="1" lang="en-US" altLang="ja-JP" sz="1000" dirty="0">
                        <a:latin typeface="Meiryo" panose="020B0604030504040204" pitchFamily="34" charset="-128"/>
                        <a:ea typeface="Meiryo" panose="020B0604030504040204" pitchFamily="34" charset="-128"/>
                      </a:endParaRPr>
                    </a:p>
                    <a:p>
                      <a:pPr algn="ctr"/>
                      <a:r>
                        <a:rPr kumimoji="1" lang="ja-JP" altLang="en-US" sz="1000">
                          <a:latin typeface="Meiryo" panose="020B0604030504040204" pitchFamily="34" charset="-128"/>
                          <a:ea typeface="Meiryo" panose="020B0604030504040204" pitchFamily="34" charset="-128"/>
                        </a:rPr>
                        <a:t>時期</a:t>
                      </a:r>
                    </a:p>
                  </a:txBody>
                  <a:tcPr anchor="ctr"/>
                </a:tc>
                <a:tc>
                  <a:txBody>
                    <a:bodyPr/>
                    <a:lstStyle/>
                    <a:p>
                      <a:pPr algn="ctr"/>
                      <a:r>
                        <a:rPr kumimoji="1" lang="ja-JP" altLang="en-US" sz="1050">
                          <a:latin typeface="Meiryo" panose="020B0604030504040204" pitchFamily="34" charset="-128"/>
                          <a:ea typeface="Meiryo" panose="020B0604030504040204" pitchFamily="34" charset="-128"/>
                        </a:rPr>
                        <a:t>担当者</a:t>
                      </a:r>
                      <a:endParaRPr kumimoji="1" lang="en-US" altLang="ja-JP" sz="1050" dirty="0">
                        <a:latin typeface="Meiryo" panose="020B0604030504040204" pitchFamily="34" charset="-128"/>
                        <a:ea typeface="Meiryo" panose="020B0604030504040204" pitchFamily="34" charset="-128"/>
                      </a:endParaRPr>
                    </a:p>
                    <a:p>
                      <a:pPr algn="ctr"/>
                      <a:r>
                        <a:rPr kumimoji="1" lang="ja-JP" altLang="en-US" sz="1050">
                          <a:latin typeface="Meiryo" panose="020B0604030504040204" pitchFamily="34" charset="-128"/>
                          <a:ea typeface="Meiryo" panose="020B0604030504040204" pitchFamily="34" charset="-128"/>
                        </a:rPr>
                        <a:t>提供機関</a:t>
                      </a:r>
                      <a:endParaRPr kumimoji="1" lang="ja-JP" altLang="en-US" sz="1400"/>
                    </a:p>
                  </a:txBody>
                  <a:tcPr anchor="ctr"/>
                </a:tc>
                <a:tc>
                  <a:txBody>
                    <a:bodyPr/>
                    <a:lstStyle/>
                    <a:p>
                      <a:pPr algn="ctr"/>
                      <a:r>
                        <a:rPr kumimoji="1" lang="ja-JP" altLang="en-US" sz="1050">
                          <a:latin typeface="Meiryo" panose="020B0604030504040204" pitchFamily="34" charset="-128"/>
                          <a:ea typeface="Meiryo" panose="020B0604030504040204" pitchFamily="34" charset="-128"/>
                        </a:rPr>
                        <a:t>留意事項</a:t>
                      </a:r>
                    </a:p>
                  </a:txBody>
                  <a:tcPr anchor="ctr"/>
                </a:tc>
                <a:tc>
                  <a:txBody>
                    <a:bodyPr/>
                    <a:lstStyle/>
                    <a:p>
                      <a:pPr algn="ctr"/>
                      <a:r>
                        <a:rPr kumimoji="1" lang="ja-JP" altLang="en-US" sz="800">
                          <a:latin typeface="Meiryo" panose="020B0604030504040204" pitchFamily="34" charset="-128"/>
                          <a:ea typeface="Meiryo" panose="020B0604030504040204" pitchFamily="34" charset="-128"/>
                        </a:rPr>
                        <a:t>優先順位</a:t>
                      </a:r>
                    </a:p>
                  </a:txBody>
                  <a:tcPr anchor="ctr"/>
                </a:tc>
                <a:extLst>
                  <a:ext uri="{0D108BD9-81ED-4DB2-BD59-A6C34878D82A}">
                    <a16:rowId xmlns:a16="http://schemas.microsoft.com/office/drawing/2014/main" val="2335797880"/>
                  </a:ext>
                </a:extLst>
              </a:tr>
              <a:tr h="432000">
                <a:tc>
                  <a:txBody>
                    <a:bodyPr/>
                    <a:lstStyle/>
                    <a:p>
                      <a:pPr algn="ctr"/>
                      <a:r>
                        <a:rPr kumimoji="1" lang="ja-JP" altLang="en-US" sz="1000">
                          <a:latin typeface="Meiryo" panose="020B0604030504040204" pitchFamily="34" charset="-128"/>
                          <a:ea typeface="Meiryo" panose="020B0604030504040204" pitchFamily="34" charset="-128"/>
                        </a:rPr>
                        <a:t>本人支援</a:t>
                      </a:r>
                    </a:p>
                  </a:txBody>
                  <a:tcPr anchor="ctr"/>
                </a:tc>
                <a:tc>
                  <a:txBody>
                    <a:bodyPr/>
                    <a:lstStyle/>
                    <a:p>
                      <a:pPr algn="ctr"/>
                      <a:endParaRPr kumimoji="1" lang="ja-JP" altLang="en-US" sz="1200">
                        <a:latin typeface="Meiryo" panose="020B0604030504040204" pitchFamily="34" charset="-128"/>
                        <a:ea typeface="Meiryo" panose="020B0604030504040204" pitchFamily="34" charset="-128"/>
                      </a:endParaRPr>
                    </a:p>
                  </a:txBody>
                  <a:tcPr anchor="ctr"/>
                </a:tc>
                <a:tc>
                  <a:txBody>
                    <a:bodyPr/>
                    <a:lstStyle/>
                    <a:p>
                      <a:pPr algn="ctr"/>
                      <a:endParaRPr kumimoji="1" lang="ja-JP" altLang="en-US" sz="1200">
                        <a:latin typeface="Meiryo" panose="020B0604030504040204" pitchFamily="34" charset="-128"/>
                        <a:ea typeface="Meiryo" panose="020B0604030504040204" pitchFamily="34" charset="-128"/>
                      </a:endParaRPr>
                    </a:p>
                  </a:txBody>
                  <a:tcPr anchor="ctr"/>
                </a:tc>
                <a:tc>
                  <a:txBody>
                    <a:bodyPr/>
                    <a:lstStyle/>
                    <a:p>
                      <a:pPr algn="ctr"/>
                      <a:endParaRPr kumimoji="1" lang="ja-JP" altLang="en-US"/>
                    </a:p>
                  </a:txBody>
                  <a:tcPr anchor="ctr"/>
                </a:tc>
                <a:tc>
                  <a:txBody>
                    <a:bodyPr/>
                    <a:lstStyle/>
                    <a:p>
                      <a:pPr algn="ctr"/>
                      <a:endParaRPr kumimoji="1" lang="ja-JP" altLang="en-US" sz="1200">
                        <a:latin typeface="Meiryo" panose="020B0604030504040204" pitchFamily="34" charset="-128"/>
                        <a:ea typeface="Meiryo" panose="020B0604030504040204" pitchFamily="34" charset="-128"/>
                      </a:endParaRPr>
                    </a:p>
                  </a:txBody>
                  <a:tcPr anchor="ctr"/>
                </a:tc>
                <a:tc>
                  <a:txBody>
                    <a:bodyPr/>
                    <a:lstStyle/>
                    <a:p>
                      <a:pPr algn="ctr"/>
                      <a:endParaRPr kumimoji="1" lang="ja-JP" altLang="en-US"/>
                    </a:p>
                  </a:txBody>
                  <a:tcPr anchor="ctr"/>
                </a:tc>
                <a:tc>
                  <a:txBody>
                    <a:bodyPr/>
                    <a:lstStyle/>
                    <a:p>
                      <a:pPr algn="ctr"/>
                      <a:endParaRPr kumimoji="1" lang="ja-JP" altLang="en-US" sz="1200">
                        <a:latin typeface="Meiryo" panose="020B0604030504040204" pitchFamily="34" charset="-128"/>
                        <a:ea typeface="Meiryo" panose="020B0604030504040204" pitchFamily="34" charset="-128"/>
                      </a:endParaRPr>
                    </a:p>
                  </a:txBody>
                  <a:tcPr anchor="ctr"/>
                </a:tc>
                <a:tc>
                  <a:txBody>
                    <a:bodyPr/>
                    <a:lstStyle/>
                    <a:p>
                      <a:pPr algn="ctr"/>
                      <a:endParaRPr kumimoji="1" lang="ja-JP" altLang="en-US" sz="1200">
                        <a:latin typeface="Meiryo" panose="020B0604030504040204" pitchFamily="34" charset="-128"/>
                        <a:ea typeface="Meiryo" panose="020B0604030504040204" pitchFamily="34" charset="-128"/>
                      </a:endParaRPr>
                    </a:p>
                  </a:txBody>
                  <a:tcPr anchor="ctr"/>
                </a:tc>
                <a:extLst>
                  <a:ext uri="{0D108BD9-81ED-4DB2-BD59-A6C34878D82A}">
                    <a16:rowId xmlns:a16="http://schemas.microsoft.com/office/drawing/2014/main" val="1826213561"/>
                  </a:ext>
                </a:extLst>
              </a:tr>
              <a:tr h="4320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000">
                          <a:latin typeface="Meiryo" panose="020B0604030504040204" pitchFamily="34" charset="-128"/>
                          <a:ea typeface="Meiryo" panose="020B0604030504040204" pitchFamily="34" charset="-128"/>
                        </a:rPr>
                        <a:t>本人支援</a:t>
                      </a:r>
                    </a:p>
                    <a:p>
                      <a:pPr algn="ctr"/>
                      <a:endParaRPr kumimoji="1" lang="ja-JP" altLang="en-US" sz="1000">
                        <a:latin typeface="Meiryo" panose="020B0604030504040204" pitchFamily="34" charset="-128"/>
                        <a:ea typeface="Meiryo" panose="020B0604030504040204" pitchFamily="34" charset="-128"/>
                      </a:endParaRPr>
                    </a:p>
                  </a:txBody>
                  <a:tcPr anchor="ctr"/>
                </a:tc>
                <a:tc>
                  <a:txBody>
                    <a:bodyPr/>
                    <a:lstStyle/>
                    <a:p>
                      <a:pPr algn="ctr"/>
                      <a:endParaRPr kumimoji="1" lang="ja-JP" altLang="en-US" sz="1200">
                        <a:latin typeface="Meiryo" panose="020B0604030504040204" pitchFamily="34" charset="-128"/>
                        <a:ea typeface="Meiryo" panose="020B0604030504040204" pitchFamily="34" charset="-128"/>
                      </a:endParaRPr>
                    </a:p>
                  </a:txBody>
                  <a:tcPr anchor="ctr"/>
                </a:tc>
                <a:tc>
                  <a:txBody>
                    <a:bodyPr/>
                    <a:lstStyle/>
                    <a:p>
                      <a:pPr algn="ctr"/>
                      <a:endParaRPr kumimoji="1" lang="ja-JP" altLang="en-US" sz="1200">
                        <a:latin typeface="Meiryo" panose="020B0604030504040204" pitchFamily="34" charset="-128"/>
                        <a:ea typeface="Meiryo" panose="020B0604030504040204" pitchFamily="34" charset="-128"/>
                      </a:endParaRPr>
                    </a:p>
                  </a:txBody>
                  <a:tcPr anchor="ctr"/>
                </a:tc>
                <a:tc>
                  <a:txBody>
                    <a:bodyPr/>
                    <a:lstStyle/>
                    <a:p>
                      <a:pPr algn="ctr"/>
                      <a:endParaRPr kumimoji="1" lang="ja-JP" altLang="en-US"/>
                    </a:p>
                  </a:txBody>
                  <a:tcPr anchor="ctr"/>
                </a:tc>
                <a:tc>
                  <a:txBody>
                    <a:bodyPr/>
                    <a:lstStyle/>
                    <a:p>
                      <a:pPr algn="ctr"/>
                      <a:endParaRPr kumimoji="1" lang="ja-JP" altLang="en-US" sz="1200">
                        <a:latin typeface="Meiryo" panose="020B0604030504040204" pitchFamily="34" charset="-128"/>
                        <a:ea typeface="Meiryo" panose="020B0604030504040204" pitchFamily="34" charset="-128"/>
                      </a:endParaRPr>
                    </a:p>
                  </a:txBody>
                  <a:tcPr anchor="ctr"/>
                </a:tc>
                <a:tc>
                  <a:txBody>
                    <a:bodyPr/>
                    <a:lstStyle/>
                    <a:p>
                      <a:pPr algn="ctr"/>
                      <a:endParaRPr kumimoji="1" lang="ja-JP" altLang="en-US"/>
                    </a:p>
                  </a:txBody>
                  <a:tcPr anchor="ctr"/>
                </a:tc>
                <a:tc>
                  <a:txBody>
                    <a:bodyPr/>
                    <a:lstStyle/>
                    <a:p>
                      <a:pPr algn="ctr"/>
                      <a:endParaRPr kumimoji="1" lang="ja-JP" altLang="en-US" sz="1200">
                        <a:latin typeface="Meiryo" panose="020B0604030504040204" pitchFamily="34" charset="-128"/>
                        <a:ea typeface="Meiryo" panose="020B0604030504040204" pitchFamily="34" charset="-128"/>
                      </a:endParaRPr>
                    </a:p>
                  </a:txBody>
                  <a:tcPr anchor="ctr"/>
                </a:tc>
                <a:tc>
                  <a:txBody>
                    <a:bodyPr/>
                    <a:lstStyle/>
                    <a:p>
                      <a:pPr algn="ctr"/>
                      <a:endParaRPr kumimoji="1" lang="ja-JP" altLang="en-US" sz="1200">
                        <a:latin typeface="Meiryo" panose="020B0604030504040204" pitchFamily="34" charset="-128"/>
                        <a:ea typeface="Meiryo" panose="020B0604030504040204" pitchFamily="34" charset="-128"/>
                      </a:endParaRPr>
                    </a:p>
                  </a:txBody>
                  <a:tcPr anchor="ctr"/>
                </a:tc>
                <a:extLst>
                  <a:ext uri="{0D108BD9-81ED-4DB2-BD59-A6C34878D82A}">
                    <a16:rowId xmlns:a16="http://schemas.microsoft.com/office/drawing/2014/main" val="306962549"/>
                  </a:ext>
                </a:extLst>
              </a:tr>
              <a:tr h="4320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000">
                          <a:latin typeface="Meiryo" panose="020B0604030504040204" pitchFamily="34" charset="-128"/>
                          <a:ea typeface="Meiryo" panose="020B0604030504040204" pitchFamily="34" charset="-128"/>
                        </a:rPr>
                        <a:t>本人支援</a:t>
                      </a:r>
                    </a:p>
                    <a:p>
                      <a:pPr algn="ctr"/>
                      <a:endParaRPr kumimoji="1" lang="ja-JP" altLang="en-US" sz="1000">
                        <a:latin typeface="Meiryo" panose="020B0604030504040204" pitchFamily="34" charset="-128"/>
                        <a:ea typeface="Meiryo" panose="020B0604030504040204" pitchFamily="34" charset="-128"/>
                      </a:endParaRPr>
                    </a:p>
                  </a:txBody>
                  <a:tcPr anchor="ctr"/>
                </a:tc>
                <a:tc>
                  <a:txBody>
                    <a:bodyPr/>
                    <a:lstStyle/>
                    <a:p>
                      <a:pPr algn="ctr"/>
                      <a:endParaRPr kumimoji="1" lang="ja-JP" altLang="en-US" sz="1200">
                        <a:latin typeface="Meiryo" panose="020B0604030504040204" pitchFamily="34" charset="-128"/>
                        <a:ea typeface="Meiryo" panose="020B0604030504040204" pitchFamily="34" charset="-128"/>
                      </a:endParaRPr>
                    </a:p>
                  </a:txBody>
                  <a:tcPr anchor="ctr"/>
                </a:tc>
                <a:tc>
                  <a:txBody>
                    <a:bodyPr/>
                    <a:lstStyle/>
                    <a:p>
                      <a:pPr algn="ctr"/>
                      <a:endParaRPr kumimoji="1" lang="ja-JP" altLang="en-US" sz="1200">
                        <a:latin typeface="Meiryo" panose="020B0604030504040204" pitchFamily="34" charset="-128"/>
                        <a:ea typeface="Meiryo" panose="020B0604030504040204" pitchFamily="34" charset="-128"/>
                      </a:endParaRPr>
                    </a:p>
                  </a:txBody>
                  <a:tcPr anchor="ctr"/>
                </a:tc>
                <a:tc>
                  <a:txBody>
                    <a:bodyPr/>
                    <a:lstStyle/>
                    <a:p>
                      <a:pPr algn="ctr"/>
                      <a:endParaRPr kumimoji="1" lang="ja-JP" altLang="en-US"/>
                    </a:p>
                  </a:txBody>
                  <a:tcPr anchor="ctr"/>
                </a:tc>
                <a:tc>
                  <a:txBody>
                    <a:bodyPr/>
                    <a:lstStyle/>
                    <a:p>
                      <a:pPr algn="ctr"/>
                      <a:endParaRPr kumimoji="1" lang="ja-JP" altLang="en-US" sz="1200">
                        <a:latin typeface="Meiryo" panose="020B0604030504040204" pitchFamily="34" charset="-128"/>
                        <a:ea typeface="Meiryo" panose="020B0604030504040204" pitchFamily="34" charset="-128"/>
                      </a:endParaRPr>
                    </a:p>
                  </a:txBody>
                  <a:tcPr anchor="ctr"/>
                </a:tc>
                <a:tc>
                  <a:txBody>
                    <a:bodyPr/>
                    <a:lstStyle/>
                    <a:p>
                      <a:pPr algn="ctr"/>
                      <a:endParaRPr kumimoji="1" lang="ja-JP" altLang="en-US"/>
                    </a:p>
                  </a:txBody>
                  <a:tcPr anchor="ctr"/>
                </a:tc>
                <a:tc>
                  <a:txBody>
                    <a:bodyPr/>
                    <a:lstStyle/>
                    <a:p>
                      <a:pPr algn="ctr"/>
                      <a:endParaRPr kumimoji="1" lang="ja-JP" altLang="en-US" sz="1200">
                        <a:latin typeface="Meiryo" panose="020B0604030504040204" pitchFamily="34" charset="-128"/>
                        <a:ea typeface="Meiryo" panose="020B0604030504040204" pitchFamily="34" charset="-128"/>
                      </a:endParaRPr>
                    </a:p>
                  </a:txBody>
                  <a:tcPr anchor="ctr"/>
                </a:tc>
                <a:tc>
                  <a:txBody>
                    <a:bodyPr/>
                    <a:lstStyle/>
                    <a:p>
                      <a:pPr algn="ctr"/>
                      <a:endParaRPr kumimoji="1" lang="ja-JP" altLang="en-US" sz="1200">
                        <a:latin typeface="Meiryo" panose="020B0604030504040204" pitchFamily="34" charset="-128"/>
                        <a:ea typeface="Meiryo" panose="020B0604030504040204" pitchFamily="34" charset="-128"/>
                      </a:endParaRPr>
                    </a:p>
                  </a:txBody>
                  <a:tcPr anchor="ctr"/>
                </a:tc>
                <a:extLst>
                  <a:ext uri="{0D108BD9-81ED-4DB2-BD59-A6C34878D82A}">
                    <a16:rowId xmlns:a16="http://schemas.microsoft.com/office/drawing/2014/main" val="3343818461"/>
                  </a:ext>
                </a:extLst>
              </a:tr>
              <a:tr h="4320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000">
                          <a:latin typeface="Meiryo" panose="020B0604030504040204" pitchFamily="34" charset="-128"/>
                          <a:ea typeface="Meiryo" panose="020B0604030504040204" pitchFamily="34" charset="-128"/>
                        </a:rPr>
                        <a:t>本人支援</a:t>
                      </a:r>
                    </a:p>
                    <a:p>
                      <a:pPr algn="ctr"/>
                      <a:endParaRPr kumimoji="1" lang="ja-JP" altLang="en-US" sz="1000">
                        <a:latin typeface="Meiryo" panose="020B0604030504040204" pitchFamily="34" charset="-128"/>
                        <a:ea typeface="Meiryo" panose="020B0604030504040204" pitchFamily="34" charset="-128"/>
                      </a:endParaRPr>
                    </a:p>
                  </a:txBody>
                  <a:tcPr anchor="ctr"/>
                </a:tc>
                <a:tc>
                  <a:txBody>
                    <a:bodyPr/>
                    <a:lstStyle/>
                    <a:p>
                      <a:pPr algn="ctr"/>
                      <a:endParaRPr kumimoji="1" lang="ja-JP" altLang="en-US" sz="1200">
                        <a:latin typeface="Meiryo" panose="020B0604030504040204" pitchFamily="34" charset="-128"/>
                        <a:ea typeface="Meiryo" panose="020B0604030504040204" pitchFamily="34" charset="-128"/>
                      </a:endParaRPr>
                    </a:p>
                  </a:txBody>
                  <a:tcPr anchor="ctr"/>
                </a:tc>
                <a:tc>
                  <a:txBody>
                    <a:bodyPr/>
                    <a:lstStyle/>
                    <a:p>
                      <a:pPr algn="ctr"/>
                      <a:endParaRPr kumimoji="1" lang="ja-JP" altLang="en-US" sz="1200">
                        <a:latin typeface="Meiryo" panose="020B0604030504040204" pitchFamily="34" charset="-128"/>
                        <a:ea typeface="Meiryo" panose="020B0604030504040204" pitchFamily="34" charset="-128"/>
                      </a:endParaRPr>
                    </a:p>
                  </a:txBody>
                  <a:tcPr anchor="ctr"/>
                </a:tc>
                <a:tc>
                  <a:txBody>
                    <a:bodyPr/>
                    <a:lstStyle/>
                    <a:p>
                      <a:pPr algn="ctr"/>
                      <a:endParaRPr kumimoji="1" lang="ja-JP" altLang="en-US"/>
                    </a:p>
                  </a:txBody>
                  <a:tcPr anchor="ctr"/>
                </a:tc>
                <a:tc>
                  <a:txBody>
                    <a:bodyPr/>
                    <a:lstStyle/>
                    <a:p>
                      <a:pPr algn="ctr"/>
                      <a:endParaRPr kumimoji="1" lang="ja-JP" altLang="en-US" sz="1200">
                        <a:latin typeface="Meiryo" panose="020B0604030504040204" pitchFamily="34" charset="-128"/>
                        <a:ea typeface="Meiryo" panose="020B0604030504040204" pitchFamily="34" charset="-128"/>
                      </a:endParaRPr>
                    </a:p>
                  </a:txBody>
                  <a:tcPr anchor="ctr"/>
                </a:tc>
                <a:tc>
                  <a:txBody>
                    <a:bodyPr/>
                    <a:lstStyle/>
                    <a:p>
                      <a:pPr algn="ctr"/>
                      <a:endParaRPr kumimoji="1" lang="ja-JP" altLang="en-US"/>
                    </a:p>
                  </a:txBody>
                  <a:tcPr anchor="ctr"/>
                </a:tc>
                <a:tc>
                  <a:txBody>
                    <a:bodyPr/>
                    <a:lstStyle/>
                    <a:p>
                      <a:pPr algn="ctr"/>
                      <a:endParaRPr kumimoji="1" lang="ja-JP" altLang="en-US" sz="1200">
                        <a:latin typeface="Meiryo" panose="020B0604030504040204" pitchFamily="34" charset="-128"/>
                        <a:ea typeface="Meiryo" panose="020B0604030504040204" pitchFamily="34" charset="-128"/>
                      </a:endParaRPr>
                    </a:p>
                  </a:txBody>
                  <a:tcPr anchor="ctr"/>
                </a:tc>
                <a:tc>
                  <a:txBody>
                    <a:bodyPr/>
                    <a:lstStyle/>
                    <a:p>
                      <a:pPr algn="ctr"/>
                      <a:endParaRPr kumimoji="1" lang="ja-JP" altLang="en-US" sz="1200">
                        <a:latin typeface="Meiryo" panose="020B0604030504040204" pitchFamily="34" charset="-128"/>
                        <a:ea typeface="Meiryo" panose="020B0604030504040204" pitchFamily="34" charset="-128"/>
                      </a:endParaRPr>
                    </a:p>
                  </a:txBody>
                  <a:tcPr anchor="ctr"/>
                </a:tc>
                <a:extLst>
                  <a:ext uri="{0D108BD9-81ED-4DB2-BD59-A6C34878D82A}">
                    <a16:rowId xmlns:a16="http://schemas.microsoft.com/office/drawing/2014/main" val="1949225831"/>
                  </a:ext>
                </a:extLst>
              </a:tr>
              <a:tr h="432000">
                <a:tc>
                  <a:txBody>
                    <a:bodyPr/>
                    <a:lstStyle/>
                    <a:p>
                      <a:pPr algn="ctr"/>
                      <a:r>
                        <a:rPr kumimoji="1" lang="ja-JP" altLang="en-US" sz="1000">
                          <a:latin typeface="Meiryo" panose="020B0604030504040204" pitchFamily="34" charset="-128"/>
                          <a:ea typeface="Meiryo" panose="020B0604030504040204" pitchFamily="34" charset="-128"/>
                        </a:rPr>
                        <a:t>家族支援</a:t>
                      </a:r>
                    </a:p>
                  </a:txBody>
                  <a:tcPr anchor="ctr"/>
                </a:tc>
                <a:tc>
                  <a:txBody>
                    <a:bodyPr/>
                    <a:lstStyle/>
                    <a:p>
                      <a:pPr algn="ctr"/>
                      <a:endParaRPr kumimoji="1" lang="ja-JP" altLang="en-US" sz="1200">
                        <a:latin typeface="Meiryo" panose="020B0604030504040204" pitchFamily="34" charset="-128"/>
                        <a:ea typeface="Meiryo" panose="020B0604030504040204" pitchFamily="34" charset="-128"/>
                      </a:endParaRPr>
                    </a:p>
                  </a:txBody>
                  <a:tcPr anchor="ctr"/>
                </a:tc>
                <a:tc>
                  <a:txBody>
                    <a:bodyPr/>
                    <a:lstStyle/>
                    <a:p>
                      <a:pPr algn="ctr"/>
                      <a:endParaRPr kumimoji="1" lang="ja-JP" altLang="en-US" sz="1200">
                        <a:latin typeface="Meiryo" panose="020B0604030504040204" pitchFamily="34" charset="-128"/>
                        <a:ea typeface="Meiryo" panose="020B0604030504040204" pitchFamily="34" charset="-128"/>
                      </a:endParaRPr>
                    </a:p>
                  </a:txBody>
                  <a:tcPr anchor="ctr"/>
                </a:tc>
                <a:tc>
                  <a:txBody>
                    <a:bodyPr/>
                    <a:lstStyle/>
                    <a:p>
                      <a:pPr algn="ctr"/>
                      <a:endParaRPr kumimoji="1" lang="ja-JP" altLang="en-US"/>
                    </a:p>
                  </a:txBody>
                  <a:tcPr anchor="ctr"/>
                </a:tc>
                <a:tc>
                  <a:txBody>
                    <a:bodyPr/>
                    <a:lstStyle/>
                    <a:p>
                      <a:pPr algn="ctr"/>
                      <a:endParaRPr kumimoji="1" lang="ja-JP" altLang="en-US" sz="1200">
                        <a:latin typeface="Meiryo" panose="020B0604030504040204" pitchFamily="34" charset="-128"/>
                        <a:ea typeface="Meiryo" panose="020B0604030504040204" pitchFamily="34" charset="-128"/>
                      </a:endParaRPr>
                    </a:p>
                  </a:txBody>
                  <a:tcPr anchor="ctr"/>
                </a:tc>
                <a:tc>
                  <a:txBody>
                    <a:bodyPr/>
                    <a:lstStyle/>
                    <a:p>
                      <a:pPr algn="ctr"/>
                      <a:endParaRPr kumimoji="1" lang="ja-JP" altLang="en-US"/>
                    </a:p>
                  </a:txBody>
                  <a:tcPr anchor="ctr"/>
                </a:tc>
                <a:tc>
                  <a:txBody>
                    <a:bodyPr/>
                    <a:lstStyle/>
                    <a:p>
                      <a:pPr algn="ctr"/>
                      <a:endParaRPr kumimoji="1" lang="ja-JP" altLang="en-US" sz="1200">
                        <a:latin typeface="Meiryo" panose="020B0604030504040204" pitchFamily="34" charset="-128"/>
                        <a:ea typeface="Meiryo" panose="020B0604030504040204" pitchFamily="34" charset="-128"/>
                      </a:endParaRPr>
                    </a:p>
                  </a:txBody>
                  <a:tcPr anchor="ctr"/>
                </a:tc>
                <a:tc>
                  <a:txBody>
                    <a:bodyPr/>
                    <a:lstStyle/>
                    <a:p>
                      <a:pPr algn="ctr"/>
                      <a:endParaRPr kumimoji="1" lang="ja-JP" altLang="en-US" sz="1200">
                        <a:latin typeface="Meiryo" panose="020B0604030504040204" pitchFamily="34" charset="-128"/>
                        <a:ea typeface="Meiryo" panose="020B0604030504040204" pitchFamily="34" charset="-128"/>
                      </a:endParaRPr>
                    </a:p>
                  </a:txBody>
                  <a:tcPr anchor="ctr"/>
                </a:tc>
                <a:extLst>
                  <a:ext uri="{0D108BD9-81ED-4DB2-BD59-A6C34878D82A}">
                    <a16:rowId xmlns:a16="http://schemas.microsoft.com/office/drawing/2014/main" val="2107343239"/>
                  </a:ext>
                </a:extLst>
              </a:tr>
              <a:tr h="432000">
                <a:tc>
                  <a:txBody>
                    <a:bodyPr/>
                    <a:lstStyle/>
                    <a:p>
                      <a:pPr algn="ctr"/>
                      <a:r>
                        <a:rPr kumimoji="1" lang="ja-JP" altLang="en-US" sz="1000">
                          <a:latin typeface="Meiryo" panose="020B0604030504040204" pitchFamily="34" charset="-128"/>
                          <a:ea typeface="Meiryo" panose="020B0604030504040204" pitchFamily="34" charset="-128"/>
                        </a:rPr>
                        <a:t>移行支援</a:t>
                      </a:r>
                    </a:p>
                  </a:txBody>
                  <a:tcPr anchor="ctr"/>
                </a:tc>
                <a:tc>
                  <a:txBody>
                    <a:bodyPr/>
                    <a:lstStyle/>
                    <a:p>
                      <a:pPr algn="ctr"/>
                      <a:endParaRPr kumimoji="1" lang="ja-JP" altLang="en-US" sz="1200">
                        <a:latin typeface="Meiryo" panose="020B0604030504040204" pitchFamily="34" charset="-128"/>
                        <a:ea typeface="Meiryo" panose="020B0604030504040204" pitchFamily="34" charset="-128"/>
                      </a:endParaRPr>
                    </a:p>
                  </a:txBody>
                  <a:tcPr anchor="ctr"/>
                </a:tc>
                <a:tc>
                  <a:txBody>
                    <a:bodyPr/>
                    <a:lstStyle/>
                    <a:p>
                      <a:pPr algn="ctr"/>
                      <a:endParaRPr kumimoji="1" lang="ja-JP" altLang="en-US" sz="1200">
                        <a:latin typeface="Meiryo" panose="020B0604030504040204" pitchFamily="34" charset="-128"/>
                        <a:ea typeface="Meiryo" panose="020B0604030504040204" pitchFamily="34" charset="-128"/>
                      </a:endParaRPr>
                    </a:p>
                  </a:txBody>
                  <a:tcPr anchor="ctr"/>
                </a:tc>
                <a:tc>
                  <a:txBody>
                    <a:bodyPr/>
                    <a:lstStyle/>
                    <a:p>
                      <a:pPr algn="ctr"/>
                      <a:endParaRPr kumimoji="1" lang="ja-JP" altLang="en-US"/>
                    </a:p>
                  </a:txBody>
                  <a:tcPr anchor="ctr"/>
                </a:tc>
                <a:tc>
                  <a:txBody>
                    <a:bodyPr/>
                    <a:lstStyle/>
                    <a:p>
                      <a:pPr algn="ctr"/>
                      <a:endParaRPr kumimoji="1" lang="ja-JP" altLang="en-US" sz="1200">
                        <a:latin typeface="Meiryo" panose="020B0604030504040204" pitchFamily="34" charset="-128"/>
                        <a:ea typeface="Meiryo" panose="020B0604030504040204" pitchFamily="34" charset="-128"/>
                      </a:endParaRPr>
                    </a:p>
                  </a:txBody>
                  <a:tcPr anchor="ctr"/>
                </a:tc>
                <a:tc>
                  <a:txBody>
                    <a:bodyPr/>
                    <a:lstStyle/>
                    <a:p>
                      <a:pPr algn="ctr"/>
                      <a:endParaRPr kumimoji="1" lang="ja-JP" altLang="en-US"/>
                    </a:p>
                  </a:txBody>
                  <a:tcPr anchor="ctr"/>
                </a:tc>
                <a:tc>
                  <a:txBody>
                    <a:bodyPr/>
                    <a:lstStyle/>
                    <a:p>
                      <a:pPr algn="ctr"/>
                      <a:endParaRPr kumimoji="1" lang="ja-JP" altLang="en-US" sz="1200">
                        <a:latin typeface="Meiryo" panose="020B0604030504040204" pitchFamily="34" charset="-128"/>
                        <a:ea typeface="Meiryo" panose="020B0604030504040204" pitchFamily="34" charset="-128"/>
                      </a:endParaRPr>
                    </a:p>
                  </a:txBody>
                  <a:tcPr anchor="ctr"/>
                </a:tc>
                <a:tc>
                  <a:txBody>
                    <a:bodyPr/>
                    <a:lstStyle/>
                    <a:p>
                      <a:pPr algn="ctr"/>
                      <a:endParaRPr kumimoji="1" lang="ja-JP" altLang="en-US" sz="1200">
                        <a:latin typeface="Meiryo" panose="020B0604030504040204" pitchFamily="34" charset="-128"/>
                        <a:ea typeface="Meiryo" panose="020B0604030504040204" pitchFamily="34" charset="-128"/>
                      </a:endParaRPr>
                    </a:p>
                  </a:txBody>
                  <a:tcPr anchor="ctr"/>
                </a:tc>
                <a:extLst>
                  <a:ext uri="{0D108BD9-81ED-4DB2-BD59-A6C34878D82A}">
                    <a16:rowId xmlns:a16="http://schemas.microsoft.com/office/drawing/2014/main" val="675489216"/>
                  </a:ext>
                </a:extLst>
              </a:tr>
              <a:tr h="418064">
                <a:tc>
                  <a:txBody>
                    <a:bodyPr/>
                    <a:lstStyle/>
                    <a:p>
                      <a:pPr algn="ctr"/>
                      <a:r>
                        <a:rPr kumimoji="1" lang="ja-JP" altLang="en-US" sz="1000">
                          <a:latin typeface="Meiryo" panose="020B0604030504040204" pitchFamily="34" charset="-128"/>
                          <a:ea typeface="Meiryo" panose="020B0604030504040204" pitchFamily="34" charset="-128"/>
                        </a:rPr>
                        <a:t>地域支援</a:t>
                      </a:r>
                      <a:endParaRPr kumimoji="1" lang="en-US" altLang="ja-JP" sz="1000" dirty="0">
                        <a:latin typeface="Meiryo" panose="020B0604030504040204" pitchFamily="34" charset="-128"/>
                        <a:ea typeface="Meiryo" panose="020B0604030504040204" pitchFamily="34" charset="-128"/>
                      </a:endParaRPr>
                    </a:p>
                    <a:p>
                      <a:pPr algn="ctr"/>
                      <a:r>
                        <a:rPr kumimoji="1" lang="ja-JP" altLang="en-US" sz="1000">
                          <a:latin typeface="Meiryo" panose="020B0604030504040204" pitchFamily="34" charset="-128"/>
                          <a:ea typeface="Meiryo" panose="020B0604030504040204" pitchFamily="34" charset="-128"/>
                        </a:rPr>
                        <a:t>地域連携</a:t>
                      </a:r>
                    </a:p>
                  </a:txBody>
                  <a:tcPr anchor="ctr"/>
                </a:tc>
                <a:tc>
                  <a:txBody>
                    <a:bodyPr/>
                    <a:lstStyle/>
                    <a:p>
                      <a:pPr algn="ctr"/>
                      <a:endParaRPr kumimoji="1" lang="ja-JP" altLang="en-US" sz="1200">
                        <a:latin typeface="Meiryo" panose="020B0604030504040204" pitchFamily="34" charset="-128"/>
                        <a:ea typeface="Meiryo" panose="020B0604030504040204" pitchFamily="34" charset="-128"/>
                      </a:endParaRPr>
                    </a:p>
                  </a:txBody>
                  <a:tcPr anchor="ctr"/>
                </a:tc>
                <a:tc>
                  <a:txBody>
                    <a:bodyPr/>
                    <a:lstStyle/>
                    <a:p>
                      <a:pPr algn="ctr"/>
                      <a:endParaRPr kumimoji="1" lang="ja-JP" altLang="en-US" sz="1200">
                        <a:latin typeface="Meiryo" panose="020B0604030504040204" pitchFamily="34" charset="-128"/>
                        <a:ea typeface="Meiryo" panose="020B0604030504040204" pitchFamily="34" charset="-128"/>
                      </a:endParaRPr>
                    </a:p>
                  </a:txBody>
                  <a:tcPr anchor="ctr"/>
                </a:tc>
                <a:tc>
                  <a:txBody>
                    <a:bodyPr/>
                    <a:lstStyle/>
                    <a:p>
                      <a:pPr algn="ctr"/>
                      <a:endParaRPr kumimoji="1" lang="ja-JP" altLang="en-US"/>
                    </a:p>
                  </a:txBody>
                  <a:tcPr anchor="ctr"/>
                </a:tc>
                <a:tc>
                  <a:txBody>
                    <a:bodyPr/>
                    <a:lstStyle/>
                    <a:p>
                      <a:pPr algn="ctr"/>
                      <a:endParaRPr kumimoji="1" lang="ja-JP" altLang="en-US" sz="1200">
                        <a:latin typeface="Meiryo" panose="020B0604030504040204" pitchFamily="34" charset="-128"/>
                        <a:ea typeface="Meiryo" panose="020B0604030504040204" pitchFamily="34" charset="-128"/>
                      </a:endParaRPr>
                    </a:p>
                  </a:txBody>
                  <a:tcPr anchor="ctr"/>
                </a:tc>
                <a:tc>
                  <a:txBody>
                    <a:bodyPr/>
                    <a:lstStyle/>
                    <a:p>
                      <a:pPr algn="ctr"/>
                      <a:endParaRPr kumimoji="1" lang="ja-JP" altLang="en-US"/>
                    </a:p>
                  </a:txBody>
                  <a:tcPr anchor="ctr"/>
                </a:tc>
                <a:tc>
                  <a:txBody>
                    <a:bodyPr/>
                    <a:lstStyle/>
                    <a:p>
                      <a:pPr algn="ctr"/>
                      <a:endParaRPr kumimoji="1" lang="ja-JP" altLang="en-US" sz="1200">
                        <a:latin typeface="Meiryo" panose="020B0604030504040204" pitchFamily="34" charset="-128"/>
                        <a:ea typeface="Meiryo" panose="020B0604030504040204" pitchFamily="34" charset="-128"/>
                      </a:endParaRPr>
                    </a:p>
                  </a:txBody>
                  <a:tcPr anchor="ctr"/>
                </a:tc>
                <a:tc>
                  <a:txBody>
                    <a:bodyPr/>
                    <a:lstStyle/>
                    <a:p>
                      <a:pPr algn="ctr"/>
                      <a:endParaRPr kumimoji="1" lang="ja-JP" altLang="en-US" sz="1200" dirty="0">
                        <a:latin typeface="Meiryo" panose="020B0604030504040204" pitchFamily="34" charset="-128"/>
                        <a:ea typeface="Meiryo" panose="020B0604030504040204" pitchFamily="34" charset="-128"/>
                      </a:endParaRPr>
                    </a:p>
                  </a:txBody>
                  <a:tcPr anchor="ctr"/>
                </a:tc>
                <a:extLst>
                  <a:ext uri="{0D108BD9-81ED-4DB2-BD59-A6C34878D82A}">
                    <a16:rowId xmlns:a16="http://schemas.microsoft.com/office/drawing/2014/main" val="4038961668"/>
                  </a:ext>
                </a:extLst>
              </a:tr>
            </a:tbl>
          </a:graphicData>
        </a:graphic>
      </p:graphicFrame>
      <p:sp>
        <p:nvSpPr>
          <p:cNvPr id="50235" name="Rectangle 2786"/>
          <p:cNvSpPr>
            <a:spLocks noChangeArrowheads="1"/>
          </p:cNvSpPr>
          <p:nvPr/>
        </p:nvSpPr>
        <p:spPr bwMode="auto">
          <a:xfrm>
            <a:off x="3859991" y="6523909"/>
            <a:ext cx="4861322" cy="2839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anchor="b"/>
          <a:lstStyle>
            <a:lvl1pPr eaLnBrk="0" hangingPunct="0">
              <a:defRPr kumimoji="1" sz="10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10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10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10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1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1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1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1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1000">
                <a:solidFill>
                  <a:schemeClr val="tx1"/>
                </a:solidFill>
                <a:latin typeface="Arial" panose="020B0604020202020204" pitchFamily="34" charset="0"/>
                <a:ea typeface="ＭＳ Ｐゴシック" panose="020B0600070205080204" pitchFamily="50" charset="-128"/>
              </a:defRPr>
            </a:lvl9pPr>
          </a:lstStyle>
          <a:p>
            <a:pPr eaLnBrk="1" fontAlgn="base" hangingPunct="1">
              <a:spcBef>
                <a:spcPct val="0"/>
              </a:spcBef>
              <a:spcAft>
                <a:spcPct val="0"/>
              </a:spcAft>
            </a:pPr>
            <a:r>
              <a:rPr lang="ja-JP" altLang="en-US" sz="675" dirty="0">
                <a:solidFill>
                  <a:srgbClr val="000000"/>
                </a:solidFill>
              </a:rPr>
              <a:t>令和　　　年　　　月　　　日　　　</a:t>
            </a:r>
            <a:r>
              <a:rPr lang="ja-JP" altLang="en-US" sz="675" u="sng" dirty="0">
                <a:solidFill>
                  <a:srgbClr val="000000"/>
                </a:solidFill>
              </a:rPr>
              <a:t>利用者氏名　　　　　　　　　　　　　　　　　</a:t>
            </a:r>
            <a:r>
              <a:rPr lang="ja-JP" altLang="en-US" sz="675" dirty="0">
                <a:solidFill>
                  <a:srgbClr val="000000"/>
                </a:solidFill>
              </a:rPr>
              <a:t>　　　</a:t>
            </a:r>
            <a:r>
              <a:rPr lang="ja-JP" altLang="en-US" sz="675" u="sng" dirty="0">
                <a:solidFill>
                  <a:srgbClr val="000000"/>
                </a:solidFill>
              </a:rPr>
              <a:t>児童発達支援管理責任者　　　　　　　　　　　　　　　　　</a:t>
            </a:r>
            <a:r>
              <a:rPr lang="ja-JP" altLang="en-US" sz="675" u="sng" dirty="0">
                <a:solidFill>
                  <a:schemeClr val="bg1"/>
                </a:solidFill>
              </a:rPr>
              <a:t>。</a:t>
            </a:r>
            <a:endParaRPr lang="ja-JP" altLang="en-US" sz="675" b="1" u="sng" dirty="0">
              <a:solidFill>
                <a:schemeClr val="bg1"/>
              </a:solidFill>
            </a:endParaRPr>
          </a:p>
        </p:txBody>
      </p:sp>
      <p:sp>
        <p:nvSpPr>
          <p:cNvPr id="3" name="Rectangle 2786">
            <a:extLst>
              <a:ext uri="{FF2B5EF4-FFF2-40B4-BE49-F238E27FC236}">
                <a16:creationId xmlns:a16="http://schemas.microsoft.com/office/drawing/2014/main" id="{3DD30E33-1D53-EE96-FC78-F9F91B13D6C0}"/>
              </a:ext>
            </a:extLst>
          </p:cNvPr>
          <p:cNvSpPr>
            <a:spLocks noChangeArrowheads="1"/>
          </p:cNvSpPr>
          <p:nvPr/>
        </p:nvSpPr>
        <p:spPr bwMode="auto">
          <a:xfrm>
            <a:off x="832262" y="384005"/>
            <a:ext cx="8038606" cy="3448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anchor="ctr"/>
          <a:lstStyle>
            <a:lvl1pPr eaLnBrk="0" hangingPunct="0">
              <a:defRPr kumimoji="1" sz="10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10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10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10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1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1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1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1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1000">
                <a:solidFill>
                  <a:schemeClr val="tx1"/>
                </a:solidFill>
                <a:latin typeface="Arial" panose="020B0604020202020204" pitchFamily="34" charset="0"/>
                <a:ea typeface="ＭＳ Ｐゴシック" panose="020B0600070205080204" pitchFamily="50" charset="-128"/>
              </a:defRPr>
            </a:lvl9pPr>
          </a:lstStyle>
          <a:p>
            <a:pPr eaLnBrk="1" fontAlgn="base" hangingPunct="1">
              <a:spcBef>
                <a:spcPct val="0"/>
              </a:spcBef>
              <a:spcAft>
                <a:spcPct val="0"/>
              </a:spcAft>
            </a:pPr>
            <a:r>
              <a:rPr lang="ja-JP" altLang="en-US" sz="900" b="1" u="sng">
                <a:solidFill>
                  <a:srgbClr val="000000"/>
                </a:solidFill>
              </a:rPr>
              <a:t>利用者名　　　　　　　　　　　　　　</a:t>
            </a:r>
            <a:r>
              <a:rPr lang="ja-JP" altLang="en-US" sz="900" b="1">
                <a:solidFill>
                  <a:srgbClr val="000000"/>
                </a:solidFill>
              </a:rPr>
              <a:t>　　　　　　　　　　　　　　　　　　　　　　　　　　　　　　　　　　　　　　　　　　　　　　　　　　　　　　　　　　　　　　　</a:t>
            </a:r>
            <a:r>
              <a:rPr lang="ja-JP" altLang="en-US" sz="788" b="1" u="sng">
                <a:solidFill>
                  <a:srgbClr val="000000"/>
                </a:solidFill>
              </a:rPr>
              <a:t>作成年月日：　　　　年　　月　　日　　</a:t>
            </a:r>
            <a:br>
              <a:rPr lang="ja-JP" altLang="en-US" sz="788" b="1">
                <a:solidFill>
                  <a:srgbClr val="000000"/>
                </a:solidFill>
              </a:rPr>
            </a:br>
            <a:endParaRPr lang="ja-JP" altLang="en-US" sz="788" b="1">
              <a:solidFill>
                <a:srgbClr val="000000"/>
              </a:solidFill>
            </a:endParaRPr>
          </a:p>
        </p:txBody>
      </p:sp>
      <p:sp>
        <p:nvSpPr>
          <p:cNvPr id="4" name="Rectangle 2786">
            <a:extLst>
              <a:ext uri="{FF2B5EF4-FFF2-40B4-BE49-F238E27FC236}">
                <a16:creationId xmlns:a16="http://schemas.microsoft.com/office/drawing/2014/main" id="{33EC5D15-F960-9475-CC87-DBD2B34761B9}"/>
              </a:ext>
            </a:extLst>
          </p:cNvPr>
          <p:cNvSpPr>
            <a:spLocks noChangeArrowheads="1"/>
          </p:cNvSpPr>
          <p:nvPr/>
        </p:nvSpPr>
        <p:spPr bwMode="auto">
          <a:xfrm>
            <a:off x="2343648" y="153294"/>
            <a:ext cx="4495999" cy="3016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anchor="ctr"/>
          <a:lstStyle>
            <a:lvl1pPr eaLnBrk="0" hangingPunct="0">
              <a:defRPr kumimoji="1" sz="10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10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10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10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1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1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1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1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1000">
                <a:solidFill>
                  <a:schemeClr val="tx1"/>
                </a:solidFill>
                <a:latin typeface="Arial" panose="020B0604020202020204" pitchFamily="34" charset="0"/>
                <a:ea typeface="ＭＳ Ｐゴシック" panose="020B0600070205080204" pitchFamily="50" charset="-128"/>
              </a:defRPr>
            </a:lvl9pPr>
          </a:lstStyle>
          <a:p>
            <a:pPr algn="ctr" eaLnBrk="1" fontAlgn="base" hangingPunct="1">
              <a:spcBef>
                <a:spcPct val="0"/>
              </a:spcBef>
              <a:spcAft>
                <a:spcPct val="0"/>
              </a:spcAft>
            </a:pPr>
            <a:r>
              <a:rPr lang="ja-JP" altLang="en-US" sz="1800" b="1" u="sng" dirty="0">
                <a:solidFill>
                  <a:srgbClr val="000000"/>
                </a:solidFill>
              </a:rPr>
              <a:t>個別支援計画作成時の留意点（例）</a:t>
            </a:r>
          </a:p>
        </p:txBody>
      </p:sp>
      <p:sp>
        <p:nvSpPr>
          <p:cNvPr id="2" name="角丸四角形 1">
            <a:extLst>
              <a:ext uri="{FF2B5EF4-FFF2-40B4-BE49-F238E27FC236}">
                <a16:creationId xmlns:a16="http://schemas.microsoft.com/office/drawing/2014/main" id="{8CD2996F-0013-2711-3887-C2FAA1855561}"/>
              </a:ext>
            </a:extLst>
          </p:cNvPr>
          <p:cNvSpPr/>
          <p:nvPr/>
        </p:nvSpPr>
        <p:spPr>
          <a:xfrm>
            <a:off x="1382752" y="3679902"/>
            <a:ext cx="7120634" cy="2665336"/>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r>
              <a:rPr kumimoji="1" lang="ja-JP" altLang="en-US">
                <a:latin typeface="Meiryo" panose="020B0604030504040204" pitchFamily="34" charset="-128"/>
                <a:ea typeface="Meiryo" panose="020B0604030504040204" pitchFamily="34" charset="-128"/>
              </a:rPr>
              <a:t>作成にあたっては、以下の通知・文書を確認してください。</a:t>
            </a:r>
            <a:endParaRPr kumimoji="1" lang="en-US" altLang="ja-JP" dirty="0">
              <a:latin typeface="Meiryo" panose="020B0604030504040204" pitchFamily="34" charset="-128"/>
              <a:ea typeface="Meiryo" panose="020B0604030504040204" pitchFamily="34" charset="-128"/>
            </a:endParaRPr>
          </a:p>
          <a:p>
            <a:endParaRPr kumimoji="1" lang="en-US" altLang="ja-JP" dirty="0">
              <a:latin typeface="Meiryo" panose="020B0604030504040204" pitchFamily="34" charset="-128"/>
              <a:ea typeface="Meiryo" panose="020B0604030504040204" pitchFamily="34" charset="-128"/>
            </a:endParaRPr>
          </a:p>
          <a:p>
            <a:r>
              <a:rPr kumimoji="1" lang="ja-JP" altLang="en-US">
                <a:latin typeface="Meiryo" panose="020B0604030504040204" pitchFamily="34" charset="-128"/>
                <a:ea typeface="Meiryo" panose="020B0604030504040204" pitchFamily="34" charset="-128"/>
              </a:rPr>
              <a:t>・こども家庭庁　令和６年５月１７日発出　事務連絡：</a:t>
            </a:r>
            <a:r>
              <a:rPr lang="ja-JP" altLang="ja-JP" sz="1800" kern="100">
                <a:effectLst/>
                <a:latin typeface="Meiryo" panose="020B0604030504040204" pitchFamily="34" charset="-128"/>
                <a:ea typeface="Meiryo" panose="020B0604030504040204" pitchFamily="34" charset="-128"/>
                <a:cs typeface="Times New Roman" panose="02020603050405020304" pitchFamily="18" charset="0"/>
              </a:rPr>
              <a:t>令和６年度障害福祉サービス等報酬改定に伴う個別支援計画作成にあたっての留意点及び記載例について</a:t>
            </a:r>
            <a:endParaRPr lang="en-US" altLang="ja-JP" sz="1800" kern="100" dirty="0">
              <a:effectLst/>
              <a:latin typeface="Meiryo" panose="020B0604030504040204" pitchFamily="34" charset="-128"/>
              <a:ea typeface="Meiryo" panose="020B0604030504040204" pitchFamily="34" charset="-128"/>
              <a:cs typeface="Times New Roman" panose="02020603050405020304" pitchFamily="18" charset="0"/>
            </a:endParaRPr>
          </a:p>
          <a:p>
            <a:endParaRPr lang="en-US" altLang="ja-JP" kern="100" dirty="0">
              <a:latin typeface="Meiryo" panose="020B0604030504040204" pitchFamily="34" charset="-128"/>
              <a:ea typeface="Meiryo" panose="020B0604030504040204" pitchFamily="34" charset="-128"/>
              <a:cs typeface="Times New Roman" panose="02020603050405020304" pitchFamily="18" charset="0"/>
            </a:endParaRPr>
          </a:p>
          <a:p>
            <a:r>
              <a:rPr lang="ja-JP" altLang="en-US" kern="100">
                <a:latin typeface="Meiryo" panose="020B0604030504040204" pitchFamily="34" charset="-128"/>
                <a:ea typeface="Meiryo" panose="020B0604030504040204" pitchFamily="34" charset="-128"/>
                <a:cs typeface="Times New Roman" panose="02020603050405020304" pitchFamily="18" charset="0"/>
              </a:rPr>
              <a:t>・児童発達支援ガイドライン・放課後等デイサービスガイドライン・保育所等訪問支援ガイドライン</a:t>
            </a:r>
            <a:endParaRPr lang="ja-JP" altLang="ja-JP" sz="1800" kern="100">
              <a:effectLst/>
              <a:latin typeface="Meiryo" panose="020B0604030504040204" pitchFamily="34" charset="-128"/>
              <a:ea typeface="Meiryo" panose="020B0604030504040204" pitchFamily="34" charset="-128"/>
              <a:cs typeface="Times New Roman" panose="02020603050405020304" pitchFamily="18" charset="0"/>
            </a:endParaRPr>
          </a:p>
          <a:p>
            <a:endParaRPr kumimoji="1" lang="ja-JP" altLang="en-US">
              <a:latin typeface="Meiryo" panose="020B0604030504040204" pitchFamily="34" charset="-128"/>
              <a:ea typeface="Meiryo" panose="020B0604030504040204" pitchFamily="34" charset="-128"/>
            </a:endParaRPr>
          </a:p>
        </p:txBody>
      </p:sp>
    </p:spTree>
    <p:extLst>
      <p:ext uri="{BB962C8B-B14F-4D97-AF65-F5344CB8AC3E}">
        <p14:creationId xmlns:p14="http://schemas.microsoft.com/office/powerpoint/2010/main" val="95348102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a:extLst>
              <a:ext uri="{FF2B5EF4-FFF2-40B4-BE49-F238E27FC236}">
                <a16:creationId xmlns:a16="http://schemas.microsoft.com/office/drawing/2014/main" id="{CFC6BB62-4A13-2FD4-F04B-47BEBC012761}"/>
              </a:ext>
            </a:extLst>
          </p:cNvPr>
          <p:cNvSpPr>
            <a:spLocks noGrp="1"/>
          </p:cNvSpPr>
          <p:nvPr>
            <p:ph type="title"/>
          </p:nvPr>
        </p:nvSpPr>
        <p:spPr>
          <a:xfrm>
            <a:off x="395288" y="75196"/>
            <a:ext cx="8316912" cy="794601"/>
          </a:xfrm>
        </p:spPr>
        <p:txBody>
          <a:bodyPr>
            <a:normAutofit/>
          </a:bodyPr>
          <a:lstStyle/>
          <a:p>
            <a:r>
              <a:rPr lang="ja-JP" altLang="en-US" sz="4000" dirty="0">
                <a:latin typeface="メイリオ" panose="020B0604030504040204" pitchFamily="50" charset="-128"/>
                <a:ea typeface="メイリオ" panose="020B0604030504040204" pitchFamily="50" charset="-128"/>
              </a:rPr>
              <a:t>児童期</a:t>
            </a:r>
            <a:r>
              <a:rPr lang="ja-JP" altLang="en-US" sz="4000">
                <a:latin typeface="メイリオ" panose="020B0604030504040204" pitchFamily="50" charset="-128"/>
                <a:ea typeface="メイリオ" panose="020B0604030504040204" pitchFamily="50" charset="-128"/>
              </a:rPr>
              <a:t>におけるモニタリング</a:t>
            </a:r>
            <a:r>
              <a:rPr lang="ja-JP" altLang="en-US" sz="4000" dirty="0">
                <a:latin typeface="メイリオ" panose="020B0604030504040204" pitchFamily="50" charset="-128"/>
                <a:ea typeface="メイリオ" panose="020B0604030504040204" pitchFamily="50" charset="-128"/>
              </a:rPr>
              <a:t>の意義</a:t>
            </a:r>
          </a:p>
        </p:txBody>
      </p:sp>
      <p:sp>
        <p:nvSpPr>
          <p:cNvPr id="5" name="コンテンツ プレースホルダー 4">
            <a:extLst>
              <a:ext uri="{FF2B5EF4-FFF2-40B4-BE49-F238E27FC236}">
                <a16:creationId xmlns:a16="http://schemas.microsoft.com/office/drawing/2014/main" id="{0598977F-9429-6011-0ED3-99D160E7086A}"/>
              </a:ext>
            </a:extLst>
          </p:cNvPr>
          <p:cNvSpPr>
            <a:spLocks noGrp="1"/>
          </p:cNvSpPr>
          <p:nvPr>
            <p:ph idx="1"/>
          </p:nvPr>
        </p:nvSpPr>
        <p:spPr>
          <a:xfrm>
            <a:off x="395288" y="1215482"/>
            <a:ext cx="8316912" cy="5129755"/>
          </a:xfrm>
        </p:spPr>
        <p:txBody>
          <a:bodyPr/>
          <a:lstStyle/>
          <a:p>
            <a:r>
              <a:rPr lang="ja-JP" altLang="en-US" dirty="0">
                <a:latin typeface="メイリオ" panose="020B0604030504040204" pitchFamily="50" charset="-128"/>
                <a:ea typeface="メイリオ" panose="020B0604030504040204" pitchFamily="50" charset="-128"/>
              </a:rPr>
              <a:t>発達・育ちの変化が大きい（児童分野の特徴）</a:t>
            </a:r>
            <a:endParaRPr lang="en-US" altLang="ja-JP" dirty="0">
              <a:latin typeface="メイリオ" panose="020B0604030504040204" pitchFamily="50" charset="-128"/>
              <a:ea typeface="メイリオ" panose="020B0604030504040204" pitchFamily="50" charset="-128"/>
            </a:endParaRPr>
          </a:p>
          <a:p>
            <a:pPr lvl="1"/>
            <a:r>
              <a:rPr lang="ja-JP" altLang="en-US" dirty="0">
                <a:latin typeface="メイリオ" panose="020B0604030504040204" pitchFamily="50" charset="-128"/>
                <a:ea typeface="メイリオ" panose="020B0604030504040204" pitchFamily="50" charset="-128"/>
              </a:rPr>
              <a:t>育っていること、成長していることの確認</a:t>
            </a:r>
            <a:endParaRPr lang="en-US" altLang="ja-JP" dirty="0">
              <a:latin typeface="メイリオ" panose="020B0604030504040204" pitchFamily="50" charset="-128"/>
              <a:ea typeface="メイリオ" panose="020B0604030504040204" pitchFamily="50" charset="-128"/>
            </a:endParaRPr>
          </a:p>
          <a:p>
            <a:pPr lvl="1"/>
            <a:r>
              <a:rPr lang="ja-JP" altLang="en-US" dirty="0">
                <a:latin typeface="メイリオ" panose="020B0604030504040204" pitchFamily="50" charset="-128"/>
                <a:ea typeface="メイリオ" panose="020B0604030504040204" pitchFamily="50" charset="-128"/>
              </a:rPr>
              <a:t>新たな課題の確認</a:t>
            </a:r>
            <a:endParaRPr lang="en-US" altLang="ja-JP" dirty="0">
              <a:latin typeface="メイリオ" panose="020B0604030504040204" pitchFamily="50" charset="-128"/>
              <a:ea typeface="メイリオ" panose="020B0604030504040204" pitchFamily="50" charset="-128"/>
            </a:endParaRPr>
          </a:p>
          <a:p>
            <a:pPr lvl="1"/>
            <a:r>
              <a:rPr lang="ja-JP" altLang="en-US" dirty="0">
                <a:latin typeface="メイリオ" panose="020B0604030504040204" pitchFamily="50" charset="-128"/>
                <a:ea typeface="メイリオ" panose="020B0604030504040204" pitchFamily="50" charset="-128"/>
              </a:rPr>
              <a:t>家族の意向や、支援機関の状況も</a:t>
            </a:r>
            <a:r>
              <a:rPr lang="ja-JP" altLang="en-US">
                <a:latin typeface="メイリオ" panose="020B0604030504040204" pitchFamily="50" charset="-128"/>
                <a:ea typeface="メイリオ" panose="020B0604030504040204" pitchFamily="50" charset="-128"/>
              </a:rPr>
              <a:t>変化する</a:t>
            </a:r>
            <a:endParaRPr lang="en-US" altLang="ja-JP" dirty="0">
              <a:latin typeface="メイリオ" panose="020B0604030504040204" pitchFamily="50" charset="-128"/>
              <a:ea typeface="メイリオ" panose="020B0604030504040204" pitchFamily="50" charset="-128"/>
            </a:endParaRPr>
          </a:p>
          <a:p>
            <a:pPr lvl="1"/>
            <a:endParaRPr lang="en-US" altLang="ja-JP" dirty="0">
              <a:latin typeface="メイリオ" panose="020B0604030504040204" pitchFamily="50" charset="-128"/>
              <a:ea typeface="メイリオ" panose="020B0604030504040204" pitchFamily="50" charset="-128"/>
            </a:endParaRPr>
          </a:p>
          <a:p>
            <a:r>
              <a:rPr lang="ja-JP" altLang="en-US" dirty="0">
                <a:latin typeface="メイリオ" panose="020B0604030504040204" pitchFamily="50" charset="-128"/>
                <a:ea typeface="メイリオ" panose="020B0604030504040204" pitchFamily="50" charset="-128"/>
              </a:rPr>
              <a:t>家族の状況も変化する可能性がある</a:t>
            </a:r>
            <a:endParaRPr lang="en-US" altLang="ja-JP" dirty="0">
              <a:latin typeface="メイリオ" panose="020B0604030504040204" pitchFamily="50" charset="-128"/>
              <a:ea typeface="メイリオ" panose="020B0604030504040204" pitchFamily="50" charset="-128"/>
            </a:endParaRPr>
          </a:p>
          <a:p>
            <a:pPr lvl="1"/>
            <a:r>
              <a:rPr lang="ja-JP" altLang="en-US" dirty="0">
                <a:latin typeface="メイリオ" panose="020B0604030504040204" pitchFamily="50" charset="-128"/>
                <a:ea typeface="メイリオ" panose="020B0604030504040204" pitchFamily="50" charset="-128"/>
              </a:rPr>
              <a:t>家族のパワーバランスの変化</a:t>
            </a:r>
            <a:endParaRPr lang="en-US" altLang="ja-JP" dirty="0">
              <a:latin typeface="メイリオ" panose="020B0604030504040204" pitchFamily="50" charset="-128"/>
              <a:ea typeface="メイリオ" panose="020B0604030504040204" pitchFamily="50" charset="-128"/>
            </a:endParaRPr>
          </a:p>
          <a:p>
            <a:pPr lvl="1"/>
            <a:r>
              <a:rPr lang="ja-JP" altLang="en-US" dirty="0">
                <a:latin typeface="メイリオ" panose="020B0604030504040204" pitchFamily="50" charset="-128"/>
                <a:ea typeface="メイリオ" panose="020B0604030504040204" pitchFamily="50" charset="-128"/>
              </a:rPr>
              <a:t>新しいきょうだい、きょうだいの進級・進学、家族の就労状況・転勤、</a:t>
            </a:r>
            <a:r>
              <a:rPr lang="ja-JP" altLang="en-US">
                <a:latin typeface="メイリオ" panose="020B0604030504040204" pitchFamily="50" charset="-128"/>
                <a:ea typeface="メイリオ" panose="020B0604030504040204" pitchFamily="50" charset="-128"/>
              </a:rPr>
              <a:t>介護ニーズ</a:t>
            </a:r>
            <a:endParaRPr lang="en-US" altLang="ja-JP" dirty="0">
              <a:latin typeface="メイリオ" panose="020B0604030504040204" pitchFamily="50" charset="-128"/>
              <a:ea typeface="メイリオ" panose="020B0604030504040204" pitchFamily="50" charset="-128"/>
            </a:endParaRPr>
          </a:p>
          <a:p>
            <a:pPr lvl="1"/>
            <a:endParaRPr lang="en-US" altLang="ja-JP" dirty="0">
              <a:latin typeface="メイリオ" panose="020B0604030504040204" pitchFamily="50" charset="-128"/>
              <a:ea typeface="メイリオ" panose="020B0604030504040204" pitchFamily="50" charset="-128"/>
            </a:endParaRPr>
          </a:p>
          <a:p>
            <a:r>
              <a:rPr lang="ja-JP" altLang="en-US" dirty="0">
                <a:latin typeface="メイリオ" panose="020B0604030504040204" pitchFamily="50" charset="-128"/>
                <a:ea typeface="メイリオ" panose="020B0604030504040204" pitchFamily="50" charset="-128"/>
              </a:rPr>
              <a:t>状況とニーズ、現在の支援状況への満足度などを把握する</a:t>
            </a:r>
          </a:p>
        </p:txBody>
      </p:sp>
    </p:spTree>
    <p:extLst>
      <p:ext uri="{BB962C8B-B14F-4D97-AF65-F5344CB8AC3E}">
        <p14:creationId xmlns:p14="http://schemas.microsoft.com/office/powerpoint/2010/main" val="165451706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26698C10-C22C-3DA0-9F09-7F099614D9C5}"/>
              </a:ext>
            </a:extLst>
          </p:cNvPr>
          <p:cNvSpPr>
            <a:spLocks noGrp="1"/>
          </p:cNvSpPr>
          <p:nvPr>
            <p:ph type="title"/>
          </p:nvPr>
        </p:nvSpPr>
        <p:spPr/>
        <p:txBody>
          <a:bodyPr>
            <a:normAutofit fontScale="90000"/>
          </a:bodyPr>
          <a:lstStyle/>
          <a:p>
            <a:r>
              <a:rPr kumimoji="1" lang="ja-JP" altLang="en-US">
                <a:latin typeface="Meiryo" panose="020B0604030504040204" pitchFamily="34" charset="-128"/>
                <a:ea typeface="Meiryo" panose="020B0604030504040204" pitchFamily="34" charset="-128"/>
              </a:rPr>
              <a:t>情報を整理するために</a:t>
            </a:r>
            <a:br>
              <a:rPr kumimoji="1" lang="en-US" altLang="ja-JP" dirty="0">
                <a:latin typeface="Meiryo" panose="020B0604030504040204" pitchFamily="34" charset="-128"/>
                <a:ea typeface="Meiryo" panose="020B0604030504040204" pitchFamily="34" charset="-128"/>
              </a:rPr>
            </a:br>
            <a:br>
              <a:rPr kumimoji="1" lang="en-US" altLang="ja-JP" dirty="0">
                <a:latin typeface="Meiryo" panose="020B0604030504040204" pitchFamily="34" charset="-128"/>
                <a:ea typeface="Meiryo" panose="020B0604030504040204" pitchFamily="34" charset="-128"/>
              </a:rPr>
            </a:br>
            <a:r>
              <a:rPr kumimoji="1" lang="ja-JP" altLang="en-US">
                <a:latin typeface="Meiryo" panose="020B0604030504040204" pitchFamily="34" charset="-128"/>
                <a:ea typeface="Meiryo" panose="020B0604030504040204" pitchFamily="34" charset="-128"/>
              </a:rPr>
              <a:t>環境との相互作用に基づく行動理解</a:t>
            </a:r>
          </a:p>
        </p:txBody>
      </p:sp>
      <p:sp>
        <p:nvSpPr>
          <p:cNvPr id="5" name="テキスト プレースホルダー 4">
            <a:extLst>
              <a:ext uri="{FF2B5EF4-FFF2-40B4-BE49-F238E27FC236}">
                <a16:creationId xmlns:a16="http://schemas.microsoft.com/office/drawing/2014/main" id="{D882301A-738B-DC3C-C06E-5F2E2832CAE8}"/>
              </a:ext>
            </a:extLst>
          </p:cNvPr>
          <p:cNvSpPr>
            <a:spLocks noGrp="1"/>
          </p:cNvSpPr>
          <p:nvPr>
            <p:ph type="body" idx="1"/>
          </p:nvPr>
        </p:nvSpPr>
        <p:spPr/>
        <p:txBody>
          <a:bodyPr/>
          <a:lstStyle/>
          <a:p>
            <a:endParaRPr lang="ja-JP" altLang="en-US"/>
          </a:p>
        </p:txBody>
      </p:sp>
    </p:spTree>
    <p:extLst>
      <p:ext uri="{BB962C8B-B14F-4D97-AF65-F5344CB8AC3E}">
        <p14:creationId xmlns:p14="http://schemas.microsoft.com/office/powerpoint/2010/main" val="298272508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a:spLocks noGrp="1"/>
          </p:cNvSpPr>
          <p:nvPr>
            <p:ph idx="4294967295"/>
          </p:nvPr>
        </p:nvSpPr>
        <p:spPr>
          <a:xfrm>
            <a:off x="395288" y="6345238"/>
            <a:ext cx="8316912" cy="444500"/>
          </a:xfrm>
        </p:spPr>
        <p:txBody>
          <a:bodyPr vert="horz" lIns="51435" tIns="0" rIns="51435" bIns="0" rtlCol="0">
            <a:normAutofit/>
          </a:bodyPr>
          <a:lstStyle/>
          <a:p>
            <a:pPr>
              <a:spcBef>
                <a:spcPts val="0"/>
              </a:spcBef>
            </a:pPr>
            <a:r>
              <a:rPr lang="ja-JP" altLang="en-US" sz="1000" dirty="0">
                <a:latin typeface="Meiryo" panose="020B0604030504040204" pitchFamily="34" charset="-128"/>
                <a:ea typeface="Meiryo" panose="020B0604030504040204" pitchFamily="34" charset="-128"/>
              </a:rPr>
              <a:t>水野敦之</a:t>
            </a:r>
            <a:endParaRPr lang="en-US" altLang="ja-JP" sz="1000" dirty="0">
              <a:latin typeface="Meiryo" panose="020B0604030504040204" pitchFamily="34" charset="-128"/>
              <a:ea typeface="Meiryo" panose="020B0604030504040204" pitchFamily="34" charset="-128"/>
            </a:endParaRPr>
          </a:p>
          <a:p>
            <a:pPr>
              <a:spcBef>
                <a:spcPts val="0"/>
              </a:spcBef>
            </a:pPr>
            <a:r>
              <a:rPr lang="en-US" altLang="ja-JP" sz="1000" dirty="0">
                <a:latin typeface="Meiryo" panose="020B0604030504040204" pitchFamily="34" charset="-128"/>
                <a:ea typeface="Meiryo" panose="020B0604030504040204" pitchFamily="34" charset="-128"/>
              </a:rPr>
              <a:t>『</a:t>
            </a:r>
            <a:r>
              <a:rPr lang="ja-JP" altLang="en-US" sz="1000" dirty="0">
                <a:latin typeface="Meiryo" panose="020B0604030504040204" pitchFamily="34" charset="-128"/>
                <a:ea typeface="Meiryo" panose="020B0604030504040204" pitchFamily="34" charset="-128"/>
              </a:rPr>
              <a:t>「気づき」と「できる」から始める フレームワークを活用した自閉症支援</a:t>
            </a:r>
            <a:r>
              <a:rPr lang="en-US" altLang="ja-JP" sz="1000" dirty="0">
                <a:latin typeface="Meiryo" panose="020B0604030504040204" pitchFamily="34" charset="-128"/>
                <a:ea typeface="Meiryo" panose="020B0604030504040204" pitchFamily="34" charset="-128"/>
              </a:rPr>
              <a:t>』</a:t>
            </a:r>
            <a:r>
              <a:rPr lang="ja-JP" altLang="en-US" sz="1000" dirty="0">
                <a:latin typeface="Meiryo" panose="020B0604030504040204" pitchFamily="34" charset="-128"/>
                <a:ea typeface="Meiryo" panose="020B0604030504040204" pitchFamily="34" charset="-128"/>
              </a:rPr>
              <a:t>／水野敦之著　エンパワメント研究所</a:t>
            </a:r>
          </a:p>
          <a:p>
            <a:pPr>
              <a:spcBef>
                <a:spcPts val="0"/>
              </a:spcBef>
            </a:pPr>
            <a:r>
              <a:rPr lang="en-US" altLang="ja-JP" sz="1000" dirty="0">
                <a:latin typeface="Meiryo" panose="020B0604030504040204" pitchFamily="34" charset="-128"/>
                <a:ea typeface="Meiryo" panose="020B0604030504040204" pitchFamily="34" charset="-128"/>
              </a:rPr>
              <a:t>HP</a:t>
            </a:r>
            <a:r>
              <a:rPr lang="ja-JP" altLang="en-US" sz="1000" dirty="0">
                <a:latin typeface="Meiryo" panose="020B0604030504040204" pitchFamily="34" charset="-128"/>
                <a:ea typeface="Meiryo" panose="020B0604030504040204" pitchFamily="34" charset="-128"/>
              </a:rPr>
              <a:t>：</a:t>
            </a:r>
            <a:r>
              <a:rPr lang="en" altLang="ja-JP" sz="1000" dirty="0">
                <a:latin typeface="Meiryo" panose="020B0604030504040204" pitchFamily="34" charset="-128"/>
                <a:ea typeface="Meiryo" panose="020B0604030504040204" pitchFamily="34" charset="-128"/>
              </a:rPr>
              <a:t>BOUZAN</a:t>
            </a:r>
            <a:r>
              <a:rPr lang="ja-JP" altLang="en" sz="1000" dirty="0">
                <a:latin typeface="Meiryo" panose="020B0604030504040204" pitchFamily="34" charset="-128"/>
                <a:ea typeface="Meiryo" panose="020B0604030504040204" pitchFamily="34" charset="-128"/>
              </a:rPr>
              <a:t>　</a:t>
            </a:r>
            <a:r>
              <a:rPr lang="en" altLang="ja-JP" sz="1000" dirty="0">
                <a:latin typeface="Meiryo" panose="020B0604030504040204" pitchFamily="34" charset="-128"/>
                <a:ea typeface="Meiryo" panose="020B0604030504040204" pitchFamily="34" charset="-128"/>
              </a:rPr>
              <a:t>NOTE</a:t>
            </a:r>
            <a:r>
              <a:rPr lang="ja-JP" altLang="en" sz="1000" dirty="0">
                <a:latin typeface="Meiryo" panose="020B0604030504040204" pitchFamily="34" charset="-128"/>
                <a:ea typeface="Meiryo" panose="020B0604030504040204" pitchFamily="34" charset="-128"/>
              </a:rPr>
              <a:t>！！</a:t>
            </a:r>
            <a:r>
              <a:rPr lang="ja-JP" altLang="en-US" sz="1000" dirty="0">
                <a:latin typeface="Meiryo" panose="020B0604030504040204" pitchFamily="34" charset="-128"/>
                <a:ea typeface="Meiryo" panose="020B0604030504040204" pitchFamily="34" charset="-128"/>
              </a:rPr>
              <a:t>　</a:t>
            </a:r>
            <a:r>
              <a:rPr lang="en" altLang="ja-JP" sz="1000" dirty="0">
                <a:latin typeface="Meiryo" panose="020B0604030504040204" pitchFamily="34" charset="-128"/>
                <a:ea typeface="Meiryo" panose="020B0604030504040204" pitchFamily="34" charset="-128"/>
                <a:hlinkClick r:id="rId3"/>
              </a:rPr>
              <a:t>https://bouzan-note.com/</a:t>
            </a:r>
            <a:r>
              <a:rPr lang="en" altLang="ja-JP" sz="1000" dirty="0">
                <a:latin typeface="Meiryo" panose="020B0604030504040204" pitchFamily="34" charset="-128"/>
                <a:ea typeface="Meiryo" panose="020B0604030504040204" pitchFamily="34" charset="-128"/>
              </a:rPr>
              <a:t>  </a:t>
            </a:r>
          </a:p>
        </p:txBody>
      </p:sp>
      <p:pic>
        <p:nvPicPr>
          <p:cNvPr id="1026" name="Picture 2" descr="行動支援ワークショップ本番"/>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91375" y="302943"/>
            <a:ext cx="7761249" cy="58209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6343451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1" name="Text Box 26"/>
          <p:cNvSpPr txBox="1">
            <a:spLocks noChangeArrowheads="1"/>
          </p:cNvSpPr>
          <p:nvPr/>
        </p:nvSpPr>
        <p:spPr bwMode="auto">
          <a:xfrm>
            <a:off x="1439467" y="2888458"/>
            <a:ext cx="864394" cy="278635"/>
          </a:xfrm>
          <a:prstGeom prst="rect">
            <a:avLst/>
          </a:prstGeom>
          <a:noFill/>
          <a:ln w="15875">
            <a:noFill/>
            <a:miter lim="800000"/>
            <a:headEnd/>
            <a:tailEnd/>
          </a:ln>
        </p:spPr>
        <p:txBody>
          <a:bodyPr lIns="67500" tIns="35100" rIns="67500" bIns="35100">
            <a:spAutoFit/>
          </a:bodyPr>
          <a:lstStyle/>
          <a:p>
            <a:pPr>
              <a:spcBef>
                <a:spcPct val="50000"/>
              </a:spcBef>
            </a:pPr>
            <a:endParaRPr lang="ja-JP" altLang="ja-JP" sz="1350">
              <a:latin typeface="Calibri" pitchFamily="34" charset="0"/>
            </a:endParaRPr>
          </a:p>
        </p:txBody>
      </p:sp>
      <p:sp>
        <p:nvSpPr>
          <p:cNvPr id="27652" name="Text Box 5"/>
          <p:cNvSpPr txBox="1">
            <a:spLocks noChangeArrowheads="1"/>
          </p:cNvSpPr>
          <p:nvPr/>
        </p:nvSpPr>
        <p:spPr bwMode="auto">
          <a:xfrm>
            <a:off x="3545886" y="1880273"/>
            <a:ext cx="2028837" cy="901882"/>
          </a:xfrm>
          <a:prstGeom prst="rect">
            <a:avLst/>
          </a:prstGeom>
          <a:solidFill>
            <a:schemeClr val="bg1"/>
          </a:solidFill>
          <a:ln w="15875">
            <a:solidFill>
              <a:schemeClr val="tx1"/>
            </a:solidFill>
            <a:miter lim="800000"/>
            <a:headEnd/>
            <a:tailEnd/>
          </a:ln>
        </p:spPr>
        <p:txBody>
          <a:bodyPr wrap="square" lIns="67500" tIns="35100" rIns="67500" bIns="35100">
            <a:spAutoFit/>
          </a:bodyPr>
          <a:lstStyle/>
          <a:p>
            <a:pPr algn="ctr">
              <a:spcBef>
                <a:spcPct val="50000"/>
              </a:spcBef>
            </a:pPr>
            <a:r>
              <a:rPr lang="ja-JP" altLang="en-US" sz="1350" dirty="0">
                <a:latin typeface="Meiryo" panose="020B0604030504040204" pitchFamily="34" charset="-128"/>
                <a:ea typeface="Meiryo" panose="020B0604030504040204" pitchFamily="34" charset="-128"/>
              </a:rPr>
              <a:t>健康状態</a:t>
            </a:r>
            <a:endParaRPr lang="en-US" altLang="ja-JP" sz="1350" dirty="0">
              <a:latin typeface="Meiryo" panose="020B0604030504040204" pitchFamily="34" charset="-128"/>
              <a:ea typeface="Meiryo" panose="020B0604030504040204" pitchFamily="34" charset="-128"/>
            </a:endParaRPr>
          </a:p>
          <a:p>
            <a:pPr algn="ctr">
              <a:spcBef>
                <a:spcPct val="50000"/>
              </a:spcBef>
            </a:pPr>
            <a:r>
              <a:rPr lang="en-US" altLang="ja-JP" sz="1350" dirty="0">
                <a:latin typeface="Meiryo" panose="020B0604030504040204" pitchFamily="34" charset="-128"/>
                <a:ea typeface="Meiryo" panose="020B0604030504040204" pitchFamily="34" charset="-128"/>
              </a:rPr>
              <a:t>Health  condition</a:t>
            </a:r>
          </a:p>
          <a:p>
            <a:pPr algn="ctr">
              <a:spcBef>
                <a:spcPct val="50000"/>
              </a:spcBef>
            </a:pPr>
            <a:r>
              <a:rPr lang="en-US" altLang="ja-JP" sz="1350" dirty="0">
                <a:latin typeface="Meiryo" panose="020B0604030504040204" pitchFamily="34" charset="-128"/>
                <a:ea typeface="Meiryo" panose="020B0604030504040204" pitchFamily="34" charset="-128"/>
              </a:rPr>
              <a:t>(disorder or disease)</a:t>
            </a:r>
            <a:endParaRPr lang="ja-JP" altLang="en-US" sz="1350" dirty="0">
              <a:latin typeface="Meiryo" panose="020B0604030504040204" pitchFamily="34" charset="-128"/>
              <a:ea typeface="Meiryo" panose="020B0604030504040204" pitchFamily="34" charset="-128"/>
            </a:endParaRPr>
          </a:p>
        </p:txBody>
      </p:sp>
      <p:sp>
        <p:nvSpPr>
          <p:cNvPr id="27653" name="Text Box 6"/>
          <p:cNvSpPr txBox="1">
            <a:spLocks noChangeArrowheads="1"/>
          </p:cNvSpPr>
          <p:nvPr/>
        </p:nvSpPr>
        <p:spPr bwMode="auto">
          <a:xfrm>
            <a:off x="894885" y="3553249"/>
            <a:ext cx="2135984" cy="798008"/>
          </a:xfrm>
          <a:prstGeom prst="rect">
            <a:avLst/>
          </a:prstGeom>
          <a:solidFill>
            <a:schemeClr val="bg1"/>
          </a:solidFill>
          <a:ln w="15875">
            <a:solidFill>
              <a:schemeClr val="tx1"/>
            </a:solidFill>
            <a:miter lim="800000"/>
            <a:headEnd/>
            <a:tailEnd/>
          </a:ln>
        </p:spPr>
        <p:txBody>
          <a:bodyPr wrap="square" lIns="67500" tIns="35100" rIns="67500" bIns="35100">
            <a:spAutoFit/>
          </a:bodyPr>
          <a:lstStyle/>
          <a:p>
            <a:pPr algn="ctr">
              <a:spcBef>
                <a:spcPct val="50000"/>
              </a:spcBef>
            </a:pPr>
            <a:r>
              <a:rPr lang="ja-JP" altLang="en-US" sz="1350" dirty="0">
                <a:latin typeface="Meiryo" panose="020B0604030504040204" pitchFamily="34" charset="-128"/>
                <a:ea typeface="Meiryo" panose="020B0604030504040204" pitchFamily="34" charset="-128"/>
              </a:rPr>
              <a:t>心身機能・身体構造</a:t>
            </a:r>
            <a:endParaRPr lang="en-US" altLang="ja-JP" sz="1350" dirty="0">
              <a:latin typeface="Meiryo" panose="020B0604030504040204" pitchFamily="34" charset="-128"/>
              <a:ea typeface="Meiryo" panose="020B0604030504040204" pitchFamily="34" charset="-128"/>
            </a:endParaRPr>
          </a:p>
          <a:p>
            <a:pPr algn="ctr">
              <a:spcBef>
                <a:spcPct val="50000"/>
              </a:spcBef>
            </a:pPr>
            <a:r>
              <a:rPr lang="en-US" altLang="ja-JP" sz="1350" dirty="0">
                <a:latin typeface="Meiryo" panose="020B0604030504040204" pitchFamily="34" charset="-128"/>
                <a:ea typeface="Meiryo" panose="020B0604030504040204" pitchFamily="34" charset="-128"/>
              </a:rPr>
              <a:t>Body functions and  structures</a:t>
            </a:r>
            <a:endParaRPr lang="ja-JP" altLang="en-US" sz="1350" dirty="0">
              <a:latin typeface="Meiryo" panose="020B0604030504040204" pitchFamily="34" charset="-128"/>
              <a:ea typeface="Meiryo" panose="020B0604030504040204" pitchFamily="34" charset="-128"/>
            </a:endParaRPr>
          </a:p>
        </p:txBody>
      </p:sp>
      <p:sp>
        <p:nvSpPr>
          <p:cNvPr id="27654" name="Text Box 7"/>
          <p:cNvSpPr txBox="1">
            <a:spLocks noChangeArrowheads="1"/>
          </p:cNvSpPr>
          <p:nvPr/>
        </p:nvSpPr>
        <p:spPr bwMode="auto">
          <a:xfrm>
            <a:off x="3762015" y="3657124"/>
            <a:ext cx="1620000" cy="590258"/>
          </a:xfrm>
          <a:prstGeom prst="rect">
            <a:avLst/>
          </a:prstGeom>
          <a:solidFill>
            <a:schemeClr val="bg1"/>
          </a:solidFill>
          <a:ln w="15875">
            <a:solidFill>
              <a:schemeClr val="tx1"/>
            </a:solidFill>
            <a:miter lim="800000"/>
            <a:headEnd/>
            <a:tailEnd/>
          </a:ln>
        </p:spPr>
        <p:txBody>
          <a:bodyPr wrap="square" lIns="67500" tIns="35100" rIns="67500" bIns="35100">
            <a:spAutoFit/>
          </a:bodyPr>
          <a:lstStyle/>
          <a:p>
            <a:pPr algn="ctr">
              <a:spcBef>
                <a:spcPct val="50000"/>
              </a:spcBef>
            </a:pPr>
            <a:r>
              <a:rPr lang="ja-JP" altLang="en-US" sz="1350" dirty="0">
                <a:latin typeface="Meiryo" panose="020B0604030504040204" pitchFamily="34" charset="-128"/>
                <a:ea typeface="Meiryo" panose="020B0604030504040204" pitchFamily="34" charset="-128"/>
              </a:rPr>
              <a:t>活動</a:t>
            </a:r>
            <a:endParaRPr lang="en-US" altLang="ja-JP" sz="1350" dirty="0">
              <a:latin typeface="Meiryo" panose="020B0604030504040204" pitchFamily="34" charset="-128"/>
              <a:ea typeface="Meiryo" panose="020B0604030504040204" pitchFamily="34" charset="-128"/>
            </a:endParaRPr>
          </a:p>
          <a:p>
            <a:pPr algn="ctr">
              <a:spcBef>
                <a:spcPct val="50000"/>
              </a:spcBef>
            </a:pPr>
            <a:r>
              <a:rPr lang="en-US" altLang="ja-JP" sz="1350" dirty="0">
                <a:latin typeface="Meiryo" panose="020B0604030504040204" pitchFamily="34" charset="-128"/>
                <a:ea typeface="Meiryo" panose="020B0604030504040204" pitchFamily="34" charset="-128"/>
              </a:rPr>
              <a:t>activities</a:t>
            </a:r>
            <a:endParaRPr lang="ja-JP" altLang="en-US" sz="1350" dirty="0">
              <a:latin typeface="Meiryo" panose="020B0604030504040204" pitchFamily="34" charset="-128"/>
              <a:ea typeface="Meiryo" panose="020B0604030504040204" pitchFamily="34" charset="-128"/>
            </a:endParaRPr>
          </a:p>
        </p:txBody>
      </p:sp>
      <p:sp>
        <p:nvSpPr>
          <p:cNvPr id="27655" name="Text Box 8"/>
          <p:cNvSpPr txBox="1">
            <a:spLocks noChangeArrowheads="1"/>
          </p:cNvSpPr>
          <p:nvPr/>
        </p:nvSpPr>
        <p:spPr bwMode="auto">
          <a:xfrm>
            <a:off x="6339671" y="3657124"/>
            <a:ext cx="1620000" cy="590258"/>
          </a:xfrm>
          <a:prstGeom prst="rect">
            <a:avLst/>
          </a:prstGeom>
          <a:solidFill>
            <a:schemeClr val="bg1"/>
          </a:solidFill>
          <a:ln w="15875">
            <a:solidFill>
              <a:schemeClr val="tx1"/>
            </a:solidFill>
            <a:miter lim="800000"/>
            <a:headEnd/>
            <a:tailEnd/>
          </a:ln>
        </p:spPr>
        <p:txBody>
          <a:bodyPr lIns="67500" tIns="35100" rIns="67500" bIns="35100">
            <a:spAutoFit/>
          </a:bodyPr>
          <a:lstStyle/>
          <a:p>
            <a:pPr algn="ctr">
              <a:spcBef>
                <a:spcPct val="50000"/>
              </a:spcBef>
            </a:pPr>
            <a:r>
              <a:rPr lang="ja-JP" altLang="en-US" sz="1350" dirty="0">
                <a:latin typeface="Meiryo" panose="020B0604030504040204" pitchFamily="34" charset="-128"/>
                <a:ea typeface="Meiryo" panose="020B0604030504040204" pitchFamily="34" charset="-128"/>
              </a:rPr>
              <a:t>参加</a:t>
            </a:r>
            <a:endParaRPr lang="en-US" altLang="ja-JP" sz="1350" dirty="0">
              <a:latin typeface="Meiryo" panose="020B0604030504040204" pitchFamily="34" charset="-128"/>
              <a:ea typeface="Meiryo" panose="020B0604030504040204" pitchFamily="34" charset="-128"/>
            </a:endParaRPr>
          </a:p>
          <a:p>
            <a:pPr algn="ctr">
              <a:spcBef>
                <a:spcPct val="50000"/>
              </a:spcBef>
            </a:pPr>
            <a:r>
              <a:rPr lang="en-US" altLang="ja-JP" sz="1350" dirty="0">
                <a:latin typeface="Meiryo" panose="020B0604030504040204" pitchFamily="34" charset="-128"/>
                <a:ea typeface="Meiryo" panose="020B0604030504040204" pitchFamily="34" charset="-128"/>
              </a:rPr>
              <a:t>participation</a:t>
            </a:r>
            <a:endParaRPr lang="ja-JP" altLang="en-US" sz="1350" dirty="0">
              <a:latin typeface="Meiryo" panose="020B0604030504040204" pitchFamily="34" charset="-128"/>
              <a:ea typeface="Meiryo" panose="020B0604030504040204" pitchFamily="34" charset="-128"/>
            </a:endParaRPr>
          </a:p>
        </p:txBody>
      </p:sp>
      <p:sp>
        <p:nvSpPr>
          <p:cNvPr id="27657" name="Text Box 9"/>
          <p:cNvSpPr txBox="1">
            <a:spLocks noChangeArrowheads="1"/>
          </p:cNvSpPr>
          <p:nvPr/>
        </p:nvSpPr>
        <p:spPr bwMode="auto">
          <a:xfrm>
            <a:off x="2268125" y="5143513"/>
            <a:ext cx="1890000" cy="798008"/>
          </a:xfrm>
          <a:prstGeom prst="rect">
            <a:avLst/>
          </a:prstGeom>
          <a:solidFill>
            <a:schemeClr val="bg1"/>
          </a:solidFill>
          <a:ln w="15875">
            <a:solidFill>
              <a:schemeClr val="tx1"/>
            </a:solidFill>
            <a:miter lim="800000"/>
            <a:headEnd/>
            <a:tailEnd/>
          </a:ln>
        </p:spPr>
        <p:txBody>
          <a:bodyPr wrap="square" lIns="67500" tIns="35100" rIns="67500" bIns="35100">
            <a:spAutoFit/>
          </a:bodyPr>
          <a:lstStyle/>
          <a:p>
            <a:pPr algn="ctr">
              <a:spcBef>
                <a:spcPct val="50000"/>
              </a:spcBef>
            </a:pPr>
            <a:r>
              <a:rPr lang="ja-JP" altLang="en-US" sz="1350" dirty="0">
                <a:latin typeface="Meiryo" panose="020B0604030504040204" pitchFamily="34" charset="-128"/>
                <a:ea typeface="Meiryo" panose="020B0604030504040204" pitchFamily="34" charset="-128"/>
              </a:rPr>
              <a:t>環境因子</a:t>
            </a:r>
            <a:endParaRPr lang="en-US" altLang="ja-JP" sz="1350" dirty="0">
              <a:latin typeface="Meiryo" panose="020B0604030504040204" pitchFamily="34" charset="-128"/>
              <a:ea typeface="Meiryo" panose="020B0604030504040204" pitchFamily="34" charset="-128"/>
            </a:endParaRPr>
          </a:p>
          <a:p>
            <a:pPr algn="ctr">
              <a:spcBef>
                <a:spcPct val="50000"/>
              </a:spcBef>
            </a:pPr>
            <a:r>
              <a:rPr lang="en-US" altLang="ja-JP" sz="1350" dirty="0">
                <a:latin typeface="Meiryo" panose="020B0604030504040204" pitchFamily="34" charset="-128"/>
                <a:ea typeface="Meiryo" panose="020B0604030504040204" pitchFamily="34" charset="-128"/>
              </a:rPr>
              <a:t>Environmental factors</a:t>
            </a:r>
            <a:endParaRPr lang="ja-JP" altLang="en-US" sz="1350" dirty="0">
              <a:latin typeface="Meiryo" panose="020B0604030504040204" pitchFamily="34" charset="-128"/>
              <a:ea typeface="Meiryo" panose="020B0604030504040204" pitchFamily="34" charset="-128"/>
            </a:endParaRPr>
          </a:p>
        </p:txBody>
      </p:sp>
      <p:sp>
        <p:nvSpPr>
          <p:cNvPr id="27658" name="Text Box 10"/>
          <p:cNvSpPr txBox="1">
            <a:spLocks noChangeArrowheads="1"/>
          </p:cNvSpPr>
          <p:nvPr/>
        </p:nvSpPr>
        <p:spPr bwMode="auto">
          <a:xfrm>
            <a:off x="4947050" y="5143513"/>
            <a:ext cx="1890000" cy="590258"/>
          </a:xfrm>
          <a:prstGeom prst="rect">
            <a:avLst/>
          </a:prstGeom>
          <a:solidFill>
            <a:schemeClr val="bg1"/>
          </a:solidFill>
          <a:ln w="15875">
            <a:solidFill>
              <a:schemeClr val="tx1"/>
            </a:solidFill>
            <a:miter lim="800000"/>
            <a:headEnd/>
            <a:tailEnd/>
          </a:ln>
        </p:spPr>
        <p:txBody>
          <a:bodyPr lIns="67500" tIns="35100" rIns="67500" bIns="35100">
            <a:spAutoFit/>
          </a:bodyPr>
          <a:lstStyle/>
          <a:p>
            <a:pPr algn="ctr">
              <a:spcBef>
                <a:spcPct val="50000"/>
              </a:spcBef>
            </a:pPr>
            <a:r>
              <a:rPr lang="ja-JP" altLang="en-US" sz="1350" dirty="0">
                <a:latin typeface="Meiryo" panose="020B0604030504040204" pitchFamily="34" charset="-128"/>
                <a:ea typeface="Meiryo" panose="020B0604030504040204" pitchFamily="34" charset="-128"/>
              </a:rPr>
              <a:t>個人因子</a:t>
            </a:r>
            <a:endParaRPr lang="en-US" altLang="ja-JP" sz="1350" dirty="0">
              <a:latin typeface="Meiryo" panose="020B0604030504040204" pitchFamily="34" charset="-128"/>
              <a:ea typeface="Meiryo" panose="020B0604030504040204" pitchFamily="34" charset="-128"/>
            </a:endParaRPr>
          </a:p>
          <a:p>
            <a:pPr algn="ctr">
              <a:spcBef>
                <a:spcPct val="50000"/>
              </a:spcBef>
            </a:pPr>
            <a:r>
              <a:rPr lang="en-US" altLang="ja-JP" sz="1350" dirty="0">
                <a:latin typeface="Meiryo" panose="020B0604030504040204" pitchFamily="34" charset="-128"/>
                <a:ea typeface="Meiryo" panose="020B0604030504040204" pitchFamily="34" charset="-128"/>
              </a:rPr>
              <a:t>Personal factors</a:t>
            </a:r>
            <a:endParaRPr lang="ja-JP" altLang="en-US" sz="1350" dirty="0">
              <a:latin typeface="Meiryo" panose="020B0604030504040204" pitchFamily="34" charset="-128"/>
              <a:ea typeface="Meiryo" panose="020B0604030504040204" pitchFamily="34" charset="-128"/>
            </a:endParaRPr>
          </a:p>
        </p:txBody>
      </p:sp>
      <p:sp>
        <p:nvSpPr>
          <p:cNvPr id="27659" name="Text Box 31"/>
          <p:cNvSpPr txBox="1">
            <a:spLocks noChangeArrowheads="1"/>
          </p:cNvSpPr>
          <p:nvPr/>
        </p:nvSpPr>
        <p:spPr bwMode="auto">
          <a:xfrm>
            <a:off x="3674270" y="3888583"/>
            <a:ext cx="860822" cy="278635"/>
          </a:xfrm>
          <a:prstGeom prst="rect">
            <a:avLst/>
          </a:prstGeom>
          <a:noFill/>
          <a:ln w="15875">
            <a:noFill/>
            <a:miter lim="800000"/>
            <a:headEnd/>
            <a:tailEnd/>
          </a:ln>
        </p:spPr>
        <p:txBody>
          <a:bodyPr lIns="67500" tIns="35100" rIns="67500" bIns="35100">
            <a:spAutoFit/>
          </a:bodyPr>
          <a:lstStyle/>
          <a:p>
            <a:pPr>
              <a:spcBef>
                <a:spcPct val="50000"/>
              </a:spcBef>
            </a:pPr>
            <a:endParaRPr lang="ja-JP" altLang="ja-JP" sz="1350">
              <a:latin typeface="Calibri" pitchFamily="34" charset="0"/>
            </a:endParaRPr>
          </a:p>
        </p:txBody>
      </p:sp>
      <p:cxnSp>
        <p:nvCxnSpPr>
          <p:cNvPr id="55" name="カギ線コネクタ 54"/>
          <p:cNvCxnSpPr>
            <a:cxnSpLocks/>
            <a:stCxn id="27653" idx="0"/>
            <a:endCxn id="27655" idx="0"/>
          </p:cNvCxnSpPr>
          <p:nvPr/>
        </p:nvCxnSpPr>
        <p:spPr>
          <a:xfrm rot="16200000" flipH="1">
            <a:off x="4504336" y="1011789"/>
            <a:ext cx="103875" cy="5186794"/>
          </a:xfrm>
          <a:prstGeom prst="bentConnector3">
            <a:avLst>
              <a:gd name="adj1" fmla="val -220072"/>
            </a:avLst>
          </a:prstGeom>
          <a:ln w="38100">
            <a:headEnd type="arrow"/>
            <a:tailEnd type="arrow"/>
          </a:ln>
        </p:spPr>
        <p:style>
          <a:lnRef idx="1">
            <a:schemeClr val="accent1"/>
          </a:lnRef>
          <a:fillRef idx="0">
            <a:schemeClr val="accent1"/>
          </a:fillRef>
          <a:effectRef idx="0">
            <a:schemeClr val="accent1"/>
          </a:effectRef>
          <a:fontRef idx="minor">
            <a:schemeClr val="tx1"/>
          </a:fontRef>
        </p:style>
      </p:cxnSp>
      <p:cxnSp>
        <p:nvCxnSpPr>
          <p:cNvPr id="60" name="カギ線コネクタ 59"/>
          <p:cNvCxnSpPr>
            <a:cxnSpLocks/>
            <a:stCxn id="27653" idx="2"/>
            <a:endCxn id="27655" idx="2"/>
          </p:cNvCxnSpPr>
          <p:nvPr/>
        </p:nvCxnSpPr>
        <p:spPr>
          <a:xfrm rot="5400000" flipH="1" flipV="1">
            <a:off x="4504336" y="1705923"/>
            <a:ext cx="103875" cy="5186794"/>
          </a:xfrm>
          <a:prstGeom prst="bentConnector3">
            <a:avLst>
              <a:gd name="adj1" fmla="val -220072"/>
            </a:avLst>
          </a:prstGeom>
          <a:ln w="38100">
            <a:headEnd type="arrow"/>
            <a:tailEnd type="arrow"/>
          </a:ln>
        </p:spPr>
        <p:style>
          <a:lnRef idx="1">
            <a:schemeClr val="accent1"/>
          </a:lnRef>
          <a:fillRef idx="0">
            <a:schemeClr val="accent1"/>
          </a:fillRef>
          <a:effectRef idx="0">
            <a:schemeClr val="accent1"/>
          </a:effectRef>
          <a:fontRef idx="minor">
            <a:schemeClr val="tx1"/>
          </a:fontRef>
        </p:style>
      </p:cxnSp>
      <p:cxnSp>
        <p:nvCxnSpPr>
          <p:cNvPr id="64" name="カギ線コネクタ 63"/>
          <p:cNvCxnSpPr>
            <a:stCxn id="27657" idx="0"/>
            <a:endCxn id="27658" idx="0"/>
          </p:cNvCxnSpPr>
          <p:nvPr/>
        </p:nvCxnSpPr>
        <p:spPr>
          <a:xfrm rot="5400000" flipH="1" flipV="1">
            <a:off x="4552587" y="3804051"/>
            <a:ext cx="12700" cy="2678925"/>
          </a:xfrm>
          <a:prstGeom prst="bentConnector3">
            <a:avLst>
              <a:gd name="adj1" fmla="val 1800000"/>
            </a:avLst>
          </a:prstGeom>
          <a:ln w="38100">
            <a:headEnd type="arrow"/>
            <a:tailEnd type="arrow"/>
          </a:ln>
        </p:spPr>
        <p:style>
          <a:lnRef idx="1">
            <a:schemeClr val="accent1"/>
          </a:lnRef>
          <a:fillRef idx="0">
            <a:schemeClr val="accent1"/>
          </a:fillRef>
          <a:effectRef idx="0">
            <a:schemeClr val="accent1"/>
          </a:effectRef>
          <a:fontRef idx="minor">
            <a:schemeClr val="tx1"/>
          </a:fontRef>
        </p:style>
      </p:cxnSp>
      <p:cxnSp>
        <p:nvCxnSpPr>
          <p:cNvPr id="67" name="直線矢印コネクタ 66"/>
          <p:cNvCxnSpPr>
            <a:cxnSpLocks/>
            <a:endCxn id="27654" idx="2"/>
          </p:cNvCxnSpPr>
          <p:nvPr/>
        </p:nvCxnSpPr>
        <p:spPr>
          <a:xfrm flipV="1">
            <a:off x="4572015" y="4247382"/>
            <a:ext cx="0" cy="559729"/>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4" name="直線矢印コネクタ 3">
            <a:extLst>
              <a:ext uri="{FF2B5EF4-FFF2-40B4-BE49-F238E27FC236}">
                <a16:creationId xmlns:a16="http://schemas.microsoft.com/office/drawing/2014/main" id="{722FA6AA-5889-1833-5AAD-6581C6F04458}"/>
              </a:ext>
            </a:extLst>
          </p:cNvPr>
          <p:cNvCxnSpPr>
            <a:stCxn id="27652" idx="2"/>
            <a:endCxn id="27654" idx="0"/>
          </p:cNvCxnSpPr>
          <p:nvPr/>
        </p:nvCxnSpPr>
        <p:spPr>
          <a:xfrm>
            <a:off x="4560305" y="2782155"/>
            <a:ext cx="11710" cy="874969"/>
          </a:xfrm>
          <a:prstGeom prst="straightConnector1">
            <a:avLst/>
          </a:prstGeom>
          <a:ln w="38100">
            <a:headEnd type="arrow"/>
            <a:tailEnd type="arrow"/>
          </a:ln>
        </p:spPr>
        <p:style>
          <a:lnRef idx="1">
            <a:schemeClr val="accent1"/>
          </a:lnRef>
          <a:fillRef idx="0">
            <a:schemeClr val="accent1"/>
          </a:fillRef>
          <a:effectRef idx="0">
            <a:schemeClr val="accent1"/>
          </a:effectRef>
          <a:fontRef idx="minor">
            <a:schemeClr val="tx1"/>
          </a:fontRef>
        </p:style>
      </p:cxnSp>
      <p:sp>
        <p:nvSpPr>
          <p:cNvPr id="9" name="タイトル 8">
            <a:extLst>
              <a:ext uri="{FF2B5EF4-FFF2-40B4-BE49-F238E27FC236}">
                <a16:creationId xmlns:a16="http://schemas.microsoft.com/office/drawing/2014/main" id="{8FF81EE9-9309-D884-CA29-AE12AFDA0C76}"/>
              </a:ext>
            </a:extLst>
          </p:cNvPr>
          <p:cNvSpPr>
            <a:spLocks noGrp="1"/>
          </p:cNvSpPr>
          <p:nvPr>
            <p:ph type="title"/>
          </p:nvPr>
        </p:nvSpPr>
        <p:spPr>
          <a:xfrm>
            <a:off x="395288" y="59229"/>
            <a:ext cx="8316912" cy="798008"/>
          </a:xfrm>
        </p:spPr>
        <p:txBody>
          <a:bodyPr>
            <a:noAutofit/>
          </a:bodyPr>
          <a:lstStyle/>
          <a:p>
            <a:pPr algn="ctr">
              <a:spcBef>
                <a:spcPct val="0"/>
              </a:spcBef>
              <a:defRPr/>
            </a:pPr>
            <a:r>
              <a:rPr lang="en-US" altLang="ja-JP" sz="2700" dirty="0">
                <a:latin typeface="Meiryo" panose="020B0604030504040204" pitchFamily="34" charset="-128"/>
                <a:ea typeface="Meiryo" panose="020B0604030504040204" pitchFamily="34" charset="-128"/>
              </a:rPr>
              <a:t>ICF</a:t>
            </a:r>
            <a:r>
              <a:rPr lang="ja-JP" altLang="en-US" sz="2700">
                <a:latin typeface="Meiryo" panose="020B0604030504040204" pitchFamily="34" charset="-128"/>
                <a:ea typeface="Meiryo" panose="020B0604030504040204" pitchFamily="34" charset="-128"/>
              </a:rPr>
              <a:t>：国際生活機能分類</a:t>
            </a:r>
            <a:br>
              <a:rPr lang="en-US" altLang="ja-JP" sz="2700" dirty="0">
                <a:latin typeface="Meiryo" panose="020B0604030504040204" pitchFamily="34" charset="-128"/>
                <a:ea typeface="Meiryo" panose="020B0604030504040204" pitchFamily="34" charset="-128"/>
              </a:rPr>
            </a:br>
            <a:r>
              <a:rPr lang="en-US" altLang="ja-JP" sz="1800" dirty="0">
                <a:latin typeface="Meiryo" panose="020B0604030504040204" pitchFamily="34" charset="-128"/>
                <a:ea typeface="Meiryo" panose="020B0604030504040204" pitchFamily="34" charset="-128"/>
              </a:rPr>
              <a:t>International Classification of Functioning,</a:t>
            </a:r>
            <a:r>
              <a:rPr lang="ja-JP" altLang="en-US" sz="1800">
                <a:latin typeface="Meiryo" panose="020B0604030504040204" pitchFamily="34" charset="-128"/>
                <a:ea typeface="Meiryo" panose="020B0604030504040204" pitchFamily="34" charset="-128"/>
              </a:rPr>
              <a:t> </a:t>
            </a:r>
            <a:r>
              <a:rPr lang="en-US" altLang="ja-JP" sz="1800" dirty="0" err="1">
                <a:latin typeface="Meiryo" panose="020B0604030504040204" pitchFamily="34" charset="-128"/>
                <a:ea typeface="Meiryo" panose="020B0604030504040204" pitchFamily="34" charset="-128"/>
              </a:rPr>
              <a:t>Disabilitity</a:t>
            </a:r>
            <a:r>
              <a:rPr lang="en-US" altLang="ja-JP" sz="1800" dirty="0">
                <a:latin typeface="Meiryo" panose="020B0604030504040204" pitchFamily="34" charset="-128"/>
                <a:ea typeface="Meiryo" panose="020B0604030504040204" pitchFamily="34" charset="-128"/>
              </a:rPr>
              <a:t> and Health</a:t>
            </a:r>
            <a:endParaRPr lang="ja-JP" altLang="en-US" sz="2400">
              <a:latin typeface="Meiryo" panose="020B0604030504040204" pitchFamily="34" charset="-128"/>
              <a:ea typeface="Meiryo" panose="020B0604030504040204" pitchFamily="34" charset="-128"/>
            </a:endParaRPr>
          </a:p>
        </p:txBody>
      </p:sp>
    </p:spTree>
    <p:extLst>
      <p:ext uri="{BB962C8B-B14F-4D97-AF65-F5344CB8AC3E}">
        <p14:creationId xmlns:p14="http://schemas.microsoft.com/office/powerpoint/2010/main" val="297851059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a:extLst>
              <a:ext uri="{FF2B5EF4-FFF2-40B4-BE49-F238E27FC236}">
                <a16:creationId xmlns:a16="http://schemas.microsoft.com/office/drawing/2014/main" id="{83A2DA9C-30B7-5E08-28DE-B348B15A753A}"/>
              </a:ext>
            </a:extLst>
          </p:cNvPr>
          <p:cNvPicPr>
            <a:picLocks noChangeAspect="1"/>
          </p:cNvPicPr>
          <p:nvPr/>
        </p:nvPicPr>
        <p:blipFill>
          <a:blip r:embed="rId2"/>
          <a:stretch>
            <a:fillRect/>
          </a:stretch>
        </p:blipFill>
        <p:spPr>
          <a:xfrm>
            <a:off x="-1" y="857250"/>
            <a:ext cx="9144001" cy="5143500"/>
          </a:xfrm>
          <a:prstGeom prst="rect">
            <a:avLst/>
          </a:prstGeom>
        </p:spPr>
      </p:pic>
    </p:spTree>
    <p:extLst>
      <p:ext uri="{BB962C8B-B14F-4D97-AF65-F5344CB8AC3E}">
        <p14:creationId xmlns:p14="http://schemas.microsoft.com/office/powerpoint/2010/main" val="56782191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5" name="Picture 1" descr="|ICF フレームワークと F ワード。">
            <a:extLst>
              <a:ext uri="{FF2B5EF4-FFF2-40B4-BE49-F238E27FC236}">
                <a16:creationId xmlns:a16="http://schemas.microsoft.com/office/drawing/2014/main" id="{1CC7615F-8C5A-4152-AD06-138DF42D73F5}"/>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8082" t="1907" r="48951" b="92483"/>
          <a:stretch/>
        </p:blipFill>
        <p:spPr bwMode="auto">
          <a:xfrm>
            <a:off x="3929803" y="475571"/>
            <a:ext cx="4132157" cy="400050"/>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3">
            <a:extLst>
              <a:ext uri="{FF2B5EF4-FFF2-40B4-BE49-F238E27FC236}">
                <a16:creationId xmlns:a16="http://schemas.microsoft.com/office/drawing/2014/main" id="{EA73AE6C-5F83-068E-7D5C-5583C6864A32}"/>
              </a:ext>
            </a:extLst>
          </p:cNvPr>
          <p:cNvSpPr txBox="1">
            <a:spLocks noChangeArrowheads="1"/>
          </p:cNvSpPr>
          <p:nvPr/>
        </p:nvSpPr>
        <p:spPr bwMode="auto">
          <a:xfrm>
            <a:off x="5983013" y="6624817"/>
            <a:ext cx="2849179" cy="180704"/>
          </a:xfrm>
          <a:prstGeom prst="rect">
            <a:avLst/>
          </a:prstGeom>
          <a:noFill/>
          <a:ln w="9525">
            <a:noFill/>
            <a:miter lim="800000"/>
            <a:headEnd/>
            <a:tailEnd/>
          </a:ln>
        </p:spPr>
        <p:txBody>
          <a:bodyPr lIns="84368" tIns="42186" rIns="84368" bIns="42186"/>
          <a:lstStyle/>
          <a:p>
            <a:pPr marL="0" marR="0" lvl="0" indent="0" algn="ctr" defTabSz="457200" rtl="0" eaLnBrk="1" fontAlgn="auto" latinLnBrk="0" hangingPunct="1">
              <a:lnSpc>
                <a:spcPct val="80000"/>
              </a:lnSpc>
              <a:spcBef>
                <a:spcPct val="20000"/>
              </a:spcBef>
              <a:spcAft>
                <a:spcPts val="0"/>
              </a:spcAft>
              <a:buClrTx/>
              <a:buSzTx/>
              <a:buFontTx/>
              <a:buNone/>
              <a:tabLst/>
              <a:defRPr/>
            </a:pPr>
            <a:r>
              <a:rPr kumimoji="0" lang="en-US" altLang="ja-JP" sz="1000" b="0" i="0" u="none" strike="noStrike" kern="1200" cap="none" spc="0" normalizeH="0" baseline="0" noProof="0" dirty="0">
                <a:ln>
                  <a:noFill/>
                </a:ln>
                <a:solidFill>
                  <a:prstClr val="black"/>
                </a:solidFill>
                <a:effectLst/>
                <a:uLnTx/>
                <a:uFillTx/>
                <a:latin typeface="游ゴシック Light" panose="020B0300000000000000" pitchFamily="50" charset="-128"/>
                <a:ea typeface="游ゴシック Light" panose="020B0300000000000000" pitchFamily="50" charset="-128"/>
                <a:cs typeface="+mn-cs"/>
              </a:rPr>
              <a:t>R5</a:t>
            </a:r>
            <a:r>
              <a:rPr kumimoji="0" lang="ja-JP" altLang="en-US" sz="1000" b="0" i="0" u="none" strike="noStrike" kern="1200" cap="none" spc="0" normalizeH="0" baseline="0" noProof="0" dirty="0">
                <a:ln>
                  <a:noFill/>
                </a:ln>
                <a:solidFill>
                  <a:prstClr val="black"/>
                </a:solidFill>
                <a:effectLst/>
                <a:uLnTx/>
                <a:uFillTx/>
                <a:latin typeface="游ゴシック Light" panose="020B0300000000000000" pitchFamily="50" charset="-128"/>
                <a:ea typeface="游ゴシック Light" panose="020B0300000000000000" pitchFamily="50" charset="-128"/>
                <a:cs typeface="+mn-cs"/>
              </a:rPr>
              <a:t>国研：児童期における発達支援</a:t>
            </a:r>
          </a:p>
        </p:txBody>
      </p:sp>
      <p:pic>
        <p:nvPicPr>
          <p:cNvPr id="3" name="Picture 1" descr="|ICF フレームワークと F ワード。">
            <a:extLst>
              <a:ext uri="{FF2B5EF4-FFF2-40B4-BE49-F238E27FC236}">
                <a16:creationId xmlns:a16="http://schemas.microsoft.com/office/drawing/2014/main" id="{30C54E15-A48B-5741-6B38-D7AC43B4836B}"/>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7412"/>
          <a:stretch/>
        </p:blipFill>
        <p:spPr bwMode="auto">
          <a:xfrm>
            <a:off x="201931" y="228600"/>
            <a:ext cx="3200400" cy="1690766"/>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pic>
        <p:nvPicPr>
          <p:cNvPr id="5" name="図 4">
            <a:extLst>
              <a:ext uri="{FF2B5EF4-FFF2-40B4-BE49-F238E27FC236}">
                <a16:creationId xmlns:a16="http://schemas.microsoft.com/office/drawing/2014/main" id="{E877377D-AFF2-59D2-B549-CE886C117C1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8761" y="2151016"/>
            <a:ext cx="8853308" cy="4473801"/>
          </a:xfrm>
          <a:prstGeom prst="rect">
            <a:avLst/>
          </a:prstGeom>
        </p:spPr>
      </p:pic>
      <p:pic>
        <p:nvPicPr>
          <p:cNvPr id="6" name="Picture 1" descr="|ICF フレームワークと F ワード。">
            <a:extLst>
              <a:ext uri="{FF2B5EF4-FFF2-40B4-BE49-F238E27FC236}">
                <a16:creationId xmlns:a16="http://schemas.microsoft.com/office/drawing/2014/main" id="{8BDA13E3-AE35-473F-3B8E-E738093AA539}"/>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51048" t="1907" r="15485" b="92483"/>
          <a:stretch/>
        </p:blipFill>
        <p:spPr bwMode="auto">
          <a:xfrm>
            <a:off x="4747259" y="1153993"/>
            <a:ext cx="4194810" cy="4000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4838933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77E604C1-37CF-A54E-B64B-EE3EE03619C2}"/>
              </a:ext>
            </a:extLst>
          </p:cNvPr>
          <p:cNvSpPr>
            <a:spLocks noGrp="1"/>
          </p:cNvSpPr>
          <p:nvPr>
            <p:ph type="title"/>
          </p:nvPr>
        </p:nvSpPr>
        <p:spPr/>
        <p:txBody>
          <a:bodyPr>
            <a:normAutofit/>
          </a:bodyPr>
          <a:lstStyle/>
          <a:p>
            <a:r>
              <a:rPr kumimoji="1" lang="ja-JP" altLang="en-US" dirty="0">
                <a:latin typeface="Meiryo" panose="020B0604030504040204" pitchFamily="34" charset="-128"/>
                <a:ea typeface="Meiryo" panose="020B0604030504040204" pitchFamily="34" charset="-128"/>
              </a:rPr>
              <a:t>発達支援の定義</a:t>
            </a:r>
          </a:p>
        </p:txBody>
      </p:sp>
      <p:sp>
        <p:nvSpPr>
          <p:cNvPr id="3" name="コンテンツ プレースホルダー 2">
            <a:extLst>
              <a:ext uri="{FF2B5EF4-FFF2-40B4-BE49-F238E27FC236}">
                <a16:creationId xmlns:a16="http://schemas.microsoft.com/office/drawing/2014/main" id="{E505BE75-A0F0-8247-A47D-1EAAA70A7A19}"/>
              </a:ext>
            </a:extLst>
          </p:cNvPr>
          <p:cNvSpPr>
            <a:spLocks noGrp="1"/>
          </p:cNvSpPr>
          <p:nvPr>
            <p:ph idx="1"/>
          </p:nvPr>
        </p:nvSpPr>
        <p:spPr/>
        <p:txBody>
          <a:bodyPr>
            <a:normAutofit fontScale="62500" lnSpcReduction="20000"/>
          </a:bodyPr>
          <a:lstStyle/>
          <a:p>
            <a:pPr marL="0" indent="0">
              <a:buNone/>
            </a:pPr>
            <a:r>
              <a:rPr lang="ja-JP" altLang="en-US" b="1" dirty="0">
                <a:latin typeface="Meiryo" panose="020B0604030504040204" pitchFamily="34" charset="-128"/>
                <a:ea typeface="Meiryo" panose="020B0604030504040204" pitchFamily="34" charset="-128"/>
              </a:rPr>
              <a:t>療育：高木憲次</a:t>
            </a:r>
            <a:endParaRPr lang="en-US" altLang="ja-JP" b="1" dirty="0">
              <a:latin typeface="Meiryo" panose="020B0604030504040204" pitchFamily="34" charset="-128"/>
              <a:ea typeface="Meiryo" panose="020B0604030504040204" pitchFamily="34" charset="-128"/>
            </a:endParaRPr>
          </a:p>
          <a:p>
            <a:pPr marL="257175" lvl="1" indent="0">
              <a:buNone/>
            </a:pPr>
            <a:r>
              <a:rPr lang="ja-JP" altLang="en-US" dirty="0">
                <a:latin typeface="Meiryo" panose="020B0604030504040204" pitchFamily="34" charset="-128"/>
                <a:ea typeface="Meiryo" panose="020B0604030504040204" pitchFamily="34" charset="-128"/>
              </a:rPr>
              <a:t>「療育とは、現代の科学を総動員して不自由な肢体を出来るだけ克服し、それによって幸にも恢復したら</a:t>
            </a:r>
            <a:r>
              <a:rPr lang="en-US" altLang="ja-JP" dirty="0">
                <a:latin typeface="Meiryo" panose="020B0604030504040204" pitchFamily="34" charset="-128"/>
                <a:ea typeface="Meiryo" panose="020B0604030504040204" pitchFamily="34" charset="-128"/>
              </a:rPr>
              <a:t>『</a:t>
            </a:r>
            <a:r>
              <a:rPr lang="ja-JP" altLang="en-US" dirty="0">
                <a:latin typeface="Meiryo" panose="020B0604030504040204" pitchFamily="34" charset="-128"/>
                <a:ea typeface="Meiryo" panose="020B0604030504040204" pitchFamily="34" charset="-128"/>
              </a:rPr>
              <a:t>肢体の復活能力</a:t>
            </a:r>
            <a:r>
              <a:rPr lang="en-US" altLang="ja-JP" dirty="0">
                <a:latin typeface="Meiryo" panose="020B0604030504040204" pitchFamily="34" charset="-128"/>
                <a:ea typeface="Meiryo" panose="020B0604030504040204" pitchFamily="34" charset="-128"/>
              </a:rPr>
              <a:t>』</a:t>
            </a:r>
            <a:r>
              <a:rPr lang="ja-JP" altLang="en-US" dirty="0">
                <a:latin typeface="Meiryo" panose="020B0604030504040204" pitchFamily="34" charset="-128"/>
                <a:ea typeface="Meiryo" panose="020B0604030504040204" pitchFamily="34" charset="-128"/>
              </a:rPr>
              <a:t>そのものを（残存能力ではない）出来る丈有効に活用させ、以て自活の途の立つように育成することである。」</a:t>
            </a:r>
          </a:p>
          <a:p>
            <a:pPr marL="482204" lvl="2" indent="0" algn="r">
              <a:buNone/>
            </a:pPr>
            <a:r>
              <a:rPr lang="ja-JP" altLang="en-US" dirty="0">
                <a:latin typeface="Meiryo" panose="020B0604030504040204" pitchFamily="34" charset="-128"/>
                <a:ea typeface="Meiryo" panose="020B0604030504040204" pitchFamily="34" charset="-128"/>
              </a:rPr>
              <a:t> 昭和２６年１月１日　療育</a:t>
            </a:r>
            <a:r>
              <a:rPr lang="en-US" altLang="ja-JP" dirty="0">
                <a:latin typeface="Meiryo" panose="020B0604030504040204" pitchFamily="34" charset="-128"/>
                <a:ea typeface="Meiryo" panose="020B0604030504040204" pitchFamily="34" charset="-128"/>
              </a:rPr>
              <a:t>〈</a:t>
            </a:r>
            <a:r>
              <a:rPr lang="ja-JP" altLang="en-US" dirty="0">
                <a:latin typeface="Meiryo" panose="020B0604030504040204" pitchFamily="34" charset="-128"/>
                <a:ea typeface="Meiryo" panose="020B0604030504040204" pitchFamily="34" charset="-128"/>
              </a:rPr>
              <a:t>第１巻第１号</a:t>
            </a:r>
            <a:r>
              <a:rPr lang="en-US" altLang="ja-JP" dirty="0">
                <a:latin typeface="Meiryo" panose="020B0604030504040204" pitchFamily="34" charset="-128"/>
                <a:ea typeface="Meiryo" panose="020B0604030504040204" pitchFamily="34" charset="-128"/>
              </a:rPr>
              <a:t>〉</a:t>
            </a:r>
            <a:r>
              <a:rPr lang="ja-JP" altLang="en-US" dirty="0">
                <a:latin typeface="Meiryo" panose="020B0604030504040204" pitchFamily="34" charset="-128"/>
                <a:ea typeface="Meiryo" panose="020B0604030504040204" pitchFamily="34" charset="-128"/>
              </a:rPr>
              <a:t>療育の根本理念　１、療育の定義より</a:t>
            </a:r>
            <a:endParaRPr lang="en-US" altLang="ja-JP" dirty="0">
              <a:latin typeface="Meiryo" panose="020B0604030504040204" pitchFamily="34" charset="-128"/>
              <a:ea typeface="Meiryo" panose="020B0604030504040204" pitchFamily="34" charset="-128"/>
            </a:endParaRPr>
          </a:p>
          <a:p>
            <a:pPr marL="0" indent="0">
              <a:buNone/>
            </a:pPr>
            <a:r>
              <a:rPr lang="ja-JP" altLang="en-US" b="1" dirty="0">
                <a:latin typeface="Meiryo" panose="020B0604030504040204" pitchFamily="34" charset="-128"/>
                <a:ea typeface="Meiryo" panose="020B0604030504040204" pitchFamily="34" charset="-128"/>
              </a:rPr>
              <a:t>療育：高松鶴吉</a:t>
            </a:r>
            <a:endParaRPr lang="en-US" altLang="ja-JP" b="1" dirty="0">
              <a:latin typeface="Meiryo" panose="020B0604030504040204" pitchFamily="34" charset="-128"/>
              <a:ea typeface="Meiryo" panose="020B0604030504040204" pitchFamily="34" charset="-128"/>
            </a:endParaRPr>
          </a:p>
          <a:p>
            <a:pPr marL="257175" lvl="1" indent="0">
              <a:buNone/>
            </a:pPr>
            <a:r>
              <a:rPr lang="ja-JP" altLang="en-US" dirty="0">
                <a:latin typeface="Meiryo" panose="020B0604030504040204" pitchFamily="34" charset="-128"/>
                <a:ea typeface="Meiryo" panose="020B0604030504040204" pitchFamily="34" charset="-128"/>
              </a:rPr>
              <a:t>注意深く特別に設定された特殊な子育て</a:t>
            </a:r>
            <a:endParaRPr lang="en-US" altLang="ja-JP" dirty="0">
              <a:latin typeface="Meiryo" panose="020B0604030504040204" pitchFamily="34" charset="-128"/>
              <a:ea typeface="Meiryo" panose="020B0604030504040204" pitchFamily="34" charset="-128"/>
            </a:endParaRPr>
          </a:p>
          <a:p>
            <a:pPr marL="482204" lvl="2" indent="0" algn="r">
              <a:buNone/>
            </a:pPr>
            <a:r>
              <a:rPr lang="ja-JP" altLang="en-US" dirty="0">
                <a:latin typeface="Meiryo" panose="020B0604030504040204" pitchFamily="34" charset="-128"/>
                <a:ea typeface="Meiryo" panose="020B0604030504040204" pitchFamily="34" charset="-128"/>
              </a:rPr>
              <a:t>高松鶴吉：療育とはなにか，ぶどう社，</a:t>
            </a:r>
            <a:r>
              <a:rPr lang="en-US" altLang="ja-JP" dirty="0">
                <a:latin typeface="Meiryo" panose="020B0604030504040204" pitchFamily="34" charset="-128"/>
                <a:ea typeface="Meiryo" panose="020B0604030504040204" pitchFamily="34" charset="-128"/>
              </a:rPr>
              <a:t>1990</a:t>
            </a:r>
            <a:endParaRPr lang="ja-JP" altLang="en-US" dirty="0">
              <a:latin typeface="Meiryo" panose="020B0604030504040204" pitchFamily="34" charset="-128"/>
              <a:ea typeface="Meiryo" panose="020B0604030504040204" pitchFamily="34" charset="-128"/>
            </a:endParaRPr>
          </a:p>
          <a:p>
            <a:pPr marL="0" indent="0">
              <a:buNone/>
            </a:pPr>
            <a:r>
              <a:rPr lang="ja-JP" altLang="en-US" b="1" dirty="0">
                <a:latin typeface="Meiryo" panose="020B0604030504040204" pitchFamily="34" charset="-128"/>
                <a:ea typeface="Meiryo" panose="020B0604030504040204" pitchFamily="34" charset="-128"/>
              </a:rPr>
              <a:t>発達支援</a:t>
            </a:r>
            <a:endParaRPr lang="en-US" altLang="ja-JP" b="1" dirty="0">
              <a:latin typeface="Meiryo" panose="020B0604030504040204" pitchFamily="34" charset="-128"/>
              <a:ea typeface="Meiryo" panose="020B0604030504040204" pitchFamily="34" charset="-128"/>
            </a:endParaRPr>
          </a:p>
          <a:p>
            <a:pPr marL="257175" lvl="1" indent="0">
              <a:buNone/>
            </a:pPr>
            <a:r>
              <a:rPr lang="ja-JP" altLang="en-US" dirty="0">
                <a:latin typeface="Meiryo" panose="020B0604030504040204" pitchFamily="34" charset="-128"/>
                <a:ea typeface="Meiryo" panose="020B0604030504040204" pitchFamily="34" charset="-128"/>
              </a:rPr>
              <a:t>児童発達支援は、障害のある子どもに対し、身体的・精神的機能の適正 な発達を促し、日常生活及び社会生活を円滑に営めるようにするため</a:t>
            </a:r>
            <a:r>
              <a:rPr lang="ja-JP" altLang="en-US">
                <a:latin typeface="Meiryo" panose="020B0604030504040204" pitchFamily="34" charset="-128"/>
                <a:ea typeface="Meiryo" panose="020B0604030504040204" pitchFamily="34" charset="-128"/>
              </a:rPr>
              <a:t>に行う</a:t>
            </a:r>
            <a:r>
              <a:rPr lang="ja-JP" altLang="en-US" dirty="0">
                <a:latin typeface="Meiryo" panose="020B0604030504040204" pitchFamily="34" charset="-128"/>
                <a:ea typeface="Meiryo" panose="020B0604030504040204" pitchFamily="34" charset="-128"/>
              </a:rPr>
              <a:t>、それぞれの障害の特性に応じた福祉的、心理的、教育的及び</a:t>
            </a:r>
            <a:r>
              <a:rPr lang="ja-JP" altLang="en-US">
                <a:latin typeface="Meiryo" panose="020B0604030504040204" pitchFamily="34" charset="-128"/>
                <a:ea typeface="Meiryo" panose="020B0604030504040204" pitchFamily="34" charset="-128"/>
              </a:rPr>
              <a:t>医療的な援助</a:t>
            </a:r>
            <a:r>
              <a:rPr lang="ja-JP" altLang="en-US" dirty="0">
                <a:latin typeface="Meiryo" panose="020B0604030504040204" pitchFamily="34" charset="-128"/>
                <a:ea typeface="Meiryo" panose="020B0604030504040204" pitchFamily="34" charset="-128"/>
              </a:rPr>
              <a:t>で</a:t>
            </a:r>
            <a:r>
              <a:rPr lang="ja-JP" altLang="en-US">
                <a:latin typeface="Meiryo" panose="020B0604030504040204" pitchFamily="34" charset="-128"/>
                <a:ea typeface="Meiryo" panose="020B0604030504040204" pitchFamily="34" charset="-128"/>
              </a:rPr>
              <a:t>ある。</a:t>
            </a:r>
            <a:endParaRPr lang="en-US" altLang="ja-JP" dirty="0">
              <a:latin typeface="Meiryo" panose="020B0604030504040204" pitchFamily="34" charset="-128"/>
              <a:ea typeface="Meiryo" panose="020B0604030504040204" pitchFamily="34" charset="-128"/>
            </a:endParaRPr>
          </a:p>
          <a:p>
            <a:pPr marL="257175" lvl="1" indent="0">
              <a:buNone/>
            </a:pPr>
            <a:r>
              <a:rPr lang="ja-JP" altLang="en-US">
                <a:latin typeface="Meiryo" panose="020B0604030504040204" pitchFamily="34" charset="-128"/>
                <a:ea typeface="Meiryo" panose="020B0604030504040204" pitchFamily="34" charset="-128"/>
              </a:rPr>
              <a:t>具体的</a:t>
            </a:r>
            <a:r>
              <a:rPr lang="ja-JP" altLang="en-US" dirty="0">
                <a:latin typeface="Meiryo" panose="020B0604030504040204" pitchFamily="34" charset="-128"/>
                <a:ea typeface="Meiryo" panose="020B0604030504040204" pitchFamily="34" charset="-128"/>
              </a:rPr>
              <a:t>には、障害のある子どものニーズに応じて</a:t>
            </a:r>
            <a:r>
              <a:rPr lang="ja-JP" altLang="en-US">
                <a:latin typeface="Meiryo" panose="020B0604030504040204" pitchFamily="34" charset="-128"/>
                <a:ea typeface="Meiryo" panose="020B0604030504040204" pitchFamily="34" charset="-128"/>
              </a:rPr>
              <a:t>、「本人支援」</a:t>
            </a:r>
            <a:r>
              <a:rPr lang="ja-JP" altLang="en-US" dirty="0">
                <a:latin typeface="Meiryo" panose="020B0604030504040204" pitchFamily="34" charset="-128"/>
                <a:ea typeface="Meiryo" panose="020B0604030504040204" pitchFamily="34" charset="-128"/>
              </a:rPr>
              <a:t>、「家族</a:t>
            </a:r>
            <a:r>
              <a:rPr lang="ja-JP" altLang="en-US">
                <a:latin typeface="Meiryo" panose="020B0604030504040204" pitchFamily="34" charset="-128"/>
                <a:ea typeface="Meiryo" panose="020B0604030504040204" pitchFamily="34" charset="-128"/>
              </a:rPr>
              <a:t>支援」、「移行支援」及</a:t>
            </a:r>
            <a:r>
              <a:rPr lang="ja-JP" altLang="en-US" dirty="0">
                <a:latin typeface="Meiryo" panose="020B0604030504040204" pitchFamily="34" charset="-128"/>
                <a:ea typeface="Meiryo" panose="020B0604030504040204" pitchFamily="34" charset="-128"/>
              </a:rPr>
              <a:t>び「</a:t>
            </a:r>
            <a:r>
              <a:rPr lang="ja-JP" altLang="en-US">
                <a:latin typeface="Meiryo" panose="020B0604030504040204" pitchFamily="34" charset="-128"/>
                <a:ea typeface="Meiryo" panose="020B0604030504040204" pitchFamily="34" charset="-128"/>
              </a:rPr>
              <a:t>地域支援・地域連携」</a:t>
            </a:r>
            <a:r>
              <a:rPr lang="ja-JP" altLang="en-US" dirty="0">
                <a:latin typeface="Meiryo" panose="020B0604030504040204" pitchFamily="34" charset="-128"/>
                <a:ea typeface="Meiryo" panose="020B0604030504040204" pitchFamily="34" charset="-128"/>
              </a:rPr>
              <a:t>を総合的</a:t>
            </a:r>
            <a:r>
              <a:rPr lang="ja-JP" altLang="en-US">
                <a:latin typeface="Meiryo" panose="020B0604030504040204" pitchFamily="34" charset="-128"/>
                <a:ea typeface="Meiryo" panose="020B0604030504040204" pitchFamily="34" charset="-128"/>
              </a:rPr>
              <a:t>に提供して</a:t>
            </a:r>
            <a:r>
              <a:rPr lang="ja-JP" altLang="en-US" dirty="0">
                <a:latin typeface="Meiryo" panose="020B0604030504040204" pitchFamily="34" charset="-128"/>
                <a:ea typeface="Meiryo" panose="020B0604030504040204" pitchFamily="34" charset="-128"/>
              </a:rPr>
              <a:t>いくものである。 </a:t>
            </a:r>
            <a:endParaRPr lang="en-US" altLang="ja-JP" dirty="0">
              <a:latin typeface="Meiryo" panose="020B0604030504040204" pitchFamily="34" charset="-128"/>
              <a:ea typeface="Meiryo" panose="020B0604030504040204" pitchFamily="34" charset="-128"/>
            </a:endParaRPr>
          </a:p>
          <a:p>
            <a:pPr marL="514350" lvl="2" indent="0" algn="r">
              <a:buNone/>
            </a:pPr>
            <a:r>
              <a:rPr lang="ja-JP" altLang="en-US" dirty="0">
                <a:latin typeface="Meiryo" panose="020B0604030504040204" pitchFamily="34" charset="-128"/>
                <a:ea typeface="Meiryo" panose="020B0604030504040204" pitchFamily="34" charset="-128"/>
              </a:rPr>
              <a:t>児童発達</a:t>
            </a:r>
            <a:r>
              <a:rPr lang="ja-JP" altLang="en-US">
                <a:latin typeface="Meiryo" panose="020B0604030504040204" pitchFamily="34" charset="-128"/>
                <a:ea typeface="Meiryo" panose="020B0604030504040204" pitchFamily="34" charset="-128"/>
              </a:rPr>
              <a:t>支援ガイドライン</a:t>
            </a:r>
            <a:r>
              <a:rPr lang="en-US" altLang="ja-JP" dirty="0">
                <a:latin typeface="Meiryo" panose="020B0604030504040204" pitchFamily="34" charset="-128"/>
                <a:ea typeface="Meiryo" panose="020B0604030504040204" pitchFamily="34" charset="-128"/>
              </a:rPr>
              <a:t>,2024,p17</a:t>
            </a:r>
          </a:p>
          <a:p>
            <a:pPr marL="257175" lvl="1" indent="0">
              <a:buNone/>
            </a:pPr>
            <a:r>
              <a:rPr lang="ja-JP" altLang="ja-JP" dirty="0">
                <a:latin typeface="Meiryo" panose="020B0604030504040204" pitchFamily="34" charset="-128"/>
                <a:ea typeface="Meiryo" panose="020B0604030504040204" pitchFamily="34" charset="-128"/>
              </a:rPr>
              <a:t>子どもに対して行う支援内容のことは、療育という言葉で表現されていた。現在では発達支援という言葉が使われており、この発達支援という言葉は、本人への支援だけに止まらず、家族への視点と、地域への支援及び連携まで包含した広い概念に発展している</a:t>
            </a:r>
            <a:endParaRPr lang="en-US" altLang="ja-JP" baseline="30000" dirty="0">
              <a:latin typeface="Meiryo" panose="020B0604030504040204" pitchFamily="34" charset="-128"/>
              <a:ea typeface="Meiryo" panose="020B0604030504040204" pitchFamily="34" charset="-128"/>
            </a:endParaRPr>
          </a:p>
          <a:p>
            <a:pPr marL="514350" lvl="2" indent="0" algn="r">
              <a:buNone/>
            </a:pPr>
            <a:r>
              <a:rPr lang="ja-JP" altLang="ja-JP" sz="1400" dirty="0">
                <a:latin typeface="Meiryo" panose="020B0604030504040204" pitchFamily="34" charset="-128"/>
                <a:ea typeface="Meiryo" panose="020B0604030504040204" pitchFamily="34" charset="-128"/>
              </a:rPr>
              <a:t>全国児童発達支援協議会監修：新版　障害児通所支援ハンドブック，エンパワメント研究所，</a:t>
            </a:r>
            <a:r>
              <a:rPr lang="en-US" altLang="ja-JP" sz="1400" dirty="0">
                <a:latin typeface="Meiryo" panose="020B0604030504040204" pitchFamily="34" charset="-128"/>
                <a:ea typeface="Meiryo" panose="020B0604030504040204" pitchFamily="34" charset="-128"/>
              </a:rPr>
              <a:t>2020</a:t>
            </a:r>
            <a:r>
              <a:rPr lang="ja-JP" altLang="ja-JP" sz="1400" dirty="0">
                <a:latin typeface="Meiryo" panose="020B0604030504040204" pitchFamily="34" charset="-128"/>
                <a:ea typeface="Meiryo" panose="020B0604030504040204" pitchFamily="34" charset="-128"/>
              </a:rPr>
              <a:t>，</a:t>
            </a:r>
            <a:r>
              <a:rPr lang="en-US" altLang="ja-JP" sz="1400" dirty="0">
                <a:latin typeface="Meiryo" panose="020B0604030504040204" pitchFamily="34" charset="-128"/>
                <a:ea typeface="Meiryo" panose="020B0604030504040204" pitchFamily="34" charset="-128"/>
              </a:rPr>
              <a:t>p13 </a:t>
            </a:r>
            <a:endParaRPr lang="ja-JP" altLang="en-US" sz="1400" dirty="0">
              <a:latin typeface="Meiryo" panose="020B0604030504040204" pitchFamily="34" charset="-128"/>
              <a:ea typeface="Meiryo" panose="020B0604030504040204" pitchFamily="34" charset="-128"/>
            </a:endParaRPr>
          </a:p>
        </p:txBody>
      </p:sp>
    </p:spTree>
    <p:extLst>
      <p:ext uri="{BB962C8B-B14F-4D97-AF65-F5344CB8AC3E}">
        <p14:creationId xmlns:p14="http://schemas.microsoft.com/office/powerpoint/2010/main" val="202306166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EDFF042C-C0DD-F049-851B-0D66E683C7E7}"/>
              </a:ext>
            </a:extLst>
          </p:cNvPr>
          <p:cNvSpPr>
            <a:spLocks noGrp="1"/>
          </p:cNvSpPr>
          <p:nvPr>
            <p:ph type="title"/>
          </p:nvPr>
        </p:nvSpPr>
        <p:spPr/>
        <p:txBody>
          <a:bodyPr anchor="b">
            <a:normAutofit/>
          </a:bodyPr>
          <a:lstStyle/>
          <a:p>
            <a:pPr algn="l"/>
            <a:r>
              <a:rPr lang="ja-JP" altLang="ja-JP" sz="3600" dirty="0">
                <a:latin typeface="Meiryo" panose="020B0604030504040204" pitchFamily="34" charset="-128"/>
                <a:ea typeface="Meiryo" panose="020B0604030504040204" pitchFamily="34" charset="-128"/>
              </a:rPr>
              <a:t>事業所内における</a:t>
            </a:r>
            <a:br>
              <a:rPr lang="en-US" altLang="ja-JP" sz="3600" dirty="0">
                <a:latin typeface="Meiryo" panose="020B0604030504040204" pitchFamily="34" charset="-128"/>
                <a:ea typeface="Meiryo" panose="020B0604030504040204" pitchFamily="34" charset="-128"/>
              </a:rPr>
            </a:br>
            <a:r>
              <a:rPr lang="ja-JP" altLang="ja-JP" sz="3600" dirty="0">
                <a:latin typeface="Meiryo" panose="020B0604030504040204" pitchFamily="34" charset="-128"/>
                <a:ea typeface="Meiryo" panose="020B0604030504040204" pitchFamily="34" charset="-128"/>
              </a:rPr>
              <a:t>リハビリテーション専門</a:t>
            </a:r>
            <a:r>
              <a:rPr lang="ja-JP" altLang="ja-JP" sz="3600">
                <a:latin typeface="Meiryo" panose="020B0604030504040204" pitchFamily="34" charset="-128"/>
                <a:ea typeface="Meiryo" panose="020B0604030504040204" pitchFamily="34" charset="-128"/>
              </a:rPr>
              <a:t>職の役割 </a:t>
            </a:r>
            <a:endParaRPr lang="ja-JP" altLang="en-US" sz="3600" dirty="0">
              <a:latin typeface="Meiryo" panose="020B0604030504040204" pitchFamily="34" charset="-128"/>
              <a:ea typeface="Meiryo" panose="020B0604030504040204" pitchFamily="34" charset="-128"/>
            </a:endParaRPr>
          </a:p>
        </p:txBody>
      </p:sp>
      <p:sp>
        <p:nvSpPr>
          <p:cNvPr id="3" name="テキスト プレースホルダー 2">
            <a:extLst>
              <a:ext uri="{FF2B5EF4-FFF2-40B4-BE49-F238E27FC236}">
                <a16:creationId xmlns:a16="http://schemas.microsoft.com/office/drawing/2014/main" id="{3FA16B26-3750-849B-D8E1-DD0E94FEE9BE}"/>
              </a:ext>
            </a:extLst>
          </p:cNvPr>
          <p:cNvSpPr>
            <a:spLocks noGrp="1"/>
          </p:cNvSpPr>
          <p:nvPr>
            <p:ph type="body" idx="1"/>
          </p:nvPr>
        </p:nvSpPr>
        <p:spPr/>
        <p:txBody>
          <a:bodyPr/>
          <a:lstStyle/>
          <a:p>
            <a:endParaRPr lang="ja-JP" altLang="en-US"/>
          </a:p>
        </p:txBody>
      </p:sp>
    </p:spTree>
    <p:extLst>
      <p:ext uri="{BB962C8B-B14F-4D97-AF65-F5344CB8AC3E}">
        <p14:creationId xmlns:p14="http://schemas.microsoft.com/office/powerpoint/2010/main" val="381396148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DF7A6355-E5DA-DE42-BA9F-280C188E289D}"/>
              </a:ext>
            </a:extLst>
          </p:cNvPr>
          <p:cNvSpPr>
            <a:spLocks noGrp="1"/>
          </p:cNvSpPr>
          <p:nvPr>
            <p:ph type="title"/>
          </p:nvPr>
        </p:nvSpPr>
        <p:spPr>
          <a:xfrm>
            <a:off x="395288" y="0"/>
            <a:ext cx="8316912" cy="892101"/>
          </a:xfrm>
        </p:spPr>
        <p:txBody>
          <a:bodyPr>
            <a:normAutofit fontScale="90000"/>
          </a:bodyPr>
          <a:lstStyle/>
          <a:p>
            <a:r>
              <a:rPr kumimoji="1" lang="ja-JP" altLang="en-US" sz="3600">
                <a:latin typeface="Meiryo" panose="020B0604030504040204" pitchFamily="34" charset="-128"/>
                <a:ea typeface="Meiryo" panose="020B0604030504040204" pitchFamily="34" charset="-128"/>
              </a:rPr>
              <a:t>関わる職種・専門職が増えるということ</a:t>
            </a:r>
          </a:p>
        </p:txBody>
      </p:sp>
      <p:sp>
        <p:nvSpPr>
          <p:cNvPr id="3" name="コンテンツ プレースホルダー 2">
            <a:extLst>
              <a:ext uri="{FF2B5EF4-FFF2-40B4-BE49-F238E27FC236}">
                <a16:creationId xmlns:a16="http://schemas.microsoft.com/office/drawing/2014/main" id="{7DFA12B8-8547-894E-9924-D09E50EB51D9}"/>
              </a:ext>
            </a:extLst>
          </p:cNvPr>
          <p:cNvSpPr>
            <a:spLocks noGrp="1"/>
          </p:cNvSpPr>
          <p:nvPr>
            <p:ph idx="1"/>
          </p:nvPr>
        </p:nvSpPr>
        <p:spPr>
          <a:xfrm>
            <a:off x="395288" y="1182030"/>
            <a:ext cx="8316912" cy="5163208"/>
          </a:xfrm>
        </p:spPr>
        <p:txBody>
          <a:bodyPr>
            <a:normAutofit/>
          </a:bodyPr>
          <a:lstStyle/>
          <a:p>
            <a:r>
              <a:rPr kumimoji="1" lang="ja-JP" altLang="en-US">
                <a:latin typeface="Meiryo" panose="020B0604030504040204" pitchFamily="34" charset="-128"/>
                <a:ea typeface="Meiryo" panose="020B0604030504040204" pitchFamily="34" charset="-128"/>
              </a:rPr>
              <a:t>基本的に配置されている子ども支援の専門家としての保育士・児童指導員に加えて、他のリハビリテーション専門職が増えるということはどういうことか</a:t>
            </a:r>
            <a:endParaRPr kumimoji="1" lang="en-US" altLang="ja-JP" dirty="0">
              <a:latin typeface="Meiryo" panose="020B0604030504040204" pitchFamily="34" charset="-128"/>
              <a:ea typeface="Meiryo" panose="020B0604030504040204" pitchFamily="34" charset="-128"/>
            </a:endParaRPr>
          </a:p>
          <a:p>
            <a:endParaRPr kumimoji="1" lang="en-US" altLang="ja-JP" dirty="0">
              <a:latin typeface="Meiryo" panose="020B0604030504040204" pitchFamily="34" charset="-128"/>
              <a:ea typeface="Meiryo" panose="020B0604030504040204" pitchFamily="34" charset="-128"/>
            </a:endParaRPr>
          </a:p>
          <a:p>
            <a:r>
              <a:rPr lang="ja-JP" altLang="en-US">
                <a:latin typeface="Meiryo" panose="020B0604030504040204" pitchFamily="34" charset="-128"/>
                <a:ea typeface="Meiryo" panose="020B0604030504040204" pitchFamily="34" charset="-128"/>
              </a:rPr>
              <a:t>子どもを理解するときの切り口、見方にバリエーションが増える</a:t>
            </a:r>
            <a:endParaRPr lang="en-US" altLang="ja-JP" dirty="0">
              <a:latin typeface="Meiryo" panose="020B0604030504040204" pitchFamily="34" charset="-128"/>
              <a:ea typeface="Meiryo" panose="020B0604030504040204" pitchFamily="34" charset="-128"/>
            </a:endParaRPr>
          </a:p>
          <a:p>
            <a:r>
              <a:rPr kumimoji="1" lang="ja-JP" altLang="en-US">
                <a:latin typeface="Meiryo" panose="020B0604030504040204" pitchFamily="34" charset="-128"/>
                <a:ea typeface="Meiryo" panose="020B0604030504040204" pitchFamily="34" charset="-128"/>
              </a:rPr>
              <a:t>子どもの行動を理解して仮説立てする時の、仮説のバリエーションが増える</a:t>
            </a:r>
            <a:endParaRPr kumimoji="1" lang="en-US" altLang="ja-JP" dirty="0">
              <a:latin typeface="Meiryo" panose="020B0604030504040204" pitchFamily="34" charset="-128"/>
              <a:ea typeface="Meiryo" panose="020B0604030504040204" pitchFamily="34" charset="-128"/>
            </a:endParaRPr>
          </a:p>
          <a:p>
            <a:r>
              <a:rPr lang="ja-JP" altLang="en-US">
                <a:latin typeface="Meiryo" panose="020B0604030504040204" pitchFamily="34" charset="-128"/>
                <a:ea typeface="Meiryo" panose="020B0604030504040204" pitchFamily="34" charset="-128"/>
              </a:rPr>
              <a:t>子どもに提供するプログラム、対応する方策のバリエーションが増える</a:t>
            </a:r>
            <a:endParaRPr kumimoji="1" lang="ja-JP" altLang="en-US">
              <a:latin typeface="Meiryo" panose="020B0604030504040204" pitchFamily="34" charset="-128"/>
              <a:ea typeface="Meiryo" panose="020B0604030504040204" pitchFamily="34" charset="-128"/>
            </a:endParaRPr>
          </a:p>
        </p:txBody>
      </p:sp>
    </p:spTree>
    <p:extLst>
      <p:ext uri="{BB962C8B-B14F-4D97-AF65-F5344CB8AC3E}">
        <p14:creationId xmlns:p14="http://schemas.microsoft.com/office/powerpoint/2010/main" val="52309796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29D43E0D-2F8C-054B-888C-697CDE74C5FE}"/>
              </a:ext>
            </a:extLst>
          </p:cNvPr>
          <p:cNvSpPr>
            <a:spLocks noGrp="1"/>
          </p:cNvSpPr>
          <p:nvPr>
            <p:ph type="title"/>
          </p:nvPr>
        </p:nvSpPr>
        <p:spPr>
          <a:xfrm>
            <a:off x="395288" y="18256"/>
            <a:ext cx="8316912" cy="940750"/>
          </a:xfrm>
        </p:spPr>
        <p:txBody>
          <a:bodyPr>
            <a:normAutofit/>
          </a:bodyPr>
          <a:lstStyle/>
          <a:p>
            <a:pPr algn="ctr"/>
            <a:r>
              <a:rPr kumimoji="1" lang="ja-JP" altLang="en-US" sz="2800" dirty="0">
                <a:latin typeface="メイリオ" panose="020B0604030504040204" pitchFamily="50" charset="-128"/>
                <a:ea typeface="メイリオ" panose="020B0604030504040204" pitchFamily="50" charset="-128"/>
              </a:rPr>
              <a:t>専門性の違いは　問題の立て方</a:t>
            </a:r>
            <a:br>
              <a:rPr kumimoji="1" lang="en-US" altLang="ja-JP" sz="2800" dirty="0">
                <a:latin typeface="メイリオ" panose="020B0604030504040204" pitchFamily="50" charset="-128"/>
                <a:ea typeface="メイリオ" panose="020B0604030504040204" pitchFamily="50" charset="-128"/>
              </a:rPr>
            </a:br>
            <a:r>
              <a:rPr kumimoji="1" lang="ja-JP" altLang="en-US" sz="2800" dirty="0">
                <a:latin typeface="メイリオ" panose="020B0604030504040204" pitchFamily="50" charset="-128"/>
                <a:ea typeface="メイリオ" panose="020B0604030504040204" pitchFamily="50" charset="-128"/>
              </a:rPr>
              <a:t>思考の方向性　などに表れる</a:t>
            </a:r>
          </a:p>
        </p:txBody>
      </p:sp>
      <p:sp>
        <p:nvSpPr>
          <p:cNvPr id="3" name="コンテンツ プレースホルダー 2">
            <a:extLst>
              <a:ext uri="{FF2B5EF4-FFF2-40B4-BE49-F238E27FC236}">
                <a16:creationId xmlns:a16="http://schemas.microsoft.com/office/drawing/2014/main" id="{6335A8A6-F76A-CB4F-968E-BC730870F657}"/>
              </a:ext>
            </a:extLst>
          </p:cNvPr>
          <p:cNvSpPr>
            <a:spLocks noGrp="1"/>
          </p:cNvSpPr>
          <p:nvPr>
            <p:ph idx="1"/>
          </p:nvPr>
        </p:nvSpPr>
        <p:spPr>
          <a:xfrm>
            <a:off x="395288" y="1253331"/>
            <a:ext cx="7886700" cy="4351338"/>
          </a:xfrm>
        </p:spPr>
        <p:txBody>
          <a:bodyPr/>
          <a:lstStyle/>
          <a:p>
            <a:pPr>
              <a:lnSpc>
                <a:spcPct val="150000"/>
              </a:lnSpc>
            </a:pPr>
            <a:r>
              <a:rPr kumimoji="1" lang="ja-JP" altLang="en-US" dirty="0">
                <a:latin typeface="メイリオ" panose="020B0604030504040204" pitchFamily="50" charset="-128"/>
                <a:ea typeface="メイリオ" panose="020B0604030504040204" pitchFamily="50" charset="-128"/>
              </a:rPr>
              <a:t>思考の枠組み</a:t>
            </a:r>
            <a:endParaRPr kumimoji="1" lang="en-US" altLang="ja-JP" dirty="0">
              <a:latin typeface="メイリオ" panose="020B0604030504040204" pitchFamily="50" charset="-128"/>
              <a:ea typeface="メイリオ" panose="020B0604030504040204" pitchFamily="50" charset="-128"/>
            </a:endParaRPr>
          </a:p>
          <a:p>
            <a:pPr>
              <a:lnSpc>
                <a:spcPct val="150000"/>
              </a:lnSpc>
            </a:pPr>
            <a:r>
              <a:rPr lang="ja-JP" altLang="en-US" dirty="0">
                <a:latin typeface="メイリオ" panose="020B0604030504040204" pitchFamily="50" charset="-128"/>
                <a:ea typeface="メイリオ" panose="020B0604030504040204" pitchFamily="50" charset="-128"/>
              </a:rPr>
              <a:t>思考のフレーム</a:t>
            </a:r>
            <a:endParaRPr lang="en-US" altLang="ja-JP" dirty="0">
              <a:latin typeface="メイリオ" panose="020B0604030504040204" pitchFamily="50" charset="-128"/>
              <a:ea typeface="メイリオ" panose="020B0604030504040204" pitchFamily="50" charset="-128"/>
            </a:endParaRPr>
          </a:p>
          <a:p>
            <a:pPr>
              <a:lnSpc>
                <a:spcPct val="150000"/>
              </a:lnSpc>
            </a:pPr>
            <a:r>
              <a:rPr lang="ja-JP" altLang="en-US" dirty="0">
                <a:latin typeface="メイリオ" panose="020B0604030504040204" pitchFamily="50" charset="-128"/>
                <a:ea typeface="メイリオ" panose="020B0604030504040204" pitchFamily="50" charset="-128"/>
              </a:rPr>
              <a:t>問題意識のポイント</a:t>
            </a:r>
            <a:endParaRPr lang="en-US" altLang="ja-JP" dirty="0">
              <a:latin typeface="メイリオ" panose="020B0604030504040204" pitchFamily="50" charset="-128"/>
              <a:ea typeface="メイリオ" panose="020B0604030504040204" pitchFamily="50" charset="-128"/>
            </a:endParaRPr>
          </a:p>
          <a:p>
            <a:pPr>
              <a:lnSpc>
                <a:spcPct val="150000"/>
              </a:lnSpc>
            </a:pPr>
            <a:r>
              <a:rPr kumimoji="1" lang="ja-JP" altLang="en-US" dirty="0">
                <a:latin typeface="メイリオ" panose="020B0604030504040204" pitchFamily="50" charset="-128"/>
                <a:ea typeface="メイリオ" panose="020B0604030504040204" pitchFamily="50" charset="-128"/>
              </a:rPr>
              <a:t>学術的背景</a:t>
            </a:r>
            <a:endParaRPr kumimoji="1" lang="en-US" altLang="ja-JP" dirty="0">
              <a:latin typeface="メイリオ" panose="020B0604030504040204" pitchFamily="50" charset="-128"/>
              <a:ea typeface="メイリオ" panose="020B0604030504040204" pitchFamily="50" charset="-128"/>
            </a:endParaRPr>
          </a:p>
          <a:p>
            <a:pPr>
              <a:lnSpc>
                <a:spcPct val="150000"/>
              </a:lnSpc>
            </a:pPr>
            <a:endParaRPr kumimoji="1" lang="ja-JP" altLang="en-US" dirty="0">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314919780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9AC790E9-71BE-2E47-85D0-B15AEA8B3D31}"/>
              </a:ext>
            </a:extLst>
          </p:cNvPr>
          <p:cNvSpPr>
            <a:spLocks noGrp="1"/>
          </p:cNvSpPr>
          <p:nvPr>
            <p:ph type="title"/>
          </p:nvPr>
        </p:nvSpPr>
        <p:spPr>
          <a:xfrm>
            <a:off x="395288" y="189572"/>
            <a:ext cx="8316912" cy="683554"/>
          </a:xfrm>
        </p:spPr>
        <p:txBody>
          <a:bodyPr anchor="ctr">
            <a:normAutofit/>
          </a:bodyPr>
          <a:lstStyle/>
          <a:p>
            <a:pPr algn="ctr"/>
            <a:r>
              <a:rPr kumimoji="1" lang="ja-JP" altLang="en-US" sz="3600">
                <a:latin typeface="Meiryo" panose="020B0604030504040204" pitchFamily="34" charset="-128"/>
                <a:ea typeface="Meiryo" panose="020B0604030504040204" pitchFamily="34" charset="-128"/>
              </a:rPr>
              <a:t>多職種連携における基本コンセプト</a:t>
            </a:r>
            <a:endParaRPr kumimoji="1" lang="ja-JP" altLang="en-US" sz="3600" dirty="0">
              <a:latin typeface="Meiryo" panose="020B0604030504040204" pitchFamily="34" charset="-128"/>
              <a:ea typeface="Meiryo" panose="020B0604030504040204" pitchFamily="34" charset="-128"/>
            </a:endParaRPr>
          </a:p>
        </p:txBody>
      </p:sp>
      <p:sp>
        <p:nvSpPr>
          <p:cNvPr id="3" name="コンテンツ プレースホルダー 2">
            <a:extLst>
              <a:ext uri="{FF2B5EF4-FFF2-40B4-BE49-F238E27FC236}">
                <a16:creationId xmlns:a16="http://schemas.microsoft.com/office/drawing/2014/main" id="{AB417899-C1E0-764C-8B33-4A67035D85E1}"/>
              </a:ext>
            </a:extLst>
          </p:cNvPr>
          <p:cNvSpPr>
            <a:spLocks noGrp="1"/>
          </p:cNvSpPr>
          <p:nvPr>
            <p:ph idx="1"/>
          </p:nvPr>
        </p:nvSpPr>
        <p:spPr>
          <a:xfrm>
            <a:off x="395288" y="1142071"/>
            <a:ext cx="8316912" cy="5124914"/>
          </a:xfrm>
        </p:spPr>
        <p:txBody>
          <a:bodyPr>
            <a:normAutofit/>
          </a:bodyPr>
          <a:lstStyle/>
          <a:p>
            <a:r>
              <a:rPr lang="ja-JP" altLang="en-US">
                <a:latin typeface="Meiryo" panose="020B0604030504040204" pitchFamily="34" charset="-128"/>
                <a:ea typeface="Meiryo" panose="020B0604030504040204" pitchFamily="34" charset="-128"/>
              </a:rPr>
              <a:t>多職種連携は異文化交流である</a:t>
            </a:r>
            <a:endParaRPr lang="en-US" altLang="ja-JP" dirty="0">
              <a:latin typeface="Meiryo" panose="020B0604030504040204" pitchFamily="34" charset="-128"/>
              <a:ea typeface="Meiryo" panose="020B0604030504040204" pitchFamily="34" charset="-128"/>
            </a:endParaRPr>
          </a:p>
          <a:p>
            <a:r>
              <a:rPr lang="ja-JP" altLang="en-US">
                <a:latin typeface="Meiryo" panose="020B0604030504040204" pitchFamily="34" charset="-128"/>
                <a:ea typeface="Meiryo" panose="020B0604030504040204" pitchFamily="34" charset="-128"/>
              </a:rPr>
              <a:t>異文化交流において重要なことは、</a:t>
            </a:r>
            <a:r>
              <a:rPr lang="ja-JP" altLang="en-US" b="1">
                <a:latin typeface="Meiryo" panose="020B0604030504040204" pitchFamily="34" charset="-128"/>
                <a:ea typeface="Meiryo" panose="020B0604030504040204" pitchFamily="34" charset="-128"/>
              </a:rPr>
              <a:t>異文化に対するリスペクト</a:t>
            </a:r>
            <a:r>
              <a:rPr lang="ja-JP" altLang="en-US">
                <a:latin typeface="Meiryo" panose="020B0604030504040204" pitchFamily="34" charset="-128"/>
                <a:ea typeface="Meiryo" panose="020B0604030504040204" pitchFamily="34" charset="-128"/>
              </a:rPr>
              <a:t>、</a:t>
            </a:r>
            <a:r>
              <a:rPr lang="ja-JP" altLang="en-US" b="1">
                <a:latin typeface="Meiryo" panose="020B0604030504040204" pitchFamily="34" charset="-128"/>
                <a:ea typeface="Meiryo" panose="020B0604030504040204" pitchFamily="34" charset="-128"/>
              </a:rPr>
              <a:t>異文化を知ろうとする姿勢</a:t>
            </a:r>
            <a:endParaRPr lang="en-US" altLang="ja-JP" b="1" dirty="0">
              <a:latin typeface="Meiryo" panose="020B0604030504040204" pitchFamily="34" charset="-128"/>
              <a:ea typeface="Meiryo" panose="020B0604030504040204" pitchFamily="34" charset="-128"/>
            </a:endParaRPr>
          </a:p>
          <a:p>
            <a:r>
              <a:rPr lang="ja-JP" altLang="en-US">
                <a:latin typeface="Meiryo" panose="020B0604030504040204" pitchFamily="34" charset="-128"/>
                <a:ea typeface="Meiryo" panose="020B0604030504040204" pitchFamily="34" charset="-128"/>
              </a:rPr>
              <a:t>文化が異なる、</a:t>
            </a:r>
            <a:r>
              <a:rPr lang="ja-JP" altLang="en-US" b="1">
                <a:latin typeface="Meiryo" panose="020B0604030504040204" pitchFamily="34" charset="-128"/>
                <a:ea typeface="Meiryo" panose="020B0604030504040204" pitchFamily="34" charset="-128"/>
              </a:rPr>
              <a:t>言語が異なる</a:t>
            </a:r>
            <a:r>
              <a:rPr lang="ja-JP" altLang="en-US">
                <a:latin typeface="Meiryo" panose="020B0604030504040204" pitchFamily="34" charset="-128"/>
                <a:ea typeface="Meiryo" panose="020B0604030504040204" pitchFamily="34" charset="-128"/>
              </a:rPr>
              <a:t>、意見が異なる</a:t>
            </a:r>
            <a:endParaRPr lang="en-US" altLang="ja-JP" dirty="0">
              <a:latin typeface="Meiryo" panose="020B0604030504040204" pitchFamily="34" charset="-128"/>
              <a:ea typeface="Meiryo" panose="020B0604030504040204" pitchFamily="34" charset="-128"/>
            </a:endParaRPr>
          </a:p>
          <a:p>
            <a:endParaRPr lang="en-US" altLang="ja-JP" dirty="0">
              <a:latin typeface="Meiryo" panose="020B0604030504040204" pitchFamily="34" charset="-128"/>
              <a:ea typeface="Meiryo" panose="020B0604030504040204" pitchFamily="34" charset="-128"/>
            </a:endParaRPr>
          </a:p>
          <a:p>
            <a:r>
              <a:rPr lang="ja-JP" altLang="en-US">
                <a:latin typeface="Meiryo" panose="020B0604030504040204" pitchFamily="34" charset="-128"/>
                <a:ea typeface="Meiryo" panose="020B0604030504040204" pitchFamily="34" charset="-128"/>
              </a:rPr>
              <a:t>異なるからこそ、集まる意味と価値がある</a:t>
            </a:r>
            <a:endParaRPr lang="en-US" altLang="ja-JP" dirty="0">
              <a:latin typeface="Meiryo" panose="020B0604030504040204" pitchFamily="34" charset="-128"/>
              <a:ea typeface="Meiryo" panose="020B0604030504040204" pitchFamily="34" charset="-128"/>
            </a:endParaRPr>
          </a:p>
          <a:p>
            <a:r>
              <a:rPr lang="ja-JP" altLang="en-US">
                <a:latin typeface="Meiryo" panose="020B0604030504040204" pitchFamily="34" charset="-128"/>
                <a:ea typeface="Meiryo" panose="020B0604030504040204" pitchFamily="34" charset="-128"/>
              </a:rPr>
              <a:t>異なるからこそ、つながる意味と価値がある</a:t>
            </a:r>
            <a:endParaRPr lang="en-US" altLang="ja-JP" dirty="0">
              <a:latin typeface="Meiryo" panose="020B0604030504040204" pitchFamily="34" charset="-128"/>
              <a:ea typeface="Meiryo" panose="020B0604030504040204" pitchFamily="34" charset="-128"/>
            </a:endParaRPr>
          </a:p>
          <a:p>
            <a:r>
              <a:rPr lang="ja-JP" altLang="en-US">
                <a:latin typeface="Meiryo" panose="020B0604030504040204" pitchFamily="34" charset="-128"/>
                <a:ea typeface="Meiryo" panose="020B0604030504040204" pitchFamily="34" charset="-128"/>
              </a:rPr>
              <a:t>同じでよければ、こんなに面倒なことは必要ない</a:t>
            </a:r>
          </a:p>
          <a:p>
            <a:pPr marL="0" indent="0">
              <a:buNone/>
            </a:pPr>
            <a:r>
              <a:rPr lang="ja-JP" altLang="en-US" b="1">
                <a:solidFill>
                  <a:srgbClr val="0070C0"/>
                </a:solidFill>
                <a:latin typeface="Meiryo" panose="020B0604030504040204" pitchFamily="34" charset="-128"/>
                <a:ea typeface="Meiryo" panose="020B0604030504040204" pitchFamily="34" charset="-128"/>
              </a:rPr>
              <a:t>「自分の仕事に対するプライドと限界性を持ちながら、多職種へのリスペクトを忘れずに」</a:t>
            </a:r>
            <a:endParaRPr lang="en-US" altLang="ja-JP" b="1" dirty="0">
              <a:solidFill>
                <a:srgbClr val="0070C0"/>
              </a:solidFill>
              <a:latin typeface="Meiryo" panose="020B0604030504040204" pitchFamily="34" charset="-128"/>
              <a:ea typeface="Meiryo" panose="020B0604030504040204" pitchFamily="34" charset="-128"/>
            </a:endParaRPr>
          </a:p>
          <a:p>
            <a:endParaRPr lang="ja-JP" altLang="en-US">
              <a:latin typeface="Meiryo" panose="020B0604030504040204" pitchFamily="34" charset="-128"/>
              <a:ea typeface="Meiryo" panose="020B0604030504040204" pitchFamily="34" charset="-128"/>
            </a:endParaRPr>
          </a:p>
        </p:txBody>
      </p:sp>
    </p:spTree>
    <p:extLst>
      <p:ext uri="{BB962C8B-B14F-4D97-AF65-F5344CB8AC3E}">
        <p14:creationId xmlns:p14="http://schemas.microsoft.com/office/powerpoint/2010/main" val="75095439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3B0BC1AC-2701-CF46-9518-F56CF5E09478}"/>
              </a:ext>
            </a:extLst>
          </p:cNvPr>
          <p:cNvSpPr>
            <a:spLocks noGrp="1"/>
          </p:cNvSpPr>
          <p:nvPr>
            <p:ph type="title"/>
          </p:nvPr>
        </p:nvSpPr>
        <p:spPr>
          <a:xfrm>
            <a:off x="395288" y="18256"/>
            <a:ext cx="8316912" cy="854870"/>
          </a:xfrm>
        </p:spPr>
        <p:txBody>
          <a:bodyPr/>
          <a:lstStyle/>
          <a:p>
            <a:pPr algn="ctr"/>
            <a:r>
              <a:rPr kumimoji="1" lang="ja-JP" altLang="en-US">
                <a:latin typeface="Meiryo" panose="020B0604030504040204" pitchFamily="34" charset="-128"/>
                <a:ea typeface="Meiryo" panose="020B0604030504040204" pitchFamily="34" charset="-128"/>
              </a:rPr>
              <a:t>事業所内における役割</a:t>
            </a:r>
          </a:p>
        </p:txBody>
      </p:sp>
      <p:sp>
        <p:nvSpPr>
          <p:cNvPr id="3" name="コンテンツ プレースホルダー 2">
            <a:extLst>
              <a:ext uri="{FF2B5EF4-FFF2-40B4-BE49-F238E27FC236}">
                <a16:creationId xmlns:a16="http://schemas.microsoft.com/office/drawing/2014/main" id="{3474A683-33F3-0649-8FE4-E85F68B7C5F7}"/>
              </a:ext>
            </a:extLst>
          </p:cNvPr>
          <p:cNvSpPr>
            <a:spLocks noGrp="1"/>
          </p:cNvSpPr>
          <p:nvPr>
            <p:ph idx="1"/>
          </p:nvPr>
        </p:nvSpPr>
        <p:spPr>
          <a:xfrm>
            <a:off x="395288" y="1253330"/>
            <a:ext cx="8316912" cy="5002503"/>
          </a:xfrm>
        </p:spPr>
        <p:txBody>
          <a:bodyPr>
            <a:normAutofit/>
          </a:bodyPr>
          <a:lstStyle/>
          <a:p>
            <a:pPr marL="0" indent="0">
              <a:buNone/>
            </a:pPr>
            <a:r>
              <a:rPr kumimoji="1" lang="ja-JP" altLang="en-US" dirty="0">
                <a:latin typeface="Meiryo" panose="020B0604030504040204" pitchFamily="34" charset="-128"/>
                <a:ea typeface="Meiryo" panose="020B0604030504040204" pitchFamily="34" charset="-128"/>
              </a:rPr>
              <a:t>一定の決まった役割はない。施設ごとに検討され、見つけられるもの</a:t>
            </a:r>
            <a:endParaRPr kumimoji="1" lang="en-US" altLang="ja-JP" dirty="0">
              <a:latin typeface="Meiryo" panose="020B0604030504040204" pitchFamily="34" charset="-128"/>
              <a:ea typeface="Meiryo" panose="020B0604030504040204" pitchFamily="34" charset="-128"/>
            </a:endParaRPr>
          </a:p>
          <a:p>
            <a:pPr marL="0" indent="0">
              <a:buNone/>
            </a:pPr>
            <a:endParaRPr kumimoji="1" lang="en-US" altLang="ja-JP" dirty="0">
              <a:latin typeface="Meiryo" panose="020B0604030504040204" pitchFamily="34" charset="-128"/>
              <a:ea typeface="Meiryo" panose="020B0604030504040204" pitchFamily="34" charset="-128"/>
            </a:endParaRPr>
          </a:p>
          <a:p>
            <a:pPr marL="0" indent="0">
              <a:buNone/>
            </a:pPr>
            <a:r>
              <a:rPr kumimoji="1" lang="ja-JP" altLang="en-US" dirty="0">
                <a:latin typeface="Meiryo" panose="020B0604030504040204" pitchFamily="34" charset="-128"/>
                <a:ea typeface="Meiryo" panose="020B0604030504040204" pitchFamily="34" charset="-128"/>
              </a:rPr>
              <a:t>例）</a:t>
            </a:r>
            <a:endParaRPr kumimoji="1" lang="en-US" altLang="ja-JP" dirty="0">
              <a:latin typeface="Meiryo" panose="020B0604030504040204" pitchFamily="34" charset="-128"/>
              <a:ea typeface="Meiryo" panose="020B0604030504040204" pitchFamily="34" charset="-128"/>
            </a:endParaRPr>
          </a:p>
          <a:p>
            <a:r>
              <a:rPr kumimoji="1" lang="ja-JP" altLang="en-US" dirty="0">
                <a:latin typeface="Meiryo" panose="020B0604030504040204" pitchFamily="34" charset="-128"/>
                <a:ea typeface="Meiryo" panose="020B0604030504040204" pitchFamily="34" charset="-128"/>
              </a:rPr>
              <a:t>他の職種とまったく同じスタンスで</a:t>
            </a:r>
            <a:endParaRPr kumimoji="1" lang="en-US" altLang="ja-JP" dirty="0">
              <a:latin typeface="Meiryo" panose="020B0604030504040204" pitchFamily="34" charset="-128"/>
              <a:ea typeface="Meiryo" panose="020B0604030504040204" pitchFamily="34" charset="-128"/>
            </a:endParaRPr>
          </a:p>
          <a:p>
            <a:r>
              <a:rPr lang="ja-JP" altLang="en-US" dirty="0">
                <a:latin typeface="Meiryo" panose="020B0604030504040204" pitchFamily="34" charset="-128"/>
                <a:ea typeface="Meiryo" panose="020B0604030504040204" pitchFamily="34" charset="-128"/>
              </a:rPr>
              <a:t>集団スタッフの一員として</a:t>
            </a:r>
            <a:endParaRPr kumimoji="1" lang="en-US" altLang="ja-JP" dirty="0">
              <a:latin typeface="Meiryo" panose="020B0604030504040204" pitchFamily="34" charset="-128"/>
              <a:ea typeface="Meiryo" panose="020B0604030504040204" pitchFamily="34" charset="-128"/>
            </a:endParaRPr>
          </a:p>
          <a:p>
            <a:r>
              <a:rPr kumimoji="1" lang="ja-JP" altLang="en-US" dirty="0">
                <a:latin typeface="Meiryo" panose="020B0604030504040204" pitchFamily="34" charset="-128"/>
                <a:ea typeface="Meiryo" panose="020B0604030504040204" pitchFamily="34" charset="-128"/>
              </a:rPr>
              <a:t>個別スタイルとして</a:t>
            </a:r>
            <a:endParaRPr kumimoji="1" lang="en-US" altLang="ja-JP" dirty="0">
              <a:latin typeface="Meiryo" panose="020B0604030504040204" pitchFamily="34" charset="-128"/>
              <a:ea typeface="Meiryo" panose="020B0604030504040204" pitchFamily="34" charset="-128"/>
            </a:endParaRPr>
          </a:p>
          <a:p>
            <a:r>
              <a:rPr lang="ja-JP" altLang="en-US" dirty="0">
                <a:latin typeface="Meiryo" panose="020B0604030504040204" pitchFamily="34" charset="-128"/>
                <a:ea typeface="Meiryo" panose="020B0604030504040204" pitchFamily="34" charset="-128"/>
              </a:rPr>
              <a:t>アセスメント情報の提供者として</a:t>
            </a:r>
            <a:endParaRPr lang="en-US" altLang="ja-JP" dirty="0">
              <a:latin typeface="Meiryo" panose="020B0604030504040204" pitchFamily="34" charset="-128"/>
              <a:ea typeface="Meiryo" panose="020B0604030504040204" pitchFamily="34" charset="-128"/>
            </a:endParaRPr>
          </a:p>
          <a:p>
            <a:r>
              <a:rPr kumimoji="1" lang="ja-JP" altLang="en-US" dirty="0">
                <a:latin typeface="Meiryo" panose="020B0604030504040204" pitchFamily="34" charset="-128"/>
                <a:ea typeface="Meiryo" panose="020B0604030504040204" pitchFamily="34" charset="-128"/>
              </a:rPr>
              <a:t>スパーバイザーとして</a:t>
            </a:r>
            <a:endParaRPr kumimoji="1" lang="en-US" altLang="ja-JP" dirty="0">
              <a:latin typeface="Meiryo" panose="020B0604030504040204" pitchFamily="34" charset="-128"/>
              <a:ea typeface="Meiryo" panose="020B0604030504040204" pitchFamily="34" charset="-128"/>
            </a:endParaRPr>
          </a:p>
          <a:p>
            <a:endParaRPr kumimoji="1" lang="en-US" altLang="ja-JP" dirty="0">
              <a:latin typeface="Meiryo" panose="020B0604030504040204" pitchFamily="34" charset="-128"/>
              <a:ea typeface="Meiryo" panose="020B0604030504040204" pitchFamily="34" charset="-128"/>
            </a:endParaRPr>
          </a:p>
        </p:txBody>
      </p:sp>
    </p:spTree>
    <p:extLst>
      <p:ext uri="{BB962C8B-B14F-4D97-AF65-F5344CB8AC3E}">
        <p14:creationId xmlns:p14="http://schemas.microsoft.com/office/powerpoint/2010/main" val="212232943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C17E8A64-0B22-C345-AFC0-F7C2A60B0A60}"/>
              </a:ext>
            </a:extLst>
          </p:cNvPr>
          <p:cNvSpPr>
            <a:spLocks noGrp="1"/>
          </p:cNvSpPr>
          <p:nvPr>
            <p:ph type="title"/>
          </p:nvPr>
        </p:nvSpPr>
        <p:spPr>
          <a:xfrm>
            <a:off x="395288" y="365127"/>
            <a:ext cx="8316912" cy="894962"/>
          </a:xfrm>
        </p:spPr>
        <p:txBody>
          <a:bodyPr>
            <a:noAutofit/>
          </a:bodyPr>
          <a:lstStyle/>
          <a:p>
            <a:pPr algn="ctr"/>
            <a:r>
              <a:rPr lang="ja-JP" altLang="en-US" sz="2700">
                <a:latin typeface="Meiryo" panose="020B0604030504040204" pitchFamily="34" charset="-128"/>
                <a:ea typeface="Meiryo" panose="020B0604030504040204" pitchFamily="34" charset="-128"/>
              </a:rPr>
              <a:t>職員として共通の、大事な役割</a:t>
            </a:r>
            <a:br>
              <a:rPr lang="en-US" altLang="ja-JP" sz="2700" dirty="0">
                <a:latin typeface="Meiryo" panose="020B0604030504040204" pitchFamily="34" charset="-128"/>
                <a:ea typeface="Meiryo" panose="020B0604030504040204" pitchFamily="34" charset="-128"/>
              </a:rPr>
            </a:br>
            <a:r>
              <a:rPr lang="ja-JP" altLang="en-US" sz="2000">
                <a:latin typeface="Meiryo" panose="020B0604030504040204" pitchFamily="34" charset="-128"/>
                <a:ea typeface="Meiryo" panose="020B0604030504040204" pitchFamily="34" charset="-128"/>
              </a:rPr>
              <a:t>主訴・ニーズ・デマンドなどをを理解し、</a:t>
            </a:r>
            <a:br>
              <a:rPr lang="en-US" altLang="ja-JP" sz="2000" dirty="0">
                <a:latin typeface="Meiryo" panose="020B0604030504040204" pitchFamily="34" charset="-128"/>
                <a:ea typeface="Meiryo" panose="020B0604030504040204" pitchFamily="34" charset="-128"/>
              </a:rPr>
            </a:br>
            <a:r>
              <a:rPr lang="ja-JP" altLang="en-US" sz="2000">
                <a:latin typeface="Meiryo" panose="020B0604030504040204" pitchFamily="34" charset="-128"/>
                <a:ea typeface="Meiryo" panose="020B0604030504040204" pitchFamily="34" charset="-128"/>
              </a:rPr>
              <a:t>対応するために専門性を結集する</a:t>
            </a:r>
          </a:p>
        </p:txBody>
      </p:sp>
      <p:sp>
        <p:nvSpPr>
          <p:cNvPr id="3" name="コンテンツ プレースホルダー 2">
            <a:extLst>
              <a:ext uri="{FF2B5EF4-FFF2-40B4-BE49-F238E27FC236}">
                <a16:creationId xmlns:a16="http://schemas.microsoft.com/office/drawing/2014/main" id="{12D00B2A-B9CB-D442-93C9-8B815ACFEC46}"/>
              </a:ext>
            </a:extLst>
          </p:cNvPr>
          <p:cNvSpPr>
            <a:spLocks noGrp="1"/>
          </p:cNvSpPr>
          <p:nvPr>
            <p:ph idx="1"/>
          </p:nvPr>
        </p:nvSpPr>
        <p:spPr>
          <a:xfrm>
            <a:off x="395288" y="1427356"/>
            <a:ext cx="8316912" cy="4917882"/>
          </a:xfrm>
        </p:spPr>
        <p:txBody>
          <a:bodyPr numCol="1">
            <a:normAutofit fontScale="85000" lnSpcReduction="20000"/>
          </a:bodyPr>
          <a:lstStyle/>
          <a:p>
            <a:r>
              <a:rPr kumimoji="1" lang="ja-JP" altLang="en-US">
                <a:latin typeface="Meiryo" panose="020B0604030504040204" pitchFamily="34" charset="-128"/>
                <a:ea typeface="Meiryo" panose="020B0604030504040204" pitchFamily="34" charset="-128"/>
              </a:rPr>
              <a:t>専門性が異なれば、子ども理解（見立ての仕方）が異なる。</a:t>
            </a:r>
            <a:endParaRPr kumimoji="1" lang="en-US" altLang="ja-JP" dirty="0">
              <a:latin typeface="Meiryo" panose="020B0604030504040204" pitchFamily="34" charset="-128"/>
              <a:ea typeface="Meiryo" panose="020B0604030504040204" pitchFamily="34" charset="-128"/>
            </a:endParaRPr>
          </a:p>
          <a:p>
            <a:r>
              <a:rPr kumimoji="1" lang="ja-JP" altLang="en-US">
                <a:latin typeface="Meiryo" panose="020B0604030504040204" pitchFamily="34" charset="-128"/>
                <a:ea typeface="Meiryo" panose="020B0604030504040204" pitchFamily="34" charset="-128"/>
              </a:rPr>
              <a:t>状況に対する解釈も異なる。</a:t>
            </a:r>
            <a:endParaRPr kumimoji="1" lang="en-US" altLang="ja-JP" dirty="0">
              <a:latin typeface="Meiryo" panose="020B0604030504040204" pitchFamily="34" charset="-128"/>
              <a:ea typeface="Meiryo" panose="020B0604030504040204" pitchFamily="34" charset="-128"/>
            </a:endParaRPr>
          </a:p>
          <a:p>
            <a:r>
              <a:rPr kumimoji="1" lang="ja-JP" altLang="en-US">
                <a:latin typeface="Meiryo" panose="020B0604030504040204" pitchFamily="34" charset="-128"/>
                <a:ea typeface="Meiryo" panose="020B0604030504040204" pitchFamily="34" charset="-128"/>
              </a:rPr>
              <a:t>理解の仕方や、解釈に違いがあれば、対応方法・アプローチ方法は違いが生じる。</a:t>
            </a:r>
            <a:endParaRPr kumimoji="1" lang="en-US" altLang="ja-JP" dirty="0">
              <a:latin typeface="Meiryo" panose="020B0604030504040204" pitchFamily="34" charset="-128"/>
              <a:ea typeface="Meiryo" panose="020B0604030504040204" pitchFamily="34" charset="-128"/>
            </a:endParaRPr>
          </a:p>
          <a:p>
            <a:r>
              <a:rPr kumimoji="1" lang="ja-JP" altLang="en-US">
                <a:latin typeface="Meiryo" panose="020B0604030504040204" pitchFamily="34" charset="-128"/>
                <a:ea typeface="Meiryo" panose="020B0604030504040204" pitchFamily="34" charset="-128"/>
              </a:rPr>
              <a:t>理解の仕方や、解釈の仕方に多様性を求めるために、多職種の存在が求められている。</a:t>
            </a:r>
            <a:endParaRPr kumimoji="1" lang="en-US" altLang="ja-JP" dirty="0">
              <a:latin typeface="Meiryo" panose="020B0604030504040204" pitchFamily="34" charset="-128"/>
              <a:ea typeface="Meiryo" panose="020B0604030504040204" pitchFamily="34" charset="-128"/>
            </a:endParaRPr>
          </a:p>
          <a:p>
            <a:r>
              <a:rPr lang="ja-JP" altLang="en-US">
                <a:latin typeface="Meiryo" panose="020B0604030504040204" pitchFamily="34" charset="-128"/>
                <a:ea typeface="Meiryo" panose="020B0604030504040204" pitchFamily="34" charset="-128"/>
              </a:rPr>
              <a:t>さまざまなアプローチ方法のアイデアを求めるからこそ、多職種の存在が必要である。</a:t>
            </a:r>
            <a:endParaRPr kumimoji="1" lang="en-US" altLang="ja-JP" dirty="0">
              <a:latin typeface="Meiryo" panose="020B0604030504040204" pitchFamily="34" charset="-128"/>
              <a:ea typeface="Meiryo" panose="020B0604030504040204" pitchFamily="34" charset="-128"/>
            </a:endParaRPr>
          </a:p>
          <a:p>
            <a:endParaRPr kumimoji="1" lang="en-US" altLang="ja-JP" dirty="0">
              <a:latin typeface="Meiryo" panose="020B0604030504040204" pitchFamily="34" charset="-128"/>
              <a:ea typeface="Meiryo" panose="020B0604030504040204" pitchFamily="34" charset="-128"/>
            </a:endParaRPr>
          </a:p>
          <a:p>
            <a:r>
              <a:rPr lang="ja-JP" altLang="en-US">
                <a:latin typeface="Meiryo" panose="020B0604030504040204" pitchFamily="34" charset="-128"/>
                <a:ea typeface="Meiryo" panose="020B0604030504040204" pitchFamily="34" charset="-128"/>
              </a:rPr>
              <a:t>職種間では、それら違いがあることを前提にして、対象となる子どもと保護者の主訴・ニーズ・デマンドなどを理解、対応するために専門性を結集する必要がある。</a:t>
            </a:r>
            <a:endParaRPr lang="en-US" altLang="ja-JP" dirty="0">
              <a:latin typeface="Meiryo" panose="020B0604030504040204" pitchFamily="34" charset="-128"/>
              <a:ea typeface="Meiryo" panose="020B0604030504040204" pitchFamily="34" charset="-128"/>
            </a:endParaRPr>
          </a:p>
          <a:p>
            <a:r>
              <a:rPr kumimoji="1" lang="ja-JP" altLang="en-US">
                <a:latin typeface="Meiryo" panose="020B0604030504040204" pitchFamily="34" charset="-128"/>
                <a:ea typeface="Meiryo" panose="020B0604030504040204" pitchFamily="34" charset="-128"/>
              </a:rPr>
              <a:t>各職種の専門性を主張し合うために多職種による連携とアプローチを行うわけではない。</a:t>
            </a:r>
            <a:endParaRPr kumimoji="1" lang="en-US" altLang="ja-JP" dirty="0">
              <a:latin typeface="Meiryo" panose="020B0604030504040204" pitchFamily="34" charset="-128"/>
              <a:ea typeface="Meiryo" panose="020B0604030504040204" pitchFamily="34" charset="-128"/>
            </a:endParaRPr>
          </a:p>
        </p:txBody>
      </p:sp>
    </p:spTree>
    <p:extLst>
      <p:ext uri="{BB962C8B-B14F-4D97-AF65-F5344CB8AC3E}">
        <p14:creationId xmlns:p14="http://schemas.microsoft.com/office/powerpoint/2010/main" val="342363325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F7F70B5B-E107-1868-12F3-DE6F8D4CF0A7}"/>
              </a:ext>
            </a:extLst>
          </p:cNvPr>
          <p:cNvSpPr>
            <a:spLocks noGrp="1"/>
          </p:cNvSpPr>
          <p:nvPr>
            <p:ph type="title"/>
          </p:nvPr>
        </p:nvSpPr>
        <p:spPr>
          <a:xfrm>
            <a:off x="395288" y="0"/>
            <a:ext cx="8316912" cy="873125"/>
          </a:xfrm>
        </p:spPr>
        <p:txBody>
          <a:bodyPr>
            <a:normAutofit/>
          </a:bodyPr>
          <a:lstStyle/>
          <a:p>
            <a:pPr algn="ctr"/>
            <a:r>
              <a:rPr lang="ja-JP" altLang="en-US" sz="4000" dirty="0">
                <a:latin typeface="メイリオ" panose="020B0604030504040204" pitchFamily="50" charset="-128"/>
                <a:ea typeface="メイリオ" panose="020B0604030504040204" pitchFamily="50" charset="-128"/>
              </a:rPr>
              <a:t>事業所内における連携の実際　①</a:t>
            </a:r>
            <a:endParaRPr kumimoji="1" lang="ja-JP" altLang="en-US" sz="4000" dirty="0">
              <a:latin typeface="メイリオ" panose="020B0604030504040204" pitchFamily="50" charset="-128"/>
              <a:ea typeface="メイリオ" panose="020B0604030504040204" pitchFamily="50" charset="-128"/>
            </a:endParaRPr>
          </a:p>
        </p:txBody>
      </p:sp>
      <p:sp>
        <p:nvSpPr>
          <p:cNvPr id="3" name="コンテンツ プレースホルダー 2">
            <a:extLst>
              <a:ext uri="{FF2B5EF4-FFF2-40B4-BE49-F238E27FC236}">
                <a16:creationId xmlns:a16="http://schemas.microsoft.com/office/drawing/2014/main" id="{9B4E43A9-A938-99DF-E171-2AE3B374A6F7}"/>
              </a:ext>
            </a:extLst>
          </p:cNvPr>
          <p:cNvSpPr>
            <a:spLocks noGrp="1"/>
          </p:cNvSpPr>
          <p:nvPr>
            <p:ph idx="1"/>
          </p:nvPr>
        </p:nvSpPr>
        <p:spPr>
          <a:xfrm>
            <a:off x="395288" y="1092820"/>
            <a:ext cx="8316912" cy="5129560"/>
          </a:xfrm>
        </p:spPr>
        <p:txBody>
          <a:bodyPr>
            <a:normAutofit fontScale="77500" lnSpcReduction="20000"/>
          </a:bodyPr>
          <a:lstStyle/>
          <a:p>
            <a:pPr>
              <a:lnSpc>
                <a:spcPct val="120000"/>
              </a:lnSpc>
            </a:pPr>
            <a:r>
              <a:rPr kumimoji="1" lang="ja-JP" altLang="en-US" dirty="0">
                <a:latin typeface="メイリオ" panose="020B0604030504040204" pitchFamily="50" charset="-128"/>
                <a:ea typeface="メイリオ" panose="020B0604030504040204" pitchFamily="50" charset="-128"/>
              </a:rPr>
              <a:t>食事を食べる時に、机の上に足をあげてしまう。何度注意しても同じことの繰り返し。他の施設で使っていた椅子に取り付けるアタッチメントを使用している。座るのを嫌がり、席を離れてしまうこともあり、集中して給食を食べることができない。</a:t>
            </a:r>
            <a:endParaRPr kumimoji="1" lang="en-US" altLang="ja-JP" dirty="0">
              <a:latin typeface="メイリオ" panose="020B0604030504040204" pitchFamily="50" charset="-128"/>
              <a:ea typeface="メイリオ" panose="020B0604030504040204" pitchFamily="50" charset="-128"/>
            </a:endParaRPr>
          </a:p>
          <a:p>
            <a:pPr>
              <a:lnSpc>
                <a:spcPct val="120000"/>
              </a:lnSpc>
            </a:pPr>
            <a:r>
              <a:rPr lang="en-US" altLang="ja-JP" dirty="0">
                <a:latin typeface="メイリオ" panose="020B0604030504040204" pitchFamily="50" charset="-128"/>
                <a:ea typeface="メイリオ" panose="020B0604030504040204" pitchFamily="50" charset="-128"/>
              </a:rPr>
              <a:t>OT</a:t>
            </a:r>
            <a:r>
              <a:rPr lang="ja-JP" altLang="en-US" dirty="0">
                <a:latin typeface="メイリオ" panose="020B0604030504040204" pitchFamily="50" charset="-128"/>
                <a:ea typeface="メイリオ" panose="020B0604030504040204" pitchFamily="50" charset="-128"/>
              </a:rPr>
              <a:t>が観察：現状での姿勢の状態についてその場でアセスメント。給食の状況を観察。背もたれがあることで、逆によりかかり、姿勢を崩すことができてしまっている。背もたれのない椅子を使用してみてはどうかと、提案がある。</a:t>
            </a:r>
            <a:endParaRPr lang="en-US" altLang="ja-JP" dirty="0">
              <a:latin typeface="メイリオ" panose="020B0604030504040204" pitchFamily="50" charset="-128"/>
              <a:ea typeface="メイリオ" panose="020B0604030504040204" pitchFamily="50" charset="-128"/>
            </a:endParaRPr>
          </a:p>
          <a:p>
            <a:pPr>
              <a:lnSpc>
                <a:spcPct val="120000"/>
              </a:lnSpc>
            </a:pPr>
            <a:r>
              <a:rPr kumimoji="1" lang="ja-JP" altLang="en-US" dirty="0">
                <a:latin typeface="メイリオ" panose="020B0604030504040204" pitchFamily="50" charset="-128"/>
                <a:ea typeface="メイリオ" panose="020B0604030504040204" pitchFamily="50" charset="-128"/>
              </a:rPr>
              <a:t>現場に</a:t>
            </a:r>
            <a:r>
              <a:rPr lang="ja-JP" altLang="en-US" dirty="0">
                <a:latin typeface="メイリオ" panose="020B0604030504040204" pitchFamily="50" charset="-128"/>
                <a:ea typeface="メイリオ" panose="020B0604030504040204" pitchFamily="50" charset="-128"/>
              </a:rPr>
              <a:t>て：背もたれのない椅子を用意する。足を挙げることがすぐになくなる。ネコ背ではある。しばらく使っていると、ネコ背も解消されて、集中して食べている時間が長くなった。</a:t>
            </a:r>
            <a:endParaRPr kumimoji="1" lang="ja-JP" altLang="en-US" dirty="0">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349648246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a:extLst>
              <a:ext uri="{FF2B5EF4-FFF2-40B4-BE49-F238E27FC236}">
                <a16:creationId xmlns:a16="http://schemas.microsoft.com/office/drawing/2014/main" id="{AEBFBE21-B27D-ED6E-21E3-BB38BFD101D7}"/>
              </a:ext>
            </a:extLst>
          </p:cNvPr>
          <p:cNvSpPr>
            <a:spLocks noGrp="1"/>
          </p:cNvSpPr>
          <p:nvPr>
            <p:ph idx="1"/>
          </p:nvPr>
        </p:nvSpPr>
        <p:spPr>
          <a:xfrm>
            <a:off x="395288" y="1103971"/>
            <a:ext cx="8316912" cy="4973444"/>
          </a:xfrm>
        </p:spPr>
        <p:txBody>
          <a:bodyPr>
            <a:normAutofit fontScale="70000" lnSpcReduction="20000"/>
          </a:bodyPr>
          <a:lstStyle/>
          <a:p>
            <a:pPr>
              <a:lnSpc>
                <a:spcPct val="120000"/>
              </a:lnSpc>
            </a:pPr>
            <a:r>
              <a:rPr kumimoji="1" lang="ja-JP" altLang="en-US" dirty="0">
                <a:latin typeface="メイリオ" panose="020B0604030504040204" pitchFamily="50" charset="-128"/>
                <a:ea typeface="メイリオ" panose="020B0604030504040204" pitchFamily="50" charset="-128"/>
              </a:rPr>
              <a:t>事業所において、自由遊びの時間に、自分で好きなおもちゃを見つけることができず、感覚を使った遊びに終始してしまう。なおかつ、その感覚を使った遊びが、ドアをお尻でドンドンと繰り返し押すため、音が大きく他の子に影響が出ること、ドアが故障してしまうことなど、周囲への影響が大きく出てしまっている。対応方法に苦慮している。</a:t>
            </a:r>
            <a:endParaRPr kumimoji="1" lang="en-US" altLang="ja-JP" dirty="0">
              <a:latin typeface="メイリオ" panose="020B0604030504040204" pitchFamily="50" charset="-128"/>
              <a:ea typeface="メイリオ" panose="020B0604030504040204" pitchFamily="50" charset="-128"/>
            </a:endParaRPr>
          </a:p>
          <a:p>
            <a:pPr>
              <a:lnSpc>
                <a:spcPct val="120000"/>
              </a:lnSpc>
            </a:pPr>
            <a:r>
              <a:rPr lang="ja-JP" altLang="en-US" dirty="0">
                <a:latin typeface="メイリオ" panose="020B0604030504040204" pitchFamily="50" charset="-128"/>
                <a:ea typeface="メイリオ" panose="020B0604030504040204" pitchFamily="50" charset="-128"/>
              </a:rPr>
              <a:t>心理が相談にのる：発達検査を実施し、本人が持っている力についてあらためてアセスメントを行い、課題を整理する。その内容に基づいて、今の本人の認知の力や操作の力に応じたおもちゃの選定と、その提供の仕方、環境内への並べ方について提案がある。</a:t>
            </a:r>
            <a:endParaRPr lang="en-US" altLang="ja-JP" dirty="0">
              <a:latin typeface="メイリオ" panose="020B0604030504040204" pitchFamily="50" charset="-128"/>
              <a:ea typeface="メイリオ" panose="020B0604030504040204" pitchFamily="50" charset="-128"/>
            </a:endParaRPr>
          </a:p>
          <a:p>
            <a:pPr>
              <a:lnSpc>
                <a:spcPct val="120000"/>
              </a:lnSpc>
            </a:pPr>
            <a:r>
              <a:rPr kumimoji="1" lang="ja-JP" altLang="en-US" dirty="0">
                <a:latin typeface="メイリオ" panose="020B0604030504040204" pitchFamily="50" charset="-128"/>
                <a:ea typeface="メイリオ" panose="020B0604030504040204" pitchFamily="50" charset="-128"/>
              </a:rPr>
              <a:t>現場にて：提案を受けたおもちゃを用意し、提供の仕方、並べ方などを実践する。すぐに変化は見られないが、徐々におもちゃに興味を持つようになり、職員が支援をしている場面では遊べることが増えてきた。並行して、ドンドンとドアを押すことも少し減ってきた。</a:t>
            </a:r>
          </a:p>
        </p:txBody>
      </p:sp>
      <p:sp>
        <p:nvSpPr>
          <p:cNvPr id="6" name="タイトル 1">
            <a:extLst>
              <a:ext uri="{FF2B5EF4-FFF2-40B4-BE49-F238E27FC236}">
                <a16:creationId xmlns:a16="http://schemas.microsoft.com/office/drawing/2014/main" id="{B5D186DF-03FA-6200-F186-B8797008AD30}"/>
              </a:ext>
            </a:extLst>
          </p:cNvPr>
          <p:cNvSpPr>
            <a:spLocks noGrp="1"/>
          </p:cNvSpPr>
          <p:nvPr>
            <p:ph type="title"/>
          </p:nvPr>
        </p:nvSpPr>
        <p:spPr>
          <a:xfrm>
            <a:off x="395288" y="0"/>
            <a:ext cx="8316912" cy="873125"/>
          </a:xfrm>
        </p:spPr>
        <p:txBody>
          <a:bodyPr>
            <a:normAutofit/>
          </a:bodyPr>
          <a:lstStyle/>
          <a:p>
            <a:pPr algn="ctr"/>
            <a:r>
              <a:rPr lang="ja-JP" altLang="en-US" sz="4000" dirty="0">
                <a:latin typeface="メイリオ" panose="020B0604030504040204" pitchFamily="50" charset="-128"/>
                <a:ea typeface="メイリオ" panose="020B0604030504040204" pitchFamily="50" charset="-128"/>
              </a:rPr>
              <a:t>事業所内における連携の</a:t>
            </a:r>
            <a:r>
              <a:rPr lang="ja-JP" altLang="en-US" sz="4000">
                <a:latin typeface="メイリオ" panose="020B0604030504040204" pitchFamily="50" charset="-128"/>
                <a:ea typeface="メイリオ" panose="020B0604030504040204" pitchFamily="50" charset="-128"/>
              </a:rPr>
              <a:t>実際　</a:t>
            </a:r>
            <a:r>
              <a:rPr lang="en-US" altLang="ja-JP" sz="4000" dirty="0">
                <a:latin typeface="メイリオ" panose="020B0604030504040204" pitchFamily="50" charset="-128"/>
                <a:ea typeface="メイリオ" panose="020B0604030504040204" pitchFamily="50" charset="-128"/>
              </a:rPr>
              <a:t>②</a:t>
            </a:r>
            <a:endParaRPr kumimoji="1" lang="ja-JP" altLang="en-US" sz="4000" dirty="0">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564332310"/>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a:extLst>
              <a:ext uri="{FF2B5EF4-FFF2-40B4-BE49-F238E27FC236}">
                <a16:creationId xmlns:a16="http://schemas.microsoft.com/office/drawing/2014/main" id="{6F8924B7-0967-DCFC-5F99-955772CD812F}"/>
              </a:ext>
            </a:extLst>
          </p:cNvPr>
          <p:cNvSpPr>
            <a:spLocks noGrp="1"/>
          </p:cNvSpPr>
          <p:nvPr>
            <p:ph idx="1"/>
          </p:nvPr>
        </p:nvSpPr>
        <p:spPr>
          <a:xfrm>
            <a:off x="395288" y="1237785"/>
            <a:ext cx="8316912" cy="4951142"/>
          </a:xfrm>
        </p:spPr>
        <p:txBody>
          <a:bodyPr>
            <a:normAutofit fontScale="70000" lnSpcReduction="20000"/>
          </a:bodyPr>
          <a:lstStyle/>
          <a:p>
            <a:pPr>
              <a:lnSpc>
                <a:spcPct val="120000"/>
              </a:lnSpc>
            </a:pPr>
            <a:r>
              <a:rPr kumimoji="1" lang="ja-JP" altLang="en-US" dirty="0">
                <a:latin typeface="メイリオ" panose="020B0604030504040204" pitchFamily="50" charset="-128"/>
                <a:ea typeface="メイリオ" panose="020B0604030504040204" pitchFamily="50" charset="-128"/>
              </a:rPr>
              <a:t>事業所において：幼児期の活動。集団で活動をしているときに、スペースがあることで、子どもたちが走り回ってしまう。言葉で注意をしても、理解が難しく、走り回ることが止まらずに、本来行いたい活動がなかなか実施できない。</a:t>
            </a:r>
            <a:endParaRPr kumimoji="1" lang="en-US" altLang="ja-JP" dirty="0">
              <a:latin typeface="メイリオ" panose="020B0604030504040204" pitchFamily="50" charset="-128"/>
              <a:ea typeface="メイリオ" panose="020B0604030504040204" pitchFamily="50" charset="-128"/>
            </a:endParaRPr>
          </a:p>
          <a:p>
            <a:pPr>
              <a:lnSpc>
                <a:spcPct val="120000"/>
              </a:lnSpc>
            </a:pPr>
            <a:r>
              <a:rPr lang="ja-JP" altLang="en-US" dirty="0">
                <a:latin typeface="メイリオ" panose="020B0604030504040204" pitchFamily="50" charset="-128"/>
                <a:ea typeface="メイリオ" panose="020B0604030504040204" pitchFamily="50" charset="-128"/>
              </a:rPr>
              <a:t>ベテラン保育士が相談にのる：別の事業所で勤務しているベテラン保育士に相談にのってもらう。実際に活動している場面の動画を見て、状況を確認する。部屋のレイアウトについて提案がある。リーダーとなるスタッフの立ち位置、子どもたちが集合する場所、空間に配置する遊具や教材の場所など。</a:t>
            </a:r>
            <a:endParaRPr lang="en-US" altLang="ja-JP" dirty="0">
              <a:latin typeface="メイリオ" panose="020B0604030504040204" pitchFamily="50" charset="-128"/>
              <a:ea typeface="メイリオ" panose="020B0604030504040204" pitchFamily="50" charset="-128"/>
            </a:endParaRPr>
          </a:p>
          <a:p>
            <a:pPr>
              <a:lnSpc>
                <a:spcPct val="120000"/>
              </a:lnSpc>
            </a:pPr>
            <a:r>
              <a:rPr kumimoji="1" lang="ja-JP" altLang="en-US" dirty="0">
                <a:latin typeface="メイリオ" panose="020B0604030504040204" pitchFamily="50" charset="-128"/>
                <a:ea typeface="メイリオ" panose="020B0604030504040204" pitchFamily="50" charset="-128"/>
              </a:rPr>
              <a:t>現場にて：提案があったレイアウトを実践してみる。初回にはまだレイアウトが十分にできず、結果につながりにくかったが、</a:t>
            </a:r>
            <a:r>
              <a:rPr kumimoji="1" lang="en-US" altLang="ja-JP" dirty="0">
                <a:latin typeface="メイリオ" panose="020B0604030504040204" pitchFamily="50" charset="-128"/>
                <a:ea typeface="メイリオ" panose="020B0604030504040204" pitchFamily="50" charset="-128"/>
              </a:rPr>
              <a:t>2</a:t>
            </a:r>
            <a:r>
              <a:rPr kumimoji="1" lang="ja-JP" altLang="en-US" dirty="0">
                <a:latin typeface="メイリオ" panose="020B0604030504040204" pitchFamily="50" charset="-128"/>
                <a:ea typeface="メイリオ" panose="020B0604030504040204" pitchFamily="50" charset="-128"/>
              </a:rPr>
              <a:t>回目からは徐々に走り回る子どもが減っていき、数名が残るだけになった。数名に対しては、個別的な対応が可能になり、集団活動全体がスムーズに行えるようになった。</a:t>
            </a:r>
          </a:p>
        </p:txBody>
      </p:sp>
      <p:sp>
        <p:nvSpPr>
          <p:cNvPr id="6" name="タイトル 1">
            <a:extLst>
              <a:ext uri="{FF2B5EF4-FFF2-40B4-BE49-F238E27FC236}">
                <a16:creationId xmlns:a16="http://schemas.microsoft.com/office/drawing/2014/main" id="{4E674C01-EE0E-9318-DC40-A3626B7B1534}"/>
              </a:ext>
            </a:extLst>
          </p:cNvPr>
          <p:cNvSpPr>
            <a:spLocks noGrp="1"/>
          </p:cNvSpPr>
          <p:nvPr>
            <p:ph type="title"/>
          </p:nvPr>
        </p:nvSpPr>
        <p:spPr>
          <a:xfrm>
            <a:off x="395288" y="0"/>
            <a:ext cx="8316912" cy="873125"/>
          </a:xfrm>
        </p:spPr>
        <p:txBody>
          <a:bodyPr>
            <a:normAutofit/>
          </a:bodyPr>
          <a:lstStyle/>
          <a:p>
            <a:pPr algn="ctr"/>
            <a:r>
              <a:rPr lang="ja-JP" altLang="en-US" sz="4000" dirty="0">
                <a:latin typeface="メイリオ" panose="020B0604030504040204" pitchFamily="50" charset="-128"/>
                <a:ea typeface="メイリオ" panose="020B0604030504040204" pitchFamily="50" charset="-128"/>
              </a:rPr>
              <a:t>事業所内における連携の</a:t>
            </a:r>
            <a:r>
              <a:rPr lang="ja-JP" altLang="en-US" sz="4000">
                <a:latin typeface="メイリオ" panose="020B0604030504040204" pitchFamily="50" charset="-128"/>
                <a:ea typeface="メイリオ" panose="020B0604030504040204" pitchFamily="50" charset="-128"/>
              </a:rPr>
              <a:t>実際　</a:t>
            </a:r>
            <a:r>
              <a:rPr lang="en-US" altLang="ja-JP" sz="4000" dirty="0">
                <a:latin typeface="メイリオ" panose="020B0604030504040204" pitchFamily="50" charset="-128"/>
                <a:ea typeface="メイリオ" panose="020B0604030504040204" pitchFamily="50" charset="-128"/>
              </a:rPr>
              <a:t>③</a:t>
            </a:r>
            <a:endParaRPr kumimoji="1" lang="ja-JP" altLang="en-US" sz="4000" dirty="0">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1685006855"/>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a:extLst>
              <a:ext uri="{FF2B5EF4-FFF2-40B4-BE49-F238E27FC236}">
                <a16:creationId xmlns:a16="http://schemas.microsoft.com/office/drawing/2014/main" id="{ED42043D-2C7F-A14A-8145-2769AFACFCE0}"/>
              </a:ext>
            </a:extLst>
          </p:cNvPr>
          <p:cNvSpPr>
            <a:spLocks noGrp="1"/>
          </p:cNvSpPr>
          <p:nvPr>
            <p:ph type="title"/>
          </p:nvPr>
        </p:nvSpPr>
        <p:spPr/>
        <p:txBody>
          <a:bodyPr vert="horz" lIns="51435" tIns="25718" rIns="51435" bIns="25718" rtlCol="0" anchor="b">
            <a:normAutofit/>
          </a:bodyPr>
          <a:lstStyle/>
          <a:p>
            <a:pPr algn="ctr"/>
            <a:r>
              <a:rPr lang="ja-JP" altLang="en-US" sz="4800">
                <a:solidFill>
                  <a:schemeClr val="tx2"/>
                </a:solidFill>
                <a:latin typeface="Meiryo" panose="020B0604030504040204" pitchFamily="34" charset="-128"/>
                <a:ea typeface="Meiryo" panose="020B0604030504040204" pitchFamily="34" charset="-128"/>
              </a:rPr>
              <a:t>演習について</a:t>
            </a:r>
          </a:p>
        </p:txBody>
      </p:sp>
      <p:sp>
        <p:nvSpPr>
          <p:cNvPr id="2" name="テキスト プレースホルダー 1">
            <a:extLst>
              <a:ext uri="{FF2B5EF4-FFF2-40B4-BE49-F238E27FC236}">
                <a16:creationId xmlns:a16="http://schemas.microsoft.com/office/drawing/2014/main" id="{248A16B3-7EF5-8443-1EEB-66B8F69904C5}"/>
              </a:ext>
            </a:extLst>
          </p:cNvPr>
          <p:cNvSpPr>
            <a:spLocks noGrp="1"/>
          </p:cNvSpPr>
          <p:nvPr>
            <p:ph type="body" idx="1"/>
          </p:nvPr>
        </p:nvSpPr>
        <p:spPr/>
        <p:txBody>
          <a:bodyPr/>
          <a:lstStyle/>
          <a:p>
            <a:endParaRPr lang="ja-JP" altLang="en-US"/>
          </a:p>
        </p:txBody>
      </p:sp>
    </p:spTree>
    <p:extLst>
      <p:ext uri="{BB962C8B-B14F-4D97-AF65-F5344CB8AC3E}">
        <p14:creationId xmlns:p14="http://schemas.microsoft.com/office/powerpoint/2010/main" val="33671010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CC21721C-8FA8-DF1E-1A23-AC02E458F573}"/>
              </a:ext>
            </a:extLst>
          </p:cNvPr>
          <p:cNvSpPr>
            <a:spLocks noGrp="1"/>
          </p:cNvSpPr>
          <p:nvPr>
            <p:ph type="title"/>
          </p:nvPr>
        </p:nvSpPr>
        <p:spPr>
          <a:xfrm>
            <a:off x="628650" y="103872"/>
            <a:ext cx="7886700" cy="720000"/>
          </a:xfrm>
        </p:spPr>
        <p:txBody>
          <a:bodyPr/>
          <a:lstStyle/>
          <a:p>
            <a:r>
              <a:rPr kumimoji="1" lang="ja-JP" altLang="en-US">
                <a:latin typeface="Meiryo" panose="020B0604030504040204" pitchFamily="34" charset="-128"/>
                <a:ea typeface="Meiryo" panose="020B0604030504040204" pitchFamily="34" charset="-128"/>
              </a:rPr>
              <a:t>本人支援</a:t>
            </a:r>
          </a:p>
        </p:txBody>
      </p:sp>
      <p:sp>
        <p:nvSpPr>
          <p:cNvPr id="3" name="コンテンツ プレースホルダー 2">
            <a:extLst>
              <a:ext uri="{FF2B5EF4-FFF2-40B4-BE49-F238E27FC236}">
                <a16:creationId xmlns:a16="http://schemas.microsoft.com/office/drawing/2014/main" id="{1149E4DC-E34D-2E6C-234D-5F918D36B44C}"/>
              </a:ext>
            </a:extLst>
          </p:cNvPr>
          <p:cNvSpPr>
            <a:spLocks noGrp="1"/>
          </p:cNvSpPr>
          <p:nvPr>
            <p:ph idx="1"/>
          </p:nvPr>
        </p:nvSpPr>
        <p:spPr>
          <a:xfrm>
            <a:off x="395287" y="873124"/>
            <a:ext cx="8353425" cy="5472113"/>
          </a:xfrm>
        </p:spPr>
        <p:txBody>
          <a:bodyPr>
            <a:normAutofit fontScale="92500" lnSpcReduction="10000"/>
          </a:bodyPr>
          <a:lstStyle/>
          <a:p>
            <a:r>
              <a:rPr lang="ja-JP" altLang="en-US" sz="1800">
                <a:latin typeface="Meiryo" panose="020B0604030504040204" pitchFamily="34" charset="-128"/>
                <a:ea typeface="Meiryo" panose="020B0604030504040204" pitchFamily="34" charset="-128"/>
              </a:rPr>
              <a:t>「本人支援」の大きな目標は</a:t>
            </a:r>
            <a:endParaRPr lang="en-US" altLang="ja-JP" sz="1800" dirty="0">
              <a:latin typeface="Meiryo" panose="020B0604030504040204" pitchFamily="34" charset="-128"/>
              <a:ea typeface="Meiryo" panose="020B0604030504040204" pitchFamily="34" charset="-128"/>
            </a:endParaRPr>
          </a:p>
          <a:p>
            <a:pPr marL="407194" indent="94060"/>
            <a:r>
              <a:rPr lang="en-US" altLang="ja-JP" sz="1800" dirty="0">
                <a:latin typeface="Meiryo" panose="020B0604030504040204" pitchFamily="34" charset="-128"/>
                <a:ea typeface="Meiryo" panose="020B0604030504040204" pitchFamily="34" charset="-128"/>
              </a:rPr>
              <a:t>(</a:t>
            </a:r>
            <a:r>
              <a:rPr lang="ja-JP" altLang="en-US" sz="1800">
                <a:latin typeface="Meiryo" panose="020B0604030504040204" pitchFamily="34" charset="-128"/>
                <a:ea typeface="Meiryo" panose="020B0604030504040204" pitchFamily="34" charset="-128"/>
              </a:rPr>
              <a:t>児</a:t>
            </a:r>
            <a:r>
              <a:rPr lang="en-US" altLang="ja-JP" sz="1800" dirty="0">
                <a:latin typeface="Meiryo" panose="020B0604030504040204" pitchFamily="34" charset="-128"/>
                <a:ea typeface="Meiryo" panose="020B0604030504040204" pitchFamily="34" charset="-128"/>
              </a:rPr>
              <a:t>)</a:t>
            </a:r>
            <a:r>
              <a:rPr lang="ja-JP" altLang="en-US" sz="1800">
                <a:latin typeface="Meiryo" panose="020B0604030504040204" pitchFamily="34" charset="-128"/>
                <a:ea typeface="Meiryo" panose="020B0604030504040204" pitchFamily="34" charset="-128"/>
              </a:rPr>
              <a:t>障害のあるこどもが、将来、日常生活や社会生活を円滑に営めるようにするものである。</a:t>
            </a:r>
            <a:endParaRPr lang="en-US" altLang="ja-JP" sz="1800" dirty="0">
              <a:latin typeface="Meiryo" panose="020B0604030504040204" pitchFamily="34" charset="-128"/>
              <a:ea typeface="Meiryo" panose="020B0604030504040204" pitchFamily="34" charset="-128"/>
            </a:endParaRPr>
          </a:p>
          <a:p>
            <a:pPr marL="407194" indent="94060"/>
            <a:r>
              <a:rPr lang="en-US" altLang="ja-JP" sz="1800" dirty="0">
                <a:latin typeface="Meiryo" panose="020B0604030504040204" pitchFamily="34" charset="-128"/>
                <a:ea typeface="Meiryo" panose="020B0604030504040204" pitchFamily="34" charset="-128"/>
              </a:rPr>
              <a:t>(</a:t>
            </a:r>
            <a:r>
              <a:rPr lang="ja-JP" altLang="en-US" sz="1800">
                <a:latin typeface="Meiryo" panose="020B0604030504040204" pitchFamily="34" charset="-128"/>
                <a:ea typeface="Meiryo" panose="020B0604030504040204" pitchFamily="34" charset="-128"/>
              </a:rPr>
              <a:t>放</a:t>
            </a:r>
            <a:r>
              <a:rPr lang="en-US" altLang="ja-JP" sz="1800" dirty="0">
                <a:latin typeface="Meiryo" panose="020B0604030504040204" pitchFamily="34" charset="-128"/>
                <a:ea typeface="Meiryo" panose="020B0604030504040204" pitchFamily="34" charset="-128"/>
              </a:rPr>
              <a:t>)</a:t>
            </a:r>
            <a:r>
              <a:rPr lang="ja-JP" altLang="en-US" sz="1800">
                <a:latin typeface="Meiryo" panose="020B0604030504040204" pitchFamily="34" charset="-128"/>
                <a:ea typeface="Meiryo" panose="020B0604030504040204" pitchFamily="34" charset="-128"/>
              </a:rPr>
              <a:t>こどもが様々な遊びや学び、多様な体験活動を通じて 生きる力を育むとともに、将来、日常生活や社会生活を円滑に営めるようにするものである。</a:t>
            </a:r>
            <a:endParaRPr lang="en-US" altLang="ja-JP" sz="1800" dirty="0">
              <a:latin typeface="Meiryo" panose="020B0604030504040204" pitchFamily="34" charset="-128"/>
              <a:ea typeface="Meiryo" panose="020B0604030504040204" pitchFamily="34" charset="-128"/>
            </a:endParaRPr>
          </a:p>
          <a:p>
            <a:r>
              <a:rPr lang="en-US" altLang="ja-JP" sz="1800" dirty="0">
                <a:latin typeface="Meiryo" panose="020B0604030504040204" pitchFamily="34" charset="-128"/>
                <a:ea typeface="Meiryo" panose="020B0604030504040204" pitchFamily="34" charset="-128"/>
              </a:rPr>
              <a:t>(</a:t>
            </a:r>
            <a:r>
              <a:rPr lang="ja-JP" altLang="en-US" sz="1800">
                <a:latin typeface="Meiryo" panose="020B0604030504040204" pitchFamily="34" charset="-128"/>
                <a:ea typeface="Meiryo" panose="020B0604030504040204" pitchFamily="34" charset="-128"/>
              </a:rPr>
              <a:t>児</a:t>
            </a:r>
            <a:r>
              <a:rPr lang="en-US" altLang="ja-JP" sz="1800" dirty="0">
                <a:latin typeface="Meiryo" panose="020B0604030504040204" pitchFamily="34" charset="-128"/>
                <a:ea typeface="Meiryo" panose="020B0604030504040204" pitchFamily="34" charset="-128"/>
              </a:rPr>
              <a:t>)(</a:t>
            </a:r>
            <a:r>
              <a:rPr lang="ja-JP" altLang="en-US" sz="1800">
                <a:latin typeface="Meiryo" panose="020B0604030504040204" pitchFamily="34" charset="-128"/>
                <a:ea typeface="Meiryo" panose="020B0604030504040204" pitchFamily="34" charset="-128"/>
              </a:rPr>
              <a:t>放</a:t>
            </a:r>
            <a:r>
              <a:rPr lang="en-US" altLang="ja-JP" sz="1800" dirty="0">
                <a:latin typeface="Meiryo" panose="020B0604030504040204" pitchFamily="34" charset="-128"/>
                <a:ea typeface="Meiryo" panose="020B0604030504040204" pitchFamily="34" charset="-128"/>
              </a:rPr>
              <a:t>) </a:t>
            </a:r>
            <a:r>
              <a:rPr lang="ja-JP" altLang="en-US" sz="1800">
                <a:latin typeface="Meiryo" panose="020B0604030504040204" pitchFamily="34" charset="-128"/>
                <a:ea typeface="Meiryo" panose="020B0604030504040204" pitchFamily="34" charset="-128"/>
              </a:rPr>
              <a:t>「本人支援」は、</a:t>
            </a:r>
            <a:r>
              <a:rPr lang="en-US" altLang="ja-JP" sz="1800" dirty="0">
                <a:latin typeface="Meiryo" panose="020B0604030504040204" pitchFamily="34" charset="-128"/>
                <a:ea typeface="Meiryo" panose="020B0604030504040204" pitchFamily="34" charset="-128"/>
              </a:rPr>
              <a:t>5</a:t>
            </a:r>
            <a:r>
              <a:rPr lang="ja-JP" altLang="en-US" sz="1800">
                <a:latin typeface="Meiryo" panose="020B0604030504040204" pitchFamily="34" charset="-128"/>
                <a:ea typeface="Meiryo" panose="020B0604030504040204" pitchFamily="34" charset="-128"/>
              </a:rPr>
              <a:t>領域の視点等を踏まえたアセスメントを行った上で、個々のこどもに応じて、オーダーメイドの支援を提供していくことが重要</a:t>
            </a:r>
            <a:endParaRPr lang="en-US" altLang="ja-JP" sz="1800" dirty="0">
              <a:latin typeface="Meiryo" panose="020B0604030504040204" pitchFamily="34" charset="-128"/>
              <a:ea typeface="Meiryo" panose="020B0604030504040204" pitchFamily="34" charset="-128"/>
            </a:endParaRPr>
          </a:p>
          <a:p>
            <a:r>
              <a:rPr lang="ja-JP" altLang="en-US" sz="1800">
                <a:latin typeface="Meiryo" panose="020B0604030504040204" pitchFamily="34" charset="-128"/>
                <a:ea typeface="Meiryo" panose="020B0604030504040204" pitchFamily="34" charset="-128"/>
              </a:rPr>
              <a:t>事業所等で行われる「本人支援」は家庭や地域社会での生活に活かしていくために行われるものであり、</a:t>
            </a:r>
            <a:endParaRPr lang="en-US" altLang="ja-JP" sz="1800" dirty="0">
              <a:latin typeface="Meiryo" panose="020B0604030504040204" pitchFamily="34" charset="-128"/>
              <a:ea typeface="Meiryo" panose="020B0604030504040204" pitchFamily="34" charset="-128"/>
            </a:endParaRPr>
          </a:p>
          <a:p>
            <a:pPr marL="373856" indent="92869"/>
            <a:r>
              <a:rPr lang="en-US" altLang="ja-JP" sz="1800" dirty="0">
                <a:latin typeface="Meiryo" panose="020B0604030504040204" pitchFamily="34" charset="-128"/>
                <a:ea typeface="Meiryo" panose="020B0604030504040204" pitchFamily="34" charset="-128"/>
              </a:rPr>
              <a:t>(</a:t>
            </a:r>
            <a:r>
              <a:rPr lang="ja-JP" altLang="en-US" sz="1800">
                <a:latin typeface="Meiryo" panose="020B0604030504040204" pitchFamily="34" charset="-128"/>
                <a:ea typeface="Meiryo" panose="020B0604030504040204" pitchFamily="34" charset="-128"/>
              </a:rPr>
              <a:t>児</a:t>
            </a:r>
            <a:r>
              <a:rPr lang="en-US" altLang="ja-JP" sz="1800" dirty="0">
                <a:latin typeface="Meiryo" panose="020B0604030504040204" pitchFamily="34" charset="-128"/>
                <a:ea typeface="Meiryo" panose="020B0604030504040204" pitchFamily="34" charset="-128"/>
              </a:rPr>
              <a:t>)</a:t>
            </a:r>
            <a:r>
              <a:rPr lang="ja-JP" altLang="en-US" sz="1800">
                <a:latin typeface="Meiryo" panose="020B0604030504040204" pitchFamily="34" charset="-128"/>
                <a:ea typeface="Meiryo" panose="020B0604030504040204" pitchFamily="34" charset="-128"/>
              </a:rPr>
              <a:t>保育所等に引き継がれていくものである。</a:t>
            </a:r>
            <a:endParaRPr lang="en-US" altLang="ja-JP" sz="1800" dirty="0">
              <a:latin typeface="Meiryo" panose="020B0604030504040204" pitchFamily="34" charset="-128"/>
              <a:ea typeface="Meiryo" panose="020B0604030504040204" pitchFamily="34" charset="-128"/>
            </a:endParaRPr>
          </a:p>
          <a:p>
            <a:pPr marL="373856" indent="92869"/>
            <a:r>
              <a:rPr lang="en-US" altLang="ja-JP" sz="1800" dirty="0">
                <a:latin typeface="Meiryo" panose="020B0604030504040204" pitchFamily="34" charset="-128"/>
                <a:ea typeface="Meiryo" panose="020B0604030504040204" pitchFamily="34" charset="-128"/>
              </a:rPr>
              <a:t>(</a:t>
            </a:r>
            <a:r>
              <a:rPr lang="ja-JP" altLang="en-US" sz="1800">
                <a:latin typeface="Meiryo" panose="020B0604030504040204" pitchFamily="34" charset="-128"/>
                <a:ea typeface="Meiryo" panose="020B0604030504040204" pitchFamily="34" charset="-128"/>
              </a:rPr>
              <a:t>放</a:t>
            </a:r>
            <a:r>
              <a:rPr lang="en-US" altLang="ja-JP" sz="1800" dirty="0">
                <a:latin typeface="Meiryo" panose="020B0604030504040204" pitchFamily="34" charset="-128"/>
                <a:ea typeface="Meiryo" panose="020B0604030504040204" pitchFamily="34" charset="-128"/>
              </a:rPr>
              <a:t>)</a:t>
            </a:r>
            <a:r>
              <a:rPr lang="ja-JP" altLang="en-US" sz="1800">
                <a:latin typeface="Meiryo" panose="020B0604030504040204" pitchFamily="34" charset="-128"/>
                <a:ea typeface="Meiryo" panose="020B0604030504040204" pitchFamily="34" charset="-128"/>
              </a:rPr>
              <a:t>学校と連携を図りながら進めていくものである。</a:t>
            </a:r>
            <a:endParaRPr lang="en-US" altLang="ja-JP" sz="1800" dirty="0">
              <a:latin typeface="Meiryo" panose="020B0604030504040204" pitchFamily="34" charset="-128"/>
              <a:ea typeface="Meiryo" panose="020B0604030504040204" pitchFamily="34" charset="-128"/>
            </a:endParaRPr>
          </a:p>
          <a:p>
            <a:r>
              <a:rPr lang="en-US" altLang="ja-JP" sz="1800" dirty="0">
                <a:latin typeface="Meiryo" panose="020B0604030504040204" pitchFamily="34" charset="-128"/>
                <a:ea typeface="Meiryo" panose="020B0604030504040204" pitchFamily="34" charset="-128"/>
              </a:rPr>
              <a:t>(</a:t>
            </a:r>
            <a:r>
              <a:rPr lang="ja-JP" altLang="en-US" sz="1800">
                <a:latin typeface="Meiryo" panose="020B0604030504040204" pitchFamily="34" charset="-128"/>
                <a:ea typeface="Meiryo" panose="020B0604030504040204" pitchFamily="34" charset="-128"/>
              </a:rPr>
              <a:t>児</a:t>
            </a:r>
            <a:r>
              <a:rPr lang="en-US" altLang="ja-JP" sz="1800" dirty="0">
                <a:latin typeface="Meiryo" panose="020B0604030504040204" pitchFamily="34" charset="-128"/>
                <a:ea typeface="Meiryo" panose="020B0604030504040204" pitchFamily="34" charset="-128"/>
              </a:rPr>
              <a:t>)(</a:t>
            </a:r>
            <a:r>
              <a:rPr lang="ja-JP" altLang="en-US" sz="1800">
                <a:latin typeface="Meiryo" panose="020B0604030504040204" pitchFamily="34" charset="-128"/>
                <a:ea typeface="Meiryo" panose="020B0604030504040204" pitchFamily="34" charset="-128"/>
              </a:rPr>
              <a:t>放</a:t>
            </a:r>
            <a:r>
              <a:rPr lang="en-US" altLang="ja-JP" sz="1800" dirty="0">
                <a:latin typeface="Meiryo" panose="020B0604030504040204" pitchFamily="34" charset="-128"/>
                <a:ea typeface="Meiryo" panose="020B0604030504040204" pitchFamily="34" charset="-128"/>
              </a:rPr>
              <a:t>)</a:t>
            </a:r>
            <a:r>
              <a:rPr lang="ja-JP" altLang="en-US" sz="1800">
                <a:latin typeface="Meiryo" panose="020B0604030504040204" pitchFamily="34" charset="-128"/>
                <a:ea typeface="Meiryo" panose="020B0604030504040204" pitchFamily="34" charset="-128"/>
              </a:rPr>
              <a:t> 「本人支援」は、障害のあるこどもの発達の側面から、（提供すべき支援の具体的内容は）</a:t>
            </a:r>
            <a:r>
              <a:rPr lang="en-US" altLang="ja-JP" sz="1800" dirty="0">
                <a:latin typeface="Meiryo" panose="020B0604030504040204" pitchFamily="34" charset="-128"/>
                <a:ea typeface="Meiryo" panose="020B0604030504040204" pitchFamily="34" charset="-128"/>
              </a:rPr>
              <a:t>5</a:t>
            </a:r>
            <a:r>
              <a:rPr lang="ja-JP" altLang="en-US" sz="1800">
                <a:latin typeface="Meiryo" panose="020B0604030504040204" pitchFamily="34" charset="-128"/>
                <a:ea typeface="Meiryo" panose="020B0604030504040204" pitchFamily="34" charset="-128"/>
              </a:rPr>
              <a:t>領域にまとめられる</a:t>
            </a:r>
            <a:endParaRPr lang="en-US" altLang="ja-JP" sz="1800" dirty="0">
              <a:latin typeface="Meiryo" panose="020B0604030504040204" pitchFamily="34" charset="-128"/>
              <a:ea typeface="Meiryo" panose="020B0604030504040204" pitchFamily="34" charset="-128"/>
            </a:endParaRPr>
          </a:p>
          <a:p>
            <a:r>
              <a:rPr lang="en-US" altLang="ja-JP" sz="1800" dirty="0">
                <a:latin typeface="Meiryo" panose="020B0604030504040204" pitchFamily="34" charset="-128"/>
                <a:ea typeface="Meiryo" panose="020B0604030504040204" pitchFamily="34" charset="-128"/>
              </a:rPr>
              <a:t>(</a:t>
            </a:r>
            <a:r>
              <a:rPr lang="ja-JP" altLang="en-US" sz="1800">
                <a:latin typeface="Meiryo" panose="020B0604030504040204" pitchFamily="34" charset="-128"/>
                <a:ea typeface="Meiryo" panose="020B0604030504040204" pitchFamily="34" charset="-128"/>
              </a:rPr>
              <a:t>児</a:t>
            </a:r>
            <a:r>
              <a:rPr lang="en-US" altLang="ja-JP" sz="1800" dirty="0">
                <a:latin typeface="Meiryo" panose="020B0604030504040204" pitchFamily="34" charset="-128"/>
                <a:ea typeface="Meiryo" panose="020B0604030504040204" pitchFamily="34" charset="-128"/>
              </a:rPr>
              <a:t>)(</a:t>
            </a:r>
            <a:r>
              <a:rPr lang="ja-JP" altLang="en-US" sz="1800">
                <a:latin typeface="Meiryo" panose="020B0604030504040204" pitchFamily="34" charset="-128"/>
                <a:ea typeface="Meiryo" panose="020B0604030504040204" pitchFamily="34" charset="-128"/>
              </a:rPr>
              <a:t>放</a:t>
            </a:r>
            <a:r>
              <a:rPr lang="en-US" altLang="ja-JP" sz="1800" dirty="0">
                <a:latin typeface="Meiryo" panose="020B0604030504040204" pitchFamily="34" charset="-128"/>
                <a:ea typeface="Meiryo" panose="020B0604030504040204" pitchFamily="34" charset="-128"/>
              </a:rPr>
              <a:t>)</a:t>
            </a:r>
            <a:r>
              <a:rPr lang="ja-JP" altLang="en-US" sz="1800">
                <a:latin typeface="Meiryo" panose="020B0604030504040204" pitchFamily="34" charset="-128"/>
                <a:ea typeface="Meiryo" panose="020B0604030504040204" pitchFamily="34" charset="-128"/>
              </a:rPr>
              <a:t>実際の支援の場面においては、 これらの要素を取り入れながら、こどもの支援ニーズや現在と当面の生活の状況等を踏まえて、こどもの育ち全体に必要な支援内容を組み立てていく必要がある。 </a:t>
            </a:r>
            <a:endParaRPr lang="en-US" altLang="ja-JP" sz="1400" dirty="0">
              <a:solidFill>
                <a:prstClr val="black"/>
              </a:solidFill>
              <a:latin typeface="Meiryo" panose="020B0604030504040204" pitchFamily="34" charset="-128"/>
              <a:ea typeface="Meiryo" panose="020B0604030504040204" pitchFamily="34" charset="-128"/>
            </a:endParaRPr>
          </a:p>
          <a:p>
            <a:r>
              <a:rPr lang="en-US" altLang="ja-JP" sz="1800" dirty="0">
                <a:latin typeface="Meiryo" panose="020B0604030504040204" pitchFamily="34" charset="-128"/>
                <a:ea typeface="Meiryo" panose="020B0604030504040204" pitchFamily="34" charset="-128"/>
              </a:rPr>
              <a:t>(</a:t>
            </a:r>
            <a:r>
              <a:rPr lang="ja-JP" altLang="en-US" sz="1800">
                <a:latin typeface="Meiryo" panose="020B0604030504040204" pitchFamily="34" charset="-128"/>
                <a:ea typeface="Meiryo" panose="020B0604030504040204" pitchFamily="34" charset="-128"/>
              </a:rPr>
              <a:t>放</a:t>
            </a:r>
            <a:r>
              <a:rPr lang="en-US" altLang="ja-JP" sz="1800" dirty="0">
                <a:latin typeface="Meiryo" panose="020B0604030504040204" pitchFamily="34" charset="-128"/>
                <a:ea typeface="Meiryo" panose="020B0604030504040204" pitchFamily="34" charset="-128"/>
              </a:rPr>
              <a:t>)</a:t>
            </a:r>
            <a:r>
              <a:rPr lang="ja-JP" altLang="en-US" sz="1800">
                <a:latin typeface="Meiryo" panose="020B0604030504040204" pitchFamily="34" charset="-128"/>
                <a:ea typeface="Meiryo" panose="020B0604030504040204" pitchFamily="34" charset="-128"/>
              </a:rPr>
              <a:t>学齢期には、二次障害やメンタルヘルスの課題を抱える場合もあり、こどもがこれらの課題を乗り越えていくためには、自尊感情や自己効力感を育むことが重要である。 </a:t>
            </a:r>
            <a:endParaRPr lang="en-US" altLang="ja-JP" sz="1800" dirty="0">
              <a:latin typeface="Meiryo" panose="020B0604030504040204" pitchFamily="34" charset="-128"/>
              <a:ea typeface="Meiryo" panose="020B0604030504040204" pitchFamily="34" charset="-128"/>
            </a:endParaRPr>
          </a:p>
          <a:p>
            <a:pPr marL="0" indent="0" algn="r">
              <a:buNone/>
              <a:defRPr/>
            </a:pPr>
            <a:r>
              <a:rPr lang="ja-JP" altLang="en-US" sz="1400">
                <a:solidFill>
                  <a:prstClr val="black"/>
                </a:solidFill>
                <a:latin typeface="Meiryo" panose="020B0604030504040204" pitchFamily="34" charset="-128"/>
                <a:ea typeface="Meiryo" panose="020B0604030504040204" pitchFamily="34" charset="-128"/>
              </a:rPr>
              <a:t>児童発達支援ガイドライン</a:t>
            </a:r>
            <a:r>
              <a:rPr lang="en-US" altLang="ja-JP" sz="1400" dirty="0">
                <a:solidFill>
                  <a:prstClr val="black"/>
                </a:solidFill>
                <a:latin typeface="Meiryo" panose="020B0604030504040204" pitchFamily="34" charset="-128"/>
                <a:ea typeface="Meiryo" panose="020B0604030504040204" pitchFamily="34" charset="-128"/>
              </a:rPr>
              <a:t>,2024,p17</a:t>
            </a:r>
            <a:r>
              <a:rPr lang="ja-JP" altLang="en-US" sz="1400">
                <a:solidFill>
                  <a:prstClr val="black"/>
                </a:solidFill>
                <a:latin typeface="Meiryo" panose="020B0604030504040204" pitchFamily="34" charset="-128"/>
                <a:ea typeface="Meiryo" panose="020B0604030504040204" pitchFamily="34" charset="-128"/>
              </a:rPr>
              <a:t>、　放課後等デイサービスガイドライン</a:t>
            </a:r>
            <a:r>
              <a:rPr lang="en-US" altLang="ja-JP" sz="1400" dirty="0">
                <a:solidFill>
                  <a:prstClr val="black"/>
                </a:solidFill>
                <a:latin typeface="Meiryo" panose="020B0604030504040204" pitchFamily="34" charset="-128"/>
                <a:ea typeface="Meiryo" panose="020B0604030504040204" pitchFamily="34" charset="-128"/>
              </a:rPr>
              <a:t>,2024,p18</a:t>
            </a:r>
          </a:p>
          <a:p>
            <a:endParaRPr lang="ja-JP" altLang="en-US" sz="4000">
              <a:latin typeface="Meiryo" panose="020B0604030504040204" pitchFamily="34" charset="-128"/>
              <a:ea typeface="Meiryo" panose="020B0604030504040204" pitchFamily="34" charset="-128"/>
            </a:endParaRPr>
          </a:p>
        </p:txBody>
      </p:sp>
    </p:spTree>
    <p:extLst>
      <p:ext uri="{BB962C8B-B14F-4D97-AF65-F5344CB8AC3E}">
        <p14:creationId xmlns:p14="http://schemas.microsoft.com/office/powerpoint/2010/main" val="1927714423"/>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439C3629-A7C8-374B-9F36-E2FB032D949A}"/>
              </a:ext>
            </a:extLst>
          </p:cNvPr>
          <p:cNvSpPr>
            <a:spLocks noGrp="1"/>
          </p:cNvSpPr>
          <p:nvPr>
            <p:ph type="title"/>
          </p:nvPr>
        </p:nvSpPr>
        <p:spPr/>
        <p:txBody>
          <a:bodyPr/>
          <a:lstStyle/>
          <a:p>
            <a:r>
              <a:rPr kumimoji="1" lang="ja-JP" altLang="en-US" dirty="0">
                <a:latin typeface="Meiryo" panose="020B0604030504040204" pitchFamily="34" charset="-128"/>
                <a:ea typeface="Meiryo" panose="020B0604030504040204" pitchFamily="34" charset="-128"/>
              </a:rPr>
              <a:t>演習１　アイスブレイク</a:t>
            </a:r>
          </a:p>
        </p:txBody>
      </p:sp>
      <p:sp>
        <p:nvSpPr>
          <p:cNvPr id="3" name="コンテンツ プレースホルダー 2">
            <a:extLst>
              <a:ext uri="{FF2B5EF4-FFF2-40B4-BE49-F238E27FC236}">
                <a16:creationId xmlns:a16="http://schemas.microsoft.com/office/drawing/2014/main" id="{ADBDDFA5-B86D-0E43-9F7E-0C02213D0123}"/>
              </a:ext>
            </a:extLst>
          </p:cNvPr>
          <p:cNvSpPr>
            <a:spLocks noGrp="1"/>
          </p:cNvSpPr>
          <p:nvPr>
            <p:ph idx="1"/>
          </p:nvPr>
        </p:nvSpPr>
        <p:spPr/>
        <p:txBody>
          <a:bodyPr/>
          <a:lstStyle/>
          <a:p>
            <a:r>
              <a:rPr kumimoji="1" lang="en-US" altLang="ja-JP" dirty="0">
                <a:latin typeface="Meiryo" panose="020B0604030504040204" pitchFamily="34" charset="-128"/>
                <a:ea typeface="Meiryo" panose="020B0604030504040204" pitchFamily="34" charset="-128"/>
              </a:rPr>
              <a:t>15</a:t>
            </a:r>
            <a:r>
              <a:rPr kumimoji="1" lang="ja-JP" altLang="en-US">
                <a:latin typeface="Meiryo" panose="020B0604030504040204" pitchFamily="34" charset="-128"/>
                <a:ea typeface="Meiryo" panose="020B0604030504040204" pitchFamily="34" charset="-128"/>
              </a:rPr>
              <a:t>分程度</a:t>
            </a:r>
            <a:endParaRPr kumimoji="1" lang="en-US" altLang="ja-JP" dirty="0">
              <a:latin typeface="Meiryo" panose="020B0604030504040204" pitchFamily="34" charset="-128"/>
              <a:ea typeface="Meiryo" panose="020B0604030504040204" pitchFamily="34" charset="-128"/>
            </a:endParaRPr>
          </a:p>
          <a:p>
            <a:pPr lvl="1"/>
            <a:r>
              <a:rPr lang="ja-JP" altLang="en-US">
                <a:latin typeface="Meiryo" panose="020B0604030504040204" pitchFamily="34" charset="-128"/>
                <a:ea typeface="Meiryo" panose="020B0604030504040204" pitchFamily="34" charset="-128"/>
              </a:rPr>
              <a:t>名前</a:t>
            </a:r>
            <a:endParaRPr lang="en-US" altLang="ja-JP" dirty="0">
              <a:latin typeface="Meiryo" panose="020B0604030504040204" pitchFamily="34" charset="-128"/>
              <a:ea typeface="Meiryo" panose="020B0604030504040204" pitchFamily="34" charset="-128"/>
            </a:endParaRPr>
          </a:p>
          <a:p>
            <a:pPr lvl="1"/>
            <a:r>
              <a:rPr lang="ja-JP" altLang="en-US">
                <a:latin typeface="Meiryo" panose="020B0604030504040204" pitchFamily="34" charset="-128"/>
                <a:ea typeface="Meiryo" panose="020B0604030504040204" pitchFamily="34" charset="-128"/>
              </a:rPr>
              <a:t>都道府県</a:t>
            </a:r>
            <a:endParaRPr lang="en-US" altLang="ja-JP" dirty="0">
              <a:latin typeface="Meiryo" panose="020B0604030504040204" pitchFamily="34" charset="-128"/>
              <a:ea typeface="Meiryo" panose="020B0604030504040204" pitchFamily="34" charset="-128"/>
            </a:endParaRPr>
          </a:p>
          <a:p>
            <a:pPr lvl="1"/>
            <a:r>
              <a:rPr kumimoji="1" lang="ja-JP" altLang="en-US">
                <a:latin typeface="Meiryo" panose="020B0604030504040204" pitchFamily="34" charset="-128"/>
                <a:ea typeface="Meiryo" panose="020B0604030504040204" pitchFamily="34" charset="-128"/>
              </a:rPr>
              <a:t>実施事業種別：相談支援、児童発達センター、事業所、放課後等デイサービス、保育所等訪問支援、入所、等</a:t>
            </a:r>
            <a:endParaRPr kumimoji="1" lang="en-US" altLang="ja-JP" dirty="0">
              <a:latin typeface="Meiryo" panose="020B0604030504040204" pitchFamily="34" charset="-128"/>
              <a:ea typeface="Meiryo" panose="020B0604030504040204" pitchFamily="34" charset="-128"/>
            </a:endParaRPr>
          </a:p>
          <a:p>
            <a:pPr lvl="1"/>
            <a:r>
              <a:rPr kumimoji="1" lang="ja-JP" altLang="en-US">
                <a:latin typeface="Meiryo" panose="020B0604030504040204" pitchFamily="34" charset="-128"/>
                <a:ea typeface="Meiryo" panose="020B0604030504040204" pitchFamily="34" charset="-128"/>
              </a:rPr>
              <a:t>専門コース別研修実施の有無</a:t>
            </a:r>
            <a:endParaRPr kumimoji="1" lang="en-US" altLang="ja-JP" dirty="0">
              <a:latin typeface="Meiryo" panose="020B0604030504040204" pitchFamily="34" charset="-128"/>
              <a:ea typeface="Meiryo" panose="020B0604030504040204" pitchFamily="34" charset="-128"/>
            </a:endParaRPr>
          </a:p>
        </p:txBody>
      </p:sp>
      <p:sp>
        <p:nvSpPr>
          <p:cNvPr id="4" name="四角形: 角を丸くする 3">
            <a:extLst>
              <a:ext uri="{FF2B5EF4-FFF2-40B4-BE49-F238E27FC236}">
                <a16:creationId xmlns:a16="http://schemas.microsoft.com/office/drawing/2014/main" id="{ADF084F0-B909-9757-EA55-668576D77FA4}"/>
              </a:ext>
            </a:extLst>
          </p:cNvPr>
          <p:cNvSpPr/>
          <p:nvPr/>
        </p:nvSpPr>
        <p:spPr>
          <a:xfrm>
            <a:off x="6482604" y="4981068"/>
            <a:ext cx="2229596" cy="990124"/>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ja-JP" altLang="en-US" sz="1013" dirty="0"/>
              <a:t>ポイント：最初のグループワークになるので、自己紹介を兼ねて、アイスブレイクを行う</a:t>
            </a:r>
          </a:p>
        </p:txBody>
      </p:sp>
    </p:spTree>
    <p:extLst>
      <p:ext uri="{BB962C8B-B14F-4D97-AF65-F5344CB8AC3E}">
        <p14:creationId xmlns:p14="http://schemas.microsoft.com/office/powerpoint/2010/main" val="4188403390"/>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A211D8D8-259D-714F-7B6D-32BB82FDEB62}"/>
              </a:ext>
            </a:extLst>
          </p:cNvPr>
          <p:cNvSpPr>
            <a:spLocks noGrp="1"/>
          </p:cNvSpPr>
          <p:nvPr>
            <p:ph type="title"/>
          </p:nvPr>
        </p:nvSpPr>
        <p:spPr/>
        <p:txBody>
          <a:bodyPr>
            <a:normAutofit fontScale="90000"/>
          </a:bodyPr>
          <a:lstStyle/>
          <a:p>
            <a:r>
              <a:rPr kumimoji="1" lang="ja-JP" altLang="en-US" dirty="0">
                <a:latin typeface="Meiryo" panose="020B0604030504040204" pitchFamily="34" charset="-128"/>
                <a:ea typeface="Meiryo" panose="020B0604030504040204" pitchFamily="34" charset="-128"/>
              </a:rPr>
              <a:t>演習２　各事業所で実施しているアセスメントについて情報交換</a:t>
            </a:r>
          </a:p>
        </p:txBody>
      </p:sp>
      <p:sp>
        <p:nvSpPr>
          <p:cNvPr id="3" name="コンテンツ プレースホルダー 2">
            <a:extLst>
              <a:ext uri="{FF2B5EF4-FFF2-40B4-BE49-F238E27FC236}">
                <a16:creationId xmlns:a16="http://schemas.microsoft.com/office/drawing/2014/main" id="{3BC5C828-4635-D64C-2B17-80FC4929134E}"/>
              </a:ext>
            </a:extLst>
          </p:cNvPr>
          <p:cNvSpPr>
            <a:spLocks noGrp="1"/>
          </p:cNvSpPr>
          <p:nvPr>
            <p:ph idx="1"/>
          </p:nvPr>
        </p:nvSpPr>
        <p:spPr/>
        <p:txBody>
          <a:bodyPr>
            <a:normAutofit/>
          </a:bodyPr>
          <a:lstStyle/>
          <a:p>
            <a:r>
              <a:rPr kumimoji="1" lang="ja-JP" altLang="en-US" dirty="0">
                <a:latin typeface="Meiryo" panose="020B0604030504040204" pitchFamily="34" charset="-128"/>
                <a:ea typeface="Meiryo" panose="020B0604030504040204" pitchFamily="34" charset="-128"/>
              </a:rPr>
              <a:t>どんなアセスメント</a:t>
            </a:r>
            <a:r>
              <a:rPr lang="ja-JP" altLang="en-US" dirty="0">
                <a:latin typeface="Meiryo" panose="020B0604030504040204" pitchFamily="34" charset="-128"/>
                <a:ea typeface="Meiryo" panose="020B0604030504040204" pitchFamily="34" charset="-128"/>
              </a:rPr>
              <a:t>を行って</a:t>
            </a:r>
            <a:r>
              <a:rPr lang="ja-JP" altLang="en-US">
                <a:latin typeface="Meiryo" panose="020B0604030504040204" pitchFamily="34" charset="-128"/>
                <a:ea typeface="Meiryo" panose="020B0604030504040204" pitchFamily="34" charset="-128"/>
              </a:rPr>
              <a:t>いるか</a:t>
            </a:r>
            <a:endParaRPr lang="en-US" altLang="ja-JP" dirty="0">
              <a:latin typeface="Meiryo" panose="020B0604030504040204" pitchFamily="34" charset="-128"/>
              <a:ea typeface="Meiryo" panose="020B0604030504040204" pitchFamily="34" charset="-128"/>
            </a:endParaRPr>
          </a:p>
          <a:p>
            <a:r>
              <a:rPr lang="ja-JP" altLang="en-US">
                <a:latin typeface="Meiryo" panose="020B0604030504040204" pitchFamily="34" charset="-128"/>
                <a:ea typeface="Meiryo" panose="020B0604030504040204" pitchFamily="34" charset="-128"/>
              </a:rPr>
              <a:t>事業所で行っている工夫</a:t>
            </a:r>
            <a:endParaRPr lang="en-US" altLang="ja-JP" dirty="0">
              <a:latin typeface="Meiryo" panose="020B0604030504040204" pitchFamily="34" charset="-128"/>
              <a:ea typeface="Meiryo" panose="020B0604030504040204" pitchFamily="34" charset="-128"/>
            </a:endParaRPr>
          </a:p>
          <a:p>
            <a:r>
              <a:rPr kumimoji="1" lang="ja-JP" altLang="en-US" dirty="0">
                <a:latin typeface="Meiryo" panose="020B0604030504040204" pitchFamily="34" charset="-128"/>
                <a:ea typeface="Meiryo" panose="020B0604030504040204" pitchFamily="34" charset="-128"/>
              </a:rPr>
              <a:t>フォーマル／インフォーマルの両方で</a:t>
            </a:r>
            <a:endParaRPr kumimoji="1" lang="en-US" altLang="ja-JP" dirty="0">
              <a:latin typeface="Meiryo" panose="020B0604030504040204" pitchFamily="34" charset="-128"/>
              <a:ea typeface="Meiryo" panose="020B0604030504040204" pitchFamily="34" charset="-128"/>
            </a:endParaRPr>
          </a:p>
          <a:p>
            <a:endParaRPr lang="en-US" altLang="ja-JP" dirty="0">
              <a:latin typeface="Meiryo" panose="020B0604030504040204" pitchFamily="34" charset="-128"/>
              <a:ea typeface="Meiryo" panose="020B0604030504040204" pitchFamily="34" charset="-128"/>
            </a:endParaRPr>
          </a:p>
          <a:p>
            <a:r>
              <a:rPr kumimoji="1" lang="ja-JP" altLang="en-US" dirty="0">
                <a:latin typeface="Meiryo" panose="020B0604030504040204" pitchFamily="34" charset="-128"/>
                <a:ea typeface="Meiryo" panose="020B0604030504040204" pitchFamily="34" charset="-128"/>
              </a:rPr>
              <a:t>リストアップして持参してもらう</a:t>
            </a:r>
            <a:endParaRPr kumimoji="1" lang="en-US" altLang="ja-JP" dirty="0">
              <a:latin typeface="Meiryo" panose="020B0604030504040204" pitchFamily="34" charset="-128"/>
              <a:ea typeface="Meiryo" panose="020B0604030504040204" pitchFamily="34" charset="-128"/>
            </a:endParaRPr>
          </a:p>
          <a:p>
            <a:pPr marL="0" indent="0">
              <a:buNone/>
            </a:pPr>
            <a:endParaRPr lang="en-US" altLang="ja-JP" dirty="0">
              <a:latin typeface="Meiryo" panose="020B0604030504040204" pitchFamily="34" charset="-128"/>
              <a:ea typeface="Meiryo" panose="020B0604030504040204" pitchFamily="34" charset="-128"/>
            </a:endParaRPr>
          </a:p>
          <a:p>
            <a:endParaRPr kumimoji="1" lang="ja-JP" altLang="en-US" dirty="0">
              <a:latin typeface="Meiryo" panose="020B0604030504040204" pitchFamily="34" charset="-128"/>
              <a:ea typeface="Meiryo" panose="020B0604030504040204" pitchFamily="34" charset="-128"/>
            </a:endParaRPr>
          </a:p>
        </p:txBody>
      </p:sp>
      <p:sp>
        <p:nvSpPr>
          <p:cNvPr id="6" name="四角形: 角を丸くする 5">
            <a:extLst>
              <a:ext uri="{FF2B5EF4-FFF2-40B4-BE49-F238E27FC236}">
                <a16:creationId xmlns:a16="http://schemas.microsoft.com/office/drawing/2014/main" id="{1065010B-1F71-B3E0-7F1B-5B8AD5066E1B}"/>
              </a:ext>
            </a:extLst>
          </p:cNvPr>
          <p:cNvSpPr/>
          <p:nvPr/>
        </p:nvSpPr>
        <p:spPr>
          <a:xfrm>
            <a:off x="4772724" y="4824354"/>
            <a:ext cx="4237461" cy="1331238"/>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r>
              <a:rPr lang="ja-JP" altLang="en-US" sz="1200" dirty="0">
                <a:latin typeface="Meiryo" panose="020B0604030504040204" pitchFamily="34" charset="-128"/>
                <a:ea typeface="Meiryo" panose="020B0604030504040204" pitchFamily="34" charset="-128"/>
              </a:rPr>
              <a:t>ディスカッションのポイント</a:t>
            </a:r>
            <a:endParaRPr lang="en-US" altLang="ja-JP" sz="1200" dirty="0">
              <a:latin typeface="Meiryo" panose="020B0604030504040204" pitchFamily="34" charset="-128"/>
              <a:ea typeface="Meiryo" panose="020B0604030504040204" pitchFamily="34" charset="-128"/>
            </a:endParaRPr>
          </a:p>
          <a:p>
            <a:r>
              <a:rPr lang="ja-JP" altLang="en-US" sz="1200" dirty="0">
                <a:latin typeface="Meiryo" panose="020B0604030504040204" pitchFamily="34" charset="-128"/>
                <a:ea typeface="Meiryo" panose="020B0604030504040204" pitchFamily="34" charset="-128"/>
              </a:rPr>
              <a:t>成育歴や出生時の情報を聞くことも発達支援として重要</a:t>
            </a:r>
            <a:endParaRPr lang="en-US" altLang="ja-JP" sz="1200" dirty="0">
              <a:latin typeface="Meiryo" panose="020B0604030504040204" pitchFamily="34" charset="-128"/>
              <a:ea typeface="Meiryo" panose="020B0604030504040204" pitchFamily="34" charset="-128"/>
            </a:endParaRPr>
          </a:p>
          <a:p>
            <a:r>
              <a:rPr lang="ja-JP" altLang="en-US" sz="1200" dirty="0">
                <a:latin typeface="Meiryo" panose="020B0604030504040204" pitchFamily="34" charset="-128"/>
                <a:ea typeface="Meiryo" panose="020B0604030504040204" pitchFamily="34" charset="-128"/>
              </a:rPr>
              <a:t>好きな遊び、楽しみにしている趣味、体験させたいことなどを聞き取ることも発達支援として重要</a:t>
            </a:r>
            <a:endParaRPr lang="en-US" altLang="ja-JP" sz="1200" dirty="0">
              <a:latin typeface="Meiryo" panose="020B0604030504040204" pitchFamily="34" charset="-128"/>
              <a:ea typeface="Meiryo" panose="020B0604030504040204" pitchFamily="34" charset="-128"/>
            </a:endParaRPr>
          </a:p>
          <a:p>
            <a:r>
              <a:rPr lang="ja-JP" altLang="en-US" sz="1200" dirty="0">
                <a:latin typeface="Meiryo" panose="020B0604030504040204" pitchFamily="34" charset="-128"/>
                <a:ea typeface="Meiryo" panose="020B0604030504040204" pitchFamily="34" charset="-128"/>
              </a:rPr>
              <a:t>家族構成を確認することも家族支援として重要</a:t>
            </a:r>
            <a:endParaRPr lang="en-US" altLang="ja-JP" sz="1200" dirty="0">
              <a:latin typeface="Meiryo" panose="020B0604030504040204" pitchFamily="34" charset="-128"/>
              <a:ea typeface="Meiryo" panose="020B0604030504040204" pitchFamily="34" charset="-128"/>
            </a:endParaRPr>
          </a:p>
        </p:txBody>
      </p:sp>
      <p:sp>
        <p:nvSpPr>
          <p:cNvPr id="4" name="角丸四角形 3">
            <a:extLst>
              <a:ext uri="{FF2B5EF4-FFF2-40B4-BE49-F238E27FC236}">
                <a16:creationId xmlns:a16="http://schemas.microsoft.com/office/drawing/2014/main" id="{77263274-1BD9-D943-268C-D828C97301EF}"/>
              </a:ext>
            </a:extLst>
          </p:cNvPr>
          <p:cNvSpPr/>
          <p:nvPr/>
        </p:nvSpPr>
        <p:spPr>
          <a:xfrm>
            <a:off x="966888" y="4964969"/>
            <a:ext cx="3404389" cy="1050008"/>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ja-JP" altLang="en-US" sz="1350">
                <a:latin typeface="Meiryo" panose="020B0604030504040204" pitchFamily="34" charset="-128"/>
                <a:ea typeface="Meiryo" panose="020B0604030504040204" pitchFamily="34" charset="-128"/>
              </a:rPr>
              <a:t>偏った支援提供になっていないか？</a:t>
            </a:r>
            <a:endParaRPr lang="en-US" altLang="ja-JP" sz="1350" dirty="0">
              <a:latin typeface="Meiryo" panose="020B0604030504040204" pitchFamily="34" charset="-128"/>
              <a:ea typeface="Meiryo" panose="020B0604030504040204" pitchFamily="34" charset="-128"/>
            </a:endParaRPr>
          </a:p>
          <a:p>
            <a:pPr algn="ctr"/>
            <a:r>
              <a:rPr lang="ja-JP" altLang="en-US" sz="1350">
                <a:latin typeface="Meiryo" panose="020B0604030504040204" pitchFamily="34" charset="-128"/>
                <a:ea typeface="Meiryo" panose="020B0604030504040204" pitchFamily="34" charset="-128"/>
              </a:rPr>
              <a:t>総合支援が当然になっている。それに応えられるアセスメントになっているか？</a:t>
            </a:r>
          </a:p>
        </p:txBody>
      </p:sp>
    </p:spTree>
    <p:extLst>
      <p:ext uri="{BB962C8B-B14F-4D97-AF65-F5344CB8AC3E}">
        <p14:creationId xmlns:p14="http://schemas.microsoft.com/office/powerpoint/2010/main" val="270066117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628650" y="153125"/>
            <a:ext cx="7886700" cy="720000"/>
          </a:xfrm>
        </p:spPr>
        <p:txBody>
          <a:bodyPr/>
          <a:lstStyle/>
          <a:p>
            <a:r>
              <a:rPr lang="ja-JP" altLang="en-US" dirty="0">
                <a:latin typeface="メイリオ" panose="020B0604030504040204" pitchFamily="50" charset="-128"/>
                <a:ea typeface="メイリオ" panose="020B0604030504040204" pitchFamily="50" charset="-128"/>
              </a:rPr>
              <a:t>発達支援の現場で行うことは</a:t>
            </a:r>
          </a:p>
        </p:txBody>
      </p:sp>
      <p:sp>
        <p:nvSpPr>
          <p:cNvPr id="3" name="コンテンツ プレースホルダー 2"/>
          <p:cNvSpPr>
            <a:spLocks noGrp="1"/>
          </p:cNvSpPr>
          <p:nvPr>
            <p:ph idx="1"/>
          </p:nvPr>
        </p:nvSpPr>
        <p:spPr>
          <a:xfrm>
            <a:off x="395287" y="873125"/>
            <a:ext cx="8353425" cy="5303838"/>
          </a:xfrm>
        </p:spPr>
        <p:txBody>
          <a:bodyPr>
            <a:normAutofit fontScale="92500" lnSpcReduction="10000"/>
          </a:bodyPr>
          <a:lstStyle/>
          <a:p>
            <a:pPr marL="0" indent="0">
              <a:lnSpc>
                <a:spcPct val="150000"/>
              </a:lnSpc>
              <a:buNone/>
            </a:pPr>
            <a:r>
              <a:rPr lang="ja-JP" altLang="en-US" sz="2400">
                <a:latin typeface="メイリオ" panose="020B0604030504040204" pitchFamily="50" charset="-128"/>
                <a:ea typeface="メイリオ" panose="020B0604030504040204" pitchFamily="50" charset="-128"/>
              </a:rPr>
              <a:t>（どれだけ素晴らしい、良い実践を提供していたとしても）</a:t>
            </a:r>
            <a:endParaRPr lang="en-US" altLang="ja-JP" sz="2400" dirty="0">
              <a:latin typeface="メイリオ" panose="020B0604030504040204" pitchFamily="50" charset="-128"/>
              <a:ea typeface="メイリオ" panose="020B0604030504040204" pitchFamily="50" charset="-128"/>
            </a:endParaRPr>
          </a:p>
          <a:p>
            <a:pPr>
              <a:lnSpc>
                <a:spcPct val="150000"/>
              </a:lnSpc>
            </a:pPr>
            <a:r>
              <a:rPr lang="ja-JP" altLang="en-US">
                <a:latin typeface="メイリオ" panose="020B0604030504040204" pitchFamily="50" charset="-128"/>
                <a:ea typeface="メイリオ" panose="020B0604030504040204" pitchFamily="50" charset="-128"/>
              </a:rPr>
              <a:t>地域</a:t>
            </a:r>
            <a:r>
              <a:rPr lang="ja-JP" altLang="en-US" dirty="0">
                <a:latin typeface="メイリオ" panose="020B0604030504040204" pitchFamily="50" charset="-128"/>
                <a:ea typeface="メイリオ" panose="020B0604030504040204" pitchFamily="50" charset="-128"/>
              </a:rPr>
              <a:t>社会から、子どもを引き離してきている</a:t>
            </a:r>
            <a:endParaRPr lang="en-US" altLang="ja-JP" dirty="0">
              <a:latin typeface="メイリオ" panose="020B0604030504040204" pitchFamily="50" charset="-128"/>
              <a:ea typeface="メイリオ" panose="020B0604030504040204" pitchFamily="50" charset="-128"/>
            </a:endParaRPr>
          </a:p>
          <a:p>
            <a:pPr>
              <a:lnSpc>
                <a:spcPct val="150000"/>
              </a:lnSpc>
            </a:pPr>
            <a:r>
              <a:rPr lang="ja-JP" altLang="en-US" dirty="0">
                <a:latin typeface="メイリオ" panose="020B0604030504040204" pitchFamily="50" charset="-128"/>
                <a:ea typeface="メイリオ" panose="020B0604030504040204" pitchFamily="50" charset="-128"/>
              </a:rPr>
              <a:t>家族から、子どもを引き離してきている</a:t>
            </a:r>
            <a:endParaRPr lang="en-US" altLang="ja-JP" dirty="0">
              <a:latin typeface="メイリオ" panose="020B0604030504040204" pitchFamily="50" charset="-128"/>
              <a:ea typeface="メイリオ" panose="020B0604030504040204" pitchFamily="50" charset="-128"/>
            </a:endParaRPr>
          </a:p>
          <a:p>
            <a:pPr>
              <a:lnSpc>
                <a:spcPct val="150000"/>
              </a:lnSpc>
            </a:pPr>
            <a:r>
              <a:rPr lang="ja-JP" altLang="en-US" dirty="0">
                <a:latin typeface="メイリオ" panose="020B0604030504040204" pitchFamily="50" charset="-128"/>
                <a:ea typeface="メイリオ" panose="020B0604030504040204" pitchFamily="50" charset="-128"/>
              </a:rPr>
              <a:t>子どもの自由な時間から、子どもを引き離してきている</a:t>
            </a:r>
            <a:endParaRPr lang="en-US" altLang="ja-JP" dirty="0">
              <a:latin typeface="メイリオ" panose="020B0604030504040204" pitchFamily="50" charset="-128"/>
              <a:ea typeface="メイリオ" panose="020B0604030504040204" pitchFamily="50" charset="-128"/>
            </a:endParaRPr>
          </a:p>
          <a:p>
            <a:pPr>
              <a:lnSpc>
                <a:spcPct val="150000"/>
              </a:lnSpc>
            </a:pPr>
            <a:r>
              <a:rPr lang="ja-JP" altLang="en-US" dirty="0">
                <a:latin typeface="メイリオ" panose="020B0604030504040204" pitchFamily="50" charset="-128"/>
                <a:ea typeface="メイリオ" panose="020B0604030504040204" pitchFamily="50" charset="-128"/>
              </a:rPr>
              <a:t>一般的社会参加の場から、子どもを引き離してきている</a:t>
            </a:r>
            <a:endParaRPr lang="en-US" altLang="ja-JP" dirty="0">
              <a:latin typeface="メイリオ" panose="020B0604030504040204" pitchFamily="50" charset="-128"/>
              <a:ea typeface="メイリオ" panose="020B0604030504040204" pitchFamily="50" charset="-128"/>
            </a:endParaRPr>
          </a:p>
          <a:p>
            <a:pPr>
              <a:lnSpc>
                <a:spcPct val="150000"/>
              </a:lnSpc>
            </a:pPr>
            <a:r>
              <a:rPr lang="ja-JP" altLang="en-US" dirty="0">
                <a:latin typeface="メイリオ" panose="020B0604030504040204" pitchFamily="50" charset="-128"/>
                <a:ea typeface="メイリオ" panose="020B0604030504040204" pitchFamily="50" charset="-128"/>
              </a:rPr>
              <a:t>という自覚と責任を</a:t>
            </a:r>
            <a:endParaRPr lang="en-US" altLang="ja-JP" dirty="0">
              <a:latin typeface="メイリオ" panose="020B0604030504040204" pitchFamily="50" charset="-128"/>
              <a:ea typeface="メイリオ" panose="020B0604030504040204" pitchFamily="50" charset="-128"/>
            </a:endParaRPr>
          </a:p>
          <a:p>
            <a:pPr>
              <a:lnSpc>
                <a:spcPct val="150000"/>
              </a:lnSpc>
            </a:pPr>
            <a:endParaRPr lang="en-US" altLang="ja-JP" dirty="0">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363371234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628650" y="151369"/>
            <a:ext cx="7886700" cy="720000"/>
          </a:xfrm>
        </p:spPr>
        <p:txBody>
          <a:bodyPr/>
          <a:lstStyle/>
          <a:p>
            <a:r>
              <a:rPr lang="ja-JP" altLang="en-US" dirty="0">
                <a:latin typeface="メイリオ" panose="020B0604030504040204" pitchFamily="50" charset="-128"/>
                <a:ea typeface="メイリオ" panose="020B0604030504040204" pitchFamily="50" charset="-128"/>
              </a:rPr>
              <a:t>発達支援の現場で行うことは</a:t>
            </a:r>
            <a:endParaRPr kumimoji="1" lang="ja-JP" altLang="en-US" dirty="0">
              <a:latin typeface="メイリオ" panose="020B0604030504040204" pitchFamily="50" charset="-128"/>
              <a:ea typeface="メイリオ" panose="020B0604030504040204" pitchFamily="50" charset="-128"/>
            </a:endParaRPr>
          </a:p>
        </p:txBody>
      </p:sp>
      <p:sp>
        <p:nvSpPr>
          <p:cNvPr id="3" name="コンテンツ プレースホルダー 2"/>
          <p:cNvSpPr>
            <a:spLocks noGrp="1"/>
          </p:cNvSpPr>
          <p:nvPr>
            <p:ph idx="1"/>
          </p:nvPr>
        </p:nvSpPr>
        <p:spPr>
          <a:xfrm>
            <a:off x="395287" y="873124"/>
            <a:ext cx="8353425" cy="5472113"/>
          </a:xfrm>
        </p:spPr>
        <p:txBody>
          <a:bodyPr>
            <a:normAutofit fontScale="92500" lnSpcReduction="10000"/>
          </a:bodyPr>
          <a:lstStyle/>
          <a:p>
            <a:r>
              <a:rPr kumimoji="1" lang="ja-JP" altLang="en-US" dirty="0">
                <a:latin typeface="メイリオ" panose="020B0604030504040204" pitchFamily="50" charset="-128"/>
                <a:ea typeface="メイリオ" panose="020B0604030504040204" pitchFamily="50" charset="-128"/>
              </a:rPr>
              <a:t>「いま」「ここ」での生活がうまくいくだけでは意味がない</a:t>
            </a:r>
            <a:endParaRPr kumimoji="1" lang="en-US" altLang="ja-JP" dirty="0">
              <a:latin typeface="メイリオ" panose="020B0604030504040204" pitchFamily="50" charset="-128"/>
              <a:ea typeface="メイリオ" panose="020B0604030504040204" pitchFamily="50" charset="-128"/>
            </a:endParaRPr>
          </a:p>
          <a:p>
            <a:pPr lvl="1"/>
            <a:r>
              <a:rPr kumimoji="1" lang="ja-JP" altLang="en-US" dirty="0">
                <a:latin typeface="メイリオ" panose="020B0604030504040204" pitchFamily="50" charset="-128"/>
                <a:ea typeface="メイリオ" panose="020B0604030504040204" pitchFamily="50" charset="-128"/>
              </a:rPr>
              <a:t>事業所での生活が良いだけでは意味がない</a:t>
            </a:r>
            <a:endParaRPr kumimoji="1" lang="en-US" altLang="ja-JP" dirty="0">
              <a:latin typeface="メイリオ" panose="020B0604030504040204" pitchFamily="50" charset="-128"/>
              <a:ea typeface="メイリオ" panose="020B0604030504040204" pitchFamily="50" charset="-128"/>
            </a:endParaRPr>
          </a:p>
          <a:p>
            <a:pPr lvl="1"/>
            <a:r>
              <a:rPr kumimoji="1" lang="ja-JP" altLang="en-US" dirty="0">
                <a:latin typeface="メイリオ" panose="020B0604030504040204" pitchFamily="50" charset="-128"/>
                <a:ea typeface="メイリオ" panose="020B0604030504040204" pitchFamily="50" charset="-128"/>
              </a:rPr>
              <a:t>生活への汎化・広がりの視点の欠如</a:t>
            </a:r>
            <a:endParaRPr kumimoji="1" lang="en-US" altLang="ja-JP" dirty="0">
              <a:latin typeface="メイリオ" panose="020B0604030504040204" pitchFamily="50" charset="-128"/>
              <a:ea typeface="メイリオ" panose="020B0604030504040204" pitchFamily="50" charset="-128"/>
            </a:endParaRPr>
          </a:p>
          <a:p>
            <a:pPr lvl="1"/>
            <a:r>
              <a:rPr lang="ja-JP" altLang="en-US" dirty="0">
                <a:latin typeface="メイリオ" panose="020B0604030504040204" pitchFamily="50" charset="-128"/>
                <a:ea typeface="メイリオ" panose="020B0604030504040204" pitchFamily="50" charset="-128"/>
              </a:rPr>
              <a:t>生活への影響の視点</a:t>
            </a:r>
            <a:r>
              <a:rPr lang="ja-JP" altLang="en-US">
                <a:latin typeface="メイリオ" panose="020B0604030504040204" pitchFamily="50" charset="-128"/>
                <a:ea typeface="メイリオ" panose="020B0604030504040204" pitchFamily="50" charset="-128"/>
              </a:rPr>
              <a:t>の欠如</a:t>
            </a:r>
            <a:endParaRPr lang="en-US" altLang="ja-JP" dirty="0">
              <a:latin typeface="メイリオ" panose="020B0604030504040204" pitchFamily="50" charset="-128"/>
              <a:ea typeface="メイリオ" panose="020B0604030504040204" pitchFamily="50" charset="-128"/>
            </a:endParaRPr>
          </a:p>
          <a:p>
            <a:pPr lvl="1"/>
            <a:endParaRPr lang="en-US" altLang="ja-JP" dirty="0">
              <a:latin typeface="メイリオ" panose="020B0604030504040204" pitchFamily="50" charset="-128"/>
              <a:ea typeface="メイリオ" panose="020B0604030504040204" pitchFamily="50" charset="-128"/>
            </a:endParaRPr>
          </a:p>
          <a:p>
            <a:pPr>
              <a:spcBef>
                <a:spcPts val="1013"/>
              </a:spcBef>
            </a:pPr>
            <a:r>
              <a:rPr kumimoji="1" lang="ja-JP" altLang="en-US" dirty="0">
                <a:latin typeface="メイリオ" panose="020B0604030504040204" pitchFamily="50" charset="-128"/>
                <a:ea typeface="メイリオ" panose="020B0604030504040204" pitchFamily="50" charset="-128"/>
              </a:rPr>
              <a:t>「いま」「ここ」で生活することだけでも意味がない</a:t>
            </a:r>
            <a:endParaRPr kumimoji="1" lang="en-US" altLang="ja-JP" dirty="0">
              <a:latin typeface="メイリオ" panose="020B0604030504040204" pitchFamily="50" charset="-128"/>
              <a:ea typeface="メイリオ" panose="020B0604030504040204" pitchFamily="50" charset="-128"/>
            </a:endParaRPr>
          </a:p>
          <a:p>
            <a:pPr lvl="1"/>
            <a:r>
              <a:rPr lang="ja-JP" altLang="en-US" dirty="0">
                <a:latin typeface="メイリオ" panose="020B0604030504040204" pitchFamily="50" charset="-128"/>
                <a:ea typeface="メイリオ" panose="020B0604030504040204" pitchFamily="50" charset="-128"/>
              </a:rPr>
              <a:t>今をやり過ごすだけでは意味がない</a:t>
            </a:r>
            <a:endParaRPr lang="en-US" altLang="ja-JP" dirty="0">
              <a:latin typeface="メイリオ" panose="020B0604030504040204" pitchFamily="50" charset="-128"/>
              <a:ea typeface="メイリオ" panose="020B0604030504040204" pitchFamily="50" charset="-128"/>
            </a:endParaRPr>
          </a:p>
          <a:p>
            <a:pPr lvl="1"/>
            <a:r>
              <a:rPr lang="ja-JP" altLang="en-US" dirty="0">
                <a:latin typeface="メイリオ" panose="020B0604030504040204" pitchFamily="50" charset="-128"/>
                <a:ea typeface="メイリオ" panose="020B0604030504040204" pitchFamily="50" charset="-128"/>
              </a:rPr>
              <a:t>彼らの成長した姿を意識する</a:t>
            </a:r>
            <a:endParaRPr lang="en-US" altLang="ja-JP" dirty="0">
              <a:latin typeface="メイリオ" panose="020B0604030504040204" pitchFamily="50" charset="-128"/>
              <a:ea typeface="メイリオ" panose="020B0604030504040204" pitchFamily="50" charset="-128"/>
            </a:endParaRPr>
          </a:p>
          <a:p>
            <a:pPr lvl="1"/>
            <a:r>
              <a:rPr lang="ja-JP" altLang="en-US" dirty="0">
                <a:latin typeface="メイリオ" panose="020B0604030504040204" pitchFamily="50" charset="-128"/>
                <a:ea typeface="メイリオ" panose="020B0604030504040204" pitchFamily="50" charset="-128"/>
              </a:rPr>
              <a:t>発達的視点に基づく意味の把握の欠如</a:t>
            </a:r>
            <a:endParaRPr lang="en-US" altLang="ja-JP" dirty="0">
              <a:latin typeface="メイリオ" panose="020B0604030504040204" pitchFamily="50" charset="-128"/>
              <a:ea typeface="メイリオ" panose="020B0604030504040204" pitchFamily="50" charset="-128"/>
            </a:endParaRPr>
          </a:p>
          <a:p>
            <a:pPr lvl="1"/>
            <a:r>
              <a:rPr kumimoji="1" lang="ja-JP" altLang="en-US" dirty="0">
                <a:latin typeface="メイリオ" panose="020B0604030504040204" pitchFamily="50" charset="-128"/>
                <a:ea typeface="メイリオ" panose="020B0604030504040204" pitchFamily="50" charset="-128"/>
              </a:rPr>
              <a:t>インクルーシブ</a:t>
            </a:r>
            <a:r>
              <a:rPr lang="ja-JP" altLang="en-US" dirty="0">
                <a:latin typeface="メイリオ" panose="020B0604030504040204" pitchFamily="50" charset="-128"/>
                <a:ea typeface="メイリオ" panose="020B0604030504040204" pitchFamily="50" charset="-128"/>
              </a:rPr>
              <a:t>な視点</a:t>
            </a:r>
            <a:r>
              <a:rPr lang="ja-JP" altLang="en-US">
                <a:latin typeface="メイリオ" panose="020B0604030504040204" pitchFamily="50" charset="-128"/>
                <a:ea typeface="メイリオ" panose="020B0604030504040204" pitchFamily="50" charset="-128"/>
              </a:rPr>
              <a:t>の欠如</a:t>
            </a:r>
            <a:endParaRPr lang="en-US" altLang="ja-JP" dirty="0">
              <a:latin typeface="メイリオ" panose="020B0604030504040204" pitchFamily="50" charset="-128"/>
              <a:ea typeface="メイリオ" panose="020B0604030504040204" pitchFamily="50" charset="-128"/>
            </a:endParaRPr>
          </a:p>
          <a:p>
            <a:pPr lvl="1"/>
            <a:endParaRPr kumimoji="1" lang="en-US" altLang="ja-JP" dirty="0">
              <a:latin typeface="メイリオ" panose="020B0604030504040204" pitchFamily="50" charset="-128"/>
              <a:ea typeface="メイリオ" panose="020B0604030504040204" pitchFamily="50" charset="-128"/>
            </a:endParaRPr>
          </a:p>
          <a:p>
            <a:pPr>
              <a:spcBef>
                <a:spcPts val="1013"/>
              </a:spcBef>
            </a:pPr>
            <a:r>
              <a:rPr lang="ja-JP" altLang="en-US" dirty="0">
                <a:latin typeface="メイリオ" panose="020B0604030504040204" pitchFamily="50" charset="-128"/>
                <a:ea typeface="メイリオ" panose="020B0604030504040204" pitchFamily="50" charset="-128"/>
              </a:rPr>
              <a:t>「できない」ことを、ただやみくもに繰り返すだけでも意味がない</a:t>
            </a:r>
            <a:endParaRPr lang="en-US" altLang="ja-JP" dirty="0">
              <a:latin typeface="メイリオ" panose="020B0604030504040204" pitchFamily="50" charset="-128"/>
              <a:ea typeface="メイリオ" panose="020B0604030504040204" pitchFamily="50" charset="-128"/>
            </a:endParaRPr>
          </a:p>
          <a:p>
            <a:pPr lvl="1"/>
            <a:r>
              <a:rPr lang="ja-JP" altLang="en-US" dirty="0">
                <a:latin typeface="メイリオ" panose="020B0604030504040204" pitchFamily="50" charset="-128"/>
                <a:ea typeface="メイリオ" panose="020B0604030504040204" pitchFamily="50" charset="-128"/>
              </a:rPr>
              <a:t>できない</a:t>
            </a:r>
            <a:r>
              <a:rPr lang="ja-JP" altLang="en-US">
                <a:latin typeface="メイリオ" panose="020B0604030504040204" pitchFamily="50" charset="-128"/>
                <a:ea typeface="メイリオ" panose="020B0604030504040204" pitchFamily="50" charset="-128"/>
              </a:rPr>
              <a:t>背景を把握する</a:t>
            </a:r>
            <a:r>
              <a:rPr lang="ja-JP" altLang="en-US" dirty="0">
                <a:latin typeface="メイリオ" panose="020B0604030504040204" pitchFamily="50" charset="-128"/>
                <a:ea typeface="メイリオ" panose="020B0604030504040204" pitchFamily="50" charset="-128"/>
              </a:rPr>
              <a:t>発達的視点の欠如</a:t>
            </a:r>
            <a:endParaRPr lang="en-US" altLang="ja-JP" dirty="0">
              <a:latin typeface="メイリオ" panose="020B0604030504040204" pitchFamily="50" charset="-128"/>
              <a:ea typeface="メイリオ" panose="020B0604030504040204" pitchFamily="50" charset="-128"/>
            </a:endParaRPr>
          </a:p>
          <a:p>
            <a:endParaRPr lang="en-US" altLang="ja-JP" dirty="0">
              <a:latin typeface="メイリオ" panose="020B0604030504040204" pitchFamily="50" charset="-128"/>
              <a:ea typeface="メイリオ" panose="020B0604030504040204" pitchFamily="50" charset="-128"/>
            </a:endParaRPr>
          </a:p>
          <a:p>
            <a:endParaRPr kumimoji="1" lang="ja-JP" altLang="en-US" dirty="0">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75895716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89AC9162-C479-2B4F-BF1A-EE70A0A0A95E}"/>
              </a:ext>
            </a:extLst>
          </p:cNvPr>
          <p:cNvSpPr>
            <a:spLocks noGrp="1"/>
          </p:cNvSpPr>
          <p:nvPr>
            <p:ph type="title"/>
          </p:nvPr>
        </p:nvSpPr>
        <p:spPr/>
        <p:txBody>
          <a:bodyPr vert="horz" lIns="51435" tIns="25718" rIns="51435" bIns="25718" rtlCol="0" anchor="b">
            <a:normAutofit/>
          </a:bodyPr>
          <a:lstStyle/>
          <a:p>
            <a:r>
              <a:rPr lang="ja-JP" altLang="en-US" sz="3825" dirty="0">
                <a:latin typeface="メイリオ" panose="020B0604030504040204" pitchFamily="50" charset="-128"/>
                <a:ea typeface="メイリオ" panose="020B0604030504040204" pitchFamily="50" charset="-128"/>
              </a:rPr>
              <a:t>発達的視点を持った</a:t>
            </a:r>
            <a:br>
              <a:rPr lang="en-US" altLang="ja-JP" sz="3825" dirty="0">
                <a:latin typeface="メイリオ" panose="020B0604030504040204" pitchFamily="50" charset="-128"/>
                <a:ea typeface="メイリオ" panose="020B0604030504040204" pitchFamily="50" charset="-128"/>
              </a:rPr>
            </a:br>
            <a:r>
              <a:rPr lang="ja-JP" altLang="en-US" sz="3825" dirty="0">
                <a:latin typeface="メイリオ" panose="020B0604030504040204" pitchFamily="50" charset="-128"/>
                <a:ea typeface="メイリオ" panose="020B0604030504040204" pitchFamily="50" charset="-128"/>
              </a:rPr>
              <a:t>子ども理解</a:t>
            </a:r>
          </a:p>
        </p:txBody>
      </p:sp>
      <p:sp>
        <p:nvSpPr>
          <p:cNvPr id="3" name="テキスト プレースホルダー 2">
            <a:extLst>
              <a:ext uri="{FF2B5EF4-FFF2-40B4-BE49-F238E27FC236}">
                <a16:creationId xmlns:a16="http://schemas.microsoft.com/office/drawing/2014/main" id="{5C73C91A-FC49-56C2-CEFC-74C6C76BE4A3}"/>
              </a:ext>
            </a:extLst>
          </p:cNvPr>
          <p:cNvSpPr>
            <a:spLocks noGrp="1"/>
          </p:cNvSpPr>
          <p:nvPr>
            <p:ph type="body" idx="1"/>
          </p:nvPr>
        </p:nvSpPr>
        <p:spPr/>
        <p:txBody>
          <a:bodyPr/>
          <a:lstStyle/>
          <a:p>
            <a:endParaRPr lang="ja-JP" altLang="en-US"/>
          </a:p>
        </p:txBody>
      </p:sp>
    </p:spTree>
    <p:extLst>
      <p:ext uri="{BB962C8B-B14F-4D97-AF65-F5344CB8AC3E}">
        <p14:creationId xmlns:p14="http://schemas.microsoft.com/office/powerpoint/2010/main" val="13718249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95287" y="139495"/>
            <a:ext cx="8353425" cy="720000"/>
          </a:xfrm>
        </p:spPr>
        <p:txBody>
          <a:bodyPr>
            <a:noAutofit/>
          </a:bodyPr>
          <a:lstStyle/>
          <a:p>
            <a:r>
              <a:rPr lang="ja-JP" altLang="en-US" sz="3600">
                <a:latin typeface="Meiryo" panose="020B0604030504040204" pitchFamily="34" charset="-128"/>
                <a:ea typeface="Meiryo" panose="020B0604030504040204" pitchFamily="34" charset="-128"/>
              </a:rPr>
              <a:t>発達的視点をもって理解し、支援する</a:t>
            </a:r>
            <a:endParaRPr kumimoji="1" lang="ja-JP" altLang="en-US" sz="3600" dirty="0">
              <a:latin typeface="Meiryo" panose="020B0604030504040204" pitchFamily="34" charset="-128"/>
              <a:ea typeface="Meiryo" panose="020B0604030504040204" pitchFamily="34" charset="-128"/>
            </a:endParaRPr>
          </a:p>
        </p:txBody>
      </p:sp>
      <p:sp>
        <p:nvSpPr>
          <p:cNvPr id="3" name="コンテンツ プレースホルダー 2"/>
          <p:cNvSpPr>
            <a:spLocks noGrp="1"/>
          </p:cNvSpPr>
          <p:nvPr>
            <p:ph idx="1"/>
          </p:nvPr>
        </p:nvSpPr>
        <p:spPr>
          <a:xfrm>
            <a:off x="395288" y="873124"/>
            <a:ext cx="8353424" cy="5472113"/>
          </a:xfrm>
        </p:spPr>
        <p:txBody>
          <a:bodyPr>
            <a:normAutofit fontScale="85000" lnSpcReduction="20000"/>
          </a:bodyPr>
          <a:lstStyle/>
          <a:p>
            <a:pPr marL="0" indent="0">
              <a:buNone/>
            </a:pPr>
            <a:r>
              <a:rPr lang="en-US" altLang="ja-JP" sz="3300" b="1" dirty="0">
                <a:latin typeface="Meiryo" panose="020B0604030504040204" pitchFamily="34" charset="-128"/>
                <a:ea typeface="Meiryo" panose="020B0604030504040204" pitchFamily="34" charset="-128"/>
              </a:rPr>
              <a:t>【</a:t>
            </a:r>
            <a:r>
              <a:rPr lang="ja-JP" altLang="en-US" sz="3300" b="1">
                <a:latin typeface="Meiryo" panose="020B0604030504040204" pitchFamily="34" charset="-128"/>
                <a:ea typeface="Meiryo" panose="020B0604030504040204" pitchFamily="34" charset="-128"/>
              </a:rPr>
              <a:t>理解する</a:t>
            </a:r>
            <a:r>
              <a:rPr lang="en-US" altLang="ja-JP" sz="3300" b="1" dirty="0">
                <a:latin typeface="Meiryo" panose="020B0604030504040204" pitchFamily="34" charset="-128"/>
                <a:ea typeface="Meiryo" panose="020B0604030504040204" pitchFamily="34" charset="-128"/>
              </a:rPr>
              <a:t>】</a:t>
            </a:r>
            <a:r>
              <a:rPr lang="ja-JP" altLang="en-US" sz="3300" b="1">
                <a:latin typeface="Meiryo" panose="020B0604030504040204" pitchFamily="34" charset="-128"/>
                <a:ea typeface="Meiryo" panose="020B0604030504040204" pitchFamily="34" charset="-128"/>
              </a:rPr>
              <a:t>子どもは</a:t>
            </a:r>
            <a:r>
              <a:rPr lang="ja-JP" altLang="en-US" sz="3300" b="1">
                <a:solidFill>
                  <a:srgbClr val="0070C0"/>
                </a:solidFill>
                <a:latin typeface="Meiryo" panose="020B0604030504040204" pitchFamily="34" charset="-128"/>
                <a:ea typeface="Meiryo" panose="020B0604030504040204" pitchFamily="34" charset="-128"/>
              </a:rPr>
              <a:t>育ち</a:t>
            </a:r>
            <a:r>
              <a:rPr lang="ja-JP" altLang="en-US" sz="3300" b="1">
                <a:latin typeface="Meiryo" panose="020B0604030504040204" pitchFamily="34" charset="-128"/>
                <a:ea typeface="Meiryo" panose="020B0604030504040204" pitchFamily="34" charset="-128"/>
              </a:rPr>
              <a:t>、</a:t>
            </a:r>
            <a:r>
              <a:rPr lang="ja-JP" altLang="en-US" sz="3300" b="1">
                <a:solidFill>
                  <a:srgbClr val="0070C0"/>
                </a:solidFill>
                <a:latin typeface="Meiryo" panose="020B0604030504040204" pitchFamily="34" charset="-128"/>
                <a:ea typeface="Meiryo" panose="020B0604030504040204" pitchFamily="34" charset="-128"/>
              </a:rPr>
              <a:t>変化する</a:t>
            </a:r>
            <a:r>
              <a:rPr lang="ja-JP" altLang="en-US" sz="3300" b="1">
                <a:latin typeface="Meiryo" panose="020B0604030504040204" pitchFamily="34" charset="-128"/>
                <a:ea typeface="Meiryo" panose="020B0604030504040204" pitchFamily="34" charset="-128"/>
              </a:rPr>
              <a:t>という観点</a:t>
            </a:r>
            <a:endParaRPr lang="en-US" altLang="ja-JP" b="1" dirty="0">
              <a:latin typeface="Meiryo" panose="020B0604030504040204" pitchFamily="34" charset="-128"/>
              <a:ea typeface="Meiryo" panose="020B0604030504040204" pitchFamily="34" charset="-128"/>
            </a:endParaRPr>
          </a:p>
          <a:p>
            <a:r>
              <a:rPr lang="ja-JP" altLang="en-US">
                <a:latin typeface="Meiryo" panose="020B0604030504040204" pitchFamily="34" charset="-128"/>
                <a:ea typeface="Meiryo" panose="020B0604030504040204" pitchFamily="34" charset="-128"/>
              </a:rPr>
              <a:t>“いま”“ここ”の姿に至るまで、どのような経過を辿ってきたのかを推測する</a:t>
            </a:r>
            <a:endParaRPr lang="en-US" altLang="ja-JP" dirty="0">
              <a:latin typeface="Meiryo" panose="020B0604030504040204" pitchFamily="34" charset="-128"/>
              <a:ea typeface="Meiryo" panose="020B0604030504040204" pitchFamily="34" charset="-128"/>
            </a:endParaRPr>
          </a:p>
          <a:p>
            <a:r>
              <a:rPr lang="ja-JP" altLang="en-US">
                <a:latin typeface="Meiryo" panose="020B0604030504040204" pitchFamily="34" charset="-128"/>
                <a:ea typeface="Meiryo" panose="020B0604030504040204" pitchFamily="34" charset="-128"/>
              </a:rPr>
              <a:t>定型発達の場合だと、どのような道を辿るのかを理解する</a:t>
            </a:r>
            <a:endParaRPr lang="en-US" altLang="ja-JP" dirty="0">
              <a:latin typeface="Meiryo" panose="020B0604030504040204" pitchFamily="34" charset="-128"/>
              <a:ea typeface="Meiryo" panose="020B0604030504040204" pitchFamily="34" charset="-128"/>
            </a:endParaRPr>
          </a:p>
          <a:p>
            <a:endParaRPr lang="en-US" altLang="ja-JP" dirty="0">
              <a:latin typeface="Meiryo" panose="020B0604030504040204" pitchFamily="34" charset="-128"/>
              <a:ea typeface="Meiryo" panose="020B0604030504040204" pitchFamily="34" charset="-128"/>
            </a:endParaRPr>
          </a:p>
          <a:p>
            <a:pPr marL="0" indent="0">
              <a:buNone/>
            </a:pPr>
            <a:r>
              <a:rPr lang="en-US" altLang="ja-JP" sz="3300" b="1" dirty="0">
                <a:latin typeface="Meiryo" panose="020B0604030504040204" pitchFamily="34" charset="-128"/>
                <a:ea typeface="Meiryo" panose="020B0604030504040204" pitchFamily="34" charset="-128"/>
              </a:rPr>
              <a:t>【</a:t>
            </a:r>
            <a:r>
              <a:rPr lang="ja-JP" altLang="en-US" sz="3300" b="1">
                <a:latin typeface="Meiryo" panose="020B0604030504040204" pitchFamily="34" charset="-128"/>
                <a:ea typeface="Meiryo" panose="020B0604030504040204" pitchFamily="34" charset="-128"/>
              </a:rPr>
              <a:t>支援する</a:t>
            </a:r>
            <a:r>
              <a:rPr lang="en-US" altLang="ja-JP" sz="3300" b="1" dirty="0">
                <a:latin typeface="Meiryo" panose="020B0604030504040204" pitchFamily="34" charset="-128"/>
                <a:ea typeface="Meiryo" panose="020B0604030504040204" pitchFamily="34" charset="-128"/>
              </a:rPr>
              <a:t>】</a:t>
            </a:r>
            <a:r>
              <a:rPr lang="ja-JP" altLang="en-US" sz="3300" b="1">
                <a:latin typeface="Meiryo" panose="020B0604030504040204" pitchFamily="34" charset="-128"/>
                <a:ea typeface="Meiryo" panose="020B0604030504040204" pitchFamily="34" charset="-128"/>
              </a:rPr>
              <a:t>子どもは</a:t>
            </a:r>
            <a:r>
              <a:rPr lang="ja-JP" altLang="en-US" sz="3300" b="1">
                <a:solidFill>
                  <a:srgbClr val="0070C0"/>
                </a:solidFill>
                <a:latin typeface="Meiryo" panose="020B0604030504040204" pitchFamily="34" charset="-128"/>
                <a:ea typeface="Meiryo" panose="020B0604030504040204" pitchFamily="34" charset="-128"/>
              </a:rPr>
              <a:t>「育てる」対象</a:t>
            </a:r>
            <a:r>
              <a:rPr lang="ja-JP" altLang="en-US" sz="3300" b="1">
                <a:latin typeface="Meiryo" panose="020B0604030504040204" pitchFamily="34" charset="-128"/>
                <a:ea typeface="Meiryo" panose="020B0604030504040204" pitchFamily="34" charset="-128"/>
              </a:rPr>
              <a:t>であるという観点</a:t>
            </a:r>
            <a:endParaRPr lang="en-US" altLang="ja-JP" b="1" dirty="0">
              <a:latin typeface="Meiryo" panose="020B0604030504040204" pitchFamily="34" charset="-128"/>
              <a:ea typeface="Meiryo" panose="020B0604030504040204" pitchFamily="34" charset="-128"/>
            </a:endParaRPr>
          </a:p>
          <a:p>
            <a:r>
              <a:rPr lang="ja-JP" altLang="en-US">
                <a:latin typeface="Meiryo" panose="020B0604030504040204" pitchFamily="34" charset="-128"/>
                <a:ea typeface="Meiryo" panose="020B0604030504040204" pitchFamily="34" charset="-128"/>
              </a:rPr>
              <a:t>「ダメ」「</a:t>
            </a:r>
            <a:r>
              <a:rPr lang="en-US" altLang="ja-JP" dirty="0">
                <a:latin typeface="Meiryo" panose="020B0604030504040204" pitchFamily="34" charset="-128"/>
                <a:ea typeface="Meiryo" panose="020B0604030504040204" pitchFamily="34" charset="-128"/>
              </a:rPr>
              <a:t>〜</a:t>
            </a:r>
            <a:r>
              <a:rPr lang="ja-JP" altLang="en-US">
                <a:latin typeface="Meiryo" panose="020B0604030504040204" pitchFamily="34" charset="-128"/>
                <a:ea typeface="Meiryo" panose="020B0604030504040204" pitchFamily="34" charset="-128"/>
              </a:rPr>
              <a:t>しなさい」と、一方的なダメ出しや行動指示だけでは、行動は学習されない</a:t>
            </a:r>
            <a:endParaRPr lang="en-US" altLang="ja-JP" dirty="0">
              <a:latin typeface="Meiryo" panose="020B0604030504040204" pitchFamily="34" charset="-128"/>
              <a:ea typeface="Meiryo" panose="020B0604030504040204" pitchFamily="34" charset="-128"/>
            </a:endParaRPr>
          </a:p>
          <a:p>
            <a:r>
              <a:rPr lang="ja-JP" altLang="en-US">
                <a:latin typeface="Meiryo" panose="020B0604030504040204" pitchFamily="34" charset="-128"/>
                <a:ea typeface="Meiryo" panose="020B0604030504040204" pitchFamily="34" charset="-128"/>
              </a:rPr>
              <a:t>単に好きな活動を提供するだけでは、育ちはサポートされない</a:t>
            </a:r>
            <a:endParaRPr lang="en-US" altLang="ja-JP" dirty="0">
              <a:latin typeface="Meiryo" panose="020B0604030504040204" pitchFamily="34" charset="-128"/>
              <a:ea typeface="Meiryo" panose="020B0604030504040204" pitchFamily="34" charset="-128"/>
            </a:endParaRPr>
          </a:p>
          <a:p>
            <a:r>
              <a:rPr lang="ja-JP" altLang="en-US">
                <a:latin typeface="Meiryo" panose="020B0604030504040204" pitchFamily="34" charset="-128"/>
                <a:ea typeface="Meiryo" panose="020B0604030504040204" pitchFamily="34" charset="-128"/>
              </a:rPr>
              <a:t>発達・育ち・生活の状況に応じた、適切な課題設定・目標設定が必要になる</a:t>
            </a:r>
            <a:endParaRPr lang="en-US" altLang="ja-JP" dirty="0">
              <a:latin typeface="Meiryo" panose="020B0604030504040204" pitchFamily="34" charset="-128"/>
              <a:ea typeface="Meiryo" panose="020B0604030504040204" pitchFamily="34" charset="-128"/>
            </a:endParaRPr>
          </a:p>
          <a:p>
            <a:r>
              <a:rPr lang="ja-JP" altLang="en-US">
                <a:latin typeface="Meiryo" panose="020B0604030504040204" pitchFamily="34" charset="-128"/>
                <a:ea typeface="Meiryo" panose="020B0604030504040204" pitchFamily="34" charset="-128"/>
              </a:rPr>
              <a:t>支援は本人だけでなく、環境に対してアプローチすることもできる</a:t>
            </a:r>
            <a:endParaRPr lang="en-US" altLang="ja-JP" dirty="0">
              <a:latin typeface="Meiryo" panose="020B0604030504040204" pitchFamily="34" charset="-128"/>
              <a:ea typeface="Meiryo" panose="020B0604030504040204" pitchFamily="34" charset="-128"/>
            </a:endParaRPr>
          </a:p>
        </p:txBody>
      </p:sp>
    </p:spTree>
    <p:extLst>
      <p:ext uri="{BB962C8B-B14F-4D97-AF65-F5344CB8AC3E}">
        <p14:creationId xmlns:p14="http://schemas.microsoft.com/office/powerpoint/2010/main" val="752276683"/>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テーマ">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2_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Office テーマ">
  <a:themeElements>
    <a:clrScheme name="Office テーマ">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テーマ">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游ゴシック Light"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Office Theme</Template>
  <TotalTime>481</TotalTime>
  <Words>7321</Words>
  <Application>Microsoft Office PowerPoint</Application>
  <PresentationFormat>画面に合わせる (4:3)</PresentationFormat>
  <Paragraphs>710</Paragraphs>
  <Slides>51</Slides>
  <Notes>27</Notes>
  <HiddenSlides>0</HiddenSlides>
  <MMClips>0</MMClips>
  <ScaleCrop>false</ScaleCrop>
  <HeadingPairs>
    <vt:vector size="6" baseType="variant">
      <vt:variant>
        <vt:lpstr>使用されているフォント</vt:lpstr>
      </vt:variant>
      <vt:variant>
        <vt:i4>13</vt:i4>
      </vt:variant>
      <vt:variant>
        <vt:lpstr>テーマ</vt:lpstr>
      </vt:variant>
      <vt:variant>
        <vt:i4>3</vt:i4>
      </vt:variant>
      <vt:variant>
        <vt:lpstr>スライド タイトル</vt:lpstr>
      </vt:variant>
      <vt:variant>
        <vt:i4>51</vt:i4>
      </vt:variant>
    </vt:vector>
  </HeadingPairs>
  <TitlesOfParts>
    <vt:vector size="67" baseType="lpstr">
      <vt:lpstr>BIZ UDPゴシック</vt:lpstr>
      <vt:lpstr>ＤＨＰ平成ゴシックW5</vt:lpstr>
      <vt:lpstr>ＭＳ Ｐゴシック</vt:lpstr>
      <vt:lpstr>メイリオ</vt:lpstr>
      <vt:lpstr>メイリオ</vt:lpstr>
      <vt:lpstr>游ゴシック</vt:lpstr>
      <vt:lpstr>游ゴシック Light</vt:lpstr>
      <vt:lpstr>Aptos</vt:lpstr>
      <vt:lpstr>Aptos Display</vt:lpstr>
      <vt:lpstr>Arial</vt:lpstr>
      <vt:lpstr>Calibri</vt:lpstr>
      <vt:lpstr>Calibri Light</vt:lpstr>
      <vt:lpstr>Wingdings</vt:lpstr>
      <vt:lpstr>Office テーマ</vt:lpstr>
      <vt:lpstr>2_Office ​​テーマ</vt:lpstr>
      <vt:lpstr>1_Office テーマ</vt:lpstr>
      <vt:lpstr>講義／演習 児童期における発達支援 〜本人支援について〜 についての概要と解説</vt:lpstr>
      <vt:lpstr>標準プログラムにおける 獲得目標</vt:lpstr>
      <vt:lpstr>この講義のポイント</vt:lpstr>
      <vt:lpstr>発達支援の定義</vt:lpstr>
      <vt:lpstr>本人支援</vt:lpstr>
      <vt:lpstr>発達支援の現場で行うことは</vt:lpstr>
      <vt:lpstr>発達支援の現場で行うことは</vt:lpstr>
      <vt:lpstr>発達的視点を持った 子ども理解</vt:lpstr>
      <vt:lpstr>発達的視点をもって理解し、支援する</vt:lpstr>
      <vt:lpstr>発達的視点</vt:lpstr>
      <vt:lpstr>適切な支援計画 と 計画に基づく支援提供のためには 適切な実態把握から</vt:lpstr>
      <vt:lpstr>アセスメントの実際 </vt:lpstr>
      <vt:lpstr>発達支援における アセスメントの意義</vt:lpstr>
      <vt:lpstr>アセスメントの視点</vt:lpstr>
      <vt:lpstr>アセスメントのプロセス</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アセスメントの工夫</vt:lpstr>
      <vt:lpstr>キーワードは 【包括的】【総合的】</vt:lpstr>
      <vt:lpstr>子どもの支援のプロセス</vt:lpstr>
      <vt:lpstr>障害児通所支援による 子どもへの関わりに不可欠な視点（知識）</vt:lpstr>
      <vt:lpstr>発達支援の５領域の内容比較</vt:lpstr>
      <vt:lpstr>PowerPoint プレゼンテーション</vt:lpstr>
      <vt:lpstr>個別支援計画の作成におけるポイントと課題の整理</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児童期におけるモニタリングの意義</vt:lpstr>
      <vt:lpstr>情報を整理するために  環境との相互作用に基づく行動理解</vt:lpstr>
      <vt:lpstr>PowerPoint プレゼンテーション</vt:lpstr>
      <vt:lpstr>ICF：国際生活機能分類 International Classification of Functioning, Disabilitity and Health</vt:lpstr>
      <vt:lpstr>PowerPoint プレゼンテーション</vt:lpstr>
      <vt:lpstr>PowerPoint プレゼンテーション</vt:lpstr>
      <vt:lpstr>事業所内における リハビリテーション専門職の役割 </vt:lpstr>
      <vt:lpstr>関わる職種・専門職が増えるということ</vt:lpstr>
      <vt:lpstr>専門性の違いは　問題の立て方 思考の方向性　などに表れる</vt:lpstr>
      <vt:lpstr>多職種連携における基本コンセプト</vt:lpstr>
      <vt:lpstr>事業所内における役割</vt:lpstr>
      <vt:lpstr>職員として共通の、大事な役割 主訴・ニーズ・デマンドなどをを理解し、 対応するために専門性を結集する</vt:lpstr>
      <vt:lpstr>事業所内における連携の実際　①</vt:lpstr>
      <vt:lpstr>事業所内における連携の実際　②</vt:lpstr>
      <vt:lpstr>事業所内における連携の実際　③</vt:lpstr>
      <vt:lpstr>演習について</vt:lpstr>
      <vt:lpstr>演習１　アイスブレイク</vt:lpstr>
      <vt:lpstr>演習２　各事業所で実施しているアセスメントについて情報交換</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講義／演習 児童期における発達支援 〜本人支援について〜 についての概要と解説</dc:title>
  <dc:creator>康年 酒井</dc:creator>
  <cp:lastModifiedBy>古川 紗帆(furukawa-saho.88b)</cp:lastModifiedBy>
  <cp:revision>20</cp:revision>
  <cp:lastPrinted>2024-08-01T22:54:48Z</cp:lastPrinted>
  <dcterms:created xsi:type="dcterms:W3CDTF">2024-07-23T02:36:06Z</dcterms:created>
  <dcterms:modified xsi:type="dcterms:W3CDTF">2024-08-15T04:51:46Z</dcterms:modified>
</cp:coreProperties>
</file>