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27" r:id="rId5"/>
    <p:sldMasterId id="2147483740" r:id="rId6"/>
  </p:sldMasterIdLst>
  <p:notesMasterIdLst>
    <p:notesMasterId r:id="rId40"/>
  </p:notesMasterIdLst>
  <p:sldIdLst>
    <p:sldId id="257" r:id="rId7"/>
    <p:sldId id="3151" r:id="rId8"/>
    <p:sldId id="3156" r:id="rId9"/>
    <p:sldId id="3157" r:id="rId10"/>
    <p:sldId id="3144" r:id="rId11"/>
    <p:sldId id="3152" r:id="rId12"/>
    <p:sldId id="3153" r:id="rId13"/>
    <p:sldId id="497" r:id="rId14"/>
    <p:sldId id="1097" r:id="rId15"/>
    <p:sldId id="3159" r:id="rId16"/>
    <p:sldId id="1325" r:id="rId17"/>
    <p:sldId id="1326" r:id="rId18"/>
    <p:sldId id="1327" r:id="rId19"/>
    <p:sldId id="2228" r:id="rId20"/>
    <p:sldId id="1328" r:id="rId21"/>
    <p:sldId id="289" r:id="rId22"/>
    <p:sldId id="326" r:id="rId23"/>
    <p:sldId id="1302" r:id="rId24"/>
    <p:sldId id="3160" r:id="rId25"/>
    <p:sldId id="263" r:id="rId26"/>
    <p:sldId id="259" r:id="rId27"/>
    <p:sldId id="261" r:id="rId28"/>
    <p:sldId id="350" r:id="rId29"/>
    <p:sldId id="278" r:id="rId30"/>
    <p:sldId id="279" r:id="rId31"/>
    <p:sldId id="313" r:id="rId32"/>
    <p:sldId id="314" r:id="rId33"/>
    <p:sldId id="3161" r:id="rId34"/>
    <p:sldId id="3149" r:id="rId35"/>
    <p:sldId id="275" r:id="rId36"/>
    <p:sldId id="3162" r:id="rId37"/>
    <p:sldId id="982" r:id="rId38"/>
    <p:sldId id="1809" r:id="rId3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2734" autoAdjust="0"/>
  </p:normalViewPr>
  <p:slideViewPr>
    <p:cSldViewPr snapToGrid="0">
      <p:cViewPr varScale="1">
        <p:scale>
          <a:sx n="98" d="100"/>
          <a:sy n="98" d="100"/>
        </p:scale>
        <p:origin x="990"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Ａ図表７!$B$1</c:f>
              <c:strCache>
                <c:ptCount val="1"/>
                <c:pt idx="0">
                  <c:v>とても効果があった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Ａ図表７!$A$2:$A$22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⑨賃金向上を目的に新たに事業（作業）を立ち上げた</c:v>
                </c:pt>
                <c:pt idx="13">
                  <c:v>⑧企業出身者を採用した</c:v>
                </c:pt>
                <c:pt idx="14">
                  <c:v>⑦賃金向上に消極的な職員を異動させた</c:v>
                </c:pt>
                <c:pt idx="15">
                  <c:v>⑥賃金向上に意欲的な職員を配置した</c:v>
                </c:pt>
                <c:pt idx="16">
                  <c:v>⑤職員を賃金向上を目的とした研修に参加させた</c:v>
                </c:pt>
                <c:pt idx="17">
                  <c:v>④幹部が賃金向上を目的とした研修に参加した</c:v>
                </c:pt>
                <c:pt idx="18">
                  <c:v>③作業部門ごとに売上・利益目標を設定した</c:v>
                </c:pt>
                <c:pt idx="19">
                  <c:v>②作業部門ごとの売上・利益などを分析した</c:v>
                </c:pt>
                <c:pt idx="20">
                  <c:v>①賃金向上を目的とした事業所内会議をおこなっている</c:v>
                </c:pt>
              </c:strCache>
            </c:strRef>
          </c:cat>
          <c:val>
            <c:numRef>
              <c:f>Ａ図表７!$B$2:$B$22</c:f>
              <c:numCache>
                <c:formatCode>General</c:formatCode>
                <c:ptCount val="21"/>
                <c:pt idx="0">
                  <c:v>2</c:v>
                </c:pt>
                <c:pt idx="1">
                  <c:v>12</c:v>
                </c:pt>
                <c:pt idx="2">
                  <c:v>24</c:v>
                </c:pt>
                <c:pt idx="3">
                  <c:v>10</c:v>
                </c:pt>
                <c:pt idx="4">
                  <c:v>3</c:v>
                </c:pt>
                <c:pt idx="5">
                  <c:v>24</c:v>
                </c:pt>
                <c:pt idx="6">
                  <c:v>18</c:v>
                </c:pt>
                <c:pt idx="7">
                  <c:v>23</c:v>
                </c:pt>
                <c:pt idx="8">
                  <c:v>10</c:v>
                </c:pt>
                <c:pt idx="9">
                  <c:v>24</c:v>
                </c:pt>
                <c:pt idx="10">
                  <c:v>13</c:v>
                </c:pt>
                <c:pt idx="11">
                  <c:v>11</c:v>
                </c:pt>
                <c:pt idx="12">
                  <c:v>17</c:v>
                </c:pt>
                <c:pt idx="13">
                  <c:v>14</c:v>
                </c:pt>
                <c:pt idx="14">
                  <c:v>4</c:v>
                </c:pt>
                <c:pt idx="15">
                  <c:v>11</c:v>
                </c:pt>
                <c:pt idx="16">
                  <c:v>1</c:v>
                </c:pt>
                <c:pt idx="17">
                  <c:v>4</c:v>
                </c:pt>
                <c:pt idx="18">
                  <c:v>14</c:v>
                </c:pt>
                <c:pt idx="19">
                  <c:v>11</c:v>
                </c:pt>
                <c:pt idx="20">
                  <c:v>11</c:v>
                </c:pt>
              </c:numCache>
            </c:numRef>
          </c:val>
          <c:extLst>
            <c:ext xmlns:c16="http://schemas.microsoft.com/office/drawing/2014/chart" uri="{C3380CC4-5D6E-409C-BE32-E72D297353CC}">
              <c16:uniqueId val="{00000000-85E7-4662-B175-238A747E6795}"/>
            </c:ext>
          </c:extLst>
        </c:ser>
        <c:ser>
          <c:idx val="1"/>
          <c:order val="1"/>
          <c:tx>
            <c:strRef>
              <c:f>Ａ図表７!$C$1</c:f>
              <c:strCache>
                <c:ptCount val="1"/>
                <c:pt idx="0">
                  <c:v>効果があった</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Ａ図表７!$A$2:$A$22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⑨賃金向上を目的に新たに事業（作業）を立ち上げた</c:v>
                </c:pt>
                <c:pt idx="13">
                  <c:v>⑧企業出身者を採用した</c:v>
                </c:pt>
                <c:pt idx="14">
                  <c:v>⑦賃金向上に消極的な職員を異動させた</c:v>
                </c:pt>
                <c:pt idx="15">
                  <c:v>⑥賃金向上に意欲的な職員を配置した</c:v>
                </c:pt>
                <c:pt idx="16">
                  <c:v>⑤職員を賃金向上を目的とした研修に参加させた</c:v>
                </c:pt>
                <c:pt idx="17">
                  <c:v>④幹部が賃金向上を目的とした研修に参加した</c:v>
                </c:pt>
                <c:pt idx="18">
                  <c:v>③作業部門ごとに売上・利益目標を設定した</c:v>
                </c:pt>
                <c:pt idx="19">
                  <c:v>②作業部門ごとの売上・利益などを分析した</c:v>
                </c:pt>
                <c:pt idx="20">
                  <c:v>①賃金向上を目的とした事業所内会議をおこなっている</c:v>
                </c:pt>
              </c:strCache>
            </c:strRef>
          </c:cat>
          <c:val>
            <c:numRef>
              <c:f>Ａ図表７!$C$2:$C$22</c:f>
              <c:numCache>
                <c:formatCode>General</c:formatCode>
                <c:ptCount val="21"/>
                <c:pt idx="0">
                  <c:v>2</c:v>
                </c:pt>
                <c:pt idx="1">
                  <c:v>21</c:v>
                </c:pt>
                <c:pt idx="2">
                  <c:v>21</c:v>
                </c:pt>
                <c:pt idx="3">
                  <c:v>24</c:v>
                </c:pt>
                <c:pt idx="4">
                  <c:v>13</c:v>
                </c:pt>
                <c:pt idx="5">
                  <c:v>53</c:v>
                </c:pt>
                <c:pt idx="6">
                  <c:v>53</c:v>
                </c:pt>
                <c:pt idx="7">
                  <c:v>44</c:v>
                </c:pt>
                <c:pt idx="8">
                  <c:v>42</c:v>
                </c:pt>
                <c:pt idx="9">
                  <c:v>51</c:v>
                </c:pt>
                <c:pt idx="10">
                  <c:v>40</c:v>
                </c:pt>
                <c:pt idx="11">
                  <c:v>25</c:v>
                </c:pt>
                <c:pt idx="12">
                  <c:v>38</c:v>
                </c:pt>
                <c:pt idx="13">
                  <c:v>22</c:v>
                </c:pt>
                <c:pt idx="14">
                  <c:v>2</c:v>
                </c:pt>
                <c:pt idx="15">
                  <c:v>21</c:v>
                </c:pt>
                <c:pt idx="16">
                  <c:v>19</c:v>
                </c:pt>
                <c:pt idx="17">
                  <c:v>25</c:v>
                </c:pt>
                <c:pt idx="18">
                  <c:v>36</c:v>
                </c:pt>
                <c:pt idx="19">
                  <c:v>64</c:v>
                </c:pt>
                <c:pt idx="20">
                  <c:v>66</c:v>
                </c:pt>
              </c:numCache>
            </c:numRef>
          </c:val>
          <c:extLst>
            <c:ext xmlns:c16="http://schemas.microsoft.com/office/drawing/2014/chart" uri="{C3380CC4-5D6E-409C-BE32-E72D297353CC}">
              <c16:uniqueId val="{00000001-85E7-4662-B175-238A747E6795}"/>
            </c:ext>
          </c:extLst>
        </c:ser>
        <c:ser>
          <c:idx val="2"/>
          <c:order val="2"/>
          <c:tx>
            <c:strRef>
              <c:f>Ａ図表７!$D$1</c:f>
              <c:strCache>
                <c:ptCount val="1"/>
                <c:pt idx="0">
                  <c:v>あまり効果がなかった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Ａ図表７!$A$2:$A$22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⑨賃金向上を目的に新たに事業（作業）を立ち上げた</c:v>
                </c:pt>
                <c:pt idx="13">
                  <c:v>⑧企業出身者を採用した</c:v>
                </c:pt>
                <c:pt idx="14">
                  <c:v>⑦賃金向上に消極的な職員を異動させた</c:v>
                </c:pt>
                <c:pt idx="15">
                  <c:v>⑥賃金向上に意欲的な職員を配置した</c:v>
                </c:pt>
                <c:pt idx="16">
                  <c:v>⑤職員を賃金向上を目的とした研修に参加させた</c:v>
                </c:pt>
                <c:pt idx="17">
                  <c:v>④幹部が賃金向上を目的とした研修に参加した</c:v>
                </c:pt>
                <c:pt idx="18">
                  <c:v>③作業部門ごとに売上・利益目標を設定した</c:v>
                </c:pt>
                <c:pt idx="19">
                  <c:v>②作業部門ごとの売上・利益などを分析した</c:v>
                </c:pt>
                <c:pt idx="20">
                  <c:v>①賃金向上を目的とした事業所内会議をおこなっている</c:v>
                </c:pt>
              </c:strCache>
            </c:strRef>
          </c:cat>
          <c:val>
            <c:numRef>
              <c:f>Ａ図表７!$D$2:$D$22</c:f>
              <c:numCache>
                <c:formatCode>General</c:formatCode>
                <c:ptCount val="21"/>
                <c:pt idx="0">
                  <c:v>3</c:v>
                </c:pt>
                <c:pt idx="1">
                  <c:v>4</c:v>
                </c:pt>
                <c:pt idx="2">
                  <c:v>4</c:v>
                </c:pt>
                <c:pt idx="3">
                  <c:v>6</c:v>
                </c:pt>
                <c:pt idx="4">
                  <c:v>4</c:v>
                </c:pt>
                <c:pt idx="5">
                  <c:v>10</c:v>
                </c:pt>
                <c:pt idx="6">
                  <c:v>13</c:v>
                </c:pt>
                <c:pt idx="7">
                  <c:v>9</c:v>
                </c:pt>
                <c:pt idx="8">
                  <c:v>10</c:v>
                </c:pt>
                <c:pt idx="9">
                  <c:v>11</c:v>
                </c:pt>
                <c:pt idx="10">
                  <c:v>8</c:v>
                </c:pt>
                <c:pt idx="11">
                  <c:v>3</c:v>
                </c:pt>
                <c:pt idx="12">
                  <c:v>7</c:v>
                </c:pt>
                <c:pt idx="13">
                  <c:v>3</c:v>
                </c:pt>
                <c:pt idx="15">
                  <c:v>1</c:v>
                </c:pt>
                <c:pt idx="16">
                  <c:v>9</c:v>
                </c:pt>
                <c:pt idx="17">
                  <c:v>15</c:v>
                </c:pt>
                <c:pt idx="18">
                  <c:v>16</c:v>
                </c:pt>
                <c:pt idx="19">
                  <c:v>18</c:v>
                </c:pt>
                <c:pt idx="20">
                  <c:v>20</c:v>
                </c:pt>
              </c:numCache>
            </c:numRef>
          </c:val>
          <c:extLst>
            <c:ext xmlns:c16="http://schemas.microsoft.com/office/drawing/2014/chart" uri="{C3380CC4-5D6E-409C-BE32-E72D297353CC}">
              <c16:uniqueId val="{00000002-85E7-4662-B175-238A747E6795}"/>
            </c:ext>
          </c:extLst>
        </c:ser>
        <c:ser>
          <c:idx val="3"/>
          <c:order val="3"/>
          <c:tx>
            <c:strRef>
              <c:f>Ａ図表７!$E$1</c:f>
              <c:strCache>
                <c:ptCount val="1"/>
                <c:pt idx="0">
                  <c:v>ほとんど効果がなかった</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Ａ図表７!$A$2:$A$22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⑨賃金向上を目的に新たに事業（作業）を立ち上げた</c:v>
                </c:pt>
                <c:pt idx="13">
                  <c:v>⑧企業出身者を採用した</c:v>
                </c:pt>
                <c:pt idx="14">
                  <c:v>⑦賃金向上に消極的な職員を異動させた</c:v>
                </c:pt>
                <c:pt idx="15">
                  <c:v>⑥賃金向上に意欲的な職員を配置した</c:v>
                </c:pt>
                <c:pt idx="16">
                  <c:v>⑤職員を賃金向上を目的とした研修に参加させた</c:v>
                </c:pt>
                <c:pt idx="17">
                  <c:v>④幹部が賃金向上を目的とした研修に参加した</c:v>
                </c:pt>
                <c:pt idx="18">
                  <c:v>③作業部門ごとに売上・利益目標を設定した</c:v>
                </c:pt>
                <c:pt idx="19">
                  <c:v>②作業部門ごとの売上・利益などを分析した</c:v>
                </c:pt>
                <c:pt idx="20">
                  <c:v>①賃金向上を目的とした事業所内会議をおこなっている</c:v>
                </c:pt>
              </c:strCache>
            </c:strRef>
          </c:cat>
          <c:val>
            <c:numRef>
              <c:f>Ａ図表７!$E$2:$E$22</c:f>
              <c:numCache>
                <c:formatCode>General</c:formatCode>
                <c:ptCount val="21"/>
                <c:pt idx="0">
                  <c:v>1</c:v>
                </c:pt>
                <c:pt idx="2">
                  <c:v>1</c:v>
                </c:pt>
                <c:pt idx="4">
                  <c:v>2</c:v>
                </c:pt>
                <c:pt idx="6">
                  <c:v>1</c:v>
                </c:pt>
                <c:pt idx="8">
                  <c:v>2</c:v>
                </c:pt>
                <c:pt idx="9">
                  <c:v>3</c:v>
                </c:pt>
                <c:pt idx="10">
                  <c:v>2</c:v>
                </c:pt>
                <c:pt idx="12">
                  <c:v>2</c:v>
                </c:pt>
                <c:pt idx="13">
                  <c:v>1</c:v>
                </c:pt>
                <c:pt idx="15">
                  <c:v>2</c:v>
                </c:pt>
                <c:pt idx="16">
                  <c:v>3</c:v>
                </c:pt>
                <c:pt idx="17">
                  <c:v>1</c:v>
                </c:pt>
                <c:pt idx="18">
                  <c:v>2</c:v>
                </c:pt>
                <c:pt idx="19">
                  <c:v>6</c:v>
                </c:pt>
                <c:pt idx="20">
                  <c:v>1</c:v>
                </c:pt>
              </c:numCache>
            </c:numRef>
          </c:val>
          <c:extLst>
            <c:ext xmlns:c16="http://schemas.microsoft.com/office/drawing/2014/chart" uri="{C3380CC4-5D6E-409C-BE32-E72D297353CC}">
              <c16:uniqueId val="{00000003-85E7-4662-B175-238A747E6795}"/>
            </c:ext>
          </c:extLst>
        </c:ser>
        <c:dLbls>
          <c:showLegendKey val="0"/>
          <c:showVal val="0"/>
          <c:showCatName val="0"/>
          <c:showSerName val="0"/>
          <c:showPercent val="0"/>
          <c:showBubbleSize val="0"/>
        </c:dLbls>
        <c:gapWidth val="150"/>
        <c:overlap val="100"/>
        <c:axId val="398939528"/>
        <c:axId val="398945016"/>
      </c:barChart>
      <c:catAx>
        <c:axId val="398939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98945016"/>
        <c:crosses val="autoZero"/>
        <c:auto val="1"/>
        <c:lblAlgn val="ctr"/>
        <c:lblOffset val="100"/>
        <c:noMultiLvlLbl val="0"/>
      </c:catAx>
      <c:valAx>
        <c:axId val="398945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8939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Ｂ型図表７!$B$1</c:f>
              <c:strCache>
                <c:ptCount val="1"/>
                <c:pt idx="0">
                  <c:v>とても効果があった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Ｂ型図表７!$A$2:$A$22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⑨工賃向上を目的に新たに事業（作業）を立ち上げた</c:v>
                </c:pt>
                <c:pt idx="13">
                  <c:v>⑧企業出身者を採用した</c:v>
                </c:pt>
                <c:pt idx="14">
                  <c:v>⑦工賃向上に消極的な職員を異動させた</c:v>
                </c:pt>
                <c:pt idx="15">
                  <c:v>⑥工賃向上に意欲的な職員を配置した</c:v>
                </c:pt>
                <c:pt idx="16">
                  <c:v>⑤職員を工賃向上を目的とした研修に参加させた</c:v>
                </c:pt>
                <c:pt idx="17">
                  <c:v>④幹部が工賃向上を目的とした研修に参加した</c:v>
                </c:pt>
                <c:pt idx="18">
                  <c:v>③作業部門ごとに売上・利益目標を設定した</c:v>
                </c:pt>
                <c:pt idx="19">
                  <c:v>②作業部門ごとの売上・利益などを分析した</c:v>
                </c:pt>
                <c:pt idx="20">
                  <c:v>①工賃向上を目的とした事業所内会議をおこなっている</c:v>
                </c:pt>
              </c:strCache>
            </c:strRef>
          </c:cat>
          <c:val>
            <c:numRef>
              <c:f>Ｂ型図表７!$B$2:$B$22</c:f>
              <c:numCache>
                <c:formatCode>General</c:formatCode>
                <c:ptCount val="21"/>
                <c:pt idx="0">
                  <c:v>1</c:v>
                </c:pt>
                <c:pt idx="1">
                  <c:v>33</c:v>
                </c:pt>
                <c:pt idx="2">
                  <c:v>38</c:v>
                </c:pt>
                <c:pt idx="3">
                  <c:v>12</c:v>
                </c:pt>
                <c:pt idx="4">
                  <c:v>11</c:v>
                </c:pt>
                <c:pt idx="5">
                  <c:v>37</c:v>
                </c:pt>
                <c:pt idx="6">
                  <c:v>24</c:v>
                </c:pt>
                <c:pt idx="7">
                  <c:v>47</c:v>
                </c:pt>
                <c:pt idx="8">
                  <c:v>20</c:v>
                </c:pt>
                <c:pt idx="9">
                  <c:v>43</c:v>
                </c:pt>
                <c:pt idx="10">
                  <c:v>41</c:v>
                </c:pt>
                <c:pt idx="11">
                  <c:v>28</c:v>
                </c:pt>
                <c:pt idx="12">
                  <c:v>35</c:v>
                </c:pt>
                <c:pt idx="13">
                  <c:v>24</c:v>
                </c:pt>
                <c:pt idx="14">
                  <c:v>3</c:v>
                </c:pt>
                <c:pt idx="15">
                  <c:v>24</c:v>
                </c:pt>
                <c:pt idx="16">
                  <c:v>16</c:v>
                </c:pt>
                <c:pt idx="17">
                  <c:v>18</c:v>
                </c:pt>
                <c:pt idx="18">
                  <c:v>23</c:v>
                </c:pt>
                <c:pt idx="19">
                  <c:v>26</c:v>
                </c:pt>
                <c:pt idx="20">
                  <c:v>28</c:v>
                </c:pt>
              </c:numCache>
            </c:numRef>
          </c:val>
          <c:extLst>
            <c:ext xmlns:c16="http://schemas.microsoft.com/office/drawing/2014/chart" uri="{C3380CC4-5D6E-409C-BE32-E72D297353CC}">
              <c16:uniqueId val="{00000000-40D0-426F-BBF7-05AA61A92A7C}"/>
            </c:ext>
          </c:extLst>
        </c:ser>
        <c:ser>
          <c:idx val="1"/>
          <c:order val="1"/>
          <c:tx>
            <c:strRef>
              <c:f>Ｂ型図表７!$C$1</c:f>
              <c:strCache>
                <c:ptCount val="1"/>
                <c:pt idx="0">
                  <c:v>効果があった</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Ｂ型図表７!$A$2:$A$22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⑨工賃向上を目的に新たに事業（作業）を立ち上げた</c:v>
                </c:pt>
                <c:pt idx="13">
                  <c:v>⑧企業出身者を採用した</c:v>
                </c:pt>
                <c:pt idx="14">
                  <c:v>⑦工賃向上に消極的な職員を異動させた</c:v>
                </c:pt>
                <c:pt idx="15">
                  <c:v>⑥工賃向上に意欲的な職員を配置した</c:v>
                </c:pt>
                <c:pt idx="16">
                  <c:v>⑤職員を工賃向上を目的とした研修に参加させた</c:v>
                </c:pt>
                <c:pt idx="17">
                  <c:v>④幹部が工賃向上を目的とした研修に参加した</c:v>
                </c:pt>
                <c:pt idx="18">
                  <c:v>③作業部門ごとに売上・利益目標を設定した</c:v>
                </c:pt>
                <c:pt idx="19">
                  <c:v>②作業部門ごとの売上・利益などを分析した</c:v>
                </c:pt>
                <c:pt idx="20">
                  <c:v>①工賃向上を目的とした事業所内会議をおこなっている</c:v>
                </c:pt>
              </c:strCache>
            </c:strRef>
          </c:cat>
          <c:val>
            <c:numRef>
              <c:f>Ｂ型図表７!$C$2:$C$22</c:f>
              <c:numCache>
                <c:formatCode>General</c:formatCode>
                <c:ptCount val="21"/>
                <c:pt idx="0">
                  <c:v>6</c:v>
                </c:pt>
                <c:pt idx="1">
                  <c:v>33</c:v>
                </c:pt>
                <c:pt idx="2">
                  <c:v>39</c:v>
                </c:pt>
                <c:pt idx="3">
                  <c:v>31</c:v>
                </c:pt>
                <c:pt idx="4">
                  <c:v>45</c:v>
                </c:pt>
                <c:pt idx="5">
                  <c:v>100</c:v>
                </c:pt>
                <c:pt idx="6">
                  <c:v>67</c:v>
                </c:pt>
                <c:pt idx="7">
                  <c:v>89</c:v>
                </c:pt>
                <c:pt idx="8">
                  <c:v>76</c:v>
                </c:pt>
                <c:pt idx="9">
                  <c:v>102</c:v>
                </c:pt>
                <c:pt idx="10">
                  <c:v>84</c:v>
                </c:pt>
                <c:pt idx="11">
                  <c:v>56</c:v>
                </c:pt>
                <c:pt idx="12">
                  <c:v>47</c:v>
                </c:pt>
                <c:pt idx="13">
                  <c:v>38</c:v>
                </c:pt>
                <c:pt idx="14">
                  <c:v>3</c:v>
                </c:pt>
                <c:pt idx="15">
                  <c:v>53</c:v>
                </c:pt>
                <c:pt idx="16">
                  <c:v>74</c:v>
                </c:pt>
                <c:pt idx="17">
                  <c:v>71</c:v>
                </c:pt>
                <c:pt idx="18">
                  <c:v>86</c:v>
                </c:pt>
                <c:pt idx="19">
                  <c:v>118</c:v>
                </c:pt>
                <c:pt idx="20">
                  <c:v>131</c:v>
                </c:pt>
              </c:numCache>
            </c:numRef>
          </c:val>
          <c:extLst>
            <c:ext xmlns:c16="http://schemas.microsoft.com/office/drawing/2014/chart" uri="{C3380CC4-5D6E-409C-BE32-E72D297353CC}">
              <c16:uniqueId val="{00000001-40D0-426F-BBF7-05AA61A92A7C}"/>
            </c:ext>
          </c:extLst>
        </c:ser>
        <c:ser>
          <c:idx val="2"/>
          <c:order val="2"/>
          <c:tx>
            <c:strRef>
              <c:f>Ｂ型図表７!$D$1</c:f>
              <c:strCache>
                <c:ptCount val="1"/>
                <c:pt idx="0">
                  <c:v>あまり効果がなかった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Ｂ型図表７!$A$2:$A$22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⑨工賃向上を目的に新たに事業（作業）を立ち上げた</c:v>
                </c:pt>
                <c:pt idx="13">
                  <c:v>⑧企業出身者を採用した</c:v>
                </c:pt>
                <c:pt idx="14">
                  <c:v>⑦工賃向上に消極的な職員を異動させた</c:v>
                </c:pt>
                <c:pt idx="15">
                  <c:v>⑥工賃向上に意欲的な職員を配置した</c:v>
                </c:pt>
                <c:pt idx="16">
                  <c:v>⑤職員を工賃向上を目的とした研修に参加させた</c:v>
                </c:pt>
                <c:pt idx="17">
                  <c:v>④幹部が工賃向上を目的とした研修に参加した</c:v>
                </c:pt>
                <c:pt idx="18">
                  <c:v>③作業部門ごとに売上・利益目標を設定した</c:v>
                </c:pt>
                <c:pt idx="19">
                  <c:v>②作業部門ごとの売上・利益などを分析した</c:v>
                </c:pt>
                <c:pt idx="20">
                  <c:v>①工賃向上を目的とした事業所内会議をおこなっている</c:v>
                </c:pt>
              </c:strCache>
            </c:strRef>
          </c:cat>
          <c:val>
            <c:numRef>
              <c:f>Ｂ型図表７!$D$2:$D$22</c:f>
              <c:numCache>
                <c:formatCode>General</c:formatCode>
                <c:ptCount val="21"/>
                <c:pt idx="0">
                  <c:v>4</c:v>
                </c:pt>
                <c:pt idx="1">
                  <c:v>1</c:v>
                </c:pt>
                <c:pt idx="2">
                  <c:v>3</c:v>
                </c:pt>
                <c:pt idx="3">
                  <c:v>8</c:v>
                </c:pt>
                <c:pt idx="4">
                  <c:v>20</c:v>
                </c:pt>
                <c:pt idx="5">
                  <c:v>17</c:v>
                </c:pt>
                <c:pt idx="6">
                  <c:v>10</c:v>
                </c:pt>
                <c:pt idx="7">
                  <c:v>9</c:v>
                </c:pt>
                <c:pt idx="8">
                  <c:v>20</c:v>
                </c:pt>
                <c:pt idx="9">
                  <c:v>11</c:v>
                </c:pt>
                <c:pt idx="10">
                  <c:v>12</c:v>
                </c:pt>
                <c:pt idx="11">
                  <c:v>4</c:v>
                </c:pt>
                <c:pt idx="12">
                  <c:v>11</c:v>
                </c:pt>
                <c:pt idx="13">
                  <c:v>5</c:v>
                </c:pt>
                <c:pt idx="14">
                  <c:v>1</c:v>
                </c:pt>
                <c:pt idx="15">
                  <c:v>3</c:v>
                </c:pt>
                <c:pt idx="16">
                  <c:v>33</c:v>
                </c:pt>
                <c:pt idx="17">
                  <c:v>19</c:v>
                </c:pt>
                <c:pt idx="18">
                  <c:v>25</c:v>
                </c:pt>
                <c:pt idx="19">
                  <c:v>35</c:v>
                </c:pt>
                <c:pt idx="20">
                  <c:v>27</c:v>
                </c:pt>
              </c:numCache>
            </c:numRef>
          </c:val>
          <c:extLst>
            <c:ext xmlns:c16="http://schemas.microsoft.com/office/drawing/2014/chart" uri="{C3380CC4-5D6E-409C-BE32-E72D297353CC}">
              <c16:uniqueId val="{00000002-40D0-426F-BBF7-05AA61A92A7C}"/>
            </c:ext>
          </c:extLst>
        </c:ser>
        <c:ser>
          <c:idx val="3"/>
          <c:order val="3"/>
          <c:tx>
            <c:strRef>
              <c:f>Ｂ型図表７!$E$1</c:f>
              <c:strCache>
                <c:ptCount val="1"/>
                <c:pt idx="0">
                  <c:v>ほとんど効果がなかった</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Ｂ型図表７!$A$2:$A$22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⑨工賃向上を目的に新たに事業（作業）を立ち上げた</c:v>
                </c:pt>
                <c:pt idx="13">
                  <c:v>⑧企業出身者を採用した</c:v>
                </c:pt>
                <c:pt idx="14">
                  <c:v>⑦工賃向上に消極的な職員を異動させた</c:v>
                </c:pt>
                <c:pt idx="15">
                  <c:v>⑥工賃向上に意欲的な職員を配置した</c:v>
                </c:pt>
                <c:pt idx="16">
                  <c:v>⑤職員を工賃向上を目的とした研修に参加させた</c:v>
                </c:pt>
                <c:pt idx="17">
                  <c:v>④幹部が工賃向上を目的とした研修に参加した</c:v>
                </c:pt>
                <c:pt idx="18">
                  <c:v>③作業部門ごとに売上・利益目標を設定した</c:v>
                </c:pt>
                <c:pt idx="19">
                  <c:v>②作業部門ごとの売上・利益などを分析した</c:v>
                </c:pt>
                <c:pt idx="20">
                  <c:v>①工賃向上を目的とした事業所内会議をおこなっている</c:v>
                </c:pt>
              </c:strCache>
            </c:strRef>
          </c:cat>
          <c:val>
            <c:numRef>
              <c:f>Ｂ型図表７!$E$2:$E$22</c:f>
              <c:numCache>
                <c:formatCode>General</c:formatCode>
                <c:ptCount val="21"/>
                <c:pt idx="0">
                  <c:v>1</c:v>
                </c:pt>
                <c:pt idx="1">
                  <c:v>1</c:v>
                </c:pt>
                <c:pt idx="4">
                  <c:v>3</c:v>
                </c:pt>
                <c:pt idx="5">
                  <c:v>1</c:v>
                </c:pt>
                <c:pt idx="6">
                  <c:v>1</c:v>
                </c:pt>
                <c:pt idx="7">
                  <c:v>1</c:v>
                </c:pt>
                <c:pt idx="8">
                  <c:v>2</c:v>
                </c:pt>
                <c:pt idx="10">
                  <c:v>1</c:v>
                </c:pt>
                <c:pt idx="11">
                  <c:v>1</c:v>
                </c:pt>
                <c:pt idx="12">
                  <c:v>1</c:v>
                </c:pt>
                <c:pt idx="13">
                  <c:v>1</c:v>
                </c:pt>
                <c:pt idx="15">
                  <c:v>1</c:v>
                </c:pt>
                <c:pt idx="17">
                  <c:v>2</c:v>
                </c:pt>
                <c:pt idx="18">
                  <c:v>2</c:v>
                </c:pt>
                <c:pt idx="19">
                  <c:v>4</c:v>
                </c:pt>
                <c:pt idx="20">
                  <c:v>2</c:v>
                </c:pt>
              </c:numCache>
            </c:numRef>
          </c:val>
          <c:extLst>
            <c:ext xmlns:c16="http://schemas.microsoft.com/office/drawing/2014/chart" uri="{C3380CC4-5D6E-409C-BE32-E72D297353CC}">
              <c16:uniqueId val="{00000003-40D0-426F-BBF7-05AA61A92A7C}"/>
            </c:ext>
          </c:extLst>
        </c:ser>
        <c:dLbls>
          <c:showLegendKey val="0"/>
          <c:showVal val="0"/>
          <c:showCatName val="0"/>
          <c:showSerName val="0"/>
          <c:showPercent val="0"/>
          <c:showBubbleSize val="0"/>
        </c:dLbls>
        <c:gapWidth val="150"/>
        <c:overlap val="100"/>
        <c:axId val="398939920"/>
        <c:axId val="398943840"/>
      </c:barChart>
      <c:catAx>
        <c:axId val="398939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98943840"/>
        <c:crosses val="autoZero"/>
        <c:auto val="1"/>
        <c:lblAlgn val="ctr"/>
        <c:lblOffset val="100"/>
        <c:noMultiLvlLbl val="0"/>
      </c:catAx>
      <c:valAx>
        <c:axId val="398943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893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48FA384-7C3B-4043-B11F-C1B4A5B6FBB5}"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B0024FC-ACCB-477C-987D-5A902970ACE7}" type="slidenum">
              <a:rPr kumimoji="1" lang="ja-JP" altLang="en-US" smtClean="0"/>
              <a:t>‹#›</a:t>
            </a:fld>
            <a:endParaRPr kumimoji="1" lang="ja-JP" altLang="en-US"/>
          </a:p>
        </p:txBody>
      </p:sp>
    </p:spTree>
    <p:extLst>
      <p:ext uri="{BB962C8B-B14F-4D97-AF65-F5344CB8AC3E}">
        <p14:creationId xmlns:p14="http://schemas.microsoft.com/office/powerpoint/2010/main" val="876475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altLang="ja-JP"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1</a:t>
            </a:fld>
            <a:endParaRPr kumimoji="1" lang="ja-JP" altLang="en-US"/>
          </a:p>
        </p:txBody>
      </p:sp>
    </p:spTree>
    <p:extLst>
      <p:ext uri="{BB962C8B-B14F-4D97-AF65-F5344CB8AC3E}">
        <p14:creationId xmlns:p14="http://schemas.microsoft.com/office/powerpoint/2010/main" val="1288769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10</a:t>
            </a:fld>
            <a:endParaRPr kumimoji="1" lang="ja-JP" altLang="en-US"/>
          </a:p>
        </p:txBody>
      </p:sp>
    </p:spTree>
    <p:extLst>
      <p:ext uri="{BB962C8B-B14F-4D97-AF65-F5344CB8AC3E}">
        <p14:creationId xmlns:p14="http://schemas.microsoft.com/office/powerpoint/2010/main" val="3270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11</a:t>
            </a:fld>
            <a:endParaRPr kumimoji="1" lang="ja-JP" altLang="en-US"/>
          </a:p>
        </p:txBody>
      </p:sp>
    </p:spTree>
    <p:extLst>
      <p:ext uri="{BB962C8B-B14F-4D97-AF65-F5344CB8AC3E}">
        <p14:creationId xmlns:p14="http://schemas.microsoft.com/office/powerpoint/2010/main" val="1200243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12</a:t>
            </a:fld>
            <a:endParaRPr kumimoji="1" lang="ja-JP" altLang="en-US"/>
          </a:p>
        </p:txBody>
      </p:sp>
    </p:spTree>
    <p:extLst>
      <p:ext uri="{BB962C8B-B14F-4D97-AF65-F5344CB8AC3E}">
        <p14:creationId xmlns:p14="http://schemas.microsoft.com/office/powerpoint/2010/main" val="28960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13</a:t>
            </a:fld>
            <a:endParaRPr kumimoji="1" lang="ja-JP" altLang="en-US"/>
          </a:p>
        </p:txBody>
      </p:sp>
    </p:spTree>
    <p:extLst>
      <p:ext uri="{BB962C8B-B14F-4D97-AF65-F5344CB8AC3E}">
        <p14:creationId xmlns:p14="http://schemas.microsoft.com/office/powerpoint/2010/main" val="228630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a:t>
            </a:fld>
            <a:endParaRPr lang="en-US" altLang="ja-JP"/>
          </a:p>
        </p:txBody>
      </p:sp>
    </p:spTree>
    <p:extLst>
      <p:ext uri="{BB962C8B-B14F-4D97-AF65-F5344CB8AC3E}">
        <p14:creationId xmlns:p14="http://schemas.microsoft.com/office/powerpoint/2010/main" val="2112380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15</a:t>
            </a:fld>
            <a:endParaRPr kumimoji="1" lang="ja-JP" altLang="en-US"/>
          </a:p>
        </p:txBody>
      </p:sp>
    </p:spTree>
    <p:extLst>
      <p:ext uri="{BB962C8B-B14F-4D97-AF65-F5344CB8AC3E}">
        <p14:creationId xmlns:p14="http://schemas.microsoft.com/office/powerpoint/2010/main" val="75424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16</a:t>
            </a:fld>
            <a:endParaRPr kumimoji="1" lang="ja-JP" altLang="en-US"/>
          </a:p>
        </p:txBody>
      </p:sp>
    </p:spTree>
    <p:extLst>
      <p:ext uri="{BB962C8B-B14F-4D97-AF65-F5344CB8AC3E}">
        <p14:creationId xmlns:p14="http://schemas.microsoft.com/office/powerpoint/2010/main" val="149216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3C8616E6-1CC4-4C55-8A60-ACB262DEF92B}"/>
              </a:ext>
            </a:extLst>
          </p:cNvPr>
          <p:cNvSpPr>
            <a:spLocks noGrp="1" noRot="1" noChangeAspect="1" noTextEdit="1"/>
          </p:cNvSpPr>
          <p:nvPr>
            <p:ph type="sldImg"/>
          </p:nvPr>
        </p:nvSpPr>
        <p:spPr>
          <a:ln/>
        </p:spPr>
      </p:sp>
      <p:sp>
        <p:nvSpPr>
          <p:cNvPr id="25603" name="ノート プレースホルダー 2">
            <a:extLst>
              <a:ext uri="{FF2B5EF4-FFF2-40B4-BE49-F238E27FC236}">
                <a16:creationId xmlns:a16="http://schemas.microsoft.com/office/drawing/2014/main" id="{427E24B7-0124-4FFD-AB6A-0FA56F3D44B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25604" name="スライド番号プレースホルダー 3">
            <a:extLst>
              <a:ext uri="{FF2B5EF4-FFF2-40B4-BE49-F238E27FC236}">
                <a16:creationId xmlns:a16="http://schemas.microsoft.com/office/drawing/2014/main" id="{42972D10-B065-41EE-AED9-E2E5758AB1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C96F63-2134-412E-83B0-4BF4B6223B18}"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18</a:t>
            </a:fld>
            <a:endParaRPr kumimoji="1" lang="ja-JP" altLang="en-US"/>
          </a:p>
        </p:txBody>
      </p:sp>
    </p:spTree>
    <p:extLst>
      <p:ext uri="{BB962C8B-B14F-4D97-AF65-F5344CB8AC3E}">
        <p14:creationId xmlns:p14="http://schemas.microsoft.com/office/powerpoint/2010/main" val="41083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19</a:t>
            </a:fld>
            <a:endParaRPr kumimoji="1" lang="ja-JP" altLang="en-US"/>
          </a:p>
        </p:txBody>
      </p:sp>
    </p:spTree>
    <p:extLst>
      <p:ext uri="{BB962C8B-B14F-4D97-AF65-F5344CB8AC3E}">
        <p14:creationId xmlns:p14="http://schemas.microsoft.com/office/powerpoint/2010/main" val="401846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a:ln/>
        </p:spPr>
      </p:sp>
      <p:sp>
        <p:nvSpPr>
          <p:cNvPr id="104451" name="ノート プレースホルダ 2"/>
          <p:cNvSpPr>
            <a:spLocks noGrp="1"/>
          </p:cNvSpPr>
          <p:nvPr>
            <p:ph type="body" idx="1"/>
          </p:nvPr>
        </p:nvSpPr>
        <p:spPr>
          <a:noFill/>
          <a:ln/>
        </p:spPr>
        <p:txBody>
          <a:bodyPr/>
          <a:lstStyle/>
          <a:p>
            <a:endParaRPr kumimoji="1" lang="en-US" altLang="ja-JP" sz="1200"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a:t>
            </a:fld>
            <a:endParaRPr kumimoji="1" lang="ja-JP" altLang="en-US"/>
          </a:p>
        </p:txBody>
      </p:sp>
    </p:spTree>
    <p:extLst>
      <p:ext uri="{BB962C8B-B14F-4D97-AF65-F5344CB8AC3E}">
        <p14:creationId xmlns:p14="http://schemas.microsoft.com/office/powerpoint/2010/main" val="268734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a:ln/>
        </p:spPr>
      </p:sp>
      <p:sp>
        <p:nvSpPr>
          <p:cNvPr id="104451" name="ノート プレースホルダ 2"/>
          <p:cNvSpPr>
            <a:spLocks noGrp="1"/>
          </p:cNvSpPr>
          <p:nvPr>
            <p:ph type="body" idx="1"/>
          </p:nvPr>
        </p:nvSpPr>
        <p:spPr>
          <a:noFill/>
          <a:ln/>
        </p:spPr>
        <p:txBody>
          <a:bodyPr/>
          <a:lstStyle/>
          <a:p>
            <a:endParaRPr lang="ja-JP" altLang="en-US"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20</a:t>
            </a:fld>
            <a:endParaRPr kumimoji="1" lang="ja-JP" altLang="en-US"/>
          </a:p>
        </p:txBody>
      </p:sp>
    </p:spTree>
    <p:extLst>
      <p:ext uri="{BB962C8B-B14F-4D97-AF65-F5344CB8AC3E}">
        <p14:creationId xmlns:p14="http://schemas.microsoft.com/office/powerpoint/2010/main" val="913450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ja-JP" altLang="en-US"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21</a:t>
            </a:fld>
            <a:endParaRPr kumimoji="1" lang="ja-JP" altLang="en-US"/>
          </a:p>
        </p:txBody>
      </p:sp>
    </p:spTree>
    <p:extLst>
      <p:ext uri="{BB962C8B-B14F-4D97-AF65-F5344CB8AC3E}">
        <p14:creationId xmlns:p14="http://schemas.microsoft.com/office/powerpoint/2010/main" val="160706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a:ln/>
        </p:spPr>
      </p:sp>
      <p:sp>
        <p:nvSpPr>
          <p:cNvPr id="103427" name="ノート プレースホルダー 2"/>
          <p:cNvSpPr>
            <a:spLocks noGrp="1"/>
          </p:cNvSpPr>
          <p:nvPr>
            <p:ph type="body" idx="1"/>
          </p:nvPr>
        </p:nvSpPr>
        <p:spPr>
          <a:noFill/>
          <a:ln/>
        </p:spPr>
        <p:txBody>
          <a:bodyPr/>
          <a:lstStyle/>
          <a:p>
            <a:endParaRPr lang="ja-JP" altLang="en-US"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22</a:t>
            </a:fld>
            <a:endParaRPr kumimoji="1" lang="ja-JP" altLang="en-US"/>
          </a:p>
        </p:txBody>
      </p:sp>
    </p:spTree>
    <p:extLst>
      <p:ext uri="{BB962C8B-B14F-4D97-AF65-F5344CB8AC3E}">
        <p14:creationId xmlns:p14="http://schemas.microsoft.com/office/powerpoint/2010/main" val="2875560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23</a:t>
            </a:fld>
            <a:endParaRPr kumimoji="1" lang="ja-JP" altLang="en-US"/>
          </a:p>
        </p:txBody>
      </p:sp>
    </p:spTree>
    <p:extLst>
      <p:ext uri="{BB962C8B-B14F-4D97-AF65-F5344CB8AC3E}">
        <p14:creationId xmlns:p14="http://schemas.microsoft.com/office/powerpoint/2010/main" val="2937117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2563" indent="-182563" eaLnBrk="1" hangingPunct="1">
              <a:defRPr/>
            </a:pPr>
            <a:endParaRPr lang="en-US" altLang="ja-JP" sz="1200" dirty="0">
              <a:solidFill>
                <a:srgbClr val="000000"/>
              </a:solidFill>
            </a:endParaRPr>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24</a:t>
            </a:fld>
            <a:endParaRPr kumimoji="1" lang="ja-JP" altLang="en-US"/>
          </a:p>
        </p:txBody>
      </p:sp>
    </p:spTree>
    <p:extLst>
      <p:ext uri="{BB962C8B-B14F-4D97-AF65-F5344CB8AC3E}">
        <p14:creationId xmlns:p14="http://schemas.microsoft.com/office/powerpoint/2010/main" val="1424823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25</a:t>
            </a:fld>
            <a:endParaRPr kumimoji="1" lang="ja-JP" altLang="en-US"/>
          </a:p>
        </p:txBody>
      </p:sp>
    </p:spTree>
    <p:extLst>
      <p:ext uri="{BB962C8B-B14F-4D97-AF65-F5344CB8AC3E}">
        <p14:creationId xmlns:p14="http://schemas.microsoft.com/office/powerpoint/2010/main" val="3431502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26</a:t>
            </a:fld>
            <a:endParaRPr kumimoji="1" lang="ja-JP" altLang="en-US"/>
          </a:p>
        </p:txBody>
      </p:sp>
    </p:spTree>
    <p:extLst>
      <p:ext uri="{BB962C8B-B14F-4D97-AF65-F5344CB8AC3E}">
        <p14:creationId xmlns:p14="http://schemas.microsoft.com/office/powerpoint/2010/main" val="419421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27</a:t>
            </a:fld>
            <a:endParaRPr kumimoji="1" lang="ja-JP" altLang="en-US"/>
          </a:p>
        </p:txBody>
      </p:sp>
    </p:spTree>
    <p:extLst>
      <p:ext uri="{BB962C8B-B14F-4D97-AF65-F5344CB8AC3E}">
        <p14:creationId xmlns:p14="http://schemas.microsoft.com/office/powerpoint/2010/main" val="3000125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28</a:t>
            </a:fld>
            <a:endParaRPr kumimoji="1" lang="ja-JP" altLang="en-US"/>
          </a:p>
        </p:txBody>
      </p:sp>
    </p:spTree>
    <p:extLst>
      <p:ext uri="{BB962C8B-B14F-4D97-AF65-F5344CB8AC3E}">
        <p14:creationId xmlns:p14="http://schemas.microsoft.com/office/powerpoint/2010/main" val="259142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29</a:t>
            </a:fld>
            <a:endParaRPr kumimoji="1" lang="ja-JP" altLang="en-US"/>
          </a:p>
        </p:txBody>
      </p:sp>
    </p:spTree>
    <p:extLst>
      <p:ext uri="{BB962C8B-B14F-4D97-AF65-F5344CB8AC3E}">
        <p14:creationId xmlns:p14="http://schemas.microsoft.com/office/powerpoint/2010/main" val="98694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3</a:t>
            </a:fld>
            <a:endParaRPr kumimoji="1" lang="ja-JP" altLang="en-US"/>
          </a:p>
        </p:txBody>
      </p:sp>
    </p:spTree>
    <p:extLst>
      <p:ext uri="{BB962C8B-B14F-4D97-AF65-F5344CB8AC3E}">
        <p14:creationId xmlns:p14="http://schemas.microsoft.com/office/powerpoint/2010/main" val="1077261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ea typeface="ＭＳ Ｐ明朝" charset="-128"/>
            </a:endParaRPr>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30</a:t>
            </a:fld>
            <a:endParaRPr kumimoji="1" lang="ja-JP" altLang="en-US"/>
          </a:p>
        </p:txBody>
      </p:sp>
    </p:spTree>
    <p:extLst>
      <p:ext uri="{BB962C8B-B14F-4D97-AF65-F5344CB8AC3E}">
        <p14:creationId xmlns:p14="http://schemas.microsoft.com/office/powerpoint/2010/main" val="4200333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31</a:t>
            </a:fld>
            <a:endParaRPr kumimoji="1" lang="ja-JP" altLang="en-US"/>
          </a:p>
        </p:txBody>
      </p:sp>
    </p:spTree>
    <p:extLst>
      <p:ext uri="{BB962C8B-B14F-4D97-AF65-F5344CB8AC3E}">
        <p14:creationId xmlns:p14="http://schemas.microsoft.com/office/powerpoint/2010/main" val="1513560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1026">
            <a:extLst>
              <a:ext uri="{FF2B5EF4-FFF2-40B4-BE49-F238E27FC236}">
                <a16:creationId xmlns:a16="http://schemas.microsoft.com/office/drawing/2014/main" id="{31AC4042-1DED-4577-84BE-7AAEEE68CED1}"/>
              </a:ext>
            </a:extLst>
          </p:cNvPr>
          <p:cNvSpPr>
            <a:spLocks noGrp="1" noRot="1" noChangeAspect="1" noChangeArrowheads="1" noTextEdit="1"/>
          </p:cNvSpPr>
          <p:nvPr>
            <p:ph type="sldImg"/>
          </p:nvPr>
        </p:nvSpPr>
        <p:spPr>
          <a:ln/>
        </p:spPr>
      </p:sp>
      <p:sp>
        <p:nvSpPr>
          <p:cNvPr id="313347" name="Rectangle 1027">
            <a:extLst>
              <a:ext uri="{FF2B5EF4-FFF2-40B4-BE49-F238E27FC236}">
                <a16:creationId xmlns:a16="http://schemas.microsoft.com/office/drawing/2014/main" id="{6A4D200A-1BE7-4D6C-A239-5EEB89CB39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5616902" y="7759790"/>
            <a:ext cx="4296952" cy="40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1" tIns="46151" rIns="92301" bIns="46151" anchor="b"/>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923093" rtl="0" eaLnBrk="1" fontAlgn="base" latinLnBrk="0" hangingPunct="1">
              <a:lnSpc>
                <a:spcPct val="100000"/>
              </a:lnSpc>
              <a:spcBef>
                <a:spcPct val="0"/>
              </a:spcBef>
              <a:spcAft>
                <a:spcPct val="0"/>
              </a:spcAft>
              <a:buClrTx/>
              <a:buSzTx/>
              <a:buFontTx/>
              <a:buNone/>
              <a:tabLst/>
              <a:defRPr/>
            </a:pPr>
            <a:fld id="{CCB3A633-00A8-4A02-9025-3CBA433AC618}" type="slidenum">
              <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pPr marL="0" marR="0" lvl="0" indent="0" algn="r" defTabSz="923093"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95939" name="Rectangle 7"/>
          <p:cNvSpPr txBox="1">
            <a:spLocks noGrp="1" noChangeArrowheads="1"/>
          </p:cNvSpPr>
          <p:nvPr/>
        </p:nvSpPr>
        <p:spPr bwMode="auto">
          <a:xfrm>
            <a:off x="5616902" y="7759790"/>
            <a:ext cx="4296952" cy="40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1" tIns="46151" rIns="92301" bIns="46151" anchor="b"/>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923093" rtl="0" eaLnBrk="1" fontAlgn="base" latinLnBrk="0" hangingPunct="1">
              <a:lnSpc>
                <a:spcPct val="100000"/>
              </a:lnSpc>
              <a:spcBef>
                <a:spcPct val="0"/>
              </a:spcBef>
              <a:spcAft>
                <a:spcPct val="0"/>
              </a:spcAft>
              <a:buClrTx/>
              <a:buSzTx/>
              <a:buFontTx/>
              <a:buNone/>
              <a:tabLst/>
              <a:defRPr/>
            </a:pPr>
            <a:fld id="{3CEB8D94-D7AE-407C-9EC2-4D4A35034217}" type="slidenum">
              <a:rPr kumimoji="1" lang="en-US" altLang="ja-JP" sz="12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rPr>
              <a:pPr marL="0" marR="0" lvl="0" indent="0" algn="r" defTabSz="923093"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295940" name="Rectangle 2"/>
          <p:cNvSpPr>
            <a:spLocks noGrp="1" noRot="1" noChangeAspect="1" noChangeArrowheads="1" noTextEdit="1"/>
          </p:cNvSpPr>
          <p:nvPr>
            <p:ph type="sldImg"/>
          </p:nvPr>
        </p:nvSpPr>
        <p:spPr bwMode="auto">
          <a:xfrm>
            <a:off x="2913063" y="612775"/>
            <a:ext cx="4084637" cy="3063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dirty="0"/>
          </a:p>
        </p:txBody>
      </p:sp>
    </p:spTree>
    <p:extLst>
      <p:ext uri="{BB962C8B-B14F-4D97-AF65-F5344CB8AC3E}">
        <p14:creationId xmlns:p14="http://schemas.microsoft.com/office/powerpoint/2010/main" val="406843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4</a:t>
            </a:fld>
            <a:endParaRPr kumimoji="1" lang="ja-JP" altLang="en-US"/>
          </a:p>
        </p:txBody>
      </p:sp>
    </p:spTree>
    <p:extLst>
      <p:ext uri="{BB962C8B-B14F-4D97-AF65-F5344CB8AC3E}">
        <p14:creationId xmlns:p14="http://schemas.microsoft.com/office/powerpoint/2010/main" val="39027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81038" y="811213"/>
            <a:ext cx="5397500" cy="4049712"/>
          </a:xfrm>
        </p:spPr>
      </p:sp>
      <p:sp>
        <p:nvSpPr>
          <p:cNvPr id="3" name="ノート プレースホルダ 2"/>
          <p:cNvSpPr>
            <a:spLocks noGrp="1"/>
          </p:cNvSpPr>
          <p:nvPr>
            <p:ph type="body" idx="1"/>
          </p:nvPr>
        </p:nvSpPr>
        <p:spPr/>
        <p:txBody>
          <a:bodyPr>
            <a:normAutofit lnSpcReduction="10000"/>
          </a:bodyPr>
          <a:lstStyle/>
          <a:p>
            <a:endParaRPr kumimoji="1" lang="en-US" altLang="ja-JP" sz="1200"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5</a:t>
            </a:fld>
            <a:endParaRPr lang="en-US" altLang="ja-JP">
              <a:solidFill>
                <a:prstClr val="black"/>
              </a:solidFill>
            </a:endParaRPr>
          </a:p>
        </p:txBody>
      </p:sp>
    </p:spTree>
    <p:extLst>
      <p:ext uri="{BB962C8B-B14F-4D97-AF65-F5344CB8AC3E}">
        <p14:creationId xmlns:p14="http://schemas.microsoft.com/office/powerpoint/2010/main" val="87843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a:ln/>
        </p:spPr>
      </p:sp>
      <p:sp>
        <p:nvSpPr>
          <p:cNvPr id="104451" name="ノート プレースホルダ 2"/>
          <p:cNvSpPr>
            <a:spLocks noGrp="1"/>
          </p:cNvSpPr>
          <p:nvPr>
            <p:ph type="body" idx="1"/>
          </p:nvPr>
        </p:nvSpPr>
        <p:spPr>
          <a:noFill/>
          <a:ln/>
        </p:spPr>
        <p:txBody>
          <a:bodyPr/>
          <a:lstStyle/>
          <a:p>
            <a:endParaRPr lang="en-US" altLang="ja-JP"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6</a:t>
            </a:fld>
            <a:endParaRPr kumimoji="1" lang="ja-JP" altLang="en-US"/>
          </a:p>
        </p:txBody>
      </p:sp>
    </p:spTree>
    <p:extLst>
      <p:ext uri="{BB962C8B-B14F-4D97-AF65-F5344CB8AC3E}">
        <p14:creationId xmlns:p14="http://schemas.microsoft.com/office/powerpoint/2010/main" val="77145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7</a:t>
            </a:fld>
            <a:endParaRPr kumimoji="1" lang="ja-JP" altLang="en-US"/>
          </a:p>
        </p:txBody>
      </p:sp>
    </p:spTree>
    <p:extLst>
      <p:ext uri="{BB962C8B-B14F-4D97-AF65-F5344CB8AC3E}">
        <p14:creationId xmlns:p14="http://schemas.microsoft.com/office/powerpoint/2010/main" val="363251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8</a:t>
            </a:fld>
            <a:endParaRPr kumimoji="1" lang="ja-JP" altLang="en-US"/>
          </a:p>
        </p:txBody>
      </p:sp>
    </p:spTree>
    <p:extLst>
      <p:ext uri="{BB962C8B-B14F-4D97-AF65-F5344CB8AC3E}">
        <p14:creationId xmlns:p14="http://schemas.microsoft.com/office/powerpoint/2010/main" val="214411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B71F5-645F-41F2-A4F9-6C95FAE4058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969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266674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42126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32003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145108" cy="827999"/>
          </a:xfrm>
          <a:prstGeom prst="rect">
            <a:avLst/>
          </a:prstGeom>
          <a:pattFill prst="dkUpDiag">
            <a:fgClr>
              <a:srgbClr val="02D055"/>
            </a:fgClr>
            <a:bgClr>
              <a:srgbClr val="02D055"/>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2D055"/>
              </a:gs>
              <a:gs pos="62000">
                <a:srgbClr val="02D05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dirty="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5816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139441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1" y="3886200"/>
            <a:ext cx="6400803" cy="1752600"/>
          </a:xfrm>
        </p:spPr>
        <p:txBody>
          <a:bodyPr/>
          <a:lstStyle>
            <a:lvl1pPr marL="0" indent="0" algn="ctr">
              <a:buNone/>
              <a:defRPr>
                <a:solidFill>
                  <a:schemeClr val="tx1">
                    <a:tint val="75000"/>
                  </a:schemeClr>
                </a:solidFill>
              </a:defRPr>
            </a:lvl1pPr>
            <a:lvl2pPr marL="422087" indent="0" algn="ctr">
              <a:buNone/>
              <a:defRPr>
                <a:solidFill>
                  <a:schemeClr val="tx1">
                    <a:tint val="75000"/>
                  </a:schemeClr>
                </a:solidFill>
              </a:defRPr>
            </a:lvl2pPr>
            <a:lvl3pPr marL="844174" indent="0" algn="ctr">
              <a:buNone/>
              <a:defRPr>
                <a:solidFill>
                  <a:schemeClr val="tx1">
                    <a:tint val="75000"/>
                  </a:schemeClr>
                </a:solidFill>
              </a:defRPr>
            </a:lvl3pPr>
            <a:lvl4pPr marL="1266261" indent="0" algn="ctr">
              <a:buNone/>
              <a:defRPr>
                <a:solidFill>
                  <a:schemeClr val="tx1">
                    <a:tint val="75000"/>
                  </a:schemeClr>
                </a:solidFill>
              </a:defRPr>
            </a:lvl4pPr>
            <a:lvl5pPr marL="1688348" indent="0" algn="ctr">
              <a:buNone/>
              <a:defRPr>
                <a:solidFill>
                  <a:schemeClr val="tx1">
                    <a:tint val="75000"/>
                  </a:schemeClr>
                </a:solidFill>
              </a:defRPr>
            </a:lvl5pPr>
            <a:lvl6pPr marL="2110435" indent="0" algn="ctr">
              <a:buNone/>
              <a:defRPr>
                <a:solidFill>
                  <a:schemeClr val="tx1">
                    <a:tint val="75000"/>
                  </a:schemeClr>
                </a:solidFill>
              </a:defRPr>
            </a:lvl6pPr>
            <a:lvl7pPr marL="2532522" indent="0" algn="ctr">
              <a:buNone/>
              <a:defRPr>
                <a:solidFill>
                  <a:schemeClr val="tx1">
                    <a:tint val="75000"/>
                  </a:schemeClr>
                </a:solidFill>
              </a:defRPr>
            </a:lvl7pPr>
            <a:lvl8pPr marL="2954609" indent="0" algn="ctr">
              <a:buNone/>
              <a:defRPr>
                <a:solidFill>
                  <a:schemeClr val="tx1">
                    <a:tint val="75000"/>
                  </a:schemeClr>
                </a:solidFill>
              </a:defRPr>
            </a:lvl8pPr>
            <a:lvl9pPr marL="3376696" indent="0" algn="ctr">
              <a:buNone/>
              <a:defRPr>
                <a:solidFill>
                  <a:schemeClr val="tx1">
                    <a:tint val="75000"/>
                  </a:schemeClr>
                </a:solidFill>
              </a:defRPr>
            </a:lvl9pPr>
          </a:lstStyle>
          <a:p>
            <a:r>
              <a:rPr kumimoji="1" lang="ja-JP" altLang="en-US"/>
              <a:t>マスター サブタイトルの書式設定</a:t>
            </a:r>
          </a:p>
        </p:txBody>
      </p:sp>
    </p:spTree>
    <p:extLst>
      <p:ext uri="{BB962C8B-B14F-4D97-AF65-F5344CB8AC3E}">
        <p14:creationId xmlns:p14="http://schemas.microsoft.com/office/powerpoint/2010/main" val="2389602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92329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7" y="4406903"/>
            <a:ext cx="7772401" cy="1362075"/>
          </a:xfrm>
        </p:spPr>
        <p:txBody>
          <a:bodyPr anchor="t"/>
          <a:lstStyle>
            <a:lvl1pPr algn="l">
              <a:defRPr sz="3693"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7" y="2906713"/>
            <a:ext cx="7772401" cy="1500187"/>
          </a:xfrm>
        </p:spPr>
        <p:txBody>
          <a:bodyPr anchor="b"/>
          <a:lstStyle>
            <a:lvl1pPr marL="0" indent="0">
              <a:buNone/>
              <a:defRPr sz="1846">
                <a:solidFill>
                  <a:schemeClr val="tx1">
                    <a:tint val="75000"/>
                  </a:schemeClr>
                </a:solidFill>
              </a:defRPr>
            </a:lvl1pPr>
            <a:lvl2pPr marL="422087" indent="0">
              <a:buNone/>
              <a:defRPr sz="1662">
                <a:solidFill>
                  <a:schemeClr val="tx1">
                    <a:tint val="75000"/>
                  </a:schemeClr>
                </a:solidFill>
              </a:defRPr>
            </a:lvl2pPr>
            <a:lvl3pPr marL="844174" indent="0">
              <a:buNone/>
              <a:defRPr sz="1477">
                <a:solidFill>
                  <a:schemeClr val="tx1">
                    <a:tint val="75000"/>
                  </a:schemeClr>
                </a:solidFill>
              </a:defRPr>
            </a:lvl3pPr>
            <a:lvl4pPr marL="1266261" indent="0">
              <a:buNone/>
              <a:defRPr sz="1292">
                <a:solidFill>
                  <a:schemeClr val="tx1">
                    <a:tint val="75000"/>
                  </a:schemeClr>
                </a:solidFill>
              </a:defRPr>
            </a:lvl4pPr>
            <a:lvl5pPr marL="1688348" indent="0">
              <a:buNone/>
              <a:defRPr sz="1292">
                <a:solidFill>
                  <a:schemeClr val="tx1">
                    <a:tint val="75000"/>
                  </a:schemeClr>
                </a:solidFill>
              </a:defRPr>
            </a:lvl5pPr>
            <a:lvl6pPr marL="2110435" indent="0">
              <a:buNone/>
              <a:defRPr sz="1292">
                <a:solidFill>
                  <a:schemeClr val="tx1">
                    <a:tint val="75000"/>
                  </a:schemeClr>
                </a:solidFill>
              </a:defRPr>
            </a:lvl6pPr>
            <a:lvl7pPr marL="2532522" indent="0">
              <a:buNone/>
              <a:defRPr sz="1292">
                <a:solidFill>
                  <a:schemeClr val="tx1">
                    <a:tint val="75000"/>
                  </a:schemeClr>
                </a:solidFill>
              </a:defRPr>
            </a:lvl7pPr>
            <a:lvl8pPr marL="2954609" indent="0">
              <a:buNone/>
              <a:defRPr sz="1292">
                <a:solidFill>
                  <a:schemeClr val="tx1">
                    <a:tint val="75000"/>
                  </a:schemeClr>
                </a:solidFill>
              </a:defRPr>
            </a:lvl8pPr>
            <a:lvl9pPr marL="3376696"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199028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95254" y="1600203"/>
            <a:ext cx="782636"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30290" y="1600203"/>
            <a:ext cx="782636"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2581375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2"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3" y="1535113"/>
            <a:ext cx="4040190" cy="639762"/>
          </a:xfrm>
        </p:spPr>
        <p:txBody>
          <a:bodyPr anchor="b"/>
          <a:lstStyle>
            <a:lvl1pPr marL="0" indent="0">
              <a:buNone/>
              <a:defRPr sz="2216" b="1"/>
            </a:lvl1pPr>
            <a:lvl2pPr marL="422087" indent="0">
              <a:buNone/>
              <a:defRPr sz="1846" b="1"/>
            </a:lvl2pPr>
            <a:lvl3pPr marL="844174" indent="0">
              <a:buNone/>
              <a:defRPr sz="1662" b="1"/>
            </a:lvl3pPr>
            <a:lvl4pPr marL="1266261" indent="0">
              <a:buNone/>
              <a:defRPr sz="1477" b="1"/>
            </a:lvl4pPr>
            <a:lvl5pPr marL="1688348" indent="0">
              <a:buNone/>
              <a:defRPr sz="1477" b="1"/>
            </a:lvl5pPr>
            <a:lvl6pPr marL="2110435" indent="0">
              <a:buNone/>
              <a:defRPr sz="1477" b="1"/>
            </a:lvl6pPr>
            <a:lvl7pPr marL="2532522" indent="0">
              <a:buNone/>
              <a:defRPr sz="1477" b="1"/>
            </a:lvl7pPr>
            <a:lvl8pPr marL="2954609" indent="0">
              <a:buNone/>
              <a:defRPr sz="1477" b="1"/>
            </a:lvl8pPr>
            <a:lvl9pPr marL="3376696"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3" y="2174875"/>
            <a:ext cx="4040190"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3" y="1535113"/>
            <a:ext cx="4041776" cy="639762"/>
          </a:xfrm>
        </p:spPr>
        <p:txBody>
          <a:bodyPr anchor="b"/>
          <a:lstStyle>
            <a:lvl1pPr marL="0" indent="0">
              <a:buNone/>
              <a:defRPr sz="2216" b="1"/>
            </a:lvl1pPr>
            <a:lvl2pPr marL="422087" indent="0">
              <a:buNone/>
              <a:defRPr sz="1846" b="1"/>
            </a:lvl2pPr>
            <a:lvl3pPr marL="844174" indent="0">
              <a:buNone/>
              <a:defRPr sz="1662" b="1"/>
            </a:lvl3pPr>
            <a:lvl4pPr marL="1266261" indent="0">
              <a:buNone/>
              <a:defRPr sz="1477" b="1"/>
            </a:lvl4pPr>
            <a:lvl5pPr marL="1688348" indent="0">
              <a:buNone/>
              <a:defRPr sz="1477" b="1"/>
            </a:lvl5pPr>
            <a:lvl6pPr marL="2110435" indent="0">
              <a:buNone/>
              <a:defRPr sz="1477" b="1"/>
            </a:lvl6pPr>
            <a:lvl7pPr marL="2532522" indent="0">
              <a:buNone/>
              <a:defRPr sz="1477" b="1"/>
            </a:lvl7pPr>
            <a:lvl8pPr marL="2954609" indent="0">
              <a:buNone/>
              <a:defRPr sz="1477" b="1"/>
            </a:lvl8pPr>
            <a:lvl9pPr marL="3376696"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3" y="2174875"/>
            <a:ext cx="4041776"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81908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1882914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15782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127965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1"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3"/>
            <a:ext cx="5111751" cy="5853113"/>
          </a:xfrm>
        </p:spPr>
        <p:txBody>
          <a:bodyPr/>
          <a:lstStyle>
            <a:lvl1pPr>
              <a:defRPr sz="2954"/>
            </a:lvl1pPr>
            <a:lvl2pPr>
              <a:defRPr sz="2585"/>
            </a:lvl2pPr>
            <a:lvl3pPr>
              <a:defRPr sz="2216"/>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3"/>
            <a:ext cx="3008311" cy="4691063"/>
          </a:xfrm>
        </p:spPr>
        <p:txBody>
          <a:bodyPr/>
          <a:lstStyle>
            <a:lvl1pPr marL="0" indent="0">
              <a:buNone/>
              <a:defRPr sz="1292"/>
            </a:lvl1pPr>
            <a:lvl2pPr marL="422087" indent="0">
              <a:buNone/>
              <a:defRPr sz="1108"/>
            </a:lvl2pPr>
            <a:lvl3pPr marL="844174" indent="0">
              <a:buNone/>
              <a:defRPr sz="923"/>
            </a:lvl3pPr>
            <a:lvl4pPr marL="1266261" indent="0">
              <a:buNone/>
              <a:defRPr sz="831"/>
            </a:lvl4pPr>
            <a:lvl5pPr marL="1688348" indent="0">
              <a:buNone/>
              <a:defRPr sz="831"/>
            </a:lvl5pPr>
            <a:lvl6pPr marL="2110435" indent="0">
              <a:buNone/>
              <a:defRPr sz="831"/>
            </a:lvl6pPr>
            <a:lvl7pPr marL="2532522" indent="0">
              <a:buNone/>
              <a:defRPr sz="831"/>
            </a:lvl7pPr>
            <a:lvl8pPr marL="2954609" indent="0">
              <a:buNone/>
              <a:defRPr sz="831"/>
            </a:lvl8pPr>
            <a:lvl9pPr marL="3376696"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264480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92" y="612775"/>
            <a:ext cx="5486400" cy="4114800"/>
          </a:xfrm>
        </p:spPr>
        <p:txBody>
          <a:bodyPr/>
          <a:lstStyle>
            <a:lvl1pPr marL="0" indent="0">
              <a:buNone/>
              <a:defRPr sz="2954"/>
            </a:lvl1pPr>
            <a:lvl2pPr marL="422087" indent="0">
              <a:buNone/>
              <a:defRPr sz="2585"/>
            </a:lvl2pPr>
            <a:lvl3pPr marL="844174" indent="0">
              <a:buNone/>
              <a:defRPr sz="2216"/>
            </a:lvl3pPr>
            <a:lvl4pPr marL="1266261" indent="0">
              <a:buNone/>
              <a:defRPr sz="1846"/>
            </a:lvl4pPr>
            <a:lvl5pPr marL="1688348" indent="0">
              <a:buNone/>
              <a:defRPr sz="1846"/>
            </a:lvl5pPr>
            <a:lvl6pPr marL="2110435" indent="0">
              <a:buNone/>
              <a:defRPr sz="1846"/>
            </a:lvl6pPr>
            <a:lvl7pPr marL="2532522" indent="0">
              <a:buNone/>
              <a:defRPr sz="1846"/>
            </a:lvl7pPr>
            <a:lvl8pPr marL="2954609" indent="0">
              <a:buNone/>
              <a:defRPr sz="1846"/>
            </a:lvl8pPr>
            <a:lvl9pPr marL="3376696"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92" y="5367338"/>
            <a:ext cx="5486400" cy="804862"/>
          </a:xfrm>
        </p:spPr>
        <p:txBody>
          <a:bodyPr/>
          <a:lstStyle>
            <a:lvl1pPr marL="0" indent="0">
              <a:buNone/>
              <a:defRPr sz="1292"/>
            </a:lvl1pPr>
            <a:lvl2pPr marL="422087" indent="0">
              <a:buNone/>
              <a:defRPr sz="1108"/>
            </a:lvl2pPr>
            <a:lvl3pPr marL="844174" indent="0">
              <a:buNone/>
              <a:defRPr sz="923"/>
            </a:lvl3pPr>
            <a:lvl4pPr marL="1266261" indent="0">
              <a:buNone/>
              <a:defRPr sz="831"/>
            </a:lvl4pPr>
            <a:lvl5pPr marL="1688348" indent="0">
              <a:buNone/>
              <a:defRPr sz="831"/>
            </a:lvl5pPr>
            <a:lvl6pPr marL="2110435" indent="0">
              <a:buNone/>
              <a:defRPr sz="831"/>
            </a:lvl6pPr>
            <a:lvl7pPr marL="2532522" indent="0">
              <a:buNone/>
              <a:defRPr sz="831"/>
            </a:lvl7pPr>
            <a:lvl8pPr marL="2954609" indent="0">
              <a:buNone/>
              <a:defRPr sz="831"/>
            </a:lvl8pPr>
            <a:lvl9pPr marL="3376696"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2418675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549237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84297" y="274640"/>
            <a:ext cx="428627"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95253" y="274640"/>
            <a:ext cx="1136651"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670444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B395B-69D0-48C4-99DF-05E0E2C045C0}"/>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1AF98385-EE9B-4243-9BD6-212EBD925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652A633-9418-41F9-9B34-550BDD435C94}"/>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7509B6DD-051B-4CFE-83EF-F48AAEFE30C6}"/>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D0CCDC5-0AEC-4C70-AC01-238607FF0E51}"/>
              </a:ext>
            </a:extLst>
          </p:cNvPr>
          <p:cNvSpPr>
            <a:spLocks noGrp="1"/>
          </p:cNvSpPr>
          <p:nvPr>
            <p:ph type="sldNum" sz="quarter" idx="12"/>
          </p:nvPr>
        </p:nvSpPr>
        <p:spPr/>
        <p:txBody>
          <a:bodyPr/>
          <a:lstStyle>
            <a:lvl1pPr>
              <a:defRPr/>
            </a:lvl1pPr>
          </a:lstStyle>
          <a:p>
            <a:fld id="{09AED422-71AF-474C-BE28-322ACD4153C4}" type="slidenum">
              <a:rPr lang="en-US" altLang="ja-JP"/>
              <a:pPr/>
              <a:t>‹#›</a:t>
            </a:fld>
            <a:endParaRPr lang="en-US" altLang="ja-JP"/>
          </a:p>
        </p:txBody>
      </p:sp>
    </p:spTree>
    <p:extLst>
      <p:ext uri="{BB962C8B-B14F-4D97-AF65-F5344CB8AC3E}">
        <p14:creationId xmlns:p14="http://schemas.microsoft.com/office/powerpoint/2010/main" val="2618507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C96903-BC32-488B-B053-7F99A2F978ED}"/>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F53FC21-9665-4AEF-9337-186EE371739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6E868B9-CBC8-4747-9A77-24093C535F76}"/>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EEDECD19-51DA-4CD6-828F-DA759D5D96E5}"/>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6D91463-5C85-4C82-A0AE-AC1C447E76E0}"/>
              </a:ext>
            </a:extLst>
          </p:cNvPr>
          <p:cNvSpPr>
            <a:spLocks noGrp="1"/>
          </p:cNvSpPr>
          <p:nvPr>
            <p:ph type="sldNum" sz="quarter" idx="12"/>
          </p:nvPr>
        </p:nvSpPr>
        <p:spPr/>
        <p:txBody>
          <a:bodyPr/>
          <a:lstStyle>
            <a:lvl1pPr>
              <a:defRPr/>
            </a:lvl1pPr>
          </a:lstStyle>
          <a:p>
            <a:fld id="{109511C3-7A10-4C8F-942E-2942AFA3D466}" type="slidenum">
              <a:rPr lang="en-US" altLang="ja-JP"/>
              <a:pPr/>
              <a:t>‹#›</a:t>
            </a:fld>
            <a:endParaRPr lang="en-US" altLang="ja-JP"/>
          </a:p>
        </p:txBody>
      </p:sp>
    </p:spTree>
    <p:extLst>
      <p:ext uri="{BB962C8B-B14F-4D97-AF65-F5344CB8AC3E}">
        <p14:creationId xmlns:p14="http://schemas.microsoft.com/office/powerpoint/2010/main" val="319291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91818-2238-4A79-901E-80A71CC91B94}"/>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D5A5674A-7103-4C5F-A601-E39013EC820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FB745290-BA85-47AF-8932-2E417F07F22A}"/>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95C727CE-F6B3-4E3D-AD8C-BE00E23CA7A0}"/>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723E24F1-D2CC-4CA2-9921-1E532AABBC8B}"/>
              </a:ext>
            </a:extLst>
          </p:cNvPr>
          <p:cNvSpPr>
            <a:spLocks noGrp="1"/>
          </p:cNvSpPr>
          <p:nvPr>
            <p:ph type="sldNum" sz="quarter" idx="12"/>
          </p:nvPr>
        </p:nvSpPr>
        <p:spPr/>
        <p:txBody>
          <a:bodyPr/>
          <a:lstStyle>
            <a:lvl1pPr>
              <a:defRPr/>
            </a:lvl1pPr>
          </a:lstStyle>
          <a:p>
            <a:fld id="{BD391582-9D53-4BAA-8980-26ACFE01F448}" type="slidenum">
              <a:rPr lang="en-US" altLang="ja-JP"/>
              <a:pPr/>
              <a:t>‹#›</a:t>
            </a:fld>
            <a:endParaRPr lang="en-US" altLang="ja-JP"/>
          </a:p>
        </p:txBody>
      </p:sp>
    </p:spTree>
    <p:extLst>
      <p:ext uri="{BB962C8B-B14F-4D97-AF65-F5344CB8AC3E}">
        <p14:creationId xmlns:p14="http://schemas.microsoft.com/office/powerpoint/2010/main" val="507523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7CD92-9AEE-4557-8D97-B3BD4CEBB0D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ABDA9C9-9BC4-4DCD-B46B-ADC314BF78A5}"/>
              </a:ext>
            </a:extLst>
          </p:cNvPr>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E419BC75-D73F-4123-9E27-93B7B9C9ACF0}"/>
              </a:ext>
            </a:extLst>
          </p:cNvPr>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09D31035-F19D-42C7-B646-FCDBCAB7530D}"/>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83025F2E-5120-4A40-B4F4-F9A0F942141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25249CE3-AEB8-410F-A8A1-47D0246EEAE1}"/>
              </a:ext>
            </a:extLst>
          </p:cNvPr>
          <p:cNvSpPr>
            <a:spLocks noGrp="1"/>
          </p:cNvSpPr>
          <p:nvPr>
            <p:ph type="sldNum" sz="quarter" idx="12"/>
          </p:nvPr>
        </p:nvSpPr>
        <p:spPr/>
        <p:txBody>
          <a:bodyPr/>
          <a:lstStyle>
            <a:lvl1pPr>
              <a:defRPr/>
            </a:lvl1pPr>
          </a:lstStyle>
          <a:p>
            <a:fld id="{2E956B93-ECA0-4965-B9A9-92BC8BD2FFCC}" type="slidenum">
              <a:rPr lang="en-US" altLang="ja-JP"/>
              <a:pPr/>
              <a:t>‹#›</a:t>
            </a:fld>
            <a:endParaRPr lang="en-US" altLang="ja-JP"/>
          </a:p>
        </p:txBody>
      </p:sp>
    </p:spTree>
    <p:extLst>
      <p:ext uri="{BB962C8B-B14F-4D97-AF65-F5344CB8AC3E}">
        <p14:creationId xmlns:p14="http://schemas.microsoft.com/office/powerpoint/2010/main" val="2518753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2D2BAC-11DA-437E-8062-264000363676}"/>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6333BC95-7B64-48D3-AE2C-01C57FAC8AE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85EA69EA-14C7-4936-9891-57D86AAF89FA}"/>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28BCF6B8-9A64-4000-A254-2AE77FD341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4F9066D0-CB47-4881-A2EF-526EF6A63798}"/>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9C3FF37-0875-4513-806A-880441A96561}"/>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9BA9F345-B6CC-4BB7-84D0-D20166D4BC9C}"/>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C14A4FD2-B075-4BAF-8622-F39DCC209971}"/>
              </a:ext>
            </a:extLst>
          </p:cNvPr>
          <p:cNvSpPr>
            <a:spLocks noGrp="1"/>
          </p:cNvSpPr>
          <p:nvPr>
            <p:ph type="sldNum" sz="quarter" idx="12"/>
          </p:nvPr>
        </p:nvSpPr>
        <p:spPr/>
        <p:txBody>
          <a:bodyPr/>
          <a:lstStyle>
            <a:lvl1pPr>
              <a:defRPr/>
            </a:lvl1pPr>
          </a:lstStyle>
          <a:p>
            <a:fld id="{043AE1A7-1A9D-4F0A-A0E3-5A4FA16295AF}" type="slidenum">
              <a:rPr lang="en-US" altLang="ja-JP"/>
              <a:pPr/>
              <a:t>‹#›</a:t>
            </a:fld>
            <a:endParaRPr lang="en-US" altLang="ja-JP"/>
          </a:p>
        </p:txBody>
      </p:sp>
    </p:spTree>
    <p:extLst>
      <p:ext uri="{BB962C8B-B14F-4D97-AF65-F5344CB8AC3E}">
        <p14:creationId xmlns:p14="http://schemas.microsoft.com/office/powerpoint/2010/main" val="718606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8689BA-D55C-495B-AA7E-92EC42912151}"/>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64384EE5-110F-4F0F-95BB-44855D2DF3D0}"/>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CCF3BF62-AFD5-462A-8E73-48694669E771}"/>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3AEF0416-D235-43CD-AB25-C8E0AFCAD0CE}"/>
              </a:ext>
            </a:extLst>
          </p:cNvPr>
          <p:cNvSpPr>
            <a:spLocks noGrp="1"/>
          </p:cNvSpPr>
          <p:nvPr>
            <p:ph type="sldNum" sz="quarter" idx="12"/>
          </p:nvPr>
        </p:nvSpPr>
        <p:spPr/>
        <p:txBody>
          <a:bodyPr/>
          <a:lstStyle>
            <a:lvl1pPr>
              <a:defRPr/>
            </a:lvl1pPr>
          </a:lstStyle>
          <a:p>
            <a:fld id="{89E879CA-110F-4B3C-8CB1-ACBB0E05D566}" type="slidenum">
              <a:rPr lang="en-US" altLang="ja-JP"/>
              <a:pPr/>
              <a:t>‹#›</a:t>
            </a:fld>
            <a:endParaRPr lang="en-US" altLang="ja-JP"/>
          </a:p>
        </p:txBody>
      </p:sp>
    </p:spTree>
    <p:extLst>
      <p:ext uri="{BB962C8B-B14F-4D97-AF65-F5344CB8AC3E}">
        <p14:creationId xmlns:p14="http://schemas.microsoft.com/office/powerpoint/2010/main" val="42094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436116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F4B006-06A9-4B98-B685-D45B7D143CFE}"/>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B30DE292-462C-4F13-9B05-23BAC9548D51}"/>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E341F699-9708-487F-9DBB-9E06761F5FC4}"/>
              </a:ext>
            </a:extLst>
          </p:cNvPr>
          <p:cNvSpPr>
            <a:spLocks noGrp="1"/>
          </p:cNvSpPr>
          <p:nvPr>
            <p:ph type="sldNum" sz="quarter" idx="12"/>
          </p:nvPr>
        </p:nvSpPr>
        <p:spPr/>
        <p:txBody>
          <a:bodyPr/>
          <a:lstStyle>
            <a:lvl1pPr>
              <a:defRPr/>
            </a:lvl1pPr>
          </a:lstStyle>
          <a:p>
            <a:fld id="{688C2E85-EAC9-437D-8ED4-1859D66386FE}" type="slidenum">
              <a:rPr lang="en-US" altLang="ja-JP"/>
              <a:pPr/>
              <a:t>‹#›</a:t>
            </a:fld>
            <a:endParaRPr lang="en-US" altLang="ja-JP"/>
          </a:p>
        </p:txBody>
      </p:sp>
    </p:spTree>
    <p:extLst>
      <p:ext uri="{BB962C8B-B14F-4D97-AF65-F5344CB8AC3E}">
        <p14:creationId xmlns:p14="http://schemas.microsoft.com/office/powerpoint/2010/main" val="3709085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EBDC2A-0713-429D-BD23-F9F42650F066}"/>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2E5DEBF-B069-467F-93EF-3CE624A1607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93A3E4B9-34BE-4406-A147-73BA701ACD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FAE8126-4B28-42E9-A65B-B7BB63016686}"/>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430A6E55-99F6-44A7-A685-07B175CB5B7A}"/>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8B56A88D-BCD5-4B99-84DC-4FF0D5FD1E04}"/>
              </a:ext>
            </a:extLst>
          </p:cNvPr>
          <p:cNvSpPr>
            <a:spLocks noGrp="1"/>
          </p:cNvSpPr>
          <p:nvPr>
            <p:ph type="sldNum" sz="quarter" idx="12"/>
          </p:nvPr>
        </p:nvSpPr>
        <p:spPr/>
        <p:txBody>
          <a:bodyPr/>
          <a:lstStyle>
            <a:lvl1pPr>
              <a:defRPr/>
            </a:lvl1pPr>
          </a:lstStyle>
          <a:p>
            <a:fld id="{DCB97DC0-8DE2-4FFF-9D55-E0D0D45298DD}" type="slidenum">
              <a:rPr lang="en-US" altLang="ja-JP"/>
              <a:pPr/>
              <a:t>‹#›</a:t>
            </a:fld>
            <a:endParaRPr lang="en-US" altLang="ja-JP"/>
          </a:p>
        </p:txBody>
      </p:sp>
    </p:spTree>
    <p:extLst>
      <p:ext uri="{BB962C8B-B14F-4D97-AF65-F5344CB8AC3E}">
        <p14:creationId xmlns:p14="http://schemas.microsoft.com/office/powerpoint/2010/main" val="3965556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4862E6-B9E3-482D-B300-70DAB34D8D2D}"/>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9D4428C7-62B0-49D9-BF99-733E37AE742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DD4C9EA5-1880-452A-A3BE-190A12EDCF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B5638D6-D2B3-44FC-920E-00E6820A2D9E}"/>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DA1245B4-88D6-4254-A627-576CFF76986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FF02672-CFF6-4111-913E-1952F5F69A2C}"/>
              </a:ext>
            </a:extLst>
          </p:cNvPr>
          <p:cNvSpPr>
            <a:spLocks noGrp="1"/>
          </p:cNvSpPr>
          <p:nvPr>
            <p:ph type="sldNum" sz="quarter" idx="12"/>
          </p:nvPr>
        </p:nvSpPr>
        <p:spPr/>
        <p:txBody>
          <a:bodyPr/>
          <a:lstStyle>
            <a:lvl1pPr>
              <a:defRPr/>
            </a:lvl1pPr>
          </a:lstStyle>
          <a:p>
            <a:fld id="{B008CB2A-1901-4A3B-8CB1-C2C1F132EDB2}" type="slidenum">
              <a:rPr lang="en-US" altLang="ja-JP"/>
              <a:pPr/>
              <a:t>‹#›</a:t>
            </a:fld>
            <a:endParaRPr lang="en-US" altLang="ja-JP"/>
          </a:p>
        </p:txBody>
      </p:sp>
    </p:spTree>
    <p:extLst>
      <p:ext uri="{BB962C8B-B14F-4D97-AF65-F5344CB8AC3E}">
        <p14:creationId xmlns:p14="http://schemas.microsoft.com/office/powerpoint/2010/main" val="603903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EAB978-5AD6-42A0-B87D-E408108C0D75}"/>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9091C1-2652-409F-AB28-43D13684D268}"/>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233D40F-0305-4769-B14C-496645CAB898}"/>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B165BEFC-BCB6-4CEF-950B-20E378BDF4EE}"/>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223FE9EE-B2B7-4F3F-90A0-50A8672B7D54}"/>
              </a:ext>
            </a:extLst>
          </p:cNvPr>
          <p:cNvSpPr>
            <a:spLocks noGrp="1"/>
          </p:cNvSpPr>
          <p:nvPr>
            <p:ph type="sldNum" sz="quarter" idx="12"/>
          </p:nvPr>
        </p:nvSpPr>
        <p:spPr/>
        <p:txBody>
          <a:bodyPr/>
          <a:lstStyle>
            <a:lvl1pPr>
              <a:defRPr/>
            </a:lvl1pPr>
          </a:lstStyle>
          <a:p>
            <a:fld id="{48599301-482A-4CCD-B1A3-969A2E52D039}" type="slidenum">
              <a:rPr lang="en-US" altLang="ja-JP"/>
              <a:pPr/>
              <a:t>‹#›</a:t>
            </a:fld>
            <a:endParaRPr lang="en-US" altLang="ja-JP"/>
          </a:p>
        </p:txBody>
      </p:sp>
    </p:spTree>
    <p:extLst>
      <p:ext uri="{BB962C8B-B14F-4D97-AF65-F5344CB8AC3E}">
        <p14:creationId xmlns:p14="http://schemas.microsoft.com/office/powerpoint/2010/main" val="111235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39F74AB-7267-4C46-9230-8D7AF159D0FA}"/>
              </a:ext>
            </a:extLst>
          </p:cNvPr>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C61CB7-53E4-43CE-9D63-C8A9DC617DC8}"/>
              </a:ext>
            </a:extLst>
          </p:cNvPr>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FB94F74-2A5B-4154-874F-6399A3DD4F05}"/>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517ABEB7-64A1-46BF-84F1-7BDE463BFAF5}"/>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DE7E8AE2-7BDD-4BE6-9128-6A3CE6713306}"/>
              </a:ext>
            </a:extLst>
          </p:cNvPr>
          <p:cNvSpPr>
            <a:spLocks noGrp="1"/>
          </p:cNvSpPr>
          <p:nvPr>
            <p:ph type="sldNum" sz="quarter" idx="12"/>
          </p:nvPr>
        </p:nvSpPr>
        <p:spPr/>
        <p:txBody>
          <a:bodyPr/>
          <a:lstStyle>
            <a:lvl1pPr>
              <a:defRPr/>
            </a:lvl1pPr>
          </a:lstStyle>
          <a:p>
            <a:fld id="{44051D23-63E5-459F-B37E-1589BFC92880}" type="slidenum">
              <a:rPr lang="en-US" altLang="ja-JP"/>
              <a:pPr/>
              <a:t>‹#›</a:t>
            </a:fld>
            <a:endParaRPr lang="en-US" altLang="ja-JP"/>
          </a:p>
        </p:txBody>
      </p:sp>
    </p:spTree>
    <p:extLst>
      <p:ext uri="{BB962C8B-B14F-4D97-AF65-F5344CB8AC3E}">
        <p14:creationId xmlns:p14="http://schemas.microsoft.com/office/powerpoint/2010/main" val="1837920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reserve="1">
  <p:cSld name="タイトル、テキスト、グラフ">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EDBFF-CE74-416E-B953-C4D0F468D25B}"/>
              </a:ext>
            </a:extLst>
          </p:cNvPr>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EE2160F-7D8F-47B9-ADDE-60F1C578A1BE}"/>
              </a:ext>
            </a:extLst>
          </p:cNvPr>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a:extLst>
              <a:ext uri="{FF2B5EF4-FFF2-40B4-BE49-F238E27FC236}">
                <a16:creationId xmlns:a16="http://schemas.microsoft.com/office/drawing/2014/main" id="{2F41E58B-801A-46B3-8511-06D10F7142A3}"/>
              </a:ext>
            </a:extLst>
          </p:cNvPr>
          <p:cNvSpPr>
            <a:spLocks noGrp="1"/>
          </p:cNvSpPr>
          <p:nvPr>
            <p:ph type="chart" sz="half" idx="2"/>
          </p:nvPr>
        </p:nvSpPr>
        <p:spPr>
          <a:xfrm>
            <a:off x="4648200" y="1600200"/>
            <a:ext cx="4038600" cy="4525963"/>
          </a:xfrm>
        </p:spPr>
        <p:txBody>
          <a:bodyPr/>
          <a:lstStyle/>
          <a:p>
            <a:endParaRPr lang="ja-JP" altLang="en-US"/>
          </a:p>
        </p:txBody>
      </p:sp>
      <p:sp>
        <p:nvSpPr>
          <p:cNvPr id="5" name="日付プレースホルダー 4">
            <a:extLst>
              <a:ext uri="{FF2B5EF4-FFF2-40B4-BE49-F238E27FC236}">
                <a16:creationId xmlns:a16="http://schemas.microsoft.com/office/drawing/2014/main" id="{13452478-8E98-4480-B8C4-7C50E047CB6B}"/>
              </a:ext>
            </a:extLst>
          </p:cNvPr>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FEFD4474-16A5-481C-87D2-1D35DEC54FEA}"/>
              </a:ext>
            </a:extLst>
          </p:cNvPr>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64BCD25-129F-4C30-992E-825AEEC6AC6C}"/>
              </a:ext>
            </a:extLst>
          </p:cNvPr>
          <p:cNvSpPr>
            <a:spLocks noGrp="1"/>
          </p:cNvSpPr>
          <p:nvPr>
            <p:ph type="sldNum" sz="quarter" idx="12"/>
          </p:nvPr>
        </p:nvSpPr>
        <p:spPr>
          <a:xfrm>
            <a:off x="6553200" y="6245225"/>
            <a:ext cx="2133600" cy="476250"/>
          </a:xfrm>
        </p:spPr>
        <p:txBody>
          <a:bodyPr/>
          <a:lstStyle>
            <a:lvl1pPr>
              <a:defRPr/>
            </a:lvl1pPr>
          </a:lstStyle>
          <a:p>
            <a:fld id="{5B4B8162-BFEA-4984-830C-CBBE31BACEFD}" type="slidenum">
              <a:rPr lang="en-US" altLang="ja-JP"/>
              <a:pPr/>
              <a:t>‹#›</a:t>
            </a:fld>
            <a:endParaRPr lang="en-US" altLang="ja-JP"/>
          </a:p>
        </p:txBody>
      </p:sp>
    </p:spTree>
    <p:extLst>
      <p:ext uri="{BB962C8B-B14F-4D97-AF65-F5344CB8AC3E}">
        <p14:creationId xmlns:p14="http://schemas.microsoft.com/office/powerpoint/2010/main" val="219379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FB11CD5C-969A-4832-BA3D-13F3EE808BB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34FEE0C-D0D3-4B6E-9CEB-E57535B320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7C61A5A-F745-43E2-8231-FB2B710B08FD}"/>
              </a:ext>
            </a:extLst>
          </p:cNvPr>
          <p:cNvSpPr>
            <a:spLocks noGrp="1" noChangeArrowheads="1"/>
          </p:cNvSpPr>
          <p:nvPr>
            <p:ph type="sldNum" sz="quarter" idx="12"/>
          </p:nvPr>
        </p:nvSpPr>
        <p:spPr>
          <a:ln/>
        </p:spPr>
        <p:txBody>
          <a:bodyPr/>
          <a:lstStyle>
            <a:lvl1pPr>
              <a:defRPr/>
            </a:lvl1pPr>
          </a:lstStyle>
          <a:p>
            <a:fld id="{E98D8693-A096-4976-8009-2928310E1B01}" type="slidenum">
              <a:rPr lang="en-US" altLang="ja-JP"/>
              <a:pPr/>
              <a:t>‹#›</a:t>
            </a:fld>
            <a:endParaRPr lang="en-US" altLang="ja-JP"/>
          </a:p>
        </p:txBody>
      </p:sp>
    </p:spTree>
    <p:extLst>
      <p:ext uri="{BB962C8B-B14F-4D97-AF65-F5344CB8AC3E}">
        <p14:creationId xmlns:p14="http://schemas.microsoft.com/office/powerpoint/2010/main" val="1215126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A4DEC10-340A-40FA-9D12-AE402A2C529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360915E-C145-4499-9D07-499638749B9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0A6084A-309D-41BA-B6D8-3D2F59B9D216}"/>
              </a:ext>
            </a:extLst>
          </p:cNvPr>
          <p:cNvSpPr>
            <a:spLocks noGrp="1" noChangeArrowheads="1"/>
          </p:cNvSpPr>
          <p:nvPr>
            <p:ph type="sldNum" sz="quarter" idx="12"/>
          </p:nvPr>
        </p:nvSpPr>
        <p:spPr>
          <a:ln/>
        </p:spPr>
        <p:txBody>
          <a:bodyPr/>
          <a:lstStyle>
            <a:lvl1pPr>
              <a:defRPr/>
            </a:lvl1pPr>
          </a:lstStyle>
          <a:p>
            <a:fld id="{2BB0F3F9-29EE-4334-80A1-CB424D094F0B}" type="slidenum">
              <a:rPr lang="en-US" altLang="ja-JP"/>
              <a:pPr/>
              <a:t>‹#›</a:t>
            </a:fld>
            <a:endParaRPr lang="en-US" altLang="ja-JP"/>
          </a:p>
        </p:txBody>
      </p:sp>
    </p:spTree>
    <p:extLst>
      <p:ext uri="{BB962C8B-B14F-4D97-AF65-F5344CB8AC3E}">
        <p14:creationId xmlns:p14="http://schemas.microsoft.com/office/powerpoint/2010/main" val="1133518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2"/>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5"/>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7306ADEA-03A7-4A48-B5F8-68F35469E19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EF81315-43F9-4117-9CF1-673D339038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C33B912-BE03-4FEE-921A-83B0556E2031}"/>
              </a:ext>
            </a:extLst>
          </p:cNvPr>
          <p:cNvSpPr>
            <a:spLocks noGrp="1" noChangeArrowheads="1"/>
          </p:cNvSpPr>
          <p:nvPr>
            <p:ph type="sldNum" sz="quarter" idx="12"/>
          </p:nvPr>
        </p:nvSpPr>
        <p:spPr>
          <a:ln/>
        </p:spPr>
        <p:txBody>
          <a:bodyPr/>
          <a:lstStyle>
            <a:lvl1pPr>
              <a:defRPr/>
            </a:lvl1pPr>
          </a:lstStyle>
          <a:p>
            <a:fld id="{CDAB1A0D-E97C-4324-B5D1-803F95A09047}" type="slidenum">
              <a:rPr lang="en-US" altLang="ja-JP"/>
              <a:pPr/>
              <a:t>‹#›</a:t>
            </a:fld>
            <a:endParaRPr lang="en-US" altLang="ja-JP"/>
          </a:p>
        </p:txBody>
      </p:sp>
    </p:spTree>
    <p:extLst>
      <p:ext uri="{BB962C8B-B14F-4D97-AF65-F5344CB8AC3E}">
        <p14:creationId xmlns:p14="http://schemas.microsoft.com/office/powerpoint/2010/main" val="407833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2"/>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C3C747C-0D63-486F-B2D7-07FF652D119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CBBDC41-C3F4-482D-A1BE-43FA806DBF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E1CE1F6-5465-469A-B0EB-22CF5853A78D}"/>
              </a:ext>
            </a:extLst>
          </p:cNvPr>
          <p:cNvSpPr>
            <a:spLocks noGrp="1" noChangeArrowheads="1"/>
          </p:cNvSpPr>
          <p:nvPr>
            <p:ph type="sldNum" sz="quarter" idx="12"/>
          </p:nvPr>
        </p:nvSpPr>
        <p:spPr>
          <a:ln/>
        </p:spPr>
        <p:txBody>
          <a:bodyPr/>
          <a:lstStyle>
            <a:lvl1pPr>
              <a:defRPr/>
            </a:lvl1pPr>
          </a:lstStyle>
          <a:p>
            <a:fld id="{0566D217-5686-4AE5-AEA8-C89EAB8E061C}" type="slidenum">
              <a:rPr lang="en-US" altLang="ja-JP"/>
              <a:pPr/>
              <a:t>‹#›</a:t>
            </a:fld>
            <a:endParaRPr lang="en-US" altLang="ja-JP"/>
          </a:p>
        </p:txBody>
      </p:sp>
    </p:spTree>
    <p:extLst>
      <p:ext uri="{BB962C8B-B14F-4D97-AF65-F5344CB8AC3E}">
        <p14:creationId xmlns:p14="http://schemas.microsoft.com/office/powerpoint/2010/main" val="280911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E0187A4-EB68-408C-A584-76E763B0108E}"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140010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06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06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F8143327-0AD0-4E10-9156-C470F4124E0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ED14E12F-8204-48CC-AAEF-EBB024E783B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8F815713-0ECD-4492-A0C1-61B3A6B437D7}"/>
              </a:ext>
            </a:extLst>
          </p:cNvPr>
          <p:cNvSpPr>
            <a:spLocks noGrp="1" noChangeArrowheads="1"/>
          </p:cNvSpPr>
          <p:nvPr>
            <p:ph type="sldNum" sz="quarter" idx="12"/>
          </p:nvPr>
        </p:nvSpPr>
        <p:spPr>
          <a:ln/>
        </p:spPr>
        <p:txBody>
          <a:bodyPr/>
          <a:lstStyle>
            <a:lvl1pPr>
              <a:defRPr/>
            </a:lvl1pPr>
          </a:lstStyle>
          <a:p>
            <a:fld id="{9B980FE2-998B-4F64-90A9-EC5080E9606D}" type="slidenum">
              <a:rPr lang="en-US" altLang="ja-JP"/>
              <a:pPr/>
              <a:t>‹#›</a:t>
            </a:fld>
            <a:endParaRPr lang="en-US" altLang="ja-JP"/>
          </a:p>
        </p:txBody>
      </p:sp>
    </p:spTree>
    <p:extLst>
      <p:ext uri="{BB962C8B-B14F-4D97-AF65-F5344CB8AC3E}">
        <p14:creationId xmlns:p14="http://schemas.microsoft.com/office/powerpoint/2010/main" val="3034609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D7132AB5-A965-450D-8BBE-CAB46A62643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D4E67BA6-71FC-43E2-AA17-1C447B81368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7F24BC36-AA2B-44BE-9E8D-9E75A914B748}"/>
              </a:ext>
            </a:extLst>
          </p:cNvPr>
          <p:cNvSpPr>
            <a:spLocks noGrp="1" noChangeArrowheads="1"/>
          </p:cNvSpPr>
          <p:nvPr>
            <p:ph type="sldNum" sz="quarter" idx="12"/>
          </p:nvPr>
        </p:nvSpPr>
        <p:spPr>
          <a:ln/>
        </p:spPr>
        <p:txBody>
          <a:bodyPr/>
          <a:lstStyle>
            <a:lvl1pPr>
              <a:defRPr/>
            </a:lvl1pPr>
          </a:lstStyle>
          <a:p>
            <a:fld id="{8C7708AF-C564-4950-A311-107BDD449F80}" type="slidenum">
              <a:rPr lang="en-US" altLang="ja-JP"/>
              <a:pPr/>
              <a:t>‹#›</a:t>
            </a:fld>
            <a:endParaRPr lang="en-US" altLang="ja-JP"/>
          </a:p>
        </p:txBody>
      </p:sp>
    </p:spTree>
    <p:extLst>
      <p:ext uri="{BB962C8B-B14F-4D97-AF65-F5344CB8AC3E}">
        <p14:creationId xmlns:p14="http://schemas.microsoft.com/office/powerpoint/2010/main" val="28326184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BEA3502-DEB5-46C3-968A-1DFB2F8CC59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66A3CBD2-C92B-4879-820E-12903E4DC5F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8703D85E-E0E1-4B66-92DF-4659292ED9E1}"/>
              </a:ext>
            </a:extLst>
          </p:cNvPr>
          <p:cNvSpPr>
            <a:spLocks noGrp="1" noChangeArrowheads="1"/>
          </p:cNvSpPr>
          <p:nvPr>
            <p:ph type="sldNum" sz="quarter" idx="12"/>
          </p:nvPr>
        </p:nvSpPr>
        <p:spPr>
          <a:ln/>
        </p:spPr>
        <p:txBody>
          <a:bodyPr/>
          <a:lstStyle>
            <a:lvl1pPr>
              <a:defRPr/>
            </a:lvl1pPr>
          </a:lstStyle>
          <a:p>
            <a:fld id="{EE43E6CC-8481-4836-8C2A-5BB69F2E7F09}" type="slidenum">
              <a:rPr lang="en-US" altLang="ja-JP"/>
              <a:pPr/>
              <a:t>‹#›</a:t>
            </a:fld>
            <a:endParaRPr lang="en-US" altLang="ja-JP"/>
          </a:p>
        </p:txBody>
      </p:sp>
    </p:spTree>
    <p:extLst>
      <p:ext uri="{BB962C8B-B14F-4D97-AF65-F5344CB8AC3E}">
        <p14:creationId xmlns:p14="http://schemas.microsoft.com/office/powerpoint/2010/main" val="3199289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538" y="273052"/>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2"/>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FFEE9873-554D-4694-97A9-860E1EAC471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7D57272-C51F-4C3B-A98C-012AB47A3B6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A21DD25-CD1F-4FBD-B558-35AD836337E1}"/>
              </a:ext>
            </a:extLst>
          </p:cNvPr>
          <p:cNvSpPr>
            <a:spLocks noGrp="1" noChangeArrowheads="1"/>
          </p:cNvSpPr>
          <p:nvPr>
            <p:ph type="sldNum" sz="quarter" idx="12"/>
          </p:nvPr>
        </p:nvSpPr>
        <p:spPr>
          <a:ln/>
        </p:spPr>
        <p:txBody>
          <a:bodyPr/>
          <a:lstStyle>
            <a:lvl1pPr>
              <a:defRPr/>
            </a:lvl1pPr>
          </a:lstStyle>
          <a:p>
            <a:fld id="{B1C370CD-76E0-4A6F-ABC2-2567BDD723B6}" type="slidenum">
              <a:rPr lang="en-US" altLang="ja-JP"/>
              <a:pPr/>
              <a:t>‹#›</a:t>
            </a:fld>
            <a:endParaRPr lang="en-US" altLang="ja-JP"/>
          </a:p>
        </p:txBody>
      </p:sp>
    </p:spTree>
    <p:extLst>
      <p:ext uri="{BB962C8B-B14F-4D97-AF65-F5344CB8AC3E}">
        <p14:creationId xmlns:p14="http://schemas.microsoft.com/office/powerpoint/2010/main" val="1970572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5"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165"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65"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3B63B487-7A9A-426E-902D-AE73EAC3619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7AC3A65D-CA99-4214-8DAF-DC013EA1F06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093BA28-34E2-42B6-92DE-A5DD7E05FF15}"/>
              </a:ext>
            </a:extLst>
          </p:cNvPr>
          <p:cNvSpPr>
            <a:spLocks noGrp="1" noChangeArrowheads="1"/>
          </p:cNvSpPr>
          <p:nvPr>
            <p:ph type="sldNum" sz="quarter" idx="12"/>
          </p:nvPr>
        </p:nvSpPr>
        <p:spPr>
          <a:ln/>
        </p:spPr>
        <p:txBody>
          <a:bodyPr/>
          <a:lstStyle>
            <a:lvl1pPr>
              <a:defRPr/>
            </a:lvl1pPr>
          </a:lstStyle>
          <a:p>
            <a:fld id="{F67D1F5D-66B6-45FF-A89A-C359091C0763}" type="slidenum">
              <a:rPr lang="en-US" altLang="ja-JP"/>
              <a:pPr/>
              <a:t>‹#›</a:t>
            </a:fld>
            <a:endParaRPr lang="en-US" altLang="ja-JP"/>
          </a:p>
        </p:txBody>
      </p:sp>
    </p:spTree>
    <p:extLst>
      <p:ext uri="{BB962C8B-B14F-4D97-AF65-F5344CB8AC3E}">
        <p14:creationId xmlns:p14="http://schemas.microsoft.com/office/powerpoint/2010/main" val="3382865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32CA482-965C-4B97-955B-B1A08B52F32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25A8886-64F0-421B-8B3D-3C50F0379CF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9B0DFE4-1A43-4BFF-996B-C16489E1CB8C}"/>
              </a:ext>
            </a:extLst>
          </p:cNvPr>
          <p:cNvSpPr>
            <a:spLocks noGrp="1" noChangeArrowheads="1"/>
          </p:cNvSpPr>
          <p:nvPr>
            <p:ph type="sldNum" sz="quarter" idx="12"/>
          </p:nvPr>
        </p:nvSpPr>
        <p:spPr>
          <a:ln/>
        </p:spPr>
        <p:txBody>
          <a:bodyPr/>
          <a:lstStyle>
            <a:lvl1pPr>
              <a:defRPr/>
            </a:lvl1pPr>
          </a:lstStyle>
          <a:p>
            <a:fld id="{6C0B9A5D-6B08-497F-818B-82F096B8F5E1}" type="slidenum">
              <a:rPr lang="en-US" altLang="ja-JP"/>
              <a:pPr/>
              <a:t>‹#›</a:t>
            </a:fld>
            <a:endParaRPr lang="en-US" altLang="ja-JP"/>
          </a:p>
        </p:txBody>
      </p:sp>
    </p:spTree>
    <p:extLst>
      <p:ext uri="{BB962C8B-B14F-4D97-AF65-F5344CB8AC3E}">
        <p14:creationId xmlns:p14="http://schemas.microsoft.com/office/powerpoint/2010/main" val="139423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3152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0BDC9C9-630A-487F-A14F-4DE3A8466DE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328B21A-CFDD-42CC-B53A-F4E29A69C68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154664B-A6C5-42FD-B204-98F13C1105AB}"/>
              </a:ext>
            </a:extLst>
          </p:cNvPr>
          <p:cNvSpPr>
            <a:spLocks noGrp="1" noChangeArrowheads="1"/>
          </p:cNvSpPr>
          <p:nvPr>
            <p:ph type="sldNum" sz="quarter" idx="12"/>
          </p:nvPr>
        </p:nvSpPr>
        <p:spPr>
          <a:ln/>
        </p:spPr>
        <p:txBody>
          <a:bodyPr/>
          <a:lstStyle>
            <a:lvl1pPr>
              <a:defRPr/>
            </a:lvl1pPr>
          </a:lstStyle>
          <a:p>
            <a:fld id="{0E6EB731-527E-4B29-8DEF-BF3A360EFA5A}" type="slidenum">
              <a:rPr lang="en-US" altLang="ja-JP"/>
              <a:pPr/>
              <a:t>‹#›</a:t>
            </a:fld>
            <a:endParaRPr lang="en-US" altLang="ja-JP"/>
          </a:p>
        </p:txBody>
      </p:sp>
    </p:spTree>
    <p:extLst>
      <p:ext uri="{BB962C8B-B14F-4D97-AF65-F5344CB8AC3E}">
        <p14:creationId xmlns:p14="http://schemas.microsoft.com/office/powerpoint/2010/main" val="612851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2"/>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2"/>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35BF928-A2C3-4042-9399-0A270930EE2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4CDAFA9-98CC-4ACE-AB56-21F0321C983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329D696-F5A8-48E1-823C-746EF93E07CB}"/>
              </a:ext>
            </a:extLst>
          </p:cNvPr>
          <p:cNvSpPr>
            <a:spLocks noGrp="1" noChangeArrowheads="1"/>
          </p:cNvSpPr>
          <p:nvPr>
            <p:ph type="sldNum" sz="quarter" idx="12"/>
          </p:nvPr>
        </p:nvSpPr>
        <p:spPr>
          <a:ln/>
        </p:spPr>
        <p:txBody>
          <a:bodyPr/>
          <a:lstStyle>
            <a:lvl1pPr>
              <a:defRPr/>
            </a:lvl1pPr>
          </a:lstStyle>
          <a:p>
            <a:fld id="{1A14F646-5A17-46B2-8F62-3297F33114AE}" type="slidenum">
              <a:rPr lang="en-US" altLang="ja-JP"/>
              <a:pPr/>
              <a:t>‹#›</a:t>
            </a:fld>
            <a:endParaRPr lang="en-US" altLang="ja-JP"/>
          </a:p>
        </p:txBody>
      </p:sp>
    </p:spTree>
    <p:extLst>
      <p:ext uri="{BB962C8B-B14F-4D97-AF65-F5344CB8AC3E}">
        <p14:creationId xmlns:p14="http://schemas.microsoft.com/office/powerpoint/2010/main" val="660880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0"/>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088B2FD7-6EB4-471F-97B1-D33B08EB655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3D8D7277-6D1E-4E74-9201-92E44B27242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239CD602-3E0B-4E55-AF7E-FCFFCE3929B8}"/>
              </a:ext>
            </a:extLst>
          </p:cNvPr>
          <p:cNvSpPr>
            <a:spLocks noGrp="1" noChangeArrowheads="1"/>
          </p:cNvSpPr>
          <p:nvPr>
            <p:ph type="sldNum" sz="quarter" idx="12"/>
          </p:nvPr>
        </p:nvSpPr>
        <p:spPr>
          <a:ln/>
        </p:spPr>
        <p:txBody>
          <a:bodyPr/>
          <a:lstStyle>
            <a:lvl1pPr>
              <a:defRPr/>
            </a:lvl1pPr>
          </a:lstStyle>
          <a:p>
            <a:fld id="{5B28F29D-A3CF-40C4-B7F5-B72D501D6645}" type="slidenum">
              <a:rPr lang="en-US" altLang="ja-JP"/>
              <a:pPr/>
              <a:t>‹#›</a:t>
            </a:fld>
            <a:endParaRPr lang="en-US" altLang="ja-JP"/>
          </a:p>
        </p:txBody>
      </p:sp>
    </p:spTree>
    <p:extLst>
      <p:ext uri="{BB962C8B-B14F-4D97-AF65-F5344CB8AC3E}">
        <p14:creationId xmlns:p14="http://schemas.microsoft.com/office/powerpoint/2010/main" val="2573155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2"/>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D84EBDE3-A101-4BBD-9A0C-0FC85309DAC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57E2F16-AFE4-4365-B2AB-B8CA530D47C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584AD6B-4B73-4D03-9A00-BAB8EBC5DBD0}"/>
              </a:ext>
            </a:extLst>
          </p:cNvPr>
          <p:cNvSpPr>
            <a:spLocks noGrp="1" noChangeArrowheads="1"/>
          </p:cNvSpPr>
          <p:nvPr>
            <p:ph type="sldNum" sz="quarter" idx="12"/>
          </p:nvPr>
        </p:nvSpPr>
        <p:spPr>
          <a:ln/>
        </p:spPr>
        <p:txBody>
          <a:bodyPr/>
          <a:lstStyle>
            <a:lvl1pPr>
              <a:defRPr/>
            </a:lvl1pPr>
          </a:lstStyle>
          <a:p>
            <a:fld id="{046DCBDD-4943-4FEF-8F02-6103D932FFCE}" type="slidenum">
              <a:rPr lang="en-US" altLang="ja-JP"/>
              <a:pPr/>
              <a:t>‹#›</a:t>
            </a:fld>
            <a:endParaRPr lang="en-US" altLang="ja-JP"/>
          </a:p>
        </p:txBody>
      </p:sp>
    </p:spTree>
    <p:extLst>
      <p:ext uri="{BB962C8B-B14F-4D97-AF65-F5344CB8AC3E}">
        <p14:creationId xmlns:p14="http://schemas.microsoft.com/office/powerpoint/2010/main" val="236354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E0187A4-EB68-408C-A584-76E763B0108E}" type="datetimeFigureOut">
              <a:rPr kumimoji="1" lang="ja-JP" altLang="en-US" smtClean="0"/>
              <a:t>2024/8/9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2736671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2"/>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91"/>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2A767D0E-CD65-4BA8-9381-607C147771D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a:extLst>
              <a:ext uri="{FF2B5EF4-FFF2-40B4-BE49-F238E27FC236}">
                <a16:creationId xmlns:a16="http://schemas.microsoft.com/office/drawing/2014/main" id="{2B06FCDA-20B8-41DC-8B44-68531A61B62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692C7605-DF37-49EE-9149-04591FCCE337}"/>
              </a:ext>
            </a:extLst>
          </p:cNvPr>
          <p:cNvSpPr>
            <a:spLocks noGrp="1" noChangeArrowheads="1"/>
          </p:cNvSpPr>
          <p:nvPr>
            <p:ph type="sldNum" sz="quarter" idx="12"/>
          </p:nvPr>
        </p:nvSpPr>
        <p:spPr>
          <a:ln/>
        </p:spPr>
        <p:txBody>
          <a:bodyPr/>
          <a:lstStyle>
            <a:lvl1pPr>
              <a:defRPr/>
            </a:lvl1pPr>
          </a:lstStyle>
          <a:p>
            <a:fld id="{8E2433B7-D782-47BA-93A0-CB03F67C288F}" type="slidenum">
              <a:rPr lang="en-US" altLang="ja-JP"/>
              <a:pPr/>
              <a:t>‹#›</a:t>
            </a:fld>
            <a:endParaRPr lang="en-US" altLang="ja-JP"/>
          </a:p>
        </p:txBody>
      </p:sp>
    </p:spTree>
    <p:extLst>
      <p:ext uri="{BB962C8B-B14F-4D97-AF65-F5344CB8AC3E}">
        <p14:creationId xmlns:p14="http://schemas.microsoft.com/office/powerpoint/2010/main" val="1496261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2E7D96A8-7079-415B-B3BE-32F49460912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2EFF375-ACB0-44DD-8BB6-52F4A859FAB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8C8E45B-AAAF-438F-8074-FC4806BF8803}"/>
              </a:ext>
            </a:extLst>
          </p:cNvPr>
          <p:cNvSpPr>
            <a:spLocks noGrp="1" noChangeArrowheads="1"/>
          </p:cNvSpPr>
          <p:nvPr>
            <p:ph type="sldNum" sz="quarter" idx="12"/>
          </p:nvPr>
        </p:nvSpPr>
        <p:spPr>
          <a:ln/>
        </p:spPr>
        <p:txBody>
          <a:bodyPr/>
          <a:lstStyle>
            <a:lvl1pPr>
              <a:defRPr/>
            </a:lvl1pPr>
          </a:lstStyle>
          <a:p>
            <a:fld id="{9150D60A-2C80-4D15-9ACE-88105F04D606}" type="slidenum">
              <a:rPr lang="en-US" altLang="ja-JP"/>
              <a:pPr/>
              <a:t>‹#›</a:t>
            </a:fld>
            <a:endParaRPr lang="en-US" altLang="ja-JP"/>
          </a:p>
        </p:txBody>
      </p:sp>
    </p:spTree>
    <p:extLst>
      <p:ext uri="{BB962C8B-B14F-4D97-AF65-F5344CB8AC3E}">
        <p14:creationId xmlns:p14="http://schemas.microsoft.com/office/powerpoint/2010/main" val="1386520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1E4226F-8710-410A-A628-F22A4CB8D21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2A14254-5875-418D-9410-3A79FDDBAB7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DF86766-6F38-4F27-9405-39966BED8386}"/>
              </a:ext>
            </a:extLst>
          </p:cNvPr>
          <p:cNvSpPr>
            <a:spLocks noGrp="1" noChangeArrowheads="1"/>
          </p:cNvSpPr>
          <p:nvPr>
            <p:ph type="sldNum" sz="quarter" idx="12"/>
          </p:nvPr>
        </p:nvSpPr>
        <p:spPr>
          <a:ln/>
        </p:spPr>
        <p:txBody>
          <a:bodyPr/>
          <a:lstStyle>
            <a:lvl1pPr>
              <a:defRPr/>
            </a:lvl1pPr>
          </a:lstStyle>
          <a:p>
            <a:fld id="{0AA8E9BC-2ACB-48E6-843B-E6E76BE7224D}" type="slidenum">
              <a:rPr lang="en-US" altLang="ja-JP"/>
              <a:pPr/>
              <a:t>‹#›</a:t>
            </a:fld>
            <a:endParaRPr lang="en-US" altLang="ja-JP"/>
          </a:p>
        </p:txBody>
      </p:sp>
    </p:spTree>
    <p:extLst>
      <p:ext uri="{BB962C8B-B14F-4D97-AF65-F5344CB8AC3E}">
        <p14:creationId xmlns:p14="http://schemas.microsoft.com/office/powerpoint/2010/main" val="4259870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77F5525F-A9A1-4001-BAE2-2803AF69DA5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F3EFB5C-0106-4947-9751-984AFCD7BF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1353CB0-B033-461F-BD0D-7FBC8029E74A}"/>
              </a:ext>
            </a:extLst>
          </p:cNvPr>
          <p:cNvSpPr>
            <a:spLocks noGrp="1" noChangeArrowheads="1"/>
          </p:cNvSpPr>
          <p:nvPr>
            <p:ph type="sldNum" sz="quarter" idx="12"/>
          </p:nvPr>
        </p:nvSpPr>
        <p:spPr>
          <a:ln/>
        </p:spPr>
        <p:txBody>
          <a:bodyPr/>
          <a:lstStyle>
            <a:lvl1pPr>
              <a:defRPr/>
            </a:lvl1pPr>
          </a:lstStyle>
          <a:p>
            <a:fld id="{3A1B788C-9B4C-41B9-BE22-A7741E0C98A8}" type="slidenum">
              <a:rPr lang="en-US" altLang="ja-JP"/>
              <a:pPr/>
              <a:t>‹#›</a:t>
            </a:fld>
            <a:endParaRPr lang="en-US" altLang="ja-JP"/>
          </a:p>
        </p:txBody>
      </p:sp>
    </p:spTree>
    <p:extLst>
      <p:ext uri="{BB962C8B-B14F-4D97-AF65-F5344CB8AC3E}">
        <p14:creationId xmlns:p14="http://schemas.microsoft.com/office/powerpoint/2010/main" val="2743197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8F20FA8-76E6-4E3D-9DC9-D758482D253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B986AAB-D299-483B-B693-D85E1A2CD1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DC35348-E104-4F8F-88F1-31B47E34BD9D}"/>
              </a:ext>
            </a:extLst>
          </p:cNvPr>
          <p:cNvSpPr>
            <a:spLocks noGrp="1" noChangeArrowheads="1"/>
          </p:cNvSpPr>
          <p:nvPr>
            <p:ph type="sldNum" sz="quarter" idx="12"/>
          </p:nvPr>
        </p:nvSpPr>
        <p:spPr>
          <a:ln/>
        </p:spPr>
        <p:txBody>
          <a:bodyPr/>
          <a:lstStyle>
            <a:lvl1pPr>
              <a:defRPr/>
            </a:lvl1pPr>
          </a:lstStyle>
          <a:p>
            <a:fld id="{ABA558E4-2429-4351-81CE-0198B1D2CA42}" type="slidenum">
              <a:rPr lang="en-US" altLang="ja-JP"/>
              <a:pPr/>
              <a:t>‹#›</a:t>
            </a:fld>
            <a:endParaRPr lang="en-US" altLang="ja-JP"/>
          </a:p>
        </p:txBody>
      </p:sp>
    </p:spTree>
    <p:extLst>
      <p:ext uri="{BB962C8B-B14F-4D97-AF65-F5344CB8AC3E}">
        <p14:creationId xmlns:p14="http://schemas.microsoft.com/office/powerpoint/2010/main" val="4004376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29C89EC1-5C75-4D8C-9564-81CCDFC0FF9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778BDDE4-11F2-4580-85F0-B1D743C2D4E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50D0B289-FE67-4EE2-94BE-D49603F23D3E}"/>
              </a:ext>
            </a:extLst>
          </p:cNvPr>
          <p:cNvSpPr>
            <a:spLocks noGrp="1" noChangeArrowheads="1"/>
          </p:cNvSpPr>
          <p:nvPr>
            <p:ph type="sldNum" sz="quarter" idx="12"/>
          </p:nvPr>
        </p:nvSpPr>
        <p:spPr>
          <a:ln/>
        </p:spPr>
        <p:txBody>
          <a:bodyPr/>
          <a:lstStyle>
            <a:lvl1pPr>
              <a:defRPr/>
            </a:lvl1pPr>
          </a:lstStyle>
          <a:p>
            <a:fld id="{FC7E9406-2D2A-4818-AB95-8F793B398696}" type="slidenum">
              <a:rPr lang="en-US" altLang="ja-JP"/>
              <a:pPr/>
              <a:t>‹#›</a:t>
            </a:fld>
            <a:endParaRPr lang="en-US" altLang="ja-JP"/>
          </a:p>
        </p:txBody>
      </p:sp>
    </p:spTree>
    <p:extLst>
      <p:ext uri="{BB962C8B-B14F-4D97-AF65-F5344CB8AC3E}">
        <p14:creationId xmlns:p14="http://schemas.microsoft.com/office/powerpoint/2010/main" val="922022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0912F133-79C9-47C6-9CA9-72EC94D42DD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5571EF2D-37A0-40EE-8862-5A3017311FE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E73F7139-6BF5-4A72-8925-3B637E421C3C}"/>
              </a:ext>
            </a:extLst>
          </p:cNvPr>
          <p:cNvSpPr>
            <a:spLocks noGrp="1" noChangeArrowheads="1"/>
          </p:cNvSpPr>
          <p:nvPr>
            <p:ph type="sldNum" sz="quarter" idx="12"/>
          </p:nvPr>
        </p:nvSpPr>
        <p:spPr>
          <a:ln/>
        </p:spPr>
        <p:txBody>
          <a:bodyPr/>
          <a:lstStyle>
            <a:lvl1pPr>
              <a:defRPr/>
            </a:lvl1pPr>
          </a:lstStyle>
          <a:p>
            <a:fld id="{293F0C0B-7686-46C6-A740-7261787341DD}" type="slidenum">
              <a:rPr lang="en-US" altLang="ja-JP"/>
              <a:pPr/>
              <a:t>‹#›</a:t>
            </a:fld>
            <a:endParaRPr lang="en-US" altLang="ja-JP"/>
          </a:p>
        </p:txBody>
      </p:sp>
    </p:spTree>
    <p:extLst>
      <p:ext uri="{BB962C8B-B14F-4D97-AF65-F5344CB8AC3E}">
        <p14:creationId xmlns:p14="http://schemas.microsoft.com/office/powerpoint/2010/main" val="3453761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1C25D6-688D-4A74-A482-63FF9D89619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58E63DF9-002F-4FE1-B3A1-DBAD761FAA9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9B06755A-1870-48B6-8789-5AECAC52DFEE}"/>
              </a:ext>
            </a:extLst>
          </p:cNvPr>
          <p:cNvSpPr>
            <a:spLocks noGrp="1" noChangeArrowheads="1"/>
          </p:cNvSpPr>
          <p:nvPr>
            <p:ph type="sldNum" sz="quarter" idx="12"/>
          </p:nvPr>
        </p:nvSpPr>
        <p:spPr>
          <a:ln/>
        </p:spPr>
        <p:txBody>
          <a:bodyPr/>
          <a:lstStyle>
            <a:lvl1pPr>
              <a:defRPr/>
            </a:lvl1pPr>
          </a:lstStyle>
          <a:p>
            <a:fld id="{209F42E7-E979-4B50-A0DF-5480560E83E2}" type="slidenum">
              <a:rPr lang="en-US" altLang="ja-JP"/>
              <a:pPr/>
              <a:t>‹#›</a:t>
            </a:fld>
            <a:endParaRPr lang="en-US" altLang="ja-JP"/>
          </a:p>
        </p:txBody>
      </p:sp>
    </p:spTree>
    <p:extLst>
      <p:ext uri="{BB962C8B-B14F-4D97-AF65-F5344CB8AC3E}">
        <p14:creationId xmlns:p14="http://schemas.microsoft.com/office/powerpoint/2010/main" val="3515207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25697949-FA56-4EBF-B84B-FB1BCDF14DE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4805C35-E85F-47D3-B5CF-5E7237C7D23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A396F15-54D3-4011-859D-E27569C9BFB8}"/>
              </a:ext>
            </a:extLst>
          </p:cNvPr>
          <p:cNvSpPr>
            <a:spLocks noGrp="1" noChangeArrowheads="1"/>
          </p:cNvSpPr>
          <p:nvPr>
            <p:ph type="sldNum" sz="quarter" idx="12"/>
          </p:nvPr>
        </p:nvSpPr>
        <p:spPr>
          <a:ln/>
        </p:spPr>
        <p:txBody>
          <a:bodyPr/>
          <a:lstStyle>
            <a:lvl1pPr>
              <a:defRPr/>
            </a:lvl1pPr>
          </a:lstStyle>
          <a:p>
            <a:fld id="{806BA8AC-FAC4-4940-8448-D2C01C2F5F5E}" type="slidenum">
              <a:rPr lang="en-US" altLang="ja-JP"/>
              <a:pPr/>
              <a:t>‹#›</a:t>
            </a:fld>
            <a:endParaRPr lang="en-US" altLang="ja-JP"/>
          </a:p>
        </p:txBody>
      </p:sp>
    </p:spTree>
    <p:extLst>
      <p:ext uri="{BB962C8B-B14F-4D97-AF65-F5344CB8AC3E}">
        <p14:creationId xmlns:p14="http://schemas.microsoft.com/office/powerpoint/2010/main" val="245184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4D861E5B-5889-46D9-BE3C-874951CD175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D4E74CB3-0279-47FA-9319-5056972534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9186873-8A3A-4945-9112-3D93CFA7EA78}"/>
              </a:ext>
            </a:extLst>
          </p:cNvPr>
          <p:cNvSpPr>
            <a:spLocks noGrp="1" noChangeArrowheads="1"/>
          </p:cNvSpPr>
          <p:nvPr>
            <p:ph type="sldNum" sz="quarter" idx="12"/>
          </p:nvPr>
        </p:nvSpPr>
        <p:spPr>
          <a:ln/>
        </p:spPr>
        <p:txBody>
          <a:bodyPr/>
          <a:lstStyle>
            <a:lvl1pPr>
              <a:defRPr/>
            </a:lvl1pPr>
          </a:lstStyle>
          <a:p>
            <a:fld id="{67713003-CAEB-48BB-B325-0499C0A614A4}" type="slidenum">
              <a:rPr lang="en-US" altLang="ja-JP"/>
              <a:pPr/>
              <a:t>‹#›</a:t>
            </a:fld>
            <a:endParaRPr lang="en-US" altLang="ja-JP"/>
          </a:p>
        </p:txBody>
      </p:sp>
    </p:spTree>
    <p:extLst>
      <p:ext uri="{BB962C8B-B14F-4D97-AF65-F5344CB8AC3E}">
        <p14:creationId xmlns:p14="http://schemas.microsoft.com/office/powerpoint/2010/main" val="88369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E0187A4-EB68-408C-A584-76E763B0108E}" type="datetimeFigureOut">
              <a:rPr kumimoji="1" lang="ja-JP" altLang="en-US" smtClean="0"/>
              <a:t>2024/8/9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497900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FB97201-1C28-4658-AE76-B4A92D2C0F6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8E9ECB6-7E81-4ED1-91E8-EFF2288CDB9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11394A3-7893-44C7-AF78-85F1DF732F8D}"/>
              </a:ext>
            </a:extLst>
          </p:cNvPr>
          <p:cNvSpPr>
            <a:spLocks noGrp="1" noChangeArrowheads="1"/>
          </p:cNvSpPr>
          <p:nvPr>
            <p:ph type="sldNum" sz="quarter" idx="12"/>
          </p:nvPr>
        </p:nvSpPr>
        <p:spPr>
          <a:ln/>
        </p:spPr>
        <p:txBody>
          <a:bodyPr/>
          <a:lstStyle>
            <a:lvl1pPr>
              <a:defRPr/>
            </a:lvl1pPr>
          </a:lstStyle>
          <a:p>
            <a:fld id="{4F2DDC3C-AFE0-4E83-B82D-6B27B8D158D6}" type="slidenum">
              <a:rPr lang="en-US" altLang="ja-JP"/>
              <a:pPr/>
              <a:t>‹#›</a:t>
            </a:fld>
            <a:endParaRPr lang="en-US" altLang="ja-JP"/>
          </a:p>
        </p:txBody>
      </p:sp>
    </p:spTree>
    <p:extLst>
      <p:ext uri="{BB962C8B-B14F-4D97-AF65-F5344CB8AC3E}">
        <p14:creationId xmlns:p14="http://schemas.microsoft.com/office/powerpoint/2010/main" val="1896014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D5286B8-C1D6-452A-93C2-72B5B02E8A7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7AA7E7D-A7AD-4A07-A4B1-6BD41FEA776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E543C3A-169E-4478-882A-4D7FFD4FA287}"/>
              </a:ext>
            </a:extLst>
          </p:cNvPr>
          <p:cNvSpPr>
            <a:spLocks noGrp="1" noChangeArrowheads="1"/>
          </p:cNvSpPr>
          <p:nvPr>
            <p:ph type="sldNum" sz="quarter" idx="12"/>
          </p:nvPr>
        </p:nvSpPr>
        <p:spPr>
          <a:ln/>
        </p:spPr>
        <p:txBody>
          <a:bodyPr/>
          <a:lstStyle>
            <a:lvl1pPr>
              <a:defRPr/>
            </a:lvl1pPr>
          </a:lstStyle>
          <a:p>
            <a:fld id="{06D2197F-210E-476A-B6A9-80E4BD8286B5}" type="slidenum">
              <a:rPr lang="en-US" altLang="ja-JP"/>
              <a:pPr/>
              <a:t>‹#›</a:t>
            </a:fld>
            <a:endParaRPr lang="en-US" altLang="ja-JP"/>
          </a:p>
        </p:txBody>
      </p:sp>
    </p:spTree>
    <p:extLst>
      <p:ext uri="{BB962C8B-B14F-4D97-AF65-F5344CB8AC3E}">
        <p14:creationId xmlns:p14="http://schemas.microsoft.com/office/powerpoint/2010/main" val="999114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hart" preserve="1">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4"/>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p:cNvSpPr>
            <a:spLocks noGrp="1"/>
          </p:cNvSpPr>
          <p:nvPr>
            <p:ph type="chart" sz="half" idx="2"/>
          </p:nvPr>
        </p:nvSpPr>
        <p:spPr>
          <a:xfrm>
            <a:off x="4648200" y="1600204"/>
            <a:ext cx="4038600" cy="4525963"/>
          </a:xfrm>
        </p:spPr>
        <p:txBody>
          <a:bodyPr/>
          <a:lstStyle/>
          <a:p>
            <a:pPr lvl="0"/>
            <a:endParaRPr lang="ja-JP" altLang="en-US" noProof="0"/>
          </a:p>
        </p:txBody>
      </p:sp>
      <p:sp>
        <p:nvSpPr>
          <p:cNvPr id="5" name="Rectangle 4">
            <a:extLst>
              <a:ext uri="{FF2B5EF4-FFF2-40B4-BE49-F238E27FC236}">
                <a16:creationId xmlns:a16="http://schemas.microsoft.com/office/drawing/2014/main" id="{3E99D291-57DB-4F26-87F5-3EE45CB55F4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525B99E-87EA-43FC-B928-657760ABD07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EC48D16-5D5B-4966-BF73-75A65EDE8912}"/>
              </a:ext>
            </a:extLst>
          </p:cNvPr>
          <p:cNvSpPr>
            <a:spLocks noGrp="1" noChangeArrowheads="1"/>
          </p:cNvSpPr>
          <p:nvPr>
            <p:ph type="sldNum" sz="quarter" idx="12"/>
          </p:nvPr>
        </p:nvSpPr>
        <p:spPr>
          <a:ln/>
        </p:spPr>
        <p:txBody>
          <a:bodyPr/>
          <a:lstStyle>
            <a:lvl1pPr>
              <a:defRPr/>
            </a:lvl1pPr>
          </a:lstStyle>
          <a:p>
            <a:fld id="{4664E6B0-7CEB-4C9D-B9BC-FE3BB09AD7DF}" type="slidenum">
              <a:rPr lang="en-US" altLang="ja-JP"/>
              <a:pPr/>
              <a:t>‹#›</a:t>
            </a:fld>
            <a:endParaRPr lang="en-US" altLang="ja-JP"/>
          </a:p>
        </p:txBody>
      </p:sp>
    </p:spTree>
    <p:extLst>
      <p:ext uri="{BB962C8B-B14F-4D97-AF65-F5344CB8AC3E}">
        <p14:creationId xmlns:p14="http://schemas.microsoft.com/office/powerpoint/2010/main" val="3585606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21"/>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1992" indent="0" algn="ctr">
              <a:buNone/>
              <a:defRPr/>
            </a:lvl2pPr>
            <a:lvl3pPr marL="843984" indent="0" algn="ctr">
              <a:buNone/>
              <a:defRPr/>
            </a:lvl3pPr>
            <a:lvl4pPr marL="1265976" indent="0" algn="ctr">
              <a:buNone/>
              <a:defRPr/>
            </a:lvl4pPr>
            <a:lvl5pPr marL="1687969" indent="0" algn="ctr">
              <a:buNone/>
              <a:defRPr/>
            </a:lvl5pPr>
            <a:lvl6pPr marL="2109960" indent="0" algn="ctr">
              <a:buNone/>
              <a:defRPr/>
            </a:lvl6pPr>
            <a:lvl7pPr marL="2531952" indent="0" algn="ctr">
              <a:buNone/>
              <a:defRPr/>
            </a:lvl7pPr>
            <a:lvl8pPr marL="2953944" indent="0" algn="ctr">
              <a:buNone/>
              <a:defRPr/>
            </a:lvl8pPr>
            <a:lvl9pPr marL="337593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a:p>
        </p:txBody>
      </p:sp>
    </p:spTree>
    <p:extLst>
      <p:ext uri="{BB962C8B-B14F-4D97-AF65-F5344CB8AC3E}">
        <p14:creationId xmlns:p14="http://schemas.microsoft.com/office/powerpoint/2010/main" val="7924642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a:p>
        </p:txBody>
      </p:sp>
    </p:spTree>
    <p:extLst>
      <p:ext uri="{BB962C8B-B14F-4D97-AF65-F5344CB8AC3E}">
        <p14:creationId xmlns:p14="http://schemas.microsoft.com/office/powerpoint/2010/main" val="38342549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6"/>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846"/>
            </a:lvl1pPr>
            <a:lvl2pPr marL="421992" indent="0">
              <a:buNone/>
              <a:defRPr sz="1662"/>
            </a:lvl2pPr>
            <a:lvl3pPr marL="843984" indent="0">
              <a:buNone/>
              <a:defRPr sz="1477"/>
            </a:lvl3pPr>
            <a:lvl4pPr marL="1265976" indent="0">
              <a:buNone/>
              <a:defRPr sz="1292"/>
            </a:lvl4pPr>
            <a:lvl5pPr marL="1687969" indent="0">
              <a:buNone/>
              <a:defRPr sz="1292"/>
            </a:lvl5pPr>
            <a:lvl6pPr marL="2109960" indent="0">
              <a:buNone/>
              <a:defRPr sz="1292"/>
            </a:lvl6pPr>
            <a:lvl7pPr marL="2531952" indent="0">
              <a:buNone/>
              <a:defRPr sz="1292"/>
            </a:lvl7pPr>
            <a:lvl8pPr marL="2953944" indent="0">
              <a:buNone/>
              <a:defRPr sz="1292"/>
            </a:lvl8pPr>
            <a:lvl9pPr marL="3375936"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a:p>
        </p:txBody>
      </p:sp>
    </p:spTree>
    <p:extLst>
      <p:ext uri="{BB962C8B-B14F-4D97-AF65-F5344CB8AC3E}">
        <p14:creationId xmlns:p14="http://schemas.microsoft.com/office/powerpoint/2010/main" val="2764974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a:p>
        </p:txBody>
      </p:sp>
    </p:spTree>
    <p:extLst>
      <p:ext uri="{BB962C8B-B14F-4D97-AF65-F5344CB8AC3E}">
        <p14:creationId xmlns:p14="http://schemas.microsoft.com/office/powerpoint/2010/main" val="1095339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46" y="1535113"/>
            <a:ext cx="4040189"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46" y="2174875"/>
            <a:ext cx="4040189"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4"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4"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a:p>
        </p:txBody>
      </p:sp>
    </p:spTree>
    <p:extLst>
      <p:ext uri="{BB962C8B-B14F-4D97-AF65-F5344CB8AC3E}">
        <p14:creationId xmlns:p14="http://schemas.microsoft.com/office/powerpoint/2010/main" val="24591044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a:p>
        </p:txBody>
      </p:sp>
    </p:spTree>
    <p:extLst>
      <p:ext uri="{BB962C8B-B14F-4D97-AF65-F5344CB8AC3E}">
        <p14:creationId xmlns:p14="http://schemas.microsoft.com/office/powerpoint/2010/main" val="33620655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a:p>
        </p:txBody>
      </p:sp>
    </p:spTree>
    <p:extLst>
      <p:ext uri="{BB962C8B-B14F-4D97-AF65-F5344CB8AC3E}">
        <p14:creationId xmlns:p14="http://schemas.microsoft.com/office/powerpoint/2010/main" val="61294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187A4-EB68-408C-A584-76E763B0108E}" type="datetimeFigureOut">
              <a:rPr kumimoji="1" lang="ja-JP" altLang="en-US" smtClean="0"/>
              <a:t>2024/8/9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0150364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1"/>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2" y="27307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a:p>
        </p:txBody>
      </p:sp>
    </p:spTree>
    <p:extLst>
      <p:ext uri="{BB962C8B-B14F-4D97-AF65-F5344CB8AC3E}">
        <p14:creationId xmlns:p14="http://schemas.microsoft.com/office/powerpoint/2010/main" val="2723523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90" y="612775"/>
            <a:ext cx="5486400" cy="4114800"/>
          </a:xfrm>
        </p:spPr>
        <p:txBody>
          <a:bodyPr/>
          <a:lstStyle>
            <a:lvl1pPr marL="0" indent="0">
              <a:buNone/>
              <a:defRPr sz="2954"/>
            </a:lvl1pPr>
            <a:lvl2pPr marL="421992" indent="0">
              <a:buNone/>
              <a:defRPr sz="2585"/>
            </a:lvl2pPr>
            <a:lvl3pPr marL="843984" indent="0">
              <a:buNone/>
              <a:defRPr sz="2215"/>
            </a:lvl3pPr>
            <a:lvl4pPr marL="1265976" indent="0">
              <a:buNone/>
              <a:defRPr sz="1846"/>
            </a:lvl4pPr>
            <a:lvl5pPr marL="1687969" indent="0">
              <a:buNone/>
              <a:defRPr sz="1846"/>
            </a:lvl5pPr>
            <a:lvl6pPr marL="2109960" indent="0">
              <a:buNone/>
              <a:defRPr sz="1846"/>
            </a:lvl6pPr>
            <a:lvl7pPr marL="2531952" indent="0">
              <a:buNone/>
              <a:defRPr sz="1846"/>
            </a:lvl7pPr>
            <a:lvl8pPr marL="2953944" indent="0">
              <a:buNone/>
              <a:defRPr sz="1846"/>
            </a:lvl8pPr>
            <a:lvl9pPr marL="3375936"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a:p>
        </p:txBody>
      </p:sp>
    </p:spTree>
    <p:extLst>
      <p:ext uri="{BB962C8B-B14F-4D97-AF65-F5344CB8AC3E}">
        <p14:creationId xmlns:p14="http://schemas.microsoft.com/office/powerpoint/2010/main" val="28936737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a:p>
        </p:txBody>
      </p:sp>
    </p:spTree>
    <p:extLst>
      <p:ext uri="{BB962C8B-B14F-4D97-AF65-F5344CB8AC3E}">
        <p14:creationId xmlns:p14="http://schemas.microsoft.com/office/powerpoint/2010/main" val="307097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2" y="274659"/>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59"/>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a:p>
        </p:txBody>
      </p:sp>
    </p:spTree>
    <p:extLst>
      <p:ext uri="{BB962C8B-B14F-4D97-AF65-F5344CB8AC3E}">
        <p14:creationId xmlns:p14="http://schemas.microsoft.com/office/powerpoint/2010/main" val="41271689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45"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45"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4D6052B-EDA1-4040-A8BF-139637B1ABFA}" type="datetime1">
              <a:rPr lang="en-US" altLang="ja-JP" smtClean="0"/>
              <a:t>8/9/2024</a:t>
            </a:fld>
            <a:endParaRPr lang="en-US" altLang="ja-JP"/>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D8615F8-6A00-4A3E-88A8-83E30B5B3B52}" type="slidenum">
              <a:rPr lang="en-US" altLang="ja-JP"/>
              <a:pPr>
                <a:defRPr/>
              </a:pPr>
              <a:t>‹#›</a:t>
            </a:fld>
            <a:endParaRPr lang="en-US" altLang="ja-JP"/>
          </a:p>
        </p:txBody>
      </p:sp>
    </p:spTree>
    <p:extLst>
      <p:ext uri="{BB962C8B-B14F-4D97-AF65-F5344CB8AC3E}">
        <p14:creationId xmlns:p14="http://schemas.microsoft.com/office/powerpoint/2010/main" val="3793575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90"/>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3"/>
          <p:cNvSpPr>
            <a:spLocks noGrp="1"/>
          </p:cNvSpPr>
          <p:nvPr>
            <p:ph type="dt" sz="half" idx="10"/>
          </p:nvPr>
        </p:nvSpPr>
        <p:spPr/>
        <p:txBody>
          <a:bodyPr/>
          <a:lstStyle>
            <a:lvl1pPr>
              <a:defRPr/>
            </a:lvl1pPr>
          </a:lstStyle>
          <a:p>
            <a:pPr>
              <a:defRPr/>
            </a:pPr>
            <a:endParaRPr lang="en-US" altLang="ja-JP"/>
          </a:p>
        </p:txBody>
      </p:sp>
      <p:sp>
        <p:nvSpPr>
          <p:cNvPr id="7"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ー 5"/>
          <p:cNvSpPr>
            <a:spLocks noGrp="1"/>
          </p:cNvSpPr>
          <p:nvPr>
            <p:ph type="sldNum" sz="quarter" idx="12"/>
          </p:nvPr>
        </p:nvSpPr>
        <p:spPr/>
        <p:txBody>
          <a:bodyPr/>
          <a:lstStyle>
            <a:lvl1pPr>
              <a:defRPr/>
            </a:lvl1pPr>
          </a:lstStyle>
          <a:p>
            <a:pPr>
              <a:defRPr/>
            </a:pPr>
            <a:fld id="{1398C1EE-FBD5-4FDA-901B-71CFAB653D9F}" type="slidenum">
              <a:rPr lang="en-US" altLang="ja-JP"/>
              <a:pPr>
                <a:defRPr/>
              </a:pPr>
              <a:t>‹#›</a:t>
            </a:fld>
            <a:endParaRPr lang="en-US" altLang="ja-JP"/>
          </a:p>
        </p:txBody>
      </p:sp>
    </p:spTree>
    <p:extLst>
      <p:ext uri="{BB962C8B-B14F-4D97-AF65-F5344CB8AC3E}">
        <p14:creationId xmlns:p14="http://schemas.microsoft.com/office/powerpoint/2010/main" val="331144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0187A4-EB68-408C-A584-76E763B0108E}"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132430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0187A4-EB68-408C-A584-76E763B0108E}"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148500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187A4-EB68-408C-A584-76E763B0108E}" type="datetimeFigureOut">
              <a:rPr kumimoji="1" lang="ja-JP" altLang="en-US" smtClean="0"/>
              <a:t>2024/8/9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821741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1" y="274638"/>
            <a:ext cx="8229602"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1" y="1600203"/>
            <a:ext cx="8229602"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4" y="6356353"/>
            <a:ext cx="2133601"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4" y="6356353"/>
            <a:ext cx="2895598"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1" y="6356353"/>
            <a:ext cx="2133601"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880367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844174" rtl="0" eaLnBrk="1" latinLnBrk="0" hangingPunct="1">
        <a:spcBef>
          <a:spcPct val="0"/>
        </a:spcBef>
        <a:buNone/>
        <a:defRPr kumimoji="1" sz="4062" kern="1200">
          <a:solidFill>
            <a:schemeClr val="tx1"/>
          </a:solidFill>
          <a:latin typeface="+mj-lt"/>
          <a:ea typeface="+mj-ea"/>
          <a:cs typeface="+mj-cs"/>
        </a:defRPr>
      </a:lvl1pPr>
    </p:titleStyle>
    <p:bodyStyle>
      <a:lvl1pPr marL="316565" indent="-316565" algn="l" defTabSz="844174"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91" indent="-263804" algn="l" defTabSz="844174"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218" indent="-211044" algn="l" defTabSz="844174" rtl="0" eaLnBrk="1" latinLnBrk="0" hangingPunct="1">
        <a:spcBef>
          <a:spcPct val="20000"/>
        </a:spcBef>
        <a:buFont typeface="Arial" panose="020B0604020202020204" pitchFamily="34" charset="0"/>
        <a:buChar char="•"/>
        <a:defRPr kumimoji="1" sz="2216" kern="1200">
          <a:solidFill>
            <a:schemeClr val="tx1"/>
          </a:solidFill>
          <a:latin typeface="+mn-lt"/>
          <a:ea typeface="+mn-ea"/>
          <a:cs typeface="+mn-cs"/>
        </a:defRPr>
      </a:lvl3pPr>
      <a:lvl4pPr marL="1477305"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392"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479"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566"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653"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740"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174" rtl="0" eaLnBrk="1" latinLnBrk="0" hangingPunct="1">
        <a:defRPr kumimoji="1" sz="1662" kern="1200">
          <a:solidFill>
            <a:schemeClr val="tx1"/>
          </a:solidFill>
          <a:latin typeface="+mn-lt"/>
          <a:ea typeface="+mn-ea"/>
          <a:cs typeface="+mn-cs"/>
        </a:defRPr>
      </a:lvl1pPr>
      <a:lvl2pPr marL="422087" algn="l" defTabSz="844174" rtl="0" eaLnBrk="1" latinLnBrk="0" hangingPunct="1">
        <a:defRPr kumimoji="1" sz="1662" kern="1200">
          <a:solidFill>
            <a:schemeClr val="tx1"/>
          </a:solidFill>
          <a:latin typeface="+mn-lt"/>
          <a:ea typeface="+mn-ea"/>
          <a:cs typeface="+mn-cs"/>
        </a:defRPr>
      </a:lvl2pPr>
      <a:lvl3pPr marL="844174" algn="l" defTabSz="844174" rtl="0" eaLnBrk="1" latinLnBrk="0" hangingPunct="1">
        <a:defRPr kumimoji="1" sz="1662" kern="1200">
          <a:solidFill>
            <a:schemeClr val="tx1"/>
          </a:solidFill>
          <a:latin typeface="+mn-lt"/>
          <a:ea typeface="+mn-ea"/>
          <a:cs typeface="+mn-cs"/>
        </a:defRPr>
      </a:lvl3pPr>
      <a:lvl4pPr marL="1266261" algn="l" defTabSz="844174" rtl="0" eaLnBrk="1" latinLnBrk="0" hangingPunct="1">
        <a:defRPr kumimoji="1" sz="1662" kern="1200">
          <a:solidFill>
            <a:schemeClr val="tx1"/>
          </a:solidFill>
          <a:latin typeface="+mn-lt"/>
          <a:ea typeface="+mn-ea"/>
          <a:cs typeface="+mn-cs"/>
        </a:defRPr>
      </a:lvl4pPr>
      <a:lvl5pPr marL="1688348" algn="l" defTabSz="844174" rtl="0" eaLnBrk="1" latinLnBrk="0" hangingPunct="1">
        <a:defRPr kumimoji="1" sz="1662" kern="1200">
          <a:solidFill>
            <a:schemeClr val="tx1"/>
          </a:solidFill>
          <a:latin typeface="+mn-lt"/>
          <a:ea typeface="+mn-ea"/>
          <a:cs typeface="+mn-cs"/>
        </a:defRPr>
      </a:lvl5pPr>
      <a:lvl6pPr marL="2110435" algn="l" defTabSz="844174" rtl="0" eaLnBrk="1" latinLnBrk="0" hangingPunct="1">
        <a:defRPr kumimoji="1" sz="1662" kern="1200">
          <a:solidFill>
            <a:schemeClr val="tx1"/>
          </a:solidFill>
          <a:latin typeface="+mn-lt"/>
          <a:ea typeface="+mn-ea"/>
          <a:cs typeface="+mn-cs"/>
        </a:defRPr>
      </a:lvl6pPr>
      <a:lvl7pPr marL="2532522" algn="l" defTabSz="844174" rtl="0" eaLnBrk="1" latinLnBrk="0" hangingPunct="1">
        <a:defRPr kumimoji="1" sz="1662" kern="1200">
          <a:solidFill>
            <a:schemeClr val="tx1"/>
          </a:solidFill>
          <a:latin typeface="+mn-lt"/>
          <a:ea typeface="+mn-ea"/>
          <a:cs typeface="+mn-cs"/>
        </a:defRPr>
      </a:lvl7pPr>
      <a:lvl8pPr marL="2954609" algn="l" defTabSz="844174" rtl="0" eaLnBrk="1" latinLnBrk="0" hangingPunct="1">
        <a:defRPr kumimoji="1" sz="1662" kern="1200">
          <a:solidFill>
            <a:schemeClr val="tx1"/>
          </a:solidFill>
          <a:latin typeface="+mn-lt"/>
          <a:ea typeface="+mn-ea"/>
          <a:cs typeface="+mn-cs"/>
        </a:defRPr>
      </a:lvl8pPr>
      <a:lvl9pPr marL="3376696" algn="l" defTabSz="844174"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1D7D044-A7AA-49EE-A86D-F06B5823BFF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DB0EC2A1-5EB7-42B5-8933-3D185B6DF0A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2C759FF5-7134-4CCA-BF0A-C1573678419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a:extLst>
              <a:ext uri="{FF2B5EF4-FFF2-40B4-BE49-F238E27FC236}">
                <a16:creationId xmlns:a16="http://schemas.microsoft.com/office/drawing/2014/main" id="{6DEFDC79-5E68-4339-86F6-F8099B2E95E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a:extLst>
              <a:ext uri="{FF2B5EF4-FFF2-40B4-BE49-F238E27FC236}">
                <a16:creationId xmlns:a16="http://schemas.microsoft.com/office/drawing/2014/main" id="{5F88CB76-D98F-45C9-9E1B-64B4C2687C6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752B9C-539A-40BD-AD38-5B474AEB4501}" type="slidenum">
              <a:rPr lang="en-US" altLang="ja-JP"/>
              <a:pPr/>
              <a:t>‹#›</a:t>
            </a:fld>
            <a:endParaRPr lang="en-US" altLang="ja-JP"/>
          </a:p>
        </p:txBody>
      </p:sp>
    </p:spTree>
    <p:extLst>
      <p:ext uri="{BB962C8B-B14F-4D97-AF65-F5344CB8AC3E}">
        <p14:creationId xmlns:p14="http://schemas.microsoft.com/office/powerpoint/2010/main" val="29443726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E3696E-02AC-48D3-8583-C7F6AAEC26A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4E138208-8B42-4449-AB40-00D6CE09943B}"/>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2A36FD0-621F-4D17-AD09-49DA84D9ABB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a:defRPr sz="1292" b="0">
                <a:latin typeface="Arial" charset="0"/>
              </a:defRPr>
            </a:lvl1pPr>
          </a:lstStyle>
          <a:p>
            <a:pPr>
              <a:defRPr/>
            </a:pPr>
            <a:endParaRPr lang="en-US" altLang="ja-JP"/>
          </a:p>
        </p:txBody>
      </p:sp>
      <p:sp>
        <p:nvSpPr>
          <p:cNvPr id="1029" name="Rectangle 5">
            <a:extLst>
              <a:ext uri="{FF2B5EF4-FFF2-40B4-BE49-F238E27FC236}">
                <a16:creationId xmlns:a16="http://schemas.microsoft.com/office/drawing/2014/main" id="{72EBC48D-B57E-4C76-8689-C34CAA295C3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ctr">
              <a:defRPr sz="1292" b="0">
                <a:latin typeface="Arial" charset="0"/>
              </a:defRPr>
            </a:lvl1pPr>
          </a:lstStyle>
          <a:p>
            <a:pPr>
              <a:defRPr/>
            </a:pPr>
            <a:endParaRPr lang="en-US" altLang="ja-JP"/>
          </a:p>
        </p:txBody>
      </p:sp>
      <p:sp>
        <p:nvSpPr>
          <p:cNvPr id="1030" name="Rectangle 6">
            <a:extLst>
              <a:ext uri="{FF2B5EF4-FFF2-40B4-BE49-F238E27FC236}">
                <a16:creationId xmlns:a16="http://schemas.microsoft.com/office/drawing/2014/main" id="{F97577DA-7E3C-4CDF-A50A-4961833DBEA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sz="1292" b="0"/>
            </a:lvl1pPr>
          </a:lstStyle>
          <a:p>
            <a:fld id="{D639CBE3-1C4E-4A3B-A815-CC4B8672CF40}" type="slidenum">
              <a:rPr lang="en-US" altLang="ja-JP"/>
              <a:pPr/>
              <a:t>‹#›</a:t>
            </a:fld>
            <a:endParaRPr lang="en-US" altLang="ja-JP"/>
          </a:p>
        </p:txBody>
      </p:sp>
    </p:spTree>
    <p:extLst>
      <p:ext uri="{BB962C8B-B14F-4D97-AF65-F5344CB8AC3E}">
        <p14:creationId xmlns:p14="http://schemas.microsoft.com/office/powerpoint/2010/main" val="24073975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sldNum="0"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2041" algn="ctr" rtl="0" fontAlgn="base">
        <a:spcBef>
          <a:spcPct val="0"/>
        </a:spcBef>
        <a:spcAft>
          <a:spcPct val="0"/>
        </a:spcAft>
        <a:defRPr kumimoji="1" sz="4062">
          <a:solidFill>
            <a:schemeClr val="tx2"/>
          </a:solidFill>
          <a:latin typeface="Arial" charset="0"/>
          <a:ea typeface="ＭＳ Ｐゴシック" pitchFamily="50" charset="-128"/>
        </a:defRPr>
      </a:lvl6pPr>
      <a:lvl7pPr marL="844083" algn="ctr" rtl="0" fontAlgn="base">
        <a:spcBef>
          <a:spcPct val="0"/>
        </a:spcBef>
        <a:spcAft>
          <a:spcPct val="0"/>
        </a:spcAft>
        <a:defRPr kumimoji="1" sz="4062">
          <a:solidFill>
            <a:schemeClr val="tx2"/>
          </a:solidFill>
          <a:latin typeface="Arial" charset="0"/>
          <a:ea typeface="ＭＳ Ｐゴシック" pitchFamily="50" charset="-128"/>
        </a:defRPr>
      </a:lvl7pPr>
      <a:lvl8pPr marL="1266124" algn="ctr" rtl="0" fontAlgn="base">
        <a:spcBef>
          <a:spcPct val="0"/>
        </a:spcBef>
        <a:spcAft>
          <a:spcPct val="0"/>
        </a:spcAft>
        <a:defRPr kumimoji="1" sz="4062">
          <a:solidFill>
            <a:schemeClr val="tx2"/>
          </a:solidFill>
          <a:latin typeface="Arial" charset="0"/>
          <a:ea typeface="ＭＳ Ｐゴシック" pitchFamily="50" charset="-128"/>
        </a:defRPr>
      </a:lvl8pPr>
      <a:lvl9pPr marL="1688165"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2487"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9D2467-ED06-481E-ADB4-B1C5AFC26AE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929E90F1-F378-4257-B620-4FACD447FFB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A7B75EE0-B6E6-49D9-B5F3-18E22FBD267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ltLang="ja-JP"/>
          </a:p>
        </p:txBody>
      </p:sp>
      <p:sp>
        <p:nvSpPr>
          <p:cNvPr id="1029" name="Rectangle 5">
            <a:extLst>
              <a:ext uri="{FF2B5EF4-FFF2-40B4-BE49-F238E27FC236}">
                <a16:creationId xmlns:a16="http://schemas.microsoft.com/office/drawing/2014/main" id="{F8A5B652-E8DE-416B-B559-8C644150CF5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ja-JP"/>
          </a:p>
        </p:txBody>
      </p:sp>
      <p:sp>
        <p:nvSpPr>
          <p:cNvPr id="1030" name="Rectangle 6">
            <a:extLst>
              <a:ext uri="{FF2B5EF4-FFF2-40B4-BE49-F238E27FC236}">
                <a16:creationId xmlns:a16="http://schemas.microsoft.com/office/drawing/2014/main" id="{C724AA84-8950-49EE-B1BD-CE233844710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fld id="{BE62A205-4720-46E9-831F-C2387AF0B1C4}" type="slidenum">
              <a:rPr lang="en-US" altLang="ja-JP"/>
              <a:pPr/>
              <a:t>‹#›</a:t>
            </a:fld>
            <a:endParaRPr lang="en-US" altLang="ja-JP"/>
          </a:p>
        </p:txBody>
      </p:sp>
    </p:spTree>
    <p:extLst>
      <p:ext uri="{BB962C8B-B14F-4D97-AF65-F5344CB8AC3E}">
        <p14:creationId xmlns:p14="http://schemas.microsoft.com/office/powerpoint/2010/main" val="329340408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292">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292">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2462" y="6524626"/>
            <a:ext cx="2133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292">
                <a:ea typeface="ＭＳ Ｐゴシック" pitchFamily="50" charset="-128"/>
              </a:defRPr>
            </a:lvl1pPr>
          </a:lstStyle>
          <a:p>
            <a:pPr>
              <a:defRPr/>
            </a:pPr>
            <a:fld id="{4E7AE4BE-F216-4572-974D-09A2D63C008C}" type="slidenum">
              <a:rPr lang="en-US" altLang="ja-JP"/>
              <a:pPr>
                <a:defRPr/>
              </a:pPr>
              <a:t>‹#›</a:t>
            </a:fld>
            <a:endParaRPr lang="en-US" altLang="ja-JP"/>
          </a:p>
        </p:txBody>
      </p:sp>
    </p:spTree>
    <p:extLst>
      <p:ext uri="{BB962C8B-B14F-4D97-AF65-F5344CB8AC3E}">
        <p14:creationId xmlns:p14="http://schemas.microsoft.com/office/powerpoint/2010/main" val="220491692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1992" algn="ctr" rtl="0" fontAlgn="base">
        <a:spcBef>
          <a:spcPct val="0"/>
        </a:spcBef>
        <a:spcAft>
          <a:spcPct val="0"/>
        </a:spcAft>
        <a:defRPr kumimoji="1" sz="4062">
          <a:solidFill>
            <a:schemeClr val="tx2"/>
          </a:solidFill>
          <a:latin typeface="Arial" charset="0"/>
          <a:ea typeface="ＭＳ Ｐゴシック" pitchFamily="50" charset="-128"/>
        </a:defRPr>
      </a:lvl6pPr>
      <a:lvl7pPr marL="843984" algn="ctr" rtl="0" fontAlgn="base">
        <a:spcBef>
          <a:spcPct val="0"/>
        </a:spcBef>
        <a:spcAft>
          <a:spcPct val="0"/>
        </a:spcAft>
        <a:defRPr kumimoji="1" sz="4062">
          <a:solidFill>
            <a:schemeClr val="tx2"/>
          </a:solidFill>
          <a:latin typeface="Arial" charset="0"/>
          <a:ea typeface="ＭＳ Ｐゴシック" pitchFamily="50" charset="-128"/>
        </a:defRPr>
      </a:lvl7pPr>
      <a:lvl8pPr marL="1265976" algn="ctr" rtl="0" fontAlgn="base">
        <a:spcBef>
          <a:spcPct val="0"/>
        </a:spcBef>
        <a:spcAft>
          <a:spcPct val="0"/>
        </a:spcAft>
        <a:defRPr kumimoji="1" sz="4062">
          <a:solidFill>
            <a:schemeClr val="tx2"/>
          </a:solidFill>
          <a:latin typeface="Arial" charset="0"/>
          <a:ea typeface="ＭＳ Ｐゴシック" pitchFamily="50" charset="-128"/>
        </a:defRPr>
      </a:lvl8pPr>
      <a:lvl9pPr marL="1687969"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494" indent="-316494" algn="l" rtl="0" eaLnBrk="0" fontAlgn="base" hangingPunct="0">
        <a:spcBef>
          <a:spcPct val="20000"/>
        </a:spcBef>
        <a:spcAft>
          <a:spcPct val="0"/>
        </a:spcAft>
        <a:buChar char="•"/>
        <a:defRPr kumimoji="1" sz="2954">
          <a:solidFill>
            <a:schemeClr val="tx1"/>
          </a:solidFill>
          <a:latin typeface="+mn-lt"/>
          <a:ea typeface="+mn-ea"/>
          <a:cs typeface="+mn-cs"/>
        </a:defRPr>
      </a:lvl1pPr>
      <a:lvl2pPr marL="685737" indent="-263745" algn="l" rtl="0" eaLnBrk="0" fontAlgn="base" hangingPunct="0">
        <a:spcBef>
          <a:spcPct val="20000"/>
        </a:spcBef>
        <a:spcAft>
          <a:spcPct val="0"/>
        </a:spcAft>
        <a:buChar char="–"/>
        <a:defRPr kumimoji="1" sz="2585">
          <a:solidFill>
            <a:schemeClr val="tx1"/>
          </a:solidFill>
          <a:latin typeface="+mn-lt"/>
          <a:ea typeface="+mn-ea"/>
        </a:defRPr>
      </a:lvl2pPr>
      <a:lvl3pPr marL="1054981" indent="-210996" algn="l" rtl="0" eaLnBrk="0" fontAlgn="base" hangingPunct="0">
        <a:spcBef>
          <a:spcPct val="20000"/>
        </a:spcBef>
        <a:spcAft>
          <a:spcPct val="0"/>
        </a:spcAft>
        <a:buChar char="•"/>
        <a:defRPr kumimoji="1" sz="2215">
          <a:solidFill>
            <a:schemeClr val="tx1"/>
          </a:solidFill>
          <a:latin typeface="+mn-lt"/>
          <a:ea typeface="+mn-ea"/>
        </a:defRPr>
      </a:lvl3pPr>
      <a:lvl4pPr marL="1476972" indent="-210996" algn="l" rtl="0" eaLnBrk="0" fontAlgn="base" hangingPunct="0">
        <a:spcBef>
          <a:spcPct val="20000"/>
        </a:spcBef>
        <a:spcAft>
          <a:spcPct val="0"/>
        </a:spcAft>
        <a:buChar char="–"/>
        <a:defRPr kumimoji="1" sz="1846">
          <a:solidFill>
            <a:schemeClr val="tx1"/>
          </a:solidFill>
          <a:latin typeface="+mn-lt"/>
          <a:ea typeface="+mn-ea"/>
        </a:defRPr>
      </a:lvl4pPr>
      <a:lvl5pPr marL="1898963" indent="-210996" algn="l" rtl="0" eaLnBrk="0" fontAlgn="base" hangingPunct="0">
        <a:spcBef>
          <a:spcPct val="20000"/>
        </a:spcBef>
        <a:spcAft>
          <a:spcPct val="0"/>
        </a:spcAft>
        <a:buChar char="»"/>
        <a:defRPr kumimoji="1" sz="1846">
          <a:solidFill>
            <a:schemeClr val="tx1"/>
          </a:solidFill>
          <a:latin typeface="+mn-lt"/>
          <a:ea typeface="+mn-ea"/>
        </a:defRPr>
      </a:lvl5pPr>
      <a:lvl6pPr marL="2320956" indent="-210996" algn="l" rtl="0" fontAlgn="base">
        <a:spcBef>
          <a:spcPct val="20000"/>
        </a:spcBef>
        <a:spcAft>
          <a:spcPct val="0"/>
        </a:spcAft>
        <a:buChar char="»"/>
        <a:defRPr kumimoji="1" sz="1846">
          <a:solidFill>
            <a:schemeClr val="tx1"/>
          </a:solidFill>
          <a:latin typeface="+mn-lt"/>
          <a:ea typeface="+mn-ea"/>
        </a:defRPr>
      </a:lvl6pPr>
      <a:lvl7pPr marL="2742948" indent="-210996" algn="l" rtl="0" fontAlgn="base">
        <a:spcBef>
          <a:spcPct val="20000"/>
        </a:spcBef>
        <a:spcAft>
          <a:spcPct val="0"/>
        </a:spcAft>
        <a:buChar char="»"/>
        <a:defRPr kumimoji="1" sz="1846">
          <a:solidFill>
            <a:schemeClr val="tx1"/>
          </a:solidFill>
          <a:latin typeface="+mn-lt"/>
          <a:ea typeface="+mn-ea"/>
        </a:defRPr>
      </a:lvl7pPr>
      <a:lvl8pPr marL="3164940" indent="-210996" algn="l" rtl="0" fontAlgn="base">
        <a:spcBef>
          <a:spcPct val="20000"/>
        </a:spcBef>
        <a:spcAft>
          <a:spcPct val="0"/>
        </a:spcAft>
        <a:buChar char="»"/>
        <a:defRPr kumimoji="1" sz="1846">
          <a:solidFill>
            <a:schemeClr val="tx1"/>
          </a:solidFill>
          <a:latin typeface="+mn-lt"/>
          <a:ea typeface="+mn-ea"/>
        </a:defRPr>
      </a:lvl8pPr>
      <a:lvl9pPr marL="3586932" indent="-210996"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984" rtl="0" eaLnBrk="1" latinLnBrk="0" hangingPunct="1">
        <a:defRPr kumimoji="1" sz="1662" kern="1200">
          <a:solidFill>
            <a:schemeClr val="tx1"/>
          </a:solidFill>
          <a:latin typeface="+mn-lt"/>
          <a:ea typeface="+mn-ea"/>
          <a:cs typeface="+mn-cs"/>
        </a:defRPr>
      </a:lvl1pPr>
      <a:lvl2pPr marL="421992" algn="l" defTabSz="843984" rtl="0" eaLnBrk="1" latinLnBrk="0" hangingPunct="1">
        <a:defRPr kumimoji="1" sz="1662" kern="1200">
          <a:solidFill>
            <a:schemeClr val="tx1"/>
          </a:solidFill>
          <a:latin typeface="+mn-lt"/>
          <a:ea typeface="+mn-ea"/>
          <a:cs typeface="+mn-cs"/>
        </a:defRPr>
      </a:lvl2pPr>
      <a:lvl3pPr marL="843984" algn="l" defTabSz="843984" rtl="0" eaLnBrk="1" latinLnBrk="0" hangingPunct="1">
        <a:defRPr kumimoji="1" sz="1662" kern="1200">
          <a:solidFill>
            <a:schemeClr val="tx1"/>
          </a:solidFill>
          <a:latin typeface="+mn-lt"/>
          <a:ea typeface="+mn-ea"/>
          <a:cs typeface="+mn-cs"/>
        </a:defRPr>
      </a:lvl3pPr>
      <a:lvl4pPr marL="1265976" algn="l" defTabSz="843984" rtl="0" eaLnBrk="1" latinLnBrk="0" hangingPunct="1">
        <a:defRPr kumimoji="1" sz="1662" kern="1200">
          <a:solidFill>
            <a:schemeClr val="tx1"/>
          </a:solidFill>
          <a:latin typeface="+mn-lt"/>
          <a:ea typeface="+mn-ea"/>
          <a:cs typeface="+mn-cs"/>
        </a:defRPr>
      </a:lvl4pPr>
      <a:lvl5pPr marL="1687969" algn="l" defTabSz="843984" rtl="0" eaLnBrk="1" latinLnBrk="0" hangingPunct="1">
        <a:defRPr kumimoji="1" sz="1662" kern="1200">
          <a:solidFill>
            <a:schemeClr val="tx1"/>
          </a:solidFill>
          <a:latin typeface="+mn-lt"/>
          <a:ea typeface="+mn-ea"/>
          <a:cs typeface="+mn-cs"/>
        </a:defRPr>
      </a:lvl5pPr>
      <a:lvl6pPr marL="2109960" algn="l" defTabSz="843984" rtl="0" eaLnBrk="1" latinLnBrk="0" hangingPunct="1">
        <a:defRPr kumimoji="1" sz="1662" kern="1200">
          <a:solidFill>
            <a:schemeClr val="tx1"/>
          </a:solidFill>
          <a:latin typeface="+mn-lt"/>
          <a:ea typeface="+mn-ea"/>
          <a:cs typeface="+mn-cs"/>
        </a:defRPr>
      </a:lvl6pPr>
      <a:lvl7pPr marL="2531952" algn="l" defTabSz="843984" rtl="0" eaLnBrk="1" latinLnBrk="0" hangingPunct="1">
        <a:defRPr kumimoji="1" sz="1662" kern="1200">
          <a:solidFill>
            <a:schemeClr val="tx1"/>
          </a:solidFill>
          <a:latin typeface="+mn-lt"/>
          <a:ea typeface="+mn-ea"/>
          <a:cs typeface="+mn-cs"/>
        </a:defRPr>
      </a:lvl7pPr>
      <a:lvl8pPr marL="2953944" algn="l" defTabSz="843984" rtl="0" eaLnBrk="1" latinLnBrk="0" hangingPunct="1">
        <a:defRPr kumimoji="1" sz="1662" kern="1200">
          <a:solidFill>
            <a:schemeClr val="tx1"/>
          </a:solidFill>
          <a:latin typeface="+mn-lt"/>
          <a:ea typeface="+mn-ea"/>
          <a:cs typeface="+mn-cs"/>
        </a:defRPr>
      </a:lvl8pPr>
      <a:lvl9pPr marL="3375936" algn="l" defTabSz="843984"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703385" y="1916113"/>
            <a:ext cx="7971692" cy="1079500"/>
          </a:xfrm>
          <a:prstGeom prst="rtTriangle">
            <a:avLst/>
          </a:prstGeom>
          <a:solidFill>
            <a:srgbClr val="FFE6CD"/>
          </a:solidFill>
          <a:ln w="12700" algn="ctr">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9459" name="Rectangle 2"/>
          <p:cNvSpPr>
            <a:spLocks noGrp="1" noChangeArrowheads="1"/>
          </p:cNvSpPr>
          <p:nvPr>
            <p:ph type="ctrTitle"/>
          </p:nvPr>
        </p:nvSpPr>
        <p:spPr>
          <a:xfrm>
            <a:off x="451767" y="1720850"/>
            <a:ext cx="8474927" cy="1470025"/>
          </a:xfrm>
        </p:spPr>
        <p:txBody>
          <a:bodyPr>
            <a:normAutofit fontScale="90000"/>
          </a:bodyPr>
          <a:lstStyle/>
          <a:p>
            <a:pPr eaLnBrk="1" hangingPunct="1"/>
            <a:br>
              <a:rPr lang="en-US" altLang="ja-JP" sz="4000" b="1" dirty="0">
                <a:latin typeface="ＤＨＰ特太ゴシック体" pitchFamily="50" charset="-128"/>
                <a:ea typeface="ＤＨＰ特太ゴシック体" pitchFamily="50" charset="-128"/>
              </a:rPr>
            </a:br>
            <a:r>
              <a:rPr lang="ja-JP" altLang="en-US" sz="4000" b="1" dirty="0">
                <a:latin typeface="ＤＨＰ特太ゴシック体" pitchFamily="50" charset="-128"/>
                <a:ea typeface="ＤＨＰ特太ゴシック体" pitchFamily="50" charset="-128"/>
              </a:rPr>
              <a:t>就労系サービスにおける</a:t>
            </a:r>
            <a:br>
              <a:rPr lang="en-US" altLang="ja-JP" sz="4000" b="1" dirty="0">
                <a:latin typeface="ＤＨＰ特太ゴシック体" pitchFamily="50" charset="-128"/>
                <a:ea typeface="ＤＨＰ特太ゴシック体" pitchFamily="50" charset="-128"/>
              </a:rPr>
            </a:br>
            <a:r>
              <a:rPr lang="ja-JP" altLang="en-US" sz="4000" b="1" dirty="0">
                <a:latin typeface="ＤＨＰ特太ゴシック体" pitchFamily="50" charset="-128"/>
                <a:ea typeface="ＤＨＰ特太ゴシック体" pitchFamily="50" charset="-128"/>
              </a:rPr>
              <a:t>サービス管理責任者と</a:t>
            </a:r>
            <a:br>
              <a:rPr lang="en-US" altLang="ja-JP" sz="4000" b="1" dirty="0">
                <a:latin typeface="ＤＨＰ特太ゴシック体" pitchFamily="50" charset="-128"/>
                <a:ea typeface="ＤＨＰ特太ゴシック体" pitchFamily="50" charset="-128"/>
              </a:rPr>
            </a:br>
            <a:r>
              <a:rPr lang="ja-JP" altLang="en-US" sz="4000" b="1" dirty="0">
                <a:latin typeface="ＤＨＰ特太ゴシック体" pitchFamily="50" charset="-128"/>
                <a:ea typeface="ＤＨＰ特太ゴシック体" pitchFamily="50" charset="-128"/>
              </a:rPr>
              <a:t>相談支援専門員の役割</a:t>
            </a:r>
          </a:p>
        </p:txBody>
      </p:sp>
      <p:sp>
        <p:nvSpPr>
          <p:cNvPr id="7" name="Text Box 5"/>
          <p:cNvSpPr txBox="1">
            <a:spLocks noGrp="1" noChangeArrowheads="1"/>
          </p:cNvSpPr>
          <p:nvPr>
            <p:ph type="subTitle" idx="1"/>
          </p:nvPr>
        </p:nvSpPr>
        <p:spPr>
          <a:xfrm>
            <a:off x="1619787" y="4508500"/>
            <a:ext cx="6400514" cy="1276568"/>
          </a:xfrm>
          <a:ln algn="ctr"/>
        </p:spPr>
        <p:txBody>
          <a:bodyPr>
            <a:spAutoFit/>
          </a:bodyPr>
          <a:lstStyle/>
          <a:p>
            <a:pPr>
              <a:spcBef>
                <a:spcPct val="50000"/>
              </a:spcBef>
              <a:defRPr/>
            </a:pPr>
            <a:r>
              <a:rPr lang="ja-JP" altLang="en-US" sz="2400" dirty="0">
                <a:latin typeface="+mj-ea"/>
                <a:ea typeface="+mj-ea"/>
              </a:rPr>
              <a:t>（社福）大阪市障害者福祉・スポーツ協会</a:t>
            </a:r>
          </a:p>
          <a:p>
            <a:pPr>
              <a:spcBef>
                <a:spcPct val="50000"/>
              </a:spcBef>
              <a:defRPr/>
            </a:pPr>
            <a:r>
              <a:rPr lang="ja-JP" altLang="en-US" sz="2400" dirty="0">
                <a:latin typeface="+mj-ea"/>
                <a:ea typeface="+mj-ea"/>
              </a:rPr>
              <a:t>大阪市職業リハビリテーションセンター　　　　　　　　　　　　酒井　京子</a:t>
            </a:r>
          </a:p>
        </p:txBody>
      </p:sp>
      <p:sp>
        <p:nvSpPr>
          <p:cNvPr id="4" name="スライド番号プレースホルダー 3"/>
          <p:cNvSpPr>
            <a:spLocks noGrp="1"/>
          </p:cNvSpPr>
          <p:nvPr>
            <p:ph type="sldNum" sz="quarter" idx="12"/>
          </p:nvPr>
        </p:nvSpPr>
        <p:spPr/>
        <p:txBody>
          <a:bodyPr/>
          <a:lstStyle/>
          <a:p>
            <a:fld id="{93F2C76C-95E5-4F43-AC27-80398C2C95BE}" type="slidenum">
              <a:rPr kumimoji="1" lang="ja-JP" altLang="en-US" smtClean="0"/>
              <a:pPr/>
              <a:t>1</a:t>
            </a:fld>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379639" y="2628901"/>
            <a:ext cx="8384721" cy="1845128"/>
          </a:xfrm>
        </p:spPr>
        <p:txBody>
          <a:bodyPr>
            <a:normAutofit fontScale="92500"/>
          </a:bodyPr>
          <a:lstStyle/>
          <a:p>
            <a:pPr marL="0" indent="0">
              <a:lnSpc>
                <a:spcPct val="150000"/>
              </a:lnSpc>
              <a:buNone/>
            </a:pPr>
            <a:r>
              <a:rPr lang="ja-JP" altLang="en-US" sz="4700" dirty="0"/>
              <a:t>２．サービス管理責任者の役割</a:t>
            </a:r>
            <a:endParaRPr lang="en-US" altLang="ja-JP" sz="4700" dirty="0"/>
          </a:p>
          <a:p>
            <a:endParaRPr kumimoji="1" lang="ja-JP" altLang="en-US" dirty="0"/>
          </a:p>
        </p:txBody>
      </p:sp>
    </p:spTree>
    <p:extLst>
      <p:ext uri="{BB962C8B-B14F-4D97-AF65-F5344CB8AC3E}">
        <p14:creationId xmlns:p14="http://schemas.microsoft.com/office/powerpoint/2010/main" val="292826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a:extLst>
              <a:ext uri="{FF2B5EF4-FFF2-40B4-BE49-F238E27FC236}">
                <a16:creationId xmlns:a16="http://schemas.microsoft.com/office/drawing/2014/main" id="{F3D7BED7-7D09-428D-8EA1-9BC6F2B56D56}"/>
              </a:ext>
            </a:extLst>
          </p:cNvPr>
          <p:cNvSpPr>
            <a:spLocks noChangeArrowheads="1"/>
          </p:cNvSpPr>
          <p:nvPr/>
        </p:nvSpPr>
        <p:spPr bwMode="auto">
          <a:xfrm>
            <a:off x="643304" y="2267461"/>
            <a:ext cx="4535365" cy="1329103"/>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846">
                <a:solidFill>
                  <a:srgbClr val="000000"/>
                </a:solidFill>
              </a:rPr>
              <a:t>管 理 者 の 責 務</a:t>
            </a:r>
          </a:p>
          <a:p>
            <a:pPr algn="ctr" defTabSz="844083" eaLnBrk="1" fontAlgn="base" hangingPunct="1">
              <a:spcBef>
                <a:spcPct val="0"/>
              </a:spcBef>
              <a:spcAft>
                <a:spcPct val="0"/>
              </a:spcAft>
            </a:pPr>
            <a:endParaRPr lang="ja-JP" altLang="en-US" sz="1108">
              <a:solidFill>
                <a:srgbClr val="000000"/>
              </a:solidFill>
            </a:endParaRPr>
          </a:p>
          <a:p>
            <a:pPr algn="ctr" defTabSz="844083" eaLnBrk="1" fontAlgn="base" hangingPunct="1">
              <a:spcBef>
                <a:spcPct val="0"/>
              </a:spcBef>
              <a:spcAft>
                <a:spcPct val="0"/>
              </a:spcAft>
            </a:pPr>
            <a:r>
              <a:rPr lang="ja-JP" altLang="en-US" sz="1477">
                <a:solidFill>
                  <a:srgbClr val="CC0000"/>
                </a:solidFill>
              </a:rPr>
              <a:t>「従業者及び業務の一元的な管理や　</a:t>
            </a:r>
          </a:p>
          <a:p>
            <a:pPr algn="ctr" defTabSz="844083" eaLnBrk="1" fontAlgn="base" hangingPunct="1">
              <a:spcBef>
                <a:spcPct val="0"/>
              </a:spcBef>
              <a:spcAft>
                <a:spcPct val="0"/>
              </a:spcAft>
            </a:pPr>
            <a:r>
              <a:rPr lang="ja-JP" altLang="en-US" sz="1477">
                <a:solidFill>
                  <a:srgbClr val="CC0000"/>
                </a:solidFill>
              </a:rPr>
              <a:t>　　規定を遵守させるため必要な指揮命令」</a:t>
            </a:r>
          </a:p>
        </p:txBody>
      </p:sp>
      <p:sp>
        <p:nvSpPr>
          <p:cNvPr id="149507" name="AutoShape 3">
            <a:extLst>
              <a:ext uri="{FF2B5EF4-FFF2-40B4-BE49-F238E27FC236}">
                <a16:creationId xmlns:a16="http://schemas.microsoft.com/office/drawing/2014/main" id="{6CF793DC-1397-434B-8A93-2195075B2C24}"/>
              </a:ext>
            </a:extLst>
          </p:cNvPr>
          <p:cNvSpPr>
            <a:spLocks noChangeArrowheads="1"/>
          </p:cNvSpPr>
          <p:nvPr/>
        </p:nvSpPr>
        <p:spPr bwMode="auto">
          <a:xfrm>
            <a:off x="857251" y="4575441"/>
            <a:ext cx="3169626" cy="1799492"/>
          </a:xfrm>
          <a:prstGeom prst="flowChartAlternateProcess">
            <a:avLst/>
          </a:prstGeom>
          <a:solidFill>
            <a:srgbClr val="FFFF99">
              <a:alpha val="79999"/>
            </a:srgbClr>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endParaRPr lang="en-US" altLang="ja-JP" sz="1108">
              <a:solidFill>
                <a:srgbClr val="000000"/>
              </a:solidFill>
            </a:endParaRPr>
          </a:p>
          <a:p>
            <a:pPr defTabSz="844083" eaLnBrk="1" fontAlgn="base" hangingPunct="1">
              <a:spcBef>
                <a:spcPct val="0"/>
              </a:spcBef>
              <a:spcAft>
                <a:spcPct val="0"/>
              </a:spcAft>
            </a:pPr>
            <a:r>
              <a:rPr lang="ja-JP" altLang="en-US" sz="1108">
                <a:solidFill>
                  <a:srgbClr val="000000"/>
                </a:solidFill>
              </a:rPr>
              <a:t>　</a:t>
            </a:r>
            <a:r>
              <a:rPr lang="ja-JP" altLang="en-US" sz="1846">
                <a:solidFill>
                  <a:srgbClr val="000000"/>
                </a:solidFill>
              </a:rPr>
              <a:t>サービス管理責任者の責務</a:t>
            </a:r>
          </a:p>
          <a:p>
            <a:pPr defTabSz="844083" eaLnBrk="1" fontAlgn="base" hangingPunct="1">
              <a:spcBef>
                <a:spcPct val="0"/>
              </a:spcBef>
              <a:spcAft>
                <a:spcPct val="0"/>
              </a:spcAft>
            </a:pPr>
            <a:endParaRPr lang="ja-JP" altLang="en-US" sz="1108">
              <a:solidFill>
                <a:srgbClr val="000000"/>
              </a:solidFill>
            </a:endParaRPr>
          </a:p>
          <a:p>
            <a:pPr defTabSz="844083" eaLnBrk="1" fontAlgn="base" hangingPunct="1">
              <a:spcBef>
                <a:spcPct val="0"/>
              </a:spcBef>
              <a:spcAft>
                <a:spcPct val="0"/>
              </a:spcAft>
            </a:pPr>
            <a:r>
              <a:rPr lang="ja-JP" altLang="en-US" sz="1477">
                <a:solidFill>
                  <a:srgbClr val="CC0000"/>
                </a:solidFill>
              </a:rPr>
              <a:t>　「サービス提供プロセスに関して</a:t>
            </a:r>
          </a:p>
          <a:p>
            <a:pPr defTabSz="844083" eaLnBrk="1" fontAlgn="base" hangingPunct="1">
              <a:spcBef>
                <a:spcPct val="0"/>
              </a:spcBef>
              <a:spcAft>
                <a:spcPct val="0"/>
              </a:spcAft>
            </a:pPr>
            <a:r>
              <a:rPr lang="ja-JP" altLang="en-US" sz="1477">
                <a:solidFill>
                  <a:srgbClr val="CC0000"/>
                </a:solidFill>
              </a:rPr>
              <a:t>　他のサービス提供職員に対する</a:t>
            </a:r>
          </a:p>
          <a:p>
            <a:pPr defTabSz="844083" eaLnBrk="1" fontAlgn="base" hangingPunct="1">
              <a:spcBef>
                <a:spcPct val="0"/>
              </a:spcBef>
              <a:spcAft>
                <a:spcPct val="0"/>
              </a:spcAft>
            </a:pPr>
            <a:r>
              <a:rPr lang="ja-JP" altLang="en-US" sz="1477">
                <a:solidFill>
                  <a:srgbClr val="CC0000"/>
                </a:solidFill>
              </a:rPr>
              <a:t>　技術的な助言や指導等」　　</a:t>
            </a:r>
          </a:p>
        </p:txBody>
      </p:sp>
      <p:sp>
        <p:nvSpPr>
          <p:cNvPr id="149508" name="AutoShape 4">
            <a:extLst>
              <a:ext uri="{FF2B5EF4-FFF2-40B4-BE49-F238E27FC236}">
                <a16:creationId xmlns:a16="http://schemas.microsoft.com/office/drawing/2014/main" id="{1A67E112-E3F2-45CC-9566-155E33E5406E}"/>
              </a:ext>
            </a:extLst>
          </p:cNvPr>
          <p:cNvSpPr>
            <a:spLocks noChangeArrowheads="1"/>
          </p:cNvSpPr>
          <p:nvPr/>
        </p:nvSpPr>
        <p:spPr bwMode="auto">
          <a:xfrm>
            <a:off x="5839559" y="4782061"/>
            <a:ext cx="2447192" cy="662354"/>
          </a:xfrm>
          <a:prstGeom prst="flowChartAlternateProcess">
            <a:avLst/>
          </a:prstGeom>
          <a:solidFill>
            <a:srgbClr val="FFFF99">
              <a:alpha val="79999"/>
            </a:srgbClr>
          </a:solidFill>
          <a:ln w="19050">
            <a:solidFill>
              <a:schemeClr val="tx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サービス提供職員　</a:t>
            </a:r>
            <a:r>
              <a:rPr lang="en-US" altLang="ja-JP" sz="1477">
                <a:solidFill>
                  <a:srgbClr val="000000"/>
                </a:solidFill>
              </a:rPr>
              <a:t>A</a:t>
            </a:r>
          </a:p>
        </p:txBody>
      </p:sp>
      <p:sp>
        <p:nvSpPr>
          <p:cNvPr id="149509" name="AutoShape 5">
            <a:extLst>
              <a:ext uri="{FF2B5EF4-FFF2-40B4-BE49-F238E27FC236}">
                <a16:creationId xmlns:a16="http://schemas.microsoft.com/office/drawing/2014/main" id="{9EF26F3D-DD93-47F6-943A-7A504CACDC55}"/>
              </a:ext>
            </a:extLst>
          </p:cNvPr>
          <p:cNvSpPr>
            <a:spLocks noChangeArrowheads="1"/>
          </p:cNvSpPr>
          <p:nvPr/>
        </p:nvSpPr>
        <p:spPr bwMode="auto">
          <a:xfrm>
            <a:off x="5839559" y="5626123"/>
            <a:ext cx="2447192" cy="663819"/>
          </a:xfrm>
          <a:prstGeom prst="flowChartAlternateProcess">
            <a:avLst/>
          </a:prstGeom>
          <a:solidFill>
            <a:srgbClr val="FFFF99">
              <a:alpha val="79999"/>
            </a:srgbClr>
          </a:solidFill>
          <a:ln w="19050">
            <a:solidFill>
              <a:schemeClr val="tx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サービス提供職員　</a:t>
            </a:r>
            <a:r>
              <a:rPr lang="en-US" altLang="ja-JP" sz="1477">
                <a:solidFill>
                  <a:srgbClr val="000000"/>
                </a:solidFill>
              </a:rPr>
              <a:t>B</a:t>
            </a:r>
          </a:p>
        </p:txBody>
      </p:sp>
      <p:sp>
        <p:nvSpPr>
          <p:cNvPr id="149510" name="Rectangle 6">
            <a:extLst>
              <a:ext uri="{FF2B5EF4-FFF2-40B4-BE49-F238E27FC236}">
                <a16:creationId xmlns:a16="http://schemas.microsoft.com/office/drawing/2014/main" id="{86C515A6-BEB4-4FD6-86C2-1C2A35B06857}"/>
              </a:ext>
            </a:extLst>
          </p:cNvPr>
          <p:cNvSpPr>
            <a:spLocks noChangeArrowheads="1"/>
          </p:cNvSpPr>
          <p:nvPr/>
        </p:nvSpPr>
        <p:spPr bwMode="auto">
          <a:xfrm>
            <a:off x="357554" y="1739923"/>
            <a:ext cx="8428892" cy="49676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846" dirty="0">
                <a:solidFill>
                  <a:srgbClr val="000000"/>
                </a:solidFill>
              </a:rPr>
              <a:t>サービス提供事業所</a:t>
            </a:r>
            <a:r>
              <a:rPr lang="ja-JP" altLang="en-US" sz="1108" dirty="0">
                <a:solidFill>
                  <a:srgbClr val="000000"/>
                </a:solidFill>
              </a:rPr>
              <a:t>　　　</a:t>
            </a:r>
          </a:p>
        </p:txBody>
      </p:sp>
      <p:sp>
        <p:nvSpPr>
          <p:cNvPr id="149511" name="AutoShape 7">
            <a:extLst>
              <a:ext uri="{FF2B5EF4-FFF2-40B4-BE49-F238E27FC236}">
                <a16:creationId xmlns:a16="http://schemas.microsoft.com/office/drawing/2014/main" id="{468E0526-99A2-4675-809C-EE4F1AF45C8D}"/>
              </a:ext>
            </a:extLst>
          </p:cNvPr>
          <p:cNvSpPr>
            <a:spLocks noChangeArrowheads="1"/>
          </p:cNvSpPr>
          <p:nvPr/>
        </p:nvSpPr>
        <p:spPr bwMode="auto">
          <a:xfrm>
            <a:off x="6731978" y="2333403"/>
            <a:ext cx="1368669" cy="400050"/>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事務職員</a:t>
            </a:r>
          </a:p>
        </p:txBody>
      </p:sp>
      <p:sp>
        <p:nvSpPr>
          <p:cNvPr id="149512" name="AutoShape 8">
            <a:extLst>
              <a:ext uri="{FF2B5EF4-FFF2-40B4-BE49-F238E27FC236}">
                <a16:creationId xmlns:a16="http://schemas.microsoft.com/office/drawing/2014/main" id="{9DA9F7AA-6977-4019-B9A7-E70F9BA3BBB5}"/>
              </a:ext>
            </a:extLst>
          </p:cNvPr>
          <p:cNvSpPr>
            <a:spLocks noChangeArrowheads="1"/>
          </p:cNvSpPr>
          <p:nvPr/>
        </p:nvSpPr>
        <p:spPr bwMode="auto">
          <a:xfrm>
            <a:off x="4214446" y="4707326"/>
            <a:ext cx="1500554" cy="923192"/>
          </a:xfrm>
          <a:prstGeom prst="rightArrow">
            <a:avLst>
              <a:gd name="adj1" fmla="val 60352"/>
              <a:gd name="adj2" fmla="val 33403"/>
            </a:avLst>
          </a:prstGeom>
          <a:solidFill>
            <a:srgbClr val="FFCC00"/>
          </a:solidFill>
          <a:ln w="12700">
            <a:solidFill>
              <a:srgbClr val="FF0000"/>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108">
                <a:solidFill>
                  <a:srgbClr val="000000"/>
                </a:solidFill>
              </a:rPr>
              <a:t>サービス内容</a:t>
            </a:r>
          </a:p>
          <a:p>
            <a:pPr algn="ctr" defTabSz="844083" eaLnBrk="1" fontAlgn="base" hangingPunct="1">
              <a:spcBef>
                <a:spcPct val="0"/>
              </a:spcBef>
              <a:spcAft>
                <a:spcPct val="0"/>
              </a:spcAft>
            </a:pPr>
            <a:r>
              <a:rPr lang="ja-JP" altLang="en-US" sz="1108">
                <a:solidFill>
                  <a:srgbClr val="000000"/>
                </a:solidFill>
              </a:rPr>
              <a:t>の管理に関す</a:t>
            </a:r>
          </a:p>
          <a:p>
            <a:pPr algn="ctr" defTabSz="844083" eaLnBrk="1" fontAlgn="base" hangingPunct="1">
              <a:spcBef>
                <a:spcPct val="0"/>
              </a:spcBef>
              <a:spcAft>
                <a:spcPct val="0"/>
              </a:spcAft>
            </a:pPr>
            <a:r>
              <a:rPr lang="ja-JP" altLang="en-US" sz="1108">
                <a:solidFill>
                  <a:srgbClr val="000000"/>
                </a:solidFill>
              </a:rPr>
              <a:t>る指示・指導</a:t>
            </a:r>
          </a:p>
        </p:txBody>
      </p:sp>
      <p:sp>
        <p:nvSpPr>
          <p:cNvPr id="149513" name="Rectangle 9">
            <a:extLst>
              <a:ext uri="{FF2B5EF4-FFF2-40B4-BE49-F238E27FC236}">
                <a16:creationId xmlns:a16="http://schemas.microsoft.com/office/drawing/2014/main" id="{F56580C7-DACF-4275-B1E2-8CD5E18F654E}"/>
              </a:ext>
            </a:extLst>
          </p:cNvPr>
          <p:cNvSpPr>
            <a:spLocks noChangeArrowheads="1"/>
          </p:cNvSpPr>
          <p:nvPr/>
        </p:nvSpPr>
        <p:spPr bwMode="auto">
          <a:xfrm>
            <a:off x="715108" y="4380545"/>
            <a:ext cx="7857392" cy="2173165"/>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b="1">
                <a:solidFill>
                  <a:srgbClr val="000000"/>
                </a:solidFill>
              </a:rPr>
              <a:t>　　　　　サービス提供部門　</a:t>
            </a:r>
            <a:r>
              <a:rPr lang="ja-JP" altLang="en-US" sz="1108" b="1">
                <a:solidFill>
                  <a:srgbClr val="000000"/>
                </a:solidFill>
              </a:rPr>
              <a:t>　</a:t>
            </a:r>
            <a:r>
              <a:rPr lang="ja-JP" altLang="en-US" sz="1108">
                <a:solidFill>
                  <a:srgbClr val="000000"/>
                </a:solidFill>
              </a:rPr>
              <a:t>　　</a:t>
            </a:r>
          </a:p>
        </p:txBody>
      </p:sp>
      <p:sp>
        <p:nvSpPr>
          <p:cNvPr id="149514" name="AutoShape 10">
            <a:extLst>
              <a:ext uri="{FF2B5EF4-FFF2-40B4-BE49-F238E27FC236}">
                <a16:creationId xmlns:a16="http://schemas.microsoft.com/office/drawing/2014/main" id="{6B8189D2-454D-4C68-A9DE-73C5D9592068}"/>
              </a:ext>
            </a:extLst>
          </p:cNvPr>
          <p:cNvSpPr>
            <a:spLocks noChangeArrowheads="1"/>
          </p:cNvSpPr>
          <p:nvPr/>
        </p:nvSpPr>
        <p:spPr bwMode="auto">
          <a:xfrm rot="5400000">
            <a:off x="2354141" y="3415590"/>
            <a:ext cx="764931" cy="1370135"/>
          </a:xfrm>
          <a:prstGeom prst="rightArrow">
            <a:avLst>
              <a:gd name="adj1" fmla="val 61500"/>
              <a:gd name="adj2" fmla="val 24907"/>
            </a:avLst>
          </a:prstGeom>
          <a:solidFill>
            <a:srgbClr val="CCFFCC">
              <a:alpha val="70195"/>
            </a:srgbClr>
          </a:solidFill>
          <a:ln w="12700">
            <a:solidFill>
              <a:srgbClr val="008000"/>
            </a:solidFill>
            <a:miter lim="800000"/>
            <a:headEnd/>
            <a:tailEnd/>
          </a:ln>
        </p:spPr>
        <p:txBody>
          <a:bodyPr rot="10800000" vert="eaVert"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人事管理</a:t>
            </a:r>
          </a:p>
          <a:p>
            <a:pPr algn="ctr" defTabSz="844083" eaLnBrk="1" fontAlgn="base" hangingPunct="1">
              <a:spcBef>
                <a:spcPct val="0"/>
              </a:spcBef>
              <a:spcAft>
                <a:spcPct val="0"/>
              </a:spcAft>
            </a:pPr>
            <a:r>
              <a:rPr lang="ja-JP" altLang="en-US" sz="1292">
                <a:solidFill>
                  <a:srgbClr val="000000"/>
                </a:solidFill>
              </a:rPr>
              <a:t>指揮命令</a:t>
            </a:r>
          </a:p>
        </p:txBody>
      </p:sp>
      <p:sp>
        <p:nvSpPr>
          <p:cNvPr id="149515" name="AutoShape 11">
            <a:extLst>
              <a:ext uri="{FF2B5EF4-FFF2-40B4-BE49-F238E27FC236}">
                <a16:creationId xmlns:a16="http://schemas.microsoft.com/office/drawing/2014/main" id="{49835618-DA2D-4EF5-BF1C-39F217725AB0}"/>
              </a:ext>
            </a:extLst>
          </p:cNvPr>
          <p:cNvSpPr>
            <a:spLocks noChangeArrowheads="1"/>
          </p:cNvSpPr>
          <p:nvPr/>
        </p:nvSpPr>
        <p:spPr bwMode="auto">
          <a:xfrm>
            <a:off x="5429250" y="2333403"/>
            <a:ext cx="1071196" cy="1129812"/>
          </a:xfrm>
          <a:prstGeom prst="rightArrow">
            <a:avLst>
              <a:gd name="adj1" fmla="val 50000"/>
              <a:gd name="adj2" fmla="val 25000"/>
            </a:avLst>
          </a:prstGeom>
          <a:solidFill>
            <a:srgbClr val="CCFFCC"/>
          </a:solidFill>
          <a:ln w="19050">
            <a:solidFill>
              <a:srgbClr val="008000"/>
            </a:solidFill>
            <a:miter lim="800000"/>
            <a:headEnd/>
            <a:tailEnd/>
          </a:ln>
        </p:spPr>
        <p:txBody>
          <a:bodyPr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人事管理</a:t>
            </a:r>
          </a:p>
          <a:p>
            <a:pPr algn="ctr" defTabSz="844083" eaLnBrk="1" fontAlgn="base" hangingPunct="1">
              <a:spcBef>
                <a:spcPct val="0"/>
              </a:spcBef>
              <a:spcAft>
                <a:spcPct val="0"/>
              </a:spcAft>
            </a:pPr>
            <a:r>
              <a:rPr lang="ja-JP" altLang="en-US" sz="1292">
                <a:solidFill>
                  <a:srgbClr val="000000"/>
                </a:solidFill>
              </a:rPr>
              <a:t>指揮命令</a:t>
            </a:r>
          </a:p>
        </p:txBody>
      </p:sp>
      <p:sp>
        <p:nvSpPr>
          <p:cNvPr id="149516" name="AutoShape 12">
            <a:extLst>
              <a:ext uri="{FF2B5EF4-FFF2-40B4-BE49-F238E27FC236}">
                <a16:creationId xmlns:a16="http://schemas.microsoft.com/office/drawing/2014/main" id="{D47D6CAB-B227-449A-8342-033DC57462C2}"/>
              </a:ext>
            </a:extLst>
          </p:cNvPr>
          <p:cNvSpPr>
            <a:spLocks noChangeArrowheads="1"/>
          </p:cNvSpPr>
          <p:nvPr/>
        </p:nvSpPr>
        <p:spPr bwMode="auto">
          <a:xfrm>
            <a:off x="6731978" y="2992826"/>
            <a:ext cx="1368669" cy="400050"/>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その他の職員</a:t>
            </a:r>
          </a:p>
        </p:txBody>
      </p:sp>
      <p:sp>
        <p:nvSpPr>
          <p:cNvPr id="149517" name="AutoShape 13">
            <a:extLst>
              <a:ext uri="{FF2B5EF4-FFF2-40B4-BE49-F238E27FC236}">
                <a16:creationId xmlns:a16="http://schemas.microsoft.com/office/drawing/2014/main" id="{2DA93A64-FFA1-4814-A292-59E0C141E91D}"/>
              </a:ext>
            </a:extLst>
          </p:cNvPr>
          <p:cNvSpPr>
            <a:spLocks noChangeArrowheads="1"/>
          </p:cNvSpPr>
          <p:nvPr/>
        </p:nvSpPr>
        <p:spPr bwMode="auto">
          <a:xfrm>
            <a:off x="4214446" y="5576299"/>
            <a:ext cx="1500554" cy="977411"/>
          </a:xfrm>
          <a:prstGeom prst="rightArrow">
            <a:avLst>
              <a:gd name="adj1" fmla="val 60352"/>
              <a:gd name="adj2" fmla="val 33406"/>
            </a:avLst>
          </a:prstGeom>
          <a:solidFill>
            <a:srgbClr val="FFCC00"/>
          </a:solidFill>
          <a:ln w="12700">
            <a:solidFill>
              <a:srgbClr val="FF0000"/>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015">
                <a:solidFill>
                  <a:srgbClr val="000000"/>
                </a:solidFill>
              </a:rPr>
              <a:t>サービス内容</a:t>
            </a:r>
          </a:p>
          <a:p>
            <a:pPr algn="ctr" defTabSz="844083" eaLnBrk="1" fontAlgn="base" hangingPunct="1">
              <a:spcBef>
                <a:spcPct val="0"/>
              </a:spcBef>
              <a:spcAft>
                <a:spcPct val="0"/>
              </a:spcAft>
            </a:pPr>
            <a:r>
              <a:rPr lang="ja-JP" altLang="en-US" sz="1015">
                <a:solidFill>
                  <a:srgbClr val="000000"/>
                </a:solidFill>
              </a:rPr>
              <a:t>の管理に関す</a:t>
            </a:r>
          </a:p>
          <a:p>
            <a:pPr algn="ctr" defTabSz="844083" eaLnBrk="1" fontAlgn="base" hangingPunct="1">
              <a:spcBef>
                <a:spcPct val="0"/>
              </a:spcBef>
              <a:spcAft>
                <a:spcPct val="0"/>
              </a:spcAft>
            </a:pPr>
            <a:r>
              <a:rPr lang="ja-JP" altLang="en-US" sz="1015">
                <a:solidFill>
                  <a:srgbClr val="000000"/>
                </a:solidFill>
              </a:rPr>
              <a:t>る指示・指導</a:t>
            </a:r>
          </a:p>
        </p:txBody>
      </p:sp>
      <p:sp>
        <p:nvSpPr>
          <p:cNvPr id="222222" name="AutoShape 14">
            <a:extLst>
              <a:ext uri="{FF2B5EF4-FFF2-40B4-BE49-F238E27FC236}">
                <a16:creationId xmlns:a16="http://schemas.microsoft.com/office/drawing/2014/main" id="{4E6FFE54-2372-4BFA-98A4-949EF5EA4FE6}"/>
              </a:ext>
            </a:extLst>
          </p:cNvPr>
          <p:cNvSpPr>
            <a:spLocks noChangeArrowheads="1"/>
          </p:cNvSpPr>
          <p:nvPr/>
        </p:nvSpPr>
        <p:spPr bwMode="auto">
          <a:xfrm>
            <a:off x="650631" y="1058518"/>
            <a:ext cx="7842738" cy="5246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「管理者」と「サービス管理責任者」の関係イメージ</a:t>
            </a:r>
          </a:p>
        </p:txBody>
      </p:sp>
      <p:sp>
        <p:nvSpPr>
          <p:cNvPr id="222223" name="AutoShape 15">
            <a:extLst>
              <a:ext uri="{FF2B5EF4-FFF2-40B4-BE49-F238E27FC236}">
                <a16:creationId xmlns:a16="http://schemas.microsoft.com/office/drawing/2014/main" id="{5AE94911-D5E5-479A-87D1-9057C6CDD32B}"/>
              </a:ext>
            </a:extLst>
          </p:cNvPr>
          <p:cNvSpPr>
            <a:spLocks noChangeArrowheads="1"/>
          </p:cNvSpPr>
          <p:nvPr/>
        </p:nvSpPr>
        <p:spPr bwMode="auto">
          <a:xfrm rot="3571649">
            <a:off x="5171343" y="3209704"/>
            <a:ext cx="883627" cy="1370134"/>
          </a:xfrm>
          <a:prstGeom prst="rightArrow">
            <a:avLst>
              <a:gd name="adj1" fmla="val 61500"/>
              <a:gd name="adj2" fmla="val 24907"/>
            </a:avLst>
          </a:prstGeom>
          <a:solidFill>
            <a:srgbClr val="CCFFCC">
              <a:alpha val="70000"/>
            </a:srgbClr>
          </a:solidFill>
          <a:ln w="12700">
            <a:solidFill>
              <a:srgbClr val="008000"/>
            </a:solidFill>
            <a:miter lim="800000"/>
            <a:headEnd/>
            <a:tailEnd/>
          </a:ln>
          <a:effectLst/>
        </p:spPr>
        <p:txBody>
          <a:bodyPr rot="10800000" vert="vert" wrap="none" anchor="ctr"/>
          <a:lstStyle/>
          <a:p>
            <a:pPr algn="ctr" defTabSz="844083" fontAlgn="base">
              <a:spcBef>
                <a:spcPct val="0"/>
              </a:spcBef>
              <a:spcAft>
                <a:spcPct val="0"/>
              </a:spcAft>
              <a:defRPr/>
            </a:pPr>
            <a:r>
              <a:rPr kumimoji="1" lang="ja-JP" altLang="en-US" sz="1292" dirty="0">
                <a:solidFill>
                  <a:srgbClr val="000000"/>
                </a:solidFill>
                <a:latin typeface="Arial" charset="0"/>
                <a:ea typeface="ＭＳ Ｐゴシック" panose="020B0600070205080204" pitchFamily="50" charset="-128"/>
              </a:rPr>
              <a:t>人事管理</a:t>
            </a:r>
          </a:p>
          <a:p>
            <a:pPr algn="ctr" defTabSz="844083" fontAlgn="base">
              <a:spcBef>
                <a:spcPct val="0"/>
              </a:spcBef>
              <a:spcAft>
                <a:spcPct val="0"/>
              </a:spcAft>
              <a:defRPr/>
            </a:pPr>
            <a:r>
              <a:rPr kumimoji="1" lang="ja-JP" altLang="en-US" sz="1292" dirty="0">
                <a:solidFill>
                  <a:srgbClr val="000000"/>
                </a:solidFill>
                <a:latin typeface="Arial" charset="0"/>
                <a:ea typeface="ＭＳ Ｐゴシック" panose="020B0600070205080204" pitchFamily="50" charset="-128"/>
              </a:rPr>
              <a:t>指揮命令</a:t>
            </a:r>
          </a:p>
        </p:txBody>
      </p:sp>
      <p:sp>
        <p:nvSpPr>
          <p:cNvPr id="16" name="AutoShape 4">
            <a:extLst>
              <a:ext uri="{FF2B5EF4-FFF2-40B4-BE49-F238E27FC236}">
                <a16:creationId xmlns:a16="http://schemas.microsoft.com/office/drawing/2014/main" id="{42BB0DC1-C69B-4FCA-B86C-D23BE46617A3}"/>
              </a:ext>
            </a:extLst>
          </p:cNvPr>
          <p:cNvSpPr>
            <a:spLocks noChangeArrowheads="1"/>
          </p:cNvSpPr>
          <p:nvPr/>
        </p:nvSpPr>
        <p:spPr bwMode="auto">
          <a:xfrm>
            <a:off x="264841" y="44769"/>
            <a:ext cx="8307659" cy="83204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7" name="Rectangle 2">
            <a:extLst>
              <a:ext uri="{FF2B5EF4-FFF2-40B4-BE49-F238E27FC236}">
                <a16:creationId xmlns:a16="http://schemas.microsoft.com/office/drawing/2014/main" id="{2AFFDF6D-D602-4CA5-AA03-E1891C79C466}"/>
              </a:ext>
            </a:extLst>
          </p:cNvPr>
          <p:cNvSpPr>
            <a:spLocks noGrp="1" noChangeArrowheads="1"/>
          </p:cNvSpPr>
          <p:nvPr>
            <p:ph type="title"/>
          </p:nvPr>
        </p:nvSpPr>
        <p:spPr>
          <a:xfrm>
            <a:off x="180366" y="29117"/>
            <a:ext cx="8428892" cy="945048"/>
          </a:xfrm>
        </p:spPr>
        <p:txBody>
          <a:bodyPr/>
          <a:lstStyle/>
          <a:p>
            <a:pPr algn="l" eaLnBrk="1" hangingPunct="1"/>
            <a:r>
              <a:rPr lang="ja-JP" altLang="en-US" sz="3200" b="1" dirty="0">
                <a:latin typeface="ＤＨＰ特太ゴシック体" pitchFamily="50" charset="-128"/>
                <a:ea typeface="ＤＨＰ特太ゴシック体" pitchFamily="50" charset="-128"/>
              </a:rPr>
              <a:t>（１）サービス管理責任者と管理者の役割</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CEBCB6B4-BD55-4EDF-A60A-18D8FD1F6473}"/>
              </a:ext>
            </a:extLst>
          </p:cNvPr>
          <p:cNvSpPr>
            <a:spLocks noChangeArrowheads="1"/>
          </p:cNvSpPr>
          <p:nvPr/>
        </p:nvSpPr>
        <p:spPr bwMode="auto">
          <a:xfrm>
            <a:off x="213946" y="1921704"/>
            <a:ext cx="4248150" cy="473231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76431"/>
          <a:lstStyle>
            <a:lvl1pPr marL="342900" indent="-342900"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316531" indent="-316531" algn="ctr" defTabSz="844083" eaLnBrk="1" fontAlgn="base" hangingPunct="1">
              <a:lnSpc>
                <a:spcPct val="90000"/>
              </a:lnSpc>
              <a:spcBef>
                <a:spcPct val="20000"/>
              </a:spcBef>
              <a:spcAft>
                <a:spcPct val="0"/>
              </a:spcAft>
            </a:pPr>
            <a:r>
              <a:rPr lang="ja-JP" altLang="en-US" sz="1662" b="1" dirty="0">
                <a:solidFill>
                  <a:srgbClr val="3333CC"/>
                </a:solidFill>
                <a:latin typeface="Times New Roman" panose="02020603050405020304" pitchFamily="18" charset="0"/>
              </a:rPr>
              <a:t>管 理 者</a:t>
            </a:r>
          </a:p>
          <a:p>
            <a:pPr marL="316531" indent="-316531" defTabSz="844083" eaLnBrk="1" fontAlgn="base" hangingPunct="1">
              <a:lnSpc>
                <a:spcPts val="12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①指定要件：専従　</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②対象者像：施設長（管理職）を想定</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③要件：</a:t>
            </a:r>
            <a:endParaRPr lang="en-US" altLang="ja-JP"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・社会福祉主事の資格を有するか又は</a:t>
            </a:r>
            <a:endParaRPr lang="en-US" altLang="ja-JP"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社会福祉事業に２年以上従事した経験のある者、又は社会福祉施設長資格認定講習会を修了した者　（最低基準）</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④根拠：社会福祉法６６条</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⑤責務：「従業者及び業務の一元的な管理や規定 を遵守させるために必要な指揮命令」</a:t>
            </a:r>
          </a:p>
          <a:p>
            <a:pPr marL="316531" indent="-316531" defTabSz="844083" eaLnBrk="1" fontAlgn="base" hangingPunct="1">
              <a:lnSpc>
                <a:spcPct val="900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lnSpc>
                <a:spcPct val="90000"/>
              </a:lnSpc>
              <a:spcBef>
                <a:spcPct val="20000"/>
              </a:spcBef>
              <a:spcAft>
                <a:spcPct val="0"/>
              </a:spcAft>
            </a:pPr>
            <a:endParaRPr lang="en-US" altLang="ja-JP" sz="1662" dirty="0">
              <a:solidFill>
                <a:srgbClr val="000000"/>
              </a:solidFill>
              <a:latin typeface="Times New Roman" panose="02020603050405020304" pitchFamily="18" charset="0"/>
            </a:endParaRPr>
          </a:p>
        </p:txBody>
      </p:sp>
      <p:sp>
        <p:nvSpPr>
          <p:cNvPr id="150531" name="Rectangle 3">
            <a:extLst>
              <a:ext uri="{FF2B5EF4-FFF2-40B4-BE49-F238E27FC236}">
                <a16:creationId xmlns:a16="http://schemas.microsoft.com/office/drawing/2014/main" id="{90D9C37A-6A7C-47CF-86C4-9F7C0356B122}"/>
              </a:ext>
            </a:extLst>
          </p:cNvPr>
          <p:cNvSpPr>
            <a:spLocks noChangeArrowheads="1"/>
          </p:cNvSpPr>
          <p:nvPr/>
        </p:nvSpPr>
        <p:spPr bwMode="auto">
          <a:xfrm>
            <a:off x="4572000" y="1905878"/>
            <a:ext cx="4358054" cy="474814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316531" indent="-316531" algn="ctr" defTabSz="844083" eaLnBrk="1" fontAlgn="base" hangingPunct="1">
              <a:spcBef>
                <a:spcPct val="20000"/>
              </a:spcBef>
              <a:spcAft>
                <a:spcPct val="0"/>
              </a:spcAft>
            </a:pPr>
            <a:r>
              <a:rPr lang="ja-JP" altLang="en-US" sz="1662" b="1" dirty="0">
                <a:solidFill>
                  <a:srgbClr val="660033"/>
                </a:solidFill>
                <a:latin typeface="Times New Roman" panose="02020603050405020304" pitchFamily="18" charset="0"/>
              </a:rPr>
              <a:t>サービス管理責任者</a:t>
            </a:r>
          </a:p>
          <a:p>
            <a:pPr marL="316531" indent="-316531" defTabSz="844083" eaLnBrk="1" fontAlgn="base" hangingPunct="1">
              <a:lnSpc>
                <a:spcPts val="1200"/>
              </a:lnSpc>
              <a:spcBef>
                <a:spcPct val="20000"/>
              </a:spcBef>
              <a:spcAft>
                <a:spcPct val="0"/>
              </a:spcAft>
            </a:pPr>
            <a:endParaRPr lang="ja-JP" altLang="en-US" sz="1662" dirty="0">
              <a:solidFill>
                <a:srgbClr val="660033"/>
              </a:solidFill>
              <a:latin typeface="Times New Roman" panose="02020603050405020304" pitchFamily="18" charset="0"/>
            </a:endParaRP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①指定要件：専従で常勤</a:t>
            </a:r>
          </a:p>
          <a:p>
            <a:pPr marL="316531" indent="-316531" defTabSz="844083" eaLnBrk="1" fontAlgn="base" hangingPunct="1">
              <a:lnSpc>
                <a:spcPts val="600"/>
              </a:lnSpc>
              <a:spcBef>
                <a:spcPct val="1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②対象者像：サービス提供部門の管理職</a:t>
            </a: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　　　　　　　　又は指導的立場の職員を想定</a:t>
            </a:r>
          </a:p>
          <a:p>
            <a:pPr marL="316531" indent="-316531" defTabSz="844083" eaLnBrk="1" fontAlgn="base" hangingPunct="1">
              <a:lnSpc>
                <a:spcPts val="600"/>
              </a:lnSpc>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③要件： </a:t>
            </a: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・実務経験（３～８年） </a:t>
            </a: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・サービス管理責任者研修（基礎研修及び実践研修）の修了</a:t>
            </a: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・相談支援従事者研修（初任者研修の講義部分）の受講</a:t>
            </a:r>
          </a:p>
          <a:p>
            <a:pPr marL="316531" indent="-316531" defTabSz="844083" eaLnBrk="1" fontAlgn="base" hangingPunct="1">
              <a:lnSpc>
                <a:spcPts val="6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20000"/>
              </a:spcBef>
              <a:spcAft>
                <a:spcPct val="0"/>
              </a:spcAft>
            </a:pPr>
            <a:r>
              <a:rPr lang="ja-JP" altLang="en-US" sz="1662" dirty="0">
                <a:solidFill>
                  <a:srgbClr val="000000"/>
                </a:solidFill>
                <a:latin typeface="Times New Roman" panose="02020603050405020304" pitchFamily="18" charset="0"/>
              </a:rPr>
              <a:t>④根拠：総合支援法４２条、</a:t>
            </a:r>
            <a:r>
              <a:rPr lang="ja-JP" altLang="en-US" sz="1600" dirty="0">
                <a:solidFill>
                  <a:srgbClr val="000000"/>
                </a:solidFill>
                <a:latin typeface="Times New Roman" panose="02020603050405020304" pitchFamily="18" charset="0"/>
              </a:rPr>
              <a:t>児童福祉法第２１条　</a:t>
            </a:r>
            <a:endParaRPr lang="en-US" altLang="ja-JP" sz="1600" dirty="0">
              <a:solidFill>
                <a:srgbClr val="000000"/>
              </a:solidFill>
              <a:latin typeface="Times New Roman" panose="02020603050405020304" pitchFamily="18" charset="0"/>
            </a:endParaRPr>
          </a:p>
          <a:p>
            <a:pPr marL="316531" indent="-316531" defTabSz="844083" eaLnBrk="1" fontAlgn="base" hangingPunct="1">
              <a:spcBef>
                <a:spcPct val="20000"/>
              </a:spcBef>
              <a:spcAft>
                <a:spcPct val="0"/>
              </a:spcAft>
            </a:pPr>
            <a:r>
              <a:rPr lang="ja-JP" altLang="en-US" sz="1600" dirty="0">
                <a:solidFill>
                  <a:srgbClr val="000000"/>
                </a:solidFill>
                <a:latin typeface="Times New Roman" panose="02020603050405020304" pitchFamily="18" charset="0"/>
              </a:rPr>
              <a:t>　　　　　　の５の１７、第２４条の１１</a:t>
            </a:r>
          </a:p>
          <a:p>
            <a:pPr marL="316531" indent="-316531" defTabSz="844083" eaLnBrk="1" fontAlgn="base" hangingPunct="1">
              <a:lnSpc>
                <a:spcPts val="6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⑤責務：「個別支援計画の作成やサービス提供プロセスの管理、他のサービス提供職員への技術指導と助言等」</a:t>
            </a:r>
          </a:p>
        </p:txBody>
      </p:sp>
      <p:sp>
        <p:nvSpPr>
          <p:cNvPr id="224260" name="AutoShape 4">
            <a:extLst>
              <a:ext uri="{FF2B5EF4-FFF2-40B4-BE49-F238E27FC236}">
                <a16:creationId xmlns:a16="http://schemas.microsoft.com/office/drawing/2014/main" id="{7148713A-6B59-43C7-8FF0-4F6D36A15014}"/>
              </a:ext>
            </a:extLst>
          </p:cNvPr>
          <p:cNvSpPr>
            <a:spLocks noChangeArrowheads="1"/>
          </p:cNvSpPr>
          <p:nvPr/>
        </p:nvSpPr>
        <p:spPr bwMode="auto">
          <a:xfrm>
            <a:off x="487240" y="1169671"/>
            <a:ext cx="8169519" cy="5246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「管理者」と「サービス管理責任者」の比較　①</a:t>
            </a:r>
          </a:p>
        </p:txBody>
      </p:sp>
      <p:sp>
        <p:nvSpPr>
          <p:cNvPr id="5" name="タイトル 1">
            <a:extLst>
              <a:ext uri="{FF2B5EF4-FFF2-40B4-BE49-F238E27FC236}">
                <a16:creationId xmlns:a16="http://schemas.microsoft.com/office/drawing/2014/main" id="{270DAAD3-6431-4643-B64A-6582E0C0B0EC}"/>
              </a:ext>
            </a:extLst>
          </p:cNvPr>
          <p:cNvSpPr>
            <a:spLocks noGrp="1"/>
          </p:cNvSpPr>
          <p:nvPr>
            <p:ph type="title"/>
          </p:nvPr>
        </p:nvSpPr>
        <p:spPr>
          <a:xfrm>
            <a:off x="1480930" y="417639"/>
            <a:ext cx="7449124" cy="524607"/>
          </a:xfrm>
        </p:spPr>
        <p:txBody>
          <a:bodyPr>
            <a:noAutofit/>
          </a:bodyPr>
          <a:lstStyle/>
          <a:p>
            <a:r>
              <a:rPr kumimoji="1" lang="ja-JP" altLang="en-US" sz="3200" dirty="0"/>
              <a:t>サービス管理責任者業務内容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ACD08BC1-CFBB-4124-931F-99609857656D}"/>
              </a:ext>
            </a:extLst>
          </p:cNvPr>
          <p:cNvSpPr>
            <a:spLocks noGrp="1" noChangeArrowheads="1"/>
          </p:cNvSpPr>
          <p:nvPr>
            <p:ph type="subTitle" idx="1"/>
          </p:nvPr>
        </p:nvSpPr>
        <p:spPr>
          <a:xfrm>
            <a:off x="250580" y="989134"/>
            <a:ext cx="4249615" cy="5608613"/>
          </a:xfrm>
          <a:ln w="15875">
            <a:solidFill>
              <a:srgbClr val="0000FF"/>
            </a:solidFill>
            <a:miter lim="800000"/>
            <a:headEnd/>
            <a:tailEnd/>
          </a:ln>
        </p:spPr>
        <p:txBody>
          <a:bodyPr vert="horz" wrap="square" lIns="91432" tIns="76424" rIns="91432" bIns="45716" numCol="1" anchor="t" anchorCtr="0" compatLnSpc="1">
            <a:prstTxWarp prst="textNoShape">
              <a:avLst/>
            </a:prstTxWarp>
            <a:normAutofit fontScale="92500" lnSpcReduction="20000"/>
          </a:bodyPr>
          <a:lstStyle/>
          <a:p>
            <a:pPr eaLnBrk="1" hangingPunct="1">
              <a:lnSpc>
                <a:spcPct val="90000"/>
              </a:lnSpc>
            </a:pPr>
            <a:r>
              <a:rPr lang="ja-JP" altLang="en-US" sz="2215" b="1" dirty="0">
                <a:solidFill>
                  <a:schemeClr val="accent2"/>
                </a:solidFill>
              </a:rPr>
              <a:t>管理者の業務内容例</a:t>
            </a:r>
          </a:p>
          <a:p>
            <a:pPr algn="l" eaLnBrk="1" hangingPunct="1"/>
            <a:r>
              <a:rPr lang="ja-JP" altLang="en-US" sz="1662" dirty="0"/>
              <a:t>①利用者・市町村への契約支給量報告等</a:t>
            </a:r>
          </a:p>
          <a:p>
            <a:pPr algn="l" eaLnBrk="1" hangingPunct="1"/>
            <a:r>
              <a:rPr lang="ja-JP" altLang="en-US" sz="1662" dirty="0"/>
              <a:t>②利用者負担額の受領及び管理</a:t>
            </a:r>
          </a:p>
          <a:p>
            <a:pPr algn="l" eaLnBrk="1" hangingPunct="1"/>
            <a:r>
              <a:rPr lang="ja-JP" altLang="en-US" sz="1662" dirty="0"/>
              <a:t>③介護給付費の額に係る通知等</a:t>
            </a:r>
          </a:p>
          <a:p>
            <a:pPr algn="l" eaLnBrk="1" hangingPunct="1"/>
            <a:r>
              <a:rPr lang="ja-JP" altLang="en-US" sz="1662" dirty="0"/>
              <a:t>④提供するサービスの質の評価と改善</a:t>
            </a:r>
          </a:p>
          <a:p>
            <a:pPr algn="l" eaLnBrk="1" hangingPunct="1"/>
            <a:r>
              <a:rPr lang="ja-JP" altLang="en-US" sz="1662" dirty="0"/>
              <a:t>⑤利用者・家族に対する相談及び援助</a:t>
            </a:r>
          </a:p>
          <a:p>
            <a:pPr algn="l" eaLnBrk="1" hangingPunct="1"/>
            <a:r>
              <a:rPr lang="ja-JP" altLang="en-US" sz="1662" dirty="0"/>
              <a:t>⑥利用者の日常生活上の適切な支援</a:t>
            </a:r>
          </a:p>
          <a:p>
            <a:pPr algn="l" eaLnBrk="1" hangingPunct="1"/>
            <a:r>
              <a:rPr lang="ja-JP" altLang="en-US" sz="1662" dirty="0"/>
              <a:t>⑦利用者家族との連携</a:t>
            </a:r>
          </a:p>
          <a:p>
            <a:pPr algn="l" eaLnBrk="1" hangingPunct="1"/>
            <a:r>
              <a:rPr lang="ja-JP" altLang="en-US" sz="1662" dirty="0"/>
              <a:t>⑧緊急時の対応、非常災害対策等</a:t>
            </a:r>
          </a:p>
          <a:p>
            <a:pPr algn="l" eaLnBrk="1" hangingPunct="1"/>
            <a:r>
              <a:rPr lang="ja-JP" altLang="en-US" sz="1662" dirty="0"/>
              <a:t>⑨従業者及び業務の一元的管理</a:t>
            </a:r>
          </a:p>
          <a:p>
            <a:pPr algn="l" eaLnBrk="1" hangingPunct="1"/>
            <a:r>
              <a:rPr lang="ja-JP" altLang="en-US" sz="1662" dirty="0"/>
              <a:t>⑩従業者に対する指揮命令</a:t>
            </a:r>
          </a:p>
          <a:p>
            <a:pPr algn="l" eaLnBrk="1" hangingPunct="1"/>
            <a:r>
              <a:rPr lang="ja-JP" altLang="en-US" sz="1662" dirty="0"/>
              <a:t>⑪運営規程の制定</a:t>
            </a:r>
          </a:p>
          <a:p>
            <a:pPr algn="l" eaLnBrk="1" hangingPunct="1"/>
            <a:r>
              <a:rPr lang="ja-JP" altLang="en-US" sz="1662" dirty="0"/>
              <a:t>⑫従業者の勤務体制の確保等</a:t>
            </a:r>
          </a:p>
          <a:p>
            <a:pPr algn="l" eaLnBrk="1" hangingPunct="1"/>
            <a:r>
              <a:rPr lang="ja-JP" altLang="en-US" sz="1662" dirty="0"/>
              <a:t>⑬利用定員の遵守</a:t>
            </a:r>
          </a:p>
          <a:p>
            <a:pPr algn="l" eaLnBrk="1" hangingPunct="1"/>
            <a:r>
              <a:rPr lang="ja-JP" altLang="en-US" sz="1662" dirty="0"/>
              <a:t>⑭衛生管理等</a:t>
            </a:r>
          </a:p>
          <a:p>
            <a:pPr algn="l" eaLnBrk="1" hangingPunct="1"/>
            <a:r>
              <a:rPr lang="ja-JP" altLang="en-US" sz="1662" dirty="0"/>
              <a:t>⑮利用者の身体拘束等の禁止</a:t>
            </a:r>
          </a:p>
          <a:p>
            <a:pPr algn="l" eaLnBrk="1" hangingPunct="1"/>
            <a:r>
              <a:rPr lang="ja-JP" altLang="en-US" sz="1662" dirty="0"/>
              <a:t>⑯地域との連携等</a:t>
            </a:r>
          </a:p>
          <a:p>
            <a:pPr algn="l" eaLnBrk="1" hangingPunct="1"/>
            <a:r>
              <a:rPr lang="ja-JP" altLang="en-US" sz="1662" dirty="0"/>
              <a:t>⑰記録の整備</a:t>
            </a:r>
          </a:p>
        </p:txBody>
      </p:sp>
      <p:sp>
        <p:nvSpPr>
          <p:cNvPr id="24580" name="Rectangle 3">
            <a:extLst>
              <a:ext uri="{FF2B5EF4-FFF2-40B4-BE49-F238E27FC236}">
                <a16:creationId xmlns:a16="http://schemas.microsoft.com/office/drawing/2014/main" id="{D58AE88F-C92C-4107-A79D-625891B51DD8}"/>
              </a:ext>
            </a:extLst>
          </p:cNvPr>
          <p:cNvSpPr>
            <a:spLocks noChangeArrowheads="1"/>
          </p:cNvSpPr>
          <p:nvPr/>
        </p:nvSpPr>
        <p:spPr bwMode="auto">
          <a:xfrm>
            <a:off x="4643805" y="989135"/>
            <a:ext cx="4359518" cy="5608612"/>
          </a:xfrm>
          <a:prstGeom prst="rect">
            <a:avLst/>
          </a:prstGeom>
          <a:noFill/>
          <a:ln w="15875">
            <a:solidFill>
              <a:srgbClr val="993366"/>
            </a:solidFill>
            <a:miter lim="800000"/>
            <a:headEnd/>
            <a:tailEnd/>
          </a:ln>
        </p:spPr>
        <p:txBody>
          <a:bodyPr lIns="84399" tIns="42199" rIns="84399" bIns="42199"/>
          <a:lstStyle/>
          <a:p>
            <a:pPr algn="ctr" defTabSz="844083" fontAlgn="base">
              <a:spcBef>
                <a:spcPct val="20000"/>
              </a:spcBef>
              <a:spcAft>
                <a:spcPct val="0"/>
              </a:spcAft>
              <a:defRPr/>
            </a:pPr>
            <a:r>
              <a:rPr kumimoji="1" lang="ja-JP" altLang="en-US" sz="1846" b="1" dirty="0">
                <a:solidFill>
                  <a:srgbClr val="660033"/>
                </a:solidFill>
                <a:latin typeface="Times New Roman" pitchFamily="18" charset="0"/>
                <a:ea typeface="ＭＳ Ｐゴシック" charset="-128"/>
              </a:rPr>
              <a:t>サービス管理責任者の業務内容例</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①利用者に対するアセスメント</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②個別支援計画作成の作成と変更</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③個別支援計画の説明と交付</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④サービス提供内容の管理</a:t>
            </a:r>
            <a:endParaRPr kumimoji="1" lang="en-US" altLang="ja-JP" sz="1662" dirty="0">
              <a:solidFill>
                <a:srgbClr val="000000"/>
              </a:solidFill>
              <a:latin typeface="Times New Roman" pitchFamily="18" charset="0"/>
              <a:ea typeface="ＭＳ Ｐゴシック" charset="-128"/>
            </a:endParaRP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⑤サービス提供プロセスの管理</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⑥個別支援計画策定会議の運営</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⑦サービス提供職員に対する技術的な指導と助言</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⑧サービス提供記録の管理</a:t>
            </a:r>
            <a:endParaRPr kumimoji="1" lang="en-US" altLang="ja-JP" sz="1662" dirty="0">
              <a:solidFill>
                <a:srgbClr val="000000"/>
              </a:solidFill>
              <a:latin typeface="Times New Roman" pitchFamily="18" charset="0"/>
              <a:ea typeface="ＭＳ Ｐゴシック" charset="-128"/>
            </a:endParaRP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⑨利用者からの苦情の相談</a:t>
            </a:r>
            <a:endParaRPr kumimoji="1" lang="en-US" altLang="ja-JP" sz="1662" dirty="0">
              <a:solidFill>
                <a:srgbClr val="000000"/>
              </a:solidFill>
              <a:latin typeface="Times New Roman" pitchFamily="18" charset="0"/>
              <a:ea typeface="ＭＳ Ｐゴシック" charset="-128"/>
            </a:endParaRP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⑩支援内容に関連する関係機関との連絡調整</a:t>
            </a:r>
            <a:endParaRPr kumimoji="1" lang="en-US" altLang="ja-JP" sz="1662" dirty="0">
              <a:solidFill>
                <a:srgbClr val="000000"/>
              </a:solidFill>
              <a:latin typeface="Times New Roman" pitchFamily="18" charset="0"/>
              <a:ea typeface="ＭＳ Ｐゴシック" charset="-128"/>
            </a:endParaRP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⑪管理者への支援状況報告</a:t>
            </a:r>
          </a:p>
        </p:txBody>
      </p:sp>
      <p:sp>
        <p:nvSpPr>
          <p:cNvPr id="111620" name="AutoShape 4">
            <a:extLst>
              <a:ext uri="{FF2B5EF4-FFF2-40B4-BE49-F238E27FC236}">
                <a16:creationId xmlns:a16="http://schemas.microsoft.com/office/drawing/2014/main" id="{11D8F306-807A-4948-9155-CBFB26F6E2FA}"/>
              </a:ext>
            </a:extLst>
          </p:cNvPr>
          <p:cNvSpPr>
            <a:spLocks noChangeArrowheads="1"/>
          </p:cNvSpPr>
          <p:nvPr/>
        </p:nvSpPr>
        <p:spPr bwMode="auto">
          <a:xfrm>
            <a:off x="407377" y="395654"/>
            <a:ext cx="8236927" cy="4615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「管理者」と「サービス管理責任者」の比較　②</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711" y="721706"/>
            <a:ext cx="8958949" cy="5891642"/>
          </a:xfrm>
        </p:spPr>
        <p:txBody>
          <a:bodyPr>
            <a:normAutofit fontScale="92500" lnSpcReduction="10000"/>
          </a:bodyPr>
          <a:lstStyle/>
          <a:p>
            <a:pPr marL="0" indent="0">
              <a:buNone/>
            </a:pPr>
            <a:r>
              <a:rPr lang="ja-JP" altLang="en-US" sz="2200" b="1" dirty="0">
                <a:highlight>
                  <a:srgbClr val="FFFF00"/>
                </a:highlight>
              </a:rPr>
              <a:t>１　支援プロセスの管理に関する事</a:t>
            </a:r>
          </a:p>
          <a:p>
            <a:pPr marL="0" indent="0">
              <a:buNone/>
            </a:pPr>
            <a:r>
              <a:rPr lang="ja-JP" altLang="en-US" sz="1662" dirty="0"/>
              <a:t>　（１）</a:t>
            </a:r>
            <a:r>
              <a:rPr lang="en-US" altLang="ja-JP" sz="1662" dirty="0"/>
              <a:t> </a:t>
            </a:r>
            <a:r>
              <a:rPr lang="ja-JP" altLang="en-US" sz="1662" dirty="0"/>
              <a:t>個別支援計画の作成に関する業務（基準省令第</a:t>
            </a:r>
            <a:r>
              <a:rPr lang="en-US" altLang="ja-JP" sz="1662" dirty="0"/>
              <a:t>58</a:t>
            </a:r>
            <a:r>
              <a:rPr lang="ja-JP" altLang="en-US" sz="1662" dirty="0"/>
              <a:t>条</a:t>
            </a:r>
            <a:r>
              <a:rPr lang="en-US" altLang="ja-JP" sz="1662" dirty="0"/>
              <a:t>-1</a:t>
            </a:r>
            <a:r>
              <a:rPr lang="ja-JP" altLang="en-US" sz="1662" dirty="0"/>
              <a:t>（以下同））</a:t>
            </a:r>
          </a:p>
          <a:p>
            <a:pPr marL="0" indent="0">
              <a:buNone/>
            </a:pPr>
            <a:r>
              <a:rPr lang="ja-JP" altLang="en-US" sz="1662" dirty="0"/>
              <a:t>　　① 利用者に対する面接等によるアセスメント及び支援内容の検討（第</a:t>
            </a:r>
            <a:r>
              <a:rPr lang="en-US" altLang="ja-JP" sz="1662" dirty="0"/>
              <a:t>58</a:t>
            </a:r>
            <a:r>
              <a:rPr lang="ja-JP" altLang="en-US" sz="1662" dirty="0"/>
              <a:t>条</a:t>
            </a:r>
            <a:r>
              <a:rPr lang="en-US" altLang="ja-JP" sz="1662" dirty="0"/>
              <a:t>-2</a:t>
            </a:r>
            <a:r>
              <a:rPr lang="ja-JP" altLang="en-US" sz="1662" dirty="0" err="1"/>
              <a:t>、</a:t>
            </a:r>
            <a:r>
              <a:rPr lang="en-US" altLang="ja-JP" sz="1662" dirty="0"/>
              <a:t>-3</a:t>
            </a:r>
            <a:r>
              <a:rPr lang="ja-JP" altLang="en-US" sz="1662" dirty="0"/>
              <a:t>）</a:t>
            </a:r>
          </a:p>
          <a:p>
            <a:pPr marL="0" indent="0">
              <a:buNone/>
            </a:pPr>
            <a:r>
              <a:rPr lang="ja-JP" altLang="en-US" sz="1662" dirty="0"/>
              <a:t>　　② 個別支援計画の原案作成（第</a:t>
            </a:r>
            <a:r>
              <a:rPr lang="en-US" altLang="ja-JP" sz="1662" dirty="0"/>
              <a:t>58</a:t>
            </a:r>
            <a:r>
              <a:rPr lang="ja-JP" altLang="en-US" sz="1662" dirty="0"/>
              <a:t>条</a:t>
            </a:r>
            <a:r>
              <a:rPr lang="en-US" altLang="ja-JP" sz="1662" dirty="0"/>
              <a:t>-4</a:t>
            </a:r>
            <a:r>
              <a:rPr lang="ja-JP" altLang="en-US" sz="1662" dirty="0"/>
              <a:t>）</a:t>
            </a:r>
          </a:p>
          <a:p>
            <a:pPr marL="0" indent="0">
              <a:buNone/>
            </a:pPr>
            <a:r>
              <a:rPr lang="ja-JP" altLang="en-US" sz="1662" dirty="0"/>
              <a:t>　　③ 個別支援計画作成に係る会議の運営（第</a:t>
            </a:r>
            <a:r>
              <a:rPr lang="en-US" altLang="ja-JP" sz="1662" dirty="0"/>
              <a:t>58</a:t>
            </a:r>
            <a:r>
              <a:rPr lang="ja-JP" altLang="en-US" sz="1662" dirty="0"/>
              <a:t>条</a:t>
            </a:r>
            <a:r>
              <a:rPr lang="en-US" altLang="ja-JP" sz="1662" dirty="0"/>
              <a:t>-5</a:t>
            </a:r>
            <a:r>
              <a:rPr lang="ja-JP" altLang="en-US" sz="1662" dirty="0"/>
              <a:t>）</a:t>
            </a:r>
          </a:p>
          <a:p>
            <a:pPr marL="0" indent="0">
              <a:buNone/>
            </a:pPr>
            <a:r>
              <a:rPr lang="ja-JP" altLang="en-US" sz="1662" dirty="0"/>
              <a:t>　　④ 利用者・家族に対する個別支援計画案の説明と同意（第</a:t>
            </a:r>
            <a:r>
              <a:rPr lang="en-US" altLang="ja-JP" sz="1662" dirty="0"/>
              <a:t>58</a:t>
            </a:r>
            <a:r>
              <a:rPr lang="ja-JP" altLang="en-US" sz="1662" dirty="0"/>
              <a:t>条</a:t>
            </a:r>
            <a:r>
              <a:rPr lang="en-US" altLang="ja-JP" sz="1662" dirty="0"/>
              <a:t>-6</a:t>
            </a:r>
            <a:r>
              <a:rPr lang="ja-JP" altLang="en-US" sz="1662" dirty="0"/>
              <a:t>）</a:t>
            </a:r>
          </a:p>
          <a:p>
            <a:pPr marL="0" indent="0">
              <a:buNone/>
            </a:pPr>
            <a:r>
              <a:rPr lang="ja-JP" altLang="en-US" sz="1662" dirty="0"/>
              <a:t>　　⑤ 利用者に対する個別支援計画の交付（第</a:t>
            </a:r>
            <a:r>
              <a:rPr lang="en-US" altLang="ja-JP" sz="1662" dirty="0"/>
              <a:t>58</a:t>
            </a:r>
            <a:r>
              <a:rPr lang="ja-JP" altLang="en-US" sz="1662" dirty="0"/>
              <a:t>条</a:t>
            </a:r>
            <a:r>
              <a:rPr lang="en-US" altLang="ja-JP" sz="1662" dirty="0"/>
              <a:t>-7</a:t>
            </a:r>
            <a:r>
              <a:rPr lang="ja-JP" altLang="en-US" sz="1662" dirty="0"/>
              <a:t>）</a:t>
            </a:r>
          </a:p>
          <a:p>
            <a:pPr marL="0" indent="0">
              <a:buNone/>
            </a:pPr>
            <a:r>
              <a:rPr lang="ja-JP" altLang="en-US" sz="1662" dirty="0"/>
              <a:t>　　⑥ 個別支援計画の実施状況の把握（モニタリング）による見直しと計画の変更（第</a:t>
            </a:r>
            <a:r>
              <a:rPr lang="en-US" altLang="ja-JP" sz="1662" dirty="0"/>
              <a:t>58</a:t>
            </a:r>
            <a:r>
              <a:rPr lang="ja-JP" altLang="en-US" sz="1662" dirty="0"/>
              <a:t>条</a:t>
            </a:r>
            <a:r>
              <a:rPr lang="en-US" altLang="ja-JP" sz="1662" dirty="0"/>
              <a:t>-8､-9</a:t>
            </a:r>
            <a:r>
              <a:rPr lang="ja-JP" altLang="en-US" sz="1662" dirty="0"/>
              <a:t>）</a:t>
            </a:r>
            <a:endParaRPr lang="en-US" altLang="ja-JP" sz="1662" dirty="0"/>
          </a:p>
          <a:p>
            <a:pPr marL="0" indent="0">
              <a:buNone/>
            </a:pPr>
            <a:r>
              <a:rPr lang="ja-JP" altLang="en-US" sz="1662" dirty="0"/>
              <a:t>　　　　</a:t>
            </a:r>
            <a:r>
              <a:rPr lang="en-US" altLang="ja-JP" sz="1662" dirty="0"/>
              <a:t>a. </a:t>
            </a:r>
            <a:r>
              <a:rPr lang="ja-JP" altLang="en-US" sz="1662" dirty="0"/>
              <a:t>定期的な利用者への面接</a:t>
            </a:r>
            <a:endParaRPr lang="en-US" altLang="ja-JP" sz="1662" dirty="0"/>
          </a:p>
          <a:p>
            <a:pPr marL="0" indent="0">
              <a:buNone/>
            </a:pPr>
            <a:r>
              <a:rPr lang="ja-JP" altLang="en-US" sz="1662" dirty="0"/>
              <a:t>　　　　</a:t>
            </a:r>
            <a:r>
              <a:rPr lang="en-US" altLang="ja-JP" sz="1662" dirty="0"/>
              <a:t>b. </a:t>
            </a:r>
            <a:r>
              <a:rPr lang="ja-JP" altLang="en-US" sz="1662" dirty="0"/>
              <a:t>定期的なモニタリング結果の記録</a:t>
            </a:r>
          </a:p>
          <a:p>
            <a:pPr marL="0" indent="0">
              <a:buNone/>
            </a:pPr>
            <a:r>
              <a:rPr lang="ja-JP" altLang="en-US" sz="1662" dirty="0"/>
              <a:t>　（２）当該サービス提供事業所以外における利用状況の把握（第</a:t>
            </a:r>
            <a:r>
              <a:rPr lang="en-US" altLang="ja-JP" sz="1662" dirty="0"/>
              <a:t>59</a:t>
            </a:r>
            <a:r>
              <a:rPr lang="ja-JP" altLang="en-US" sz="1662" dirty="0"/>
              <a:t>条</a:t>
            </a:r>
            <a:r>
              <a:rPr lang="en-US" altLang="ja-JP" sz="1662" dirty="0"/>
              <a:t>-1</a:t>
            </a:r>
            <a:r>
              <a:rPr lang="ja-JP" altLang="en-US" sz="1662" dirty="0"/>
              <a:t>）</a:t>
            </a:r>
          </a:p>
          <a:p>
            <a:pPr marL="0" indent="0">
              <a:buNone/>
            </a:pPr>
            <a:r>
              <a:rPr lang="ja-JP" altLang="en-US" sz="1662" dirty="0"/>
              <a:t>　（３）自立した日常生活が可能と認められる利用者に対する必要な支援の提供（第</a:t>
            </a:r>
            <a:r>
              <a:rPr lang="en-US" altLang="ja-JP" sz="1662" dirty="0"/>
              <a:t>59</a:t>
            </a:r>
            <a:r>
              <a:rPr lang="ja-JP" altLang="en-US" sz="1662" dirty="0"/>
              <a:t>条</a:t>
            </a:r>
            <a:r>
              <a:rPr lang="en-US" altLang="ja-JP" sz="1662" dirty="0"/>
              <a:t>-2</a:t>
            </a:r>
            <a:r>
              <a:rPr lang="ja-JP" altLang="en-US" sz="1662" dirty="0"/>
              <a:t>）</a:t>
            </a:r>
          </a:p>
          <a:p>
            <a:pPr marL="0" indent="0">
              <a:buNone/>
            </a:pPr>
            <a:endParaRPr lang="en-US" altLang="ja-JP" sz="1662" dirty="0"/>
          </a:p>
          <a:p>
            <a:pPr marL="0" indent="0">
              <a:buNone/>
            </a:pPr>
            <a:r>
              <a:rPr lang="ja-JP" altLang="en-US" sz="2200" b="1" dirty="0">
                <a:highlight>
                  <a:srgbClr val="FFFF00"/>
                </a:highlight>
              </a:rPr>
              <a:t>２　サービス提供者（職員・従業者）への指導・助言に関する事</a:t>
            </a:r>
            <a:r>
              <a:rPr lang="ja-JP" altLang="en-US" sz="1662" dirty="0">
                <a:highlight>
                  <a:srgbClr val="FFFF00"/>
                </a:highlight>
              </a:rPr>
              <a:t>（</a:t>
            </a:r>
            <a:r>
              <a:rPr lang="ja-JP" altLang="en-US" sz="1662" dirty="0"/>
              <a:t>第</a:t>
            </a:r>
            <a:r>
              <a:rPr lang="en-US" altLang="ja-JP" sz="1662" dirty="0"/>
              <a:t>59</a:t>
            </a:r>
            <a:r>
              <a:rPr lang="ja-JP" altLang="en-US" sz="1662" dirty="0"/>
              <a:t>条</a:t>
            </a:r>
            <a:r>
              <a:rPr lang="en-US" altLang="ja-JP" sz="1662" dirty="0"/>
              <a:t>-3</a:t>
            </a:r>
            <a:r>
              <a:rPr lang="ja-JP" altLang="en-US" sz="1662" dirty="0"/>
              <a:t>）</a:t>
            </a:r>
          </a:p>
          <a:p>
            <a:pPr marL="0" indent="0">
              <a:buNone/>
            </a:pPr>
            <a:endParaRPr lang="en-US" altLang="ja-JP" sz="1662" dirty="0"/>
          </a:p>
          <a:p>
            <a:pPr marL="0" indent="0">
              <a:buNone/>
            </a:pPr>
            <a:r>
              <a:rPr lang="ja-JP" altLang="en-US" sz="2200" b="1" dirty="0">
                <a:highlight>
                  <a:srgbClr val="FFFF00"/>
                </a:highlight>
              </a:rPr>
              <a:t>３　関係者や関係機関の連携に関する事</a:t>
            </a:r>
            <a:r>
              <a:rPr lang="ja-JP" altLang="en-US" sz="1662" dirty="0">
                <a:highlight>
                  <a:srgbClr val="FFFF00"/>
                </a:highlight>
              </a:rPr>
              <a:t>（</a:t>
            </a:r>
            <a:r>
              <a:rPr lang="ja-JP" altLang="en-US" sz="1662" dirty="0"/>
              <a:t>第</a:t>
            </a:r>
            <a:r>
              <a:rPr lang="en-US" altLang="ja-JP" sz="1662" dirty="0"/>
              <a:t>210</a:t>
            </a:r>
            <a:r>
              <a:rPr lang="ja-JP" altLang="en-US" sz="1662" dirty="0"/>
              <a:t>条</a:t>
            </a:r>
            <a:r>
              <a:rPr lang="ja-JP" altLang="en-US" sz="1662" dirty="0" err="1"/>
              <a:t>ｰ</a:t>
            </a:r>
            <a:r>
              <a:rPr lang="en-US" altLang="ja-JP" sz="1662" dirty="0"/>
              <a:t>6-3</a:t>
            </a:r>
            <a:r>
              <a:rPr lang="ja-JP" altLang="en-US" sz="1662" dirty="0" err="1"/>
              <a:t>、</a:t>
            </a:r>
            <a:r>
              <a:rPr lang="ja-JP" altLang="en-US" sz="1662" dirty="0"/>
              <a:t>第</a:t>
            </a:r>
            <a:r>
              <a:rPr lang="en-US" altLang="ja-JP" sz="1662" dirty="0"/>
              <a:t>161</a:t>
            </a:r>
            <a:r>
              <a:rPr lang="ja-JP" altLang="en-US" sz="1662" dirty="0"/>
              <a:t>条、総合支援法</a:t>
            </a:r>
            <a:r>
              <a:rPr lang="en-US" altLang="ja-JP" sz="1662" dirty="0"/>
              <a:t>42</a:t>
            </a:r>
            <a:r>
              <a:rPr lang="ja-JP" altLang="en-US" sz="1662" dirty="0"/>
              <a:t>条等）</a:t>
            </a:r>
            <a:endParaRPr lang="en-US" altLang="ja-JP" sz="1662" dirty="0"/>
          </a:p>
          <a:p>
            <a:pPr marL="0" indent="0">
              <a:buNone/>
            </a:pPr>
            <a:endParaRPr lang="en-US" altLang="ja-JP" sz="1662" dirty="0"/>
          </a:p>
          <a:p>
            <a:pPr marL="0" indent="0">
              <a:buNone/>
            </a:pPr>
            <a:r>
              <a:rPr lang="ja-JP" altLang="en-US" sz="2200" b="1" dirty="0">
                <a:highlight>
                  <a:srgbClr val="FFFF00"/>
                </a:highlight>
              </a:rPr>
              <a:t>４　その他（利用者満足度や第三者評価等）に関する事</a:t>
            </a:r>
            <a:r>
              <a:rPr lang="ja-JP" altLang="en-US" sz="1662" dirty="0">
                <a:highlight>
                  <a:srgbClr val="FFFF00"/>
                </a:highlight>
              </a:rPr>
              <a:t>（</a:t>
            </a:r>
            <a:r>
              <a:rPr lang="ja-JP" altLang="en-US" sz="1662" dirty="0"/>
              <a:t>総合支援法第</a:t>
            </a:r>
            <a:r>
              <a:rPr lang="en-US" altLang="ja-JP" sz="1662" dirty="0"/>
              <a:t>42</a:t>
            </a:r>
            <a:r>
              <a:rPr lang="ja-JP" altLang="en-US" sz="1662" dirty="0"/>
              <a:t>条等）</a:t>
            </a:r>
            <a:endParaRPr lang="ja-JP" altLang="en-US" sz="1292" dirty="0"/>
          </a:p>
          <a:p>
            <a:endParaRPr lang="ja-JP" altLang="en-US" dirty="0"/>
          </a:p>
          <a:p>
            <a:endParaRPr kumimoji="1" lang="ja-JP" altLang="en-US" dirty="0"/>
          </a:p>
        </p:txBody>
      </p:sp>
      <p:sp>
        <p:nvSpPr>
          <p:cNvPr id="5" name="正方形/長方形 4"/>
          <p:cNvSpPr/>
          <p:nvPr/>
        </p:nvSpPr>
        <p:spPr>
          <a:xfrm>
            <a:off x="894886" y="146726"/>
            <a:ext cx="5941860" cy="490134"/>
          </a:xfrm>
          <a:prstGeom prst="rect">
            <a:avLst/>
          </a:prstGeom>
          <a:ln>
            <a:solidFill>
              <a:srgbClr val="0000FF"/>
            </a:solidFill>
          </a:ln>
        </p:spPr>
        <p:txBody>
          <a:bodyPr wrap="square">
            <a:spAutoFit/>
          </a:bodyPr>
          <a:lstStyle/>
          <a:p>
            <a:r>
              <a:rPr lang="ja-JP" altLang="en-US" sz="2585" dirty="0"/>
              <a:t>サービス管理責任者の４つの役割</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263" y="391793"/>
            <a:ext cx="1336026" cy="1063503"/>
          </a:xfrm>
          <a:prstGeom prst="rect">
            <a:avLst/>
          </a:prstGeom>
        </p:spPr>
      </p:pic>
      <p:sp>
        <p:nvSpPr>
          <p:cNvPr id="7" name="テキスト ボックス 6">
            <a:extLst>
              <a:ext uri="{FF2B5EF4-FFF2-40B4-BE49-F238E27FC236}">
                <a16:creationId xmlns:a16="http://schemas.microsoft.com/office/drawing/2014/main" id="{0CAC2C60-93FE-4524-9355-6FD4452CA4EF}"/>
              </a:ext>
            </a:extLst>
          </p:cNvPr>
          <p:cNvSpPr txBox="1"/>
          <p:nvPr/>
        </p:nvSpPr>
        <p:spPr>
          <a:xfrm>
            <a:off x="261189" y="6534461"/>
            <a:ext cx="8801100" cy="338554"/>
          </a:xfrm>
          <a:prstGeom prst="rect">
            <a:avLst/>
          </a:prstGeom>
          <a:noFill/>
        </p:spPr>
        <p:txBody>
          <a:bodyPr wrap="square" rtlCol="0">
            <a:spAutoFit/>
          </a:bodyPr>
          <a:lstStyle/>
          <a:p>
            <a:r>
              <a:rPr kumimoji="1" lang="ja-JP" altLang="en-US" sz="1600" dirty="0"/>
              <a:t>平成</a:t>
            </a:r>
            <a:r>
              <a:rPr kumimoji="1" lang="en-US" altLang="ja-JP" sz="1600" dirty="0"/>
              <a:t>29</a:t>
            </a:r>
            <a:r>
              <a:rPr kumimoji="1" lang="ja-JP" altLang="en-US" sz="1600" dirty="0"/>
              <a:t>年</a:t>
            </a:r>
            <a:r>
              <a:rPr kumimoji="1" lang="ja-JP" altLang="en-US" sz="1600" dirty="0">
                <a:solidFill>
                  <a:schemeClr val="bg2">
                    <a:lumMod val="25000"/>
                  </a:schemeClr>
                </a:solidFill>
              </a:rPr>
              <a:t>サービス管理責任者・児童発達支援管理責任者　指導者養成研修資料より引用</a:t>
            </a:r>
            <a:endParaRPr kumimoji="1" lang="ja-JP" altLang="en-US" sz="1600" dirty="0"/>
          </a:p>
        </p:txBody>
      </p:sp>
    </p:spTree>
    <p:extLst>
      <p:ext uri="{BB962C8B-B14F-4D97-AF65-F5344CB8AC3E}">
        <p14:creationId xmlns:p14="http://schemas.microsoft.com/office/powerpoint/2010/main" val="420154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25E682-DE38-4AC5-9257-D5DE41EB4346}"/>
              </a:ext>
            </a:extLst>
          </p:cNvPr>
          <p:cNvSpPr>
            <a:spLocks noGrp="1"/>
          </p:cNvSpPr>
          <p:nvPr>
            <p:ph type="title"/>
          </p:nvPr>
        </p:nvSpPr>
        <p:spPr/>
        <p:txBody>
          <a:bodyPr/>
          <a:lstStyle/>
          <a:p>
            <a:endParaRPr kumimoji="1" lang="ja-JP" altLang="en-US" dirty="0"/>
          </a:p>
        </p:txBody>
      </p:sp>
      <p:sp>
        <p:nvSpPr>
          <p:cNvPr id="4" name="AutoShape 7">
            <a:extLst>
              <a:ext uri="{FF2B5EF4-FFF2-40B4-BE49-F238E27FC236}">
                <a16:creationId xmlns:a16="http://schemas.microsoft.com/office/drawing/2014/main" id="{9C18AE81-4E02-4DEA-81A8-591F686B86FD}"/>
              </a:ext>
            </a:extLst>
          </p:cNvPr>
          <p:cNvSpPr>
            <a:spLocks noChangeArrowheads="1"/>
          </p:cNvSpPr>
          <p:nvPr/>
        </p:nvSpPr>
        <p:spPr bwMode="auto">
          <a:xfrm>
            <a:off x="177598" y="1158240"/>
            <a:ext cx="8557591" cy="5242559"/>
          </a:xfrm>
          <a:prstGeom prst="foldedCorner">
            <a:avLst>
              <a:gd name="adj" fmla="val 12500"/>
            </a:avLst>
          </a:prstGeom>
          <a:solidFill>
            <a:srgbClr val="FFCCCC"/>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lvl="0" indent="-457200" defTabSz="914400" fontAlgn="base">
              <a:spcBef>
                <a:spcPct val="0"/>
              </a:spcBef>
              <a:spcAft>
                <a:spcPct val="0"/>
              </a:spcAft>
              <a:buFont typeface="Wingdings" panose="05000000000000000000" pitchFamily="2" charset="2"/>
              <a:buChar char="Ø"/>
            </a:pPr>
            <a:r>
              <a:rPr kumimoji="1" lang="ja-JP" altLang="en-US" sz="2400" dirty="0">
                <a:latin typeface="Arial" panose="020B0604020202020204" pitchFamily="34" charset="0"/>
                <a:ea typeface="ＭＳ Ｐゴシック" panose="020B0600070205080204" pitchFamily="50" charset="-128"/>
              </a:rPr>
              <a:t>就労準備が整い、就職が決まりそうな利用者が</a:t>
            </a:r>
            <a:r>
              <a:rPr kumimoji="1" lang="en-US" altLang="ja-JP" sz="2400" dirty="0">
                <a:latin typeface="Arial" panose="020B0604020202020204" pitchFamily="34" charset="0"/>
                <a:ea typeface="ＭＳ Ｐゴシック" panose="020B0600070205080204" pitchFamily="50" charset="-128"/>
              </a:rPr>
              <a:t>2</a:t>
            </a:r>
            <a:r>
              <a:rPr kumimoji="1" lang="ja-JP" altLang="en-US" sz="2400" dirty="0">
                <a:latin typeface="Arial" panose="020B0604020202020204" pitchFamily="34" charset="0"/>
                <a:ea typeface="ＭＳ Ｐゴシック" panose="020B0600070205080204" pitchFamily="50" charset="-128"/>
              </a:rPr>
              <a:t>～</a:t>
            </a:r>
            <a:r>
              <a:rPr kumimoji="1" lang="en-US" altLang="ja-JP" sz="2400" dirty="0">
                <a:latin typeface="Arial" panose="020B0604020202020204" pitchFamily="34" charset="0"/>
                <a:ea typeface="ＭＳ Ｐゴシック" panose="020B0600070205080204" pitchFamily="50" charset="-128"/>
              </a:rPr>
              <a:t>3</a:t>
            </a:r>
            <a:r>
              <a:rPr kumimoji="1" lang="ja-JP" altLang="en-US" sz="2400" dirty="0">
                <a:latin typeface="Arial" panose="020B0604020202020204" pitchFamily="34" charset="0"/>
                <a:ea typeface="ＭＳ Ｐゴシック" panose="020B0600070205080204" pitchFamily="50" charset="-128"/>
              </a:rPr>
              <a:t>人います。</a:t>
            </a: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ja-JP" altLang="en-US" sz="2400" dirty="0">
              <a:latin typeface="Arial" panose="020B0604020202020204" pitchFamily="34" charset="0"/>
              <a:ea typeface="ＭＳ Ｐゴシック" panose="020B0600070205080204" pitchFamily="50" charset="-128"/>
            </a:endParaRPr>
          </a:p>
          <a:p>
            <a:pPr marL="457200" lvl="0" indent="-457200" defTabSz="914400" fontAlgn="base">
              <a:spcBef>
                <a:spcPct val="0"/>
              </a:spcBef>
              <a:spcAft>
                <a:spcPct val="0"/>
              </a:spcAft>
              <a:buFont typeface="Wingdings" panose="05000000000000000000" pitchFamily="2" charset="2"/>
              <a:buChar char="Ø"/>
            </a:pPr>
            <a:r>
              <a:rPr kumimoji="1" lang="ja-JP" altLang="en-US" sz="2400" dirty="0">
                <a:latin typeface="Arial" panose="020B0604020202020204" pitchFamily="34" charset="0"/>
                <a:ea typeface="ＭＳ Ｐゴシック" panose="020B0600070205080204" pitchFamily="50" charset="-128"/>
              </a:rPr>
              <a:t>けど、利用者がどんどん減ってきて、事業所としては先月から</a:t>
            </a: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r>
              <a:rPr kumimoji="1" lang="ja-JP" altLang="en-US" sz="2400" dirty="0">
                <a:latin typeface="Arial" panose="020B0604020202020204" pitchFamily="34" charset="0"/>
                <a:ea typeface="ＭＳ Ｐゴシック" panose="020B0600070205080204" pitchFamily="50" charset="-128"/>
              </a:rPr>
              <a:t>　　赤字になってしまい、「これ以上、利用者を減らさないで！」と</a:t>
            </a: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r>
              <a:rPr kumimoji="1" lang="ja-JP" altLang="en-US" sz="2400" dirty="0">
                <a:latin typeface="Arial" panose="020B0604020202020204" pitchFamily="34" charset="0"/>
                <a:ea typeface="ＭＳ Ｐゴシック" panose="020B0600070205080204" pitchFamily="50" charset="-128"/>
              </a:rPr>
              <a:t>　　管理者から言われています。</a:t>
            </a:r>
          </a:p>
          <a:p>
            <a:pPr lvl="0" defTabSz="914400" fontAlgn="base">
              <a:spcBef>
                <a:spcPct val="0"/>
              </a:spcBef>
              <a:spcAft>
                <a:spcPct val="0"/>
              </a:spcAft>
            </a:pP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ja-JP" altLang="en-US" sz="2400" dirty="0">
              <a:latin typeface="Arial" panose="020B0604020202020204" pitchFamily="34" charset="0"/>
              <a:ea typeface="ＭＳ Ｐゴシック" panose="020B0600070205080204" pitchFamily="50" charset="-128"/>
            </a:endParaRPr>
          </a:p>
          <a:p>
            <a:pPr marL="457200" lvl="0" indent="-457200" defTabSz="914400" fontAlgn="base">
              <a:spcBef>
                <a:spcPct val="0"/>
              </a:spcBef>
              <a:spcAft>
                <a:spcPct val="0"/>
              </a:spcAft>
              <a:buFont typeface="Wingdings" panose="05000000000000000000" pitchFamily="2" charset="2"/>
              <a:buChar char="Ø"/>
            </a:pPr>
            <a:r>
              <a:rPr kumimoji="1" lang="ja-JP" altLang="en-US" sz="2400" dirty="0">
                <a:latin typeface="Arial" panose="020B0604020202020204" pitchFamily="34" charset="0"/>
                <a:ea typeface="ＭＳ Ｐゴシック" panose="020B0600070205080204" pitchFamily="50" charset="-128"/>
              </a:rPr>
              <a:t>さて、あなたならどうしますか？</a:t>
            </a:r>
          </a:p>
        </p:txBody>
      </p:sp>
      <p:sp>
        <p:nvSpPr>
          <p:cNvPr id="5" name="AutoShape 4">
            <a:extLst>
              <a:ext uri="{FF2B5EF4-FFF2-40B4-BE49-F238E27FC236}">
                <a16:creationId xmlns:a16="http://schemas.microsoft.com/office/drawing/2014/main" id="{256F7F82-CC4D-4E8A-8063-62AECD028241}"/>
              </a:ext>
            </a:extLst>
          </p:cNvPr>
          <p:cNvSpPr>
            <a:spLocks noChangeArrowheads="1"/>
          </p:cNvSpPr>
          <p:nvPr/>
        </p:nvSpPr>
        <p:spPr bwMode="auto">
          <a:xfrm>
            <a:off x="278423" y="365126"/>
            <a:ext cx="8236927" cy="4615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「管理者」と「サビ管」</a:t>
            </a:r>
          </a:p>
        </p:txBody>
      </p:sp>
    </p:spTree>
    <p:extLst>
      <p:ext uri="{BB962C8B-B14F-4D97-AF65-F5344CB8AC3E}">
        <p14:creationId xmlns:p14="http://schemas.microsoft.com/office/powerpoint/2010/main" val="63663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prstGeom prst="roundRect">
            <a:avLst>
              <a:gd name="adj" fmla="val 50000"/>
            </a:avLst>
          </a:prstGeom>
          <a:ln w="9525">
            <a:solidFill>
              <a:schemeClr val="accent1"/>
            </a:solidFill>
          </a:ln>
        </p:spPr>
        <p:style>
          <a:lnRef idx="2">
            <a:schemeClr val="accent1"/>
          </a:lnRef>
          <a:fillRef idx="1">
            <a:schemeClr val="lt1"/>
          </a:fillRef>
          <a:effectRef idx="0">
            <a:schemeClr val="accent1"/>
          </a:effectRef>
          <a:fontRef idx="minor">
            <a:schemeClr val="dk1"/>
          </a:fontRef>
        </p:style>
        <p:txBody>
          <a:bodyPr>
            <a:normAutofit fontScale="90000"/>
          </a:bodyPr>
          <a:lstStyle/>
          <a:p>
            <a:r>
              <a:rPr kumimoji="1" lang="ja-JP" altLang="en-US" sz="3600" dirty="0"/>
              <a:t>家族のねがい　・　本人の</a:t>
            </a:r>
            <a:r>
              <a:rPr kumimoji="1" lang="ja-JP" altLang="en-US" sz="3600" dirty="0" err="1"/>
              <a:t>きぼう</a:t>
            </a:r>
            <a:endParaRPr kumimoji="1" lang="ja-JP" altLang="en-US" sz="3600" dirty="0"/>
          </a:p>
        </p:txBody>
      </p:sp>
      <p:sp>
        <p:nvSpPr>
          <p:cNvPr id="4" name="スライド番号プレースホルダ 3"/>
          <p:cNvSpPr>
            <a:spLocks noGrp="1"/>
          </p:cNvSpPr>
          <p:nvPr>
            <p:ph type="sldNum" sz="quarter" idx="12"/>
          </p:nvPr>
        </p:nvSpPr>
        <p:spPr/>
        <p:txBody>
          <a:bodyPr/>
          <a:lstStyle/>
          <a:p>
            <a:pPr>
              <a:defRPr/>
            </a:pPr>
            <a:fld id="{EA502C8F-DB77-4C7E-A505-3276664E3009}" type="slidenum">
              <a:rPr lang="en-US" altLang="ja-JP" smtClean="0"/>
              <a:pPr>
                <a:defRPr/>
              </a:pPr>
              <a:t>16</a:t>
            </a:fld>
            <a:endParaRPr lang="en-US" altLang="ja-JP"/>
          </a:p>
        </p:txBody>
      </p:sp>
      <p:sp>
        <p:nvSpPr>
          <p:cNvPr id="5" name="スマイル 4"/>
          <p:cNvSpPr/>
          <p:nvPr/>
        </p:nvSpPr>
        <p:spPr bwMode="auto">
          <a:xfrm>
            <a:off x="2910277" y="1592796"/>
            <a:ext cx="1129972" cy="1224136"/>
          </a:xfrm>
          <a:prstGeom prst="smileyFace">
            <a:avLst>
              <a:gd name="adj" fmla="val -9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6" name="角丸四角形吹き出し 5"/>
          <p:cNvSpPr/>
          <p:nvPr/>
        </p:nvSpPr>
        <p:spPr bwMode="auto">
          <a:xfrm>
            <a:off x="4572000" y="2204864"/>
            <a:ext cx="3788729" cy="936104"/>
          </a:xfrm>
          <a:prstGeom prst="wedgeRoundRectCallout">
            <a:avLst>
              <a:gd name="adj1" fmla="val -59533"/>
              <a:gd name="adj2" fmla="val -36939"/>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平日はグループホーム</a:t>
            </a:r>
            <a:endParaRPr lang="en-US" altLang="ja-JP" sz="2800" b="0" dirty="0">
              <a:solidFill>
                <a:schemeClr val="tx1"/>
              </a:solidFill>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から仕事に行くようにする</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8" name="角丸四角形吹き出し 7"/>
          <p:cNvSpPr/>
          <p:nvPr/>
        </p:nvSpPr>
        <p:spPr bwMode="auto">
          <a:xfrm>
            <a:off x="4333509" y="1104764"/>
            <a:ext cx="4652825" cy="1008112"/>
          </a:xfrm>
          <a:prstGeom prst="wedgeRoundRectCallout">
            <a:avLst>
              <a:gd name="adj1" fmla="val -55441"/>
              <a:gd name="adj2" fmla="val 50185"/>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600" b="0" i="0" u="none" strike="noStrike" cap="none" normalizeH="0" baseline="0" dirty="0">
                <a:ln>
                  <a:noFill/>
                </a:ln>
                <a:solidFill>
                  <a:schemeClr val="tx1"/>
                </a:solidFill>
                <a:effectLst/>
                <a:latin typeface="Arial" charset="0"/>
                <a:ea typeface="ＭＳ Ｐゴシック" pitchFamily="50" charset="-128"/>
              </a:rPr>
              <a:t>仕事は大好き。卒業して</a:t>
            </a:r>
            <a:r>
              <a:rPr kumimoji="1" lang="en-US" altLang="ja-JP" sz="2600" b="0" i="0" u="none" strike="noStrike" cap="none" normalizeH="0" baseline="0" dirty="0">
                <a:ln>
                  <a:noFill/>
                </a:ln>
                <a:solidFill>
                  <a:schemeClr val="tx1"/>
                </a:solidFill>
                <a:effectLst/>
                <a:latin typeface="Arial" charset="0"/>
                <a:ea typeface="ＭＳ Ｐゴシック" pitchFamily="50" charset="-128"/>
              </a:rPr>
              <a:t>2</a:t>
            </a:r>
            <a:r>
              <a:rPr kumimoji="1" lang="ja-JP" altLang="en-US" sz="2600" b="0" i="0" u="none" strike="noStrike" cap="none" normalizeH="0" baseline="0" dirty="0">
                <a:ln>
                  <a:noFill/>
                </a:ln>
                <a:solidFill>
                  <a:schemeClr val="tx1"/>
                </a:solidFill>
                <a:effectLst/>
                <a:latin typeface="Arial" charset="0"/>
                <a:ea typeface="ＭＳ Ｐゴシック" pitchFamily="50" charset="-128"/>
              </a:rPr>
              <a:t>回就職</a:t>
            </a:r>
            <a:endParaRPr kumimoji="1" lang="en-US" altLang="ja-JP" sz="26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600" b="0" i="0" u="none" strike="noStrike" cap="none" normalizeH="0" baseline="0" dirty="0">
                <a:ln>
                  <a:noFill/>
                </a:ln>
                <a:solidFill>
                  <a:schemeClr val="tx1"/>
                </a:solidFill>
                <a:effectLst/>
                <a:latin typeface="Arial" charset="0"/>
                <a:ea typeface="ＭＳ Ｐゴシック" pitchFamily="50" charset="-128"/>
              </a:rPr>
              <a:t>したけど難しくてやめてしまった</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a:t>
            </a:r>
          </a:p>
        </p:txBody>
      </p:sp>
      <p:sp>
        <p:nvSpPr>
          <p:cNvPr id="9" name="角丸四角形吹き出し 8"/>
          <p:cNvSpPr/>
          <p:nvPr/>
        </p:nvSpPr>
        <p:spPr bwMode="auto">
          <a:xfrm>
            <a:off x="4372593" y="3284984"/>
            <a:ext cx="2991102" cy="1008112"/>
          </a:xfrm>
          <a:prstGeom prst="wedgeRoundRectCallout">
            <a:avLst>
              <a:gd name="adj1" fmla="val -55841"/>
              <a:gd name="adj2" fmla="val -52225"/>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でも、休みの日は</a:t>
            </a:r>
            <a:endParaRPr lang="en-US" altLang="ja-JP" sz="2800" b="0" dirty="0">
              <a:solidFill>
                <a:schemeClr val="tx1"/>
              </a:solidFill>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家に帰りたい</a:t>
            </a:r>
          </a:p>
        </p:txBody>
      </p:sp>
      <p:sp>
        <p:nvSpPr>
          <p:cNvPr id="10" name="角丸四角形吹き出し 9"/>
          <p:cNvSpPr/>
          <p:nvPr/>
        </p:nvSpPr>
        <p:spPr bwMode="auto">
          <a:xfrm>
            <a:off x="4439062" y="5589240"/>
            <a:ext cx="4519887" cy="1080120"/>
          </a:xfrm>
          <a:prstGeom prst="wedgeRoundRectCallout">
            <a:avLst>
              <a:gd name="adj1" fmla="val -57043"/>
              <a:gd name="adj2" fmla="val -56994"/>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虫歯が痛い。でも、こわくて</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ひとりで</a:t>
            </a:r>
            <a:r>
              <a:rPr lang="ja-JP" altLang="en-US" sz="2800" b="0" dirty="0">
                <a:solidFill>
                  <a:schemeClr val="tx1"/>
                </a:solidFill>
                <a:latin typeface="Arial" charset="0"/>
                <a:ea typeface="ＭＳ Ｐゴシック" pitchFamily="50" charset="-128"/>
              </a:rPr>
              <a:t>歯医者に行けない</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11" name="スマイル 10"/>
          <p:cNvSpPr/>
          <p:nvPr/>
        </p:nvSpPr>
        <p:spPr bwMode="auto">
          <a:xfrm>
            <a:off x="583865" y="1700808"/>
            <a:ext cx="930565" cy="1080120"/>
          </a:xfrm>
          <a:prstGeom prst="smileyFace">
            <a:avLst>
              <a:gd name="adj" fmla="val -465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2" name="アーチ 11"/>
          <p:cNvSpPr/>
          <p:nvPr/>
        </p:nvSpPr>
        <p:spPr bwMode="auto">
          <a:xfrm>
            <a:off x="517396" y="1484784"/>
            <a:ext cx="1063503" cy="986408"/>
          </a:xfrm>
          <a:prstGeom prst="blockArc">
            <a:avLst>
              <a:gd name="adj1" fmla="val 10302548"/>
              <a:gd name="adj2" fmla="val 1027057"/>
              <a:gd name="adj3" fmla="val 25685"/>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6" name="スマイル 15"/>
          <p:cNvSpPr/>
          <p:nvPr/>
        </p:nvSpPr>
        <p:spPr bwMode="auto">
          <a:xfrm>
            <a:off x="1580898" y="1556792"/>
            <a:ext cx="930565" cy="1296144"/>
          </a:xfrm>
          <a:prstGeom prst="smileyFace">
            <a:avLst>
              <a:gd name="adj" fmla="val -465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7" name="雲 16"/>
          <p:cNvSpPr/>
          <p:nvPr/>
        </p:nvSpPr>
        <p:spPr bwMode="auto">
          <a:xfrm>
            <a:off x="1713836" y="1556792"/>
            <a:ext cx="664689" cy="216024"/>
          </a:xfrm>
          <a:prstGeom prst="cloud">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5" name="角丸四角形吹き出し 14"/>
          <p:cNvSpPr/>
          <p:nvPr/>
        </p:nvSpPr>
        <p:spPr bwMode="auto">
          <a:xfrm>
            <a:off x="185051" y="2996952"/>
            <a:ext cx="3722260" cy="3528392"/>
          </a:xfrm>
          <a:prstGeom prst="wedgeRoundRectCallout">
            <a:avLst>
              <a:gd name="adj1" fmla="val -13151"/>
              <a:gd name="adj2" fmla="val -57841"/>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74295" tIns="8890" rIns="74295" bIns="889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私たち両親とも</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高齢で病気がち</a:t>
            </a:r>
            <a:r>
              <a:rPr lang="ja-JP" altLang="en-US" sz="2800" b="0" dirty="0">
                <a:solidFill>
                  <a:schemeClr val="tx1"/>
                </a:solidFill>
                <a:latin typeface="Arial" charset="0"/>
                <a:ea typeface="ＭＳ Ｐゴシック" pitchFamily="50" charset="-128"/>
              </a:rPr>
              <a:t>なので</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子どもの将来が心配。</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ホームで自分の</a:t>
            </a:r>
            <a:r>
              <a:rPr lang="ja-JP" altLang="en-US" sz="2800" b="0" dirty="0">
                <a:solidFill>
                  <a:schemeClr val="tx1"/>
                </a:solidFill>
                <a:latin typeface="Arial" charset="0"/>
                <a:ea typeface="ＭＳ Ｐゴシック" pitchFamily="50" charset="-128"/>
              </a:rPr>
              <a:t>ことが</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できるようになると安心。</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友だちと仲良く仕事して</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元気で過ごしてほしい。</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18" name="角丸四角形吹き出し 17"/>
          <p:cNvSpPr/>
          <p:nvPr/>
        </p:nvSpPr>
        <p:spPr bwMode="auto">
          <a:xfrm>
            <a:off x="4306124" y="4437112"/>
            <a:ext cx="4519887" cy="1008112"/>
          </a:xfrm>
          <a:prstGeom prst="wedgeRoundRectCallout">
            <a:avLst>
              <a:gd name="adj1" fmla="val -55841"/>
              <a:gd name="adj2" fmla="val -52225"/>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体力があるので</a:t>
            </a:r>
            <a:r>
              <a:rPr kumimoji="1" lang="en-US" altLang="ja-JP" sz="2800" b="0" i="0" u="none" strike="noStrike" cap="none" normalizeH="0" baseline="0" dirty="0">
                <a:ln>
                  <a:noFill/>
                </a:ln>
                <a:solidFill>
                  <a:schemeClr val="tx1"/>
                </a:solidFill>
                <a:effectLst/>
                <a:latin typeface="Arial" charset="0"/>
                <a:ea typeface="ＭＳ Ｐゴシック" pitchFamily="50" charset="-128"/>
              </a:rPr>
              <a:t>A</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型で働いて</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2800" b="0" dirty="0">
                <a:solidFill>
                  <a:schemeClr val="tx1"/>
                </a:solidFill>
                <a:latin typeface="Arial" charset="0"/>
                <a:ea typeface="ＭＳ Ｐゴシック" pitchFamily="50" charset="-128"/>
              </a:rPr>
              <a:t>B</a:t>
            </a:r>
            <a:r>
              <a:rPr lang="ja-JP" altLang="en-US" sz="2800" b="0" dirty="0">
                <a:solidFill>
                  <a:schemeClr val="tx1"/>
                </a:solidFill>
                <a:latin typeface="Arial" charset="0"/>
                <a:ea typeface="ＭＳ Ｐゴシック" pitchFamily="50" charset="-128"/>
              </a:rPr>
              <a:t>型より多く給料をもらいたい</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19" name="角丸四角形 18"/>
          <p:cNvSpPr/>
          <p:nvPr/>
        </p:nvSpPr>
        <p:spPr bwMode="auto">
          <a:xfrm>
            <a:off x="716803" y="1052736"/>
            <a:ext cx="1595254" cy="432048"/>
          </a:xfrm>
          <a:prstGeom prst="roundRect">
            <a:avLst>
              <a:gd name="adj" fmla="val 4682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bg1"/>
                </a:solidFill>
                <a:effectLst/>
                <a:latin typeface="Arial" charset="0"/>
                <a:ea typeface="ＭＳ Ｐゴシック" pitchFamily="50" charset="-128"/>
              </a:rPr>
              <a:t>両親</a:t>
            </a:r>
          </a:p>
        </p:txBody>
      </p:sp>
      <p:sp>
        <p:nvSpPr>
          <p:cNvPr id="20" name="角丸四角形 19"/>
          <p:cNvSpPr/>
          <p:nvPr/>
        </p:nvSpPr>
        <p:spPr bwMode="auto">
          <a:xfrm>
            <a:off x="2710870" y="1052736"/>
            <a:ext cx="1595254" cy="432048"/>
          </a:xfrm>
          <a:prstGeom prst="roundRect">
            <a:avLst>
              <a:gd name="adj" fmla="val 4682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bg1"/>
                </a:solidFill>
                <a:effectLst/>
                <a:latin typeface="Arial" charset="0"/>
                <a:ea typeface="ＭＳ Ｐゴシック" pitchFamily="50" charset="-128"/>
              </a:rPr>
              <a:t>本人</a:t>
            </a:r>
          </a:p>
        </p:txBody>
      </p:sp>
    </p:spTree>
    <p:extLst>
      <p:ext uri="{BB962C8B-B14F-4D97-AF65-F5344CB8AC3E}">
        <p14:creationId xmlns:p14="http://schemas.microsoft.com/office/powerpoint/2010/main" val="388699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4">
            <a:extLst>
              <a:ext uri="{FF2B5EF4-FFF2-40B4-BE49-F238E27FC236}">
                <a16:creationId xmlns:a16="http://schemas.microsoft.com/office/drawing/2014/main" id="{445404A3-3A0E-4013-8FD0-452FA514C8F2}"/>
              </a:ext>
            </a:extLst>
          </p:cNvPr>
          <p:cNvGraphicFramePr>
            <a:graphicFrameLocks/>
          </p:cNvGraphicFramePr>
          <p:nvPr/>
        </p:nvGraphicFramePr>
        <p:xfrm>
          <a:off x="138113" y="3762375"/>
          <a:ext cx="9002712" cy="3078162"/>
        </p:xfrm>
        <a:graphic>
          <a:graphicData uri="http://schemas.openxmlformats.org/drawingml/2006/table">
            <a:tbl>
              <a:tblPr firstRow="1" bandRow="1">
                <a:tableStyleId>{5940675A-B579-460E-94D1-54222C63F5DA}</a:tableStyleId>
              </a:tblPr>
              <a:tblGrid>
                <a:gridCol w="302611">
                  <a:extLst>
                    <a:ext uri="{9D8B030D-6E8A-4147-A177-3AD203B41FA5}">
                      <a16:colId xmlns:a16="http://schemas.microsoft.com/office/drawing/2014/main" val="20000"/>
                    </a:ext>
                  </a:extLst>
                </a:gridCol>
                <a:gridCol w="1437408">
                  <a:extLst>
                    <a:ext uri="{9D8B030D-6E8A-4147-A177-3AD203B41FA5}">
                      <a16:colId xmlns:a16="http://schemas.microsoft.com/office/drawing/2014/main" val="20001"/>
                    </a:ext>
                  </a:extLst>
                </a:gridCol>
                <a:gridCol w="1846385">
                  <a:extLst>
                    <a:ext uri="{9D8B030D-6E8A-4147-A177-3AD203B41FA5}">
                      <a16:colId xmlns:a16="http://schemas.microsoft.com/office/drawing/2014/main" val="20002"/>
                    </a:ext>
                  </a:extLst>
                </a:gridCol>
                <a:gridCol w="504110">
                  <a:extLst>
                    <a:ext uri="{9D8B030D-6E8A-4147-A177-3AD203B41FA5}">
                      <a16:colId xmlns:a16="http://schemas.microsoft.com/office/drawing/2014/main" val="20003"/>
                    </a:ext>
                  </a:extLst>
                </a:gridCol>
                <a:gridCol w="978239">
                  <a:extLst>
                    <a:ext uri="{9D8B030D-6E8A-4147-A177-3AD203B41FA5}">
                      <a16:colId xmlns:a16="http://schemas.microsoft.com/office/drawing/2014/main" val="20004"/>
                    </a:ext>
                  </a:extLst>
                </a:gridCol>
                <a:gridCol w="1664367">
                  <a:extLst>
                    <a:ext uri="{9D8B030D-6E8A-4147-A177-3AD203B41FA5}">
                      <a16:colId xmlns:a16="http://schemas.microsoft.com/office/drawing/2014/main" val="20005"/>
                    </a:ext>
                  </a:extLst>
                </a:gridCol>
                <a:gridCol w="1664367">
                  <a:extLst>
                    <a:ext uri="{9D8B030D-6E8A-4147-A177-3AD203B41FA5}">
                      <a16:colId xmlns:a16="http://schemas.microsoft.com/office/drawing/2014/main" val="20006"/>
                    </a:ext>
                  </a:extLst>
                </a:gridCol>
                <a:gridCol w="605225">
                  <a:extLst>
                    <a:ext uri="{9D8B030D-6E8A-4147-A177-3AD203B41FA5}">
                      <a16:colId xmlns:a16="http://schemas.microsoft.com/office/drawing/2014/main" val="20007"/>
                    </a:ext>
                  </a:extLst>
                </a:gridCol>
              </a:tblGrid>
              <a:tr h="579344">
                <a:tc>
                  <a:txBody>
                    <a:bodyPr/>
                    <a:lstStyle/>
                    <a:p>
                      <a:r>
                        <a:rPr kumimoji="1" lang="ja-JP" altLang="en-US" sz="800" dirty="0"/>
                        <a:t>優先順位</a:t>
                      </a:r>
                      <a:endParaRPr kumimoji="1" lang="ja-JP" altLang="en-US" sz="800" b="0" dirty="0"/>
                    </a:p>
                  </a:txBody>
                  <a:tcPr marL="91449" marR="91449" marT="45745" marB="45745"/>
                </a:tc>
                <a:tc>
                  <a:txBody>
                    <a:bodyPr/>
                    <a:lstStyle/>
                    <a:p>
                      <a:pPr algn="ctr"/>
                      <a:r>
                        <a:rPr kumimoji="1" lang="ja-JP" altLang="en-US" sz="1200" dirty="0"/>
                        <a:t>解決すべき課題　　　　　（本人のニーズ）</a:t>
                      </a:r>
                    </a:p>
                  </a:txBody>
                  <a:tcPr marL="91449" marR="91449" marT="45745" marB="45745" anchor="ctr"/>
                </a:tc>
                <a:tc>
                  <a:txBody>
                    <a:bodyPr/>
                    <a:lstStyle/>
                    <a:p>
                      <a:pPr algn="ctr"/>
                      <a:r>
                        <a:rPr kumimoji="1" lang="ja-JP" altLang="en-US" sz="1200" dirty="0"/>
                        <a:t>支援目標</a:t>
                      </a:r>
                    </a:p>
                  </a:txBody>
                  <a:tcPr marL="91449" marR="91449" marT="45745" marB="45745" anchor="ctr"/>
                </a:tc>
                <a:tc>
                  <a:txBody>
                    <a:bodyPr/>
                    <a:lstStyle/>
                    <a:p>
                      <a:pPr algn="ctr"/>
                      <a:r>
                        <a:rPr kumimoji="1" lang="ja-JP" altLang="en-US" sz="1200" dirty="0"/>
                        <a:t>達成期間</a:t>
                      </a:r>
                    </a:p>
                  </a:txBody>
                  <a:tcPr marL="91449" marR="91449" marT="45745" marB="45745" anchor="ctr"/>
                </a:tc>
                <a:tc gridSpan="2">
                  <a:txBody>
                    <a:bodyPr/>
                    <a:lstStyle/>
                    <a:p>
                      <a:pPr algn="ctr"/>
                      <a:r>
                        <a:rPr kumimoji="1" lang="ja-JP" altLang="en-US" sz="1200" dirty="0"/>
                        <a:t>福祉サービス等</a:t>
                      </a:r>
                      <a:endParaRPr kumimoji="1" lang="en-US" altLang="ja-JP" sz="1200" dirty="0"/>
                    </a:p>
                    <a:p>
                      <a:pPr algn="ctr"/>
                      <a:r>
                        <a:rPr kumimoji="1" lang="ja-JP" altLang="en-US" sz="1200" dirty="0"/>
                        <a:t>種類・内容・量（頻度・時間）</a:t>
                      </a:r>
                      <a:endParaRPr kumimoji="1" lang="en-US" altLang="ja-JP" sz="1200" dirty="0"/>
                    </a:p>
                  </a:txBody>
                  <a:tcPr marL="91449" marR="91449" marT="45745" marB="45745" anchor="ctr"/>
                </a:tc>
                <a:tc hMerge="1">
                  <a:txBody>
                    <a:bodyPr/>
                    <a:lstStyle/>
                    <a:p>
                      <a:endParaRPr kumimoji="1" lang="ja-JP" altLang="en-US" sz="1200" dirty="0"/>
                    </a:p>
                  </a:txBody>
                  <a:tcPr/>
                </a:tc>
                <a:tc>
                  <a:txBody>
                    <a:bodyPr/>
                    <a:lstStyle/>
                    <a:p>
                      <a:pPr algn="ctr"/>
                      <a:r>
                        <a:rPr kumimoji="1" lang="ja-JP" altLang="en-US" sz="1200" dirty="0"/>
                        <a:t>問題解決のための</a:t>
                      </a:r>
                      <a:endParaRPr kumimoji="1" lang="en-US" altLang="ja-JP" sz="1200" dirty="0"/>
                    </a:p>
                    <a:p>
                      <a:pPr algn="ctr"/>
                      <a:r>
                        <a:rPr kumimoji="1" lang="ja-JP" altLang="en-US" sz="1200" dirty="0"/>
                        <a:t>　本人の役割</a:t>
                      </a:r>
                    </a:p>
                  </a:txBody>
                  <a:tcPr marL="91449" marR="91449" marT="45745" marB="45745" anchor="ctr"/>
                </a:tc>
                <a:tc>
                  <a:txBody>
                    <a:bodyPr/>
                    <a:lstStyle/>
                    <a:p>
                      <a:pPr algn="ctr"/>
                      <a:r>
                        <a:rPr kumimoji="1" lang="ja-JP" altLang="en-US" sz="1200" dirty="0"/>
                        <a:t>評価時期</a:t>
                      </a:r>
                    </a:p>
                  </a:txBody>
                  <a:tcPr marL="91449" marR="91449" marT="45745" marB="45745" anchor="ctr"/>
                </a:tc>
                <a:extLst>
                  <a:ext uri="{0D108BD9-81ED-4DB2-BD59-A6C34878D82A}">
                    <a16:rowId xmlns:a16="http://schemas.microsoft.com/office/drawing/2014/main" val="10000"/>
                  </a:ext>
                </a:extLst>
              </a:tr>
              <a:tr h="823271">
                <a:tc>
                  <a:txBody>
                    <a:bodyPr/>
                    <a:lstStyle/>
                    <a:p>
                      <a:pPr algn="ctr"/>
                      <a:r>
                        <a:rPr kumimoji="1" lang="en-US" altLang="ja-JP" sz="1200" dirty="0"/>
                        <a:t>1</a:t>
                      </a:r>
                      <a:endParaRPr kumimoji="1" lang="ja-JP" altLang="en-US" sz="1200" dirty="0"/>
                    </a:p>
                  </a:txBody>
                  <a:tcPr marL="91449" marR="91449" marT="45745" marB="45745" anchor="ctr"/>
                </a:tc>
                <a:tc>
                  <a:txBody>
                    <a:bodyPr/>
                    <a:lstStyle/>
                    <a:p>
                      <a:r>
                        <a:rPr kumimoji="1" lang="ja-JP" altLang="en-US" sz="1200" dirty="0"/>
                        <a:t>仕事の日はホームで暮らす</a:t>
                      </a:r>
                    </a:p>
                  </a:txBody>
                  <a:tcPr marL="91449" marR="91449" marT="45745" marB="45745" anchor="ctr"/>
                </a:tc>
                <a:tc>
                  <a:txBody>
                    <a:bodyPr/>
                    <a:lstStyle/>
                    <a:p>
                      <a:r>
                        <a:rPr kumimoji="1" lang="ja-JP" altLang="en-US" sz="1200" dirty="0"/>
                        <a:t>必要な支援を利用して安心して生活することができる</a:t>
                      </a:r>
                    </a:p>
                  </a:txBody>
                  <a:tcPr marL="91449" marR="91449" marT="45745" marB="45745" anchor="ctr"/>
                </a:tc>
                <a:tc>
                  <a:txBody>
                    <a:bodyPr/>
                    <a:lstStyle/>
                    <a:p>
                      <a:pPr algn="ctr"/>
                      <a:r>
                        <a:rPr kumimoji="1" lang="en-US" altLang="ja-JP" sz="1200" dirty="0"/>
                        <a:t>6</a:t>
                      </a:r>
                      <a:r>
                        <a:rPr kumimoji="1" lang="ja-JP" altLang="en-US" sz="1200" dirty="0"/>
                        <a:t>月</a:t>
                      </a:r>
                    </a:p>
                  </a:txBody>
                  <a:tcPr marL="91449" marR="91449" marT="45745" marB="45745" anchor="ctr"/>
                </a:tc>
                <a:tc>
                  <a:txBody>
                    <a:bodyPr/>
                    <a:lstStyle/>
                    <a:p>
                      <a:pPr algn="ctr"/>
                      <a:r>
                        <a:rPr kumimoji="1" lang="ja-JP" altLang="en-US" sz="1200" dirty="0"/>
                        <a:t>共同生活介護</a:t>
                      </a:r>
                    </a:p>
                  </a:txBody>
                  <a:tcPr marL="91449" marR="91449" marT="45745" marB="45745" anchor="ctr"/>
                </a:tc>
                <a:tc>
                  <a:txBody>
                    <a:bodyPr/>
                    <a:lstStyle/>
                    <a:p>
                      <a:r>
                        <a:rPr kumimoji="1" lang="ja-JP" altLang="en-US" sz="1200" dirty="0"/>
                        <a:t>住居の提供　　　　　　　　生活支援（掃除・洗濯・入浴等）</a:t>
                      </a:r>
                      <a:endParaRPr kumimoji="1" lang="en-US" altLang="ja-JP" sz="1200" dirty="0"/>
                    </a:p>
                    <a:p>
                      <a:r>
                        <a:rPr kumimoji="1" lang="ja-JP" altLang="en-US" sz="1200" dirty="0"/>
                        <a:t>相談</a:t>
                      </a:r>
                    </a:p>
                  </a:txBody>
                  <a:tcPr marL="91449" marR="91449" marT="45745" marB="45745"/>
                </a:tc>
                <a:tc>
                  <a:txBody>
                    <a:bodyPr/>
                    <a:lstStyle/>
                    <a:p>
                      <a:pPr algn="l"/>
                      <a:r>
                        <a:rPr kumimoji="1" lang="ja-JP" altLang="en-US" sz="1200" dirty="0"/>
                        <a:t>掃除や洗濯を支援者と一緒にする　　　　　　　　　　　心配なことがあるときは支援者に伝える</a:t>
                      </a:r>
                    </a:p>
                  </a:txBody>
                  <a:tcPr marL="91449" marR="91449" marT="45745" marB="45745"/>
                </a:tc>
                <a:tc>
                  <a:txBody>
                    <a:bodyPr/>
                    <a:lstStyle/>
                    <a:p>
                      <a:pPr algn="ctr"/>
                      <a:r>
                        <a:rPr kumimoji="1" lang="en-US" altLang="ja-JP" sz="1200" dirty="0"/>
                        <a:t>6</a:t>
                      </a:r>
                      <a:r>
                        <a:rPr kumimoji="1" lang="ja-JP" altLang="en-US" sz="1200" dirty="0"/>
                        <a:t>月後</a:t>
                      </a:r>
                    </a:p>
                  </a:txBody>
                  <a:tcPr marL="91449" marR="91449" marT="45745" marB="45745" anchor="ctr"/>
                </a:tc>
                <a:extLst>
                  <a:ext uri="{0D108BD9-81ED-4DB2-BD59-A6C34878D82A}">
                    <a16:rowId xmlns:a16="http://schemas.microsoft.com/office/drawing/2014/main" val="10001"/>
                  </a:ext>
                </a:extLst>
              </a:tr>
              <a:tr h="577840">
                <a:tc>
                  <a:txBody>
                    <a:bodyPr/>
                    <a:lstStyle/>
                    <a:p>
                      <a:pPr algn="ctr"/>
                      <a:r>
                        <a:rPr kumimoji="1" lang="en-US" altLang="ja-JP" sz="1200" dirty="0">
                          <a:solidFill>
                            <a:srgbClr val="C00000"/>
                          </a:solidFill>
                        </a:rPr>
                        <a:t>2</a:t>
                      </a:r>
                      <a:endParaRPr kumimoji="1" lang="ja-JP" altLang="en-US" sz="1200" dirty="0">
                        <a:solidFill>
                          <a:srgbClr val="C00000"/>
                        </a:solidFill>
                      </a:endParaRPr>
                    </a:p>
                  </a:txBody>
                  <a:tcPr marL="91449" marR="91449" marT="45745" marB="45745" anchor="ctr"/>
                </a:tc>
                <a:tc>
                  <a:txBody>
                    <a:bodyPr/>
                    <a:lstStyle/>
                    <a:p>
                      <a:r>
                        <a:rPr kumimoji="1" lang="ja-JP" altLang="en-US" sz="1200" dirty="0">
                          <a:solidFill>
                            <a:srgbClr val="C00000"/>
                          </a:solidFill>
                        </a:rPr>
                        <a:t>仕事をしたい</a:t>
                      </a:r>
                    </a:p>
                  </a:txBody>
                  <a:tcPr marL="91449" marR="91449" marT="45745" marB="45745" anchor="ctr"/>
                </a:tc>
                <a:tc>
                  <a:txBody>
                    <a:bodyPr/>
                    <a:lstStyle/>
                    <a:p>
                      <a:r>
                        <a:rPr kumimoji="1" lang="ja-JP" altLang="en-US" sz="1200" dirty="0">
                          <a:solidFill>
                            <a:srgbClr val="C00000"/>
                          </a:solidFill>
                        </a:rPr>
                        <a:t>仕事をして働く充実感をもつことができる</a:t>
                      </a:r>
                    </a:p>
                  </a:txBody>
                  <a:tcPr marL="91449" marR="91449" marT="45745" marB="45745" anchor="ctr"/>
                </a:tc>
                <a:tc>
                  <a:txBody>
                    <a:bodyPr/>
                    <a:lstStyle/>
                    <a:p>
                      <a:pPr algn="ctr"/>
                      <a:r>
                        <a:rPr kumimoji="1" lang="en-US" altLang="ja-JP" sz="1200" dirty="0">
                          <a:solidFill>
                            <a:srgbClr val="C00000"/>
                          </a:solidFill>
                        </a:rPr>
                        <a:t>6</a:t>
                      </a:r>
                      <a:r>
                        <a:rPr kumimoji="1" lang="ja-JP" altLang="en-US" sz="1200" dirty="0">
                          <a:solidFill>
                            <a:srgbClr val="C00000"/>
                          </a:solidFill>
                        </a:rPr>
                        <a:t>月</a:t>
                      </a:r>
                    </a:p>
                  </a:txBody>
                  <a:tcPr marL="91449" marR="91449" marT="45745" marB="45745" anchor="ctr"/>
                </a:tc>
                <a:tc>
                  <a:txBody>
                    <a:bodyPr/>
                    <a:lstStyle/>
                    <a:p>
                      <a:pPr algn="ctr"/>
                      <a:r>
                        <a:rPr kumimoji="1" lang="ja-JP" altLang="en-US" sz="1200" dirty="0">
                          <a:solidFill>
                            <a:srgbClr val="C00000"/>
                          </a:solidFill>
                        </a:rPr>
                        <a:t>就労</a:t>
                      </a:r>
                      <a:r>
                        <a:rPr kumimoji="1" lang="ja-JP" altLang="en-US" sz="1200">
                          <a:solidFill>
                            <a:srgbClr val="C00000"/>
                          </a:solidFill>
                        </a:rPr>
                        <a:t>継続支援　</a:t>
                      </a:r>
                      <a:r>
                        <a:rPr kumimoji="1" lang="en-US" altLang="ja-JP" sz="1200">
                          <a:solidFill>
                            <a:srgbClr val="C00000"/>
                          </a:solidFill>
                        </a:rPr>
                        <a:t>B</a:t>
                      </a:r>
                      <a:r>
                        <a:rPr kumimoji="1" lang="ja-JP" altLang="en-US" sz="1200" dirty="0">
                          <a:solidFill>
                            <a:srgbClr val="C00000"/>
                          </a:solidFill>
                        </a:rPr>
                        <a:t>型</a:t>
                      </a:r>
                    </a:p>
                  </a:txBody>
                  <a:tcPr marL="91449" marR="91449" marT="45745" marB="45745" anchor="ctr"/>
                </a:tc>
                <a:tc>
                  <a:txBody>
                    <a:bodyPr/>
                    <a:lstStyle/>
                    <a:p>
                      <a:r>
                        <a:rPr kumimoji="1" lang="ja-JP" altLang="en-US" sz="1200" dirty="0">
                          <a:solidFill>
                            <a:srgbClr val="C00000"/>
                          </a:solidFill>
                        </a:rPr>
                        <a:t>就労支援（箱折り・ラベル貼り等）　</a:t>
                      </a:r>
                      <a:r>
                        <a:rPr kumimoji="1" lang="en-US" altLang="ja-JP" sz="1200" dirty="0">
                          <a:solidFill>
                            <a:srgbClr val="C00000"/>
                          </a:solidFill>
                        </a:rPr>
                        <a:t>5</a:t>
                      </a:r>
                      <a:r>
                        <a:rPr kumimoji="1" lang="ja-JP" altLang="en-US" sz="1200" dirty="0">
                          <a:solidFill>
                            <a:srgbClr val="C00000"/>
                          </a:solidFill>
                        </a:rPr>
                        <a:t>日</a:t>
                      </a:r>
                      <a:r>
                        <a:rPr kumimoji="1" lang="en-US" altLang="ja-JP" sz="1200" dirty="0">
                          <a:solidFill>
                            <a:srgbClr val="C00000"/>
                          </a:solidFill>
                        </a:rPr>
                        <a:t>/</a:t>
                      </a:r>
                      <a:r>
                        <a:rPr kumimoji="1" lang="ja-JP" altLang="en-US" sz="1200" dirty="0">
                          <a:solidFill>
                            <a:srgbClr val="C00000"/>
                          </a:solidFill>
                        </a:rPr>
                        <a:t>週</a:t>
                      </a:r>
                    </a:p>
                  </a:txBody>
                  <a:tcPr marL="91449" marR="91449" marT="45745" marB="45745"/>
                </a:tc>
                <a:tc>
                  <a:txBody>
                    <a:bodyPr/>
                    <a:lstStyle/>
                    <a:p>
                      <a:pPr algn="l"/>
                      <a:r>
                        <a:rPr kumimoji="1" lang="ja-JP" altLang="en-US" sz="1200" dirty="0">
                          <a:solidFill>
                            <a:srgbClr val="C00000"/>
                          </a:solidFill>
                        </a:rPr>
                        <a:t>夜ふかしせずに、仕事の体調を整える</a:t>
                      </a:r>
                    </a:p>
                  </a:txBody>
                  <a:tcPr marL="91449" marR="91449" marT="45745" marB="45745" anchor="ctr"/>
                </a:tc>
                <a:tc>
                  <a:txBody>
                    <a:bodyPr/>
                    <a:lstStyle/>
                    <a:p>
                      <a:pPr algn="ctr"/>
                      <a:r>
                        <a:rPr kumimoji="1" lang="en-US" altLang="ja-JP" sz="1200" dirty="0">
                          <a:solidFill>
                            <a:srgbClr val="C00000"/>
                          </a:solidFill>
                        </a:rPr>
                        <a:t>6</a:t>
                      </a:r>
                      <a:r>
                        <a:rPr kumimoji="1" lang="ja-JP" altLang="en-US" sz="1200" dirty="0">
                          <a:solidFill>
                            <a:srgbClr val="C00000"/>
                          </a:solidFill>
                        </a:rPr>
                        <a:t>月後</a:t>
                      </a:r>
                    </a:p>
                  </a:txBody>
                  <a:tcPr marL="91449" marR="91449" marT="45745" marB="45745" anchor="ctr"/>
                </a:tc>
                <a:extLst>
                  <a:ext uri="{0D108BD9-81ED-4DB2-BD59-A6C34878D82A}">
                    <a16:rowId xmlns:a16="http://schemas.microsoft.com/office/drawing/2014/main" val="10002"/>
                  </a:ext>
                </a:extLst>
              </a:tr>
              <a:tr h="457381">
                <a:tc>
                  <a:txBody>
                    <a:bodyPr/>
                    <a:lstStyle/>
                    <a:p>
                      <a:pPr algn="ctr"/>
                      <a:r>
                        <a:rPr kumimoji="1" lang="en-US" altLang="ja-JP" sz="1200" dirty="0"/>
                        <a:t>3</a:t>
                      </a:r>
                      <a:endParaRPr kumimoji="1" lang="ja-JP" altLang="en-US" sz="1200" dirty="0"/>
                    </a:p>
                  </a:txBody>
                  <a:tcPr marL="91449" marR="91449" marT="45745" marB="45745" anchor="ctr"/>
                </a:tc>
                <a:tc>
                  <a:txBody>
                    <a:bodyPr/>
                    <a:lstStyle/>
                    <a:p>
                      <a:r>
                        <a:rPr kumimoji="1" lang="ja-JP" altLang="en-US" sz="1200" dirty="0"/>
                        <a:t>歯医者へ一緒に行ってほしい</a:t>
                      </a:r>
                    </a:p>
                  </a:txBody>
                  <a:tcPr marL="91449" marR="91449" marT="45745" marB="45745" anchor="ctr"/>
                </a:tc>
                <a:tc>
                  <a:txBody>
                    <a:bodyPr/>
                    <a:lstStyle/>
                    <a:p>
                      <a:r>
                        <a:rPr kumimoji="1" lang="ja-JP" altLang="en-US" sz="1200" dirty="0"/>
                        <a:t>苦手な治療を最後まで受けることができる</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a:t>
                      </a:r>
                    </a:p>
                  </a:txBody>
                  <a:tcPr marL="91449" marR="91449" marT="45745" marB="45745" anchor="ctr"/>
                </a:tc>
                <a:tc>
                  <a:txBody>
                    <a:bodyPr/>
                    <a:lstStyle/>
                    <a:p>
                      <a:pPr algn="ctr"/>
                      <a:r>
                        <a:rPr kumimoji="1" lang="ja-JP" altLang="en-US" sz="1200" dirty="0"/>
                        <a:t>通院等　</a:t>
                      </a:r>
                      <a:endParaRPr kumimoji="1" lang="en-US" altLang="ja-JP" sz="1200" dirty="0"/>
                    </a:p>
                    <a:p>
                      <a:pPr algn="ctr"/>
                      <a:r>
                        <a:rPr kumimoji="1" lang="ja-JP" altLang="en-US" sz="1200" dirty="0"/>
                        <a:t>介助</a:t>
                      </a:r>
                      <a:r>
                        <a:rPr kumimoji="1" lang="en-US" altLang="ja-JP" sz="1200" dirty="0"/>
                        <a:t>4h</a:t>
                      </a:r>
                      <a:endParaRPr kumimoji="1" lang="ja-JP" altLang="en-US" sz="1200" dirty="0"/>
                    </a:p>
                  </a:txBody>
                  <a:tcPr marL="91449" marR="91449" marT="45745" marB="45745" anchor="ctr"/>
                </a:tc>
                <a:tc>
                  <a:txBody>
                    <a:bodyPr/>
                    <a:lstStyle/>
                    <a:p>
                      <a:r>
                        <a:rPr kumimoji="1" lang="ja-JP" altLang="en-US" sz="1200" dirty="0"/>
                        <a:t>受診の同行・移動支援　</a:t>
                      </a:r>
                      <a:r>
                        <a:rPr kumimoji="1" lang="en-US" altLang="ja-JP" sz="1200" dirty="0"/>
                        <a:t>2h×2</a:t>
                      </a:r>
                      <a:endParaRPr kumimoji="1" lang="ja-JP" altLang="en-US" sz="1200" dirty="0"/>
                    </a:p>
                  </a:txBody>
                  <a:tcPr marL="91449" marR="91449" marT="45745" marB="457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約束した日に歯医者へ行く</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月後</a:t>
                      </a:r>
                    </a:p>
                  </a:txBody>
                  <a:tcPr marL="91449" marR="91449" marT="45745" marB="45745" anchor="ctr"/>
                </a:tc>
                <a:extLst>
                  <a:ext uri="{0D108BD9-81ED-4DB2-BD59-A6C34878D82A}">
                    <a16:rowId xmlns:a16="http://schemas.microsoft.com/office/drawing/2014/main" val="10003"/>
                  </a:ext>
                </a:extLst>
              </a:tr>
              <a:tr h="640326">
                <a:tc>
                  <a:txBody>
                    <a:bodyPr/>
                    <a:lstStyle/>
                    <a:p>
                      <a:pPr algn="ctr"/>
                      <a:r>
                        <a:rPr kumimoji="1" lang="en-US" altLang="ja-JP" sz="1200" dirty="0"/>
                        <a:t>4</a:t>
                      </a:r>
                      <a:endParaRPr kumimoji="1" lang="ja-JP" altLang="en-US" sz="1200" dirty="0"/>
                    </a:p>
                  </a:txBody>
                  <a:tcPr marL="91449" marR="91449" marT="45745" marB="45745" anchor="ctr"/>
                </a:tc>
                <a:tc>
                  <a:txBody>
                    <a:bodyPr/>
                    <a:lstStyle/>
                    <a:p>
                      <a:r>
                        <a:rPr kumimoji="1" lang="ja-JP" altLang="en-US" sz="1200" dirty="0"/>
                        <a:t>休みの日は家に帰りたい</a:t>
                      </a:r>
                    </a:p>
                  </a:txBody>
                  <a:tcPr marL="91449" marR="91449" marT="45745" marB="45745" anchor="ctr"/>
                </a:tc>
                <a:tc>
                  <a:txBody>
                    <a:bodyPr/>
                    <a:lstStyle/>
                    <a:p>
                      <a:r>
                        <a:rPr kumimoji="1" lang="ja-JP" altLang="en-US" sz="1200" dirty="0"/>
                        <a:t>ゆっくりと家で過ごして仕事と休みのメリハリをつけた生活ができる</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a:t>
                      </a:r>
                    </a:p>
                  </a:txBody>
                  <a:tcPr marL="91449" marR="91449" marT="45745" marB="45745" anchor="ctr"/>
                </a:tc>
                <a:tc>
                  <a:txBody>
                    <a:bodyPr/>
                    <a:lstStyle/>
                    <a:p>
                      <a:pPr algn="ctr"/>
                      <a:r>
                        <a:rPr kumimoji="1" lang="ja-JP" altLang="en-US" sz="1200" dirty="0"/>
                        <a:t>家族</a:t>
                      </a:r>
                    </a:p>
                  </a:txBody>
                  <a:tcPr marL="91449" marR="91449" marT="45745" marB="45745" anchor="ctr"/>
                </a:tc>
                <a:tc>
                  <a:txBody>
                    <a:bodyPr/>
                    <a:lstStyle/>
                    <a:p>
                      <a:r>
                        <a:rPr kumimoji="1" lang="ja-JP" altLang="en-US" sz="1200" dirty="0"/>
                        <a:t>送迎　　　　　　　　　　自宅での支援等</a:t>
                      </a:r>
                    </a:p>
                  </a:txBody>
                  <a:tcPr marL="91449" marR="91449" marT="45745" marB="457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休日を楽しむ　　　　　買い物や食器の片付けなどをする</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月後</a:t>
                      </a:r>
                    </a:p>
                  </a:txBody>
                  <a:tcPr marL="91449" marR="91449" marT="45745" marB="45745" anchor="ctr"/>
                </a:tc>
                <a:extLst>
                  <a:ext uri="{0D108BD9-81ED-4DB2-BD59-A6C34878D82A}">
                    <a16:rowId xmlns:a16="http://schemas.microsoft.com/office/drawing/2014/main" val="10004"/>
                  </a:ext>
                </a:extLst>
              </a:tr>
            </a:tbl>
          </a:graphicData>
        </a:graphic>
      </p:graphicFrame>
      <p:graphicFrame>
        <p:nvGraphicFramePr>
          <p:cNvPr id="5" name="コンテンツ プレースホルダ 4">
            <a:extLst>
              <a:ext uri="{FF2B5EF4-FFF2-40B4-BE49-F238E27FC236}">
                <a16:creationId xmlns:a16="http://schemas.microsoft.com/office/drawing/2014/main" id="{89D4F7D3-BB0F-4CA7-B8D2-A74625392922}"/>
              </a:ext>
            </a:extLst>
          </p:cNvPr>
          <p:cNvGraphicFramePr>
            <a:graphicFrameLocks/>
          </p:cNvGraphicFramePr>
          <p:nvPr/>
        </p:nvGraphicFramePr>
        <p:xfrm>
          <a:off x="107950" y="2133600"/>
          <a:ext cx="9036050" cy="1582737"/>
        </p:xfrm>
        <a:graphic>
          <a:graphicData uri="http://schemas.openxmlformats.org/drawingml/2006/table">
            <a:tbl>
              <a:tblPr firstRow="1" bandRow="1">
                <a:tableStyleId>{5940675A-B579-460E-94D1-54222C63F5DA}</a:tableStyleId>
              </a:tblPr>
              <a:tblGrid>
                <a:gridCol w="275909">
                  <a:extLst>
                    <a:ext uri="{9D8B030D-6E8A-4147-A177-3AD203B41FA5}">
                      <a16:colId xmlns:a16="http://schemas.microsoft.com/office/drawing/2014/main" val="20000"/>
                    </a:ext>
                  </a:extLst>
                </a:gridCol>
                <a:gridCol w="1448526">
                  <a:extLst>
                    <a:ext uri="{9D8B030D-6E8A-4147-A177-3AD203B41FA5}">
                      <a16:colId xmlns:a16="http://schemas.microsoft.com/office/drawing/2014/main" val="20001"/>
                    </a:ext>
                  </a:extLst>
                </a:gridCol>
                <a:gridCol w="7311615">
                  <a:extLst>
                    <a:ext uri="{9D8B030D-6E8A-4147-A177-3AD203B41FA5}">
                      <a16:colId xmlns:a16="http://schemas.microsoft.com/office/drawing/2014/main" val="20002"/>
                    </a:ext>
                  </a:extLst>
                </a:gridCol>
              </a:tblGrid>
              <a:tr h="376692">
                <a:tc rowSpan="2" gridSpan="2">
                  <a:txBody>
                    <a:bodyPr/>
                    <a:lstStyle/>
                    <a:p>
                      <a:pPr algn="l"/>
                      <a:r>
                        <a:rPr kumimoji="1" lang="ja-JP" altLang="en-US" sz="1200" b="0" dirty="0">
                          <a:latin typeface="+mj-ea"/>
                          <a:ea typeface="+mj-ea"/>
                        </a:rPr>
                        <a:t>利用者及びその家族の生活に対する意向（希望する生活）</a:t>
                      </a:r>
                    </a:p>
                  </a:txBody>
                  <a:tcPr marL="91434" marR="91434" marT="45682" marB="45682" anchor="ctr"/>
                </a:tc>
                <a:tc rowSpan="2" hMerge="1">
                  <a:txBody>
                    <a:bodyPr/>
                    <a:lstStyle/>
                    <a:p>
                      <a:pPr algn="ctr"/>
                      <a:endParaRPr kumimoji="1" lang="ja-JP" altLang="en-US" sz="1200" dirty="0"/>
                    </a:p>
                  </a:txBody>
                  <a:tcPr anchor="ctr"/>
                </a:tc>
                <a:tc>
                  <a:txBody>
                    <a:bodyPr/>
                    <a:lstStyle/>
                    <a:p>
                      <a:pPr algn="l"/>
                      <a:r>
                        <a:rPr kumimoji="1" lang="ja-JP" altLang="en-US" sz="1200" dirty="0">
                          <a:latin typeface="+mj-ea"/>
                          <a:ea typeface="+mj-ea"/>
                        </a:rPr>
                        <a:t>ご本人：仕事は楽しい。休みの日は家に帰って、仕事の日はホームで暮らす。歯医者に一緒に行ってほしい。</a:t>
                      </a:r>
                    </a:p>
                  </a:txBody>
                  <a:tcPr marL="91434" marR="91434" marT="45682" marB="45682" anchor="ctr"/>
                </a:tc>
                <a:extLst>
                  <a:ext uri="{0D108BD9-81ED-4DB2-BD59-A6C34878D82A}">
                    <a16:rowId xmlns:a16="http://schemas.microsoft.com/office/drawing/2014/main" val="10000"/>
                  </a:ext>
                </a:extLst>
              </a:tr>
              <a:tr h="345027">
                <a:tc gridSpan="2" vMerge="1">
                  <a:txBody>
                    <a:bodyPr/>
                    <a:lstStyle/>
                    <a:p>
                      <a:pPr algn="ctr"/>
                      <a:endParaRPr kumimoji="1" lang="ja-JP" altLang="en-US" sz="1600" dirty="0"/>
                    </a:p>
                  </a:txBody>
                  <a:tcPr anchor="ctr"/>
                </a:tc>
                <a:tc hMerge="1" vMerge="1">
                  <a:txBody>
                    <a:bodyPr/>
                    <a:lstStyle/>
                    <a:p>
                      <a:endParaRPr kumimoji="1" lang="ja-JP" altLang="en-US" sz="1400" dirty="0"/>
                    </a:p>
                  </a:txBody>
                  <a:tcPr/>
                </a:tc>
                <a:tc>
                  <a:txBody>
                    <a:bodyPr/>
                    <a:lstStyle/>
                    <a:p>
                      <a:pPr algn="l"/>
                      <a:r>
                        <a:rPr kumimoji="1" lang="ja-JP" altLang="en-US" sz="1200" dirty="0">
                          <a:latin typeface="+mj-ea"/>
                          <a:ea typeface="+mj-ea"/>
                        </a:rPr>
                        <a:t>ご家族：自分のことができるようになってほしい。両親が高齢で病気がちなのでホームで暮らしてほしい。</a:t>
                      </a:r>
                    </a:p>
                  </a:txBody>
                  <a:tcPr marL="91434" marR="91434" marT="45682" marB="45682" anchor="ctr"/>
                </a:tc>
                <a:extLst>
                  <a:ext uri="{0D108BD9-81ED-4DB2-BD59-A6C34878D82A}">
                    <a16:rowId xmlns:a16="http://schemas.microsoft.com/office/drawing/2014/main" val="10001"/>
                  </a:ext>
                </a:extLst>
              </a:tr>
              <a:tr h="287006">
                <a:tc gridSpan="2">
                  <a:txBody>
                    <a:bodyPr/>
                    <a:lstStyle/>
                    <a:p>
                      <a:pPr algn="l"/>
                      <a:r>
                        <a:rPr kumimoji="1" lang="ja-JP" altLang="en-US" sz="1200" b="0" dirty="0">
                          <a:solidFill>
                            <a:schemeClr val="tx1"/>
                          </a:solidFill>
                          <a:latin typeface="+mj-ea"/>
                          <a:ea typeface="+mj-ea"/>
                        </a:rPr>
                        <a:t>総合的な援助の方針</a:t>
                      </a:r>
                    </a:p>
                  </a:txBody>
                  <a:tcPr marL="91434" marR="91434" marT="45682" marB="45682" anchor="ctr">
                    <a:noFill/>
                  </a:tcPr>
                </a:tc>
                <a:tc hMerge="1">
                  <a:txBody>
                    <a:bodyPr/>
                    <a:lstStyle/>
                    <a:p>
                      <a:endParaRPr kumimoji="1" lang="ja-JP" altLang="en-US" sz="1400" dirty="0"/>
                    </a:p>
                  </a:txBody>
                  <a:tcPr/>
                </a:tc>
                <a:tc>
                  <a:txBody>
                    <a:bodyPr/>
                    <a:lstStyle/>
                    <a:p>
                      <a:pPr algn="l"/>
                      <a:r>
                        <a:rPr kumimoji="1" lang="ja-JP" altLang="en-US" sz="1200" dirty="0">
                          <a:latin typeface="+mj-ea"/>
                          <a:ea typeface="+mj-ea"/>
                        </a:rPr>
                        <a:t>仕事と休日にメリハリをつけながら、安心して楽しみのある生活を送ることができる</a:t>
                      </a:r>
                    </a:p>
                  </a:txBody>
                  <a:tcPr marL="91434" marR="91434" marT="45682" marB="45682" anchor="ctr"/>
                </a:tc>
                <a:extLst>
                  <a:ext uri="{0D108BD9-81ED-4DB2-BD59-A6C34878D82A}">
                    <a16:rowId xmlns:a16="http://schemas.microsoft.com/office/drawing/2014/main" val="10002"/>
                  </a:ext>
                </a:extLst>
              </a:tr>
              <a:tr h="287006">
                <a:tc rowSpan="2">
                  <a:txBody>
                    <a:bodyPr/>
                    <a:lstStyle/>
                    <a:p>
                      <a:pPr algn="l"/>
                      <a:endParaRPr kumimoji="1" lang="ja-JP" altLang="en-US" sz="1200" dirty="0">
                        <a:latin typeface="+mj-ea"/>
                        <a:ea typeface="+mj-ea"/>
                      </a:endParaRPr>
                    </a:p>
                  </a:txBody>
                  <a:tcPr marL="91434" marR="91434" marT="45682" marB="45682" anchor="ctr">
                    <a:noFill/>
                  </a:tcPr>
                </a:tc>
                <a:tc>
                  <a:txBody>
                    <a:bodyPr/>
                    <a:lstStyle/>
                    <a:p>
                      <a:pPr algn="l"/>
                      <a:r>
                        <a:rPr kumimoji="1" lang="ja-JP" altLang="en-US" sz="1200" dirty="0">
                          <a:latin typeface="+mj-ea"/>
                          <a:ea typeface="+mj-ea"/>
                        </a:rPr>
                        <a:t>長期目標</a:t>
                      </a:r>
                    </a:p>
                  </a:txBody>
                  <a:tcPr marL="91434" marR="91434" marT="45682" marB="45682" anchor="ctr"/>
                </a:tc>
                <a:tc>
                  <a:txBody>
                    <a:bodyPr/>
                    <a:lstStyle/>
                    <a:p>
                      <a:pPr algn="l"/>
                      <a:r>
                        <a:rPr kumimoji="1" lang="ja-JP" altLang="en-US" sz="1200" dirty="0">
                          <a:latin typeface="+mj-ea"/>
                          <a:ea typeface="+mj-ea"/>
                        </a:rPr>
                        <a:t>ホームでの生活や帰省時に家事等の手伝い等をし、自分できることを増やす</a:t>
                      </a:r>
                    </a:p>
                  </a:txBody>
                  <a:tcPr marL="91434" marR="91434" marT="45682" marB="45682" anchor="ctr"/>
                </a:tc>
                <a:extLst>
                  <a:ext uri="{0D108BD9-81ED-4DB2-BD59-A6C34878D82A}">
                    <a16:rowId xmlns:a16="http://schemas.microsoft.com/office/drawing/2014/main" val="10003"/>
                  </a:ext>
                </a:extLst>
              </a:tr>
              <a:tr h="287006">
                <a:tc vMerge="1">
                  <a:txBody>
                    <a:bodyPr/>
                    <a:lstStyle/>
                    <a:p>
                      <a:pPr algn="ctr"/>
                      <a:endParaRPr kumimoji="1" lang="ja-JP" altLang="en-US" sz="1600" dirty="0"/>
                    </a:p>
                  </a:txBody>
                  <a:tcPr anchor="ctr"/>
                </a:tc>
                <a:tc>
                  <a:txBody>
                    <a:bodyPr/>
                    <a:lstStyle/>
                    <a:p>
                      <a:pPr algn="l"/>
                      <a:r>
                        <a:rPr kumimoji="1" lang="ja-JP" altLang="en-US" sz="1200" dirty="0">
                          <a:latin typeface="+mj-ea"/>
                          <a:ea typeface="+mj-ea"/>
                        </a:rPr>
                        <a:t>短期目標</a:t>
                      </a:r>
                    </a:p>
                  </a:txBody>
                  <a:tcPr marL="91434" marR="91434" marT="45682" marB="45682" anchor="ctr"/>
                </a:tc>
                <a:tc>
                  <a:txBody>
                    <a:bodyPr/>
                    <a:lstStyle/>
                    <a:p>
                      <a:pPr algn="l"/>
                      <a:r>
                        <a:rPr kumimoji="1" lang="ja-JP" altLang="en-US" sz="1200" dirty="0">
                          <a:latin typeface="+mj-ea"/>
                          <a:ea typeface="+mj-ea"/>
                        </a:rPr>
                        <a:t>平日はホームから仕事に通い、休日は自宅で過ごすことでメリハリのある生活を送ることができる</a:t>
                      </a:r>
                    </a:p>
                  </a:txBody>
                  <a:tcPr marL="91434" marR="91434" marT="45682" marB="45682" anchor="ctr"/>
                </a:tc>
                <a:extLst>
                  <a:ext uri="{0D108BD9-81ED-4DB2-BD59-A6C34878D82A}">
                    <a16:rowId xmlns:a16="http://schemas.microsoft.com/office/drawing/2014/main" val="10004"/>
                  </a:ext>
                </a:extLst>
              </a:tr>
            </a:tbl>
          </a:graphicData>
        </a:graphic>
      </p:graphicFrame>
      <p:graphicFrame>
        <p:nvGraphicFramePr>
          <p:cNvPr id="6" name="コンテンツ プレースホルダ 4">
            <a:extLst>
              <a:ext uri="{FF2B5EF4-FFF2-40B4-BE49-F238E27FC236}">
                <a16:creationId xmlns:a16="http://schemas.microsoft.com/office/drawing/2014/main" id="{1CDBB7E4-526E-4A4C-9A74-EE5F37838368}"/>
              </a:ext>
            </a:extLst>
          </p:cNvPr>
          <p:cNvGraphicFramePr>
            <a:graphicFrameLocks/>
          </p:cNvGraphicFramePr>
          <p:nvPr>
            <p:extLst>
              <p:ext uri="{D42A27DB-BD31-4B8C-83A1-F6EECF244321}">
                <p14:modId xmlns:p14="http://schemas.microsoft.com/office/powerpoint/2010/main" val="2081677396"/>
              </p:ext>
            </p:extLst>
          </p:nvPr>
        </p:nvGraphicFramePr>
        <p:xfrm>
          <a:off x="107950" y="115888"/>
          <a:ext cx="9036051" cy="1998241"/>
        </p:xfrm>
        <a:graphic>
          <a:graphicData uri="http://schemas.openxmlformats.org/drawingml/2006/table">
            <a:tbl>
              <a:tblPr firstRow="1" bandRow="1">
                <a:tableStyleId>{5940675A-B579-460E-94D1-54222C63F5DA}</a:tableStyleId>
              </a:tblPr>
              <a:tblGrid>
                <a:gridCol w="1800111">
                  <a:extLst>
                    <a:ext uri="{9D8B030D-6E8A-4147-A177-3AD203B41FA5}">
                      <a16:colId xmlns:a16="http://schemas.microsoft.com/office/drawing/2014/main" val="20000"/>
                    </a:ext>
                  </a:extLst>
                </a:gridCol>
                <a:gridCol w="1368084">
                  <a:extLst>
                    <a:ext uri="{9D8B030D-6E8A-4147-A177-3AD203B41FA5}">
                      <a16:colId xmlns:a16="http://schemas.microsoft.com/office/drawing/2014/main" val="20001"/>
                    </a:ext>
                  </a:extLst>
                </a:gridCol>
                <a:gridCol w="1872115">
                  <a:extLst>
                    <a:ext uri="{9D8B030D-6E8A-4147-A177-3AD203B41FA5}">
                      <a16:colId xmlns:a16="http://schemas.microsoft.com/office/drawing/2014/main" val="20002"/>
                    </a:ext>
                  </a:extLst>
                </a:gridCol>
                <a:gridCol w="936058">
                  <a:extLst>
                    <a:ext uri="{9D8B030D-6E8A-4147-A177-3AD203B41FA5}">
                      <a16:colId xmlns:a16="http://schemas.microsoft.com/office/drawing/2014/main" val="20003"/>
                    </a:ext>
                  </a:extLst>
                </a:gridCol>
                <a:gridCol w="1440089">
                  <a:extLst>
                    <a:ext uri="{9D8B030D-6E8A-4147-A177-3AD203B41FA5}">
                      <a16:colId xmlns:a16="http://schemas.microsoft.com/office/drawing/2014/main" val="20004"/>
                    </a:ext>
                  </a:extLst>
                </a:gridCol>
                <a:gridCol w="1619594">
                  <a:extLst>
                    <a:ext uri="{9D8B030D-6E8A-4147-A177-3AD203B41FA5}">
                      <a16:colId xmlns:a16="http://schemas.microsoft.com/office/drawing/2014/main" val="20005"/>
                    </a:ext>
                  </a:extLst>
                </a:gridCol>
              </a:tblGrid>
              <a:tr h="396550">
                <a:tc gridSpan="6">
                  <a:txBody>
                    <a:bodyPr/>
                    <a:lstStyle/>
                    <a:p>
                      <a:pPr algn="ctr"/>
                      <a:r>
                        <a:rPr kumimoji="1" lang="ja-JP" altLang="en-US" sz="2000" b="0" dirty="0">
                          <a:latin typeface="HGｺﾞｼｯｸM" pitchFamily="49" charset="-128"/>
                          <a:ea typeface="HGｺﾞｼｯｸM" pitchFamily="49" charset="-128"/>
                        </a:rPr>
                        <a:t>サービス等利用計画案</a:t>
                      </a:r>
                    </a:p>
                  </a:txBody>
                  <a:tcPr marL="91434" marR="91434" marT="45769" marB="45769"/>
                </a:tc>
                <a:tc hMerge="1">
                  <a:txBody>
                    <a:bodyPr/>
                    <a:lstStyle/>
                    <a:p>
                      <a:pPr algn="ctr"/>
                      <a:endParaRPr kumimoji="1" lang="ja-JP" altLang="en-US" sz="1200" dirty="0"/>
                    </a:p>
                  </a:txBody>
                  <a:tcPr anchor="ctr"/>
                </a:tc>
                <a:tc hMerge="1">
                  <a:txBody>
                    <a:bodyPr/>
                    <a:lstStyle/>
                    <a:p>
                      <a:pPr algn="ctr"/>
                      <a:endParaRPr kumimoji="1" lang="ja-JP" altLang="en-US" sz="1200" dirty="0"/>
                    </a:p>
                  </a:txBody>
                  <a:tcPr anchor="ctr"/>
                </a:tc>
                <a:tc hMerge="1">
                  <a:txBody>
                    <a:bodyPr/>
                    <a:lstStyle/>
                    <a:p>
                      <a:pPr algn="ctr"/>
                      <a:endParaRPr kumimoji="1" lang="en-US" altLang="ja-JP" sz="1200" dirty="0"/>
                    </a:p>
                  </a:txBody>
                  <a:tcPr anchor="ctr"/>
                </a:tc>
                <a:tc hMerge="1">
                  <a:txBody>
                    <a:bodyPr/>
                    <a:lstStyle/>
                    <a:p>
                      <a:pPr algn="ctr"/>
                      <a:endParaRPr kumimoji="1" lang="ja-JP" altLang="en-US" sz="1200" dirty="0"/>
                    </a:p>
                  </a:txBody>
                  <a:tcPr anchor="ctr"/>
                </a:tc>
                <a:tc hMerge="1">
                  <a:txBody>
                    <a:bodyPr/>
                    <a:lstStyle/>
                    <a:p>
                      <a:pPr algn="ctr"/>
                      <a:endParaRPr kumimoji="1" lang="ja-JP" altLang="en-US" sz="1200" dirty="0"/>
                    </a:p>
                  </a:txBody>
                  <a:tcPr anchor="ctr"/>
                </a:tc>
                <a:extLst>
                  <a:ext uri="{0D108BD9-81ED-4DB2-BD59-A6C34878D82A}">
                    <a16:rowId xmlns:a16="http://schemas.microsoft.com/office/drawing/2014/main" val="10000"/>
                  </a:ext>
                </a:extLst>
              </a:tr>
              <a:tr h="429144">
                <a:tc>
                  <a:txBody>
                    <a:bodyPr/>
                    <a:lstStyle/>
                    <a:p>
                      <a:pPr algn="l"/>
                      <a:r>
                        <a:rPr kumimoji="1" lang="ja-JP" altLang="en-US" sz="1200" b="0" dirty="0"/>
                        <a:t>利用者氏名</a:t>
                      </a:r>
                    </a:p>
                  </a:txBody>
                  <a:tcPr marL="91434" marR="91434" marT="45769" marB="45769"/>
                </a:tc>
                <a:tc>
                  <a:txBody>
                    <a:bodyPr/>
                    <a:lstStyle/>
                    <a:p>
                      <a:pPr algn="l"/>
                      <a:r>
                        <a:rPr kumimoji="1" lang="ja-JP" altLang="en-US" sz="1200" dirty="0"/>
                        <a:t>○○　○○　様</a:t>
                      </a:r>
                    </a:p>
                  </a:txBody>
                  <a:tcPr marL="91434" marR="91434" marT="45769" marB="45769" anchor="ctr"/>
                </a:tc>
                <a:tc>
                  <a:txBody>
                    <a:bodyPr/>
                    <a:lstStyle/>
                    <a:p>
                      <a:pPr algn="l"/>
                      <a:r>
                        <a:rPr kumimoji="1" lang="ja-JP" altLang="en-US" sz="1200" dirty="0"/>
                        <a:t>障害程度区分</a:t>
                      </a:r>
                      <a:endParaRPr kumimoji="1" lang="en-US" altLang="ja-JP" sz="1200" dirty="0"/>
                    </a:p>
                  </a:txBody>
                  <a:tcPr marL="91434" marR="91434" marT="45769" marB="45769" anchor="ctr"/>
                </a:tc>
                <a:tc>
                  <a:txBody>
                    <a:bodyPr/>
                    <a:lstStyle/>
                    <a:p>
                      <a:pPr algn="l"/>
                      <a:r>
                        <a:rPr kumimoji="1" lang="ja-JP" altLang="en-US" sz="1200" dirty="0"/>
                        <a:t>　区分</a:t>
                      </a:r>
                      <a:r>
                        <a:rPr kumimoji="1" lang="en-US" altLang="ja-JP" sz="1200" dirty="0"/>
                        <a:t>2</a:t>
                      </a:r>
                    </a:p>
                  </a:txBody>
                  <a:tcPr marL="91434" marR="91434" marT="45769" marB="45769" anchor="ctr"/>
                </a:tc>
                <a:tc>
                  <a:txBody>
                    <a:bodyPr/>
                    <a:lstStyle/>
                    <a:p>
                      <a:pPr algn="l"/>
                      <a:r>
                        <a:rPr kumimoji="1" lang="ja-JP" altLang="en-US" sz="1200" dirty="0"/>
                        <a:t>相談支援事業者名</a:t>
                      </a:r>
                    </a:p>
                  </a:txBody>
                  <a:tcPr marL="91434" marR="91434" marT="45769" marB="45769" anchor="ctr"/>
                </a:tc>
                <a:tc>
                  <a:txBody>
                    <a:bodyPr/>
                    <a:lstStyle/>
                    <a:p>
                      <a:pPr algn="l"/>
                      <a:r>
                        <a:rPr kumimoji="1" lang="ja-JP" altLang="en-US" sz="1200" dirty="0"/>
                        <a:t>○○相談支援事業所</a:t>
                      </a:r>
                    </a:p>
                  </a:txBody>
                  <a:tcPr marL="91434" marR="91434" marT="45769" marB="45769" anchor="ctr"/>
                </a:tc>
                <a:extLst>
                  <a:ext uri="{0D108BD9-81ED-4DB2-BD59-A6C34878D82A}">
                    <a16:rowId xmlns:a16="http://schemas.microsoft.com/office/drawing/2014/main" val="10001"/>
                  </a:ext>
                </a:extLst>
              </a:tr>
              <a:tr h="343321">
                <a:tc>
                  <a:txBody>
                    <a:bodyPr/>
                    <a:lstStyle/>
                    <a:p>
                      <a:pPr algn="l"/>
                      <a:r>
                        <a:rPr kumimoji="1" lang="ja-JP" altLang="en-US" sz="900" dirty="0"/>
                        <a:t>障害福祉ｻｰﾋﾞｽ受給者証番号</a:t>
                      </a:r>
                    </a:p>
                  </a:txBody>
                  <a:tcPr marL="91434" marR="91434" marT="45769" marB="45769" anchor="ctr"/>
                </a:tc>
                <a:tc>
                  <a:txBody>
                    <a:bodyPr/>
                    <a:lstStyle/>
                    <a:p>
                      <a:pPr algn="l"/>
                      <a:r>
                        <a:rPr kumimoji="1" lang="en-US" altLang="ja-JP" sz="1200" dirty="0"/>
                        <a:t>123456789</a:t>
                      </a:r>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algn="l"/>
                      <a:r>
                        <a:rPr kumimoji="1" lang="ja-JP" altLang="en-US" sz="1200" dirty="0"/>
                        <a:t>計画作成担当者</a:t>
                      </a:r>
                    </a:p>
                  </a:txBody>
                  <a:tcPr marL="91434" marR="91434" marT="45769" marB="45769" anchor="ctr"/>
                </a:tc>
                <a:tc>
                  <a:txBody>
                    <a:bodyPr/>
                    <a:lstStyle/>
                    <a:p>
                      <a:pPr algn="l"/>
                      <a:r>
                        <a:rPr kumimoji="1" lang="ja-JP" altLang="en-US" sz="1200" dirty="0"/>
                        <a:t>相談　太郎</a:t>
                      </a:r>
                    </a:p>
                  </a:txBody>
                  <a:tcPr marL="91434" marR="91434" marT="45769" marB="45769"/>
                </a:tc>
                <a:extLst>
                  <a:ext uri="{0D108BD9-81ED-4DB2-BD59-A6C34878D82A}">
                    <a16:rowId xmlns:a16="http://schemas.microsoft.com/office/drawing/2014/main" val="10002"/>
                  </a:ext>
                </a:extLst>
              </a:tr>
              <a:tr h="371928">
                <a:tc>
                  <a:txBody>
                    <a:bodyPr/>
                    <a:lstStyle/>
                    <a:p>
                      <a:pPr algn="l"/>
                      <a:r>
                        <a:rPr kumimoji="1" lang="ja-JP" altLang="en-US" sz="1000" dirty="0"/>
                        <a:t>地域相談支援受給者証番号</a:t>
                      </a:r>
                    </a:p>
                  </a:txBody>
                  <a:tcPr marL="91434" marR="91434" marT="45769" marB="45769" anchor="ctr"/>
                </a:tc>
                <a:tc>
                  <a:txBody>
                    <a:bodyPr/>
                    <a:lstStyle/>
                    <a:p>
                      <a:pPr algn="l"/>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txBody>
                  <a:tcPr marL="91434" marR="91434" marT="45769" marB="45769" anchor="ctr"/>
                </a:tc>
                <a:tc>
                  <a:txBody>
                    <a:bodyPr/>
                    <a:lstStyle/>
                    <a:p>
                      <a:pPr algn="l"/>
                      <a:endParaRPr kumimoji="1" lang="ja-JP" altLang="en-US" sz="1200" dirty="0"/>
                    </a:p>
                  </a:txBody>
                  <a:tcPr marL="91434" marR="91434" marT="45769" marB="45769"/>
                </a:tc>
                <a:extLst>
                  <a:ext uri="{0D108BD9-81ED-4DB2-BD59-A6C34878D82A}">
                    <a16:rowId xmlns:a16="http://schemas.microsoft.com/office/drawing/2014/main" val="10003"/>
                  </a:ext>
                </a:extLst>
              </a:tr>
              <a:tr h="429144">
                <a:tc>
                  <a:txBody>
                    <a:bodyPr/>
                    <a:lstStyle/>
                    <a:p>
                      <a:pPr algn="l"/>
                      <a:r>
                        <a:rPr kumimoji="1" lang="ja-JP" altLang="en-US" sz="1200" dirty="0"/>
                        <a:t>計画案作成日</a:t>
                      </a:r>
                    </a:p>
                  </a:txBody>
                  <a:tcPr marL="91434" marR="91434" marT="45769" marB="45769" anchor="ctr"/>
                </a:tc>
                <a:tc>
                  <a:txBody>
                    <a:bodyPr/>
                    <a:lstStyle/>
                    <a:p>
                      <a:pPr algn="l"/>
                      <a:r>
                        <a:rPr kumimoji="1" lang="ja-JP" altLang="en-US" sz="1200" dirty="0"/>
                        <a:t>令和〇年〇月〇日</a:t>
                      </a:r>
                    </a:p>
                  </a:txBody>
                  <a:tcPr marL="91434" marR="91434" marT="45769" marB="45769"/>
                </a:tc>
                <a:tc>
                  <a:txBody>
                    <a:bodyPr/>
                    <a:lstStyle/>
                    <a:p>
                      <a:pPr algn="l"/>
                      <a:r>
                        <a:rPr kumimoji="1" lang="ja-JP" altLang="en-US" sz="1200" dirty="0"/>
                        <a:t>ﾓﾆﾀﾘﾝｸﾞ期間（開始年月）</a:t>
                      </a:r>
                    </a:p>
                  </a:txBody>
                  <a:tcPr marL="91434" marR="91434" marT="45769" marB="45769"/>
                </a:tc>
                <a:tc>
                  <a:txBody>
                    <a:bodyPr/>
                    <a:lstStyle/>
                    <a:p>
                      <a:pPr algn="l"/>
                      <a:r>
                        <a:rPr kumimoji="1" lang="en-US" altLang="ja-JP" sz="1200" dirty="0"/>
                        <a:t>1</a:t>
                      </a:r>
                      <a:r>
                        <a:rPr kumimoji="1" lang="ja-JP" altLang="en-US" sz="1200" dirty="0"/>
                        <a:t>回</a:t>
                      </a:r>
                      <a:r>
                        <a:rPr kumimoji="1" lang="en-US" altLang="ja-JP" sz="1200" dirty="0"/>
                        <a:t>/6</a:t>
                      </a:r>
                      <a:r>
                        <a:rPr kumimoji="1" lang="ja-JP" altLang="en-US" sz="1200" dirty="0"/>
                        <a:t>ヶ月</a:t>
                      </a:r>
                    </a:p>
                  </a:txBody>
                  <a:tcPr marL="91434" marR="91434" marT="45769" marB="457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利用者同意署名欄</a:t>
                      </a:r>
                    </a:p>
                  </a:txBody>
                  <a:tcPr marL="91434" marR="91434" marT="45769" marB="45769" anchor="ctr"/>
                </a:tc>
                <a:tc>
                  <a:txBody>
                    <a:bodyPr/>
                    <a:lstStyle/>
                    <a:p>
                      <a:pPr algn="l"/>
                      <a:endParaRPr kumimoji="1" lang="ja-JP" altLang="en-US" sz="1200" dirty="0"/>
                    </a:p>
                  </a:txBody>
                  <a:tcPr marL="91434" marR="91434" marT="45769" marB="45769"/>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AutoShape 2">
            <a:extLst>
              <a:ext uri="{FF2B5EF4-FFF2-40B4-BE49-F238E27FC236}">
                <a16:creationId xmlns:a16="http://schemas.microsoft.com/office/drawing/2014/main" id="{D69FF7F8-BA27-4F6C-9CE0-31656FEF1F8F}"/>
              </a:ext>
            </a:extLst>
          </p:cNvPr>
          <p:cNvSpPr>
            <a:spLocks noChangeArrowheads="1"/>
          </p:cNvSpPr>
          <p:nvPr/>
        </p:nvSpPr>
        <p:spPr bwMode="auto">
          <a:xfrm>
            <a:off x="1071197" y="329713"/>
            <a:ext cx="7038242" cy="38832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1662">
                <a:solidFill>
                  <a:srgbClr val="A50021"/>
                </a:solidFill>
                <a:latin typeface="Arial" charset="0"/>
                <a:ea typeface="ＭＳ Ｐゴシック" panose="020B0600070205080204" pitchFamily="50" charset="-128"/>
              </a:rPr>
              <a:t>「相談支援専門員」と「管理者」・「サービス管理責任者」の比較</a:t>
            </a:r>
          </a:p>
        </p:txBody>
      </p:sp>
      <p:graphicFrame>
        <p:nvGraphicFramePr>
          <p:cNvPr id="717884" name="Group 60">
            <a:extLst>
              <a:ext uri="{FF2B5EF4-FFF2-40B4-BE49-F238E27FC236}">
                <a16:creationId xmlns:a16="http://schemas.microsoft.com/office/drawing/2014/main" id="{7E585C0D-1734-4227-B8E0-91AAE159FCA9}"/>
              </a:ext>
            </a:extLst>
          </p:cNvPr>
          <p:cNvGraphicFramePr>
            <a:graphicFrameLocks noGrp="1"/>
          </p:cNvGraphicFramePr>
          <p:nvPr>
            <p:ph idx="4294967295"/>
          </p:nvPr>
        </p:nvGraphicFramePr>
        <p:xfrm>
          <a:off x="71804" y="992066"/>
          <a:ext cx="9013581" cy="5704965"/>
        </p:xfrm>
        <a:graphic>
          <a:graphicData uri="http://schemas.openxmlformats.org/drawingml/2006/table">
            <a:tbl>
              <a:tblPr/>
              <a:tblGrid>
                <a:gridCol w="500046">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888235">
                  <a:extLst>
                    <a:ext uri="{9D8B030D-6E8A-4147-A177-3AD203B41FA5}">
                      <a16:colId xmlns:a16="http://schemas.microsoft.com/office/drawing/2014/main" val="20002"/>
                    </a:ext>
                  </a:extLst>
                </a:gridCol>
                <a:gridCol w="2969413">
                  <a:extLst>
                    <a:ext uri="{9D8B030D-6E8A-4147-A177-3AD203B41FA5}">
                      <a16:colId xmlns:a16="http://schemas.microsoft.com/office/drawing/2014/main" val="20003"/>
                    </a:ext>
                  </a:extLst>
                </a:gridCol>
              </a:tblGrid>
              <a:tr h="25356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32419" marR="32419" marT="33230" marB="33230"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ＭＳ Ｐゴシック" pitchFamily="50" charset="-128"/>
                          <a:ea typeface="ＭＳ Ｐゴシック" pitchFamily="50" charset="-128"/>
                        </a:rPr>
                        <a:t>相談支援専門員</a:t>
                      </a:r>
                    </a:p>
                  </a:txBody>
                  <a:tcPr marL="32419" marR="32419" marT="33230" marB="3323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a:ln>
                            <a:noFill/>
                          </a:ln>
                          <a:solidFill>
                            <a:schemeClr val="tx1"/>
                          </a:solidFill>
                          <a:effectLst/>
                          <a:latin typeface="ＭＳ Ｐゴシック" pitchFamily="50" charset="-128"/>
                          <a:ea typeface="ＭＳ Ｐゴシック" pitchFamily="50" charset="-128"/>
                        </a:rPr>
                        <a:t>サービス提供事業所</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2535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ＭＳ Ｐゴシック" pitchFamily="50" charset="-128"/>
                          <a:ea typeface="ＭＳ Ｐゴシック" pitchFamily="50" charset="-128"/>
                        </a:rPr>
                        <a:t>管理者</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a:ln>
                            <a:noFill/>
                          </a:ln>
                          <a:solidFill>
                            <a:schemeClr val="tx1"/>
                          </a:solidFill>
                          <a:effectLst/>
                          <a:latin typeface="ＭＳ Ｐゴシック" pitchFamily="50" charset="-128"/>
                          <a:ea typeface="ＭＳ Ｐゴシック" pitchFamily="50" charset="-128"/>
                        </a:rPr>
                        <a:t>サービス管理責任者</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11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指定</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要件</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専従（支障がない場合は兼務可）</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・専従→サービス提供時間帯を通じて、職員が張り付いていること。非常勤も可。</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専従（支障がない場合は兼務可）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 → サービス提供時間帯を通じて、職員が張り付いていること。非常勤も可。</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１名以上は専任で常勤</a:t>
                      </a:r>
                    </a:p>
                    <a:p>
                      <a:pPr marL="0" marR="0" lvl="0" indent="0" algn="l" defTabSz="914400" rtl="0" eaLnBrk="1" fontAlgn="base" latinLnBrk="0" hangingPunct="1">
                        <a:lnSpc>
                          <a:spcPct val="100000"/>
                        </a:lnSpc>
                        <a:spcBef>
                          <a:spcPct val="10000"/>
                        </a:spcBef>
                        <a:spcAft>
                          <a:spcPct val="0"/>
                        </a:spcAft>
                        <a:buClrTx/>
                        <a:buSzTx/>
                        <a:buFontTx/>
                        <a:buChar char="•"/>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専任 → 特定の業務の主たる担当者として特定されていること。</a:t>
                      </a:r>
                    </a:p>
                    <a:p>
                      <a:pPr marL="0" marR="0" lvl="0" indent="0" algn="l" defTabSz="914400" rtl="0" eaLnBrk="1" fontAlgn="base" latinLnBrk="0" hangingPunct="1">
                        <a:lnSpc>
                          <a:spcPct val="100000"/>
                        </a:lnSpc>
                        <a:spcBef>
                          <a:spcPct val="10000"/>
                        </a:spcBef>
                        <a:spcAft>
                          <a:spcPct val="0"/>
                        </a:spcAft>
                        <a:buClrTx/>
                        <a:buSzTx/>
                        <a:buFontTx/>
                        <a:buChar char="•"/>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常勤 → 雇用形態が常勤職員として雇用されていること。（週３２時間以上の勤務）</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8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対象</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者像</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相談支援事業所の従業者</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施設長（管理職）を想定</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サービス提供部門の管理職又は指導的立場の職員を想定（管理職でなくても可）</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要件</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・実務経験（３～１０年）</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・相談支援従事者研修（初任者）を修了</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・初任者研修修了後の翌年度から５年毎の現任研修（又は主任研修）修了</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社会福祉主事の資格を有するか又は社会福祉事業に２年以上従事した経験のある者、又は社会福祉施設長資格認定講習会を修了した者　（最低基準）</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・実務経験（３～８年）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・サービス管理責任者研修</a:t>
                      </a: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基礎研修・実践研修</a:t>
                      </a: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修了</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・相談支援従事者研修</a:t>
                      </a: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初任者研修講義部分）受講</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・実践研修修了の翌年度から５年毎の更新研修修了</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責務</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利用者の意向を踏まえ、自立した日常生活や社会生活の実現のための支援、中立・公平な立場からの効率的で適切な障害福祉サービス利用のための支援　等</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「従業者及び業務の一元的な管理や規定を遵守させるために必要な指揮命令」</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「個別支援計画の作成やサービス提供プロセスの管理、他のサービス提供職員への技術指導と助言等」</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9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業務</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内容</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①</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生活全般に係る相談、情報提供</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②利用者に係るアセスメントの実施</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③サービス等利用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計画の作成と変更</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④サービス等利用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計画の説明と交付</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⑤サービス等利用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計画の実施状況等の把握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　　及び評価等（モニタリングの実施）</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⑥サービス担当者会議等による専門的意見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　の聴取</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⑦障害福祉サービス事業所等と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の連携等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計画の作成にあたっては、インフォーマルなサービスの利用も含め総合的な計画となるよう努めなければならない。</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eaLnBrk="1" hangingPunct="1">
                        <a:lnSpc>
                          <a:spcPct val="90000"/>
                        </a:lnSpc>
                      </a:pPr>
                      <a:r>
                        <a:rPr lang="ja-JP" altLang="en-US" sz="1000" dirty="0"/>
                        <a:t>①利用者・市町村への契約支給量報告等</a:t>
                      </a:r>
                    </a:p>
                    <a:p>
                      <a:pPr algn="l" eaLnBrk="1" hangingPunct="1">
                        <a:lnSpc>
                          <a:spcPct val="90000"/>
                        </a:lnSpc>
                      </a:pPr>
                      <a:r>
                        <a:rPr lang="ja-JP" altLang="en-US" sz="1000" dirty="0"/>
                        <a:t>②利用者負担額の受領及び管理</a:t>
                      </a:r>
                    </a:p>
                    <a:p>
                      <a:pPr algn="l" eaLnBrk="1" hangingPunct="1">
                        <a:lnSpc>
                          <a:spcPct val="90000"/>
                        </a:lnSpc>
                      </a:pPr>
                      <a:r>
                        <a:rPr lang="ja-JP" altLang="en-US" sz="1000" dirty="0"/>
                        <a:t>③介護給付費の額に係る通知等</a:t>
                      </a:r>
                    </a:p>
                    <a:p>
                      <a:pPr algn="l" eaLnBrk="1" hangingPunct="1">
                        <a:lnSpc>
                          <a:spcPct val="90000"/>
                        </a:lnSpc>
                      </a:pPr>
                      <a:r>
                        <a:rPr lang="ja-JP" altLang="en-US" sz="1000" dirty="0"/>
                        <a:t>④提供するサービスの質の評価と改善</a:t>
                      </a:r>
                    </a:p>
                    <a:p>
                      <a:pPr algn="l" eaLnBrk="1" hangingPunct="1">
                        <a:lnSpc>
                          <a:spcPct val="90000"/>
                        </a:lnSpc>
                      </a:pPr>
                      <a:r>
                        <a:rPr lang="ja-JP" altLang="en-US" sz="1000" dirty="0"/>
                        <a:t>⑤利用者・家族に対する相談及び援助</a:t>
                      </a:r>
                    </a:p>
                    <a:p>
                      <a:pPr algn="l" eaLnBrk="1" hangingPunct="1">
                        <a:lnSpc>
                          <a:spcPct val="90000"/>
                        </a:lnSpc>
                      </a:pPr>
                      <a:r>
                        <a:rPr lang="ja-JP" altLang="en-US" sz="1000" dirty="0"/>
                        <a:t>⑥利用者の日常生活上の適切な支援</a:t>
                      </a:r>
                    </a:p>
                    <a:p>
                      <a:pPr algn="l" eaLnBrk="1" hangingPunct="1">
                        <a:lnSpc>
                          <a:spcPct val="90000"/>
                        </a:lnSpc>
                      </a:pPr>
                      <a:r>
                        <a:rPr lang="ja-JP" altLang="en-US" sz="1000" dirty="0"/>
                        <a:t>⑦利用者家族との連携</a:t>
                      </a:r>
                    </a:p>
                    <a:p>
                      <a:pPr algn="l" eaLnBrk="1" hangingPunct="1">
                        <a:lnSpc>
                          <a:spcPct val="90000"/>
                        </a:lnSpc>
                      </a:pPr>
                      <a:r>
                        <a:rPr lang="ja-JP" altLang="en-US" sz="1000" dirty="0"/>
                        <a:t>⑧緊急時の対応、非常災害対策等</a:t>
                      </a:r>
                    </a:p>
                    <a:p>
                      <a:pPr algn="l" eaLnBrk="1" hangingPunct="1">
                        <a:lnSpc>
                          <a:spcPct val="90000"/>
                        </a:lnSpc>
                      </a:pPr>
                      <a:r>
                        <a:rPr lang="ja-JP" altLang="en-US" sz="1000" dirty="0"/>
                        <a:t>⑨従業者及び業務の一元的管理</a:t>
                      </a:r>
                    </a:p>
                    <a:p>
                      <a:pPr algn="l" eaLnBrk="1" hangingPunct="1">
                        <a:lnSpc>
                          <a:spcPct val="90000"/>
                        </a:lnSpc>
                      </a:pPr>
                      <a:r>
                        <a:rPr lang="ja-JP" altLang="en-US" sz="1000" dirty="0"/>
                        <a:t>⑩従業者に対する指揮命令</a:t>
                      </a:r>
                    </a:p>
                    <a:p>
                      <a:pPr algn="l" eaLnBrk="1" hangingPunct="1">
                        <a:lnSpc>
                          <a:spcPct val="90000"/>
                        </a:lnSpc>
                      </a:pPr>
                      <a:r>
                        <a:rPr lang="ja-JP" altLang="en-US" sz="1000" dirty="0"/>
                        <a:t>⑪運営規程の制定</a:t>
                      </a:r>
                    </a:p>
                    <a:p>
                      <a:pPr algn="l" eaLnBrk="1" hangingPunct="1">
                        <a:lnSpc>
                          <a:spcPct val="90000"/>
                        </a:lnSpc>
                      </a:pPr>
                      <a:r>
                        <a:rPr lang="ja-JP" altLang="en-US" sz="1000" dirty="0"/>
                        <a:t>⑫従業者の勤務体制の確保等</a:t>
                      </a:r>
                    </a:p>
                    <a:p>
                      <a:pPr algn="l" eaLnBrk="1" hangingPunct="1">
                        <a:lnSpc>
                          <a:spcPct val="90000"/>
                        </a:lnSpc>
                      </a:pPr>
                      <a:r>
                        <a:rPr lang="ja-JP" altLang="en-US" sz="1000" dirty="0"/>
                        <a:t>⑬利用定員の遵守</a:t>
                      </a:r>
                    </a:p>
                    <a:p>
                      <a:pPr algn="l" eaLnBrk="1" hangingPunct="1">
                        <a:lnSpc>
                          <a:spcPct val="90000"/>
                        </a:lnSpc>
                      </a:pPr>
                      <a:r>
                        <a:rPr lang="ja-JP" altLang="en-US" sz="1000" dirty="0"/>
                        <a:t>⑭衛生管理等</a:t>
                      </a:r>
                    </a:p>
                    <a:p>
                      <a:pPr algn="l" eaLnBrk="1" hangingPunct="1">
                        <a:lnSpc>
                          <a:spcPct val="90000"/>
                        </a:lnSpc>
                      </a:pPr>
                      <a:r>
                        <a:rPr lang="ja-JP" altLang="en-US" sz="1000" dirty="0"/>
                        <a:t>⑮利用者の身体拘束等の禁止</a:t>
                      </a:r>
                    </a:p>
                    <a:p>
                      <a:pPr algn="l" eaLnBrk="1" hangingPunct="1">
                        <a:lnSpc>
                          <a:spcPct val="90000"/>
                        </a:lnSpc>
                      </a:pPr>
                      <a:r>
                        <a:rPr lang="ja-JP" altLang="en-US" sz="1000" dirty="0"/>
                        <a:t>⑯地域との連携等</a:t>
                      </a:r>
                    </a:p>
                    <a:p>
                      <a:pPr algn="l" eaLnBrk="1" hangingPunct="1">
                        <a:lnSpc>
                          <a:spcPct val="90000"/>
                        </a:lnSpc>
                      </a:pPr>
                      <a:r>
                        <a:rPr lang="ja-JP" altLang="en-US" sz="1000" dirty="0"/>
                        <a:t>⑰記録の整備</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spcBef>
                          <a:spcPct val="20000"/>
                        </a:spcBef>
                      </a:pPr>
                      <a:r>
                        <a:rPr lang="ja-JP" altLang="en-US" sz="1000" dirty="0"/>
                        <a:t>①個別支援計画の作成に関する業務</a:t>
                      </a:r>
                    </a:p>
                    <a:p>
                      <a:pPr>
                        <a:spcBef>
                          <a:spcPct val="20000"/>
                        </a:spcBef>
                      </a:pPr>
                      <a:r>
                        <a:rPr lang="ja-JP" altLang="en-US" sz="1000" dirty="0"/>
                        <a:t>②利用者に対するアセスメント</a:t>
                      </a:r>
                    </a:p>
                    <a:p>
                      <a:pPr>
                        <a:spcBef>
                          <a:spcPct val="20000"/>
                        </a:spcBef>
                      </a:pPr>
                      <a:r>
                        <a:rPr lang="ja-JP" altLang="en-US" sz="1000" dirty="0"/>
                        <a:t>③利用者との面接</a:t>
                      </a:r>
                      <a:endParaRPr lang="en-US" altLang="ja-JP" sz="1000" dirty="0"/>
                    </a:p>
                    <a:p>
                      <a:pPr>
                        <a:spcBef>
                          <a:spcPct val="20000"/>
                        </a:spcBef>
                      </a:pPr>
                      <a:r>
                        <a:rPr lang="ja-JP" altLang="en-US" sz="1000" dirty="0"/>
                        <a:t>④個別支援計画作成に係る会議の運営</a:t>
                      </a:r>
                    </a:p>
                    <a:p>
                      <a:pPr>
                        <a:spcBef>
                          <a:spcPct val="20000"/>
                        </a:spcBef>
                      </a:pPr>
                      <a:r>
                        <a:rPr lang="ja-JP" altLang="en-US" sz="1000" dirty="0"/>
                        <a:t>⑤利用者・家族に対する個別支援計画の説明と</a:t>
                      </a:r>
                    </a:p>
                    <a:p>
                      <a:pPr>
                        <a:spcBef>
                          <a:spcPct val="20000"/>
                        </a:spcBef>
                      </a:pPr>
                      <a:r>
                        <a:rPr lang="ja-JP" altLang="en-US" sz="1000" dirty="0"/>
                        <a:t>　交付</a:t>
                      </a:r>
                    </a:p>
                    <a:p>
                      <a:pPr>
                        <a:spcBef>
                          <a:spcPct val="20000"/>
                        </a:spcBef>
                      </a:pPr>
                      <a:r>
                        <a:rPr lang="ja-JP" altLang="en-US" sz="1000" dirty="0"/>
                        <a:t>⑥個別支援計画の実施状況把握（モニタリング）</a:t>
                      </a:r>
                      <a:endParaRPr lang="en-US" altLang="ja-JP" sz="1000" dirty="0"/>
                    </a:p>
                    <a:p>
                      <a:pPr>
                        <a:spcBef>
                          <a:spcPct val="20000"/>
                        </a:spcBef>
                      </a:pPr>
                      <a:r>
                        <a:rPr lang="ja-JP" altLang="en-US" sz="1000" dirty="0"/>
                        <a:t>⑦定期的なモニタリング結果の記録</a:t>
                      </a:r>
                    </a:p>
                    <a:p>
                      <a:pPr>
                        <a:spcBef>
                          <a:spcPct val="20000"/>
                        </a:spcBef>
                      </a:pPr>
                      <a:r>
                        <a:rPr lang="ja-JP" altLang="en-US" sz="1000" dirty="0"/>
                        <a:t>⑧個別支援計画の変更（修正）</a:t>
                      </a:r>
                    </a:p>
                    <a:p>
                      <a:pPr>
                        <a:spcBef>
                          <a:spcPct val="20000"/>
                        </a:spcBef>
                      </a:pPr>
                      <a:r>
                        <a:rPr lang="ja-JP" altLang="en-US" sz="1000" dirty="0"/>
                        <a:t>⑨支援内容に関連する関係機関との連絡調整</a:t>
                      </a:r>
                    </a:p>
                    <a:p>
                      <a:pPr>
                        <a:spcBef>
                          <a:spcPct val="20000"/>
                        </a:spcBef>
                      </a:pPr>
                      <a:r>
                        <a:rPr lang="ja-JP" altLang="en-US" sz="1000" dirty="0"/>
                        <a:t>⑩サービス提供職員への技術的な指導と助言</a:t>
                      </a:r>
                    </a:p>
                    <a:p>
                      <a:pPr>
                        <a:spcBef>
                          <a:spcPct val="20000"/>
                        </a:spcBef>
                      </a:pPr>
                      <a:r>
                        <a:rPr lang="ja-JP" altLang="en-US" sz="1000" dirty="0"/>
                        <a:t>⑪自立した日常生活が可能と認められる</a:t>
                      </a:r>
                    </a:p>
                    <a:p>
                      <a:pPr>
                        <a:spcBef>
                          <a:spcPct val="20000"/>
                        </a:spcBef>
                      </a:pPr>
                      <a:r>
                        <a:rPr lang="ja-JP" altLang="en-US" sz="1000" dirty="0"/>
                        <a:t>　　利用者への必要な援助</a:t>
                      </a:r>
                      <a:endPar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379639" y="2628901"/>
            <a:ext cx="8384721" cy="1845128"/>
          </a:xfrm>
        </p:spPr>
        <p:txBody>
          <a:bodyPr>
            <a:normAutofit/>
          </a:bodyPr>
          <a:lstStyle/>
          <a:p>
            <a:pPr marL="0" indent="0">
              <a:lnSpc>
                <a:spcPct val="150000"/>
              </a:lnSpc>
              <a:buNone/>
            </a:pPr>
            <a:r>
              <a:rPr lang="ja-JP" altLang="en-US" sz="4800" dirty="0"/>
              <a:t>３．サービスの質を考える</a:t>
            </a:r>
            <a:endParaRPr lang="en-US" altLang="ja-JP" sz="4800" dirty="0"/>
          </a:p>
          <a:p>
            <a:pPr marL="0" indent="0">
              <a:buNone/>
            </a:pPr>
            <a:endParaRPr kumimoji="1" lang="ja-JP" altLang="en-US" dirty="0"/>
          </a:p>
        </p:txBody>
      </p:sp>
    </p:spTree>
    <p:extLst>
      <p:ext uri="{BB962C8B-B14F-4D97-AF65-F5344CB8AC3E}">
        <p14:creationId xmlns:p14="http://schemas.microsoft.com/office/powerpoint/2010/main" val="276367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ChangeArrowheads="1"/>
          </p:cNvSpPr>
          <p:nvPr/>
        </p:nvSpPr>
        <p:spPr bwMode="auto">
          <a:xfrm>
            <a:off x="418169" y="16244"/>
            <a:ext cx="83076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5603" name="正方形/長方形 24"/>
          <p:cNvSpPr>
            <a:spLocks noChangeArrowheads="1"/>
          </p:cNvSpPr>
          <p:nvPr/>
        </p:nvSpPr>
        <p:spPr bwMode="auto">
          <a:xfrm>
            <a:off x="316662" y="239396"/>
            <a:ext cx="8409166" cy="1138773"/>
          </a:xfrm>
          <a:prstGeom prst="rect">
            <a:avLst/>
          </a:prstGeom>
          <a:noFill/>
          <a:ln w="9525">
            <a:noFill/>
            <a:miter lim="800000"/>
            <a:headEnd/>
            <a:tailEnd/>
          </a:ln>
        </p:spPr>
        <p:txBody>
          <a:bodyPr wrap="square">
            <a:spAutoFit/>
          </a:bodyPr>
          <a:lstStyle/>
          <a:p>
            <a:r>
              <a:rPr lang="ja-JP" altLang="en-US" sz="3400" b="1" dirty="0">
                <a:solidFill>
                  <a:srgbClr val="000000"/>
                </a:solidFill>
                <a:latin typeface="ＤＨＰ特太ゴシック体" pitchFamily="50" charset="-128"/>
                <a:ea typeface="ＤＨＰ特太ゴシック体" pitchFamily="50" charset="-128"/>
              </a:rPr>
              <a:t>研修全体を通して受講者に確認してもらいたいこと</a:t>
            </a:r>
          </a:p>
        </p:txBody>
      </p:sp>
      <p:sp>
        <p:nvSpPr>
          <p:cNvPr id="21507" name="テキスト ボックス 27"/>
          <p:cNvSpPr txBox="1">
            <a:spLocks noChangeArrowheads="1"/>
          </p:cNvSpPr>
          <p:nvPr/>
        </p:nvSpPr>
        <p:spPr bwMode="auto">
          <a:xfrm>
            <a:off x="904274" y="1230909"/>
            <a:ext cx="6582376" cy="5125442"/>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200000"/>
              </a:lnSpc>
              <a:defRPr/>
            </a:pPr>
            <a:r>
              <a:rPr lang="ja-JP" altLang="en-US" sz="2800" dirty="0">
                <a:solidFill>
                  <a:srgbClr val="000000"/>
                </a:solidFill>
              </a:rPr>
              <a:t>①就労系サービスにおけるサビ管の役割</a:t>
            </a:r>
            <a:endParaRPr lang="en-US" altLang="ja-JP" sz="2800" dirty="0">
              <a:solidFill>
                <a:srgbClr val="000000"/>
              </a:solidFill>
            </a:endParaRPr>
          </a:p>
          <a:p>
            <a:pPr eaLnBrk="1" hangingPunct="1">
              <a:lnSpc>
                <a:spcPct val="200000"/>
              </a:lnSpc>
              <a:defRPr/>
            </a:pPr>
            <a:r>
              <a:rPr lang="ja-JP" altLang="en-US" sz="2800" dirty="0">
                <a:solidFill>
                  <a:srgbClr val="000000"/>
                </a:solidFill>
              </a:rPr>
              <a:t>②就労支援のプロセス</a:t>
            </a:r>
            <a:endParaRPr lang="en-US" altLang="ja-JP" sz="2800" dirty="0">
              <a:solidFill>
                <a:srgbClr val="000000"/>
              </a:solidFill>
            </a:endParaRPr>
          </a:p>
          <a:p>
            <a:pPr eaLnBrk="1" hangingPunct="1">
              <a:lnSpc>
                <a:spcPct val="200000"/>
              </a:lnSpc>
              <a:defRPr/>
            </a:pPr>
            <a:r>
              <a:rPr lang="ja-JP" altLang="en-US" sz="2800" dirty="0">
                <a:solidFill>
                  <a:srgbClr val="000000"/>
                </a:solidFill>
              </a:rPr>
              <a:t>③アセスメントの視点</a:t>
            </a:r>
            <a:endParaRPr lang="en-US" altLang="ja-JP" sz="2800" dirty="0">
              <a:solidFill>
                <a:srgbClr val="000000"/>
              </a:solidFill>
            </a:endParaRPr>
          </a:p>
          <a:p>
            <a:pPr eaLnBrk="1" hangingPunct="1">
              <a:lnSpc>
                <a:spcPct val="200000"/>
              </a:lnSpc>
              <a:defRPr/>
            </a:pPr>
            <a:r>
              <a:rPr lang="ja-JP" altLang="en-US" sz="2800" dirty="0">
                <a:solidFill>
                  <a:srgbClr val="000000"/>
                </a:solidFill>
              </a:rPr>
              <a:t>④企業理解</a:t>
            </a:r>
            <a:endParaRPr lang="en-US" altLang="ja-JP" sz="2800" dirty="0">
              <a:solidFill>
                <a:srgbClr val="000000"/>
              </a:solidFill>
            </a:endParaRPr>
          </a:p>
          <a:p>
            <a:pPr eaLnBrk="1" hangingPunct="1">
              <a:lnSpc>
                <a:spcPct val="200000"/>
              </a:lnSpc>
              <a:defRPr/>
            </a:pPr>
            <a:r>
              <a:rPr lang="ja-JP" altLang="en-US" sz="2800" dirty="0">
                <a:solidFill>
                  <a:srgbClr val="000000"/>
                </a:solidFill>
              </a:rPr>
              <a:t>⑤作業指導</a:t>
            </a:r>
            <a:endParaRPr lang="en-US" altLang="ja-JP" sz="2800" dirty="0">
              <a:solidFill>
                <a:srgbClr val="000000"/>
              </a:solidFill>
            </a:endParaRPr>
          </a:p>
          <a:p>
            <a:pPr eaLnBrk="1" hangingPunct="1">
              <a:lnSpc>
                <a:spcPct val="200000"/>
              </a:lnSpc>
              <a:defRPr/>
            </a:pPr>
            <a:r>
              <a:rPr lang="ja-JP" altLang="en-US" sz="2800" dirty="0">
                <a:solidFill>
                  <a:srgbClr val="000000"/>
                </a:solidFill>
              </a:rPr>
              <a:t>⑥就労支援のケアマネジメント</a:t>
            </a: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2</a:t>
            </a:fld>
            <a:endParaRPr lang="ja-JP" altLang="en-US" dirty="0"/>
          </a:p>
        </p:txBody>
      </p:sp>
    </p:spTree>
    <p:extLst>
      <p:ext uri="{BB962C8B-B14F-4D97-AF65-F5344CB8AC3E}">
        <p14:creationId xmlns:p14="http://schemas.microsoft.com/office/powerpoint/2010/main" val="55942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ChangeArrowheads="1"/>
          </p:cNvSpPr>
          <p:nvPr/>
        </p:nvSpPr>
        <p:spPr bwMode="auto">
          <a:xfrm>
            <a:off x="418169" y="16244"/>
            <a:ext cx="83076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5603" name="正方形/長方形 24"/>
          <p:cNvSpPr>
            <a:spLocks noChangeArrowheads="1"/>
          </p:cNvSpPr>
          <p:nvPr/>
        </p:nvSpPr>
        <p:spPr bwMode="auto">
          <a:xfrm>
            <a:off x="316662" y="239396"/>
            <a:ext cx="8409166" cy="1138773"/>
          </a:xfrm>
          <a:prstGeom prst="rect">
            <a:avLst/>
          </a:prstGeom>
          <a:noFill/>
          <a:ln w="9525">
            <a:noFill/>
            <a:miter lim="800000"/>
            <a:headEnd/>
            <a:tailEnd/>
          </a:ln>
        </p:spPr>
        <p:txBody>
          <a:bodyPr wrap="square">
            <a:spAutoFit/>
          </a:bodyPr>
          <a:lstStyle/>
          <a:p>
            <a:r>
              <a:rPr lang="ja-JP" altLang="en-US" sz="3400" b="1" dirty="0">
                <a:solidFill>
                  <a:srgbClr val="000000"/>
                </a:solidFill>
                <a:latin typeface="ＤＨＰ特太ゴシック体" pitchFamily="50" charset="-128"/>
                <a:ea typeface="ＤＨＰ特太ゴシック体" pitchFamily="50" charset="-128"/>
              </a:rPr>
              <a:t>就労系サービスにおける</a:t>
            </a:r>
            <a:endParaRPr lang="en-US" altLang="ja-JP" sz="3400" b="1" dirty="0">
              <a:solidFill>
                <a:srgbClr val="000000"/>
              </a:solidFill>
              <a:latin typeface="ＤＨＰ特太ゴシック体" pitchFamily="50" charset="-128"/>
              <a:ea typeface="ＤＨＰ特太ゴシック体" pitchFamily="50" charset="-128"/>
            </a:endParaRPr>
          </a:p>
          <a:p>
            <a:r>
              <a:rPr lang="ja-JP" altLang="en-US" sz="3400" b="1" dirty="0">
                <a:solidFill>
                  <a:srgbClr val="000000"/>
                </a:solidFill>
                <a:latin typeface="ＤＨＰ特太ゴシック体" pitchFamily="50" charset="-128"/>
                <a:ea typeface="ＤＨＰ特太ゴシック体" pitchFamily="50" charset="-128"/>
              </a:rPr>
              <a:t>　　　　　　　　　サービス提供の視点</a:t>
            </a:r>
          </a:p>
        </p:txBody>
      </p:sp>
      <p:sp>
        <p:nvSpPr>
          <p:cNvPr id="21507" name="テキスト ボックス 27"/>
          <p:cNvSpPr txBox="1">
            <a:spLocks noChangeArrowheads="1"/>
          </p:cNvSpPr>
          <p:nvPr/>
        </p:nvSpPr>
        <p:spPr bwMode="auto">
          <a:xfrm>
            <a:off x="316662" y="1861980"/>
            <a:ext cx="8307659" cy="4462760"/>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182563" indent="-182563" eaLnBrk="1" hangingPunct="1">
              <a:defRPr/>
            </a:pPr>
            <a:r>
              <a:rPr lang="ja-JP" altLang="en-US" sz="3200" dirty="0">
                <a:solidFill>
                  <a:srgbClr val="000000"/>
                </a:solidFill>
              </a:rPr>
              <a:t>・利用者の可能性を支援者が限定してしまっていないか</a:t>
            </a:r>
            <a:endParaRPr lang="en-US" altLang="ja-JP" sz="3200" dirty="0">
              <a:solidFill>
                <a:srgbClr val="000000"/>
              </a:solidFill>
            </a:endParaRPr>
          </a:p>
          <a:p>
            <a:pPr marL="182563" indent="-182563" eaLnBrk="1" hangingPunct="1">
              <a:defRPr/>
            </a:pPr>
            <a:endParaRPr lang="en-US" altLang="ja-JP" sz="3200" dirty="0">
              <a:solidFill>
                <a:srgbClr val="000000"/>
              </a:solidFill>
            </a:endParaRPr>
          </a:p>
          <a:p>
            <a:pPr marL="182563" indent="-182563" eaLnBrk="1" hangingPunct="1">
              <a:defRPr/>
            </a:pPr>
            <a:r>
              <a:rPr lang="ja-JP" altLang="en-US" sz="3200" dirty="0">
                <a:solidFill>
                  <a:srgbClr val="000000"/>
                </a:solidFill>
              </a:rPr>
              <a:t>・潜在的な能力や働く力を最大限に引き出す環境が整っているか</a:t>
            </a:r>
            <a:endParaRPr lang="en-US" altLang="ja-JP" sz="3200" dirty="0">
              <a:solidFill>
                <a:srgbClr val="000000"/>
              </a:solidFill>
            </a:endParaRPr>
          </a:p>
          <a:p>
            <a:pPr marL="182563" indent="-182563" eaLnBrk="1" hangingPunct="1">
              <a:defRPr/>
            </a:pPr>
            <a:endParaRPr lang="en-US" altLang="ja-JP" sz="3200" dirty="0">
              <a:solidFill>
                <a:srgbClr val="000000"/>
              </a:solidFill>
            </a:endParaRPr>
          </a:p>
          <a:p>
            <a:pPr marL="182563" indent="-182563" eaLnBrk="1" hangingPunct="1">
              <a:defRPr/>
            </a:pPr>
            <a:r>
              <a:rPr lang="ja-JP" altLang="en-US" sz="3200" dirty="0">
                <a:solidFill>
                  <a:srgbClr val="000000"/>
                </a:solidFill>
              </a:rPr>
              <a:t>・働きがいを感じ、働くことを通して成長できる環境が実現できているか</a:t>
            </a:r>
            <a:endParaRPr lang="en-US" altLang="ja-JP" sz="2800" dirty="0">
              <a:solidFill>
                <a:srgbClr val="000000"/>
              </a:solidFill>
            </a:endParaRPr>
          </a:p>
          <a:p>
            <a:pPr algn="r" eaLnBrk="1" hangingPunct="1">
              <a:defRPr/>
            </a:pPr>
            <a:endParaRPr lang="ja-JP" altLang="en-US" sz="2800" dirty="0">
              <a:solidFill>
                <a:srgbClr val="000000"/>
              </a:solidFill>
            </a:endParaRP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20</a:t>
            </a:fld>
            <a:endParaRPr lang="ja-JP" altLang="en-US" dirty="0"/>
          </a:p>
        </p:txBody>
      </p:sp>
    </p:spTree>
    <p:extLst>
      <p:ext uri="{BB962C8B-B14F-4D97-AF65-F5344CB8AC3E}">
        <p14:creationId xmlns:p14="http://schemas.microsoft.com/office/powerpoint/2010/main" val="176364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923" y="260350"/>
            <a:ext cx="8137531" cy="647700"/>
          </a:xfrm>
          <a:solidFill>
            <a:schemeClr val="accent5"/>
          </a:solidFill>
        </p:spPr>
        <p:txBody>
          <a:bodyPr/>
          <a:lstStyle/>
          <a:p>
            <a:pPr eaLnBrk="1" hangingPunct="1">
              <a:defRPr/>
            </a:pPr>
            <a:r>
              <a:rPr lang="ja-JP" altLang="en-US" sz="3200" dirty="0">
                <a:latin typeface="ＤＨＰ特太ゴシック体" pitchFamily="50" charset="-128"/>
                <a:ea typeface="ＤＨＰ特太ゴシック体" pitchFamily="50" charset="-128"/>
              </a:rPr>
              <a:t>就労系サービスにおけるサービス管理とは</a:t>
            </a:r>
          </a:p>
        </p:txBody>
      </p:sp>
      <p:sp>
        <p:nvSpPr>
          <p:cNvPr id="21507" name="Rectangle 3"/>
          <p:cNvSpPr>
            <a:spLocks noGrp="1" noChangeArrowheads="1"/>
          </p:cNvSpPr>
          <p:nvPr>
            <p:ph type="body" idx="1"/>
          </p:nvPr>
        </p:nvSpPr>
        <p:spPr>
          <a:xfrm>
            <a:off x="394582" y="1196976"/>
            <a:ext cx="8230458" cy="5256213"/>
          </a:xfrm>
        </p:spPr>
        <p:txBody>
          <a:bodyPr>
            <a:normAutofit/>
          </a:bodyPr>
          <a:lstStyle/>
          <a:p>
            <a:pPr eaLnBrk="1" hangingPunct="1">
              <a:lnSpc>
                <a:spcPct val="90000"/>
              </a:lnSpc>
              <a:buFontTx/>
              <a:buNone/>
            </a:pPr>
            <a:r>
              <a:rPr lang="ja-JP" altLang="en-US" sz="2400" dirty="0"/>
              <a:t>・良いサービス、質の高いサービスとは何か？</a:t>
            </a:r>
            <a:endParaRPr lang="en-US" altLang="ja-JP" sz="2400" dirty="0"/>
          </a:p>
          <a:p>
            <a:pPr eaLnBrk="1" hangingPunct="1">
              <a:lnSpc>
                <a:spcPct val="90000"/>
              </a:lnSpc>
              <a:buFontTx/>
              <a:buNone/>
            </a:pPr>
            <a:endParaRPr lang="en-US" altLang="ja-JP" sz="2400" dirty="0"/>
          </a:p>
          <a:p>
            <a:pPr eaLnBrk="1" hangingPunct="1">
              <a:lnSpc>
                <a:spcPct val="90000"/>
              </a:lnSpc>
              <a:buFontTx/>
              <a:buNone/>
            </a:pPr>
            <a:r>
              <a:rPr lang="ja-JP" altLang="en-US" sz="2400" dirty="0"/>
              <a:t>・就労はサービスの結果（成果）が数値化されやすい？</a:t>
            </a:r>
            <a:endParaRPr lang="en-US" altLang="ja-JP" sz="2400" dirty="0"/>
          </a:p>
          <a:p>
            <a:pPr eaLnBrk="1" hangingPunct="1">
              <a:lnSpc>
                <a:spcPct val="90000"/>
              </a:lnSpc>
              <a:buFontTx/>
              <a:buNone/>
            </a:pPr>
            <a:r>
              <a:rPr lang="ja-JP" altLang="en-US" sz="2400" dirty="0"/>
              <a:t>　就労移行支援事業・就労定着支援事業</a:t>
            </a:r>
            <a:endParaRPr lang="en-US" altLang="ja-JP" sz="2400" dirty="0"/>
          </a:p>
          <a:p>
            <a:pPr eaLnBrk="1" hangingPunct="1">
              <a:lnSpc>
                <a:spcPct val="90000"/>
              </a:lnSpc>
              <a:buFontTx/>
              <a:buNone/>
            </a:pPr>
            <a:r>
              <a:rPr lang="ja-JP" altLang="en-US" sz="2400" dirty="0"/>
              <a:t>　　　　　　　　　　－　　就職率・定着率　○○％</a:t>
            </a:r>
            <a:endParaRPr lang="en-US" altLang="ja-JP" sz="2400" dirty="0"/>
          </a:p>
          <a:p>
            <a:pPr eaLnBrk="1" hangingPunct="1">
              <a:lnSpc>
                <a:spcPct val="90000"/>
              </a:lnSpc>
              <a:buFontTx/>
              <a:buNone/>
            </a:pPr>
            <a:r>
              <a:rPr lang="ja-JP" altLang="en-US" sz="2400" dirty="0"/>
              <a:t>　就労継続支援事業（Ａ型・Ｂ型） </a:t>
            </a:r>
            <a:r>
              <a:rPr lang="ja-JP" altLang="en-US" sz="2400" dirty="0" err="1"/>
              <a:t>ー</a:t>
            </a:r>
            <a:r>
              <a:rPr lang="ja-JP" altLang="en-US" sz="2400" dirty="0"/>
              <a:t>　工賃　○○○○円</a:t>
            </a:r>
            <a:endParaRPr lang="en-US" altLang="ja-JP" sz="2400" dirty="0"/>
          </a:p>
          <a:p>
            <a:pPr eaLnBrk="1" hangingPunct="1">
              <a:lnSpc>
                <a:spcPct val="90000"/>
              </a:lnSpc>
              <a:buFontTx/>
              <a:buNone/>
            </a:pPr>
            <a:endParaRPr lang="en-US" altLang="ja-JP" sz="2400" dirty="0"/>
          </a:p>
          <a:p>
            <a:pPr eaLnBrk="1" hangingPunct="1">
              <a:lnSpc>
                <a:spcPct val="90000"/>
              </a:lnSpc>
              <a:buFontTx/>
              <a:buNone/>
            </a:pPr>
            <a:r>
              <a:rPr lang="ja-JP" altLang="en-US" sz="2400" dirty="0"/>
              <a:t>・働くことの意味を考える</a:t>
            </a:r>
          </a:p>
          <a:p>
            <a:pPr>
              <a:buNone/>
            </a:pPr>
            <a:r>
              <a:rPr lang="ja-JP" altLang="en-US" sz="2400" dirty="0"/>
              <a:t>　　○個人的側面</a:t>
            </a:r>
            <a:r>
              <a:rPr lang="en-US" altLang="ja-JP" sz="2400" dirty="0"/>
              <a:t>(</a:t>
            </a:r>
            <a:r>
              <a:rPr lang="ja-JP" altLang="en-US" sz="2400" dirty="0"/>
              <a:t>個性の発揮）</a:t>
            </a:r>
          </a:p>
          <a:p>
            <a:pPr>
              <a:buNone/>
            </a:pPr>
            <a:r>
              <a:rPr lang="ja-JP" altLang="en-US" sz="2400" dirty="0"/>
              <a:t>　　○社会的側面（役割の実現）</a:t>
            </a:r>
          </a:p>
          <a:p>
            <a:pPr>
              <a:buNone/>
            </a:pPr>
            <a:r>
              <a:rPr lang="ja-JP" altLang="en-US" sz="2400" dirty="0"/>
              <a:t>　　○経済的側面（生計の維持）</a:t>
            </a:r>
          </a:p>
          <a:p>
            <a:pPr eaLnBrk="1" hangingPunct="1">
              <a:lnSpc>
                <a:spcPct val="90000"/>
              </a:lnSpc>
              <a:buFontTx/>
              <a:buNone/>
            </a:pPr>
            <a:endParaRPr lang="ja-JP" altLang="en-US" sz="2400" dirty="0"/>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21</a:t>
            </a:fld>
            <a:endParaRPr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4"/>
          <p:cNvSpPr>
            <a:spLocks noChangeArrowheads="1"/>
          </p:cNvSpPr>
          <p:nvPr/>
        </p:nvSpPr>
        <p:spPr bwMode="auto">
          <a:xfrm>
            <a:off x="250189" y="188913"/>
            <a:ext cx="87851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3555" name="Rectangle 2"/>
          <p:cNvSpPr>
            <a:spLocks noGrp="1" noChangeArrowheads="1"/>
          </p:cNvSpPr>
          <p:nvPr>
            <p:ph type="title"/>
          </p:nvPr>
        </p:nvSpPr>
        <p:spPr>
          <a:xfrm>
            <a:off x="108653" y="274638"/>
            <a:ext cx="8926694" cy="1143000"/>
          </a:xfrm>
        </p:spPr>
        <p:txBody>
          <a:bodyPr/>
          <a:lstStyle/>
          <a:p>
            <a:pPr algn="l" eaLnBrk="1" hangingPunct="1"/>
            <a:r>
              <a:rPr lang="ja-JP" altLang="en-US" sz="3200" b="1" dirty="0">
                <a:latin typeface="ＤＨＰ特太ゴシック体" pitchFamily="50" charset="-128"/>
                <a:ea typeface="ＤＨＰ特太ゴシック体" pitchFamily="50" charset="-128"/>
              </a:rPr>
              <a:t>就労分野におけるサービス管理責任者の役割を考える</a:t>
            </a:r>
          </a:p>
        </p:txBody>
      </p:sp>
      <p:sp>
        <p:nvSpPr>
          <p:cNvPr id="23556" name="Rectangle 3"/>
          <p:cNvSpPr>
            <a:spLocks noGrp="1" noChangeArrowheads="1"/>
          </p:cNvSpPr>
          <p:nvPr>
            <p:ph type="body" idx="1"/>
          </p:nvPr>
        </p:nvSpPr>
        <p:spPr>
          <a:xfrm>
            <a:off x="108654" y="1590261"/>
            <a:ext cx="8785160" cy="4791489"/>
          </a:xfrm>
        </p:spPr>
        <p:txBody>
          <a:bodyPr/>
          <a:lstStyle/>
          <a:p>
            <a:pPr eaLnBrk="1" hangingPunct="1">
              <a:buFontTx/>
              <a:buNone/>
            </a:pPr>
            <a:endParaRPr lang="en-US" altLang="ja-JP" sz="2800" b="1" dirty="0"/>
          </a:p>
          <a:p>
            <a:pPr eaLnBrk="1" hangingPunct="1">
              <a:buFontTx/>
              <a:buNone/>
            </a:pPr>
            <a:r>
              <a:rPr lang="ja-JP" altLang="en-US" sz="2800" b="1" dirty="0"/>
              <a:t>１．本人を知る</a:t>
            </a:r>
            <a:endParaRPr lang="en-US" altLang="ja-JP" sz="2800" b="1" dirty="0"/>
          </a:p>
          <a:p>
            <a:pPr eaLnBrk="1" hangingPunct="1">
              <a:buFontTx/>
              <a:buNone/>
            </a:pPr>
            <a:r>
              <a:rPr lang="ja-JP" altLang="en-US" sz="2800" dirty="0"/>
              <a:t>　本人や本人を取り巻く生活環境要因をアセスメント</a:t>
            </a:r>
            <a:endParaRPr lang="en-US" altLang="ja-JP" sz="2800" dirty="0"/>
          </a:p>
          <a:p>
            <a:pPr eaLnBrk="1" hangingPunct="1">
              <a:buFontTx/>
              <a:buNone/>
            </a:pPr>
            <a:r>
              <a:rPr lang="ja-JP" altLang="en-US" sz="2800" dirty="0"/>
              <a:t>　　→「働きたい」という思いに寄り添った個別支援計画</a:t>
            </a:r>
            <a:endParaRPr lang="en-US" altLang="ja-JP" sz="2800" dirty="0"/>
          </a:p>
          <a:p>
            <a:pPr eaLnBrk="1" hangingPunct="1">
              <a:buFontTx/>
              <a:buNone/>
            </a:pPr>
            <a:r>
              <a:rPr lang="ja-JP" altLang="en-US" sz="2800" dirty="0"/>
              <a:t>　　　　</a:t>
            </a:r>
            <a:endParaRPr lang="en-US" altLang="ja-JP" sz="2800" dirty="0"/>
          </a:p>
          <a:p>
            <a:pPr eaLnBrk="1" hangingPunct="1">
              <a:buFontTx/>
              <a:buNone/>
            </a:pPr>
            <a:r>
              <a:rPr lang="ja-JP" altLang="en-US" b="1" dirty="0"/>
              <a:t>２．仕事を知る</a:t>
            </a:r>
            <a:endParaRPr lang="en-US" altLang="ja-JP" b="1" dirty="0"/>
          </a:p>
          <a:p>
            <a:pPr eaLnBrk="1" hangingPunct="1">
              <a:buFontTx/>
              <a:buNone/>
            </a:pPr>
            <a:r>
              <a:rPr lang="ja-JP" altLang="en-US" dirty="0"/>
              <a:t>　仕事、企業、雇用状況、産業動向、経済状況、社会状況をふまえたうえでのサービス提供</a:t>
            </a: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22</a:t>
            </a:fld>
            <a:endParaRPr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2">
            <a:extLst>
              <a:ext uri="{FF2B5EF4-FFF2-40B4-BE49-F238E27FC236}">
                <a16:creationId xmlns:a16="http://schemas.microsoft.com/office/drawing/2014/main" id="{D6DBFDB2-4812-4335-A8E8-C002EE1B8DFE}"/>
              </a:ext>
            </a:extLst>
          </p:cNvPr>
          <p:cNvSpPr>
            <a:spLocks noChangeArrowheads="1"/>
          </p:cNvSpPr>
          <p:nvPr/>
        </p:nvSpPr>
        <p:spPr bwMode="auto">
          <a:xfrm>
            <a:off x="4572000" y="3933825"/>
            <a:ext cx="4248150" cy="2592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「雇用」のチャンスを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逃してしまった</a:t>
            </a:r>
          </a:p>
        </p:txBody>
      </p:sp>
      <p:sp>
        <p:nvSpPr>
          <p:cNvPr id="115715" name="Oval 3">
            <a:extLst>
              <a:ext uri="{FF2B5EF4-FFF2-40B4-BE49-F238E27FC236}">
                <a16:creationId xmlns:a16="http://schemas.microsoft.com/office/drawing/2014/main" id="{C93E6F7B-2D75-420E-833F-7AECE0EAFF5D}"/>
              </a:ext>
            </a:extLst>
          </p:cNvPr>
          <p:cNvSpPr>
            <a:spLocks noChangeArrowheads="1"/>
          </p:cNvSpPr>
          <p:nvPr/>
        </p:nvSpPr>
        <p:spPr bwMode="auto">
          <a:xfrm>
            <a:off x="250825" y="3933825"/>
            <a:ext cx="4249738" cy="2519363"/>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福祉サービスの下で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支援を受けながら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働くので安心</a:t>
            </a:r>
          </a:p>
        </p:txBody>
      </p:sp>
      <p:sp>
        <p:nvSpPr>
          <p:cNvPr id="115716" name="Text Box 4">
            <a:extLst>
              <a:ext uri="{FF2B5EF4-FFF2-40B4-BE49-F238E27FC236}">
                <a16:creationId xmlns:a16="http://schemas.microsoft.com/office/drawing/2014/main" id="{F50B3899-FCF8-4978-A47D-E7B9CA1FFD86}"/>
              </a:ext>
            </a:extLst>
          </p:cNvPr>
          <p:cNvSpPr txBox="1">
            <a:spLocks noChangeArrowheads="1"/>
          </p:cNvSpPr>
          <p:nvPr/>
        </p:nvSpPr>
        <p:spPr bwMode="auto">
          <a:xfrm>
            <a:off x="149154" y="877570"/>
            <a:ext cx="88456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「部品組立の仕事があるので障害のある人を雇用したい。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適性のある人はいるか」という企業に対し</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その仕事をＢ型事業所で請負い、利用者にその業務を担当させた。</a:t>
            </a:r>
          </a:p>
        </p:txBody>
      </p:sp>
      <p:sp>
        <p:nvSpPr>
          <p:cNvPr id="115717" name="Text Box 5">
            <a:extLst>
              <a:ext uri="{FF2B5EF4-FFF2-40B4-BE49-F238E27FC236}">
                <a16:creationId xmlns:a16="http://schemas.microsoft.com/office/drawing/2014/main" id="{E227B32F-E15D-4E1B-B7D1-E63A4D9E8A06}"/>
              </a:ext>
            </a:extLst>
          </p:cNvPr>
          <p:cNvSpPr txBox="1">
            <a:spLocks noChangeArrowheads="1"/>
          </p:cNvSpPr>
          <p:nvPr/>
        </p:nvSpPr>
        <p:spPr bwMode="auto">
          <a:xfrm>
            <a:off x="250825" y="112424"/>
            <a:ext cx="64443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Ｑ．次の事例を考えてみてください？</a:t>
            </a:r>
          </a:p>
        </p:txBody>
      </p:sp>
      <p:sp>
        <p:nvSpPr>
          <p:cNvPr id="115719" name="AutoShape 7">
            <a:extLst>
              <a:ext uri="{FF2B5EF4-FFF2-40B4-BE49-F238E27FC236}">
                <a16:creationId xmlns:a16="http://schemas.microsoft.com/office/drawing/2014/main" id="{BF3ED833-A90D-41E1-8914-0D9D287ECF9D}"/>
              </a:ext>
            </a:extLst>
          </p:cNvPr>
          <p:cNvSpPr>
            <a:spLocks noChangeArrowheads="1"/>
          </p:cNvSpPr>
          <p:nvPr/>
        </p:nvSpPr>
        <p:spPr bwMode="auto">
          <a:xfrm>
            <a:off x="0" y="0"/>
            <a:ext cx="9144000" cy="3573463"/>
          </a:xfrm>
          <a:prstGeom prst="foldedCorner">
            <a:avLst>
              <a:gd name="adj" fmla="val 12500"/>
            </a:avLst>
          </a:prstGeom>
          <a:solidFill>
            <a:srgbClr val="FFCCCC"/>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サービス管理責任者の視点</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①支援者はどのような意識で支援をしているのか？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・どうしたら、一般企業の「雇用」に移行できるだろう？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　　・どうしたら、地域で生活できる工賃を支払えるだろう？</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②意識にずれのある支援者の意識改革の為に</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　　どのような取組を実施するのか？</a:t>
            </a:r>
            <a:endParaRPr kumimoji="1" lang="ja-JP" altLang="en-US" sz="32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additive="base">
                                        <p:cTn id="7" dur="500" fill="hold"/>
                                        <p:tgtEl>
                                          <p:spTgt spid="115715"/>
                                        </p:tgtEl>
                                        <p:attrNameLst>
                                          <p:attrName>ppt_x</p:attrName>
                                        </p:attrNameLst>
                                      </p:cBhvr>
                                      <p:tavLst>
                                        <p:tav tm="0">
                                          <p:val>
                                            <p:strVal val="0-#ppt_w/2"/>
                                          </p:val>
                                        </p:tav>
                                        <p:tav tm="100000">
                                          <p:val>
                                            <p:strVal val="#ppt_x"/>
                                          </p:val>
                                        </p:tav>
                                      </p:tavLst>
                                    </p:anim>
                                    <p:anim calcmode="lin" valueType="num">
                                      <p:cBhvr additive="base">
                                        <p:cTn id="8" dur="500" fill="hold"/>
                                        <p:tgtEl>
                                          <p:spTgt spid="1157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5714"/>
                                        </p:tgtEl>
                                        <p:attrNameLst>
                                          <p:attrName>style.visibility</p:attrName>
                                        </p:attrNameLst>
                                      </p:cBhvr>
                                      <p:to>
                                        <p:strVal val="visible"/>
                                      </p:to>
                                    </p:set>
                                    <p:anim calcmode="lin" valueType="num">
                                      <p:cBhvr additive="base">
                                        <p:cTn id="13" dur="500" fill="hold"/>
                                        <p:tgtEl>
                                          <p:spTgt spid="115714"/>
                                        </p:tgtEl>
                                        <p:attrNameLst>
                                          <p:attrName>ppt_x</p:attrName>
                                        </p:attrNameLst>
                                      </p:cBhvr>
                                      <p:tavLst>
                                        <p:tav tm="0">
                                          <p:val>
                                            <p:strVal val="1+#ppt_w/2"/>
                                          </p:val>
                                        </p:tav>
                                        <p:tav tm="100000">
                                          <p:val>
                                            <p:strVal val="#ppt_x"/>
                                          </p:val>
                                        </p:tav>
                                      </p:tavLst>
                                    </p:anim>
                                    <p:anim calcmode="lin" valueType="num">
                                      <p:cBhvr additive="base">
                                        <p:cTn id="14" dur="500" fill="hold"/>
                                        <p:tgtEl>
                                          <p:spTgt spid="1157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5719"/>
                                        </p:tgtEl>
                                        <p:attrNameLst>
                                          <p:attrName>style.visibility</p:attrName>
                                        </p:attrNameLst>
                                      </p:cBhvr>
                                      <p:to>
                                        <p:strVal val="visible"/>
                                      </p:to>
                                    </p:set>
                                    <p:animEffect transition="in" filter="fade">
                                      <p:cBhvr>
                                        <p:cTn id="19"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115715" grpId="0" animBg="1"/>
      <p:bldP spid="1157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227221" y="1824992"/>
            <a:ext cx="6683291" cy="4034076"/>
          </a:xfrm>
          <a:ln>
            <a:solidFill>
              <a:srgbClr val="0070C0"/>
            </a:solidFill>
          </a:ln>
        </p:spPr>
        <p:style>
          <a:lnRef idx="2">
            <a:schemeClr val="dk1"/>
          </a:lnRef>
          <a:fillRef idx="1">
            <a:schemeClr val="lt1"/>
          </a:fillRef>
          <a:effectRef idx="0">
            <a:schemeClr val="dk1"/>
          </a:effectRef>
          <a:fontRef idx="minor">
            <a:schemeClr val="dk1"/>
          </a:fontRef>
        </p:style>
        <p:txBody>
          <a:bodyPr rtlCol="0">
            <a:normAutofit/>
          </a:bodyPr>
          <a:lstStyle/>
          <a:p>
            <a:pPr>
              <a:buNone/>
              <a:defRPr/>
            </a:pPr>
            <a:r>
              <a:rPr lang="ja-JP" altLang="en-US" sz="3300" dirty="0"/>
              <a:t>　</a:t>
            </a:r>
          </a:p>
        </p:txBody>
      </p:sp>
      <p:sp>
        <p:nvSpPr>
          <p:cNvPr id="7" name="角丸四角形 6"/>
          <p:cNvSpPr/>
          <p:nvPr/>
        </p:nvSpPr>
        <p:spPr>
          <a:xfrm>
            <a:off x="1547813" y="2475311"/>
            <a:ext cx="6151960" cy="60841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700" dirty="0">
                <a:solidFill>
                  <a:prstClr val="black"/>
                </a:solidFill>
                <a:latin typeface="Calibri"/>
                <a:ea typeface="ＭＳ Ｐゴシック" panose="020B0600070205080204" pitchFamily="50" charset="-128"/>
              </a:rPr>
              <a:t>利用者の適性に合った作業内容か？</a:t>
            </a:r>
          </a:p>
        </p:txBody>
      </p:sp>
      <p:sp>
        <p:nvSpPr>
          <p:cNvPr id="4" name="角丸四角形 3"/>
          <p:cNvSpPr/>
          <p:nvPr/>
        </p:nvSpPr>
        <p:spPr>
          <a:xfrm>
            <a:off x="1385647" y="1938940"/>
            <a:ext cx="2321735" cy="428628"/>
          </a:xfrm>
          <a:prstGeom prst="roundRect">
            <a:avLst>
              <a:gd name="adj" fmla="val 5000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44174">
              <a:defRPr/>
            </a:pPr>
            <a:r>
              <a:rPr kumimoji="1" lang="ja-JP" altLang="en-US" sz="2400" dirty="0">
                <a:solidFill>
                  <a:prstClr val="white"/>
                </a:solidFill>
                <a:latin typeface="Calibri"/>
                <a:ea typeface="ＭＳ Ｐゴシック" panose="020B0600070205080204" pitchFamily="50" charset="-128"/>
              </a:rPr>
              <a:t>①マッチング</a:t>
            </a:r>
          </a:p>
        </p:txBody>
      </p:sp>
      <p:sp>
        <p:nvSpPr>
          <p:cNvPr id="8" name="角丸四角形 7"/>
          <p:cNvSpPr/>
          <p:nvPr/>
        </p:nvSpPr>
        <p:spPr>
          <a:xfrm>
            <a:off x="1547812" y="3709447"/>
            <a:ext cx="6153150" cy="6096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defTabSz="844174">
              <a:defRPr/>
            </a:pPr>
            <a:r>
              <a:rPr kumimoji="1" lang="ja-JP" altLang="en-US" sz="2700" dirty="0">
                <a:solidFill>
                  <a:prstClr val="black"/>
                </a:solidFill>
                <a:latin typeface="Calibri"/>
                <a:ea typeface="ＭＳ Ｐゴシック" panose="020B0600070205080204" pitchFamily="50" charset="-128"/>
              </a:rPr>
              <a:t>習熟に応じた支援のしくみがあるか？</a:t>
            </a:r>
          </a:p>
        </p:txBody>
      </p:sp>
      <p:sp>
        <p:nvSpPr>
          <p:cNvPr id="9" name="角丸四角形 8"/>
          <p:cNvSpPr/>
          <p:nvPr/>
        </p:nvSpPr>
        <p:spPr>
          <a:xfrm>
            <a:off x="1547812" y="4832748"/>
            <a:ext cx="6153150" cy="6096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defTabSz="844174">
              <a:defRPr/>
            </a:pPr>
            <a:r>
              <a:rPr kumimoji="1" lang="ja-JP" altLang="en-US" sz="2700" dirty="0">
                <a:solidFill>
                  <a:prstClr val="black"/>
                </a:solidFill>
                <a:latin typeface="Calibri"/>
                <a:ea typeface="ＭＳ Ｐゴシック" panose="020B0600070205080204" pitchFamily="50" charset="-128"/>
              </a:rPr>
              <a:t>試しにやってみることができるか？</a:t>
            </a:r>
          </a:p>
        </p:txBody>
      </p:sp>
      <p:sp>
        <p:nvSpPr>
          <p:cNvPr id="5" name="角丸四角形 4"/>
          <p:cNvSpPr/>
          <p:nvPr/>
        </p:nvSpPr>
        <p:spPr>
          <a:xfrm>
            <a:off x="1385647" y="3203971"/>
            <a:ext cx="2321735" cy="428628"/>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defTabSz="844174">
              <a:defRPr/>
            </a:pPr>
            <a:r>
              <a:rPr kumimoji="1" lang="ja-JP" altLang="en-US" sz="2400" dirty="0">
                <a:solidFill>
                  <a:prstClr val="white"/>
                </a:solidFill>
                <a:latin typeface="Calibri"/>
                <a:ea typeface="ＭＳ Ｐゴシック" panose="020B0600070205080204" pitchFamily="50" charset="-128"/>
              </a:rPr>
              <a:t>②ステップ</a:t>
            </a:r>
          </a:p>
        </p:txBody>
      </p:sp>
      <p:sp>
        <p:nvSpPr>
          <p:cNvPr id="6" name="角丸四角形 5"/>
          <p:cNvSpPr/>
          <p:nvPr/>
        </p:nvSpPr>
        <p:spPr>
          <a:xfrm>
            <a:off x="1385647" y="4388174"/>
            <a:ext cx="2321735" cy="428628"/>
          </a:xfrm>
          <a:prstGeom prst="roundRect">
            <a:avLst>
              <a:gd name="adj" fmla="val 50000"/>
            </a:avLst>
          </a:prstGeom>
        </p:spPr>
        <p:style>
          <a:lnRef idx="0">
            <a:schemeClr val="accent4"/>
          </a:lnRef>
          <a:fillRef idx="3">
            <a:schemeClr val="accent4"/>
          </a:fillRef>
          <a:effectRef idx="3">
            <a:schemeClr val="accent4"/>
          </a:effectRef>
          <a:fontRef idx="minor">
            <a:schemeClr val="lt1"/>
          </a:fontRef>
        </p:style>
        <p:txBody>
          <a:bodyPr anchor="ctr"/>
          <a:lstStyle/>
          <a:p>
            <a:pPr algn="ctr" defTabSz="844174">
              <a:defRPr/>
            </a:pPr>
            <a:r>
              <a:rPr kumimoji="1" lang="ja-JP" altLang="en-US" sz="2400" dirty="0">
                <a:solidFill>
                  <a:prstClr val="white"/>
                </a:solidFill>
                <a:latin typeface="Calibri"/>
                <a:ea typeface="ＭＳ Ｐゴシック" panose="020B0600070205080204" pitchFamily="50" charset="-128"/>
              </a:rPr>
              <a:t>③チャンス</a:t>
            </a:r>
          </a:p>
        </p:txBody>
      </p:sp>
      <p:sp>
        <p:nvSpPr>
          <p:cNvPr id="10" name="角丸四角形 9"/>
          <p:cNvSpPr/>
          <p:nvPr/>
        </p:nvSpPr>
        <p:spPr>
          <a:xfrm>
            <a:off x="5436395" y="2973649"/>
            <a:ext cx="2321719" cy="428625"/>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ja-JP" altLang="en-US" sz="2400" dirty="0">
                <a:solidFill>
                  <a:prstClr val="black"/>
                </a:solidFill>
                <a:latin typeface="Calibri"/>
                <a:ea typeface="ＭＳ Ｐゴシック" panose="020B0600070205080204" pitchFamily="50" charset="-128"/>
              </a:rPr>
              <a:t>とくいなこと</a:t>
            </a:r>
          </a:p>
        </p:txBody>
      </p:sp>
      <p:sp>
        <p:nvSpPr>
          <p:cNvPr id="12" name="角丸四角形 11"/>
          <p:cNvSpPr/>
          <p:nvPr/>
        </p:nvSpPr>
        <p:spPr>
          <a:xfrm>
            <a:off x="5436395" y="4201716"/>
            <a:ext cx="2321719" cy="428625"/>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ja-JP" altLang="en-US" sz="2400" dirty="0">
                <a:solidFill>
                  <a:prstClr val="black"/>
                </a:solidFill>
                <a:latin typeface="Calibri"/>
                <a:ea typeface="ＭＳ Ｐゴシック" panose="020B0600070205080204" pitchFamily="50" charset="-128"/>
              </a:rPr>
              <a:t>だんだんと</a:t>
            </a:r>
          </a:p>
        </p:txBody>
      </p:sp>
      <p:sp>
        <p:nvSpPr>
          <p:cNvPr id="13" name="角丸四角形 12"/>
          <p:cNvSpPr/>
          <p:nvPr/>
        </p:nvSpPr>
        <p:spPr>
          <a:xfrm>
            <a:off x="5436395" y="5319713"/>
            <a:ext cx="2321719" cy="428625"/>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ja-JP" altLang="en-US" sz="2400" dirty="0">
                <a:solidFill>
                  <a:prstClr val="black"/>
                </a:solidFill>
                <a:latin typeface="Calibri"/>
                <a:ea typeface="ＭＳ Ｐゴシック" panose="020B0600070205080204" pitchFamily="50" charset="-128"/>
              </a:rPr>
              <a:t>これはどうか</a:t>
            </a:r>
          </a:p>
        </p:txBody>
      </p:sp>
      <p:sp>
        <p:nvSpPr>
          <p:cNvPr id="17" name="Rectangle 2"/>
          <p:cNvSpPr txBox="1">
            <a:spLocks noChangeArrowheads="1"/>
          </p:cNvSpPr>
          <p:nvPr/>
        </p:nvSpPr>
        <p:spPr bwMode="auto">
          <a:xfrm>
            <a:off x="1105756" y="1385573"/>
            <a:ext cx="6804756" cy="380924"/>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lIns="68573" tIns="34286" rIns="68573" bIns="34286" anchor="ctr"/>
          <a:lstStyle/>
          <a:p>
            <a:pPr algn="ctr" defTabSz="844174">
              <a:defRPr/>
            </a:pPr>
            <a:r>
              <a:rPr kumimoji="1" lang="ja-JP" altLang="en-US" sz="2100" kern="0" dirty="0">
                <a:solidFill>
                  <a:prstClr val="white"/>
                </a:solidFill>
                <a:latin typeface="Calibri"/>
                <a:ea typeface="ＭＳ Ｐゴシック" panose="020B0600070205080204" pitchFamily="50" charset="-128"/>
              </a:rPr>
              <a:t>　個々に合ったサービスが提供されるしくみがあるか？</a:t>
            </a:r>
          </a:p>
        </p:txBody>
      </p:sp>
      <p:sp>
        <p:nvSpPr>
          <p:cNvPr id="14" name="AutoShape 4">
            <a:extLst>
              <a:ext uri="{FF2B5EF4-FFF2-40B4-BE49-F238E27FC236}">
                <a16:creationId xmlns:a16="http://schemas.microsoft.com/office/drawing/2014/main" id="{B0173C84-49F7-40B4-BAE8-0CD71A356816}"/>
              </a:ext>
            </a:extLst>
          </p:cNvPr>
          <p:cNvSpPr>
            <a:spLocks noChangeArrowheads="1"/>
          </p:cNvSpPr>
          <p:nvPr/>
        </p:nvSpPr>
        <p:spPr bwMode="auto">
          <a:xfrm>
            <a:off x="468925" y="-26987"/>
            <a:ext cx="6983396" cy="107950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6" name="正方形/長方形 24">
            <a:extLst>
              <a:ext uri="{FF2B5EF4-FFF2-40B4-BE49-F238E27FC236}">
                <a16:creationId xmlns:a16="http://schemas.microsoft.com/office/drawing/2014/main" id="{78DA9FC5-E866-4E18-8FB7-5B39F1FAEF1A}"/>
              </a:ext>
            </a:extLst>
          </p:cNvPr>
          <p:cNvSpPr>
            <a:spLocks noChangeArrowheads="1"/>
          </p:cNvSpPr>
          <p:nvPr/>
        </p:nvSpPr>
        <p:spPr bwMode="auto">
          <a:xfrm>
            <a:off x="618308" y="456112"/>
            <a:ext cx="6834013" cy="584775"/>
          </a:xfrm>
          <a:prstGeom prst="rect">
            <a:avLst/>
          </a:prstGeom>
          <a:noFill/>
          <a:ln w="9525">
            <a:noFill/>
            <a:miter lim="800000"/>
            <a:headEnd/>
            <a:tailEnd/>
          </a:ln>
        </p:spPr>
        <p:txBody>
          <a:bodyPr wrap="square">
            <a:spAutoFit/>
          </a:bodyPr>
          <a:lstStyle/>
          <a:p>
            <a:pPr algn="r"/>
            <a:r>
              <a:rPr kumimoji="1" lang="ja-JP" altLang="en-US" sz="3200" b="1" dirty="0">
                <a:latin typeface="ＭＳ Ｐゴシック" panose="020B0600070205080204" pitchFamily="50" charset="-128"/>
              </a:rPr>
              <a:t>アセスメント及びサービス提供の環境</a:t>
            </a:r>
            <a:endParaRPr lang="ja-JP" altLang="en-US" sz="3000" b="1" dirty="0">
              <a:latin typeface="ＤＨＰ特太ゴシック体" pitchFamily="50" charset="-128"/>
              <a:ea typeface="ＤＨＰ特太ゴシック体" pitchFamily="50" charset="-128"/>
            </a:endParaRPr>
          </a:p>
        </p:txBody>
      </p:sp>
    </p:spTree>
    <p:extLst>
      <p:ext uri="{BB962C8B-B14F-4D97-AF65-F5344CB8AC3E}">
        <p14:creationId xmlns:p14="http://schemas.microsoft.com/office/powerpoint/2010/main" val="40521863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下矢印吹き出し 24"/>
          <p:cNvSpPr/>
          <p:nvPr/>
        </p:nvSpPr>
        <p:spPr>
          <a:xfrm>
            <a:off x="5944791" y="3408760"/>
            <a:ext cx="2205038" cy="2018109"/>
          </a:xfrm>
          <a:prstGeom prst="downArrowCallout">
            <a:avLst>
              <a:gd name="adj1" fmla="val 18527"/>
              <a:gd name="adj2" fmla="val 19336"/>
              <a:gd name="adj3" fmla="val 8007"/>
              <a:gd name="adj4" fmla="val 88680"/>
            </a:avLst>
          </a:prstGeom>
        </p:spPr>
        <p:style>
          <a:lnRef idx="2">
            <a:schemeClr val="accent2"/>
          </a:lnRef>
          <a:fillRef idx="1">
            <a:schemeClr val="lt1"/>
          </a:fillRef>
          <a:effectRef idx="0">
            <a:schemeClr val="accent2"/>
          </a:effectRef>
          <a:fontRef idx="minor">
            <a:schemeClr val="dk1"/>
          </a:fontRef>
        </p:style>
        <p:txBody>
          <a:bodyPr anchor="ctr"/>
          <a:lstStyle/>
          <a:p>
            <a:pPr defTabSz="844174">
              <a:defRPr/>
            </a:pPr>
            <a:endParaRPr kumimoji="1" lang="ja-JP" altLang="en-US" sz="2400" dirty="0">
              <a:solidFill>
                <a:prstClr val="black"/>
              </a:solidFill>
              <a:latin typeface="Calibri"/>
              <a:ea typeface="ＭＳ Ｐゴシック" panose="020B0600070205080204" pitchFamily="50" charset="-128"/>
            </a:endParaRPr>
          </a:p>
        </p:txBody>
      </p:sp>
      <p:sp>
        <p:nvSpPr>
          <p:cNvPr id="20" name="下矢印吹き出し 19"/>
          <p:cNvSpPr/>
          <p:nvPr/>
        </p:nvSpPr>
        <p:spPr>
          <a:xfrm>
            <a:off x="5937648" y="1484711"/>
            <a:ext cx="2206228" cy="1944290"/>
          </a:xfrm>
          <a:prstGeom prst="downArrowCallout">
            <a:avLst>
              <a:gd name="adj1" fmla="val 19653"/>
              <a:gd name="adj2" fmla="val 20188"/>
              <a:gd name="adj3" fmla="val 9089"/>
              <a:gd name="adj4" fmla="val 8839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endParaRPr kumimoji="1" lang="ja-JP" altLang="en-US" sz="1350">
              <a:solidFill>
                <a:prstClr val="black"/>
              </a:solidFill>
              <a:latin typeface="Calibri"/>
              <a:ea typeface="ＭＳ Ｐゴシック" panose="020B0600070205080204" pitchFamily="50" charset="-128"/>
            </a:endParaRPr>
          </a:p>
        </p:txBody>
      </p:sp>
      <p:sp>
        <p:nvSpPr>
          <p:cNvPr id="14" name="角丸四角形 13"/>
          <p:cNvSpPr/>
          <p:nvPr/>
        </p:nvSpPr>
        <p:spPr>
          <a:xfrm>
            <a:off x="1042279" y="1456694"/>
            <a:ext cx="2206228" cy="442912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p:txBody>
      </p:sp>
      <p:sp>
        <p:nvSpPr>
          <p:cNvPr id="50178" name="Rectangle 2"/>
          <p:cNvSpPr>
            <a:spLocks noGrp="1" noChangeArrowheads="1"/>
          </p:cNvSpPr>
          <p:nvPr>
            <p:ph type="title"/>
          </p:nvPr>
        </p:nvSpPr>
        <p:spPr>
          <a:xfrm>
            <a:off x="1062038" y="998935"/>
            <a:ext cx="7081837" cy="370284"/>
          </a:xfrm>
          <a:prstGeom prst="roundRect">
            <a:avLst>
              <a:gd name="adj" fmla="val 50000"/>
            </a:avLst>
          </a:prstGeom>
          <a:ln>
            <a:solidFill>
              <a:schemeClr val="accent3"/>
            </a:solidFill>
          </a:ln>
        </p:spPr>
        <p:style>
          <a:lnRef idx="2">
            <a:schemeClr val="accent5"/>
          </a:lnRef>
          <a:fillRef idx="1">
            <a:schemeClr val="lt1"/>
          </a:fillRef>
          <a:effectRef idx="0">
            <a:schemeClr val="accent5"/>
          </a:effectRef>
          <a:fontRef idx="minor">
            <a:schemeClr val="dk1"/>
          </a:fontRef>
        </p:style>
        <p:txBody>
          <a:bodyPr>
            <a:noAutofit/>
          </a:bodyPr>
          <a:lstStyle/>
          <a:p>
            <a:pPr eaLnBrk="1" hangingPunct="1">
              <a:defRPr/>
            </a:pPr>
            <a:r>
              <a:rPr lang="ja-JP" altLang="en-US" sz="2700" dirty="0">
                <a:latin typeface="Meiryo UI" panose="020B0604030504040204" pitchFamily="50" charset="-128"/>
                <a:ea typeface="Meiryo UI" panose="020B0604030504040204" pitchFamily="50" charset="-128"/>
              </a:rPr>
              <a:t>　</a:t>
            </a:r>
            <a:r>
              <a:rPr lang="en-US" altLang="ja-JP" sz="2700" dirty="0">
                <a:latin typeface="Meiryo UI" panose="020B0604030504040204" pitchFamily="50" charset="-128"/>
                <a:ea typeface="Meiryo UI" panose="020B0604030504040204" pitchFamily="50" charset="-128"/>
              </a:rPr>
              <a:t>B</a:t>
            </a:r>
            <a:r>
              <a:rPr lang="ja-JP" altLang="en-US" sz="2700" dirty="0">
                <a:latin typeface="Meiryo UI" panose="020B0604030504040204" pitchFamily="50" charset="-128"/>
                <a:ea typeface="Meiryo UI" panose="020B0604030504040204" pitchFamily="50" charset="-128"/>
              </a:rPr>
              <a:t>型・</a:t>
            </a:r>
            <a:r>
              <a:rPr lang="en-US" altLang="ja-JP" sz="2700" dirty="0">
                <a:latin typeface="Meiryo UI" panose="020B0604030504040204" pitchFamily="50" charset="-128"/>
                <a:ea typeface="Meiryo UI" panose="020B0604030504040204" pitchFamily="50" charset="-128"/>
              </a:rPr>
              <a:t>A</a:t>
            </a:r>
            <a:r>
              <a:rPr lang="ja-JP" altLang="en-US" sz="2700" dirty="0">
                <a:latin typeface="Meiryo UI" panose="020B0604030504040204" pitchFamily="50" charset="-128"/>
                <a:ea typeface="Meiryo UI" panose="020B0604030504040204" pitchFamily="50" charset="-128"/>
              </a:rPr>
              <a:t>型における移行のしくみ（例）</a:t>
            </a:r>
          </a:p>
        </p:txBody>
      </p:sp>
      <p:pic>
        <p:nvPicPr>
          <p:cNvPr id="50180" name="Picture 4"/>
          <p:cNvPicPr>
            <a:picLocks noChangeAspect="1" noChangeArrowheads="1"/>
          </p:cNvPicPr>
          <p:nvPr/>
        </p:nvPicPr>
        <p:blipFill>
          <a:blip r:embed="rId3" cstate="print">
            <a:lum bright="31000" contrast="28000"/>
          </a:blip>
          <a:srcRect/>
          <a:stretch>
            <a:fillRect/>
          </a:stretch>
        </p:blipFill>
        <p:spPr bwMode="auto">
          <a:xfrm>
            <a:off x="5922150" y="1808820"/>
            <a:ext cx="2214246" cy="1393041"/>
          </a:xfrm>
          <a:prstGeom prst="rect">
            <a:avLst/>
          </a:prstGeom>
          <a:ln>
            <a:noFill/>
          </a:ln>
          <a:effectLst>
            <a:softEdge rad="112500"/>
          </a:effectLst>
        </p:spPr>
        <p:style>
          <a:lnRef idx="3">
            <a:schemeClr val="lt1"/>
          </a:lnRef>
          <a:fillRef idx="1">
            <a:schemeClr val="accent3"/>
          </a:fillRef>
          <a:effectRef idx="1">
            <a:schemeClr val="accent3"/>
          </a:effectRef>
          <a:fontRef idx="minor">
            <a:schemeClr val="lt1"/>
          </a:fontRef>
        </p:style>
      </p:pic>
      <p:sp>
        <p:nvSpPr>
          <p:cNvPr id="18" name="角丸四角形 17"/>
          <p:cNvSpPr/>
          <p:nvPr/>
        </p:nvSpPr>
        <p:spPr>
          <a:xfrm>
            <a:off x="6137673" y="1538290"/>
            <a:ext cx="1849040" cy="278606"/>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Ｂ型　清掃</a:t>
            </a:r>
          </a:p>
        </p:txBody>
      </p:sp>
      <p:sp>
        <p:nvSpPr>
          <p:cNvPr id="17" name="角丸四角形 16"/>
          <p:cNvSpPr/>
          <p:nvPr/>
        </p:nvSpPr>
        <p:spPr>
          <a:xfrm>
            <a:off x="1223964" y="1538290"/>
            <a:ext cx="1850231" cy="278606"/>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Ｂ型　包装</a:t>
            </a:r>
          </a:p>
        </p:txBody>
      </p:sp>
      <p:sp>
        <p:nvSpPr>
          <p:cNvPr id="21" name="下矢印吹き出し 20"/>
          <p:cNvSpPr/>
          <p:nvPr/>
        </p:nvSpPr>
        <p:spPr>
          <a:xfrm>
            <a:off x="3492104" y="3408760"/>
            <a:ext cx="2205038" cy="2018109"/>
          </a:xfrm>
          <a:prstGeom prst="downArrowCallout">
            <a:avLst>
              <a:gd name="adj1" fmla="val 18527"/>
              <a:gd name="adj2" fmla="val 19336"/>
              <a:gd name="adj3" fmla="val 8007"/>
              <a:gd name="adj4" fmla="val 88680"/>
            </a:avLst>
          </a:prstGeom>
        </p:spPr>
        <p:style>
          <a:lnRef idx="2">
            <a:schemeClr val="accent2"/>
          </a:lnRef>
          <a:fillRef idx="1">
            <a:schemeClr val="lt1"/>
          </a:fillRef>
          <a:effectRef idx="0">
            <a:schemeClr val="accent2"/>
          </a:effectRef>
          <a:fontRef idx="minor">
            <a:schemeClr val="dk1"/>
          </a:fontRef>
        </p:style>
        <p:txBody>
          <a:bodyPr anchor="ctr"/>
          <a:lstStyle/>
          <a:p>
            <a:pPr defTabSz="844174">
              <a:defRPr/>
            </a:pPr>
            <a:endParaRPr kumimoji="1" lang="ja-JP" altLang="en-US" sz="2400" dirty="0">
              <a:solidFill>
                <a:prstClr val="black"/>
              </a:solidFill>
              <a:latin typeface="Calibri"/>
              <a:ea typeface="ＭＳ Ｐゴシック" panose="020B0600070205080204" pitchFamily="50" charset="-128"/>
            </a:endParaRPr>
          </a:p>
        </p:txBody>
      </p:sp>
      <p:pic>
        <p:nvPicPr>
          <p:cNvPr id="24" name="Picture 5"/>
          <p:cNvPicPr>
            <a:picLocks noChangeAspect="1" noChangeArrowheads="1"/>
          </p:cNvPicPr>
          <p:nvPr/>
        </p:nvPicPr>
        <p:blipFill>
          <a:blip r:embed="rId4" cstate="print">
            <a:lum bright="28000" contrast="33000"/>
          </a:blip>
          <a:srcRect/>
          <a:stretch>
            <a:fillRect/>
          </a:stretch>
        </p:blipFill>
        <p:spPr bwMode="auto">
          <a:xfrm>
            <a:off x="6030162" y="3581932"/>
            <a:ext cx="1998222" cy="1547232"/>
          </a:xfrm>
          <a:prstGeom prst="rect">
            <a:avLst/>
          </a:prstGeom>
          <a:ln>
            <a:noFill/>
          </a:ln>
          <a:effectLst>
            <a:softEdge rad="112500"/>
          </a:effectLst>
        </p:spPr>
      </p:pic>
      <p:sp>
        <p:nvSpPr>
          <p:cNvPr id="30" name="角丸四角形 29"/>
          <p:cNvSpPr/>
          <p:nvPr/>
        </p:nvSpPr>
        <p:spPr>
          <a:xfrm>
            <a:off x="6137673" y="3517108"/>
            <a:ext cx="1849040" cy="278606"/>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en-US" altLang="ja-JP" sz="2100" dirty="0">
                <a:solidFill>
                  <a:prstClr val="black"/>
                </a:solidFill>
                <a:latin typeface="Meiryo UI" panose="020B0604030504040204" pitchFamily="50" charset="-128"/>
                <a:ea typeface="Meiryo UI" panose="020B0604030504040204" pitchFamily="50" charset="-128"/>
              </a:rPr>
              <a:t>A</a:t>
            </a:r>
            <a:r>
              <a:rPr kumimoji="1" lang="ja-JP" altLang="en-US" sz="2100" dirty="0">
                <a:solidFill>
                  <a:prstClr val="black"/>
                </a:solidFill>
                <a:latin typeface="Meiryo UI" panose="020B0604030504040204" pitchFamily="50" charset="-128"/>
                <a:ea typeface="Meiryo UI" panose="020B0604030504040204" pitchFamily="50" charset="-128"/>
              </a:rPr>
              <a:t>型　清掃</a:t>
            </a:r>
          </a:p>
        </p:txBody>
      </p:sp>
      <p:sp>
        <p:nvSpPr>
          <p:cNvPr id="26" name="上矢印吹き出し 25"/>
          <p:cNvSpPr/>
          <p:nvPr/>
        </p:nvSpPr>
        <p:spPr>
          <a:xfrm>
            <a:off x="3437335" y="5210176"/>
            <a:ext cx="4699396" cy="703660"/>
          </a:xfrm>
          <a:prstGeom prst="upArrowCallout">
            <a:avLst/>
          </a:prstGeom>
          <a:ln/>
        </p:spPr>
        <p:style>
          <a:lnRef idx="2">
            <a:schemeClr val="accent4"/>
          </a:lnRef>
          <a:fillRef idx="1">
            <a:schemeClr val="lt1"/>
          </a:fillRef>
          <a:effectRef idx="0">
            <a:schemeClr val="accent4"/>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一般就労（飲食業・清掃業）</a:t>
            </a:r>
          </a:p>
        </p:txBody>
      </p:sp>
      <p:sp>
        <p:nvSpPr>
          <p:cNvPr id="3" name="上矢印 2"/>
          <p:cNvSpPr/>
          <p:nvPr/>
        </p:nvSpPr>
        <p:spPr bwMode="auto">
          <a:xfrm>
            <a:off x="5482755" y="3201643"/>
            <a:ext cx="701278" cy="305990"/>
          </a:xfrm>
          <a:prstGeom prst="up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55721" tIns="6668" rIns="55721" bIns="6668" anchor="ctr"/>
          <a:lstStyle/>
          <a:p>
            <a:pPr algn="ctr" defTabSz="844174">
              <a:defRPr/>
            </a:pPr>
            <a:endParaRPr kumimoji="1" lang="ja-JP" altLang="en-US" sz="1350">
              <a:solidFill>
                <a:prstClr val="black"/>
              </a:solidFill>
              <a:latin typeface="Calibri"/>
              <a:ea typeface="ＭＳ Ｐゴシック" panose="020B0600070205080204" pitchFamily="50" charset="-128"/>
            </a:endParaRPr>
          </a:p>
        </p:txBody>
      </p:sp>
      <p:sp>
        <p:nvSpPr>
          <p:cNvPr id="5" name="円/楕円 4"/>
          <p:cNvSpPr/>
          <p:nvPr/>
        </p:nvSpPr>
        <p:spPr bwMode="auto">
          <a:xfrm>
            <a:off x="1223962" y="4238625"/>
            <a:ext cx="1944291" cy="1458516"/>
          </a:xfrm>
          <a:prstGeom prst="ellipse">
            <a:avLst/>
          </a:prstGeom>
          <a:ln>
            <a:headEnd type="none" w="med" len="med"/>
            <a:tailEnd type="none" w="med" len="me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none" lIns="55721" tIns="6668" rIns="55721" bIns="6668" anchor="ctr"/>
          <a:lstStyle/>
          <a:p>
            <a:pPr algn="ctr" defTabSz="844174">
              <a:defRPr/>
            </a:pPr>
            <a:r>
              <a:rPr kumimoji="1" lang="ja-JP" altLang="en-US" sz="1350" dirty="0">
                <a:solidFill>
                  <a:prstClr val="black"/>
                </a:solidFill>
                <a:latin typeface="Meiryo UI" panose="020B0604030504040204" pitchFamily="50" charset="-128"/>
                <a:ea typeface="Meiryo UI" panose="020B0604030504040204" pitchFamily="50" charset="-128"/>
              </a:rPr>
              <a:t>自分に合った働き方や</a:t>
            </a:r>
            <a:endParaRPr kumimoji="1" lang="en-US" altLang="ja-JP" sz="1350" dirty="0">
              <a:solidFill>
                <a:prstClr val="black"/>
              </a:solidFill>
              <a:latin typeface="Meiryo UI" panose="020B0604030504040204" pitchFamily="50" charset="-128"/>
              <a:ea typeface="Meiryo UI" panose="020B0604030504040204" pitchFamily="50" charset="-128"/>
            </a:endParaRPr>
          </a:p>
          <a:p>
            <a:pPr algn="ctr" defTabSz="844174">
              <a:defRPr/>
            </a:pPr>
            <a:r>
              <a:rPr kumimoji="1" lang="ja-JP" altLang="en-US" sz="1350" dirty="0">
                <a:solidFill>
                  <a:prstClr val="black"/>
                </a:solidFill>
                <a:latin typeface="Meiryo UI" panose="020B0604030504040204" pitchFamily="50" charset="-128"/>
                <a:ea typeface="Meiryo UI" panose="020B0604030504040204" pitchFamily="50" charset="-128"/>
              </a:rPr>
              <a:t>可能性を広げる取組みが</a:t>
            </a:r>
            <a:endParaRPr kumimoji="1" lang="en-US" altLang="ja-JP" sz="1350" dirty="0">
              <a:solidFill>
                <a:prstClr val="black"/>
              </a:solidFill>
              <a:latin typeface="Meiryo UI" panose="020B0604030504040204" pitchFamily="50" charset="-128"/>
              <a:ea typeface="Meiryo UI" panose="020B0604030504040204" pitchFamily="50" charset="-128"/>
            </a:endParaRPr>
          </a:p>
          <a:p>
            <a:pPr algn="ctr" defTabSz="844174">
              <a:defRPr/>
            </a:pPr>
            <a:r>
              <a:rPr kumimoji="1" lang="ja-JP" altLang="en-US" sz="1350" dirty="0">
                <a:solidFill>
                  <a:prstClr val="black"/>
                </a:solidFill>
                <a:latin typeface="Meiryo UI" panose="020B0604030504040204" pitchFamily="50" charset="-128"/>
                <a:ea typeface="Meiryo UI" panose="020B0604030504040204" pitchFamily="50" charset="-128"/>
              </a:rPr>
              <a:t>用意されているか</a:t>
            </a:r>
          </a:p>
        </p:txBody>
      </p:sp>
      <p:pic>
        <p:nvPicPr>
          <p:cNvPr id="2" name="図 1"/>
          <p:cNvPicPr>
            <a:picLocks noChangeAspect="1"/>
          </p:cNvPicPr>
          <p:nvPr/>
        </p:nvPicPr>
        <p:blipFill>
          <a:blip r:embed="rId5"/>
          <a:stretch>
            <a:fillRect/>
          </a:stretch>
        </p:blipFill>
        <p:spPr>
          <a:xfrm>
            <a:off x="3624447" y="3671257"/>
            <a:ext cx="2050256" cy="1500188"/>
          </a:xfrm>
          <a:prstGeom prst="rect">
            <a:avLst/>
          </a:prstGeom>
        </p:spPr>
      </p:pic>
      <p:sp>
        <p:nvSpPr>
          <p:cNvPr id="29" name="角丸四角形 28"/>
          <p:cNvSpPr/>
          <p:nvPr/>
        </p:nvSpPr>
        <p:spPr>
          <a:xfrm>
            <a:off x="3654029" y="3517108"/>
            <a:ext cx="1850231" cy="278606"/>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en-US" altLang="ja-JP" sz="2100" dirty="0">
                <a:solidFill>
                  <a:prstClr val="black"/>
                </a:solidFill>
                <a:latin typeface="Meiryo UI" panose="020B0604030504040204" pitchFamily="50" charset="-128"/>
                <a:ea typeface="Meiryo UI" panose="020B0604030504040204" pitchFamily="50" charset="-128"/>
              </a:rPr>
              <a:t>A</a:t>
            </a:r>
            <a:r>
              <a:rPr kumimoji="1" lang="ja-JP" altLang="en-US" sz="2100" dirty="0">
                <a:solidFill>
                  <a:prstClr val="black"/>
                </a:solidFill>
                <a:latin typeface="Meiryo UI" panose="020B0604030504040204" pitchFamily="50" charset="-128"/>
                <a:ea typeface="Meiryo UI" panose="020B0604030504040204" pitchFamily="50" charset="-128"/>
              </a:rPr>
              <a:t>型　喫茶</a:t>
            </a:r>
          </a:p>
        </p:txBody>
      </p:sp>
      <p:pic>
        <p:nvPicPr>
          <p:cNvPr id="4" name="図 3"/>
          <p:cNvPicPr>
            <a:picLocks noChangeAspect="1"/>
          </p:cNvPicPr>
          <p:nvPr/>
        </p:nvPicPr>
        <p:blipFill>
          <a:blip r:embed="rId6"/>
          <a:stretch>
            <a:fillRect/>
          </a:stretch>
        </p:blipFill>
        <p:spPr>
          <a:xfrm>
            <a:off x="1141100" y="1892056"/>
            <a:ext cx="2107407" cy="1428750"/>
          </a:xfrm>
          <a:prstGeom prst="rect">
            <a:avLst/>
          </a:prstGeom>
        </p:spPr>
      </p:pic>
      <p:sp>
        <p:nvSpPr>
          <p:cNvPr id="33" name="円/楕円 32"/>
          <p:cNvSpPr/>
          <p:nvPr/>
        </p:nvSpPr>
        <p:spPr bwMode="auto">
          <a:xfrm>
            <a:off x="5334001" y="4742261"/>
            <a:ext cx="809625" cy="37742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55721" tIns="6668" rIns="55721" bIns="6668" anchor="ctr"/>
          <a:lstStyle/>
          <a:p>
            <a:pPr algn="ctr" defTabSz="844174">
              <a:defRPr/>
            </a:pPr>
            <a:r>
              <a:rPr kumimoji="1" lang="ja-JP" altLang="en-US" dirty="0">
                <a:solidFill>
                  <a:prstClr val="black"/>
                </a:solidFill>
                <a:latin typeface="Meiryo UI" panose="020B0604030504040204" pitchFamily="50" charset="-128"/>
                <a:ea typeface="Meiryo UI" panose="020B0604030504040204" pitchFamily="50" charset="-128"/>
              </a:rPr>
              <a:t>施設外</a:t>
            </a:r>
          </a:p>
        </p:txBody>
      </p:sp>
      <p:sp>
        <p:nvSpPr>
          <p:cNvPr id="16" name="下矢印吹き出し 15"/>
          <p:cNvSpPr/>
          <p:nvPr/>
        </p:nvSpPr>
        <p:spPr>
          <a:xfrm>
            <a:off x="3490556" y="1490980"/>
            <a:ext cx="2205038" cy="1944290"/>
          </a:xfrm>
          <a:prstGeom prst="downArrowCallout">
            <a:avLst>
              <a:gd name="adj1" fmla="val 19653"/>
              <a:gd name="adj2" fmla="val 20188"/>
              <a:gd name="adj3" fmla="val 8037"/>
              <a:gd name="adj4" fmla="val 88065"/>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endParaRPr kumimoji="1" lang="ja-JP" altLang="en-US" sz="1350">
              <a:solidFill>
                <a:prstClr val="black"/>
              </a:solidFill>
              <a:latin typeface="Calibri"/>
              <a:ea typeface="ＭＳ Ｐゴシック" panose="020B0600070205080204" pitchFamily="50" charset="-128"/>
            </a:endParaRPr>
          </a:p>
        </p:txBody>
      </p:sp>
      <p:pic>
        <p:nvPicPr>
          <p:cNvPr id="31" name="Picture 4"/>
          <p:cNvPicPr>
            <a:picLocks noChangeAspect="1" noChangeArrowheads="1"/>
          </p:cNvPicPr>
          <p:nvPr/>
        </p:nvPicPr>
        <p:blipFill>
          <a:blip r:embed="rId7" cstate="print"/>
          <a:srcRect/>
          <a:stretch>
            <a:fillRect/>
          </a:stretch>
        </p:blipFill>
        <p:spPr bwMode="auto">
          <a:xfrm>
            <a:off x="3599893" y="1808820"/>
            <a:ext cx="2160241" cy="1422835"/>
          </a:xfrm>
          <a:prstGeom prst="rect">
            <a:avLst/>
          </a:prstGeom>
          <a:ln>
            <a:noFill/>
          </a:ln>
          <a:effectLst>
            <a:softEdge rad="112500"/>
          </a:effectLst>
        </p:spPr>
      </p:pic>
      <p:sp>
        <p:nvSpPr>
          <p:cNvPr id="19" name="角丸四角形 18"/>
          <p:cNvSpPr/>
          <p:nvPr/>
        </p:nvSpPr>
        <p:spPr>
          <a:xfrm>
            <a:off x="3707608" y="1538290"/>
            <a:ext cx="1850231" cy="278606"/>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Ｂ型　喫茶</a:t>
            </a:r>
          </a:p>
        </p:txBody>
      </p:sp>
      <p:sp>
        <p:nvSpPr>
          <p:cNvPr id="32" name="円/楕円 31"/>
          <p:cNvSpPr/>
          <p:nvPr/>
        </p:nvSpPr>
        <p:spPr bwMode="auto">
          <a:xfrm>
            <a:off x="5355432" y="2717008"/>
            <a:ext cx="863203" cy="378619"/>
          </a:xfrm>
          <a:prstGeom prst="ellips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55721" tIns="6668" rIns="55721" bIns="6668" anchor="ctr"/>
          <a:lstStyle/>
          <a:p>
            <a:pPr algn="ctr" defTabSz="844174">
              <a:defRPr/>
            </a:pPr>
            <a:r>
              <a:rPr kumimoji="1" lang="ja-JP" altLang="en-US" dirty="0">
                <a:solidFill>
                  <a:prstClr val="black"/>
                </a:solidFill>
                <a:latin typeface="Meiryo UI" panose="020B0604030504040204" pitchFamily="50" charset="-128"/>
                <a:ea typeface="Meiryo UI" panose="020B0604030504040204" pitchFamily="50" charset="-128"/>
              </a:rPr>
              <a:t>施設内</a:t>
            </a:r>
          </a:p>
        </p:txBody>
      </p:sp>
    </p:spTree>
    <p:extLst>
      <p:ext uri="{BB962C8B-B14F-4D97-AF65-F5344CB8AC3E}">
        <p14:creationId xmlns:p14="http://schemas.microsoft.com/office/powerpoint/2010/main" val="1468433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6483" y="1150517"/>
            <a:ext cx="4812424" cy="276999"/>
          </a:xfrm>
          <a:prstGeom prst="rect">
            <a:avLst/>
          </a:prstGeom>
          <a:noFill/>
          <a:ln>
            <a:solidFill>
              <a:schemeClr val="accent1"/>
            </a:solidFill>
          </a:ln>
        </p:spPr>
        <p:txBody>
          <a:bodyPr wrap="square" rtlCol="0">
            <a:spAutoFit/>
          </a:bodyPr>
          <a:lstStyle/>
          <a:p>
            <a:r>
              <a:rPr lang="ja-JP" altLang="en-US" sz="1200" dirty="0"/>
              <a:t>○</a:t>
            </a:r>
            <a:r>
              <a:rPr lang="ja-JP" altLang="ja-JP" sz="1200" dirty="0"/>
              <a:t>賃金アップのための工夫や取り組みの実施状況</a:t>
            </a:r>
            <a:r>
              <a:rPr lang="ja-JP" altLang="en-US" sz="1200" dirty="0"/>
              <a:t>（就労継続支援Ａ型）</a:t>
            </a:r>
          </a:p>
        </p:txBody>
      </p:sp>
      <p:graphicFrame>
        <p:nvGraphicFramePr>
          <p:cNvPr id="6" name="グラフ 5"/>
          <p:cNvGraphicFramePr/>
          <p:nvPr/>
        </p:nvGraphicFramePr>
        <p:xfrm>
          <a:off x="579384" y="1334658"/>
          <a:ext cx="8312369" cy="4638753"/>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47298" y="587718"/>
            <a:ext cx="8844455" cy="276999"/>
          </a:xfrm>
          <a:prstGeom prst="rect">
            <a:avLst/>
          </a:prstGeom>
          <a:noFill/>
        </p:spPr>
        <p:txBody>
          <a:bodyPr wrap="square" rtlCol="0">
            <a:spAutoFit/>
          </a:bodyPr>
          <a:lstStyle/>
          <a:p>
            <a:r>
              <a:rPr lang="ja-JP" altLang="ja-JP" sz="1200" dirty="0"/>
              <a:t>平成２９年度障害者総合福祉推進事業</a:t>
            </a:r>
            <a:r>
              <a:rPr lang="ja-JP" altLang="en-US" sz="1200" dirty="0"/>
              <a:t>　　</a:t>
            </a:r>
            <a:r>
              <a:rPr lang="ja-JP" altLang="en-US" sz="1050" dirty="0"/>
              <a:t>「就労継続支援</a:t>
            </a:r>
            <a:r>
              <a:rPr lang="en-US" altLang="ja-JP" sz="1050" dirty="0"/>
              <a:t>A</a:t>
            </a:r>
            <a:r>
              <a:rPr lang="ja-JP" altLang="en-US" sz="1050" dirty="0"/>
              <a:t>型・</a:t>
            </a:r>
            <a:r>
              <a:rPr lang="en-US" altLang="ja-JP" sz="1050" dirty="0"/>
              <a:t>B</a:t>
            </a:r>
            <a:r>
              <a:rPr lang="ja-JP" altLang="en-US" sz="1050" dirty="0"/>
              <a:t>型の賃金・工賃の向上に関するモデル事例収集と成功要因の分析に係る調査研究」</a:t>
            </a:r>
            <a:endParaRPr lang="ja-JP" altLang="ja-JP" sz="1050" dirty="0"/>
          </a:p>
        </p:txBody>
      </p:sp>
    </p:spTree>
    <p:extLst>
      <p:ext uri="{BB962C8B-B14F-4D97-AF65-F5344CB8AC3E}">
        <p14:creationId xmlns:p14="http://schemas.microsoft.com/office/powerpoint/2010/main" val="1667566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106418" y="1141029"/>
          <a:ext cx="9037583" cy="4859721"/>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270585" y="718750"/>
            <a:ext cx="4812424" cy="276999"/>
          </a:xfrm>
          <a:prstGeom prst="rect">
            <a:avLst/>
          </a:prstGeom>
          <a:noFill/>
          <a:ln>
            <a:solidFill>
              <a:schemeClr val="accent1"/>
            </a:solidFill>
          </a:ln>
        </p:spPr>
        <p:txBody>
          <a:bodyPr wrap="square" rtlCol="0">
            <a:spAutoFit/>
          </a:bodyPr>
          <a:lstStyle/>
          <a:p>
            <a:r>
              <a:rPr lang="ja-JP" altLang="en-US" sz="1200" dirty="0"/>
              <a:t>○工賃</a:t>
            </a:r>
            <a:r>
              <a:rPr lang="ja-JP" altLang="ja-JP" sz="1200" dirty="0"/>
              <a:t>アップのための工夫や取り組みの実施状況</a:t>
            </a:r>
            <a:r>
              <a:rPr lang="ja-JP" altLang="en-US" sz="1200" dirty="0"/>
              <a:t>（就労継続支援Ｂ型）</a:t>
            </a:r>
          </a:p>
        </p:txBody>
      </p:sp>
    </p:spTree>
    <p:extLst>
      <p:ext uri="{BB962C8B-B14F-4D97-AF65-F5344CB8AC3E}">
        <p14:creationId xmlns:p14="http://schemas.microsoft.com/office/powerpoint/2010/main" val="3997069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628650" y="2824843"/>
            <a:ext cx="7886700" cy="1926771"/>
          </a:xfrm>
        </p:spPr>
        <p:txBody>
          <a:bodyPr/>
          <a:lstStyle/>
          <a:p>
            <a:pPr marL="0" indent="0">
              <a:buNone/>
            </a:pPr>
            <a:r>
              <a:rPr lang="ja-JP" altLang="en-US" sz="5400" dirty="0"/>
              <a:t>４．連携について</a:t>
            </a:r>
            <a:endParaRPr kumimoji="1" lang="ja-JP" altLang="en-US" dirty="0"/>
          </a:p>
        </p:txBody>
      </p:sp>
    </p:spTree>
    <p:extLst>
      <p:ext uri="{BB962C8B-B14F-4D97-AF65-F5344CB8AC3E}">
        <p14:creationId xmlns:p14="http://schemas.microsoft.com/office/powerpoint/2010/main" val="2728100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9D9B9-1DD8-448F-8F09-9BDD73C30789}"/>
              </a:ext>
            </a:extLst>
          </p:cNvPr>
          <p:cNvSpPr>
            <a:spLocks noGrp="1"/>
          </p:cNvSpPr>
          <p:nvPr>
            <p:ph type="title"/>
          </p:nvPr>
        </p:nvSpPr>
        <p:spPr>
          <a:xfrm>
            <a:off x="628649" y="397217"/>
            <a:ext cx="7886700" cy="802140"/>
          </a:xfrm>
          <a:ln>
            <a:solidFill>
              <a:schemeClr val="accent1"/>
            </a:solidFill>
          </a:ln>
        </p:spPr>
        <p:txBody>
          <a:bodyPr>
            <a:noAutofit/>
          </a:bodyPr>
          <a:lstStyle/>
          <a:p>
            <a:r>
              <a:rPr lang="ja-JP" altLang="ja-JP" sz="2800" dirty="0">
                <a:latin typeface="HGPｺﾞｼｯｸM" panose="020B0600000000000000" pitchFamily="50" charset="-128"/>
                <a:ea typeface="HGPｺﾞｼｯｸM" panose="020B0600000000000000" pitchFamily="50" charset="-128"/>
              </a:rPr>
              <a:t>相談支援専門員とサービス管理責任者・児童発達支援管理責任者の連携</a:t>
            </a:r>
            <a:r>
              <a:rPr lang="ja-JP" altLang="en-US" sz="2800" dirty="0">
                <a:latin typeface="HGPｺﾞｼｯｸM" panose="020B0600000000000000" pitchFamily="50" charset="-128"/>
                <a:ea typeface="HGPｺﾞｼｯｸM" panose="020B0600000000000000" pitchFamily="50" charset="-128"/>
              </a:rPr>
              <a:t>について</a:t>
            </a:r>
            <a:endParaRPr kumimoji="1" lang="ja-JP" altLang="en-US" sz="2800" dirty="0"/>
          </a:p>
        </p:txBody>
      </p:sp>
      <p:sp>
        <p:nvSpPr>
          <p:cNvPr id="3" name="コンテンツ プレースホルダー 2">
            <a:extLst>
              <a:ext uri="{FF2B5EF4-FFF2-40B4-BE49-F238E27FC236}">
                <a16:creationId xmlns:a16="http://schemas.microsoft.com/office/drawing/2014/main" id="{DAA7E608-4DBE-430E-8D67-BF87400727E2}"/>
              </a:ext>
            </a:extLst>
          </p:cNvPr>
          <p:cNvSpPr>
            <a:spLocks noGrp="1"/>
          </p:cNvSpPr>
          <p:nvPr>
            <p:ph idx="1"/>
          </p:nvPr>
        </p:nvSpPr>
        <p:spPr>
          <a:xfrm>
            <a:off x="628649" y="1451429"/>
            <a:ext cx="8050893" cy="4005942"/>
          </a:xfrm>
          <a:ln>
            <a:solidFill>
              <a:schemeClr val="accent1"/>
            </a:solidFill>
          </a:ln>
        </p:spPr>
        <p:txBody>
          <a:bodyPr/>
          <a:lstStyle/>
          <a:p>
            <a:pPr marL="0" indent="0">
              <a:buNone/>
            </a:pPr>
            <a:r>
              <a:rPr kumimoji="1" lang="ja-JP" altLang="en-US" dirty="0"/>
              <a:t>さまざまな連携</a:t>
            </a:r>
            <a:endParaRPr kumimoji="1" lang="en-US" altLang="ja-JP" dirty="0"/>
          </a:p>
          <a:p>
            <a:pPr marL="0" indent="0">
              <a:buNone/>
            </a:pPr>
            <a:r>
              <a:rPr lang="ja-JP" altLang="en-US" dirty="0"/>
              <a:t>　・情報の共有</a:t>
            </a:r>
            <a:endParaRPr lang="en-US" altLang="ja-JP" dirty="0"/>
          </a:p>
          <a:p>
            <a:pPr marL="0" indent="0">
              <a:buNone/>
            </a:pPr>
            <a:r>
              <a:rPr lang="ja-JP" altLang="en-US" sz="1400" dirty="0"/>
              <a:t>（例）　</a:t>
            </a:r>
            <a:r>
              <a:rPr lang="ja-JP" altLang="en-US" sz="1800" dirty="0"/>
              <a:t>支援計画書（サービス等利用計画書・個別支援計画書）の連動</a:t>
            </a:r>
            <a:endParaRPr lang="en-US" altLang="ja-JP" sz="1800" dirty="0"/>
          </a:p>
          <a:p>
            <a:pPr marL="0" indent="0">
              <a:buNone/>
            </a:pPr>
            <a:r>
              <a:rPr lang="ja-JP" altLang="en-US" sz="1800" dirty="0"/>
              <a:t>　　　利用者の支援にかかわる各種会議記録の共有</a:t>
            </a:r>
            <a:endParaRPr lang="en-US" altLang="ja-JP" sz="1800" dirty="0"/>
          </a:p>
          <a:p>
            <a:pPr marL="0" indent="0">
              <a:buNone/>
            </a:pPr>
            <a:endParaRPr lang="en-US" altLang="ja-JP" sz="1800" dirty="0"/>
          </a:p>
          <a:p>
            <a:pPr marL="0" indent="0">
              <a:buNone/>
            </a:pPr>
            <a:r>
              <a:rPr lang="ja-JP" altLang="en-US" dirty="0"/>
              <a:t>・支援のための役割分担が明確になっているか</a:t>
            </a:r>
            <a:endParaRPr lang="en-US" altLang="ja-JP" dirty="0"/>
          </a:p>
          <a:p>
            <a:pPr marL="0" indent="0">
              <a:buNone/>
            </a:pPr>
            <a:endParaRPr lang="en-US" altLang="ja-JP" dirty="0"/>
          </a:p>
          <a:p>
            <a:pPr marL="0" indent="0">
              <a:buNone/>
            </a:pPr>
            <a:r>
              <a:rPr lang="ja-JP" altLang="en-US" dirty="0"/>
              <a:t>・支援に対するお互いの価値観がわかっているか</a:t>
            </a:r>
            <a:endParaRPr lang="en-US" altLang="ja-JP" dirty="0"/>
          </a:p>
        </p:txBody>
      </p:sp>
      <p:sp>
        <p:nvSpPr>
          <p:cNvPr id="4" name="テキスト ボックス 3">
            <a:extLst>
              <a:ext uri="{FF2B5EF4-FFF2-40B4-BE49-F238E27FC236}">
                <a16:creationId xmlns:a16="http://schemas.microsoft.com/office/drawing/2014/main" id="{9E18CE02-A3CF-408E-BDFF-0813CE97DB65}"/>
              </a:ext>
            </a:extLst>
          </p:cNvPr>
          <p:cNvSpPr txBox="1"/>
          <p:nvPr/>
        </p:nvSpPr>
        <p:spPr>
          <a:xfrm>
            <a:off x="710746" y="5876008"/>
            <a:ext cx="8050893" cy="584775"/>
          </a:xfrm>
          <a:prstGeom prst="rect">
            <a:avLst/>
          </a:prstGeom>
          <a:noFill/>
        </p:spPr>
        <p:txBody>
          <a:bodyPr wrap="square" rtlCol="0">
            <a:spAutoFit/>
          </a:bodyPr>
          <a:lstStyle/>
          <a:p>
            <a:r>
              <a:rPr lang="ja-JP" altLang="ja-JP" sz="1600" dirty="0">
                <a:latin typeface="HGPｺﾞｼｯｸM" panose="020B0600000000000000" pitchFamily="50" charset="-128"/>
                <a:ea typeface="HGPｺﾞｼｯｸM" panose="020B0600000000000000" pitchFamily="50" charset="-128"/>
              </a:rPr>
              <a:t>厚生労働科学研究令和３年度障害者政策総合研究事業</a:t>
            </a:r>
            <a:endParaRPr lang="en-US" altLang="ja-JP" sz="1600" dirty="0">
              <a:latin typeface="HGPｺﾞｼｯｸM" panose="020B0600000000000000" pitchFamily="50" charset="-128"/>
              <a:ea typeface="HGPｺﾞｼｯｸM" panose="020B0600000000000000" pitchFamily="50" charset="-128"/>
            </a:endParaRPr>
          </a:p>
          <a:p>
            <a:r>
              <a:rPr lang="ja-JP" altLang="en-US" sz="1600" dirty="0">
                <a:latin typeface="HGPｺﾞｼｯｸM" panose="020B0600000000000000" pitchFamily="50" charset="-128"/>
                <a:ea typeface="HGPｺﾞｼｯｸM" panose="020B0600000000000000" pitchFamily="50" charset="-128"/>
              </a:rPr>
              <a:t>「</a:t>
            </a:r>
            <a:r>
              <a:rPr lang="ja-JP" altLang="ja-JP" sz="1600" dirty="0">
                <a:latin typeface="HGPｺﾞｼｯｸM" panose="020B0600000000000000" pitchFamily="50" charset="-128"/>
                <a:ea typeface="HGPｺﾞｼｯｸM" panose="020B0600000000000000" pitchFamily="50" charset="-128"/>
              </a:rPr>
              <a:t>相談支援専門員とサービス管理責任者・児童発達支援管理責任者の連携に関する調査」</a:t>
            </a:r>
            <a:endParaRPr kumimoji="1" lang="ja-JP" altLang="en-US" sz="16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81073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75C93E3-A3F2-42C2-BCBD-C02FA33644D1}"/>
              </a:ext>
            </a:extLst>
          </p:cNvPr>
          <p:cNvSpPr>
            <a:spLocks noChangeArrowheads="1"/>
          </p:cNvSpPr>
          <p:nvPr/>
        </p:nvSpPr>
        <p:spPr bwMode="auto">
          <a:xfrm>
            <a:off x="418170" y="164320"/>
            <a:ext cx="83076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3" name="コンテンツ プレースホルダー 2">
            <a:extLst>
              <a:ext uri="{FF2B5EF4-FFF2-40B4-BE49-F238E27FC236}">
                <a16:creationId xmlns:a16="http://schemas.microsoft.com/office/drawing/2014/main" id="{F6D87FF1-C38C-41C9-8CBF-BEB59FA5BF92}"/>
              </a:ext>
            </a:extLst>
          </p:cNvPr>
          <p:cNvSpPr>
            <a:spLocks noGrp="1"/>
          </p:cNvSpPr>
          <p:nvPr>
            <p:ph idx="1"/>
          </p:nvPr>
        </p:nvSpPr>
        <p:spPr>
          <a:xfrm>
            <a:off x="418170" y="1474786"/>
            <a:ext cx="7886700" cy="4351338"/>
          </a:xfrm>
        </p:spPr>
        <p:txBody>
          <a:bodyPr/>
          <a:lstStyle/>
          <a:p>
            <a:pPr marL="0" indent="0">
              <a:lnSpc>
                <a:spcPct val="150000"/>
              </a:lnSpc>
              <a:buNone/>
            </a:pPr>
            <a:r>
              <a:rPr kumimoji="1" lang="ja-JP" altLang="en-US" dirty="0"/>
              <a:t>１．就労支援の動向</a:t>
            </a:r>
            <a:endParaRPr kumimoji="1" lang="en-US" altLang="ja-JP" dirty="0"/>
          </a:p>
          <a:p>
            <a:pPr marL="0" indent="0">
              <a:lnSpc>
                <a:spcPct val="150000"/>
              </a:lnSpc>
              <a:buNone/>
            </a:pPr>
            <a:r>
              <a:rPr lang="ja-JP" altLang="en-US" dirty="0"/>
              <a:t>２．サービス管理責任者の役割</a:t>
            </a:r>
            <a:endParaRPr lang="en-US" altLang="ja-JP" dirty="0"/>
          </a:p>
          <a:p>
            <a:pPr marL="0" indent="0">
              <a:lnSpc>
                <a:spcPct val="150000"/>
              </a:lnSpc>
              <a:buNone/>
            </a:pPr>
            <a:r>
              <a:rPr kumimoji="1" lang="ja-JP" altLang="en-US" dirty="0"/>
              <a:t>３．サービスの質を考える</a:t>
            </a:r>
            <a:endParaRPr kumimoji="1" lang="en-US" altLang="ja-JP" dirty="0"/>
          </a:p>
          <a:p>
            <a:pPr marL="0" indent="0">
              <a:lnSpc>
                <a:spcPct val="150000"/>
              </a:lnSpc>
              <a:buNone/>
            </a:pPr>
            <a:r>
              <a:rPr lang="ja-JP" altLang="en-US" dirty="0"/>
              <a:t>４．連携について</a:t>
            </a:r>
            <a:endParaRPr lang="en-US" altLang="ja-JP" dirty="0"/>
          </a:p>
          <a:p>
            <a:pPr marL="0" indent="0">
              <a:lnSpc>
                <a:spcPct val="150000"/>
              </a:lnSpc>
              <a:buNone/>
            </a:pPr>
            <a:r>
              <a:rPr lang="ja-JP" altLang="en-US" dirty="0"/>
              <a:t>５．評価について</a:t>
            </a:r>
            <a:endParaRPr lang="en-US" altLang="ja-JP" dirty="0"/>
          </a:p>
        </p:txBody>
      </p:sp>
      <p:sp>
        <p:nvSpPr>
          <p:cNvPr id="5" name="正方形/長方形 24">
            <a:extLst>
              <a:ext uri="{FF2B5EF4-FFF2-40B4-BE49-F238E27FC236}">
                <a16:creationId xmlns:a16="http://schemas.microsoft.com/office/drawing/2014/main" id="{AAC5327A-084B-4457-B91F-F9D70341DB9E}"/>
              </a:ext>
            </a:extLst>
          </p:cNvPr>
          <p:cNvSpPr>
            <a:spLocks noChangeArrowheads="1"/>
          </p:cNvSpPr>
          <p:nvPr/>
        </p:nvSpPr>
        <p:spPr bwMode="auto">
          <a:xfrm>
            <a:off x="790191" y="397300"/>
            <a:ext cx="5741238" cy="615553"/>
          </a:xfrm>
          <a:prstGeom prst="rect">
            <a:avLst/>
          </a:prstGeom>
          <a:noFill/>
          <a:ln w="9525">
            <a:noFill/>
            <a:miter lim="800000"/>
            <a:headEnd/>
            <a:tailEnd/>
          </a:ln>
        </p:spPr>
        <p:txBody>
          <a:bodyPr wrap="square">
            <a:spAutoFit/>
          </a:bodyPr>
          <a:lstStyle/>
          <a:p>
            <a:r>
              <a:rPr lang="ja-JP" altLang="en-US" sz="3400" b="1" dirty="0">
                <a:solidFill>
                  <a:srgbClr val="000000"/>
                </a:solidFill>
                <a:latin typeface="ＤＨＰ特太ゴシック体" pitchFamily="50" charset="-128"/>
                <a:ea typeface="ＤＨＰ特太ゴシック体" pitchFamily="50" charset="-128"/>
              </a:rPr>
              <a:t>この講義の概要</a:t>
            </a:r>
          </a:p>
        </p:txBody>
      </p:sp>
    </p:spTree>
    <p:extLst>
      <p:ext uri="{BB962C8B-B14F-4D97-AF65-F5344CB8AC3E}">
        <p14:creationId xmlns:p14="http://schemas.microsoft.com/office/powerpoint/2010/main" val="659413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8101013" y="215900"/>
            <a:ext cx="0" cy="50768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14413" y="215900"/>
            <a:ext cx="0" cy="50768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台形 6"/>
          <p:cNvSpPr/>
          <p:nvPr/>
        </p:nvSpPr>
        <p:spPr>
          <a:xfrm>
            <a:off x="0" y="1685925"/>
            <a:ext cx="9144000" cy="1433513"/>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61" name="円/楕円 60"/>
          <p:cNvSpPr/>
          <p:nvPr/>
        </p:nvSpPr>
        <p:spPr>
          <a:xfrm>
            <a:off x="900113" y="1800225"/>
            <a:ext cx="7200900" cy="104298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4" name="円/楕円 53"/>
          <p:cNvSpPr/>
          <p:nvPr/>
        </p:nvSpPr>
        <p:spPr>
          <a:xfrm>
            <a:off x="2197100" y="2112963"/>
            <a:ext cx="4822825" cy="5810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prstClr val="white"/>
                </a:solidFill>
              </a:rPr>
              <a:t>　　　　</a:t>
            </a:r>
            <a:r>
              <a:rPr lang="ja-JP" altLang="en-US" sz="1400" dirty="0">
                <a:solidFill>
                  <a:prstClr val="white"/>
                </a:solidFill>
              </a:rPr>
              <a:t>　　　　　　　　　　　</a:t>
            </a:r>
            <a:r>
              <a:rPr lang="ja-JP" altLang="en-US" sz="1600" dirty="0">
                <a:solidFill>
                  <a:prstClr val="white"/>
                </a:solidFill>
              </a:rPr>
              <a:t>職場・地域生活</a:t>
            </a:r>
          </a:p>
        </p:txBody>
      </p:sp>
      <p:sp>
        <p:nvSpPr>
          <p:cNvPr id="20" name="上矢印 19"/>
          <p:cNvSpPr/>
          <p:nvPr/>
        </p:nvSpPr>
        <p:spPr>
          <a:xfrm>
            <a:off x="3361728" y="745699"/>
            <a:ext cx="1210272" cy="1576560"/>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200" dirty="0">
              <a:solidFill>
                <a:prstClr val="white"/>
              </a:solidFill>
            </a:endParaRPr>
          </a:p>
          <a:p>
            <a:pPr algn="ctr" fontAlgn="auto">
              <a:spcBef>
                <a:spcPts val="0"/>
              </a:spcBef>
              <a:spcAft>
                <a:spcPts val="0"/>
              </a:spcAft>
              <a:defRPr/>
            </a:pPr>
            <a:endParaRPr lang="ja-JP" altLang="en-US" sz="1200" dirty="0">
              <a:solidFill>
                <a:prstClr val="white"/>
              </a:solidFill>
            </a:endParaRPr>
          </a:p>
        </p:txBody>
      </p:sp>
      <p:sp>
        <p:nvSpPr>
          <p:cNvPr id="6" name="台形 5"/>
          <p:cNvSpPr/>
          <p:nvPr/>
        </p:nvSpPr>
        <p:spPr>
          <a:xfrm>
            <a:off x="0" y="3497263"/>
            <a:ext cx="9093200" cy="1439862"/>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円/楕円 39"/>
          <p:cNvSpPr/>
          <p:nvPr/>
        </p:nvSpPr>
        <p:spPr>
          <a:xfrm>
            <a:off x="1196975" y="3692525"/>
            <a:ext cx="6481763" cy="110966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 name="台形 4"/>
          <p:cNvSpPr/>
          <p:nvPr/>
        </p:nvSpPr>
        <p:spPr>
          <a:xfrm>
            <a:off x="0" y="5294313"/>
            <a:ext cx="9144000" cy="1447800"/>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1" name="円/楕円 40"/>
          <p:cNvSpPr/>
          <p:nvPr/>
        </p:nvSpPr>
        <p:spPr>
          <a:xfrm>
            <a:off x="1150938" y="5597525"/>
            <a:ext cx="6481762" cy="99218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3" name="円/楕円 52"/>
          <p:cNvSpPr/>
          <p:nvPr/>
        </p:nvSpPr>
        <p:spPr>
          <a:xfrm>
            <a:off x="2886075" y="5880100"/>
            <a:ext cx="3270250" cy="3952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white"/>
                </a:solidFill>
              </a:rPr>
              <a:t>　　　　　　　　　　　</a:t>
            </a:r>
            <a:r>
              <a:rPr lang="ja-JP" altLang="en-US" sz="1600" dirty="0">
                <a:solidFill>
                  <a:prstClr val="white"/>
                </a:solidFill>
              </a:rPr>
              <a:t>保育所等</a:t>
            </a:r>
          </a:p>
        </p:txBody>
      </p:sp>
      <p:sp>
        <p:nvSpPr>
          <p:cNvPr id="52" name="円/楕円 51"/>
          <p:cNvSpPr/>
          <p:nvPr/>
        </p:nvSpPr>
        <p:spPr>
          <a:xfrm>
            <a:off x="2441575" y="4203700"/>
            <a:ext cx="3865563" cy="3952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prstClr val="white"/>
                </a:solidFill>
              </a:rPr>
              <a:t>　　　　</a:t>
            </a:r>
            <a:r>
              <a:rPr lang="ja-JP" altLang="en-US" sz="1400" dirty="0">
                <a:solidFill>
                  <a:prstClr val="white"/>
                </a:solidFill>
              </a:rPr>
              <a:t>　</a:t>
            </a:r>
            <a:r>
              <a:rPr lang="ja-JP" altLang="en-US" sz="1600" dirty="0">
                <a:solidFill>
                  <a:prstClr val="white"/>
                </a:solidFill>
              </a:rPr>
              <a:t>　　　　　　　学校等</a:t>
            </a:r>
          </a:p>
        </p:txBody>
      </p:sp>
      <p:sp>
        <p:nvSpPr>
          <p:cNvPr id="64" name="上矢印 63"/>
          <p:cNvSpPr/>
          <p:nvPr/>
        </p:nvSpPr>
        <p:spPr>
          <a:xfrm>
            <a:off x="3356218" y="3119488"/>
            <a:ext cx="1275544" cy="1227110"/>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200" dirty="0">
              <a:solidFill>
                <a:prstClr val="white"/>
              </a:solidFill>
            </a:endParaRPr>
          </a:p>
          <a:p>
            <a:pPr fontAlgn="auto">
              <a:spcBef>
                <a:spcPts val="0"/>
              </a:spcBef>
              <a:spcAft>
                <a:spcPts val="0"/>
              </a:spcAft>
              <a:defRPr/>
            </a:pPr>
            <a:r>
              <a:rPr lang="ja-JP" altLang="en-US" sz="1400" dirty="0">
                <a:solidFill>
                  <a:prstClr val="white"/>
                </a:solidFill>
              </a:rPr>
              <a:t>　</a:t>
            </a:r>
            <a:endParaRPr lang="en-US" altLang="ja-JP" sz="1400" dirty="0">
              <a:solidFill>
                <a:prstClr val="white"/>
              </a:solidFill>
            </a:endParaRPr>
          </a:p>
        </p:txBody>
      </p:sp>
      <p:sp>
        <p:nvSpPr>
          <p:cNvPr id="49" name="円/楕円 48"/>
          <p:cNvSpPr/>
          <p:nvPr/>
        </p:nvSpPr>
        <p:spPr>
          <a:xfrm>
            <a:off x="4889500" y="3568700"/>
            <a:ext cx="1512888" cy="3952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医療</a:t>
            </a:r>
          </a:p>
        </p:txBody>
      </p:sp>
      <p:sp>
        <p:nvSpPr>
          <p:cNvPr id="50" name="円/楕円 49"/>
          <p:cNvSpPr/>
          <p:nvPr/>
        </p:nvSpPr>
        <p:spPr>
          <a:xfrm>
            <a:off x="5040313" y="5399088"/>
            <a:ext cx="1512887" cy="3968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医療</a:t>
            </a:r>
          </a:p>
        </p:txBody>
      </p:sp>
      <p:sp>
        <p:nvSpPr>
          <p:cNvPr id="37" name="円/楕円 36"/>
          <p:cNvSpPr/>
          <p:nvPr/>
        </p:nvSpPr>
        <p:spPr>
          <a:xfrm>
            <a:off x="6538913" y="3989388"/>
            <a:ext cx="1751012" cy="39687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学校保健</a:t>
            </a:r>
          </a:p>
        </p:txBody>
      </p:sp>
      <p:sp>
        <p:nvSpPr>
          <p:cNvPr id="51" name="円/楕円 50"/>
          <p:cNvSpPr/>
          <p:nvPr/>
        </p:nvSpPr>
        <p:spPr>
          <a:xfrm>
            <a:off x="6635750" y="5697538"/>
            <a:ext cx="1752600" cy="395287"/>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母子保健</a:t>
            </a:r>
          </a:p>
        </p:txBody>
      </p:sp>
      <p:sp>
        <p:nvSpPr>
          <p:cNvPr id="31" name="円/楕円 30"/>
          <p:cNvSpPr/>
          <p:nvPr/>
        </p:nvSpPr>
        <p:spPr>
          <a:xfrm>
            <a:off x="1282700" y="5495925"/>
            <a:ext cx="1311275" cy="4921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障害児</a:t>
            </a:r>
            <a:endParaRPr lang="en-US" altLang="ja-JP" sz="1600" dirty="0">
              <a:solidFill>
                <a:prstClr val="white"/>
              </a:solidFill>
            </a:endParaRPr>
          </a:p>
          <a:p>
            <a:pPr algn="ctr" fontAlgn="auto">
              <a:spcBef>
                <a:spcPts val="0"/>
              </a:spcBef>
              <a:spcAft>
                <a:spcPts val="0"/>
              </a:spcAft>
              <a:defRPr/>
            </a:pPr>
            <a:r>
              <a:rPr lang="ja-JP" altLang="en-US" sz="1600" dirty="0">
                <a:solidFill>
                  <a:prstClr val="white"/>
                </a:solidFill>
              </a:rPr>
              <a:t>支援</a:t>
            </a:r>
          </a:p>
        </p:txBody>
      </p:sp>
      <p:sp>
        <p:nvSpPr>
          <p:cNvPr id="63" name="額縁 62"/>
          <p:cNvSpPr/>
          <p:nvPr/>
        </p:nvSpPr>
        <p:spPr>
          <a:xfrm>
            <a:off x="34924" y="115888"/>
            <a:ext cx="4854575"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prstClr val="white"/>
                </a:solidFill>
              </a:rPr>
              <a:t>地域における「縦横連携」のイメージ</a:t>
            </a:r>
          </a:p>
        </p:txBody>
      </p:sp>
      <p:sp>
        <p:nvSpPr>
          <p:cNvPr id="58" name="円/楕円 57"/>
          <p:cNvSpPr/>
          <p:nvPr/>
        </p:nvSpPr>
        <p:spPr>
          <a:xfrm>
            <a:off x="5184775" y="1684338"/>
            <a:ext cx="1511300" cy="3968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医療</a:t>
            </a:r>
          </a:p>
        </p:txBody>
      </p:sp>
      <p:sp>
        <p:nvSpPr>
          <p:cNvPr id="55" name="円/楕円 54"/>
          <p:cNvSpPr/>
          <p:nvPr/>
        </p:nvSpPr>
        <p:spPr>
          <a:xfrm>
            <a:off x="1871663" y="1708150"/>
            <a:ext cx="1477962" cy="396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就労</a:t>
            </a:r>
            <a:endParaRPr lang="en-US" altLang="ja-JP" sz="1600" dirty="0">
              <a:solidFill>
                <a:prstClr val="white"/>
              </a:solidFill>
            </a:endParaRPr>
          </a:p>
          <a:p>
            <a:pPr algn="ctr" fontAlgn="auto">
              <a:spcBef>
                <a:spcPts val="0"/>
              </a:spcBef>
              <a:spcAft>
                <a:spcPts val="0"/>
              </a:spcAft>
              <a:defRPr/>
            </a:pPr>
            <a:r>
              <a:rPr lang="ja-JP" altLang="en-US" sz="1600" dirty="0">
                <a:solidFill>
                  <a:prstClr val="white"/>
                </a:solidFill>
              </a:rPr>
              <a:t>支援</a:t>
            </a:r>
          </a:p>
        </p:txBody>
      </p:sp>
      <p:sp>
        <p:nvSpPr>
          <p:cNvPr id="56" name="円/楕円 55"/>
          <p:cNvSpPr/>
          <p:nvPr/>
        </p:nvSpPr>
        <p:spPr>
          <a:xfrm>
            <a:off x="625475" y="2128838"/>
            <a:ext cx="1571625" cy="396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障害福祉</a:t>
            </a:r>
          </a:p>
        </p:txBody>
      </p:sp>
      <p:sp>
        <p:nvSpPr>
          <p:cNvPr id="67" name="円/楕円 66"/>
          <p:cNvSpPr/>
          <p:nvPr/>
        </p:nvSpPr>
        <p:spPr>
          <a:xfrm>
            <a:off x="665163" y="4122738"/>
            <a:ext cx="935037" cy="3952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障害福祉</a:t>
            </a:r>
          </a:p>
        </p:txBody>
      </p:sp>
      <p:sp>
        <p:nvSpPr>
          <p:cNvPr id="69" name="円/楕円 68"/>
          <p:cNvSpPr/>
          <p:nvPr/>
        </p:nvSpPr>
        <p:spPr>
          <a:xfrm>
            <a:off x="1282700" y="3654425"/>
            <a:ext cx="1222375" cy="508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障害児</a:t>
            </a:r>
            <a:endParaRPr lang="en-US" altLang="ja-JP" sz="1600" dirty="0">
              <a:solidFill>
                <a:prstClr val="white"/>
              </a:solidFill>
            </a:endParaRPr>
          </a:p>
          <a:p>
            <a:pPr algn="ctr" fontAlgn="auto">
              <a:spcBef>
                <a:spcPts val="0"/>
              </a:spcBef>
              <a:spcAft>
                <a:spcPts val="0"/>
              </a:spcAft>
              <a:defRPr/>
            </a:pPr>
            <a:r>
              <a:rPr lang="ja-JP" altLang="en-US" sz="1600" dirty="0">
                <a:solidFill>
                  <a:prstClr val="white"/>
                </a:solidFill>
              </a:rPr>
              <a:t>支援</a:t>
            </a:r>
          </a:p>
        </p:txBody>
      </p:sp>
      <p:cxnSp>
        <p:nvCxnSpPr>
          <p:cNvPr id="3" name="直線矢印コネクタ 2"/>
          <p:cNvCxnSpPr/>
          <p:nvPr/>
        </p:nvCxnSpPr>
        <p:spPr>
          <a:xfrm>
            <a:off x="2232025" y="4089400"/>
            <a:ext cx="273050" cy="2190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711325" y="4203700"/>
            <a:ext cx="735013" cy="254000"/>
          </a:xfrm>
          <a:prstGeom prst="rect">
            <a:avLst/>
          </a:prstGeom>
          <a:noFill/>
        </p:spPr>
        <p:txBody>
          <a:bodyPr>
            <a:spAutoFit/>
          </a:bodyPr>
          <a:lstStyle/>
          <a:p>
            <a:pPr fontAlgn="auto">
              <a:spcBef>
                <a:spcPts val="0"/>
              </a:spcBef>
              <a:spcAft>
                <a:spcPts val="0"/>
              </a:spcAft>
              <a:defRPr/>
            </a:pPr>
            <a:r>
              <a:rPr lang="ja-JP" altLang="en-US" sz="1050" dirty="0">
                <a:solidFill>
                  <a:prstClr val="black"/>
                </a:solidFill>
                <a:latin typeface="Calibri"/>
                <a:ea typeface="ＭＳ Ｐゴシック"/>
              </a:rPr>
              <a:t>後方支援</a:t>
            </a:r>
          </a:p>
        </p:txBody>
      </p:sp>
      <p:sp>
        <p:nvSpPr>
          <p:cNvPr id="57" name="テキスト ボックス 56"/>
          <p:cNvSpPr txBox="1"/>
          <p:nvPr/>
        </p:nvSpPr>
        <p:spPr>
          <a:xfrm>
            <a:off x="2022475" y="5967413"/>
            <a:ext cx="735013" cy="254000"/>
          </a:xfrm>
          <a:prstGeom prst="rect">
            <a:avLst/>
          </a:prstGeom>
          <a:noFill/>
        </p:spPr>
        <p:txBody>
          <a:bodyPr>
            <a:spAutoFit/>
          </a:bodyPr>
          <a:lstStyle/>
          <a:p>
            <a:pPr fontAlgn="auto">
              <a:spcBef>
                <a:spcPts val="0"/>
              </a:spcBef>
              <a:spcAft>
                <a:spcPts val="0"/>
              </a:spcAft>
              <a:defRPr/>
            </a:pPr>
            <a:r>
              <a:rPr lang="ja-JP" altLang="en-US" sz="1050" dirty="0">
                <a:solidFill>
                  <a:prstClr val="black"/>
                </a:solidFill>
                <a:latin typeface="Calibri"/>
                <a:ea typeface="ＭＳ Ｐゴシック"/>
              </a:rPr>
              <a:t>後方支援</a:t>
            </a:r>
          </a:p>
        </p:txBody>
      </p:sp>
      <p:cxnSp>
        <p:nvCxnSpPr>
          <p:cNvPr id="59" name="直線矢印コネクタ 58"/>
          <p:cNvCxnSpPr>
            <a:endCxn id="53" idx="2"/>
          </p:cNvCxnSpPr>
          <p:nvPr/>
        </p:nvCxnSpPr>
        <p:spPr>
          <a:xfrm>
            <a:off x="2389188" y="5926138"/>
            <a:ext cx="496887" cy="1508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4084638" y="3119438"/>
            <a:ext cx="677862" cy="1335087"/>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600" dirty="0">
              <a:solidFill>
                <a:prstClr val="white"/>
              </a:solidFill>
            </a:endParaRPr>
          </a:p>
        </p:txBody>
      </p:sp>
      <p:sp>
        <p:nvSpPr>
          <p:cNvPr id="65" name="上矢印 64"/>
          <p:cNvSpPr/>
          <p:nvPr/>
        </p:nvSpPr>
        <p:spPr>
          <a:xfrm>
            <a:off x="3332163" y="4946650"/>
            <a:ext cx="1311275" cy="1111250"/>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200" dirty="0">
              <a:solidFill>
                <a:prstClr val="white"/>
              </a:solidFill>
            </a:endParaRPr>
          </a:p>
        </p:txBody>
      </p:sp>
      <p:sp>
        <p:nvSpPr>
          <p:cNvPr id="16" name="正方形/長方形 15"/>
          <p:cNvSpPr/>
          <p:nvPr/>
        </p:nvSpPr>
        <p:spPr>
          <a:xfrm>
            <a:off x="4113213" y="4956175"/>
            <a:ext cx="647700" cy="118427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7" name="角丸四角形吹き出し 46"/>
          <p:cNvSpPr/>
          <p:nvPr/>
        </p:nvSpPr>
        <p:spPr>
          <a:xfrm>
            <a:off x="744538" y="5040313"/>
            <a:ext cx="995362" cy="325437"/>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rgbClr val="FF0000"/>
                </a:solidFill>
              </a:rPr>
              <a:t>入学</a:t>
            </a:r>
          </a:p>
        </p:txBody>
      </p:sp>
      <p:sp>
        <p:nvSpPr>
          <p:cNvPr id="70" name="角丸四角形吹き出し 69"/>
          <p:cNvSpPr/>
          <p:nvPr/>
        </p:nvSpPr>
        <p:spPr>
          <a:xfrm>
            <a:off x="774700" y="3194050"/>
            <a:ext cx="1065213" cy="290513"/>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rgbClr val="FF0000"/>
                </a:solidFill>
              </a:rPr>
              <a:t>卒業</a:t>
            </a:r>
          </a:p>
        </p:txBody>
      </p:sp>
      <p:sp>
        <p:nvSpPr>
          <p:cNvPr id="19" name="額縁 18"/>
          <p:cNvSpPr/>
          <p:nvPr/>
        </p:nvSpPr>
        <p:spPr>
          <a:xfrm>
            <a:off x="46038" y="2590800"/>
            <a:ext cx="1295400"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成年期</a:t>
            </a:r>
          </a:p>
        </p:txBody>
      </p:sp>
      <p:sp>
        <p:nvSpPr>
          <p:cNvPr id="16420" name="テキスト ボックス 7"/>
          <p:cNvSpPr txBox="1">
            <a:spLocks noChangeArrowheads="1"/>
          </p:cNvSpPr>
          <p:nvPr/>
        </p:nvSpPr>
        <p:spPr bwMode="auto">
          <a:xfrm>
            <a:off x="3508375" y="3327400"/>
            <a:ext cx="677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障害児</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相談支援</a:t>
            </a:r>
          </a:p>
        </p:txBody>
      </p:sp>
      <p:sp>
        <p:nvSpPr>
          <p:cNvPr id="16421" name="テキスト ボックス 72"/>
          <p:cNvSpPr txBox="1">
            <a:spLocks noChangeArrowheads="1"/>
          </p:cNvSpPr>
          <p:nvPr/>
        </p:nvSpPr>
        <p:spPr bwMode="auto">
          <a:xfrm>
            <a:off x="4098925" y="1277938"/>
            <a:ext cx="67786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16422" name="テキスト ボックス 73"/>
          <p:cNvSpPr txBox="1">
            <a:spLocks noChangeArrowheads="1"/>
          </p:cNvSpPr>
          <p:nvPr/>
        </p:nvSpPr>
        <p:spPr bwMode="auto">
          <a:xfrm>
            <a:off x="3498850" y="5053013"/>
            <a:ext cx="67786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障害児</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相談支援</a:t>
            </a:r>
          </a:p>
        </p:txBody>
      </p:sp>
      <p:sp>
        <p:nvSpPr>
          <p:cNvPr id="16423" name="テキスト ボックス 75"/>
          <p:cNvSpPr txBox="1">
            <a:spLocks noChangeArrowheads="1"/>
          </p:cNvSpPr>
          <p:nvPr/>
        </p:nvSpPr>
        <p:spPr bwMode="auto">
          <a:xfrm>
            <a:off x="4130675" y="4994275"/>
            <a:ext cx="677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　・</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16424" name="テキスト ボックス 76"/>
          <p:cNvSpPr txBox="1">
            <a:spLocks noChangeArrowheads="1"/>
          </p:cNvSpPr>
          <p:nvPr/>
        </p:nvSpPr>
        <p:spPr bwMode="auto">
          <a:xfrm>
            <a:off x="4084638" y="3324225"/>
            <a:ext cx="6762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　・</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16425" name="テキスト ボックス 71"/>
          <p:cNvSpPr txBox="1">
            <a:spLocks noChangeArrowheads="1"/>
          </p:cNvSpPr>
          <p:nvPr/>
        </p:nvSpPr>
        <p:spPr bwMode="auto">
          <a:xfrm>
            <a:off x="3481388" y="1387475"/>
            <a:ext cx="6762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計画相談</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支援</a:t>
            </a:r>
          </a:p>
        </p:txBody>
      </p:sp>
      <p:sp>
        <p:nvSpPr>
          <p:cNvPr id="16426" name="テキスト ボックス 78"/>
          <p:cNvSpPr txBox="1">
            <a:spLocks noChangeArrowheads="1"/>
          </p:cNvSpPr>
          <p:nvPr/>
        </p:nvSpPr>
        <p:spPr bwMode="auto">
          <a:xfrm>
            <a:off x="4041775" y="1222375"/>
            <a:ext cx="67786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9" name="横巻き 8"/>
          <p:cNvSpPr/>
          <p:nvPr/>
        </p:nvSpPr>
        <p:spPr>
          <a:xfrm>
            <a:off x="1893888" y="6275388"/>
            <a:ext cx="4413250" cy="466725"/>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prstClr val="white"/>
                </a:solidFill>
              </a:rPr>
              <a:t>「気づきの段階」からの支援</a:t>
            </a:r>
          </a:p>
        </p:txBody>
      </p:sp>
      <p:sp>
        <p:nvSpPr>
          <p:cNvPr id="10" name="線吹き出し 1 (枠付き) 9"/>
          <p:cNvSpPr/>
          <p:nvPr/>
        </p:nvSpPr>
        <p:spPr>
          <a:xfrm>
            <a:off x="5040313" y="556419"/>
            <a:ext cx="3635375" cy="647700"/>
          </a:xfrm>
          <a:prstGeom prst="borderCallout1">
            <a:avLst>
              <a:gd name="adj1" fmla="val 50817"/>
              <a:gd name="adj2" fmla="val -399"/>
              <a:gd name="adj3" fmla="val 78295"/>
              <a:gd name="adj4" fmla="val -260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関係者間の共通理解・情報共有</a:t>
            </a:r>
            <a:endParaRPr lang="en-US" altLang="ja-JP" b="1" dirty="0">
              <a:solidFill>
                <a:prstClr val="white"/>
              </a:solidFill>
            </a:endParaRPr>
          </a:p>
          <a:p>
            <a:pPr algn="ctr" fontAlgn="auto">
              <a:spcBef>
                <a:spcPts val="0"/>
              </a:spcBef>
              <a:spcAft>
                <a:spcPts val="0"/>
              </a:spcAft>
              <a:defRPr/>
            </a:pPr>
            <a:r>
              <a:rPr lang="ja-JP" altLang="en-US" b="1" dirty="0">
                <a:solidFill>
                  <a:prstClr val="white"/>
                </a:solidFill>
              </a:rPr>
              <a:t>→　途切れない支援の調整</a:t>
            </a:r>
          </a:p>
        </p:txBody>
      </p:sp>
      <p:sp>
        <p:nvSpPr>
          <p:cNvPr id="15" name="上矢印 14"/>
          <p:cNvSpPr/>
          <p:nvPr/>
        </p:nvSpPr>
        <p:spPr>
          <a:xfrm>
            <a:off x="3778250" y="742950"/>
            <a:ext cx="1287463" cy="1685925"/>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ja-JP" altLang="en-US" sz="1700" dirty="0">
              <a:solidFill>
                <a:prstClr val="white"/>
              </a:solidFill>
            </a:endParaRPr>
          </a:p>
        </p:txBody>
      </p:sp>
      <p:sp>
        <p:nvSpPr>
          <p:cNvPr id="66" name="円/楕円 65"/>
          <p:cNvSpPr/>
          <p:nvPr/>
        </p:nvSpPr>
        <p:spPr>
          <a:xfrm>
            <a:off x="6858000" y="1951038"/>
            <a:ext cx="1547813" cy="39687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地域保健</a:t>
            </a:r>
          </a:p>
        </p:txBody>
      </p:sp>
      <p:sp>
        <p:nvSpPr>
          <p:cNvPr id="16431" name="テキスト ボックス 74"/>
          <p:cNvSpPr txBox="1">
            <a:spLocks noChangeArrowheads="1"/>
          </p:cNvSpPr>
          <p:nvPr/>
        </p:nvSpPr>
        <p:spPr bwMode="auto">
          <a:xfrm>
            <a:off x="4084638" y="1254125"/>
            <a:ext cx="6762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　</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71" name="円/楕円 70"/>
          <p:cNvSpPr/>
          <p:nvPr/>
        </p:nvSpPr>
        <p:spPr>
          <a:xfrm>
            <a:off x="635000" y="5916613"/>
            <a:ext cx="935038" cy="3952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障害福祉</a:t>
            </a:r>
          </a:p>
        </p:txBody>
      </p:sp>
      <p:sp>
        <p:nvSpPr>
          <p:cNvPr id="17" name="額縁 16"/>
          <p:cNvSpPr/>
          <p:nvPr/>
        </p:nvSpPr>
        <p:spPr>
          <a:xfrm>
            <a:off x="34925" y="6237288"/>
            <a:ext cx="1296988"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乳幼児期</a:t>
            </a:r>
          </a:p>
        </p:txBody>
      </p:sp>
      <p:sp>
        <p:nvSpPr>
          <p:cNvPr id="18" name="額縁 17"/>
          <p:cNvSpPr/>
          <p:nvPr/>
        </p:nvSpPr>
        <p:spPr>
          <a:xfrm>
            <a:off x="30163" y="4425950"/>
            <a:ext cx="1295400" cy="5032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学齢期</a:t>
            </a:r>
          </a:p>
        </p:txBody>
      </p:sp>
      <p:sp>
        <p:nvSpPr>
          <p:cNvPr id="78" name="円/楕円 77"/>
          <p:cNvSpPr/>
          <p:nvPr/>
        </p:nvSpPr>
        <p:spPr>
          <a:xfrm>
            <a:off x="2651125" y="5391150"/>
            <a:ext cx="847725" cy="3952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児童福祉</a:t>
            </a:r>
          </a:p>
        </p:txBody>
      </p:sp>
      <p:sp>
        <p:nvSpPr>
          <p:cNvPr id="80" name="円/楕円 79"/>
          <p:cNvSpPr/>
          <p:nvPr/>
        </p:nvSpPr>
        <p:spPr>
          <a:xfrm>
            <a:off x="2573338" y="3511550"/>
            <a:ext cx="935037" cy="396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児童福祉</a:t>
            </a:r>
          </a:p>
        </p:txBody>
      </p:sp>
      <p:sp>
        <p:nvSpPr>
          <p:cNvPr id="16438" name="テキスト ボックス 1"/>
          <p:cNvSpPr txBox="1">
            <a:spLocks noChangeArrowheads="1"/>
          </p:cNvSpPr>
          <p:nvPr/>
        </p:nvSpPr>
        <p:spPr bwMode="auto">
          <a:xfrm>
            <a:off x="5357812" y="74138"/>
            <a:ext cx="37496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100" dirty="0">
                <a:latin typeface="+mn-ea"/>
                <a:ea typeface="+mn-ea"/>
              </a:rPr>
              <a:t>平成</a:t>
            </a:r>
            <a:r>
              <a:rPr lang="en-US" altLang="ja-JP" sz="1100" dirty="0">
                <a:latin typeface="+mn-ea"/>
                <a:ea typeface="+mn-ea"/>
              </a:rPr>
              <a:t>26</a:t>
            </a:r>
            <a:r>
              <a:rPr lang="ja-JP" altLang="en-US" sz="1100" dirty="0">
                <a:latin typeface="+mn-ea"/>
                <a:ea typeface="+mn-ea"/>
              </a:rPr>
              <a:t>年</a:t>
            </a:r>
            <a:r>
              <a:rPr lang="en-US" altLang="ja-JP" sz="1100" dirty="0">
                <a:latin typeface="+mn-ea"/>
                <a:ea typeface="+mn-ea"/>
              </a:rPr>
              <a:t>7</a:t>
            </a:r>
            <a:r>
              <a:rPr lang="ja-JP" altLang="en-US" sz="1100" dirty="0">
                <a:latin typeface="+mn-ea"/>
                <a:ea typeface="+mn-ea"/>
              </a:rPr>
              <a:t>月</a:t>
            </a:r>
            <a:r>
              <a:rPr lang="en-US" altLang="ja-JP" sz="1100" dirty="0">
                <a:latin typeface="+mn-ea"/>
                <a:ea typeface="+mn-ea"/>
              </a:rPr>
              <a:t>16 </a:t>
            </a:r>
            <a:r>
              <a:rPr lang="ja-JP" altLang="en-US" sz="1100" dirty="0">
                <a:latin typeface="+mn-ea"/>
                <a:ea typeface="+mn-ea"/>
              </a:rPr>
              <a:t>日　障害児支援の在り方に関する検討会（参考資料）（２</a:t>
            </a:r>
            <a:r>
              <a:rPr lang="ja-JP" altLang="en-US" sz="1100" dirty="0"/>
              <a:t>）</a:t>
            </a:r>
          </a:p>
        </p:txBody>
      </p:sp>
      <p:sp>
        <p:nvSpPr>
          <p:cNvPr id="8" name="スライド番号プレースホルダー 7"/>
          <p:cNvSpPr>
            <a:spLocks noGrp="1"/>
          </p:cNvSpPr>
          <p:nvPr>
            <p:ph type="sldNum" sz="quarter" idx="12"/>
          </p:nvPr>
        </p:nvSpPr>
        <p:spPr/>
        <p:txBody>
          <a:bodyPr/>
          <a:lstStyle/>
          <a:p>
            <a:fld id="{93F2C76C-95E5-4F43-AC27-80398C2C95BE}" type="slidenum">
              <a:rPr kumimoji="1" lang="ja-JP" altLang="en-US" smtClean="0"/>
              <a:pPr/>
              <a:t>30</a:t>
            </a:fld>
            <a:endParaRPr kumimoji="1" lang="ja-JP" altLang="en-US"/>
          </a:p>
        </p:txBody>
      </p:sp>
    </p:spTree>
    <p:extLst>
      <p:ext uri="{BB962C8B-B14F-4D97-AF65-F5344CB8AC3E}">
        <p14:creationId xmlns:p14="http://schemas.microsoft.com/office/powerpoint/2010/main" val="1184225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779689" y="2596243"/>
            <a:ext cx="7584621" cy="1926771"/>
          </a:xfrm>
        </p:spPr>
        <p:txBody>
          <a:bodyPr/>
          <a:lstStyle/>
          <a:p>
            <a:pPr marL="0" indent="0">
              <a:buNone/>
            </a:pPr>
            <a:r>
              <a:rPr lang="ja-JP" altLang="en-US" sz="5400" dirty="0"/>
              <a:t>５．評価について</a:t>
            </a:r>
            <a:endParaRPr kumimoji="1" lang="ja-JP" altLang="en-US" dirty="0"/>
          </a:p>
        </p:txBody>
      </p:sp>
    </p:spTree>
    <p:extLst>
      <p:ext uri="{BB962C8B-B14F-4D97-AF65-F5344CB8AC3E}">
        <p14:creationId xmlns:p14="http://schemas.microsoft.com/office/powerpoint/2010/main" val="1127904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3">
            <a:extLst>
              <a:ext uri="{FF2B5EF4-FFF2-40B4-BE49-F238E27FC236}">
                <a16:creationId xmlns:a16="http://schemas.microsoft.com/office/drawing/2014/main" id="{E75937F8-5103-4D38-8699-C1A27AB46F06}"/>
              </a:ext>
            </a:extLst>
          </p:cNvPr>
          <p:cNvSpPr>
            <a:spLocks noChangeArrowheads="1"/>
          </p:cNvSpPr>
          <p:nvPr/>
        </p:nvSpPr>
        <p:spPr bwMode="auto">
          <a:xfrm>
            <a:off x="1581151" y="1235379"/>
            <a:ext cx="2127738" cy="357435"/>
          </a:xfrm>
          <a:prstGeom prst="rect">
            <a:avLst/>
          </a:prstGeom>
          <a:solidFill>
            <a:srgbClr val="CCECFF"/>
          </a:solidFill>
          <a:ln w="12700" algn="ctr">
            <a:solidFill>
              <a:schemeClr val="tx1"/>
            </a:solidFill>
            <a:miter lim="800000"/>
            <a:headEnd/>
            <a:tailEnd/>
          </a:ln>
        </p:spPr>
        <p:txBody>
          <a:bodyPr lIns="68580" tIns="8206" rIns="68580" bIns="8206"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rPr>
              <a:t>評価の項目</a:t>
            </a:r>
            <a:r>
              <a:rPr lang="ja-JP" altLang="en-US" sz="2215">
                <a:solidFill>
                  <a:srgbClr val="000000"/>
                </a:solidFill>
              </a:rPr>
              <a:t> </a:t>
            </a:r>
          </a:p>
        </p:txBody>
      </p:sp>
      <p:sp>
        <p:nvSpPr>
          <p:cNvPr id="179205" name="Rectangle 4">
            <a:extLst>
              <a:ext uri="{FF2B5EF4-FFF2-40B4-BE49-F238E27FC236}">
                <a16:creationId xmlns:a16="http://schemas.microsoft.com/office/drawing/2014/main" id="{8FAB250E-DB71-4AD7-87F7-F08B42B90762}"/>
              </a:ext>
            </a:extLst>
          </p:cNvPr>
          <p:cNvSpPr>
            <a:spLocks noChangeArrowheads="1"/>
          </p:cNvSpPr>
          <p:nvPr/>
        </p:nvSpPr>
        <p:spPr bwMode="auto">
          <a:xfrm>
            <a:off x="3842239" y="1235379"/>
            <a:ext cx="5117123" cy="357435"/>
          </a:xfrm>
          <a:prstGeom prst="rect">
            <a:avLst/>
          </a:prstGeom>
          <a:solidFill>
            <a:srgbClr val="CCECFF"/>
          </a:solidFill>
          <a:ln w="12700" algn="ctr">
            <a:solidFill>
              <a:schemeClr val="tx1"/>
            </a:solidFill>
            <a:miter lim="800000"/>
            <a:headEnd/>
            <a:tailEnd/>
          </a:ln>
        </p:spPr>
        <p:txBody>
          <a:bodyPr lIns="68580" tIns="8206" rIns="68580" bIns="8206"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rPr>
              <a:t>評価の方法</a:t>
            </a:r>
          </a:p>
        </p:txBody>
      </p:sp>
      <p:sp>
        <p:nvSpPr>
          <p:cNvPr id="179206" name="Rectangle 5">
            <a:extLst>
              <a:ext uri="{FF2B5EF4-FFF2-40B4-BE49-F238E27FC236}">
                <a16:creationId xmlns:a16="http://schemas.microsoft.com/office/drawing/2014/main" id="{46BBDF83-0B3E-4118-A650-FF0EDD7637D6}"/>
              </a:ext>
            </a:extLst>
          </p:cNvPr>
          <p:cNvSpPr>
            <a:spLocks noChangeArrowheads="1"/>
          </p:cNvSpPr>
          <p:nvPr/>
        </p:nvSpPr>
        <p:spPr bwMode="auto">
          <a:xfrm>
            <a:off x="1579685" y="1635369"/>
            <a:ext cx="2126274" cy="1460989"/>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endParaRPr lang="en-US" altLang="ja-JP" sz="1846" b="0">
              <a:solidFill>
                <a:srgbClr val="000000"/>
              </a:solidFill>
            </a:endParaRPr>
          </a:p>
          <a:p>
            <a:pPr algn="ctr" defTabSz="844083" eaLnBrk="1" fontAlgn="base" hangingPunct="1">
              <a:spcBef>
                <a:spcPct val="0"/>
              </a:spcBef>
              <a:spcAft>
                <a:spcPct val="0"/>
              </a:spcAft>
            </a:pPr>
            <a:r>
              <a:rPr lang="ja-JP" altLang="en-US" sz="2215" b="0">
                <a:solidFill>
                  <a:srgbClr val="000000"/>
                </a:solidFill>
              </a:rPr>
              <a:t>質の高い</a:t>
            </a:r>
          </a:p>
          <a:p>
            <a:pPr algn="ctr" defTabSz="844083" eaLnBrk="1" fontAlgn="base" hangingPunct="1">
              <a:spcBef>
                <a:spcPct val="0"/>
              </a:spcBef>
              <a:spcAft>
                <a:spcPct val="0"/>
              </a:spcAft>
            </a:pPr>
            <a:r>
              <a:rPr lang="ja-JP" altLang="en-US" sz="2215" b="0">
                <a:solidFill>
                  <a:srgbClr val="000000"/>
                </a:solidFill>
              </a:rPr>
              <a:t>サービスの提供</a:t>
            </a:r>
            <a:endParaRPr lang="ja-JP" altLang="en-US" sz="1846" b="0">
              <a:solidFill>
                <a:srgbClr val="000000"/>
              </a:solidFill>
            </a:endParaRPr>
          </a:p>
          <a:p>
            <a:pPr algn="ctr" defTabSz="844083" eaLnBrk="1" fontAlgn="base" hangingPunct="1">
              <a:spcBef>
                <a:spcPct val="0"/>
              </a:spcBef>
              <a:spcAft>
                <a:spcPct val="0"/>
              </a:spcAft>
            </a:pPr>
            <a:endParaRPr lang="en-US" altLang="ja-JP" sz="1846" b="0">
              <a:solidFill>
                <a:srgbClr val="000000"/>
              </a:solidFill>
            </a:endParaRPr>
          </a:p>
        </p:txBody>
      </p:sp>
      <p:sp>
        <p:nvSpPr>
          <p:cNvPr id="9" name="Rectangle 6">
            <a:extLst>
              <a:ext uri="{FF2B5EF4-FFF2-40B4-BE49-F238E27FC236}">
                <a16:creationId xmlns:a16="http://schemas.microsoft.com/office/drawing/2014/main" id="{656D675B-DFCD-4EE6-A25E-FC20252D3322}"/>
              </a:ext>
            </a:extLst>
          </p:cNvPr>
          <p:cNvSpPr>
            <a:spLocks noChangeArrowheads="1"/>
          </p:cNvSpPr>
          <p:nvPr/>
        </p:nvSpPr>
        <p:spPr bwMode="auto">
          <a:xfrm>
            <a:off x="3843705" y="1635369"/>
            <a:ext cx="5114192" cy="1460989"/>
          </a:xfrm>
          <a:prstGeom prst="rect">
            <a:avLst/>
          </a:prstGeom>
          <a:noFill/>
          <a:ln w="12700" algn="ctr">
            <a:solidFill>
              <a:schemeClr val="tx1"/>
            </a:solidFill>
            <a:miter lim="800000"/>
            <a:headEnd/>
            <a:tailEnd/>
          </a:ln>
        </p:spPr>
        <p:txBody>
          <a:bodyPr lIns="68580" tIns="8206" rIns="68580" bIns="8206" anchor="ctr"/>
          <a:lstStyle/>
          <a:p>
            <a:pPr marL="492382" indent="-492382" defTabSz="844083" eaLnBrk="0" fontAlgn="base" hangingPunct="0">
              <a:lnSpc>
                <a:spcPct val="95000"/>
              </a:lnSpc>
              <a:spcBef>
                <a:spcPct val="10000"/>
              </a:spcBef>
              <a:spcAft>
                <a:spcPct val="0"/>
              </a:spcAft>
              <a:defRPr/>
            </a:pPr>
            <a:r>
              <a:rPr kumimoji="1" lang="ja-JP" altLang="en-US" sz="1477" dirty="0">
                <a:solidFill>
                  <a:srgbClr val="000000"/>
                </a:solidFill>
                <a:latin typeface="Arial" panose="020B0604020202020204" pitchFamily="34" charset="0"/>
                <a:ea typeface="ＭＳ Ｐゴシック" panose="020B0600070205080204" pitchFamily="50" charset="-128"/>
              </a:rPr>
              <a:t>①利用者の到達目標達成度・利用者及び家族の満足度</a:t>
            </a:r>
          </a:p>
          <a:p>
            <a:pPr marL="492382" indent="-492382" defTabSz="844083" eaLnBrk="0" fontAlgn="base" hangingPunct="0">
              <a:lnSpc>
                <a:spcPct val="95000"/>
              </a:lnSpc>
              <a:spcBef>
                <a:spcPct val="10000"/>
              </a:spcBef>
              <a:spcAft>
                <a:spcPct val="0"/>
              </a:spcAft>
              <a:defRPr/>
            </a:pPr>
            <a:r>
              <a:rPr kumimoji="1" lang="ja-JP" altLang="en-US" sz="1477" dirty="0">
                <a:solidFill>
                  <a:srgbClr val="000000"/>
                </a:solidFill>
                <a:latin typeface="Arial" panose="020B0604020202020204" pitchFamily="34" charset="0"/>
                <a:ea typeface="ＭＳ Ｐゴシック" panose="020B0600070205080204" pitchFamily="50" charset="-128"/>
              </a:rPr>
              <a:t>②サービス管理責任者・支援者の自己評価の導入</a:t>
            </a:r>
          </a:p>
          <a:p>
            <a:pPr marL="492382" indent="-492382" defTabSz="844083" eaLnBrk="0" fontAlgn="base" hangingPunct="0">
              <a:lnSpc>
                <a:spcPct val="95000"/>
              </a:lnSpc>
              <a:spcBef>
                <a:spcPct val="10000"/>
              </a:spcBef>
              <a:spcAft>
                <a:spcPct val="0"/>
              </a:spcAft>
              <a:defRPr/>
            </a:pPr>
            <a:r>
              <a:rPr kumimoji="1" lang="ja-JP" altLang="en-US" sz="1477" dirty="0">
                <a:solidFill>
                  <a:srgbClr val="000000"/>
                </a:solidFill>
                <a:latin typeface="Arial" panose="020B0604020202020204" pitchFamily="34" charset="0"/>
                <a:ea typeface="ＭＳ Ｐゴシック" panose="020B0600070205080204" pitchFamily="50" charset="-128"/>
              </a:rPr>
              <a:t>③苦情解決・室の第三者評価へのとりくみ</a:t>
            </a:r>
          </a:p>
          <a:p>
            <a:pPr defTabSz="844083" fontAlgn="base">
              <a:spcBef>
                <a:spcPct val="0"/>
              </a:spcBef>
              <a:spcAft>
                <a:spcPct val="0"/>
              </a:spcAft>
              <a:defRPr/>
            </a:pPr>
            <a:r>
              <a:rPr kumimoji="1" lang="ja-JP" altLang="en-US" sz="1477" dirty="0">
                <a:solidFill>
                  <a:srgbClr val="000000"/>
                </a:solidFill>
                <a:latin typeface="Arial" charset="0"/>
                <a:ea typeface="ＭＳ Ｐゴシック" panose="020B0600070205080204" pitchFamily="50" charset="-128"/>
              </a:rPr>
              <a:t>④企業等での職場体験実習等へのとりくみ</a:t>
            </a:r>
            <a:endParaRPr kumimoji="1" lang="en-US" altLang="ja-JP" sz="1477" dirty="0">
              <a:solidFill>
                <a:srgbClr val="000000"/>
              </a:solidFill>
              <a:latin typeface="Arial" charset="0"/>
              <a:ea typeface="ＭＳ Ｐゴシック" panose="020B0600070205080204" pitchFamily="50" charset="-128"/>
            </a:endParaRPr>
          </a:p>
          <a:p>
            <a:pPr defTabSz="844083" fontAlgn="base">
              <a:spcBef>
                <a:spcPct val="0"/>
              </a:spcBef>
              <a:spcAft>
                <a:spcPct val="0"/>
              </a:spcAft>
              <a:defRPr/>
            </a:pPr>
            <a:r>
              <a:rPr kumimoji="1" lang="ja-JP" altLang="en-US" sz="1477" dirty="0">
                <a:solidFill>
                  <a:srgbClr val="000000"/>
                </a:solidFill>
                <a:latin typeface="Arial" charset="0"/>
                <a:ea typeface="ＭＳ Ｐゴシック" panose="020B0600070205080204" pitchFamily="50" charset="-128"/>
              </a:rPr>
              <a:t>⑤面接練習・履歴書作成等の実践的就労支援研修の実施</a:t>
            </a:r>
            <a:endParaRPr kumimoji="1" lang="en-US" altLang="ja-JP" sz="1477" dirty="0">
              <a:solidFill>
                <a:srgbClr val="000000"/>
              </a:solidFill>
              <a:latin typeface="Arial" charset="0"/>
              <a:ea typeface="ＭＳ Ｐゴシック" panose="020B0600070205080204" pitchFamily="50" charset="-128"/>
            </a:endParaRPr>
          </a:p>
          <a:p>
            <a:pPr defTabSz="844083" fontAlgn="base">
              <a:spcBef>
                <a:spcPct val="0"/>
              </a:spcBef>
              <a:spcAft>
                <a:spcPct val="0"/>
              </a:spcAft>
              <a:defRPr/>
            </a:pPr>
            <a:r>
              <a:rPr kumimoji="1" lang="ja-JP" altLang="en-US" sz="1477" dirty="0">
                <a:solidFill>
                  <a:srgbClr val="000000"/>
                </a:solidFill>
                <a:latin typeface="Arial" charset="0"/>
                <a:ea typeface="ＭＳ Ｐゴシック" panose="020B0600070205080204" pitchFamily="50" charset="-128"/>
              </a:rPr>
              <a:t>⑥くらしに必要なトータルな支援へのとりくみ</a:t>
            </a:r>
          </a:p>
        </p:txBody>
      </p:sp>
      <p:sp>
        <p:nvSpPr>
          <p:cNvPr id="179208" name="Rectangle 7">
            <a:extLst>
              <a:ext uri="{FF2B5EF4-FFF2-40B4-BE49-F238E27FC236}">
                <a16:creationId xmlns:a16="http://schemas.microsoft.com/office/drawing/2014/main" id="{F11AFC5D-11DB-40F5-99F1-D7649F378588}"/>
              </a:ext>
            </a:extLst>
          </p:cNvPr>
          <p:cNvSpPr>
            <a:spLocks noChangeArrowheads="1"/>
          </p:cNvSpPr>
          <p:nvPr/>
        </p:nvSpPr>
        <p:spPr bwMode="auto">
          <a:xfrm>
            <a:off x="1579685" y="4825512"/>
            <a:ext cx="2120412" cy="146245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endParaRPr lang="en-US" altLang="ja-JP" sz="1846" b="0">
              <a:solidFill>
                <a:srgbClr val="000000"/>
              </a:solidFill>
            </a:endParaRPr>
          </a:p>
          <a:p>
            <a:pPr algn="ctr" defTabSz="844083" eaLnBrk="1" fontAlgn="base" hangingPunct="1">
              <a:spcBef>
                <a:spcPct val="0"/>
              </a:spcBef>
              <a:spcAft>
                <a:spcPct val="0"/>
              </a:spcAft>
            </a:pPr>
            <a:r>
              <a:rPr lang="ja-JP" altLang="en-US" sz="2215" b="0">
                <a:solidFill>
                  <a:srgbClr val="000000"/>
                </a:solidFill>
              </a:rPr>
              <a:t>事業の推進</a:t>
            </a:r>
          </a:p>
          <a:p>
            <a:pPr algn="ctr" defTabSz="844083" eaLnBrk="1" fontAlgn="base" hangingPunct="1">
              <a:spcBef>
                <a:spcPct val="0"/>
              </a:spcBef>
              <a:spcAft>
                <a:spcPct val="0"/>
              </a:spcAft>
            </a:pPr>
            <a:endParaRPr lang="en-US" altLang="ja-JP" sz="1846" b="0">
              <a:solidFill>
                <a:srgbClr val="000000"/>
              </a:solidFill>
            </a:endParaRPr>
          </a:p>
        </p:txBody>
      </p:sp>
      <p:sp>
        <p:nvSpPr>
          <p:cNvPr id="179209" name="Rectangle 8">
            <a:extLst>
              <a:ext uri="{FF2B5EF4-FFF2-40B4-BE49-F238E27FC236}">
                <a16:creationId xmlns:a16="http://schemas.microsoft.com/office/drawing/2014/main" id="{79860500-A386-413C-9C6D-E6BE71D5AFF4}"/>
              </a:ext>
            </a:extLst>
          </p:cNvPr>
          <p:cNvSpPr>
            <a:spLocks noChangeArrowheads="1"/>
          </p:cNvSpPr>
          <p:nvPr/>
        </p:nvSpPr>
        <p:spPr bwMode="auto">
          <a:xfrm>
            <a:off x="1579685" y="3229708"/>
            <a:ext cx="2127738" cy="1460989"/>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latin typeface="ＭＳ Ｐゴシック" panose="020B0600070205080204" pitchFamily="50" charset="-128"/>
              </a:rPr>
              <a:t>職員の質の向上</a:t>
            </a:r>
          </a:p>
        </p:txBody>
      </p:sp>
      <p:sp>
        <p:nvSpPr>
          <p:cNvPr id="179210" name="Rectangle 9">
            <a:extLst>
              <a:ext uri="{FF2B5EF4-FFF2-40B4-BE49-F238E27FC236}">
                <a16:creationId xmlns:a16="http://schemas.microsoft.com/office/drawing/2014/main" id="{3FBC13BF-64A1-4CCC-AE8D-CB9B91D884B4}"/>
              </a:ext>
            </a:extLst>
          </p:cNvPr>
          <p:cNvSpPr>
            <a:spLocks noChangeArrowheads="1"/>
          </p:cNvSpPr>
          <p:nvPr/>
        </p:nvSpPr>
        <p:spPr bwMode="auto">
          <a:xfrm>
            <a:off x="3840774" y="3229708"/>
            <a:ext cx="5117123" cy="146245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r>
              <a:rPr lang="en-US" altLang="ja-JP" sz="1477" b="0">
                <a:solidFill>
                  <a:srgbClr val="000000"/>
                </a:solidFill>
              </a:rPr>
              <a:t>①</a:t>
            </a:r>
            <a:r>
              <a:rPr lang="ja-JP" altLang="en-US" sz="1477" b="0">
                <a:solidFill>
                  <a:srgbClr val="000000"/>
                </a:solidFill>
              </a:rPr>
              <a:t>資格取得の促進　（キャリアアップ）による有資格者数</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②効率的・効果的な支援会議の運営</a:t>
            </a:r>
          </a:p>
          <a:p>
            <a:pPr defTabSz="844083" eaLnBrk="1" fontAlgn="base" hangingPunct="1">
              <a:spcBef>
                <a:spcPct val="0"/>
              </a:spcBef>
              <a:spcAft>
                <a:spcPct val="0"/>
              </a:spcAft>
            </a:pPr>
            <a:r>
              <a:rPr lang="ja-JP" altLang="en-US" sz="1477" b="0">
                <a:solidFill>
                  <a:srgbClr val="000000"/>
                </a:solidFill>
              </a:rPr>
              <a:t>③ＯＪＴ、ＯＦＦ</a:t>
            </a:r>
            <a:r>
              <a:rPr lang="en-US" altLang="ja-JP" sz="1477" b="0">
                <a:solidFill>
                  <a:srgbClr val="000000"/>
                </a:solidFill>
              </a:rPr>
              <a:t>-</a:t>
            </a:r>
            <a:r>
              <a:rPr lang="ja-JP" altLang="en-US" sz="1477" b="0">
                <a:solidFill>
                  <a:srgbClr val="000000"/>
                </a:solidFill>
              </a:rPr>
              <a:t>ＪＴの実施件数（時間）</a:t>
            </a:r>
          </a:p>
          <a:p>
            <a:pPr defTabSz="844083" eaLnBrk="1" fontAlgn="base" hangingPunct="1">
              <a:spcBef>
                <a:spcPct val="0"/>
              </a:spcBef>
              <a:spcAft>
                <a:spcPct val="0"/>
              </a:spcAft>
            </a:pPr>
            <a:r>
              <a:rPr lang="ja-JP" altLang="en-US" sz="1477" b="0">
                <a:solidFill>
                  <a:srgbClr val="000000"/>
                </a:solidFill>
              </a:rPr>
              <a:t>④人権研修の実施</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⑤ハローワーク等関係機関への訪問回数等</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⑥職員の企業等での職場体験研修</a:t>
            </a:r>
          </a:p>
        </p:txBody>
      </p:sp>
      <p:sp>
        <p:nvSpPr>
          <p:cNvPr id="179211" name="Rectangle 10">
            <a:extLst>
              <a:ext uri="{FF2B5EF4-FFF2-40B4-BE49-F238E27FC236}">
                <a16:creationId xmlns:a16="http://schemas.microsoft.com/office/drawing/2014/main" id="{C1E9DD45-AD7E-43EA-AFCC-CF622A615D99}"/>
              </a:ext>
            </a:extLst>
          </p:cNvPr>
          <p:cNvSpPr>
            <a:spLocks noChangeArrowheads="1"/>
          </p:cNvSpPr>
          <p:nvPr/>
        </p:nvSpPr>
        <p:spPr bwMode="auto">
          <a:xfrm>
            <a:off x="3840774" y="4825512"/>
            <a:ext cx="5117123" cy="146245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r>
              <a:rPr lang="en-US" altLang="ja-JP" sz="1477" b="0">
                <a:solidFill>
                  <a:srgbClr val="000000"/>
                </a:solidFill>
              </a:rPr>
              <a:t>①</a:t>
            </a:r>
            <a:r>
              <a:rPr lang="ja-JP" altLang="en-US" sz="1477" b="0">
                <a:solidFill>
                  <a:srgbClr val="000000"/>
                </a:solidFill>
              </a:rPr>
              <a:t>利用者数の増減、平均利用日数</a:t>
            </a:r>
          </a:p>
          <a:p>
            <a:pPr defTabSz="844083" eaLnBrk="1" fontAlgn="base" hangingPunct="1">
              <a:spcBef>
                <a:spcPct val="0"/>
              </a:spcBef>
              <a:spcAft>
                <a:spcPct val="0"/>
              </a:spcAft>
            </a:pPr>
            <a:r>
              <a:rPr lang="ja-JP" altLang="en-US" sz="1477" b="0">
                <a:solidFill>
                  <a:srgbClr val="000000"/>
                </a:solidFill>
              </a:rPr>
              <a:t>②一般雇用や他の就労系事業へ移行した利用者数等</a:t>
            </a:r>
          </a:p>
          <a:p>
            <a:pPr defTabSz="844083" eaLnBrk="1" fontAlgn="base" hangingPunct="1">
              <a:spcBef>
                <a:spcPct val="0"/>
              </a:spcBef>
              <a:spcAft>
                <a:spcPct val="0"/>
              </a:spcAft>
            </a:pPr>
            <a:r>
              <a:rPr lang="ja-JP" altLang="en-US" sz="1477" b="0">
                <a:solidFill>
                  <a:srgbClr val="000000"/>
                </a:solidFill>
              </a:rPr>
              <a:t>③企業や受注先の開拓件数・連携先機関数</a:t>
            </a:r>
          </a:p>
          <a:p>
            <a:pPr defTabSz="844083" eaLnBrk="1" fontAlgn="base" hangingPunct="1">
              <a:spcBef>
                <a:spcPct val="0"/>
              </a:spcBef>
              <a:spcAft>
                <a:spcPct val="0"/>
              </a:spcAft>
            </a:pPr>
            <a:r>
              <a:rPr lang="ja-JP" altLang="en-US" sz="1477" b="0">
                <a:solidFill>
                  <a:srgbClr val="000000"/>
                </a:solidFill>
              </a:rPr>
              <a:t>④学校・企業・地域等との連携</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⑤施設外就労等の地域での就労支援のとりくみなど</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⑥就労支援系サービス以外の提供への取り組み</a:t>
            </a:r>
          </a:p>
        </p:txBody>
      </p:sp>
      <p:sp>
        <p:nvSpPr>
          <p:cNvPr id="179212" name="Rectangle 17">
            <a:extLst>
              <a:ext uri="{FF2B5EF4-FFF2-40B4-BE49-F238E27FC236}">
                <a16:creationId xmlns:a16="http://schemas.microsoft.com/office/drawing/2014/main" id="{AA40A13B-8530-4D93-8B5C-90F6698707E1}"/>
              </a:ext>
            </a:extLst>
          </p:cNvPr>
          <p:cNvSpPr>
            <a:spLocks noChangeArrowheads="1"/>
          </p:cNvSpPr>
          <p:nvPr/>
        </p:nvSpPr>
        <p:spPr bwMode="auto">
          <a:xfrm>
            <a:off x="252046" y="1238310"/>
            <a:ext cx="1197220" cy="357435"/>
          </a:xfrm>
          <a:prstGeom prst="rect">
            <a:avLst/>
          </a:prstGeom>
          <a:solidFill>
            <a:srgbClr val="CCECFF"/>
          </a:solidFill>
          <a:ln w="12700" algn="ctr">
            <a:solidFill>
              <a:schemeClr val="tx1"/>
            </a:solidFill>
            <a:miter lim="800000"/>
            <a:headEnd/>
            <a:tailEnd/>
          </a:ln>
        </p:spPr>
        <p:txBody>
          <a:bodyPr lIns="68580" tIns="8206" rIns="68580" bIns="8206"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rPr>
              <a:t>視点</a:t>
            </a:r>
            <a:r>
              <a:rPr lang="ja-JP" altLang="en-US" sz="2215">
                <a:solidFill>
                  <a:srgbClr val="000000"/>
                </a:solidFill>
              </a:rPr>
              <a:t> </a:t>
            </a:r>
          </a:p>
        </p:txBody>
      </p:sp>
      <p:sp>
        <p:nvSpPr>
          <p:cNvPr id="179213" name="AutoShape 21">
            <a:extLst>
              <a:ext uri="{FF2B5EF4-FFF2-40B4-BE49-F238E27FC236}">
                <a16:creationId xmlns:a16="http://schemas.microsoft.com/office/drawing/2014/main" id="{0731258E-C42B-4E37-9C86-26CBCA6F29FD}"/>
              </a:ext>
            </a:extLst>
          </p:cNvPr>
          <p:cNvSpPr>
            <a:spLocks noChangeArrowheads="1"/>
          </p:cNvSpPr>
          <p:nvPr/>
        </p:nvSpPr>
        <p:spPr bwMode="auto">
          <a:xfrm rot="10800000">
            <a:off x="317989" y="1635369"/>
            <a:ext cx="1129811" cy="4585189"/>
          </a:xfrm>
          <a:prstGeom prst="rtTriangle">
            <a:avLst/>
          </a:prstGeom>
          <a:solidFill>
            <a:srgbClr val="FFFFB9">
              <a:alpha val="49019"/>
            </a:srgbClr>
          </a:solidFill>
          <a:ln w="12700" algn="ctr">
            <a:solidFill>
              <a:schemeClr val="tx1"/>
            </a:solidFill>
            <a:miter lim="800000"/>
            <a:headEnd/>
            <a:tailEnd/>
          </a:ln>
        </p:spPr>
        <p:txBody>
          <a:bodyPr rot="10800000" vert="eaVert" wrap="none"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a:solidFill>
                  <a:srgbClr val="000000"/>
                </a:solidFill>
              </a:rPr>
              <a:t>エンパワメント</a:t>
            </a:r>
          </a:p>
        </p:txBody>
      </p:sp>
      <p:sp>
        <p:nvSpPr>
          <p:cNvPr id="179214" name="AutoShape 20">
            <a:extLst>
              <a:ext uri="{FF2B5EF4-FFF2-40B4-BE49-F238E27FC236}">
                <a16:creationId xmlns:a16="http://schemas.microsoft.com/office/drawing/2014/main" id="{F890501A-A55C-43DF-861C-E76EA5E4DD2B}"/>
              </a:ext>
            </a:extLst>
          </p:cNvPr>
          <p:cNvSpPr>
            <a:spLocks noChangeArrowheads="1"/>
          </p:cNvSpPr>
          <p:nvPr/>
        </p:nvSpPr>
        <p:spPr bwMode="auto">
          <a:xfrm>
            <a:off x="252047" y="1633904"/>
            <a:ext cx="1129812" cy="4652596"/>
          </a:xfrm>
          <a:prstGeom prst="rtTriangle">
            <a:avLst/>
          </a:prstGeom>
          <a:solidFill>
            <a:srgbClr val="FFFFB9">
              <a:alpha val="49019"/>
            </a:srgbClr>
          </a:solidFill>
          <a:ln w="12700" algn="ctr">
            <a:solidFill>
              <a:schemeClr val="tx1"/>
            </a:solidFill>
            <a:miter lim="800000"/>
            <a:headEnd/>
            <a:tailEnd/>
          </a:ln>
        </p:spPr>
        <p:txBody>
          <a:bodyPr vert="eaVert" wrap="none"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a:solidFill>
                  <a:srgbClr val="000000"/>
                </a:solidFill>
              </a:rPr>
              <a:t>市民の暮らし</a:t>
            </a:r>
          </a:p>
        </p:txBody>
      </p:sp>
      <p:sp>
        <p:nvSpPr>
          <p:cNvPr id="17" name="角丸四角形 16">
            <a:extLst>
              <a:ext uri="{FF2B5EF4-FFF2-40B4-BE49-F238E27FC236}">
                <a16:creationId xmlns:a16="http://schemas.microsoft.com/office/drawing/2014/main" id="{B6B5B5AE-8FAC-46DB-980A-109D02F10273}"/>
              </a:ext>
            </a:extLst>
          </p:cNvPr>
          <p:cNvSpPr/>
          <p:nvPr/>
        </p:nvSpPr>
        <p:spPr bwMode="auto">
          <a:xfrm>
            <a:off x="8222666" y="337770"/>
            <a:ext cx="712177" cy="464527"/>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68580" tIns="8206" rIns="68580" bIns="8206" anchor="ctr"/>
          <a:lstStyle/>
          <a:p>
            <a:pPr algn="ctr" defTabSz="844083" fontAlgn="base">
              <a:spcBef>
                <a:spcPct val="0"/>
              </a:spcBef>
              <a:spcAft>
                <a:spcPct val="0"/>
              </a:spcAft>
              <a:defRPr/>
            </a:pPr>
            <a:r>
              <a:rPr kumimoji="1" lang="ja-JP" altLang="en-US" sz="1662" b="1" dirty="0">
                <a:solidFill>
                  <a:srgbClr val="000000"/>
                </a:solidFill>
                <a:latin typeface="Arial"/>
                <a:ea typeface="ＭＳ Ｐゴシック"/>
              </a:rPr>
              <a:t>例</a:t>
            </a:r>
          </a:p>
        </p:txBody>
      </p:sp>
      <p:sp>
        <p:nvSpPr>
          <p:cNvPr id="16" name="AutoShape 4">
            <a:extLst>
              <a:ext uri="{FF2B5EF4-FFF2-40B4-BE49-F238E27FC236}">
                <a16:creationId xmlns:a16="http://schemas.microsoft.com/office/drawing/2014/main" id="{D6F6AE20-34A5-4443-8199-73A5B86889DD}"/>
              </a:ext>
            </a:extLst>
          </p:cNvPr>
          <p:cNvSpPr>
            <a:spLocks noChangeArrowheads="1"/>
          </p:cNvSpPr>
          <p:nvPr/>
        </p:nvSpPr>
        <p:spPr bwMode="auto">
          <a:xfrm>
            <a:off x="209157" y="88472"/>
            <a:ext cx="8398130" cy="83943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79203" name="Rectangle 2">
            <a:extLst>
              <a:ext uri="{FF2B5EF4-FFF2-40B4-BE49-F238E27FC236}">
                <a16:creationId xmlns:a16="http://schemas.microsoft.com/office/drawing/2014/main" id="{099AEB90-D6BB-4A00-B6CC-AFB7FBF765F6}"/>
              </a:ext>
            </a:extLst>
          </p:cNvPr>
          <p:cNvSpPr>
            <a:spLocks noGrp="1" noChangeArrowheads="1"/>
          </p:cNvSpPr>
          <p:nvPr>
            <p:ph type="title"/>
          </p:nvPr>
        </p:nvSpPr>
        <p:spPr>
          <a:xfrm>
            <a:off x="765313" y="275807"/>
            <a:ext cx="4880114" cy="652096"/>
          </a:xfrm>
        </p:spPr>
        <p:txBody>
          <a:bodyPr/>
          <a:lstStyle/>
          <a:p>
            <a:pPr marL="316531" indent="-316531">
              <a:spcBef>
                <a:spcPct val="20000"/>
              </a:spcBef>
            </a:pPr>
            <a:r>
              <a:rPr lang="ja-JP" altLang="en-US" sz="3692" b="1" dirty="0"/>
              <a:t>サービスの評価基準</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8" name="_s53254"/>
          <p:cNvSpPr>
            <a:spLocks noChangeShapeType="1"/>
          </p:cNvSpPr>
          <p:nvPr/>
        </p:nvSpPr>
        <p:spPr bwMode="auto">
          <a:xfrm flipH="1">
            <a:off x="3275595" y="3895871"/>
            <a:ext cx="481743" cy="1754"/>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94" name="_s53260"/>
          <p:cNvSpPr>
            <a:spLocks noChangeShapeType="1"/>
          </p:cNvSpPr>
          <p:nvPr/>
        </p:nvSpPr>
        <p:spPr bwMode="auto">
          <a:xfrm>
            <a:off x="3635897" y="3096657"/>
            <a:ext cx="2232781" cy="1681369"/>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96" name="_s53262"/>
          <p:cNvSpPr>
            <a:spLocks noChangeShapeType="1"/>
          </p:cNvSpPr>
          <p:nvPr/>
        </p:nvSpPr>
        <p:spPr bwMode="auto">
          <a:xfrm>
            <a:off x="5580227" y="3895871"/>
            <a:ext cx="576902" cy="1754"/>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98" name="_s53264"/>
          <p:cNvSpPr>
            <a:spLocks noChangeShapeType="1"/>
          </p:cNvSpPr>
          <p:nvPr/>
        </p:nvSpPr>
        <p:spPr bwMode="auto">
          <a:xfrm flipV="1">
            <a:off x="3406141" y="3032117"/>
            <a:ext cx="2096890" cy="1526666"/>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0" name="_s53266"/>
          <p:cNvSpPr>
            <a:spLocks noChangeShapeType="1"/>
          </p:cNvSpPr>
          <p:nvPr/>
        </p:nvSpPr>
        <p:spPr bwMode="auto">
          <a:xfrm flipV="1">
            <a:off x="4641925" y="2720236"/>
            <a:ext cx="1487" cy="2260566"/>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19" name="_s53268"/>
          <p:cNvSpPr>
            <a:spLocks noChangeArrowheads="1"/>
          </p:cNvSpPr>
          <p:nvPr/>
        </p:nvSpPr>
        <p:spPr bwMode="auto">
          <a:xfrm>
            <a:off x="3709757" y="3362736"/>
            <a:ext cx="1870470" cy="1125899"/>
          </a:xfrm>
          <a:prstGeom prst="ellipse">
            <a:avLst/>
          </a:prstGeom>
          <a:solidFill>
            <a:srgbClr val="FF0000"/>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846" b="1"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endParaRPr kumimoji="1" lang="en-US" altLang="ja-JP" sz="1846" b="1"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ja-JP" altLang="en-US" sz="1846" b="1" dirty="0">
                <a:solidFill>
                  <a:srgbClr val="FFFFFF"/>
                </a:solidFill>
                <a:latin typeface="Arial" charset="0"/>
                <a:ea typeface="ＭＳ Ｐゴシック"/>
                <a:cs typeface="ＭＳ Ｐゴシック" charset="-128"/>
              </a:rPr>
              <a:t>人の社会生活</a:t>
            </a:r>
          </a:p>
          <a:p>
            <a:pPr marL="316531" indent="-316531" algn="ctr" defTabSz="844083" fontAlgn="base">
              <a:lnSpc>
                <a:spcPct val="80000"/>
              </a:lnSpc>
              <a:spcBef>
                <a:spcPct val="20000"/>
              </a:spcBef>
              <a:spcAft>
                <a:spcPct val="0"/>
              </a:spcAft>
              <a:defRPr/>
            </a:pPr>
            <a:endParaRPr kumimoji="1" lang="ja-JP" altLang="en-US" sz="1846" b="1"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endParaRPr kumimoji="1" lang="en-US" altLang="ja-JP" sz="1662" b="1" dirty="0">
              <a:solidFill>
                <a:srgbClr val="FFFFFF"/>
              </a:solidFill>
              <a:latin typeface="Arial" charset="0"/>
              <a:ea typeface="ＭＳ Ｐゴシック"/>
              <a:cs typeface="ＭＳ Ｐゴシック" charset="-128"/>
            </a:endParaRPr>
          </a:p>
        </p:txBody>
      </p:sp>
      <p:sp>
        <p:nvSpPr>
          <p:cNvPr id="233503" name="Line 21"/>
          <p:cNvSpPr>
            <a:spLocks noChangeShapeType="1"/>
          </p:cNvSpPr>
          <p:nvPr/>
        </p:nvSpPr>
        <p:spPr bwMode="auto">
          <a:xfrm flipV="1">
            <a:off x="2605395" y="3229452"/>
            <a:ext cx="2974" cy="19992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4" name="Line 22"/>
          <p:cNvSpPr>
            <a:spLocks noChangeShapeType="1"/>
          </p:cNvSpPr>
          <p:nvPr/>
        </p:nvSpPr>
        <p:spPr bwMode="auto">
          <a:xfrm flipH="1" flipV="1">
            <a:off x="2773036" y="4227328"/>
            <a:ext cx="71369" cy="264814"/>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5" name="Line 23"/>
          <p:cNvSpPr>
            <a:spLocks noChangeShapeType="1"/>
          </p:cNvSpPr>
          <p:nvPr/>
        </p:nvSpPr>
        <p:spPr bwMode="auto">
          <a:xfrm flipV="1">
            <a:off x="3092082" y="2240280"/>
            <a:ext cx="481699" cy="212247"/>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6" name="Line 24"/>
          <p:cNvSpPr>
            <a:spLocks noChangeShapeType="1"/>
          </p:cNvSpPr>
          <p:nvPr/>
        </p:nvSpPr>
        <p:spPr bwMode="auto">
          <a:xfrm flipV="1">
            <a:off x="5580228" y="5223450"/>
            <a:ext cx="288451" cy="11574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7" name="Line 25"/>
          <p:cNvSpPr>
            <a:spLocks noChangeShapeType="1"/>
          </p:cNvSpPr>
          <p:nvPr/>
        </p:nvSpPr>
        <p:spPr bwMode="auto">
          <a:xfrm>
            <a:off x="3493609" y="5278138"/>
            <a:ext cx="263728" cy="146992"/>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8" name="Line 26"/>
          <p:cNvSpPr>
            <a:spLocks noChangeShapeType="1"/>
          </p:cNvSpPr>
          <p:nvPr/>
        </p:nvSpPr>
        <p:spPr bwMode="auto">
          <a:xfrm flipV="1">
            <a:off x="6516948" y="4227329"/>
            <a:ext cx="35685" cy="33145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75" name="Line 33"/>
          <p:cNvSpPr>
            <a:spLocks noChangeShapeType="1"/>
          </p:cNvSpPr>
          <p:nvPr/>
        </p:nvSpPr>
        <p:spPr bwMode="auto">
          <a:xfrm>
            <a:off x="5816061" y="2264615"/>
            <a:ext cx="341068" cy="184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grpSp>
        <p:nvGrpSpPr>
          <p:cNvPr id="2" name="グループ化 1"/>
          <p:cNvGrpSpPr/>
          <p:nvPr/>
        </p:nvGrpSpPr>
        <p:grpSpPr>
          <a:xfrm>
            <a:off x="3348061" y="1169381"/>
            <a:ext cx="2663825" cy="1528689"/>
            <a:chOff x="3348060" y="981079"/>
            <a:chExt cx="2663825" cy="1656080"/>
          </a:xfrm>
        </p:grpSpPr>
        <p:sp>
          <p:nvSpPr>
            <p:cNvPr id="18" name="_s53267"/>
            <p:cNvSpPr>
              <a:spLocks noChangeArrowheads="1"/>
            </p:cNvSpPr>
            <p:nvPr/>
          </p:nvSpPr>
          <p:spPr bwMode="auto">
            <a:xfrm>
              <a:off x="3638388" y="1772713"/>
              <a:ext cx="2019156" cy="864446"/>
            </a:xfrm>
            <a:prstGeom prst="ellipse">
              <a:avLst/>
            </a:prstGeom>
            <a:solidFill>
              <a:schemeClr val="accent1"/>
            </a:solidFill>
            <a:ln w="9525">
              <a:solidFill>
                <a:schemeClr val="tx1"/>
              </a:solidFill>
              <a:round/>
              <a:headEnd/>
              <a:tailEnd/>
            </a:ln>
          </p:spPr>
          <p:txBody>
            <a:bodyPr wrap="none" lIns="0" tIns="0" rIns="0" bIns="0" anchor="ctr"/>
            <a:lstStyle/>
            <a:p>
              <a:pPr marL="316531" indent="-316531" defTabSz="844083" fontAlgn="base">
                <a:lnSpc>
                  <a:spcPct val="60000"/>
                </a:lnSpc>
                <a:spcBef>
                  <a:spcPct val="0"/>
                </a:spcBef>
                <a:spcAft>
                  <a:spcPct val="0"/>
                </a:spcAft>
                <a:defRPr/>
              </a:pPr>
              <a:r>
                <a:rPr kumimoji="1" lang="en-US" altLang="ja-JP" sz="1477" b="1" dirty="0">
                  <a:solidFill>
                    <a:srgbClr val="002060"/>
                  </a:solidFill>
                  <a:latin typeface="Arial" charset="0"/>
                  <a:ea typeface="ＭＳ Ｐゴシック"/>
                  <a:cs typeface="ＭＳ Ｐゴシック" charset="-128"/>
                </a:rPr>
                <a:t>①</a:t>
              </a:r>
              <a:r>
                <a:rPr kumimoji="1" lang="ja-JP" altLang="en-US" sz="1477" b="1" dirty="0">
                  <a:solidFill>
                    <a:srgbClr val="002060"/>
                  </a:solidFill>
                  <a:latin typeface="Arial" charset="0"/>
                  <a:ea typeface="ＭＳ Ｐゴシック"/>
                  <a:cs typeface="ＭＳ Ｐゴシック" charset="-128"/>
                </a:rPr>
                <a:t>健康・食生活</a:t>
              </a:r>
            </a:p>
            <a:p>
              <a:pPr marL="316531" indent="-316531" defTabSz="844083" fontAlgn="base">
                <a:lnSpc>
                  <a:spcPct val="60000"/>
                </a:lnSpc>
                <a:spcBef>
                  <a:spcPct val="0"/>
                </a:spcBef>
                <a:spcAft>
                  <a:spcPct val="0"/>
                </a:spcAft>
                <a:defRPr/>
              </a:pPr>
              <a:endParaRPr kumimoji="1" lang="ja-JP" altLang="en-US" sz="1477" b="1" dirty="0">
                <a:solidFill>
                  <a:srgbClr val="002060"/>
                </a:solidFill>
                <a:latin typeface="Arial" charset="0"/>
                <a:ea typeface="ＭＳ Ｐゴシック"/>
                <a:cs typeface="ＭＳ Ｐゴシック" charset="-128"/>
              </a:endParaRPr>
            </a:p>
            <a:p>
              <a:pPr marL="316531" indent="-316531" defTabSz="844083" fontAlgn="base">
                <a:lnSpc>
                  <a:spcPct val="60000"/>
                </a:lnSpc>
                <a:spcBef>
                  <a:spcPct val="0"/>
                </a:spcBef>
                <a:spcAft>
                  <a:spcPct val="0"/>
                </a:spcAft>
                <a:defRPr/>
              </a:pPr>
              <a:r>
                <a:rPr kumimoji="1" lang="ja-JP" altLang="en-US" sz="1477" b="1" dirty="0">
                  <a:solidFill>
                    <a:srgbClr val="002060"/>
                  </a:solidFill>
                  <a:latin typeface="Arial" charset="0"/>
                  <a:ea typeface="ＭＳ Ｐゴシック"/>
                  <a:cs typeface="ＭＳ Ｐゴシック" charset="-128"/>
                </a:rPr>
                <a:t>生活環境（安全）</a:t>
              </a:r>
            </a:p>
          </p:txBody>
        </p:sp>
        <p:sp>
          <p:nvSpPr>
            <p:cNvPr id="233476" name="AutoShape 47"/>
            <p:cNvSpPr>
              <a:spLocks noChangeArrowheads="1"/>
            </p:cNvSpPr>
            <p:nvPr/>
          </p:nvSpPr>
          <p:spPr bwMode="auto">
            <a:xfrm>
              <a:off x="3348060" y="981079"/>
              <a:ext cx="2663825" cy="7921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食生活・栄養管理・食材選択</a:t>
              </a:r>
            </a:p>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健康管理・疾病管理・防犯</a:t>
              </a:r>
            </a:p>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安全・地域の防災・危険時対応</a:t>
              </a:r>
            </a:p>
          </p:txBody>
        </p:sp>
      </p:grpSp>
      <p:grpSp>
        <p:nvGrpSpPr>
          <p:cNvPr id="15" name="グループ化 14"/>
          <p:cNvGrpSpPr/>
          <p:nvPr/>
        </p:nvGrpSpPr>
        <p:grpSpPr>
          <a:xfrm>
            <a:off x="88903" y="4492143"/>
            <a:ext cx="3837937" cy="1927747"/>
            <a:chOff x="88902" y="4580737"/>
            <a:chExt cx="3837937" cy="2088393"/>
          </a:xfrm>
        </p:grpSpPr>
        <p:sp>
          <p:nvSpPr>
            <p:cNvPr id="8" name="_s53257"/>
            <p:cNvSpPr>
              <a:spLocks noChangeArrowheads="1"/>
            </p:cNvSpPr>
            <p:nvPr/>
          </p:nvSpPr>
          <p:spPr bwMode="auto">
            <a:xfrm>
              <a:off x="2124765" y="4580737"/>
              <a:ext cx="1802074" cy="864446"/>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385"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385" dirty="0">
                  <a:solidFill>
                    <a:srgbClr val="FFFFFF"/>
                  </a:solidFill>
                  <a:latin typeface="Arial" charset="0"/>
                  <a:ea typeface="ＭＳ Ｐゴシック"/>
                  <a:cs typeface="ＭＳ Ｐゴシック" charset="-128"/>
                </a:rPr>
                <a:t> </a:t>
              </a:r>
              <a:r>
                <a:rPr kumimoji="1" lang="en-US" altLang="ja-JP" sz="1477" b="1" dirty="0">
                  <a:solidFill>
                    <a:srgbClr val="002060"/>
                  </a:solidFill>
                  <a:latin typeface="Arial" charset="0"/>
                  <a:ea typeface="ＭＳ Ｐゴシック"/>
                  <a:cs typeface="ＭＳ Ｐゴシック" charset="-128"/>
                </a:rPr>
                <a:t>⑥</a:t>
              </a:r>
              <a:r>
                <a:rPr kumimoji="1" lang="ja-JP" altLang="en-US" sz="1477" b="1" dirty="0">
                  <a:solidFill>
                    <a:srgbClr val="002060"/>
                  </a:solidFill>
                  <a:latin typeface="Arial" charset="0"/>
                  <a:ea typeface="ＭＳ Ｐゴシック"/>
                  <a:cs typeface="ＭＳ Ｐゴシック" charset="-128"/>
                </a:rPr>
                <a:t>コミュニケーション</a:t>
              </a:r>
            </a:p>
            <a:p>
              <a:pPr marL="316531" indent="-316531" algn="ctr" defTabSz="844083" fontAlgn="base">
                <a:lnSpc>
                  <a:spcPct val="80000"/>
                </a:lnSpc>
                <a:spcBef>
                  <a:spcPct val="20000"/>
                </a:spcBef>
                <a:spcAft>
                  <a:spcPct val="0"/>
                </a:spcAft>
                <a:defRPr/>
              </a:pPr>
              <a:endParaRPr kumimoji="1" lang="en-US" altLang="ja-JP" sz="1385" dirty="0">
                <a:solidFill>
                  <a:srgbClr val="FFFFFF"/>
                </a:solidFill>
                <a:latin typeface="Arial" charset="0"/>
                <a:ea typeface="ＭＳ Ｐゴシック"/>
                <a:cs typeface="ＭＳ Ｐゴシック" charset="-128"/>
              </a:endParaRPr>
            </a:p>
          </p:txBody>
        </p:sp>
        <p:sp>
          <p:nvSpPr>
            <p:cNvPr id="233477" name="AutoShape 49"/>
            <p:cNvSpPr>
              <a:spLocks noChangeArrowheads="1"/>
            </p:cNvSpPr>
            <p:nvPr/>
          </p:nvSpPr>
          <p:spPr bwMode="auto">
            <a:xfrm>
              <a:off x="88902" y="5516605"/>
              <a:ext cx="2826872" cy="11525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・情報取得・コミュニケーション手段</a:t>
              </a:r>
              <a:br>
                <a:rPr lang="en-US" altLang="ja-JP" sz="1292" b="1" dirty="0">
                  <a:solidFill>
                    <a:srgbClr val="000000"/>
                  </a:solidFill>
                  <a:latin typeface="ＭＳ Ｐゴシック" panose="020B0600070205080204" pitchFamily="50" charset="-128"/>
                </a:rPr>
              </a:br>
              <a:r>
                <a:rPr lang="ja-JP" altLang="en-US" sz="1292" b="1" dirty="0">
                  <a:solidFill>
                    <a:srgbClr val="000000"/>
                  </a:solidFill>
                  <a:latin typeface="ＭＳ Ｐゴシック" panose="020B0600070205080204" pitchFamily="50" charset="-128"/>
                </a:rPr>
                <a:t>・災害対応・緊急　連絡システム</a:t>
              </a:r>
              <a:endParaRPr lang="en-US" altLang="ja-JP" sz="1292" b="1" dirty="0">
                <a:solidFill>
                  <a:srgbClr val="000000"/>
                </a:solidFill>
                <a:latin typeface="ＭＳ Ｐゴシック" panose="020B0600070205080204" pitchFamily="50" charset="-128"/>
              </a:endParaRPr>
            </a:p>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　（誘導案内・危険情報）</a:t>
              </a:r>
            </a:p>
          </p:txBody>
        </p:sp>
      </p:grpSp>
      <p:grpSp>
        <p:nvGrpSpPr>
          <p:cNvPr id="13" name="グループ化 12"/>
          <p:cNvGrpSpPr/>
          <p:nvPr/>
        </p:nvGrpSpPr>
        <p:grpSpPr>
          <a:xfrm>
            <a:off x="2987696" y="4958635"/>
            <a:ext cx="3816350" cy="1462719"/>
            <a:chOff x="2987695" y="5086105"/>
            <a:chExt cx="3816350" cy="1584612"/>
          </a:xfrm>
        </p:grpSpPr>
        <p:sp>
          <p:nvSpPr>
            <p:cNvPr id="10" name="_s53259"/>
            <p:cNvSpPr>
              <a:spLocks noChangeArrowheads="1"/>
            </p:cNvSpPr>
            <p:nvPr/>
          </p:nvSpPr>
          <p:spPr bwMode="auto">
            <a:xfrm>
              <a:off x="3852496" y="5086105"/>
              <a:ext cx="1730705" cy="792250"/>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⑤</a:t>
              </a:r>
              <a:r>
                <a:rPr kumimoji="1" lang="ja-JP" altLang="en-US" sz="1569" b="1" dirty="0">
                  <a:solidFill>
                    <a:srgbClr val="002060"/>
                  </a:solidFill>
                  <a:latin typeface="Arial" charset="0"/>
                  <a:ea typeface="ＭＳ Ｐゴシック"/>
                  <a:cs typeface="ＭＳ Ｐゴシック" charset="-128"/>
                </a:rPr>
                <a:t>育つ</a:t>
              </a:r>
            </a:p>
            <a:p>
              <a:pPr marL="316531" indent="-316531" algn="ctr" defTabSz="844083" fontAlgn="base">
                <a:lnSpc>
                  <a:spcPct val="80000"/>
                </a:lnSpc>
                <a:spcBef>
                  <a:spcPct val="20000"/>
                </a:spcBef>
                <a:spcAft>
                  <a:spcPct val="0"/>
                </a:spcAft>
                <a:defRPr/>
              </a:pPr>
              <a:r>
                <a:rPr kumimoji="1" lang="ja-JP" altLang="en-US" sz="1569" b="1" dirty="0">
                  <a:solidFill>
                    <a:srgbClr val="002060"/>
                  </a:solidFill>
                  <a:latin typeface="Arial" charset="0"/>
                  <a:ea typeface="ＭＳ Ｐゴシック"/>
                  <a:cs typeface="ＭＳ Ｐゴシック" charset="-128"/>
                </a:rPr>
                <a:t>・育てる・学ぶ</a:t>
              </a:r>
            </a:p>
          </p:txBody>
        </p:sp>
        <p:sp>
          <p:nvSpPr>
            <p:cNvPr id="233478" name="AutoShape 51"/>
            <p:cNvSpPr>
              <a:spLocks noChangeArrowheads="1"/>
            </p:cNvSpPr>
            <p:nvPr/>
          </p:nvSpPr>
          <p:spPr bwMode="auto">
            <a:xfrm>
              <a:off x="2987695" y="6021430"/>
              <a:ext cx="3816350" cy="64928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tabLst>
                  <a:tab pos="3678238" algn="l"/>
                  <a:tab pos="4303713"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3678238" algn="l"/>
                  <a:tab pos="4303713"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3678238" algn="l"/>
                  <a:tab pos="4303713"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tabLst>
                  <a:tab pos="3395381" algn="l"/>
                  <a:tab pos="3972757" algn="l"/>
                </a:tabLst>
              </a:pPr>
              <a:endParaRPr lang="en-US" altLang="ja-JP" sz="1292" dirty="0">
                <a:solidFill>
                  <a:srgbClr val="000000"/>
                </a:solidFill>
                <a:latin typeface="Arial" pitchFamily="34" charset="0"/>
              </a:endParaRPr>
            </a:p>
            <a:p>
              <a:pPr defTabSz="844083" eaLnBrk="1" fontAlgn="base" hangingPunct="1">
                <a:spcBef>
                  <a:spcPct val="0"/>
                </a:spcBef>
                <a:spcAft>
                  <a:spcPct val="0"/>
                </a:spcAft>
                <a:buNone/>
                <a:tabLst>
                  <a:tab pos="3395381" algn="l"/>
                  <a:tab pos="3972757" algn="l"/>
                </a:tabLst>
              </a:pPr>
              <a:endParaRPr lang="en-US" altLang="ja-JP" sz="1292" dirty="0">
                <a:solidFill>
                  <a:srgbClr val="000000"/>
                </a:solidFill>
                <a:latin typeface="Arial" pitchFamily="34" charset="0"/>
              </a:endParaRPr>
            </a:p>
            <a:p>
              <a:pPr defTabSz="844083" eaLnBrk="1" fontAlgn="base" hangingPunct="1">
                <a:spcBef>
                  <a:spcPct val="0"/>
                </a:spcBef>
                <a:spcAft>
                  <a:spcPct val="0"/>
                </a:spcAft>
                <a:buNone/>
                <a:tabLst>
                  <a:tab pos="3395381" algn="l"/>
                  <a:tab pos="3972757" algn="l"/>
                </a:tabLst>
              </a:pPr>
              <a:r>
                <a:rPr lang="ja-JP" altLang="en-US" sz="1292" b="1" dirty="0">
                  <a:solidFill>
                    <a:srgbClr val="000000"/>
                  </a:solidFill>
                  <a:latin typeface="Arial" pitchFamily="34" charset="0"/>
                </a:rPr>
                <a:t>教育機会・各種関連機関の利便性・啓蒙・啓発</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tabLst>
                  <a:tab pos="3395381" algn="l"/>
                  <a:tab pos="3972757" algn="l"/>
                </a:tabLst>
              </a:pPr>
              <a:r>
                <a:rPr lang="ja-JP" altLang="en-US" sz="1292" b="1" dirty="0">
                  <a:solidFill>
                    <a:srgbClr val="000000"/>
                  </a:solidFill>
                  <a:latin typeface="Arial" pitchFamily="34" charset="0"/>
                </a:rPr>
                <a:t>活動・伝統</a:t>
              </a:r>
              <a:r>
                <a:rPr lang="ja-JP" altLang="en-US" sz="1292" b="1" dirty="0">
                  <a:solidFill>
                    <a:srgbClr val="000000"/>
                  </a:solidFill>
                  <a:ea typeface="ＭＳ ゴシック" pitchFamily="49" charset="-128"/>
                </a:rPr>
                <a:t>文化・教育内容・教育機会など</a:t>
              </a:r>
            </a:p>
            <a:p>
              <a:pPr defTabSz="844083" eaLnBrk="1" fontAlgn="base" hangingPunct="1">
                <a:spcBef>
                  <a:spcPct val="0"/>
                </a:spcBef>
                <a:spcAft>
                  <a:spcPct val="0"/>
                </a:spcAft>
                <a:buNone/>
                <a:tabLst>
                  <a:tab pos="3395381" algn="l"/>
                  <a:tab pos="3972757" algn="l"/>
                </a:tabLst>
              </a:pPr>
              <a:r>
                <a:rPr lang="ja-JP" altLang="en-US" sz="1292" dirty="0">
                  <a:solidFill>
                    <a:srgbClr val="000000"/>
                  </a:solidFill>
                  <a:latin typeface="Arial" pitchFamily="34" charset="0"/>
                </a:rPr>
                <a:t>   </a:t>
              </a:r>
            </a:p>
            <a:p>
              <a:pPr defTabSz="844083" eaLnBrk="1" fontAlgn="base" hangingPunct="1">
                <a:spcBef>
                  <a:spcPct val="0"/>
                </a:spcBef>
                <a:spcAft>
                  <a:spcPct val="0"/>
                </a:spcAft>
                <a:buNone/>
                <a:tabLst>
                  <a:tab pos="3395381" algn="l"/>
                  <a:tab pos="3972757" algn="l"/>
                </a:tabLst>
              </a:pPr>
              <a:endParaRPr lang="en-US" altLang="ja-JP" sz="1292" dirty="0">
                <a:solidFill>
                  <a:srgbClr val="000000"/>
                </a:solidFill>
                <a:ea typeface="ＭＳ ゴシック" pitchFamily="49" charset="-128"/>
              </a:endParaRPr>
            </a:p>
          </p:txBody>
        </p:sp>
      </p:grpSp>
      <p:grpSp>
        <p:nvGrpSpPr>
          <p:cNvPr id="11" name="グループ化 10"/>
          <p:cNvGrpSpPr/>
          <p:nvPr/>
        </p:nvGrpSpPr>
        <p:grpSpPr>
          <a:xfrm>
            <a:off x="5743334" y="4580949"/>
            <a:ext cx="3347327" cy="1467055"/>
            <a:chOff x="5743333" y="4676945"/>
            <a:chExt cx="3347327" cy="1589310"/>
          </a:xfrm>
        </p:grpSpPr>
        <p:sp>
          <p:nvSpPr>
            <p:cNvPr id="12" name="_s53261"/>
            <p:cNvSpPr>
              <a:spLocks noChangeArrowheads="1"/>
            </p:cNvSpPr>
            <p:nvPr/>
          </p:nvSpPr>
          <p:spPr bwMode="auto">
            <a:xfrm>
              <a:off x="5743333" y="4676945"/>
              <a:ext cx="1582911" cy="866346"/>
            </a:xfrm>
            <a:prstGeom prst="ellipse">
              <a:avLst/>
            </a:prstGeom>
            <a:solidFill>
              <a:srgbClr val="FFC000"/>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④</a:t>
              </a:r>
              <a:r>
                <a:rPr kumimoji="1" lang="ja-JP" altLang="en-US" sz="1569" b="1" dirty="0">
                  <a:solidFill>
                    <a:srgbClr val="002060"/>
                  </a:solidFill>
                  <a:latin typeface="Arial" charset="0"/>
                  <a:ea typeface="ＭＳ Ｐゴシック"/>
                  <a:cs typeface="ＭＳ Ｐゴシック" charset="-128"/>
                </a:rPr>
                <a:t>就業・労働</a:t>
              </a:r>
            </a:p>
          </p:txBody>
        </p:sp>
        <p:sp>
          <p:nvSpPr>
            <p:cNvPr id="233479" name="AutoShape 52"/>
            <p:cNvSpPr>
              <a:spLocks noChangeArrowheads="1"/>
            </p:cNvSpPr>
            <p:nvPr/>
          </p:nvSpPr>
          <p:spPr bwMode="auto">
            <a:xfrm>
              <a:off x="7155180" y="5440621"/>
              <a:ext cx="1935480" cy="825634"/>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ea typeface="ＭＳ ゴシック" pitchFamily="49" charset="-128"/>
                </a:rPr>
                <a:t>個性の発揮・役割の実現・生計の維持・雇用環境・産業動向 </a:t>
              </a:r>
            </a:p>
          </p:txBody>
        </p:sp>
      </p:grpSp>
      <p:grpSp>
        <p:nvGrpSpPr>
          <p:cNvPr id="7" name="グループ化 6"/>
          <p:cNvGrpSpPr/>
          <p:nvPr/>
        </p:nvGrpSpPr>
        <p:grpSpPr>
          <a:xfrm>
            <a:off x="5503032" y="525547"/>
            <a:ext cx="3531351" cy="2661978"/>
            <a:chOff x="4118762" y="532813"/>
            <a:chExt cx="3531351" cy="2883809"/>
          </a:xfrm>
        </p:grpSpPr>
        <p:sp>
          <p:nvSpPr>
            <p:cNvPr id="16" name="_s53265"/>
            <p:cNvSpPr>
              <a:spLocks noChangeArrowheads="1"/>
            </p:cNvSpPr>
            <p:nvPr/>
          </p:nvSpPr>
          <p:spPr bwMode="auto">
            <a:xfrm>
              <a:off x="4118762" y="2616772"/>
              <a:ext cx="1873443" cy="799850"/>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292"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②</a:t>
              </a:r>
              <a:r>
                <a:rPr kumimoji="1" lang="ja-JP" altLang="en-US" sz="1569" b="1" dirty="0">
                  <a:solidFill>
                    <a:srgbClr val="002060"/>
                  </a:solidFill>
                  <a:latin typeface="Arial" charset="0"/>
                  <a:ea typeface="ＭＳ Ｐゴシック"/>
                  <a:cs typeface="ＭＳ Ｐゴシック" charset="-128"/>
                </a:rPr>
                <a:t>住まう・暮らす</a:t>
              </a:r>
            </a:p>
            <a:p>
              <a:pPr marL="316531" indent="-316531" algn="ctr" defTabSz="844083" fontAlgn="base">
                <a:lnSpc>
                  <a:spcPct val="80000"/>
                </a:lnSpc>
                <a:spcBef>
                  <a:spcPct val="20000"/>
                </a:spcBef>
                <a:spcAft>
                  <a:spcPct val="0"/>
                </a:spcAft>
                <a:defRPr/>
              </a:pPr>
              <a:r>
                <a:rPr kumimoji="1" lang="ja-JP" altLang="en-US" sz="1569" dirty="0">
                  <a:solidFill>
                    <a:srgbClr val="FFFFFF"/>
                  </a:solidFill>
                  <a:latin typeface="Arial" charset="0"/>
                  <a:ea typeface="ＭＳ Ｐゴシック"/>
                  <a:cs typeface="ＭＳ Ｐゴシック" charset="-128"/>
                </a:rPr>
                <a:t>　</a:t>
              </a:r>
            </a:p>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p:txBody>
        </p:sp>
        <p:sp>
          <p:nvSpPr>
            <p:cNvPr id="233480" name="AutoShape 53"/>
            <p:cNvSpPr>
              <a:spLocks noChangeArrowheads="1"/>
            </p:cNvSpPr>
            <p:nvPr/>
          </p:nvSpPr>
          <p:spPr bwMode="auto">
            <a:xfrm>
              <a:off x="4679583" y="532813"/>
              <a:ext cx="2970530" cy="198397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1055103" eaLnBrk="1" fontAlgn="base" hangingPunct="1">
                <a:spcBef>
                  <a:spcPct val="0"/>
                </a:spcBef>
                <a:spcAft>
                  <a:spcPct val="0"/>
                </a:spcAft>
                <a:buNone/>
              </a:pPr>
              <a:r>
                <a:rPr lang="ja-JP" altLang="en-US" sz="1292" b="1" dirty="0">
                  <a:solidFill>
                    <a:srgbClr val="000000"/>
                  </a:solidFill>
                  <a:latin typeface="ＭＳ Ｐゴシック"/>
                  <a:ea typeface="ＭＳ Ｐゴシック"/>
                </a:rPr>
                <a:t>・ 住環境：立地条件</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・地域のまちづくり・生活関連</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　施設等の利便性・バリアフリー・</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　住居管理・設備生活施設・娯楽</a:t>
              </a:r>
            </a:p>
            <a:p>
              <a:pPr defTabSz="844083" eaLnBrk="1" fontAlgn="base" hangingPunct="1">
                <a:spcBef>
                  <a:spcPct val="0"/>
                </a:spcBef>
                <a:spcAft>
                  <a:spcPct val="0"/>
                </a:spcAft>
                <a:buNone/>
              </a:pPr>
              <a:r>
                <a:rPr lang="ja-JP" altLang="en-US" sz="1292" b="1" dirty="0">
                  <a:solidFill>
                    <a:srgbClr val="000000"/>
                  </a:solidFill>
                  <a:latin typeface="ＭＳ Ｐゴシック"/>
                  <a:ea typeface="ＭＳ Ｐゴシック"/>
                </a:rPr>
                <a:t>・施設やサービス機能</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・暮らし：家事</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・家政・在宅サービス・ </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・基礎自治体のサービス状況</a:t>
              </a:r>
            </a:p>
          </p:txBody>
        </p:sp>
      </p:grpSp>
      <p:grpSp>
        <p:nvGrpSpPr>
          <p:cNvPr id="20" name="グループ化 19"/>
          <p:cNvGrpSpPr/>
          <p:nvPr/>
        </p:nvGrpSpPr>
        <p:grpSpPr>
          <a:xfrm>
            <a:off x="179512" y="903181"/>
            <a:ext cx="3849290" cy="2307802"/>
            <a:chOff x="301982" y="729743"/>
            <a:chExt cx="3849290" cy="2500119"/>
          </a:xfrm>
        </p:grpSpPr>
        <p:sp>
          <p:nvSpPr>
            <p:cNvPr id="4" name="_s53253"/>
            <p:cNvSpPr>
              <a:spLocks noChangeArrowheads="1"/>
            </p:cNvSpPr>
            <p:nvPr/>
          </p:nvSpPr>
          <p:spPr bwMode="auto">
            <a:xfrm>
              <a:off x="2277829" y="2509807"/>
              <a:ext cx="1873443" cy="720055"/>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r>
                <a:rPr kumimoji="1" lang="ja-JP" altLang="en-US" sz="1569" b="1" dirty="0">
                  <a:solidFill>
                    <a:srgbClr val="002060"/>
                  </a:solidFill>
                  <a:latin typeface="Arial" charset="0"/>
                  <a:ea typeface="ＭＳ Ｐゴシック"/>
                  <a:cs typeface="ＭＳ Ｐゴシック" charset="-128"/>
                </a:rPr>
                <a:t>⑧地域</a:t>
              </a:r>
            </a:p>
          </p:txBody>
        </p:sp>
        <p:sp>
          <p:nvSpPr>
            <p:cNvPr id="233481" name="AutoShape 54"/>
            <p:cNvSpPr>
              <a:spLocks noChangeArrowheads="1"/>
            </p:cNvSpPr>
            <p:nvPr/>
          </p:nvSpPr>
          <p:spPr bwMode="auto">
            <a:xfrm>
              <a:off x="301982" y="729743"/>
              <a:ext cx="2898776" cy="1719979"/>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Arial" pitchFamily="34" charset="0"/>
                </a:rPr>
                <a:t>・交遊関係</a:t>
              </a:r>
              <a:r>
                <a:rPr lang="en-US" altLang="ja-JP" sz="1292" b="1" dirty="0">
                  <a:solidFill>
                    <a:srgbClr val="000000"/>
                  </a:solidFill>
                  <a:latin typeface="Arial" pitchFamily="34" charset="0"/>
                </a:rPr>
                <a:t>:</a:t>
              </a:r>
              <a:r>
                <a:rPr lang="ja-JP" altLang="en-US" sz="1292" b="1" dirty="0">
                  <a:solidFill>
                    <a:srgbClr val="000000"/>
                  </a:solidFill>
                  <a:latin typeface="Arial" pitchFamily="34" charset="0"/>
                </a:rPr>
                <a:t>友人・集団・利害関係）</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ja-JP" altLang="en-US" sz="1292" b="1" dirty="0">
                  <a:solidFill>
                    <a:srgbClr val="000000"/>
                  </a:solidFill>
                  <a:latin typeface="Arial" pitchFamily="34" charset="0"/>
                </a:rPr>
                <a:t> 交遊関係の比重（生活時間・意識・</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ja-JP" altLang="en-US" sz="1292" b="1" dirty="0">
                  <a:solidFill>
                    <a:srgbClr val="000000"/>
                  </a:solidFill>
                  <a:latin typeface="Arial" pitchFamily="34" charset="0"/>
                </a:rPr>
                <a:t>　経費）</a:t>
              </a:r>
            </a:p>
            <a:p>
              <a:pPr defTabSz="844083" eaLnBrk="1" fontAlgn="base" hangingPunct="1">
                <a:spcBef>
                  <a:spcPct val="0"/>
                </a:spcBef>
                <a:spcAft>
                  <a:spcPct val="0"/>
                </a:spcAft>
                <a:buNone/>
              </a:pPr>
              <a:r>
                <a:rPr lang="ja-JP" altLang="en-US" sz="1292" b="1" dirty="0">
                  <a:solidFill>
                    <a:srgbClr val="000000"/>
                  </a:solidFill>
                  <a:latin typeface="Arial" pitchFamily="34" charset="0"/>
                </a:rPr>
                <a:t>・地域社会との関係：自治会・近所</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ja-JP" altLang="en-US" sz="1292" b="1" dirty="0">
                  <a:solidFill>
                    <a:srgbClr val="000000"/>
                  </a:solidFill>
                  <a:latin typeface="Arial" pitchFamily="34" charset="0"/>
                </a:rPr>
                <a:t>　づきあい・地域の行事への参画</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en-US" altLang="ja-JP" sz="1292" b="1" dirty="0">
                  <a:solidFill>
                    <a:srgbClr val="000000"/>
                  </a:solidFill>
                  <a:latin typeface="Arial" pitchFamily="34" charset="0"/>
                </a:rPr>
                <a:t>   </a:t>
              </a:r>
              <a:r>
                <a:rPr lang="ja-JP" altLang="en-US" sz="1292" b="1" dirty="0">
                  <a:solidFill>
                    <a:srgbClr val="000000"/>
                  </a:solidFill>
                  <a:latin typeface="Arial" pitchFamily="34" charset="0"/>
                </a:rPr>
                <a:t>（祭り・環境美化・生活関連行事）</a:t>
              </a:r>
            </a:p>
            <a:p>
              <a:pPr defTabSz="844083" eaLnBrk="1" fontAlgn="base" hangingPunct="1">
                <a:spcBef>
                  <a:spcPct val="0"/>
                </a:spcBef>
                <a:spcAft>
                  <a:spcPct val="0"/>
                </a:spcAft>
                <a:buNone/>
              </a:pPr>
              <a:r>
                <a:rPr lang="ja-JP" altLang="en-US" sz="1292" b="1" dirty="0">
                  <a:solidFill>
                    <a:srgbClr val="000000"/>
                  </a:solidFill>
                  <a:ea typeface="ＭＳ ゴシック" pitchFamily="49" charset="-128"/>
                </a:rPr>
                <a:t>・地域の変化との連携</a:t>
              </a:r>
            </a:p>
          </p:txBody>
        </p:sp>
      </p:grpSp>
      <p:grpSp>
        <p:nvGrpSpPr>
          <p:cNvPr id="17" name="グループ化 16"/>
          <p:cNvGrpSpPr/>
          <p:nvPr/>
        </p:nvGrpSpPr>
        <p:grpSpPr>
          <a:xfrm>
            <a:off x="179388" y="2997956"/>
            <a:ext cx="3304366" cy="1627468"/>
            <a:chOff x="179388" y="2962036"/>
            <a:chExt cx="3304366" cy="1763090"/>
          </a:xfrm>
        </p:grpSpPr>
        <p:sp>
          <p:nvSpPr>
            <p:cNvPr id="6" name="_s53255"/>
            <p:cNvSpPr>
              <a:spLocks noChangeArrowheads="1"/>
            </p:cNvSpPr>
            <p:nvPr/>
          </p:nvSpPr>
          <p:spPr bwMode="auto">
            <a:xfrm>
              <a:off x="1979052" y="3429409"/>
              <a:ext cx="1504702" cy="864446"/>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292"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⑦</a:t>
              </a:r>
              <a:r>
                <a:rPr kumimoji="1" lang="ja-JP" altLang="en-US" sz="1569" b="1" dirty="0">
                  <a:solidFill>
                    <a:srgbClr val="002060"/>
                  </a:solidFill>
                  <a:latin typeface="Arial" charset="0"/>
                  <a:ea typeface="ＭＳ Ｐゴシック"/>
                  <a:cs typeface="ＭＳ Ｐゴシック" charset="-128"/>
                </a:rPr>
                <a:t>交通・移動</a:t>
              </a:r>
            </a:p>
            <a:p>
              <a:pPr marL="316531" indent="-316531" algn="ctr" defTabSz="844083" fontAlgn="base">
                <a:lnSpc>
                  <a:spcPct val="80000"/>
                </a:lnSpc>
                <a:spcBef>
                  <a:spcPct val="20000"/>
                </a:spcBef>
                <a:spcAft>
                  <a:spcPct val="0"/>
                </a:spcAft>
                <a:defRPr/>
              </a:pPr>
              <a:endParaRPr kumimoji="1" lang="en-US" altLang="ja-JP" sz="1569" b="1" dirty="0">
                <a:solidFill>
                  <a:srgbClr val="FFFFFF"/>
                </a:solidFill>
                <a:latin typeface="Arial" charset="0"/>
                <a:ea typeface="ＭＳ Ｐゴシック"/>
                <a:cs typeface="ＭＳ Ｐゴシック" charset="-128"/>
              </a:endParaRPr>
            </a:p>
          </p:txBody>
        </p:sp>
        <p:sp>
          <p:nvSpPr>
            <p:cNvPr id="233482" name="AutoShape 56"/>
            <p:cNvSpPr>
              <a:spLocks noChangeArrowheads="1"/>
            </p:cNvSpPr>
            <p:nvPr/>
          </p:nvSpPr>
          <p:spPr bwMode="auto">
            <a:xfrm>
              <a:off x="179388" y="2962036"/>
              <a:ext cx="1740852" cy="176309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endParaRPr lang="en-US" altLang="ja-JP" sz="1108"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公共交通機関</a:t>
              </a:r>
            </a:p>
            <a:p>
              <a:pPr defTabSz="844083" eaLnBrk="1" fontAlgn="base" hangingPunct="1">
                <a:lnSpc>
                  <a:spcPct val="80000"/>
                </a:lnSpc>
                <a:spcBef>
                  <a:spcPct val="0"/>
                </a:spcBef>
                <a:spcAft>
                  <a:spcPct val="0"/>
                </a:spcAft>
                <a:buNone/>
              </a:pPr>
              <a:endParaRPr lang="ja-JP" altLang="en-US" sz="1477" b="1"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利便性・安全性・</a:t>
              </a: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モビリティー</a:t>
              </a: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バリアフリー</a:t>
              </a:r>
              <a:endParaRPr lang="en-US" altLang="ja-JP" sz="1477" b="1"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ja-JP" altLang="en-US"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ja-JP" altLang="en-US"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ja-JP" altLang="en-US" sz="1477" dirty="0">
                <a:solidFill>
                  <a:srgbClr val="000000"/>
                </a:solidFill>
                <a:latin typeface="ＭＳ Ｐゴシック" panose="020B0600070205080204" pitchFamily="50" charset="-128"/>
              </a:endParaRPr>
            </a:p>
            <a:p>
              <a:pPr defTabSz="844083" eaLnBrk="1" fontAlgn="base" hangingPunct="1">
                <a:spcBef>
                  <a:spcPct val="0"/>
                </a:spcBef>
                <a:spcAft>
                  <a:spcPct val="0"/>
                </a:spcAft>
                <a:buNone/>
              </a:pPr>
              <a:br>
                <a:rPr lang="ja-JP" altLang="en-US" sz="1108" dirty="0">
                  <a:solidFill>
                    <a:srgbClr val="000000"/>
                  </a:solidFill>
                  <a:latin typeface="ＭＳ Ｐゴシック" panose="020B0600070205080204" pitchFamily="50" charset="-128"/>
                </a:rPr>
              </a:br>
              <a:endParaRPr lang="ja-JP" altLang="en-US" sz="1108" dirty="0">
                <a:solidFill>
                  <a:srgbClr val="000000"/>
                </a:solidFill>
                <a:latin typeface="ＭＳ Ｐゴシック" panose="020B0600070205080204" pitchFamily="50" charset="-128"/>
              </a:endParaRPr>
            </a:p>
          </p:txBody>
        </p:sp>
      </p:grpSp>
      <p:grpSp>
        <p:nvGrpSpPr>
          <p:cNvPr id="9" name="グループ化 8"/>
          <p:cNvGrpSpPr/>
          <p:nvPr/>
        </p:nvGrpSpPr>
        <p:grpSpPr>
          <a:xfrm>
            <a:off x="5724272" y="3147139"/>
            <a:ext cx="3310111" cy="1329104"/>
            <a:chOff x="5725939" y="3213108"/>
            <a:chExt cx="3310111" cy="1439863"/>
          </a:xfrm>
        </p:grpSpPr>
        <p:sp>
          <p:nvSpPr>
            <p:cNvPr id="14" name="_s53263"/>
            <p:cNvSpPr>
              <a:spLocks noChangeArrowheads="1"/>
            </p:cNvSpPr>
            <p:nvPr/>
          </p:nvSpPr>
          <p:spPr bwMode="auto">
            <a:xfrm>
              <a:off x="5725939" y="3536914"/>
              <a:ext cx="1362329" cy="792250"/>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③</a:t>
              </a:r>
              <a:r>
                <a:rPr kumimoji="1" lang="ja-JP" altLang="en-US" sz="1569" b="1" dirty="0">
                  <a:solidFill>
                    <a:srgbClr val="002060"/>
                  </a:solidFill>
                  <a:latin typeface="Arial" charset="0"/>
                  <a:ea typeface="ＭＳ Ｐゴシック"/>
                  <a:cs typeface="ＭＳ Ｐゴシック" charset="-128"/>
                </a:rPr>
                <a:t>所得・消費</a:t>
              </a:r>
            </a:p>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p:txBody>
        </p:sp>
        <p:sp>
          <p:nvSpPr>
            <p:cNvPr id="233483" name="AutoShape 57"/>
            <p:cNvSpPr>
              <a:spLocks noChangeArrowheads="1"/>
            </p:cNvSpPr>
            <p:nvPr/>
          </p:nvSpPr>
          <p:spPr bwMode="auto">
            <a:xfrm>
              <a:off x="7093948" y="3213108"/>
              <a:ext cx="1942102" cy="14398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生活設計・生活コスト</a:t>
              </a:r>
              <a:r>
                <a:rPr lang="en-US" altLang="ja-JP" sz="1292" b="1" dirty="0">
                  <a:solidFill>
                    <a:srgbClr val="000000"/>
                  </a:solidFill>
                  <a:latin typeface="ＭＳ Ｐゴシック" panose="020B0600070205080204" pitchFamily="50" charset="-128"/>
                </a:rPr>
                <a:t>(</a:t>
              </a:r>
              <a:r>
                <a:rPr lang="ja-JP" altLang="en-US" sz="1292" b="1" dirty="0">
                  <a:solidFill>
                    <a:srgbClr val="000000"/>
                  </a:solidFill>
                  <a:latin typeface="ＭＳ Ｐゴシック" panose="020B0600070205080204" pitchFamily="50" charset="-128"/>
                </a:rPr>
                <a:t>生活・文化的価値</a:t>
              </a:r>
              <a:r>
                <a:rPr lang="en-US" altLang="ja-JP" sz="1292" b="1" dirty="0">
                  <a:solidFill>
                    <a:srgbClr val="000000"/>
                  </a:solidFill>
                  <a:latin typeface="ＭＳ Ｐゴシック" panose="020B0600070205080204" pitchFamily="50" charset="-128"/>
                </a:rPr>
                <a:t>)</a:t>
              </a:r>
              <a:r>
                <a:rPr lang="ja-JP" altLang="en-US" sz="1292" b="1" dirty="0">
                  <a:solidFill>
                    <a:srgbClr val="000000"/>
                  </a:solidFill>
                  <a:latin typeface="ＭＳ Ｐゴシック" panose="020B0600070205080204" pitchFamily="50" charset="-128"/>
                </a:rPr>
                <a:t>・財資産の保有・蓄財の意識・質向上のための資本投下</a:t>
              </a:r>
            </a:p>
          </p:txBody>
        </p:sp>
      </p:grpSp>
      <p:sp>
        <p:nvSpPr>
          <p:cNvPr id="233484" name="Text Box 46"/>
          <p:cNvSpPr txBox="1">
            <a:spLocks noChangeArrowheads="1"/>
          </p:cNvSpPr>
          <p:nvPr/>
        </p:nvSpPr>
        <p:spPr bwMode="auto">
          <a:xfrm>
            <a:off x="-3175" y="6078416"/>
            <a:ext cx="184150"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50000"/>
              </a:spcBef>
              <a:spcAft>
                <a:spcPct val="0"/>
              </a:spcAft>
              <a:buNone/>
            </a:pPr>
            <a:endParaRPr lang="ja-JP" altLang="ja-JP" sz="1846">
              <a:solidFill>
                <a:srgbClr val="000000"/>
              </a:solidFill>
              <a:ea typeface="ＭＳ ゴシック" pitchFamily="49" charset="-128"/>
            </a:endParaRPr>
          </a:p>
        </p:txBody>
      </p:sp>
      <p:sp>
        <p:nvSpPr>
          <p:cNvPr id="233485" name="Text Box 48"/>
          <p:cNvSpPr txBox="1">
            <a:spLocks noChangeArrowheads="1"/>
          </p:cNvSpPr>
          <p:nvPr/>
        </p:nvSpPr>
        <p:spPr bwMode="auto">
          <a:xfrm>
            <a:off x="109616" y="166226"/>
            <a:ext cx="6862684"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2585" dirty="0">
                <a:solidFill>
                  <a:srgbClr val="002060"/>
                </a:solidFill>
                <a:ea typeface="ＭＳ ゴシック" pitchFamily="49" charset="-128"/>
              </a:rPr>
              <a:t>社会生活の多様性　</a:t>
            </a:r>
            <a:r>
              <a:rPr lang="ja-JP" altLang="en-US" sz="2000" dirty="0">
                <a:solidFill>
                  <a:srgbClr val="002060"/>
                </a:solidFill>
                <a:ea typeface="ＭＳ ゴシック" pitchFamily="49" charset="-128"/>
              </a:rPr>
              <a:t>～トータルな視点での支援～</a:t>
            </a:r>
          </a:p>
        </p:txBody>
      </p:sp>
      <p:sp>
        <p:nvSpPr>
          <p:cNvPr id="48" name="Line 21"/>
          <p:cNvSpPr>
            <a:spLocks noChangeShapeType="1"/>
          </p:cNvSpPr>
          <p:nvPr/>
        </p:nvSpPr>
        <p:spPr bwMode="auto">
          <a:xfrm flipV="1">
            <a:off x="6636642" y="3221307"/>
            <a:ext cx="2974" cy="19992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Tree>
    <p:extLst>
      <p:ext uri="{BB962C8B-B14F-4D97-AF65-F5344CB8AC3E}">
        <p14:creationId xmlns:p14="http://schemas.microsoft.com/office/powerpoint/2010/main" val="323204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628650" y="2824843"/>
            <a:ext cx="7886700" cy="1926771"/>
          </a:xfrm>
        </p:spPr>
        <p:txBody>
          <a:bodyPr/>
          <a:lstStyle/>
          <a:p>
            <a:pPr marL="0" indent="0">
              <a:buNone/>
            </a:pPr>
            <a:r>
              <a:rPr lang="ja-JP" altLang="en-US" sz="5400" dirty="0"/>
              <a:t>１．就労支援の動向</a:t>
            </a:r>
            <a:endParaRPr lang="en-US" altLang="ja-JP" sz="5400" dirty="0"/>
          </a:p>
          <a:p>
            <a:endParaRPr kumimoji="1" lang="ja-JP" altLang="en-US" dirty="0"/>
          </a:p>
        </p:txBody>
      </p:sp>
    </p:spTree>
    <p:extLst>
      <p:ext uri="{BB962C8B-B14F-4D97-AF65-F5344CB8AC3E}">
        <p14:creationId xmlns:p14="http://schemas.microsoft.com/office/powerpoint/2010/main" val="245568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p:cNvCxnSpPr/>
          <p:nvPr/>
        </p:nvCxnSpPr>
        <p:spPr>
          <a:xfrm flipV="1">
            <a:off x="1547664" y="2108046"/>
            <a:ext cx="1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846803" y="2099621"/>
            <a:ext cx="7226587"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3" name="右矢印 92"/>
          <p:cNvSpPr/>
          <p:nvPr/>
        </p:nvSpPr>
        <p:spPr>
          <a:xfrm>
            <a:off x="3342947" y="703774"/>
            <a:ext cx="4486070" cy="1002126"/>
          </a:xfrm>
          <a:prstGeom prst="rightArrow">
            <a:avLst>
              <a:gd name="adj1" fmla="val 50000"/>
              <a:gd name="adj2" fmla="val 48688"/>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b"/>
          <a:lstStyle/>
          <a:p>
            <a:pPr algn="ctr">
              <a:defRPr/>
            </a:pPr>
            <a:r>
              <a:rPr lang="ja-JP" altLang="en-US" sz="1477" b="1" dirty="0">
                <a:solidFill>
                  <a:srgbClr val="1F497D">
                    <a:lumMod val="75000"/>
                  </a:srgbClr>
                </a:solidFill>
                <a:latin typeface="ＭＳ Ｐゴシック"/>
              </a:rPr>
              <a:t>「ノーマライゼーション」理念の浸透</a:t>
            </a:r>
            <a:endParaRPr lang="en-US" altLang="ja-JP" sz="1015" dirty="0">
              <a:solidFill>
                <a:srgbClr val="1F497D">
                  <a:lumMod val="75000"/>
                </a:srgbClr>
              </a:solidFill>
            </a:endParaRPr>
          </a:p>
          <a:p>
            <a:pPr algn="ctr">
              <a:defRPr/>
            </a:pPr>
            <a:endParaRPr lang="en-US" altLang="ja-JP" sz="923" b="1" dirty="0">
              <a:solidFill>
                <a:srgbClr val="1F497D">
                  <a:lumMod val="75000"/>
                </a:srgbClr>
              </a:solidFill>
              <a:latin typeface="ＭＳ Ｐゴシック"/>
            </a:endParaRPr>
          </a:p>
        </p:txBody>
      </p:sp>
      <p:cxnSp>
        <p:nvCxnSpPr>
          <p:cNvPr id="59" name="直線コネクタ 58"/>
          <p:cNvCxnSpPr/>
          <p:nvPr/>
        </p:nvCxnSpPr>
        <p:spPr>
          <a:xfrm flipV="1">
            <a:off x="71504" y="2498435"/>
            <a:ext cx="9001857" cy="474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761398" y="2897620"/>
            <a:ext cx="713643"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【H15】</a:t>
            </a:r>
            <a:endParaRPr lang="ja-JP" altLang="en-US" sz="1108" dirty="0">
              <a:solidFill>
                <a:prstClr val="black"/>
              </a:solidFill>
              <a:latin typeface="ＭＳ Ｐゴシック"/>
              <a:ea typeface="ＭＳ Ｐゴシック"/>
            </a:endParaRPr>
          </a:p>
        </p:txBody>
      </p:sp>
      <p:sp>
        <p:nvSpPr>
          <p:cNvPr id="91" name="正方形/長方形 90"/>
          <p:cNvSpPr/>
          <p:nvPr/>
        </p:nvSpPr>
        <p:spPr>
          <a:xfrm>
            <a:off x="2412347" y="975217"/>
            <a:ext cx="215457" cy="492951"/>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endParaRPr lang="ja-JP" altLang="en-US" sz="1108">
              <a:solidFill>
                <a:prstClr val="white"/>
              </a:solidFill>
            </a:endParaRPr>
          </a:p>
        </p:txBody>
      </p:sp>
      <p:sp>
        <p:nvSpPr>
          <p:cNvPr id="92" name="正方形/長方形 91"/>
          <p:cNvSpPr/>
          <p:nvPr/>
        </p:nvSpPr>
        <p:spPr>
          <a:xfrm>
            <a:off x="2699815" y="975217"/>
            <a:ext cx="534865" cy="492951"/>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endParaRPr lang="ja-JP" altLang="en-US" sz="1108">
              <a:solidFill>
                <a:prstClr val="white"/>
              </a:solidFill>
            </a:endParaRPr>
          </a:p>
        </p:txBody>
      </p:sp>
      <p:sp>
        <p:nvSpPr>
          <p:cNvPr id="44" name="テキスト ボックス 43"/>
          <p:cNvSpPr txBox="1"/>
          <p:nvPr/>
        </p:nvSpPr>
        <p:spPr>
          <a:xfrm>
            <a:off x="1813615" y="1634620"/>
            <a:ext cx="537365" cy="255639"/>
          </a:xfrm>
          <a:prstGeom prst="rect">
            <a:avLst/>
          </a:prstGeom>
          <a:noFill/>
        </p:spPr>
        <p:txBody>
          <a:bodyPr wrap="none" lIns="84315" tIns="42160" rIns="84315" bIns="42160">
            <a:spAutoFit/>
          </a:bodyPr>
          <a:lstStyle/>
          <a:p>
            <a:pPr>
              <a:defRPr/>
            </a:pPr>
            <a:r>
              <a:rPr lang="en-US" altLang="ja-JP" sz="1108" dirty="0">
                <a:solidFill>
                  <a:prstClr val="black"/>
                </a:solidFill>
                <a:latin typeface="ＭＳ Ｐゴシック"/>
                <a:ea typeface="ＭＳ Ｐゴシック"/>
              </a:rPr>
              <a:t>【S56】</a:t>
            </a:r>
            <a:endParaRPr lang="ja-JP" altLang="en-US" sz="1108" dirty="0">
              <a:solidFill>
                <a:prstClr val="black"/>
              </a:solidFill>
              <a:latin typeface="ＭＳ Ｐゴシック"/>
              <a:ea typeface="ＭＳ Ｐゴシック"/>
            </a:endParaRPr>
          </a:p>
        </p:txBody>
      </p:sp>
      <p:sp>
        <p:nvSpPr>
          <p:cNvPr id="52" name="正方形/長方形 51"/>
          <p:cNvSpPr/>
          <p:nvPr/>
        </p:nvSpPr>
        <p:spPr>
          <a:xfrm>
            <a:off x="86288" y="1751817"/>
            <a:ext cx="1528784" cy="604540"/>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障害者基本法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（心身障害者対策基本法</a:t>
            </a:r>
            <a:endParaRPr lang="en-US" altLang="ja-JP" sz="1015" dirty="0">
              <a:solidFill>
                <a:prstClr val="black"/>
              </a:solidFill>
              <a:latin typeface="ＭＳ Ｐゴシック"/>
            </a:endParaRPr>
          </a:p>
          <a:p>
            <a:pPr algn="ctr">
              <a:defRPr/>
            </a:pPr>
            <a:r>
              <a:rPr lang="ja-JP" altLang="en-US" sz="1015" dirty="0">
                <a:solidFill>
                  <a:prstClr val="black"/>
                </a:solidFill>
                <a:latin typeface="ＭＳ Ｐゴシック"/>
              </a:rPr>
              <a:t>として昭和</a:t>
            </a:r>
            <a:r>
              <a:rPr lang="en-US" altLang="ja-JP" sz="1015" dirty="0">
                <a:solidFill>
                  <a:prstClr val="black"/>
                </a:solidFill>
                <a:latin typeface="ＭＳ Ｐゴシック"/>
              </a:rPr>
              <a:t>45</a:t>
            </a:r>
            <a:r>
              <a:rPr lang="ja-JP" altLang="en-US" sz="1015" dirty="0">
                <a:solidFill>
                  <a:prstClr val="black"/>
                </a:solidFill>
                <a:latin typeface="ＭＳ Ｐゴシック"/>
              </a:rPr>
              <a:t>年制定）</a:t>
            </a:r>
          </a:p>
        </p:txBody>
      </p:sp>
      <p:sp>
        <p:nvSpPr>
          <p:cNvPr id="7181" name="Text Box 23" descr="セーム皮"/>
          <p:cNvSpPr txBox="1">
            <a:spLocks noChangeArrowheads="1"/>
          </p:cNvSpPr>
          <p:nvPr/>
        </p:nvSpPr>
        <p:spPr bwMode="auto">
          <a:xfrm rot="-5400000">
            <a:off x="1517498" y="2002974"/>
            <a:ext cx="445477"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cxnSp>
        <p:nvCxnSpPr>
          <p:cNvPr id="51" name="直線コネクタ 50"/>
          <p:cNvCxnSpPr/>
          <p:nvPr/>
        </p:nvCxnSpPr>
        <p:spPr>
          <a:xfrm flipV="1">
            <a:off x="1461773" y="5589604"/>
            <a:ext cx="7226587"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1856045" y="4455760"/>
            <a:ext cx="7226583"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569646" y="3262473"/>
            <a:ext cx="1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88" name="Text Box 23" descr="セーム皮"/>
          <p:cNvSpPr txBox="1">
            <a:spLocks noChangeArrowheads="1"/>
          </p:cNvSpPr>
          <p:nvPr/>
        </p:nvSpPr>
        <p:spPr bwMode="auto">
          <a:xfrm rot="-5400000">
            <a:off x="1372650" y="3154447"/>
            <a:ext cx="735623"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sp>
        <p:nvSpPr>
          <p:cNvPr id="7189" name="Text Box 23" descr="セーム皮"/>
          <p:cNvSpPr txBox="1">
            <a:spLocks noChangeArrowheads="1"/>
          </p:cNvSpPr>
          <p:nvPr/>
        </p:nvSpPr>
        <p:spPr bwMode="auto">
          <a:xfrm rot="-5400000">
            <a:off x="1373167" y="4339214"/>
            <a:ext cx="734158"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sp>
        <p:nvSpPr>
          <p:cNvPr id="7190" name="Text Box 23" descr="セーム皮"/>
          <p:cNvSpPr txBox="1">
            <a:spLocks noChangeArrowheads="1"/>
          </p:cNvSpPr>
          <p:nvPr/>
        </p:nvSpPr>
        <p:spPr bwMode="auto">
          <a:xfrm rot="-5400000">
            <a:off x="1443245" y="5497591"/>
            <a:ext cx="621323"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cxnSp>
        <p:nvCxnSpPr>
          <p:cNvPr id="30" name="直線コネクタ 29"/>
          <p:cNvCxnSpPr/>
          <p:nvPr/>
        </p:nvCxnSpPr>
        <p:spPr>
          <a:xfrm flipV="1">
            <a:off x="1569646" y="4447969"/>
            <a:ext cx="1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569646" y="5589604"/>
            <a:ext cx="134815" cy="14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1846870" y="3262473"/>
            <a:ext cx="7226511"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5573174" y="3163173"/>
            <a:ext cx="328110" cy="2093718"/>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障害者自立支援法施行</a:t>
            </a:r>
          </a:p>
        </p:txBody>
      </p:sp>
      <p:sp>
        <p:nvSpPr>
          <p:cNvPr id="49" name="テキスト ボックス 48"/>
          <p:cNvSpPr txBox="1"/>
          <p:nvPr/>
        </p:nvSpPr>
        <p:spPr>
          <a:xfrm>
            <a:off x="5379675" y="2910951"/>
            <a:ext cx="715108"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【H18】</a:t>
            </a:r>
            <a:endParaRPr lang="ja-JP" altLang="en-US" sz="1108" dirty="0">
              <a:solidFill>
                <a:prstClr val="black"/>
              </a:solidFill>
              <a:latin typeface="ＭＳ Ｐゴシック"/>
              <a:ea typeface="ＭＳ Ｐゴシック"/>
            </a:endParaRPr>
          </a:p>
        </p:txBody>
      </p:sp>
      <p:sp>
        <p:nvSpPr>
          <p:cNvPr id="68" name="角丸四角形 67"/>
          <p:cNvSpPr/>
          <p:nvPr/>
        </p:nvSpPr>
        <p:spPr>
          <a:xfrm>
            <a:off x="6642075" y="3117768"/>
            <a:ext cx="418782" cy="2533731"/>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障害者総合支援法施行</a:t>
            </a:r>
          </a:p>
        </p:txBody>
      </p:sp>
      <p:sp>
        <p:nvSpPr>
          <p:cNvPr id="70" name="正方形/長方形 69"/>
          <p:cNvSpPr/>
          <p:nvPr/>
        </p:nvSpPr>
        <p:spPr>
          <a:xfrm>
            <a:off x="4904137" y="3163162"/>
            <a:ext cx="332345" cy="2059659"/>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支援費制度の施行</a:t>
            </a:r>
          </a:p>
        </p:txBody>
      </p:sp>
      <p:sp>
        <p:nvSpPr>
          <p:cNvPr id="74" name="円/楕円 73"/>
          <p:cNvSpPr/>
          <p:nvPr/>
        </p:nvSpPr>
        <p:spPr>
          <a:xfrm>
            <a:off x="2212381" y="5266525"/>
            <a:ext cx="988882" cy="6882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精神衛生法から精神保健法へ</a:t>
            </a:r>
          </a:p>
        </p:txBody>
      </p:sp>
      <p:sp>
        <p:nvSpPr>
          <p:cNvPr id="75" name="テキスト ボックス 74"/>
          <p:cNvSpPr txBox="1"/>
          <p:nvPr/>
        </p:nvSpPr>
        <p:spPr>
          <a:xfrm>
            <a:off x="2079478" y="5068048"/>
            <a:ext cx="713643"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【S62】</a:t>
            </a:r>
            <a:endParaRPr lang="ja-JP" altLang="en-US" sz="1108" dirty="0">
              <a:solidFill>
                <a:prstClr val="black"/>
              </a:solidFill>
              <a:latin typeface="ＭＳ Ｐゴシック"/>
              <a:ea typeface="ＭＳ Ｐゴシック"/>
            </a:endParaRPr>
          </a:p>
        </p:txBody>
      </p:sp>
      <p:sp>
        <p:nvSpPr>
          <p:cNvPr id="76" name="円/楕円 75"/>
          <p:cNvSpPr/>
          <p:nvPr/>
        </p:nvSpPr>
        <p:spPr>
          <a:xfrm>
            <a:off x="3234680" y="3902653"/>
            <a:ext cx="1502723" cy="85161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精神薄弱者福祉法から知的障害者福祉法へ</a:t>
            </a:r>
          </a:p>
        </p:txBody>
      </p:sp>
      <p:sp>
        <p:nvSpPr>
          <p:cNvPr id="77" name="テキスト ボックス 76"/>
          <p:cNvSpPr txBox="1"/>
          <p:nvPr/>
        </p:nvSpPr>
        <p:spPr>
          <a:xfrm>
            <a:off x="3207093" y="3688700"/>
            <a:ext cx="625719"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【H10】</a:t>
            </a:r>
            <a:endParaRPr lang="ja-JP" altLang="en-US" sz="1108" dirty="0">
              <a:solidFill>
                <a:prstClr val="black"/>
              </a:solidFill>
              <a:latin typeface="ＭＳ Ｐゴシック"/>
              <a:ea typeface="ＭＳ Ｐゴシック"/>
            </a:endParaRPr>
          </a:p>
        </p:txBody>
      </p:sp>
      <p:sp>
        <p:nvSpPr>
          <p:cNvPr id="78" name="円/楕円 77"/>
          <p:cNvSpPr/>
          <p:nvPr/>
        </p:nvSpPr>
        <p:spPr>
          <a:xfrm>
            <a:off x="3275862" y="5256898"/>
            <a:ext cx="1328797" cy="6882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latin typeface="ＭＳ Ｐゴシック"/>
              </a:rPr>
              <a:t>精神保健法から精神保健福祉法へ</a:t>
            </a:r>
          </a:p>
        </p:txBody>
      </p:sp>
      <p:sp>
        <p:nvSpPr>
          <p:cNvPr id="89" name="テキスト ボックス 88"/>
          <p:cNvSpPr txBox="1"/>
          <p:nvPr/>
        </p:nvSpPr>
        <p:spPr>
          <a:xfrm>
            <a:off x="3043215" y="5068048"/>
            <a:ext cx="715108"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【H7】</a:t>
            </a:r>
            <a:endParaRPr lang="ja-JP" altLang="en-US" sz="1108" dirty="0">
              <a:solidFill>
                <a:prstClr val="black"/>
              </a:solidFill>
              <a:latin typeface="ＭＳ Ｐゴシック"/>
              <a:ea typeface="ＭＳ Ｐゴシック"/>
            </a:endParaRPr>
          </a:p>
        </p:txBody>
      </p:sp>
      <p:sp>
        <p:nvSpPr>
          <p:cNvPr id="60" name="円形吹き出し 59"/>
          <p:cNvSpPr/>
          <p:nvPr/>
        </p:nvSpPr>
        <p:spPr>
          <a:xfrm>
            <a:off x="2777340" y="2876004"/>
            <a:ext cx="1667100" cy="598220"/>
          </a:xfrm>
          <a:prstGeom prst="wedgeEllipseCallout">
            <a:avLst>
              <a:gd name="adj1" fmla="val 78730"/>
              <a:gd name="adj2" fmla="val 3841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015" b="1" dirty="0">
                <a:solidFill>
                  <a:prstClr val="black"/>
                </a:solidFill>
                <a:latin typeface="ＭＳ Ｐゴシック"/>
              </a:rPr>
              <a:t>利用者が</a:t>
            </a:r>
            <a:endParaRPr lang="en-US" altLang="ja-JP" sz="1015" b="1" dirty="0">
              <a:solidFill>
                <a:prstClr val="black"/>
              </a:solidFill>
              <a:latin typeface="ＭＳ Ｐゴシック"/>
            </a:endParaRPr>
          </a:p>
          <a:p>
            <a:pPr algn="ctr">
              <a:defRPr/>
            </a:pPr>
            <a:r>
              <a:rPr lang="ja-JP" altLang="en-US" sz="1015" b="1" dirty="0">
                <a:solidFill>
                  <a:prstClr val="black"/>
                </a:solidFill>
                <a:latin typeface="ＭＳ Ｐゴシック"/>
              </a:rPr>
              <a:t>サービスを選択</a:t>
            </a:r>
            <a:endParaRPr lang="en-US" altLang="ja-JP" sz="1015" b="1" dirty="0">
              <a:solidFill>
                <a:prstClr val="black"/>
              </a:solidFill>
              <a:latin typeface="ＭＳ Ｐゴシック"/>
            </a:endParaRPr>
          </a:p>
          <a:p>
            <a:pPr algn="ctr">
              <a:defRPr/>
            </a:pPr>
            <a:r>
              <a:rPr lang="ja-JP" altLang="en-US" sz="1015" b="1" dirty="0">
                <a:solidFill>
                  <a:prstClr val="black"/>
                </a:solidFill>
                <a:latin typeface="ＭＳ Ｐゴシック"/>
              </a:rPr>
              <a:t>できる仕組み</a:t>
            </a:r>
            <a:endParaRPr lang="ja-JP" altLang="en-US" sz="1015" dirty="0">
              <a:solidFill>
                <a:prstClr val="black"/>
              </a:solidFill>
              <a:latin typeface="ＭＳ Ｐゴシック"/>
            </a:endParaRPr>
          </a:p>
        </p:txBody>
      </p:sp>
      <p:sp>
        <p:nvSpPr>
          <p:cNvPr id="61" name="円形吹き出し 60"/>
          <p:cNvSpPr/>
          <p:nvPr/>
        </p:nvSpPr>
        <p:spPr>
          <a:xfrm>
            <a:off x="4704488" y="1933366"/>
            <a:ext cx="1329378" cy="617550"/>
          </a:xfrm>
          <a:prstGeom prst="wedgeEllipseCallout">
            <a:avLst>
              <a:gd name="adj1" fmla="val 14762"/>
              <a:gd name="adj2" fmla="val 21433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200" b="1" dirty="0">
                <a:solidFill>
                  <a:srgbClr val="FF0000"/>
                </a:solidFill>
              </a:rPr>
              <a:t>就労支援の抜本的強化</a:t>
            </a:r>
          </a:p>
        </p:txBody>
      </p:sp>
      <p:sp>
        <p:nvSpPr>
          <p:cNvPr id="43" name="円/楕円 42"/>
          <p:cNvSpPr/>
          <p:nvPr/>
        </p:nvSpPr>
        <p:spPr>
          <a:xfrm>
            <a:off x="1880011" y="1933449"/>
            <a:ext cx="365579" cy="3954901"/>
          </a:xfrm>
          <a:prstGeom prst="ellipse">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t"/>
          <a:lstStyle/>
          <a:p>
            <a:pPr algn="ctr">
              <a:defRPr/>
            </a:pPr>
            <a:r>
              <a:rPr lang="ja-JP" altLang="en-US" sz="1108" b="1" dirty="0">
                <a:solidFill>
                  <a:prstClr val="black">
                    <a:lumMod val="95000"/>
                    <a:lumOff val="5000"/>
                  </a:prstClr>
                </a:solidFill>
              </a:rPr>
              <a:t>国際障害者年</a:t>
            </a:r>
            <a:endParaRPr lang="en-US" altLang="ja-JP" sz="1108" b="1" dirty="0">
              <a:solidFill>
                <a:prstClr val="black">
                  <a:lumMod val="95000"/>
                  <a:lumOff val="5000"/>
                </a:prstClr>
              </a:solidFill>
            </a:endParaRPr>
          </a:p>
          <a:p>
            <a:pPr algn="ctr">
              <a:defRPr/>
            </a:pPr>
            <a:endParaRPr lang="en-US" altLang="ja-JP" sz="1108" dirty="0">
              <a:solidFill>
                <a:prstClr val="black">
                  <a:lumMod val="95000"/>
                  <a:lumOff val="5000"/>
                </a:prstClr>
              </a:solidFill>
            </a:endParaRPr>
          </a:p>
          <a:p>
            <a:pPr algn="ctr">
              <a:defRPr/>
            </a:pPr>
            <a:r>
              <a:rPr lang="ja-JP" altLang="en-US" sz="1108" dirty="0">
                <a:solidFill>
                  <a:prstClr val="black">
                    <a:lumMod val="95000"/>
                    <a:lumOff val="5000"/>
                  </a:prstClr>
                </a:solidFill>
              </a:rPr>
              <a:t>完全参加と平等</a:t>
            </a:r>
          </a:p>
        </p:txBody>
      </p:sp>
      <p:sp>
        <p:nvSpPr>
          <p:cNvPr id="54" name="円形吹き出し 53"/>
          <p:cNvSpPr/>
          <p:nvPr/>
        </p:nvSpPr>
        <p:spPr>
          <a:xfrm>
            <a:off x="4486773" y="5222821"/>
            <a:ext cx="668809" cy="862825"/>
          </a:xfrm>
          <a:prstGeom prst="wedgeEllipseCallout">
            <a:avLst>
              <a:gd name="adj1" fmla="val 71674"/>
              <a:gd name="adj2" fmla="val -316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a:defRPr/>
            </a:pPr>
            <a:r>
              <a:rPr lang="ja-JP" altLang="en-US" sz="923" b="1" dirty="0">
                <a:solidFill>
                  <a:prstClr val="black"/>
                </a:solidFill>
              </a:rPr>
              <a:t>地域生活を支援</a:t>
            </a:r>
          </a:p>
        </p:txBody>
      </p:sp>
      <p:sp>
        <p:nvSpPr>
          <p:cNvPr id="56" name="円/楕円 55"/>
          <p:cNvSpPr/>
          <p:nvPr/>
        </p:nvSpPr>
        <p:spPr>
          <a:xfrm>
            <a:off x="2744105" y="1762873"/>
            <a:ext cx="2020913" cy="669154"/>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心身障害者対策基本法から障害者基本法へ</a:t>
            </a:r>
          </a:p>
        </p:txBody>
      </p:sp>
      <p:sp>
        <p:nvSpPr>
          <p:cNvPr id="58" name="テキスト ボックス 57"/>
          <p:cNvSpPr txBox="1"/>
          <p:nvPr/>
        </p:nvSpPr>
        <p:spPr>
          <a:xfrm>
            <a:off x="2616907" y="1634702"/>
            <a:ext cx="625719"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【H5】</a:t>
            </a:r>
            <a:endParaRPr lang="ja-JP" altLang="en-US" sz="1108" dirty="0">
              <a:solidFill>
                <a:prstClr val="black"/>
              </a:solidFill>
              <a:latin typeface="ＭＳ Ｐゴシック"/>
              <a:ea typeface="ＭＳ Ｐゴシック"/>
            </a:endParaRPr>
          </a:p>
        </p:txBody>
      </p:sp>
      <p:sp>
        <p:nvSpPr>
          <p:cNvPr id="48" name="テキスト ボックス 47"/>
          <p:cNvSpPr txBox="1"/>
          <p:nvPr/>
        </p:nvSpPr>
        <p:spPr>
          <a:xfrm>
            <a:off x="1877105" y="4858146"/>
            <a:ext cx="224779" cy="241340"/>
          </a:xfrm>
          <a:prstGeom prst="rect">
            <a:avLst/>
          </a:prstGeom>
          <a:noFill/>
        </p:spPr>
        <p:txBody>
          <a:bodyPr wrap="none" lIns="84315" tIns="42160" rIns="84315" bIns="42160" rtlCol="0">
            <a:spAutoFit/>
          </a:bodyPr>
          <a:lstStyle/>
          <a:p>
            <a:r>
              <a:rPr lang="ja-JP" altLang="en-US" sz="1015" dirty="0">
                <a:solidFill>
                  <a:prstClr val="black"/>
                </a:solidFill>
              </a:rPr>
              <a:t>“</a:t>
            </a:r>
          </a:p>
        </p:txBody>
      </p:sp>
      <p:sp>
        <p:nvSpPr>
          <p:cNvPr id="53" name="テキスト ボックス 52"/>
          <p:cNvSpPr txBox="1"/>
          <p:nvPr/>
        </p:nvSpPr>
        <p:spPr>
          <a:xfrm>
            <a:off x="2079417" y="3638609"/>
            <a:ext cx="108548" cy="255639"/>
          </a:xfrm>
          <a:prstGeom prst="rect">
            <a:avLst/>
          </a:prstGeom>
          <a:noFill/>
        </p:spPr>
        <p:txBody>
          <a:bodyPr wrap="square" lIns="84315" tIns="42160" rIns="84315" bIns="42160" rtlCol="0">
            <a:spAutoFit/>
          </a:bodyPr>
          <a:lstStyle/>
          <a:p>
            <a:r>
              <a:rPr lang="ja-JP" altLang="en-US" sz="1108" dirty="0">
                <a:solidFill>
                  <a:prstClr val="black"/>
                </a:solidFill>
              </a:rPr>
              <a:t>”</a:t>
            </a:r>
          </a:p>
        </p:txBody>
      </p:sp>
      <p:sp>
        <p:nvSpPr>
          <p:cNvPr id="85" name="円/楕円 84"/>
          <p:cNvSpPr/>
          <p:nvPr/>
        </p:nvSpPr>
        <p:spPr>
          <a:xfrm>
            <a:off x="5868144" y="1767315"/>
            <a:ext cx="1218330" cy="669154"/>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障害者基本法の一部改正</a:t>
            </a:r>
          </a:p>
        </p:txBody>
      </p:sp>
      <p:sp>
        <p:nvSpPr>
          <p:cNvPr id="86" name="テキスト ボックス 85"/>
          <p:cNvSpPr txBox="1"/>
          <p:nvPr/>
        </p:nvSpPr>
        <p:spPr>
          <a:xfrm>
            <a:off x="5701973" y="1578433"/>
            <a:ext cx="625719"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【H23】</a:t>
            </a:r>
            <a:endParaRPr lang="ja-JP" altLang="en-US" sz="1108" dirty="0">
              <a:solidFill>
                <a:prstClr val="black"/>
              </a:solidFill>
              <a:latin typeface="ＭＳ Ｐゴシック"/>
              <a:ea typeface="ＭＳ Ｐゴシック"/>
            </a:endParaRPr>
          </a:p>
        </p:txBody>
      </p:sp>
      <p:sp>
        <p:nvSpPr>
          <p:cNvPr id="87" name="円形吹き出し 86"/>
          <p:cNvSpPr/>
          <p:nvPr/>
        </p:nvSpPr>
        <p:spPr>
          <a:xfrm>
            <a:off x="7419419" y="1834735"/>
            <a:ext cx="1414966" cy="498517"/>
          </a:xfrm>
          <a:prstGeom prst="wedgeEllipseCallout">
            <a:avLst>
              <a:gd name="adj1" fmla="val -80173"/>
              <a:gd name="adj2" fmla="val 2722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200" b="1" dirty="0">
                <a:solidFill>
                  <a:srgbClr val="FF0000"/>
                </a:solidFill>
              </a:rPr>
              <a:t>共生社会の実現</a:t>
            </a:r>
          </a:p>
        </p:txBody>
      </p:sp>
      <p:sp>
        <p:nvSpPr>
          <p:cNvPr id="73" name="テキスト ボックス 72"/>
          <p:cNvSpPr txBox="1"/>
          <p:nvPr/>
        </p:nvSpPr>
        <p:spPr>
          <a:xfrm>
            <a:off x="6476190" y="2844740"/>
            <a:ext cx="815394" cy="255639"/>
          </a:xfrm>
          <a:prstGeom prst="rect">
            <a:avLst/>
          </a:prstGeom>
          <a:noFill/>
        </p:spPr>
        <p:txBody>
          <a:bodyPr wrap="square" lIns="84315" tIns="42160" rIns="84315" bIns="42160">
            <a:spAutoFit/>
          </a:bodyPr>
          <a:lstStyle/>
          <a:p>
            <a:pPr algn="ctr">
              <a:defRPr/>
            </a:pPr>
            <a:r>
              <a:rPr lang="en-US" altLang="ja-JP" sz="1108" dirty="0">
                <a:solidFill>
                  <a:prstClr val="black"/>
                </a:solidFill>
                <a:latin typeface="ＭＳ Ｐゴシック"/>
                <a:ea typeface="ＭＳ Ｐゴシック"/>
              </a:rPr>
              <a:t>【H25.4】</a:t>
            </a:r>
            <a:endParaRPr lang="ja-JP" altLang="en-US" sz="1108" dirty="0">
              <a:solidFill>
                <a:prstClr val="black"/>
              </a:solidFill>
              <a:latin typeface="ＭＳ Ｐゴシック"/>
              <a:ea typeface="ＭＳ Ｐゴシック"/>
            </a:endParaRPr>
          </a:p>
        </p:txBody>
      </p:sp>
      <p:sp>
        <p:nvSpPr>
          <p:cNvPr id="62" name="正方形/長方形 61"/>
          <p:cNvSpPr/>
          <p:nvPr/>
        </p:nvSpPr>
        <p:spPr>
          <a:xfrm>
            <a:off x="6006306" y="3129894"/>
            <a:ext cx="540060" cy="2574383"/>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defRPr/>
            </a:pPr>
            <a:r>
              <a:rPr lang="ja-JP" altLang="en-US" sz="1477" b="1" dirty="0">
                <a:solidFill>
                  <a:prstClr val="black"/>
                </a:solidFill>
              </a:rPr>
              <a:t>障害者自立支援法・</a:t>
            </a:r>
            <a:endParaRPr lang="en-US" altLang="ja-JP" sz="1477" b="1" dirty="0">
              <a:solidFill>
                <a:prstClr val="black"/>
              </a:solidFill>
            </a:endParaRPr>
          </a:p>
          <a:p>
            <a:pPr>
              <a:defRPr/>
            </a:pPr>
            <a:r>
              <a:rPr lang="ja-JP" altLang="en-US" sz="1477" b="1" dirty="0">
                <a:solidFill>
                  <a:prstClr val="black"/>
                </a:solidFill>
              </a:rPr>
              <a:t>児童福祉法の一部改正法施行　</a:t>
            </a:r>
          </a:p>
        </p:txBody>
      </p:sp>
      <p:sp>
        <p:nvSpPr>
          <p:cNvPr id="66" name="テキスト ボックス 65"/>
          <p:cNvSpPr txBox="1"/>
          <p:nvPr/>
        </p:nvSpPr>
        <p:spPr>
          <a:xfrm>
            <a:off x="5803686" y="2884816"/>
            <a:ext cx="715108"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【H24.4】</a:t>
            </a:r>
            <a:endParaRPr lang="ja-JP" altLang="en-US" sz="1108" dirty="0">
              <a:solidFill>
                <a:prstClr val="black"/>
              </a:solidFill>
              <a:latin typeface="ＭＳ Ｐゴシック"/>
              <a:ea typeface="ＭＳ Ｐゴシック"/>
            </a:endParaRPr>
          </a:p>
        </p:txBody>
      </p:sp>
      <p:sp>
        <p:nvSpPr>
          <p:cNvPr id="67" name="上矢印吹き出し 66"/>
          <p:cNvSpPr/>
          <p:nvPr/>
        </p:nvSpPr>
        <p:spPr bwMode="auto">
          <a:xfrm>
            <a:off x="5294639" y="5993999"/>
            <a:ext cx="1781068" cy="729449"/>
          </a:xfrm>
          <a:prstGeom prst="upArrowCallout">
            <a:avLst>
              <a:gd name="adj1" fmla="val 25000"/>
              <a:gd name="adj2" fmla="val 21472"/>
              <a:gd name="adj3" fmla="val 2500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3939" tIns="6791" rIns="33939" bIns="6791" numCol="1" rtlCol="0" anchor="ctr" anchorCtr="0" compatLnSpc="1">
            <a:prstTxWarp prst="textNoShape">
              <a:avLst/>
            </a:prstTxWarp>
          </a:bodyPr>
          <a:lstStyle/>
          <a:p>
            <a:pPr marL="109789" indent="-109789" defTabSz="805117"/>
            <a:r>
              <a:rPr lang="ja-JP" altLang="en-US" sz="1108" b="1" dirty="0">
                <a:solidFill>
                  <a:prstClr val="black"/>
                </a:solidFill>
                <a:latin typeface="ＭＳ Ｐゴシック"/>
                <a:ea typeface="ＭＳ Ｐゴシック"/>
              </a:rPr>
              <a:t> 相談支援の充実、</a:t>
            </a:r>
            <a:r>
              <a:rPr lang="ja-JP" altLang="en-US" sz="1108" b="1" dirty="0" err="1">
                <a:solidFill>
                  <a:prstClr val="black"/>
                </a:solidFill>
                <a:latin typeface="ＭＳ Ｐゴシック"/>
                <a:ea typeface="ＭＳ Ｐゴシック"/>
              </a:rPr>
              <a:t>障がい</a:t>
            </a:r>
            <a:r>
              <a:rPr lang="ja-JP" altLang="en-US" sz="1108" b="1" dirty="0">
                <a:solidFill>
                  <a:prstClr val="black"/>
                </a:solidFill>
                <a:latin typeface="ＭＳ Ｐゴシック"/>
                <a:ea typeface="ＭＳ Ｐゴシック"/>
              </a:rPr>
              <a:t>児</a:t>
            </a:r>
            <a:endParaRPr lang="en-US" altLang="ja-JP" sz="1108" b="1" dirty="0">
              <a:solidFill>
                <a:prstClr val="black"/>
              </a:solidFill>
              <a:latin typeface="ＭＳ Ｐゴシック"/>
              <a:ea typeface="ＭＳ Ｐゴシック"/>
            </a:endParaRPr>
          </a:p>
          <a:p>
            <a:pPr marL="109789" indent="-109789" defTabSz="805117"/>
            <a:r>
              <a:rPr lang="ja-JP" altLang="en-US" sz="1108" b="1" dirty="0">
                <a:solidFill>
                  <a:prstClr val="black"/>
                </a:solidFill>
                <a:latin typeface="ＭＳ Ｐゴシック"/>
                <a:ea typeface="ＭＳ Ｐゴシック"/>
              </a:rPr>
              <a:t>　支援の強化など</a:t>
            </a:r>
          </a:p>
        </p:txBody>
      </p:sp>
      <p:sp>
        <p:nvSpPr>
          <p:cNvPr id="57" name="正方形/長方形 56"/>
          <p:cNvSpPr/>
          <p:nvPr/>
        </p:nvSpPr>
        <p:spPr>
          <a:xfrm>
            <a:off x="2312078" y="238496"/>
            <a:ext cx="4453418" cy="527538"/>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2585" dirty="0" err="1">
                <a:solidFill>
                  <a:prstClr val="black"/>
                </a:solidFill>
              </a:rPr>
              <a:t>障がい</a:t>
            </a:r>
            <a:r>
              <a:rPr lang="ja-JP" altLang="en-US" sz="2585" dirty="0">
                <a:solidFill>
                  <a:prstClr val="black"/>
                </a:solidFill>
              </a:rPr>
              <a:t>保健福祉施策の歴史</a:t>
            </a:r>
          </a:p>
        </p:txBody>
      </p:sp>
      <p:cxnSp>
        <p:nvCxnSpPr>
          <p:cNvPr id="64" name="直線コネクタ 63"/>
          <p:cNvCxnSpPr/>
          <p:nvPr/>
        </p:nvCxnSpPr>
        <p:spPr>
          <a:xfrm>
            <a:off x="0" y="703774"/>
            <a:ext cx="9144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7201422" y="3129894"/>
            <a:ext cx="463679" cy="2604984"/>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defRPr/>
            </a:pPr>
            <a:r>
              <a:rPr lang="ja-JP" altLang="en-US" sz="1200" b="1" dirty="0">
                <a:solidFill>
                  <a:prstClr val="black"/>
                </a:solidFill>
              </a:rPr>
              <a:t>障害者総合支援法・</a:t>
            </a:r>
            <a:endParaRPr lang="en-US" altLang="ja-JP" sz="1200" b="1" dirty="0">
              <a:solidFill>
                <a:prstClr val="black"/>
              </a:solidFill>
            </a:endParaRPr>
          </a:p>
          <a:p>
            <a:pPr algn="ctr">
              <a:defRPr/>
            </a:pPr>
            <a:r>
              <a:rPr lang="ja-JP" altLang="en-US" sz="1200" b="1" dirty="0">
                <a:solidFill>
                  <a:prstClr val="black"/>
                </a:solidFill>
              </a:rPr>
              <a:t>児童福祉法の一部改正法成立</a:t>
            </a:r>
          </a:p>
        </p:txBody>
      </p:sp>
      <p:sp>
        <p:nvSpPr>
          <p:cNvPr id="69" name="テキスト ボックス 68"/>
          <p:cNvSpPr txBox="1"/>
          <p:nvPr/>
        </p:nvSpPr>
        <p:spPr>
          <a:xfrm>
            <a:off x="7037553" y="2852712"/>
            <a:ext cx="815394" cy="255639"/>
          </a:xfrm>
          <a:prstGeom prst="rect">
            <a:avLst/>
          </a:prstGeom>
          <a:noFill/>
        </p:spPr>
        <p:txBody>
          <a:bodyPr wrap="square" lIns="84315" tIns="42160" rIns="84315" bIns="42160">
            <a:spAutoFit/>
          </a:bodyPr>
          <a:lstStyle/>
          <a:p>
            <a:pPr algn="ctr">
              <a:defRPr/>
            </a:pPr>
            <a:r>
              <a:rPr lang="en-US" altLang="ja-JP" sz="1108" dirty="0">
                <a:solidFill>
                  <a:prstClr val="black"/>
                </a:solidFill>
                <a:latin typeface="ＭＳ Ｐゴシック"/>
                <a:ea typeface="ＭＳ Ｐゴシック"/>
              </a:rPr>
              <a:t>【H28.5】</a:t>
            </a:r>
            <a:endParaRPr lang="ja-JP" altLang="en-US" sz="1108" dirty="0">
              <a:solidFill>
                <a:prstClr val="black"/>
              </a:solidFill>
              <a:latin typeface="ＭＳ Ｐゴシック"/>
              <a:ea typeface="ＭＳ Ｐゴシック"/>
            </a:endParaRPr>
          </a:p>
        </p:txBody>
      </p:sp>
      <p:sp>
        <p:nvSpPr>
          <p:cNvPr id="72" name="上矢印吹き出し 71"/>
          <p:cNvSpPr/>
          <p:nvPr/>
        </p:nvSpPr>
        <p:spPr bwMode="auto">
          <a:xfrm>
            <a:off x="7577371" y="5756421"/>
            <a:ext cx="745657" cy="964291"/>
          </a:xfrm>
          <a:prstGeom prst="upArrowCallout">
            <a:avLst>
              <a:gd name="adj1" fmla="val 22061"/>
              <a:gd name="adj2" fmla="val 25947"/>
              <a:gd name="adj3" fmla="val 2794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3939" tIns="6791" rIns="33939" bIns="6791" numCol="1" rtlCol="0" anchor="ctr" anchorCtr="0" compatLnSpc="1">
            <a:prstTxWarp prst="textNoShape">
              <a:avLst/>
            </a:prstTxWarp>
          </a:bodyPr>
          <a:lstStyle/>
          <a:p>
            <a:pPr marL="109789" indent="-109789" defTabSz="805117"/>
            <a:r>
              <a:rPr lang="ja-JP" altLang="en-US" sz="1108" b="1" dirty="0">
                <a:solidFill>
                  <a:prstClr val="black"/>
                </a:solidFill>
                <a:latin typeface="ＭＳ Ｐゴシック"/>
                <a:ea typeface="ＭＳ Ｐゴシック"/>
              </a:rPr>
              <a:t> </a:t>
            </a:r>
            <a:r>
              <a:rPr lang="ja-JP" altLang="en-US" sz="1108" b="1" dirty="0">
                <a:solidFill>
                  <a:srgbClr val="FF0000"/>
                </a:solidFill>
                <a:latin typeface="ＭＳ Ｐゴシック"/>
                <a:ea typeface="ＭＳ Ｐゴシック"/>
              </a:rPr>
              <a:t>就労定着支援事業の創設</a:t>
            </a:r>
          </a:p>
        </p:txBody>
      </p:sp>
      <p:sp>
        <p:nvSpPr>
          <p:cNvPr id="79" name="角丸四角形 78"/>
          <p:cNvSpPr/>
          <p:nvPr/>
        </p:nvSpPr>
        <p:spPr>
          <a:xfrm>
            <a:off x="7828190" y="3129894"/>
            <a:ext cx="424830" cy="2604984"/>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改正法の施行・報酬改定</a:t>
            </a:r>
          </a:p>
        </p:txBody>
      </p:sp>
      <p:sp>
        <p:nvSpPr>
          <p:cNvPr id="80" name="テキスト ボックス 79"/>
          <p:cNvSpPr txBox="1"/>
          <p:nvPr/>
        </p:nvSpPr>
        <p:spPr>
          <a:xfrm>
            <a:off x="7645791" y="2839743"/>
            <a:ext cx="815394" cy="255639"/>
          </a:xfrm>
          <a:prstGeom prst="rect">
            <a:avLst/>
          </a:prstGeom>
          <a:noFill/>
        </p:spPr>
        <p:txBody>
          <a:bodyPr wrap="square" lIns="84315" tIns="42160" rIns="84315" bIns="42160">
            <a:spAutoFit/>
          </a:bodyPr>
          <a:lstStyle/>
          <a:p>
            <a:pPr algn="ctr">
              <a:defRPr/>
            </a:pPr>
            <a:r>
              <a:rPr lang="en-US" altLang="ja-JP" sz="1108" dirty="0">
                <a:solidFill>
                  <a:prstClr val="black"/>
                </a:solidFill>
                <a:latin typeface="ＭＳ Ｐゴシック"/>
                <a:ea typeface="ＭＳ Ｐゴシック"/>
              </a:rPr>
              <a:t>【H30.4】</a:t>
            </a:r>
            <a:endParaRPr lang="ja-JP" altLang="en-US" sz="1108" dirty="0">
              <a:solidFill>
                <a:prstClr val="black"/>
              </a:solidFill>
              <a:latin typeface="ＭＳ Ｐゴシック"/>
              <a:ea typeface="ＭＳ Ｐゴシック"/>
            </a:endParaRPr>
          </a:p>
        </p:txBody>
      </p:sp>
      <p:sp>
        <p:nvSpPr>
          <p:cNvPr id="82" name="スライド番号プレースホルダー 1"/>
          <p:cNvSpPr>
            <a:spLocks noGrp="1"/>
          </p:cNvSpPr>
          <p:nvPr>
            <p:ph type="sldNum" sz="quarter" idx="12"/>
          </p:nvPr>
        </p:nvSpPr>
        <p:spPr>
          <a:xfrm>
            <a:off x="7024756" y="6286519"/>
            <a:ext cx="2133600" cy="439615"/>
          </a:xfrm>
        </p:spPr>
        <p:txBody>
          <a:bodyPr/>
          <a:lstStyle/>
          <a:p>
            <a:pPr>
              <a:defRPr/>
            </a:pPr>
            <a:fld id="{F2A1C1E8-9361-4557-9EFC-000E05CD7A25}" type="slidenum">
              <a:rPr lang="en-US" altLang="ja-JP" smtClean="0">
                <a:solidFill>
                  <a:srgbClr val="000000"/>
                </a:solidFill>
              </a:rPr>
              <a:pPr>
                <a:defRPr/>
              </a:pPr>
              <a:t>5</a:t>
            </a:fld>
            <a:endParaRPr lang="en-US" altLang="ja-JP" dirty="0">
              <a:solidFill>
                <a:srgbClr val="000000"/>
              </a:solidFill>
            </a:endParaRPr>
          </a:p>
        </p:txBody>
      </p:sp>
      <p:sp>
        <p:nvSpPr>
          <p:cNvPr id="16" name="正方形/長方形 15"/>
          <p:cNvSpPr/>
          <p:nvPr/>
        </p:nvSpPr>
        <p:spPr>
          <a:xfrm>
            <a:off x="85348" y="2988449"/>
            <a:ext cx="1562020" cy="611066"/>
          </a:xfrm>
          <a:prstGeom prst="rect">
            <a:avLst/>
          </a:prstGeom>
          <a:solidFill>
            <a:schemeClr val="accent1">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身体障害者福祉法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（昭和</a:t>
            </a:r>
            <a:r>
              <a:rPr lang="en-US" altLang="ja-JP" sz="1015" dirty="0">
                <a:solidFill>
                  <a:prstClr val="black"/>
                </a:solidFill>
                <a:latin typeface="ＭＳ Ｐゴシック"/>
              </a:rPr>
              <a:t>24</a:t>
            </a:r>
            <a:r>
              <a:rPr lang="ja-JP" altLang="en-US" sz="1015" dirty="0">
                <a:solidFill>
                  <a:prstClr val="black"/>
                </a:solidFill>
                <a:latin typeface="ＭＳ Ｐゴシック"/>
              </a:rPr>
              <a:t>年制定）</a:t>
            </a:r>
          </a:p>
        </p:txBody>
      </p:sp>
      <p:sp>
        <p:nvSpPr>
          <p:cNvPr id="17" name="正方形/長方形 16"/>
          <p:cNvSpPr/>
          <p:nvPr/>
        </p:nvSpPr>
        <p:spPr>
          <a:xfrm>
            <a:off x="85348" y="4088975"/>
            <a:ext cx="1562020" cy="6125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知的障害者福祉法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（精神薄弱者福祉法</a:t>
            </a:r>
            <a:endParaRPr lang="en-US" altLang="ja-JP" sz="1015" dirty="0">
              <a:solidFill>
                <a:prstClr val="black"/>
              </a:solidFill>
              <a:latin typeface="ＭＳ Ｐゴシック"/>
            </a:endParaRPr>
          </a:p>
          <a:p>
            <a:pPr algn="ctr">
              <a:defRPr/>
            </a:pPr>
            <a:r>
              <a:rPr lang="ja-JP" altLang="en-US" sz="1015" dirty="0">
                <a:solidFill>
                  <a:prstClr val="black"/>
                </a:solidFill>
                <a:latin typeface="ＭＳ Ｐゴシック"/>
              </a:rPr>
              <a:t>として昭和</a:t>
            </a:r>
            <a:r>
              <a:rPr lang="en-US" altLang="ja-JP" sz="1015" dirty="0">
                <a:solidFill>
                  <a:prstClr val="black"/>
                </a:solidFill>
                <a:latin typeface="ＭＳ Ｐゴシック"/>
              </a:rPr>
              <a:t>35</a:t>
            </a:r>
            <a:r>
              <a:rPr lang="ja-JP" altLang="en-US" sz="1015" dirty="0">
                <a:solidFill>
                  <a:prstClr val="black"/>
                </a:solidFill>
                <a:latin typeface="ＭＳ Ｐゴシック"/>
              </a:rPr>
              <a:t>年制定）</a:t>
            </a:r>
          </a:p>
        </p:txBody>
      </p:sp>
      <p:sp>
        <p:nvSpPr>
          <p:cNvPr id="18" name="正方形/長方形 17"/>
          <p:cNvSpPr/>
          <p:nvPr/>
        </p:nvSpPr>
        <p:spPr>
          <a:xfrm>
            <a:off x="85348" y="5257209"/>
            <a:ext cx="1562020" cy="6125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精神保健福祉法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（精神衛生法として</a:t>
            </a:r>
            <a:endParaRPr lang="en-US" altLang="ja-JP" sz="1015" dirty="0">
              <a:solidFill>
                <a:prstClr val="black"/>
              </a:solidFill>
              <a:latin typeface="ＭＳ Ｐゴシック"/>
            </a:endParaRPr>
          </a:p>
          <a:p>
            <a:pPr algn="ctr">
              <a:defRPr/>
            </a:pPr>
            <a:r>
              <a:rPr lang="ja-JP" altLang="en-US" sz="1015" dirty="0">
                <a:solidFill>
                  <a:prstClr val="black"/>
                </a:solidFill>
                <a:latin typeface="ＭＳ Ｐゴシック"/>
              </a:rPr>
              <a:t>昭和</a:t>
            </a:r>
            <a:r>
              <a:rPr lang="en-US" altLang="ja-JP" sz="1015" dirty="0">
                <a:solidFill>
                  <a:prstClr val="black"/>
                </a:solidFill>
                <a:latin typeface="ＭＳ Ｐゴシック"/>
              </a:rPr>
              <a:t>25</a:t>
            </a:r>
            <a:r>
              <a:rPr lang="ja-JP" altLang="en-US" sz="1015" dirty="0">
                <a:solidFill>
                  <a:prstClr val="black"/>
                </a:solidFill>
                <a:latin typeface="ＭＳ Ｐゴシック"/>
              </a:rPr>
              <a:t>年制定）</a:t>
            </a:r>
          </a:p>
        </p:txBody>
      </p:sp>
      <p:sp>
        <p:nvSpPr>
          <p:cNvPr id="83" name="円形吹き出し 82"/>
          <p:cNvSpPr/>
          <p:nvPr/>
        </p:nvSpPr>
        <p:spPr>
          <a:xfrm>
            <a:off x="6318784" y="5830868"/>
            <a:ext cx="877115" cy="431817"/>
          </a:xfrm>
          <a:prstGeom prst="wedgeEllipseCallout">
            <a:avLst>
              <a:gd name="adj1" fmla="val 21638"/>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831" b="1" dirty="0">
                <a:solidFill>
                  <a:srgbClr val="FF0000"/>
                </a:solidFill>
              </a:rPr>
              <a:t>難病等を対象に</a:t>
            </a:r>
          </a:p>
        </p:txBody>
      </p:sp>
      <p:sp>
        <p:nvSpPr>
          <p:cNvPr id="88" name="円形吹き出し 87"/>
          <p:cNvSpPr/>
          <p:nvPr/>
        </p:nvSpPr>
        <p:spPr>
          <a:xfrm>
            <a:off x="5201243" y="5489797"/>
            <a:ext cx="718355" cy="444582"/>
          </a:xfrm>
          <a:prstGeom prst="wedgeEllipseCallout">
            <a:avLst>
              <a:gd name="adj1" fmla="val 54357"/>
              <a:gd name="adj2" fmla="val -7962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831" b="1" dirty="0" err="1">
                <a:solidFill>
                  <a:srgbClr val="FF0000"/>
                </a:solidFill>
              </a:rPr>
              <a:t>発達障がいを</a:t>
            </a:r>
            <a:r>
              <a:rPr lang="ja-JP" altLang="en-US" sz="831" b="1" dirty="0">
                <a:solidFill>
                  <a:srgbClr val="FF0000"/>
                </a:solidFill>
              </a:rPr>
              <a:t>対象に</a:t>
            </a:r>
            <a:endParaRPr lang="en-US" altLang="ja-JP" sz="831" b="1" dirty="0">
              <a:solidFill>
                <a:srgbClr val="FF0000"/>
              </a:solidFill>
            </a:endParaRPr>
          </a:p>
          <a:p>
            <a:pPr algn="ctr">
              <a:defRPr/>
            </a:pPr>
            <a:r>
              <a:rPr lang="ja-JP" altLang="en-US" sz="831" b="1" dirty="0">
                <a:solidFill>
                  <a:prstClr val="black"/>
                </a:solidFill>
              </a:rPr>
              <a:t>（</a:t>
            </a:r>
            <a:r>
              <a:rPr lang="en-US" altLang="ja-JP" sz="831" b="1" dirty="0">
                <a:solidFill>
                  <a:prstClr val="black"/>
                </a:solidFill>
              </a:rPr>
              <a:t>H22</a:t>
            </a:r>
            <a:r>
              <a:rPr lang="ja-JP" altLang="en-US" sz="831" b="1" dirty="0">
                <a:solidFill>
                  <a:prstClr val="black"/>
                </a:solidFill>
              </a:rPr>
              <a:t>・</a:t>
            </a:r>
            <a:r>
              <a:rPr lang="en-US" altLang="ja-JP" sz="831" b="1" dirty="0">
                <a:solidFill>
                  <a:prstClr val="black"/>
                </a:solidFill>
              </a:rPr>
              <a:t>12</a:t>
            </a:r>
            <a:r>
              <a:rPr lang="ja-JP" altLang="en-US" sz="831" b="1" dirty="0">
                <a:solidFill>
                  <a:prstClr val="black"/>
                </a:solidFill>
              </a:rPr>
              <a:t>）</a:t>
            </a:r>
            <a:r>
              <a:rPr lang="en-US" altLang="ja-JP" sz="831" b="1" dirty="0">
                <a:solidFill>
                  <a:prstClr val="black"/>
                </a:solidFill>
              </a:rPr>
              <a:t> </a:t>
            </a:r>
            <a:endParaRPr lang="ja-JP" altLang="en-US" sz="831" b="1" dirty="0">
              <a:solidFill>
                <a:prstClr val="black"/>
              </a:solidFill>
            </a:endParaRPr>
          </a:p>
        </p:txBody>
      </p:sp>
      <p:sp>
        <p:nvSpPr>
          <p:cNvPr id="3" name="テキスト ボックス 2"/>
          <p:cNvSpPr txBox="1"/>
          <p:nvPr/>
        </p:nvSpPr>
        <p:spPr>
          <a:xfrm>
            <a:off x="246516" y="6373623"/>
            <a:ext cx="3804784" cy="262829"/>
          </a:xfrm>
          <a:prstGeom prst="rect">
            <a:avLst/>
          </a:prstGeom>
          <a:noFill/>
        </p:spPr>
        <p:txBody>
          <a:bodyPr wrap="square" rtlCol="0">
            <a:spAutoFit/>
          </a:bodyPr>
          <a:lstStyle/>
          <a:p>
            <a:r>
              <a:rPr kumimoji="1" lang="ja-JP" altLang="en-US" sz="1108" dirty="0"/>
              <a:t>出典：令和元年度主任相談支援専門員養成研修　改編</a:t>
            </a:r>
          </a:p>
        </p:txBody>
      </p:sp>
      <p:sp>
        <p:nvSpPr>
          <p:cNvPr id="90" name="角丸四角形 78">
            <a:extLst>
              <a:ext uri="{FF2B5EF4-FFF2-40B4-BE49-F238E27FC236}">
                <a16:creationId xmlns:a16="http://schemas.microsoft.com/office/drawing/2014/main" id="{ACA38310-BED5-4848-92F8-660965984F28}"/>
              </a:ext>
            </a:extLst>
          </p:cNvPr>
          <p:cNvSpPr/>
          <p:nvPr/>
        </p:nvSpPr>
        <p:spPr>
          <a:xfrm>
            <a:off x="8444342" y="3143289"/>
            <a:ext cx="424830" cy="2604984"/>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３年後の見直し</a:t>
            </a:r>
          </a:p>
        </p:txBody>
      </p:sp>
      <p:sp>
        <p:nvSpPr>
          <p:cNvPr id="94" name="上矢印吹き出し 71">
            <a:extLst>
              <a:ext uri="{FF2B5EF4-FFF2-40B4-BE49-F238E27FC236}">
                <a16:creationId xmlns:a16="http://schemas.microsoft.com/office/drawing/2014/main" id="{2B5E85BC-797D-4944-A466-441F3375CD30}"/>
              </a:ext>
            </a:extLst>
          </p:cNvPr>
          <p:cNvSpPr/>
          <p:nvPr/>
        </p:nvSpPr>
        <p:spPr bwMode="auto">
          <a:xfrm>
            <a:off x="8363699" y="5765518"/>
            <a:ext cx="745657" cy="964291"/>
          </a:xfrm>
          <a:prstGeom prst="upArrowCallout">
            <a:avLst>
              <a:gd name="adj1" fmla="val 22061"/>
              <a:gd name="adj2" fmla="val 25947"/>
              <a:gd name="adj3" fmla="val 2794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3939" tIns="6791" rIns="33939" bIns="6791" numCol="1" rtlCol="0" anchor="ctr" anchorCtr="0" compatLnSpc="1">
            <a:prstTxWarp prst="textNoShape">
              <a:avLst/>
            </a:prstTxWarp>
          </a:bodyPr>
          <a:lstStyle/>
          <a:p>
            <a:pPr marL="109789" indent="-109789" defTabSz="805117"/>
            <a:r>
              <a:rPr lang="ja-JP" altLang="en-US" sz="1108" b="1" dirty="0">
                <a:solidFill>
                  <a:srgbClr val="FF0000"/>
                </a:solidFill>
                <a:latin typeface="ＭＳ Ｐゴシック"/>
                <a:ea typeface="ＭＳ Ｐゴシック"/>
              </a:rPr>
              <a:t> 就労選択支援事業の創設</a:t>
            </a:r>
          </a:p>
        </p:txBody>
      </p:sp>
      <p:sp>
        <p:nvSpPr>
          <p:cNvPr id="2" name="正方形/長方形 1">
            <a:extLst>
              <a:ext uri="{FF2B5EF4-FFF2-40B4-BE49-F238E27FC236}">
                <a16:creationId xmlns:a16="http://schemas.microsoft.com/office/drawing/2014/main" id="{9E67E139-DAE6-4ED5-A2D4-6C94AE6A8960}"/>
              </a:ext>
            </a:extLst>
          </p:cNvPr>
          <p:cNvSpPr/>
          <p:nvPr/>
        </p:nvSpPr>
        <p:spPr>
          <a:xfrm>
            <a:off x="8340003" y="2852110"/>
            <a:ext cx="633507" cy="253916"/>
          </a:xfrm>
          <a:prstGeom prst="rect">
            <a:avLst/>
          </a:prstGeom>
        </p:spPr>
        <p:txBody>
          <a:bodyPr wrap="none">
            <a:spAutoFit/>
          </a:bodyPr>
          <a:lstStyle/>
          <a:p>
            <a:pPr algn="ctr">
              <a:defRPr/>
            </a:pPr>
            <a:r>
              <a:rPr lang="en-US" altLang="ja-JP" sz="1050" dirty="0">
                <a:solidFill>
                  <a:prstClr val="black"/>
                </a:solidFill>
                <a:latin typeface="ＭＳ Ｐゴシック"/>
                <a:ea typeface="ＭＳ Ｐゴシック"/>
              </a:rPr>
              <a:t>【R3.04】</a:t>
            </a:r>
            <a:endParaRPr lang="ja-JP" altLang="en-US" sz="1050" dirty="0">
              <a:solidFill>
                <a:prstClr val="black"/>
              </a:solidFill>
              <a:latin typeface="ＭＳ Ｐゴシック"/>
              <a:ea typeface="ＭＳ Ｐゴシック"/>
            </a:endParaRPr>
          </a:p>
        </p:txBody>
      </p:sp>
    </p:spTree>
    <p:extLst>
      <p:ext uri="{BB962C8B-B14F-4D97-AF65-F5344CB8AC3E}">
        <p14:creationId xmlns:p14="http://schemas.microsoft.com/office/powerpoint/2010/main" val="61577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ChangeArrowheads="1"/>
          </p:cNvSpPr>
          <p:nvPr/>
        </p:nvSpPr>
        <p:spPr bwMode="auto">
          <a:xfrm>
            <a:off x="418169" y="16244"/>
            <a:ext cx="83076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5603" name="正方形/長方形 24"/>
          <p:cNvSpPr>
            <a:spLocks noChangeArrowheads="1"/>
          </p:cNvSpPr>
          <p:nvPr/>
        </p:nvSpPr>
        <p:spPr bwMode="auto">
          <a:xfrm>
            <a:off x="316662" y="239396"/>
            <a:ext cx="8409166" cy="615553"/>
          </a:xfrm>
          <a:prstGeom prst="rect">
            <a:avLst/>
          </a:prstGeom>
          <a:noFill/>
          <a:ln w="9525">
            <a:noFill/>
            <a:miter lim="800000"/>
            <a:headEnd/>
            <a:tailEnd/>
          </a:ln>
        </p:spPr>
        <p:txBody>
          <a:bodyPr wrap="square">
            <a:spAutoFit/>
          </a:bodyPr>
          <a:lstStyle/>
          <a:p>
            <a:r>
              <a:rPr lang="ja-JP" altLang="en-US" sz="3400" b="1" dirty="0">
                <a:solidFill>
                  <a:srgbClr val="000000"/>
                </a:solidFill>
                <a:latin typeface="ＤＨＰ特太ゴシック体" pitchFamily="50" charset="-128"/>
                <a:ea typeface="ＤＨＰ特太ゴシック体" pitchFamily="50" charset="-128"/>
              </a:rPr>
              <a:t>就労系サービス事業の変遷・流れ</a:t>
            </a: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6</a:t>
            </a:fld>
            <a:endParaRPr lang="ja-JP" altLang="en-US" dirty="0"/>
          </a:p>
        </p:txBody>
      </p:sp>
      <p:sp>
        <p:nvSpPr>
          <p:cNvPr id="6" name="コンテンツ プレースホルダー 2">
            <a:extLst>
              <a:ext uri="{FF2B5EF4-FFF2-40B4-BE49-F238E27FC236}">
                <a16:creationId xmlns:a16="http://schemas.microsoft.com/office/drawing/2014/main" id="{D62C99E2-8137-4A57-8C4F-C106EAF84182}"/>
              </a:ext>
            </a:extLst>
          </p:cNvPr>
          <p:cNvSpPr>
            <a:spLocks noGrp="1"/>
          </p:cNvSpPr>
          <p:nvPr>
            <p:ph idx="1"/>
          </p:nvPr>
        </p:nvSpPr>
        <p:spPr>
          <a:xfrm>
            <a:off x="316662" y="1160679"/>
            <a:ext cx="8827338" cy="5404303"/>
          </a:xfrm>
        </p:spPr>
        <p:txBody>
          <a:bodyPr>
            <a:normAutofit fontScale="55000" lnSpcReduction="20000"/>
          </a:bodyPr>
          <a:lstStyle/>
          <a:p>
            <a:pPr>
              <a:lnSpc>
                <a:spcPct val="120000"/>
              </a:lnSpc>
            </a:pPr>
            <a:r>
              <a:rPr lang="ja-JP" altLang="en-US" sz="4400" b="1" dirty="0"/>
              <a:t>障害福祉サービス全体での利用者の増加・対象の拡大</a:t>
            </a:r>
            <a:endParaRPr lang="en-US" altLang="ja-JP" sz="4400" b="1" dirty="0"/>
          </a:p>
          <a:p>
            <a:pPr marL="0" indent="0">
              <a:lnSpc>
                <a:spcPct val="120000"/>
              </a:lnSpc>
              <a:buNone/>
            </a:pPr>
            <a:r>
              <a:rPr lang="ja-JP" altLang="en-US" dirty="0"/>
              <a:t>　　</a:t>
            </a:r>
            <a:r>
              <a:rPr lang="ja-JP" altLang="en-US" sz="3300" dirty="0"/>
              <a:t>発達障害、精神障害の利用者の増加</a:t>
            </a:r>
            <a:endParaRPr lang="en-US" altLang="ja-JP" sz="3300" dirty="0"/>
          </a:p>
          <a:p>
            <a:pPr marL="0" indent="0">
              <a:lnSpc>
                <a:spcPct val="120000"/>
              </a:lnSpc>
              <a:buNone/>
            </a:pPr>
            <a:r>
              <a:rPr lang="ja-JP" altLang="en-US" sz="3300" dirty="0"/>
              <a:t>　   難病者の支援</a:t>
            </a:r>
            <a:endParaRPr lang="en-US" altLang="ja-JP" sz="3300" dirty="0"/>
          </a:p>
          <a:p>
            <a:pPr marL="0" indent="0">
              <a:lnSpc>
                <a:spcPct val="120000"/>
              </a:lnSpc>
              <a:buNone/>
            </a:pPr>
            <a:endParaRPr lang="en-US" altLang="ja-JP" dirty="0"/>
          </a:p>
          <a:p>
            <a:pPr marL="0" indent="0">
              <a:lnSpc>
                <a:spcPct val="120000"/>
              </a:lnSpc>
              <a:buNone/>
            </a:pPr>
            <a:r>
              <a:rPr lang="ja-JP" altLang="en-US" sz="4400" dirty="0"/>
              <a:t>・</a:t>
            </a:r>
            <a:r>
              <a:rPr lang="ja-JP" altLang="en-US" sz="4400" b="1" dirty="0"/>
              <a:t>地域格差の拡大</a:t>
            </a:r>
            <a:endParaRPr lang="en-US" altLang="ja-JP" sz="4400" b="1" dirty="0"/>
          </a:p>
          <a:p>
            <a:pPr marL="0" indent="0">
              <a:lnSpc>
                <a:spcPct val="120000"/>
              </a:lnSpc>
              <a:buNone/>
            </a:pPr>
            <a:r>
              <a:rPr lang="ja-JP" altLang="en-US" dirty="0"/>
              <a:t>　　</a:t>
            </a:r>
            <a:r>
              <a:rPr lang="ja-JP" altLang="en-US" sz="3300" dirty="0"/>
              <a:t>都市部での増加、地方での減少</a:t>
            </a:r>
            <a:endParaRPr lang="en-US" altLang="ja-JP" sz="3300" dirty="0"/>
          </a:p>
          <a:p>
            <a:pPr marL="0" indent="0">
              <a:lnSpc>
                <a:spcPct val="120000"/>
              </a:lnSpc>
              <a:buNone/>
            </a:pPr>
            <a:endParaRPr lang="en-US" altLang="ja-JP" sz="3300" dirty="0"/>
          </a:p>
          <a:p>
            <a:pPr>
              <a:lnSpc>
                <a:spcPct val="120000"/>
              </a:lnSpc>
            </a:pPr>
            <a:r>
              <a:rPr lang="ja-JP" altLang="en-US" sz="3800" b="1" dirty="0"/>
              <a:t>就労定着支援事業・就労選択支援事業の創設、事業の専門化・細分化</a:t>
            </a:r>
            <a:endParaRPr lang="en-US" altLang="ja-JP" sz="3800" b="1" dirty="0"/>
          </a:p>
          <a:p>
            <a:pPr marL="0" indent="0">
              <a:lnSpc>
                <a:spcPct val="120000"/>
              </a:lnSpc>
              <a:buNone/>
            </a:pPr>
            <a:r>
              <a:rPr lang="ja-JP" altLang="en-US" dirty="0"/>
              <a:t>　</a:t>
            </a:r>
            <a:r>
              <a:rPr lang="ja-JP" altLang="en-US" sz="3300" dirty="0"/>
              <a:t>　</a:t>
            </a:r>
            <a:r>
              <a:rPr lang="ja-JP" altLang="en-US" sz="3600" dirty="0"/>
              <a:t>就労支援のプロセスが専門分化</a:t>
            </a:r>
            <a:endParaRPr lang="en-US" altLang="ja-JP" sz="3600" dirty="0"/>
          </a:p>
          <a:p>
            <a:pPr marL="0" indent="0">
              <a:lnSpc>
                <a:spcPct val="120000"/>
              </a:lnSpc>
              <a:buNone/>
            </a:pPr>
            <a:endParaRPr lang="en-US" altLang="ja-JP" sz="3300" dirty="0"/>
          </a:p>
          <a:p>
            <a:pPr>
              <a:lnSpc>
                <a:spcPct val="120000"/>
              </a:lnSpc>
            </a:pPr>
            <a:r>
              <a:rPr lang="ja-JP" altLang="en-US" sz="4400" b="1" dirty="0"/>
              <a:t>共に働く社会の実現</a:t>
            </a:r>
            <a:endParaRPr lang="en-US" altLang="ja-JP" sz="4400" b="1" dirty="0"/>
          </a:p>
          <a:p>
            <a:pPr marL="0" indent="0">
              <a:lnSpc>
                <a:spcPct val="120000"/>
              </a:lnSpc>
              <a:buNone/>
            </a:pPr>
            <a:r>
              <a:rPr lang="ja-JP" altLang="en-US" dirty="0"/>
              <a:t>　　</a:t>
            </a:r>
            <a:r>
              <a:rPr lang="ja-JP" altLang="en-US" sz="3300" dirty="0"/>
              <a:t>障害のある人が職場にいてあたりまえ</a:t>
            </a:r>
          </a:p>
          <a:p>
            <a:endParaRPr lang="ja-JP" altLang="en-US" dirty="0"/>
          </a:p>
          <a:p>
            <a:endParaRPr kumimoji="1" lang="ja-JP" altLang="en-US" dirty="0"/>
          </a:p>
        </p:txBody>
      </p:sp>
    </p:spTree>
    <p:extLst>
      <p:ext uri="{BB962C8B-B14F-4D97-AF65-F5344CB8AC3E}">
        <p14:creationId xmlns:p14="http://schemas.microsoft.com/office/powerpoint/2010/main" val="298070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A7AAF-6533-48C9-9875-BBA05DF50D9C}"/>
              </a:ext>
            </a:extLst>
          </p:cNvPr>
          <p:cNvSpPr>
            <a:spLocks noGrp="1"/>
          </p:cNvSpPr>
          <p:nvPr>
            <p:ph type="title"/>
          </p:nvPr>
        </p:nvSpPr>
        <p:spPr>
          <a:xfrm>
            <a:off x="308610" y="137477"/>
            <a:ext cx="7932420" cy="891223"/>
          </a:xfrm>
        </p:spPr>
        <p:txBody>
          <a:bodyPr>
            <a:normAutofit/>
          </a:bodyPr>
          <a:lstStyle/>
          <a:p>
            <a:r>
              <a:rPr lang="ja-JP" altLang="en-US" sz="3600" dirty="0"/>
              <a:t>＜</a:t>
            </a:r>
            <a:r>
              <a:rPr lang="ja-JP" altLang="en-US" sz="3600" dirty="0">
                <a:latin typeface="ＭＳ Ｐゴシック" panose="020B0600070205080204" pitchFamily="50" charset="-128"/>
                <a:ea typeface="ＭＳ Ｐゴシック" panose="020B0600070205080204" pitchFamily="50" charset="-128"/>
              </a:rPr>
              <a:t>就労支援の制度をめぐる動向</a:t>
            </a:r>
            <a:r>
              <a:rPr lang="ja-JP" altLang="en-US" sz="3600" dirty="0"/>
              <a:t>＞</a:t>
            </a:r>
            <a:endParaRPr kumimoji="1" lang="ja-JP" altLang="en-US" sz="3600" dirty="0"/>
          </a:p>
        </p:txBody>
      </p:sp>
      <p:sp>
        <p:nvSpPr>
          <p:cNvPr id="3" name="コンテンツ プレースホルダー 2">
            <a:extLst>
              <a:ext uri="{FF2B5EF4-FFF2-40B4-BE49-F238E27FC236}">
                <a16:creationId xmlns:a16="http://schemas.microsoft.com/office/drawing/2014/main" id="{C96A63FC-5A56-4281-8D92-0CDC4D8DBCC7}"/>
              </a:ext>
            </a:extLst>
          </p:cNvPr>
          <p:cNvSpPr>
            <a:spLocks noGrp="1"/>
          </p:cNvSpPr>
          <p:nvPr>
            <p:ph idx="1"/>
          </p:nvPr>
        </p:nvSpPr>
        <p:spPr>
          <a:xfrm>
            <a:off x="377190" y="1245870"/>
            <a:ext cx="8458200" cy="5372100"/>
          </a:xfrm>
          <a:ln>
            <a:solidFill>
              <a:schemeClr val="accent1"/>
            </a:solidFill>
          </a:ln>
        </p:spPr>
        <p:txBody>
          <a:bodyPr>
            <a:normAutofit lnSpcReduction="10000"/>
          </a:bodyPr>
          <a:lstStyle/>
          <a:p>
            <a:pPr marL="0" indent="0">
              <a:buNone/>
            </a:pPr>
            <a:r>
              <a:rPr lang="ja-JP" altLang="en-US" sz="3200" dirty="0">
                <a:latin typeface="ＭＳ Ｐゴシック" panose="020B0600070205080204" pitchFamily="50" charset="-128"/>
                <a:ea typeface="ＭＳ Ｐゴシック" panose="020B0600070205080204" pitchFamily="50" charset="-128"/>
              </a:rPr>
              <a:t>①障害者雇用・福祉施策の連携強化 に関する検討会報告書　</a:t>
            </a:r>
            <a:r>
              <a:rPr lang="en-US" altLang="ja-JP" sz="3200" dirty="0">
                <a:latin typeface="ＭＳ Ｐゴシック" panose="020B0600070205080204" pitchFamily="50" charset="-128"/>
                <a:ea typeface="ＭＳ Ｐゴシック" panose="020B0600070205080204" pitchFamily="50" charset="-128"/>
              </a:rPr>
              <a:t> 2021</a:t>
            </a:r>
            <a:r>
              <a:rPr lang="ja-JP" altLang="en-US" sz="3200" dirty="0">
                <a:latin typeface="ＭＳ Ｐゴシック" panose="020B0600070205080204" pitchFamily="50" charset="-128"/>
                <a:ea typeface="ＭＳ Ｐゴシック" panose="020B0600070205080204" pitchFamily="50" charset="-128"/>
              </a:rPr>
              <a:t>年</a:t>
            </a:r>
            <a:r>
              <a:rPr lang="en-US" altLang="ja-JP" sz="3200" dirty="0">
                <a:latin typeface="ＭＳ Ｐゴシック" panose="020B0600070205080204" pitchFamily="50" charset="-128"/>
                <a:ea typeface="ＭＳ Ｐゴシック" panose="020B0600070205080204" pitchFamily="50" charset="-128"/>
              </a:rPr>
              <a:t>6</a:t>
            </a:r>
            <a:r>
              <a:rPr lang="ja-JP" altLang="en-US" sz="3200" dirty="0">
                <a:latin typeface="ＭＳ Ｐゴシック" panose="020B0600070205080204" pitchFamily="50" charset="-128"/>
                <a:ea typeface="ＭＳ Ｐゴシック" panose="020B0600070205080204" pitchFamily="50" charset="-128"/>
              </a:rPr>
              <a:t>月</a:t>
            </a:r>
            <a:r>
              <a:rPr lang="en-US" altLang="ja-JP" sz="3200" dirty="0">
                <a:latin typeface="ＭＳ Ｐゴシック" panose="020B0600070205080204" pitchFamily="50" charset="-128"/>
                <a:ea typeface="ＭＳ Ｐゴシック" panose="020B0600070205080204" pitchFamily="50" charset="-128"/>
              </a:rPr>
              <a:t>8</a:t>
            </a:r>
            <a:r>
              <a:rPr lang="ja-JP" altLang="en-US" sz="3200" dirty="0">
                <a:latin typeface="ＭＳ Ｐゴシック" panose="020B0600070205080204" pitchFamily="50" charset="-128"/>
                <a:ea typeface="ＭＳ Ｐゴシック" panose="020B0600070205080204" pitchFamily="50" charset="-128"/>
              </a:rPr>
              <a:t>日</a:t>
            </a:r>
            <a:endParaRPr lang="en-US" altLang="ja-JP" sz="3200"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2020</a:t>
            </a:r>
            <a:r>
              <a:rPr lang="ja-JP" altLang="en-US" dirty="0">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11</a:t>
            </a:r>
            <a:r>
              <a:rPr lang="ja-JP" altLang="en-US" dirty="0">
                <a:latin typeface="ＭＳ Ｐゴシック" panose="020B0600070205080204" pitchFamily="50" charset="-128"/>
                <a:ea typeface="ＭＳ Ｐゴシック" panose="020B0600070205080204" pitchFamily="50" charset="-128"/>
              </a:rPr>
              <a:t>月</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2021</a:t>
            </a:r>
            <a:r>
              <a:rPr lang="ja-JP" altLang="en-US" dirty="0">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6</a:t>
            </a:r>
            <a:r>
              <a:rPr lang="ja-JP" altLang="en-US" dirty="0">
                <a:latin typeface="ＭＳ Ｐゴシック" panose="020B0600070205080204" pitchFamily="50" charset="-128"/>
                <a:ea typeface="ＭＳ Ｐゴシック" panose="020B0600070205080204" pitchFamily="50" charset="-128"/>
              </a:rPr>
              <a:t>月開催）</a:t>
            </a:r>
            <a:endParaRPr lang="en-US" altLang="ja-JP" dirty="0">
              <a:latin typeface="ＭＳ Ｐゴシック" panose="020B0600070205080204" pitchFamily="50" charset="-128"/>
              <a:ea typeface="ＭＳ Ｐゴシック" panose="020B0600070205080204" pitchFamily="50" charset="-128"/>
            </a:endParaRPr>
          </a:p>
          <a:p>
            <a:pPr marL="0" indent="0">
              <a:buNone/>
            </a:pP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②</a:t>
            </a:r>
            <a:r>
              <a:rPr lang="ja-JP" altLang="en-US" sz="3200" dirty="0">
                <a:latin typeface="ＭＳ Ｐゴシック" panose="020B0600070205080204" pitchFamily="50" charset="-128"/>
                <a:ea typeface="ＭＳ Ｐゴシック" panose="020B0600070205080204" pitchFamily="50" charset="-128"/>
              </a:rPr>
              <a:t>「障害者総合支援法改正法施行後３年の見直しについて」　</a:t>
            </a:r>
            <a:r>
              <a:rPr lang="ja-JP" altLang="en-US" sz="2400" dirty="0">
                <a:latin typeface="ＭＳ Ｐゴシック" panose="020B0600070205080204" pitchFamily="50" charset="-128"/>
                <a:ea typeface="ＭＳ Ｐゴシック" panose="020B0600070205080204" pitchFamily="50" charset="-128"/>
              </a:rPr>
              <a:t>２０２２年６月１３日</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3200" dirty="0">
                <a:latin typeface="ＭＳ Ｐゴシック" panose="020B0600070205080204" pitchFamily="50" charset="-128"/>
                <a:ea typeface="ＭＳ Ｐゴシック" panose="020B0600070205080204" pitchFamily="50" charset="-128"/>
              </a:rPr>
              <a:t>　（社会保障審議会障害者部会報告書）</a:t>
            </a:r>
            <a:endParaRPr lang="en-US" altLang="ja-JP" sz="3200" dirty="0">
              <a:latin typeface="ＭＳ Ｐゴシック" panose="020B0600070205080204" pitchFamily="50" charset="-128"/>
              <a:ea typeface="ＭＳ Ｐゴシック" panose="020B0600070205080204" pitchFamily="50" charset="-128"/>
            </a:endParaRPr>
          </a:p>
          <a:p>
            <a:pPr marL="0" indent="0">
              <a:buNone/>
            </a:pPr>
            <a:endParaRPr kumimoji="1" lang="en-US" altLang="ja-JP" sz="3200" dirty="0">
              <a:latin typeface="ＭＳ Ｐゴシック" panose="020B0600070205080204" pitchFamily="50" charset="-128"/>
              <a:ea typeface="ＭＳ Ｐゴシック" panose="020B0600070205080204" pitchFamily="50" charset="-128"/>
            </a:endParaRPr>
          </a:p>
          <a:p>
            <a:pPr marL="0" indent="0">
              <a:buNone/>
            </a:pPr>
            <a:r>
              <a:rPr lang="ja-JP" altLang="en-US" sz="3200" dirty="0">
                <a:latin typeface="ＭＳ Ｐゴシック" panose="020B0600070205080204" pitchFamily="50" charset="-128"/>
                <a:ea typeface="ＭＳ Ｐゴシック" panose="020B0600070205080204" pitchFamily="50" charset="-128"/>
              </a:rPr>
              <a:t>③今後の障害者雇用施策の充実強化について</a:t>
            </a:r>
            <a:endParaRPr lang="en-US" altLang="ja-JP" sz="32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２０２２年６月１７日</a:t>
            </a:r>
          </a:p>
          <a:p>
            <a:pPr marL="0" indent="0">
              <a:buNone/>
            </a:pPr>
            <a:r>
              <a:rPr lang="ja-JP" altLang="en-US" sz="3200" dirty="0">
                <a:latin typeface="ＭＳ Ｐゴシック" panose="020B0600070205080204" pitchFamily="50" charset="-128"/>
                <a:ea typeface="ＭＳ Ｐゴシック" panose="020B0600070205080204" pitchFamily="50" charset="-128"/>
              </a:rPr>
              <a:t>（労働政策審議会障害者雇用分科会 意見書）</a:t>
            </a:r>
          </a:p>
          <a:p>
            <a:pPr marL="0" indent="0">
              <a:buNone/>
            </a:pPr>
            <a:endParaRPr kumimoji="1" lang="ja-JP" altLang="en-US" sz="3200" dirty="0"/>
          </a:p>
        </p:txBody>
      </p:sp>
    </p:spTree>
    <p:extLst>
      <p:ext uri="{BB962C8B-B14F-4D97-AF65-F5344CB8AC3E}">
        <p14:creationId xmlns:p14="http://schemas.microsoft.com/office/powerpoint/2010/main" val="137441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4561" y="760816"/>
            <a:ext cx="8867787" cy="5664844"/>
          </a:xfrm>
          <a:prstGeom prst="roundRect">
            <a:avLst>
              <a:gd name="adj" fmla="val 87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endParaRPr kumimoji="1" lang="ja-JP" altLang="en-US" sz="1662">
              <a:solidFill>
                <a:prstClr val="white"/>
              </a:solidFill>
              <a:latin typeface="Calibri"/>
              <a:ea typeface="ＭＳ Ｐゴシック" panose="020B0600070205080204" pitchFamily="50" charset="-128"/>
            </a:endParaRPr>
          </a:p>
        </p:txBody>
      </p:sp>
      <p:sp>
        <p:nvSpPr>
          <p:cNvPr id="5" name="角丸四角形 4"/>
          <p:cNvSpPr/>
          <p:nvPr/>
        </p:nvSpPr>
        <p:spPr>
          <a:xfrm>
            <a:off x="2435510" y="817903"/>
            <a:ext cx="2486212" cy="4904988"/>
          </a:xfrm>
          <a:prstGeom prst="roundRect">
            <a:avLst>
              <a:gd name="adj" fmla="val 2907"/>
            </a:avLst>
          </a:prstGeom>
          <a:solidFill>
            <a:schemeClr val="accent5">
              <a:lumMod val="20000"/>
              <a:lumOff val="8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b" anchorCtr="1"/>
          <a:lstStyle/>
          <a:p>
            <a:pPr algn="ctr" defTabSz="844083">
              <a:defRPr/>
            </a:pPr>
            <a:r>
              <a:rPr kumimoji="1" lang="en-US" altLang="ja-JP" sz="969" b="1" dirty="0">
                <a:solidFill>
                  <a:prstClr val="black"/>
                </a:solidFill>
                <a:latin typeface="Calibri"/>
                <a:ea typeface="ＭＳ Ｐゴシック" panose="020B0600070205080204" pitchFamily="50" charset="-128"/>
              </a:rPr>
              <a:t>【</a:t>
            </a:r>
            <a:r>
              <a:rPr kumimoji="1" lang="ja-JP" altLang="en-US" sz="969" b="1" dirty="0">
                <a:solidFill>
                  <a:prstClr val="black"/>
                </a:solidFill>
                <a:latin typeface="Calibri"/>
                <a:ea typeface="ＭＳ Ｐゴシック" panose="020B0600070205080204" pitchFamily="50" charset="-128"/>
              </a:rPr>
              <a:t>ジョブコーチ</a:t>
            </a:r>
            <a:r>
              <a:rPr kumimoji="1" lang="en-US" altLang="ja-JP" sz="969" b="1" dirty="0">
                <a:solidFill>
                  <a:prstClr val="black"/>
                </a:solidFill>
                <a:latin typeface="Calibri"/>
                <a:ea typeface="ＭＳ Ｐゴシック" panose="020B0600070205080204" pitchFamily="50" charset="-128"/>
              </a:rPr>
              <a:t>】</a:t>
            </a:r>
            <a:endParaRPr kumimoji="1" lang="ja-JP" altLang="en-US" sz="969" b="1" dirty="0">
              <a:solidFill>
                <a:prstClr val="black"/>
              </a:solidFill>
              <a:latin typeface="Calibri"/>
              <a:ea typeface="ＭＳ Ｐゴシック" panose="020B0600070205080204" pitchFamily="50" charset="-128"/>
            </a:endParaRPr>
          </a:p>
        </p:txBody>
      </p:sp>
      <p:sp>
        <p:nvSpPr>
          <p:cNvPr id="6" name="角丸四角形 5"/>
          <p:cNvSpPr/>
          <p:nvPr/>
        </p:nvSpPr>
        <p:spPr>
          <a:xfrm>
            <a:off x="4975792" y="797887"/>
            <a:ext cx="2530329" cy="3241100"/>
          </a:xfrm>
          <a:prstGeom prst="roundRect">
            <a:avLst>
              <a:gd name="adj" fmla="val 2273"/>
            </a:avLst>
          </a:prstGeom>
          <a:solidFill>
            <a:srgbClr val="FFFFE6"/>
          </a:solidFill>
          <a:ln>
            <a:noFill/>
          </a:ln>
        </p:spPr>
        <p:style>
          <a:lnRef idx="3">
            <a:schemeClr val="lt1"/>
          </a:lnRef>
          <a:fillRef idx="1">
            <a:schemeClr val="accent6"/>
          </a:fillRef>
          <a:effectRef idx="1">
            <a:schemeClr val="accent6"/>
          </a:effectRef>
          <a:fontRef idx="minor">
            <a:schemeClr val="lt1"/>
          </a:fontRef>
        </p:style>
        <p:txBody>
          <a:bodyPr lIns="33231" tIns="33231" rIns="33231" bIns="33231" rtlCol="0" anchor="t" anchorCtr="0"/>
          <a:lstStyle/>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3 </a:t>
            </a:r>
            <a:r>
              <a:rPr kumimoji="1" lang="ja-JP" altLang="en-US" sz="738" dirty="0">
                <a:solidFill>
                  <a:prstClr val="black"/>
                </a:solidFill>
                <a:latin typeface="ＭＳ Ｐゴシック" panose="020B0600070205080204" pitchFamily="50" charset="-128"/>
                <a:ea typeface="ＭＳ Ｐゴシック" panose="020B0600070205080204" pitchFamily="50" charset="-128"/>
              </a:rPr>
              <a:t>就業支援を担当する職員を対象としたこれらの階層研修については、職場適応援助者の研修に統合し、シンプルな構成にすることが望ましいとの意見もあった。</a:t>
            </a:r>
          </a:p>
        </p:txBody>
      </p:sp>
      <p:sp>
        <p:nvSpPr>
          <p:cNvPr id="7" name="角丸四角形 6"/>
          <p:cNvSpPr/>
          <p:nvPr/>
        </p:nvSpPr>
        <p:spPr>
          <a:xfrm>
            <a:off x="5193398" y="5853184"/>
            <a:ext cx="1994068" cy="270919"/>
          </a:xfrm>
          <a:prstGeom prst="roundRect">
            <a:avLst>
              <a:gd name="adj" fmla="val 1132"/>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b" anchorCtr="1"/>
          <a:lstStyle/>
          <a:p>
            <a:pPr defTabSz="844083">
              <a:defRPr/>
            </a:pPr>
            <a:r>
              <a:rPr kumimoji="1" lang="en-US" altLang="ja-JP" sz="831" b="1" dirty="0">
                <a:solidFill>
                  <a:prstClr val="black"/>
                </a:solidFill>
                <a:latin typeface="Calibri"/>
                <a:ea typeface="ＭＳ Ｐゴシック" panose="020B0600070205080204" pitchFamily="50" charset="-128"/>
              </a:rPr>
              <a:t>【</a:t>
            </a:r>
            <a:r>
              <a:rPr kumimoji="1" lang="ja-JP" altLang="en-US" sz="831" b="1" dirty="0">
                <a:solidFill>
                  <a:prstClr val="black"/>
                </a:solidFill>
                <a:latin typeface="Calibri"/>
                <a:ea typeface="ＭＳ Ｐゴシック" panose="020B0600070205080204" pitchFamily="50" charset="-128"/>
              </a:rPr>
              <a:t>就労継続支援Ａ型・Ｂ型事業、</a:t>
            </a:r>
            <a:endParaRPr kumimoji="1" lang="en-US" altLang="ja-JP" sz="831" b="1" dirty="0">
              <a:solidFill>
                <a:prstClr val="black"/>
              </a:solidFill>
              <a:latin typeface="Calibri"/>
              <a:ea typeface="ＭＳ Ｐゴシック" panose="020B0600070205080204" pitchFamily="50" charset="-128"/>
            </a:endParaRPr>
          </a:p>
          <a:p>
            <a:pPr defTabSz="844083">
              <a:defRPr/>
            </a:pPr>
            <a:r>
              <a:rPr kumimoji="1" lang="ja-JP" altLang="en-US" sz="831" b="1" dirty="0">
                <a:solidFill>
                  <a:prstClr val="black"/>
                </a:solidFill>
                <a:latin typeface="Calibri"/>
                <a:ea typeface="ＭＳ Ｐゴシック" panose="020B0600070205080204" pitchFamily="50" charset="-128"/>
              </a:rPr>
              <a:t>　就労移行支援事業、就労定着支援事業</a:t>
            </a:r>
            <a:r>
              <a:rPr kumimoji="1" lang="en-US" altLang="ja-JP" sz="831" b="1" dirty="0">
                <a:solidFill>
                  <a:prstClr val="black"/>
                </a:solidFill>
                <a:latin typeface="Calibri"/>
                <a:ea typeface="ＭＳ Ｐゴシック" panose="020B0600070205080204" pitchFamily="50" charset="-128"/>
              </a:rPr>
              <a:t>】</a:t>
            </a:r>
            <a:endParaRPr kumimoji="1" lang="ja-JP" altLang="en-US" sz="831" b="1" dirty="0">
              <a:solidFill>
                <a:prstClr val="black"/>
              </a:solidFill>
              <a:latin typeface="Calibri"/>
              <a:ea typeface="ＭＳ Ｐゴシック" panose="020B0600070205080204" pitchFamily="50" charset="-128"/>
            </a:endParaRPr>
          </a:p>
        </p:txBody>
      </p:sp>
      <p:sp>
        <p:nvSpPr>
          <p:cNvPr id="8" name="角丸四角形 7"/>
          <p:cNvSpPr/>
          <p:nvPr/>
        </p:nvSpPr>
        <p:spPr>
          <a:xfrm>
            <a:off x="571837" y="806591"/>
            <a:ext cx="1836542" cy="4917864"/>
          </a:xfrm>
          <a:prstGeom prst="roundRect">
            <a:avLst>
              <a:gd name="adj" fmla="val 2506"/>
            </a:avLst>
          </a:prstGeom>
          <a:solidFill>
            <a:schemeClr val="accent3">
              <a:lumMod val="20000"/>
              <a:lumOff val="8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b" anchorCtr="1"/>
          <a:lstStyle/>
          <a:p>
            <a:pPr algn="ctr" defTabSz="844083">
              <a:defRPr/>
            </a:pPr>
            <a:r>
              <a:rPr kumimoji="1" lang="en-US" altLang="ja-JP" sz="923" b="1" dirty="0">
                <a:solidFill>
                  <a:prstClr val="black"/>
                </a:solidFill>
                <a:latin typeface="Calibri"/>
                <a:ea typeface="ＭＳ Ｐゴシック" panose="020B0600070205080204" pitchFamily="50" charset="-128"/>
              </a:rPr>
              <a:t>【</a:t>
            </a:r>
            <a:r>
              <a:rPr kumimoji="1" lang="ja-JP" altLang="en-US" sz="923" b="1" dirty="0">
                <a:solidFill>
                  <a:prstClr val="black"/>
                </a:solidFill>
                <a:latin typeface="Calibri"/>
                <a:ea typeface="ＭＳ Ｐゴシック" panose="020B0600070205080204" pitchFamily="50" charset="-128"/>
              </a:rPr>
              <a:t>障害者就業・生活支援センター</a:t>
            </a:r>
            <a:r>
              <a:rPr kumimoji="1" lang="en-US" altLang="ja-JP" sz="923" b="1" dirty="0">
                <a:solidFill>
                  <a:prstClr val="black"/>
                </a:solidFill>
                <a:latin typeface="Calibri"/>
                <a:ea typeface="ＭＳ Ｐゴシック" panose="020B0600070205080204" pitchFamily="50" charset="-128"/>
              </a:rPr>
              <a:t>】</a:t>
            </a:r>
            <a:endParaRPr kumimoji="1" lang="ja-JP" altLang="en-US" sz="923" b="1" dirty="0">
              <a:solidFill>
                <a:prstClr val="black"/>
              </a:solidFill>
              <a:latin typeface="Calibri"/>
              <a:ea typeface="ＭＳ Ｐゴシック" panose="020B0600070205080204" pitchFamily="50" charset="-128"/>
            </a:endParaRPr>
          </a:p>
        </p:txBody>
      </p:sp>
      <p:sp>
        <p:nvSpPr>
          <p:cNvPr id="9" name="角丸四角形 8"/>
          <p:cNvSpPr/>
          <p:nvPr/>
        </p:nvSpPr>
        <p:spPr>
          <a:xfrm>
            <a:off x="2016025" y="931821"/>
            <a:ext cx="361376" cy="4612494"/>
          </a:xfrm>
          <a:prstGeom prst="roundRect">
            <a:avLst>
              <a:gd name="adj" fmla="val 3909"/>
            </a:avLst>
          </a:prstGeom>
          <a:solidFill>
            <a:schemeClr val="accent4">
              <a:lumMod val="20000"/>
              <a:lumOff val="80000"/>
            </a:scheme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0" name="正方形/長方形 9"/>
          <p:cNvSpPr/>
          <p:nvPr/>
        </p:nvSpPr>
        <p:spPr>
          <a:xfrm>
            <a:off x="6788653" y="1233092"/>
            <a:ext cx="610677" cy="2638386"/>
          </a:xfrm>
          <a:prstGeom prst="rect">
            <a:avLst/>
          </a:prstGeom>
          <a:solidFill>
            <a:schemeClr val="accent6">
              <a:lumMod val="20000"/>
              <a:lumOff val="80000"/>
            </a:schemeClr>
          </a:solidFill>
          <a:ln w="19050">
            <a:solidFill>
              <a:schemeClr val="accent6">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lIns="33231" tIns="33231" rIns="33231" bIns="33231" rtlCol="0" anchor="t" anchorCtr="0"/>
          <a:lstStyle/>
          <a:p>
            <a:pPr algn="ctr" defTabSz="844083">
              <a:defRPr/>
            </a:pPr>
            <a:endParaRPr kumimoji="1"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課題別</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セミナー</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新たな課題やニーズに対応した知識・技術の向上</a:t>
            </a:r>
            <a:endParaRPr kumimoji="1" lang="en-US" altLang="ja-JP" sz="646"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6818725" y="2937559"/>
            <a:ext cx="558444" cy="198772"/>
          </a:xfrm>
          <a:prstGeom prst="rect">
            <a:avLst/>
          </a:prstGeom>
          <a:solidFill>
            <a:schemeClr val="bg1"/>
          </a:solidFill>
          <a:ln>
            <a:noFill/>
          </a:ln>
        </p:spPr>
        <p:txBody>
          <a:bodyPr wrap="square" lIns="33231" tIns="0" rIns="33231"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障害者職業</a:t>
            </a:r>
            <a:endParaRPr kumimoji="1" lang="en-US" altLang="ja-JP" sz="646" dirty="0">
              <a:solidFill>
                <a:prstClr val="black"/>
              </a:solidFill>
              <a:latin typeface="Calibri"/>
              <a:ea typeface="ＭＳ Ｐゴシック" panose="020B0600070205080204" pitchFamily="50" charset="-128"/>
            </a:endParaRPr>
          </a:p>
          <a:p>
            <a:pPr algn="ctr" defTabSz="844083">
              <a:defRPr/>
            </a:pPr>
            <a:r>
              <a:rPr kumimoji="1" lang="ja-JP" altLang="en-US" sz="646" dirty="0">
                <a:solidFill>
                  <a:prstClr val="black"/>
                </a:solidFill>
                <a:latin typeface="Calibri"/>
                <a:ea typeface="ＭＳ Ｐゴシック" panose="020B0600070205080204" pitchFamily="50" charset="-128"/>
              </a:rPr>
              <a:t>総合センター</a:t>
            </a:r>
          </a:p>
        </p:txBody>
      </p:sp>
      <p:sp>
        <p:nvSpPr>
          <p:cNvPr id="12" name="下矢印 11"/>
          <p:cNvSpPr/>
          <p:nvPr/>
        </p:nvSpPr>
        <p:spPr>
          <a:xfrm rot="10800000">
            <a:off x="6867673" y="3864179"/>
            <a:ext cx="552125" cy="279300"/>
          </a:xfrm>
          <a:prstGeom prst="downArrow">
            <a:avLst>
              <a:gd name="adj1" fmla="val 50000"/>
              <a:gd name="adj2" fmla="val 5032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3" name="下矢印 12"/>
          <p:cNvSpPr/>
          <p:nvPr/>
        </p:nvSpPr>
        <p:spPr>
          <a:xfrm rot="10800000">
            <a:off x="5431443" y="2363132"/>
            <a:ext cx="748713" cy="292094"/>
          </a:xfrm>
          <a:prstGeom prst="downArrow">
            <a:avLst>
              <a:gd name="adj1" fmla="val 50000"/>
              <a:gd name="adj2" fmla="val 389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nvGrpSpPr>
          <p:cNvPr id="14" name="グループ化 13"/>
          <p:cNvGrpSpPr/>
          <p:nvPr/>
        </p:nvGrpSpPr>
        <p:grpSpPr>
          <a:xfrm>
            <a:off x="5158192" y="1228019"/>
            <a:ext cx="1358608" cy="1131981"/>
            <a:chOff x="5862723" y="861212"/>
            <a:chExt cx="1471825" cy="1226313"/>
          </a:xfrm>
        </p:grpSpPr>
        <p:sp>
          <p:nvSpPr>
            <p:cNvPr id="15" name="正方形/長方形 14"/>
            <p:cNvSpPr/>
            <p:nvPr/>
          </p:nvSpPr>
          <p:spPr>
            <a:xfrm>
              <a:off x="5862723" y="861212"/>
              <a:ext cx="1471825" cy="1226313"/>
            </a:xfrm>
            <a:prstGeom prst="rect">
              <a:avLst/>
            </a:prstGeom>
            <a:solidFill>
              <a:schemeClr val="accent6">
                <a:lumMod val="20000"/>
                <a:lumOff val="80000"/>
              </a:schemeClr>
            </a:solidFill>
            <a:ln w="19050">
              <a:solidFill>
                <a:schemeClr val="accent6">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lIns="33231" tIns="0" rIns="33231" bIns="0" rtlCol="0" anchor="t" anchorCtr="1"/>
            <a:lstStyle/>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スキル向上</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障害特性に応じた支援スキルの向上</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発達障害／精神障害／高次脳機能障害　コース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5927851" y="967448"/>
              <a:ext cx="648492" cy="396017"/>
            </a:xfrm>
            <a:prstGeom prst="roundRect">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３年以上実務経験のある方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6093243" y="1900763"/>
              <a:ext cx="1197522" cy="107668"/>
            </a:xfrm>
            <a:prstGeom prst="rect">
              <a:avLst/>
            </a:prstGeom>
            <a:solidFill>
              <a:schemeClr val="bg1"/>
            </a:solidFill>
            <a:ln>
              <a:noFill/>
            </a:ln>
          </p:spPr>
          <p:txBody>
            <a:bodyPr wrap="square" lIns="33231" tIns="0" rIns="33231"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grpSp>
      <p:sp>
        <p:nvSpPr>
          <p:cNvPr id="18" name="テキスト ボックス 17"/>
          <p:cNvSpPr txBox="1"/>
          <p:nvPr/>
        </p:nvSpPr>
        <p:spPr>
          <a:xfrm>
            <a:off x="786061" y="5252330"/>
            <a:ext cx="1071882" cy="262067"/>
          </a:xfrm>
          <a:prstGeom prst="rect">
            <a:avLst/>
          </a:prstGeom>
          <a:solidFill>
            <a:schemeClr val="bg1"/>
          </a:solidFill>
          <a:ln>
            <a:solidFill>
              <a:schemeClr val="tx1"/>
            </a:solidFill>
          </a:ln>
        </p:spPr>
        <p:txBody>
          <a:bodyPr wrap="square" tIns="66462" bIns="66462" rtlCol="0" anchor="ctr" anchorCtr="1">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就業支援担当者</a:t>
            </a:r>
          </a:p>
        </p:txBody>
      </p:sp>
      <p:sp>
        <p:nvSpPr>
          <p:cNvPr id="19" name="テキスト ボックス 18"/>
          <p:cNvSpPr txBox="1"/>
          <p:nvPr/>
        </p:nvSpPr>
        <p:spPr>
          <a:xfrm>
            <a:off x="1990466" y="5286208"/>
            <a:ext cx="410525" cy="232328"/>
          </a:xfrm>
          <a:prstGeom prst="rect">
            <a:avLst/>
          </a:prstGeom>
          <a:solidFill>
            <a:schemeClr val="bg1"/>
          </a:solidFill>
          <a:ln>
            <a:solidFill>
              <a:schemeClr val="tx1"/>
            </a:solidFill>
          </a:ln>
        </p:spPr>
        <p:txBody>
          <a:bodyPr wrap="square" lIns="0" tIns="33231" rIns="0"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生活支援</a:t>
            </a:r>
            <a:endParaRPr kumimoji="1" lang="en-US" altLang="ja-JP" sz="646" dirty="0">
              <a:solidFill>
                <a:prstClr val="black"/>
              </a:solidFill>
              <a:latin typeface="Calibri"/>
              <a:ea typeface="ＭＳ Ｐゴシック" panose="020B0600070205080204" pitchFamily="50" charset="-128"/>
            </a:endParaRPr>
          </a:p>
          <a:p>
            <a:pPr algn="ctr" defTabSz="844083">
              <a:defRPr/>
            </a:pPr>
            <a:r>
              <a:rPr kumimoji="1" lang="ja-JP" altLang="en-US" sz="646" dirty="0">
                <a:solidFill>
                  <a:prstClr val="black"/>
                </a:solidFill>
                <a:latin typeface="Calibri"/>
                <a:ea typeface="ＭＳ Ｐゴシック" panose="020B0600070205080204" pitchFamily="50" charset="-128"/>
              </a:rPr>
              <a:t>担当者</a:t>
            </a:r>
            <a:endParaRPr kumimoji="1" lang="en-US" altLang="ja-JP" sz="646" dirty="0">
              <a:solidFill>
                <a:prstClr val="black"/>
              </a:solidFill>
              <a:latin typeface="Calibri"/>
              <a:ea typeface="ＭＳ Ｐゴシック" panose="020B0600070205080204" pitchFamily="50" charset="-128"/>
            </a:endParaRPr>
          </a:p>
        </p:txBody>
      </p:sp>
      <p:sp>
        <p:nvSpPr>
          <p:cNvPr id="20" name="テキスト ボックス 19"/>
          <p:cNvSpPr txBox="1"/>
          <p:nvPr/>
        </p:nvSpPr>
        <p:spPr>
          <a:xfrm>
            <a:off x="2577006" y="5260521"/>
            <a:ext cx="946854" cy="262067"/>
          </a:xfrm>
          <a:prstGeom prst="rect">
            <a:avLst/>
          </a:prstGeom>
          <a:solidFill>
            <a:schemeClr val="bg1"/>
          </a:solidFill>
          <a:ln>
            <a:solidFill>
              <a:schemeClr val="tx1"/>
            </a:solidFill>
          </a:ln>
        </p:spPr>
        <p:txBody>
          <a:bodyPr wrap="square" lIns="33231" tIns="66462" rIns="0" bIns="66462"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訪問型ジョブコーチ</a:t>
            </a:r>
          </a:p>
        </p:txBody>
      </p:sp>
      <p:sp>
        <p:nvSpPr>
          <p:cNvPr id="21" name="テキスト ボックス 20"/>
          <p:cNvSpPr txBox="1"/>
          <p:nvPr/>
        </p:nvSpPr>
        <p:spPr>
          <a:xfrm>
            <a:off x="3574086" y="5259332"/>
            <a:ext cx="1171839" cy="262067"/>
          </a:xfrm>
          <a:prstGeom prst="rect">
            <a:avLst/>
          </a:prstGeom>
          <a:solidFill>
            <a:schemeClr val="bg1"/>
          </a:solidFill>
          <a:ln>
            <a:solidFill>
              <a:schemeClr val="tx1"/>
            </a:solidFill>
          </a:ln>
        </p:spPr>
        <p:txBody>
          <a:bodyPr wrap="square" lIns="33231" tIns="66462" rIns="33231" bIns="66462"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企業在籍型ジョブコーチ</a:t>
            </a:r>
          </a:p>
        </p:txBody>
      </p:sp>
      <p:sp>
        <p:nvSpPr>
          <p:cNvPr id="22" name="テキスト ボックス 21"/>
          <p:cNvSpPr txBox="1"/>
          <p:nvPr/>
        </p:nvSpPr>
        <p:spPr>
          <a:xfrm>
            <a:off x="5695557" y="5475142"/>
            <a:ext cx="643150" cy="232521"/>
          </a:xfrm>
          <a:prstGeom prst="rect">
            <a:avLst/>
          </a:prstGeom>
          <a:solidFill>
            <a:schemeClr val="bg1"/>
          </a:solidFill>
          <a:ln>
            <a:solidFill>
              <a:schemeClr val="tx1"/>
            </a:solidFill>
          </a:ln>
        </p:spPr>
        <p:txBody>
          <a:bodyPr wrap="square" lIns="33231" tIns="33231" rIns="33231" bIns="0"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就労支援員</a:t>
            </a:r>
            <a:r>
              <a:rPr kumimoji="1" lang="ja-JP" altLang="en-US" sz="462" dirty="0">
                <a:solidFill>
                  <a:prstClr val="black"/>
                </a:solidFill>
                <a:latin typeface="Calibri"/>
                <a:ea typeface="ＭＳ Ｐゴシック" panose="020B0600070205080204" pitchFamily="50" charset="-128"/>
              </a:rPr>
              <a:t>（</a:t>
            </a:r>
            <a:r>
              <a:rPr kumimoji="1" lang="en-US" altLang="ja-JP" sz="462" dirty="0">
                <a:solidFill>
                  <a:prstClr val="black"/>
                </a:solidFill>
                <a:latin typeface="Calibri"/>
                <a:ea typeface="ＭＳ Ｐゴシック" panose="020B0600070205080204" pitchFamily="50" charset="-128"/>
              </a:rPr>
              <a:t>※2</a:t>
            </a:r>
            <a:r>
              <a:rPr kumimoji="1" lang="ja-JP" altLang="en-US" sz="462" dirty="0">
                <a:solidFill>
                  <a:prstClr val="black"/>
                </a:solidFill>
                <a:latin typeface="Calibri"/>
                <a:ea typeface="ＭＳ Ｐゴシック" panose="020B0600070205080204" pitchFamily="50" charset="-128"/>
              </a:rPr>
              <a:t>）</a:t>
            </a:r>
            <a:endParaRPr kumimoji="1" lang="ja-JP" altLang="en-US" sz="738" dirty="0">
              <a:solidFill>
                <a:prstClr val="black"/>
              </a:solidFill>
              <a:latin typeface="Calibri"/>
              <a:ea typeface="ＭＳ Ｐゴシック" panose="020B0600070205080204" pitchFamily="50" charset="-128"/>
            </a:endParaRPr>
          </a:p>
        </p:txBody>
      </p:sp>
      <p:sp>
        <p:nvSpPr>
          <p:cNvPr id="23" name="テキスト ボックス 22"/>
          <p:cNvSpPr txBox="1"/>
          <p:nvPr/>
        </p:nvSpPr>
        <p:spPr>
          <a:xfrm>
            <a:off x="6410379" y="5464499"/>
            <a:ext cx="401294" cy="289267"/>
          </a:xfrm>
          <a:prstGeom prst="rect">
            <a:avLst/>
          </a:prstGeom>
          <a:solidFill>
            <a:schemeClr val="bg1"/>
          </a:solidFill>
          <a:ln>
            <a:solidFill>
              <a:schemeClr val="tx1"/>
            </a:solidFill>
          </a:ln>
        </p:spPr>
        <p:txBody>
          <a:bodyPr wrap="square" lIns="33231" tIns="33231" rIns="33231" bIns="0"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職業</a:t>
            </a:r>
            <a:endParaRPr kumimoji="1" lang="en-US" altLang="ja-JP" sz="831" dirty="0">
              <a:solidFill>
                <a:prstClr val="black"/>
              </a:solidFill>
              <a:latin typeface="Calibri"/>
              <a:ea typeface="ＭＳ Ｐゴシック" panose="020B0600070205080204" pitchFamily="50" charset="-128"/>
            </a:endParaRPr>
          </a:p>
          <a:p>
            <a:pPr algn="ctr" defTabSz="844083">
              <a:defRPr/>
            </a:pPr>
            <a:r>
              <a:rPr kumimoji="1" lang="ja-JP" altLang="en-US" sz="831" dirty="0">
                <a:solidFill>
                  <a:prstClr val="black"/>
                </a:solidFill>
                <a:latin typeface="Calibri"/>
                <a:ea typeface="ＭＳ Ｐゴシック" panose="020B0600070205080204" pitchFamily="50" charset="-128"/>
              </a:rPr>
              <a:t>指導員</a:t>
            </a:r>
            <a:endParaRPr kumimoji="1" lang="en-US" altLang="ja-JP" sz="831" dirty="0">
              <a:solidFill>
                <a:prstClr val="black"/>
              </a:solidFill>
              <a:latin typeface="Calibri"/>
              <a:ea typeface="ＭＳ Ｐゴシック" panose="020B0600070205080204" pitchFamily="50" charset="-128"/>
            </a:endParaRPr>
          </a:p>
        </p:txBody>
      </p:sp>
      <p:sp>
        <p:nvSpPr>
          <p:cNvPr id="24" name="テキスト ボックス 23"/>
          <p:cNvSpPr txBox="1"/>
          <p:nvPr/>
        </p:nvSpPr>
        <p:spPr>
          <a:xfrm>
            <a:off x="6835584" y="5464499"/>
            <a:ext cx="391122" cy="289267"/>
          </a:xfrm>
          <a:prstGeom prst="rect">
            <a:avLst/>
          </a:prstGeom>
          <a:solidFill>
            <a:schemeClr val="bg1"/>
          </a:solidFill>
          <a:ln>
            <a:solidFill>
              <a:schemeClr val="tx1"/>
            </a:solidFill>
          </a:ln>
        </p:spPr>
        <p:txBody>
          <a:bodyPr wrap="square" lIns="33231" tIns="33231" rIns="33231" bIns="0"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生活</a:t>
            </a:r>
            <a:endParaRPr kumimoji="1" lang="en-US" altLang="ja-JP" sz="831" dirty="0">
              <a:solidFill>
                <a:prstClr val="black"/>
              </a:solidFill>
              <a:latin typeface="Calibri"/>
              <a:ea typeface="ＭＳ Ｐゴシック" panose="020B0600070205080204" pitchFamily="50" charset="-128"/>
            </a:endParaRPr>
          </a:p>
          <a:p>
            <a:pPr algn="ctr" defTabSz="844083">
              <a:defRPr/>
            </a:pPr>
            <a:r>
              <a:rPr kumimoji="1" lang="ja-JP" altLang="en-US" sz="831" dirty="0">
                <a:solidFill>
                  <a:prstClr val="black"/>
                </a:solidFill>
                <a:latin typeface="Calibri"/>
                <a:ea typeface="ＭＳ Ｐゴシック" panose="020B0600070205080204" pitchFamily="50" charset="-128"/>
              </a:rPr>
              <a:t>支援員</a:t>
            </a:r>
            <a:endParaRPr kumimoji="1" lang="en-US" altLang="ja-JP" sz="831" dirty="0">
              <a:solidFill>
                <a:prstClr val="black"/>
              </a:solidFill>
              <a:latin typeface="Calibri"/>
              <a:ea typeface="ＭＳ Ｐゴシック" panose="020B0600070205080204" pitchFamily="50" charset="-128"/>
            </a:endParaRPr>
          </a:p>
        </p:txBody>
      </p:sp>
      <p:sp>
        <p:nvSpPr>
          <p:cNvPr id="25" name="正方形/長方形 24"/>
          <p:cNvSpPr/>
          <p:nvPr/>
        </p:nvSpPr>
        <p:spPr>
          <a:xfrm>
            <a:off x="4994012" y="4947487"/>
            <a:ext cx="2245418" cy="395747"/>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33231" rIns="33231" bIns="0" rtlCol="0" anchor="ctr" anchorCtr="1"/>
          <a:lstStyle/>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就労定着支援員や就労支援員は受講必須</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それ以外の支援員は運用状況を踏まえ、将来的に</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受講必須を検討</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650460" y="4940679"/>
            <a:ext cx="1318589" cy="200433"/>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tIns="66462" rIns="33231" bIns="0" rtlCol="0" anchor="ctr" anchorCtr="1"/>
          <a:lstStyle/>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基礎的研修の受講必須</a:t>
            </a:r>
            <a:endParaRPr kumimoji="1" lang="en-US" altLang="ja-JP" sz="831"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2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507250" y="4945946"/>
            <a:ext cx="2323510" cy="195163"/>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33231" rIns="33231" bIns="0" rtlCol="0" anchor="ctr" anchorCtr="1"/>
          <a:lstStyle/>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養成研修受講には、基礎的研修の受講が要件</a:t>
            </a: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en-US" altLang="ja-JP" sz="554"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右中かっこ 27"/>
          <p:cNvSpPr/>
          <p:nvPr/>
        </p:nvSpPr>
        <p:spPr>
          <a:xfrm rot="16200000">
            <a:off x="1223736" y="4615042"/>
            <a:ext cx="178447" cy="118687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29" name="右中かっこ 28"/>
          <p:cNvSpPr/>
          <p:nvPr/>
        </p:nvSpPr>
        <p:spPr>
          <a:xfrm rot="16200000">
            <a:off x="3587334" y="4120932"/>
            <a:ext cx="140346" cy="219633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30" name="右中かっこ 29"/>
          <p:cNvSpPr/>
          <p:nvPr/>
        </p:nvSpPr>
        <p:spPr>
          <a:xfrm rot="16200000">
            <a:off x="5617611" y="4743619"/>
            <a:ext cx="134635" cy="135504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grpSp>
        <p:nvGrpSpPr>
          <p:cNvPr id="31" name="グループ化 30"/>
          <p:cNvGrpSpPr/>
          <p:nvPr/>
        </p:nvGrpSpPr>
        <p:grpSpPr>
          <a:xfrm>
            <a:off x="104562" y="884084"/>
            <a:ext cx="436067" cy="3898373"/>
            <a:chOff x="61921" y="435161"/>
            <a:chExt cx="396109" cy="4650025"/>
          </a:xfrm>
        </p:grpSpPr>
        <p:sp>
          <p:nvSpPr>
            <p:cNvPr id="32" name="V 字形矢印 31"/>
            <p:cNvSpPr/>
            <p:nvPr/>
          </p:nvSpPr>
          <p:spPr>
            <a:xfrm rot="16200000">
              <a:off x="-2065037" y="2562119"/>
              <a:ext cx="4650025" cy="396109"/>
            </a:xfrm>
            <a:prstGeom prst="notchedRightArrow">
              <a:avLst>
                <a:gd name="adj1" fmla="val 58551"/>
                <a:gd name="adj2" fmla="val 150461"/>
              </a:avLst>
            </a:prstGeom>
            <a:gradFill>
              <a:gsLst>
                <a:gs pos="0">
                  <a:schemeClr val="accent6">
                    <a:lumMod val="75000"/>
                  </a:schemeClr>
                </a:gs>
                <a:gs pos="100000">
                  <a:schemeClr val="accent6">
                    <a:lumMod val="20000"/>
                    <a:lumOff val="80000"/>
                  </a:schemeClr>
                </a:gs>
              </a:gsLst>
              <a:lin ang="10800000" scaled="0"/>
            </a:gra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a:defRPr/>
              </a:pPr>
              <a:r>
                <a:rPr kumimoji="1" lang="ja-JP" altLang="en-US" sz="1108" b="1" dirty="0">
                  <a:solidFill>
                    <a:prstClr val="black"/>
                  </a:solidFill>
                  <a:latin typeface="Calibri"/>
                  <a:ea typeface="ＭＳ Ｐゴシック" panose="020B0600070205080204" pitchFamily="50" charset="-128"/>
                </a:rPr>
                <a:t>職務のスキル・経験年数</a:t>
              </a:r>
            </a:p>
          </p:txBody>
        </p:sp>
        <p:sp>
          <p:nvSpPr>
            <p:cNvPr id="33" name="テキスト ボックス 32"/>
            <p:cNvSpPr txBox="1"/>
            <p:nvPr/>
          </p:nvSpPr>
          <p:spPr>
            <a:xfrm>
              <a:off x="159584" y="756317"/>
              <a:ext cx="216024" cy="415228"/>
            </a:xfrm>
            <a:prstGeom prst="rect">
              <a:avLst/>
            </a:prstGeom>
            <a:noFill/>
          </p:spPr>
          <p:txBody>
            <a:bodyPr wrap="square" rtlCol="0">
              <a:spAutoFit/>
            </a:bodyPr>
            <a:lstStyle/>
            <a:p>
              <a:pPr algn="ctr" defTabSz="844083">
                <a:defRPr/>
              </a:pPr>
              <a:r>
                <a:rPr kumimoji="1" lang="ja-JP" altLang="en-US" sz="1662" dirty="0">
                  <a:solidFill>
                    <a:prstClr val="black"/>
                  </a:solidFill>
                  <a:latin typeface="Calibri"/>
                  <a:ea typeface="ＭＳ Ｐゴシック" panose="020B0600070205080204" pitchFamily="50" charset="-128"/>
                </a:rPr>
                <a:t>高</a:t>
              </a:r>
            </a:p>
          </p:txBody>
        </p:sp>
        <p:sp>
          <p:nvSpPr>
            <p:cNvPr id="34" name="テキスト ボックス 33"/>
            <p:cNvSpPr txBox="1"/>
            <p:nvPr/>
          </p:nvSpPr>
          <p:spPr>
            <a:xfrm>
              <a:off x="143634" y="4282278"/>
              <a:ext cx="216024" cy="415228"/>
            </a:xfrm>
            <a:prstGeom prst="rect">
              <a:avLst/>
            </a:prstGeom>
            <a:noFill/>
          </p:spPr>
          <p:txBody>
            <a:bodyPr wrap="square" rtlCol="0">
              <a:spAutoFit/>
            </a:bodyPr>
            <a:lstStyle/>
            <a:p>
              <a:pPr algn="ctr" defTabSz="844083">
                <a:defRPr/>
              </a:pPr>
              <a:r>
                <a:rPr kumimoji="1" lang="ja-JP" altLang="en-US" sz="1662" dirty="0">
                  <a:solidFill>
                    <a:prstClr val="black"/>
                  </a:solidFill>
                  <a:latin typeface="Calibri"/>
                  <a:ea typeface="ＭＳ Ｐゴシック" panose="020B0600070205080204" pitchFamily="50" charset="-128"/>
                </a:rPr>
                <a:t>低</a:t>
              </a:r>
            </a:p>
          </p:txBody>
        </p:sp>
      </p:grpSp>
      <p:sp>
        <p:nvSpPr>
          <p:cNvPr id="35" name="テキスト ボックス 34"/>
          <p:cNvSpPr txBox="1"/>
          <p:nvPr/>
        </p:nvSpPr>
        <p:spPr>
          <a:xfrm>
            <a:off x="68761" y="6432797"/>
            <a:ext cx="8562622" cy="180668"/>
          </a:xfrm>
          <a:prstGeom prst="rect">
            <a:avLst/>
          </a:prstGeom>
          <a:noFill/>
          <a:ln w="28575" cmpd="dbl">
            <a:solidFill>
              <a:schemeClr val="tx1"/>
            </a:solidFill>
          </a:ln>
        </p:spPr>
        <p:txBody>
          <a:bodyPr wrap="square" tIns="33231" bIns="33231" rtlCol="0">
            <a:spAutoFit/>
          </a:bodyPr>
          <a:lstStyle/>
          <a:p>
            <a:pPr defTabSz="844083">
              <a:defRPr/>
            </a:pPr>
            <a:r>
              <a:rPr kumimoji="1" lang="ja-JP" altLang="en-US" sz="738" dirty="0">
                <a:solidFill>
                  <a:srgbClr val="FF0000"/>
                </a:solidFill>
                <a:latin typeface="ＭＳ Ｐゴシック" panose="020B0600070205080204" pitchFamily="50" charset="-128"/>
                <a:ea typeface="ＭＳ Ｐゴシック" panose="020B0600070205080204" pitchFamily="50" charset="-128"/>
              </a:rPr>
              <a:t> </a:t>
            </a:r>
            <a:r>
              <a:rPr kumimoji="1" lang="ja-JP" altLang="en-US" sz="646"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Calibri"/>
                <a:ea typeface="ＭＳ Ｐゴシック" panose="020B0600070205080204" pitchFamily="50" charset="-128"/>
              </a:rPr>
              <a:t>1 </a:t>
            </a:r>
            <a:r>
              <a:rPr kumimoji="1" lang="ja-JP" altLang="en-US" sz="738" dirty="0">
                <a:solidFill>
                  <a:prstClr val="black"/>
                </a:solidFill>
                <a:latin typeface="Calibri"/>
                <a:ea typeface="ＭＳ Ｐゴシック" panose="020B0600070205080204" pitchFamily="50" charset="-128"/>
              </a:rPr>
              <a:t>企業の障害者雇用の担当者が企業在籍型ジョブコーチ養成研修を受講する際の要件としては、基礎的研修または障害者職業生活相談員資格認定講習のいずれかを受講していること。</a:t>
            </a:r>
            <a:endParaRPr kumimoji="1" lang="en-US" altLang="ja-JP" sz="738" dirty="0">
              <a:solidFill>
                <a:prstClr val="black"/>
              </a:solidFill>
              <a:latin typeface="Calibri"/>
              <a:ea typeface="ＭＳ Ｐゴシック" panose="020B0600070205080204" pitchFamily="50" charset="-128"/>
            </a:endParaRPr>
          </a:p>
        </p:txBody>
      </p:sp>
      <p:grpSp>
        <p:nvGrpSpPr>
          <p:cNvPr id="36" name="グループ化 35"/>
          <p:cNvGrpSpPr/>
          <p:nvPr/>
        </p:nvGrpSpPr>
        <p:grpSpPr>
          <a:xfrm>
            <a:off x="5169491" y="2617251"/>
            <a:ext cx="1353286" cy="1242968"/>
            <a:chOff x="4867963" y="3023339"/>
            <a:chExt cx="2099100" cy="820657"/>
          </a:xfrm>
          <a:solidFill>
            <a:schemeClr val="accent6">
              <a:lumMod val="20000"/>
              <a:lumOff val="80000"/>
            </a:schemeClr>
          </a:solidFill>
        </p:grpSpPr>
        <p:sp>
          <p:nvSpPr>
            <p:cNvPr id="37" name="正方形/長方形 36"/>
            <p:cNvSpPr/>
            <p:nvPr/>
          </p:nvSpPr>
          <p:spPr>
            <a:xfrm>
              <a:off x="4867963" y="3023339"/>
              <a:ext cx="2099100" cy="820657"/>
            </a:xfrm>
            <a:prstGeom prst="rect">
              <a:avLst/>
            </a:prstGeom>
            <a:grpFill/>
            <a:ln w="19050">
              <a:solidFill>
                <a:schemeClr val="accent6">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lIns="33231" tIns="0" rIns="33231" bIns="0" rtlCol="0" anchor="t" anchorCtr="1"/>
            <a:lstStyle/>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実践研修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アセスメント力と課題解決力の向上</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発達障害／精神障害／高次脳機能障害　コース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4934309" y="3085459"/>
              <a:ext cx="1035763" cy="242929"/>
            </a:xfrm>
            <a:prstGeom prst="roundRect">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p>
            <a:p>
              <a:pPr defTabSz="844083">
                <a:defRPr/>
              </a:pP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年以上実務経験のある方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5232554" y="3667786"/>
              <a:ext cx="1576871" cy="131237"/>
            </a:xfrm>
            <a:prstGeom prst="rect">
              <a:avLst/>
            </a:prstGeom>
            <a:solidFill>
              <a:schemeClr val="bg1"/>
            </a:solidFill>
            <a:ln>
              <a:noFill/>
            </a:ln>
          </p:spPr>
          <p:txBody>
            <a:bodyPr wrap="square" lIns="33231" tIns="0" rIns="33231"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全国１４エリアの</a:t>
              </a:r>
              <a:endParaRPr kumimoji="1" lang="en-US" altLang="ja-JP" sz="646" dirty="0">
                <a:solidFill>
                  <a:prstClr val="black"/>
                </a:solidFill>
                <a:latin typeface="Calibri"/>
                <a:ea typeface="ＭＳ Ｐゴシック" panose="020B0600070205080204" pitchFamily="50" charset="-128"/>
              </a:endParaRPr>
            </a:p>
            <a:p>
              <a:pPr algn="ctr" defTabSz="844083">
                <a:defRPr/>
              </a:pPr>
              <a:r>
                <a:rPr kumimoji="1" lang="ja-JP" altLang="en-US" sz="646" dirty="0">
                  <a:solidFill>
                    <a:prstClr val="black"/>
                  </a:solidFill>
                  <a:latin typeface="Calibri"/>
                  <a:ea typeface="ＭＳ Ｐゴシック" panose="020B0600070205080204" pitchFamily="50" charset="-128"/>
                </a:rPr>
                <a:t>地域障害者職業センター</a:t>
              </a:r>
            </a:p>
          </p:txBody>
        </p:sp>
      </p:grpSp>
      <p:sp>
        <p:nvSpPr>
          <p:cNvPr id="40" name="下矢印 39"/>
          <p:cNvSpPr/>
          <p:nvPr/>
        </p:nvSpPr>
        <p:spPr>
          <a:xfrm rot="10800000">
            <a:off x="5427342" y="3863110"/>
            <a:ext cx="756916" cy="258610"/>
          </a:xfrm>
          <a:prstGeom prst="downArrow">
            <a:avLst>
              <a:gd name="adj1" fmla="val 50000"/>
              <a:gd name="adj2" fmla="val 4198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41" name="角丸四角形 40"/>
          <p:cNvSpPr/>
          <p:nvPr/>
        </p:nvSpPr>
        <p:spPr>
          <a:xfrm>
            <a:off x="7539314" y="806591"/>
            <a:ext cx="1340221" cy="5525604"/>
          </a:xfrm>
          <a:prstGeom prst="roundRect">
            <a:avLst>
              <a:gd name="adj" fmla="val 3909"/>
            </a:avLst>
          </a:prstGeom>
          <a:solidFill>
            <a:schemeClr val="accent4">
              <a:lumMod val="20000"/>
              <a:lumOff val="80000"/>
            </a:scheme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42" name="テキスト ボックス 41"/>
          <p:cNvSpPr txBox="1"/>
          <p:nvPr/>
        </p:nvSpPr>
        <p:spPr>
          <a:xfrm>
            <a:off x="7709805" y="5389959"/>
            <a:ext cx="1059963" cy="262067"/>
          </a:xfrm>
          <a:prstGeom prst="rect">
            <a:avLst/>
          </a:prstGeom>
          <a:solidFill>
            <a:schemeClr val="bg1"/>
          </a:solidFill>
          <a:ln w="9525">
            <a:solidFill>
              <a:schemeClr val="tx1"/>
            </a:solidFill>
          </a:ln>
        </p:spPr>
        <p:txBody>
          <a:bodyPr wrap="square" lIns="33231" tIns="66462" rIns="33231" bIns="66462"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サービス管理責任者</a:t>
            </a:r>
            <a:endParaRPr kumimoji="1" lang="en-US" altLang="ja-JP" sz="831" dirty="0">
              <a:solidFill>
                <a:prstClr val="black"/>
              </a:solidFill>
              <a:latin typeface="Calibri"/>
              <a:ea typeface="ＭＳ Ｐゴシック" panose="020B0600070205080204" pitchFamily="50" charset="-128"/>
            </a:endParaRPr>
          </a:p>
        </p:txBody>
      </p:sp>
      <p:sp>
        <p:nvSpPr>
          <p:cNvPr id="43" name="正方形/長方形 42"/>
          <p:cNvSpPr/>
          <p:nvPr/>
        </p:nvSpPr>
        <p:spPr>
          <a:xfrm>
            <a:off x="7637376" y="4858053"/>
            <a:ext cx="1193438" cy="412444"/>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33231" rIns="33231" bIns="0" rtlCol="0" anchor="ctr" anchorCtr="1"/>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研修受講と実務経験</a:t>
            </a:r>
            <a:r>
              <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が要件</a:t>
            </a:r>
            <a:endPar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年の告示に示す実務の経験）</a:t>
            </a:r>
            <a:endPar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18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右中かっこ 43"/>
          <p:cNvSpPr/>
          <p:nvPr/>
        </p:nvSpPr>
        <p:spPr>
          <a:xfrm rot="16200000">
            <a:off x="8168493" y="4812281"/>
            <a:ext cx="155178" cy="1057928"/>
          </a:xfrm>
          <a:prstGeom prst="rightBrace">
            <a:avLst>
              <a:gd name="adj1" fmla="val 8333"/>
              <a:gd name="adj2" fmla="val 5052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grpSp>
        <p:nvGrpSpPr>
          <p:cNvPr id="45" name="グループ化 44"/>
          <p:cNvGrpSpPr/>
          <p:nvPr/>
        </p:nvGrpSpPr>
        <p:grpSpPr>
          <a:xfrm>
            <a:off x="7616491" y="878053"/>
            <a:ext cx="1214323" cy="2770343"/>
            <a:chOff x="8049681" y="763914"/>
            <a:chExt cx="1068103" cy="2301444"/>
          </a:xfrm>
        </p:grpSpPr>
        <p:grpSp>
          <p:nvGrpSpPr>
            <p:cNvPr id="46" name="グループ化 45"/>
            <p:cNvGrpSpPr/>
            <p:nvPr/>
          </p:nvGrpSpPr>
          <p:grpSpPr>
            <a:xfrm>
              <a:off x="8049681" y="1563360"/>
              <a:ext cx="660269" cy="644838"/>
              <a:chOff x="6006118" y="586686"/>
              <a:chExt cx="798926" cy="644838"/>
            </a:xfrm>
            <a:solidFill>
              <a:schemeClr val="accent2">
                <a:lumMod val="40000"/>
                <a:lumOff val="60000"/>
              </a:schemeClr>
            </a:solidFill>
          </p:grpSpPr>
          <p:sp>
            <p:nvSpPr>
              <p:cNvPr id="58" name="正方形/長方形 57"/>
              <p:cNvSpPr/>
              <p:nvPr/>
            </p:nvSpPr>
            <p:spPr>
              <a:xfrm>
                <a:off x="6006118" y="586686"/>
                <a:ext cx="798926" cy="644838"/>
              </a:xfrm>
              <a:prstGeom prst="rect">
                <a:avLst/>
              </a:prstGeom>
              <a:grp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サービス管理責</a:t>
                </a:r>
                <a:endPar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任者実践研修</a:t>
                </a:r>
                <a:endPar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角丸四角形 58"/>
              <p:cNvSpPr/>
              <p:nvPr/>
            </p:nvSpPr>
            <p:spPr>
              <a:xfrm>
                <a:off x="6046216" y="813120"/>
                <a:ext cx="733316" cy="235262"/>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基礎研修修了後２年以上実務経験のある方</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6128745" y="1087448"/>
                <a:ext cx="575114" cy="126598"/>
              </a:xfrm>
              <a:prstGeom prst="rect">
                <a:avLst/>
              </a:prstGeom>
              <a:solidFill>
                <a:schemeClr val="bg1"/>
              </a:solidFill>
            </p:spPr>
            <p:txBody>
              <a:bodyPr wrap="square" lIns="33231" tIns="33231" rIns="33231"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各都道府県等</a:t>
                </a:r>
              </a:p>
            </p:txBody>
          </p:sp>
        </p:grpSp>
        <p:grpSp>
          <p:nvGrpSpPr>
            <p:cNvPr id="47" name="グループ化 46"/>
            <p:cNvGrpSpPr/>
            <p:nvPr/>
          </p:nvGrpSpPr>
          <p:grpSpPr>
            <a:xfrm>
              <a:off x="8058874" y="2347536"/>
              <a:ext cx="1058910" cy="717822"/>
              <a:chOff x="6094807" y="1375108"/>
              <a:chExt cx="1282414" cy="717822"/>
            </a:xfrm>
            <a:solidFill>
              <a:schemeClr val="accent2">
                <a:lumMod val="40000"/>
                <a:lumOff val="60000"/>
              </a:schemeClr>
            </a:solidFill>
          </p:grpSpPr>
          <p:sp>
            <p:nvSpPr>
              <p:cNvPr id="54" name="正方形/長方形 53"/>
              <p:cNvSpPr/>
              <p:nvPr/>
            </p:nvSpPr>
            <p:spPr>
              <a:xfrm>
                <a:off x="6094807" y="1375108"/>
                <a:ext cx="1282414" cy="717822"/>
              </a:xfrm>
              <a:prstGeom prst="rect">
                <a:avLst/>
              </a:prstGeom>
              <a:grpFill/>
              <a:ln w="9525">
                <a:solidFill>
                  <a:schemeClr val="tx1"/>
                </a:solidFill>
              </a:ln>
              <a:scene3d>
                <a:camera prst="orthographicFront"/>
                <a:lightRig rig="threePt" dir="t"/>
              </a:scene3d>
              <a:sp3d>
                <a:bevelT w="57150" h="57150" prst="angle"/>
              </a:sp3d>
            </p:spPr>
            <p:style>
              <a:lnRef idx="2">
                <a:schemeClr val="accent1">
                  <a:shade val="50000"/>
                </a:schemeClr>
              </a:lnRef>
              <a:fillRef idx="1">
                <a:schemeClr val="accent1"/>
              </a:fillRef>
              <a:effectRef idx="0">
                <a:schemeClr val="accent1"/>
              </a:effectRef>
              <a:fontRef idx="minor">
                <a:schemeClr val="lt1"/>
              </a:fontRef>
            </p:style>
            <p:txBody>
              <a:bodyPr lIns="66462" rIns="66462" bIns="0" rtlCol="0" anchor="t" anchorCtr="1"/>
              <a:lstStyle/>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サービス管理責任者</a:t>
                </a:r>
                <a:endPar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基礎研修</a:t>
                </a:r>
                <a:endParaRPr kumimoji="1" lang="en-US" altLang="ja-JP" sz="738" b="1" strike="dblStrike"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角丸四角形 54"/>
              <p:cNvSpPr/>
              <p:nvPr/>
            </p:nvSpPr>
            <p:spPr>
              <a:xfrm>
                <a:off x="6143020" y="1594570"/>
                <a:ext cx="510672" cy="298836"/>
              </a:xfrm>
              <a:prstGeom prst="roundRect">
                <a:avLst>
                  <a:gd name="adj" fmla="val 11456"/>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ステップ１</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年以上実務経験のある方</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6720669" y="1900296"/>
                <a:ext cx="559832" cy="126598"/>
              </a:xfrm>
              <a:prstGeom prst="rect">
                <a:avLst/>
              </a:prstGeom>
              <a:solidFill>
                <a:schemeClr val="bg1"/>
              </a:solidFill>
              <a:ln>
                <a:noFill/>
              </a:ln>
            </p:spPr>
            <p:txBody>
              <a:bodyPr wrap="square" lIns="33231" tIns="33231" rIns="33231" bIns="33231" rtlCol="0">
                <a:spAutoFit/>
              </a:bodyPr>
              <a:lstStyle/>
              <a:p>
                <a:pPr algn="ctr" defTabSz="844083">
                  <a:defRPr/>
                </a:pPr>
                <a:r>
                  <a:rPr kumimoji="1" lang="ja-JP" altLang="en-US" sz="554" dirty="0">
                    <a:solidFill>
                      <a:prstClr val="black"/>
                    </a:solidFill>
                    <a:latin typeface="Calibri"/>
                    <a:ea typeface="ＭＳ Ｐゴシック" panose="020B0600070205080204" pitchFamily="50" charset="-128"/>
                  </a:rPr>
                  <a:t>各都道府県等</a:t>
                </a:r>
              </a:p>
            </p:txBody>
          </p:sp>
          <p:sp>
            <p:nvSpPr>
              <p:cNvPr id="57" name="テキスト ボックス 56"/>
              <p:cNvSpPr txBox="1"/>
              <p:nvPr/>
            </p:nvSpPr>
            <p:spPr>
              <a:xfrm>
                <a:off x="6704966" y="1609175"/>
                <a:ext cx="598169" cy="268289"/>
              </a:xfrm>
              <a:prstGeom prst="rect">
                <a:avLst/>
              </a:prstGeom>
              <a:noFill/>
              <a:ln>
                <a:solidFill>
                  <a:schemeClr val="tx1"/>
                </a:solidFill>
                <a:prstDash val="sysDash"/>
              </a:ln>
            </p:spPr>
            <p:txBody>
              <a:bodyPr wrap="square" lIns="33231" tIns="33231" rIns="0"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実務要件を満たす日の２年前から受講可能</a:t>
                </a:r>
              </a:p>
            </p:txBody>
          </p:sp>
        </p:grpSp>
        <p:grpSp>
          <p:nvGrpSpPr>
            <p:cNvPr id="48" name="グループ化 47"/>
            <p:cNvGrpSpPr/>
            <p:nvPr/>
          </p:nvGrpSpPr>
          <p:grpSpPr>
            <a:xfrm>
              <a:off x="8052428" y="763914"/>
              <a:ext cx="658758" cy="711115"/>
              <a:chOff x="6043570" y="821784"/>
              <a:chExt cx="797099" cy="711115"/>
            </a:xfrm>
            <a:solidFill>
              <a:schemeClr val="accent2">
                <a:lumMod val="40000"/>
                <a:lumOff val="60000"/>
              </a:schemeClr>
            </a:solidFill>
          </p:grpSpPr>
          <p:sp>
            <p:nvSpPr>
              <p:cNvPr id="51" name="正方形/長方形 50"/>
              <p:cNvSpPr/>
              <p:nvPr/>
            </p:nvSpPr>
            <p:spPr>
              <a:xfrm>
                <a:off x="6043570" y="821784"/>
                <a:ext cx="797099" cy="711115"/>
              </a:xfrm>
              <a:prstGeom prst="rect">
                <a:avLst/>
              </a:prstGeom>
              <a:grp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サービス管理責</a:t>
                </a:r>
                <a:endPar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任者更新研修</a:t>
                </a: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6083166" y="1049277"/>
                <a:ext cx="709978" cy="344982"/>
              </a:xfrm>
              <a:prstGeom prst="roundRect">
                <a:avLst>
                  <a:gd name="adj" fmla="val 7249"/>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ステップ３</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現に従事する方又は一定の実務経験のある方</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（５年間毎に１回の受講が必要）</a:t>
                </a:r>
              </a:p>
            </p:txBody>
          </p:sp>
          <p:sp>
            <p:nvSpPr>
              <p:cNvPr id="53" name="テキスト ボックス 52"/>
              <p:cNvSpPr txBox="1"/>
              <p:nvPr/>
            </p:nvSpPr>
            <p:spPr>
              <a:xfrm>
                <a:off x="6193193" y="1435136"/>
                <a:ext cx="507622" cy="70846"/>
              </a:xfrm>
              <a:prstGeom prst="rect">
                <a:avLst/>
              </a:prstGeom>
              <a:solidFill>
                <a:schemeClr val="bg1"/>
              </a:solidFill>
            </p:spPr>
            <p:txBody>
              <a:bodyPr wrap="square" lIns="0" tIns="0" rIns="0" bIns="0"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各都道府県等</a:t>
                </a:r>
              </a:p>
            </p:txBody>
          </p:sp>
        </p:grpSp>
        <p:sp>
          <p:nvSpPr>
            <p:cNvPr id="49" name="下矢印 48"/>
            <p:cNvSpPr/>
            <p:nvPr/>
          </p:nvSpPr>
          <p:spPr>
            <a:xfrm rot="10800000">
              <a:off x="8135413" y="2201824"/>
              <a:ext cx="530807" cy="13238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50" name="下矢印 49"/>
            <p:cNvSpPr/>
            <p:nvPr/>
          </p:nvSpPr>
          <p:spPr>
            <a:xfrm rot="10800000">
              <a:off x="8193284" y="1471233"/>
              <a:ext cx="398804" cy="11171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sp>
        <p:nvSpPr>
          <p:cNvPr id="61" name="正方形/長方形 60"/>
          <p:cNvSpPr/>
          <p:nvPr/>
        </p:nvSpPr>
        <p:spPr>
          <a:xfrm>
            <a:off x="8406567" y="884085"/>
            <a:ext cx="424251" cy="1732513"/>
          </a:xfrm>
          <a:prstGeom prst="rect">
            <a:avLst/>
          </a:prstGeom>
          <a:solidFill>
            <a:schemeClr val="accent2">
              <a:lumMod val="40000"/>
              <a:lumOff val="6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vert="horz" lIns="66462" rIns="66462" rtlCol="0" anchor="t" anchorCtr="0"/>
          <a:lstStyle/>
          <a:p>
            <a:pPr algn="ctr" defTabSz="844083">
              <a:defRPr/>
            </a:pPr>
            <a:r>
              <a:rPr kumimoji="1" lang="ja-JP" altLang="en-US" sz="738"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サービス管理責任者専門コース別研修</a:t>
            </a:r>
            <a:endParaRPr kumimoji="1" lang="en-US" altLang="ja-JP" sz="738"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下矢印 61"/>
          <p:cNvSpPr/>
          <p:nvPr/>
        </p:nvSpPr>
        <p:spPr>
          <a:xfrm rot="10800000">
            <a:off x="8384510" y="2614004"/>
            <a:ext cx="435629" cy="1593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b="1">
              <a:solidFill>
                <a:prstClr val="white"/>
              </a:solidFill>
              <a:latin typeface="Calibri"/>
              <a:ea typeface="ＭＳ Ｐゴシック" panose="020B0600070205080204" pitchFamily="50" charset="-128"/>
            </a:endParaRPr>
          </a:p>
        </p:txBody>
      </p:sp>
      <p:sp>
        <p:nvSpPr>
          <p:cNvPr id="63" name="角丸四角形 62"/>
          <p:cNvSpPr/>
          <p:nvPr/>
        </p:nvSpPr>
        <p:spPr>
          <a:xfrm>
            <a:off x="8444115" y="1649621"/>
            <a:ext cx="323763" cy="446228"/>
          </a:xfrm>
          <a:prstGeom prst="roundRect">
            <a:avLst>
              <a:gd name="adj" fmla="val 10341"/>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16615" tIns="33231" rIns="0" bIns="0" rtlCol="0" anchor="ctr"/>
          <a:lstStyle/>
          <a:p>
            <a:pPr defTabSz="844083">
              <a:defRPr/>
            </a:pPr>
            <a:r>
              <a:rPr kumimoji="1" lang="ja-JP" altLang="en-US" sz="55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基礎研終了者を対象</a:t>
            </a:r>
            <a:endParaRPr kumimoji="1" lang="en-US" altLang="ja-JP" sz="55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8429786" y="2233664"/>
            <a:ext cx="353084" cy="237671"/>
          </a:xfrm>
          <a:prstGeom prst="rect">
            <a:avLst/>
          </a:prstGeom>
          <a:solidFill>
            <a:schemeClr val="bg1"/>
          </a:solidFill>
        </p:spPr>
        <p:txBody>
          <a:bodyPr wrap="square" lIns="33231" tIns="33231" rIns="33231"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各都道府県等</a:t>
            </a:r>
          </a:p>
        </p:txBody>
      </p:sp>
      <p:sp>
        <p:nvSpPr>
          <p:cNvPr id="65" name="テキスト ボックス 64"/>
          <p:cNvSpPr txBox="1"/>
          <p:nvPr/>
        </p:nvSpPr>
        <p:spPr>
          <a:xfrm>
            <a:off x="5027030" y="5470989"/>
            <a:ext cx="622731" cy="255711"/>
          </a:xfrm>
          <a:prstGeom prst="rect">
            <a:avLst/>
          </a:prstGeom>
          <a:solidFill>
            <a:schemeClr val="bg1"/>
          </a:solidFill>
          <a:ln>
            <a:solidFill>
              <a:schemeClr val="tx1"/>
            </a:solidFill>
          </a:ln>
        </p:spPr>
        <p:txBody>
          <a:bodyPr wrap="square" lIns="33231" tIns="0" rIns="33231" bIns="0" rtlCol="0">
            <a:spAutoFit/>
          </a:bodyPr>
          <a:lstStyle/>
          <a:p>
            <a:pPr defTabSz="844083">
              <a:defRPr/>
            </a:pPr>
            <a:r>
              <a:rPr kumimoji="1" lang="ja-JP" altLang="en-US" sz="831" dirty="0">
                <a:solidFill>
                  <a:prstClr val="black"/>
                </a:solidFill>
                <a:latin typeface="Calibri"/>
                <a:ea typeface="ＭＳ Ｐゴシック" panose="020B0600070205080204" pitchFamily="50" charset="-128"/>
              </a:rPr>
              <a:t>　就労定着</a:t>
            </a:r>
            <a:endParaRPr kumimoji="1" lang="en-US" altLang="ja-JP" sz="831" dirty="0">
              <a:solidFill>
                <a:prstClr val="black"/>
              </a:solidFill>
              <a:latin typeface="Calibri"/>
              <a:ea typeface="ＭＳ Ｐゴシック" panose="020B0600070205080204" pitchFamily="50" charset="-128"/>
            </a:endParaRPr>
          </a:p>
          <a:p>
            <a:pPr defTabSz="844083">
              <a:defRPr/>
            </a:pPr>
            <a:r>
              <a:rPr kumimoji="1" lang="ja-JP" altLang="en-US" sz="831" dirty="0">
                <a:solidFill>
                  <a:prstClr val="black"/>
                </a:solidFill>
                <a:latin typeface="Calibri"/>
                <a:ea typeface="ＭＳ Ｐゴシック" panose="020B0600070205080204" pitchFamily="50" charset="-128"/>
              </a:rPr>
              <a:t>　支援員</a:t>
            </a:r>
            <a:r>
              <a:rPr kumimoji="1" lang="ja-JP" altLang="en-US" sz="462" dirty="0">
                <a:solidFill>
                  <a:prstClr val="black"/>
                </a:solidFill>
                <a:latin typeface="Calibri"/>
                <a:ea typeface="ＭＳ Ｐゴシック" panose="020B0600070205080204" pitchFamily="50" charset="-128"/>
              </a:rPr>
              <a:t>（</a:t>
            </a:r>
            <a:r>
              <a:rPr kumimoji="1" lang="en-US" altLang="ja-JP" sz="462" dirty="0">
                <a:solidFill>
                  <a:prstClr val="black"/>
                </a:solidFill>
                <a:latin typeface="Calibri"/>
                <a:ea typeface="ＭＳ Ｐゴシック" panose="020B0600070205080204" pitchFamily="50" charset="-128"/>
              </a:rPr>
              <a:t>※</a:t>
            </a:r>
            <a:r>
              <a:rPr kumimoji="1" lang="ja-JP" altLang="en-US" sz="462" dirty="0">
                <a:solidFill>
                  <a:prstClr val="black"/>
                </a:solidFill>
                <a:latin typeface="Calibri"/>
                <a:ea typeface="ＭＳ Ｐゴシック" panose="020B0600070205080204" pitchFamily="50" charset="-128"/>
              </a:rPr>
              <a:t>１）</a:t>
            </a:r>
            <a:endParaRPr kumimoji="1" lang="ja-JP" altLang="en-US" sz="831" dirty="0">
              <a:solidFill>
                <a:prstClr val="black"/>
              </a:solidFill>
              <a:latin typeface="Calibri"/>
              <a:ea typeface="ＭＳ Ｐゴシック" panose="020B0600070205080204" pitchFamily="50" charset="-128"/>
            </a:endParaRPr>
          </a:p>
        </p:txBody>
      </p:sp>
      <p:sp>
        <p:nvSpPr>
          <p:cNvPr id="66" name="テキスト ボックス 65"/>
          <p:cNvSpPr txBox="1"/>
          <p:nvPr/>
        </p:nvSpPr>
        <p:spPr>
          <a:xfrm>
            <a:off x="4970196" y="5715916"/>
            <a:ext cx="1895634" cy="177613"/>
          </a:xfrm>
          <a:prstGeom prst="rect">
            <a:avLst/>
          </a:prstGeom>
          <a:noFill/>
        </p:spPr>
        <p:txBody>
          <a:bodyPr wrap="square" rtlCol="0">
            <a:spAutoFit/>
          </a:bodyPr>
          <a:lstStyle/>
          <a:p>
            <a:pPr defTabSz="844083">
              <a:defRPr/>
            </a:pPr>
            <a:r>
              <a:rPr kumimoji="1" lang="en-US" altLang="ja-JP" sz="554" dirty="0">
                <a:solidFill>
                  <a:prstClr val="black"/>
                </a:solidFill>
                <a:latin typeface="Calibri"/>
                <a:ea typeface="ＭＳ Ｐゴシック" panose="020B0600070205080204" pitchFamily="50" charset="-128"/>
              </a:rPr>
              <a:t>※</a:t>
            </a:r>
            <a:r>
              <a:rPr kumimoji="1" lang="ja-JP" altLang="en-US" sz="554" dirty="0">
                <a:solidFill>
                  <a:prstClr val="black"/>
                </a:solidFill>
                <a:latin typeface="Calibri"/>
                <a:ea typeface="ＭＳ Ｐゴシック" panose="020B0600070205080204" pitchFamily="50" charset="-128"/>
              </a:rPr>
              <a:t>１ 就労定着支援のみ配置、</a:t>
            </a:r>
            <a:r>
              <a:rPr kumimoji="1" lang="en-US" altLang="ja-JP" sz="554" dirty="0">
                <a:solidFill>
                  <a:prstClr val="black"/>
                </a:solidFill>
                <a:latin typeface="Calibri"/>
                <a:ea typeface="ＭＳ Ｐゴシック" panose="020B0600070205080204" pitchFamily="50" charset="-128"/>
              </a:rPr>
              <a:t>※</a:t>
            </a:r>
            <a:r>
              <a:rPr kumimoji="1" lang="ja-JP" altLang="en-US" sz="554" dirty="0">
                <a:solidFill>
                  <a:prstClr val="black"/>
                </a:solidFill>
                <a:latin typeface="Calibri"/>
                <a:ea typeface="ＭＳ Ｐゴシック" panose="020B0600070205080204" pitchFamily="50" charset="-128"/>
              </a:rPr>
              <a:t>２ 就労移行支援のみ配置</a:t>
            </a:r>
          </a:p>
        </p:txBody>
      </p:sp>
      <p:sp>
        <p:nvSpPr>
          <p:cNvPr id="67" name="テキスト ボックス 66"/>
          <p:cNvSpPr txBox="1"/>
          <p:nvPr/>
        </p:nvSpPr>
        <p:spPr>
          <a:xfrm>
            <a:off x="7618657" y="3645895"/>
            <a:ext cx="1195074" cy="376770"/>
          </a:xfrm>
          <a:prstGeom prst="rect">
            <a:avLst/>
          </a:prstGeom>
          <a:noFill/>
        </p:spPr>
        <p:txBody>
          <a:bodyPr wrap="square" rtlCol="0">
            <a:spAutoFit/>
          </a:bodyPr>
          <a:lstStyle/>
          <a:p>
            <a:pPr defTabSz="844083">
              <a:defRPr/>
            </a:pPr>
            <a:r>
              <a:rPr kumimoji="1" lang="ja-JP" altLang="en-US" sz="462" dirty="0">
                <a:solidFill>
                  <a:prstClr val="black"/>
                </a:solidFill>
                <a:latin typeface="Calibri"/>
                <a:ea typeface="ＭＳ Ｐゴシック" panose="020B0600070205080204" pitchFamily="50" charset="-128"/>
              </a:rPr>
              <a:t>○平成</a:t>
            </a:r>
            <a:r>
              <a:rPr kumimoji="1" lang="en-US" altLang="ja-JP" sz="462" dirty="0">
                <a:solidFill>
                  <a:prstClr val="black"/>
                </a:solidFill>
                <a:latin typeface="Calibri"/>
                <a:ea typeface="ＭＳ Ｐゴシック" panose="020B0600070205080204" pitchFamily="50" charset="-128"/>
              </a:rPr>
              <a:t>30</a:t>
            </a:r>
            <a:r>
              <a:rPr kumimoji="1" lang="ja-JP" altLang="en-US" sz="462" dirty="0">
                <a:solidFill>
                  <a:prstClr val="black"/>
                </a:solidFill>
                <a:latin typeface="Calibri"/>
                <a:ea typeface="ＭＳ Ｐゴシック" panose="020B0600070205080204" pitchFamily="50" charset="-128"/>
              </a:rPr>
              <a:t>年度までは分野別でサービス管理者研修を実施。　（平成</a:t>
            </a:r>
            <a:r>
              <a:rPr kumimoji="1" lang="en-US" altLang="ja-JP" sz="462" dirty="0">
                <a:solidFill>
                  <a:prstClr val="black"/>
                </a:solidFill>
                <a:latin typeface="Calibri"/>
                <a:ea typeface="ＭＳ Ｐゴシック" panose="020B0600070205080204" pitchFamily="50" charset="-128"/>
              </a:rPr>
              <a:t>30</a:t>
            </a:r>
            <a:r>
              <a:rPr kumimoji="1" lang="ja-JP" altLang="en-US" sz="462" dirty="0">
                <a:solidFill>
                  <a:prstClr val="black"/>
                </a:solidFill>
                <a:latin typeface="Calibri"/>
                <a:ea typeface="ＭＳ Ｐゴシック" panose="020B0600070205080204" pitchFamily="50" charset="-128"/>
              </a:rPr>
              <a:t>年度実績：就労支援分野　</a:t>
            </a:r>
            <a:r>
              <a:rPr kumimoji="1" lang="en-US" altLang="ja-JP" sz="462" dirty="0">
                <a:solidFill>
                  <a:prstClr val="black"/>
                </a:solidFill>
                <a:latin typeface="Calibri"/>
                <a:ea typeface="ＭＳ Ｐゴシック" panose="020B0600070205080204" pitchFamily="50" charset="-128"/>
              </a:rPr>
              <a:t>6,453</a:t>
            </a:r>
            <a:r>
              <a:rPr kumimoji="1" lang="ja-JP" altLang="en-US" sz="462" dirty="0">
                <a:solidFill>
                  <a:prstClr val="black"/>
                </a:solidFill>
                <a:latin typeface="Calibri"/>
                <a:ea typeface="ＭＳ Ｐゴシック" panose="020B0600070205080204" pitchFamily="50" charset="-128"/>
              </a:rPr>
              <a:t>人受講）</a:t>
            </a:r>
            <a:endParaRPr kumimoji="1" lang="en-US" altLang="ja-JP" sz="462" dirty="0">
              <a:solidFill>
                <a:prstClr val="black"/>
              </a:solidFill>
              <a:latin typeface="Calibri"/>
              <a:ea typeface="ＭＳ Ｐゴシック" panose="020B0600070205080204" pitchFamily="50" charset="-128"/>
            </a:endParaRPr>
          </a:p>
          <a:p>
            <a:pPr defTabSz="844083">
              <a:defRPr/>
            </a:pPr>
            <a:r>
              <a:rPr kumimoji="1" lang="ja-JP" altLang="en-US" sz="462" dirty="0">
                <a:solidFill>
                  <a:prstClr val="black"/>
                </a:solidFill>
                <a:latin typeface="Calibri"/>
                <a:ea typeface="ＭＳ Ｐゴシック" panose="020B0600070205080204" pitchFamily="50" charset="-128"/>
              </a:rPr>
              <a:t>○平成</a:t>
            </a:r>
            <a:r>
              <a:rPr kumimoji="1" lang="en-US" altLang="ja-JP" sz="462" dirty="0">
                <a:solidFill>
                  <a:prstClr val="black"/>
                </a:solidFill>
                <a:latin typeface="Calibri"/>
                <a:ea typeface="ＭＳ Ｐゴシック" panose="020B0600070205080204" pitchFamily="50" charset="-128"/>
              </a:rPr>
              <a:t>31</a:t>
            </a:r>
            <a:r>
              <a:rPr kumimoji="1" lang="ja-JP" altLang="en-US" sz="462" dirty="0">
                <a:solidFill>
                  <a:prstClr val="black"/>
                </a:solidFill>
                <a:latin typeface="Calibri"/>
                <a:ea typeface="ＭＳ Ｐゴシック" panose="020B0600070205080204" pitchFamily="50" charset="-128"/>
              </a:rPr>
              <a:t>年</a:t>
            </a:r>
            <a:r>
              <a:rPr kumimoji="1" lang="en-US" altLang="ja-JP" sz="462" dirty="0">
                <a:solidFill>
                  <a:prstClr val="black"/>
                </a:solidFill>
                <a:latin typeface="Calibri"/>
                <a:ea typeface="ＭＳ Ｐゴシック" panose="020B0600070205080204" pitchFamily="50" charset="-128"/>
              </a:rPr>
              <a:t>4</a:t>
            </a:r>
            <a:r>
              <a:rPr kumimoji="1" lang="ja-JP" altLang="en-US" sz="462" dirty="0">
                <a:solidFill>
                  <a:prstClr val="black"/>
                </a:solidFill>
                <a:latin typeface="Calibri"/>
                <a:ea typeface="ＭＳ Ｐゴシック" panose="020B0600070205080204" pitchFamily="50" charset="-128"/>
              </a:rPr>
              <a:t>月から本体系に移行</a:t>
            </a:r>
            <a:endParaRPr kumimoji="1" lang="en-US" altLang="ja-JP" sz="462" dirty="0">
              <a:solidFill>
                <a:prstClr val="black"/>
              </a:solidFill>
              <a:latin typeface="Calibri"/>
              <a:ea typeface="ＭＳ Ｐゴシック" panose="020B0600070205080204" pitchFamily="50" charset="-128"/>
            </a:endParaRPr>
          </a:p>
        </p:txBody>
      </p:sp>
      <p:grpSp>
        <p:nvGrpSpPr>
          <p:cNvPr id="68" name="グループ化 67"/>
          <p:cNvGrpSpPr/>
          <p:nvPr/>
        </p:nvGrpSpPr>
        <p:grpSpPr>
          <a:xfrm>
            <a:off x="662038" y="888690"/>
            <a:ext cx="1262698" cy="825116"/>
            <a:chOff x="5601" y="3360185"/>
            <a:chExt cx="1331641" cy="893876"/>
          </a:xfrm>
        </p:grpSpPr>
        <p:sp>
          <p:nvSpPr>
            <p:cNvPr id="69" name="正方形/長方形 68"/>
            <p:cNvSpPr/>
            <p:nvPr/>
          </p:nvSpPr>
          <p:spPr>
            <a:xfrm>
              <a:off x="5601" y="3360185"/>
              <a:ext cx="1331641" cy="893876"/>
            </a:xfrm>
            <a:prstGeom prst="rect">
              <a:avLst/>
            </a:prstGeom>
            <a:solidFill>
              <a:schemeClr val="accent3">
                <a:lumMod val="60000"/>
                <a:lumOff val="40000"/>
              </a:schemeClr>
            </a:solidFill>
            <a:ln w="9525">
              <a:solidFill>
                <a:schemeClr val="tx1"/>
              </a:solidFill>
            </a:ln>
            <a:scene3d>
              <a:camera prst="orthographicFront"/>
              <a:lightRig rig="threePt" dir="t"/>
            </a:scene3d>
            <a:sp3d>
              <a:bevelT w="57150" h="57150" prst="angle"/>
            </a:sp3d>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t" anchorCtr="0"/>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endPar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主任就業支援担当者研修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業務遂行上必要な知識及び</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技術の習得</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角丸四角形 69"/>
            <p:cNvSpPr/>
            <p:nvPr/>
          </p:nvSpPr>
          <p:spPr>
            <a:xfrm>
              <a:off x="42842" y="3897736"/>
              <a:ext cx="728831" cy="280541"/>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ステップ３</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主任新任担当者</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テキスト ボックス 70"/>
            <p:cNvSpPr txBox="1"/>
            <p:nvPr/>
          </p:nvSpPr>
          <p:spPr>
            <a:xfrm>
              <a:off x="822100" y="3841374"/>
              <a:ext cx="453191" cy="323006"/>
            </a:xfrm>
            <a:prstGeom prst="rect">
              <a:avLst/>
            </a:prstGeom>
            <a:solidFill>
              <a:schemeClr val="bg1"/>
            </a:solidFill>
          </p:spPr>
          <p:txBody>
            <a:bodyPr wrap="square" lIns="33231" tIns="0" rIns="33231" bIns="0"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grpSp>
      <p:sp>
        <p:nvSpPr>
          <p:cNvPr id="72" name="下矢印 71"/>
          <p:cNvSpPr/>
          <p:nvPr/>
        </p:nvSpPr>
        <p:spPr>
          <a:xfrm rot="10800000">
            <a:off x="1145593" y="1705892"/>
            <a:ext cx="501933" cy="162239"/>
          </a:xfrm>
          <a:prstGeom prst="downArrow">
            <a:avLst>
              <a:gd name="adj1" fmla="val 50000"/>
              <a:gd name="adj2" fmla="val 5088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nvGrpSpPr>
          <p:cNvPr id="73" name="グループ化 72"/>
          <p:cNvGrpSpPr/>
          <p:nvPr/>
        </p:nvGrpSpPr>
        <p:grpSpPr>
          <a:xfrm>
            <a:off x="579120" y="1705892"/>
            <a:ext cx="1402026" cy="2163442"/>
            <a:chOff x="463314" y="1613327"/>
            <a:chExt cx="1518861" cy="2343729"/>
          </a:xfrm>
        </p:grpSpPr>
        <p:grpSp>
          <p:nvGrpSpPr>
            <p:cNvPr id="74" name="グループ化 73"/>
            <p:cNvGrpSpPr/>
            <p:nvPr/>
          </p:nvGrpSpPr>
          <p:grpSpPr>
            <a:xfrm>
              <a:off x="463314" y="1613327"/>
              <a:ext cx="1457751" cy="2343729"/>
              <a:chOff x="463314" y="1021336"/>
              <a:chExt cx="1457751" cy="2343729"/>
            </a:xfrm>
          </p:grpSpPr>
          <p:sp>
            <p:nvSpPr>
              <p:cNvPr id="79" name="正方形/長方形 78"/>
              <p:cNvSpPr/>
              <p:nvPr/>
            </p:nvSpPr>
            <p:spPr>
              <a:xfrm>
                <a:off x="524792" y="2440290"/>
                <a:ext cx="1396273" cy="924775"/>
              </a:xfrm>
              <a:prstGeom prst="rect">
                <a:avLst/>
              </a:prstGeom>
              <a:solidFill>
                <a:schemeClr val="accent3">
                  <a:lumMod val="60000"/>
                  <a:lumOff val="40000"/>
                </a:schemeClr>
              </a:solidFill>
              <a:ln w="9525">
                <a:solidFill>
                  <a:schemeClr val="tx1"/>
                </a:solidFill>
              </a:ln>
              <a:scene3d>
                <a:camera prst="orthographicFront"/>
                <a:lightRig rig="threePt" dir="t"/>
              </a:scene3d>
              <a:sp3d>
                <a:bevelT w="57150" h="57150" prst="angle"/>
              </a:sp3d>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t" anchorCtr="0"/>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endPar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就業支援担当者研修</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業務遂行上必要な知識及び</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技術の習得</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en-US" altLang="ja-JP"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従前より専門的内容に再整理</a:t>
                </a:r>
                <a:endParaRPr kumimoji="1" lang="en-US" altLang="ja-JP"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角丸四角形 79"/>
              <p:cNvSpPr/>
              <p:nvPr/>
            </p:nvSpPr>
            <p:spPr>
              <a:xfrm>
                <a:off x="574861" y="3072292"/>
                <a:ext cx="583384" cy="280541"/>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ステップ１</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新任担当者</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p:cNvSpPr txBox="1"/>
              <p:nvPr/>
            </p:nvSpPr>
            <p:spPr>
              <a:xfrm>
                <a:off x="1251767" y="3088751"/>
                <a:ext cx="564334" cy="215336"/>
              </a:xfrm>
              <a:prstGeom prst="rect">
                <a:avLst/>
              </a:prstGeom>
              <a:solidFill>
                <a:schemeClr val="bg1"/>
              </a:solidFill>
            </p:spPr>
            <p:txBody>
              <a:bodyPr wrap="square" lIns="33231" tIns="0" rIns="33231" bIns="0"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sp>
            <p:nvSpPr>
              <p:cNvPr id="82" name="下矢印 81"/>
              <p:cNvSpPr/>
              <p:nvPr/>
            </p:nvSpPr>
            <p:spPr>
              <a:xfrm rot="10800000">
                <a:off x="463314" y="1021336"/>
                <a:ext cx="216833" cy="1409777"/>
              </a:xfrm>
              <a:prstGeom prst="downArrow">
                <a:avLst>
                  <a:gd name="adj1" fmla="val 42327"/>
                  <a:gd name="adj2" fmla="val 730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grpSp>
          <p:nvGrpSpPr>
            <p:cNvPr id="75" name="グループ化 74"/>
            <p:cNvGrpSpPr/>
            <p:nvPr/>
          </p:nvGrpSpPr>
          <p:grpSpPr>
            <a:xfrm>
              <a:off x="650535" y="1791211"/>
              <a:ext cx="1331640" cy="1031363"/>
              <a:chOff x="187718" y="2669981"/>
              <a:chExt cx="1331640" cy="1031363"/>
            </a:xfrm>
          </p:grpSpPr>
          <p:sp>
            <p:nvSpPr>
              <p:cNvPr id="76" name="正方形/長方形 75"/>
              <p:cNvSpPr/>
              <p:nvPr/>
            </p:nvSpPr>
            <p:spPr>
              <a:xfrm>
                <a:off x="187718" y="2669981"/>
                <a:ext cx="1331640" cy="1031363"/>
              </a:xfrm>
              <a:prstGeom prst="rect">
                <a:avLst/>
              </a:prstGeom>
              <a:solidFill>
                <a:schemeClr val="accent3">
                  <a:lumMod val="60000"/>
                  <a:lumOff val="4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1"/>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就業支援スキル向上研修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職リハの実践に有効な知識及び技術の習得</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角丸四角形 76"/>
              <p:cNvSpPr/>
              <p:nvPr/>
            </p:nvSpPr>
            <p:spPr>
              <a:xfrm>
                <a:off x="240346" y="3224721"/>
                <a:ext cx="573372" cy="414967"/>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３年以上の実務経験者</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p:cNvSpPr txBox="1"/>
              <p:nvPr/>
            </p:nvSpPr>
            <p:spPr>
              <a:xfrm>
                <a:off x="878612" y="3234895"/>
                <a:ext cx="585545" cy="288040"/>
              </a:xfrm>
              <a:prstGeom prst="rect">
                <a:avLst/>
              </a:prstGeom>
              <a:solidFill>
                <a:schemeClr val="bg1"/>
              </a:solidFill>
            </p:spPr>
            <p:txBody>
              <a:bodyPr wrap="square" lIns="33231" tIns="33231" rIns="33231" bIns="33231"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grpSp>
      </p:grpSp>
      <p:sp>
        <p:nvSpPr>
          <p:cNvPr id="83" name="下矢印 82"/>
          <p:cNvSpPr/>
          <p:nvPr/>
        </p:nvSpPr>
        <p:spPr>
          <a:xfrm rot="10800000">
            <a:off x="1119297" y="2808473"/>
            <a:ext cx="552125" cy="213358"/>
          </a:xfrm>
          <a:prstGeom prst="downArrow">
            <a:avLst>
              <a:gd name="adj1" fmla="val 50000"/>
              <a:gd name="adj2" fmla="val 619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nvGrpSpPr>
          <p:cNvPr id="84" name="グループ化 83"/>
          <p:cNvGrpSpPr/>
          <p:nvPr/>
        </p:nvGrpSpPr>
        <p:grpSpPr>
          <a:xfrm>
            <a:off x="2506541" y="1241256"/>
            <a:ext cx="2329147" cy="1141013"/>
            <a:chOff x="2044620" y="3436293"/>
            <a:chExt cx="1618478" cy="1139732"/>
          </a:xfrm>
        </p:grpSpPr>
        <p:sp>
          <p:nvSpPr>
            <p:cNvPr id="85" name="正方形/長方形 84"/>
            <p:cNvSpPr/>
            <p:nvPr/>
          </p:nvSpPr>
          <p:spPr>
            <a:xfrm>
              <a:off x="2044620" y="3436293"/>
              <a:ext cx="1618478" cy="1139732"/>
            </a:xfrm>
            <a:prstGeom prst="rect">
              <a:avLst/>
            </a:prstGeom>
            <a:solidFill>
              <a:schemeClr val="tx2">
                <a:lumMod val="20000"/>
                <a:lumOff val="8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1"/>
            <a:lstStyle/>
            <a:p>
              <a:pPr defTabSz="844083">
                <a:defRPr/>
              </a:pPr>
              <a:endParaRPr kumimoji="1" lang="en-US" altLang="ja-JP" sz="18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職場適応援助者</a:t>
              </a:r>
              <a:r>
                <a:rPr kumimoji="1" lang="ja-JP" altLang="en-US" sz="10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上級研修</a:t>
              </a:r>
              <a:endParaRPr kumimoji="1" lang="en-US" altLang="ja-JP" sz="10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2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ジョブコーチや地域の就労支援人材へスーパーバイズするための技術の修得、地域における就労支援のコーディネート力の向上</a:t>
              </a:r>
              <a:endPar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角丸四角形 85"/>
            <p:cNvSpPr/>
            <p:nvPr/>
          </p:nvSpPr>
          <p:spPr>
            <a:xfrm>
              <a:off x="2090638" y="4095649"/>
              <a:ext cx="682110" cy="440680"/>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p>
            <a:p>
              <a:pPr defTabSz="844083">
                <a:defRPr/>
              </a:pPr>
              <a:r>
                <a:rPr kumimoji="1" lang="ja-JP" altLang="en-US"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一定の</a:t>
              </a: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実務経験のある方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p:cNvSpPr txBox="1"/>
            <p:nvPr/>
          </p:nvSpPr>
          <p:spPr>
            <a:xfrm>
              <a:off x="2869373" y="4113451"/>
              <a:ext cx="722108" cy="265584"/>
            </a:xfrm>
            <a:prstGeom prst="rect">
              <a:avLst/>
            </a:prstGeom>
            <a:solidFill>
              <a:schemeClr val="bg1"/>
            </a:solidFill>
          </p:spPr>
          <p:txBody>
            <a:bodyPr wrap="square" lIns="33231" tIns="33231" rIns="33231" bIns="33231"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障害者職業総合センター、大阪センター</a:t>
              </a:r>
            </a:p>
          </p:txBody>
        </p:sp>
      </p:grpSp>
      <p:grpSp>
        <p:nvGrpSpPr>
          <p:cNvPr id="88" name="グループ化 87"/>
          <p:cNvGrpSpPr/>
          <p:nvPr/>
        </p:nvGrpSpPr>
        <p:grpSpPr>
          <a:xfrm>
            <a:off x="2491485" y="2674984"/>
            <a:ext cx="2343725" cy="1212623"/>
            <a:chOff x="2026031" y="4630906"/>
            <a:chExt cx="1640773" cy="1429371"/>
          </a:xfrm>
        </p:grpSpPr>
        <p:sp>
          <p:nvSpPr>
            <p:cNvPr id="89" name="正方形/長方形 88"/>
            <p:cNvSpPr/>
            <p:nvPr/>
          </p:nvSpPr>
          <p:spPr>
            <a:xfrm>
              <a:off x="2026031" y="4630906"/>
              <a:ext cx="1640773" cy="1429371"/>
            </a:xfrm>
            <a:prstGeom prst="rect">
              <a:avLst/>
            </a:prstGeom>
            <a:solidFill>
              <a:schemeClr val="tx2">
                <a:lumMod val="20000"/>
                <a:lumOff val="8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1"/>
            <a:lstStyle/>
            <a:p>
              <a:pPr algn="ctr" defTabSz="844083">
                <a:defRPr/>
              </a:pPr>
              <a:endParaRPr kumimoji="1" lang="en-US" altLang="ja-JP" sz="2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職場適応援助者養成研修</a:t>
              </a:r>
              <a:endParaRPr kumimoji="1"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2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ジョブコーチ支援をする際に必要な知識・技術の修得  </a:t>
              </a:r>
              <a:r>
                <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従前より専門的内容に再整理</a:t>
              </a:r>
              <a:endPar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角丸四角形 89"/>
            <p:cNvSpPr/>
            <p:nvPr/>
          </p:nvSpPr>
          <p:spPr>
            <a:xfrm>
              <a:off x="2079296" y="5292542"/>
              <a:ext cx="738422" cy="379449"/>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ジョブコーチを目指す方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p:cNvSpPr txBox="1"/>
            <p:nvPr/>
          </p:nvSpPr>
          <p:spPr>
            <a:xfrm>
              <a:off x="2196009" y="5740132"/>
              <a:ext cx="1213821" cy="234301"/>
            </a:xfrm>
            <a:prstGeom prst="rect">
              <a:avLst/>
            </a:prstGeom>
            <a:solidFill>
              <a:schemeClr val="bg1"/>
            </a:solidFill>
          </p:spPr>
          <p:txBody>
            <a:bodyPr wrap="square" lIns="33231" tIns="0" rIns="33231" bIns="0"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総合センター・大阪センター、地域センター</a:t>
              </a:r>
              <a:endParaRPr kumimoji="1" lang="en-US" altLang="ja-JP" sz="646" dirty="0">
                <a:solidFill>
                  <a:prstClr val="black"/>
                </a:solidFill>
                <a:latin typeface="Calibri"/>
                <a:ea typeface="ＭＳ Ｐゴシック" panose="020B0600070205080204" pitchFamily="50" charset="-128"/>
              </a:endParaRPr>
            </a:p>
            <a:p>
              <a:pPr defTabSz="844083">
                <a:defRPr/>
              </a:pPr>
              <a:r>
                <a:rPr kumimoji="1" lang="ja-JP" altLang="en-US" sz="646" dirty="0">
                  <a:solidFill>
                    <a:prstClr val="black"/>
                  </a:solidFill>
                  <a:latin typeface="Calibri"/>
                  <a:ea typeface="ＭＳ Ｐゴシック" panose="020B0600070205080204" pitchFamily="50" charset="-128"/>
                </a:rPr>
                <a:t>民間の養成研修機関</a:t>
              </a:r>
            </a:p>
          </p:txBody>
        </p:sp>
      </p:grpSp>
      <p:sp>
        <p:nvSpPr>
          <p:cNvPr id="92" name="下矢印 91"/>
          <p:cNvSpPr/>
          <p:nvPr/>
        </p:nvSpPr>
        <p:spPr>
          <a:xfrm rot="10800000">
            <a:off x="3331599" y="2382233"/>
            <a:ext cx="643414" cy="284042"/>
          </a:xfrm>
          <a:prstGeom prst="downArrow">
            <a:avLst>
              <a:gd name="adj1" fmla="val 50000"/>
              <a:gd name="adj2" fmla="val 568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93" name="テキスト ボックス 92"/>
          <p:cNvSpPr txBox="1"/>
          <p:nvPr/>
        </p:nvSpPr>
        <p:spPr>
          <a:xfrm>
            <a:off x="4000974" y="3199471"/>
            <a:ext cx="594204" cy="237671"/>
          </a:xfrm>
          <a:prstGeom prst="rect">
            <a:avLst/>
          </a:prstGeom>
          <a:noFill/>
          <a:ln>
            <a:solidFill>
              <a:schemeClr val="tx1"/>
            </a:solidFill>
            <a:prstDash val="sysDash"/>
          </a:ln>
        </p:spPr>
        <p:txBody>
          <a:bodyPr wrap="square" lIns="33231" tIns="33231" rIns="0"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就労定着支援員は報酬加算あり</a:t>
            </a:r>
            <a:r>
              <a:rPr kumimoji="1" lang="ja-JP" altLang="en-US" sz="462" dirty="0">
                <a:solidFill>
                  <a:prstClr val="black"/>
                </a:solidFill>
                <a:latin typeface="Calibri"/>
                <a:ea typeface="ＭＳ Ｐゴシック" panose="020B0600070205080204" pitchFamily="50" charset="-128"/>
              </a:rPr>
              <a:t>（</a:t>
            </a:r>
            <a:r>
              <a:rPr kumimoji="1" lang="en-US" altLang="ja-JP" sz="462" dirty="0">
                <a:solidFill>
                  <a:prstClr val="black"/>
                </a:solidFill>
                <a:latin typeface="Calibri"/>
                <a:ea typeface="ＭＳ Ｐゴシック" panose="020B0600070205080204" pitchFamily="50" charset="-128"/>
              </a:rPr>
              <a:t>※3</a:t>
            </a:r>
            <a:r>
              <a:rPr kumimoji="1" lang="ja-JP" altLang="en-US" sz="462" dirty="0">
                <a:solidFill>
                  <a:prstClr val="black"/>
                </a:solidFill>
                <a:latin typeface="Calibri"/>
                <a:ea typeface="ＭＳ Ｐゴシック" panose="020B0600070205080204" pitchFamily="50" charset="-128"/>
              </a:rPr>
              <a:t>）</a:t>
            </a:r>
          </a:p>
        </p:txBody>
      </p:sp>
      <p:sp>
        <p:nvSpPr>
          <p:cNvPr id="94" name="左右矢印 93"/>
          <p:cNvSpPr/>
          <p:nvPr/>
        </p:nvSpPr>
        <p:spPr>
          <a:xfrm>
            <a:off x="6516801" y="1643692"/>
            <a:ext cx="274874" cy="337179"/>
          </a:xfrm>
          <a:prstGeom prst="leftRightArrow">
            <a:avLst>
              <a:gd name="adj1" fmla="val 40897"/>
              <a:gd name="adj2" fmla="val 29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95" name="左右矢印 94"/>
          <p:cNvSpPr/>
          <p:nvPr/>
        </p:nvSpPr>
        <p:spPr>
          <a:xfrm>
            <a:off x="6516801" y="3044374"/>
            <a:ext cx="274874" cy="370897"/>
          </a:xfrm>
          <a:prstGeom prst="leftRightArrow">
            <a:avLst>
              <a:gd name="adj1" fmla="val 46238"/>
              <a:gd name="adj2" fmla="val 29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96" name="正方形/長方形 95"/>
          <p:cNvSpPr/>
          <p:nvPr/>
        </p:nvSpPr>
        <p:spPr>
          <a:xfrm>
            <a:off x="2031990" y="4935478"/>
            <a:ext cx="357209" cy="264740"/>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要件</a:t>
            </a:r>
            <a:endParaRPr kumimoji="1"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なし</a:t>
            </a:r>
            <a:endParaRPr kumimoji="1"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右中かっこ 96"/>
          <p:cNvSpPr/>
          <p:nvPr/>
        </p:nvSpPr>
        <p:spPr>
          <a:xfrm rot="16200000">
            <a:off x="6755297" y="5007307"/>
            <a:ext cx="146574" cy="83640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98" name="右中かっこ 97"/>
          <p:cNvSpPr/>
          <p:nvPr/>
        </p:nvSpPr>
        <p:spPr>
          <a:xfrm rot="16200000">
            <a:off x="2145671" y="5050851"/>
            <a:ext cx="110802" cy="37817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99" name="テキスト ボックス 98"/>
          <p:cNvSpPr txBox="1"/>
          <p:nvPr/>
        </p:nvSpPr>
        <p:spPr>
          <a:xfrm>
            <a:off x="730652" y="4178610"/>
            <a:ext cx="2300630" cy="220188"/>
          </a:xfrm>
          <a:prstGeom prst="rect">
            <a:avLst/>
          </a:prstGeom>
          <a:noFill/>
        </p:spPr>
        <p:txBody>
          <a:bodyPr wrap="none" rtlCol="0">
            <a:spAutoFit/>
          </a:bodyPr>
          <a:lstStyle/>
          <a:p>
            <a:pPr defTabSz="844083">
              <a:defRPr/>
            </a:pPr>
            <a:r>
              <a:rPr kumimoji="1" lang="en-US" altLang="ja-JP" sz="831" b="1" u="sng" dirty="0">
                <a:solidFill>
                  <a:srgbClr val="FF0000"/>
                </a:solidFill>
                <a:latin typeface="メイリオ" panose="020B0604030504040204" pitchFamily="50" charset="-128"/>
                <a:ea typeface="メイリオ" panose="020B0604030504040204" pitchFamily="50" charset="-128"/>
              </a:rPr>
              <a:t>※</a:t>
            </a:r>
            <a:r>
              <a:rPr kumimoji="1" lang="ja-JP" altLang="en-US" sz="831" b="1" u="sng" dirty="0">
                <a:solidFill>
                  <a:srgbClr val="FF0000"/>
                </a:solidFill>
                <a:latin typeface="メイリオ" panose="020B0604030504040204" pitchFamily="50" charset="-128"/>
                <a:ea typeface="メイリオ" panose="020B0604030504040204" pitchFamily="50" charset="-128"/>
              </a:rPr>
              <a:t>既存の就業支援基礎研修を発展的に再整理</a:t>
            </a:r>
          </a:p>
        </p:txBody>
      </p:sp>
      <p:sp>
        <p:nvSpPr>
          <p:cNvPr id="100" name="テキスト ボックス 99"/>
          <p:cNvSpPr txBox="1"/>
          <p:nvPr/>
        </p:nvSpPr>
        <p:spPr>
          <a:xfrm>
            <a:off x="6604877" y="4560112"/>
            <a:ext cx="2252202" cy="220188"/>
          </a:xfrm>
          <a:prstGeom prst="rect">
            <a:avLst/>
          </a:prstGeom>
          <a:noFill/>
        </p:spPr>
        <p:txBody>
          <a:bodyPr wrap="square" rtlCol="0">
            <a:spAutoFit/>
          </a:bodyPr>
          <a:lstStyle/>
          <a:p>
            <a:pPr defTabSz="844083">
              <a:defRPr/>
            </a:pPr>
            <a:r>
              <a:rPr kumimoji="1" lang="en-US" altLang="ja-JP" sz="831" b="1" dirty="0">
                <a:solidFill>
                  <a:srgbClr val="FF0000"/>
                </a:solidFill>
                <a:latin typeface="Calibri"/>
                <a:ea typeface="ＭＳ Ｐゴシック" panose="020B0600070205080204" pitchFamily="50" charset="-128"/>
              </a:rPr>
              <a:t>※</a:t>
            </a:r>
            <a:r>
              <a:rPr kumimoji="1" lang="ja-JP" altLang="en-US" sz="831" b="1" dirty="0">
                <a:solidFill>
                  <a:srgbClr val="FF0000"/>
                </a:solidFill>
                <a:latin typeface="Calibri"/>
                <a:ea typeface="ＭＳ Ｐゴシック" panose="020B0600070205080204" pitchFamily="50" charset="-128"/>
              </a:rPr>
              <a:t>既存の就業支援基礎研修を発展的に拡充</a:t>
            </a:r>
          </a:p>
        </p:txBody>
      </p:sp>
      <p:sp>
        <p:nvSpPr>
          <p:cNvPr id="101" name="テキスト ボックス 100"/>
          <p:cNvSpPr txBox="1"/>
          <p:nvPr/>
        </p:nvSpPr>
        <p:spPr>
          <a:xfrm>
            <a:off x="2446749" y="824025"/>
            <a:ext cx="2324306" cy="319446"/>
          </a:xfrm>
          <a:prstGeom prst="rect">
            <a:avLst/>
          </a:prstGeom>
          <a:noFill/>
        </p:spPr>
        <p:txBody>
          <a:bodyPr wrap="square" rtlCol="0">
            <a:spAutoFit/>
          </a:bodyPr>
          <a:lstStyle/>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2</a:t>
            </a:r>
            <a:r>
              <a:rPr kumimoji="1" lang="en-US" altLang="ja-JP" sz="738" dirty="0">
                <a:solidFill>
                  <a:prstClr val="black"/>
                </a:solidFill>
                <a:latin typeface="Calibri"/>
                <a:ea typeface="ＭＳ Ｐゴシック" panose="020B0600070205080204" pitchFamily="50" charset="-128"/>
              </a:rPr>
              <a:t> </a:t>
            </a:r>
            <a:r>
              <a:rPr kumimoji="1" lang="ja-JP" altLang="en-US" sz="738" dirty="0">
                <a:solidFill>
                  <a:prstClr val="black"/>
                </a:solidFill>
                <a:latin typeface="Calibri"/>
                <a:ea typeface="ＭＳ Ｐゴシック" panose="020B0600070205080204" pitchFamily="50" charset="-128"/>
              </a:rPr>
              <a:t>将来的に職場適応援助者の資格化を目指すことが望ましいとの意見もあった。</a:t>
            </a:r>
          </a:p>
        </p:txBody>
      </p:sp>
      <p:sp>
        <p:nvSpPr>
          <p:cNvPr id="102" name="テキスト ボックス 101"/>
          <p:cNvSpPr txBox="1"/>
          <p:nvPr/>
        </p:nvSpPr>
        <p:spPr>
          <a:xfrm>
            <a:off x="7615734" y="5676786"/>
            <a:ext cx="1279698" cy="660117"/>
          </a:xfrm>
          <a:prstGeom prst="rect">
            <a:avLst/>
          </a:prstGeom>
          <a:noFill/>
        </p:spPr>
        <p:txBody>
          <a:bodyPr wrap="square" rtlCol="0">
            <a:spAutoFit/>
          </a:bodyPr>
          <a:lstStyle/>
          <a:p>
            <a:pPr defTabSz="844083">
              <a:defRPr/>
            </a:pPr>
            <a:r>
              <a:rPr kumimoji="1" lang="ja-JP" altLang="en-US" sz="738" b="1" dirty="0">
                <a:solidFill>
                  <a:srgbClr val="FF0000"/>
                </a:solidFill>
                <a:latin typeface="ＭＳ Ｐゴシック" panose="020B0600070205080204" pitchFamily="50" charset="-128"/>
                <a:ea typeface="ＭＳ Ｐゴシック" panose="020B0600070205080204" pitchFamily="50" charset="-128"/>
              </a:rPr>
              <a:t>*</a:t>
            </a:r>
            <a:r>
              <a:rPr kumimoji="1" lang="en-US" altLang="ja-JP" sz="738" b="1" dirty="0">
                <a:solidFill>
                  <a:srgbClr val="FF0000"/>
                </a:solidFill>
                <a:latin typeface="ＭＳ Ｐゴシック" panose="020B0600070205080204" pitchFamily="50" charset="-128"/>
                <a:ea typeface="ＭＳ Ｐゴシック" panose="020B0600070205080204" pitchFamily="50" charset="-128"/>
              </a:rPr>
              <a:t>4 </a:t>
            </a:r>
            <a:r>
              <a:rPr kumimoji="1" lang="ja-JP" altLang="en-US" sz="738" b="1" dirty="0">
                <a:solidFill>
                  <a:srgbClr val="FF0000"/>
                </a:solidFill>
                <a:latin typeface="ＭＳ Ｐゴシック" panose="020B0600070205080204" pitchFamily="50" charset="-128"/>
                <a:ea typeface="ＭＳ Ｐゴシック" panose="020B0600070205080204" pitchFamily="50" charset="-128"/>
              </a:rPr>
              <a:t>就労系障害福祉サービスに携わる</a:t>
            </a:r>
            <a:r>
              <a:rPr kumimoji="1" lang="ja-JP" altLang="en-US" sz="738" b="1" dirty="0">
                <a:solidFill>
                  <a:srgbClr val="FF0000"/>
                </a:solidFill>
                <a:latin typeface="Calibri"/>
                <a:ea typeface="ＭＳ Ｐゴシック" panose="020B0600070205080204" pitchFamily="50" charset="-128"/>
              </a:rPr>
              <a:t>サービス管理責任者については、就労支援に係る専門性向上の方法を検討</a:t>
            </a:r>
          </a:p>
        </p:txBody>
      </p:sp>
      <p:sp>
        <p:nvSpPr>
          <p:cNvPr id="103" name="テキスト ボックス 102"/>
          <p:cNvSpPr txBox="1"/>
          <p:nvPr/>
        </p:nvSpPr>
        <p:spPr>
          <a:xfrm>
            <a:off x="146158" y="5705292"/>
            <a:ext cx="3211656" cy="487782"/>
          </a:xfrm>
          <a:prstGeom prst="rect">
            <a:avLst/>
          </a:prstGeom>
          <a:noFill/>
        </p:spPr>
        <p:txBody>
          <a:bodyPr wrap="square" lIns="33231" tIns="33231" rIns="33231" bIns="0" rtlCol="0">
            <a:spAutoFit/>
          </a:bodyPr>
          <a:lstStyle/>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5 </a:t>
            </a:r>
            <a:r>
              <a:rPr kumimoji="1" lang="ja-JP" altLang="en-US" sz="738" dirty="0">
                <a:solidFill>
                  <a:prstClr val="black"/>
                </a:solidFill>
                <a:latin typeface="ＭＳ Ｐゴシック" panose="020B0600070205080204" pitchFamily="50" charset="-128"/>
                <a:ea typeface="ＭＳ Ｐゴシック" panose="020B0600070205080204" pitchFamily="50" charset="-128"/>
              </a:rPr>
              <a:t>就労支援を行う支援者の呼称を統一化して周知し、ブランディングを図るべき</a:t>
            </a:r>
            <a:endParaRPr kumimoji="1" lang="en-US" altLang="ja-JP" sz="738"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　　といった意見もあった</a:t>
            </a:r>
            <a:r>
              <a:rPr kumimoji="1" lang="ja-JP" altLang="en-US" sz="738" dirty="0">
                <a:solidFill>
                  <a:prstClr val="black"/>
                </a:solidFill>
                <a:latin typeface="Calibri"/>
                <a:ea typeface="ＭＳ Ｐゴシック" panose="020B0600070205080204" pitchFamily="50" charset="-128"/>
              </a:rPr>
              <a:t>。</a:t>
            </a:r>
            <a:endParaRPr kumimoji="1" lang="en-US" altLang="ja-JP" sz="646" dirty="0">
              <a:solidFill>
                <a:prstClr val="black"/>
              </a:solidFill>
              <a:latin typeface="Calibri"/>
              <a:ea typeface="ＭＳ Ｐゴシック" panose="020B0600070205080204" pitchFamily="50" charset="-128"/>
            </a:endParaRPr>
          </a:p>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6 </a:t>
            </a:r>
            <a:r>
              <a:rPr kumimoji="1" lang="ja-JP" altLang="en-US" sz="738" dirty="0">
                <a:solidFill>
                  <a:prstClr val="black"/>
                </a:solidFill>
                <a:latin typeface="ＭＳ Ｐゴシック" panose="020B0600070205080204" pitchFamily="50" charset="-128"/>
                <a:ea typeface="ＭＳ Ｐゴシック" panose="020B0600070205080204" pitchFamily="50" charset="-128"/>
              </a:rPr>
              <a:t>相談支援専門員の研修について、就労に関する内容を盛り込むことが望まし</a:t>
            </a:r>
            <a:endParaRPr kumimoji="1" lang="en-US" altLang="ja-JP" sz="738"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　　いとの意見もあった。</a:t>
            </a:r>
            <a:endParaRPr kumimoji="1" lang="en-US" altLang="ja-JP" sz="738" dirty="0">
              <a:solidFill>
                <a:prstClr val="black"/>
              </a:solidFill>
              <a:latin typeface="Calibri"/>
              <a:ea typeface="ＭＳ Ｐゴシック" panose="020B0600070205080204" pitchFamily="50" charset="-128"/>
            </a:endParaRPr>
          </a:p>
        </p:txBody>
      </p:sp>
      <p:sp>
        <p:nvSpPr>
          <p:cNvPr id="104" name="テキスト ボックス 103"/>
          <p:cNvSpPr txBox="1"/>
          <p:nvPr/>
        </p:nvSpPr>
        <p:spPr>
          <a:xfrm>
            <a:off x="40066" y="6630122"/>
            <a:ext cx="4442189" cy="205890"/>
          </a:xfrm>
          <a:prstGeom prst="rect">
            <a:avLst/>
          </a:prstGeom>
          <a:noFill/>
        </p:spPr>
        <p:txBody>
          <a:bodyPr wrap="square" rtlCol="0">
            <a:spAutoFit/>
          </a:bodyPr>
          <a:lstStyle/>
          <a:p>
            <a:pPr defTabSz="844083">
              <a:defRPr/>
            </a:pPr>
            <a:r>
              <a:rPr kumimoji="1" lang="en-US" altLang="ja-JP" sz="738" b="1" dirty="0">
                <a:solidFill>
                  <a:srgbClr val="FF0000"/>
                </a:solidFill>
                <a:latin typeface="Calibri"/>
                <a:ea typeface="ＭＳ Ｐゴシック" panose="020B0600070205080204" pitchFamily="50" charset="-128"/>
              </a:rPr>
              <a:t>※</a:t>
            </a:r>
            <a:r>
              <a:rPr kumimoji="1" lang="ja-JP" altLang="en-US" sz="738" b="1" dirty="0">
                <a:solidFill>
                  <a:srgbClr val="FF0000"/>
                </a:solidFill>
                <a:latin typeface="Calibri"/>
                <a:ea typeface="ＭＳ Ｐゴシック" panose="020B0600070205080204" pitchFamily="50" charset="-128"/>
              </a:rPr>
              <a:t>図内の赤字部分が、今後、新規・拡充を検討する部分となる。</a:t>
            </a:r>
            <a:endParaRPr kumimoji="1" lang="en-US" altLang="ja-JP" sz="738" b="1" dirty="0">
              <a:solidFill>
                <a:srgbClr val="FF0000"/>
              </a:solidFill>
              <a:latin typeface="Calibri"/>
              <a:ea typeface="ＭＳ Ｐゴシック" panose="020B0600070205080204" pitchFamily="50" charset="-128"/>
            </a:endParaRPr>
          </a:p>
        </p:txBody>
      </p:sp>
      <p:sp>
        <p:nvSpPr>
          <p:cNvPr id="105" name="タイトル 1"/>
          <p:cNvSpPr txBox="1">
            <a:spLocks/>
          </p:cNvSpPr>
          <p:nvPr/>
        </p:nvSpPr>
        <p:spPr>
          <a:xfrm>
            <a:off x="-98130" y="214580"/>
            <a:ext cx="9115924" cy="280158"/>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844083">
              <a:defRPr/>
            </a:pPr>
            <a:r>
              <a:rPr lang="ja-JP" altLang="en-US" sz="2215" dirty="0">
                <a:solidFill>
                  <a:srgbClr val="FFFFFF"/>
                </a:solidFill>
                <a:latin typeface="Calibri"/>
                <a:ea typeface="ＭＳ Ｐゴシック" panose="020B0600070205080204" pitchFamily="50" charset="-128"/>
              </a:rPr>
              <a:t>今後の専門人材の研修体系イメージ図</a:t>
            </a:r>
          </a:p>
        </p:txBody>
      </p:sp>
      <p:grpSp>
        <p:nvGrpSpPr>
          <p:cNvPr id="106" name="グループ化 105"/>
          <p:cNvGrpSpPr/>
          <p:nvPr/>
        </p:nvGrpSpPr>
        <p:grpSpPr>
          <a:xfrm>
            <a:off x="694776" y="4122362"/>
            <a:ext cx="8125363" cy="644551"/>
            <a:chOff x="4661398" y="4109921"/>
            <a:chExt cx="3070154" cy="852453"/>
          </a:xfrm>
        </p:grpSpPr>
        <p:sp>
          <p:nvSpPr>
            <p:cNvPr id="107" name="正方形/長方形 106"/>
            <p:cNvSpPr/>
            <p:nvPr/>
          </p:nvSpPr>
          <p:spPr>
            <a:xfrm>
              <a:off x="4661398" y="4109921"/>
              <a:ext cx="3070154" cy="852453"/>
            </a:xfrm>
            <a:prstGeom prst="rect">
              <a:avLst/>
            </a:prstGeom>
            <a:solidFill>
              <a:schemeClr val="accent6">
                <a:lumMod val="20000"/>
                <a:lumOff val="80000"/>
              </a:schemeClr>
            </a:solidFill>
            <a:ln w="38100" cmpd="thickThin">
              <a:solidFill>
                <a:srgbClr val="FF6600"/>
              </a:solidFill>
              <a:prstDash val="solid"/>
            </a:ln>
          </p:spPr>
          <p:style>
            <a:lnRef idx="2">
              <a:schemeClr val="accent6">
                <a:shade val="50000"/>
              </a:schemeClr>
            </a:lnRef>
            <a:fillRef idx="1">
              <a:schemeClr val="accent6"/>
            </a:fillRef>
            <a:effectRef idx="0">
              <a:schemeClr val="accent6"/>
            </a:effectRef>
            <a:fontRef idx="minor">
              <a:schemeClr val="lt1"/>
            </a:fontRef>
          </p:style>
          <p:txBody>
            <a:bodyPr lIns="33231" tIns="33231" rIns="33231" bIns="0" rtlCol="0" anchor="ctr" anchorCtr="0"/>
            <a:lstStyle/>
            <a:p>
              <a:pPr defTabSz="844083">
                <a:defRPr/>
              </a:pPr>
              <a:r>
                <a:rPr kumimoji="1" lang="ja-JP" altLang="en-US" sz="1292"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雇用と福祉の分野横断的な基礎的知識・スキルを付与する研修（基礎的研修）</a:t>
              </a:r>
              <a:endParaRPr kumimoji="1" lang="en-US" altLang="ja-JP" sz="1292"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78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障害者雇用・福祉の理念や倫理、雇用・福祉間の移行、企業の理解、就労支援全体の体系・プロセスの理解、</a:t>
              </a:r>
              <a:r>
                <a:rPr kumimoji="1" lang="ja-JP" altLang="en-US" sz="7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就職後の雇用管理・定着支援に関する知識とスキルの付与</a:t>
              </a:r>
            </a:p>
            <a:p>
              <a:pPr defTabSz="844083">
                <a:defRPr/>
              </a:pPr>
              <a:endPar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角丸四角形 107"/>
            <p:cNvSpPr/>
            <p:nvPr/>
          </p:nvSpPr>
          <p:spPr>
            <a:xfrm>
              <a:off x="4683484" y="4150170"/>
              <a:ext cx="420168" cy="302254"/>
            </a:xfrm>
            <a:prstGeom prst="roundRect">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初めて就労支援に携わる方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テキスト ボックス 108"/>
            <p:cNvSpPr txBox="1"/>
            <p:nvPr/>
          </p:nvSpPr>
          <p:spPr>
            <a:xfrm>
              <a:off x="5557509" y="4664747"/>
              <a:ext cx="1069963" cy="238943"/>
            </a:xfrm>
            <a:prstGeom prst="rect">
              <a:avLst/>
            </a:prstGeom>
            <a:solidFill>
              <a:schemeClr val="bg1"/>
            </a:solidFill>
            <a:ln>
              <a:solidFill>
                <a:srgbClr val="FF0000"/>
              </a:solidFill>
              <a:prstDash val="solid"/>
            </a:ln>
          </p:spPr>
          <p:txBody>
            <a:bodyPr wrap="square" lIns="33231" tIns="33231" rIns="33231" bIns="33231" rtlCol="0">
              <a:spAutoFit/>
            </a:bodyPr>
            <a:lstStyle/>
            <a:p>
              <a:pPr algn="ctr" defTabSz="844083">
                <a:defRPr/>
              </a:pPr>
              <a:r>
                <a:rPr kumimoji="1" lang="ja-JP" altLang="en-US" sz="738" dirty="0">
                  <a:solidFill>
                    <a:prstClr val="black"/>
                  </a:solidFill>
                  <a:latin typeface="Calibri"/>
                  <a:ea typeface="ＭＳ Ｐゴシック" panose="020B0600070205080204" pitchFamily="50" charset="-128"/>
                </a:rPr>
                <a:t>全国の地域障害者職業センター、</a:t>
              </a:r>
              <a:r>
                <a:rPr kumimoji="1" lang="ja-JP" altLang="en-US" sz="738" b="1" dirty="0">
                  <a:solidFill>
                    <a:srgbClr val="FF0000"/>
                  </a:solidFill>
                  <a:latin typeface="Calibri"/>
                  <a:ea typeface="ＭＳ Ｐゴシック" panose="020B0600070205080204" pitchFamily="50" charset="-128"/>
                </a:rPr>
                <a:t>一定の要件に基づく民間機関</a:t>
              </a:r>
            </a:p>
          </p:txBody>
        </p:sp>
      </p:grpSp>
      <p:sp>
        <p:nvSpPr>
          <p:cNvPr id="110" name="V 字形矢印 109"/>
          <p:cNvSpPr/>
          <p:nvPr/>
        </p:nvSpPr>
        <p:spPr>
          <a:xfrm rot="16200000">
            <a:off x="3563108" y="4552866"/>
            <a:ext cx="206042" cy="628368"/>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1" name="V 字形矢印 110"/>
          <p:cNvSpPr/>
          <p:nvPr/>
        </p:nvSpPr>
        <p:spPr>
          <a:xfrm rot="16200000">
            <a:off x="3511467" y="3713082"/>
            <a:ext cx="283678" cy="571243"/>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2" name="V 字形矢印 111"/>
          <p:cNvSpPr/>
          <p:nvPr/>
        </p:nvSpPr>
        <p:spPr>
          <a:xfrm rot="16200000">
            <a:off x="1234206" y="4548888"/>
            <a:ext cx="213715" cy="628368"/>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3" name="下矢印 112"/>
          <p:cNvSpPr/>
          <p:nvPr/>
        </p:nvSpPr>
        <p:spPr>
          <a:xfrm rot="10800000">
            <a:off x="6593935" y="4757492"/>
            <a:ext cx="477331" cy="204464"/>
          </a:xfrm>
          <a:prstGeom prst="downArrow">
            <a:avLst>
              <a:gd name="adj1" fmla="val 50000"/>
              <a:gd name="adj2" fmla="val 54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4" name="V 字形矢印 113"/>
          <p:cNvSpPr/>
          <p:nvPr/>
        </p:nvSpPr>
        <p:spPr>
          <a:xfrm rot="16200000">
            <a:off x="5584370" y="4575410"/>
            <a:ext cx="201114" cy="571243"/>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5" name="下矢印 114"/>
          <p:cNvSpPr/>
          <p:nvPr/>
        </p:nvSpPr>
        <p:spPr>
          <a:xfrm rot="10800000">
            <a:off x="1078274" y="3868049"/>
            <a:ext cx="516983" cy="276425"/>
          </a:xfrm>
          <a:prstGeom prst="downArrow">
            <a:avLst>
              <a:gd name="adj1" fmla="val 50000"/>
              <a:gd name="adj2" fmla="val 5724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6" name="下矢印 115"/>
          <p:cNvSpPr/>
          <p:nvPr/>
        </p:nvSpPr>
        <p:spPr>
          <a:xfrm rot="10800000">
            <a:off x="2042704" y="4766825"/>
            <a:ext cx="326024" cy="165634"/>
          </a:xfrm>
          <a:prstGeom prst="downArrow">
            <a:avLst>
              <a:gd name="adj1" fmla="val 50000"/>
              <a:gd name="adj2" fmla="val 54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7" name="屈折矢印 116"/>
          <p:cNvSpPr/>
          <p:nvPr/>
        </p:nvSpPr>
        <p:spPr>
          <a:xfrm>
            <a:off x="4978110" y="4771052"/>
            <a:ext cx="2527856" cy="1559167"/>
          </a:xfrm>
          <a:prstGeom prst="bentUpArrow">
            <a:avLst>
              <a:gd name="adj1" fmla="val 6515"/>
              <a:gd name="adj2" fmla="val 8099"/>
              <a:gd name="adj3" fmla="val 86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8" name="テキスト ボックス 117"/>
          <p:cNvSpPr txBox="1"/>
          <p:nvPr/>
        </p:nvSpPr>
        <p:spPr>
          <a:xfrm>
            <a:off x="79689" y="6164580"/>
            <a:ext cx="3316299" cy="291105"/>
          </a:xfrm>
          <a:prstGeom prst="rect">
            <a:avLst/>
          </a:prstGeom>
          <a:noFill/>
        </p:spPr>
        <p:txBody>
          <a:bodyPr wrap="square" rtlCol="0">
            <a:spAutoFit/>
          </a:bodyPr>
          <a:lstStyle/>
          <a:p>
            <a:pPr defTabSz="844083">
              <a:defRPr/>
            </a:pPr>
            <a:r>
              <a:rPr kumimoji="1" lang="en-US" altLang="ja-JP" sz="646" dirty="0">
                <a:solidFill>
                  <a:prstClr val="black"/>
                </a:solidFill>
                <a:latin typeface="Calibri"/>
                <a:ea typeface="ＭＳ Ｐゴシック" panose="020B0600070205080204" pitchFamily="50" charset="-128"/>
              </a:rPr>
              <a:t>※3</a:t>
            </a:r>
            <a:r>
              <a:rPr kumimoji="1" lang="ja-JP" altLang="en-US" sz="646" dirty="0">
                <a:solidFill>
                  <a:prstClr val="black"/>
                </a:solidFill>
                <a:latin typeface="Calibri"/>
                <a:ea typeface="ＭＳ Ｐゴシック" panose="020B0600070205080204" pitchFamily="50" charset="-128"/>
              </a:rPr>
              <a:t> 現行は、職場適応援助者養成研修における就労定着支援員及び就業支援基礎研修における就労支援員への報酬加算があるが、加算のあり方については今後検討。</a:t>
            </a:r>
          </a:p>
        </p:txBody>
      </p:sp>
      <p:grpSp>
        <p:nvGrpSpPr>
          <p:cNvPr id="119" name="グループ化 118"/>
          <p:cNvGrpSpPr/>
          <p:nvPr/>
        </p:nvGrpSpPr>
        <p:grpSpPr>
          <a:xfrm>
            <a:off x="3411884" y="5779077"/>
            <a:ext cx="1633156" cy="577850"/>
            <a:chOff x="3303650" y="5822646"/>
            <a:chExt cx="1769252" cy="606089"/>
          </a:xfrm>
        </p:grpSpPr>
        <p:sp>
          <p:nvSpPr>
            <p:cNvPr id="120" name="テキスト ボックス 119"/>
            <p:cNvSpPr txBox="1"/>
            <p:nvPr/>
          </p:nvSpPr>
          <p:spPr>
            <a:xfrm>
              <a:off x="3303650" y="5822646"/>
              <a:ext cx="1709516" cy="606089"/>
            </a:xfrm>
            <a:prstGeom prst="rect">
              <a:avLst/>
            </a:prstGeom>
            <a:solidFill>
              <a:schemeClr val="bg1"/>
            </a:solidFill>
            <a:ln w="19050">
              <a:solidFill>
                <a:srgbClr val="FF0000"/>
              </a:solidFill>
            </a:ln>
          </p:spPr>
          <p:txBody>
            <a:bodyPr wrap="square" lIns="33231" tIns="9969" rIns="33231" bIns="0" rtlCol="0">
              <a:spAutoFit/>
            </a:bodyPr>
            <a:lstStyle/>
            <a:p>
              <a:pPr algn="ctr" defTabSz="844083">
                <a:defRPr/>
              </a:pPr>
              <a:r>
                <a:rPr kumimoji="1" lang="en-US" altLang="ja-JP" sz="738" dirty="0">
                  <a:solidFill>
                    <a:srgbClr val="FF0000"/>
                  </a:solidFill>
                  <a:latin typeface="Calibri"/>
                  <a:ea typeface="ＭＳ Ｐゴシック" panose="020B0600070205080204" pitchFamily="50" charset="-128"/>
                </a:rPr>
                <a:t>【</a:t>
              </a:r>
              <a:r>
                <a:rPr kumimoji="1" lang="ja-JP" altLang="en-US" sz="738" b="1" dirty="0">
                  <a:solidFill>
                    <a:srgbClr val="FF0000"/>
                  </a:solidFill>
                  <a:latin typeface="Calibri"/>
                  <a:ea typeface="ＭＳ Ｐゴシック" panose="020B0600070205080204" pitchFamily="50" charset="-128"/>
                </a:rPr>
                <a:t>就労支援担当者や人事担当者等</a:t>
              </a:r>
              <a:r>
                <a:rPr kumimoji="1" lang="en-US" altLang="ja-JP" sz="738" dirty="0">
                  <a:solidFill>
                    <a:srgbClr val="FF0000"/>
                  </a:solidFill>
                  <a:latin typeface="Calibri"/>
                  <a:ea typeface="ＭＳ Ｐゴシック" panose="020B0600070205080204" pitchFamily="50" charset="-128"/>
                </a:rPr>
                <a:t>】</a:t>
              </a:r>
            </a:p>
            <a:p>
              <a:pPr algn="ctr" defTabSz="844083">
                <a:defRPr/>
              </a:pPr>
              <a:endParaRPr kumimoji="1" lang="en-US" altLang="ja-JP" sz="738" dirty="0">
                <a:solidFill>
                  <a:srgbClr val="FF0000"/>
                </a:solidFill>
                <a:latin typeface="Calibri"/>
                <a:ea typeface="ＭＳ Ｐゴシック" panose="020B0600070205080204" pitchFamily="50" charset="-128"/>
              </a:endParaRPr>
            </a:p>
            <a:p>
              <a:pPr algn="ctr" defTabSz="844083">
                <a:defRPr/>
              </a:pPr>
              <a:endParaRPr kumimoji="1" lang="en-US" altLang="ja-JP" sz="738" dirty="0">
                <a:solidFill>
                  <a:srgbClr val="FF0000"/>
                </a:solidFill>
                <a:latin typeface="Calibri"/>
                <a:ea typeface="ＭＳ Ｐゴシック" panose="020B0600070205080204" pitchFamily="50" charset="-128"/>
              </a:endParaRPr>
            </a:p>
            <a:p>
              <a:pPr algn="ctr" defTabSz="844083">
                <a:defRPr/>
              </a:pPr>
              <a:endParaRPr kumimoji="1" lang="en-US" altLang="ja-JP" sz="738" dirty="0">
                <a:solidFill>
                  <a:srgbClr val="FF0000"/>
                </a:solidFill>
                <a:latin typeface="Calibri"/>
                <a:ea typeface="ＭＳ Ｐゴシック" panose="020B0600070205080204" pitchFamily="50" charset="-128"/>
              </a:endParaRPr>
            </a:p>
            <a:p>
              <a:pPr algn="ctr" defTabSz="844083">
                <a:defRPr/>
              </a:pPr>
              <a:endParaRPr kumimoji="1" lang="en-US" altLang="ja-JP" sz="738" dirty="0">
                <a:solidFill>
                  <a:srgbClr val="FF0000"/>
                </a:solidFill>
                <a:latin typeface="Calibri"/>
                <a:ea typeface="ＭＳ Ｐゴシック" panose="020B0600070205080204" pitchFamily="50" charset="-128"/>
              </a:endParaRPr>
            </a:p>
          </p:txBody>
        </p:sp>
        <p:sp>
          <p:nvSpPr>
            <p:cNvPr id="121" name="テキスト ボックス 120"/>
            <p:cNvSpPr txBox="1"/>
            <p:nvPr/>
          </p:nvSpPr>
          <p:spPr>
            <a:xfrm>
              <a:off x="3411267" y="5912229"/>
              <a:ext cx="1285808" cy="511619"/>
            </a:xfrm>
            <a:prstGeom prst="rect">
              <a:avLst/>
            </a:prstGeom>
            <a:noFill/>
          </p:spPr>
          <p:txBody>
            <a:bodyPr wrap="square" lIns="33231" tIns="33231" rIns="33231" bIns="0" rtlCol="0">
              <a:spAutoFit/>
            </a:bodyPr>
            <a:lstStyle/>
            <a:p>
              <a:pPr defTabSz="844083">
                <a:defRPr/>
              </a:pPr>
              <a:r>
                <a:rPr kumimoji="1" lang="ja-JP" altLang="en-US" sz="738" dirty="0">
                  <a:solidFill>
                    <a:srgbClr val="FF0000"/>
                  </a:solidFill>
                  <a:latin typeface="Calibri"/>
                  <a:ea typeface="ＭＳ Ｐゴシック" panose="020B0600070205080204" pitchFamily="50" charset="-128"/>
                </a:rPr>
                <a:t>・自治体等の</a:t>
              </a:r>
              <a:endParaRPr kumimoji="1" lang="en-US" altLang="ja-JP" sz="738" dirty="0">
                <a:solidFill>
                  <a:srgbClr val="FF0000"/>
                </a:solidFill>
                <a:latin typeface="Calibri"/>
                <a:ea typeface="ＭＳ Ｐゴシック" panose="020B0600070205080204" pitchFamily="50" charset="-128"/>
              </a:endParaRPr>
            </a:p>
            <a:p>
              <a:pPr defTabSz="844083">
                <a:defRPr/>
              </a:pPr>
              <a:r>
                <a:rPr kumimoji="1" lang="ja-JP" altLang="en-US" sz="738" dirty="0">
                  <a:solidFill>
                    <a:srgbClr val="FF0000"/>
                  </a:solidFill>
                  <a:latin typeface="Calibri"/>
                  <a:ea typeface="ＭＳ Ｐゴシック" panose="020B0600070205080204" pitchFamily="50" charset="-128"/>
                </a:rPr>
                <a:t>　就労支援機関</a:t>
              </a:r>
            </a:p>
            <a:p>
              <a:pPr defTabSz="844083">
                <a:defRPr/>
              </a:pPr>
              <a:r>
                <a:rPr kumimoji="1" lang="ja-JP" altLang="en-US" sz="738" dirty="0">
                  <a:solidFill>
                    <a:srgbClr val="FF0000"/>
                  </a:solidFill>
                  <a:latin typeface="Calibri"/>
                  <a:ea typeface="ＭＳ Ｐゴシック" panose="020B0600070205080204" pitchFamily="50" charset="-128"/>
                </a:rPr>
                <a:t>・医療機関</a:t>
              </a:r>
            </a:p>
            <a:p>
              <a:pPr defTabSz="844083">
                <a:defRPr/>
              </a:pPr>
              <a:r>
                <a:rPr kumimoji="1" lang="ja-JP" altLang="en-US" sz="738" dirty="0">
                  <a:solidFill>
                    <a:srgbClr val="FF0000"/>
                  </a:solidFill>
                  <a:latin typeface="Calibri"/>
                  <a:ea typeface="ＭＳ Ｐゴシック" panose="020B0600070205080204" pitchFamily="50" charset="-128"/>
                </a:rPr>
                <a:t>・教育機関</a:t>
              </a:r>
            </a:p>
          </p:txBody>
        </p:sp>
        <p:sp>
          <p:nvSpPr>
            <p:cNvPr id="122" name="テキスト ボックス 121"/>
            <p:cNvSpPr txBox="1"/>
            <p:nvPr/>
          </p:nvSpPr>
          <p:spPr>
            <a:xfrm>
              <a:off x="4244350" y="5914855"/>
              <a:ext cx="828552" cy="392514"/>
            </a:xfrm>
            <a:prstGeom prst="rect">
              <a:avLst/>
            </a:prstGeom>
            <a:noFill/>
          </p:spPr>
          <p:txBody>
            <a:bodyPr wrap="square" lIns="33231" tIns="33231" rIns="33231" bIns="0" rtlCol="0">
              <a:spAutoFit/>
            </a:bodyPr>
            <a:lstStyle/>
            <a:p>
              <a:pPr defTabSz="844083">
                <a:defRPr/>
              </a:pPr>
              <a:r>
                <a:rPr kumimoji="1" lang="ja-JP" altLang="en-US" sz="738" dirty="0">
                  <a:solidFill>
                    <a:srgbClr val="FF0000"/>
                  </a:solidFill>
                  <a:latin typeface="Calibri"/>
                  <a:ea typeface="ＭＳ Ｐゴシック" panose="020B0600070205080204" pitchFamily="50" charset="-128"/>
                </a:rPr>
                <a:t>・職業安定機関</a:t>
              </a:r>
              <a:endParaRPr kumimoji="1" lang="en-US" altLang="ja-JP" sz="738" dirty="0">
                <a:solidFill>
                  <a:srgbClr val="FF0000"/>
                </a:solidFill>
                <a:latin typeface="Calibri"/>
                <a:ea typeface="ＭＳ Ｐゴシック" panose="020B0600070205080204" pitchFamily="50" charset="-128"/>
              </a:endParaRPr>
            </a:p>
            <a:p>
              <a:pPr defTabSz="844083">
                <a:defRPr/>
              </a:pPr>
              <a:r>
                <a:rPr kumimoji="1" lang="ja-JP" altLang="en-US" sz="738" dirty="0">
                  <a:solidFill>
                    <a:srgbClr val="FF0000"/>
                  </a:solidFill>
                  <a:latin typeface="Calibri"/>
                  <a:ea typeface="ＭＳ Ｐゴシック" panose="020B0600070205080204" pitchFamily="50" charset="-128"/>
                </a:rPr>
                <a:t>・能力開発機関</a:t>
              </a:r>
            </a:p>
            <a:p>
              <a:pPr defTabSz="844083">
                <a:defRPr/>
              </a:pPr>
              <a:r>
                <a:rPr kumimoji="1" lang="ja-JP" altLang="en-US" sz="738" dirty="0">
                  <a:solidFill>
                    <a:srgbClr val="FF0000"/>
                  </a:solidFill>
                  <a:latin typeface="Calibri"/>
                  <a:ea typeface="ＭＳ Ｐゴシック" panose="020B0600070205080204" pitchFamily="50" charset="-128"/>
                </a:rPr>
                <a:t>・企業</a:t>
              </a:r>
            </a:p>
          </p:txBody>
        </p:sp>
      </p:grpSp>
      <p:sp>
        <p:nvSpPr>
          <p:cNvPr id="3" name="楕円 2">
            <a:extLst>
              <a:ext uri="{FF2B5EF4-FFF2-40B4-BE49-F238E27FC236}">
                <a16:creationId xmlns:a16="http://schemas.microsoft.com/office/drawing/2014/main" id="{A8B8919E-36D7-460A-A827-7E4D41565451}"/>
              </a:ext>
            </a:extLst>
          </p:cNvPr>
          <p:cNvSpPr/>
          <p:nvPr/>
        </p:nvSpPr>
        <p:spPr>
          <a:xfrm>
            <a:off x="8301913" y="505160"/>
            <a:ext cx="667083" cy="2075729"/>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084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51693" y="2158532"/>
            <a:ext cx="8712603" cy="4265090"/>
          </a:xfrm>
          <a:prstGeom prst="rect">
            <a:avLst/>
          </a:prstGeom>
          <a:solidFill>
            <a:schemeClr val="accent6">
              <a:lumMod val="40000"/>
              <a:lumOff val="60000"/>
            </a:schemeClr>
          </a:solidFill>
          <a:ln>
            <a:solidFill>
              <a:srgbClr val="00B050"/>
            </a:solidFill>
          </a:ln>
        </p:spPr>
        <p:txBody>
          <a:bodyPr wrap="square">
            <a:noAutofit/>
          </a:bodyPr>
          <a:lstStyle/>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p>
        </p:txBody>
      </p:sp>
      <p:sp>
        <p:nvSpPr>
          <p:cNvPr id="4" name="テキスト ボックス 3"/>
          <p:cNvSpPr txBox="1"/>
          <p:nvPr/>
        </p:nvSpPr>
        <p:spPr>
          <a:xfrm>
            <a:off x="313329" y="173898"/>
            <a:ext cx="8440615" cy="319639"/>
          </a:xfrm>
          <a:prstGeom prst="rect">
            <a:avLst/>
          </a:prstGeom>
          <a:noFill/>
        </p:spPr>
        <p:txBody>
          <a:bodyPr wrap="square"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就労支援における基本的な考え方について</a:t>
            </a:r>
          </a:p>
        </p:txBody>
      </p:sp>
      <p:sp>
        <p:nvSpPr>
          <p:cNvPr id="7" name="テキスト ボックス 6"/>
          <p:cNvSpPr txBox="1"/>
          <p:nvPr/>
        </p:nvSpPr>
        <p:spPr>
          <a:xfrm>
            <a:off x="367131" y="672356"/>
            <a:ext cx="8386813" cy="1486176"/>
          </a:xfrm>
          <a:prstGeom prst="rect">
            <a:avLst/>
          </a:prstGeom>
          <a:noFill/>
        </p:spPr>
        <p:txBody>
          <a:bodyPr wrap="square" rtlCol="0">
            <a:spAutoFit/>
          </a:bodyPr>
          <a:lstStyle/>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雇用・福祉施策双方が共通認識としてもつべき、障害者の就労支援における基本的な考え方や支援の方向性については、</a:t>
            </a:r>
            <a:r>
              <a:rPr kumimoji="0" lang="ja-JP" altLang="en-US" sz="1477"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本ワーキンググループの「雇用施策と福祉施策の連携強化に係る課題について検討を重ねるものである」という開催趣旨から、次のとおり、整理する</a:t>
            </a:r>
            <a:r>
              <a:rPr kumimoji="0" lang="ja-JP" altLang="en-US"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0" lang="en-US" altLang="ja-JP"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ts val="923"/>
              </a:lnSpc>
              <a:spcBef>
                <a:spcPts val="0"/>
              </a:spcBef>
              <a:spcAft>
                <a:spcPts val="0"/>
              </a:spcAft>
              <a:buClrTx/>
              <a:buSzTx/>
              <a:buFontTx/>
              <a:buNone/>
              <a:tabLst/>
              <a:defRPr/>
            </a:pPr>
            <a:endParaRPr kumimoji="0" lang="en-US" altLang="ja-JP" sz="1292" b="1" i="0" u="none" strike="noStrike" kern="1200" cap="none" spc="0" normalizeH="0" baseline="0" noProof="0" dirty="0">
              <a:ln>
                <a:noFill/>
              </a:ln>
              <a:solidFill>
                <a:srgbClr val="00B0F0"/>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　「障害のある人もない人も共に働く社会」を目指し、多様な働き方が広がる中、障害者本人のニーズを踏まえた上で、「一般就労」の実現とその質の向上に向けて、</a:t>
            </a:r>
            <a:r>
              <a:rPr kumimoji="0" lang="ja-JP" altLang="en-US" sz="1292"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障害者本人や企業等、地域の就労支援機関を含む</a:t>
            </a:r>
            <a:endParaRPr kumimoji="0" lang="en-US" altLang="ja-JP" sz="1292"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すべての関係者が最大限努力すること</a:t>
            </a:r>
            <a:endParaRPr kumimoji="0" lang="ja-JP" altLang="en-US" sz="147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9" name="直線コネクタ 8"/>
          <p:cNvCxnSpPr/>
          <p:nvPr/>
        </p:nvCxnSpPr>
        <p:spPr>
          <a:xfrm>
            <a:off x="367131" y="508225"/>
            <a:ext cx="8440615" cy="0"/>
          </a:xfrm>
          <a:prstGeom prst="line">
            <a:avLst/>
          </a:prstGeom>
          <a:ln w="50800" cmpd="thickThin">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正方形/長方形 9"/>
          <p:cNvSpPr/>
          <p:nvPr/>
        </p:nvSpPr>
        <p:spPr>
          <a:xfrm>
            <a:off x="351694" y="2282075"/>
            <a:ext cx="8456052" cy="3903569"/>
          </a:xfrm>
          <a:prstGeom prst="rect">
            <a:avLst/>
          </a:prstGeom>
        </p:spPr>
        <p:txBody>
          <a:bodyPr wrap="square">
            <a:spAutoFit/>
          </a:bodyPr>
          <a:lstStyle/>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①「障害のある人もない人も共に働く社会」を目指し、</a:t>
            </a:r>
            <a:endParaRPr kumimoji="0" lang="en-US" altLang="ja-JP"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障害の有無にかかわらず、働くことを希望する人が、その能力や適性にあわせて働くことにチャレンジできる社会を目指すということ。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その働き方は、いわゆる「一般就労」のみならず、福祉的就労も含むものであり、多様な働き方の中で、社会全体で共に働くことを目指すということ。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ts val="646"/>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　②　多様な働き方が広がる中、障害者本人のニーズを踏まえた上で、</a:t>
            </a:r>
            <a:endParaRPr kumimoji="0" lang="en-US" altLang="ja-JP" sz="1108"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多様な働き方が広がる中で、障害者本人が希望する働き方を第一に考えるということ。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このため、就労支援機関をはじめとする関係者については、個々の障害者が働くことに対して、どのような希望があり、それを実現するために、どのような後押しや支援、配慮が必要か等を検討するなど、個別のニーズを丁寧に把握する必要があるということ。　　</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ts val="554"/>
              </a:lnSpc>
              <a:spcBef>
                <a:spcPts val="0"/>
              </a:spcBef>
              <a:spcAft>
                <a:spcPts val="0"/>
              </a:spcAft>
              <a:buClrTx/>
              <a:buSzTx/>
              <a:buFontTx/>
              <a:buNone/>
              <a:tabLst/>
              <a:defRPr/>
            </a:pP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③「一般就労」の実現とその質の向上に向けて、</a:t>
            </a:r>
            <a:endParaRPr kumimoji="0" lang="en-US" altLang="ja-JP"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雇用施策と福祉施策との双方向での行き来を円滑にしていく中で、本ワーキンググループの「雇用施策と福祉施策の連携強化に係る課題について検討を重ねるものである」という開催趣旨から、常に「一般就労」の可能性を探りつつ、それを希望する方については、その実現に向けて取り組んでいく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また、就労支援機関をはじめとする関係者については、障害の有無にかかわらず分け隔て無く働けるインクルーシブな雇用が実現できているか、障害者の希望や能力を活かし、働きがいのある、働き続けられる仕事があるかなど、雇用の質の向上にも取り組んでいく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ts val="554"/>
              </a:lnSpc>
              <a:spcBef>
                <a:spcPts val="0"/>
              </a:spcBef>
              <a:spcAft>
                <a:spcPts val="0"/>
              </a:spcAft>
              <a:buClrTx/>
              <a:buSzTx/>
              <a:buFontTx/>
              <a:buNone/>
              <a:tabLst/>
              <a:defRPr/>
            </a:pP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④ 障害者本人や企業を含むすべての関係者が最大限努力すること</a:t>
            </a:r>
            <a:endParaRPr kumimoji="0" lang="en-US" altLang="ja-JP"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一般就労」の実現とその質の向上には、障害者本人又は関係者のいずれか一方の取組のみで実現されるものでなく、障害者本人もその持てる能力を最大限発揮し、企業を含む全ての関係者がその能力を引き出すための環境整備、合理的配慮等、出来る限りの取組を行うことによって実現されるものであるということ。</a:t>
            </a:r>
          </a:p>
        </p:txBody>
      </p:sp>
      <p:sp>
        <p:nvSpPr>
          <p:cNvPr id="11" name="スライド番号プレースホルダー 2"/>
          <p:cNvSpPr txBox="1">
            <a:spLocks/>
          </p:cNvSpPr>
          <p:nvPr/>
        </p:nvSpPr>
        <p:spPr>
          <a:xfrm>
            <a:off x="6893169" y="6255103"/>
            <a:ext cx="1899138" cy="337038"/>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ja-JP" altLang="en-US" sz="1292"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4502306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none" w="med" len="med"/>
          <a:tailEnd type="none" w="med" len="med"/>
        </a:ln>
        <a:effectLst/>
      </a:spPr>
      <a:bodyPr vert="horz" wrap="non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none" w="med" len="med"/>
          <a:tailEnd type="none" w="med" len="med"/>
        </a:ln>
        <a:effectLst/>
      </a:spPr>
      <a:bodyPr vert="horz" wrap="non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2193</TotalTime>
  <Words>6062</Words>
  <Application>Microsoft Office PowerPoint</Application>
  <PresentationFormat>画面に合わせる (4:3)</PresentationFormat>
  <Paragraphs>832</Paragraphs>
  <Slides>33</Slides>
  <Notes>33</Notes>
  <HiddenSlides>0</HiddenSlides>
  <MMClips>0</MMClips>
  <ScaleCrop>false</ScaleCrop>
  <HeadingPairs>
    <vt:vector size="6" baseType="variant">
      <vt:variant>
        <vt:lpstr>使用されているフォント</vt:lpstr>
      </vt:variant>
      <vt:variant>
        <vt:i4>17</vt:i4>
      </vt:variant>
      <vt:variant>
        <vt:lpstr>テーマ</vt:lpstr>
      </vt:variant>
      <vt:variant>
        <vt:i4>6</vt:i4>
      </vt:variant>
      <vt:variant>
        <vt:lpstr>スライド タイトル</vt:lpstr>
      </vt:variant>
      <vt:variant>
        <vt:i4>33</vt:i4>
      </vt:variant>
    </vt:vector>
  </HeadingPairs>
  <TitlesOfParts>
    <vt:vector size="56" baseType="lpstr">
      <vt:lpstr>ＤＨＰ特太ゴシック体</vt:lpstr>
      <vt:lpstr>HGPｺﾞｼｯｸM</vt:lpstr>
      <vt:lpstr>HGｺﾞｼｯｸM</vt:lpstr>
      <vt:lpstr>JustUnitMarkG</vt:lpstr>
      <vt:lpstr>Meiryo UI</vt:lpstr>
      <vt:lpstr>ＭＳ Ｐゴシック</vt:lpstr>
      <vt:lpstr>ＭＳ Ｐ明朝</vt:lpstr>
      <vt:lpstr>ＭＳ ゴシック</vt:lpstr>
      <vt:lpstr>メイリオ</vt:lpstr>
      <vt:lpstr>メイリオ</vt:lpstr>
      <vt:lpstr>游ゴシック</vt:lpstr>
      <vt:lpstr>游ゴシック Light</vt:lpstr>
      <vt:lpstr>Arial</vt:lpstr>
      <vt:lpstr>Calibri</vt:lpstr>
      <vt:lpstr>Calibri Light</vt:lpstr>
      <vt:lpstr>Times New Roman</vt:lpstr>
      <vt:lpstr>Wingdings</vt:lpstr>
      <vt:lpstr>Office テーマ</vt:lpstr>
      <vt:lpstr>Office ​​テーマ</vt:lpstr>
      <vt:lpstr>標準デザイン</vt:lpstr>
      <vt:lpstr>1_標準デザイン</vt:lpstr>
      <vt:lpstr>2_標準デザイン</vt:lpstr>
      <vt:lpstr>3_標準デザイン</vt:lpstr>
      <vt:lpstr> 就労系サービスにおける サービス管理責任者と 相談支援専門員の役割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＜就労支援の制度をめぐる動向＞</vt:lpstr>
      <vt:lpstr>PowerPoint プレゼンテーション</vt:lpstr>
      <vt:lpstr>PowerPoint プレゼンテーション</vt:lpstr>
      <vt:lpstr>PowerPoint プレゼンテーション</vt:lpstr>
      <vt:lpstr>（１）サービス管理責任者と管理者の役割</vt:lpstr>
      <vt:lpstr>サービス管理責任者業務内容</vt:lpstr>
      <vt:lpstr>PowerPoint プレゼンテーション</vt:lpstr>
      <vt:lpstr>PowerPoint プレゼンテーション</vt:lpstr>
      <vt:lpstr>PowerPoint プレゼンテーション</vt:lpstr>
      <vt:lpstr>家族のねがい　・　本人のきぼう</vt:lpstr>
      <vt:lpstr>PowerPoint プレゼンテーション</vt:lpstr>
      <vt:lpstr>PowerPoint プレゼンテーション</vt:lpstr>
      <vt:lpstr>PowerPoint プレゼンテーション</vt:lpstr>
      <vt:lpstr>PowerPoint プレゼンテーション</vt:lpstr>
      <vt:lpstr>就労系サービスにおけるサービス管理とは</vt:lpstr>
      <vt:lpstr>就労分野におけるサービス管理責任者の役割を考える</vt:lpstr>
      <vt:lpstr>PowerPoint プレゼンテーション</vt:lpstr>
      <vt:lpstr>PowerPoint プレゼンテーション</vt:lpstr>
      <vt:lpstr>　B型・A型における移行のしくみ（例）</vt:lpstr>
      <vt:lpstr>PowerPoint プレゼンテーション</vt:lpstr>
      <vt:lpstr>PowerPoint プレゼンテーション</vt:lpstr>
      <vt:lpstr>PowerPoint プレゼンテーション</vt:lpstr>
      <vt:lpstr>相談支援専門員とサービス管理責任者・児童発達支援管理責任者の連携について</vt:lpstr>
      <vt:lpstr>PowerPoint プレゼンテーション</vt:lpstr>
      <vt:lpstr>PowerPoint プレゼンテーション</vt:lpstr>
      <vt:lpstr>サービスの評価基準</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sakai</dc:creator>
  <cp:lastModifiedBy>sakai</cp:lastModifiedBy>
  <cp:revision>120</cp:revision>
  <cp:lastPrinted>2023-07-08T08:42:25Z</cp:lastPrinted>
  <dcterms:created xsi:type="dcterms:W3CDTF">2021-12-21T07:50:46Z</dcterms:created>
  <dcterms:modified xsi:type="dcterms:W3CDTF">2024-08-09T03:52:12Z</dcterms:modified>
</cp:coreProperties>
</file>