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63" r:id="rId2"/>
    <p:sldId id="2479" r:id="rId3"/>
    <p:sldId id="266" r:id="rId4"/>
    <p:sldId id="2482" r:id="rId5"/>
    <p:sldId id="2481" r:id="rId6"/>
    <p:sldId id="275" r:id="rId7"/>
    <p:sldId id="569" r:id="rId8"/>
    <p:sldId id="2061" r:id="rId9"/>
    <p:sldId id="2062" r:id="rId10"/>
    <p:sldId id="2065" r:id="rId11"/>
    <p:sldId id="298" r:id="rId12"/>
    <p:sldId id="2483" r:id="rId13"/>
    <p:sldId id="2484" r:id="rId14"/>
    <p:sldId id="2490" r:id="rId15"/>
    <p:sldId id="2039" r:id="rId16"/>
    <p:sldId id="2485" r:id="rId17"/>
    <p:sldId id="2491" r:id="rId18"/>
    <p:sldId id="1998" r:id="rId19"/>
    <p:sldId id="2089" r:id="rId20"/>
    <p:sldId id="2492" r:id="rId21"/>
    <p:sldId id="2076" r:id="rId22"/>
    <p:sldId id="2478" r:id="rId23"/>
    <p:sldId id="2493" r:id="rId24"/>
    <p:sldId id="2102" r:id="rId25"/>
    <p:sldId id="2087" r:id="rId26"/>
    <p:sldId id="2072" r:id="rId27"/>
    <p:sldId id="2086" r:id="rId28"/>
    <p:sldId id="2494" r:id="rId29"/>
    <p:sldId id="2477" r:id="rId30"/>
  </p:sldIdLst>
  <p:sldSz cx="12192000" cy="6858000"/>
  <p:notesSz cx="6807200" cy="9939338"/>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87E"/>
    <a:srgbClr val="FFFFCC"/>
    <a:srgbClr val="FFCCCC"/>
    <a:srgbClr val="CCEC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704" autoAdjust="0"/>
  </p:normalViewPr>
  <p:slideViewPr>
    <p:cSldViewPr snapToGrid="0">
      <p:cViewPr varScale="1">
        <p:scale>
          <a:sx n="120" d="100"/>
          <a:sy n="120" d="100"/>
        </p:scale>
        <p:origin x="174" y="90"/>
      </p:cViewPr>
      <p:guideLst/>
    </p:cSldViewPr>
  </p:slideViewPr>
  <p:notesTextViewPr>
    <p:cViewPr>
      <p:scale>
        <a:sx n="1" d="1"/>
        <a:sy n="1" d="1"/>
      </p:scale>
      <p:origin x="0" y="0"/>
    </p:cViewPr>
  </p:notesTextViewPr>
  <p:notesViewPr>
    <p:cSldViewPr snapToGrid="0" showGuides="1">
      <p:cViewPr varScale="1">
        <p:scale>
          <a:sx n="88" d="100"/>
          <a:sy n="88" d="100"/>
        </p:scale>
        <p:origin x="379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471442708251117E-2"/>
          <c:y val="3.4266046787257642E-2"/>
          <c:w val="0.93524353061043219"/>
          <c:h val="0.89474804766929561"/>
        </c:manualLayout>
      </c:layout>
      <c:barChart>
        <c:barDir val="col"/>
        <c:grouping val="clustered"/>
        <c:varyColors val="0"/>
        <c:ser>
          <c:idx val="0"/>
          <c:order val="0"/>
          <c:tx>
            <c:strRef>
              <c:f>Sheet1!$B$1</c:f>
              <c:strCache>
                <c:ptCount val="1"/>
                <c:pt idx="0">
                  <c:v>Ａ型事業所</c:v>
                </c:pt>
              </c:strCache>
            </c:strRef>
          </c:tx>
          <c:spPr>
            <a:solidFill>
              <a:srgbClr val="92D050"/>
            </a:solidFill>
            <a:ln>
              <a:noFill/>
            </a:ln>
            <a:effectLst/>
          </c:spPr>
          <c:invertIfNegative val="0"/>
          <c:dLbls>
            <c:dLbl>
              <c:idx val="16"/>
              <c:spPr>
                <a:solidFill>
                  <a:schemeClr val="bg1"/>
                </a:solidFill>
                <a:ln>
                  <a:solidFill>
                    <a:schemeClr val="tx1"/>
                  </a:solidFill>
                </a:ln>
                <a:effectLst/>
              </c:spPr>
              <c:txPr>
                <a:bodyPr rot="0" spcFirstLastPara="1" vertOverflow="ellipsis" vert="horz" wrap="square" anchor="ctr" anchorCtr="1"/>
                <a:lstStyle/>
                <a:p>
                  <a:pPr>
                    <a:defRPr sz="900" b="0" i="0" u="none" strike="noStrike" kern="1200" baseline="0">
                      <a:solidFill>
                        <a:srgbClr val="FF0000"/>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0-A5A3-4AD8-ACE1-EDF351110688}"/>
                </c:ext>
              </c:extLst>
            </c:dLbl>
            <c:spPr>
              <a:solidFill>
                <a:schemeClr val="bg1"/>
              </a:solidFill>
              <a:ln>
                <a:solidFill>
                  <a:schemeClr val="tx1"/>
                </a:solid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Sheet1!$A$2:$A$18</c:f>
              <c:strCache>
                <c:ptCount val="17"/>
                <c:pt idx="0">
                  <c:v>H18</c:v>
                </c:pt>
                <c:pt idx="1">
                  <c:v>H19</c:v>
                </c:pt>
                <c:pt idx="2">
                  <c:v>H20</c:v>
                </c:pt>
                <c:pt idx="3">
                  <c:v>H21</c:v>
                </c:pt>
                <c:pt idx="4">
                  <c:v>H22</c:v>
                </c:pt>
                <c:pt idx="5">
                  <c:v>H23</c:v>
                </c:pt>
                <c:pt idx="6">
                  <c:v>H24</c:v>
                </c:pt>
                <c:pt idx="7">
                  <c:v>H25</c:v>
                </c:pt>
                <c:pt idx="8">
                  <c:v>H26</c:v>
                </c:pt>
                <c:pt idx="9">
                  <c:v>H27</c:v>
                </c:pt>
                <c:pt idx="10">
                  <c:v>H28</c:v>
                </c:pt>
                <c:pt idx="11">
                  <c:v>H29</c:v>
                </c:pt>
                <c:pt idx="12">
                  <c:v>H30</c:v>
                </c:pt>
                <c:pt idx="13">
                  <c:v>R1</c:v>
                </c:pt>
                <c:pt idx="14">
                  <c:v>R2</c:v>
                </c:pt>
                <c:pt idx="15">
                  <c:v>R3</c:v>
                </c:pt>
                <c:pt idx="16">
                  <c:v>R4</c:v>
                </c:pt>
              </c:strCache>
            </c:strRef>
          </c:cat>
          <c:val>
            <c:numRef>
              <c:f>Sheet1!$B$2:$B$18</c:f>
              <c:numCache>
                <c:formatCode>#,##0_);[Red]\(#,##0\)</c:formatCode>
                <c:ptCount val="17"/>
                <c:pt idx="0">
                  <c:v>113077</c:v>
                </c:pt>
                <c:pt idx="1">
                  <c:v>99697</c:v>
                </c:pt>
                <c:pt idx="2">
                  <c:v>88502</c:v>
                </c:pt>
                <c:pt idx="3">
                  <c:v>80532</c:v>
                </c:pt>
                <c:pt idx="4">
                  <c:v>75317</c:v>
                </c:pt>
                <c:pt idx="5">
                  <c:v>71513</c:v>
                </c:pt>
                <c:pt idx="6">
                  <c:v>68691</c:v>
                </c:pt>
                <c:pt idx="7">
                  <c:v>69458</c:v>
                </c:pt>
                <c:pt idx="8">
                  <c:v>66412</c:v>
                </c:pt>
                <c:pt idx="9">
                  <c:v>67795</c:v>
                </c:pt>
                <c:pt idx="10">
                  <c:v>70720</c:v>
                </c:pt>
                <c:pt idx="11">
                  <c:v>74085</c:v>
                </c:pt>
                <c:pt idx="12">
                  <c:v>76887</c:v>
                </c:pt>
                <c:pt idx="13">
                  <c:v>78975</c:v>
                </c:pt>
                <c:pt idx="14">
                  <c:v>79625</c:v>
                </c:pt>
                <c:pt idx="15">
                  <c:v>81645</c:v>
                </c:pt>
                <c:pt idx="16">
                  <c:v>83551</c:v>
                </c:pt>
              </c:numCache>
            </c:numRef>
          </c:val>
          <c:extLst>
            <c:ext xmlns:c16="http://schemas.microsoft.com/office/drawing/2014/chart" uri="{C3380CC4-5D6E-409C-BE32-E72D297353CC}">
              <c16:uniqueId val="{00000000-0D34-4CDE-821E-30A0CF289894}"/>
            </c:ext>
          </c:extLst>
        </c:ser>
        <c:ser>
          <c:idx val="1"/>
          <c:order val="1"/>
          <c:tx>
            <c:strRef>
              <c:f>Sheet1!$C$1</c:f>
              <c:strCache>
                <c:ptCount val="1"/>
                <c:pt idx="0">
                  <c:v>Ｂ型事業所</c:v>
                </c:pt>
              </c:strCache>
            </c:strRef>
          </c:tx>
          <c:spPr>
            <a:solidFill>
              <a:srgbClr val="0070C0"/>
            </a:solidFill>
            <a:ln>
              <a:noFill/>
            </a:ln>
            <a:effectLst/>
          </c:spPr>
          <c:invertIfNegative val="0"/>
          <c:dLbls>
            <c:dLbl>
              <c:idx val="16"/>
              <c:spPr>
                <a:solidFill>
                  <a:schemeClr val="bg1"/>
                </a:solidFill>
                <a:ln>
                  <a:solidFill>
                    <a:schemeClr val="tx1"/>
                  </a:solidFill>
                </a:ln>
                <a:effectLst/>
              </c:spPr>
              <c:txPr>
                <a:bodyPr rot="0" spcFirstLastPara="1" vertOverflow="ellipsis" vert="horz" wrap="square" anchor="ctr" anchorCtr="1"/>
                <a:lstStyle/>
                <a:p>
                  <a:pPr>
                    <a:defRPr sz="900" b="0" i="0" u="none" strike="noStrike" kern="1200" baseline="0">
                      <a:solidFill>
                        <a:srgbClr val="FF0000"/>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1-A5A3-4AD8-ACE1-EDF351110688}"/>
                </c:ext>
              </c:extLst>
            </c:dLbl>
            <c:spPr>
              <a:solidFill>
                <a:schemeClr val="bg1"/>
              </a:solidFill>
              <a:ln>
                <a:solidFill>
                  <a:schemeClr val="tx1"/>
                </a:solid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Sheet1!$A$2:$A$18</c:f>
              <c:strCache>
                <c:ptCount val="17"/>
                <c:pt idx="0">
                  <c:v>H18</c:v>
                </c:pt>
                <c:pt idx="1">
                  <c:v>H19</c:v>
                </c:pt>
                <c:pt idx="2">
                  <c:v>H20</c:v>
                </c:pt>
                <c:pt idx="3">
                  <c:v>H21</c:v>
                </c:pt>
                <c:pt idx="4">
                  <c:v>H22</c:v>
                </c:pt>
                <c:pt idx="5">
                  <c:v>H23</c:v>
                </c:pt>
                <c:pt idx="6">
                  <c:v>H24</c:v>
                </c:pt>
                <c:pt idx="7">
                  <c:v>H25</c:v>
                </c:pt>
                <c:pt idx="8">
                  <c:v>H26</c:v>
                </c:pt>
                <c:pt idx="9">
                  <c:v>H27</c:v>
                </c:pt>
                <c:pt idx="10">
                  <c:v>H28</c:v>
                </c:pt>
                <c:pt idx="11">
                  <c:v>H29</c:v>
                </c:pt>
                <c:pt idx="12">
                  <c:v>H30</c:v>
                </c:pt>
                <c:pt idx="13">
                  <c:v>R1</c:v>
                </c:pt>
                <c:pt idx="14">
                  <c:v>R2</c:v>
                </c:pt>
                <c:pt idx="15">
                  <c:v>R3</c:v>
                </c:pt>
                <c:pt idx="16">
                  <c:v>R4</c:v>
                </c:pt>
              </c:strCache>
            </c:strRef>
          </c:cat>
          <c:val>
            <c:numRef>
              <c:f>Sheet1!$C$2:$C$18</c:f>
              <c:numCache>
                <c:formatCode>#,##0_);[Red]\(#,##0\)</c:formatCode>
                <c:ptCount val="17"/>
                <c:pt idx="0">
                  <c:v>12222</c:v>
                </c:pt>
                <c:pt idx="1">
                  <c:v>12600</c:v>
                </c:pt>
                <c:pt idx="2">
                  <c:v>12587</c:v>
                </c:pt>
                <c:pt idx="3">
                  <c:v>12695</c:v>
                </c:pt>
                <c:pt idx="4">
                  <c:v>13079</c:v>
                </c:pt>
                <c:pt idx="5">
                  <c:v>13586</c:v>
                </c:pt>
                <c:pt idx="6">
                  <c:v>14190</c:v>
                </c:pt>
                <c:pt idx="7">
                  <c:v>14437</c:v>
                </c:pt>
                <c:pt idx="8">
                  <c:v>14838</c:v>
                </c:pt>
                <c:pt idx="9">
                  <c:v>15033</c:v>
                </c:pt>
                <c:pt idx="10">
                  <c:v>15295</c:v>
                </c:pt>
                <c:pt idx="11">
                  <c:v>15603</c:v>
                </c:pt>
                <c:pt idx="12">
                  <c:v>16118</c:v>
                </c:pt>
                <c:pt idx="13">
                  <c:v>16369</c:v>
                </c:pt>
                <c:pt idx="14">
                  <c:v>15776</c:v>
                </c:pt>
                <c:pt idx="15">
                  <c:v>16507</c:v>
                </c:pt>
                <c:pt idx="16">
                  <c:v>17031</c:v>
                </c:pt>
              </c:numCache>
            </c:numRef>
          </c:val>
          <c:extLst>
            <c:ext xmlns:c16="http://schemas.microsoft.com/office/drawing/2014/chart" uri="{C3380CC4-5D6E-409C-BE32-E72D297353CC}">
              <c16:uniqueId val="{00000001-0D34-4CDE-821E-30A0CF289894}"/>
            </c:ext>
          </c:extLst>
        </c:ser>
        <c:dLbls>
          <c:dLblPos val="outEnd"/>
          <c:showLegendKey val="0"/>
          <c:showVal val="1"/>
          <c:showCatName val="0"/>
          <c:showSerName val="0"/>
          <c:showPercent val="0"/>
          <c:showBubbleSize val="0"/>
        </c:dLbls>
        <c:gapWidth val="267"/>
        <c:overlap val="-43"/>
        <c:axId val="820731784"/>
        <c:axId val="820738016"/>
      </c:barChart>
      <c:catAx>
        <c:axId val="82073178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820738016"/>
        <c:crosses val="autoZero"/>
        <c:auto val="1"/>
        <c:lblAlgn val="ctr"/>
        <c:lblOffset val="100"/>
        <c:noMultiLvlLbl val="0"/>
      </c:catAx>
      <c:valAx>
        <c:axId val="820738016"/>
        <c:scaling>
          <c:orientation val="minMax"/>
        </c:scaling>
        <c:delete val="0"/>
        <c:axPos val="l"/>
        <c:majorGridlines>
          <c:spPr>
            <a:ln w="9525" cap="flat" cmpd="sng" algn="ctr">
              <a:solidFill>
                <a:schemeClr val="dk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820731784"/>
        <c:crosses val="autoZero"/>
        <c:crossBetween val="between"/>
      </c:valAx>
      <c:spPr>
        <a:pattFill prst="ltDnDiag">
          <a:fgClr>
            <a:schemeClr val="dk1">
              <a:lumMod val="15000"/>
              <a:lumOff val="85000"/>
            </a:schemeClr>
          </a:fgClr>
          <a:bgClr>
            <a:schemeClr val="lt1"/>
          </a:bgClr>
        </a:pattFill>
        <a:ln>
          <a:noFill/>
        </a:ln>
        <a:effectLst/>
      </c:spPr>
    </c:plotArea>
    <c:legend>
      <c:legendPos val="b"/>
      <c:layout>
        <c:manualLayout>
          <c:xMode val="edge"/>
          <c:yMode val="edge"/>
          <c:x val="0.78068779350446826"/>
          <c:y val="5.3925485942581147E-2"/>
          <c:w val="0.18333346329899639"/>
          <c:h val="5.5981728687794684E-2"/>
        </c:manualLayout>
      </c:layout>
      <c:overlay val="0"/>
      <c:spPr>
        <a:solidFill>
          <a:schemeClr val="bg1"/>
        </a:solidFill>
        <a:ln>
          <a:solidFill>
            <a:schemeClr val="tx1"/>
          </a:solidFill>
        </a:ln>
        <a:effectLst/>
      </c:spPr>
      <c:txPr>
        <a:bodyPr rot="0" spcFirstLastPara="1" vertOverflow="ellipsis" vert="horz" wrap="square" anchor="ctr" anchorCtr="1"/>
        <a:lstStyle/>
        <a:p>
          <a:pPr>
            <a:defRPr sz="11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tx1"/>
      </a:solidFill>
      <a:round/>
    </a:ln>
    <a:effectLst/>
  </c:spPr>
  <c:txPr>
    <a:bodyPr/>
    <a:lstStyle/>
    <a:p>
      <a:pPr>
        <a:defRPr>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Sheet1!$A$2:$A$6</c:f>
              <c:strCache>
                <c:ptCount val="5"/>
                <c:pt idx="0">
                  <c:v>平成３０年度</c:v>
                </c:pt>
                <c:pt idx="1">
                  <c:v>令和元年度</c:v>
                </c:pt>
                <c:pt idx="2">
                  <c:v>令和２年度</c:v>
                </c:pt>
                <c:pt idx="3">
                  <c:v>令和3年度</c:v>
                </c:pt>
                <c:pt idx="4">
                  <c:v>令和４年度</c:v>
                </c:pt>
              </c:strCache>
            </c:strRef>
          </c:cat>
          <c:val>
            <c:numRef>
              <c:f>Sheet1!$B$2:$B$6</c:f>
              <c:numCache>
                <c:formatCode>#,##0_);[Red]\(#,##0\)</c:formatCode>
                <c:ptCount val="5"/>
                <c:pt idx="0">
                  <c:v>1063</c:v>
                </c:pt>
                <c:pt idx="1">
                  <c:v>3476</c:v>
                </c:pt>
                <c:pt idx="2">
                  <c:v>4630</c:v>
                </c:pt>
                <c:pt idx="3">
                  <c:v>5115</c:v>
                </c:pt>
                <c:pt idx="4">
                  <c:v>5534</c:v>
                </c:pt>
              </c:numCache>
            </c:numRef>
          </c:val>
          <c:extLst>
            <c:ext xmlns:c16="http://schemas.microsoft.com/office/drawing/2014/chart" uri="{C3380CC4-5D6E-409C-BE32-E72D297353CC}">
              <c16:uniqueId val="{00000000-A113-4C87-B883-A27589DD0D22}"/>
            </c:ext>
          </c:extLst>
        </c:ser>
        <c:dLbls>
          <c:dLblPos val="outEnd"/>
          <c:showLegendKey val="0"/>
          <c:showVal val="1"/>
          <c:showCatName val="0"/>
          <c:showSerName val="0"/>
          <c:showPercent val="0"/>
          <c:showBubbleSize val="0"/>
        </c:dLbls>
        <c:gapWidth val="267"/>
        <c:overlap val="-43"/>
        <c:axId val="670380216"/>
        <c:axId val="670380576"/>
      </c:barChart>
      <c:catAx>
        <c:axId val="67038021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670380576"/>
        <c:crosses val="autoZero"/>
        <c:auto val="1"/>
        <c:lblAlgn val="ctr"/>
        <c:lblOffset val="100"/>
        <c:noMultiLvlLbl val="0"/>
      </c:catAx>
      <c:valAx>
        <c:axId val="670380576"/>
        <c:scaling>
          <c:orientation val="minMax"/>
        </c:scaling>
        <c:delete val="0"/>
        <c:axPos val="l"/>
        <c:majorGridlines>
          <c:spPr>
            <a:ln w="9525" cap="flat" cmpd="sng" algn="ctr">
              <a:solidFill>
                <a:schemeClr val="dk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670380216"/>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tx1"/>
      </a:solidFill>
      <a:round/>
    </a:ln>
    <a:effectLst/>
  </c:spPr>
  <c:txPr>
    <a:bodyPr/>
    <a:lstStyle/>
    <a:p>
      <a:pPr>
        <a:defRPr>
          <a:solidFill>
            <a:schemeClr val="tx1"/>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Sheet1!$A$2:$A$6</c:f>
              <c:strCache>
                <c:ptCount val="5"/>
                <c:pt idx="0">
                  <c:v>平成３０年度</c:v>
                </c:pt>
                <c:pt idx="1">
                  <c:v>令和元年度</c:v>
                </c:pt>
                <c:pt idx="2">
                  <c:v>令和２年度</c:v>
                </c:pt>
                <c:pt idx="3">
                  <c:v>令和３年度</c:v>
                </c:pt>
                <c:pt idx="4">
                  <c:v>令和４年度</c:v>
                </c:pt>
              </c:strCache>
            </c:strRef>
          </c:cat>
          <c:val>
            <c:numRef>
              <c:f>Sheet1!$B$2:$B$6</c:f>
              <c:numCache>
                <c:formatCode>#,##0_);[Red]\(#,##0\)</c:formatCode>
                <c:ptCount val="5"/>
                <c:pt idx="0">
                  <c:v>7263</c:v>
                </c:pt>
                <c:pt idx="1">
                  <c:v>11037</c:v>
                </c:pt>
                <c:pt idx="2">
                  <c:v>13382</c:v>
                </c:pt>
                <c:pt idx="3">
                  <c:v>14544</c:v>
                </c:pt>
                <c:pt idx="4">
                  <c:v>17364</c:v>
                </c:pt>
              </c:numCache>
            </c:numRef>
          </c:val>
          <c:extLst>
            <c:ext xmlns:c16="http://schemas.microsoft.com/office/drawing/2014/chart" uri="{C3380CC4-5D6E-409C-BE32-E72D297353CC}">
              <c16:uniqueId val="{00000000-29DA-442D-8E93-2277FB27EE50}"/>
            </c:ext>
          </c:extLst>
        </c:ser>
        <c:dLbls>
          <c:dLblPos val="outEnd"/>
          <c:showLegendKey val="0"/>
          <c:showVal val="1"/>
          <c:showCatName val="0"/>
          <c:showSerName val="0"/>
          <c:showPercent val="0"/>
          <c:showBubbleSize val="0"/>
        </c:dLbls>
        <c:gapWidth val="267"/>
        <c:overlap val="-43"/>
        <c:axId val="670380216"/>
        <c:axId val="670380576"/>
      </c:barChart>
      <c:catAx>
        <c:axId val="67038021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670380576"/>
        <c:crosses val="autoZero"/>
        <c:auto val="1"/>
        <c:lblAlgn val="ctr"/>
        <c:lblOffset val="100"/>
        <c:noMultiLvlLbl val="0"/>
      </c:catAx>
      <c:valAx>
        <c:axId val="670380576"/>
        <c:scaling>
          <c:orientation val="minMax"/>
        </c:scaling>
        <c:delete val="0"/>
        <c:axPos val="l"/>
        <c:majorGridlines>
          <c:spPr>
            <a:ln w="9525" cap="flat" cmpd="sng" algn="ctr">
              <a:solidFill>
                <a:schemeClr val="dk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670380216"/>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tx1"/>
      </a:solidFill>
      <a:round/>
    </a:ln>
    <a:effectLst/>
  </c:spPr>
  <c:txPr>
    <a:bodyPr/>
    <a:lstStyle/>
    <a:p>
      <a:pPr>
        <a:defRPr>
          <a:solidFill>
            <a:schemeClr val="tx1"/>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Sheet1!$A$2:$A$6</c:f>
              <c:strCache>
                <c:ptCount val="5"/>
                <c:pt idx="0">
                  <c:v>平成３０年度</c:v>
                </c:pt>
                <c:pt idx="1">
                  <c:v>令和元年度</c:v>
                </c:pt>
                <c:pt idx="2">
                  <c:v>令和２年度</c:v>
                </c:pt>
                <c:pt idx="3">
                  <c:v>令和３年度</c:v>
                </c:pt>
                <c:pt idx="4">
                  <c:v>令和４年度</c:v>
                </c:pt>
              </c:strCache>
            </c:strRef>
          </c:cat>
          <c:val>
            <c:numRef>
              <c:f>Sheet1!$B$2:$B$6</c:f>
              <c:numCache>
                <c:formatCode>#,##0_);[Red]\(#,##0\)</c:formatCode>
                <c:ptCount val="5"/>
                <c:pt idx="0">
                  <c:v>902</c:v>
                </c:pt>
                <c:pt idx="1">
                  <c:v>1215</c:v>
                </c:pt>
                <c:pt idx="2">
                  <c:v>1367</c:v>
                </c:pt>
                <c:pt idx="3">
                  <c:v>1459</c:v>
                </c:pt>
                <c:pt idx="4">
                  <c:v>1640</c:v>
                </c:pt>
              </c:numCache>
            </c:numRef>
          </c:val>
          <c:extLst>
            <c:ext xmlns:c16="http://schemas.microsoft.com/office/drawing/2014/chart" uri="{C3380CC4-5D6E-409C-BE32-E72D297353CC}">
              <c16:uniqueId val="{00000000-D015-4899-AE09-7E60ADEACFBC}"/>
            </c:ext>
          </c:extLst>
        </c:ser>
        <c:dLbls>
          <c:dLblPos val="outEnd"/>
          <c:showLegendKey val="0"/>
          <c:showVal val="1"/>
          <c:showCatName val="0"/>
          <c:showSerName val="0"/>
          <c:showPercent val="0"/>
          <c:showBubbleSize val="0"/>
        </c:dLbls>
        <c:gapWidth val="267"/>
        <c:overlap val="-43"/>
        <c:axId val="670380216"/>
        <c:axId val="670380576"/>
      </c:barChart>
      <c:catAx>
        <c:axId val="67038021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670380576"/>
        <c:crosses val="autoZero"/>
        <c:auto val="1"/>
        <c:lblAlgn val="ctr"/>
        <c:lblOffset val="100"/>
        <c:noMultiLvlLbl val="0"/>
      </c:catAx>
      <c:valAx>
        <c:axId val="670380576"/>
        <c:scaling>
          <c:orientation val="minMax"/>
        </c:scaling>
        <c:delete val="0"/>
        <c:axPos val="l"/>
        <c:majorGridlines>
          <c:spPr>
            <a:ln w="9525" cap="flat" cmpd="sng" algn="ctr">
              <a:solidFill>
                <a:schemeClr val="dk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670380216"/>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tx1"/>
      </a:solidFill>
      <a:round/>
    </a:ln>
    <a:effectLst/>
  </c:spPr>
  <c:txPr>
    <a:bodyPr/>
    <a:lstStyle/>
    <a:p>
      <a:pPr>
        <a:defRPr>
          <a:solidFill>
            <a:schemeClr val="tx1"/>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88822066518063E-2"/>
          <c:y val="1.7691974701897904E-2"/>
          <c:w val="0.89841340869640407"/>
          <c:h val="0.93569015534588806"/>
        </c:manualLayout>
      </c:layout>
      <c:barChart>
        <c:barDir val="col"/>
        <c:grouping val="stacked"/>
        <c:varyColors val="0"/>
        <c:ser>
          <c:idx val="0"/>
          <c:order val="0"/>
          <c:tx>
            <c:strRef>
              <c:f>Sheet1!$B$1</c:f>
              <c:strCache>
                <c:ptCount val="1"/>
                <c:pt idx="0">
                  <c:v>就労移行</c:v>
                </c:pt>
              </c:strCache>
            </c:strRef>
          </c:tx>
          <c:spPr>
            <a:solidFill>
              <a:srgbClr val="E0E87E"/>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Sheet1!$A$2:$A$16</c:f>
              <c:strCache>
                <c:ptCount val="15"/>
                <c:pt idx="0">
                  <c:v>H20年度</c:v>
                </c:pt>
                <c:pt idx="1">
                  <c:v>H21年度</c:v>
                </c:pt>
                <c:pt idx="2">
                  <c:v>H22年度</c:v>
                </c:pt>
                <c:pt idx="3">
                  <c:v>H23年度</c:v>
                </c:pt>
                <c:pt idx="4">
                  <c:v>H24年度</c:v>
                </c:pt>
                <c:pt idx="5">
                  <c:v>H25年度</c:v>
                </c:pt>
                <c:pt idx="6">
                  <c:v>H26年度</c:v>
                </c:pt>
                <c:pt idx="7">
                  <c:v>H27年度</c:v>
                </c:pt>
                <c:pt idx="8">
                  <c:v>H28年度</c:v>
                </c:pt>
                <c:pt idx="9">
                  <c:v>H29年度</c:v>
                </c:pt>
                <c:pt idx="10">
                  <c:v>H30年度</c:v>
                </c:pt>
                <c:pt idx="11">
                  <c:v>R元年度</c:v>
                </c:pt>
                <c:pt idx="12">
                  <c:v>R2年度</c:v>
                </c:pt>
                <c:pt idx="13">
                  <c:v>R3年度</c:v>
                </c:pt>
                <c:pt idx="14">
                  <c:v>R4年度</c:v>
                </c:pt>
              </c:strCache>
            </c:strRef>
          </c:cat>
          <c:val>
            <c:numRef>
              <c:f>Sheet1!$B$2:$B$16</c:f>
              <c:numCache>
                <c:formatCode>#,##0_);[Red]\(#,##0\)</c:formatCode>
                <c:ptCount val="15"/>
                <c:pt idx="0">
                  <c:v>1111</c:v>
                </c:pt>
                <c:pt idx="1">
                  <c:v>1801</c:v>
                </c:pt>
                <c:pt idx="2">
                  <c:v>2544</c:v>
                </c:pt>
                <c:pt idx="3">
                  <c:v>3310</c:v>
                </c:pt>
                <c:pt idx="4">
                  <c:v>4570</c:v>
                </c:pt>
                <c:pt idx="5">
                  <c:v>5881</c:v>
                </c:pt>
                <c:pt idx="6">
                  <c:v>6441</c:v>
                </c:pt>
                <c:pt idx="7">
                  <c:v>6966</c:v>
                </c:pt>
                <c:pt idx="8">
                  <c:v>8095</c:v>
                </c:pt>
                <c:pt idx="9">
                  <c:v>8906</c:v>
                </c:pt>
                <c:pt idx="10">
                  <c:v>12244</c:v>
                </c:pt>
                <c:pt idx="11">
                  <c:v>13288</c:v>
                </c:pt>
                <c:pt idx="12">
                  <c:v>11614</c:v>
                </c:pt>
                <c:pt idx="13">
                  <c:v>13946</c:v>
                </c:pt>
                <c:pt idx="14">
                  <c:v>15094</c:v>
                </c:pt>
              </c:numCache>
            </c:numRef>
          </c:val>
          <c:extLst>
            <c:ext xmlns:c16="http://schemas.microsoft.com/office/drawing/2014/chart" uri="{C3380CC4-5D6E-409C-BE32-E72D297353CC}">
              <c16:uniqueId val="{00000000-8822-4ABA-A36D-25B5238061CA}"/>
            </c:ext>
          </c:extLst>
        </c:ser>
        <c:ser>
          <c:idx val="1"/>
          <c:order val="1"/>
          <c:tx>
            <c:strRef>
              <c:f>Sheet1!$C$1</c:f>
              <c:strCache>
                <c:ptCount val="1"/>
                <c:pt idx="0">
                  <c:v>A型</c:v>
                </c:pt>
              </c:strCache>
            </c:strRef>
          </c:tx>
          <c:spPr>
            <a:solidFill>
              <a:srgbClr val="CCECFF"/>
            </a:solidFill>
            <a:ln>
              <a:no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Sheet1!$A$2:$A$16</c:f>
              <c:strCache>
                <c:ptCount val="15"/>
                <c:pt idx="0">
                  <c:v>H20年度</c:v>
                </c:pt>
                <c:pt idx="1">
                  <c:v>H21年度</c:v>
                </c:pt>
                <c:pt idx="2">
                  <c:v>H22年度</c:v>
                </c:pt>
                <c:pt idx="3">
                  <c:v>H23年度</c:v>
                </c:pt>
                <c:pt idx="4">
                  <c:v>H24年度</c:v>
                </c:pt>
                <c:pt idx="5">
                  <c:v>H25年度</c:v>
                </c:pt>
                <c:pt idx="6">
                  <c:v>H26年度</c:v>
                </c:pt>
                <c:pt idx="7">
                  <c:v>H27年度</c:v>
                </c:pt>
                <c:pt idx="8">
                  <c:v>H28年度</c:v>
                </c:pt>
                <c:pt idx="9">
                  <c:v>H29年度</c:v>
                </c:pt>
                <c:pt idx="10">
                  <c:v>H30年度</c:v>
                </c:pt>
                <c:pt idx="11">
                  <c:v>R元年度</c:v>
                </c:pt>
                <c:pt idx="12">
                  <c:v>R2年度</c:v>
                </c:pt>
                <c:pt idx="13">
                  <c:v>R3年度</c:v>
                </c:pt>
                <c:pt idx="14">
                  <c:v>R4年度</c:v>
                </c:pt>
              </c:strCache>
            </c:strRef>
          </c:cat>
          <c:val>
            <c:numRef>
              <c:f>Sheet1!$C$2:$C$16</c:f>
              <c:numCache>
                <c:formatCode>#,##0_);[Red]\(#,##0\)</c:formatCode>
                <c:ptCount val="15"/>
                <c:pt idx="0">
                  <c:v>96</c:v>
                </c:pt>
                <c:pt idx="1">
                  <c:v>142</c:v>
                </c:pt>
                <c:pt idx="2">
                  <c:v>209</c:v>
                </c:pt>
                <c:pt idx="3">
                  <c:v>463</c:v>
                </c:pt>
                <c:pt idx="4">
                  <c:v>840</c:v>
                </c:pt>
                <c:pt idx="5">
                  <c:v>1473</c:v>
                </c:pt>
                <c:pt idx="6">
                  <c:v>1742</c:v>
                </c:pt>
                <c:pt idx="7">
                  <c:v>2316</c:v>
                </c:pt>
                <c:pt idx="8">
                  <c:v>2700</c:v>
                </c:pt>
                <c:pt idx="9">
                  <c:v>3233</c:v>
                </c:pt>
                <c:pt idx="10">
                  <c:v>4002</c:v>
                </c:pt>
                <c:pt idx="11">
                  <c:v>4185</c:v>
                </c:pt>
                <c:pt idx="12">
                  <c:v>3330</c:v>
                </c:pt>
                <c:pt idx="13">
                  <c:v>3581</c:v>
                </c:pt>
                <c:pt idx="14">
                  <c:v>4818</c:v>
                </c:pt>
              </c:numCache>
            </c:numRef>
          </c:val>
          <c:extLst>
            <c:ext xmlns:c16="http://schemas.microsoft.com/office/drawing/2014/chart" uri="{C3380CC4-5D6E-409C-BE32-E72D297353CC}">
              <c16:uniqueId val="{00000001-8822-4ABA-A36D-25B5238061CA}"/>
            </c:ext>
          </c:extLst>
        </c:ser>
        <c:ser>
          <c:idx val="2"/>
          <c:order val="2"/>
          <c:tx>
            <c:strRef>
              <c:f>Sheet1!$D$1</c:f>
              <c:strCache>
                <c:ptCount val="1"/>
                <c:pt idx="0">
                  <c:v>B型</c:v>
                </c:pt>
              </c:strCache>
            </c:strRef>
          </c:tx>
          <c:spPr>
            <a:solidFill>
              <a:srgbClr val="FFCCCC"/>
            </a:solidFill>
            <a:ln>
              <a:noFill/>
            </a:ln>
            <a:effectLst/>
          </c:spPr>
          <c:invertIfNegative val="0"/>
          <c:dLbls>
            <c:dLbl>
              <c:idx val="0"/>
              <c:layout>
                <c:manualLayout>
                  <c:x val="0"/>
                  <c:y val="-4.044529864349016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822-4ABA-A36D-25B5238061CA}"/>
                </c:ext>
              </c:extLst>
            </c:dLbl>
            <c:dLbl>
              <c:idx val="1"/>
              <c:layout>
                <c:manualLayout>
                  <c:x val="0"/>
                  <c:y val="-4.622319844970303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822-4ABA-A36D-25B5238061CA}"/>
                </c:ext>
              </c:extLst>
            </c:dLbl>
            <c:dLbl>
              <c:idx val="2"/>
              <c:layout>
                <c:manualLayout>
                  <c:x val="-4.5141577900341681E-17"/>
                  <c:y val="-2.600054912795806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822-4ABA-A36D-25B5238061CA}"/>
                </c:ext>
              </c:extLst>
            </c:dLbl>
            <c:dLbl>
              <c:idx val="3"/>
              <c:layout>
                <c:manualLayout>
                  <c:x val="2.4622963298019094E-3"/>
                  <c:y val="-3.755634874038372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822-4ABA-A36D-25B5238061CA}"/>
                </c:ext>
              </c:extLst>
            </c:dLbl>
            <c:dLbl>
              <c:idx val="4"/>
              <c:layout>
                <c:manualLayout>
                  <c:x val="-9.0283155800683363E-17"/>
                  <c:y val="-4.333424854659665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822-4ABA-A36D-25B5238061CA}"/>
                </c:ext>
              </c:extLst>
            </c:dLbl>
            <c:dLbl>
              <c:idx val="5"/>
              <c:layout>
                <c:manualLayout>
                  <c:x val="-9.0283155800683363E-17"/>
                  <c:y val="-3.466739883727727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822-4ABA-A36D-25B5238061CA}"/>
                </c:ext>
              </c:extLst>
            </c:dLbl>
            <c:dLbl>
              <c:idx val="6"/>
              <c:layout>
                <c:manualLayout>
                  <c:x val="0"/>
                  <c:y val="-3.177844893417089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822-4ABA-A36D-25B5238061CA}"/>
                </c:ext>
              </c:extLst>
            </c:dLbl>
            <c:dLbl>
              <c:idx val="7"/>
              <c:layout>
                <c:manualLayout>
                  <c:x val="2.4622963298019094E-3"/>
                  <c:y val="-4.044529864349016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822-4ABA-A36D-25B5238061CA}"/>
                </c:ext>
              </c:extLst>
            </c:dLbl>
            <c:dLbl>
              <c:idx val="8"/>
              <c:layout>
                <c:manualLayout>
                  <c:x val="0"/>
                  <c:y val="-4.622319844970303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822-4ABA-A36D-25B5238061CA}"/>
                </c:ext>
              </c:extLst>
            </c:dLbl>
            <c:dLbl>
              <c:idx val="9"/>
              <c:layout>
                <c:manualLayout>
                  <c:x val="0"/>
                  <c:y val="-2.888949903106438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822-4ABA-A36D-25B5238061CA}"/>
                </c:ext>
              </c:extLst>
            </c:dLbl>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Sheet1!$A$2:$A$16</c:f>
              <c:strCache>
                <c:ptCount val="15"/>
                <c:pt idx="0">
                  <c:v>H20年度</c:v>
                </c:pt>
                <c:pt idx="1">
                  <c:v>H21年度</c:v>
                </c:pt>
                <c:pt idx="2">
                  <c:v>H22年度</c:v>
                </c:pt>
                <c:pt idx="3">
                  <c:v>H23年度</c:v>
                </c:pt>
                <c:pt idx="4">
                  <c:v>H24年度</c:v>
                </c:pt>
                <c:pt idx="5">
                  <c:v>H25年度</c:v>
                </c:pt>
                <c:pt idx="6">
                  <c:v>H26年度</c:v>
                </c:pt>
                <c:pt idx="7">
                  <c:v>H27年度</c:v>
                </c:pt>
                <c:pt idx="8">
                  <c:v>H28年度</c:v>
                </c:pt>
                <c:pt idx="9">
                  <c:v>H29年度</c:v>
                </c:pt>
                <c:pt idx="10">
                  <c:v>H30年度</c:v>
                </c:pt>
                <c:pt idx="11">
                  <c:v>R元年度</c:v>
                </c:pt>
                <c:pt idx="12">
                  <c:v>R2年度</c:v>
                </c:pt>
                <c:pt idx="13">
                  <c:v>R3年度</c:v>
                </c:pt>
                <c:pt idx="14">
                  <c:v>R4年度</c:v>
                </c:pt>
              </c:strCache>
            </c:strRef>
          </c:cat>
          <c:val>
            <c:numRef>
              <c:f>Sheet1!$D$2:$D$16</c:f>
              <c:numCache>
                <c:formatCode>#,##0_);[Red]\(#,##0\)</c:formatCode>
                <c:ptCount val="15"/>
                <c:pt idx="0">
                  <c:v>517</c:v>
                </c:pt>
                <c:pt idx="1">
                  <c:v>669</c:v>
                </c:pt>
                <c:pt idx="2">
                  <c:v>1322</c:v>
                </c:pt>
                <c:pt idx="3">
                  <c:v>1606</c:v>
                </c:pt>
                <c:pt idx="4">
                  <c:v>2307</c:v>
                </c:pt>
                <c:pt idx="5">
                  <c:v>2647</c:v>
                </c:pt>
                <c:pt idx="6">
                  <c:v>2737</c:v>
                </c:pt>
                <c:pt idx="7">
                  <c:v>2646</c:v>
                </c:pt>
                <c:pt idx="8">
                  <c:v>2722</c:v>
                </c:pt>
                <c:pt idx="9">
                  <c:v>2706</c:v>
                </c:pt>
                <c:pt idx="10">
                  <c:v>3717</c:v>
                </c:pt>
                <c:pt idx="11">
                  <c:v>4446</c:v>
                </c:pt>
                <c:pt idx="12">
                  <c:v>3655</c:v>
                </c:pt>
                <c:pt idx="13">
                  <c:v>3853</c:v>
                </c:pt>
                <c:pt idx="14">
                  <c:v>4514</c:v>
                </c:pt>
              </c:numCache>
            </c:numRef>
          </c:val>
          <c:extLst>
            <c:ext xmlns:c16="http://schemas.microsoft.com/office/drawing/2014/chart" uri="{C3380CC4-5D6E-409C-BE32-E72D297353CC}">
              <c16:uniqueId val="{00000002-8822-4ABA-A36D-25B5238061CA}"/>
            </c:ext>
          </c:extLst>
        </c:ser>
        <c:dLbls>
          <c:dLblPos val="ctr"/>
          <c:showLegendKey val="0"/>
          <c:showVal val="1"/>
          <c:showCatName val="0"/>
          <c:showSerName val="0"/>
          <c:showPercent val="0"/>
          <c:showBubbleSize val="0"/>
        </c:dLbls>
        <c:gapWidth val="87"/>
        <c:overlap val="100"/>
        <c:axId val="718479376"/>
        <c:axId val="718482000"/>
      </c:barChart>
      <c:catAx>
        <c:axId val="71847937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600" b="0" i="0" u="none" strike="noStrike" kern="1200" cap="none" spc="0" normalizeH="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718482000"/>
        <c:crosses val="autoZero"/>
        <c:auto val="1"/>
        <c:lblAlgn val="ctr"/>
        <c:lblOffset val="100"/>
        <c:noMultiLvlLbl val="0"/>
      </c:catAx>
      <c:valAx>
        <c:axId val="718482000"/>
        <c:scaling>
          <c:orientation val="minMax"/>
        </c:scaling>
        <c:delete val="0"/>
        <c:axPos val="l"/>
        <c:majorGridlines>
          <c:spPr>
            <a:ln w="9525" cap="flat" cmpd="sng" algn="ctr">
              <a:solidFill>
                <a:schemeClr val="dk1">
                  <a:lumMod val="15000"/>
                  <a:lumOff val="85000"/>
                </a:schemeClr>
              </a:solidFill>
              <a:round/>
            </a:ln>
            <a:effectLst/>
          </c:spPr>
        </c:majorGridlines>
        <c:numFmt formatCode="#,##0_);[Red]\(#,##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718479376"/>
        <c:crosses val="autoZero"/>
        <c:crossBetween val="between"/>
      </c:valAx>
      <c:spPr>
        <a:pattFill prst="ltDnDiag">
          <a:fgClr>
            <a:schemeClr val="dk1">
              <a:lumMod val="15000"/>
              <a:lumOff val="85000"/>
            </a:schemeClr>
          </a:fgClr>
          <a:bgClr>
            <a:schemeClr val="lt1"/>
          </a:bgClr>
        </a:pattFill>
        <a:ln>
          <a:noFill/>
        </a:ln>
        <a:effectLst/>
      </c:spPr>
    </c:plotArea>
    <c:legend>
      <c:legendPos val="b"/>
      <c:layout>
        <c:manualLayout>
          <c:xMode val="edge"/>
          <c:yMode val="edge"/>
          <c:x val="8.0687899674802402E-2"/>
          <c:y val="0.16993650967181764"/>
          <c:w val="0.38556148208524316"/>
          <c:h val="5.8053665831760255E-2"/>
        </c:manualLayout>
      </c:layout>
      <c:overlay val="0"/>
      <c:spPr>
        <a:solidFill>
          <a:schemeClr val="bg1"/>
        </a:solidFill>
        <a:ln>
          <a:solidFill>
            <a:schemeClr val="tx1"/>
          </a:solid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tx1"/>
      </a:solidFill>
      <a:round/>
    </a:ln>
    <a:effectLst/>
  </c:spPr>
  <c:txPr>
    <a:bodyPr/>
    <a:lstStyle/>
    <a:p>
      <a:pPr>
        <a:defRPr sz="900" b="0">
          <a:solidFill>
            <a:schemeClr val="tx1"/>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652113718429665E-2"/>
          <c:y val="1.5176254146207973E-2"/>
          <c:w val="0.90339536208217797"/>
          <c:h val="0.93220786555043689"/>
        </c:manualLayout>
      </c:layout>
      <c:lineChart>
        <c:grouping val="standard"/>
        <c:varyColors val="0"/>
        <c:ser>
          <c:idx val="0"/>
          <c:order val="0"/>
          <c:tx>
            <c:strRef>
              <c:f>Sheet1!$B$1</c:f>
              <c:strCache>
                <c:ptCount val="1"/>
                <c:pt idx="0">
                  <c:v>就労移行</c:v>
                </c:pt>
              </c:strCache>
            </c:strRef>
          </c:tx>
          <c:spPr>
            <a:ln w="22225" cap="rnd">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Sheet1!$A$2:$A$16</c:f>
              <c:strCache>
                <c:ptCount val="15"/>
                <c:pt idx="0">
                  <c:v>H20年度</c:v>
                </c:pt>
                <c:pt idx="1">
                  <c:v>H21年度</c:v>
                </c:pt>
                <c:pt idx="2">
                  <c:v>H22年度</c:v>
                </c:pt>
                <c:pt idx="3">
                  <c:v>H23年度</c:v>
                </c:pt>
                <c:pt idx="4">
                  <c:v>H24年度</c:v>
                </c:pt>
                <c:pt idx="5">
                  <c:v>H25年度</c:v>
                </c:pt>
                <c:pt idx="6">
                  <c:v>H26年度</c:v>
                </c:pt>
                <c:pt idx="7">
                  <c:v>H27年度</c:v>
                </c:pt>
                <c:pt idx="8">
                  <c:v>H28年度</c:v>
                </c:pt>
                <c:pt idx="9">
                  <c:v>H29年度</c:v>
                </c:pt>
                <c:pt idx="10">
                  <c:v>H30年度</c:v>
                </c:pt>
                <c:pt idx="11">
                  <c:v>R元年度</c:v>
                </c:pt>
                <c:pt idx="12">
                  <c:v>R2年度</c:v>
                </c:pt>
                <c:pt idx="13">
                  <c:v>R3年度</c:v>
                </c:pt>
                <c:pt idx="14">
                  <c:v>R4年度</c:v>
                </c:pt>
              </c:strCache>
            </c:strRef>
          </c:cat>
          <c:val>
            <c:numRef>
              <c:f>Sheet1!$B$2:$B$16</c:f>
              <c:numCache>
                <c:formatCode>0.0</c:formatCode>
                <c:ptCount val="15"/>
                <c:pt idx="0">
                  <c:v>49.4</c:v>
                </c:pt>
                <c:pt idx="1">
                  <c:v>41.4</c:v>
                </c:pt>
                <c:pt idx="2">
                  <c:v>40.6</c:v>
                </c:pt>
                <c:pt idx="3">
                  <c:v>43.9</c:v>
                </c:pt>
                <c:pt idx="4">
                  <c:v>44.8</c:v>
                </c:pt>
                <c:pt idx="5">
                  <c:v>47.7</c:v>
                </c:pt>
                <c:pt idx="6">
                  <c:v>45.6</c:v>
                </c:pt>
                <c:pt idx="7">
                  <c:v>44.9</c:v>
                </c:pt>
                <c:pt idx="8">
                  <c:v>46.3</c:v>
                </c:pt>
                <c:pt idx="9">
                  <c:v>48.3</c:v>
                </c:pt>
                <c:pt idx="10">
                  <c:v>52.9</c:v>
                </c:pt>
                <c:pt idx="11">
                  <c:v>54.7</c:v>
                </c:pt>
                <c:pt idx="12">
                  <c:v>53.4</c:v>
                </c:pt>
                <c:pt idx="13">
                  <c:v>56.3</c:v>
                </c:pt>
                <c:pt idx="14">
                  <c:v>57.2</c:v>
                </c:pt>
              </c:numCache>
            </c:numRef>
          </c:val>
          <c:smooth val="0"/>
          <c:extLst>
            <c:ext xmlns:c16="http://schemas.microsoft.com/office/drawing/2014/chart" uri="{C3380CC4-5D6E-409C-BE32-E72D297353CC}">
              <c16:uniqueId val="{00000000-2A27-42F4-8E6F-EF52649B2D69}"/>
            </c:ext>
          </c:extLst>
        </c:ser>
        <c:ser>
          <c:idx val="1"/>
          <c:order val="1"/>
          <c:tx>
            <c:strRef>
              <c:f>Sheet1!$C$1</c:f>
              <c:strCache>
                <c:ptCount val="1"/>
                <c:pt idx="0">
                  <c:v>A型</c:v>
                </c:pt>
              </c:strCache>
            </c:strRef>
          </c:tx>
          <c:spPr>
            <a:ln w="22225" cap="rnd">
              <a:solidFill>
                <a:schemeClr val="accent2"/>
              </a:solidFill>
              <a:round/>
            </a:ln>
            <a:effectLst/>
          </c:spPr>
          <c:marker>
            <c:symbol val="none"/>
          </c:marker>
          <c:dLbls>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Sheet1!$A$2:$A$16</c:f>
              <c:strCache>
                <c:ptCount val="15"/>
                <c:pt idx="0">
                  <c:v>H20年度</c:v>
                </c:pt>
                <c:pt idx="1">
                  <c:v>H21年度</c:v>
                </c:pt>
                <c:pt idx="2">
                  <c:v>H22年度</c:v>
                </c:pt>
                <c:pt idx="3">
                  <c:v>H23年度</c:v>
                </c:pt>
                <c:pt idx="4">
                  <c:v>H24年度</c:v>
                </c:pt>
                <c:pt idx="5">
                  <c:v>H25年度</c:v>
                </c:pt>
                <c:pt idx="6">
                  <c:v>H26年度</c:v>
                </c:pt>
                <c:pt idx="7">
                  <c:v>H27年度</c:v>
                </c:pt>
                <c:pt idx="8">
                  <c:v>H28年度</c:v>
                </c:pt>
                <c:pt idx="9">
                  <c:v>H29年度</c:v>
                </c:pt>
                <c:pt idx="10">
                  <c:v>H30年度</c:v>
                </c:pt>
                <c:pt idx="11">
                  <c:v>R元年度</c:v>
                </c:pt>
                <c:pt idx="12">
                  <c:v>R2年度</c:v>
                </c:pt>
                <c:pt idx="13">
                  <c:v>R3年度</c:v>
                </c:pt>
                <c:pt idx="14">
                  <c:v>R4年度</c:v>
                </c:pt>
              </c:strCache>
            </c:strRef>
          </c:cat>
          <c:val>
            <c:numRef>
              <c:f>Sheet1!$C$2:$C$16</c:f>
              <c:numCache>
                <c:formatCode>0.0</c:formatCode>
                <c:ptCount val="15"/>
                <c:pt idx="0">
                  <c:v>24.5</c:v>
                </c:pt>
                <c:pt idx="1">
                  <c:v>23.5</c:v>
                </c:pt>
                <c:pt idx="2">
                  <c:v>19.600000000000001</c:v>
                </c:pt>
                <c:pt idx="3">
                  <c:v>24.5</c:v>
                </c:pt>
                <c:pt idx="4">
                  <c:v>23.4</c:v>
                </c:pt>
                <c:pt idx="5">
                  <c:v>24.7</c:v>
                </c:pt>
                <c:pt idx="6">
                  <c:v>21.8</c:v>
                </c:pt>
                <c:pt idx="7">
                  <c:v>22.1</c:v>
                </c:pt>
                <c:pt idx="8">
                  <c:v>22.7</c:v>
                </c:pt>
                <c:pt idx="9">
                  <c:v>23.3</c:v>
                </c:pt>
                <c:pt idx="10">
                  <c:v>22.7</c:v>
                </c:pt>
                <c:pt idx="11">
                  <c:v>25.1</c:v>
                </c:pt>
                <c:pt idx="12">
                  <c:v>21.4</c:v>
                </c:pt>
                <c:pt idx="13">
                  <c:v>22</c:v>
                </c:pt>
                <c:pt idx="14">
                  <c:v>26.2</c:v>
                </c:pt>
              </c:numCache>
            </c:numRef>
          </c:val>
          <c:smooth val="0"/>
          <c:extLst>
            <c:ext xmlns:c16="http://schemas.microsoft.com/office/drawing/2014/chart" uri="{C3380CC4-5D6E-409C-BE32-E72D297353CC}">
              <c16:uniqueId val="{00000001-2A27-42F4-8E6F-EF52649B2D69}"/>
            </c:ext>
          </c:extLst>
        </c:ser>
        <c:ser>
          <c:idx val="2"/>
          <c:order val="2"/>
          <c:tx>
            <c:strRef>
              <c:f>Sheet1!$D$1</c:f>
              <c:strCache>
                <c:ptCount val="1"/>
                <c:pt idx="0">
                  <c:v>B型</c:v>
                </c:pt>
              </c:strCache>
            </c:strRef>
          </c:tx>
          <c:spPr>
            <a:ln w="22225" cap="rnd">
              <a:solidFill>
                <a:schemeClr val="accent3"/>
              </a:solidFill>
              <a:round/>
            </a:ln>
            <a:effectLst/>
          </c:spPr>
          <c:marker>
            <c:symbol val="none"/>
          </c:marker>
          <c:dLbls>
            <c:dLbl>
              <c:idx val="0"/>
              <c:layout>
                <c:manualLayout>
                  <c:x val="-4.1666248648515161E-2"/>
                  <c:y val="-6.514468293319754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A27-42F4-8E6F-EF52649B2D69}"/>
                </c:ext>
              </c:extLst>
            </c:dLbl>
            <c:dLbl>
              <c:idx val="1"/>
              <c:layout>
                <c:manualLayout>
                  <c:x val="-4.166624864851514E-2"/>
                  <c:y val="-1.518131800263918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A27-42F4-8E6F-EF52649B2D69}"/>
                </c:ext>
              </c:extLst>
            </c:dLbl>
            <c:dLbl>
              <c:idx val="2"/>
              <c:layout>
                <c:manualLayout>
                  <c:x val="-4.1666248648515161E-2"/>
                  <c:y val="-1.22923680995326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A27-42F4-8E6F-EF52649B2D69}"/>
                </c:ext>
              </c:extLst>
            </c:dLbl>
            <c:dLbl>
              <c:idx val="3"/>
              <c:layout>
                <c:manualLayout>
                  <c:x val="-4.1666248648515161E-2"/>
                  <c:y val="-6.514468293319754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A27-42F4-8E6F-EF52649B2D69}"/>
                </c:ext>
              </c:extLst>
            </c:dLbl>
            <c:dLbl>
              <c:idx val="4"/>
              <c:layout>
                <c:manualLayout>
                  <c:x val="-5.1467166539203378E-2"/>
                  <c:y val="-9.4034181964261949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A27-42F4-8E6F-EF52649B2D69}"/>
                </c:ext>
              </c:extLst>
            </c:dLbl>
            <c:dLbl>
              <c:idx val="5"/>
              <c:layout>
                <c:manualLayout>
                  <c:x val="-4.1666248648515161E-2"/>
                  <c:y val="-1.518131800263918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A27-42F4-8E6F-EF52649B2D69}"/>
                </c:ext>
              </c:extLst>
            </c:dLbl>
            <c:dLbl>
              <c:idx val="6"/>
              <c:layout>
                <c:manualLayout>
                  <c:x val="-4.1666248648515071E-2"/>
                  <c:y val="-1.22923680995326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A27-42F4-8E6F-EF52649B2D69}"/>
                </c:ext>
              </c:extLst>
            </c:dLbl>
            <c:dLbl>
              <c:idx val="7"/>
              <c:layout>
                <c:manualLayout>
                  <c:x val="-3.921601917584322E-2"/>
                  <c:y val="-2.0959217808852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A27-42F4-8E6F-EF52649B2D69}"/>
                </c:ext>
              </c:extLst>
            </c:dLbl>
            <c:dLbl>
              <c:idx val="8"/>
              <c:layout>
                <c:manualLayout>
                  <c:x val="-4.1666248648515161E-2"/>
                  <c:y val="-2.0959217808852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A27-42F4-8E6F-EF52649B2D69}"/>
                </c:ext>
              </c:extLst>
            </c:dLbl>
            <c:dLbl>
              <c:idx val="9"/>
              <c:layout>
                <c:manualLayout>
                  <c:x val="-4.1666248648515161E-2"/>
                  <c:y val="-3.251501742127792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A27-42F4-8E6F-EF52649B2D69}"/>
                </c:ext>
              </c:extLst>
            </c:dLbl>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Sheet1!$A$2:$A$16</c:f>
              <c:strCache>
                <c:ptCount val="15"/>
                <c:pt idx="0">
                  <c:v>H20年度</c:v>
                </c:pt>
                <c:pt idx="1">
                  <c:v>H21年度</c:v>
                </c:pt>
                <c:pt idx="2">
                  <c:v>H22年度</c:v>
                </c:pt>
                <c:pt idx="3">
                  <c:v>H23年度</c:v>
                </c:pt>
                <c:pt idx="4">
                  <c:v>H24年度</c:v>
                </c:pt>
                <c:pt idx="5">
                  <c:v>H25年度</c:v>
                </c:pt>
                <c:pt idx="6">
                  <c:v>H26年度</c:v>
                </c:pt>
                <c:pt idx="7">
                  <c:v>H27年度</c:v>
                </c:pt>
                <c:pt idx="8">
                  <c:v>H28年度</c:v>
                </c:pt>
                <c:pt idx="9">
                  <c:v>H29年度</c:v>
                </c:pt>
                <c:pt idx="10">
                  <c:v>H30年度</c:v>
                </c:pt>
                <c:pt idx="11">
                  <c:v>R元年度</c:v>
                </c:pt>
                <c:pt idx="12">
                  <c:v>R2年度</c:v>
                </c:pt>
                <c:pt idx="13">
                  <c:v>R3年度</c:v>
                </c:pt>
                <c:pt idx="14">
                  <c:v>R4年度</c:v>
                </c:pt>
              </c:strCache>
            </c:strRef>
          </c:cat>
          <c:val>
            <c:numRef>
              <c:f>Sheet1!$D$2:$D$16</c:f>
              <c:numCache>
                <c:formatCode>0.0</c:formatCode>
                <c:ptCount val="15"/>
                <c:pt idx="0">
                  <c:v>13.9</c:v>
                </c:pt>
                <c:pt idx="1">
                  <c:v>12.6</c:v>
                </c:pt>
                <c:pt idx="2">
                  <c:v>14.3</c:v>
                </c:pt>
                <c:pt idx="3">
                  <c:v>15</c:v>
                </c:pt>
                <c:pt idx="4">
                  <c:v>14.8</c:v>
                </c:pt>
                <c:pt idx="5">
                  <c:v>15.6</c:v>
                </c:pt>
                <c:pt idx="6">
                  <c:v>14.6</c:v>
                </c:pt>
                <c:pt idx="7">
                  <c:v>12.9</c:v>
                </c:pt>
                <c:pt idx="8">
                  <c:v>12.5</c:v>
                </c:pt>
                <c:pt idx="9">
                  <c:v>11.4</c:v>
                </c:pt>
                <c:pt idx="10">
                  <c:v>11.7</c:v>
                </c:pt>
                <c:pt idx="11">
                  <c:v>13.2</c:v>
                </c:pt>
                <c:pt idx="12">
                  <c:v>10.6</c:v>
                </c:pt>
                <c:pt idx="13">
                  <c:v>10.1</c:v>
                </c:pt>
                <c:pt idx="14">
                  <c:v>10.7</c:v>
                </c:pt>
              </c:numCache>
            </c:numRef>
          </c:val>
          <c:smooth val="0"/>
          <c:extLst>
            <c:ext xmlns:c16="http://schemas.microsoft.com/office/drawing/2014/chart" uri="{C3380CC4-5D6E-409C-BE32-E72D297353CC}">
              <c16:uniqueId val="{00000002-2A27-42F4-8E6F-EF52649B2D69}"/>
            </c:ext>
          </c:extLst>
        </c:ser>
        <c:dLbls>
          <c:dLblPos val="t"/>
          <c:showLegendKey val="0"/>
          <c:showVal val="1"/>
          <c:showCatName val="0"/>
          <c:showSerName val="0"/>
          <c:showPercent val="0"/>
          <c:showBubbleSize val="0"/>
        </c:dLbls>
        <c:smooth val="0"/>
        <c:axId val="741402856"/>
        <c:axId val="741399904"/>
      </c:lineChart>
      <c:catAx>
        <c:axId val="741402856"/>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600" b="0" i="0" u="none" strike="noStrike" kern="1200" cap="none" spc="0" normalizeH="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741399904"/>
        <c:crosses val="autoZero"/>
        <c:auto val="1"/>
        <c:lblAlgn val="ctr"/>
        <c:lblOffset val="100"/>
        <c:noMultiLvlLbl val="0"/>
      </c:catAx>
      <c:valAx>
        <c:axId val="741399904"/>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741402856"/>
        <c:crosses val="autoZero"/>
        <c:crossBetween val="between"/>
      </c:valAx>
      <c:spPr>
        <a:pattFill prst="ltDnDiag">
          <a:fgClr>
            <a:schemeClr val="dk1">
              <a:lumMod val="15000"/>
              <a:lumOff val="85000"/>
            </a:schemeClr>
          </a:fgClr>
          <a:bgClr>
            <a:schemeClr val="lt1"/>
          </a:bgClr>
        </a:pattFill>
        <a:ln>
          <a:noFill/>
        </a:ln>
        <a:effectLst/>
      </c:spPr>
    </c:plotArea>
    <c:legend>
      <c:legendPos val="b"/>
      <c:layout>
        <c:manualLayout>
          <c:xMode val="edge"/>
          <c:yMode val="edge"/>
          <c:x val="7.358888004834091E-2"/>
          <c:y val="0.87884662647263379"/>
          <c:w val="0.43138257767227428"/>
          <c:h val="5.3656443802758885E-2"/>
        </c:manualLayout>
      </c:layout>
      <c:overlay val="0"/>
      <c:spPr>
        <a:solidFill>
          <a:schemeClr val="bg1"/>
        </a:solidFill>
        <a:ln>
          <a:solidFill>
            <a:schemeClr val="tx1"/>
          </a:solid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tx1"/>
      </a:solidFill>
      <a:round/>
    </a:ln>
    <a:effectLst/>
  </c:spPr>
  <c:txPr>
    <a:bodyPr/>
    <a:lstStyle/>
    <a:p>
      <a:pPr>
        <a:defRPr sz="900" b="0">
          <a:solidFill>
            <a:schemeClr val="tx1"/>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4.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303">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6.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61C690-3F6C-4183-9E4A-EAE7A91CEE71}" type="doc">
      <dgm:prSet loTypeId="urn:microsoft.com/office/officeart/2005/8/layout/hProcess9" loCatId="process" qsTypeId="urn:microsoft.com/office/officeart/2005/8/quickstyle/simple1" qsCatId="simple" csTypeId="urn:microsoft.com/office/officeart/2005/8/colors/accent0_2" csCatId="mainScheme" phldr="1"/>
      <dgm:spPr/>
      <dgm:t>
        <a:bodyPr/>
        <a:lstStyle/>
        <a:p>
          <a:endParaRPr kumimoji="1" lang="ja-JP" altLang="en-US"/>
        </a:p>
      </dgm:t>
    </dgm:pt>
    <dgm:pt modelId="{D0EC1D43-B54D-43B9-86CB-E8F6112554C1}">
      <dgm:prSet phldrT="[テキスト]" custT="1"/>
      <dgm:spPr/>
      <dgm:t>
        <a:bodyPr/>
        <a:lstStyle/>
        <a:p>
          <a:r>
            <a:rPr kumimoji="1" lang="ja-JP" altLang="en-US" sz="2000" dirty="0">
              <a:latin typeface="UD デジタル 教科書体 NK-R" panose="02020400000000000000" pitchFamily="18" charset="-128"/>
              <a:ea typeface="UD デジタル 教科書体 NK-R" panose="02020400000000000000" pitchFamily="18" charset="-128"/>
            </a:rPr>
            <a:t>アセスメント①就労相談</a:t>
          </a:r>
        </a:p>
      </dgm:t>
    </dgm:pt>
    <dgm:pt modelId="{9B4B2EDC-C418-49E5-95A9-712294A4E935}" type="parTrans" cxnId="{A09B613F-B8A6-4E78-9AF0-111A33378CD6}">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418EC018-97EA-478A-BD5B-663E3EE8FA6C}" type="sibTrans" cxnId="{A09B613F-B8A6-4E78-9AF0-111A33378CD6}">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46261DA7-B5E5-4538-9A1D-2D830D1A7367}">
      <dgm:prSet phldrT="[テキスト]" custT="1"/>
      <dgm:spPr/>
      <dgm:t>
        <a:bodyPr/>
        <a:lstStyle/>
        <a:p>
          <a:r>
            <a:rPr kumimoji="1" lang="ja-JP" altLang="en-US" sz="2000" dirty="0">
              <a:latin typeface="UD デジタル 教科書体 NK-R" panose="02020400000000000000" pitchFamily="18" charset="-128"/>
              <a:ea typeface="UD デジタル 教科書体 NK-R" panose="02020400000000000000" pitchFamily="18" charset="-128"/>
            </a:rPr>
            <a:t>アセスメント②職業準備支援</a:t>
          </a:r>
        </a:p>
      </dgm:t>
    </dgm:pt>
    <dgm:pt modelId="{7E02ECF3-DCC0-4D2C-88AD-95743A8E89D2}" type="parTrans" cxnId="{ABCC2832-F469-481A-BCC9-7C566A4BAD4D}">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9696EA84-152E-4F96-9FDA-7C923B67E732}" type="sibTrans" cxnId="{ABCC2832-F469-481A-BCC9-7C566A4BAD4D}">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E6A9CD8A-D68F-478B-9523-4E6173453D48}">
      <dgm:prSet phldrT="[テキスト]" custT="1"/>
      <dgm:spPr/>
      <dgm:t>
        <a:bodyPr/>
        <a:lstStyle/>
        <a:p>
          <a:r>
            <a:rPr kumimoji="1" lang="ja-JP" altLang="en-US" sz="2000" dirty="0">
              <a:latin typeface="UD デジタル 教科書体 NK-R" panose="02020400000000000000" pitchFamily="18" charset="-128"/>
              <a:ea typeface="UD デジタル 教科書体 NK-R" panose="02020400000000000000" pitchFamily="18" charset="-128"/>
            </a:rPr>
            <a:t>職業紹介</a:t>
          </a:r>
          <a:endParaRPr kumimoji="1" lang="en-US" altLang="ja-JP" sz="2000" dirty="0">
            <a:latin typeface="UD デジタル 教科書体 NK-R" panose="02020400000000000000" pitchFamily="18" charset="-128"/>
            <a:ea typeface="UD デジタル 教科書体 NK-R" panose="02020400000000000000" pitchFamily="18" charset="-128"/>
          </a:endParaRPr>
        </a:p>
        <a:p>
          <a:r>
            <a:rPr kumimoji="1" lang="ja-JP" altLang="en-US" sz="2000" dirty="0">
              <a:latin typeface="UD デジタル 教科書体 NK-R" panose="02020400000000000000" pitchFamily="18" charset="-128"/>
              <a:ea typeface="UD デジタル 教科書体 NK-R" panose="02020400000000000000" pitchFamily="18" charset="-128"/>
            </a:rPr>
            <a:t>マッチング</a:t>
          </a:r>
        </a:p>
      </dgm:t>
    </dgm:pt>
    <dgm:pt modelId="{3E6F7390-C26B-420D-8BAE-21CB11B244F0}" type="parTrans" cxnId="{7AD0B280-D764-4125-9939-F8BEC4FD132D}">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0E85F1FC-25FE-43CC-8512-1E34EB007718}" type="sibTrans" cxnId="{7AD0B280-D764-4125-9939-F8BEC4FD132D}">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13A7F6C0-75F0-4D29-8B64-64ECD5E7AB02}">
      <dgm:prSet custT="1"/>
      <dgm:spPr/>
      <dgm:t>
        <a:bodyPr/>
        <a:lstStyle/>
        <a:p>
          <a:r>
            <a:rPr kumimoji="1" lang="ja-JP" altLang="en-US" sz="2000" dirty="0">
              <a:latin typeface="UD デジタル 教科書体 NK-R" panose="02020400000000000000" pitchFamily="18" charset="-128"/>
              <a:ea typeface="UD デジタル 教科書体 NK-R" panose="02020400000000000000" pitchFamily="18" charset="-128"/>
            </a:rPr>
            <a:t>職場適応支援</a:t>
          </a:r>
          <a:r>
            <a:rPr kumimoji="1" lang="ja-JP" altLang="en-US" sz="1400" spc="0" dirty="0">
              <a:latin typeface="UD デジタル 教科書体 NK-R" panose="02020400000000000000" pitchFamily="18" charset="-128"/>
              <a:ea typeface="UD デジタル 教科書体 NK-R" panose="02020400000000000000" pitchFamily="18" charset="-128"/>
            </a:rPr>
            <a:t>（ジョブコーチ支援）</a:t>
          </a:r>
        </a:p>
      </dgm:t>
    </dgm:pt>
    <dgm:pt modelId="{6C12BD19-9DF4-49C2-A570-8355ECF39180}" type="parTrans" cxnId="{0ED18E83-8B7B-414C-BDF7-64D8F0D5771F}">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206BE26B-0281-477B-8DDE-390361A2CFA3}" type="sibTrans" cxnId="{0ED18E83-8B7B-414C-BDF7-64D8F0D5771F}">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3A1C9CB2-0247-4F2C-95D5-7F8D276E8413}">
      <dgm:prSet custT="1"/>
      <dgm:spPr/>
      <dgm:t>
        <a:bodyPr/>
        <a:lstStyle/>
        <a:p>
          <a:r>
            <a:rPr kumimoji="1" lang="ja-JP" altLang="en-US" sz="2000" dirty="0">
              <a:latin typeface="UD デジタル 教科書体 NK-R" panose="02020400000000000000" pitchFamily="18" charset="-128"/>
              <a:ea typeface="UD デジタル 教科書体 NK-R" panose="02020400000000000000" pitchFamily="18" charset="-128"/>
            </a:rPr>
            <a:t>職場定着支援</a:t>
          </a:r>
        </a:p>
      </dgm:t>
    </dgm:pt>
    <dgm:pt modelId="{10EB6788-8F1E-4343-95A7-6582FB366FF2}" type="parTrans" cxnId="{98C3C58A-B8AF-42FE-8FE5-4D8C9733FABD}">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DA53E5BF-39C0-448A-9628-32F901F97709}" type="sibTrans" cxnId="{98C3C58A-B8AF-42FE-8FE5-4D8C9733FABD}">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7D7759C8-F61F-41F9-9903-DE9AD1AD9070}" type="pres">
      <dgm:prSet presAssocID="{0861C690-3F6C-4183-9E4A-EAE7A91CEE71}" presName="CompostProcess" presStyleCnt="0">
        <dgm:presLayoutVars>
          <dgm:dir/>
          <dgm:resizeHandles val="exact"/>
        </dgm:presLayoutVars>
      </dgm:prSet>
      <dgm:spPr/>
    </dgm:pt>
    <dgm:pt modelId="{1618D0FF-EDA5-49EA-9646-5C7DE034381F}" type="pres">
      <dgm:prSet presAssocID="{0861C690-3F6C-4183-9E4A-EAE7A91CEE71}" presName="arrow" presStyleLbl="bgShp" presStyleIdx="0" presStyleCnt="1"/>
      <dgm:spPr/>
    </dgm:pt>
    <dgm:pt modelId="{D611372B-0605-4C3D-AA8D-D0794241D445}" type="pres">
      <dgm:prSet presAssocID="{0861C690-3F6C-4183-9E4A-EAE7A91CEE71}" presName="linearProcess" presStyleCnt="0"/>
      <dgm:spPr/>
    </dgm:pt>
    <dgm:pt modelId="{ADA18083-85B5-48DC-BE71-5A78FE501EAA}" type="pres">
      <dgm:prSet presAssocID="{D0EC1D43-B54D-43B9-86CB-E8F6112554C1}" presName="textNode" presStyleLbl="node1" presStyleIdx="0" presStyleCnt="5">
        <dgm:presLayoutVars>
          <dgm:bulletEnabled val="1"/>
        </dgm:presLayoutVars>
      </dgm:prSet>
      <dgm:spPr/>
    </dgm:pt>
    <dgm:pt modelId="{D87921B7-46BD-44E5-98BC-F951867B667B}" type="pres">
      <dgm:prSet presAssocID="{418EC018-97EA-478A-BD5B-663E3EE8FA6C}" presName="sibTrans" presStyleCnt="0"/>
      <dgm:spPr/>
    </dgm:pt>
    <dgm:pt modelId="{54CFA4EE-E04E-4215-8F09-21618A7449C4}" type="pres">
      <dgm:prSet presAssocID="{46261DA7-B5E5-4538-9A1D-2D830D1A7367}" presName="textNode" presStyleLbl="node1" presStyleIdx="1" presStyleCnt="5">
        <dgm:presLayoutVars>
          <dgm:bulletEnabled val="1"/>
        </dgm:presLayoutVars>
      </dgm:prSet>
      <dgm:spPr/>
    </dgm:pt>
    <dgm:pt modelId="{91955034-4A9D-4DBA-916B-20400CB01DA7}" type="pres">
      <dgm:prSet presAssocID="{9696EA84-152E-4F96-9FDA-7C923B67E732}" presName="sibTrans" presStyleCnt="0"/>
      <dgm:spPr/>
    </dgm:pt>
    <dgm:pt modelId="{F1F2899A-ABDA-4B14-80C3-521A4CCA635C}" type="pres">
      <dgm:prSet presAssocID="{E6A9CD8A-D68F-478B-9523-4E6173453D48}" presName="textNode" presStyleLbl="node1" presStyleIdx="2" presStyleCnt="5">
        <dgm:presLayoutVars>
          <dgm:bulletEnabled val="1"/>
        </dgm:presLayoutVars>
      </dgm:prSet>
      <dgm:spPr/>
    </dgm:pt>
    <dgm:pt modelId="{5AEA6641-C9E6-4AA9-97BF-6A2C0AA416DE}" type="pres">
      <dgm:prSet presAssocID="{0E85F1FC-25FE-43CC-8512-1E34EB007718}" presName="sibTrans" presStyleCnt="0"/>
      <dgm:spPr/>
    </dgm:pt>
    <dgm:pt modelId="{9E18A122-0ECA-4A42-A971-89DF48F6FE1B}" type="pres">
      <dgm:prSet presAssocID="{13A7F6C0-75F0-4D29-8B64-64ECD5E7AB02}" presName="textNode" presStyleLbl="node1" presStyleIdx="3" presStyleCnt="5">
        <dgm:presLayoutVars>
          <dgm:bulletEnabled val="1"/>
        </dgm:presLayoutVars>
      </dgm:prSet>
      <dgm:spPr/>
    </dgm:pt>
    <dgm:pt modelId="{E41765F0-9CC3-4BF6-BE50-E207CCEE0A45}" type="pres">
      <dgm:prSet presAssocID="{206BE26B-0281-477B-8DDE-390361A2CFA3}" presName="sibTrans" presStyleCnt="0"/>
      <dgm:spPr/>
    </dgm:pt>
    <dgm:pt modelId="{B6F1E923-D873-4B43-9247-A72B973FDB70}" type="pres">
      <dgm:prSet presAssocID="{3A1C9CB2-0247-4F2C-95D5-7F8D276E8413}" presName="textNode" presStyleLbl="node1" presStyleIdx="4" presStyleCnt="5">
        <dgm:presLayoutVars>
          <dgm:bulletEnabled val="1"/>
        </dgm:presLayoutVars>
      </dgm:prSet>
      <dgm:spPr/>
    </dgm:pt>
  </dgm:ptLst>
  <dgm:cxnLst>
    <dgm:cxn modelId="{D7318701-E0B1-471F-84A2-2FBE18739604}" type="presOf" srcId="{13A7F6C0-75F0-4D29-8B64-64ECD5E7AB02}" destId="{9E18A122-0ECA-4A42-A971-89DF48F6FE1B}" srcOrd="0" destOrd="0" presId="urn:microsoft.com/office/officeart/2005/8/layout/hProcess9"/>
    <dgm:cxn modelId="{ABCC2832-F469-481A-BCC9-7C566A4BAD4D}" srcId="{0861C690-3F6C-4183-9E4A-EAE7A91CEE71}" destId="{46261DA7-B5E5-4538-9A1D-2D830D1A7367}" srcOrd="1" destOrd="0" parTransId="{7E02ECF3-DCC0-4D2C-88AD-95743A8E89D2}" sibTransId="{9696EA84-152E-4F96-9FDA-7C923B67E732}"/>
    <dgm:cxn modelId="{A09B613F-B8A6-4E78-9AF0-111A33378CD6}" srcId="{0861C690-3F6C-4183-9E4A-EAE7A91CEE71}" destId="{D0EC1D43-B54D-43B9-86CB-E8F6112554C1}" srcOrd="0" destOrd="0" parTransId="{9B4B2EDC-C418-49E5-95A9-712294A4E935}" sibTransId="{418EC018-97EA-478A-BD5B-663E3EE8FA6C}"/>
    <dgm:cxn modelId="{24351E5D-DEA7-4C64-9B7E-B5DE1BD79A4A}" type="presOf" srcId="{0861C690-3F6C-4183-9E4A-EAE7A91CEE71}" destId="{7D7759C8-F61F-41F9-9903-DE9AD1AD9070}" srcOrd="0" destOrd="0" presId="urn:microsoft.com/office/officeart/2005/8/layout/hProcess9"/>
    <dgm:cxn modelId="{CA9C5046-15A7-48E2-8447-B1973FE86B43}" type="presOf" srcId="{D0EC1D43-B54D-43B9-86CB-E8F6112554C1}" destId="{ADA18083-85B5-48DC-BE71-5A78FE501EAA}" srcOrd="0" destOrd="0" presId="urn:microsoft.com/office/officeart/2005/8/layout/hProcess9"/>
    <dgm:cxn modelId="{6DFA3C51-17BC-4B2F-A643-FD89DDA39ECC}" type="presOf" srcId="{E6A9CD8A-D68F-478B-9523-4E6173453D48}" destId="{F1F2899A-ABDA-4B14-80C3-521A4CCA635C}" srcOrd="0" destOrd="0" presId="urn:microsoft.com/office/officeart/2005/8/layout/hProcess9"/>
    <dgm:cxn modelId="{7AD0B280-D764-4125-9939-F8BEC4FD132D}" srcId="{0861C690-3F6C-4183-9E4A-EAE7A91CEE71}" destId="{E6A9CD8A-D68F-478B-9523-4E6173453D48}" srcOrd="2" destOrd="0" parTransId="{3E6F7390-C26B-420D-8BAE-21CB11B244F0}" sibTransId="{0E85F1FC-25FE-43CC-8512-1E34EB007718}"/>
    <dgm:cxn modelId="{0ED18E83-8B7B-414C-BDF7-64D8F0D5771F}" srcId="{0861C690-3F6C-4183-9E4A-EAE7A91CEE71}" destId="{13A7F6C0-75F0-4D29-8B64-64ECD5E7AB02}" srcOrd="3" destOrd="0" parTransId="{6C12BD19-9DF4-49C2-A570-8355ECF39180}" sibTransId="{206BE26B-0281-477B-8DDE-390361A2CFA3}"/>
    <dgm:cxn modelId="{98C3C58A-B8AF-42FE-8FE5-4D8C9733FABD}" srcId="{0861C690-3F6C-4183-9E4A-EAE7A91CEE71}" destId="{3A1C9CB2-0247-4F2C-95D5-7F8D276E8413}" srcOrd="4" destOrd="0" parTransId="{10EB6788-8F1E-4343-95A7-6582FB366FF2}" sibTransId="{DA53E5BF-39C0-448A-9628-32F901F97709}"/>
    <dgm:cxn modelId="{2926FFE6-54CB-484F-BE08-D2F76C320EA7}" type="presOf" srcId="{46261DA7-B5E5-4538-9A1D-2D830D1A7367}" destId="{54CFA4EE-E04E-4215-8F09-21618A7449C4}" srcOrd="0" destOrd="0" presId="urn:microsoft.com/office/officeart/2005/8/layout/hProcess9"/>
    <dgm:cxn modelId="{0F4416F7-9449-4E9B-B48F-B1D8B84C9761}" type="presOf" srcId="{3A1C9CB2-0247-4F2C-95D5-7F8D276E8413}" destId="{B6F1E923-D873-4B43-9247-A72B973FDB70}" srcOrd="0" destOrd="0" presId="urn:microsoft.com/office/officeart/2005/8/layout/hProcess9"/>
    <dgm:cxn modelId="{E8E9DCC9-7D07-403A-9AE8-F0639C3B9A71}" type="presParOf" srcId="{7D7759C8-F61F-41F9-9903-DE9AD1AD9070}" destId="{1618D0FF-EDA5-49EA-9646-5C7DE034381F}" srcOrd="0" destOrd="0" presId="urn:microsoft.com/office/officeart/2005/8/layout/hProcess9"/>
    <dgm:cxn modelId="{3D70E90E-B40A-4C86-BFB4-6347CA44CD7E}" type="presParOf" srcId="{7D7759C8-F61F-41F9-9903-DE9AD1AD9070}" destId="{D611372B-0605-4C3D-AA8D-D0794241D445}" srcOrd="1" destOrd="0" presId="urn:microsoft.com/office/officeart/2005/8/layout/hProcess9"/>
    <dgm:cxn modelId="{68EC7AEB-F185-4834-A672-97360287494F}" type="presParOf" srcId="{D611372B-0605-4C3D-AA8D-D0794241D445}" destId="{ADA18083-85B5-48DC-BE71-5A78FE501EAA}" srcOrd="0" destOrd="0" presId="urn:microsoft.com/office/officeart/2005/8/layout/hProcess9"/>
    <dgm:cxn modelId="{87BDC0EE-4425-42B7-AC8D-E85840C27FB5}" type="presParOf" srcId="{D611372B-0605-4C3D-AA8D-D0794241D445}" destId="{D87921B7-46BD-44E5-98BC-F951867B667B}" srcOrd="1" destOrd="0" presId="urn:microsoft.com/office/officeart/2005/8/layout/hProcess9"/>
    <dgm:cxn modelId="{31871418-33BE-4AF7-AD96-E8EC4CE5D180}" type="presParOf" srcId="{D611372B-0605-4C3D-AA8D-D0794241D445}" destId="{54CFA4EE-E04E-4215-8F09-21618A7449C4}" srcOrd="2" destOrd="0" presId="urn:microsoft.com/office/officeart/2005/8/layout/hProcess9"/>
    <dgm:cxn modelId="{FAD03122-9941-4F1C-A084-B9F60E71BFF1}" type="presParOf" srcId="{D611372B-0605-4C3D-AA8D-D0794241D445}" destId="{91955034-4A9D-4DBA-916B-20400CB01DA7}" srcOrd="3" destOrd="0" presId="urn:microsoft.com/office/officeart/2005/8/layout/hProcess9"/>
    <dgm:cxn modelId="{92CDFBFD-A6D6-4FA7-8C9E-D76B3DCD694C}" type="presParOf" srcId="{D611372B-0605-4C3D-AA8D-D0794241D445}" destId="{F1F2899A-ABDA-4B14-80C3-521A4CCA635C}" srcOrd="4" destOrd="0" presId="urn:microsoft.com/office/officeart/2005/8/layout/hProcess9"/>
    <dgm:cxn modelId="{6B75EEFD-EDEB-47CD-AFD4-7E938ABE465C}" type="presParOf" srcId="{D611372B-0605-4C3D-AA8D-D0794241D445}" destId="{5AEA6641-C9E6-4AA9-97BF-6A2C0AA416DE}" srcOrd="5" destOrd="0" presId="urn:microsoft.com/office/officeart/2005/8/layout/hProcess9"/>
    <dgm:cxn modelId="{2095C6AE-6BC8-4FC8-9958-93691C14F130}" type="presParOf" srcId="{D611372B-0605-4C3D-AA8D-D0794241D445}" destId="{9E18A122-0ECA-4A42-A971-89DF48F6FE1B}" srcOrd="6" destOrd="0" presId="urn:microsoft.com/office/officeart/2005/8/layout/hProcess9"/>
    <dgm:cxn modelId="{630A66B1-3AF3-43EC-BC6E-6AC5D80405FC}" type="presParOf" srcId="{D611372B-0605-4C3D-AA8D-D0794241D445}" destId="{E41765F0-9CC3-4BF6-BE50-E207CCEE0A45}" srcOrd="7" destOrd="0" presId="urn:microsoft.com/office/officeart/2005/8/layout/hProcess9"/>
    <dgm:cxn modelId="{71192F2C-B233-4373-8B2D-D19ABE1CCF35}" type="presParOf" srcId="{D611372B-0605-4C3D-AA8D-D0794241D445}" destId="{B6F1E923-D873-4B43-9247-A72B973FDB70}"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7039F16-8A29-4884-ABED-6F78A8AF1116}" type="doc">
      <dgm:prSet loTypeId="urn:microsoft.com/office/officeart/2005/8/layout/vList4" loCatId="list" qsTypeId="urn:microsoft.com/office/officeart/2005/8/quickstyle/simple3" qsCatId="simple" csTypeId="urn:microsoft.com/office/officeart/2005/8/colors/accent1_1" csCatId="accent1" phldr="1"/>
      <dgm:spPr/>
      <dgm:t>
        <a:bodyPr/>
        <a:lstStyle/>
        <a:p>
          <a:endParaRPr kumimoji="1" lang="ja-JP" altLang="en-US"/>
        </a:p>
      </dgm:t>
    </dgm:pt>
    <dgm:pt modelId="{35917A01-A457-4D3F-B38A-20E7DB61C42F}">
      <dgm:prSet phldrT="[テキスト]" custT="1"/>
      <dgm:spPr/>
      <dgm:t>
        <a:bodyPr/>
        <a:lstStyle/>
        <a:p>
          <a:r>
            <a:rPr lang="ja-JP" altLang="en-US" sz="1200" dirty="0">
              <a:latin typeface="UD デジタル 教科書体 NK-R" panose="02020400000000000000" pitchFamily="18" charset="-128"/>
              <a:ea typeface="UD デジタル 教科書体 NK-R" panose="02020400000000000000" pitchFamily="18" charset="-128"/>
            </a:rPr>
            <a:t>・就職初期において、障害のある人と職場環境との橋渡し役となり、物理的環境、仕事のマッチング、要求水準の調整、人間関係やコミュニケーションの調整、ナチュラルサポートの形成などを集中的に行う。</a:t>
          </a:r>
          <a:endParaRPr kumimoji="1" lang="ja-JP" altLang="en-US" sz="1200" dirty="0">
            <a:latin typeface="UD デジタル 教科書体 NK-R" panose="02020400000000000000" pitchFamily="18" charset="-128"/>
            <a:ea typeface="UD デジタル 教科書体 NK-R" panose="02020400000000000000" pitchFamily="18" charset="-128"/>
          </a:endParaRPr>
        </a:p>
      </dgm:t>
    </dgm:pt>
    <dgm:pt modelId="{A028DF09-6284-4542-B54C-F9F5B04D2EDB}" type="parTrans" cxnId="{4FFE63D3-4EEA-4451-8123-C7F0FEB10690}">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101C6D49-2D45-44C5-A461-7FA193C8890D}" type="sibTrans" cxnId="{4FFE63D3-4EEA-4451-8123-C7F0FEB10690}">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ADC4DD07-F9CF-43B8-B4FF-0D30828391B1}">
      <dgm:prSet phldrT="[テキスト]" custT="1"/>
      <dgm:spPr/>
      <dgm:t>
        <a:bodyPr/>
        <a:lstStyle/>
        <a:p>
          <a:r>
            <a:rPr lang="ja-JP" altLang="en-US" sz="1200" dirty="0">
              <a:latin typeface="UD デジタル 教科書体 NK-R" panose="02020400000000000000" pitchFamily="18" charset="-128"/>
              <a:ea typeface="UD デジタル 教科書体 NK-R" panose="02020400000000000000" pitchFamily="18" charset="-128"/>
            </a:rPr>
            <a:t>・支援構築を通して得た情報を基に、障害のある人の状況、職場の状況を継続的に観察し、不利・困難な要素（仕事の変化、職員の異動、体調等の変化、家族や友達の変化、支援機関や医療機関の変化）が生じないかを把握する。また、問題が深刻化しないように早期に対応する。</a:t>
          </a:r>
          <a:endParaRPr kumimoji="1" lang="ja-JP" altLang="en-US" sz="1200" dirty="0">
            <a:latin typeface="UD デジタル 教科書体 NK-R" panose="02020400000000000000" pitchFamily="18" charset="-128"/>
            <a:ea typeface="UD デジタル 教科書体 NK-R" panose="02020400000000000000" pitchFamily="18" charset="-128"/>
          </a:endParaRPr>
        </a:p>
      </dgm:t>
    </dgm:pt>
    <dgm:pt modelId="{757484A0-DB5A-414A-9168-86BAA8A57649}" type="parTrans" cxnId="{6A12506D-F5E1-4D10-A01C-F06BA620BFD4}">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68AA97C5-E65C-4680-82D0-26B650667478}" type="sibTrans" cxnId="{6A12506D-F5E1-4D10-A01C-F06BA620BFD4}">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0B171AB8-E997-48B2-A248-5F746B9A8F75}">
      <dgm:prSet phldrT="[テキスト]" custT="1"/>
      <dgm:spPr/>
      <dgm: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予防をしても必ず問題は生じるので、その都度、早期に介入する。「支援構築⇒予防⇒問題解決」のプロセスがあれば問題解決も比較的容易だが、知らない職場にいきなり入っての問題解決は非常に難しく成果が上がり難い。</a:t>
          </a:r>
        </a:p>
      </dgm:t>
    </dgm:pt>
    <dgm:pt modelId="{0D80BA44-5A8A-4C50-A227-B745F814B615}" type="parTrans" cxnId="{A3F06D94-4CF9-4992-8875-B005D9C94771}">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D7098CE5-70C9-4993-AF8F-F6691DEFAD92}" type="sibTrans" cxnId="{A3F06D94-4CF9-4992-8875-B005D9C94771}">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94039D16-8C38-4BEA-8321-89832DEE46D5}" type="pres">
      <dgm:prSet presAssocID="{97039F16-8A29-4884-ABED-6F78A8AF1116}" presName="linear" presStyleCnt="0">
        <dgm:presLayoutVars>
          <dgm:dir/>
          <dgm:resizeHandles val="exact"/>
        </dgm:presLayoutVars>
      </dgm:prSet>
      <dgm:spPr/>
    </dgm:pt>
    <dgm:pt modelId="{8D210EBC-87B2-4572-824C-1686193BE605}" type="pres">
      <dgm:prSet presAssocID="{35917A01-A457-4D3F-B38A-20E7DB61C42F}" presName="comp" presStyleCnt="0"/>
      <dgm:spPr/>
    </dgm:pt>
    <dgm:pt modelId="{337C7BFD-7F00-4F3F-9FC3-E9A1860F8A84}" type="pres">
      <dgm:prSet presAssocID="{35917A01-A457-4D3F-B38A-20E7DB61C42F}" presName="box" presStyleLbl="node1" presStyleIdx="0" presStyleCnt="3"/>
      <dgm:spPr/>
    </dgm:pt>
    <dgm:pt modelId="{2EBA3428-52CB-4502-8097-6D059410A762}" type="pres">
      <dgm:prSet presAssocID="{35917A01-A457-4D3F-B38A-20E7DB61C42F}" presName="img" presStyleLbl="fgImgPlace1" presStyleIdx="0" presStyleCnt="3"/>
      <dgm:spPr/>
    </dgm:pt>
    <dgm:pt modelId="{A421567C-9995-493D-BD50-4C1A53DA8E14}" type="pres">
      <dgm:prSet presAssocID="{35917A01-A457-4D3F-B38A-20E7DB61C42F}" presName="text" presStyleLbl="node1" presStyleIdx="0" presStyleCnt="3">
        <dgm:presLayoutVars>
          <dgm:bulletEnabled val="1"/>
        </dgm:presLayoutVars>
      </dgm:prSet>
      <dgm:spPr/>
    </dgm:pt>
    <dgm:pt modelId="{50C0E7DA-8580-4197-B50C-F3DD3C5B946F}" type="pres">
      <dgm:prSet presAssocID="{101C6D49-2D45-44C5-A461-7FA193C8890D}" presName="spacer" presStyleCnt="0"/>
      <dgm:spPr/>
    </dgm:pt>
    <dgm:pt modelId="{35716017-8DDF-4FD4-9852-9351DD0CA21E}" type="pres">
      <dgm:prSet presAssocID="{ADC4DD07-F9CF-43B8-B4FF-0D30828391B1}" presName="comp" presStyleCnt="0"/>
      <dgm:spPr/>
    </dgm:pt>
    <dgm:pt modelId="{C425CAE6-DEC2-45A9-BA75-17F9546507A1}" type="pres">
      <dgm:prSet presAssocID="{ADC4DD07-F9CF-43B8-B4FF-0D30828391B1}" presName="box" presStyleLbl="node1" presStyleIdx="1" presStyleCnt="3" custScaleY="131652" custLinFactNeighborX="-602" custLinFactNeighborY="0"/>
      <dgm:spPr/>
    </dgm:pt>
    <dgm:pt modelId="{728DF6A7-14E2-4BA0-BDF4-1C95EFF914EE}" type="pres">
      <dgm:prSet presAssocID="{ADC4DD07-F9CF-43B8-B4FF-0D30828391B1}" presName="img" presStyleLbl="fgImgPlace1" presStyleIdx="1" presStyleCnt="3"/>
      <dgm:spPr/>
    </dgm:pt>
    <dgm:pt modelId="{5F10E07D-488C-423F-8067-29147970DE42}" type="pres">
      <dgm:prSet presAssocID="{ADC4DD07-F9CF-43B8-B4FF-0D30828391B1}" presName="text" presStyleLbl="node1" presStyleIdx="1" presStyleCnt="3">
        <dgm:presLayoutVars>
          <dgm:bulletEnabled val="1"/>
        </dgm:presLayoutVars>
      </dgm:prSet>
      <dgm:spPr/>
    </dgm:pt>
    <dgm:pt modelId="{466237F3-E58D-48BF-8CA6-8118ACAD8E8E}" type="pres">
      <dgm:prSet presAssocID="{68AA97C5-E65C-4680-82D0-26B650667478}" presName="spacer" presStyleCnt="0"/>
      <dgm:spPr/>
    </dgm:pt>
    <dgm:pt modelId="{F13F7179-67DF-4641-8368-D8349AED810E}" type="pres">
      <dgm:prSet presAssocID="{0B171AB8-E997-48B2-A248-5F746B9A8F75}" presName="comp" presStyleCnt="0"/>
      <dgm:spPr/>
    </dgm:pt>
    <dgm:pt modelId="{7539E381-990F-435C-8054-BD98DC240AF1}" type="pres">
      <dgm:prSet presAssocID="{0B171AB8-E997-48B2-A248-5F746B9A8F75}" presName="box" presStyleLbl="node1" presStyleIdx="2" presStyleCnt="3"/>
      <dgm:spPr/>
    </dgm:pt>
    <dgm:pt modelId="{34A47201-EEA6-4BDD-AD1F-A8396CEFDFD0}" type="pres">
      <dgm:prSet presAssocID="{0B171AB8-E997-48B2-A248-5F746B9A8F75}" presName="img" presStyleLbl="fgImgPlace1" presStyleIdx="2" presStyleCnt="3"/>
      <dgm:spPr/>
    </dgm:pt>
    <dgm:pt modelId="{544E47A6-4FDD-4D59-8965-36FCECE56767}" type="pres">
      <dgm:prSet presAssocID="{0B171AB8-E997-48B2-A248-5F746B9A8F75}" presName="text" presStyleLbl="node1" presStyleIdx="2" presStyleCnt="3">
        <dgm:presLayoutVars>
          <dgm:bulletEnabled val="1"/>
        </dgm:presLayoutVars>
      </dgm:prSet>
      <dgm:spPr/>
    </dgm:pt>
  </dgm:ptLst>
  <dgm:cxnLst>
    <dgm:cxn modelId="{F3590F35-CFE4-4B8B-99C5-1500258A3292}" type="presOf" srcId="{0B171AB8-E997-48B2-A248-5F746B9A8F75}" destId="{7539E381-990F-435C-8054-BD98DC240AF1}" srcOrd="0" destOrd="0" presId="urn:microsoft.com/office/officeart/2005/8/layout/vList4"/>
    <dgm:cxn modelId="{9FD9C747-FFAB-4B00-B07C-429C16460BF4}" type="presOf" srcId="{35917A01-A457-4D3F-B38A-20E7DB61C42F}" destId="{A421567C-9995-493D-BD50-4C1A53DA8E14}" srcOrd="1" destOrd="0" presId="urn:microsoft.com/office/officeart/2005/8/layout/vList4"/>
    <dgm:cxn modelId="{6A12506D-F5E1-4D10-A01C-F06BA620BFD4}" srcId="{97039F16-8A29-4884-ABED-6F78A8AF1116}" destId="{ADC4DD07-F9CF-43B8-B4FF-0D30828391B1}" srcOrd="1" destOrd="0" parTransId="{757484A0-DB5A-414A-9168-86BAA8A57649}" sibTransId="{68AA97C5-E65C-4680-82D0-26B650667478}"/>
    <dgm:cxn modelId="{5BFD407B-E54B-44B6-94FA-11682203E61E}" type="presOf" srcId="{ADC4DD07-F9CF-43B8-B4FF-0D30828391B1}" destId="{5F10E07D-488C-423F-8067-29147970DE42}" srcOrd="1" destOrd="0" presId="urn:microsoft.com/office/officeart/2005/8/layout/vList4"/>
    <dgm:cxn modelId="{A3F06D94-4CF9-4992-8875-B005D9C94771}" srcId="{97039F16-8A29-4884-ABED-6F78A8AF1116}" destId="{0B171AB8-E997-48B2-A248-5F746B9A8F75}" srcOrd="2" destOrd="0" parTransId="{0D80BA44-5A8A-4C50-A227-B745F814B615}" sibTransId="{D7098CE5-70C9-4993-AF8F-F6691DEFAD92}"/>
    <dgm:cxn modelId="{8EEB6899-0AB4-4E00-A8B2-DA4FB215D6DE}" type="presOf" srcId="{97039F16-8A29-4884-ABED-6F78A8AF1116}" destId="{94039D16-8C38-4BEA-8321-89832DEE46D5}" srcOrd="0" destOrd="0" presId="urn:microsoft.com/office/officeart/2005/8/layout/vList4"/>
    <dgm:cxn modelId="{A7542DA4-E969-4858-8167-FBBBE819BAB6}" type="presOf" srcId="{ADC4DD07-F9CF-43B8-B4FF-0D30828391B1}" destId="{C425CAE6-DEC2-45A9-BA75-17F9546507A1}" srcOrd="0" destOrd="0" presId="urn:microsoft.com/office/officeart/2005/8/layout/vList4"/>
    <dgm:cxn modelId="{0C8EDEAC-A364-41A3-A676-173BD95586C5}" type="presOf" srcId="{0B171AB8-E997-48B2-A248-5F746B9A8F75}" destId="{544E47A6-4FDD-4D59-8965-36FCECE56767}" srcOrd="1" destOrd="0" presId="urn:microsoft.com/office/officeart/2005/8/layout/vList4"/>
    <dgm:cxn modelId="{4FFE63D3-4EEA-4451-8123-C7F0FEB10690}" srcId="{97039F16-8A29-4884-ABED-6F78A8AF1116}" destId="{35917A01-A457-4D3F-B38A-20E7DB61C42F}" srcOrd="0" destOrd="0" parTransId="{A028DF09-6284-4542-B54C-F9F5B04D2EDB}" sibTransId="{101C6D49-2D45-44C5-A461-7FA193C8890D}"/>
    <dgm:cxn modelId="{158209E5-E1AD-4459-9BD7-00A22F086B1F}" type="presOf" srcId="{35917A01-A457-4D3F-B38A-20E7DB61C42F}" destId="{337C7BFD-7F00-4F3F-9FC3-E9A1860F8A84}" srcOrd="0" destOrd="0" presId="urn:microsoft.com/office/officeart/2005/8/layout/vList4"/>
    <dgm:cxn modelId="{C78A34C0-864A-4725-9275-C9FF5E4E8E26}" type="presParOf" srcId="{94039D16-8C38-4BEA-8321-89832DEE46D5}" destId="{8D210EBC-87B2-4572-824C-1686193BE605}" srcOrd="0" destOrd="0" presId="urn:microsoft.com/office/officeart/2005/8/layout/vList4"/>
    <dgm:cxn modelId="{A2550FA8-CB7F-4083-BFD7-C28182D8B07A}" type="presParOf" srcId="{8D210EBC-87B2-4572-824C-1686193BE605}" destId="{337C7BFD-7F00-4F3F-9FC3-E9A1860F8A84}" srcOrd="0" destOrd="0" presId="urn:microsoft.com/office/officeart/2005/8/layout/vList4"/>
    <dgm:cxn modelId="{54B97337-44E3-48D0-9412-30835EB38F7D}" type="presParOf" srcId="{8D210EBC-87B2-4572-824C-1686193BE605}" destId="{2EBA3428-52CB-4502-8097-6D059410A762}" srcOrd="1" destOrd="0" presId="urn:microsoft.com/office/officeart/2005/8/layout/vList4"/>
    <dgm:cxn modelId="{A9DF44A2-C02C-407F-93B8-ADB5B588807D}" type="presParOf" srcId="{8D210EBC-87B2-4572-824C-1686193BE605}" destId="{A421567C-9995-493D-BD50-4C1A53DA8E14}" srcOrd="2" destOrd="0" presId="urn:microsoft.com/office/officeart/2005/8/layout/vList4"/>
    <dgm:cxn modelId="{249EFD41-85BF-4961-81DB-C7C5846981ED}" type="presParOf" srcId="{94039D16-8C38-4BEA-8321-89832DEE46D5}" destId="{50C0E7DA-8580-4197-B50C-F3DD3C5B946F}" srcOrd="1" destOrd="0" presId="urn:microsoft.com/office/officeart/2005/8/layout/vList4"/>
    <dgm:cxn modelId="{536D0A70-D31A-4C88-B7A0-BE8FDE16AC1A}" type="presParOf" srcId="{94039D16-8C38-4BEA-8321-89832DEE46D5}" destId="{35716017-8DDF-4FD4-9852-9351DD0CA21E}" srcOrd="2" destOrd="0" presId="urn:microsoft.com/office/officeart/2005/8/layout/vList4"/>
    <dgm:cxn modelId="{7FA2F53C-8089-4E9A-AD82-D7A050572330}" type="presParOf" srcId="{35716017-8DDF-4FD4-9852-9351DD0CA21E}" destId="{C425CAE6-DEC2-45A9-BA75-17F9546507A1}" srcOrd="0" destOrd="0" presId="urn:microsoft.com/office/officeart/2005/8/layout/vList4"/>
    <dgm:cxn modelId="{2057A3EE-B3C2-4689-AF17-2D022ECC8DC4}" type="presParOf" srcId="{35716017-8DDF-4FD4-9852-9351DD0CA21E}" destId="{728DF6A7-14E2-4BA0-BDF4-1C95EFF914EE}" srcOrd="1" destOrd="0" presId="urn:microsoft.com/office/officeart/2005/8/layout/vList4"/>
    <dgm:cxn modelId="{1ED3DC19-39F3-43A3-8FB7-929F4553BB7D}" type="presParOf" srcId="{35716017-8DDF-4FD4-9852-9351DD0CA21E}" destId="{5F10E07D-488C-423F-8067-29147970DE42}" srcOrd="2" destOrd="0" presId="urn:microsoft.com/office/officeart/2005/8/layout/vList4"/>
    <dgm:cxn modelId="{055FD675-C054-4484-95D4-C26044BBA513}" type="presParOf" srcId="{94039D16-8C38-4BEA-8321-89832DEE46D5}" destId="{466237F3-E58D-48BF-8CA6-8118ACAD8E8E}" srcOrd="3" destOrd="0" presId="urn:microsoft.com/office/officeart/2005/8/layout/vList4"/>
    <dgm:cxn modelId="{866C290C-9545-489A-8903-6D170C561C4F}" type="presParOf" srcId="{94039D16-8C38-4BEA-8321-89832DEE46D5}" destId="{F13F7179-67DF-4641-8368-D8349AED810E}" srcOrd="4" destOrd="0" presId="urn:microsoft.com/office/officeart/2005/8/layout/vList4"/>
    <dgm:cxn modelId="{7172EE2E-DBB4-40D3-AFCE-8DB9AE3C1EF7}" type="presParOf" srcId="{F13F7179-67DF-4641-8368-D8349AED810E}" destId="{7539E381-990F-435C-8054-BD98DC240AF1}" srcOrd="0" destOrd="0" presId="urn:microsoft.com/office/officeart/2005/8/layout/vList4"/>
    <dgm:cxn modelId="{9FB51E67-5A47-4B2E-82EC-290DFD551B05}" type="presParOf" srcId="{F13F7179-67DF-4641-8368-D8349AED810E}" destId="{34A47201-EEA6-4BDD-AD1F-A8396CEFDFD0}" srcOrd="1" destOrd="0" presId="urn:microsoft.com/office/officeart/2005/8/layout/vList4"/>
    <dgm:cxn modelId="{13B75CF3-2C66-491B-A56C-0E88476CA810}" type="presParOf" srcId="{F13F7179-67DF-4641-8368-D8349AED810E}" destId="{544E47A6-4FDD-4D59-8965-36FCECE56767}" srcOrd="2" destOrd="0" presId="urn:microsoft.com/office/officeart/2005/8/layout/vList4"/>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861C690-3F6C-4183-9E4A-EAE7A91CEE71}" type="doc">
      <dgm:prSet loTypeId="urn:microsoft.com/office/officeart/2005/8/layout/hProcess9" loCatId="process" qsTypeId="urn:microsoft.com/office/officeart/2005/8/quickstyle/simple1" qsCatId="simple" csTypeId="urn:microsoft.com/office/officeart/2005/8/colors/accent0_2" csCatId="mainScheme" phldr="1"/>
      <dgm:spPr/>
      <dgm:t>
        <a:bodyPr/>
        <a:lstStyle/>
        <a:p>
          <a:endParaRPr kumimoji="1" lang="ja-JP" altLang="en-US"/>
        </a:p>
      </dgm:t>
    </dgm:pt>
    <dgm:pt modelId="{D0EC1D43-B54D-43B9-86CB-E8F6112554C1}">
      <dgm:prSet phldrT="[テキスト]" custT="1"/>
      <dgm:spPr/>
      <dgm:t>
        <a:bodyPr/>
        <a:lstStyle/>
        <a:p>
          <a:r>
            <a:rPr kumimoji="1" lang="ja-JP" altLang="en-US" sz="800" b="0" dirty="0">
              <a:solidFill>
                <a:schemeClr val="tx1"/>
              </a:solidFill>
              <a:latin typeface="UD デジタル 教科書体 NK-R" panose="02020400000000000000" pitchFamily="18" charset="-128"/>
              <a:ea typeface="UD デジタル 教科書体 NK-R" panose="02020400000000000000" pitchFamily="18" charset="-128"/>
            </a:rPr>
            <a:t>アセスメント①　　就労相談</a:t>
          </a:r>
        </a:p>
      </dgm:t>
    </dgm:pt>
    <dgm:pt modelId="{9B4B2EDC-C418-49E5-95A9-712294A4E935}" type="parTrans" cxnId="{A09B613F-B8A6-4E78-9AF0-111A33378CD6}">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418EC018-97EA-478A-BD5B-663E3EE8FA6C}" type="sibTrans" cxnId="{A09B613F-B8A6-4E78-9AF0-111A33378CD6}">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46261DA7-B5E5-4538-9A1D-2D830D1A7367}">
      <dgm:prSet phldrT="[テキスト]" custT="1"/>
      <dgm:spPr/>
      <dgm:t>
        <a:bodyPr/>
        <a:lstStyle/>
        <a:p>
          <a:r>
            <a:rPr kumimoji="1" lang="ja-JP" altLang="en-US" sz="800" b="0" dirty="0">
              <a:solidFill>
                <a:schemeClr val="tx1"/>
              </a:solidFill>
              <a:latin typeface="UD デジタル 教科書体 NK-R" panose="02020400000000000000" pitchFamily="18" charset="-128"/>
              <a:ea typeface="UD デジタル 教科書体 NK-R" panose="02020400000000000000" pitchFamily="18" charset="-128"/>
            </a:rPr>
            <a:t>アセスメント②　　職業準備支援</a:t>
          </a:r>
        </a:p>
      </dgm:t>
    </dgm:pt>
    <dgm:pt modelId="{7E02ECF3-DCC0-4D2C-88AD-95743A8E89D2}" type="parTrans" cxnId="{ABCC2832-F469-481A-BCC9-7C566A4BAD4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9696EA84-152E-4F96-9FDA-7C923B67E732}" type="sibTrans" cxnId="{ABCC2832-F469-481A-BCC9-7C566A4BAD4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E6A9CD8A-D68F-478B-9523-4E6173453D48}">
      <dgm:prSet phldrT="[テキスト]" custT="1"/>
      <dgm:spPr/>
      <dgm:t>
        <a:bodyPr/>
        <a:lstStyle/>
        <a:p>
          <a:r>
            <a:rPr kumimoji="1" lang="ja-JP" altLang="en-US" sz="800" b="0" i="0" dirty="0">
              <a:solidFill>
                <a:schemeClr val="tx1"/>
              </a:solidFill>
              <a:latin typeface="UD デジタル 教科書体 NK-R" panose="02020400000000000000" pitchFamily="18" charset="-128"/>
              <a:ea typeface="UD デジタル 教科書体 NK-R" panose="02020400000000000000" pitchFamily="18" charset="-128"/>
            </a:rPr>
            <a:t>職業紹介</a:t>
          </a:r>
          <a:endParaRPr kumimoji="1" lang="en-US" altLang="ja-JP" sz="800" b="0" i="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800" b="0" i="0" dirty="0">
              <a:solidFill>
                <a:schemeClr val="tx1"/>
              </a:solidFill>
              <a:latin typeface="UD デジタル 教科書体 NK-R" panose="02020400000000000000" pitchFamily="18" charset="-128"/>
              <a:ea typeface="UD デジタル 教科書体 NK-R" panose="02020400000000000000" pitchFamily="18" charset="-128"/>
            </a:rPr>
            <a:t>マッチング</a:t>
          </a:r>
        </a:p>
      </dgm:t>
    </dgm:pt>
    <dgm:pt modelId="{3E6F7390-C26B-420D-8BAE-21CB11B244F0}" type="parTrans" cxnId="{7AD0B280-D764-4125-9939-F8BEC4FD132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0E85F1FC-25FE-43CC-8512-1E34EB007718}" type="sibTrans" cxnId="{7AD0B280-D764-4125-9939-F8BEC4FD132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13A7F6C0-75F0-4D29-8B64-64ECD5E7AB02}">
      <dgm:prSet custT="1"/>
      <dgm:spPr/>
      <dgm:t>
        <a:bodyPr/>
        <a:lstStyle/>
        <a:p>
          <a:r>
            <a:rPr kumimoji="1" lang="ja-JP" altLang="en-US" sz="800" b="0" dirty="0">
              <a:solidFill>
                <a:schemeClr val="tx1"/>
              </a:solidFill>
              <a:latin typeface="UD デジタル 教科書体 NK-R" panose="02020400000000000000" pitchFamily="18" charset="-128"/>
              <a:ea typeface="UD デジタル 教科書体 NK-R" panose="02020400000000000000" pitchFamily="18" charset="-128"/>
            </a:rPr>
            <a:t>職場適応支援　</a:t>
          </a:r>
          <a:r>
            <a:rPr kumimoji="1" lang="ja-JP" altLang="en-US" sz="800" b="0" spc="-150" dirty="0">
              <a:solidFill>
                <a:schemeClr val="tx1"/>
              </a:solidFill>
              <a:latin typeface="UD デジタル 教科書体 NK-R" panose="02020400000000000000" pitchFamily="18" charset="-128"/>
              <a:ea typeface="UD デジタル 教科書体 NK-R" panose="02020400000000000000" pitchFamily="18" charset="-128"/>
            </a:rPr>
            <a:t>（ジョブコーチ支援）</a:t>
          </a:r>
        </a:p>
      </dgm:t>
    </dgm:pt>
    <dgm:pt modelId="{6C12BD19-9DF4-49C2-A570-8355ECF39180}" type="parTrans" cxnId="{0ED18E83-8B7B-414C-BDF7-64D8F0D5771F}">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206BE26B-0281-477B-8DDE-390361A2CFA3}" type="sibTrans" cxnId="{0ED18E83-8B7B-414C-BDF7-64D8F0D5771F}">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3A1C9CB2-0247-4F2C-95D5-7F8D276E8413}">
      <dgm:prSet custT="1"/>
      <dgm:spPr/>
      <dgm:t>
        <a:bodyPr/>
        <a:lstStyle/>
        <a:p>
          <a:r>
            <a:rPr kumimoji="1" lang="ja-JP" altLang="en-US" sz="800" b="0" dirty="0">
              <a:solidFill>
                <a:srgbClr val="FF0000"/>
              </a:solidFill>
              <a:latin typeface="UD デジタル 教科書体 NK-R" panose="02020400000000000000" pitchFamily="18" charset="-128"/>
              <a:ea typeface="UD デジタル 教科書体 NK-R" panose="02020400000000000000" pitchFamily="18" charset="-128"/>
            </a:rPr>
            <a:t>職場定着支援</a:t>
          </a:r>
        </a:p>
      </dgm:t>
    </dgm:pt>
    <dgm:pt modelId="{10EB6788-8F1E-4343-95A7-6582FB366FF2}" type="parTrans" cxnId="{98C3C58A-B8AF-42FE-8FE5-4D8C9733FAB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DA53E5BF-39C0-448A-9628-32F901F97709}" type="sibTrans" cxnId="{98C3C58A-B8AF-42FE-8FE5-4D8C9733FAB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7D7759C8-F61F-41F9-9903-DE9AD1AD9070}" type="pres">
      <dgm:prSet presAssocID="{0861C690-3F6C-4183-9E4A-EAE7A91CEE71}" presName="CompostProcess" presStyleCnt="0">
        <dgm:presLayoutVars>
          <dgm:dir/>
          <dgm:resizeHandles val="exact"/>
        </dgm:presLayoutVars>
      </dgm:prSet>
      <dgm:spPr/>
    </dgm:pt>
    <dgm:pt modelId="{1618D0FF-EDA5-49EA-9646-5C7DE034381F}" type="pres">
      <dgm:prSet presAssocID="{0861C690-3F6C-4183-9E4A-EAE7A91CEE71}" presName="arrow" presStyleLbl="bgShp" presStyleIdx="0" presStyleCnt="1"/>
      <dgm:spPr/>
    </dgm:pt>
    <dgm:pt modelId="{D611372B-0605-4C3D-AA8D-D0794241D445}" type="pres">
      <dgm:prSet presAssocID="{0861C690-3F6C-4183-9E4A-EAE7A91CEE71}" presName="linearProcess" presStyleCnt="0"/>
      <dgm:spPr/>
    </dgm:pt>
    <dgm:pt modelId="{ADA18083-85B5-48DC-BE71-5A78FE501EAA}" type="pres">
      <dgm:prSet presAssocID="{D0EC1D43-B54D-43B9-86CB-E8F6112554C1}" presName="textNode" presStyleLbl="node1" presStyleIdx="0" presStyleCnt="5">
        <dgm:presLayoutVars>
          <dgm:bulletEnabled val="1"/>
        </dgm:presLayoutVars>
      </dgm:prSet>
      <dgm:spPr/>
    </dgm:pt>
    <dgm:pt modelId="{D87921B7-46BD-44E5-98BC-F951867B667B}" type="pres">
      <dgm:prSet presAssocID="{418EC018-97EA-478A-BD5B-663E3EE8FA6C}" presName="sibTrans" presStyleCnt="0"/>
      <dgm:spPr/>
    </dgm:pt>
    <dgm:pt modelId="{54CFA4EE-E04E-4215-8F09-21618A7449C4}" type="pres">
      <dgm:prSet presAssocID="{46261DA7-B5E5-4538-9A1D-2D830D1A7367}" presName="textNode" presStyleLbl="node1" presStyleIdx="1" presStyleCnt="5">
        <dgm:presLayoutVars>
          <dgm:bulletEnabled val="1"/>
        </dgm:presLayoutVars>
      </dgm:prSet>
      <dgm:spPr/>
    </dgm:pt>
    <dgm:pt modelId="{91955034-4A9D-4DBA-916B-20400CB01DA7}" type="pres">
      <dgm:prSet presAssocID="{9696EA84-152E-4F96-9FDA-7C923B67E732}" presName="sibTrans" presStyleCnt="0"/>
      <dgm:spPr/>
    </dgm:pt>
    <dgm:pt modelId="{F1F2899A-ABDA-4B14-80C3-521A4CCA635C}" type="pres">
      <dgm:prSet presAssocID="{E6A9CD8A-D68F-478B-9523-4E6173453D48}" presName="textNode" presStyleLbl="node1" presStyleIdx="2" presStyleCnt="5">
        <dgm:presLayoutVars>
          <dgm:bulletEnabled val="1"/>
        </dgm:presLayoutVars>
      </dgm:prSet>
      <dgm:spPr/>
    </dgm:pt>
    <dgm:pt modelId="{5AEA6641-C9E6-4AA9-97BF-6A2C0AA416DE}" type="pres">
      <dgm:prSet presAssocID="{0E85F1FC-25FE-43CC-8512-1E34EB007718}" presName="sibTrans" presStyleCnt="0"/>
      <dgm:spPr/>
    </dgm:pt>
    <dgm:pt modelId="{9E18A122-0ECA-4A42-A971-89DF48F6FE1B}" type="pres">
      <dgm:prSet presAssocID="{13A7F6C0-75F0-4D29-8B64-64ECD5E7AB02}" presName="textNode" presStyleLbl="node1" presStyleIdx="3" presStyleCnt="5">
        <dgm:presLayoutVars>
          <dgm:bulletEnabled val="1"/>
        </dgm:presLayoutVars>
      </dgm:prSet>
      <dgm:spPr/>
    </dgm:pt>
    <dgm:pt modelId="{E41765F0-9CC3-4BF6-BE50-E207CCEE0A45}" type="pres">
      <dgm:prSet presAssocID="{206BE26B-0281-477B-8DDE-390361A2CFA3}" presName="sibTrans" presStyleCnt="0"/>
      <dgm:spPr/>
    </dgm:pt>
    <dgm:pt modelId="{B6F1E923-D873-4B43-9247-A72B973FDB70}" type="pres">
      <dgm:prSet presAssocID="{3A1C9CB2-0247-4F2C-95D5-7F8D276E8413}" presName="textNode" presStyleLbl="node1" presStyleIdx="4" presStyleCnt="5">
        <dgm:presLayoutVars>
          <dgm:bulletEnabled val="1"/>
        </dgm:presLayoutVars>
      </dgm:prSet>
      <dgm:spPr/>
    </dgm:pt>
  </dgm:ptLst>
  <dgm:cxnLst>
    <dgm:cxn modelId="{D7318701-E0B1-471F-84A2-2FBE18739604}" type="presOf" srcId="{13A7F6C0-75F0-4D29-8B64-64ECD5E7AB02}" destId="{9E18A122-0ECA-4A42-A971-89DF48F6FE1B}" srcOrd="0" destOrd="0" presId="urn:microsoft.com/office/officeart/2005/8/layout/hProcess9"/>
    <dgm:cxn modelId="{ABCC2832-F469-481A-BCC9-7C566A4BAD4D}" srcId="{0861C690-3F6C-4183-9E4A-EAE7A91CEE71}" destId="{46261DA7-B5E5-4538-9A1D-2D830D1A7367}" srcOrd="1" destOrd="0" parTransId="{7E02ECF3-DCC0-4D2C-88AD-95743A8E89D2}" sibTransId="{9696EA84-152E-4F96-9FDA-7C923B67E732}"/>
    <dgm:cxn modelId="{A09B613F-B8A6-4E78-9AF0-111A33378CD6}" srcId="{0861C690-3F6C-4183-9E4A-EAE7A91CEE71}" destId="{D0EC1D43-B54D-43B9-86CB-E8F6112554C1}" srcOrd="0" destOrd="0" parTransId="{9B4B2EDC-C418-49E5-95A9-712294A4E935}" sibTransId="{418EC018-97EA-478A-BD5B-663E3EE8FA6C}"/>
    <dgm:cxn modelId="{24351E5D-DEA7-4C64-9B7E-B5DE1BD79A4A}" type="presOf" srcId="{0861C690-3F6C-4183-9E4A-EAE7A91CEE71}" destId="{7D7759C8-F61F-41F9-9903-DE9AD1AD9070}" srcOrd="0" destOrd="0" presId="urn:microsoft.com/office/officeart/2005/8/layout/hProcess9"/>
    <dgm:cxn modelId="{CA9C5046-15A7-48E2-8447-B1973FE86B43}" type="presOf" srcId="{D0EC1D43-B54D-43B9-86CB-E8F6112554C1}" destId="{ADA18083-85B5-48DC-BE71-5A78FE501EAA}" srcOrd="0" destOrd="0" presId="urn:microsoft.com/office/officeart/2005/8/layout/hProcess9"/>
    <dgm:cxn modelId="{6DFA3C51-17BC-4B2F-A643-FD89DDA39ECC}" type="presOf" srcId="{E6A9CD8A-D68F-478B-9523-4E6173453D48}" destId="{F1F2899A-ABDA-4B14-80C3-521A4CCA635C}" srcOrd="0" destOrd="0" presId="urn:microsoft.com/office/officeart/2005/8/layout/hProcess9"/>
    <dgm:cxn modelId="{7AD0B280-D764-4125-9939-F8BEC4FD132D}" srcId="{0861C690-3F6C-4183-9E4A-EAE7A91CEE71}" destId="{E6A9CD8A-D68F-478B-9523-4E6173453D48}" srcOrd="2" destOrd="0" parTransId="{3E6F7390-C26B-420D-8BAE-21CB11B244F0}" sibTransId="{0E85F1FC-25FE-43CC-8512-1E34EB007718}"/>
    <dgm:cxn modelId="{0ED18E83-8B7B-414C-BDF7-64D8F0D5771F}" srcId="{0861C690-3F6C-4183-9E4A-EAE7A91CEE71}" destId="{13A7F6C0-75F0-4D29-8B64-64ECD5E7AB02}" srcOrd="3" destOrd="0" parTransId="{6C12BD19-9DF4-49C2-A570-8355ECF39180}" sibTransId="{206BE26B-0281-477B-8DDE-390361A2CFA3}"/>
    <dgm:cxn modelId="{98C3C58A-B8AF-42FE-8FE5-4D8C9733FABD}" srcId="{0861C690-3F6C-4183-9E4A-EAE7A91CEE71}" destId="{3A1C9CB2-0247-4F2C-95D5-7F8D276E8413}" srcOrd="4" destOrd="0" parTransId="{10EB6788-8F1E-4343-95A7-6582FB366FF2}" sibTransId="{DA53E5BF-39C0-448A-9628-32F901F97709}"/>
    <dgm:cxn modelId="{2926FFE6-54CB-484F-BE08-D2F76C320EA7}" type="presOf" srcId="{46261DA7-B5E5-4538-9A1D-2D830D1A7367}" destId="{54CFA4EE-E04E-4215-8F09-21618A7449C4}" srcOrd="0" destOrd="0" presId="urn:microsoft.com/office/officeart/2005/8/layout/hProcess9"/>
    <dgm:cxn modelId="{0F4416F7-9449-4E9B-B48F-B1D8B84C9761}" type="presOf" srcId="{3A1C9CB2-0247-4F2C-95D5-7F8D276E8413}" destId="{B6F1E923-D873-4B43-9247-A72B973FDB70}" srcOrd="0" destOrd="0" presId="urn:microsoft.com/office/officeart/2005/8/layout/hProcess9"/>
    <dgm:cxn modelId="{E8E9DCC9-7D07-403A-9AE8-F0639C3B9A71}" type="presParOf" srcId="{7D7759C8-F61F-41F9-9903-DE9AD1AD9070}" destId="{1618D0FF-EDA5-49EA-9646-5C7DE034381F}" srcOrd="0" destOrd="0" presId="urn:microsoft.com/office/officeart/2005/8/layout/hProcess9"/>
    <dgm:cxn modelId="{3D70E90E-B40A-4C86-BFB4-6347CA44CD7E}" type="presParOf" srcId="{7D7759C8-F61F-41F9-9903-DE9AD1AD9070}" destId="{D611372B-0605-4C3D-AA8D-D0794241D445}" srcOrd="1" destOrd="0" presId="urn:microsoft.com/office/officeart/2005/8/layout/hProcess9"/>
    <dgm:cxn modelId="{68EC7AEB-F185-4834-A672-97360287494F}" type="presParOf" srcId="{D611372B-0605-4C3D-AA8D-D0794241D445}" destId="{ADA18083-85B5-48DC-BE71-5A78FE501EAA}" srcOrd="0" destOrd="0" presId="urn:microsoft.com/office/officeart/2005/8/layout/hProcess9"/>
    <dgm:cxn modelId="{87BDC0EE-4425-42B7-AC8D-E85840C27FB5}" type="presParOf" srcId="{D611372B-0605-4C3D-AA8D-D0794241D445}" destId="{D87921B7-46BD-44E5-98BC-F951867B667B}" srcOrd="1" destOrd="0" presId="urn:microsoft.com/office/officeart/2005/8/layout/hProcess9"/>
    <dgm:cxn modelId="{31871418-33BE-4AF7-AD96-E8EC4CE5D180}" type="presParOf" srcId="{D611372B-0605-4C3D-AA8D-D0794241D445}" destId="{54CFA4EE-E04E-4215-8F09-21618A7449C4}" srcOrd="2" destOrd="0" presId="urn:microsoft.com/office/officeart/2005/8/layout/hProcess9"/>
    <dgm:cxn modelId="{FAD03122-9941-4F1C-A084-B9F60E71BFF1}" type="presParOf" srcId="{D611372B-0605-4C3D-AA8D-D0794241D445}" destId="{91955034-4A9D-4DBA-916B-20400CB01DA7}" srcOrd="3" destOrd="0" presId="urn:microsoft.com/office/officeart/2005/8/layout/hProcess9"/>
    <dgm:cxn modelId="{92CDFBFD-A6D6-4FA7-8C9E-D76B3DCD694C}" type="presParOf" srcId="{D611372B-0605-4C3D-AA8D-D0794241D445}" destId="{F1F2899A-ABDA-4B14-80C3-521A4CCA635C}" srcOrd="4" destOrd="0" presId="urn:microsoft.com/office/officeart/2005/8/layout/hProcess9"/>
    <dgm:cxn modelId="{6B75EEFD-EDEB-47CD-AFD4-7E938ABE465C}" type="presParOf" srcId="{D611372B-0605-4C3D-AA8D-D0794241D445}" destId="{5AEA6641-C9E6-4AA9-97BF-6A2C0AA416DE}" srcOrd="5" destOrd="0" presId="urn:microsoft.com/office/officeart/2005/8/layout/hProcess9"/>
    <dgm:cxn modelId="{2095C6AE-6BC8-4FC8-9958-93691C14F130}" type="presParOf" srcId="{D611372B-0605-4C3D-AA8D-D0794241D445}" destId="{9E18A122-0ECA-4A42-A971-89DF48F6FE1B}" srcOrd="6" destOrd="0" presId="urn:microsoft.com/office/officeart/2005/8/layout/hProcess9"/>
    <dgm:cxn modelId="{630A66B1-3AF3-43EC-BC6E-6AC5D80405FC}" type="presParOf" srcId="{D611372B-0605-4C3D-AA8D-D0794241D445}" destId="{E41765F0-9CC3-4BF6-BE50-E207CCEE0A45}" srcOrd="7" destOrd="0" presId="urn:microsoft.com/office/officeart/2005/8/layout/hProcess9"/>
    <dgm:cxn modelId="{71192F2C-B233-4373-8B2D-D19ABE1CCF35}" type="presParOf" srcId="{D611372B-0605-4C3D-AA8D-D0794241D445}" destId="{B6F1E923-D873-4B43-9247-A72B973FDB70}"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85DDC96-00B3-466A-BF49-A3DB2AF04210}" type="doc">
      <dgm:prSet loTypeId="urn:microsoft.com/office/officeart/2005/8/layout/chevron1" loCatId="process" qsTypeId="urn:microsoft.com/office/officeart/2005/8/quickstyle/simple3" qsCatId="simple" csTypeId="urn:microsoft.com/office/officeart/2005/8/colors/accent1_2" csCatId="accent1" phldr="1"/>
      <dgm:spPr/>
    </dgm:pt>
    <dgm:pt modelId="{A952D2AE-62AF-44D5-9515-A8C072BF4C2F}">
      <dgm:prSet phldrT="[テキスト]" custT="1"/>
      <dgm:spPr>
        <a:solidFill>
          <a:srgbClr val="CCECFF"/>
        </a:solidFill>
      </dgm:spPr>
      <dgm: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機関連携の断絶</a:t>
          </a:r>
        </a:p>
      </dgm:t>
    </dgm:pt>
    <dgm:pt modelId="{80FE0D81-9D17-4717-9D7D-DEF5E0FE4754}" type="parTrans" cxnId="{FBADDF88-540B-45AE-8BF6-ED5C55B59263}">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4A2A89F2-B174-41D6-AC24-3A55E749631A}" type="sibTrans" cxnId="{FBADDF88-540B-45AE-8BF6-ED5C55B59263}">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A9B335D9-61AE-469C-90FD-42FC06699669}">
      <dgm:prSet phldrT="[テキスト]" custT="1"/>
      <dgm:spPr>
        <a:solidFill>
          <a:srgbClr val="CCFFCC"/>
        </a:solidFill>
      </dgm:spPr>
      <dgm: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プロセスの断絶</a:t>
          </a:r>
        </a:p>
      </dgm:t>
    </dgm:pt>
    <dgm:pt modelId="{8BC2745C-04C3-4FDF-B8B0-13E35FD9F426}" type="parTrans" cxnId="{15F3DAE8-9417-44F2-BA7F-400EE58D8B55}">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DCB73262-B8EA-4D00-B41A-8D08DCC87F3F}" type="sibTrans" cxnId="{15F3DAE8-9417-44F2-BA7F-400EE58D8B55}">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0C0EF5DA-8A7D-41CD-8B81-C1E9C3EF8C70}">
      <dgm:prSet phldrT="[テキスト]" custT="1"/>
      <dgm:spPr>
        <a:solidFill>
          <a:srgbClr val="FFFFCC"/>
        </a:solidFill>
      </dgm:spPr>
      <dgm:t>
        <a:bodyPr/>
        <a:lstStyle/>
        <a:p>
          <a:r>
            <a:rPr kumimoji="1"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危機介入の労力大</a:t>
          </a:r>
        </a:p>
      </dgm:t>
    </dgm:pt>
    <dgm:pt modelId="{721E48BF-5886-4677-B216-6EBEA4BA42CD}" type="parTrans" cxnId="{761CE171-B460-4C43-B841-D51A8E9177E4}">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9229F6BB-4C40-4360-85E8-17A2E398C3C7}" type="sibTrans" cxnId="{761CE171-B460-4C43-B841-D51A8E9177E4}">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773940B2-4C90-4AFF-9CC7-39BD2FA58794}" type="pres">
      <dgm:prSet presAssocID="{785DDC96-00B3-466A-BF49-A3DB2AF04210}" presName="Name0" presStyleCnt="0">
        <dgm:presLayoutVars>
          <dgm:dir/>
          <dgm:animLvl val="lvl"/>
          <dgm:resizeHandles val="exact"/>
        </dgm:presLayoutVars>
      </dgm:prSet>
      <dgm:spPr/>
    </dgm:pt>
    <dgm:pt modelId="{79B3D387-3929-415E-9D40-9A5B61FB762E}" type="pres">
      <dgm:prSet presAssocID="{A952D2AE-62AF-44D5-9515-A8C072BF4C2F}" presName="parTxOnly" presStyleLbl="node1" presStyleIdx="0" presStyleCnt="3">
        <dgm:presLayoutVars>
          <dgm:chMax val="0"/>
          <dgm:chPref val="0"/>
          <dgm:bulletEnabled val="1"/>
        </dgm:presLayoutVars>
      </dgm:prSet>
      <dgm:spPr/>
    </dgm:pt>
    <dgm:pt modelId="{57C12797-89A5-44E4-9FCD-F0697112E6F8}" type="pres">
      <dgm:prSet presAssocID="{4A2A89F2-B174-41D6-AC24-3A55E749631A}" presName="parTxOnlySpace" presStyleCnt="0"/>
      <dgm:spPr/>
    </dgm:pt>
    <dgm:pt modelId="{62CD4B48-5399-4BFF-83EA-B7D670AE81CD}" type="pres">
      <dgm:prSet presAssocID="{A9B335D9-61AE-469C-90FD-42FC06699669}" presName="parTxOnly" presStyleLbl="node1" presStyleIdx="1" presStyleCnt="3">
        <dgm:presLayoutVars>
          <dgm:chMax val="0"/>
          <dgm:chPref val="0"/>
          <dgm:bulletEnabled val="1"/>
        </dgm:presLayoutVars>
      </dgm:prSet>
      <dgm:spPr/>
    </dgm:pt>
    <dgm:pt modelId="{EFB17F35-A3D2-4C25-9ABC-AF3735ED11D0}" type="pres">
      <dgm:prSet presAssocID="{DCB73262-B8EA-4D00-B41A-8D08DCC87F3F}" presName="parTxOnlySpace" presStyleCnt="0"/>
      <dgm:spPr/>
    </dgm:pt>
    <dgm:pt modelId="{AB71A214-604A-4AD6-97CC-FBBB26D53715}" type="pres">
      <dgm:prSet presAssocID="{0C0EF5DA-8A7D-41CD-8B81-C1E9C3EF8C70}" presName="parTxOnly" presStyleLbl="node1" presStyleIdx="2" presStyleCnt="3">
        <dgm:presLayoutVars>
          <dgm:chMax val="0"/>
          <dgm:chPref val="0"/>
          <dgm:bulletEnabled val="1"/>
        </dgm:presLayoutVars>
      </dgm:prSet>
      <dgm:spPr/>
    </dgm:pt>
  </dgm:ptLst>
  <dgm:cxnLst>
    <dgm:cxn modelId="{761CE171-B460-4C43-B841-D51A8E9177E4}" srcId="{785DDC96-00B3-466A-BF49-A3DB2AF04210}" destId="{0C0EF5DA-8A7D-41CD-8B81-C1E9C3EF8C70}" srcOrd="2" destOrd="0" parTransId="{721E48BF-5886-4677-B216-6EBEA4BA42CD}" sibTransId="{9229F6BB-4C40-4360-85E8-17A2E398C3C7}"/>
    <dgm:cxn modelId="{FBADDF88-540B-45AE-8BF6-ED5C55B59263}" srcId="{785DDC96-00B3-466A-BF49-A3DB2AF04210}" destId="{A952D2AE-62AF-44D5-9515-A8C072BF4C2F}" srcOrd="0" destOrd="0" parTransId="{80FE0D81-9D17-4717-9D7D-DEF5E0FE4754}" sibTransId="{4A2A89F2-B174-41D6-AC24-3A55E749631A}"/>
    <dgm:cxn modelId="{F8632FDB-57F5-44B0-AFE6-6F3FA86AD77F}" type="presOf" srcId="{A9B335D9-61AE-469C-90FD-42FC06699669}" destId="{62CD4B48-5399-4BFF-83EA-B7D670AE81CD}" srcOrd="0" destOrd="0" presId="urn:microsoft.com/office/officeart/2005/8/layout/chevron1"/>
    <dgm:cxn modelId="{977A8AE1-C1A6-4A26-B78C-6CE0AA1CCF1F}" type="presOf" srcId="{A952D2AE-62AF-44D5-9515-A8C072BF4C2F}" destId="{79B3D387-3929-415E-9D40-9A5B61FB762E}" srcOrd="0" destOrd="0" presId="urn:microsoft.com/office/officeart/2005/8/layout/chevron1"/>
    <dgm:cxn modelId="{15F3DAE8-9417-44F2-BA7F-400EE58D8B55}" srcId="{785DDC96-00B3-466A-BF49-A3DB2AF04210}" destId="{A9B335D9-61AE-469C-90FD-42FC06699669}" srcOrd="1" destOrd="0" parTransId="{8BC2745C-04C3-4FDF-B8B0-13E35FD9F426}" sibTransId="{DCB73262-B8EA-4D00-B41A-8D08DCC87F3F}"/>
    <dgm:cxn modelId="{73AE61F1-D951-41F4-A005-6372C7F63CCD}" type="presOf" srcId="{0C0EF5DA-8A7D-41CD-8B81-C1E9C3EF8C70}" destId="{AB71A214-604A-4AD6-97CC-FBBB26D53715}" srcOrd="0" destOrd="0" presId="urn:microsoft.com/office/officeart/2005/8/layout/chevron1"/>
    <dgm:cxn modelId="{C6D654FC-84C6-48CF-A590-0999696DFC52}" type="presOf" srcId="{785DDC96-00B3-466A-BF49-A3DB2AF04210}" destId="{773940B2-4C90-4AFF-9CC7-39BD2FA58794}" srcOrd="0" destOrd="0" presId="urn:microsoft.com/office/officeart/2005/8/layout/chevron1"/>
    <dgm:cxn modelId="{5E7AD3F9-3B6D-4B72-8110-73FEC4CE2D9D}" type="presParOf" srcId="{773940B2-4C90-4AFF-9CC7-39BD2FA58794}" destId="{79B3D387-3929-415E-9D40-9A5B61FB762E}" srcOrd="0" destOrd="0" presId="urn:microsoft.com/office/officeart/2005/8/layout/chevron1"/>
    <dgm:cxn modelId="{0D56A39E-38F2-418B-8108-73E5D31A0364}" type="presParOf" srcId="{773940B2-4C90-4AFF-9CC7-39BD2FA58794}" destId="{57C12797-89A5-44E4-9FCD-F0697112E6F8}" srcOrd="1" destOrd="0" presId="urn:microsoft.com/office/officeart/2005/8/layout/chevron1"/>
    <dgm:cxn modelId="{017184F7-D5CA-4226-B236-50E266C9F06E}" type="presParOf" srcId="{773940B2-4C90-4AFF-9CC7-39BD2FA58794}" destId="{62CD4B48-5399-4BFF-83EA-B7D670AE81CD}" srcOrd="2" destOrd="0" presId="urn:microsoft.com/office/officeart/2005/8/layout/chevron1"/>
    <dgm:cxn modelId="{22ECFAB3-BA67-4DC0-9039-EBF6569D2EA9}" type="presParOf" srcId="{773940B2-4C90-4AFF-9CC7-39BD2FA58794}" destId="{EFB17F35-A3D2-4C25-9ABC-AF3735ED11D0}" srcOrd="3" destOrd="0" presId="urn:microsoft.com/office/officeart/2005/8/layout/chevron1"/>
    <dgm:cxn modelId="{D1B88C6D-0187-4DE5-B7EF-C84FABD50288}" type="presParOf" srcId="{773940B2-4C90-4AFF-9CC7-39BD2FA58794}" destId="{AB71A214-604A-4AD6-97CC-FBBB26D53715}" srcOrd="4"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85DDC96-00B3-466A-BF49-A3DB2AF04210}" type="doc">
      <dgm:prSet loTypeId="urn:microsoft.com/office/officeart/2005/8/layout/chevron1" loCatId="process" qsTypeId="urn:microsoft.com/office/officeart/2005/8/quickstyle/simple3" qsCatId="simple" csTypeId="urn:microsoft.com/office/officeart/2005/8/colors/accent1_2" csCatId="accent1" phldr="1"/>
      <dgm:spPr/>
    </dgm:pt>
    <dgm:pt modelId="{A952D2AE-62AF-44D5-9515-A8C072BF4C2F}">
      <dgm:prSet phldrT="[テキスト]" custT="1"/>
      <dgm:spPr>
        <a:solidFill>
          <a:srgbClr val="CCECFF"/>
        </a:solidFill>
      </dgm:spPr>
      <dgm: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関係機関の連携</a:t>
          </a:r>
        </a:p>
      </dgm:t>
    </dgm:pt>
    <dgm:pt modelId="{80FE0D81-9D17-4717-9D7D-DEF5E0FE4754}" type="parTrans" cxnId="{FBADDF88-540B-45AE-8BF6-ED5C55B59263}">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4A2A89F2-B174-41D6-AC24-3A55E749631A}" type="sibTrans" cxnId="{FBADDF88-540B-45AE-8BF6-ED5C55B59263}">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A9B335D9-61AE-469C-90FD-42FC06699669}">
      <dgm:prSet phldrT="[テキスト]" custT="1"/>
      <dgm:spPr>
        <a:solidFill>
          <a:srgbClr val="CCFFCC"/>
        </a:solidFill>
      </dgm:spPr>
      <dgm: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一貫性なプロセス</a:t>
          </a:r>
        </a:p>
      </dgm:t>
    </dgm:pt>
    <dgm:pt modelId="{8BC2745C-04C3-4FDF-B8B0-13E35FD9F426}" type="parTrans" cxnId="{15F3DAE8-9417-44F2-BA7F-400EE58D8B55}">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DCB73262-B8EA-4D00-B41A-8D08DCC87F3F}" type="sibTrans" cxnId="{15F3DAE8-9417-44F2-BA7F-400EE58D8B55}">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0C0EF5DA-8A7D-41CD-8B81-C1E9C3EF8C70}">
      <dgm:prSet phldrT="[テキスト]" custT="1"/>
      <dgm:spPr>
        <a:solidFill>
          <a:srgbClr val="FFFFCC"/>
        </a:solidFill>
      </dgm:spPr>
      <dgm:t>
        <a:bodyPr/>
        <a:lstStyle/>
        <a:p>
          <a:r>
            <a:rPr kumimoji="1"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初期に労力をかける</a:t>
          </a:r>
        </a:p>
      </dgm:t>
    </dgm:pt>
    <dgm:pt modelId="{721E48BF-5886-4677-B216-6EBEA4BA42CD}" type="parTrans" cxnId="{761CE171-B460-4C43-B841-D51A8E9177E4}">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9229F6BB-4C40-4360-85E8-17A2E398C3C7}" type="sibTrans" cxnId="{761CE171-B460-4C43-B841-D51A8E9177E4}">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773940B2-4C90-4AFF-9CC7-39BD2FA58794}" type="pres">
      <dgm:prSet presAssocID="{785DDC96-00B3-466A-BF49-A3DB2AF04210}" presName="Name0" presStyleCnt="0">
        <dgm:presLayoutVars>
          <dgm:dir/>
          <dgm:animLvl val="lvl"/>
          <dgm:resizeHandles val="exact"/>
        </dgm:presLayoutVars>
      </dgm:prSet>
      <dgm:spPr/>
    </dgm:pt>
    <dgm:pt modelId="{79B3D387-3929-415E-9D40-9A5B61FB762E}" type="pres">
      <dgm:prSet presAssocID="{A952D2AE-62AF-44D5-9515-A8C072BF4C2F}" presName="parTxOnly" presStyleLbl="node1" presStyleIdx="0" presStyleCnt="3">
        <dgm:presLayoutVars>
          <dgm:chMax val="0"/>
          <dgm:chPref val="0"/>
          <dgm:bulletEnabled val="1"/>
        </dgm:presLayoutVars>
      </dgm:prSet>
      <dgm:spPr/>
    </dgm:pt>
    <dgm:pt modelId="{57C12797-89A5-44E4-9FCD-F0697112E6F8}" type="pres">
      <dgm:prSet presAssocID="{4A2A89F2-B174-41D6-AC24-3A55E749631A}" presName="parTxOnlySpace" presStyleCnt="0"/>
      <dgm:spPr/>
    </dgm:pt>
    <dgm:pt modelId="{62CD4B48-5399-4BFF-83EA-B7D670AE81CD}" type="pres">
      <dgm:prSet presAssocID="{A9B335D9-61AE-469C-90FD-42FC06699669}" presName="parTxOnly" presStyleLbl="node1" presStyleIdx="1" presStyleCnt="3" custLinFactNeighborX="-642" custLinFactNeighborY="94340">
        <dgm:presLayoutVars>
          <dgm:chMax val="0"/>
          <dgm:chPref val="0"/>
          <dgm:bulletEnabled val="1"/>
        </dgm:presLayoutVars>
      </dgm:prSet>
      <dgm:spPr/>
    </dgm:pt>
    <dgm:pt modelId="{EFB17F35-A3D2-4C25-9ABC-AF3735ED11D0}" type="pres">
      <dgm:prSet presAssocID="{DCB73262-B8EA-4D00-B41A-8D08DCC87F3F}" presName="parTxOnlySpace" presStyleCnt="0"/>
      <dgm:spPr/>
    </dgm:pt>
    <dgm:pt modelId="{AB71A214-604A-4AD6-97CC-FBBB26D53715}" type="pres">
      <dgm:prSet presAssocID="{0C0EF5DA-8A7D-41CD-8B81-C1E9C3EF8C70}" presName="parTxOnly" presStyleLbl="node1" presStyleIdx="2" presStyleCnt="3">
        <dgm:presLayoutVars>
          <dgm:chMax val="0"/>
          <dgm:chPref val="0"/>
          <dgm:bulletEnabled val="1"/>
        </dgm:presLayoutVars>
      </dgm:prSet>
      <dgm:spPr/>
    </dgm:pt>
  </dgm:ptLst>
  <dgm:cxnLst>
    <dgm:cxn modelId="{761CE171-B460-4C43-B841-D51A8E9177E4}" srcId="{785DDC96-00B3-466A-BF49-A3DB2AF04210}" destId="{0C0EF5DA-8A7D-41CD-8B81-C1E9C3EF8C70}" srcOrd="2" destOrd="0" parTransId="{721E48BF-5886-4677-B216-6EBEA4BA42CD}" sibTransId="{9229F6BB-4C40-4360-85E8-17A2E398C3C7}"/>
    <dgm:cxn modelId="{FBADDF88-540B-45AE-8BF6-ED5C55B59263}" srcId="{785DDC96-00B3-466A-BF49-A3DB2AF04210}" destId="{A952D2AE-62AF-44D5-9515-A8C072BF4C2F}" srcOrd="0" destOrd="0" parTransId="{80FE0D81-9D17-4717-9D7D-DEF5E0FE4754}" sibTransId="{4A2A89F2-B174-41D6-AC24-3A55E749631A}"/>
    <dgm:cxn modelId="{F8632FDB-57F5-44B0-AFE6-6F3FA86AD77F}" type="presOf" srcId="{A9B335D9-61AE-469C-90FD-42FC06699669}" destId="{62CD4B48-5399-4BFF-83EA-B7D670AE81CD}" srcOrd="0" destOrd="0" presId="urn:microsoft.com/office/officeart/2005/8/layout/chevron1"/>
    <dgm:cxn modelId="{977A8AE1-C1A6-4A26-B78C-6CE0AA1CCF1F}" type="presOf" srcId="{A952D2AE-62AF-44D5-9515-A8C072BF4C2F}" destId="{79B3D387-3929-415E-9D40-9A5B61FB762E}" srcOrd="0" destOrd="0" presId="urn:microsoft.com/office/officeart/2005/8/layout/chevron1"/>
    <dgm:cxn modelId="{15F3DAE8-9417-44F2-BA7F-400EE58D8B55}" srcId="{785DDC96-00B3-466A-BF49-A3DB2AF04210}" destId="{A9B335D9-61AE-469C-90FD-42FC06699669}" srcOrd="1" destOrd="0" parTransId="{8BC2745C-04C3-4FDF-B8B0-13E35FD9F426}" sibTransId="{DCB73262-B8EA-4D00-B41A-8D08DCC87F3F}"/>
    <dgm:cxn modelId="{73AE61F1-D951-41F4-A005-6372C7F63CCD}" type="presOf" srcId="{0C0EF5DA-8A7D-41CD-8B81-C1E9C3EF8C70}" destId="{AB71A214-604A-4AD6-97CC-FBBB26D53715}" srcOrd="0" destOrd="0" presId="urn:microsoft.com/office/officeart/2005/8/layout/chevron1"/>
    <dgm:cxn modelId="{C6D654FC-84C6-48CF-A590-0999696DFC52}" type="presOf" srcId="{785DDC96-00B3-466A-BF49-A3DB2AF04210}" destId="{773940B2-4C90-4AFF-9CC7-39BD2FA58794}" srcOrd="0" destOrd="0" presId="urn:microsoft.com/office/officeart/2005/8/layout/chevron1"/>
    <dgm:cxn modelId="{5E7AD3F9-3B6D-4B72-8110-73FEC4CE2D9D}" type="presParOf" srcId="{773940B2-4C90-4AFF-9CC7-39BD2FA58794}" destId="{79B3D387-3929-415E-9D40-9A5B61FB762E}" srcOrd="0" destOrd="0" presId="urn:microsoft.com/office/officeart/2005/8/layout/chevron1"/>
    <dgm:cxn modelId="{0D56A39E-38F2-418B-8108-73E5D31A0364}" type="presParOf" srcId="{773940B2-4C90-4AFF-9CC7-39BD2FA58794}" destId="{57C12797-89A5-44E4-9FCD-F0697112E6F8}" srcOrd="1" destOrd="0" presId="urn:microsoft.com/office/officeart/2005/8/layout/chevron1"/>
    <dgm:cxn modelId="{017184F7-D5CA-4226-B236-50E266C9F06E}" type="presParOf" srcId="{773940B2-4C90-4AFF-9CC7-39BD2FA58794}" destId="{62CD4B48-5399-4BFF-83EA-B7D670AE81CD}" srcOrd="2" destOrd="0" presId="urn:microsoft.com/office/officeart/2005/8/layout/chevron1"/>
    <dgm:cxn modelId="{22ECFAB3-BA67-4DC0-9039-EBF6569D2EA9}" type="presParOf" srcId="{773940B2-4C90-4AFF-9CC7-39BD2FA58794}" destId="{EFB17F35-A3D2-4C25-9ABC-AF3735ED11D0}" srcOrd="3" destOrd="0" presId="urn:microsoft.com/office/officeart/2005/8/layout/chevron1"/>
    <dgm:cxn modelId="{D1B88C6D-0187-4DE5-B7EF-C84FABD50288}" type="presParOf" srcId="{773940B2-4C90-4AFF-9CC7-39BD2FA58794}" destId="{AB71A214-604A-4AD6-97CC-FBBB26D53715}" srcOrd="4" destOrd="0" presId="urn:microsoft.com/office/officeart/2005/8/layout/chevron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234C25A-6D06-4F4A-903A-AEFEE88FA1EC}" type="doc">
      <dgm:prSet loTypeId="urn:microsoft.com/office/officeart/2005/8/layout/process1" loCatId="process" qsTypeId="urn:microsoft.com/office/officeart/2005/8/quickstyle/simple3" qsCatId="simple" csTypeId="urn:microsoft.com/office/officeart/2005/8/colors/colorful1" csCatId="colorful" phldr="1"/>
      <dgm:spPr/>
      <dgm:t>
        <a:bodyPr/>
        <a:lstStyle/>
        <a:p>
          <a:endParaRPr kumimoji="1" lang="ja-JP" altLang="en-US"/>
        </a:p>
      </dgm:t>
    </dgm:pt>
    <dgm:pt modelId="{581B68B1-D972-4606-8EC8-6EC4E18CF019}">
      <dgm:prSet phldrT="[テキスト]" custT="1"/>
      <dgm:spPr/>
      <dgm:t>
        <a:bodyPr/>
        <a:lstStyle/>
        <a:p>
          <a:pPr algn="l"/>
          <a:r>
            <a:rPr kumimoji="1" lang="ja-JP" altLang="en-US" sz="1200" dirty="0">
              <a:latin typeface="UD デジタル 教科書体 NK-R" panose="02020400000000000000" pitchFamily="18" charset="-128"/>
              <a:ea typeface="UD デジタル 教科書体 NK-R" panose="02020400000000000000" pitchFamily="18" charset="-128"/>
            </a:rPr>
            <a:t>先の見通しを持たない就労相談</a:t>
          </a:r>
        </a:p>
      </dgm:t>
    </dgm:pt>
    <dgm:pt modelId="{FAE9EDC6-CA10-4C91-AE98-B1F235C06B36}" type="parTrans" cxnId="{0D120659-0AA7-4D9A-8A3D-9E3BA1495F58}">
      <dgm:prSet/>
      <dgm:spPr/>
      <dgm:t>
        <a:bodyPr/>
        <a:lstStyle/>
        <a:p>
          <a:pPr algn="l"/>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5138A8C7-1600-40A5-BAD9-6EFD52E7F111}" type="sibTrans" cxnId="{0D120659-0AA7-4D9A-8A3D-9E3BA1495F58}">
      <dgm:prSet custT="1"/>
      <dgm:spPr/>
      <dgm:t>
        <a:bodyPr/>
        <a:lstStyle/>
        <a:p>
          <a:pPr algn="l"/>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4725E699-9072-466C-9012-D85CF9907120}">
      <dgm:prSet phldrT="[テキスト]" custT="1"/>
      <dgm:spPr/>
      <dgm:t>
        <a:bodyPr/>
        <a:lstStyle/>
        <a:p>
          <a:pPr algn="l"/>
          <a:r>
            <a:rPr kumimoji="1" lang="ja-JP" altLang="en-US" sz="1200" dirty="0">
              <a:latin typeface="UD デジタル 教科書体 NK-R" panose="02020400000000000000" pitchFamily="18" charset="-128"/>
              <a:ea typeface="UD デジタル 教科書体 NK-R" panose="02020400000000000000" pitchFamily="18" charset="-128"/>
            </a:rPr>
            <a:t>企業に情報がつながらない</a:t>
          </a:r>
        </a:p>
      </dgm:t>
    </dgm:pt>
    <dgm:pt modelId="{346AD091-8381-458F-8F8C-70E8D10EB030}" type="parTrans" cxnId="{FADA63BF-10AC-44DB-963C-7436CB85E591}">
      <dgm:prSet/>
      <dgm:spPr/>
      <dgm:t>
        <a:bodyPr/>
        <a:lstStyle/>
        <a:p>
          <a:pPr algn="l"/>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43F9FC70-EF2C-4088-98BD-6BAFC4CB272B}" type="sibTrans" cxnId="{FADA63BF-10AC-44DB-963C-7436CB85E591}">
      <dgm:prSet custT="1"/>
      <dgm:spPr/>
      <dgm:t>
        <a:bodyPr/>
        <a:lstStyle/>
        <a:p>
          <a:pPr algn="l"/>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EDC0A18B-94F9-43D7-922D-1A65C053D699}">
      <dgm:prSet phldrT="[テキスト]" custT="1"/>
      <dgm:spPr/>
      <dgm:t>
        <a:bodyPr/>
        <a:lstStyle/>
        <a:p>
          <a:pPr algn="l"/>
          <a:r>
            <a:rPr kumimoji="1" lang="ja-JP" altLang="en-US" sz="1200" dirty="0">
              <a:latin typeface="UD デジタル 教科書体 NK-R" panose="02020400000000000000" pitchFamily="18" charset="-128"/>
              <a:ea typeface="UD デジタル 教科書体 NK-R" panose="02020400000000000000" pitchFamily="18" charset="-128"/>
            </a:rPr>
            <a:t>職業準備性不足の就職、ミスマッチの就職</a:t>
          </a:r>
        </a:p>
      </dgm:t>
    </dgm:pt>
    <dgm:pt modelId="{6F35CA6D-AECE-4658-B648-A2EBBAA46396}" type="parTrans" cxnId="{791D17CC-3467-4839-8857-0E5ADE114E76}">
      <dgm:prSet/>
      <dgm:spPr/>
      <dgm:t>
        <a:bodyPr/>
        <a:lstStyle/>
        <a:p>
          <a:pPr algn="l"/>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4C814B55-020E-4AD9-B5D6-8A8DC3EC4A7B}" type="sibTrans" cxnId="{791D17CC-3467-4839-8857-0E5ADE114E76}">
      <dgm:prSet custT="1"/>
      <dgm:spPr/>
      <dgm:t>
        <a:bodyPr/>
        <a:lstStyle/>
        <a:p>
          <a:pPr algn="l"/>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3C4584A4-803A-413D-B1F8-3608C9D1F3FE}">
      <dgm:prSet custT="1"/>
      <dgm:spPr/>
      <dgm:t>
        <a:bodyPr/>
        <a:lstStyle/>
        <a:p>
          <a:pPr algn="l"/>
          <a:r>
            <a:rPr kumimoji="1" lang="ja-JP" altLang="en-US" sz="1200" dirty="0">
              <a:latin typeface="UD デジタル 教科書体 NK-R" panose="02020400000000000000" pitchFamily="18" charset="-128"/>
              <a:ea typeface="UD デジタル 教科書体 NK-R" panose="02020400000000000000" pitchFamily="18" charset="-128"/>
            </a:rPr>
            <a:t>危機介入、問題会解決型の定着支援</a:t>
          </a:r>
        </a:p>
      </dgm:t>
    </dgm:pt>
    <dgm:pt modelId="{525052F4-66A3-44D9-9E8B-B7AF6770697F}" type="parTrans" cxnId="{2B9C534B-F023-46D3-A9EC-62D790C700FB}">
      <dgm:prSet/>
      <dgm:spPr/>
      <dgm:t>
        <a:bodyPr/>
        <a:lstStyle/>
        <a:p>
          <a:pPr algn="l"/>
          <a:endParaRPr kumimoji="1" lang="ja-JP" altLang="en-US" sz="1200"/>
        </a:p>
      </dgm:t>
    </dgm:pt>
    <dgm:pt modelId="{82073970-EB41-459F-8689-74FA756C9B52}" type="sibTrans" cxnId="{2B9C534B-F023-46D3-A9EC-62D790C700FB}">
      <dgm:prSet/>
      <dgm:spPr/>
      <dgm:t>
        <a:bodyPr/>
        <a:lstStyle/>
        <a:p>
          <a:pPr algn="l"/>
          <a:endParaRPr kumimoji="1" lang="ja-JP" altLang="en-US" sz="1200"/>
        </a:p>
      </dgm:t>
    </dgm:pt>
    <dgm:pt modelId="{BAE9007F-4649-4B06-AD40-106CE0F70D84}" type="pres">
      <dgm:prSet presAssocID="{A234C25A-6D06-4F4A-903A-AEFEE88FA1EC}" presName="Name0" presStyleCnt="0">
        <dgm:presLayoutVars>
          <dgm:dir/>
          <dgm:resizeHandles val="exact"/>
        </dgm:presLayoutVars>
      </dgm:prSet>
      <dgm:spPr/>
    </dgm:pt>
    <dgm:pt modelId="{0AA9D830-0D40-461A-8FF6-B909A8FBCA92}" type="pres">
      <dgm:prSet presAssocID="{581B68B1-D972-4606-8EC8-6EC4E18CF019}" presName="node" presStyleLbl="node1" presStyleIdx="0" presStyleCnt="4">
        <dgm:presLayoutVars>
          <dgm:bulletEnabled val="1"/>
        </dgm:presLayoutVars>
      </dgm:prSet>
      <dgm:spPr/>
    </dgm:pt>
    <dgm:pt modelId="{CB5708D6-9619-4077-9EC2-5E08EA737A74}" type="pres">
      <dgm:prSet presAssocID="{5138A8C7-1600-40A5-BAD9-6EFD52E7F111}" presName="sibTrans" presStyleLbl="sibTrans2D1" presStyleIdx="0" presStyleCnt="3"/>
      <dgm:spPr/>
    </dgm:pt>
    <dgm:pt modelId="{EA1F525F-E19C-45E0-8AEF-FCAEDB6F7F45}" type="pres">
      <dgm:prSet presAssocID="{5138A8C7-1600-40A5-BAD9-6EFD52E7F111}" presName="connectorText" presStyleLbl="sibTrans2D1" presStyleIdx="0" presStyleCnt="3"/>
      <dgm:spPr/>
    </dgm:pt>
    <dgm:pt modelId="{096CA568-2214-4875-B0DC-B2EA9D3DDAE6}" type="pres">
      <dgm:prSet presAssocID="{4725E699-9072-466C-9012-D85CF9907120}" presName="node" presStyleLbl="node1" presStyleIdx="1" presStyleCnt="4">
        <dgm:presLayoutVars>
          <dgm:bulletEnabled val="1"/>
        </dgm:presLayoutVars>
      </dgm:prSet>
      <dgm:spPr/>
    </dgm:pt>
    <dgm:pt modelId="{B8B43B79-5DAE-4079-99CE-6914A33CAAA4}" type="pres">
      <dgm:prSet presAssocID="{43F9FC70-EF2C-4088-98BD-6BAFC4CB272B}" presName="sibTrans" presStyleLbl="sibTrans2D1" presStyleIdx="1" presStyleCnt="3"/>
      <dgm:spPr/>
    </dgm:pt>
    <dgm:pt modelId="{D54FE056-E13A-47F7-ABDA-C0583D465D8E}" type="pres">
      <dgm:prSet presAssocID="{43F9FC70-EF2C-4088-98BD-6BAFC4CB272B}" presName="connectorText" presStyleLbl="sibTrans2D1" presStyleIdx="1" presStyleCnt="3"/>
      <dgm:spPr/>
    </dgm:pt>
    <dgm:pt modelId="{07B7AA78-64DC-461C-90AF-F58BC8470310}" type="pres">
      <dgm:prSet presAssocID="{EDC0A18B-94F9-43D7-922D-1A65C053D699}" presName="node" presStyleLbl="node1" presStyleIdx="2" presStyleCnt="4">
        <dgm:presLayoutVars>
          <dgm:bulletEnabled val="1"/>
        </dgm:presLayoutVars>
      </dgm:prSet>
      <dgm:spPr/>
    </dgm:pt>
    <dgm:pt modelId="{ADC43029-752B-4A01-AEED-A7375F38F733}" type="pres">
      <dgm:prSet presAssocID="{4C814B55-020E-4AD9-B5D6-8A8DC3EC4A7B}" presName="sibTrans" presStyleLbl="sibTrans2D1" presStyleIdx="2" presStyleCnt="3"/>
      <dgm:spPr/>
    </dgm:pt>
    <dgm:pt modelId="{5F6A8447-D8E9-4D6E-9460-3B28EEBC224D}" type="pres">
      <dgm:prSet presAssocID="{4C814B55-020E-4AD9-B5D6-8A8DC3EC4A7B}" presName="connectorText" presStyleLbl="sibTrans2D1" presStyleIdx="2" presStyleCnt="3"/>
      <dgm:spPr/>
    </dgm:pt>
    <dgm:pt modelId="{B63C32EB-BDB0-4897-9093-3998872206EF}" type="pres">
      <dgm:prSet presAssocID="{3C4584A4-803A-413D-B1F8-3608C9D1F3FE}" presName="node" presStyleLbl="node1" presStyleIdx="3" presStyleCnt="4">
        <dgm:presLayoutVars>
          <dgm:bulletEnabled val="1"/>
        </dgm:presLayoutVars>
      </dgm:prSet>
      <dgm:spPr/>
    </dgm:pt>
  </dgm:ptLst>
  <dgm:cxnLst>
    <dgm:cxn modelId="{89CD4215-5FDD-4E9B-B986-F44B2FD49794}" type="presOf" srcId="{581B68B1-D972-4606-8EC8-6EC4E18CF019}" destId="{0AA9D830-0D40-461A-8FF6-B909A8FBCA92}" srcOrd="0" destOrd="0" presId="urn:microsoft.com/office/officeart/2005/8/layout/process1"/>
    <dgm:cxn modelId="{115E511B-8524-4CA8-907A-E8BEF040CE02}" type="presOf" srcId="{5138A8C7-1600-40A5-BAD9-6EFD52E7F111}" destId="{CB5708D6-9619-4077-9EC2-5E08EA737A74}" srcOrd="0" destOrd="0" presId="urn:microsoft.com/office/officeart/2005/8/layout/process1"/>
    <dgm:cxn modelId="{ED876F1C-B520-4370-8B38-6A7016F90C9D}" type="presOf" srcId="{EDC0A18B-94F9-43D7-922D-1A65C053D699}" destId="{07B7AA78-64DC-461C-90AF-F58BC8470310}" srcOrd="0" destOrd="0" presId="urn:microsoft.com/office/officeart/2005/8/layout/process1"/>
    <dgm:cxn modelId="{21EA7121-77F8-441B-BBF9-729C1CBEDB66}" type="presOf" srcId="{3C4584A4-803A-413D-B1F8-3608C9D1F3FE}" destId="{B63C32EB-BDB0-4897-9093-3998872206EF}" srcOrd="0" destOrd="0" presId="urn:microsoft.com/office/officeart/2005/8/layout/process1"/>
    <dgm:cxn modelId="{84C9E724-08A5-4C27-AC6B-A54B859A4A33}" type="presOf" srcId="{4C814B55-020E-4AD9-B5D6-8A8DC3EC4A7B}" destId="{5F6A8447-D8E9-4D6E-9460-3B28EEBC224D}" srcOrd="1" destOrd="0" presId="urn:microsoft.com/office/officeart/2005/8/layout/process1"/>
    <dgm:cxn modelId="{2B9C534B-F023-46D3-A9EC-62D790C700FB}" srcId="{A234C25A-6D06-4F4A-903A-AEFEE88FA1EC}" destId="{3C4584A4-803A-413D-B1F8-3608C9D1F3FE}" srcOrd="3" destOrd="0" parTransId="{525052F4-66A3-44D9-9E8B-B7AF6770697F}" sibTransId="{82073970-EB41-459F-8689-74FA756C9B52}"/>
    <dgm:cxn modelId="{ED01F46D-CEB3-4DBA-943C-5C259A484F29}" type="presOf" srcId="{43F9FC70-EF2C-4088-98BD-6BAFC4CB272B}" destId="{D54FE056-E13A-47F7-ABDA-C0583D465D8E}" srcOrd="1" destOrd="0" presId="urn:microsoft.com/office/officeart/2005/8/layout/process1"/>
    <dgm:cxn modelId="{0D120659-0AA7-4D9A-8A3D-9E3BA1495F58}" srcId="{A234C25A-6D06-4F4A-903A-AEFEE88FA1EC}" destId="{581B68B1-D972-4606-8EC8-6EC4E18CF019}" srcOrd="0" destOrd="0" parTransId="{FAE9EDC6-CA10-4C91-AE98-B1F235C06B36}" sibTransId="{5138A8C7-1600-40A5-BAD9-6EFD52E7F111}"/>
    <dgm:cxn modelId="{CF23AB89-5003-47B9-8842-073667686BA7}" type="presOf" srcId="{5138A8C7-1600-40A5-BAD9-6EFD52E7F111}" destId="{EA1F525F-E19C-45E0-8AEF-FCAEDB6F7F45}" srcOrd="1" destOrd="0" presId="urn:microsoft.com/office/officeart/2005/8/layout/process1"/>
    <dgm:cxn modelId="{ECE4098E-BB8D-4F90-A735-8324EB044747}" type="presOf" srcId="{43F9FC70-EF2C-4088-98BD-6BAFC4CB272B}" destId="{B8B43B79-5DAE-4079-99CE-6914A33CAAA4}" srcOrd="0" destOrd="0" presId="urn:microsoft.com/office/officeart/2005/8/layout/process1"/>
    <dgm:cxn modelId="{4B6A589B-C4AE-4FCF-B6F1-00C51E394EA5}" type="presOf" srcId="{A234C25A-6D06-4F4A-903A-AEFEE88FA1EC}" destId="{BAE9007F-4649-4B06-AD40-106CE0F70D84}" srcOrd="0" destOrd="0" presId="urn:microsoft.com/office/officeart/2005/8/layout/process1"/>
    <dgm:cxn modelId="{A7A5B0AF-3AD7-4952-89B6-92C981943B0D}" type="presOf" srcId="{4C814B55-020E-4AD9-B5D6-8A8DC3EC4A7B}" destId="{ADC43029-752B-4A01-AEED-A7375F38F733}" srcOrd="0" destOrd="0" presId="urn:microsoft.com/office/officeart/2005/8/layout/process1"/>
    <dgm:cxn modelId="{FADA63BF-10AC-44DB-963C-7436CB85E591}" srcId="{A234C25A-6D06-4F4A-903A-AEFEE88FA1EC}" destId="{4725E699-9072-466C-9012-D85CF9907120}" srcOrd="1" destOrd="0" parTransId="{346AD091-8381-458F-8F8C-70E8D10EB030}" sibTransId="{43F9FC70-EF2C-4088-98BD-6BAFC4CB272B}"/>
    <dgm:cxn modelId="{791D17CC-3467-4839-8857-0E5ADE114E76}" srcId="{A234C25A-6D06-4F4A-903A-AEFEE88FA1EC}" destId="{EDC0A18B-94F9-43D7-922D-1A65C053D699}" srcOrd="2" destOrd="0" parTransId="{6F35CA6D-AECE-4658-B648-A2EBBAA46396}" sibTransId="{4C814B55-020E-4AD9-B5D6-8A8DC3EC4A7B}"/>
    <dgm:cxn modelId="{844359DC-7FF3-44C4-949E-FF1BB229943F}" type="presOf" srcId="{4725E699-9072-466C-9012-D85CF9907120}" destId="{096CA568-2214-4875-B0DC-B2EA9D3DDAE6}" srcOrd="0" destOrd="0" presId="urn:microsoft.com/office/officeart/2005/8/layout/process1"/>
    <dgm:cxn modelId="{3D8C67C2-7730-47E3-ACE3-1A42B2248D77}" type="presParOf" srcId="{BAE9007F-4649-4B06-AD40-106CE0F70D84}" destId="{0AA9D830-0D40-461A-8FF6-B909A8FBCA92}" srcOrd="0" destOrd="0" presId="urn:microsoft.com/office/officeart/2005/8/layout/process1"/>
    <dgm:cxn modelId="{08F9EBD9-93E8-406E-905B-E8046F49BB98}" type="presParOf" srcId="{BAE9007F-4649-4B06-AD40-106CE0F70D84}" destId="{CB5708D6-9619-4077-9EC2-5E08EA737A74}" srcOrd="1" destOrd="0" presId="urn:microsoft.com/office/officeart/2005/8/layout/process1"/>
    <dgm:cxn modelId="{3F9529E7-F200-48D6-BC93-4224AD40E602}" type="presParOf" srcId="{CB5708D6-9619-4077-9EC2-5E08EA737A74}" destId="{EA1F525F-E19C-45E0-8AEF-FCAEDB6F7F45}" srcOrd="0" destOrd="0" presId="urn:microsoft.com/office/officeart/2005/8/layout/process1"/>
    <dgm:cxn modelId="{28E27B38-FEF9-4467-BA46-5FFD00E37F7F}" type="presParOf" srcId="{BAE9007F-4649-4B06-AD40-106CE0F70D84}" destId="{096CA568-2214-4875-B0DC-B2EA9D3DDAE6}" srcOrd="2" destOrd="0" presId="urn:microsoft.com/office/officeart/2005/8/layout/process1"/>
    <dgm:cxn modelId="{356C1325-7868-4518-B78E-5DAF3835CB7E}" type="presParOf" srcId="{BAE9007F-4649-4B06-AD40-106CE0F70D84}" destId="{B8B43B79-5DAE-4079-99CE-6914A33CAAA4}" srcOrd="3" destOrd="0" presId="urn:microsoft.com/office/officeart/2005/8/layout/process1"/>
    <dgm:cxn modelId="{34E3DF68-0A06-4250-850C-8C6918D4A4B7}" type="presParOf" srcId="{B8B43B79-5DAE-4079-99CE-6914A33CAAA4}" destId="{D54FE056-E13A-47F7-ABDA-C0583D465D8E}" srcOrd="0" destOrd="0" presId="urn:microsoft.com/office/officeart/2005/8/layout/process1"/>
    <dgm:cxn modelId="{7AB9422C-CDED-420A-9C48-40873660734F}" type="presParOf" srcId="{BAE9007F-4649-4B06-AD40-106CE0F70D84}" destId="{07B7AA78-64DC-461C-90AF-F58BC8470310}" srcOrd="4" destOrd="0" presId="urn:microsoft.com/office/officeart/2005/8/layout/process1"/>
    <dgm:cxn modelId="{BA5A284B-4A33-4ABA-9420-22EABA107CD7}" type="presParOf" srcId="{BAE9007F-4649-4B06-AD40-106CE0F70D84}" destId="{ADC43029-752B-4A01-AEED-A7375F38F733}" srcOrd="5" destOrd="0" presId="urn:microsoft.com/office/officeart/2005/8/layout/process1"/>
    <dgm:cxn modelId="{7F38B958-86B3-4DE2-AD9A-D56B2AAD8F6C}" type="presParOf" srcId="{ADC43029-752B-4A01-AEED-A7375F38F733}" destId="{5F6A8447-D8E9-4D6E-9460-3B28EEBC224D}" srcOrd="0" destOrd="0" presId="urn:microsoft.com/office/officeart/2005/8/layout/process1"/>
    <dgm:cxn modelId="{6C16B4BA-06E8-437B-8A33-EB71A0E17EC6}" type="presParOf" srcId="{BAE9007F-4649-4B06-AD40-106CE0F70D84}" destId="{B63C32EB-BDB0-4897-9093-3998872206EF}" srcOrd="6" destOrd="0" presId="urn:microsoft.com/office/officeart/2005/8/layout/process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234C25A-6D06-4F4A-903A-AEFEE88FA1EC}" type="doc">
      <dgm:prSet loTypeId="urn:microsoft.com/office/officeart/2005/8/layout/process1" loCatId="process" qsTypeId="urn:microsoft.com/office/officeart/2005/8/quickstyle/simple3" qsCatId="simple" csTypeId="urn:microsoft.com/office/officeart/2005/8/colors/colorful1" csCatId="colorful" phldr="1"/>
      <dgm:spPr/>
      <dgm:t>
        <a:bodyPr/>
        <a:lstStyle/>
        <a:p>
          <a:endParaRPr kumimoji="1" lang="ja-JP" altLang="en-US"/>
        </a:p>
      </dgm:t>
    </dgm:pt>
    <dgm:pt modelId="{581B68B1-D972-4606-8EC8-6EC4E18CF019}">
      <dgm:prSet phldrT="[テキスト]" custT="1"/>
      <dgm:spPr/>
      <dgm:t>
        <a:bodyPr/>
        <a:lstStyle/>
        <a:p>
          <a:pPr algn="l"/>
          <a:r>
            <a:rPr kumimoji="1" lang="ja-JP" altLang="en-US" sz="1200" dirty="0">
              <a:latin typeface="UD デジタル 教科書体 NK-R" panose="02020400000000000000" pitchFamily="18" charset="-128"/>
              <a:ea typeface="UD デジタル 教科書体 NK-R" panose="02020400000000000000" pitchFamily="18" charset="-128"/>
            </a:rPr>
            <a:t>適切な方向性につなげる就労相談</a:t>
          </a:r>
        </a:p>
      </dgm:t>
    </dgm:pt>
    <dgm:pt modelId="{FAE9EDC6-CA10-4C91-AE98-B1F235C06B36}" type="parTrans" cxnId="{0D120659-0AA7-4D9A-8A3D-9E3BA1495F58}">
      <dgm:prSet/>
      <dgm:spPr/>
      <dgm:t>
        <a:bodyPr/>
        <a:lstStyle/>
        <a:p>
          <a:pPr algn="l"/>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5138A8C7-1600-40A5-BAD9-6EFD52E7F111}" type="sibTrans" cxnId="{0D120659-0AA7-4D9A-8A3D-9E3BA1495F58}">
      <dgm:prSet custT="1"/>
      <dgm:spPr/>
      <dgm:t>
        <a:bodyPr/>
        <a:lstStyle/>
        <a:p>
          <a:pPr algn="l"/>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4725E699-9072-466C-9012-D85CF9907120}">
      <dgm:prSet phldrT="[テキスト]" custT="1"/>
      <dgm:spPr/>
      <dgm:t>
        <a:bodyPr/>
        <a:lstStyle/>
        <a:p>
          <a:pPr algn="l"/>
          <a:r>
            <a:rPr kumimoji="1" lang="ja-JP" altLang="en-US" sz="1200" dirty="0">
              <a:latin typeface="UD デジタル 教科書体 NK-R" panose="02020400000000000000" pitchFamily="18" charset="-128"/>
              <a:ea typeface="UD デジタル 教科書体 NK-R" panose="02020400000000000000" pitchFamily="18" charset="-128"/>
            </a:rPr>
            <a:t>就労支援機関での適切なアセスメント</a:t>
          </a:r>
        </a:p>
      </dgm:t>
    </dgm:pt>
    <dgm:pt modelId="{346AD091-8381-458F-8F8C-70E8D10EB030}" type="parTrans" cxnId="{FADA63BF-10AC-44DB-963C-7436CB85E591}">
      <dgm:prSet/>
      <dgm:spPr/>
      <dgm:t>
        <a:bodyPr/>
        <a:lstStyle/>
        <a:p>
          <a:pPr algn="l"/>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43F9FC70-EF2C-4088-98BD-6BAFC4CB272B}" type="sibTrans" cxnId="{FADA63BF-10AC-44DB-963C-7436CB85E591}">
      <dgm:prSet custT="1"/>
      <dgm:spPr/>
      <dgm:t>
        <a:bodyPr/>
        <a:lstStyle/>
        <a:p>
          <a:pPr algn="l"/>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EDC0A18B-94F9-43D7-922D-1A65C053D699}">
      <dgm:prSet phldrT="[テキスト]" custT="1"/>
      <dgm:spPr/>
      <dgm:t>
        <a:bodyPr/>
        <a:lstStyle/>
        <a:p>
          <a:pPr algn="l"/>
          <a:r>
            <a:rPr kumimoji="1" lang="ja-JP" altLang="en-US" sz="1100" dirty="0">
              <a:latin typeface="UD デジタル 教科書体 NK-R" panose="02020400000000000000" pitchFamily="18" charset="-128"/>
              <a:ea typeface="UD デジタル 教科書体 NK-R" panose="02020400000000000000" pitchFamily="18" charset="-128"/>
            </a:rPr>
            <a:t>アセスメントに基づくマッチングと職場適応支援</a:t>
          </a:r>
        </a:p>
      </dgm:t>
    </dgm:pt>
    <dgm:pt modelId="{6F35CA6D-AECE-4658-B648-A2EBBAA46396}" type="parTrans" cxnId="{791D17CC-3467-4839-8857-0E5ADE114E76}">
      <dgm:prSet/>
      <dgm:spPr/>
      <dgm:t>
        <a:bodyPr/>
        <a:lstStyle/>
        <a:p>
          <a:pPr algn="l"/>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4C814B55-020E-4AD9-B5D6-8A8DC3EC4A7B}" type="sibTrans" cxnId="{791D17CC-3467-4839-8857-0E5ADE114E76}">
      <dgm:prSet custT="1"/>
      <dgm:spPr/>
      <dgm:t>
        <a:bodyPr/>
        <a:lstStyle/>
        <a:p>
          <a:pPr algn="l"/>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3C4584A4-803A-413D-B1F8-3608C9D1F3FE}">
      <dgm:prSet custT="1"/>
      <dgm:spPr/>
      <dgm:t>
        <a:bodyPr/>
        <a:lstStyle/>
        <a:p>
          <a:pPr algn="l"/>
          <a:r>
            <a:rPr kumimoji="1" lang="ja-JP" altLang="en-US" sz="1200" dirty="0">
              <a:latin typeface="UD デジタル 教科書体 NK-R" panose="02020400000000000000" pitchFamily="18" charset="-128"/>
              <a:ea typeface="UD デジタル 教科書体 NK-R" panose="02020400000000000000" pitchFamily="18" charset="-128"/>
            </a:rPr>
            <a:t>モニタリングと修正で危機を予防</a:t>
          </a:r>
        </a:p>
      </dgm:t>
    </dgm:pt>
    <dgm:pt modelId="{525052F4-66A3-44D9-9E8B-B7AF6770697F}" type="parTrans" cxnId="{2B9C534B-F023-46D3-A9EC-62D790C700FB}">
      <dgm:prSet/>
      <dgm:spPr/>
      <dgm:t>
        <a:bodyPr/>
        <a:lstStyle/>
        <a:p>
          <a:pPr algn="l"/>
          <a:endParaRPr kumimoji="1" lang="ja-JP" altLang="en-US" sz="1200"/>
        </a:p>
      </dgm:t>
    </dgm:pt>
    <dgm:pt modelId="{82073970-EB41-459F-8689-74FA756C9B52}" type="sibTrans" cxnId="{2B9C534B-F023-46D3-A9EC-62D790C700FB}">
      <dgm:prSet/>
      <dgm:spPr/>
      <dgm:t>
        <a:bodyPr/>
        <a:lstStyle/>
        <a:p>
          <a:pPr algn="l"/>
          <a:endParaRPr kumimoji="1" lang="ja-JP" altLang="en-US" sz="1200"/>
        </a:p>
      </dgm:t>
    </dgm:pt>
    <dgm:pt modelId="{BAE9007F-4649-4B06-AD40-106CE0F70D84}" type="pres">
      <dgm:prSet presAssocID="{A234C25A-6D06-4F4A-903A-AEFEE88FA1EC}" presName="Name0" presStyleCnt="0">
        <dgm:presLayoutVars>
          <dgm:dir/>
          <dgm:resizeHandles val="exact"/>
        </dgm:presLayoutVars>
      </dgm:prSet>
      <dgm:spPr/>
    </dgm:pt>
    <dgm:pt modelId="{0AA9D830-0D40-461A-8FF6-B909A8FBCA92}" type="pres">
      <dgm:prSet presAssocID="{581B68B1-D972-4606-8EC8-6EC4E18CF019}" presName="node" presStyleLbl="node1" presStyleIdx="0" presStyleCnt="4">
        <dgm:presLayoutVars>
          <dgm:bulletEnabled val="1"/>
        </dgm:presLayoutVars>
      </dgm:prSet>
      <dgm:spPr/>
    </dgm:pt>
    <dgm:pt modelId="{CB5708D6-9619-4077-9EC2-5E08EA737A74}" type="pres">
      <dgm:prSet presAssocID="{5138A8C7-1600-40A5-BAD9-6EFD52E7F111}" presName="sibTrans" presStyleLbl="sibTrans2D1" presStyleIdx="0" presStyleCnt="3"/>
      <dgm:spPr/>
    </dgm:pt>
    <dgm:pt modelId="{EA1F525F-E19C-45E0-8AEF-FCAEDB6F7F45}" type="pres">
      <dgm:prSet presAssocID="{5138A8C7-1600-40A5-BAD9-6EFD52E7F111}" presName="connectorText" presStyleLbl="sibTrans2D1" presStyleIdx="0" presStyleCnt="3"/>
      <dgm:spPr/>
    </dgm:pt>
    <dgm:pt modelId="{096CA568-2214-4875-B0DC-B2EA9D3DDAE6}" type="pres">
      <dgm:prSet presAssocID="{4725E699-9072-466C-9012-D85CF9907120}" presName="node" presStyleLbl="node1" presStyleIdx="1" presStyleCnt="4">
        <dgm:presLayoutVars>
          <dgm:bulletEnabled val="1"/>
        </dgm:presLayoutVars>
      </dgm:prSet>
      <dgm:spPr/>
    </dgm:pt>
    <dgm:pt modelId="{B8B43B79-5DAE-4079-99CE-6914A33CAAA4}" type="pres">
      <dgm:prSet presAssocID="{43F9FC70-EF2C-4088-98BD-6BAFC4CB272B}" presName="sibTrans" presStyleLbl="sibTrans2D1" presStyleIdx="1" presStyleCnt="3"/>
      <dgm:spPr/>
    </dgm:pt>
    <dgm:pt modelId="{D54FE056-E13A-47F7-ABDA-C0583D465D8E}" type="pres">
      <dgm:prSet presAssocID="{43F9FC70-EF2C-4088-98BD-6BAFC4CB272B}" presName="connectorText" presStyleLbl="sibTrans2D1" presStyleIdx="1" presStyleCnt="3"/>
      <dgm:spPr/>
    </dgm:pt>
    <dgm:pt modelId="{07B7AA78-64DC-461C-90AF-F58BC8470310}" type="pres">
      <dgm:prSet presAssocID="{EDC0A18B-94F9-43D7-922D-1A65C053D699}" presName="node" presStyleLbl="node1" presStyleIdx="2" presStyleCnt="4" custLinFactNeighborX="9936" custLinFactNeighborY="-896">
        <dgm:presLayoutVars>
          <dgm:bulletEnabled val="1"/>
        </dgm:presLayoutVars>
      </dgm:prSet>
      <dgm:spPr/>
    </dgm:pt>
    <dgm:pt modelId="{ADC43029-752B-4A01-AEED-A7375F38F733}" type="pres">
      <dgm:prSet presAssocID="{4C814B55-020E-4AD9-B5D6-8A8DC3EC4A7B}" presName="sibTrans" presStyleLbl="sibTrans2D1" presStyleIdx="2" presStyleCnt="3"/>
      <dgm:spPr/>
    </dgm:pt>
    <dgm:pt modelId="{5F6A8447-D8E9-4D6E-9460-3B28EEBC224D}" type="pres">
      <dgm:prSet presAssocID="{4C814B55-020E-4AD9-B5D6-8A8DC3EC4A7B}" presName="connectorText" presStyleLbl="sibTrans2D1" presStyleIdx="2" presStyleCnt="3"/>
      <dgm:spPr/>
    </dgm:pt>
    <dgm:pt modelId="{B63C32EB-BDB0-4897-9093-3998872206EF}" type="pres">
      <dgm:prSet presAssocID="{3C4584A4-803A-413D-B1F8-3608C9D1F3FE}" presName="node" presStyleLbl="node1" presStyleIdx="3" presStyleCnt="4">
        <dgm:presLayoutVars>
          <dgm:bulletEnabled val="1"/>
        </dgm:presLayoutVars>
      </dgm:prSet>
      <dgm:spPr/>
    </dgm:pt>
  </dgm:ptLst>
  <dgm:cxnLst>
    <dgm:cxn modelId="{89CD4215-5FDD-4E9B-B986-F44B2FD49794}" type="presOf" srcId="{581B68B1-D972-4606-8EC8-6EC4E18CF019}" destId="{0AA9D830-0D40-461A-8FF6-B909A8FBCA92}" srcOrd="0" destOrd="0" presId="urn:microsoft.com/office/officeart/2005/8/layout/process1"/>
    <dgm:cxn modelId="{115E511B-8524-4CA8-907A-E8BEF040CE02}" type="presOf" srcId="{5138A8C7-1600-40A5-BAD9-6EFD52E7F111}" destId="{CB5708D6-9619-4077-9EC2-5E08EA737A74}" srcOrd="0" destOrd="0" presId="urn:microsoft.com/office/officeart/2005/8/layout/process1"/>
    <dgm:cxn modelId="{ED876F1C-B520-4370-8B38-6A7016F90C9D}" type="presOf" srcId="{EDC0A18B-94F9-43D7-922D-1A65C053D699}" destId="{07B7AA78-64DC-461C-90AF-F58BC8470310}" srcOrd="0" destOrd="0" presId="urn:microsoft.com/office/officeart/2005/8/layout/process1"/>
    <dgm:cxn modelId="{21EA7121-77F8-441B-BBF9-729C1CBEDB66}" type="presOf" srcId="{3C4584A4-803A-413D-B1F8-3608C9D1F3FE}" destId="{B63C32EB-BDB0-4897-9093-3998872206EF}" srcOrd="0" destOrd="0" presId="urn:microsoft.com/office/officeart/2005/8/layout/process1"/>
    <dgm:cxn modelId="{84C9E724-08A5-4C27-AC6B-A54B859A4A33}" type="presOf" srcId="{4C814B55-020E-4AD9-B5D6-8A8DC3EC4A7B}" destId="{5F6A8447-D8E9-4D6E-9460-3B28EEBC224D}" srcOrd="1" destOrd="0" presId="urn:microsoft.com/office/officeart/2005/8/layout/process1"/>
    <dgm:cxn modelId="{2B9C534B-F023-46D3-A9EC-62D790C700FB}" srcId="{A234C25A-6D06-4F4A-903A-AEFEE88FA1EC}" destId="{3C4584A4-803A-413D-B1F8-3608C9D1F3FE}" srcOrd="3" destOrd="0" parTransId="{525052F4-66A3-44D9-9E8B-B7AF6770697F}" sibTransId="{82073970-EB41-459F-8689-74FA756C9B52}"/>
    <dgm:cxn modelId="{ED01F46D-CEB3-4DBA-943C-5C259A484F29}" type="presOf" srcId="{43F9FC70-EF2C-4088-98BD-6BAFC4CB272B}" destId="{D54FE056-E13A-47F7-ABDA-C0583D465D8E}" srcOrd="1" destOrd="0" presId="urn:microsoft.com/office/officeart/2005/8/layout/process1"/>
    <dgm:cxn modelId="{0D120659-0AA7-4D9A-8A3D-9E3BA1495F58}" srcId="{A234C25A-6D06-4F4A-903A-AEFEE88FA1EC}" destId="{581B68B1-D972-4606-8EC8-6EC4E18CF019}" srcOrd="0" destOrd="0" parTransId="{FAE9EDC6-CA10-4C91-AE98-B1F235C06B36}" sibTransId="{5138A8C7-1600-40A5-BAD9-6EFD52E7F111}"/>
    <dgm:cxn modelId="{CF23AB89-5003-47B9-8842-073667686BA7}" type="presOf" srcId="{5138A8C7-1600-40A5-BAD9-6EFD52E7F111}" destId="{EA1F525F-E19C-45E0-8AEF-FCAEDB6F7F45}" srcOrd="1" destOrd="0" presId="urn:microsoft.com/office/officeart/2005/8/layout/process1"/>
    <dgm:cxn modelId="{ECE4098E-BB8D-4F90-A735-8324EB044747}" type="presOf" srcId="{43F9FC70-EF2C-4088-98BD-6BAFC4CB272B}" destId="{B8B43B79-5DAE-4079-99CE-6914A33CAAA4}" srcOrd="0" destOrd="0" presId="urn:microsoft.com/office/officeart/2005/8/layout/process1"/>
    <dgm:cxn modelId="{4B6A589B-C4AE-4FCF-B6F1-00C51E394EA5}" type="presOf" srcId="{A234C25A-6D06-4F4A-903A-AEFEE88FA1EC}" destId="{BAE9007F-4649-4B06-AD40-106CE0F70D84}" srcOrd="0" destOrd="0" presId="urn:microsoft.com/office/officeart/2005/8/layout/process1"/>
    <dgm:cxn modelId="{A7A5B0AF-3AD7-4952-89B6-92C981943B0D}" type="presOf" srcId="{4C814B55-020E-4AD9-B5D6-8A8DC3EC4A7B}" destId="{ADC43029-752B-4A01-AEED-A7375F38F733}" srcOrd="0" destOrd="0" presId="urn:microsoft.com/office/officeart/2005/8/layout/process1"/>
    <dgm:cxn modelId="{FADA63BF-10AC-44DB-963C-7436CB85E591}" srcId="{A234C25A-6D06-4F4A-903A-AEFEE88FA1EC}" destId="{4725E699-9072-466C-9012-D85CF9907120}" srcOrd="1" destOrd="0" parTransId="{346AD091-8381-458F-8F8C-70E8D10EB030}" sibTransId="{43F9FC70-EF2C-4088-98BD-6BAFC4CB272B}"/>
    <dgm:cxn modelId="{791D17CC-3467-4839-8857-0E5ADE114E76}" srcId="{A234C25A-6D06-4F4A-903A-AEFEE88FA1EC}" destId="{EDC0A18B-94F9-43D7-922D-1A65C053D699}" srcOrd="2" destOrd="0" parTransId="{6F35CA6D-AECE-4658-B648-A2EBBAA46396}" sibTransId="{4C814B55-020E-4AD9-B5D6-8A8DC3EC4A7B}"/>
    <dgm:cxn modelId="{844359DC-7FF3-44C4-949E-FF1BB229943F}" type="presOf" srcId="{4725E699-9072-466C-9012-D85CF9907120}" destId="{096CA568-2214-4875-B0DC-B2EA9D3DDAE6}" srcOrd="0" destOrd="0" presId="urn:microsoft.com/office/officeart/2005/8/layout/process1"/>
    <dgm:cxn modelId="{3D8C67C2-7730-47E3-ACE3-1A42B2248D77}" type="presParOf" srcId="{BAE9007F-4649-4B06-AD40-106CE0F70D84}" destId="{0AA9D830-0D40-461A-8FF6-B909A8FBCA92}" srcOrd="0" destOrd="0" presId="urn:microsoft.com/office/officeart/2005/8/layout/process1"/>
    <dgm:cxn modelId="{08F9EBD9-93E8-406E-905B-E8046F49BB98}" type="presParOf" srcId="{BAE9007F-4649-4B06-AD40-106CE0F70D84}" destId="{CB5708D6-9619-4077-9EC2-5E08EA737A74}" srcOrd="1" destOrd="0" presId="urn:microsoft.com/office/officeart/2005/8/layout/process1"/>
    <dgm:cxn modelId="{3F9529E7-F200-48D6-BC93-4224AD40E602}" type="presParOf" srcId="{CB5708D6-9619-4077-9EC2-5E08EA737A74}" destId="{EA1F525F-E19C-45E0-8AEF-FCAEDB6F7F45}" srcOrd="0" destOrd="0" presId="urn:microsoft.com/office/officeart/2005/8/layout/process1"/>
    <dgm:cxn modelId="{28E27B38-FEF9-4467-BA46-5FFD00E37F7F}" type="presParOf" srcId="{BAE9007F-4649-4B06-AD40-106CE0F70D84}" destId="{096CA568-2214-4875-B0DC-B2EA9D3DDAE6}" srcOrd="2" destOrd="0" presId="urn:microsoft.com/office/officeart/2005/8/layout/process1"/>
    <dgm:cxn modelId="{356C1325-7868-4518-B78E-5DAF3835CB7E}" type="presParOf" srcId="{BAE9007F-4649-4B06-AD40-106CE0F70D84}" destId="{B8B43B79-5DAE-4079-99CE-6914A33CAAA4}" srcOrd="3" destOrd="0" presId="urn:microsoft.com/office/officeart/2005/8/layout/process1"/>
    <dgm:cxn modelId="{34E3DF68-0A06-4250-850C-8C6918D4A4B7}" type="presParOf" srcId="{B8B43B79-5DAE-4079-99CE-6914A33CAAA4}" destId="{D54FE056-E13A-47F7-ABDA-C0583D465D8E}" srcOrd="0" destOrd="0" presId="urn:microsoft.com/office/officeart/2005/8/layout/process1"/>
    <dgm:cxn modelId="{7AB9422C-CDED-420A-9C48-40873660734F}" type="presParOf" srcId="{BAE9007F-4649-4B06-AD40-106CE0F70D84}" destId="{07B7AA78-64DC-461C-90AF-F58BC8470310}" srcOrd="4" destOrd="0" presId="urn:microsoft.com/office/officeart/2005/8/layout/process1"/>
    <dgm:cxn modelId="{BA5A284B-4A33-4ABA-9420-22EABA107CD7}" type="presParOf" srcId="{BAE9007F-4649-4B06-AD40-106CE0F70D84}" destId="{ADC43029-752B-4A01-AEED-A7375F38F733}" srcOrd="5" destOrd="0" presId="urn:microsoft.com/office/officeart/2005/8/layout/process1"/>
    <dgm:cxn modelId="{7F38B958-86B3-4DE2-AD9A-D56B2AAD8F6C}" type="presParOf" srcId="{ADC43029-752B-4A01-AEED-A7375F38F733}" destId="{5F6A8447-D8E9-4D6E-9460-3B28EEBC224D}" srcOrd="0" destOrd="0" presId="urn:microsoft.com/office/officeart/2005/8/layout/process1"/>
    <dgm:cxn modelId="{6C16B4BA-06E8-437B-8A33-EB71A0E17EC6}" type="presParOf" srcId="{BAE9007F-4649-4B06-AD40-106CE0F70D84}" destId="{B63C32EB-BDB0-4897-9093-3998872206EF}" srcOrd="6" destOrd="0" presId="urn:microsoft.com/office/officeart/2005/8/layout/process1"/>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34F2717-C7CE-4852-B881-3B36CF49FD59}" type="doc">
      <dgm:prSet loTypeId="urn:microsoft.com/office/officeart/2008/layout/AscendingPictureAccentProcess" loCatId="process" qsTypeId="urn:microsoft.com/office/officeart/2005/8/quickstyle/simple3" qsCatId="simple" csTypeId="urn:microsoft.com/office/officeart/2005/8/colors/colorful3" csCatId="colorful" phldr="1"/>
      <dgm:spPr/>
      <dgm:t>
        <a:bodyPr/>
        <a:lstStyle/>
        <a:p>
          <a:endParaRPr kumimoji="1" lang="ja-JP" altLang="en-US"/>
        </a:p>
      </dgm:t>
    </dgm:pt>
    <dgm:pt modelId="{9D82C03F-113F-43D2-A915-DC02F8180791}">
      <dgm:prSet phldrT="[テキスト]" custT="1"/>
      <dgm:spPr>
        <a:solidFill>
          <a:schemeClr val="accent1">
            <a:lumMod val="20000"/>
            <a:lumOff val="80000"/>
          </a:schemeClr>
        </a:solidFill>
      </dgm:spPr>
      <dgm:t>
        <a:bodyPr/>
        <a:lstStyle/>
        <a:p>
          <a:r>
            <a:rPr kumimoji="1" lang="ja-JP" altLang="en-US" sz="1600" b="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就労移行支援　　就労継続支援</a:t>
          </a:r>
          <a:r>
            <a:rPr kumimoji="1" lang="en-US" altLang="ja-JP" sz="1600" b="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B</a:t>
          </a:r>
          <a:r>
            <a:rPr kumimoji="1" lang="ja-JP" altLang="en-US" sz="1600" b="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型</a:t>
          </a:r>
        </a:p>
      </dgm:t>
    </dgm:pt>
    <dgm:pt modelId="{819E0BFA-D837-4962-9A8E-1BC5593FEA6E}" type="parTrans" cxnId="{7038039C-4C71-4909-A438-C524D32036FB}">
      <dgm:prSet/>
      <dgm:spPr/>
      <dgm:t>
        <a:bodyPr/>
        <a:lstStyle/>
        <a:p>
          <a:endParaRPr kumimoji="1" lang="ja-JP" altLang="en-US" sz="1200" b="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dgm:t>
    </dgm:pt>
    <dgm:pt modelId="{C70A2164-5186-4C8F-B396-7FBC3D69CB1E}" type="sibTrans" cxnId="{7038039C-4C71-4909-A438-C524D32036FB}">
      <dgm:prSet/>
      <dgm:spPr/>
      <dgm:t>
        <a:bodyPr/>
        <a:lstStyle/>
        <a:p>
          <a:endParaRPr kumimoji="1" lang="ja-JP" altLang="en-US" sz="1200" b="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dgm:t>
    </dgm:pt>
    <dgm:pt modelId="{AA0BFD76-79C4-4B2B-B296-EAC30FFD542A}">
      <dgm:prSet phldrT="[テキスト]" custT="1"/>
      <dgm:spPr>
        <a:solidFill>
          <a:schemeClr val="accent1">
            <a:lumMod val="60000"/>
            <a:lumOff val="40000"/>
          </a:schemeClr>
        </a:solidFill>
      </dgm:spPr>
      <dgm:t>
        <a:bodyPr/>
        <a:lstStyle/>
        <a:p>
          <a:r>
            <a:rPr kumimoji="1" lang="ja-JP" altLang="en-US" sz="1600" b="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就労継続支援</a:t>
          </a:r>
          <a:r>
            <a:rPr kumimoji="1" lang="en-US" altLang="ja-JP" sz="1600" b="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a:t>
          </a:r>
          <a:r>
            <a:rPr kumimoji="1" lang="ja-JP" altLang="en-US" sz="1600" b="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型</a:t>
          </a:r>
        </a:p>
      </dgm:t>
    </dgm:pt>
    <dgm:pt modelId="{29E868A9-9A53-4DE8-9CE6-40F22EC26501}" type="parTrans" cxnId="{CCFD1319-F051-4345-B42B-B3A752745D82}">
      <dgm:prSet/>
      <dgm:spPr/>
      <dgm:t>
        <a:bodyPr/>
        <a:lstStyle/>
        <a:p>
          <a:endParaRPr kumimoji="1" lang="ja-JP" altLang="en-US" sz="1200" b="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dgm:t>
    </dgm:pt>
    <dgm:pt modelId="{1F4B1E6F-4523-48FA-8F82-908D82C8CC3C}" type="sibTrans" cxnId="{CCFD1319-F051-4345-B42B-B3A752745D82}">
      <dgm:prSet/>
      <dgm:spPr/>
      <dgm:t>
        <a:bodyPr/>
        <a:lstStyle/>
        <a:p>
          <a:endParaRPr kumimoji="1" lang="ja-JP" altLang="en-US" sz="1200" b="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dgm:t>
    </dgm:pt>
    <dgm:pt modelId="{229418D6-178A-4A0B-A118-E18A72A62431}">
      <dgm:prSet custT="1">
        <dgm:style>
          <a:lnRef idx="1">
            <a:schemeClr val="accent5"/>
          </a:lnRef>
          <a:fillRef idx="2">
            <a:schemeClr val="accent5"/>
          </a:fillRef>
          <a:effectRef idx="1">
            <a:schemeClr val="accent5"/>
          </a:effectRef>
          <a:fontRef idx="minor">
            <a:schemeClr val="dk1"/>
          </a:fontRef>
        </dgm:style>
      </dgm:prSet>
      <dgm:spPr>
        <a:solidFill>
          <a:schemeClr val="accent4">
            <a:lumMod val="20000"/>
            <a:lumOff val="80000"/>
          </a:schemeClr>
        </a:solidFill>
      </dgm:spPr>
      <dgm:t>
        <a:bodyPr/>
        <a:lstStyle/>
        <a:p>
          <a:r>
            <a:rPr kumimoji="1" lang="ja-JP" altLang="en-US" sz="1600" b="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重度障害者多数雇用事業所</a:t>
          </a:r>
        </a:p>
      </dgm:t>
    </dgm:pt>
    <dgm:pt modelId="{2BB21D2E-5DB8-4F22-9A2A-2BEA3D3055F8}" type="parTrans" cxnId="{C4EA70E2-B798-4A0C-8F3B-C9C0CBCA6CED}">
      <dgm:prSet/>
      <dgm:spPr/>
      <dgm:t>
        <a:bodyPr/>
        <a:lstStyle/>
        <a:p>
          <a:endParaRPr kumimoji="1" lang="ja-JP" altLang="en-US" sz="1200" b="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dgm:t>
    </dgm:pt>
    <dgm:pt modelId="{602E4DCA-91B7-4443-89FF-2254A9D0E1C8}" type="sibTrans" cxnId="{C4EA70E2-B798-4A0C-8F3B-C9C0CBCA6CED}">
      <dgm:prSet/>
      <dgm:spPr/>
      <dgm:t>
        <a:bodyPr/>
        <a:lstStyle/>
        <a:p>
          <a:endParaRPr kumimoji="1" lang="ja-JP" altLang="en-US" sz="1200" b="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dgm:t>
    </dgm:pt>
    <dgm:pt modelId="{0E6EDF1D-7D5C-498A-8033-10D19E02DF69}">
      <dgm:prSet custT="1">
        <dgm:style>
          <a:lnRef idx="1">
            <a:schemeClr val="accent5"/>
          </a:lnRef>
          <a:fillRef idx="2">
            <a:schemeClr val="accent5"/>
          </a:fillRef>
          <a:effectRef idx="1">
            <a:schemeClr val="accent5"/>
          </a:effectRef>
          <a:fontRef idx="minor">
            <a:schemeClr val="dk1"/>
          </a:fontRef>
        </dgm:style>
      </dgm:prSet>
      <dgm:spPr>
        <a:solidFill>
          <a:schemeClr val="accent4">
            <a:lumMod val="40000"/>
            <a:lumOff val="60000"/>
          </a:schemeClr>
        </a:solidFill>
      </dgm:spPr>
      <dgm:t>
        <a:bodyPr/>
        <a:lstStyle/>
        <a:p>
          <a:r>
            <a:rPr kumimoji="1" lang="ja-JP" altLang="en-US" sz="1600" b="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特例子会社</a:t>
          </a:r>
        </a:p>
      </dgm:t>
    </dgm:pt>
    <dgm:pt modelId="{B8982C2B-235B-47B7-AF5C-A8DB99479785}" type="parTrans" cxnId="{CF9909AF-A67C-4A70-BC7C-8ADC39B07EAB}">
      <dgm:prSet/>
      <dgm:spPr/>
      <dgm:t>
        <a:bodyPr/>
        <a:lstStyle/>
        <a:p>
          <a:endParaRPr kumimoji="1" lang="ja-JP" altLang="en-US" sz="1200" b="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dgm:t>
    </dgm:pt>
    <dgm:pt modelId="{24F2EC09-2F28-4537-80A3-1ABCC7CE5FBF}" type="sibTrans" cxnId="{CF9909AF-A67C-4A70-BC7C-8ADC39B07EAB}">
      <dgm:prSet/>
      <dgm:spPr/>
      <dgm:t>
        <a:bodyPr/>
        <a:lstStyle/>
        <a:p>
          <a:endParaRPr kumimoji="1" lang="ja-JP" altLang="en-US" sz="1200" b="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dgm:t>
    </dgm:pt>
    <dgm:pt modelId="{BB36CA01-AC53-4589-8F1E-E349DAD87840}">
      <dgm:prSet custT="1">
        <dgm:style>
          <a:lnRef idx="2">
            <a:schemeClr val="accent5"/>
          </a:lnRef>
          <a:fillRef idx="1">
            <a:schemeClr val="lt1"/>
          </a:fillRef>
          <a:effectRef idx="0">
            <a:schemeClr val="accent5"/>
          </a:effectRef>
          <a:fontRef idx="minor">
            <a:schemeClr val="dk1"/>
          </a:fontRef>
        </dgm:style>
      </dgm:prSet>
      <dgm:spPr>
        <a:solidFill>
          <a:schemeClr val="accent4">
            <a:lumMod val="60000"/>
            <a:lumOff val="40000"/>
          </a:schemeClr>
        </a:solidFill>
      </dgm:spPr>
      <dgm:t>
        <a:bodyPr/>
        <a:lstStyle/>
        <a:p>
          <a:r>
            <a:rPr kumimoji="1" lang="ja-JP" altLang="en-US" sz="1600" b="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一般の職場での障害者雇用</a:t>
          </a:r>
        </a:p>
      </dgm:t>
    </dgm:pt>
    <dgm:pt modelId="{BC0C15DC-B44F-4EEA-8B79-C66CD714984F}" type="parTrans" cxnId="{9EF26DCD-28A6-45F3-B2BA-501504244D4D}">
      <dgm:prSet/>
      <dgm:spPr/>
      <dgm:t>
        <a:bodyPr/>
        <a:lstStyle/>
        <a:p>
          <a:endParaRPr kumimoji="1" lang="ja-JP" altLang="en-US" sz="1200" b="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dgm:t>
    </dgm:pt>
    <dgm:pt modelId="{19E0AC94-632F-429F-AC76-492E36CDFA69}" type="sibTrans" cxnId="{9EF26DCD-28A6-45F3-B2BA-501504244D4D}">
      <dgm:prSet/>
      <dgm:spPr/>
      <dgm:t>
        <a:bodyPr/>
        <a:lstStyle/>
        <a:p>
          <a:endParaRPr kumimoji="1" lang="ja-JP" altLang="en-US" sz="1200" b="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dgm:t>
    </dgm:pt>
    <dgm:pt modelId="{1B3CF660-32E5-4F79-AFE3-58267E862235}">
      <dgm:prSet custT="1"/>
      <dgm:spPr>
        <a:solidFill>
          <a:schemeClr val="accent4">
            <a:lumMod val="75000"/>
          </a:schemeClr>
        </a:solidFill>
      </dgm:spPr>
      <dgm:t>
        <a:bodyPr/>
        <a:lstStyle/>
        <a:p>
          <a:r>
            <a:rPr kumimoji="1" lang="ja-JP" altLang="en-US" sz="1600" b="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一般の職場での通常雇用</a:t>
          </a:r>
        </a:p>
      </dgm:t>
    </dgm:pt>
    <dgm:pt modelId="{9A58ED7A-18A6-475A-84B0-FF09D72EC69E}" type="parTrans" cxnId="{D9C1A2C0-3F32-4158-9361-61780C8F0FEA}">
      <dgm:prSet/>
      <dgm:spPr/>
      <dgm:t>
        <a:bodyPr/>
        <a:lstStyle/>
        <a:p>
          <a:endParaRPr kumimoji="1" lang="ja-JP" altLang="en-US" sz="1200" b="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dgm:t>
    </dgm:pt>
    <dgm:pt modelId="{F9649E0C-FA30-4537-AFF3-6CB6AD516460}" type="sibTrans" cxnId="{D9C1A2C0-3F32-4158-9361-61780C8F0FEA}">
      <dgm:prSet/>
      <dgm:spPr/>
      <dgm:t>
        <a:bodyPr/>
        <a:lstStyle/>
        <a:p>
          <a:endParaRPr kumimoji="1" lang="ja-JP" altLang="en-US" sz="1200" b="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dgm:t>
    </dgm:pt>
    <dgm:pt modelId="{6C1BDD5C-924F-494A-8D5F-BA43A7774A11}" type="pres">
      <dgm:prSet presAssocID="{C34F2717-C7CE-4852-B881-3B36CF49FD59}" presName="Name0" presStyleCnt="0">
        <dgm:presLayoutVars>
          <dgm:chMax val="7"/>
          <dgm:chPref val="7"/>
          <dgm:dir/>
        </dgm:presLayoutVars>
      </dgm:prSet>
      <dgm:spPr/>
    </dgm:pt>
    <dgm:pt modelId="{9707CA9C-916C-4A51-86B8-3E35D95551B2}" type="pres">
      <dgm:prSet presAssocID="{C34F2717-C7CE-4852-B881-3B36CF49FD59}" presName="dot1" presStyleLbl="alignNode1" presStyleIdx="0" presStyleCnt="17"/>
      <dgm:spPr/>
    </dgm:pt>
    <dgm:pt modelId="{3342B5F9-37AB-4540-A2BF-B112086B0FD7}" type="pres">
      <dgm:prSet presAssocID="{C34F2717-C7CE-4852-B881-3B36CF49FD59}" presName="dot2" presStyleLbl="alignNode1" presStyleIdx="1" presStyleCnt="17"/>
      <dgm:spPr/>
    </dgm:pt>
    <dgm:pt modelId="{B069C1B5-F8B4-4456-8D10-7E1A4B414B51}" type="pres">
      <dgm:prSet presAssocID="{C34F2717-C7CE-4852-B881-3B36CF49FD59}" presName="dot3" presStyleLbl="alignNode1" presStyleIdx="2" presStyleCnt="17"/>
      <dgm:spPr/>
    </dgm:pt>
    <dgm:pt modelId="{6652682E-5572-4C18-88F0-761AFD0F7C60}" type="pres">
      <dgm:prSet presAssocID="{C34F2717-C7CE-4852-B881-3B36CF49FD59}" presName="dot4" presStyleLbl="alignNode1" presStyleIdx="3" presStyleCnt="17"/>
      <dgm:spPr/>
    </dgm:pt>
    <dgm:pt modelId="{E58FD203-D46E-4BDC-8BCE-6B03A3D819F0}" type="pres">
      <dgm:prSet presAssocID="{C34F2717-C7CE-4852-B881-3B36CF49FD59}" presName="dot5" presStyleLbl="alignNode1" presStyleIdx="4" presStyleCnt="17"/>
      <dgm:spPr/>
    </dgm:pt>
    <dgm:pt modelId="{3ABCDFF3-6AF4-470A-A56D-3AF48EEFAA76}" type="pres">
      <dgm:prSet presAssocID="{C34F2717-C7CE-4852-B881-3B36CF49FD59}" presName="dot6" presStyleLbl="alignNode1" presStyleIdx="5" presStyleCnt="17"/>
      <dgm:spPr/>
    </dgm:pt>
    <dgm:pt modelId="{FD96147C-CCFA-49B9-9E34-12E56EDB8D0E}" type="pres">
      <dgm:prSet presAssocID="{C34F2717-C7CE-4852-B881-3B36CF49FD59}" presName="dot7" presStyleLbl="alignNode1" presStyleIdx="6" presStyleCnt="17"/>
      <dgm:spPr/>
    </dgm:pt>
    <dgm:pt modelId="{7B47EADB-A74D-458F-8DA5-A688143B971A}" type="pres">
      <dgm:prSet presAssocID="{C34F2717-C7CE-4852-B881-3B36CF49FD59}" presName="dot8" presStyleLbl="alignNode1" presStyleIdx="7" presStyleCnt="17"/>
      <dgm:spPr/>
    </dgm:pt>
    <dgm:pt modelId="{A289A204-B9F1-4F07-B889-E25847C5533A}" type="pres">
      <dgm:prSet presAssocID="{C34F2717-C7CE-4852-B881-3B36CF49FD59}" presName="dot9" presStyleLbl="alignNode1" presStyleIdx="8" presStyleCnt="17"/>
      <dgm:spPr/>
    </dgm:pt>
    <dgm:pt modelId="{C6DFBEB7-D57B-4B18-90E8-FB15EFFB0EBF}" type="pres">
      <dgm:prSet presAssocID="{C34F2717-C7CE-4852-B881-3B36CF49FD59}" presName="dot10" presStyleLbl="alignNode1" presStyleIdx="9" presStyleCnt="17"/>
      <dgm:spPr/>
    </dgm:pt>
    <dgm:pt modelId="{25AB7324-BDB9-4ACE-9F57-DE21DEF5CFD3}" type="pres">
      <dgm:prSet presAssocID="{C34F2717-C7CE-4852-B881-3B36CF49FD59}" presName="dotArrow1" presStyleLbl="alignNode1" presStyleIdx="10" presStyleCnt="17"/>
      <dgm:spPr/>
    </dgm:pt>
    <dgm:pt modelId="{6CBDD64E-A14E-440F-97CC-985847917DD0}" type="pres">
      <dgm:prSet presAssocID="{C34F2717-C7CE-4852-B881-3B36CF49FD59}" presName="dotArrow2" presStyleLbl="alignNode1" presStyleIdx="11" presStyleCnt="17"/>
      <dgm:spPr/>
    </dgm:pt>
    <dgm:pt modelId="{EA443A87-DC93-4982-BCF1-80359434C1EF}" type="pres">
      <dgm:prSet presAssocID="{C34F2717-C7CE-4852-B881-3B36CF49FD59}" presName="dotArrow3" presStyleLbl="alignNode1" presStyleIdx="12" presStyleCnt="17"/>
      <dgm:spPr/>
    </dgm:pt>
    <dgm:pt modelId="{72002B2E-C8CA-4300-A389-216783352107}" type="pres">
      <dgm:prSet presAssocID="{C34F2717-C7CE-4852-B881-3B36CF49FD59}" presName="dotArrow4" presStyleLbl="alignNode1" presStyleIdx="13" presStyleCnt="17"/>
      <dgm:spPr/>
    </dgm:pt>
    <dgm:pt modelId="{42DBC8A3-D1C6-4C07-9E56-717E52AC707D}" type="pres">
      <dgm:prSet presAssocID="{C34F2717-C7CE-4852-B881-3B36CF49FD59}" presName="dotArrow5" presStyleLbl="alignNode1" presStyleIdx="14" presStyleCnt="17"/>
      <dgm:spPr/>
    </dgm:pt>
    <dgm:pt modelId="{19CBF223-00EE-4856-ABBC-B9BCE3CC414A}" type="pres">
      <dgm:prSet presAssocID="{C34F2717-C7CE-4852-B881-3B36CF49FD59}" presName="dotArrow6" presStyleLbl="alignNode1" presStyleIdx="15" presStyleCnt="17"/>
      <dgm:spPr/>
    </dgm:pt>
    <dgm:pt modelId="{243306E3-9B59-40DC-88DF-69D8F0B48860}" type="pres">
      <dgm:prSet presAssocID="{C34F2717-C7CE-4852-B881-3B36CF49FD59}" presName="dotArrow7" presStyleLbl="alignNode1" presStyleIdx="16" presStyleCnt="17"/>
      <dgm:spPr/>
    </dgm:pt>
    <dgm:pt modelId="{C86EA8C6-3892-4483-9D18-C8E8EBB965C8}" type="pres">
      <dgm:prSet presAssocID="{9D82C03F-113F-43D2-A915-DC02F8180791}" presName="parTx1" presStyleLbl="node1" presStyleIdx="0" presStyleCnt="6" custScaleX="137324" custScaleY="152988" custLinFactNeighborX="10968" custLinFactNeighborY="7205"/>
      <dgm:spPr/>
    </dgm:pt>
    <dgm:pt modelId="{EB86247A-29F4-4436-B1E2-8C37F818AD57}" type="pres">
      <dgm:prSet presAssocID="{C70A2164-5186-4C8F-B396-7FBC3D69CB1E}" presName="picture1" presStyleCnt="0"/>
      <dgm:spPr/>
    </dgm:pt>
    <dgm:pt modelId="{5C145842-3406-43F5-9624-E1F81B8D1FFB}" type="pres">
      <dgm:prSet presAssocID="{C70A2164-5186-4C8F-B396-7FBC3D69CB1E}" presName="imageRepeatNode" presStyleLbl="fgImgPlace1" presStyleIdx="0" presStyleCnt="6"/>
      <dgm:spPr/>
    </dgm:pt>
    <dgm:pt modelId="{6050A30B-A737-415B-8663-CE0487F60BA2}" type="pres">
      <dgm:prSet presAssocID="{AA0BFD76-79C4-4B2B-B296-EAC30FFD542A}" presName="parTx2" presStyleLbl="node1" presStyleIdx="1" presStyleCnt="6" custScaleX="137966" custLinFactNeighborX="14133" custLinFactNeighborY="-574"/>
      <dgm:spPr/>
    </dgm:pt>
    <dgm:pt modelId="{C2CFCC44-8C4E-446B-83C3-6B74FAFE3B0D}" type="pres">
      <dgm:prSet presAssocID="{1F4B1E6F-4523-48FA-8F82-908D82C8CC3C}" presName="picture2" presStyleCnt="0"/>
      <dgm:spPr/>
    </dgm:pt>
    <dgm:pt modelId="{F866D007-B3A7-4CF4-B823-D9E6658B7847}" type="pres">
      <dgm:prSet presAssocID="{1F4B1E6F-4523-48FA-8F82-908D82C8CC3C}" presName="imageRepeatNode" presStyleLbl="fgImgPlace1" presStyleIdx="1" presStyleCnt="6"/>
      <dgm:spPr/>
    </dgm:pt>
    <dgm:pt modelId="{AC88420E-EFB0-4301-977F-BC2E96E059ED}" type="pres">
      <dgm:prSet presAssocID="{229418D6-178A-4A0B-A118-E18A72A62431}" presName="parTx3" presStyleLbl="node1" presStyleIdx="2" presStyleCnt="6" custScaleX="201209" custLinFactNeighborX="52064" custLinFactNeighborY="-5393"/>
      <dgm:spPr/>
    </dgm:pt>
    <dgm:pt modelId="{EA054ED0-6136-4CE4-981F-09720C9DC36B}" type="pres">
      <dgm:prSet presAssocID="{602E4DCA-91B7-4443-89FF-2254A9D0E1C8}" presName="picture3" presStyleCnt="0"/>
      <dgm:spPr/>
    </dgm:pt>
    <dgm:pt modelId="{CCE35113-C8BA-49DC-9301-0C2DAE8F5269}" type="pres">
      <dgm:prSet presAssocID="{602E4DCA-91B7-4443-89FF-2254A9D0E1C8}" presName="imageRepeatNode" presStyleLbl="fgImgPlace1" presStyleIdx="2" presStyleCnt="6"/>
      <dgm:spPr/>
    </dgm:pt>
    <dgm:pt modelId="{25AC6702-12DB-4769-8823-CA24606AB6A2}" type="pres">
      <dgm:prSet presAssocID="{0E6EDF1D-7D5C-498A-8033-10D19E02DF69}" presName="parTx4" presStyleLbl="node1" presStyleIdx="3" presStyleCnt="6" custScaleX="110556" custLinFactNeighborX="6662" custLinFactNeighborY="6993"/>
      <dgm:spPr/>
    </dgm:pt>
    <dgm:pt modelId="{7C9CBB0F-6677-4823-8C3D-DB6BF5B89239}" type="pres">
      <dgm:prSet presAssocID="{24F2EC09-2F28-4537-80A3-1ABCC7CE5FBF}" presName="picture4" presStyleCnt="0"/>
      <dgm:spPr/>
    </dgm:pt>
    <dgm:pt modelId="{DA65D4D9-036D-439C-AB7C-A2C4EEEF68E8}" type="pres">
      <dgm:prSet presAssocID="{24F2EC09-2F28-4537-80A3-1ABCC7CE5FBF}" presName="imageRepeatNode" presStyleLbl="fgImgPlace1" presStyleIdx="3" presStyleCnt="6"/>
      <dgm:spPr/>
    </dgm:pt>
    <dgm:pt modelId="{98A656BF-DF94-4E96-AE5A-C112E5C59505}" type="pres">
      <dgm:prSet presAssocID="{BB36CA01-AC53-4589-8F1E-E349DAD87840}" presName="parTx5" presStyleLbl="node1" presStyleIdx="4" presStyleCnt="6" custScaleX="196310" custLinFactNeighborX="42782" custLinFactNeighborY="242"/>
      <dgm:spPr/>
    </dgm:pt>
    <dgm:pt modelId="{54D18E83-F815-40F5-8459-36427A784D84}" type="pres">
      <dgm:prSet presAssocID="{19E0AC94-632F-429F-AC76-492E36CDFA69}" presName="picture5" presStyleCnt="0"/>
      <dgm:spPr/>
    </dgm:pt>
    <dgm:pt modelId="{FC4FEF9A-DE55-4AE1-B18B-6F3788A6EFE9}" type="pres">
      <dgm:prSet presAssocID="{19E0AC94-632F-429F-AC76-492E36CDFA69}" presName="imageRepeatNode" presStyleLbl="fgImgPlace1" presStyleIdx="4" presStyleCnt="6"/>
      <dgm:spPr/>
    </dgm:pt>
    <dgm:pt modelId="{20EB9A0E-B68F-44FA-A1D4-572764BB2E8F}" type="pres">
      <dgm:prSet presAssocID="{1B3CF660-32E5-4F79-AFE3-58267E862235}" presName="parTx6" presStyleLbl="node1" presStyleIdx="5" presStyleCnt="6" custScaleX="181774" custLinFactNeighborX="39174" custLinFactNeighborY="-8756"/>
      <dgm:spPr/>
    </dgm:pt>
    <dgm:pt modelId="{D5A65FA0-45E5-496B-B905-A3D19ADE21C7}" type="pres">
      <dgm:prSet presAssocID="{F9649E0C-FA30-4537-AFF3-6CB6AD516460}" presName="picture6" presStyleCnt="0"/>
      <dgm:spPr/>
    </dgm:pt>
    <dgm:pt modelId="{BBF5EA77-5BD5-4DAA-B77A-663A6ABAFDD8}" type="pres">
      <dgm:prSet presAssocID="{F9649E0C-FA30-4537-AFF3-6CB6AD516460}" presName="imageRepeatNode" presStyleLbl="fgImgPlace1" presStyleIdx="5" presStyleCnt="6"/>
      <dgm:spPr/>
    </dgm:pt>
  </dgm:ptLst>
  <dgm:cxnLst>
    <dgm:cxn modelId="{0FA00305-E68E-4E05-9EF9-13B2F39BED78}" type="presOf" srcId="{1F4B1E6F-4523-48FA-8F82-908D82C8CC3C}" destId="{F866D007-B3A7-4CF4-B823-D9E6658B7847}" srcOrd="0" destOrd="0" presId="urn:microsoft.com/office/officeart/2008/layout/AscendingPictureAccentProcess"/>
    <dgm:cxn modelId="{CCFD1319-F051-4345-B42B-B3A752745D82}" srcId="{C34F2717-C7CE-4852-B881-3B36CF49FD59}" destId="{AA0BFD76-79C4-4B2B-B296-EAC30FFD542A}" srcOrd="1" destOrd="0" parTransId="{29E868A9-9A53-4DE8-9CE6-40F22EC26501}" sibTransId="{1F4B1E6F-4523-48FA-8F82-908D82C8CC3C}"/>
    <dgm:cxn modelId="{BDB72C24-CD31-467F-857F-4A18ABE1C8F6}" type="presOf" srcId="{1B3CF660-32E5-4F79-AFE3-58267E862235}" destId="{20EB9A0E-B68F-44FA-A1D4-572764BB2E8F}" srcOrd="0" destOrd="0" presId="urn:microsoft.com/office/officeart/2008/layout/AscendingPictureAccentProcess"/>
    <dgm:cxn modelId="{5F7EE629-7B1B-4CF1-A354-604E6AE2D9BE}" type="presOf" srcId="{9D82C03F-113F-43D2-A915-DC02F8180791}" destId="{C86EA8C6-3892-4483-9D18-C8E8EBB965C8}" srcOrd="0" destOrd="0" presId="urn:microsoft.com/office/officeart/2008/layout/AscendingPictureAccentProcess"/>
    <dgm:cxn modelId="{F4D7222E-0596-43CA-B398-AD028F25D721}" type="presOf" srcId="{F9649E0C-FA30-4537-AFF3-6CB6AD516460}" destId="{BBF5EA77-5BD5-4DAA-B77A-663A6ABAFDD8}" srcOrd="0" destOrd="0" presId="urn:microsoft.com/office/officeart/2008/layout/AscendingPictureAccentProcess"/>
    <dgm:cxn modelId="{D05DFE32-8D69-44F8-83E0-A6DEF9B54E66}" type="presOf" srcId="{24F2EC09-2F28-4537-80A3-1ABCC7CE5FBF}" destId="{DA65D4D9-036D-439C-AB7C-A2C4EEEF68E8}" srcOrd="0" destOrd="0" presId="urn:microsoft.com/office/officeart/2008/layout/AscendingPictureAccentProcess"/>
    <dgm:cxn modelId="{9B89C443-C364-45D9-A255-22C8200539CB}" type="presOf" srcId="{AA0BFD76-79C4-4B2B-B296-EAC30FFD542A}" destId="{6050A30B-A737-415B-8663-CE0487F60BA2}" srcOrd="0" destOrd="0" presId="urn:microsoft.com/office/officeart/2008/layout/AscendingPictureAccentProcess"/>
    <dgm:cxn modelId="{EB774A49-7E14-46B1-B1A4-BFE8BBF6E7B9}" type="presOf" srcId="{BB36CA01-AC53-4589-8F1E-E349DAD87840}" destId="{98A656BF-DF94-4E96-AE5A-C112E5C59505}" srcOrd="0" destOrd="0" presId="urn:microsoft.com/office/officeart/2008/layout/AscendingPictureAccentProcess"/>
    <dgm:cxn modelId="{C3E13C57-DDE8-4C96-B220-F3044A83BACF}" type="presOf" srcId="{0E6EDF1D-7D5C-498A-8033-10D19E02DF69}" destId="{25AC6702-12DB-4769-8823-CA24606AB6A2}" srcOrd="0" destOrd="0" presId="urn:microsoft.com/office/officeart/2008/layout/AscendingPictureAccentProcess"/>
    <dgm:cxn modelId="{461A3D7B-E865-4F3D-BFBA-539D295FB177}" type="presOf" srcId="{229418D6-178A-4A0B-A118-E18A72A62431}" destId="{AC88420E-EFB0-4301-977F-BC2E96E059ED}" srcOrd="0" destOrd="0" presId="urn:microsoft.com/office/officeart/2008/layout/AscendingPictureAccentProcess"/>
    <dgm:cxn modelId="{7038039C-4C71-4909-A438-C524D32036FB}" srcId="{C34F2717-C7CE-4852-B881-3B36CF49FD59}" destId="{9D82C03F-113F-43D2-A915-DC02F8180791}" srcOrd="0" destOrd="0" parTransId="{819E0BFA-D837-4962-9A8E-1BC5593FEA6E}" sibTransId="{C70A2164-5186-4C8F-B396-7FBC3D69CB1E}"/>
    <dgm:cxn modelId="{054522A9-6510-41E3-B6D6-A05E3E29CCAC}" type="presOf" srcId="{19E0AC94-632F-429F-AC76-492E36CDFA69}" destId="{FC4FEF9A-DE55-4AE1-B18B-6F3788A6EFE9}" srcOrd="0" destOrd="0" presId="urn:microsoft.com/office/officeart/2008/layout/AscendingPictureAccentProcess"/>
    <dgm:cxn modelId="{CF9909AF-A67C-4A70-BC7C-8ADC39B07EAB}" srcId="{C34F2717-C7CE-4852-B881-3B36CF49FD59}" destId="{0E6EDF1D-7D5C-498A-8033-10D19E02DF69}" srcOrd="3" destOrd="0" parTransId="{B8982C2B-235B-47B7-AF5C-A8DB99479785}" sibTransId="{24F2EC09-2F28-4537-80A3-1ABCC7CE5FBF}"/>
    <dgm:cxn modelId="{D9C1A2C0-3F32-4158-9361-61780C8F0FEA}" srcId="{C34F2717-C7CE-4852-B881-3B36CF49FD59}" destId="{1B3CF660-32E5-4F79-AFE3-58267E862235}" srcOrd="5" destOrd="0" parTransId="{9A58ED7A-18A6-475A-84B0-FF09D72EC69E}" sibTransId="{F9649E0C-FA30-4537-AFF3-6CB6AD516460}"/>
    <dgm:cxn modelId="{FF6658CA-4FF8-4E06-A631-EAB48849CD67}" type="presOf" srcId="{C70A2164-5186-4C8F-B396-7FBC3D69CB1E}" destId="{5C145842-3406-43F5-9624-E1F81B8D1FFB}" srcOrd="0" destOrd="0" presId="urn:microsoft.com/office/officeart/2008/layout/AscendingPictureAccentProcess"/>
    <dgm:cxn modelId="{9EF26DCD-28A6-45F3-B2BA-501504244D4D}" srcId="{C34F2717-C7CE-4852-B881-3B36CF49FD59}" destId="{BB36CA01-AC53-4589-8F1E-E349DAD87840}" srcOrd="4" destOrd="0" parTransId="{BC0C15DC-B44F-4EEA-8B79-C66CD714984F}" sibTransId="{19E0AC94-632F-429F-AC76-492E36CDFA69}"/>
    <dgm:cxn modelId="{C4EA70E2-B798-4A0C-8F3B-C9C0CBCA6CED}" srcId="{C34F2717-C7CE-4852-B881-3B36CF49FD59}" destId="{229418D6-178A-4A0B-A118-E18A72A62431}" srcOrd="2" destOrd="0" parTransId="{2BB21D2E-5DB8-4F22-9A2A-2BEA3D3055F8}" sibTransId="{602E4DCA-91B7-4443-89FF-2254A9D0E1C8}"/>
    <dgm:cxn modelId="{AB9449E9-9ADC-4EC5-8E09-952215A14288}" type="presOf" srcId="{602E4DCA-91B7-4443-89FF-2254A9D0E1C8}" destId="{CCE35113-C8BA-49DC-9301-0C2DAE8F5269}" srcOrd="0" destOrd="0" presId="urn:microsoft.com/office/officeart/2008/layout/AscendingPictureAccentProcess"/>
    <dgm:cxn modelId="{EE4D23F0-DC4C-4877-9F61-15318C227CD2}" type="presOf" srcId="{C34F2717-C7CE-4852-B881-3B36CF49FD59}" destId="{6C1BDD5C-924F-494A-8D5F-BA43A7774A11}" srcOrd="0" destOrd="0" presId="urn:microsoft.com/office/officeart/2008/layout/AscendingPictureAccentProcess"/>
    <dgm:cxn modelId="{E87A10D3-098F-4014-BD2D-86740A6AE990}" type="presParOf" srcId="{6C1BDD5C-924F-494A-8D5F-BA43A7774A11}" destId="{9707CA9C-916C-4A51-86B8-3E35D95551B2}" srcOrd="0" destOrd="0" presId="urn:microsoft.com/office/officeart/2008/layout/AscendingPictureAccentProcess"/>
    <dgm:cxn modelId="{E838A3F3-2E6C-4FAD-A19C-EB6530647CFE}" type="presParOf" srcId="{6C1BDD5C-924F-494A-8D5F-BA43A7774A11}" destId="{3342B5F9-37AB-4540-A2BF-B112086B0FD7}" srcOrd="1" destOrd="0" presId="urn:microsoft.com/office/officeart/2008/layout/AscendingPictureAccentProcess"/>
    <dgm:cxn modelId="{CA3AC5CD-AD21-42B1-975A-3E419E1131A1}" type="presParOf" srcId="{6C1BDD5C-924F-494A-8D5F-BA43A7774A11}" destId="{B069C1B5-F8B4-4456-8D10-7E1A4B414B51}" srcOrd="2" destOrd="0" presId="urn:microsoft.com/office/officeart/2008/layout/AscendingPictureAccentProcess"/>
    <dgm:cxn modelId="{441CAA6C-1684-47ED-81C1-6F2BBF56DC1C}" type="presParOf" srcId="{6C1BDD5C-924F-494A-8D5F-BA43A7774A11}" destId="{6652682E-5572-4C18-88F0-761AFD0F7C60}" srcOrd="3" destOrd="0" presId="urn:microsoft.com/office/officeart/2008/layout/AscendingPictureAccentProcess"/>
    <dgm:cxn modelId="{2E975626-997E-4596-B2DE-DA848073F0DB}" type="presParOf" srcId="{6C1BDD5C-924F-494A-8D5F-BA43A7774A11}" destId="{E58FD203-D46E-4BDC-8BCE-6B03A3D819F0}" srcOrd="4" destOrd="0" presId="urn:microsoft.com/office/officeart/2008/layout/AscendingPictureAccentProcess"/>
    <dgm:cxn modelId="{B8861C2A-4875-4D93-80EB-939165E0B53C}" type="presParOf" srcId="{6C1BDD5C-924F-494A-8D5F-BA43A7774A11}" destId="{3ABCDFF3-6AF4-470A-A56D-3AF48EEFAA76}" srcOrd="5" destOrd="0" presId="urn:microsoft.com/office/officeart/2008/layout/AscendingPictureAccentProcess"/>
    <dgm:cxn modelId="{0A83BB9E-7BB8-4930-9E06-42BC1B60EDD6}" type="presParOf" srcId="{6C1BDD5C-924F-494A-8D5F-BA43A7774A11}" destId="{FD96147C-CCFA-49B9-9E34-12E56EDB8D0E}" srcOrd="6" destOrd="0" presId="urn:microsoft.com/office/officeart/2008/layout/AscendingPictureAccentProcess"/>
    <dgm:cxn modelId="{E2A408A3-75B7-4956-AD20-1B194BCABACF}" type="presParOf" srcId="{6C1BDD5C-924F-494A-8D5F-BA43A7774A11}" destId="{7B47EADB-A74D-458F-8DA5-A688143B971A}" srcOrd="7" destOrd="0" presId="urn:microsoft.com/office/officeart/2008/layout/AscendingPictureAccentProcess"/>
    <dgm:cxn modelId="{94F4ACC2-261C-4768-9BA6-620B6FE8F919}" type="presParOf" srcId="{6C1BDD5C-924F-494A-8D5F-BA43A7774A11}" destId="{A289A204-B9F1-4F07-B889-E25847C5533A}" srcOrd="8" destOrd="0" presId="urn:microsoft.com/office/officeart/2008/layout/AscendingPictureAccentProcess"/>
    <dgm:cxn modelId="{ED5E4466-4CC6-4D66-B950-5B2BA3E4B0A8}" type="presParOf" srcId="{6C1BDD5C-924F-494A-8D5F-BA43A7774A11}" destId="{C6DFBEB7-D57B-4B18-90E8-FB15EFFB0EBF}" srcOrd="9" destOrd="0" presId="urn:microsoft.com/office/officeart/2008/layout/AscendingPictureAccentProcess"/>
    <dgm:cxn modelId="{020D1E7E-B7FD-42BC-8915-35F9B3A9130F}" type="presParOf" srcId="{6C1BDD5C-924F-494A-8D5F-BA43A7774A11}" destId="{25AB7324-BDB9-4ACE-9F57-DE21DEF5CFD3}" srcOrd="10" destOrd="0" presId="urn:microsoft.com/office/officeart/2008/layout/AscendingPictureAccentProcess"/>
    <dgm:cxn modelId="{AF9A8999-DD8D-471D-93D2-C80865764E5E}" type="presParOf" srcId="{6C1BDD5C-924F-494A-8D5F-BA43A7774A11}" destId="{6CBDD64E-A14E-440F-97CC-985847917DD0}" srcOrd="11" destOrd="0" presId="urn:microsoft.com/office/officeart/2008/layout/AscendingPictureAccentProcess"/>
    <dgm:cxn modelId="{739887D0-75E6-414C-9292-F1591F48E4A8}" type="presParOf" srcId="{6C1BDD5C-924F-494A-8D5F-BA43A7774A11}" destId="{EA443A87-DC93-4982-BCF1-80359434C1EF}" srcOrd="12" destOrd="0" presId="urn:microsoft.com/office/officeart/2008/layout/AscendingPictureAccentProcess"/>
    <dgm:cxn modelId="{97DD84CA-DFF7-4B52-B501-977FF926CA88}" type="presParOf" srcId="{6C1BDD5C-924F-494A-8D5F-BA43A7774A11}" destId="{72002B2E-C8CA-4300-A389-216783352107}" srcOrd="13" destOrd="0" presId="urn:microsoft.com/office/officeart/2008/layout/AscendingPictureAccentProcess"/>
    <dgm:cxn modelId="{F9830CA5-D76D-49C4-9EA4-8E0F6FA5644B}" type="presParOf" srcId="{6C1BDD5C-924F-494A-8D5F-BA43A7774A11}" destId="{42DBC8A3-D1C6-4C07-9E56-717E52AC707D}" srcOrd="14" destOrd="0" presId="urn:microsoft.com/office/officeart/2008/layout/AscendingPictureAccentProcess"/>
    <dgm:cxn modelId="{162D15D5-8C05-4340-94C7-947E3529B991}" type="presParOf" srcId="{6C1BDD5C-924F-494A-8D5F-BA43A7774A11}" destId="{19CBF223-00EE-4856-ABBC-B9BCE3CC414A}" srcOrd="15" destOrd="0" presId="urn:microsoft.com/office/officeart/2008/layout/AscendingPictureAccentProcess"/>
    <dgm:cxn modelId="{2B492FE6-9D4E-4FC8-AB1C-B9AAEB09438F}" type="presParOf" srcId="{6C1BDD5C-924F-494A-8D5F-BA43A7774A11}" destId="{243306E3-9B59-40DC-88DF-69D8F0B48860}" srcOrd="16" destOrd="0" presId="urn:microsoft.com/office/officeart/2008/layout/AscendingPictureAccentProcess"/>
    <dgm:cxn modelId="{DE7575F3-806E-4E08-A562-384DEFAEFED7}" type="presParOf" srcId="{6C1BDD5C-924F-494A-8D5F-BA43A7774A11}" destId="{C86EA8C6-3892-4483-9D18-C8E8EBB965C8}" srcOrd="17" destOrd="0" presId="urn:microsoft.com/office/officeart/2008/layout/AscendingPictureAccentProcess"/>
    <dgm:cxn modelId="{D5E11F98-31D0-482E-B06F-2B9CF0F7A024}" type="presParOf" srcId="{6C1BDD5C-924F-494A-8D5F-BA43A7774A11}" destId="{EB86247A-29F4-4436-B1E2-8C37F818AD57}" srcOrd="18" destOrd="0" presId="urn:microsoft.com/office/officeart/2008/layout/AscendingPictureAccentProcess"/>
    <dgm:cxn modelId="{68AEC31E-2599-4D94-8637-43F54DD64E04}" type="presParOf" srcId="{EB86247A-29F4-4436-B1E2-8C37F818AD57}" destId="{5C145842-3406-43F5-9624-E1F81B8D1FFB}" srcOrd="0" destOrd="0" presId="urn:microsoft.com/office/officeart/2008/layout/AscendingPictureAccentProcess"/>
    <dgm:cxn modelId="{E2C74BB1-0EA8-4983-9967-32C8E5A2AC50}" type="presParOf" srcId="{6C1BDD5C-924F-494A-8D5F-BA43A7774A11}" destId="{6050A30B-A737-415B-8663-CE0487F60BA2}" srcOrd="19" destOrd="0" presId="urn:microsoft.com/office/officeart/2008/layout/AscendingPictureAccentProcess"/>
    <dgm:cxn modelId="{EB2F7A09-F86D-49AB-9768-926DBA9BC7F1}" type="presParOf" srcId="{6C1BDD5C-924F-494A-8D5F-BA43A7774A11}" destId="{C2CFCC44-8C4E-446B-83C3-6B74FAFE3B0D}" srcOrd="20" destOrd="0" presId="urn:microsoft.com/office/officeart/2008/layout/AscendingPictureAccentProcess"/>
    <dgm:cxn modelId="{206AEC74-87C2-43E4-BD50-11235FF5F5F1}" type="presParOf" srcId="{C2CFCC44-8C4E-446B-83C3-6B74FAFE3B0D}" destId="{F866D007-B3A7-4CF4-B823-D9E6658B7847}" srcOrd="0" destOrd="0" presId="urn:microsoft.com/office/officeart/2008/layout/AscendingPictureAccentProcess"/>
    <dgm:cxn modelId="{A65D5150-931A-4540-A08F-11F13F47AD38}" type="presParOf" srcId="{6C1BDD5C-924F-494A-8D5F-BA43A7774A11}" destId="{AC88420E-EFB0-4301-977F-BC2E96E059ED}" srcOrd="21" destOrd="0" presId="urn:microsoft.com/office/officeart/2008/layout/AscendingPictureAccentProcess"/>
    <dgm:cxn modelId="{DFE6FE1D-34CD-48C0-AFF1-9C81841F6470}" type="presParOf" srcId="{6C1BDD5C-924F-494A-8D5F-BA43A7774A11}" destId="{EA054ED0-6136-4CE4-981F-09720C9DC36B}" srcOrd="22" destOrd="0" presId="urn:microsoft.com/office/officeart/2008/layout/AscendingPictureAccentProcess"/>
    <dgm:cxn modelId="{2188DE4A-DA0D-4BD4-B904-BC96032CD7DF}" type="presParOf" srcId="{EA054ED0-6136-4CE4-981F-09720C9DC36B}" destId="{CCE35113-C8BA-49DC-9301-0C2DAE8F5269}" srcOrd="0" destOrd="0" presId="urn:microsoft.com/office/officeart/2008/layout/AscendingPictureAccentProcess"/>
    <dgm:cxn modelId="{AE2967A5-6C96-4C6B-B4C6-D3B9101F4068}" type="presParOf" srcId="{6C1BDD5C-924F-494A-8D5F-BA43A7774A11}" destId="{25AC6702-12DB-4769-8823-CA24606AB6A2}" srcOrd="23" destOrd="0" presId="urn:microsoft.com/office/officeart/2008/layout/AscendingPictureAccentProcess"/>
    <dgm:cxn modelId="{675EDA31-BE80-40FC-9845-5680917D9779}" type="presParOf" srcId="{6C1BDD5C-924F-494A-8D5F-BA43A7774A11}" destId="{7C9CBB0F-6677-4823-8C3D-DB6BF5B89239}" srcOrd="24" destOrd="0" presId="urn:microsoft.com/office/officeart/2008/layout/AscendingPictureAccentProcess"/>
    <dgm:cxn modelId="{1785C5AE-6959-4663-BBAC-DCDE76064493}" type="presParOf" srcId="{7C9CBB0F-6677-4823-8C3D-DB6BF5B89239}" destId="{DA65D4D9-036D-439C-AB7C-A2C4EEEF68E8}" srcOrd="0" destOrd="0" presId="urn:microsoft.com/office/officeart/2008/layout/AscendingPictureAccentProcess"/>
    <dgm:cxn modelId="{B93B6833-F1C9-4387-9D31-23EDD8C5B856}" type="presParOf" srcId="{6C1BDD5C-924F-494A-8D5F-BA43A7774A11}" destId="{98A656BF-DF94-4E96-AE5A-C112E5C59505}" srcOrd="25" destOrd="0" presId="urn:microsoft.com/office/officeart/2008/layout/AscendingPictureAccentProcess"/>
    <dgm:cxn modelId="{9A17A364-AB09-45E3-8113-7A801C548646}" type="presParOf" srcId="{6C1BDD5C-924F-494A-8D5F-BA43A7774A11}" destId="{54D18E83-F815-40F5-8459-36427A784D84}" srcOrd="26" destOrd="0" presId="urn:microsoft.com/office/officeart/2008/layout/AscendingPictureAccentProcess"/>
    <dgm:cxn modelId="{9EB64F8A-80E3-48FC-82EC-7D9F3F467B6F}" type="presParOf" srcId="{54D18E83-F815-40F5-8459-36427A784D84}" destId="{FC4FEF9A-DE55-4AE1-B18B-6F3788A6EFE9}" srcOrd="0" destOrd="0" presId="urn:microsoft.com/office/officeart/2008/layout/AscendingPictureAccentProcess"/>
    <dgm:cxn modelId="{B21CCBD0-9209-4790-BA69-5903B1A82D2C}" type="presParOf" srcId="{6C1BDD5C-924F-494A-8D5F-BA43A7774A11}" destId="{20EB9A0E-B68F-44FA-A1D4-572764BB2E8F}" srcOrd="27" destOrd="0" presId="urn:microsoft.com/office/officeart/2008/layout/AscendingPictureAccentProcess"/>
    <dgm:cxn modelId="{A72FFCB5-56D8-4655-A171-07B29EFD8F08}" type="presParOf" srcId="{6C1BDD5C-924F-494A-8D5F-BA43A7774A11}" destId="{D5A65FA0-45E5-496B-B905-A3D19ADE21C7}" srcOrd="28" destOrd="0" presId="urn:microsoft.com/office/officeart/2008/layout/AscendingPictureAccentProcess"/>
    <dgm:cxn modelId="{54B29822-1E72-4711-ABF9-BF6D7D0C05DF}" type="presParOf" srcId="{D5A65FA0-45E5-496B-B905-A3D19ADE21C7}" destId="{BBF5EA77-5BD5-4DAA-B77A-663A6ABAFDD8}"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B0CC792-03AA-45B7-A39A-4284978A2FF0}" type="doc">
      <dgm:prSet loTypeId="urn:microsoft.com/office/officeart/2005/8/layout/vList2" loCatId="list" qsTypeId="urn:microsoft.com/office/officeart/2005/8/quickstyle/simple3" qsCatId="simple" csTypeId="urn:microsoft.com/office/officeart/2005/8/colors/accent5_5" csCatId="accent5" phldr="1"/>
      <dgm:spPr/>
      <dgm:t>
        <a:bodyPr/>
        <a:lstStyle/>
        <a:p>
          <a:endParaRPr kumimoji="1" lang="ja-JP" altLang="en-US"/>
        </a:p>
      </dgm:t>
    </dgm:pt>
    <dgm:pt modelId="{A26A4C40-FA69-4BDB-86AE-38F5E6F624AF}">
      <dgm:prSet phldrT="[テキスト]" custT="1"/>
      <dgm:spPr/>
      <dgm:t>
        <a:bodyPr anchor="ctr"/>
        <a:lstStyle/>
        <a:p>
          <a:pPr>
            <a:lnSpc>
              <a:spcPct val="100000"/>
            </a:lnSpc>
          </a:pPr>
          <a:r>
            <a:rPr kumimoji="1" lang="ja-JP" altLang="en-US" sz="1800" dirty="0">
              <a:latin typeface="UD デジタル 教科書体 NK-R" panose="02020400000000000000" pitchFamily="18" charset="-128"/>
              <a:ea typeface="UD デジタル 教科書体 NK-R" panose="02020400000000000000" pitchFamily="18" charset="-128"/>
            </a:rPr>
            <a:t>就労移行支援事業所の利用定員規模の見直し</a:t>
          </a:r>
        </a:p>
      </dgm:t>
    </dgm:pt>
    <dgm:pt modelId="{09A4E227-6C91-45D5-B46B-95DA0F92A7C7}" type="parTrans" cxnId="{D869FA71-3E3B-41A0-9791-440EC319E117}">
      <dgm:prSet/>
      <dgm:spPr/>
      <dgm:t>
        <a:bodyPr/>
        <a:lstStyle/>
        <a:p>
          <a:pPr>
            <a:lnSpc>
              <a:spcPct val="100000"/>
            </a:lnSpc>
          </a:pPr>
          <a:endParaRPr kumimoji="1" lang="ja-JP" altLang="en-US" sz="1800">
            <a:latin typeface="UD デジタル 教科書体 NK-R" panose="02020400000000000000" pitchFamily="18" charset="-128"/>
            <a:ea typeface="UD デジタル 教科書体 NK-R" panose="02020400000000000000" pitchFamily="18" charset="-128"/>
          </a:endParaRPr>
        </a:p>
      </dgm:t>
    </dgm:pt>
    <dgm:pt modelId="{BBFBEE55-BA12-43AA-9C77-2D740B1C2664}" type="sibTrans" cxnId="{D869FA71-3E3B-41A0-9791-440EC319E117}">
      <dgm:prSet/>
      <dgm:spPr/>
      <dgm:t>
        <a:bodyPr/>
        <a:lstStyle/>
        <a:p>
          <a:pPr>
            <a:lnSpc>
              <a:spcPct val="100000"/>
            </a:lnSpc>
          </a:pPr>
          <a:endParaRPr kumimoji="1" lang="ja-JP" altLang="en-US" sz="1800">
            <a:latin typeface="UD デジタル 教科書体 NK-R" panose="02020400000000000000" pitchFamily="18" charset="-128"/>
            <a:ea typeface="UD デジタル 教科書体 NK-R" panose="02020400000000000000" pitchFamily="18" charset="-128"/>
          </a:endParaRPr>
        </a:p>
      </dgm:t>
    </dgm:pt>
    <dgm:pt modelId="{E603FE3D-9DC0-4C21-8485-3F01914FF5CF}">
      <dgm:prSet phldrT="[テキスト]" custT="1"/>
      <dgm:spPr/>
      <dgm:t>
        <a:bodyPr/>
        <a:lstStyle/>
        <a:p>
          <a:pPr>
            <a:lnSpc>
              <a:spcPct val="100000"/>
            </a:lnSpc>
          </a:pPr>
          <a:r>
            <a:rPr kumimoji="1" lang="ja-JP" altLang="en-US" sz="1800" dirty="0">
              <a:latin typeface="UD デジタル 教科書体 NK-R" panose="02020400000000000000" pitchFamily="18" charset="-128"/>
              <a:ea typeface="UD デジタル 教科書体 NK-R" panose="02020400000000000000" pitchFamily="18" charset="-128"/>
            </a:rPr>
            <a:t>利用定員規模を見直し、定員１０名以上からでも実施可能とする。</a:t>
          </a:r>
        </a:p>
      </dgm:t>
    </dgm:pt>
    <dgm:pt modelId="{62EEEAAD-8E8D-4A45-A702-3455D7376122}" type="parTrans" cxnId="{2D7B2C93-5607-4DAE-8885-1C19C825AFFA}">
      <dgm:prSet/>
      <dgm:spPr/>
      <dgm:t>
        <a:bodyPr/>
        <a:lstStyle/>
        <a:p>
          <a:pPr>
            <a:lnSpc>
              <a:spcPct val="100000"/>
            </a:lnSpc>
          </a:pPr>
          <a:endParaRPr kumimoji="1" lang="ja-JP" altLang="en-US" sz="1800">
            <a:latin typeface="UD デジタル 教科書体 NK-R" panose="02020400000000000000" pitchFamily="18" charset="-128"/>
            <a:ea typeface="UD デジタル 教科書体 NK-R" panose="02020400000000000000" pitchFamily="18" charset="-128"/>
          </a:endParaRPr>
        </a:p>
      </dgm:t>
    </dgm:pt>
    <dgm:pt modelId="{542AB937-B13E-4E78-A4CC-67787255809D}" type="sibTrans" cxnId="{2D7B2C93-5607-4DAE-8885-1C19C825AFFA}">
      <dgm:prSet/>
      <dgm:spPr/>
      <dgm:t>
        <a:bodyPr/>
        <a:lstStyle/>
        <a:p>
          <a:pPr>
            <a:lnSpc>
              <a:spcPct val="100000"/>
            </a:lnSpc>
          </a:pPr>
          <a:endParaRPr kumimoji="1" lang="ja-JP" altLang="en-US" sz="1800">
            <a:latin typeface="UD デジタル 教科書体 NK-R" panose="02020400000000000000" pitchFamily="18" charset="-128"/>
            <a:ea typeface="UD デジタル 教科書体 NK-R" panose="02020400000000000000" pitchFamily="18" charset="-128"/>
          </a:endParaRPr>
        </a:p>
      </dgm:t>
    </dgm:pt>
    <dgm:pt modelId="{6EA3E041-5D83-4623-BC15-85339EDC5410}">
      <dgm:prSet phldrT="[テキスト]" custT="1"/>
      <dgm:spPr/>
      <dgm:t>
        <a:bodyPr/>
        <a:lstStyle/>
        <a:p>
          <a:pPr>
            <a:lnSpc>
              <a:spcPct val="100000"/>
            </a:lnSpc>
          </a:pPr>
          <a:r>
            <a:rPr kumimoji="1" lang="ja-JP" altLang="en-US" sz="1800" dirty="0">
              <a:latin typeface="UD デジタル 教科書体 NK-R" panose="02020400000000000000" pitchFamily="18" charset="-128"/>
              <a:ea typeface="UD デジタル 教科書体 NK-R" panose="02020400000000000000" pitchFamily="18" charset="-128"/>
            </a:rPr>
            <a:t>支援計画会議実施加算の見直し</a:t>
          </a:r>
        </a:p>
      </dgm:t>
    </dgm:pt>
    <dgm:pt modelId="{2626ED95-7E89-42CF-ABC0-4292D9DA5ABC}" type="parTrans" cxnId="{E7581E8E-317A-4AB6-89F3-1F3D31FA8785}">
      <dgm:prSet/>
      <dgm:spPr/>
      <dgm:t>
        <a:bodyPr/>
        <a:lstStyle/>
        <a:p>
          <a:pPr>
            <a:lnSpc>
              <a:spcPct val="100000"/>
            </a:lnSpc>
          </a:pPr>
          <a:endParaRPr kumimoji="1" lang="ja-JP" altLang="en-US" sz="1800">
            <a:latin typeface="UD デジタル 教科書体 NK-R" panose="02020400000000000000" pitchFamily="18" charset="-128"/>
            <a:ea typeface="UD デジタル 教科書体 NK-R" panose="02020400000000000000" pitchFamily="18" charset="-128"/>
          </a:endParaRPr>
        </a:p>
      </dgm:t>
    </dgm:pt>
    <dgm:pt modelId="{FA7E2FF2-9769-4FA8-9BB9-3C1EDD6A47BB}" type="sibTrans" cxnId="{E7581E8E-317A-4AB6-89F3-1F3D31FA8785}">
      <dgm:prSet/>
      <dgm:spPr/>
      <dgm:t>
        <a:bodyPr/>
        <a:lstStyle/>
        <a:p>
          <a:pPr>
            <a:lnSpc>
              <a:spcPct val="100000"/>
            </a:lnSpc>
          </a:pPr>
          <a:endParaRPr kumimoji="1" lang="ja-JP" altLang="en-US" sz="1800">
            <a:latin typeface="UD デジタル 教科書体 NK-R" panose="02020400000000000000" pitchFamily="18" charset="-128"/>
            <a:ea typeface="UD デジタル 教科書体 NK-R" panose="02020400000000000000" pitchFamily="18" charset="-128"/>
          </a:endParaRPr>
        </a:p>
      </dgm:t>
    </dgm:pt>
    <dgm:pt modelId="{BB2FEC8F-D6C8-4866-B697-CC43E17C23DE}">
      <dgm:prSet phldrT="[テキスト]" custT="1"/>
      <dgm:spPr/>
      <dgm:t>
        <a:bodyPr/>
        <a:lstStyle/>
        <a:p>
          <a:pPr>
            <a:lnSpc>
              <a:spcPct val="100000"/>
            </a:lnSpc>
          </a:pPr>
          <a:r>
            <a:rPr lang="ja-JP" altLang="en-US" sz="18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地域の就労支援機関等と連携して行う支援計画会議の実施を促進する観点から、会議前後にサービス管理責任者と情報を共有することを条件に、サービス管理責任者以外の者が出席する場合でも加算の対象とする。</a:t>
          </a:r>
          <a:endParaRPr kumimoji="1" lang="ja-JP" altLang="en-US" sz="1800" b="0" dirty="0">
            <a:latin typeface="UD デジタル 教科書体 NK-R" panose="02020400000000000000" pitchFamily="18" charset="-128"/>
            <a:ea typeface="UD デジタル 教科書体 NK-R" panose="02020400000000000000" pitchFamily="18" charset="-128"/>
          </a:endParaRPr>
        </a:p>
      </dgm:t>
    </dgm:pt>
    <dgm:pt modelId="{13C1F621-11DC-4C5E-B635-32EA88E5407B}" type="parTrans" cxnId="{A50A6754-F1AB-4579-8F33-47F333642032}">
      <dgm:prSet/>
      <dgm:spPr/>
      <dgm:t>
        <a:bodyPr/>
        <a:lstStyle/>
        <a:p>
          <a:pPr>
            <a:lnSpc>
              <a:spcPct val="100000"/>
            </a:lnSpc>
          </a:pPr>
          <a:endParaRPr kumimoji="1" lang="ja-JP" altLang="en-US" sz="1800">
            <a:latin typeface="UD デジタル 教科書体 NK-R" panose="02020400000000000000" pitchFamily="18" charset="-128"/>
            <a:ea typeface="UD デジタル 教科書体 NK-R" panose="02020400000000000000" pitchFamily="18" charset="-128"/>
          </a:endParaRPr>
        </a:p>
      </dgm:t>
    </dgm:pt>
    <dgm:pt modelId="{2A587550-3E24-4570-AA81-D7B23BD9B096}" type="sibTrans" cxnId="{A50A6754-F1AB-4579-8F33-47F333642032}">
      <dgm:prSet/>
      <dgm:spPr/>
      <dgm:t>
        <a:bodyPr/>
        <a:lstStyle/>
        <a:p>
          <a:pPr>
            <a:lnSpc>
              <a:spcPct val="100000"/>
            </a:lnSpc>
          </a:pPr>
          <a:endParaRPr kumimoji="1" lang="ja-JP" altLang="en-US" sz="1800">
            <a:latin typeface="UD デジタル 教科書体 NK-R" panose="02020400000000000000" pitchFamily="18" charset="-128"/>
            <a:ea typeface="UD デジタル 教科書体 NK-R" panose="02020400000000000000" pitchFamily="18" charset="-128"/>
          </a:endParaRPr>
        </a:p>
      </dgm:t>
    </dgm:pt>
    <dgm:pt modelId="{54B2D1D3-2E00-456F-9076-717150ED47A8}">
      <dgm:prSet phldrT="[テキスト]" custT="1"/>
      <dgm:spPr/>
      <dgm:t>
        <a:bodyPr/>
        <a:lstStyle/>
        <a:p>
          <a:pPr>
            <a:lnSpc>
              <a:spcPct val="100000"/>
            </a:lnSpc>
          </a:pPr>
          <a:r>
            <a:rPr kumimoji="1" lang="ja-JP" altLang="en-US" sz="1800" b="0" dirty="0">
              <a:latin typeface="UD デジタル 教科書体 NK-R" panose="02020400000000000000" pitchFamily="18" charset="-128"/>
              <a:ea typeface="UD デジタル 教科書体 NK-R" panose="02020400000000000000" pitchFamily="18" charset="-128"/>
            </a:rPr>
            <a:t>この加算は地域の就労支援機関等と連携することにより、地域のノウハウを活用し支援効果を高めていく取組であることから、名称を「地域連携会議実施加算」に変更する。</a:t>
          </a:r>
        </a:p>
      </dgm:t>
    </dgm:pt>
    <dgm:pt modelId="{25CD1326-1B0E-47ED-A030-164D95897835}" type="parTrans" cxnId="{8E53CB24-AAD5-4788-BB95-FCC69A851DA2}">
      <dgm:prSet/>
      <dgm:spPr/>
      <dgm:t>
        <a:bodyPr/>
        <a:lstStyle/>
        <a:p>
          <a:endParaRPr kumimoji="1" lang="ja-JP" altLang="en-US" sz="1800"/>
        </a:p>
      </dgm:t>
    </dgm:pt>
    <dgm:pt modelId="{1EFB8351-C2F8-4FD0-97F2-44DB64760F78}" type="sibTrans" cxnId="{8E53CB24-AAD5-4788-BB95-FCC69A851DA2}">
      <dgm:prSet/>
      <dgm:spPr/>
      <dgm:t>
        <a:bodyPr/>
        <a:lstStyle/>
        <a:p>
          <a:endParaRPr kumimoji="1" lang="ja-JP" altLang="en-US" sz="1800"/>
        </a:p>
      </dgm:t>
    </dgm:pt>
    <dgm:pt modelId="{2B294421-4BB6-4EAD-9F34-4F8DC2CDAA51}" type="pres">
      <dgm:prSet presAssocID="{3B0CC792-03AA-45B7-A39A-4284978A2FF0}" presName="linear" presStyleCnt="0">
        <dgm:presLayoutVars>
          <dgm:animLvl val="lvl"/>
          <dgm:resizeHandles val="exact"/>
        </dgm:presLayoutVars>
      </dgm:prSet>
      <dgm:spPr/>
    </dgm:pt>
    <dgm:pt modelId="{38B9BDC4-D85E-4850-8AEF-B4FE84CD3A64}" type="pres">
      <dgm:prSet presAssocID="{A26A4C40-FA69-4BDB-86AE-38F5E6F624AF}" presName="parentText" presStyleLbl="node1" presStyleIdx="0" presStyleCnt="2" custScaleY="45150">
        <dgm:presLayoutVars>
          <dgm:chMax val="0"/>
          <dgm:bulletEnabled val="1"/>
        </dgm:presLayoutVars>
      </dgm:prSet>
      <dgm:spPr/>
    </dgm:pt>
    <dgm:pt modelId="{932A068E-50D1-4F7A-8D8E-360703833E75}" type="pres">
      <dgm:prSet presAssocID="{A26A4C40-FA69-4BDB-86AE-38F5E6F624AF}" presName="childText" presStyleLbl="revTx" presStyleIdx="0" presStyleCnt="2">
        <dgm:presLayoutVars>
          <dgm:bulletEnabled val="1"/>
        </dgm:presLayoutVars>
      </dgm:prSet>
      <dgm:spPr/>
    </dgm:pt>
    <dgm:pt modelId="{D12280BA-2047-4907-998D-4D61BB42AE43}" type="pres">
      <dgm:prSet presAssocID="{6EA3E041-5D83-4623-BC15-85339EDC5410}" presName="parentText" presStyleLbl="node1" presStyleIdx="1" presStyleCnt="2" custScaleY="47264">
        <dgm:presLayoutVars>
          <dgm:chMax val="0"/>
          <dgm:bulletEnabled val="1"/>
        </dgm:presLayoutVars>
      </dgm:prSet>
      <dgm:spPr/>
    </dgm:pt>
    <dgm:pt modelId="{2DA8001F-9940-4005-82A7-8804F7480481}" type="pres">
      <dgm:prSet presAssocID="{6EA3E041-5D83-4623-BC15-85339EDC5410}" presName="childText" presStyleLbl="revTx" presStyleIdx="1" presStyleCnt="2">
        <dgm:presLayoutVars>
          <dgm:bulletEnabled val="1"/>
        </dgm:presLayoutVars>
      </dgm:prSet>
      <dgm:spPr/>
    </dgm:pt>
  </dgm:ptLst>
  <dgm:cxnLst>
    <dgm:cxn modelId="{8E53CB24-AAD5-4788-BB95-FCC69A851DA2}" srcId="{6EA3E041-5D83-4623-BC15-85339EDC5410}" destId="{54B2D1D3-2E00-456F-9076-717150ED47A8}" srcOrd="1" destOrd="0" parTransId="{25CD1326-1B0E-47ED-A030-164D95897835}" sibTransId="{1EFB8351-C2F8-4FD0-97F2-44DB64760F78}"/>
    <dgm:cxn modelId="{3037D92D-580C-4B57-ACB2-ADBD773DFDD3}" type="presOf" srcId="{54B2D1D3-2E00-456F-9076-717150ED47A8}" destId="{2DA8001F-9940-4005-82A7-8804F7480481}" srcOrd="0" destOrd="1" presId="urn:microsoft.com/office/officeart/2005/8/layout/vList2"/>
    <dgm:cxn modelId="{95121B3A-18B6-41E8-A758-3D5E3E0794E1}" type="presOf" srcId="{A26A4C40-FA69-4BDB-86AE-38F5E6F624AF}" destId="{38B9BDC4-D85E-4850-8AEF-B4FE84CD3A64}" srcOrd="0" destOrd="0" presId="urn:microsoft.com/office/officeart/2005/8/layout/vList2"/>
    <dgm:cxn modelId="{D869FA71-3E3B-41A0-9791-440EC319E117}" srcId="{3B0CC792-03AA-45B7-A39A-4284978A2FF0}" destId="{A26A4C40-FA69-4BDB-86AE-38F5E6F624AF}" srcOrd="0" destOrd="0" parTransId="{09A4E227-6C91-45D5-B46B-95DA0F92A7C7}" sibTransId="{BBFBEE55-BA12-43AA-9C77-2D740B1C2664}"/>
    <dgm:cxn modelId="{A50A6754-F1AB-4579-8F33-47F333642032}" srcId="{6EA3E041-5D83-4623-BC15-85339EDC5410}" destId="{BB2FEC8F-D6C8-4866-B697-CC43E17C23DE}" srcOrd="0" destOrd="0" parTransId="{13C1F621-11DC-4C5E-B635-32EA88E5407B}" sibTransId="{2A587550-3E24-4570-AA81-D7B23BD9B096}"/>
    <dgm:cxn modelId="{64FF3D7A-B1A0-4379-9734-33721A00845B}" type="presOf" srcId="{3B0CC792-03AA-45B7-A39A-4284978A2FF0}" destId="{2B294421-4BB6-4EAD-9F34-4F8DC2CDAA51}" srcOrd="0" destOrd="0" presId="urn:microsoft.com/office/officeart/2005/8/layout/vList2"/>
    <dgm:cxn modelId="{0D9A418C-B08C-4253-8806-B1ED596E98B8}" type="presOf" srcId="{BB2FEC8F-D6C8-4866-B697-CC43E17C23DE}" destId="{2DA8001F-9940-4005-82A7-8804F7480481}" srcOrd="0" destOrd="0" presId="urn:microsoft.com/office/officeart/2005/8/layout/vList2"/>
    <dgm:cxn modelId="{E7581E8E-317A-4AB6-89F3-1F3D31FA8785}" srcId="{3B0CC792-03AA-45B7-A39A-4284978A2FF0}" destId="{6EA3E041-5D83-4623-BC15-85339EDC5410}" srcOrd="1" destOrd="0" parTransId="{2626ED95-7E89-42CF-ABC0-4292D9DA5ABC}" sibTransId="{FA7E2FF2-9769-4FA8-9BB9-3C1EDD6A47BB}"/>
    <dgm:cxn modelId="{2D7B2C93-5607-4DAE-8885-1C19C825AFFA}" srcId="{A26A4C40-FA69-4BDB-86AE-38F5E6F624AF}" destId="{E603FE3D-9DC0-4C21-8485-3F01914FF5CF}" srcOrd="0" destOrd="0" parTransId="{62EEEAAD-8E8D-4A45-A702-3455D7376122}" sibTransId="{542AB937-B13E-4E78-A4CC-67787255809D}"/>
    <dgm:cxn modelId="{79D6B698-136D-4321-844E-C2C3D3868E66}" type="presOf" srcId="{6EA3E041-5D83-4623-BC15-85339EDC5410}" destId="{D12280BA-2047-4907-998D-4D61BB42AE43}" srcOrd="0" destOrd="0" presId="urn:microsoft.com/office/officeart/2005/8/layout/vList2"/>
    <dgm:cxn modelId="{6B7095F3-D01E-4729-98B9-9B758FF63E7F}" type="presOf" srcId="{E603FE3D-9DC0-4C21-8485-3F01914FF5CF}" destId="{932A068E-50D1-4F7A-8D8E-360703833E75}" srcOrd="0" destOrd="0" presId="urn:microsoft.com/office/officeart/2005/8/layout/vList2"/>
    <dgm:cxn modelId="{BABFAA81-F18F-4E28-8AEE-A733540495D8}" type="presParOf" srcId="{2B294421-4BB6-4EAD-9F34-4F8DC2CDAA51}" destId="{38B9BDC4-D85E-4850-8AEF-B4FE84CD3A64}" srcOrd="0" destOrd="0" presId="urn:microsoft.com/office/officeart/2005/8/layout/vList2"/>
    <dgm:cxn modelId="{0ED57C4B-B25A-4611-8B61-D7FC6508E5AC}" type="presParOf" srcId="{2B294421-4BB6-4EAD-9F34-4F8DC2CDAA51}" destId="{932A068E-50D1-4F7A-8D8E-360703833E75}" srcOrd="1" destOrd="0" presId="urn:microsoft.com/office/officeart/2005/8/layout/vList2"/>
    <dgm:cxn modelId="{D98DA775-E180-49F6-9FE9-61B184B44456}" type="presParOf" srcId="{2B294421-4BB6-4EAD-9F34-4F8DC2CDAA51}" destId="{D12280BA-2047-4907-998D-4D61BB42AE43}" srcOrd="2" destOrd="0" presId="urn:microsoft.com/office/officeart/2005/8/layout/vList2"/>
    <dgm:cxn modelId="{20DBF013-7668-4146-8AC1-712B564D035A}" type="presParOf" srcId="{2B294421-4BB6-4EAD-9F34-4F8DC2CDAA51}" destId="{2DA8001F-9940-4005-82A7-8804F748048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B60A815-EDBA-4BCC-A3E2-6E6C39CF605E}" type="doc">
      <dgm:prSet loTypeId="urn:microsoft.com/office/officeart/2005/8/layout/vList2" loCatId="list" qsTypeId="urn:microsoft.com/office/officeart/2005/8/quickstyle/simple3" qsCatId="simple" csTypeId="urn:microsoft.com/office/officeart/2005/8/colors/accent5_5" csCatId="accent5" phldr="1"/>
      <dgm:spPr/>
      <dgm:t>
        <a:bodyPr/>
        <a:lstStyle/>
        <a:p>
          <a:endParaRPr kumimoji="1" lang="ja-JP" altLang="en-US"/>
        </a:p>
      </dgm:t>
    </dgm:pt>
    <dgm:pt modelId="{064CFD99-8C84-4A1D-9820-5D2B7421DCF8}">
      <dgm:prSet phldrT="[テキスト]" custT="1"/>
      <dgm:spPr/>
      <dgm:t>
        <a:bodyPr/>
        <a:lstStyle/>
        <a:p>
          <a:r>
            <a:rPr kumimoji="1" lang="ja-JP" altLang="en-US" sz="1800" dirty="0">
              <a:latin typeface="UD デジタル 教科書体 NK-R" panose="02020400000000000000" pitchFamily="18" charset="-128"/>
              <a:ea typeface="UD デジタル 教科書体 NK-R" panose="02020400000000000000" pitchFamily="18" charset="-128"/>
            </a:rPr>
            <a:t>スコア方式による評価項目の見直し</a:t>
          </a:r>
        </a:p>
      </dgm:t>
    </dgm:pt>
    <dgm:pt modelId="{2D339605-5ECD-4996-B138-0120EC7CD9A3}" type="parTrans" cxnId="{C5493133-8690-481F-804E-BBEC0ECF8FB0}">
      <dgm:prSet/>
      <dgm:spPr/>
      <dgm:t>
        <a:bodyPr/>
        <a:lstStyle/>
        <a:p>
          <a:endParaRPr kumimoji="1" lang="ja-JP" altLang="en-US" sz="1800">
            <a:latin typeface="UD デジタル 教科書体 NK-R" panose="02020400000000000000" pitchFamily="18" charset="-128"/>
            <a:ea typeface="UD デジタル 教科書体 NK-R" panose="02020400000000000000" pitchFamily="18" charset="-128"/>
          </a:endParaRPr>
        </a:p>
      </dgm:t>
    </dgm:pt>
    <dgm:pt modelId="{200061F4-662E-4F60-A95A-802B09A1CFC5}" type="sibTrans" cxnId="{C5493133-8690-481F-804E-BBEC0ECF8FB0}">
      <dgm:prSet/>
      <dgm:spPr/>
      <dgm:t>
        <a:bodyPr/>
        <a:lstStyle/>
        <a:p>
          <a:endParaRPr kumimoji="1" lang="ja-JP" altLang="en-US" sz="1800">
            <a:latin typeface="UD デジタル 教科書体 NK-R" panose="02020400000000000000" pitchFamily="18" charset="-128"/>
            <a:ea typeface="UD デジタル 教科書体 NK-R" panose="02020400000000000000" pitchFamily="18" charset="-128"/>
          </a:endParaRPr>
        </a:p>
      </dgm:t>
    </dgm:pt>
    <dgm:pt modelId="{D3C62697-CA3F-45FA-8A38-8E6EE7F3D7E0}">
      <dgm:prSet phldrT="[テキスト]" custT="1"/>
      <dgm:spPr/>
      <dgm:t>
        <a:bodyPr/>
        <a:lstStyle/>
        <a:p>
          <a:r>
            <a:rPr kumimoji="1" lang="ja-JP" altLang="en-US" sz="1800" dirty="0">
              <a:latin typeface="UD デジタル 教科書体 NK-R" panose="02020400000000000000" pitchFamily="18" charset="-128"/>
              <a:ea typeface="UD デジタル 教科書体 NK-R" panose="02020400000000000000" pitchFamily="18" charset="-128"/>
            </a:rPr>
            <a:t>経営状況の改善や一般就労への移行等を促すため、スコア方式よる評価項目を以下のように見直し。</a:t>
          </a:r>
        </a:p>
      </dgm:t>
    </dgm:pt>
    <dgm:pt modelId="{F909A25C-1DDE-4CAE-8812-B4F42217895A}" type="parTrans" cxnId="{8CBCBD58-CC06-4E9F-A875-4D2A2A10EBA1}">
      <dgm:prSet/>
      <dgm:spPr/>
      <dgm:t>
        <a:bodyPr/>
        <a:lstStyle/>
        <a:p>
          <a:endParaRPr kumimoji="1" lang="ja-JP" altLang="en-US" sz="1800">
            <a:latin typeface="UD デジタル 教科書体 NK-R" panose="02020400000000000000" pitchFamily="18" charset="-128"/>
            <a:ea typeface="UD デジタル 教科書体 NK-R" panose="02020400000000000000" pitchFamily="18" charset="-128"/>
          </a:endParaRPr>
        </a:p>
      </dgm:t>
    </dgm:pt>
    <dgm:pt modelId="{F29A007F-17C2-413F-B7A0-A0F223243515}" type="sibTrans" cxnId="{8CBCBD58-CC06-4E9F-A875-4D2A2A10EBA1}">
      <dgm:prSet/>
      <dgm:spPr/>
      <dgm:t>
        <a:bodyPr/>
        <a:lstStyle/>
        <a:p>
          <a:endParaRPr kumimoji="1" lang="ja-JP" altLang="en-US" sz="1800">
            <a:latin typeface="UD デジタル 教科書体 NK-R" panose="02020400000000000000" pitchFamily="18" charset="-128"/>
            <a:ea typeface="UD デジタル 教科書体 NK-R" panose="02020400000000000000" pitchFamily="18" charset="-128"/>
          </a:endParaRPr>
        </a:p>
      </dgm:t>
    </dgm:pt>
    <dgm:pt modelId="{72CECB08-1719-4760-ACA4-741F396214DA}" type="pres">
      <dgm:prSet presAssocID="{AB60A815-EDBA-4BCC-A3E2-6E6C39CF605E}" presName="linear" presStyleCnt="0">
        <dgm:presLayoutVars>
          <dgm:animLvl val="lvl"/>
          <dgm:resizeHandles val="exact"/>
        </dgm:presLayoutVars>
      </dgm:prSet>
      <dgm:spPr/>
    </dgm:pt>
    <dgm:pt modelId="{14515ED1-CC03-49B0-A17B-8B9EA860FA01}" type="pres">
      <dgm:prSet presAssocID="{064CFD99-8C84-4A1D-9820-5D2B7421DCF8}" presName="parentText" presStyleLbl="node1" presStyleIdx="0" presStyleCnt="1" custScaleY="86122">
        <dgm:presLayoutVars>
          <dgm:chMax val="0"/>
          <dgm:bulletEnabled val="1"/>
        </dgm:presLayoutVars>
      </dgm:prSet>
      <dgm:spPr/>
    </dgm:pt>
    <dgm:pt modelId="{9D0625C2-51CC-4CE5-9075-CAF82803B5C1}" type="pres">
      <dgm:prSet presAssocID="{064CFD99-8C84-4A1D-9820-5D2B7421DCF8}" presName="childText" presStyleLbl="revTx" presStyleIdx="0" presStyleCnt="1" custScaleY="300281">
        <dgm:presLayoutVars>
          <dgm:bulletEnabled val="1"/>
        </dgm:presLayoutVars>
      </dgm:prSet>
      <dgm:spPr/>
    </dgm:pt>
  </dgm:ptLst>
  <dgm:cxnLst>
    <dgm:cxn modelId="{36FE1F19-28D7-4468-A76E-A26D9506B5ED}" type="presOf" srcId="{D3C62697-CA3F-45FA-8A38-8E6EE7F3D7E0}" destId="{9D0625C2-51CC-4CE5-9075-CAF82803B5C1}" srcOrd="0" destOrd="0" presId="urn:microsoft.com/office/officeart/2005/8/layout/vList2"/>
    <dgm:cxn modelId="{C5493133-8690-481F-804E-BBEC0ECF8FB0}" srcId="{AB60A815-EDBA-4BCC-A3E2-6E6C39CF605E}" destId="{064CFD99-8C84-4A1D-9820-5D2B7421DCF8}" srcOrd="0" destOrd="0" parTransId="{2D339605-5ECD-4996-B138-0120EC7CD9A3}" sibTransId="{200061F4-662E-4F60-A95A-802B09A1CFC5}"/>
    <dgm:cxn modelId="{C127A972-2CDB-44E7-8114-6D5F2E32B45E}" type="presOf" srcId="{AB60A815-EDBA-4BCC-A3E2-6E6C39CF605E}" destId="{72CECB08-1719-4760-ACA4-741F396214DA}" srcOrd="0" destOrd="0" presId="urn:microsoft.com/office/officeart/2005/8/layout/vList2"/>
    <dgm:cxn modelId="{8CBCBD58-CC06-4E9F-A875-4D2A2A10EBA1}" srcId="{064CFD99-8C84-4A1D-9820-5D2B7421DCF8}" destId="{D3C62697-CA3F-45FA-8A38-8E6EE7F3D7E0}" srcOrd="0" destOrd="0" parTransId="{F909A25C-1DDE-4CAE-8812-B4F42217895A}" sibTransId="{F29A007F-17C2-413F-B7A0-A0F223243515}"/>
    <dgm:cxn modelId="{FF93FEF1-C11E-4A9F-8774-67C16AE66B1E}" type="presOf" srcId="{064CFD99-8C84-4A1D-9820-5D2B7421DCF8}" destId="{14515ED1-CC03-49B0-A17B-8B9EA860FA01}" srcOrd="0" destOrd="0" presId="urn:microsoft.com/office/officeart/2005/8/layout/vList2"/>
    <dgm:cxn modelId="{008CD640-C086-4D19-A431-FCAC3A0FD4BC}" type="presParOf" srcId="{72CECB08-1719-4760-ACA4-741F396214DA}" destId="{14515ED1-CC03-49B0-A17B-8B9EA860FA01}" srcOrd="0" destOrd="0" presId="urn:microsoft.com/office/officeart/2005/8/layout/vList2"/>
    <dgm:cxn modelId="{4D7B5AF2-FFA6-4984-8D51-AFB625A4B981}" type="presParOf" srcId="{72CECB08-1719-4760-ACA4-741F396214DA}" destId="{9D0625C2-51CC-4CE5-9075-CAF82803B5C1}"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73BCB23-DBD8-4540-9BB5-535095ABCC61}" type="doc">
      <dgm:prSet loTypeId="urn:microsoft.com/office/officeart/2005/8/layout/vList2" loCatId="list" qsTypeId="urn:microsoft.com/office/officeart/2005/8/quickstyle/simple3" qsCatId="simple" csTypeId="urn:microsoft.com/office/officeart/2005/8/colors/accent5_5" csCatId="accent5" phldr="1"/>
      <dgm:spPr/>
      <dgm:t>
        <a:bodyPr/>
        <a:lstStyle/>
        <a:p>
          <a:endParaRPr kumimoji="1" lang="ja-JP" altLang="en-US"/>
        </a:p>
      </dgm:t>
    </dgm:pt>
    <dgm:pt modelId="{87F3FF92-7213-4AD8-AB39-683363C25C7C}">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平均工賃の水準に応じた報酬体系の見直し</a:t>
          </a:r>
        </a:p>
      </dgm:t>
    </dgm:pt>
    <dgm:pt modelId="{BD2B2FC6-E909-4864-B6AF-45933248EC32}" type="parTrans" cxnId="{3C9EA682-6664-4B7F-9E86-F742BB3BEA02}">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A0BDBECE-3ADA-47D1-982B-A24D386A50E2}" type="sibTrans" cxnId="{3C9EA682-6664-4B7F-9E86-F742BB3BEA02}">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2C261575-EC1C-404B-8E07-16B596DBA120}">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平均工賃月額に応じた報酬体系について、平均工賃月額が高い区分の基本報酬の単価を引上げ、低い区分の単価を引下げる。</a:t>
          </a:r>
        </a:p>
      </dgm:t>
    </dgm:pt>
    <dgm:pt modelId="{A7CCBA23-B6CD-4FFF-89A8-9A363971B3B6}" type="parTrans" cxnId="{2B1961AA-9B84-4F69-ABED-554B576D8776}">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585680FC-66A5-4A1B-9A9A-95BBB1F5C63B}" type="sibTrans" cxnId="{2B1961AA-9B84-4F69-ABED-554B576D8776}">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067068AF-677F-4608-97F7-39C36F74267A}">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平均工賃月額の算定方法の見直し</a:t>
          </a:r>
        </a:p>
      </dgm:t>
    </dgm:pt>
    <dgm:pt modelId="{80A97555-2D9B-4F2F-AF50-6B9B702658D1}" type="parTrans" cxnId="{3A4C0DB9-FF52-491C-919A-201255412010}">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41B0A32E-81F0-4C63-A688-D749F57ABC78}" type="sibTrans" cxnId="{3A4C0DB9-FF52-491C-919A-201255412010}">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95DBE55A-9460-4626-91FF-B02079FF8841}">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障害特性等により、利用日数が少ない方を多く受け入れる場合があることを踏まえ、平均利用者数を用いた新しい算定式を導入する。</a:t>
          </a:r>
        </a:p>
      </dgm:t>
    </dgm:pt>
    <dgm:pt modelId="{01DD81CB-F27F-4F83-A12F-08B81571AD9F}" type="parTrans" cxnId="{E27E1D58-D3E5-4ECB-BBD4-835EB47E6E9E}">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BCABAA99-C207-43CB-8CD2-C0A941D860D1}" type="sibTrans" cxnId="{E27E1D58-D3E5-4ECB-BBD4-835EB47E6E9E}">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2DC7CE66-B32B-4E1D-8AA1-318A801FB97C}">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「利用者の就労や生産活動等への参加等」をもって一律に評価する報酬体系について、収支差率を踏まえた基本報酬の設定。</a:t>
          </a:r>
        </a:p>
      </dgm:t>
    </dgm:pt>
    <dgm:pt modelId="{7AF777B7-8FA2-4BF6-9C1F-0252F7352984}" type="parTrans" cxnId="{377A83C0-DE08-473B-99A6-78C390FC7101}">
      <dgm:prSet/>
      <dgm:spPr/>
      <dgm:t>
        <a:bodyPr/>
        <a:lstStyle/>
        <a:p>
          <a:endParaRPr kumimoji="1" lang="ja-JP" altLang="en-US" sz="1600"/>
        </a:p>
      </dgm:t>
    </dgm:pt>
    <dgm:pt modelId="{D83AB5AB-1A8D-490F-A206-E04AB32EB2F5}" type="sibTrans" cxnId="{377A83C0-DE08-473B-99A6-78C390FC7101}">
      <dgm:prSet/>
      <dgm:spPr/>
      <dgm:t>
        <a:bodyPr/>
        <a:lstStyle/>
        <a:p>
          <a:endParaRPr kumimoji="1" lang="ja-JP" altLang="en-US" sz="1600"/>
        </a:p>
      </dgm:t>
    </dgm:pt>
    <dgm:pt modelId="{CF149DA1-177F-4A11-9DB0-11BC801A1D2E}">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多様な利用者への対応を行う事業所について、さらなる手厚い人員配置ができるよう、新たに人員配置「６：１」の報酬体系を創設。</a:t>
          </a:r>
        </a:p>
      </dgm:t>
    </dgm:pt>
    <dgm:pt modelId="{42E366CE-D228-4916-BB42-6DC43C307B54}" type="parTrans" cxnId="{F4406BD3-B638-498B-99CF-3E50D81DED0A}">
      <dgm:prSet/>
      <dgm:spPr/>
      <dgm:t>
        <a:bodyPr/>
        <a:lstStyle/>
        <a:p>
          <a:endParaRPr kumimoji="1" lang="ja-JP" altLang="en-US" sz="1600"/>
        </a:p>
      </dgm:t>
    </dgm:pt>
    <dgm:pt modelId="{A9143B5C-39B3-4F5D-AF6A-120FBA16BE5E}" type="sibTrans" cxnId="{F4406BD3-B638-498B-99CF-3E50D81DED0A}">
      <dgm:prSet/>
      <dgm:spPr/>
      <dgm:t>
        <a:bodyPr/>
        <a:lstStyle/>
        <a:p>
          <a:endParaRPr kumimoji="1" lang="ja-JP" altLang="en-US" sz="1600"/>
        </a:p>
      </dgm:t>
    </dgm:pt>
    <dgm:pt modelId="{BE55729B-9FE9-4AE0-97B2-96EF198526CE}">
      <dgm:prSet phldrT="[テキスト]" custT="1"/>
      <dgm:spPr/>
      <dgm:t>
        <a:bodyPr/>
        <a:lstStyle/>
        <a:p>
          <a:endParaRPr kumimoji="1" lang="ja-JP" altLang="en-US" sz="1400" dirty="0">
            <a:latin typeface="UD デジタル 教科書体 NK-R" panose="02020400000000000000" pitchFamily="18" charset="-128"/>
            <a:ea typeface="UD デジタル 教科書体 NK-R" panose="02020400000000000000" pitchFamily="18" charset="-128"/>
          </a:endParaRPr>
        </a:p>
      </dgm:t>
    </dgm:pt>
    <dgm:pt modelId="{EF0F95C8-26A6-48CB-925F-6D3B3FC8A886}" type="parTrans" cxnId="{AE5CA59F-B0B1-44F5-8528-C3D2240738FE}">
      <dgm:prSet/>
      <dgm:spPr/>
      <dgm:t>
        <a:bodyPr/>
        <a:lstStyle/>
        <a:p>
          <a:endParaRPr kumimoji="1" lang="ja-JP" altLang="en-US"/>
        </a:p>
      </dgm:t>
    </dgm:pt>
    <dgm:pt modelId="{9D949EF4-46E0-4525-96BD-87955884679C}" type="sibTrans" cxnId="{AE5CA59F-B0B1-44F5-8528-C3D2240738FE}">
      <dgm:prSet/>
      <dgm:spPr/>
      <dgm:t>
        <a:bodyPr/>
        <a:lstStyle/>
        <a:p>
          <a:endParaRPr kumimoji="1" lang="ja-JP" altLang="en-US"/>
        </a:p>
      </dgm:t>
    </dgm:pt>
    <dgm:pt modelId="{FDA49952-5F16-49F9-982C-D3A3C98322C4}">
      <dgm:prSet phldrT="[テキスト]" custT="1"/>
      <dgm:spPr/>
      <dgm:t>
        <a:bodyPr/>
        <a:lstStyle/>
        <a:p>
          <a:endParaRPr kumimoji="1" lang="ja-JP" altLang="en-US" sz="1400" dirty="0">
            <a:latin typeface="UD デジタル 教科書体 NK-R" panose="02020400000000000000" pitchFamily="18" charset="-128"/>
            <a:ea typeface="UD デジタル 教科書体 NK-R" panose="02020400000000000000" pitchFamily="18" charset="-128"/>
          </a:endParaRPr>
        </a:p>
      </dgm:t>
    </dgm:pt>
    <dgm:pt modelId="{DF681C24-5519-4847-A87A-4CB7290049E4}" type="parTrans" cxnId="{DB94EC59-138C-4D7D-A887-86AA92923274}">
      <dgm:prSet/>
      <dgm:spPr/>
      <dgm:t>
        <a:bodyPr/>
        <a:lstStyle/>
        <a:p>
          <a:endParaRPr kumimoji="1" lang="ja-JP" altLang="en-US"/>
        </a:p>
      </dgm:t>
    </dgm:pt>
    <dgm:pt modelId="{B76290CE-2063-4AE8-8F78-0D3A66864AE8}" type="sibTrans" cxnId="{DB94EC59-138C-4D7D-A887-86AA92923274}">
      <dgm:prSet/>
      <dgm:spPr/>
      <dgm:t>
        <a:bodyPr/>
        <a:lstStyle/>
        <a:p>
          <a:endParaRPr kumimoji="1" lang="ja-JP" altLang="en-US"/>
        </a:p>
      </dgm:t>
    </dgm:pt>
    <dgm:pt modelId="{50D297DA-66E4-4CF2-9DF4-73012F90B1AF}">
      <dgm:prSet phldrT="[テキスト]" custT="1"/>
      <dgm:spPr/>
      <dgm:t>
        <a:bodyPr/>
        <a:lstStyle/>
        <a:p>
          <a:endParaRPr kumimoji="1" lang="ja-JP" altLang="en-US" sz="1400" dirty="0">
            <a:latin typeface="UD デジタル 教科書体 NK-R" panose="02020400000000000000" pitchFamily="18" charset="-128"/>
            <a:ea typeface="UD デジタル 教科書体 NK-R" panose="02020400000000000000" pitchFamily="18" charset="-128"/>
          </a:endParaRPr>
        </a:p>
      </dgm:t>
    </dgm:pt>
    <dgm:pt modelId="{991D04D0-64BD-45C6-8ED1-18C21FF97DA5}" type="parTrans" cxnId="{BEA88D1C-B2F8-4485-B821-513FFF1B3233}">
      <dgm:prSet/>
      <dgm:spPr/>
      <dgm:t>
        <a:bodyPr/>
        <a:lstStyle/>
        <a:p>
          <a:endParaRPr kumimoji="1" lang="ja-JP" altLang="en-US"/>
        </a:p>
      </dgm:t>
    </dgm:pt>
    <dgm:pt modelId="{45C49BE7-5F44-4090-B9AD-288FA255EBC0}" type="sibTrans" cxnId="{BEA88D1C-B2F8-4485-B821-513FFF1B3233}">
      <dgm:prSet/>
      <dgm:spPr/>
      <dgm:t>
        <a:bodyPr/>
        <a:lstStyle/>
        <a:p>
          <a:endParaRPr kumimoji="1" lang="ja-JP" altLang="en-US"/>
        </a:p>
      </dgm:t>
    </dgm:pt>
    <dgm:pt modelId="{E834BF9E-F089-4AA1-9ABD-0E2FDB272852}">
      <dgm:prSet phldrT="[テキスト]" custT="1"/>
      <dgm:spPr/>
      <dgm:t>
        <a:bodyPr/>
        <a:lstStyle/>
        <a:p>
          <a:endParaRPr kumimoji="1" lang="ja-JP" altLang="en-US" sz="1400" dirty="0">
            <a:latin typeface="UD デジタル 教科書体 NK-R" panose="02020400000000000000" pitchFamily="18" charset="-128"/>
            <a:ea typeface="UD デジタル 教科書体 NK-R" panose="02020400000000000000" pitchFamily="18" charset="-128"/>
          </a:endParaRPr>
        </a:p>
      </dgm:t>
    </dgm:pt>
    <dgm:pt modelId="{E97FD264-057C-49BE-BB15-5663C69DFF5B}" type="parTrans" cxnId="{22BD8359-55A9-47BC-8FAD-140608642CD8}">
      <dgm:prSet/>
      <dgm:spPr/>
      <dgm:t>
        <a:bodyPr/>
        <a:lstStyle/>
        <a:p>
          <a:endParaRPr kumimoji="1" lang="ja-JP" altLang="en-US"/>
        </a:p>
      </dgm:t>
    </dgm:pt>
    <dgm:pt modelId="{73BEB51C-1B87-4FF1-9E5E-5C89925E1679}" type="sibTrans" cxnId="{22BD8359-55A9-47BC-8FAD-140608642CD8}">
      <dgm:prSet/>
      <dgm:spPr/>
      <dgm:t>
        <a:bodyPr/>
        <a:lstStyle/>
        <a:p>
          <a:endParaRPr kumimoji="1" lang="ja-JP" altLang="en-US"/>
        </a:p>
      </dgm:t>
    </dgm:pt>
    <dgm:pt modelId="{5574F7BE-2CCA-4819-9BE9-0E44A3A9717B}">
      <dgm:prSet phldrT="[テキスト]" custT="1"/>
      <dgm:spPr/>
      <dgm:t>
        <a:bodyPr/>
        <a:lstStyle/>
        <a:p>
          <a:endParaRPr kumimoji="1" lang="ja-JP" altLang="en-US" sz="1400" dirty="0">
            <a:latin typeface="UD デジタル 教科書体 NK-R" panose="02020400000000000000" pitchFamily="18" charset="-128"/>
            <a:ea typeface="UD デジタル 教科書体 NK-R" panose="02020400000000000000" pitchFamily="18" charset="-128"/>
          </a:endParaRPr>
        </a:p>
      </dgm:t>
    </dgm:pt>
    <dgm:pt modelId="{29298DD6-AE5A-4605-B126-3D02C432F1BF}" type="parTrans" cxnId="{244B83D1-5972-44C6-B819-1233A624742A}">
      <dgm:prSet/>
      <dgm:spPr/>
      <dgm:t>
        <a:bodyPr/>
        <a:lstStyle/>
        <a:p>
          <a:endParaRPr kumimoji="1" lang="ja-JP" altLang="en-US"/>
        </a:p>
      </dgm:t>
    </dgm:pt>
    <dgm:pt modelId="{303092E5-3CA9-4AB2-9939-88029B4833B0}" type="sibTrans" cxnId="{244B83D1-5972-44C6-B819-1233A624742A}">
      <dgm:prSet/>
      <dgm:spPr/>
      <dgm:t>
        <a:bodyPr/>
        <a:lstStyle/>
        <a:p>
          <a:endParaRPr kumimoji="1" lang="ja-JP" altLang="en-US"/>
        </a:p>
      </dgm:t>
    </dgm:pt>
    <dgm:pt modelId="{6710D28A-814B-420B-9798-3C0F32D715B3}">
      <dgm:prSet phldrT="[テキスト]" custT="1"/>
      <dgm:spPr/>
      <dgm:t>
        <a:bodyPr/>
        <a:lstStyle/>
        <a:p>
          <a:endParaRPr kumimoji="1" lang="ja-JP" altLang="en-US" sz="1400" dirty="0">
            <a:latin typeface="UD デジタル 教科書体 NK-R" panose="02020400000000000000" pitchFamily="18" charset="-128"/>
            <a:ea typeface="UD デジタル 教科書体 NK-R" panose="02020400000000000000" pitchFamily="18" charset="-128"/>
          </a:endParaRPr>
        </a:p>
      </dgm:t>
    </dgm:pt>
    <dgm:pt modelId="{3B0EA508-B99C-4997-A7D2-24095E23A55A}" type="parTrans" cxnId="{05361409-0F9D-4E0D-9C22-9590AB54666B}">
      <dgm:prSet/>
      <dgm:spPr/>
      <dgm:t>
        <a:bodyPr/>
        <a:lstStyle/>
        <a:p>
          <a:endParaRPr kumimoji="1" lang="ja-JP" altLang="en-US"/>
        </a:p>
      </dgm:t>
    </dgm:pt>
    <dgm:pt modelId="{EB6EC3F7-B423-4966-B78E-0213DE22DD34}" type="sibTrans" cxnId="{05361409-0F9D-4E0D-9C22-9590AB54666B}">
      <dgm:prSet/>
      <dgm:spPr/>
      <dgm:t>
        <a:bodyPr/>
        <a:lstStyle/>
        <a:p>
          <a:endParaRPr kumimoji="1" lang="ja-JP" altLang="en-US"/>
        </a:p>
      </dgm:t>
    </dgm:pt>
    <dgm:pt modelId="{7EE43EB4-FC13-45F9-9E75-E5BD602E3199}">
      <dgm:prSet phldrT="[テキスト]" custT="1"/>
      <dgm:spPr/>
      <dgm:t>
        <a:bodyPr/>
        <a:lstStyle/>
        <a:p>
          <a:endParaRPr kumimoji="1" lang="ja-JP" altLang="en-US" sz="1400" dirty="0">
            <a:latin typeface="UD デジタル 教科書体 NK-R" panose="02020400000000000000" pitchFamily="18" charset="-128"/>
            <a:ea typeface="UD デジタル 教科書体 NK-R" panose="02020400000000000000" pitchFamily="18" charset="-128"/>
          </a:endParaRPr>
        </a:p>
      </dgm:t>
    </dgm:pt>
    <dgm:pt modelId="{C470C320-212D-497F-83C1-37A162816CA8}" type="parTrans" cxnId="{6F566151-08F8-4EE2-AACF-77304315EFF0}">
      <dgm:prSet/>
      <dgm:spPr/>
      <dgm:t>
        <a:bodyPr/>
        <a:lstStyle/>
        <a:p>
          <a:endParaRPr kumimoji="1" lang="ja-JP" altLang="en-US"/>
        </a:p>
      </dgm:t>
    </dgm:pt>
    <dgm:pt modelId="{352D52DE-46F3-4FF6-BDB7-8B5611DA76A1}" type="sibTrans" cxnId="{6F566151-08F8-4EE2-AACF-77304315EFF0}">
      <dgm:prSet/>
      <dgm:spPr/>
      <dgm:t>
        <a:bodyPr/>
        <a:lstStyle/>
        <a:p>
          <a:endParaRPr kumimoji="1" lang="ja-JP" altLang="en-US"/>
        </a:p>
      </dgm:t>
    </dgm:pt>
    <dgm:pt modelId="{F0C895EF-3AF6-4C27-8818-6552CDB137B7}">
      <dgm:prSet phldrT="[テキスト]" custT="1"/>
      <dgm:spPr/>
      <dgm:t>
        <a:bodyPr/>
        <a:lstStyle/>
        <a:p>
          <a:endParaRPr kumimoji="1" lang="ja-JP" altLang="en-US" sz="1400" dirty="0">
            <a:latin typeface="UD デジタル 教科書体 NK-R" panose="02020400000000000000" pitchFamily="18" charset="-128"/>
            <a:ea typeface="UD デジタル 教科書体 NK-R" panose="02020400000000000000" pitchFamily="18" charset="-128"/>
          </a:endParaRPr>
        </a:p>
      </dgm:t>
    </dgm:pt>
    <dgm:pt modelId="{09267941-6D95-4EAA-9DAD-D6B72FDBF693}" type="parTrans" cxnId="{77D691CE-1ECF-4B49-95EA-09E3EB5BFEE6}">
      <dgm:prSet/>
      <dgm:spPr/>
      <dgm:t>
        <a:bodyPr/>
        <a:lstStyle/>
        <a:p>
          <a:endParaRPr kumimoji="1" lang="ja-JP" altLang="en-US"/>
        </a:p>
      </dgm:t>
    </dgm:pt>
    <dgm:pt modelId="{A21F5C94-0B15-4441-A8D9-EB05517FB414}" type="sibTrans" cxnId="{77D691CE-1ECF-4B49-95EA-09E3EB5BFEE6}">
      <dgm:prSet/>
      <dgm:spPr/>
      <dgm:t>
        <a:bodyPr/>
        <a:lstStyle/>
        <a:p>
          <a:endParaRPr kumimoji="1" lang="ja-JP" altLang="en-US"/>
        </a:p>
      </dgm:t>
    </dgm:pt>
    <dgm:pt modelId="{7B20BC38-4D08-4280-91BF-E1C2EF2D2EDC}">
      <dgm:prSet phldrT="[テキスト]" custT="1"/>
      <dgm:spPr/>
      <dgm:t>
        <a:bodyPr/>
        <a:lstStyle/>
        <a:p>
          <a:endParaRPr kumimoji="1" lang="ja-JP" altLang="en-US" sz="1400" dirty="0">
            <a:latin typeface="UD デジタル 教科書体 NK-R" panose="02020400000000000000" pitchFamily="18" charset="-128"/>
            <a:ea typeface="UD デジタル 教科書体 NK-R" panose="02020400000000000000" pitchFamily="18" charset="-128"/>
          </a:endParaRPr>
        </a:p>
      </dgm:t>
    </dgm:pt>
    <dgm:pt modelId="{8DE1E538-47D6-4039-84AF-675C9943EA61}" type="parTrans" cxnId="{F9D36911-9BB6-4A92-837C-76DA4204F70F}">
      <dgm:prSet/>
      <dgm:spPr/>
      <dgm:t>
        <a:bodyPr/>
        <a:lstStyle/>
        <a:p>
          <a:endParaRPr kumimoji="1" lang="ja-JP" altLang="en-US"/>
        </a:p>
      </dgm:t>
    </dgm:pt>
    <dgm:pt modelId="{4E81DCDC-787C-4486-A57F-8B2D058DE743}" type="sibTrans" cxnId="{F9D36911-9BB6-4A92-837C-76DA4204F70F}">
      <dgm:prSet/>
      <dgm:spPr/>
      <dgm:t>
        <a:bodyPr/>
        <a:lstStyle/>
        <a:p>
          <a:endParaRPr kumimoji="1" lang="ja-JP" altLang="en-US"/>
        </a:p>
      </dgm:t>
    </dgm:pt>
    <dgm:pt modelId="{AEAA3944-7D6B-4ACE-9C76-738D1C0738AB}" type="pres">
      <dgm:prSet presAssocID="{473BCB23-DBD8-4540-9BB5-535095ABCC61}" presName="linear" presStyleCnt="0">
        <dgm:presLayoutVars>
          <dgm:animLvl val="lvl"/>
          <dgm:resizeHandles val="exact"/>
        </dgm:presLayoutVars>
      </dgm:prSet>
      <dgm:spPr/>
    </dgm:pt>
    <dgm:pt modelId="{61D3EF07-E06E-4BDF-A77E-3F2387EEFC17}" type="pres">
      <dgm:prSet presAssocID="{87F3FF92-7213-4AD8-AB39-683363C25C7C}" presName="parentText" presStyleLbl="node1" presStyleIdx="0" presStyleCnt="2" custScaleY="32388">
        <dgm:presLayoutVars>
          <dgm:chMax val="0"/>
          <dgm:bulletEnabled val="1"/>
        </dgm:presLayoutVars>
      </dgm:prSet>
      <dgm:spPr/>
    </dgm:pt>
    <dgm:pt modelId="{A936383F-A497-41B9-99B1-24CDD19F76E1}" type="pres">
      <dgm:prSet presAssocID="{87F3FF92-7213-4AD8-AB39-683363C25C7C}" presName="childText" presStyleLbl="revTx" presStyleIdx="0" presStyleCnt="2">
        <dgm:presLayoutVars>
          <dgm:bulletEnabled val="1"/>
        </dgm:presLayoutVars>
      </dgm:prSet>
      <dgm:spPr/>
    </dgm:pt>
    <dgm:pt modelId="{BC258131-53AC-4770-8B87-E685633CF5DF}" type="pres">
      <dgm:prSet presAssocID="{067068AF-677F-4608-97F7-39C36F74267A}" presName="parentText" presStyleLbl="node1" presStyleIdx="1" presStyleCnt="2" custScaleY="28314">
        <dgm:presLayoutVars>
          <dgm:chMax val="0"/>
          <dgm:bulletEnabled val="1"/>
        </dgm:presLayoutVars>
      </dgm:prSet>
      <dgm:spPr/>
    </dgm:pt>
    <dgm:pt modelId="{3D9A28FB-0EC7-4E16-B84A-7FBEC180AA8E}" type="pres">
      <dgm:prSet presAssocID="{067068AF-677F-4608-97F7-39C36F74267A}" presName="childText" presStyleLbl="revTx" presStyleIdx="1" presStyleCnt="2">
        <dgm:presLayoutVars>
          <dgm:bulletEnabled val="1"/>
        </dgm:presLayoutVars>
      </dgm:prSet>
      <dgm:spPr/>
    </dgm:pt>
  </dgm:ptLst>
  <dgm:cxnLst>
    <dgm:cxn modelId="{05361409-0F9D-4E0D-9C22-9590AB54666B}" srcId="{87F3FF92-7213-4AD8-AB39-683363C25C7C}" destId="{6710D28A-814B-420B-9798-3C0F32D715B3}" srcOrd="6" destOrd="0" parTransId="{3B0EA508-B99C-4997-A7D2-24095E23A55A}" sibTransId="{EB6EC3F7-B423-4966-B78E-0213DE22DD34}"/>
    <dgm:cxn modelId="{F9D36911-9BB6-4A92-837C-76DA4204F70F}" srcId="{87F3FF92-7213-4AD8-AB39-683363C25C7C}" destId="{7B20BC38-4D08-4280-91BF-E1C2EF2D2EDC}" srcOrd="3" destOrd="0" parTransId="{8DE1E538-47D6-4039-84AF-675C9943EA61}" sibTransId="{4E81DCDC-787C-4486-A57F-8B2D058DE743}"/>
    <dgm:cxn modelId="{36E7DC15-54EB-4D1A-85EB-89915B354B3B}" type="presOf" srcId="{FDA49952-5F16-49F9-982C-D3A3C98322C4}" destId="{A936383F-A497-41B9-99B1-24CDD19F76E1}" srcOrd="0" destOrd="7" presId="urn:microsoft.com/office/officeart/2005/8/layout/vList2"/>
    <dgm:cxn modelId="{CB33B31B-BC74-4C20-B32A-52C2416BE6AA}" type="presOf" srcId="{50D297DA-66E4-4CF2-9DF4-73012F90B1AF}" destId="{A936383F-A497-41B9-99B1-24CDD19F76E1}" srcOrd="0" destOrd="10" presId="urn:microsoft.com/office/officeart/2005/8/layout/vList2"/>
    <dgm:cxn modelId="{BEA88D1C-B2F8-4485-B821-513FFF1B3233}" srcId="{87F3FF92-7213-4AD8-AB39-683363C25C7C}" destId="{50D297DA-66E4-4CF2-9DF4-73012F90B1AF}" srcOrd="10" destOrd="0" parTransId="{991D04D0-64BD-45C6-8ED1-18C21FF97DA5}" sibTransId="{45C49BE7-5F44-4090-B9AD-288FA255EBC0}"/>
    <dgm:cxn modelId="{5D4FD821-9CE3-4A72-B4BB-5ED14F7D0115}" type="presOf" srcId="{E834BF9E-F089-4AA1-9ABD-0E2FDB272852}" destId="{A936383F-A497-41B9-99B1-24CDD19F76E1}" srcOrd="0" destOrd="4" presId="urn:microsoft.com/office/officeart/2005/8/layout/vList2"/>
    <dgm:cxn modelId="{9E49245C-5E15-4D07-B0EF-81EC57BB13EE}" type="presOf" srcId="{7B20BC38-4D08-4280-91BF-E1C2EF2D2EDC}" destId="{A936383F-A497-41B9-99B1-24CDD19F76E1}" srcOrd="0" destOrd="3" presId="urn:microsoft.com/office/officeart/2005/8/layout/vList2"/>
    <dgm:cxn modelId="{DF82CC42-5E52-44CE-A71A-AB8F3BB3B9F9}" type="presOf" srcId="{473BCB23-DBD8-4540-9BB5-535095ABCC61}" destId="{AEAA3944-7D6B-4ACE-9C76-738D1C0738AB}" srcOrd="0" destOrd="0" presId="urn:microsoft.com/office/officeart/2005/8/layout/vList2"/>
    <dgm:cxn modelId="{2AB49B66-C431-4CED-BE7E-C03E6904600A}" type="presOf" srcId="{5574F7BE-2CCA-4819-9BE9-0E44A3A9717B}" destId="{A936383F-A497-41B9-99B1-24CDD19F76E1}" srcOrd="0" destOrd="5" presId="urn:microsoft.com/office/officeart/2005/8/layout/vList2"/>
    <dgm:cxn modelId="{6D242D68-C5AB-4474-8E23-A15F86582684}" type="presOf" srcId="{067068AF-677F-4608-97F7-39C36F74267A}" destId="{BC258131-53AC-4770-8B87-E685633CF5DF}" srcOrd="0" destOrd="0" presId="urn:microsoft.com/office/officeart/2005/8/layout/vList2"/>
    <dgm:cxn modelId="{6F566151-08F8-4EE2-AACF-77304315EFF0}" srcId="{87F3FF92-7213-4AD8-AB39-683363C25C7C}" destId="{7EE43EB4-FC13-45F9-9E75-E5BD602E3199}" srcOrd="8" destOrd="0" parTransId="{C470C320-212D-497F-83C1-37A162816CA8}" sibTransId="{352D52DE-46F3-4FF6-BDB7-8B5611DA76A1}"/>
    <dgm:cxn modelId="{081F7B51-235C-4045-ABD2-C32E4455FD1E}" type="presOf" srcId="{2C261575-EC1C-404B-8E07-16B596DBA120}" destId="{A936383F-A497-41B9-99B1-24CDD19F76E1}" srcOrd="0" destOrd="0" presId="urn:microsoft.com/office/officeart/2005/8/layout/vList2"/>
    <dgm:cxn modelId="{A68FEA76-A696-49EC-9143-D16D42EE80EC}" type="presOf" srcId="{BE55729B-9FE9-4AE0-97B2-96EF198526CE}" destId="{A936383F-A497-41B9-99B1-24CDD19F76E1}" srcOrd="0" destOrd="11" presId="urn:microsoft.com/office/officeart/2005/8/layout/vList2"/>
    <dgm:cxn modelId="{E27E1D58-D3E5-4ECB-BBD4-835EB47E6E9E}" srcId="{067068AF-677F-4608-97F7-39C36F74267A}" destId="{95DBE55A-9460-4626-91FF-B02079FF8841}" srcOrd="0" destOrd="0" parTransId="{01DD81CB-F27F-4F83-A12F-08B81571AD9F}" sibTransId="{BCABAA99-C207-43CB-8CD2-C0A941D860D1}"/>
    <dgm:cxn modelId="{22BD8359-55A9-47BC-8FAD-140608642CD8}" srcId="{87F3FF92-7213-4AD8-AB39-683363C25C7C}" destId="{E834BF9E-F089-4AA1-9ABD-0E2FDB272852}" srcOrd="4" destOrd="0" parTransId="{E97FD264-057C-49BE-BB15-5663C69DFF5B}" sibTransId="{73BEB51C-1B87-4FF1-9E5E-5C89925E1679}"/>
    <dgm:cxn modelId="{DB94EC59-138C-4D7D-A887-86AA92923274}" srcId="{87F3FF92-7213-4AD8-AB39-683363C25C7C}" destId="{FDA49952-5F16-49F9-982C-D3A3C98322C4}" srcOrd="7" destOrd="0" parTransId="{DF681C24-5519-4847-A87A-4CB7290049E4}" sibTransId="{B76290CE-2063-4AE8-8F78-0D3A66864AE8}"/>
    <dgm:cxn modelId="{DD3A127F-B82F-4C7E-A47D-ECD7597EC647}" type="presOf" srcId="{95DBE55A-9460-4626-91FF-B02079FF8841}" destId="{3D9A28FB-0EC7-4E16-B84A-7FBEC180AA8E}" srcOrd="0" destOrd="0" presId="urn:microsoft.com/office/officeart/2005/8/layout/vList2"/>
    <dgm:cxn modelId="{B932EE7F-C78C-4C97-A12F-009FA20467BE}" type="presOf" srcId="{7EE43EB4-FC13-45F9-9E75-E5BD602E3199}" destId="{A936383F-A497-41B9-99B1-24CDD19F76E1}" srcOrd="0" destOrd="8" presId="urn:microsoft.com/office/officeart/2005/8/layout/vList2"/>
    <dgm:cxn modelId="{3C9EA682-6664-4B7F-9E86-F742BB3BEA02}" srcId="{473BCB23-DBD8-4540-9BB5-535095ABCC61}" destId="{87F3FF92-7213-4AD8-AB39-683363C25C7C}" srcOrd="0" destOrd="0" parTransId="{BD2B2FC6-E909-4864-B6AF-45933248EC32}" sibTransId="{A0BDBECE-3ADA-47D1-982B-A24D386A50E2}"/>
    <dgm:cxn modelId="{23D5E089-134F-4DEF-9724-1ACC29E53AB8}" type="presOf" srcId="{6710D28A-814B-420B-9798-3C0F32D715B3}" destId="{A936383F-A497-41B9-99B1-24CDD19F76E1}" srcOrd="0" destOrd="6" presId="urn:microsoft.com/office/officeart/2005/8/layout/vList2"/>
    <dgm:cxn modelId="{DEC75A92-B324-4D9F-855A-4DDEE3DF3FE7}" type="presOf" srcId="{87F3FF92-7213-4AD8-AB39-683363C25C7C}" destId="{61D3EF07-E06E-4BDF-A77E-3F2387EEFC17}" srcOrd="0" destOrd="0" presId="urn:microsoft.com/office/officeart/2005/8/layout/vList2"/>
    <dgm:cxn modelId="{AE5CA59F-B0B1-44F5-8528-C3D2240738FE}" srcId="{87F3FF92-7213-4AD8-AB39-683363C25C7C}" destId="{BE55729B-9FE9-4AE0-97B2-96EF198526CE}" srcOrd="11" destOrd="0" parTransId="{EF0F95C8-26A6-48CB-925F-6D3B3FC8A886}" sibTransId="{9D949EF4-46E0-4525-96BD-87955884679C}"/>
    <dgm:cxn modelId="{ECB8F5A0-1BC3-49F8-B4DB-043FAA8CC048}" type="presOf" srcId="{CF149DA1-177F-4A11-9DB0-11BC801A1D2E}" destId="{A936383F-A497-41B9-99B1-24CDD19F76E1}" srcOrd="0" destOrd="2" presId="urn:microsoft.com/office/officeart/2005/8/layout/vList2"/>
    <dgm:cxn modelId="{2B1961AA-9B84-4F69-ABED-554B576D8776}" srcId="{87F3FF92-7213-4AD8-AB39-683363C25C7C}" destId="{2C261575-EC1C-404B-8E07-16B596DBA120}" srcOrd="0" destOrd="0" parTransId="{A7CCBA23-B6CD-4FFF-89A8-9A363971B3B6}" sibTransId="{585680FC-66A5-4A1B-9A9A-95BBB1F5C63B}"/>
    <dgm:cxn modelId="{3A4C0DB9-FF52-491C-919A-201255412010}" srcId="{473BCB23-DBD8-4540-9BB5-535095ABCC61}" destId="{067068AF-677F-4608-97F7-39C36F74267A}" srcOrd="1" destOrd="0" parTransId="{80A97555-2D9B-4F2F-AF50-6B9B702658D1}" sibTransId="{41B0A32E-81F0-4C63-A688-D749F57ABC78}"/>
    <dgm:cxn modelId="{377A83C0-DE08-473B-99A6-78C390FC7101}" srcId="{87F3FF92-7213-4AD8-AB39-683363C25C7C}" destId="{2DC7CE66-B32B-4E1D-8AA1-318A801FB97C}" srcOrd="1" destOrd="0" parTransId="{7AF777B7-8FA2-4BF6-9C1F-0252F7352984}" sibTransId="{D83AB5AB-1A8D-490F-A206-E04AB32EB2F5}"/>
    <dgm:cxn modelId="{C8B35FC8-0A9D-4B01-A20B-5E2B116317FA}" type="presOf" srcId="{F0C895EF-3AF6-4C27-8818-6552CDB137B7}" destId="{A936383F-A497-41B9-99B1-24CDD19F76E1}" srcOrd="0" destOrd="9" presId="urn:microsoft.com/office/officeart/2005/8/layout/vList2"/>
    <dgm:cxn modelId="{B83787C8-C0C0-4447-B600-D3DE835F62A1}" type="presOf" srcId="{2DC7CE66-B32B-4E1D-8AA1-318A801FB97C}" destId="{A936383F-A497-41B9-99B1-24CDD19F76E1}" srcOrd="0" destOrd="1" presId="urn:microsoft.com/office/officeart/2005/8/layout/vList2"/>
    <dgm:cxn modelId="{77D691CE-1ECF-4B49-95EA-09E3EB5BFEE6}" srcId="{87F3FF92-7213-4AD8-AB39-683363C25C7C}" destId="{F0C895EF-3AF6-4C27-8818-6552CDB137B7}" srcOrd="9" destOrd="0" parTransId="{09267941-6D95-4EAA-9DAD-D6B72FDBF693}" sibTransId="{A21F5C94-0B15-4441-A8D9-EB05517FB414}"/>
    <dgm:cxn modelId="{244B83D1-5972-44C6-B819-1233A624742A}" srcId="{87F3FF92-7213-4AD8-AB39-683363C25C7C}" destId="{5574F7BE-2CCA-4819-9BE9-0E44A3A9717B}" srcOrd="5" destOrd="0" parTransId="{29298DD6-AE5A-4605-B126-3D02C432F1BF}" sibTransId="{303092E5-3CA9-4AB2-9939-88029B4833B0}"/>
    <dgm:cxn modelId="{F4406BD3-B638-498B-99CF-3E50D81DED0A}" srcId="{87F3FF92-7213-4AD8-AB39-683363C25C7C}" destId="{CF149DA1-177F-4A11-9DB0-11BC801A1D2E}" srcOrd="2" destOrd="0" parTransId="{42E366CE-D228-4916-BB42-6DC43C307B54}" sibTransId="{A9143B5C-39B3-4F5D-AF6A-120FBA16BE5E}"/>
    <dgm:cxn modelId="{ADB4E507-A27C-4D31-9075-D8E8BFDB759A}" type="presParOf" srcId="{AEAA3944-7D6B-4ACE-9C76-738D1C0738AB}" destId="{61D3EF07-E06E-4BDF-A77E-3F2387EEFC17}" srcOrd="0" destOrd="0" presId="urn:microsoft.com/office/officeart/2005/8/layout/vList2"/>
    <dgm:cxn modelId="{911FEA45-D724-4E88-B0C1-FE218097710A}" type="presParOf" srcId="{AEAA3944-7D6B-4ACE-9C76-738D1C0738AB}" destId="{A936383F-A497-41B9-99B1-24CDD19F76E1}" srcOrd="1" destOrd="0" presId="urn:microsoft.com/office/officeart/2005/8/layout/vList2"/>
    <dgm:cxn modelId="{0FBCCF5B-AC39-4AE9-A909-AE4451F2638E}" type="presParOf" srcId="{AEAA3944-7D6B-4ACE-9C76-738D1C0738AB}" destId="{BC258131-53AC-4770-8B87-E685633CF5DF}" srcOrd="2" destOrd="0" presId="urn:microsoft.com/office/officeart/2005/8/layout/vList2"/>
    <dgm:cxn modelId="{47F86592-3756-4835-94AB-C93C9FDBFBD0}" type="presParOf" srcId="{AEAA3944-7D6B-4ACE-9C76-738D1C0738AB}" destId="{3D9A28FB-0EC7-4E16-B84A-7FBEC180AA8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A4CC14-94C6-460C-8C2F-A9EFD4CED5CA}" type="doc">
      <dgm:prSet loTypeId="urn:microsoft.com/office/officeart/2005/8/layout/chevron1" loCatId="process" qsTypeId="urn:microsoft.com/office/officeart/2005/8/quickstyle/simple3" qsCatId="simple" csTypeId="urn:microsoft.com/office/officeart/2005/8/colors/colorful1" csCatId="colorful" phldr="1"/>
      <dgm:spPr/>
      <dgm:t>
        <a:bodyPr/>
        <a:lstStyle/>
        <a:p>
          <a:endParaRPr kumimoji="1" lang="ja-JP" altLang="en-US"/>
        </a:p>
      </dgm:t>
    </dgm:pt>
    <dgm:pt modelId="{E71C7137-7570-4D7D-8C24-522DD2F38FB2}">
      <dgm:prSet phldrT="[テキスト]" custT="1"/>
      <dgm:spPr>
        <a:solidFill>
          <a:schemeClr val="accent2">
            <a:lumMod val="20000"/>
            <a:lumOff val="80000"/>
          </a:schemeClr>
        </a:solidFill>
        <a:ln>
          <a:solidFill>
            <a:srgbClr val="FF0000"/>
          </a:solidFill>
        </a:ln>
      </dgm:spPr>
      <dgm:t>
        <a:bodyPr/>
        <a:lstStyle/>
        <a:p>
          <a:r>
            <a:rPr kumimoji="1" lang="ja-JP" altLang="en-US" sz="1000" b="0" spc="-150" dirty="0">
              <a:solidFill>
                <a:schemeClr val="tx1"/>
              </a:solidFill>
              <a:latin typeface="UD デジタル 教科書体 NK-R" panose="02020400000000000000" pitchFamily="18" charset="-128"/>
              <a:ea typeface="UD デジタル 教科書体 NK-R" panose="02020400000000000000" pitchFamily="18" charset="-128"/>
            </a:rPr>
            <a:t>採用計画</a:t>
          </a:r>
        </a:p>
      </dgm:t>
    </dgm:pt>
    <dgm:pt modelId="{3E24180D-F0BC-4CC3-B36C-A0A32F8E6716}" type="parTrans" cxnId="{9DFAB935-BE65-4F77-B165-554320A65863}">
      <dgm:prSet/>
      <dgm:spPr/>
      <dgm:t>
        <a:bodyPr/>
        <a:lstStyle/>
        <a:p>
          <a:endParaRPr kumimoji="1" lang="ja-JP" altLang="en-US" sz="1000" b="0">
            <a:latin typeface="UD デジタル 教科書体 NK-R" panose="02020400000000000000" pitchFamily="18" charset="-128"/>
            <a:ea typeface="UD デジタル 教科書体 NK-R" panose="02020400000000000000" pitchFamily="18" charset="-128"/>
          </a:endParaRPr>
        </a:p>
      </dgm:t>
    </dgm:pt>
    <dgm:pt modelId="{6002B177-92E0-41FA-92C0-3DAA91EA881D}" type="sibTrans" cxnId="{9DFAB935-BE65-4F77-B165-554320A65863}">
      <dgm:prSet/>
      <dgm:spPr/>
      <dgm:t>
        <a:bodyPr/>
        <a:lstStyle/>
        <a:p>
          <a:endParaRPr kumimoji="1" lang="ja-JP" altLang="en-US" sz="1000" b="0">
            <a:latin typeface="UD デジタル 教科書体 NK-R" panose="02020400000000000000" pitchFamily="18" charset="-128"/>
            <a:ea typeface="UD デジタル 教科書体 NK-R" panose="02020400000000000000" pitchFamily="18" charset="-128"/>
          </a:endParaRPr>
        </a:p>
      </dgm:t>
    </dgm:pt>
    <dgm:pt modelId="{47C1D731-CFD0-4AA4-96AE-1DB55713E580}">
      <dgm:prSet phldrT="[テキスト]" custT="1"/>
      <dgm:spPr/>
      <dgm:t>
        <a:bodyPr/>
        <a:lstStyle/>
        <a:p>
          <a:r>
            <a:rPr kumimoji="1" lang="ja-JP" altLang="en-US" sz="1000" b="0" spc="-150" dirty="0">
              <a:latin typeface="UD デジタル 教科書体 NK-R" panose="02020400000000000000" pitchFamily="18" charset="-128"/>
              <a:ea typeface="UD デジタル 教科書体 NK-R" panose="02020400000000000000" pitchFamily="18" charset="-128"/>
            </a:rPr>
            <a:t>求人募集</a:t>
          </a:r>
        </a:p>
      </dgm:t>
    </dgm:pt>
    <dgm:pt modelId="{EAB315BF-FAB0-48C7-9CB0-ECDC8CB5B26E}" type="parTrans" cxnId="{CB8DB6F5-9B7E-4D69-8C6A-E426953BEADB}">
      <dgm:prSet/>
      <dgm:spPr/>
      <dgm:t>
        <a:bodyPr/>
        <a:lstStyle/>
        <a:p>
          <a:endParaRPr kumimoji="1" lang="ja-JP" altLang="en-US" sz="1000" b="0">
            <a:latin typeface="UD デジタル 教科書体 NK-R" panose="02020400000000000000" pitchFamily="18" charset="-128"/>
            <a:ea typeface="UD デジタル 教科書体 NK-R" panose="02020400000000000000" pitchFamily="18" charset="-128"/>
          </a:endParaRPr>
        </a:p>
      </dgm:t>
    </dgm:pt>
    <dgm:pt modelId="{10DA0B55-9A20-4465-9B18-EB6393556F60}" type="sibTrans" cxnId="{CB8DB6F5-9B7E-4D69-8C6A-E426953BEADB}">
      <dgm:prSet/>
      <dgm:spPr/>
      <dgm:t>
        <a:bodyPr/>
        <a:lstStyle/>
        <a:p>
          <a:endParaRPr kumimoji="1" lang="ja-JP" altLang="en-US" sz="1000" b="0">
            <a:latin typeface="UD デジタル 教科書体 NK-R" panose="02020400000000000000" pitchFamily="18" charset="-128"/>
            <a:ea typeface="UD デジタル 教科書体 NK-R" panose="02020400000000000000" pitchFamily="18" charset="-128"/>
          </a:endParaRPr>
        </a:p>
      </dgm:t>
    </dgm:pt>
    <dgm:pt modelId="{CFE318A3-E5C7-401D-A022-ACEAA4F503C0}">
      <dgm:prSet phldrT="[テキスト]"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説明会</a:t>
          </a:r>
        </a:p>
      </dgm:t>
    </dgm:pt>
    <dgm:pt modelId="{0B87BA9D-0783-4757-905E-C0F7CE2D4C71}" type="parTrans" cxnId="{897A34BB-CD5F-491E-BD21-7442F6A4BA1A}">
      <dgm:prSet/>
      <dgm:spPr/>
      <dgm:t>
        <a:bodyPr/>
        <a:lstStyle/>
        <a:p>
          <a:endParaRPr kumimoji="1" lang="ja-JP" altLang="en-US" sz="1000" b="0">
            <a:latin typeface="UD デジタル 教科書体 NK-R" panose="02020400000000000000" pitchFamily="18" charset="-128"/>
            <a:ea typeface="UD デジタル 教科書体 NK-R" panose="02020400000000000000" pitchFamily="18" charset="-128"/>
          </a:endParaRPr>
        </a:p>
      </dgm:t>
    </dgm:pt>
    <dgm:pt modelId="{F8CC0234-3538-491E-8BB3-05EEB7B20850}" type="sibTrans" cxnId="{897A34BB-CD5F-491E-BD21-7442F6A4BA1A}">
      <dgm:prSet/>
      <dgm:spPr/>
      <dgm:t>
        <a:bodyPr/>
        <a:lstStyle/>
        <a:p>
          <a:endParaRPr kumimoji="1" lang="ja-JP" altLang="en-US" sz="1000" b="0">
            <a:latin typeface="UD デジタル 教科書体 NK-R" panose="02020400000000000000" pitchFamily="18" charset="-128"/>
            <a:ea typeface="UD デジタル 教科書体 NK-R" panose="02020400000000000000" pitchFamily="18" charset="-128"/>
          </a:endParaRPr>
        </a:p>
      </dgm:t>
    </dgm:pt>
    <dgm:pt modelId="{7B59C858-9546-4DAB-B3E8-B0C2847E734C}">
      <dgm:prSet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面接</a:t>
          </a:r>
        </a:p>
      </dgm:t>
    </dgm:pt>
    <dgm:pt modelId="{6260E671-AF1E-4E1B-BB28-62DA1D1EB9EA}" type="parTrans" cxnId="{FB989E7B-DA14-4A44-BC78-93A5E45186CE}">
      <dgm:prSet/>
      <dgm:spPr/>
      <dgm:t>
        <a:bodyPr/>
        <a:lstStyle/>
        <a:p>
          <a:endParaRPr kumimoji="1" lang="ja-JP" altLang="en-US" sz="1000" b="0">
            <a:latin typeface="UD デジタル 教科書体 NK-R" panose="02020400000000000000" pitchFamily="18" charset="-128"/>
            <a:ea typeface="UD デジタル 教科書体 NK-R" panose="02020400000000000000" pitchFamily="18" charset="-128"/>
          </a:endParaRPr>
        </a:p>
      </dgm:t>
    </dgm:pt>
    <dgm:pt modelId="{5B3B85A2-79F2-44E2-B01E-A302A7706FFB}" type="sibTrans" cxnId="{FB989E7B-DA14-4A44-BC78-93A5E45186CE}">
      <dgm:prSet/>
      <dgm:spPr/>
      <dgm:t>
        <a:bodyPr/>
        <a:lstStyle/>
        <a:p>
          <a:endParaRPr kumimoji="1" lang="ja-JP" altLang="en-US" sz="1000" b="0">
            <a:latin typeface="UD デジタル 教科書体 NK-R" panose="02020400000000000000" pitchFamily="18" charset="-128"/>
            <a:ea typeface="UD デジタル 教科書体 NK-R" panose="02020400000000000000" pitchFamily="18" charset="-128"/>
          </a:endParaRPr>
        </a:p>
      </dgm:t>
    </dgm:pt>
    <dgm:pt modelId="{5CC07E2A-57D9-483D-8CCB-B2B6C28CB5A8}">
      <dgm:prSet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採用</a:t>
          </a:r>
        </a:p>
      </dgm:t>
    </dgm:pt>
    <dgm:pt modelId="{76D14F46-3CBB-4318-936C-4FCF526DE033}" type="parTrans" cxnId="{808A80B5-90F7-46AD-B821-74AE8132CD72}">
      <dgm:prSet/>
      <dgm:spPr/>
      <dgm:t>
        <a:bodyPr/>
        <a:lstStyle/>
        <a:p>
          <a:endParaRPr kumimoji="1" lang="ja-JP" altLang="en-US" sz="1100" b="0"/>
        </a:p>
      </dgm:t>
    </dgm:pt>
    <dgm:pt modelId="{DF77A354-EB96-46C9-A5F4-3A0A98A94B37}" type="sibTrans" cxnId="{808A80B5-90F7-46AD-B821-74AE8132CD72}">
      <dgm:prSet/>
      <dgm:spPr/>
      <dgm:t>
        <a:bodyPr/>
        <a:lstStyle/>
        <a:p>
          <a:endParaRPr kumimoji="1" lang="ja-JP" altLang="en-US" sz="1100" b="0"/>
        </a:p>
      </dgm:t>
    </dgm:pt>
    <dgm:pt modelId="{7C8C2BAB-61FE-4710-A385-832566490FAC}" type="pres">
      <dgm:prSet presAssocID="{B7A4CC14-94C6-460C-8C2F-A9EFD4CED5CA}" presName="Name0" presStyleCnt="0">
        <dgm:presLayoutVars>
          <dgm:dir/>
          <dgm:animLvl val="lvl"/>
          <dgm:resizeHandles val="exact"/>
        </dgm:presLayoutVars>
      </dgm:prSet>
      <dgm:spPr/>
    </dgm:pt>
    <dgm:pt modelId="{3CA6C82E-A189-4B59-BFAE-C5B944C0BE0D}" type="pres">
      <dgm:prSet presAssocID="{E71C7137-7570-4D7D-8C24-522DD2F38FB2}" presName="parTxOnly" presStyleLbl="node1" presStyleIdx="0" presStyleCnt="5">
        <dgm:presLayoutVars>
          <dgm:chMax val="0"/>
          <dgm:chPref val="0"/>
          <dgm:bulletEnabled val="1"/>
        </dgm:presLayoutVars>
      </dgm:prSet>
      <dgm:spPr/>
    </dgm:pt>
    <dgm:pt modelId="{E30E7A65-4F86-495F-8B4C-C3C7E3A95049}" type="pres">
      <dgm:prSet presAssocID="{6002B177-92E0-41FA-92C0-3DAA91EA881D}" presName="parTxOnlySpace" presStyleCnt="0"/>
      <dgm:spPr/>
    </dgm:pt>
    <dgm:pt modelId="{ED4ECA38-217E-4805-9031-B61296D00E9A}" type="pres">
      <dgm:prSet presAssocID="{47C1D731-CFD0-4AA4-96AE-1DB55713E580}" presName="parTxOnly" presStyleLbl="node1" presStyleIdx="1" presStyleCnt="5">
        <dgm:presLayoutVars>
          <dgm:chMax val="0"/>
          <dgm:chPref val="0"/>
          <dgm:bulletEnabled val="1"/>
        </dgm:presLayoutVars>
      </dgm:prSet>
      <dgm:spPr/>
    </dgm:pt>
    <dgm:pt modelId="{6C563CEE-B462-4976-83B1-CA0AD4F14DCD}" type="pres">
      <dgm:prSet presAssocID="{10DA0B55-9A20-4465-9B18-EB6393556F60}" presName="parTxOnlySpace" presStyleCnt="0"/>
      <dgm:spPr/>
    </dgm:pt>
    <dgm:pt modelId="{E84AFAF9-61B5-4528-A99A-44251BC0564B}" type="pres">
      <dgm:prSet presAssocID="{CFE318A3-E5C7-401D-A022-ACEAA4F503C0}" presName="parTxOnly" presStyleLbl="node1" presStyleIdx="2" presStyleCnt="5">
        <dgm:presLayoutVars>
          <dgm:chMax val="0"/>
          <dgm:chPref val="0"/>
          <dgm:bulletEnabled val="1"/>
        </dgm:presLayoutVars>
      </dgm:prSet>
      <dgm:spPr/>
    </dgm:pt>
    <dgm:pt modelId="{7703EAC6-B435-4DFA-BE59-E74E4CC786A8}" type="pres">
      <dgm:prSet presAssocID="{F8CC0234-3538-491E-8BB3-05EEB7B20850}" presName="parTxOnlySpace" presStyleCnt="0"/>
      <dgm:spPr/>
    </dgm:pt>
    <dgm:pt modelId="{622FE683-71ED-4EF5-B453-6FED3DCDE594}" type="pres">
      <dgm:prSet presAssocID="{7B59C858-9546-4DAB-B3E8-B0C2847E734C}" presName="parTxOnly" presStyleLbl="node1" presStyleIdx="3" presStyleCnt="5">
        <dgm:presLayoutVars>
          <dgm:chMax val="0"/>
          <dgm:chPref val="0"/>
          <dgm:bulletEnabled val="1"/>
        </dgm:presLayoutVars>
      </dgm:prSet>
      <dgm:spPr/>
    </dgm:pt>
    <dgm:pt modelId="{A73F7DC9-09A3-4D09-8751-7CB7DBDD01A2}" type="pres">
      <dgm:prSet presAssocID="{5B3B85A2-79F2-44E2-B01E-A302A7706FFB}" presName="parTxOnlySpace" presStyleCnt="0"/>
      <dgm:spPr/>
    </dgm:pt>
    <dgm:pt modelId="{41E662A6-5C4E-44E6-8AAB-2AA30CD5AE4F}" type="pres">
      <dgm:prSet presAssocID="{5CC07E2A-57D9-483D-8CCB-B2B6C28CB5A8}" presName="parTxOnly" presStyleLbl="node1" presStyleIdx="4" presStyleCnt="5">
        <dgm:presLayoutVars>
          <dgm:chMax val="0"/>
          <dgm:chPref val="0"/>
          <dgm:bulletEnabled val="1"/>
        </dgm:presLayoutVars>
      </dgm:prSet>
      <dgm:spPr/>
    </dgm:pt>
  </dgm:ptLst>
  <dgm:cxnLst>
    <dgm:cxn modelId="{957A7F2E-419F-4D9E-9174-F8DDF38627AA}" type="presOf" srcId="{47C1D731-CFD0-4AA4-96AE-1DB55713E580}" destId="{ED4ECA38-217E-4805-9031-B61296D00E9A}" srcOrd="0" destOrd="0" presId="urn:microsoft.com/office/officeart/2005/8/layout/chevron1"/>
    <dgm:cxn modelId="{9DFAB935-BE65-4F77-B165-554320A65863}" srcId="{B7A4CC14-94C6-460C-8C2F-A9EFD4CED5CA}" destId="{E71C7137-7570-4D7D-8C24-522DD2F38FB2}" srcOrd="0" destOrd="0" parTransId="{3E24180D-F0BC-4CC3-B36C-A0A32F8E6716}" sibTransId="{6002B177-92E0-41FA-92C0-3DAA91EA881D}"/>
    <dgm:cxn modelId="{D4692D41-E336-4EC2-9C80-D9A0747C04B5}" type="presOf" srcId="{B7A4CC14-94C6-460C-8C2F-A9EFD4CED5CA}" destId="{7C8C2BAB-61FE-4710-A385-832566490FAC}" srcOrd="0" destOrd="0" presId="urn:microsoft.com/office/officeart/2005/8/layout/chevron1"/>
    <dgm:cxn modelId="{4DF0E056-9803-405D-85D9-70A8ABECB320}" type="presOf" srcId="{E71C7137-7570-4D7D-8C24-522DD2F38FB2}" destId="{3CA6C82E-A189-4B59-BFAE-C5B944C0BE0D}" srcOrd="0" destOrd="0" presId="urn:microsoft.com/office/officeart/2005/8/layout/chevron1"/>
    <dgm:cxn modelId="{FB989E7B-DA14-4A44-BC78-93A5E45186CE}" srcId="{B7A4CC14-94C6-460C-8C2F-A9EFD4CED5CA}" destId="{7B59C858-9546-4DAB-B3E8-B0C2847E734C}" srcOrd="3" destOrd="0" parTransId="{6260E671-AF1E-4E1B-BB28-62DA1D1EB9EA}" sibTransId="{5B3B85A2-79F2-44E2-B01E-A302A7706FFB}"/>
    <dgm:cxn modelId="{0A85F9A0-2FAD-4B12-8F58-D5DED7A74D71}" type="presOf" srcId="{CFE318A3-E5C7-401D-A022-ACEAA4F503C0}" destId="{E84AFAF9-61B5-4528-A99A-44251BC0564B}" srcOrd="0" destOrd="0" presId="urn:microsoft.com/office/officeart/2005/8/layout/chevron1"/>
    <dgm:cxn modelId="{87802FA5-2571-4A89-AD5E-9D79B6AA29DA}" type="presOf" srcId="{5CC07E2A-57D9-483D-8CCB-B2B6C28CB5A8}" destId="{41E662A6-5C4E-44E6-8AAB-2AA30CD5AE4F}" srcOrd="0" destOrd="0" presId="urn:microsoft.com/office/officeart/2005/8/layout/chevron1"/>
    <dgm:cxn modelId="{808A80B5-90F7-46AD-B821-74AE8132CD72}" srcId="{B7A4CC14-94C6-460C-8C2F-A9EFD4CED5CA}" destId="{5CC07E2A-57D9-483D-8CCB-B2B6C28CB5A8}" srcOrd="4" destOrd="0" parTransId="{76D14F46-3CBB-4318-936C-4FCF526DE033}" sibTransId="{DF77A354-EB96-46C9-A5F4-3A0A98A94B37}"/>
    <dgm:cxn modelId="{897A34BB-CD5F-491E-BD21-7442F6A4BA1A}" srcId="{B7A4CC14-94C6-460C-8C2F-A9EFD4CED5CA}" destId="{CFE318A3-E5C7-401D-A022-ACEAA4F503C0}" srcOrd="2" destOrd="0" parTransId="{0B87BA9D-0783-4757-905E-C0F7CE2D4C71}" sibTransId="{F8CC0234-3538-491E-8BB3-05EEB7B20850}"/>
    <dgm:cxn modelId="{6B42D6BE-0107-4731-B52A-0902D43C905A}" type="presOf" srcId="{7B59C858-9546-4DAB-B3E8-B0C2847E734C}" destId="{622FE683-71ED-4EF5-B453-6FED3DCDE594}" srcOrd="0" destOrd="0" presId="urn:microsoft.com/office/officeart/2005/8/layout/chevron1"/>
    <dgm:cxn modelId="{CB8DB6F5-9B7E-4D69-8C6A-E426953BEADB}" srcId="{B7A4CC14-94C6-460C-8C2F-A9EFD4CED5CA}" destId="{47C1D731-CFD0-4AA4-96AE-1DB55713E580}" srcOrd="1" destOrd="0" parTransId="{EAB315BF-FAB0-48C7-9CB0-ECDC8CB5B26E}" sibTransId="{10DA0B55-9A20-4465-9B18-EB6393556F60}"/>
    <dgm:cxn modelId="{DF82ADCC-F53C-4513-B8B9-2185341C3FD9}" type="presParOf" srcId="{7C8C2BAB-61FE-4710-A385-832566490FAC}" destId="{3CA6C82E-A189-4B59-BFAE-C5B944C0BE0D}" srcOrd="0" destOrd="0" presId="urn:microsoft.com/office/officeart/2005/8/layout/chevron1"/>
    <dgm:cxn modelId="{C7021A53-FDA3-4C0F-A1A9-1F65624C1659}" type="presParOf" srcId="{7C8C2BAB-61FE-4710-A385-832566490FAC}" destId="{E30E7A65-4F86-495F-8B4C-C3C7E3A95049}" srcOrd="1" destOrd="0" presId="urn:microsoft.com/office/officeart/2005/8/layout/chevron1"/>
    <dgm:cxn modelId="{54D607EA-0D2F-4FD9-AF0E-54DA1E217A06}" type="presParOf" srcId="{7C8C2BAB-61FE-4710-A385-832566490FAC}" destId="{ED4ECA38-217E-4805-9031-B61296D00E9A}" srcOrd="2" destOrd="0" presId="urn:microsoft.com/office/officeart/2005/8/layout/chevron1"/>
    <dgm:cxn modelId="{EBFAF2BF-1459-4D0C-B6FC-F649E5037292}" type="presParOf" srcId="{7C8C2BAB-61FE-4710-A385-832566490FAC}" destId="{6C563CEE-B462-4976-83B1-CA0AD4F14DCD}" srcOrd="3" destOrd="0" presId="urn:microsoft.com/office/officeart/2005/8/layout/chevron1"/>
    <dgm:cxn modelId="{16AB4938-5857-4C64-85F0-6A826CFA41A5}" type="presParOf" srcId="{7C8C2BAB-61FE-4710-A385-832566490FAC}" destId="{E84AFAF9-61B5-4528-A99A-44251BC0564B}" srcOrd="4" destOrd="0" presId="urn:microsoft.com/office/officeart/2005/8/layout/chevron1"/>
    <dgm:cxn modelId="{AA42873E-7B79-4C4A-AC68-8A5F7AC85525}" type="presParOf" srcId="{7C8C2BAB-61FE-4710-A385-832566490FAC}" destId="{7703EAC6-B435-4DFA-BE59-E74E4CC786A8}" srcOrd="5" destOrd="0" presId="urn:microsoft.com/office/officeart/2005/8/layout/chevron1"/>
    <dgm:cxn modelId="{D74250F6-4CFB-4FD9-8DEA-278127C8D44C}" type="presParOf" srcId="{7C8C2BAB-61FE-4710-A385-832566490FAC}" destId="{622FE683-71ED-4EF5-B453-6FED3DCDE594}" srcOrd="6" destOrd="0" presId="urn:microsoft.com/office/officeart/2005/8/layout/chevron1"/>
    <dgm:cxn modelId="{E145C967-42FD-4CD2-9303-32C4AE054B5F}" type="presParOf" srcId="{7C8C2BAB-61FE-4710-A385-832566490FAC}" destId="{A73F7DC9-09A3-4D09-8751-7CB7DBDD01A2}" srcOrd="7" destOrd="0" presId="urn:microsoft.com/office/officeart/2005/8/layout/chevron1"/>
    <dgm:cxn modelId="{9F188A99-CB98-41AF-A6B6-CF9EE8898AFE}" type="presParOf" srcId="{7C8C2BAB-61FE-4710-A385-832566490FAC}" destId="{41E662A6-5C4E-44E6-8AAB-2AA30CD5AE4F}" srcOrd="8"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61C690-3F6C-4183-9E4A-EAE7A91CEE71}" type="doc">
      <dgm:prSet loTypeId="urn:microsoft.com/office/officeart/2005/8/layout/hProcess9" loCatId="process" qsTypeId="urn:microsoft.com/office/officeart/2005/8/quickstyle/simple1" qsCatId="simple" csTypeId="urn:microsoft.com/office/officeart/2005/8/colors/accent0_2" csCatId="mainScheme" phldr="1"/>
      <dgm:spPr/>
      <dgm:t>
        <a:bodyPr/>
        <a:lstStyle/>
        <a:p>
          <a:endParaRPr kumimoji="1" lang="ja-JP" altLang="en-US"/>
        </a:p>
      </dgm:t>
    </dgm:pt>
    <dgm:pt modelId="{D0EC1D43-B54D-43B9-86CB-E8F6112554C1}">
      <dgm:prSet phldrT="[テキスト]" custT="1"/>
      <dgm:spPr/>
      <dgm:t>
        <a:bodyPr/>
        <a:lstStyle/>
        <a:p>
          <a:r>
            <a:rPr kumimoji="1" lang="ja-JP" altLang="en-US" sz="800" b="0" dirty="0">
              <a:solidFill>
                <a:srgbClr val="FF0000"/>
              </a:solidFill>
              <a:latin typeface="UD デジタル 教科書体 NK-R" panose="02020400000000000000" pitchFamily="18" charset="-128"/>
              <a:ea typeface="UD デジタル 教科書体 NK-R" panose="02020400000000000000" pitchFamily="18" charset="-128"/>
            </a:rPr>
            <a:t>アセスメント①　　就労相談</a:t>
          </a:r>
        </a:p>
      </dgm:t>
    </dgm:pt>
    <dgm:pt modelId="{9B4B2EDC-C418-49E5-95A9-712294A4E935}" type="parTrans" cxnId="{A09B613F-B8A6-4E78-9AF0-111A33378CD6}">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418EC018-97EA-478A-BD5B-663E3EE8FA6C}" type="sibTrans" cxnId="{A09B613F-B8A6-4E78-9AF0-111A33378CD6}">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46261DA7-B5E5-4538-9A1D-2D830D1A7367}">
      <dgm:prSet phldrT="[テキスト]" custT="1"/>
      <dgm:spPr/>
      <dgm:t>
        <a:bodyPr/>
        <a:lstStyle/>
        <a:p>
          <a:r>
            <a:rPr kumimoji="1" lang="ja-JP" altLang="en-US" sz="800" b="0" dirty="0">
              <a:solidFill>
                <a:schemeClr val="tx1"/>
              </a:solidFill>
              <a:latin typeface="UD デジタル 教科書体 NK-R" panose="02020400000000000000" pitchFamily="18" charset="-128"/>
              <a:ea typeface="UD デジタル 教科書体 NK-R" panose="02020400000000000000" pitchFamily="18" charset="-128"/>
            </a:rPr>
            <a:t>アセスメント②　　職業準備支援</a:t>
          </a:r>
        </a:p>
      </dgm:t>
    </dgm:pt>
    <dgm:pt modelId="{7E02ECF3-DCC0-4D2C-88AD-95743A8E89D2}" type="parTrans" cxnId="{ABCC2832-F469-481A-BCC9-7C566A4BAD4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9696EA84-152E-4F96-9FDA-7C923B67E732}" type="sibTrans" cxnId="{ABCC2832-F469-481A-BCC9-7C566A4BAD4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E6A9CD8A-D68F-478B-9523-4E6173453D48}">
      <dgm:prSet phldrT="[テキスト]" custT="1"/>
      <dgm:spPr/>
      <dgm:t>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職業紹介</a:t>
          </a: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マッチング</a:t>
          </a:r>
        </a:p>
      </dgm:t>
    </dgm:pt>
    <dgm:pt modelId="{3E6F7390-C26B-420D-8BAE-21CB11B244F0}" type="parTrans" cxnId="{7AD0B280-D764-4125-9939-F8BEC4FD132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0E85F1FC-25FE-43CC-8512-1E34EB007718}" type="sibTrans" cxnId="{7AD0B280-D764-4125-9939-F8BEC4FD132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13A7F6C0-75F0-4D29-8B64-64ECD5E7AB02}">
      <dgm:prSet custT="1"/>
      <dgm:spPr/>
      <dgm:t>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職場適応支援　</a:t>
          </a:r>
          <a:r>
            <a:rPr kumimoji="1" lang="ja-JP" altLang="en-US" sz="800" spc="-150" dirty="0">
              <a:solidFill>
                <a:schemeClr val="tx1"/>
              </a:solidFill>
              <a:latin typeface="UD デジタル 教科書体 NK-R" panose="02020400000000000000" pitchFamily="18" charset="-128"/>
              <a:ea typeface="UD デジタル 教科書体 NK-R" panose="02020400000000000000" pitchFamily="18" charset="-128"/>
            </a:rPr>
            <a:t>（ジョブコーチ支援）</a:t>
          </a:r>
        </a:p>
      </dgm:t>
    </dgm:pt>
    <dgm:pt modelId="{6C12BD19-9DF4-49C2-A570-8355ECF39180}" type="parTrans" cxnId="{0ED18E83-8B7B-414C-BDF7-64D8F0D5771F}">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206BE26B-0281-477B-8DDE-390361A2CFA3}" type="sibTrans" cxnId="{0ED18E83-8B7B-414C-BDF7-64D8F0D5771F}">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3A1C9CB2-0247-4F2C-95D5-7F8D276E8413}">
      <dgm:prSet custT="1"/>
      <dgm:spPr/>
      <dgm:t>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職場定着支援</a:t>
          </a:r>
        </a:p>
      </dgm:t>
    </dgm:pt>
    <dgm:pt modelId="{10EB6788-8F1E-4343-95A7-6582FB366FF2}" type="parTrans" cxnId="{98C3C58A-B8AF-42FE-8FE5-4D8C9733FAB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DA53E5BF-39C0-448A-9628-32F901F97709}" type="sibTrans" cxnId="{98C3C58A-B8AF-42FE-8FE5-4D8C9733FAB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7D7759C8-F61F-41F9-9903-DE9AD1AD9070}" type="pres">
      <dgm:prSet presAssocID="{0861C690-3F6C-4183-9E4A-EAE7A91CEE71}" presName="CompostProcess" presStyleCnt="0">
        <dgm:presLayoutVars>
          <dgm:dir/>
          <dgm:resizeHandles val="exact"/>
        </dgm:presLayoutVars>
      </dgm:prSet>
      <dgm:spPr/>
    </dgm:pt>
    <dgm:pt modelId="{1618D0FF-EDA5-49EA-9646-5C7DE034381F}" type="pres">
      <dgm:prSet presAssocID="{0861C690-3F6C-4183-9E4A-EAE7A91CEE71}" presName="arrow" presStyleLbl="bgShp" presStyleIdx="0" presStyleCnt="1"/>
      <dgm:spPr/>
    </dgm:pt>
    <dgm:pt modelId="{D611372B-0605-4C3D-AA8D-D0794241D445}" type="pres">
      <dgm:prSet presAssocID="{0861C690-3F6C-4183-9E4A-EAE7A91CEE71}" presName="linearProcess" presStyleCnt="0"/>
      <dgm:spPr/>
    </dgm:pt>
    <dgm:pt modelId="{ADA18083-85B5-48DC-BE71-5A78FE501EAA}" type="pres">
      <dgm:prSet presAssocID="{D0EC1D43-B54D-43B9-86CB-E8F6112554C1}" presName="textNode" presStyleLbl="node1" presStyleIdx="0" presStyleCnt="5">
        <dgm:presLayoutVars>
          <dgm:bulletEnabled val="1"/>
        </dgm:presLayoutVars>
      </dgm:prSet>
      <dgm:spPr/>
    </dgm:pt>
    <dgm:pt modelId="{D87921B7-46BD-44E5-98BC-F951867B667B}" type="pres">
      <dgm:prSet presAssocID="{418EC018-97EA-478A-BD5B-663E3EE8FA6C}" presName="sibTrans" presStyleCnt="0"/>
      <dgm:spPr/>
    </dgm:pt>
    <dgm:pt modelId="{54CFA4EE-E04E-4215-8F09-21618A7449C4}" type="pres">
      <dgm:prSet presAssocID="{46261DA7-B5E5-4538-9A1D-2D830D1A7367}" presName="textNode" presStyleLbl="node1" presStyleIdx="1" presStyleCnt="5">
        <dgm:presLayoutVars>
          <dgm:bulletEnabled val="1"/>
        </dgm:presLayoutVars>
      </dgm:prSet>
      <dgm:spPr/>
    </dgm:pt>
    <dgm:pt modelId="{91955034-4A9D-4DBA-916B-20400CB01DA7}" type="pres">
      <dgm:prSet presAssocID="{9696EA84-152E-4F96-9FDA-7C923B67E732}" presName="sibTrans" presStyleCnt="0"/>
      <dgm:spPr/>
    </dgm:pt>
    <dgm:pt modelId="{F1F2899A-ABDA-4B14-80C3-521A4CCA635C}" type="pres">
      <dgm:prSet presAssocID="{E6A9CD8A-D68F-478B-9523-4E6173453D48}" presName="textNode" presStyleLbl="node1" presStyleIdx="2" presStyleCnt="5">
        <dgm:presLayoutVars>
          <dgm:bulletEnabled val="1"/>
        </dgm:presLayoutVars>
      </dgm:prSet>
      <dgm:spPr/>
    </dgm:pt>
    <dgm:pt modelId="{5AEA6641-C9E6-4AA9-97BF-6A2C0AA416DE}" type="pres">
      <dgm:prSet presAssocID="{0E85F1FC-25FE-43CC-8512-1E34EB007718}" presName="sibTrans" presStyleCnt="0"/>
      <dgm:spPr/>
    </dgm:pt>
    <dgm:pt modelId="{9E18A122-0ECA-4A42-A971-89DF48F6FE1B}" type="pres">
      <dgm:prSet presAssocID="{13A7F6C0-75F0-4D29-8B64-64ECD5E7AB02}" presName="textNode" presStyleLbl="node1" presStyleIdx="3" presStyleCnt="5">
        <dgm:presLayoutVars>
          <dgm:bulletEnabled val="1"/>
        </dgm:presLayoutVars>
      </dgm:prSet>
      <dgm:spPr/>
    </dgm:pt>
    <dgm:pt modelId="{E41765F0-9CC3-4BF6-BE50-E207CCEE0A45}" type="pres">
      <dgm:prSet presAssocID="{206BE26B-0281-477B-8DDE-390361A2CFA3}" presName="sibTrans" presStyleCnt="0"/>
      <dgm:spPr/>
    </dgm:pt>
    <dgm:pt modelId="{B6F1E923-D873-4B43-9247-A72B973FDB70}" type="pres">
      <dgm:prSet presAssocID="{3A1C9CB2-0247-4F2C-95D5-7F8D276E8413}" presName="textNode" presStyleLbl="node1" presStyleIdx="4" presStyleCnt="5">
        <dgm:presLayoutVars>
          <dgm:bulletEnabled val="1"/>
        </dgm:presLayoutVars>
      </dgm:prSet>
      <dgm:spPr/>
    </dgm:pt>
  </dgm:ptLst>
  <dgm:cxnLst>
    <dgm:cxn modelId="{D7318701-E0B1-471F-84A2-2FBE18739604}" type="presOf" srcId="{13A7F6C0-75F0-4D29-8B64-64ECD5E7AB02}" destId="{9E18A122-0ECA-4A42-A971-89DF48F6FE1B}" srcOrd="0" destOrd="0" presId="urn:microsoft.com/office/officeart/2005/8/layout/hProcess9"/>
    <dgm:cxn modelId="{ABCC2832-F469-481A-BCC9-7C566A4BAD4D}" srcId="{0861C690-3F6C-4183-9E4A-EAE7A91CEE71}" destId="{46261DA7-B5E5-4538-9A1D-2D830D1A7367}" srcOrd="1" destOrd="0" parTransId="{7E02ECF3-DCC0-4D2C-88AD-95743A8E89D2}" sibTransId="{9696EA84-152E-4F96-9FDA-7C923B67E732}"/>
    <dgm:cxn modelId="{A09B613F-B8A6-4E78-9AF0-111A33378CD6}" srcId="{0861C690-3F6C-4183-9E4A-EAE7A91CEE71}" destId="{D0EC1D43-B54D-43B9-86CB-E8F6112554C1}" srcOrd="0" destOrd="0" parTransId="{9B4B2EDC-C418-49E5-95A9-712294A4E935}" sibTransId="{418EC018-97EA-478A-BD5B-663E3EE8FA6C}"/>
    <dgm:cxn modelId="{24351E5D-DEA7-4C64-9B7E-B5DE1BD79A4A}" type="presOf" srcId="{0861C690-3F6C-4183-9E4A-EAE7A91CEE71}" destId="{7D7759C8-F61F-41F9-9903-DE9AD1AD9070}" srcOrd="0" destOrd="0" presId="urn:microsoft.com/office/officeart/2005/8/layout/hProcess9"/>
    <dgm:cxn modelId="{CA9C5046-15A7-48E2-8447-B1973FE86B43}" type="presOf" srcId="{D0EC1D43-B54D-43B9-86CB-E8F6112554C1}" destId="{ADA18083-85B5-48DC-BE71-5A78FE501EAA}" srcOrd="0" destOrd="0" presId="urn:microsoft.com/office/officeart/2005/8/layout/hProcess9"/>
    <dgm:cxn modelId="{6DFA3C51-17BC-4B2F-A643-FD89DDA39ECC}" type="presOf" srcId="{E6A9CD8A-D68F-478B-9523-4E6173453D48}" destId="{F1F2899A-ABDA-4B14-80C3-521A4CCA635C}" srcOrd="0" destOrd="0" presId="urn:microsoft.com/office/officeart/2005/8/layout/hProcess9"/>
    <dgm:cxn modelId="{7AD0B280-D764-4125-9939-F8BEC4FD132D}" srcId="{0861C690-3F6C-4183-9E4A-EAE7A91CEE71}" destId="{E6A9CD8A-D68F-478B-9523-4E6173453D48}" srcOrd="2" destOrd="0" parTransId="{3E6F7390-C26B-420D-8BAE-21CB11B244F0}" sibTransId="{0E85F1FC-25FE-43CC-8512-1E34EB007718}"/>
    <dgm:cxn modelId="{0ED18E83-8B7B-414C-BDF7-64D8F0D5771F}" srcId="{0861C690-3F6C-4183-9E4A-EAE7A91CEE71}" destId="{13A7F6C0-75F0-4D29-8B64-64ECD5E7AB02}" srcOrd="3" destOrd="0" parTransId="{6C12BD19-9DF4-49C2-A570-8355ECF39180}" sibTransId="{206BE26B-0281-477B-8DDE-390361A2CFA3}"/>
    <dgm:cxn modelId="{98C3C58A-B8AF-42FE-8FE5-4D8C9733FABD}" srcId="{0861C690-3F6C-4183-9E4A-EAE7A91CEE71}" destId="{3A1C9CB2-0247-4F2C-95D5-7F8D276E8413}" srcOrd="4" destOrd="0" parTransId="{10EB6788-8F1E-4343-95A7-6582FB366FF2}" sibTransId="{DA53E5BF-39C0-448A-9628-32F901F97709}"/>
    <dgm:cxn modelId="{2926FFE6-54CB-484F-BE08-D2F76C320EA7}" type="presOf" srcId="{46261DA7-B5E5-4538-9A1D-2D830D1A7367}" destId="{54CFA4EE-E04E-4215-8F09-21618A7449C4}" srcOrd="0" destOrd="0" presId="urn:microsoft.com/office/officeart/2005/8/layout/hProcess9"/>
    <dgm:cxn modelId="{0F4416F7-9449-4E9B-B48F-B1D8B84C9761}" type="presOf" srcId="{3A1C9CB2-0247-4F2C-95D5-7F8D276E8413}" destId="{B6F1E923-D873-4B43-9247-A72B973FDB70}" srcOrd="0" destOrd="0" presId="urn:microsoft.com/office/officeart/2005/8/layout/hProcess9"/>
    <dgm:cxn modelId="{E8E9DCC9-7D07-403A-9AE8-F0639C3B9A71}" type="presParOf" srcId="{7D7759C8-F61F-41F9-9903-DE9AD1AD9070}" destId="{1618D0FF-EDA5-49EA-9646-5C7DE034381F}" srcOrd="0" destOrd="0" presId="urn:microsoft.com/office/officeart/2005/8/layout/hProcess9"/>
    <dgm:cxn modelId="{3D70E90E-B40A-4C86-BFB4-6347CA44CD7E}" type="presParOf" srcId="{7D7759C8-F61F-41F9-9903-DE9AD1AD9070}" destId="{D611372B-0605-4C3D-AA8D-D0794241D445}" srcOrd="1" destOrd="0" presId="urn:microsoft.com/office/officeart/2005/8/layout/hProcess9"/>
    <dgm:cxn modelId="{68EC7AEB-F185-4834-A672-97360287494F}" type="presParOf" srcId="{D611372B-0605-4C3D-AA8D-D0794241D445}" destId="{ADA18083-85B5-48DC-BE71-5A78FE501EAA}" srcOrd="0" destOrd="0" presId="urn:microsoft.com/office/officeart/2005/8/layout/hProcess9"/>
    <dgm:cxn modelId="{87BDC0EE-4425-42B7-AC8D-E85840C27FB5}" type="presParOf" srcId="{D611372B-0605-4C3D-AA8D-D0794241D445}" destId="{D87921B7-46BD-44E5-98BC-F951867B667B}" srcOrd="1" destOrd="0" presId="urn:microsoft.com/office/officeart/2005/8/layout/hProcess9"/>
    <dgm:cxn modelId="{31871418-33BE-4AF7-AD96-E8EC4CE5D180}" type="presParOf" srcId="{D611372B-0605-4C3D-AA8D-D0794241D445}" destId="{54CFA4EE-E04E-4215-8F09-21618A7449C4}" srcOrd="2" destOrd="0" presId="urn:microsoft.com/office/officeart/2005/8/layout/hProcess9"/>
    <dgm:cxn modelId="{FAD03122-9941-4F1C-A084-B9F60E71BFF1}" type="presParOf" srcId="{D611372B-0605-4C3D-AA8D-D0794241D445}" destId="{91955034-4A9D-4DBA-916B-20400CB01DA7}" srcOrd="3" destOrd="0" presId="urn:microsoft.com/office/officeart/2005/8/layout/hProcess9"/>
    <dgm:cxn modelId="{92CDFBFD-A6D6-4FA7-8C9E-D76B3DCD694C}" type="presParOf" srcId="{D611372B-0605-4C3D-AA8D-D0794241D445}" destId="{F1F2899A-ABDA-4B14-80C3-521A4CCA635C}" srcOrd="4" destOrd="0" presId="urn:microsoft.com/office/officeart/2005/8/layout/hProcess9"/>
    <dgm:cxn modelId="{6B75EEFD-EDEB-47CD-AFD4-7E938ABE465C}" type="presParOf" srcId="{D611372B-0605-4C3D-AA8D-D0794241D445}" destId="{5AEA6641-C9E6-4AA9-97BF-6A2C0AA416DE}" srcOrd="5" destOrd="0" presId="urn:microsoft.com/office/officeart/2005/8/layout/hProcess9"/>
    <dgm:cxn modelId="{2095C6AE-6BC8-4FC8-9958-93691C14F130}" type="presParOf" srcId="{D611372B-0605-4C3D-AA8D-D0794241D445}" destId="{9E18A122-0ECA-4A42-A971-89DF48F6FE1B}" srcOrd="6" destOrd="0" presId="urn:microsoft.com/office/officeart/2005/8/layout/hProcess9"/>
    <dgm:cxn modelId="{630A66B1-3AF3-43EC-BC6E-6AC5D80405FC}" type="presParOf" srcId="{D611372B-0605-4C3D-AA8D-D0794241D445}" destId="{E41765F0-9CC3-4BF6-BE50-E207CCEE0A45}" srcOrd="7" destOrd="0" presId="urn:microsoft.com/office/officeart/2005/8/layout/hProcess9"/>
    <dgm:cxn modelId="{71192F2C-B233-4373-8B2D-D19ABE1CCF35}" type="presParOf" srcId="{D611372B-0605-4C3D-AA8D-D0794241D445}" destId="{B6F1E923-D873-4B43-9247-A72B973FDB70}"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61C690-3F6C-4183-9E4A-EAE7A91CEE71}" type="doc">
      <dgm:prSet loTypeId="urn:microsoft.com/office/officeart/2005/8/layout/hProcess9" loCatId="process" qsTypeId="urn:microsoft.com/office/officeart/2005/8/quickstyle/simple1" qsCatId="simple" csTypeId="urn:microsoft.com/office/officeart/2005/8/colors/accent0_2" csCatId="mainScheme" phldr="1"/>
      <dgm:spPr/>
      <dgm:t>
        <a:bodyPr/>
        <a:lstStyle/>
        <a:p>
          <a:endParaRPr kumimoji="1" lang="ja-JP" altLang="en-US"/>
        </a:p>
      </dgm:t>
    </dgm:pt>
    <dgm:pt modelId="{D0EC1D43-B54D-43B9-86CB-E8F6112554C1}">
      <dgm:prSet phldrT="[テキスト]" custT="1"/>
      <dgm:spPr/>
      <dgm:t>
        <a:bodyPr/>
        <a:lstStyle/>
        <a:p>
          <a:r>
            <a:rPr kumimoji="1" lang="ja-JP" altLang="en-US" sz="800" b="0" dirty="0">
              <a:solidFill>
                <a:schemeClr val="tx1"/>
              </a:solidFill>
              <a:latin typeface="UD デジタル 教科書体 NK-R" panose="02020400000000000000" pitchFamily="18" charset="-128"/>
              <a:ea typeface="UD デジタル 教科書体 NK-R" panose="02020400000000000000" pitchFamily="18" charset="-128"/>
            </a:rPr>
            <a:t>アセスメント①　　就労相談</a:t>
          </a:r>
        </a:p>
      </dgm:t>
    </dgm:pt>
    <dgm:pt modelId="{9B4B2EDC-C418-49E5-95A9-712294A4E935}" type="parTrans" cxnId="{A09B613F-B8A6-4E78-9AF0-111A33378CD6}">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418EC018-97EA-478A-BD5B-663E3EE8FA6C}" type="sibTrans" cxnId="{A09B613F-B8A6-4E78-9AF0-111A33378CD6}">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46261DA7-B5E5-4538-9A1D-2D830D1A7367}">
      <dgm:prSet phldrT="[テキスト]" custT="1"/>
      <dgm:spPr/>
      <dgm:t>
        <a:bodyPr/>
        <a:lstStyle/>
        <a:p>
          <a:r>
            <a:rPr kumimoji="1" lang="ja-JP" altLang="en-US" sz="800" b="0" dirty="0">
              <a:solidFill>
                <a:srgbClr val="FF0000"/>
              </a:solidFill>
              <a:latin typeface="UD デジタル 教科書体 NK-R" panose="02020400000000000000" pitchFamily="18" charset="-128"/>
              <a:ea typeface="UD デジタル 教科書体 NK-R" panose="02020400000000000000" pitchFamily="18" charset="-128"/>
            </a:rPr>
            <a:t>アセスメント②　　職業準備支援</a:t>
          </a:r>
        </a:p>
      </dgm:t>
    </dgm:pt>
    <dgm:pt modelId="{7E02ECF3-DCC0-4D2C-88AD-95743A8E89D2}" type="parTrans" cxnId="{ABCC2832-F469-481A-BCC9-7C566A4BAD4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9696EA84-152E-4F96-9FDA-7C923B67E732}" type="sibTrans" cxnId="{ABCC2832-F469-481A-BCC9-7C566A4BAD4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E6A9CD8A-D68F-478B-9523-4E6173453D48}">
      <dgm:prSet phldrT="[テキスト]" custT="1"/>
      <dgm:spPr/>
      <dgm:t>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職業紹介</a:t>
          </a: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マッチング</a:t>
          </a:r>
        </a:p>
      </dgm:t>
    </dgm:pt>
    <dgm:pt modelId="{3E6F7390-C26B-420D-8BAE-21CB11B244F0}" type="parTrans" cxnId="{7AD0B280-D764-4125-9939-F8BEC4FD132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0E85F1FC-25FE-43CC-8512-1E34EB007718}" type="sibTrans" cxnId="{7AD0B280-D764-4125-9939-F8BEC4FD132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13A7F6C0-75F0-4D29-8B64-64ECD5E7AB02}">
      <dgm:prSet custT="1"/>
      <dgm:spPr/>
      <dgm:t>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職場適応支援　</a:t>
          </a:r>
          <a:r>
            <a:rPr kumimoji="1" lang="ja-JP" altLang="en-US" sz="800" spc="-150" dirty="0">
              <a:solidFill>
                <a:schemeClr val="tx1"/>
              </a:solidFill>
              <a:latin typeface="UD デジタル 教科書体 NK-R" panose="02020400000000000000" pitchFamily="18" charset="-128"/>
              <a:ea typeface="UD デジタル 教科書体 NK-R" panose="02020400000000000000" pitchFamily="18" charset="-128"/>
            </a:rPr>
            <a:t>（ジョブコーチ支援）</a:t>
          </a:r>
        </a:p>
      </dgm:t>
    </dgm:pt>
    <dgm:pt modelId="{6C12BD19-9DF4-49C2-A570-8355ECF39180}" type="parTrans" cxnId="{0ED18E83-8B7B-414C-BDF7-64D8F0D5771F}">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206BE26B-0281-477B-8DDE-390361A2CFA3}" type="sibTrans" cxnId="{0ED18E83-8B7B-414C-BDF7-64D8F0D5771F}">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3A1C9CB2-0247-4F2C-95D5-7F8D276E8413}">
      <dgm:prSet custT="1"/>
      <dgm:spPr/>
      <dgm:t>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職場定着支援</a:t>
          </a:r>
        </a:p>
      </dgm:t>
    </dgm:pt>
    <dgm:pt modelId="{10EB6788-8F1E-4343-95A7-6582FB366FF2}" type="parTrans" cxnId="{98C3C58A-B8AF-42FE-8FE5-4D8C9733FAB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DA53E5BF-39C0-448A-9628-32F901F97709}" type="sibTrans" cxnId="{98C3C58A-B8AF-42FE-8FE5-4D8C9733FAB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7D7759C8-F61F-41F9-9903-DE9AD1AD9070}" type="pres">
      <dgm:prSet presAssocID="{0861C690-3F6C-4183-9E4A-EAE7A91CEE71}" presName="CompostProcess" presStyleCnt="0">
        <dgm:presLayoutVars>
          <dgm:dir/>
          <dgm:resizeHandles val="exact"/>
        </dgm:presLayoutVars>
      </dgm:prSet>
      <dgm:spPr/>
    </dgm:pt>
    <dgm:pt modelId="{1618D0FF-EDA5-49EA-9646-5C7DE034381F}" type="pres">
      <dgm:prSet presAssocID="{0861C690-3F6C-4183-9E4A-EAE7A91CEE71}" presName="arrow" presStyleLbl="bgShp" presStyleIdx="0" presStyleCnt="1"/>
      <dgm:spPr/>
    </dgm:pt>
    <dgm:pt modelId="{D611372B-0605-4C3D-AA8D-D0794241D445}" type="pres">
      <dgm:prSet presAssocID="{0861C690-3F6C-4183-9E4A-EAE7A91CEE71}" presName="linearProcess" presStyleCnt="0"/>
      <dgm:spPr/>
    </dgm:pt>
    <dgm:pt modelId="{ADA18083-85B5-48DC-BE71-5A78FE501EAA}" type="pres">
      <dgm:prSet presAssocID="{D0EC1D43-B54D-43B9-86CB-E8F6112554C1}" presName="textNode" presStyleLbl="node1" presStyleIdx="0" presStyleCnt="5">
        <dgm:presLayoutVars>
          <dgm:bulletEnabled val="1"/>
        </dgm:presLayoutVars>
      </dgm:prSet>
      <dgm:spPr/>
    </dgm:pt>
    <dgm:pt modelId="{D87921B7-46BD-44E5-98BC-F951867B667B}" type="pres">
      <dgm:prSet presAssocID="{418EC018-97EA-478A-BD5B-663E3EE8FA6C}" presName="sibTrans" presStyleCnt="0"/>
      <dgm:spPr/>
    </dgm:pt>
    <dgm:pt modelId="{54CFA4EE-E04E-4215-8F09-21618A7449C4}" type="pres">
      <dgm:prSet presAssocID="{46261DA7-B5E5-4538-9A1D-2D830D1A7367}" presName="textNode" presStyleLbl="node1" presStyleIdx="1" presStyleCnt="5">
        <dgm:presLayoutVars>
          <dgm:bulletEnabled val="1"/>
        </dgm:presLayoutVars>
      </dgm:prSet>
      <dgm:spPr/>
    </dgm:pt>
    <dgm:pt modelId="{91955034-4A9D-4DBA-916B-20400CB01DA7}" type="pres">
      <dgm:prSet presAssocID="{9696EA84-152E-4F96-9FDA-7C923B67E732}" presName="sibTrans" presStyleCnt="0"/>
      <dgm:spPr/>
    </dgm:pt>
    <dgm:pt modelId="{F1F2899A-ABDA-4B14-80C3-521A4CCA635C}" type="pres">
      <dgm:prSet presAssocID="{E6A9CD8A-D68F-478B-9523-4E6173453D48}" presName="textNode" presStyleLbl="node1" presStyleIdx="2" presStyleCnt="5">
        <dgm:presLayoutVars>
          <dgm:bulletEnabled val="1"/>
        </dgm:presLayoutVars>
      </dgm:prSet>
      <dgm:spPr/>
    </dgm:pt>
    <dgm:pt modelId="{5AEA6641-C9E6-4AA9-97BF-6A2C0AA416DE}" type="pres">
      <dgm:prSet presAssocID="{0E85F1FC-25FE-43CC-8512-1E34EB007718}" presName="sibTrans" presStyleCnt="0"/>
      <dgm:spPr/>
    </dgm:pt>
    <dgm:pt modelId="{9E18A122-0ECA-4A42-A971-89DF48F6FE1B}" type="pres">
      <dgm:prSet presAssocID="{13A7F6C0-75F0-4D29-8B64-64ECD5E7AB02}" presName="textNode" presStyleLbl="node1" presStyleIdx="3" presStyleCnt="5">
        <dgm:presLayoutVars>
          <dgm:bulletEnabled val="1"/>
        </dgm:presLayoutVars>
      </dgm:prSet>
      <dgm:spPr/>
    </dgm:pt>
    <dgm:pt modelId="{E41765F0-9CC3-4BF6-BE50-E207CCEE0A45}" type="pres">
      <dgm:prSet presAssocID="{206BE26B-0281-477B-8DDE-390361A2CFA3}" presName="sibTrans" presStyleCnt="0"/>
      <dgm:spPr/>
    </dgm:pt>
    <dgm:pt modelId="{B6F1E923-D873-4B43-9247-A72B973FDB70}" type="pres">
      <dgm:prSet presAssocID="{3A1C9CB2-0247-4F2C-95D5-7F8D276E8413}" presName="textNode" presStyleLbl="node1" presStyleIdx="4" presStyleCnt="5">
        <dgm:presLayoutVars>
          <dgm:bulletEnabled val="1"/>
        </dgm:presLayoutVars>
      </dgm:prSet>
      <dgm:spPr/>
    </dgm:pt>
  </dgm:ptLst>
  <dgm:cxnLst>
    <dgm:cxn modelId="{D7318701-E0B1-471F-84A2-2FBE18739604}" type="presOf" srcId="{13A7F6C0-75F0-4D29-8B64-64ECD5E7AB02}" destId="{9E18A122-0ECA-4A42-A971-89DF48F6FE1B}" srcOrd="0" destOrd="0" presId="urn:microsoft.com/office/officeart/2005/8/layout/hProcess9"/>
    <dgm:cxn modelId="{ABCC2832-F469-481A-BCC9-7C566A4BAD4D}" srcId="{0861C690-3F6C-4183-9E4A-EAE7A91CEE71}" destId="{46261DA7-B5E5-4538-9A1D-2D830D1A7367}" srcOrd="1" destOrd="0" parTransId="{7E02ECF3-DCC0-4D2C-88AD-95743A8E89D2}" sibTransId="{9696EA84-152E-4F96-9FDA-7C923B67E732}"/>
    <dgm:cxn modelId="{A09B613F-B8A6-4E78-9AF0-111A33378CD6}" srcId="{0861C690-3F6C-4183-9E4A-EAE7A91CEE71}" destId="{D0EC1D43-B54D-43B9-86CB-E8F6112554C1}" srcOrd="0" destOrd="0" parTransId="{9B4B2EDC-C418-49E5-95A9-712294A4E935}" sibTransId="{418EC018-97EA-478A-BD5B-663E3EE8FA6C}"/>
    <dgm:cxn modelId="{24351E5D-DEA7-4C64-9B7E-B5DE1BD79A4A}" type="presOf" srcId="{0861C690-3F6C-4183-9E4A-EAE7A91CEE71}" destId="{7D7759C8-F61F-41F9-9903-DE9AD1AD9070}" srcOrd="0" destOrd="0" presId="urn:microsoft.com/office/officeart/2005/8/layout/hProcess9"/>
    <dgm:cxn modelId="{CA9C5046-15A7-48E2-8447-B1973FE86B43}" type="presOf" srcId="{D0EC1D43-B54D-43B9-86CB-E8F6112554C1}" destId="{ADA18083-85B5-48DC-BE71-5A78FE501EAA}" srcOrd="0" destOrd="0" presId="urn:microsoft.com/office/officeart/2005/8/layout/hProcess9"/>
    <dgm:cxn modelId="{6DFA3C51-17BC-4B2F-A643-FD89DDA39ECC}" type="presOf" srcId="{E6A9CD8A-D68F-478B-9523-4E6173453D48}" destId="{F1F2899A-ABDA-4B14-80C3-521A4CCA635C}" srcOrd="0" destOrd="0" presId="urn:microsoft.com/office/officeart/2005/8/layout/hProcess9"/>
    <dgm:cxn modelId="{7AD0B280-D764-4125-9939-F8BEC4FD132D}" srcId="{0861C690-3F6C-4183-9E4A-EAE7A91CEE71}" destId="{E6A9CD8A-D68F-478B-9523-4E6173453D48}" srcOrd="2" destOrd="0" parTransId="{3E6F7390-C26B-420D-8BAE-21CB11B244F0}" sibTransId="{0E85F1FC-25FE-43CC-8512-1E34EB007718}"/>
    <dgm:cxn modelId="{0ED18E83-8B7B-414C-BDF7-64D8F0D5771F}" srcId="{0861C690-3F6C-4183-9E4A-EAE7A91CEE71}" destId="{13A7F6C0-75F0-4D29-8B64-64ECD5E7AB02}" srcOrd="3" destOrd="0" parTransId="{6C12BD19-9DF4-49C2-A570-8355ECF39180}" sibTransId="{206BE26B-0281-477B-8DDE-390361A2CFA3}"/>
    <dgm:cxn modelId="{98C3C58A-B8AF-42FE-8FE5-4D8C9733FABD}" srcId="{0861C690-3F6C-4183-9E4A-EAE7A91CEE71}" destId="{3A1C9CB2-0247-4F2C-95D5-7F8D276E8413}" srcOrd="4" destOrd="0" parTransId="{10EB6788-8F1E-4343-95A7-6582FB366FF2}" sibTransId="{DA53E5BF-39C0-448A-9628-32F901F97709}"/>
    <dgm:cxn modelId="{2926FFE6-54CB-484F-BE08-D2F76C320EA7}" type="presOf" srcId="{46261DA7-B5E5-4538-9A1D-2D830D1A7367}" destId="{54CFA4EE-E04E-4215-8F09-21618A7449C4}" srcOrd="0" destOrd="0" presId="urn:microsoft.com/office/officeart/2005/8/layout/hProcess9"/>
    <dgm:cxn modelId="{0F4416F7-9449-4E9B-B48F-B1D8B84C9761}" type="presOf" srcId="{3A1C9CB2-0247-4F2C-95D5-7F8D276E8413}" destId="{B6F1E923-D873-4B43-9247-A72B973FDB70}" srcOrd="0" destOrd="0" presId="urn:microsoft.com/office/officeart/2005/8/layout/hProcess9"/>
    <dgm:cxn modelId="{E8E9DCC9-7D07-403A-9AE8-F0639C3B9A71}" type="presParOf" srcId="{7D7759C8-F61F-41F9-9903-DE9AD1AD9070}" destId="{1618D0FF-EDA5-49EA-9646-5C7DE034381F}" srcOrd="0" destOrd="0" presId="urn:microsoft.com/office/officeart/2005/8/layout/hProcess9"/>
    <dgm:cxn modelId="{3D70E90E-B40A-4C86-BFB4-6347CA44CD7E}" type="presParOf" srcId="{7D7759C8-F61F-41F9-9903-DE9AD1AD9070}" destId="{D611372B-0605-4C3D-AA8D-D0794241D445}" srcOrd="1" destOrd="0" presId="urn:microsoft.com/office/officeart/2005/8/layout/hProcess9"/>
    <dgm:cxn modelId="{68EC7AEB-F185-4834-A672-97360287494F}" type="presParOf" srcId="{D611372B-0605-4C3D-AA8D-D0794241D445}" destId="{ADA18083-85B5-48DC-BE71-5A78FE501EAA}" srcOrd="0" destOrd="0" presId="urn:microsoft.com/office/officeart/2005/8/layout/hProcess9"/>
    <dgm:cxn modelId="{87BDC0EE-4425-42B7-AC8D-E85840C27FB5}" type="presParOf" srcId="{D611372B-0605-4C3D-AA8D-D0794241D445}" destId="{D87921B7-46BD-44E5-98BC-F951867B667B}" srcOrd="1" destOrd="0" presId="urn:microsoft.com/office/officeart/2005/8/layout/hProcess9"/>
    <dgm:cxn modelId="{31871418-33BE-4AF7-AD96-E8EC4CE5D180}" type="presParOf" srcId="{D611372B-0605-4C3D-AA8D-D0794241D445}" destId="{54CFA4EE-E04E-4215-8F09-21618A7449C4}" srcOrd="2" destOrd="0" presId="urn:microsoft.com/office/officeart/2005/8/layout/hProcess9"/>
    <dgm:cxn modelId="{FAD03122-9941-4F1C-A084-B9F60E71BFF1}" type="presParOf" srcId="{D611372B-0605-4C3D-AA8D-D0794241D445}" destId="{91955034-4A9D-4DBA-916B-20400CB01DA7}" srcOrd="3" destOrd="0" presId="urn:microsoft.com/office/officeart/2005/8/layout/hProcess9"/>
    <dgm:cxn modelId="{92CDFBFD-A6D6-4FA7-8C9E-D76B3DCD694C}" type="presParOf" srcId="{D611372B-0605-4C3D-AA8D-D0794241D445}" destId="{F1F2899A-ABDA-4B14-80C3-521A4CCA635C}" srcOrd="4" destOrd="0" presId="urn:microsoft.com/office/officeart/2005/8/layout/hProcess9"/>
    <dgm:cxn modelId="{6B75EEFD-EDEB-47CD-AFD4-7E938ABE465C}" type="presParOf" srcId="{D611372B-0605-4C3D-AA8D-D0794241D445}" destId="{5AEA6641-C9E6-4AA9-97BF-6A2C0AA416DE}" srcOrd="5" destOrd="0" presId="urn:microsoft.com/office/officeart/2005/8/layout/hProcess9"/>
    <dgm:cxn modelId="{2095C6AE-6BC8-4FC8-9958-93691C14F130}" type="presParOf" srcId="{D611372B-0605-4C3D-AA8D-D0794241D445}" destId="{9E18A122-0ECA-4A42-A971-89DF48F6FE1B}" srcOrd="6" destOrd="0" presId="urn:microsoft.com/office/officeart/2005/8/layout/hProcess9"/>
    <dgm:cxn modelId="{630A66B1-3AF3-43EC-BC6E-6AC5D80405FC}" type="presParOf" srcId="{D611372B-0605-4C3D-AA8D-D0794241D445}" destId="{E41765F0-9CC3-4BF6-BE50-E207CCEE0A45}" srcOrd="7" destOrd="0" presId="urn:microsoft.com/office/officeart/2005/8/layout/hProcess9"/>
    <dgm:cxn modelId="{71192F2C-B233-4373-8B2D-D19ABE1CCF35}" type="presParOf" srcId="{D611372B-0605-4C3D-AA8D-D0794241D445}" destId="{B6F1E923-D873-4B43-9247-A72B973FDB70}"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A1107A5-B1BC-4E65-8CE5-F6E7F5254D89}" type="doc">
      <dgm:prSet loTypeId="urn:microsoft.com/office/officeart/2005/8/layout/list1" loCatId="list" qsTypeId="urn:microsoft.com/office/officeart/2005/8/quickstyle/simple3" qsCatId="simple" csTypeId="urn:microsoft.com/office/officeart/2005/8/colors/colorful3" csCatId="colorful" phldr="1"/>
      <dgm:spPr/>
      <dgm:t>
        <a:bodyPr/>
        <a:lstStyle/>
        <a:p>
          <a:endParaRPr kumimoji="1" lang="ja-JP" altLang="en-US"/>
        </a:p>
      </dgm:t>
    </dgm:pt>
    <dgm:pt modelId="{0ADA5DD7-B222-45B7-BC50-F0E7D4E9131A}">
      <dgm:prSet phldrT="[テキスト]" custT="1"/>
      <dgm:spPr/>
      <dgm:t>
        <a:bodyPr/>
        <a:lstStyle/>
        <a:p>
          <a:r>
            <a:rPr kumimoji="1" lang="ja-JP" altLang="en-US" sz="1100" b="0" dirty="0">
              <a:latin typeface="UD デジタル 教科書体 NK-R" panose="02020400000000000000" pitchFamily="18" charset="-128"/>
              <a:ea typeface="UD デジタル 教科書体 NK-R" panose="02020400000000000000" pitchFamily="18" charset="-128"/>
            </a:rPr>
            <a:t>＜行動観察ツールの活用＞</a:t>
          </a:r>
        </a:p>
      </dgm:t>
    </dgm:pt>
    <dgm:pt modelId="{E67397FE-127D-4A66-A26B-34A0879EE1D1}" type="parTrans" cxnId="{9BAFBC27-8551-489F-928E-971FE04ECBAC}">
      <dgm:prSet/>
      <dgm:spPr/>
      <dgm:t>
        <a:bodyPr/>
        <a:lstStyle/>
        <a:p>
          <a:endParaRPr kumimoji="1" lang="ja-JP" altLang="en-US" sz="1100">
            <a:latin typeface="UD デジタル 教科書体 NK-R" panose="02020400000000000000" pitchFamily="18" charset="-128"/>
            <a:ea typeface="UD デジタル 教科書体 NK-R" panose="02020400000000000000" pitchFamily="18" charset="-128"/>
          </a:endParaRPr>
        </a:p>
      </dgm:t>
    </dgm:pt>
    <dgm:pt modelId="{FAF8A11D-C9B1-45BB-890F-E420C337AB89}" type="sibTrans" cxnId="{9BAFBC27-8551-489F-928E-971FE04ECBAC}">
      <dgm:prSet/>
      <dgm:spPr/>
      <dgm:t>
        <a:bodyPr/>
        <a:lstStyle/>
        <a:p>
          <a:endParaRPr kumimoji="1" lang="ja-JP" altLang="en-US" sz="1100">
            <a:latin typeface="UD デジタル 教科書体 NK-R" panose="02020400000000000000" pitchFamily="18" charset="-128"/>
            <a:ea typeface="UD デジタル 教科書体 NK-R" panose="02020400000000000000" pitchFamily="18" charset="-128"/>
          </a:endParaRPr>
        </a:p>
      </dgm:t>
    </dgm:pt>
    <dgm:pt modelId="{8905CC88-754A-4CAC-9ABF-C3FB041C5349}">
      <dgm:prSet phldrT="[テキスト]" custT="1"/>
      <dgm:spPr/>
      <dgm:t>
        <a:bodyPr/>
        <a:lstStyle/>
        <a:p>
          <a:r>
            <a:rPr kumimoji="1" lang="ja-JP" altLang="en-US" sz="1100" b="0" dirty="0">
              <a:latin typeface="UD デジタル 教科書体 NK-R" panose="02020400000000000000" pitchFamily="18" charset="-128"/>
              <a:ea typeface="UD デジタル 教科書体 NK-R" panose="02020400000000000000" pitchFamily="18" charset="-128"/>
            </a:rPr>
            <a:t>＜訓練施設内での作業活動＞</a:t>
          </a:r>
        </a:p>
      </dgm:t>
    </dgm:pt>
    <dgm:pt modelId="{522D50A5-751A-44B1-AE59-F88BA2165B74}" type="parTrans" cxnId="{512ED451-1CDA-4E5B-8642-87AE237C220F}">
      <dgm:prSet/>
      <dgm:spPr/>
      <dgm:t>
        <a:bodyPr/>
        <a:lstStyle/>
        <a:p>
          <a:endParaRPr kumimoji="1" lang="ja-JP" altLang="en-US" sz="1100">
            <a:latin typeface="UD デジタル 教科書体 NK-R" panose="02020400000000000000" pitchFamily="18" charset="-128"/>
            <a:ea typeface="UD デジタル 教科書体 NK-R" panose="02020400000000000000" pitchFamily="18" charset="-128"/>
          </a:endParaRPr>
        </a:p>
      </dgm:t>
    </dgm:pt>
    <dgm:pt modelId="{3EC1BBF0-970C-446D-85DC-09E2AC23B086}" type="sibTrans" cxnId="{512ED451-1CDA-4E5B-8642-87AE237C220F}">
      <dgm:prSet/>
      <dgm:spPr/>
      <dgm:t>
        <a:bodyPr/>
        <a:lstStyle/>
        <a:p>
          <a:endParaRPr kumimoji="1" lang="ja-JP" altLang="en-US" sz="1100">
            <a:latin typeface="UD デジタル 教科書体 NK-R" panose="02020400000000000000" pitchFamily="18" charset="-128"/>
            <a:ea typeface="UD デジタル 教科書体 NK-R" panose="02020400000000000000" pitchFamily="18" charset="-128"/>
          </a:endParaRPr>
        </a:p>
      </dgm:t>
    </dgm:pt>
    <dgm:pt modelId="{E13C47F6-5C59-428B-A104-5C04198F8722}">
      <dgm:prSet phldrT="[テキスト]" custT="1"/>
      <dgm:spPr/>
      <dgm:t>
        <a:bodyPr/>
        <a:lstStyle/>
        <a:p>
          <a:r>
            <a:rPr kumimoji="1" lang="ja-JP" altLang="en-US" sz="1100" b="0" dirty="0">
              <a:latin typeface="UD デジタル 教科書体 NK-R" panose="02020400000000000000" pitchFamily="18" charset="-128"/>
              <a:ea typeface="UD デジタル 教科書体 NK-R" panose="02020400000000000000" pitchFamily="18" charset="-128"/>
            </a:rPr>
            <a:t>＜企業内での作業実習＞</a:t>
          </a:r>
        </a:p>
      </dgm:t>
    </dgm:pt>
    <dgm:pt modelId="{4AAF1EBD-5401-4367-90D4-D85000403F10}" type="parTrans" cxnId="{889617F9-C573-44CA-8A34-910DFD7D5719}">
      <dgm:prSet/>
      <dgm:spPr/>
      <dgm:t>
        <a:bodyPr/>
        <a:lstStyle/>
        <a:p>
          <a:endParaRPr kumimoji="1" lang="ja-JP" altLang="en-US" sz="1100">
            <a:latin typeface="UD デジタル 教科書体 NK-R" panose="02020400000000000000" pitchFamily="18" charset="-128"/>
            <a:ea typeface="UD デジタル 教科書体 NK-R" panose="02020400000000000000" pitchFamily="18" charset="-128"/>
          </a:endParaRPr>
        </a:p>
      </dgm:t>
    </dgm:pt>
    <dgm:pt modelId="{ACF08DD0-C766-4AC4-ADC0-83D76E83FDF3}" type="sibTrans" cxnId="{889617F9-C573-44CA-8A34-910DFD7D5719}">
      <dgm:prSet/>
      <dgm:spPr/>
      <dgm:t>
        <a:bodyPr/>
        <a:lstStyle/>
        <a:p>
          <a:endParaRPr kumimoji="1" lang="ja-JP" altLang="en-US" sz="1100">
            <a:latin typeface="UD デジタル 教科書体 NK-R" panose="02020400000000000000" pitchFamily="18" charset="-128"/>
            <a:ea typeface="UD デジタル 教科書体 NK-R" panose="02020400000000000000" pitchFamily="18" charset="-128"/>
          </a:endParaRPr>
        </a:p>
      </dgm:t>
    </dgm:pt>
    <dgm:pt modelId="{9C59E27A-D751-40E0-86AB-40FC0B5FA96B}">
      <dgm:prSet custT="1"/>
      <dgm:spPr/>
      <dgm:t>
        <a:bodyPr/>
        <a:lstStyle/>
        <a:p>
          <a:r>
            <a:rPr lang="ja-JP" altLang="en-US" sz="1100" b="0" dirty="0">
              <a:solidFill>
                <a:schemeClr val="tx1"/>
              </a:solidFill>
              <a:latin typeface="UD デジタル 教科書体 NK-R" panose="02020400000000000000" pitchFamily="18" charset="-128"/>
              <a:ea typeface="UD デジタル 教科書体 NK-R" panose="02020400000000000000" pitchFamily="18" charset="-128"/>
            </a:rPr>
            <a:t>テストやワークサンプル等による基礎情報の収集</a:t>
          </a:r>
          <a:endPar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endParaRPr>
        </a:p>
      </dgm:t>
    </dgm:pt>
    <dgm:pt modelId="{F196F400-4D0A-4248-B298-F0FC2FF8B081}" type="parTrans" cxnId="{CEE642EF-2F58-4344-92D9-4B1CC1D08F23}">
      <dgm:prSet/>
      <dgm:spPr/>
      <dgm:t>
        <a:bodyPr/>
        <a:lstStyle/>
        <a:p>
          <a:endParaRPr kumimoji="1" lang="ja-JP" altLang="en-US" sz="1400"/>
        </a:p>
      </dgm:t>
    </dgm:pt>
    <dgm:pt modelId="{BE990F89-84E3-4BC6-B811-AC15A5C918AB}" type="sibTrans" cxnId="{CEE642EF-2F58-4344-92D9-4B1CC1D08F23}">
      <dgm:prSet/>
      <dgm:spPr/>
      <dgm:t>
        <a:bodyPr/>
        <a:lstStyle/>
        <a:p>
          <a:endParaRPr kumimoji="1" lang="ja-JP" altLang="en-US" sz="1400"/>
        </a:p>
      </dgm:t>
    </dgm:pt>
    <dgm:pt modelId="{D36DA61C-115F-406B-AAA0-3C938EA7D6D2}">
      <dgm:prSet custT="1"/>
      <dgm:spPr/>
      <dgm:t>
        <a:bodyPr/>
        <a:lstStyle/>
        <a:p>
          <a:r>
            <a:rPr lang="ja-JP" altLang="en-US" sz="1100" b="0" dirty="0">
              <a:solidFill>
                <a:schemeClr val="tx1"/>
              </a:solidFill>
              <a:latin typeface="UD デジタル 教科書体 NK-R" panose="02020400000000000000" pitchFamily="18" charset="-128"/>
              <a:ea typeface="UD デジタル 教科書体 NK-R" panose="02020400000000000000" pitchFamily="18" charset="-128"/>
            </a:rPr>
            <a:t>作業性、生活習慣、社会性の基礎的アセスメント</a:t>
          </a:r>
          <a:endPar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endParaRPr>
        </a:p>
      </dgm:t>
    </dgm:pt>
    <dgm:pt modelId="{50848935-A2EB-402F-AA91-5F88E53549AD}" type="parTrans" cxnId="{D9A8E73A-6EFA-4FAB-9D2A-32949424E28D}">
      <dgm:prSet/>
      <dgm:spPr/>
      <dgm:t>
        <a:bodyPr/>
        <a:lstStyle/>
        <a:p>
          <a:endParaRPr kumimoji="1" lang="ja-JP" altLang="en-US" sz="1400"/>
        </a:p>
      </dgm:t>
    </dgm:pt>
    <dgm:pt modelId="{FB8249ED-6024-49E9-9C46-508FDFCE9360}" type="sibTrans" cxnId="{D9A8E73A-6EFA-4FAB-9D2A-32949424E28D}">
      <dgm:prSet/>
      <dgm:spPr/>
      <dgm:t>
        <a:bodyPr/>
        <a:lstStyle/>
        <a:p>
          <a:endParaRPr kumimoji="1" lang="ja-JP" altLang="en-US" sz="1400"/>
        </a:p>
      </dgm:t>
    </dgm:pt>
    <dgm:pt modelId="{21CC9197-BB4D-42CB-9BC0-04255DD93BEC}">
      <dgm:prSet custT="1"/>
      <dgm:spPr/>
      <dgm:t>
        <a:bodyPr/>
        <a:lstStyle/>
        <a:p>
          <a:r>
            <a:rPr lang="ja-JP" altLang="en-US" sz="1100" b="0" dirty="0">
              <a:solidFill>
                <a:schemeClr val="tx1"/>
              </a:solidFill>
              <a:latin typeface="UD デジタル 教科書体 NK-R" panose="02020400000000000000" pitchFamily="18" charset="-128"/>
              <a:ea typeface="UD デジタル 教科書体 NK-R" panose="02020400000000000000" pitchFamily="18" charset="-128"/>
            </a:rPr>
            <a:t>実際の職場環境への適応能力のアセスメント</a:t>
          </a:r>
          <a:endPar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endParaRPr>
        </a:p>
      </dgm:t>
    </dgm:pt>
    <dgm:pt modelId="{87E3FF4C-DB94-4D1B-B9F4-E9179B509452}" type="parTrans" cxnId="{6E5CA51A-C9A5-458C-B69D-71AD2D52F4C5}">
      <dgm:prSet/>
      <dgm:spPr/>
      <dgm:t>
        <a:bodyPr/>
        <a:lstStyle/>
        <a:p>
          <a:endParaRPr kumimoji="1" lang="ja-JP" altLang="en-US" sz="1400"/>
        </a:p>
      </dgm:t>
    </dgm:pt>
    <dgm:pt modelId="{A637A36A-D0C0-41AC-B689-9E263643E092}" type="sibTrans" cxnId="{6E5CA51A-C9A5-458C-B69D-71AD2D52F4C5}">
      <dgm:prSet/>
      <dgm:spPr/>
      <dgm:t>
        <a:bodyPr/>
        <a:lstStyle/>
        <a:p>
          <a:endParaRPr kumimoji="1" lang="ja-JP" altLang="en-US" sz="1400"/>
        </a:p>
      </dgm:t>
    </dgm:pt>
    <dgm:pt modelId="{97EE8D26-479C-49BD-8D92-D14097D37B53}">
      <dgm:prSet custT="1"/>
      <dgm:spPr/>
      <dgm:t>
        <a:bodyPr/>
        <a:lstStyle/>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簡易に全般的な作業能力を評価することができ、それが数値で表されるので、標準からのズレ、自分の得意・不得意を認識しやすい。しかし、あくまでテスト上の数値であるので、施設内作業での行動観察、実習での行動観察などと組み合せて評価することが大切。</a:t>
          </a:r>
          <a:endPar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endParaRPr>
        </a:p>
      </dgm:t>
    </dgm:pt>
    <dgm:pt modelId="{60A171FA-7189-48D9-8264-18E96E6AE654}" type="parTrans" cxnId="{4AB2498B-CAB9-4CDA-9CCF-F73D36955F79}">
      <dgm:prSet/>
      <dgm:spPr/>
      <dgm:t>
        <a:bodyPr/>
        <a:lstStyle/>
        <a:p>
          <a:endParaRPr kumimoji="1" lang="ja-JP" altLang="en-US"/>
        </a:p>
      </dgm:t>
    </dgm:pt>
    <dgm:pt modelId="{D1CE2A08-5D97-43ED-9BBE-10AE6BDCA848}" type="sibTrans" cxnId="{4AB2498B-CAB9-4CDA-9CCF-F73D36955F79}">
      <dgm:prSet/>
      <dgm:spPr/>
      <dgm:t>
        <a:bodyPr/>
        <a:lstStyle/>
        <a:p>
          <a:endParaRPr kumimoji="1" lang="ja-JP" altLang="en-US"/>
        </a:p>
      </dgm:t>
    </dgm:pt>
    <dgm:pt modelId="{8B2B07F7-162B-4BE7-B9F1-A8468FD039F7}">
      <dgm:prSet custT="1"/>
      <dgm:spPr/>
      <dgm:t>
        <a:bodyPr/>
        <a:lstStyle/>
        <a:p>
          <a:r>
            <a:rPr lang="ja-JP" altLang="en-US" sz="1100" dirty="0">
              <a:latin typeface="UD デジタル 教科書体 NK-R" panose="02020400000000000000" pitchFamily="18" charset="-128"/>
              <a:ea typeface="UD デジタル 教科書体 NK-R" panose="02020400000000000000" pitchFamily="18" charset="-128"/>
            </a:rPr>
            <a:t>保護的環境下で基本的な作業能力・コミュニケーション能力・社会性などの評価ができるのと同時に、安全・安心な環境であるが故、意図的に刺激や要求水準を変化させることができる。</a:t>
          </a:r>
          <a:endPar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endParaRPr>
        </a:p>
      </dgm:t>
    </dgm:pt>
    <dgm:pt modelId="{C5399B49-B251-493D-9D0D-4571CC48FAF4}" type="parTrans" cxnId="{2B7044A7-FDE5-4202-8EA2-80428BA58520}">
      <dgm:prSet/>
      <dgm:spPr/>
      <dgm:t>
        <a:bodyPr/>
        <a:lstStyle/>
        <a:p>
          <a:endParaRPr kumimoji="1" lang="ja-JP" altLang="en-US"/>
        </a:p>
      </dgm:t>
    </dgm:pt>
    <dgm:pt modelId="{F2FA3A22-2974-40A6-BB4B-23E6AFDE7D42}" type="sibTrans" cxnId="{2B7044A7-FDE5-4202-8EA2-80428BA58520}">
      <dgm:prSet/>
      <dgm:spPr/>
      <dgm:t>
        <a:bodyPr/>
        <a:lstStyle/>
        <a:p>
          <a:endParaRPr kumimoji="1" lang="ja-JP" altLang="en-US"/>
        </a:p>
      </dgm:t>
    </dgm:pt>
    <dgm:pt modelId="{BDBB6F66-F9CB-4EAF-A1A3-EE116724C0B4}">
      <dgm:prSet custT="1"/>
      <dgm:spPr/>
      <dgm:t>
        <a:bodyPr/>
        <a:lstStyle/>
        <a:p>
          <a:r>
            <a:rPr lang="ja-JP" altLang="en-US" sz="1100" dirty="0">
              <a:latin typeface="UD デジタル 教科書体 NK-R" panose="02020400000000000000" pitchFamily="18" charset="-128"/>
              <a:ea typeface="UD デジタル 教科書体 NK-R" panose="02020400000000000000" pitchFamily="18" charset="-128"/>
            </a:rPr>
            <a:t>要素を分析的にアセスメントし訓練していくタイプと、模擬的な職場環境を経験させることを通して見ていくタイプとに分けられる。</a:t>
          </a:r>
          <a:endPar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endParaRPr>
        </a:p>
      </dgm:t>
    </dgm:pt>
    <dgm:pt modelId="{1447B834-6015-4F25-8766-DB06A1863E34}" type="parTrans" cxnId="{64FFB1D5-43B4-4D62-A0B2-C289DC339E36}">
      <dgm:prSet/>
      <dgm:spPr/>
      <dgm:t>
        <a:bodyPr/>
        <a:lstStyle/>
        <a:p>
          <a:endParaRPr kumimoji="1" lang="ja-JP" altLang="en-US"/>
        </a:p>
      </dgm:t>
    </dgm:pt>
    <dgm:pt modelId="{656BF8DB-B874-4363-966A-C74BE7CBB8E1}" type="sibTrans" cxnId="{64FFB1D5-43B4-4D62-A0B2-C289DC339E36}">
      <dgm:prSet/>
      <dgm:spPr/>
      <dgm:t>
        <a:bodyPr/>
        <a:lstStyle/>
        <a:p>
          <a:endParaRPr kumimoji="1" lang="ja-JP" altLang="en-US"/>
        </a:p>
      </dgm:t>
    </dgm:pt>
    <dgm:pt modelId="{ED43519B-6EDF-40A0-A194-CFAB8AA4A0B2}">
      <dgm:prSet custT="1"/>
      <dgm:spPr/>
      <dgm:t>
        <a:bodyPr/>
        <a:lstStyle/>
        <a:p>
          <a:r>
            <a:rPr lang="ja-JP" altLang="en-US" sz="1100" dirty="0">
              <a:latin typeface="UD デジタル 教科書体 NK-R" panose="02020400000000000000" pitchFamily="18" charset="-128"/>
              <a:ea typeface="UD デジタル 教科書体 NK-R" panose="02020400000000000000" pitchFamily="18" charset="-128"/>
            </a:rPr>
            <a:t>実際の職場でしか体験できない環境、刺激、要求水準、緊張感の中での様子がアセスメントできる。（より詳細で実際的な情報を得られる）その職場（職種）とご本人に有効な支援方法を確認できる。体験実習を通して、障害のある人自身が働くイメージを形成すること、就職に向けて自信をもつこと、就職に向けて意欲の強化を図ることなどの目的も含めて行う。</a:t>
          </a:r>
          <a:endParaRPr kumimoji="1" lang="ja-JP" altLang="en-US" sz="1100" b="0" dirty="0">
            <a:solidFill>
              <a:schemeClr val="tx1"/>
            </a:solidFill>
            <a:latin typeface="UD デジタル 教科書体 NK-R" panose="02020400000000000000" pitchFamily="18" charset="-128"/>
            <a:ea typeface="UD デジタル 教科書体 NK-R" panose="02020400000000000000" pitchFamily="18" charset="-128"/>
          </a:endParaRPr>
        </a:p>
      </dgm:t>
    </dgm:pt>
    <dgm:pt modelId="{1F14402C-9FB3-4A05-87CC-03FFC44E43B5}" type="parTrans" cxnId="{068D95BE-1931-4B0F-A3BD-09BCC71CD8A3}">
      <dgm:prSet/>
      <dgm:spPr/>
      <dgm:t>
        <a:bodyPr/>
        <a:lstStyle/>
        <a:p>
          <a:endParaRPr kumimoji="1" lang="ja-JP" altLang="en-US"/>
        </a:p>
      </dgm:t>
    </dgm:pt>
    <dgm:pt modelId="{B1D66745-E549-467F-81C8-02C341A186D3}" type="sibTrans" cxnId="{068D95BE-1931-4B0F-A3BD-09BCC71CD8A3}">
      <dgm:prSet/>
      <dgm:spPr/>
      <dgm:t>
        <a:bodyPr/>
        <a:lstStyle/>
        <a:p>
          <a:endParaRPr kumimoji="1" lang="ja-JP" altLang="en-US"/>
        </a:p>
      </dgm:t>
    </dgm:pt>
    <dgm:pt modelId="{02E44F1C-50CD-424D-B015-D1C32A6656EA}" type="pres">
      <dgm:prSet presAssocID="{EA1107A5-B1BC-4E65-8CE5-F6E7F5254D89}" presName="linear" presStyleCnt="0">
        <dgm:presLayoutVars>
          <dgm:dir/>
          <dgm:animLvl val="lvl"/>
          <dgm:resizeHandles val="exact"/>
        </dgm:presLayoutVars>
      </dgm:prSet>
      <dgm:spPr/>
    </dgm:pt>
    <dgm:pt modelId="{A1458837-DCE9-4C8B-8727-B73FE2ADF21D}" type="pres">
      <dgm:prSet presAssocID="{0ADA5DD7-B222-45B7-BC50-F0E7D4E9131A}" presName="parentLin" presStyleCnt="0"/>
      <dgm:spPr/>
    </dgm:pt>
    <dgm:pt modelId="{C146BB9A-A0A1-438E-B900-07370AA9D5A9}" type="pres">
      <dgm:prSet presAssocID="{0ADA5DD7-B222-45B7-BC50-F0E7D4E9131A}" presName="parentLeftMargin" presStyleLbl="node1" presStyleIdx="0" presStyleCnt="3"/>
      <dgm:spPr/>
    </dgm:pt>
    <dgm:pt modelId="{2F029B24-F20B-4D61-B9C0-2A787D862083}" type="pres">
      <dgm:prSet presAssocID="{0ADA5DD7-B222-45B7-BC50-F0E7D4E9131A}" presName="parentText" presStyleLbl="node1" presStyleIdx="0" presStyleCnt="3">
        <dgm:presLayoutVars>
          <dgm:chMax val="0"/>
          <dgm:bulletEnabled val="1"/>
        </dgm:presLayoutVars>
      </dgm:prSet>
      <dgm:spPr/>
    </dgm:pt>
    <dgm:pt modelId="{89E1A155-00E4-4482-9F16-896B7CF0A650}" type="pres">
      <dgm:prSet presAssocID="{0ADA5DD7-B222-45B7-BC50-F0E7D4E9131A}" presName="negativeSpace" presStyleCnt="0"/>
      <dgm:spPr/>
    </dgm:pt>
    <dgm:pt modelId="{F5B63F66-3A82-4FDE-A2D7-1C975BE65B53}" type="pres">
      <dgm:prSet presAssocID="{0ADA5DD7-B222-45B7-BC50-F0E7D4E9131A}" presName="childText" presStyleLbl="conFgAcc1" presStyleIdx="0" presStyleCnt="3">
        <dgm:presLayoutVars>
          <dgm:bulletEnabled val="1"/>
        </dgm:presLayoutVars>
      </dgm:prSet>
      <dgm:spPr/>
    </dgm:pt>
    <dgm:pt modelId="{286839CD-396B-40A1-813E-AA226A7AD092}" type="pres">
      <dgm:prSet presAssocID="{FAF8A11D-C9B1-45BB-890F-E420C337AB89}" presName="spaceBetweenRectangles" presStyleCnt="0"/>
      <dgm:spPr/>
    </dgm:pt>
    <dgm:pt modelId="{FD647841-2AEC-42A5-A630-6F22D415E2EF}" type="pres">
      <dgm:prSet presAssocID="{8905CC88-754A-4CAC-9ABF-C3FB041C5349}" presName="parentLin" presStyleCnt="0"/>
      <dgm:spPr/>
    </dgm:pt>
    <dgm:pt modelId="{EE57D207-D623-4D0D-86D8-8202208F40E1}" type="pres">
      <dgm:prSet presAssocID="{8905CC88-754A-4CAC-9ABF-C3FB041C5349}" presName="parentLeftMargin" presStyleLbl="node1" presStyleIdx="0" presStyleCnt="3"/>
      <dgm:spPr/>
    </dgm:pt>
    <dgm:pt modelId="{9D69B86F-5B1E-4EF3-9538-ADAB59B333EB}" type="pres">
      <dgm:prSet presAssocID="{8905CC88-754A-4CAC-9ABF-C3FB041C5349}" presName="parentText" presStyleLbl="node1" presStyleIdx="1" presStyleCnt="3">
        <dgm:presLayoutVars>
          <dgm:chMax val="0"/>
          <dgm:bulletEnabled val="1"/>
        </dgm:presLayoutVars>
      </dgm:prSet>
      <dgm:spPr/>
    </dgm:pt>
    <dgm:pt modelId="{070965B8-A048-4DB1-AAEC-553D985C9B7A}" type="pres">
      <dgm:prSet presAssocID="{8905CC88-754A-4CAC-9ABF-C3FB041C5349}" presName="negativeSpace" presStyleCnt="0"/>
      <dgm:spPr/>
    </dgm:pt>
    <dgm:pt modelId="{C8B86308-F178-47C9-B651-3FA915CE0767}" type="pres">
      <dgm:prSet presAssocID="{8905CC88-754A-4CAC-9ABF-C3FB041C5349}" presName="childText" presStyleLbl="conFgAcc1" presStyleIdx="1" presStyleCnt="3">
        <dgm:presLayoutVars>
          <dgm:bulletEnabled val="1"/>
        </dgm:presLayoutVars>
      </dgm:prSet>
      <dgm:spPr/>
    </dgm:pt>
    <dgm:pt modelId="{DA86B306-A398-4D62-975F-3BCCB9D216E2}" type="pres">
      <dgm:prSet presAssocID="{3EC1BBF0-970C-446D-85DC-09E2AC23B086}" presName="spaceBetweenRectangles" presStyleCnt="0"/>
      <dgm:spPr/>
    </dgm:pt>
    <dgm:pt modelId="{4117FA52-BD0F-469E-836E-621531A07CC1}" type="pres">
      <dgm:prSet presAssocID="{E13C47F6-5C59-428B-A104-5C04198F8722}" presName="parentLin" presStyleCnt="0"/>
      <dgm:spPr/>
    </dgm:pt>
    <dgm:pt modelId="{8A2E3E82-D1F8-43F4-9CF2-17D386D04CC1}" type="pres">
      <dgm:prSet presAssocID="{E13C47F6-5C59-428B-A104-5C04198F8722}" presName="parentLeftMargin" presStyleLbl="node1" presStyleIdx="1" presStyleCnt="3"/>
      <dgm:spPr/>
    </dgm:pt>
    <dgm:pt modelId="{59A17F21-C6D5-4E57-98E4-DC645803A82F}" type="pres">
      <dgm:prSet presAssocID="{E13C47F6-5C59-428B-A104-5C04198F8722}" presName="parentText" presStyleLbl="node1" presStyleIdx="2" presStyleCnt="3">
        <dgm:presLayoutVars>
          <dgm:chMax val="0"/>
          <dgm:bulletEnabled val="1"/>
        </dgm:presLayoutVars>
      </dgm:prSet>
      <dgm:spPr/>
    </dgm:pt>
    <dgm:pt modelId="{049AC394-DDBD-4953-AF4A-DEEC5FDB1500}" type="pres">
      <dgm:prSet presAssocID="{E13C47F6-5C59-428B-A104-5C04198F8722}" presName="negativeSpace" presStyleCnt="0"/>
      <dgm:spPr/>
    </dgm:pt>
    <dgm:pt modelId="{6B69432E-6E5E-4249-A3A9-2B0DCDA0315A}" type="pres">
      <dgm:prSet presAssocID="{E13C47F6-5C59-428B-A104-5C04198F8722}" presName="childText" presStyleLbl="conFgAcc1" presStyleIdx="2" presStyleCnt="3">
        <dgm:presLayoutVars>
          <dgm:bulletEnabled val="1"/>
        </dgm:presLayoutVars>
      </dgm:prSet>
      <dgm:spPr/>
    </dgm:pt>
  </dgm:ptLst>
  <dgm:cxnLst>
    <dgm:cxn modelId="{D919CA16-18A7-4185-8E18-436B939B7ECE}" type="presOf" srcId="{D36DA61C-115F-406B-AAA0-3C938EA7D6D2}" destId="{C8B86308-F178-47C9-B651-3FA915CE0767}" srcOrd="0" destOrd="0" presId="urn:microsoft.com/office/officeart/2005/8/layout/list1"/>
    <dgm:cxn modelId="{F3946B17-A862-49E9-9E98-43C0E221D40E}" type="presOf" srcId="{8B2B07F7-162B-4BE7-B9F1-A8468FD039F7}" destId="{C8B86308-F178-47C9-B651-3FA915CE0767}" srcOrd="0" destOrd="1" presId="urn:microsoft.com/office/officeart/2005/8/layout/list1"/>
    <dgm:cxn modelId="{6E5CA51A-C9A5-458C-B69D-71AD2D52F4C5}" srcId="{E13C47F6-5C59-428B-A104-5C04198F8722}" destId="{21CC9197-BB4D-42CB-9BC0-04255DD93BEC}" srcOrd="0" destOrd="0" parTransId="{87E3FF4C-DB94-4D1B-B9F4-E9179B509452}" sibTransId="{A637A36A-D0C0-41AC-B689-9E263643E092}"/>
    <dgm:cxn modelId="{0047661C-B96D-4827-B91A-0FD34BECBE60}" type="presOf" srcId="{97EE8D26-479C-49BD-8D92-D14097D37B53}" destId="{F5B63F66-3A82-4FDE-A2D7-1C975BE65B53}" srcOrd="0" destOrd="1" presId="urn:microsoft.com/office/officeart/2005/8/layout/list1"/>
    <dgm:cxn modelId="{9BAFBC27-8551-489F-928E-971FE04ECBAC}" srcId="{EA1107A5-B1BC-4E65-8CE5-F6E7F5254D89}" destId="{0ADA5DD7-B222-45B7-BC50-F0E7D4E9131A}" srcOrd="0" destOrd="0" parTransId="{E67397FE-127D-4A66-A26B-34A0879EE1D1}" sibTransId="{FAF8A11D-C9B1-45BB-890F-E420C337AB89}"/>
    <dgm:cxn modelId="{62D1E537-CB75-471A-B50B-BC1CD9A67003}" type="presOf" srcId="{8905CC88-754A-4CAC-9ABF-C3FB041C5349}" destId="{EE57D207-D623-4D0D-86D8-8202208F40E1}" srcOrd="0" destOrd="0" presId="urn:microsoft.com/office/officeart/2005/8/layout/list1"/>
    <dgm:cxn modelId="{D9A8E73A-6EFA-4FAB-9D2A-32949424E28D}" srcId="{8905CC88-754A-4CAC-9ABF-C3FB041C5349}" destId="{D36DA61C-115F-406B-AAA0-3C938EA7D6D2}" srcOrd="0" destOrd="0" parTransId="{50848935-A2EB-402F-AA91-5F88E53549AD}" sibTransId="{FB8249ED-6024-49E9-9C46-508FDFCE9360}"/>
    <dgm:cxn modelId="{2178243B-334D-4E37-88F2-E29D3E396521}" type="presOf" srcId="{0ADA5DD7-B222-45B7-BC50-F0E7D4E9131A}" destId="{C146BB9A-A0A1-438E-B900-07370AA9D5A9}" srcOrd="0" destOrd="0" presId="urn:microsoft.com/office/officeart/2005/8/layout/list1"/>
    <dgm:cxn modelId="{512ED451-1CDA-4E5B-8642-87AE237C220F}" srcId="{EA1107A5-B1BC-4E65-8CE5-F6E7F5254D89}" destId="{8905CC88-754A-4CAC-9ABF-C3FB041C5349}" srcOrd="1" destOrd="0" parTransId="{522D50A5-751A-44B1-AE59-F88BA2165B74}" sibTransId="{3EC1BBF0-970C-446D-85DC-09E2AC23B086}"/>
    <dgm:cxn modelId="{25BA6C57-6338-4B23-85D4-6A558AFC6EC5}" type="presOf" srcId="{E13C47F6-5C59-428B-A104-5C04198F8722}" destId="{8A2E3E82-D1F8-43F4-9CF2-17D386D04CC1}" srcOrd="0" destOrd="0" presId="urn:microsoft.com/office/officeart/2005/8/layout/list1"/>
    <dgm:cxn modelId="{4AB2498B-CAB9-4CDA-9CCF-F73D36955F79}" srcId="{0ADA5DD7-B222-45B7-BC50-F0E7D4E9131A}" destId="{97EE8D26-479C-49BD-8D92-D14097D37B53}" srcOrd="1" destOrd="0" parTransId="{60A171FA-7189-48D9-8264-18E96E6AE654}" sibTransId="{D1CE2A08-5D97-43ED-9BBE-10AE6BDCA848}"/>
    <dgm:cxn modelId="{48A08C9E-624B-45C2-8187-7C08A9C8866D}" type="presOf" srcId="{ED43519B-6EDF-40A0-A194-CFAB8AA4A0B2}" destId="{6B69432E-6E5E-4249-A3A9-2B0DCDA0315A}" srcOrd="0" destOrd="1" presId="urn:microsoft.com/office/officeart/2005/8/layout/list1"/>
    <dgm:cxn modelId="{2B7044A7-FDE5-4202-8EA2-80428BA58520}" srcId="{8905CC88-754A-4CAC-9ABF-C3FB041C5349}" destId="{8B2B07F7-162B-4BE7-B9F1-A8468FD039F7}" srcOrd="1" destOrd="0" parTransId="{C5399B49-B251-493D-9D0D-4571CC48FAF4}" sibTransId="{F2FA3A22-2974-40A6-BB4B-23E6AFDE7D42}"/>
    <dgm:cxn modelId="{118756AF-94A5-4CA5-9952-9BCC5E9AC0B6}" type="presOf" srcId="{E13C47F6-5C59-428B-A104-5C04198F8722}" destId="{59A17F21-C6D5-4E57-98E4-DC645803A82F}" srcOrd="1" destOrd="0" presId="urn:microsoft.com/office/officeart/2005/8/layout/list1"/>
    <dgm:cxn modelId="{7AD2A8B1-856B-41F2-96C2-B5C6087E6CF0}" type="presOf" srcId="{0ADA5DD7-B222-45B7-BC50-F0E7D4E9131A}" destId="{2F029B24-F20B-4D61-B9C0-2A787D862083}" srcOrd="1" destOrd="0" presId="urn:microsoft.com/office/officeart/2005/8/layout/list1"/>
    <dgm:cxn modelId="{068D95BE-1931-4B0F-A3BD-09BCC71CD8A3}" srcId="{E13C47F6-5C59-428B-A104-5C04198F8722}" destId="{ED43519B-6EDF-40A0-A194-CFAB8AA4A0B2}" srcOrd="1" destOrd="0" parTransId="{1F14402C-9FB3-4A05-87CC-03FFC44E43B5}" sibTransId="{B1D66745-E549-467F-81C8-02C341A186D3}"/>
    <dgm:cxn modelId="{117871C4-A5BB-4ABC-B0FE-1460CD175A90}" type="presOf" srcId="{8905CC88-754A-4CAC-9ABF-C3FB041C5349}" destId="{9D69B86F-5B1E-4EF3-9538-ADAB59B333EB}" srcOrd="1" destOrd="0" presId="urn:microsoft.com/office/officeart/2005/8/layout/list1"/>
    <dgm:cxn modelId="{51BA85C9-ACE2-467E-B17B-B02613071A85}" type="presOf" srcId="{9C59E27A-D751-40E0-86AB-40FC0B5FA96B}" destId="{F5B63F66-3A82-4FDE-A2D7-1C975BE65B53}" srcOrd="0" destOrd="0" presId="urn:microsoft.com/office/officeart/2005/8/layout/list1"/>
    <dgm:cxn modelId="{2315D0C9-FB9F-4717-B010-BF2315ABCD02}" type="presOf" srcId="{21CC9197-BB4D-42CB-9BC0-04255DD93BEC}" destId="{6B69432E-6E5E-4249-A3A9-2B0DCDA0315A}" srcOrd="0" destOrd="0" presId="urn:microsoft.com/office/officeart/2005/8/layout/list1"/>
    <dgm:cxn modelId="{A6088FCA-FB24-4C4F-BF0B-CFEDA01860C8}" type="presOf" srcId="{EA1107A5-B1BC-4E65-8CE5-F6E7F5254D89}" destId="{02E44F1C-50CD-424D-B015-D1C32A6656EA}" srcOrd="0" destOrd="0" presId="urn:microsoft.com/office/officeart/2005/8/layout/list1"/>
    <dgm:cxn modelId="{64FFB1D5-43B4-4D62-A0B2-C289DC339E36}" srcId="{8905CC88-754A-4CAC-9ABF-C3FB041C5349}" destId="{BDBB6F66-F9CB-4EAF-A1A3-EE116724C0B4}" srcOrd="2" destOrd="0" parTransId="{1447B834-6015-4F25-8766-DB06A1863E34}" sibTransId="{656BF8DB-B874-4363-966A-C74BE7CBB8E1}"/>
    <dgm:cxn modelId="{CEE642EF-2F58-4344-92D9-4B1CC1D08F23}" srcId="{0ADA5DD7-B222-45B7-BC50-F0E7D4E9131A}" destId="{9C59E27A-D751-40E0-86AB-40FC0B5FA96B}" srcOrd="0" destOrd="0" parTransId="{F196F400-4D0A-4248-B298-F0FC2FF8B081}" sibTransId="{BE990F89-84E3-4BC6-B811-AC15A5C918AB}"/>
    <dgm:cxn modelId="{889617F9-C573-44CA-8A34-910DFD7D5719}" srcId="{EA1107A5-B1BC-4E65-8CE5-F6E7F5254D89}" destId="{E13C47F6-5C59-428B-A104-5C04198F8722}" srcOrd="2" destOrd="0" parTransId="{4AAF1EBD-5401-4367-90D4-D85000403F10}" sibTransId="{ACF08DD0-C766-4AC4-ADC0-83D76E83FDF3}"/>
    <dgm:cxn modelId="{6CE40EFC-B71A-4F21-AF32-A4BCF20676BA}" type="presOf" srcId="{BDBB6F66-F9CB-4EAF-A1A3-EE116724C0B4}" destId="{C8B86308-F178-47C9-B651-3FA915CE0767}" srcOrd="0" destOrd="2" presId="urn:microsoft.com/office/officeart/2005/8/layout/list1"/>
    <dgm:cxn modelId="{7DFC3C64-E62C-4399-AC59-3AE95AB0A324}" type="presParOf" srcId="{02E44F1C-50CD-424D-B015-D1C32A6656EA}" destId="{A1458837-DCE9-4C8B-8727-B73FE2ADF21D}" srcOrd="0" destOrd="0" presId="urn:microsoft.com/office/officeart/2005/8/layout/list1"/>
    <dgm:cxn modelId="{DE4FF2BC-6C8F-4168-9A0C-557C34382F37}" type="presParOf" srcId="{A1458837-DCE9-4C8B-8727-B73FE2ADF21D}" destId="{C146BB9A-A0A1-438E-B900-07370AA9D5A9}" srcOrd="0" destOrd="0" presId="urn:microsoft.com/office/officeart/2005/8/layout/list1"/>
    <dgm:cxn modelId="{68C66D24-3929-461A-9E45-3FE4E03AA2BB}" type="presParOf" srcId="{A1458837-DCE9-4C8B-8727-B73FE2ADF21D}" destId="{2F029B24-F20B-4D61-B9C0-2A787D862083}" srcOrd="1" destOrd="0" presId="urn:microsoft.com/office/officeart/2005/8/layout/list1"/>
    <dgm:cxn modelId="{EF47E2FA-8C1B-4CE2-80EC-B1B8B2F19A1F}" type="presParOf" srcId="{02E44F1C-50CD-424D-B015-D1C32A6656EA}" destId="{89E1A155-00E4-4482-9F16-896B7CF0A650}" srcOrd="1" destOrd="0" presId="urn:microsoft.com/office/officeart/2005/8/layout/list1"/>
    <dgm:cxn modelId="{553CAA25-261B-4C7C-B84A-30A2E20BA821}" type="presParOf" srcId="{02E44F1C-50CD-424D-B015-D1C32A6656EA}" destId="{F5B63F66-3A82-4FDE-A2D7-1C975BE65B53}" srcOrd="2" destOrd="0" presId="urn:microsoft.com/office/officeart/2005/8/layout/list1"/>
    <dgm:cxn modelId="{F3D0A4F5-FC2C-43C8-A1CB-6B0AE8EE4A9F}" type="presParOf" srcId="{02E44F1C-50CD-424D-B015-D1C32A6656EA}" destId="{286839CD-396B-40A1-813E-AA226A7AD092}" srcOrd="3" destOrd="0" presId="urn:microsoft.com/office/officeart/2005/8/layout/list1"/>
    <dgm:cxn modelId="{B0442F56-842D-4089-9090-98FEB3A67D2D}" type="presParOf" srcId="{02E44F1C-50CD-424D-B015-D1C32A6656EA}" destId="{FD647841-2AEC-42A5-A630-6F22D415E2EF}" srcOrd="4" destOrd="0" presId="urn:microsoft.com/office/officeart/2005/8/layout/list1"/>
    <dgm:cxn modelId="{2502E62E-6C71-4311-A42C-39611FC28CF2}" type="presParOf" srcId="{FD647841-2AEC-42A5-A630-6F22D415E2EF}" destId="{EE57D207-D623-4D0D-86D8-8202208F40E1}" srcOrd="0" destOrd="0" presId="urn:microsoft.com/office/officeart/2005/8/layout/list1"/>
    <dgm:cxn modelId="{B4A868D6-FE2C-4C36-9784-1C818B1A7232}" type="presParOf" srcId="{FD647841-2AEC-42A5-A630-6F22D415E2EF}" destId="{9D69B86F-5B1E-4EF3-9538-ADAB59B333EB}" srcOrd="1" destOrd="0" presId="urn:microsoft.com/office/officeart/2005/8/layout/list1"/>
    <dgm:cxn modelId="{2FC88AE5-17E2-4DF0-BC32-53D1D2258511}" type="presParOf" srcId="{02E44F1C-50CD-424D-B015-D1C32A6656EA}" destId="{070965B8-A048-4DB1-AAEC-553D985C9B7A}" srcOrd="5" destOrd="0" presId="urn:microsoft.com/office/officeart/2005/8/layout/list1"/>
    <dgm:cxn modelId="{A9C07EF1-18C0-4E03-8239-401AC0A7CBE0}" type="presParOf" srcId="{02E44F1C-50CD-424D-B015-D1C32A6656EA}" destId="{C8B86308-F178-47C9-B651-3FA915CE0767}" srcOrd="6" destOrd="0" presId="urn:microsoft.com/office/officeart/2005/8/layout/list1"/>
    <dgm:cxn modelId="{D608CBCA-000C-4A7C-B931-9B3F5D1F0663}" type="presParOf" srcId="{02E44F1C-50CD-424D-B015-D1C32A6656EA}" destId="{DA86B306-A398-4D62-975F-3BCCB9D216E2}" srcOrd="7" destOrd="0" presId="urn:microsoft.com/office/officeart/2005/8/layout/list1"/>
    <dgm:cxn modelId="{0E927703-50F7-4D2A-9286-FE08C40802A6}" type="presParOf" srcId="{02E44F1C-50CD-424D-B015-D1C32A6656EA}" destId="{4117FA52-BD0F-469E-836E-621531A07CC1}" srcOrd="8" destOrd="0" presId="urn:microsoft.com/office/officeart/2005/8/layout/list1"/>
    <dgm:cxn modelId="{3B9F7EBF-F835-4FAE-9F1F-E880657F5475}" type="presParOf" srcId="{4117FA52-BD0F-469E-836E-621531A07CC1}" destId="{8A2E3E82-D1F8-43F4-9CF2-17D386D04CC1}" srcOrd="0" destOrd="0" presId="urn:microsoft.com/office/officeart/2005/8/layout/list1"/>
    <dgm:cxn modelId="{60DE8230-D9EC-4A23-A943-0AE3A6238479}" type="presParOf" srcId="{4117FA52-BD0F-469E-836E-621531A07CC1}" destId="{59A17F21-C6D5-4E57-98E4-DC645803A82F}" srcOrd="1" destOrd="0" presId="urn:microsoft.com/office/officeart/2005/8/layout/list1"/>
    <dgm:cxn modelId="{16881981-057A-4AF0-8DA2-4BC46F70EF19}" type="presParOf" srcId="{02E44F1C-50CD-424D-B015-D1C32A6656EA}" destId="{049AC394-DDBD-4953-AF4A-DEEC5FDB1500}" srcOrd="9" destOrd="0" presId="urn:microsoft.com/office/officeart/2005/8/layout/list1"/>
    <dgm:cxn modelId="{EE4942C0-82FB-4954-87CA-8ACC7E40DE1A}" type="presParOf" srcId="{02E44F1C-50CD-424D-B015-D1C32A6656EA}" destId="{6B69432E-6E5E-4249-A3A9-2B0DCDA0315A}" srcOrd="10"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61C690-3F6C-4183-9E4A-EAE7A91CEE71}" type="doc">
      <dgm:prSet loTypeId="urn:microsoft.com/office/officeart/2005/8/layout/hProcess9" loCatId="process" qsTypeId="urn:microsoft.com/office/officeart/2005/8/quickstyle/simple1" qsCatId="simple" csTypeId="urn:microsoft.com/office/officeart/2005/8/colors/accent0_2" csCatId="mainScheme" phldr="1"/>
      <dgm:spPr/>
      <dgm:t>
        <a:bodyPr/>
        <a:lstStyle/>
        <a:p>
          <a:endParaRPr kumimoji="1" lang="ja-JP" altLang="en-US"/>
        </a:p>
      </dgm:t>
    </dgm:pt>
    <dgm:pt modelId="{D0EC1D43-B54D-43B9-86CB-E8F6112554C1}">
      <dgm:prSet phldrT="[テキスト]" custT="1"/>
      <dgm:spPr/>
      <dgm:t>
        <a:bodyPr/>
        <a:lstStyle/>
        <a:p>
          <a:r>
            <a:rPr kumimoji="1" lang="ja-JP" altLang="en-US" sz="800" b="0" dirty="0">
              <a:solidFill>
                <a:schemeClr val="tx1"/>
              </a:solidFill>
              <a:latin typeface="UD デジタル 教科書体 NK-R" panose="02020400000000000000" pitchFamily="18" charset="-128"/>
              <a:ea typeface="UD デジタル 教科書体 NK-R" panose="02020400000000000000" pitchFamily="18" charset="-128"/>
            </a:rPr>
            <a:t>アセスメント①　　就労相談</a:t>
          </a:r>
        </a:p>
      </dgm:t>
    </dgm:pt>
    <dgm:pt modelId="{9B4B2EDC-C418-49E5-95A9-712294A4E935}" type="parTrans" cxnId="{A09B613F-B8A6-4E78-9AF0-111A33378CD6}">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418EC018-97EA-478A-BD5B-663E3EE8FA6C}" type="sibTrans" cxnId="{A09B613F-B8A6-4E78-9AF0-111A33378CD6}">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46261DA7-B5E5-4538-9A1D-2D830D1A7367}">
      <dgm:prSet phldrT="[テキスト]" custT="1"/>
      <dgm:spPr/>
      <dgm:t>
        <a:bodyPr/>
        <a:lstStyle/>
        <a:p>
          <a:r>
            <a:rPr kumimoji="1" lang="ja-JP" altLang="en-US" sz="800" b="0" dirty="0">
              <a:solidFill>
                <a:schemeClr val="tx1"/>
              </a:solidFill>
              <a:latin typeface="UD デジタル 教科書体 NK-R" panose="02020400000000000000" pitchFamily="18" charset="-128"/>
              <a:ea typeface="UD デジタル 教科書体 NK-R" panose="02020400000000000000" pitchFamily="18" charset="-128"/>
            </a:rPr>
            <a:t>アセスメント②　　職業準備支援</a:t>
          </a:r>
        </a:p>
      </dgm:t>
    </dgm:pt>
    <dgm:pt modelId="{7E02ECF3-DCC0-4D2C-88AD-95743A8E89D2}" type="parTrans" cxnId="{ABCC2832-F469-481A-BCC9-7C566A4BAD4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9696EA84-152E-4F96-9FDA-7C923B67E732}" type="sibTrans" cxnId="{ABCC2832-F469-481A-BCC9-7C566A4BAD4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E6A9CD8A-D68F-478B-9523-4E6173453D48}">
      <dgm:prSet phldrT="[テキスト]" custT="1"/>
      <dgm:spPr/>
      <dgm:t>
        <a:bodyPr/>
        <a:lstStyle/>
        <a:p>
          <a:r>
            <a:rPr kumimoji="1" lang="ja-JP" altLang="en-US" sz="800" b="0" dirty="0">
              <a:solidFill>
                <a:srgbClr val="FF0000"/>
              </a:solidFill>
              <a:latin typeface="UD デジタル 教科書体 NK-R" panose="02020400000000000000" pitchFamily="18" charset="-128"/>
              <a:ea typeface="UD デジタル 教科書体 NK-R" panose="02020400000000000000" pitchFamily="18" charset="-128"/>
            </a:rPr>
            <a:t>職業紹介</a:t>
          </a:r>
          <a:endParaRPr kumimoji="1" lang="en-US" altLang="ja-JP" sz="800" b="0" dirty="0">
            <a:solidFill>
              <a:srgbClr val="FF0000"/>
            </a:solidFill>
            <a:latin typeface="UD デジタル 教科書体 NK-R" panose="02020400000000000000" pitchFamily="18" charset="-128"/>
            <a:ea typeface="UD デジタル 教科書体 NK-R" panose="02020400000000000000" pitchFamily="18" charset="-128"/>
          </a:endParaRPr>
        </a:p>
        <a:p>
          <a:r>
            <a:rPr kumimoji="1" lang="ja-JP" altLang="en-US" sz="800" b="0" dirty="0">
              <a:solidFill>
                <a:srgbClr val="FF0000"/>
              </a:solidFill>
              <a:latin typeface="UD デジタル 教科書体 NK-R" panose="02020400000000000000" pitchFamily="18" charset="-128"/>
              <a:ea typeface="UD デジタル 教科書体 NK-R" panose="02020400000000000000" pitchFamily="18" charset="-128"/>
            </a:rPr>
            <a:t>マッチング</a:t>
          </a:r>
        </a:p>
      </dgm:t>
    </dgm:pt>
    <dgm:pt modelId="{3E6F7390-C26B-420D-8BAE-21CB11B244F0}" type="parTrans" cxnId="{7AD0B280-D764-4125-9939-F8BEC4FD132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0E85F1FC-25FE-43CC-8512-1E34EB007718}" type="sibTrans" cxnId="{7AD0B280-D764-4125-9939-F8BEC4FD132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13A7F6C0-75F0-4D29-8B64-64ECD5E7AB02}">
      <dgm:prSet custT="1"/>
      <dgm:spPr/>
      <dgm:t>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職場適応支援　</a:t>
          </a:r>
          <a:r>
            <a:rPr kumimoji="1" lang="ja-JP" altLang="en-US" sz="800" spc="-150" dirty="0">
              <a:solidFill>
                <a:schemeClr val="tx1"/>
              </a:solidFill>
              <a:latin typeface="UD デジタル 教科書体 NK-R" panose="02020400000000000000" pitchFamily="18" charset="-128"/>
              <a:ea typeface="UD デジタル 教科書体 NK-R" panose="02020400000000000000" pitchFamily="18" charset="-128"/>
            </a:rPr>
            <a:t>（ジョブコーチ支援）</a:t>
          </a:r>
        </a:p>
      </dgm:t>
    </dgm:pt>
    <dgm:pt modelId="{6C12BD19-9DF4-49C2-A570-8355ECF39180}" type="parTrans" cxnId="{0ED18E83-8B7B-414C-BDF7-64D8F0D5771F}">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206BE26B-0281-477B-8DDE-390361A2CFA3}" type="sibTrans" cxnId="{0ED18E83-8B7B-414C-BDF7-64D8F0D5771F}">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3A1C9CB2-0247-4F2C-95D5-7F8D276E8413}">
      <dgm:prSet custT="1"/>
      <dgm:spPr/>
      <dgm:t>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職場定着支援</a:t>
          </a:r>
        </a:p>
      </dgm:t>
    </dgm:pt>
    <dgm:pt modelId="{10EB6788-8F1E-4343-95A7-6582FB366FF2}" type="parTrans" cxnId="{98C3C58A-B8AF-42FE-8FE5-4D8C9733FAB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DA53E5BF-39C0-448A-9628-32F901F97709}" type="sibTrans" cxnId="{98C3C58A-B8AF-42FE-8FE5-4D8C9733FAB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7D7759C8-F61F-41F9-9903-DE9AD1AD9070}" type="pres">
      <dgm:prSet presAssocID="{0861C690-3F6C-4183-9E4A-EAE7A91CEE71}" presName="CompostProcess" presStyleCnt="0">
        <dgm:presLayoutVars>
          <dgm:dir/>
          <dgm:resizeHandles val="exact"/>
        </dgm:presLayoutVars>
      </dgm:prSet>
      <dgm:spPr/>
    </dgm:pt>
    <dgm:pt modelId="{1618D0FF-EDA5-49EA-9646-5C7DE034381F}" type="pres">
      <dgm:prSet presAssocID="{0861C690-3F6C-4183-9E4A-EAE7A91CEE71}" presName="arrow" presStyleLbl="bgShp" presStyleIdx="0" presStyleCnt="1"/>
      <dgm:spPr/>
    </dgm:pt>
    <dgm:pt modelId="{D611372B-0605-4C3D-AA8D-D0794241D445}" type="pres">
      <dgm:prSet presAssocID="{0861C690-3F6C-4183-9E4A-EAE7A91CEE71}" presName="linearProcess" presStyleCnt="0"/>
      <dgm:spPr/>
    </dgm:pt>
    <dgm:pt modelId="{ADA18083-85B5-48DC-BE71-5A78FE501EAA}" type="pres">
      <dgm:prSet presAssocID="{D0EC1D43-B54D-43B9-86CB-E8F6112554C1}" presName="textNode" presStyleLbl="node1" presStyleIdx="0" presStyleCnt="5">
        <dgm:presLayoutVars>
          <dgm:bulletEnabled val="1"/>
        </dgm:presLayoutVars>
      </dgm:prSet>
      <dgm:spPr/>
    </dgm:pt>
    <dgm:pt modelId="{D87921B7-46BD-44E5-98BC-F951867B667B}" type="pres">
      <dgm:prSet presAssocID="{418EC018-97EA-478A-BD5B-663E3EE8FA6C}" presName="sibTrans" presStyleCnt="0"/>
      <dgm:spPr/>
    </dgm:pt>
    <dgm:pt modelId="{54CFA4EE-E04E-4215-8F09-21618A7449C4}" type="pres">
      <dgm:prSet presAssocID="{46261DA7-B5E5-4538-9A1D-2D830D1A7367}" presName="textNode" presStyleLbl="node1" presStyleIdx="1" presStyleCnt="5">
        <dgm:presLayoutVars>
          <dgm:bulletEnabled val="1"/>
        </dgm:presLayoutVars>
      </dgm:prSet>
      <dgm:spPr/>
    </dgm:pt>
    <dgm:pt modelId="{91955034-4A9D-4DBA-916B-20400CB01DA7}" type="pres">
      <dgm:prSet presAssocID="{9696EA84-152E-4F96-9FDA-7C923B67E732}" presName="sibTrans" presStyleCnt="0"/>
      <dgm:spPr/>
    </dgm:pt>
    <dgm:pt modelId="{F1F2899A-ABDA-4B14-80C3-521A4CCA635C}" type="pres">
      <dgm:prSet presAssocID="{E6A9CD8A-D68F-478B-9523-4E6173453D48}" presName="textNode" presStyleLbl="node1" presStyleIdx="2" presStyleCnt="5">
        <dgm:presLayoutVars>
          <dgm:bulletEnabled val="1"/>
        </dgm:presLayoutVars>
      </dgm:prSet>
      <dgm:spPr/>
    </dgm:pt>
    <dgm:pt modelId="{5AEA6641-C9E6-4AA9-97BF-6A2C0AA416DE}" type="pres">
      <dgm:prSet presAssocID="{0E85F1FC-25FE-43CC-8512-1E34EB007718}" presName="sibTrans" presStyleCnt="0"/>
      <dgm:spPr/>
    </dgm:pt>
    <dgm:pt modelId="{9E18A122-0ECA-4A42-A971-89DF48F6FE1B}" type="pres">
      <dgm:prSet presAssocID="{13A7F6C0-75F0-4D29-8B64-64ECD5E7AB02}" presName="textNode" presStyleLbl="node1" presStyleIdx="3" presStyleCnt="5">
        <dgm:presLayoutVars>
          <dgm:bulletEnabled val="1"/>
        </dgm:presLayoutVars>
      </dgm:prSet>
      <dgm:spPr/>
    </dgm:pt>
    <dgm:pt modelId="{E41765F0-9CC3-4BF6-BE50-E207CCEE0A45}" type="pres">
      <dgm:prSet presAssocID="{206BE26B-0281-477B-8DDE-390361A2CFA3}" presName="sibTrans" presStyleCnt="0"/>
      <dgm:spPr/>
    </dgm:pt>
    <dgm:pt modelId="{B6F1E923-D873-4B43-9247-A72B973FDB70}" type="pres">
      <dgm:prSet presAssocID="{3A1C9CB2-0247-4F2C-95D5-7F8D276E8413}" presName="textNode" presStyleLbl="node1" presStyleIdx="4" presStyleCnt="5">
        <dgm:presLayoutVars>
          <dgm:bulletEnabled val="1"/>
        </dgm:presLayoutVars>
      </dgm:prSet>
      <dgm:spPr/>
    </dgm:pt>
  </dgm:ptLst>
  <dgm:cxnLst>
    <dgm:cxn modelId="{D7318701-E0B1-471F-84A2-2FBE18739604}" type="presOf" srcId="{13A7F6C0-75F0-4D29-8B64-64ECD5E7AB02}" destId="{9E18A122-0ECA-4A42-A971-89DF48F6FE1B}" srcOrd="0" destOrd="0" presId="urn:microsoft.com/office/officeart/2005/8/layout/hProcess9"/>
    <dgm:cxn modelId="{ABCC2832-F469-481A-BCC9-7C566A4BAD4D}" srcId="{0861C690-3F6C-4183-9E4A-EAE7A91CEE71}" destId="{46261DA7-B5E5-4538-9A1D-2D830D1A7367}" srcOrd="1" destOrd="0" parTransId="{7E02ECF3-DCC0-4D2C-88AD-95743A8E89D2}" sibTransId="{9696EA84-152E-4F96-9FDA-7C923B67E732}"/>
    <dgm:cxn modelId="{A09B613F-B8A6-4E78-9AF0-111A33378CD6}" srcId="{0861C690-3F6C-4183-9E4A-EAE7A91CEE71}" destId="{D0EC1D43-B54D-43B9-86CB-E8F6112554C1}" srcOrd="0" destOrd="0" parTransId="{9B4B2EDC-C418-49E5-95A9-712294A4E935}" sibTransId="{418EC018-97EA-478A-BD5B-663E3EE8FA6C}"/>
    <dgm:cxn modelId="{24351E5D-DEA7-4C64-9B7E-B5DE1BD79A4A}" type="presOf" srcId="{0861C690-3F6C-4183-9E4A-EAE7A91CEE71}" destId="{7D7759C8-F61F-41F9-9903-DE9AD1AD9070}" srcOrd="0" destOrd="0" presId="urn:microsoft.com/office/officeart/2005/8/layout/hProcess9"/>
    <dgm:cxn modelId="{CA9C5046-15A7-48E2-8447-B1973FE86B43}" type="presOf" srcId="{D0EC1D43-B54D-43B9-86CB-E8F6112554C1}" destId="{ADA18083-85B5-48DC-BE71-5A78FE501EAA}" srcOrd="0" destOrd="0" presId="urn:microsoft.com/office/officeart/2005/8/layout/hProcess9"/>
    <dgm:cxn modelId="{6DFA3C51-17BC-4B2F-A643-FD89DDA39ECC}" type="presOf" srcId="{E6A9CD8A-D68F-478B-9523-4E6173453D48}" destId="{F1F2899A-ABDA-4B14-80C3-521A4CCA635C}" srcOrd="0" destOrd="0" presId="urn:microsoft.com/office/officeart/2005/8/layout/hProcess9"/>
    <dgm:cxn modelId="{7AD0B280-D764-4125-9939-F8BEC4FD132D}" srcId="{0861C690-3F6C-4183-9E4A-EAE7A91CEE71}" destId="{E6A9CD8A-D68F-478B-9523-4E6173453D48}" srcOrd="2" destOrd="0" parTransId="{3E6F7390-C26B-420D-8BAE-21CB11B244F0}" sibTransId="{0E85F1FC-25FE-43CC-8512-1E34EB007718}"/>
    <dgm:cxn modelId="{0ED18E83-8B7B-414C-BDF7-64D8F0D5771F}" srcId="{0861C690-3F6C-4183-9E4A-EAE7A91CEE71}" destId="{13A7F6C0-75F0-4D29-8B64-64ECD5E7AB02}" srcOrd="3" destOrd="0" parTransId="{6C12BD19-9DF4-49C2-A570-8355ECF39180}" sibTransId="{206BE26B-0281-477B-8DDE-390361A2CFA3}"/>
    <dgm:cxn modelId="{98C3C58A-B8AF-42FE-8FE5-4D8C9733FABD}" srcId="{0861C690-3F6C-4183-9E4A-EAE7A91CEE71}" destId="{3A1C9CB2-0247-4F2C-95D5-7F8D276E8413}" srcOrd="4" destOrd="0" parTransId="{10EB6788-8F1E-4343-95A7-6582FB366FF2}" sibTransId="{DA53E5BF-39C0-448A-9628-32F901F97709}"/>
    <dgm:cxn modelId="{2926FFE6-54CB-484F-BE08-D2F76C320EA7}" type="presOf" srcId="{46261DA7-B5E5-4538-9A1D-2D830D1A7367}" destId="{54CFA4EE-E04E-4215-8F09-21618A7449C4}" srcOrd="0" destOrd="0" presId="urn:microsoft.com/office/officeart/2005/8/layout/hProcess9"/>
    <dgm:cxn modelId="{0F4416F7-9449-4E9B-B48F-B1D8B84C9761}" type="presOf" srcId="{3A1C9CB2-0247-4F2C-95D5-7F8D276E8413}" destId="{B6F1E923-D873-4B43-9247-A72B973FDB70}" srcOrd="0" destOrd="0" presId="urn:microsoft.com/office/officeart/2005/8/layout/hProcess9"/>
    <dgm:cxn modelId="{E8E9DCC9-7D07-403A-9AE8-F0639C3B9A71}" type="presParOf" srcId="{7D7759C8-F61F-41F9-9903-DE9AD1AD9070}" destId="{1618D0FF-EDA5-49EA-9646-5C7DE034381F}" srcOrd="0" destOrd="0" presId="urn:microsoft.com/office/officeart/2005/8/layout/hProcess9"/>
    <dgm:cxn modelId="{3D70E90E-B40A-4C86-BFB4-6347CA44CD7E}" type="presParOf" srcId="{7D7759C8-F61F-41F9-9903-DE9AD1AD9070}" destId="{D611372B-0605-4C3D-AA8D-D0794241D445}" srcOrd="1" destOrd="0" presId="urn:microsoft.com/office/officeart/2005/8/layout/hProcess9"/>
    <dgm:cxn modelId="{68EC7AEB-F185-4834-A672-97360287494F}" type="presParOf" srcId="{D611372B-0605-4C3D-AA8D-D0794241D445}" destId="{ADA18083-85B5-48DC-BE71-5A78FE501EAA}" srcOrd="0" destOrd="0" presId="urn:microsoft.com/office/officeart/2005/8/layout/hProcess9"/>
    <dgm:cxn modelId="{87BDC0EE-4425-42B7-AC8D-E85840C27FB5}" type="presParOf" srcId="{D611372B-0605-4C3D-AA8D-D0794241D445}" destId="{D87921B7-46BD-44E5-98BC-F951867B667B}" srcOrd="1" destOrd="0" presId="urn:microsoft.com/office/officeart/2005/8/layout/hProcess9"/>
    <dgm:cxn modelId="{31871418-33BE-4AF7-AD96-E8EC4CE5D180}" type="presParOf" srcId="{D611372B-0605-4C3D-AA8D-D0794241D445}" destId="{54CFA4EE-E04E-4215-8F09-21618A7449C4}" srcOrd="2" destOrd="0" presId="urn:microsoft.com/office/officeart/2005/8/layout/hProcess9"/>
    <dgm:cxn modelId="{FAD03122-9941-4F1C-A084-B9F60E71BFF1}" type="presParOf" srcId="{D611372B-0605-4C3D-AA8D-D0794241D445}" destId="{91955034-4A9D-4DBA-916B-20400CB01DA7}" srcOrd="3" destOrd="0" presId="urn:microsoft.com/office/officeart/2005/8/layout/hProcess9"/>
    <dgm:cxn modelId="{92CDFBFD-A6D6-4FA7-8C9E-D76B3DCD694C}" type="presParOf" srcId="{D611372B-0605-4C3D-AA8D-D0794241D445}" destId="{F1F2899A-ABDA-4B14-80C3-521A4CCA635C}" srcOrd="4" destOrd="0" presId="urn:microsoft.com/office/officeart/2005/8/layout/hProcess9"/>
    <dgm:cxn modelId="{6B75EEFD-EDEB-47CD-AFD4-7E938ABE465C}" type="presParOf" srcId="{D611372B-0605-4C3D-AA8D-D0794241D445}" destId="{5AEA6641-C9E6-4AA9-97BF-6A2C0AA416DE}" srcOrd="5" destOrd="0" presId="urn:microsoft.com/office/officeart/2005/8/layout/hProcess9"/>
    <dgm:cxn modelId="{2095C6AE-6BC8-4FC8-9958-93691C14F130}" type="presParOf" srcId="{D611372B-0605-4C3D-AA8D-D0794241D445}" destId="{9E18A122-0ECA-4A42-A971-89DF48F6FE1B}" srcOrd="6" destOrd="0" presId="urn:microsoft.com/office/officeart/2005/8/layout/hProcess9"/>
    <dgm:cxn modelId="{630A66B1-3AF3-43EC-BC6E-6AC5D80405FC}" type="presParOf" srcId="{D611372B-0605-4C3D-AA8D-D0794241D445}" destId="{E41765F0-9CC3-4BF6-BE50-E207CCEE0A45}" srcOrd="7" destOrd="0" presId="urn:microsoft.com/office/officeart/2005/8/layout/hProcess9"/>
    <dgm:cxn modelId="{71192F2C-B233-4373-8B2D-D19ABE1CCF35}" type="presParOf" srcId="{D611372B-0605-4C3D-AA8D-D0794241D445}" destId="{B6F1E923-D873-4B43-9247-A72B973FDB70}"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8B03E76-C70D-4FEB-B25F-BBFACC5078A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kumimoji="1" lang="ja-JP" altLang="en-US"/>
        </a:p>
      </dgm:t>
    </dgm:pt>
    <dgm:pt modelId="{3A23AED1-1DAA-4467-9E7F-B612505E38EE}">
      <dgm:prSet phldrT="[テキスト]" custT="1"/>
      <dgm:spPr/>
      <dgm:t>
        <a:bodyPr/>
        <a:lstStyle/>
        <a:p>
          <a:r>
            <a:rPr kumimoji="1" lang="ja-JP" altLang="en-US" sz="1400" spc="-150" dirty="0">
              <a:latin typeface="UD デジタル 教科書体 NK-R" panose="02020400000000000000" pitchFamily="18" charset="-128"/>
              <a:ea typeface="UD デジタル 教科書体 NK-R" panose="02020400000000000000" pitchFamily="18" charset="-128"/>
            </a:rPr>
            <a:t>ハローワーク</a:t>
          </a:r>
        </a:p>
      </dgm:t>
    </dgm:pt>
    <dgm:pt modelId="{76155FDE-10E4-4BE1-948E-E6159B2568D7}" type="parTrans" cxnId="{C6E1290A-D998-489C-AE56-36E9FD439C92}">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DE9F2679-BA99-451C-9262-24B7120B4EB2}" type="sibTrans" cxnId="{C6E1290A-D998-489C-AE56-36E9FD439C92}">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212CAAC0-019D-4660-BC99-4000C106DBE8}">
      <dgm:prSet phldrT="[テキスト]" custT="1"/>
      <dgm:spPr/>
      <dgm:t>
        <a:bodyPr/>
        <a:lstStyle/>
        <a:p>
          <a:r>
            <a:rPr kumimoji="1" lang="ja-JP" altLang="en-US" sz="1500" dirty="0">
              <a:latin typeface="UD デジタル 教科書体 NK-R" panose="02020400000000000000" pitchFamily="18" charset="-128"/>
              <a:ea typeface="UD デジタル 教科書体 NK-R" panose="02020400000000000000" pitchFamily="18" charset="-128"/>
            </a:rPr>
            <a:t>求職登録情報と求人情報のマッチング</a:t>
          </a:r>
        </a:p>
      </dgm:t>
    </dgm:pt>
    <dgm:pt modelId="{CFD6955E-9B76-4F08-A9AF-4D5B32782306}" type="parTrans" cxnId="{9A069162-A29E-4FB9-A159-4B955B842458}">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43290E6A-031E-4A42-A21B-7CEBF16A467A}" type="sibTrans" cxnId="{9A069162-A29E-4FB9-A159-4B955B842458}">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DFE5232B-4885-4DED-AC4B-DFB281300EF6}">
      <dgm:prSet phldrT="[テキスト]" custT="1"/>
      <dgm:spPr/>
      <dgm:t>
        <a:bodyPr/>
        <a:lstStyle/>
        <a:p>
          <a:r>
            <a:rPr kumimoji="1" lang="ja-JP" altLang="en-US" sz="1500" dirty="0">
              <a:latin typeface="UD デジタル 教科書体 NK-R" panose="02020400000000000000" pitchFamily="18" charset="-128"/>
              <a:ea typeface="UD デジタル 教科書体 NK-R" panose="02020400000000000000" pitchFamily="18" charset="-128"/>
            </a:rPr>
            <a:t>就労移行支援事業所等は、ハローワーク担当者に「障害のある人の情報」を分かりやすく且つ簡潔に伝達することが重要。</a:t>
          </a:r>
        </a:p>
      </dgm:t>
    </dgm:pt>
    <dgm:pt modelId="{974F8DD0-7984-4BBA-9ACB-8E372A11037F}" type="parTrans" cxnId="{5475E4B2-F49D-4D64-BED7-8BD0A65F59DA}">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28CAA83C-B7BE-4AB3-A2D3-C9E53956592B}" type="sibTrans" cxnId="{5475E4B2-F49D-4D64-BED7-8BD0A65F59DA}">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5F3FD727-1030-45A9-AC56-83E43FBFC3E1}">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企業面接</a:t>
          </a:r>
        </a:p>
      </dgm:t>
    </dgm:pt>
    <dgm:pt modelId="{C0A22DA5-3884-4BE7-B789-98792D32F2DE}" type="parTrans" cxnId="{0F0A3763-3723-4411-A57A-98760C722D8F}">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882C2EA6-9191-4755-84C1-4FFD7A49E048}" type="sibTrans" cxnId="{0F0A3763-3723-4411-A57A-98760C722D8F}">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9D1FA1C0-13FB-4ADF-84C5-CE8C0321DB63}">
      <dgm:prSet phldrT="[テキスト]" custT="1"/>
      <dgm:spPr/>
      <dgm:t>
        <a:bodyPr/>
        <a:lstStyle/>
        <a:p>
          <a:r>
            <a:rPr kumimoji="1" lang="ja-JP" altLang="en-US" sz="1500" dirty="0">
              <a:latin typeface="UD デジタル 教科書体 NK-R" panose="02020400000000000000" pitchFamily="18" charset="-128"/>
              <a:ea typeface="UD デジタル 教科書体 NK-R" panose="02020400000000000000" pitchFamily="18" charset="-128"/>
            </a:rPr>
            <a:t>本人及び支援機関は、企業に対して「働く意欲」「何ができて、どのような配慮が必要か」について丁寧に伝える。</a:t>
          </a:r>
        </a:p>
      </dgm:t>
    </dgm:pt>
    <dgm:pt modelId="{B725AC17-1E56-4754-8E4B-C22EC85BB507}" type="parTrans" cxnId="{0201E3E9-A2A0-4EAF-99F3-D70800D5E1DC}">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5C1BB19E-CB89-4220-9448-55027649A528}" type="sibTrans" cxnId="{0201E3E9-A2A0-4EAF-99F3-D70800D5E1DC}">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1FCB841B-22B1-4623-ADBF-2B3CDE1F9767}">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実　習</a:t>
          </a:r>
        </a:p>
      </dgm:t>
    </dgm:pt>
    <dgm:pt modelId="{95E86216-6049-45FC-80D8-F28F5FC9AABB}" type="parTrans" cxnId="{09D92287-6D19-40AB-9AC3-C90D590A1AD2}">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0E7DCABF-FA54-4389-BF27-95E7A6414229}" type="sibTrans" cxnId="{09D92287-6D19-40AB-9AC3-C90D590A1AD2}">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F5D0E701-70F6-4152-A867-B97271CA0005}">
      <dgm:prSet phldrT="[テキスト]" custT="1"/>
      <dgm:spPr/>
      <dgm:t>
        <a:bodyPr/>
        <a:lstStyle/>
        <a:p>
          <a:r>
            <a:rPr kumimoji="1" lang="ja-JP" altLang="en-US" sz="1500" dirty="0">
              <a:latin typeface="UD デジタル 教科書体 NK-R" panose="02020400000000000000" pitchFamily="18" charset="-128"/>
              <a:ea typeface="UD デジタル 教科書体 NK-R" panose="02020400000000000000" pitchFamily="18" charset="-128"/>
            </a:rPr>
            <a:t>職場実習、トライアル雇用等を通してマッチングを確認する。</a:t>
          </a:r>
        </a:p>
      </dgm:t>
    </dgm:pt>
    <dgm:pt modelId="{891D5AD6-BE9F-4332-99CB-6A7097FDBE5E}" type="parTrans" cxnId="{2EF906FB-867F-4347-BDC4-18CF7C038145}">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9C442C22-61A9-450E-B87E-43349D28DA99}" type="sibTrans" cxnId="{2EF906FB-867F-4347-BDC4-18CF7C038145}">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0075B020-1F30-46D8-A455-ED21448D7420}">
      <dgm:prSet phldrT="[テキスト]" custT="1"/>
      <dgm:spPr/>
      <dgm:t>
        <a:bodyPr/>
        <a:lstStyle/>
        <a:p>
          <a:r>
            <a:rPr kumimoji="1" lang="ja-JP" altLang="en-US" sz="1500" dirty="0">
              <a:latin typeface="UD デジタル 教科書体 NK-R" panose="02020400000000000000" pitchFamily="18" charset="-128"/>
              <a:ea typeface="UD デジタル 教科書体 NK-R" panose="02020400000000000000" pitchFamily="18" charset="-128"/>
            </a:rPr>
            <a:t>併せて、支援機関はどの様な支援ができるのかを伝えることが重要。</a:t>
          </a:r>
        </a:p>
      </dgm:t>
    </dgm:pt>
    <dgm:pt modelId="{51E893FA-16F0-4B37-9B86-5376E7F63C01}" type="parTrans" cxnId="{C87B0E1C-2A59-4DA2-98FA-BF8F5E4A7BE0}">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B5526DEC-3614-4D19-86CA-DDFEA3C79E97}" type="sibTrans" cxnId="{C87B0E1C-2A59-4DA2-98FA-BF8F5E4A7BE0}">
      <dgm:prSet/>
      <dgm:spPr/>
      <dgm:t>
        <a:bodyPr/>
        <a:lstStyle/>
        <a:p>
          <a:endParaRPr kumimoji="1" lang="ja-JP" altLang="en-US" sz="1200">
            <a:latin typeface="UD デジタル 教科書体 NK-R" panose="02020400000000000000" pitchFamily="18" charset="-128"/>
            <a:ea typeface="UD デジタル 教科書体 NK-R" panose="02020400000000000000" pitchFamily="18" charset="-128"/>
          </a:endParaRPr>
        </a:p>
      </dgm:t>
    </dgm:pt>
    <dgm:pt modelId="{1EDEC2C3-8EE0-4927-AB64-72FD282E3BB8}">
      <dgm:prSet phldrT="[テキスト]" custT="1"/>
      <dgm:spPr/>
      <dgm:t>
        <a:bodyPr/>
        <a:lstStyle/>
        <a:p>
          <a:r>
            <a:rPr kumimoji="1" lang="ja-JP" altLang="en-US" sz="1500" dirty="0">
              <a:latin typeface="UD デジタル 教科書体 NK-R" panose="02020400000000000000" pitchFamily="18" charset="-128"/>
              <a:ea typeface="UD デジタル 教科書体 NK-R" panose="02020400000000000000" pitchFamily="18" charset="-128"/>
            </a:rPr>
            <a:t>実習を通してアセスメントを行い、それを採用責任者、現場担当者等に伝えるのが職場適応支援者の重要な役割でもある。</a:t>
          </a:r>
        </a:p>
      </dgm:t>
    </dgm:pt>
    <dgm:pt modelId="{7A0DB88A-9913-4C79-AF24-0F0BAA03ABFA}" type="parTrans" cxnId="{64FFF70B-506C-448C-9C85-6ABD302AD2C4}">
      <dgm:prSet/>
      <dgm:spPr/>
      <dgm:t>
        <a:bodyPr/>
        <a:lstStyle/>
        <a:p>
          <a:endParaRPr kumimoji="1" lang="ja-JP" altLang="en-US" sz="1200"/>
        </a:p>
      </dgm:t>
    </dgm:pt>
    <dgm:pt modelId="{E0DF04D0-3C25-4659-B875-207829667CE6}" type="sibTrans" cxnId="{64FFF70B-506C-448C-9C85-6ABD302AD2C4}">
      <dgm:prSet/>
      <dgm:spPr/>
      <dgm:t>
        <a:bodyPr/>
        <a:lstStyle/>
        <a:p>
          <a:endParaRPr kumimoji="1" lang="ja-JP" altLang="en-US" sz="1200"/>
        </a:p>
      </dgm:t>
    </dgm:pt>
    <dgm:pt modelId="{CEBB3705-F74F-40DC-9B0C-0881CE4ECCD2}" type="pres">
      <dgm:prSet presAssocID="{B8B03E76-C70D-4FEB-B25F-BBFACC5078A8}" presName="linearFlow" presStyleCnt="0">
        <dgm:presLayoutVars>
          <dgm:dir/>
          <dgm:animLvl val="lvl"/>
          <dgm:resizeHandles val="exact"/>
        </dgm:presLayoutVars>
      </dgm:prSet>
      <dgm:spPr/>
    </dgm:pt>
    <dgm:pt modelId="{0A036834-F5CA-47FB-BA24-4CC4F950E76F}" type="pres">
      <dgm:prSet presAssocID="{3A23AED1-1DAA-4467-9E7F-B612505E38EE}" presName="composite" presStyleCnt="0"/>
      <dgm:spPr/>
    </dgm:pt>
    <dgm:pt modelId="{A3454C7D-CA8C-4BD6-8DAB-2F0C3795FD58}" type="pres">
      <dgm:prSet presAssocID="{3A23AED1-1DAA-4467-9E7F-B612505E38EE}" presName="parentText" presStyleLbl="alignNode1" presStyleIdx="0" presStyleCnt="3">
        <dgm:presLayoutVars>
          <dgm:chMax val="1"/>
          <dgm:bulletEnabled val="1"/>
        </dgm:presLayoutVars>
      </dgm:prSet>
      <dgm:spPr/>
    </dgm:pt>
    <dgm:pt modelId="{FF620BC4-0AB2-46F1-8C0C-48E4422566F4}" type="pres">
      <dgm:prSet presAssocID="{3A23AED1-1DAA-4467-9E7F-B612505E38EE}" presName="descendantText" presStyleLbl="alignAcc1" presStyleIdx="0" presStyleCnt="3">
        <dgm:presLayoutVars>
          <dgm:bulletEnabled val="1"/>
        </dgm:presLayoutVars>
      </dgm:prSet>
      <dgm:spPr/>
    </dgm:pt>
    <dgm:pt modelId="{C223F7EF-EF99-4BF5-8CBC-41DF996B3509}" type="pres">
      <dgm:prSet presAssocID="{DE9F2679-BA99-451C-9262-24B7120B4EB2}" presName="sp" presStyleCnt="0"/>
      <dgm:spPr/>
    </dgm:pt>
    <dgm:pt modelId="{C1B69985-7315-4359-A818-E9704D342EE2}" type="pres">
      <dgm:prSet presAssocID="{5F3FD727-1030-45A9-AC56-83E43FBFC3E1}" presName="composite" presStyleCnt="0"/>
      <dgm:spPr/>
    </dgm:pt>
    <dgm:pt modelId="{F5A94E6F-7F6F-4DF9-BCBC-0344B9721344}" type="pres">
      <dgm:prSet presAssocID="{5F3FD727-1030-45A9-AC56-83E43FBFC3E1}" presName="parentText" presStyleLbl="alignNode1" presStyleIdx="1" presStyleCnt="3">
        <dgm:presLayoutVars>
          <dgm:chMax val="1"/>
          <dgm:bulletEnabled val="1"/>
        </dgm:presLayoutVars>
      </dgm:prSet>
      <dgm:spPr/>
    </dgm:pt>
    <dgm:pt modelId="{F4E2C9BB-F077-4D9D-9AE5-62E1478EB45D}" type="pres">
      <dgm:prSet presAssocID="{5F3FD727-1030-45A9-AC56-83E43FBFC3E1}" presName="descendantText" presStyleLbl="alignAcc1" presStyleIdx="1" presStyleCnt="3">
        <dgm:presLayoutVars>
          <dgm:bulletEnabled val="1"/>
        </dgm:presLayoutVars>
      </dgm:prSet>
      <dgm:spPr/>
    </dgm:pt>
    <dgm:pt modelId="{0549C32C-85DB-48F1-BDF1-9315D389CB6E}" type="pres">
      <dgm:prSet presAssocID="{882C2EA6-9191-4755-84C1-4FFD7A49E048}" presName="sp" presStyleCnt="0"/>
      <dgm:spPr/>
    </dgm:pt>
    <dgm:pt modelId="{96471DD8-EF22-446C-8CE7-E410FC28B838}" type="pres">
      <dgm:prSet presAssocID="{1FCB841B-22B1-4623-ADBF-2B3CDE1F9767}" presName="composite" presStyleCnt="0"/>
      <dgm:spPr/>
    </dgm:pt>
    <dgm:pt modelId="{CCAC512F-4E17-4AB6-92E8-7A4F358DC416}" type="pres">
      <dgm:prSet presAssocID="{1FCB841B-22B1-4623-ADBF-2B3CDE1F9767}" presName="parentText" presStyleLbl="alignNode1" presStyleIdx="2" presStyleCnt="3">
        <dgm:presLayoutVars>
          <dgm:chMax val="1"/>
          <dgm:bulletEnabled val="1"/>
        </dgm:presLayoutVars>
      </dgm:prSet>
      <dgm:spPr/>
    </dgm:pt>
    <dgm:pt modelId="{A330C55B-7741-43E9-B510-4BA10E71D1DE}" type="pres">
      <dgm:prSet presAssocID="{1FCB841B-22B1-4623-ADBF-2B3CDE1F9767}" presName="descendantText" presStyleLbl="alignAcc1" presStyleIdx="2" presStyleCnt="3">
        <dgm:presLayoutVars>
          <dgm:bulletEnabled val="1"/>
        </dgm:presLayoutVars>
      </dgm:prSet>
      <dgm:spPr/>
    </dgm:pt>
  </dgm:ptLst>
  <dgm:cxnLst>
    <dgm:cxn modelId="{BB689907-202C-45AD-B3A2-CDFC6BC6D3FC}" type="presOf" srcId="{F5D0E701-70F6-4152-A867-B97271CA0005}" destId="{A330C55B-7741-43E9-B510-4BA10E71D1DE}" srcOrd="0" destOrd="0" presId="urn:microsoft.com/office/officeart/2005/8/layout/chevron2"/>
    <dgm:cxn modelId="{C6E1290A-D998-489C-AE56-36E9FD439C92}" srcId="{B8B03E76-C70D-4FEB-B25F-BBFACC5078A8}" destId="{3A23AED1-1DAA-4467-9E7F-B612505E38EE}" srcOrd="0" destOrd="0" parTransId="{76155FDE-10E4-4BE1-948E-E6159B2568D7}" sibTransId="{DE9F2679-BA99-451C-9262-24B7120B4EB2}"/>
    <dgm:cxn modelId="{64FFF70B-506C-448C-9C85-6ABD302AD2C4}" srcId="{1FCB841B-22B1-4623-ADBF-2B3CDE1F9767}" destId="{1EDEC2C3-8EE0-4927-AB64-72FD282E3BB8}" srcOrd="1" destOrd="0" parTransId="{7A0DB88A-9913-4C79-AF24-0F0BAA03ABFA}" sibTransId="{E0DF04D0-3C25-4659-B875-207829667CE6}"/>
    <dgm:cxn modelId="{C87B0E1C-2A59-4DA2-98FA-BF8F5E4A7BE0}" srcId="{5F3FD727-1030-45A9-AC56-83E43FBFC3E1}" destId="{0075B020-1F30-46D8-A455-ED21448D7420}" srcOrd="1" destOrd="0" parTransId="{51E893FA-16F0-4B37-9B86-5376E7F63C01}" sibTransId="{B5526DEC-3614-4D19-86CA-DDFEA3C79E97}"/>
    <dgm:cxn modelId="{5A9ACC27-A83C-4657-8CE6-63C70146E7CB}" type="presOf" srcId="{212CAAC0-019D-4660-BC99-4000C106DBE8}" destId="{FF620BC4-0AB2-46F1-8C0C-48E4422566F4}" srcOrd="0" destOrd="0" presId="urn:microsoft.com/office/officeart/2005/8/layout/chevron2"/>
    <dgm:cxn modelId="{A69B4D28-0210-4007-846C-9050EEC34299}" type="presOf" srcId="{5F3FD727-1030-45A9-AC56-83E43FBFC3E1}" destId="{F5A94E6F-7F6F-4DF9-BCBC-0344B9721344}" srcOrd="0" destOrd="0" presId="urn:microsoft.com/office/officeart/2005/8/layout/chevron2"/>
    <dgm:cxn modelId="{930B3D35-6D07-45AB-9EDC-09251BCF587D}" type="presOf" srcId="{9D1FA1C0-13FB-4ADF-84C5-CE8C0321DB63}" destId="{F4E2C9BB-F077-4D9D-9AE5-62E1478EB45D}" srcOrd="0" destOrd="0" presId="urn:microsoft.com/office/officeart/2005/8/layout/chevron2"/>
    <dgm:cxn modelId="{38D19436-2FAE-473F-A23A-37745A4C224E}" type="presOf" srcId="{0075B020-1F30-46D8-A455-ED21448D7420}" destId="{F4E2C9BB-F077-4D9D-9AE5-62E1478EB45D}" srcOrd="0" destOrd="1" presId="urn:microsoft.com/office/officeart/2005/8/layout/chevron2"/>
    <dgm:cxn modelId="{9A069162-A29E-4FB9-A159-4B955B842458}" srcId="{3A23AED1-1DAA-4467-9E7F-B612505E38EE}" destId="{212CAAC0-019D-4660-BC99-4000C106DBE8}" srcOrd="0" destOrd="0" parTransId="{CFD6955E-9B76-4F08-A9AF-4D5B32782306}" sibTransId="{43290E6A-031E-4A42-A21B-7CEBF16A467A}"/>
    <dgm:cxn modelId="{0F0A3763-3723-4411-A57A-98760C722D8F}" srcId="{B8B03E76-C70D-4FEB-B25F-BBFACC5078A8}" destId="{5F3FD727-1030-45A9-AC56-83E43FBFC3E1}" srcOrd="1" destOrd="0" parTransId="{C0A22DA5-3884-4BE7-B789-98792D32F2DE}" sibTransId="{882C2EA6-9191-4755-84C1-4FFD7A49E048}"/>
    <dgm:cxn modelId="{E5557C7A-DC14-45A0-8F6F-9CF7E0AA556E}" type="presOf" srcId="{3A23AED1-1DAA-4467-9E7F-B612505E38EE}" destId="{A3454C7D-CA8C-4BD6-8DAB-2F0C3795FD58}" srcOrd="0" destOrd="0" presId="urn:microsoft.com/office/officeart/2005/8/layout/chevron2"/>
    <dgm:cxn modelId="{0AE5A27D-25B8-4108-80E3-327D0944D647}" type="presOf" srcId="{B8B03E76-C70D-4FEB-B25F-BBFACC5078A8}" destId="{CEBB3705-F74F-40DC-9B0C-0881CE4ECCD2}" srcOrd="0" destOrd="0" presId="urn:microsoft.com/office/officeart/2005/8/layout/chevron2"/>
    <dgm:cxn modelId="{09D92287-6D19-40AB-9AC3-C90D590A1AD2}" srcId="{B8B03E76-C70D-4FEB-B25F-BBFACC5078A8}" destId="{1FCB841B-22B1-4623-ADBF-2B3CDE1F9767}" srcOrd="2" destOrd="0" parTransId="{95E86216-6049-45FC-80D8-F28F5FC9AABB}" sibTransId="{0E7DCABF-FA54-4389-BF27-95E7A6414229}"/>
    <dgm:cxn modelId="{0EADFA94-F398-4BD1-A9E1-0A0598D1AE65}" type="presOf" srcId="{1EDEC2C3-8EE0-4927-AB64-72FD282E3BB8}" destId="{A330C55B-7741-43E9-B510-4BA10E71D1DE}" srcOrd="0" destOrd="1" presId="urn:microsoft.com/office/officeart/2005/8/layout/chevron2"/>
    <dgm:cxn modelId="{1BD7989C-CC39-4132-9D84-A23828164D55}" type="presOf" srcId="{1FCB841B-22B1-4623-ADBF-2B3CDE1F9767}" destId="{CCAC512F-4E17-4AB6-92E8-7A4F358DC416}" srcOrd="0" destOrd="0" presId="urn:microsoft.com/office/officeart/2005/8/layout/chevron2"/>
    <dgm:cxn modelId="{A410359E-3061-4410-BAFF-80E1F9CBBDE9}" type="presOf" srcId="{DFE5232B-4885-4DED-AC4B-DFB281300EF6}" destId="{FF620BC4-0AB2-46F1-8C0C-48E4422566F4}" srcOrd="0" destOrd="1" presId="urn:microsoft.com/office/officeart/2005/8/layout/chevron2"/>
    <dgm:cxn modelId="{5475E4B2-F49D-4D64-BED7-8BD0A65F59DA}" srcId="{3A23AED1-1DAA-4467-9E7F-B612505E38EE}" destId="{DFE5232B-4885-4DED-AC4B-DFB281300EF6}" srcOrd="1" destOrd="0" parTransId="{974F8DD0-7984-4BBA-9ACB-8E372A11037F}" sibTransId="{28CAA83C-B7BE-4AB3-A2D3-C9E53956592B}"/>
    <dgm:cxn modelId="{0201E3E9-A2A0-4EAF-99F3-D70800D5E1DC}" srcId="{5F3FD727-1030-45A9-AC56-83E43FBFC3E1}" destId="{9D1FA1C0-13FB-4ADF-84C5-CE8C0321DB63}" srcOrd="0" destOrd="0" parTransId="{B725AC17-1E56-4754-8E4B-C22EC85BB507}" sibTransId="{5C1BB19E-CB89-4220-9448-55027649A528}"/>
    <dgm:cxn modelId="{2EF906FB-867F-4347-BDC4-18CF7C038145}" srcId="{1FCB841B-22B1-4623-ADBF-2B3CDE1F9767}" destId="{F5D0E701-70F6-4152-A867-B97271CA0005}" srcOrd="0" destOrd="0" parTransId="{891D5AD6-BE9F-4332-99CB-6A7097FDBE5E}" sibTransId="{9C442C22-61A9-450E-B87E-43349D28DA99}"/>
    <dgm:cxn modelId="{D68F27E9-2B0E-4EB8-B0F5-E6BB0929FB85}" type="presParOf" srcId="{CEBB3705-F74F-40DC-9B0C-0881CE4ECCD2}" destId="{0A036834-F5CA-47FB-BA24-4CC4F950E76F}" srcOrd="0" destOrd="0" presId="urn:microsoft.com/office/officeart/2005/8/layout/chevron2"/>
    <dgm:cxn modelId="{C805F197-3A8A-443E-8CAA-88F4F59A0DFF}" type="presParOf" srcId="{0A036834-F5CA-47FB-BA24-4CC4F950E76F}" destId="{A3454C7D-CA8C-4BD6-8DAB-2F0C3795FD58}" srcOrd="0" destOrd="0" presId="urn:microsoft.com/office/officeart/2005/8/layout/chevron2"/>
    <dgm:cxn modelId="{3639A468-EE9F-4285-977B-DAC3019DD80A}" type="presParOf" srcId="{0A036834-F5CA-47FB-BA24-4CC4F950E76F}" destId="{FF620BC4-0AB2-46F1-8C0C-48E4422566F4}" srcOrd="1" destOrd="0" presId="urn:microsoft.com/office/officeart/2005/8/layout/chevron2"/>
    <dgm:cxn modelId="{BDEF888F-C43D-43CE-9A04-44F68F66B93C}" type="presParOf" srcId="{CEBB3705-F74F-40DC-9B0C-0881CE4ECCD2}" destId="{C223F7EF-EF99-4BF5-8CBC-41DF996B3509}" srcOrd="1" destOrd="0" presId="urn:microsoft.com/office/officeart/2005/8/layout/chevron2"/>
    <dgm:cxn modelId="{53FBA0A6-9E09-4136-B7E2-24848A8A1495}" type="presParOf" srcId="{CEBB3705-F74F-40DC-9B0C-0881CE4ECCD2}" destId="{C1B69985-7315-4359-A818-E9704D342EE2}" srcOrd="2" destOrd="0" presId="urn:microsoft.com/office/officeart/2005/8/layout/chevron2"/>
    <dgm:cxn modelId="{8A7D5615-9893-437C-9D2F-DEC5FBFDC694}" type="presParOf" srcId="{C1B69985-7315-4359-A818-E9704D342EE2}" destId="{F5A94E6F-7F6F-4DF9-BCBC-0344B9721344}" srcOrd="0" destOrd="0" presId="urn:microsoft.com/office/officeart/2005/8/layout/chevron2"/>
    <dgm:cxn modelId="{B6EC1BFC-F413-43D9-A20C-B3713F8B0D98}" type="presParOf" srcId="{C1B69985-7315-4359-A818-E9704D342EE2}" destId="{F4E2C9BB-F077-4D9D-9AE5-62E1478EB45D}" srcOrd="1" destOrd="0" presId="urn:microsoft.com/office/officeart/2005/8/layout/chevron2"/>
    <dgm:cxn modelId="{5C1C9A35-72D7-451F-89B9-A5F09430C6DC}" type="presParOf" srcId="{CEBB3705-F74F-40DC-9B0C-0881CE4ECCD2}" destId="{0549C32C-85DB-48F1-BDF1-9315D389CB6E}" srcOrd="3" destOrd="0" presId="urn:microsoft.com/office/officeart/2005/8/layout/chevron2"/>
    <dgm:cxn modelId="{624B6577-F1BF-4D97-8CE3-10D7AE109CA2}" type="presParOf" srcId="{CEBB3705-F74F-40DC-9B0C-0881CE4ECCD2}" destId="{96471DD8-EF22-446C-8CE7-E410FC28B838}" srcOrd="4" destOrd="0" presId="urn:microsoft.com/office/officeart/2005/8/layout/chevron2"/>
    <dgm:cxn modelId="{B1843155-9374-4818-B97C-F9DBB09C8685}" type="presParOf" srcId="{96471DD8-EF22-446C-8CE7-E410FC28B838}" destId="{CCAC512F-4E17-4AB6-92E8-7A4F358DC416}" srcOrd="0" destOrd="0" presId="urn:microsoft.com/office/officeart/2005/8/layout/chevron2"/>
    <dgm:cxn modelId="{CFCCD55C-BA21-4F79-B007-F42E6881E831}" type="presParOf" srcId="{96471DD8-EF22-446C-8CE7-E410FC28B838}" destId="{A330C55B-7741-43E9-B510-4BA10E71D1DE}"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861C690-3F6C-4183-9E4A-EAE7A91CEE71}" type="doc">
      <dgm:prSet loTypeId="urn:microsoft.com/office/officeart/2005/8/layout/hProcess9" loCatId="process" qsTypeId="urn:microsoft.com/office/officeart/2005/8/quickstyle/simple1" qsCatId="simple" csTypeId="urn:microsoft.com/office/officeart/2005/8/colors/accent0_2" csCatId="mainScheme" phldr="1"/>
      <dgm:spPr/>
      <dgm:t>
        <a:bodyPr/>
        <a:lstStyle/>
        <a:p>
          <a:endParaRPr kumimoji="1" lang="ja-JP" altLang="en-US"/>
        </a:p>
      </dgm:t>
    </dgm:pt>
    <dgm:pt modelId="{D0EC1D43-B54D-43B9-86CB-E8F6112554C1}">
      <dgm:prSet phldrT="[テキスト]" custT="1"/>
      <dgm:spPr/>
      <dgm:t>
        <a:bodyPr/>
        <a:lstStyle/>
        <a:p>
          <a:r>
            <a:rPr kumimoji="1" lang="ja-JP" altLang="en-US" sz="800" b="0" dirty="0">
              <a:solidFill>
                <a:schemeClr val="tx1"/>
              </a:solidFill>
              <a:latin typeface="UD デジタル 教科書体 NK-R" panose="02020400000000000000" pitchFamily="18" charset="-128"/>
              <a:ea typeface="UD デジタル 教科書体 NK-R" panose="02020400000000000000" pitchFamily="18" charset="-128"/>
            </a:rPr>
            <a:t>アセスメント①　　就労相談</a:t>
          </a:r>
        </a:p>
      </dgm:t>
    </dgm:pt>
    <dgm:pt modelId="{9B4B2EDC-C418-49E5-95A9-712294A4E935}" type="parTrans" cxnId="{A09B613F-B8A6-4E78-9AF0-111A33378CD6}">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418EC018-97EA-478A-BD5B-663E3EE8FA6C}" type="sibTrans" cxnId="{A09B613F-B8A6-4E78-9AF0-111A33378CD6}">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46261DA7-B5E5-4538-9A1D-2D830D1A7367}">
      <dgm:prSet phldrT="[テキスト]" custT="1"/>
      <dgm:spPr/>
      <dgm:t>
        <a:bodyPr/>
        <a:lstStyle/>
        <a:p>
          <a:r>
            <a:rPr kumimoji="1" lang="ja-JP" altLang="en-US" sz="800" b="0" dirty="0">
              <a:solidFill>
                <a:schemeClr val="tx1"/>
              </a:solidFill>
              <a:latin typeface="UD デジタル 教科書体 NK-R" panose="02020400000000000000" pitchFamily="18" charset="-128"/>
              <a:ea typeface="UD デジタル 教科書体 NK-R" panose="02020400000000000000" pitchFamily="18" charset="-128"/>
            </a:rPr>
            <a:t>アセスメント②　　職業準備支援</a:t>
          </a:r>
        </a:p>
      </dgm:t>
    </dgm:pt>
    <dgm:pt modelId="{7E02ECF3-DCC0-4D2C-88AD-95743A8E89D2}" type="parTrans" cxnId="{ABCC2832-F469-481A-BCC9-7C566A4BAD4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9696EA84-152E-4F96-9FDA-7C923B67E732}" type="sibTrans" cxnId="{ABCC2832-F469-481A-BCC9-7C566A4BAD4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E6A9CD8A-D68F-478B-9523-4E6173453D48}">
      <dgm:prSet phldrT="[テキスト]" custT="1"/>
      <dgm:spPr/>
      <dgm:t>
        <a:bodyPr/>
        <a:lstStyle/>
        <a:p>
          <a:r>
            <a:rPr kumimoji="1" lang="ja-JP" altLang="en-US" sz="800" b="0" i="0" dirty="0">
              <a:solidFill>
                <a:schemeClr val="tx1"/>
              </a:solidFill>
              <a:latin typeface="UD デジタル 教科書体 NK-R" panose="02020400000000000000" pitchFamily="18" charset="-128"/>
              <a:ea typeface="UD デジタル 教科書体 NK-R" panose="02020400000000000000" pitchFamily="18" charset="-128"/>
            </a:rPr>
            <a:t>職業紹介</a:t>
          </a:r>
          <a:endParaRPr kumimoji="1" lang="en-US" altLang="ja-JP" sz="800" b="0" i="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800" b="0" i="0" dirty="0">
              <a:solidFill>
                <a:schemeClr val="tx1"/>
              </a:solidFill>
              <a:latin typeface="UD デジタル 教科書体 NK-R" panose="02020400000000000000" pitchFamily="18" charset="-128"/>
              <a:ea typeface="UD デジタル 教科書体 NK-R" panose="02020400000000000000" pitchFamily="18" charset="-128"/>
            </a:rPr>
            <a:t>マッチング</a:t>
          </a:r>
        </a:p>
      </dgm:t>
    </dgm:pt>
    <dgm:pt modelId="{3E6F7390-C26B-420D-8BAE-21CB11B244F0}" type="parTrans" cxnId="{7AD0B280-D764-4125-9939-F8BEC4FD132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0E85F1FC-25FE-43CC-8512-1E34EB007718}" type="sibTrans" cxnId="{7AD0B280-D764-4125-9939-F8BEC4FD132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13A7F6C0-75F0-4D29-8B64-64ECD5E7AB02}">
      <dgm:prSet custT="1"/>
      <dgm:spPr/>
      <dgm:t>
        <a:bodyPr/>
        <a:lstStyle/>
        <a:p>
          <a:r>
            <a:rPr kumimoji="1" lang="ja-JP" altLang="en-US" sz="800" b="0" dirty="0">
              <a:solidFill>
                <a:srgbClr val="FF0000"/>
              </a:solidFill>
              <a:latin typeface="UD デジタル 教科書体 NK-R" panose="02020400000000000000" pitchFamily="18" charset="-128"/>
              <a:ea typeface="UD デジタル 教科書体 NK-R" panose="02020400000000000000" pitchFamily="18" charset="-128"/>
            </a:rPr>
            <a:t>職場適応支援　</a:t>
          </a:r>
          <a:r>
            <a:rPr kumimoji="1" lang="ja-JP" altLang="en-US" sz="800" b="0" spc="-150" dirty="0">
              <a:solidFill>
                <a:srgbClr val="FF0000"/>
              </a:solidFill>
              <a:latin typeface="UD デジタル 教科書体 NK-R" panose="02020400000000000000" pitchFamily="18" charset="-128"/>
              <a:ea typeface="UD デジタル 教科書体 NK-R" panose="02020400000000000000" pitchFamily="18" charset="-128"/>
            </a:rPr>
            <a:t>（ジョブコーチ支援）</a:t>
          </a:r>
        </a:p>
      </dgm:t>
    </dgm:pt>
    <dgm:pt modelId="{6C12BD19-9DF4-49C2-A570-8355ECF39180}" type="parTrans" cxnId="{0ED18E83-8B7B-414C-BDF7-64D8F0D5771F}">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206BE26B-0281-477B-8DDE-390361A2CFA3}" type="sibTrans" cxnId="{0ED18E83-8B7B-414C-BDF7-64D8F0D5771F}">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3A1C9CB2-0247-4F2C-95D5-7F8D276E8413}">
      <dgm:prSet custT="1"/>
      <dgm:spPr/>
      <dgm:t>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職場定着支援</a:t>
          </a:r>
        </a:p>
      </dgm:t>
    </dgm:pt>
    <dgm:pt modelId="{10EB6788-8F1E-4343-95A7-6582FB366FF2}" type="parTrans" cxnId="{98C3C58A-B8AF-42FE-8FE5-4D8C9733FAB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DA53E5BF-39C0-448A-9628-32F901F97709}" type="sibTrans" cxnId="{98C3C58A-B8AF-42FE-8FE5-4D8C9733FABD}">
      <dgm:prSet/>
      <dgm:spPr/>
      <dgm:t>
        <a:bodyPr/>
        <a:lstStyle/>
        <a:p>
          <a:endPar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endParaRPr>
        </a:p>
      </dgm:t>
    </dgm:pt>
    <dgm:pt modelId="{7D7759C8-F61F-41F9-9903-DE9AD1AD9070}" type="pres">
      <dgm:prSet presAssocID="{0861C690-3F6C-4183-9E4A-EAE7A91CEE71}" presName="CompostProcess" presStyleCnt="0">
        <dgm:presLayoutVars>
          <dgm:dir/>
          <dgm:resizeHandles val="exact"/>
        </dgm:presLayoutVars>
      </dgm:prSet>
      <dgm:spPr/>
    </dgm:pt>
    <dgm:pt modelId="{1618D0FF-EDA5-49EA-9646-5C7DE034381F}" type="pres">
      <dgm:prSet presAssocID="{0861C690-3F6C-4183-9E4A-EAE7A91CEE71}" presName="arrow" presStyleLbl="bgShp" presStyleIdx="0" presStyleCnt="1"/>
      <dgm:spPr/>
    </dgm:pt>
    <dgm:pt modelId="{D611372B-0605-4C3D-AA8D-D0794241D445}" type="pres">
      <dgm:prSet presAssocID="{0861C690-3F6C-4183-9E4A-EAE7A91CEE71}" presName="linearProcess" presStyleCnt="0"/>
      <dgm:spPr/>
    </dgm:pt>
    <dgm:pt modelId="{ADA18083-85B5-48DC-BE71-5A78FE501EAA}" type="pres">
      <dgm:prSet presAssocID="{D0EC1D43-B54D-43B9-86CB-E8F6112554C1}" presName="textNode" presStyleLbl="node1" presStyleIdx="0" presStyleCnt="5">
        <dgm:presLayoutVars>
          <dgm:bulletEnabled val="1"/>
        </dgm:presLayoutVars>
      </dgm:prSet>
      <dgm:spPr/>
    </dgm:pt>
    <dgm:pt modelId="{D87921B7-46BD-44E5-98BC-F951867B667B}" type="pres">
      <dgm:prSet presAssocID="{418EC018-97EA-478A-BD5B-663E3EE8FA6C}" presName="sibTrans" presStyleCnt="0"/>
      <dgm:spPr/>
    </dgm:pt>
    <dgm:pt modelId="{54CFA4EE-E04E-4215-8F09-21618A7449C4}" type="pres">
      <dgm:prSet presAssocID="{46261DA7-B5E5-4538-9A1D-2D830D1A7367}" presName="textNode" presStyleLbl="node1" presStyleIdx="1" presStyleCnt="5">
        <dgm:presLayoutVars>
          <dgm:bulletEnabled val="1"/>
        </dgm:presLayoutVars>
      </dgm:prSet>
      <dgm:spPr/>
    </dgm:pt>
    <dgm:pt modelId="{91955034-4A9D-4DBA-916B-20400CB01DA7}" type="pres">
      <dgm:prSet presAssocID="{9696EA84-152E-4F96-9FDA-7C923B67E732}" presName="sibTrans" presStyleCnt="0"/>
      <dgm:spPr/>
    </dgm:pt>
    <dgm:pt modelId="{F1F2899A-ABDA-4B14-80C3-521A4CCA635C}" type="pres">
      <dgm:prSet presAssocID="{E6A9CD8A-D68F-478B-9523-4E6173453D48}" presName="textNode" presStyleLbl="node1" presStyleIdx="2" presStyleCnt="5">
        <dgm:presLayoutVars>
          <dgm:bulletEnabled val="1"/>
        </dgm:presLayoutVars>
      </dgm:prSet>
      <dgm:spPr/>
    </dgm:pt>
    <dgm:pt modelId="{5AEA6641-C9E6-4AA9-97BF-6A2C0AA416DE}" type="pres">
      <dgm:prSet presAssocID="{0E85F1FC-25FE-43CC-8512-1E34EB007718}" presName="sibTrans" presStyleCnt="0"/>
      <dgm:spPr/>
    </dgm:pt>
    <dgm:pt modelId="{9E18A122-0ECA-4A42-A971-89DF48F6FE1B}" type="pres">
      <dgm:prSet presAssocID="{13A7F6C0-75F0-4D29-8B64-64ECD5E7AB02}" presName="textNode" presStyleLbl="node1" presStyleIdx="3" presStyleCnt="5">
        <dgm:presLayoutVars>
          <dgm:bulletEnabled val="1"/>
        </dgm:presLayoutVars>
      </dgm:prSet>
      <dgm:spPr/>
    </dgm:pt>
    <dgm:pt modelId="{E41765F0-9CC3-4BF6-BE50-E207CCEE0A45}" type="pres">
      <dgm:prSet presAssocID="{206BE26B-0281-477B-8DDE-390361A2CFA3}" presName="sibTrans" presStyleCnt="0"/>
      <dgm:spPr/>
    </dgm:pt>
    <dgm:pt modelId="{B6F1E923-D873-4B43-9247-A72B973FDB70}" type="pres">
      <dgm:prSet presAssocID="{3A1C9CB2-0247-4F2C-95D5-7F8D276E8413}" presName="textNode" presStyleLbl="node1" presStyleIdx="4" presStyleCnt="5">
        <dgm:presLayoutVars>
          <dgm:bulletEnabled val="1"/>
        </dgm:presLayoutVars>
      </dgm:prSet>
      <dgm:spPr/>
    </dgm:pt>
  </dgm:ptLst>
  <dgm:cxnLst>
    <dgm:cxn modelId="{D7318701-E0B1-471F-84A2-2FBE18739604}" type="presOf" srcId="{13A7F6C0-75F0-4D29-8B64-64ECD5E7AB02}" destId="{9E18A122-0ECA-4A42-A971-89DF48F6FE1B}" srcOrd="0" destOrd="0" presId="urn:microsoft.com/office/officeart/2005/8/layout/hProcess9"/>
    <dgm:cxn modelId="{ABCC2832-F469-481A-BCC9-7C566A4BAD4D}" srcId="{0861C690-3F6C-4183-9E4A-EAE7A91CEE71}" destId="{46261DA7-B5E5-4538-9A1D-2D830D1A7367}" srcOrd="1" destOrd="0" parTransId="{7E02ECF3-DCC0-4D2C-88AD-95743A8E89D2}" sibTransId="{9696EA84-152E-4F96-9FDA-7C923B67E732}"/>
    <dgm:cxn modelId="{A09B613F-B8A6-4E78-9AF0-111A33378CD6}" srcId="{0861C690-3F6C-4183-9E4A-EAE7A91CEE71}" destId="{D0EC1D43-B54D-43B9-86CB-E8F6112554C1}" srcOrd="0" destOrd="0" parTransId="{9B4B2EDC-C418-49E5-95A9-712294A4E935}" sibTransId="{418EC018-97EA-478A-BD5B-663E3EE8FA6C}"/>
    <dgm:cxn modelId="{24351E5D-DEA7-4C64-9B7E-B5DE1BD79A4A}" type="presOf" srcId="{0861C690-3F6C-4183-9E4A-EAE7A91CEE71}" destId="{7D7759C8-F61F-41F9-9903-DE9AD1AD9070}" srcOrd="0" destOrd="0" presId="urn:microsoft.com/office/officeart/2005/8/layout/hProcess9"/>
    <dgm:cxn modelId="{CA9C5046-15A7-48E2-8447-B1973FE86B43}" type="presOf" srcId="{D0EC1D43-B54D-43B9-86CB-E8F6112554C1}" destId="{ADA18083-85B5-48DC-BE71-5A78FE501EAA}" srcOrd="0" destOrd="0" presId="urn:microsoft.com/office/officeart/2005/8/layout/hProcess9"/>
    <dgm:cxn modelId="{6DFA3C51-17BC-4B2F-A643-FD89DDA39ECC}" type="presOf" srcId="{E6A9CD8A-D68F-478B-9523-4E6173453D48}" destId="{F1F2899A-ABDA-4B14-80C3-521A4CCA635C}" srcOrd="0" destOrd="0" presId="urn:microsoft.com/office/officeart/2005/8/layout/hProcess9"/>
    <dgm:cxn modelId="{7AD0B280-D764-4125-9939-F8BEC4FD132D}" srcId="{0861C690-3F6C-4183-9E4A-EAE7A91CEE71}" destId="{E6A9CD8A-D68F-478B-9523-4E6173453D48}" srcOrd="2" destOrd="0" parTransId="{3E6F7390-C26B-420D-8BAE-21CB11B244F0}" sibTransId="{0E85F1FC-25FE-43CC-8512-1E34EB007718}"/>
    <dgm:cxn modelId="{0ED18E83-8B7B-414C-BDF7-64D8F0D5771F}" srcId="{0861C690-3F6C-4183-9E4A-EAE7A91CEE71}" destId="{13A7F6C0-75F0-4D29-8B64-64ECD5E7AB02}" srcOrd="3" destOrd="0" parTransId="{6C12BD19-9DF4-49C2-A570-8355ECF39180}" sibTransId="{206BE26B-0281-477B-8DDE-390361A2CFA3}"/>
    <dgm:cxn modelId="{98C3C58A-B8AF-42FE-8FE5-4D8C9733FABD}" srcId="{0861C690-3F6C-4183-9E4A-EAE7A91CEE71}" destId="{3A1C9CB2-0247-4F2C-95D5-7F8D276E8413}" srcOrd="4" destOrd="0" parTransId="{10EB6788-8F1E-4343-95A7-6582FB366FF2}" sibTransId="{DA53E5BF-39C0-448A-9628-32F901F97709}"/>
    <dgm:cxn modelId="{2926FFE6-54CB-484F-BE08-D2F76C320EA7}" type="presOf" srcId="{46261DA7-B5E5-4538-9A1D-2D830D1A7367}" destId="{54CFA4EE-E04E-4215-8F09-21618A7449C4}" srcOrd="0" destOrd="0" presId="urn:microsoft.com/office/officeart/2005/8/layout/hProcess9"/>
    <dgm:cxn modelId="{0F4416F7-9449-4E9B-B48F-B1D8B84C9761}" type="presOf" srcId="{3A1C9CB2-0247-4F2C-95D5-7F8D276E8413}" destId="{B6F1E923-D873-4B43-9247-A72B973FDB70}" srcOrd="0" destOrd="0" presId="urn:microsoft.com/office/officeart/2005/8/layout/hProcess9"/>
    <dgm:cxn modelId="{E8E9DCC9-7D07-403A-9AE8-F0639C3B9A71}" type="presParOf" srcId="{7D7759C8-F61F-41F9-9903-DE9AD1AD9070}" destId="{1618D0FF-EDA5-49EA-9646-5C7DE034381F}" srcOrd="0" destOrd="0" presId="urn:microsoft.com/office/officeart/2005/8/layout/hProcess9"/>
    <dgm:cxn modelId="{3D70E90E-B40A-4C86-BFB4-6347CA44CD7E}" type="presParOf" srcId="{7D7759C8-F61F-41F9-9903-DE9AD1AD9070}" destId="{D611372B-0605-4C3D-AA8D-D0794241D445}" srcOrd="1" destOrd="0" presId="urn:microsoft.com/office/officeart/2005/8/layout/hProcess9"/>
    <dgm:cxn modelId="{68EC7AEB-F185-4834-A672-97360287494F}" type="presParOf" srcId="{D611372B-0605-4C3D-AA8D-D0794241D445}" destId="{ADA18083-85B5-48DC-BE71-5A78FE501EAA}" srcOrd="0" destOrd="0" presId="urn:microsoft.com/office/officeart/2005/8/layout/hProcess9"/>
    <dgm:cxn modelId="{87BDC0EE-4425-42B7-AC8D-E85840C27FB5}" type="presParOf" srcId="{D611372B-0605-4C3D-AA8D-D0794241D445}" destId="{D87921B7-46BD-44E5-98BC-F951867B667B}" srcOrd="1" destOrd="0" presId="urn:microsoft.com/office/officeart/2005/8/layout/hProcess9"/>
    <dgm:cxn modelId="{31871418-33BE-4AF7-AD96-E8EC4CE5D180}" type="presParOf" srcId="{D611372B-0605-4C3D-AA8D-D0794241D445}" destId="{54CFA4EE-E04E-4215-8F09-21618A7449C4}" srcOrd="2" destOrd="0" presId="urn:microsoft.com/office/officeart/2005/8/layout/hProcess9"/>
    <dgm:cxn modelId="{FAD03122-9941-4F1C-A084-B9F60E71BFF1}" type="presParOf" srcId="{D611372B-0605-4C3D-AA8D-D0794241D445}" destId="{91955034-4A9D-4DBA-916B-20400CB01DA7}" srcOrd="3" destOrd="0" presId="urn:microsoft.com/office/officeart/2005/8/layout/hProcess9"/>
    <dgm:cxn modelId="{92CDFBFD-A6D6-4FA7-8C9E-D76B3DCD694C}" type="presParOf" srcId="{D611372B-0605-4C3D-AA8D-D0794241D445}" destId="{F1F2899A-ABDA-4B14-80C3-521A4CCA635C}" srcOrd="4" destOrd="0" presId="urn:microsoft.com/office/officeart/2005/8/layout/hProcess9"/>
    <dgm:cxn modelId="{6B75EEFD-EDEB-47CD-AFD4-7E938ABE465C}" type="presParOf" srcId="{D611372B-0605-4C3D-AA8D-D0794241D445}" destId="{5AEA6641-C9E6-4AA9-97BF-6A2C0AA416DE}" srcOrd="5" destOrd="0" presId="urn:microsoft.com/office/officeart/2005/8/layout/hProcess9"/>
    <dgm:cxn modelId="{2095C6AE-6BC8-4FC8-9958-93691C14F130}" type="presParOf" srcId="{D611372B-0605-4C3D-AA8D-D0794241D445}" destId="{9E18A122-0ECA-4A42-A971-89DF48F6FE1B}" srcOrd="6" destOrd="0" presId="urn:microsoft.com/office/officeart/2005/8/layout/hProcess9"/>
    <dgm:cxn modelId="{630A66B1-3AF3-43EC-BC6E-6AC5D80405FC}" type="presParOf" srcId="{D611372B-0605-4C3D-AA8D-D0794241D445}" destId="{E41765F0-9CC3-4BF6-BE50-E207CCEE0A45}" srcOrd="7" destOrd="0" presId="urn:microsoft.com/office/officeart/2005/8/layout/hProcess9"/>
    <dgm:cxn modelId="{71192F2C-B233-4373-8B2D-D19ABE1CCF35}" type="presParOf" srcId="{D611372B-0605-4C3D-AA8D-D0794241D445}" destId="{B6F1E923-D873-4B43-9247-A72B973FDB70}"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994392D-F912-4015-A821-7E006E8C6C4E}" type="doc">
      <dgm:prSet loTypeId="urn:microsoft.com/office/officeart/2005/8/layout/lProcess2" loCatId="list" qsTypeId="urn:microsoft.com/office/officeart/2005/8/quickstyle/simple3" qsCatId="simple" csTypeId="urn:microsoft.com/office/officeart/2005/8/colors/accent5_2" csCatId="accent5" phldr="1"/>
      <dgm:spPr/>
      <dgm:t>
        <a:bodyPr/>
        <a:lstStyle/>
        <a:p>
          <a:endParaRPr kumimoji="1" lang="ja-JP" altLang="en-US"/>
        </a:p>
      </dgm:t>
    </dgm:pt>
    <dgm:pt modelId="{54BE14DB-7584-4E24-9746-EF2ED2C88E4E}">
      <dgm:prSet phldrT="[テキスト]" custT="1"/>
      <dgm:spPr/>
      <dgm:t>
        <a:bodyPr anchor="ctr"/>
        <a:lstStyle/>
        <a:p>
          <a:r>
            <a:rPr kumimoji="1" lang="ja-JP" altLang="en-US" sz="1200" b="0" u="sng" dirty="0">
              <a:latin typeface="UD デジタル 教科書体 NK-R" panose="02020400000000000000" pitchFamily="18" charset="-128"/>
              <a:ea typeface="UD デジタル 教科書体 NK-R" panose="02020400000000000000" pitchFamily="18" charset="-128"/>
            </a:rPr>
            <a:t>準備期</a:t>
          </a:r>
        </a:p>
      </dgm:t>
    </dgm:pt>
    <dgm:pt modelId="{08B2BF9B-D97F-4CC6-9363-7E05D3293FB1}" type="parTrans" cxnId="{AC167582-6459-41D1-BC49-F29D7BCB58A9}">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5673107E-2D6D-4B87-B668-6B263E2CE855}" type="sibTrans" cxnId="{AC167582-6459-41D1-BC49-F29D7BCB58A9}">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65F8F97C-689E-41C6-A347-BB259B816F34}">
      <dgm:prSet phldrT="[テキスト]"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インテーク</a:t>
          </a:r>
          <a:endParaRPr kumimoji="1" lang="en-US" altLang="ja-JP" sz="1000" b="0" dirty="0">
            <a:latin typeface="UD デジタル 教科書体 NK-R" panose="02020400000000000000" pitchFamily="18" charset="-128"/>
            <a:ea typeface="UD デジタル 教科書体 NK-R" panose="02020400000000000000" pitchFamily="18" charset="-128"/>
          </a:endParaRPr>
        </a:p>
      </dgm:t>
    </dgm:pt>
    <dgm:pt modelId="{997CD2D1-C94F-4336-995F-D5CCF1015D11}" type="parTrans" cxnId="{60362781-4720-432C-8851-1FCA2476EF90}">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648FEC45-D0C4-4522-BE27-105C5F710DA5}" type="sibTrans" cxnId="{60362781-4720-432C-8851-1FCA2476EF90}">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7DF9D61E-C4E4-4640-AA4C-DC2B9010357A}">
      <dgm:prSet phldrT="[テキスト]" custT="1"/>
      <dgm:spPr/>
      <dgm:t>
        <a:bodyPr/>
        <a:lstStyle/>
        <a:p>
          <a:r>
            <a:rPr kumimoji="1" lang="ja-JP" altLang="en-US" sz="1000" b="0">
              <a:latin typeface="UD デジタル 教科書体 NK-R" panose="02020400000000000000" pitchFamily="18" charset="-128"/>
              <a:ea typeface="UD デジタル 教科書体 NK-R" panose="02020400000000000000" pitchFamily="18" charset="-128"/>
            </a:rPr>
            <a:t>障害のある人の　　　　　アセスメント</a:t>
          </a:r>
          <a:endParaRPr kumimoji="1" lang="ja-JP" altLang="en-US" sz="1000" b="0" dirty="0">
            <a:latin typeface="UD デジタル 教科書体 NK-R" panose="02020400000000000000" pitchFamily="18" charset="-128"/>
            <a:ea typeface="UD デジタル 教科書体 NK-R" panose="02020400000000000000" pitchFamily="18" charset="-128"/>
          </a:endParaRPr>
        </a:p>
      </dgm:t>
    </dgm:pt>
    <dgm:pt modelId="{C021F474-0470-4AA1-825D-EEA6756A4A44}" type="parTrans" cxnId="{AD8C5D33-B7E1-42C2-986F-78C45ACD4DC1}">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509E2BF8-15BD-473D-A28E-6468AFEDEEF2}" type="sibTrans" cxnId="{AD8C5D33-B7E1-42C2-986F-78C45ACD4DC1}">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7796DFAB-6FBD-4A48-A53B-70812B0C26EA}">
      <dgm:prSet phldrT="[テキスト]" custT="1"/>
      <dgm:spPr/>
      <dgm:t>
        <a:bodyPr anchor="ctr"/>
        <a:lstStyle/>
        <a:p>
          <a:r>
            <a:rPr kumimoji="1" lang="ja-JP" altLang="en-US" sz="1200" b="0" u="sng" dirty="0">
              <a:latin typeface="UD デジタル 教科書体 NK-R" panose="02020400000000000000" pitchFamily="18" charset="-128"/>
              <a:ea typeface="UD デジタル 教科書体 NK-R" panose="02020400000000000000" pitchFamily="18" charset="-128"/>
            </a:rPr>
            <a:t>集中支援期</a:t>
          </a:r>
        </a:p>
      </dgm:t>
    </dgm:pt>
    <dgm:pt modelId="{B6C5F350-4693-4235-A213-9C74088EB06D}" type="parTrans" cxnId="{418995EC-A767-4784-ADF1-62AA291FD2FD}">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6DA3611F-4E33-4416-A1A8-BB0291F4C26B}" type="sibTrans" cxnId="{418995EC-A767-4784-ADF1-62AA291FD2FD}">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F390C289-8327-482A-A818-7219FE8FA495}">
      <dgm:prSet phldrT="[テキスト]" custT="1"/>
      <dgm:spPr/>
      <dgm:t>
        <a:bodyPr/>
        <a:lstStyle/>
        <a:p>
          <a:r>
            <a:rPr kumimoji="1" lang="ja-JP" altLang="en-US" sz="1000" b="0">
              <a:latin typeface="UD デジタル 教科書体 NK-R" panose="02020400000000000000" pitchFamily="18" charset="-128"/>
              <a:ea typeface="UD デジタル 教科書体 NK-R" panose="02020400000000000000" pitchFamily="18" charset="-128"/>
            </a:rPr>
            <a:t>仕事の自立支援</a:t>
          </a:r>
          <a:endParaRPr kumimoji="1" lang="ja-JP" altLang="en-US" sz="1000" b="0" dirty="0">
            <a:latin typeface="UD デジタル 教科書体 NK-R" panose="02020400000000000000" pitchFamily="18" charset="-128"/>
            <a:ea typeface="UD デジタル 教科書体 NK-R" panose="02020400000000000000" pitchFamily="18" charset="-128"/>
          </a:endParaRPr>
        </a:p>
      </dgm:t>
    </dgm:pt>
    <dgm:pt modelId="{2D449291-6CB0-49D8-B616-BE64E08B5E96}" type="parTrans" cxnId="{E17C1FB9-BDB9-4321-AE9F-10418C036475}">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FEF77259-2820-4FB2-8146-747F4B4305DA}" type="sibTrans" cxnId="{E17C1FB9-BDB9-4321-AE9F-10418C036475}">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E346CB51-4ED6-4F41-AD4B-20D5C6001A41}">
      <dgm:prSet phldrT="[テキスト]"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コミュニケーション　　の支援</a:t>
          </a:r>
        </a:p>
      </dgm:t>
    </dgm:pt>
    <dgm:pt modelId="{52A2D5B0-2204-4C29-BF4E-CC1BD81EC8E3}" type="parTrans" cxnId="{A6EA5DCD-8DCF-4CC0-9DE5-E0CA1D080C1E}">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C709DD73-A014-4114-B698-708ACA732F3C}" type="sibTrans" cxnId="{A6EA5DCD-8DCF-4CC0-9DE5-E0CA1D080C1E}">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792D5405-82A9-4D48-B954-207A503EE78D}">
      <dgm:prSet phldrT="[テキスト]" custT="1"/>
      <dgm:spPr/>
      <dgm:t>
        <a:bodyPr anchor="ctr"/>
        <a:lstStyle/>
        <a:p>
          <a:r>
            <a:rPr kumimoji="1" lang="ja-JP" altLang="en-US" sz="1200" b="0" u="sng" dirty="0">
              <a:latin typeface="UD デジタル 教科書体 NK-R" panose="02020400000000000000" pitchFamily="18" charset="-128"/>
              <a:ea typeface="UD デジタル 教科書体 NK-R" panose="02020400000000000000" pitchFamily="18" charset="-128"/>
            </a:rPr>
            <a:t>フェイディング期</a:t>
          </a:r>
        </a:p>
      </dgm:t>
    </dgm:pt>
    <dgm:pt modelId="{F906CA90-D686-48EF-AF3D-FF4CB05F7DB3}" type="parTrans" cxnId="{9C5886DB-D3EF-46E8-A758-72A1A2497DEB}">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4CF21C6B-67A7-45E6-9BD7-D747CB324B4E}" type="sibTrans" cxnId="{9C5886DB-D3EF-46E8-A758-72A1A2497DEB}">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47720799-26AA-4191-A630-54A0910C4850}">
      <dgm:prSet phldrT="[テキスト]" custT="1"/>
      <dgm:spPr/>
      <dgm:t>
        <a:bodyPr/>
        <a:lstStyle/>
        <a:p>
          <a:r>
            <a:rPr kumimoji="1" lang="ja-JP" altLang="en-US" sz="900" b="0" dirty="0">
              <a:latin typeface="UD デジタル 教科書体 NK-R" panose="02020400000000000000" pitchFamily="18" charset="-128"/>
              <a:ea typeface="UD デジタル 教科書体 NK-R" panose="02020400000000000000" pitchFamily="18" charset="-128"/>
            </a:rPr>
            <a:t>自尊心や自己達成感の把握</a:t>
          </a:r>
        </a:p>
      </dgm:t>
    </dgm:pt>
    <dgm:pt modelId="{618D2683-07FF-4066-8F7C-288DD4799428}" type="parTrans" cxnId="{7CA3C1CD-346C-479F-8ABD-AFBDBF284181}">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64D09452-925B-494D-B6BC-6D1CDA0548F1}" type="sibTrans" cxnId="{7CA3C1CD-346C-479F-8ABD-AFBDBF284181}">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60DD4975-D631-4795-970F-D5037BC521CC}">
      <dgm:prSet phldrT="[テキスト]"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リスク要因の把握</a:t>
          </a:r>
        </a:p>
      </dgm:t>
    </dgm:pt>
    <dgm:pt modelId="{CDB15F63-FC83-49E6-89C3-4460C1B9F8B9}" type="parTrans" cxnId="{3C9C95C2-3431-4D8D-A7F5-1C2FB498792E}">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4AEB1634-6A87-481D-95F0-EE0089C41F97}" type="sibTrans" cxnId="{3C9C95C2-3431-4D8D-A7F5-1C2FB498792E}">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6B595540-60D4-4B60-B17F-EC487381A374}">
      <dgm:prSet custT="1"/>
      <dgm:spPr/>
      <dgm:t>
        <a:bodyPr anchor="ctr"/>
        <a:lstStyle/>
        <a:p>
          <a:r>
            <a:rPr kumimoji="1" lang="ja-JP" altLang="en-US" sz="1200" b="0" u="sng" dirty="0">
              <a:latin typeface="UD デジタル 教科書体 NK-R" panose="02020400000000000000" pitchFamily="18" charset="-128"/>
              <a:ea typeface="UD デジタル 教科書体 NK-R" panose="02020400000000000000" pitchFamily="18" charset="-128"/>
            </a:rPr>
            <a:t>定着支援期</a:t>
          </a:r>
        </a:p>
      </dgm:t>
    </dgm:pt>
    <dgm:pt modelId="{37DD41F6-D2B3-4AD8-A488-32E258E7DB68}" type="parTrans" cxnId="{FC75F012-3AAA-43A5-AE7C-7BC1A4E03CFB}">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CD4AD52C-3D57-4D52-9DB4-28630F95F06B}" type="sibTrans" cxnId="{FC75F012-3AAA-43A5-AE7C-7BC1A4E03CFB}">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4D84C4A4-5450-4683-A0CF-05956351E9D8}">
      <dgm:prSet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定期的な状況把握</a:t>
          </a:r>
        </a:p>
      </dgm:t>
    </dgm:pt>
    <dgm:pt modelId="{8460BCF0-025E-4CE9-BE1A-5247C867D19F}" type="parTrans" cxnId="{7D0FC619-9996-48EA-8058-7ACAD30044B6}">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7C8EC45D-6CC5-4174-94CC-EA522B6806DF}" type="sibTrans" cxnId="{7D0FC619-9996-48EA-8058-7ACAD30044B6}">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2273117D-7CE3-49F2-BE08-C97B714FE0DE}">
      <dgm:prSet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問題解決のため　　の再介入</a:t>
          </a:r>
        </a:p>
      </dgm:t>
    </dgm:pt>
    <dgm:pt modelId="{FEBB8C7C-B151-4223-9463-22F202E026EE}" type="parTrans" cxnId="{ABB55D31-A312-40A6-BA27-C500FE82256E}">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F3477FF9-011C-45F1-A5D4-7B94A0336759}" type="sibTrans" cxnId="{ABB55D31-A312-40A6-BA27-C500FE82256E}">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8B716D2D-6DD2-4A3B-A825-B28DBAA9757B}">
      <dgm:prSet custT="1"/>
      <dgm:spPr/>
      <dgm:t>
        <a:bodyPr/>
        <a:lstStyle/>
        <a:p>
          <a:r>
            <a:rPr kumimoji="1" lang="ja-JP" altLang="en-US" sz="1000" b="0">
              <a:latin typeface="UD デジタル 教科書体 NK-R" panose="02020400000000000000" pitchFamily="18" charset="-128"/>
              <a:ea typeface="UD デジタル 教科書体 NK-R" panose="02020400000000000000" pitchFamily="18" charset="-128"/>
            </a:rPr>
            <a:t>職場のアセスメント</a:t>
          </a:r>
          <a:endParaRPr kumimoji="1" lang="en-US" altLang="ja-JP" sz="1000" b="0" dirty="0">
            <a:latin typeface="UD デジタル 教科書体 NK-R" panose="02020400000000000000" pitchFamily="18" charset="-128"/>
            <a:ea typeface="UD デジタル 教科書体 NK-R" panose="02020400000000000000" pitchFamily="18" charset="-128"/>
          </a:endParaRPr>
        </a:p>
      </dgm:t>
    </dgm:pt>
    <dgm:pt modelId="{190B299B-EEB0-4C7C-A4BF-90DC7795B16B}" type="parTrans" cxnId="{855F2CE6-15F2-447E-9410-74B588E07854}">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D9E4A7AC-FAF5-4013-B0C4-039D93BD58FD}" type="sibTrans" cxnId="{855F2CE6-15F2-447E-9410-74B588E07854}">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CFF65BEE-4D33-46C0-9B14-9DAACCBE3BBD}">
      <dgm:prSet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ジョブマッチング</a:t>
          </a:r>
        </a:p>
      </dgm:t>
    </dgm:pt>
    <dgm:pt modelId="{7097C916-1E50-4C61-8F5C-0B42888D734B}" type="parTrans" cxnId="{8E652EE3-336C-40A9-8140-5F96C67D1FD3}">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9C1A276F-FD59-4937-AA0D-91A059D09BED}" type="sibTrans" cxnId="{8E652EE3-336C-40A9-8140-5F96C67D1FD3}">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6BD3E924-CE00-4723-975C-4C4F78553B38}">
      <dgm:prSet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支援計画の作成</a:t>
          </a:r>
        </a:p>
      </dgm:t>
    </dgm:pt>
    <dgm:pt modelId="{B10ECF5C-26E3-4847-891F-CEC31BB49F24}" type="parTrans" cxnId="{758DFB13-9640-4BA5-8D53-77726E84B036}">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1D586C9A-9235-4D23-A1D9-CF6F88431219}" type="sibTrans" cxnId="{758DFB13-9640-4BA5-8D53-77726E84B036}">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32F5179B-CE8F-4F6E-91A7-E9B1AECDF0F4}">
      <dgm:prSet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社会性の支援</a:t>
          </a:r>
        </a:p>
      </dgm:t>
    </dgm:pt>
    <dgm:pt modelId="{8C85C1CF-B1BF-4954-ACFD-F1D445C30A1A}" type="parTrans" cxnId="{21CB961E-58FC-4A96-A199-B02DB111973D}">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FC79F1B6-E40D-43CF-B736-A59B4FAA2488}" type="sibTrans" cxnId="{21CB961E-58FC-4A96-A199-B02DB111973D}">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3BE6C95A-3ACE-4BCB-9636-F865B008AB50}">
      <dgm:prSet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ナチュラルサポート　の形成</a:t>
          </a:r>
        </a:p>
      </dgm:t>
    </dgm:pt>
    <dgm:pt modelId="{5CCFCB03-703B-44A5-9762-B463D6979566}" type="parTrans" cxnId="{E47D0EBF-ED7B-4B0D-B5D7-D92C994BF4C9}">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317C4E3B-C637-455F-9B4D-81826BDF5E55}" type="sibTrans" cxnId="{E47D0EBF-ED7B-4B0D-B5D7-D92C994BF4C9}">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8A9C970B-6117-4D26-8DA8-E00D6BE039E4}">
      <dgm:prSet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関係機関との　　　　　　役割分担</a:t>
          </a:r>
        </a:p>
      </dgm:t>
    </dgm:pt>
    <dgm:pt modelId="{C1DB5B3A-C4CD-4015-9518-05AF5A46CF39}" type="parTrans" cxnId="{F23F8C62-B282-4606-86E0-5B307C3168B7}">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721032AE-D6DD-4D34-BDE6-3ACA18F176CD}" type="sibTrans" cxnId="{F23F8C62-B282-4606-86E0-5B307C3168B7}">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5709AF05-E5D9-4385-B7A9-9C28B7895FDB}">
      <dgm:prSet custT="1"/>
      <dgm:spPr/>
      <dgm:t>
        <a:bodyPr/>
        <a:lstStyle/>
        <a:p>
          <a:r>
            <a:rPr kumimoji="1" lang="ja-JP" altLang="en-US" sz="1000" b="0" dirty="0">
              <a:latin typeface="UD デジタル 教科書体 NK-R" panose="02020400000000000000" pitchFamily="18" charset="-128"/>
              <a:ea typeface="UD デジタル 教科書体 NK-R" panose="02020400000000000000" pitchFamily="18" charset="-128"/>
            </a:rPr>
            <a:t>フォローアップ計画　　の作成</a:t>
          </a:r>
        </a:p>
      </dgm:t>
    </dgm:pt>
    <dgm:pt modelId="{68CC77BE-0DAB-409E-9DC1-21030C6BA0F8}" type="parTrans" cxnId="{18F113B3-2B9E-470B-ADF5-01C5FA3F91FB}">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05880E76-098A-4E98-93CB-F5B76CEA437A}" type="sibTrans" cxnId="{18F113B3-2B9E-470B-ADF5-01C5FA3F91FB}">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EA7FAFFA-434E-457D-B973-2C5E0098BA95}">
      <dgm:prSet custT="1"/>
      <dgm:spPr/>
      <dgm:t>
        <a:bodyPr/>
        <a:lstStyle/>
        <a:p>
          <a:r>
            <a:rPr kumimoji="1" lang="ja-JP" altLang="en-US" sz="1000" b="0" spc="-150" dirty="0">
              <a:latin typeface="UD デジタル 教科書体 NK-R" panose="02020400000000000000" pitchFamily="18" charset="-128"/>
              <a:ea typeface="UD デジタル 教科書体 NK-R" panose="02020400000000000000" pitchFamily="18" charset="-128"/>
            </a:rPr>
            <a:t>キャリアアップ</a:t>
          </a:r>
          <a:r>
            <a:rPr kumimoji="1" lang="ja-JP" altLang="en-US" sz="1000" b="0" dirty="0">
              <a:latin typeface="UD デジタル 教科書体 NK-R" panose="02020400000000000000" pitchFamily="18" charset="-128"/>
              <a:ea typeface="UD デジタル 教科書体 NK-R" panose="02020400000000000000" pitchFamily="18" charset="-128"/>
            </a:rPr>
            <a:t>支援・　　　　　　離職支援</a:t>
          </a:r>
        </a:p>
      </dgm:t>
    </dgm:pt>
    <dgm:pt modelId="{C216A0AE-3232-44DB-88E5-808496348389}" type="parTrans" cxnId="{CD1C95A5-07C9-4163-BD20-91A84A678B8B}">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D579C312-892F-44C1-8D35-E59F37138DDD}" type="sibTrans" cxnId="{CD1C95A5-07C9-4163-BD20-91A84A678B8B}">
      <dgm:prSet/>
      <dgm:spPr/>
      <dgm:t>
        <a:bodyPr/>
        <a:lstStyle/>
        <a:p>
          <a:endParaRPr kumimoji="1" lang="ja-JP" altLang="en-US" sz="900" b="0">
            <a:latin typeface="UD デジタル 教科書体 NK-R" panose="02020400000000000000" pitchFamily="18" charset="-128"/>
            <a:ea typeface="UD デジタル 教科書体 NK-R" panose="02020400000000000000" pitchFamily="18" charset="-128"/>
          </a:endParaRPr>
        </a:p>
      </dgm:t>
    </dgm:pt>
    <dgm:pt modelId="{C81E3D32-3BCA-4663-8781-32CAD281E4C1}">
      <dgm:prSet custT="1"/>
      <dgm:spPr/>
      <dgm:t>
        <a:bodyPr/>
        <a:lstStyle/>
        <a:p>
          <a:r>
            <a:rPr kumimoji="1" lang="ja-JP" altLang="en-US" sz="1000" b="0" spc="-150" dirty="0">
              <a:latin typeface="UD デジタル 教科書体 NK-R" panose="02020400000000000000" pitchFamily="18" charset="-128"/>
              <a:ea typeface="UD デジタル 教科書体 NK-R" panose="02020400000000000000" pitchFamily="18" charset="-128"/>
            </a:rPr>
            <a:t>ストレスマネジメント　　　　　　の</a:t>
          </a:r>
          <a:r>
            <a:rPr kumimoji="1" lang="ja-JP" altLang="en-US" sz="1000" b="0" dirty="0">
              <a:latin typeface="UD デジタル 教科書体 NK-R" panose="02020400000000000000" pitchFamily="18" charset="-128"/>
              <a:ea typeface="UD デジタル 教科書体 NK-R" panose="02020400000000000000" pitchFamily="18" charset="-128"/>
            </a:rPr>
            <a:t>支援</a:t>
          </a:r>
          <a:endParaRPr kumimoji="1" lang="ja-JP" altLang="en-US" sz="1000" b="0" dirty="0"/>
        </a:p>
      </dgm:t>
    </dgm:pt>
    <dgm:pt modelId="{AD941C87-A1AD-45FB-987F-EEF86CD95DD8}" type="parTrans" cxnId="{47CB2D09-A374-4C3E-8521-3DBD11F7EE73}">
      <dgm:prSet/>
      <dgm:spPr/>
      <dgm:t>
        <a:bodyPr/>
        <a:lstStyle/>
        <a:p>
          <a:endParaRPr kumimoji="1" lang="ja-JP" altLang="en-US" sz="900" b="0"/>
        </a:p>
      </dgm:t>
    </dgm:pt>
    <dgm:pt modelId="{CF85A229-58EC-473B-9F6B-2736322E840E}" type="sibTrans" cxnId="{47CB2D09-A374-4C3E-8521-3DBD11F7EE73}">
      <dgm:prSet/>
      <dgm:spPr/>
      <dgm:t>
        <a:bodyPr/>
        <a:lstStyle/>
        <a:p>
          <a:endParaRPr kumimoji="1" lang="ja-JP" altLang="en-US" sz="900" b="0"/>
        </a:p>
      </dgm:t>
    </dgm:pt>
    <dgm:pt modelId="{7EE274C5-A44B-4EC8-8F03-691FB25BB1C9}" type="pres">
      <dgm:prSet presAssocID="{7994392D-F912-4015-A821-7E006E8C6C4E}" presName="theList" presStyleCnt="0">
        <dgm:presLayoutVars>
          <dgm:dir/>
          <dgm:animLvl val="lvl"/>
          <dgm:resizeHandles val="exact"/>
        </dgm:presLayoutVars>
      </dgm:prSet>
      <dgm:spPr/>
    </dgm:pt>
    <dgm:pt modelId="{85DEEDBC-D59E-494F-84ED-FFD79F716E03}" type="pres">
      <dgm:prSet presAssocID="{54BE14DB-7584-4E24-9746-EF2ED2C88E4E}" presName="compNode" presStyleCnt="0"/>
      <dgm:spPr/>
    </dgm:pt>
    <dgm:pt modelId="{9270E44F-FBBB-4BD3-B320-A49374DEEFA6}" type="pres">
      <dgm:prSet presAssocID="{54BE14DB-7584-4E24-9746-EF2ED2C88E4E}" presName="aNode" presStyleLbl="bgShp" presStyleIdx="0" presStyleCnt="4" custScaleX="86831"/>
      <dgm:spPr/>
    </dgm:pt>
    <dgm:pt modelId="{F0D222E3-7806-4A28-83E4-9FA1A5BCE5BF}" type="pres">
      <dgm:prSet presAssocID="{54BE14DB-7584-4E24-9746-EF2ED2C88E4E}" presName="textNode" presStyleLbl="bgShp" presStyleIdx="0" presStyleCnt="4"/>
      <dgm:spPr/>
    </dgm:pt>
    <dgm:pt modelId="{E6CB4B01-57B9-42BC-8DA8-0099810A7DC8}" type="pres">
      <dgm:prSet presAssocID="{54BE14DB-7584-4E24-9746-EF2ED2C88E4E}" presName="compChildNode" presStyleCnt="0"/>
      <dgm:spPr/>
    </dgm:pt>
    <dgm:pt modelId="{6ACBFC0A-0DFA-4239-82FD-7DA516C556CD}" type="pres">
      <dgm:prSet presAssocID="{54BE14DB-7584-4E24-9746-EF2ED2C88E4E}" presName="theInnerList" presStyleCnt="0"/>
      <dgm:spPr/>
    </dgm:pt>
    <dgm:pt modelId="{0071256F-6933-4B93-B1BB-C10530DF4200}" type="pres">
      <dgm:prSet presAssocID="{65F8F97C-689E-41C6-A347-BB259B816F34}" presName="childNode" presStyleLbl="node1" presStyleIdx="0" presStyleCnt="17" custScaleX="102164">
        <dgm:presLayoutVars>
          <dgm:bulletEnabled val="1"/>
        </dgm:presLayoutVars>
      </dgm:prSet>
      <dgm:spPr/>
    </dgm:pt>
    <dgm:pt modelId="{7BED6939-2D49-44DC-AEB6-DE107C7F1ADE}" type="pres">
      <dgm:prSet presAssocID="{65F8F97C-689E-41C6-A347-BB259B816F34}" presName="aSpace2" presStyleCnt="0"/>
      <dgm:spPr/>
    </dgm:pt>
    <dgm:pt modelId="{E84D1502-9AD7-4DBC-84EC-F49C9EAC4A18}" type="pres">
      <dgm:prSet presAssocID="{7DF9D61E-C4E4-4640-AA4C-DC2B9010357A}" presName="childNode" presStyleLbl="node1" presStyleIdx="1" presStyleCnt="17" custScaleX="103677">
        <dgm:presLayoutVars>
          <dgm:bulletEnabled val="1"/>
        </dgm:presLayoutVars>
      </dgm:prSet>
      <dgm:spPr/>
    </dgm:pt>
    <dgm:pt modelId="{D24EA043-1BA0-4B97-BB8A-17FC31FC2CE2}" type="pres">
      <dgm:prSet presAssocID="{7DF9D61E-C4E4-4640-AA4C-DC2B9010357A}" presName="aSpace2" presStyleCnt="0"/>
      <dgm:spPr/>
    </dgm:pt>
    <dgm:pt modelId="{F42ADE42-E135-434A-81F9-62BED0EED487}" type="pres">
      <dgm:prSet presAssocID="{8B716D2D-6DD2-4A3B-A825-B28DBAA9757B}" presName="childNode" presStyleLbl="node1" presStyleIdx="2" presStyleCnt="17" custScaleX="101408">
        <dgm:presLayoutVars>
          <dgm:bulletEnabled val="1"/>
        </dgm:presLayoutVars>
      </dgm:prSet>
      <dgm:spPr/>
    </dgm:pt>
    <dgm:pt modelId="{047F517C-1148-4128-9E7E-BCBB9FCD4CFA}" type="pres">
      <dgm:prSet presAssocID="{8B716D2D-6DD2-4A3B-A825-B28DBAA9757B}" presName="aSpace2" presStyleCnt="0"/>
      <dgm:spPr/>
    </dgm:pt>
    <dgm:pt modelId="{B2432FE5-7374-4953-90CE-C835424A0A4D}" type="pres">
      <dgm:prSet presAssocID="{CFF65BEE-4D33-46C0-9B14-9DAACCBE3BBD}" presName="childNode" presStyleLbl="node1" presStyleIdx="3" presStyleCnt="17" custScaleX="100651">
        <dgm:presLayoutVars>
          <dgm:bulletEnabled val="1"/>
        </dgm:presLayoutVars>
      </dgm:prSet>
      <dgm:spPr/>
    </dgm:pt>
    <dgm:pt modelId="{4644D575-EE1E-4350-B67F-2BABC390B606}" type="pres">
      <dgm:prSet presAssocID="{CFF65BEE-4D33-46C0-9B14-9DAACCBE3BBD}" presName="aSpace2" presStyleCnt="0"/>
      <dgm:spPr/>
    </dgm:pt>
    <dgm:pt modelId="{EE84B9FA-5513-4336-B4E0-629F2E534529}" type="pres">
      <dgm:prSet presAssocID="{6BD3E924-CE00-4723-975C-4C4F78553B38}" presName="childNode" presStyleLbl="node1" presStyleIdx="4" presStyleCnt="17" custScaleX="99138">
        <dgm:presLayoutVars>
          <dgm:bulletEnabled val="1"/>
        </dgm:presLayoutVars>
      </dgm:prSet>
      <dgm:spPr/>
    </dgm:pt>
    <dgm:pt modelId="{59C24B65-E1AC-443A-8A2A-86CB5E17D733}" type="pres">
      <dgm:prSet presAssocID="{54BE14DB-7584-4E24-9746-EF2ED2C88E4E}" presName="aSpace" presStyleCnt="0"/>
      <dgm:spPr/>
    </dgm:pt>
    <dgm:pt modelId="{D5ACD6CE-4DA4-4F91-8320-D91F21F5FACE}" type="pres">
      <dgm:prSet presAssocID="{7796DFAB-6FBD-4A48-A53B-70812B0C26EA}" presName="compNode" presStyleCnt="0"/>
      <dgm:spPr/>
    </dgm:pt>
    <dgm:pt modelId="{F5165624-3089-445B-83B1-1C73301ED34A}" type="pres">
      <dgm:prSet presAssocID="{7796DFAB-6FBD-4A48-A53B-70812B0C26EA}" presName="aNode" presStyleLbl="bgShp" presStyleIdx="1" presStyleCnt="4" custScaleX="87091"/>
      <dgm:spPr/>
    </dgm:pt>
    <dgm:pt modelId="{317AF6D3-7591-4D35-8349-87DC916EB039}" type="pres">
      <dgm:prSet presAssocID="{7796DFAB-6FBD-4A48-A53B-70812B0C26EA}" presName="textNode" presStyleLbl="bgShp" presStyleIdx="1" presStyleCnt="4"/>
      <dgm:spPr/>
    </dgm:pt>
    <dgm:pt modelId="{302FC0B7-47D9-4292-9EB1-784DB6EBBD58}" type="pres">
      <dgm:prSet presAssocID="{7796DFAB-6FBD-4A48-A53B-70812B0C26EA}" presName="compChildNode" presStyleCnt="0"/>
      <dgm:spPr/>
    </dgm:pt>
    <dgm:pt modelId="{DABB4147-2417-4781-B93D-95FDBCADCCD3}" type="pres">
      <dgm:prSet presAssocID="{7796DFAB-6FBD-4A48-A53B-70812B0C26EA}" presName="theInnerList" presStyleCnt="0"/>
      <dgm:spPr/>
    </dgm:pt>
    <dgm:pt modelId="{0A81535F-F289-4CF2-9AEE-122FA9007BC9}" type="pres">
      <dgm:prSet presAssocID="{F390C289-8327-482A-A818-7219FE8FA495}" presName="childNode" presStyleLbl="node1" presStyleIdx="5" presStyleCnt="17">
        <dgm:presLayoutVars>
          <dgm:bulletEnabled val="1"/>
        </dgm:presLayoutVars>
      </dgm:prSet>
      <dgm:spPr/>
    </dgm:pt>
    <dgm:pt modelId="{F082C813-FCC8-4848-B613-03F4A70D8001}" type="pres">
      <dgm:prSet presAssocID="{F390C289-8327-482A-A818-7219FE8FA495}" presName="aSpace2" presStyleCnt="0"/>
      <dgm:spPr/>
    </dgm:pt>
    <dgm:pt modelId="{D2867A33-0CCD-4578-9655-4E64ED1DEAB9}" type="pres">
      <dgm:prSet presAssocID="{E346CB51-4ED6-4F41-AD4B-20D5C6001A41}" presName="childNode" presStyleLbl="node1" presStyleIdx="6" presStyleCnt="17">
        <dgm:presLayoutVars>
          <dgm:bulletEnabled val="1"/>
        </dgm:presLayoutVars>
      </dgm:prSet>
      <dgm:spPr/>
    </dgm:pt>
    <dgm:pt modelId="{0BF293AE-BE83-42BA-B73C-4CADA677AB50}" type="pres">
      <dgm:prSet presAssocID="{E346CB51-4ED6-4F41-AD4B-20D5C6001A41}" presName="aSpace2" presStyleCnt="0"/>
      <dgm:spPr/>
    </dgm:pt>
    <dgm:pt modelId="{658FC82F-5082-4CD3-9C97-E7786AF10344}" type="pres">
      <dgm:prSet presAssocID="{32F5179B-CE8F-4F6E-91A7-E9B1AECDF0F4}" presName="childNode" presStyleLbl="node1" presStyleIdx="7" presStyleCnt="17">
        <dgm:presLayoutVars>
          <dgm:bulletEnabled val="1"/>
        </dgm:presLayoutVars>
      </dgm:prSet>
      <dgm:spPr/>
    </dgm:pt>
    <dgm:pt modelId="{37B75CB1-D353-4729-B70C-F1D91DAAB120}" type="pres">
      <dgm:prSet presAssocID="{32F5179B-CE8F-4F6E-91A7-E9B1AECDF0F4}" presName="aSpace2" presStyleCnt="0"/>
      <dgm:spPr/>
    </dgm:pt>
    <dgm:pt modelId="{B3B13251-DAC5-4554-BD01-DE0F39F8AAB1}" type="pres">
      <dgm:prSet presAssocID="{C81E3D32-3BCA-4663-8781-32CAD281E4C1}" presName="childNode" presStyleLbl="node1" presStyleIdx="8" presStyleCnt="17">
        <dgm:presLayoutVars>
          <dgm:bulletEnabled val="1"/>
        </dgm:presLayoutVars>
      </dgm:prSet>
      <dgm:spPr/>
    </dgm:pt>
    <dgm:pt modelId="{2EC1963A-5AC2-4302-9170-7AFCA965B525}" type="pres">
      <dgm:prSet presAssocID="{C81E3D32-3BCA-4663-8781-32CAD281E4C1}" presName="aSpace2" presStyleCnt="0"/>
      <dgm:spPr/>
    </dgm:pt>
    <dgm:pt modelId="{86356101-58BF-4FD8-AF12-A26B099BD85E}" type="pres">
      <dgm:prSet presAssocID="{3BE6C95A-3ACE-4BCB-9636-F865B008AB50}" presName="childNode" presStyleLbl="node1" presStyleIdx="9" presStyleCnt="17">
        <dgm:presLayoutVars>
          <dgm:bulletEnabled val="1"/>
        </dgm:presLayoutVars>
      </dgm:prSet>
      <dgm:spPr/>
    </dgm:pt>
    <dgm:pt modelId="{5470BD3D-82A7-4E35-86BC-95D66DBB1119}" type="pres">
      <dgm:prSet presAssocID="{7796DFAB-6FBD-4A48-A53B-70812B0C26EA}" presName="aSpace" presStyleCnt="0"/>
      <dgm:spPr/>
    </dgm:pt>
    <dgm:pt modelId="{6EDBADB2-3A28-4653-B522-7F8B78616467}" type="pres">
      <dgm:prSet presAssocID="{792D5405-82A9-4D48-B954-207A503EE78D}" presName="compNode" presStyleCnt="0"/>
      <dgm:spPr/>
    </dgm:pt>
    <dgm:pt modelId="{1E67C66D-DEDD-4E8E-AB28-D13C8BB6D3EF}" type="pres">
      <dgm:prSet presAssocID="{792D5405-82A9-4D48-B954-207A503EE78D}" presName="aNode" presStyleLbl="bgShp" presStyleIdx="2" presStyleCnt="4" custScaleX="86426" custLinFactNeighborX="306" custLinFactNeighborY="25"/>
      <dgm:spPr/>
    </dgm:pt>
    <dgm:pt modelId="{3540DC1E-A2FE-44C8-9AE9-0232E9C30E4B}" type="pres">
      <dgm:prSet presAssocID="{792D5405-82A9-4D48-B954-207A503EE78D}" presName="textNode" presStyleLbl="bgShp" presStyleIdx="2" presStyleCnt="4"/>
      <dgm:spPr/>
    </dgm:pt>
    <dgm:pt modelId="{EFA935CB-DF2F-4677-8A81-3389ABAB9EDE}" type="pres">
      <dgm:prSet presAssocID="{792D5405-82A9-4D48-B954-207A503EE78D}" presName="compChildNode" presStyleCnt="0"/>
      <dgm:spPr/>
    </dgm:pt>
    <dgm:pt modelId="{2F84B53A-09B9-44F9-9BD8-1FD4C0B6A639}" type="pres">
      <dgm:prSet presAssocID="{792D5405-82A9-4D48-B954-207A503EE78D}" presName="theInnerList" presStyleCnt="0"/>
      <dgm:spPr/>
    </dgm:pt>
    <dgm:pt modelId="{A8F1D83B-B906-463F-BDB3-5E279A04AF1B}" type="pres">
      <dgm:prSet presAssocID="{47720799-26AA-4191-A630-54A0910C4850}" presName="childNode" presStyleLbl="node1" presStyleIdx="10" presStyleCnt="17">
        <dgm:presLayoutVars>
          <dgm:bulletEnabled val="1"/>
        </dgm:presLayoutVars>
      </dgm:prSet>
      <dgm:spPr/>
    </dgm:pt>
    <dgm:pt modelId="{7285ABC4-7AF0-4FC5-8475-2E387B3B4B26}" type="pres">
      <dgm:prSet presAssocID="{47720799-26AA-4191-A630-54A0910C4850}" presName="aSpace2" presStyleCnt="0"/>
      <dgm:spPr/>
    </dgm:pt>
    <dgm:pt modelId="{63D522E4-5F07-4BB6-B98F-790FB1F9A451}" type="pres">
      <dgm:prSet presAssocID="{60DD4975-D631-4795-970F-D5037BC521CC}" presName="childNode" presStyleLbl="node1" presStyleIdx="11" presStyleCnt="17">
        <dgm:presLayoutVars>
          <dgm:bulletEnabled val="1"/>
        </dgm:presLayoutVars>
      </dgm:prSet>
      <dgm:spPr/>
    </dgm:pt>
    <dgm:pt modelId="{3369B448-7CA2-4A94-8D51-802653E650C2}" type="pres">
      <dgm:prSet presAssocID="{60DD4975-D631-4795-970F-D5037BC521CC}" presName="aSpace2" presStyleCnt="0"/>
      <dgm:spPr/>
    </dgm:pt>
    <dgm:pt modelId="{76EEA0A8-24FC-479D-B50B-C2D92C63B74B}" type="pres">
      <dgm:prSet presAssocID="{8A9C970B-6117-4D26-8DA8-E00D6BE039E4}" presName="childNode" presStyleLbl="node1" presStyleIdx="12" presStyleCnt="17">
        <dgm:presLayoutVars>
          <dgm:bulletEnabled val="1"/>
        </dgm:presLayoutVars>
      </dgm:prSet>
      <dgm:spPr/>
    </dgm:pt>
    <dgm:pt modelId="{660C0D15-B16B-4B87-8FB7-4054720615FE}" type="pres">
      <dgm:prSet presAssocID="{8A9C970B-6117-4D26-8DA8-E00D6BE039E4}" presName="aSpace2" presStyleCnt="0"/>
      <dgm:spPr/>
    </dgm:pt>
    <dgm:pt modelId="{C282C9A2-7156-4C0E-9212-EC3C60868761}" type="pres">
      <dgm:prSet presAssocID="{5709AF05-E5D9-4385-B7A9-9C28B7895FDB}" presName="childNode" presStyleLbl="node1" presStyleIdx="13" presStyleCnt="17">
        <dgm:presLayoutVars>
          <dgm:bulletEnabled val="1"/>
        </dgm:presLayoutVars>
      </dgm:prSet>
      <dgm:spPr/>
    </dgm:pt>
    <dgm:pt modelId="{8CD6A9AC-37AE-4336-91FE-DDB8196776DC}" type="pres">
      <dgm:prSet presAssocID="{792D5405-82A9-4D48-B954-207A503EE78D}" presName="aSpace" presStyleCnt="0"/>
      <dgm:spPr/>
    </dgm:pt>
    <dgm:pt modelId="{6819D0D2-3AB8-4998-95B4-2798243D9043}" type="pres">
      <dgm:prSet presAssocID="{6B595540-60D4-4B60-B17F-EC487381A374}" presName="compNode" presStyleCnt="0"/>
      <dgm:spPr/>
    </dgm:pt>
    <dgm:pt modelId="{E9324259-8490-4C0F-A583-148D5559FC8C}" type="pres">
      <dgm:prSet presAssocID="{6B595540-60D4-4B60-B17F-EC487381A374}" presName="aNode" presStyleLbl="bgShp" presStyleIdx="3" presStyleCnt="4" custScaleX="85242"/>
      <dgm:spPr/>
    </dgm:pt>
    <dgm:pt modelId="{2C1E2C80-FF3D-44ED-B7E3-49CC1635419D}" type="pres">
      <dgm:prSet presAssocID="{6B595540-60D4-4B60-B17F-EC487381A374}" presName="textNode" presStyleLbl="bgShp" presStyleIdx="3" presStyleCnt="4"/>
      <dgm:spPr/>
    </dgm:pt>
    <dgm:pt modelId="{D7E19A0B-67AB-4707-B520-BC9F349E4C48}" type="pres">
      <dgm:prSet presAssocID="{6B595540-60D4-4B60-B17F-EC487381A374}" presName="compChildNode" presStyleCnt="0"/>
      <dgm:spPr/>
    </dgm:pt>
    <dgm:pt modelId="{51189B92-55DF-435F-8968-82A5BB4114CA}" type="pres">
      <dgm:prSet presAssocID="{6B595540-60D4-4B60-B17F-EC487381A374}" presName="theInnerList" presStyleCnt="0"/>
      <dgm:spPr/>
    </dgm:pt>
    <dgm:pt modelId="{B8CC6DC0-8E71-44E7-9D59-0E06CDB546AC}" type="pres">
      <dgm:prSet presAssocID="{4D84C4A4-5450-4683-A0CF-05956351E9D8}" presName="childNode" presStyleLbl="node1" presStyleIdx="14" presStyleCnt="17">
        <dgm:presLayoutVars>
          <dgm:bulletEnabled val="1"/>
        </dgm:presLayoutVars>
      </dgm:prSet>
      <dgm:spPr/>
    </dgm:pt>
    <dgm:pt modelId="{64F33E2B-947B-44DB-AE04-9F527C354BA0}" type="pres">
      <dgm:prSet presAssocID="{4D84C4A4-5450-4683-A0CF-05956351E9D8}" presName="aSpace2" presStyleCnt="0"/>
      <dgm:spPr/>
    </dgm:pt>
    <dgm:pt modelId="{D9EBD11D-B43E-40F1-94C7-8F98B8755A1D}" type="pres">
      <dgm:prSet presAssocID="{2273117D-7CE3-49F2-BE08-C97B714FE0DE}" presName="childNode" presStyleLbl="node1" presStyleIdx="15" presStyleCnt="17">
        <dgm:presLayoutVars>
          <dgm:bulletEnabled val="1"/>
        </dgm:presLayoutVars>
      </dgm:prSet>
      <dgm:spPr/>
    </dgm:pt>
    <dgm:pt modelId="{ED175013-B99E-4BCC-B3AC-08E6F7281827}" type="pres">
      <dgm:prSet presAssocID="{2273117D-7CE3-49F2-BE08-C97B714FE0DE}" presName="aSpace2" presStyleCnt="0"/>
      <dgm:spPr/>
    </dgm:pt>
    <dgm:pt modelId="{3EDB609B-61C2-4089-A4D0-36135095B92C}" type="pres">
      <dgm:prSet presAssocID="{EA7FAFFA-434E-457D-B973-2C5E0098BA95}" presName="childNode" presStyleLbl="node1" presStyleIdx="16" presStyleCnt="17">
        <dgm:presLayoutVars>
          <dgm:bulletEnabled val="1"/>
        </dgm:presLayoutVars>
      </dgm:prSet>
      <dgm:spPr/>
    </dgm:pt>
  </dgm:ptLst>
  <dgm:cxnLst>
    <dgm:cxn modelId="{47CB2D09-A374-4C3E-8521-3DBD11F7EE73}" srcId="{7796DFAB-6FBD-4A48-A53B-70812B0C26EA}" destId="{C81E3D32-3BCA-4663-8781-32CAD281E4C1}" srcOrd="3" destOrd="0" parTransId="{AD941C87-A1AD-45FB-987F-EEF86CD95DD8}" sibTransId="{CF85A229-58EC-473B-9F6B-2736322E840E}"/>
    <dgm:cxn modelId="{0432AC0C-AF2C-4746-A4F9-ED73BAB8E245}" type="presOf" srcId="{C81E3D32-3BCA-4663-8781-32CAD281E4C1}" destId="{B3B13251-DAC5-4554-BD01-DE0F39F8AAB1}" srcOrd="0" destOrd="0" presId="urn:microsoft.com/office/officeart/2005/8/layout/lProcess2"/>
    <dgm:cxn modelId="{FC75F012-3AAA-43A5-AE7C-7BC1A4E03CFB}" srcId="{7994392D-F912-4015-A821-7E006E8C6C4E}" destId="{6B595540-60D4-4B60-B17F-EC487381A374}" srcOrd="3" destOrd="0" parTransId="{37DD41F6-D2B3-4AD8-A488-32E258E7DB68}" sibTransId="{CD4AD52C-3D57-4D52-9DB4-28630F95F06B}"/>
    <dgm:cxn modelId="{758DFB13-9640-4BA5-8D53-77726E84B036}" srcId="{54BE14DB-7584-4E24-9746-EF2ED2C88E4E}" destId="{6BD3E924-CE00-4723-975C-4C4F78553B38}" srcOrd="4" destOrd="0" parTransId="{B10ECF5C-26E3-4847-891F-CEC31BB49F24}" sibTransId="{1D586C9A-9235-4D23-A1D9-CF6F88431219}"/>
    <dgm:cxn modelId="{7D0FC619-9996-48EA-8058-7ACAD30044B6}" srcId="{6B595540-60D4-4B60-B17F-EC487381A374}" destId="{4D84C4A4-5450-4683-A0CF-05956351E9D8}" srcOrd="0" destOrd="0" parTransId="{8460BCF0-025E-4CE9-BE1A-5247C867D19F}" sibTransId="{7C8EC45D-6CC5-4174-94CC-EA522B6806DF}"/>
    <dgm:cxn modelId="{2AD8321B-16D3-4BAF-A948-79E169E63291}" type="presOf" srcId="{6B595540-60D4-4B60-B17F-EC487381A374}" destId="{2C1E2C80-FF3D-44ED-B7E3-49CC1635419D}" srcOrd="1" destOrd="0" presId="urn:microsoft.com/office/officeart/2005/8/layout/lProcess2"/>
    <dgm:cxn modelId="{21CB961E-58FC-4A96-A199-B02DB111973D}" srcId="{7796DFAB-6FBD-4A48-A53B-70812B0C26EA}" destId="{32F5179B-CE8F-4F6E-91A7-E9B1AECDF0F4}" srcOrd="2" destOrd="0" parTransId="{8C85C1CF-B1BF-4954-ACFD-F1D445C30A1A}" sibTransId="{FC79F1B6-E40D-43CF-B736-A59B4FAA2488}"/>
    <dgm:cxn modelId="{488ED627-6FA4-4DA4-A5D8-5F4449880D42}" type="presOf" srcId="{47720799-26AA-4191-A630-54A0910C4850}" destId="{A8F1D83B-B906-463F-BDB3-5E279A04AF1B}" srcOrd="0" destOrd="0" presId="urn:microsoft.com/office/officeart/2005/8/layout/lProcess2"/>
    <dgm:cxn modelId="{0D2F6B28-37B5-42C0-A0EF-61E94D7314DB}" type="presOf" srcId="{2273117D-7CE3-49F2-BE08-C97B714FE0DE}" destId="{D9EBD11D-B43E-40F1-94C7-8F98B8755A1D}" srcOrd="0" destOrd="0" presId="urn:microsoft.com/office/officeart/2005/8/layout/lProcess2"/>
    <dgm:cxn modelId="{15CE6B2A-A953-435F-B7C1-4DE130137378}" type="presOf" srcId="{3BE6C95A-3ACE-4BCB-9636-F865B008AB50}" destId="{86356101-58BF-4FD8-AF12-A26B099BD85E}" srcOrd="0" destOrd="0" presId="urn:microsoft.com/office/officeart/2005/8/layout/lProcess2"/>
    <dgm:cxn modelId="{ABB55D31-A312-40A6-BA27-C500FE82256E}" srcId="{6B595540-60D4-4B60-B17F-EC487381A374}" destId="{2273117D-7CE3-49F2-BE08-C97B714FE0DE}" srcOrd="1" destOrd="0" parTransId="{FEBB8C7C-B151-4223-9463-22F202E026EE}" sibTransId="{F3477FF9-011C-45F1-A5D4-7B94A0336759}"/>
    <dgm:cxn modelId="{AD8C5D33-B7E1-42C2-986F-78C45ACD4DC1}" srcId="{54BE14DB-7584-4E24-9746-EF2ED2C88E4E}" destId="{7DF9D61E-C4E4-4640-AA4C-DC2B9010357A}" srcOrd="1" destOrd="0" parTransId="{C021F474-0470-4AA1-825D-EEA6756A4A44}" sibTransId="{509E2BF8-15BD-473D-A28E-6468AFEDEEF2}"/>
    <dgm:cxn modelId="{B6B0735E-A4D1-46D2-B9B9-24BE4AB73EEA}" type="presOf" srcId="{8A9C970B-6117-4D26-8DA8-E00D6BE039E4}" destId="{76EEA0A8-24FC-479D-B50B-C2D92C63B74B}" srcOrd="0" destOrd="0" presId="urn:microsoft.com/office/officeart/2005/8/layout/lProcess2"/>
    <dgm:cxn modelId="{F23F8C62-B282-4606-86E0-5B307C3168B7}" srcId="{792D5405-82A9-4D48-B954-207A503EE78D}" destId="{8A9C970B-6117-4D26-8DA8-E00D6BE039E4}" srcOrd="2" destOrd="0" parTransId="{C1DB5B3A-C4CD-4015-9518-05AF5A46CF39}" sibTransId="{721032AE-D6DD-4D34-BDE6-3ACA18F176CD}"/>
    <dgm:cxn modelId="{96503963-02DA-4747-B99E-72A1329F9F08}" type="presOf" srcId="{65F8F97C-689E-41C6-A347-BB259B816F34}" destId="{0071256F-6933-4B93-B1BB-C10530DF4200}" srcOrd="0" destOrd="0" presId="urn:microsoft.com/office/officeart/2005/8/layout/lProcess2"/>
    <dgm:cxn modelId="{16D4B363-789A-4B3C-A56F-3EE108D2C5B3}" type="presOf" srcId="{60DD4975-D631-4795-970F-D5037BC521CC}" destId="{63D522E4-5F07-4BB6-B98F-790FB1F9A451}" srcOrd="0" destOrd="0" presId="urn:microsoft.com/office/officeart/2005/8/layout/lProcess2"/>
    <dgm:cxn modelId="{EFAC8566-EBB9-4021-907D-5B3673462D76}" type="presOf" srcId="{5709AF05-E5D9-4385-B7A9-9C28B7895FDB}" destId="{C282C9A2-7156-4C0E-9212-EC3C60868761}" srcOrd="0" destOrd="0" presId="urn:microsoft.com/office/officeart/2005/8/layout/lProcess2"/>
    <dgm:cxn modelId="{4903F351-4E19-4D20-B160-2812C93059CE}" type="presOf" srcId="{792D5405-82A9-4D48-B954-207A503EE78D}" destId="{1E67C66D-DEDD-4E8E-AB28-D13C8BB6D3EF}" srcOrd="0" destOrd="0" presId="urn:microsoft.com/office/officeart/2005/8/layout/lProcess2"/>
    <dgm:cxn modelId="{0BDD4954-45AA-48C3-8A18-A9C7A6939D95}" type="presOf" srcId="{6B595540-60D4-4B60-B17F-EC487381A374}" destId="{E9324259-8490-4C0F-A583-148D5559FC8C}" srcOrd="0" destOrd="0" presId="urn:microsoft.com/office/officeart/2005/8/layout/lProcess2"/>
    <dgm:cxn modelId="{D2C89976-5817-4562-A2F9-F180851B4B1D}" type="presOf" srcId="{F390C289-8327-482A-A818-7219FE8FA495}" destId="{0A81535F-F289-4CF2-9AEE-122FA9007BC9}" srcOrd="0" destOrd="0" presId="urn:microsoft.com/office/officeart/2005/8/layout/lProcess2"/>
    <dgm:cxn modelId="{F43C9F76-A00E-41DB-941E-D825AA21B88D}" type="presOf" srcId="{7DF9D61E-C4E4-4640-AA4C-DC2B9010357A}" destId="{E84D1502-9AD7-4DBC-84EC-F49C9EAC4A18}" srcOrd="0" destOrd="0" presId="urn:microsoft.com/office/officeart/2005/8/layout/lProcess2"/>
    <dgm:cxn modelId="{A6B74F77-FEBD-4565-A6AC-1716B8139403}" type="presOf" srcId="{6BD3E924-CE00-4723-975C-4C4F78553B38}" destId="{EE84B9FA-5513-4336-B4E0-629F2E534529}" srcOrd="0" destOrd="0" presId="urn:microsoft.com/office/officeart/2005/8/layout/lProcess2"/>
    <dgm:cxn modelId="{70293280-BD0A-46CB-B42C-A316837E2708}" type="presOf" srcId="{7994392D-F912-4015-A821-7E006E8C6C4E}" destId="{7EE274C5-A44B-4EC8-8F03-691FB25BB1C9}" srcOrd="0" destOrd="0" presId="urn:microsoft.com/office/officeart/2005/8/layout/lProcess2"/>
    <dgm:cxn modelId="{60362781-4720-432C-8851-1FCA2476EF90}" srcId="{54BE14DB-7584-4E24-9746-EF2ED2C88E4E}" destId="{65F8F97C-689E-41C6-A347-BB259B816F34}" srcOrd="0" destOrd="0" parTransId="{997CD2D1-C94F-4336-995F-D5CCF1015D11}" sibTransId="{648FEC45-D0C4-4522-BE27-105C5F710DA5}"/>
    <dgm:cxn modelId="{AC167582-6459-41D1-BC49-F29D7BCB58A9}" srcId="{7994392D-F912-4015-A821-7E006E8C6C4E}" destId="{54BE14DB-7584-4E24-9746-EF2ED2C88E4E}" srcOrd="0" destOrd="0" parTransId="{08B2BF9B-D97F-4CC6-9363-7E05D3293FB1}" sibTransId="{5673107E-2D6D-4B87-B668-6B263E2CE855}"/>
    <dgm:cxn modelId="{16FF9083-7F33-44E8-9218-90CF93D90A8A}" type="presOf" srcId="{54BE14DB-7584-4E24-9746-EF2ED2C88E4E}" destId="{F0D222E3-7806-4A28-83E4-9FA1A5BCE5BF}" srcOrd="1" destOrd="0" presId="urn:microsoft.com/office/officeart/2005/8/layout/lProcess2"/>
    <dgm:cxn modelId="{186E1688-D719-4EAD-B119-7DEFAF65928B}" type="presOf" srcId="{7796DFAB-6FBD-4A48-A53B-70812B0C26EA}" destId="{317AF6D3-7591-4D35-8349-87DC916EB039}" srcOrd="1" destOrd="0" presId="urn:microsoft.com/office/officeart/2005/8/layout/lProcess2"/>
    <dgm:cxn modelId="{E1D05D94-D6FB-4AD7-87BF-5E4B46B8BF64}" type="presOf" srcId="{E346CB51-4ED6-4F41-AD4B-20D5C6001A41}" destId="{D2867A33-0CCD-4578-9655-4E64ED1DEAB9}" srcOrd="0" destOrd="0" presId="urn:microsoft.com/office/officeart/2005/8/layout/lProcess2"/>
    <dgm:cxn modelId="{6A224498-B05B-439C-9C63-C61D6E960F3C}" type="presOf" srcId="{7796DFAB-6FBD-4A48-A53B-70812B0C26EA}" destId="{F5165624-3089-445B-83B1-1C73301ED34A}" srcOrd="0" destOrd="0" presId="urn:microsoft.com/office/officeart/2005/8/layout/lProcess2"/>
    <dgm:cxn modelId="{CD1C95A5-07C9-4163-BD20-91A84A678B8B}" srcId="{6B595540-60D4-4B60-B17F-EC487381A374}" destId="{EA7FAFFA-434E-457D-B973-2C5E0098BA95}" srcOrd="2" destOrd="0" parTransId="{C216A0AE-3232-44DB-88E5-808496348389}" sibTransId="{D579C312-892F-44C1-8D35-E59F37138DDD}"/>
    <dgm:cxn modelId="{FD5577AD-BE1B-4578-B4EC-E524C73F58F6}" type="presOf" srcId="{CFF65BEE-4D33-46C0-9B14-9DAACCBE3BBD}" destId="{B2432FE5-7374-4953-90CE-C835424A0A4D}" srcOrd="0" destOrd="0" presId="urn:microsoft.com/office/officeart/2005/8/layout/lProcess2"/>
    <dgm:cxn modelId="{18F113B3-2B9E-470B-ADF5-01C5FA3F91FB}" srcId="{792D5405-82A9-4D48-B954-207A503EE78D}" destId="{5709AF05-E5D9-4385-B7A9-9C28B7895FDB}" srcOrd="3" destOrd="0" parTransId="{68CC77BE-0DAB-409E-9DC1-21030C6BA0F8}" sibTransId="{05880E76-098A-4E98-93CB-F5B76CEA437A}"/>
    <dgm:cxn modelId="{E17C1FB9-BDB9-4321-AE9F-10418C036475}" srcId="{7796DFAB-6FBD-4A48-A53B-70812B0C26EA}" destId="{F390C289-8327-482A-A818-7219FE8FA495}" srcOrd="0" destOrd="0" parTransId="{2D449291-6CB0-49D8-B616-BE64E08B5E96}" sibTransId="{FEF77259-2820-4FB2-8146-747F4B4305DA}"/>
    <dgm:cxn modelId="{E47D0EBF-ED7B-4B0D-B5D7-D92C994BF4C9}" srcId="{7796DFAB-6FBD-4A48-A53B-70812B0C26EA}" destId="{3BE6C95A-3ACE-4BCB-9636-F865B008AB50}" srcOrd="4" destOrd="0" parTransId="{5CCFCB03-703B-44A5-9762-B463D6979566}" sibTransId="{317C4E3B-C637-455F-9B4D-81826BDF5E55}"/>
    <dgm:cxn modelId="{3C9C95C2-3431-4D8D-A7F5-1C2FB498792E}" srcId="{792D5405-82A9-4D48-B954-207A503EE78D}" destId="{60DD4975-D631-4795-970F-D5037BC521CC}" srcOrd="1" destOrd="0" parTransId="{CDB15F63-FC83-49E6-89C3-4460C1B9F8B9}" sibTransId="{4AEB1634-6A87-481D-95F0-EE0089C41F97}"/>
    <dgm:cxn modelId="{65DC80C7-9F38-48A1-8B09-5EE93BABEEB7}" type="presOf" srcId="{792D5405-82A9-4D48-B954-207A503EE78D}" destId="{3540DC1E-A2FE-44C8-9AE9-0232E9C30E4B}" srcOrd="1" destOrd="0" presId="urn:microsoft.com/office/officeart/2005/8/layout/lProcess2"/>
    <dgm:cxn modelId="{08CD05CA-0E72-421B-99BF-146B6211E4E0}" type="presOf" srcId="{4D84C4A4-5450-4683-A0CF-05956351E9D8}" destId="{B8CC6DC0-8E71-44E7-9D59-0E06CDB546AC}" srcOrd="0" destOrd="0" presId="urn:microsoft.com/office/officeart/2005/8/layout/lProcess2"/>
    <dgm:cxn modelId="{D29774CA-41A7-4327-82B4-3782A9A71D02}" type="presOf" srcId="{8B716D2D-6DD2-4A3B-A825-B28DBAA9757B}" destId="{F42ADE42-E135-434A-81F9-62BED0EED487}" srcOrd="0" destOrd="0" presId="urn:microsoft.com/office/officeart/2005/8/layout/lProcess2"/>
    <dgm:cxn modelId="{A6EA5DCD-8DCF-4CC0-9DE5-E0CA1D080C1E}" srcId="{7796DFAB-6FBD-4A48-A53B-70812B0C26EA}" destId="{E346CB51-4ED6-4F41-AD4B-20D5C6001A41}" srcOrd="1" destOrd="0" parTransId="{52A2D5B0-2204-4C29-BF4E-CC1BD81EC8E3}" sibTransId="{C709DD73-A014-4114-B698-708ACA732F3C}"/>
    <dgm:cxn modelId="{7CA3C1CD-346C-479F-8ABD-AFBDBF284181}" srcId="{792D5405-82A9-4D48-B954-207A503EE78D}" destId="{47720799-26AA-4191-A630-54A0910C4850}" srcOrd="0" destOrd="0" parTransId="{618D2683-07FF-4066-8F7C-288DD4799428}" sibTransId="{64D09452-925B-494D-B6BC-6D1CDA0548F1}"/>
    <dgm:cxn modelId="{9C5886DB-D3EF-46E8-A758-72A1A2497DEB}" srcId="{7994392D-F912-4015-A821-7E006E8C6C4E}" destId="{792D5405-82A9-4D48-B954-207A503EE78D}" srcOrd="2" destOrd="0" parTransId="{F906CA90-D686-48EF-AF3D-FF4CB05F7DB3}" sibTransId="{4CF21C6B-67A7-45E6-9BD7-D747CB324B4E}"/>
    <dgm:cxn modelId="{014218DE-FA11-4475-B6DC-B8BC2A1820CD}" type="presOf" srcId="{54BE14DB-7584-4E24-9746-EF2ED2C88E4E}" destId="{9270E44F-FBBB-4BD3-B320-A49374DEEFA6}" srcOrd="0" destOrd="0" presId="urn:microsoft.com/office/officeart/2005/8/layout/lProcess2"/>
    <dgm:cxn modelId="{8E652EE3-336C-40A9-8140-5F96C67D1FD3}" srcId="{54BE14DB-7584-4E24-9746-EF2ED2C88E4E}" destId="{CFF65BEE-4D33-46C0-9B14-9DAACCBE3BBD}" srcOrd="3" destOrd="0" parTransId="{7097C916-1E50-4C61-8F5C-0B42888D734B}" sibTransId="{9C1A276F-FD59-4937-AA0D-91A059D09BED}"/>
    <dgm:cxn modelId="{855F2CE6-15F2-447E-9410-74B588E07854}" srcId="{54BE14DB-7584-4E24-9746-EF2ED2C88E4E}" destId="{8B716D2D-6DD2-4A3B-A825-B28DBAA9757B}" srcOrd="2" destOrd="0" parTransId="{190B299B-EEB0-4C7C-A4BF-90DC7795B16B}" sibTransId="{D9E4A7AC-FAF5-4013-B0C4-039D93BD58FD}"/>
    <dgm:cxn modelId="{6B0732E6-64B4-4581-9C73-E1C3725F92D7}" type="presOf" srcId="{32F5179B-CE8F-4F6E-91A7-E9B1AECDF0F4}" destId="{658FC82F-5082-4CD3-9C97-E7786AF10344}" srcOrd="0" destOrd="0" presId="urn:microsoft.com/office/officeart/2005/8/layout/lProcess2"/>
    <dgm:cxn modelId="{418995EC-A767-4784-ADF1-62AA291FD2FD}" srcId="{7994392D-F912-4015-A821-7E006E8C6C4E}" destId="{7796DFAB-6FBD-4A48-A53B-70812B0C26EA}" srcOrd="1" destOrd="0" parTransId="{B6C5F350-4693-4235-A213-9C74088EB06D}" sibTransId="{6DA3611F-4E33-4416-A1A8-BB0291F4C26B}"/>
    <dgm:cxn modelId="{775C82ED-21D1-4A7C-A166-37F6911ADA19}" type="presOf" srcId="{EA7FAFFA-434E-457D-B973-2C5E0098BA95}" destId="{3EDB609B-61C2-4089-A4D0-36135095B92C}" srcOrd="0" destOrd="0" presId="urn:microsoft.com/office/officeart/2005/8/layout/lProcess2"/>
    <dgm:cxn modelId="{D7B51492-737F-410E-AF5B-1B5AB0234E82}" type="presParOf" srcId="{7EE274C5-A44B-4EC8-8F03-691FB25BB1C9}" destId="{85DEEDBC-D59E-494F-84ED-FFD79F716E03}" srcOrd="0" destOrd="0" presId="urn:microsoft.com/office/officeart/2005/8/layout/lProcess2"/>
    <dgm:cxn modelId="{23D76488-CF20-4EC4-B1F1-D3977FC20352}" type="presParOf" srcId="{85DEEDBC-D59E-494F-84ED-FFD79F716E03}" destId="{9270E44F-FBBB-4BD3-B320-A49374DEEFA6}" srcOrd="0" destOrd="0" presId="urn:microsoft.com/office/officeart/2005/8/layout/lProcess2"/>
    <dgm:cxn modelId="{C2763182-AFE3-46A3-96B2-C63F3F374EC2}" type="presParOf" srcId="{85DEEDBC-D59E-494F-84ED-FFD79F716E03}" destId="{F0D222E3-7806-4A28-83E4-9FA1A5BCE5BF}" srcOrd="1" destOrd="0" presId="urn:microsoft.com/office/officeart/2005/8/layout/lProcess2"/>
    <dgm:cxn modelId="{DC186F71-5057-4172-AB31-69016FFFA1F2}" type="presParOf" srcId="{85DEEDBC-D59E-494F-84ED-FFD79F716E03}" destId="{E6CB4B01-57B9-42BC-8DA8-0099810A7DC8}" srcOrd="2" destOrd="0" presId="urn:microsoft.com/office/officeart/2005/8/layout/lProcess2"/>
    <dgm:cxn modelId="{FD732E64-B97F-461A-8095-6AD34CDC89C5}" type="presParOf" srcId="{E6CB4B01-57B9-42BC-8DA8-0099810A7DC8}" destId="{6ACBFC0A-0DFA-4239-82FD-7DA516C556CD}" srcOrd="0" destOrd="0" presId="urn:microsoft.com/office/officeart/2005/8/layout/lProcess2"/>
    <dgm:cxn modelId="{D4B0D6F8-C7F6-4CC1-B5A9-23D50ADB322A}" type="presParOf" srcId="{6ACBFC0A-0DFA-4239-82FD-7DA516C556CD}" destId="{0071256F-6933-4B93-B1BB-C10530DF4200}" srcOrd="0" destOrd="0" presId="urn:microsoft.com/office/officeart/2005/8/layout/lProcess2"/>
    <dgm:cxn modelId="{EE91F5CF-EFAB-490A-BCEB-361974E6227F}" type="presParOf" srcId="{6ACBFC0A-0DFA-4239-82FD-7DA516C556CD}" destId="{7BED6939-2D49-44DC-AEB6-DE107C7F1ADE}" srcOrd="1" destOrd="0" presId="urn:microsoft.com/office/officeart/2005/8/layout/lProcess2"/>
    <dgm:cxn modelId="{C1DC100F-4E11-434C-BF7F-66FB3A421DE6}" type="presParOf" srcId="{6ACBFC0A-0DFA-4239-82FD-7DA516C556CD}" destId="{E84D1502-9AD7-4DBC-84EC-F49C9EAC4A18}" srcOrd="2" destOrd="0" presId="urn:microsoft.com/office/officeart/2005/8/layout/lProcess2"/>
    <dgm:cxn modelId="{41185957-32A6-44BB-B97F-02939CF14BA3}" type="presParOf" srcId="{6ACBFC0A-0DFA-4239-82FD-7DA516C556CD}" destId="{D24EA043-1BA0-4B97-BB8A-17FC31FC2CE2}" srcOrd="3" destOrd="0" presId="urn:microsoft.com/office/officeart/2005/8/layout/lProcess2"/>
    <dgm:cxn modelId="{F27F6343-422F-4BAB-8DFE-B191A0234327}" type="presParOf" srcId="{6ACBFC0A-0DFA-4239-82FD-7DA516C556CD}" destId="{F42ADE42-E135-434A-81F9-62BED0EED487}" srcOrd="4" destOrd="0" presId="urn:microsoft.com/office/officeart/2005/8/layout/lProcess2"/>
    <dgm:cxn modelId="{89B9E15B-4B4C-4CC1-96C7-C7E278761323}" type="presParOf" srcId="{6ACBFC0A-0DFA-4239-82FD-7DA516C556CD}" destId="{047F517C-1148-4128-9E7E-BCBB9FCD4CFA}" srcOrd="5" destOrd="0" presId="urn:microsoft.com/office/officeart/2005/8/layout/lProcess2"/>
    <dgm:cxn modelId="{A259CD3B-9FF8-4295-A3E9-1DC05E9243D8}" type="presParOf" srcId="{6ACBFC0A-0DFA-4239-82FD-7DA516C556CD}" destId="{B2432FE5-7374-4953-90CE-C835424A0A4D}" srcOrd="6" destOrd="0" presId="urn:microsoft.com/office/officeart/2005/8/layout/lProcess2"/>
    <dgm:cxn modelId="{CC49F597-BAC8-4554-ADAB-59C0ED13579C}" type="presParOf" srcId="{6ACBFC0A-0DFA-4239-82FD-7DA516C556CD}" destId="{4644D575-EE1E-4350-B67F-2BABC390B606}" srcOrd="7" destOrd="0" presId="urn:microsoft.com/office/officeart/2005/8/layout/lProcess2"/>
    <dgm:cxn modelId="{D73E58CF-F9E6-46A0-A932-B371291E0495}" type="presParOf" srcId="{6ACBFC0A-0DFA-4239-82FD-7DA516C556CD}" destId="{EE84B9FA-5513-4336-B4E0-629F2E534529}" srcOrd="8" destOrd="0" presId="urn:microsoft.com/office/officeart/2005/8/layout/lProcess2"/>
    <dgm:cxn modelId="{F49A8310-3C1B-46CE-A9CF-769772BB112E}" type="presParOf" srcId="{7EE274C5-A44B-4EC8-8F03-691FB25BB1C9}" destId="{59C24B65-E1AC-443A-8A2A-86CB5E17D733}" srcOrd="1" destOrd="0" presId="urn:microsoft.com/office/officeart/2005/8/layout/lProcess2"/>
    <dgm:cxn modelId="{41B0F1A5-1967-484E-BAC3-950B802FFB64}" type="presParOf" srcId="{7EE274C5-A44B-4EC8-8F03-691FB25BB1C9}" destId="{D5ACD6CE-4DA4-4F91-8320-D91F21F5FACE}" srcOrd="2" destOrd="0" presId="urn:microsoft.com/office/officeart/2005/8/layout/lProcess2"/>
    <dgm:cxn modelId="{E9C552CF-D776-4628-BDEB-1333A624D72A}" type="presParOf" srcId="{D5ACD6CE-4DA4-4F91-8320-D91F21F5FACE}" destId="{F5165624-3089-445B-83B1-1C73301ED34A}" srcOrd="0" destOrd="0" presId="urn:microsoft.com/office/officeart/2005/8/layout/lProcess2"/>
    <dgm:cxn modelId="{12CA82B9-F35D-48D1-A5E7-23232C434EEE}" type="presParOf" srcId="{D5ACD6CE-4DA4-4F91-8320-D91F21F5FACE}" destId="{317AF6D3-7591-4D35-8349-87DC916EB039}" srcOrd="1" destOrd="0" presId="urn:microsoft.com/office/officeart/2005/8/layout/lProcess2"/>
    <dgm:cxn modelId="{E315D046-37F5-4FE5-BCB8-21D3E99550B3}" type="presParOf" srcId="{D5ACD6CE-4DA4-4F91-8320-D91F21F5FACE}" destId="{302FC0B7-47D9-4292-9EB1-784DB6EBBD58}" srcOrd="2" destOrd="0" presId="urn:microsoft.com/office/officeart/2005/8/layout/lProcess2"/>
    <dgm:cxn modelId="{965BA00E-2F0A-4FA8-8A49-6568ABFAAEA2}" type="presParOf" srcId="{302FC0B7-47D9-4292-9EB1-784DB6EBBD58}" destId="{DABB4147-2417-4781-B93D-95FDBCADCCD3}" srcOrd="0" destOrd="0" presId="urn:microsoft.com/office/officeart/2005/8/layout/lProcess2"/>
    <dgm:cxn modelId="{CA63AA52-407C-48D4-8DAC-CB8C378767CA}" type="presParOf" srcId="{DABB4147-2417-4781-B93D-95FDBCADCCD3}" destId="{0A81535F-F289-4CF2-9AEE-122FA9007BC9}" srcOrd="0" destOrd="0" presId="urn:microsoft.com/office/officeart/2005/8/layout/lProcess2"/>
    <dgm:cxn modelId="{0E87F669-0BE6-447C-B2A2-915655BE5B50}" type="presParOf" srcId="{DABB4147-2417-4781-B93D-95FDBCADCCD3}" destId="{F082C813-FCC8-4848-B613-03F4A70D8001}" srcOrd="1" destOrd="0" presId="urn:microsoft.com/office/officeart/2005/8/layout/lProcess2"/>
    <dgm:cxn modelId="{A3533AFE-BF53-4964-A0FA-60D04F1A2840}" type="presParOf" srcId="{DABB4147-2417-4781-B93D-95FDBCADCCD3}" destId="{D2867A33-0CCD-4578-9655-4E64ED1DEAB9}" srcOrd="2" destOrd="0" presId="urn:microsoft.com/office/officeart/2005/8/layout/lProcess2"/>
    <dgm:cxn modelId="{9FF4EE34-72B9-4919-8074-6727B337DCEF}" type="presParOf" srcId="{DABB4147-2417-4781-B93D-95FDBCADCCD3}" destId="{0BF293AE-BE83-42BA-B73C-4CADA677AB50}" srcOrd="3" destOrd="0" presId="urn:microsoft.com/office/officeart/2005/8/layout/lProcess2"/>
    <dgm:cxn modelId="{6D360ABB-7F70-4817-BBCC-B8545A7627A6}" type="presParOf" srcId="{DABB4147-2417-4781-B93D-95FDBCADCCD3}" destId="{658FC82F-5082-4CD3-9C97-E7786AF10344}" srcOrd="4" destOrd="0" presId="urn:microsoft.com/office/officeart/2005/8/layout/lProcess2"/>
    <dgm:cxn modelId="{31481FD9-D5AB-4400-B077-9301BBD1BF70}" type="presParOf" srcId="{DABB4147-2417-4781-B93D-95FDBCADCCD3}" destId="{37B75CB1-D353-4729-B70C-F1D91DAAB120}" srcOrd="5" destOrd="0" presId="urn:microsoft.com/office/officeart/2005/8/layout/lProcess2"/>
    <dgm:cxn modelId="{DD1878E0-8B8C-4025-809C-D439341138ED}" type="presParOf" srcId="{DABB4147-2417-4781-B93D-95FDBCADCCD3}" destId="{B3B13251-DAC5-4554-BD01-DE0F39F8AAB1}" srcOrd="6" destOrd="0" presId="urn:microsoft.com/office/officeart/2005/8/layout/lProcess2"/>
    <dgm:cxn modelId="{424ED87B-B311-4841-875C-45CF1FDDED4E}" type="presParOf" srcId="{DABB4147-2417-4781-B93D-95FDBCADCCD3}" destId="{2EC1963A-5AC2-4302-9170-7AFCA965B525}" srcOrd="7" destOrd="0" presId="urn:microsoft.com/office/officeart/2005/8/layout/lProcess2"/>
    <dgm:cxn modelId="{8AA3F5EF-7878-4B39-A04F-F2C66FA5F2CB}" type="presParOf" srcId="{DABB4147-2417-4781-B93D-95FDBCADCCD3}" destId="{86356101-58BF-4FD8-AF12-A26B099BD85E}" srcOrd="8" destOrd="0" presId="urn:microsoft.com/office/officeart/2005/8/layout/lProcess2"/>
    <dgm:cxn modelId="{78B0D6EA-15DB-4D1E-B6D9-23C1DAB968A4}" type="presParOf" srcId="{7EE274C5-A44B-4EC8-8F03-691FB25BB1C9}" destId="{5470BD3D-82A7-4E35-86BC-95D66DBB1119}" srcOrd="3" destOrd="0" presId="urn:microsoft.com/office/officeart/2005/8/layout/lProcess2"/>
    <dgm:cxn modelId="{D48CF462-7777-4095-B5B7-66977A4442FF}" type="presParOf" srcId="{7EE274C5-A44B-4EC8-8F03-691FB25BB1C9}" destId="{6EDBADB2-3A28-4653-B522-7F8B78616467}" srcOrd="4" destOrd="0" presId="urn:microsoft.com/office/officeart/2005/8/layout/lProcess2"/>
    <dgm:cxn modelId="{DDA6A2F6-344A-4482-96DF-D0993A912B88}" type="presParOf" srcId="{6EDBADB2-3A28-4653-B522-7F8B78616467}" destId="{1E67C66D-DEDD-4E8E-AB28-D13C8BB6D3EF}" srcOrd="0" destOrd="0" presId="urn:microsoft.com/office/officeart/2005/8/layout/lProcess2"/>
    <dgm:cxn modelId="{4F7FE1B8-D65F-4B4E-A5B7-15B83CF0B59D}" type="presParOf" srcId="{6EDBADB2-3A28-4653-B522-7F8B78616467}" destId="{3540DC1E-A2FE-44C8-9AE9-0232E9C30E4B}" srcOrd="1" destOrd="0" presId="urn:microsoft.com/office/officeart/2005/8/layout/lProcess2"/>
    <dgm:cxn modelId="{9BDC3F70-4FB9-4656-9729-D8DE9C220F74}" type="presParOf" srcId="{6EDBADB2-3A28-4653-B522-7F8B78616467}" destId="{EFA935CB-DF2F-4677-8A81-3389ABAB9EDE}" srcOrd="2" destOrd="0" presId="urn:microsoft.com/office/officeart/2005/8/layout/lProcess2"/>
    <dgm:cxn modelId="{3FD4F838-CD7A-4864-8999-51344DEB46D9}" type="presParOf" srcId="{EFA935CB-DF2F-4677-8A81-3389ABAB9EDE}" destId="{2F84B53A-09B9-44F9-9BD8-1FD4C0B6A639}" srcOrd="0" destOrd="0" presId="urn:microsoft.com/office/officeart/2005/8/layout/lProcess2"/>
    <dgm:cxn modelId="{4F0A3249-42CC-4B30-966F-C959E280398B}" type="presParOf" srcId="{2F84B53A-09B9-44F9-9BD8-1FD4C0B6A639}" destId="{A8F1D83B-B906-463F-BDB3-5E279A04AF1B}" srcOrd="0" destOrd="0" presId="urn:microsoft.com/office/officeart/2005/8/layout/lProcess2"/>
    <dgm:cxn modelId="{7913CB0F-3FF8-4433-B6AA-325137D20107}" type="presParOf" srcId="{2F84B53A-09B9-44F9-9BD8-1FD4C0B6A639}" destId="{7285ABC4-7AF0-4FC5-8475-2E387B3B4B26}" srcOrd="1" destOrd="0" presId="urn:microsoft.com/office/officeart/2005/8/layout/lProcess2"/>
    <dgm:cxn modelId="{1125EBDD-7BD5-4E5E-80B8-2F4F62D44AEC}" type="presParOf" srcId="{2F84B53A-09B9-44F9-9BD8-1FD4C0B6A639}" destId="{63D522E4-5F07-4BB6-B98F-790FB1F9A451}" srcOrd="2" destOrd="0" presId="urn:microsoft.com/office/officeart/2005/8/layout/lProcess2"/>
    <dgm:cxn modelId="{F498625D-97CD-4403-A6D5-36E88DB8657A}" type="presParOf" srcId="{2F84B53A-09B9-44F9-9BD8-1FD4C0B6A639}" destId="{3369B448-7CA2-4A94-8D51-802653E650C2}" srcOrd="3" destOrd="0" presId="urn:microsoft.com/office/officeart/2005/8/layout/lProcess2"/>
    <dgm:cxn modelId="{0F538DB2-D22D-4139-8FFE-AC91535E9BA7}" type="presParOf" srcId="{2F84B53A-09B9-44F9-9BD8-1FD4C0B6A639}" destId="{76EEA0A8-24FC-479D-B50B-C2D92C63B74B}" srcOrd="4" destOrd="0" presId="urn:microsoft.com/office/officeart/2005/8/layout/lProcess2"/>
    <dgm:cxn modelId="{F9AE24D4-2DE6-4372-B915-78C7484B8000}" type="presParOf" srcId="{2F84B53A-09B9-44F9-9BD8-1FD4C0B6A639}" destId="{660C0D15-B16B-4B87-8FB7-4054720615FE}" srcOrd="5" destOrd="0" presId="urn:microsoft.com/office/officeart/2005/8/layout/lProcess2"/>
    <dgm:cxn modelId="{9906EBB7-07A3-4EEB-AF44-55C13896B512}" type="presParOf" srcId="{2F84B53A-09B9-44F9-9BD8-1FD4C0B6A639}" destId="{C282C9A2-7156-4C0E-9212-EC3C60868761}" srcOrd="6" destOrd="0" presId="urn:microsoft.com/office/officeart/2005/8/layout/lProcess2"/>
    <dgm:cxn modelId="{3BB93A2C-A08D-4A3C-99FD-4028A13BBB47}" type="presParOf" srcId="{7EE274C5-A44B-4EC8-8F03-691FB25BB1C9}" destId="{8CD6A9AC-37AE-4336-91FE-DDB8196776DC}" srcOrd="5" destOrd="0" presId="urn:microsoft.com/office/officeart/2005/8/layout/lProcess2"/>
    <dgm:cxn modelId="{0FA84EDF-0AF7-4B43-A630-6D9569F58518}" type="presParOf" srcId="{7EE274C5-A44B-4EC8-8F03-691FB25BB1C9}" destId="{6819D0D2-3AB8-4998-95B4-2798243D9043}" srcOrd="6" destOrd="0" presId="urn:microsoft.com/office/officeart/2005/8/layout/lProcess2"/>
    <dgm:cxn modelId="{75121877-1F70-4010-B2CB-C9DE9BE51870}" type="presParOf" srcId="{6819D0D2-3AB8-4998-95B4-2798243D9043}" destId="{E9324259-8490-4C0F-A583-148D5559FC8C}" srcOrd="0" destOrd="0" presId="urn:microsoft.com/office/officeart/2005/8/layout/lProcess2"/>
    <dgm:cxn modelId="{F6D75BBA-0C29-4D68-AB35-7985B30CFC2C}" type="presParOf" srcId="{6819D0D2-3AB8-4998-95B4-2798243D9043}" destId="{2C1E2C80-FF3D-44ED-B7E3-49CC1635419D}" srcOrd="1" destOrd="0" presId="urn:microsoft.com/office/officeart/2005/8/layout/lProcess2"/>
    <dgm:cxn modelId="{CFC45F75-2399-47AE-AFD1-0B1C2F1E3CEE}" type="presParOf" srcId="{6819D0D2-3AB8-4998-95B4-2798243D9043}" destId="{D7E19A0B-67AB-4707-B520-BC9F349E4C48}" srcOrd="2" destOrd="0" presId="urn:microsoft.com/office/officeart/2005/8/layout/lProcess2"/>
    <dgm:cxn modelId="{DCCC0A02-E06C-481E-8F9B-073DDFA2A5E3}" type="presParOf" srcId="{D7E19A0B-67AB-4707-B520-BC9F349E4C48}" destId="{51189B92-55DF-435F-8968-82A5BB4114CA}" srcOrd="0" destOrd="0" presId="urn:microsoft.com/office/officeart/2005/8/layout/lProcess2"/>
    <dgm:cxn modelId="{ACC2A6E6-2D12-47EA-B286-05E67AEB92AE}" type="presParOf" srcId="{51189B92-55DF-435F-8968-82A5BB4114CA}" destId="{B8CC6DC0-8E71-44E7-9D59-0E06CDB546AC}" srcOrd="0" destOrd="0" presId="urn:microsoft.com/office/officeart/2005/8/layout/lProcess2"/>
    <dgm:cxn modelId="{0FDDE0BD-1965-4B49-B0D1-8473A22EAB95}" type="presParOf" srcId="{51189B92-55DF-435F-8968-82A5BB4114CA}" destId="{64F33E2B-947B-44DB-AE04-9F527C354BA0}" srcOrd="1" destOrd="0" presId="urn:microsoft.com/office/officeart/2005/8/layout/lProcess2"/>
    <dgm:cxn modelId="{EC0FEEE7-8D1C-46C6-A310-DDE8181CD44E}" type="presParOf" srcId="{51189B92-55DF-435F-8968-82A5BB4114CA}" destId="{D9EBD11D-B43E-40F1-94C7-8F98B8755A1D}" srcOrd="2" destOrd="0" presId="urn:microsoft.com/office/officeart/2005/8/layout/lProcess2"/>
    <dgm:cxn modelId="{562F0819-DE30-4DD0-9E56-AC9BEC2C0632}" type="presParOf" srcId="{51189B92-55DF-435F-8968-82A5BB4114CA}" destId="{ED175013-B99E-4BCC-B3AC-08E6F7281827}" srcOrd="3" destOrd="0" presId="urn:microsoft.com/office/officeart/2005/8/layout/lProcess2"/>
    <dgm:cxn modelId="{5408C9C6-24FC-4D45-892D-0D44A880081E}" type="presParOf" srcId="{51189B92-55DF-435F-8968-82A5BB4114CA}" destId="{3EDB609B-61C2-4089-A4D0-36135095B92C}" srcOrd="4" destOrd="0" presId="urn:microsoft.com/office/officeart/2005/8/layout/l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8D0FF-EDA5-49EA-9646-5C7DE034381F}">
      <dsp:nvSpPr>
        <dsp:cNvPr id="0" name=""/>
        <dsp:cNvSpPr/>
      </dsp:nvSpPr>
      <dsp:spPr>
        <a:xfrm>
          <a:off x="788669" y="0"/>
          <a:ext cx="8938260" cy="2756164"/>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A18083-85B5-48DC-BE71-5A78FE501EAA}">
      <dsp:nvSpPr>
        <dsp:cNvPr id="0" name=""/>
        <dsp:cNvSpPr/>
      </dsp:nvSpPr>
      <dsp:spPr>
        <a:xfrm>
          <a:off x="3080" y="826849"/>
          <a:ext cx="1854606" cy="1102465"/>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latin typeface="UD デジタル 教科書体 NK-R" panose="02020400000000000000" pitchFamily="18" charset="-128"/>
              <a:ea typeface="UD デジタル 教科書体 NK-R" panose="02020400000000000000" pitchFamily="18" charset="-128"/>
            </a:rPr>
            <a:t>アセスメント①就労相談</a:t>
          </a:r>
        </a:p>
      </dsp:txBody>
      <dsp:txXfrm>
        <a:off x="56898" y="880667"/>
        <a:ext cx="1746970" cy="994829"/>
      </dsp:txXfrm>
    </dsp:sp>
    <dsp:sp modelId="{54CFA4EE-E04E-4215-8F09-21618A7449C4}">
      <dsp:nvSpPr>
        <dsp:cNvPr id="0" name=""/>
        <dsp:cNvSpPr/>
      </dsp:nvSpPr>
      <dsp:spPr>
        <a:xfrm>
          <a:off x="2166788" y="826849"/>
          <a:ext cx="1854606" cy="1102465"/>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latin typeface="UD デジタル 教科書体 NK-R" panose="02020400000000000000" pitchFamily="18" charset="-128"/>
              <a:ea typeface="UD デジタル 教科書体 NK-R" panose="02020400000000000000" pitchFamily="18" charset="-128"/>
            </a:rPr>
            <a:t>アセスメント②職業準備支援</a:t>
          </a:r>
        </a:p>
      </dsp:txBody>
      <dsp:txXfrm>
        <a:off x="2220606" y="880667"/>
        <a:ext cx="1746970" cy="994829"/>
      </dsp:txXfrm>
    </dsp:sp>
    <dsp:sp modelId="{F1F2899A-ABDA-4B14-80C3-521A4CCA635C}">
      <dsp:nvSpPr>
        <dsp:cNvPr id="0" name=""/>
        <dsp:cNvSpPr/>
      </dsp:nvSpPr>
      <dsp:spPr>
        <a:xfrm>
          <a:off x="4330496" y="826849"/>
          <a:ext cx="1854606" cy="1102465"/>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latin typeface="UD デジタル 教科書体 NK-R" panose="02020400000000000000" pitchFamily="18" charset="-128"/>
              <a:ea typeface="UD デジタル 教科書体 NK-R" panose="02020400000000000000" pitchFamily="18" charset="-128"/>
            </a:rPr>
            <a:t>職業紹介</a:t>
          </a:r>
          <a:endParaRPr kumimoji="1" lang="en-US" altLang="ja-JP" sz="2000" kern="1200" dirty="0">
            <a:latin typeface="UD デジタル 教科書体 NK-R" panose="02020400000000000000" pitchFamily="18" charset="-128"/>
            <a:ea typeface="UD デジタル 教科書体 NK-R" panose="02020400000000000000" pitchFamily="18" charset="-128"/>
          </a:endParaRPr>
        </a:p>
        <a:p>
          <a:pPr marL="0" lvl="0" indent="0" algn="ctr" defTabSz="889000">
            <a:lnSpc>
              <a:spcPct val="90000"/>
            </a:lnSpc>
            <a:spcBef>
              <a:spcPct val="0"/>
            </a:spcBef>
            <a:spcAft>
              <a:spcPct val="35000"/>
            </a:spcAft>
            <a:buNone/>
          </a:pPr>
          <a:r>
            <a:rPr kumimoji="1" lang="ja-JP" altLang="en-US" sz="2000" kern="1200" dirty="0">
              <a:latin typeface="UD デジタル 教科書体 NK-R" panose="02020400000000000000" pitchFamily="18" charset="-128"/>
              <a:ea typeface="UD デジタル 教科書体 NK-R" panose="02020400000000000000" pitchFamily="18" charset="-128"/>
            </a:rPr>
            <a:t>マッチング</a:t>
          </a:r>
        </a:p>
      </dsp:txBody>
      <dsp:txXfrm>
        <a:off x="4384314" y="880667"/>
        <a:ext cx="1746970" cy="994829"/>
      </dsp:txXfrm>
    </dsp:sp>
    <dsp:sp modelId="{9E18A122-0ECA-4A42-A971-89DF48F6FE1B}">
      <dsp:nvSpPr>
        <dsp:cNvPr id="0" name=""/>
        <dsp:cNvSpPr/>
      </dsp:nvSpPr>
      <dsp:spPr>
        <a:xfrm>
          <a:off x="6494204" y="826849"/>
          <a:ext cx="1854606" cy="1102465"/>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latin typeface="UD デジタル 教科書体 NK-R" panose="02020400000000000000" pitchFamily="18" charset="-128"/>
              <a:ea typeface="UD デジタル 教科書体 NK-R" panose="02020400000000000000" pitchFamily="18" charset="-128"/>
            </a:rPr>
            <a:t>職場適応支援</a:t>
          </a:r>
          <a:r>
            <a:rPr kumimoji="1" lang="ja-JP" altLang="en-US" sz="1400" kern="1200" spc="0" dirty="0">
              <a:latin typeface="UD デジタル 教科書体 NK-R" panose="02020400000000000000" pitchFamily="18" charset="-128"/>
              <a:ea typeface="UD デジタル 教科書体 NK-R" panose="02020400000000000000" pitchFamily="18" charset="-128"/>
            </a:rPr>
            <a:t>（ジョブコーチ支援）</a:t>
          </a:r>
        </a:p>
      </dsp:txBody>
      <dsp:txXfrm>
        <a:off x="6548022" y="880667"/>
        <a:ext cx="1746970" cy="994829"/>
      </dsp:txXfrm>
    </dsp:sp>
    <dsp:sp modelId="{B6F1E923-D873-4B43-9247-A72B973FDB70}">
      <dsp:nvSpPr>
        <dsp:cNvPr id="0" name=""/>
        <dsp:cNvSpPr/>
      </dsp:nvSpPr>
      <dsp:spPr>
        <a:xfrm>
          <a:off x="8657912" y="826849"/>
          <a:ext cx="1854606" cy="1102465"/>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latin typeface="UD デジタル 教科書体 NK-R" panose="02020400000000000000" pitchFamily="18" charset="-128"/>
              <a:ea typeface="UD デジタル 教科書体 NK-R" panose="02020400000000000000" pitchFamily="18" charset="-128"/>
            </a:rPr>
            <a:t>職場定着支援</a:t>
          </a:r>
        </a:p>
      </dsp:txBody>
      <dsp:txXfrm>
        <a:off x="8711730" y="880667"/>
        <a:ext cx="1746970" cy="99482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7C7BFD-7F00-4F3F-9FC3-E9A1860F8A84}">
      <dsp:nvSpPr>
        <dsp:cNvPr id="0" name=""/>
        <dsp:cNvSpPr/>
      </dsp:nvSpPr>
      <dsp:spPr>
        <a:xfrm>
          <a:off x="0" y="0"/>
          <a:ext cx="5024597" cy="1072396"/>
        </a:xfrm>
        <a:prstGeom prst="roundRect">
          <a:avLst>
            <a:gd name="adj" fmla="val 10000"/>
          </a:avLst>
        </a:prstGeom>
        <a:gradFill rotWithShape="0">
          <a:gsLst>
            <a:gs pos="0">
              <a:schemeClr val="lt1">
                <a:hueOff val="0"/>
                <a:satOff val="0"/>
                <a:lumOff val="0"/>
                <a:alphaOff val="0"/>
                <a:tint val="83000"/>
                <a:shade val="100000"/>
                <a:satMod val="100000"/>
              </a:schemeClr>
            </a:gs>
            <a:gs pos="100000">
              <a:schemeClr val="lt1">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ja-JP" altLang="en-US" sz="1200" kern="1200" dirty="0">
              <a:latin typeface="UD デジタル 教科書体 NK-R" panose="02020400000000000000" pitchFamily="18" charset="-128"/>
              <a:ea typeface="UD デジタル 教科書体 NK-R" panose="02020400000000000000" pitchFamily="18" charset="-128"/>
            </a:rPr>
            <a:t>・就職初期において、障害のある人と職場環境との橋渡し役となり、物理的環境、仕事のマッチング、要求水準の調整、人間関係やコミュニケーションの調整、ナチュラルサポートの形成などを集中的に行う。</a:t>
          </a:r>
          <a:endParaRPr kumimoji="1" lang="ja-JP" altLang="en-US" sz="1200" kern="1200" dirty="0">
            <a:latin typeface="UD デジタル 教科書体 NK-R" panose="02020400000000000000" pitchFamily="18" charset="-128"/>
            <a:ea typeface="UD デジタル 教科書体 NK-R" panose="02020400000000000000" pitchFamily="18" charset="-128"/>
          </a:endParaRPr>
        </a:p>
      </dsp:txBody>
      <dsp:txXfrm>
        <a:off x="1112159" y="0"/>
        <a:ext cx="3912437" cy="1072396"/>
      </dsp:txXfrm>
    </dsp:sp>
    <dsp:sp modelId="{2EBA3428-52CB-4502-8097-6D059410A762}">
      <dsp:nvSpPr>
        <dsp:cNvPr id="0" name=""/>
        <dsp:cNvSpPr/>
      </dsp:nvSpPr>
      <dsp:spPr>
        <a:xfrm>
          <a:off x="107239" y="107239"/>
          <a:ext cx="1004919" cy="857917"/>
        </a:xfrm>
        <a:prstGeom prst="roundRect">
          <a:avLst>
            <a:gd name="adj" fmla="val 10000"/>
          </a:avLst>
        </a:prstGeom>
        <a:solidFill>
          <a:schemeClr val="accent1">
            <a:tint val="40000"/>
            <a:hueOff val="0"/>
            <a:satOff val="0"/>
            <a:lumOff val="0"/>
            <a:alphaOff val="0"/>
          </a:schemeClr>
        </a:solidFill>
        <a:ln w="9525" cap="flat" cmpd="sng" algn="ctr">
          <a:solidFill>
            <a:schemeClr val="accent1">
              <a:shade val="80000"/>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C425CAE6-DEC2-45A9-BA75-17F9546507A1}">
      <dsp:nvSpPr>
        <dsp:cNvPr id="0" name=""/>
        <dsp:cNvSpPr/>
      </dsp:nvSpPr>
      <dsp:spPr>
        <a:xfrm>
          <a:off x="0" y="1179636"/>
          <a:ext cx="5024597" cy="1411831"/>
        </a:xfrm>
        <a:prstGeom prst="roundRect">
          <a:avLst>
            <a:gd name="adj" fmla="val 10000"/>
          </a:avLst>
        </a:prstGeom>
        <a:gradFill rotWithShape="0">
          <a:gsLst>
            <a:gs pos="0">
              <a:schemeClr val="lt1">
                <a:hueOff val="0"/>
                <a:satOff val="0"/>
                <a:lumOff val="0"/>
                <a:alphaOff val="0"/>
                <a:tint val="83000"/>
                <a:shade val="100000"/>
                <a:satMod val="100000"/>
              </a:schemeClr>
            </a:gs>
            <a:gs pos="100000">
              <a:schemeClr val="lt1">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ja-JP" altLang="en-US" sz="1200" kern="1200" dirty="0">
              <a:latin typeface="UD デジタル 教科書体 NK-R" panose="02020400000000000000" pitchFamily="18" charset="-128"/>
              <a:ea typeface="UD デジタル 教科書体 NK-R" panose="02020400000000000000" pitchFamily="18" charset="-128"/>
            </a:rPr>
            <a:t>・支援構築を通して得た情報を基に、障害のある人の状況、職場の状況を継続的に観察し、不利・困難な要素（仕事の変化、職員の異動、体調等の変化、家族や友達の変化、支援機関や医療機関の変化）が生じないかを把握する。また、問題が深刻化しないように早期に対応する。</a:t>
          </a:r>
          <a:endParaRPr kumimoji="1" lang="ja-JP" altLang="en-US" sz="1200" kern="1200" dirty="0">
            <a:latin typeface="UD デジタル 教科書体 NK-R" panose="02020400000000000000" pitchFamily="18" charset="-128"/>
            <a:ea typeface="UD デジタル 教科書体 NK-R" panose="02020400000000000000" pitchFamily="18" charset="-128"/>
          </a:endParaRPr>
        </a:p>
      </dsp:txBody>
      <dsp:txXfrm>
        <a:off x="1112159" y="1179636"/>
        <a:ext cx="3912437" cy="1411831"/>
      </dsp:txXfrm>
    </dsp:sp>
    <dsp:sp modelId="{728DF6A7-14E2-4BA0-BDF4-1C95EFF914EE}">
      <dsp:nvSpPr>
        <dsp:cNvPr id="0" name=""/>
        <dsp:cNvSpPr/>
      </dsp:nvSpPr>
      <dsp:spPr>
        <a:xfrm>
          <a:off x="107239" y="1456593"/>
          <a:ext cx="1004919" cy="857917"/>
        </a:xfrm>
        <a:prstGeom prst="roundRect">
          <a:avLst>
            <a:gd name="adj" fmla="val 10000"/>
          </a:avLst>
        </a:prstGeom>
        <a:solidFill>
          <a:schemeClr val="accent1">
            <a:tint val="40000"/>
            <a:hueOff val="0"/>
            <a:satOff val="0"/>
            <a:lumOff val="0"/>
            <a:alphaOff val="0"/>
          </a:schemeClr>
        </a:solidFill>
        <a:ln w="9525" cap="flat" cmpd="sng" algn="ctr">
          <a:solidFill>
            <a:schemeClr val="accent1">
              <a:shade val="80000"/>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7539E381-990F-435C-8054-BD98DC240AF1}">
      <dsp:nvSpPr>
        <dsp:cNvPr id="0" name=""/>
        <dsp:cNvSpPr/>
      </dsp:nvSpPr>
      <dsp:spPr>
        <a:xfrm>
          <a:off x="0" y="2698706"/>
          <a:ext cx="5024597" cy="1072396"/>
        </a:xfrm>
        <a:prstGeom prst="roundRect">
          <a:avLst>
            <a:gd name="adj" fmla="val 10000"/>
          </a:avLst>
        </a:prstGeom>
        <a:gradFill rotWithShape="0">
          <a:gsLst>
            <a:gs pos="0">
              <a:schemeClr val="lt1">
                <a:hueOff val="0"/>
                <a:satOff val="0"/>
                <a:lumOff val="0"/>
                <a:alphaOff val="0"/>
                <a:tint val="83000"/>
                <a:shade val="100000"/>
                <a:satMod val="100000"/>
              </a:schemeClr>
            </a:gs>
            <a:gs pos="100000">
              <a:schemeClr val="lt1">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予防をしても必ず問題は生じるので、その都度、早期に介入する。「支援構築⇒予防⇒問題解決」のプロセスがあれば問題解決も比較的容易だが、知らない職場にいきなり入っての問題解決は非常に難しく成果が上がり難い。</a:t>
          </a:r>
        </a:p>
      </dsp:txBody>
      <dsp:txXfrm>
        <a:off x="1112159" y="2698706"/>
        <a:ext cx="3912437" cy="1072396"/>
      </dsp:txXfrm>
    </dsp:sp>
    <dsp:sp modelId="{34A47201-EEA6-4BDD-AD1F-A8396CEFDFD0}">
      <dsp:nvSpPr>
        <dsp:cNvPr id="0" name=""/>
        <dsp:cNvSpPr/>
      </dsp:nvSpPr>
      <dsp:spPr>
        <a:xfrm>
          <a:off x="107239" y="2805946"/>
          <a:ext cx="1004919" cy="857917"/>
        </a:xfrm>
        <a:prstGeom prst="roundRect">
          <a:avLst>
            <a:gd name="adj" fmla="val 10000"/>
          </a:avLst>
        </a:prstGeom>
        <a:solidFill>
          <a:schemeClr val="accent1">
            <a:tint val="40000"/>
            <a:hueOff val="0"/>
            <a:satOff val="0"/>
            <a:lumOff val="0"/>
            <a:alphaOff val="0"/>
          </a:schemeClr>
        </a:solidFill>
        <a:ln w="9525" cap="flat" cmpd="sng" algn="ctr">
          <a:solidFill>
            <a:schemeClr val="accent1">
              <a:shade val="80000"/>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8D0FF-EDA5-49EA-9646-5C7DE034381F}">
      <dsp:nvSpPr>
        <dsp:cNvPr id="0" name=""/>
        <dsp:cNvSpPr/>
      </dsp:nvSpPr>
      <dsp:spPr>
        <a:xfrm>
          <a:off x="364120" y="0"/>
          <a:ext cx="4126693" cy="1113818"/>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A18083-85B5-48DC-BE71-5A78FE501EAA}">
      <dsp:nvSpPr>
        <dsp:cNvPr id="0" name=""/>
        <dsp:cNvSpPr/>
      </dsp:nvSpPr>
      <dsp:spPr>
        <a:xfrm>
          <a:off x="1422"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chemeClr val="tx1"/>
              </a:solidFill>
              <a:latin typeface="UD デジタル 教科書体 NK-R" panose="02020400000000000000" pitchFamily="18" charset="-128"/>
              <a:ea typeface="UD デジタル 教科書体 NK-R" panose="02020400000000000000" pitchFamily="18" charset="-128"/>
            </a:rPr>
            <a:t>アセスメント①　　就労相談</a:t>
          </a:r>
        </a:p>
      </dsp:txBody>
      <dsp:txXfrm>
        <a:off x="23171" y="355894"/>
        <a:ext cx="812753" cy="402029"/>
      </dsp:txXfrm>
    </dsp:sp>
    <dsp:sp modelId="{54CFA4EE-E04E-4215-8F09-21618A7449C4}">
      <dsp:nvSpPr>
        <dsp:cNvPr id="0" name=""/>
        <dsp:cNvSpPr/>
      </dsp:nvSpPr>
      <dsp:spPr>
        <a:xfrm>
          <a:off x="100038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chemeClr val="tx1"/>
              </a:solidFill>
              <a:latin typeface="UD デジタル 教科書体 NK-R" panose="02020400000000000000" pitchFamily="18" charset="-128"/>
              <a:ea typeface="UD デジタル 教科書体 NK-R" panose="02020400000000000000" pitchFamily="18" charset="-128"/>
            </a:rPr>
            <a:t>アセスメント②　　職業準備支援</a:t>
          </a:r>
        </a:p>
      </dsp:txBody>
      <dsp:txXfrm>
        <a:off x="1022130" y="355894"/>
        <a:ext cx="812753" cy="402029"/>
      </dsp:txXfrm>
    </dsp:sp>
    <dsp:sp modelId="{F1F2899A-ABDA-4B14-80C3-521A4CCA635C}">
      <dsp:nvSpPr>
        <dsp:cNvPr id="0" name=""/>
        <dsp:cNvSpPr/>
      </dsp:nvSpPr>
      <dsp:spPr>
        <a:xfrm>
          <a:off x="199934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i="0" kern="1200" dirty="0">
              <a:solidFill>
                <a:schemeClr val="tx1"/>
              </a:solidFill>
              <a:latin typeface="UD デジタル 教科書体 NK-R" panose="02020400000000000000" pitchFamily="18" charset="-128"/>
              <a:ea typeface="UD デジタル 教科書体 NK-R" panose="02020400000000000000" pitchFamily="18" charset="-128"/>
            </a:rPr>
            <a:t>職業紹介</a:t>
          </a:r>
          <a:endParaRPr kumimoji="1" lang="en-US" altLang="ja-JP" sz="800" b="0" i="0" kern="1200" dirty="0">
            <a:solidFill>
              <a:schemeClr val="tx1"/>
            </a:solidFill>
            <a:latin typeface="UD デジタル 教科書体 NK-R" panose="02020400000000000000" pitchFamily="18" charset="-128"/>
            <a:ea typeface="UD デジタル 教科書体 NK-R" panose="02020400000000000000" pitchFamily="18" charset="-128"/>
          </a:endParaRPr>
        </a:p>
        <a:p>
          <a:pPr marL="0" lvl="0" indent="0" algn="ctr" defTabSz="355600">
            <a:lnSpc>
              <a:spcPct val="90000"/>
            </a:lnSpc>
            <a:spcBef>
              <a:spcPct val="0"/>
            </a:spcBef>
            <a:spcAft>
              <a:spcPct val="35000"/>
            </a:spcAft>
            <a:buNone/>
          </a:pPr>
          <a:r>
            <a:rPr kumimoji="1" lang="ja-JP" altLang="en-US" sz="800" b="0" i="0" kern="1200" dirty="0">
              <a:solidFill>
                <a:schemeClr val="tx1"/>
              </a:solidFill>
              <a:latin typeface="UD デジタル 教科書体 NK-R" panose="02020400000000000000" pitchFamily="18" charset="-128"/>
              <a:ea typeface="UD デジタル 教科書体 NK-R" panose="02020400000000000000" pitchFamily="18" charset="-128"/>
            </a:rPr>
            <a:t>マッチング</a:t>
          </a:r>
        </a:p>
      </dsp:txBody>
      <dsp:txXfrm>
        <a:off x="2021090" y="355894"/>
        <a:ext cx="812753" cy="402029"/>
      </dsp:txXfrm>
    </dsp:sp>
    <dsp:sp modelId="{9E18A122-0ECA-4A42-A971-89DF48F6FE1B}">
      <dsp:nvSpPr>
        <dsp:cNvPr id="0" name=""/>
        <dsp:cNvSpPr/>
      </dsp:nvSpPr>
      <dsp:spPr>
        <a:xfrm>
          <a:off x="299830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chemeClr val="tx1"/>
              </a:solidFill>
              <a:latin typeface="UD デジタル 教科書体 NK-R" panose="02020400000000000000" pitchFamily="18" charset="-128"/>
              <a:ea typeface="UD デジタル 教科書体 NK-R" panose="02020400000000000000" pitchFamily="18" charset="-128"/>
            </a:rPr>
            <a:t>職場適応支援　</a:t>
          </a:r>
          <a:r>
            <a:rPr kumimoji="1" lang="ja-JP" altLang="en-US" sz="800" b="0" kern="1200" spc="-150" dirty="0">
              <a:solidFill>
                <a:schemeClr val="tx1"/>
              </a:solidFill>
              <a:latin typeface="UD デジタル 教科書体 NK-R" panose="02020400000000000000" pitchFamily="18" charset="-128"/>
              <a:ea typeface="UD デジタル 教科書体 NK-R" panose="02020400000000000000" pitchFamily="18" charset="-128"/>
            </a:rPr>
            <a:t>（ジョブコーチ支援）</a:t>
          </a:r>
        </a:p>
      </dsp:txBody>
      <dsp:txXfrm>
        <a:off x="3020050" y="355894"/>
        <a:ext cx="812753" cy="402029"/>
      </dsp:txXfrm>
    </dsp:sp>
    <dsp:sp modelId="{B6F1E923-D873-4B43-9247-A72B973FDB70}">
      <dsp:nvSpPr>
        <dsp:cNvPr id="0" name=""/>
        <dsp:cNvSpPr/>
      </dsp:nvSpPr>
      <dsp:spPr>
        <a:xfrm>
          <a:off x="3997260"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rgbClr val="FF0000"/>
              </a:solidFill>
              <a:latin typeface="UD デジタル 教科書体 NK-R" panose="02020400000000000000" pitchFamily="18" charset="-128"/>
              <a:ea typeface="UD デジタル 教科書体 NK-R" panose="02020400000000000000" pitchFamily="18" charset="-128"/>
            </a:rPr>
            <a:t>職場定着支援</a:t>
          </a:r>
        </a:p>
      </dsp:txBody>
      <dsp:txXfrm>
        <a:off x="4019009" y="355894"/>
        <a:ext cx="812753" cy="40202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B3D387-3929-415E-9D40-9A5B61FB762E}">
      <dsp:nvSpPr>
        <dsp:cNvPr id="0" name=""/>
        <dsp:cNvSpPr/>
      </dsp:nvSpPr>
      <dsp:spPr>
        <a:xfrm>
          <a:off x="1693" y="0"/>
          <a:ext cx="2063289" cy="324225"/>
        </a:xfrm>
        <a:prstGeom prst="chevron">
          <a:avLst/>
        </a:prstGeom>
        <a:solidFill>
          <a:srgbClr val="CCECFF"/>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機関連携の断絶</a:t>
          </a:r>
        </a:p>
      </dsp:txBody>
      <dsp:txXfrm>
        <a:off x="163806" y="0"/>
        <a:ext cx="1739064" cy="324225"/>
      </dsp:txXfrm>
    </dsp:sp>
    <dsp:sp modelId="{62CD4B48-5399-4BFF-83EA-B7D670AE81CD}">
      <dsp:nvSpPr>
        <dsp:cNvPr id="0" name=""/>
        <dsp:cNvSpPr/>
      </dsp:nvSpPr>
      <dsp:spPr>
        <a:xfrm>
          <a:off x="1858654" y="0"/>
          <a:ext cx="2063289" cy="324225"/>
        </a:xfrm>
        <a:prstGeom prst="chevron">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プロセスの断絶</a:t>
          </a:r>
        </a:p>
      </dsp:txBody>
      <dsp:txXfrm>
        <a:off x="2020767" y="0"/>
        <a:ext cx="1739064" cy="324225"/>
      </dsp:txXfrm>
    </dsp:sp>
    <dsp:sp modelId="{AB71A214-604A-4AD6-97CC-FBBB26D53715}">
      <dsp:nvSpPr>
        <dsp:cNvPr id="0" name=""/>
        <dsp:cNvSpPr/>
      </dsp:nvSpPr>
      <dsp:spPr>
        <a:xfrm>
          <a:off x="3715614" y="0"/>
          <a:ext cx="2063289" cy="324225"/>
        </a:xfrm>
        <a:prstGeom prst="chevron">
          <a:avLst/>
        </a:prstGeom>
        <a:solidFill>
          <a:srgbClr val="FF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UD デジタル 教科書体 NK-R" panose="02020400000000000000" pitchFamily="18" charset="-128"/>
              <a:ea typeface="UD デジタル 教科書体 NK-R" panose="02020400000000000000" pitchFamily="18" charset="-128"/>
            </a:rPr>
            <a:t>危機介入の労力大</a:t>
          </a:r>
        </a:p>
      </dsp:txBody>
      <dsp:txXfrm>
        <a:off x="3877727" y="0"/>
        <a:ext cx="1739064" cy="32422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B3D387-3929-415E-9D40-9A5B61FB762E}">
      <dsp:nvSpPr>
        <dsp:cNvPr id="0" name=""/>
        <dsp:cNvSpPr/>
      </dsp:nvSpPr>
      <dsp:spPr>
        <a:xfrm>
          <a:off x="1693" y="0"/>
          <a:ext cx="2063289" cy="324225"/>
        </a:xfrm>
        <a:prstGeom prst="chevron">
          <a:avLst/>
        </a:prstGeom>
        <a:solidFill>
          <a:srgbClr val="CCECFF"/>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関係機関の連携</a:t>
          </a:r>
        </a:p>
      </dsp:txBody>
      <dsp:txXfrm>
        <a:off x="163806" y="0"/>
        <a:ext cx="1739064" cy="324225"/>
      </dsp:txXfrm>
    </dsp:sp>
    <dsp:sp modelId="{62CD4B48-5399-4BFF-83EA-B7D670AE81CD}">
      <dsp:nvSpPr>
        <dsp:cNvPr id="0" name=""/>
        <dsp:cNvSpPr/>
      </dsp:nvSpPr>
      <dsp:spPr>
        <a:xfrm>
          <a:off x="1857329" y="0"/>
          <a:ext cx="2063289" cy="324225"/>
        </a:xfrm>
        <a:prstGeom prst="chevron">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一貫性なプロセス</a:t>
          </a:r>
        </a:p>
      </dsp:txBody>
      <dsp:txXfrm>
        <a:off x="2019442" y="0"/>
        <a:ext cx="1739064" cy="324225"/>
      </dsp:txXfrm>
    </dsp:sp>
    <dsp:sp modelId="{AB71A214-604A-4AD6-97CC-FBBB26D53715}">
      <dsp:nvSpPr>
        <dsp:cNvPr id="0" name=""/>
        <dsp:cNvSpPr/>
      </dsp:nvSpPr>
      <dsp:spPr>
        <a:xfrm>
          <a:off x="3715614" y="0"/>
          <a:ext cx="2063289" cy="324225"/>
        </a:xfrm>
        <a:prstGeom prst="chevron">
          <a:avLst/>
        </a:prstGeom>
        <a:solidFill>
          <a:srgbClr val="FF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UD デジタル 教科書体 NK-R" panose="02020400000000000000" pitchFamily="18" charset="-128"/>
              <a:ea typeface="UD デジタル 教科書体 NK-R" panose="02020400000000000000" pitchFamily="18" charset="-128"/>
            </a:rPr>
            <a:t>初期に労力をかける</a:t>
          </a:r>
        </a:p>
      </dsp:txBody>
      <dsp:txXfrm>
        <a:off x="3877727" y="0"/>
        <a:ext cx="1739064" cy="32422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9D830-0D40-461A-8FF6-B909A8FBCA92}">
      <dsp:nvSpPr>
        <dsp:cNvPr id="0" name=""/>
        <dsp:cNvSpPr/>
      </dsp:nvSpPr>
      <dsp:spPr>
        <a:xfrm>
          <a:off x="2541" y="176675"/>
          <a:ext cx="1111185" cy="760467"/>
        </a:xfrm>
        <a:prstGeom prst="roundRect">
          <a:avLst>
            <a:gd name="adj" fmla="val 10000"/>
          </a:avLst>
        </a:prstGeom>
        <a:gradFill rotWithShape="0">
          <a:gsLst>
            <a:gs pos="0">
              <a:schemeClr val="accent2">
                <a:hueOff val="0"/>
                <a:satOff val="0"/>
                <a:lumOff val="0"/>
                <a:alphaOff val="0"/>
                <a:tint val="83000"/>
                <a:shade val="100000"/>
                <a:satMod val="100000"/>
              </a:schemeClr>
            </a:gs>
            <a:gs pos="100000">
              <a:schemeClr val="accent2">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先の見通しを持たない就労相談</a:t>
          </a:r>
        </a:p>
      </dsp:txBody>
      <dsp:txXfrm>
        <a:off x="24814" y="198948"/>
        <a:ext cx="1066639" cy="715921"/>
      </dsp:txXfrm>
    </dsp:sp>
    <dsp:sp modelId="{CB5708D6-9619-4077-9EC2-5E08EA737A74}">
      <dsp:nvSpPr>
        <dsp:cNvPr id="0" name=""/>
        <dsp:cNvSpPr/>
      </dsp:nvSpPr>
      <dsp:spPr>
        <a:xfrm>
          <a:off x="1224845" y="419121"/>
          <a:ext cx="235571" cy="275574"/>
        </a:xfrm>
        <a:prstGeom prst="rightArrow">
          <a:avLst>
            <a:gd name="adj1" fmla="val 60000"/>
            <a:gd name="adj2" fmla="val 50000"/>
          </a:avLst>
        </a:prstGeom>
        <a:gradFill rotWithShape="0">
          <a:gsLst>
            <a:gs pos="0">
              <a:schemeClr val="accent2">
                <a:hueOff val="0"/>
                <a:satOff val="0"/>
                <a:lumOff val="0"/>
                <a:alphaOff val="0"/>
                <a:tint val="83000"/>
                <a:shade val="100000"/>
                <a:satMod val="100000"/>
              </a:schemeClr>
            </a:gs>
            <a:gs pos="100000">
              <a:schemeClr val="accent2">
                <a:hueOff val="0"/>
                <a:satOff val="0"/>
                <a:lumOff val="0"/>
                <a:alphaOff val="0"/>
                <a:tint val="61000"/>
                <a:alpha val="100000"/>
                <a:satMod val="18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endParaRPr kumimoji="1" lang="ja-JP" altLang="en-US" sz="1200" kern="1200">
            <a:latin typeface="UD デジタル 教科書体 NK-R" panose="02020400000000000000" pitchFamily="18" charset="-128"/>
            <a:ea typeface="UD デジタル 教科書体 NK-R" panose="02020400000000000000" pitchFamily="18" charset="-128"/>
          </a:endParaRPr>
        </a:p>
      </dsp:txBody>
      <dsp:txXfrm>
        <a:off x="1224845" y="474236"/>
        <a:ext cx="164900" cy="165344"/>
      </dsp:txXfrm>
    </dsp:sp>
    <dsp:sp modelId="{096CA568-2214-4875-B0DC-B2EA9D3DDAE6}">
      <dsp:nvSpPr>
        <dsp:cNvPr id="0" name=""/>
        <dsp:cNvSpPr/>
      </dsp:nvSpPr>
      <dsp:spPr>
        <a:xfrm>
          <a:off x="1558201" y="176675"/>
          <a:ext cx="1111185" cy="760467"/>
        </a:xfrm>
        <a:prstGeom prst="roundRect">
          <a:avLst>
            <a:gd name="adj" fmla="val 10000"/>
          </a:avLst>
        </a:prstGeom>
        <a:gradFill rotWithShape="0">
          <a:gsLst>
            <a:gs pos="0">
              <a:schemeClr val="accent3">
                <a:hueOff val="0"/>
                <a:satOff val="0"/>
                <a:lumOff val="0"/>
                <a:alphaOff val="0"/>
                <a:tint val="83000"/>
                <a:shade val="100000"/>
                <a:satMod val="100000"/>
              </a:schemeClr>
            </a:gs>
            <a:gs pos="100000">
              <a:schemeClr val="accent3">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企業に情報がつながらない</a:t>
          </a:r>
        </a:p>
      </dsp:txBody>
      <dsp:txXfrm>
        <a:off x="1580474" y="198948"/>
        <a:ext cx="1066639" cy="715921"/>
      </dsp:txXfrm>
    </dsp:sp>
    <dsp:sp modelId="{B8B43B79-5DAE-4079-99CE-6914A33CAAA4}">
      <dsp:nvSpPr>
        <dsp:cNvPr id="0" name=""/>
        <dsp:cNvSpPr/>
      </dsp:nvSpPr>
      <dsp:spPr>
        <a:xfrm>
          <a:off x="2780505" y="419121"/>
          <a:ext cx="235571" cy="275574"/>
        </a:xfrm>
        <a:prstGeom prst="rightArrow">
          <a:avLst>
            <a:gd name="adj1" fmla="val 60000"/>
            <a:gd name="adj2" fmla="val 50000"/>
          </a:avLst>
        </a:prstGeom>
        <a:gradFill rotWithShape="0">
          <a:gsLst>
            <a:gs pos="0">
              <a:schemeClr val="accent3">
                <a:hueOff val="0"/>
                <a:satOff val="0"/>
                <a:lumOff val="0"/>
                <a:alphaOff val="0"/>
                <a:tint val="83000"/>
                <a:shade val="100000"/>
                <a:satMod val="100000"/>
              </a:schemeClr>
            </a:gs>
            <a:gs pos="100000">
              <a:schemeClr val="accent3">
                <a:hueOff val="0"/>
                <a:satOff val="0"/>
                <a:lumOff val="0"/>
                <a:alphaOff val="0"/>
                <a:tint val="61000"/>
                <a:alpha val="100000"/>
                <a:satMod val="18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endParaRPr kumimoji="1" lang="ja-JP" altLang="en-US" sz="1200" kern="1200">
            <a:latin typeface="UD デジタル 教科書体 NK-R" panose="02020400000000000000" pitchFamily="18" charset="-128"/>
            <a:ea typeface="UD デジタル 教科書体 NK-R" panose="02020400000000000000" pitchFamily="18" charset="-128"/>
          </a:endParaRPr>
        </a:p>
      </dsp:txBody>
      <dsp:txXfrm>
        <a:off x="2780505" y="474236"/>
        <a:ext cx="164900" cy="165344"/>
      </dsp:txXfrm>
    </dsp:sp>
    <dsp:sp modelId="{07B7AA78-64DC-461C-90AF-F58BC8470310}">
      <dsp:nvSpPr>
        <dsp:cNvPr id="0" name=""/>
        <dsp:cNvSpPr/>
      </dsp:nvSpPr>
      <dsp:spPr>
        <a:xfrm>
          <a:off x="3113861" y="176675"/>
          <a:ext cx="1111185" cy="760467"/>
        </a:xfrm>
        <a:prstGeom prst="roundRect">
          <a:avLst>
            <a:gd name="adj" fmla="val 10000"/>
          </a:avLst>
        </a:prstGeom>
        <a:gradFill rotWithShape="0">
          <a:gsLst>
            <a:gs pos="0">
              <a:schemeClr val="accent4">
                <a:hueOff val="0"/>
                <a:satOff val="0"/>
                <a:lumOff val="0"/>
                <a:alphaOff val="0"/>
                <a:tint val="83000"/>
                <a:shade val="100000"/>
                <a:satMod val="100000"/>
              </a:schemeClr>
            </a:gs>
            <a:gs pos="100000">
              <a:schemeClr val="accent4">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職業準備性不足の就職、ミスマッチの就職</a:t>
          </a:r>
        </a:p>
      </dsp:txBody>
      <dsp:txXfrm>
        <a:off x="3136134" y="198948"/>
        <a:ext cx="1066639" cy="715921"/>
      </dsp:txXfrm>
    </dsp:sp>
    <dsp:sp modelId="{ADC43029-752B-4A01-AEED-A7375F38F733}">
      <dsp:nvSpPr>
        <dsp:cNvPr id="0" name=""/>
        <dsp:cNvSpPr/>
      </dsp:nvSpPr>
      <dsp:spPr>
        <a:xfrm>
          <a:off x="4336165" y="419121"/>
          <a:ext cx="235571" cy="275574"/>
        </a:xfrm>
        <a:prstGeom prst="rightArrow">
          <a:avLst>
            <a:gd name="adj1" fmla="val 60000"/>
            <a:gd name="adj2" fmla="val 50000"/>
          </a:avLst>
        </a:prstGeom>
        <a:gradFill rotWithShape="0">
          <a:gsLst>
            <a:gs pos="0">
              <a:schemeClr val="accent4">
                <a:hueOff val="0"/>
                <a:satOff val="0"/>
                <a:lumOff val="0"/>
                <a:alphaOff val="0"/>
                <a:tint val="83000"/>
                <a:shade val="100000"/>
                <a:satMod val="100000"/>
              </a:schemeClr>
            </a:gs>
            <a:gs pos="100000">
              <a:schemeClr val="accent4">
                <a:hueOff val="0"/>
                <a:satOff val="0"/>
                <a:lumOff val="0"/>
                <a:alphaOff val="0"/>
                <a:tint val="61000"/>
                <a:alpha val="100000"/>
                <a:satMod val="18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endParaRPr kumimoji="1" lang="ja-JP" altLang="en-US" sz="1200" kern="1200">
            <a:latin typeface="UD デジタル 教科書体 NK-R" panose="02020400000000000000" pitchFamily="18" charset="-128"/>
            <a:ea typeface="UD デジタル 教科書体 NK-R" panose="02020400000000000000" pitchFamily="18" charset="-128"/>
          </a:endParaRPr>
        </a:p>
      </dsp:txBody>
      <dsp:txXfrm>
        <a:off x="4336165" y="474236"/>
        <a:ext cx="164900" cy="165344"/>
      </dsp:txXfrm>
    </dsp:sp>
    <dsp:sp modelId="{B63C32EB-BDB0-4897-9093-3998872206EF}">
      <dsp:nvSpPr>
        <dsp:cNvPr id="0" name=""/>
        <dsp:cNvSpPr/>
      </dsp:nvSpPr>
      <dsp:spPr>
        <a:xfrm>
          <a:off x="4669520" y="176675"/>
          <a:ext cx="1111185" cy="760467"/>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危機介入、問題会解決型の定着支援</a:t>
          </a:r>
        </a:p>
      </dsp:txBody>
      <dsp:txXfrm>
        <a:off x="4691793" y="198948"/>
        <a:ext cx="1066639" cy="71592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9D830-0D40-461A-8FF6-B909A8FBCA92}">
      <dsp:nvSpPr>
        <dsp:cNvPr id="0" name=""/>
        <dsp:cNvSpPr/>
      </dsp:nvSpPr>
      <dsp:spPr>
        <a:xfrm>
          <a:off x="2541" y="176675"/>
          <a:ext cx="1111185" cy="760467"/>
        </a:xfrm>
        <a:prstGeom prst="roundRect">
          <a:avLst>
            <a:gd name="adj" fmla="val 10000"/>
          </a:avLst>
        </a:prstGeom>
        <a:gradFill rotWithShape="0">
          <a:gsLst>
            <a:gs pos="0">
              <a:schemeClr val="accent2">
                <a:hueOff val="0"/>
                <a:satOff val="0"/>
                <a:lumOff val="0"/>
                <a:alphaOff val="0"/>
                <a:tint val="83000"/>
                <a:shade val="100000"/>
                <a:satMod val="100000"/>
              </a:schemeClr>
            </a:gs>
            <a:gs pos="100000">
              <a:schemeClr val="accent2">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適切な方向性につなげる就労相談</a:t>
          </a:r>
        </a:p>
      </dsp:txBody>
      <dsp:txXfrm>
        <a:off x="24814" y="198948"/>
        <a:ext cx="1066639" cy="715921"/>
      </dsp:txXfrm>
    </dsp:sp>
    <dsp:sp modelId="{CB5708D6-9619-4077-9EC2-5E08EA737A74}">
      <dsp:nvSpPr>
        <dsp:cNvPr id="0" name=""/>
        <dsp:cNvSpPr/>
      </dsp:nvSpPr>
      <dsp:spPr>
        <a:xfrm>
          <a:off x="1224845" y="419121"/>
          <a:ext cx="235571" cy="275574"/>
        </a:xfrm>
        <a:prstGeom prst="rightArrow">
          <a:avLst>
            <a:gd name="adj1" fmla="val 60000"/>
            <a:gd name="adj2" fmla="val 50000"/>
          </a:avLst>
        </a:prstGeom>
        <a:gradFill rotWithShape="0">
          <a:gsLst>
            <a:gs pos="0">
              <a:schemeClr val="accent2">
                <a:hueOff val="0"/>
                <a:satOff val="0"/>
                <a:lumOff val="0"/>
                <a:alphaOff val="0"/>
                <a:tint val="83000"/>
                <a:shade val="100000"/>
                <a:satMod val="100000"/>
              </a:schemeClr>
            </a:gs>
            <a:gs pos="100000">
              <a:schemeClr val="accent2">
                <a:hueOff val="0"/>
                <a:satOff val="0"/>
                <a:lumOff val="0"/>
                <a:alphaOff val="0"/>
                <a:tint val="61000"/>
                <a:alpha val="100000"/>
                <a:satMod val="18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endParaRPr kumimoji="1" lang="ja-JP" altLang="en-US" sz="1200" kern="1200">
            <a:latin typeface="UD デジタル 教科書体 NK-R" panose="02020400000000000000" pitchFamily="18" charset="-128"/>
            <a:ea typeface="UD デジタル 教科書体 NK-R" panose="02020400000000000000" pitchFamily="18" charset="-128"/>
          </a:endParaRPr>
        </a:p>
      </dsp:txBody>
      <dsp:txXfrm>
        <a:off x="1224845" y="474236"/>
        <a:ext cx="164900" cy="165344"/>
      </dsp:txXfrm>
    </dsp:sp>
    <dsp:sp modelId="{096CA568-2214-4875-B0DC-B2EA9D3DDAE6}">
      <dsp:nvSpPr>
        <dsp:cNvPr id="0" name=""/>
        <dsp:cNvSpPr/>
      </dsp:nvSpPr>
      <dsp:spPr>
        <a:xfrm>
          <a:off x="1558201" y="176675"/>
          <a:ext cx="1111185" cy="760467"/>
        </a:xfrm>
        <a:prstGeom prst="roundRect">
          <a:avLst>
            <a:gd name="adj" fmla="val 10000"/>
          </a:avLst>
        </a:prstGeom>
        <a:gradFill rotWithShape="0">
          <a:gsLst>
            <a:gs pos="0">
              <a:schemeClr val="accent3">
                <a:hueOff val="0"/>
                <a:satOff val="0"/>
                <a:lumOff val="0"/>
                <a:alphaOff val="0"/>
                <a:tint val="83000"/>
                <a:shade val="100000"/>
                <a:satMod val="100000"/>
              </a:schemeClr>
            </a:gs>
            <a:gs pos="100000">
              <a:schemeClr val="accent3">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就労支援機関での適切なアセスメント</a:t>
          </a:r>
        </a:p>
      </dsp:txBody>
      <dsp:txXfrm>
        <a:off x="1580474" y="198948"/>
        <a:ext cx="1066639" cy="715921"/>
      </dsp:txXfrm>
    </dsp:sp>
    <dsp:sp modelId="{B8B43B79-5DAE-4079-99CE-6914A33CAAA4}">
      <dsp:nvSpPr>
        <dsp:cNvPr id="0" name=""/>
        <dsp:cNvSpPr/>
      </dsp:nvSpPr>
      <dsp:spPr>
        <a:xfrm rot="21585358">
          <a:off x="2791545" y="415683"/>
          <a:ext cx="258980" cy="275574"/>
        </a:xfrm>
        <a:prstGeom prst="rightArrow">
          <a:avLst>
            <a:gd name="adj1" fmla="val 60000"/>
            <a:gd name="adj2" fmla="val 50000"/>
          </a:avLst>
        </a:prstGeom>
        <a:gradFill rotWithShape="0">
          <a:gsLst>
            <a:gs pos="0">
              <a:schemeClr val="accent3">
                <a:hueOff val="0"/>
                <a:satOff val="0"/>
                <a:lumOff val="0"/>
                <a:alphaOff val="0"/>
                <a:tint val="83000"/>
                <a:shade val="100000"/>
                <a:satMod val="100000"/>
              </a:schemeClr>
            </a:gs>
            <a:gs pos="100000">
              <a:schemeClr val="accent3">
                <a:hueOff val="0"/>
                <a:satOff val="0"/>
                <a:lumOff val="0"/>
                <a:alphaOff val="0"/>
                <a:tint val="61000"/>
                <a:alpha val="100000"/>
                <a:satMod val="18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endParaRPr kumimoji="1" lang="ja-JP" altLang="en-US" sz="1200" kern="1200">
            <a:latin typeface="UD デジタル 教科書体 NK-R" panose="02020400000000000000" pitchFamily="18" charset="-128"/>
            <a:ea typeface="UD デジタル 教科書体 NK-R" panose="02020400000000000000" pitchFamily="18" charset="-128"/>
          </a:endParaRPr>
        </a:p>
      </dsp:txBody>
      <dsp:txXfrm>
        <a:off x="2791545" y="470963"/>
        <a:ext cx="181286" cy="165344"/>
      </dsp:txXfrm>
    </dsp:sp>
    <dsp:sp modelId="{07B7AA78-64DC-461C-90AF-F58BC8470310}">
      <dsp:nvSpPr>
        <dsp:cNvPr id="0" name=""/>
        <dsp:cNvSpPr/>
      </dsp:nvSpPr>
      <dsp:spPr>
        <a:xfrm>
          <a:off x="3158024" y="169861"/>
          <a:ext cx="1111185" cy="760467"/>
        </a:xfrm>
        <a:prstGeom prst="roundRect">
          <a:avLst>
            <a:gd name="adj" fmla="val 10000"/>
          </a:avLst>
        </a:prstGeom>
        <a:gradFill rotWithShape="0">
          <a:gsLst>
            <a:gs pos="0">
              <a:schemeClr val="accent4">
                <a:hueOff val="0"/>
                <a:satOff val="0"/>
                <a:lumOff val="0"/>
                <a:alphaOff val="0"/>
                <a:tint val="83000"/>
                <a:shade val="100000"/>
                <a:satMod val="100000"/>
              </a:schemeClr>
            </a:gs>
            <a:gs pos="100000">
              <a:schemeClr val="accent4">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kumimoji="1" lang="ja-JP" altLang="en-US" sz="1100" kern="1200" dirty="0">
              <a:latin typeface="UD デジタル 教科書体 NK-R" panose="02020400000000000000" pitchFamily="18" charset="-128"/>
              <a:ea typeface="UD デジタル 教科書体 NK-R" panose="02020400000000000000" pitchFamily="18" charset="-128"/>
            </a:rPr>
            <a:t>アセスメントに基づくマッチングと職場適応支援</a:t>
          </a:r>
        </a:p>
      </dsp:txBody>
      <dsp:txXfrm>
        <a:off x="3180297" y="192134"/>
        <a:ext cx="1066639" cy="715921"/>
      </dsp:txXfrm>
    </dsp:sp>
    <dsp:sp modelId="{ADC43029-752B-4A01-AEED-A7375F38F733}">
      <dsp:nvSpPr>
        <dsp:cNvPr id="0" name=""/>
        <dsp:cNvSpPr/>
      </dsp:nvSpPr>
      <dsp:spPr>
        <a:xfrm rot="15497">
          <a:off x="4369286" y="415742"/>
          <a:ext cx="212167" cy="275574"/>
        </a:xfrm>
        <a:prstGeom prst="rightArrow">
          <a:avLst>
            <a:gd name="adj1" fmla="val 60000"/>
            <a:gd name="adj2" fmla="val 50000"/>
          </a:avLst>
        </a:prstGeom>
        <a:gradFill rotWithShape="0">
          <a:gsLst>
            <a:gs pos="0">
              <a:schemeClr val="accent4">
                <a:hueOff val="0"/>
                <a:satOff val="0"/>
                <a:lumOff val="0"/>
                <a:alphaOff val="0"/>
                <a:tint val="83000"/>
                <a:shade val="100000"/>
                <a:satMod val="100000"/>
              </a:schemeClr>
            </a:gs>
            <a:gs pos="100000">
              <a:schemeClr val="accent4">
                <a:hueOff val="0"/>
                <a:satOff val="0"/>
                <a:lumOff val="0"/>
                <a:alphaOff val="0"/>
                <a:tint val="61000"/>
                <a:alpha val="100000"/>
                <a:satMod val="18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endParaRPr kumimoji="1" lang="ja-JP" altLang="en-US" sz="1200" kern="1200">
            <a:latin typeface="UD デジタル 教科書体 NK-R" panose="02020400000000000000" pitchFamily="18" charset="-128"/>
            <a:ea typeface="UD デジタル 教科書体 NK-R" panose="02020400000000000000" pitchFamily="18" charset="-128"/>
          </a:endParaRPr>
        </a:p>
      </dsp:txBody>
      <dsp:txXfrm>
        <a:off x="4369286" y="470714"/>
        <a:ext cx="148517" cy="165344"/>
      </dsp:txXfrm>
    </dsp:sp>
    <dsp:sp modelId="{B63C32EB-BDB0-4897-9093-3998872206EF}">
      <dsp:nvSpPr>
        <dsp:cNvPr id="0" name=""/>
        <dsp:cNvSpPr/>
      </dsp:nvSpPr>
      <dsp:spPr>
        <a:xfrm>
          <a:off x="4669520" y="176675"/>
          <a:ext cx="1111185" cy="760467"/>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モニタリングと修正で危機を予防</a:t>
          </a:r>
        </a:p>
      </dsp:txBody>
      <dsp:txXfrm>
        <a:off x="4691793" y="198948"/>
        <a:ext cx="1066639" cy="71592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07CA9C-916C-4A51-86B8-3E35D95551B2}">
      <dsp:nvSpPr>
        <dsp:cNvPr id="0" name=""/>
        <dsp:cNvSpPr/>
      </dsp:nvSpPr>
      <dsp:spPr>
        <a:xfrm>
          <a:off x="3199605" y="4548604"/>
          <a:ext cx="76183" cy="76183"/>
        </a:xfrm>
        <a:prstGeom prst="ellipse">
          <a:avLst/>
        </a:prstGeom>
        <a:gradFill rotWithShape="0">
          <a:gsLst>
            <a:gs pos="0">
              <a:schemeClr val="accent3">
                <a:hueOff val="0"/>
                <a:satOff val="0"/>
                <a:lumOff val="0"/>
                <a:alphaOff val="0"/>
                <a:tint val="83000"/>
                <a:shade val="100000"/>
                <a:satMod val="100000"/>
              </a:schemeClr>
            </a:gs>
            <a:gs pos="100000">
              <a:schemeClr val="accent3">
                <a:hueOff val="0"/>
                <a:satOff val="0"/>
                <a:lumOff val="0"/>
                <a:alphaOff val="0"/>
                <a:tint val="61000"/>
                <a:alpha val="100000"/>
                <a:satMod val="180000"/>
              </a:schemeClr>
            </a:gs>
          </a:gsLst>
          <a:path path="circle">
            <a:fillToRect l="100000" t="100000" r="100000" b="100000"/>
          </a:path>
        </a:gradFill>
        <a:ln w="9525" cap="flat" cmpd="sng" algn="ctr">
          <a:solidFill>
            <a:schemeClr val="accent3">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342B5F9-37AB-4540-A2BF-B112086B0FD7}">
      <dsp:nvSpPr>
        <dsp:cNvPr id="0" name=""/>
        <dsp:cNvSpPr/>
      </dsp:nvSpPr>
      <dsp:spPr>
        <a:xfrm>
          <a:off x="3037487" y="4618114"/>
          <a:ext cx="76183" cy="76183"/>
        </a:xfrm>
        <a:prstGeom prst="ellipse">
          <a:avLst/>
        </a:prstGeom>
        <a:gradFill rotWithShape="0">
          <a:gsLst>
            <a:gs pos="0">
              <a:schemeClr val="accent3">
                <a:hueOff val="-66711"/>
                <a:satOff val="359"/>
                <a:lumOff val="404"/>
                <a:alphaOff val="0"/>
                <a:tint val="83000"/>
                <a:shade val="100000"/>
                <a:satMod val="100000"/>
              </a:schemeClr>
            </a:gs>
            <a:gs pos="100000">
              <a:schemeClr val="accent3">
                <a:hueOff val="-66711"/>
                <a:satOff val="359"/>
                <a:lumOff val="404"/>
                <a:alphaOff val="0"/>
                <a:tint val="61000"/>
                <a:alpha val="100000"/>
                <a:satMod val="180000"/>
              </a:schemeClr>
            </a:gs>
          </a:gsLst>
          <a:path path="circle">
            <a:fillToRect l="100000" t="100000" r="100000" b="100000"/>
          </a:path>
        </a:gradFill>
        <a:ln w="9525" cap="flat" cmpd="sng" algn="ctr">
          <a:solidFill>
            <a:schemeClr val="accent3">
              <a:hueOff val="-66711"/>
              <a:satOff val="359"/>
              <a:lumOff val="404"/>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B069C1B5-F8B4-4456-8D10-7E1A4B414B51}">
      <dsp:nvSpPr>
        <dsp:cNvPr id="0" name=""/>
        <dsp:cNvSpPr/>
      </dsp:nvSpPr>
      <dsp:spPr>
        <a:xfrm>
          <a:off x="2872321" y="4677307"/>
          <a:ext cx="76183" cy="76183"/>
        </a:xfrm>
        <a:prstGeom prst="ellipse">
          <a:avLst/>
        </a:prstGeom>
        <a:gradFill rotWithShape="0">
          <a:gsLst>
            <a:gs pos="0">
              <a:schemeClr val="accent3">
                <a:hueOff val="-133421"/>
                <a:satOff val="717"/>
                <a:lumOff val="809"/>
                <a:alphaOff val="0"/>
                <a:tint val="83000"/>
                <a:shade val="100000"/>
                <a:satMod val="100000"/>
              </a:schemeClr>
            </a:gs>
            <a:gs pos="100000">
              <a:schemeClr val="accent3">
                <a:hueOff val="-133421"/>
                <a:satOff val="717"/>
                <a:lumOff val="809"/>
                <a:alphaOff val="0"/>
                <a:tint val="61000"/>
                <a:alpha val="100000"/>
                <a:satMod val="180000"/>
              </a:schemeClr>
            </a:gs>
          </a:gsLst>
          <a:path path="circle">
            <a:fillToRect l="100000" t="100000" r="100000" b="100000"/>
          </a:path>
        </a:gradFill>
        <a:ln w="9525" cap="flat" cmpd="sng" algn="ctr">
          <a:solidFill>
            <a:schemeClr val="accent3">
              <a:hueOff val="-133421"/>
              <a:satOff val="717"/>
              <a:lumOff val="809"/>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6652682E-5572-4C18-88F0-761AFD0F7C60}">
      <dsp:nvSpPr>
        <dsp:cNvPr id="0" name=""/>
        <dsp:cNvSpPr/>
      </dsp:nvSpPr>
      <dsp:spPr>
        <a:xfrm>
          <a:off x="2704718" y="4725639"/>
          <a:ext cx="76183" cy="76183"/>
        </a:xfrm>
        <a:prstGeom prst="ellipse">
          <a:avLst/>
        </a:prstGeom>
        <a:gradFill rotWithShape="0">
          <a:gsLst>
            <a:gs pos="0">
              <a:schemeClr val="accent3">
                <a:hueOff val="-200132"/>
                <a:satOff val="1076"/>
                <a:lumOff val="1213"/>
                <a:alphaOff val="0"/>
                <a:tint val="83000"/>
                <a:shade val="100000"/>
                <a:satMod val="100000"/>
              </a:schemeClr>
            </a:gs>
            <a:gs pos="100000">
              <a:schemeClr val="accent3">
                <a:hueOff val="-200132"/>
                <a:satOff val="1076"/>
                <a:lumOff val="1213"/>
                <a:alphaOff val="0"/>
                <a:tint val="61000"/>
                <a:alpha val="100000"/>
                <a:satMod val="180000"/>
              </a:schemeClr>
            </a:gs>
          </a:gsLst>
          <a:path path="circle">
            <a:fillToRect l="100000" t="100000" r="100000" b="100000"/>
          </a:path>
        </a:gradFill>
        <a:ln w="9525" cap="flat" cmpd="sng" algn="ctr">
          <a:solidFill>
            <a:schemeClr val="accent3">
              <a:hueOff val="-200132"/>
              <a:satOff val="1076"/>
              <a:lumOff val="1213"/>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58FD203-D46E-4BDC-8BCE-6B03A3D819F0}">
      <dsp:nvSpPr>
        <dsp:cNvPr id="0" name=""/>
        <dsp:cNvSpPr/>
      </dsp:nvSpPr>
      <dsp:spPr>
        <a:xfrm>
          <a:off x="2535285" y="4763109"/>
          <a:ext cx="76183" cy="76183"/>
        </a:xfrm>
        <a:prstGeom prst="ellipse">
          <a:avLst/>
        </a:prstGeom>
        <a:gradFill rotWithShape="0">
          <a:gsLst>
            <a:gs pos="0">
              <a:schemeClr val="accent3">
                <a:hueOff val="-266842"/>
                <a:satOff val="1435"/>
                <a:lumOff val="1618"/>
                <a:alphaOff val="0"/>
                <a:tint val="83000"/>
                <a:shade val="100000"/>
                <a:satMod val="100000"/>
              </a:schemeClr>
            </a:gs>
            <a:gs pos="100000">
              <a:schemeClr val="accent3">
                <a:hueOff val="-266842"/>
                <a:satOff val="1435"/>
                <a:lumOff val="1618"/>
                <a:alphaOff val="0"/>
                <a:tint val="61000"/>
                <a:alpha val="100000"/>
                <a:satMod val="180000"/>
              </a:schemeClr>
            </a:gs>
          </a:gsLst>
          <a:path path="circle">
            <a:fillToRect l="100000" t="100000" r="100000" b="100000"/>
          </a:path>
        </a:gradFill>
        <a:ln w="9525" cap="flat" cmpd="sng" algn="ctr">
          <a:solidFill>
            <a:schemeClr val="accent3">
              <a:hueOff val="-266842"/>
              <a:satOff val="1435"/>
              <a:lumOff val="1618"/>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ABCDFF3-6AF4-470A-A56D-3AF48EEFAA76}">
      <dsp:nvSpPr>
        <dsp:cNvPr id="0" name=""/>
        <dsp:cNvSpPr/>
      </dsp:nvSpPr>
      <dsp:spPr>
        <a:xfrm>
          <a:off x="4119902" y="3897484"/>
          <a:ext cx="76183" cy="76183"/>
        </a:xfrm>
        <a:prstGeom prst="ellipse">
          <a:avLst/>
        </a:prstGeom>
        <a:gradFill rotWithShape="0">
          <a:gsLst>
            <a:gs pos="0">
              <a:schemeClr val="accent3">
                <a:hueOff val="-333553"/>
                <a:satOff val="1793"/>
                <a:lumOff val="2022"/>
                <a:alphaOff val="0"/>
                <a:tint val="83000"/>
                <a:shade val="100000"/>
                <a:satMod val="100000"/>
              </a:schemeClr>
            </a:gs>
            <a:gs pos="100000">
              <a:schemeClr val="accent3">
                <a:hueOff val="-333553"/>
                <a:satOff val="1793"/>
                <a:lumOff val="2022"/>
                <a:alphaOff val="0"/>
                <a:tint val="61000"/>
                <a:alpha val="100000"/>
                <a:satMod val="180000"/>
              </a:schemeClr>
            </a:gs>
          </a:gsLst>
          <a:path path="circle">
            <a:fillToRect l="100000" t="100000" r="100000" b="100000"/>
          </a:path>
        </a:gradFill>
        <a:ln w="9525" cap="flat" cmpd="sng" algn="ctr">
          <a:solidFill>
            <a:schemeClr val="accent3">
              <a:hueOff val="-333553"/>
              <a:satOff val="1793"/>
              <a:lumOff val="2022"/>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FD96147C-CCFA-49B9-9E34-12E56EDB8D0E}">
      <dsp:nvSpPr>
        <dsp:cNvPr id="0" name=""/>
        <dsp:cNvSpPr/>
      </dsp:nvSpPr>
      <dsp:spPr>
        <a:xfrm>
          <a:off x="3984600" y="4026730"/>
          <a:ext cx="76183" cy="76183"/>
        </a:xfrm>
        <a:prstGeom prst="ellipse">
          <a:avLst/>
        </a:prstGeom>
        <a:gradFill rotWithShape="0">
          <a:gsLst>
            <a:gs pos="0">
              <a:schemeClr val="accent3">
                <a:hueOff val="-400263"/>
                <a:satOff val="2152"/>
                <a:lumOff val="2427"/>
                <a:alphaOff val="0"/>
                <a:tint val="83000"/>
                <a:shade val="100000"/>
                <a:satMod val="100000"/>
              </a:schemeClr>
            </a:gs>
            <a:gs pos="100000">
              <a:schemeClr val="accent3">
                <a:hueOff val="-400263"/>
                <a:satOff val="2152"/>
                <a:lumOff val="2427"/>
                <a:alphaOff val="0"/>
                <a:tint val="61000"/>
                <a:alpha val="100000"/>
                <a:satMod val="180000"/>
              </a:schemeClr>
            </a:gs>
          </a:gsLst>
          <a:path path="circle">
            <a:fillToRect l="100000" t="100000" r="100000" b="100000"/>
          </a:path>
        </a:gradFill>
        <a:ln w="9525" cap="flat" cmpd="sng" algn="ctr">
          <a:solidFill>
            <a:schemeClr val="accent3">
              <a:hueOff val="-400263"/>
              <a:satOff val="2152"/>
              <a:lumOff val="2427"/>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7B47EADB-A74D-458F-8DA5-A688143B971A}">
      <dsp:nvSpPr>
        <dsp:cNvPr id="0" name=""/>
        <dsp:cNvSpPr/>
      </dsp:nvSpPr>
      <dsp:spPr>
        <a:xfrm>
          <a:off x="4707428" y="3130151"/>
          <a:ext cx="76183" cy="76183"/>
        </a:xfrm>
        <a:prstGeom prst="ellipse">
          <a:avLst/>
        </a:prstGeom>
        <a:gradFill rotWithShape="0">
          <a:gsLst>
            <a:gs pos="0">
              <a:schemeClr val="accent3">
                <a:hueOff val="-466974"/>
                <a:satOff val="2511"/>
                <a:lumOff val="2831"/>
                <a:alphaOff val="0"/>
                <a:tint val="83000"/>
                <a:shade val="100000"/>
                <a:satMod val="100000"/>
              </a:schemeClr>
            </a:gs>
            <a:gs pos="100000">
              <a:schemeClr val="accent3">
                <a:hueOff val="-466974"/>
                <a:satOff val="2511"/>
                <a:lumOff val="2831"/>
                <a:alphaOff val="0"/>
                <a:tint val="61000"/>
                <a:alpha val="100000"/>
                <a:satMod val="180000"/>
              </a:schemeClr>
            </a:gs>
          </a:gsLst>
          <a:path path="circle">
            <a:fillToRect l="100000" t="100000" r="100000" b="100000"/>
          </a:path>
        </a:gradFill>
        <a:ln w="9525" cap="flat" cmpd="sng" algn="ctr">
          <a:solidFill>
            <a:schemeClr val="accent3">
              <a:hueOff val="-466974"/>
              <a:satOff val="2511"/>
              <a:lumOff val="2831"/>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A289A204-B9F1-4F07-B889-E25847C5533A}">
      <dsp:nvSpPr>
        <dsp:cNvPr id="0" name=""/>
        <dsp:cNvSpPr/>
      </dsp:nvSpPr>
      <dsp:spPr>
        <a:xfrm>
          <a:off x="5105411" y="2222710"/>
          <a:ext cx="76183" cy="76183"/>
        </a:xfrm>
        <a:prstGeom prst="ellipse">
          <a:avLst/>
        </a:prstGeom>
        <a:gradFill rotWithShape="0">
          <a:gsLst>
            <a:gs pos="0">
              <a:schemeClr val="accent3">
                <a:hueOff val="-533684"/>
                <a:satOff val="2869"/>
                <a:lumOff val="3235"/>
                <a:alphaOff val="0"/>
                <a:tint val="83000"/>
                <a:shade val="100000"/>
                <a:satMod val="100000"/>
              </a:schemeClr>
            </a:gs>
            <a:gs pos="100000">
              <a:schemeClr val="accent3">
                <a:hueOff val="-533684"/>
                <a:satOff val="2869"/>
                <a:lumOff val="3235"/>
                <a:alphaOff val="0"/>
                <a:tint val="61000"/>
                <a:alpha val="100000"/>
                <a:satMod val="180000"/>
              </a:schemeClr>
            </a:gs>
          </a:gsLst>
          <a:path path="circle">
            <a:fillToRect l="100000" t="100000" r="100000" b="100000"/>
          </a:path>
        </a:gradFill>
        <a:ln w="9525" cap="flat" cmpd="sng" algn="ctr">
          <a:solidFill>
            <a:schemeClr val="accent3">
              <a:hueOff val="-533684"/>
              <a:satOff val="2869"/>
              <a:lumOff val="3235"/>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C6DFBEB7-D57B-4B18-90E8-FB15EFFB0EBF}">
      <dsp:nvSpPr>
        <dsp:cNvPr id="0" name=""/>
        <dsp:cNvSpPr/>
      </dsp:nvSpPr>
      <dsp:spPr>
        <a:xfrm>
          <a:off x="5294955" y="1277799"/>
          <a:ext cx="76183" cy="76183"/>
        </a:xfrm>
        <a:prstGeom prst="ellipse">
          <a:avLst/>
        </a:prstGeom>
        <a:gradFill rotWithShape="0">
          <a:gsLst>
            <a:gs pos="0">
              <a:schemeClr val="accent3">
                <a:hueOff val="-600395"/>
                <a:satOff val="3228"/>
                <a:lumOff val="3640"/>
                <a:alphaOff val="0"/>
                <a:tint val="83000"/>
                <a:shade val="100000"/>
                <a:satMod val="100000"/>
              </a:schemeClr>
            </a:gs>
            <a:gs pos="100000">
              <a:schemeClr val="accent3">
                <a:hueOff val="-600395"/>
                <a:satOff val="3228"/>
                <a:lumOff val="3640"/>
                <a:alphaOff val="0"/>
                <a:tint val="61000"/>
                <a:alpha val="100000"/>
                <a:satMod val="180000"/>
              </a:schemeClr>
            </a:gs>
          </a:gsLst>
          <a:path path="circle">
            <a:fillToRect l="100000" t="100000" r="100000" b="100000"/>
          </a:path>
        </a:gradFill>
        <a:ln w="9525" cap="flat" cmpd="sng" algn="ctr">
          <a:solidFill>
            <a:schemeClr val="accent3">
              <a:hueOff val="-600395"/>
              <a:satOff val="3228"/>
              <a:lumOff val="364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25AB7324-BDB9-4ACE-9F57-DE21DEF5CFD3}">
      <dsp:nvSpPr>
        <dsp:cNvPr id="0" name=""/>
        <dsp:cNvSpPr/>
      </dsp:nvSpPr>
      <dsp:spPr>
        <a:xfrm>
          <a:off x="5129790" y="154767"/>
          <a:ext cx="76183" cy="76183"/>
        </a:xfrm>
        <a:prstGeom prst="ellipse">
          <a:avLst/>
        </a:prstGeom>
        <a:gradFill rotWithShape="0">
          <a:gsLst>
            <a:gs pos="0">
              <a:schemeClr val="accent3">
                <a:hueOff val="-667105"/>
                <a:satOff val="3587"/>
                <a:lumOff val="4044"/>
                <a:alphaOff val="0"/>
                <a:tint val="83000"/>
                <a:shade val="100000"/>
                <a:satMod val="100000"/>
              </a:schemeClr>
            </a:gs>
            <a:gs pos="100000">
              <a:schemeClr val="accent3">
                <a:hueOff val="-667105"/>
                <a:satOff val="3587"/>
                <a:lumOff val="4044"/>
                <a:alphaOff val="0"/>
                <a:tint val="61000"/>
                <a:alpha val="100000"/>
                <a:satMod val="180000"/>
              </a:schemeClr>
            </a:gs>
          </a:gsLst>
          <a:path path="circle">
            <a:fillToRect l="100000" t="100000" r="100000" b="100000"/>
          </a:path>
        </a:gradFill>
        <a:ln w="9525" cap="flat" cmpd="sng" algn="ctr">
          <a:solidFill>
            <a:schemeClr val="accent3">
              <a:hueOff val="-667105"/>
              <a:satOff val="3587"/>
              <a:lumOff val="4044"/>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6CBDD64E-A14E-440F-97CC-985847917DD0}">
      <dsp:nvSpPr>
        <dsp:cNvPr id="0" name=""/>
        <dsp:cNvSpPr/>
      </dsp:nvSpPr>
      <dsp:spPr>
        <a:xfrm>
          <a:off x="5242541" y="64077"/>
          <a:ext cx="76183" cy="76183"/>
        </a:xfrm>
        <a:prstGeom prst="ellipse">
          <a:avLst/>
        </a:prstGeom>
        <a:gradFill rotWithShape="0">
          <a:gsLst>
            <a:gs pos="0">
              <a:schemeClr val="accent3">
                <a:hueOff val="-733816"/>
                <a:satOff val="3946"/>
                <a:lumOff val="4449"/>
                <a:alphaOff val="0"/>
                <a:tint val="83000"/>
                <a:shade val="100000"/>
                <a:satMod val="100000"/>
              </a:schemeClr>
            </a:gs>
            <a:gs pos="100000">
              <a:schemeClr val="accent3">
                <a:hueOff val="-733816"/>
                <a:satOff val="3946"/>
                <a:lumOff val="4449"/>
                <a:alphaOff val="0"/>
                <a:tint val="61000"/>
                <a:alpha val="100000"/>
                <a:satMod val="180000"/>
              </a:schemeClr>
            </a:gs>
          </a:gsLst>
          <a:path path="circle">
            <a:fillToRect l="100000" t="100000" r="100000" b="100000"/>
          </a:path>
        </a:gradFill>
        <a:ln w="9525" cap="flat" cmpd="sng" algn="ctr">
          <a:solidFill>
            <a:schemeClr val="accent3">
              <a:hueOff val="-733816"/>
              <a:satOff val="3946"/>
              <a:lumOff val="4449"/>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A443A87-DC93-4982-BCF1-80359434C1EF}">
      <dsp:nvSpPr>
        <dsp:cNvPr id="0" name=""/>
        <dsp:cNvSpPr/>
      </dsp:nvSpPr>
      <dsp:spPr>
        <a:xfrm>
          <a:off x="5355902" y="-26612"/>
          <a:ext cx="76183" cy="76183"/>
        </a:xfrm>
        <a:prstGeom prst="ellipse">
          <a:avLst/>
        </a:prstGeom>
        <a:gradFill rotWithShape="0">
          <a:gsLst>
            <a:gs pos="0">
              <a:schemeClr val="accent3">
                <a:hueOff val="-800526"/>
                <a:satOff val="4304"/>
                <a:lumOff val="4853"/>
                <a:alphaOff val="0"/>
                <a:tint val="83000"/>
                <a:shade val="100000"/>
                <a:satMod val="100000"/>
              </a:schemeClr>
            </a:gs>
            <a:gs pos="100000">
              <a:schemeClr val="accent3">
                <a:hueOff val="-800526"/>
                <a:satOff val="4304"/>
                <a:lumOff val="4853"/>
                <a:alphaOff val="0"/>
                <a:tint val="61000"/>
                <a:alpha val="100000"/>
                <a:satMod val="180000"/>
              </a:schemeClr>
            </a:gs>
          </a:gsLst>
          <a:path path="circle">
            <a:fillToRect l="100000" t="100000" r="100000" b="100000"/>
          </a:path>
        </a:gradFill>
        <a:ln w="9525" cap="flat" cmpd="sng" algn="ctr">
          <a:solidFill>
            <a:schemeClr val="accent3">
              <a:hueOff val="-800526"/>
              <a:satOff val="4304"/>
              <a:lumOff val="4853"/>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72002B2E-C8CA-4300-A389-216783352107}">
      <dsp:nvSpPr>
        <dsp:cNvPr id="0" name=""/>
        <dsp:cNvSpPr/>
      </dsp:nvSpPr>
      <dsp:spPr>
        <a:xfrm>
          <a:off x="5468654" y="64077"/>
          <a:ext cx="76183" cy="76183"/>
        </a:xfrm>
        <a:prstGeom prst="ellipse">
          <a:avLst/>
        </a:prstGeom>
        <a:gradFill rotWithShape="0">
          <a:gsLst>
            <a:gs pos="0">
              <a:schemeClr val="accent3">
                <a:hueOff val="-867237"/>
                <a:satOff val="4663"/>
                <a:lumOff val="5258"/>
                <a:alphaOff val="0"/>
                <a:tint val="83000"/>
                <a:shade val="100000"/>
                <a:satMod val="100000"/>
              </a:schemeClr>
            </a:gs>
            <a:gs pos="100000">
              <a:schemeClr val="accent3">
                <a:hueOff val="-867237"/>
                <a:satOff val="4663"/>
                <a:lumOff val="5258"/>
                <a:alphaOff val="0"/>
                <a:tint val="61000"/>
                <a:alpha val="100000"/>
                <a:satMod val="180000"/>
              </a:schemeClr>
            </a:gs>
          </a:gsLst>
          <a:path path="circle">
            <a:fillToRect l="100000" t="100000" r="100000" b="100000"/>
          </a:path>
        </a:gradFill>
        <a:ln w="9525" cap="flat" cmpd="sng" algn="ctr">
          <a:solidFill>
            <a:schemeClr val="accent3">
              <a:hueOff val="-867237"/>
              <a:satOff val="4663"/>
              <a:lumOff val="5258"/>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42DBC8A3-D1C6-4C07-9E56-717E52AC707D}">
      <dsp:nvSpPr>
        <dsp:cNvPr id="0" name=""/>
        <dsp:cNvSpPr/>
      </dsp:nvSpPr>
      <dsp:spPr>
        <a:xfrm>
          <a:off x="5581405" y="154767"/>
          <a:ext cx="76183" cy="76183"/>
        </a:xfrm>
        <a:prstGeom prst="ellipse">
          <a:avLst/>
        </a:prstGeom>
        <a:gradFill rotWithShape="0">
          <a:gsLst>
            <a:gs pos="0">
              <a:schemeClr val="accent3">
                <a:hueOff val="-933947"/>
                <a:satOff val="5022"/>
                <a:lumOff val="5662"/>
                <a:alphaOff val="0"/>
                <a:tint val="83000"/>
                <a:shade val="100000"/>
                <a:satMod val="100000"/>
              </a:schemeClr>
            </a:gs>
            <a:gs pos="100000">
              <a:schemeClr val="accent3">
                <a:hueOff val="-933947"/>
                <a:satOff val="5022"/>
                <a:lumOff val="5662"/>
                <a:alphaOff val="0"/>
                <a:tint val="61000"/>
                <a:alpha val="100000"/>
                <a:satMod val="180000"/>
              </a:schemeClr>
            </a:gs>
          </a:gsLst>
          <a:path path="circle">
            <a:fillToRect l="100000" t="100000" r="100000" b="100000"/>
          </a:path>
        </a:gradFill>
        <a:ln w="9525" cap="flat" cmpd="sng" algn="ctr">
          <a:solidFill>
            <a:schemeClr val="accent3">
              <a:hueOff val="-933947"/>
              <a:satOff val="5022"/>
              <a:lumOff val="5662"/>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19CBF223-00EE-4856-ABBC-B9BCE3CC414A}">
      <dsp:nvSpPr>
        <dsp:cNvPr id="0" name=""/>
        <dsp:cNvSpPr/>
      </dsp:nvSpPr>
      <dsp:spPr>
        <a:xfrm>
          <a:off x="5355902" y="164542"/>
          <a:ext cx="76183" cy="76183"/>
        </a:xfrm>
        <a:prstGeom prst="ellipse">
          <a:avLst/>
        </a:prstGeom>
        <a:gradFill rotWithShape="0">
          <a:gsLst>
            <a:gs pos="0">
              <a:schemeClr val="accent3">
                <a:hueOff val="-1000658"/>
                <a:satOff val="5380"/>
                <a:lumOff val="6067"/>
                <a:alphaOff val="0"/>
                <a:tint val="83000"/>
                <a:shade val="100000"/>
                <a:satMod val="100000"/>
              </a:schemeClr>
            </a:gs>
            <a:gs pos="100000">
              <a:schemeClr val="accent3">
                <a:hueOff val="-1000658"/>
                <a:satOff val="5380"/>
                <a:lumOff val="6067"/>
                <a:alphaOff val="0"/>
                <a:tint val="61000"/>
                <a:alpha val="100000"/>
                <a:satMod val="180000"/>
              </a:schemeClr>
            </a:gs>
          </a:gsLst>
          <a:path path="circle">
            <a:fillToRect l="100000" t="100000" r="100000" b="100000"/>
          </a:path>
        </a:gradFill>
        <a:ln w="9525" cap="flat" cmpd="sng" algn="ctr">
          <a:solidFill>
            <a:schemeClr val="accent3">
              <a:hueOff val="-1000658"/>
              <a:satOff val="5380"/>
              <a:lumOff val="6067"/>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243306E3-9B59-40DC-88DF-69D8F0B48860}">
      <dsp:nvSpPr>
        <dsp:cNvPr id="0" name=""/>
        <dsp:cNvSpPr/>
      </dsp:nvSpPr>
      <dsp:spPr>
        <a:xfrm>
          <a:off x="5355902" y="355696"/>
          <a:ext cx="76183" cy="76183"/>
        </a:xfrm>
        <a:prstGeom prst="ellipse">
          <a:avLst/>
        </a:prstGeom>
        <a:gradFill rotWithShape="0">
          <a:gsLst>
            <a:gs pos="0">
              <a:schemeClr val="accent3">
                <a:hueOff val="-1067368"/>
                <a:satOff val="5739"/>
                <a:lumOff val="6471"/>
                <a:alphaOff val="0"/>
                <a:tint val="83000"/>
                <a:shade val="100000"/>
                <a:satMod val="100000"/>
              </a:schemeClr>
            </a:gs>
            <a:gs pos="100000">
              <a:schemeClr val="accent3">
                <a:hueOff val="-1067368"/>
                <a:satOff val="5739"/>
                <a:lumOff val="6471"/>
                <a:alphaOff val="0"/>
                <a:tint val="61000"/>
                <a:alpha val="100000"/>
                <a:satMod val="180000"/>
              </a:schemeClr>
            </a:gs>
          </a:gsLst>
          <a:path path="circle">
            <a:fillToRect l="100000" t="100000" r="100000" b="100000"/>
          </a:path>
        </a:gradFill>
        <a:ln w="9525" cap="flat" cmpd="sng" algn="ctr">
          <a:solidFill>
            <a:schemeClr val="accent3">
              <a:hueOff val="-1067368"/>
              <a:satOff val="5739"/>
              <a:lumOff val="6471"/>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C86EA8C6-3892-4483-9D18-C8E8EBB965C8}">
      <dsp:nvSpPr>
        <dsp:cNvPr id="0" name=""/>
        <dsp:cNvSpPr/>
      </dsp:nvSpPr>
      <dsp:spPr>
        <a:xfrm>
          <a:off x="2016062" y="4783353"/>
          <a:ext cx="2256404" cy="673782"/>
        </a:xfrm>
        <a:prstGeom prst="roundRect">
          <a:avLst/>
        </a:prstGeom>
        <a:solidFill>
          <a:schemeClr val="accent1">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7795" tIns="60960" rIns="60960" bIns="60960" numCol="1" spcCol="1270" anchor="ctr" anchorCtr="0">
          <a:noAutofit/>
        </a:bodyPr>
        <a:lstStyle/>
        <a:p>
          <a:pPr marL="0" lvl="0" indent="0" algn="l" defTabSz="711200">
            <a:lnSpc>
              <a:spcPct val="90000"/>
            </a:lnSpc>
            <a:spcBef>
              <a:spcPct val="0"/>
            </a:spcBef>
            <a:spcAft>
              <a:spcPct val="35000"/>
            </a:spcAft>
            <a:buNone/>
          </a:pPr>
          <a:r>
            <a:rPr kumimoji="1" lang="ja-JP" altLang="en-US" sz="1600" b="0" kern="120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就労移行支援　　就労継続支援</a:t>
          </a:r>
          <a:r>
            <a:rPr kumimoji="1" lang="en-US" altLang="ja-JP" sz="1600" b="0" kern="120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B</a:t>
          </a:r>
          <a:r>
            <a:rPr kumimoji="1" lang="ja-JP" altLang="en-US" sz="1600" b="0" kern="120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型</a:t>
          </a:r>
        </a:p>
      </dsp:txBody>
      <dsp:txXfrm>
        <a:off x="2048953" y="4816244"/>
        <a:ext cx="2190622" cy="608000"/>
      </dsp:txXfrm>
    </dsp:sp>
    <dsp:sp modelId="{5C145842-3406-43F5-9624-E1F81B8D1FFB}">
      <dsp:nvSpPr>
        <dsp:cNvPr id="0" name=""/>
        <dsp:cNvSpPr/>
      </dsp:nvSpPr>
      <dsp:spPr>
        <a:xfrm>
          <a:off x="1686602" y="4468038"/>
          <a:ext cx="761834" cy="761902"/>
        </a:xfrm>
        <a:prstGeom prst="ellipse">
          <a:avLst/>
        </a:prstGeom>
        <a:solidFill>
          <a:schemeClr val="accent3">
            <a:tint val="50000"/>
            <a:hueOff val="0"/>
            <a:satOff val="0"/>
            <a:lumOff val="0"/>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6050A30B-A737-415B-8663-CE0487F60BA2}">
      <dsp:nvSpPr>
        <dsp:cNvPr id="0" name=""/>
        <dsp:cNvSpPr/>
      </dsp:nvSpPr>
      <dsp:spPr>
        <a:xfrm>
          <a:off x="3638266" y="4373463"/>
          <a:ext cx="2266953" cy="440415"/>
        </a:xfrm>
        <a:prstGeom prst="roundRect">
          <a:avLst/>
        </a:prstGeom>
        <a:solidFill>
          <a:schemeClr val="accent1">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7795" tIns="60960" rIns="60960" bIns="60960" numCol="1" spcCol="1270" anchor="ctr" anchorCtr="0">
          <a:noAutofit/>
        </a:bodyPr>
        <a:lstStyle/>
        <a:p>
          <a:pPr marL="0" lvl="0" indent="0" algn="l" defTabSz="711200">
            <a:lnSpc>
              <a:spcPct val="90000"/>
            </a:lnSpc>
            <a:spcBef>
              <a:spcPct val="0"/>
            </a:spcBef>
            <a:spcAft>
              <a:spcPct val="35000"/>
            </a:spcAft>
            <a:buNone/>
          </a:pPr>
          <a:r>
            <a:rPr kumimoji="1" lang="ja-JP" altLang="en-US" sz="1600" b="0" kern="120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就労継続支援</a:t>
          </a:r>
          <a:r>
            <a:rPr kumimoji="1" lang="en-US" altLang="ja-JP" sz="1600" b="0" kern="120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a:t>
          </a:r>
          <a:r>
            <a:rPr kumimoji="1" lang="ja-JP" altLang="en-US" sz="1600" b="0" kern="120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型</a:t>
          </a:r>
        </a:p>
      </dsp:txBody>
      <dsp:txXfrm>
        <a:off x="3659765" y="4394962"/>
        <a:ext cx="2223955" cy="397417"/>
      </dsp:txXfrm>
    </dsp:sp>
    <dsp:sp modelId="{F866D007-B3A7-4CF4-B823-D9E6658B7847}">
      <dsp:nvSpPr>
        <dsp:cNvPr id="0" name=""/>
        <dsp:cNvSpPr/>
      </dsp:nvSpPr>
      <dsp:spPr>
        <a:xfrm>
          <a:off x="3262076" y="3943993"/>
          <a:ext cx="761834" cy="761902"/>
        </a:xfrm>
        <a:prstGeom prst="ellipse">
          <a:avLst/>
        </a:prstGeom>
        <a:solidFill>
          <a:schemeClr val="accent3">
            <a:tint val="50000"/>
            <a:hueOff val="-216060"/>
            <a:satOff val="1409"/>
            <a:lumOff val="386"/>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AC88420E-EFB0-4301-977F-BC2E96E059ED}">
      <dsp:nvSpPr>
        <dsp:cNvPr id="0" name=""/>
        <dsp:cNvSpPr/>
      </dsp:nvSpPr>
      <dsp:spPr>
        <a:xfrm>
          <a:off x="4519010" y="3567529"/>
          <a:ext cx="3306115" cy="440415"/>
        </a:xfrm>
        <a:prstGeom prst="roundRect">
          <a:avLst/>
        </a:prstGeom>
        <a:solidFill>
          <a:schemeClr val="accent4">
            <a:lumMod val="20000"/>
            <a:lumOff val="80000"/>
          </a:schemeClr>
        </a:solidFill>
        <a:ln w="9525" cap="flat" cmpd="sng" algn="ctr">
          <a:solidFill>
            <a:schemeClr val="accent5"/>
          </a:solidFill>
          <a:prstDash val="solid"/>
        </a:ln>
        <a:effectLst/>
        <a:scene3d>
          <a:camera prst="orthographicFront"/>
          <a:lightRig rig="flat" dir="t"/>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347795" tIns="60960" rIns="60960" bIns="60960" numCol="1" spcCol="1270" anchor="ctr" anchorCtr="0">
          <a:noAutofit/>
        </a:bodyPr>
        <a:lstStyle/>
        <a:p>
          <a:pPr marL="0" lvl="0" indent="0" algn="l" defTabSz="711200">
            <a:lnSpc>
              <a:spcPct val="90000"/>
            </a:lnSpc>
            <a:spcBef>
              <a:spcPct val="0"/>
            </a:spcBef>
            <a:spcAft>
              <a:spcPct val="35000"/>
            </a:spcAft>
            <a:buNone/>
          </a:pPr>
          <a:r>
            <a:rPr kumimoji="1" lang="ja-JP" altLang="en-US" sz="1600" b="0" kern="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重度障害者多数雇用事業所</a:t>
          </a:r>
        </a:p>
      </dsp:txBody>
      <dsp:txXfrm>
        <a:off x="4540509" y="3589028"/>
        <a:ext cx="3263117" cy="397417"/>
      </dsp:txXfrm>
    </dsp:sp>
    <dsp:sp modelId="{CCE35113-C8BA-49DC-9301-0C2DAE8F5269}">
      <dsp:nvSpPr>
        <dsp:cNvPr id="0" name=""/>
        <dsp:cNvSpPr/>
      </dsp:nvSpPr>
      <dsp:spPr>
        <a:xfrm>
          <a:off x="4039147" y="3159282"/>
          <a:ext cx="761834" cy="761902"/>
        </a:xfrm>
        <a:prstGeom prst="ellipse">
          <a:avLst/>
        </a:prstGeom>
        <a:solidFill>
          <a:schemeClr val="accent3">
            <a:tint val="50000"/>
            <a:hueOff val="-432121"/>
            <a:satOff val="2817"/>
            <a:lumOff val="773"/>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25AC6702-12DB-4769-8823-CA24606AB6A2}">
      <dsp:nvSpPr>
        <dsp:cNvPr id="0" name=""/>
        <dsp:cNvSpPr/>
      </dsp:nvSpPr>
      <dsp:spPr>
        <a:xfrm>
          <a:off x="4986450" y="2762970"/>
          <a:ext cx="1816573" cy="440415"/>
        </a:xfrm>
        <a:prstGeom prst="roundRect">
          <a:avLst/>
        </a:prstGeom>
        <a:solidFill>
          <a:schemeClr val="accent4">
            <a:lumMod val="40000"/>
            <a:lumOff val="60000"/>
          </a:schemeClr>
        </a:solidFill>
        <a:ln w="9525" cap="flat" cmpd="sng" algn="ctr">
          <a:solidFill>
            <a:schemeClr val="accent5"/>
          </a:solidFill>
          <a:prstDash val="solid"/>
        </a:ln>
        <a:effectLst/>
        <a:scene3d>
          <a:camera prst="orthographicFront"/>
          <a:lightRig rig="flat" dir="t"/>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347795" tIns="60960" rIns="60960" bIns="60960" numCol="1" spcCol="1270" anchor="ctr" anchorCtr="0">
          <a:noAutofit/>
        </a:bodyPr>
        <a:lstStyle/>
        <a:p>
          <a:pPr marL="0" lvl="0" indent="0" algn="l" defTabSz="711200">
            <a:lnSpc>
              <a:spcPct val="90000"/>
            </a:lnSpc>
            <a:spcBef>
              <a:spcPct val="0"/>
            </a:spcBef>
            <a:spcAft>
              <a:spcPct val="35000"/>
            </a:spcAft>
            <a:buNone/>
          </a:pPr>
          <a:r>
            <a:rPr kumimoji="1" lang="ja-JP" altLang="en-US" sz="1600" b="0" kern="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特例子会社</a:t>
          </a:r>
        </a:p>
      </dsp:txBody>
      <dsp:txXfrm>
        <a:off x="5007949" y="2784469"/>
        <a:ext cx="1773575" cy="397417"/>
      </dsp:txXfrm>
    </dsp:sp>
    <dsp:sp modelId="{DA65D4D9-036D-439C-AB7C-A2C4EEEF68E8}">
      <dsp:nvSpPr>
        <dsp:cNvPr id="0" name=""/>
        <dsp:cNvSpPr/>
      </dsp:nvSpPr>
      <dsp:spPr>
        <a:xfrm>
          <a:off x="4507828" y="2300173"/>
          <a:ext cx="761834" cy="761902"/>
        </a:xfrm>
        <a:prstGeom prst="ellipse">
          <a:avLst/>
        </a:prstGeom>
        <a:solidFill>
          <a:schemeClr val="accent3">
            <a:tint val="50000"/>
            <a:hueOff val="-648181"/>
            <a:satOff val="4226"/>
            <a:lumOff val="1159"/>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98A656BF-DF94-4E96-AE5A-C112E5C59505}">
      <dsp:nvSpPr>
        <dsp:cNvPr id="0" name=""/>
        <dsp:cNvSpPr/>
      </dsp:nvSpPr>
      <dsp:spPr>
        <a:xfrm>
          <a:off x="5177720" y="1807876"/>
          <a:ext cx="3225618" cy="440415"/>
        </a:xfrm>
        <a:prstGeom prst="roundRect">
          <a:avLst/>
        </a:prstGeom>
        <a:solidFill>
          <a:schemeClr val="accent4">
            <a:lumMod val="60000"/>
            <a:lumOff val="40000"/>
          </a:schemeClr>
        </a:solidFill>
        <a:ln w="10795" cap="flat" cmpd="sng" algn="ctr">
          <a:solidFill>
            <a:schemeClr val="accent5"/>
          </a:solidFill>
          <a:prstDash val="solid"/>
        </a:ln>
        <a:effectLst/>
        <a:scene3d>
          <a:camera prst="orthographicFront"/>
          <a:lightRig rig="flat" dir="t"/>
        </a:scene3d>
        <a:sp3d/>
      </dsp:spPr>
      <dsp:style>
        <a:lnRef idx="2">
          <a:schemeClr val="accent5"/>
        </a:lnRef>
        <a:fillRef idx="1">
          <a:schemeClr val="lt1"/>
        </a:fillRef>
        <a:effectRef idx="0">
          <a:schemeClr val="accent5"/>
        </a:effectRef>
        <a:fontRef idx="minor">
          <a:schemeClr val="dk1"/>
        </a:fontRef>
      </dsp:style>
      <dsp:txBody>
        <a:bodyPr spcFirstLastPara="0" vert="horz" wrap="square" lIns="347795" tIns="60960" rIns="60960" bIns="60960" numCol="1" spcCol="1270" anchor="ctr" anchorCtr="0">
          <a:noAutofit/>
        </a:bodyPr>
        <a:lstStyle/>
        <a:p>
          <a:pPr marL="0" lvl="0" indent="0" algn="l" defTabSz="711200">
            <a:lnSpc>
              <a:spcPct val="90000"/>
            </a:lnSpc>
            <a:spcBef>
              <a:spcPct val="0"/>
            </a:spcBef>
            <a:spcAft>
              <a:spcPct val="35000"/>
            </a:spcAft>
            <a:buNone/>
          </a:pPr>
          <a:r>
            <a:rPr kumimoji="1" lang="ja-JP" altLang="en-US" sz="1600" b="0" kern="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一般の職場での障害者雇用</a:t>
          </a:r>
        </a:p>
      </dsp:txBody>
      <dsp:txXfrm>
        <a:off x="5199219" y="1829375"/>
        <a:ext cx="3182620" cy="397417"/>
      </dsp:txXfrm>
    </dsp:sp>
    <dsp:sp modelId="{FC4FEF9A-DE55-4AE1-B18B-6F3788A6EFE9}">
      <dsp:nvSpPr>
        <dsp:cNvPr id="0" name=""/>
        <dsp:cNvSpPr/>
      </dsp:nvSpPr>
      <dsp:spPr>
        <a:xfrm>
          <a:off x="4810124" y="1374812"/>
          <a:ext cx="761834" cy="761902"/>
        </a:xfrm>
        <a:prstGeom prst="ellipse">
          <a:avLst/>
        </a:prstGeom>
        <a:solidFill>
          <a:schemeClr val="accent3">
            <a:tint val="50000"/>
            <a:hueOff val="-864242"/>
            <a:satOff val="5634"/>
            <a:lumOff val="1546"/>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20EB9A0E-B68F-44FA-A1D4-572764BB2E8F}">
      <dsp:nvSpPr>
        <dsp:cNvPr id="0" name=""/>
        <dsp:cNvSpPr/>
      </dsp:nvSpPr>
      <dsp:spPr>
        <a:xfrm>
          <a:off x="5402415" y="858092"/>
          <a:ext cx="2986773" cy="440415"/>
        </a:xfrm>
        <a:prstGeom prst="roundRect">
          <a:avLst/>
        </a:prstGeom>
        <a:solidFill>
          <a:schemeClr val="accent4">
            <a:lumMod val="7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7795" tIns="60960" rIns="60960" bIns="60960" numCol="1" spcCol="1270" anchor="ctr" anchorCtr="0">
          <a:noAutofit/>
        </a:bodyPr>
        <a:lstStyle/>
        <a:p>
          <a:pPr marL="0" lvl="0" indent="0" algn="l" defTabSz="711200">
            <a:lnSpc>
              <a:spcPct val="90000"/>
            </a:lnSpc>
            <a:spcBef>
              <a:spcPct val="0"/>
            </a:spcBef>
            <a:spcAft>
              <a:spcPct val="35000"/>
            </a:spcAft>
            <a:buNone/>
          </a:pPr>
          <a:r>
            <a:rPr kumimoji="1" lang="ja-JP" altLang="en-US" sz="1600" b="0" kern="12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一般の職場での通常雇用</a:t>
          </a:r>
        </a:p>
      </dsp:txBody>
      <dsp:txXfrm>
        <a:off x="5423914" y="879591"/>
        <a:ext cx="2943775" cy="397417"/>
      </dsp:txXfrm>
    </dsp:sp>
    <dsp:sp modelId="{BBF5EA77-5BD5-4DAA-B77A-663A6ABAFDD8}">
      <dsp:nvSpPr>
        <dsp:cNvPr id="0" name=""/>
        <dsp:cNvSpPr/>
      </dsp:nvSpPr>
      <dsp:spPr>
        <a:xfrm>
          <a:off x="4974680" y="464656"/>
          <a:ext cx="761834" cy="761902"/>
        </a:xfrm>
        <a:prstGeom prst="ellipse">
          <a:avLst/>
        </a:prstGeom>
        <a:solidFill>
          <a:schemeClr val="accent3">
            <a:tint val="50000"/>
            <a:hueOff val="-1080302"/>
            <a:satOff val="7043"/>
            <a:lumOff val="1932"/>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B9BDC4-D85E-4850-8AEF-B4FE84CD3A64}">
      <dsp:nvSpPr>
        <dsp:cNvPr id="0" name=""/>
        <dsp:cNvSpPr/>
      </dsp:nvSpPr>
      <dsp:spPr>
        <a:xfrm>
          <a:off x="0" y="4560"/>
          <a:ext cx="10515600" cy="312726"/>
        </a:xfrm>
        <a:prstGeom prst="roundRect">
          <a:avLst/>
        </a:prstGeom>
        <a:gradFill rotWithShape="0">
          <a:gsLst>
            <a:gs pos="0">
              <a:schemeClr val="accent5">
                <a:alpha val="90000"/>
                <a:hueOff val="0"/>
                <a:satOff val="0"/>
                <a:lumOff val="0"/>
                <a:alphaOff val="0"/>
                <a:tint val="83000"/>
                <a:shade val="100000"/>
                <a:satMod val="100000"/>
              </a:schemeClr>
            </a:gs>
            <a:gs pos="100000">
              <a:schemeClr val="accent5">
                <a:alpha val="90000"/>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kumimoji="1" lang="ja-JP" altLang="en-US" sz="1800" kern="1200" dirty="0">
              <a:latin typeface="UD デジタル 教科書体 NK-R" panose="02020400000000000000" pitchFamily="18" charset="-128"/>
              <a:ea typeface="UD デジタル 教科書体 NK-R" panose="02020400000000000000" pitchFamily="18" charset="-128"/>
            </a:rPr>
            <a:t>就労移行支援事業所の利用定員規模の見直し</a:t>
          </a:r>
        </a:p>
      </dsp:txBody>
      <dsp:txXfrm>
        <a:off x="15266" y="19826"/>
        <a:ext cx="10485068" cy="282194"/>
      </dsp:txXfrm>
    </dsp:sp>
    <dsp:sp modelId="{932A068E-50D1-4F7A-8D8E-360703833E75}">
      <dsp:nvSpPr>
        <dsp:cNvPr id="0" name=""/>
        <dsp:cNvSpPr/>
      </dsp:nvSpPr>
      <dsp:spPr>
        <a:xfrm>
          <a:off x="0" y="317287"/>
          <a:ext cx="10515600"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2860" rIns="128016" bIns="22860" numCol="1" spcCol="1270" anchor="t" anchorCtr="0">
          <a:noAutofit/>
        </a:bodyPr>
        <a:lstStyle/>
        <a:p>
          <a:pPr marL="171450" lvl="1" indent="-171450" algn="l" defTabSz="800100">
            <a:lnSpc>
              <a:spcPct val="100000"/>
            </a:lnSpc>
            <a:spcBef>
              <a:spcPct val="0"/>
            </a:spcBef>
            <a:spcAft>
              <a:spcPct val="20000"/>
            </a:spcAft>
            <a:buChar char="•"/>
          </a:pPr>
          <a:r>
            <a:rPr kumimoji="1" lang="ja-JP" altLang="en-US" sz="1800" kern="1200" dirty="0">
              <a:latin typeface="UD デジタル 教科書体 NK-R" panose="02020400000000000000" pitchFamily="18" charset="-128"/>
              <a:ea typeface="UD デジタル 教科書体 NK-R" panose="02020400000000000000" pitchFamily="18" charset="-128"/>
            </a:rPr>
            <a:t>利用定員規模を見直し、定員１０名以上からでも実施可能とする。</a:t>
          </a:r>
        </a:p>
      </dsp:txBody>
      <dsp:txXfrm>
        <a:off x="0" y="317287"/>
        <a:ext cx="10515600" cy="612720"/>
      </dsp:txXfrm>
    </dsp:sp>
    <dsp:sp modelId="{D12280BA-2047-4907-998D-4D61BB42AE43}">
      <dsp:nvSpPr>
        <dsp:cNvPr id="0" name=""/>
        <dsp:cNvSpPr/>
      </dsp:nvSpPr>
      <dsp:spPr>
        <a:xfrm>
          <a:off x="0" y="930007"/>
          <a:ext cx="10515600" cy="327369"/>
        </a:xfrm>
        <a:prstGeom prst="roundRect">
          <a:avLst/>
        </a:prstGeom>
        <a:gradFill rotWithShape="0">
          <a:gsLst>
            <a:gs pos="0">
              <a:schemeClr val="accent5">
                <a:alpha val="90000"/>
                <a:hueOff val="0"/>
                <a:satOff val="0"/>
                <a:lumOff val="0"/>
                <a:alphaOff val="-40000"/>
                <a:tint val="83000"/>
                <a:shade val="100000"/>
                <a:satMod val="100000"/>
              </a:schemeClr>
            </a:gs>
            <a:gs pos="100000">
              <a:schemeClr val="accent5">
                <a:alpha val="90000"/>
                <a:hueOff val="0"/>
                <a:satOff val="0"/>
                <a:lumOff val="0"/>
                <a:alphaOff val="-4000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kumimoji="1" lang="ja-JP" altLang="en-US" sz="1800" kern="1200" dirty="0">
              <a:latin typeface="UD デジタル 教科書体 NK-R" panose="02020400000000000000" pitchFamily="18" charset="-128"/>
              <a:ea typeface="UD デジタル 教科書体 NK-R" panose="02020400000000000000" pitchFamily="18" charset="-128"/>
            </a:rPr>
            <a:t>支援計画会議実施加算の見直し</a:t>
          </a:r>
        </a:p>
      </dsp:txBody>
      <dsp:txXfrm>
        <a:off x="15981" y="945988"/>
        <a:ext cx="10483638" cy="295407"/>
      </dsp:txXfrm>
    </dsp:sp>
    <dsp:sp modelId="{2DA8001F-9940-4005-82A7-8804F7480481}">
      <dsp:nvSpPr>
        <dsp:cNvPr id="0" name=""/>
        <dsp:cNvSpPr/>
      </dsp:nvSpPr>
      <dsp:spPr>
        <a:xfrm>
          <a:off x="0" y="1257376"/>
          <a:ext cx="10515600" cy="183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2860" rIns="128016" bIns="22860" numCol="1" spcCol="1270" anchor="t" anchorCtr="0">
          <a:noAutofit/>
        </a:bodyPr>
        <a:lstStyle/>
        <a:p>
          <a:pPr marL="171450" lvl="1" indent="-171450" algn="l" defTabSz="800100">
            <a:lnSpc>
              <a:spcPct val="100000"/>
            </a:lnSpc>
            <a:spcBef>
              <a:spcPct val="0"/>
            </a:spcBef>
            <a:spcAft>
              <a:spcPct val="20000"/>
            </a:spcAft>
            <a:buChar char="•"/>
          </a:pPr>
          <a:r>
            <a:rPr lang="ja-JP" altLang="en-US" sz="1800" b="0" i="0" u="none" strike="noStrike" kern="1200" baseline="0" dirty="0">
              <a:solidFill>
                <a:srgbClr val="000000"/>
              </a:solidFill>
              <a:latin typeface="UD デジタル 教科書体 NK-R" panose="02020400000000000000" pitchFamily="18" charset="-128"/>
              <a:ea typeface="UD デジタル 教科書体 NK-R" panose="02020400000000000000" pitchFamily="18" charset="-128"/>
            </a:rPr>
            <a:t>地域の就労支援機関等と連携して行う支援計画会議の実施を促進する観点から、会議前後にサービス管理責任者と情報を共有することを条件に、サービス管理責任者以外の者が出席する場合でも加算の対象とする。</a:t>
          </a:r>
          <a:endParaRPr kumimoji="1" lang="ja-JP" altLang="en-US" sz="1800" b="0" kern="1200" dirty="0">
            <a:latin typeface="UD デジタル 教科書体 NK-R" panose="02020400000000000000" pitchFamily="18" charset="-128"/>
            <a:ea typeface="UD デジタル 教科書体 NK-R" panose="02020400000000000000" pitchFamily="18" charset="-128"/>
          </a:endParaRPr>
        </a:p>
        <a:p>
          <a:pPr marL="171450" lvl="1" indent="-171450" algn="l" defTabSz="800100">
            <a:lnSpc>
              <a:spcPct val="100000"/>
            </a:lnSpc>
            <a:spcBef>
              <a:spcPct val="0"/>
            </a:spcBef>
            <a:spcAft>
              <a:spcPct val="20000"/>
            </a:spcAft>
            <a:buChar char="•"/>
          </a:pPr>
          <a:r>
            <a:rPr kumimoji="1" lang="ja-JP" altLang="en-US" sz="1800" b="0" kern="1200" dirty="0">
              <a:latin typeface="UD デジタル 教科書体 NK-R" panose="02020400000000000000" pitchFamily="18" charset="-128"/>
              <a:ea typeface="UD デジタル 教科書体 NK-R" panose="02020400000000000000" pitchFamily="18" charset="-128"/>
            </a:rPr>
            <a:t>この加算は地域の就労支援機関等と連携することにより、地域のノウハウを活用し支援効果を高めていく取組であることから、名称を「地域連携会議実施加算」に変更する。</a:t>
          </a:r>
        </a:p>
      </dsp:txBody>
      <dsp:txXfrm>
        <a:off x="0" y="1257376"/>
        <a:ext cx="10515600" cy="183816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515ED1-CC03-49B0-A17B-8B9EA860FA01}">
      <dsp:nvSpPr>
        <dsp:cNvPr id="0" name=""/>
        <dsp:cNvSpPr/>
      </dsp:nvSpPr>
      <dsp:spPr>
        <a:xfrm>
          <a:off x="0" y="675"/>
          <a:ext cx="10515599" cy="375813"/>
        </a:xfrm>
        <a:prstGeom prst="roundRect">
          <a:avLst/>
        </a:prstGeom>
        <a:gradFill rotWithShape="0">
          <a:gsLst>
            <a:gs pos="0">
              <a:schemeClr val="accent5">
                <a:alpha val="90000"/>
                <a:hueOff val="0"/>
                <a:satOff val="0"/>
                <a:lumOff val="0"/>
                <a:alphaOff val="0"/>
                <a:tint val="83000"/>
                <a:shade val="100000"/>
                <a:satMod val="100000"/>
              </a:schemeClr>
            </a:gs>
            <a:gs pos="100000">
              <a:schemeClr val="accent5">
                <a:alpha val="90000"/>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kumimoji="1" lang="ja-JP" altLang="en-US" sz="1800" kern="1200" dirty="0">
              <a:latin typeface="UD デジタル 教科書体 NK-R" panose="02020400000000000000" pitchFamily="18" charset="-128"/>
              <a:ea typeface="UD デジタル 教科書体 NK-R" panose="02020400000000000000" pitchFamily="18" charset="-128"/>
            </a:rPr>
            <a:t>スコア方式による評価項目の見直し</a:t>
          </a:r>
        </a:p>
      </dsp:txBody>
      <dsp:txXfrm>
        <a:off x="18346" y="19021"/>
        <a:ext cx="10478907" cy="339121"/>
      </dsp:txXfrm>
    </dsp:sp>
    <dsp:sp modelId="{9D0625C2-51CC-4CE5-9075-CAF82803B5C1}">
      <dsp:nvSpPr>
        <dsp:cNvPr id="0" name=""/>
        <dsp:cNvSpPr/>
      </dsp:nvSpPr>
      <dsp:spPr>
        <a:xfrm>
          <a:off x="0" y="376489"/>
          <a:ext cx="10515599" cy="9483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2860" rIns="128016" bIns="22860" numCol="1" spcCol="1270" anchor="t" anchorCtr="0">
          <a:noAutofit/>
        </a:bodyPr>
        <a:lstStyle/>
        <a:p>
          <a:pPr marL="171450" lvl="1" indent="-171450" algn="l" defTabSz="800100">
            <a:lnSpc>
              <a:spcPct val="90000"/>
            </a:lnSpc>
            <a:spcBef>
              <a:spcPct val="0"/>
            </a:spcBef>
            <a:spcAft>
              <a:spcPct val="20000"/>
            </a:spcAft>
            <a:buChar char="•"/>
          </a:pPr>
          <a:r>
            <a:rPr kumimoji="1" lang="ja-JP" altLang="en-US" sz="1800" kern="1200" dirty="0">
              <a:latin typeface="UD デジタル 教科書体 NK-R" panose="02020400000000000000" pitchFamily="18" charset="-128"/>
              <a:ea typeface="UD デジタル 教科書体 NK-R" panose="02020400000000000000" pitchFamily="18" charset="-128"/>
            </a:rPr>
            <a:t>経営状況の改善や一般就労への移行等を促すため、スコア方式よる評価項目を以下のように見直し。</a:t>
          </a:r>
        </a:p>
      </dsp:txBody>
      <dsp:txXfrm>
        <a:off x="0" y="376489"/>
        <a:ext cx="10515599" cy="94839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D3EF07-E06E-4BDF-A77E-3F2387EEFC17}">
      <dsp:nvSpPr>
        <dsp:cNvPr id="0" name=""/>
        <dsp:cNvSpPr/>
      </dsp:nvSpPr>
      <dsp:spPr>
        <a:xfrm>
          <a:off x="0" y="27355"/>
          <a:ext cx="10515600" cy="303151"/>
        </a:xfrm>
        <a:prstGeom prst="roundRect">
          <a:avLst/>
        </a:prstGeom>
        <a:gradFill rotWithShape="0">
          <a:gsLst>
            <a:gs pos="0">
              <a:schemeClr val="accent5">
                <a:alpha val="90000"/>
                <a:hueOff val="0"/>
                <a:satOff val="0"/>
                <a:lumOff val="0"/>
                <a:alphaOff val="0"/>
                <a:tint val="83000"/>
                <a:shade val="100000"/>
                <a:satMod val="100000"/>
              </a:schemeClr>
            </a:gs>
            <a:gs pos="100000">
              <a:schemeClr val="accent5">
                <a:alpha val="90000"/>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平均工賃の水準に応じた報酬体系の見直し</a:t>
          </a:r>
        </a:p>
      </dsp:txBody>
      <dsp:txXfrm>
        <a:off x="14799" y="42154"/>
        <a:ext cx="10486002" cy="273553"/>
      </dsp:txXfrm>
    </dsp:sp>
    <dsp:sp modelId="{A936383F-A497-41B9-99B1-24CDD19F76E1}">
      <dsp:nvSpPr>
        <dsp:cNvPr id="0" name=""/>
        <dsp:cNvSpPr/>
      </dsp:nvSpPr>
      <dsp:spPr>
        <a:xfrm>
          <a:off x="0" y="330507"/>
          <a:ext cx="10515600" cy="351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17780" rIns="99568" bIns="17780" numCol="1" spcCol="1270" anchor="t" anchorCtr="0">
          <a:noAutofit/>
        </a:bodyPr>
        <a:lstStyle/>
        <a:p>
          <a:pPr marL="114300" lvl="1" indent="-114300" algn="l" defTabSz="622300">
            <a:lnSpc>
              <a:spcPct val="90000"/>
            </a:lnSpc>
            <a:spcBef>
              <a:spcPct val="0"/>
            </a:spcBef>
            <a:spcAft>
              <a:spcPct val="20000"/>
            </a:spcAft>
            <a:buChar char="•"/>
          </a:pPr>
          <a:r>
            <a:rPr kumimoji="1" lang="ja-JP" altLang="en-US" sz="1400" kern="1200" dirty="0">
              <a:latin typeface="UD デジタル 教科書体 NK-R" panose="02020400000000000000" pitchFamily="18" charset="-128"/>
              <a:ea typeface="UD デジタル 教科書体 NK-R" panose="02020400000000000000" pitchFamily="18" charset="-128"/>
            </a:rPr>
            <a:t>平均工賃月額に応じた報酬体系について、平均工賃月額が高い区分の基本報酬の単価を引上げ、低い区分の単価を引下げる。</a:t>
          </a:r>
        </a:p>
        <a:p>
          <a:pPr marL="114300" lvl="1" indent="-114300" algn="l" defTabSz="622300">
            <a:lnSpc>
              <a:spcPct val="90000"/>
            </a:lnSpc>
            <a:spcBef>
              <a:spcPct val="0"/>
            </a:spcBef>
            <a:spcAft>
              <a:spcPct val="20000"/>
            </a:spcAft>
            <a:buChar char="•"/>
          </a:pPr>
          <a:r>
            <a:rPr kumimoji="1" lang="ja-JP" altLang="en-US" sz="1400" kern="1200" dirty="0">
              <a:latin typeface="UD デジタル 教科書体 NK-R" panose="02020400000000000000" pitchFamily="18" charset="-128"/>
              <a:ea typeface="UD デジタル 教科書体 NK-R" panose="02020400000000000000" pitchFamily="18" charset="-128"/>
            </a:rPr>
            <a:t>「利用者の就労や生産活動等への参加等」をもって一律に評価する報酬体系について、収支差率を踏まえた基本報酬の設定。</a:t>
          </a:r>
        </a:p>
        <a:p>
          <a:pPr marL="114300" lvl="1" indent="-114300" algn="l" defTabSz="622300">
            <a:lnSpc>
              <a:spcPct val="90000"/>
            </a:lnSpc>
            <a:spcBef>
              <a:spcPct val="0"/>
            </a:spcBef>
            <a:spcAft>
              <a:spcPct val="20000"/>
            </a:spcAft>
            <a:buChar char="•"/>
          </a:pPr>
          <a:r>
            <a:rPr kumimoji="1" lang="ja-JP" altLang="en-US" sz="1400" kern="1200" dirty="0">
              <a:latin typeface="UD デジタル 教科書体 NK-R" panose="02020400000000000000" pitchFamily="18" charset="-128"/>
              <a:ea typeface="UD デジタル 教科書体 NK-R" panose="02020400000000000000" pitchFamily="18" charset="-128"/>
            </a:rPr>
            <a:t>多様な利用者への対応を行う事業所について、さらなる手厚い人員配置ができるよう、新たに人員配置「６：１」の報酬体系を創設。</a:t>
          </a:r>
        </a:p>
        <a:p>
          <a:pPr marL="114300" lvl="1" indent="-114300" algn="l" defTabSz="622300">
            <a:lnSpc>
              <a:spcPct val="90000"/>
            </a:lnSpc>
            <a:spcBef>
              <a:spcPct val="0"/>
            </a:spcBef>
            <a:spcAft>
              <a:spcPct val="20000"/>
            </a:spcAft>
            <a:buChar char="•"/>
          </a:pPr>
          <a:endParaRPr kumimoji="1" lang="ja-JP" altLang="en-US" sz="1400" kern="1200" dirty="0">
            <a:latin typeface="UD デジタル 教科書体 NK-R" panose="02020400000000000000" pitchFamily="18" charset="-128"/>
            <a:ea typeface="UD デジタル 教科書体 NK-R" panose="02020400000000000000" pitchFamily="18" charset="-128"/>
          </a:endParaRPr>
        </a:p>
        <a:p>
          <a:pPr marL="114300" lvl="1" indent="-114300" algn="l" defTabSz="622300">
            <a:lnSpc>
              <a:spcPct val="90000"/>
            </a:lnSpc>
            <a:spcBef>
              <a:spcPct val="0"/>
            </a:spcBef>
            <a:spcAft>
              <a:spcPct val="20000"/>
            </a:spcAft>
            <a:buChar char="•"/>
          </a:pPr>
          <a:endParaRPr kumimoji="1" lang="ja-JP" altLang="en-US" sz="1400" kern="1200" dirty="0">
            <a:latin typeface="UD デジタル 教科書体 NK-R" panose="02020400000000000000" pitchFamily="18" charset="-128"/>
            <a:ea typeface="UD デジタル 教科書体 NK-R" panose="02020400000000000000" pitchFamily="18" charset="-128"/>
          </a:endParaRPr>
        </a:p>
        <a:p>
          <a:pPr marL="114300" lvl="1" indent="-114300" algn="l" defTabSz="622300">
            <a:lnSpc>
              <a:spcPct val="90000"/>
            </a:lnSpc>
            <a:spcBef>
              <a:spcPct val="0"/>
            </a:spcBef>
            <a:spcAft>
              <a:spcPct val="20000"/>
            </a:spcAft>
            <a:buChar char="•"/>
          </a:pPr>
          <a:endParaRPr kumimoji="1" lang="ja-JP" altLang="en-US" sz="1400" kern="1200" dirty="0">
            <a:latin typeface="UD デジタル 教科書体 NK-R" panose="02020400000000000000" pitchFamily="18" charset="-128"/>
            <a:ea typeface="UD デジタル 教科書体 NK-R" panose="02020400000000000000" pitchFamily="18" charset="-128"/>
          </a:endParaRPr>
        </a:p>
        <a:p>
          <a:pPr marL="114300" lvl="1" indent="-114300" algn="l" defTabSz="622300">
            <a:lnSpc>
              <a:spcPct val="90000"/>
            </a:lnSpc>
            <a:spcBef>
              <a:spcPct val="0"/>
            </a:spcBef>
            <a:spcAft>
              <a:spcPct val="20000"/>
            </a:spcAft>
            <a:buChar char="•"/>
          </a:pPr>
          <a:endParaRPr kumimoji="1" lang="ja-JP" altLang="en-US" sz="1400" kern="1200" dirty="0">
            <a:latin typeface="UD デジタル 教科書体 NK-R" panose="02020400000000000000" pitchFamily="18" charset="-128"/>
            <a:ea typeface="UD デジタル 教科書体 NK-R" panose="02020400000000000000" pitchFamily="18" charset="-128"/>
          </a:endParaRPr>
        </a:p>
        <a:p>
          <a:pPr marL="114300" lvl="1" indent="-114300" algn="l" defTabSz="622300">
            <a:lnSpc>
              <a:spcPct val="90000"/>
            </a:lnSpc>
            <a:spcBef>
              <a:spcPct val="0"/>
            </a:spcBef>
            <a:spcAft>
              <a:spcPct val="20000"/>
            </a:spcAft>
            <a:buChar char="•"/>
          </a:pPr>
          <a:endParaRPr kumimoji="1" lang="ja-JP" altLang="en-US" sz="1400" kern="1200" dirty="0">
            <a:latin typeface="UD デジタル 教科書体 NK-R" panose="02020400000000000000" pitchFamily="18" charset="-128"/>
            <a:ea typeface="UD デジタル 教科書体 NK-R" panose="02020400000000000000" pitchFamily="18" charset="-128"/>
          </a:endParaRPr>
        </a:p>
        <a:p>
          <a:pPr marL="114300" lvl="1" indent="-114300" algn="l" defTabSz="622300">
            <a:lnSpc>
              <a:spcPct val="90000"/>
            </a:lnSpc>
            <a:spcBef>
              <a:spcPct val="0"/>
            </a:spcBef>
            <a:spcAft>
              <a:spcPct val="20000"/>
            </a:spcAft>
            <a:buChar char="•"/>
          </a:pPr>
          <a:endParaRPr kumimoji="1" lang="ja-JP" altLang="en-US" sz="1400" kern="1200" dirty="0">
            <a:latin typeface="UD デジタル 教科書体 NK-R" panose="02020400000000000000" pitchFamily="18" charset="-128"/>
            <a:ea typeface="UD デジタル 教科書体 NK-R" panose="02020400000000000000" pitchFamily="18" charset="-128"/>
          </a:endParaRPr>
        </a:p>
        <a:p>
          <a:pPr marL="114300" lvl="1" indent="-114300" algn="l" defTabSz="622300">
            <a:lnSpc>
              <a:spcPct val="90000"/>
            </a:lnSpc>
            <a:spcBef>
              <a:spcPct val="0"/>
            </a:spcBef>
            <a:spcAft>
              <a:spcPct val="20000"/>
            </a:spcAft>
            <a:buChar char="•"/>
          </a:pPr>
          <a:endParaRPr kumimoji="1" lang="ja-JP" altLang="en-US" sz="1400" kern="1200" dirty="0">
            <a:latin typeface="UD デジタル 教科書体 NK-R" panose="02020400000000000000" pitchFamily="18" charset="-128"/>
            <a:ea typeface="UD デジタル 教科書体 NK-R" panose="02020400000000000000" pitchFamily="18" charset="-128"/>
          </a:endParaRPr>
        </a:p>
        <a:p>
          <a:pPr marL="114300" lvl="1" indent="-114300" algn="l" defTabSz="622300">
            <a:lnSpc>
              <a:spcPct val="90000"/>
            </a:lnSpc>
            <a:spcBef>
              <a:spcPct val="0"/>
            </a:spcBef>
            <a:spcAft>
              <a:spcPct val="20000"/>
            </a:spcAft>
            <a:buChar char="•"/>
          </a:pPr>
          <a:endParaRPr kumimoji="1" lang="ja-JP" altLang="en-US" sz="1400" kern="1200" dirty="0">
            <a:latin typeface="UD デジタル 教科書体 NK-R" panose="02020400000000000000" pitchFamily="18" charset="-128"/>
            <a:ea typeface="UD デジタル 教科書体 NK-R" panose="02020400000000000000" pitchFamily="18" charset="-128"/>
          </a:endParaRPr>
        </a:p>
        <a:p>
          <a:pPr marL="114300" lvl="1" indent="-114300" algn="l" defTabSz="622300">
            <a:lnSpc>
              <a:spcPct val="90000"/>
            </a:lnSpc>
            <a:spcBef>
              <a:spcPct val="0"/>
            </a:spcBef>
            <a:spcAft>
              <a:spcPct val="20000"/>
            </a:spcAft>
            <a:buChar char="•"/>
          </a:pPr>
          <a:endParaRPr kumimoji="1" lang="ja-JP" altLang="en-US" sz="1400" kern="1200" dirty="0">
            <a:latin typeface="UD デジタル 教科書体 NK-R" panose="02020400000000000000" pitchFamily="18" charset="-128"/>
            <a:ea typeface="UD デジタル 教科書体 NK-R" panose="02020400000000000000" pitchFamily="18" charset="-128"/>
          </a:endParaRPr>
        </a:p>
      </dsp:txBody>
      <dsp:txXfrm>
        <a:off x="0" y="330507"/>
        <a:ext cx="10515600" cy="3519000"/>
      </dsp:txXfrm>
    </dsp:sp>
    <dsp:sp modelId="{BC258131-53AC-4770-8B87-E685633CF5DF}">
      <dsp:nvSpPr>
        <dsp:cNvPr id="0" name=""/>
        <dsp:cNvSpPr/>
      </dsp:nvSpPr>
      <dsp:spPr>
        <a:xfrm>
          <a:off x="0" y="3849507"/>
          <a:ext cx="10515600" cy="265019"/>
        </a:xfrm>
        <a:prstGeom prst="roundRect">
          <a:avLst/>
        </a:prstGeom>
        <a:gradFill rotWithShape="0">
          <a:gsLst>
            <a:gs pos="0">
              <a:schemeClr val="accent5">
                <a:alpha val="90000"/>
                <a:hueOff val="0"/>
                <a:satOff val="0"/>
                <a:lumOff val="0"/>
                <a:alphaOff val="-40000"/>
                <a:tint val="83000"/>
                <a:shade val="100000"/>
                <a:satMod val="100000"/>
              </a:schemeClr>
            </a:gs>
            <a:gs pos="100000">
              <a:schemeClr val="accent5">
                <a:alpha val="90000"/>
                <a:hueOff val="0"/>
                <a:satOff val="0"/>
                <a:lumOff val="0"/>
                <a:alphaOff val="-4000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平均工賃月額の算定方法の見直し</a:t>
          </a:r>
        </a:p>
      </dsp:txBody>
      <dsp:txXfrm>
        <a:off x="12937" y="3862444"/>
        <a:ext cx="10489726" cy="239145"/>
      </dsp:txXfrm>
    </dsp:sp>
    <dsp:sp modelId="{3D9A28FB-0EC7-4E16-B84A-7FBEC180AA8E}">
      <dsp:nvSpPr>
        <dsp:cNvPr id="0" name=""/>
        <dsp:cNvSpPr/>
      </dsp:nvSpPr>
      <dsp:spPr>
        <a:xfrm>
          <a:off x="0" y="4114526"/>
          <a:ext cx="10515600" cy="82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17780" rIns="99568" bIns="17780" numCol="1" spcCol="1270" anchor="t" anchorCtr="0">
          <a:noAutofit/>
        </a:bodyPr>
        <a:lstStyle/>
        <a:p>
          <a:pPr marL="114300" lvl="1" indent="-114300" algn="l" defTabSz="622300">
            <a:lnSpc>
              <a:spcPct val="90000"/>
            </a:lnSpc>
            <a:spcBef>
              <a:spcPct val="0"/>
            </a:spcBef>
            <a:spcAft>
              <a:spcPct val="20000"/>
            </a:spcAft>
            <a:buChar char="•"/>
          </a:pPr>
          <a:r>
            <a:rPr kumimoji="1" lang="ja-JP" altLang="en-US" sz="1400" kern="1200" dirty="0">
              <a:latin typeface="UD デジタル 教科書体 NK-R" panose="02020400000000000000" pitchFamily="18" charset="-128"/>
              <a:ea typeface="UD デジタル 教科書体 NK-R" panose="02020400000000000000" pitchFamily="18" charset="-128"/>
            </a:rPr>
            <a:t>障害特性等により、利用日数が少ない方を多く受け入れる場合があることを踏まえ、平均利用者数を用いた新しい算定式を導入する。</a:t>
          </a:r>
        </a:p>
      </dsp:txBody>
      <dsp:txXfrm>
        <a:off x="0" y="4114526"/>
        <a:ext cx="10515600" cy="828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6C82E-A189-4B59-BFAE-C5B944C0BE0D}">
      <dsp:nvSpPr>
        <dsp:cNvPr id="0" name=""/>
        <dsp:cNvSpPr/>
      </dsp:nvSpPr>
      <dsp:spPr>
        <a:xfrm>
          <a:off x="1659" y="0"/>
          <a:ext cx="1477040" cy="437600"/>
        </a:xfrm>
        <a:prstGeom prst="chevron">
          <a:avLst/>
        </a:prstGeom>
        <a:solidFill>
          <a:schemeClr val="accent2">
            <a:lumMod val="20000"/>
            <a:lumOff val="80000"/>
          </a:schemeClr>
        </a:solidFill>
        <a:ln>
          <a:solidFill>
            <a:srgbClr val="FF0000"/>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spc="-150" dirty="0">
              <a:solidFill>
                <a:schemeClr val="tx1"/>
              </a:solidFill>
              <a:latin typeface="UD デジタル 教科書体 NK-R" panose="02020400000000000000" pitchFamily="18" charset="-128"/>
              <a:ea typeface="UD デジタル 教科書体 NK-R" panose="02020400000000000000" pitchFamily="18" charset="-128"/>
            </a:rPr>
            <a:t>採用計画</a:t>
          </a:r>
        </a:p>
      </dsp:txBody>
      <dsp:txXfrm>
        <a:off x="220459" y="0"/>
        <a:ext cx="1039440" cy="437600"/>
      </dsp:txXfrm>
    </dsp:sp>
    <dsp:sp modelId="{ED4ECA38-217E-4805-9031-B61296D00E9A}">
      <dsp:nvSpPr>
        <dsp:cNvPr id="0" name=""/>
        <dsp:cNvSpPr/>
      </dsp:nvSpPr>
      <dsp:spPr>
        <a:xfrm>
          <a:off x="1330995" y="0"/>
          <a:ext cx="1477040" cy="437600"/>
        </a:xfrm>
        <a:prstGeom prst="chevron">
          <a:avLst/>
        </a:prstGeom>
        <a:gradFill rotWithShape="0">
          <a:gsLst>
            <a:gs pos="0">
              <a:schemeClr val="accent3">
                <a:hueOff val="0"/>
                <a:satOff val="0"/>
                <a:lumOff val="0"/>
                <a:alphaOff val="0"/>
                <a:tint val="83000"/>
                <a:shade val="100000"/>
                <a:satMod val="100000"/>
              </a:schemeClr>
            </a:gs>
            <a:gs pos="100000">
              <a:schemeClr val="accent3">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spc="-150" dirty="0">
              <a:latin typeface="UD デジタル 教科書体 NK-R" panose="02020400000000000000" pitchFamily="18" charset="-128"/>
              <a:ea typeface="UD デジタル 教科書体 NK-R" panose="02020400000000000000" pitchFamily="18" charset="-128"/>
            </a:rPr>
            <a:t>求人募集</a:t>
          </a:r>
        </a:p>
      </dsp:txBody>
      <dsp:txXfrm>
        <a:off x="1549795" y="0"/>
        <a:ext cx="1039440" cy="437600"/>
      </dsp:txXfrm>
    </dsp:sp>
    <dsp:sp modelId="{E84AFAF9-61B5-4528-A99A-44251BC0564B}">
      <dsp:nvSpPr>
        <dsp:cNvPr id="0" name=""/>
        <dsp:cNvSpPr/>
      </dsp:nvSpPr>
      <dsp:spPr>
        <a:xfrm>
          <a:off x="2660331" y="0"/>
          <a:ext cx="1477040" cy="437600"/>
        </a:xfrm>
        <a:prstGeom prst="chevron">
          <a:avLst/>
        </a:prstGeom>
        <a:gradFill rotWithShape="0">
          <a:gsLst>
            <a:gs pos="0">
              <a:schemeClr val="accent4">
                <a:hueOff val="0"/>
                <a:satOff val="0"/>
                <a:lumOff val="0"/>
                <a:alphaOff val="0"/>
                <a:tint val="83000"/>
                <a:shade val="100000"/>
                <a:satMod val="100000"/>
              </a:schemeClr>
            </a:gs>
            <a:gs pos="100000">
              <a:schemeClr val="accent4">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説明会</a:t>
          </a:r>
        </a:p>
      </dsp:txBody>
      <dsp:txXfrm>
        <a:off x="2879131" y="0"/>
        <a:ext cx="1039440" cy="437600"/>
      </dsp:txXfrm>
    </dsp:sp>
    <dsp:sp modelId="{622FE683-71ED-4EF5-B453-6FED3DCDE594}">
      <dsp:nvSpPr>
        <dsp:cNvPr id="0" name=""/>
        <dsp:cNvSpPr/>
      </dsp:nvSpPr>
      <dsp:spPr>
        <a:xfrm>
          <a:off x="3989668" y="0"/>
          <a:ext cx="1477040" cy="437600"/>
        </a:xfrm>
        <a:prstGeom prst="chevron">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面接</a:t>
          </a:r>
        </a:p>
      </dsp:txBody>
      <dsp:txXfrm>
        <a:off x="4208468" y="0"/>
        <a:ext cx="1039440" cy="437600"/>
      </dsp:txXfrm>
    </dsp:sp>
    <dsp:sp modelId="{41E662A6-5C4E-44E6-8AAB-2AA30CD5AE4F}">
      <dsp:nvSpPr>
        <dsp:cNvPr id="0" name=""/>
        <dsp:cNvSpPr/>
      </dsp:nvSpPr>
      <dsp:spPr>
        <a:xfrm>
          <a:off x="5319004" y="0"/>
          <a:ext cx="1477040" cy="437600"/>
        </a:xfrm>
        <a:prstGeom prst="chevron">
          <a:avLst/>
        </a:prstGeom>
        <a:gradFill rotWithShape="0">
          <a:gsLst>
            <a:gs pos="0">
              <a:schemeClr val="accent6">
                <a:hueOff val="0"/>
                <a:satOff val="0"/>
                <a:lumOff val="0"/>
                <a:alphaOff val="0"/>
                <a:tint val="83000"/>
                <a:shade val="100000"/>
                <a:satMod val="100000"/>
              </a:schemeClr>
            </a:gs>
            <a:gs pos="100000">
              <a:schemeClr val="accent6">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採用</a:t>
          </a:r>
        </a:p>
      </dsp:txBody>
      <dsp:txXfrm>
        <a:off x="5537804" y="0"/>
        <a:ext cx="1039440" cy="4376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8D0FF-EDA5-49EA-9646-5C7DE034381F}">
      <dsp:nvSpPr>
        <dsp:cNvPr id="0" name=""/>
        <dsp:cNvSpPr/>
      </dsp:nvSpPr>
      <dsp:spPr>
        <a:xfrm>
          <a:off x="364120" y="0"/>
          <a:ext cx="4126693" cy="1113818"/>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A18083-85B5-48DC-BE71-5A78FE501EAA}">
      <dsp:nvSpPr>
        <dsp:cNvPr id="0" name=""/>
        <dsp:cNvSpPr/>
      </dsp:nvSpPr>
      <dsp:spPr>
        <a:xfrm>
          <a:off x="1422"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rgbClr val="FF0000"/>
              </a:solidFill>
              <a:latin typeface="UD デジタル 教科書体 NK-R" panose="02020400000000000000" pitchFamily="18" charset="-128"/>
              <a:ea typeface="UD デジタル 教科書体 NK-R" panose="02020400000000000000" pitchFamily="18" charset="-128"/>
            </a:rPr>
            <a:t>アセスメント①　　就労相談</a:t>
          </a:r>
        </a:p>
      </dsp:txBody>
      <dsp:txXfrm>
        <a:off x="23171" y="355894"/>
        <a:ext cx="812753" cy="402029"/>
      </dsp:txXfrm>
    </dsp:sp>
    <dsp:sp modelId="{54CFA4EE-E04E-4215-8F09-21618A7449C4}">
      <dsp:nvSpPr>
        <dsp:cNvPr id="0" name=""/>
        <dsp:cNvSpPr/>
      </dsp:nvSpPr>
      <dsp:spPr>
        <a:xfrm>
          <a:off x="100038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chemeClr val="tx1"/>
              </a:solidFill>
              <a:latin typeface="UD デジタル 教科書体 NK-R" panose="02020400000000000000" pitchFamily="18" charset="-128"/>
              <a:ea typeface="UD デジタル 教科書体 NK-R" panose="02020400000000000000" pitchFamily="18" charset="-128"/>
            </a:rPr>
            <a:t>アセスメント②　　職業準備支援</a:t>
          </a:r>
        </a:p>
      </dsp:txBody>
      <dsp:txXfrm>
        <a:off x="1022130" y="355894"/>
        <a:ext cx="812753" cy="402029"/>
      </dsp:txXfrm>
    </dsp:sp>
    <dsp:sp modelId="{F1F2899A-ABDA-4B14-80C3-521A4CCA635C}">
      <dsp:nvSpPr>
        <dsp:cNvPr id="0" name=""/>
        <dsp:cNvSpPr/>
      </dsp:nvSpPr>
      <dsp:spPr>
        <a:xfrm>
          <a:off x="199934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kern="1200" dirty="0">
              <a:solidFill>
                <a:schemeClr val="tx1"/>
              </a:solidFill>
              <a:latin typeface="UD デジタル 教科書体 NK-R" panose="02020400000000000000" pitchFamily="18" charset="-128"/>
              <a:ea typeface="UD デジタル 教科書体 NK-R" panose="02020400000000000000" pitchFamily="18" charset="-128"/>
            </a:rPr>
            <a:t>職業紹介</a:t>
          </a:r>
          <a:endParaRPr kumimoji="1" lang="en-US" altLang="ja-JP" sz="800" kern="1200" dirty="0">
            <a:solidFill>
              <a:schemeClr val="tx1"/>
            </a:solidFill>
            <a:latin typeface="UD デジタル 教科書体 NK-R" panose="02020400000000000000" pitchFamily="18" charset="-128"/>
            <a:ea typeface="UD デジタル 教科書体 NK-R" panose="02020400000000000000" pitchFamily="18" charset="-128"/>
          </a:endParaRPr>
        </a:p>
        <a:p>
          <a:pPr marL="0" lvl="0" indent="0" algn="ctr" defTabSz="355600">
            <a:lnSpc>
              <a:spcPct val="90000"/>
            </a:lnSpc>
            <a:spcBef>
              <a:spcPct val="0"/>
            </a:spcBef>
            <a:spcAft>
              <a:spcPct val="35000"/>
            </a:spcAft>
            <a:buNone/>
          </a:pPr>
          <a:r>
            <a:rPr kumimoji="1" lang="ja-JP" altLang="en-US" sz="800" kern="1200" dirty="0">
              <a:solidFill>
                <a:schemeClr val="tx1"/>
              </a:solidFill>
              <a:latin typeface="UD デジタル 教科書体 NK-R" panose="02020400000000000000" pitchFamily="18" charset="-128"/>
              <a:ea typeface="UD デジタル 教科書体 NK-R" panose="02020400000000000000" pitchFamily="18" charset="-128"/>
            </a:rPr>
            <a:t>マッチング</a:t>
          </a:r>
        </a:p>
      </dsp:txBody>
      <dsp:txXfrm>
        <a:off x="2021090" y="355894"/>
        <a:ext cx="812753" cy="402029"/>
      </dsp:txXfrm>
    </dsp:sp>
    <dsp:sp modelId="{9E18A122-0ECA-4A42-A971-89DF48F6FE1B}">
      <dsp:nvSpPr>
        <dsp:cNvPr id="0" name=""/>
        <dsp:cNvSpPr/>
      </dsp:nvSpPr>
      <dsp:spPr>
        <a:xfrm>
          <a:off x="299830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kern="1200" dirty="0">
              <a:solidFill>
                <a:schemeClr val="tx1"/>
              </a:solidFill>
              <a:latin typeface="UD デジタル 教科書体 NK-R" panose="02020400000000000000" pitchFamily="18" charset="-128"/>
              <a:ea typeface="UD デジタル 教科書体 NK-R" panose="02020400000000000000" pitchFamily="18" charset="-128"/>
            </a:rPr>
            <a:t>職場適応支援　</a:t>
          </a:r>
          <a:r>
            <a:rPr kumimoji="1" lang="ja-JP" altLang="en-US" sz="800" kern="1200" spc="-150" dirty="0">
              <a:solidFill>
                <a:schemeClr val="tx1"/>
              </a:solidFill>
              <a:latin typeface="UD デジタル 教科書体 NK-R" panose="02020400000000000000" pitchFamily="18" charset="-128"/>
              <a:ea typeface="UD デジタル 教科書体 NK-R" panose="02020400000000000000" pitchFamily="18" charset="-128"/>
            </a:rPr>
            <a:t>（ジョブコーチ支援）</a:t>
          </a:r>
        </a:p>
      </dsp:txBody>
      <dsp:txXfrm>
        <a:off x="3020050" y="355894"/>
        <a:ext cx="812753" cy="402029"/>
      </dsp:txXfrm>
    </dsp:sp>
    <dsp:sp modelId="{B6F1E923-D873-4B43-9247-A72B973FDB70}">
      <dsp:nvSpPr>
        <dsp:cNvPr id="0" name=""/>
        <dsp:cNvSpPr/>
      </dsp:nvSpPr>
      <dsp:spPr>
        <a:xfrm>
          <a:off x="3997260"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kern="1200" dirty="0">
              <a:solidFill>
                <a:schemeClr val="tx1"/>
              </a:solidFill>
              <a:latin typeface="UD デジタル 教科書体 NK-R" panose="02020400000000000000" pitchFamily="18" charset="-128"/>
              <a:ea typeface="UD デジタル 教科書体 NK-R" panose="02020400000000000000" pitchFamily="18" charset="-128"/>
            </a:rPr>
            <a:t>職場定着支援</a:t>
          </a:r>
        </a:p>
      </dsp:txBody>
      <dsp:txXfrm>
        <a:off x="4019009" y="355894"/>
        <a:ext cx="812753" cy="4020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8D0FF-EDA5-49EA-9646-5C7DE034381F}">
      <dsp:nvSpPr>
        <dsp:cNvPr id="0" name=""/>
        <dsp:cNvSpPr/>
      </dsp:nvSpPr>
      <dsp:spPr>
        <a:xfrm>
          <a:off x="364120" y="0"/>
          <a:ext cx="4126693" cy="1113818"/>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A18083-85B5-48DC-BE71-5A78FE501EAA}">
      <dsp:nvSpPr>
        <dsp:cNvPr id="0" name=""/>
        <dsp:cNvSpPr/>
      </dsp:nvSpPr>
      <dsp:spPr>
        <a:xfrm>
          <a:off x="1422"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chemeClr val="tx1"/>
              </a:solidFill>
              <a:latin typeface="UD デジタル 教科書体 NK-R" panose="02020400000000000000" pitchFamily="18" charset="-128"/>
              <a:ea typeface="UD デジタル 教科書体 NK-R" panose="02020400000000000000" pitchFamily="18" charset="-128"/>
            </a:rPr>
            <a:t>アセスメント①　　就労相談</a:t>
          </a:r>
        </a:p>
      </dsp:txBody>
      <dsp:txXfrm>
        <a:off x="23171" y="355894"/>
        <a:ext cx="812753" cy="402029"/>
      </dsp:txXfrm>
    </dsp:sp>
    <dsp:sp modelId="{54CFA4EE-E04E-4215-8F09-21618A7449C4}">
      <dsp:nvSpPr>
        <dsp:cNvPr id="0" name=""/>
        <dsp:cNvSpPr/>
      </dsp:nvSpPr>
      <dsp:spPr>
        <a:xfrm>
          <a:off x="100038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rgbClr val="FF0000"/>
              </a:solidFill>
              <a:latin typeface="UD デジタル 教科書体 NK-R" panose="02020400000000000000" pitchFamily="18" charset="-128"/>
              <a:ea typeface="UD デジタル 教科書体 NK-R" panose="02020400000000000000" pitchFamily="18" charset="-128"/>
            </a:rPr>
            <a:t>アセスメント②　　職業準備支援</a:t>
          </a:r>
        </a:p>
      </dsp:txBody>
      <dsp:txXfrm>
        <a:off x="1022130" y="355894"/>
        <a:ext cx="812753" cy="402029"/>
      </dsp:txXfrm>
    </dsp:sp>
    <dsp:sp modelId="{F1F2899A-ABDA-4B14-80C3-521A4CCA635C}">
      <dsp:nvSpPr>
        <dsp:cNvPr id="0" name=""/>
        <dsp:cNvSpPr/>
      </dsp:nvSpPr>
      <dsp:spPr>
        <a:xfrm>
          <a:off x="199934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kern="1200" dirty="0">
              <a:solidFill>
                <a:schemeClr val="tx1"/>
              </a:solidFill>
              <a:latin typeface="UD デジタル 教科書体 NK-R" panose="02020400000000000000" pitchFamily="18" charset="-128"/>
              <a:ea typeface="UD デジタル 教科書体 NK-R" panose="02020400000000000000" pitchFamily="18" charset="-128"/>
            </a:rPr>
            <a:t>職業紹介</a:t>
          </a:r>
          <a:endParaRPr kumimoji="1" lang="en-US" altLang="ja-JP" sz="800" kern="1200" dirty="0">
            <a:solidFill>
              <a:schemeClr val="tx1"/>
            </a:solidFill>
            <a:latin typeface="UD デジタル 教科書体 NK-R" panose="02020400000000000000" pitchFamily="18" charset="-128"/>
            <a:ea typeface="UD デジタル 教科書体 NK-R" panose="02020400000000000000" pitchFamily="18" charset="-128"/>
          </a:endParaRPr>
        </a:p>
        <a:p>
          <a:pPr marL="0" lvl="0" indent="0" algn="ctr" defTabSz="355600">
            <a:lnSpc>
              <a:spcPct val="90000"/>
            </a:lnSpc>
            <a:spcBef>
              <a:spcPct val="0"/>
            </a:spcBef>
            <a:spcAft>
              <a:spcPct val="35000"/>
            </a:spcAft>
            <a:buNone/>
          </a:pPr>
          <a:r>
            <a:rPr kumimoji="1" lang="ja-JP" altLang="en-US" sz="800" kern="1200" dirty="0">
              <a:solidFill>
                <a:schemeClr val="tx1"/>
              </a:solidFill>
              <a:latin typeface="UD デジタル 教科書体 NK-R" panose="02020400000000000000" pitchFamily="18" charset="-128"/>
              <a:ea typeface="UD デジタル 教科書体 NK-R" panose="02020400000000000000" pitchFamily="18" charset="-128"/>
            </a:rPr>
            <a:t>マッチング</a:t>
          </a:r>
        </a:p>
      </dsp:txBody>
      <dsp:txXfrm>
        <a:off x="2021090" y="355894"/>
        <a:ext cx="812753" cy="402029"/>
      </dsp:txXfrm>
    </dsp:sp>
    <dsp:sp modelId="{9E18A122-0ECA-4A42-A971-89DF48F6FE1B}">
      <dsp:nvSpPr>
        <dsp:cNvPr id="0" name=""/>
        <dsp:cNvSpPr/>
      </dsp:nvSpPr>
      <dsp:spPr>
        <a:xfrm>
          <a:off x="299830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kern="1200" dirty="0">
              <a:solidFill>
                <a:schemeClr val="tx1"/>
              </a:solidFill>
              <a:latin typeface="UD デジタル 教科書体 NK-R" panose="02020400000000000000" pitchFamily="18" charset="-128"/>
              <a:ea typeface="UD デジタル 教科書体 NK-R" panose="02020400000000000000" pitchFamily="18" charset="-128"/>
            </a:rPr>
            <a:t>職場適応支援　</a:t>
          </a:r>
          <a:r>
            <a:rPr kumimoji="1" lang="ja-JP" altLang="en-US" sz="800" kern="1200" spc="-150" dirty="0">
              <a:solidFill>
                <a:schemeClr val="tx1"/>
              </a:solidFill>
              <a:latin typeface="UD デジタル 教科書体 NK-R" panose="02020400000000000000" pitchFamily="18" charset="-128"/>
              <a:ea typeface="UD デジタル 教科書体 NK-R" panose="02020400000000000000" pitchFamily="18" charset="-128"/>
            </a:rPr>
            <a:t>（ジョブコーチ支援）</a:t>
          </a:r>
        </a:p>
      </dsp:txBody>
      <dsp:txXfrm>
        <a:off x="3020050" y="355894"/>
        <a:ext cx="812753" cy="402029"/>
      </dsp:txXfrm>
    </dsp:sp>
    <dsp:sp modelId="{B6F1E923-D873-4B43-9247-A72B973FDB70}">
      <dsp:nvSpPr>
        <dsp:cNvPr id="0" name=""/>
        <dsp:cNvSpPr/>
      </dsp:nvSpPr>
      <dsp:spPr>
        <a:xfrm>
          <a:off x="3997260"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kern="1200" dirty="0">
              <a:solidFill>
                <a:schemeClr val="tx1"/>
              </a:solidFill>
              <a:latin typeface="UD デジタル 教科書体 NK-R" panose="02020400000000000000" pitchFamily="18" charset="-128"/>
              <a:ea typeface="UD デジタル 教科書体 NK-R" panose="02020400000000000000" pitchFamily="18" charset="-128"/>
            </a:rPr>
            <a:t>職場定着支援</a:t>
          </a:r>
        </a:p>
      </dsp:txBody>
      <dsp:txXfrm>
        <a:off x="4019009" y="355894"/>
        <a:ext cx="812753" cy="4020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B63F66-3A82-4FDE-A2D7-1C975BE65B53}">
      <dsp:nvSpPr>
        <dsp:cNvPr id="0" name=""/>
        <dsp:cNvSpPr/>
      </dsp:nvSpPr>
      <dsp:spPr>
        <a:xfrm>
          <a:off x="0" y="160581"/>
          <a:ext cx="6438256" cy="10584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9680" tIns="166624" rIns="499680" bIns="78232" numCol="1" spcCol="1270" anchor="t" anchorCtr="0">
          <a:noAutofit/>
        </a:bodyPr>
        <a:lstStyle/>
        <a:p>
          <a:pPr marL="57150" lvl="1" indent="-57150" algn="l" defTabSz="488950">
            <a:lnSpc>
              <a:spcPct val="90000"/>
            </a:lnSpc>
            <a:spcBef>
              <a:spcPct val="0"/>
            </a:spcBef>
            <a:spcAft>
              <a:spcPct val="15000"/>
            </a:spcAft>
            <a:buChar char="•"/>
          </a:pPr>
          <a:r>
            <a:rPr lang="ja-JP" altLang="en-US" sz="1100" b="0" kern="1200" dirty="0">
              <a:solidFill>
                <a:schemeClr val="tx1"/>
              </a:solidFill>
              <a:latin typeface="UD デジタル 教科書体 NK-R" panose="02020400000000000000" pitchFamily="18" charset="-128"/>
              <a:ea typeface="UD デジタル 教科書体 NK-R" panose="02020400000000000000" pitchFamily="18" charset="-128"/>
            </a:rPr>
            <a:t>テストやワークサンプル等による基礎情報の収集</a:t>
          </a:r>
          <a:endParaRPr kumimoji="1" lang="ja-JP" altLang="en-US" sz="1100" b="0" kern="1200" dirty="0">
            <a:solidFill>
              <a:schemeClr val="tx1"/>
            </a:solidFill>
            <a:latin typeface="UD デジタル 教科書体 NK-R" panose="02020400000000000000" pitchFamily="18" charset="-128"/>
            <a:ea typeface="UD デジタル 教科書体 NK-R" panose="02020400000000000000" pitchFamily="18" charset="-128"/>
          </a:endParaRPr>
        </a:p>
        <a:p>
          <a:pPr marL="57150" lvl="1" indent="-57150" algn="l" defTabSz="488950">
            <a:lnSpc>
              <a:spcPct val="90000"/>
            </a:lnSpc>
            <a:spcBef>
              <a:spcPct val="0"/>
            </a:spcBef>
            <a:spcAft>
              <a:spcPct val="15000"/>
            </a:spcAft>
            <a:buChar char="•"/>
          </a:pPr>
          <a:r>
            <a:rPr lang="ja-JP" altLang="en-US" sz="1100" kern="1200" dirty="0">
              <a:solidFill>
                <a:schemeClr val="tx1"/>
              </a:solidFill>
              <a:latin typeface="UD デジタル 教科書体 NK-R" panose="02020400000000000000" pitchFamily="18" charset="-128"/>
              <a:ea typeface="UD デジタル 教科書体 NK-R" panose="02020400000000000000" pitchFamily="18" charset="-128"/>
            </a:rPr>
            <a:t>簡易に全般的な作業能力を評価することができ、それが数値で表されるので、標準からのズレ、自分の得意・不得意を認識しやすい。しかし、あくまでテスト上の数値であるので、施設内作業での行動観察、実習での行動観察などと組み合せて評価することが大切。</a:t>
          </a:r>
          <a:endParaRPr kumimoji="1" lang="ja-JP" altLang="en-US" sz="1100" b="0" kern="1200" dirty="0">
            <a:solidFill>
              <a:schemeClr val="tx1"/>
            </a:solidFill>
            <a:latin typeface="UD デジタル 教科書体 NK-R" panose="02020400000000000000" pitchFamily="18" charset="-128"/>
            <a:ea typeface="UD デジタル 教科書体 NK-R" panose="02020400000000000000" pitchFamily="18" charset="-128"/>
          </a:endParaRPr>
        </a:p>
      </dsp:txBody>
      <dsp:txXfrm>
        <a:off x="0" y="160581"/>
        <a:ext cx="6438256" cy="1058400"/>
      </dsp:txXfrm>
    </dsp:sp>
    <dsp:sp modelId="{2F029B24-F20B-4D61-B9C0-2A787D862083}">
      <dsp:nvSpPr>
        <dsp:cNvPr id="0" name=""/>
        <dsp:cNvSpPr/>
      </dsp:nvSpPr>
      <dsp:spPr>
        <a:xfrm>
          <a:off x="321912" y="42501"/>
          <a:ext cx="4506779" cy="236160"/>
        </a:xfrm>
        <a:prstGeom prst="roundRect">
          <a:avLst/>
        </a:prstGeom>
        <a:gradFill rotWithShape="0">
          <a:gsLst>
            <a:gs pos="0">
              <a:schemeClr val="accent3">
                <a:hueOff val="0"/>
                <a:satOff val="0"/>
                <a:lumOff val="0"/>
                <a:alphaOff val="0"/>
                <a:tint val="83000"/>
                <a:shade val="100000"/>
                <a:satMod val="100000"/>
              </a:schemeClr>
            </a:gs>
            <a:gs pos="100000">
              <a:schemeClr val="accent3">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346" tIns="0" rIns="170346" bIns="0" numCol="1" spcCol="1270" anchor="ctr" anchorCtr="0">
          <a:noAutofit/>
        </a:bodyPr>
        <a:lstStyle/>
        <a:p>
          <a:pPr marL="0" lvl="0" indent="0" algn="l" defTabSz="488950">
            <a:lnSpc>
              <a:spcPct val="90000"/>
            </a:lnSpc>
            <a:spcBef>
              <a:spcPct val="0"/>
            </a:spcBef>
            <a:spcAft>
              <a:spcPct val="35000"/>
            </a:spcAft>
            <a:buNone/>
          </a:pPr>
          <a:r>
            <a:rPr kumimoji="1" lang="ja-JP" altLang="en-US" sz="1100" b="0" kern="1200" dirty="0">
              <a:latin typeface="UD デジタル 教科書体 NK-R" panose="02020400000000000000" pitchFamily="18" charset="-128"/>
              <a:ea typeface="UD デジタル 教科書体 NK-R" panose="02020400000000000000" pitchFamily="18" charset="-128"/>
            </a:rPr>
            <a:t>＜行動観察ツールの活用＞</a:t>
          </a:r>
        </a:p>
      </dsp:txBody>
      <dsp:txXfrm>
        <a:off x="333440" y="54029"/>
        <a:ext cx="4483723" cy="213104"/>
      </dsp:txXfrm>
    </dsp:sp>
    <dsp:sp modelId="{C8B86308-F178-47C9-B651-3FA915CE0767}">
      <dsp:nvSpPr>
        <dsp:cNvPr id="0" name=""/>
        <dsp:cNvSpPr/>
      </dsp:nvSpPr>
      <dsp:spPr>
        <a:xfrm>
          <a:off x="0" y="1380261"/>
          <a:ext cx="6438256" cy="1260000"/>
        </a:xfrm>
        <a:prstGeom prst="rect">
          <a:avLst/>
        </a:prstGeom>
        <a:solidFill>
          <a:schemeClr val="lt1">
            <a:alpha val="90000"/>
            <a:hueOff val="0"/>
            <a:satOff val="0"/>
            <a:lumOff val="0"/>
            <a:alphaOff val="0"/>
          </a:schemeClr>
        </a:solidFill>
        <a:ln w="9525" cap="flat" cmpd="sng" algn="ctr">
          <a:solidFill>
            <a:schemeClr val="accent3">
              <a:hueOff val="-533684"/>
              <a:satOff val="2869"/>
              <a:lumOff val="323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9680" tIns="166624" rIns="499680" bIns="78232" numCol="1" spcCol="1270" anchor="t" anchorCtr="0">
          <a:noAutofit/>
        </a:bodyPr>
        <a:lstStyle/>
        <a:p>
          <a:pPr marL="57150" lvl="1" indent="-57150" algn="l" defTabSz="488950">
            <a:lnSpc>
              <a:spcPct val="90000"/>
            </a:lnSpc>
            <a:spcBef>
              <a:spcPct val="0"/>
            </a:spcBef>
            <a:spcAft>
              <a:spcPct val="15000"/>
            </a:spcAft>
            <a:buChar char="•"/>
          </a:pPr>
          <a:r>
            <a:rPr lang="ja-JP" altLang="en-US" sz="1100" b="0" kern="1200" dirty="0">
              <a:solidFill>
                <a:schemeClr val="tx1"/>
              </a:solidFill>
              <a:latin typeface="UD デジタル 教科書体 NK-R" panose="02020400000000000000" pitchFamily="18" charset="-128"/>
              <a:ea typeface="UD デジタル 教科書体 NK-R" panose="02020400000000000000" pitchFamily="18" charset="-128"/>
            </a:rPr>
            <a:t>作業性、生活習慣、社会性の基礎的アセスメント</a:t>
          </a:r>
          <a:endParaRPr kumimoji="1" lang="ja-JP" altLang="en-US" sz="1100" b="0" kern="1200" dirty="0">
            <a:solidFill>
              <a:schemeClr val="tx1"/>
            </a:solidFill>
            <a:latin typeface="UD デジタル 教科書体 NK-R" panose="02020400000000000000" pitchFamily="18" charset="-128"/>
            <a:ea typeface="UD デジタル 教科書体 NK-R" panose="02020400000000000000" pitchFamily="18" charset="-128"/>
          </a:endParaRPr>
        </a:p>
        <a:p>
          <a:pPr marL="57150" lvl="1" indent="-57150" algn="l" defTabSz="488950">
            <a:lnSpc>
              <a:spcPct val="90000"/>
            </a:lnSpc>
            <a:spcBef>
              <a:spcPct val="0"/>
            </a:spcBef>
            <a:spcAft>
              <a:spcPct val="15000"/>
            </a:spcAft>
            <a:buChar char="•"/>
          </a:pPr>
          <a:r>
            <a:rPr lang="ja-JP" altLang="en-US" sz="1100" kern="1200" dirty="0">
              <a:latin typeface="UD デジタル 教科書体 NK-R" panose="02020400000000000000" pitchFamily="18" charset="-128"/>
              <a:ea typeface="UD デジタル 教科書体 NK-R" panose="02020400000000000000" pitchFamily="18" charset="-128"/>
            </a:rPr>
            <a:t>保護的環境下で基本的な作業能力・コミュニケーション能力・社会性などの評価ができるのと同時に、安全・安心な環境であるが故、意図的に刺激や要求水準を変化させることができる。</a:t>
          </a:r>
          <a:endParaRPr kumimoji="1" lang="ja-JP" altLang="en-US" sz="1100" b="0" kern="1200" dirty="0">
            <a:solidFill>
              <a:schemeClr val="tx1"/>
            </a:solidFill>
            <a:latin typeface="UD デジタル 教科書体 NK-R" panose="02020400000000000000" pitchFamily="18" charset="-128"/>
            <a:ea typeface="UD デジタル 教科書体 NK-R" panose="02020400000000000000" pitchFamily="18" charset="-128"/>
          </a:endParaRPr>
        </a:p>
        <a:p>
          <a:pPr marL="57150" lvl="1" indent="-57150" algn="l" defTabSz="488950">
            <a:lnSpc>
              <a:spcPct val="90000"/>
            </a:lnSpc>
            <a:spcBef>
              <a:spcPct val="0"/>
            </a:spcBef>
            <a:spcAft>
              <a:spcPct val="15000"/>
            </a:spcAft>
            <a:buChar char="•"/>
          </a:pPr>
          <a:r>
            <a:rPr lang="ja-JP" altLang="en-US" sz="1100" kern="1200" dirty="0">
              <a:latin typeface="UD デジタル 教科書体 NK-R" panose="02020400000000000000" pitchFamily="18" charset="-128"/>
              <a:ea typeface="UD デジタル 教科書体 NK-R" panose="02020400000000000000" pitchFamily="18" charset="-128"/>
            </a:rPr>
            <a:t>要素を分析的にアセスメントし訓練していくタイプと、模擬的な職場環境を経験させることを通して見ていくタイプとに分けられる。</a:t>
          </a:r>
          <a:endParaRPr kumimoji="1" lang="ja-JP" altLang="en-US" sz="1100" b="0" kern="1200" dirty="0">
            <a:solidFill>
              <a:schemeClr val="tx1"/>
            </a:solidFill>
            <a:latin typeface="UD デジタル 教科書体 NK-R" panose="02020400000000000000" pitchFamily="18" charset="-128"/>
            <a:ea typeface="UD デジタル 教科書体 NK-R" panose="02020400000000000000" pitchFamily="18" charset="-128"/>
          </a:endParaRPr>
        </a:p>
      </dsp:txBody>
      <dsp:txXfrm>
        <a:off x="0" y="1380261"/>
        <a:ext cx="6438256" cy="1260000"/>
      </dsp:txXfrm>
    </dsp:sp>
    <dsp:sp modelId="{9D69B86F-5B1E-4EF3-9538-ADAB59B333EB}">
      <dsp:nvSpPr>
        <dsp:cNvPr id="0" name=""/>
        <dsp:cNvSpPr/>
      </dsp:nvSpPr>
      <dsp:spPr>
        <a:xfrm>
          <a:off x="321912" y="1262181"/>
          <a:ext cx="4506779" cy="236160"/>
        </a:xfrm>
        <a:prstGeom prst="roundRect">
          <a:avLst/>
        </a:prstGeom>
        <a:gradFill rotWithShape="0">
          <a:gsLst>
            <a:gs pos="0">
              <a:schemeClr val="accent3">
                <a:hueOff val="-533684"/>
                <a:satOff val="2869"/>
                <a:lumOff val="3235"/>
                <a:alphaOff val="0"/>
                <a:tint val="83000"/>
                <a:shade val="100000"/>
                <a:satMod val="100000"/>
              </a:schemeClr>
            </a:gs>
            <a:gs pos="100000">
              <a:schemeClr val="accent3">
                <a:hueOff val="-533684"/>
                <a:satOff val="2869"/>
                <a:lumOff val="3235"/>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346" tIns="0" rIns="170346" bIns="0" numCol="1" spcCol="1270" anchor="ctr" anchorCtr="0">
          <a:noAutofit/>
        </a:bodyPr>
        <a:lstStyle/>
        <a:p>
          <a:pPr marL="0" lvl="0" indent="0" algn="l" defTabSz="488950">
            <a:lnSpc>
              <a:spcPct val="90000"/>
            </a:lnSpc>
            <a:spcBef>
              <a:spcPct val="0"/>
            </a:spcBef>
            <a:spcAft>
              <a:spcPct val="35000"/>
            </a:spcAft>
            <a:buNone/>
          </a:pPr>
          <a:r>
            <a:rPr kumimoji="1" lang="ja-JP" altLang="en-US" sz="1100" b="0" kern="1200" dirty="0">
              <a:latin typeface="UD デジタル 教科書体 NK-R" panose="02020400000000000000" pitchFamily="18" charset="-128"/>
              <a:ea typeface="UD デジタル 教科書体 NK-R" panose="02020400000000000000" pitchFamily="18" charset="-128"/>
            </a:rPr>
            <a:t>＜訓練施設内での作業活動＞</a:t>
          </a:r>
        </a:p>
      </dsp:txBody>
      <dsp:txXfrm>
        <a:off x="333440" y="1273709"/>
        <a:ext cx="4483723" cy="213104"/>
      </dsp:txXfrm>
    </dsp:sp>
    <dsp:sp modelId="{6B69432E-6E5E-4249-A3A9-2B0DCDA0315A}">
      <dsp:nvSpPr>
        <dsp:cNvPr id="0" name=""/>
        <dsp:cNvSpPr/>
      </dsp:nvSpPr>
      <dsp:spPr>
        <a:xfrm>
          <a:off x="0" y="2801541"/>
          <a:ext cx="6438256" cy="1234800"/>
        </a:xfrm>
        <a:prstGeom prst="rect">
          <a:avLst/>
        </a:prstGeom>
        <a:solidFill>
          <a:schemeClr val="lt1">
            <a:alpha val="90000"/>
            <a:hueOff val="0"/>
            <a:satOff val="0"/>
            <a:lumOff val="0"/>
            <a:alphaOff val="0"/>
          </a:schemeClr>
        </a:solidFill>
        <a:ln w="9525" cap="flat" cmpd="sng" algn="ctr">
          <a:solidFill>
            <a:schemeClr val="accent3">
              <a:hueOff val="-1067368"/>
              <a:satOff val="5739"/>
              <a:lumOff val="647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9680" tIns="166624" rIns="499680" bIns="78232" numCol="1" spcCol="1270" anchor="t" anchorCtr="0">
          <a:noAutofit/>
        </a:bodyPr>
        <a:lstStyle/>
        <a:p>
          <a:pPr marL="57150" lvl="1" indent="-57150" algn="l" defTabSz="488950">
            <a:lnSpc>
              <a:spcPct val="90000"/>
            </a:lnSpc>
            <a:spcBef>
              <a:spcPct val="0"/>
            </a:spcBef>
            <a:spcAft>
              <a:spcPct val="15000"/>
            </a:spcAft>
            <a:buChar char="•"/>
          </a:pPr>
          <a:r>
            <a:rPr lang="ja-JP" altLang="en-US" sz="1100" b="0" kern="1200" dirty="0">
              <a:solidFill>
                <a:schemeClr val="tx1"/>
              </a:solidFill>
              <a:latin typeface="UD デジタル 教科書体 NK-R" panose="02020400000000000000" pitchFamily="18" charset="-128"/>
              <a:ea typeface="UD デジタル 教科書体 NK-R" panose="02020400000000000000" pitchFamily="18" charset="-128"/>
            </a:rPr>
            <a:t>実際の職場環境への適応能力のアセスメント</a:t>
          </a:r>
          <a:endParaRPr kumimoji="1" lang="ja-JP" altLang="en-US" sz="1100" b="0" kern="1200" dirty="0">
            <a:solidFill>
              <a:schemeClr val="tx1"/>
            </a:solidFill>
            <a:latin typeface="UD デジタル 教科書体 NK-R" panose="02020400000000000000" pitchFamily="18" charset="-128"/>
            <a:ea typeface="UD デジタル 教科書体 NK-R" panose="02020400000000000000" pitchFamily="18" charset="-128"/>
          </a:endParaRPr>
        </a:p>
        <a:p>
          <a:pPr marL="57150" lvl="1" indent="-57150" algn="l" defTabSz="488950">
            <a:lnSpc>
              <a:spcPct val="90000"/>
            </a:lnSpc>
            <a:spcBef>
              <a:spcPct val="0"/>
            </a:spcBef>
            <a:spcAft>
              <a:spcPct val="15000"/>
            </a:spcAft>
            <a:buChar char="•"/>
          </a:pPr>
          <a:r>
            <a:rPr lang="ja-JP" altLang="en-US" sz="1100" kern="1200" dirty="0">
              <a:latin typeface="UD デジタル 教科書体 NK-R" panose="02020400000000000000" pitchFamily="18" charset="-128"/>
              <a:ea typeface="UD デジタル 教科書体 NK-R" panose="02020400000000000000" pitchFamily="18" charset="-128"/>
            </a:rPr>
            <a:t>実際の職場でしか体験できない環境、刺激、要求水準、緊張感の中での様子がアセスメントできる。（より詳細で実際的な情報を得られる）その職場（職種）とご本人に有効な支援方法を確認できる。体験実習を通して、障害のある人自身が働くイメージを形成すること、就職に向けて自信をもつこと、就職に向けて意欲の強化を図ることなどの目的も含めて行う。</a:t>
          </a:r>
          <a:endParaRPr kumimoji="1" lang="ja-JP" altLang="en-US" sz="1100" b="0" kern="1200" dirty="0">
            <a:solidFill>
              <a:schemeClr val="tx1"/>
            </a:solidFill>
            <a:latin typeface="UD デジタル 教科書体 NK-R" panose="02020400000000000000" pitchFamily="18" charset="-128"/>
            <a:ea typeface="UD デジタル 教科書体 NK-R" panose="02020400000000000000" pitchFamily="18" charset="-128"/>
          </a:endParaRPr>
        </a:p>
      </dsp:txBody>
      <dsp:txXfrm>
        <a:off x="0" y="2801541"/>
        <a:ext cx="6438256" cy="1234800"/>
      </dsp:txXfrm>
    </dsp:sp>
    <dsp:sp modelId="{59A17F21-C6D5-4E57-98E4-DC645803A82F}">
      <dsp:nvSpPr>
        <dsp:cNvPr id="0" name=""/>
        <dsp:cNvSpPr/>
      </dsp:nvSpPr>
      <dsp:spPr>
        <a:xfrm>
          <a:off x="321912" y="2683461"/>
          <a:ext cx="4506779" cy="236160"/>
        </a:xfrm>
        <a:prstGeom prst="roundRect">
          <a:avLst/>
        </a:prstGeom>
        <a:gradFill rotWithShape="0">
          <a:gsLst>
            <a:gs pos="0">
              <a:schemeClr val="accent3">
                <a:hueOff val="-1067368"/>
                <a:satOff val="5739"/>
                <a:lumOff val="6471"/>
                <a:alphaOff val="0"/>
                <a:tint val="83000"/>
                <a:shade val="100000"/>
                <a:satMod val="100000"/>
              </a:schemeClr>
            </a:gs>
            <a:gs pos="100000">
              <a:schemeClr val="accent3">
                <a:hueOff val="-1067368"/>
                <a:satOff val="5739"/>
                <a:lumOff val="6471"/>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346" tIns="0" rIns="170346" bIns="0" numCol="1" spcCol="1270" anchor="ctr" anchorCtr="0">
          <a:noAutofit/>
        </a:bodyPr>
        <a:lstStyle/>
        <a:p>
          <a:pPr marL="0" lvl="0" indent="0" algn="l" defTabSz="488950">
            <a:lnSpc>
              <a:spcPct val="90000"/>
            </a:lnSpc>
            <a:spcBef>
              <a:spcPct val="0"/>
            </a:spcBef>
            <a:spcAft>
              <a:spcPct val="35000"/>
            </a:spcAft>
            <a:buNone/>
          </a:pPr>
          <a:r>
            <a:rPr kumimoji="1" lang="ja-JP" altLang="en-US" sz="1100" b="0" kern="1200" dirty="0">
              <a:latin typeface="UD デジタル 教科書体 NK-R" panose="02020400000000000000" pitchFamily="18" charset="-128"/>
              <a:ea typeface="UD デジタル 教科書体 NK-R" panose="02020400000000000000" pitchFamily="18" charset="-128"/>
            </a:rPr>
            <a:t>＜企業内での作業実習＞</a:t>
          </a:r>
        </a:p>
      </dsp:txBody>
      <dsp:txXfrm>
        <a:off x="333440" y="2694989"/>
        <a:ext cx="4483723" cy="2131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8D0FF-EDA5-49EA-9646-5C7DE034381F}">
      <dsp:nvSpPr>
        <dsp:cNvPr id="0" name=""/>
        <dsp:cNvSpPr/>
      </dsp:nvSpPr>
      <dsp:spPr>
        <a:xfrm>
          <a:off x="364120" y="0"/>
          <a:ext cx="4126693" cy="1113818"/>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A18083-85B5-48DC-BE71-5A78FE501EAA}">
      <dsp:nvSpPr>
        <dsp:cNvPr id="0" name=""/>
        <dsp:cNvSpPr/>
      </dsp:nvSpPr>
      <dsp:spPr>
        <a:xfrm>
          <a:off x="1422"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chemeClr val="tx1"/>
              </a:solidFill>
              <a:latin typeface="UD デジタル 教科書体 NK-R" panose="02020400000000000000" pitchFamily="18" charset="-128"/>
              <a:ea typeface="UD デジタル 教科書体 NK-R" panose="02020400000000000000" pitchFamily="18" charset="-128"/>
            </a:rPr>
            <a:t>アセスメント①　　就労相談</a:t>
          </a:r>
        </a:p>
      </dsp:txBody>
      <dsp:txXfrm>
        <a:off x="23171" y="355894"/>
        <a:ext cx="812753" cy="402029"/>
      </dsp:txXfrm>
    </dsp:sp>
    <dsp:sp modelId="{54CFA4EE-E04E-4215-8F09-21618A7449C4}">
      <dsp:nvSpPr>
        <dsp:cNvPr id="0" name=""/>
        <dsp:cNvSpPr/>
      </dsp:nvSpPr>
      <dsp:spPr>
        <a:xfrm>
          <a:off x="100038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chemeClr val="tx1"/>
              </a:solidFill>
              <a:latin typeface="UD デジタル 教科書体 NK-R" panose="02020400000000000000" pitchFamily="18" charset="-128"/>
              <a:ea typeface="UD デジタル 教科書体 NK-R" panose="02020400000000000000" pitchFamily="18" charset="-128"/>
            </a:rPr>
            <a:t>アセスメント②　　職業準備支援</a:t>
          </a:r>
        </a:p>
      </dsp:txBody>
      <dsp:txXfrm>
        <a:off x="1022130" y="355894"/>
        <a:ext cx="812753" cy="402029"/>
      </dsp:txXfrm>
    </dsp:sp>
    <dsp:sp modelId="{F1F2899A-ABDA-4B14-80C3-521A4CCA635C}">
      <dsp:nvSpPr>
        <dsp:cNvPr id="0" name=""/>
        <dsp:cNvSpPr/>
      </dsp:nvSpPr>
      <dsp:spPr>
        <a:xfrm>
          <a:off x="199934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rgbClr val="FF0000"/>
              </a:solidFill>
              <a:latin typeface="UD デジタル 教科書体 NK-R" panose="02020400000000000000" pitchFamily="18" charset="-128"/>
              <a:ea typeface="UD デジタル 教科書体 NK-R" panose="02020400000000000000" pitchFamily="18" charset="-128"/>
            </a:rPr>
            <a:t>職業紹介</a:t>
          </a:r>
          <a:endParaRPr kumimoji="1" lang="en-US" altLang="ja-JP" sz="800" b="0" kern="1200" dirty="0">
            <a:solidFill>
              <a:srgbClr val="FF0000"/>
            </a:solidFill>
            <a:latin typeface="UD デジタル 教科書体 NK-R" panose="02020400000000000000" pitchFamily="18" charset="-128"/>
            <a:ea typeface="UD デジタル 教科書体 NK-R" panose="02020400000000000000" pitchFamily="18" charset="-128"/>
          </a:endParaRPr>
        </a:p>
        <a:p>
          <a:pPr marL="0" lvl="0" indent="0" algn="ctr" defTabSz="355600">
            <a:lnSpc>
              <a:spcPct val="90000"/>
            </a:lnSpc>
            <a:spcBef>
              <a:spcPct val="0"/>
            </a:spcBef>
            <a:spcAft>
              <a:spcPct val="35000"/>
            </a:spcAft>
            <a:buNone/>
          </a:pPr>
          <a:r>
            <a:rPr kumimoji="1" lang="ja-JP" altLang="en-US" sz="800" b="0" kern="1200" dirty="0">
              <a:solidFill>
                <a:srgbClr val="FF0000"/>
              </a:solidFill>
              <a:latin typeface="UD デジタル 教科書体 NK-R" panose="02020400000000000000" pitchFamily="18" charset="-128"/>
              <a:ea typeface="UD デジタル 教科書体 NK-R" panose="02020400000000000000" pitchFamily="18" charset="-128"/>
            </a:rPr>
            <a:t>マッチング</a:t>
          </a:r>
        </a:p>
      </dsp:txBody>
      <dsp:txXfrm>
        <a:off x="2021090" y="355894"/>
        <a:ext cx="812753" cy="402029"/>
      </dsp:txXfrm>
    </dsp:sp>
    <dsp:sp modelId="{9E18A122-0ECA-4A42-A971-89DF48F6FE1B}">
      <dsp:nvSpPr>
        <dsp:cNvPr id="0" name=""/>
        <dsp:cNvSpPr/>
      </dsp:nvSpPr>
      <dsp:spPr>
        <a:xfrm>
          <a:off x="299830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kern="1200" dirty="0">
              <a:solidFill>
                <a:schemeClr val="tx1"/>
              </a:solidFill>
              <a:latin typeface="UD デジタル 教科書体 NK-R" panose="02020400000000000000" pitchFamily="18" charset="-128"/>
              <a:ea typeface="UD デジタル 教科書体 NK-R" panose="02020400000000000000" pitchFamily="18" charset="-128"/>
            </a:rPr>
            <a:t>職場適応支援　</a:t>
          </a:r>
          <a:r>
            <a:rPr kumimoji="1" lang="ja-JP" altLang="en-US" sz="800" kern="1200" spc="-150" dirty="0">
              <a:solidFill>
                <a:schemeClr val="tx1"/>
              </a:solidFill>
              <a:latin typeface="UD デジタル 教科書体 NK-R" panose="02020400000000000000" pitchFamily="18" charset="-128"/>
              <a:ea typeface="UD デジタル 教科書体 NK-R" panose="02020400000000000000" pitchFamily="18" charset="-128"/>
            </a:rPr>
            <a:t>（ジョブコーチ支援）</a:t>
          </a:r>
        </a:p>
      </dsp:txBody>
      <dsp:txXfrm>
        <a:off x="3020050" y="355894"/>
        <a:ext cx="812753" cy="402029"/>
      </dsp:txXfrm>
    </dsp:sp>
    <dsp:sp modelId="{B6F1E923-D873-4B43-9247-A72B973FDB70}">
      <dsp:nvSpPr>
        <dsp:cNvPr id="0" name=""/>
        <dsp:cNvSpPr/>
      </dsp:nvSpPr>
      <dsp:spPr>
        <a:xfrm>
          <a:off x="3997260"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kern="1200" dirty="0">
              <a:solidFill>
                <a:schemeClr val="tx1"/>
              </a:solidFill>
              <a:latin typeface="UD デジタル 教科書体 NK-R" panose="02020400000000000000" pitchFamily="18" charset="-128"/>
              <a:ea typeface="UD デジタル 教科書体 NK-R" panose="02020400000000000000" pitchFamily="18" charset="-128"/>
            </a:rPr>
            <a:t>職場定着支援</a:t>
          </a:r>
        </a:p>
      </dsp:txBody>
      <dsp:txXfrm>
        <a:off x="4019009" y="355894"/>
        <a:ext cx="812753" cy="40202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54C7D-CA8C-4BD6-8DAB-2F0C3795FD58}">
      <dsp:nvSpPr>
        <dsp:cNvPr id="0" name=""/>
        <dsp:cNvSpPr/>
      </dsp:nvSpPr>
      <dsp:spPr>
        <a:xfrm rot="5400000">
          <a:off x="-196522" y="198937"/>
          <a:ext cx="1310151" cy="917106"/>
        </a:xfrm>
        <a:prstGeom prst="chevron">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spc="-150" dirty="0">
              <a:latin typeface="UD デジタル 教科書体 NK-R" panose="02020400000000000000" pitchFamily="18" charset="-128"/>
              <a:ea typeface="UD デジタル 教科書体 NK-R" panose="02020400000000000000" pitchFamily="18" charset="-128"/>
            </a:rPr>
            <a:t>ハローワーク</a:t>
          </a:r>
        </a:p>
      </dsp:txBody>
      <dsp:txXfrm rot="-5400000">
        <a:off x="1" y="460967"/>
        <a:ext cx="917106" cy="393045"/>
      </dsp:txXfrm>
    </dsp:sp>
    <dsp:sp modelId="{FF620BC4-0AB2-46F1-8C0C-48E4422566F4}">
      <dsp:nvSpPr>
        <dsp:cNvPr id="0" name=""/>
        <dsp:cNvSpPr/>
      </dsp:nvSpPr>
      <dsp:spPr>
        <a:xfrm rot="5400000">
          <a:off x="3600117" y="-2680596"/>
          <a:ext cx="851598" cy="6217620"/>
        </a:xfrm>
        <a:prstGeom prst="round2Same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kumimoji="1" lang="ja-JP" altLang="en-US" sz="1500" kern="1200" dirty="0">
              <a:latin typeface="UD デジタル 教科書体 NK-R" panose="02020400000000000000" pitchFamily="18" charset="-128"/>
              <a:ea typeface="UD デジタル 教科書体 NK-R" panose="02020400000000000000" pitchFamily="18" charset="-128"/>
            </a:rPr>
            <a:t>求職登録情報と求人情報のマッチング</a:t>
          </a:r>
        </a:p>
        <a:p>
          <a:pPr marL="114300" lvl="1" indent="-114300" algn="l" defTabSz="666750">
            <a:lnSpc>
              <a:spcPct val="90000"/>
            </a:lnSpc>
            <a:spcBef>
              <a:spcPct val="0"/>
            </a:spcBef>
            <a:spcAft>
              <a:spcPct val="15000"/>
            </a:spcAft>
            <a:buChar char="•"/>
          </a:pPr>
          <a:r>
            <a:rPr kumimoji="1" lang="ja-JP" altLang="en-US" sz="1500" kern="1200" dirty="0">
              <a:latin typeface="UD デジタル 教科書体 NK-R" panose="02020400000000000000" pitchFamily="18" charset="-128"/>
              <a:ea typeface="UD デジタル 教科書体 NK-R" panose="02020400000000000000" pitchFamily="18" charset="-128"/>
            </a:rPr>
            <a:t>就労移行支援事業所等は、ハローワーク担当者に「障害のある人の情報」を分かりやすく且つ簡潔に伝達することが重要。</a:t>
          </a:r>
        </a:p>
      </dsp:txBody>
      <dsp:txXfrm rot="-5400000">
        <a:off x="917106" y="43987"/>
        <a:ext cx="6176048" cy="768454"/>
      </dsp:txXfrm>
    </dsp:sp>
    <dsp:sp modelId="{F5A94E6F-7F6F-4DF9-BCBC-0344B9721344}">
      <dsp:nvSpPr>
        <dsp:cNvPr id="0" name=""/>
        <dsp:cNvSpPr/>
      </dsp:nvSpPr>
      <dsp:spPr>
        <a:xfrm rot="5400000">
          <a:off x="-196522" y="1310757"/>
          <a:ext cx="1310151" cy="917106"/>
        </a:xfrm>
        <a:prstGeom prst="chevron">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企業面接</a:t>
          </a:r>
        </a:p>
      </dsp:txBody>
      <dsp:txXfrm rot="-5400000">
        <a:off x="1" y="1572787"/>
        <a:ext cx="917106" cy="393045"/>
      </dsp:txXfrm>
    </dsp:sp>
    <dsp:sp modelId="{F4E2C9BB-F077-4D9D-9AE5-62E1478EB45D}">
      <dsp:nvSpPr>
        <dsp:cNvPr id="0" name=""/>
        <dsp:cNvSpPr/>
      </dsp:nvSpPr>
      <dsp:spPr>
        <a:xfrm rot="5400000">
          <a:off x="3600117" y="-1568776"/>
          <a:ext cx="851598" cy="6217620"/>
        </a:xfrm>
        <a:prstGeom prst="round2Same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kumimoji="1" lang="ja-JP" altLang="en-US" sz="1500" kern="1200" dirty="0">
              <a:latin typeface="UD デジタル 教科書体 NK-R" panose="02020400000000000000" pitchFamily="18" charset="-128"/>
              <a:ea typeface="UD デジタル 教科書体 NK-R" panose="02020400000000000000" pitchFamily="18" charset="-128"/>
            </a:rPr>
            <a:t>本人及び支援機関は、企業に対して「働く意欲」「何ができて、どのような配慮が必要か」について丁寧に伝える。</a:t>
          </a:r>
        </a:p>
        <a:p>
          <a:pPr marL="114300" lvl="1" indent="-114300" algn="l" defTabSz="666750">
            <a:lnSpc>
              <a:spcPct val="90000"/>
            </a:lnSpc>
            <a:spcBef>
              <a:spcPct val="0"/>
            </a:spcBef>
            <a:spcAft>
              <a:spcPct val="15000"/>
            </a:spcAft>
            <a:buChar char="•"/>
          </a:pPr>
          <a:r>
            <a:rPr kumimoji="1" lang="ja-JP" altLang="en-US" sz="1500" kern="1200" dirty="0">
              <a:latin typeface="UD デジタル 教科書体 NK-R" panose="02020400000000000000" pitchFamily="18" charset="-128"/>
              <a:ea typeface="UD デジタル 教科書体 NK-R" panose="02020400000000000000" pitchFamily="18" charset="-128"/>
            </a:rPr>
            <a:t>併せて、支援機関はどの様な支援ができるのかを伝えることが重要。</a:t>
          </a:r>
        </a:p>
      </dsp:txBody>
      <dsp:txXfrm rot="-5400000">
        <a:off x="917106" y="1155807"/>
        <a:ext cx="6176048" cy="768454"/>
      </dsp:txXfrm>
    </dsp:sp>
    <dsp:sp modelId="{CCAC512F-4E17-4AB6-92E8-7A4F358DC416}">
      <dsp:nvSpPr>
        <dsp:cNvPr id="0" name=""/>
        <dsp:cNvSpPr/>
      </dsp:nvSpPr>
      <dsp:spPr>
        <a:xfrm rot="5400000">
          <a:off x="-196522" y="2422576"/>
          <a:ext cx="1310151" cy="917106"/>
        </a:xfrm>
        <a:prstGeom prst="chevron">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実　習</a:t>
          </a:r>
        </a:p>
      </dsp:txBody>
      <dsp:txXfrm rot="-5400000">
        <a:off x="1" y="2684606"/>
        <a:ext cx="917106" cy="393045"/>
      </dsp:txXfrm>
    </dsp:sp>
    <dsp:sp modelId="{A330C55B-7741-43E9-B510-4BA10E71D1DE}">
      <dsp:nvSpPr>
        <dsp:cNvPr id="0" name=""/>
        <dsp:cNvSpPr/>
      </dsp:nvSpPr>
      <dsp:spPr>
        <a:xfrm rot="5400000">
          <a:off x="3600117" y="-456956"/>
          <a:ext cx="851598" cy="6217620"/>
        </a:xfrm>
        <a:prstGeom prst="round2Same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kumimoji="1" lang="ja-JP" altLang="en-US" sz="1500" kern="1200" dirty="0">
              <a:latin typeface="UD デジタル 教科書体 NK-R" panose="02020400000000000000" pitchFamily="18" charset="-128"/>
              <a:ea typeface="UD デジタル 教科書体 NK-R" panose="02020400000000000000" pitchFamily="18" charset="-128"/>
            </a:rPr>
            <a:t>職場実習、トライアル雇用等を通してマッチングを確認する。</a:t>
          </a:r>
        </a:p>
        <a:p>
          <a:pPr marL="114300" lvl="1" indent="-114300" algn="l" defTabSz="666750">
            <a:lnSpc>
              <a:spcPct val="90000"/>
            </a:lnSpc>
            <a:spcBef>
              <a:spcPct val="0"/>
            </a:spcBef>
            <a:spcAft>
              <a:spcPct val="15000"/>
            </a:spcAft>
            <a:buChar char="•"/>
          </a:pPr>
          <a:r>
            <a:rPr kumimoji="1" lang="ja-JP" altLang="en-US" sz="1500" kern="1200" dirty="0">
              <a:latin typeface="UD デジタル 教科書体 NK-R" panose="02020400000000000000" pitchFamily="18" charset="-128"/>
              <a:ea typeface="UD デジタル 教科書体 NK-R" panose="02020400000000000000" pitchFamily="18" charset="-128"/>
            </a:rPr>
            <a:t>実習を通してアセスメントを行い、それを採用責任者、現場担当者等に伝えるのが職場適応支援者の重要な役割でもある。</a:t>
          </a:r>
        </a:p>
      </dsp:txBody>
      <dsp:txXfrm rot="-5400000">
        <a:off x="917106" y="2267627"/>
        <a:ext cx="6176048" cy="7684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8D0FF-EDA5-49EA-9646-5C7DE034381F}">
      <dsp:nvSpPr>
        <dsp:cNvPr id="0" name=""/>
        <dsp:cNvSpPr/>
      </dsp:nvSpPr>
      <dsp:spPr>
        <a:xfrm>
          <a:off x="364120" y="0"/>
          <a:ext cx="4126693" cy="1113818"/>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A18083-85B5-48DC-BE71-5A78FE501EAA}">
      <dsp:nvSpPr>
        <dsp:cNvPr id="0" name=""/>
        <dsp:cNvSpPr/>
      </dsp:nvSpPr>
      <dsp:spPr>
        <a:xfrm>
          <a:off x="1422"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chemeClr val="tx1"/>
              </a:solidFill>
              <a:latin typeface="UD デジタル 教科書体 NK-R" panose="02020400000000000000" pitchFamily="18" charset="-128"/>
              <a:ea typeface="UD デジタル 教科書体 NK-R" panose="02020400000000000000" pitchFamily="18" charset="-128"/>
            </a:rPr>
            <a:t>アセスメント①　　就労相談</a:t>
          </a:r>
        </a:p>
      </dsp:txBody>
      <dsp:txXfrm>
        <a:off x="23171" y="355894"/>
        <a:ext cx="812753" cy="402029"/>
      </dsp:txXfrm>
    </dsp:sp>
    <dsp:sp modelId="{54CFA4EE-E04E-4215-8F09-21618A7449C4}">
      <dsp:nvSpPr>
        <dsp:cNvPr id="0" name=""/>
        <dsp:cNvSpPr/>
      </dsp:nvSpPr>
      <dsp:spPr>
        <a:xfrm>
          <a:off x="100038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chemeClr val="tx1"/>
              </a:solidFill>
              <a:latin typeface="UD デジタル 教科書体 NK-R" panose="02020400000000000000" pitchFamily="18" charset="-128"/>
              <a:ea typeface="UD デジタル 教科書体 NK-R" panose="02020400000000000000" pitchFamily="18" charset="-128"/>
            </a:rPr>
            <a:t>アセスメント②　　職業準備支援</a:t>
          </a:r>
        </a:p>
      </dsp:txBody>
      <dsp:txXfrm>
        <a:off x="1022130" y="355894"/>
        <a:ext cx="812753" cy="402029"/>
      </dsp:txXfrm>
    </dsp:sp>
    <dsp:sp modelId="{F1F2899A-ABDA-4B14-80C3-521A4CCA635C}">
      <dsp:nvSpPr>
        <dsp:cNvPr id="0" name=""/>
        <dsp:cNvSpPr/>
      </dsp:nvSpPr>
      <dsp:spPr>
        <a:xfrm>
          <a:off x="199934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i="0" kern="1200" dirty="0">
              <a:solidFill>
                <a:schemeClr val="tx1"/>
              </a:solidFill>
              <a:latin typeface="UD デジタル 教科書体 NK-R" panose="02020400000000000000" pitchFamily="18" charset="-128"/>
              <a:ea typeface="UD デジタル 教科書体 NK-R" panose="02020400000000000000" pitchFamily="18" charset="-128"/>
            </a:rPr>
            <a:t>職業紹介</a:t>
          </a:r>
          <a:endParaRPr kumimoji="1" lang="en-US" altLang="ja-JP" sz="800" b="0" i="0" kern="1200" dirty="0">
            <a:solidFill>
              <a:schemeClr val="tx1"/>
            </a:solidFill>
            <a:latin typeface="UD デジタル 教科書体 NK-R" panose="02020400000000000000" pitchFamily="18" charset="-128"/>
            <a:ea typeface="UD デジタル 教科書体 NK-R" panose="02020400000000000000" pitchFamily="18" charset="-128"/>
          </a:endParaRPr>
        </a:p>
        <a:p>
          <a:pPr marL="0" lvl="0" indent="0" algn="ctr" defTabSz="355600">
            <a:lnSpc>
              <a:spcPct val="90000"/>
            </a:lnSpc>
            <a:spcBef>
              <a:spcPct val="0"/>
            </a:spcBef>
            <a:spcAft>
              <a:spcPct val="35000"/>
            </a:spcAft>
            <a:buNone/>
          </a:pPr>
          <a:r>
            <a:rPr kumimoji="1" lang="ja-JP" altLang="en-US" sz="800" b="0" i="0" kern="1200" dirty="0">
              <a:solidFill>
                <a:schemeClr val="tx1"/>
              </a:solidFill>
              <a:latin typeface="UD デジタル 教科書体 NK-R" panose="02020400000000000000" pitchFamily="18" charset="-128"/>
              <a:ea typeface="UD デジタル 教科書体 NK-R" panose="02020400000000000000" pitchFamily="18" charset="-128"/>
            </a:rPr>
            <a:t>マッチング</a:t>
          </a:r>
        </a:p>
      </dsp:txBody>
      <dsp:txXfrm>
        <a:off x="2021090" y="355894"/>
        <a:ext cx="812753" cy="402029"/>
      </dsp:txXfrm>
    </dsp:sp>
    <dsp:sp modelId="{9E18A122-0ECA-4A42-A971-89DF48F6FE1B}">
      <dsp:nvSpPr>
        <dsp:cNvPr id="0" name=""/>
        <dsp:cNvSpPr/>
      </dsp:nvSpPr>
      <dsp:spPr>
        <a:xfrm>
          <a:off x="2998301"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b="0" kern="1200" dirty="0">
              <a:solidFill>
                <a:srgbClr val="FF0000"/>
              </a:solidFill>
              <a:latin typeface="UD デジタル 教科書体 NK-R" panose="02020400000000000000" pitchFamily="18" charset="-128"/>
              <a:ea typeface="UD デジタル 教科書体 NK-R" panose="02020400000000000000" pitchFamily="18" charset="-128"/>
            </a:rPr>
            <a:t>職場適応支援　</a:t>
          </a:r>
          <a:r>
            <a:rPr kumimoji="1" lang="ja-JP" altLang="en-US" sz="800" b="0" kern="1200" spc="-150" dirty="0">
              <a:solidFill>
                <a:srgbClr val="FF0000"/>
              </a:solidFill>
              <a:latin typeface="UD デジタル 教科書体 NK-R" panose="02020400000000000000" pitchFamily="18" charset="-128"/>
              <a:ea typeface="UD デジタル 教科書体 NK-R" panose="02020400000000000000" pitchFamily="18" charset="-128"/>
            </a:rPr>
            <a:t>（ジョブコーチ支援）</a:t>
          </a:r>
        </a:p>
      </dsp:txBody>
      <dsp:txXfrm>
        <a:off x="3020050" y="355894"/>
        <a:ext cx="812753" cy="402029"/>
      </dsp:txXfrm>
    </dsp:sp>
    <dsp:sp modelId="{B6F1E923-D873-4B43-9247-A72B973FDB70}">
      <dsp:nvSpPr>
        <dsp:cNvPr id="0" name=""/>
        <dsp:cNvSpPr/>
      </dsp:nvSpPr>
      <dsp:spPr>
        <a:xfrm>
          <a:off x="3997260" y="334145"/>
          <a:ext cx="856251" cy="445527"/>
        </a:xfrm>
        <a:prstGeom prst="roundRect">
          <a:avLst/>
        </a:prstGeom>
        <a:solidFill>
          <a:schemeClr val="lt1">
            <a:hueOff val="0"/>
            <a:satOff val="0"/>
            <a:lumOff val="0"/>
            <a:alphaOff val="0"/>
          </a:schemeClr>
        </a:solidFill>
        <a:ln w="1079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kumimoji="1" lang="ja-JP" altLang="en-US" sz="800" kern="1200" dirty="0">
              <a:solidFill>
                <a:schemeClr val="tx1"/>
              </a:solidFill>
              <a:latin typeface="UD デジタル 教科書体 NK-R" panose="02020400000000000000" pitchFamily="18" charset="-128"/>
              <a:ea typeface="UD デジタル 教科書体 NK-R" panose="02020400000000000000" pitchFamily="18" charset="-128"/>
            </a:rPr>
            <a:t>職場定着支援</a:t>
          </a:r>
        </a:p>
      </dsp:txBody>
      <dsp:txXfrm>
        <a:off x="4019009" y="355894"/>
        <a:ext cx="812753" cy="40202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70E44F-FBBB-4BD3-B320-A49374DEEFA6}">
      <dsp:nvSpPr>
        <dsp:cNvPr id="0" name=""/>
        <dsp:cNvSpPr/>
      </dsp:nvSpPr>
      <dsp:spPr>
        <a:xfrm>
          <a:off x="1918" y="0"/>
          <a:ext cx="1305194" cy="322743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kumimoji="1" lang="ja-JP" altLang="en-US" sz="1200" b="0" u="sng" kern="1200" dirty="0">
              <a:latin typeface="UD デジタル 教科書体 NK-R" panose="02020400000000000000" pitchFamily="18" charset="-128"/>
              <a:ea typeface="UD デジタル 教科書体 NK-R" panose="02020400000000000000" pitchFamily="18" charset="-128"/>
            </a:rPr>
            <a:t>準備期</a:t>
          </a:r>
        </a:p>
      </dsp:txBody>
      <dsp:txXfrm>
        <a:off x="1918" y="0"/>
        <a:ext cx="1305194" cy="968229"/>
      </dsp:txXfrm>
    </dsp:sp>
    <dsp:sp modelId="{0071256F-6933-4B93-B1BB-C10530DF4200}">
      <dsp:nvSpPr>
        <dsp:cNvPr id="0" name=""/>
        <dsp:cNvSpPr/>
      </dsp:nvSpPr>
      <dsp:spPr>
        <a:xfrm>
          <a:off x="40247" y="968839"/>
          <a:ext cx="1228537" cy="373368"/>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インテーク</a:t>
          </a:r>
          <a:endParaRPr kumimoji="1" lang="en-US" altLang="ja-JP" sz="1000" b="0" kern="1200" dirty="0">
            <a:latin typeface="UD デジタル 教科書体 NK-R" panose="02020400000000000000" pitchFamily="18" charset="-128"/>
            <a:ea typeface="UD デジタル 教科書体 NK-R" panose="02020400000000000000" pitchFamily="18" charset="-128"/>
          </a:endParaRPr>
        </a:p>
      </dsp:txBody>
      <dsp:txXfrm>
        <a:off x="51183" y="979775"/>
        <a:ext cx="1206665" cy="351496"/>
      </dsp:txXfrm>
    </dsp:sp>
    <dsp:sp modelId="{E84D1502-9AD7-4DBC-84EC-F49C9EAC4A18}">
      <dsp:nvSpPr>
        <dsp:cNvPr id="0" name=""/>
        <dsp:cNvSpPr/>
      </dsp:nvSpPr>
      <dsp:spPr>
        <a:xfrm>
          <a:off x="31150" y="1399649"/>
          <a:ext cx="1246731" cy="373368"/>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a:latin typeface="UD デジタル 教科書体 NK-R" panose="02020400000000000000" pitchFamily="18" charset="-128"/>
              <a:ea typeface="UD デジタル 教科書体 NK-R" panose="02020400000000000000" pitchFamily="18" charset="-128"/>
            </a:rPr>
            <a:t>障害のある人の　　　　　アセスメント</a:t>
          </a:r>
          <a:endParaRPr kumimoji="1" lang="ja-JP" altLang="en-US" sz="1000" b="0" kern="1200" dirty="0">
            <a:latin typeface="UD デジタル 教科書体 NK-R" panose="02020400000000000000" pitchFamily="18" charset="-128"/>
            <a:ea typeface="UD デジタル 教科書体 NK-R" panose="02020400000000000000" pitchFamily="18" charset="-128"/>
          </a:endParaRPr>
        </a:p>
      </dsp:txBody>
      <dsp:txXfrm>
        <a:off x="42086" y="1410585"/>
        <a:ext cx="1224859" cy="351496"/>
      </dsp:txXfrm>
    </dsp:sp>
    <dsp:sp modelId="{F42ADE42-E135-434A-81F9-62BED0EED487}">
      <dsp:nvSpPr>
        <dsp:cNvPr id="0" name=""/>
        <dsp:cNvSpPr/>
      </dsp:nvSpPr>
      <dsp:spPr>
        <a:xfrm>
          <a:off x="44793" y="1830459"/>
          <a:ext cx="1219446" cy="373368"/>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a:latin typeface="UD デジタル 教科書体 NK-R" panose="02020400000000000000" pitchFamily="18" charset="-128"/>
              <a:ea typeface="UD デジタル 教科書体 NK-R" panose="02020400000000000000" pitchFamily="18" charset="-128"/>
            </a:rPr>
            <a:t>職場のアセスメント</a:t>
          </a:r>
          <a:endParaRPr kumimoji="1" lang="en-US" altLang="ja-JP" sz="1000" b="0" kern="1200" dirty="0">
            <a:latin typeface="UD デジタル 教科書体 NK-R" panose="02020400000000000000" pitchFamily="18" charset="-128"/>
            <a:ea typeface="UD デジタル 教科書体 NK-R" panose="02020400000000000000" pitchFamily="18" charset="-128"/>
          </a:endParaRPr>
        </a:p>
      </dsp:txBody>
      <dsp:txXfrm>
        <a:off x="55729" y="1841395"/>
        <a:ext cx="1197574" cy="351496"/>
      </dsp:txXfrm>
    </dsp:sp>
    <dsp:sp modelId="{B2432FE5-7374-4953-90CE-C835424A0A4D}">
      <dsp:nvSpPr>
        <dsp:cNvPr id="0" name=""/>
        <dsp:cNvSpPr/>
      </dsp:nvSpPr>
      <dsp:spPr>
        <a:xfrm>
          <a:off x="49344" y="2261269"/>
          <a:ext cx="1210342" cy="373368"/>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ジョブマッチング</a:t>
          </a:r>
        </a:p>
      </dsp:txBody>
      <dsp:txXfrm>
        <a:off x="60280" y="2272205"/>
        <a:ext cx="1188470" cy="351496"/>
      </dsp:txXfrm>
    </dsp:sp>
    <dsp:sp modelId="{EE84B9FA-5513-4336-B4E0-629F2E534529}">
      <dsp:nvSpPr>
        <dsp:cNvPr id="0" name=""/>
        <dsp:cNvSpPr/>
      </dsp:nvSpPr>
      <dsp:spPr>
        <a:xfrm>
          <a:off x="58441" y="2692079"/>
          <a:ext cx="1192148" cy="373368"/>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支援計画の作成</a:t>
          </a:r>
        </a:p>
      </dsp:txBody>
      <dsp:txXfrm>
        <a:off x="69377" y="2703015"/>
        <a:ext cx="1170276" cy="351496"/>
      </dsp:txXfrm>
    </dsp:sp>
    <dsp:sp modelId="{F5165624-3089-445B-83B1-1C73301ED34A}">
      <dsp:nvSpPr>
        <dsp:cNvPr id="0" name=""/>
        <dsp:cNvSpPr/>
      </dsp:nvSpPr>
      <dsp:spPr>
        <a:xfrm>
          <a:off x="1419849" y="0"/>
          <a:ext cx="1309102" cy="322743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kumimoji="1" lang="ja-JP" altLang="en-US" sz="1200" b="0" u="sng" kern="1200" dirty="0">
              <a:latin typeface="UD デジタル 教科書体 NK-R" panose="02020400000000000000" pitchFamily="18" charset="-128"/>
              <a:ea typeface="UD デジタル 教科書体 NK-R" panose="02020400000000000000" pitchFamily="18" charset="-128"/>
            </a:rPr>
            <a:t>集中支援期</a:t>
          </a:r>
        </a:p>
      </dsp:txBody>
      <dsp:txXfrm>
        <a:off x="1419849" y="0"/>
        <a:ext cx="1309102" cy="968229"/>
      </dsp:txXfrm>
    </dsp:sp>
    <dsp:sp modelId="{0A81535F-F289-4CF2-9AEE-122FA9007BC9}">
      <dsp:nvSpPr>
        <dsp:cNvPr id="0" name=""/>
        <dsp:cNvSpPr/>
      </dsp:nvSpPr>
      <dsp:spPr>
        <a:xfrm>
          <a:off x="1473142" y="968839"/>
          <a:ext cx="1202514" cy="373368"/>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a:latin typeface="UD デジタル 教科書体 NK-R" panose="02020400000000000000" pitchFamily="18" charset="-128"/>
              <a:ea typeface="UD デジタル 教科書体 NK-R" panose="02020400000000000000" pitchFamily="18" charset="-128"/>
            </a:rPr>
            <a:t>仕事の自立支援</a:t>
          </a:r>
          <a:endParaRPr kumimoji="1" lang="ja-JP" altLang="en-US" sz="1000" b="0" kern="1200" dirty="0">
            <a:latin typeface="UD デジタル 教科書体 NK-R" panose="02020400000000000000" pitchFamily="18" charset="-128"/>
            <a:ea typeface="UD デジタル 教科書体 NK-R" panose="02020400000000000000" pitchFamily="18" charset="-128"/>
          </a:endParaRPr>
        </a:p>
      </dsp:txBody>
      <dsp:txXfrm>
        <a:off x="1484078" y="979775"/>
        <a:ext cx="1180642" cy="351496"/>
      </dsp:txXfrm>
    </dsp:sp>
    <dsp:sp modelId="{D2867A33-0CCD-4578-9655-4E64ED1DEAB9}">
      <dsp:nvSpPr>
        <dsp:cNvPr id="0" name=""/>
        <dsp:cNvSpPr/>
      </dsp:nvSpPr>
      <dsp:spPr>
        <a:xfrm>
          <a:off x="1473142" y="1399649"/>
          <a:ext cx="1202514" cy="373368"/>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コミュニケーション　　の支援</a:t>
          </a:r>
        </a:p>
      </dsp:txBody>
      <dsp:txXfrm>
        <a:off x="1484078" y="1410585"/>
        <a:ext cx="1180642" cy="351496"/>
      </dsp:txXfrm>
    </dsp:sp>
    <dsp:sp modelId="{658FC82F-5082-4CD3-9C97-E7786AF10344}">
      <dsp:nvSpPr>
        <dsp:cNvPr id="0" name=""/>
        <dsp:cNvSpPr/>
      </dsp:nvSpPr>
      <dsp:spPr>
        <a:xfrm>
          <a:off x="1473142" y="1830459"/>
          <a:ext cx="1202514" cy="373368"/>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社会性の支援</a:t>
          </a:r>
        </a:p>
      </dsp:txBody>
      <dsp:txXfrm>
        <a:off x="1484078" y="1841395"/>
        <a:ext cx="1180642" cy="351496"/>
      </dsp:txXfrm>
    </dsp:sp>
    <dsp:sp modelId="{B3B13251-DAC5-4554-BD01-DE0F39F8AAB1}">
      <dsp:nvSpPr>
        <dsp:cNvPr id="0" name=""/>
        <dsp:cNvSpPr/>
      </dsp:nvSpPr>
      <dsp:spPr>
        <a:xfrm>
          <a:off x="1473142" y="2261269"/>
          <a:ext cx="1202514" cy="373368"/>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spc="-150" dirty="0">
              <a:latin typeface="UD デジタル 教科書体 NK-R" panose="02020400000000000000" pitchFamily="18" charset="-128"/>
              <a:ea typeface="UD デジタル 教科書体 NK-R" panose="02020400000000000000" pitchFamily="18" charset="-128"/>
            </a:rPr>
            <a:t>ストレスマネジメント　　　　　　の</a:t>
          </a:r>
          <a:r>
            <a:rPr kumimoji="1" lang="ja-JP" altLang="en-US" sz="1000" b="0" kern="1200" dirty="0">
              <a:latin typeface="UD デジタル 教科書体 NK-R" panose="02020400000000000000" pitchFamily="18" charset="-128"/>
              <a:ea typeface="UD デジタル 教科書体 NK-R" panose="02020400000000000000" pitchFamily="18" charset="-128"/>
            </a:rPr>
            <a:t>支援</a:t>
          </a:r>
          <a:endParaRPr kumimoji="1" lang="ja-JP" altLang="en-US" sz="1000" b="0" kern="1200" dirty="0"/>
        </a:p>
      </dsp:txBody>
      <dsp:txXfrm>
        <a:off x="1484078" y="2272205"/>
        <a:ext cx="1180642" cy="351496"/>
      </dsp:txXfrm>
    </dsp:sp>
    <dsp:sp modelId="{86356101-58BF-4FD8-AF12-A26B099BD85E}">
      <dsp:nvSpPr>
        <dsp:cNvPr id="0" name=""/>
        <dsp:cNvSpPr/>
      </dsp:nvSpPr>
      <dsp:spPr>
        <a:xfrm>
          <a:off x="1473142" y="2692079"/>
          <a:ext cx="1202514" cy="373368"/>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ナチュラルサポート　の形成</a:t>
          </a:r>
        </a:p>
      </dsp:txBody>
      <dsp:txXfrm>
        <a:off x="1484078" y="2703015"/>
        <a:ext cx="1180642" cy="351496"/>
      </dsp:txXfrm>
    </dsp:sp>
    <dsp:sp modelId="{1E67C66D-DEDD-4E8E-AB28-D13C8BB6D3EF}">
      <dsp:nvSpPr>
        <dsp:cNvPr id="0" name=""/>
        <dsp:cNvSpPr/>
      </dsp:nvSpPr>
      <dsp:spPr>
        <a:xfrm>
          <a:off x="2846286" y="0"/>
          <a:ext cx="1299106" cy="322743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kumimoji="1" lang="ja-JP" altLang="en-US" sz="1200" b="0" u="sng" kern="1200" dirty="0">
              <a:latin typeface="UD デジタル 教科書体 NK-R" panose="02020400000000000000" pitchFamily="18" charset="-128"/>
              <a:ea typeface="UD デジタル 教科書体 NK-R" panose="02020400000000000000" pitchFamily="18" charset="-128"/>
            </a:rPr>
            <a:t>フェイディング期</a:t>
          </a:r>
        </a:p>
      </dsp:txBody>
      <dsp:txXfrm>
        <a:off x="2846286" y="0"/>
        <a:ext cx="1299106" cy="968229"/>
      </dsp:txXfrm>
    </dsp:sp>
    <dsp:sp modelId="{A8F1D83B-B906-463F-BDB3-5E279A04AF1B}">
      <dsp:nvSpPr>
        <dsp:cNvPr id="0" name=""/>
        <dsp:cNvSpPr/>
      </dsp:nvSpPr>
      <dsp:spPr>
        <a:xfrm>
          <a:off x="2889983" y="968307"/>
          <a:ext cx="1202514" cy="470167"/>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17145" rIns="22860" bIns="17145" numCol="1" spcCol="1270" anchor="ctr" anchorCtr="0">
          <a:noAutofit/>
        </a:bodyPr>
        <a:lstStyle/>
        <a:p>
          <a:pPr marL="0" lvl="0" indent="0" algn="ctr" defTabSz="400050">
            <a:lnSpc>
              <a:spcPct val="90000"/>
            </a:lnSpc>
            <a:spcBef>
              <a:spcPct val="0"/>
            </a:spcBef>
            <a:spcAft>
              <a:spcPct val="35000"/>
            </a:spcAft>
            <a:buNone/>
          </a:pPr>
          <a:r>
            <a:rPr kumimoji="1" lang="ja-JP" altLang="en-US" sz="900" b="0" kern="1200" dirty="0">
              <a:latin typeface="UD デジタル 教科書体 NK-R" panose="02020400000000000000" pitchFamily="18" charset="-128"/>
              <a:ea typeface="UD デジタル 教科書体 NK-R" panose="02020400000000000000" pitchFamily="18" charset="-128"/>
            </a:rPr>
            <a:t>自尊心や自己達成感の把握</a:t>
          </a:r>
        </a:p>
      </dsp:txBody>
      <dsp:txXfrm>
        <a:off x="2903754" y="982078"/>
        <a:ext cx="1174972" cy="442625"/>
      </dsp:txXfrm>
    </dsp:sp>
    <dsp:sp modelId="{63D522E4-5F07-4BB6-B98F-790FB1F9A451}">
      <dsp:nvSpPr>
        <dsp:cNvPr id="0" name=""/>
        <dsp:cNvSpPr/>
      </dsp:nvSpPr>
      <dsp:spPr>
        <a:xfrm>
          <a:off x="2889983" y="1510809"/>
          <a:ext cx="1202514" cy="470167"/>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リスク要因の把握</a:t>
          </a:r>
        </a:p>
      </dsp:txBody>
      <dsp:txXfrm>
        <a:off x="2903754" y="1524580"/>
        <a:ext cx="1174972" cy="442625"/>
      </dsp:txXfrm>
    </dsp:sp>
    <dsp:sp modelId="{76EEA0A8-24FC-479D-B50B-C2D92C63B74B}">
      <dsp:nvSpPr>
        <dsp:cNvPr id="0" name=""/>
        <dsp:cNvSpPr/>
      </dsp:nvSpPr>
      <dsp:spPr>
        <a:xfrm>
          <a:off x="2889983" y="2053310"/>
          <a:ext cx="1202514" cy="470167"/>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関係機関との　　　　　　役割分担</a:t>
          </a:r>
        </a:p>
      </dsp:txBody>
      <dsp:txXfrm>
        <a:off x="2903754" y="2067081"/>
        <a:ext cx="1174972" cy="442625"/>
      </dsp:txXfrm>
    </dsp:sp>
    <dsp:sp modelId="{C282C9A2-7156-4C0E-9212-EC3C60868761}">
      <dsp:nvSpPr>
        <dsp:cNvPr id="0" name=""/>
        <dsp:cNvSpPr/>
      </dsp:nvSpPr>
      <dsp:spPr>
        <a:xfrm>
          <a:off x="2889983" y="2595811"/>
          <a:ext cx="1202514" cy="470167"/>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フォローアップ計画　　の作成</a:t>
          </a:r>
        </a:p>
      </dsp:txBody>
      <dsp:txXfrm>
        <a:off x="2903754" y="2609582"/>
        <a:ext cx="1174972" cy="442625"/>
      </dsp:txXfrm>
    </dsp:sp>
    <dsp:sp modelId="{E9324259-8490-4C0F-A583-148D5559FC8C}">
      <dsp:nvSpPr>
        <dsp:cNvPr id="0" name=""/>
        <dsp:cNvSpPr/>
      </dsp:nvSpPr>
      <dsp:spPr>
        <a:xfrm>
          <a:off x="4253529" y="0"/>
          <a:ext cx="1281309" cy="322743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kumimoji="1" lang="ja-JP" altLang="en-US" sz="1200" b="0" u="sng" kern="1200" dirty="0">
              <a:latin typeface="UD デジタル 教科書体 NK-R" panose="02020400000000000000" pitchFamily="18" charset="-128"/>
              <a:ea typeface="UD デジタル 教科書体 NK-R" panose="02020400000000000000" pitchFamily="18" charset="-128"/>
            </a:rPr>
            <a:t>定着支援期</a:t>
          </a:r>
        </a:p>
      </dsp:txBody>
      <dsp:txXfrm>
        <a:off x="4253529" y="0"/>
        <a:ext cx="1281309" cy="968229"/>
      </dsp:txXfrm>
    </dsp:sp>
    <dsp:sp modelId="{B8CC6DC0-8E71-44E7-9D59-0E06CDB546AC}">
      <dsp:nvSpPr>
        <dsp:cNvPr id="0" name=""/>
        <dsp:cNvSpPr/>
      </dsp:nvSpPr>
      <dsp:spPr>
        <a:xfrm>
          <a:off x="4292927" y="968504"/>
          <a:ext cx="1202514" cy="634060"/>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定期的な状況把握</a:t>
          </a:r>
        </a:p>
      </dsp:txBody>
      <dsp:txXfrm>
        <a:off x="4311498" y="987075"/>
        <a:ext cx="1165372" cy="596918"/>
      </dsp:txXfrm>
    </dsp:sp>
    <dsp:sp modelId="{D9EBD11D-B43E-40F1-94C7-8F98B8755A1D}">
      <dsp:nvSpPr>
        <dsp:cNvPr id="0" name=""/>
        <dsp:cNvSpPr/>
      </dsp:nvSpPr>
      <dsp:spPr>
        <a:xfrm>
          <a:off x="4292927" y="1700113"/>
          <a:ext cx="1202514" cy="634060"/>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dirty="0">
              <a:latin typeface="UD デジタル 教科書体 NK-R" panose="02020400000000000000" pitchFamily="18" charset="-128"/>
              <a:ea typeface="UD デジタル 教科書体 NK-R" panose="02020400000000000000" pitchFamily="18" charset="-128"/>
            </a:rPr>
            <a:t>問題解決のため　　の再介入</a:t>
          </a:r>
        </a:p>
      </dsp:txBody>
      <dsp:txXfrm>
        <a:off x="4311498" y="1718684"/>
        <a:ext cx="1165372" cy="596918"/>
      </dsp:txXfrm>
    </dsp:sp>
    <dsp:sp modelId="{3EDB609B-61C2-4089-A4D0-36135095B92C}">
      <dsp:nvSpPr>
        <dsp:cNvPr id="0" name=""/>
        <dsp:cNvSpPr/>
      </dsp:nvSpPr>
      <dsp:spPr>
        <a:xfrm>
          <a:off x="4292927" y="2431721"/>
          <a:ext cx="1202514" cy="634060"/>
        </a:xfrm>
        <a:prstGeom prst="roundRect">
          <a:avLst>
            <a:gd name="adj" fmla="val 10000"/>
          </a:avLst>
        </a:prstGeom>
        <a:gradFill rotWithShape="0">
          <a:gsLst>
            <a:gs pos="0">
              <a:schemeClr val="accent5">
                <a:hueOff val="0"/>
                <a:satOff val="0"/>
                <a:lumOff val="0"/>
                <a:alphaOff val="0"/>
                <a:tint val="83000"/>
                <a:shade val="100000"/>
                <a:satMod val="100000"/>
              </a:schemeClr>
            </a:gs>
            <a:gs pos="100000">
              <a:schemeClr val="accent5">
                <a:hueOff val="0"/>
                <a:satOff val="0"/>
                <a:lumOff val="0"/>
                <a:alphaOff val="0"/>
                <a:tint val="61000"/>
                <a:alpha val="100000"/>
                <a:satMod val="18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kumimoji="1" lang="ja-JP" altLang="en-US" sz="1000" b="0" kern="1200" spc="-150" dirty="0">
              <a:latin typeface="UD デジタル 教科書体 NK-R" panose="02020400000000000000" pitchFamily="18" charset="-128"/>
              <a:ea typeface="UD デジタル 教科書体 NK-R" panose="02020400000000000000" pitchFamily="18" charset="-128"/>
            </a:rPr>
            <a:t>キャリアアップ</a:t>
          </a:r>
          <a:r>
            <a:rPr kumimoji="1" lang="ja-JP" altLang="en-US" sz="1000" b="0" kern="1200" dirty="0">
              <a:latin typeface="UD デジタル 教科書体 NK-R" panose="02020400000000000000" pitchFamily="18" charset="-128"/>
              <a:ea typeface="UD デジタル 教科書体 NK-R" panose="02020400000000000000" pitchFamily="18" charset="-128"/>
            </a:rPr>
            <a:t>支援・　　　　　　離職支援</a:t>
          </a:r>
        </a:p>
      </dsp:txBody>
      <dsp:txXfrm>
        <a:off x="4311498" y="2450292"/>
        <a:ext cx="1165372" cy="59691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8" cy="498693"/>
          </a:xfrm>
          <a:prstGeom prst="rect">
            <a:avLst/>
          </a:prstGeom>
        </p:spPr>
        <p:txBody>
          <a:bodyPr vert="horz" lIns="95687" tIns="47843" rIns="95687" bIns="47843" rtlCol="0"/>
          <a:lstStyle>
            <a:lvl1pPr algn="l">
              <a:defRPr sz="1300"/>
            </a:lvl1pPr>
          </a:lstStyle>
          <a:p>
            <a:pPr rtl="0"/>
            <a:endParaRPr lang="ja-JP" altLang="en-US">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55838" y="0"/>
            <a:ext cx="2949788" cy="498693"/>
          </a:xfrm>
          <a:prstGeom prst="rect">
            <a:avLst/>
          </a:prstGeom>
        </p:spPr>
        <p:txBody>
          <a:bodyPr vert="horz" lIns="95687" tIns="47843" rIns="95687" bIns="47843" rtlCol="0"/>
          <a:lstStyle>
            <a:lvl1pPr algn="r">
              <a:defRPr sz="1300"/>
            </a:lvl1pPr>
          </a:lstStyle>
          <a:p>
            <a:pPr rtl="0"/>
            <a:fld id="{3C4B8CB7-50A5-481A-A2D4-7DEACCD8413F}" type="datetime1">
              <a:rPr lang="ja-JP" altLang="en-US" smtClean="0">
                <a:latin typeface="Meiryo UI" panose="020B0604030504040204" pitchFamily="50" charset="-128"/>
                <a:ea typeface="Meiryo UI" panose="020B0604030504040204" pitchFamily="50" charset="-128"/>
              </a:rPr>
              <a:t>2024/8/10</a:t>
            </a:fld>
            <a:endParaRPr lang="ja-JP" altLang="en-US">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9440647"/>
            <a:ext cx="2949788" cy="498692"/>
          </a:xfrm>
          <a:prstGeom prst="rect">
            <a:avLst/>
          </a:prstGeom>
        </p:spPr>
        <p:txBody>
          <a:bodyPr vert="horz" lIns="95687" tIns="47843" rIns="95687" bIns="47843" rtlCol="0" anchor="b"/>
          <a:lstStyle>
            <a:lvl1pPr algn="l">
              <a:defRPr sz="1300"/>
            </a:lvl1pPr>
          </a:lstStyle>
          <a:p>
            <a:pPr rtl="0"/>
            <a:endParaRPr lang="ja-JP" altLang="en-US">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55838" y="9440647"/>
            <a:ext cx="2949788" cy="498692"/>
          </a:xfrm>
          <a:prstGeom prst="rect">
            <a:avLst/>
          </a:prstGeom>
        </p:spPr>
        <p:txBody>
          <a:bodyPr vert="horz" lIns="95687" tIns="47843" rIns="95687" bIns="47843" rtlCol="0" anchor="b"/>
          <a:lstStyle>
            <a:lvl1pPr algn="r">
              <a:defRPr sz="1300"/>
            </a:lvl1pPr>
          </a:lstStyle>
          <a:p>
            <a:pPr rtl="0"/>
            <a:fld id="{BF910782-FDC2-4F7C-A018-7A502E5089C7}" type="slidenum">
              <a:rPr lang="en-US" altLang="ja-JP" smtClean="0">
                <a:latin typeface="Meiryo UI" panose="020B0604030504040204" pitchFamily="50" charset="-128"/>
                <a:ea typeface="Meiryo UI" panose="020B0604030504040204" pitchFamily="50" charset="-128"/>
              </a:r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8" cy="498693"/>
          </a:xfrm>
          <a:prstGeom prst="rect">
            <a:avLst/>
          </a:prstGeom>
        </p:spPr>
        <p:txBody>
          <a:bodyPr vert="horz" lIns="95687" tIns="47843" rIns="95687" bIns="47843" rtlCol="0"/>
          <a:lstStyle>
            <a:lvl1pPr algn="l">
              <a:defRPr sz="1300">
                <a:latin typeface="Meiryo UI" panose="020B0604030504040204" pitchFamily="50" charset="-128"/>
                <a:ea typeface="Meiryo UI" panose="020B0604030504040204" pitchFamily="50" charset="-128"/>
              </a:defRPr>
            </a:lvl1pPr>
          </a:lstStyle>
          <a:p>
            <a:endParaRPr lang="ja-JP" altLang="en-US" noProof="0"/>
          </a:p>
        </p:txBody>
      </p:sp>
      <p:sp>
        <p:nvSpPr>
          <p:cNvPr id="3" name="日付プレースホルダー 2"/>
          <p:cNvSpPr>
            <a:spLocks noGrp="1"/>
          </p:cNvSpPr>
          <p:nvPr>
            <p:ph type="dt" idx="1"/>
          </p:nvPr>
        </p:nvSpPr>
        <p:spPr>
          <a:xfrm>
            <a:off x="3855838" y="0"/>
            <a:ext cx="2949788" cy="498693"/>
          </a:xfrm>
          <a:prstGeom prst="rect">
            <a:avLst/>
          </a:prstGeom>
        </p:spPr>
        <p:txBody>
          <a:bodyPr vert="horz" lIns="95687" tIns="47843" rIns="95687" bIns="47843" rtlCol="0"/>
          <a:lstStyle>
            <a:lvl1pPr algn="r">
              <a:defRPr sz="1300">
                <a:latin typeface="Meiryo UI" panose="020B0604030504040204" pitchFamily="50" charset="-128"/>
                <a:ea typeface="Meiryo UI" panose="020B0604030504040204" pitchFamily="50" charset="-128"/>
              </a:defRPr>
            </a:lvl1pPr>
          </a:lstStyle>
          <a:p>
            <a:fld id="{58C4DB21-563C-4946-991B-524728335537}" type="datetime1">
              <a:rPr lang="ja-JP" altLang="en-US" noProof="0" smtClean="0"/>
              <a:t>2024/8/10</a:t>
            </a:fld>
            <a:endParaRPr lang="ja-JP" altLang="en-US" noProof="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5687" tIns="47843" rIns="95687" bIns="47843" rtlCol="0" anchor="ctr"/>
          <a:lstStyle/>
          <a:p>
            <a:pPr rtl="0"/>
            <a:endParaRPr lang="ja-JP" altLang="en-US" noProof="0"/>
          </a:p>
        </p:txBody>
      </p:sp>
      <p:sp>
        <p:nvSpPr>
          <p:cNvPr id="5" name="ノート プレースホルダー 4"/>
          <p:cNvSpPr>
            <a:spLocks noGrp="1"/>
          </p:cNvSpPr>
          <p:nvPr>
            <p:ph type="body" sz="quarter" idx="3"/>
          </p:nvPr>
        </p:nvSpPr>
        <p:spPr>
          <a:xfrm>
            <a:off x="680721" y="4783306"/>
            <a:ext cx="5445760" cy="3913615"/>
          </a:xfrm>
          <a:prstGeom prst="rect">
            <a:avLst/>
          </a:prstGeom>
        </p:spPr>
        <p:txBody>
          <a:bodyPr vert="horz" lIns="95687" tIns="47843" rIns="95687" bIns="47843"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647"/>
            <a:ext cx="2949788" cy="498692"/>
          </a:xfrm>
          <a:prstGeom prst="rect">
            <a:avLst/>
          </a:prstGeom>
        </p:spPr>
        <p:txBody>
          <a:bodyPr vert="horz" lIns="95687" tIns="47843" rIns="95687" bIns="47843" rtlCol="0" anchor="b"/>
          <a:lstStyle>
            <a:lvl1pPr algn="l">
              <a:defRPr sz="1300">
                <a:latin typeface="Meiryo UI" panose="020B0604030504040204" pitchFamily="50" charset="-128"/>
                <a:ea typeface="Meiryo UI" panose="020B0604030504040204" pitchFamily="50" charset="-128"/>
              </a:defRPr>
            </a:lvl1pPr>
          </a:lstStyle>
          <a:p>
            <a:endParaRPr lang="ja-JP" altLang="en-US" noProof="0"/>
          </a:p>
        </p:txBody>
      </p:sp>
      <p:sp>
        <p:nvSpPr>
          <p:cNvPr id="7" name="スライド番号プレースホルダー 6"/>
          <p:cNvSpPr>
            <a:spLocks noGrp="1"/>
          </p:cNvSpPr>
          <p:nvPr>
            <p:ph type="sldNum" sz="quarter" idx="5"/>
          </p:nvPr>
        </p:nvSpPr>
        <p:spPr>
          <a:xfrm>
            <a:off x="3855838" y="9440647"/>
            <a:ext cx="2949788" cy="498692"/>
          </a:xfrm>
          <a:prstGeom prst="rect">
            <a:avLst/>
          </a:prstGeom>
        </p:spPr>
        <p:txBody>
          <a:bodyPr vert="horz" lIns="95687" tIns="47843" rIns="95687" bIns="47843" rtlCol="0" anchor="b"/>
          <a:lstStyle>
            <a:lvl1pPr algn="r">
              <a:defRPr sz="1300">
                <a:latin typeface="Meiryo UI" panose="020B0604030504040204" pitchFamily="50" charset="-128"/>
                <a:ea typeface="Meiryo UI" panose="020B0604030504040204" pitchFamily="50" charset="-128"/>
              </a:defRPr>
            </a:lvl1pPr>
          </a:lstStyle>
          <a:p>
            <a:fld id="{9C936D52-512B-47DE-BC94-6C88A56CE986}" type="slidenum">
              <a:rPr lang="en-US" altLang="ja-JP" noProof="0" smtClean="0"/>
              <a:pPr/>
              <a:t>‹#›</a:t>
            </a:fld>
            <a:endParaRPr lang="ja-JP" altLang="en-US" noProof="0"/>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p>
        </p:txBody>
      </p:sp>
      <p:sp>
        <p:nvSpPr>
          <p:cNvPr id="4" name="スライド番号プレースホルダー 3"/>
          <p:cNvSpPr>
            <a:spLocks noGrp="1"/>
          </p:cNvSpPr>
          <p:nvPr>
            <p:ph type="sldNum" sz="quarter" idx="10"/>
          </p:nvPr>
        </p:nvSpPr>
        <p:spPr/>
        <p:txBody>
          <a:bodyPr rtlCol="0"/>
          <a:lstStyle/>
          <a:p>
            <a:pPr rtl="0"/>
            <a:fld id="{9C936D52-512B-47DE-BC94-6C88A56CE986}" type="slidenum">
              <a:rPr lang="en-US" altLang="ja-JP" smtClean="0"/>
              <a:t>1</a:t>
            </a:fld>
            <a:endParaRPr lang="ja-JP" altLang="en-US"/>
          </a:p>
        </p:txBody>
      </p:sp>
    </p:spTree>
    <p:extLst>
      <p:ext uri="{BB962C8B-B14F-4D97-AF65-F5344CB8AC3E}">
        <p14:creationId xmlns:p14="http://schemas.microsoft.com/office/powerpoint/2010/main" val="4233922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基本情報、</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･氏名、住所、連絡先、障害の種類・程度、手当、年金、　治療歴など　</a:t>
            </a: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過去、 ･成育歴、学歴、仕事内容、退職理由など</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現在、</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･職業スキル、生活スキル、利用している社会資源、</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健康状態</a:t>
            </a: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今後、</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･夢、目標、希望する仕事、給料、労働条件、環境、生活</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3857396-E9A8-478D-8CD7-11432E338D1F}" type="slidenum">
              <a:rPr kumimoji="1" lang="ja-JP" altLang="en-US" smtClean="0"/>
              <a:t>6</a:t>
            </a:fld>
            <a:endParaRPr kumimoji="1" lang="ja-JP" altLang="en-US"/>
          </a:p>
        </p:txBody>
      </p:sp>
    </p:spTree>
    <p:extLst>
      <p:ext uri="{BB962C8B-B14F-4D97-AF65-F5344CB8AC3E}">
        <p14:creationId xmlns:p14="http://schemas.microsoft.com/office/powerpoint/2010/main" val="693880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スライド イメージ プレースホルダ 1"/>
          <p:cNvSpPr>
            <a:spLocks noGrp="1" noRot="1" noChangeAspect="1" noTextEdit="1"/>
          </p:cNvSpPr>
          <p:nvPr>
            <p:ph type="sldImg"/>
          </p:nvPr>
        </p:nvSpPr>
        <p:spPr>
          <a:xfrm>
            <a:off x="-219075" y="811213"/>
            <a:ext cx="7197725" cy="4049712"/>
          </a:xfrm>
          <a:ln/>
        </p:spPr>
      </p:sp>
      <p:sp>
        <p:nvSpPr>
          <p:cNvPr id="7577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p>
        </p:txBody>
      </p:sp>
      <p:sp>
        <p:nvSpPr>
          <p:cNvPr id="7578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77453" indent="-299020" eaLnBrk="0" hangingPunct="0">
              <a:defRPr kumimoji="1">
                <a:solidFill>
                  <a:schemeClr val="tx1"/>
                </a:solidFill>
                <a:latin typeface="Arial" charset="0"/>
                <a:ea typeface="ＭＳ Ｐゴシック" pitchFamily="50" charset="-128"/>
              </a:defRPr>
            </a:lvl2pPr>
            <a:lvl3pPr marL="1196083" indent="-239217" eaLnBrk="0" hangingPunct="0">
              <a:defRPr kumimoji="1">
                <a:solidFill>
                  <a:schemeClr val="tx1"/>
                </a:solidFill>
                <a:latin typeface="Arial" charset="0"/>
                <a:ea typeface="ＭＳ Ｐゴシック" pitchFamily="50" charset="-128"/>
              </a:defRPr>
            </a:lvl3pPr>
            <a:lvl4pPr marL="1674516" indent="-239217" eaLnBrk="0" hangingPunct="0">
              <a:defRPr kumimoji="1">
                <a:solidFill>
                  <a:schemeClr val="tx1"/>
                </a:solidFill>
                <a:latin typeface="Arial" charset="0"/>
                <a:ea typeface="ＭＳ Ｐゴシック" pitchFamily="50" charset="-128"/>
              </a:defRPr>
            </a:lvl4pPr>
            <a:lvl5pPr marL="2152949" indent="-239217" eaLnBrk="0" hangingPunct="0">
              <a:defRPr kumimoji="1">
                <a:solidFill>
                  <a:schemeClr val="tx1"/>
                </a:solidFill>
                <a:latin typeface="Arial" charset="0"/>
                <a:ea typeface="ＭＳ Ｐゴシック" pitchFamily="50" charset="-128"/>
              </a:defRPr>
            </a:lvl5pPr>
            <a:lvl6pPr marL="2631382" indent="-239217" eaLnBrk="0" fontAlgn="base" hangingPunct="0">
              <a:spcBef>
                <a:spcPct val="0"/>
              </a:spcBef>
              <a:spcAft>
                <a:spcPct val="0"/>
              </a:spcAft>
              <a:defRPr kumimoji="1">
                <a:solidFill>
                  <a:schemeClr val="tx1"/>
                </a:solidFill>
                <a:latin typeface="Arial" charset="0"/>
                <a:ea typeface="ＭＳ Ｐゴシック" pitchFamily="50" charset="-128"/>
              </a:defRPr>
            </a:lvl6pPr>
            <a:lvl7pPr marL="3109816" indent="-239217" eaLnBrk="0" fontAlgn="base" hangingPunct="0">
              <a:spcBef>
                <a:spcPct val="0"/>
              </a:spcBef>
              <a:spcAft>
                <a:spcPct val="0"/>
              </a:spcAft>
              <a:defRPr kumimoji="1">
                <a:solidFill>
                  <a:schemeClr val="tx1"/>
                </a:solidFill>
                <a:latin typeface="Arial" charset="0"/>
                <a:ea typeface="ＭＳ Ｐゴシック" pitchFamily="50" charset="-128"/>
              </a:defRPr>
            </a:lvl7pPr>
            <a:lvl8pPr marL="3588248" indent="-239217" eaLnBrk="0" fontAlgn="base" hangingPunct="0">
              <a:spcBef>
                <a:spcPct val="0"/>
              </a:spcBef>
              <a:spcAft>
                <a:spcPct val="0"/>
              </a:spcAft>
              <a:defRPr kumimoji="1">
                <a:solidFill>
                  <a:schemeClr val="tx1"/>
                </a:solidFill>
                <a:latin typeface="Arial" charset="0"/>
                <a:ea typeface="ＭＳ Ｐゴシック" pitchFamily="50" charset="-128"/>
              </a:defRPr>
            </a:lvl8pPr>
            <a:lvl9pPr marL="4066682" indent="-239217"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8CD208E5-D947-4388-9BDB-C1ADC40F753B}" type="slidenum">
              <a:rPr lang="en-US" altLang="ja-JP" smtClean="0">
                <a:solidFill>
                  <a:srgbClr val="000000"/>
                </a:solidFill>
              </a:rPr>
              <a:pPr eaLnBrk="1" hangingPunct="1"/>
              <a:t>12</a:t>
            </a:fld>
            <a:endParaRPr lang="en-US" altLang="ja-JP">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休職者が復職を目指すにあたり移行支援を利用することも可能になった</a:t>
            </a:r>
            <a:endParaRPr kumimoji="1" lang="en-US" altLang="ja-JP" dirty="0"/>
          </a:p>
          <a:p>
            <a:r>
              <a:rPr kumimoji="1" lang="ja-JP" altLang="en-US" dirty="0"/>
              <a:t>就労後</a:t>
            </a:r>
            <a:r>
              <a:rPr kumimoji="1" lang="en-US" altLang="ja-JP" dirty="0"/>
              <a:t>6</a:t>
            </a:r>
            <a:r>
              <a:rPr kumimoji="1" lang="ja-JP" altLang="en-US" dirty="0"/>
              <a:t>月以上定着率＝前年度において就労移行支援を受けた後に就労し、その後就労を継続している期間が</a:t>
            </a:r>
            <a:r>
              <a:rPr kumimoji="1" lang="en-US" altLang="ja-JP" dirty="0"/>
              <a:t>6</a:t>
            </a:r>
            <a:r>
              <a:rPr kumimoji="1" lang="ja-JP" altLang="en-US" dirty="0"/>
              <a:t>月以上に達した者の数を前年度の利用定員で除した割合</a:t>
            </a:r>
            <a:endParaRPr kumimoji="1" lang="en-US" altLang="ja-JP" dirty="0"/>
          </a:p>
          <a:p>
            <a:endParaRPr kumimoji="1" lang="en-US" altLang="ja-JP" dirty="0"/>
          </a:p>
          <a:p>
            <a:r>
              <a:rPr kumimoji="1" lang="ja-JP" altLang="en-US" dirty="0"/>
              <a:t>第</a:t>
            </a:r>
            <a:r>
              <a:rPr kumimoji="1" lang="en-US" altLang="ja-JP" dirty="0"/>
              <a:t>5</a:t>
            </a:r>
            <a:r>
              <a:rPr kumimoji="1" lang="ja-JP" altLang="en-US" dirty="0"/>
              <a:t>期障害福祉計画で、移行支援を通じて</a:t>
            </a:r>
            <a:r>
              <a:rPr kumimoji="1" lang="en-US" altLang="ja-JP" dirty="0"/>
              <a:t>H32</a:t>
            </a:r>
            <a:r>
              <a:rPr kumimoji="1" lang="ja-JP" altLang="en-US" dirty="0"/>
              <a:t>年度中に一般就労に移行する者を</a:t>
            </a:r>
            <a:r>
              <a:rPr kumimoji="1" lang="en-US" altLang="ja-JP" dirty="0"/>
              <a:t>H</a:t>
            </a:r>
            <a:r>
              <a:rPr kumimoji="1" lang="ja-JP" altLang="en-US" dirty="0"/>
              <a:t>２８年度の以降実績の１．５倍以上とすることを目標値としており、そのために、移行支援事業所のうち、就労移行</a:t>
            </a:r>
            <a:r>
              <a:rPr kumimoji="1" lang="en-US" altLang="ja-JP" dirty="0"/>
              <a:t>3</a:t>
            </a:r>
            <a:r>
              <a:rPr kumimoji="1" lang="ja-JP" altLang="en-US" dirty="0"/>
              <a:t>割以上の事業所を全体の</a:t>
            </a:r>
            <a:r>
              <a:rPr kumimoji="1" lang="en-US" altLang="ja-JP" dirty="0"/>
              <a:t>5</a:t>
            </a:r>
            <a:r>
              <a:rPr kumimoji="1" lang="ja-JP" altLang="en-US" dirty="0"/>
              <a:t>割以上とすることを目指している。</a:t>
            </a:r>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13</a:t>
            </a:fld>
            <a:endParaRPr lang="en-US" altLang="ja-JP"/>
          </a:p>
        </p:txBody>
      </p:sp>
    </p:spTree>
    <p:extLst>
      <p:ext uri="{BB962C8B-B14F-4D97-AF65-F5344CB8AC3E}">
        <p14:creationId xmlns:p14="http://schemas.microsoft.com/office/powerpoint/2010/main" val="1560976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休職者が復職を目指すにあたり移行支援を利用することも可能になった</a:t>
            </a:r>
            <a:endParaRPr kumimoji="1" lang="en-US" altLang="ja-JP" dirty="0"/>
          </a:p>
          <a:p>
            <a:r>
              <a:rPr kumimoji="1" lang="ja-JP" altLang="en-US" dirty="0"/>
              <a:t>就労後</a:t>
            </a:r>
            <a:r>
              <a:rPr kumimoji="1" lang="en-US" altLang="ja-JP" dirty="0"/>
              <a:t>6</a:t>
            </a:r>
            <a:r>
              <a:rPr kumimoji="1" lang="ja-JP" altLang="en-US" dirty="0"/>
              <a:t>月以上定着率＝前年度において就労移行支援を受けた後に就労し、その後就労を継続している期間が</a:t>
            </a:r>
            <a:r>
              <a:rPr kumimoji="1" lang="en-US" altLang="ja-JP" dirty="0"/>
              <a:t>6</a:t>
            </a:r>
            <a:r>
              <a:rPr kumimoji="1" lang="ja-JP" altLang="en-US" dirty="0"/>
              <a:t>月以上に達した者の数を前年度の利用定員で除した割合</a:t>
            </a:r>
            <a:endParaRPr kumimoji="1" lang="en-US" altLang="ja-JP" dirty="0"/>
          </a:p>
          <a:p>
            <a:endParaRPr kumimoji="1" lang="en-US" altLang="ja-JP" dirty="0"/>
          </a:p>
          <a:p>
            <a:r>
              <a:rPr kumimoji="1" lang="ja-JP" altLang="en-US" dirty="0"/>
              <a:t>第</a:t>
            </a:r>
            <a:r>
              <a:rPr kumimoji="1" lang="en-US" altLang="ja-JP" dirty="0"/>
              <a:t>5</a:t>
            </a:r>
            <a:r>
              <a:rPr kumimoji="1" lang="ja-JP" altLang="en-US" dirty="0"/>
              <a:t>期障害福祉計画で、移行支援を通じて</a:t>
            </a:r>
            <a:r>
              <a:rPr kumimoji="1" lang="en-US" altLang="ja-JP" dirty="0"/>
              <a:t>H32</a:t>
            </a:r>
            <a:r>
              <a:rPr kumimoji="1" lang="ja-JP" altLang="en-US" dirty="0"/>
              <a:t>年度中に一般就労に移行する者を</a:t>
            </a:r>
            <a:r>
              <a:rPr kumimoji="1" lang="en-US" altLang="ja-JP" dirty="0"/>
              <a:t>H</a:t>
            </a:r>
            <a:r>
              <a:rPr kumimoji="1" lang="ja-JP" altLang="en-US" dirty="0"/>
              <a:t>２８年度の以降実績の１．５倍以上とすることを目標値としており、そのために、移行支援事業所のうち、就労移行</a:t>
            </a:r>
            <a:r>
              <a:rPr kumimoji="1" lang="en-US" altLang="ja-JP" dirty="0"/>
              <a:t>3</a:t>
            </a:r>
            <a:r>
              <a:rPr kumimoji="1" lang="ja-JP" altLang="en-US" dirty="0"/>
              <a:t>割以上の事業所を全体の</a:t>
            </a:r>
            <a:r>
              <a:rPr kumimoji="1" lang="en-US" altLang="ja-JP" dirty="0"/>
              <a:t>5</a:t>
            </a:r>
            <a:r>
              <a:rPr kumimoji="1" lang="ja-JP" altLang="en-US" dirty="0"/>
              <a:t>割以上とすることを目指している。</a:t>
            </a:r>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24</a:t>
            </a:fld>
            <a:endParaRPr lang="en-US" altLang="ja-JP"/>
          </a:p>
        </p:txBody>
      </p:sp>
    </p:spTree>
    <p:extLst>
      <p:ext uri="{BB962C8B-B14F-4D97-AF65-F5344CB8AC3E}">
        <p14:creationId xmlns:p14="http://schemas.microsoft.com/office/powerpoint/2010/main" val="867758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grpSp>
        <p:nvGrpSpPr>
          <p:cNvPr id="16" name="グループ 15"/>
          <p:cNvGrpSpPr/>
          <p:nvPr userDrawn="1"/>
        </p:nvGrpSpPr>
        <p:grpSpPr bwMode="ltGray">
          <a:xfrm>
            <a:off x="0" y="0"/>
            <a:ext cx="12192000" cy="6858000"/>
            <a:chOff x="0" y="0"/>
            <a:chExt cx="12192000" cy="6858000"/>
          </a:xfrm>
        </p:grpSpPr>
        <p:sp>
          <p:nvSpPr>
            <p:cNvPr id="14" name="長方形 13"/>
            <p:cNvSpPr/>
            <p:nvPr/>
          </p:nvSpPr>
          <p:spPr bwMode="ltGray">
            <a:xfrm>
              <a:off x="0" y="0"/>
              <a:ext cx="1219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00" noProof="0" dirty="0"/>
            </a:p>
          </p:txBody>
        </p:sp>
        <p:sp>
          <p:nvSpPr>
            <p:cNvPr id="8" name="円/楕円 2"/>
            <p:cNvSpPr>
              <a:spLocks noChangeArrowheads="1"/>
            </p:cNvSpPr>
            <p:nvPr/>
          </p:nvSpPr>
          <p:spPr bwMode="ltGray">
            <a:xfrm flipH="1">
              <a:off x="9045819" y="1600200"/>
              <a:ext cx="1524000" cy="1524000"/>
            </a:xfrm>
            <a:prstGeom prst="ellipse">
              <a:avLst/>
            </a:prstGeom>
            <a:solidFill>
              <a:schemeClr val="accent2">
                <a:lumMod val="20000"/>
                <a:lumOff val="80000"/>
              </a:schemeClr>
            </a:solidFill>
            <a:ln>
              <a:noFill/>
            </a:ln>
            <a:effectLst/>
          </p:spPr>
          <p:txBody>
            <a:bodyPr wrap="none" rtlCol="0" anchor="ctr"/>
            <a:lstStyle/>
            <a:p>
              <a:pPr algn="ctr" rtl="0" eaLnBrk="1" hangingPunct="1"/>
              <a:endParaRPr lang="ja-JP" altLang="en-US" sz="1800" noProof="0" dirty="0">
                <a:latin typeface="Times New Roman" charset="0"/>
              </a:endParaRPr>
            </a:p>
          </p:txBody>
        </p:sp>
        <p:sp>
          <p:nvSpPr>
            <p:cNvPr id="9" name="円/楕円 3"/>
            <p:cNvSpPr>
              <a:spLocks noChangeArrowheads="1"/>
            </p:cNvSpPr>
            <p:nvPr/>
          </p:nvSpPr>
          <p:spPr bwMode="ltGray">
            <a:xfrm flipH="1">
              <a:off x="7255119" y="1600200"/>
              <a:ext cx="1524000" cy="1524000"/>
            </a:xfrm>
            <a:prstGeom prst="ellipse">
              <a:avLst/>
            </a:prstGeom>
            <a:solidFill>
              <a:schemeClr val="accent2">
                <a:lumMod val="20000"/>
                <a:lumOff val="80000"/>
              </a:schemeClr>
            </a:solidFill>
            <a:ln>
              <a:noFill/>
            </a:ln>
            <a:effectLst/>
          </p:spPr>
          <p:txBody>
            <a:bodyPr wrap="none" rtlCol="0" anchor="ctr"/>
            <a:lstStyle/>
            <a:p>
              <a:pPr algn="ctr" rtl="0" eaLnBrk="1" hangingPunct="1"/>
              <a:endParaRPr lang="ja-JP" altLang="en-US" sz="1800" noProof="0" dirty="0">
                <a:latin typeface="Times New Roman" charset="0"/>
              </a:endParaRPr>
            </a:p>
          </p:txBody>
        </p:sp>
        <p:sp>
          <p:nvSpPr>
            <p:cNvPr id="10" name="円/楕円 4"/>
            <p:cNvSpPr>
              <a:spLocks noChangeArrowheads="1"/>
            </p:cNvSpPr>
            <p:nvPr/>
          </p:nvSpPr>
          <p:spPr bwMode="ltGray">
            <a:xfrm flipH="1">
              <a:off x="5464419" y="1600200"/>
              <a:ext cx="1524000" cy="1524000"/>
            </a:xfrm>
            <a:prstGeom prst="ellipse">
              <a:avLst/>
            </a:prstGeom>
            <a:noFill/>
            <a:ln w="28575">
              <a:solidFill>
                <a:schemeClr val="accent2">
                  <a:lumMod val="20000"/>
                  <a:lumOff val="80000"/>
                </a:schemeClr>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rtl="0" eaLnBrk="1" hangingPunct="1"/>
              <a:endParaRPr lang="ja-JP" altLang="en-US" sz="1800" noProof="0" dirty="0">
                <a:latin typeface="Times New Roman" charset="0"/>
              </a:endParaRPr>
            </a:p>
          </p:txBody>
        </p:sp>
        <p:sp>
          <p:nvSpPr>
            <p:cNvPr id="11" name="円/楕円 5"/>
            <p:cNvSpPr>
              <a:spLocks noChangeArrowheads="1"/>
            </p:cNvSpPr>
            <p:nvPr/>
          </p:nvSpPr>
          <p:spPr bwMode="ltGray">
            <a:xfrm flipH="1">
              <a:off x="5464419" y="3276600"/>
              <a:ext cx="1524000" cy="1524000"/>
            </a:xfrm>
            <a:prstGeom prst="ellipse">
              <a:avLst/>
            </a:prstGeom>
            <a:solidFill>
              <a:schemeClr val="accent2">
                <a:lumMod val="20000"/>
                <a:lumOff val="80000"/>
              </a:schemeClr>
            </a:solidFill>
            <a:ln>
              <a:noFill/>
            </a:ln>
            <a:effectLst/>
          </p:spPr>
          <p:txBody>
            <a:bodyPr wrap="none" rtlCol="0" anchor="ctr"/>
            <a:lstStyle/>
            <a:p>
              <a:pPr algn="ctr" rtl="0" eaLnBrk="1" hangingPunct="1"/>
              <a:endParaRPr lang="ja-JP" altLang="en-US" sz="1800" noProof="0" dirty="0">
                <a:latin typeface="Times New Roman" charset="0"/>
              </a:endParaRPr>
            </a:p>
          </p:txBody>
        </p:sp>
        <p:sp>
          <p:nvSpPr>
            <p:cNvPr id="12" name="円/楕円 6"/>
            <p:cNvSpPr>
              <a:spLocks noChangeArrowheads="1"/>
            </p:cNvSpPr>
            <p:nvPr/>
          </p:nvSpPr>
          <p:spPr bwMode="ltGray">
            <a:xfrm flipH="1">
              <a:off x="3732457" y="3276600"/>
              <a:ext cx="1524000" cy="1524000"/>
            </a:xfrm>
            <a:prstGeom prst="ellipse">
              <a:avLst/>
            </a:prstGeom>
            <a:solidFill>
              <a:schemeClr val="accent2">
                <a:lumMod val="20000"/>
                <a:lumOff val="80000"/>
              </a:schemeClr>
            </a:solidFill>
            <a:ln>
              <a:noFill/>
            </a:ln>
            <a:effectLst/>
          </p:spPr>
          <p:txBody>
            <a:bodyPr wrap="none" rtlCol="0" anchor="ctr"/>
            <a:lstStyle/>
            <a:p>
              <a:pPr algn="ctr" rtl="0" eaLnBrk="1" hangingPunct="1"/>
              <a:endParaRPr lang="ja-JP" altLang="en-US" sz="1800" noProof="0" dirty="0">
                <a:latin typeface="Times New Roman" charset="0"/>
              </a:endParaRPr>
            </a:p>
          </p:txBody>
        </p:sp>
        <p:sp>
          <p:nvSpPr>
            <p:cNvPr id="13" name="円/楕円 7"/>
            <p:cNvSpPr>
              <a:spLocks noChangeArrowheads="1"/>
            </p:cNvSpPr>
            <p:nvPr/>
          </p:nvSpPr>
          <p:spPr bwMode="ltGray">
            <a:xfrm flipH="1">
              <a:off x="9045819" y="3276600"/>
              <a:ext cx="1524000" cy="1524000"/>
            </a:xfrm>
            <a:prstGeom prst="ellipse">
              <a:avLst/>
            </a:prstGeom>
            <a:noFill/>
            <a:ln w="28575">
              <a:solidFill>
                <a:schemeClr val="accent2">
                  <a:lumMod val="20000"/>
                  <a:lumOff val="80000"/>
                </a:schemeClr>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rtl="0" eaLnBrk="1" hangingPunct="1"/>
              <a:endParaRPr lang="ja-JP" altLang="en-US" sz="1800" noProof="0" dirty="0">
                <a:latin typeface="Times New Roman" charset="0"/>
              </a:endParaRPr>
            </a:p>
          </p:txBody>
        </p:sp>
      </p:grpSp>
      <p:sp>
        <p:nvSpPr>
          <p:cNvPr id="2" name="タイトル 1"/>
          <p:cNvSpPr>
            <a:spLocks noGrp="1"/>
          </p:cNvSpPr>
          <p:nvPr>
            <p:ph type="ctrTitle"/>
          </p:nvPr>
        </p:nvSpPr>
        <p:spPr>
          <a:xfrm>
            <a:off x="1524000" y="1041400"/>
            <a:ext cx="9144000" cy="2387600"/>
          </a:xfrm>
        </p:spPr>
        <p:txBody>
          <a:bodyPr rtlCol="0" anchor="b">
            <a:normAutofit/>
          </a:bodyPr>
          <a:lstStyle>
            <a:lvl1pPr algn="l">
              <a:defRPr sz="4400"/>
            </a:lvl1pPr>
          </a:lstStyle>
          <a:p>
            <a:pPr rtl="0"/>
            <a:r>
              <a:rPr lang="ja-JP" altLang="en-US" noProof="0" dirty="0"/>
              <a:t>マスター タイトルの書式設定</a:t>
            </a:r>
          </a:p>
        </p:txBody>
      </p:sp>
      <p:sp>
        <p:nvSpPr>
          <p:cNvPr id="3" name="サブタイトル 2"/>
          <p:cNvSpPr>
            <a:spLocks noGrp="1"/>
          </p:cNvSpPr>
          <p:nvPr>
            <p:ph type="subTitle" idx="1"/>
          </p:nvPr>
        </p:nvSpPr>
        <p:spPr>
          <a:xfrm>
            <a:off x="1524000" y="3602038"/>
            <a:ext cx="9144000" cy="1655762"/>
          </a:xfrm>
        </p:spPr>
        <p:txBody>
          <a:bodyPr rtlCol="0"/>
          <a:lstStyle>
            <a:lvl1pPr marL="0" indent="0" algn="l">
              <a:buNone/>
              <a:defRPr sz="2400" b="1" i="0">
                <a:solidFill>
                  <a:schemeClr val="accent3">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ja-JP" altLang="en-US" noProof="0"/>
              <a:t>マスター サブタイトルの書式設定</a:t>
            </a:r>
            <a:endParaRPr lang="ja-JP" altLang="en-US" noProof="0" dirty="0"/>
          </a:p>
        </p:txBody>
      </p:sp>
      <p:sp>
        <p:nvSpPr>
          <p:cNvPr id="7" name="日付プレースホルダー 6"/>
          <p:cNvSpPr>
            <a:spLocks noGrp="1"/>
          </p:cNvSpPr>
          <p:nvPr>
            <p:ph type="dt" sz="half" idx="10"/>
          </p:nvPr>
        </p:nvSpPr>
        <p:spPr/>
        <p:txBody>
          <a:bodyPr rtlCol="0"/>
          <a:lstStyle/>
          <a:p>
            <a:pPr rtl="0"/>
            <a:endParaRPr lang="ja-JP" altLang="en-US" noProof="0" dirty="0"/>
          </a:p>
        </p:txBody>
      </p:sp>
      <p:sp>
        <p:nvSpPr>
          <p:cNvPr id="29" name="フッター プレースホルダー 28"/>
          <p:cNvSpPr>
            <a:spLocks noGrp="1"/>
          </p:cNvSpPr>
          <p:nvPr>
            <p:ph type="ftr" sz="quarter" idx="11"/>
          </p:nvPr>
        </p:nvSpPr>
        <p:spPr/>
        <p:txBody>
          <a:bodyPr rtlCol="0"/>
          <a:lstStyle/>
          <a:p>
            <a:pPr rtl="0"/>
            <a:r>
              <a:rPr lang="ja-JP" altLang="en-US" noProof="0" dirty="0"/>
              <a:t>フッターを追加</a:t>
            </a:r>
          </a:p>
        </p:txBody>
      </p:sp>
      <p:sp>
        <p:nvSpPr>
          <p:cNvPr id="30" name="スライド番号プレースホルダー 29"/>
          <p:cNvSpPr>
            <a:spLocks noGrp="1"/>
          </p:cNvSpPr>
          <p:nvPr>
            <p:ph type="sldNum" sz="quarter" idx="12"/>
          </p:nvPr>
        </p:nvSpPr>
        <p:spPr/>
        <p:txBody>
          <a:bodyPr rtlCol="0"/>
          <a:lstStyle/>
          <a:p>
            <a:pPr rtl="0"/>
            <a:fld id="{C62155A9-2BEA-4E1A-A809-3AB570F0F126}" type="slidenum">
              <a:rPr lang="en-US" altLang="ja-JP" noProof="0" smtClean="0"/>
              <a:pPr/>
              <a:t>‹#›</a:t>
            </a:fld>
            <a:endParaRPr lang="ja-JP" altLang="en-US" noProof="0" dirty="0"/>
          </a:p>
        </p:txBody>
      </p:sp>
    </p:spTree>
    <p:extLst>
      <p:ext uri="{BB962C8B-B14F-4D97-AF65-F5344CB8AC3E}">
        <p14:creationId xmlns:p14="http://schemas.microsoft.com/office/powerpoint/2010/main" val="4197503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p:txBody>
          <a:bodyPr vert="eaVert"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6"/>
          <p:cNvSpPr>
            <a:spLocks noGrp="1"/>
          </p:cNvSpPr>
          <p:nvPr>
            <p:ph type="dt" sz="half" idx="10"/>
          </p:nvPr>
        </p:nvSpPr>
        <p:spPr/>
        <p:txBody>
          <a:bodyPr rtlCol="0"/>
          <a:lstStyle/>
          <a:p>
            <a:pPr rtl="0"/>
            <a:endParaRPr lang="ja-JP" altLang="en-US" noProof="0"/>
          </a:p>
        </p:txBody>
      </p:sp>
      <p:sp>
        <p:nvSpPr>
          <p:cNvPr id="8" name="フッター プレースホルダー 7"/>
          <p:cNvSpPr>
            <a:spLocks noGrp="1"/>
          </p:cNvSpPr>
          <p:nvPr>
            <p:ph type="ftr" sz="quarter" idx="11"/>
          </p:nvPr>
        </p:nvSpPr>
        <p:spPr/>
        <p:txBody>
          <a:bodyPr rtlCol="0"/>
          <a:lstStyle/>
          <a:p>
            <a:pPr rtl="0"/>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p>
            <a:pPr rtl="0"/>
            <a:fld id="{C62155A9-2BEA-4E1A-A809-3AB570F0F126}" type="slidenum">
              <a:rPr lang="en-US" altLang="ja-JP" noProof="0" smtClean="0"/>
              <a:pPr/>
              <a:t>‹#›</a:t>
            </a:fld>
            <a:endParaRPr lang="ja-JP" altLang="en-US" noProof="0"/>
          </a:p>
        </p:txBody>
      </p:sp>
    </p:spTree>
    <p:extLst>
      <p:ext uri="{BB962C8B-B14F-4D97-AF65-F5344CB8AC3E}">
        <p14:creationId xmlns:p14="http://schemas.microsoft.com/office/powerpoint/2010/main" val="4006949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rtlCol="0"/>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6"/>
          <p:cNvSpPr>
            <a:spLocks noGrp="1"/>
          </p:cNvSpPr>
          <p:nvPr>
            <p:ph type="dt" sz="half" idx="10"/>
          </p:nvPr>
        </p:nvSpPr>
        <p:spPr/>
        <p:txBody>
          <a:bodyPr rtlCol="0"/>
          <a:lstStyle/>
          <a:p>
            <a:pPr rtl="0"/>
            <a:endParaRPr lang="ja-JP" altLang="en-US" noProof="0"/>
          </a:p>
        </p:txBody>
      </p:sp>
      <p:sp>
        <p:nvSpPr>
          <p:cNvPr id="8" name="フッター プレースホルダー 7"/>
          <p:cNvSpPr>
            <a:spLocks noGrp="1"/>
          </p:cNvSpPr>
          <p:nvPr>
            <p:ph type="ftr" sz="quarter" idx="11"/>
          </p:nvPr>
        </p:nvSpPr>
        <p:spPr/>
        <p:txBody>
          <a:bodyPr rtlCol="0"/>
          <a:lstStyle/>
          <a:p>
            <a:pPr rtl="0"/>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p>
            <a:pPr rtl="0"/>
            <a:fld id="{C62155A9-2BEA-4E1A-A809-3AB570F0F126}" type="slidenum">
              <a:rPr lang="en-US" altLang="ja-JP" noProof="0" smtClean="0"/>
              <a:pPr/>
              <a:t>‹#›</a:t>
            </a:fld>
            <a:endParaRPr lang="ja-JP" altLang="en-US" noProof="0"/>
          </a:p>
        </p:txBody>
      </p:sp>
    </p:spTree>
    <p:extLst>
      <p:ext uri="{BB962C8B-B14F-4D97-AF65-F5344CB8AC3E}">
        <p14:creationId xmlns:p14="http://schemas.microsoft.com/office/powerpoint/2010/main" val="1676023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ロゴ無し-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6"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3030"/>
            <a:ext cx="12193477"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25378" tIns="295176" rIns="295176" bIns="118071"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639" b="1" spc="246"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7408986" y="3"/>
            <a:ext cx="4795951"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25378" tIns="295176" rIns="295176" bIns="118071"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639" b="1" spc="246"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12192000" cy="827999"/>
          </a:xfrm>
        </p:spPr>
        <p:txBody>
          <a:bodyPr/>
          <a:lstStyle/>
          <a:p>
            <a:r>
              <a:rPr lang="ja-JP" altLang="en-US"/>
              <a:t>マスター タイトルの書式設定</a:t>
            </a:r>
            <a:endParaRPr lang="en-US" dirty="0"/>
          </a:p>
        </p:txBody>
      </p:sp>
      <p:sp>
        <p:nvSpPr>
          <p:cNvPr id="9"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8992049" y="427038"/>
            <a:ext cx="2743200" cy="365125"/>
          </a:xfrm>
        </p:spPr>
        <p:txBody>
          <a:bodyPr/>
          <a:lstStyle/>
          <a:p>
            <a:endParaRPr lang="en-US" dirty="0"/>
          </a:p>
        </p:txBody>
      </p:sp>
      <p:sp>
        <p:nvSpPr>
          <p:cNvPr id="10"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10972695" y="6536161"/>
            <a:ext cx="776016" cy="278421"/>
          </a:xfrm>
          <a:prstGeom prst="rect">
            <a:avLst/>
          </a:prstGeom>
        </p:spPr>
        <p:txBody>
          <a:bodyPr vert="horz" lIns="0" tIns="0" rIns="0" bIns="0" rtlCol="0" anchor="t"/>
          <a:lstStyle>
            <a:lvl1pPr algn="r">
              <a:defRPr sz="1085"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2"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1"/>
            <a:ext cx="12193477" cy="453549"/>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175" kern="900" spc="62" smtClean="0">
                <a:solidFill>
                  <a:schemeClr val="tx1"/>
                </a:solidFill>
              </a:defRPr>
            </a:lvl1pPr>
            <a:lvl2pPr>
              <a:defRPr lang="ja-JP" altLang="en-US" sz="1627" smtClean="0">
                <a:solidFill>
                  <a:schemeClr val="tx1"/>
                </a:solidFill>
                <a:latin typeface="+mn-lt"/>
                <a:ea typeface="+mn-ea"/>
              </a:defRPr>
            </a:lvl2pPr>
            <a:lvl3pPr>
              <a:defRPr lang="ja-JP" altLang="en-US" sz="1627" smtClean="0">
                <a:solidFill>
                  <a:schemeClr val="tx1"/>
                </a:solidFill>
                <a:latin typeface="+mn-lt"/>
                <a:ea typeface="+mn-ea"/>
              </a:defRPr>
            </a:lvl3pPr>
            <a:lvl4pPr>
              <a:defRPr lang="ja-JP" altLang="en-US" sz="1627" smtClean="0">
                <a:solidFill>
                  <a:schemeClr val="tx1"/>
                </a:solidFill>
                <a:latin typeface="+mn-lt"/>
                <a:ea typeface="+mn-ea"/>
              </a:defRPr>
            </a:lvl4pPr>
            <a:lvl5pPr>
              <a:defRPr lang="ja-JP" altLang="en-US" sz="1627">
                <a:solidFill>
                  <a:schemeClr val="tx1"/>
                </a:solidFill>
                <a:latin typeface="+mn-lt"/>
                <a:ea typeface="+mn-ea"/>
              </a:defRPr>
            </a:lvl5pPr>
          </a:lstStyle>
          <a:p>
            <a:pPr marL="0" lvl="0" defTabSz="413238">
              <a:spcAft>
                <a:spcPts val="904"/>
              </a:spcAft>
            </a:pPr>
            <a:r>
              <a:rPr kumimoji="1" lang="ja-JP" altLang="en-US"/>
              <a:t>マスター テキストの書式設定</a:t>
            </a:r>
          </a:p>
        </p:txBody>
      </p:sp>
    </p:spTree>
    <p:extLst>
      <p:ext uri="{BB962C8B-B14F-4D97-AF65-F5344CB8AC3E}">
        <p14:creationId xmlns:p14="http://schemas.microsoft.com/office/powerpoint/2010/main" val="2866303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2"/>
                </a:solidFill>
              </a:defRPr>
            </a:lvl1pPr>
          </a:lstStyle>
          <a:p>
            <a:pPr rtl="0"/>
            <a:endParaRPr lang="ja-JP" altLang="en-US" noProof="0" dirty="0"/>
          </a:p>
        </p:txBody>
      </p:sp>
      <p:sp>
        <p:nvSpPr>
          <p:cNvPr id="8" name="フッター プレースホルダー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pPr rtl="0"/>
            <a:r>
              <a:rPr lang="ja-JP" altLang="en-US" noProof="0"/>
              <a:t>フッターを追加</a:t>
            </a:r>
          </a:p>
        </p:txBody>
      </p:sp>
      <p:sp>
        <p:nvSpPr>
          <p:cNvPr id="9" name="スライド番号プレースホルダー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2"/>
                </a:solidFill>
              </a:defRPr>
            </a:lvl1pPr>
          </a:lstStyle>
          <a:p>
            <a:pPr rtl="0"/>
            <a:fld id="{C62155A9-2BEA-4E1A-A809-3AB570F0F126}" type="slidenum">
              <a:rPr lang="en-US" altLang="ja-JP" noProof="0" smtClean="0"/>
              <a:pPr/>
              <a:t>‹#›</a:t>
            </a:fld>
            <a:endParaRPr lang="ja-JP" altLang="en-US" noProof="0"/>
          </a:p>
        </p:txBody>
      </p:sp>
    </p:spTree>
    <p:extLst>
      <p:ext uri="{BB962C8B-B14F-4D97-AF65-F5344CB8AC3E}">
        <p14:creationId xmlns:p14="http://schemas.microsoft.com/office/powerpoint/2010/main" val="2387230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62262"/>
          </a:xfrm>
        </p:spPr>
        <p:txBody>
          <a:bodyPr rtlCol="0" anchor="b"/>
          <a:lstStyle>
            <a:lvl1pPr>
              <a:defRPr sz="6000"/>
            </a:lvl1pPr>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831850" y="4589463"/>
            <a:ext cx="10515600" cy="1500187"/>
          </a:xfrm>
        </p:spPr>
        <p:txBody>
          <a:bodyPr rtlCol="0"/>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ja-JP" altLang="en-US" noProof="0"/>
              <a:t>マスター テキストの書式設定</a:t>
            </a:r>
          </a:p>
        </p:txBody>
      </p:sp>
      <p:sp>
        <p:nvSpPr>
          <p:cNvPr id="7" name="日付プレースホルダー 6"/>
          <p:cNvSpPr>
            <a:spLocks noGrp="1"/>
          </p:cNvSpPr>
          <p:nvPr>
            <p:ph type="dt" sz="half" idx="10"/>
          </p:nvPr>
        </p:nvSpPr>
        <p:spPr/>
        <p:txBody>
          <a:bodyPr rtlCol="0"/>
          <a:lstStyle/>
          <a:p>
            <a:pPr rtl="0"/>
            <a:endParaRPr lang="ja-JP" altLang="en-US" noProof="0"/>
          </a:p>
        </p:txBody>
      </p:sp>
      <p:sp>
        <p:nvSpPr>
          <p:cNvPr id="8" name="フッター プレースホルダー 7"/>
          <p:cNvSpPr>
            <a:spLocks noGrp="1"/>
          </p:cNvSpPr>
          <p:nvPr>
            <p:ph type="ftr" sz="quarter" idx="11"/>
          </p:nvPr>
        </p:nvSpPr>
        <p:spPr/>
        <p:txBody>
          <a:bodyPr rtlCol="0"/>
          <a:lstStyle/>
          <a:p>
            <a:pPr rtl="0"/>
            <a:r>
              <a:rPr lang="ja-JP" altLang="en-US" noProof="0" dirty="0"/>
              <a:t>フッターを追加</a:t>
            </a:r>
          </a:p>
        </p:txBody>
      </p:sp>
      <p:sp>
        <p:nvSpPr>
          <p:cNvPr id="9" name="スライド番号プレースホルダー 8"/>
          <p:cNvSpPr>
            <a:spLocks noGrp="1"/>
          </p:cNvSpPr>
          <p:nvPr>
            <p:ph type="sldNum" sz="quarter" idx="12"/>
          </p:nvPr>
        </p:nvSpPr>
        <p:spPr/>
        <p:txBody>
          <a:bodyPr rtlCol="0"/>
          <a:lstStyle/>
          <a:p>
            <a:pPr rtl="0"/>
            <a:fld id="{C62155A9-2BEA-4E1A-A809-3AB570F0F126}" type="slidenum">
              <a:rPr lang="en-US" altLang="ja-JP" noProof="0" smtClean="0"/>
              <a:pPr/>
              <a:t>‹#›</a:t>
            </a:fld>
            <a:endParaRPr lang="ja-JP" altLang="en-US" noProof="0" dirty="0"/>
          </a:p>
        </p:txBody>
      </p:sp>
    </p:spTree>
    <p:extLst>
      <p:ext uri="{BB962C8B-B14F-4D97-AF65-F5344CB8AC3E}">
        <p14:creationId xmlns:p14="http://schemas.microsoft.com/office/powerpoint/2010/main" val="3112303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sz="half" idx="1"/>
          </p:nvPr>
        </p:nvSpPr>
        <p:spPr>
          <a:xfrm>
            <a:off x="838200" y="1825625"/>
            <a:ext cx="5181600" cy="4351338"/>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コンテンツ プレースホルダー 3"/>
          <p:cNvSpPr>
            <a:spLocks noGrp="1"/>
          </p:cNvSpPr>
          <p:nvPr>
            <p:ph sz="half" idx="2"/>
          </p:nvPr>
        </p:nvSpPr>
        <p:spPr>
          <a:xfrm>
            <a:off x="6172200" y="1825625"/>
            <a:ext cx="5181600" cy="4351338"/>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8" name="日付プレースホルダー 7"/>
          <p:cNvSpPr>
            <a:spLocks noGrp="1"/>
          </p:cNvSpPr>
          <p:nvPr>
            <p:ph type="dt" sz="half" idx="10"/>
          </p:nvPr>
        </p:nvSpPr>
        <p:spPr/>
        <p:txBody>
          <a:bodyPr rtlCol="0"/>
          <a:lstStyle/>
          <a:p>
            <a:pPr rtl="0"/>
            <a:endParaRPr lang="ja-JP" altLang="en-US" noProof="0"/>
          </a:p>
        </p:txBody>
      </p:sp>
      <p:sp>
        <p:nvSpPr>
          <p:cNvPr id="9" name="フッター プレースホルダー 8"/>
          <p:cNvSpPr>
            <a:spLocks noGrp="1"/>
          </p:cNvSpPr>
          <p:nvPr>
            <p:ph type="ftr" sz="quarter" idx="11"/>
          </p:nvPr>
        </p:nvSpPr>
        <p:spPr/>
        <p:txBody>
          <a:bodyPr rtlCol="0"/>
          <a:lstStyle/>
          <a:p>
            <a:pPr rtl="0"/>
            <a:r>
              <a:rPr lang="ja-JP" altLang="en-US" noProof="0"/>
              <a:t>フッターを追加</a:t>
            </a:r>
          </a:p>
        </p:txBody>
      </p:sp>
      <p:sp>
        <p:nvSpPr>
          <p:cNvPr id="10" name="スライド番号プレースホルダー 9"/>
          <p:cNvSpPr>
            <a:spLocks noGrp="1"/>
          </p:cNvSpPr>
          <p:nvPr>
            <p:ph type="sldNum" sz="quarter" idx="12"/>
          </p:nvPr>
        </p:nvSpPr>
        <p:spPr/>
        <p:txBody>
          <a:bodyPr rtlCol="0"/>
          <a:lstStyle/>
          <a:p>
            <a:pPr rtl="0"/>
            <a:fld id="{C62155A9-2BEA-4E1A-A809-3AB570F0F126}" type="slidenum">
              <a:rPr lang="en-US" altLang="ja-JP" noProof="0" smtClean="0"/>
              <a:pPr/>
              <a:t>‹#›</a:t>
            </a:fld>
            <a:endParaRPr lang="ja-JP" altLang="en-US" noProof="0"/>
          </a:p>
        </p:txBody>
      </p:sp>
    </p:spTree>
    <p:extLst>
      <p:ext uri="{BB962C8B-B14F-4D97-AF65-F5344CB8AC3E}">
        <p14:creationId xmlns:p14="http://schemas.microsoft.com/office/powerpoint/2010/main" val="3578019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274638"/>
            <a:ext cx="10515600" cy="1143000"/>
          </a:xfrm>
        </p:spPr>
        <p:txBody>
          <a:bodyPr rtlCol="0"/>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831850" y="1489075"/>
            <a:ext cx="5156200" cy="641350"/>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831850" y="2193925"/>
            <a:ext cx="5156200" cy="3978275"/>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テキスト プレースホルダー 4"/>
          <p:cNvSpPr>
            <a:spLocks noGrp="1"/>
          </p:cNvSpPr>
          <p:nvPr>
            <p:ph type="body" sz="quarter" idx="3"/>
          </p:nvPr>
        </p:nvSpPr>
        <p:spPr>
          <a:xfrm>
            <a:off x="6189663" y="1489075"/>
            <a:ext cx="5157787" cy="641350"/>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189663" y="2193925"/>
            <a:ext cx="5157787" cy="3978275"/>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10" name="日付プレースホルダー 9"/>
          <p:cNvSpPr>
            <a:spLocks noGrp="1"/>
          </p:cNvSpPr>
          <p:nvPr>
            <p:ph type="dt" sz="half" idx="10"/>
          </p:nvPr>
        </p:nvSpPr>
        <p:spPr/>
        <p:txBody>
          <a:bodyPr rtlCol="0"/>
          <a:lstStyle/>
          <a:p>
            <a:pPr rtl="0"/>
            <a:endParaRPr lang="ja-JP" altLang="en-US" noProof="0"/>
          </a:p>
        </p:txBody>
      </p:sp>
      <p:sp>
        <p:nvSpPr>
          <p:cNvPr id="11" name="フッター プレースホルダー 10"/>
          <p:cNvSpPr>
            <a:spLocks noGrp="1"/>
          </p:cNvSpPr>
          <p:nvPr>
            <p:ph type="ftr" sz="quarter" idx="11"/>
          </p:nvPr>
        </p:nvSpPr>
        <p:spPr/>
        <p:txBody>
          <a:bodyPr rtlCol="0"/>
          <a:lstStyle/>
          <a:p>
            <a:pPr rtl="0"/>
            <a:r>
              <a:rPr lang="ja-JP" altLang="en-US" noProof="0"/>
              <a:t>フッターを追加</a:t>
            </a:r>
          </a:p>
        </p:txBody>
      </p:sp>
      <p:sp>
        <p:nvSpPr>
          <p:cNvPr id="12" name="スライド番号プレースホルダー 11"/>
          <p:cNvSpPr>
            <a:spLocks noGrp="1"/>
          </p:cNvSpPr>
          <p:nvPr>
            <p:ph type="sldNum" sz="quarter" idx="12"/>
          </p:nvPr>
        </p:nvSpPr>
        <p:spPr/>
        <p:txBody>
          <a:bodyPr rtlCol="0"/>
          <a:lstStyle/>
          <a:p>
            <a:pPr rtl="0"/>
            <a:fld id="{C62155A9-2BEA-4E1A-A809-3AB570F0F126}" type="slidenum">
              <a:rPr lang="en-US" altLang="ja-JP" noProof="0" smtClean="0"/>
              <a:pPr/>
              <a:t>‹#›</a:t>
            </a:fld>
            <a:endParaRPr lang="ja-JP" altLang="en-US" noProof="0"/>
          </a:p>
        </p:txBody>
      </p:sp>
    </p:spTree>
    <p:extLst>
      <p:ext uri="{BB962C8B-B14F-4D97-AF65-F5344CB8AC3E}">
        <p14:creationId xmlns:p14="http://schemas.microsoft.com/office/powerpoint/2010/main" val="94183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6" name="日付プレースホルダー 5"/>
          <p:cNvSpPr>
            <a:spLocks noGrp="1"/>
          </p:cNvSpPr>
          <p:nvPr>
            <p:ph type="dt" sz="half" idx="10"/>
          </p:nvPr>
        </p:nvSpPr>
        <p:spPr/>
        <p:txBody>
          <a:bodyPr rtlCol="0"/>
          <a:lstStyle/>
          <a:p>
            <a:pPr rtl="0"/>
            <a:endParaRPr lang="ja-JP" altLang="en-US" noProof="0"/>
          </a:p>
        </p:txBody>
      </p:sp>
      <p:sp>
        <p:nvSpPr>
          <p:cNvPr id="7" name="フッター プレースホルダー 6"/>
          <p:cNvSpPr>
            <a:spLocks noGrp="1"/>
          </p:cNvSpPr>
          <p:nvPr>
            <p:ph type="ftr" sz="quarter" idx="11"/>
          </p:nvPr>
        </p:nvSpPr>
        <p:spPr/>
        <p:txBody>
          <a:bodyPr rtlCol="0"/>
          <a:lstStyle/>
          <a:p>
            <a:pPr rtl="0"/>
            <a:r>
              <a:rPr lang="ja-JP" altLang="en-US" noProof="0"/>
              <a:t>フッターを追加</a:t>
            </a:r>
          </a:p>
        </p:txBody>
      </p:sp>
      <p:sp>
        <p:nvSpPr>
          <p:cNvPr id="8" name="スライド番号プレースホルダー 7"/>
          <p:cNvSpPr>
            <a:spLocks noGrp="1"/>
          </p:cNvSpPr>
          <p:nvPr>
            <p:ph type="sldNum" sz="quarter" idx="12"/>
          </p:nvPr>
        </p:nvSpPr>
        <p:spPr/>
        <p:txBody>
          <a:bodyPr rtlCol="0"/>
          <a:lstStyle/>
          <a:p>
            <a:pPr rtl="0"/>
            <a:fld id="{C62155A9-2BEA-4E1A-A809-3AB570F0F126}" type="slidenum">
              <a:rPr lang="en-US" altLang="ja-JP" noProof="0" smtClean="0"/>
              <a:pPr/>
              <a:t>‹#›</a:t>
            </a:fld>
            <a:endParaRPr lang="ja-JP" altLang="en-US" noProof="0"/>
          </a:p>
        </p:txBody>
      </p:sp>
    </p:spTree>
    <p:extLst>
      <p:ext uri="{BB962C8B-B14F-4D97-AF65-F5344CB8AC3E}">
        <p14:creationId xmlns:p14="http://schemas.microsoft.com/office/powerpoint/2010/main" val="3382545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rtlCol="0"/>
          <a:lstStyle/>
          <a:p>
            <a:pPr rtl="0"/>
            <a:endParaRPr lang="ja-JP" altLang="en-US" noProof="0"/>
          </a:p>
        </p:txBody>
      </p:sp>
      <p:sp>
        <p:nvSpPr>
          <p:cNvPr id="6" name="フッター プレースホルダー 5"/>
          <p:cNvSpPr>
            <a:spLocks noGrp="1"/>
          </p:cNvSpPr>
          <p:nvPr>
            <p:ph type="ftr" sz="quarter" idx="11"/>
          </p:nvPr>
        </p:nvSpPr>
        <p:spPr/>
        <p:txBody>
          <a:bodyPr rtlCol="0"/>
          <a:lstStyle/>
          <a:p>
            <a:pPr rtl="0"/>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p>
            <a:pPr rtl="0"/>
            <a:fld id="{C62155A9-2BEA-4E1A-A809-3AB570F0F126}" type="slidenum">
              <a:rPr lang="en-US" altLang="ja-JP" noProof="0" smtClean="0"/>
              <a:pPr/>
              <a:t>‹#›</a:t>
            </a:fld>
            <a:endParaRPr lang="ja-JP" altLang="en-US" noProof="0"/>
          </a:p>
        </p:txBody>
      </p:sp>
    </p:spTree>
    <p:extLst>
      <p:ext uri="{BB962C8B-B14F-4D97-AF65-F5344CB8AC3E}">
        <p14:creationId xmlns:p14="http://schemas.microsoft.com/office/powerpoint/2010/main" val="797648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キャプション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rtlCol="0" anchor="b"/>
          <a:lstStyle>
            <a:lvl1pPr>
              <a:defRPr sz="3200"/>
            </a:lvl1pPr>
          </a:lstStyle>
          <a:p>
            <a:pPr rtl="0"/>
            <a:r>
              <a:rPr lang="ja-JP" altLang="en-US" noProof="0"/>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rtlCol="0"/>
          <a:lstStyle>
            <a:lvl1pPr marL="338138" indent="-338138">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p:cNvSpPr>
            <a:spLocks noGrp="1"/>
          </p:cNvSpPr>
          <p:nvPr>
            <p:ph type="body" sz="half" idx="2"/>
          </p:nvPr>
        </p:nvSpPr>
        <p:spPr>
          <a:xfrm>
            <a:off x="839788" y="2101850"/>
            <a:ext cx="3932237" cy="3759200"/>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sp>
        <p:nvSpPr>
          <p:cNvPr id="8" name="日付プレースホルダー 7"/>
          <p:cNvSpPr>
            <a:spLocks noGrp="1"/>
          </p:cNvSpPr>
          <p:nvPr>
            <p:ph type="dt" sz="half" idx="10"/>
          </p:nvPr>
        </p:nvSpPr>
        <p:spPr/>
        <p:txBody>
          <a:bodyPr rtlCol="0"/>
          <a:lstStyle/>
          <a:p>
            <a:pPr rtl="0"/>
            <a:endParaRPr lang="ja-JP" altLang="en-US" noProof="0"/>
          </a:p>
        </p:txBody>
      </p:sp>
      <p:sp>
        <p:nvSpPr>
          <p:cNvPr id="9" name="フッター プレースホルダー 8"/>
          <p:cNvSpPr>
            <a:spLocks noGrp="1"/>
          </p:cNvSpPr>
          <p:nvPr>
            <p:ph type="ftr" sz="quarter" idx="11"/>
          </p:nvPr>
        </p:nvSpPr>
        <p:spPr/>
        <p:txBody>
          <a:bodyPr rtlCol="0"/>
          <a:lstStyle/>
          <a:p>
            <a:pPr rtl="0"/>
            <a:r>
              <a:rPr lang="ja-JP" altLang="en-US" noProof="0"/>
              <a:t>フッターを追加</a:t>
            </a:r>
          </a:p>
        </p:txBody>
      </p:sp>
      <p:sp>
        <p:nvSpPr>
          <p:cNvPr id="10" name="スライド番号プレースホルダー 9"/>
          <p:cNvSpPr>
            <a:spLocks noGrp="1"/>
          </p:cNvSpPr>
          <p:nvPr>
            <p:ph type="sldNum" sz="quarter" idx="12"/>
          </p:nvPr>
        </p:nvSpPr>
        <p:spPr/>
        <p:txBody>
          <a:bodyPr rtlCol="0"/>
          <a:lstStyle/>
          <a:p>
            <a:pPr rtl="0"/>
            <a:fld id="{C62155A9-2BEA-4E1A-A809-3AB570F0F126}" type="slidenum">
              <a:rPr lang="en-US" altLang="ja-JP" noProof="0" smtClean="0"/>
              <a:pPr/>
              <a:t>‹#›</a:t>
            </a:fld>
            <a:endParaRPr lang="ja-JP" altLang="en-US" noProof="0"/>
          </a:p>
        </p:txBody>
      </p:sp>
    </p:spTree>
    <p:extLst>
      <p:ext uri="{BB962C8B-B14F-4D97-AF65-F5344CB8AC3E}">
        <p14:creationId xmlns:p14="http://schemas.microsoft.com/office/powerpoint/2010/main" val="1664369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キャプション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rtlCol="0" anchor="b"/>
          <a:lstStyle>
            <a:lvl1pPr>
              <a:defRPr sz="3200"/>
            </a:lvl1pPr>
          </a:lstStyle>
          <a:p>
            <a:pPr rtl="0"/>
            <a:r>
              <a:rPr lang="ja-JP" altLang="en-US" noProof="0"/>
              <a:t>マスター タイトルの書式設定</a:t>
            </a:r>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アイコンをクリックして画像を追加</a:t>
            </a:r>
          </a:p>
        </p:txBody>
      </p:sp>
      <p:sp>
        <p:nvSpPr>
          <p:cNvPr id="4" name="テキスト プレースホルダー 3"/>
          <p:cNvSpPr>
            <a:spLocks noGrp="1"/>
          </p:cNvSpPr>
          <p:nvPr>
            <p:ph type="body" sz="half" idx="2"/>
          </p:nvPr>
        </p:nvSpPr>
        <p:spPr>
          <a:xfrm>
            <a:off x="839788" y="2101850"/>
            <a:ext cx="3932237" cy="3759200"/>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sp>
        <p:nvSpPr>
          <p:cNvPr id="8" name="日付プレースホルダー 7"/>
          <p:cNvSpPr>
            <a:spLocks noGrp="1"/>
          </p:cNvSpPr>
          <p:nvPr>
            <p:ph type="dt" sz="half" idx="10"/>
          </p:nvPr>
        </p:nvSpPr>
        <p:spPr/>
        <p:txBody>
          <a:bodyPr rtlCol="0"/>
          <a:lstStyle/>
          <a:p>
            <a:pPr rtl="0"/>
            <a:endParaRPr lang="ja-JP" altLang="en-US" noProof="0"/>
          </a:p>
        </p:txBody>
      </p:sp>
      <p:sp>
        <p:nvSpPr>
          <p:cNvPr id="9" name="フッター プレースホルダー 8"/>
          <p:cNvSpPr>
            <a:spLocks noGrp="1"/>
          </p:cNvSpPr>
          <p:nvPr>
            <p:ph type="ftr" sz="quarter" idx="11"/>
          </p:nvPr>
        </p:nvSpPr>
        <p:spPr/>
        <p:txBody>
          <a:bodyPr rtlCol="0"/>
          <a:lstStyle/>
          <a:p>
            <a:pPr rtl="0"/>
            <a:r>
              <a:rPr lang="ja-JP" altLang="en-US" noProof="0"/>
              <a:t>フッターを追加</a:t>
            </a:r>
          </a:p>
        </p:txBody>
      </p:sp>
      <p:sp>
        <p:nvSpPr>
          <p:cNvPr id="10" name="スライド番号プレースホルダー 9"/>
          <p:cNvSpPr>
            <a:spLocks noGrp="1"/>
          </p:cNvSpPr>
          <p:nvPr>
            <p:ph type="sldNum" sz="quarter" idx="12"/>
          </p:nvPr>
        </p:nvSpPr>
        <p:spPr/>
        <p:txBody>
          <a:bodyPr rtlCol="0"/>
          <a:lstStyle/>
          <a:p>
            <a:pPr rtl="0"/>
            <a:fld id="{C62155A9-2BEA-4E1A-A809-3AB570F0F126}" type="slidenum">
              <a:rPr lang="en-US" altLang="ja-JP" noProof="0" smtClean="0"/>
              <a:pPr/>
              <a:t>‹#›</a:t>
            </a:fld>
            <a:endParaRPr lang="ja-JP" altLang="en-US" noProof="0"/>
          </a:p>
        </p:txBody>
      </p:sp>
    </p:spTree>
    <p:extLst>
      <p:ext uri="{BB962C8B-B14F-4D97-AF65-F5344CB8AC3E}">
        <p14:creationId xmlns:p14="http://schemas.microsoft.com/office/powerpoint/2010/main" val="3953468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1" name="グループ 20"/>
          <p:cNvGrpSpPr/>
          <p:nvPr userDrawn="1"/>
        </p:nvGrpSpPr>
        <p:grpSpPr>
          <a:xfrm>
            <a:off x="1860687" y="450998"/>
            <a:ext cx="7620000" cy="1139952"/>
            <a:chOff x="1860687" y="450998"/>
            <a:chExt cx="7620000" cy="1139952"/>
          </a:xfrm>
        </p:grpSpPr>
        <p:pic>
          <p:nvPicPr>
            <p:cNvPr id="22" name="画像 21"/>
            <p:cNvPicPr>
              <a:picLocks noChangeAspect="1"/>
            </p:cNvPicPr>
            <p:nvPr userDrawn="1"/>
          </p:nvPicPr>
          <p:blipFill>
            <a:blip>
              <a:extLst>
                <a:ext uri="{28A0092B-C50C-407E-A947-70E740481C1C}">
                  <a14:useLocalDpi xmlns:a14="http://schemas.microsoft.com/office/drawing/2010/main" val="0"/>
                </a:ext>
              </a:extLst>
            </a:blip>
            <a:stretch>
              <a:fillRect/>
            </a:stretch>
          </p:blipFill>
          <p:spPr bwMode="gray">
            <a:xfrm>
              <a:off x="1860687" y="450998"/>
              <a:ext cx="7620000" cy="1139952"/>
            </a:xfrm>
            <a:prstGeom prst="rect">
              <a:avLst/>
            </a:prstGeom>
          </p:spPr>
        </p:pic>
        <p:grpSp>
          <p:nvGrpSpPr>
            <p:cNvPr id="23" name="グループ 22"/>
            <p:cNvGrpSpPr/>
            <p:nvPr userDrawn="1"/>
          </p:nvGrpSpPr>
          <p:grpSpPr>
            <a:xfrm>
              <a:off x="1860687" y="450998"/>
              <a:ext cx="7615237" cy="1106488"/>
              <a:chOff x="1891518" y="519806"/>
              <a:chExt cx="7615237" cy="1106488"/>
            </a:xfrm>
          </p:grpSpPr>
          <p:sp>
            <p:nvSpPr>
              <p:cNvPr id="24" name="円/楕円 6"/>
              <p:cNvSpPr>
                <a:spLocks noChangeArrowheads="1"/>
              </p:cNvSpPr>
              <p:nvPr/>
            </p:nvSpPr>
            <p:spPr bwMode="hidden">
              <a:xfrm flipH="1">
                <a:off x="5688818" y="519806"/>
                <a:ext cx="1104900" cy="1104900"/>
              </a:xfrm>
              <a:prstGeom prst="ellipse">
                <a:avLst/>
              </a:prstGeom>
              <a:solidFill>
                <a:schemeClr val="accent1">
                  <a:lumMod val="20000"/>
                  <a:lumOff val="80000"/>
                </a:schemeClr>
              </a:solidFill>
              <a:ln>
                <a:noFill/>
              </a:ln>
              <a:effectLst/>
            </p:spPr>
            <p:txBody>
              <a:bodyPr wrap="none" rtlCol="0" anchor="ctr"/>
              <a:lstStyle/>
              <a:p>
                <a:pPr algn="ctr" rtl="0" eaLnBrk="1" hangingPunct="1"/>
                <a:endParaRPr lang="ja-JP" altLang="en-US" sz="2400" noProof="0" dirty="0">
                  <a:latin typeface="Meiryo UI" panose="020B0604030504040204" pitchFamily="50" charset="-128"/>
                  <a:ea typeface="Meiryo UI" panose="020B0604030504040204" pitchFamily="50" charset="-128"/>
                </a:endParaRPr>
              </a:p>
            </p:txBody>
          </p:sp>
          <p:sp>
            <p:nvSpPr>
              <p:cNvPr id="25" name="円/楕円 7"/>
              <p:cNvSpPr>
                <a:spLocks noChangeArrowheads="1"/>
              </p:cNvSpPr>
              <p:nvPr/>
            </p:nvSpPr>
            <p:spPr bwMode="hidden">
              <a:xfrm flipH="1">
                <a:off x="8403443" y="519806"/>
                <a:ext cx="1103312" cy="1104900"/>
              </a:xfrm>
              <a:prstGeom prst="ellipse">
                <a:avLst/>
              </a:prstGeom>
              <a:solidFill>
                <a:schemeClr val="accent1">
                  <a:lumMod val="20000"/>
                  <a:lumOff val="80000"/>
                </a:schemeClr>
              </a:solidFill>
              <a:ln>
                <a:noFill/>
              </a:ln>
              <a:effectLst/>
            </p:spPr>
            <p:txBody>
              <a:bodyPr wrap="none" rtlCol="0" anchor="ctr"/>
              <a:lstStyle/>
              <a:p>
                <a:pPr algn="ctr" rtl="0" eaLnBrk="1" hangingPunct="1"/>
                <a:endParaRPr lang="ja-JP" altLang="en-US" sz="2400" noProof="0" dirty="0">
                  <a:latin typeface="Meiryo UI" panose="020B0604030504040204" pitchFamily="50" charset="-128"/>
                  <a:ea typeface="Meiryo UI" panose="020B0604030504040204" pitchFamily="50" charset="-128"/>
                </a:endParaRPr>
              </a:p>
            </p:txBody>
          </p:sp>
          <p:sp>
            <p:nvSpPr>
              <p:cNvPr id="26" name="円/楕円 8"/>
              <p:cNvSpPr>
                <a:spLocks noChangeArrowheads="1"/>
              </p:cNvSpPr>
              <p:nvPr/>
            </p:nvSpPr>
            <p:spPr bwMode="hidden">
              <a:xfrm flipH="1">
                <a:off x="1891518" y="521394"/>
                <a:ext cx="1103312" cy="1104900"/>
              </a:xfrm>
              <a:prstGeom prst="ellipse">
                <a:avLst/>
              </a:prstGeom>
              <a:solidFill>
                <a:schemeClr val="accent1">
                  <a:lumMod val="20000"/>
                  <a:lumOff val="80000"/>
                </a:schemeClr>
              </a:solidFill>
              <a:ln>
                <a:noFill/>
              </a:ln>
              <a:effectLst/>
            </p:spPr>
            <p:txBody>
              <a:bodyPr wrap="none" rtlCol="0" anchor="ctr"/>
              <a:lstStyle/>
              <a:p>
                <a:pPr algn="ctr" rtl="0" eaLnBrk="1" hangingPunct="1"/>
                <a:endParaRPr lang="ja-JP" altLang="en-US" sz="2400" noProof="0" dirty="0">
                  <a:latin typeface="Meiryo UI" panose="020B0604030504040204" pitchFamily="50" charset="-128"/>
                  <a:ea typeface="Meiryo UI" panose="020B0604030504040204" pitchFamily="50" charset="-128"/>
                </a:endParaRPr>
              </a:p>
            </p:txBody>
          </p:sp>
          <p:sp>
            <p:nvSpPr>
              <p:cNvPr id="27" name="円/楕円 9"/>
              <p:cNvSpPr>
                <a:spLocks noChangeArrowheads="1"/>
              </p:cNvSpPr>
              <p:nvPr/>
            </p:nvSpPr>
            <p:spPr bwMode="hidden">
              <a:xfrm flipH="1">
                <a:off x="7144555" y="519806"/>
                <a:ext cx="1103312" cy="1104900"/>
              </a:xfrm>
              <a:prstGeom prst="ellipse">
                <a:avLst/>
              </a:prstGeom>
              <a:noFill/>
              <a:ln w="28575">
                <a:solidFill>
                  <a:schemeClr val="accent1">
                    <a:lumMod val="20000"/>
                    <a:lumOff val="80000"/>
                  </a:schemeClr>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rtl="0" eaLnBrk="1" hangingPunct="1"/>
                <a:endParaRPr lang="ja-JP" altLang="en-US" sz="2400" noProof="0" dirty="0">
                  <a:latin typeface="Meiryo UI" panose="020B0604030504040204" pitchFamily="50" charset="-128"/>
                  <a:ea typeface="Meiryo UI" panose="020B0604030504040204" pitchFamily="50" charset="-128"/>
                </a:endParaRPr>
              </a:p>
            </p:txBody>
          </p:sp>
          <p:sp>
            <p:nvSpPr>
              <p:cNvPr id="28" name="円/楕円 10"/>
              <p:cNvSpPr>
                <a:spLocks noChangeArrowheads="1"/>
              </p:cNvSpPr>
              <p:nvPr/>
            </p:nvSpPr>
            <p:spPr bwMode="hidden">
              <a:xfrm flipH="1">
                <a:off x="3178980" y="519806"/>
                <a:ext cx="1103312" cy="1104900"/>
              </a:xfrm>
              <a:prstGeom prst="ellipse">
                <a:avLst/>
              </a:prstGeom>
              <a:noFill/>
              <a:ln w="28575">
                <a:solidFill>
                  <a:schemeClr val="accent1">
                    <a:lumMod val="20000"/>
                    <a:lumOff val="80000"/>
                  </a:schemeClr>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rtl="0" eaLnBrk="1" hangingPunct="1"/>
                <a:endParaRPr lang="ja-JP" altLang="en-US" sz="2400" noProof="0" dirty="0">
                  <a:latin typeface="Meiryo UI" panose="020B0604030504040204" pitchFamily="50" charset="-128"/>
                  <a:ea typeface="Meiryo UI" panose="020B0604030504040204" pitchFamily="50" charset="-128"/>
                </a:endParaRPr>
              </a:p>
            </p:txBody>
          </p:sp>
        </p:grpSp>
      </p:grpSp>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ja-JP" altLang="en-US" noProof="0" dirty="0"/>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ja-JP" altLang="en-US" noProof="0" dirty="0"/>
              <a:t>マスター テキストの書式設定</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a:p>
            <a:pPr lvl="8" rtl="0"/>
            <a:endParaRPr lang="ja-JP" altLang="en-US" noProof="0" dirty="0"/>
          </a:p>
        </p:txBody>
      </p:sp>
      <p:sp>
        <p:nvSpPr>
          <p:cNvPr id="31" name="日付プレースホルダー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2"/>
                </a:solidFill>
                <a:latin typeface="Meiryo UI" panose="020B0604030504040204" pitchFamily="50" charset="-128"/>
                <a:ea typeface="Meiryo UI" panose="020B0604030504040204" pitchFamily="50" charset="-128"/>
              </a:defRPr>
            </a:lvl1pPr>
          </a:lstStyle>
          <a:p>
            <a:endParaRPr lang="ja-JP" altLang="en-US" noProof="0" dirty="0"/>
          </a:p>
        </p:txBody>
      </p:sp>
      <p:sp>
        <p:nvSpPr>
          <p:cNvPr id="32" name="フッター プレースホルダー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2"/>
                </a:solidFill>
                <a:latin typeface="Meiryo UI" panose="020B0604030504040204" pitchFamily="50" charset="-128"/>
                <a:ea typeface="Meiryo UI" panose="020B0604030504040204" pitchFamily="50" charset="-128"/>
              </a:defRPr>
            </a:lvl1pPr>
          </a:lstStyle>
          <a:p>
            <a:r>
              <a:rPr lang="ja-JP" altLang="en-US" noProof="0" dirty="0"/>
              <a:t>フッターを追加</a:t>
            </a:r>
          </a:p>
        </p:txBody>
      </p:sp>
      <p:sp>
        <p:nvSpPr>
          <p:cNvPr id="33" name="スライド番号プレースホルダー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2"/>
                </a:solidFill>
                <a:latin typeface="Meiryo UI" panose="020B0604030504040204" pitchFamily="50" charset="-128"/>
                <a:ea typeface="Meiryo UI" panose="020B0604030504040204" pitchFamily="50" charset="-128"/>
              </a:defRPr>
            </a:lvl1pPr>
          </a:lstStyle>
          <a:p>
            <a:fld id="{C62155A9-2BEA-4E1A-A809-3AB570F0F126}" type="slidenum">
              <a:rPr lang="en-US" altLang="ja-JP" noProof="0" smtClean="0"/>
              <a:pPr/>
              <a:t>‹#›</a:t>
            </a:fld>
            <a:endParaRPr lang="ja-JP" altLang="en-US" noProof="0" dirty="0"/>
          </a:p>
        </p:txBody>
      </p:sp>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914400" rtl="0" eaLnBrk="1" latinLnBrk="0" hangingPunct="1">
        <a:spcBef>
          <a:spcPct val="0"/>
        </a:spcBef>
        <a:buNone/>
        <a:defRPr kumimoji="1" sz="3600" b="1" u="sng" kern="1200" cap="none" spc="0">
          <a:ln w="22225">
            <a:noFill/>
            <a:prstDash val="solid"/>
          </a:ln>
          <a:solidFill>
            <a:schemeClr val="tx1"/>
          </a:solidFill>
          <a:effectLst/>
          <a:latin typeface="UD デジタル 教科書体 NK-R" panose="02020400000000000000" pitchFamily="18" charset="-128"/>
          <a:ea typeface="UD デジタル 教科書体 NK-R" panose="02020400000000000000" pitchFamily="18" charset="-128"/>
          <a:cs typeface="+mj-cs"/>
        </a:defRPr>
      </a:lvl1pPr>
    </p:titleStyle>
    <p:bodyStyle>
      <a:lvl1pPr marL="287338" indent="-287338" algn="l" defTabSz="914400" rtl="0" eaLnBrk="1" latinLnBrk="0" hangingPunct="1">
        <a:lnSpc>
          <a:spcPct val="90000"/>
        </a:lnSpc>
        <a:spcBef>
          <a:spcPct val="30000"/>
        </a:spcBef>
        <a:buClr>
          <a:schemeClr val="accent2">
            <a:lumMod val="75000"/>
          </a:schemeClr>
        </a:buClr>
        <a:buSzPct val="70000"/>
        <a:buFont typeface="Wingdings" panose="05000000000000000000" pitchFamily="2" charset="2"/>
        <a:buChar char="¤"/>
        <a:defRPr kumimoji="1" sz="2800" kern="1200">
          <a:solidFill>
            <a:schemeClr val="tx1"/>
          </a:solidFill>
          <a:latin typeface="UD デジタル 教科書体 NK-R" panose="02020400000000000000" pitchFamily="18" charset="-128"/>
          <a:ea typeface="UD デジタル 教科書体 NK-R" panose="02020400000000000000" pitchFamily="18" charset="-128"/>
          <a:cs typeface="+mn-cs"/>
        </a:defRPr>
      </a:lvl1pPr>
      <a:lvl2pPr marL="739775" indent="-282575" algn="l" defTabSz="914400" rtl="0" eaLnBrk="1" latinLnBrk="0" hangingPunct="1">
        <a:lnSpc>
          <a:spcPct val="90000"/>
        </a:lnSpc>
        <a:spcBef>
          <a:spcPct val="30000"/>
        </a:spcBef>
        <a:buClr>
          <a:schemeClr val="accent3">
            <a:lumMod val="75000"/>
          </a:schemeClr>
        </a:buClr>
        <a:buSzPct val="70000"/>
        <a:buFont typeface="Wingdings" panose="05000000000000000000" pitchFamily="2" charset="2"/>
        <a:buChar char="¤"/>
        <a:defRPr kumimoji="1" sz="2400" kern="1200">
          <a:solidFill>
            <a:schemeClr val="tx1"/>
          </a:solidFill>
          <a:latin typeface="UD デジタル 教科書体 NK-R" panose="02020400000000000000" pitchFamily="18" charset="-128"/>
          <a:ea typeface="UD デジタル 教科書体 NK-R" panose="02020400000000000000" pitchFamily="18" charset="-128"/>
          <a:cs typeface="+mn-cs"/>
        </a:defRPr>
      </a:lvl2pPr>
      <a:lvl3pPr marL="1143000" indent="-228600" algn="l" defTabSz="914400" rtl="0" eaLnBrk="1" latinLnBrk="0" hangingPunct="1">
        <a:lnSpc>
          <a:spcPct val="90000"/>
        </a:lnSpc>
        <a:spcBef>
          <a:spcPct val="30000"/>
        </a:spcBef>
        <a:buClr>
          <a:schemeClr val="accent4">
            <a:lumMod val="75000"/>
          </a:schemeClr>
        </a:buClr>
        <a:buSzPct val="70000"/>
        <a:buFont typeface="Wingdings" panose="05000000000000000000" pitchFamily="2" charset="2"/>
        <a:buChar char="¤"/>
        <a:defRPr kumimoji="1" sz="2000" kern="1200">
          <a:solidFill>
            <a:schemeClr val="tx1"/>
          </a:solidFill>
          <a:latin typeface="UD デジタル 教科書体 NK-R" panose="02020400000000000000" pitchFamily="18" charset="-128"/>
          <a:ea typeface="UD デジタル 教科書体 NK-R" panose="02020400000000000000" pitchFamily="18" charset="-128"/>
          <a:cs typeface="+mn-cs"/>
        </a:defRPr>
      </a:lvl3pPr>
      <a:lvl4pPr marL="1600200" indent="-228600" algn="l" defTabSz="914400" rtl="0" eaLnBrk="1" latinLnBrk="0" hangingPunct="1">
        <a:lnSpc>
          <a:spcPct val="90000"/>
        </a:lnSpc>
        <a:spcBef>
          <a:spcPct val="30000"/>
        </a:spcBef>
        <a:buClr>
          <a:schemeClr val="accent5">
            <a:lumMod val="75000"/>
          </a:schemeClr>
        </a:buClr>
        <a:buSzPct val="70000"/>
        <a:buFont typeface="Wingdings" panose="05000000000000000000" pitchFamily="2" charset="2"/>
        <a:buChar char="¤"/>
        <a:defRPr kumimoji="1" sz="1800" kern="1200">
          <a:solidFill>
            <a:schemeClr val="tx1"/>
          </a:solidFill>
          <a:latin typeface="UD デジタル 教科書体 NK-R" panose="02020400000000000000" pitchFamily="18" charset="-128"/>
          <a:ea typeface="UD デジタル 教科書体 NK-R" panose="02020400000000000000" pitchFamily="18" charset="-128"/>
          <a:cs typeface="+mn-cs"/>
        </a:defRPr>
      </a:lvl4pPr>
      <a:lvl5pPr marL="2057400" indent="-228600" algn="l" defTabSz="914400" rtl="0" eaLnBrk="1" latinLnBrk="0" hangingPunct="1">
        <a:lnSpc>
          <a:spcPct val="90000"/>
        </a:lnSpc>
        <a:spcBef>
          <a:spcPct val="30000"/>
        </a:spcBef>
        <a:buSzPct val="70000"/>
        <a:buFont typeface="Wingdings" panose="05000000000000000000" pitchFamily="2" charset="2"/>
        <a:buChar char="¤"/>
        <a:defRPr kumimoji="1" sz="1800" kern="1200">
          <a:solidFill>
            <a:schemeClr val="tx1"/>
          </a:solidFill>
          <a:latin typeface="UD デジタル 教科書体 NK-R" panose="02020400000000000000" pitchFamily="18" charset="-128"/>
          <a:ea typeface="UD デジタル 教科書体 NK-R" panose="02020400000000000000" pitchFamily="18" charset="-128"/>
          <a:cs typeface="+mn-cs"/>
        </a:defRPr>
      </a:lvl5pPr>
      <a:lvl6pPr marL="2514600" indent="-228600" algn="l" defTabSz="914400" rtl="0" eaLnBrk="1" latinLnBrk="0" hangingPunct="1">
        <a:lnSpc>
          <a:spcPct val="90000"/>
        </a:lnSpc>
        <a:spcBef>
          <a:spcPct val="30000"/>
        </a:spcBef>
        <a:buClr>
          <a:schemeClr val="accent6">
            <a:lumMod val="75000"/>
          </a:schemeClr>
        </a:buClr>
        <a:buSzPct val="70000"/>
        <a:buFont typeface="Wingdings" panose="05000000000000000000" pitchFamily="2" charset="2"/>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Clr>
          <a:schemeClr val="accent6">
            <a:lumMod val="75000"/>
          </a:schemeClr>
        </a:buClr>
        <a:buSzPct val="70000"/>
        <a:buFont typeface="Wingdings" panose="05000000000000000000" pitchFamily="2" charset="2"/>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Clr>
          <a:schemeClr val="accent1">
            <a:lumMod val="75000"/>
          </a:schemeClr>
        </a:buClr>
        <a:buSzPct val="70000"/>
        <a:buFont typeface="Wingdings" panose="05000000000000000000" pitchFamily="2" charset="2"/>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Clr>
          <a:schemeClr val="accent3">
            <a:lumMod val="75000"/>
          </a:schemeClr>
        </a:buClr>
        <a:buSzPct val="70000"/>
        <a:buFont typeface="Wingdings" panose="05000000000000000000" pitchFamily="2" charset="2"/>
        <a:buChar char="¤"/>
        <a:defRPr kumimoji="1" sz="1800" kern="1200">
          <a:solidFill>
            <a:schemeClr val="tx1"/>
          </a:solidFill>
          <a:latin typeface="UD デジタル 教科書体 NK-R" panose="02020400000000000000" pitchFamily="18" charset="-128"/>
          <a:ea typeface="UD デジタル 教科書体 NK-R" panose="02020400000000000000" pitchFamily="18" charset="-128"/>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2.xml"/><Relationship Id="rId13" Type="http://schemas.openxmlformats.org/officeDocument/2006/relationships/diagramLayout" Target="../diagrams/layout13.xml"/><Relationship Id="rId18" Type="http://schemas.openxmlformats.org/officeDocument/2006/relationships/diagramLayout" Target="../diagrams/layout14.xml"/><Relationship Id="rId26" Type="http://schemas.microsoft.com/office/2007/relationships/diagramDrawing" Target="../diagrams/drawing15.xml"/><Relationship Id="rId3" Type="http://schemas.openxmlformats.org/officeDocument/2006/relationships/diagramLayout" Target="../diagrams/layout11.xml"/><Relationship Id="rId21" Type="http://schemas.microsoft.com/office/2007/relationships/diagramDrawing" Target="../diagrams/drawing14.xml"/><Relationship Id="rId7" Type="http://schemas.openxmlformats.org/officeDocument/2006/relationships/diagramData" Target="../diagrams/data12.xml"/><Relationship Id="rId12" Type="http://schemas.openxmlformats.org/officeDocument/2006/relationships/diagramData" Target="../diagrams/data13.xml"/><Relationship Id="rId17" Type="http://schemas.openxmlformats.org/officeDocument/2006/relationships/diagramData" Target="../diagrams/data14.xml"/><Relationship Id="rId25" Type="http://schemas.openxmlformats.org/officeDocument/2006/relationships/diagramColors" Target="../diagrams/colors15.xml"/><Relationship Id="rId2" Type="http://schemas.openxmlformats.org/officeDocument/2006/relationships/diagramData" Target="../diagrams/data11.xml"/><Relationship Id="rId16" Type="http://schemas.microsoft.com/office/2007/relationships/diagramDrawing" Target="../diagrams/drawing13.xml"/><Relationship Id="rId20" Type="http://schemas.openxmlformats.org/officeDocument/2006/relationships/diagramColors" Target="../diagrams/colors14.xml"/><Relationship Id="rId1" Type="http://schemas.openxmlformats.org/officeDocument/2006/relationships/slideLayout" Target="../slideLayouts/slideLayout6.xml"/><Relationship Id="rId6" Type="http://schemas.microsoft.com/office/2007/relationships/diagramDrawing" Target="../diagrams/drawing11.xml"/><Relationship Id="rId11" Type="http://schemas.microsoft.com/office/2007/relationships/diagramDrawing" Target="../diagrams/drawing12.xml"/><Relationship Id="rId24" Type="http://schemas.openxmlformats.org/officeDocument/2006/relationships/diagramQuickStyle" Target="../diagrams/quickStyle15.xml"/><Relationship Id="rId5" Type="http://schemas.openxmlformats.org/officeDocument/2006/relationships/diagramColors" Target="../diagrams/colors11.xml"/><Relationship Id="rId15" Type="http://schemas.openxmlformats.org/officeDocument/2006/relationships/diagramColors" Target="../diagrams/colors13.xml"/><Relationship Id="rId23" Type="http://schemas.openxmlformats.org/officeDocument/2006/relationships/diagramLayout" Target="../diagrams/layout15.xml"/><Relationship Id="rId10" Type="http://schemas.openxmlformats.org/officeDocument/2006/relationships/diagramColors" Target="../diagrams/colors12.xml"/><Relationship Id="rId19" Type="http://schemas.openxmlformats.org/officeDocument/2006/relationships/diagramQuickStyle" Target="../diagrams/quickStyle14.xml"/><Relationship Id="rId4" Type="http://schemas.openxmlformats.org/officeDocument/2006/relationships/diagramQuickStyle" Target="../diagrams/quickStyle11.xml"/><Relationship Id="rId9" Type="http://schemas.openxmlformats.org/officeDocument/2006/relationships/diagramQuickStyle" Target="../diagrams/quickStyle12.xml"/><Relationship Id="rId14" Type="http://schemas.openxmlformats.org/officeDocument/2006/relationships/diagramQuickStyle" Target="../diagrams/quickStyle13.xml"/><Relationship Id="rId22" Type="http://schemas.openxmlformats.org/officeDocument/2006/relationships/diagramData" Target="../diagrams/data1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6.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6.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6.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6.xml"/><Relationship Id="rId4" Type="http://schemas.openxmlformats.org/officeDocument/2006/relationships/chart" Target="../charts/char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Relationships xmlns="http://schemas.openxmlformats.org/package/2006/relationships"><Relationship Id="rId3" Type="http://schemas.openxmlformats.org/officeDocument/2006/relationships/hyperlink" Target="" TargetMode="External"/><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9.xml"/><Relationship Id="rId13" Type="http://schemas.openxmlformats.org/officeDocument/2006/relationships/diagramLayout" Target="../diagrams/layout10.xml"/><Relationship Id="rId3" Type="http://schemas.openxmlformats.org/officeDocument/2006/relationships/diagramLayout" Target="../diagrams/layout8.xml"/><Relationship Id="rId7" Type="http://schemas.openxmlformats.org/officeDocument/2006/relationships/diagramData" Target="../diagrams/data9.xml"/><Relationship Id="rId12" Type="http://schemas.openxmlformats.org/officeDocument/2006/relationships/diagramData" Target="../diagrams/data10.xml"/><Relationship Id="rId2" Type="http://schemas.openxmlformats.org/officeDocument/2006/relationships/diagramData" Target="../diagrams/data8.xml"/><Relationship Id="rId16" Type="http://schemas.microsoft.com/office/2007/relationships/diagramDrawing" Target="../diagrams/drawing10.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5" Type="http://schemas.openxmlformats.org/officeDocument/2006/relationships/diagramColors" Target="../diagrams/colors10.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 Id="rId14" Type="http://schemas.openxmlformats.org/officeDocument/2006/relationships/diagramQuickStyle" Target="../diagrams/quickStyle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タイトル 8"/>
          <p:cNvSpPr>
            <a:spLocks noGrp="1"/>
          </p:cNvSpPr>
          <p:nvPr>
            <p:ph type="ctrTitle"/>
          </p:nvPr>
        </p:nvSpPr>
        <p:spPr>
          <a:xfrm>
            <a:off x="778043" y="1041400"/>
            <a:ext cx="10579768" cy="2387600"/>
          </a:xfrm>
        </p:spPr>
        <p:txBody>
          <a:bodyPr rtlCol="0">
            <a:normAutofit fontScale="90000"/>
          </a:bodyPr>
          <a:lstStyle/>
          <a:p>
            <a:pPr rtl="0"/>
            <a:br>
              <a:rPr lang="en-US" altLang="ja-JP" b="0" dirty="0"/>
            </a:br>
            <a:br>
              <a:rPr lang="en-US" altLang="ja-JP" sz="1600" b="0" dirty="0"/>
            </a:br>
            <a:r>
              <a:rPr lang="en-US" altLang="ja-JP" sz="2000" b="0" dirty="0"/>
              <a:t>【</a:t>
            </a:r>
            <a:r>
              <a:rPr lang="en-US" altLang="ja-JP" sz="2200" b="0" dirty="0"/>
              <a:t>PG C-2】</a:t>
            </a:r>
            <a:r>
              <a:rPr lang="ja-JP" altLang="en-US" sz="2200" b="0" dirty="0"/>
              <a:t>令和６年度サービス管理責任者指導者養成研修（就労支援コース）</a:t>
            </a:r>
            <a:br>
              <a:rPr lang="en-US" altLang="ja-JP" sz="2200" b="0" dirty="0"/>
            </a:br>
            <a:br>
              <a:rPr lang="en-US" altLang="ja-JP" sz="3800" b="0" dirty="0"/>
            </a:br>
            <a:r>
              <a:rPr lang="ja-JP" altLang="en-US" b="0" u="none" dirty="0"/>
              <a:t>「就労支援のプロセスと就労系サービスの役割」</a:t>
            </a:r>
            <a:endParaRPr lang="ja-JP" altLang="en-US" sz="3800" b="0" u="none" dirty="0"/>
          </a:p>
        </p:txBody>
      </p:sp>
      <p:sp>
        <p:nvSpPr>
          <p:cNvPr id="10" name="サブタイトル 9"/>
          <p:cNvSpPr>
            <a:spLocks noGrp="1"/>
          </p:cNvSpPr>
          <p:nvPr>
            <p:ph type="subTitle" idx="1"/>
          </p:nvPr>
        </p:nvSpPr>
        <p:spPr>
          <a:xfrm>
            <a:off x="778043" y="3602038"/>
            <a:ext cx="9889957" cy="1655762"/>
          </a:xfrm>
        </p:spPr>
        <p:txBody>
          <a:bodyPr rtlCol="0" anchor="ctr"/>
          <a:lstStyle/>
          <a:p>
            <a:pPr rtl="0"/>
            <a:r>
              <a:rPr lang="en-US" altLang="ja-JP" b="0" dirty="0"/>
              <a:t>NPO</a:t>
            </a:r>
            <a:r>
              <a:rPr lang="ja-JP" altLang="en-US" b="0" dirty="0"/>
              <a:t>法人埼玉県障がい者就労支援ネットワーク</a:t>
            </a:r>
            <a:endParaRPr lang="en-US" altLang="ja-JP" b="0" dirty="0"/>
          </a:p>
          <a:p>
            <a:pPr rtl="0"/>
            <a:r>
              <a:rPr lang="ja-JP" altLang="en-US" b="0" dirty="0"/>
              <a:t>ＮＰＯ法人東松山障害者就労支援センター</a:t>
            </a:r>
            <a:endParaRPr lang="en-US" altLang="ja-JP" b="0" dirty="0"/>
          </a:p>
          <a:p>
            <a:pPr rtl="0"/>
            <a:r>
              <a:rPr lang="ja-JP" altLang="en-US" b="0" dirty="0"/>
              <a:t>代表理事　若尾勝己</a:t>
            </a:r>
          </a:p>
        </p:txBody>
      </p:sp>
    </p:spTree>
    <p:extLst>
      <p:ext uri="{BB962C8B-B14F-4D97-AF65-F5344CB8AC3E}">
        <p14:creationId xmlns:p14="http://schemas.microsoft.com/office/powerpoint/2010/main" val="4272805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四角形: 角を丸くする 13">
            <a:extLst>
              <a:ext uri="{FF2B5EF4-FFF2-40B4-BE49-F238E27FC236}">
                <a16:creationId xmlns:a16="http://schemas.microsoft.com/office/drawing/2014/main" id="{B88F503C-45A8-422D-A487-4772B45D3636}"/>
              </a:ext>
            </a:extLst>
          </p:cNvPr>
          <p:cNvSpPr/>
          <p:nvPr/>
        </p:nvSpPr>
        <p:spPr>
          <a:xfrm>
            <a:off x="5698433" y="4068352"/>
            <a:ext cx="6035039" cy="1600200"/>
          </a:xfrm>
          <a:prstGeom prst="round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t"/>
          <a:lstStyle/>
          <a:p>
            <a:r>
              <a:rPr kumimoji="1" lang="ja-JP" altLang="en-US" sz="1400" dirty="0">
                <a:latin typeface="UD デジタル 教科書体 NK-R" panose="02020400000000000000" pitchFamily="18" charset="-128"/>
                <a:ea typeface="UD デジタル 教科書体 NK-R" panose="02020400000000000000" pitchFamily="18" charset="-128"/>
              </a:rPr>
              <a:t>〇戦略のある障害者雇用</a:t>
            </a:r>
          </a:p>
        </p:txBody>
      </p:sp>
      <p:sp>
        <p:nvSpPr>
          <p:cNvPr id="12" name="四角形: 角を丸くする 11">
            <a:extLst>
              <a:ext uri="{FF2B5EF4-FFF2-40B4-BE49-F238E27FC236}">
                <a16:creationId xmlns:a16="http://schemas.microsoft.com/office/drawing/2014/main" id="{1E78E5AE-0FDC-4756-AA4C-F3E766CEE545}"/>
              </a:ext>
            </a:extLst>
          </p:cNvPr>
          <p:cNvSpPr/>
          <p:nvPr/>
        </p:nvSpPr>
        <p:spPr>
          <a:xfrm>
            <a:off x="5698433" y="2444078"/>
            <a:ext cx="6035039" cy="1600200"/>
          </a:xfrm>
          <a:prstGeom prst="round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t"/>
          <a:lstStyle/>
          <a:p>
            <a:r>
              <a:rPr kumimoji="1" lang="ja-JP" altLang="en-US" sz="1400" dirty="0">
                <a:latin typeface="UD デジタル 教科書体 NK-R" panose="02020400000000000000" pitchFamily="18" charset="-128"/>
                <a:ea typeface="UD デジタル 教科書体 NK-R" panose="02020400000000000000" pitchFamily="18" charset="-128"/>
              </a:rPr>
              <a:t>〇戦略に乏しい障害者雇用</a:t>
            </a:r>
          </a:p>
        </p:txBody>
      </p:sp>
      <p:sp>
        <p:nvSpPr>
          <p:cNvPr id="2" name="タイトル 1">
            <a:extLst>
              <a:ext uri="{FF2B5EF4-FFF2-40B4-BE49-F238E27FC236}">
                <a16:creationId xmlns:a16="http://schemas.microsoft.com/office/drawing/2014/main" id="{B4A1BAAF-97C9-422C-B9DD-5B720E8084E9}"/>
              </a:ext>
            </a:extLst>
          </p:cNvPr>
          <p:cNvSpPr>
            <a:spLocks noGrp="1"/>
          </p:cNvSpPr>
          <p:nvPr>
            <p:ph type="title"/>
          </p:nvPr>
        </p:nvSpPr>
        <p:spPr/>
        <p:txBody>
          <a:bodyPr anchor="t"/>
          <a:lstStyle/>
          <a:p>
            <a:r>
              <a:rPr lang="ja-JP" altLang="en-US" b="0" dirty="0"/>
              <a:t>職場定着支援とは</a:t>
            </a:r>
            <a:br>
              <a:rPr lang="en-US" altLang="ja-JP" b="0" dirty="0"/>
            </a:br>
            <a:r>
              <a:rPr lang="ja-JP" altLang="en-US" sz="2400" b="0" u="none" dirty="0"/>
              <a:t>予防的視点に立ったフォローアップ</a:t>
            </a:r>
            <a:endParaRPr kumimoji="1" lang="ja-JP" altLang="en-US" sz="2400" b="0" dirty="0"/>
          </a:p>
        </p:txBody>
      </p:sp>
      <p:graphicFrame>
        <p:nvGraphicFramePr>
          <p:cNvPr id="4" name="コンテンツ プレースホルダー 13">
            <a:extLst>
              <a:ext uri="{FF2B5EF4-FFF2-40B4-BE49-F238E27FC236}">
                <a16:creationId xmlns:a16="http://schemas.microsoft.com/office/drawing/2014/main" id="{C0E3AD2A-E427-4DD9-9F56-08A0240A8883}"/>
              </a:ext>
            </a:extLst>
          </p:cNvPr>
          <p:cNvGraphicFramePr>
            <a:graphicFrameLocks/>
          </p:cNvGraphicFramePr>
          <p:nvPr>
            <p:extLst>
              <p:ext uri="{D42A27DB-BD31-4B8C-83A1-F6EECF244321}">
                <p14:modId xmlns:p14="http://schemas.microsoft.com/office/powerpoint/2010/main" val="3526321920"/>
              </p:ext>
            </p:extLst>
          </p:nvPr>
        </p:nvGraphicFramePr>
        <p:xfrm>
          <a:off x="7265504" y="0"/>
          <a:ext cx="4854934" cy="1113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コンテンツ プレースホルダー 5">
            <a:extLst>
              <a:ext uri="{FF2B5EF4-FFF2-40B4-BE49-F238E27FC236}">
                <a16:creationId xmlns:a16="http://schemas.microsoft.com/office/drawing/2014/main" id="{C6DF0C51-D11A-45BF-9D3D-6F1793B45B09}"/>
              </a:ext>
            </a:extLst>
          </p:cNvPr>
          <p:cNvGraphicFramePr>
            <a:graphicFrameLocks/>
          </p:cNvGraphicFramePr>
          <p:nvPr>
            <p:extLst>
              <p:ext uri="{D42A27DB-BD31-4B8C-83A1-F6EECF244321}">
                <p14:modId xmlns:p14="http://schemas.microsoft.com/office/powerpoint/2010/main" val="85957475"/>
              </p:ext>
            </p:extLst>
          </p:nvPr>
        </p:nvGraphicFramePr>
        <p:xfrm>
          <a:off x="838200" y="2468152"/>
          <a:ext cx="4707766" cy="3200400"/>
        </p:xfrm>
        <a:graphic>
          <a:graphicData uri="http://schemas.openxmlformats.org/drawingml/2006/table">
            <a:tbl>
              <a:tblPr firstRow="1" bandRow="1">
                <a:tableStyleId>{5940675A-B579-460E-94D1-54222C63F5DA}</a:tableStyleId>
              </a:tblPr>
              <a:tblGrid>
                <a:gridCol w="2353883">
                  <a:extLst>
                    <a:ext uri="{9D8B030D-6E8A-4147-A177-3AD203B41FA5}">
                      <a16:colId xmlns:a16="http://schemas.microsoft.com/office/drawing/2014/main" val="2642625016"/>
                    </a:ext>
                  </a:extLst>
                </a:gridCol>
                <a:gridCol w="2353883">
                  <a:extLst>
                    <a:ext uri="{9D8B030D-6E8A-4147-A177-3AD203B41FA5}">
                      <a16:colId xmlns:a16="http://schemas.microsoft.com/office/drawing/2014/main" val="1458456938"/>
                    </a:ext>
                  </a:extLst>
                </a:gridCol>
              </a:tblGrid>
              <a:tr h="0">
                <a:tc>
                  <a:txBody>
                    <a:bodyPr/>
                    <a:lstStyle/>
                    <a:p>
                      <a:pPr algn="ctr"/>
                      <a:r>
                        <a:rPr kumimoji="1"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職場に関すること</a:t>
                      </a:r>
                    </a:p>
                  </a:txBody>
                  <a:tcPr anchor="ctr">
                    <a:noFill/>
                  </a:tcPr>
                </a:tc>
                <a:tc>
                  <a:txBody>
                    <a:bodyPr/>
                    <a:lstStyle/>
                    <a:p>
                      <a:pPr algn="ctr"/>
                      <a:r>
                        <a:rPr kumimoji="1"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生活面・医療面に関すること</a:t>
                      </a:r>
                    </a:p>
                  </a:txBody>
                  <a:tcPr anchor="ctr">
                    <a:noFill/>
                  </a:tcPr>
                </a:tc>
                <a:extLst>
                  <a:ext uri="{0D108BD9-81ED-4DB2-BD59-A6C34878D82A}">
                    <a16:rowId xmlns:a16="http://schemas.microsoft.com/office/drawing/2014/main" val="1264583329"/>
                  </a:ext>
                </a:extLst>
              </a:tr>
              <a:tr h="0">
                <a:tc gridSpan="2">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モニタリング</a:t>
                      </a:r>
                    </a:p>
                  </a:txBody>
                  <a:tcPr anchor="ctr">
                    <a:solidFill>
                      <a:schemeClr val="accent1">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1685270228"/>
                  </a:ext>
                </a:extLst>
              </a:tr>
              <a:tr h="177088">
                <a:tc>
                  <a:txBody>
                    <a:bodyPr/>
                    <a:lstStyle/>
                    <a:p>
                      <a:pPr algn="l"/>
                      <a:r>
                        <a:rPr kumimoji="1" lang="ja-JP" altLang="en-US" sz="1200" dirty="0">
                          <a:latin typeface="UD デジタル 教科書体 NK-R" panose="02020400000000000000" pitchFamily="18" charset="-128"/>
                          <a:ea typeface="UD デジタル 教科書体 NK-R" panose="02020400000000000000" pitchFamily="18" charset="-128"/>
                        </a:rPr>
                        <a:t>・業務内容と要求水準</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latin typeface="UD デジタル 教科書体 NK-R" panose="02020400000000000000" pitchFamily="18" charset="-128"/>
                          <a:ea typeface="UD デジタル 教科書体 NK-R" panose="02020400000000000000" pitchFamily="18" charset="-128"/>
                        </a:rPr>
                        <a:t>・職場の人的環境</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latin typeface="UD デジタル 教科書体 NK-R" panose="02020400000000000000" pitchFamily="18" charset="-128"/>
                          <a:ea typeface="UD デジタル 教科書体 NK-R" panose="02020400000000000000" pitchFamily="18" charset="-128"/>
                        </a:rPr>
                        <a:t>・本人のモチベーション</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latin typeface="UD デジタル 教科書体 NK-R" panose="02020400000000000000" pitchFamily="18" charset="-128"/>
                          <a:ea typeface="UD デジタル 教科書体 NK-R" panose="02020400000000000000" pitchFamily="18" charset="-128"/>
                        </a:rPr>
                        <a:t>・職場からの評価</a:t>
                      </a:r>
                    </a:p>
                  </a:txBody>
                  <a:tcPr/>
                </a:tc>
                <a:tc>
                  <a:txBody>
                    <a:bodyPr/>
                    <a:lstStyle/>
                    <a:p>
                      <a:pPr algn="l"/>
                      <a:r>
                        <a:rPr kumimoji="1" lang="ja-JP" altLang="en-US" sz="1200" dirty="0">
                          <a:latin typeface="UD デジタル 教科書体 NK-R" panose="02020400000000000000" pitchFamily="18" charset="-128"/>
                          <a:ea typeface="UD デジタル 教科書体 NK-R" panose="02020400000000000000" pitchFamily="18" charset="-128"/>
                        </a:rPr>
                        <a:t>・経済状況</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latin typeface="UD デジタル 教科書体 NK-R" panose="02020400000000000000" pitchFamily="18" charset="-128"/>
                          <a:ea typeface="UD デジタル 教科書体 NK-R" panose="02020400000000000000" pitchFamily="18" charset="-128"/>
                        </a:rPr>
                        <a:t>・余暇活動</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latin typeface="UD デジタル 教科書体 NK-R" panose="02020400000000000000" pitchFamily="18" charset="-128"/>
                          <a:ea typeface="UD デジタル 教科書体 NK-R" panose="02020400000000000000" pitchFamily="18" charset="-128"/>
                        </a:rPr>
                        <a:t>・その他生活状況の変化</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latin typeface="UD デジタル 教科書体 NK-R" panose="02020400000000000000" pitchFamily="18" charset="-128"/>
                          <a:ea typeface="UD デジタル 教科書体 NK-R" panose="02020400000000000000" pitchFamily="18" charset="-128"/>
                        </a:rPr>
                        <a:t>・医療機関による見立ての変化</a:t>
                      </a:r>
                    </a:p>
                  </a:txBody>
                  <a:tcPr/>
                </a:tc>
                <a:extLst>
                  <a:ext uri="{0D108BD9-81ED-4DB2-BD59-A6C34878D82A}">
                    <a16:rowId xmlns:a16="http://schemas.microsoft.com/office/drawing/2014/main" val="3407835440"/>
                  </a:ext>
                </a:extLst>
              </a:tr>
              <a:tr h="0">
                <a:tc gridSpan="2">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修　正</a:t>
                      </a:r>
                    </a:p>
                  </a:txBody>
                  <a:tcPr anchor="ctr">
                    <a:solidFill>
                      <a:schemeClr val="accent1">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972807464"/>
                  </a:ext>
                </a:extLst>
              </a:tr>
              <a:tr h="137735">
                <a:tc>
                  <a:txBody>
                    <a:bodyPr/>
                    <a:lstStyle/>
                    <a:p>
                      <a:pPr algn="l"/>
                      <a:r>
                        <a:rPr kumimoji="1" lang="ja-JP" altLang="en-US" sz="1200" dirty="0">
                          <a:latin typeface="UD デジタル 教科書体 NK-R" panose="02020400000000000000" pitchFamily="18" charset="-128"/>
                          <a:ea typeface="UD デジタル 教科書体 NK-R" panose="02020400000000000000" pitchFamily="18" charset="-128"/>
                        </a:rPr>
                        <a:t>・問題の共有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latin typeface="UD デジタル 教科書体 NK-R" panose="02020400000000000000" pitchFamily="18" charset="-128"/>
                          <a:ea typeface="UD デジタル 教科書体 NK-R" panose="02020400000000000000" pitchFamily="18" charset="-128"/>
                        </a:rPr>
                        <a:t>・解決策の検討</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latin typeface="UD デジタル 教科書体 NK-R" panose="02020400000000000000" pitchFamily="18" charset="-128"/>
                          <a:ea typeface="UD デジタル 教科書体 NK-R" panose="02020400000000000000" pitchFamily="18" charset="-128"/>
                        </a:rPr>
                        <a:t>・職場どの協議、助言</a:t>
                      </a:r>
                    </a:p>
                  </a:txBody>
                  <a:tcPr/>
                </a:tc>
                <a:tc>
                  <a:txBody>
                    <a:bodyPr/>
                    <a:lstStyle/>
                    <a:p>
                      <a:pPr algn="l"/>
                      <a:r>
                        <a:rPr kumimoji="1" lang="ja-JP" altLang="en-US" sz="1200" dirty="0">
                          <a:latin typeface="UD デジタル 教科書体 NK-R" panose="02020400000000000000" pitchFamily="18" charset="-128"/>
                          <a:ea typeface="UD デジタル 教科書体 NK-R" panose="02020400000000000000" pitchFamily="18" charset="-128"/>
                        </a:rPr>
                        <a:t>・生活支援機関との連携</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latin typeface="UD デジタル 教科書体 NK-R" panose="02020400000000000000" pitchFamily="18" charset="-128"/>
                          <a:ea typeface="UD デジタル 教科書体 NK-R" panose="02020400000000000000" pitchFamily="18" charset="-128"/>
                        </a:rPr>
                        <a:t>・医療機関との連携</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latin typeface="UD デジタル 教科書体 NK-R" panose="02020400000000000000" pitchFamily="18" charset="-128"/>
                          <a:ea typeface="UD デジタル 教科書体 NK-R" panose="02020400000000000000" pitchFamily="18" charset="-128"/>
                        </a:rPr>
                        <a:t>・最小限の直接支援</a:t>
                      </a:r>
                    </a:p>
                  </a:txBody>
                  <a:tcPr/>
                </a:tc>
                <a:extLst>
                  <a:ext uri="{0D108BD9-81ED-4DB2-BD59-A6C34878D82A}">
                    <a16:rowId xmlns:a16="http://schemas.microsoft.com/office/drawing/2014/main" val="1425913247"/>
                  </a:ext>
                </a:extLst>
              </a:tr>
              <a:tr h="0">
                <a:tc gridSpan="2">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危機介入</a:t>
                      </a:r>
                    </a:p>
                  </a:txBody>
                  <a:tcPr anchor="ctr">
                    <a:solidFill>
                      <a:schemeClr val="accent1">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36326926"/>
                  </a:ext>
                </a:extLst>
              </a:tr>
              <a:tr h="137735">
                <a:tc gridSpan="2">
                  <a:txBody>
                    <a:bodyPr/>
                    <a:lstStyle/>
                    <a:p>
                      <a:pPr algn="l"/>
                      <a:r>
                        <a:rPr kumimoji="1" lang="ja-JP" altLang="en-US" sz="1200" dirty="0">
                          <a:latin typeface="UD デジタル 教科書体 NK-R" panose="02020400000000000000" pitchFamily="18" charset="-128"/>
                          <a:ea typeface="UD デジタル 教科書体 NK-R" panose="02020400000000000000" pitchFamily="18" charset="-128"/>
                        </a:rPr>
                        <a:t>・原因のアセスメント</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latin typeface="UD デジタル 教科書体 NK-R" panose="02020400000000000000" pitchFamily="18" charset="-128"/>
                          <a:ea typeface="UD デジタル 教科書体 NK-R" panose="02020400000000000000" pitchFamily="18" charset="-128"/>
                        </a:rPr>
                        <a:t>・支援方策の検討</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latin typeface="UD デジタル 教科書体 NK-R" panose="02020400000000000000" pitchFamily="18" charset="-128"/>
                          <a:ea typeface="UD デジタル 教科書体 NK-R" panose="02020400000000000000" pitchFamily="18" charset="-128"/>
                        </a:rPr>
                        <a:t>・再支援、又は離職の検討</a:t>
                      </a:r>
                    </a:p>
                  </a:txBody>
                  <a:tcPr/>
                </a:tc>
                <a:tc hMerge="1">
                  <a:txBody>
                    <a:bodyPr/>
                    <a:lstStyle/>
                    <a:p>
                      <a:pPr algn="ctr"/>
                      <a:endParaRPr kumimoji="1" lang="ja-JP" altLang="en-US" sz="2000" dirty="0"/>
                    </a:p>
                  </a:txBody>
                  <a:tcPr/>
                </a:tc>
                <a:extLst>
                  <a:ext uri="{0D108BD9-81ED-4DB2-BD59-A6C34878D82A}">
                    <a16:rowId xmlns:a16="http://schemas.microsoft.com/office/drawing/2014/main" val="2043634618"/>
                  </a:ext>
                </a:extLst>
              </a:tr>
            </a:tbl>
          </a:graphicData>
        </a:graphic>
      </p:graphicFrame>
      <p:graphicFrame>
        <p:nvGraphicFramePr>
          <p:cNvPr id="6" name="図表 5">
            <a:extLst>
              <a:ext uri="{FF2B5EF4-FFF2-40B4-BE49-F238E27FC236}">
                <a16:creationId xmlns:a16="http://schemas.microsoft.com/office/drawing/2014/main" id="{645C2403-6DA2-492C-B683-2CB1182970D0}"/>
              </a:ext>
            </a:extLst>
          </p:cNvPr>
          <p:cNvGraphicFramePr/>
          <p:nvPr>
            <p:extLst>
              <p:ext uri="{D42A27DB-BD31-4B8C-83A1-F6EECF244321}">
                <p14:modId xmlns:p14="http://schemas.microsoft.com/office/powerpoint/2010/main" val="2487983869"/>
              </p:ext>
            </p:extLst>
          </p:nvPr>
        </p:nvGraphicFramePr>
        <p:xfrm>
          <a:off x="5824328" y="2803986"/>
          <a:ext cx="5780598" cy="32422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図表 7">
            <a:extLst>
              <a:ext uri="{FF2B5EF4-FFF2-40B4-BE49-F238E27FC236}">
                <a16:creationId xmlns:a16="http://schemas.microsoft.com/office/drawing/2014/main" id="{ABC5D474-9B26-49B5-86C0-28E707E9B374}"/>
              </a:ext>
            </a:extLst>
          </p:cNvPr>
          <p:cNvGraphicFramePr/>
          <p:nvPr>
            <p:extLst>
              <p:ext uri="{D42A27DB-BD31-4B8C-83A1-F6EECF244321}">
                <p14:modId xmlns:p14="http://schemas.microsoft.com/office/powerpoint/2010/main" val="3433891069"/>
              </p:ext>
            </p:extLst>
          </p:nvPr>
        </p:nvGraphicFramePr>
        <p:xfrm>
          <a:off x="5824329" y="4430372"/>
          <a:ext cx="5780597" cy="3242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9" name="図表 8">
            <a:extLst>
              <a:ext uri="{FF2B5EF4-FFF2-40B4-BE49-F238E27FC236}">
                <a16:creationId xmlns:a16="http://schemas.microsoft.com/office/drawing/2014/main" id="{FF843CB3-F3F7-4FA8-8D4A-C0D85C786F1C}"/>
              </a:ext>
            </a:extLst>
          </p:cNvPr>
          <p:cNvGraphicFramePr/>
          <p:nvPr>
            <p:extLst>
              <p:ext uri="{D42A27DB-BD31-4B8C-83A1-F6EECF244321}">
                <p14:modId xmlns:p14="http://schemas.microsoft.com/office/powerpoint/2010/main" val="3278490653"/>
              </p:ext>
            </p:extLst>
          </p:nvPr>
        </p:nvGraphicFramePr>
        <p:xfrm>
          <a:off x="5821678" y="3013874"/>
          <a:ext cx="5783248" cy="1113818"/>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11" name="図表 10">
            <a:extLst>
              <a:ext uri="{FF2B5EF4-FFF2-40B4-BE49-F238E27FC236}">
                <a16:creationId xmlns:a16="http://schemas.microsoft.com/office/drawing/2014/main" id="{44CB2784-0165-4ACA-B95E-2AE91E69CE25}"/>
              </a:ext>
            </a:extLst>
          </p:cNvPr>
          <p:cNvGraphicFramePr/>
          <p:nvPr>
            <p:extLst>
              <p:ext uri="{D42A27DB-BD31-4B8C-83A1-F6EECF244321}">
                <p14:modId xmlns:p14="http://schemas.microsoft.com/office/powerpoint/2010/main" val="1224623329"/>
              </p:ext>
            </p:extLst>
          </p:nvPr>
        </p:nvGraphicFramePr>
        <p:xfrm>
          <a:off x="5821678" y="4654666"/>
          <a:ext cx="5783248" cy="1113818"/>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
        <p:nvSpPr>
          <p:cNvPr id="13" name="角丸四角形 4">
            <a:extLst>
              <a:ext uri="{FF2B5EF4-FFF2-40B4-BE49-F238E27FC236}">
                <a16:creationId xmlns:a16="http://schemas.microsoft.com/office/drawing/2014/main" id="{36FA827E-C708-4A91-92D0-3131E24B1B59}"/>
              </a:ext>
            </a:extLst>
          </p:cNvPr>
          <p:cNvSpPr/>
          <p:nvPr/>
        </p:nvSpPr>
        <p:spPr>
          <a:xfrm>
            <a:off x="838200" y="1334154"/>
            <a:ext cx="10895273" cy="1026510"/>
          </a:xfrm>
          <a:prstGeom prst="roundRect">
            <a:avLst/>
          </a:prstGeom>
          <a:gradFill flip="none" rotWithShape="1">
            <a:gsLst>
              <a:gs pos="0">
                <a:srgbClr val="E0E87E">
                  <a:tint val="66000"/>
                  <a:satMod val="160000"/>
                </a:srgbClr>
              </a:gs>
              <a:gs pos="50000">
                <a:srgbClr val="E0E87E">
                  <a:tint val="44500"/>
                  <a:satMod val="160000"/>
                </a:srgbClr>
              </a:gs>
              <a:gs pos="100000">
                <a:srgbClr val="E0E87E">
                  <a:tint val="23500"/>
                  <a:satMod val="160000"/>
                </a:srgbClr>
              </a:gs>
            </a:gsLst>
            <a:lin ang="16200000" scaled="1"/>
            <a:tileRect/>
          </a:gradFill>
        </p:spPr>
        <p:style>
          <a:lnRef idx="2">
            <a:schemeClr val="accent2"/>
          </a:lnRef>
          <a:fillRef idx="1">
            <a:schemeClr val="lt1"/>
          </a:fillRef>
          <a:effectRef idx="0">
            <a:schemeClr val="accent2"/>
          </a:effectRef>
          <a:fontRef idx="minor">
            <a:schemeClr val="dk1"/>
          </a:fontRef>
        </p:style>
        <p:txBody>
          <a:bodyPr anchor="ctr"/>
          <a:lstStyle/>
          <a:p>
            <a:pPr eaLnBrk="1" fontAlgn="auto" hangingPunct="1">
              <a:spcBef>
                <a:spcPts val="0"/>
              </a:spcBef>
              <a:spcAft>
                <a:spcPts val="0"/>
              </a:spcAft>
              <a:defRPr/>
            </a:pPr>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初期の集中的な職場適応支援の後、より長期的な就労の安定に向けて、障害のある人及び企業との支援関係を継続し、状況の把握、問題発生の予防、問題解決等を行うことをフォローアップという。職場適応援助やフォローアップを包括するより広義の概念として、職場定着支援が用いられることもある。</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 name="四角形: 角を丸くする 2">
            <a:extLst>
              <a:ext uri="{FF2B5EF4-FFF2-40B4-BE49-F238E27FC236}">
                <a16:creationId xmlns:a16="http://schemas.microsoft.com/office/drawing/2014/main" id="{DE6E389C-DF25-4A61-A126-75BE8D5F6AE7}"/>
              </a:ext>
            </a:extLst>
          </p:cNvPr>
          <p:cNvSpPr/>
          <p:nvPr/>
        </p:nvSpPr>
        <p:spPr>
          <a:xfrm>
            <a:off x="838199" y="5776040"/>
            <a:ext cx="10895273" cy="66574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300" dirty="0">
                <a:solidFill>
                  <a:srgbClr val="FF0000"/>
                </a:solidFill>
                <a:latin typeface="UD デジタル 教科書体 NK-R" panose="02020400000000000000" pitchFamily="18" charset="-128"/>
                <a:ea typeface="UD デジタル 教科書体 NK-R" panose="02020400000000000000" pitchFamily="18" charset="-128"/>
              </a:rPr>
              <a:t>〇フォローアップは、就労支援機関が職場に対して行うものと、障害のある人の生活面に対して行うものに大別される。</a:t>
            </a:r>
            <a:endParaRPr lang="en-US" altLang="ja-JP" sz="1300" dirty="0">
              <a:solidFill>
                <a:srgbClr val="FF0000"/>
              </a:solidFill>
              <a:latin typeface="UD デジタル 教科書体 NK-R" panose="02020400000000000000" pitchFamily="18" charset="-128"/>
              <a:ea typeface="UD デジタル 教科書体 NK-R" panose="02020400000000000000" pitchFamily="18" charset="-128"/>
            </a:endParaRPr>
          </a:p>
          <a:p>
            <a:r>
              <a:rPr lang="ja-JP" altLang="en-US" sz="1300" dirty="0">
                <a:solidFill>
                  <a:srgbClr val="FF0000"/>
                </a:solidFill>
                <a:latin typeface="UD デジタル 教科書体 NK-R" panose="02020400000000000000" pitchFamily="18" charset="-128"/>
                <a:ea typeface="UD デジタル 教科書体 NK-R" panose="02020400000000000000" pitchFamily="18" charset="-128"/>
              </a:rPr>
              <a:t>〇職場に対して行うフォローアップは、就労支援機関が直接行うことが多いが、生活面に関わるフォローアップは関係機関との連携が必要となることが多い。</a:t>
            </a:r>
            <a:endParaRPr lang="en-US" altLang="ja-JP" sz="1300" dirty="0">
              <a:solidFill>
                <a:srgbClr val="FF0000"/>
              </a:solidFill>
              <a:latin typeface="UD デジタル 教科書体 NK-R" panose="02020400000000000000" pitchFamily="18" charset="-128"/>
              <a:ea typeface="UD デジタル 教科書体 NK-R" panose="02020400000000000000" pitchFamily="18" charset="-128"/>
            </a:endParaRPr>
          </a:p>
          <a:p>
            <a:r>
              <a:rPr lang="ja-JP" altLang="en-US" sz="1300" dirty="0">
                <a:solidFill>
                  <a:srgbClr val="FF0000"/>
                </a:solidFill>
                <a:latin typeface="UD デジタル 教科書体 NK-R" panose="02020400000000000000" pitchFamily="18" charset="-128"/>
                <a:ea typeface="UD デジタル 教科書体 NK-R" panose="02020400000000000000" pitchFamily="18" charset="-128"/>
              </a:rPr>
              <a:t>〇生活面に対するフォローアップを就労支援機関がどこまで直接行うかは、ケースバイケースの判断が必要であるが、「連携」を重視する姿勢が重要。</a:t>
            </a:r>
          </a:p>
        </p:txBody>
      </p:sp>
      <p:sp>
        <p:nvSpPr>
          <p:cNvPr id="7" name="テキスト ボックス 6">
            <a:extLst>
              <a:ext uri="{FF2B5EF4-FFF2-40B4-BE49-F238E27FC236}">
                <a16:creationId xmlns:a16="http://schemas.microsoft.com/office/drawing/2014/main" id="{7252ABEA-AEFB-1DF4-FF39-6B1E7406FB2B}"/>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スライド№８</a:t>
            </a:r>
          </a:p>
        </p:txBody>
      </p:sp>
    </p:spTree>
    <p:extLst>
      <p:ext uri="{BB962C8B-B14F-4D97-AF65-F5344CB8AC3E}">
        <p14:creationId xmlns:p14="http://schemas.microsoft.com/office/powerpoint/2010/main" val="19080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6A5F1A9E-9985-4A73-9A27-2B3F5A011728}"/>
              </a:ext>
            </a:extLst>
          </p:cNvPr>
          <p:cNvCxnSpPr>
            <a:cxnSpLocks/>
          </p:cNvCxnSpPr>
          <p:nvPr/>
        </p:nvCxnSpPr>
        <p:spPr>
          <a:xfrm>
            <a:off x="3737811" y="5866872"/>
            <a:ext cx="7499684" cy="0"/>
          </a:xfrm>
          <a:prstGeom prst="line">
            <a:avLst/>
          </a:prstGeom>
          <a:ln w="12700">
            <a:solidFill>
              <a:srgbClr val="FF0000"/>
            </a:solidFill>
            <a:prstDash val="sysDash"/>
          </a:ln>
        </p:spPr>
        <p:style>
          <a:lnRef idx="2">
            <a:schemeClr val="accent1"/>
          </a:lnRef>
          <a:fillRef idx="0">
            <a:schemeClr val="accent1"/>
          </a:fillRef>
          <a:effectRef idx="1">
            <a:schemeClr val="accent1"/>
          </a:effectRef>
          <a:fontRef idx="minor">
            <a:schemeClr val="tx1"/>
          </a:fontRef>
        </p:style>
      </p:cxnSp>
      <p:sp>
        <p:nvSpPr>
          <p:cNvPr id="32" name="上矢印 31"/>
          <p:cNvSpPr/>
          <p:nvPr/>
        </p:nvSpPr>
        <p:spPr>
          <a:xfrm rot="5400000">
            <a:off x="5631697" y="908653"/>
            <a:ext cx="411248" cy="11032958"/>
          </a:xfrm>
          <a:prstGeom prst="upArrow">
            <a:avLst/>
          </a:prstGeom>
          <a:solidFill>
            <a:schemeClr val="bg2">
              <a:lumMod val="9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ja-JP" altLang="en-US"/>
          </a:p>
        </p:txBody>
      </p:sp>
      <p:graphicFrame>
        <p:nvGraphicFramePr>
          <p:cNvPr id="8" name="図表 7"/>
          <p:cNvGraphicFramePr/>
          <p:nvPr>
            <p:extLst>
              <p:ext uri="{D42A27DB-BD31-4B8C-83A1-F6EECF244321}">
                <p14:modId xmlns:p14="http://schemas.microsoft.com/office/powerpoint/2010/main" val="4260246771"/>
              </p:ext>
            </p:extLst>
          </p:nvPr>
        </p:nvGraphicFramePr>
        <p:xfrm>
          <a:off x="1291257" y="1217128"/>
          <a:ext cx="9432114" cy="5430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7" name="右中かっこ 26"/>
          <p:cNvSpPr/>
          <p:nvPr/>
        </p:nvSpPr>
        <p:spPr>
          <a:xfrm>
            <a:off x="7268477" y="5381447"/>
            <a:ext cx="401638" cy="1207393"/>
          </a:xfrm>
          <a:prstGeom prst="rightBrace">
            <a:avLst/>
          </a:prstGeom>
          <a:noFill/>
          <a:ln w="38100">
            <a:solidFill>
              <a:srgbClr val="FF0000">
                <a:alpha val="25000"/>
              </a:srgbClr>
            </a:solidFill>
          </a:ln>
        </p:spPr>
        <p:style>
          <a:lnRef idx="3">
            <a:schemeClr val="dk1"/>
          </a:lnRef>
          <a:fillRef idx="0">
            <a:schemeClr val="dk1"/>
          </a:fillRef>
          <a:effectRef idx="2">
            <a:schemeClr val="dk1"/>
          </a:effectRef>
          <a:fontRef idx="minor">
            <a:schemeClr val="tx1"/>
          </a:fontRef>
        </p:style>
        <p:txBody>
          <a:bodyPr anchor="ctr"/>
          <a:lstStyle/>
          <a:p>
            <a:pPr algn="ctr">
              <a:defRPr/>
            </a:pPr>
            <a:endParaRPr lang="ja-JP" altLang="en-US"/>
          </a:p>
        </p:txBody>
      </p:sp>
      <p:sp>
        <p:nvSpPr>
          <p:cNvPr id="11" name="テキスト ボックス 10"/>
          <p:cNvSpPr txBox="1"/>
          <p:nvPr/>
        </p:nvSpPr>
        <p:spPr>
          <a:xfrm>
            <a:off x="9692342" y="6219508"/>
            <a:ext cx="1188818" cy="369332"/>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労働対価</a:t>
            </a:r>
          </a:p>
        </p:txBody>
      </p:sp>
      <p:sp>
        <p:nvSpPr>
          <p:cNvPr id="6147" name="タイトル 1"/>
          <p:cNvSpPr>
            <a:spLocks noGrp="1"/>
          </p:cNvSpPr>
          <p:nvPr>
            <p:ph type="title"/>
          </p:nvPr>
        </p:nvSpPr>
        <p:spPr/>
        <p:txBody>
          <a:bodyPr anchor="t">
            <a:normAutofit/>
          </a:bodyPr>
          <a:lstStyle/>
          <a:p>
            <a:r>
              <a:rPr lang="ja-JP" altLang="en-US" sz="3600" b="0" dirty="0">
                <a:latin typeface="UD デジタル 教科書体 NK-R" panose="02020400000000000000" pitchFamily="18" charset="-128"/>
                <a:ea typeface="UD デジタル 教科書体 NK-R" panose="02020400000000000000" pitchFamily="18" charset="-128"/>
              </a:rPr>
              <a:t>就労系サービスの</a:t>
            </a:r>
            <a:r>
              <a:rPr lang="ja-JP" altLang="en-US" b="0" dirty="0"/>
              <a:t>現状</a:t>
            </a:r>
            <a:br>
              <a:rPr lang="en-US" altLang="ja-JP" sz="3600" b="0" dirty="0">
                <a:latin typeface="UD デジタル 教科書体 NK-R" panose="02020400000000000000" pitchFamily="18" charset="-128"/>
                <a:ea typeface="UD デジタル 教科書体 NK-R" panose="02020400000000000000" pitchFamily="18" charset="-128"/>
              </a:rPr>
            </a:br>
            <a:r>
              <a:rPr lang="ja-JP" altLang="en-US" sz="2400" b="0" u="none" dirty="0">
                <a:latin typeface="UD デジタル 教科書体 NK-R" panose="02020400000000000000" pitchFamily="18" charset="-128"/>
                <a:ea typeface="UD デジタル 教科書体 NK-R" panose="02020400000000000000" pitchFamily="18" charset="-128"/>
              </a:rPr>
              <a:t>多様な働き方を支える仕組み</a:t>
            </a:r>
            <a:endParaRPr lang="ja-JP" altLang="en-US" sz="3600" b="0" u="none" dirty="0">
              <a:latin typeface="UD デジタル 教科書体 NK-R" panose="02020400000000000000" pitchFamily="18" charset="-128"/>
              <a:ea typeface="UD デジタル 教科書体 NK-R" panose="02020400000000000000" pitchFamily="18" charset="-128"/>
            </a:endParaRPr>
          </a:p>
        </p:txBody>
      </p:sp>
      <p:sp>
        <p:nvSpPr>
          <p:cNvPr id="21" name="右中かっこ 20"/>
          <p:cNvSpPr/>
          <p:nvPr/>
        </p:nvSpPr>
        <p:spPr>
          <a:xfrm rot="10800000">
            <a:off x="1554691" y="5327083"/>
            <a:ext cx="126116" cy="1297992"/>
          </a:xfrm>
          <a:prstGeom prst="rightBrace">
            <a:avLst/>
          </a:prstGeom>
          <a:ln w="38100">
            <a:solidFill>
              <a:srgbClr val="FF0000">
                <a:alpha val="25000"/>
              </a:srgbClr>
            </a:solidFill>
          </a:ln>
        </p:spPr>
        <p:style>
          <a:lnRef idx="3">
            <a:schemeClr val="dk1"/>
          </a:lnRef>
          <a:fillRef idx="0">
            <a:schemeClr val="dk1"/>
          </a:fillRef>
          <a:effectRef idx="2">
            <a:schemeClr val="dk1"/>
          </a:effectRef>
          <a:fontRef idx="minor">
            <a:schemeClr val="tx1"/>
          </a:fontRef>
        </p:style>
        <p:txBody>
          <a:bodyPr anchor="ctr"/>
          <a:lstStyle/>
          <a:p>
            <a:pPr algn="ctr">
              <a:defRPr/>
            </a:pPr>
            <a:endParaRPr lang="ja-JP" altLang="en-US"/>
          </a:p>
        </p:txBody>
      </p:sp>
      <p:sp>
        <p:nvSpPr>
          <p:cNvPr id="25" name="左中かっこ 24"/>
          <p:cNvSpPr/>
          <p:nvPr/>
        </p:nvSpPr>
        <p:spPr>
          <a:xfrm>
            <a:off x="3222995" y="1916264"/>
            <a:ext cx="277038" cy="3469644"/>
          </a:xfrm>
          <a:prstGeom prst="leftBrace">
            <a:avLst>
              <a:gd name="adj1" fmla="val 8333"/>
              <a:gd name="adj2" fmla="val 40165"/>
            </a:avLst>
          </a:prstGeom>
          <a:ln w="38100">
            <a:solidFill>
              <a:srgbClr val="FF0000">
                <a:alpha val="25000"/>
              </a:srgbClr>
            </a:solidFill>
          </a:ln>
        </p:spPr>
        <p:style>
          <a:lnRef idx="3">
            <a:schemeClr val="dk1"/>
          </a:lnRef>
          <a:fillRef idx="0">
            <a:schemeClr val="dk1"/>
          </a:fillRef>
          <a:effectRef idx="2">
            <a:schemeClr val="dk1"/>
          </a:effectRef>
          <a:fontRef idx="minor">
            <a:schemeClr val="tx1"/>
          </a:fontRef>
        </p:style>
        <p:txBody>
          <a:bodyPr anchor="ctr"/>
          <a:lstStyle/>
          <a:p>
            <a:pPr algn="ctr">
              <a:defRPr/>
            </a:pPr>
            <a:endParaRPr lang="ja-JP" altLang="en-US"/>
          </a:p>
        </p:txBody>
      </p:sp>
      <p:sp>
        <p:nvSpPr>
          <p:cNvPr id="29" name="正方形/長方形 28"/>
          <p:cNvSpPr/>
          <p:nvPr/>
        </p:nvSpPr>
        <p:spPr>
          <a:xfrm>
            <a:off x="9878488" y="2136119"/>
            <a:ext cx="2154467" cy="993775"/>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sz="16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障害者雇用納付金による助成金を活用可能</a:t>
            </a:r>
            <a:endParaRPr lang="en-US" altLang="ja-JP" sz="16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defRPr/>
            </a:pP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型事業所は一部受給不可</a:t>
            </a:r>
          </a:p>
        </p:txBody>
      </p:sp>
      <p:sp>
        <p:nvSpPr>
          <p:cNvPr id="3" name="上矢印 2"/>
          <p:cNvSpPr/>
          <p:nvPr/>
        </p:nvSpPr>
        <p:spPr>
          <a:xfrm>
            <a:off x="394522" y="1387814"/>
            <a:ext cx="441781" cy="5156919"/>
          </a:xfrm>
          <a:prstGeom prst="upArrow">
            <a:avLst/>
          </a:prstGeom>
          <a:solidFill>
            <a:schemeClr val="bg2">
              <a:lumMod val="9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ja-JP" altLang="en-US"/>
          </a:p>
        </p:txBody>
      </p:sp>
      <p:sp>
        <p:nvSpPr>
          <p:cNvPr id="31" name="テキスト ボックス 30"/>
          <p:cNvSpPr txBox="1"/>
          <p:nvPr/>
        </p:nvSpPr>
        <p:spPr>
          <a:xfrm>
            <a:off x="840975" y="1833948"/>
            <a:ext cx="461665" cy="1295946"/>
          </a:xfrm>
          <a:prstGeom prst="rect">
            <a:avLst/>
          </a:prstGeom>
          <a:ln/>
        </p:spPr>
        <p:style>
          <a:lnRef idx="3">
            <a:schemeClr val="lt1"/>
          </a:lnRef>
          <a:fillRef idx="1">
            <a:schemeClr val="accent2"/>
          </a:fillRef>
          <a:effectRef idx="1">
            <a:schemeClr val="accent2"/>
          </a:effectRef>
          <a:fontRef idx="minor">
            <a:schemeClr val="lt1"/>
          </a:fontRef>
        </p:style>
        <p:txBody>
          <a:bodyPr vert="eaVert" wrap="square" rtlCol="0">
            <a:spAutoFit/>
          </a:bodyPr>
          <a:lstStyle/>
          <a:p>
            <a:pPr algn="ctr"/>
            <a:r>
              <a:rPr lang="ja-JP" altLang="en-US"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社会的統合</a:t>
            </a:r>
          </a:p>
        </p:txBody>
      </p:sp>
      <p:sp>
        <p:nvSpPr>
          <p:cNvPr id="24" name="正方形/長方形 23"/>
          <p:cNvSpPr/>
          <p:nvPr/>
        </p:nvSpPr>
        <p:spPr>
          <a:xfrm>
            <a:off x="1417777" y="2658972"/>
            <a:ext cx="1737841" cy="623887"/>
          </a:xfrm>
          <a:prstGeom prst="rect">
            <a:avLst/>
          </a:prstGeom>
          <a:solidFill>
            <a:schemeClr val="bg1"/>
          </a:solidFill>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sz="16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労働法適用・雇用関係がある</a:t>
            </a:r>
          </a:p>
        </p:txBody>
      </p:sp>
      <p:sp>
        <p:nvSpPr>
          <p:cNvPr id="28" name="右中かっこ 27"/>
          <p:cNvSpPr/>
          <p:nvPr/>
        </p:nvSpPr>
        <p:spPr>
          <a:xfrm>
            <a:off x="9619510" y="1211181"/>
            <a:ext cx="277039" cy="4828671"/>
          </a:xfrm>
          <a:prstGeom prst="rightBrace">
            <a:avLst/>
          </a:prstGeom>
          <a:ln w="38100">
            <a:solidFill>
              <a:srgbClr val="FF0000">
                <a:alpha val="25000"/>
              </a:srgbClr>
            </a:solidFill>
          </a:ln>
        </p:spPr>
        <p:style>
          <a:lnRef idx="3">
            <a:schemeClr val="dk1"/>
          </a:lnRef>
          <a:fillRef idx="0">
            <a:schemeClr val="dk1"/>
          </a:fillRef>
          <a:effectRef idx="2">
            <a:schemeClr val="dk1"/>
          </a:effectRef>
          <a:fontRef idx="minor">
            <a:schemeClr val="tx1"/>
          </a:fontRef>
        </p:style>
        <p:txBody>
          <a:bodyPr anchor="ctr"/>
          <a:lstStyle/>
          <a:p>
            <a:pPr algn="ctr">
              <a:defRPr/>
            </a:pPr>
            <a:endParaRPr lang="ja-JP" altLang="en-US"/>
          </a:p>
        </p:txBody>
      </p:sp>
      <p:sp>
        <p:nvSpPr>
          <p:cNvPr id="5" name="四角形: 角を丸くする 4">
            <a:extLst>
              <a:ext uri="{FF2B5EF4-FFF2-40B4-BE49-F238E27FC236}">
                <a16:creationId xmlns:a16="http://schemas.microsoft.com/office/drawing/2014/main" id="{9DACD611-9D18-4B99-98D9-D8E9617B41B6}"/>
              </a:ext>
            </a:extLst>
          </p:cNvPr>
          <p:cNvSpPr/>
          <p:nvPr/>
        </p:nvSpPr>
        <p:spPr>
          <a:xfrm>
            <a:off x="1689249" y="5381447"/>
            <a:ext cx="1601014" cy="42869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就労定着支援</a:t>
            </a:r>
          </a:p>
        </p:txBody>
      </p:sp>
      <p:sp>
        <p:nvSpPr>
          <p:cNvPr id="26" name="正方形/長方形 25"/>
          <p:cNvSpPr/>
          <p:nvPr/>
        </p:nvSpPr>
        <p:spPr>
          <a:xfrm>
            <a:off x="7792111" y="5605691"/>
            <a:ext cx="1554976" cy="576263"/>
          </a:xfrm>
          <a:prstGeom prst="rect">
            <a:avLst/>
          </a:prstGeom>
          <a:solidFill>
            <a:schemeClr val="bg1"/>
          </a:solidFill>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運営に福祉予算が活用されている</a:t>
            </a:r>
          </a:p>
        </p:txBody>
      </p:sp>
      <p:sp>
        <p:nvSpPr>
          <p:cNvPr id="22" name="正方形/長方形 21"/>
          <p:cNvSpPr/>
          <p:nvPr/>
        </p:nvSpPr>
        <p:spPr>
          <a:xfrm>
            <a:off x="138634" y="5381447"/>
            <a:ext cx="1403423" cy="576262"/>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労働法不適用・雇用関係がない</a:t>
            </a:r>
          </a:p>
        </p:txBody>
      </p:sp>
      <p:sp>
        <p:nvSpPr>
          <p:cNvPr id="9" name="正方形/長方形 8">
            <a:extLst>
              <a:ext uri="{FF2B5EF4-FFF2-40B4-BE49-F238E27FC236}">
                <a16:creationId xmlns:a16="http://schemas.microsoft.com/office/drawing/2014/main" id="{B97C0B0B-1725-4738-AF7C-AADD3F141B6A}"/>
              </a:ext>
            </a:extLst>
          </p:cNvPr>
          <p:cNvSpPr/>
          <p:nvPr/>
        </p:nvSpPr>
        <p:spPr>
          <a:xfrm>
            <a:off x="10263136" y="5595793"/>
            <a:ext cx="992579" cy="307777"/>
          </a:xfrm>
          <a:prstGeom prst="rect">
            <a:avLst/>
          </a:prstGeom>
          <a:noFill/>
        </p:spPr>
        <p:txBody>
          <a:bodyPr wrap="none" lIns="91440" tIns="45720" rIns="91440" bIns="45720">
            <a:spAutoFit/>
          </a:bodyPr>
          <a:lstStyle/>
          <a:p>
            <a:pPr algn="ctr"/>
            <a:r>
              <a:rPr lang="ja-JP" altLang="en-US" sz="1400" b="0" cap="none" spc="0" dirty="0">
                <a:ln w="0">
                  <a:noFill/>
                </a:ln>
                <a:solidFill>
                  <a:srgbClr val="FF0000"/>
                </a:solidFill>
                <a:latin typeface="UD デジタル 教科書体 NK-R" panose="02020400000000000000" pitchFamily="18" charset="-128"/>
                <a:ea typeface="UD デジタル 教科書体 NK-R" panose="02020400000000000000" pitchFamily="18" charset="-128"/>
              </a:rPr>
              <a:t>雇用・就業</a:t>
            </a:r>
          </a:p>
        </p:txBody>
      </p:sp>
      <p:sp>
        <p:nvSpPr>
          <p:cNvPr id="2" name="テキスト ボックス 1">
            <a:extLst>
              <a:ext uri="{FF2B5EF4-FFF2-40B4-BE49-F238E27FC236}">
                <a16:creationId xmlns:a16="http://schemas.microsoft.com/office/drawing/2014/main" id="{0CB974B2-156C-1501-7573-1B1F54107BAC}"/>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スライド№９</a:t>
            </a:r>
          </a:p>
        </p:txBody>
      </p:sp>
    </p:spTree>
    <p:extLst>
      <p:ext uri="{BB962C8B-B14F-4D97-AF65-F5344CB8AC3E}">
        <p14:creationId xmlns:p14="http://schemas.microsoft.com/office/powerpoint/2010/main" val="2720989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27"/>
          <p:cNvGraphicFramePr>
            <a:graphicFrameLocks noGrp="1"/>
          </p:cNvGraphicFramePr>
          <p:nvPr/>
        </p:nvGraphicFramePr>
        <p:xfrm>
          <a:off x="413658" y="1281468"/>
          <a:ext cx="11364684" cy="5465052"/>
        </p:xfrm>
        <a:graphic>
          <a:graphicData uri="http://schemas.openxmlformats.org/drawingml/2006/table">
            <a:tbl>
              <a:tblPr/>
              <a:tblGrid>
                <a:gridCol w="280000">
                  <a:extLst>
                    <a:ext uri="{9D8B030D-6E8A-4147-A177-3AD203B41FA5}">
                      <a16:colId xmlns:a16="http://schemas.microsoft.com/office/drawing/2014/main" val="20000"/>
                    </a:ext>
                  </a:extLst>
                </a:gridCol>
                <a:gridCol w="2771171">
                  <a:extLst>
                    <a:ext uri="{9D8B030D-6E8A-4147-A177-3AD203B41FA5}">
                      <a16:colId xmlns:a16="http://schemas.microsoft.com/office/drawing/2014/main" val="20001"/>
                    </a:ext>
                  </a:extLst>
                </a:gridCol>
                <a:gridCol w="2771171">
                  <a:extLst>
                    <a:ext uri="{9D8B030D-6E8A-4147-A177-3AD203B41FA5}">
                      <a16:colId xmlns:a16="http://schemas.microsoft.com/office/drawing/2014/main" val="20002"/>
                    </a:ext>
                  </a:extLst>
                </a:gridCol>
                <a:gridCol w="2771171">
                  <a:extLst>
                    <a:ext uri="{9D8B030D-6E8A-4147-A177-3AD203B41FA5}">
                      <a16:colId xmlns:a16="http://schemas.microsoft.com/office/drawing/2014/main" val="20003"/>
                    </a:ext>
                  </a:extLst>
                </a:gridCol>
                <a:gridCol w="2771171">
                  <a:extLst>
                    <a:ext uri="{9D8B030D-6E8A-4147-A177-3AD203B41FA5}">
                      <a16:colId xmlns:a16="http://schemas.microsoft.com/office/drawing/2014/main" val="4143612613"/>
                    </a:ext>
                  </a:extLst>
                </a:gridCol>
              </a:tblGrid>
              <a:tr h="12748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　 </a:t>
                      </a:r>
                      <a:endParaRPr kumimoji="1" lang="ja-JP"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就労移行支援事業</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規則第</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6</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条の</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9)</a:t>
                      </a: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就労継続支援Ａ型事業（規則第</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6</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条の</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10</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第</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1</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項）</a:t>
                      </a: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就労継続支援Ｂ型事業（規則第</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6</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条の</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10</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第</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2</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項）</a:t>
                      </a: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就労定着支援事業（規則第</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6</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条の</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10</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a:t>
                      </a: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0"/>
                  </a:ext>
                </a:extLst>
              </a:tr>
              <a:tr h="622133">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7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事　業　概　要</a:t>
                      </a:r>
                    </a:p>
                  </a:txBody>
                  <a:tcPr marL="99061" marR="99061" marT="45719" marB="45719"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sng"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rPr>
                        <a:t>通常の事業所に雇用されることが可能と見込まれる者</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に対して、①生産活動、職場体験等の活動の機会の提供その他の就労に必要な知識及び能力の向上のために必要な訓練、②求職活動に関する支援、③その適性に応じた職場の開拓、④就職後における職場への定着のために必要な相談等の支援を行う。</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（標準利用期間：２年）</a:t>
                      </a:r>
                      <a:endParaRPr kumimoji="1" lang="en-US" altLang="ja-JP" sz="800" b="0" i="0" u="none" strike="noStrike" kern="1200" cap="none" spc="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kern="1200" spc="-10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800" b="0" kern="1200" spc="-100" dirty="0">
                          <a:solidFill>
                            <a:schemeClr val="tx1"/>
                          </a:solidFill>
                          <a:latin typeface="UD デジタル 教科書体 NK-R" panose="02020400000000000000" pitchFamily="18" charset="-128"/>
                          <a:ea typeface="UD デジタル 教科書体 NK-R" panose="02020400000000000000" pitchFamily="18" charset="-128"/>
                          <a:cs typeface="+mn-cs"/>
                        </a:rPr>
                        <a:t>必要性が認められた場合に限り、最大１年間の更新可能</a:t>
                      </a:r>
                      <a:endPar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28650" algn="l"/>
                        </a:tabLst>
                        <a:defRPr/>
                      </a:pPr>
                      <a:r>
                        <a:rPr kumimoji="1" lang="ja-JP" altLang="en-US" sz="800" b="0" i="0" u="none" strike="noStrike" kern="0"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通常の事業所に雇用されることが困難であり、</a:t>
                      </a:r>
                      <a:r>
                        <a:rPr kumimoji="1" lang="ja-JP" altLang="en-US" sz="800" b="0" i="0" u="sng" strike="noStrike" kern="0"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rPr>
                        <a:t>雇用契約に基づく就労が可能である者</a:t>
                      </a:r>
                      <a:r>
                        <a:rPr kumimoji="1" lang="ja-JP" altLang="en-US" sz="800" b="0" i="0" u="none" strike="noStrike" kern="0"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に対して、雇用契約の締結等による就労の機会の提供及び生産活動の機会の提供その他の就労に必要な知識及び能力</a:t>
                      </a:r>
                      <a:r>
                        <a:rPr kumimoji="1" lang="ja-JP" altLang="en-US" sz="800" b="0" i="0" u="none" strike="noStrike" kern="0" cap="none" spc="-4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の向上のために必要な訓練等の支援を行う。</a:t>
                      </a:r>
                      <a:endParaRPr kumimoji="1" lang="en-US" altLang="ja-JP" sz="800" b="0" i="0" u="none" strike="noStrike" kern="0" cap="none" spc="-4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base" latinLnBrk="0" hangingPunct="1">
                        <a:lnSpc>
                          <a:spcPct val="100000"/>
                        </a:lnSpc>
                        <a:spcBef>
                          <a:spcPct val="0"/>
                        </a:spcBef>
                        <a:spcAft>
                          <a:spcPct val="0"/>
                        </a:spcAft>
                        <a:buClrTx/>
                        <a:buSzTx/>
                        <a:buFontTx/>
                        <a:buNone/>
                        <a:tabLst>
                          <a:tab pos="628650" algn="l"/>
                        </a:tabLst>
                        <a:defRPr/>
                      </a:pPr>
                      <a:r>
                        <a:rPr kumimoji="1" lang="ja-JP" altLang="en-US" sz="800" b="0" i="0" u="none" strike="noStrike" kern="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（利用期間：制限なし）</a:t>
                      </a:r>
                      <a:endParaRPr kumimoji="1" lang="en-US" altLang="ja-JP" sz="800" b="0" i="0" u="none" strike="noStrike" kern="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99061" marR="99061"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通常の事業所に雇用されることが困難であり、</a:t>
                      </a:r>
                      <a:r>
                        <a:rPr kumimoji="1" lang="ja-JP" altLang="en-US" sz="800" b="0" i="0" u="sng"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rPr>
                        <a:t>雇用契約に基づく就労が困難である者</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に対して、就労の機会の提供及び生産活動の機会の提供その他の就労に必要な知識及び能力の向上のために必要な訓練その他の必要な支援を行う。</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（利用期間：制限なし）</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就労移行支援、就労継続支援、生活介護、自立訓練の利用を経て、通常の事業所に新たに雇用され、就労移行支援等の職場定着の義務・努力義務である</a:t>
                      </a:r>
                      <a:r>
                        <a:rPr kumimoji="1" lang="en-US" altLang="ja-JP" sz="800" b="0" i="0" u="sng"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rPr>
                        <a:t>6</a:t>
                      </a:r>
                      <a:r>
                        <a:rPr kumimoji="1" lang="ja-JP" altLang="en-US" sz="800" b="0" i="0" u="sng"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rPr>
                        <a:t>月を経過した者</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に対して、就労の継続を図るために、障害者を雇用した事業所、障害福祉サービス事業者、医療機関等との連絡調整、障害者が雇用されることに伴い生じる日常生活又は社会生活を営む上での各般の問題に関する相談、指導及び助言その他の必要な支援を行う。（利用期間：</a:t>
                      </a: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3</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年）</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853308">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7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対　象　者</a:t>
                      </a:r>
                    </a:p>
                  </a:txBody>
                  <a:tcPr marL="99061" marR="99061" marT="45719" marB="45719"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138113" marR="0" lvl="0" indent="-138113"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①</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企業等への就労を希望する者</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138113" marR="0" lvl="0" indent="-138113" algn="l"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②通常の事業所に雇用されている障害者であって主務省令で定める事由により当該事業所での就労に必要な知識及び能力の向上のための支援を一時的に必要とする者（</a:t>
                      </a:r>
                      <a:r>
                        <a:rPr kumimoji="1" lang="en-US" altLang="ja-JP" sz="8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a:t>
                      </a:r>
                      <a:r>
                        <a:rPr kumimoji="1" lang="ja-JP" altLang="en-US" sz="8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４障害者総合支援法改正法により新設）</a:t>
                      </a:r>
                      <a:endParaRPr kumimoji="1" lang="en-US" altLang="ja-JP" sz="8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38113" marR="0" lvl="0" indent="-138113" algn="l" defTabSz="914400" rtl="0" eaLnBrk="1" fontAlgn="base" latinLnBrk="0" hangingPunct="1">
                        <a:lnSpc>
                          <a:spcPct val="100000"/>
                        </a:lnSpc>
                        <a:spcBef>
                          <a:spcPct val="20000"/>
                        </a:spcBef>
                        <a:spcAft>
                          <a:spcPct val="0"/>
                        </a:spcAft>
                        <a:buClrTx/>
                        <a:buSzTx/>
                        <a:buFontTx/>
                        <a:buNone/>
                        <a:tabLst/>
                        <a:defRPr/>
                      </a:pP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平成</a:t>
                      </a: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30</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年</a:t>
                      </a: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4</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月から、</a:t>
                      </a: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65</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歳以上の者も要件を満たせば利用可能。</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38113" marR="0" lvl="0" indent="-138113"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①移行支援事業を利用したが、企業等の雇用に結びつかなかった者</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138113" marR="0" lvl="0" indent="-138113"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②特別支援学校を卒業して就職活動を行ったが企業等の雇用に結びつかなかっ</a:t>
                      </a:r>
                      <a:r>
                        <a:rPr kumimoji="1" lang="ja-JP" altLang="en-US" sz="800" b="0" i="0" u="none" strike="noStrike" cap="none" spc="-8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た者</a:t>
                      </a:r>
                      <a:endParaRPr kumimoji="1" lang="en-US" altLang="ja-JP" sz="800" b="0" i="0" u="none" strike="noStrike" cap="none" spc="-8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138113" marR="0" lvl="0" indent="-138113"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③就労経験のある者で、現に雇用関係にない者</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138113" marR="0" lvl="0" indent="-138113" algn="l"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④</a:t>
                      </a:r>
                      <a:r>
                        <a:rPr kumimoji="1" lang="ja-JP" altLang="en-US" sz="8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通常の事業所に雇用されている障害者であって主務省令で定める事由により当該事業所での就労に必要な知識及び能力の向上のための支援を一時的に必要とする者（</a:t>
                      </a:r>
                      <a:r>
                        <a:rPr kumimoji="1" lang="en-US" altLang="ja-JP" sz="8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a:t>
                      </a:r>
                      <a:r>
                        <a:rPr kumimoji="1" lang="ja-JP" altLang="en-US" sz="8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４障害者総合支援法改正法により新設）</a:t>
                      </a:r>
                      <a:endParaRPr kumimoji="1" lang="en-US" altLang="ja-JP" sz="8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38113" marR="0" lvl="0" indent="-138113" algn="l" defTabSz="914400" rtl="0" eaLnBrk="1" fontAlgn="base" latinLnBrk="0" hangingPunct="1">
                        <a:lnSpc>
                          <a:spcPct val="100000"/>
                        </a:lnSpc>
                        <a:spcBef>
                          <a:spcPct val="20000"/>
                        </a:spcBef>
                        <a:spcAft>
                          <a:spcPct val="0"/>
                        </a:spcAft>
                        <a:buClrTx/>
                        <a:buSzTx/>
                        <a:buFontTx/>
                        <a:buNone/>
                        <a:tabLst/>
                        <a:defRPr/>
                      </a:pP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平成</a:t>
                      </a: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30</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年</a:t>
                      </a: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4</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月から、</a:t>
                      </a: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65</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歳以上の者も要件を満たせば利用可能。</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88900" marR="0" lvl="0" indent="-8890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spc="-10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①</a:t>
                      </a:r>
                      <a:r>
                        <a:rPr kumimoji="1" lang="ja-JP" altLang="en-US" sz="800" b="0" i="0" u="none" strike="noStrike" cap="none" spc="-10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　就労経験がある者であって、年齢や体力の面で一般企業に雇用されることが困難となった者</a:t>
                      </a:r>
                      <a:endParaRPr kumimoji="1" lang="en-US" altLang="ja-JP" sz="800" b="0" i="0" u="none" strike="noStrike" cap="none" spc="-10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88900" marR="0" lvl="0" indent="-8890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②</a:t>
                      </a: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50</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歳に達している者又は障害基礎年金</a:t>
                      </a: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1</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級受給者</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88900" marR="0" lvl="0" indent="-8890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③　①及び②に該当しない者で、就労移行支援事業者等によるアセスメントにより、就労面に係る課題等の把握が行われている者。</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88900" marR="0" lvl="0" indent="-88900" algn="l"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④通常の事業所に雇用されている障害者であって主務省令で定める事由により当該事業所での就労に必要な知識及び能力の向上のための支援を一時的に必要とする者（</a:t>
                      </a:r>
                      <a:r>
                        <a:rPr kumimoji="1" lang="en-US" altLang="ja-JP" sz="8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a:t>
                      </a:r>
                      <a:r>
                        <a:rPr kumimoji="1" lang="ja-JP" altLang="en-US" sz="8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４障害者総合支援法改正法により新設）	</a:t>
                      </a:r>
                    </a:p>
                  </a:txBody>
                  <a:tcPr marL="99061" marR="99061"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88900" marR="0" lvl="0" indent="-88900" algn="l" defTabSz="914400" rtl="0" eaLnBrk="1" fontAlgn="base" latinLnBrk="0" hangingPunct="1">
                        <a:lnSpc>
                          <a:spcPct val="100000"/>
                        </a:lnSpc>
                        <a:spcBef>
                          <a:spcPts val="600"/>
                        </a:spcBef>
                        <a:spcAft>
                          <a:spcPct val="0"/>
                        </a:spcAft>
                        <a:buClrTx/>
                        <a:buSzTx/>
                        <a:buFontTx/>
                        <a:buNone/>
                        <a:tabLst/>
                      </a:pP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①就労移行支援、就労継続支援、生活介護、自立訓練の利用を経て一般就労へ移行した障害者で、就労に伴う環境変化により日常生活又は社会生活上の課題が生じている者であって、一般就労後</a:t>
                      </a: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6</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月を経過した者</a:t>
                      </a:r>
                    </a:p>
                  </a:txBody>
                  <a:tcPr marL="99061" marR="99061"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866907">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700" b="0" i="0" u="none" strike="noStrike" cap="none" spc="-4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報酬</a:t>
                      </a:r>
                      <a:endParaRPr kumimoji="1" lang="en-US" altLang="ja-JP" sz="700" b="0" i="0" u="none" strike="noStrike" cap="none" spc="-4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700" b="0" i="0" u="none" strike="noStrike" cap="none" spc="-4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単価</a:t>
                      </a: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138113" marR="0" lvl="0" indent="-138113" algn="ctr"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４７９～</a:t>
                      </a:r>
                      <a:r>
                        <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1,</a:t>
                      </a: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２１０単位／日</a:t>
                      </a:r>
                      <a:endPar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138113" marR="0" lvl="0" indent="-138113" algn="ctr" defTabSz="914400" rtl="0" eaLnBrk="1" fontAlgn="base" latinLnBrk="0" hangingPunct="1">
                        <a:lnSpc>
                          <a:spcPct val="100000"/>
                        </a:lnSpc>
                        <a:spcBef>
                          <a:spcPts val="0"/>
                        </a:spcBef>
                        <a:spcAft>
                          <a:spcPct val="0"/>
                        </a:spcAft>
                        <a:buClrTx/>
                        <a:buSzTx/>
                        <a:buFontTx/>
                        <a:buNone/>
                        <a:tabLst/>
                        <a:defRPr/>
                      </a:pPr>
                      <a:r>
                        <a:rPr kumimoji="1" lang="ja-JP" altLang="en-US" sz="900" b="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＜定員</a:t>
                      </a:r>
                      <a:r>
                        <a:rPr kumimoji="1" lang="en-US" altLang="ja-JP" sz="900" b="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20</a:t>
                      </a:r>
                      <a:r>
                        <a:rPr kumimoji="1" lang="ja-JP" altLang="en-US" sz="900" b="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人以下の場合＞</a:t>
                      </a:r>
                      <a:endPar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138113" marR="0" lvl="0" indent="-138113" algn="l" defTabSz="914400"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定員規模に応じた設定</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就職後６月以上の定着した割合が高いほど高い報酬</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38113" marR="0" lvl="0" indent="-138113" algn="ctr" defTabSz="914400" rtl="0" eaLnBrk="1" fontAlgn="base" latinLnBrk="0" hangingPunct="1">
                        <a:lnSpc>
                          <a:spcPct val="100000"/>
                        </a:lnSpc>
                        <a:spcBef>
                          <a:spcPts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3</a:t>
                      </a: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１９～７９１単位／日</a:t>
                      </a:r>
                      <a:endPar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138113" marR="0" lvl="0" indent="-138113" algn="ctr" defTabSz="914400" rtl="0" eaLnBrk="1" fontAlgn="base" latinLnBrk="0" hangingPunct="1">
                        <a:lnSpc>
                          <a:spcPct val="100000"/>
                        </a:lnSpc>
                        <a:spcBef>
                          <a:spcPts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＜定員</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20</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人以下、人員配置</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7.5</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1</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の場合＞</a:t>
                      </a:r>
                      <a:endPar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en-US" altLang="ja-JP" sz="800" b="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kumimoji="1" lang="ja-JP" altLang="en-US" sz="800" b="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「１日の</a:t>
                      </a:r>
                      <a:r>
                        <a:rPr kumimoji="1" lang="ja-JP" altLang="en-US"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平均労働時間」、「生産活動」「多様な働き方」「支援力向上」「地域連携活動」の５つの項目による総合評価による報酬</a:t>
                      </a:r>
                      <a:endParaRPr kumimoji="1" lang="en-US"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38113" marR="0" lvl="0" indent="-138113" algn="l" defTabSz="914400" rtl="0" eaLnBrk="1" fontAlgn="base" latinLnBrk="0" hangingPunct="1">
                        <a:lnSpc>
                          <a:spcPct val="100000"/>
                        </a:lnSpc>
                        <a:spcBef>
                          <a:spcPts val="0"/>
                        </a:spcBef>
                        <a:spcAft>
                          <a:spcPct val="0"/>
                        </a:spcAft>
                        <a:buClrTx/>
                        <a:buSzTx/>
                        <a:buFontTx/>
                        <a:buNone/>
                        <a:tabLst/>
                        <a:defRPr/>
                      </a:pPr>
                      <a:r>
                        <a:rPr kumimoji="1" lang="en-US" altLang="ja-JP" sz="11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Ⅰ</a:t>
                      </a:r>
                      <a:r>
                        <a:rPr kumimoji="1" lang="ja-JP" altLang="en-US" sz="11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「平均工賃月額」に応じた報酬体系</a:t>
                      </a:r>
                      <a:endParaRPr kumimoji="1" lang="en-US" altLang="ja-JP" sz="11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138113" marR="0" lvl="0" indent="-138113" algn="ctr" defTabSz="914400" rtl="0" eaLnBrk="1" fontAlgn="base" latinLnBrk="0" hangingPunct="1">
                        <a:lnSpc>
                          <a:spcPct val="100000"/>
                        </a:lnSpc>
                        <a:spcBef>
                          <a:spcPts val="0"/>
                        </a:spcBef>
                        <a:spcAft>
                          <a:spcPct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5</a:t>
                      </a:r>
                      <a:r>
                        <a:rPr kumimoji="1" lang="ja-JP" altLang="en-US" sz="12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９０～８３７単位／日</a:t>
                      </a:r>
                      <a:endParaRPr kumimoji="1" lang="en-US" altLang="ja-JP" sz="12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138113" marR="0" lvl="0" indent="-138113" algn="ctr" defTabSz="914400" rtl="0" eaLnBrk="1" fontAlgn="base" latinLnBrk="0" hangingPunct="1">
                        <a:lnSpc>
                          <a:spcPct val="100000"/>
                        </a:lnSpc>
                        <a:spcBef>
                          <a:spcPts val="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＜定員</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20</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人以下、人員配置６：</a:t>
                      </a:r>
                      <a:r>
                        <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1</a:t>
                      </a:r>
                      <a:r>
                        <a:rPr kumimoji="1" lang="ja-JP" altLang="en-US"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の場合＞</a:t>
                      </a:r>
                      <a:endParaRPr kumimoji="1" lang="en-US"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base" latinLnBrk="0" hangingPunct="1">
                        <a:lnSpc>
                          <a:spcPct val="100000"/>
                        </a:lnSpc>
                        <a:spcBef>
                          <a:spcPts val="300"/>
                        </a:spcBef>
                        <a:spcAft>
                          <a:spcPct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kumimoji="1" lang="ja-JP" altLang="en-US" sz="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平均工賃月額が高いほど高い報酬</a:t>
                      </a:r>
                      <a:endParaRPr kumimoji="1" lang="en-US" altLang="ja-JP" sz="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defRPr/>
                      </a:pPr>
                      <a:r>
                        <a:rPr kumimoji="1" lang="en-US" altLang="ja-JP" sz="11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Ⅱ</a:t>
                      </a:r>
                      <a:r>
                        <a:rPr kumimoji="1" lang="ja-JP" altLang="en-US" sz="11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「利用者の就労や生産活動等への参加等」をもって一律に評価する報酬体系</a:t>
                      </a:r>
                      <a:endParaRPr kumimoji="1" lang="en-US" altLang="ja-JP" sz="11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ctr" defTabSz="914400" rtl="0" eaLnBrk="1" fontAlgn="base" latinLnBrk="0" hangingPunct="1">
                        <a:lnSpc>
                          <a:spcPct val="100000"/>
                        </a:lnSpc>
                        <a:spcBef>
                          <a:spcPts val="30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５８４単位／日</a:t>
                      </a:r>
                      <a:endParaRPr kumimoji="1" lang="en-US" altLang="ja-JP" sz="12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ctr" defTabSz="914400" rtl="0" eaLnBrk="1" fontAlgn="base" latinLnBrk="0" hangingPunct="1">
                        <a:lnSpc>
                          <a:spcPct val="100000"/>
                        </a:lnSpc>
                        <a:spcBef>
                          <a:spcPts val="300"/>
                        </a:spcBef>
                        <a:spcAft>
                          <a:spcPct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ja-JP" altLang="en-US" sz="9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＜定員２０人以下、人員配置６：１の場合の場合＞</a:t>
                      </a:r>
                      <a:endParaRPr kumimoji="1" lang="en-US" altLang="ja-JP" sz="9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99061" marR="99061"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1,0</a:t>
                      </a:r>
                      <a:r>
                        <a:rPr kumimoji="1" lang="ja-JP" altLang="en-US" sz="12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７４～</a:t>
                      </a:r>
                      <a:r>
                        <a:rPr kumimoji="1" lang="en-US" altLang="ja-JP" sz="12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3,</a:t>
                      </a:r>
                      <a:r>
                        <a:rPr kumimoji="1" lang="ja-JP" altLang="en-US" sz="12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５１２単位／月</a:t>
                      </a:r>
                      <a:endParaRPr kumimoji="1" lang="en-US" altLang="ja-JP" sz="12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ctr" defTabSz="914400" rtl="0" eaLnBrk="1" fontAlgn="base" latinLnBrk="0" hangingPunct="1">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＜利用者数</a:t>
                      </a:r>
                      <a:r>
                        <a:rPr kumimoji="1" lang="en-US" altLang="ja-JP" sz="10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20</a:t>
                      </a:r>
                      <a:r>
                        <a:rPr kumimoji="1" lang="ja-JP" altLang="en-US" sz="10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人以下の場合＞</a:t>
                      </a:r>
                      <a:endParaRPr kumimoji="1" lang="en-US" altLang="ja-JP" sz="10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base" latinLnBrk="0" hangingPunct="1">
                        <a:lnSpc>
                          <a:spcPct val="100000"/>
                        </a:lnSpc>
                        <a:spcBef>
                          <a:spcPts val="300"/>
                        </a:spcBef>
                        <a:spcAft>
                          <a:spcPct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a:t>
                      </a:r>
                      <a:r>
                        <a:rPr kumimoji="1" lang="ja-JP" altLang="en-US" sz="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利用者数に応じた設定</a:t>
                      </a:r>
                      <a:endParaRPr kumimoji="1" lang="en-US" altLang="ja-JP" sz="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base" latinLnBrk="0" hangingPunct="1">
                        <a:lnSpc>
                          <a:spcPct val="100000"/>
                        </a:lnSpc>
                        <a:spcBef>
                          <a:spcPts val="300"/>
                        </a:spcBef>
                        <a:spcAft>
                          <a:spcPct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a:t>
                      </a:r>
                      <a:r>
                        <a:rPr kumimoji="1" lang="ja-JP" altLang="en-US" sz="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就労定着率（過去</a:t>
                      </a:r>
                      <a:r>
                        <a:rPr kumimoji="1" lang="en-US" altLang="ja-JP" sz="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3</a:t>
                      </a:r>
                      <a:r>
                        <a:rPr kumimoji="1" lang="ja-JP" altLang="en-US" sz="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年間の就労定着支援の総利用者数のうち前年度末時点の就労定着者数）が高いほど高い報酬</a:t>
                      </a:r>
                      <a:endParaRPr kumimoji="1" lang="en-US" altLang="ja-JP" sz="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99061" marR="99061"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88968">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700" b="0" i="0" u="none" strike="noStrike" cap="none" spc="-4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事業所数</a:t>
                      </a: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2,899</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事業所</a:t>
                      </a:r>
                      <a:r>
                        <a:rPr kumimoji="1" lang="ja-JP" altLang="en-US" sz="1000" b="0" i="0" u="none"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rPr>
                        <a:t>↓</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（国保連データ令和６年３月）</a:t>
                      </a:r>
                      <a:endPar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４</a:t>
                      </a:r>
                      <a:r>
                        <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６３４事業所</a:t>
                      </a:r>
                      <a:r>
                        <a:rPr kumimoji="1" lang="ja-JP" altLang="en-US" sz="1000" b="0" i="0" u="none"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rPr>
                        <a:t>↑</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（国保連データ令和６年３月）</a:t>
                      </a:r>
                      <a:endPar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17,295</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事業所</a:t>
                      </a:r>
                      <a:r>
                        <a:rPr kumimoji="1" lang="ja-JP" altLang="en-US" sz="1000" b="0" i="0" u="none"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rPr>
                        <a:t>↑</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（国保連データ令和６年３月）</a:t>
                      </a:r>
                      <a:endPar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１，</a:t>
                      </a:r>
                      <a:r>
                        <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640</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事業所</a:t>
                      </a:r>
                      <a:r>
                        <a:rPr kumimoji="1" lang="ja-JP" altLang="en-US" sz="1000" b="0" i="0" u="none"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rPr>
                        <a:t>↑</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（国保連データ令和６年３月）</a:t>
                      </a:r>
                      <a:endPar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88968">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700" b="0" i="0" u="none" strike="noStrike" cap="none" spc="-4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利用</a:t>
                      </a:r>
                      <a:endParaRPr kumimoji="1" lang="en-US" altLang="ja-JP" sz="700" b="0" i="0" u="none" strike="noStrike" cap="none" spc="-4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700" b="0" i="0" u="none" strike="noStrike" cap="none" spc="-40"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者数</a:t>
                      </a: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3</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６</a:t>
                      </a:r>
                      <a:r>
                        <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２７５人</a:t>
                      </a:r>
                      <a:r>
                        <a:rPr kumimoji="1" lang="ja-JP" altLang="en-US" sz="1000" b="0" i="0" u="none"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rPr>
                        <a:t>↑</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（国保連データ令和６年３月）</a:t>
                      </a:r>
                      <a:endPar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90,106</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人</a:t>
                      </a:r>
                      <a:r>
                        <a:rPr kumimoji="1" lang="ja-JP" altLang="en-US" sz="1000" b="0" i="0" u="none"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rPr>
                        <a:t>↑</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（国保連データ令和６年３月）</a:t>
                      </a:r>
                      <a:endPar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352,862</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人</a:t>
                      </a:r>
                      <a:r>
                        <a:rPr kumimoji="1" lang="ja-JP" altLang="en-US" sz="1000" b="0" i="0" u="none"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rPr>
                        <a:t>↑</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（国保連データ令和６年３月）</a:t>
                      </a:r>
                      <a:endPar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17,364</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人</a:t>
                      </a:r>
                      <a:r>
                        <a:rPr kumimoji="1" lang="ja-JP" altLang="en-US" sz="1000" b="0" i="0" u="none"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rPr>
                        <a:t>↑</a:t>
                      </a:r>
                      <a:r>
                        <a:rPr kumimoji="1" lang="ja-JP" altLang="en-US"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（国保連データ令和６年３月）</a:t>
                      </a:r>
                      <a:endParaRPr kumimoji="1" lang="en-US" altLang="ja-JP" sz="10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99061" marR="99061"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2" name="タイトル 1">
            <a:extLst>
              <a:ext uri="{FF2B5EF4-FFF2-40B4-BE49-F238E27FC236}">
                <a16:creationId xmlns:a16="http://schemas.microsoft.com/office/drawing/2014/main" id="{DFB3BB1B-1EF7-475A-B103-3E50E3F56145}"/>
              </a:ext>
            </a:extLst>
          </p:cNvPr>
          <p:cNvSpPr>
            <a:spLocks noGrp="1"/>
          </p:cNvSpPr>
          <p:nvPr>
            <p:ph type="title"/>
          </p:nvPr>
        </p:nvSpPr>
        <p:spPr/>
        <p:txBody>
          <a:bodyPr anchor="t">
            <a:normAutofit/>
          </a:bodyPr>
          <a:lstStyle/>
          <a:p>
            <a:r>
              <a:rPr kumimoji="1" lang="ja-JP" altLang="en-US" sz="3600" b="0" u="sng" dirty="0"/>
              <a:t>就労系サービスの</a:t>
            </a:r>
            <a:r>
              <a:rPr lang="ja-JP" altLang="en-US" b="0" dirty="0"/>
              <a:t>現状</a:t>
            </a:r>
            <a:br>
              <a:rPr kumimoji="1" lang="en-US" altLang="ja-JP" sz="3600" b="0" u="sng" dirty="0"/>
            </a:br>
            <a:r>
              <a:rPr kumimoji="1" lang="ja-JP" altLang="en-US" sz="2400" b="0" u="none" dirty="0"/>
              <a:t>障害者総合支援法における就労系障害福祉サービス</a:t>
            </a:r>
          </a:p>
        </p:txBody>
      </p:sp>
      <p:sp>
        <p:nvSpPr>
          <p:cNvPr id="3" name="テキスト ボックス 2">
            <a:extLst>
              <a:ext uri="{FF2B5EF4-FFF2-40B4-BE49-F238E27FC236}">
                <a16:creationId xmlns:a16="http://schemas.microsoft.com/office/drawing/2014/main" id="{A9A8B878-F2E0-C05C-06D8-46A43BCE311D}"/>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スライド№１０</a:t>
            </a:r>
          </a:p>
        </p:txBody>
      </p:sp>
    </p:spTree>
    <p:extLst>
      <p:ext uri="{BB962C8B-B14F-4D97-AF65-F5344CB8AC3E}">
        <p14:creationId xmlns:p14="http://schemas.microsoft.com/office/powerpoint/2010/main" val="54721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C19C617-882F-435C-A113-49A9D9C3758E}"/>
              </a:ext>
            </a:extLst>
          </p:cNvPr>
          <p:cNvSpPr>
            <a:spLocks noGrp="1"/>
          </p:cNvSpPr>
          <p:nvPr>
            <p:ph type="title"/>
          </p:nvPr>
        </p:nvSpPr>
        <p:spPr/>
        <p:txBody>
          <a:bodyPr anchor="t">
            <a:normAutofit/>
          </a:bodyPr>
          <a:lstStyle/>
          <a:p>
            <a:r>
              <a:rPr kumimoji="1" lang="ja-JP" altLang="en-US" sz="3600" b="0" u="sng" dirty="0"/>
              <a:t>就労系サービスの</a:t>
            </a:r>
            <a:r>
              <a:rPr lang="ja-JP" altLang="en-US" b="0" dirty="0"/>
              <a:t>現状</a:t>
            </a:r>
            <a:br>
              <a:rPr kumimoji="1" lang="en-US" altLang="ja-JP" sz="3600" b="0" u="sng" dirty="0"/>
            </a:br>
            <a:r>
              <a:rPr kumimoji="1" lang="ja-JP" altLang="en-US" sz="2400" b="0" u="none" dirty="0"/>
              <a:t>就労移行支援事業について</a:t>
            </a:r>
            <a:endParaRPr kumimoji="1" lang="ja-JP" altLang="en-US" sz="3600" b="0" u="none" dirty="0"/>
          </a:p>
        </p:txBody>
      </p:sp>
      <p:sp>
        <p:nvSpPr>
          <p:cNvPr id="22" name="四角形: 角を丸くする 21"/>
          <p:cNvSpPr/>
          <p:nvPr/>
        </p:nvSpPr>
        <p:spPr>
          <a:xfrm>
            <a:off x="802422" y="1263852"/>
            <a:ext cx="10551379" cy="1074645"/>
          </a:xfrm>
          <a:prstGeom prst="roundRect">
            <a:avLst/>
          </a:prstGeom>
          <a:solidFill>
            <a:srgbClr val="FFFFCC"/>
          </a:solidFill>
          <a:ln w="3175">
            <a:solidFill>
              <a:schemeClr val="accent4"/>
            </a:solidFill>
            <a:prstDash val="solid"/>
          </a:ln>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＜対象者＞◆一般就労等を希望し、知識・能力の向上、実習、職場探し等を通じ、適性に合った職場への就労等が見込まれる障害者</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pPr>
              <a:defRPr/>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◆通常の事業所に雇用されている障害者であって主務省令で定める事由により当該事業所での就労に必要な知識及び能力の向上のための支援を</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pPr>
              <a:defRPr/>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一時的に必要とする障害者</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pPr>
              <a:defRPr/>
            </a:pP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休職者については、所定の要件を満たす場合に利用が可能であり、復職した場合に一般就労への移行者として取り扱う</a:t>
            </a:r>
            <a:endParaRPr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pPr lvl="0">
              <a:defRPr/>
            </a:pPr>
            <a:r>
              <a:rPr lang="ja-JP" altLang="en-US" sz="1000" kern="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a:t>
            </a:r>
            <a:r>
              <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※65</a:t>
            </a:r>
            <a:r>
              <a:rPr lang="ja-JP" altLang="en-US" sz="1000" kern="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歳に達する前５年間障害福祉サービスの支給決定を受けていた者で、</a:t>
            </a:r>
            <a:r>
              <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65</a:t>
            </a:r>
            <a:r>
              <a:rPr lang="ja-JP" altLang="en-US" sz="1000" kern="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歳に達する前日において就労移行支援の支給決定を受けていた者は当該サービスについて引き続き利用すること　　</a:t>
            </a: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lvl="0">
              <a:defRPr/>
            </a:pPr>
            <a:r>
              <a:rPr lang="ja-JP" altLang="en-US" sz="1000" kern="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が可能。</a:t>
            </a:r>
            <a:endParaRPr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7415" name="Rectangle 4"/>
          <p:cNvSpPr>
            <a:spLocks noChangeArrowheads="1"/>
          </p:cNvSpPr>
          <p:nvPr/>
        </p:nvSpPr>
        <p:spPr bwMode="auto">
          <a:xfrm>
            <a:off x="838199" y="2394049"/>
            <a:ext cx="8293120" cy="945024"/>
          </a:xfrm>
          <a:prstGeom prst="rect">
            <a:avLst/>
          </a:prstGeom>
          <a:solidFill>
            <a:srgbClr val="CCFFFF">
              <a:alpha val="49803"/>
            </a:srgbClr>
          </a:solidFill>
          <a:ln w="3175" algn="ctr">
            <a:solidFill>
              <a:schemeClr val="tx1"/>
            </a:solidFill>
            <a:miter lim="800000"/>
            <a:headEnd/>
            <a:tailEnd/>
          </a:ln>
        </p:spPr>
        <p:txBody>
          <a:bodyPr anchor="ctr"/>
          <a:lstStyle/>
          <a:p>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rPr>
              <a:t>＜サービス内容＞</a:t>
            </a:r>
            <a:endParaRPr lang="en-US" altLang="ja-JP" sz="14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■一般就労等への移行に向けて、</a:t>
            </a:r>
            <a:r>
              <a:rPr lang="ja-JP" altLang="en-US" sz="1200" dirty="0">
                <a:latin typeface="UD デジタル 教科書体 NK-R" panose="02020400000000000000" pitchFamily="18" charset="-128"/>
                <a:ea typeface="UD デジタル 教科書体 NK-R" panose="02020400000000000000" pitchFamily="18" charset="-128"/>
              </a:rPr>
              <a:t>事業所内での作業等を通じた就労に必要な訓練、適性に合った職場探し、就労後の職場定着</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のための支援等を実施</a:t>
            </a: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■通所によるサービスを原則としつつ、個別支援計画の進捗状況に応じ、職場</a:t>
            </a:r>
            <a:r>
              <a:rPr lang="ja-JP" altLang="en-US" sz="1200" dirty="0">
                <a:latin typeface="UD デジタル 教科書体 NK-R" panose="02020400000000000000" pitchFamily="18" charset="-128"/>
                <a:ea typeface="UD デジタル 教科書体 NK-R" panose="02020400000000000000" pitchFamily="18" charset="-128"/>
              </a:rPr>
              <a:t>実習等によるサービスを組み合わせた支援を実施</a:t>
            </a: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■利用者ごとに、標準期間（</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24</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ヶ月）内で利用期間を設定</a:t>
            </a:r>
            <a:r>
              <a:rPr lang="en-US" altLang="ja-JP" sz="1000" spc="-100"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1000" spc="-100" dirty="0">
                <a:solidFill>
                  <a:prstClr val="black"/>
                </a:solidFill>
                <a:latin typeface="UD デジタル 教科書体 NK-R" panose="02020400000000000000" pitchFamily="18" charset="-128"/>
                <a:ea typeface="UD デジタル 教科書体 NK-R" panose="02020400000000000000" pitchFamily="18" charset="-128"/>
              </a:rPr>
              <a:t>市町村審査会の個別審査を経て、必要性が認められた場合に限り、最大１年間の更新可能</a:t>
            </a:r>
            <a:endParaRPr lang="ja-JP" altLang="en-US" sz="1200" dirty="0">
              <a:solidFill>
                <a:srgbClr val="FF0066"/>
              </a:solidFill>
              <a:latin typeface="UD デジタル 教科書体 NK-R" panose="02020400000000000000" pitchFamily="18" charset="-128"/>
              <a:ea typeface="UD デジタル 教科書体 NK-R" panose="02020400000000000000" pitchFamily="18" charset="-128"/>
            </a:endParaRPr>
          </a:p>
        </p:txBody>
      </p:sp>
      <p:sp>
        <p:nvSpPr>
          <p:cNvPr id="17416" name="Rectangle 4"/>
          <p:cNvSpPr>
            <a:spLocks noChangeArrowheads="1"/>
          </p:cNvSpPr>
          <p:nvPr/>
        </p:nvSpPr>
        <p:spPr bwMode="auto">
          <a:xfrm>
            <a:off x="9192126" y="2392203"/>
            <a:ext cx="2161674" cy="945024"/>
          </a:xfrm>
          <a:prstGeom prst="rect">
            <a:avLst/>
          </a:prstGeom>
          <a:solidFill>
            <a:srgbClr val="CCFFFF">
              <a:alpha val="49803"/>
            </a:srgbClr>
          </a:solidFill>
          <a:ln w="3175" algn="ctr">
            <a:solidFill>
              <a:schemeClr val="tx1"/>
            </a:solidFill>
            <a:miter lim="800000"/>
            <a:headEnd/>
            <a:tailEnd/>
          </a:ln>
        </p:spPr>
        <p:txBody>
          <a:bodyPr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＜主な人員配置＞</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■サービス管理責任者</a:t>
            </a: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■職業指導員</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生活支援員</a:t>
            </a: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■就労支援員　→　　１５：１以上</a:t>
            </a:r>
          </a:p>
        </p:txBody>
      </p:sp>
      <p:sp>
        <p:nvSpPr>
          <p:cNvPr id="17417" name="Text Box 2"/>
          <p:cNvSpPr txBox="1">
            <a:spLocks noChangeArrowheads="1"/>
          </p:cNvSpPr>
          <p:nvPr/>
        </p:nvSpPr>
        <p:spPr bwMode="auto">
          <a:xfrm>
            <a:off x="838199" y="3309399"/>
            <a:ext cx="11217699" cy="338554"/>
          </a:xfrm>
          <a:prstGeom prst="rect">
            <a:avLst/>
          </a:prstGeom>
          <a:noFill/>
          <a:ln w="9525">
            <a:noFill/>
            <a:miter lim="800000"/>
            <a:headEnd/>
            <a:tailEnd/>
          </a:ln>
        </p:spPr>
        <p:txBody>
          <a:bodyPr wrap="square">
            <a:spAutoFit/>
          </a:bodyPr>
          <a:lstStyle/>
          <a:p>
            <a:pPr marL="177800" indent="-177800">
              <a:tabLst>
                <a:tab pos="628650" algn="l"/>
              </a:tabLst>
            </a:pPr>
            <a:r>
              <a:rPr lang="ja-JP" altLang="en-US" sz="1600" u="sng" dirty="0">
                <a:solidFill>
                  <a:srgbClr val="FF0000"/>
                </a:solidFill>
                <a:latin typeface="UD デジタル 教科書体 NK-R" panose="02020400000000000000" pitchFamily="18" charset="-128"/>
                <a:ea typeface="UD デジタル 教科書体 NK-R" panose="02020400000000000000" pitchFamily="18" charset="-128"/>
              </a:rPr>
              <a:t>○ 報酬単価（平成３０年度報酬改定以降、定員規模別に加え、就職後６月以上定着した割合が高いほど高い基本報酬）</a:t>
            </a:r>
            <a:endParaRPr lang="en-US" altLang="ja-JP" sz="1600"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16" name="正方形/長方形 15"/>
          <p:cNvSpPr/>
          <p:nvPr/>
        </p:nvSpPr>
        <p:spPr>
          <a:xfrm>
            <a:off x="5975684" y="3939919"/>
            <a:ext cx="5378116" cy="355108"/>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移行準備支援体制加算　４１単位</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⇒施設外支援として職員が同行し、企業実習等の支援を行った場合　</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p:txBody>
      </p:sp>
      <p:sp>
        <p:nvSpPr>
          <p:cNvPr id="17" name="正方形/長方形 16"/>
          <p:cNvSpPr/>
          <p:nvPr/>
        </p:nvSpPr>
        <p:spPr>
          <a:xfrm>
            <a:off x="5975684" y="5374486"/>
            <a:ext cx="5378116" cy="354122"/>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就労支援関係研修修了加算　６単位</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⇒就労支援関係の研修修了者を就労支援員として配置した場合</a:t>
            </a:r>
            <a:endParaRPr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9" name="正方形/長方形 18"/>
          <p:cNvSpPr/>
          <p:nvPr/>
        </p:nvSpPr>
        <p:spPr>
          <a:xfrm>
            <a:off x="5975684" y="5764609"/>
            <a:ext cx="5378116" cy="828096"/>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福祉専門職員配置等加算（</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Ⅰ</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：１５単位）（</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Ⅱ</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：１０単位）（</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Ⅲ</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：６単位）</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Ⅰ</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：社会福祉士等資格保有者が常勤職員の</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35</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％雇用されている場合</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Ⅱ</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：社会福祉士等資格保有者が常勤職員の</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25</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％雇用されている場合</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※H30</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～資格保有者に公認心理師、作業療法士を追加</a:t>
            </a:r>
            <a:endParaRPr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Ⅲ</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：常勤職員が</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75</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％以上又は勤続</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3</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年以上が</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30</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％以上の場合</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p:txBody>
      </p:sp>
      <p:sp>
        <p:nvSpPr>
          <p:cNvPr id="6" name="角丸四角形 5"/>
          <p:cNvSpPr/>
          <p:nvPr/>
        </p:nvSpPr>
        <p:spPr>
          <a:xfrm>
            <a:off x="838199" y="3622191"/>
            <a:ext cx="1079263" cy="252000"/>
          </a:xfrm>
          <a:prstGeom prst="roundRect">
            <a:avLst/>
          </a:prstGeom>
          <a:solidFill>
            <a:schemeClr val="accent2">
              <a:lumMod val="75000"/>
            </a:schemeClr>
          </a:solidFill>
          <a:ln>
            <a:solidFill>
              <a:schemeClr val="accent4"/>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200" dirty="0">
                <a:solidFill>
                  <a:srgbClr val="FFFFFF"/>
                </a:solidFill>
                <a:latin typeface="UD デジタル 教科書体 NK-R" panose="02020400000000000000" pitchFamily="18" charset="-128"/>
                <a:ea typeface="UD デジタル 教科書体 NK-R" panose="02020400000000000000" pitchFamily="18" charset="-128"/>
              </a:rPr>
              <a:t>基本報酬</a:t>
            </a:r>
          </a:p>
        </p:txBody>
      </p:sp>
      <p:sp>
        <p:nvSpPr>
          <p:cNvPr id="23" name="角丸四角形 22"/>
          <p:cNvSpPr/>
          <p:nvPr/>
        </p:nvSpPr>
        <p:spPr>
          <a:xfrm>
            <a:off x="5975684" y="3613957"/>
            <a:ext cx="1225229" cy="261625"/>
          </a:xfrm>
          <a:prstGeom prst="roundRect">
            <a:avLst/>
          </a:prstGeom>
          <a:solidFill>
            <a:schemeClr val="accent2">
              <a:lumMod val="75000"/>
            </a:schemeClr>
          </a:solidFill>
          <a:ln>
            <a:solidFill>
              <a:schemeClr val="accent4"/>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200" dirty="0">
                <a:solidFill>
                  <a:srgbClr val="FFFFFF"/>
                </a:solidFill>
                <a:latin typeface="UD デジタル 教科書体 NK-R" panose="02020400000000000000" pitchFamily="18" charset="-128"/>
                <a:ea typeface="UD デジタル 教科書体 NK-R" panose="02020400000000000000" pitchFamily="18" charset="-128"/>
              </a:rPr>
              <a:t>主な加算</a:t>
            </a:r>
          </a:p>
        </p:txBody>
      </p:sp>
      <p:sp>
        <p:nvSpPr>
          <p:cNvPr id="2" name="右中かっこ 1"/>
          <p:cNvSpPr/>
          <p:nvPr/>
        </p:nvSpPr>
        <p:spPr>
          <a:xfrm>
            <a:off x="10253942" y="2793715"/>
            <a:ext cx="274216" cy="288000"/>
          </a:xfrm>
          <a:prstGeom prst="rightBrace">
            <a:avLst>
              <a:gd name="adj1" fmla="val 833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srgbClr val="000000"/>
              </a:solidFill>
            </a:endParaRPr>
          </a:p>
        </p:txBody>
      </p:sp>
      <p:sp>
        <p:nvSpPr>
          <p:cNvPr id="4" name="正方形/長方形 3"/>
          <p:cNvSpPr/>
          <p:nvPr/>
        </p:nvSpPr>
        <p:spPr>
          <a:xfrm>
            <a:off x="10539431" y="2839416"/>
            <a:ext cx="803096" cy="216000"/>
          </a:xfrm>
          <a:prstGeom prst="rect">
            <a:avLst/>
          </a:prstGeom>
          <a:no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６：１以上</a:t>
            </a:r>
          </a:p>
        </p:txBody>
      </p:sp>
      <p:sp>
        <p:nvSpPr>
          <p:cNvPr id="26" name="Text Box 2"/>
          <p:cNvSpPr txBox="1">
            <a:spLocks noChangeArrowheads="1"/>
          </p:cNvSpPr>
          <p:nvPr/>
        </p:nvSpPr>
        <p:spPr bwMode="auto">
          <a:xfrm>
            <a:off x="662117" y="6356072"/>
            <a:ext cx="5173262" cy="276999"/>
          </a:xfrm>
          <a:prstGeom prst="rect">
            <a:avLst/>
          </a:prstGeom>
          <a:noFill/>
          <a:ln w="9525">
            <a:noFill/>
            <a:miter lim="800000"/>
            <a:headEnd/>
            <a:tailEnd/>
          </a:ln>
        </p:spPr>
        <p:txBody>
          <a:bodyPr wrap="square" anchor="ctr">
            <a:spAutoFit/>
          </a:bodyPr>
          <a:lstStyle/>
          <a:p>
            <a:pPr>
              <a:spcBef>
                <a:spcPct val="50000"/>
              </a:spcBef>
            </a:pP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○事業所数　</a:t>
            </a:r>
            <a:r>
              <a:rPr lang="en-US" altLang="ja-JP" sz="1200" u="sng" dirty="0">
                <a:solidFill>
                  <a:srgbClr val="FF0000"/>
                </a:solidFill>
                <a:latin typeface="UD デジタル 教科書体 NK-R" panose="02020400000000000000" pitchFamily="18" charset="-128"/>
                <a:ea typeface="UD デジタル 教科書体 NK-R" panose="02020400000000000000" pitchFamily="18" charset="-128"/>
              </a:rPr>
              <a:t>2,899</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所、 ○利用者数　</a:t>
            </a:r>
            <a:r>
              <a:rPr lang="en-US" altLang="ja-JP" sz="1200" u="sng" dirty="0">
                <a:solidFill>
                  <a:srgbClr val="FF0000"/>
                </a:solidFill>
                <a:latin typeface="UD デジタル 教科書体 NK-R" panose="02020400000000000000" pitchFamily="18" charset="-128"/>
                <a:ea typeface="UD デジタル 教科書体 NK-R" panose="02020400000000000000" pitchFamily="18" charset="-128"/>
              </a:rPr>
              <a:t>36,275</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名　（</a:t>
            </a:r>
            <a:r>
              <a:rPr lang="zh-TW" altLang="en-US" sz="1200" u="sng" dirty="0">
                <a:solidFill>
                  <a:srgbClr val="FF0000"/>
                </a:solidFill>
                <a:latin typeface="UD デジタル 教科書体 NK-R" panose="02020400000000000000" pitchFamily="18" charset="-128"/>
                <a:ea typeface="UD デジタル 教科書体 NK-R" panose="02020400000000000000" pitchFamily="18" charset="-128"/>
              </a:rPr>
              <a:t>国保連</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令和６</a:t>
            </a:r>
            <a:r>
              <a:rPr lang="zh-TW" altLang="en-US" sz="1200" u="sng" dirty="0">
                <a:solidFill>
                  <a:srgbClr val="FF0000"/>
                </a:solidFill>
                <a:latin typeface="UD デジタル 教科書体 NK-R" panose="02020400000000000000" pitchFamily="18" charset="-128"/>
                <a:ea typeface="UD デジタル 教科書体 NK-R" panose="02020400000000000000" pitchFamily="18" charset="-128"/>
              </a:rPr>
              <a:t>年</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３</a:t>
            </a:r>
            <a:r>
              <a:rPr lang="zh-TW" altLang="en-US" sz="1200" u="sng" dirty="0">
                <a:solidFill>
                  <a:srgbClr val="FF0000"/>
                </a:solidFill>
                <a:latin typeface="UD デジタル 教科書体 NK-R" panose="02020400000000000000" pitchFamily="18" charset="-128"/>
                <a:ea typeface="UD デジタル 教科書体 NK-R" panose="02020400000000000000" pitchFamily="18" charset="-128"/>
              </a:rPr>
              <a:t>月実績</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a:t>
            </a:r>
            <a:endParaRPr lang="en-US" altLang="ja-JP" sz="1200" u="sng" dirty="0">
              <a:solidFill>
                <a:srgbClr val="FF0000"/>
              </a:solidFill>
              <a:latin typeface="UD デジタル 教科書体 NK-R" panose="02020400000000000000" pitchFamily="18" charset="-128"/>
              <a:ea typeface="UD デジタル 教科書体 NK-R" panose="02020400000000000000" pitchFamily="18" charset="-128"/>
            </a:endParaRPr>
          </a:p>
        </p:txBody>
      </p:sp>
      <p:graphicFrame>
        <p:nvGraphicFramePr>
          <p:cNvPr id="25" name="表 24"/>
          <p:cNvGraphicFramePr>
            <a:graphicFrameLocks noGrp="1"/>
          </p:cNvGraphicFramePr>
          <p:nvPr/>
        </p:nvGraphicFramePr>
        <p:xfrm>
          <a:off x="838199" y="3927896"/>
          <a:ext cx="4691690" cy="2039040"/>
        </p:xfrm>
        <a:graphic>
          <a:graphicData uri="http://schemas.openxmlformats.org/drawingml/2006/table">
            <a:tbl>
              <a:tblPr firstRow="1" bandRow="1">
                <a:tableStyleId>{5940675A-B579-460E-94D1-54222C63F5DA}</a:tableStyleId>
              </a:tblPr>
              <a:tblGrid>
                <a:gridCol w="1011932">
                  <a:extLst>
                    <a:ext uri="{9D8B030D-6E8A-4147-A177-3AD203B41FA5}">
                      <a16:colId xmlns:a16="http://schemas.microsoft.com/office/drawing/2014/main" val="20000"/>
                    </a:ext>
                  </a:extLst>
                </a:gridCol>
                <a:gridCol w="2207856">
                  <a:extLst>
                    <a:ext uri="{9D8B030D-6E8A-4147-A177-3AD203B41FA5}">
                      <a16:colId xmlns:a16="http://schemas.microsoft.com/office/drawing/2014/main" val="20001"/>
                    </a:ext>
                  </a:extLst>
                </a:gridCol>
                <a:gridCol w="1471902">
                  <a:extLst>
                    <a:ext uri="{9D8B030D-6E8A-4147-A177-3AD203B41FA5}">
                      <a16:colId xmlns:a16="http://schemas.microsoft.com/office/drawing/2014/main" val="20002"/>
                    </a:ext>
                  </a:extLst>
                </a:gridCol>
              </a:tblGrid>
              <a:tr h="201036">
                <a:tc gridSpan="2">
                  <a:txBody>
                    <a:bodyPr/>
                    <a:lstStyle/>
                    <a:p>
                      <a:pPr algn="ctr">
                        <a:lnSpc>
                          <a:spcPct val="100000"/>
                        </a:lnSpc>
                      </a:pP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報酬区分</a:t>
                      </a:r>
                    </a:p>
                  </a:txBody>
                  <a:tcPr marL="99060" marR="99060" marT="72000" marB="0" anchor="ctr">
                    <a:lnR w="12700" cap="flat" cmpd="sng" algn="ctr">
                      <a:solidFill>
                        <a:schemeClr val="tx1"/>
                      </a:solidFill>
                      <a:prstDash val="solid"/>
                      <a:round/>
                      <a:headEnd type="none" w="med" len="med"/>
                      <a:tailEnd type="none" w="med" len="med"/>
                    </a:lnR>
                    <a:solidFill>
                      <a:srgbClr val="FFFF99"/>
                    </a:solidFill>
                  </a:tcPr>
                </a:tc>
                <a:tc hMerge="1">
                  <a:txBody>
                    <a:bodyPr/>
                    <a:lstStyle/>
                    <a:p>
                      <a:pPr algn="ctr">
                        <a:lnSpc>
                          <a:spcPts val="600"/>
                        </a:lnSpc>
                      </a:pPr>
                      <a:endParaRPr kumimoji="1" lang="ja-JP" altLang="en-US" sz="1200" b="1"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99060" marR="99060" marT="72000" marB="0" anchor="ctr">
                    <a:solidFill>
                      <a:srgbClr val="FFFF99"/>
                    </a:solidFill>
                  </a:tcPr>
                </a:tc>
                <a:tc>
                  <a:txBody>
                    <a:bodyPr/>
                    <a:lstStyle/>
                    <a:p>
                      <a:pPr algn="ctr">
                        <a:lnSpc>
                          <a:spcPct val="100000"/>
                        </a:lnSpc>
                      </a:pP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基本報酬</a:t>
                      </a:r>
                    </a:p>
                  </a:txBody>
                  <a:tcPr marL="99060" marR="99060" marT="72000" marB="0" anchor="ctr">
                    <a:lnL w="12700" cap="flat" cmpd="sng" algn="ctr">
                      <a:solidFill>
                        <a:schemeClr val="tx1"/>
                      </a:solidFill>
                      <a:prstDash val="solid"/>
                      <a:round/>
                      <a:headEnd type="none" w="med" len="med"/>
                      <a:tailEnd type="none" w="med" len="med"/>
                    </a:lnL>
                    <a:solidFill>
                      <a:srgbClr val="FFFF99"/>
                    </a:solidFill>
                  </a:tcPr>
                </a:tc>
                <a:extLst>
                  <a:ext uri="{0D108BD9-81ED-4DB2-BD59-A6C34878D82A}">
                    <a16:rowId xmlns:a16="http://schemas.microsoft.com/office/drawing/2014/main" val="10000"/>
                  </a:ext>
                </a:extLst>
              </a:tr>
              <a:tr h="201036">
                <a:tc rowSpan="7">
                  <a:txBody>
                    <a:bodyPr/>
                    <a:lstStyle/>
                    <a:p>
                      <a:pPr algn="ctr">
                        <a:lnSpc>
                          <a:spcPct val="100000"/>
                        </a:lnSpc>
                      </a:pP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就職後６月　以上定着率</a:t>
                      </a:r>
                      <a:endPar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99060" marR="99060" marT="72000" marB="0" anchor="ctr"/>
                </a:tc>
                <a:tc>
                  <a:txBody>
                    <a:bodyPr/>
                    <a:lstStyle/>
                    <a:p>
                      <a:pPr algn="ctr">
                        <a:lnSpc>
                          <a:spcPct val="100000"/>
                        </a:lnSpc>
                      </a:pP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５割以上</a:t>
                      </a:r>
                    </a:p>
                  </a:txBody>
                  <a:tcPr marL="99060" marR="99060" marT="72000" marB="0" anchor="ctr">
                    <a:lnR w="12700" cap="flat" cmpd="sng" algn="ctr">
                      <a:solidFill>
                        <a:schemeClr val="tx1"/>
                      </a:solidFill>
                      <a:prstDash val="solid"/>
                      <a:round/>
                      <a:headEnd type="none" w="med" len="med"/>
                      <a:tailEnd type="none" w="med" len="med"/>
                    </a:lnR>
                  </a:tcPr>
                </a:tc>
                <a:tc>
                  <a:txBody>
                    <a:bodyPr/>
                    <a:lstStyle/>
                    <a:p>
                      <a:pPr algn="ctr">
                        <a:lnSpc>
                          <a:spcPct val="100000"/>
                        </a:lnSpc>
                      </a:pP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1,</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２１０単位／日</a:t>
                      </a:r>
                    </a:p>
                  </a:txBody>
                  <a:tcPr marL="99060" marR="99060" marT="7200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201036">
                <a:tc vMerge="1">
                  <a:txBody>
                    <a:bodyPr/>
                    <a:lstStyle/>
                    <a:p>
                      <a:endParaRPr kumimoji="1" lang="ja-JP" altLang="en-US" sz="1400" dirty="0"/>
                    </a:p>
                  </a:txBody>
                  <a:tcPr/>
                </a:tc>
                <a:tc>
                  <a:txBody>
                    <a:bodyPr/>
                    <a:lstStyle/>
                    <a:p>
                      <a:pPr algn="ctr">
                        <a:lnSpc>
                          <a:spcPct val="100000"/>
                        </a:lnSpc>
                      </a:pP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４割以上５割未満</a:t>
                      </a:r>
                    </a:p>
                  </a:txBody>
                  <a:tcPr marL="99060" marR="99060" marT="72000" marB="0" anchor="ctr"/>
                </a:tc>
                <a:tc>
                  <a:txBody>
                    <a:bodyPr/>
                    <a:lstStyle/>
                    <a:p>
                      <a:pPr algn="ctr">
                        <a:lnSpc>
                          <a:spcPct val="100000"/>
                        </a:lnSpc>
                      </a:pP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1,020</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単位／日</a:t>
                      </a:r>
                    </a:p>
                  </a:txBody>
                  <a:tcPr marL="99060" marR="99060" marT="72000" marB="0" anchor="ctr"/>
                </a:tc>
                <a:extLst>
                  <a:ext uri="{0D108BD9-81ED-4DB2-BD59-A6C34878D82A}">
                    <a16:rowId xmlns:a16="http://schemas.microsoft.com/office/drawing/2014/main" val="10003"/>
                  </a:ext>
                </a:extLst>
              </a:tr>
              <a:tr h="201036">
                <a:tc vMerge="1">
                  <a:txBody>
                    <a:bodyPr/>
                    <a:lstStyle/>
                    <a:p>
                      <a:endParaRPr kumimoji="1" lang="ja-JP" altLang="en-US" sz="1400" dirty="0"/>
                    </a:p>
                  </a:txBody>
                  <a:tcPr/>
                </a:tc>
                <a:tc>
                  <a:txBody>
                    <a:bodyPr/>
                    <a:lstStyle/>
                    <a:p>
                      <a:pPr algn="ctr">
                        <a:lnSpc>
                          <a:spcPct val="100000"/>
                        </a:lnSpc>
                      </a:pP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３割以上４割未満</a:t>
                      </a:r>
                    </a:p>
                  </a:txBody>
                  <a:tcPr marL="99060" marR="99060" marT="72000" marB="0" anchor="ctr"/>
                </a:tc>
                <a:tc>
                  <a:txBody>
                    <a:bodyPr/>
                    <a:lstStyle/>
                    <a:p>
                      <a:pPr algn="ctr">
                        <a:lnSpc>
                          <a:spcPct val="100000"/>
                        </a:lnSpc>
                      </a:pP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879</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単位／日</a:t>
                      </a:r>
                    </a:p>
                  </a:txBody>
                  <a:tcPr marL="99060" marR="99060" marT="72000" marB="0" anchor="ctr"/>
                </a:tc>
                <a:extLst>
                  <a:ext uri="{0D108BD9-81ED-4DB2-BD59-A6C34878D82A}">
                    <a16:rowId xmlns:a16="http://schemas.microsoft.com/office/drawing/2014/main" val="10004"/>
                  </a:ext>
                </a:extLst>
              </a:tr>
              <a:tr h="201036">
                <a:tc vMerge="1">
                  <a:txBody>
                    <a:bodyPr/>
                    <a:lstStyle/>
                    <a:p>
                      <a:endParaRPr kumimoji="1" lang="ja-JP" altLang="en-US" sz="1400" dirty="0"/>
                    </a:p>
                  </a:txBody>
                  <a:tcPr/>
                </a:tc>
                <a:tc>
                  <a:txBody>
                    <a:bodyPr/>
                    <a:lstStyle/>
                    <a:p>
                      <a:pPr algn="ctr">
                        <a:lnSpc>
                          <a:spcPct val="100000"/>
                        </a:lnSpc>
                      </a:pP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２割以上３割未満</a:t>
                      </a:r>
                    </a:p>
                  </a:txBody>
                  <a:tcPr marL="99060" marR="99060" marT="72000" marB="0" anchor="ctr"/>
                </a:tc>
                <a:tc>
                  <a:txBody>
                    <a:bodyPr/>
                    <a:lstStyle/>
                    <a:p>
                      <a:pPr algn="ctr">
                        <a:lnSpc>
                          <a:spcPct val="100000"/>
                        </a:lnSpc>
                      </a:pP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719</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単位／日</a:t>
                      </a:r>
                    </a:p>
                  </a:txBody>
                  <a:tcPr marL="99060" marR="99060" marT="72000" marB="0" anchor="ctr"/>
                </a:tc>
                <a:extLst>
                  <a:ext uri="{0D108BD9-81ED-4DB2-BD59-A6C34878D82A}">
                    <a16:rowId xmlns:a16="http://schemas.microsoft.com/office/drawing/2014/main" val="10005"/>
                  </a:ext>
                </a:extLst>
              </a:tr>
              <a:tr h="201036">
                <a:tc vMerge="1">
                  <a:txBody>
                    <a:bodyPr/>
                    <a:lstStyle/>
                    <a:p>
                      <a:endParaRPr kumimoji="1" lang="ja-JP" altLang="en-US" sz="1400" dirty="0"/>
                    </a:p>
                  </a:txBody>
                  <a:tcPr/>
                </a:tc>
                <a:tc>
                  <a:txBody>
                    <a:bodyPr/>
                    <a:lstStyle/>
                    <a:p>
                      <a:pPr algn="ctr">
                        <a:lnSpc>
                          <a:spcPct val="100000"/>
                        </a:lnSpc>
                      </a:pP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１割以上２割未満</a:t>
                      </a:r>
                    </a:p>
                  </a:txBody>
                  <a:tcPr marL="99060" marR="99060" marT="72000" marB="0" anchor="ctr"/>
                </a:tc>
                <a:tc>
                  <a:txBody>
                    <a:bodyPr/>
                    <a:lstStyle/>
                    <a:p>
                      <a:pPr algn="ctr">
                        <a:lnSpc>
                          <a:spcPct val="100000"/>
                        </a:lnSpc>
                      </a:pP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569</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単位／日</a:t>
                      </a:r>
                    </a:p>
                  </a:txBody>
                  <a:tcPr marL="99060" marR="99060" marT="72000" marB="0" anchor="ctr"/>
                </a:tc>
                <a:extLst>
                  <a:ext uri="{0D108BD9-81ED-4DB2-BD59-A6C34878D82A}">
                    <a16:rowId xmlns:a16="http://schemas.microsoft.com/office/drawing/2014/main" val="10006"/>
                  </a:ext>
                </a:extLst>
              </a:tr>
              <a:tr h="201036">
                <a:tc vMerge="1">
                  <a:txBody>
                    <a:bodyPr/>
                    <a:lstStyle/>
                    <a:p>
                      <a:endParaRPr kumimoji="1" lang="ja-JP" altLang="en-US" sz="1400" dirty="0"/>
                    </a:p>
                  </a:txBody>
                  <a:tcPr/>
                </a:tc>
                <a:tc>
                  <a:txBody>
                    <a:bodyPr/>
                    <a:lstStyle/>
                    <a:p>
                      <a:pPr algn="ctr">
                        <a:lnSpc>
                          <a:spcPct val="100000"/>
                        </a:lnSpc>
                      </a:pP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０割超１割未満</a:t>
                      </a:r>
                    </a:p>
                  </a:txBody>
                  <a:tcPr marL="99060" marR="99060" marT="72000" marB="0" anchor="ctr"/>
                </a:tc>
                <a:tc>
                  <a:txBody>
                    <a:bodyPr/>
                    <a:lstStyle/>
                    <a:p>
                      <a:pPr algn="ctr">
                        <a:lnSpc>
                          <a:spcPct val="100000"/>
                        </a:lnSpc>
                      </a:pP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519</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単位／日</a:t>
                      </a:r>
                    </a:p>
                  </a:txBody>
                  <a:tcPr marL="99060" marR="99060" marT="72000" marB="0" anchor="ctr"/>
                </a:tc>
                <a:extLst>
                  <a:ext uri="{0D108BD9-81ED-4DB2-BD59-A6C34878D82A}">
                    <a16:rowId xmlns:a16="http://schemas.microsoft.com/office/drawing/2014/main" val="10007"/>
                  </a:ext>
                </a:extLst>
              </a:tr>
              <a:tr h="201036">
                <a:tc vMerge="1">
                  <a:txBody>
                    <a:bodyPr/>
                    <a:lstStyle/>
                    <a:p>
                      <a:endParaRPr kumimoji="1" lang="ja-JP" altLang="en-US" sz="1400" dirty="0"/>
                    </a:p>
                  </a:txBody>
                  <a:tcPr/>
                </a:tc>
                <a:tc>
                  <a:txBody>
                    <a:bodyPr/>
                    <a:lstStyle/>
                    <a:p>
                      <a:pPr algn="ctr">
                        <a:lnSpc>
                          <a:spcPct val="100000"/>
                        </a:lnSpc>
                      </a:pP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０</a:t>
                      </a:r>
                    </a:p>
                  </a:txBody>
                  <a:tcPr marL="99060" marR="99060" marT="72000" marB="0" anchor="ctr"/>
                </a:tc>
                <a:tc>
                  <a:txBody>
                    <a:bodyPr/>
                    <a:lstStyle/>
                    <a:p>
                      <a:pPr algn="ctr">
                        <a:lnSpc>
                          <a:spcPct val="100000"/>
                        </a:lnSpc>
                      </a:pP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４</a:t>
                      </a: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79</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単位／日</a:t>
                      </a:r>
                    </a:p>
                  </a:txBody>
                  <a:tcPr marL="99060" marR="99060" marT="72000" marB="0" anchor="ctr"/>
                </a:tc>
                <a:extLst>
                  <a:ext uri="{0D108BD9-81ED-4DB2-BD59-A6C34878D82A}">
                    <a16:rowId xmlns:a16="http://schemas.microsoft.com/office/drawing/2014/main" val="10008"/>
                  </a:ext>
                </a:extLst>
              </a:tr>
            </a:tbl>
          </a:graphicData>
        </a:graphic>
      </p:graphicFrame>
      <p:sp>
        <p:nvSpPr>
          <p:cNvPr id="28" name="テキスト ボックス 27"/>
          <p:cNvSpPr txBox="1"/>
          <p:nvPr/>
        </p:nvSpPr>
        <p:spPr>
          <a:xfrm>
            <a:off x="2001423" y="3662920"/>
            <a:ext cx="3528466" cy="276999"/>
          </a:xfrm>
          <a:prstGeom prst="rect">
            <a:avLst/>
          </a:prstGeom>
          <a:noFill/>
        </p:spPr>
        <p:txBody>
          <a:bodyPr wrap="square" rtlCol="0">
            <a:spAutoFit/>
          </a:bodyPr>
          <a:lstStyle/>
          <a:p>
            <a:pPr algn="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＜定員</a:t>
            </a:r>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20</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人以下の場合＞</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30" name="テキスト ボックス 29"/>
          <p:cNvSpPr txBox="1"/>
          <p:nvPr/>
        </p:nvSpPr>
        <p:spPr>
          <a:xfrm>
            <a:off x="802422" y="5959703"/>
            <a:ext cx="4998177" cy="430887"/>
          </a:xfrm>
          <a:prstGeom prst="rect">
            <a:avLst/>
          </a:prstGeom>
          <a:noFill/>
        </p:spPr>
        <p:txBody>
          <a:bodyPr wrap="square" rtlCol="0">
            <a:spAutoFit/>
          </a:bodyPr>
          <a:lstStyle/>
          <a:p>
            <a:r>
              <a:rPr lang="en-US" altLang="ja-JP"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上表以外に、あん摩等養成事業所である場合の設定、定員に応じた設定あり（</a:t>
            </a:r>
            <a:r>
              <a:rPr lang="en-US" altLang="ja-JP"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21</a:t>
            </a:r>
            <a:r>
              <a:rPr lang="ja-JP" altLang="en-US"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人以上</a:t>
            </a:r>
            <a:r>
              <a:rPr lang="en-US" altLang="ja-JP"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40</a:t>
            </a:r>
            <a:r>
              <a:rPr lang="ja-JP" altLang="en-US"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人以下、</a:t>
            </a:r>
            <a:r>
              <a:rPr lang="en-US" altLang="ja-JP"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41</a:t>
            </a:r>
            <a:r>
              <a:rPr lang="ja-JP" altLang="en-US"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人以上</a:t>
            </a:r>
            <a:r>
              <a:rPr lang="en-US" altLang="ja-JP"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60</a:t>
            </a:r>
            <a:r>
              <a:rPr lang="ja-JP" altLang="en-US"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人以下、</a:t>
            </a:r>
            <a:r>
              <a:rPr lang="en-US" altLang="ja-JP"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61</a:t>
            </a:r>
            <a:r>
              <a:rPr lang="ja-JP" altLang="en-US"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人以上</a:t>
            </a:r>
            <a:r>
              <a:rPr lang="en-US" altLang="ja-JP"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80</a:t>
            </a:r>
            <a:r>
              <a:rPr lang="ja-JP" altLang="en-US"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人以下、</a:t>
            </a:r>
            <a:r>
              <a:rPr lang="en-US" altLang="ja-JP"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81</a:t>
            </a:r>
            <a:r>
              <a:rPr lang="ja-JP" altLang="en-US"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人以上）</a:t>
            </a:r>
          </a:p>
        </p:txBody>
      </p:sp>
      <p:sp>
        <p:nvSpPr>
          <p:cNvPr id="20" name="正方形/長方形 19">
            <a:extLst>
              <a:ext uri="{FF2B5EF4-FFF2-40B4-BE49-F238E27FC236}">
                <a16:creationId xmlns:a16="http://schemas.microsoft.com/office/drawing/2014/main" id="{57721FD6-893F-4F7D-962C-91663AFD7C43}"/>
              </a:ext>
            </a:extLst>
          </p:cNvPr>
          <p:cNvSpPr/>
          <p:nvPr/>
        </p:nvSpPr>
        <p:spPr>
          <a:xfrm>
            <a:off x="5975684" y="4334532"/>
            <a:ext cx="5378116" cy="1003953"/>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地域連携会議実施加算　５８３単位</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⇒支援計画に係る関係機関を交えた会議を開催し、関係間との連絡調整を行った場合に、支援期間（最大３年間）を通じ、所定単位数を加算する。</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a:p>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※R</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３年新設</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a:p>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サービス管理責任者が会議に出席せず、職業指導員、生活支援員又は就労支援員が会議に参加し、前後にサービス管理責任者に情報を共有すす場合は、４０８単位／回</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p:txBody>
      </p:sp>
      <p:sp>
        <p:nvSpPr>
          <p:cNvPr id="5" name="テキスト ボックス 4">
            <a:extLst>
              <a:ext uri="{FF2B5EF4-FFF2-40B4-BE49-F238E27FC236}">
                <a16:creationId xmlns:a16="http://schemas.microsoft.com/office/drawing/2014/main" id="{170BCB35-F90C-B1B5-82EA-3AC658D0F76F}"/>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スライド№１１</a:t>
            </a:r>
          </a:p>
        </p:txBody>
      </p:sp>
    </p:spTree>
    <p:extLst>
      <p:ext uri="{BB962C8B-B14F-4D97-AF65-F5344CB8AC3E}">
        <p14:creationId xmlns:p14="http://schemas.microsoft.com/office/powerpoint/2010/main" val="2216980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5E8247-0D57-3464-C27C-6E9B06DE0A21}"/>
              </a:ext>
            </a:extLst>
          </p:cNvPr>
          <p:cNvSpPr>
            <a:spLocks noGrp="1"/>
          </p:cNvSpPr>
          <p:nvPr>
            <p:ph type="title"/>
          </p:nvPr>
        </p:nvSpPr>
        <p:spPr/>
        <p:txBody>
          <a:bodyPr anchor="t"/>
          <a:lstStyle/>
          <a:p>
            <a:r>
              <a:rPr kumimoji="1" lang="ja-JP" altLang="en-US" b="0" dirty="0"/>
              <a:t>就労系サービスの現状</a:t>
            </a:r>
            <a:br>
              <a:rPr kumimoji="1" lang="en-US" altLang="ja-JP" b="0" dirty="0"/>
            </a:br>
            <a:r>
              <a:rPr kumimoji="1" lang="ja-JP" altLang="en-US" sz="2400" b="0" u="none" dirty="0"/>
              <a:t>就労移行支援事業について</a:t>
            </a:r>
            <a:endParaRPr kumimoji="1" lang="ja-JP" altLang="en-US" b="0" dirty="0"/>
          </a:p>
        </p:txBody>
      </p:sp>
      <p:graphicFrame>
        <p:nvGraphicFramePr>
          <p:cNvPr id="4" name="図表 3">
            <a:extLst>
              <a:ext uri="{FF2B5EF4-FFF2-40B4-BE49-F238E27FC236}">
                <a16:creationId xmlns:a16="http://schemas.microsoft.com/office/drawing/2014/main" id="{D8C597E9-2F04-3B8D-2433-DD82F61AA0AF}"/>
              </a:ext>
            </a:extLst>
          </p:cNvPr>
          <p:cNvGraphicFramePr/>
          <p:nvPr>
            <p:extLst>
              <p:ext uri="{D42A27DB-BD31-4B8C-83A1-F6EECF244321}">
                <p14:modId xmlns:p14="http://schemas.microsoft.com/office/powerpoint/2010/main" val="4065798236"/>
              </p:ext>
            </p:extLst>
          </p:nvPr>
        </p:nvGraphicFramePr>
        <p:xfrm>
          <a:off x="838200" y="1401867"/>
          <a:ext cx="10515600" cy="31000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四角形: 角を丸くする 6">
            <a:extLst>
              <a:ext uri="{FF2B5EF4-FFF2-40B4-BE49-F238E27FC236}">
                <a16:creationId xmlns:a16="http://schemas.microsoft.com/office/drawing/2014/main" id="{D397ABEF-A310-F9BA-31DA-55BC12919F38}"/>
              </a:ext>
            </a:extLst>
          </p:cNvPr>
          <p:cNvSpPr/>
          <p:nvPr/>
        </p:nvSpPr>
        <p:spPr>
          <a:xfrm>
            <a:off x="838200" y="4840518"/>
            <a:ext cx="4241077" cy="115134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支援計画会議実施加算</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５８３単位／回</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１月につき１回かつ１年につき４回を限度とする。</a:t>
            </a:r>
            <a:endParaRPr kumimoji="1" lang="en-US" altLang="ja-JP" sz="1400" dirty="0">
              <a:latin typeface="UD デジタル 教科書体 NK-R" panose="02020400000000000000" pitchFamily="18" charset="-128"/>
              <a:ea typeface="UD デジタル 教科書体 NK-R" panose="02020400000000000000" pitchFamily="18" charset="-128"/>
            </a:endParaRPr>
          </a:p>
          <a:p>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・算定に当たっては、サービス管理責任者の会議</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参加が必須。</a:t>
            </a:r>
          </a:p>
        </p:txBody>
      </p:sp>
      <p:sp>
        <p:nvSpPr>
          <p:cNvPr id="8" name="四角形: 角を丸くする 7">
            <a:extLst>
              <a:ext uri="{FF2B5EF4-FFF2-40B4-BE49-F238E27FC236}">
                <a16:creationId xmlns:a16="http://schemas.microsoft.com/office/drawing/2014/main" id="{F3BA45EE-F3BF-C1F9-E761-1D5068FD521B}"/>
              </a:ext>
            </a:extLst>
          </p:cNvPr>
          <p:cNvSpPr/>
          <p:nvPr/>
        </p:nvSpPr>
        <p:spPr>
          <a:xfrm>
            <a:off x="5268685" y="4840518"/>
            <a:ext cx="6270172" cy="170942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地域連携会議実施加算</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Ⅰ</a:t>
            </a:r>
            <a:r>
              <a:rPr kumimoji="1" lang="ja-JP" altLang="en-US" sz="1400" dirty="0">
                <a:latin typeface="UD デジタル 教科書体 NK-R" panose="02020400000000000000" pitchFamily="18" charset="-128"/>
                <a:ea typeface="UD デジタル 教科書体 NK-R" panose="02020400000000000000" pitchFamily="18" charset="-128"/>
              </a:rPr>
              <a:t>）５８３単位／回</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・算定に当たっては、サービス管理責任者の会議参加が必須。</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地域連携会議実施加算</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Ⅱ</a:t>
            </a:r>
            <a:r>
              <a:rPr kumimoji="1" lang="ja-JP" altLang="en-US" sz="1400" dirty="0">
                <a:latin typeface="UD デジタル 教科書体 NK-R" panose="02020400000000000000" pitchFamily="18" charset="-128"/>
                <a:ea typeface="UD デジタル 教科書体 NK-R" panose="02020400000000000000" pitchFamily="18" charset="-128"/>
              </a:rPr>
              <a:t>）４０８単位／回</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・利用者の状況を把握し、支援計画に沿った支援を行う職業指導員、生活支援員又は就労支援員等が会議に参加し、会議の前後にサービス管理責任者に情報を共有した場合に算定。</a:t>
            </a:r>
            <a:endParaRPr kumimoji="1" lang="en-US" altLang="ja-JP" sz="1400" dirty="0">
              <a:latin typeface="UD デジタル 教科書体 NK-R" panose="02020400000000000000" pitchFamily="18" charset="-128"/>
              <a:ea typeface="UD デジタル 教科書体 NK-R" panose="02020400000000000000" pitchFamily="18" charset="-128"/>
            </a:endParaRPr>
          </a:p>
          <a:p>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Ⅰ</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Ⅱ</a:t>
            </a:r>
            <a:r>
              <a:rPr kumimoji="1" lang="ja-JP" altLang="en-US" sz="1400" dirty="0">
                <a:latin typeface="UD デジタル 教科書体 NK-R" panose="02020400000000000000" pitchFamily="18" charset="-128"/>
                <a:ea typeface="UD デジタル 教科書体 NK-R" panose="02020400000000000000" pitchFamily="18" charset="-128"/>
              </a:rPr>
              <a:t>）合わせて１月につき１回かつ１年につき４回を限度とする。</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9" name="正方形/長方形 8">
            <a:extLst>
              <a:ext uri="{FF2B5EF4-FFF2-40B4-BE49-F238E27FC236}">
                <a16:creationId xmlns:a16="http://schemas.microsoft.com/office/drawing/2014/main" id="{40647465-BB72-1F13-A617-437F19E98D78}"/>
              </a:ext>
            </a:extLst>
          </p:cNvPr>
          <p:cNvSpPr/>
          <p:nvPr/>
        </p:nvSpPr>
        <p:spPr>
          <a:xfrm>
            <a:off x="838200" y="4501964"/>
            <a:ext cx="595035" cy="338554"/>
          </a:xfrm>
          <a:prstGeom prst="rect">
            <a:avLst/>
          </a:prstGeom>
          <a:noFill/>
        </p:spPr>
        <p:txBody>
          <a:bodyPr wrap="none" lIns="91440" tIns="45720" rIns="91440" bIns="45720">
            <a:spAutoFit/>
          </a:bodyPr>
          <a:lstStyle/>
          <a:p>
            <a:pPr algn="ctr"/>
            <a:r>
              <a:rPr lang="ja-JP" altLang="en-US" sz="1600" b="0"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現行</a:t>
            </a:r>
          </a:p>
        </p:txBody>
      </p:sp>
      <p:sp>
        <p:nvSpPr>
          <p:cNvPr id="10" name="正方形/長方形 9">
            <a:extLst>
              <a:ext uri="{FF2B5EF4-FFF2-40B4-BE49-F238E27FC236}">
                <a16:creationId xmlns:a16="http://schemas.microsoft.com/office/drawing/2014/main" id="{963F289A-0F70-AEDC-42FF-07CDE88D8CF0}"/>
              </a:ext>
            </a:extLst>
          </p:cNvPr>
          <p:cNvSpPr/>
          <p:nvPr/>
        </p:nvSpPr>
        <p:spPr>
          <a:xfrm>
            <a:off x="5268685" y="4501964"/>
            <a:ext cx="960519" cy="338554"/>
          </a:xfrm>
          <a:prstGeom prst="rect">
            <a:avLst/>
          </a:prstGeom>
          <a:noFill/>
        </p:spPr>
        <p:txBody>
          <a:bodyPr wrap="none" lIns="91440" tIns="45720" rIns="91440" bIns="45720">
            <a:spAutoFit/>
          </a:bodyPr>
          <a:lstStyle/>
          <a:p>
            <a:pPr algn="ctr"/>
            <a:r>
              <a:rPr lang="ja-JP" altLang="en-US" sz="160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見直し後</a:t>
            </a:r>
            <a:endParaRPr lang="ja-JP" altLang="en-US" sz="1600" b="0"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endParaRPr>
          </a:p>
        </p:txBody>
      </p:sp>
      <p:sp>
        <p:nvSpPr>
          <p:cNvPr id="11" name="矢印: 右 10">
            <a:extLst>
              <a:ext uri="{FF2B5EF4-FFF2-40B4-BE49-F238E27FC236}">
                <a16:creationId xmlns:a16="http://schemas.microsoft.com/office/drawing/2014/main" id="{F234C242-A3E1-92A9-411C-97D8E9322540}"/>
              </a:ext>
            </a:extLst>
          </p:cNvPr>
          <p:cNvSpPr/>
          <p:nvPr/>
        </p:nvSpPr>
        <p:spPr>
          <a:xfrm>
            <a:off x="5018317" y="5361544"/>
            <a:ext cx="311329" cy="200839"/>
          </a:xfrm>
          <a:prstGeom prst="rightArrow">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DADA8CF5-6762-E641-F243-C2EACCE0E817}"/>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スライド№１２</a:t>
            </a:r>
          </a:p>
        </p:txBody>
      </p:sp>
    </p:spTree>
    <p:extLst>
      <p:ext uri="{BB962C8B-B14F-4D97-AF65-F5344CB8AC3E}">
        <p14:creationId xmlns:p14="http://schemas.microsoft.com/office/powerpoint/2010/main" val="2127522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D3F8AC-DF87-498C-B68F-6AF2FDD62DF8}"/>
              </a:ext>
            </a:extLst>
          </p:cNvPr>
          <p:cNvSpPr>
            <a:spLocks noGrp="1"/>
          </p:cNvSpPr>
          <p:nvPr>
            <p:ph type="title"/>
          </p:nvPr>
        </p:nvSpPr>
        <p:spPr>
          <a:xfrm>
            <a:off x="838200" y="365125"/>
            <a:ext cx="10515600" cy="1325563"/>
          </a:xfrm>
        </p:spPr>
        <p:txBody>
          <a:bodyPr anchor="t">
            <a:normAutofit/>
          </a:bodyPr>
          <a:lstStyle/>
          <a:p>
            <a:r>
              <a:rPr kumimoji="1" lang="ja-JP" altLang="en-US" sz="3600" b="0" u="sng" dirty="0"/>
              <a:t>就労系サービスの</a:t>
            </a:r>
            <a:r>
              <a:rPr lang="ja-JP" altLang="en-US" b="0" dirty="0"/>
              <a:t>現状</a:t>
            </a:r>
            <a:br>
              <a:rPr kumimoji="1" lang="en-US" altLang="ja-JP" sz="3600" b="0" u="sng" dirty="0"/>
            </a:br>
            <a:r>
              <a:rPr kumimoji="1" lang="ja-JP" altLang="en-US" sz="2400" b="0" u="none" dirty="0"/>
              <a:t>就労継続支援</a:t>
            </a:r>
            <a:r>
              <a:rPr kumimoji="1" lang="en-US" altLang="ja-JP" sz="2400" b="0" u="none" dirty="0"/>
              <a:t>A</a:t>
            </a:r>
            <a:r>
              <a:rPr kumimoji="1" lang="ja-JP" altLang="en-US" sz="2400" b="0" u="none" dirty="0"/>
              <a:t>型事業について</a:t>
            </a:r>
          </a:p>
        </p:txBody>
      </p:sp>
      <p:sp>
        <p:nvSpPr>
          <p:cNvPr id="18440" name="Rectangle 4"/>
          <p:cNvSpPr>
            <a:spLocks noChangeArrowheads="1"/>
          </p:cNvSpPr>
          <p:nvPr/>
        </p:nvSpPr>
        <p:spPr bwMode="auto">
          <a:xfrm>
            <a:off x="838200" y="2210896"/>
            <a:ext cx="8319907" cy="1105559"/>
          </a:xfrm>
          <a:prstGeom prst="rect">
            <a:avLst/>
          </a:prstGeom>
          <a:solidFill>
            <a:srgbClr val="CCFFFF">
              <a:alpha val="49803"/>
            </a:srgbClr>
          </a:solidFill>
          <a:ln w="3175" algn="ctr">
            <a:solidFill>
              <a:schemeClr val="tx1"/>
            </a:solidFill>
            <a:miter lim="800000"/>
            <a:headEnd/>
            <a:tailEnd/>
          </a:ln>
        </p:spPr>
        <p:txBody>
          <a:bodyPr anchor="ctr"/>
          <a:lstStyle/>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＜サービス内容＞</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■通所により、雇用契約に基づく就労の機会を提供するとともに、一般就労に必要な知識、能力が高まった者について、一般就労への移行に向けて支援</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■指定就労継続支援</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A</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型事業者は、生産活動に係る事業の収入から生産活動に係る事業に必要な経費を控除した額に相当する金額が、利用者に支払う賃金の総額以上となるようにしなければならない。</a:t>
            </a:r>
          </a:p>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■最低賃金含め、労働関係法令の適用あり　　　　　■利用期間の制限なし</a:t>
            </a:r>
          </a:p>
        </p:txBody>
      </p:sp>
      <p:sp>
        <p:nvSpPr>
          <p:cNvPr id="28" name="正方形/長方形 27"/>
          <p:cNvSpPr/>
          <p:nvPr/>
        </p:nvSpPr>
        <p:spPr>
          <a:xfrm>
            <a:off x="5935317" y="4342422"/>
            <a:ext cx="5418482" cy="520339"/>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就労移行支援体制加算　　５０単位</a:t>
            </a:r>
            <a:r>
              <a:rPr lang="ja-JP" altLang="en-US" sz="1200" dirty="0">
                <a:latin typeface="UD デジタル 教科書体 NK-R" panose="02020400000000000000" pitchFamily="18" charset="-128"/>
                <a:ea typeface="UD デジタル 教科書体 NK-R" panose="02020400000000000000" pitchFamily="18" charset="-128"/>
              </a:rPr>
              <a:t>～９３単位／日</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en-US" altLang="ja-JP" sz="1000" dirty="0">
                <a:latin typeface="UD デジタル 教科書体 NK-R" panose="02020400000000000000" pitchFamily="18" charset="-128"/>
                <a:ea typeface="UD デジタル 教科書体 NK-R" panose="02020400000000000000" pitchFamily="18" charset="-128"/>
              </a:rPr>
              <a:t>※</a:t>
            </a:r>
            <a:r>
              <a:rPr lang="ja-JP" altLang="en-US" sz="1000" dirty="0">
                <a:latin typeface="UD デジタル 教科書体 NK-R" panose="02020400000000000000" pitchFamily="18" charset="-128"/>
                <a:ea typeface="UD デジタル 教科書体 NK-R" panose="02020400000000000000" pitchFamily="18" charset="-128"/>
              </a:rPr>
              <a:t>定員、職員配置、基本報酬の報酬区分、一般就労へ移行し６月以上定着した者の数に応じた設定</a:t>
            </a:r>
            <a:endParaRPr lang="en-US" altLang="ja-JP" sz="1000" dirty="0">
              <a:latin typeface="UD デジタル 教科書体 NK-R" panose="02020400000000000000" pitchFamily="18" charset="-128"/>
              <a:ea typeface="UD デジタル 教科書体 NK-R" panose="02020400000000000000" pitchFamily="18" charset="-128"/>
            </a:endParaRPr>
          </a:p>
          <a:p>
            <a:r>
              <a:rPr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R3</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～見直し　</a:t>
            </a:r>
          </a:p>
        </p:txBody>
      </p:sp>
      <p:sp>
        <p:nvSpPr>
          <p:cNvPr id="30" name="正方形/長方形 29"/>
          <p:cNvSpPr/>
          <p:nvPr/>
        </p:nvSpPr>
        <p:spPr>
          <a:xfrm>
            <a:off x="5935317" y="3919140"/>
            <a:ext cx="5418482" cy="396124"/>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賃金向上達成指導員配置加算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15</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単位</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70</a:t>
            </a:r>
            <a:r>
              <a:rPr lang="ja-JP" altLang="en-US" sz="1200" dirty="0">
                <a:latin typeface="UD デジタル 教科書体 NK-R" panose="02020400000000000000" pitchFamily="18" charset="-128"/>
                <a:ea typeface="UD デジタル 教科書体 NK-R" panose="02020400000000000000" pitchFamily="18" charset="-128"/>
              </a:rPr>
              <a:t>単位／日</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en-US" altLang="ja-JP" sz="1000" dirty="0">
                <a:latin typeface="UD デジタル 教科書体 NK-R" panose="02020400000000000000" pitchFamily="18" charset="-128"/>
                <a:ea typeface="UD デジタル 教科書体 NK-R" panose="02020400000000000000" pitchFamily="18" charset="-128"/>
              </a:rPr>
              <a:t>※</a:t>
            </a:r>
            <a:r>
              <a:rPr lang="ja-JP" altLang="en-US" sz="1000" dirty="0">
                <a:latin typeface="UD デジタル 教科書体 NK-R" panose="02020400000000000000" pitchFamily="18" charset="-128"/>
                <a:ea typeface="UD デジタル 教科書体 NK-R" panose="02020400000000000000" pitchFamily="18" charset="-128"/>
              </a:rPr>
              <a:t>定員規模に応じた設定</a:t>
            </a:r>
            <a:endParaRPr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2" name="角丸四角形 31"/>
          <p:cNvSpPr/>
          <p:nvPr/>
        </p:nvSpPr>
        <p:spPr>
          <a:xfrm>
            <a:off x="838200" y="3784487"/>
            <a:ext cx="1140507" cy="252000"/>
          </a:xfrm>
          <a:prstGeom prst="roundRect">
            <a:avLst/>
          </a:prstGeom>
          <a:solidFill>
            <a:schemeClr val="accent2">
              <a:lumMod val="75000"/>
            </a:schemeClr>
          </a:solidFill>
          <a:ln>
            <a:solidFill>
              <a:schemeClr val="accent4"/>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200" dirty="0">
                <a:solidFill>
                  <a:srgbClr val="FFFFFF"/>
                </a:solidFill>
                <a:latin typeface="UD デジタル 教科書体 NK-R" panose="02020400000000000000" pitchFamily="18" charset="-128"/>
                <a:ea typeface="UD デジタル 教科書体 NK-R" panose="02020400000000000000" pitchFamily="18" charset="-128"/>
              </a:rPr>
              <a:t>基本報酬</a:t>
            </a:r>
          </a:p>
        </p:txBody>
      </p:sp>
      <p:sp>
        <p:nvSpPr>
          <p:cNvPr id="33" name="角丸四角形 32"/>
          <p:cNvSpPr/>
          <p:nvPr/>
        </p:nvSpPr>
        <p:spPr>
          <a:xfrm>
            <a:off x="5935317" y="3601960"/>
            <a:ext cx="1167000" cy="252000"/>
          </a:xfrm>
          <a:prstGeom prst="roundRect">
            <a:avLst/>
          </a:prstGeom>
          <a:solidFill>
            <a:schemeClr val="accent2">
              <a:lumMod val="75000"/>
            </a:schemeClr>
          </a:solidFill>
          <a:ln>
            <a:solidFill>
              <a:schemeClr val="accent4"/>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200" dirty="0">
                <a:solidFill>
                  <a:srgbClr val="FFFFFF"/>
                </a:solidFill>
                <a:latin typeface="UD デジタル 教科書体 NK-R" panose="02020400000000000000" pitchFamily="18" charset="-128"/>
                <a:ea typeface="UD デジタル 教科書体 NK-R" panose="02020400000000000000" pitchFamily="18" charset="-128"/>
              </a:rPr>
              <a:t>主な加算</a:t>
            </a:r>
          </a:p>
        </p:txBody>
      </p:sp>
      <p:sp>
        <p:nvSpPr>
          <p:cNvPr id="35" name="Text Box 2"/>
          <p:cNvSpPr txBox="1">
            <a:spLocks noChangeArrowheads="1"/>
          </p:cNvSpPr>
          <p:nvPr/>
        </p:nvSpPr>
        <p:spPr bwMode="auto">
          <a:xfrm>
            <a:off x="838200" y="3295082"/>
            <a:ext cx="11112499" cy="338554"/>
          </a:xfrm>
          <a:prstGeom prst="rect">
            <a:avLst/>
          </a:prstGeom>
          <a:noFill/>
          <a:ln w="9525">
            <a:noFill/>
            <a:miter lim="800000"/>
            <a:headEnd/>
            <a:tailEnd/>
          </a:ln>
        </p:spPr>
        <p:txBody>
          <a:bodyPr wrap="square">
            <a:spAutoFit/>
          </a:bodyPr>
          <a:lstStyle/>
          <a:p>
            <a:pPr lvl="0"/>
            <a:r>
              <a:rPr lang="ja-JP" altLang="en-US" sz="1600" u="sng" dirty="0">
                <a:solidFill>
                  <a:srgbClr val="FF0000"/>
                </a:solidFill>
                <a:latin typeface="UD デジタル 教科書体 NK-R" panose="02020400000000000000" pitchFamily="18" charset="-128"/>
                <a:ea typeface="UD デジタル 教科書体 NK-R" panose="02020400000000000000" pitchFamily="18" charset="-128"/>
              </a:rPr>
              <a:t>○ 報酬単価（令和</a:t>
            </a:r>
            <a:r>
              <a:rPr lang="en-US" altLang="ja-JP" sz="1600" u="sng" dirty="0">
                <a:solidFill>
                  <a:srgbClr val="FF0000"/>
                </a:solidFill>
                <a:latin typeface="UD デジタル 教科書体 NK-R" panose="02020400000000000000" pitchFamily="18" charset="-128"/>
                <a:ea typeface="UD デジタル 教科書体 NK-R" panose="02020400000000000000" pitchFamily="18" charset="-128"/>
              </a:rPr>
              <a:t>3</a:t>
            </a:r>
            <a:r>
              <a:rPr lang="ja-JP" altLang="en-US" sz="1600" u="sng" dirty="0">
                <a:solidFill>
                  <a:srgbClr val="FF0000"/>
                </a:solidFill>
                <a:latin typeface="UD デジタル 教科書体 NK-R" panose="02020400000000000000" pitchFamily="18" charset="-128"/>
                <a:ea typeface="UD デジタル 教科書体 NK-R" panose="02020400000000000000" pitchFamily="18" charset="-128"/>
              </a:rPr>
              <a:t>年報酬改定以降、</a:t>
            </a:r>
            <a:r>
              <a:rPr lang="ja-JP" altLang="en-US" sz="1600" u="sng"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定員規模別、人員配置別に加え、算定さるスコアによって基本報酬を算定）</a:t>
            </a:r>
            <a:endParaRPr lang="en-US" altLang="ja-JP" sz="1600"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2" name="正方形/長方形 21"/>
          <p:cNvSpPr/>
          <p:nvPr/>
        </p:nvSpPr>
        <p:spPr>
          <a:xfrm>
            <a:off x="5935317" y="6276158"/>
            <a:ext cx="5418483" cy="373683"/>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食事提供体制加算、送迎加算、訪問加算等</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900" dirty="0">
                <a:solidFill>
                  <a:srgbClr val="000000"/>
                </a:solidFill>
                <a:latin typeface="UD デジタル 教科書体 NK-R" panose="02020400000000000000" pitchFamily="18" charset="-128"/>
                <a:ea typeface="UD デジタル 教科書体 NK-R" panose="02020400000000000000" pitchFamily="18" charset="-128"/>
              </a:rPr>
              <a:t>⇒他の福祉サービスと共通した加算も一定の条件を満たせば算定可能</a:t>
            </a:r>
            <a:endParaRPr lang="en-US" altLang="ja-JP" sz="900" dirty="0">
              <a:solidFill>
                <a:srgbClr val="000000"/>
              </a:solidFill>
              <a:latin typeface="UD デジタル 教科書体 NK-R" panose="02020400000000000000" pitchFamily="18" charset="-128"/>
              <a:ea typeface="UD デジタル 教科書体 NK-R" panose="02020400000000000000" pitchFamily="18" charset="-128"/>
            </a:endParaRPr>
          </a:p>
        </p:txBody>
      </p:sp>
      <p:sp>
        <p:nvSpPr>
          <p:cNvPr id="24" name="Rectangle 4"/>
          <p:cNvSpPr>
            <a:spLocks noChangeArrowheads="1"/>
          </p:cNvSpPr>
          <p:nvPr/>
        </p:nvSpPr>
        <p:spPr bwMode="auto">
          <a:xfrm>
            <a:off x="9196167" y="2210896"/>
            <a:ext cx="2157633" cy="1105560"/>
          </a:xfrm>
          <a:prstGeom prst="rect">
            <a:avLst/>
          </a:prstGeom>
          <a:solidFill>
            <a:srgbClr val="CCFFFF">
              <a:alpha val="49803"/>
            </a:srgbClr>
          </a:solidFill>
          <a:ln w="3175" algn="ctr">
            <a:solidFill>
              <a:schemeClr val="tx1"/>
            </a:solidFill>
            <a:miter lim="800000"/>
            <a:headEnd/>
            <a:tailEnd/>
          </a:ln>
        </p:spPr>
        <p:txBody>
          <a:bodyPr anchor="t"/>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＜主な人員配置＞</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■サービス管理責任者</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■職業指導員</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生活支援員</a:t>
            </a:r>
          </a:p>
        </p:txBody>
      </p:sp>
      <p:sp>
        <p:nvSpPr>
          <p:cNvPr id="25" name="右中かっこ 24"/>
          <p:cNvSpPr/>
          <p:nvPr/>
        </p:nvSpPr>
        <p:spPr>
          <a:xfrm>
            <a:off x="10235040" y="2626434"/>
            <a:ext cx="274216" cy="324000"/>
          </a:xfrm>
          <a:prstGeom prst="rightBrace">
            <a:avLst>
              <a:gd name="adj1" fmla="val 833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srgbClr val="000000"/>
              </a:solidFill>
            </a:endParaRPr>
          </a:p>
        </p:txBody>
      </p:sp>
      <p:sp>
        <p:nvSpPr>
          <p:cNvPr id="26" name="正方形/長方形 25"/>
          <p:cNvSpPr/>
          <p:nvPr/>
        </p:nvSpPr>
        <p:spPr>
          <a:xfrm>
            <a:off x="10509256" y="2676323"/>
            <a:ext cx="841195" cy="216000"/>
          </a:xfrm>
          <a:prstGeom prst="rect">
            <a:avLst/>
          </a:prstGeom>
          <a:no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100" b="1" dirty="0">
                <a:solidFill>
                  <a:srgbClr val="000000"/>
                </a:solidFill>
                <a:latin typeface="UD デジタル 教科書体 NK-R" panose="02020400000000000000" pitchFamily="18" charset="-128"/>
                <a:ea typeface="UD デジタル 教科書体 NK-R" panose="02020400000000000000" pitchFamily="18" charset="-128"/>
              </a:rPr>
              <a:t>１０：１以上</a:t>
            </a:r>
          </a:p>
        </p:txBody>
      </p:sp>
      <p:sp>
        <p:nvSpPr>
          <p:cNvPr id="27" name="正方形/長方形 26"/>
          <p:cNvSpPr/>
          <p:nvPr/>
        </p:nvSpPr>
        <p:spPr>
          <a:xfrm>
            <a:off x="5935317" y="5414219"/>
            <a:ext cx="5418482" cy="831702"/>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福祉専門職員配置等加算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Ⅰ</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：１５単位）（</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Ⅱ</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：１０単位）（</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Ⅲ</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：６単位）</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Ⅰ</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：社会福祉士等資格保有者が常勤職員の</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35</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％雇用されている場合</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Ⅱ</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：社会福祉士等資格保有者が常勤職員の</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25</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％雇用されている場合</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※H30</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～資格保有者に公認心理師を追加</a:t>
            </a:r>
            <a:endParaRPr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Ⅲ</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：常勤職員が</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75</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％以上又は勤続</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3</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年以上が</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30</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％以上の場合</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p:txBody>
      </p:sp>
      <p:sp>
        <p:nvSpPr>
          <p:cNvPr id="37" name="Text Box 2"/>
          <p:cNvSpPr txBox="1">
            <a:spLocks noChangeArrowheads="1"/>
          </p:cNvSpPr>
          <p:nvPr/>
        </p:nvSpPr>
        <p:spPr bwMode="auto">
          <a:xfrm>
            <a:off x="616997" y="6463001"/>
            <a:ext cx="5418482" cy="276999"/>
          </a:xfrm>
          <a:prstGeom prst="rect">
            <a:avLst/>
          </a:prstGeom>
          <a:noFill/>
          <a:ln w="9525">
            <a:noFill/>
            <a:miter lim="800000"/>
            <a:headEnd/>
            <a:tailEnd/>
          </a:ln>
        </p:spPr>
        <p:txBody>
          <a:bodyPr wrap="square" anchor="ctr">
            <a:spAutoFit/>
          </a:bodyPr>
          <a:lstStyle/>
          <a:p>
            <a:pPr>
              <a:spcBef>
                <a:spcPct val="50000"/>
              </a:spcBef>
            </a:pP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○事業所数　４，６３４所、 ○利用者数　９０，１０６名　（</a:t>
            </a:r>
            <a:r>
              <a:rPr lang="zh-TW" altLang="en-US" sz="1200" u="sng" dirty="0">
                <a:solidFill>
                  <a:srgbClr val="FF0000"/>
                </a:solidFill>
                <a:latin typeface="UD デジタル 教科書体 NK-R" panose="02020400000000000000" pitchFamily="18" charset="-128"/>
                <a:ea typeface="UD デジタル 教科書体 NK-R" panose="02020400000000000000" pitchFamily="18" charset="-128"/>
              </a:rPr>
              <a:t>国保連</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令和６</a:t>
            </a:r>
            <a:r>
              <a:rPr lang="zh-TW" altLang="en-US" sz="1200" u="sng" dirty="0">
                <a:solidFill>
                  <a:srgbClr val="FF0000"/>
                </a:solidFill>
                <a:latin typeface="UD デジタル 教科書体 NK-R" panose="02020400000000000000" pitchFamily="18" charset="-128"/>
                <a:ea typeface="UD デジタル 教科書体 NK-R" panose="02020400000000000000" pitchFamily="18" charset="-128"/>
              </a:rPr>
              <a:t>年</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３</a:t>
            </a:r>
            <a:r>
              <a:rPr lang="zh-TW" altLang="en-US" sz="1200" u="sng" dirty="0">
                <a:solidFill>
                  <a:srgbClr val="FF0000"/>
                </a:solidFill>
                <a:latin typeface="UD デジタル 教科書体 NK-R" panose="02020400000000000000" pitchFamily="18" charset="-128"/>
                <a:ea typeface="UD デジタル 教科書体 NK-R" panose="02020400000000000000" pitchFamily="18" charset="-128"/>
              </a:rPr>
              <a:t>月実績</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a:t>
            </a:r>
            <a:endParaRPr lang="en-US" altLang="ja-JP" sz="1200" u="sng" dirty="0">
              <a:solidFill>
                <a:srgbClr val="FF0000"/>
              </a:solidFill>
              <a:latin typeface="UD デジタル 教科書体 NK-R" panose="02020400000000000000" pitchFamily="18" charset="-128"/>
              <a:ea typeface="UD デジタル 教科書体 NK-R" panose="02020400000000000000" pitchFamily="18"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1423259203"/>
              </p:ext>
            </p:extLst>
          </p:nvPr>
        </p:nvGraphicFramePr>
        <p:xfrm>
          <a:off x="838200" y="4104866"/>
          <a:ext cx="4976077" cy="2260823"/>
        </p:xfrm>
        <a:graphic>
          <a:graphicData uri="http://schemas.openxmlformats.org/drawingml/2006/table">
            <a:tbl>
              <a:tblPr firstRow="1" bandRow="1">
                <a:tableStyleId>{5940675A-B579-460E-94D1-54222C63F5DA}</a:tableStyleId>
              </a:tblPr>
              <a:tblGrid>
                <a:gridCol w="1161291">
                  <a:extLst>
                    <a:ext uri="{9D8B030D-6E8A-4147-A177-3AD203B41FA5}">
                      <a16:colId xmlns:a16="http://schemas.microsoft.com/office/drawing/2014/main" val="20000"/>
                    </a:ext>
                  </a:extLst>
                </a:gridCol>
                <a:gridCol w="2302675">
                  <a:extLst>
                    <a:ext uri="{9D8B030D-6E8A-4147-A177-3AD203B41FA5}">
                      <a16:colId xmlns:a16="http://schemas.microsoft.com/office/drawing/2014/main" val="20001"/>
                    </a:ext>
                  </a:extLst>
                </a:gridCol>
                <a:gridCol w="1512111">
                  <a:extLst>
                    <a:ext uri="{9D8B030D-6E8A-4147-A177-3AD203B41FA5}">
                      <a16:colId xmlns:a16="http://schemas.microsoft.com/office/drawing/2014/main" val="20002"/>
                    </a:ext>
                  </a:extLst>
                </a:gridCol>
              </a:tblGrid>
              <a:tr h="186284">
                <a:tc gridSpan="2">
                  <a:txBody>
                    <a:bodyPr/>
                    <a:lstStyle/>
                    <a:p>
                      <a:pPr algn="ctr"/>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報酬区分</a:t>
                      </a:r>
                    </a:p>
                  </a:txBody>
                  <a:tcPr marL="36000" marR="36000" marT="36000" marB="36000" anchor="ctr">
                    <a:solidFill>
                      <a:srgbClr val="FFFF99"/>
                    </a:solidFill>
                  </a:tcPr>
                </a:tc>
                <a:tc hMerge="1">
                  <a:txBody>
                    <a:bodyPr/>
                    <a:lstStyle/>
                    <a:p>
                      <a:pPr algn="ctr"/>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36000" marR="36000" marT="36000" marB="36000" anchor="ctr">
                    <a:solidFill>
                      <a:srgbClr val="FFFF99"/>
                    </a:solidFill>
                  </a:tcP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基本報酬</a:t>
                      </a:r>
                    </a:p>
                  </a:txBody>
                  <a:tcPr marL="36000" marR="36000" marT="36000" marB="36000" anchor="ctr">
                    <a:solidFill>
                      <a:srgbClr val="FFFF99"/>
                    </a:solidFill>
                  </a:tcPr>
                </a:tc>
                <a:extLst>
                  <a:ext uri="{0D108BD9-81ED-4DB2-BD59-A6C34878D82A}">
                    <a16:rowId xmlns:a16="http://schemas.microsoft.com/office/drawing/2014/main" val="10001"/>
                  </a:ext>
                </a:extLst>
              </a:tr>
              <a:tr h="289829">
                <a:tc rowSpan="7">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スコア</a:t>
                      </a:r>
                    </a:p>
                  </a:txBody>
                  <a:tcPr marL="36000" marR="36000" marT="36000" marB="36000" anchor="ctr">
                    <a:lnB w="12700" cap="flat" cmpd="sng" algn="ctr">
                      <a:solidFill>
                        <a:schemeClr val="tx1"/>
                      </a:solidFill>
                      <a:prstDash val="solid"/>
                      <a:round/>
                      <a:headEnd type="none" w="med" len="med"/>
                      <a:tailEnd type="none" w="med" len="med"/>
                    </a:lnB>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１７０点以上</a:t>
                      </a:r>
                    </a:p>
                  </a:txBody>
                  <a:tcPr marL="36000" marR="36000" marT="36000" marB="36000" anchor="ct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７９１単位／日</a:t>
                      </a:r>
                      <a:endPar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36000" marR="36000" marT="36000" marB="3600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9829">
                <a:tc vMerge="1">
                  <a:txBody>
                    <a:bodyPr/>
                    <a:lstStyle/>
                    <a:p>
                      <a:pPr algn="ct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１５０点以上１７０点未満</a:t>
                      </a:r>
                    </a:p>
                  </a:txBody>
                  <a:tcPr marL="36000" marR="36000" marT="36000" marB="36000" anchor="ct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７３３単位／日</a:t>
                      </a:r>
                    </a:p>
                  </a:txBody>
                  <a:tcPr marL="36000" marR="36000"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9829">
                <a:tc vMerge="1">
                  <a:txBody>
                    <a:bodyPr/>
                    <a:lstStyle/>
                    <a:p>
                      <a:pPr algn="ct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１３０点以上１５０点未満</a:t>
                      </a:r>
                      <a:endPar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36000" marR="36000" marT="36000" marB="36000" anchor="ct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７０１単位／日</a:t>
                      </a:r>
                    </a:p>
                  </a:txBody>
                  <a:tcPr marL="36000" marR="36000" marT="36000" marB="3600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289829">
                <a:tc vMerge="1">
                  <a:txBody>
                    <a:bodyPr/>
                    <a:lstStyle/>
                    <a:p>
                      <a:pPr algn="ct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１０５点以上１３０点未満</a:t>
                      </a:r>
                    </a:p>
                  </a:txBody>
                  <a:tcPr marL="36000" marR="36000" marT="36000" marB="36000" anchor="ct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６６６単位／日</a:t>
                      </a:r>
                    </a:p>
                  </a:txBody>
                  <a:tcPr marL="36000" marR="36000" marT="36000" marB="36000" anchor="ctr"/>
                </a:tc>
                <a:extLst>
                  <a:ext uri="{0D108BD9-81ED-4DB2-BD59-A6C34878D82A}">
                    <a16:rowId xmlns:a16="http://schemas.microsoft.com/office/drawing/2014/main" val="10005"/>
                  </a:ext>
                </a:extLst>
              </a:tr>
              <a:tr h="289829">
                <a:tc vMerge="1">
                  <a:txBody>
                    <a:bodyPr/>
                    <a:lstStyle/>
                    <a:p>
                      <a:pPr algn="ct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o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８０点以上１０５点未満</a:t>
                      </a:r>
                    </a:p>
                  </a:txBody>
                  <a:tcPr marL="36000" marR="36000" marT="36000" marB="36000" anchor="ctr">
                    <a:no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５３３単位／日</a:t>
                      </a:r>
                      <a:endPar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36000" marR="36000" marT="36000" marB="36000" anchor="ctr">
                    <a:noFill/>
                  </a:tcPr>
                </a:tc>
                <a:extLst>
                  <a:ext uri="{0D108BD9-81ED-4DB2-BD59-A6C34878D82A}">
                    <a16:rowId xmlns:a16="http://schemas.microsoft.com/office/drawing/2014/main" val="10006"/>
                  </a:ext>
                </a:extLst>
              </a:tr>
              <a:tr h="289829">
                <a:tc vMerge="1">
                  <a:txBody>
                    <a:bodyPr/>
                    <a:lstStyle/>
                    <a:p>
                      <a:pPr algn="ct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o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６０点以上８０点未満</a:t>
                      </a:r>
                    </a:p>
                  </a:txBody>
                  <a:tcPr marL="36000" marR="36000" marT="36000" marB="36000" anchor="ctr">
                    <a:noFill/>
                  </a:tcPr>
                </a:tc>
                <a:tc>
                  <a:txBody>
                    <a:bodyPr/>
                    <a:lstStyle/>
                    <a:p>
                      <a:pPr algn="ctr"/>
                      <a:r>
                        <a:rPr kumimoji="1" lang="en-US" altLang="ja-JP" sz="1200" b="0" baseline="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41</a:t>
                      </a:r>
                      <a:r>
                        <a:rPr kumimoji="1" lang="ja-JP" altLang="en-US" sz="1200" b="0" baseline="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９単位</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／日</a:t>
                      </a:r>
                      <a:endParaRPr kumimoji="1" lang="en-US" altLang="ja-JP" sz="1200" b="0" baseline="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36000" marR="36000" marT="36000" marB="36000" anchor="ctr">
                    <a:noFill/>
                  </a:tcPr>
                </a:tc>
                <a:extLst>
                  <a:ext uri="{0D108BD9-81ED-4DB2-BD59-A6C34878D82A}">
                    <a16:rowId xmlns:a16="http://schemas.microsoft.com/office/drawing/2014/main" val="10007"/>
                  </a:ext>
                </a:extLst>
              </a:tr>
              <a:tr h="289829">
                <a:tc vMerge="1">
                  <a:txBody>
                    <a:bodyPr/>
                    <a:lstStyle/>
                    <a:p>
                      <a:pPr algn="ct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６０点未満</a:t>
                      </a:r>
                    </a:p>
                  </a:txBody>
                  <a:tcPr marL="36000" marR="36000" marT="36000" marB="36000" anchor="ctr">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3</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２５単位／日</a:t>
                      </a:r>
                      <a:endPar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36000" marR="36000" marT="36000" marB="3600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36" name="テキスト ボックス 35"/>
          <p:cNvSpPr txBox="1"/>
          <p:nvPr/>
        </p:nvSpPr>
        <p:spPr>
          <a:xfrm>
            <a:off x="1978707" y="3840203"/>
            <a:ext cx="2953316" cy="276999"/>
          </a:xfrm>
          <a:prstGeom prst="rect">
            <a:avLst/>
          </a:prstGeom>
          <a:noFill/>
        </p:spPr>
        <p:txBody>
          <a:bodyPr wrap="square" rtlCol="0" anchor="ctr">
            <a:spAutoFit/>
          </a:bodyPr>
          <a:lstStyle/>
          <a:p>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＜定員</a:t>
            </a:r>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20</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人以下、人員配置</a:t>
            </a:r>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7.5</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1</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の場合＞</a:t>
            </a:r>
            <a:endParaRPr lang="ja-JP" altLang="en-US" sz="1200" strike="sngStrike"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20" name="正方形/長方形 19">
            <a:extLst>
              <a:ext uri="{FF2B5EF4-FFF2-40B4-BE49-F238E27FC236}">
                <a16:creationId xmlns:a16="http://schemas.microsoft.com/office/drawing/2014/main" id="{D58AC57B-54D9-4B6C-95F0-D8244914A626}"/>
              </a:ext>
            </a:extLst>
          </p:cNvPr>
          <p:cNvSpPr/>
          <p:nvPr/>
        </p:nvSpPr>
        <p:spPr>
          <a:xfrm>
            <a:off x="5935317" y="4887665"/>
            <a:ext cx="5418482" cy="496317"/>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就労移行連携加算　　１，０００</a:t>
            </a:r>
            <a:r>
              <a:rPr lang="ja-JP" altLang="en-US" sz="1200" dirty="0">
                <a:latin typeface="UD デジタル 教科書体 NK-R" panose="02020400000000000000" pitchFamily="18" charset="-128"/>
                <a:ea typeface="UD デジタル 教科書体 NK-R" panose="02020400000000000000" pitchFamily="18" charset="-128"/>
              </a:rPr>
              <a:t>単位／１回に限り</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en-US" altLang="ja-JP" sz="1000" dirty="0">
                <a:latin typeface="UD デジタル 教科書体 NK-R" panose="02020400000000000000" pitchFamily="18" charset="-128"/>
                <a:ea typeface="UD デジタル 教科書体 NK-R" panose="02020400000000000000" pitchFamily="18" charset="-128"/>
              </a:rPr>
              <a:t>※</a:t>
            </a:r>
            <a:r>
              <a:rPr lang="ja-JP" altLang="en-US" sz="1000" dirty="0">
                <a:latin typeface="UD デジタル 教科書体 NK-R" panose="02020400000000000000" pitchFamily="18" charset="-128"/>
                <a:ea typeface="UD デジタル 教科書体 NK-R" panose="02020400000000000000" pitchFamily="18" charset="-128"/>
              </a:rPr>
              <a:t>就労移行支援に移行した者について、連絡調整等を行うとともに、支援の状況等の情報を相談支援事業者に対して提供している場合に加算　</a:t>
            </a:r>
            <a:r>
              <a:rPr lang="en-US" altLang="ja-JP" sz="1000" dirty="0">
                <a:latin typeface="UD デジタル 教科書体 NK-R" panose="02020400000000000000" pitchFamily="18" charset="-128"/>
                <a:ea typeface="UD デジタル 教科書体 NK-R" panose="02020400000000000000" pitchFamily="18" charset="-128"/>
              </a:rPr>
              <a:t>※R</a:t>
            </a:r>
            <a:r>
              <a:rPr lang="ja-JP" altLang="en-US" sz="1000" dirty="0">
                <a:latin typeface="UD デジタル 教科書体 NK-R" panose="02020400000000000000" pitchFamily="18" charset="-128"/>
                <a:ea typeface="UD デジタル 教科書体 NK-R" panose="02020400000000000000" pitchFamily="18" charset="-128"/>
              </a:rPr>
              <a:t>３～新設</a:t>
            </a:r>
            <a:endParaRPr lang="en-US" altLang="ja-JP" sz="1000" dirty="0">
              <a:latin typeface="UD デジタル 教科書体 NK-R" panose="02020400000000000000" pitchFamily="18" charset="-128"/>
              <a:ea typeface="UD デジタル 教科書体 NK-R" panose="02020400000000000000" pitchFamily="18" charset="-128"/>
            </a:endParaRPr>
          </a:p>
        </p:txBody>
      </p:sp>
      <p:sp>
        <p:nvSpPr>
          <p:cNvPr id="3" name="四角形: 角を丸くする 2">
            <a:extLst>
              <a:ext uri="{FF2B5EF4-FFF2-40B4-BE49-F238E27FC236}">
                <a16:creationId xmlns:a16="http://schemas.microsoft.com/office/drawing/2014/main" id="{0CF947C1-745D-4D9A-954D-4AB63CA00CE9}"/>
              </a:ext>
            </a:extLst>
          </p:cNvPr>
          <p:cNvSpPr/>
          <p:nvPr/>
        </p:nvSpPr>
        <p:spPr>
          <a:xfrm>
            <a:off x="838200" y="1280655"/>
            <a:ext cx="10515601" cy="900004"/>
          </a:xfrm>
          <a:prstGeom prst="roundRect">
            <a:avLst/>
          </a:prstGeom>
          <a:solidFill>
            <a:srgbClr val="FFFFCC"/>
          </a:solidFill>
        </p:spPr>
        <p:style>
          <a:lnRef idx="1">
            <a:schemeClr val="accent1"/>
          </a:lnRef>
          <a:fillRef idx="2">
            <a:schemeClr val="accent1"/>
          </a:fillRef>
          <a:effectRef idx="1">
            <a:schemeClr val="accent1"/>
          </a:effectRef>
          <a:fontRef idx="minor">
            <a:schemeClr val="dk1"/>
          </a:fontRef>
        </p:style>
        <p:txBody>
          <a:bodyPr rtlCol="0" anchor="ctr"/>
          <a:lstStyle/>
          <a:p>
            <a:r>
              <a:rPr kumimoji="1" lang="en-US" altLang="ja-JP" sz="1200" dirty="0">
                <a:latin typeface="UD デジタル 教科書体 NK-R" panose="02020400000000000000" pitchFamily="18" charset="-128"/>
                <a:ea typeface="UD デジタル 教科書体 NK-R" panose="02020400000000000000" pitchFamily="18" charset="-128"/>
              </a:rPr>
              <a:t>&lt;</a:t>
            </a:r>
            <a:r>
              <a:rPr kumimoji="1" lang="ja-JP" altLang="en-US" sz="1200" dirty="0">
                <a:latin typeface="UD デジタル 教科書体 NK-R" panose="02020400000000000000" pitchFamily="18" charset="-128"/>
                <a:ea typeface="UD デジタル 教科書体 NK-R" panose="02020400000000000000" pitchFamily="18" charset="-128"/>
              </a:rPr>
              <a:t>対象者＞◆通常の事業所に雇用される事が困難であって、適切な支援により雇用契約に基づく就労が可能な障害者</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　　　　　　　　　◆通常の事業所に雇用されている障害者であって主務省令で定める事由により当該事業所での就労に必要な知識及び能力の向上のための支援を一　　　　</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　　　　　　　　　　　時的に必要とする障害者</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６５歳に達する前５年間障害福祉サービスの支給決定を受けていた者で、６５歳に達する前日において就労継続支援Ａ型の支給決定を受けていた者は当該サービスについて引き続き利用することが可能。</a:t>
            </a:r>
          </a:p>
        </p:txBody>
      </p:sp>
      <p:sp>
        <p:nvSpPr>
          <p:cNvPr id="5" name="テキスト ボックス 4">
            <a:extLst>
              <a:ext uri="{FF2B5EF4-FFF2-40B4-BE49-F238E27FC236}">
                <a16:creationId xmlns:a16="http://schemas.microsoft.com/office/drawing/2014/main" id="{4DEC5499-FC2E-6482-8E5D-CA65D17C485B}"/>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スライド№１３</a:t>
            </a:r>
          </a:p>
        </p:txBody>
      </p:sp>
    </p:spTree>
    <p:extLst>
      <p:ext uri="{BB962C8B-B14F-4D97-AF65-F5344CB8AC3E}">
        <p14:creationId xmlns:p14="http://schemas.microsoft.com/office/powerpoint/2010/main" val="3389825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D3F8AC-DF87-498C-B68F-6AF2FDD62DF8}"/>
              </a:ext>
            </a:extLst>
          </p:cNvPr>
          <p:cNvSpPr>
            <a:spLocks noGrp="1"/>
          </p:cNvSpPr>
          <p:nvPr>
            <p:ph type="title"/>
          </p:nvPr>
        </p:nvSpPr>
        <p:spPr>
          <a:xfrm>
            <a:off x="838200" y="365125"/>
            <a:ext cx="10515600" cy="1325563"/>
          </a:xfrm>
        </p:spPr>
        <p:txBody>
          <a:bodyPr anchor="t">
            <a:normAutofit/>
          </a:bodyPr>
          <a:lstStyle/>
          <a:p>
            <a:r>
              <a:rPr kumimoji="1" lang="ja-JP" altLang="en-US" sz="3600" b="0" u="sng" dirty="0"/>
              <a:t>就労系サービスの</a:t>
            </a:r>
            <a:r>
              <a:rPr lang="ja-JP" altLang="en-US" b="0" dirty="0"/>
              <a:t>現状</a:t>
            </a:r>
            <a:br>
              <a:rPr kumimoji="1" lang="en-US" altLang="ja-JP" sz="3600" b="0" u="sng" dirty="0"/>
            </a:br>
            <a:r>
              <a:rPr kumimoji="1" lang="ja-JP" altLang="en-US" sz="2400" b="0" u="none" dirty="0"/>
              <a:t>就労継続支援</a:t>
            </a:r>
            <a:r>
              <a:rPr kumimoji="1" lang="en-US" altLang="ja-JP" sz="2400" b="0" u="none" dirty="0"/>
              <a:t>A</a:t>
            </a:r>
            <a:r>
              <a:rPr kumimoji="1" lang="ja-JP" altLang="en-US" sz="2400" b="0" u="none" dirty="0"/>
              <a:t>型事業について</a:t>
            </a:r>
          </a:p>
        </p:txBody>
      </p:sp>
      <p:sp>
        <p:nvSpPr>
          <p:cNvPr id="19" name="テキスト ボックス 18">
            <a:extLst>
              <a:ext uri="{FF2B5EF4-FFF2-40B4-BE49-F238E27FC236}">
                <a16:creationId xmlns:a16="http://schemas.microsoft.com/office/drawing/2014/main" id="{EFB2505E-AE78-40E3-B91B-EB951492656E}"/>
              </a:ext>
            </a:extLst>
          </p:cNvPr>
          <p:cNvSpPr txBox="1"/>
          <p:nvPr/>
        </p:nvSpPr>
        <p:spPr>
          <a:xfrm>
            <a:off x="767443" y="2708742"/>
            <a:ext cx="2977243" cy="373692"/>
          </a:xfrm>
          <a:prstGeom prst="rect">
            <a:avLst/>
          </a:prstGeom>
          <a:noFill/>
        </p:spPr>
        <p:txBody>
          <a:bodyPr wrap="square" anchor="ctr">
            <a:spAutoFit/>
          </a:bodyPr>
          <a:lstStyle/>
          <a:p>
            <a:pPr marL="0" lvl="1" algn="ctr" defTabSz="800100">
              <a:lnSpc>
                <a:spcPct val="90000"/>
              </a:lnSpc>
              <a:spcBef>
                <a:spcPct val="0"/>
              </a:spcBef>
              <a:spcAft>
                <a:spcPct val="15000"/>
              </a:spcAft>
            </a:pPr>
            <a:r>
              <a:rPr kumimoji="1" lang="ja-JP" altLang="en-US" sz="2000" dirty="0">
                <a:highlight>
                  <a:srgbClr val="00FF00"/>
                </a:highlight>
                <a:latin typeface="UD デジタル 教科書体 NK-R" panose="02020400000000000000" pitchFamily="18" charset="-128"/>
                <a:ea typeface="UD デジタル 教科書体 NK-R" panose="02020400000000000000" pitchFamily="18" charset="-128"/>
              </a:rPr>
              <a:t>生産活動の経営改善状況</a:t>
            </a:r>
            <a:endParaRPr kumimoji="1" lang="ja-JP" altLang="en-US" sz="2000" kern="1200" dirty="0">
              <a:highlight>
                <a:srgbClr val="00FF00"/>
              </a:highlight>
              <a:latin typeface="UD デジタル 教科書体 NK-R" panose="02020400000000000000" pitchFamily="18" charset="-128"/>
              <a:ea typeface="UD デジタル 教科書体 NK-R" panose="02020400000000000000" pitchFamily="18" charset="-128"/>
            </a:endParaRPr>
          </a:p>
        </p:txBody>
      </p:sp>
      <p:sp>
        <p:nvSpPr>
          <p:cNvPr id="21" name="四角形: 角を丸くする 20">
            <a:extLst>
              <a:ext uri="{FF2B5EF4-FFF2-40B4-BE49-F238E27FC236}">
                <a16:creationId xmlns:a16="http://schemas.microsoft.com/office/drawing/2014/main" id="{94B70FEB-D910-4E45-9B0F-62236578167D}"/>
              </a:ext>
            </a:extLst>
          </p:cNvPr>
          <p:cNvSpPr/>
          <p:nvPr/>
        </p:nvSpPr>
        <p:spPr>
          <a:xfrm>
            <a:off x="838200" y="1364230"/>
            <a:ext cx="10515601" cy="605666"/>
          </a:xfrm>
          <a:prstGeom prst="roundRect">
            <a:avLst/>
          </a:prstGeom>
          <a:solidFill>
            <a:srgbClr val="FFFFCC"/>
          </a:solidFill>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400" dirty="0">
                <a:latin typeface="UD デジタル 教科書体 NK-R" panose="02020400000000000000" pitchFamily="18" charset="-128"/>
                <a:ea typeface="UD デジタル 教科書体 NK-R" panose="02020400000000000000" pitchFamily="18" charset="-128"/>
              </a:rPr>
              <a:t>〇生産活動の状況を確認したところ、生産活動の収益が利用者の賃金総額を下回っている事業所は　</a:t>
            </a:r>
            <a:r>
              <a:rPr kumimoji="1"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３，７１５事業所</a:t>
            </a:r>
            <a:r>
              <a:rPr kumimoji="1" lang="ja-JP" altLang="en-US" sz="1400" dirty="0">
                <a:latin typeface="UD デジタル 教科書体 NK-R" panose="02020400000000000000" pitchFamily="18" charset="-128"/>
                <a:ea typeface="UD デジタル 教科書体 NK-R" panose="02020400000000000000" pitchFamily="18" charset="-128"/>
              </a:rPr>
              <a:t>のうち</a:t>
            </a:r>
            <a:r>
              <a:rPr kumimoji="1"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１，８９３事業</a:t>
            </a:r>
            <a:endParaRPr kumimoji="1" lang="en-US" altLang="ja-JP" sz="1400" dirty="0">
              <a:solidFill>
                <a:srgbClr val="FF0000"/>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　所（５０．７％）</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となっている。</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79C37C65-FEAF-43EB-AE8E-67255C8B12A8}"/>
              </a:ext>
            </a:extLst>
          </p:cNvPr>
          <p:cNvSpPr txBox="1"/>
          <p:nvPr/>
        </p:nvSpPr>
        <p:spPr>
          <a:xfrm>
            <a:off x="838200" y="1969896"/>
            <a:ext cx="10515601" cy="769441"/>
          </a:xfrm>
          <a:prstGeom prst="rect">
            <a:avLst/>
          </a:prstGeom>
          <a:noFill/>
          <a:ln>
            <a:noFill/>
          </a:ln>
        </p:spPr>
        <p:txBody>
          <a:bodyPr wrap="square" rtlCol="0">
            <a:spAutoFit/>
          </a:bodyPr>
          <a:lstStyle/>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就労継続支援Ａ型事業所については、「障害者の日常生活及び社会生活を総合的に支援するための法律に基づく指定障害福祉サービスの事業等の人員、設備及び運営に関する基準」（平成１８年厚生労働省令第１７１号）第１９２条第２項において、「</a:t>
            </a:r>
            <a:r>
              <a:rPr kumimoji="1" lang="ja-JP" altLang="en-US" sz="1100" b="1" u="sng" dirty="0">
                <a:latin typeface="UD デジタル 教科書体 NK-R" panose="02020400000000000000" pitchFamily="18" charset="-128"/>
                <a:ea typeface="UD デジタル 教科書体 NK-R" panose="02020400000000000000" pitchFamily="18" charset="-128"/>
              </a:rPr>
              <a:t>生産活動に係る事業の収入から生産活動に係る事業に必要な経費を控除した額に相当する金額が、利用者に支払う賃金の総額以上となるようにしなければならない</a:t>
            </a:r>
            <a:r>
              <a:rPr kumimoji="1" lang="ja-JP" altLang="en-US" sz="1100" dirty="0">
                <a:latin typeface="UD デジタル 教科書体 NK-R" panose="02020400000000000000" pitchFamily="18" charset="-128"/>
                <a:ea typeface="UD デジタル 教科書体 NK-R" panose="02020400000000000000" pitchFamily="18" charset="-128"/>
              </a:rPr>
              <a:t>」こととされている。指定権者である自治体は、事業所の状況把握を行い、事業所が上記規定を満たせていない場合、経営改善計画書を提出させることとしている。</a:t>
            </a:r>
          </a:p>
        </p:txBody>
      </p:sp>
      <p:graphicFrame>
        <p:nvGraphicFramePr>
          <p:cNvPr id="5" name="表 5">
            <a:extLst>
              <a:ext uri="{FF2B5EF4-FFF2-40B4-BE49-F238E27FC236}">
                <a16:creationId xmlns:a16="http://schemas.microsoft.com/office/drawing/2014/main" id="{76010A24-D987-491D-9885-BFFBC8EA4242}"/>
              </a:ext>
            </a:extLst>
          </p:cNvPr>
          <p:cNvGraphicFramePr>
            <a:graphicFrameLocks noGrp="1"/>
          </p:cNvGraphicFramePr>
          <p:nvPr>
            <p:extLst>
              <p:ext uri="{D42A27DB-BD31-4B8C-83A1-F6EECF244321}">
                <p14:modId xmlns:p14="http://schemas.microsoft.com/office/powerpoint/2010/main" val="2002708760"/>
              </p:ext>
            </p:extLst>
          </p:nvPr>
        </p:nvGraphicFramePr>
        <p:xfrm>
          <a:off x="866274" y="3153976"/>
          <a:ext cx="5338584" cy="1865139"/>
        </p:xfrm>
        <a:graphic>
          <a:graphicData uri="http://schemas.openxmlformats.org/drawingml/2006/table">
            <a:tbl>
              <a:tblPr firstRow="1" bandRow="1">
                <a:tableStyleId>{BC89EF96-8CEA-46FF-86C4-4CE0E7609802}</a:tableStyleId>
              </a:tblPr>
              <a:tblGrid>
                <a:gridCol w="1334646">
                  <a:extLst>
                    <a:ext uri="{9D8B030D-6E8A-4147-A177-3AD203B41FA5}">
                      <a16:colId xmlns:a16="http://schemas.microsoft.com/office/drawing/2014/main" val="1233080735"/>
                    </a:ext>
                  </a:extLst>
                </a:gridCol>
                <a:gridCol w="1334646">
                  <a:extLst>
                    <a:ext uri="{9D8B030D-6E8A-4147-A177-3AD203B41FA5}">
                      <a16:colId xmlns:a16="http://schemas.microsoft.com/office/drawing/2014/main" val="848389544"/>
                    </a:ext>
                  </a:extLst>
                </a:gridCol>
                <a:gridCol w="1334646">
                  <a:extLst>
                    <a:ext uri="{9D8B030D-6E8A-4147-A177-3AD203B41FA5}">
                      <a16:colId xmlns:a16="http://schemas.microsoft.com/office/drawing/2014/main" val="1473179100"/>
                    </a:ext>
                  </a:extLst>
                </a:gridCol>
                <a:gridCol w="1334646">
                  <a:extLst>
                    <a:ext uri="{9D8B030D-6E8A-4147-A177-3AD203B41FA5}">
                      <a16:colId xmlns:a16="http://schemas.microsoft.com/office/drawing/2014/main" val="994524734"/>
                    </a:ext>
                  </a:extLst>
                </a:gridCol>
              </a:tblGrid>
              <a:tr h="312498">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指定事業所数</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CECFF"/>
                    </a:solidFill>
                  </a:tcPr>
                </a:tc>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経営状況を把握した</a:t>
                      </a:r>
                      <a:endParaRPr kumimoji="1" lang="en-US" altLang="ja-JP" sz="900" b="0" dirty="0">
                        <a:latin typeface="UD デジタル 教科書体 NK-R" panose="02020400000000000000" pitchFamily="18" charset="-128"/>
                        <a:ea typeface="UD デジタル 教科書体 NK-R" panose="02020400000000000000" pitchFamily="18" charset="-128"/>
                      </a:endParaRPr>
                    </a:p>
                    <a:p>
                      <a:pPr algn="ctr"/>
                      <a:r>
                        <a:rPr kumimoji="1" lang="ja-JP" altLang="en-US" sz="900" b="0" dirty="0">
                          <a:latin typeface="UD デジタル 教科書体 NK-R" panose="02020400000000000000" pitchFamily="18" charset="-128"/>
                          <a:ea typeface="UD デジタル 教科書体 NK-R" panose="02020400000000000000" pitchFamily="18" charset="-128"/>
                        </a:rPr>
                        <a:t>事業所</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CECFF"/>
                    </a:solidFill>
                  </a:tcPr>
                </a:tc>
                <a:tc gridSpan="2">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指定基準を満たせていない</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CECFF"/>
                    </a:solidFill>
                  </a:tcPr>
                </a:tc>
                <a:tc hMerge="1">
                  <a:txBody>
                    <a:bodyPr/>
                    <a:lstStyle/>
                    <a:p>
                      <a:pPr algn="ctr"/>
                      <a:endParaRPr kumimoji="1" lang="ja-JP" altLang="en-US" sz="1400">
                        <a:latin typeface="UD デジタル 教科書体 NK-R" panose="02020400000000000000" pitchFamily="18" charset="-128"/>
                        <a:ea typeface="UD デジタル 教科書体 NK-R" panose="02020400000000000000" pitchFamily="18"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0704514"/>
                  </a:ext>
                </a:extLst>
              </a:tr>
              <a:tr h="377873">
                <a:tc>
                  <a:txBody>
                    <a:bodyPr/>
                    <a:lstStyle/>
                    <a:p>
                      <a:pPr algn="r"/>
                      <a:r>
                        <a:rPr kumimoji="1" lang="ja-JP" altLang="en-US" sz="1400" b="0" dirty="0">
                          <a:latin typeface="UD デジタル 教科書体 NK-R" panose="02020400000000000000" pitchFamily="18" charset="-128"/>
                          <a:ea typeface="UD デジタル 教科書体 NK-R" panose="02020400000000000000" pitchFamily="18" charset="-128"/>
                        </a:rPr>
                        <a:t>４，２２８</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ja-JP" altLang="en-US" sz="1400" b="0" dirty="0">
                          <a:latin typeface="UD デジタル 教科書体 NK-R" panose="02020400000000000000" pitchFamily="18" charset="-128"/>
                          <a:ea typeface="UD デジタル 教科書体 NK-R" panose="02020400000000000000" pitchFamily="18" charset="-128"/>
                        </a:rPr>
                        <a:t>３，５１２</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ja-JP" altLang="en-US" sz="1400" b="0" dirty="0">
                          <a:solidFill>
                            <a:srgbClr val="FF0000"/>
                          </a:solidFill>
                          <a:latin typeface="UD デジタル 教科書体 NK-R" panose="02020400000000000000" pitchFamily="18" charset="-128"/>
                          <a:ea typeface="UD デジタル 教科書体 NK-R" panose="02020400000000000000" pitchFamily="18" charset="-128"/>
                        </a:rPr>
                        <a:t>１，９８４</a:t>
                      </a:r>
                      <a:endParaRPr kumimoji="1" lang="ja-JP" altLang="en-US" sz="800" b="0" dirty="0">
                        <a:solidFill>
                          <a:srgbClr val="FF0000"/>
                        </a:solidFill>
                        <a:latin typeface="UD デジタル 教科書体 NK-R" panose="02020400000000000000" pitchFamily="18" charset="-128"/>
                        <a:ea typeface="UD デジタル 教科書体 NK-R" panose="02020400000000000000" pitchFamily="18"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400" b="0" dirty="0">
                          <a:latin typeface="UD デジタル 教科書体 NK-R" panose="02020400000000000000" pitchFamily="18" charset="-128"/>
                          <a:ea typeface="UD デジタル 教科書体 NK-R" panose="02020400000000000000" pitchFamily="18" charset="-128"/>
                        </a:rPr>
                        <a:t>56.5</a:t>
                      </a:r>
                      <a:r>
                        <a:rPr kumimoji="1" lang="ja-JP" altLang="en-US" sz="1400" b="0" dirty="0">
                          <a:latin typeface="UD デジタル 教科書体 NK-R" panose="02020400000000000000" pitchFamily="18" charset="-128"/>
                          <a:ea typeface="UD デジタル 教科書体 NK-R" panose="02020400000000000000" pitchFamily="18" charset="-128"/>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8486353"/>
                  </a:ext>
                </a:extLst>
              </a:tr>
              <a:tr h="377873">
                <a:tc gridSpan="4">
                  <a:txBody>
                    <a:bodyPr/>
                    <a:lstStyle/>
                    <a:p>
                      <a:pPr algn="r"/>
                      <a:endParaRPr kumimoji="1" lang="ja-JP" altLang="en-US" sz="1400" b="0" dirty="0">
                        <a:latin typeface="UD デジタル 教科書体 NK-R" panose="02020400000000000000" pitchFamily="18" charset="-128"/>
                        <a:ea typeface="UD デジタル 教科書体 NK-R" panose="02020400000000000000" pitchFamily="18"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algn="r"/>
                      <a:endParaRPr kumimoji="1" lang="ja-JP" altLang="en-US" sz="1400" b="0" dirty="0">
                        <a:latin typeface="UD デジタル 教科書体 NK-R" panose="02020400000000000000" pitchFamily="18" charset="-128"/>
                        <a:ea typeface="UD デジタル 教科書体 NK-R" panose="02020400000000000000" pitchFamily="18"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algn="r"/>
                      <a:endParaRPr kumimoji="1" lang="ja-JP" altLang="en-US" sz="800" b="0" dirty="0">
                        <a:solidFill>
                          <a:srgbClr val="FF0000"/>
                        </a:solidFill>
                        <a:latin typeface="UD デジタル 教科書体 NK-R" panose="02020400000000000000" pitchFamily="18" charset="-128"/>
                        <a:ea typeface="UD デジタル 教科書体 NK-R" panose="02020400000000000000" pitchFamily="18"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algn="r"/>
                      <a:endParaRPr kumimoji="1" lang="ja-JP" altLang="en-US" sz="1400" b="0" dirty="0">
                        <a:latin typeface="UD デジタル 教科書体 NK-R" panose="02020400000000000000" pitchFamily="18" charset="-128"/>
                        <a:ea typeface="UD デジタル 教科書体 NK-R" panose="02020400000000000000" pitchFamily="18"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3583399"/>
                  </a:ext>
                </a:extLst>
              </a:tr>
              <a:tr h="312498">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指定事業所数</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CECFF"/>
                    </a:solidFill>
                  </a:tcPr>
                </a:tc>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経営状況を把握した</a:t>
                      </a:r>
                      <a:endParaRPr kumimoji="1" lang="en-US" altLang="ja-JP" sz="900" b="0" dirty="0">
                        <a:latin typeface="UD デジタル 教科書体 NK-R" panose="02020400000000000000" pitchFamily="18" charset="-128"/>
                        <a:ea typeface="UD デジタル 教科書体 NK-R" panose="02020400000000000000" pitchFamily="18" charset="-128"/>
                      </a:endParaRPr>
                    </a:p>
                    <a:p>
                      <a:pPr algn="ctr"/>
                      <a:r>
                        <a:rPr kumimoji="1" lang="ja-JP" altLang="en-US" sz="900" b="0" dirty="0">
                          <a:latin typeface="UD デジタル 教科書体 NK-R" panose="02020400000000000000" pitchFamily="18" charset="-128"/>
                          <a:ea typeface="UD デジタル 教科書体 NK-R" panose="02020400000000000000" pitchFamily="18" charset="-128"/>
                        </a:rPr>
                        <a:t>事業所</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CECFF"/>
                    </a:solidFill>
                  </a:tcPr>
                </a:tc>
                <a:tc gridSpan="2">
                  <a:txBody>
                    <a:bodyPr/>
                    <a:lstStyle/>
                    <a:p>
                      <a:pPr algn="ctr"/>
                      <a:r>
                        <a:rPr kumimoji="1" lang="ja-JP" altLang="en-US" sz="900" b="0" dirty="0">
                          <a:solidFill>
                            <a:schemeClr val="tx1"/>
                          </a:solidFill>
                          <a:latin typeface="UD デジタル 教科書体 NK-R" panose="02020400000000000000" pitchFamily="18" charset="-128"/>
                          <a:ea typeface="UD デジタル 教科書体 NK-R" panose="02020400000000000000" pitchFamily="18" charset="-128"/>
                        </a:rPr>
                        <a:t>指定基準を満たせていない</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CECFF"/>
                    </a:solidFill>
                  </a:tcPr>
                </a:tc>
                <a:tc hMerge="1">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492808"/>
                  </a:ext>
                </a:extLst>
              </a:tr>
              <a:tr h="377873">
                <a:tc>
                  <a:txBody>
                    <a:bodyPr/>
                    <a:lstStyle/>
                    <a:p>
                      <a:pPr algn="r"/>
                      <a:r>
                        <a:rPr kumimoji="1" lang="ja-JP" altLang="en-US" sz="1400" b="0" dirty="0">
                          <a:latin typeface="UD デジタル 教科書体 NK-R" panose="02020400000000000000" pitchFamily="18" charset="-128"/>
                          <a:ea typeface="UD デジタル 教科書体 NK-R" panose="02020400000000000000" pitchFamily="18" charset="-128"/>
                        </a:rPr>
                        <a:t>４，４７２</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ja-JP" altLang="en-US" sz="1400" b="0" dirty="0">
                          <a:latin typeface="UD デジタル 教科書体 NK-R" panose="02020400000000000000" pitchFamily="18" charset="-128"/>
                          <a:ea typeface="UD デジタル 教科書体 NK-R" panose="02020400000000000000" pitchFamily="18" charset="-128"/>
                        </a:rPr>
                        <a:t>３，７１５</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ja-JP" altLang="en-US" sz="1400" b="0" dirty="0">
                          <a:solidFill>
                            <a:srgbClr val="FF0000"/>
                          </a:solidFill>
                          <a:latin typeface="UD デジタル 教科書体 NK-R" panose="02020400000000000000" pitchFamily="18" charset="-128"/>
                          <a:ea typeface="UD デジタル 教科書体 NK-R" panose="02020400000000000000" pitchFamily="18" charset="-128"/>
                        </a:rPr>
                        <a:t>１，８９３</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kumimoji="1" lang="en-US" altLang="ja-JP" sz="1400" b="0" dirty="0">
                          <a:latin typeface="UD デジタル 教科書体 NK-R" panose="02020400000000000000" pitchFamily="18" charset="-128"/>
                          <a:ea typeface="UD デジタル 教科書体 NK-R" panose="02020400000000000000" pitchFamily="18" charset="-128"/>
                        </a:rPr>
                        <a:t>50.7</a:t>
                      </a:r>
                      <a:r>
                        <a:rPr kumimoji="1" lang="ja-JP" altLang="en-US" sz="1400" b="0" dirty="0">
                          <a:latin typeface="UD デジタル 教科書体 NK-R" panose="02020400000000000000" pitchFamily="18" charset="-128"/>
                          <a:ea typeface="UD デジタル 教科書体 NK-R" panose="02020400000000000000" pitchFamily="18" charset="-128"/>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5113787"/>
                  </a:ext>
                </a:extLst>
              </a:tr>
            </a:tbl>
          </a:graphicData>
        </a:graphic>
      </p:graphicFrame>
      <p:sp>
        <p:nvSpPr>
          <p:cNvPr id="6" name="テキスト ボックス 5">
            <a:extLst>
              <a:ext uri="{FF2B5EF4-FFF2-40B4-BE49-F238E27FC236}">
                <a16:creationId xmlns:a16="http://schemas.microsoft.com/office/drawing/2014/main" id="{CF23DFC3-A95A-450E-BAAA-447B197A82B1}"/>
              </a:ext>
            </a:extLst>
          </p:cNvPr>
          <p:cNvSpPr txBox="1"/>
          <p:nvPr/>
        </p:nvSpPr>
        <p:spPr>
          <a:xfrm>
            <a:off x="4448615" y="2826081"/>
            <a:ext cx="1933074" cy="276999"/>
          </a:xfrm>
          <a:prstGeom prst="rect">
            <a:avLst/>
          </a:prstGeom>
          <a:noFill/>
          <a:ln>
            <a:noFill/>
          </a:ln>
        </p:spPr>
        <p:txBody>
          <a:bodyPr wrap="square" rtlCol="0" anchor="ctr">
            <a:spAutoFit/>
          </a:bodyPr>
          <a:lstStyle/>
          <a:p>
            <a:pPr algn="ct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令和４年３月末日時点</a:t>
            </a:r>
            <a:r>
              <a:rPr kumimoji="1" lang="en-US" altLang="ja-JP" sz="1200" dirty="0">
                <a:latin typeface="UD デジタル 教科書体 NK-R" panose="02020400000000000000" pitchFamily="18" charset="-128"/>
                <a:ea typeface="UD デジタル 教科書体 NK-R" panose="02020400000000000000" pitchFamily="18" charset="-128"/>
              </a:rPr>
              <a:t>】</a:t>
            </a:r>
            <a:endParaRPr kumimoji="1" lang="ja-JP" altLang="en-US" sz="1200" dirty="0" err="1">
              <a:latin typeface="UD デジタル 教科書体 NK-R" panose="02020400000000000000" pitchFamily="18" charset="-128"/>
              <a:ea typeface="UD デジタル 教科書体 NK-R" panose="02020400000000000000" pitchFamily="18" charset="-128"/>
            </a:endParaRPr>
          </a:p>
        </p:txBody>
      </p:sp>
      <p:sp>
        <p:nvSpPr>
          <p:cNvPr id="29" name="テキスト ボックス 28">
            <a:extLst>
              <a:ext uri="{FF2B5EF4-FFF2-40B4-BE49-F238E27FC236}">
                <a16:creationId xmlns:a16="http://schemas.microsoft.com/office/drawing/2014/main" id="{26C1D5F5-AB5C-4670-B019-30BD6369022B}"/>
              </a:ext>
            </a:extLst>
          </p:cNvPr>
          <p:cNvSpPr txBox="1"/>
          <p:nvPr/>
        </p:nvSpPr>
        <p:spPr>
          <a:xfrm>
            <a:off x="4448615" y="4007022"/>
            <a:ext cx="1874450" cy="276999"/>
          </a:xfrm>
          <a:prstGeom prst="rect">
            <a:avLst/>
          </a:prstGeom>
          <a:noFill/>
          <a:ln>
            <a:noFill/>
          </a:ln>
        </p:spPr>
        <p:txBody>
          <a:bodyPr wrap="square" rtlCol="0" anchor="ctr">
            <a:spAutoFit/>
          </a:bodyPr>
          <a:lstStyle/>
          <a:p>
            <a:pPr algn="ct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令和５年３月末日時点</a:t>
            </a:r>
            <a:r>
              <a:rPr kumimoji="1" lang="en-US" altLang="ja-JP" sz="1200" dirty="0">
                <a:latin typeface="UD デジタル 教科書体 NK-R" panose="02020400000000000000" pitchFamily="18" charset="-128"/>
                <a:ea typeface="UD デジタル 教科書体 NK-R" panose="02020400000000000000" pitchFamily="18" charset="-128"/>
              </a:rPr>
              <a:t>】</a:t>
            </a:r>
            <a:endParaRPr kumimoji="1" lang="ja-JP" altLang="en-US" sz="1200" dirty="0" err="1">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a:extLst>
              <a:ext uri="{FF2B5EF4-FFF2-40B4-BE49-F238E27FC236}">
                <a16:creationId xmlns:a16="http://schemas.microsoft.com/office/drawing/2014/main" id="{617422D3-344B-4923-ABA6-D3F1F29972CF}"/>
              </a:ext>
            </a:extLst>
          </p:cNvPr>
          <p:cNvSpPr txBox="1"/>
          <p:nvPr/>
        </p:nvSpPr>
        <p:spPr>
          <a:xfrm>
            <a:off x="6204858" y="3138497"/>
            <a:ext cx="5338584" cy="430887"/>
          </a:xfrm>
          <a:prstGeom prst="rect">
            <a:avLst/>
          </a:prstGeom>
          <a:noFill/>
          <a:ln>
            <a:noFill/>
          </a:ln>
        </p:spPr>
        <p:txBody>
          <a:bodyPr wrap="square" rtlCol="0" anchor="ctr">
            <a:spAutoFit/>
          </a:bodyPr>
          <a:lstStyle/>
          <a:p>
            <a:r>
              <a:rPr kumimoji="1" lang="ja-JP" altLang="en-US" sz="1100" dirty="0">
                <a:latin typeface="UD デジタル 教科書体 NK-R" panose="02020400000000000000" pitchFamily="18" charset="-128"/>
                <a:ea typeface="UD デジタル 教科書体 NK-R" panose="02020400000000000000" pitchFamily="18" charset="-128"/>
              </a:rPr>
              <a:t>（</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１）指定基準を満たしていない事業所１，９８４のうち、経営改善計画書を提出している事業所は１，７７７事業所（提出率８９．６％）</a:t>
            </a:r>
          </a:p>
        </p:txBody>
      </p:sp>
      <p:sp>
        <p:nvSpPr>
          <p:cNvPr id="8" name="テキスト ボックス 7">
            <a:extLst>
              <a:ext uri="{FF2B5EF4-FFF2-40B4-BE49-F238E27FC236}">
                <a16:creationId xmlns:a16="http://schemas.microsoft.com/office/drawing/2014/main" id="{1498D3D8-3FC3-D6F0-3966-281183BDF74F}"/>
              </a:ext>
            </a:extLst>
          </p:cNvPr>
          <p:cNvSpPr txBox="1"/>
          <p:nvPr/>
        </p:nvSpPr>
        <p:spPr>
          <a:xfrm>
            <a:off x="6204858" y="3493380"/>
            <a:ext cx="5338584" cy="430887"/>
          </a:xfrm>
          <a:prstGeom prst="rect">
            <a:avLst/>
          </a:prstGeom>
          <a:noFill/>
          <a:ln>
            <a:noFill/>
          </a:ln>
        </p:spPr>
        <p:txBody>
          <a:bodyPr wrap="square" rtlCol="0" anchor="ctr">
            <a:spAutoFit/>
          </a:bodyPr>
          <a:lstStyle/>
          <a:p>
            <a:r>
              <a:rPr kumimoji="1" lang="ja-JP" altLang="en-US" sz="1100" dirty="0">
                <a:latin typeface="UD デジタル 教科書体 NK-R" panose="02020400000000000000" pitchFamily="18" charset="-128"/>
                <a:ea typeface="UD デジタル 教科書体 NK-R" panose="02020400000000000000" pitchFamily="18" charset="-128"/>
              </a:rPr>
              <a:t>（</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２）指定基準を満たしていない事業所１，９８４のうち、令和３年３月末時点も指定基準を満たしていない事業所は１，３５７事業所（６８．４％）</a:t>
            </a:r>
          </a:p>
        </p:txBody>
      </p:sp>
      <p:sp>
        <p:nvSpPr>
          <p:cNvPr id="18" name="テキスト ボックス 17">
            <a:extLst>
              <a:ext uri="{FF2B5EF4-FFF2-40B4-BE49-F238E27FC236}">
                <a16:creationId xmlns:a16="http://schemas.microsoft.com/office/drawing/2014/main" id="{D823C801-42AB-0927-E47A-72BFCD3D3939}"/>
              </a:ext>
            </a:extLst>
          </p:cNvPr>
          <p:cNvSpPr txBox="1"/>
          <p:nvPr/>
        </p:nvSpPr>
        <p:spPr>
          <a:xfrm>
            <a:off x="6204858" y="4267773"/>
            <a:ext cx="5338584" cy="430887"/>
          </a:xfrm>
          <a:prstGeom prst="rect">
            <a:avLst/>
          </a:prstGeom>
          <a:noFill/>
          <a:ln>
            <a:noFill/>
          </a:ln>
        </p:spPr>
        <p:txBody>
          <a:bodyPr wrap="square" rtlCol="0" anchor="ctr">
            <a:spAutoFit/>
          </a:bodyPr>
          <a:lstStyle/>
          <a:p>
            <a:r>
              <a:rPr kumimoji="1" lang="ja-JP" altLang="en-US" sz="1100" dirty="0">
                <a:latin typeface="UD デジタル 教科書体 NK-R" panose="02020400000000000000" pitchFamily="18" charset="-128"/>
                <a:ea typeface="UD デジタル 教科書体 NK-R" panose="02020400000000000000" pitchFamily="18" charset="-128"/>
              </a:rPr>
              <a:t>（</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１）指定基準を満たしていない事業所１，８８２のうち、経営改善計画書を提出している事業所は１，６９０事業所（提出率８９．８％）</a:t>
            </a:r>
          </a:p>
        </p:txBody>
      </p:sp>
      <p:sp>
        <p:nvSpPr>
          <p:cNvPr id="20" name="テキスト ボックス 19">
            <a:extLst>
              <a:ext uri="{FF2B5EF4-FFF2-40B4-BE49-F238E27FC236}">
                <a16:creationId xmlns:a16="http://schemas.microsoft.com/office/drawing/2014/main" id="{94677024-7173-996C-CFBF-5F3AECA4295B}"/>
              </a:ext>
            </a:extLst>
          </p:cNvPr>
          <p:cNvSpPr txBox="1"/>
          <p:nvPr/>
        </p:nvSpPr>
        <p:spPr>
          <a:xfrm>
            <a:off x="6204858" y="4639124"/>
            <a:ext cx="5338584" cy="430887"/>
          </a:xfrm>
          <a:prstGeom prst="rect">
            <a:avLst/>
          </a:prstGeom>
          <a:noFill/>
          <a:ln>
            <a:noFill/>
          </a:ln>
        </p:spPr>
        <p:txBody>
          <a:bodyPr wrap="square" rtlCol="0" anchor="ctr">
            <a:spAutoFit/>
          </a:bodyPr>
          <a:lstStyle/>
          <a:p>
            <a:r>
              <a:rPr kumimoji="1" lang="ja-JP" altLang="en-US" sz="1100" dirty="0">
                <a:latin typeface="UD デジタル 教科書体 NK-R" panose="02020400000000000000" pitchFamily="18" charset="-128"/>
                <a:ea typeface="UD デジタル 教科書体 NK-R" panose="02020400000000000000" pitchFamily="18" charset="-128"/>
              </a:rPr>
              <a:t>（</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２）指定基準を満たしていない事業所１，８８２のうち、令和４年３月末時点も指定基準を満たしていない事業所は１，５０７事業所（８０．１％）</a:t>
            </a:r>
          </a:p>
        </p:txBody>
      </p:sp>
      <p:sp>
        <p:nvSpPr>
          <p:cNvPr id="22" name="正方形/長方形 21">
            <a:extLst>
              <a:ext uri="{FF2B5EF4-FFF2-40B4-BE49-F238E27FC236}">
                <a16:creationId xmlns:a16="http://schemas.microsoft.com/office/drawing/2014/main" id="{A7771679-8DC0-DBF5-0530-0FA5E74B70D7}"/>
              </a:ext>
            </a:extLst>
          </p:cNvPr>
          <p:cNvSpPr/>
          <p:nvPr/>
        </p:nvSpPr>
        <p:spPr>
          <a:xfrm>
            <a:off x="866274" y="5107317"/>
            <a:ext cx="10602915" cy="1449195"/>
          </a:xfrm>
          <a:prstGeom prst="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t"/>
          <a:lstStyle/>
          <a:p>
            <a:r>
              <a:rPr lang="ja-JP" altLang="en-US" sz="11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〇障害者の日常生活及び社会生活を総合的に支援するための法律に基づく指定障害福祉サービスの事業等の人員、設備及び運営に関する基準（平成十八年九月二十九日厚生労働省令第百七十一号）（抄）</a:t>
            </a:r>
            <a:endParaRPr lang="en-US" altLang="ja-JP" sz="11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1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第四節　運営に関する基準</a:t>
            </a:r>
            <a:endParaRPr lang="en-US" altLang="ja-JP" sz="11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1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（賃金及び工賃）</a:t>
            </a:r>
          </a:p>
          <a:p>
            <a:r>
              <a:rPr lang="zh-CN" altLang="en-US" sz="11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第百九十二条</a:t>
            </a:r>
          </a:p>
          <a:p>
            <a:r>
              <a:rPr lang="ja-JP" altLang="en-US" sz="11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２指定就労継続支援</a:t>
            </a:r>
            <a:r>
              <a:rPr lang="en-US" altLang="ja-JP" sz="11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A</a:t>
            </a:r>
            <a:r>
              <a:rPr lang="ja-JP" altLang="en-US" sz="11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型事業者は、</a:t>
            </a:r>
            <a:r>
              <a:rPr lang="ja-JP" altLang="en-US" sz="1100" b="0" i="0" u="none" strike="noStrike" baseline="0" dirty="0">
                <a:solidFill>
                  <a:srgbClr val="FF0000"/>
                </a:solidFill>
                <a:latin typeface="UD デジタル 教科書体 NK-R" panose="02020400000000000000" pitchFamily="18" charset="-128"/>
                <a:ea typeface="UD デジタル 教科書体 NK-R" panose="02020400000000000000" pitchFamily="18" charset="-128"/>
              </a:rPr>
              <a:t>生産活動に係る事業の収入から生産活動に係る事業に必要な経費を控除した額に相当する金額が、利用者に支払う賃金の総額以上となるようにしなければならない</a:t>
            </a:r>
            <a:r>
              <a:rPr lang="ja-JP" altLang="en-US" sz="11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a:t>
            </a:r>
          </a:p>
          <a:p>
            <a:r>
              <a:rPr lang="ja-JP" altLang="en-US" sz="11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６</a:t>
            </a:r>
            <a:r>
              <a:rPr lang="ja-JP" altLang="en-US" sz="1100" b="0" i="0" u="none" strike="noStrike" baseline="0" dirty="0">
                <a:solidFill>
                  <a:srgbClr val="FF0000"/>
                </a:solidFill>
                <a:latin typeface="UD デジタル 教科書体 NK-R" panose="02020400000000000000" pitchFamily="18" charset="-128"/>
                <a:ea typeface="UD デジタル 教科書体 NK-R" panose="02020400000000000000" pitchFamily="18" charset="-128"/>
              </a:rPr>
              <a:t>賃金及び第三項に規定する工賃の支払いに要する額は、原則として、自立支援給付をもって充ててはならない</a:t>
            </a:r>
            <a:r>
              <a:rPr lang="ja-JP" altLang="en-US" sz="11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。ただし、災害その他やむを得ない理由がある場合は、この限りでない。</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a:extLst>
              <a:ext uri="{FF2B5EF4-FFF2-40B4-BE49-F238E27FC236}">
                <a16:creationId xmlns:a16="http://schemas.microsoft.com/office/drawing/2014/main" id="{6CA2F511-3011-58CA-2FE9-65E47D6D53DD}"/>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スライド№１４</a:t>
            </a:r>
          </a:p>
        </p:txBody>
      </p:sp>
    </p:spTree>
    <p:extLst>
      <p:ext uri="{BB962C8B-B14F-4D97-AF65-F5344CB8AC3E}">
        <p14:creationId xmlns:p14="http://schemas.microsoft.com/office/powerpoint/2010/main" val="2184816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D3F8AC-DF87-498C-B68F-6AF2FDD62DF8}"/>
              </a:ext>
            </a:extLst>
          </p:cNvPr>
          <p:cNvSpPr>
            <a:spLocks noGrp="1"/>
          </p:cNvSpPr>
          <p:nvPr>
            <p:ph type="title"/>
          </p:nvPr>
        </p:nvSpPr>
        <p:spPr>
          <a:xfrm>
            <a:off x="838200" y="365125"/>
            <a:ext cx="10515600" cy="1325563"/>
          </a:xfrm>
        </p:spPr>
        <p:txBody>
          <a:bodyPr anchor="t">
            <a:normAutofit/>
          </a:bodyPr>
          <a:lstStyle/>
          <a:p>
            <a:r>
              <a:rPr kumimoji="1" lang="ja-JP" altLang="en-US" sz="3600" b="0" u="sng" dirty="0"/>
              <a:t>就労系サービスの</a:t>
            </a:r>
            <a:r>
              <a:rPr lang="ja-JP" altLang="en-US" b="0" dirty="0"/>
              <a:t>現状</a:t>
            </a:r>
            <a:br>
              <a:rPr kumimoji="1" lang="en-US" altLang="ja-JP" sz="3600" b="0" u="sng" dirty="0"/>
            </a:br>
            <a:r>
              <a:rPr kumimoji="1" lang="ja-JP" altLang="en-US" sz="2400" b="0" u="none" dirty="0"/>
              <a:t>就労継続支援</a:t>
            </a:r>
            <a:r>
              <a:rPr kumimoji="1" lang="en-US" altLang="ja-JP" sz="2400" b="0" u="none" dirty="0"/>
              <a:t>A</a:t>
            </a:r>
            <a:r>
              <a:rPr kumimoji="1" lang="ja-JP" altLang="en-US" sz="2400" b="0" u="none" dirty="0"/>
              <a:t>型事業について</a:t>
            </a:r>
          </a:p>
        </p:txBody>
      </p:sp>
      <p:sp>
        <p:nvSpPr>
          <p:cNvPr id="9" name="テキスト ボックス 8">
            <a:extLst>
              <a:ext uri="{FF2B5EF4-FFF2-40B4-BE49-F238E27FC236}">
                <a16:creationId xmlns:a16="http://schemas.microsoft.com/office/drawing/2014/main" id="{6CA2F511-3011-58CA-2FE9-65E47D6D53DD}"/>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スライド№１５</a:t>
            </a:r>
          </a:p>
        </p:txBody>
      </p:sp>
      <p:graphicFrame>
        <p:nvGraphicFramePr>
          <p:cNvPr id="11" name="図表 10">
            <a:extLst>
              <a:ext uri="{FF2B5EF4-FFF2-40B4-BE49-F238E27FC236}">
                <a16:creationId xmlns:a16="http://schemas.microsoft.com/office/drawing/2014/main" id="{B79FFFD4-3FCE-4CAD-D2A7-79E1B002AAA8}"/>
              </a:ext>
            </a:extLst>
          </p:cNvPr>
          <p:cNvGraphicFramePr/>
          <p:nvPr>
            <p:extLst>
              <p:ext uri="{D42A27DB-BD31-4B8C-83A1-F6EECF244321}">
                <p14:modId xmlns:p14="http://schemas.microsoft.com/office/powerpoint/2010/main" val="1980613595"/>
              </p:ext>
            </p:extLst>
          </p:nvPr>
        </p:nvGraphicFramePr>
        <p:xfrm>
          <a:off x="838200" y="1374094"/>
          <a:ext cx="10515599"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正方形/長方形 11">
            <a:extLst>
              <a:ext uri="{FF2B5EF4-FFF2-40B4-BE49-F238E27FC236}">
                <a16:creationId xmlns:a16="http://schemas.microsoft.com/office/drawing/2014/main" id="{41EB0BE0-1AB3-1CF0-B7CE-6E262F832DBC}"/>
              </a:ext>
            </a:extLst>
          </p:cNvPr>
          <p:cNvSpPr/>
          <p:nvPr/>
        </p:nvSpPr>
        <p:spPr>
          <a:xfrm>
            <a:off x="1158240" y="2047130"/>
            <a:ext cx="9831977" cy="1471133"/>
          </a:xfrm>
          <a:prstGeom prst="rect">
            <a:avLst/>
          </a:prstGeom>
          <a:solidFill>
            <a:schemeClr val="bg1"/>
          </a:solidFill>
          <a:ln>
            <a:solidFill>
              <a:srgbClr val="92D050"/>
            </a:solidFill>
          </a:ln>
        </p:spPr>
        <p:style>
          <a:lnRef idx="1">
            <a:schemeClr val="accent1"/>
          </a:lnRef>
          <a:fillRef idx="2">
            <a:schemeClr val="accent1"/>
          </a:fillRef>
          <a:effectRef idx="1">
            <a:schemeClr val="accent1"/>
          </a:effectRef>
          <a:fontRef idx="minor">
            <a:schemeClr val="dk1"/>
          </a:fontRef>
        </p:style>
        <p:txBody>
          <a:bodyPr rtlCol="0" anchor="ctr"/>
          <a:lstStyle/>
          <a:p>
            <a:pPr lvl="0"/>
            <a:r>
              <a:rPr kumimoji="1" lang="ja-JP" altLang="en-US" sz="1400" dirty="0">
                <a:latin typeface="UD デジタル 教科書体 NK-R" panose="02020400000000000000" pitchFamily="18" charset="-128"/>
                <a:ea typeface="UD デジタル 教科書体 NK-R" panose="02020400000000000000" pitchFamily="18" charset="-128"/>
              </a:rPr>
              <a:t>・労働時間の評価について、平均労働時間が長い事業所の点数を高く設定する。</a:t>
            </a:r>
          </a:p>
          <a:p>
            <a:pPr lvl="0"/>
            <a:r>
              <a:rPr kumimoji="1" lang="ja-JP" altLang="en-US" sz="1400" dirty="0">
                <a:latin typeface="UD デジタル 教科書体 NK-R" panose="02020400000000000000" pitchFamily="18" charset="-128"/>
                <a:ea typeface="UD デジタル 教科書体 NK-R" panose="02020400000000000000" pitchFamily="18" charset="-128"/>
              </a:rPr>
              <a:t>・生産活動の評価について、生産活動収支が賃金総額を上回った場合には加点、下回った場合には減点する。</a:t>
            </a:r>
          </a:p>
          <a:p>
            <a:pPr lvl="0"/>
            <a:r>
              <a:rPr kumimoji="1" lang="ja-JP" altLang="en-US" sz="1400" dirty="0">
                <a:latin typeface="UD デジタル 教科書体 NK-R" panose="02020400000000000000" pitchFamily="18" charset="-128"/>
                <a:ea typeface="UD デジタル 教科書体 NK-R" panose="02020400000000000000" pitchFamily="18" charset="-128"/>
              </a:rPr>
              <a:t>・「生産活動」のスコア項目の点数配分を高くするなど、各評価項目の得点配分の見直しを行う。</a:t>
            </a:r>
          </a:p>
          <a:p>
            <a:pPr lvl="0"/>
            <a:r>
              <a:rPr kumimoji="1" lang="ja-JP" altLang="en-US" sz="1400" dirty="0">
                <a:latin typeface="UD デジタル 教科書体 NK-R" panose="02020400000000000000" pitchFamily="18" charset="-128"/>
                <a:ea typeface="UD デジタル 教科書体 NK-R" panose="02020400000000000000" pitchFamily="18" charset="-128"/>
              </a:rPr>
              <a:t>・利用者が一般就労できるよう知識及び能力の向上に向けた支援の取組を行った場合について新たな評価項目を設ける。</a:t>
            </a:r>
          </a:p>
          <a:p>
            <a:pPr lvl="0"/>
            <a:r>
              <a:rPr kumimoji="1" lang="ja-JP" altLang="en-US" sz="1400" dirty="0">
                <a:latin typeface="UD デジタル 教科書体 NK-R" panose="02020400000000000000" pitchFamily="18" charset="-128"/>
                <a:ea typeface="UD デジタル 教科書体 NK-R" panose="02020400000000000000" pitchFamily="18" charset="-128"/>
              </a:rPr>
              <a:t>・経営改善計画書未提出の事業所及び数年連続で経営改善計画書を提出しており、指定基準を満たすことができていない事業所への対応として、新たにスコア方式に経営改善計画に基づく取組を行っていない場合の減点項目を設ける。</a:t>
            </a:r>
          </a:p>
        </p:txBody>
      </p:sp>
      <p:graphicFrame>
        <p:nvGraphicFramePr>
          <p:cNvPr id="13" name="表 12">
            <a:extLst>
              <a:ext uri="{FF2B5EF4-FFF2-40B4-BE49-F238E27FC236}">
                <a16:creationId xmlns:a16="http://schemas.microsoft.com/office/drawing/2014/main" id="{A92C57F3-2AC1-E5E3-6568-134C43C54975}"/>
              </a:ext>
            </a:extLst>
          </p:cNvPr>
          <p:cNvGraphicFramePr>
            <a:graphicFrameLocks noGrp="1"/>
          </p:cNvGraphicFramePr>
          <p:nvPr>
            <p:extLst>
              <p:ext uri="{D42A27DB-BD31-4B8C-83A1-F6EECF244321}">
                <p14:modId xmlns:p14="http://schemas.microsoft.com/office/powerpoint/2010/main" val="1452040269"/>
              </p:ext>
            </p:extLst>
          </p:nvPr>
        </p:nvGraphicFramePr>
        <p:xfrm>
          <a:off x="384266" y="3874705"/>
          <a:ext cx="5206638" cy="2308860"/>
        </p:xfrm>
        <a:graphic>
          <a:graphicData uri="http://schemas.openxmlformats.org/drawingml/2006/table">
            <a:tbl>
              <a:tblPr firstRow="1" bandRow="1">
                <a:tableStyleId>{BC89EF96-8CEA-46FF-86C4-4CE0E7609802}</a:tableStyleId>
              </a:tblPr>
              <a:tblGrid>
                <a:gridCol w="991688">
                  <a:extLst>
                    <a:ext uri="{9D8B030D-6E8A-4147-A177-3AD203B41FA5}">
                      <a16:colId xmlns:a16="http://schemas.microsoft.com/office/drawing/2014/main" val="675715914"/>
                    </a:ext>
                  </a:extLst>
                </a:gridCol>
                <a:gridCol w="2969815">
                  <a:extLst>
                    <a:ext uri="{9D8B030D-6E8A-4147-A177-3AD203B41FA5}">
                      <a16:colId xmlns:a16="http://schemas.microsoft.com/office/drawing/2014/main" val="2061989736"/>
                    </a:ext>
                  </a:extLst>
                </a:gridCol>
                <a:gridCol w="1245135">
                  <a:extLst>
                    <a:ext uri="{9D8B030D-6E8A-4147-A177-3AD203B41FA5}">
                      <a16:colId xmlns:a16="http://schemas.microsoft.com/office/drawing/2014/main" val="4011810363"/>
                    </a:ext>
                  </a:extLst>
                </a:gridCol>
              </a:tblGrid>
              <a:tr h="201688">
                <a:tc gridSpan="2">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評価指標</a:t>
                      </a:r>
                    </a:p>
                  </a:txBody>
                  <a:tcPr anchor="ctr"/>
                </a:tc>
                <a:tc hMerge="1">
                  <a:txBody>
                    <a:bodyPr/>
                    <a:lstStyle/>
                    <a:p>
                      <a:pPr algn="ct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判定スコア</a:t>
                      </a:r>
                    </a:p>
                  </a:txBody>
                  <a:tcPr anchor="ctr"/>
                </a:tc>
                <a:extLst>
                  <a:ext uri="{0D108BD9-81ED-4DB2-BD59-A6C34878D82A}">
                    <a16:rowId xmlns:a16="http://schemas.microsoft.com/office/drawing/2014/main" val="4096629422"/>
                  </a:ext>
                </a:extLst>
              </a:tr>
              <a:tr h="201688">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労働時間</a:t>
                      </a:r>
                    </a:p>
                  </a:txBody>
                  <a:tcPr anchor="ctr"/>
                </a:tc>
                <a:tc>
                  <a:txBody>
                    <a:bodyPr/>
                    <a:lstStyle/>
                    <a:p>
                      <a:pPr algn="l"/>
                      <a:r>
                        <a:rPr kumimoji="1" lang="ja-JP" altLang="en-US" sz="105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１日の労働時間数により評価</a:t>
                      </a:r>
                    </a:p>
                  </a:txBody>
                  <a:tcPr anchor="ctr"/>
                </a:tc>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５点～８０点で評価</a:t>
                      </a:r>
                    </a:p>
                  </a:txBody>
                  <a:tcPr anchor="ctr"/>
                </a:tc>
                <a:extLst>
                  <a:ext uri="{0D108BD9-81ED-4DB2-BD59-A6C34878D82A}">
                    <a16:rowId xmlns:a16="http://schemas.microsoft.com/office/drawing/2014/main" val="3313601967"/>
                  </a:ext>
                </a:extLst>
              </a:tr>
              <a:tr h="330034">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生産活動</a:t>
                      </a:r>
                    </a:p>
                  </a:txBody>
                  <a:tcPr anchor="ctr"/>
                </a:tc>
                <a:tc>
                  <a:txBody>
                    <a:bodyPr/>
                    <a:lstStyle/>
                    <a:p>
                      <a:pPr algn="l"/>
                      <a:r>
                        <a:rPr kumimoji="1" lang="ja-JP" altLang="en-US" sz="1050" b="0" dirty="0">
                          <a:latin typeface="UD デジタル 教科書体 NK-R" panose="02020400000000000000" pitchFamily="18" charset="-128"/>
                          <a:ea typeface="UD デジタル 教科書体 NK-R" panose="02020400000000000000" pitchFamily="18" charset="-128"/>
                        </a:rPr>
                        <a:t>前年度及び前々年度における生産活動収支の状況により評価</a:t>
                      </a:r>
                    </a:p>
                  </a:txBody>
                  <a:tcPr anchor="ctr"/>
                </a:tc>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５点～４０点で評価</a:t>
                      </a:r>
                    </a:p>
                  </a:txBody>
                  <a:tcPr anchor="ctr"/>
                </a:tc>
                <a:extLst>
                  <a:ext uri="{0D108BD9-81ED-4DB2-BD59-A6C34878D82A}">
                    <a16:rowId xmlns:a16="http://schemas.microsoft.com/office/drawing/2014/main" val="121299721"/>
                  </a:ext>
                </a:extLst>
              </a:tr>
              <a:tr h="330034">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多様な働き方</a:t>
                      </a:r>
                    </a:p>
                  </a:txBody>
                  <a:tcPr anchor="ctr"/>
                </a:tc>
                <a:tc>
                  <a:txBody>
                    <a:bodyPr/>
                    <a:lstStyle/>
                    <a:p>
                      <a:pPr algn="l"/>
                      <a:r>
                        <a:rPr kumimoji="1" lang="ja-JP" altLang="en-US" sz="1050" b="0" dirty="0">
                          <a:latin typeface="UD デジタル 教科書体 NK-R" panose="02020400000000000000" pitchFamily="18" charset="-128"/>
                          <a:ea typeface="UD デジタル 教科書体 NK-R" panose="02020400000000000000" pitchFamily="18" charset="-128"/>
                        </a:rPr>
                        <a:t>利用者が多様な働き方を実現できる制度の整備状況とその活用実績により評価</a:t>
                      </a:r>
                    </a:p>
                  </a:txBody>
                  <a:tcPr anchor="ctr"/>
                </a:tc>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０点～３５点で評価</a:t>
                      </a:r>
                    </a:p>
                  </a:txBody>
                  <a:tcPr anchor="ctr"/>
                </a:tc>
                <a:extLst>
                  <a:ext uri="{0D108BD9-81ED-4DB2-BD59-A6C34878D82A}">
                    <a16:rowId xmlns:a16="http://schemas.microsoft.com/office/drawing/2014/main" val="3521748423"/>
                  </a:ext>
                </a:extLst>
              </a:tr>
              <a:tr h="330034">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支援力向上</a:t>
                      </a:r>
                    </a:p>
                  </a:txBody>
                  <a:tcPr anchor="ctr"/>
                </a:tc>
                <a:tc>
                  <a:txBody>
                    <a:bodyPr/>
                    <a:lstStyle/>
                    <a:p>
                      <a:pPr algn="l"/>
                      <a:r>
                        <a:rPr kumimoji="1" lang="ja-JP" altLang="en-US" sz="1050" b="0" dirty="0">
                          <a:latin typeface="UD デジタル 教科書体 NK-R" panose="02020400000000000000" pitchFamily="18" charset="-128"/>
                          <a:ea typeface="UD デジタル 教科書体 NK-R" panose="02020400000000000000" pitchFamily="18" charset="-128"/>
                        </a:rPr>
                        <a:t>職員のキャリアアップの機会を組織として提供している等、支援力向上に係る取組実績により評価</a:t>
                      </a:r>
                    </a:p>
                  </a:txBody>
                  <a:tcPr anchor="ctr"/>
                </a:tc>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０点～３５点で評価</a:t>
                      </a:r>
                    </a:p>
                  </a:txBody>
                  <a:tcPr anchor="ctr"/>
                </a:tc>
                <a:extLst>
                  <a:ext uri="{0D108BD9-81ED-4DB2-BD59-A6C34878D82A}">
                    <a16:rowId xmlns:a16="http://schemas.microsoft.com/office/drawing/2014/main" val="2737195513"/>
                  </a:ext>
                </a:extLst>
              </a:tr>
              <a:tr h="458381">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地域連携活動</a:t>
                      </a:r>
                    </a:p>
                  </a:txBody>
                  <a:tcPr anchor="ctr"/>
                </a:tc>
                <a:tc>
                  <a:txBody>
                    <a:bodyPr/>
                    <a:lstStyle/>
                    <a:p>
                      <a:pPr algn="l"/>
                      <a:r>
                        <a:rPr kumimoji="1" lang="ja-JP" altLang="en-US" sz="1050" b="0" dirty="0">
                          <a:latin typeface="UD デジタル 教科書体 NK-R" panose="02020400000000000000" pitchFamily="18" charset="-128"/>
                          <a:ea typeface="UD デジタル 教科書体 NK-R" panose="02020400000000000000" pitchFamily="18" charset="-128"/>
                        </a:rPr>
                        <a:t>地元企業と連携した高付加価値の商品開発、施設外就労等により働く場の確保等地域と連携した取組実績により評価</a:t>
                      </a:r>
                    </a:p>
                  </a:txBody>
                  <a:tcPr anchor="ctr"/>
                </a:tc>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０点～１０点で評価</a:t>
                      </a:r>
                    </a:p>
                  </a:txBody>
                  <a:tcPr anchor="ctr"/>
                </a:tc>
                <a:extLst>
                  <a:ext uri="{0D108BD9-81ED-4DB2-BD59-A6C34878D82A}">
                    <a16:rowId xmlns:a16="http://schemas.microsoft.com/office/drawing/2014/main" val="2285062919"/>
                  </a:ext>
                </a:extLst>
              </a:tr>
            </a:tbl>
          </a:graphicData>
        </a:graphic>
      </p:graphicFrame>
      <p:graphicFrame>
        <p:nvGraphicFramePr>
          <p:cNvPr id="14" name="表 13">
            <a:extLst>
              <a:ext uri="{FF2B5EF4-FFF2-40B4-BE49-F238E27FC236}">
                <a16:creationId xmlns:a16="http://schemas.microsoft.com/office/drawing/2014/main" id="{05718D7C-8F10-BCD9-B866-924FDE133194}"/>
              </a:ext>
            </a:extLst>
          </p:cNvPr>
          <p:cNvGraphicFramePr>
            <a:graphicFrameLocks noGrp="1"/>
          </p:cNvGraphicFramePr>
          <p:nvPr>
            <p:extLst>
              <p:ext uri="{D42A27DB-BD31-4B8C-83A1-F6EECF244321}">
                <p14:modId xmlns:p14="http://schemas.microsoft.com/office/powerpoint/2010/main" val="3542344225"/>
              </p:ext>
            </p:extLst>
          </p:nvPr>
        </p:nvGraphicFramePr>
        <p:xfrm>
          <a:off x="5912032" y="3874706"/>
          <a:ext cx="5895702" cy="2712720"/>
        </p:xfrm>
        <a:graphic>
          <a:graphicData uri="http://schemas.openxmlformats.org/drawingml/2006/table">
            <a:tbl>
              <a:tblPr firstRow="1" bandRow="1">
                <a:tableStyleId>{BC89EF96-8CEA-46FF-86C4-4CE0E7609802}</a:tableStyleId>
              </a:tblPr>
              <a:tblGrid>
                <a:gridCol w="1136520">
                  <a:extLst>
                    <a:ext uri="{9D8B030D-6E8A-4147-A177-3AD203B41FA5}">
                      <a16:colId xmlns:a16="http://schemas.microsoft.com/office/drawing/2014/main" val="675715914"/>
                    </a:ext>
                  </a:extLst>
                </a:gridCol>
                <a:gridCol w="3382927">
                  <a:extLst>
                    <a:ext uri="{9D8B030D-6E8A-4147-A177-3AD203B41FA5}">
                      <a16:colId xmlns:a16="http://schemas.microsoft.com/office/drawing/2014/main" val="2061989736"/>
                    </a:ext>
                  </a:extLst>
                </a:gridCol>
                <a:gridCol w="1376255">
                  <a:extLst>
                    <a:ext uri="{9D8B030D-6E8A-4147-A177-3AD203B41FA5}">
                      <a16:colId xmlns:a16="http://schemas.microsoft.com/office/drawing/2014/main" val="4011810363"/>
                    </a:ext>
                  </a:extLst>
                </a:gridCol>
              </a:tblGrid>
              <a:tr h="195753">
                <a:tc gridSpan="2">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評価指標</a:t>
                      </a:r>
                    </a:p>
                  </a:txBody>
                  <a:tcPr anchor="ctr"/>
                </a:tc>
                <a:tc hMerge="1">
                  <a:txBody>
                    <a:bodyPr/>
                    <a:lstStyle/>
                    <a:p>
                      <a:pPr algn="ctr"/>
                      <a:endParaRPr kumimoji="1" lang="ja-JP" altLang="en-US" sz="1000" b="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判定スコア</a:t>
                      </a:r>
                    </a:p>
                  </a:txBody>
                  <a:tcPr anchor="ctr"/>
                </a:tc>
                <a:extLst>
                  <a:ext uri="{0D108BD9-81ED-4DB2-BD59-A6C34878D82A}">
                    <a16:rowId xmlns:a16="http://schemas.microsoft.com/office/drawing/2014/main" val="4096629422"/>
                  </a:ext>
                </a:extLst>
              </a:tr>
              <a:tr h="195753">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労働時間</a:t>
                      </a:r>
                    </a:p>
                  </a:txBody>
                  <a:tcPr anchor="ctr"/>
                </a:tc>
                <a:tc>
                  <a:txBody>
                    <a:bodyPr/>
                    <a:lstStyle/>
                    <a:p>
                      <a:pPr algn="l"/>
                      <a:r>
                        <a:rPr kumimoji="1" lang="ja-JP" altLang="en-US" sz="10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１日の労働時間数により評価</a:t>
                      </a:r>
                    </a:p>
                  </a:txBody>
                  <a:tcPr anchor="ct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５点～９０点で評価</a:t>
                      </a:r>
                    </a:p>
                  </a:txBody>
                  <a:tcPr anchor="ctr"/>
                </a:tc>
                <a:extLst>
                  <a:ext uri="{0D108BD9-81ED-4DB2-BD59-A6C34878D82A}">
                    <a16:rowId xmlns:a16="http://schemas.microsoft.com/office/drawing/2014/main" val="3313601967"/>
                  </a:ext>
                </a:extLst>
              </a:tr>
              <a:tr h="318098">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生産活動</a:t>
                      </a:r>
                    </a:p>
                  </a:txBody>
                  <a:tcPr anchor="ctr"/>
                </a:tc>
                <a:tc>
                  <a:txBody>
                    <a:bodyPr/>
                    <a:lstStyle/>
                    <a:p>
                      <a:pPr algn="l"/>
                      <a:r>
                        <a:rPr kumimoji="1" lang="ja-JP" altLang="en-US" sz="1000" b="0" dirty="0">
                          <a:latin typeface="UD デジタル 教科書体 NK-R" panose="02020400000000000000" pitchFamily="18" charset="-128"/>
                          <a:ea typeface="UD デジタル 教科書体 NK-R" panose="02020400000000000000" pitchFamily="18" charset="-128"/>
                        </a:rPr>
                        <a:t>前年度及び前々年度及び前々々年度における生産活動収支の状況により評価</a:t>
                      </a:r>
                    </a:p>
                  </a:txBody>
                  <a:tcPr anchor="ctr"/>
                </a:tc>
                <a:tc>
                  <a:txBody>
                    <a:bodyPr/>
                    <a:lstStyle/>
                    <a:p>
                      <a:pPr algn="ctr"/>
                      <a:r>
                        <a:rPr kumimoji="1" lang="en-US" altLang="ja-JP" sz="1000" b="0" dirty="0">
                          <a:latin typeface="UD デジタル 教科書体 NK-R" panose="02020400000000000000" pitchFamily="18" charset="-128"/>
                          <a:ea typeface="UD デジタル 教科書体 NK-R" panose="02020400000000000000" pitchFamily="18" charset="-128"/>
                        </a:rPr>
                        <a:t>-</a:t>
                      </a:r>
                      <a:r>
                        <a:rPr kumimoji="1" lang="ja-JP" altLang="en-US" sz="1000" b="0" dirty="0">
                          <a:latin typeface="UD デジタル 教科書体 NK-R" panose="02020400000000000000" pitchFamily="18" charset="-128"/>
                          <a:ea typeface="UD デジタル 教科書体 NK-R" panose="02020400000000000000" pitchFamily="18" charset="-128"/>
                        </a:rPr>
                        <a:t>２０点～６０点で評価</a:t>
                      </a:r>
                    </a:p>
                  </a:txBody>
                  <a:tcPr anchor="ctr"/>
                </a:tc>
                <a:extLst>
                  <a:ext uri="{0D108BD9-81ED-4DB2-BD59-A6C34878D82A}">
                    <a16:rowId xmlns:a16="http://schemas.microsoft.com/office/drawing/2014/main" val="121299721"/>
                  </a:ext>
                </a:extLst>
              </a:tr>
              <a:tr h="318098">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多様な働き方</a:t>
                      </a:r>
                    </a:p>
                  </a:txBody>
                  <a:tcPr anchor="ctr"/>
                </a:tc>
                <a:tc>
                  <a:txBody>
                    <a:bodyPr/>
                    <a:lstStyle/>
                    <a:p>
                      <a:pPr algn="l"/>
                      <a:r>
                        <a:rPr kumimoji="1" lang="ja-JP" altLang="en-US" sz="1000" b="0" dirty="0">
                          <a:latin typeface="UD デジタル 教科書体 NK-R" panose="02020400000000000000" pitchFamily="18" charset="-128"/>
                          <a:ea typeface="UD デジタル 教科書体 NK-R" panose="02020400000000000000" pitchFamily="18" charset="-128"/>
                        </a:rPr>
                        <a:t>利用者が多様な働き方を実現できる制度の整備状況により評価</a:t>
                      </a:r>
                    </a:p>
                  </a:txBody>
                  <a:tcPr anchor="ct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０点～１５点で評価</a:t>
                      </a:r>
                    </a:p>
                  </a:txBody>
                  <a:tcPr anchor="ctr"/>
                </a:tc>
                <a:extLst>
                  <a:ext uri="{0D108BD9-81ED-4DB2-BD59-A6C34878D82A}">
                    <a16:rowId xmlns:a16="http://schemas.microsoft.com/office/drawing/2014/main" val="3521748423"/>
                  </a:ext>
                </a:extLst>
              </a:tr>
              <a:tr h="318098">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支援力向上</a:t>
                      </a:r>
                    </a:p>
                  </a:txBody>
                  <a:tcPr anchor="ctr"/>
                </a:tc>
                <a:tc>
                  <a:txBody>
                    <a:bodyPr/>
                    <a:lstStyle/>
                    <a:p>
                      <a:pPr algn="l"/>
                      <a:r>
                        <a:rPr kumimoji="1" lang="ja-JP" altLang="en-US" sz="1000" b="0" dirty="0">
                          <a:latin typeface="UD デジタル 教科書体 NK-R" panose="02020400000000000000" pitchFamily="18" charset="-128"/>
                          <a:ea typeface="UD デジタル 教科書体 NK-R" panose="02020400000000000000" pitchFamily="18" charset="-128"/>
                        </a:rPr>
                        <a:t>職員のキャリアアップの機会を組織として提供している等、支援力向上に係る取組実績により評価</a:t>
                      </a:r>
                    </a:p>
                  </a:txBody>
                  <a:tcPr anchor="ct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０点～１５点で評価</a:t>
                      </a:r>
                    </a:p>
                  </a:txBody>
                  <a:tcPr anchor="ctr"/>
                </a:tc>
                <a:extLst>
                  <a:ext uri="{0D108BD9-81ED-4DB2-BD59-A6C34878D82A}">
                    <a16:rowId xmlns:a16="http://schemas.microsoft.com/office/drawing/2014/main" val="2737195513"/>
                  </a:ext>
                </a:extLst>
              </a:tr>
              <a:tr h="318098">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地域連携活動</a:t>
                      </a:r>
                    </a:p>
                  </a:txBody>
                  <a:tcPr anchor="ctr"/>
                </a:tc>
                <a:tc>
                  <a:txBody>
                    <a:bodyPr/>
                    <a:lstStyle/>
                    <a:p>
                      <a:pPr algn="l"/>
                      <a:r>
                        <a:rPr kumimoji="1" lang="ja-JP" altLang="en-US" sz="1000" b="0" dirty="0">
                          <a:latin typeface="UD デジタル 教科書体 NK-R" panose="02020400000000000000" pitchFamily="18" charset="-128"/>
                          <a:ea typeface="UD デジタル 教科書体 NK-R" panose="02020400000000000000" pitchFamily="18" charset="-128"/>
                        </a:rPr>
                        <a:t>地元企業と連携した高付加価値の商品開発、施設外就労等により働く場の確保等地域と連携した取組実績により評価</a:t>
                      </a:r>
                    </a:p>
                  </a:txBody>
                  <a:tcPr anchor="ct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０点～１０点で評価</a:t>
                      </a:r>
                    </a:p>
                  </a:txBody>
                  <a:tcPr anchor="ctr"/>
                </a:tc>
                <a:extLst>
                  <a:ext uri="{0D108BD9-81ED-4DB2-BD59-A6C34878D82A}">
                    <a16:rowId xmlns:a16="http://schemas.microsoft.com/office/drawing/2014/main" val="2285062919"/>
                  </a:ext>
                </a:extLst>
              </a:tr>
              <a:tr h="195753">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経営改善計画</a:t>
                      </a:r>
                    </a:p>
                  </a:txBody>
                  <a:tcPr anchor="ctr"/>
                </a:tc>
                <a:tc>
                  <a:txBody>
                    <a:bodyPr/>
                    <a:lstStyle/>
                    <a:p>
                      <a:pPr algn="l"/>
                      <a:r>
                        <a:rPr kumimoji="1" lang="ja-JP" altLang="en-US" sz="1000" b="0" dirty="0">
                          <a:latin typeface="UD デジタル 教科書体 NK-R" panose="02020400000000000000" pitchFamily="18" charset="-128"/>
                          <a:ea typeface="UD デジタル 教科書体 NK-R" panose="02020400000000000000" pitchFamily="18" charset="-128"/>
                        </a:rPr>
                        <a:t>経営改善計画の作成状況により評価</a:t>
                      </a:r>
                    </a:p>
                  </a:txBody>
                  <a:tcPr anchor="ctr"/>
                </a:tc>
                <a:tc>
                  <a:txBody>
                    <a:bodyPr/>
                    <a:lstStyle/>
                    <a:p>
                      <a:pPr algn="ctr"/>
                      <a:r>
                        <a:rPr kumimoji="1" lang="en-US" altLang="ja-JP" sz="1000" b="0" dirty="0">
                          <a:latin typeface="UD デジタル 教科書体 NK-R" panose="02020400000000000000" pitchFamily="18" charset="-128"/>
                          <a:ea typeface="UD デジタル 教科書体 NK-R" panose="02020400000000000000" pitchFamily="18" charset="-128"/>
                        </a:rPr>
                        <a:t>-</a:t>
                      </a:r>
                      <a:r>
                        <a:rPr kumimoji="1" lang="ja-JP" altLang="en-US" sz="1000" b="0" dirty="0">
                          <a:latin typeface="UD デジタル 教科書体 NK-R" panose="02020400000000000000" pitchFamily="18" charset="-128"/>
                          <a:ea typeface="UD デジタル 教科書体 NK-R" panose="02020400000000000000" pitchFamily="18" charset="-128"/>
                        </a:rPr>
                        <a:t>５０点～０点で評価</a:t>
                      </a:r>
                    </a:p>
                  </a:txBody>
                  <a:tcPr anchor="ctr"/>
                </a:tc>
                <a:extLst>
                  <a:ext uri="{0D108BD9-81ED-4DB2-BD59-A6C34878D82A}">
                    <a16:rowId xmlns:a16="http://schemas.microsoft.com/office/drawing/2014/main" val="1012997347"/>
                  </a:ext>
                </a:extLst>
              </a:tr>
              <a:tr h="318098">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利用者の知識　　及び能力向上</a:t>
                      </a:r>
                    </a:p>
                  </a:txBody>
                  <a:tcPr anchor="ctr"/>
                </a:tc>
                <a:tc>
                  <a:txBody>
                    <a:bodyPr/>
                    <a:lstStyle/>
                    <a:p>
                      <a:pPr algn="l"/>
                      <a:r>
                        <a:rPr kumimoji="1" lang="ja-JP" altLang="en-US" sz="1000" b="0" dirty="0">
                          <a:latin typeface="UD デジタル 教科書体 NK-R" panose="02020400000000000000" pitchFamily="18" charset="-128"/>
                          <a:ea typeface="UD デジタル 教科書体 NK-R" panose="02020400000000000000" pitchFamily="18" charset="-128"/>
                        </a:rPr>
                        <a:t>利用者の知識及び能力の向上のための支援の取組状況により評価</a:t>
                      </a:r>
                    </a:p>
                  </a:txBody>
                  <a:tcPr anchor="ct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０点～１０点で評価</a:t>
                      </a:r>
                    </a:p>
                  </a:txBody>
                  <a:tcPr anchor="ctr"/>
                </a:tc>
                <a:extLst>
                  <a:ext uri="{0D108BD9-81ED-4DB2-BD59-A6C34878D82A}">
                    <a16:rowId xmlns:a16="http://schemas.microsoft.com/office/drawing/2014/main" val="2262876492"/>
                  </a:ext>
                </a:extLst>
              </a:tr>
            </a:tbl>
          </a:graphicData>
        </a:graphic>
      </p:graphicFrame>
      <p:sp>
        <p:nvSpPr>
          <p:cNvPr id="15" name="正方形/長方形 14">
            <a:extLst>
              <a:ext uri="{FF2B5EF4-FFF2-40B4-BE49-F238E27FC236}">
                <a16:creationId xmlns:a16="http://schemas.microsoft.com/office/drawing/2014/main" id="{84D0390A-3DC6-E106-19D3-7F5DF3AB5D26}"/>
              </a:ext>
            </a:extLst>
          </p:cNvPr>
          <p:cNvSpPr/>
          <p:nvPr/>
        </p:nvSpPr>
        <p:spPr>
          <a:xfrm>
            <a:off x="384266" y="3539349"/>
            <a:ext cx="595035" cy="338554"/>
          </a:xfrm>
          <a:prstGeom prst="rect">
            <a:avLst/>
          </a:prstGeom>
          <a:noFill/>
        </p:spPr>
        <p:txBody>
          <a:bodyPr wrap="none" lIns="91440" tIns="45720" rIns="91440" bIns="45720">
            <a:spAutoFit/>
          </a:bodyPr>
          <a:lstStyle/>
          <a:p>
            <a:pPr algn="ctr"/>
            <a:r>
              <a:rPr lang="ja-JP" altLang="en-US" sz="1600" b="0"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現行</a:t>
            </a:r>
          </a:p>
        </p:txBody>
      </p:sp>
      <p:sp>
        <p:nvSpPr>
          <p:cNvPr id="16" name="正方形/長方形 15">
            <a:extLst>
              <a:ext uri="{FF2B5EF4-FFF2-40B4-BE49-F238E27FC236}">
                <a16:creationId xmlns:a16="http://schemas.microsoft.com/office/drawing/2014/main" id="{0BCE1403-B5E1-1336-0985-9FB50F8606D8}"/>
              </a:ext>
            </a:extLst>
          </p:cNvPr>
          <p:cNvSpPr/>
          <p:nvPr/>
        </p:nvSpPr>
        <p:spPr>
          <a:xfrm>
            <a:off x="5912032" y="3539349"/>
            <a:ext cx="960519" cy="338554"/>
          </a:xfrm>
          <a:prstGeom prst="rect">
            <a:avLst/>
          </a:prstGeom>
          <a:noFill/>
        </p:spPr>
        <p:txBody>
          <a:bodyPr wrap="none" lIns="91440" tIns="45720" rIns="91440" bIns="45720">
            <a:spAutoFit/>
          </a:bodyPr>
          <a:lstStyle/>
          <a:p>
            <a:pPr algn="ctr"/>
            <a:r>
              <a:rPr lang="ja-JP" altLang="en-US" sz="160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見直し後</a:t>
            </a:r>
            <a:endParaRPr lang="ja-JP" altLang="en-US" sz="1600" b="0"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endParaRPr>
          </a:p>
        </p:txBody>
      </p:sp>
      <p:sp>
        <p:nvSpPr>
          <p:cNvPr id="17" name="矢印: 右 16">
            <a:extLst>
              <a:ext uri="{FF2B5EF4-FFF2-40B4-BE49-F238E27FC236}">
                <a16:creationId xmlns:a16="http://schemas.microsoft.com/office/drawing/2014/main" id="{A4868E4B-8EFA-F508-C006-31509447A86E}"/>
              </a:ext>
            </a:extLst>
          </p:cNvPr>
          <p:cNvSpPr/>
          <p:nvPr/>
        </p:nvSpPr>
        <p:spPr>
          <a:xfrm>
            <a:off x="5600703" y="5074544"/>
            <a:ext cx="311329" cy="200839"/>
          </a:xfrm>
          <a:prstGeom prst="rightArrow">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962523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FF42AE-EF04-48F9-9579-65ECAE1195E6}"/>
              </a:ext>
            </a:extLst>
          </p:cNvPr>
          <p:cNvSpPr>
            <a:spLocks noGrp="1"/>
          </p:cNvSpPr>
          <p:nvPr>
            <p:ph type="title"/>
          </p:nvPr>
        </p:nvSpPr>
        <p:spPr/>
        <p:txBody>
          <a:bodyPr anchor="t">
            <a:normAutofit/>
          </a:bodyPr>
          <a:lstStyle/>
          <a:p>
            <a:r>
              <a:rPr kumimoji="1" lang="ja-JP" altLang="en-US" sz="3600" b="0" u="sng" dirty="0"/>
              <a:t>就労系サービスの</a:t>
            </a:r>
            <a:r>
              <a:rPr lang="ja-JP" altLang="en-US" b="0" dirty="0"/>
              <a:t>現状</a:t>
            </a:r>
            <a:br>
              <a:rPr kumimoji="1" lang="en-US" altLang="ja-JP" sz="3600" b="0" u="sng" dirty="0"/>
            </a:br>
            <a:r>
              <a:rPr kumimoji="1" lang="ja-JP" altLang="en-US" sz="2400" b="0" u="none" dirty="0"/>
              <a:t>就労継続支援</a:t>
            </a:r>
            <a:r>
              <a:rPr kumimoji="1" lang="en-US" altLang="ja-JP" sz="2400" b="0" u="none" dirty="0"/>
              <a:t>B</a:t>
            </a:r>
            <a:r>
              <a:rPr kumimoji="1" lang="ja-JP" altLang="en-US" sz="2400" b="0" u="none" dirty="0"/>
              <a:t>型事業について</a:t>
            </a:r>
            <a:endParaRPr kumimoji="1" lang="ja-JP" altLang="en-US" sz="3600" b="0" u="none" dirty="0"/>
          </a:p>
        </p:txBody>
      </p:sp>
      <p:sp>
        <p:nvSpPr>
          <p:cNvPr id="22" name="四角形: 角を丸くする 21"/>
          <p:cNvSpPr/>
          <p:nvPr/>
        </p:nvSpPr>
        <p:spPr>
          <a:xfrm>
            <a:off x="781655" y="1328728"/>
            <a:ext cx="10628689" cy="1346892"/>
          </a:xfrm>
          <a:prstGeom prst="roundRect">
            <a:avLst/>
          </a:prstGeom>
          <a:solidFill>
            <a:srgbClr val="FFFFCC"/>
          </a:solidFill>
          <a:ln w="3175">
            <a:solidFill>
              <a:schemeClr val="accent4"/>
            </a:solidFill>
            <a:prstDash val="solid"/>
          </a:ln>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対象者＞◆就労移行支援事業等を利用したが一般企業等の雇用に結びつかない者や、一定年齢に達している者などであって、就労の機会等を通じ、生産活動にかかる知識及び能力の向上や維持が期待される障害者</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①</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企業等や就労継続支援事業（Ａ型）での就労経験がある者であって、年齢や体力の面で雇用されることが困難となった者</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pPr>
              <a:defRPr/>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②５０歳に達している者または</a:t>
            </a:r>
            <a:r>
              <a:rPr lang="zh-TW" altLang="en-US" sz="1200" dirty="0">
                <a:solidFill>
                  <a:srgbClr val="000000"/>
                </a:solidFill>
                <a:latin typeface="UD デジタル 教科書体 NK-R" panose="02020400000000000000" pitchFamily="18" charset="-128"/>
                <a:ea typeface="UD デジタル 教科書体 NK-R" panose="02020400000000000000" pitchFamily="18" charset="-128"/>
              </a:rPr>
              <a:t>障害基礎年金</a:t>
            </a:r>
            <a:r>
              <a:rPr lang="en-US" altLang="zh-TW" sz="1200" dirty="0">
                <a:solidFill>
                  <a:srgbClr val="000000"/>
                </a:solidFill>
                <a:latin typeface="UD デジタル 教科書体 NK-R" panose="02020400000000000000" pitchFamily="18" charset="-128"/>
                <a:ea typeface="UD デジタル 教科書体 NK-R" panose="02020400000000000000" pitchFamily="18" charset="-128"/>
              </a:rPr>
              <a:t>1</a:t>
            </a:r>
            <a:r>
              <a:rPr lang="zh-TW" altLang="en-US" sz="1200" dirty="0">
                <a:solidFill>
                  <a:srgbClr val="000000"/>
                </a:solidFill>
                <a:latin typeface="UD デジタル 教科書体 NK-R" panose="02020400000000000000" pitchFamily="18" charset="-128"/>
                <a:ea typeface="UD デジタル 教科書体 NK-R" panose="02020400000000000000" pitchFamily="18" charset="-128"/>
              </a:rPr>
              <a:t>級受給者</a:t>
            </a:r>
            <a:endParaRPr lang="en-US" altLang="zh-TW" sz="1200" dirty="0">
              <a:solidFill>
                <a:srgbClr val="000000"/>
              </a:solidFill>
              <a:latin typeface="UD デジタル 教科書体 NK-R" panose="02020400000000000000" pitchFamily="18" charset="-128"/>
              <a:ea typeface="UD デジタル 教科書体 NK-R" panose="02020400000000000000" pitchFamily="18" charset="-128"/>
            </a:endParaRPr>
          </a:p>
          <a:p>
            <a:pPr>
              <a:defRPr/>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③①及び②に該当しない者であって、就労移行支援事業者によるアセスメントにより、就労面に係る課題等の把握が行われている者</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pPr>
              <a:defRPr/>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④通常の事業所に雇用されている障害者であって主務省令で定める事由により当該事業所での就労に必要な知識及び能力の向上のための支援を一時的に必要とする者</a:t>
            </a:r>
          </a:p>
        </p:txBody>
      </p:sp>
      <p:sp>
        <p:nvSpPr>
          <p:cNvPr id="19463" name="Rectangle 4"/>
          <p:cNvSpPr>
            <a:spLocks noChangeArrowheads="1"/>
          </p:cNvSpPr>
          <p:nvPr/>
        </p:nvSpPr>
        <p:spPr bwMode="auto">
          <a:xfrm>
            <a:off x="781655" y="2701959"/>
            <a:ext cx="8528993" cy="1175039"/>
          </a:xfrm>
          <a:prstGeom prst="rect">
            <a:avLst/>
          </a:prstGeom>
          <a:solidFill>
            <a:srgbClr val="CCFFFF">
              <a:alpha val="49803"/>
            </a:srgbClr>
          </a:solidFill>
          <a:ln w="3175" algn="ctr">
            <a:solidFill>
              <a:schemeClr val="tx1"/>
            </a:solidFill>
            <a:miter lim="800000"/>
            <a:headEnd/>
            <a:tailEnd/>
          </a:ln>
        </p:spPr>
        <p:txBody>
          <a:bodyPr anchor="t"/>
          <a:lstStyle/>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＜サービス内容＞</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■通所により、就労や生産活動の機会を提供（雇用契約は結ばない）するとともに、一般就労に必要な知識、能力が高まった者は、一般就労等への移行に向けて支援</a:t>
            </a:r>
          </a:p>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■平均工賃が工賃控除程度の水準（月額</a:t>
            </a:r>
            <a:r>
              <a:rPr lang="en-US" altLang="ja-JP" sz="1200" dirty="0">
                <a:solidFill>
                  <a:prstClr val="black"/>
                </a:solidFill>
                <a:latin typeface="UD デジタル 教科書体 NK-R" panose="02020400000000000000" pitchFamily="18" charset="-128"/>
                <a:ea typeface="UD デジタル 教科書体 NK-R" panose="02020400000000000000" pitchFamily="18" charset="-128"/>
              </a:rPr>
              <a:t>3,000</a:t>
            </a: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円程度）を上回ることを事業者指定の要件とする</a:t>
            </a:r>
          </a:p>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■事業者は、平均工賃の目標水準を設定し、実績と併せて都道府県知事へ報告、公表</a:t>
            </a:r>
          </a:p>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■利用期間の制限なし</a:t>
            </a:r>
          </a:p>
        </p:txBody>
      </p:sp>
      <p:sp>
        <p:nvSpPr>
          <p:cNvPr id="21" name="角丸四角形 20"/>
          <p:cNvSpPr/>
          <p:nvPr/>
        </p:nvSpPr>
        <p:spPr>
          <a:xfrm>
            <a:off x="834507" y="4199820"/>
            <a:ext cx="2388560" cy="246678"/>
          </a:xfrm>
          <a:prstGeom prst="roundRect">
            <a:avLst/>
          </a:prstGeom>
          <a:solidFill>
            <a:schemeClr val="accent2">
              <a:lumMod val="75000"/>
            </a:schemeClr>
          </a:solidFill>
          <a:ln>
            <a:solidFill>
              <a:schemeClr val="accent4"/>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200" dirty="0">
                <a:solidFill>
                  <a:srgbClr val="FFFFFF"/>
                </a:solidFill>
                <a:latin typeface="UD デジタル 教科書体 NK-R" panose="02020400000000000000" pitchFamily="18" charset="-128"/>
                <a:ea typeface="UD デジタル 教科書体 NK-R" panose="02020400000000000000" pitchFamily="18" charset="-128"/>
              </a:rPr>
              <a:t>基本報酬の体系（いずれかを選択</a:t>
            </a:r>
            <a:endParaRPr lang="en-US" altLang="ja-JP" sz="1200" dirty="0">
              <a:solidFill>
                <a:srgbClr val="FFFFFF"/>
              </a:solidFill>
              <a:latin typeface="UD デジタル 教科書体 NK-R" panose="02020400000000000000" pitchFamily="18" charset="-128"/>
              <a:ea typeface="UD デジタル 教科書体 NK-R" panose="02020400000000000000" pitchFamily="18" charset="-128"/>
            </a:endParaRPr>
          </a:p>
        </p:txBody>
      </p:sp>
      <p:sp>
        <p:nvSpPr>
          <p:cNvPr id="23" name="角丸四角形 22"/>
          <p:cNvSpPr/>
          <p:nvPr/>
        </p:nvSpPr>
        <p:spPr>
          <a:xfrm>
            <a:off x="6512116" y="4204371"/>
            <a:ext cx="2388560" cy="242127"/>
          </a:xfrm>
          <a:prstGeom prst="roundRect">
            <a:avLst/>
          </a:prstGeom>
          <a:solidFill>
            <a:schemeClr val="accent2">
              <a:lumMod val="75000"/>
            </a:schemeClr>
          </a:solidFill>
          <a:ln>
            <a:solidFill>
              <a:schemeClr val="accent4"/>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200" dirty="0">
                <a:solidFill>
                  <a:srgbClr val="FFFFFF"/>
                </a:solidFill>
                <a:latin typeface="UD デジタル 教科書体 NK-R" panose="02020400000000000000" pitchFamily="18" charset="-128"/>
                <a:ea typeface="UD デジタル 教科書体 NK-R" panose="02020400000000000000" pitchFamily="18" charset="-128"/>
              </a:rPr>
              <a:t>（１）及び（２）共通の主な加算</a:t>
            </a:r>
          </a:p>
        </p:txBody>
      </p:sp>
      <p:sp>
        <p:nvSpPr>
          <p:cNvPr id="26" name="Text Box 2"/>
          <p:cNvSpPr txBox="1">
            <a:spLocks noChangeArrowheads="1"/>
          </p:cNvSpPr>
          <p:nvPr/>
        </p:nvSpPr>
        <p:spPr bwMode="auto">
          <a:xfrm>
            <a:off x="736089" y="3887726"/>
            <a:ext cx="5273052" cy="338554"/>
          </a:xfrm>
          <a:prstGeom prst="rect">
            <a:avLst/>
          </a:prstGeom>
          <a:noFill/>
          <a:ln w="9525">
            <a:noFill/>
            <a:miter lim="800000"/>
            <a:headEnd/>
            <a:tailEnd/>
          </a:ln>
        </p:spPr>
        <p:txBody>
          <a:bodyPr wrap="square">
            <a:spAutoFit/>
          </a:bodyPr>
          <a:lstStyle/>
          <a:p>
            <a:pPr>
              <a:spcBef>
                <a:spcPct val="50000"/>
              </a:spcBef>
            </a:pPr>
            <a:r>
              <a:rPr lang="ja-JP" altLang="en-US" sz="1600" u="sng" dirty="0">
                <a:solidFill>
                  <a:srgbClr val="FF0000"/>
                </a:solidFill>
                <a:latin typeface="UD デジタル 教科書体 NK-R" panose="02020400000000000000" pitchFamily="18" charset="-128"/>
                <a:ea typeface="UD デジタル 教科書体 NK-R" panose="02020400000000000000" pitchFamily="18" charset="-128"/>
              </a:rPr>
              <a:t>○ 報酬単価（令和３年報酬改定以降、</a:t>
            </a:r>
            <a:r>
              <a:rPr lang="en-US" altLang="ja-JP" sz="1600" u="sng" dirty="0">
                <a:solidFill>
                  <a:srgbClr val="FF0000"/>
                </a:solidFill>
                <a:latin typeface="UD デジタル 教科書体 NK-R" panose="02020400000000000000" pitchFamily="18" charset="-128"/>
                <a:ea typeface="UD デジタル 教科書体 NK-R" panose="02020400000000000000" pitchFamily="18" charset="-128"/>
              </a:rPr>
              <a:t>2</a:t>
            </a:r>
            <a:r>
              <a:rPr lang="ja-JP" altLang="en-US" sz="1600" u="sng" dirty="0">
                <a:solidFill>
                  <a:srgbClr val="FF0000"/>
                </a:solidFill>
                <a:latin typeface="UD デジタル 教科書体 NK-R" panose="02020400000000000000" pitchFamily="18" charset="-128"/>
                <a:ea typeface="UD デジタル 教科書体 NK-R" panose="02020400000000000000" pitchFamily="18" charset="-128"/>
              </a:rPr>
              <a:t>類型の報酬体系</a:t>
            </a:r>
            <a:r>
              <a:rPr lang="ja-JP" altLang="en-US" sz="1600" u="sng"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endParaRPr lang="en-US" altLang="ja-JP" sz="1600"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8" name="Rectangle 4"/>
          <p:cNvSpPr>
            <a:spLocks noChangeArrowheads="1"/>
          </p:cNvSpPr>
          <p:nvPr/>
        </p:nvSpPr>
        <p:spPr bwMode="auto">
          <a:xfrm>
            <a:off x="9363500" y="2693234"/>
            <a:ext cx="2046844" cy="1194492"/>
          </a:xfrm>
          <a:prstGeom prst="rect">
            <a:avLst/>
          </a:prstGeom>
          <a:solidFill>
            <a:srgbClr val="CCFFFF">
              <a:alpha val="49803"/>
            </a:srgbClr>
          </a:solidFill>
          <a:ln w="3175" algn="ctr">
            <a:solidFill>
              <a:schemeClr val="tx1"/>
            </a:solidFill>
            <a:miter lim="800000"/>
            <a:headEnd/>
            <a:tailEnd/>
          </a:ln>
        </p:spPr>
        <p:txBody>
          <a:bodyPr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＜主な人員配置＞</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サービス管理責任者</a:t>
            </a: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職業指導員</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生活支援員</a:t>
            </a:r>
          </a:p>
        </p:txBody>
      </p:sp>
      <p:sp>
        <p:nvSpPr>
          <p:cNvPr id="29" name="右中かっこ 28"/>
          <p:cNvSpPr/>
          <p:nvPr/>
        </p:nvSpPr>
        <p:spPr>
          <a:xfrm>
            <a:off x="10475197" y="3315223"/>
            <a:ext cx="164335" cy="324000"/>
          </a:xfrm>
          <a:prstGeom prst="rightBrace">
            <a:avLst>
              <a:gd name="adj1" fmla="val 833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srgbClr val="000000"/>
              </a:solidFill>
            </a:endParaRPr>
          </a:p>
        </p:txBody>
      </p:sp>
      <p:sp>
        <p:nvSpPr>
          <p:cNvPr id="30" name="正方形/長方形 29"/>
          <p:cNvSpPr/>
          <p:nvPr/>
        </p:nvSpPr>
        <p:spPr>
          <a:xfrm>
            <a:off x="10557365" y="3360826"/>
            <a:ext cx="852979" cy="251566"/>
          </a:xfrm>
          <a:prstGeom prst="rect">
            <a:avLst/>
          </a:prstGeom>
          <a:no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100" dirty="0">
                <a:solidFill>
                  <a:srgbClr val="000000"/>
                </a:solidFill>
                <a:latin typeface="UD デジタル 教科書体 NK-R" panose="02020400000000000000" pitchFamily="18" charset="-128"/>
                <a:ea typeface="UD デジタル 教科書体 NK-R" panose="02020400000000000000" pitchFamily="18" charset="-128"/>
              </a:rPr>
              <a:t>１０：１以上</a:t>
            </a:r>
          </a:p>
        </p:txBody>
      </p:sp>
      <p:sp>
        <p:nvSpPr>
          <p:cNvPr id="34" name="Text Box 2"/>
          <p:cNvSpPr txBox="1">
            <a:spLocks noChangeArrowheads="1"/>
          </p:cNvSpPr>
          <p:nvPr/>
        </p:nvSpPr>
        <p:spPr bwMode="auto">
          <a:xfrm>
            <a:off x="6415200" y="6396669"/>
            <a:ext cx="5414351" cy="276999"/>
          </a:xfrm>
          <a:prstGeom prst="rect">
            <a:avLst/>
          </a:prstGeom>
          <a:noFill/>
          <a:ln w="9525">
            <a:noFill/>
            <a:miter lim="800000"/>
            <a:headEnd/>
            <a:tailEnd/>
          </a:ln>
        </p:spPr>
        <p:txBody>
          <a:bodyPr wrap="square">
            <a:spAutoFit/>
          </a:bodyPr>
          <a:lstStyle/>
          <a:p>
            <a:pPr>
              <a:spcBef>
                <a:spcPct val="50000"/>
              </a:spcBef>
            </a:pP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 事業所数 １７，２９５所、 ○ 利用者数　３５２，８６２名（</a:t>
            </a:r>
            <a:r>
              <a:rPr lang="zh-TW" altLang="en-US" sz="1200" u="sng" dirty="0">
                <a:solidFill>
                  <a:srgbClr val="FF0000"/>
                </a:solidFill>
                <a:latin typeface="UD デジタル 教科書体 NK-R" panose="02020400000000000000" pitchFamily="18" charset="-128"/>
                <a:ea typeface="UD デジタル 教科書体 NK-R" panose="02020400000000000000" pitchFamily="18" charset="-128"/>
              </a:rPr>
              <a:t>国保連</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令和６</a:t>
            </a:r>
            <a:r>
              <a:rPr lang="zh-TW" altLang="en-US" sz="1200" u="sng" dirty="0">
                <a:solidFill>
                  <a:srgbClr val="FF0000"/>
                </a:solidFill>
                <a:latin typeface="UD デジタル 教科書体 NK-R" panose="02020400000000000000" pitchFamily="18" charset="-128"/>
                <a:ea typeface="UD デジタル 教科書体 NK-R" panose="02020400000000000000" pitchFamily="18" charset="-128"/>
              </a:rPr>
              <a:t>年</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３</a:t>
            </a:r>
            <a:r>
              <a:rPr lang="zh-TW" altLang="en-US" sz="1200" u="sng" dirty="0">
                <a:solidFill>
                  <a:srgbClr val="FF0000"/>
                </a:solidFill>
                <a:latin typeface="UD デジタル 教科書体 NK-R" panose="02020400000000000000" pitchFamily="18" charset="-128"/>
                <a:ea typeface="UD デジタル 教科書体 NK-R" panose="02020400000000000000" pitchFamily="18" charset="-128"/>
              </a:rPr>
              <a:t>月実績</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a:t>
            </a:r>
            <a:endParaRPr lang="en-US" altLang="ja-JP" sz="1200" u="sng" dirty="0">
              <a:solidFill>
                <a:srgbClr val="FF0000"/>
              </a:solidFill>
              <a:latin typeface="UD デジタル 教科書体 NK-R" panose="02020400000000000000" pitchFamily="18" charset="-128"/>
              <a:ea typeface="UD デジタル 教科書体 NK-R" panose="02020400000000000000" pitchFamily="18"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223522124"/>
              </p:ext>
            </p:extLst>
          </p:nvPr>
        </p:nvGraphicFramePr>
        <p:xfrm>
          <a:off x="834507" y="4685171"/>
          <a:ext cx="2932528" cy="1807704"/>
        </p:xfrm>
        <a:graphic>
          <a:graphicData uri="http://schemas.openxmlformats.org/drawingml/2006/table">
            <a:tbl>
              <a:tblPr firstRow="1" bandRow="1">
                <a:tableStyleId>{5940675A-B579-460E-94D1-54222C63F5DA}</a:tableStyleId>
              </a:tblPr>
              <a:tblGrid>
                <a:gridCol w="1859102">
                  <a:extLst>
                    <a:ext uri="{9D8B030D-6E8A-4147-A177-3AD203B41FA5}">
                      <a16:colId xmlns:a16="http://schemas.microsoft.com/office/drawing/2014/main" val="20001"/>
                    </a:ext>
                  </a:extLst>
                </a:gridCol>
                <a:gridCol w="1073426">
                  <a:extLst>
                    <a:ext uri="{9D8B030D-6E8A-4147-A177-3AD203B41FA5}">
                      <a16:colId xmlns:a16="http://schemas.microsoft.com/office/drawing/2014/main" val="20002"/>
                    </a:ext>
                  </a:extLst>
                </a:gridCol>
              </a:tblGrid>
              <a:tr h="200856">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平均工賃月額</a:t>
                      </a:r>
                    </a:p>
                  </a:txBody>
                  <a:tcPr marL="36000" marR="36000" marT="0" marB="0" anchor="ctr">
                    <a:solidFill>
                      <a:srgbClr val="FFFF99"/>
                    </a:solid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基本報酬</a:t>
                      </a:r>
                    </a:p>
                  </a:txBody>
                  <a:tcPr marL="36000" marR="36000" marT="0" marB="0" anchor="ctr">
                    <a:solidFill>
                      <a:srgbClr val="FFFF99"/>
                    </a:solidFill>
                  </a:tcPr>
                </a:tc>
                <a:extLst>
                  <a:ext uri="{0D108BD9-81ED-4DB2-BD59-A6C34878D82A}">
                    <a16:rowId xmlns:a16="http://schemas.microsoft.com/office/drawing/2014/main" val="10001"/>
                  </a:ext>
                </a:extLst>
              </a:tr>
              <a:tr h="200856">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4.5</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万円以上</a:t>
                      </a:r>
                    </a:p>
                  </a:txBody>
                  <a:tcPr marL="36000" marR="36000" marT="0" marB="0" anchor="ct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８３７単位／日</a:t>
                      </a:r>
                    </a:p>
                  </a:txBody>
                  <a:tcPr marL="36000" marR="36000" marT="0" marB="0" anchor="ctr"/>
                </a:tc>
                <a:extLst>
                  <a:ext uri="{0D108BD9-81ED-4DB2-BD59-A6C34878D82A}">
                    <a16:rowId xmlns:a16="http://schemas.microsoft.com/office/drawing/2014/main" val="10002"/>
                  </a:ext>
                </a:extLst>
              </a:tr>
              <a:tr h="200856">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３．５万円以上</a:t>
                      </a: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4.5</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万円未満</a:t>
                      </a:r>
                    </a:p>
                  </a:txBody>
                  <a:tcPr marL="36000" marR="36000" marT="0" marB="0" anchor="ct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８０５単位／日</a:t>
                      </a:r>
                    </a:p>
                  </a:txBody>
                  <a:tcPr marL="36000" marR="36000" marT="0" marB="0" anchor="ctr"/>
                </a:tc>
                <a:extLst>
                  <a:ext uri="{0D108BD9-81ED-4DB2-BD59-A6C34878D82A}">
                    <a16:rowId xmlns:a16="http://schemas.microsoft.com/office/drawing/2014/main" val="10003"/>
                  </a:ext>
                </a:extLst>
              </a:tr>
              <a:tr h="200856">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３万円以上３．５万円未満</a:t>
                      </a:r>
                      <a:endPar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36000" marR="36000" marT="0" marB="0" anchor="ct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７５８単位／日</a:t>
                      </a:r>
                    </a:p>
                  </a:txBody>
                  <a:tcPr marL="36000" marR="36000" marT="0" marB="0" anchor="ctr"/>
                </a:tc>
                <a:extLst>
                  <a:ext uri="{0D108BD9-81ED-4DB2-BD59-A6C34878D82A}">
                    <a16:rowId xmlns:a16="http://schemas.microsoft.com/office/drawing/2014/main" val="10004"/>
                  </a:ext>
                </a:extLst>
              </a:tr>
              <a:tr h="200856">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２．５万円以上３万円未満</a:t>
                      </a:r>
                    </a:p>
                  </a:txBody>
                  <a:tcPr marL="36000" marR="36000" marT="0" marB="0" anchor="ctr">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７３８単位／日</a:t>
                      </a:r>
                    </a:p>
                  </a:txBody>
                  <a:tcPr marL="36000" marR="36000" marT="0" marB="0" anchor="ctr">
                    <a:noFill/>
                  </a:tcPr>
                </a:tc>
                <a:extLst>
                  <a:ext uri="{0D108BD9-81ED-4DB2-BD59-A6C34878D82A}">
                    <a16:rowId xmlns:a16="http://schemas.microsoft.com/office/drawing/2014/main" val="10005"/>
                  </a:ext>
                </a:extLst>
              </a:tr>
              <a:tr h="200856">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２万円以上２．５万円未満</a:t>
                      </a:r>
                    </a:p>
                  </a:txBody>
                  <a:tcPr marL="36000" marR="36000" marT="0" marB="0" anchor="ctr">
                    <a:lnT w="12700" cap="flat" cmpd="sng" algn="ctr">
                      <a:solidFill>
                        <a:schemeClr val="tx1"/>
                      </a:solidFill>
                      <a:prstDash val="solid"/>
                      <a:round/>
                      <a:headEnd type="none" w="med" len="med"/>
                      <a:tailEnd type="none" w="med" len="med"/>
                    </a:lnT>
                    <a:no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７２６単位／日</a:t>
                      </a:r>
                    </a:p>
                  </a:txBody>
                  <a:tcPr marL="36000" marR="36000" marT="0" marB="0" anchor="ctr">
                    <a:noFill/>
                  </a:tcPr>
                </a:tc>
                <a:extLst>
                  <a:ext uri="{0D108BD9-81ED-4DB2-BD59-A6C34878D82A}">
                    <a16:rowId xmlns:a16="http://schemas.microsoft.com/office/drawing/2014/main" val="10006"/>
                  </a:ext>
                </a:extLst>
              </a:tr>
              <a:tr h="200856">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１．５万円以上２万円未満</a:t>
                      </a:r>
                    </a:p>
                  </a:txBody>
                  <a:tcPr marL="36000" marR="36000" marT="0" marB="0" anchor="ctr">
                    <a:noFill/>
                  </a:tcPr>
                </a:tc>
                <a:tc>
                  <a:txBody>
                    <a:bodyPr/>
                    <a:lstStyle/>
                    <a:p>
                      <a:pPr algn="ctr"/>
                      <a:r>
                        <a:rPr kumimoji="1" lang="ja-JP" altLang="en-US" sz="1200" b="0" baseline="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７０３単位</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／日</a:t>
                      </a:r>
                      <a:endParaRPr kumimoji="1" lang="en-US" altLang="ja-JP" sz="1200" b="0" baseline="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36000" marR="36000" marT="0" marB="0" anchor="ctr">
                    <a:noFill/>
                  </a:tcPr>
                </a:tc>
                <a:extLst>
                  <a:ext uri="{0D108BD9-81ED-4DB2-BD59-A6C34878D82A}">
                    <a16:rowId xmlns:a16="http://schemas.microsoft.com/office/drawing/2014/main" val="10007"/>
                  </a:ext>
                </a:extLst>
              </a:tr>
              <a:tr h="200856">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１万円以上１．５万円未満</a:t>
                      </a:r>
                    </a:p>
                  </a:txBody>
                  <a:tcPr marL="36000" marR="36000" marT="0" marB="0" anchor="ctr">
                    <a:no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６７３単位／日</a:t>
                      </a:r>
                      <a:endPar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36000" marR="36000" marT="0" marB="0" anchor="ctr">
                    <a:noFill/>
                  </a:tcPr>
                </a:tc>
                <a:extLst>
                  <a:ext uri="{0D108BD9-81ED-4DB2-BD59-A6C34878D82A}">
                    <a16:rowId xmlns:a16="http://schemas.microsoft.com/office/drawing/2014/main" val="10008"/>
                  </a:ext>
                </a:extLst>
              </a:tr>
              <a:tr h="200856">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１万円未満</a:t>
                      </a:r>
                    </a:p>
                  </a:txBody>
                  <a:tcPr marL="36000" marR="36000" marT="0" marB="0" anchor="ctr">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５９０単位／日</a:t>
                      </a:r>
                      <a:endPar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36000" marR="36000"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8239250"/>
                  </a:ext>
                </a:extLst>
              </a:tr>
            </a:tbl>
          </a:graphicData>
        </a:graphic>
      </p:graphicFrame>
      <p:sp>
        <p:nvSpPr>
          <p:cNvPr id="38" name="正方形/長方形 37"/>
          <p:cNvSpPr/>
          <p:nvPr/>
        </p:nvSpPr>
        <p:spPr>
          <a:xfrm>
            <a:off x="6512116" y="4533553"/>
            <a:ext cx="4841681" cy="450928"/>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就労移行支援体制加算　　５単位</a:t>
            </a:r>
            <a:r>
              <a:rPr lang="ja-JP" altLang="en-US" sz="1200" dirty="0">
                <a:latin typeface="UD デジタル 教科書体 NK-R" panose="02020400000000000000" pitchFamily="18" charset="-128"/>
                <a:ea typeface="UD デジタル 教科書体 NK-R" panose="02020400000000000000" pitchFamily="18" charset="-128"/>
              </a:rPr>
              <a:t>～９３単位／日</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en-US" altLang="ja-JP" sz="1000" dirty="0">
                <a:latin typeface="UD デジタル 教科書体 NK-R" panose="02020400000000000000" pitchFamily="18" charset="-128"/>
                <a:ea typeface="UD デジタル 教科書体 NK-R" panose="02020400000000000000" pitchFamily="18" charset="-128"/>
              </a:rPr>
              <a:t>※</a:t>
            </a:r>
            <a:r>
              <a:rPr lang="ja-JP" altLang="en-US" sz="1000" dirty="0">
                <a:latin typeface="UD デジタル 教科書体 NK-R" panose="02020400000000000000" pitchFamily="18" charset="-128"/>
                <a:ea typeface="UD デジタル 教科書体 NK-R" panose="02020400000000000000" pitchFamily="18" charset="-128"/>
              </a:rPr>
              <a:t>基本報酬の区分等に応じ、一般就労へ移行し６月以上定着した者の数ごとに加算</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　</a:t>
            </a:r>
          </a:p>
        </p:txBody>
      </p:sp>
      <p:sp>
        <p:nvSpPr>
          <p:cNvPr id="40" name="正方形/長方形 39"/>
          <p:cNvSpPr/>
          <p:nvPr/>
        </p:nvSpPr>
        <p:spPr>
          <a:xfrm>
            <a:off x="6512116" y="5928179"/>
            <a:ext cx="4841681" cy="425455"/>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食事提供体制加算、送迎加算、訪問加算等</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　他の福祉サービスと共通した加算も一定の条件を満たせば算定可能</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p:txBody>
      </p:sp>
      <p:sp>
        <p:nvSpPr>
          <p:cNvPr id="41" name="正方形/長方形 40"/>
          <p:cNvSpPr/>
          <p:nvPr/>
        </p:nvSpPr>
        <p:spPr>
          <a:xfrm>
            <a:off x="6512116" y="5022463"/>
            <a:ext cx="4841681" cy="868363"/>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福祉専門職員配置等加算（</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Ⅰ</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：１５単位）（</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Ⅱ</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：１０単位）（</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Ⅲ</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：６単位）</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　⇒</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Ⅰ</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：社会福祉士等資格保有者が常勤職員の</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35</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％雇用されている場合（</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15</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単位）</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　⇒</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Ⅱ</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：社会福祉士等資格保有者が常勤職員の</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25</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％雇用されている場合（</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10</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単位）</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※H30</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～資格保有者に公認心理師を追加</a:t>
            </a:r>
            <a:endParaRPr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　⇒</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Ⅲ</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：常勤職員が</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75</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％以上又は勤続</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3</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年以上が</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30</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％以上の場合（</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6</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単位）</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p:txBody>
      </p:sp>
      <p:sp>
        <p:nvSpPr>
          <p:cNvPr id="25" name="テキスト ボックス 24"/>
          <p:cNvSpPr txBox="1"/>
          <p:nvPr/>
        </p:nvSpPr>
        <p:spPr>
          <a:xfrm>
            <a:off x="1127226" y="6505740"/>
            <a:ext cx="2654740" cy="261610"/>
          </a:xfrm>
          <a:prstGeom prst="rect">
            <a:avLst/>
          </a:prstGeom>
          <a:noFill/>
        </p:spPr>
        <p:txBody>
          <a:bodyPr wrap="square" rtlCol="0" anchor="ctr">
            <a:spAutoFit/>
          </a:bodyPr>
          <a:lstStyle/>
          <a:p>
            <a:pPr algn="ctr"/>
            <a:r>
              <a:rPr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＜定員</a:t>
            </a:r>
            <a:r>
              <a:rPr lang="en-US" altLang="ja-JP"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20</a:t>
            </a:r>
            <a:r>
              <a:rPr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人以下、人員配置６：</a:t>
            </a:r>
            <a:r>
              <a:rPr lang="en-US" altLang="ja-JP"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1</a:t>
            </a:r>
            <a:r>
              <a:rPr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の場合＞</a:t>
            </a:r>
            <a:endParaRPr lang="ja-JP" altLang="en-US" sz="1050" strike="sngStrike"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graphicFrame>
        <p:nvGraphicFramePr>
          <p:cNvPr id="20" name="表 19">
            <a:extLst>
              <a:ext uri="{FF2B5EF4-FFF2-40B4-BE49-F238E27FC236}">
                <a16:creationId xmlns:a16="http://schemas.microsoft.com/office/drawing/2014/main" id="{3B96C3D1-1987-45AE-AF95-B15392010C54}"/>
              </a:ext>
            </a:extLst>
          </p:cNvPr>
          <p:cNvGraphicFramePr>
            <a:graphicFrameLocks noGrp="1"/>
          </p:cNvGraphicFramePr>
          <p:nvPr>
            <p:extLst>
              <p:ext uri="{D42A27DB-BD31-4B8C-83A1-F6EECF244321}">
                <p14:modId xmlns:p14="http://schemas.microsoft.com/office/powerpoint/2010/main" val="3600828419"/>
              </p:ext>
            </p:extLst>
          </p:nvPr>
        </p:nvGraphicFramePr>
        <p:xfrm>
          <a:off x="3863950" y="4830013"/>
          <a:ext cx="2551250" cy="421478"/>
        </p:xfrm>
        <a:graphic>
          <a:graphicData uri="http://schemas.openxmlformats.org/drawingml/2006/table">
            <a:tbl>
              <a:tblPr firstRow="1" bandRow="1">
                <a:tableStyleId>{5940675A-B579-460E-94D1-54222C63F5DA}</a:tableStyleId>
              </a:tblPr>
              <a:tblGrid>
                <a:gridCol w="1122237">
                  <a:extLst>
                    <a:ext uri="{9D8B030D-6E8A-4147-A177-3AD203B41FA5}">
                      <a16:colId xmlns:a16="http://schemas.microsoft.com/office/drawing/2014/main" val="20001"/>
                    </a:ext>
                  </a:extLst>
                </a:gridCol>
                <a:gridCol w="1429013">
                  <a:extLst>
                    <a:ext uri="{9D8B030D-6E8A-4147-A177-3AD203B41FA5}">
                      <a16:colId xmlns:a16="http://schemas.microsoft.com/office/drawing/2014/main" val="20002"/>
                    </a:ext>
                  </a:extLst>
                </a:gridCol>
              </a:tblGrid>
              <a:tr h="210739">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定員</a:t>
                      </a:r>
                    </a:p>
                  </a:txBody>
                  <a:tcPr marL="36000" marR="36000" marT="0" marB="0" anchor="ctr">
                    <a:solidFill>
                      <a:srgbClr val="FFFF99"/>
                    </a:solid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基本報酬</a:t>
                      </a:r>
                    </a:p>
                  </a:txBody>
                  <a:tcPr marL="36000" marR="36000" marT="0" marB="0" anchor="ctr">
                    <a:solidFill>
                      <a:srgbClr val="FFFF99"/>
                    </a:solidFill>
                  </a:tcPr>
                </a:tc>
                <a:extLst>
                  <a:ext uri="{0D108BD9-81ED-4DB2-BD59-A6C34878D82A}">
                    <a16:rowId xmlns:a16="http://schemas.microsoft.com/office/drawing/2014/main" val="10001"/>
                  </a:ext>
                </a:extLst>
              </a:tr>
              <a:tr h="210739">
                <a:tc>
                  <a:txBody>
                    <a:bodyPr/>
                    <a:lstStyle/>
                    <a:p>
                      <a:pPr algn="ctr"/>
                      <a:r>
                        <a:rPr kumimoji="1" lang="ja-JP" altLang="en-US" sz="11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２０人以下</a:t>
                      </a:r>
                    </a:p>
                  </a:txBody>
                  <a:tcPr marL="36000" marR="36000" marT="0" marB="0" anchor="ctr"/>
                </a:tc>
                <a:tc>
                  <a:txBody>
                    <a:bodyPr/>
                    <a:lstStyle/>
                    <a:p>
                      <a:pPr algn="ctr"/>
                      <a:r>
                        <a:rPr kumimoji="1" lang="ja-JP" altLang="en-US" sz="11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５８４単位／日</a:t>
                      </a:r>
                    </a:p>
                  </a:txBody>
                  <a:tcPr marL="36000" marR="36000" marT="0" marB="0" anchor="ctr"/>
                </a:tc>
                <a:extLst>
                  <a:ext uri="{0D108BD9-81ED-4DB2-BD59-A6C34878D82A}">
                    <a16:rowId xmlns:a16="http://schemas.microsoft.com/office/drawing/2014/main" val="10002"/>
                  </a:ext>
                </a:extLst>
              </a:tr>
            </a:tbl>
          </a:graphicData>
        </a:graphic>
      </p:graphicFrame>
      <p:sp>
        <p:nvSpPr>
          <p:cNvPr id="24" name="テキスト ボックス 23">
            <a:extLst>
              <a:ext uri="{FF2B5EF4-FFF2-40B4-BE49-F238E27FC236}">
                <a16:creationId xmlns:a16="http://schemas.microsoft.com/office/drawing/2014/main" id="{39609193-CF0A-475C-AD57-1D437F7237E6}"/>
              </a:ext>
            </a:extLst>
          </p:cNvPr>
          <p:cNvSpPr txBox="1"/>
          <p:nvPr/>
        </p:nvSpPr>
        <p:spPr>
          <a:xfrm>
            <a:off x="736089" y="4468290"/>
            <a:ext cx="2455886" cy="253916"/>
          </a:xfrm>
          <a:prstGeom prst="rect">
            <a:avLst/>
          </a:prstGeom>
          <a:noFill/>
        </p:spPr>
        <p:txBody>
          <a:bodyPr wrap="square" rtlCol="0" anchor="ctr">
            <a:spAutoFit/>
          </a:bodyPr>
          <a:lstStyle/>
          <a:p>
            <a:r>
              <a:rPr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（１）「平均工賃月額」に応じた報酬体系</a:t>
            </a:r>
            <a:endParaRPr lang="ja-JP" altLang="en-US" sz="1050" strike="sngStrike"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31" name="テキスト ボックス 30">
            <a:extLst>
              <a:ext uri="{FF2B5EF4-FFF2-40B4-BE49-F238E27FC236}">
                <a16:creationId xmlns:a16="http://schemas.microsoft.com/office/drawing/2014/main" id="{6F137A3B-C277-4F31-8FC2-CACB4C0F3DBF}"/>
              </a:ext>
            </a:extLst>
          </p:cNvPr>
          <p:cNvSpPr txBox="1"/>
          <p:nvPr/>
        </p:nvSpPr>
        <p:spPr>
          <a:xfrm>
            <a:off x="3739635" y="4446498"/>
            <a:ext cx="2741389" cy="415498"/>
          </a:xfrm>
          <a:prstGeom prst="rect">
            <a:avLst/>
          </a:prstGeom>
          <a:noFill/>
        </p:spPr>
        <p:txBody>
          <a:bodyPr wrap="square" rtlCol="0" anchor="ctr">
            <a:spAutoFit/>
          </a:bodyPr>
          <a:lstStyle/>
          <a:p>
            <a:r>
              <a:rPr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（２）「利用者の就労や生産活動等への参加」</a:t>
            </a:r>
            <a:endParaRPr lang="en-US" altLang="ja-JP"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r>
              <a:rPr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をもって一律に評価する報酬体系</a:t>
            </a:r>
            <a:endParaRPr lang="ja-JP" altLang="en-US" sz="1050" strike="sngStrike"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3" name="正方形/長方形 2">
            <a:extLst>
              <a:ext uri="{FF2B5EF4-FFF2-40B4-BE49-F238E27FC236}">
                <a16:creationId xmlns:a16="http://schemas.microsoft.com/office/drawing/2014/main" id="{86ED83E7-25B4-4856-B1B0-7D6BD65A9B1B}"/>
              </a:ext>
            </a:extLst>
          </p:cNvPr>
          <p:cNvSpPr/>
          <p:nvPr/>
        </p:nvSpPr>
        <p:spPr>
          <a:xfrm>
            <a:off x="3796897" y="5324435"/>
            <a:ext cx="2715219" cy="14664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独自の加算</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a:t>
            </a:r>
          </a:p>
          <a:p>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〇地域協働加算　　３０単位／日</a:t>
            </a:r>
            <a:endParaRPr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・就労や生産活動の実施にあたり、地域や</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地域住民と協働した取組を実施する事業所を評価。</a:t>
            </a:r>
            <a:endParaRPr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〇ピアサポート実施加算　１００単位／月</a:t>
            </a:r>
            <a:endPar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・利用者に対し、一定の支援体制のもと、就労や生産活動等への参加等に係るピアサポートを実施した場合に、当該支援を受けた利用者の数に応じ、各月単位で所定単位数を加算。</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3" name="テキスト ボックス 32">
            <a:extLst>
              <a:ext uri="{FF2B5EF4-FFF2-40B4-BE49-F238E27FC236}">
                <a16:creationId xmlns:a16="http://schemas.microsoft.com/office/drawing/2014/main" id="{ADF9AED1-A864-4751-8CEF-8778B8ADE858}"/>
              </a:ext>
            </a:extLst>
          </p:cNvPr>
          <p:cNvSpPr txBox="1"/>
          <p:nvPr/>
        </p:nvSpPr>
        <p:spPr>
          <a:xfrm>
            <a:off x="4724009" y="5229340"/>
            <a:ext cx="1790762" cy="261610"/>
          </a:xfrm>
          <a:prstGeom prst="rect">
            <a:avLst/>
          </a:prstGeom>
          <a:noFill/>
        </p:spPr>
        <p:txBody>
          <a:bodyPr wrap="square" rtlCol="0" anchor="ctr">
            <a:spAutoFit/>
          </a:bodyPr>
          <a:lstStyle/>
          <a:p>
            <a:pPr algn="ctr"/>
            <a:r>
              <a:rPr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＜人員配置６：</a:t>
            </a:r>
            <a:r>
              <a:rPr lang="en-US" altLang="ja-JP"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1</a:t>
            </a:r>
            <a:r>
              <a:rPr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の場合＞</a:t>
            </a:r>
            <a:endParaRPr lang="ja-JP" altLang="en-US" sz="1050" strike="sngStrike"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18A7666E-FEB1-17F8-E2DA-13FA9737B3CE}"/>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スライド№１６</a:t>
            </a:r>
          </a:p>
        </p:txBody>
      </p:sp>
    </p:spTree>
    <p:extLst>
      <p:ext uri="{BB962C8B-B14F-4D97-AF65-F5344CB8AC3E}">
        <p14:creationId xmlns:p14="http://schemas.microsoft.com/office/powerpoint/2010/main" val="2294303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FF42AE-EF04-48F9-9579-65ECAE1195E6}"/>
              </a:ext>
            </a:extLst>
          </p:cNvPr>
          <p:cNvSpPr>
            <a:spLocks noGrp="1"/>
          </p:cNvSpPr>
          <p:nvPr>
            <p:ph type="title"/>
          </p:nvPr>
        </p:nvSpPr>
        <p:spPr/>
        <p:txBody>
          <a:bodyPr anchor="t">
            <a:normAutofit/>
          </a:bodyPr>
          <a:lstStyle/>
          <a:p>
            <a:r>
              <a:rPr kumimoji="1" lang="ja-JP" altLang="en-US" sz="3600" b="0" u="sng" dirty="0"/>
              <a:t>就労系サービスの</a:t>
            </a:r>
            <a:r>
              <a:rPr lang="ja-JP" altLang="en-US" b="0" dirty="0"/>
              <a:t>現状</a:t>
            </a:r>
            <a:br>
              <a:rPr kumimoji="1" lang="en-US" altLang="ja-JP" sz="3600" b="0" u="sng" dirty="0"/>
            </a:br>
            <a:r>
              <a:rPr kumimoji="1" lang="ja-JP" altLang="en-US" sz="2400" b="0" u="none" dirty="0"/>
              <a:t>就労継続支援</a:t>
            </a:r>
            <a:r>
              <a:rPr lang="ja-JP" altLang="en-US" sz="2400" b="0" u="none" dirty="0"/>
              <a:t>事業所における賃金・工賃の状況</a:t>
            </a:r>
            <a:endParaRPr kumimoji="1" lang="ja-JP" altLang="en-US" sz="3600" b="0" u="none" dirty="0"/>
          </a:p>
        </p:txBody>
      </p:sp>
      <p:sp>
        <p:nvSpPr>
          <p:cNvPr id="22" name="四角形: 角を丸くする 21"/>
          <p:cNvSpPr/>
          <p:nvPr/>
        </p:nvSpPr>
        <p:spPr>
          <a:xfrm>
            <a:off x="838199" y="1339232"/>
            <a:ext cx="10515598" cy="594960"/>
          </a:xfrm>
          <a:prstGeom prst="roundRect">
            <a:avLst/>
          </a:prstGeom>
          <a:solidFill>
            <a:srgbClr val="FFFFCC"/>
          </a:solidFill>
          <a:ln w="3175">
            <a:solidFill>
              <a:schemeClr val="accent4"/>
            </a:solidFill>
            <a:prstDash val="solid"/>
          </a:ln>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〇就労継続支援Ａ型事業所の平均賃金月額は、平成２７年度以降６年連続で増加となっている。</a:t>
            </a:r>
            <a:endParaRPr lang="en-US" altLang="ja-JP" sz="1400" dirty="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〇就労継続支援Ｂ型事業所の平均工賃月額は、平成２１年度以降増加していたが、令和２年度は減少した。</a:t>
            </a:r>
            <a:endParaRPr lang="en-US" altLang="ja-JP" sz="1400" dirty="0">
              <a:solidFill>
                <a:prstClr val="black"/>
              </a:solidFill>
              <a:latin typeface="UD デジタル 教科書体 NK-R" panose="02020400000000000000" pitchFamily="18" charset="-128"/>
              <a:ea typeface="UD デジタル 教科書体 NK-R" panose="02020400000000000000" pitchFamily="18" charset="-128"/>
            </a:endParaRPr>
          </a:p>
        </p:txBody>
      </p:sp>
      <p:graphicFrame>
        <p:nvGraphicFramePr>
          <p:cNvPr id="6" name="グラフ 5">
            <a:extLst>
              <a:ext uri="{FF2B5EF4-FFF2-40B4-BE49-F238E27FC236}">
                <a16:creationId xmlns:a16="http://schemas.microsoft.com/office/drawing/2014/main" id="{0D481396-B7BC-469A-A96E-4985E23A5508}"/>
              </a:ext>
            </a:extLst>
          </p:cNvPr>
          <p:cNvGraphicFramePr/>
          <p:nvPr>
            <p:extLst>
              <p:ext uri="{D42A27DB-BD31-4B8C-83A1-F6EECF244321}">
                <p14:modId xmlns:p14="http://schemas.microsoft.com/office/powerpoint/2010/main" val="3970612834"/>
              </p:ext>
            </p:extLst>
          </p:nvPr>
        </p:nvGraphicFramePr>
        <p:xfrm>
          <a:off x="838199" y="1997241"/>
          <a:ext cx="10515598" cy="4219073"/>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a:extLst>
              <a:ext uri="{FF2B5EF4-FFF2-40B4-BE49-F238E27FC236}">
                <a16:creationId xmlns:a16="http://schemas.microsoft.com/office/drawing/2014/main" id="{8294952A-E1C0-4AD9-B8A1-0ED705007A95}"/>
              </a:ext>
            </a:extLst>
          </p:cNvPr>
          <p:cNvSpPr txBox="1"/>
          <p:nvPr/>
        </p:nvSpPr>
        <p:spPr>
          <a:xfrm>
            <a:off x="5269831" y="6216314"/>
            <a:ext cx="6240379" cy="430887"/>
          </a:xfrm>
          <a:prstGeom prst="rect">
            <a:avLst/>
          </a:prstGeom>
          <a:noFill/>
          <a:ln>
            <a:noFill/>
          </a:ln>
        </p:spPr>
        <p:txBody>
          <a:bodyPr wrap="square" rtlCol="0" anchor="ctr">
            <a:spAutoFit/>
          </a:bodyPr>
          <a:lstStyle/>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１）平成２３年度までは、就労継続支援Ａ型事業所と福祉工場における平均賃金</a:t>
            </a:r>
            <a:endParaRPr kumimoji="1" lang="en-US" altLang="ja-JP" sz="1100" dirty="0">
              <a:latin typeface="UD デジタル 教科書体 NK-R" panose="02020400000000000000" pitchFamily="18" charset="-128"/>
              <a:ea typeface="UD デジタル 教科書体 NK-R" panose="02020400000000000000" pitchFamily="18" charset="-128"/>
            </a:endParaRP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２）平成２３年度までは、就労継続支援Ｂ型事業所、授産施設、小規模通所授産施設における平均工賃</a:t>
            </a:r>
          </a:p>
        </p:txBody>
      </p:sp>
      <p:sp>
        <p:nvSpPr>
          <p:cNvPr id="27" name="テキスト ボックス 26">
            <a:extLst>
              <a:ext uri="{FF2B5EF4-FFF2-40B4-BE49-F238E27FC236}">
                <a16:creationId xmlns:a16="http://schemas.microsoft.com/office/drawing/2014/main" id="{D8D7E361-2973-49E8-966E-2660F7FA32E9}"/>
              </a:ext>
            </a:extLst>
          </p:cNvPr>
          <p:cNvSpPr txBox="1"/>
          <p:nvPr/>
        </p:nvSpPr>
        <p:spPr>
          <a:xfrm>
            <a:off x="766008" y="6214096"/>
            <a:ext cx="4086727" cy="261610"/>
          </a:xfrm>
          <a:prstGeom prst="rect">
            <a:avLst/>
          </a:prstGeom>
          <a:noFill/>
          <a:ln>
            <a:noFill/>
          </a:ln>
        </p:spPr>
        <p:txBody>
          <a:bodyPr wrap="square" rtlCol="0" anchor="ctr">
            <a:spAutoFit/>
          </a:bodyPr>
          <a:lstStyle/>
          <a:p>
            <a:r>
              <a:rPr kumimoji="1" lang="ja-JP" altLang="en-US" sz="1100" dirty="0">
                <a:latin typeface="UD デジタル 教科書体 NK-R" panose="02020400000000000000" pitchFamily="18" charset="-128"/>
                <a:ea typeface="UD デジタル 教科書体 NK-R" panose="02020400000000000000" pitchFamily="18" charset="-128"/>
              </a:rPr>
              <a:t>（厚生労働省　社会・援護局障害保健福祉部障害福祉課　調べ）</a:t>
            </a:r>
            <a:endParaRPr kumimoji="1" lang="en-US" altLang="ja-JP" sz="1100" dirty="0">
              <a:latin typeface="UD デジタル 教科書体 NK-R" panose="02020400000000000000" pitchFamily="18" charset="-128"/>
              <a:ea typeface="UD デジタル 教科書体 NK-R" panose="02020400000000000000" pitchFamily="18" charset="-128"/>
            </a:endParaRPr>
          </a:p>
        </p:txBody>
      </p:sp>
      <p:sp>
        <p:nvSpPr>
          <p:cNvPr id="3" name="テキスト ボックス 2">
            <a:extLst>
              <a:ext uri="{FF2B5EF4-FFF2-40B4-BE49-F238E27FC236}">
                <a16:creationId xmlns:a16="http://schemas.microsoft.com/office/drawing/2014/main" id="{9AC3C162-8028-E9B3-F94B-202F1F635048}"/>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スライド№１７</a:t>
            </a:r>
          </a:p>
        </p:txBody>
      </p:sp>
    </p:spTree>
    <p:extLst>
      <p:ext uri="{BB962C8B-B14F-4D97-AF65-F5344CB8AC3E}">
        <p14:creationId xmlns:p14="http://schemas.microsoft.com/office/powerpoint/2010/main" val="4178366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6F3D9A-0555-51A7-A926-7563ABFD48FA}"/>
              </a:ext>
            </a:extLst>
          </p:cNvPr>
          <p:cNvSpPr>
            <a:spLocks noGrp="1"/>
          </p:cNvSpPr>
          <p:nvPr>
            <p:ph type="title"/>
          </p:nvPr>
        </p:nvSpPr>
        <p:spPr/>
        <p:txBody>
          <a:bodyPr anchor="t"/>
          <a:lstStyle/>
          <a:p>
            <a:r>
              <a:rPr kumimoji="1" lang="ja-JP" altLang="en-US" sz="4000" b="0" dirty="0"/>
              <a:t>Ｃｏｎｔｅｎｔｓ</a:t>
            </a:r>
            <a:br>
              <a:rPr kumimoji="1" lang="en-US" altLang="ja-JP" sz="4000" b="0" dirty="0"/>
            </a:br>
            <a:r>
              <a:rPr kumimoji="1" lang="ja-JP" altLang="en-US" sz="2400" b="0" u="none" dirty="0"/>
              <a:t>この</a:t>
            </a:r>
            <a:r>
              <a:rPr lang="ja-JP" altLang="en-US" sz="2400" b="0" u="none" dirty="0"/>
              <a:t>単元</a:t>
            </a:r>
            <a:r>
              <a:rPr kumimoji="1" lang="ja-JP" altLang="en-US" sz="2400" b="0" u="none" dirty="0"/>
              <a:t>の内容</a:t>
            </a:r>
            <a:endParaRPr kumimoji="1" lang="ja-JP" altLang="en-US" b="0" dirty="0"/>
          </a:p>
        </p:txBody>
      </p:sp>
      <p:sp>
        <p:nvSpPr>
          <p:cNvPr id="3" name="コンテンツ プレースホルダー 2">
            <a:extLst>
              <a:ext uri="{FF2B5EF4-FFF2-40B4-BE49-F238E27FC236}">
                <a16:creationId xmlns:a16="http://schemas.microsoft.com/office/drawing/2014/main" id="{63442467-1F34-0753-6CAB-695D32465718}"/>
              </a:ext>
            </a:extLst>
          </p:cNvPr>
          <p:cNvSpPr>
            <a:spLocks noGrp="1"/>
          </p:cNvSpPr>
          <p:nvPr>
            <p:ph idx="1"/>
          </p:nvPr>
        </p:nvSpPr>
        <p:spPr/>
        <p:txBody>
          <a:bodyPr>
            <a:normAutofit fontScale="92500" lnSpcReduction="20000"/>
          </a:bodyPr>
          <a:lstStyle/>
          <a:p>
            <a:r>
              <a:rPr kumimoji="1" lang="ja-JP" altLang="en-US" dirty="0"/>
              <a:t>就労支援プロセスの全体像</a:t>
            </a:r>
            <a:r>
              <a:rPr lang="ja-JP" altLang="en-US" sz="2400" dirty="0"/>
              <a:t>　</a:t>
            </a:r>
            <a:r>
              <a:rPr lang="en-US" altLang="ja-JP" sz="2400" dirty="0"/>
              <a:t>【</a:t>
            </a:r>
            <a:r>
              <a:rPr kumimoji="1" lang="ja-JP" altLang="en-US" sz="2400" dirty="0"/>
              <a:t>スライド№１</a:t>
            </a:r>
            <a:r>
              <a:rPr kumimoji="1" lang="en-US" altLang="ja-JP" sz="2400" dirty="0"/>
              <a:t>】</a:t>
            </a:r>
          </a:p>
          <a:p>
            <a:pPr lvl="1"/>
            <a:r>
              <a:rPr lang="ja-JP" altLang="en-US" dirty="0"/>
              <a:t>アセスメント　</a:t>
            </a:r>
            <a:r>
              <a:rPr lang="en-US" altLang="ja-JP" dirty="0"/>
              <a:t>【</a:t>
            </a:r>
            <a:r>
              <a:rPr lang="ja-JP" altLang="en-US" dirty="0"/>
              <a:t>スライド№２</a:t>
            </a:r>
            <a:r>
              <a:rPr lang="en-US" altLang="ja-JP" dirty="0"/>
              <a:t>-</a:t>
            </a:r>
            <a:r>
              <a:rPr lang="ja-JP" altLang="en-US" dirty="0"/>
              <a:t>５</a:t>
            </a:r>
            <a:r>
              <a:rPr lang="en-US" altLang="ja-JP" dirty="0"/>
              <a:t>】</a:t>
            </a:r>
          </a:p>
          <a:p>
            <a:pPr lvl="1"/>
            <a:r>
              <a:rPr lang="ja-JP" altLang="en-US" dirty="0"/>
              <a:t>職業紹介とマッチング　</a:t>
            </a:r>
            <a:r>
              <a:rPr lang="en-US" altLang="ja-JP" dirty="0"/>
              <a:t>【</a:t>
            </a:r>
            <a:r>
              <a:rPr lang="ja-JP" altLang="en-US" dirty="0"/>
              <a:t>スライド№６</a:t>
            </a:r>
            <a:r>
              <a:rPr lang="en-US" altLang="ja-JP" dirty="0"/>
              <a:t>】</a:t>
            </a:r>
          </a:p>
          <a:p>
            <a:pPr lvl="1"/>
            <a:r>
              <a:rPr lang="ja-JP" altLang="en-US" dirty="0"/>
              <a:t>職場適応支援　</a:t>
            </a:r>
            <a:r>
              <a:rPr lang="en-US" altLang="ja-JP" dirty="0"/>
              <a:t>【</a:t>
            </a:r>
            <a:r>
              <a:rPr lang="ja-JP" altLang="en-US" dirty="0"/>
              <a:t>スライド№７</a:t>
            </a:r>
            <a:r>
              <a:rPr lang="en-US" altLang="ja-JP" dirty="0"/>
              <a:t>】</a:t>
            </a:r>
          </a:p>
          <a:p>
            <a:pPr lvl="1"/>
            <a:r>
              <a:rPr lang="ja-JP" altLang="en-US" dirty="0"/>
              <a:t>職場定着支援　</a:t>
            </a:r>
            <a:r>
              <a:rPr lang="en-US" altLang="ja-JP" dirty="0"/>
              <a:t>【</a:t>
            </a:r>
            <a:r>
              <a:rPr lang="ja-JP" altLang="en-US" dirty="0"/>
              <a:t>スライド№８</a:t>
            </a:r>
            <a:r>
              <a:rPr lang="en-US" altLang="ja-JP" dirty="0"/>
              <a:t>】</a:t>
            </a:r>
          </a:p>
          <a:p>
            <a:r>
              <a:rPr lang="ja-JP" altLang="en-US" dirty="0"/>
              <a:t>就労系サービスの現状</a:t>
            </a:r>
            <a:r>
              <a:rPr lang="ja-JP" altLang="en-US" sz="2400" dirty="0"/>
              <a:t>　</a:t>
            </a:r>
            <a:r>
              <a:rPr lang="en-US" altLang="ja-JP" sz="2400" dirty="0"/>
              <a:t>【</a:t>
            </a:r>
            <a:r>
              <a:rPr lang="ja-JP" altLang="en-US" sz="2400" dirty="0"/>
              <a:t>スライド№９</a:t>
            </a:r>
            <a:r>
              <a:rPr lang="en-US" altLang="ja-JP" sz="2400" dirty="0"/>
              <a:t>-</a:t>
            </a:r>
            <a:r>
              <a:rPr lang="ja-JP" altLang="en-US" sz="2400" dirty="0"/>
              <a:t>１０</a:t>
            </a:r>
            <a:r>
              <a:rPr lang="en-US" altLang="ja-JP" sz="2400" dirty="0"/>
              <a:t>】</a:t>
            </a:r>
          </a:p>
          <a:p>
            <a:pPr lvl="1"/>
            <a:r>
              <a:rPr lang="ja-JP" altLang="en-US" dirty="0"/>
              <a:t>就労移行支援事業　</a:t>
            </a:r>
            <a:r>
              <a:rPr lang="en-US" altLang="ja-JP" dirty="0"/>
              <a:t>【</a:t>
            </a:r>
            <a:r>
              <a:rPr lang="ja-JP" altLang="en-US" dirty="0"/>
              <a:t>スライド№</a:t>
            </a:r>
            <a:r>
              <a:rPr lang="en-US" altLang="ja-JP" dirty="0"/>
              <a:t>11-</a:t>
            </a:r>
            <a:r>
              <a:rPr lang="ja-JP" altLang="en-US" dirty="0"/>
              <a:t>１２</a:t>
            </a:r>
            <a:r>
              <a:rPr lang="en-US" altLang="ja-JP" dirty="0"/>
              <a:t>】</a:t>
            </a:r>
          </a:p>
          <a:p>
            <a:pPr lvl="1"/>
            <a:r>
              <a:rPr lang="ja-JP" altLang="en-US" dirty="0"/>
              <a:t>就労継続支援Ａ型事業　</a:t>
            </a:r>
            <a:r>
              <a:rPr lang="en-US" altLang="ja-JP" dirty="0"/>
              <a:t>【</a:t>
            </a:r>
            <a:r>
              <a:rPr lang="ja-JP" altLang="en-US" dirty="0"/>
              <a:t>スライド№１３</a:t>
            </a:r>
            <a:r>
              <a:rPr lang="en-US" altLang="ja-JP" dirty="0"/>
              <a:t>-</a:t>
            </a:r>
            <a:r>
              <a:rPr lang="ja-JP" altLang="en-US" dirty="0"/>
              <a:t>１５</a:t>
            </a:r>
            <a:r>
              <a:rPr lang="en-US" altLang="ja-JP" dirty="0"/>
              <a:t>】</a:t>
            </a:r>
          </a:p>
          <a:p>
            <a:pPr lvl="1"/>
            <a:r>
              <a:rPr lang="ja-JP" altLang="en-US" dirty="0"/>
              <a:t>就労継続支援Ｂ型事業　</a:t>
            </a:r>
            <a:r>
              <a:rPr lang="en-US" altLang="ja-JP" dirty="0"/>
              <a:t>【</a:t>
            </a:r>
            <a:r>
              <a:rPr lang="ja-JP" altLang="en-US" dirty="0"/>
              <a:t>スライド№１６</a:t>
            </a:r>
            <a:r>
              <a:rPr lang="en-US" altLang="ja-JP" dirty="0"/>
              <a:t>-</a:t>
            </a:r>
            <a:r>
              <a:rPr lang="ja-JP" altLang="en-US" dirty="0"/>
              <a:t>１８</a:t>
            </a:r>
            <a:r>
              <a:rPr lang="en-US" altLang="ja-JP" dirty="0"/>
              <a:t>】</a:t>
            </a:r>
          </a:p>
          <a:p>
            <a:pPr lvl="1"/>
            <a:r>
              <a:rPr lang="ja-JP" altLang="en-US" dirty="0"/>
              <a:t>就労定着支援事業　</a:t>
            </a:r>
            <a:r>
              <a:rPr lang="en-US" altLang="ja-JP" dirty="0"/>
              <a:t>【</a:t>
            </a:r>
            <a:r>
              <a:rPr lang="ja-JP" altLang="en-US" dirty="0"/>
              <a:t>スライド№１９</a:t>
            </a:r>
            <a:r>
              <a:rPr lang="en-US" altLang="ja-JP" dirty="0"/>
              <a:t>-</a:t>
            </a:r>
            <a:r>
              <a:rPr lang="ja-JP" altLang="en-US" dirty="0"/>
              <a:t>２１</a:t>
            </a:r>
            <a:r>
              <a:rPr lang="en-US" altLang="ja-JP" dirty="0"/>
              <a:t>】</a:t>
            </a:r>
          </a:p>
          <a:p>
            <a:pPr lvl="1"/>
            <a:r>
              <a:rPr lang="ja-JP" altLang="en-US" dirty="0"/>
              <a:t>参考資料　</a:t>
            </a:r>
            <a:r>
              <a:rPr lang="en-US" altLang="ja-JP" dirty="0"/>
              <a:t>【</a:t>
            </a:r>
            <a:r>
              <a:rPr lang="ja-JP" altLang="en-US" dirty="0"/>
              <a:t>スライド№２２</a:t>
            </a:r>
            <a:r>
              <a:rPr lang="en-US" altLang="ja-JP" dirty="0"/>
              <a:t>】</a:t>
            </a:r>
          </a:p>
          <a:p>
            <a:r>
              <a:rPr lang="ja-JP" altLang="en-US" dirty="0"/>
              <a:t>まとめ～課題と求められる役割</a:t>
            </a:r>
            <a:r>
              <a:rPr lang="ja-JP" altLang="en-US" sz="2400" dirty="0"/>
              <a:t>　</a:t>
            </a:r>
            <a:r>
              <a:rPr lang="en-US" altLang="ja-JP" sz="2400" dirty="0"/>
              <a:t>【</a:t>
            </a:r>
            <a:r>
              <a:rPr lang="ja-JP" altLang="en-US" sz="2400" dirty="0"/>
              <a:t>スライド№２３</a:t>
            </a:r>
            <a:r>
              <a:rPr lang="en-US" altLang="ja-JP" sz="2400" dirty="0"/>
              <a:t>-</a:t>
            </a:r>
            <a:r>
              <a:rPr lang="ja-JP" altLang="en-US" sz="2400" dirty="0"/>
              <a:t>２７</a:t>
            </a:r>
            <a:r>
              <a:rPr lang="en-US" altLang="ja-JP" sz="2400" dirty="0"/>
              <a:t>】</a:t>
            </a:r>
          </a:p>
        </p:txBody>
      </p:sp>
    </p:spTree>
    <p:extLst>
      <p:ext uri="{BB962C8B-B14F-4D97-AF65-F5344CB8AC3E}">
        <p14:creationId xmlns:p14="http://schemas.microsoft.com/office/powerpoint/2010/main" val="1073611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楕円 23">
            <a:extLst>
              <a:ext uri="{FF2B5EF4-FFF2-40B4-BE49-F238E27FC236}">
                <a16:creationId xmlns:a16="http://schemas.microsoft.com/office/drawing/2014/main" id="{7A23E450-5AAF-94AD-77D4-7B984AEB2E00}"/>
              </a:ext>
            </a:extLst>
          </p:cNvPr>
          <p:cNvSpPr/>
          <p:nvPr/>
        </p:nvSpPr>
        <p:spPr>
          <a:xfrm>
            <a:off x="7585126" y="2495027"/>
            <a:ext cx="4555873" cy="2554050"/>
          </a:xfrm>
          <a:prstGeom prst="ellipse">
            <a:avLst/>
          </a:prstGeom>
          <a:noFill/>
          <a:ln>
            <a:solidFill>
              <a:srgbClr val="FF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noFill/>
            </a:endParaRPr>
          </a:p>
        </p:txBody>
      </p:sp>
      <p:sp>
        <p:nvSpPr>
          <p:cNvPr id="2" name="タイトル 1">
            <a:extLst>
              <a:ext uri="{FF2B5EF4-FFF2-40B4-BE49-F238E27FC236}">
                <a16:creationId xmlns:a16="http://schemas.microsoft.com/office/drawing/2014/main" id="{2AD3F8AC-DF87-498C-B68F-6AF2FDD62DF8}"/>
              </a:ext>
            </a:extLst>
          </p:cNvPr>
          <p:cNvSpPr>
            <a:spLocks noGrp="1"/>
          </p:cNvSpPr>
          <p:nvPr>
            <p:ph type="title"/>
          </p:nvPr>
        </p:nvSpPr>
        <p:spPr>
          <a:xfrm>
            <a:off x="838200" y="365125"/>
            <a:ext cx="10515600" cy="1325563"/>
          </a:xfrm>
        </p:spPr>
        <p:txBody>
          <a:bodyPr anchor="t">
            <a:normAutofit/>
          </a:bodyPr>
          <a:lstStyle/>
          <a:p>
            <a:r>
              <a:rPr kumimoji="1" lang="ja-JP" altLang="en-US" sz="3600" b="0" u="sng" dirty="0"/>
              <a:t>就労系サービスの</a:t>
            </a:r>
            <a:r>
              <a:rPr lang="ja-JP" altLang="en-US" b="0" dirty="0"/>
              <a:t>現状</a:t>
            </a:r>
            <a:br>
              <a:rPr kumimoji="1" lang="en-US" altLang="ja-JP" sz="3600" b="0" u="sng" dirty="0"/>
            </a:br>
            <a:r>
              <a:rPr kumimoji="1" lang="ja-JP" altLang="en-US" sz="2400" b="0" u="none" dirty="0"/>
              <a:t>就労継続支援</a:t>
            </a:r>
            <a:r>
              <a:rPr lang="ja-JP" altLang="en-US" sz="2400" b="0" u="none" dirty="0"/>
              <a:t>Ｂ</a:t>
            </a:r>
            <a:r>
              <a:rPr kumimoji="1" lang="ja-JP" altLang="en-US" sz="2400" b="0" u="none" dirty="0"/>
              <a:t>型事業について</a:t>
            </a:r>
          </a:p>
        </p:txBody>
      </p:sp>
      <p:sp>
        <p:nvSpPr>
          <p:cNvPr id="9" name="テキスト ボックス 8">
            <a:extLst>
              <a:ext uri="{FF2B5EF4-FFF2-40B4-BE49-F238E27FC236}">
                <a16:creationId xmlns:a16="http://schemas.microsoft.com/office/drawing/2014/main" id="{6CA2F511-3011-58CA-2FE9-65E47D6D53DD}"/>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スライド№１８</a:t>
            </a:r>
          </a:p>
        </p:txBody>
      </p:sp>
      <p:graphicFrame>
        <p:nvGraphicFramePr>
          <p:cNvPr id="3" name="図表 2">
            <a:extLst>
              <a:ext uri="{FF2B5EF4-FFF2-40B4-BE49-F238E27FC236}">
                <a16:creationId xmlns:a16="http://schemas.microsoft.com/office/drawing/2014/main" id="{A2C4B75A-BBBA-A6CF-720A-44C09574F21A}"/>
              </a:ext>
            </a:extLst>
          </p:cNvPr>
          <p:cNvGraphicFramePr/>
          <p:nvPr>
            <p:extLst>
              <p:ext uri="{D42A27DB-BD31-4B8C-83A1-F6EECF244321}">
                <p14:modId xmlns:p14="http://schemas.microsoft.com/office/powerpoint/2010/main" val="2476126867"/>
              </p:ext>
            </p:extLst>
          </p:nvPr>
        </p:nvGraphicFramePr>
        <p:xfrm>
          <a:off x="838200" y="1266531"/>
          <a:ext cx="10515600" cy="4969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正方形/長方形 6">
            <a:extLst>
              <a:ext uri="{FF2B5EF4-FFF2-40B4-BE49-F238E27FC236}">
                <a16:creationId xmlns:a16="http://schemas.microsoft.com/office/drawing/2014/main" id="{D6AD2408-2585-B4DE-FAC6-5C0E3F3A872C}"/>
              </a:ext>
            </a:extLst>
          </p:cNvPr>
          <p:cNvSpPr/>
          <p:nvPr/>
        </p:nvSpPr>
        <p:spPr>
          <a:xfrm>
            <a:off x="2166994" y="2646069"/>
            <a:ext cx="919429" cy="369332"/>
          </a:xfrm>
          <a:prstGeom prst="rect">
            <a:avLst/>
          </a:prstGeom>
          <a:noFill/>
        </p:spPr>
        <p:txBody>
          <a:bodyPr wrap="square" lIns="91440" tIns="45720" rIns="91440" bIns="45720">
            <a:spAutoFit/>
          </a:bodyPr>
          <a:lstStyle/>
          <a:p>
            <a:pPr algn="ctr"/>
            <a:r>
              <a:rPr lang="ja-JP" altLang="en-US" sz="900" b="0" cap="none" spc="0" dirty="0">
                <a:ln w="0">
                  <a:noFill/>
                </a:ln>
                <a:solidFill>
                  <a:srgbClr val="FF0000"/>
                </a:solidFill>
                <a:latin typeface="UD デジタル 教科書体 NK-R" panose="02020400000000000000" pitchFamily="18" charset="-128"/>
                <a:ea typeface="UD デジタル 教科書体 NK-R" panose="02020400000000000000" pitchFamily="18" charset="-128"/>
              </a:rPr>
              <a:t>高工賃の事業所をさらに評価</a:t>
            </a:r>
          </a:p>
        </p:txBody>
      </p:sp>
      <p:sp>
        <p:nvSpPr>
          <p:cNvPr id="8" name="矢印: 上 7">
            <a:extLst>
              <a:ext uri="{FF2B5EF4-FFF2-40B4-BE49-F238E27FC236}">
                <a16:creationId xmlns:a16="http://schemas.microsoft.com/office/drawing/2014/main" id="{7796CBC1-CADC-E047-04F0-C380F601464E}"/>
              </a:ext>
            </a:extLst>
          </p:cNvPr>
          <p:cNvSpPr/>
          <p:nvPr/>
        </p:nvSpPr>
        <p:spPr>
          <a:xfrm>
            <a:off x="2397758" y="3015401"/>
            <a:ext cx="459715" cy="475222"/>
          </a:xfrm>
          <a:prstGeom prst="upArrow">
            <a:avLst/>
          </a:prstGeom>
          <a:solidFill>
            <a:srgbClr val="FFCC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055A70A0-E73E-29A9-0960-43A1F0E76323}"/>
              </a:ext>
            </a:extLst>
          </p:cNvPr>
          <p:cNvSpPr/>
          <p:nvPr/>
        </p:nvSpPr>
        <p:spPr>
          <a:xfrm>
            <a:off x="3147889" y="2551034"/>
            <a:ext cx="1604927" cy="261610"/>
          </a:xfrm>
          <a:prstGeom prst="rect">
            <a:avLst/>
          </a:prstGeom>
          <a:noFill/>
        </p:spPr>
        <p:txBody>
          <a:bodyPr wrap="none" lIns="91440" tIns="45720" rIns="91440" bIns="45720">
            <a:spAutoFit/>
          </a:bodyPr>
          <a:lstStyle/>
          <a:p>
            <a:pPr algn="ctr"/>
            <a:r>
              <a:rPr lang="ja-JP" altLang="en-US" sz="1100" u="sng"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従業員配置６：１（新設）</a:t>
            </a:r>
            <a:endParaRPr lang="ja-JP" altLang="en-US" sz="1100" b="0" u="sng"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endParaRPr>
          </a:p>
        </p:txBody>
      </p:sp>
      <p:sp>
        <p:nvSpPr>
          <p:cNvPr id="13" name="楕円 12">
            <a:extLst>
              <a:ext uri="{FF2B5EF4-FFF2-40B4-BE49-F238E27FC236}">
                <a16:creationId xmlns:a16="http://schemas.microsoft.com/office/drawing/2014/main" id="{E9908355-7DC7-5B83-0FC8-9C046F257C54}"/>
              </a:ext>
            </a:extLst>
          </p:cNvPr>
          <p:cNvSpPr/>
          <p:nvPr/>
        </p:nvSpPr>
        <p:spPr>
          <a:xfrm>
            <a:off x="79513" y="2551034"/>
            <a:ext cx="7473861" cy="2498043"/>
          </a:xfrm>
          <a:prstGeom prst="ellipse">
            <a:avLst/>
          </a:prstGeom>
          <a:noFill/>
          <a:ln>
            <a:solidFill>
              <a:srgbClr val="FF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noFill/>
            </a:endParaRPr>
          </a:p>
        </p:txBody>
      </p:sp>
      <p:graphicFrame>
        <p:nvGraphicFramePr>
          <p:cNvPr id="4" name="表 3">
            <a:extLst>
              <a:ext uri="{FF2B5EF4-FFF2-40B4-BE49-F238E27FC236}">
                <a16:creationId xmlns:a16="http://schemas.microsoft.com/office/drawing/2014/main" id="{0ABFD9CC-795C-DEEC-5A5A-A76AD2CC1377}"/>
              </a:ext>
            </a:extLst>
          </p:cNvPr>
          <p:cNvGraphicFramePr>
            <a:graphicFrameLocks noGrp="1"/>
          </p:cNvGraphicFramePr>
          <p:nvPr>
            <p:extLst>
              <p:ext uri="{D42A27DB-BD31-4B8C-83A1-F6EECF244321}">
                <p14:modId xmlns:p14="http://schemas.microsoft.com/office/powerpoint/2010/main" val="2585901009"/>
              </p:ext>
            </p:extLst>
          </p:nvPr>
        </p:nvGraphicFramePr>
        <p:xfrm>
          <a:off x="528265" y="2763464"/>
          <a:ext cx="1697069" cy="2179320"/>
        </p:xfrm>
        <a:graphic>
          <a:graphicData uri="http://schemas.openxmlformats.org/drawingml/2006/table">
            <a:tbl>
              <a:tblPr firstRow="1" bandRow="1">
                <a:tableStyleId>{72833802-FEF1-4C79-8D5D-14CF1EAF98D9}</a:tableStyleId>
              </a:tblPr>
              <a:tblGrid>
                <a:gridCol w="1697069">
                  <a:extLst>
                    <a:ext uri="{9D8B030D-6E8A-4147-A177-3AD203B41FA5}">
                      <a16:colId xmlns:a16="http://schemas.microsoft.com/office/drawing/2014/main" val="4074946234"/>
                    </a:ext>
                  </a:extLst>
                </a:gridCol>
              </a:tblGrid>
              <a:tr h="147285">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平均工賃月額</a:t>
                      </a:r>
                    </a:p>
                  </a:txBody>
                  <a:tcPr anchor="ctr">
                    <a:solidFill>
                      <a:schemeClr val="accent5">
                        <a:lumMod val="75000"/>
                      </a:schemeClr>
                    </a:solidFill>
                  </a:tcPr>
                </a:tc>
                <a:extLst>
                  <a:ext uri="{0D108BD9-81ED-4DB2-BD59-A6C34878D82A}">
                    <a16:rowId xmlns:a16="http://schemas.microsoft.com/office/drawing/2014/main" val="2360636215"/>
                  </a:ext>
                </a:extLst>
              </a:tr>
              <a:tr h="147285">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４．５万円以上</a:t>
                      </a:r>
                    </a:p>
                  </a:txBody>
                  <a:tcPr anchor="ctr">
                    <a:solidFill>
                      <a:schemeClr val="bg1"/>
                    </a:solidFill>
                  </a:tcPr>
                </a:tc>
                <a:extLst>
                  <a:ext uri="{0D108BD9-81ED-4DB2-BD59-A6C34878D82A}">
                    <a16:rowId xmlns:a16="http://schemas.microsoft.com/office/drawing/2014/main" val="3232118561"/>
                  </a:ext>
                </a:extLst>
              </a:tr>
              <a:tr h="147285">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３．５万円以上４．５万円未満</a:t>
                      </a:r>
                    </a:p>
                  </a:txBody>
                  <a:tcPr anchor="ctr">
                    <a:solidFill>
                      <a:schemeClr val="bg1"/>
                    </a:solidFill>
                  </a:tcPr>
                </a:tc>
                <a:extLst>
                  <a:ext uri="{0D108BD9-81ED-4DB2-BD59-A6C34878D82A}">
                    <a16:rowId xmlns:a16="http://schemas.microsoft.com/office/drawing/2014/main" val="1447487817"/>
                  </a:ext>
                </a:extLst>
              </a:tr>
              <a:tr h="147285">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３万円以上３．５万円未満</a:t>
                      </a:r>
                    </a:p>
                  </a:txBody>
                  <a:tcPr anchor="ctr">
                    <a:solidFill>
                      <a:schemeClr val="bg1"/>
                    </a:solidFill>
                  </a:tcPr>
                </a:tc>
                <a:extLst>
                  <a:ext uri="{0D108BD9-81ED-4DB2-BD59-A6C34878D82A}">
                    <a16:rowId xmlns:a16="http://schemas.microsoft.com/office/drawing/2014/main" val="956559015"/>
                  </a:ext>
                </a:extLst>
              </a:tr>
              <a:tr h="147285">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２．５万円以上３万円未満</a:t>
                      </a:r>
                    </a:p>
                  </a:txBody>
                  <a:tcPr anchor="ctr">
                    <a:solidFill>
                      <a:schemeClr val="bg1"/>
                    </a:solidFill>
                  </a:tcPr>
                </a:tc>
                <a:extLst>
                  <a:ext uri="{0D108BD9-81ED-4DB2-BD59-A6C34878D82A}">
                    <a16:rowId xmlns:a16="http://schemas.microsoft.com/office/drawing/2014/main" val="1905005723"/>
                  </a:ext>
                </a:extLst>
              </a:tr>
              <a:tr h="147285">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２万円以上２．５万円未満</a:t>
                      </a:r>
                    </a:p>
                  </a:txBody>
                  <a:tcPr anchor="ctr">
                    <a:solidFill>
                      <a:schemeClr val="bg1"/>
                    </a:solidFill>
                  </a:tcPr>
                </a:tc>
                <a:extLst>
                  <a:ext uri="{0D108BD9-81ED-4DB2-BD59-A6C34878D82A}">
                    <a16:rowId xmlns:a16="http://schemas.microsoft.com/office/drawing/2014/main" val="276534862"/>
                  </a:ext>
                </a:extLst>
              </a:tr>
              <a:tr h="147285">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１．５万円以上２万円未満</a:t>
                      </a:r>
                    </a:p>
                  </a:txBody>
                  <a:tcPr anchor="ctr">
                    <a:solidFill>
                      <a:schemeClr val="bg1"/>
                    </a:solidFill>
                  </a:tcPr>
                </a:tc>
                <a:extLst>
                  <a:ext uri="{0D108BD9-81ED-4DB2-BD59-A6C34878D82A}">
                    <a16:rowId xmlns:a16="http://schemas.microsoft.com/office/drawing/2014/main" val="725941757"/>
                  </a:ext>
                </a:extLst>
              </a:tr>
              <a:tr h="147285">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１万円以上１．５万円未満</a:t>
                      </a:r>
                    </a:p>
                  </a:txBody>
                  <a:tcPr anchor="ctr">
                    <a:solidFill>
                      <a:schemeClr val="bg1"/>
                    </a:solidFill>
                  </a:tcPr>
                </a:tc>
                <a:extLst>
                  <a:ext uri="{0D108BD9-81ED-4DB2-BD59-A6C34878D82A}">
                    <a16:rowId xmlns:a16="http://schemas.microsoft.com/office/drawing/2014/main" val="3921878853"/>
                  </a:ext>
                </a:extLst>
              </a:tr>
              <a:tr h="147285">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１万円未満</a:t>
                      </a:r>
                    </a:p>
                  </a:txBody>
                  <a:tcPr anchor="ctr">
                    <a:solidFill>
                      <a:schemeClr val="bg1"/>
                    </a:solidFill>
                  </a:tcPr>
                </a:tc>
                <a:extLst>
                  <a:ext uri="{0D108BD9-81ED-4DB2-BD59-A6C34878D82A}">
                    <a16:rowId xmlns:a16="http://schemas.microsoft.com/office/drawing/2014/main" val="3870496522"/>
                  </a:ext>
                </a:extLst>
              </a:tr>
            </a:tbl>
          </a:graphicData>
        </a:graphic>
      </p:graphicFrame>
      <p:sp>
        <p:nvSpPr>
          <p:cNvPr id="6" name="正方形/長方形 5">
            <a:extLst>
              <a:ext uri="{FF2B5EF4-FFF2-40B4-BE49-F238E27FC236}">
                <a16:creationId xmlns:a16="http://schemas.microsoft.com/office/drawing/2014/main" id="{F1B7BFCA-CCD0-00BB-A125-044B57484C7B}"/>
              </a:ext>
            </a:extLst>
          </p:cNvPr>
          <p:cNvSpPr/>
          <p:nvPr/>
        </p:nvSpPr>
        <p:spPr>
          <a:xfrm>
            <a:off x="6017799" y="2778262"/>
            <a:ext cx="1535575" cy="1486893"/>
          </a:xfrm>
          <a:prstGeom prst="rect">
            <a:avLst/>
          </a:prstGeom>
          <a:solidFill>
            <a:schemeClr val="bg1"/>
          </a:solidFill>
          <a:ln>
            <a:solidFill>
              <a:srgbClr val="92D050"/>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目標工賃達成加算</a:t>
            </a:r>
            <a:r>
              <a:rPr kumimoji="1" lang="en-US" altLang="ja-JP" sz="1000" dirty="0">
                <a:latin typeface="UD デジタル 教科書体 NK-R" panose="02020400000000000000" pitchFamily="18" charset="-128"/>
                <a:ea typeface="UD デジタル 教科書体 NK-R" panose="02020400000000000000" pitchFamily="18" charset="-128"/>
              </a:rPr>
              <a:t>】</a:t>
            </a:r>
          </a:p>
          <a:p>
            <a:r>
              <a:rPr kumimoji="1" lang="ja-JP" altLang="en-US" sz="1000" dirty="0">
                <a:latin typeface="UD デジタル 教科書体 NK-R" panose="02020400000000000000" pitchFamily="18" charset="-128"/>
                <a:ea typeface="UD デジタル 教科書体 NK-R" panose="02020400000000000000" pitchFamily="18" charset="-128"/>
              </a:rPr>
              <a:t>・新設　１０単位</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日</a:t>
            </a:r>
            <a:endParaRPr lang="ja-JP" altLang="en-US" sz="10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latin typeface="UD デジタル 教科書体 NK-R" panose="02020400000000000000" pitchFamily="18" charset="-128"/>
                <a:ea typeface="UD デジタル 教科書体 NK-R" panose="02020400000000000000" pitchFamily="18" charset="-128"/>
              </a:rPr>
              <a:t>・</a:t>
            </a:r>
            <a:r>
              <a:rPr lang="ja-JP" altLang="en-US" sz="1000" b="0" i="0" u="none" strike="noStrike" baseline="0" dirty="0">
                <a:latin typeface="UD デジタル 教科書体 NK-R" panose="02020400000000000000" pitchFamily="18" charset="-128"/>
                <a:ea typeface="UD デジタル 教科書体 NK-R" panose="02020400000000000000" pitchFamily="18" charset="-128"/>
              </a:rPr>
              <a:t>目標工賃達成指導員配置加算を算定している事業所が、工賃向上計画に基づき、工賃が実際に向上した場合の評価。</a:t>
            </a:r>
            <a:endParaRPr lang="en-US" altLang="ja-JP" sz="1000" b="0" i="0" u="none" strike="noStrike" baseline="0" dirty="0">
              <a:latin typeface="UD デジタル 教科書体 NK-R" panose="02020400000000000000" pitchFamily="18" charset="-128"/>
              <a:ea typeface="UD デジタル 教科書体 NK-R" panose="02020400000000000000" pitchFamily="18" charset="-128"/>
            </a:endParaRPr>
          </a:p>
          <a:p>
            <a:r>
              <a:rPr lang="en-US" altLang="ja-JP" sz="10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a:t>
            </a:r>
            <a:r>
              <a:rPr lang="zh-TW" altLang="en-US" sz="1000" b="0" i="0" u="none" strike="noStrike" baseline="0" dirty="0">
                <a:latin typeface="UD デジタル 教科書体 NK-R" panose="02020400000000000000" pitchFamily="18" charset="-128"/>
                <a:ea typeface="UD デジタル 教科書体 NK-R" panose="02020400000000000000" pitchFamily="18" charset="-128"/>
              </a:rPr>
              <a:t>重度者支援体制加算</a:t>
            </a:r>
            <a:r>
              <a:rPr lang="en-US" altLang="ja-JP" sz="1000" b="0" i="0" u="none" strike="noStrike" baseline="0" dirty="0">
                <a:latin typeface="UD デジタル 教科書体 NK-R" panose="02020400000000000000" pitchFamily="18" charset="-128"/>
                <a:ea typeface="UD デジタル 教科書体 NK-R" panose="02020400000000000000" pitchFamily="18" charset="-128"/>
              </a:rPr>
              <a:t>】</a:t>
            </a:r>
          </a:p>
          <a:p>
            <a:r>
              <a:rPr lang="ja-JP" altLang="en-US" sz="1000" dirty="0">
                <a:latin typeface="UD デジタル 教科書体 NK-R" panose="02020400000000000000" pitchFamily="18" charset="-128"/>
                <a:ea typeface="UD デジタル 教科書体 NK-R" panose="02020400000000000000" pitchFamily="18" charset="-128"/>
              </a:rPr>
              <a:t>・現行　</a:t>
            </a:r>
            <a:r>
              <a:rPr lang="en-US" altLang="zh-TW" sz="1000" b="0" i="0" u="none" strike="noStrike" baseline="0" dirty="0">
                <a:latin typeface="UD デジタル 教科書体 NK-R" panose="02020400000000000000" pitchFamily="18" charset="-128"/>
                <a:ea typeface="UD デジタル 教科書体 NK-R" panose="02020400000000000000" pitchFamily="18" charset="-128"/>
              </a:rPr>
              <a:t>22</a:t>
            </a:r>
            <a:r>
              <a:rPr lang="zh-TW" altLang="en-US" sz="1000" b="0" i="0" u="none" strike="noStrike" baseline="0" dirty="0">
                <a:latin typeface="UD デジタル 教科書体 NK-R" panose="02020400000000000000" pitchFamily="18" charset="-128"/>
                <a:ea typeface="UD デジタル 教科書体 NK-R" panose="02020400000000000000" pitchFamily="18" charset="-128"/>
              </a:rPr>
              <a:t>～</a:t>
            </a:r>
            <a:r>
              <a:rPr lang="en-US" altLang="zh-TW" sz="1000" b="0" i="0" u="none" strike="noStrike" baseline="0" dirty="0">
                <a:latin typeface="UD デジタル 教科書体 NK-R" panose="02020400000000000000" pitchFamily="18" charset="-128"/>
                <a:ea typeface="UD デジタル 教科書体 NK-R" panose="02020400000000000000" pitchFamily="18" charset="-128"/>
              </a:rPr>
              <a:t>56</a:t>
            </a:r>
            <a:r>
              <a:rPr lang="zh-TW" altLang="en-US" sz="1000" b="0" i="0" u="none" strike="noStrike" baseline="0" dirty="0">
                <a:latin typeface="UD デジタル 教科書体 NK-R" panose="02020400000000000000" pitchFamily="18" charset="-128"/>
                <a:ea typeface="UD デジタル 教科書体 NK-R" panose="02020400000000000000" pitchFamily="18" charset="-128"/>
              </a:rPr>
              <a:t>単位</a:t>
            </a:r>
            <a:r>
              <a:rPr lang="en-US" altLang="zh-TW" sz="1000" b="0" i="0" u="none" strike="noStrike" baseline="0" dirty="0">
                <a:latin typeface="UD デジタル 教科書体 NK-R" panose="02020400000000000000" pitchFamily="18" charset="-128"/>
                <a:ea typeface="UD デジタル 教科書体 NK-R" panose="02020400000000000000" pitchFamily="18" charset="-128"/>
              </a:rPr>
              <a:t>/</a:t>
            </a:r>
            <a:r>
              <a:rPr lang="zh-TW" altLang="en-US" sz="1000" b="0" i="0" u="none" strike="noStrike" baseline="0" dirty="0">
                <a:latin typeface="UD デジタル 教科書体 NK-R" panose="02020400000000000000" pitchFamily="18" charset="-128"/>
                <a:ea typeface="UD デジタル 教科書体 NK-R" panose="02020400000000000000" pitchFamily="18" charset="-128"/>
              </a:rPr>
              <a:t>日</a:t>
            </a:r>
            <a:endParaRPr kumimoji="1" lang="ja-JP" altLang="en-US" sz="1000" dirty="0">
              <a:latin typeface="UD デジタル 教科書体 NK-R" panose="02020400000000000000" pitchFamily="18" charset="-128"/>
              <a:ea typeface="UD デジタル 教科書体 NK-R" panose="02020400000000000000" pitchFamily="18" charset="-128"/>
            </a:endParaRPr>
          </a:p>
        </p:txBody>
      </p:sp>
      <p:graphicFrame>
        <p:nvGraphicFramePr>
          <p:cNvPr id="5" name="表 4">
            <a:extLst>
              <a:ext uri="{FF2B5EF4-FFF2-40B4-BE49-F238E27FC236}">
                <a16:creationId xmlns:a16="http://schemas.microsoft.com/office/drawing/2014/main" id="{5E289354-E7B6-BB0A-88EB-4A28C5A3886F}"/>
              </a:ext>
            </a:extLst>
          </p:cNvPr>
          <p:cNvGraphicFramePr>
            <a:graphicFrameLocks noGrp="1"/>
          </p:cNvGraphicFramePr>
          <p:nvPr>
            <p:extLst>
              <p:ext uri="{D42A27DB-BD31-4B8C-83A1-F6EECF244321}">
                <p14:modId xmlns:p14="http://schemas.microsoft.com/office/powerpoint/2010/main" val="2419974962"/>
              </p:ext>
            </p:extLst>
          </p:nvPr>
        </p:nvGraphicFramePr>
        <p:xfrm>
          <a:off x="3230642" y="2763464"/>
          <a:ext cx="2614733" cy="2179320"/>
        </p:xfrm>
        <a:graphic>
          <a:graphicData uri="http://schemas.openxmlformats.org/drawingml/2006/table">
            <a:tbl>
              <a:tblPr firstRow="1" bandRow="1">
                <a:tableStyleId>{72833802-FEF1-4C79-8D5D-14CF1EAF98D9}</a:tableStyleId>
              </a:tblPr>
              <a:tblGrid>
                <a:gridCol w="1691886">
                  <a:extLst>
                    <a:ext uri="{9D8B030D-6E8A-4147-A177-3AD203B41FA5}">
                      <a16:colId xmlns:a16="http://schemas.microsoft.com/office/drawing/2014/main" val="4074946234"/>
                    </a:ext>
                  </a:extLst>
                </a:gridCol>
                <a:gridCol w="922847">
                  <a:extLst>
                    <a:ext uri="{9D8B030D-6E8A-4147-A177-3AD203B41FA5}">
                      <a16:colId xmlns:a16="http://schemas.microsoft.com/office/drawing/2014/main" val="544844924"/>
                    </a:ext>
                  </a:extLst>
                </a:gridCol>
              </a:tblGrid>
              <a:tr h="165221">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平均工賃月額</a:t>
                      </a:r>
                    </a:p>
                  </a:txBody>
                  <a:tcPr anchor="ctr">
                    <a:lnR w="12700" cap="flat" cmpd="sng" algn="ctr">
                      <a:solidFill>
                        <a:schemeClr val="accent1"/>
                      </a:solidFill>
                      <a:prstDash val="solid"/>
                      <a:round/>
                      <a:headEnd type="none" w="med" len="med"/>
                      <a:tailEnd type="none" w="med" len="med"/>
                    </a:lnR>
                    <a:solidFill>
                      <a:schemeClr val="accent4">
                        <a:lumMod val="75000"/>
                      </a:schemeClr>
                    </a:solidFill>
                  </a:tcPr>
                </a:tc>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基本報酬</a:t>
                      </a:r>
                    </a:p>
                  </a:txBody>
                  <a:tcPr anchor="ctr">
                    <a:lnL w="12700" cap="flat" cmpd="sng" algn="ctr">
                      <a:solidFill>
                        <a:schemeClr val="accent1"/>
                      </a:solidFill>
                      <a:prstDash val="solid"/>
                      <a:round/>
                      <a:headEnd type="none" w="med" len="med"/>
                      <a:tailEnd type="none" w="med" len="med"/>
                    </a:lnL>
                    <a:solidFill>
                      <a:schemeClr val="accent4">
                        <a:lumMod val="75000"/>
                      </a:schemeClr>
                    </a:solidFill>
                  </a:tcPr>
                </a:tc>
                <a:extLst>
                  <a:ext uri="{0D108BD9-81ED-4DB2-BD59-A6C34878D82A}">
                    <a16:rowId xmlns:a16="http://schemas.microsoft.com/office/drawing/2014/main" val="2360636215"/>
                  </a:ext>
                </a:extLst>
              </a:tr>
              <a:tr h="176236">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４．５万円以上</a:t>
                      </a:r>
                    </a:p>
                  </a:txBody>
                  <a:tcPr anchor="ctr">
                    <a:lnR w="12700" cap="flat" cmpd="sng" algn="ctr">
                      <a:solidFill>
                        <a:schemeClr val="accent1"/>
                      </a:solidFill>
                      <a:prstDash val="solid"/>
                      <a:round/>
                      <a:headEnd type="none" w="med" len="med"/>
                      <a:tailEnd type="none" w="med" len="med"/>
                    </a:lnR>
                    <a:solidFill>
                      <a:schemeClr val="bg1"/>
                    </a:solidFill>
                  </a:tcP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８３７単位</a:t>
                      </a:r>
                      <a:r>
                        <a:rPr kumimoji="1" lang="en-US" altLang="ja-JP" sz="1000" b="0" dirty="0">
                          <a:latin typeface="UD デジタル 教科書体 NK-R" panose="02020400000000000000" pitchFamily="18" charset="-128"/>
                          <a:ea typeface="UD デジタル 教科書体 NK-R" panose="02020400000000000000" pitchFamily="18" charset="-128"/>
                        </a:rPr>
                        <a:t>/</a:t>
                      </a:r>
                      <a:r>
                        <a:rPr kumimoji="1" lang="ja-JP" altLang="en-US" sz="1000" b="0" dirty="0">
                          <a:latin typeface="UD デジタル 教科書体 NK-R" panose="02020400000000000000" pitchFamily="18" charset="-128"/>
                          <a:ea typeface="UD デジタル 教科書体 NK-R" panose="02020400000000000000" pitchFamily="18" charset="-128"/>
                        </a:rPr>
                        <a:t>日</a:t>
                      </a:r>
                    </a:p>
                  </a:txBody>
                  <a:tcPr anchor="ctr">
                    <a:lnL w="12700" cap="flat" cmpd="sng" algn="ctr">
                      <a:solidFill>
                        <a:schemeClr val="accent1"/>
                      </a:solidFill>
                      <a:prstDash val="solid"/>
                      <a:round/>
                      <a:headEnd type="none" w="med" len="med"/>
                      <a:tailEnd type="none" w="med" len="med"/>
                    </a:lnL>
                    <a:solidFill>
                      <a:schemeClr val="bg1"/>
                    </a:solidFill>
                  </a:tcPr>
                </a:tc>
                <a:extLst>
                  <a:ext uri="{0D108BD9-81ED-4DB2-BD59-A6C34878D82A}">
                    <a16:rowId xmlns:a16="http://schemas.microsoft.com/office/drawing/2014/main" val="3232118561"/>
                  </a:ext>
                </a:extLst>
              </a:tr>
              <a:tr h="176236">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３．５万円以上４．５万円未満</a:t>
                      </a:r>
                    </a:p>
                  </a:txBody>
                  <a:tcPr anchor="ctr">
                    <a:lnR w="12700" cap="flat" cmpd="sng" algn="ctr">
                      <a:solidFill>
                        <a:schemeClr val="accent1"/>
                      </a:solidFill>
                      <a:prstDash val="solid"/>
                      <a:round/>
                      <a:headEnd type="none" w="med" len="med"/>
                      <a:tailEnd type="none" w="med" len="med"/>
                    </a:lnR>
                    <a:solidFill>
                      <a:schemeClr val="bg1"/>
                    </a:solidFill>
                  </a:tcP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８０５単位</a:t>
                      </a:r>
                      <a:r>
                        <a:rPr kumimoji="1" lang="en-US" altLang="ja-JP" sz="1000" b="0" dirty="0">
                          <a:latin typeface="UD デジタル 教科書体 NK-R" panose="02020400000000000000" pitchFamily="18" charset="-128"/>
                          <a:ea typeface="UD デジタル 教科書体 NK-R" panose="02020400000000000000" pitchFamily="18" charset="-128"/>
                        </a:rPr>
                        <a:t>/</a:t>
                      </a:r>
                      <a:r>
                        <a:rPr kumimoji="1" lang="ja-JP" altLang="en-US" sz="1000" b="0" dirty="0">
                          <a:latin typeface="UD デジタル 教科書体 NK-R" panose="02020400000000000000" pitchFamily="18" charset="-128"/>
                          <a:ea typeface="UD デジタル 教科書体 NK-R" panose="02020400000000000000" pitchFamily="18" charset="-128"/>
                        </a:rPr>
                        <a:t>日</a:t>
                      </a:r>
                    </a:p>
                  </a:txBody>
                  <a:tcPr anchor="ctr">
                    <a:lnL w="12700" cap="flat" cmpd="sng" algn="ctr">
                      <a:solidFill>
                        <a:schemeClr val="accent1"/>
                      </a:solidFill>
                      <a:prstDash val="solid"/>
                      <a:round/>
                      <a:headEnd type="none" w="med" len="med"/>
                      <a:tailEnd type="none" w="med" len="med"/>
                    </a:lnL>
                    <a:solidFill>
                      <a:schemeClr val="bg1"/>
                    </a:solidFill>
                  </a:tcPr>
                </a:tc>
                <a:extLst>
                  <a:ext uri="{0D108BD9-81ED-4DB2-BD59-A6C34878D82A}">
                    <a16:rowId xmlns:a16="http://schemas.microsoft.com/office/drawing/2014/main" val="1447487817"/>
                  </a:ext>
                </a:extLst>
              </a:tr>
              <a:tr h="176236">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３万円以上３．５万円未満</a:t>
                      </a:r>
                    </a:p>
                  </a:txBody>
                  <a:tcPr anchor="ctr">
                    <a:lnR w="12700" cap="flat" cmpd="sng" algn="ctr">
                      <a:solidFill>
                        <a:schemeClr val="accent1"/>
                      </a:solidFill>
                      <a:prstDash val="solid"/>
                      <a:round/>
                      <a:headEnd type="none" w="med" len="med"/>
                      <a:tailEnd type="none" w="med" len="med"/>
                    </a:lnR>
                    <a:solidFill>
                      <a:schemeClr val="bg1"/>
                    </a:solidFill>
                  </a:tcP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７５８単位</a:t>
                      </a:r>
                      <a:r>
                        <a:rPr kumimoji="1" lang="en-US" altLang="ja-JP" sz="1000" b="0" dirty="0">
                          <a:latin typeface="UD デジタル 教科書体 NK-R" panose="02020400000000000000" pitchFamily="18" charset="-128"/>
                          <a:ea typeface="UD デジタル 教科書体 NK-R" panose="02020400000000000000" pitchFamily="18" charset="-128"/>
                        </a:rPr>
                        <a:t>/</a:t>
                      </a:r>
                      <a:r>
                        <a:rPr kumimoji="1" lang="ja-JP" altLang="en-US" sz="1000" b="0" dirty="0">
                          <a:latin typeface="UD デジタル 教科書体 NK-R" panose="02020400000000000000" pitchFamily="18" charset="-128"/>
                          <a:ea typeface="UD デジタル 教科書体 NK-R" panose="02020400000000000000" pitchFamily="18" charset="-128"/>
                        </a:rPr>
                        <a:t>日</a:t>
                      </a:r>
                    </a:p>
                  </a:txBody>
                  <a:tcPr anchor="ctr">
                    <a:lnL w="12700" cap="flat" cmpd="sng" algn="ctr">
                      <a:solidFill>
                        <a:schemeClr val="accent1"/>
                      </a:solidFill>
                      <a:prstDash val="solid"/>
                      <a:round/>
                      <a:headEnd type="none" w="med" len="med"/>
                      <a:tailEnd type="none" w="med" len="med"/>
                    </a:lnL>
                    <a:solidFill>
                      <a:schemeClr val="bg1"/>
                    </a:solidFill>
                  </a:tcPr>
                </a:tc>
                <a:extLst>
                  <a:ext uri="{0D108BD9-81ED-4DB2-BD59-A6C34878D82A}">
                    <a16:rowId xmlns:a16="http://schemas.microsoft.com/office/drawing/2014/main" val="956559015"/>
                  </a:ext>
                </a:extLst>
              </a:tr>
              <a:tr h="176236">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２．５万円以上３万円未満</a:t>
                      </a:r>
                    </a:p>
                  </a:txBody>
                  <a:tcPr anchor="ctr">
                    <a:lnR w="12700" cap="flat" cmpd="sng" algn="ctr">
                      <a:solidFill>
                        <a:schemeClr val="accent1"/>
                      </a:solidFill>
                      <a:prstDash val="solid"/>
                      <a:round/>
                      <a:headEnd type="none" w="med" len="med"/>
                      <a:tailEnd type="none" w="med" len="med"/>
                    </a:lnR>
                    <a:solidFill>
                      <a:schemeClr val="bg1"/>
                    </a:solidFill>
                  </a:tcP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７３８単位</a:t>
                      </a:r>
                      <a:r>
                        <a:rPr kumimoji="1" lang="en-US" altLang="ja-JP" sz="1000" b="0" dirty="0">
                          <a:latin typeface="UD デジタル 教科書体 NK-R" panose="02020400000000000000" pitchFamily="18" charset="-128"/>
                          <a:ea typeface="UD デジタル 教科書体 NK-R" panose="02020400000000000000" pitchFamily="18" charset="-128"/>
                        </a:rPr>
                        <a:t>/</a:t>
                      </a:r>
                      <a:r>
                        <a:rPr kumimoji="1" lang="ja-JP" altLang="en-US" sz="1000" b="0" dirty="0">
                          <a:latin typeface="UD デジタル 教科書体 NK-R" panose="02020400000000000000" pitchFamily="18" charset="-128"/>
                          <a:ea typeface="UD デジタル 教科書体 NK-R" panose="02020400000000000000" pitchFamily="18" charset="-128"/>
                        </a:rPr>
                        <a:t>日</a:t>
                      </a:r>
                    </a:p>
                  </a:txBody>
                  <a:tcPr anchor="ctr">
                    <a:lnL w="12700" cap="flat" cmpd="sng" algn="ctr">
                      <a:solidFill>
                        <a:schemeClr val="accent1"/>
                      </a:solidFill>
                      <a:prstDash val="solid"/>
                      <a:round/>
                      <a:headEnd type="none" w="med" len="med"/>
                      <a:tailEnd type="none" w="med" len="med"/>
                    </a:lnL>
                    <a:solidFill>
                      <a:schemeClr val="bg1"/>
                    </a:solidFill>
                  </a:tcPr>
                </a:tc>
                <a:extLst>
                  <a:ext uri="{0D108BD9-81ED-4DB2-BD59-A6C34878D82A}">
                    <a16:rowId xmlns:a16="http://schemas.microsoft.com/office/drawing/2014/main" val="1905005723"/>
                  </a:ext>
                </a:extLst>
              </a:tr>
              <a:tr h="176236">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２万円以上２．５万円未満</a:t>
                      </a:r>
                    </a:p>
                  </a:txBody>
                  <a:tcPr anchor="ctr">
                    <a:lnR w="12700" cap="flat" cmpd="sng" algn="ctr">
                      <a:solidFill>
                        <a:schemeClr val="accent1"/>
                      </a:solidFill>
                      <a:prstDash val="solid"/>
                      <a:round/>
                      <a:headEnd type="none" w="med" len="med"/>
                      <a:tailEnd type="none" w="med" len="med"/>
                    </a:lnR>
                    <a:solidFill>
                      <a:schemeClr val="bg1"/>
                    </a:solidFill>
                  </a:tcP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７２６単位</a:t>
                      </a:r>
                      <a:r>
                        <a:rPr kumimoji="1" lang="en-US" altLang="ja-JP" sz="1000" b="0" dirty="0">
                          <a:latin typeface="UD デジタル 教科書体 NK-R" panose="02020400000000000000" pitchFamily="18" charset="-128"/>
                          <a:ea typeface="UD デジタル 教科書体 NK-R" panose="02020400000000000000" pitchFamily="18" charset="-128"/>
                        </a:rPr>
                        <a:t>/</a:t>
                      </a:r>
                      <a:r>
                        <a:rPr kumimoji="1" lang="ja-JP" altLang="en-US" sz="1000" b="0" dirty="0">
                          <a:latin typeface="UD デジタル 教科書体 NK-R" panose="02020400000000000000" pitchFamily="18" charset="-128"/>
                          <a:ea typeface="UD デジタル 教科書体 NK-R" panose="02020400000000000000" pitchFamily="18" charset="-128"/>
                        </a:rPr>
                        <a:t>日</a:t>
                      </a:r>
                    </a:p>
                  </a:txBody>
                  <a:tcPr anchor="ctr">
                    <a:lnL w="12700" cap="flat" cmpd="sng" algn="ctr">
                      <a:solidFill>
                        <a:schemeClr val="accent1"/>
                      </a:solidFill>
                      <a:prstDash val="solid"/>
                      <a:round/>
                      <a:headEnd type="none" w="med" len="med"/>
                      <a:tailEnd type="none" w="med" len="med"/>
                    </a:lnL>
                    <a:solidFill>
                      <a:schemeClr val="bg1"/>
                    </a:solidFill>
                  </a:tcPr>
                </a:tc>
                <a:extLst>
                  <a:ext uri="{0D108BD9-81ED-4DB2-BD59-A6C34878D82A}">
                    <a16:rowId xmlns:a16="http://schemas.microsoft.com/office/drawing/2014/main" val="276534862"/>
                  </a:ext>
                </a:extLst>
              </a:tr>
              <a:tr h="176236">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１．５万円以上２万円未満</a:t>
                      </a:r>
                    </a:p>
                  </a:txBody>
                  <a:tcPr anchor="ctr">
                    <a:lnR w="12700" cap="flat" cmpd="sng" algn="ctr">
                      <a:solidFill>
                        <a:schemeClr val="accent1"/>
                      </a:solidFill>
                      <a:prstDash val="solid"/>
                      <a:round/>
                      <a:headEnd type="none" w="med" len="med"/>
                      <a:tailEnd type="none" w="med" len="med"/>
                    </a:lnR>
                    <a:solidFill>
                      <a:schemeClr val="bg1"/>
                    </a:solidFill>
                  </a:tcP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７０３単位</a:t>
                      </a:r>
                      <a:r>
                        <a:rPr kumimoji="1" lang="en-US" altLang="ja-JP" sz="1000" b="0" dirty="0">
                          <a:latin typeface="UD デジタル 教科書体 NK-R" panose="02020400000000000000" pitchFamily="18" charset="-128"/>
                          <a:ea typeface="UD デジタル 教科書体 NK-R" panose="02020400000000000000" pitchFamily="18" charset="-128"/>
                        </a:rPr>
                        <a:t>/</a:t>
                      </a:r>
                      <a:r>
                        <a:rPr kumimoji="1" lang="ja-JP" altLang="en-US" sz="1000" b="0" dirty="0">
                          <a:latin typeface="UD デジタル 教科書体 NK-R" panose="02020400000000000000" pitchFamily="18" charset="-128"/>
                          <a:ea typeface="UD デジタル 教科書体 NK-R" panose="02020400000000000000" pitchFamily="18" charset="-128"/>
                        </a:rPr>
                        <a:t>日</a:t>
                      </a:r>
                    </a:p>
                  </a:txBody>
                  <a:tcPr anchor="ctr">
                    <a:lnL w="12700" cap="flat" cmpd="sng" algn="ctr">
                      <a:solidFill>
                        <a:schemeClr val="accent1"/>
                      </a:solidFill>
                      <a:prstDash val="solid"/>
                      <a:round/>
                      <a:headEnd type="none" w="med" len="med"/>
                      <a:tailEnd type="none" w="med" len="med"/>
                    </a:lnL>
                    <a:solidFill>
                      <a:schemeClr val="bg1"/>
                    </a:solidFill>
                  </a:tcPr>
                </a:tc>
                <a:extLst>
                  <a:ext uri="{0D108BD9-81ED-4DB2-BD59-A6C34878D82A}">
                    <a16:rowId xmlns:a16="http://schemas.microsoft.com/office/drawing/2014/main" val="725941757"/>
                  </a:ext>
                </a:extLst>
              </a:tr>
              <a:tr h="176236">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１万円以上１．５万円未満</a:t>
                      </a:r>
                    </a:p>
                  </a:txBody>
                  <a:tcPr anchor="ctr">
                    <a:lnR w="12700" cap="flat" cmpd="sng" algn="ctr">
                      <a:solidFill>
                        <a:schemeClr val="accent1"/>
                      </a:solidFill>
                      <a:prstDash val="solid"/>
                      <a:round/>
                      <a:headEnd type="none" w="med" len="med"/>
                      <a:tailEnd type="none" w="med" len="med"/>
                    </a:lnR>
                    <a:solidFill>
                      <a:schemeClr val="bg1"/>
                    </a:solidFill>
                  </a:tcP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６７３単位</a:t>
                      </a:r>
                      <a:r>
                        <a:rPr kumimoji="1" lang="en-US" altLang="ja-JP" sz="1000" b="0" dirty="0">
                          <a:latin typeface="UD デジタル 教科書体 NK-R" panose="02020400000000000000" pitchFamily="18" charset="-128"/>
                          <a:ea typeface="UD デジタル 教科書体 NK-R" panose="02020400000000000000" pitchFamily="18" charset="-128"/>
                        </a:rPr>
                        <a:t>/</a:t>
                      </a:r>
                      <a:r>
                        <a:rPr kumimoji="1" lang="ja-JP" altLang="en-US" sz="1000" b="0" dirty="0">
                          <a:latin typeface="UD デジタル 教科書体 NK-R" panose="02020400000000000000" pitchFamily="18" charset="-128"/>
                          <a:ea typeface="UD デジタル 教科書体 NK-R" panose="02020400000000000000" pitchFamily="18" charset="-128"/>
                        </a:rPr>
                        <a:t>日</a:t>
                      </a:r>
                    </a:p>
                  </a:txBody>
                  <a:tcPr anchor="ctr">
                    <a:lnL w="12700" cap="flat" cmpd="sng" algn="ctr">
                      <a:solidFill>
                        <a:schemeClr val="accent1"/>
                      </a:solidFill>
                      <a:prstDash val="solid"/>
                      <a:round/>
                      <a:headEnd type="none" w="med" len="med"/>
                      <a:tailEnd type="none" w="med" len="med"/>
                    </a:lnL>
                    <a:solidFill>
                      <a:schemeClr val="bg1"/>
                    </a:solidFill>
                  </a:tcPr>
                </a:tc>
                <a:extLst>
                  <a:ext uri="{0D108BD9-81ED-4DB2-BD59-A6C34878D82A}">
                    <a16:rowId xmlns:a16="http://schemas.microsoft.com/office/drawing/2014/main" val="3921878853"/>
                  </a:ext>
                </a:extLst>
              </a:tr>
              <a:tr h="176236">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１万円未満</a:t>
                      </a:r>
                    </a:p>
                  </a:txBody>
                  <a:tcPr anchor="ctr">
                    <a:lnR w="12700" cap="flat" cmpd="sng" algn="ctr">
                      <a:solidFill>
                        <a:schemeClr val="accent1"/>
                      </a:solidFill>
                      <a:prstDash val="solid"/>
                      <a:round/>
                      <a:headEnd type="none" w="med" len="med"/>
                      <a:tailEnd type="none" w="med" len="med"/>
                    </a:lnR>
                    <a:solidFill>
                      <a:schemeClr val="bg1"/>
                    </a:solidFill>
                  </a:tcPr>
                </a:tc>
                <a:tc>
                  <a:txBody>
                    <a:bodyPr/>
                    <a:lstStyle/>
                    <a:p>
                      <a:pPr algn="ctr"/>
                      <a:r>
                        <a:rPr kumimoji="1" lang="ja-JP" altLang="en-US" sz="1000" b="0" dirty="0">
                          <a:latin typeface="UD デジタル 教科書体 NK-R" panose="02020400000000000000" pitchFamily="18" charset="-128"/>
                          <a:ea typeface="UD デジタル 教科書体 NK-R" panose="02020400000000000000" pitchFamily="18" charset="-128"/>
                        </a:rPr>
                        <a:t>５９０単位</a:t>
                      </a:r>
                      <a:r>
                        <a:rPr kumimoji="1" lang="en-US" altLang="ja-JP" sz="1000" b="0" dirty="0">
                          <a:latin typeface="UD デジタル 教科書体 NK-R" panose="02020400000000000000" pitchFamily="18" charset="-128"/>
                          <a:ea typeface="UD デジタル 教科書体 NK-R" panose="02020400000000000000" pitchFamily="18" charset="-128"/>
                        </a:rPr>
                        <a:t>/</a:t>
                      </a:r>
                      <a:r>
                        <a:rPr kumimoji="1" lang="ja-JP" altLang="en-US" sz="1000" b="0" dirty="0">
                          <a:latin typeface="UD デジタル 教科書体 NK-R" panose="02020400000000000000" pitchFamily="18" charset="-128"/>
                          <a:ea typeface="UD デジタル 教科書体 NK-R" panose="02020400000000000000" pitchFamily="18" charset="-128"/>
                        </a:rPr>
                        <a:t>日</a:t>
                      </a:r>
                    </a:p>
                  </a:txBody>
                  <a:tcPr anchor="ctr">
                    <a:lnL w="12700" cap="flat" cmpd="sng" algn="ctr">
                      <a:solidFill>
                        <a:schemeClr val="accent1"/>
                      </a:solidFill>
                      <a:prstDash val="solid"/>
                      <a:round/>
                      <a:headEnd type="none" w="med" len="med"/>
                      <a:tailEnd type="none" w="med" len="med"/>
                    </a:lnL>
                    <a:solidFill>
                      <a:schemeClr val="bg1"/>
                    </a:solidFill>
                  </a:tcPr>
                </a:tc>
                <a:extLst>
                  <a:ext uri="{0D108BD9-81ED-4DB2-BD59-A6C34878D82A}">
                    <a16:rowId xmlns:a16="http://schemas.microsoft.com/office/drawing/2014/main" val="3870496522"/>
                  </a:ext>
                </a:extLst>
              </a:tr>
            </a:tbl>
          </a:graphicData>
        </a:graphic>
      </p:graphicFrame>
      <p:sp>
        <p:nvSpPr>
          <p:cNvPr id="10" name="矢印: 上 9">
            <a:extLst>
              <a:ext uri="{FF2B5EF4-FFF2-40B4-BE49-F238E27FC236}">
                <a16:creationId xmlns:a16="http://schemas.microsoft.com/office/drawing/2014/main" id="{807731CB-9AD0-E5F7-FBEF-7899FF685A5F}"/>
              </a:ext>
            </a:extLst>
          </p:cNvPr>
          <p:cNvSpPr/>
          <p:nvPr/>
        </p:nvSpPr>
        <p:spPr>
          <a:xfrm rot="10800000">
            <a:off x="2396500" y="4438696"/>
            <a:ext cx="459715" cy="464365"/>
          </a:xfrm>
          <a:prstGeom prst="upArrow">
            <a:avLst/>
          </a:prstGeom>
          <a:solidFill>
            <a:srgbClr val="E0E87E"/>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1" name="十字形 10">
            <a:extLst>
              <a:ext uri="{FF2B5EF4-FFF2-40B4-BE49-F238E27FC236}">
                <a16:creationId xmlns:a16="http://schemas.microsoft.com/office/drawing/2014/main" id="{EBE6AF73-CA63-8D09-0F5B-3269A40C69E7}"/>
              </a:ext>
            </a:extLst>
          </p:cNvPr>
          <p:cNvSpPr/>
          <p:nvPr/>
        </p:nvSpPr>
        <p:spPr>
          <a:xfrm>
            <a:off x="5775728" y="3671954"/>
            <a:ext cx="304800" cy="301399"/>
          </a:xfrm>
          <a:prstGeom prst="plus">
            <a:avLst>
              <a:gd name="adj" fmla="val 48293"/>
            </a:avLst>
          </a:prstGeom>
          <a:solidFill>
            <a:srgbClr val="FF0000"/>
          </a:solidFill>
          <a:ln>
            <a:solidFill>
              <a:srgbClr val="FF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rgbClr val="FF0000"/>
              </a:solidFill>
            </a:endParaRPr>
          </a:p>
        </p:txBody>
      </p:sp>
      <p:sp>
        <p:nvSpPr>
          <p:cNvPr id="14" name="正方形/長方形 13">
            <a:extLst>
              <a:ext uri="{FF2B5EF4-FFF2-40B4-BE49-F238E27FC236}">
                <a16:creationId xmlns:a16="http://schemas.microsoft.com/office/drawing/2014/main" id="{03A8953B-3AD7-3D24-E6F7-125AE07980E9}"/>
              </a:ext>
            </a:extLst>
          </p:cNvPr>
          <p:cNvSpPr/>
          <p:nvPr/>
        </p:nvSpPr>
        <p:spPr>
          <a:xfrm>
            <a:off x="2214091" y="3248875"/>
            <a:ext cx="883575" cy="261610"/>
          </a:xfrm>
          <a:prstGeom prst="rect">
            <a:avLst/>
          </a:prstGeom>
          <a:noFill/>
        </p:spPr>
        <p:txBody>
          <a:bodyPr wrap="none" lIns="91440" tIns="45720" rIns="91440" bIns="45720">
            <a:spAutoFit/>
          </a:bodyPr>
          <a:lstStyle/>
          <a:p>
            <a:pPr algn="ctr"/>
            <a:r>
              <a:rPr lang="ja-JP" altLang="en-US" sz="1050" b="0" cap="none" spc="0" dirty="0">
                <a:ln w="0"/>
                <a:solidFill>
                  <a:schemeClr val="tx1"/>
                </a:solidFill>
                <a:latin typeface="UD デジタル 教科書体 NK-R" panose="02020400000000000000" pitchFamily="18" charset="-128"/>
                <a:ea typeface="UD デジタル 教科書体 NK-R" panose="02020400000000000000" pitchFamily="18" charset="-128"/>
              </a:rPr>
              <a:t>単価引上げ</a:t>
            </a:r>
          </a:p>
        </p:txBody>
      </p:sp>
      <p:sp>
        <p:nvSpPr>
          <p:cNvPr id="18" name="正方形/長方形 17">
            <a:extLst>
              <a:ext uri="{FF2B5EF4-FFF2-40B4-BE49-F238E27FC236}">
                <a16:creationId xmlns:a16="http://schemas.microsoft.com/office/drawing/2014/main" id="{C6524D6A-2F3F-895F-5877-A82A09A25327}"/>
              </a:ext>
            </a:extLst>
          </p:cNvPr>
          <p:cNvSpPr/>
          <p:nvPr/>
        </p:nvSpPr>
        <p:spPr>
          <a:xfrm>
            <a:off x="2218077" y="4442335"/>
            <a:ext cx="853118" cy="253916"/>
          </a:xfrm>
          <a:prstGeom prst="rect">
            <a:avLst/>
          </a:prstGeom>
          <a:noFill/>
        </p:spPr>
        <p:txBody>
          <a:bodyPr wrap="none" lIns="91440" tIns="45720" rIns="91440" bIns="45720">
            <a:spAutoFit/>
          </a:bodyPr>
          <a:lstStyle/>
          <a:p>
            <a:pPr algn="ctr"/>
            <a:r>
              <a:rPr lang="ja-JP" altLang="en-US" sz="1050" b="0" cap="none" spc="0" dirty="0">
                <a:ln w="0"/>
                <a:solidFill>
                  <a:schemeClr val="tx1"/>
                </a:solidFill>
                <a:latin typeface="UD デジタル 教科書体 NK-R" panose="02020400000000000000" pitchFamily="18" charset="-128"/>
                <a:ea typeface="UD デジタル 教科書体 NK-R" panose="02020400000000000000" pitchFamily="18" charset="-128"/>
              </a:rPr>
              <a:t>単価引下げ</a:t>
            </a:r>
          </a:p>
        </p:txBody>
      </p:sp>
      <p:graphicFrame>
        <p:nvGraphicFramePr>
          <p:cNvPr id="19" name="表 18">
            <a:extLst>
              <a:ext uri="{FF2B5EF4-FFF2-40B4-BE49-F238E27FC236}">
                <a16:creationId xmlns:a16="http://schemas.microsoft.com/office/drawing/2014/main" id="{5A74D960-BA2D-A290-3562-0DD7B841A458}"/>
              </a:ext>
            </a:extLst>
          </p:cNvPr>
          <p:cNvGraphicFramePr>
            <a:graphicFrameLocks noGrp="1"/>
          </p:cNvGraphicFramePr>
          <p:nvPr>
            <p:extLst>
              <p:ext uri="{D42A27DB-BD31-4B8C-83A1-F6EECF244321}">
                <p14:modId xmlns:p14="http://schemas.microsoft.com/office/powerpoint/2010/main" val="181135807"/>
              </p:ext>
            </p:extLst>
          </p:nvPr>
        </p:nvGraphicFramePr>
        <p:xfrm>
          <a:off x="7845937" y="2763464"/>
          <a:ext cx="2406982" cy="685800"/>
        </p:xfrm>
        <a:graphic>
          <a:graphicData uri="http://schemas.openxmlformats.org/drawingml/2006/table">
            <a:tbl>
              <a:tblPr firstRow="1" bandRow="1">
                <a:tableStyleId>{BC89EF96-8CEA-46FF-86C4-4CE0E7609802}</a:tableStyleId>
              </a:tblPr>
              <a:tblGrid>
                <a:gridCol w="701715">
                  <a:extLst>
                    <a:ext uri="{9D8B030D-6E8A-4147-A177-3AD203B41FA5}">
                      <a16:colId xmlns:a16="http://schemas.microsoft.com/office/drawing/2014/main" val="4018511404"/>
                    </a:ext>
                  </a:extLst>
                </a:gridCol>
                <a:gridCol w="830845">
                  <a:extLst>
                    <a:ext uri="{9D8B030D-6E8A-4147-A177-3AD203B41FA5}">
                      <a16:colId xmlns:a16="http://schemas.microsoft.com/office/drawing/2014/main" val="3348245825"/>
                    </a:ext>
                  </a:extLst>
                </a:gridCol>
                <a:gridCol w="874422">
                  <a:extLst>
                    <a:ext uri="{9D8B030D-6E8A-4147-A177-3AD203B41FA5}">
                      <a16:colId xmlns:a16="http://schemas.microsoft.com/office/drawing/2014/main" val="2981359449"/>
                    </a:ext>
                  </a:extLst>
                </a:gridCol>
              </a:tblGrid>
              <a:tr h="0">
                <a:tc rowSpan="2">
                  <a:txBody>
                    <a:bodyPr/>
                    <a:lstStyle/>
                    <a:p>
                      <a:pPr algn="ctr"/>
                      <a:r>
                        <a:rPr kumimoji="1" lang="ja-JP" altLang="en-US" sz="900" b="0" dirty="0">
                          <a:solidFill>
                            <a:schemeClr val="bg1"/>
                          </a:solidFill>
                          <a:latin typeface="UD デジタル 教科書体 NK-R" panose="02020400000000000000" pitchFamily="18" charset="-128"/>
                          <a:ea typeface="UD デジタル 教科書体 NK-R" panose="02020400000000000000" pitchFamily="18" charset="-128"/>
                        </a:rPr>
                        <a:t>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tc gridSpan="2">
                  <a:txBody>
                    <a:bodyPr/>
                    <a:lstStyle/>
                    <a:p>
                      <a:pPr algn="ctr"/>
                      <a:r>
                        <a:rPr kumimoji="1" lang="ja-JP" altLang="en-US" sz="900" b="0" dirty="0">
                          <a:solidFill>
                            <a:schemeClr val="bg1"/>
                          </a:solidFill>
                          <a:latin typeface="UD デジタル 教科書体 NK-R" panose="02020400000000000000" pitchFamily="18" charset="-128"/>
                          <a:ea typeface="UD デジタル 教科書体 NK-R" panose="02020400000000000000" pitchFamily="18" charset="-128"/>
                        </a:rPr>
                        <a:t>基本報酬</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tc hMerge="1">
                  <a:txBody>
                    <a:bodyPr/>
                    <a:lstStyle/>
                    <a:p>
                      <a:endParaRPr kumimoji="1" lang="ja-JP" altLang="en-US" sz="900">
                        <a:latin typeface="UD デジタル 教科書体 NK-R" panose="02020400000000000000" pitchFamily="18" charset="-128"/>
                        <a:ea typeface="UD デジタル 教科書体 NK-R" panose="02020400000000000000" pitchFamily="18"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1610950"/>
                  </a:ext>
                </a:extLst>
              </a:tr>
              <a:tr h="0">
                <a:tc vMerge="1">
                  <a:txBody>
                    <a:bodyPr/>
                    <a:lstStyle/>
                    <a:p>
                      <a:endParaRPr kumimoji="1" lang="ja-JP" altLang="en-US" sz="90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900" b="0" dirty="0">
                          <a:solidFill>
                            <a:schemeClr val="bg1"/>
                          </a:solidFill>
                          <a:latin typeface="UD デジタル 教科書体 NK-R" panose="02020400000000000000" pitchFamily="18" charset="-128"/>
                          <a:ea typeface="UD デジタル 教科書体 NK-R" panose="02020400000000000000" pitchFamily="18" charset="-128"/>
                        </a:rPr>
                        <a:t>現行</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kumimoji="1" lang="ja-JP" altLang="en-US" sz="900" b="0" dirty="0">
                          <a:solidFill>
                            <a:schemeClr val="bg1"/>
                          </a:solidFill>
                          <a:latin typeface="UD デジタル 教科書体 NK-R" panose="02020400000000000000" pitchFamily="18" charset="-128"/>
                          <a:ea typeface="UD デジタル 教科書体 NK-R" panose="02020400000000000000" pitchFamily="18" charset="-128"/>
                        </a:rPr>
                        <a:t>見直し後</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3307619152"/>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２０人以下</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５５６単位</a:t>
                      </a:r>
                      <a:r>
                        <a:rPr kumimoji="1" lang="en-US" altLang="ja-JP" sz="900" b="0" dirty="0">
                          <a:latin typeface="UD デジタル 教科書体 NK-R" panose="02020400000000000000" pitchFamily="18" charset="-128"/>
                          <a:ea typeface="UD デジタル 教科書体 NK-R" panose="02020400000000000000" pitchFamily="18" charset="-128"/>
                        </a:rPr>
                        <a:t>/</a:t>
                      </a:r>
                      <a:r>
                        <a:rPr kumimoji="1" lang="ja-JP" altLang="en-US" sz="900" b="0" dirty="0">
                          <a:latin typeface="UD デジタル 教科書体 NK-R" panose="02020400000000000000" pitchFamily="18" charset="-128"/>
                          <a:ea typeface="UD デジタル 教科書体 NK-R" panose="02020400000000000000" pitchFamily="18" charset="-128"/>
                        </a:rPr>
                        <a:t>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５３０単位</a:t>
                      </a:r>
                      <a:r>
                        <a:rPr kumimoji="1" lang="en-US" altLang="ja-JP" sz="900" b="0" dirty="0">
                          <a:latin typeface="UD デジタル 教科書体 NK-R" panose="02020400000000000000" pitchFamily="18" charset="-128"/>
                          <a:ea typeface="UD デジタル 教科書体 NK-R" panose="02020400000000000000" pitchFamily="18" charset="-128"/>
                        </a:rPr>
                        <a:t>/</a:t>
                      </a:r>
                      <a:r>
                        <a:rPr kumimoji="1" lang="ja-JP" altLang="en-US" sz="900" b="0" dirty="0">
                          <a:latin typeface="UD デジタル 教科書体 NK-R" panose="02020400000000000000" pitchFamily="18" charset="-128"/>
                          <a:ea typeface="UD デジタル 教科書体 NK-R" panose="02020400000000000000" pitchFamily="18" charset="-128"/>
                        </a:rPr>
                        <a:t>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83577942"/>
                  </a:ext>
                </a:extLst>
              </a:tr>
            </a:tbl>
          </a:graphicData>
        </a:graphic>
      </p:graphicFrame>
      <p:sp>
        <p:nvSpPr>
          <p:cNvPr id="20" name="正方形/長方形 19">
            <a:extLst>
              <a:ext uri="{FF2B5EF4-FFF2-40B4-BE49-F238E27FC236}">
                <a16:creationId xmlns:a16="http://schemas.microsoft.com/office/drawing/2014/main" id="{3C5DFF10-52EA-DF11-88CA-9777C6C3A9C3}"/>
              </a:ext>
            </a:extLst>
          </p:cNvPr>
          <p:cNvSpPr/>
          <p:nvPr/>
        </p:nvSpPr>
        <p:spPr>
          <a:xfrm>
            <a:off x="10202760" y="2532471"/>
            <a:ext cx="1604927" cy="261610"/>
          </a:xfrm>
          <a:prstGeom prst="rect">
            <a:avLst/>
          </a:prstGeom>
          <a:noFill/>
        </p:spPr>
        <p:txBody>
          <a:bodyPr wrap="none" lIns="91440" tIns="45720" rIns="91440" bIns="45720">
            <a:spAutoFit/>
          </a:bodyPr>
          <a:lstStyle/>
          <a:p>
            <a:pPr algn="ctr"/>
            <a:r>
              <a:rPr lang="ja-JP" altLang="en-US" sz="1100" u="sng"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従業員配置６：１（新設）</a:t>
            </a:r>
            <a:endParaRPr lang="ja-JP" altLang="en-US" sz="1100" b="0" u="sng"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endParaRPr>
          </a:p>
        </p:txBody>
      </p:sp>
      <p:sp>
        <p:nvSpPr>
          <p:cNvPr id="21" name="正方形/長方形 20">
            <a:extLst>
              <a:ext uri="{FF2B5EF4-FFF2-40B4-BE49-F238E27FC236}">
                <a16:creationId xmlns:a16="http://schemas.microsoft.com/office/drawing/2014/main" id="{A093F90F-B1F8-E0E0-76D8-B3FD71E9BF5E}"/>
              </a:ext>
            </a:extLst>
          </p:cNvPr>
          <p:cNvSpPr/>
          <p:nvPr/>
        </p:nvSpPr>
        <p:spPr>
          <a:xfrm>
            <a:off x="7725798" y="2537671"/>
            <a:ext cx="1768433" cy="261610"/>
          </a:xfrm>
          <a:prstGeom prst="rect">
            <a:avLst/>
          </a:prstGeom>
          <a:noFill/>
        </p:spPr>
        <p:txBody>
          <a:bodyPr wrap="none" lIns="91440" tIns="45720" rIns="91440" bIns="45720">
            <a:spAutoFit/>
          </a:bodyPr>
          <a:lstStyle/>
          <a:p>
            <a:pPr algn="ctr"/>
            <a:r>
              <a:rPr lang="ja-JP" altLang="en-US" sz="1100" u="sng"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従業員配置７．５：１（新設）</a:t>
            </a:r>
            <a:endParaRPr lang="ja-JP" altLang="en-US" sz="1100" b="0" u="sng"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endParaRPr>
          </a:p>
        </p:txBody>
      </p:sp>
      <p:graphicFrame>
        <p:nvGraphicFramePr>
          <p:cNvPr id="23" name="表 22">
            <a:extLst>
              <a:ext uri="{FF2B5EF4-FFF2-40B4-BE49-F238E27FC236}">
                <a16:creationId xmlns:a16="http://schemas.microsoft.com/office/drawing/2014/main" id="{0759F1B7-97C4-152D-E088-8ABD62D71A1A}"/>
              </a:ext>
            </a:extLst>
          </p:cNvPr>
          <p:cNvGraphicFramePr>
            <a:graphicFrameLocks noGrp="1"/>
          </p:cNvGraphicFramePr>
          <p:nvPr>
            <p:extLst>
              <p:ext uri="{D42A27DB-BD31-4B8C-83A1-F6EECF244321}">
                <p14:modId xmlns:p14="http://schemas.microsoft.com/office/powerpoint/2010/main" val="4100794796"/>
              </p:ext>
            </p:extLst>
          </p:nvPr>
        </p:nvGraphicFramePr>
        <p:xfrm>
          <a:off x="7845937" y="3510485"/>
          <a:ext cx="3961750" cy="1447800"/>
        </p:xfrm>
        <a:graphic>
          <a:graphicData uri="http://schemas.openxmlformats.org/drawingml/2006/table">
            <a:tbl>
              <a:tblPr firstRow="1" bandRow="1">
                <a:tableStyleId>{BC89EF96-8CEA-46FF-86C4-4CE0E7609802}</a:tableStyleId>
              </a:tblPr>
              <a:tblGrid>
                <a:gridCol w="3961750">
                  <a:extLst>
                    <a:ext uri="{9D8B030D-6E8A-4147-A177-3AD203B41FA5}">
                      <a16:colId xmlns:a16="http://schemas.microsoft.com/office/drawing/2014/main" val="3145547185"/>
                    </a:ext>
                  </a:extLst>
                </a:gridCol>
              </a:tblGrid>
              <a:tr h="193594">
                <a:tc>
                  <a:txBody>
                    <a:bodyPr/>
                    <a:lstStyle/>
                    <a:p>
                      <a:r>
                        <a:rPr kumimoji="1" lang="ja-JP" altLang="en-US" sz="900" b="0" dirty="0">
                          <a:latin typeface="UD デジタル 教科書体 NK-R" panose="02020400000000000000" pitchFamily="18" charset="-128"/>
                          <a:ea typeface="UD デジタル 教科書体 NK-R" panose="02020400000000000000" pitchFamily="18" charset="-128"/>
                        </a:rPr>
                        <a:t>〇ピアサポート実施加算（現行）　１００単位</a:t>
                      </a:r>
                      <a:r>
                        <a:rPr kumimoji="1" lang="en-US" altLang="ja-JP" sz="900" b="0" dirty="0">
                          <a:latin typeface="UD デジタル 教科書体 NK-R" panose="02020400000000000000" pitchFamily="18" charset="-128"/>
                          <a:ea typeface="UD デジタル 教科書体 NK-R" panose="02020400000000000000" pitchFamily="18" charset="-128"/>
                        </a:rPr>
                        <a:t>/</a:t>
                      </a:r>
                      <a:r>
                        <a:rPr kumimoji="1" lang="ja-JP" altLang="en-US" sz="900" b="0" dirty="0">
                          <a:latin typeface="UD デジタル 教科書体 NK-R" panose="02020400000000000000" pitchFamily="18" charset="-128"/>
                          <a:ea typeface="UD デジタル 教科書体 NK-R" panose="02020400000000000000" pitchFamily="18" charset="-128"/>
                        </a:rPr>
                        <a:t>日</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8397707"/>
                  </a:ext>
                </a:extLst>
              </a:tr>
              <a:tr h="193594">
                <a:tc>
                  <a:txBody>
                    <a:bodyPr/>
                    <a:lstStyle/>
                    <a:p>
                      <a:r>
                        <a:rPr kumimoji="1" lang="ja-JP" altLang="en-US" sz="900" b="0" dirty="0">
                          <a:latin typeface="UD デジタル 教科書体 NK-R" panose="02020400000000000000" pitchFamily="18" charset="-128"/>
                          <a:ea typeface="UD デジタル 教科書体 NK-R" panose="02020400000000000000" pitchFamily="18" charset="-128"/>
                        </a:rPr>
                        <a:t>〇地域協働加算（現行）　３０単位</a:t>
                      </a:r>
                      <a:r>
                        <a:rPr kumimoji="1" lang="en-US" altLang="ja-JP" sz="900" b="0" dirty="0">
                          <a:latin typeface="UD デジタル 教科書体 NK-R" panose="02020400000000000000" pitchFamily="18" charset="-128"/>
                          <a:ea typeface="UD デジタル 教科書体 NK-R" panose="02020400000000000000" pitchFamily="18" charset="-128"/>
                        </a:rPr>
                        <a:t>/</a:t>
                      </a:r>
                      <a:r>
                        <a:rPr kumimoji="1" lang="ja-JP" altLang="en-US" sz="900" b="0" dirty="0">
                          <a:latin typeface="UD デジタル 教科書体 NK-R" panose="02020400000000000000" pitchFamily="18" charset="-128"/>
                          <a:ea typeface="UD デジタル 教科書体 NK-R" panose="02020400000000000000" pitchFamily="18" charset="-128"/>
                        </a:rPr>
                        <a:t>日</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4304864"/>
                  </a:ext>
                </a:extLst>
              </a:tr>
              <a:tr h="193594">
                <a:tc>
                  <a:txBody>
                    <a:bodyPr/>
                    <a:lstStyle/>
                    <a:p>
                      <a:r>
                        <a:rPr kumimoji="1" lang="ja-JP" altLang="en-US" sz="900" b="0" dirty="0">
                          <a:latin typeface="UD デジタル 教科書体 NK-R" panose="02020400000000000000" pitchFamily="18" charset="-128"/>
                          <a:ea typeface="UD デジタル 教科書体 NK-R" panose="02020400000000000000" pitchFamily="18" charset="-128"/>
                        </a:rPr>
                        <a:t>〇重度者支援体制加算（現行）　２２～５６単位</a:t>
                      </a:r>
                      <a:r>
                        <a:rPr kumimoji="1" lang="en-US" altLang="ja-JP" sz="900" b="0" dirty="0">
                          <a:latin typeface="UD デジタル 教科書体 NK-R" panose="02020400000000000000" pitchFamily="18" charset="-128"/>
                          <a:ea typeface="UD デジタル 教科書体 NK-R" panose="02020400000000000000" pitchFamily="18" charset="-128"/>
                        </a:rPr>
                        <a:t>/</a:t>
                      </a:r>
                      <a:r>
                        <a:rPr kumimoji="1" lang="ja-JP" altLang="en-US" sz="900" b="0" dirty="0">
                          <a:latin typeface="UD デジタル 教科書体 NK-R" panose="02020400000000000000" pitchFamily="18" charset="-128"/>
                          <a:ea typeface="UD デジタル 教科書体 NK-R" panose="02020400000000000000" pitchFamily="18" charset="-128"/>
                        </a:rPr>
                        <a:t>日</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855349"/>
                  </a:ext>
                </a:extLst>
              </a:tr>
              <a:tr h="604983">
                <a:tc>
                  <a:txBody>
                    <a:bodyPr/>
                    <a:lstStyle/>
                    <a:p>
                      <a:r>
                        <a:rPr kumimoji="1" lang="ja-JP" altLang="en-US" sz="1000" b="0" dirty="0">
                          <a:solidFill>
                            <a:srgbClr val="FF0000"/>
                          </a:solidFill>
                          <a:latin typeface="UD デジタル 教科書体 NK-R" panose="02020400000000000000" pitchFamily="18" charset="-128"/>
                          <a:ea typeface="UD デジタル 教科書体 NK-R" panose="02020400000000000000" pitchFamily="18" charset="-128"/>
                        </a:rPr>
                        <a:t>〇短時間利用減算（新設）　所定単位数の７０％算定</a:t>
                      </a:r>
                      <a:endParaRPr kumimoji="1" lang="en-US" altLang="ja-JP" sz="1000" b="0" dirty="0">
                        <a:solidFill>
                          <a:srgbClr val="FF0000"/>
                        </a:solidFill>
                        <a:latin typeface="UD デジタル 教科書体 NK-R" panose="02020400000000000000" pitchFamily="18" charset="-128"/>
                        <a:ea typeface="UD デジタル 教科書体 NK-R" panose="02020400000000000000" pitchFamily="18" charset="-128"/>
                      </a:endParaRPr>
                    </a:p>
                    <a:p>
                      <a:r>
                        <a:rPr kumimoji="1" lang="ja-JP" altLang="en-US" sz="1000" b="0" dirty="0">
                          <a:latin typeface="UD デジタル 教科書体 NK-R" panose="02020400000000000000" pitchFamily="18" charset="-128"/>
                          <a:ea typeface="UD デジタル 教科書体 NK-R" panose="02020400000000000000" pitchFamily="18" charset="-128"/>
                        </a:rPr>
                        <a:t>・利用時間が４時間未満の利用者が全体の５割以上である場合</a:t>
                      </a:r>
                      <a:endParaRPr kumimoji="1" lang="en-US" altLang="ja-JP" sz="1000" b="0" dirty="0">
                        <a:latin typeface="UD デジタル 教科書体 NK-R" panose="02020400000000000000" pitchFamily="18" charset="-128"/>
                        <a:ea typeface="UD デジタル 教科書体 NK-R" panose="02020400000000000000" pitchFamily="18" charset="-128"/>
                      </a:endParaRPr>
                    </a:p>
                    <a:p>
                      <a:r>
                        <a:rPr kumimoji="1" lang="en-US" altLang="ja-JP" sz="800" b="0" dirty="0">
                          <a:latin typeface="UD デジタル 教科書体 NK-R" panose="02020400000000000000" pitchFamily="18" charset="-128"/>
                          <a:ea typeface="UD デジタル 教科書体 NK-R" panose="02020400000000000000" pitchFamily="18" charset="-128"/>
                        </a:rPr>
                        <a:t>※</a:t>
                      </a:r>
                      <a:r>
                        <a:rPr kumimoji="1" lang="ja-JP" altLang="en-US" sz="800" b="0" dirty="0">
                          <a:latin typeface="UD デジタル 教科書体 NK-R" panose="02020400000000000000" pitchFamily="18" charset="-128"/>
                          <a:ea typeface="UD デジタル 教科書体 NK-R" panose="02020400000000000000" pitchFamily="18" charset="-128"/>
                        </a:rPr>
                        <a:t>個別支援計画で</a:t>
                      </a:r>
                      <a:r>
                        <a:rPr kumimoji="1" lang="ja-JP" altLang="en-US" sz="800" b="0" i="0" u="none" strike="noStrike"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一般就労等に向けた利用時間延長のための支援が位置付けられ、実際に支援を実施した場合、又は短時間利用となるやむを得ない理由がある場合は利用者数の割合の算定から除外）</a:t>
                      </a:r>
                      <a:endParaRPr kumimoji="1" lang="ja-JP" altLang="en-US" sz="800" b="0" dirty="0">
                        <a:latin typeface="UD デジタル 教科書体 NK-R" panose="02020400000000000000" pitchFamily="18" charset="-128"/>
                        <a:ea typeface="UD デジタル 教科書体 NK-R" panose="02020400000000000000" pitchFamily="18"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0450603"/>
                  </a:ext>
                </a:extLst>
              </a:tr>
            </a:tbl>
          </a:graphicData>
        </a:graphic>
      </p:graphicFrame>
      <p:graphicFrame>
        <p:nvGraphicFramePr>
          <p:cNvPr id="22" name="表 21">
            <a:extLst>
              <a:ext uri="{FF2B5EF4-FFF2-40B4-BE49-F238E27FC236}">
                <a16:creationId xmlns:a16="http://schemas.microsoft.com/office/drawing/2014/main" id="{49CFD448-079A-0D7F-96F7-3449212FF1D6}"/>
              </a:ext>
            </a:extLst>
          </p:cNvPr>
          <p:cNvGraphicFramePr>
            <a:graphicFrameLocks noGrp="1"/>
          </p:cNvGraphicFramePr>
          <p:nvPr>
            <p:extLst>
              <p:ext uri="{D42A27DB-BD31-4B8C-83A1-F6EECF244321}">
                <p14:modId xmlns:p14="http://schemas.microsoft.com/office/powerpoint/2010/main" val="993702036"/>
              </p:ext>
            </p:extLst>
          </p:nvPr>
        </p:nvGraphicFramePr>
        <p:xfrm>
          <a:off x="10311077" y="2763464"/>
          <a:ext cx="1496610" cy="457200"/>
        </p:xfrm>
        <a:graphic>
          <a:graphicData uri="http://schemas.openxmlformats.org/drawingml/2006/table">
            <a:tbl>
              <a:tblPr firstRow="1" bandRow="1">
                <a:tableStyleId>{BC89EF96-8CEA-46FF-86C4-4CE0E7609802}</a:tableStyleId>
              </a:tblPr>
              <a:tblGrid>
                <a:gridCol w="680689">
                  <a:extLst>
                    <a:ext uri="{9D8B030D-6E8A-4147-A177-3AD203B41FA5}">
                      <a16:colId xmlns:a16="http://schemas.microsoft.com/office/drawing/2014/main" val="4018511404"/>
                    </a:ext>
                  </a:extLst>
                </a:gridCol>
                <a:gridCol w="815921">
                  <a:extLst>
                    <a:ext uri="{9D8B030D-6E8A-4147-A177-3AD203B41FA5}">
                      <a16:colId xmlns:a16="http://schemas.microsoft.com/office/drawing/2014/main" val="3348245825"/>
                    </a:ext>
                  </a:extLst>
                </a:gridCol>
              </a:tblGrid>
              <a:tr h="0">
                <a:tc>
                  <a:txBody>
                    <a:bodyPr/>
                    <a:lstStyle/>
                    <a:p>
                      <a:pPr algn="ctr"/>
                      <a:r>
                        <a:rPr kumimoji="1" lang="ja-JP" altLang="en-US" sz="900" b="0" dirty="0">
                          <a:solidFill>
                            <a:schemeClr val="bg1"/>
                          </a:solidFill>
                          <a:latin typeface="UD デジタル 教科書体 NK-R" panose="02020400000000000000" pitchFamily="18" charset="-128"/>
                          <a:ea typeface="UD デジタル 教科書体 NK-R" panose="02020400000000000000" pitchFamily="18" charset="-128"/>
                        </a:rPr>
                        <a:t>定員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kumimoji="1" lang="ja-JP" altLang="en-US" sz="900" b="0" dirty="0">
                          <a:solidFill>
                            <a:schemeClr val="bg1"/>
                          </a:solidFill>
                          <a:latin typeface="UD デジタル 教科書体 NK-R" panose="02020400000000000000" pitchFamily="18" charset="-128"/>
                          <a:ea typeface="UD デジタル 教科書体 NK-R" panose="02020400000000000000" pitchFamily="18" charset="-128"/>
                        </a:rPr>
                        <a:t>基本報酬</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3471610950"/>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２０人以下</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５８４単位</a:t>
                      </a:r>
                      <a:r>
                        <a:rPr kumimoji="1" lang="en-US" altLang="ja-JP" sz="900" b="0" dirty="0">
                          <a:latin typeface="UD デジタル 教科書体 NK-R" panose="02020400000000000000" pitchFamily="18" charset="-128"/>
                          <a:ea typeface="UD デジタル 教科書体 NK-R" panose="02020400000000000000" pitchFamily="18" charset="-128"/>
                        </a:rPr>
                        <a:t>/</a:t>
                      </a:r>
                      <a:r>
                        <a:rPr kumimoji="1" lang="ja-JP" altLang="en-US" sz="900" b="0" dirty="0">
                          <a:latin typeface="UD デジタル 教科書体 NK-R" panose="02020400000000000000" pitchFamily="18" charset="-128"/>
                          <a:ea typeface="UD デジタル 教科書体 NK-R" panose="02020400000000000000" pitchFamily="18" charset="-128"/>
                        </a:rPr>
                        <a:t>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83577942"/>
                  </a:ext>
                </a:extLst>
              </a:tr>
            </a:tbl>
          </a:graphicData>
        </a:graphic>
      </p:graphicFrame>
      <p:sp>
        <p:nvSpPr>
          <p:cNvPr id="25" name="正方形/長方形 24">
            <a:extLst>
              <a:ext uri="{FF2B5EF4-FFF2-40B4-BE49-F238E27FC236}">
                <a16:creationId xmlns:a16="http://schemas.microsoft.com/office/drawing/2014/main" id="{0CAEF3DE-5DBA-5DDD-B841-5307F771C347}"/>
              </a:ext>
            </a:extLst>
          </p:cNvPr>
          <p:cNvSpPr/>
          <p:nvPr/>
        </p:nvSpPr>
        <p:spPr>
          <a:xfrm>
            <a:off x="572513" y="5647265"/>
            <a:ext cx="4953000" cy="1053254"/>
          </a:xfrm>
          <a:prstGeom prst="rect">
            <a:avLst/>
          </a:prstGeom>
          <a:solidFill>
            <a:schemeClr val="bg1"/>
          </a:solidFill>
          <a:ln>
            <a:solidFill>
              <a:srgbClr val="92D050"/>
            </a:solidFill>
          </a:ln>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050" b="0" i="0" u="none" strike="noStrike" baseline="0" dirty="0">
                <a:latin typeface="UD デジタル 教科書体 NK-R" panose="02020400000000000000" pitchFamily="18" charset="-128"/>
                <a:ea typeface="UD デジタル 教科書体 NK-R" panose="02020400000000000000" pitchFamily="18" charset="-128"/>
              </a:rPr>
              <a:t>○前年度の平均工賃月額の算定方法は以下のとおり。</a:t>
            </a:r>
          </a:p>
          <a:p>
            <a:r>
              <a:rPr lang="ja-JP" altLang="en-US" sz="1050" b="0" i="0" u="none" strike="noStrike" baseline="0" dirty="0">
                <a:latin typeface="UD デジタル 教科書体 NK-R" panose="02020400000000000000" pitchFamily="18" charset="-128"/>
                <a:ea typeface="UD デジタル 教科書体 NK-R" panose="02020400000000000000" pitchFamily="18" charset="-128"/>
              </a:rPr>
              <a:t>ア）前年度における各月の工賃支払対象者の総数を算出</a:t>
            </a:r>
          </a:p>
          <a:p>
            <a:r>
              <a:rPr lang="ja-JP" altLang="en-US" sz="1050" b="0" i="0" u="none" strike="noStrike" baseline="0" dirty="0">
                <a:latin typeface="UD デジタル 教科書体 NK-R" panose="02020400000000000000" pitchFamily="18" charset="-128"/>
                <a:ea typeface="UD デジタル 教科書体 NK-R" panose="02020400000000000000" pitchFamily="18" charset="-128"/>
              </a:rPr>
              <a:t>イ）前年度に支払った工賃総額を算出</a:t>
            </a:r>
          </a:p>
          <a:p>
            <a:r>
              <a:rPr lang="ja-JP" altLang="en-US" sz="1050" b="0" i="0" u="none" strike="noStrike" baseline="0" dirty="0">
                <a:latin typeface="UD デジタル 教科書体 NK-R" panose="02020400000000000000" pitchFamily="18" charset="-128"/>
                <a:ea typeface="UD デジタル 教科書体 NK-R" panose="02020400000000000000" pitchFamily="18" charset="-128"/>
              </a:rPr>
              <a:t>ウ）工賃総額</a:t>
            </a:r>
            <a:r>
              <a:rPr lang="ja-JP" altLang="en-US" sz="1050" dirty="0">
                <a:latin typeface="UD デジタル 教科書体 NK-R" panose="02020400000000000000" pitchFamily="18" charset="-128"/>
                <a:ea typeface="UD デジタル 教科書体 NK-R" panose="02020400000000000000" pitchFamily="18" charset="-128"/>
              </a:rPr>
              <a:t>　</a:t>
            </a:r>
            <a:r>
              <a:rPr lang="ja-JP" altLang="en-US" sz="1050" b="0" i="0" u="none" strike="noStrike" baseline="0" dirty="0">
                <a:latin typeface="UD デジタル 教科書体 NK-R" panose="02020400000000000000" pitchFamily="18" charset="-128"/>
                <a:ea typeface="UD デジタル 教科書体 NK-R" panose="02020400000000000000" pitchFamily="18" charset="-128"/>
              </a:rPr>
              <a:t>イ</a:t>
            </a:r>
            <a:r>
              <a:rPr lang="ja-JP" altLang="en-US" sz="1050" dirty="0">
                <a:latin typeface="UD デジタル 教科書体 NK-R" panose="02020400000000000000" pitchFamily="18" charset="-128"/>
                <a:ea typeface="UD デジタル 教科書体 NK-R" panose="02020400000000000000" pitchFamily="18" charset="-128"/>
              </a:rPr>
              <a:t>）</a:t>
            </a:r>
            <a:r>
              <a:rPr lang="en-US" altLang="ja-JP" sz="1050" b="0" i="0" u="none" strike="noStrike" baseline="0" dirty="0">
                <a:latin typeface="UD デジタル 教科書体 NK-R" panose="02020400000000000000" pitchFamily="18" charset="-128"/>
                <a:ea typeface="UD デジタル 教科書体 NK-R" panose="02020400000000000000" pitchFamily="18" charset="-128"/>
              </a:rPr>
              <a:t>÷</a:t>
            </a:r>
            <a:r>
              <a:rPr lang="ja-JP" altLang="en-US" sz="1050" b="0" i="0" u="none" strike="noStrike" baseline="0" dirty="0">
                <a:latin typeface="UD デジタル 教科書体 NK-R" panose="02020400000000000000" pitchFamily="18" charset="-128"/>
                <a:ea typeface="UD デジタル 教科書体 NK-R" panose="02020400000000000000" pitchFamily="18" charset="-128"/>
              </a:rPr>
              <a:t>工賃支払対象者の総数ア</a:t>
            </a:r>
            <a:r>
              <a:rPr lang="ja-JP" altLang="en-US" sz="1050" dirty="0">
                <a:latin typeface="UD デジタル 教科書体 NK-R" panose="02020400000000000000" pitchFamily="18" charset="-128"/>
                <a:ea typeface="UD デジタル 教科書体 NK-R" panose="02020400000000000000" pitchFamily="18" charset="-128"/>
              </a:rPr>
              <a:t>）</a:t>
            </a:r>
            <a:r>
              <a:rPr lang="ja-JP" altLang="en-US" sz="1050" b="0" i="0" u="none" strike="noStrike" baseline="0" dirty="0">
                <a:latin typeface="UD デジタル 教科書体 NK-R" panose="02020400000000000000" pitchFamily="18" charset="-128"/>
                <a:ea typeface="UD デジタル 教科書体 NK-R" panose="02020400000000000000" pitchFamily="18" charset="-128"/>
              </a:rPr>
              <a:t>により１人当たり平均工賃月額を算出</a:t>
            </a:r>
          </a:p>
          <a:p>
            <a:r>
              <a:rPr lang="en-US" altLang="ja-JP" sz="1050" b="0" i="0" u="none" strike="noStrike" baseline="0" dirty="0">
                <a:latin typeface="UD デジタル 教科書体 NK-R" panose="02020400000000000000" pitchFamily="18" charset="-128"/>
                <a:ea typeface="UD デジタル 教科書体 NK-R" panose="02020400000000000000" pitchFamily="18" charset="-128"/>
              </a:rPr>
              <a:t>※</a:t>
            </a:r>
            <a:r>
              <a:rPr lang="ja-JP" altLang="en-US" sz="1050" b="0" i="0" u="none" strike="noStrike" baseline="0" dirty="0">
                <a:latin typeface="UD デジタル 教科書体 NK-R" panose="02020400000000000000" pitchFamily="18" charset="-128"/>
                <a:ea typeface="UD デジタル 教科書体 NK-R" panose="02020400000000000000" pitchFamily="18" charset="-128"/>
              </a:rPr>
              <a:t>ただし、障害基礎年金１級受給者が半数以上いる場合は、算出した平均工賃月額に２千円を加えた額を報酬算定時の平均工賃月額とする。</a:t>
            </a:r>
            <a:endParaRPr kumimoji="1" lang="ja-JP" altLang="en-US" sz="800" dirty="0">
              <a:latin typeface="UD デジタル 教科書体 NK-R" panose="02020400000000000000" pitchFamily="18" charset="-128"/>
              <a:ea typeface="UD デジタル 教科書体 NK-R" panose="02020400000000000000" pitchFamily="18" charset="-128"/>
            </a:endParaRPr>
          </a:p>
        </p:txBody>
      </p:sp>
      <p:sp>
        <p:nvSpPr>
          <p:cNvPr id="15" name="正方形/長方形 14">
            <a:extLst>
              <a:ext uri="{FF2B5EF4-FFF2-40B4-BE49-F238E27FC236}">
                <a16:creationId xmlns:a16="http://schemas.microsoft.com/office/drawing/2014/main" id="{84D0390A-3DC6-E106-19D3-7F5DF3AB5D26}"/>
              </a:ext>
            </a:extLst>
          </p:cNvPr>
          <p:cNvSpPr/>
          <p:nvPr/>
        </p:nvSpPr>
        <p:spPr>
          <a:xfrm>
            <a:off x="5013792" y="5632424"/>
            <a:ext cx="492443" cy="276999"/>
          </a:xfrm>
          <a:prstGeom prst="rect">
            <a:avLst/>
          </a:prstGeom>
          <a:noFill/>
        </p:spPr>
        <p:txBody>
          <a:bodyPr wrap="none" lIns="91440" tIns="45720" rIns="91440" bIns="45720">
            <a:spAutoFit/>
          </a:bodyPr>
          <a:lstStyle/>
          <a:p>
            <a:pPr algn="ctr"/>
            <a:r>
              <a:rPr lang="ja-JP" altLang="en-US" sz="1200" b="0"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現行</a:t>
            </a:r>
          </a:p>
        </p:txBody>
      </p:sp>
      <p:sp>
        <p:nvSpPr>
          <p:cNvPr id="17" name="矢印: 右 16">
            <a:extLst>
              <a:ext uri="{FF2B5EF4-FFF2-40B4-BE49-F238E27FC236}">
                <a16:creationId xmlns:a16="http://schemas.microsoft.com/office/drawing/2014/main" id="{A4868E4B-8EFA-F508-C006-31509447A86E}"/>
              </a:ext>
            </a:extLst>
          </p:cNvPr>
          <p:cNvSpPr/>
          <p:nvPr/>
        </p:nvSpPr>
        <p:spPr>
          <a:xfrm>
            <a:off x="5534743" y="6088121"/>
            <a:ext cx="311329" cy="200839"/>
          </a:xfrm>
          <a:prstGeom prst="rightArrow">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C34B9BC4-35C9-7F49-C1F9-42EE74A54398}"/>
              </a:ext>
            </a:extLst>
          </p:cNvPr>
          <p:cNvSpPr/>
          <p:nvPr/>
        </p:nvSpPr>
        <p:spPr>
          <a:xfrm>
            <a:off x="5845375" y="5647265"/>
            <a:ext cx="5508425" cy="1053254"/>
          </a:xfrm>
          <a:prstGeom prst="rect">
            <a:avLst/>
          </a:prstGeom>
          <a:solidFill>
            <a:schemeClr val="bg1"/>
          </a:solidFill>
          <a:ln>
            <a:solidFill>
              <a:srgbClr val="92D050"/>
            </a:solidFill>
          </a:ln>
        </p:spPr>
        <p:style>
          <a:lnRef idx="1">
            <a:schemeClr val="accent1"/>
          </a:lnRef>
          <a:fillRef idx="2">
            <a:schemeClr val="accent1"/>
          </a:fillRef>
          <a:effectRef idx="1">
            <a:schemeClr val="accent1"/>
          </a:effectRef>
          <a:fontRef idx="minor">
            <a:schemeClr val="dk1"/>
          </a:fontRef>
        </p:style>
        <p:txBody>
          <a:bodyPr rtlCol="0" anchor="ctr"/>
          <a:lstStyle/>
          <a:p>
            <a:r>
              <a:rPr lang="en-US" altLang="ja-JP" sz="1400" i="0" u="none" strike="noStrike" baseline="0" dirty="0">
                <a:latin typeface="UD デジタル 教科書体 NK-R" panose="02020400000000000000" pitchFamily="18" charset="-128"/>
                <a:ea typeface="UD デジタル 教科書体 NK-R" panose="02020400000000000000" pitchFamily="18" charset="-128"/>
              </a:rPr>
              <a:t>【</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新算定式</a:t>
            </a:r>
            <a:r>
              <a:rPr lang="en-US" altLang="ja-JP" sz="1400" i="0" u="none" strike="noStrike" baseline="0" dirty="0">
                <a:latin typeface="UD デジタル 教科書体 NK-R" panose="02020400000000000000" pitchFamily="18" charset="-128"/>
                <a:ea typeface="UD デジタル 教科書体 NK-R" panose="02020400000000000000" pitchFamily="18" charset="-128"/>
              </a:rPr>
              <a:t>】</a:t>
            </a:r>
          </a:p>
          <a:p>
            <a:endParaRPr lang="en-US" altLang="ja-JP" sz="700" i="0" u="none" strike="noStrike" baseline="0" dirty="0">
              <a:latin typeface="UD デジタル 教科書体 NK-R" panose="02020400000000000000" pitchFamily="18" charset="-128"/>
              <a:ea typeface="UD デジタル 教科書体 NK-R" panose="02020400000000000000" pitchFamily="18" charset="-128"/>
            </a:endParaRPr>
          </a:p>
          <a:p>
            <a:pPr algn="ct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年間工賃支払総額</a:t>
            </a:r>
            <a:r>
              <a:rPr lang="en-US" altLang="ja-JP" sz="1400" i="0" u="none" strike="noStrike" baseline="0" dirty="0">
                <a:latin typeface="UD デジタル 教科書体 NK-R" panose="02020400000000000000" pitchFamily="18" charset="-128"/>
                <a:ea typeface="UD デジタル 教科書体 NK-R" panose="02020400000000000000" pitchFamily="18" charset="-128"/>
              </a:rPr>
              <a:t>÷</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（年間延べ利用者数</a:t>
            </a:r>
            <a:r>
              <a:rPr lang="en-US" altLang="ja-JP" sz="1400" i="0" u="none" strike="noStrike" baseline="0" dirty="0">
                <a:latin typeface="UD デジタル 教科書体 NK-R" panose="02020400000000000000" pitchFamily="18" charset="-128"/>
                <a:ea typeface="UD デジタル 教科書体 NK-R" panose="02020400000000000000" pitchFamily="18" charset="-128"/>
              </a:rPr>
              <a:t>÷</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年間開所日数）</a:t>
            </a:r>
            <a:r>
              <a:rPr lang="en-US" altLang="ja-JP" sz="1400" i="0" u="none" strike="noStrike" baseline="0" dirty="0">
                <a:latin typeface="UD デジタル 教科書体 NK-R" panose="02020400000000000000" pitchFamily="18" charset="-128"/>
                <a:ea typeface="UD デジタル 教科書体 NK-R" panose="02020400000000000000" pitchFamily="18" charset="-128"/>
              </a:rPr>
              <a:t>÷12 </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月</a:t>
            </a:r>
            <a:endParaRPr lang="en-US" altLang="ja-JP" sz="1400" i="0" u="none" strike="noStrike" baseline="0" dirty="0">
              <a:latin typeface="UD デジタル 教科書体 NK-R" panose="02020400000000000000" pitchFamily="18" charset="-128"/>
              <a:ea typeface="UD デジタル 教科書体 NK-R" panose="02020400000000000000" pitchFamily="18" charset="-128"/>
            </a:endParaRPr>
          </a:p>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p:txBody>
      </p:sp>
      <p:sp>
        <p:nvSpPr>
          <p:cNvPr id="16" name="正方形/長方形 15">
            <a:extLst>
              <a:ext uri="{FF2B5EF4-FFF2-40B4-BE49-F238E27FC236}">
                <a16:creationId xmlns:a16="http://schemas.microsoft.com/office/drawing/2014/main" id="{0BCE1403-B5E1-1336-0985-9FB50F8606D8}"/>
              </a:ext>
            </a:extLst>
          </p:cNvPr>
          <p:cNvSpPr/>
          <p:nvPr/>
        </p:nvSpPr>
        <p:spPr>
          <a:xfrm>
            <a:off x="10597564" y="5626981"/>
            <a:ext cx="766557" cy="276999"/>
          </a:xfrm>
          <a:prstGeom prst="rect">
            <a:avLst/>
          </a:prstGeom>
          <a:noFill/>
        </p:spPr>
        <p:txBody>
          <a:bodyPr wrap="none" lIns="91440" tIns="45720" rIns="91440" bIns="45720">
            <a:spAutoFit/>
          </a:bodyPr>
          <a:lstStyle/>
          <a:p>
            <a:pPr algn="ctr"/>
            <a:r>
              <a:rPr lang="ja-JP" altLang="en-US" sz="120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見直し後</a:t>
            </a:r>
            <a:endParaRPr lang="ja-JP" altLang="en-US" sz="1200" b="0"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089490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 name="Text Box 2"/>
          <p:cNvSpPr txBox="1">
            <a:spLocks noChangeArrowheads="1"/>
          </p:cNvSpPr>
          <p:nvPr/>
        </p:nvSpPr>
        <p:spPr bwMode="auto">
          <a:xfrm>
            <a:off x="838201" y="2918809"/>
            <a:ext cx="10535276" cy="584775"/>
          </a:xfrm>
          <a:prstGeom prst="rect">
            <a:avLst/>
          </a:prstGeom>
          <a:noFill/>
          <a:ln w="9525">
            <a:noFill/>
            <a:miter lim="800000"/>
            <a:headEnd/>
            <a:tailEnd/>
          </a:ln>
        </p:spPr>
        <p:txBody>
          <a:bodyPr wrap="square">
            <a:spAutoFit/>
          </a:bodyPr>
          <a:lstStyle/>
          <a:p>
            <a:pPr>
              <a:spcBef>
                <a:spcPct val="50000"/>
              </a:spcBef>
            </a:pPr>
            <a:r>
              <a:rPr lang="ja-JP" altLang="en-US" sz="1600" u="sng" dirty="0">
                <a:solidFill>
                  <a:srgbClr val="FF0000"/>
                </a:solidFill>
                <a:latin typeface="UD デジタル 教科書体 NK-R" panose="02020400000000000000" pitchFamily="18" charset="-128"/>
                <a:ea typeface="UD デジタル 教科書体 NK-R" panose="02020400000000000000" pitchFamily="18" charset="-128"/>
              </a:rPr>
              <a:t>○ 報酬単価（令和６年４月～）　就労定着率（過去</a:t>
            </a:r>
            <a:r>
              <a:rPr lang="en-US" altLang="ja-JP" sz="1600" u="sng" dirty="0">
                <a:solidFill>
                  <a:srgbClr val="FF0000"/>
                </a:solidFill>
                <a:latin typeface="UD デジタル 教科書体 NK-R" panose="02020400000000000000" pitchFamily="18" charset="-128"/>
                <a:ea typeface="UD デジタル 教科書体 NK-R" panose="02020400000000000000" pitchFamily="18" charset="-128"/>
              </a:rPr>
              <a:t>3</a:t>
            </a:r>
            <a:r>
              <a:rPr lang="ja-JP" altLang="en-US" sz="1600" u="sng" dirty="0">
                <a:solidFill>
                  <a:srgbClr val="FF0000"/>
                </a:solidFill>
                <a:latin typeface="UD デジタル 教科書体 NK-R" panose="02020400000000000000" pitchFamily="18" charset="-128"/>
                <a:ea typeface="UD デジタル 教科書体 NK-R" panose="02020400000000000000" pitchFamily="18" charset="-128"/>
              </a:rPr>
              <a:t>年間の就労定着支援の総利用者数のうち前年度末時点の就労定着者数</a:t>
            </a:r>
            <a:r>
              <a:rPr lang="ja-JP" altLang="en-US" sz="1600" u="sng"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）が高いほど高い基本報酬</a:t>
            </a:r>
            <a:endParaRPr lang="en-US" altLang="ja-JP" sz="1600"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 name="タイトル 1">
            <a:extLst>
              <a:ext uri="{FF2B5EF4-FFF2-40B4-BE49-F238E27FC236}">
                <a16:creationId xmlns:a16="http://schemas.microsoft.com/office/drawing/2014/main" id="{08FF42AE-EF04-48F9-9579-65ECAE1195E6}"/>
              </a:ext>
            </a:extLst>
          </p:cNvPr>
          <p:cNvSpPr>
            <a:spLocks noGrp="1"/>
          </p:cNvSpPr>
          <p:nvPr>
            <p:ph type="title"/>
          </p:nvPr>
        </p:nvSpPr>
        <p:spPr/>
        <p:txBody>
          <a:bodyPr anchor="t">
            <a:normAutofit/>
          </a:bodyPr>
          <a:lstStyle/>
          <a:p>
            <a:r>
              <a:rPr kumimoji="1" lang="ja-JP" altLang="en-US" sz="3600" b="0" u="sng" dirty="0"/>
              <a:t>就労系サービスの</a:t>
            </a:r>
            <a:r>
              <a:rPr lang="ja-JP" altLang="en-US" b="0" dirty="0"/>
              <a:t>現状</a:t>
            </a:r>
            <a:br>
              <a:rPr kumimoji="1" lang="en-US" altLang="ja-JP" sz="3600" b="0" u="sng" dirty="0"/>
            </a:br>
            <a:r>
              <a:rPr kumimoji="1" lang="ja-JP" altLang="en-US" sz="2400" b="0" u="none" dirty="0"/>
              <a:t>就労</a:t>
            </a:r>
            <a:r>
              <a:rPr lang="ja-JP" altLang="en-US" sz="2400" b="0" u="none" dirty="0"/>
              <a:t>定着支援</a:t>
            </a:r>
            <a:r>
              <a:rPr kumimoji="1" lang="ja-JP" altLang="en-US" sz="2400" b="0" u="none" dirty="0"/>
              <a:t>事業について</a:t>
            </a:r>
            <a:endParaRPr kumimoji="1" lang="ja-JP" altLang="en-US" sz="3600" b="0" u="none" dirty="0"/>
          </a:p>
        </p:txBody>
      </p:sp>
      <p:sp>
        <p:nvSpPr>
          <p:cNvPr id="22" name="四角形: 角を丸くする 21"/>
          <p:cNvSpPr/>
          <p:nvPr/>
        </p:nvSpPr>
        <p:spPr>
          <a:xfrm>
            <a:off x="857878" y="1318842"/>
            <a:ext cx="10515599" cy="410909"/>
          </a:xfrm>
          <a:prstGeom prst="roundRect">
            <a:avLst/>
          </a:prstGeom>
          <a:solidFill>
            <a:srgbClr val="FFFFCC"/>
          </a:solidFill>
          <a:ln w="3175">
            <a:solidFill>
              <a:schemeClr val="accent4"/>
            </a:solidFill>
            <a:prstDash val="solid"/>
          </a:ln>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対象者＞就労移行支援、就労継続支援、生活介護、自立訓練の利用を経て一般就労へ移行した障害者で、就労に伴う環境変化により日常生活又は社会生活上の課題が生じている者であって、一般就労後６月を経過した者</a:t>
            </a:r>
            <a:endParaRPr lang="ja-JP" altLang="en-US" sz="1100" dirty="0">
              <a:solidFill>
                <a:srgbClr val="000000"/>
              </a:solidFill>
              <a:latin typeface="UD デジタル 教科書体 NK-R" panose="02020400000000000000" pitchFamily="18" charset="-128"/>
              <a:ea typeface="UD デジタル 教科書体 NK-R" panose="02020400000000000000" pitchFamily="18" charset="-128"/>
            </a:endParaRPr>
          </a:p>
        </p:txBody>
      </p:sp>
      <p:sp>
        <p:nvSpPr>
          <p:cNvPr id="19463" name="Rectangle 4"/>
          <p:cNvSpPr>
            <a:spLocks noChangeArrowheads="1"/>
          </p:cNvSpPr>
          <p:nvPr/>
        </p:nvSpPr>
        <p:spPr bwMode="auto">
          <a:xfrm>
            <a:off x="865296" y="1760750"/>
            <a:ext cx="8098449" cy="1146929"/>
          </a:xfrm>
          <a:prstGeom prst="rect">
            <a:avLst/>
          </a:prstGeom>
          <a:solidFill>
            <a:srgbClr val="CCFFFF">
              <a:alpha val="49803"/>
            </a:srgbClr>
          </a:solidFill>
          <a:ln w="3175" algn="ctr">
            <a:solidFill>
              <a:schemeClr val="tx1"/>
            </a:solidFill>
            <a:miter lim="800000"/>
            <a:headEnd/>
            <a:tailEnd/>
          </a:ln>
        </p:spPr>
        <p:txBody>
          <a:bodyPr anchor="t"/>
          <a:lstStyle/>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＜サービス内容＞</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■障害者との相談を通じて日常生活面及び社会生活面の課題を把握するとともに、企業や関係機関等との連絡調整やそれに伴う課題解決に向けて必要となる支援を実施</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■利用者の自宅・企業等を訪問することにより、月１回以上は障害者との対面相当の支援</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■月１回以上は企業訪問を行うよう努める</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■利用期間は３年間（経過後は必要に応じて障害者就業・生活支援センター等へ引き継ぐ）</a:t>
            </a:r>
            <a:endParaRPr lang="en-US" altLang="ja-JP" sz="1200" dirty="0">
              <a:solidFill>
                <a:prstClr val="black"/>
              </a:solidFill>
              <a:latin typeface="UD デジタル 教科書体 NK-R" panose="02020400000000000000" pitchFamily="18" charset="-128"/>
              <a:ea typeface="UD デジタル 教科書体 NK-R" panose="02020400000000000000" pitchFamily="18" charset="-128"/>
            </a:endParaRPr>
          </a:p>
          <a:p>
            <a:endParaRPr lang="ja-JP" altLang="en-US" sz="12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1" name="角丸四角形 20"/>
          <p:cNvSpPr/>
          <p:nvPr/>
        </p:nvSpPr>
        <p:spPr>
          <a:xfrm>
            <a:off x="865296" y="3478323"/>
            <a:ext cx="1072108" cy="252000"/>
          </a:xfrm>
          <a:prstGeom prst="roundRect">
            <a:avLst/>
          </a:prstGeom>
          <a:solidFill>
            <a:schemeClr val="accent2">
              <a:lumMod val="75000"/>
            </a:schemeClr>
          </a:solidFill>
          <a:ln>
            <a:solidFill>
              <a:schemeClr val="accent4"/>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200" dirty="0">
                <a:solidFill>
                  <a:srgbClr val="FFFFFF"/>
                </a:solidFill>
                <a:latin typeface="UD デジタル 教科書体 NK-R" panose="02020400000000000000" pitchFamily="18" charset="-128"/>
                <a:ea typeface="UD デジタル 教科書体 NK-R" panose="02020400000000000000" pitchFamily="18" charset="-128"/>
              </a:rPr>
              <a:t>基本報酬</a:t>
            </a:r>
          </a:p>
        </p:txBody>
      </p:sp>
      <p:sp>
        <p:nvSpPr>
          <p:cNvPr id="23" name="角丸四角形 22"/>
          <p:cNvSpPr/>
          <p:nvPr/>
        </p:nvSpPr>
        <p:spPr>
          <a:xfrm>
            <a:off x="5675868" y="3258773"/>
            <a:ext cx="1167169" cy="242127"/>
          </a:xfrm>
          <a:prstGeom prst="roundRect">
            <a:avLst/>
          </a:prstGeom>
          <a:solidFill>
            <a:schemeClr val="accent2">
              <a:lumMod val="75000"/>
            </a:schemeClr>
          </a:solidFill>
          <a:ln>
            <a:solidFill>
              <a:schemeClr val="accent4"/>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200" dirty="0">
                <a:solidFill>
                  <a:srgbClr val="FFFFFF"/>
                </a:solidFill>
                <a:latin typeface="UD デジタル 教科書体 NK-R" panose="02020400000000000000" pitchFamily="18" charset="-128"/>
                <a:ea typeface="UD デジタル 教科書体 NK-R" panose="02020400000000000000" pitchFamily="18" charset="-128"/>
              </a:rPr>
              <a:t>主な加算</a:t>
            </a:r>
          </a:p>
        </p:txBody>
      </p:sp>
      <p:sp>
        <p:nvSpPr>
          <p:cNvPr id="28" name="Rectangle 4"/>
          <p:cNvSpPr>
            <a:spLocks noChangeArrowheads="1"/>
          </p:cNvSpPr>
          <p:nvPr/>
        </p:nvSpPr>
        <p:spPr bwMode="auto">
          <a:xfrm>
            <a:off x="8990836" y="1758740"/>
            <a:ext cx="2342922" cy="1146929"/>
          </a:xfrm>
          <a:prstGeom prst="rect">
            <a:avLst/>
          </a:prstGeom>
          <a:solidFill>
            <a:srgbClr val="CCFFFF">
              <a:alpha val="49803"/>
            </a:srgbClr>
          </a:solidFill>
          <a:ln w="3175" algn="ctr">
            <a:solidFill>
              <a:schemeClr val="tx1"/>
            </a:solidFill>
            <a:miter lim="800000"/>
            <a:headEnd/>
            <a:tailEnd/>
          </a:ln>
        </p:spPr>
        <p:txBody>
          <a:bodyPr anchor="t"/>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＜主な人員配置＞</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サービス管理責任者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60</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：１</a:t>
            </a:r>
          </a:p>
          <a:p>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就労定着支援員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40</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：１</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（常勤換算）</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p:txBody>
      </p:sp>
      <p:sp>
        <p:nvSpPr>
          <p:cNvPr id="34" name="Text Box 2"/>
          <p:cNvSpPr txBox="1">
            <a:spLocks noChangeArrowheads="1"/>
          </p:cNvSpPr>
          <p:nvPr/>
        </p:nvSpPr>
        <p:spPr bwMode="auto">
          <a:xfrm>
            <a:off x="993461" y="6086623"/>
            <a:ext cx="3913603" cy="553998"/>
          </a:xfrm>
          <a:prstGeom prst="rect">
            <a:avLst/>
          </a:prstGeom>
          <a:noFill/>
          <a:ln w="9525">
            <a:noFill/>
            <a:miter lim="800000"/>
            <a:headEnd/>
            <a:tailEnd/>
          </a:ln>
        </p:spPr>
        <p:txBody>
          <a:bodyPr wrap="square" anchor="ctr">
            <a:spAutoFit/>
          </a:bodyPr>
          <a:lstStyle/>
          <a:p>
            <a:pPr>
              <a:spcBef>
                <a:spcPct val="50000"/>
              </a:spcBef>
            </a:pP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 事業所数　　 １，６４０所　</a:t>
            </a:r>
            <a:endParaRPr lang="en-US" altLang="ja-JP" sz="1200" u="sng" dirty="0">
              <a:solidFill>
                <a:srgbClr val="FF0000"/>
              </a:solidFill>
              <a:latin typeface="UD デジタル 教科書体 NK-R" panose="02020400000000000000" pitchFamily="18" charset="-128"/>
              <a:ea typeface="UD デジタル 教科書体 NK-R" panose="02020400000000000000" pitchFamily="18" charset="-128"/>
            </a:endParaRPr>
          </a:p>
          <a:p>
            <a:pPr>
              <a:spcBef>
                <a:spcPct val="50000"/>
              </a:spcBef>
            </a:pP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〇 利用者数　　１７，３６４名　（</a:t>
            </a:r>
            <a:r>
              <a:rPr lang="zh-TW" altLang="en-US" sz="1200" u="sng" dirty="0">
                <a:solidFill>
                  <a:srgbClr val="FF0000"/>
                </a:solidFill>
                <a:latin typeface="UD デジタル 教科書体 NK-R" panose="02020400000000000000" pitchFamily="18" charset="-128"/>
                <a:ea typeface="UD デジタル 教科書体 NK-R" panose="02020400000000000000" pitchFamily="18" charset="-128"/>
              </a:rPr>
              <a:t>国保連</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令和６</a:t>
            </a:r>
            <a:r>
              <a:rPr lang="zh-TW" altLang="en-US" sz="1200" u="sng" dirty="0">
                <a:solidFill>
                  <a:srgbClr val="FF0000"/>
                </a:solidFill>
                <a:latin typeface="UD デジタル 教科書体 NK-R" panose="02020400000000000000" pitchFamily="18" charset="-128"/>
                <a:ea typeface="UD デジタル 教科書体 NK-R" panose="02020400000000000000" pitchFamily="18" charset="-128"/>
              </a:rPr>
              <a:t>年</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３</a:t>
            </a:r>
            <a:r>
              <a:rPr lang="zh-TW" altLang="en-US" sz="1200" u="sng" dirty="0">
                <a:solidFill>
                  <a:srgbClr val="FF0000"/>
                </a:solidFill>
                <a:latin typeface="UD デジタル 教科書体 NK-R" panose="02020400000000000000" pitchFamily="18" charset="-128"/>
                <a:ea typeface="UD デジタル 教科書体 NK-R" panose="02020400000000000000" pitchFamily="18" charset="-128"/>
              </a:rPr>
              <a:t>月実績</a:t>
            </a:r>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a:t>
            </a:r>
            <a:endParaRPr lang="en-US" altLang="ja-JP" sz="1200" u="sng" dirty="0">
              <a:solidFill>
                <a:srgbClr val="FF0000"/>
              </a:solidFill>
              <a:latin typeface="UD デジタル 教科書体 NK-R" panose="02020400000000000000" pitchFamily="18" charset="-128"/>
              <a:ea typeface="UD デジタル 教科書体 NK-R" panose="02020400000000000000" pitchFamily="18"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3229370401"/>
              </p:ext>
            </p:extLst>
          </p:nvPr>
        </p:nvGraphicFramePr>
        <p:xfrm>
          <a:off x="865296" y="3819790"/>
          <a:ext cx="3826469" cy="1685912"/>
        </p:xfrm>
        <a:graphic>
          <a:graphicData uri="http://schemas.openxmlformats.org/drawingml/2006/table">
            <a:tbl>
              <a:tblPr firstRow="1" bandRow="1">
                <a:tableStyleId>{5940675A-B579-460E-94D1-54222C63F5DA}</a:tableStyleId>
              </a:tblPr>
              <a:tblGrid>
                <a:gridCol w="2359042">
                  <a:extLst>
                    <a:ext uri="{9D8B030D-6E8A-4147-A177-3AD203B41FA5}">
                      <a16:colId xmlns:a16="http://schemas.microsoft.com/office/drawing/2014/main" val="20001"/>
                    </a:ext>
                  </a:extLst>
                </a:gridCol>
                <a:gridCol w="1467427">
                  <a:extLst>
                    <a:ext uri="{9D8B030D-6E8A-4147-A177-3AD203B41FA5}">
                      <a16:colId xmlns:a16="http://schemas.microsoft.com/office/drawing/2014/main" val="20002"/>
                    </a:ext>
                  </a:extLst>
                </a:gridCol>
              </a:tblGrid>
              <a:tr h="210739">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就労定着率</a:t>
                      </a:r>
                    </a:p>
                  </a:txBody>
                  <a:tcPr marL="36000" marR="36000" marT="0" marB="0" anchor="ctr">
                    <a:solidFill>
                      <a:srgbClr val="FFFF99"/>
                    </a:solid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基本報酬</a:t>
                      </a:r>
                    </a:p>
                  </a:txBody>
                  <a:tcPr marL="36000" marR="36000" marT="0" marB="0" anchor="ctr">
                    <a:solidFill>
                      <a:srgbClr val="FFFF99"/>
                    </a:solidFill>
                  </a:tcPr>
                </a:tc>
                <a:extLst>
                  <a:ext uri="{0D108BD9-81ED-4DB2-BD59-A6C34878D82A}">
                    <a16:rowId xmlns:a16="http://schemas.microsoft.com/office/drawing/2014/main" val="10001"/>
                  </a:ext>
                </a:extLst>
              </a:tr>
              <a:tr h="210739">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9</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割５分以上</a:t>
                      </a:r>
                    </a:p>
                  </a:txBody>
                  <a:tcPr marL="36000" marR="36000" marT="0" marB="0" anchor="ctr"/>
                </a:tc>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3,</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５１２単位／月</a:t>
                      </a:r>
                    </a:p>
                  </a:txBody>
                  <a:tcPr marL="36000" marR="36000" marT="0" marB="0" anchor="ctr"/>
                </a:tc>
                <a:extLst>
                  <a:ext uri="{0D108BD9-81ED-4DB2-BD59-A6C34878D82A}">
                    <a16:rowId xmlns:a16="http://schemas.microsoft.com/office/drawing/2014/main" val="10002"/>
                  </a:ext>
                </a:extLst>
              </a:tr>
              <a:tr h="210739">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９割以上</a:t>
                      </a: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9</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割５分未満</a:t>
                      </a:r>
                    </a:p>
                  </a:txBody>
                  <a:tcPr marL="36000" marR="36000" marT="0" marB="0" anchor="ct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３</a:t>
                      </a: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３４８単位／月</a:t>
                      </a:r>
                    </a:p>
                  </a:txBody>
                  <a:tcPr marL="36000" marR="36000" marT="0" marB="0" anchor="ctr"/>
                </a:tc>
                <a:extLst>
                  <a:ext uri="{0D108BD9-81ED-4DB2-BD59-A6C34878D82A}">
                    <a16:rowId xmlns:a16="http://schemas.microsoft.com/office/drawing/2014/main" val="10003"/>
                  </a:ext>
                </a:extLst>
              </a:tr>
              <a:tr h="210739">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８割以上９割未満</a:t>
                      </a:r>
                      <a:endPar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36000" marR="36000" marT="0" marB="0" anchor="ctr"/>
                </a:tc>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2,</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７６８単位／月</a:t>
                      </a:r>
                    </a:p>
                  </a:txBody>
                  <a:tcPr marL="36000" marR="36000" marT="0" marB="0" anchor="ctr"/>
                </a:tc>
                <a:extLst>
                  <a:ext uri="{0D108BD9-81ED-4DB2-BD59-A6C34878D82A}">
                    <a16:rowId xmlns:a16="http://schemas.microsoft.com/office/drawing/2014/main" val="10004"/>
                  </a:ext>
                </a:extLst>
              </a:tr>
              <a:tr h="210739">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７割以上８割未満</a:t>
                      </a:r>
                    </a:p>
                  </a:txBody>
                  <a:tcPr marL="36000" marR="36000" marT="0" marB="0" anchor="ctr">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２</a:t>
                      </a: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２３４単位／月</a:t>
                      </a:r>
                    </a:p>
                  </a:txBody>
                  <a:tcPr marL="36000" marR="36000" marT="0" marB="0" anchor="ctr">
                    <a:noFill/>
                  </a:tcPr>
                </a:tc>
                <a:extLst>
                  <a:ext uri="{0D108BD9-81ED-4DB2-BD59-A6C34878D82A}">
                    <a16:rowId xmlns:a16="http://schemas.microsoft.com/office/drawing/2014/main" val="10005"/>
                  </a:ext>
                </a:extLst>
              </a:tr>
              <a:tr h="210739">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５割以上７割未満</a:t>
                      </a:r>
                    </a:p>
                  </a:txBody>
                  <a:tcPr marL="36000" marR="36000" marT="0" marB="0" anchor="ctr">
                    <a:lnT w="12700" cap="flat" cmpd="sng" algn="ctr">
                      <a:solidFill>
                        <a:schemeClr val="tx1"/>
                      </a:solidFill>
                      <a:prstDash val="solid"/>
                      <a:round/>
                      <a:headEnd type="none" w="med" len="med"/>
                      <a:tailEnd type="none" w="med" len="med"/>
                    </a:lnT>
                    <a:noFill/>
                  </a:tcPr>
                </a:tc>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1,</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６９０単位／月</a:t>
                      </a:r>
                    </a:p>
                  </a:txBody>
                  <a:tcPr marL="36000" marR="36000" marT="0" marB="0" anchor="ctr">
                    <a:noFill/>
                  </a:tcPr>
                </a:tc>
                <a:extLst>
                  <a:ext uri="{0D108BD9-81ED-4DB2-BD59-A6C34878D82A}">
                    <a16:rowId xmlns:a16="http://schemas.microsoft.com/office/drawing/2014/main" val="10006"/>
                  </a:ext>
                </a:extLst>
              </a:tr>
              <a:tr h="210739">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３割以上５割未満</a:t>
                      </a:r>
                    </a:p>
                  </a:txBody>
                  <a:tcPr marL="36000" marR="36000" marT="0" marB="0" anchor="ctr">
                    <a:noFill/>
                  </a:tcPr>
                </a:tc>
                <a:tc>
                  <a:txBody>
                    <a:bodyPr/>
                    <a:lstStyle/>
                    <a:p>
                      <a:pPr algn="ctr"/>
                      <a:r>
                        <a:rPr kumimoji="1" lang="en-US" altLang="ja-JP" sz="1200" b="0" baseline="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1,</a:t>
                      </a:r>
                      <a:r>
                        <a:rPr kumimoji="1" lang="ja-JP" altLang="en-US" sz="1200" b="0" baseline="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４３３単位</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／月</a:t>
                      </a:r>
                      <a:endParaRPr kumimoji="1" lang="en-US" altLang="ja-JP" sz="1200" b="0" baseline="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36000" marR="36000" marT="0" marB="0" anchor="ctr">
                    <a:noFill/>
                  </a:tcPr>
                </a:tc>
                <a:extLst>
                  <a:ext uri="{0D108BD9-81ED-4DB2-BD59-A6C34878D82A}">
                    <a16:rowId xmlns:a16="http://schemas.microsoft.com/office/drawing/2014/main" val="10007"/>
                  </a:ext>
                </a:extLst>
              </a:tr>
              <a:tr h="210739">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３割未満</a:t>
                      </a:r>
                    </a:p>
                  </a:txBody>
                  <a:tcPr marL="36000" marR="36000" marT="0" marB="0" anchor="ctr">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1,0</a:t>
                      </a:r>
                      <a:r>
                        <a:rPr kumimoji="1" lang="ja-JP" altLang="en-US"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７４単位／月</a:t>
                      </a:r>
                      <a:endParaRPr kumimoji="1" lang="en-US" altLang="ja-JP" sz="1200" b="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txBody>
                  <a:tcPr marL="36000" marR="36000"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38" name="正方形/長方形 37"/>
          <p:cNvSpPr/>
          <p:nvPr/>
        </p:nvSpPr>
        <p:spPr>
          <a:xfrm>
            <a:off x="5675869" y="3579727"/>
            <a:ext cx="5648407" cy="450928"/>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職場適応援助者養成研修修了者配置体制加算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120</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単位</a:t>
            </a:r>
            <a:r>
              <a:rPr lang="ja-JP" altLang="en-US" sz="1200" dirty="0">
                <a:latin typeface="UD デジタル 教科書体 NK-R" panose="02020400000000000000" pitchFamily="18" charset="-128"/>
                <a:ea typeface="UD デジタル 教科書体 NK-R" panose="02020400000000000000" pitchFamily="18" charset="-128"/>
              </a:rPr>
              <a:t>／月</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000" dirty="0">
                <a:latin typeface="UD デジタル 教科書体 NK-R" panose="02020400000000000000" pitchFamily="18" charset="-128"/>
                <a:ea typeface="UD デジタル 教科書体 NK-R" panose="02020400000000000000" pitchFamily="18" charset="-128"/>
              </a:rPr>
              <a:t>　⇒　職場適応援助者（ジョブコーチ）養成研修を修了した者を就労定着支援員として配置している場合</a:t>
            </a:r>
            <a:endParaRPr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9" name="正方形/長方形 38"/>
          <p:cNvSpPr/>
          <p:nvPr/>
        </p:nvSpPr>
        <p:spPr>
          <a:xfrm>
            <a:off x="5678297" y="4062741"/>
            <a:ext cx="5655461" cy="425455"/>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特別地域加算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240</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単位／月</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　⇒　中山間地域等の居住する利用者に支援した場合</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p:txBody>
      </p:sp>
      <p:sp>
        <p:nvSpPr>
          <p:cNvPr id="40" name="正方形/長方形 39"/>
          <p:cNvSpPr/>
          <p:nvPr/>
        </p:nvSpPr>
        <p:spPr>
          <a:xfrm>
            <a:off x="5675869" y="4975212"/>
            <a:ext cx="5657889" cy="830571"/>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地域連携会議実施加算　５７９単位／月</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　</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支援計画に係る関係機関を交えた会議を開催し、関係機関との連絡調整を行った場合に、支援期間（最大３年間）を通じ、所定単位数を加算する。　</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※R</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３～新設</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a:p>
            <a:pPr algn="l"/>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　⇒　</a:t>
            </a:r>
            <a:r>
              <a:rPr lang="ja-JP" altLang="en-US" sz="1000" b="0" i="0" u="none" strike="noStrike" baseline="0" dirty="0">
                <a:latin typeface="UD デジタル 教科書体 NK-R" panose="02020400000000000000" pitchFamily="18" charset="-128"/>
                <a:ea typeface="UD デジタル 教科書体 NK-R" panose="02020400000000000000" pitchFamily="18" charset="-128"/>
              </a:rPr>
              <a:t>サービス管理責任者が会議に参加せず、就労定着支援員が会議に参加し、前後にサービス管理責任者に情報共有する場合は、</a:t>
            </a:r>
            <a:r>
              <a:rPr lang="en-US" altLang="ja-JP" sz="1000" b="0" i="0" u="none" strike="noStrike" baseline="0" dirty="0">
                <a:latin typeface="UD デジタル 教科書体 NK-R" panose="02020400000000000000" pitchFamily="18" charset="-128"/>
                <a:ea typeface="UD デジタル 教科書体 NK-R" panose="02020400000000000000" pitchFamily="18" charset="-128"/>
              </a:rPr>
              <a:t>405</a:t>
            </a:r>
            <a:r>
              <a:rPr lang="ja-JP" altLang="en-US" sz="1000" b="0" i="0" u="none" strike="noStrike" baseline="0" dirty="0">
                <a:latin typeface="UD デジタル 教科書体 NK-R" panose="02020400000000000000" pitchFamily="18" charset="-128"/>
                <a:ea typeface="UD デジタル 教科書体 NK-R" panose="02020400000000000000" pitchFamily="18" charset="-128"/>
              </a:rPr>
              <a:t>単位／回</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p:txBody>
      </p:sp>
      <p:sp>
        <p:nvSpPr>
          <p:cNvPr id="41" name="正方形/長方形 40"/>
          <p:cNvSpPr/>
          <p:nvPr/>
        </p:nvSpPr>
        <p:spPr>
          <a:xfrm>
            <a:off x="5675869" y="4518977"/>
            <a:ext cx="5657889" cy="425455"/>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初期加算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900</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単位／月（</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1</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回限り）</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　⇒　一体的に運営する移行支援事業所等以外の事業所から利用者を受け入れた場合</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p:txBody>
      </p:sp>
      <p:sp>
        <p:nvSpPr>
          <p:cNvPr id="27" name="テキスト ボックス 26"/>
          <p:cNvSpPr txBox="1"/>
          <p:nvPr/>
        </p:nvSpPr>
        <p:spPr>
          <a:xfrm>
            <a:off x="767443" y="5505702"/>
            <a:ext cx="4757735" cy="600164"/>
          </a:xfrm>
          <a:prstGeom prst="rect">
            <a:avLst/>
          </a:prstGeom>
          <a:noFill/>
        </p:spPr>
        <p:txBody>
          <a:bodyPr wrap="square" rtlCol="0">
            <a:spAutoFit/>
          </a:bodyPr>
          <a:lstStyle/>
          <a:p>
            <a:r>
              <a:rPr lang="en-US" altLang="ja-JP"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利用者及び当該利用者が雇用されている事業主等に対し、支援内容を記載　</a:t>
            </a:r>
            <a:endParaRPr lang="en-US" altLang="ja-JP"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r>
              <a:rPr lang="ja-JP" altLang="en-US"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した「支援レポート」を月１回以上提供した場合に、利用者数及び就労定着</a:t>
            </a:r>
            <a:endParaRPr lang="en-US" altLang="ja-JP"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r>
              <a:rPr lang="ja-JP" altLang="en-US"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率に応じ、算定。</a:t>
            </a:r>
            <a:endParaRPr lang="en-US" altLang="ja-JP" sz="11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19" name="正方形/長方形 18">
            <a:extLst>
              <a:ext uri="{FF2B5EF4-FFF2-40B4-BE49-F238E27FC236}">
                <a16:creationId xmlns:a16="http://schemas.microsoft.com/office/drawing/2014/main" id="{37D3D6A8-2B2D-432F-8138-95581D1070AB}"/>
              </a:ext>
            </a:extLst>
          </p:cNvPr>
          <p:cNvSpPr/>
          <p:nvPr/>
        </p:nvSpPr>
        <p:spPr>
          <a:xfrm>
            <a:off x="5675869" y="5836564"/>
            <a:ext cx="5657889" cy="553998"/>
          </a:xfrm>
          <a:prstGeom prst="rect">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就労定着実績体制加算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rPr>
              <a:t>300</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rPr>
              <a:t>単位／月</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　⇒就労定着支援利用終了者のうち、雇用された事業所に</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3</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年</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6</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月以上</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6</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年</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6</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月未満の期間、継続して就</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　　　労している者の割合が</a:t>
            </a:r>
            <a:r>
              <a:rPr lang="en-US" altLang="ja-JP" sz="1000" dirty="0">
                <a:solidFill>
                  <a:srgbClr val="000000"/>
                </a:solidFill>
                <a:latin typeface="UD デジタル 教科書体 NK-R" panose="02020400000000000000" pitchFamily="18" charset="-128"/>
                <a:ea typeface="UD デジタル 教科書体 NK-R" panose="02020400000000000000" pitchFamily="18" charset="-128"/>
              </a:rPr>
              <a:t>7</a:t>
            </a:r>
            <a:r>
              <a:rPr lang="ja-JP" altLang="en-US" sz="1000" dirty="0">
                <a:solidFill>
                  <a:srgbClr val="000000"/>
                </a:solidFill>
                <a:latin typeface="UD デジタル 教科書体 NK-R" panose="02020400000000000000" pitchFamily="18" charset="-128"/>
                <a:ea typeface="UD デジタル 教科書体 NK-R" panose="02020400000000000000" pitchFamily="18" charset="-128"/>
              </a:rPr>
              <a:t>割以上の事業所を評価する</a:t>
            </a:r>
            <a:endParaRPr lang="en-US" altLang="ja-JP" sz="1000" dirty="0">
              <a:solidFill>
                <a:srgbClr val="000000"/>
              </a:solidFill>
              <a:latin typeface="UD デジタル 教科書体 NK-R" panose="02020400000000000000" pitchFamily="18" charset="-128"/>
              <a:ea typeface="UD デジタル 教科書体 NK-R" panose="02020400000000000000" pitchFamily="18" charset="-128"/>
            </a:endParaRPr>
          </a:p>
        </p:txBody>
      </p:sp>
      <p:sp>
        <p:nvSpPr>
          <p:cNvPr id="3" name="加算記号 2">
            <a:extLst>
              <a:ext uri="{FF2B5EF4-FFF2-40B4-BE49-F238E27FC236}">
                <a16:creationId xmlns:a16="http://schemas.microsoft.com/office/drawing/2014/main" id="{53D9F7A5-BA7B-4506-B816-EFD91D8EF9A0}"/>
              </a:ext>
            </a:extLst>
          </p:cNvPr>
          <p:cNvSpPr/>
          <p:nvPr/>
        </p:nvSpPr>
        <p:spPr>
          <a:xfrm>
            <a:off x="5052744" y="4297003"/>
            <a:ext cx="353387" cy="365743"/>
          </a:xfrm>
          <a:prstGeom prst="mathPlus">
            <a:avLst/>
          </a:prstGeom>
          <a:solidFill>
            <a:schemeClr val="tx1"/>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C3DED5BA-FDA8-626E-2761-BCCCEAF84246}"/>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スライド№１９</a:t>
            </a:r>
          </a:p>
        </p:txBody>
      </p:sp>
      <p:sp>
        <p:nvSpPr>
          <p:cNvPr id="5" name="正方形/長方形 4">
            <a:extLst>
              <a:ext uri="{FF2B5EF4-FFF2-40B4-BE49-F238E27FC236}">
                <a16:creationId xmlns:a16="http://schemas.microsoft.com/office/drawing/2014/main" id="{789E03A6-E1A4-F188-339F-24BEFD34AA93}"/>
              </a:ext>
            </a:extLst>
          </p:cNvPr>
          <p:cNvSpPr/>
          <p:nvPr/>
        </p:nvSpPr>
        <p:spPr>
          <a:xfrm>
            <a:off x="5552733" y="6394400"/>
            <a:ext cx="3464410" cy="246221"/>
          </a:xfrm>
          <a:prstGeom prst="rect">
            <a:avLst/>
          </a:prstGeom>
          <a:noFill/>
        </p:spPr>
        <p:txBody>
          <a:bodyPr wrap="none" lIns="91440" tIns="45720" rIns="91440" bIns="45720">
            <a:spAutoFit/>
          </a:bodyPr>
          <a:lstStyle/>
          <a:p>
            <a:pPr algn="ctr"/>
            <a:r>
              <a:rPr lang="en-US" altLang="ja-JP" sz="1000" dirty="0">
                <a:ln w="0"/>
                <a:solidFill>
                  <a:srgbClr val="FF0000"/>
                </a:solidFill>
                <a:latin typeface="UD デジタル 教科書体 NK-R" panose="02020400000000000000" pitchFamily="18" charset="-128"/>
                <a:ea typeface="UD デジタル 教科書体 NK-R" panose="02020400000000000000" pitchFamily="18" charset="-128"/>
              </a:rPr>
              <a:t>※</a:t>
            </a:r>
            <a:r>
              <a:rPr lang="ja-JP" altLang="en-US" sz="1000" dirty="0">
                <a:ln w="0"/>
                <a:solidFill>
                  <a:srgbClr val="FF0000"/>
                </a:solidFill>
                <a:latin typeface="UD デジタル 教科書体 NK-R" panose="02020400000000000000" pitchFamily="18" charset="-128"/>
                <a:ea typeface="UD デジタル 教科書体 NK-R" panose="02020400000000000000" pitchFamily="18" charset="-128"/>
              </a:rPr>
              <a:t>自立生活援助、自立訓練（生活訓練）との併給調整を行う。</a:t>
            </a:r>
            <a:endParaRPr lang="ja-JP" altLang="en-US" sz="1000" b="0" cap="none" spc="0" dirty="0">
              <a:ln w="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6" name="正方形/長方形 5">
            <a:extLst>
              <a:ext uri="{FF2B5EF4-FFF2-40B4-BE49-F238E27FC236}">
                <a16:creationId xmlns:a16="http://schemas.microsoft.com/office/drawing/2014/main" id="{115CE60F-26C2-3AF5-0356-F21557EB5476}"/>
              </a:ext>
            </a:extLst>
          </p:cNvPr>
          <p:cNvSpPr/>
          <p:nvPr/>
        </p:nvSpPr>
        <p:spPr>
          <a:xfrm>
            <a:off x="5558320" y="6550597"/>
            <a:ext cx="3078087" cy="246221"/>
          </a:xfrm>
          <a:prstGeom prst="rect">
            <a:avLst/>
          </a:prstGeom>
          <a:noFill/>
        </p:spPr>
        <p:txBody>
          <a:bodyPr wrap="none" lIns="91440" tIns="45720" rIns="91440" bIns="45720">
            <a:spAutoFit/>
          </a:bodyPr>
          <a:lstStyle/>
          <a:p>
            <a:pPr algn="ctr"/>
            <a:r>
              <a:rPr lang="en-US" altLang="ja-JP" sz="1000" dirty="0">
                <a:ln w="0"/>
                <a:solidFill>
                  <a:srgbClr val="FF0000"/>
                </a:solidFill>
                <a:latin typeface="UD デジタル 教科書体 NK-R" panose="02020400000000000000" pitchFamily="18" charset="-128"/>
                <a:ea typeface="UD デジタル 教科書体 NK-R" panose="02020400000000000000" pitchFamily="18" charset="-128"/>
              </a:rPr>
              <a:t>※</a:t>
            </a:r>
            <a:r>
              <a:rPr lang="ja-JP" altLang="en-US" sz="1000" dirty="0">
                <a:ln w="0"/>
                <a:solidFill>
                  <a:srgbClr val="FF0000"/>
                </a:solidFill>
                <a:latin typeface="UD デジタル 教科書体 NK-R" panose="02020400000000000000" pitchFamily="18" charset="-128"/>
                <a:ea typeface="UD デジタル 教科書体 NK-R" panose="02020400000000000000" pitchFamily="18" charset="-128"/>
              </a:rPr>
              <a:t>職場適応援助者に係る助成金との併給調整を行う。</a:t>
            </a:r>
            <a:endParaRPr lang="ja-JP" altLang="en-US" sz="1000" b="0" cap="none" spc="0" dirty="0">
              <a:ln w="0"/>
              <a:solidFill>
                <a:srgbClr val="FF0000"/>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246965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FF42AE-EF04-48F9-9579-65ECAE1195E6}"/>
              </a:ext>
            </a:extLst>
          </p:cNvPr>
          <p:cNvSpPr>
            <a:spLocks noGrp="1"/>
          </p:cNvSpPr>
          <p:nvPr>
            <p:ph type="title"/>
          </p:nvPr>
        </p:nvSpPr>
        <p:spPr/>
        <p:txBody>
          <a:bodyPr anchor="t">
            <a:normAutofit/>
          </a:bodyPr>
          <a:lstStyle/>
          <a:p>
            <a:r>
              <a:rPr kumimoji="1" lang="ja-JP" altLang="en-US" sz="3600" b="0" u="sng" dirty="0"/>
              <a:t>就労系サービスの</a:t>
            </a:r>
            <a:r>
              <a:rPr lang="ja-JP" altLang="en-US" b="0" dirty="0"/>
              <a:t>現状</a:t>
            </a:r>
            <a:br>
              <a:rPr kumimoji="1" lang="en-US" altLang="ja-JP" sz="3600" b="0" u="sng" dirty="0"/>
            </a:br>
            <a:r>
              <a:rPr kumimoji="1" lang="ja-JP" altLang="en-US" sz="2400" b="0" u="none" dirty="0"/>
              <a:t>就労</a:t>
            </a:r>
            <a:r>
              <a:rPr lang="ja-JP" altLang="en-US" sz="2400" b="0" u="none" dirty="0"/>
              <a:t>定着支援</a:t>
            </a:r>
            <a:r>
              <a:rPr kumimoji="1" lang="ja-JP" altLang="en-US" sz="2400" b="0" u="none" dirty="0"/>
              <a:t>事業について</a:t>
            </a:r>
            <a:endParaRPr kumimoji="1" lang="ja-JP" altLang="en-US" sz="3600" b="0" u="none" dirty="0"/>
          </a:p>
        </p:txBody>
      </p:sp>
      <p:sp>
        <p:nvSpPr>
          <p:cNvPr id="4" name="テキスト ボックス 3">
            <a:extLst>
              <a:ext uri="{FF2B5EF4-FFF2-40B4-BE49-F238E27FC236}">
                <a16:creationId xmlns:a16="http://schemas.microsoft.com/office/drawing/2014/main" id="{C3DED5BA-FDA8-626E-2761-BCCCEAF84246}"/>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スライド№２０</a:t>
            </a:r>
          </a:p>
        </p:txBody>
      </p:sp>
      <p:sp>
        <p:nvSpPr>
          <p:cNvPr id="5" name="四角形: 角を丸くする 4">
            <a:extLst>
              <a:ext uri="{FF2B5EF4-FFF2-40B4-BE49-F238E27FC236}">
                <a16:creationId xmlns:a16="http://schemas.microsoft.com/office/drawing/2014/main" id="{BCAEED59-7DC9-EEDE-76B5-112F7C74B48F}"/>
              </a:ext>
            </a:extLst>
          </p:cNvPr>
          <p:cNvSpPr/>
          <p:nvPr/>
        </p:nvSpPr>
        <p:spPr>
          <a:xfrm>
            <a:off x="857878" y="1318842"/>
            <a:ext cx="10515599" cy="625492"/>
          </a:xfrm>
          <a:prstGeom prst="roundRect">
            <a:avLst/>
          </a:prstGeom>
          <a:solidFill>
            <a:srgbClr val="FFFFCC"/>
          </a:solidFill>
          <a:ln w="3175">
            <a:solidFill>
              <a:schemeClr val="accent4"/>
            </a:solidFill>
            <a:prstDash val="solid"/>
          </a:ln>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〇就労定着支援の令和４年度の費用額は約５５億円であり、障害福祉サービス等全体の総費用額の約０．２％を占めている。</a:t>
            </a:r>
            <a:endParaRPr lang="en-US" altLang="ja-JP" sz="1400" dirty="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〇平成３０年度の創設以降、総費用額、利用者数及び事業所数は毎年増加している。</a:t>
            </a:r>
            <a:endParaRPr lang="en-US" altLang="ja-JP" sz="1400" dirty="0">
              <a:solidFill>
                <a:prstClr val="black"/>
              </a:solidFill>
              <a:latin typeface="UD デジタル 教科書体 NK-R" panose="02020400000000000000" pitchFamily="18" charset="-128"/>
              <a:ea typeface="UD デジタル 教科書体 NK-R" panose="02020400000000000000" pitchFamily="18" charset="-128"/>
            </a:endParaRPr>
          </a:p>
        </p:txBody>
      </p:sp>
      <p:graphicFrame>
        <p:nvGraphicFramePr>
          <p:cNvPr id="8" name="グラフ 7">
            <a:extLst>
              <a:ext uri="{FF2B5EF4-FFF2-40B4-BE49-F238E27FC236}">
                <a16:creationId xmlns:a16="http://schemas.microsoft.com/office/drawing/2014/main" id="{5DA92F3E-38B8-4A00-8E4A-DCD9F5FF776C}"/>
              </a:ext>
            </a:extLst>
          </p:cNvPr>
          <p:cNvGraphicFramePr/>
          <p:nvPr>
            <p:extLst>
              <p:ext uri="{D42A27DB-BD31-4B8C-83A1-F6EECF244321}">
                <p14:modId xmlns:p14="http://schemas.microsoft.com/office/powerpoint/2010/main" val="750951924"/>
              </p:ext>
            </p:extLst>
          </p:nvPr>
        </p:nvGraphicFramePr>
        <p:xfrm>
          <a:off x="838200" y="2196193"/>
          <a:ext cx="3389086" cy="40576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グラフ 8">
            <a:extLst>
              <a:ext uri="{FF2B5EF4-FFF2-40B4-BE49-F238E27FC236}">
                <a16:creationId xmlns:a16="http://schemas.microsoft.com/office/drawing/2014/main" id="{F3B8A95C-5494-2A93-7E89-72D12722CDFF}"/>
              </a:ext>
            </a:extLst>
          </p:cNvPr>
          <p:cNvGraphicFramePr/>
          <p:nvPr>
            <p:extLst>
              <p:ext uri="{D42A27DB-BD31-4B8C-83A1-F6EECF244321}">
                <p14:modId xmlns:p14="http://schemas.microsoft.com/office/powerpoint/2010/main" val="3539763514"/>
              </p:ext>
            </p:extLst>
          </p:nvPr>
        </p:nvGraphicFramePr>
        <p:xfrm>
          <a:off x="4401457" y="2196193"/>
          <a:ext cx="3389086" cy="40576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a:extLst>
              <a:ext uri="{FF2B5EF4-FFF2-40B4-BE49-F238E27FC236}">
                <a16:creationId xmlns:a16="http://schemas.microsoft.com/office/drawing/2014/main" id="{7D091861-283F-0A14-7D85-035BFDBF9E5C}"/>
              </a:ext>
            </a:extLst>
          </p:cNvPr>
          <p:cNvGraphicFramePr/>
          <p:nvPr>
            <p:extLst>
              <p:ext uri="{D42A27DB-BD31-4B8C-83A1-F6EECF244321}">
                <p14:modId xmlns:p14="http://schemas.microsoft.com/office/powerpoint/2010/main" val="369935319"/>
              </p:ext>
            </p:extLst>
          </p:nvPr>
        </p:nvGraphicFramePr>
        <p:xfrm>
          <a:off x="7964714" y="2196193"/>
          <a:ext cx="3389086" cy="4057650"/>
        </p:xfrm>
        <a:graphic>
          <a:graphicData uri="http://schemas.openxmlformats.org/drawingml/2006/chart">
            <c:chart xmlns:c="http://schemas.openxmlformats.org/drawingml/2006/chart" xmlns:r="http://schemas.openxmlformats.org/officeDocument/2006/relationships" r:id="rId4"/>
          </a:graphicData>
        </a:graphic>
      </p:graphicFrame>
      <p:sp>
        <p:nvSpPr>
          <p:cNvPr id="33" name="テキスト ボックス 32">
            <a:extLst>
              <a:ext uri="{FF2B5EF4-FFF2-40B4-BE49-F238E27FC236}">
                <a16:creationId xmlns:a16="http://schemas.microsoft.com/office/drawing/2014/main" id="{320D3E3D-1DA6-237A-A983-E00E71E20D87}"/>
              </a:ext>
            </a:extLst>
          </p:cNvPr>
          <p:cNvSpPr txBox="1"/>
          <p:nvPr/>
        </p:nvSpPr>
        <p:spPr>
          <a:xfrm>
            <a:off x="1529122" y="1967910"/>
            <a:ext cx="2007241" cy="276999"/>
          </a:xfrm>
          <a:prstGeom prst="rect">
            <a:avLst/>
          </a:prstGeom>
          <a:noFill/>
        </p:spPr>
        <p:txBody>
          <a:bodyPr wrap="square" rtlCol="0">
            <a:spAutoFit/>
          </a:bodyPr>
          <a:lstStyle/>
          <a:p>
            <a:pPr algn="ct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＜総費用額の推移＞</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35" name="テキスト ボックス 34">
            <a:extLst>
              <a:ext uri="{FF2B5EF4-FFF2-40B4-BE49-F238E27FC236}">
                <a16:creationId xmlns:a16="http://schemas.microsoft.com/office/drawing/2014/main" id="{B90CDDC6-83E6-232E-B546-DBD7CC2E558A}"/>
              </a:ext>
            </a:extLst>
          </p:cNvPr>
          <p:cNvSpPr txBox="1"/>
          <p:nvPr/>
        </p:nvSpPr>
        <p:spPr>
          <a:xfrm>
            <a:off x="5112056" y="1967909"/>
            <a:ext cx="2007241" cy="276999"/>
          </a:xfrm>
          <a:prstGeom prst="rect">
            <a:avLst/>
          </a:prstGeom>
          <a:noFill/>
        </p:spPr>
        <p:txBody>
          <a:bodyPr wrap="square" rtlCol="0">
            <a:spAutoFit/>
          </a:bodyPr>
          <a:lstStyle/>
          <a:p>
            <a:pPr algn="ct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＜利用者数の推移＞</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36" name="テキスト ボックス 35">
            <a:extLst>
              <a:ext uri="{FF2B5EF4-FFF2-40B4-BE49-F238E27FC236}">
                <a16:creationId xmlns:a16="http://schemas.microsoft.com/office/drawing/2014/main" id="{60C4E35F-0530-00B6-D430-060BBB30108A}"/>
              </a:ext>
            </a:extLst>
          </p:cNvPr>
          <p:cNvSpPr txBox="1"/>
          <p:nvPr/>
        </p:nvSpPr>
        <p:spPr>
          <a:xfrm>
            <a:off x="8655636" y="1973100"/>
            <a:ext cx="2007241" cy="276999"/>
          </a:xfrm>
          <a:prstGeom prst="rect">
            <a:avLst/>
          </a:prstGeom>
          <a:noFill/>
        </p:spPr>
        <p:txBody>
          <a:bodyPr wrap="square" rtlCol="0">
            <a:spAutoFit/>
          </a:bodyPr>
          <a:lstStyle/>
          <a:p>
            <a:pPr algn="ct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＜事業所数の推移＞</a:t>
            </a:r>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37" name="正方形/長方形 36">
            <a:extLst>
              <a:ext uri="{FF2B5EF4-FFF2-40B4-BE49-F238E27FC236}">
                <a16:creationId xmlns:a16="http://schemas.microsoft.com/office/drawing/2014/main" id="{70CD64A8-4FAF-CAB0-ADBC-66576A110FDF}"/>
              </a:ext>
            </a:extLst>
          </p:cNvPr>
          <p:cNvSpPr/>
          <p:nvPr/>
        </p:nvSpPr>
        <p:spPr>
          <a:xfrm>
            <a:off x="6939195" y="6253843"/>
            <a:ext cx="4591321" cy="261610"/>
          </a:xfrm>
          <a:prstGeom prst="rect">
            <a:avLst/>
          </a:prstGeom>
          <a:noFill/>
        </p:spPr>
        <p:txBody>
          <a:bodyPr wrap="none" lIns="91440" tIns="45720" rIns="91440" bIns="45720" anchor="ctr">
            <a:spAutoFit/>
          </a:bodyPr>
          <a:lstStyle/>
          <a:p>
            <a:pPr algn="ctr"/>
            <a:r>
              <a:rPr lang="en-US" altLang="ja-JP" sz="1100" dirty="0">
                <a:ln w="0"/>
                <a:latin typeface="UD デジタル 教科書体 NK-R" panose="02020400000000000000" pitchFamily="18" charset="-128"/>
                <a:ea typeface="UD デジタル 教科書体 NK-R" panose="02020400000000000000" pitchFamily="18" charset="-128"/>
              </a:rPr>
              <a:t>【</a:t>
            </a:r>
            <a:r>
              <a:rPr lang="ja-JP" altLang="en-US" sz="1100" dirty="0">
                <a:ln w="0"/>
                <a:latin typeface="UD デジタル 教科書体 NK-R" panose="02020400000000000000" pitchFamily="18" charset="-128"/>
                <a:ea typeface="UD デジタル 教科書体 NK-R" panose="02020400000000000000" pitchFamily="18" charset="-128"/>
              </a:rPr>
              <a:t>出典</a:t>
            </a:r>
            <a:r>
              <a:rPr lang="en-US" altLang="ja-JP" sz="1100" dirty="0">
                <a:ln w="0"/>
                <a:latin typeface="UD デジタル 教科書体 NK-R" panose="02020400000000000000" pitchFamily="18" charset="-128"/>
                <a:ea typeface="UD デジタル 教科書体 NK-R" panose="02020400000000000000" pitchFamily="18" charset="-128"/>
              </a:rPr>
              <a:t>】</a:t>
            </a:r>
            <a:r>
              <a:rPr lang="ja-JP" altLang="en-US" sz="1100" dirty="0">
                <a:ln w="0"/>
                <a:latin typeface="UD デジタル 教科書体 NK-R" panose="02020400000000000000" pitchFamily="18" charset="-128"/>
                <a:ea typeface="UD デジタル 教科書体 NK-R" panose="02020400000000000000" pitchFamily="18" charset="-128"/>
              </a:rPr>
              <a:t>国保連データ（利用者数及び事業所数は各年３月サービス提供分</a:t>
            </a:r>
            <a:endParaRPr lang="ja-JP" altLang="en-US" sz="11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885893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FF42AE-EF04-48F9-9579-65ECAE1195E6}"/>
              </a:ext>
            </a:extLst>
          </p:cNvPr>
          <p:cNvSpPr>
            <a:spLocks noGrp="1"/>
          </p:cNvSpPr>
          <p:nvPr>
            <p:ph type="title"/>
          </p:nvPr>
        </p:nvSpPr>
        <p:spPr/>
        <p:txBody>
          <a:bodyPr anchor="t">
            <a:normAutofit/>
          </a:bodyPr>
          <a:lstStyle/>
          <a:p>
            <a:r>
              <a:rPr kumimoji="1" lang="ja-JP" altLang="en-US" sz="3600" b="0" u="sng" dirty="0"/>
              <a:t>就労系サービスの</a:t>
            </a:r>
            <a:r>
              <a:rPr lang="ja-JP" altLang="en-US" b="0" dirty="0"/>
              <a:t>現状</a:t>
            </a:r>
            <a:br>
              <a:rPr kumimoji="1" lang="en-US" altLang="ja-JP" sz="3600" b="0" u="sng" dirty="0"/>
            </a:br>
            <a:r>
              <a:rPr kumimoji="1" lang="ja-JP" altLang="en-US" sz="2400" b="0" u="none" dirty="0"/>
              <a:t>就労</a:t>
            </a:r>
            <a:r>
              <a:rPr lang="ja-JP" altLang="en-US" sz="2400" b="0" u="none" dirty="0"/>
              <a:t>定着支援</a:t>
            </a:r>
            <a:r>
              <a:rPr kumimoji="1" lang="ja-JP" altLang="en-US" sz="2400" b="0" u="none" dirty="0"/>
              <a:t>事業について</a:t>
            </a:r>
            <a:endParaRPr kumimoji="1" lang="ja-JP" altLang="en-US" sz="3600" b="0" u="none" dirty="0"/>
          </a:p>
        </p:txBody>
      </p:sp>
      <p:sp>
        <p:nvSpPr>
          <p:cNvPr id="4" name="テキスト ボックス 3">
            <a:extLst>
              <a:ext uri="{FF2B5EF4-FFF2-40B4-BE49-F238E27FC236}">
                <a16:creationId xmlns:a16="http://schemas.microsoft.com/office/drawing/2014/main" id="{C3DED5BA-FDA8-626E-2761-BCCCEAF84246}"/>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スライド№２１</a:t>
            </a:r>
          </a:p>
        </p:txBody>
      </p:sp>
      <p:graphicFrame>
        <p:nvGraphicFramePr>
          <p:cNvPr id="6" name="表 5">
            <a:extLst>
              <a:ext uri="{FF2B5EF4-FFF2-40B4-BE49-F238E27FC236}">
                <a16:creationId xmlns:a16="http://schemas.microsoft.com/office/drawing/2014/main" id="{796FB536-AEF8-87DF-6CD3-FF0A1D6A1A43}"/>
              </a:ext>
            </a:extLst>
          </p:cNvPr>
          <p:cNvGraphicFramePr>
            <a:graphicFrameLocks noGrp="1"/>
          </p:cNvGraphicFramePr>
          <p:nvPr>
            <p:extLst>
              <p:ext uri="{D42A27DB-BD31-4B8C-83A1-F6EECF244321}">
                <p14:modId xmlns:p14="http://schemas.microsoft.com/office/powerpoint/2010/main" val="2030681926"/>
              </p:ext>
            </p:extLst>
          </p:nvPr>
        </p:nvGraphicFramePr>
        <p:xfrm>
          <a:off x="6979161" y="888223"/>
          <a:ext cx="1442720" cy="920292"/>
        </p:xfrm>
        <a:graphic>
          <a:graphicData uri="http://schemas.openxmlformats.org/drawingml/2006/table">
            <a:tbl>
              <a:tblPr firstRow="1" bandRow="1">
                <a:tableStyleId>{BC89EF96-8CEA-46FF-86C4-4CE0E7609802}</a:tableStyleId>
              </a:tblPr>
              <a:tblGrid>
                <a:gridCol w="1442720">
                  <a:extLst>
                    <a:ext uri="{9D8B030D-6E8A-4147-A177-3AD203B41FA5}">
                      <a16:colId xmlns:a16="http://schemas.microsoft.com/office/drawing/2014/main" val="899567020"/>
                    </a:ext>
                  </a:extLst>
                </a:gridCol>
              </a:tblGrid>
              <a:tr h="230073">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利用者数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78531933"/>
                  </a:ext>
                </a:extLst>
              </a:tr>
              <a:tr h="230073">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２０人以下</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6046124"/>
                  </a:ext>
                </a:extLst>
              </a:tr>
              <a:tr h="230073">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２１人以上４０人以下</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8035092"/>
                  </a:ext>
                </a:extLst>
              </a:tr>
              <a:tr h="230073">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４１人以上</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1167287"/>
                  </a:ext>
                </a:extLst>
              </a:tr>
            </a:tbl>
          </a:graphicData>
        </a:graphic>
      </p:graphicFrame>
      <p:graphicFrame>
        <p:nvGraphicFramePr>
          <p:cNvPr id="11" name="表 10">
            <a:extLst>
              <a:ext uri="{FF2B5EF4-FFF2-40B4-BE49-F238E27FC236}">
                <a16:creationId xmlns:a16="http://schemas.microsoft.com/office/drawing/2014/main" id="{536ED0DD-7081-5D16-FFF9-A55C1C8BBD69}"/>
              </a:ext>
            </a:extLst>
          </p:cNvPr>
          <p:cNvGraphicFramePr>
            <a:graphicFrameLocks noGrp="1"/>
          </p:cNvGraphicFramePr>
          <p:nvPr>
            <p:extLst>
              <p:ext uri="{D42A27DB-BD31-4B8C-83A1-F6EECF244321}">
                <p14:modId xmlns:p14="http://schemas.microsoft.com/office/powerpoint/2010/main" val="1749300775"/>
              </p:ext>
            </p:extLst>
          </p:nvPr>
        </p:nvGraphicFramePr>
        <p:xfrm>
          <a:off x="6979161" y="1870477"/>
          <a:ext cx="1442720" cy="1828800"/>
        </p:xfrm>
        <a:graphic>
          <a:graphicData uri="http://schemas.openxmlformats.org/drawingml/2006/table">
            <a:tbl>
              <a:tblPr firstRow="1" bandRow="1">
                <a:tableStyleId>{BC89EF96-8CEA-46FF-86C4-4CE0E7609802}</a:tableStyleId>
              </a:tblPr>
              <a:tblGrid>
                <a:gridCol w="1442720">
                  <a:extLst>
                    <a:ext uri="{9D8B030D-6E8A-4147-A177-3AD203B41FA5}">
                      <a16:colId xmlns:a16="http://schemas.microsoft.com/office/drawing/2014/main" val="2164022685"/>
                    </a:ext>
                  </a:extLst>
                </a:gridCol>
              </a:tblGrid>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就労定着率</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070734440"/>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９割５分以上</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6797369"/>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９割以上９割５分未満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8091841"/>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８割以上９割未満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2619379"/>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７割以上８割未満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3706517"/>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５割以上７割未満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86499373"/>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３割以上５割未満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1842026"/>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３割未満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5847587"/>
                  </a:ext>
                </a:extLst>
              </a:tr>
            </a:tbl>
          </a:graphicData>
        </a:graphic>
      </p:graphicFrame>
      <p:sp>
        <p:nvSpPr>
          <p:cNvPr id="8" name="四角形: 角を丸くする 7">
            <a:extLst>
              <a:ext uri="{FF2B5EF4-FFF2-40B4-BE49-F238E27FC236}">
                <a16:creationId xmlns:a16="http://schemas.microsoft.com/office/drawing/2014/main" id="{4054D436-4BFB-11DC-028E-06C77861D84F}"/>
              </a:ext>
            </a:extLst>
          </p:cNvPr>
          <p:cNvSpPr/>
          <p:nvPr/>
        </p:nvSpPr>
        <p:spPr>
          <a:xfrm>
            <a:off x="767443" y="1548015"/>
            <a:ext cx="6107603" cy="2151262"/>
          </a:xfrm>
          <a:prstGeom prst="roundRect">
            <a:avLst/>
          </a:prstGeom>
          <a:solidFill>
            <a:schemeClr val="bg1"/>
          </a:solidFill>
          <a:ln>
            <a:solidFill>
              <a:srgbClr val="E0E87E"/>
            </a:solidFill>
          </a:ln>
        </p:spPr>
        <p:style>
          <a:lnRef idx="1">
            <a:schemeClr val="accent1"/>
          </a:lnRef>
          <a:fillRef idx="2">
            <a:schemeClr val="accent1"/>
          </a:fillRef>
          <a:effectRef idx="1">
            <a:schemeClr val="accent1"/>
          </a:effectRef>
          <a:fontRef idx="minor">
            <a:schemeClr val="dk1"/>
          </a:fontRef>
        </p:style>
        <p:txBody>
          <a:bodyPr rtlCol="0" anchor="t"/>
          <a:lstStyle/>
          <a:p>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１．実施主体の追加</a:t>
            </a:r>
            <a:endParaRPr lang="en-US" altLang="ja-JP" sz="1400" i="0" u="none" strike="noStrike" baseline="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→障害者就業・生活支援センター事業を行う者を追加する。</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２．</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就労移行支援事業所等との一体的な実施</a:t>
            </a:r>
          </a:p>
          <a:p>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本体施設のサービス提供に支障がない場合、就労移行支援事業所の職　</a:t>
            </a:r>
            <a:endParaRPr lang="en-US" altLang="ja-JP" sz="1400" i="0" u="none" strike="noStrike" baseline="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業指導員等の直接処遇職員が就労定着支援に従事した勤務時間を、就</a:t>
            </a:r>
            <a:endParaRPr lang="en-US" altLang="ja-JP" sz="1400" i="0" u="none" strike="noStrike" baseline="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労定着支援員の常勤換算上の勤務時間に含める。</a:t>
            </a:r>
          </a:p>
          <a:p>
            <a:r>
              <a:rPr lang="ja-JP" altLang="en-US" sz="1400" dirty="0">
                <a:latin typeface="UD デジタル 教科書体 NK-R" panose="02020400000000000000" pitchFamily="18" charset="-128"/>
                <a:ea typeface="UD デジタル 教科書体 NK-R" panose="02020400000000000000" pitchFamily="18" charset="-128"/>
              </a:rPr>
              <a:t>３．</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就労定着率のみを用いた報酬体系</a:t>
            </a:r>
          </a:p>
          <a:p>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利用者数と就労定着率に応じた報酬体系ではなく、就労定着率のみに応</a:t>
            </a:r>
            <a:endParaRPr lang="en-US" altLang="ja-JP" sz="1400" i="0" u="none" strike="noStrike" baseline="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じた報酬体系とする。</a:t>
            </a:r>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5" name="正方形/長方形 4">
            <a:extLst>
              <a:ext uri="{FF2B5EF4-FFF2-40B4-BE49-F238E27FC236}">
                <a16:creationId xmlns:a16="http://schemas.microsoft.com/office/drawing/2014/main" id="{038312CD-62F1-F01C-AF65-533DBA1C1A94}"/>
              </a:ext>
            </a:extLst>
          </p:cNvPr>
          <p:cNvSpPr/>
          <p:nvPr/>
        </p:nvSpPr>
        <p:spPr>
          <a:xfrm>
            <a:off x="767443" y="1321356"/>
            <a:ext cx="2020105" cy="369332"/>
          </a:xfrm>
          <a:prstGeom prst="rect">
            <a:avLst/>
          </a:prstGeom>
          <a:noFill/>
          <a:effectLst/>
        </p:spPr>
        <p:txBody>
          <a:bodyPr wrap="none" lIns="91440" tIns="45720" rIns="91440" bIns="45720">
            <a:spAutoFit/>
          </a:bodyPr>
          <a:lstStyle/>
          <a:p>
            <a:pPr algn="ctr"/>
            <a:r>
              <a:rPr lang="ja-JP" altLang="en-US"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基本報酬の設定等</a:t>
            </a:r>
            <a:endParaRPr lang="ja-JP" altLang="en-US" b="0"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endParaRPr>
          </a:p>
        </p:txBody>
      </p:sp>
      <p:sp>
        <p:nvSpPr>
          <p:cNvPr id="9" name="正方形/長方形 8">
            <a:extLst>
              <a:ext uri="{FF2B5EF4-FFF2-40B4-BE49-F238E27FC236}">
                <a16:creationId xmlns:a16="http://schemas.microsoft.com/office/drawing/2014/main" id="{395508A1-FC8D-5E26-1E67-B0E480A97C07}"/>
              </a:ext>
            </a:extLst>
          </p:cNvPr>
          <p:cNvSpPr/>
          <p:nvPr/>
        </p:nvSpPr>
        <p:spPr>
          <a:xfrm>
            <a:off x="7453655" y="593465"/>
            <a:ext cx="492443" cy="276999"/>
          </a:xfrm>
          <a:prstGeom prst="rect">
            <a:avLst/>
          </a:prstGeom>
          <a:noFill/>
        </p:spPr>
        <p:txBody>
          <a:bodyPr wrap="none" lIns="91440" tIns="45720" rIns="91440" bIns="45720">
            <a:spAutoFit/>
          </a:bodyPr>
          <a:lstStyle/>
          <a:p>
            <a:pPr algn="ctr"/>
            <a:r>
              <a:rPr lang="ja-JP" altLang="en-US" sz="1200" b="0"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現行</a:t>
            </a:r>
          </a:p>
        </p:txBody>
      </p:sp>
      <p:sp>
        <p:nvSpPr>
          <p:cNvPr id="10" name="正方形/長方形 9">
            <a:extLst>
              <a:ext uri="{FF2B5EF4-FFF2-40B4-BE49-F238E27FC236}">
                <a16:creationId xmlns:a16="http://schemas.microsoft.com/office/drawing/2014/main" id="{A54F82AA-1C9F-3D5A-CCA3-738410C5CC81}"/>
              </a:ext>
            </a:extLst>
          </p:cNvPr>
          <p:cNvSpPr/>
          <p:nvPr/>
        </p:nvSpPr>
        <p:spPr>
          <a:xfrm>
            <a:off x="8982988" y="593465"/>
            <a:ext cx="766557" cy="276999"/>
          </a:xfrm>
          <a:prstGeom prst="rect">
            <a:avLst/>
          </a:prstGeom>
          <a:noFill/>
        </p:spPr>
        <p:txBody>
          <a:bodyPr wrap="none" lIns="91440" tIns="45720" rIns="91440" bIns="45720">
            <a:spAutoFit/>
          </a:bodyPr>
          <a:lstStyle/>
          <a:p>
            <a:pPr algn="ctr"/>
            <a:r>
              <a:rPr lang="ja-JP" altLang="en-US" sz="120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見直し後</a:t>
            </a:r>
            <a:endParaRPr lang="ja-JP" altLang="en-US" sz="1200" b="0"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endParaRPr>
          </a:p>
        </p:txBody>
      </p:sp>
      <p:graphicFrame>
        <p:nvGraphicFramePr>
          <p:cNvPr id="12" name="表 11">
            <a:extLst>
              <a:ext uri="{FF2B5EF4-FFF2-40B4-BE49-F238E27FC236}">
                <a16:creationId xmlns:a16="http://schemas.microsoft.com/office/drawing/2014/main" id="{C4971383-DB7D-D5DC-21FF-3F1D99E849B7}"/>
              </a:ext>
            </a:extLst>
          </p:cNvPr>
          <p:cNvGraphicFramePr>
            <a:graphicFrameLocks noGrp="1"/>
          </p:cNvGraphicFramePr>
          <p:nvPr>
            <p:extLst>
              <p:ext uri="{D42A27DB-BD31-4B8C-83A1-F6EECF244321}">
                <p14:modId xmlns:p14="http://schemas.microsoft.com/office/powerpoint/2010/main" val="772994958"/>
              </p:ext>
            </p:extLst>
          </p:nvPr>
        </p:nvGraphicFramePr>
        <p:xfrm>
          <a:off x="8644907" y="894115"/>
          <a:ext cx="1442720" cy="1828800"/>
        </p:xfrm>
        <a:graphic>
          <a:graphicData uri="http://schemas.openxmlformats.org/drawingml/2006/table">
            <a:tbl>
              <a:tblPr firstRow="1" bandRow="1">
                <a:tableStyleId>{BC89EF96-8CEA-46FF-86C4-4CE0E7609802}</a:tableStyleId>
              </a:tblPr>
              <a:tblGrid>
                <a:gridCol w="1442720">
                  <a:extLst>
                    <a:ext uri="{9D8B030D-6E8A-4147-A177-3AD203B41FA5}">
                      <a16:colId xmlns:a16="http://schemas.microsoft.com/office/drawing/2014/main" val="2164022685"/>
                    </a:ext>
                  </a:extLst>
                </a:gridCol>
              </a:tblGrid>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就労定着率</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070734440"/>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９割５分以上</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6797369"/>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９割以上９割５分未満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8091841"/>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８割以上９割未満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2619379"/>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７割以上８割未満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3706517"/>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５割以上７割未満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86499373"/>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３割以上５割未満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1842026"/>
                  </a:ext>
                </a:extLst>
              </a:tr>
              <a:tr h="0">
                <a:tc>
                  <a:txBody>
                    <a:bodyPr/>
                    <a:lstStyle/>
                    <a:p>
                      <a:pPr algn="ctr"/>
                      <a:r>
                        <a:rPr kumimoji="1" lang="ja-JP" altLang="en-US" sz="900" b="0" dirty="0">
                          <a:latin typeface="UD デジタル 教科書体 NK-R" panose="02020400000000000000" pitchFamily="18" charset="-128"/>
                          <a:ea typeface="UD デジタル 教科書体 NK-R" panose="02020400000000000000" pitchFamily="18" charset="-128"/>
                        </a:rPr>
                        <a:t>３割未満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5847587"/>
                  </a:ext>
                </a:extLst>
              </a:tr>
            </a:tbl>
          </a:graphicData>
        </a:graphic>
      </p:graphicFrame>
      <p:sp>
        <p:nvSpPr>
          <p:cNvPr id="7" name="十字形 6">
            <a:extLst>
              <a:ext uri="{FF2B5EF4-FFF2-40B4-BE49-F238E27FC236}">
                <a16:creationId xmlns:a16="http://schemas.microsoft.com/office/drawing/2014/main" id="{35945791-005B-CEA3-7AAC-1E2E096A1CBA}"/>
              </a:ext>
            </a:extLst>
          </p:cNvPr>
          <p:cNvSpPr/>
          <p:nvPr/>
        </p:nvSpPr>
        <p:spPr>
          <a:xfrm rot="2747927">
            <a:off x="7547477" y="1666886"/>
            <a:ext cx="304800" cy="301399"/>
          </a:xfrm>
          <a:prstGeom prst="plus">
            <a:avLst>
              <a:gd name="adj" fmla="val 48293"/>
            </a:avLst>
          </a:prstGeom>
          <a:solidFill>
            <a:srgbClr val="FF0000"/>
          </a:solidFill>
          <a:ln>
            <a:solidFill>
              <a:srgbClr val="FF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rgbClr val="FF0000"/>
              </a:solidFill>
            </a:endParaRPr>
          </a:p>
        </p:txBody>
      </p:sp>
      <p:sp>
        <p:nvSpPr>
          <p:cNvPr id="13" name="正方形/長方形 12">
            <a:extLst>
              <a:ext uri="{FF2B5EF4-FFF2-40B4-BE49-F238E27FC236}">
                <a16:creationId xmlns:a16="http://schemas.microsoft.com/office/drawing/2014/main" id="{BAEBE4E2-770A-6A6C-778C-36BD14741C41}"/>
              </a:ext>
            </a:extLst>
          </p:cNvPr>
          <p:cNvSpPr/>
          <p:nvPr/>
        </p:nvSpPr>
        <p:spPr>
          <a:xfrm>
            <a:off x="8580483" y="2731984"/>
            <a:ext cx="1507144" cy="253916"/>
          </a:xfrm>
          <a:prstGeom prst="rect">
            <a:avLst/>
          </a:prstGeom>
          <a:noFill/>
        </p:spPr>
        <p:txBody>
          <a:bodyPr wrap="none" lIns="91440" tIns="45720" rIns="91440" bIns="45720">
            <a:spAutoFit/>
          </a:bodyPr>
          <a:lstStyle/>
          <a:p>
            <a:pPr algn="ctr"/>
            <a:r>
              <a:rPr lang="en-US" altLang="ja-JP" sz="1050" dirty="0">
                <a:ln w="0"/>
                <a:latin typeface="UD デジタル 教科書体 NK-R" panose="02020400000000000000" pitchFamily="18" charset="-128"/>
                <a:ea typeface="UD デジタル 教科書体 NK-R" panose="02020400000000000000" pitchFamily="18" charset="-128"/>
              </a:rPr>
              <a:t>※</a:t>
            </a:r>
            <a:r>
              <a:rPr lang="ja-JP" altLang="en-US" sz="1050" dirty="0">
                <a:ln w="0"/>
                <a:latin typeface="UD デジタル 教科書体 NK-R" panose="02020400000000000000" pitchFamily="18" charset="-128"/>
                <a:ea typeface="UD デジタル 教科書体 NK-R" panose="02020400000000000000" pitchFamily="18" charset="-128"/>
              </a:rPr>
              <a:t>利用者数は加味せず</a:t>
            </a:r>
            <a:endParaRPr lang="ja-JP" altLang="en-US" sz="105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矢印: 右 13">
            <a:extLst>
              <a:ext uri="{FF2B5EF4-FFF2-40B4-BE49-F238E27FC236}">
                <a16:creationId xmlns:a16="http://schemas.microsoft.com/office/drawing/2014/main" id="{216EF235-130B-E9E4-4123-8B0CE85C2B82}"/>
              </a:ext>
            </a:extLst>
          </p:cNvPr>
          <p:cNvSpPr/>
          <p:nvPr/>
        </p:nvSpPr>
        <p:spPr>
          <a:xfrm>
            <a:off x="8370331" y="1717165"/>
            <a:ext cx="311329" cy="200839"/>
          </a:xfrm>
          <a:prstGeom prst="rightArrow">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33F15B82-3C98-A3EB-7862-A168B0AFDE66}"/>
              </a:ext>
            </a:extLst>
          </p:cNvPr>
          <p:cNvSpPr/>
          <p:nvPr/>
        </p:nvSpPr>
        <p:spPr>
          <a:xfrm>
            <a:off x="10220031" y="903184"/>
            <a:ext cx="1744313" cy="1828800"/>
          </a:xfrm>
          <a:prstGeom prst="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支援体制構築未実施減算</a:t>
            </a:r>
            <a:r>
              <a:rPr kumimoji="1" lang="en-US" altLang="ja-JP" sz="1000" dirty="0">
                <a:latin typeface="UD デジタル 教科書体 NK-R" panose="02020400000000000000" pitchFamily="18" charset="-128"/>
                <a:ea typeface="UD デジタル 教科書体 NK-R" panose="02020400000000000000" pitchFamily="18" charset="-128"/>
              </a:rPr>
              <a:t>】</a:t>
            </a:r>
          </a:p>
          <a:p>
            <a:pPr algn="ctr"/>
            <a:r>
              <a:rPr kumimoji="1" lang="ja-JP" altLang="en-US" sz="1000" dirty="0">
                <a:latin typeface="UD デジタル 教科書体 NK-R" panose="02020400000000000000" pitchFamily="18" charset="-128"/>
                <a:ea typeface="UD デジタル 教科書体 NK-R" panose="02020400000000000000" pitchFamily="18" charset="-128"/>
              </a:rPr>
              <a:t>所定単位数の９０％算定</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endParaRPr lang="ja-JP" altLang="en-US" sz="1000" b="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endParaRPr>
          </a:p>
          <a:p>
            <a:r>
              <a:rPr lang="ja-JP" altLang="en-US" sz="1000" b="0" i="0" u="none" strike="noStrike" baseline="0" dirty="0">
                <a:latin typeface="UD デジタル 教科書体 NK-R" panose="02020400000000000000" pitchFamily="18" charset="-128"/>
                <a:ea typeface="UD デジタル 教科書体 NK-R" panose="02020400000000000000" pitchFamily="18" charset="-128"/>
              </a:rPr>
              <a:t>　　就労定着支援終了にあたり、企業による職場でのサポート体制や職場定着に向けた生活面の安定のための支援が実施されるよう、適切な引き継ぎのための体制を構築していない場合について、減算する。</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p:txBody>
      </p:sp>
      <p:sp>
        <p:nvSpPr>
          <p:cNvPr id="16" name="正方形/長方形 15">
            <a:extLst>
              <a:ext uri="{FF2B5EF4-FFF2-40B4-BE49-F238E27FC236}">
                <a16:creationId xmlns:a16="http://schemas.microsoft.com/office/drawing/2014/main" id="{640C0098-52E2-DA6E-1FE5-6A5C8267BA2B}"/>
              </a:ext>
            </a:extLst>
          </p:cNvPr>
          <p:cNvSpPr/>
          <p:nvPr/>
        </p:nvSpPr>
        <p:spPr>
          <a:xfrm>
            <a:off x="10845965" y="593465"/>
            <a:ext cx="492443" cy="276999"/>
          </a:xfrm>
          <a:prstGeom prst="rect">
            <a:avLst/>
          </a:prstGeom>
          <a:noFill/>
        </p:spPr>
        <p:txBody>
          <a:bodyPr wrap="none" lIns="91440" tIns="45720" rIns="91440" bIns="45720">
            <a:spAutoFit/>
          </a:bodyPr>
          <a:lstStyle/>
          <a:p>
            <a:pPr algn="ctr"/>
            <a:r>
              <a:rPr lang="ja-JP" altLang="en-US" sz="120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新設</a:t>
            </a:r>
            <a:endParaRPr lang="ja-JP" altLang="en-US" sz="1200" b="0"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endParaRPr>
          </a:p>
        </p:txBody>
      </p:sp>
      <p:sp>
        <p:nvSpPr>
          <p:cNvPr id="18" name="四角形: 角を丸くする 17">
            <a:extLst>
              <a:ext uri="{FF2B5EF4-FFF2-40B4-BE49-F238E27FC236}">
                <a16:creationId xmlns:a16="http://schemas.microsoft.com/office/drawing/2014/main" id="{99DF7E3C-FFAC-A228-4E2D-349FEFD018BE}"/>
              </a:ext>
            </a:extLst>
          </p:cNvPr>
          <p:cNvSpPr/>
          <p:nvPr/>
        </p:nvSpPr>
        <p:spPr>
          <a:xfrm>
            <a:off x="767442" y="4341612"/>
            <a:ext cx="6107603" cy="1731411"/>
          </a:xfrm>
          <a:prstGeom prst="roundRect">
            <a:avLst/>
          </a:prstGeom>
          <a:solidFill>
            <a:schemeClr val="bg1"/>
          </a:solidFill>
          <a:ln>
            <a:solidFill>
              <a:srgbClr val="E0E87E"/>
            </a:solidFill>
          </a:ln>
        </p:spPr>
        <p:style>
          <a:lnRef idx="1">
            <a:schemeClr val="accent1"/>
          </a:lnRef>
          <a:fillRef idx="2">
            <a:schemeClr val="accent1"/>
          </a:fillRef>
          <a:effectRef idx="1">
            <a:schemeClr val="accent1"/>
          </a:effectRef>
          <a:fontRef idx="minor">
            <a:schemeClr val="dk1"/>
          </a:fontRef>
        </p:style>
        <p:txBody>
          <a:bodyPr rtlCol="0" anchor="ctr"/>
          <a:lstStyle/>
          <a:p>
            <a:pPr algn="l"/>
            <a:r>
              <a:rPr lang="ja-JP" altLang="en-US" sz="1400" i="0" u="none" strike="noStrike" baseline="0" dirty="0">
                <a:solidFill>
                  <a:srgbClr val="000000"/>
                </a:solidFill>
                <a:latin typeface="UD デジタル 教科書体 NK-R" panose="02020400000000000000" pitchFamily="18" charset="-128"/>
                <a:ea typeface="UD デジタル 教科書体 NK-R" panose="02020400000000000000" pitchFamily="18" charset="-128"/>
              </a:rPr>
              <a:t>１．</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地域の就労支援機関等と連携して行うケース会議の実施を促進する観点から、会議前後にサービス管理責任者と情報を共有する</a:t>
            </a:r>
            <a:r>
              <a:rPr lang="ja-JP" altLang="en-US" sz="1400" dirty="0">
                <a:latin typeface="UD デジタル 教科書体 NK-R" panose="02020400000000000000" pitchFamily="18" charset="-128"/>
                <a:ea typeface="UD デジタル 教科書体 NK-R" panose="02020400000000000000" pitchFamily="18" charset="-128"/>
              </a:rPr>
              <a:t>こと</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を条件に、サービス管理責任者以外の者が出席する場合でも加算の対象とする。</a:t>
            </a:r>
            <a:endParaRPr lang="en-US" altLang="ja-JP" sz="1400" i="0" u="none" strike="noStrike" baseline="0" dirty="0">
              <a:latin typeface="UD デジタル 教科書体 NK-R" panose="02020400000000000000" pitchFamily="18" charset="-128"/>
              <a:ea typeface="UD デジタル 教科書体 NK-R" panose="02020400000000000000" pitchFamily="18" charset="-128"/>
            </a:endParaRPr>
          </a:p>
          <a:p>
            <a:pPr algn="l"/>
            <a:endParaRPr lang="ja-JP" altLang="en-US" sz="800" i="0" u="none" strike="noStrike" baseline="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２．</a:t>
            </a:r>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この加算は地域の就労支援機関等と連携することにより、地域のノウハウを活用し支援効果を高めていく取組であることから、名称を</a:t>
            </a:r>
          </a:p>
          <a:p>
            <a:r>
              <a:rPr lang="ja-JP" altLang="en-US" sz="1400" i="0" u="none" strike="noStrike" baseline="0" dirty="0">
                <a:latin typeface="UD デジタル 教科書体 NK-R" panose="02020400000000000000" pitchFamily="18" charset="-128"/>
                <a:ea typeface="UD デジタル 教科書体 NK-R" panose="02020400000000000000" pitchFamily="18" charset="-128"/>
              </a:rPr>
              <a:t>「地域連携会議実施加算」に変更する。</a:t>
            </a:r>
            <a:endParaRPr lang="en-US" altLang="ja-JP" sz="1400" i="0" u="none" strike="noStrike" baseline="0" dirty="0">
              <a:latin typeface="UD デジタル 教科書体 NK-R" panose="02020400000000000000" pitchFamily="18" charset="-128"/>
              <a:ea typeface="UD デジタル 教科書体 NK-R" panose="02020400000000000000" pitchFamily="18" charset="-128"/>
            </a:endParaRPr>
          </a:p>
        </p:txBody>
      </p:sp>
      <p:sp>
        <p:nvSpPr>
          <p:cNvPr id="17" name="正方形/長方形 16">
            <a:extLst>
              <a:ext uri="{FF2B5EF4-FFF2-40B4-BE49-F238E27FC236}">
                <a16:creationId xmlns:a16="http://schemas.microsoft.com/office/drawing/2014/main" id="{7EFBD272-2F64-6ECE-1F9E-49806F27E5B1}"/>
              </a:ext>
            </a:extLst>
          </p:cNvPr>
          <p:cNvSpPr/>
          <p:nvPr/>
        </p:nvSpPr>
        <p:spPr>
          <a:xfrm>
            <a:off x="767442" y="4064435"/>
            <a:ext cx="3353803" cy="369332"/>
          </a:xfrm>
          <a:prstGeom prst="rect">
            <a:avLst/>
          </a:prstGeom>
          <a:noFill/>
          <a:effectLst/>
        </p:spPr>
        <p:txBody>
          <a:bodyPr wrap="none" lIns="91440" tIns="45720" rIns="91440" bIns="45720">
            <a:spAutoFit/>
          </a:bodyPr>
          <a:lstStyle/>
          <a:p>
            <a:pPr algn="ctr"/>
            <a:r>
              <a:rPr lang="ja-JP" altLang="en-US" b="0"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定着支援連携促進加算の見直し</a:t>
            </a:r>
          </a:p>
        </p:txBody>
      </p:sp>
      <p:sp>
        <p:nvSpPr>
          <p:cNvPr id="19" name="正方形/長方形 18">
            <a:extLst>
              <a:ext uri="{FF2B5EF4-FFF2-40B4-BE49-F238E27FC236}">
                <a16:creationId xmlns:a16="http://schemas.microsoft.com/office/drawing/2014/main" id="{604512BD-6001-90C3-A0BC-CB247E560349}"/>
              </a:ext>
            </a:extLst>
          </p:cNvPr>
          <p:cNvSpPr/>
          <p:nvPr/>
        </p:nvSpPr>
        <p:spPr>
          <a:xfrm>
            <a:off x="6993147" y="3946880"/>
            <a:ext cx="492443" cy="276999"/>
          </a:xfrm>
          <a:prstGeom prst="rect">
            <a:avLst/>
          </a:prstGeom>
          <a:noFill/>
        </p:spPr>
        <p:txBody>
          <a:bodyPr wrap="none" lIns="91440" tIns="45720" rIns="91440" bIns="45720">
            <a:spAutoFit/>
          </a:bodyPr>
          <a:lstStyle/>
          <a:p>
            <a:pPr algn="ctr"/>
            <a:r>
              <a:rPr lang="ja-JP" altLang="en-US" sz="1200" b="0"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現行</a:t>
            </a:r>
          </a:p>
        </p:txBody>
      </p:sp>
      <p:sp>
        <p:nvSpPr>
          <p:cNvPr id="20" name="正方形/長方形 19">
            <a:extLst>
              <a:ext uri="{FF2B5EF4-FFF2-40B4-BE49-F238E27FC236}">
                <a16:creationId xmlns:a16="http://schemas.microsoft.com/office/drawing/2014/main" id="{9D21FFAA-FC73-84C1-5BA1-F2660ACA088D}"/>
              </a:ext>
            </a:extLst>
          </p:cNvPr>
          <p:cNvSpPr/>
          <p:nvPr/>
        </p:nvSpPr>
        <p:spPr>
          <a:xfrm>
            <a:off x="6993147" y="4936853"/>
            <a:ext cx="766557" cy="276999"/>
          </a:xfrm>
          <a:prstGeom prst="rect">
            <a:avLst/>
          </a:prstGeom>
          <a:noFill/>
        </p:spPr>
        <p:txBody>
          <a:bodyPr wrap="none" lIns="91440" tIns="45720" rIns="91440" bIns="45720">
            <a:spAutoFit/>
          </a:bodyPr>
          <a:lstStyle/>
          <a:p>
            <a:pPr algn="ctr"/>
            <a:r>
              <a:rPr lang="ja-JP" altLang="en-US" sz="120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見直し後</a:t>
            </a:r>
            <a:endParaRPr lang="ja-JP" altLang="en-US" sz="1200" b="0" cap="none" spc="0" dirty="0">
              <a:ln w="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endParaRPr>
          </a:p>
        </p:txBody>
      </p:sp>
      <p:sp>
        <p:nvSpPr>
          <p:cNvPr id="21" name="テキスト ボックス 20">
            <a:extLst>
              <a:ext uri="{FF2B5EF4-FFF2-40B4-BE49-F238E27FC236}">
                <a16:creationId xmlns:a16="http://schemas.microsoft.com/office/drawing/2014/main" id="{9E3E28C8-105D-F16E-C074-E240171B2EB4}"/>
              </a:ext>
            </a:extLst>
          </p:cNvPr>
          <p:cNvSpPr txBox="1"/>
          <p:nvPr/>
        </p:nvSpPr>
        <p:spPr>
          <a:xfrm>
            <a:off x="7041421" y="4252050"/>
            <a:ext cx="4296986" cy="600164"/>
          </a:xfrm>
          <a:prstGeom prst="rect">
            <a:avLst/>
          </a:prstGeom>
          <a:noFill/>
          <a:ln>
            <a:solidFill>
              <a:schemeClr val="bg2"/>
            </a:solidFill>
          </a:ln>
        </p:spPr>
        <p:txBody>
          <a:bodyPr wrap="square" rtlCol="0" anchor="ctr">
            <a:spAutoFit/>
          </a:bodyPr>
          <a:lstStyle/>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定着支援連携促進加算</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　５７９単位</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回</a:t>
            </a:r>
            <a:endParaRPr kumimoji="1" lang="en-US" altLang="ja-JP" sz="1100" dirty="0">
              <a:latin typeface="UD デジタル 教科書体 NK-R" panose="02020400000000000000" pitchFamily="18" charset="-128"/>
              <a:ea typeface="UD デジタル 教科書体 NK-R" panose="02020400000000000000" pitchFamily="18" charset="-128"/>
            </a:endParaRPr>
          </a:p>
          <a:p>
            <a:r>
              <a:rPr kumimoji="1" lang="ja-JP" altLang="en-US" sz="1100" dirty="0">
                <a:latin typeface="UD デジタル 教科書体 NK-R" panose="02020400000000000000" pitchFamily="18" charset="-128"/>
                <a:ea typeface="UD デジタル 教科書体 NK-R" panose="02020400000000000000" pitchFamily="18" charset="-128"/>
              </a:rPr>
              <a:t>１月につき１回かつ１年につき４回を限度</a:t>
            </a:r>
            <a:endParaRPr kumimoji="1" lang="en-US" altLang="ja-JP" sz="1100" dirty="0">
              <a:latin typeface="UD デジタル 教科書体 NK-R" panose="02020400000000000000" pitchFamily="18" charset="-128"/>
              <a:ea typeface="UD デジタル 教科書体 NK-R" panose="02020400000000000000" pitchFamily="18" charset="-128"/>
            </a:endParaRP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算定にあたっては、サービス管理責任者の会議参加が必須</a:t>
            </a:r>
          </a:p>
        </p:txBody>
      </p:sp>
      <p:sp>
        <p:nvSpPr>
          <p:cNvPr id="22" name="テキスト ボックス 21">
            <a:extLst>
              <a:ext uri="{FF2B5EF4-FFF2-40B4-BE49-F238E27FC236}">
                <a16:creationId xmlns:a16="http://schemas.microsoft.com/office/drawing/2014/main" id="{4BBA57CB-9AC3-8440-96DB-217875FF8832}"/>
              </a:ext>
            </a:extLst>
          </p:cNvPr>
          <p:cNvSpPr txBox="1"/>
          <p:nvPr/>
        </p:nvSpPr>
        <p:spPr>
          <a:xfrm>
            <a:off x="7041421" y="5157385"/>
            <a:ext cx="4296987" cy="1277273"/>
          </a:xfrm>
          <a:prstGeom prst="rect">
            <a:avLst/>
          </a:prstGeom>
          <a:noFill/>
          <a:ln>
            <a:solidFill>
              <a:schemeClr val="bg2"/>
            </a:solidFill>
          </a:ln>
        </p:spPr>
        <p:txBody>
          <a:bodyPr wrap="square" rtlCol="0" anchor="ctr">
            <a:spAutoFit/>
          </a:bodyPr>
          <a:lstStyle/>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地域連携会議実施加算</a:t>
            </a:r>
            <a:r>
              <a:rPr kumimoji="1" lang="en-US" altLang="ja-JP" sz="1100" dirty="0">
                <a:latin typeface="UD デジタル 教科書体 NK-R" panose="02020400000000000000" pitchFamily="18" charset="-128"/>
                <a:ea typeface="UD デジタル 教科書体 NK-R" panose="02020400000000000000" pitchFamily="18" charset="-128"/>
              </a:rPr>
              <a:t>Ⅰ】</a:t>
            </a:r>
            <a:r>
              <a:rPr kumimoji="1" lang="ja-JP" altLang="en-US" sz="1100" dirty="0">
                <a:latin typeface="UD デジタル 教科書体 NK-R" panose="02020400000000000000" pitchFamily="18" charset="-128"/>
                <a:ea typeface="UD デジタル 教科書体 NK-R" panose="02020400000000000000" pitchFamily="18" charset="-128"/>
              </a:rPr>
              <a:t>　４０５単位</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回</a:t>
            </a:r>
            <a:endParaRPr kumimoji="1" lang="en-US" altLang="ja-JP" sz="1100" dirty="0">
              <a:latin typeface="UD デジタル 教科書体 NK-R" panose="02020400000000000000" pitchFamily="18" charset="-128"/>
              <a:ea typeface="UD デジタル 教科書体 NK-R" panose="02020400000000000000" pitchFamily="18" charset="-128"/>
            </a:endParaRPr>
          </a:p>
          <a:p>
            <a:r>
              <a:rPr kumimoji="1" lang="ja-JP" altLang="en-US" sz="1100" dirty="0">
                <a:latin typeface="UD デジタル 教科書体 NK-R" panose="02020400000000000000" pitchFamily="18" charset="-128"/>
                <a:ea typeface="UD デジタル 教科書体 NK-R" panose="02020400000000000000" pitchFamily="18" charset="-128"/>
              </a:rPr>
              <a:t>・算定にあたっては、サービス管理責任者の会議参加が必須</a:t>
            </a:r>
            <a:endParaRPr kumimoji="1" lang="en-US" altLang="ja-JP" sz="1100" dirty="0">
              <a:latin typeface="UD デジタル 教科書体 NK-R" panose="02020400000000000000" pitchFamily="18" charset="-128"/>
              <a:ea typeface="UD デジタル 教科書体 NK-R" panose="02020400000000000000" pitchFamily="18" charset="-128"/>
            </a:endParaRP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地域連携会議実施加算</a:t>
            </a:r>
            <a:r>
              <a:rPr kumimoji="1" lang="en-US" altLang="ja-JP" sz="1100" dirty="0">
                <a:latin typeface="UD デジタル 教科書体 NK-R" panose="02020400000000000000" pitchFamily="18" charset="-128"/>
                <a:ea typeface="UD デジタル 教科書体 NK-R" panose="02020400000000000000" pitchFamily="18" charset="-128"/>
              </a:rPr>
              <a:t>Ⅱ】</a:t>
            </a:r>
          </a:p>
          <a:p>
            <a:r>
              <a:rPr kumimoji="1" lang="ja-JP" altLang="en-US" sz="1100" dirty="0">
                <a:latin typeface="UD デジタル 教科書体 NK-R" panose="02020400000000000000" pitchFamily="18" charset="-128"/>
                <a:ea typeface="UD デジタル 教科書体 NK-R" panose="02020400000000000000" pitchFamily="18" charset="-128"/>
              </a:rPr>
              <a:t>・利用者の状況を把握し、支援計画に沿った支援を行う就労定着支援員が会議に参加し、会議の前後にサービス管理責任者に情報を共有した場合に算定。</a:t>
            </a:r>
            <a:endParaRPr kumimoji="1" lang="en-US" altLang="ja-JP" sz="1100" dirty="0">
              <a:latin typeface="UD デジタル 教科書体 NK-R" panose="02020400000000000000" pitchFamily="18" charset="-128"/>
              <a:ea typeface="UD デジタル 教科書体 NK-R" panose="02020400000000000000" pitchFamily="18" charset="-128"/>
            </a:endParaRP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算定は</a:t>
            </a:r>
            <a:r>
              <a:rPr kumimoji="1" lang="en-US" altLang="ja-JP" sz="1100" dirty="0">
                <a:latin typeface="UD デジタル 教科書体 NK-R" panose="02020400000000000000" pitchFamily="18" charset="-128"/>
                <a:ea typeface="UD デジタル 教科書体 NK-R" panose="02020400000000000000" pitchFamily="18" charset="-128"/>
              </a:rPr>
              <a:t>【Ⅰ】【Ⅱ】</a:t>
            </a:r>
            <a:r>
              <a:rPr kumimoji="1" lang="ja-JP" altLang="en-US" sz="1100" dirty="0">
                <a:latin typeface="UD デジタル 教科書体 NK-R" panose="02020400000000000000" pitchFamily="18" charset="-128"/>
                <a:ea typeface="UD デジタル 教科書体 NK-R" panose="02020400000000000000" pitchFamily="18" charset="-128"/>
              </a:rPr>
              <a:t>合わせて１月につき１回かつ１年につき４回を限度</a:t>
            </a:r>
            <a:endParaRPr kumimoji="1" lang="en-US" altLang="ja-JP" sz="1100" dirty="0">
              <a:latin typeface="UD デジタル 教科書体 NK-R" panose="02020400000000000000" pitchFamily="18" charset="-128"/>
              <a:ea typeface="UD デジタル 教科書体 NK-R" panose="02020400000000000000" pitchFamily="18" charset="-128"/>
            </a:endParaRPr>
          </a:p>
        </p:txBody>
      </p:sp>
      <p:sp>
        <p:nvSpPr>
          <p:cNvPr id="23" name="矢印: 右 22">
            <a:extLst>
              <a:ext uri="{FF2B5EF4-FFF2-40B4-BE49-F238E27FC236}">
                <a16:creationId xmlns:a16="http://schemas.microsoft.com/office/drawing/2014/main" id="{92538FA8-AB21-51E0-BBC2-86508F9E113E}"/>
              </a:ext>
            </a:extLst>
          </p:cNvPr>
          <p:cNvSpPr/>
          <p:nvPr/>
        </p:nvSpPr>
        <p:spPr>
          <a:xfrm rot="5400000">
            <a:off x="7896818" y="4865007"/>
            <a:ext cx="311329" cy="200839"/>
          </a:xfrm>
          <a:prstGeom prst="rightArrow">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700986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C19C617-882F-435C-A113-49A9D9C3758E}"/>
              </a:ext>
            </a:extLst>
          </p:cNvPr>
          <p:cNvSpPr>
            <a:spLocks noGrp="1"/>
          </p:cNvSpPr>
          <p:nvPr>
            <p:ph type="title"/>
          </p:nvPr>
        </p:nvSpPr>
        <p:spPr/>
        <p:txBody>
          <a:bodyPr anchor="t">
            <a:normAutofit/>
          </a:bodyPr>
          <a:lstStyle/>
          <a:p>
            <a:r>
              <a:rPr kumimoji="1" lang="ja-JP" altLang="en-US" sz="3600" b="0" u="sng" dirty="0"/>
              <a:t>就労系サービスの</a:t>
            </a:r>
            <a:r>
              <a:rPr lang="ja-JP" altLang="en-US" b="0" dirty="0"/>
              <a:t>現状</a:t>
            </a:r>
            <a:br>
              <a:rPr kumimoji="1" lang="en-US" altLang="ja-JP" sz="3600" b="0" u="sng" dirty="0"/>
            </a:br>
            <a:r>
              <a:rPr kumimoji="1" lang="ja-JP" altLang="en-US" sz="2400" b="0" u="none" dirty="0"/>
              <a:t>参考資料様々な取り組み事例</a:t>
            </a:r>
          </a:p>
        </p:txBody>
      </p:sp>
      <p:sp>
        <p:nvSpPr>
          <p:cNvPr id="2" name="テキスト ボックス 1">
            <a:extLst>
              <a:ext uri="{FF2B5EF4-FFF2-40B4-BE49-F238E27FC236}">
                <a16:creationId xmlns:a16="http://schemas.microsoft.com/office/drawing/2014/main" id="{BA7096FA-D044-01EA-C3D1-91096470C837}"/>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スライド№２２</a:t>
            </a:r>
          </a:p>
        </p:txBody>
      </p:sp>
      <p:sp>
        <p:nvSpPr>
          <p:cNvPr id="5" name="テキスト ボックス 4">
            <a:extLst>
              <a:ext uri="{FF2B5EF4-FFF2-40B4-BE49-F238E27FC236}">
                <a16:creationId xmlns:a16="http://schemas.microsoft.com/office/drawing/2014/main" id="{12C62726-7DD5-B019-6128-3452D029566D}"/>
              </a:ext>
            </a:extLst>
          </p:cNvPr>
          <p:cNvSpPr txBox="1"/>
          <p:nvPr/>
        </p:nvSpPr>
        <p:spPr>
          <a:xfrm>
            <a:off x="808263" y="2425939"/>
            <a:ext cx="10806792" cy="246221"/>
          </a:xfrm>
          <a:prstGeom prst="rect">
            <a:avLst/>
          </a:prstGeom>
          <a:noFill/>
          <a:ln>
            <a:solidFill>
              <a:schemeClr val="tx1"/>
            </a:solidFill>
          </a:ln>
        </p:spPr>
        <p:txBody>
          <a:bodyPr wrap="square" anchor="ctr">
            <a:spAutoFit/>
          </a:bodyPr>
          <a:lstStyle/>
          <a:p>
            <a:r>
              <a:rPr lang="en-US" altLang="ja-JP" sz="1000" dirty="0">
                <a:latin typeface="UD デジタル 教科書体 NK-R" panose="02020400000000000000" pitchFamily="18" charset="-128"/>
                <a:ea typeface="UD デジタル 教科書体 NK-R" panose="02020400000000000000" pitchFamily="18" charset="-128"/>
              </a:rPr>
              <a:t>https://www.pwc.com/jp/ja/knowledge/track-record/assets/pdf/working-transition-case-studies.pdf</a:t>
            </a:r>
            <a:endParaRPr lang="ja-JP" altLang="en-US" sz="1000" dirty="0">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a:extLst>
              <a:ext uri="{FF2B5EF4-FFF2-40B4-BE49-F238E27FC236}">
                <a16:creationId xmlns:a16="http://schemas.microsoft.com/office/drawing/2014/main" id="{3583826E-63BB-06C6-2A49-BB8D67CFA129}"/>
              </a:ext>
            </a:extLst>
          </p:cNvPr>
          <p:cNvSpPr txBox="1"/>
          <p:nvPr/>
        </p:nvSpPr>
        <p:spPr>
          <a:xfrm>
            <a:off x="808263" y="1475231"/>
            <a:ext cx="10806792" cy="923330"/>
          </a:xfrm>
          <a:prstGeom prst="rect">
            <a:avLst/>
          </a:prstGeom>
          <a:noFill/>
          <a:ln>
            <a:solidFill>
              <a:schemeClr val="tx1"/>
            </a:solidFill>
          </a:ln>
        </p:spPr>
        <p:txBody>
          <a:bodyPr wrap="square" anchor="ctr">
            <a:spAutoFit/>
          </a:bodyPr>
          <a:lstStyle/>
          <a:p>
            <a:r>
              <a:rPr lang="ja-JP" altLang="en-US" dirty="0">
                <a:latin typeface="UD デジタル 教科書体 NK-R" panose="02020400000000000000" pitchFamily="18" charset="-128"/>
                <a:ea typeface="UD デジタル 教科書体 NK-R" panose="02020400000000000000" pitchFamily="18" charset="-128"/>
              </a:rPr>
              <a:t>平成３０年度障害者総合福祉推進事業</a:t>
            </a:r>
            <a:endParaRPr lang="en-US" altLang="ja-JP" dirty="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「就労移行支援事業所における効果的な支援と就労定着支援の実施及び課題にかかわる調査研究 就労移行支援・就労定着支援事例集」</a:t>
            </a:r>
          </a:p>
        </p:txBody>
      </p:sp>
      <p:sp>
        <p:nvSpPr>
          <p:cNvPr id="12" name="テキスト ボックス 11">
            <a:extLst>
              <a:ext uri="{FF2B5EF4-FFF2-40B4-BE49-F238E27FC236}">
                <a16:creationId xmlns:a16="http://schemas.microsoft.com/office/drawing/2014/main" id="{EE2BEB63-7BA0-F64E-AB20-495CF1ABDFCA}"/>
              </a:ext>
            </a:extLst>
          </p:cNvPr>
          <p:cNvSpPr txBox="1"/>
          <p:nvPr/>
        </p:nvSpPr>
        <p:spPr>
          <a:xfrm>
            <a:off x="808263" y="3627201"/>
            <a:ext cx="10806792" cy="246221"/>
          </a:xfrm>
          <a:prstGeom prst="rect">
            <a:avLst/>
          </a:prstGeom>
          <a:noFill/>
          <a:ln>
            <a:solidFill>
              <a:schemeClr val="tx1"/>
            </a:solidFill>
          </a:ln>
        </p:spPr>
        <p:txBody>
          <a:bodyPr wrap="square" anchor="ctr">
            <a:spAutoFit/>
          </a:bodyPr>
          <a:lstStyle/>
          <a:p>
            <a:r>
              <a:rPr lang="en-US" altLang="ja-JP" sz="1000" dirty="0">
                <a:latin typeface="UD デジタル 教科書体 NK-R" panose="02020400000000000000" pitchFamily="18" charset="-128"/>
                <a:ea typeface="UD デジタル 教科書体 NK-R" panose="02020400000000000000" pitchFamily="18" charset="-128"/>
              </a:rPr>
              <a:t>https://www.mhlw.go.jp/content/12200000/000521836.pdf</a:t>
            </a:r>
            <a:endParaRPr lang="ja-JP" altLang="en-US" sz="10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B87867C1-6686-98F2-8264-2B1669CB329F}"/>
              </a:ext>
            </a:extLst>
          </p:cNvPr>
          <p:cNvSpPr txBox="1"/>
          <p:nvPr/>
        </p:nvSpPr>
        <p:spPr>
          <a:xfrm>
            <a:off x="808263" y="2953492"/>
            <a:ext cx="10806792" cy="646331"/>
          </a:xfrm>
          <a:prstGeom prst="rect">
            <a:avLst/>
          </a:prstGeom>
          <a:noFill/>
          <a:ln>
            <a:solidFill>
              <a:schemeClr val="tx1"/>
            </a:solidFill>
          </a:ln>
        </p:spPr>
        <p:txBody>
          <a:bodyPr wrap="square">
            <a:spAutoFit/>
          </a:bodyPr>
          <a:lstStyle/>
          <a:p>
            <a:r>
              <a:rPr lang="ja-JP" altLang="en-US" dirty="0">
                <a:latin typeface="UD デジタル 教科書体 NK-R" panose="02020400000000000000" pitchFamily="18" charset="-128"/>
                <a:ea typeface="UD デジタル 教科書体 NK-R" panose="02020400000000000000" pitchFamily="18" charset="-128"/>
              </a:rPr>
              <a:t>平成３０年度障害者総合福祉推進事業</a:t>
            </a:r>
            <a:endParaRPr lang="en-US" altLang="ja-JP" dirty="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「就労継続支援</a:t>
            </a:r>
            <a:r>
              <a:rPr lang="en-US" altLang="ja-JP" dirty="0">
                <a:latin typeface="UD デジタル 教科書体 NK-R" panose="02020400000000000000" pitchFamily="18" charset="-128"/>
                <a:ea typeface="UD デジタル 教科書体 NK-R" panose="02020400000000000000" pitchFamily="18" charset="-128"/>
              </a:rPr>
              <a:t>A</a:t>
            </a:r>
            <a:r>
              <a:rPr lang="ja-JP" altLang="en-US" dirty="0">
                <a:latin typeface="UD デジタル 教科書体 NK-R" panose="02020400000000000000" pitchFamily="18" charset="-128"/>
                <a:ea typeface="UD デジタル 教科書体 NK-R" panose="02020400000000000000" pitchFamily="18" charset="-128"/>
              </a:rPr>
              <a:t>型事業所の経営改善に関する調査研究事業報告書・経営改善事例集」</a:t>
            </a:r>
          </a:p>
        </p:txBody>
      </p:sp>
      <p:sp>
        <p:nvSpPr>
          <p:cNvPr id="18" name="テキスト ボックス 17">
            <a:extLst>
              <a:ext uri="{FF2B5EF4-FFF2-40B4-BE49-F238E27FC236}">
                <a16:creationId xmlns:a16="http://schemas.microsoft.com/office/drawing/2014/main" id="{867C92E0-8362-BD49-8912-60B6DDE2C587}"/>
              </a:ext>
            </a:extLst>
          </p:cNvPr>
          <p:cNvSpPr txBox="1"/>
          <p:nvPr/>
        </p:nvSpPr>
        <p:spPr>
          <a:xfrm>
            <a:off x="808263" y="3900800"/>
            <a:ext cx="10806792" cy="246221"/>
          </a:xfrm>
          <a:prstGeom prst="rect">
            <a:avLst/>
          </a:prstGeom>
          <a:noFill/>
          <a:ln>
            <a:solidFill>
              <a:schemeClr val="tx1"/>
            </a:solidFill>
          </a:ln>
        </p:spPr>
        <p:txBody>
          <a:bodyPr wrap="square" anchor="ctr">
            <a:spAutoFit/>
          </a:bodyPr>
          <a:lstStyle/>
          <a:p>
            <a:r>
              <a:rPr lang="en-US" altLang="ja-JP" sz="1000" dirty="0">
                <a:latin typeface="UD デジタル 教科書体 NK-R" panose="02020400000000000000" pitchFamily="18" charset="-128"/>
                <a:ea typeface="UD デジタル 教科書体 NK-R" panose="02020400000000000000" pitchFamily="18" charset="-128"/>
              </a:rPr>
              <a:t>https://insweb.jp/wp/wp-content/uploads/2019/04/1_1_jirei1.pdf</a:t>
            </a:r>
            <a:endParaRPr lang="ja-JP" altLang="en-US" sz="1000" dirty="0">
              <a:latin typeface="UD デジタル 教科書体 NK-R" panose="02020400000000000000" pitchFamily="18" charset="-128"/>
              <a:ea typeface="UD デジタル 教科書体 NK-R" panose="02020400000000000000" pitchFamily="18" charset="-128"/>
            </a:endParaRPr>
          </a:p>
        </p:txBody>
      </p:sp>
      <p:sp>
        <p:nvSpPr>
          <p:cNvPr id="20" name="テキスト ボックス 19">
            <a:extLst>
              <a:ext uri="{FF2B5EF4-FFF2-40B4-BE49-F238E27FC236}">
                <a16:creationId xmlns:a16="http://schemas.microsoft.com/office/drawing/2014/main" id="{B865831A-F51A-1692-93E4-C0E7DDE7EDC0}"/>
              </a:ext>
            </a:extLst>
          </p:cNvPr>
          <p:cNvSpPr txBox="1"/>
          <p:nvPr/>
        </p:nvSpPr>
        <p:spPr>
          <a:xfrm>
            <a:off x="808263" y="4432557"/>
            <a:ext cx="10806792" cy="369332"/>
          </a:xfrm>
          <a:prstGeom prst="rect">
            <a:avLst/>
          </a:prstGeom>
          <a:noFill/>
          <a:ln>
            <a:solidFill>
              <a:schemeClr val="tx1"/>
            </a:solidFill>
          </a:ln>
        </p:spPr>
        <p:txBody>
          <a:bodyPr wrap="square" anchor="ctr">
            <a:spAutoFit/>
          </a:bodyPr>
          <a:lstStyle/>
          <a:p>
            <a:r>
              <a:rPr lang="ja-JP" altLang="en-US" dirty="0">
                <a:latin typeface="UD デジタル 教科書体 NK-R" panose="02020400000000000000" pitchFamily="18" charset="-128"/>
                <a:ea typeface="UD デジタル 教科書体 NK-R" panose="02020400000000000000" pitchFamily="18" charset="-128"/>
              </a:rPr>
              <a:t>就労継続支援事業所における工賃・賃金の向上 事例集＆ワークブック </a:t>
            </a:r>
          </a:p>
        </p:txBody>
      </p:sp>
      <p:sp>
        <p:nvSpPr>
          <p:cNvPr id="24" name="テキスト ボックス 23">
            <a:extLst>
              <a:ext uri="{FF2B5EF4-FFF2-40B4-BE49-F238E27FC236}">
                <a16:creationId xmlns:a16="http://schemas.microsoft.com/office/drawing/2014/main" id="{D1B77F82-7D7D-D894-65C8-1C1B39D9653C}"/>
              </a:ext>
            </a:extLst>
          </p:cNvPr>
          <p:cNvSpPr txBox="1"/>
          <p:nvPr/>
        </p:nvSpPr>
        <p:spPr>
          <a:xfrm>
            <a:off x="808263" y="4823608"/>
            <a:ext cx="10806792" cy="246221"/>
          </a:xfrm>
          <a:prstGeom prst="rect">
            <a:avLst/>
          </a:prstGeom>
          <a:noFill/>
          <a:ln>
            <a:solidFill>
              <a:schemeClr val="tx1"/>
            </a:solidFill>
          </a:ln>
        </p:spPr>
        <p:txBody>
          <a:bodyPr wrap="square">
            <a:spAutoFit/>
          </a:bodyPr>
          <a:lstStyle/>
          <a:p>
            <a:r>
              <a:rPr lang="en-US" altLang="ja-JP" sz="1000" dirty="0">
                <a:latin typeface="UD デジタル 教科書体 NK-R" panose="02020400000000000000" pitchFamily="18" charset="-128"/>
                <a:ea typeface="UD デジタル 教科書体 NK-R" panose="02020400000000000000" pitchFamily="18" charset="-128"/>
              </a:rPr>
              <a:t>https://insweb.jp/wp/wp-content/uploads/2019/04/2_1_jirei1.pdf</a:t>
            </a:r>
            <a:endParaRPr lang="ja-JP" altLang="en-US" sz="1000" dirty="0">
              <a:latin typeface="UD デジタル 教科書体 NK-R" panose="02020400000000000000" pitchFamily="18" charset="-128"/>
              <a:ea typeface="UD デジタル 教科書体 NK-R" panose="02020400000000000000" pitchFamily="18" charset="-128"/>
            </a:endParaRPr>
          </a:p>
        </p:txBody>
      </p:sp>
      <p:sp>
        <p:nvSpPr>
          <p:cNvPr id="28" name="テキスト ボックス 27">
            <a:extLst>
              <a:ext uri="{FF2B5EF4-FFF2-40B4-BE49-F238E27FC236}">
                <a16:creationId xmlns:a16="http://schemas.microsoft.com/office/drawing/2014/main" id="{1314AE95-E4B6-E7A4-9FC7-95D3A13F8A0D}"/>
              </a:ext>
            </a:extLst>
          </p:cNvPr>
          <p:cNvSpPr txBox="1"/>
          <p:nvPr/>
        </p:nvSpPr>
        <p:spPr>
          <a:xfrm>
            <a:off x="808263" y="5746416"/>
            <a:ext cx="10806791" cy="246221"/>
          </a:xfrm>
          <a:prstGeom prst="rect">
            <a:avLst/>
          </a:prstGeom>
          <a:noFill/>
          <a:ln>
            <a:solidFill>
              <a:schemeClr val="tx1"/>
            </a:solidFill>
          </a:ln>
        </p:spPr>
        <p:txBody>
          <a:bodyPr wrap="square" anchor="ctr">
            <a:spAutoFit/>
          </a:bodyPr>
          <a:lstStyle/>
          <a:p>
            <a:r>
              <a:rPr lang="en-US" altLang="ja-JP" sz="1000" dirty="0">
                <a:latin typeface="UD デジタル 教科書体 NK-R" panose="02020400000000000000" pitchFamily="18" charset="-128"/>
                <a:ea typeface="UD デジタル 教科書体 NK-R" panose="02020400000000000000" pitchFamily="18" charset="-128"/>
              </a:rPr>
              <a:t>https://www.pref.kumamoto.jp/uploaded/life/137469_279381_misc.pdf</a:t>
            </a:r>
            <a:endParaRPr lang="ja-JP" altLang="en-US" sz="1000" dirty="0">
              <a:latin typeface="UD デジタル 教科書体 NK-R" panose="02020400000000000000" pitchFamily="18" charset="-128"/>
              <a:ea typeface="UD デジタル 教科書体 NK-R" panose="02020400000000000000" pitchFamily="18" charset="-128"/>
            </a:endParaRPr>
          </a:p>
        </p:txBody>
      </p:sp>
      <p:sp>
        <p:nvSpPr>
          <p:cNvPr id="30" name="テキスト ボックス 29">
            <a:extLst>
              <a:ext uri="{FF2B5EF4-FFF2-40B4-BE49-F238E27FC236}">
                <a16:creationId xmlns:a16="http://schemas.microsoft.com/office/drawing/2014/main" id="{C71A7BC5-21BA-81BD-456E-74BB6C436098}"/>
              </a:ext>
            </a:extLst>
          </p:cNvPr>
          <p:cNvSpPr txBox="1"/>
          <p:nvPr/>
        </p:nvSpPr>
        <p:spPr>
          <a:xfrm>
            <a:off x="808263" y="5355365"/>
            <a:ext cx="10806792" cy="369332"/>
          </a:xfrm>
          <a:prstGeom prst="rect">
            <a:avLst/>
          </a:prstGeom>
          <a:noFill/>
          <a:ln>
            <a:solidFill>
              <a:schemeClr val="tx1"/>
            </a:solidFill>
          </a:ln>
        </p:spPr>
        <p:txBody>
          <a:bodyPr wrap="square" anchor="ctr">
            <a:spAutoFit/>
          </a:bodyPr>
          <a:lstStyle/>
          <a:p>
            <a:r>
              <a:rPr lang="zh-TW" altLang="en-US" dirty="0">
                <a:latin typeface="UD デジタル 教科書体 NK-R" panose="02020400000000000000" pitchFamily="18" charset="-128"/>
                <a:ea typeface="UD デジタル 教科書体 NK-R" panose="02020400000000000000" pitchFamily="18" charset="-128"/>
              </a:rPr>
              <a:t>令和２年度（</a:t>
            </a:r>
            <a:r>
              <a:rPr lang="en-US" altLang="zh-TW" dirty="0">
                <a:latin typeface="UD デジタル 教科書体 NK-R" panose="02020400000000000000" pitchFamily="18" charset="-128"/>
                <a:ea typeface="UD デジタル 教科書体 NK-R" panose="02020400000000000000" pitchFamily="18" charset="-128"/>
              </a:rPr>
              <a:t>2020</a:t>
            </a:r>
            <a:r>
              <a:rPr lang="zh-TW" altLang="en-US" dirty="0">
                <a:latin typeface="UD デジタル 教科書体 NK-R" panose="02020400000000000000" pitchFamily="18" charset="-128"/>
                <a:ea typeface="UD デジタル 教科書体 NK-R" panose="02020400000000000000" pitchFamily="18" charset="-128"/>
              </a:rPr>
              <a:t>年度）熊本県委託事業</a:t>
            </a:r>
            <a:r>
              <a:rPr lang="ja-JP" altLang="en-US" dirty="0">
                <a:latin typeface="UD デジタル 教科書体 NK-R" panose="02020400000000000000" pitchFamily="18" charset="-128"/>
                <a:ea typeface="UD デジタル 教科書体 NK-R" panose="02020400000000000000" pitchFamily="18" charset="-128"/>
              </a:rPr>
              <a:t>「就労継続支援事業所の取組好事例集</a:t>
            </a:r>
          </a:p>
        </p:txBody>
      </p:sp>
    </p:spTree>
    <p:extLst>
      <p:ext uri="{BB962C8B-B14F-4D97-AF65-F5344CB8AC3E}">
        <p14:creationId xmlns:p14="http://schemas.microsoft.com/office/powerpoint/2010/main" val="1356852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四角形: 角を丸くする 12">
            <a:extLst>
              <a:ext uri="{FF2B5EF4-FFF2-40B4-BE49-F238E27FC236}">
                <a16:creationId xmlns:a16="http://schemas.microsoft.com/office/drawing/2014/main" id="{27E723BB-AEA9-44F7-85BC-7C4484A28BFF}"/>
              </a:ext>
            </a:extLst>
          </p:cNvPr>
          <p:cNvSpPr/>
          <p:nvPr/>
        </p:nvSpPr>
        <p:spPr>
          <a:xfrm>
            <a:off x="9091826" y="3428999"/>
            <a:ext cx="2453468" cy="3063876"/>
          </a:xfrm>
          <a:prstGeom prst="round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t"/>
          <a:lstStyle/>
          <a:p>
            <a:pPr algn="ctr"/>
            <a:r>
              <a:rPr kumimoji="1" lang="ja-JP" altLang="en-US" sz="1600" u="sng" dirty="0">
                <a:latin typeface="UD デジタル 教科書体 NK-R" panose="02020400000000000000" pitchFamily="18" charset="-128"/>
                <a:ea typeface="UD デジタル 教科書体 NK-R" panose="02020400000000000000" pitchFamily="18" charset="-128"/>
              </a:rPr>
              <a:t>企業等</a:t>
            </a:r>
          </a:p>
        </p:txBody>
      </p:sp>
      <p:sp>
        <p:nvSpPr>
          <p:cNvPr id="7" name="正方形/長方形 6">
            <a:extLst>
              <a:ext uri="{FF2B5EF4-FFF2-40B4-BE49-F238E27FC236}">
                <a16:creationId xmlns:a16="http://schemas.microsoft.com/office/drawing/2014/main" id="{6ED6CB26-8359-4F9B-BE21-9C4306B0AB71}"/>
              </a:ext>
            </a:extLst>
          </p:cNvPr>
          <p:cNvSpPr/>
          <p:nvPr/>
        </p:nvSpPr>
        <p:spPr>
          <a:xfrm>
            <a:off x="5180105" y="3532086"/>
            <a:ext cx="1900362" cy="13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１，２８８人／</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H15</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２，４６０人／</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H18</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１．９倍）</a:t>
            </a:r>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３，２９３人／</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H21</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２．６倍）</a:t>
            </a:r>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４，４０３人／</a:t>
            </a:r>
            <a:r>
              <a:rPr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H22</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３．４倍）</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５，６７５人／</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H23</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４．４倍）</a:t>
            </a:r>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７，７１７人／</a:t>
            </a:r>
            <a:r>
              <a:rPr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H24</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６．０倍）</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１０，００１人／</a:t>
            </a:r>
            <a:r>
              <a:rPr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H25</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７．８倍）</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１０，９２２人／</a:t>
            </a:r>
            <a:r>
              <a:rPr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H26</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８．５倍）</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 name="タイトル 1">
            <a:extLst>
              <a:ext uri="{FF2B5EF4-FFF2-40B4-BE49-F238E27FC236}">
                <a16:creationId xmlns:a16="http://schemas.microsoft.com/office/drawing/2014/main" id="{49220C4D-63F7-4208-BBEB-3782100D8D43}"/>
              </a:ext>
            </a:extLst>
          </p:cNvPr>
          <p:cNvSpPr>
            <a:spLocks noGrp="1"/>
          </p:cNvSpPr>
          <p:nvPr>
            <p:ph type="title"/>
          </p:nvPr>
        </p:nvSpPr>
        <p:spPr/>
        <p:txBody>
          <a:bodyPr anchor="t">
            <a:normAutofit/>
          </a:bodyPr>
          <a:lstStyle/>
          <a:p>
            <a:r>
              <a:rPr lang="ja-JP" altLang="en-US" b="0" dirty="0"/>
              <a:t>まとめ～課題と求められる役割とは</a:t>
            </a:r>
            <a:br>
              <a:rPr kumimoji="1" lang="en-US" altLang="ja-JP" sz="3600" b="0" dirty="0"/>
            </a:br>
            <a:r>
              <a:rPr kumimoji="1" lang="ja-JP" altLang="en-US" sz="2400" b="0" u="none" dirty="0"/>
              <a:t>就労支援施策の対象となる障害者数</a:t>
            </a:r>
            <a:endParaRPr kumimoji="1" lang="ja-JP" altLang="en-US" sz="3600" b="0" dirty="0"/>
          </a:p>
        </p:txBody>
      </p:sp>
      <p:sp>
        <p:nvSpPr>
          <p:cNvPr id="3" name="四角形: 角を丸くする 2">
            <a:extLst>
              <a:ext uri="{FF2B5EF4-FFF2-40B4-BE49-F238E27FC236}">
                <a16:creationId xmlns:a16="http://schemas.microsoft.com/office/drawing/2014/main" id="{D4B28545-E4A1-4ADD-8A5C-1ECF9676312F}"/>
              </a:ext>
            </a:extLst>
          </p:cNvPr>
          <p:cNvSpPr/>
          <p:nvPr/>
        </p:nvSpPr>
        <p:spPr>
          <a:xfrm>
            <a:off x="838200" y="1351722"/>
            <a:ext cx="10515600" cy="1049571"/>
          </a:xfrm>
          <a:prstGeom prst="roundRect">
            <a:avLst/>
          </a:prstGeom>
          <a:solidFill>
            <a:srgbClr val="FFFFCC"/>
          </a:solid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600" dirty="0">
                <a:latin typeface="UD デジタル 教科書体 NK-R" panose="02020400000000000000" pitchFamily="18" charset="-128"/>
                <a:ea typeface="UD デジタル 教科書体 NK-R" panose="02020400000000000000" pitchFamily="18" charset="-128"/>
              </a:rPr>
              <a:t>障害者総数</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約１，１６０万人</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（身体４３６．０万人、知的１０９．４万人、精神６１４．８万人）</a:t>
            </a:r>
            <a:r>
              <a:rPr kumimoji="1" lang="ja-JP" altLang="en-US" sz="1600" dirty="0">
                <a:latin typeface="UD デジタル 教科書体 NK-R" panose="02020400000000000000" pitchFamily="18" charset="-128"/>
                <a:ea typeface="UD デジタル 教科書体 NK-R" panose="02020400000000000000" pitchFamily="18" charset="-128"/>
              </a:rPr>
              <a:t>中</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１８歳～６４歳の在宅者数</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約４８０万人</a:t>
            </a:r>
            <a:r>
              <a:rPr kumimoji="1" lang="ja-JP" altLang="en-US" sz="1600" dirty="0">
                <a:latin typeface="UD デジタル 教科書体 NK-R" panose="02020400000000000000" pitchFamily="18" charset="-128"/>
                <a:ea typeface="UD デジタル 教科書体 NK-R" panose="02020400000000000000" pitchFamily="18" charset="-128"/>
              </a:rPr>
              <a:t>（身体１０１．３万人、知的５８．０万人、精神３２０．７万人）</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身体障害者数及び知的障害者数は、生活のしづらさなどに関する調査及び社会福祉施設等調査等による身体障害者手帳及び療育手帳の所持者数等を元に算　</a:t>
            </a:r>
            <a:endParaRPr lang="en-US" altLang="ja-JP" sz="1100" dirty="0">
              <a:latin typeface="UD デジタル 教科書体 NK-R" panose="02020400000000000000" pitchFamily="18" charset="-128"/>
              <a:ea typeface="UD デジタル 教科書体 NK-R" panose="02020400000000000000" pitchFamily="18" charset="-128"/>
            </a:endParaRPr>
          </a:p>
          <a:p>
            <a:r>
              <a:rPr lang="ja-JP" altLang="en-US" sz="1100" dirty="0">
                <a:latin typeface="UD デジタル 教科書体 NK-R" panose="02020400000000000000" pitchFamily="18" charset="-128"/>
                <a:ea typeface="UD デジタル 教科書体 NK-R" panose="02020400000000000000" pitchFamily="18" charset="-128"/>
              </a:rPr>
              <a:t>　　出した推計値、精神障害者は、患者調査を元に算出した推計値。このほか、就労支援施策については、難病患者等が対象になる。</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4" name="正方形/長方形 3">
            <a:extLst>
              <a:ext uri="{FF2B5EF4-FFF2-40B4-BE49-F238E27FC236}">
                <a16:creationId xmlns:a16="http://schemas.microsoft.com/office/drawing/2014/main" id="{A5534C0F-F2DB-4A64-9240-07D8FE6FB5F5}"/>
              </a:ext>
            </a:extLst>
          </p:cNvPr>
          <p:cNvSpPr/>
          <p:nvPr/>
        </p:nvSpPr>
        <p:spPr>
          <a:xfrm>
            <a:off x="978010" y="2510480"/>
            <a:ext cx="1168842" cy="581081"/>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一般就労への移行の現状</a:t>
            </a:r>
          </a:p>
        </p:txBody>
      </p:sp>
      <p:sp>
        <p:nvSpPr>
          <p:cNvPr id="5" name="四角形: 角を丸くする 4">
            <a:extLst>
              <a:ext uri="{FF2B5EF4-FFF2-40B4-BE49-F238E27FC236}">
                <a16:creationId xmlns:a16="http://schemas.microsoft.com/office/drawing/2014/main" id="{92198C77-2132-4937-94E9-BAEC832ED2FD}"/>
              </a:ext>
            </a:extLst>
          </p:cNvPr>
          <p:cNvSpPr/>
          <p:nvPr/>
        </p:nvSpPr>
        <p:spPr>
          <a:xfrm>
            <a:off x="838200" y="2451998"/>
            <a:ext cx="10515600" cy="69804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latin typeface="UD デジタル 教科書体 NK-R" panose="02020400000000000000" pitchFamily="18" charset="-128"/>
                <a:ea typeface="UD デジタル 教科書体 NK-R" panose="02020400000000000000" pitchFamily="18" charset="-128"/>
              </a:rPr>
              <a:t>　　　　　　　　　　　　　　　①特別支援学校から一般企業への就職が約２９．３％　就労系障害福祉サービスの利用が約３４．２％</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②就労系障害福祉サービスから一般企業への就職は、年々増加し、令和４年は約２．４万人が一般就労への移行を実現</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6" name="四角形: 角を丸くする 5">
            <a:extLst>
              <a:ext uri="{FF2B5EF4-FFF2-40B4-BE49-F238E27FC236}">
                <a16:creationId xmlns:a16="http://schemas.microsoft.com/office/drawing/2014/main" id="{F831BD18-5FEF-483D-9E53-418FDE94CCBB}"/>
              </a:ext>
            </a:extLst>
          </p:cNvPr>
          <p:cNvSpPr/>
          <p:nvPr/>
        </p:nvSpPr>
        <p:spPr>
          <a:xfrm>
            <a:off x="1921450" y="3428999"/>
            <a:ext cx="3366168" cy="176303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u="sng" dirty="0">
                <a:latin typeface="UD デジタル 教科書体 NK-R" panose="02020400000000000000" pitchFamily="18" charset="-128"/>
                <a:ea typeface="UD デジタル 教科書体 NK-R" panose="02020400000000000000" pitchFamily="18" charset="-128"/>
              </a:rPr>
              <a:t>障害福祉サービス</a:t>
            </a:r>
            <a:endParaRPr kumimoji="1" lang="en-US" altLang="ja-JP" sz="1600" u="sng" dirty="0">
              <a:latin typeface="UD デジタル 教科書体 NK-R" panose="02020400000000000000" pitchFamily="18" charset="-128"/>
              <a:ea typeface="UD デジタル 教科書体 NK-R" panose="02020400000000000000" pitchFamily="18" charset="-128"/>
            </a:endParaRPr>
          </a:p>
          <a:p>
            <a:pPr algn="ct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・就労移行支援事業　　約３．６万人</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・就労継続支援</a:t>
            </a:r>
            <a:r>
              <a:rPr lang="en-US" altLang="ja-JP" sz="1400" dirty="0">
                <a:latin typeface="UD デジタル 教科書体 NK-R" panose="02020400000000000000" pitchFamily="18" charset="-128"/>
                <a:ea typeface="UD デジタル 教科書体 NK-R" panose="02020400000000000000" pitchFamily="18" charset="-128"/>
              </a:rPr>
              <a:t>A</a:t>
            </a:r>
            <a:r>
              <a:rPr lang="ja-JP" altLang="en-US" sz="1400" dirty="0">
                <a:latin typeface="UD デジタル 教科書体 NK-R" panose="02020400000000000000" pitchFamily="18" charset="-128"/>
                <a:ea typeface="UD デジタル 教科書体 NK-R" panose="02020400000000000000" pitchFamily="18" charset="-128"/>
              </a:rPr>
              <a:t>型事業　　約８．４万人</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・就労継続支援</a:t>
            </a:r>
            <a:r>
              <a:rPr kumimoji="1" lang="en-US" altLang="ja-JP" sz="1400" dirty="0">
                <a:latin typeface="UD デジタル 教科書体 NK-R" panose="02020400000000000000" pitchFamily="18" charset="-128"/>
                <a:ea typeface="UD デジタル 教科書体 NK-R" panose="02020400000000000000" pitchFamily="18" charset="-128"/>
              </a:rPr>
              <a:t>B</a:t>
            </a:r>
            <a:r>
              <a:rPr kumimoji="1" lang="ja-JP" altLang="en-US" sz="1400" dirty="0">
                <a:latin typeface="UD デジタル 教科書体 NK-R" panose="02020400000000000000" pitchFamily="18" charset="-128"/>
                <a:ea typeface="UD デジタル 教科書体 NK-R" panose="02020400000000000000" pitchFamily="18" charset="-128"/>
              </a:rPr>
              <a:t>型事業　　約３２．９万人</a:t>
            </a:r>
            <a:endParaRPr kumimoji="1" lang="en-US" altLang="ja-JP" sz="1400" dirty="0">
              <a:latin typeface="UD デジタル 教科書体 NK-R" panose="02020400000000000000" pitchFamily="18" charset="-128"/>
              <a:ea typeface="UD デジタル 教科書体 NK-R" panose="02020400000000000000" pitchFamily="18" charset="-128"/>
            </a:endParaRPr>
          </a:p>
          <a:p>
            <a:endParaRPr lang="en-US" altLang="ja-JP" sz="1400" dirty="0">
              <a:latin typeface="UD デジタル 教科書体 NK-R" panose="02020400000000000000" pitchFamily="18" charset="-128"/>
              <a:ea typeface="UD デジタル 教科書体 NK-R" panose="02020400000000000000" pitchFamily="18" charset="-128"/>
            </a:endParaRPr>
          </a:p>
          <a:p>
            <a:pPr algn="r"/>
            <a:r>
              <a:rPr kumimoji="1" lang="ja-JP" altLang="en-US" sz="1200" dirty="0">
                <a:latin typeface="UD デジタル 教科書体 NK-R" panose="02020400000000000000" pitchFamily="18" charset="-128"/>
                <a:ea typeface="UD デジタル 教科書体 NK-R" panose="02020400000000000000" pitchFamily="18" charset="-128"/>
              </a:rPr>
              <a:t>（令和５年３月時点）</a:t>
            </a:r>
          </a:p>
        </p:txBody>
      </p:sp>
      <p:sp>
        <p:nvSpPr>
          <p:cNvPr id="8" name="正方形/長方形 7">
            <a:extLst>
              <a:ext uri="{FF2B5EF4-FFF2-40B4-BE49-F238E27FC236}">
                <a16:creationId xmlns:a16="http://schemas.microsoft.com/office/drawing/2014/main" id="{6007C5FD-C2AD-40DB-8C40-20879D889BFA}"/>
              </a:ext>
            </a:extLst>
          </p:cNvPr>
          <p:cNvSpPr/>
          <p:nvPr/>
        </p:nvSpPr>
        <p:spPr>
          <a:xfrm>
            <a:off x="6262949" y="3168040"/>
            <a:ext cx="1681871" cy="430887"/>
          </a:xfrm>
          <a:prstGeom prst="rect">
            <a:avLst/>
          </a:prstGeom>
          <a:noFill/>
        </p:spPr>
        <p:txBody>
          <a:bodyPr wrap="none" lIns="91440" tIns="45720" rIns="91440" bIns="45720">
            <a:spAutoFit/>
          </a:bodyPr>
          <a:lstStyle/>
          <a:p>
            <a:r>
              <a:rPr lang="ja-JP" altLang="en-US" sz="1100" dirty="0">
                <a:ln w="0"/>
                <a:solidFill>
                  <a:srgbClr val="FF0000"/>
                </a:solidFill>
                <a:latin typeface="UD デジタル 教科書体 NK-R" panose="02020400000000000000" pitchFamily="18" charset="-128"/>
                <a:ea typeface="UD デジタル 教科書体 NK-R" panose="02020400000000000000" pitchFamily="18" charset="-128"/>
              </a:rPr>
              <a:t>就労系障害福祉サービス</a:t>
            </a:r>
            <a:endParaRPr lang="en-US" altLang="ja-JP" sz="1100" dirty="0">
              <a:ln w="0"/>
              <a:solidFill>
                <a:srgbClr val="FF0000"/>
              </a:solidFill>
              <a:latin typeface="UD デジタル 教科書体 NK-R" panose="02020400000000000000" pitchFamily="18" charset="-128"/>
              <a:ea typeface="UD デジタル 教科書体 NK-R" panose="02020400000000000000" pitchFamily="18" charset="-128"/>
            </a:endParaRPr>
          </a:p>
          <a:p>
            <a:r>
              <a:rPr lang="ja-JP" altLang="en-US" sz="1100" dirty="0">
                <a:ln w="0"/>
                <a:solidFill>
                  <a:srgbClr val="FF0000"/>
                </a:solidFill>
                <a:latin typeface="UD デジタル 教科書体 NK-R" panose="02020400000000000000" pitchFamily="18" charset="-128"/>
                <a:ea typeface="UD デジタル 教科書体 NK-R" panose="02020400000000000000" pitchFamily="18" charset="-128"/>
              </a:rPr>
              <a:t>から一般就労への移行</a:t>
            </a:r>
            <a:endParaRPr lang="ja-JP" altLang="en-US" sz="1100" cap="none" spc="0" dirty="0">
              <a:ln w="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10" name="正方形/長方形 9">
            <a:extLst>
              <a:ext uri="{FF2B5EF4-FFF2-40B4-BE49-F238E27FC236}">
                <a16:creationId xmlns:a16="http://schemas.microsoft.com/office/drawing/2014/main" id="{C4EEC0CD-391A-4B79-B519-0FEBB329B2E4}"/>
              </a:ext>
            </a:extLst>
          </p:cNvPr>
          <p:cNvSpPr/>
          <p:nvPr/>
        </p:nvSpPr>
        <p:spPr>
          <a:xfrm>
            <a:off x="6904384" y="3539819"/>
            <a:ext cx="1987941" cy="134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１０，９２０人／</a:t>
            </a:r>
            <a:r>
              <a:rPr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H26</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８．５倍）</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１１，９２８人／</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H27</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９．３倍）</a:t>
            </a:r>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１３，５１７人／</a:t>
            </a:r>
            <a:r>
              <a:rPr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H</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２８（１０．５倍）</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１４，８４５人／</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H29</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（１１．５倍）</a:t>
            </a:r>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１９，９６３人／</a:t>
            </a:r>
            <a:r>
              <a:rPr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H30</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（１５．５倍）</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２１，９１９人／　</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R</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１（１７．０倍）</a:t>
            </a:r>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１８，５９９人／　</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R</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２（１４．４倍）</a:t>
            </a:r>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２１，３８０人／　</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R3</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（１６．６倍）</a:t>
            </a:r>
          </a:p>
        </p:txBody>
      </p:sp>
      <p:sp>
        <p:nvSpPr>
          <p:cNvPr id="9" name="矢印: 右 8">
            <a:extLst>
              <a:ext uri="{FF2B5EF4-FFF2-40B4-BE49-F238E27FC236}">
                <a16:creationId xmlns:a16="http://schemas.microsoft.com/office/drawing/2014/main" id="{7E992B34-F8DE-4E69-9094-24354394ECCB}"/>
              </a:ext>
            </a:extLst>
          </p:cNvPr>
          <p:cNvSpPr/>
          <p:nvPr/>
        </p:nvSpPr>
        <p:spPr>
          <a:xfrm>
            <a:off x="5212028" y="5030443"/>
            <a:ext cx="3879797" cy="286497"/>
          </a:xfrm>
          <a:prstGeom prst="rightArrow">
            <a:avLst/>
          </a:prstGeom>
          <a:solidFill>
            <a:schemeClr val="bg1">
              <a:lumMod val="95000"/>
            </a:schemeClr>
          </a:solidFill>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600" dirty="0">
                <a:latin typeface="UD デジタル 教科書体 NK-R" panose="02020400000000000000" pitchFamily="18" charset="-128"/>
                <a:ea typeface="UD デジタル 教科書体 NK-R" panose="02020400000000000000" pitchFamily="18" charset="-128"/>
              </a:rPr>
              <a:t>　　　就職</a:t>
            </a:r>
          </a:p>
        </p:txBody>
      </p:sp>
      <p:sp>
        <p:nvSpPr>
          <p:cNvPr id="11" name="正方形/長方形 10">
            <a:extLst>
              <a:ext uri="{FF2B5EF4-FFF2-40B4-BE49-F238E27FC236}">
                <a16:creationId xmlns:a16="http://schemas.microsoft.com/office/drawing/2014/main" id="{0F0C0CF9-9362-48DE-A326-17E357BACFEB}"/>
              </a:ext>
            </a:extLst>
          </p:cNvPr>
          <p:cNvSpPr/>
          <p:nvPr/>
        </p:nvSpPr>
        <p:spPr>
          <a:xfrm>
            <a:off x="9241432" y="4045847"/>
            <a:ext cx="2154256" cy="906449"/>
          </a:xfrm>
          <a:prstGeom prst="rect">
            <a:avLst/>
          </a:prstGeom>
          <a:ln w="19050"/>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1100" dirty="0">
                <a:latin typeface="UD デジタル 教科書体 NK-R" panose="02020400000000000000" pitchFamily="18" charset="-128"/>
                <a:ea typeface="UD デジタル 教科書体 NK-R" panose="02020400000000000000" pitchFamily="18" charset="-128"/>
              </a:rPr>
              <a:t>雇用者数</a:t>
            </a:r>
            <a:r>
              <a:rPr lang="ja-JP" altLang="en-US" sz="1100" dirty="0">
                <a:latin typeface="UD デジタル 教科書体 NK-R" panose="02020400000000000000" pitchFamily="18" charset="-128"/>
                <a:ea typeface="UD デジタル 教科書体 NK-R" panose="02020400000000000000" pitchFamily="18" charset="-128"/>
              </a:rPr>
              <a:t>　</a:t>
            </a:r>
            <a:r>
              <a:rPr lang="ja-JP" altLang="en-US" sz="1100" dirty="0">
                <a:solidFill>
                  <a:srgbClr val="FF0000"/>
                </a:solidFill>
                <a:latin typeface="UD デジタル 教科書体 NK-R" panose="02020400000000000000" pitchFamily="18" charset="-128"/>
                <a:ea typeface="UD デジタル 教科書体 NK-R" panose="02020400000000000000" pitchFamily="18" charset="-128"/>
              </a:rPr>
              <a:t>約６４．２万人</a:t>
            </a:r>
            <a:endParaRPr lang="en-US" altLang="ja-JP" sz="1100" dirty="0">
              <a:solidFill>
                <a:srgbClr val="FF0000"/>
              </a:solidFill>
              <a:latin typeface="UD デジタル 教科書体 NK-R" panose="02020400000000000000" pitchFamily="18" charset="-128"/>
              <a:ea typeface="UD デジタル 教科書体 NK-R" panose="02020400000000000000" pitchFamily="18" charset="-128"/>
            </a:endParaRPr>
          </a:p>
          <a:p>
            <a:r>
              <a:rPr kumimoji="1" lang="ja-JP" altLang="en-US" sz="1100" dirty="0">
                <a:latin typeface="UD デジタル 教科書体 NK-R" panose="02020400000000000000" pitchFamily="18" charset="-128"/>
                <a:ea typeface="UD デジタル 教科書体 NK-R" panose="02020400000000000000" pitchFamily="18" charset="-128"/>
              </a:rPr>
              <a:t>（</a:t>
            </a:r>
            <a:r>
              <a:rPr kumimoji="1" lang="en-US" altLang="ja-JP" sz="1100" dirty="0">
                <a:latin typeface="UD デジタル 教科書体 NK-R" panose="02020400000000000000" pitchFamily="18" charset="-128"/>
                <a:ea typeface="UD デジタル 教科書体 NK-R" panose="02020400000000000000" pitchFamily="18" charset="-128"/>
              </a:rPr>
              <a:t>R</a:t>
            </a:r>
            <a:r>
              <a:rPr kumimoji="1" lang="ja-JP" altLang="en-US" sz="1100" dirty="0">
                <a:latin typeface="UD デジタル 教科書体 NK-R" panose="02020400000000000000" pitchFamily="18" charset="-128"/>
                <a:ea typeface="UD デジタル 教科書体 NK-R" panose="02020400000000000000" pitchFamily="18" charset="-128"/>
              </a:rPr>
              <a:t>５年</a:t>
            </a:r>
            <a:r>
              <a:rPr lang="ja-JP" altLang="en-US" sz="1100" dirty="0">
                <a:latin typeface="UD デジタル 教科書体 NK-R" panose="02020400000000000000" pitchFamily="18" charset="-128"/>
                <a:ea typeface="UD デジタル 教科書体 NK-R" panose="02020400000000000000" pitchFamily="18" charset="-128"/>
              </a:rPr>
              <a:t>６</a:t>
            </a:r>
            <a:r>
              <a:rPr kumimoji="1" lang="ja-JP" altLang="en-US" sz="1100" dirty="0">
                <a:latin typeface="UD デジタル 教科書体 NK-R" panose="02020400000000000000" pitchFamily="18" charset="-128"/>
                <a:ea typeface="UD デジタル 教科書体 NK-R" panose="02020400000000000000" pitchFamily="18" charset="-128"/>
              </a:rPr>
              <a:t>月</a:t>
            </a:r>
            <a:r>
              <a:rPr lang="ja-JP" altLang="en-US" sz="1100" dirty="0">
                <a:latin typeface="UD デジタル 教科書体 NK-R" panose="02020400000000000000" pitchFamily="18" charset="-128"/>
                <a:ea typeface="UD デジタル 教科書体 NK-R" panose="02020400000000000000" pitchFamily="18" charset="-128"/>
              </a:rPr>
              <a:t>１</a:t>
            </a:r>
            <a:r>
              <a:rPr kumimoji="1" lang="ja-JP" altLang="en-US" sz="1100" dirty="0">
                <a:latin typeface="UD デジタル 教科書体 NK-R" panose="02020400000000000000" pitchFamily="18" charset="-128"/>
                <a:ea typeface="UD デジタル 教科書体 NK-R" panose="02020400000000000000" pitchFamily="18" charset="-128"/>
              </a:rPr>
              <a:t>日）</a:t>
            </a:r>
            <a:endParaRPr kumimoji="1" lang="en-US" altLang="ja-JP" sz="1100" dirty="0">
              <a:latin typeface="UD デジタル 教科書体 NK-R" panose="02020400000000000000" pitchFamily="18" charset="-128"/>
              <a:ea typeface="UD デジタル 教科書体 NK-R" panose="02020400000000000000" pitchFamily="18" charset="-128"/>
            </a:endParaRPr>
          </a:p>
          <a:p>
            <a:r>
              <a:rPr lang="en-US" altLang="ja-JP" sz="1000" dirty="0">
                <a:latin typeface="UD デジタル 教科書体 NK-R" panose="02020400000000000000" pitchFamily="18" charset="-128"/>
                <a:ea typeface="UD デジタル 教科書体 NK-R" panose="02020400000000000000" pitchFamily="18" charset="-128"/>
              </a:rPr>
              <a:t>※</a:t>
            </a:r>
            <a:r>
              <a:rPr lang="ja-JP" altLang="en-US" sz="1000" dirty="0">
                <a:latin typeface="UD デジタル 教科書体 NK-R" panose="02020400000000000000" pitchFamily="18" charset="-128"/>
                <a:ea typeface="UD デジタル 教科書体 NK-R" panose="02020400000000000000" pitchFamily="18" charset="-128"/>
              </a:rPr>
              <a:t>４３．５人以上企業</a:t>
            </a:r>
            <a:endParaRPr lang="en-US" altLang="ja-JP" sz="1000" dirty="0">
              <a:latin typeface="UD デジタル 教科書体 NK-R" panose="02020400000000000000" pitchFamily="18" charset="-128"/>
              <a:ea typeface="UD デジタル 教科書体 NK-R" panose="02020400000000000000" pitchFamily="18" charset="-128"/>
            </a:endParaRPr>
          </a:p>
          <a:p>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身体・知的・精神の手帳所持者</a:t>
            </a:r>
          </a:p>
        </p:txBody>
      </p:sp>
      <p:sp>
        <p:nvSpPr>
          <p:cNvPr id="12" name="正方形/長方形 11">
            <a:extLst>
              <a:ext uri="{FF2B5EF4-FFF2-40B4-BE49-F238E27FC236}">
                <a16:creationId xmlns:a16="http://schemas.microsoft.com/office/drawing/2014/main" id="{F499B11E-DFA6-461D-9E61-D8FF17D147FA}"/>
              </a:ext>
            </a:extLst>
          </p:cNvPr>
          <p:cNvSpPr/>
          <p:nvPr/>
        </p:nvSpPr>
        <p:spPr>
          <a:xfrm>
            <a:off x="9241432" y="5175084"/>
            <a:ext cx="2154256" cy="906449"/>
          </a:xfrm>
          <a:prstGeom prst="rect">
            <a:avLst/>
          </a:prstGeom>
          <a:ln w="19050"/>
        </p:spPr>
        <p:style>
          <a:lnRef idx="2">
            <a:schemeClr val="accent5"/>
          </a:lnRef>
          <a:fillRef idx="1">
            <a:schemeClr val="lt1"/>
          </a:fillRef>
          <a:effectRef idx="0">
            <a:schemeClr val="accent5"/>
          </a:effectRef>
          <a:fontRef idx="minor">
            <a:schemeClr val="dk1"/>
          </a:fontRef>
        </p:style>
        <p:txBody>
          <a:bodyPr rtlCol="0" anchor="ctr"/>
          <a:lstStyle/>
          <a:p>
            <a:r>
              <a:rPr lang="ja-JP" altLang="en-US" sz="1100" dirty="0">
                <a:latin typeface="UD デジタル 教科書体 NK-R" panose="02020400000000000000" pitchFamily="18" charset="-128"/>
                <a:ea typeface="UD デジタル 教科書体 NK-R" panose="02020400000000000000" pitchFamily="18" charset="-128"/>
              </a:rPr>
              <a:t>ハローワークからの紹介就職件数</a:t>
            </a:r>
            <a:endParaRPr kumimoji="1" lang="en-US" altLang="ja-JP" sz="1100" dirty="0">
              <a:latin typeface="UD デジタル 教科書体 NK-R" panose="02020400000000000000" pitchFamily="18" charset="-128"/>
              <a:ea typeface="UD デジタル 教科書体 NK-R" panose="02020400000000000000" pitchFamily="18" charset="-128"/>
            </a:endParaRPr>
          </a:p>
          <a:p>
            <a:r>
              <a:rPr lang="ja-JP" altLang="en-US" sz="1100" dirty="0">
                <a:solidFill>
                  <a:srgbClr val="FF0000"/>
                </a:solidFill>
                <a:latin typeface="UD デジタル 教科書体 NK-R" panose="02020400000000000000" pitchFamily="18" charset="-128"/>
                <a:ea typeface="UD デジタル 教科書体 NK-R" panose="02020400000000000000" pitchFamily="18" charset="-128"/>
              </a:rPr>
              <a:t>１０２，５３７件（</a:t>
            </a:r>
            <a:r>
              <a:rPr lang="en-US" altLang="ja-JP" sz="1100" dirty="0">
                <a:solidFill>
                  <a:srgbClr val="FF0000"/>
                </a:solidFill>
                <a:latin typeface="UD デジタル 教科書体 NK-R" panose="02020400000000000000" pitchFamily="18" charset="-128"/>
                <a:ea typeface="UD デジタル 教科書体 NK-R" panose="02020400000000000000" pitchFamily="18" charset="-128"/>
              </a:rPr>
              <a:t>A</a:t>
            </a:r>
            <a:r>
              <a:rPr lang="ja-JP" altLang="en-US" sz="1100" dirty="0">
                <a:solidFill>
                  <a:srgbClr val="FF0000"/>
                </a:solidFill>
                <a:latin typeface="UD デジタル 教科書体 NK-R" panose="02020400000000000000" pitchFamily="18" charset="-128"/>
                <a:ea typeface="UD デジタル 教科書体 NK-R" panose="02020400000000000000" pitchFamily="18" charset="-128"/>
              </a:rPr>
              <a:t>型２５，１２２件）</a:t>
            </a:r>
            <a:endParaRPr lang="en-US" altLang="ja-JP" sz="1100" dirty="0">
              <a:solidFill>
                <a:srgbClr val="FF0000"/>
              </a:solidFill>
              <a:latin typeface="UD デジタル 教科書体 NK-R" panose="02020400000000000000" pitchFamily="18" charset="-128"/>
              <a:ea typeface="UD デジタル 教科書体 NK-R" panose="02020400000000000000" pitchFamily="18" charset="-128"/>
            </a:endParaRPr>
          </a:p>
          <a:p>
            <a:r>
              <a:rPr lang="ja-JP" altLang="en-US" sz="1100" dirty="0">
                <a:latin typeface="UD デジタル 教科書体 NK-R" panose="02020400000000000000" pitchFamily="18" charset="-128"/>
                <a:ea typeface="UD デジタル 教科書体 NK-R" panose="02020400000000000000" pitchFamily="18" charset="-128"/>
              </a:rPr>
              <a:t>（</a:t>
            </a:r>
            <a:r>
              <a:rPr lang="en-US" altLang="ja-JP" sz="1100" dirty="0">
                <a:latin typeface="UD デジタル 教科書体 NK-R" panose="02020400000000000000" pitchFamily="18" charset="-128"/>
                <a:ea typeface="UD デジタル 教科書体 NK-R" panose="02020400000000000000" pitchFamily="18" charset="-128"/>
              </a:rPr>
              <a:t>R</a:t>
            </a:r>
            <a:r>
              <a:rPr lang="ja-JP" altLang="en-US" sz="1100" dirty="0">
                <a:latin typeface="UD デジタル 教科書体 NK-R" panose="02020400000000000000" pitchFamily="18" charset="-128"/>
                <a:ea typeface="UD デジタル 教科書体 NK-R" panose="02020400000000000000" pitchFamily="18" charset="-128"/>
              </a:rPr>
              <a:t>４年度）</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14" name="四角形: 角を丸くする 13">
            <a:extLst>
              <a:ext uri="{FF2B5EF4-FFF2-40B4-BE49-F238E27FC236}">
                <a16:creationId xmlns:a16="http://schemas.microsoft.com/office/drawing/2014/main" id="{2927CACA-8C29-4F53-B9E4-FB9AD81BDACB}"/>
              </a:ext>
            </a:extLst>
          </p:cNvPr>
          <p:cNvSpPr/>
          <p:nvPr/>
        </p:nvSpPr>
        <p:spPr>
          <a:xfrm>
            <a:off x="4508390" y="5295569"/>
            <a:ext cx="3216062" cy="1197306"/>
          </a:xfrm>
          <a:prstGeom prst="round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1600" u="sng" dirty="0">
                <a:solidFill>
                  <a:schemeClr val="tx1"/>
                </a:solidFill>
                <a:latin typeface="UD デジタル 教科書体 NK-R" panose="02020400000000000000" pitchFamily="18" charset="-128"/>
                <a:ea typeface="UD デジタル 教科書体 NK-R" panose="02020400000000000000" pitchFamily="18" charset="-128"/>
              </a:rPr>
              <a:t>特別支援学校</a:t>
            </a:r>
            <a:endParaRPr kumimoji="1" lang="en-US" altLang="ja-JP" sz="1600" u="sng" dirty="0">
              <a:solidFill>
                <a:schemeClr val="tx1"/>
              </a:solidFill>
              <a:latin typeface="UD デジタル 教科書体 NK-R" panose="02020400000000000000" pitchFamily="18" charset="-128"/>
              <a:ea typeface="UD デジタル 教科書体 NK-R" panose="02020400000000000000" pitchFamily="18" charset="-128"/>
            </a:endParaRPr>
          </a:p>
          <a:p>
            <a:pPr algn="ct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卒業生２１，０２３人（</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R</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５年３月卒）</a:t>
            </a:r>
            <a:endPar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5" name="吹き出し: 上矢印 14">
            <a:extLst>
              <a:ext uri="{FF2B5EF4-FFF2-40B4-BE49-F238E27FC236}">
                <a16:creationId xmlns:a16="http://schemas.microsoft.com/office/drawing/2014/main" id="{C7FE0DE4-699A-442F-8724-7BA34B027AC5}"/>
              </a:ext>
            </a:extLst>
          </p:cNvPr>
          <p:cNvSpPr/>
          <p:nvPr/>
        </p:nvSpPr>
        <p:spPr>
          <a:xfrm>
            <a:off x="2049526" y="5025061"/>
            <a:ext cx="3012897" cy="763326"/>
          </a:xfrm>
          <a:prstGeom prst="up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１２，９６８人／年</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ctr"/>
            <a:r>
              <a:rPr lang="ja-JP" altLang="en-US" sz="1200" dirty="0">
                <a:latin typeface="UD デジタル 教科書体 NK-R" panose="02020400000000000000" pitchFamily="18" charset="-128"/>
                <a:ea typeface="UD デジタル 教科書体 NK-R" panose="02020400000000000000" pitchFamily="18" charset="-128"/>
              </a:rPr>
              <a:t>（うち就労系障害福祉サービス　</a:t>
            </a:r>
            <a:r>
              <a:rPr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７，１９９人</a:t>
            </a:r>
            <a:r>
              <a:rPr lang="ja-JP" altLang="en-US" sz="1200" dirty="0">
                <a:latin typeface="UD デジタル 教科書体 NK-R" panose="02020400000000000000" pitchFamily="18" charset="-128"/>
                <a:ea typeface="UD デジタル 教科書体 NK-R" panose="02020400000000000000" pitchFamily="18" charset="-128"/>
              </a:rPr>
              <a:t>）</a:t>
            </a: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16" name="矢印: 右 15">
            <a:extLst>
              <a:ext uri="{FF2B5EF4-FFF2-40B4-BE49-F238E27FC236}">
                <a16:creationId xmlns:a16="http://schemas.microsoft.com/office/drawing/2014/main" id="{6232709B-652D-48A2-A8FE-D648E4FF6A1E}"/>
              </a:ext>
            </a:extLst>
          </p:cNvPr>
          <p:cNvSpPr/>
          <p:nvPr/>
        </p:nvSpPr>
        <p:spPr>
          <a:xfrm>
            <a:off x="7816441" y="5359179"/>
            <a:ext cx="1183396" cy="929805"/>
          </a:xfrm>
          <a:prstGeom prst="rightArrow">
            <a:avLst>
              <a:gd name="adj1" fmla="val 50000"/>
              <a:gd name="adj2" fmla="val 2999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就職</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100" dirty="0">
                <a:solidFill>
                  <a:srgbClr val="FF0000"/>
                </a:solidFill>
                <a:latin typeface="UD デジタル 教科書体 NK-R" panose="02020400000000000000" pitchFamily="18" charset="-128"/>
                <a:ea typeface="UD デジタル 教科書体 NK-R" panose="02020400000000000000" pitchFamily="18" charset="-128"/>
              </a:rPr>
              <a:t>６，１６５人／年</a:t>
            </a:r>
          </a:p>
        </p:txBody>
      </p:sp>
      <p:sp>
        <p:nvSpPr>
          <p:cNvPr id="17" name="正方形/長方形 16">
            <a:extLst>
              <a:ext uri="{FF2B5EF4-FFF2-40B4-BE49-F238E27FC236}">
                <a16:creationId xmlns:a16="http://schemas.microsoft.com/office/drawing/2014/main" id="{8E88699B-26F1-49F1-AF01-60C576EBC439}"/>
              </a:ext>
            </a:extLst>
          </p:cNvPr>
          <p:cNvSpPr/>
          <p:nvPr/>
        </p:nvSpPr>
        <p:spPr>
          <a:xfrm>
            <a:off x="1048703" y="3425598"/>
            <a:ext cx="755374" cy="3067278"/>
          </a:xfrm>
          <a:prstGeom prst="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vert="eaVert" rtlCol="0" anchor="ctr"/>
          <a:lstStyle/>
          <a:p>
            <a:pPr algn="ctr"/>
            <a:r>
              <a:rPr kumimoji="1" lang="ja-JP" altLang="en-US" sz="1600" u="sng" dirty="0">
                <a:solidFill>
                  <a:schemeClr val="tx1"/>
                </a:solidFill>
                <a:latin typeface="UD デジタル 教科書体 NK-R" panose="02020400000000000000" pitchFamily="18" charset="-128"/>
                <a:ea typeface="UD デジタル 教科書体 NK-R" panose="02020400000000000000" pitchFamily="18" charset="-128"/>
              </a:rPr>
              <a:t>大学・専修学校への進学等</a:t>
            </a:r>
          </a:p>
        </p:txBody>
      </p:sp>
      <p:sp>
        <p:nvSpPr>
          <p:cNvPr id="18" name="矢印: 左 17">
            <a:extLst>
              <a:ext uri="{FF2B5EF4-FFF2-40B4-BE49-F238E27FC236}">
                <a16:creationId xmlns:a16="http://schemas.microsoft.com/office/drawing/2014/main" id="{CAEAB504-7824-4857-BC35-35CF60C074EE}"/>
              </a:ext>
            </a:extLst>
          </p:cNvPr>
          <p:cNvSpPr/>
          <p:nvPr/>
        </p:nvSpPr>
        <p:spPr>
          <a:xfrm>
            <a:off x="1953683" y="5872723"/>
            <a:ext cx="2462718" cy="620152"/>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７１２人／年</a:t>
            </a:r>
          </a:p>
        </p:txBody>
      </p:sp>
      <p:sp>
        <p:nvSpPr>
          <p:cNvPr id="19" name="正方形/長方形 18">
            <a:extLst>
              <a:ext uri="{FF2B5EF4-FFF2-40B4-BE49-F238E27FC236}">
                <a16:creationId xmlns:a16="http://schemas.microsoft.com/office/drawing/2014/main" id="{7A277351-5F1D-130B-1CA4-7B35FC499457}"/>
              </a:ext>
            </a:extLst>
          </p:cNvPr>
          <p:cNvSpPr/>
          <p:nvPr/>
        </p:nvSpPr>
        <p:spPr>
          <a:xfrm>
            <a:off x="3743234" y="6500608"/>
            <a:ext cx="7962436" cy="261610"/>
          </a:xfrm>
          <a:prstGeom prst="rect">
            <a:avLst/>
          </a:prstGeom>
          <a:noFill/>
        </p:spPr>
        <p:txBody>
          <a:bodyPr wrap="none" lIns="91440" tIns="45720" rIns="91440" bIns="45720" anchor="ctr">
            <a:spAutoFit/>
          </a:bodyPr>
          <a:lstStyle/>
          <a:p>
            <a:pPr algn="ctr"/>
            <a:r>
              <a:rPr lang="en-US" altLang="ja-JP" sz="1100" dirty="0">
                <a:ln w="0"/>
                <a:latin typeface="UD デジタル 教科書体 NK-R" panose="02020400000000000000" pitchFamily="18" charset="-128"/>
                <a:ea typeface="UD デジタル 教科書体 NK-R" panose="02020400000000000000" pitchFamily="18" charset="-128"/>
              </a:rPr>
              <a:t>【</a:t>
            </a:r>
            <a:r>
              <a:rPr lang="ja-JP" altLang="en-US" sz="1100" dirty="0">
                <a:ln w="0"/>
                <a:latin typeface="UD デジタル 教科書体 NK-R" panose="02020400000000000000" pitchFamily="18" charset="-128"/>
                <a:ea typeface="UD デジタル 教科書体 NK-R" panose="02020400000000000000" pitchFamily="18" charset="-128"/>
              </a:rPr>
              <a:t>出典</a:t>
            </a:r>
            <a:r>
              <a:rPr lang="en-US" altLang="ja-JP" sz="1100" dirty="0">
                <a:ln w="0"/>
                <a:latin typeface="UD デジタル 教科書体 NK-R" panose="02020400000000000000" pitchFamily="18" charset="-128"/>
                <a:ea typeface="UD デジタル 教科書体 NK-R" panose="02020400000000000000" pitchFamily="18" charset="-128"/>
              </a:rPr>
              <a:t>】</a:t>
            </a:r>
            <a:r>
              <a:rPr lang="ja-JP" altLang="en-US" sz="1100" dirty="0">
                <a:ln w="0"/>
                <a:latin typeface="UD デジタル 教科書体 NK-R" panose="02020400000000000000" pitchFamily="18" charset="-128"/>
                <a:ea typeface="UD デジタル 教科書体 NK-R" panose="02020400000000000000" pitchFamily="18" charset="-128"/>
              </a:rPr>
              <a:t>社会福祉施設等調査、国保連データ、学校基本調査、障害者雇用状況調査、患者調査、生活のしづらさなどに関する調査　等</a:t>
            </a:r>
            <a:endParaRPr lang="ja-JP" altLang="en-US" sz="11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0" name="テキスト ボックス 19">
            <a:extLst>
              <a:ext uri="{FF2B5EF4-FFF2-40B4-BE49-F238E27FC236}">
                <a16:creationId xmlns:a16="http://schemas.microsoft.com/office/drawing/2014/main" id="{CF36A24A-B710-5297-6CFF-3C6798E7827D}"/>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スライド№２３</a:t>
            </a:r>
          </a:p>
        </p:txBody>
      </p:sp>
      <p:sp>
        <p:nvSpPr>
          <p:cNvPr id="21" name="正方形/長方形 20">
            <a:extLst>
              <a:ext uri="{FF2B5EF4-FFF2-40B4-BE49-F238E27FC236}">
                <a16:creationId xmlns:a16="http://schemas.microsoft.com/office/drawing/2014/main" id="{95E86814-370D-ED7E-D252-895984012305}"/>
              </a:ext>
            </a:extLst>
          </p:cNvPr>
          <p:cNvSpPr/>
          <p:nvPr/>
        </p:nvSpPr>
        <p:spPr>
          <a:xfrm>
            <a:off x="6457136" y="4943068"/>
            <a:ext cx="2082621" cy="276999"/>
          </a:xfrm>
          <a:prstGeom prst="rect">
            <a:avLst/>
          </a:prstGeom>
          <a:solidFill>
            <a:schemeClr val="bg1"/>
          </a:solidFill>
          <a:ln>
            <a:solidFill>
              <a:srgbClr val="FF0000"/>
            </a:solidFill>
          </a:ln>
        </p:spPr>
        <p:txBody>
          <a:bodyPr wrap="none" lIns="91440" tIns="45720" rIns="91440" bIns="45720" anchor="ctr">
            <a:spAutoFit/>
          </a:bodyPr>
          <a:lstStyle/>
          <a:p>
            <a:pPr algn="ctr"/>
            <a:r>
              <a:rPr lang="ja-JP" altLang="en-US" sz="1200" dirty="0">
                <a:ln w="0"/>
                <a:latin typeface="UD デジタル 教科書体 NK-R" panose="02020400000000000000" pitchFamily="18" charset="-128"/>
                <a:ea typeface="UD デジタル 教科書体 NK-R" panose="02020400000000000000" pitchFamily="18" charset="-128"/>
              </a:rPr>
              <a:t>２４，４２６人／　</a:t>
            </a:r>
            <a:r>
              <a:rPr lang="en-US" altLang="ja-JP" sz="1200" dirty="0">
                <a:ln w="0"/>
                <a:latin typeface="UD デジタル 教科書体 NK-R" panose="02020400000000000000" pitchFamily="18" charset="-128"/>
                <a:ea typeface="UD デジタル 教科書体 NK-R" panose="02020400000000000000" pitchFamily="18" charset="-128"/>
              </a:rPr>
              <a:t>R4</a:t>
            </a:r>
            <a:r>
              <a:rPr lang="ja-JP" altLang="en-US" sz="1200" dirty="0">
                <a:ln w="0"/>
                <a:latin typeface="UD デジタル 教科書体 NK-R" panose="02020400000000000000" pitchFamily="18" charset="-128"/>
                <a:ea typeface="UD デジタル 教科書体 NK-R" panose="02020400000000000000" pitchFamily="18" charset="-128"/>
              </a:rPr>
              <a:t>（１９．０倍）</a:t>
            </a:r>
            <a:endParaRPr lang="ja-JP" altLang="en-US" sz="12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980377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8A97BBB8-2097-41DB-9385-9C4845AE3D31}"/>
              </a:ext>
            </a:extLst>
          </p:cNvPr>
          <p:cNvSpPr>
            <a:spLocks noGrp="1"/>
          </p:cNvSpPr>
          <p:nvPr>
            <p:ph type="title"/>
          </p:nvPr>
        </p:nvSpPr>
        <p:spPr>
          <a:xfrm>
            <a:off x="831850" y="365124"/>
            <a:ext cx="10515600" cy="1052514"/>
          </a:xfrm>
        </p:spPr>
        <p:txBody>
          <a:bodyPr anchor="t">
            <a:normAutofit fontScale="90000"/>
          </a:bodyPr>
          <a:lstStyle/>
          <a:p>
            <a:r>
              <a:rPr lang="ja-JP" altLang="en-US" sz="4000" b="0" dirty="0"/>
              <a:t>まとめ～課題と求められる役割とは</a:t>
            </a:r>
            <a:br>
              <a:rPr kumimoji="1" lang="en-US" altLang="ja-JP" sz="3600" b="0" u="sng" dirty="0"/>
            </a:br>
            <a:r>
              <a:rPr kumimoji="1" lang="ja-JP" altLang="en-US" sz="2700" b="0" u="none" dirty="0"/>
              <a:t>一般就労への移行者数・移行率の推移（事業種別）</a:t>
            </a:r>
            <a:br>
              <a:rPr kumimoji="1" lang="en-US" altLang="ja-JP" sz="2700" b="0" u="none" dirty="0"/>
            </a:br>
            <a:endParaRPr kumimoji="1" lang="ja-JP" altLang="en-US" sz="2600" b="0" u="none" dirty="0"/>
          </a:p>
        </p:txBody>
      </p:sp>
      <p:graphicFrame>
        <p:nvGraphicFramePr>
          <p:cNvPr id="14" name="コンテンツ プレースホルダー 13">
            <a:extLst>
              <a:ext uri="{FF2B5EF4-FFF2-40B4-BE49-F238E27FC236}">
                <a16:creationId xmlns:a16="http://schemas.microsoft.com/office/drawing/2014/main" id="{3DE8CA32-1F7F-4039-8E1D-B050D1BE302E}"/>
              </a:ext>
            </a:extLst>
          </p:cNvPr>
          <p:cNvGraphicFramePr>
            <a:graphicFrameLocks noGrp="1"/>
          </p:cNvGraphicFramePr>
          <p:nvPr>
            <p:ph sz="half" idx="2"/>
            <p:extLst>
              <p:ext uri="{D42A27DB-BD31-4B8C-83A1-F6EECF244321}">
                <p14:modId xmlns:p14="http://schemas.microsoft.com/office/powerpoint/2010/main" val="2086072782"/>
              </p:ext>
            </p:extLst>
          </p:nvPr>
        </p:nvGraphicFramePr>
        <p:xfrm>
          <a:off x="839788" y="2230336"/>
          <a:ext cx="5157787" cy="42625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コンテンツ プレースホルダー 17">
            <a:extLst>
              <a:ext uri="{FF2B5EF4-FFF2-40B4-BE49-F238E27FC236}">
                <a16:creationId xmlns:a16="http://schemas.microsoft.com/office/drawing/2014/main" id="{09E6EE9C-6201-498C-8233-0C8A52A6F43D}"/>
              </a:ext>
            </a:extLst>
          </p:cNvPr>
          <p:cNvGraphicFramePr>
            <a:graphicFrameLocks noGrp="1"/>
          </p:cNvGraphicFramePr>
          <p:nvPr>
            <p:ph sz="quarter" idx="4"/>
            <p:extLst>
              <p:ext uri="{D42A27DB-BD31-4B8C-83A1-F6EECF244321}">
                <p14:modId xmlns:p14="http://schemas.microsoft.com/office/powerpoint/2010/main" val="3226735638"/>
              </p:ext>
            </p:extLst>
          </p:nvPr>
        </p:nvGraphicFramePr>
        <p:xfrm>
          <a:off x="6172200" y="2230338"/>
          <a:ext cx="5183188" cy="4262538"/>
        </p:xfrm>
        <a:graphic>
          <a:graphicData uri="http://schemas.openxmlformats.org/drawingml/2006/chart">
            <c:chart xmlns:c="http://schemas.openxmlformats.org/drawingml/2006/chart" xmlns:r="http://schemas.openxmlformats.org/officeDocument/2006/relationships" r:id="rId3"/>
          </a:graphicData>
        </a:graphic>
      </p:graphicFrame>
      <p:sp>
        <p:nvSpPr>
          <p:cNvPr id="15" name="正方形/長方形 14">
            <a:extLst>
              <a:ext uri="{FF2B5EF4-FFF2-40B4-BE49-F238E27FC236}">
                <a16:creationId xmlns:a16="http://schemas.microsoft.com/office/drawing/2014/main" id="{2CA30360-4200-4976-A970-3C532E6E2DFF}"/>
              </a:ext>
            </a:extLst>
          </p:cNvPr>
          <p:cNvSpPr/>
          <p:nvPr/>
        </p:nvSpPr>
        <p:spPr>
          <a:xfrm>
            <a:off x="1253626" y="2654030"/>
            <a:ext cx="1996121" cy="261978"/>
          </a:xfrm>
          <a:prstGeom prst="rect">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dirty="0">
                <a:latin typeface="UD デジタル 教科書体 NK-R" panose="02020400000000000000" pitchFamily="18" charset="-128"/>
                <a:ea typeface="UD デジタル 教科書体 NK-R" panose="02020400000000000000" pitchFamily="18" charset="-128"/>
              </a:rPr>
              <a:t>出典：社会福祉施設等調査</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19" name="正方形/長方形 18">
            <a:extLst>
              <a:ext uri="{FF2B5EF4-FFF2-40B4-BE49-F238E27FC236}">
                <a16:creationId xmlns:a16="http://schemas.microsoft.com/office/drawing/2014/main" id="{CACFD22F-9F70-4B80-963A-37F5494B1BE0}"/>
              </a:ext>
            </a:extLst>
          </p:cNvPr>
          <p:cNvSpPr/>
          <p:nvPr/>
        </p:nvSpPr>
        <p:spPr>
          <a:xfrm>
            <a:off x="6557147" y="5663508"/>
            <a:ext cx="2711990" cy="280509"/>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dirty="0">
                <a:latin typeface="UD デジタル 教科書体 NK-R" panose="02020400000000000000" pitchFamily="18" charset="-128"/>
                <a:ea typeface="UD デジタル 教科書体 NK-R" panose="02020400000000000000" pitchFamily="18" charset="-128"/>
              </a:rPr>
              <a:t>出典：社会福祉施設等調査・国保連データ</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20" name="正方形/長方形 19">
            <a:extLst>
              <a:ext uri="{FF2B5EF4-FFF2-40B4-BE49-F238E27FC236}">
                <a16:creationId xmlns:a16="http://schemas.microsoft.com/office/drawing/2014/main" id="{0DC6D7FC-3A3B-47D3-A358-9093963B5BCB}"/>
              </a:ext>
            </a:extLst>
          </p:cNvPr>
          <p:cNvSpPr/>
          <p:nvPr/>
        </p:nvSpPr>
        <p:spPr>
          <a:xfrm>
            <a:off x="5060703" y="2364831"/>
            <a:ext cx="895789" cy="289199"/>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latin typeface="UD デジタル 教科書体 NK-R" panose="02020400000000000000" pitchFamily="18" charset="-128"/>
                <a:ea typeface="UD デジタル 教科書体 NK-R" panose="02020400000000000000" pitchFamily="18" charset="-128"/>
              </a:rPr>
              <a:t>２４，４２６人</a:t>
            </a:r>
          </a:p>
        </p:txBody>
      </p:sp>
      <p:sp>
        <p:nvSpPr>
          <p:cNvPr id="2" name="四角形: 角を丸くする 1">
            <a:extLst>
              <a:ext uri="{FF2B5EF4-FFF2-40B4-BE49-F238E27FC236}">
                <a16:creationId xmlns:a16="http://schemas.microsoft.com/office/drawing/2014/main" id="{BE72357A-749C-42E3-AF6B-672EE5264491}"/>
              </a:ext>
            </a:extLst>
          </p:cNvPr>
          <p:cNvSpPr/>
          <p:nvPr/>
        </p:nvSpPr>
        <p:spPr>
          <a:xfrm>
            <a:off x="839789" y="1298121"/>
            <a:ext cx="10515599" cy="878028"/>
          </a:xfrm>
          <a:prstGeom prst="roundRect">
            <a:avLst/>
          </a:prstGeom>
          <a:solidFill>
            <a:srgbClr val="FFFFCC"/>
          </a:solidFill>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400" u="none" dirty="0">
                <a:latin typeface="UD デジタル 教科書体 NK-R" panose="02020400000000000000" pitchFamily="18" charset="-128"/>
                <a:ea typeface="UD デジタル 教科書体 NK-R" panose="02020400000000000000" pitchFamily="18" charset="-128"/>
              </a:rPr>
              <a:t>〇就労系障害福祉サービスから一般就労への移行者数は、毎年増加しており、令和４年においては前年比約１４％増となり、約</a:t>
            </a:r>
            <a:r>
              <a:rPr kumimoji="1" lang="ja-JP" altLang="en-US" sz="1400" dirty="0">
                <a:latin typeface="UD デジタル 教科書体 NK-R" panose="02020400000000000000" pitchFamily="18" charset="-128"/>
                <a:ea typeface="UD デジタル 教科書体 NK-R" panose="02020400000000000000" pitchFamily="18" charset="-128"/>
              </a:rPr>
              <a:t>２．４</a:t>
            </a:r>
            <a:r>
              <a:rPr kumimoji="1" lang="ja-JP" altLang="en-US" sz="1400" u="none" dirty="0">
                <a:latin typeface="UD デジタル 教科書体 NK-R" panose="02020400000000000000" pitchFamily="18" charset="-128"/>
                <a:ea typeface="UD デジタル 教科書体 NK-R" panose="02020400000000000000" pitchFamily="18" charset="-128"/>
              </a:rPr>
              <a:t>万人であった。</a:t>
            </a:r>
            <a:br>
              <a:rPr kumimoji="1" lang="en-US" altLang="ja-JP" sz="1400" u="none" dirty="0">
                <a:latin typeface="UD デジタル 教科書体 NK-R" panose="02020400000000000000" pitchFamily="18" charset="-128"/>
                <a:ea typeface="UD デジタル 教科書体 NK-R" panose="02020400000000000000" pitchFamily="18" charset="-128"/>
              </a:rPr>
            </a:br>
            <a:r>
              <a:rPr kumimoji="1" lang="ja-JP" altLang="en-US" sz="1400" u="none" dirty="0">
                <a:latin typeface="UD デジタル 教科書体 NK-R" panose="02020400000000000000" pitchFamily="18" charset="-128"/>
                <a:ea typeface="UD デジタル 教科書体 NK-R" panose="02020400000000000000" pitchFamily="18" charset="-128"/>
              </a:rPr>
              <a:t>〇令和４年におけるサービス利用終了者に占める一般就労への移行者の割合</a:t>
            </a:r>
            <a:r>
              <a:rPr kumimoji="1" lang="ja-JP" altLang="en-US" sz="1400" dirty="0">
                <a:latin typeface="UD デジタル 教科書体 NK-R" panose="02020400000000000000" pitchFamily="18" charset="-128"/>
                <a:ea typeface="UD デジタル 教科書体 NK-R" panose="02020400000000000000" pitchFamily="18" charset="-128"/>
              </a:rPr>
              <a:t>は、</a:t>
            </a:r>
            <a:r>
              <a:rPr kumimoji="1" lang="ja-JP" altLang="en-US" sz="1400" u="none" dirty="0">
                <a:solidFill>
                  <a:srgbClr val="FF0000"/>
                </a:solidFill>
                <a:latin typeface="UD デジタル 教科書体 NK-R" panose="02020400000000000000" pitchFamily="18" charset="-128"/>
                <a:ea typeface="UD デジタル 教科書体 NK-R" panose="02020400000000000000" pitchFamily="18" charset="-128"/>
              </a:rPr>
              <a:t>就労移行支援</a:t>
            </a:r>
            <a:r>
              <a:rPr kumimoji="1"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400" u="none" dirty="0">
                <a:solidFill>
                  <a:srgbClr val="FF0000"/>
                </a:solidFill>
                <a:latin typeface="UD デジタル 教科書体 NK-R" panose="02020400000000000000" pitchFamily="18" charset="-128"/>
                <a:ea typeface="UD デジタル 教科書体 NK-R" panose="02020400000000000000" pitchFamily="18" charset="-128"/>
              </a:rPr>
              <a:t>就労継続</a:t>
            </a:r>
            <a:r>
              <a:rPr kumimoji="1" lang="en-US" altLang="ja-JP" sz="1400" u="none" dirty="0">
                <a:solidFill>
                  <a:srgbClr val="FF0000"/>
                </a:solidFill>
                <a:latin typeface="UD デジタル 教科書体 NK-R" panose="02020400000000000000" pitchFamily="18" charset="-128"/>
                <a:ea typeface="UD デジタル 教科書体 NK-R" panose="02020400000000000000" pitchFamily="18" charset="-128"/>
              </a:rPr>
              <a:t>A</a:t>
            </a:r>
            <a:r>
              <a:rPr kumimoji="1" lang="ja-JP" altLang="en-US" sz="1400" u="none" dirty="0">
                <a:solidFill>
                  <a:srgbClr val="FF0000"/>
                </a:solidFill>
                <a:latin typeface="UD デジタル 教科書体 NK-R" panose="02020400000000000000" pitchFamily="18" charset="-128"/>
                <a:ea typeface="UD デジタル 教科書体 NK-R" panose="02020400000000000000" pitchFamily="18" charset="-128"/>
              </a:rPr>
              <a:t>型、就労継続支援</a:t>
            </a:r>
            <a:r>
              <a:rPr kumimoji="1" lang="en-US" altLang="ja-JP" sz="1400" u="none" dirty="0">
                <a:solidFill>
                  <a:srgbClr val="FF0000"/>
                </a:solidFill>
                <a:latin typeface="UD デジタル 教科書体 NK-R" panose="02020400000000000000" pitchFamily="18" charset="-128"/>
                <a:ea typeface="UD デジタル 教科書体 NK-R" panose="02020400000000000000" pitchFamily="18" charset="-128"/>
              </a:rPr>
              <a:t>B</a:t>
            </a:r>
            <a:r>
              <a:rPr kumimoji="1" lang="ja-JP" altLang="en-US" sz="1400" u="none" dirty="0">
                <a:solidFill>
                  <a:srgbClr val="FF0000"/>
                </a:solidFill>
                <a:latin typeface="UD デジタル 教科書体 NK-R" panose="02020400000000000000" pitchFamily="18" charset="-128"/>
                <a:ea typeface="UD デジタル 教科書体 NK-R" panose="02020400000000000000" pitchFamily="18" charset="-128"/>
              </a:rPr>
              <a:t>型</a:t>
            </a:r>
            <a:r>
              <a:rPr kumimoji="1"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において、前年より増加している。</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8" name="テキスト プレースホルダー 7">
            <a:extLst>
              <a:ext uri="{FF2B5EF4-FFF2-40B4-BE49-F238E27FC236}">
                <a16:creationId xmlns:a16="http://schemas.microsoft.com/office/drawing/2014/main" id="{ADE411F3-954F-43CB-9058-3230C93BBCD7}"/>
              </a:ext>
            </a:extLst>
          </p:cNvPr>
          <p:cNvSpPr>
            <a:spLocks noGrp="1"/>
          </p:cNvSpPr>
          <p:nvPr>
            <p:ph type="body" idx="1"/>
          </p:nvPr>
        </p:nvSpPr>
        <p:spPr>
          <a:xfrm>
            <a:off x="1253626" y="2320773"/>
            <a:ext cx="2850776" cy="300566"/>
          </a:xfrm>
          <a:solidFill>
            <a:schemeClr val="bg1"/>
          </a:solidFill>
          <a:ln>
            <a:solidFill>
              <a:schemeClr val="tx1"/>
            </a:solidFill>
          </a:ln>
        </p:spPr>
        <p:txBody>
          <a:bodyPr anchor="ctr">
            <a:normAutofit fontScale="77500" lnSpcReduction="20000"/>
          </a:bodyPr>
          <a:lstStyle/>
          <a:p>
            <a:pPr algn="ctr">
              <a:lnSpc>
                <a:spcPct val="120000"/>
              </a:lnSpc>
            </a:pPr>
            <a:r>
              <a:rPr kumimoji="1" lang="ja-JP" altLang="en-US" sz="1600" b="0" dirty="0"/>
              <a:t>＜一般就労への移行者数の推移＞</a:t>
            </a:r>
          </a:p>
        </p:txBody>
      </p:sp>
      <p:sp>
        <p:nvSpPr>
          <p:cNvPr id="10" name="テキスト プレースホルダー 9">
            <a:extLst>
              <a:ext uri="{FF2B5EF4-FFF2-40B4-BE49-F238E27FC236}">
                <a16:creationId xmlns:a16="http://schemas.microsoft.com/office/drawing/2014/main" id="{D85B4BCF-281C-42A8-8A61-D29CD838D752}"/>
              </a:ext>
            </a:extLst>
          </p:cNvPr>
          <p:cNvSpPr>
            <a:spLocks noGrp="1"/>
          </p:cNvSpPr>
          <p:nvPr>
            <p:ph type="body" sz="quarter" idx="3"/>
          </p:nvPr>
        </p:nvSpPr>
        <p:spPr>
          <a:xfrm>
            <a:off x="6338498" y="2373521"/>
            <a:ext cx="3525746" cy="280509"/>
          </a:xfrm>
          <a:solidFill>
            <a:schemeClr val="bg1"/>
          </a:solidFill>
          <a:ln>
            <a:solidFill>
              <a:schemeClr val="tx1"/>
            </a:solidFill>
          </a:ln>
        </p:spPr>
        <p:txBody>
          <a:bodyPr anchor="ctr">
            <a:normAutofit fontScale="77500" lnSpcReduction="20000"/>
          </a:bodyPr>
          <a:lstStyle/>
          <a:p>
            <a:pPr algn="ctr">
              <a:lnSpc>
                <a:spcPct val="120000"/>
              </a:lnSpc>
            </a:pPr>
            <a:r>
              <a:rPr kumimoji="1" lang="ja-JP" altLang="en-US" sz="1400" b="0" dirty="0"/>
              <a:t>＜</a:t>
            </a:r>
            <a:r>
              <a:rPr lang="ja-JP" altLang="en-US" sz="1400" b="0" dirty="0"/>
              <a:t>サービス利用終了者に占める一般就労移行者の割合</a:t>
            </a:r>
            <a:r>
              <a:rPr kumimoji="1" lang="ja-JP" altLang="en-US" sz="1400" b="0" dirty="0"/>
              <a:t>＞</a:t>
            </a:r>
          </a:p>
        </p:txBody>
      </p:sp>
      <p:sp>
        <p:nvSpPr>
          <p:cNvPr id="3" name="テキスト ボックス 2">
            <a:extLst>
              <a:ext uri="{FF2B5EF4-FFF2-40B4-BE49-F238E27FC236}">
                <a16:creationId xmlns:a16="http://schemas.microsoft.com/office/drawing/2014/main" id="{164FAB2B-5B91-6F55-C6F5-CFBD17D73A93}"/>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スライド№２４</a:t>
            </a:r>
          </a:p>
        </p:txBody>
      </p:sp>
      <p:cxnSp>
        <p:nvCxnSpPr>
          <p:cNvPr id="5" name="直線コネクタ 4">
            <a:extLst>
              <a:ext uri="{FF2B5EF4-FFF2-40B4-BE49-F238E27FC236}">
                <a16:creationId xmlns:a16="http://schemas.microsoft.com/office/drawing/2014/main" id="{1168F00C-1B45-224D-2910-6FC0C7A8E564}"/>
              </a:ext>
            </a:extLst>
          </p:cNvPr>
          <p:cNvCxnSpPr>
            <a:cxnSpLocks/>
          </p:cNvCxnSpPr>
          <p:nvPr/>
        </p:nvCxnSpPr>
        <p:spPr>
          <a:xfrm>
            <a:off x="5732544" y="2708217"/>
            <a:ext cx="0" cy="27579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0228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3348DA0A-7BBC-4480-99A8-2D0043BF1352}"/>
              </a:ext>
            </a:extLst>
          </p:cNvPr>
          <p:cNvSpPr>
            <a:spLocks noGrp="1"/>
          </p:cNvSpPr>
          <p:nvPr>
            <p:ph type="title"/>
          </p:nvPr>
        </p:nvSpPr>
        <p:spPr/>
        <p:txBody>
          <a:bodyPr anchor="t">
            <a:normAutofit fontScale="90000"/>
          </a:bodyPr>
          <a:lstStyle/>
          <a:p>
            <a:r>
              <a:rPr lang="ja-JP" altLang="en-US" sz="4000" b="0" u="sng" dirty="0"/>
              <a:t>まとめ～課題と求められる役割とは</a:t>
            </a:r>
            <a:br>
              <a:rPr lang="en-US" altLang="ja-JP" sz="4000" b="0" u="sng" dirty="0"/>
            </a:br>
            <a:r>
              <a:rPr lang="ja-JP" altLang="en-US" sz="2700" b="0" u="none" dirty="0"/>
              <a:t>第７期障害福祉計画（令和６～８年度）の概略</a:t>
            </a:r>
            <a:br>
              <a:rPr lang="ja-JP" altLang="en-US" sz="2700" b="0" u="none" dirty="0">
                <a:solidFill>
                  <a:prstClr val="black"/>
                </a:solidFill>
                <a:latin typeface="UD デジタル 教科書体 NK-R" panose="02020400000000000000" pitchFamily="18" charset="-128"/>
                <a:ea typeface="UD デジタル 教科書体 NK-R" panose="02020400000000000000" pitchFamily="18" charset="-128"/>
              </a:rPr>
            </a:br>
            <a:endParaRPr kumimoji="1" lang="ja-JP" altLang="en-US" sz="2700" b="0" u="none" dirty="0"/>
          </a:p>
        </p:txBody>
      </p:sp>
      <p:sp>
        <p:nvSpPr>
          <p:cNvPr id="5" name="正方形/長方形 4">
            <a:extLst>
              <a:ext uri="{FF2B5EF4-FFF2-40B4-BE49-F238E27FC236}">
                <a16:creationId xmlns:a16="http://schemas.microsoft.com/office/drawing/2014/main" id="{2825B363-2EB3-43B9-BD8D-85348C73B4C1}"/>
              </a:ext>
            </a:extLst>
          </p:cNvPr>
          <p:cNvSpPr/>
          <p:nvPr/>
        </p:nvSpPr>
        <p:spPr>
          <a:xfrm>
            <a:off x="838200" y="1690688"/>
            <a:ext cx="10515600" cy="4288693"/>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r>
              <a:rPr lang="ja-JP" altLang="en-US" u="sng" dirty="0">
                <a:highlight>
                  <a:srgbClr val="FFFF00"/>
                </a:highlight>
                <a:latin typeface="UD デジタル 教科書体 NK-R" panose="02020400000000000000" pitchFamily="18" charset="-128"/>
                <a:ea typeface="UD デジタル 教科書体 NK-R" panose="02020400000000000000" pitchFamily="18" charset="-128"/>
              </a:rPr>
              <a:t>成果目標</a:t>
            </a:r>
            <a:endParaRPr lang="en-US" altLang="ja-JP" u="sng" dirty="0">
              <a:highlight>
                <a:srgbClr val="FFFF00"/>
              </a:highlight>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〇就労移行支援事業及び就労継続支援事業における一般就労への移行に向けた取組を評価するため、引き続き「一般就労への移行」に係る目標として移行者数を設定してはどうか。その際、直近５年間の利用者数及び一般就労への移行率（ただし、新型コロナウイルス感染症の影響が考えられる令和２年度の実績をを除く）の状況（就労移行支援：利用者数は微増、移行率は上昇傾向／就労継続支援Ａ型：利用者数は増加、移行率はやや上昇傾向／就労継続支援Ｂ型：利用者数は増加、移行率は概ね横ばい）を踏まえるとともに、就労継続支援事業については、一般就労が困難である者に対し、就労や生産活動の機会の提供、就労に向けた訓練等を実施することが事業目的であること等に鑑み、設定してはどう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〇また、就労移行支援事業については、事業目的の実現や事業所ごとの実績の確保・向上の観点から、サービス利用終了者に占める一般就労への移行者の割合が一定水準以上である事業所の割合も、併せて目標として設定してはどう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成果目標</a:t>
            </a:r>
            <a:r>
              <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〇就労移行支援事業等の利用を経て、一般就労に移行する者の数を令和８年度中に令和３年度実績の１．２８倍以上とすることを基本とする。そのうち、就労移行支援、就労継続支援Ａ型、就労継続支援Ｂ型については、以下のとおりとする。</a:t>
            </a:r>
            <a:endPar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・就労移行支援事業：令和３年度実績の１．３１倍以上とすることを基本とする。</a:t>
            </a:r>
            <a:endPar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・就労継続支援Ａ型事業：令和３年度実績の概ね１．２９倍以上を目指す。</a:t>
            </a:r>
            <a:endPar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・就労継続支援Ｂ型事業：令和３年度実績の概ね１．２８倍以上を目指す。</a:t>
            </a:r>
            <a:endPar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〇また、就労移行支援事業所のうち、就労移行支援事業利用終了者に占める一般就労へ移行した者の割合が５割以上の事業所を５割以上とすることを基本とする。（新規）</a:t>
            </a:r>
            <a:endPar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a:extLst>
              <a:ext uri="{FF2B5EF4-FFF2-40B4-BE49-F238E27FC236}">
                <a16:creationId xmlns:a16="http://schemas.microsoft.com/office/drawing/2014/main" id="{C7577762-8528-BABA-2C60-583589894AA5}"/>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スライド№２５</a:t>
            </a:r>
          </a:p>
        </p:txBody>
      </p:sp>
    </p:spTree>
    <p:extLst>
      <p:ext uri="{BB962C8B-B14F-4D97-AF65-F5344CB8AC3E}">
        <p14:creationId xmlns:p14="http://schemas.microsoft.com/office/powerpoint/2010/main" val="3567262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3348DA0A-7BBC-4480-99A8-2D0043BF1352}"/>
              </a:ext>
            </a:extLst>
          </p:cNvPr>
          <p:cNvSpPr>
            <a:spLocks noGrp="1"/>
          </p:cNvSpPr>
          <p:nvPr>
            <p:ph type="title"/>
          </p:nvPr>
        </p:nvSpPr>
        <p:spPr/>
        <p:txBody>
          <a:bodyPr anchor="t">
            <a:normAutofit fontScale="90000"/>
          </a:bodyPr>
          <a:lstStyle/>
          <a:p>
            <a:r>
              <a:rPr lang="ja-JP" altLang="en-US" sz="4000" b="0" u="sng" dirty="0"/>
              <a:t>まとめ～課題と求められる役割とは</a:t>
            </a:r>
            <a:br>
              <a:rPr lang="en-US" altLang="ja-JP" sz="4000" b="0" u="sng" dirty="0"/>
            </a:br>
            <a:r>
              <a:rPr lang="ja-JP" altLang="en-US" sz="2700" b="0" u="none" dirty="0"/>
              <a:t>第７期障害福祉計画（令和６～８年度）の概略</a:t>
            </a:r>
            <a:br>
              <a:rPr lang="ja-JP" altLang="en-US" sz="2700" b="0" u="none" dirty="0">
                <a:solidFill>
                  <a:prstClr val="black"/>
                </a:solidFill>
                <a:latin typeface="UD デジタル 教科書体 NK-R" panose="02020400000000000000" pitchFamily="18" charset="-128"/>
                <a:ea typeface="UD デジタル 教科書体 NK-R" panose="02020400000000000000" pitchFamily="18" charset="-128"/>
              </a:rPr>
            </a:br>
            <a:endParaRPr kumimoji="1" lang="ja-JP" altLang="en-US" sz="2700" b="0" u="none" dirty="0"/>
          </a:p>
        </p:txBody>
      </p:sp>
      <p:sp>
        <p:nvSpPr>
          <p:cNvPr id="6" name="テキスト ボックス 5">
            <a:extLst>
              <a:ext uri="{FF2B5EF4-FFF2-40B4-BE49-F238E27FC236}">
                <a16:creationId xmlns:a16="http://schemas.microsoft.com/office/drawing/2014/main" id="{C7577762-8528-BABA-2C60-583589894AA5}"/>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スライド№２６</a:t>
            </a:r>
          </a:p>
        </p:txBody>
      </p:sp>
      <p:sp>
        <p:nvSpPr>
          <p:cNvPr id="3" name="正方形/長方形 2">
            <a:extLst>
              <a:ext uri="{FF2B5EF4-FFF2-40B4-BE49-F238E27FC236}">
                <a16:creationId xmlns:a16="http://schemas.microsoft.com/office/drawing/2014/main" id="{2825B363-2EB3-43B9-BD8D-85348C73B4C1}"/>
              </a:ext>
            </a:extLst>
          </p:cNvPr>
          <p:cNvSpPr/>
          <p:nvPr/>
        </p:nvSpPr>
        <p:spPr>
          <a:xfrm>
            <a:off x="838199" y="1690688"/>
            <a:ext cx="10515601" cy="3867274"/>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t"/>
          <a:lstStyle/>
          <a:p>
            <a:r>
              <a:rPr lang="ja-JP" altLang="en-US" u="sng" dirty="0">
                <a:highlight>
                  <a:srgbClr val="FFFF00"/>
                </a:highlight>
                <a:latin typeface="UD デジタル 教科書体 NK-R" panose="02020400000000000000" pitchFamily="18" charset="-128"/>
                <a:ea typeface="UD デジタル 教科書体 NK-R" panose="02020400000000000000" pitchFamily="18" charset="-128"/>
              </a:rPr>
              <a:t>成果目標</a:t>
            </a:r>
            <a:endParaRPr lang="en-US" altLang="ja-JP" u="sng" dirty="0">
              <a:highlight>
                <a:srgbClr val="FFFF00"/>
              </a:highlight>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〇就労定着支援事業の利用者数に関する目標については、現在の利用状況のほか、就労移行支援事業等から一般就労への移行を推進していることを踏まえ、その利用者数の増加を目標として設定してはどう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〇障害者が一般就労に安定して定着するためには、職場、ジョブコーチ、就労定着支援、地域の関係機関等により必要な取組・支援が行われることが重要である。このため、就労定着率に関する目標については、就労定着支援事業の利用終了後の一定期間における就労定着率（就労定着実績体制加算：前年度末から過去６年間に就労定着支援の利用を終了した者に占める一般就労への移行先での雇用継続期間が前年度において３年６ヶ月以上６年６ヶ月未満に該当した者の割合が７割以上であることを要件としている。）を参考として目標設定してはどうか。さらに、令和４年の障害者総合支援法改正を踏まえ、地域の就労支援に関係する機関の連携を強化する取組を進めてはどう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成果目標（案）</a:t>
            </a:r>
            <a:r>
              <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〇就労定着支援事業の利用者数は、令和８年度末の利用者数を令和３年度末実績の１．４１倍以上とすることを基本とする。</a:t>
            </a:r>
            <a:endPar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〇就労定着率については、令和８年度の就労定着支援事業の利用終了後の一定期間における就労定着率が７割以上となる就労定着支援事業所の割合を２割５分以上とすることを基本とする。また、都道府県等が地域の就労支援のネットワークを強化し、雇用、福祉等の関係機関が連携した支援体制の構築を推進するため、協議会（就労支援部会）等を設けて取組を進めることを基本とする。（新設）</a:t>
            </a:r>
            <a:endPar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7622948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0E868A-F117-1971-8EAA-E03612991F21}"/>
              </a:ext>
            </a:extLst>
          </p:cNvPr>
          <p:cNvSpPr>
            <a:spLocks noGrp="1"/>
          </p:cNvSpPr>
          <p:nvPr>
            <p:ph type="title"/>
          </p:nvPr>
        </p:nvSpPr>
        <p:spPr/>
        <p:txBody>
          <a:bodyPr anchor="t"/>
          <a:lstStyle/>
          <a:p>
            <a:r>
              <a:rPr lang="ja-JP" altLang="en-US" b="0" dirty="0"/>
              <a:t>まとめ～課題と求められる</a:t>
            </a:r>
            <a:r>
              <a:rPr kumimoji="1" lang="ja-JP" altLang="en-US" b="0" dirty="0"/>
              <a:t>役割とは</a:t>
            </a:r>
            <a:br>
              <a:rPr kumimoji="1" lang="en-US" altLang="ja-JP" b="0" dirty="0"/>
            </a:br>
            <a:r>
              <a:rPr lang="ja-JP" altLang="en-US" sz="2400" b="0" u="none" dirty="0"/>
              <a:t>様々な課題をどう捉えるのか！！</a:t>
            </a:r>
            <a:endParaRPr kumimoji="1" lang="ja-JP" altLang="en-US" sz="2400" b="0" u="none" dirty="0"/>
          </a:p>
        </p:txBody>
      </p:sp>
      <p:sp>
        <p:nvSpPr>
          <p:cNvPr id="3" name="四角形: 角を丸くする 2">
            <a:extLst>
              <a:ext uri="{FF2B5EF4-FFF2-40B4-BE49-F238E27FC236}">
                <a16:creationId xmlns:a16="http://schemas.microsoft.com/office/drawing/2014/main" id="{CEAD118F-9431-3074-F9DC-5BBB25DEFBC4}"/>
              </a:ext>
            </a:extLst>
          </p:cNvPr>
          <p:cNvSpPr/>
          <p:nvPr/>
        </p:nvSpPr>
        <p:spPr>
          <a:xfrm>
            <a:off x="696820" y="1343770"/>
            <a:ext cx="10798359" cy="5303519"/>
          </a:xfrm>
          <a:prstGeom prst="roundRect">
            <a:avLst/>
          </a:prstGeom>
          <a:solidFill>
            <a:schemeClr val="accent6">
              <a:lumMod val="20000"/>
              <a:lumOff val="80000"/>
            </a:schemeClr>
          </a:solidFill>
          <a:ln>
            <a:solidFill>
              <a:schemeClr val="accent2">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nSpc>
                <a:spcPct val="100000"/>
              </a:lnSpc>
              <a:spcBef>
                <a:spcPts val="0"/>
              </a:spcBef>
            </a:pPr>
            <a:r>
              <a:rPr kumimoji="1" lang="ja-JP" altLang="en-US" sz="2400" dirty="0">
                <a:latin typeface="UD デジタル 教科書体 NK-R" panose="02020400000000000000" pitchFamily="18" charset="-128"/>
                <a:ea typeface="UD デジタル 教科書体 NK-R" panose="02020400000000000000" pitchFamily="18" charset="-128"/>
              </a:rPr>
              <a:t>　　障害者の就労支援業界では、これまで様々な課題</a:t>
            </a:r>
            <a:r>
              <a:rPr lang="ja-JP" altLang="en-US" sz="2400" dirty="0">
                <a:latin typeface="UD デジタル 教科書体 NK-R" panose="02020400000000000000" pitchFamily="18" charset="-128"/>
                <a:ea typeface="UD デジタル 教科書体 NK-R" panose="02020400000000000000" pitchFamily="18" charset="-128"/>
              </a:rPr>
              <a:t>点</a:t>
            </a:r>
            <a:r>
              <a:rPr kumimoji="1" lang="ja-JP" altLang="en-US" sz="2400" dirty="0">
                <a:latin typeface="UD デジタル 教科書体 NK-R" panose="02020400000000000000" pitchFamily="18" charset="-128"/>
                <a:ea typeface="UD デジタル 教科書体 NK-R" panose="02020400000000000000" pitchFamily="18" charset="-128"/>
              </a:rPr>
              <a:t>・問題点が叫ばれてきました。就労系障害</a:t>
            </a:r>
            <a:r>
              <a:rPr lang="ja-JP" altLang="en-US" sz="2400" dirty="0">
                <a:latin typeface="UD デジタル 教科書体 NK-R" panose="02020400000000000000" pitchFamily="18" charset="-128"/>
                <a:ea typeface="UD デジタル 教科書体 NK-R" panose="02020400000000000000" pitchFamily="18" charset="-128"/>
              </a:rPr>
              <a:t>福祉サービスの課題とは！？</a:t>
            </a:r>
            <a:endParaRPr lang="en-US" altLang="ja-JP" sz="2400" dirty="0">
              <a:latin typeface="UD デジタル 教科書体 NK-R" panose="02020400000000000000" pitchFamily="18" charset="-128"/>
              <a:ea typeface="UD デジタル 教科書体 NK-R" panose="02020400000000000000" pitchFamily="18" charset="-128"/>
            </a:endParaRPr>
          </a:p>
          <a:p>
            <a:pPr>
              <a:lnSpc>
                <a:spcPct val="100000"/>
              </a:lnSpc>
              <a:spcBef>
                <a:spcPts val="0"/>
              </a:spcBef>
            </a:pPr>
            <a:r>
              <a:rPr lang="ja-JP" altLang="en-US" sz="2000" dirty="0">
                <a:latin typeface="UD デジタル 教科書体 NK-R" panose="02020400000000000000" pitchFamily="18" charset="-128"/>
                <a:ea typeface="UD デジタル 教科書体 NK-R" panose="02020400000000000000" pitchFamily="18" charset="-128"/>
              </a:rPr>
              <a:t>①就労移行支援事業所</a:t>
            </a:r>
            <a:endParaRPr lang="en-US" altLang="ja-JP" sz="2000" dirty="0">
              <a:latin typeface="UD デジタル 教科書体 NK-R" panose="02020400000000000000" pitchFamily="18" charset="-128"/>
              <a:ea typeface="UD デジタル 教科書体 NK-R" panose="02020400000000000000" pitchFamily="18" charset="-128"/>
            </a:endParaRPr>
          </a:p>
          <a:p>
            <a:pPr>
              <a:lnSpc>
                <a:spcPct val="100000"/>
              </a:lnSpc>
              <a:spcBef>
                <a:spcPts val="0"/>
              </a:spcBef>
            </a:pPr>
            <a:r>
              <a:rPr lang="ja-JP" altLang="en-US" sz="2000" dirty="0">
                <a:latin typeface="UD デジタル 教科書体 NK-R" panose="02020400000000000000" pitchFamily="18" charset="-128"/>
                <a:ea typeface="UD デジタル 教科書体 NK-R" panose="02020400000000000000" pitchFamily="18" charset="-128"/>
              </a:rPr>
              <a:t>　・多機能型事業で利用者を循環させる問題</a:t>
            </a:r>
            <a:endParaRPr lang="en-US" altLang="ja-JP" sz="2000" dirty="0">
              <a:latin typeface="UD デジタル 教科書体 NK-R" panose="02020400000000000000" pitchFamily="18" charset="-128"/>
              <a:ea typeface="UD デジタル 教科書体 NK-R" panose="02020400000000000000" pitchFamily="18" charset="-128"/>
            </a:endParaRPr>
          </a:p>
          <a:p>
            <a:pPr>
              <a:lnSpc>
                <a:spcPct val="100000"/>
              </a:lnSpc>
              <a:spcBef>
                <a:spcPts val="0"/>
              </a:spcBef>
            </a:pPr>
            <a:r>
              <a:rPr lang="ja-JP" altLang="en-US" sz="2000" dirty="0">
                <a:latin typeface="UD デジタル 教科書体 NK-R" panose="02020400000000000000" pitchFamily="18" charset="-128"/>
                <a:ea typeface="UD デジタル 教科書体 NK-R" panose="02020400000000000000" pitchFamily="18" charset="-128"/>
              </a:rPr>
              <a:t>　・安直な就労支援による定着支援の問題</a:t>
            </a:r>
            <a:endParaRPr lang="en-US" altLang="ja-JP" sz="2000" dirty="0">
              <a:latin typeface="UD デジタル 教科書体 NK-R" panose="02020400000000000000" pitchFamily="18" charset="-128"/>
              <a:ea typeface="UD デジタル 教科書体 NK-R" panose="02020400000000000000" pitchFamily="18" charset="-128"/>
            </a:endParaRPr>
          </a:p>
          <a:p>
            <a:pPr>
              <a:lnSpc>
                <a:spcPct val="100000"/>
              </a:lnSpc>
              <a:spcBef>
                <a:spcPts val="0"/>
              </a:spcBef>
            </a:pPr>
            <a:r>
              <a:rPr lang="ja-JP" altLang="en-US" sz="2000" dirty="0">
                <a:latin typeface="UD デジタル 教科書体 NK-R" panose="02020400000000000000" pitchFamily="18" charset="-128"/>
                <a:ea typeface="UD デジタル 教科書体 NK-R" panose="02020400000000000000" pitchFamily="18" charset="-128"/>
              </a:rPr>
              <a:t>　・定着支援は月１回の面談１時間で良しとする問題</a:t>
            </a:r>
            <a:endParaRPr lang="en-US" altLang="ja-JP" sz="2000" dirty="0">
              <a:latin typeface="UD デジタル 教科書体 NK-R" panose="02020400000000000000" pitchFamily="18" charset="-128"/>
              <a:ea typeface="UD デジタル 教科書体 NK-R" panose="02020400000000000000" pitchFamily="18" charset="-128"/>
            </a:endParaRPr>
          </a:p>
          <a:p>
            <a:pPr>
              <a:lnSpc>
                <a:spcPct val="100000"/>
              </a:lnSpc>
              <a:spcBef>
                <a:spcPts val="0"/>
              </a:spcBef>
            </a:pPr>
            <a:r>
              <a:rPr lang="ja-JP" altLang="en-US" sz="2000" dirty="0">
                <a:latin typeface="UD デジタル 教科書体 NK-R" panose="02020400000000000000" pitchFamily="18" charset="-128"/>
                <a:ea typeface="UD デジタル 教科書体 NK-R" panose="02020400000000000000" pitchFamily="18" charset="-128"/>
              </a:rPr>
              <a:t>②就労継続支援</a:t>
            </a:r>
            <a:r>
              <a:rPr lang="en-US" altLang="ja-JP" sz="2000" dirty="0">
                <a:latin typeface="UD デジタル 教科書体 NK-R" panose="02020400000000000000" pitchFamily="18" charset="-128"/>
                <a:ea typeface="UD デジタル 教科書体 NK-R" panose="02020400000000000000" pitchFamily="18" charset="-128"/>
              </a:rPr>
              <a:t>A</a:t>
            </a:r>
            <a:r>
              <a:rPr lang="ja-JP" altLang="en-US" sz="2000" dirty="0">
                <a:latin typeface="UD デジタル 教科書体 NK-R" panose="02020400000000000000" pitchFamily="18" charset="-128"/>
                <a:ea typeface="UD デジタル 教科書体 NK-R" panose="02020400000000000000" pitchFamily="18" charset="-128"/>
              </a:rPr>
              <a:t>型事業所</a:t>
            </a:r>
            <a:endParaRPr lang="en-US" altLang="ja-JP" sz="2000" dirty="0">
              <a:latin typeface="UD デジタル 教科書体 NK-R" panose="02020400000000000000" pitchFamily="18" charset="-128"/>
              <a:ea typeface="UD デジタル 教科書体 NK-R" panose="02020400000000000000" pitchFamily="18" charset="-128"/>
            </a:endParaRPr>
          </a:p>
          <a:p>
            <a:pPr>
              <a:lnSpc>
                <a:spcPct val="100000"/>
              </a:lnSpc>
              <a:spcBef>
                <a:spcPts val="0"/>
              </a:spcBef>
            </a:pPr>
            <a:r>
              <a:rPr lang="ja-JP" altLang="en-US" sz="2000" dirty="0">
                <a:latin typeface="UD デジタル 教科書体 NK-R" panose="02020400000000000000" pitchFamily="18" charset="-128"/>
                <a:ea typeface="UD デジタル 教科書体 NK-R" panose="02020400000000000000" pitchFamily="18" charset="-128"/>
              </a:rPr>
              <a:t>　・短時間利用の問題</a:t>
            </a:r>
            <a:endParaRPr lang="en-US" altLang="ja-JP" sz="2000" dirty="0">
              <a:latin typeface="UD デジタル 教科書体 NK-R" panose="02020400000000000000" pitchFamily="18" charset="-128"/>
              <a:ea typeface="UD デジタル 教科書体 NK-R" panose="02020400000000000000" pitchFamily="18" charset="-128"/>
            </a:endParaRPr>
          </a:p>
          <a:p>
            <a:pPr>
              <a:lnSpc>
                <a:spcPct val="100000"/>
              </a:lnSpc>
              <a:spcBef>
                <a:spcPts val="0"/>
              </a:spcBef>
            </a:pPr>
            <a:r>
              <a:rPr lang="ja-JP" altLang="en-US" sz="2000" dirty="0">
                <a:latin typeface="UD デジタル 教科書体 NK-R" panose="02020400000000000000" pitchFamily="18" charset="-128"/>
                <a:ea typeface="UD デジタル 教科書体 NK-R" panose="02020400000000000000" pitchFamily="18" charset="-128"/>
              </a:rPr>
              <a:t>　・特定求職者雇用開発助成金活用の問題</a:t>
            </a:r>
            <a:endParaRPr lang="en-US" altLang="ja-JP" sz="2000" dirty="0">
              <a:latin typeface="UD デジタル 教科書体 NK-R" panose="02020400000000000000" pitchFamily="18" charset="-128"/>
              <a:ea typeface="UD デジタル 教科書体 NK-R" panose="02020400000000000000" pitchFamily="18" charset="-128"/>
            </a:endParaRPr>
          </a:p>
          <a:p>
            <a:pPr>
              <a:lnSpc>
                <a:spcPct val="100000"/>
              </a:lnSpc>
              <a:spcBef>
                <a:spcPts val="0"/>
              </a:spcBef>
            </a:pPr>
            <a:r>
              <a:rPr kumimoji="1" lang="ja-JP" altLang="en-US" sz="2000" dirty="0">
                <a:latin typeface="UD デジタル 教科書体 NK-R" panose="02020400000000000000" pitchFamily="18" charset="-128"/>
                <a:ea typeface="UD デジタル 教科書体 NK-R" panose="02020400000000000000" pitchFamily="18" charset="-128"/>
              </a:rPr>
              <a:t>　・経営改善計画提出に該当する事業所の未改善状況の問題</a:t>
            </a:r>
            <a:endParaRPr kumimoji="1" lang="en-US" altLang="ja-JP" sz="2000" dirty="0">
              <a:latin typeface="UD デジタル 教科書体 NK-R" panose="02020400000000000000" pitchFamily="18" charset="-128"/>
              <a:ea typeface="UD デジタル 教科書体 NK-R" panose="02020400000000000000" pitchFamily="18" charset="-128"/>
            </a:endParaRPr>
          </a:p>
          <a:p>
            <a:pPr>
              <a:lnSpc>
                <a:spcPct val="100000"/>
              </a:lnSpc>
              <a:spcBef>
                <a:spcPts val="0"/>
              </a:spcBef>
            </a:pPr>
            <a:r>
              <a:rPr lang="ja-JP" altLang="en-US" sz="2000" dirty="0">
                <a:latin typeface="UD デジタル 教科書体 NK-R" panose="02020400000000000000" pitchFamily="18" charset="-128"/>
                <a:ea typeface="UD デジタル 教科書体 NK-R" panose="02020400000000000000" pitchFamily="18" charset="-128"/>
              </a:rPr>
              <a:t>③就労継続支援Ｂ型事業所</a:t>
            </a:r>
            <a:endParaRPr lang="en-US" altLang="ja-JP" sz="2000" dirty="0">
              <a:latin typeface="UD デジタル 教科書体 NK-R" panose="02020400000000000000" pitchFamily="18" charset="-128"/>
              <a:ea typeface="UD デジタル 教科書体 NK-R" panose="02020400000000000000" pitchFamily="18" charset="-128"/>
            </a:endParaRPr>
          </a:p>
          <a:p>
            <a:pPr>
              <a:lnSpc>
                <a:spcPct val="100000"/>
              </a:lnSpc>
              <a:spcBef>
                <a:spcPts val="0"/>
              </a:spcBef>
            </a:pPr>
            <a:r>
              <a:rPr kumimoji="1" lang="ja-JP" altLang="en-US" sz="2000" dirty="0">
                <a:latin typeface="UD デジタル 教科書体 NK-R" panose="02020400000000000000" pitchFamily="18" charset="-128"/>
                <a:ea typeface="UD デジタル 教科書体 NK-R" panose="02020400000000000000" pitchFamily="18" charset="-128"/>
              </a:rPr>
              <a:t>　・利用者工賃額の低迷の問題</a:t>
            </a:r>
            <a:endParaRPr kumimoji="1" lang="en-US" altLang="ja-JP" sz="2000" dirty="0">
              <a:latin typeface="UD デジタル 教科書体 NK-R" panose="02020400000000000000" pitchFamily="18" charset="-128"/>
              <a:ea typeface="UD デジタル 教科書体 NK-R" panose="02020400000000000000" pitchFamily="18" charset="-128"/>
            </a:endParaRPr>
          </a:p>
          <a:p>
            <a:pPr>
              <a:lnSpc>
                <a:spcPct val="100000"/>
              </a:lnSpc>
              <a:spcBef>
                <a:spcPts val="0"/>
              </a:spcBef>
            </a:pPr>
            <a:r>
              <a:rPr lang="ja-JP" altLang="en-US" sz="2000" dirty="0">
                <a:latin typeface="UD デジタル 教科書体 NK-R" panose="02020400000000000000" pitchFamily="18" charset="-128"/>
                <a:ea typeface="UD デジタル 教科書体 NK-R" panose="02020400000000000000" pitchFamily="18" charset="-128"/>
              </a:rPr>
              <a:t>　・一般就労可能対象者の囲い込みの問題</a:t>
            </a:r>
            <a:endParaRPr lang="en-US" altLang="ja-JP" sz="2000" dirty="0">
              <a:latin typeface="UD デジタル 教科書体 NK-R" panose="02020400000000000000" pitchFamily="18" charset="-128"/>
              <a:ea typeface="UD デジタル 教科書体 NK-R" panose="02020400000000000000" pitchFamily="18" charset="-128"/>
            </a:endParaRPr>
          </a:p>
          <a:p>
            <a:pPr>
              <a:lnSpc>
                <a:spcPct val="100000"/>
              </a:lnSpc>
              <a:spcBef>
                <a:spcPts val="0"/>
              </a:spcBef>
            </a:pPr>
            <a:r>
              <a:rPr kumimoji="1" lang="ja-JP" altLang="en-US" sz="2000" dirty="0">
                <a:latin typeface="UD デジタル 教科書体 NK-R" panose="02020400000000000000" pitchFamily="18" charset="-128"/>
                <a:ea typeface="UD デジタル 教科書体 NK-R" panose="02020400000000000000" pitchFamily="18" charset="-128"/>
              </a:rPr>
              <a:t>　・生活介護事業化に直面している事業所増の問題</a:t>
            </a:r>
            <a:endParaRPr kumimoji="1" lang="en-US" altLang="ja-JP" sz="2000" dirty="0">
              <a:latin typeface="UD デジタル 教科書体 NK-R" panose="02020400000000000000" pitchFamily="18" charset="-128"/>
              <a:ea typeface="UD デジタル 教科書体 NK-R" panose="02020400000000000000" pitchFamily="18" charset="-128"/>
            </a:endParaRPr>
          </a:p>
          <a:p>
            <a:pPr>
              <a:lnSpc>
                <a:spcPct val="100000"/>
              </a:lnSpc>
              <a:spcBef>
                <a:spcPts val="0"/>
              </a:spcBef>
            </a:pPr>
            <a:r>
              <a:rPr kumimoji="1" lang="ja-JP" altLang="en-US" sz="2000" dirty="0">
                <a:latin typeface="UD デジタル 教科書体 NK-R" panose="02020400000000000000" pitchFamily="18" charset="-128"/>
                <a:ea typeface="UD デジタル 教科書体 NK-R" panose="02020400000000000000" pitchFamily="18" charset="-128"/>
              </a:rPr>
              <a:t>④障害福祉サービス事業所における職員の確保と定着率の問題　</a:t>
            </a:r>
            <a:endParaRPr kumimoji="1" lang="en-US" altLang="ja-JP" sz="20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9047F24F-590D-0D9A-4998-4D4A259C27E2}"/>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スライド№２７</a:t>
            </a:r>
          </a:p>
        </p:txBody>
      </p:sp>
      <p:sp>
        <p:nvSpPr>
          <p:cNvPr id="5" name="吹き出し: 角を丸めた四角形 4">
            <a:extLst>
              <a:ext uri="{FF2B5EF4-FFF2-40B4-BE49-F238E27FC236}">
                <a16:creationId xmlns:a16="http://schemas.microsoft.com/office/drawing/2014/main" id="{11F952A6-D896-7348-7096-AA8E6EA2B628}"/>
              </a:ext>
            </a:extLst>
          </p:cNvPr>
          <p:cNvSpPr/>
          <p:nvPr/>
        </p:nvSpPr>
        <p:spPr>
          <a:xfrm>
            <a:off x="7855889" y="3355450"/>
            <a:ext cx="3993705" cy="1795007"/>
          </a:xfrm>
          <a:prstGeom prst="wedgeRoundRectCallout">
            <a:avLst>
              <a:gd name="adj1" fmla="val -10884"/>
              <a:gd name="adj2" fmla="val 63922"/>
              <a:gd name="adj3" fmla="val 16667"/>
            </a:avLst>
          </a:prstGeom>
          <a:solidFill>
            <a:schemeClr val="bg1"/>
          </a:solidFill>
          <a:ln>
            <a:solidFill>
              <a:srgbClr val="FF0000"/>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令和７年１０月～（予定）</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就労選択支援事業</a:t>
            </a: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」の新設</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・地域の就労アセスメント体制がどの様に構築されるのか？</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・就労系事業所との有機的な連携は？</a:t>
            </a:r>
          </a:p>
        </p:txBody>
      </p:sp>
      <p:pic>
        <p:nvPicPr>
          <p:cNvPr id="7" name="図 6">
            <a:extLst>
              <a:ext uri="{FF2B5EF4-FFF2-40B4-BE49-F238E27FC236}">
                <a16:creationId xmlns:a16="http://schemas.microsoft.com/office/drawing/2014/main" id="{83B7BA38-0D69-BD70-311A-4723D9E4D359}"/>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391277" y="4444779"/>
            <a:ext cx="2261647" cy="2261647"/>
          </a:xfrm>
          <a:prstGeom prst="rect">
            <a:avLst/>
          </a:prstGeom>
        </p:spPr>
      </p:pic>
    </p:spTree>
    <p:extLst>
      <p:ext uri="{BB962C8B-B14F-4D97-AF65-F5344CB8AC3E}">
        <p14:creationId xmlns:p14="http://schemas.microsoft.com/office/powerpoint/2010/main" val="3258189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B6BC76-3EB8-4409-A5AB-FF1277A68B97}"/>
              </a:ext>
            </a:extLst>
          </p:cNvPr>
          <p:cNvSpPr>
            <a:spLocks noGrp="1"/>
          </p:cNvSpPr>
          <p:nvPr>
            <p:ph type="title"/>
          </p:nvPr>
        </p:nvSpPr>
        <p:spPr/>
        <p:txBody>
          <a:bodyPr anchor="t"/>
          <a:lstStyle/>
          <a:p>
            <a:r>
              <a:rPr kumimoji="1" lang="ja-JP" altLang="en-US" b="0" dirty="0"/>
              <a:t>就労支援のプロセス</a:t>
            </a:r>
            <a:br>
              <a:rPr kumimoji="1" lang="en-US" altLang="ja-JP" b="0" dirty="0"/>
            </a:br>
            <a:r>
              <a:rPr kumimoji="1" lang="ja-JP" altLang="en-US" sz="2400" b="0" u="none" dirty="0"/>
              <a:t>①基本的スキーム　②</a:t>
            </a:r>
            <a:r>
              <a:rPr lang="ja-JP" altLang="en-US" sz="2400" b="0" u="none" dirty="0"/>
              <a:t>関係機関の役割　③就労支援の課題</a:t>
            </a:r>
            <a:endParaRPr kumimoji="1" lang="ja-JP" altLang="en-US" sz="2400" b="0" u="none" dirty="0"/>
          </a:p>
        </p:txBody>
      </p:sp>
      <p:graphicFrame>
        <p:nvGraphicFramePr>
          <p:cNvPr id="14" name="コンテンツ プレースホルダー 13">
            <a:extLst>
              <a:ext uri="{FF2B5EF4-FFF2-40B4-BE49-F238E27FC236}">
                <a16:creationId xmlns:a16="http://schemas.microsoft.com/office/drawing/2014/main" id="{28E9984B-A3B6-46BD-8A59-9E402A397385}"/>
              </a:ext>
            </a:extLst>
          </p:cNvPr>
          <p:cNvGraphicFramePr>
            <a:graphicFrameLocks noGrp="1"/>
          </p:cNvGraphicFramePr>
          <p:nvPr>
            <p:ph idx="4294967295"/>
            <p:extLst>
              <p:ext uri="{D42A27DB-BD31-4B8C-83A1-F6EECF244321}">
                <p14:modId xmlns:p14="http://schemas.microsoft.com/office/powerpoint/2010/main" val="3546854899"/>
              </p:ext>
            </p:extLst>
          </p:nvPr>
        </p:nvGraphicFramePr>
        <p:xfrm>
          <a:off x="838200" y="2146851"/>
          <a:ext cx="10515600" cy="2756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図表 4">
            <a:extLst>
              <a:ext uri="{FF2B5EF4-FFF2-40B4-BE49-F238E27FC236}">
                <a16:creationId xmlns:a16="http://schemas.microsoft.com/office/drawing/2014/main" id="{EFAC300F-3A11-4AA3-B038-CF2658EA52B5}"/>
              </a:ext>
            </a:extLst>
          </p:cNvPr>
          <p:cNvGraphicFramePr/>
          <p:nvPr>
            <p:extLst>
              <p:ext uri="{D42A27DB-BD31-4B8C-83A1-F6EECF244321}">
                <p14:modId xmlns:p14="http://schemas.microsoft.com/office/powerpoint/2010/main" val="2510486498"/>
              </p:ext>
            </p:extLst>
          </p:nvPr>
        </p:nvGraphicFramePr>
        <p:xfrm>
          <a:off x="652669" y="1777555"/>
          <a:ext cx="6797704" cy="437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四角形: 角を丸くする 6">
            <a:extLst>
              <a:ext uri="{FF2B5EF4-FFF2-40B4-BE49-F238E27FC236}">
                <a16:creationId xmlns:a16="http://schemas.microsoft.com/office/drawing/2014/main" id="{88F10F64-69EB-4C36-A624-45620793638F}"/>
              </a:ext>
            </a:extLst>
          </p:cNvPr>
          <p:cNvSpPr/>
          <p:nvPr/>
        </p:nvSpPr>
        <p:spPr>
          <a:xfrm>
            <a:off x="652669" y="2236503"/>
            <a:ext cx="6797704" cy="695896"/>
          </a:xfrm>
          <a:prstGeom prst="round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①採用目的の明確化</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、②人員ニーズは短期的</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or</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長期的、</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③採用する職種と人数</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、④求める人物像の明確化、</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⑤必要なスキル、</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⑥年齢・性別・学歴、</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性格のタイプ、</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⑧勤務条件、⑨選考方法と評価基準</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⑩採用までのスケジュールと採用コスト</a:t>
            </a:r>
          </a:p>
        </p:txBody>
      </p:sp>
      <p:sp>
        <p:nvSpPr>
          <p:cNvPr id="36" name="正方形/長方形 35">
            <a:extLst>
              <a:ext uri="{FF2B5EF4-FFF2-40B4-BE49-F238E27FC236}">
                <a16:creationId xmlns:a16="http://schemas.microsoft.com/office/drawing/2014/main" id="{F72CCCE4-7579-4897-83E8-7772015B1127}"/>
              </a:ext>
            </a:extLst>
          </p:cNvPr>
          <p:cNvSpPr/>
          <p:nvPr/>
        </p:nvSpPr>
        <p:spPr>
          <a:xfrm>
            <a:off x="7757389" y="1690688"/>
            <a:ext cx="2332816" cy="307777"/>
          </a:xfrm>
          <a:prstGeom prst="rect">
            <a:avLst/>
          </a:prstGeom>
          <a:noFill/>
          <a:ln w="9525">
            <a:solidFill>
              <a:srgbClr val="00B050"/>
            </a:solidFill>
          </a:ln>
        </p:spPr>
        <p:txBody>
          <a:bodyPr wrap="square" lIns="91440" tIns="45720" rIns="91440" bIns="45720">
            <a:spAutoFit/>
          </a:bodyPr>
          <a:lstStyle/>
          <a:p>
            <a:pPr algn="ctr"/>
            <a:r>
              <a:rPr lang="ja-JP" altLang="en-US" sz="1400" dirty="0">
                <a:ln w="0"/>
                <a:solidFill>
                  <a:srgbClr val="FF0000"/>
                </a:solidFill>
                <a:latin typeface="UD デジタル 教科書体 NK-R" panose="02020400000000000000" pitchFamily="18" charset="-128"/>
                <a:ea typeface="UD デジタル 教科書体 NK-R" panose="02020400000000000000" pitchFamily="18" charset="-128"/>
              </a:rPr>
              <a:t>就労支援を望まない障害者</a:t>
            </a:r>
            <a:endParaRPr lang="ja-JP" altLang="en-US" sz="1400" cap="none" spc="0" dirty="0">
              <a:ln w="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38" name="正方形/長方形 37">
            <a:extLst>
              <a:ext uri="{FF2B5EF4-FFF2-40B4-BE49-F238E27FC236}">
                <a16:creationId xmlns:a16="http://schemas.microsoft.com/office/drawing/2014/main" id="{FD3FA1EE-06C8-42F5-87A3-54DF1236ECD2}"/>
              </a:ext>
            </a:extLst>
          </p:cNvPr>
          <p:cNvSpPr/>
          <p:nvPr/>
        </p:nvSpPr>
        <p:spPr>
          <a:xfrm>
            <a:off x="10243745" y="1692341"/>
            <a:ext cx="1383712" cy="307777"/>
          </a:xfrm>
          <a:prstGeom prst="rect">
            <a:avLst/>
          </a:prstGeom>
          <a:noFill/>
          <a:ln w="9525">
            <a:solidFill>
              <a:srgbClr val="00B050"/>
            </a:solidFill>
          </a:ln>
        </p:spPr>
        <p:txBody>
          <a:bodyPr wrap="none" lIns="91440" tIns="45720" rIns="91440" bIns="45720">
            <a:spAutoFit/>
          </a:bodyPr>
          <a:lstStyle/>
          <a:p>
            <a:pPr algn="ctr"/>
            <a:r>
              <a:rPr lang="ja-JP" altLang="en-US" sz="1400" cap="none" spc="0" dirty="0">
                <a:ln w="0"/>
                <a:solidFill>
                  <a:srgbClr val="FF0000"/>
                </a:solidFill>
                <a:latin typeface="UD デジタル 教科書体 NK-R" panose="02020400000000000000" pitchFamily="18" charset="-128"/>
                <a:ea typeface="UD デジタル 教科書体 NK-R" panose="02020400000000000000" pitchFamily="18" charset="-128"/>
              </a:rPr>
              <a:t>採用を急ぐ企業</a:t>
            </a:r>
          </a:p>
        </p:txBody>
      </p:sp>
      <p:sp>
        <p:nvSpPr>
          <p:cNvPr id="40" name="正方形/長方形 39">
            <a:extLst>
              <a:ext uri="{FF2B5EF4-FFF2-40B4-BE49-F238E27FC236}">
                <a16:creationId xmlns:a16="http://schemas.microsoft.com/office/drawing/2014/main" id="{5742852F-192E-42B4-9610-5E4FDDFD9CB2}"/>
              </a:ext>
            </a:extLst>
          </p:cNvPr>
          <p:cNvSpPr/>
          <p:nvPr/>
        </p:nvSpPr>
        <p:spPr>
          <a:xfrm>
            <a:off x="7757389" y="2078008"/>
            <a:ext cx="1626000" cy="307777"/>
          </a:xfrm>
          <a:prstGeom prst="rect">
            <a:avLst/>
          </a:prstGeom>
          <a:solidFill>
            <a:schemeClr val="bg1"/>
          </a:solidFill>
          <a:ln w="9525">
            <a:solidFill>
              <a:srgbClr val="00B050"/>
            </a:solidFill>
          </a:ln>
        </p:spPr>
        <p:txBody>
          <a:bodyPr wrap="square" lIns="91440" tIns="45720" rIns="91440" bIns="45720">
            <a:spAutoFit/>
          </a:bodyPr>
          <a:lstStyle/>
          <a:p>
            <a:pPr algn="ctr"/>
            <a:r>
              <a:rPr lang="ja-JP" altLang="en-US" sz="1400" cap="none" spc="0" dirty="0">
                <a:ln w="0"/>
                <a:solidFill>
                  <a:srgbClr val="FF0000"/>
                </a:solidFill>
                <a:latin typeface="UD デジタル 教科書体 NK-R" panose="02020400000000000000" pitchFamily="18" charset="-128"/>
                <a:ea typeface="UD デジタル 教科書体 NK-R" panose="02020400000000000000" pitchFamily="18" charset="-128"/>
              </a:rPr>
              <a:t>ミスマッチの就職</a:t>
            </a:r>
          </a:p>
        </p:txBody>
      </p:sp>
      <p:sp>
        <p:nvSpPr>
          <p:cNvPr id="42" name="正方形/長方形 41">
            <a:extLst>
              <a:ext uri="{FF2B5EF4-FFF2-40B4-BE49-F238E27FC236}">
                <a16:creationId xmlns:a16="http://schemas.microsoft.com/office/drawing/2014/main" id="{2AA2235B-7DB6-4B11-AC29-229707431074}"/>
              </a:ext>
            </a:extLst>
          </p:cNvPr>
          <p:cNvSpPr/>
          <p:nvPr/>
        </p:nvSpPr>
        <p:spPr>
          <a:xfrm>
            <a:off x="7757389" y="2486611"/>
            <a:ext cx="1968809" cy="307777"/>
          </a:xfrm>
          <a:prstGeom prst="rect">
            <a:avLst/>
          </a:prstGeom>
          <a:solidFill>
            <a:schemeClr val="bg1"/>
          </a:solidFill>
          <a:ln w="9525">
            <a:solidFill>
              <a:srgbClr val="00B050"/>
            </a:solidFill>
          </a:ln>
        </p:spPr>
        <p:txBody>
          <a:bodyPr wrap="none" lIns="91440" tIns="45720" rIns="91440" bIns="45720">
            <a:spAutoFit/>
          </a:bodyPr>
          <a:lstStyle/>
          <a:p>
            <a:pPr algn="ctr"/>
            <a:r>
              <a:rPr lang="ja-JP" altLang="en-US" sz="1400" cap="none" spc="0" dirty="0">
                <a:ln w="0"/>
                <a:solidFill>
                  <a:srgbClr val="FF0000"/>
                </a:solidFill>
                <a:latin typeface="UD デジタル 教科書体 NK-R" panose="02020400000000000000" pitchFamily="18" charset="-128"/>
                <a:ea typeface="UD デジタル 教科書体 NK-R" panose="02020400000000000000" pitchFamily="18" charset="-128"/>
              </a:rPr>
              <a:t>支援プロセスのスキップ</a:t>
            </a:r>
          </a:p>
        </p:txBody>
      </p:sp>
      <p:sp>
        <p:nvSpPr>
          <p:cNvPr id="44" name="正方形/長方形 43">
            <a:extLst>
              <a:ext uri="{FF2B5EF4-FFF2-40B4-BE49-F238E27FC236}">
                <a16:creationId xmlns:a16="http://schemas.microsoft.com/office/drawing/2014/main" id="{E36C08FB-C585-49A8-AF07-A0D2831E18C4}"/>
              </a:ext>
            </a:extLst>
          </p:cNvPr>
          <p:cNvSpPr/>
          <p:nvPr/>
        </p:nvSpPr>
        <p:spPr>
          <a:xfrm>
            <a:off x="9807728" y="2486610"/>
            <a:ext cx="1819729" cy="307777"/>
          </a:xfrm>
          <a:prstGeom prst="rect">
            <a:avLst/>
          </a:prstGeom>
          <a:noFill/>
          <a:ln w="9525">
            <a:solidFill>
              <a:srgbClr val="00B050"/>
            </a:solidFill>
          </a:ln>
        </p:spPr>
        <p:txBody>
          <a:bodyPr wrap="none" lIns="91440" tIns="45720" rIns="91440" bIns="45720">
            <a:spAutoFit/>
          </a:bodyPr>
          <a:lstStyle/>
          <a:p>
            <a:pPr algn="ctr"/>
            <a:r>
              <a:rPr lang="ja-JP" altLang="en-US" sz="1400" cap="none" spc="0" dirty="0">
                <a:ln w="0"/>
                <a:solidFill>
                  <a:srgbClr val="FF0000"/>
                </a:solidFill>
                <a:latin typeface="UD デジタル 教科書体 NK-R" panose="02020400000000000000" pitchFamily="18" charset="-128"/>
                <a:ea typeface="UD デジタル 教科書体 NK-R" panose="02020400000000000000" pitchFamily="18" charset="-128"/>
              </a:rPr>
              <a:t>レディネス不足の就職</a:t>
            </a:r>
          </a:p>
        </p:txBody>
      </p:sp>
      <p:sp>
        <p:nvSpPr>
          <p:cNvPr id="46" name="正方形/長方形 45">
            <a:extLst>
              <a:ext uri="{FF2B5EF4-FFF2-40B4-BE49-F238E27FC236}">
                <a16:creationId xmlns:a16="http://schemas.microsoft.com/office/drawing/2014/main" id="{1D3A6167-4161-4A09-8998-C9DF49935E98}"/>
              </a:ext>
            </a:extLst>
          </p:cNvPr>
          <p:cNvSpPr/>
          <p:nvPr/>
        </p:nvSpPr>
        <p:spPr>
          <a:xfrm>
            <a:off x="9565420" y="2077078"/>
            <a:ext cx="2062038" cy="307777"/>
          </a:xfrm>
          <a:prstGeom prst="rect">
            <a:avLst/>
          </a:prstGeom>
          <a:noFill/>
          <a:ln w="9525">
            <a:solidFill>
              <a:srgbClr val="00B050"/>
            </a:solidFill>
          </a:ln>
        </p:spPr>
        <p:txBody>
          <a:bodyPr wrap="square" lIns="91440" tIns="45720" rIns="91440" bIns="45720">
            <a:spAutoFit/>
          </a:bodyPr>
          <a:lstStyle/>
          <a:p>
            <a:pPr algn="ctr"/>
            <a:r>
              <a:rPr lang="ja-JP" altLang="en-US" sz="1400" cap="none" spc="0" dirty="0">
                <a:ln w="0"/>
                <a:solidFill>
                  <a:srgbClr val="FF0000"/>
                </a:solidFill>
                <a:latin typeface="UD デジタル 教科書体 NK-R" panose="02020400000000000000" pitchFamily="18" charset="-128"/>
                <a:ea typeface="UD デジタル 教科書体 NK-R" panose="02020400000000000000" pitchFamily="18" charset="-128"/>
              </a:rPr>
              <a:t>後始末中心の就労支援</a:t>
            </a:r>
          </a:p>
        </p:txBody>
      </p:sp>
      <p:sp>
        <p:nvSpPr>
          <p:cNvPr id="6" name="テキスト ボックス 5">
            <a:extLst>
              <a:ext uri="{FF2B5EF4-FFF2-40B4-BE49-F238E27FC236}">
                <a16:creationId xmlns:a16="http://schemas.microsoft.com/office/drawing/2014/main" id="{71D957A6-9B6D-EF8B-F65C-06B41A493FAD}"/>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a:t>
            </a:r>
          </a:p>
        </p:txBody>
      </p:sp>
      <p:sp>
        <p:nvSpPr>
          <p:cNvPr id="10" name="矢印: 右 9">
            <a:extLst>
              <a:ext uri="{FF2B5EF4-FFF2-40B4-BE49-F238E27FC236}">
                <a16:creationId xmlns:a16="http://schemas.microsoft.com/office/drawing/2014/main" id="{A3BA8E28-9D42-706E-DDBB-43298EC4EFA1}"/>
              </a:ext>
            </a:extLst>
          </p:cNvPr>
          <p:cNvSpPr/>
          <p:nvPr/>
        </p:nvSpPr>
        <p:spPr>
          <a:xfrm>
            <a:off x="729532" y="4126209"/>
            <a:ext cx="10622280" cy="459828"/>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障害者就業・生活支援センター</a:t>
            </a:r>
          </a:p>
        </p:txBody>
      </p:sp>
      <p:sp>
        <p:nvSpPr>
          <p:cNvPr id="12" name="矢印: 右 11">
            <a:extLst>
              <a:ext uri="{FF2B5EF4-FFF2-40B4-BE49-F238E27FC236}">
                <a16:creationId xmlns:a16="http://schemas.microsoft.com/office/drawing/2014/main" id="{78D1053C-C259-CF7D-5403-6A3671C7AF31}"/>
              </a:ext>
            </a:extLst>
          </p:cNvPr>
          <p:cNvSpPr/>
          <p:nvPr/>
        </p:nvSpPr>
        <p:spPr>
          <a:xfrm>
            <a:off x="2616829" y="4405774"/>
            <a:ext cx="5140560" cy="42210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就労移行支援事業所（就労継続支援</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B</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型事業所）</a:t>
            </a:r>
          </a:p>
        </p:txBody>
      </p:sp>
      <p:sp>
        <p:nvSpPr>
          <p:cNvPr id="15" name="矢印: 右 14">
            <a:extLst>
              <a:ext uri="{FF2B5EF4-FFF2-40B4-BE49-F238E27FC236}">
                <a16:creationId xmlns:a16="http://schemas.microsoft.com/office/drawing/2014/main" id="{43FB7DF2-A6D8-1D9F-1061-DDF0F9B3B578}"/>
              </a:ext>
            </a:extLst>
          </p:cNvPr>
          <p:cNvSpPr/>
          <p:nvPr/>
        </p:nvSpPr>
        <p:spPr>
          <a:xfrm>
            <a:off x="731520" y="5403422"/>
            <a:ext cx="2059388" cy="536713"/>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相談支援事業所</a:t>
            </a:r>
          </a:p>
        </p:txBody>
      </p:sp>
      <p:sp>
        <p:nvSpPr>
          <p:cNvPr id="16" name="矢印: 右 15">
            <a:extLst>
              <a:ext uri="{FF2B5EF4-FFF2-40B4-BE49-F238E27FC236}">
                <a16:creationId xmlns:a16="http://schemas.microsoft.com/office/drawing/2014/main" id="{5330754D-B1C7-C12D-10BE-AEB35062D277}"/>
              </a:ext>
            </a:extLst>
          </p:cNvPr>
          <p:cNvSpPr/>
          <p:nvPr/>
        </p:nvSpPr>
        <p:spPr>
          <a:xfrm>
            <a:off x="731520" y="5745639"/>
            <a:ext cx="2059388" cy="536713"/>
          </a:xfrm>
          <a:prstGeom prst="rightArrow">
            <a:avLst/>
          </a:prstGeom>
          <a:solidFill>
            <a:schemeClr val="accent2">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ハローワーク</a:t>
            </a:r>
          </a:p>
        </p:txBody>
      </p:sp>
      <p:sp>
        <p:nvSpPr>
          <p:cNvPr id="17" name="矢印: 右 16">
            <a:extLst>
              <a:ext uri="{FF2B5EF4-FFF2-40B4-BE49-F238E27FC236}">
                <a16:creationId xmlns:a16="http://schemas.microsoft.com/office/drawing/2014/main" id="{6CF0E8E9-F781-247F-8AA8-2A25F53A5163}"/>
              </a:ext>
            </a:extLst>
          </p:cNvPr>
          <p:cNvSpPr/>
          <p:nvPr/>
        </p:nvSpPr>
        <p:spPr>
          <a:xfrm>
            <a:off x="5322217" y="5745639"/>
            <a:ext cx="2059388" cy="536713"/>
          </a:xfrm>
          <a:prstGeom prst="rightArrow">
            <a:avLst/>
          </a:prstGeo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ハローワーク</a:t>
            </a:r>
          </a:p>
        </p:txBody>
      </p:sp>
      <p:sp>
        <p:nvSpPr>
          <p:cNvPr id="18" name="正方形/長方形 17">
            <a:extLst>
              <a:ext uri="{FF2B5EF4-FFF2-40B4-BE49-F238E27FC236}">
                <a16:creationId xmlns:a16="http://schemas.microsoft.com/office/drawing/2014/main" id="{1C8535C8-79AA-FC10-A00A-4D4E2B21A48F}"/>
              </a:ext>
            </a:extLst>
          </p:cNvPr>
          <p:cNvSpPr/>
          <p:nvPr/>
        </p:nvSpPr>
        <p:spPr>
          <a:xfrm>
            <a:off x="564543" y="4180114"/>
            <a:ext cx="10789257" cy="2467176"/>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9" name="矢印: 右 18">
            <a:extLst>
              <a:ext uri="{FF2B5EF4-FFF2-40B4-BE49-F238E27FC236}">
                <a16:creationId xmlns:a16="http://schemas.microsoft.com/office/drawing/2014/main" id="{74221B34-45E9-CFA0-3339-F88949CA651C}"/>
              </a:ext>
            </a:extLst>
          </p:cNvPr>
          <p:cNvSpPr/>
          <p:nvPr/>
        </p:nvSpPr>
        <p:spPr>
          <a:xfrm>
            <a:off x="728351" y="6106726"/>
            <a:ext cx="5623560" cy="536713"/>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障害者職業センター</a:t>
            </a:r>
          </a:p>
        </p:txBody>
      </p:sp>
      <p:sp>
        <p:nvSpPr>
          <p:cNvPr id="20" name="矢印: 右 19">
            <a:extLst>
              <a:ext uri="{FF2B5EF4-FFF2-40B4-BE49-F238E27FC236}">
                <a16:creationId xmlns:a16="http://schemas.microsoft.com/office/drawing/2014/main" id="{5F83265E-7F2A-FA2A-1BF8-08CC6660BC32}"/>
              </a:ext>
            </a:extLst>
          </p:cNvPr>
          <p:cNvSpPr/>
          <p:nvPr/>
        </p:nvSpPr>
        <p:spPr>
          <a:xfrm>
            <a:off x="6451820" y="6103818"/>
            <a:ext cx="4067424" cy="536713"/>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職業センター職場適応援助者（ジョブコーチ）</a:t>
            </a:r>
          </a:p>
        </p:txBody>
      </p:sp>
      <p:sp>
        <p:nvSpPr>
          <p:cNvPr id="22" name="矢印: 右 21">
            <a:extLst>
              <a:ext uri="{FF2B5EF4-FFF2-40B4-BE49-F238E27FC236}">
                <a16:creationId xmlns:a16="http://schemas.microsoft.com/office/drawing/2014/main" id="{A91F7C93-E8C5-F7D0-1D30-19CA099DF5A8}"/>
              </a:ext>
            </a:extLst>
          </p:cNvPr>
          <p:cNvSpPr/>
          <p:nvPr/>
        </p:nvSpPr>
        <p:spPr>
          <a:xfrm>
            <a:off x="4973053" y="4672823"/>
            <a:ext cx="2784336" cy="399640"/>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就労継続支援</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型事業所</a:t>
            </a:r>
          </a:p>
        </p:txBody>
      </p:sp>
      <p:sp>
        <p:nvSpPr>
          <p:cNvPr id="28" name="矢印: 右 27">
            <a:extLst>
              <a:ext uri="{FF2B5EF4-FFF2-40B4-BE49-F238E27FC236}">
                <a16:creationId xmlns:a16="http://schemas.microsoft.com/office/drawing/2014/main" id="{8A37FDB0-86C5-79D6-90AD-A0ED5C608AF8}"/>
              </a:ext>
            </a:extLst>
          </p:cNvPr>
          <p:cNvSpPr/>
          <p:nvPr/>
        </p:nvSpPr>
        <p:spPr>
          <a:xfrm>
            <a:off x="9290436" y="4338843"/>
            <a:ext cx="2061376" cy="771079"/>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spc="-150" dirty="0">
                <a:solidFill>
                  <a:schemeClr val="tx1"/>
                </a:solidFill>
                <a:latin typeface="UD デジタル 教科書体 NK-R" panose="02020400000000000000" pitchFamily="18" charset="-128"/>
                <a:ea typeface="UD デジタル 教科書体 NK-R" panose="02020400000000000000" pitchFamily="18" charset="-128"/>
              </a:rPr>
              <a:t>就労定着支援事業所</a:t>
            </a:r>
          </a:p>
        </p:txBody>
      </p:sp>
      <p:sp>
        <p:nvSpPr>
          <p:cNvPr id="29" name="矢印: 右 28">
            <a:extLst>
              <a:ext uri="{FF2B5EF4-FFF2-40B4-BE49-F238E27FC236}">
                <a16:creationId xmlns:a16="http://schemas.microsoft.com/office/drawing/2014/main" id="{FABBC5CE-17C2-10FB-E5C3-0A857A5E2936}"/>
              </a:ext>
            </a:extLst>
          </p:cNvPr>
          <p:cNvSpPr/>
          <p:nvPr/>
        </p:nvSpPr>
        <p:spPr>
          <a:xfrm>
            <a:off x="6451820" y="5083254"/>
            <a:ext cx="4898004" cy="536713"/>
          </a:xfrm>
          <a:prstGeom prst="rightArrow">
            <a:avLst/>
          </a:prstGeom>
          <a:solidFill>
            <a:srgbClr val="FFCCCC"/>
          </a:solidFill>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職場適応援助者（ジョブコーチ）</a:t>
            </a:r>
          </a:p>
        </p:txBody>
      </p:sp>
      <p:sp>
        <p:nvSpPr>
          <p:cNvPr id="31" name="矢印: 右 30">
            <a:extLst>
              <a:ext uri="{FF2B5EF4-FFF2-40B4-BE49-F238E27FC236}">
                <a16:creationId xmlns:a16="http://schemas.microsoft.com/office/drawing/2014/main" id="{70AA11F9-CC97-5E09-FE7C-EA7C677F1A9A}"/>
              </a:ext>
            </a:extLst>
          </p:cNvPr>
          <p:cNvSpPr/>
          <p:nvPr/>
        </p:nvSpPr>
        <p:spPr>
          <a:xfrm>
            <a:off x="9290436" y="5403839"/>
            <a:ext cx="2059388" cy="536713"/>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相談支援事業所</a:t>
            </a:r>
          </a:p>
        </p:txBody>
      </p:sp>
      <p:sp>
        <p:nvSpPr>
          <p:cNvPr id="33" name="正方形/長方形 32">
            <a:extLst>
              <a:ext uri="{FF2B5EF4-FFF2-40B4-BE49-F238E27FC236}">
                <a16:creationId xmlns:a16="http://schemas.microsoft.com/office/drawing/2014/main" id="{95876F25-FC8A-6C2D-52D6-8C9FE3E5CD87}"/>
              </a:ext>
            </a:extLst>
          </p:cNvPr>
          <p:cNvSpPr/>
          <p:nvPr/>
        </p:nvSpPr>
        <p:spPr>
          <a:xfrm>
            <a:off x="7757389" y="4536615"/>
            <a:ext cx="1535035" cy="3755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a:solidFill>
                  <a:srgbClr val="FF0000"/>
                </a:solidFill>
                <a:latin typeface="UD デジタル 教科書体 NK-R" panose="02020400000000000000" pitchFamily="18" charset="-128"/>
                <a:ea typeface="UD デジタル 教科書体 NK-R" panose="02020400000000000000" pitchFamily="18" charset="-128"/>
              </a:rPr>
              <a:t>就職から６ヶ月経過後</a:t>
            </a:r>
          </a:p>
        </p:txBody>
      </p:sp>
      <p:sp>
        <p:nvSpPr>
          <p:cNvPr id="35" name="矢印: 右 34">
            <a:extLst>
              <a:ext uri="{FF2B5EF4-FFF2-40B4-BE49-F238E27FC236}">
                <a16:creationId xmlns:a16="http://schemas.microsoft.com/office/drawing/2014/main" id="{187CC9A5-26B1-F6F3-A07F-993D50D04343}"/>
              </a:ext>
            </a:extLst>
          </p:cNvPr>
          <p:cNvSpPr/>
          <p:nvPr/>
        </p:nvSpPr>
        <p:spPr>
          <a:xfrm>
            <a:off x="9290436" y="5749330"/>
            <a:ext cx="2059388" cy="536713"/>
          </a:xfrm>
          <a:prstGeom prst="rightArrow">
            <a:avLst/>
          </a:prstGeo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ハローワーク</a:t>
            </a:r>
          </a:p>
        </p:txBody>
      </p:sp>
      <p:sp>
        <p:nvSpPr>
          <p:cNvPr id="37" name="矢印: 右 36">
            <a:extLst>
              <a:ext uri="{FF2B5EF4-FFF2-40B4-BE49-F238E27FC236}">
                <a16:creationId xmlns:a16="http://schemas.microsoft.com/office/drawing/2014/main" id="{A9C64408-5C68-260F-4572-8E42AFDB82AB}"/>
              </a:ext>
            </a:extLst>
          </p:cNvPr>
          <p:cNvSpPr/>
          <p:nvPr/>
        </p:nvSpPr>
        <p:spPr>
          <a:xfrm>
            <a:off x="728351" y="4917372"/>
            <a:ext cx="7027050" cy="361190"/>
          </a:xfrm>
          <a:prstGeom prst="rightArrow">
            <a:avLst/>
          </a:prstGeom>
          <a:solidFill>
            <a:schemeClr val="bg1">
              <a:lumMod val="95000"/>
            </a:schemeClr>
          </a:solidFill>
          <a:ln>
            <a:solidFill>
              <a:srgbClr val="FF0000"/>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就労定着支援事業所（令和７年１０月から予定）</a:t>
            </a:r>
          </a:p>
        </p:txBody>
      </p:sp>
      <p:sp>
        <p:nvSpPr>
          <p:cNvPr id="39" name="正方形/長方形 38">
            <a:extLst>
              <a:ext uri="{FF2B5EF4-FFF2-40B4-BE49-F238E27FC236}">
                <a16:creationId xmlns:a16="http://schemas.microsoft.com/office/drawing/2014/main" id="{425B2B6A-8A8A-71FE-AE2C-AF2EA46B020A}"/>
              </a:ext>
            </a:extLst>
          </p:cNvPr>
          <p:cNvSpPr/>
          <p:nvPr/>
        </p:nvSpPr>
        <p:spPr>
          <a:xfrm>
            <a:off x="479121" y="1373594"/>
            <a:ext cx="3818673" cy="400110"/>
          </a:xfrm>
          <a:prstGeom prst="rect">
            <a:avLst/>
          </a:prstGeom>
          <a:noFill/>
        </p:spPr>
        <p:txBody>
          <a:bodyPr wrap="none" lIns="91440" tIns="45720" rIns="91440" bIns="45720" anchor="ctr">
            <a:spAutoFit/>
          </a:bodyPr>
          <a:lstStyle/>
          <a:p>
            <a:pPr algn="ctr"/>
            <a:r>
              <a:rPr lang="ja-JP" altLang="en-US" sz="2000" dirty="0">
                <a:ln w="0">
                  <a:noFill/>
                </a:ln>
                <a:highlight>
                  <a:srgbClr val="FFFF00"/>
                </a:highlight>
                <a:latin typeface="UD デジタル 教科書体 NK-R" panose="02020400000000000000" pitchFamily="18" charset="-128"/>
                <a:ea typeface="UD デジタル 教科書体 NK-R" panose="02020400000000000000" pitchFamily="18" charset="-128"/>
              </a:rPr>
              <a:t>いわゆる一般企業の採用スキーム</a:t>
            </a:r>
            <a:endParaRPr lang="ja-JP" altLang="en-US" sz="2000" b="0" cap="none" spc="0" dirty="0">
              <a:ln w="0">
                <a:noFill/>
              </a:ln>
              <a:solidFill>
                <a:schemeClr val="tx1"/>
              </a:solidFill>
              <a:highlight>
                <a:srgbClr val="FFFF00"/>
              </a:highlight>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361206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 name="四角形: 角を丸くする 1047">
            <a:extLst>
              <a:ext uri="{FF2B5EF4-FFF2-40B4-BE49-F238E27FC236}">
                <a16:creationId xmlns:a16="http://schemas.microsoft.com/office/drawing/2014/main" id="{E620E9E1-6636-4BEB-9FA1-EE2ECA3CAD23}"/>
              </a:ext>
            </a:extLst>
          </p:cNvPr>
          <p:cNvSpPr/>
          <p:nvPr/>
        </p:nvSpPr>
        <p:spPr>
          <a:xfrm>
            <a:off x="6843091" y="2040792"/>
            <a:ext cx="4373214" cy="4688803"/>
          </a:xfrm>
          <a:prstGeom prst="roundRect">
            <a:avLst/>
          </a:prstGeom>
          <a:solidFill>
            <a:schemeClr val="bg1"/>
          </a:solidFill>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965C6FD3-EAB8-4CFF-BB05-871AA68A7B1D}"/>
              </a:ext>
            </a:extLst>
          </p:cNvPr>
          <p:cNvSpPr>
            <a:spLocks noGrp="1"/>
          </p:cNvSpPr>
          <p:nvPr>
            <p:ph type="title"/>
          </p:nvPr>
        </p:nvSpPr>
        <p:spPr/>
        <p:txBody>
          <a:bodyPr anchor="t">
            <a:normAutofit/>
          </a:bodyPr>
          <a:lstStyle/>
          <a:p>
            <a:r>
              <a:rPr kumimoji="1" lang="ja-JP" altLang="en-US" b="0" dirty="0"/>
              <a:t>アセスメントとは</a:t>
            </a:r>
            <a:br>
              <a:rPr kumimoji="1" lang="en-US" altLang="ja-JP" b="0" dirty="0"/>
            </a:br>
            <a:r>
              <a:rPr lang="ja-JP" altLang="en-US" sz="2400" b="0" u="none" dirty="0"/>
              <a:t>個人因子と環境因子の相関性から理解する</a:t>
            </a:r>
            <a:endParaRPr kumimoji="1" lang="ja-JP" altLang="en-US" sz="4000" b="0" dirty="0"/>
          </a:p>
        </p:txBody>
      </p:sp>
      <p:sp>
        <p:nvSpPr>
          <p:cNvPr id="4" name="四角形: 角を丸くする 3">
            <a:extLst>
              <a:ext uri="{FF2B5EF4-FFF2-40B4-BE49-F238E27FC236}">
                <a16:creationId xmlns:a16="http://schemas.microsoft.com/office/drawing/2014/main" id="{E4479080-6B8B-4CF0-BC87-A4ECD40427B0}"/>
              </a:ext>
            </a:extLst>
          </p:cNvPr>
          <p:cNvSpPr/>
          <p:nvPr/>
        </p:nvSpPr>
        <p:spPr>
          <a:xfrm>
            <a:off x="588225" y="2040793"/>
            <a:ext cx="1518699" cy="416407"/>
          </a:xfrm>
          <a:prstGeom prst="roundRect">
            <a:avLst/>
          </a:prstGeo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a:latin typeface="UD デジタル 教科書体 NK-R" panose="02020400000000000000" pitchFamily="18" charset="-128"/>
                <a:ea typeface="UD デジタル 教科書体 NK-R" panose="02020400000000000000" pitchFamily="18" charset="-128"/>
              </a:rPr>
              <a:t>ICF</a:t>
            </a:r>
            <a:r>
              <a:rPr kumimoji="1" lang="ja-JP" altLang="en-US" dirty="0">
                <a:latin typeface="UD デジタル 教科書体 NK-R" panose="02020400000000000000" pitchFamily="18" charset="-128"/>
                <a:ea typeface="UD デジタル 教科書体 NK-R" panose="02020400000000000000" pitchFamily="18" charset="-128"/>
              </a:rPr>
              <a:t>の分類</a:t>
            </a:r>
          </a:p>
        </p:txBody>
      </p:sp>
      <p:sp>
        <p:nvSpPr>
          <p:cNvPr id="5" name="正方形/長方形 4">
            <a:extLst>
              <a:ext uri="{FF2B5EF4-FFF2-40B4-BE49-F238E27FC236}">
                <a16:creationId xmlns:a16="http://schemas.microsoft.com/office/drawing/2014/main" id="{860630E2-DFB4-4397-9594-A420B59C9801}"/>
              </a:ext>
            </a:extLst>
          </p:cNvPr>
          <p:cNvSpPr/>
          <p:nvPr/>
        </p:nvSpPr>
        <p:spPr>
          <a:xfrm>
            <a:off x="2812212" y="2051094"/>
            <a:ext cx="1614115" cy="48822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健康状態</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疾患・診断</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 name="四角形: 角を丸くする 5">
            <a:extLst>
              <a:ext uri="{FF2B5EF4-FFF2-40B4-BE49-F238E27FC236}">
                <a16:creationId xmlns:a16="http://schemas.microsoft.com/office/drawing/2014/main" id="{DF89C81B-2079-4D52-A1FF-A50F2CCAD460}"/>
              </a:ext>
            </a:extLst>
          </p:cNvPr>
          <p:cNvSpPr/>
          <p:nvPr/>
        </p:nvSpPr>
        <p:spPr>
          <a:xfrm>
            <a:off x="1083695" y="3004018"/>
            <a:ext cx="1386840" cy="1391479"/>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心身機能</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400" u="sng" dirty="0">
                <a:solidFill>
                  <a:schemeClr val="tx1"/>
                </a:solidFill>
                <a:latin typeface="UD デジタル 教科書体 NK-R" panose="02020400000000000000" pitchFamily="18" charset="-128"/>
                <a:ea typeface="UD デジタル 教科書体 NK-R" panose="02020400000000000000" pitchFamily="18" charset="-128"/>
              </a:rPr>
              <a:t>身体構造</a:t>
            </a:r>
            <a:endParaRPr lang="en-US" altLang="ja-JP" sz="1400" u="sng"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心と体の働き</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体の部分</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など</a:t>
            </a:r>
          </a:p>
        </p:txBody>
      </p:sp>
      <p:sp>
        <p:nvSpPr>
          <p:cNvPr id="8" name="四角形: 角を丸くする 7">
            <a:extLst>
              <a:ext uri="{FF2B5EF4-FFF2-40B4-BE49-F238E27FC236}">
                <a16:creationId xmlns:a16="http://schemas.microsoft.com/office/drawing/2014/main" id="{6CDB9059-E558-4B3B-8C5C-2AB2D4AF6BDC}"/>
              </a:ext>
            </a:extLst>
          </p:cNvPr>
          <p:cNvSpPr/>
          <p:nvPr/>
        </p:nvSpPr>
        <p:spPr>
          <a:xfrm>
            <a:off x="4762831" y="3004018"/>
            <a:ext cx="1386840" cy="1391479"/>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u="sng" dirty="0">
                <a:solidFill>
                  <a:schemeClr val="tx1"/>
                </a:solidFill>
                <a:latin typeface="UD デジタル 教科書体 NK-R" panose="02020400000000000000" pitchFamily="18" charset="-128"/>
                <a:ea typeface="UD デジタル 教科書体 NK-R" panose="02020400000000000000" pitchFamily="18" charset="-128"/>
              </a:rPr>
              <a:t>参加</a:t>
            </a:r>
            <a:endParaRPr lang="en-US" altLang="ja-JP" sz="1400" u="sng"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趣味・地域活動</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労働・学習活動</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など</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9" name="四角形: 角を丸くする 8">
            <a:extLst>
              <a:ext uri="{FF2B5EF4-FFF2-40B4-BE49-F238E27FC236}">
                <a16:creationId xmlns:a16="http://schemas.microsoft.com/office/drawing/2014/main" id="{A3650C92-726C-4FB3-A028-B424F7E04DD6}"/>
              </a:ext>
            </a:extLst>
          </p:cNvPr>
          <p:cNvSpPr/>
          <p:nvPr/>
        </p:nvSpPr>
        <p:spPr>
          <a:xfrm>
            <a:off x="2923263" y="3005029"/>
            <a:ext cx="1386840" cy="1391479"/>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u="sng" dirty="0">
                <a:solidFill>
                  <a:schemeClr val="tx1"/>
                </a:solidFill>
                <a:latin typeface="UD デジタル 教科書体 NK-R" panose="02020400000000000000" pitchFamily="18" charset="-128"/>
                <a:ea typeface="UD デジタル 教科書体 NK-R" panose="02020400000000000000" pitchFamily="18" charset="-128"/>
              </a:rPr>
              <a:t>活動</a:t>
            </a:r>
            <a:endParaRPr lang="en-US" altLang="ja-JP" sz="1400" u="sng"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生活において　必要な行為の　すべて</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7" name="正方形/長方形 6">
            <a:extLst>
              <a:ext uri="{FF2B5EF4-FFF2-40B4-BE49-F238E27FC236}">
                <a16:creationId xmlns:a16="http://schemas.microsoft.com/office/drawing/2014/main" id="{0DB5EC8A-867D-44AA-A209-7109CFA77CC6}"/>
              </a:ext>
            </a:extLst>
          </p:cNvPr>
          <p:cNvSpPr/>
          <p:nvPr/>
        </p:nvSpPr>
        <p:spPr>
          <a:xfrm>
            <a:off x="3800759" y="5287227"/>
            <a:ext cx="1208598" cy="117679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u="sng" dirty="0">
                <a:solidFill>
                  <a:srgbClr val="FF0000"/>
                </a:solidFill>
                <a:latin typeface="UD デジタル 教科書体 NK-R" panose="02020400000000000000" pitchFamily="18" charset="-128"/>
                <a:ea typeface="UD デジタル 教科書体 NK-R" panose="02020400000000000000" pitchFamily="18" charset="-128"/>
              </a:rPr>
              <a:t>環境因子</a:t>
            </a:r>
            <a:endParaRPr kumimoji="1" lang="en-US" altLang="ja-JP" sz="1400" u="sng" dirty="0">
              <a:solidFill>
                <a:srgbClr val="FF0000"/>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住環境</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医療・福祉</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周囲の目</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など</a:t>
            </a:r>
          </a:p>
        </p:txBody>
      </p:sp>
      <p:sp>
        <p:nvSpPr>
          <p:cNvPr id="11" name="正方形/長方形 10">
            <a:extLst>
              <a:ext uri="{FF2B5EF4-FFF2-40B4-BE49-F238E27FC236}">
                <a16:creationId xmlns:a16="http://schemas.microsoft.com/office/drawing/2014/main" id="{175FBB99-612E-4B50-938B-2CB4DF7A0D93}"/>
              </a:ext>
            </a:extLst>
          </p:cNvPr>
          <p:cNvSpPr/>
          <p:nvPr/>
        </p:nvSpPr>
        <p:spPr>
          <a:xfrm>
            <a:off x="2207913" y="5287226"/>
            <a:ext cx="1208598" cy="117679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u="sng" dirty="0">
                <a:solidFill>
                  <a:srgbClr val="FF0000"/>
                </a:solidFill>
                <a:latin typeface="UD デジタル 教科書体 NK-R" panose="02020400000000000000" pitchFamily="18" charset="-128"/>
                <a:ea typeface="UD デジタル 教科書体 NK-R" panose="02020400000000000000" pitchFamily="18" charset="-128"/>
              </a:rPr>
              <a:t>個人</a:t>
            </a:r>
            <a:r>
              <a:rPr kumimoji="1" lang="ja-JP" altLang="en-US" sz="1400" u="sng" dirty="0">
                <a:solidFill>
                  <a:srgbClr val="FF0000"/>
                </a:solidFill>
                <a:latin typeface="UD デジタル 教科書体 NK-R" panose="02020400000000000000" pitchFamily="18" charset="-128"/>
                <a:ea typeface="UD デジタル 教科書体 NK-R" panose="02020400000000000000" pitchFamily="18" charset="-128"/>
              </a:rPr>
              <a:t>因子</a:t>
            </a:r>
            <a:endParaRPr kumimoji="1" lang="en-US" altLang="ja-JP" sz="1400" u="sng" dirty="0">
              <a:solidFill>
                <a:srgbClr val="FF0000"/>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年齢・性別</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民族・価値観</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ライフスタイル</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など</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0" name="正方形/長方形 9">
            <a:extLst>
              <a:ext uri="{FF2B5EF4-FFF2-40B4-BE49-F238E27FC236}">
                <a16:creationId xmlns:a16="http://schemas.microsoft.com/office/drawing/2014/main" id="{BADC932D-9C5A-43A2-A11A-7FE9FE87FCE8}"/>
              </a:ext>
            </a:extLst>
          </p:cNvPr>
          <p:cNvSpPr/>
          <p:nvPr/>
        </p:nvSpPr>
        <p:spPr>
          <a:xfrm>
            <a:off x="588225" y="2680140"/>
            <a:ext cx="5820357" cy="2131488"/>
          </a:xfrm>
          <a:prstGeom prst="rect">
            <a:avLst/>
          </a:prstGeom>
          <a:noFill/>
        </p:spPr>
        <p:style>
          <a:lnRef idx="2">
            <a:schemeClr val="accent6"/>
          </a:lnRef>
          <a:fillRef idx="1">
            <a:schemeClr val="lt1"/>
          </a:fillRef>
          <a:effectRef idx="0">
            <a:schemeClr val="accent6"/>
          </a:effectRef>
          <a:fontRef idx="minor">
            <a:schemeClr val="dk1"/>
          </a:fontRef>
        </p:style>
        <p:txBody>
          <a:bodyPr vert="eaVert" rtlCol="0" anchor="b"/>
          <a:lstStyle/>
          <a:p>
            <a:pPr algn="ctr"/>
            <a:r>
              <a:rPr kumimoji="1" lang="ja-JP" altLang="en-US" dirty="0">
                <a:latin typeface="UD デジタル 教科書体 NK-R" panose="02020400000000000000" pitchFamily="18" charset="-128"/>
                <a:ea typeface="UD デジタル 教科書体 NK-R" panose="02020400000000000000" pitchFamily="18" charset="-128"/>
              </a:rPr>
              <a:t>生活機能</a:t>
            </a:r>
          </a:p>
        </p:txBody>
      </p:sp>
      <p:sp>
        <p:nvSpPr>
          <p:cNvPr id="12" name="正方形/長方形 11">
            <a:extLst>
              <a:ext uri="{FF2B5EF4-FFF2-40B4-BE49-F238E27FC236}">
                <a16:creationId xmlns:a16="http://schemas.microsoft.com/office/drawing/2014/main" id="{DB69BF94-60EE-46EC-8557-4570EC9FA306}"/>
              </a:ext>
            </a:extLst>
          </p:cNvPr>
          <p:cNvSpPr/>
          <p:nvPr/>
        </p:nvSpPr>
        <p:spPr>
          <a:xfrm>
            <a:off x="588226" y="4855799"/>
            <a:ext cx="5820357" cy="1788841"/>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b"/>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背景因子</a:t>
            </a:r>
          </a:p>
        </p:txBody>
      </p:sp>
      <p:cxnSp>
        <p:nvCxnSpPr>
          <p:cNvPr id="16" name="直線矢印コネクタ 15">
            <a:extLst>
              <a:ext uri="{FF2B5EF4-FFF2-40B4-BE49-F238E27FC236}">
                <a16:creationId xmlns:a16="http://schemas.microsoft.com/office/drawing/2014/main" id="{6F1A1F22-8F5E-4B61-8C26-7FE120C8C5C7}"/>
              </a:ext>
            </a:extLst>
          </p:cNvPr>
          <p:cNvCxnSpPr>
            <a:stCxn id="6" idx="3"/>
            <a:endCxn id="9" idx="1"/>
          </p:cNvCxnSpPr>
          <p:nvPr/>
        </p:nvCxnSpPr>
        <p:spPr>
          <a:xfrm>
            <a:off x="2470535" y="3699758"/>
            <a:ext cx="452728" cy="1011"/>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18" name="直線矢印コネクタ 17">
            <a:extLst>
              <a:ext uri="{FF2B5EF4-FFF2-40B4-BE49-F238E27FC236}">
                <a16:creationId xmlns:a16="http://schemas.microsoft.com/office/drawing/2014/main" id="{4ADC5733-D473-4960-963D-EF0E5BD32196}"/>
              </a:ext>
            </a:extLst>
          </p:cNvPr>
          <p:cNvCxnSpPr/>
          <p:nvPr/>
        </p:nvCxnSpPr>
        <p:spPr>
          <a:xfrm>
            <a:off x="4310103" y="3555586"/>
            <a:ext cx="452728" cy="1"/>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19" name="直線矢印コネクタ 18">
            <a:extLst>
              <a:ext uri="{FF2B5EF4-FFF2-40B4-BE49-F238E27FC236}">
                <a16:creationId xmlns:a16="http://schemas.microsoft.com/office/drawing/2014/main" id="{8C75EA96-5378-4DF9-B6D7-A041754D7F7C}"/>
              </a:ext>
            </a:extLst>
          </p:cNvPr>
          <p:cNvCxnSpPr>
            <a:cxnSpLocks/>
          </p:cNvCxnSpPr>
          <p:nvPr/>
        </p:nvCxnSpPr>
        <p:spPr>
          <a:xfrm flipV="1">
            <a:off x="3616683" y="4407023"/>
            <a:ext cx="0" cy="62544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1" name="直線コネクタ 20">
            <a:extLst>
              <a:ext uri="{FF2B5EF4-FFF2-40B4-BE49-F238E27FC236}">
                <a16:creationId xmlns:a16="http://schemas.microsoft.com/office/drawing/2014/main" id="{32D970F2-020F-4B9F-A416-8633750A77C7}"/>
              </a:ext>
            </a:extLst>
          </p:cNvPr>
          <p:cNvCxnSpPr/>
          <p:nvPr/>
        </p:nvCxnSpPr>
        <p:spPr>
          <a:xfrm>
            <a:off x="2790943" y="5040422"/>
            <a:ext cx="1614115" cy="0"/>
          </a:xfrm>
          <a:prstGeom prst="line">
            <a:avLst/>
          </a:prstGeom>
        </p:spPr>
        <p:style>
          <a:lnRef idx="2">
            <a:schemeClr val="dk1"/>
          </a:lnRef>
          <a:fillRef idx="0">
            <a:schemeClr val="dk1"/>
          </a:fillRef>
          <a:effectRef idx="1">
            <a:schemeClr val="dk1"/>
          </a:effectRef>
          <a:fontRef idx="minor">
            <a:schemeClr val="tx1"/>
          </a:fontRef>
        </p:style>
      </p:cxnSp>
      <p:cxnSp>
        <p:nvCxnSpPr>
          <p:cNvPr id="23" name="直線矢印コネクタ 22">
            <a:extLst>
              <a:ext uri="{FF2B5EF4-FFF2-40B4-BE49-F238E27FC236}">
                <a16:creationId xmlns:a16="http://schemas.microsoft.com/office/drawing/2014/main" id="{2E2D8E40-3205-4877-8890-CD850980CE0F}"/>
              </a:ext>
            </a:extLst>
          </p:cNvPr>
          <p:cNvCxnSpPr>
            <a:endCxn id="11" idx="0"/>
          </p:cNvCxnSpPr>
          <p:nvPr/>
        </p:nvCxnSpPr>
        <p:spPr>
          <a:xfrm>
            <a:off x="2812212" y="5032471"/>
            <a:ext cx="0" cy="25475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5" name="直線矢印コネクタ 24">
            <a:extLst>
              <a:ext uri="{FF2B5EF4-FFF2-40B4-BE49-F238E27FC236}">
                <a16:creationId xmlns:a16="http://schemas.microsoft.com/office/drawing/2014/main" id="{130DBC69-CD10-4ED0-AFD9-5E2DB6E05D59}"/>
              </a:ext>
            </a:extLst>
          </p:cNvPr>
          <p:cNvCxnSpPr>
            <a:endCxn id="7" idx="0"/>
          </p:cNvCxnSpPr>
          <p:nvPr/>
        </p:nvCxnSpPr>
        <p:spPr>
          <a:xfrm>
            <a:off x="4405058" y="5037430"/>
            <a:ext cx="0" cy="24979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7" name="直線コネクタ 26">
            <a:extLst>
              <a:ext uri="{FF2B5EF4-FFF2-40B4-BE49-F238E27FC236}">
                <a16:creationId xmlns:a16="http://schemas.microsoft.com/office/drawing/2014/main" id="{296FCFA7-CFB9-4A61-9AF2-31D6206AF76F}"/>
              </a:ext>
            </a:extLst>
          </p:cNvPr>
          <p:cNvCxnSpPr/>
          <p:nvPr/>
        </p:nvCxnSpPr>
        <p:spPr>
          <a:xfrm>
            <a:off x="1708370" y="4626153"/>
            <a:ext cx="3816626" cy="0"/>
          </a:xfrm>
          <a:prstGeom prst="line">
            <a:avLst/>
          </a:prstGeom>
        </p:spPr>
        <p:style>
          <a:lnRef idx="2">
            <a:schemeClr val="dk1"/>
          </a:lnRef>
          <a:fillRef idx="0">
            <a:schemeClr val="dk1"/>
          </a:fillRef>
          <a:effectRef idx="1">
            <a:schemeClr val="dk1"/>
          </a:effectRef>
          <a:fontRef idx="minor">
            <a:schemeClr val="tx1"/>
          </a:fontRef>
        </p:style>
      </p:cxnSp>
      <p:cxnSp>
        <p:nvCxnSpPr>
          <p:cNvPr id="31" name="直線矢印コネクタ 30">
            <a:extLst>
              <a:ext uri="{FF2B5EF4-FFF2-40B4-BE49-F238E27FC236}">
                <a16:creationId xmlns:a16="http://schemas.microsoft.com/office/drawing/2014/main" id="{754F961D-8868-400A-970A-0D16518CE6F5}"/>
              </a:ext>
            </a:extLst>
          </p:cNvPr>
          <p:cNvCxnSpPr/>
          <p:nvPr/>
        </p:nvCxnSpPr>
        <p:spPr>
          <a:xfrm flipV="1">
            <a:off x="1708370" y="4395497"/>
            <a:ext cx="0" cy="214686"/>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025" name="直線矢印コネクタ 1024">
            <a:extLst>
              <a:ext uri="{FF2B5EF4-FFF2-40B4-BE49-F238E27FC236}">
                <a16:creationId xmlns:a16="http://schemas.microsoft.com/office/drawing/2014/main" id="{C728417E-4862-46EB-8BB4-69D70717E220}"/>
              </a:ext>
            </a:extLst>
          </p:cNvPr>
          <p:cNvCxnSpPr/>
          <p:nvPr/>
        </p:nvCxnSpPr>
        <p:spPr>
          <a:xfrm flipV="1">
            <a:off x="5522675" y="4407023"/>
            <a:ext cx="0" cy="20316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028" name="直線コネクタ 1027">
            <a:extLst>
              <a:ext uri="{FF2B5EF4-FFF2-40B4-BE49-F238E27FC236}">
                <a16:creationId xmlns:a16="http://schemas.microsoft.com/office/drawing/2014/main" id="{CCD9029D-D56E-4CA5-AB6D-D67E79BC5C43}"/>
              </a:ext>
            </a:extLst>
          </p:cNvPr>
          <p:cNvCxnSpPr/>
          <p:nvPr/>
        </p:nvCxnSpPr>
        <p:spPr>
          <a:xfrm>
            <a:off x="1708370" y="2778590"/>
            <a:ext cx="3747881" cy="0"/>
          </a:xfrm>
          <a:prstGeom prst="line">
            <a:avLst/>
          </a:prstGeom>
        </p:spPr>
        <p:style>
          <a:lnRef idx="2">
            <a:schemeClr val="dk1"/>
          </a:lnRef>
          <a:fillRef idx="0">
            <a:schemeClr val="dk1"/>
          </a:fillRef>
          <a:effectRef idx="1">
            <a:schemeClr val="dk1"/>
          </a:effectRef>
          <a:fontRef idx="minor">
            <a:schemeClr val="tx1"/>
          </a:fontRef>
        </p:style>
      </p:cxnSp>
      <p:cxnSp>
        <p:nvCxnSpPr>
          <p:cNvPr id="1030" name="直線矢印コネクタ 1029">
            <a:extLst>
              <a:ext uri="{FF2B5EF4-FFF2-40B4-BE49-F238E27FC236}">
                <a16:creationId xmlns:a16="http://schemas.microsoft.com/office/drawing/2014/main" id="{E489420A-B358-4D1F-BD0B-08B86EEE00B6}"/>
              </a:ext>
            </a:extLst>
          </p:cNvPr>
          <p:cNvCxnSpPr>
            <a:endCxn id="6" idx="0"/>
          </p:cNvCxnSpPr>
          <p:nvPr/>
        </p:nvCxnSpPr>
        <p:spPr>
          <a:xfrm>
            <a:off x="1708370" y="2778591"/>
            <a:ext cx="0" cy="22542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032" name="直線矢印コネクタ 1031">
            <a:extLst>
              <a:ext uri="{FF2B5EF4-FFF2-40B4-BE49-F238E27FC236}">
                <a16:creationId xmlns:a16="http://schemas.microsoft.com/office/drawing/2014/main" id="{4DA77504-CC9F-469D-B545-307F1F512F1A}"/>
              </a:ext>
            </a:extLst>
          </p:cNvPr>
          <p:cNvCxnSpPr>
            <a:endCxn id="8" idx="0"/>
          </p:cNvCxnSpPr>
          <p:nvPr/>
        </p:nvCxnSpPr>
        <p:spPr>
          <a:xfrm>
            <a:off x="5456251" y="2778590"/>
            <a:ext cx="0" cy="22542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033" name="正方形/長方形 1032">
            <a:extLst>
              <a:ext uri="{FF2B5EF4-FFF2-40B4-BE49-F238E27FC236}">
                <a16:creationId xmlns:a16="http://schemas.microsoft.com/office/drawing/2014/main" id="{AF38DAF2-3088-4DC7-AF3D-CBF065B862E5}"/>
              </a:ext>
            </a:extLst>
          </p:cNvPr>
          <p:cNvSpPr/>
          <p:nvPr/>
        </p:nvSpPr>
        <p:spPr>
          <a:xfrm>
            <a:off x="7291797" y="4301897"/>
            <a:ext cx="2753467" cy="226612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u="sng" dirty="0">
                <a:solidFill>
                  <a:schemeClr val="tx1"/>
                </a:solidFill>
                <a:latin typeface="UD デジタル 教科書体 NK-R" panose="02020400000000000000" pitchFamily="18" charset="-128"/>
                <a:ea typeface="UD デジタル 教科書体 NK-R" panose="02020400000000000000" pitchFamily="18" charset="-128"/>
              </a:rPr>
              <a:t>障害のある人の</a:t>
            </a:r>
            <a:endParaRPr kumimoji="1" lang="en-US" altLang="ja-JP" u="sng"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u="sng" dirty="0">
                <a:solidFill>
                  <a:schemeClr val="tx1"/>
                </a:solidFill>
                <a:latin typeface="UD デジタル 教科書体 NK-R" panose="02020400000000000000" pitchFamily="18" charset="-128"/>
                <a:ea typeface="UD デジタル 教科書体 NK-R" panose="02020400000000000000" pitchFamily="18" charset="-128"/>
              </a:rPr>
              <a:t>基本スペック</a:t>
            </a:r>
            <a:endParaRPr kumimoji="1" lang="en-US" altLang="ja-JP" u="sng" dirty="0">
              <a:solidFill>
                <a:schemeClr val="tx1"/>
              </a:solidFill>
              <a:latin typeface="UD デジタル 教科書体 NK-R" panose="02020400000000000000" pitchFamily="18" charset="-128"/>
              <a:ea typeface="UD デジタル 教科書体 NK-R" panose="02020400000000000000" pitchFamily="18" charset="-128"/>
            </a:endParaRPr>
          </a:p>
          <a:p>
            <a:pPr algn="ct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〇仕事のスキル、遂行能力、体力</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〇仕事に対する意欲、興味</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動機</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〇コミュニケーション能力、社会性</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〇ストレス耐性、回避・解消能力</a:t>
            </a:r>
          </a:p>
        </p:txBody>
      </p:sp>
      <p:sp>
        <p:nvSpPr>
          <p:cNvPr id="1034" name="矢印: 上 1033">
            <a:extLst>
              <a:ext uri="{FF2B5EF4-FFF2-40B4-BE49-F238E27FC236}">
                <a16:creationId xmlns:a16="http://schemas.microsoft.com/office/drawing/2014/main" id="{12C38BD5-4451-4FBB-A560-5E74072662C4}"/>
              </a:ext>
            </a:extLst>
          </p:cNvPr>
          <p:cNvSpPr/>
          <p:nvPr/>
        </p:nvSpPr>
        <p:spPr>
          <a:xfrm>
            <a:off x="10255239" y="2677913"/>
            <a:ext cx="707666" cy="3885499"/>
          </a:xfrm>
          <a:prstGeom prst="up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職場の要求度</a:t>
            </a:r>
          </a:p>
        </p:txBody>
      </p:sp>
      <p:sp>
        <p:nvSpPr>
          <p:cNvPr id="1035" name="正方形/長方形 1034">
            <a:extLst>
              <a:ext uri="{FF2B5EF4-FFF2-40B4-BE49-F238E27FC236}">
                <a16:creationId xmlns:a16="http://schemas.microsoft.com/office/drawing/2014/main" id="{AA30DFA3-1296-474B-B76E-A7CC69932D2E}"/>
              </a:ext>
            </a:extLst>
          </p:cNvPr>
          <p:cNvSpPr/>
          <p:nvPr/>
        </p:nvSpPr>
        <p:spPr>
          <a:xfrm>
            <a:off x="7301619" y="3306464"/>
            <a:ext cx="2753467" cy="87544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u="sng" dirty="0">
                <a:solidFill>
                  <a:schemeClr val="tx1"/>
                </a:solidFill>
                <a:latin typeface="UD デジタル 教科書体 NK-R" panose="02020400000000000000" pitchFamily="18" charset="-128"/>
                <a:ea typeface="UD デジタル 教科書体 NK-R" panose="02020400000000000000" pitchFamily="18" charset="-128"/>
              </a:rPr>
              <a:t>障害のある人自身の</a:t>
            </a:r>
            <a:endParaRPr kumimoji="1" lang="en-US" altLang="ja-JP" sz="1400" u="sng"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400" u="sng" dirty="0">
                <a:solidFill>
                  <a:schemeClr val="tx1"/>
                </a:solidFill>
                <a:latin typeface="UD デジタル 教科書体 NK-R" panose="02020400000000000000" pitchFamily="18" charset="-128"/>
                <a:ea typeface="UD デジタル 教科書体 NK-R" panose="02020400000000000000" pitchFamily="18" charset="-128"/>
              </a:rPr>
              <a:t>努力による</a:t>
            </a:r>
            <a:r>
              <a:rPr lang="ja-JP" altLang="en-US" sz="1400" u="sng" dirty="0">
                <a:solidFill>
                  <a:schemeClr val="tx1"/>
                </a:solidFill>
                <a:latin typeface="UD デジタル 教科書体 NK-R" panose="02020400000000000000" pitchFamily="18" charset="-128"/>
                <a:ea typeface="UD デジタル 教科書体 NK-R" panose="02020400000000000000" pitchFamily="18" charset="-128"/>
              </a:rPr>
              <a:t>スキルの向上</a:t>
            </a:r>
            <a:endParaRPr kumimoji="1" lang="ja-JP" altLang="en-US" sz="1400" u="sng" dirty="0">
              <a:solidFill>
                <a:schemeClr val="tx1"/>
              </a:solidFill>
              <a:latin typeface="UD デジタル 教科書体 NK-R" panose="02020400000000000000" pitchFamily="18" charset="-128"/>
              <a:ea typeface="UD デジタル 教科書体 NK-R" panose="02020400000000000000" pitchFamily="18" charset="-128"/>
            </a:endParaRPr>
          </a:p>
        </p:txBody>
      </p:sp>
      <p:cxnSp>
        <p:nvCxnSpPr>
          <p:cNvPr id="1037" name="直線コネクタ 1036">
            <a:extLst>
              <a:ext uri="{FF2B5EF4-FFF2-40B4-BE49-F238E27FC236}">
                <a16:creationId xmlns:a16="http://schemas.microsoft.com/office/drawing/2014/main" id="{E7BFB614-D261-4B3B-BEA2-1205ECD6C783}"/>
              </a:ext>
            </a:extLst>
          </p:cNvPr>
          <p:cNvCxnSpPr>
            <a:cxnSpLocks/>
          </p:cNvCxnSpPr>
          <p:nvPr/>
        </p:nvCxnSpPr>
        <p:spPr>
          <a:xfrm>
            <a:off x="7252328" y="2648521"/>
            <a:ext cx="3486377" cy="0"/>
          </a:xfrm>
          <a:prstGeom prst="line">
            <a:avLst/>
          </a:prstGeom>
          <a:ln/>
        </p:spPr>
        <p:style>
          <a:lnRef idx="1">
            <a:schemeClr val="dk1"/>
          </a:lnRef>
          <a:fillRef idx="0">
            <a:schemeClr val="dk1"/>
          </a:fillRef>
          <a:effectRef idx="0">
            <a:schemeClr val="dk1"/>
          </a:effectRef>
          <a:fontRef idx="minor">
            <a:schemeClr val="tx1"/>
          </a:fontRef>
        </p:style>
      </p:cxnSp>
      <p:sp>
        <p:nvSpPr>
          <p:cNvPr id="1042" name="矢印: 上下 1041">
            <a:extLst>
              <a:ext uri="{FF2B5EF4-FFF2-40B4-BE49-F238E27FC236}">
                <a16:creationId xmlns:a16="http://schemas.microsoft.com/office/drawing/2014/main" id="{00A0996C-FA2A-4675-A111-71CC880F9CA0}"/>
              </a:ext>
            </a:extLst>
          </p:cNvPr>
          <p:cNvSpPr/>
          <p:nvPr/>
        </p:nvSpPr>
        <p:spPr>
          <a:xfrm>
            <a:off x="9648984" y="2663061"/>
            <a:ext cx="292538" cy="632189"/>
          </a:xfrm>
          <a:prstGeom prst="up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3" name="加算記号 1042">
            <a:extLst>
              <a:ext uri="{FF2B5EF4-FFF2-40B4-BE49-F238E27FC236}">
                <a16:creationId xmlns:a16="http://schemas.microsoft.com/office/drawing/2014/main" id="{F280E39B-079D-4725-973A-6D54C8EF47F7}"/>
              </a:ext>
            </a:extLst>
          </p:cNvPr>
          <p:cNvSpPr/>
          <p:nvPr/>
        </p:nvSpPr>
        <p:spPr>
          <a:xfrm>
            <a:off x="8535304" y="4078903"/>
            <a:ext cx="326004" cy="326003"/>
          </a:xfrm>
          <a:prstGeom prst="mathPlus">
            <a:avLst/>
          </a:prstGeom>
          <a:solidFill>
            <a:schemeClr val="tx1">
              <a:lumMod val="65000"/>
              <a:lumOff val="3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5" name="正方形/長方形 1044">
            <a:extLst>
              <a:ext uri="{FF2B5EF4-FFF2-40B4-BE49-F238E27FC236}">
                <a16:creationId xmlns:a16="http://schemas.microsoft.com/office/drawing/2014/main" id="{27467F53-FD6B-4FC3-90BA-B4749236EB59}"/>
              </a:ext>
            </a:extLst>
          </p:cNvPr>
          <p:cNvSpPr/>
          <p:nvPr/>
        </p:nvSpPr>
        <p:spPr>
          <a:xfrm>
            <a:off x="7291797" y="2219196"/>
            <a:ext cx="1912703" cy="369332"/>
          </a:xfrm>
          <a:prstGeom prst="rect">
            <a:avLst/>
          </a:prstGeom>
          <a:solidFill>
            <a:schemeClr val="bg1"/>
          </a:solidFill>
          <a:ln>
            <a:solidFill>
              <a:schemeClr val="tx1"/>
            </a:solidFill>
          </a:ln>
        </p:spPr>
        <p:txBody>
          <a:bodyPr wrap="none" lIns="91440" tIns="45720" rIns="91440" bIns="45720" anchor="ctr">
            <a:spAutoFit/>
          </a:bodyPr>
          <a:lstStyle/>
          <a:p>
            <a:pPr algn="ctr"/>
            <a:r>
              <a:rPr lang="ja-JP" altLang="en-US" dirty="0">
                <a:ln w="0">
                  <a:noFill/>
                </a:ln>
                <a:latin typeface="UD デジタル 教科書体 NK-R" panose="02020400000000000000" pitchFamily="18" charset="-128"/>
                <a:ea typeface="UD デジタル 教科書体 NK-R" panose="02020400000000000000" pitchFamily="18" charset="-128"/>
              </a:rPr>
              <a:t>目標とする到達点</a:t>
            </a:r>
            <a:endParaRPr lang="ja-JP" altLang="en-US" cap="none" spc="0" dirty="0">
              <a:ln w="0">
                <a:noFill/>
              </a:ln>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044" name="正方形/長方形 1043">
            <a:extLst>
              <a:ext uri="{FF2B5EF4-FFF2-40B4-BE49-F238E27FC236}">
                <a16:creationId xmlns:a16="http://schemas.microsoft.com/office/drawing/2014/main" id="{00794255-976C-40BC-82D4-ED0B43984C97}"/>
              </a:ext>
            </a:extLst>
          </p:cNvPr>
          <p:cNvSpPr/>
          <p:nvPr/>
        </p:nvSpPr>
        <p:spPr>
          <a:xfrm>
            <a:off x="7323227" y="2677859"/>
            <a:ext cx="2276585" cy="338554"/>
          </a:xfrm>
          <a:prstGeom prst="rect">
            <a:avLst/>
          </a:prstGeom>
          <a:noFill/>
        </p:spPr>
        <p:txBody>
          <a:bodyPr wrap="none" lIns="91440" tIns="45720" rIns="91440" bIns="45720">
            <a:spAutoFit/>
          </a:bodyPr>
          <a:lstStyle/>
          <a:p>
            <a:pPr algn="ctr"/>
            <a:r>
              <a:rPr lang="ja-JP" altLang="en-US" sz="1600" cap="none" spc="0" dirty="0">
                <a:ln w="0"/>
                <a:solidFill>
                  <a:srgbClr val="FF0000"/>
                </a:solidFill>
                <a:latin typeface="UD デジタル 教科書体 NK-R" panose="02020400000000000000" pitchFamily="18" charset="-128"/>
                <a:ea typeface="UD デジタル 教科書体 NK-R" panose="02020400000000000000" pitchFamily="18" charset="-128"/>
              </a:rPr>
              <a:t>環境調整により補完する</a:t>
            </a:r>
          </a:p>
        </p:txBody>
      </p:sp>
      <p:cxnSp>
        <p:nvCxnSpPr>
          <p:cNvPr id="14" name="直線矢印コネクタ 13">
            <a:extLst>
              <a:ext uri="{FF2B5EF4-FFF2-40B4-BE49-F238E27FC236}">
                <a16:creationId xmlns:a16="http://schemas.microsoft.com/office/drawing/2014/main" id="{F9F85EFC-DACA-4207-8E76-F5227284A97E}"/>
              </a:ext>
            </a:extLst>
          </p:cNvPr>
          <p:cNvCxnSpPr>
            <a:endCxn id="9" idx="0"/>
          </p:cNvCxnSpPr>
          <p:nvPr/>
        </p:nvCxnSpPr>
        <p:spPr>
          <a:xfrm>
            <a:off x="3616683" y="2554174"/>
            <a:ext cx="0" cy="45085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3" name="テキスト ボックス 12">
            <a:extLst>
              <a:ext uri="{FF2B5EF4-FFF2-40B4-BE49-F238E27FC236}">
                <a16:creationId xmlns:a16="http://schemas.microsoft.com/office/drawing/2014/main" id="{5C8CBCEE-B849-C357-44AC-D3A30EC2F418}"/>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スライド№２</a:t>
            </a:r>
          </a:p>
        </p:txBody>
      </p:sp>
      <p:sp>
        <p:nvSpPr>
          <p:cNvPr id="17" name="テキスト ボックス 16">
            <a:extLst>
              <a:ext uri="{FF2B5EF4-FFF2-40B4-BE49-F238E27FC236}">
                <a16:creationId xmlns:a16="http://schemas.microsoft.com/office/drawing/2014/main" id="{10126AC1-4023-81A1-A764-2D063B65F768}"/>
              </a:ext>
            </a:extLst>
          </p:cNvPr>
          <p:cNvSpPr txBox="1"/>
          <p:nvPr/>
        </p:nvSpPr>
        <p:spPr>
          <a:xfrm>
            <a:off x="411876" y="1305067"/>
            <a:ext cx="11083438" cy="646331"/>
          </a:xfrm>
          <a:prstGeom prst="rect">
            <a:avLst/>
          </a:prstGeom>
          <a:noFill/>
          <a:ln>
            <a:noFill/>
          </a:ln>
        </p:spPr>
        <p:txBody>
          <a:bodyPr wrap="square">
            <a:spAutoFit/>
          </a:bodyPr>
          <a:lstStyle/>
          <a:p>
            <a:r>
              <a:rPr kumimoji="1" lang="ja-JP" altLang="en-US" sz="1800" dirty="0">
                <a:solidFill>
                  <a:srgbClr val="FF0000"/>
                </a:solidFill>
                <a:highlight>
                  <a:srgbClr val="FFFF00"/>
                </a:highlight>
                <a:latin typeface="UD デジタル 教科書体 NK-R" panose="02020400000000000000" pitchFamily="18" charset="-128"/>
                <a:ea typeface="UD デジタル 教科書体 NK-R" panose="02020400000000000000" pitchFamily="18" charset="-128"/>
              </a:rPr>
              <a:t>　　就労系サービスが提供する「就労支援のためのアセスメント」とは、ご本人の「働く」可能性の発見と、職業キャリアの向上のために何が必要なのかを探し出すことにつきる。</a:t>
            </a:r>
          </a:p>
        </p:txBody>
      </p:sp>
    </p:spTree>
    <p:extLst>
      <p:ext uri="{BB962C8B-B14F-4D97-AF65-F5344CB8AC3E}">
        <p14:creationId xmlns:p14="http://schemas.microsoft.com/office/powerpoint/2010/main" val="2630788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DED7455D-5FC0-E1E7-7CAA-34688E059117}"/>
              </a:ext>
            </a:extLst>
          </p:cNvPr>
          <p:cNvSpPr/>
          <p:nvPr/>
        </p:nvSpPr>
        <p:spPr>
          <a:xfrm>
            <a:off x="2786891" y="6193595"/>
            <a:ext cx="9026830" cy="276999"/>
          </a:xfrm>
          <a:prstGeom prst="rect">
            <a:avLst/>
          </a:prstGeom>
          <a:noFill/>
          <a:ln>
            <a:noFill/>
          </a:ln>
        </p:spPr>
        <p:txBody>
          <a:bodyPr wrap="none" lIns="91440" tIns="45720" rIns="91440" bIns="45720">
            <a:spAutoFit/>
          </a:bodyPr>
          <a:lstStyle/>
          <a:p>
            <a:pPr algn="ctr"/>
            <a:r>
              <a:rPr lang="en-US" altLang="ja-JP" sz="1200" b="0" cap="none" spc="0" dirty="0">
                <a:ln w="0">
                  <a:noFill/>
                </a:ln>
                <a:latin typeface="UD デジタル 教科書体 NK-R" panose="02020400000000000000" pitchFamily="18" charset="-128"/>
                <a:ea typeface="UD デジタル 教科書体 NK-R" panose="02020400000000000000" pitchFamily="18" charset="-128"/>
              </a:rPr>
              <a:t>【</a:t>
            </a:r>
            <a:r>
              <a:rPr lang="ja-JP" altLang="en-US" sz="1200" b="0" cap="none" spc="0" dirty="0">
                <a:ln w="0">
                  <a:noFill/>
                </a:ln>
                <a:latin typeface="UD デジタル 教科書体 NK-R" panose="02020400000000000000" pitchFamily="18" charset="-128"/>
                <a:ea typeface="UD デジタル 教科書体 NK-R" panose="02020400000000000000" pitchFamily="18" charset="-128"/>
              </a:rPr>
              <a:t>出典</a:t>
            </a:r>
            <a:r>
              <a:rPr lang="en-US" altLang="ja-JP" sz="1200" b="0" cap="none" spc="0" dirty="0">
                <a:ln w="0">
                  <a:noFill/>
                </a:ln>
                <a:latin typeface="UD デジタル 教科書体 NK-R" panose="02020400000000000000" pitchFamily="18" charset="-128"/>
                <a:ea typeface="UD デジタル 教科書体 NK-R" panose="02020400000000000000" pitchFamily="18" charset="-128"/>
              </a:rPr>
              <a:t>】DINF</a:t>
            </a:r>
            <a:r>
              <a:rPr lang="ja-JP" altLang="en-US" sz="1200" b="0" cap="none" spc="0" dirty="0">
                <a:ln w="0">
                  <a:noFill/>
                </a:ln>
                <a:latin typeface="UD デジタル 教科書体 NK-R" panose="02020400000000000000" pitchFamily="18" charset="-128"/>
                <a:ea typeface="UD デジタル 教科書体 NK-R" panose="02020400000000000000" pitchFamily="18" charset="-128"/>
              </a:rPr>
              <a:t>障害保健福祉研修情報システム「国際生活機能分類</a:t>
            </a:r>
            <a:r>
              <a:rPr lang="en-US" altLang="ja-JP" sz="1200" b="0" cap="none" spc="0" dirty="0">
                <a:ln w="0">
                  <a:noFill/>
                </a:ln>
                <a:latin typeface="UD デジタル 教科書体 NK-R" panose="02020400000000000000" pitchFamily="18" charset="-128"/>
                <a:ea typeface="UD デジタル 教科書体 NK-R" panose="02020400000000000000" pitchFamily="18" charset="-128"/>
              </a:rPr>
              <a:t>-</a:t>
            </a:r>
            <a:r>
              <a:rPr lang="ja-JP" altLang="en-US" sz="1200" b="0" cap="none" spc="0" dirty="0">
                <a:ln w="0">
                  <a:noFill/>
                </a:ln>
                <a:latin typeface="UD デジタル 教科書体 NK-R" panose="02020400000000000000" pitchFamily="18" charset="-128"/>
                <a:ea typeface="UD デジタル 教科書体 NK-R" panose="02020400000000000000" pitchFamily="18" charset="-128"/>
              </a:rPr>
              <a:t>国際障害分類改訂版</a:t>
            </a:r>
            <a:r>
              <a:rPr lang="en-US" altLang="ja-JP" sz="1200" b="0" cap="none" spc="0" dirty="0">
                <a:ln w="0">
                  <a:noFill/>
                </a:ln>
                <a:latin typeface="UD デジタル 教科書体 NK-R" panose="02020400000000000000" pitchFamily="18" charset="-128"/>
                <a:ea typeface="UD デジタル 教科書体 NK-R" panose="02020400000000000000" pitchFamily="18" charset="-128"/>
              </a:rPr>
              <a:t>-</a:t>
            </a:r>
            <a:r>
              <a:rPr lang="ja-JP" altLang="en-US" sz="1200" b="0" cap="none" spc="0" dirty="0">
                <a:ln w="0">
                  <a:noFill/>
                </a:ln>
                <a:latin typeface="UD デジタル 教科書体 NK-R" panose="02020400000000000000" pitchFamily="18" charset="-128"/>
                <a:ea typeface="UD デジタル 教科書体 NK-R" panose="02020400000000000000" pitchFamily="18" charset="-128"/>
              </a:rPr>
              <a:t>」（日本語）の厚生労働省</a:t>
            </a:r>
            <a:r>
              <a:rPr lang="en-US" altLang="ja-JP" sz="1200" b="0" cap="none" spc="0" dirty="0">
                <a:ln w="0">
                  <a:noFill/>
                </a:ln>
                <a:latin typeface="UD デジタル 教科書体 NK-R" panose="02020400000000000000" pitchFamily="18" charset="-128"/>
                <a:ea typeface="UD デジタル 教科書体 NK-R" panose="02020400000000000000" pitchFamily="18" charset="-128"/>
              </a:rPr>
              <a:t>HP</a:t>
            </a:r>
            <a:r>
              <a:rPr lang="ja-JP" altLang="en-US" sz="1200" b="0" cap="none" spc="0" dirty="0">
                <a:ln w="0">
                  <a:noFill/>
                </a:ln>
                <a:latin typeface="UD デジタル 教科書体 NK-R" panose="02020400000000000000" pitchFamily="18" charset="-128"/>
                <a:ea typeface="UD デジタル 教科書体 NK-R" panose="02020400000000000000" pitchFamily="18" charset="-128"/>
              </a:rPr>
              <a:t>掲載についてより</a:t>
            </a:r>
          </a:p>
        </p:txBody>
      </p:sp>
      <p:sp>
        <p:nvSpPr>
          <p:cNvPr id="7" name="四角形: 角を丸くする 6">
            <a:extLst>
              <a:ext uri="{FF2B5EF4-FFF2-40B4-BE49-F238E27FC236}">
                <a16:creationId xmlns:a16="http://schemas.microsoft.com/office/drawing/2014/main" id="{E77E6F5F-128E-B2F8-253F-3B512D240EAC}"/>
              </a:ext>
            </a:extLst>
          </p:cNvPr>
          <p:cNvSpPr/>
          <p:nvPr/>
        </p:nvSpPr>
        <p:spPr>
          <a:xfrm>
            <a:off x="457200" y="449037"/>
            <a:ext cx="11356521" cy="5641521"/>
          </a:xfrm>
          <a:prstGeom prst="roundRect">
            <a:avLst/>
          </a:prstGeo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400" i="0" dirty="0">
                <a:solidFill>
                  <a:srgbClr val="000033"/>
                </a:solidFill>
                <a:effectLst/>
                <a:latin typeface="UD デジタル 教科書体 NK-R" panose="02020400000000000000" pitchFamily="18" charset="-128"/>
                <a:ea typeface="UD デジタル 教科書体 NK-R" panose="02020400000000000000" pitchFamily="18" charset="-128"/>
              </a:rPr>
              <a:t>　　障害に関する国際的な分類としては、これまで、世界保健機関（以下「ＷＨＯ」）が</a:t>
            </a:r>
            <a:r>
              <a:rPr lang="en-US" altLang="ja-JP" sz="2400" i="0" dirty="0">
                <a:solidFill>
                  <a:srgbClr val="000033"/>
                </a:solidFill>
                <a:effectLst/>
                <a:latin typeface="UD デジタル 教科書体 NK-R" panose="02020400000000000000" pitchFamily="18" charset="-128"/>
                <a:ea typeface="UD デジタル 教科書体 NK-R" panose="02020400000000000000" pitchFamily="18" charset="-128"/>
              </a:rPr>
              <a:t>1980</a:t>
            </a:r>
            <a:r>
              <a:rPr lang="ja-JP" altLang="en-US" sz="2400" i="0" dirty="0">
                <a:solidFill>
                  <a:srgbClr val="000033"/>
                </a:solidFill>
                <a:effectLst/>
                <a:latin typeface="UD デジタル 教科書体 NK-R" panose="02020400000000000000" pitchFamily="18" charset="-128"/>
                <a:ea typeface="UD デジタル 教科書体 NK-R" panose="02020400000000000000" pitchFamily="18" charset="-128"/>
              </a:rPr>
              <a:t>年に「国際疾病分類（ＩＣＤ）」の補助として発表した「ＷＨＯ国際障害分類（ＩＣＩＤＨ）が用いられてきたが、ＷＨＯでは、</a:t>
            </a:r>
            <a:r>
              <a:rPr lang="ja-JP" altLang="en-US" sz="2400" dirty="0">
                <a:solidFill>
                  <a:srgbClr val="000033"/>
                </a:solidFill>
                <a:latin typeface="UD デジタル 教科書体 NK-R" panose="02020400000000000000" pitchFamily="18" charset="-128"/>
                <a:ea typeface="UD デジタル 教科書体 NK-R" panose="02020400000000000000" pitchFamily="18" charset="-128"/>
              </a:rPr>
              <a:t>２００１</a:t>
            </a:r>
            <a:r>
              <a:rPr lang="ja-JP" altLang="en-US" sz="2400" i="0" dirty="0">
                <a:solidFill>
                  <a:srgbClr val="000033"/>
                </a:solidFill>
                <a:effectLst/>
                <a:latin typeface="UD デジタル 教科書体 NK-R" panose="02020400000000000000" pitchFamily="18" charset="-128"/>
                <a:ea typeface="UD デジタル 教科書体 NK-R" panose="02020400000000000000" pitchFamily="18" charset="-128"/>
              </a:rPr>
              <a:t>年</a:t>
            </a:r>
            <a:r>
              <a:rPr lang="ja-JP" altLang="en-US" sz="2400" dirty="0">
                <a:solidFill>
                  <a:srgbClr val="000033"/>
                </a:solidFill>
                <a:latin typeface="UD デジタル 教科書体 NK-R" panose="02020400000000000000" pitchFamily="18" charset="-128"/>
                <a:ea typeface="UD デジタル 教科書体 NK-R" panose="02020400000000000000" pitchFamily="18" charset="-128"/>
              </a:rPr>
              <a:t>５</a:t>
            </a:r>
            <a:r>
              <a:rPr lang="ja-JP" altLang="en-US" sz="2400" i="0" dirty="0">
                <a:solidFill>
                  <a:srgbClr val="000033"/>
                </a:solidFill>
                <a:effectLst/>
                <a:latin typeface="UD デジタル 教科書体 NK-R" panose="02020400000000000000" pitchFamily="18" charset="-128"/>
                <a:ea typeface="UD デジタル 教科書体 NK-R" panose="02020400000000000000" pitchFamily="18" charset="-128"/>
              </a:rPr>
              <a:t>月の第５４回総会において、その改訂版として「ＩＣＦ（</a:t>
            </a:r>
            <a:r>
              <a:rPr lang="en-US" altLang="ja-JP" sz="2400" i="0" dirty="0">
                <a:solidFill>
                  <a:srgbClr val="000033"/>
                </a:solidFill>
                <a:effectLst/>
                <a:latin typeface="UD デジタル 教科書体 NK-R" panose="02020400000000000000" pitchFamily="18" charset="-128"/>
                <a:ea typeface="UD デジタル 教科書体 NK-R" panose="02020400000000000000" pitchFamily="18" charset="-128"/>
              </a:rPr>
              <a:t>International Classification of Functioning, Disability and Health</a:t>
            </a:r>
            <a:r>
              <a:rPr lang="ja-JP" altLang="en-US" sz="2400" i="0" dirty="0">
                <a:solidFill>
                  <a:srgbClr val="000033"/>
                </a:solidFill>
                <a:effectLst/>
                <a:latin typeface="UD デジタル 教科書体 NK-R" panose="02020400000000000000" pitchFamily="18" charset="-128"/>
                <a:ea typeface="UD デジタル 教科書体 NK-R" panose="02020400000000000000" pitchFamily="18" charset="-128"/>
              </a:rPr>
              <a:t>）」を採択した。</a:t>
            </a:r>
            <a:br>
              <a:rPr lang="ja-JP" altLang="en-US" sz="2400" dirty="0">
                <a:latin typeface="UD デジタル 教科書体 NK-R" panose="02020400000000000000" pitchFamily="18" charset="-128"/>
                <a:ea typeface="UD デジタル 教科書体 NK-R" panose="02020400000000000000" pitchFamily="18" charset="-128"/>
              </a:rPr>
            </a:br>
            <a:r>
              <a:rPr lang="ja-JP" altLang="en-US" sz="2400" i="0" dirty="0">
                <a:solidFill>
                  <a:srgbClr val="000033"/>
                </a:solidFill>
                <a:effectLst/>
                <a:latin typeface="UD デジタル 教科書体 NK-R" panose="02020400000000000000" pitchFamily="18" charset="-128"/>
                <a:ea typeface="UD デジタル 教科書体 NK-R" panose="02020400000000000000" pitchFamily="18" charset="-128"/>
              </a:rPr>
              <a:t>　　ＩＣＦは、人間の生活機能と障害に関して、アルファベットと数字を組み合わせた方式で分類するものであり、人間の生活機能と障害について「心身機能・身体構造」「活動」「参加」の３つの次元及び「環境因子」等の影響を及ぼす因子で構成されており、約１，５００項目に分類されている（ホームページ上では、第２レベルまでの分類を掲載）。これまでの「ＩＣＩＤＨ」が身体機能の障害による生活機能の障害（社会的不利を分類するという考え方が中心であったのに対し、ＩＣＦはこれらの環境因子という観点を加え、例えば、バリアフリー等の環境を評価できるように構成されている。このような考え方は、今後、障害者はもとより、全国民の保健・医療・福祉サービス、社会システムや技術のあり方の方向性を示唆しているものと考えられる。</a:t>
            </a:r>
            <a:endParaRPr kumimoji="1" lang="ja-JP" altLang="en-US" sz="2400" dirty="0"/>
          </a:p>
        </p:txBody>
      </p:sp>
      <p:sp>
        <p:nvSpPr>
          <p:cNvPr id="2" name="テキスト ボックス 1">
            <a:extLst>
              <a:ext uri="{FF2B5EF4-FFF2-40B4-BE49-F238E27FC236}">
                <a16:creationId xmlns:a16="http://schemas.microsoft.com/office/drawing/2014/main" id="{F588A93D-7A10-5AB4-51EE-C1C66CF26985}"/>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スライド№３</a:t>
            </a:r>
          </a:p>
        </p:txBody>
      </p:sp>
    </p:spTree>
    <p:extLst>
      <p:ext uri="{BB962C8B-B14F-4D97-AF65-F5344CB8AC3E}">
        <p14:creationId xmlns:p14="http://schemas.microsoft.com/office/powerpoint/2010/main" val="102285210"/>
      </p:ext>
    </p:extLst>
  </p:cSld>
  <p:clrMapOvr>
    <a:masterClrMapping/>
  </p:clrMapOvr>
  <mc:AlternateContent xmlns:mc="http://schemas.openxmlformats.org/markup-compatibility/2006" xmlns:p14="http://schemas.microsoft.com/office/powerpoint/2010/main">
    <mc:Choice Requires="p14">
      <p:transition spd="slow" p14:dur="2000" advTm="27398"/>
    </mc:Choice>
    <mc:Fallback xmlns="">
      <p:transition spd="slow" advTm="27398"/>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ormAutofit/>
          </a:bodyPr>
          <a:lstStyle/>
          <a:p>
            <a:r>
              <a:rPr lang="ja-JP" altLang="en-US" b="0" dirty="0"/>
              <a:t>アセスメント①就労相談</a:t>
            </a:r>
            <a:br>
              <a:rPr lang="en-US" altLang="ja-JP" b="0" dirty="0"/>
            </a:br>
            <a:r>
              <a:rPr lang="ja-JP" altLang="en-US" sz="2400" b="0" u="none" dirty="0"/>
              <a:t>面接相談を通じたアセスメント</a:t>
            </a:r>
          </a:p>
        </p:txBody>
      </p:sp>
      <p:sp>
        <p:nvSpPr>
          <p:cNvPr id="34" name="正方形/長方形 33">
            <a:extLst>
              <a:ext uri="{FF2B5EF4-FFF2-40B4-BE49-F238E27FC236}">
                <a16:creationId xmlns:a16="http://schemas.microsoft.com/office/drawing/2014/main" id="{19CC1804-DD20-4D5A-A411-095493B245A7}"/>
              </a:ext>
            </a:extLst>
          </p:cNvPr>
          <p:cNvSpPr/>
          <p:nvPr/>
        </p:nvSpPr>
        <p:spPr>
          <a:xfrm>
            <a:off x="838200" y="3083921"/>
            <a:ext cx="5708513" cy="3517160"/>
          </a:xfrm>
          <a:prstGeom prst="rect">
            <a:avLst/>
          </a:prstGeom>
          <a:ln w="19050">
            <a:prstDash val="sysDash"/>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000" dirty="0">
                <a:latin typeface="UD デジタル 教科書体 NK-R" panose="02020400000000000000" pitchFamily="18" charset="-128"/>
                <a:ea typeface="UD デジタル 教科書体 NK-R" panose="02020400000000000000" pitchFamily="18" charset="-128"/>
              </a:rPr>
              <a:t>＜質問事項（例）＞ </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・希望（将来の希望、就労の希望、生活面の希望・・・</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a:latin typeface="UD デジタル 教科書体 NK-R" panose="02020400000000000000" pitchFamily="18" charset="-128"/>
                <a:ea typeface="UD デジタル 教科書体 NK-R" panose="02020400000000000000" pitchFamily="18" charset="-128"/>
              </a:rPr>
              <a:t>・通院状況、服薬状況</a:t>
            </a:r>
            <a:endParaRPr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・健康状態（身長・体重・視力）</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a:latin typeface="UD デジタル 教科書体 NK-R" panose="02020400000000000000" pitchFamily="18" charset="-128"/>
                <a:ea typeface="UD デジタル 教科書体 NK-R" panose="02020400000000000000" pitchFamily="18" charset="-128"/>
              </a:rPr>
              <a:t>・金銭管理の状況（困ったこと）</a:t>
            </a:r>
            <a:endParaRPr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・アレルギーの有無</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a:latin typeface="UD デジタル 教科書体 NK-R" panose="02020400000000000000" pitchFamily="18" charset="-128"/>
                <a:ea typeface="UD デジタル 教科書体 NK-R" panose="02020400000000000000" pitchFamily="18" charset="-128"/>
              </a:rPr>
              <a:t>・</a:t>
            </a:r>
            <a:r>
              <a:rPr lang="en-US" altLang="ja-JP" sz="1600" dirty="0">
                <a:latin typeface="UD デジタル 教科書体 NK-R" panose="02020400000000000000" pitchFamily="18" charset="-128"/>
                <a:ea typeface="UD デジタル 教科書体 NK-R" panose="02020400000000000000" pitchFamily="18" charset="-128"/>
              </a:rPr>
              <a:t>1</a:t>
            </a:r>
            <a:r>
              <a:rPr lang="ja-JP" altLang="en-US" sz="1600" dirty="0">
                <a:latin typeface="UD デジタル 教科書体 NK-R" panose="02020400000000000000" pitchFamily="18" charset="-128"/>
                <a:ea typeface="UD デジタル 教科書体 NK-R" panose="02020400000000000000" pitchFamily="18" charset="-128"/>
              </a:rPr>
              <a:t>日の生活リズム</a:t>
            </a:r>
            <a:endParaRPr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・悩み事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a:latin typeface="UD デジタル 教科書体 NK-R" panose="02020400000000000000" pitchFamily="18" charset="-128"/>
                <a:ea typeface="UD デジタル 教科書体 NK-R" panose="02020400000000000000" pitchFamily="18" charset="-128"/>
              </a:rPr>
              <a:t>・一人でできること</a:t>
            </a:r>
            <a:endParaRPr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・担当している家事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a:latin typeface="UD デジタル 教科書体 NK-R" panose="02020400000000000000" pitchFamily="18" charset="-128"/>
                <a:ea typeface="UD デジタル 教科書体 NK-R" panose="02020400000000000000" pitchFamily="18" charset="-128"/>
              </a:rPr>
              <a:t>・コミュニケーションの状況</a:t>
            </a:r>
            <a:endParaRPr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・美容院（理髪店）に行く頻度</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・休みの日にしていること</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a:latin typeface="UD デジタル 教科書体 NK-R" panose="02020400000000000000" pitchFamily="18" charset="-128"/>
                <a:ea typeface="UD デジタル 教科書体 NK-R" panose="02020400000000000000" pitchFamily="18" charset="-128"/>
              </a:rPr>
              <a:t>・乗車できる乗り物（自転車）　　　　　　　　　　　　　　　</a:t>
            </a:r>
            <a:r>
              <a:rPr lang="en-US" altLang="ja-JP" sz="1600" dirty="0">
                <a:latin typeface="UD デジタル 教科書体 NK-R" panose="02020400000000000000" pitchFamily="18" charset="-128"/>
                <a:ea typeface="UD デジタル 教科書体 NK-R" panose="02020400000000000000" pitchFamily="18" charset="-128"/>
              </a:rPr>
              <a:t>…</a:t>
            </a:r>
            <a:r>
              <a:rPr lang="en-US" altLang="ja-JP" sz="1600" dirty="0" err="1">
                <a:latin typeface="UD デジタル 教科書体 NK-R" panose="02020400000000000000" pitchFamily="18" charset="-128"/>
                <a:ea typeface="UD デジタル 教科書体 NK-R" panose="02020400000000000000" pitchFamily="18" charset="-128"/>
              </a:rPr>
              <a:t>etc</a:t>
            </a:r>
            <a:endParaRPr lang="en-US" altLang="ja-JP" sz="1600" dirty="0">
              <a:latin typeface="UD デジタル 教科書体 NK-R" panose="02020400000000000000" pitchFamily="18" charset="-128"/>
              <a:ea typeface="UD デジタル 教科書体 NK-R" panose="02020400000000000000" pitchFamily="18" charset="-128"/>
            </a:endParaRPr>
          </a:p>
        </p:txBody>
      </p:sp>
      <p:graphicFrame>
        <p:nvGraphicFramePr>
          <p:cNvPr id="4" name="コンテンツ プレースホルダー 13">
            <a:extLst>
              <a:ext uri="{FF2B5EF4-FFF2-40B4-BE49-F238E27FC236}">
                <a16:creationId xmlns:a16="http://schemas.microsoft.com/office/drawing/2014/main" id="{8E789497-A77E-E789-5B17-5C5FA4F1A753}"/>
              </a:ext>
            </a:extLst>
          </p:cNvPr>
          <p:cNvGraphicFramePr>
            <a:graphicFrameLocks/>
          </p:cNvGraphicFramePr>
          <p:nvPr>
            <p:extLst>
              <p:ext uri="{D42A27DB-BD31-4B8C-83A1-F6EECF244321}">
                <p14:modId xmlns:p14="http://schemas.microsoft.com/office/powerpoint/2010/main" val="3412663030"/>
              </p:ext>
            </p:extLst>
          </p:nvPr>
        </p:nvGraphicFramePr>
        <p:xfrm>
          <a:off x="7265504" y="0"/>
          <a:ext cx="4854934" cy="1113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テキスト ボックス 4">
            <a:extLst>
              <a:ext uri="{FF2B5EF4-FFF2-40B4-BE49-F238E27FC236}">
                <a16:creationId xmlns:a16="http://schemas.microsoft.com/office/drawing/2014/main" id="{381C0AF6-B4D7-3B1D-18EC-6EEA14C7A9C0}"/>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スライド№４</a:t>
            </a:r>
          </a:p>
        </p:txBody>
      </p:sp>
      <p:sp>
        <p:nvSpPr>
          <p:cNvPr id="6" name="角丸四角形 4">
            <a:extLst>
              <a:ext uri="{FF2B5EF4-FFF2-40B4-BE49-F238E27FC236}">
                <a16:creationId xmlns:a16="http://schemas.microsoft.com/office/drawing/2014/main" id="{EE65631C-8891-190D-9CEB-8754C9308BA6}"/>
              </a:ext>
            </a:extLst>
          </p:cNvPr>
          <p:cNvSpPr/>
          <p:nvPr/>
        </p:nvSpPr>
        <p:spPr>
          <a:xfrm>
            <a:off x="661303" y="1382876"/>
            <a:ext cx="7065133" cy="1216548"/>
          </a:xfrm>
          <a:prstGeom prst="roundRect">
            <a:avLst/>
          </a:prstGeom>
          <a:gradFill flip="none" rotWithShape="1">
            <a:gsLst>
              <a:gs pos="0">
                <a:srgbClr val="E0E87E">
                  <a:tint val="66000"/>
                  <a:satMod val="160000"/>
                </a:srgbClr>
              </a:gs>
              <a:gs pos="50000">
                <a:srgbClr val="E0E87E">
                  <a:tint val="44500"/>
                  <a:satMod val="160000"/>
                </a:srgbClr>
              </a:gs>
              <a:gs pos="100000">
                <a:srgbClr val="E0E87E">
                  <a:tint val="23500"/>
                  <a:satMod val="160000"/>
                </a:srgbClr>
              </a:gs>
            </a:gsLst>
            <a:lin ang="16200000" scaled="1"/>
            <a:tileRect/>
          </a:gradFill>
        </p:spPr>
        <p:style>
          <a:lnRef idx="2">
            <a:schemeClr val="accent2"/>
          </a:lnRef>
          <a:fillRef idx="1">
            <a:schemeClr val="lt1"/>
          </a:fillRef>
          <a:effectRef idx="0">
            <a:schemeClr val="accent2"/>
          </a:effectRef>
          <a:fontRef idx="minor">
            <a:schemeClr val="dk1"/>
          </a:fontRef>
        </p:style>
        <p:txBody>
          <a:bodyPr anchor="ctr"/>
          <a:lstStyle/>
          <a:p>
            <a:pPr eaLnBrk="1" fontAlgn="auto" hangingPunct="1">
              <a:spcBef>
                <a:spcPts val="0"/>
              </a:spcBef>
              <a:spcAft>
                <a:spcPts val="0"/>
              </a:spcAft>
              <a:defRPr/>
            </a:pPr>
            <a:r>
              <a:rPr lang="ja-JP" altLang="en-US" sz="1700" dirty="0">
                <a:latin typeface="UD デジタル 教科書体 NK-R" panose="02020400000000000000" pitchFamily="18" charset="-128"/>
                <a:ea typeface="UD デジタル 教科書体 NK-R" panose="02020400000000000000" pitchFamily="18" charset="-128"/>
              </a:rPr>
              <a:t>「働きたい」という希望を持つ障害のある人を対象に、面接を中心としたアセスメントを通して、就職に関する目標を整理し、どのようなプロセスで目標に向かうか、どのような社会資源を活用するのか、どの程度の時間をかけるのか等について情報を提供し、障害のある人の自己選択を支援するプロセス。</a:t>
            </a:r>
            <a:endParaRPr lang="en-US" altLang="ja-JP" sz="1700" dirty="0">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a:extLst>
              <a:ext uri="{FF2B5EF4-FFF2-40B4-BE49-F238E27FC236}">
                <a16:creationId xmlns:a16="http://schemas.microsoft.com/office/drawing/2014/main" id="{8B58AC18-442F-9FA7-AA0E-36C59D778E9E}"/>
              </a:ext>
            </a:extLst>
          </p:cNvPr>
          <p:cNvSpPr txBox="1"/>
          <p:nvPr/>
        </p:nvSpPr>
        <p:spPr>
          <a:xfrm>
            <a:off x="656573" y="2615490"/>
            <a:ext cx="3291318" cy="461665"/>
          </a:xfrm>
          <a:prstGeom prst="rect">
            <a:avLst/>
          </a:prstGeom>
          <a:noFill/>
        </p:spPr>
        <p:txBody>
          <a:bodyPr wrap="square" anchor="ctr">
            <a:spAutoFit/>
          </a:bodyPr>
          <a:lstStyle/>
          <a:p>
            <a:pPr algn="ctr"/>
            <a:r>
              <a:rPr lang="ja-JP" altLang="en-US" sz="2400" dirty="0">
                <a:highlight>
                  <a:srgbClr val="00FF00"/>
                </a:highlight>
                <a:latin typeface="UD デジタル 教科書体 NK-R" panose="02020400000000000000" pitchFamily="18" charset="-128"/>
                <a:ea typeface="UD デジタル 教科書体 NK-R" panose="02020400000000000000" pitchFamily="18" charset="-128"/>
              </a:rPr>
              <a:t>相談整理シートの活用</a:t>
            </a:r>
          </a:p>
        </p:txBody>
      </p:sp>
      <p:pic>
        <p:nvPicPr>
          <p:cNvPr id="3" name="図 2">
            <a:extLst>
              <a:ext uri="{FF2B5EF4-FFF2-40B4-BE49-F238E27FC236}">
                <a16:creationId xmlns:a16="http://schemas.microsoft.com/office/drawing/2014/main" id="{136F9072-2147-F93E-A0CC-99ED34F3E49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832576" y="1027906"/>
            <a:ext cx="4181722" cy="5656252"/>
          </a:xfrm>
          <a:prstGeom prst="rect">
            <a:avLst/>
          </a:prstGeom>
          <a:noFill/>
        </p:spPr>
      </p:pic>
    </p:spTree>
    <p:extLst>
      <p:ext uri="{BB962C8B-B14F-4D97-AF65-F5344CB8AC3E}">
        <p14:creationId xmlns:p14="http://schemas.microsoft.com/office/powerpoint/2010/main" val="229317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ormAutofit/>
          </a:bodyPr>
          <a:lstStyle/>
          <a:p>
            <a:pPr algn="l"/>
            <a:r>
              <a:rPr lang="ja-JP" altLang="en-US" b="0" dirty="0"/>
              <a:t>アセスメント②職業準備支援</a:t>
            </a:r>
            <a:br>
              <a:rPr lang="en-US" altLang="ja-JP" b="0" dirty="0"/>
            </a:br>
            <a:r>
              <a:rPr lang="ja-JP" altLang="en-US" sz="2400" b="0" u="none" dirty="0"/>
              <a:t>作業場面での行動観察によるアセスメント</a:t>
            </a:r>
          </a:p>
        </p:txBody>
      </p:sp>
      <p:pic>
        <p:nvPicPr>
          <p:cNvPr id="10" name="図 9" descr="説明: DSC01625.JPG">
            <a:extLst>
              <a:ext uri="{FF2B5EF4-FFF2-40B4-BE49-F238E27FC236}">
                <a16:creationId xmlns:a16="http://schemas.microsoft.com/office/drawing/2014/main" id="{56C8AA05-529E-4CF9-B564-F2E0DF688D26}"/>
              </a:ext>
            </a:extLst>
          </p:cNvPr>
          <p:cNvPicPr/>
          <p:nvPr/>
        </p:nvPicPr>
        <p:blipFill>
          <a:blip cstate="print">
            <a:extLst>
              <a:ext uri="{28A0092B-C50C-407E-A947-70E740481C1C}">
                <a14:useLocalDpi xmlns:a14="http://schemas.microsoft.com/office/drawing/2010/main" val="0"/>
              </a:ext>
            </a:extLst>
          </a:blip>
          <a:srcRect/>
          <a:stretch>
            <a:fillRect/>
          </a:stretch>
        </p:blipFill>
        <p:spPr bwMode="auto">
          <a:xfrm>
            <a:off x="2256576" y="4490090"/>
            <a:ext cx="1186105" cy="880641"/>
          </a:xfrm>
          <a:prstGeom prst="rect">
            <a:avLst/>
          </a:prstGeom>
          <a:noFill/>
          <a:ln>
            <a:noFill/>
          </a:ln>
        </p:spPr>
      </p:pic>
      <p:sp>
        <p:nvSpPr>
          <p:cNvPr id="8" name="四角形: 角を丸くする 7">
            <a:extLst>
              <a:ext uri="{FF2B5EF4-FFF2-40B4-BE49-F238E27FC236}">
                <a16:creationId xmlns:a16="http://schemas.microsoft.com/office/drawing/2014/main" id="{6EAAEAF3-BAB2-4FB0-A19A-FFCCAF812B85}"/>
              </a:ext>
            </a:extLst>
          </p:cNvPr>
          <p:cNvSpPr/>
          <p:nvPr/>
        </p:nvSpPr>
        <p:spPr>
          <a:xfrm>
            <a:off x="1132531" y="5397672"/>
            <a:ext cx="2153653" cy="41183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400" dirty="0">
                <a:latin typeface="UD デジタル 教科書体 NK-R" panose="02020400000000000000" pitchFamily="18" charset="-128"/>
                <a:ea typeface="UD デジタル 教科書体 NK-R" panose="02020400000000000000" pitchFamily="18" charset="-128"/>
              </a:rPr>
              <a:t>〇模擬的な作業場面</a:t>
            </a:r>
            <a:endParaRPr lang="en-US" altLang="ja-JP" sz="1100" dirty="0">
              <a:latin typeface="UD デジタル 教科書体 NK-R" panose="02020400000000000000" pitchFamily="18" charset="-128"/>
              <a:ea typeface="UD デジタル 教科書体 NK-R" panose="02020400000000000000" pitchFamily="18" charset="-128"/>
            </a:endParaRPr>
          </a:p>
          <a:p>
            <a:r>
              <a:rPr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a:latin typeface="UD デジタル 教科書体 NK-R" panose="02020400000000000000" pitchFamily="18" charset="-128"/>
                <a:ea typeface="UD デジタル 教科書体 NK-R" panose="02020400000000000000" pitchFamily="18" charset="-128"/>
              </a:rPr>
              <a:t>企業内での作業実習</a:t>
            </a:r>
            <a:endParaRPr kumimoji="1" lang="en-US" altLang="ja-JP" sz="1100" dirty="0">
              <a:latin typeface="UD デジタル 教科書体 NK-R" panose="02020400000000000000" pitchFamily="18" charset="-128"/>
              <a:ea typeface="UD デジタル 教科書体 NK-R" panose="02020400000000000000" pitchFamily="18" charset="-128"/>
            </a:endParaRPr>
          </a:p>
        </p:txBody>
      </p:sp>
      <p:pic>
        <p:nvPicPr>
          <p:cNvPr id="14" name="Picture 3" descr="X:\Ｒシップ写真・映像\DSCF0364.JPG">
            <a:extLst>
              <a:ext uri="{FF2B5EF4-FFF2-40B4-BE49-F238E27FC236}">
                <a16:creationId xmlns:a16="http://schemas.microsoft.com/office/drawing/2014/main" id="{FB27DE52-F8F3-459F-9774-53828C1DCAE8}"/>
              </a:ext>
            </a:extLst>
          </p:cNvPr>
          <p:cNvPicPr>
            <a:picLocks noChangeAspect="1" noChangeArrowheads="1"/>
          </p:cNvPicPr>
          <p:nvPr/>
        </p:nvPicPr>
        <p:blipFill>
          <a:blip cstate="print">
            <a:extLst>
              <a:ext uri="{28A0092B-C50C-407E-A947-70E740481C1C}">
                <a14:useLocalDpi xmlns:a14="http://schemas.microsoft.com/office/drawing/2010/main" val="0"/>
              </a:ext>
            </a:extLst>
          </a:blip>
          <a:srcRect/>
          <a:stretch>
            <a:fillRect/>
          </a:stretch>
        </p:blipFill>
        <p:spPr bwMode="auto">
          <a:xfrm>
            <a:off x="1028573" y="3133481"/>
            <a:ext cx="1186105" cy="885461"/>
          </a:xfrm>
          <a:prstGeom prst="rect">
            <a:avLst/>
          </a:prstGeom>
          <a:noFill/>
          <a:extLst>
            <a:ext uri="{909E8E84-426E-40DD-AFC4-6F175D3DCCD1}">
              <a14:hiddenFill xmlns:a14="http://schemas.microsoft.com/office/drawing/2010/main">
                <a:solidFill>
                  <a:srgbClr val="FFFFFF"/>
                </a:solidFill>
              </a14:hiddenFill>
            </a:ext>
          </a:extLst>
        </p:spPr>
      </p:pic>
      <p:pic>
        <p:nvPicPr>
          <p:cNvPr id="15" name="図 14" descr="説明: DSC01628.JPG">
            <a:extLst>
              <a:ext uri="{FF2B5EF4-FFF2-40B4-BE49-F238E27FC236}">
                <a16:creationId xmlns:a16="http://schemas.microsoft.com/office/drawing/2014/main" id="{63A80A86-A217-46E1-A677-A13C3C0255D9}"/>
              </a:ext>
            </a:extLst>
          </p:cNvPr>
          <p:cNvPicPr/>
          <p:nvPr/>
        </p:nvPicPr>
        <p:blipFill>
          <a:blip cstate="print">
            <a:extLst>
              <a:ext uri="{28A0092B-C50C-407E-A947-70E740481C1C}">
                <a14:useLocalDpi xmlns:a14="http://schemas.microsoft.com/office/drawing/2010/main" val="0"/>
              </a:ext>
            </a:extLst>
          </a:blip>
          <a:srcRect/>
          <a:stretch>
            <a:fillRect/>
          </a:stretch>
        </p:blipFill>
        <p:spPr bwMode="auto">
          <a:xfrm>
            <a:off x="2256576" y="3133481"/>
            <a:ext cx="1186105" cy="885461"/>
          </a:xfrm>
          <a:prstGeom prst="rect">
            <a:avLst/>
          </a:prstGeom>
          <a:noFill/>
          <a:ln>
            <a:noFill/>
          </a:ln>
        </p:spPr>
      </p:pic>
      <p:pic>
        <p:nvPicPr>
          <p:cNvPr id="17" name="図 16">
            <a:extLst>
              <a:ext uri="{FF2B5EF4-FFF2-40B4-BE49-F238E27FC236}">
                <a16:creationId xmlns:a16="http://schemas.microsoft.com/office/drawing/2014/main" id="{4D224E18-2D1F-4E08-BA45-B43A6C0228FC}"/>
              </a:ext>
            </a:extLst>
          </p:cNvPr>
          <p:cNvPicPr>
            <a:picLocks noChangeAspect="1"/>
          </p:cNvPicPr>
          <p:nvPr/>
        </p:nvPicPr>
        <p:blipFill>
          <a:blip cstate="print">
            <a:extLst>
              <a:ext uri="{28A0092B-C50C-407E-A947-70E740481C1C}">
                <a14:useLocalDpi xmlns:a14="http://schemas.microsoft.com/office/drawing/2010/main" val="0"/>
              </a:ext>
            </a:extLst>
          </a:blip>
          <a:stretch>
            <a:fillRect/>
          </a:stretch>
        </p:blipFill>
        <p:spPr>
          <a:xfrm>
            <a:off x="1012020" y="5831628"/>
            <a:ext cx="1215472" cy="864066"/>
          </a:xfrm>
          <a:prstGeom prst="rect">
            <a:avLst/>
          </a:prstGeom>
        </p:spPr>
      </p:pic>
      <p:pic>
        <p:nvPicPr>
          <p:cNvPr id="18" name="コンテンツ プレースホルダー 6">
            <a:extLst>
              <a:ext uri="{FF2B5EF4-FFF2-40B4-BE49-F238E27FC236}">
                <a16:creationId xmlns:a16="http://schemas.microsoft.com/office/drawing/2014/main" id="{A7576D35-680F-4A5F-A1B2-F928EF173AA6}"/>
              </a:ext>
            </a:extLst>
          </p:cNvPr>
          <p:cNvPicPr>
            <a:picLocks noChangeAspect="1"/>
          </p:cNvPicPr>
          <p:nvPr/>
        </p:nvPicPr>
        <p:blipFill>
          <a:blip cstate="print">
            <a:extLst>
              <a:ext uri="{28A0092B-C50C-407E-A947-70E740481C1C}">
                <a14:useLocalDpi xmlns:a14="http://schemas.microsoft.com/office/drawing/2010/main" val="0"/>
              </a:ext>
            </a:extLst>
          </a:blip>
          <a:stretch>
            <a:fillRect/>
          </a:stretch>
        </p:blipFill>
        <p:spPr>
          <a:xfrm>
            <a:off x="2256575" y="5831628"/>
            <a:ext cx="1186105" cy="864066"/>
          </a:xfrm>
          <a:prstGeom prst="rect">
            <a:avLst/>
          </a:prstGeom>
        </p:spPr>
      </p:pic>
      <p:pic>
        <p:nvPicPr>
          <p:cNvPr id="19" name="図 18" descr="床, 室内, テーブル, 人 が含まれている画像&#10;&#10;自動的に生成された説明">
            <a:extLst>
              <a:ext uri="{FF2B5EF4-FFF2-40B4-BE49-F238E27FC236}">
                <a16:creationId xmlns:a16="http://schemas.microsoft.com/office/drawing/2014/main" id="{875060D8-9D39-4CFC-AD2E-3C97AE7783BB}"/>
              </a:ext>
            </a:extLst>
          </p:cNvPr>
          <p:cNvPicPr>
            <a:picLocks noChangeAspect="1"/>
          </p:cNvPicPr>
          <p:nvPr/>
        </p:nvPicPr>
        <p:blipFill>
          <a:blip/>
          <a:stretch>
            <a:fillRect/>
          </a:stretch>
        </p:blipFill>
        <p:spPr>
          <a:xfrm>
            <a:off x="1028573" y="4490090"/>
            <a:ext cx="1186105" cy="885460"/>
          </a:xfrm>
          <a:prstGeom prst="rect">
            <a:avLst/>
          </a:prstGeom>
        </p:spPr>
      </p:pic>
      <p:sp>
        <p:nvSpPr>
          <p:cNvPr id="20" name="四角形: 角を丸くする 19">
            <a:extLst>
              <a:ext uri="{FF2B5EF4-FFF2-40B4-BE49-F238E27FC236}">
                <a16:creationId xmlns:a16="http://schemas.microsoft.com/office/drawing/2014/main" id="{79A0A485-6447-4808-8A36-E9918B743F29}"/>
              </a:ext>
            </a:extLst>
          </p:cNvPr>
          <p:cNvSpPr/>
          <p:nvPr/>
        </p:nvSpPr>
        <p:spPr>
          <a:xfrm>
            <a:off x="1143173" y="2699527"/>
            <a:ext cx="2143011" cy="41183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400" dirty="0">
                <a:latin typeface="UD デジタル 教科書体 NK-R" panose="02020400000000000000" pitchFamily="18" charset="-128"/>
                <a:ea typeface="UD デジタル 教科書体 NK-R" panose="02020400000000000000" pitchFamily="18" charset="-128"/>
              </a:rPr>
              <a:t>〇行動観察ツールの活用</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100" dirty="0">
                <a:latin typeface="UD デジタル 教科書体 NK-R" panose="02020400000000000000" pitchFamily="18" charset="-128"/>
                <a:ea typeface="UD デジタル 教科書体 NK-R" panose="02020400000000000000" pitchFamily="18" charset="-128"/>
              </a:rPr>
              <a:t>　・幕張版ワークサンプル</a:t>
            </a:r>
          </a:p>
        </p:txBody>
      </p:sp>
      <p:sp>
        <p:nvSpPr>
          <p:cNvPr id="21" name="四角形: 角を丸くする 20">
            <a:extLst>
              <a:ext uri="{FF2B5EF4-FFF2-40B4-BE49-F238E27FC236}">
                <a16:creationId xmlns:a16="http://schemas.microsoft.com/office/drawing/2014/main" id="{2DC9366A-C474-412A-A579-8790B435EFBA}"/>
              </a:ext>
            </a:extLst>
          </p:cNvPr>
          <p:cNvSpPr/>
          <p:nvPr/>
        </p:nvSpPr>
        <p:spPr>
          <a:xfrm>
            <a:off x="1137851" y="4048599"/>
            <a:ext cx="2153653" cy="41183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400" dirty="0">
                <a:latin typeface="UD デジタル 教科書体 NK-R" panose="02020400000000000000" pitchFamily="18" charset="-128"/>
                <a:ea typeface="UD デジタル 教科書体 NK-R" panose="02020400000000000000" pitchFamily="18" charset="-128"/>
              </a:rPr>
              <a:t>〇模擬的な作業場面</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100" dirty="0">
                <a:latin typeface="UD デジタル 教科書体 NK-R" panose="02020400000000000000" pitchFamily="18" charset="-128"/>
                <a:ea typeface="UD デジタル 教科書体 NK-R" panose="02020400000000000000" pitchFamily="18" charset="-128"/>
              </a:rPr>
              <a:t>　・訓練施設内での作業活動</a:t>
            </a:r>
            <a:endParaRPr lang="en-US" altLang="ja-JP" sz="1100" dirty="0">
              <a:latin typeface="UD デジタル 教科書体 NK-R" panose="02020400000000000000" pitchFamily="18" charset="-128"/>
              <a:ea typeface="UD デジタル 教科書体 NK-R" panose="02020400000000000000" pitchFamily="18" charset="-128"/>
            </a:endParaRPr>
          </a:p>
        </p:txBody>
      </p:sp>
      <p:graphicFrame>
        <p:nvGraphicFramePr>
          <p:cNvPr id="24" name="コンテンツ プレースホルダー 13">
            <a:extLst>
              <a:ext uri="{FF2B5EF4-FFF2-40B4-BE49-F238E27FC236}">
                <a16:creationId xmlns:a16="http://schemas.microsoft.com/office/drawing/2014/main" id="{CFF2E590-682B-49C2-A4F4-0D3B532F53F3}"/>
              </a:ext>
            </a:extLst>
          </p:cNvPr>
          <p:cNvGraphicFramePr>
            <a:graphicFrameLocks/>
          </p:cNvGraphicFramePr>
          <p:nvPr>
            <p:extLst>
              <p:ext uri="{D42A27DB-BD31-4B8C-83A1-F6EECF244321}">
                <p14:modId xmlns:p14="http://schemas.microsoft.com/office/powerpoint/2010/main" val="1703322177"/>
              </p:ext>
            </p:extLst>
          </p:nvPr>
        </p:nvGraphicFramePr>
        <p:xfrm>
          <a:off x="7265504" y="0"/>
          <a:ext cx="4854934" cy="1113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 name="角丸四角形 4">
            <a:extLst>
              <a:ext uri="{FF2B5EF4-FFF2-40B4-BE49-F238E27FC236}">
                <a16:creationId xmlns:a16="http://schemas.microsoft.com/office/drawing/2014/main" id="{4AF6EE96-CB9A-42D6-84D0-D097A5D61C10}"/>
              </a:ext>
            </a:extLst>
          </p:cNvPr>
          <p:cNvSpPr/>
          <p:nvPr/>
        </p:nvSpPr>
        <p:spPr>
          <a:xfrm>
            <a:off x="859263" y="1338535"/>
            <a:ext cx="10973600" cy="915382"/>
          </a:xfrm>
          <a:prstGeom prst="roundRect">
            <a:avLst/>
          </a:prstGeom>
          <a:gradFill flip="none" rotWithShape="1">
            <a:gsLst>
              <a:gs pos="0">
                <a:srgbClr val="E0E87E">
                  <a:tint val="66000"/>
                  <a:satMod val="160000"/>
                </a:srgbClr>
              </a:gs>
              <a:gs pos="50000">
                <a:srgbClr val="E0E87E">
                  <a:tint val="44500"/>
                  <a:satMod val="160000"/>
                </a:srgbClr>
              </a:gs>
              <a:gs pos="100000">
                <a:srgbClr val="E0E87E">
                  <a:tint val="23500"/>
                  <a:satMod val="160000"/>
                </a:srgbClr>
              </a:gs>
            </a:gsLst>
            <a:lin ang="16200000" scaled="1"/>
            <a:tileRect/>
          </a:gradFill>
        </p:spPr>
        <p:style>
          <a:lnRef idx="2">
            <a:schemeClr val="accent2"/>
          </a:lnRef>
          <a:fillRef idx="1">
            <a:schemeClr val="lt1"/>
          </a:fillRef>
          <a:effectRef idx="0">
            <a:schemeClr val="accent2"/>
          </a:effectRef>
          <a:fontRef idx="minor">
            <a:schemeClr val="dk1"/>
          </a:fontRef>
        </p:style>
        <p:txBody>
          <a:bodyPr anchor="ctr"/>
          <a:lstStyle/>
          <a:p>
            <a:pPr eaLnBrk="1" fontAlgn="auto" hangingPunct="1">
              <a:spcBef>
                <a:spcPts val="0"/>
              </a:spcBef>
              <a:spcAft>
                <a:spcPts val="0"/>
              </a:spcAft>
              <a:defRPr/>
            </a:pPr>
            <a:r>
              <a:rPr lang="ja-JP" altLang="en-US" dirty="0">
                <a:latin typeface="UD デジタル 教科書体 NK-R" panose="02020400000000000000" pitchFamily="18" charset="-128"/>
                <a:ea typeface="UD デジタル 教科書体 NK-R" panose="02020400000000000000" pitchFamily="18" charset="-128"/>
              </a:rPr>
              <a:t>具体的な就職活動に入る前段階において、就労系障害福祉サービス事業所内のでの作業訓練、ワークサンプル、テスト、職場での実習体験等を通して、障害のある人の特性、就労に向けた意欲、職業準備性や職業能力等を把握し、本人と支援者で情報を共有し、就職前に必要と考えられる準備を行うプロセス。</a:t>
            </a: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3" name="正方形/長方形 2">
            <a:extLst>
              <a:ext uri="{FF2B5EF4-FFF2-40B4-BE49-F238E27FC236}">
                <a16:creationId xmlns:a16="http://schemas.microsoft.com/office/drawing/2014/main" id="{F8A7D04D-3F70-48FF-8FAA-3599BFA980B2}"/>
              </a:ext>
            </a:extLst>
          </p:cNvPr>
          <p:cNvSpPr/>
          <p:nvPr/>
        </p:nvSpPr>
        <p:spPr>
          <a:xfrm>
            <a:off x="10114321" y="2452449"/>
            <a:ext cx="1663956" cy="1917032"/>
          </a:xfrm>
          <a:prstGeom prst="rect">
            <a:avLst/>
          </a:prstGeo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300" dirty="0">
                <a:latin typeface="UD デジタル 教科書体 NK-R" panose="02020400000000000000" pitchFamily="18" charset="-128"/>
                <a:ea typeface="UD デジタル 教科書体 NK-R" panose="02020400000000000000" pitchFamily="18" charset="-128"/>
              </a:rPr>
              <a:t>✓適切なジョブマッチングのために、就職前のアセスメント・準備訓練は欠かすことが出来ない。</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✓不十分なアセスメントは雑なマッチング、困難な定着支援につながる可能性が高い。</a:t>
            </a:r>
            <a:endParaRPr lang="en-US" altLang="ja-JP" sz="1300" dirty="0">
              <a:latin typeface="UD デジタル 教科書体 NK-R" panose="02020400000000000000" pitchFamily="18" charset="-128"/>
              <a:ea typeface="UD デジタル 教科書体 NK-R" panose="02020400000000000000" pitchFamily="18" charset="-128"/>
            </a:endParaRPr>
          </a:p>
        </p:txBody>
      </p:sp>
      <p:sp>
        <p:nvSpPr>
          <p:cNvPr id="26" name="正方形/長方形 25">
            <a:extLst>
              <a:ext uri="{FF2B5EF4-FFF2-40B4-BE49-F238E27FC236}">
                <a16:creationId xmlns:a16="http://schemas.microsoft.com/office/drawing/2014/main" id="{D26FC45F-9E1C-49F0-BE99-E6856B1C3826}"/>
              </a:ext>
            </a:extLst>
          </p:cNvPr>
          <p:cNvSpPr/>
          <p:nvPr/>
        </p:nvSpPr>
        <p:spPr>
          <a:xfrm>
            <a:off x="10113398" y="4421590"/>
            <a:ext cx="1664879" cy="2334128"/>
          </a:xfrm>
          <a:prstGeom prst="rect">
            <a:avLst/>
          </a:prstGeom>
          <a:solidFill>
            <a:schemeClr val="accent2">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300" dirty="0">
                <a:latin typeface="UD デジタル 教科書体 NK-R" panose="02020400000000000000" pitchFamily="18" charset="-128"/>
                <a:ea typeface="UD デジタル 教科書体 NK-R" panose="02020400000000000000" pitchFamily="18" charset="-128"/>
              </a:rPr>
              <a:t>✓多くの場合、適切なアセスメントは面談だけでは不十分。</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✓就労移行支援事業所等において、適切なアセスメントと準備支援が行れ、そこで把握した情報をハローワーク、ジョブコーチ、企業等が活用できる事が理想的。</a:t>
            </a:r>
          </a:p>
        </p:txBody>
      </p:sp>
      <p:sp>
        <p:nvSpPr>
          <p:cNvPr id="28" name="正方形/長方形 27">
            <a:extLst>
              <a:ext uri="{FF2B5EF4-FFF2-40B4-BE49-F238E27FC236}">
                <a16:creationId xmlns:a16="http://schemas.microsoft.com/office/drawing/2014/main" id="{AB50AF03-AE88-449A-A58E-795E725C1253}"/>
              </a:ext>
            </a:extLst>
          </p:cNvPr>
          <p:cNvSpPr/>
          <p:nvPr/>
        </p:nvSpPr>
        <p:spPr>
          <a:xfrm>
            <a:off x="859263" y="2452449"/>
            <a:ext cx="9183095" cy="4303269"/>
          </a:xfrm>
          <a:prstGeom prst="rect">
            <a:avLst/>
          </a:prstGeom>
          <a:noFill/>
          <a:ln w="12700">
            <a:solidFill>
              <a:srgbClr val="00B05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E2A0A7D8-BC5C-45EB-8CB7-D941679F2131}"/>
              </a:ext>
            </a:extLst>
          </p:cNvPr>
          <p:cNvSpPr txBox="1"/>
          <p:nvPr/>
        </p:nvSpPr>
        <p:spPr>
          <a:xfrm>
            <a:off x="859263" y="2258381"/>
            <a:ext cx="4338199" cy="461665"/>
          </a:xfrm>
          <a:prstGeom prst="rect">
            <a:avLst/>
          </a:prstGeom>
          <a:noFill/>
        </p:spPr>
        <p:txBody>
          <a:bodyPr wrap="square" anchor="ctr">
            <a:spAutoFit/>
          </a:bodyPr>
          <a:lstStyle/>
          <a:p>
            <a:pPr algn="ctr"/>
            <a:r>
              <a:rPr lang="ja-JP" altLang="en-US" sz="2400" dirty="0">
                <a:highlight>
                  <a:srgbClr val="00FF00"/>
                </a:highlight>
                <a:latin typeface="UD デジタル 教科書体 NK-R" panose="02020400000000000000" pitchFamily="18" charset="-128"/>
                <a:ea typeface="UD デジタル 教科書体 NK-R" panose="02020400000000000000" pitchFamily="18" charset="-128"/>
              </a:rPr>
              <a:t>様々な場面や条件下で分析する</a:t>
            </a:r>
          </a:p>
        </p:txBody>
      </p:sp>
      <p:graphicFrame>
        <p:nvGraphicFramePr>
          <p:cNvPr id="29" name="図表 28">
            <a:extLst>
              <a:ext uri="{FF2B5EF4-FFF2-40B4-BE49-F238E27FC236}">
                <a16:creationId xmlns:a16="http://schemas.microsoft.com/office/drawing/2014/main" id="{849F7472-1FEF-4A73-91DD-FA37685ECF7E}"/>
              </a:ext>
            </a:extLst>
          </p:cNvPr>
          <p:cNvGraphicFramePr/>
          <p:nvPr>
            <p:extLst>
              <p:ext uri="{D42A27DB-BD31-4B8C-83A1-F6EECF244321}">
                <p14:modId xmlns:p14="http://schemas.microsoft.com/office/powerpoint/2010/main" val="2220051187"/>
              </p:ext>
            </p:extLst>
          </p:nvPr>
        </p:nvGraphicFramePr>
        <p:xfrm>
          <a:off x="3497168" y="2653388"/>
          <a:ext cx="6438256" cy="40788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テキスト ボックス 3">
            <a:extLst>
              <a:ext uri="{FF2B5EF4-FFF2-40B4-BE49-F238E27FC236}">
                <a16:creationId xmlns:a16="http://schemas.microsoft.com/office/drawing/2014/main" id="{DBD1AFC0-28AD-A045-F876-5471826AF8C3}"/>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スライド№５</a:t>
            </a:r>
          </a:p>
        </p:txBody>
      </p:sp>
    </p:spTree>
    <p:extLst>
      <p:ext uri="{BB962C8B-B14F-4D97-AF65-F5344CB8AC3E}">
        <p14:creationId xmlns:p14="http://schemas.microsoft.com/office/powerpoint/2010/main" val="3102752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3BA11C-ECC8-4DA4-B676-5C6DAF6C9C9B}"/>
              </a:ext>
            </a:extLst>
          </p:cNvPr>
          <p:cNvSpPr>
            <a:spLocks noGrp="1"/>
          </p:cNvSpPr>
          <p:nvPr>
            <p:ph type="title"/>
          </p:nvPr>
        </p:nvSpPr>
        <p:spPr/>
        <p:txBody>
          <a:bodyPr anchor="t"/>
          <a:lstStyle/>
          <a:p>
            <a:r>
              <a:rPr kumimoji="1" lang="ja-JP" altLang="en-US" b="0" dirty="0"/>
              <a:t>職業紹介・マッチングとは</a:t>
            </a:r>
            <a:br>
              <a:rPr kumimoji="1" lang="en-US" altLang="ja-JP" b="0" dirty="0"/>
            </a:br>
            <a:r>
              <a:rPr kumimoji="1" lang="ja-JP" altLang="en-US" sz="2400" b="0" u="none" dirty="0"/>
              <a:t>２つのアセスメント結果を適切につなげる</a:t>
            </a:r>
            <a:endParaRPr kumimoji="1" lang="ja-JP" altLang="en-US" sz="2400" b="0" dirty="0"/>
          </a:p>
        </p:txBody>
      </p:sp>
      <p:graphicFrame>
        <p:nvGraphicFramePr>
          <p:cNvPr id="5" name="コンテンツ プレースホルダー 13">
            <a:extLst>
              <a:ext uri="{FF2B5EF4-FFF2-40B4-BE49-F238E27FC236}">
                <a16:creationId xmlns:a16="http://schemas.microsoft.com/office/drawing/2014/main" id="{CDE50365-585D-4B2F-A5A6-D472EC4AF2CF}"/>
              </a:ext>
            </a:extLst>
          </p:cNvPr>
          <p:cNvGraphicFramePr>
            <a:graphicFrameLocks/>
          </p:cNvGraphicFramePr>
          <p:nvPr>
            <p:extLst>
              <p:ext uri="{D42A27DB-BD31-4B8C-83A1-F6EECF244321}">
                <p14:modId xmlns:p14="http://schemas.microsoft.com/office/powerpoint/2010/main" val="2676589909"/>
              </p:ext>
            </p:extLst>
          </p:nvPr>
        </p:nvGraphicFramePr>
        <p:xfrm>
          <a:off x="7265504" y="0"/>
          <a:ext cx="4854934" cy="1113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コンテンツ プレースホルダー 3">
            <a:extLst>
              <a:ext uri="{FF2B5EF4-FFF2-40B4-BE49-F238E27FC236}">
                <a16:creationId xmlns:a16="http://schemas.microsoft.com/office/drawing/2014/main" id="{393548E9-5644-49C2-BC4F-33AE70F9B6CB}"/>
              </a:ext>
            </a:extLst>
          </p:cNvPr>
          <p:cNvGraphicFramePr>
            <a:graphicFrameLocks/>
          </p:cNvGraphicFramePr>
          <p:nvPr>
            <p:extLst>
              <p:ext uri="{D42A27DB-BD31-4B8C-83A1-F6EECF244321}">
                <p14:modId xmlns:p14="http://schemas.microsoft.com/office/powerpoint/2010/main" val="3433636803"/>
              </p:ext>
            </p:extLst>
          </p:nvPr>
        </p:nvGraphicFramePr>
        <p:xfrm>
          <a:off x="926431" y="2950411"/>
          <a:ext cx="7134727" cy="353862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角丸四角形 4">
            <a:extLst>
              <a:ext uri="{FF2B5EF4-FFF2-40B4-BE49-F238E27FC236}">
                <a16:creationId xmlns:a16="http://schemas.microsoft.com/office/drawing/2014/main" id="{5EEFAC85-C07E-42E9-B868-51670B326A4F}"/>
              </a:ext>
            </a:extLst>
          </p:cNvPr>
          <p:cNvSpPr/>
          <p:nvPr/>
        </p:nvSpPr>
        <p:spPr>
          <a:xfrm>
            <a:off x="838200" y="1478943"/>
            <a:ext cx="10515600" cy="967477"/>
          </a:xfrm>
          <a:prstGeom prst="roundRect">
            <a:avLst/>
          </a:prstGeom>
          <a:gradFill flip="none" rotWithShape="1">
            <a:gsLst>
              <a:gs pos="0">
                <a:srgbClr val="E0E87E">
                  <a:tint val="66000"/>
                  <a:satMod val="160000"/>
                </a:srgbClr>
              </a:gs>
              <a:gs pos="50000">
                <a:srgbClr val="E0E87E">
                  <a:tint val="44500"/>
                  <a:satMod val="160000"/>
                </a:srgbClr>
              </a:gs>
              <a:gs pos="100000">
                <a:srgbClr val="E0E87E">
                  <a:tint val="23500"/>
                  <a:satMod val="160000"/>
                </a:srgbClr>
              </a:gs>
            </a:gsLst>
            <a:lin ang="16200000" scaled="1"/>
            <a:tileRect/>
          </a:gradFill>
        </p:spPr>
        <p:style>
          <a:lnRef idx="2">
            <a:schemeClr val="accent2"/>
          </a:lnRef>
          <a:fillRef idx="1">
            <a:schemeClr val="lt1"/>
          </a:fillRef>
          <a:effectRef idx="0">
            <a:schemeClr val="accent2"/>
          </a:effectRef>
          <a:fontRef idx="minor">
            <a:schemeClr val="dk1"/>
          </a:fontRef>
        </p:style>
        <p:txBody>
          <a:bodyPr anchor="ctr"/>
          <a:lstStyle/>
          <a:p>
            <a:pPr eaLnBrk="1" fontAlgn="auto" hangingPunct="1">
              <a:spcBef>
                <a:spcPts val="0"/>
              </a:spcBef>
              <a:spcAft>
                <a:spcPts val="0"/>
              </a:spcAft>
              <a:defRPr/>
            </a:pPr>
            <a:r>
              <a:rPr lang="ja-JP" altLang="en-US" dirty="0">
                <a:latin typeface="UD デジタル 教科書体 NK-R" panose="02020400000000000000" pitchFamily="18" charset="-128"/>
                <a:ea typeface="UD デジタル 教科書体 NK-R" panose="02020400000000000000" pitchFamily="18" charset="-128"/>
              </a:rPr>
              <a:t>就職活動の段階において、「障害のある人のアセスメント」と「職場のアセスメント」の情報を検討し、双方の特長が合う職場を見つけ、更に実習や雇用後において、職場との連携を継続しマッチングの調整を行う一連のプロセス。</a:t>
            </a: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3" name="四角形: 角を丸くする 2">
            <a:extLst>
              <a:ext uri="{FF2B5EF4-FFF2-40B4-BE49-F238E27FC236}">
                <a16:creationId xmlns:a16="http://schemas.microsoft.com/office/drawing/2014/main" id="{ABCA5DEB-D2EA-4A31-B18B-F300EC424D0E}"/>
              </a:ext>
            </a:extLst>
          </p:cNvPr>
          <p:cNvSpPr/>
          <p:nvPr/>
        </p:nvSpPr>
        <p:spPr>
          <a:xfrm>
            <a:off x="8161421" y="2735384"/>
            <a:ext cx="3272590" cy="3657395"/>
          </a:xfrm>
          <a:prstGeom prst="roundRect">
            <a:avLst/>
          </a:prstGeom>
          <a:solidFill>
            <a:srgbClr val="FFCCCC"/>
          </a:solid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600" dirty="0">
                <a:latin typeface="UD デジタル 教科書体 NK-R" panose="02020400000000000000" pitchFamily="18" charset="-128"/>
                <a:ea typeface="UD デジタル 教科書体 NK-R" panose="02020400000000000000" pitchFamily="18" charset="-128"/>
              </a:rPr>
              <a:t>〇マッチングの調整は、①職業紹介、②職場配置、③職場適応支援、３つのタイミングで行われる。</a:t>
            </a:r>
            <a:endParaRPr lang="en-US" altLang="ja-JP" sz="1600" dirty="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〇「職業紹介」は移行支援事業所の情報、ハローワーク等の職業紹介機関の力量に依る部分が大きい。</a:t>
            </a:r>
            <a:endParaRPr lang="en-US" altLang="ja-JP" sz="1600" dirty="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〇「職場配置」は職場がどのような情報を得られるか、雇用側のアセスメント力に依る部分がとても大きい。</a:t>
            </a:r>
            <a:endParaRPr lang="en-US" altLang="ja-JP" sz="1600" dirty="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〇「職場適応支援」ではジョブコーチ支援が提供する調整力がものを言う。</a:t>
            </a:r>
            <a:endParaRPr lang="en-US" altLang="ja-JP" sz="1600" dirty="0">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a:extLst>
              <a:ext uri="{FF2B5EF4-FFF2-40B4-BE49-F238E27FC236}">
                <a16:creationId xmlns:a16="http://schemas.microsoft.com/office/drawing/2014/main" id="{911F77AB-997F-4E1F-9A9F-407400BD09D9}"/>
              </a:ext>
            </a:extLst>
          </p:cNvPr>
          <p:cNvSpPr txBox="1"/>
          <p:nvPr/>
        </p:nvSpPr>
        <p:spPr>
          <a:xfrm>
            <a:off x="757989" y="2520357"/>
            <a:ext cx="4872790" cy="430054"/>
          </a:xfrm>
          <a:prstGeom prst="rect">
            <a:avLst/>
          </a:prstGeom>
          <a:noFill/>
        </p:spPr>
        <p:txBody>
          <a:bodyPr wrap="square" anchor="ctr">
            <a:spAutoFit/>
          </a:bodyPr>
          <a:lstStyle/>
          <a:p>
            <a:pPr marL="0" lvl="1" algn="ctr" defTabSz="800100">
              <a:lnSpc>
                <a:spcPct val="90000"/>
              </a:lnSpc>
              <a:spcBef>
                <a:spcPct val="0"/>
              </a:spcBef>
              <a:spcAft>
                <a:spcPct val="15000"/>
              </a:spcAft>
            </a:pPr>
            <a:r>
              <a:rPr kumimoji="1" lang="ja-JP" altLang="en-US" sz="2400" dirty="0">
                <a:highlight>
                  <a:srgbClr val="00FF00"/>
                </a:highlight>
                <a:latin typeface="UD デジタル 教科書体 NK-R" panose="02020400000000000000" pitchFamily="18" charset="-128"/>
                <a:ea typeface="UD デジタル 教科書体 NK-R" panose="02020400000000000000" pitchFamily="18" charset="-128"/>
              </a:rPr>
              <a:t>マッチングの調整は、３つのタイミング</a:t>
            </a:r>
            <a:endParaRPr kumimoji="1" lang="ja-JP" altLang="en-US" sz="2400" kern="1200" dirty="0">
              <a:highlight>
                <a:srgbClr val="00FF00"/>
              </a:highlight>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FC1A72B1-D74B-412D-8F75-EC1CBB60002B}"/>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スライド№６</a:t>
            </a:r>
          </a:p>
        </p:txBody>
      </p:sp>
    </p:spTree>
    <p:extLst>
      <p:ext uri="{BB962C8B-B14F-4D97-AF65-F5344CB8AC3E}">
        <p14:creationId xmlns:p14="http://schemas.microsoft.com/office/powerpoint/2010/main" val="3699253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F90718-9595-4956-A85C-8802F4D107BC}"/>
              </a:ext>
            </a:extLst>
          </p:cNvPr>
          <p:cNvSpPr>
            <a:spLocks noGrp="1"/>
          </p:cNvSpPr>
          <p:nvPr>
            <p:ph type="title"/>
          </p:nvPr>
        </p:nvSpPr>
        <p:spPr/>
        <p:txBody>
          <a:bodyPr anchor="t"/>
          <a:lstStyle/>
          <a:p>
            <a:r>
              <a:rPr lang="ja-JP" altLang="en-US" b="0" dirty="0"/>
              <a:t>職場適応支援（</a:t>
            </a:r>
            <a:r>
              <a:rPr lang="en-US" altLang="ja-JP" b="0" dirty="0"/>
              <a:t>JC</a:t>
            </a:r>
            <a:r>
              <a:rPr lang="ja-JP" altLang="en-US" b="0" dirty="0"/>
              <a:t>支援）とは</a:t>
            </a:r>
            <a:br>
              <a:rPr lang="en-US" altLang="ja-JP" b="0" dirty="0"/>
            </a:br>
            <a:r>
              <a:rPr lang="ja-JP" altLang="en-US" sz="2400" b="0" u="none" dirty="0"/>
              <a:t>人と職場の双方向への丁寧な調整支援</a:t>
            </a:r>
            <a:endParaRPr kumimoji="1" lang="ja-JP" altLang="en-US" sz="2400" b="0" u="none" dirty="0"/>
          </a:p>
        </p:txBody>
      </p:sp>
      <p:graphicFrame>
        <p:nvGraphicFramePr>
          <p:cNvPr id="4" name="コンテンツ プレースホルダー 13">
            <a:extLst>
              <a:ext uri="{FF2B5EF4-FFF2-40B4-BE49-F238E27FC236}">
                <a16:creationId xmlns:a16="http://schemas.microsoft.com/office/drawing/2014/main" id="{CC0A4ADF-E675-41FE-B727-036E42512812}"/>
              </a:ext>
            </a:extLst>
          </p:cNvPr>
          <p:cNvGraphicFramePr>
            <a:graphicFrameLocks/>
          </p:cNvGraphicFramePr>
          <p:nvPr>
            <p:extLst>
              <p:ext uri="{D42A27DB-BD31-4B8C-83A1-F6EECF244321}">
                <p14:modId xmlns:p14="http://schemas.microsoft.com/office/powerpoint/2010/main" val="468637806"/>
              </p:ext>
            </p:extLst>
          </p:nvPr>
        </p:nvGraphicFramePr>
        <p:xfrm>
          <a:off x="7265504" y="0"/>
          <a:ext cx="4854934" cy="1113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角丸四角形 4">
            <a:extLst>
              <a:ext uri="{FF2B5EF4-FFF2-40B4-BE49-F238E27FC236}">
                <a16:creationId xmlns:a16="http://schemas.microsoft.com/office/drawing/2014/main" id="{27900CC7-8DA1-47D8-96FA-E924509F5F05}"/>
              </a:ext>
            </a:extLst>
          </p:cNvPr>
          <p:cNvSpPr/>
          <p:nvPr/>
        </p:nvSpPr>
        <p:spPr>
          <a:xfrm>
            <a:off x="838199" y="1351391"/>
            <a:ext cx="10794557" cy="887702"/>
          </a:xfrm>
          <a:prstGeom prst="roundRect">
            <a:avLst/>
          </a:prstGeom>
          <a:gradFill flip="none" rotWithShape="1">
            <a:gsLst>
              <a:gs pos="0">
                <a:srgbClr val="E0E87E">
                  <a:tint val="66000"/>
                  <a:satMod val="160000"/>
                </a:srgbClr>
              </a:gs>
              <a:gs pos="50000">
                <a:srgbClr val="E0E87E">
                  <a:tint val="44500"/>
                  <a:satMod val="160000"/>
                </a:srgbClr>
              </a:gs>
              <a:gs pos="100000">
                <a:srgbClr val="E0E87E">
                  <a:tint val="23500"/>
                  <a:satMod val="160000"/>
                </a:srgbClr>
              </a:gs>
            </a:gsLst>
            <a:lin ang="16200000" scaled="1"/>
            <a:tileRect/>
          </a:gradFill>
        </p:spPr>
        <p:style>
          <a:lnRef idx="2">
            <a:schemeClr val="accent2"/>
          </a:lnRef>
          <a:fillRef idx="1">
            <a:schemeClr val="lt1"/>
          </a:fillRef>
          <a:effectRef idx="0">
            <a:schemeClr val="accent2"/>
          </a:effectRef>
          <a:fontRef idx="minor">
            <a:schemeClr val="dk1"/>
          </a:fontRef>
        </p:style>
        <p:txBody>
          <a:bodyPr anchor="ctr"/>
          <a:lstStyle/>
          <a:p>
            <a:pPr eaLnBrk="1" fontAlgn="auto" hangingPunct="1">
              <a:spcBef>
                <a:spcPts val="0"/>
              </a:spcBef>
              <a:spcAft>
                <a:spcPts val="0"/>
              </a:spcAft>
              <a:defRPr/>
            </a:pPr>
            <a:r>
              <a:rPr lang="ja-JP" altLang="en-US" dirty="0">
                <a:latin typeface="UD デジタル 教科書体 NK-R" panose="02020400000000000000" pitchFamily="18" charset="-128"/>
                <a:ea typeface="UD デジタル 教科書体 NK-R" panose="02020400000000000000" pitchFamily="18" charset="-128"/>
              </a:rPr>
              <a:t>就職を前提にした実習から、雇用後に職場に適応するまでの一定期間、職場において、障害のある人と職場の双方向に対して、初期の職場適応に必要な様々な支援を集中的に行うことを包括して「職場適応支援（ジョブコーチ支援）」という。</a:t>
            </a:r>
            <a:endParaRPr lang="en-US" altLang="ja-JP" dirty="0">
              <a:latin typeface="UD デジタル 教科書体 NK-R" panose="02020400000000000000" pitchFamily="18" charset="-128"/>
              <a:ea typeface="UD デジタル 教科書体 NK-R" panose="02020400000000000000" pitchFamily="18" charset="-128"/>
            </a:endParaRPr>
          </a:p>
        </p:txBody>
      </p:sp>
      <p:graphicFrame>
        <p:nvGraphicFramePr>
          <p:cNvPr id="7" name="図表 6">
            <a:extLst>
              <a:ext uri="{FF2B5EF4-FFF2-40B4-BE49-F238E27FC236}">
                <a16:creationId xmlns:a16="http://schemas.microsoft.com/office/drawing/2014/main" id="{8D9E00F8-C5BE-4F80-A120-8252665E33FA}"/>
              </a:ext>
            </a:extLst>
          </p:cNvPr>
          <p:cNvGraphicFramePr/>
          <p:nvPr>
            <p:extLst>
              <p:ext uri="{D42A27DB-BD31-4B8C-83A1-F6EECF244321}">
                <p14:modId xmlns:p14="http://schemas.microsoft.com/office/powerpoint/2010/main" val="115270414"/>
              </p:ext>
            </p:extLst>
          </p:nvPr>
        </p:nvGraphicFramePr>
        <p:xfrm>
          <a:off x="6095999" y="3291736"/>
          <a:ext cx="5536758" cy="322743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四角形: 角を丸くする 8">
            <a:extLst>
              <a:ext uri="{FF2B5EF4-FFF2-40B4-BE49-F238E27FC236}">
                <a16:creationId xmlns:a16="http://schemas.microsoft.com/office/drawing/2014/main" id="{D81D89C0-BEBC-4B74-9CC0-41F9ACD72BFB}"/>
              </a:ext>
            </a:extLst>
          </p:cNvPr>
          <p:cNvSpPr/>
          <p:nvPr/>
        </p:nvSpPr>
        <p:spPr>
          <a:xfrm>
            <a:off x="6925119" y="3276726"/>
            <a:ext cx="3943847" cy="326003"/>
          </a:xfrm>
          <a:prstGeom prst="roundRect">
            <a:avLst/>
          </a:prstGeom>
          <a:solidFill>
            <a:schemeClr val="accent1">
              <a:lumMod val="20000"/>
              <a:lumOff val="8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latin typeface="UD デジタル 教科書体 NK-R" panose="02020400000000000000" pitchFamily="18" charset="-128"/>
                <a:ea typeface="UD デジタル 教科書体 NK-R" panose="02020400000000000000" pitchFamily="18" charset="-128"/>
              </a:rPr>
              <a:t>ジョブコーチ支援のプロセス</a:t>
            </a:r>
          </a:p>
        </p:txBody>
      </p:sp>
      <p:grpSp>
        <p:nvGrpSpPr>
          <p:cNvPr id="12" name="グループ化 11">
            <a:extLst>
              <a:ext uri="{FF2B5EF4-FFF2-40B4-BE49-F238E27FC236}">
                <a16:creationId xmlns:a16="http://schemas.microsoft.com/office/drawing/2014/main" id="{83CB0F63-3D99-4BCE-B570-5708337BF786}"/>
              </a:ext>
            </a:extLst>
          </p:cNvPr>
          <p:cNvGrpSpPr/>
          <p:nvPr/>
        </p:nvGrpSpPr>
        <p:grpSpPr>
          <a:xfrm>
            <a:off x="8254058" y="4033126"/>
            <a:ext cx="1220640" cy="308731"/>
            <a:chOff x="1006321" y="1142"/>
            <a:chExt cx="1863486" cy="1118091"/>
          </a:xfrm>
          <a:solidFill>
            <a:srgbClr val="FFFFCC"/>
          </a:solidFill>
        </p:grpSpPr>
        <p:sp>
          <p:nvSpPr>
            <p:cNvPr id="13" name="正方形/長方形 12">
              <a:extLst>
                <a:ext uri="{FF2B5EF4-FFF2-40B4-BE49-F238E27FC236}">
                  <a16:creationId xmlns:a16="http://schemas.microsoft.com/office/drawing/2014/main" id="{036B0829-F506-48F1-97C4-C3D29F6EE058}"/>
                </a:ext>
              </a:extLst>
            </p:cNvPr>
            <p:cNvSpPr/>
            <p:nvPr/>
          </p:nvSpPr>
          <p:spPr>
            <a:xfrm>
              <a:off x="1006321" y="1142"/>
              <a:ext cx="1863486" cy="1118091"/>
            </a:xfrm>
            <a:prstGeom prst="rect">
              <a:avLst/>
            </a:prstGeom>
            <a:grpFill/>
            <a:ln>
              <a:solidFill>
                <a:schemeClr val="tx1"/>
              </a:solidFill>
            </a:ln>
          </p:spPr>
          <p:style>
            <a:lnRef idx="2">
              <a:schemeClr val="lt1">
                <a:hueOff val="0"/>
                <a:satOff val="0"/>
                <a:lumOff val="0"/>
                <a:alphaOff val="0"/>
              </a:schemeClr>
            </a:lnRef>
            <a:fillRef idx="1">
              <a:schemeClr val="accent2">
                <a:alpha val="90000"/>
                <a:hueOff val="0"/>
                <a:satOff val="0"/>
                <a:lumOff val="0"/>
                <a:alphaOff val="0"/>
              </a:schemeClr>
            </a:fillRef>
            <a:effectRef idx="0">
              <a:schemeClr val="accent2">
                <a:alpha val="90000"/>
                <a:hueOff val="0"/>
                <a:satOff val="0"/>
                <a:lumOff val="0"/>
                <a:alphaOff val="0"/>
              </a:schemeClr>
            </a:effectRef>
            <a:fontRef idx="minor">
              <a:schemeClr val="lt1"/>
            </a:fontRef>
          </p:style>
          <p:txBody>
            <a:bodyPr anchor="ctr"/>
            <a:lstStyle/>
            <a:p>
              <a:endParaRPr lang="ja-JP" altLang="en-US">
                <a:solidFill>
                  <a:srgbClr val="FF0000"/>
                </a:solidFill>
              </a:endParaRPr>
            </a:p>
          </p:txBody>
        </p:sp>
        <p:sp>
          <p:nvSpPr>
            <p:cNvPr id="14" name="テキスト ボックス 13">
              <a:extLst>
                <a:ext uri="{FF2B5EF4-FFF2-40B4-BE49-F238E27FC236}">
                  <a16:creationId xmlns:a16="http://schemas.microsoft.com/office/drawing/2014/main" id="{2F4DE537-1610-441C-8F69-485E635E5CA5}"/>
                </a:ext>
              </a:extLst>
            </p:cNvPr>
            <p:cNvSpPr txBox="1"/>
            <p:nvPr/>
          </p:nvSpPr>
          <p:spPr>
            <a:xfrm>
              <a:off x="1006321" y="1142"/>
              <a:ext cx="1863486" cy="1118091"/>
            </a:xfrm>
            <a:prstGeom prst="rect">
              <a:avLst/>
            </a:prstGeom>
            <a:grpFill/>
            <a:ln>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kumimoji="1" lang="ja-JP" altLang="en-US" sz="1000" kern="1200" dirty="0">
                  <a:solidFill>
                    <a:srgbClr val="FF0000"/>
                  </a:solidFill>
                  <a:latin typeface="UD デジタル 教科書体 NK-R" panose="02020400000000000000" pitchFamily="18" charset="-128"/>
                  <a:ea typeface="UD デジタル 教科書体 NK-R" panose="02020400000000000000" pitchFamily="18" charset="-128"/>
                </a:rPr>
                <a:t>心理的な適応支援</a:t>
              </a:r>
            </a:p>
          </p:txBody>
        </p:sp>
      </p:grpSp>
      <p:grpSp>
        <p:nvGrpSpPr>
          <p:cNvPr id="15" name="グループ化 14">
            <a:extLst>
              <a:ext uri="{FF2B5EF4-FFF2-40B4-BE49-F238E27FC236}">
                <a16:creationId xmlns:a16="http://schemas.microsoft.com/office/drawing/2014/main" id="{A1DE4A58-975F-4186-AFF2-92710A630129}"/>
              </a:ext>
            </a:extLst>
          </p:cNvPr>
          <p:cNvGrpSpPr/>
          <p:nvPr/>
        </p:nvGrpSpPr>
        <p:grpSpPr>
          <a:xfrm>
            <a:off x="6796931" y="6284590"/>
            <a:ext cx="1220640" cy="308731"/>
            <a:chOff x="1022366" y="1250047"/>
            <a:chExt cx="1863486" cy="1118091"/>
          </a:xfrm>
          <a:solidFill>
            <a:srgbClr val="FFFFCC"/>
          </a:solidFill>
        </p:grpSpPr>
        <p:sp>
          <p:nvSpPr>
            <p:cNvPr id="16" name="正方形/長方形 15">
              <a:extLst>
                <a:ext uri="{FF2B5EF4-FFF2-40B4-BE49-F238E27FC236}">
                  <a16:creationId xmlns:a16="http://schemas.microsoft.com/office/drawing/2014/main" id="{45601507-EB10-42DE-B35B-D52087426D07}"/>
                </a:ext>
              </a:extLst>
            </p:cNvPr>
            <p:cNvSpPr/>
            <p:nvPr/>
          </p:nvSpPr>
          <p:spPr>
            <a:xfrm>
              <a:off x="1022366" y="1250047"/>
              <a:ext cx="1863486" cy="1118091"/>
            </a:xfrm>
            <a:prstGeom prst="rect">
              <a:avLst/>
            </a:prstGeom>
            <a:grpFill/>
            <a:ln>
              <a:solidFill>
                <a:schemeClr val="tx1"/>
              </a:solidFill>
            </a:ln>
          </p:spPr>
          <p:style>
            <a:lnRef idx="2">
              <a:schemeClr val="lt1">
                <a:hueOff val="0"/>
                <a:satOff val="0"/>
                <a:lumOff val="0"/>
                <a:alphaOff val="0"/>
              </a:schemeClr>
            </a:lnRef>
            <a:fillRef idx="1">
              <a:schemeClr val="accent2">
                <a:alpha val="90000"/>
                <a:hueOff val="0"/>
                <a:satOff val="0"/>
                <a:lumOff val="0"/>
                <a:alphaOff val="-20000"/>
              </a:schemeClr>
            </a:fillRef>
            <a:effectRef idx="0">
              <a:schemeClr val="accent2">
                <a:alpha val="90000"/>
                <a:hueOff val="0"/>
                <a:satOff val="0"/>
                <a:lumOff val="0"/>
                <a:alphaOff val="-20000"/>
              </a:schemeClr>
            </a:effectRef>
            <a:fontRef idx="minor">
              <a:schemeClr val="lt1"/>
            </a:fontRef>
          </p:style>
        </p:sp>
        <p:sp>
          <p:nvSpPr>
            <p:cNvPr id="17" name="テキスト ボックス 16">
              <a:extLst>
                <a:ext uri="{FF2B5EF4-FFF2-40B4-BE49-F238E27FC236}">
                  <a16:creationId xmlns:a16="http://schemas.microsoft.com/office/drawing/2014/main" id="{F061E172-8C80-4D58-B3AF-0513BDB5A779}"/>
                </a:ext>
              </a:extLst>
            </p:cNvPr>
            <p:cNvSpPr txBox="1"/>
            <p:nvPr/>
          </p:nvSpPr>
          <p:spPr>
            <a:xfrm>
              <a:off x="1022366" y="1250047"/>
              <a:ext cx="1863486" cy="1118091"/>
            </a:xfrm>
            <a:prstGeom prst="rect">
              <a:avLst/>
            </a:prstGeom>
            <a:grpFill/>
            <a:ln>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kumimoji="1" lang="ja-JP" altLang="en-US" sz="1000" kern="1200" dirty="0">
                  <a:solidFill>
                    <a:srgbClr val="FF0000"/>
                  </a:solidFill>
                  <a:latin typeface="UD デジタル 教科書体 NK-R" panose="02020400000000000000" pitchFamily="18" charset="-128"/>
                  <a:ea typeface="UD デジタル 教科書体 NK-R" panose="02020400000000000000" pitchFamily="18" charset="-128"/>
                </a:rPr>
                <a:t>雇用管理の助言</a:t>
              </a:r>
            </a:p>
          </p:txBody>
        </p:sp>
      </p:grpSp>
      <p:grpSp>
        <p:nvGrpSpPr>
          <p:cNvPr id="18" name="グループ化 17">
            <a:extLst>
              <a:ext uri="{FF2B5EF4-FFF2-40B4-BE49-F238E27FC236}">
                <a16:creationId xmlns:a16="http://schemas.microsoft.com/office/drawing/2014/main" id="{B034EAEF-37A3-468C-AF72-4F8B7B71B72B}"/>
              </a:ext>
            </a:extLst>
          </p:cNvPr>
          <p:cNvGrpSpPr/>
          <p:nvPr/>
        </p:nvGrpSpPr>
        <p:grpSpPr>
          <a:xfrm>
            <a:off x="8397508" y="6284589"/>
            <a:ext cx="1845376" cy="308731"/>
            <a:chOff x="1022366" y="2547469"/>
            <a:chExt cx="1863486" cy="1118091"/>
          </a:xfrm>
          <a:solidFill>
            <a:srgbClr val="FFFFCC"/>
          </a:solidFill>
        </p:grpSpPr>
        <p:sp>
          <p:nvSpPr>
            <p:cNvPr id="19" name="正方形/長方形 18">
              <a:extLst>
                <a:ext uri="{FF2B5EF4-FFF2-40B4-BE49-F238E27FC236}">
                  <a16:creationId xmlns:a16="http://schemas.microsoft.com/office/drawing/2014/main" id="{860F483F-A69F-451E-AEBC-6D644A1C53A2}"/>
                </a:ext>
              </a:extLst>
            </p:cNvPr>
            <p:cNvSpPr/>
            <p:nvPr/>
          </p:nvSpPr>
          <p:spPr>
            <a:xfrm>
              <a:off x="1022366" y="2547469"/>
              <a:ext cx="1863486" cy="1118091"/>
            </a:xfrm>
            <a:prstGeom prst="rect">
              <a:avLst/>
            </a:prstGeom>
            <a:grpFill/>
            <a:ln>
              <a:solidFill>
                <a:schemeClr val="tx1"/>
              </a:solidFill>
            </a:ln>
          </p:spPr>
          <p:style>
            <a:lnRef idx="2">
              <a:schemeClr val="lt1">
                <a:hueOff val="0"/>
                <a:satOff val="0"/>
                <a:lumOff val="0"/>
                <a:alphaOff val="0"/>
              </a:schemeClr>
            </a:lnRef>
            <a:fillRef idx="1">
              <a:schemeClr val="accent2">
                <a:alpha val="90000"/>
                <a:hueOff val="0"/>
                <a:satOff val="0"/>
                <a:lumOff val="0"/>
                <a:alphaOff val="-25000"/>
              </a:schemeClr>
            </a:fillRef>
            <a:effectRef idx="0">
              <a:schemeClr val="accent2">
                <a:alpha val="90000"/>
                <a:hueOff val="0"/>
                <a:satOff val="0"/>
                <a:lumOff val="0"/>
                <a:alphaOff val="-25000"/>
              </a:schemeClr>
            </a:effectRef>
            <a:fontRef idx="minor">
              <a:schemeClr val="lt1"/>
            </a:fontRef>
          </p:style>
          <p:txBody>
            <a:bodyPr anchor="ctr"/>
            <a:lstStyle/>
            <a:p>
              <a:endParaRPr lang="ja-JP" altLang="en-US">
                <a:solidFill>
                  <a:srgbClr val="FF0000"/>
                </a:solidFill>
              </a:endParaRPr>
            </a:p>
          </p:txBody>
        </p:sp>
        <p:sp>
          <p:nvSpPr>
            <p:cNvPr id="20" name="テキスト ボックス 19">
              <a:extLst>
                <a:ext uri="{FF2B5EF4-FFF2-40B4-BE49-F238E27FC236}">
                  <a16:creationId xmlns:a16="http://schemas.microsoft.com/office/drawing/2014/main" id="{FE56A41F-416C-475E-B6B0-0EA3D242829A}"/>
                </a:ext>
              </a:extLst>
            </p:cNvPr>
            <p:cNvSpPr txBox="1"/>
            <p:nvPr/>
          </p:nvSpPr>
          <p:spPr>
            <a:xfrm>
              <a:off x="1022366" y="2547469"/>
              <a:ext cx="1863486" cy="1118091"/>
            </a:xfrm>
            <a:prstGeom prst="rect">
              <a:avLst/>
            </a:prstGeom>
            <a:grpFill/>
            <a:ln>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marL="0" lvl="0" indent="0" defTabSz="977900">
                <a:lnSpc>
                  <a:spcPct val="90000"/>
                </a:lnSpc>
                <a:spcBef>
                  <a:spcPct val="0"/>
                </a:spcBef>
                <a:spcAft>
                  <a:spcPct val="35000"/>
                </a:spcAft>
                <a:buNone/>
              </a:pPr>
              <a:r>
                <a:rPr kumimoji="1" lang="ja-JP" altLang="en-US" sz="1000" kern="1200" dirty="0">
                  <a:solidFill>
                    <a:srgbClr val="FF0000"/>
                  </a:solidFill>
                  <a:latin typeface="UD デジタル 教科書体 NK-R" panose="02020400000000000000" pitchFamily="18" charset="-128"/>
                  <a:ea typeface="UD デジタル 教科書体 NK-R" panose="02020400000000000000" pitchFamily="18" charset="-128"/>
                </a:rPr>
                <a:t>周囲の従業員との橋渡し、助言</a:t>
              </a:r>
            </a:p>
          </p:txBody>
        </p:sp>
      </p:grpSp>
      <p:grpSp>
        <p:nvGrpSpPr>
          <p:cNvPr id="21" name="グループ化 20">
            <a:extLst>
              <a:ext uri="{FF2B5EF4-FFF2-40B4-BE49-F238E27FC236}">
                <a16:creationId xmlns:a16="http://schemas.microsoft.com/office/drawing/2014/main" id="{D3B4867D-E706-4D46-A69D-69F607406FA9}"/>
              </a:ext>
            </a:extLst>
          </p:cNvPr>
          <p:cNvGrpSpPr/>
          <p:nvPr/>
        </p:nvGrpSpPr>
        <p:grpSpPr>
          <a:xfrm>
            <a:off x="10000813" y="5506609"/>
            <a:ext cx="1736306" cy="308731"/>
            <a:chOff x="5169721" y="2579275"/>
            <a:chExt cx="1863486" cy="1118091"/>
          </a:xfrm>
          <a:solidFill>
            <a:srgbClr val="FFFFCC"/>
          </a:solidFill>
        </p:grpSpPr>
        <p:sp>
          <p:nvSpPr>
            <p:cNvPr id="22" name="正方形/長方形 21">
              <a:extLst>
                <a:ext uri="{FF2B5EF4-FFF2-40B4-BE49-F238E27FC236}">
                  <a16:creationId xmlns:a16="http://schemas.microsoft.com/office/drawing/2014/main" id="{7C4E9030-8C82-4E67-8297-3978DC2E87A4}"/>
                </a:ext>
              </a:extLst>
            </p:cNvPr>
            <p:cNvSpPr/>
            <p:nvPr/>
          </p:nvSpPr>
          <p:spPr>
            <a:xfrm>
              <a:off x="5169721" y="2579275"/>
              <a:ext cx="1863486" cy="1118091"/>
            </a:xfrm>
            <a:prstGeom prst="rect">
              <a:avLst/>
            </a:prstGeom>
            <a:grpFill/>
            <a:ln>
              <a:solidFill>
                <a:schemeClr val="tx1"/>
              </a:solidFill>
            </a:ln>
          </p:spPr>
          <p:style>
            <a:lnRef idx="2">
              <a:schemeClr val="lt1">
                <a:hueOff val="0"/>
                <a:satOff val="0"/>
                <a:lumOff val="0"/>
                <a:alphaOff val="0"/>
              </a:schemeClr>
            </a:lnRef>
            <a:fillRef idx="1">
              <a:schemeClr val="accent2">
                <a:alpha val="90000"/>
                <a:hueOff val="0"/>
                <a:satOff val="0"/>
                <a:lumOff val="0"/>
                <a:alphaOff val="-40000"/>
              </a:schemeClr>
            </a:fillRef>
            <a:effectRef idx="0">
              <a:schemeClr val="accent2">
                <a:alpha val="90000"/>
                <a:hueOff val="0"/>
                <a:satOff val="0"/>
                <a:lumOff val="0"/>
                <a:alphaOff val="-40000"/>
              </a:schemeClr>
            </a:effectRef>
            <a:fontRef idx="minor">
              <a:schemeClr val="lt1"/>
            </a:fontRef>
          </p:style>
          <p:txBody>
            <a:bodyPr anchor="ctr"/>
            <a:lstStyle/>
            <a:p>
              <a:endParaRPr lang="ja-JP" altLang="en-US">
                <a:solidFill>
                  <a:srgbClr val="FF0000"/>
                </a:solidFill>
              </a:endParaRPr>
            </a:p>
          </p:txBody>
        </p:sp>
        <p:sp>
          <p:nvSpPr>
            <p:cNvPr id="23" name="テキスト ボックス 22">
              <a:extLst>
                <a:ext uri="{FF2B5EF4-FFF2-40B4-BE49-F238E27FC236}">
                  <a16:creationId xmlns:a16="http://schemas.microsoft.com/office/drawing/2014/main" id="{279CCFC8-5A2C-4075-B328-02700ABA6A7E}"/>
                </a:ext>
              </a:extLst>
            </p:cNvPr>
            <p:cNvSpPr txBox="1"/>
            <p:nvPr/>
          </p:nvSpPr>
          <p:spPr>
            <a:xfrm>
              <a:off x="5169721" y="2579275"/>
              <a:ext cx="1863486" cy="1118091"/>
            </a:xfrm>
            <a:prstGeom prst="rect">
              <a:avLst/>
            </a:prstGeom>
            <a:grpFill/>
            <a:ln>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marL="0" lvl="0" indent="0" defTabSz="977900">
                <a:lnSpc>
                  <a:spcPct val="90000"/>
                </a:lnSpc>
                <a:spcBef>
                  <a:spcPct val="0"/>
                </a:spcBef>
                <a:spcAft>
                  <a:spcPct val="35000"/>
                </a:spcAft>
                <a:buNone/>
              </a:pPr>
              <a:r>
                <a:rPr kumimoji="1" lang="ja-JP" altLang="en-US" sz="1000" kern="1200" dirty="0">
                  <a:solidFill>
                    <a:srgbClr val="FF0000"/>
                  </a:solidFill>
                  <a:latin typeface="UD デジタル 教科書体 NK-R" panose="02020400000000000000" pitchFamily="18" charset="-128"/>
                  <a:ea typeface="UD デジタル 教科書体 NK-R" panose="02020400000000000000" pitchFamily="18" charset="-128"/>
                </a:rPr>
                <a:t>仕事と生活面・医療面の調整</a:t>
              </a:r>
            </a:p>
          </p:txBody>
        </p:sp>
      </p:grpSp>
      <p:graphicFrame>
        <p:nvGraphicFramePr>
          <p:cNvPr id="6" name="図表 5">
            <a:extLst>
              <a:ext uri="{FF2B5EF4-FFF2-40B4-BE49-F238E27FC236}">
                <a16:creationId xmlns:a16="http://schemas.microsoft.com/office/drawing/2014/main" id="{E76B17C6-D63F-4279-B695-C163749998AF}"/>
              </a:ext>
            </a:extLst>
          </p:cNvPr>
          <p:cNvGraphicFramePr/>
          <p:nvPr>
            <p:extLst>
              <p:ext uri="{D42A27DB-BD31-4B8C-83A1-F6EECF244321}">
                <p14:modId xmlns:p14="http://schemas.microsoft.com/office/powerpoint/2010/main" val="3143630300"/>
              </p:ext>
            </p:extLst>
          </p:nvPr>
        </p:nvGraphicFramePr>
        <p:xfrm>
          <a:off x="842802" y="2745510"/>
          <a:ext cx="5024597" cy="377365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8" name="正方形/長方形 7">
            <a:extLst>
              <a:ext uri="{FF2B5EF4-FFF2-40B4-BE49-F238E27FC236}">
                <a16:creationId xmlns:a16="http://schemas.microsoft.com/office/drawing/2014/main" id="{3C8B0246-11B8-4C7C-B062-B12079399822}"/>
              </a:ext>
            </a:extLst>
          </p:cNvPr>
          <p:cNvSpPr/>
          <p:nvPr/>
        </p:nvSpPr>
        <p:spPr>
          <a:xfrm>
            <a:off x="970547" y="3138660"/>
            <a:ext cx="1010654" cy="338554"/>
          </a:xfrm>
          <a:prstGeom prst="rect">
            <a:avLst/>
          </a:prstGeom>
          <a:noFill/>
        </p:spPr>
        <p:txBody>
          <a:bodyPr wrap="square" lIns="91440" tIns="45720" rIns="91440" bIns="45720">
            <a:spAutoFit/>
          </a:bodyPr>
          <a:lstStyle/>
          <a:p>
            <a:pPr algn="ctr"/>
            <a:r>
              <a:rPr lang="ja-JP" altLang="en-US" sz="1600" dirty="0">
                <a:ln w="0"/>
                <a:latin typeface="UD デジタル 教科書体 NK-R" panose="02020400000000000000" pitchFamily="18" charset="-128"/>
                <a:ea typeface="UD デジタル 教科書体 NK-R" panose="02020400000000000000" pitchFamily="18" charset="-128"/>
              </a:rPr>
              <a:t>支援構築</a:t>
            </a:r>
            <a:endParaRPr lang="ja-JP" altLang="en-US" sz="16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4" name="正方形/長方形 23">
            <a:extLst>
              <a:ext uri="{FF2B5EF4-FFF2-40B4-BE49-F238E27FC236}">
                <a16:creationId xmlns:a16="http://schemas.microsoft.com/office/drawing/2014/main" id="{696A5A68-691C-4233-AF67-C6FAE6C9F6F6}"/>
              </a:ext>
            </a:extLst>
          </p:cNvPr>
          <p:cNvSpPr/>
          <p:nvPr/>
        </p:nvSpPr>
        <p:spPr>
          <a:xfrm>
            <a:off x="970547" y="4463061"/>
            <a:ext cx="1010654" cy="338554"/>
          </a:xfrm>
          <a:prstGeom prst="rect">
            <a:avLst/>
          </a:prstGeom>
          <a:noFill/>
        </p:spPr>
        <p:txBody>
          <a:bodyPr wrap="square" lIns="91440" tIns="45720" rIns="91440" bIns="45720">
            <a:spAutoFit/>
          </a:bodyPr>
          <a:lstStyle/>
          <a:p>
            <a:pPr algn="ctr"/>
            <a:r>
              <a:rPr lang="ja-JP" altLang="en-US" sz="1600" b="0" cap="none" spc="0" dirty="0">
                <a:ln w="0"/>
                <a:solidFill>
                  <a:schemeClr val="tx1"/>
                </a:solidFill>
                <a:latin typeface="UD デジタル 教科書体 NK-R" panose="02020400000000000000" pitchFamily="18" charset="-128"/>
                <a:ea typeface="UD デジタル 教科書体 NK-R" panose="02020400000000000000" pitchFamily="18" charset="-128"/>
              </a:rPr>
              <a:t>予防</a:t>
            </a:r>
          </a:p>
        </p:txBody>
      </p:sp>
      <p:sp>
        <p:nvSpPr>
          <p:cNvPr id="25" name="正方形/長方形 24">
            <a:extLst>
              <a:ext uri="{FF2B5EF4-FFF2-40B4-BE49-F238E27FC236}">
                <a16:creationId xmlns:a16="http://schemas.microsoft.com/office/drawing/2014/main" id="{D4B6AA96-FBAC-4CBB-909D-69EBEBFB9D12}"/>
              </a:ext>
            </a:extLst>
          </p:cNvPr>
          <p:cNvSpPr/>
          <p:nvPr/>
        </p:nvSpPr>
        <p:spPr>
          <a:xfrm>
            <a:off x="970547" y="5815340"/>
            <a:ext cx="1010654" cy="338554"/>
          </a:xfrm>
          <a:prstGeom prst="rect">
            <a:avLst/>
          </a:prstGeom>
          <a:noFill/>
        </p:spPr>
        <p:txBody>
          <a:bodyPr wrap="square" lIns="91440" tIns="45720" rIns="91440" bIns="45720">
            <a:spAutoFit/>
          </a:bodyPr>
          <a:lstStyle/>
          <a:p>
            <a:pPr algn="ctr"/>
            <a:r>
              <a:rPr lang="ja-JP" altLang="en-US" sz="1600" b="0" cap="none" spc="0" dirty="0">
                <a:ln w="0"/>
                <a:solidFill>
                  <a:schemeClr val="tx1"/>
                </a:solidFill>
                <a:latin typeface="UD デジタル 教科書体 NK-R" panose="02020400000000000000" pitchFamily="18" charset="-128"/>
                <a:ea typeface="UD デジタル 教科書体 NK-R" panose="02020400000000000000" pitchFamily="18" charset="-128"/>
              </a:rPr>
              <a:t>問題解決</a:t>
            </a:r>
          </a:p>
        </p:txBody>
      </p:sp>
      <p:sp>
        <p:nvSpPr>
          <p:cNvPr id="27" name="四角形: 角を丸くする 26">
            <a:extLst>
              <a:ext uri="{FF2B5EF4-FFF2-40B4-BE49-F238E27FC236}">
                <a16:creationId xmlns:a16="http://schemas.microsoft.com/office/drawing/2014/main" id="{A4690C1C-C93F-4A90-8094-2DE43BEA2B10}"/>
              </a:ext>
            </a:extLst>
          </p:cNvPr>
          <p:cNvSpPr/>
          <p:nvPr/>
        </p:nvSpPr>
        <p:spPr>
          <a:xfrm>
            <a:off x="6095998" y="2295547"/>
            <a:ext cx="5536758" cy="939734"/>
          </a:xfrm>
          <a:prstGeom prst="roundRect">
            <a:avLst/>
          </a:prstGeom>
          <a:no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✓職場適応支援は、「心理的な適応支援」「マッチングの調整」「仕事の自立支援」「ナチュラルサポートの形成」「フォローアップのポイントの確認」など、様々な内容が含まれる。</a:t>
            </a:r>
            <a:endParaRPr lang="en-US" altLang="ja-JP" sz="1200" dirty="0">
              <a:solidFill>
                <a:srgbClr val="FF0000"/>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✓職場適応支援者が、職場においてどれだけきめ細かい調整を行えるかどうかが、その後の定着に大きな影響をもたらす。</a:t>
            </a:r>
            <a:endParaRPr lang="en-US" altLang="ja-JP" sz="12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8" name="テキスト ボックス 27">
            <a:extLst>
              <a:ext uri="{FF2B5EF4-FFF2-40B4-BE49-F238E27FC236}">
                <a16:creationId xmlns:a16="http://schemas.microsoft.com/office/drawing/2014/main" id="{C6FDBFFA-3882-4B87-903C-CA11FE335E52}"/>
              </a:ext>
            </a:extLst>
          </p:cNvPr>
          <p:cNvSpPr txBox="1"/>
          <p:nvPr/>
        </p:nvSpPr>
        <p:spPr>
          <a:xfrm>
            <a:off x="717884" y="2295547"/>
            <a:ext cx="3982453" cy="430054"/>
          </a:xfrm>
          <a:prstGeom prst="rect">
            <a:avLst/>
          </a:prstGeom>
          <a:noFill/>
        </p:spPr>
        <p:txBody>
          <a:bodyPr wrap="square" anchor="ctr">
            <a:spAutoFit/>
          </a:bodyPr>
          <a:lstStyle/>
          <a:p>
            <a:pPr marL="0" lvl="1" algn="ctr" defTabSz="800100">
              <a:lnSpc>
                <a:spcPct val="90000"/>
              </a:lnSpc>
              <a:spcBef>
                <a:spcPct val="0"/>
              </a:spcBef>
              <a:spcAft>
                <a:spcPct val="15000"/>
              </a:spcAft>
            </a:pPr>
            <a:r>
              <a:rPr kumimoji="1" lang="ja-JP" altLang="en-US" sz="2400" kern="1200" dirty="0">
                <a:highlight>
                  <a:srgbClr val="00FF00"/>
                </a:highlight>
                <a:latin typeface="UD デジタル 教科書体 NK-R" panose="02020400000000000000" pitchFamily="18" charset="-128"/>
                <a:ea typeface="UD デジタル 教科書体 NK-R" panose="02020400000000000000" pitchFamily="18" charset="-128"/>
              </a:rPr>
              <a:t>障害のある人と企業の橋渡し</a:t>
            </a:r>
          </a:p>
        </p:txBody>
      </p:sp>
      <p:sp>
        <p:nvSpPr>
          <p:cNvPr id="3" name="テキスト ボックス 2">
            <a:extLst>
              <a:ext uri="{FF2B5EF4-FFF2-40B4-BE49-F238E27FC236}">
                <a16:creationId xmlns:a16="http://schemas.microsoft.com/office/drawing/2014/main" id="{CD070E63-5E08-2A61-FB50-0CFFF23E5601}"/>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スライド№７</a:t>
            </a:r>
          </a:p>
        </p:txBody>
      </p:sp>
    </p:spTree>
    <p:extLst>
      <p:ext uri="{BB962C8B-B14F-4D97-AF65-F5344CB8AC3E}">
        <p14:creationId xmlns:p14="http://schemas.microsoft.com/office/powerpoint/2010/main" val="2357012770"/>
      </p:ext>
    </p:extLst>
  </p:cSld>
  <p:clrMapOvr>
    <a:masterClrMapping/>
  </p:clrMapOvr>
</p:sld>
</file>

<file path=ppt/theme/theme1.xml><?xml version="1.0" encoding="utf-8"?>
<a:theme xmlns:a="http://schemas.openxmlformats.org/drawingml/2006/main" name="透かしのデザイン テンプレート">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29443068_TF03460614" id="{4296DEC0-A094-420F-A0CB-2CAA5EB8F364}" vid="{605A75A8-4346-4E8C-928A-1CAB6D9B588E}"/>
    </a:ext>
  </a:extLst>
</a:theme>
</file>

<file path=ppt/theme/theme2.xml><?xml version="1.0" encoding="utf-8"?>
<a:theme xmlns:a="http://schemas.openxmlformats.org/drawingml/2006/main" name="Office テーマ">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3419</TotalTime>
  <Words>11791</Words>
  <Application>Microsoft Office PowerPoint</Application>
  <PresentationFormat>ワイド画面</PresentationFormat>
  <Paragraphs>965</Paragraphs>
  <Slides>29</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29</vt:i4>
      </vt:variant>
    </vt:vector>
  </HeadingPairs>
  <TitlesOfParts>
    <vt:vector size="37" baseType="lpstr">
      <vt:lpstr>Meiryo UI</vt:lpstr>
      <vt:lpstr>UD デジタル 教科書体 NK-R</vt:lpstr>
      <vt:lpstr>メイリオ</vt:lpstr>
      <vt:lpstr>メイリオ</vt:lpstr>
      <vt:lpstr>Arial</vt:lpstr>
      <vt:lpstr>Times New Roman</vt:lpstr>
      <vt:lpstr>Wingdings</vt:lpstr>
      <vt:lpstr>透かしのデザイン テンプレート</vt:lpstr>
      <vt:lpstr>  【PG C-2】令和６年度サービス管理責任者指導者養成研修（就労支援コース）  「就労支援のプロセスと就労系サービスの役割」</vt:lpstr>
      <vt:lpstr>Ｃｏｎｔｅｎｔｓ この単元の内容</vt:lpstr>
      <vt:lpstr>就労支援のプロセス ①基本的スキーム　②関係機関の役割　③就労支援の課題</vt:lpstr>
      <vt:lpstr>アセスメントとは 個人因子と環境因子の相関性から理解する</vt:lpstr>
      <vt:lpstr>PowerPoint プレゼンテーション</vt:lpstr>
      <vt:lpstr>アセスメント①就労相談 面接相談を通じたアセスメント</vt:lpstr>
      <vt:lpstr>アセスメント②職業準備支援 作業場面での行動観察によるアセスメント</vt:lpstr>
      <vt:lpstr>職業紹介・マッチングとは ２つのアセスメント結果を適切につなげる</vt:lpstr>
      <vt:lpstr>職場適応支援（JC支援）とは 人と職場の双方向への丁寧な調整支援</vt:lpstr>
      <vt:lpstr>職場定着支援とは 予防的視点に立ったフォローアップ</vt:lpstr>
      <vt:lpstr>就労系サービスの現状 多様な働き方を支える仕組み</vt:lpstr>
      <vt:lpstr>就労系サービスの現状 障害者総合支援法における就労系障害福祉サービス</vt:lpstr>
      <vt:lpstr>就労系サービスの現状 就労移行支援事業について</vt:lpstr>
      <vt:lpstr>就労系サービスの現状 就労移行支援事業について</vt:lpstr>
      <vt:lpstr>就労系サービスの現状 就労継続支援A型事業について</vt:lpstr>
      <vt:lpstr>就労系サービスの現状 就労継続支援A型事業について</vt:lpstr>
      <vt:lpstr>就労系サービスの現状 就労継続支援A型事業について</vt:lpstr>
      <vt:lpstr>就労系サービスの現状 就労継続支援B型事業について</vt:lpstr>
      <vt:lpstr>就労系サービスの現状 就労継続支援事業所における賃金・工賃の状況</vt:lpstr>
      <vt:lpstr>就労系サービスの現状 就労継続支援Ｂ型事業について</vt:lpstr>
      <vt:lpstr>就労系サービスの現状 就労定着支援事業について</vt:lpstr>
      <vt:lpstr>就労系サービスの現状 就労定着支援事業について</vt:lpstr>
      <vt:lpstr>就労系サービスの現状 就労定着支援事業について</vt:lpstr>
      <vt:lpstr>就労系サービスの現状 参考資料様々な取り組み事例</vt:lpstr>
      <vt:lpstr>まとめ～課題と求められる役割とは 就労支援施策の対象となる障害者数</vt:lpstr>
      <vt:lpstr>まとめ～課題と求められる役割とは 一般就労への移行者数・移行率の推移（事業種別） </vt:lpstr>
      <vt:lpstr>まとめ～課題と求められる役割とは 第７期障害福祉計画（令和６～８年度）の概略 </vt:lpstr>
      <vt:lpstr>まとめ～課題と求められる役割とは 第７期障害福祉計画（令和６～８年度）の概略 </vt:lpstr>
      <vt:lpstr>まとめ～課題と求められる役割とは 様々な課題をどう捉えるのか！！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タイトルのレイアウト</dc:title>
  <dc:creator>若尾 勝己</dc:creator>
  <cp:lastModifiedBy>Masaki Wakao</cp:lastModifiedBy>
  <cp:revision>63</cp:revision>
  <cp:lastPrinted>2022-08-30T01:10:28Z</cp:lastPrinted>
  <dcterms:created xsi:type="dcterms:W3CDTF">2020-09-26T14:47:00Z</dcterms:created>
  <dcterms:modified xsi:type="dcterms:W3CDTF">2024-08-10T00:55:41Z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74068000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