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3127" r:id="rId5"/>
    <p:sldId id="472" r:id="rId6"/>
    <p:sldId id="260" r:id="rId7"/>
    <p:sldId id="259" r:id="rId8"/>
    <p:sldId id="474" r:id="rId9"/>
    <p:sldId id="480" r:id="rId10"/>
    <p:sldId id="3132" r:id="rId11"/>
    <p:sldId id="374" r:id="rId12"/>
    <p:sldId id="375" r:id="rId13"/>
    <p:sldId id="3135" r:id="rId14"/>
    <p:sldId id="473" r:id="rId15"/>
    <p:sldId id="3130" r:id="rId16"/>
    <p:sldId id="3128" r:id="rId17"/>
    <p:sldId id="445" r:id="rId18"/>
    <p:sldId id="447" r:id="rId19"/>
    <p:sldId id="446" r:id="rId20"/>
    <p:sldId id="456" r:id="rId21"/>
    <p:sldId id="3137" r:id="rId22"/>
    <p:sldId id="457" r:id="rId23"/>
    <p:sldId id="462" r:id="rId24"/>
    <p:sldId id="458" r:id="rId25"/>
    <p:sldId id="463" r:id="rId26"/>
    <p:sldId id="467" r:id="rId27"/>
    <p:sldId id="478" r:id="rId28"/>
    <p:sldId id="468" r:id="rId29"/>
    <p:sldId id="482" r:id="rId30"/>
    <p:sldId id="475" r:id="rId31"/>
    <p:sldId id="448" r:id="rId32"/>
    <p:sldId id="450" r:id="rId33"/>
    <p:sldId id="452" r:id="rId34"/>
    <p:sldId id="454" r:id="rId35"/>
    <p:sldId id="471" r:id="rId36"/>
    <p:sldId id="449" r:id="rId37"/>
    <p:sldId id="451" r:id="rId38"/>
    <p:sldId id="464" r:id="rId39"/>
    <p:sldId id="466" r:id="rId40"/>
    <p:sldId id="477" r:id="rId41"/>
    <p:sldId id="470" r:id="rId42"/>
    <p:sldId id="264" r:id="rId43"/>
    <p:sldId id="3124" r:id="rId44"/>
    <p:sldId id="3134" r:id="rId45"/>
    <p:sldId id="3123" r:id="rId46"/>
    <p:sldId id="262" r:id="rId47"/>
    <p:sldId id="432" r:id="rId48"/>
    <p:sldId id="483" r:id="rId49"/>
    <p:sldId id="484" r:id="rId50"/>
    <p:sldId id="3136" r:id="rId5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3072" autoAdjust="0"/>
  </p:normalViewPr>
  <p:slideViewPr>
    <p:cSldViewPr snapToGrid="0">
      <p:cViewPr varScale="1">
        <p:scale>
          <a:sx n="67" d="100"/>
          <a:sy n="67" d="100"/>
        </p:scale>
        <p:origin x="816" y="60"/>
      </p:cViewPr>
      <p:guideLst/>
    </p:cSldViewPr>
  </p:slideViewPr>
  <p:notesTextViewPr>
    <p:cViewPr>
      <p:scale>
        <a:sx n="1" d="1"/>
        <a:sy n="1" d="1"/>
      </p:scale>
      <p:origin x="0" y="0"/>
    </p:cViewPr>
  </p:notesTextViewPr>
  <p:sorterViewPr>
    <p:cViewPr varScale="1">
      <p:scale>
        <a:sx n="100" d="100"/>
        <a:sy n="100" d="100"/>
      </p:scale>
      <p:origin x="0" y="-54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8/30/2024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F88118-2038-4793-8799-9D22ED8C431F}"/>
              </a:ext>
            </a:extLst>
          </p:cNvPr>
          <p:cNvSpPr>
            <a:spLocks noGrp="1"/>
          </p:cNvSpPr>
          <p:nvPr>
            <p:ph type="title"/>
          </p:nvPr>
        </p:nvSpPr>
        <p:spPr>
          <a:xfrm>
            <a:off x="1013884" y="355601"/>
            <a:ext cx="10693400" cy="3603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A8B8AFF8-BC0B-43DF-A39D-F997692DC1BA}"/>
              </a:ext>
            </a:extLst>
          </p:cNvPr>
          <p:cNvSpPr>
            <a:spLocks noGrp="1"/>
          </p:cNvSpPr>
          <p:nvPr>
            <p:ph type="body" sz="half" idx="1"/>
          </p:nvPr>
        </p:nvSpPr>
        <p:spPr>
          <a:xfrm>
            <a:off x="1016001" y="1187450"/>
            <a:ext cx="5245100" cy="48815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F2F1756D-1A4C-4564-9B11-B1AE11FB45CC}"/>
              </a:ext>
            </a:extLst>
          </p:cNvPr>
          <p:cNvSpPr>
            <a:spLocks noGrp="1"/>
          </p:cNvSpPr>
          <p:nvPr>
            <p:ph sz="half" idx="2"/>
          </p:nvPr>
        </p:nvSpPr>
        <p:spPr>
          <a:xfrm>
            <a:off x="6464301" y="1187450"/>
            <a:ext cx="5245100" cy="48815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4">
            <a:extLst>
              <a:ext uri="{FF2B5EF4-FFF2-40B4-BE49-F238E27FC236}">
                <a16:creationId xmlns:a16="http://schemas.microsoft.com/office/drawing/2014/main" id="{7CD90527-8707-4D6B-873D-5FAE9BCDF33B}"/>
              </a:ext>
            </a:extLst>
          </p:cNvPr>
          <p:cNvSpPr>
            <a:spLocks noGrp="1"/>
          </p:cNvSpPr>
          <p:nvPr>
            <p:ph type="sldNum" sz="quarter" idx="10"/>
          </p:nvPr>
        </p:nvSpPr>
        <p:spPr>
          <a:xfrm>
            <a:off x="11036300" y="6249989"/>
            <a:ext cx="719667" cy="179387"/>
          </a:xfrm>
        </p:spPr>
        <p:txBody>
          <a:bodyPr/>
          <a:lstStyle>
            <a:lvl1pPr>
              <a:defRPr/>
            </a:lvl1pPr>
          </a:lstStyle>
          <a:p>
            <a:fld id="{37E834D1-386F-4204-B15E-991FEE481375}" type="slidenum">
              <a:rPr lang="en-US" altLang="ja-JP"/>
              <a:pPr/>
              <a:t>‹#›</a:t>
            </a:fld>
            <a:endParaRPr lang="en-US" altLang="ja-JP"/>
          </a:p>
        </p:txBody>
      </p:sp>
    </p:spTree>
    <p:extLst>
      <p:ext uri="{BB962C8B-B14F-4D97-AF65-F5344CB8AC3E}">
        <p14:creationId xmlns:p14="http://schemas.microsoft.com/office/powerpoint/2010/main" val="864900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FB690A-6AE9-41FA-B0FB-1BC3CC39D60A}"/>
              </a:ext>
            </a:extLst>
          </p:cNvPr>
          <p:cNvSpPr>
            <a:spLocks noGrp="1"/>
          </p:cNvSpPr>
          <p:nvPr>
            <p:ph type="title"/>
          </p:nvPr>
        </p:nvSpPr>
        <p:spPr>
          <a:xfrm>
            <a:off x="478693" y="200026"/>
            <a:ext cx="11228753" cy="360363"/>
          </a:xfrm>
        </p:spPr>
        <p:txBody>
          <a:bodyPr/>
          <a:lstStyle/>
          <a:p>
            <a:r>
              <a:rPr lang="ja-JP" altLang="en-US"/>
              <a:t>マスター タイトルの書式設定</a:t>
            </a:r>
          </a:p>
        </p:txBody>
      </p:sp>
      <p:sp>
        <p:nvSpPr>
          <p:cNvPr id="3" name="グラフ プレースホルダー 2">
            <a:extLst>
              <a:ext uri="{FF2B5EF4-FFF2-40B4-BE49-F238E27FC236}">
                <a16:creationId xmlns:a16="http://schemas.microsoft.com/office/drawing/2014/main" id="{419987CC-2FE0-48E9-A8AA-2C02B5DE44AE}"/>
              </a:ext>
            </a:extLst>
          </p:cNvPr>
          <p:cNvSpPr>
            <a:spLocks noGrp="1"/>
          </p:cNvSpPr>
          <p:nvPr>
            <p:ph type="chart" idx="1"/>
          </p:nvPr>
        </p:nvSpPr>
        <p:spPr>
          <a:xfrm>
            <a:off x="480647" y="898525"/>
            <a:ext cx="11228754" cy="5218113"/>
          </a:xfrm>
        </p:spPr>
        <p:txBody>
          <a:bodyPr/>
          <a:lstStyle/>
          <a:p>
            <a:endParaRPr lang="ja-JP" altLang="en-US"/>
          </a:p>
        </p:txBody>
      </p:sp>
      <p:sp>
        <p:nvSpPr>
          <p:cNvPr id="4" name="スライド番号プレースホルダー 3">
            <a:extLst>
              <a:ext uri="{FF2B5EF4-FFF2-40B4-BE49-F238E27FC236}">
                <a16:creationId xmlns:a16="http://schemas.microsoft.com/office/drawing/2014/main" id="{49248C13-5409-4832-BC03-5DCB7B44651D}"/>
              </a:ext>
            </a:extLst>
          </p:cNvPr>
          <p:cNvSpPr>
            <a:spLocks noGrp="1"/>
          </p:cNvSpPr>
          <p:nvPr>
            <p:ph type="sldNum" sz="quarter" idx="10"/>
          </p:nvPr>
        </p:nvSpPr>
        <p:spPr>
          <a:xfrm>
            <a:off x="11037278" y="6477000"/>
            <a:ext cx="719015" cy="179388"/>
          </a:xfrm>
        </p:spPr>
        <p:txBody>
          <a:bodyPr/>
          <a:lstStyle>
            <a:lvl1pPr>
              <a:defRPr/>
            </a:lvl1pPr>
          </a:lstStyle>
          <a:p>
            <a:fld id="{A50F7B6A-87AD-46C1-B86E-263F8680DA53}" type="slidenum">
              <a:rPr lang="en-US" altLang="ja-JP"/>
              <a:pPr/>
              <a:t>‹#›</a:t>
            </a:fld>
            <a:endParaRPr lang="en-US" altLang="ja-JP"/>
          </a:p>
        </p:txBody>
      </p:sp>
    </p:spTree>
    <p:extLst>
      <p:ext uri="{BB962C8B-B14F-4D97-AF65-F5344CB8AC3E}">
        <p14:creationId xmlns:p14="http://schemas.microsoft.com/office/powerpoint/2010/main" val="296201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2"/>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1"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197601" y="3938590"/>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5D9F79DD-5015-4E31-A96D-BC722038E14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a:extLst>
              <a:ext uri="{FF2B5EF4-FFF2-40B4-BE49-F238E27FC236}">
                <a16:creationId xmlns:a16="http://schemas.microsoft.com/office/drawing/2014/main" id="{3C6FEC6E-A05C-41EE-9804-7483F637781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id="{56524CA8-EE8C-45DD-B118-3D8A41FCDD16}"/>
              </a:ext>
            </a:extLst>
          </p:cNvPr>
          <p:cNvSpPr>
            <a:spLocks noGrp="1" noChangeArrowheads="1"/>
          </p:cNvSpPr>
          <p:nvPr>
            <p:ph type="sldNum" sz="quarter" idx="12"/>
          </p:nvPr>
        </p:nvSpPr>
        <p:spPr>
          <a:ln/>
        </p:spPr>
        <p:txBody>
          <a:bodyPr/>
          <a:lstStyle>
            <a:lvl1pPr>
              <a:defRPr/>
            </a:lvl1pPr>
          </a:lstStyle>
          <a:p>
            <a:fld id="{5C4F9349-5808-459F-AFBF-80DDEE0212AE}" type="slidenum">
              <a:rPr lang="en-US" altLang="ja-JP"/>
              <a:pPr/>
              <a:t>‹#›</a:t>
            </a:fld>
            <a:endParaRPr lang="en-US" altLang="ja-JP"/>
          </a:p>
        </p:txBody>
      </p:sp>
    </p:spTree>
    <p:extLst>
      <p:ext uri="{BB962C8B-B14F-4D97-AF65-F5344CB8AC3E}">
        <p14:creationId xmlns:p14="http://schemas.microsoft.com/office/powerpoint/2010/main" val="91203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8/30/2024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8/30/2024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8/30/2024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8/30/2024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 TargetMode="External"/><Relationship Id="rId4" Type="http://schemas.openxmlformats.org/officeDocument/2006/relationships/image" Target="../media/image10.png"/></Relationships>
</file>

<file path=ppt/slides/_rels/slide25.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 TargetMode="Externa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8.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 TargetMode="External"/></Relationships>
</file>

<file path=ppt/slides/_rels/slide8.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638FEF-131D-4577-B31C-CCADDD5DC86F}"/>
              </a:ext>
            </a:extLst>
          </p:cNvPr>
          <p:cNvSpPr>
            <a:spLocks noGrp="1"/>
          </p:cNvSpPr>
          <p:nvPr>
            <p:ph type="ctrTitle"/>
          </p:nvPr>
        </p:nvSpPr>
        <p:spPr>
          <a:xfrm>
            <a:off x="1681212" y="2401171"/>
            <a:ext cx="8717430" cy="2098226"/>
          </a:xfrm>
        </p:spPr>
        <p:txBody>
          <a:bodyPr/>
          <a:lstStyle/>
          <a:p>
            <a:r>
              <a:rPr kumimoji="1" lang="ja-JP" altLang="en-US" dirty="0"/>
              <a:t>職務分析と作業指導</a:t>
            </a:r>
          </a:p>
        </p:txBody>
      </p:sp>
      <p:sp>
        <p:nvSpPr>
          <p:cNvPr id="3" name="字幕 2">
            <a:extLst>
              <a:ext uri="{FF2B5EF4-FFF2-40B4-BE49-F238E27FC236}">
                <a16:creationId xmlns:a16="http://schemas.microsoft.com/office/drawing/2014/main" id="{C2B1E478-CB4F-458D-8476-B50A6EB3DFB0}"/>
              </a:ext>
            </a:extLst>
          </p:cNvPr>
          <p:cNvSpPr>
            <a:spLocks noGrp="1"/>
          </p:cNvSpPr>
          <p:nvPr>
            <p:ph type="subTitle" idx="1"/>
          </p:nvPr>
        </p:nvSpPr>
        <p:spPr>
          <a:xfrm>
            <a:off x="2680163" y="1467293"/>
            <a:ext cx="6831673" cy="821390"/>
          </a:xfrm>
        </p:spPr>
        <p:txBody>
          <a:bodyPr>
            <a:normAutofit/>
          </a:bodyPr>
          <a:lstStyle/>
          <a:p>
            <a:pPr algn="l"/>
            <a:r>
              <a:rPr kumimoji="1" lang="ja-JP" altLang="en-US" sz="4000" dirty="0"/>
              <a:t>講義</a:t>
            </a:r>
            <a:r>
              <a:rPr kumimoji="1" lang="en-US" altLang="ja-JP" sz="4400" dirty="0"/>
              <a:t>6</a:t>
            </a:r>
            <a:endParaRPr kumimoji="1" lang="ja-JP" altLang="en-US" dirty="0"/>
          </a:p>
        </p:txBody>
      </p:sp>
      <p:sp>
        <p:nvSpPr>
          <p:cNvPr id="4" name="字幕 2">
            <a:extLst>
              <a:ext uri="{FF2B5EF4-FFF2-40B4-BE49-F238E27FC236}">
                <a16:creationId xmlns:a16="http://schemas.microsoft.com/office/drawing/2014/main" id="{12C59C4D-7ABF-37DD-6323-365ED737957F}"/>
              </a:ext>
            </a:extLst>
          </p:cNvPr>
          <p:cNvSpPr txBox="1">
            <a:spLocks/>
          </p:cNvSpPr>
          <p:nvPr/>
        </p:nvSpPr>
        <p:spPr>
          <a:xfrm>
            <a:off x="5254388" y="4499397"/>
            <a:ext cx="7767198" cy="821390"/>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kumimoji="1"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9pPr>
          </a:lstStyle>
          <a:p>
            <a:pPr algn="l"/>
            <a:r>
              <a:rPr lang="en-US" altLang="ja-JP" sz="1800" dirty="0"/>
              <a:t>NPO</a:t>
            </a:r>
            <a:r>
              <a:rPr lang="ja-JP" altLang="en-US" sz="1800" dirty="0"/>
              <a:t>法人きなはれ　就業・生活応援プラザとねっと　</a:t>
            </a:r>
            <a:endParaRPr lang="en-US" altLang="ja-JP" sz="1800" dirty="0"/>
          </a:p>
          <a:p>
            <a:pPr algn="l"/>
            <a:r>
              <a:rPr lang="ja-JP" altLang="en-US" sz="1800" dirty="0"/>
              <a:t>センター長　重泉　敏聖</a:t>
            </a:r>
            <a:endParaRPr lang="en-US" altLang="ja-JP" sz="1800" dirty="0"/>
          </a:p>
        </p:txBody>
      </p:sp>
      <p:sp>
        <p:nvSpPr>
          <p:cNvPr id="5" name="字幕 2">
            <a:extLst>
              <a:ext uri="{FF2B5EF4-FFF2-40B4-BE49-F238E27FC236}">
                <a16:creationId xmlns:a16="http://schemas.microsoft.com/office/drawing/2014/main" id="{6D45F0E4-3699-8080-FBBE-6D1BF736442B}"/>
              </a:ext>
            </a:extLst>
          </p:cNvPr>
          <p:cNvSpPr txBox="1">
            <a:spLocks/>
          </p:cNvSpPr>
          <p:nvPr/>
        </p:nvSpPr>
        <p:spPr>
          <a:xfrm>
            <a:off x="5254388" y="5320787"/>
            <a:ext cx="7767198" cy="552115"/>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kumimoji="1"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9pPr>
          </a:lstStyle>
          <a:p>
            <a:pPr algn="l"/>
            <a:r>
              <a:rPr lang="ja-JP" altLang="en-US" sz="1800" dirty="0"/>
              <a:t>資料協力：自立屋本舗　大澤　隆則</a:t>
            </a:r>
            <a:endParaRPr lang="en-US" altLang="ja-JP" sz="1800" dirty="0"/>
          </a:p>
        </p:txBody>
      </p:sp>
    </p:spTree>
    <p:extLst>
      <p:ext uri="{BB962C8B-B14F-4D97-AF65-F5344CB8AC3E}">
        <p14:creationId xmlns:p14="http://schemas.microsoft.com/office/powerpoint/2010/main" val="1225319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5BA9D796-537A-20C4-BFF2-4A7F20B3B2F5}"/>
              </a:ext>
            </a:extLst>
          </p:cNvPr>
          <p:cNvGraphicFramePr>
            <a:graphicFrameLocks noGrp="1"/>
          </p:cNvGraphicFramePr>
          <p:nvPr>
            <p:ph idx="1"/>
            <p:extLst>
              <p:ext uri="{D42A27DB-BD31-4B8C-83A1-F6EECF244321}">
                <p14:modId xmlns:p14="http://schemas.microsoft.com/office/powerpoint/2010/main" val="1058161097"/>
              </p:ext>
            </p:extLst>
          </p:nvPr>
        </p:nvGraphicFramePr>
        <p:xfrm>
          <a:off x="1406324" y="1084741"/>
          <a:ext cx="9601195" cy="5097373"/>
        </p:xfrm>
        <a:graphic>
          <a:graphicData uri="http://schemas.openxmlformats.org/drawingml/2006/table">
            <a:tbl>
              <a:tblPr firstRow="1" bandRow="1">
                <a:tableStyleId>{5C22544A-7EE6-4342-B048-85BDC9FD1C3A}</a:tableStyleId>
              </a:tblPr>
              <a:tblGrid>
                <a:gridCol w="2019782">
                  <a:extLst>
                    <a:ext uri="{9D8B030D-6E8A-4147-A177-3AD203B41FA5}">
                      <a16:colId xmlns:a16="http://schemas.microsoft.com/office/drawing/2014/main" val="3446550108"/>
                    </a:ext>
                  </a:extLst>
                </a:gridCol>
                <a:gridCol w="1820696">
                  <a:extLst>
                    <a:ext uri="{9D8B030D-6E8A-4147-A177-3AD203B41FA5}">
                      <a16:colId xmlns:a16="http://schemas.microsoft.com/office/drawing/2014/main" val="2364794341"/>
                    </a:ext>
                  </a:extLst>
                </a:gridCol>
                <a:gridCol w="1920239">
                  <a:extLst>
                    <a:ext uri="{9D8B030D-6E8A-4147-A177-3AD203B41FA5}">
                      <a16:colId xmlns:a16="http://schemas.microsoft.com/office/drawing/2014/main" val="2010783822"/>
                    </a:ext>
                  </a:extLst>
                </a:gridCol>
                <a:gridCol w="1920239">
                  <a:extLst>
                    <a:ext uri="{9D8B030D-6E8A-4147-A177-3AD203B41FA5}">
                      <a16:colId xmlns:a16="http://schemas.microsoft.com/office/drawing/2014/main" val="1211977423"/>
                    </a:ext>
                  </a:extLst>
                </a:gridCol>
                <a:gridCol w="1920239">
                  <a:extLst>
                    <a:ext uri="{9D8B030D-6E8A-4147-A177-3AD203B41FA5}">
                      <a16:colId xmlns:a16="http://schemas.microsoft.com/office/drawing/2014/main" val="928711589"/>
                    </a:ext>
                  </a:extLst>
                </a:gridCol>
              </a:tblGrid>
              <a:tr h="477842">
                <a:tc>
                  <a:txBody>
                    <a:bodyPr/>
                    <a:lstStyle/>
                    <a:p>
                      <a:r>
                        <a:rPr kumimoji="1" lang="ja-JP" altLang="en-US" dirty="0">
                          <a:solidFill>
                            <a:schemeClr val="tx1"/>
                          </a:solidFill>
                        </a:rPr>
                        <a:t>時間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職務の概要</a:t>
                      </a:r>
                    </a:p>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場所</a:t>
                      </a:r>
                    </a:p>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道具</a:t>
                      </a:r>
                    </a:p>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ルール、留意点、担当者等</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209175"/>
                  </a:ext>
                </a:extLst>
              </a:tr>
              <a:tr h="613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rPr>
                        <a:t>8:30</a:t>
                      </a:r>
                      <a:r>
                        <a:rPr kumimoji="1" lang="ja-JP" altLang="en-US" dirty="0">
                          <a:solidFill>
                            <a:schemeClr val="tx1"/>
                          </a:solidFill>
                        </a:rPr>
                        <a:t>～</a:t>
                      </a:r>
                      <a:r>
                        <a:rPr kumimoji="1" lang="en-US" altLang="ja-JP" dirty="0">
                          <a:solidFill>
                            <a:schemeClr val="tx1"/>
                          </a:solidFill>
                        </a:rPr>
                        <a:t>10:30</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出社・着替え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ロッカー室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通勤用私服から制服に着替える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0306402"/>
                  </a:ext>
                </a:extLst>
              </a:tr>
              <a:tr h="443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男女のロッカー室の床を掃く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ロッカー室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モップ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035310"/>
                  </a:ext>
                </a:extLst>
              </a:tr>
              <a:tr h="584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食堂のテーブルをきれいに拭く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食堂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布巾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隅々まで拭くよう留意する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923799"/>
                  </a:ext>
                </a:extLst>
              </a:tr>
              <a:tr h="617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コピー機の用紙を補充する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事務室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コピー用紙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rPr>
                        <a:t>A4</a:t>
                      </a:r>
                      <a:r>
                        <a:rPr kumimoji="1" lang="ja-JP" altLang="en-US" dirty="0">
                          <a:solidFill>
                            <a:schemeClr val="tx1"/>
                          </a:solidFill>
                        </a:rPr>
                        <a:t>、</a:t>
                      </a:r>
                      <a:r>
                        <a:rPr kumimoji="1" lang="en-US" altLang="ja-JP" dirty="0">
                          <a:solidFill>
                            <a:schemeClr val="tx1"/>
                          </a:solidFill>
                        </a:rPr>
                        <a:t>A3</a:t>
                      </a:r>
                      <a:r>
                        <a:rPr kumimoji="1" lang="ja-JP" altLang="en-US" dirty="0">
                          <a:solidFill>
                            <a:schemeClr val="tx1"/>
                          </a:solidFill>
                        </a:rPr>
                        <a:t>それぞれ確認する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3356479"/>
                  </a:ext>
                </a:extLst>
              </a:tr>
              <a:tr h="708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rPr>
                        <a:t>13</a:t>
                      </a:r>
                      <a:r>
                        <a:rPr kumimoji="1" lang="ja-JP" altLang="en-US" dirty="0">
                          <a:solidFill>
                            <a:schemeClr val="tx1"/>
                          </a:solidFill>
                        </a:rPr>
                        <a:t>：</a:t>
                      </a:r>
                      <a:r>
                        <a:rPr kumimoji="1" lang="en-US" altLang="ja-JP" dirty="0">
                          <a:solidFill>
                            <a:schemeClr val="tx1"/>
                          </a:solidFill>
                        </a:rPr>
                        <a:t>00</a:t>
                      </a:r>
                      <a:r>
                        <a:rPr kumimoji="1" lang="ja-JP" altLang="en-US" dirty="0">
                          <a:solidFill>
                            <a:schemeClr val="tx1"/>
                          </a:solidFill>
                        </a:rPr>
                        <a:t>～</a:t>
                      </a:r>
                      <a:r>
                        <a:rPr kumimoji="1" lang="en-US" altLang="ja-JP" dirty="0">
                          <a:solidFill>
                            <a:schemeClr val="tx1"/>
                          </a:solidFill>
                        </a:rPr>
                        <a:t>15:00</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食堂のテーブルをきれいに拭く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食堂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布巾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隅々まで拭くよう留意する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149283"/>
                  </a:ext>
                </a:extLst>
              </a:tr>
              <a:tr h="835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食堂から昼食時に使用された湯飲みを回収し、洗浄する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給湯室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0849048"/>
                  </a:ext>
                </a:extLst>
              </a:tr>
            </a:tbl>
          </a:graphicData>
        </a:graphic>
      </p:graphicFrame>
      <p:sp>
        <p:nvSpPr>
          <p:cNvPr id="6" name="正方形/長方形 5">
            <a:extLst>
              <a:ext uri="{FF2B5EF4-FFF2-40B4-BE49-F238E27FC236}">
                <a16:creationId xmlns:a16="http://schemas.microsoft.com/office/drawing/2014/main" id="{327F14D2-08AB-DF37-94AD-16F5C28B772C}"/>
              </a:ext>
            </a:extLst>
          </p:cNvPr>
          <p:cNvSpPr/>
          <p:nvPr/>
        </p:nvSpPr>
        <p:spPr>
          <a:xfrm>
            <a:off x="1169044" y="266217"/>
            <a:ext cx="4618299" cy="5555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職務分析の例</a:t>
            </a:r>
          </a:p>
        </p:txBody>
      </p:sp>
      <p:sp>
        <p:nvSpPr>
          <p:cNvPr id="9" name="テキスト ボックス 8">
            <a:extLst>
              <a:ext uri="{FF2B5EF4-FFF2-40B4-BE49-F238E27FC236}">
                <a16:creationId xmlns:a16="http://schemas.microsoft.com/office/drawing/2014/main" id="{525521E3-DD13-04B7-BF05-BBF140E24210}"/>
              </a:ext>
            </a:extLst>
          </p:cNvPr>
          <p:cNvSpPr txBox="1"/>
          <p:nvPr/>
        </p:nvSpPr>
        <p:spPr>
          <a:xfrm>
            <a:off x="1504709" y="6360950"/>
            <a:ext cx="10336192" cy="461665"/>
          </a:xfrm>
          <a:prstGeom prst="rect">
            <a:avLst/>
          </a:prstGeom>
          <a:noFill/>
        </p:spPr>
        <p:txBody>
          <a:bodyPr wrap="square">
            <a:spAutoFit/>
          </a:bodyPr>
          <a:lstStyle/>
          <a:p>
            <a:r>
              <a:rPr lang="ja-JP" altLang="en-US" sz="1200" dirty="0">
                <a:solidFill>
                  <a:schemeClr val="tx1"/>
                </a:solidFill>
              </a:rPr>
              <a:t>独立行政法人　高齢・障害・求職者雇用支援機構</a:t>
            </a:r>
            <a:r>
              <a:rPr lang="en-US" altLang="ja-JP" sz="1200" dirty="0">
                <a:solidFill>
                  <a:schemeClr val="tx1"/>
                </a:solidFill>
              </a:rPr>
              <a:t>(2021</a:t>
            </a:r>
            <a:r>
              <a:rPr lang="ja-JP" altLang="en-US" sz="1200" dirty="0">
                <a:solidFill>
                  <a:schemeClr val="tx1"/>
                </a:solidFill>
              </a:rPr>
              <a:t>）</a:t>
            </a:r>
            <a:r>
              <a:rPr lang="en-US" altLang="ja-JP" sz="1200" dirty="0">
                <a:solidFill>
                  <a:schemeClr val="tx1"/>
                </a:solidFill>
              </a:rPr>
              <a:t>『</a:t>
            </a:r>
            <a:r>
              <a:rPr lang="ja-JP" altLang="en-US" sz="1200" dirty="0">
                <a:solidFill>
                  <a:schemeClr val="tx1"/>
                </a:solidFill>
              </a:rPr>
              <a:t>就業支援ハンドブック</a:t>
            </a:r>
            <a:r>
              <a:rPr lang="en-US" altLang="ja-JP" sz="1200" dirty="0">
                <a:solidFill>
                  <a:schemeClr val="tx1"/>
                </a:solidFill>
              </a:rPr>
              <a:t>』</a:t>
            </a:r>
          </a:p>
          <a:p>
            <a:r>
              <a:rPr lang="ja-JP" altLang="en-US" sz="1200" dirty="0">
                <a:solidFill>
                  <a:schemeClr val="tx1"/>
                </a:solidFill>
              </a:rPr>
              <a:t>　　　　　　　　　　独立行政法人　高齢・障害・求職者雇用支援機構リハビリテーション部、</a:t>
            </a:r>
            <a:r>
              <a:rPr lang="en-US" altLang="ja-JP" sz="1200" dirty="0"/>
              <a:t>67</a:t>
            </a:r>
            <a:r>
              <a:rPr lang="ja-JP" altLang="en-US" sz="1200" dirty="0"/>
              <a:t>抜粋修正</a:t>
            </a:r>
            <a:endParaRPr lang="en-US" altLang="ja-JP" sz="1200" dirty="0">
              <a:solidFill>
                <a:schemeClr val="tx1"/>
              </a:solidFill>
            </a:endParaRPr>
          </a:p>
        </p:txBody>
      </p:sp>
    </p:spTree>
    <p:extLst>
      <p:ext uri="{BB962C8B-B14F-4D97-AF65-F5344CB8AC3E}">
        <p14:creationId xmlns:p14="http://schemas.microsoft.com/office/powerpoint/2010/main" val="92698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2" name="Object 2">
            <a:extLst>
              <a:ext uri="{FF2B5EF4-FFF2-40B4-BE49-F238E27FC236}">
                <a16:creationId xmlns:a16="http://schemas.microsoft.com/office/drawing/2014/main" id="{8421A103-BA8A-4552-96E5-55A803C6A78F}"/>
              </a:ext>
            </a:extLst>
          </p:cNvPr>
          <p:cNvGraphicFramePr>
            <a:graphicFrameLocks noGrp="1" noChangeAspect="1"/>
          </p:cNvGraphicFramePr>
          <p:nvPr>
            <p:ph idx="1"/>
          </p:nvPr>
        </p:nvGraphicFramePr>
        <p:xfrm>
          <a:off x="5732464" y="2708275"/>
          <a:ext cx="5316537" cy="3435350"/>
        </p:xfrm>
        <a:graphic>
          <a:graphicData uri="http://schemas.openxmlformats.org/presentationml/2006/ole">
            <mc:AlternateContent xmlns:mc="http://schemas.openxmlformats.org/markup-compatibility/2006">
              <mc:Choice xmlns:v="urn:schemas-microsoft-com:vml" Requires="v">
                <p:oleObj name="グラフ" r:id="rId2" imgW="7672397" imgH="5372202" progId="MSGraph.Chart.8">
                  <p:embed followColorScheme="full"/>
                </p:oleObj>
              </mc:Choice>
              <mc:Fallback>
                <p:oleObj name="グラフ" r:id="rId2" imgW="7672397" imgH="5372202" progId="MSGraph.Chart.8">
                  <p:embed followColorScheme="full"/>
                  <p:pic>
                    <p:nvPicPr>
                      <p:cNvPr id="138242" name="Object 2">
                        <a:extLst>
                          <a:ext uri="{FF2B5EF4-FFF2-40B4-BE49-F238E27FC236}">
                            <a16:creationId xmlns:a16="http://schemas.microsoft.com/office/drawing/2014/main" id="{8421A103-BA8A-4552-96E5-55A803C6A78F}"/>
                          </a:ext>
                        </a:extLst>
                      </p:cNvPr>
                      <p:cNvPicPr>
                        <a:picLocks noChangeAspect="1" noChangeArrowheads="1"/>
                      </p:cNvPicPr>
                      <p:nvPr/>
                    </p:nvPicPr>
                    <p:blipFill>
                      <a:blip r:embed="rId3"/>
                      <a:srcRect/>
                      <a:stretch>
                        <a:fillRect/>
                      </a:stretch>
                    </p:blipFill>
                    <p:spPr bwMode="auto">
                      <a:xfrm>
                        <a:off x="5732464" y="2708275"/>
                        <a:ext cx="5316537" cy="343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43" name="Text Box 3">
            <a:extLst>
              <a:ext uri="{FF2B5EF4-FFF2-40B4-BE49-F238E27FC236}">
                <a16:creationId xmlns:a16="http://schemas.microsoft.com/office/drawing/2014/main" id="{42F921DA-CA26-4BFC-8798-7C9F37C17456}"/>
              </a:ext>
            </a:extLst>
          </p:cNvPr>
          <p:cNvSpPr txBox="1">
            <a:spLocks noChangeArrowheads="1"/>
          </p:cNvSpPr>
          <p:nvPr/>
        </p:nvSpPr>
        <p:spPr bwMode="auto">
          <a:xfrm>
            <a:off x="8826501" y="4149726"/>
            <a:ext cx="1806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社内メール配達</a:t>
            </a:r>
          </a:p>
        </p:txBody>
      </p:sp>
      <p:sp>
        <p:nvSpPr>
          <p:cNvPr id="138244" name="Rectangle 4">
            <a:extLst>
              <a:ext uri="{FF2B5EF4-FFF2-40B4-BE49-F238E27FC236}">
                <a16:creationId xmlns:a16="http://schemas.microsoft.com/office/drawing/2014/main" id="{DA89CD8E-76E5-49EB-8187-22AA5DD87347}"/>
              </a:ext>
            </a:extLst>
          </p:cNvPr>
          <p:cNvSpPr>
            <a:spLocks noGrp="1" noChangeArrowheads="1"/>
          </p:cNvSpPr>
          <p:nvPr>
            <p:ph type="title"/>
          </p:nvPr>
        </p:nvSpPr>
        <p:spPr>
          <a:xfrm>
            <a:off x="481623" y="261938"/>
            <a:ext cx="11228753" cy="360363"/>
          </a:xfrm>
        </p:spPr>
        <p:txBody>
          <a:bodyPr>
            <a:noAutofit/>
          </a:bodyPr>
          <a:lstStyle/>
          <a:p>
            <a:r>
              <a:rPr lang="ja-JP" altLang="en-US" sz="3200" dirty="0"/>
              <a:t>　　　業務の創出</a:t>
            </a:r>
            <a:r>
              <a:rPr lang="en-US" altLang="ja-JP" sz="3200" dirty="0"/>
              <a:t>(</a:t>
            </a:r>
            <a:r>
              <a:rPr lang="ja-JP" altLang="en-US" sz="3200" dirty="0"/>
              <a:t>新しい仕事を創り出す）</a:t>
            </a:r>
          </a:p>
        </p:txBody>
      </p:sp>
      <p:sp>
        <p:nvSpPr>
          <p:cNvPr id="138245" name="Text Box 5">
            <a:extLst>
              <a:ext uri="{FF2B5EF4-FFF2-40B4-BE49-F238E27FC236}">
                <a16:creationId xmlns:a16="http://schemas.microsoft.com/office/drawing/2014/main" id="{94E612F9-6FB5-4B63-9036-BF8AE16E9D44}"/>
              </a:ext>
            </a:extLst>
          </p:cNvPr>
          <p:cNvSpPr txBox="1">
            <a:spLocks noChangeArrowheads="1"/>
          </p:cNvSpPr>
          <p:nvPr/>
        </p:nvSpPr>
        <p:spPr bwMode="auto">
          <a:xfrm>
            <a:off x="1493838" y="1700213"/>
            <a:ext cx="4368800" cy="150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400"/>
              <a:t>本来の業務から苦手な部分だけを外す。</a:t>
            </a:r>
          </a:p>
          <a:p>
            <a:endParaRPr lang="ja-JP" altLang="en-US"/>
          </a:p>
          <a:p>
            <a:pPr>
              <a:spcBef>
                <a:spcPct val="50000"/>
              </a:spcBef>
            </a:pPr>
            <a:endParaRPr lang="en-US" altLang="ja-JP"/>
          </a:p>
        </p:txBody>
      </p:sp>
      <p:sp>
        <p:nvSpPr>
          <p:cNvPr id="138246" name="Rectangle 6">
            <a:extLst>
              <a:ext uri="{FF2B5EF4-FFF2-40B4-BE49-F238E27FC236}">
                <a16:creationId xmlns:a16="http://schemas.microsoft.com/office/drawing/2014/main" id="{F1B99D4F-16CF-4C87-8C4E-127E05EAC25E}"/>
              </a:ext>
            </a:extLst>
          </p:cNvPr>
          <p:cNvSpPr>
            <a:spLocks noChangeArrowheads="1"/>
          </p:cNvSpPr>
          <p:nvPr/>
        </p:nvSpPr>
        <p:spPr bwMode="auto">
          <a:xfrm>
            <a:off x="1727200" y="3213101"/>
            <a:ext cx="3587750" cy="2879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ja-JP" sz="2400"/>
          </a:p>
          <a:p>
            <a:pPr algn="ctr"/>
            <a:endParaRPr lang="en-US" altLang="ja-JP" sz="2400"/>
          </a:p>
          <a:p>
            <a:pPr algn="ctr"/>
            <a:r>
              <a:rPr lang="ja-JP" altLang="en-US" sz="2300"/>
              <a:t>部品を組み立て</a:t>
            </a:r>
          </a:p>
          <a:p>
            <a:pPr algn="ctr"/>
            <a:r>
              <a:rPr lang="ja-JP" altLang="en-US" sz="2300"/>
              <a:t>数を数えて箱詰めする。</a:t>
            </a:r>
          </a:p>
        </p:txBody>
      </p:sp>
      <p:sp>
        <p:nvSpPr>
          <p:cNvPr id="138247" name="Rectangle 7">
            <a:extLst>
              <a:ext uri="{FF2B5EF4-FFF2-40B4-BE49-F238E27FC236}">
                <a16:creationId xmlns:a16="http://schemas.microsoft.com/office/drawing/2014/main" id="{EBE454AD-6876-43EE-9C1C-E9323F5ACCDC}"/>
              </a:ext>
            </a:extLst>
          </p:cNvPr>
          <p:cNvSpPr>
            <a:spLocks noChangeArrowheads="1"/>
          </p:cNvSpPr>
          <p:nvPr/>
        </p:nvSpPr>
        <p:spPr bwMode="auto">
          <a:xfrm>
            <a:off x="3989388" y="2997201"/>
            <a:ext cx="1560512" cy="1152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8248" name="Line 8">
            <a:extLst>
              <a:ext uri="{FF2B5EF4-FFF2-40B4-BE49-F238E27FC236}">
                <a16:creationId xmlns:a16="http://schemas.microsoft.com/office/drawing/2014/main" id="{B796C28E-E9C4-4956-94C8-479D3663AD09}"/>
              </a:ext>
            </a:extLst>
          </p:cNvPr>
          <p:cNvSpPr>
            <a:spLocks noChangeShapeType="1"/>
          </p:cNvSpPr>
          <p:nvPr/>
        </p:nvSpPr>
        <p:spPr bwMode="auto">
          <a:xfrm flipV="1">
            <a:off x="3989388" y="3213101"/>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49" name="Line 9">
            <a:extLst>
              <a:ext uri="{FF2B5EF4-FFF2-40B4-BE49-F238E27FC236}">
                <a16:creationId xmlns:a16="http://schemas.microsoft.com/office/drawing/2014/main" id="{51EECF1C-D911-4DE9-9D0E-76DCB0B8EE7D}"/>
              </a:ext>
            </a:extLst>
          </p:cNvPr>
          <p:cNvSpPr>
            <a:spLocks noChangeShapeType="1"/>
          </p:cNvSpPr>
          <p:nvPr/>
        </p:nvSpPr>
        <p:spPr bwMode="auto">
          <a:xfrm>
            <a:off x="3989388" y="4149725"/>
            <a:ext cx="1325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50" name="Rectangle 10">
            <a:extLst>
              <a:ext uri="{FF2B5EF4-FFF2-40B4-BE49-F238E27FC236}">
                <a16:creationId xmlns:a16="http://schemas.microsoft.com/office/drawing/2014/main" id="{77C6A805-5798-4CD8-AA0F-44E420CE75D8}"/>
              </a:ext>
            </a:extLst>
          </p:cNvPr>
          <p:cNvSpPr>
            <a:spLocks noChangeArrowheads="1"/>
          </p:cNvSpPr>
          <p:nvPr/>
        </p:nvSpPr>
        <p:spPr bwMode="auto">
          <a:xfrm>
            <a:off x="4656139" y="2565401"/>
            <a:ext cx="1366837" cy="936625"/>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a:t>伝票に記入する</a:t>
            </a:r>
          </a:p>
        </p:txBody>
      </p:sp>
      <p:sp>
        <p:nvSpPr>
          <p:cNvPr id="138251" name="AutoShape 11">
            <a:extLst>
              <a:ext uri="{FF2B5EF4-FFF2-40B4-BE49-F238E27FC236}">
                <a16:creationId xmlns:a16="http://schemas.microsoft.com/office/drawing/2014/main" id="{AA36DB00-16E3-4025-8FBB-6BF20D57DA14}"/>
              </a:ext>
            </a:extLst>
          </p:cNvPr>
          <p:cNvSpPr>
            <a:spLocks noChangeArrowheads="1"/>
          </p:cNvSpPr>
          <p:nvPr/>
        </p:nvSpPr>
        <p:spPr bwMode="auto">
          <a:xfrm rot="19578596">
            <a:off x="4067176" y="3789363"/>
            <a:ext cx="466725" cy="215900"/>
          </a:xfrm>
          <a:prstGeom prst="rightArrow">
            <a:avLst>
              <a:gd name="adj1" fmla="val 50000"/>
              <a:gd name="adj2" fmla="val 54044"/>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8252" name="Text Box 12">
            <a:extLst>
              <a:ext uri="{FF2B5EF4-FFF2-40B4-BE49-F238E27FC236}">
                <a16:creationId xmlns:a16="http://schemas.microsoft.com/office/drawing/2014/main" id="{C2073F42-9651-4019-89F3-FEA5C4F9A524}"/>
              </a:ext>
            </a:extLst>
          </p:cNvPr>
          <p:cNvSpPr txBox="1">
            <a:spLocks noChangeArrowheads="1"/>
          </p:cNvSpPr>
          <p:nvPr/>
        </p:nvSpPr>
        <p:spPr bwMode="auto">
          <a:xfrm>
            <a:off x="6486526" y="1628776"/>
            <a:ext cx="40544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a:t>得意な部分（小さな仕事）を集めて、大きな仕事を作り出す。</a:t>
            </a:r>
          </a:p>
        </p:txBody>
      </p:sp>
      <p:sp>
        <p:nvSpPr>
          <p:cNvPr id="138253" name="Text Box 13">
            <a:extLst>
              <a:ext uri="{FF2B5EF4-FFF2-40B4-BE49-F238E27FC236}">
                <a16:creationId xmlns:a16="http://schemas.microsoft.com/office/drawing/2014/main" id="{6EF1B3D5-8094-4590-9F20-671AD3705D87}"/>
              </a:ext>
            </a:extLst>
          </p:cNvPr>
          <p:cNvSpPr txBox="1">
            <a:spLocks noChangeArrowheads="1"/>
          </p:cNvSpPr>
          <p:nvPr/>
        </p:nvSpPr>
        <p:spPr bwMode="auto">
          <a:xfrm>
            <a:off x="6096001" y="5084763"/>
            <a:ext cx="1482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事務所掃除</a:t>
            </a:r>
          </a:p>
        </p:txBody>
      </p:sp>
      <p:sp>
        <p:nvSpPr>
          <p:cNvPr id="138254" name="Text Box 14">
            <a:extLst>
              <a:ext uri="{FF2B5EF4-FFF2-40B4-BE49-F238E27FC236}">
                <a16:creationId xmlns:a16="http://schemas.microsoft.com/office/drawing/2014/main" id="{AAC2D08B-ACF7-424B-9BDC-1FD0DE020606}"/>
              </a:ext>
            </a:extLst>
          </p:cNvPr>
          <p:cNvSpPr txBox="1">
            <a:spLocks noChangeArrowheads="1"/>
          </p:cNvSpPr>
          <p:nvPr/>
        </p:nvSpPr>
        <p:spPr bwMode="auto">
          <a:xfrm>
            <a:off x="8435976" y="5300663"/>
            <a:ext cx="1482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郵便物整理</a:t>
            </a:r>
          </a:p>
        </p:txBody>
      </p:sp>
      <p:sp>
        <p:nvSpPr>
          <p:cNvPr id="138255" name="Text Box 15">
            <a:extLst>
              <a:ext uri="{FF2B5EF4-FFF2-40B4-BE49-F238E27FC236}">
                <a16:creationId xmlns:a16="http://schemas.microsoft.com/office/drawing/2014/main" id="{8020A734-4D9B-43A9-A61D-ABC240A01AD0}"/>
              </a:ext>
            </a:extLst>
          </p:cNvPr>
          <p:cNvSpPr txBox="1">
            <a:spLocks noChangeArrowheads="1"/>
          </p:cNvSpPr>
          <p:nvPr/>
        </p:nvSpPr>
        <p:spPr bwMode="auto">
          <a:xfrm>
            <a:off x="6018214" y="3789363"/>
            <a:ext cx="1482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洗面所清掃</a:t>
            </a:r>
          </a:p>
        </p:txBody>
      </p:sp>
      <p:sp>
        <p:nvSpPr>
          <p:cNvPr id="138256" name="Text Box 16">
            <a:extLst>
              <a:ext uri="{FF2B5EF4-FFF2-40B4-BE49-F238E27FC236}">
                <a16:creationId xmlns:a16="http://schemas.microsoft.com/office/drawing/2014/main" id="{4B7DF727-B195-4080-84AB-3CC9D99FCE7B}"/>
              </a:ext>
            </a:extLst>
          </p:cNvPr>
          <p:cNvSpPr txBox="1">
            <a:spLocks noChangeArrowheads="1"/>
          </p:cNvSpPr>
          <p:nvPr/>
        </p:nvSpPr>
        <p:spPr bwMode="auto">
          <a:xfrm>
            <a:off x="10307638" y="6491288"/>
            <a:ext cx="741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t>50</a:t>
            </a:r>
          </a:p>
        </p:txBody>
      </p:sp>
    </p:spTree>
    <p:extLst>
      <p:ext uri="{BB962C8B-B14F-4D97-AF65-F5344CB8AC3E}">
        <p14:creationId xmlns:p14="http://schemas.microsoft.com/office/powerpoint/2010/main" val="3173517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5" name="AutoShape 21">
            <a:extLst>
              <a:ext uri="{FF2B5EF4-FFF2-40B4-BE49-F238E27FC236}">
                <a16:creationId xmlns:a16="http://schemas.microsoft.com/office/drawing/2014/main" id="{9D69AD22-3E40-40AE-B3D2-89D8DD31430B}"/>
              </a:ext>
            </a:extLst>
          </p:cNvPr>
          <p:cNvSpPr>
            <a:spLocks noChangeArrowheads="1"/>
          </p:cNvSpPr>
          <p:nvPr/>
        </p:nvSpPr>
        <p:spPr bwMode="auto">
          <a:xfrm>
            <a:off x="4006850" y="3716339"/>
            <a:ext cx="3168650" cy="865187"/>
          </a:xfrm>
          <a:prstGeom prst="downArrow">
            <a:avLst>
              <a:gd name="adj1" fmla="val 71444"/>
              <a:gd name="adj2" fmla="val 370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39271" name="AutoShape 7">
            <a:extLst>
              <a:ext uri="{FF2B5EF4-FFF2-40B4-BE49-F238E27FC236}">
                <a16:creationId xmlns:a16="http://schemas.microsoft.com/office/drawing/2014/main" id="{BC5A2D5B-5F45-4DA1-A07D-8588CA3F44F0}"/>
              </a:ext>
            </a:extLst>
          </p:cNvPr>
          <p:cNvSpPr>
            <a:spLocks noChangeArrowheads="1"/>
          </p:cNvSpPr>
          <p:nvPr/>
        </p:nvSpPr>
        <p:spPr bwMode="auto">
          <a:xfrm>
            <a:off x="2495551" y="4797425"/>
            <a:ext cx="2016125" cy="865188"/>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281" name="AutoShape 17">
            <a:extLst>
              <a:ext uri="{FF2B5EF4-FFF2-40B4-BE49-F238E27FC236}">
                <a16:creationId xmlns:a16="http://schemas.microsoft.com/office/drawing/2014/main" id="{A5502AE6-AB30-4A6C-BFF8-2EA5767D0837}"/>
              </a:ext>
            </a:extLst>
          </p:cNvPr>
          <p:cNvSpPr>
            <a:spLocks noChangeArrowheads="1"/>
          </p:cNvSpPr>
          <p:nvPr/>
        </p:nvSpPr>
        <p:spPr bwMode="auto">
          <a:xfrm>
            <a:off x="4295776" y="4797425"/>
            <a:ext cx="1439863" cy="865188"/>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266" name="Rectangle 2">
            <a:extLst>
              <a:ext uri="{FF2B5EF4-FFF2-40B4-BE49-F238E27FC236}">
                <a16:creationId xmlns:a16="http://schemas.microsoft.com/office/drawing/2014/main" id="{04B69632-604D-493D-98E8-8220E8C41A96}"/>
              </a:ext>
            </a:extLst>
          </p:cNvPr>
          <p:cNvSpPr>
            <a:spLocks noGrp="1" noChangeArrowheads="1"/>
          </p:cNvSpPr>
          <p:nvPr>
            <p:ph type="title"/>
          </p:nvPr>
        </p:nvSpPr>
        <p:spPr>
          <a:xfrm>
            <a:off x="1371600" y="212651"/>
            <a:ext cx="9601200" cy="2495623"/>
          </a:xfrm>
        </p:spPr>
        <p:txBody>
          <a:bodyPr/>
          <a:lstStyle/>
          <a:p>
            <a:r>
              <a:rPr lang="ja-JP" altLang="en-US" sz="2800" dirty="0"/>
              <a:t>業務の創出の例</a:t>
            </a:r>
          </a:p>
        </p:txBody>
      </p:sp>
      <p:sp>
        <p:nvSpPr>
          <p:cNvPr id="139267" name="Rectangle 3">
            <a:extLst>
              <a:ext uri="{FF2B5EF4-FFF2-40B4-BE49-F238E27FC236}">
                <a16:creationId xmlns:a16="http://schemas.microsoft.com/office/drawing/2014/main" id="{0C3168ED-6F4B-4CA8-968F-CEC09990D2AC}"/>
              </a:ext>
            </a:extLst>
          </p:cNvPr>
          <p:cNvSpPr>
            <a:spLocks noGrp="1" noChangeArrowheads="1"/>
          </p:cNvSpPr>
          <p:nvPr>
            <p:ph type="body" idx="1"/>
          </p:nvPr>
        </p:nvSpPr>
        <p:spPr>
          <a:xfrm>
            <a:off x="1631950" y="836613"/>
            <a:ext cx="8712200" cy="1727200"/>
          </a:xfrm>
        </p:spPr>
        <p:txBody>
          <a:bodyPr/>
          <a:lstStyle/>
          <a:p>
            <a:r>
              <a:rPr lang="ja-JP" altLang="en-US"/>
              <a:t>事例①　給食センターで</a:t>
            </a:r>
          </a:p>
          <a:p>
            <a:pPr>
              <a:buFont typeface="Wingdings" panose="05000000000000000000" pitchFamily="2" charset="2"/>
              <a:buNone/>
            </a:pPr>
            <a:r>
              <a:rPr lang="ja-JP" altLang="en-US"/>
              <a:t>　　Ａさん（男性）は給食センターに就職する機会を得ましたが、今まで調理経験は一切ありません。</a:t>
            </a:r>
          </a:p>
        </p:txBody>
      </p:sp>
      <p:sp>
        <p:nvSpPr>
          <p:cNvPr id="139272" name="AutoShape 8">
            <a:extLst>
              <a:ext uri="{FF2B5EF4-FFF2-40B4-BE49-F238E27FC236}">
                <a16:creationId xmlns:a16="http://schemas.microsoft.com/office/drawing/2014/main" id="{011566B3-E9A5-4206-AE52-1B78EB08F100}"/>
              </a:ext>
            </a:extLst>
          </p:cNvPr>
          <p:cNvSpPr>
            <a:spLocks noChangeArrowheads="1"/>
          </p:cNvSpPr>
          <p:nvPr/>
        </p:nvSpPr>
        <p:spPr bwMode="auto">
          <a:xfrm>
            <a:off x="5519739" y="4797425"/>
            <a:ext cx="3240087" cy="86518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273" name="AutoShape 9">
            <a:extLst>
              <a:ext uri="{FF2B5EF4-FFF2-40B4-BE49-F238E27FC236}">
                <a16:creationId xmlns:a16="http://schemas.microsoft.com/office/drawing/2014/main" id="{365654E9-7F63-4216-96C7-E5D4061B4E6A}"/>
              </a:ext>
            </a:extLst>
          </p:cNvPr>
          <p:cNvSpPr>
            <a:spLocks noChangeArrowheads="1"/>
          </p:cNvSpPr>
          <p:nvPr/>
        </p:nvSpPr>
        <p:spPr bwMode="auto">
          <a:xfrm>
            <a:off x="2566989" y="2708275"/>
            <a:ext cx="3240087" cy="86518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274" name="AutoShape 10">
            <a:extLst>
              <a:ext uri="{FF2B5EF4-FFF2-40B4-BE49-F238E27FC236}">
                <a16:creationId xmlns:a16="http://schemas.microsoft.com/office/drawing/2014/main" id="{E4A7BC72-28A5-49C4-9756-1FEF4B011D39}"/>
              </a:ext>
            </a:extLst>
          </p:cNvPr>
          <p:cNvSpPr>
            <a:spLocks noChangeArrowheads="1"/>
          </p:cNvSpPr>
          <p:nvPr/>
        </p:nvSpPr>
        <p:spPr bwMode="auto">
          <a:xfrm>
            <a:off x="5591175" y="2708275"/>
            <a:ext cx="3240088" cy="86518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276" name="Text Box 12">
            <a:extLst>
              <a:ext uri="{FF2B5EF4-FFF2-40B4-BE49-F238E27FC236}">
                <a16:creationId xmlns:a16="http://schemas.microsoft.com/office/drawing/2014/main" id="{F23AAA89-3C06-4F21-A5B3-4F02B62F5690}"/>
              </a:ext>
            </a:extLst>
          </p:cNvPr>
          <p:cNvSpPr txBox="1">
            <a:spLocks noChangeArrowheads="1"/>
          </p:cNvSpPr>
          <p:nvPr/>
        </p:nvSpPr>
        <p:spPr bwMode="auto">
          <a:xfrm>
            <a:off x="2927350" y="3068638"/>
            <a:ext cx="215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a:t>下ごしらえ・調理</a:t>
            </a:r>
          </a:p>
        </p:txBody>
      </p:sp>
      <p:sp>
        <p:nvSpPr>
          <p:cNvPr id="139277" name="Text Box 13">
            <a:extLst>
              <a:ext uri="{FF2B5EF4-FFF2-40B4-BE49-F238E27FC236}">
                <a16:creationId xmlns:a16="http://schemas.microsoft.com/office/drawing/2014/main" id="{BEA90B2C-2E76-42DD-9F1A-E6401E0695B7}"/>
              </a:ext>
            </a:extLst>
          </p:cNvPr>
          <p:cNvSpPr txBox="1">
            <a:spLocks noChangeArrowheads="1"/>
          </p:cNvSpPr>
          <p:nvPr/>
        </p:nvSpPr>
        <p:spPr bwMode="auto">
          <a:xfrm>
            <a:off x="6022975" y="3068638"/>
            <a:ext cx="215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a:t>戻った食器の洗浄</a:t>
            </a:r>
          </a:p>
        </p:txBody>
      </p:sp>
      <p:sp>
        <p:nvSpPr>
          <p:cNvPr id="139280" name="Text Box 16">
            <a:extLst>
              <a:ext uri="{FF2B5EF4-FFF2-40B4-BE49-F238E27FC236}">
                <a16:creationId xmlns:a16="http://schemas.microsoft.com/office/drawing/2014/main" id="{6932925B-F143-4779-8D2F-F728551876B4}"/>
              </a:ext>
            </a:extLst>
          </p:cNvPr>
          <p:cNvSpPr txBox="1">
            <a:spLocks noChangeArrowheads="1"/>
          </p:cNvSpPr>
          <p:nvPr/>
        </p:nvSpPr>
        <p:spPr bwMode="auto">
          <a:xfrm>
            <a:off x="5880100" y="5157788"/>
            <a:ext cx="215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a:t>戻った食器の洗浄</a:t>
            </a:r>
          </a:p>
        </p:txBody>
      </p:sp>
      <p:sp>
        <p:nvSpPr>
          <p:cNvPr id="139282" name="Text Box 18">
            <a:extLst>
              <a:ext uri="{FF2B5EF4-FFF2-40B4-BE49-F238E27FC236}">
                <a16:creationId xmlns:a16="http://schemas.microsoft.com/office/drawing/2014/main" id="{0E2FBBAE-7A94-4EFF-97DA-D56799587ADA}"/>
              </a:ext>
            </a:extLst>
          </p:cNvPr>
          <p:cNvSpPr txBox="1">
            <a:spLocks noChangeArrowheads="1"/>
          </p:cNvSpPr>
          <p:nvPr/>
        </p:nvSpPr>
        <p:spPr bwMode="auto">
          <a:xfrm>
            <a:off x="2566989" y="5157788"/>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a:t>共有部分清掃</a:t>
            </a:r>
          </a:p>
        </p:txBody>
      </p:sp>
      <p:sp>
        <p:nvSpPr>
          <p:cNvPr id="139283" name="Text Box 19">
            <a:extLst>
              <a:ext uri="{FF2B5EF4-FFF2-40B4-BE49-F238E27FC236}">
                <a16:creationId xmlns:a16="http://schemas.microsoft.com/office/drawing/2014/main" id="{BF9FB56D-C1C4-4938-A329-BE9C0147337E}"/>
              </a:ext>
            </a:extLst>
          </p:cNvPr>
          <p:cNvSpPr txBox="1">
            <a:spLocks noChangeArrowheads="1"/>
          </p:cNvSpPr>
          <p:nvPr/>
        </p:nvSpPr>
        <p:spPr bwMode="auto">
          <a:xfrm>
            <a:off x="4295776" y="5157788"/>
            <a:ext cx="1223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600"/>
              <a:t>生ゴミ処理</a:t>
            </a:r>
          </a:p>
        </p:txBody>
      </p:sp>
      <p:sp>
        <p:nvSpPr>
          <p:cNvPr id="139284" name="Text Box 20">
            <a:extLst>
              <a:ext uri="{FF2B5EF4-FFF2-40B4-BE49-F238E27FC236}">
                <a16:creationId xmlns:a16="http://schemas.microsoft.com/office/drawing/2014/main" id="{DE3CAA95-680D-4CCC-83B3-37F091595CA9}"/>
              </a:ext>
            </a:extLst>
          </p:cNvPr>
          <p:cNvSpPr txBox="1">
            <a:spLocks noChangeArrowheads="1"/>
          </p:cNvSpPr>
          <p:nvPr/>
        </p:nvSpPr>
        <p:spPr bwMode="auto">
          <a:xfrm>
            <a:off x="4438651" y="3860801"/>
            <a:ext cx="2303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a:t>力仕事と掃除が得意</a:t>
            </a:r>
          </a:p>
        </p:txBody>
      </p:sp>
      <p:sp>
        <p:nvSpPr>
          <p:cNvPr id="4" name="四角形: 角を丸くする 3">
            <a:extLst>
              <a:ext uri="{FF2B5EF4-FFF2-40B4-BE49-F238E27FC236}">
                <a16:creationId xmlns:a16="http://schemas.microsoft.com/office/drawing/2014/main" id="{B9E285D7-9E32-BF49-1F43-1261888B4EDF}"/>
              </a:ext>
            </a:extLst>
          </p:cNvPr>
          <p:cNvSpPr/>
          <p:nvPr/>
        </p:nvSpPr>
        <p:spPr>
          <a:xfrm>
            <a:off x="864243" y="5805488"/>
            <a:ext cx="10463514" cy="8601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職務分析だけではうまく教えることにはつながらない・・・</a:t>
            </a:r>
            <a:endParaRPr kumimoji="1" lang="ja-JP" altLang="en-US" sz="2800" dirty="0">
              <a:solidFill>
                <a:schemeClr val="tx1"/>
              </a:solidFill>
            </a:endParaRPr>
          </a:p>
        </p:txBody>
      </p:sp>
    </p:spTree>
    <p:extLst>
      <p:ext uri="{BB962C8B-B14F-4D97-AF65-F5344CB8AC3E}">
        <p14:creationId xmlns:p14="http://schemas.microsoft.com/office/powerpoint/2010/main" val="1166661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2013BFD-EB5F-1101-4BEA-D92BB6887AAE}"/>
              </a:ext>
            </a:extLst>
          </p:cNvPr>
          <p:cNvSpPr>
            <a:spLocks noGrp="1"/>
          </p:cNvSpPr>
          <p:nvPr>
            <p:ph idx="1"/>
          </p:nvPr>
        </p:nvSpPr>
        <p:spPr>
          <a:xfrm>
            <a:off x="1295400" y="248854"/>
            <a:ext cx="9601200" cy="6325565"/>
          </a:xfrm>
        </p:spPr>
        <p:txBody>
          <a:bodyPr/>
          <a:lstStyle/>
          <a:p>
            <a:r>
              <a:rPr kumimoji="1" lang="ja-JP" altLang="en-US" sz="4000" dirty="0"/>
              <a:t>職務分析</a:t>
            </a:r>
            <a:r>
              <a:rPr lang="ja-JP" altLang="en-US" sz="4000" dirty="0"/>
              <a:t>でのポイント</a:t>
            </a:r>
            <a:endParaRPr lang="en-US" altLang="ja-JP" sz="4000" dirty="0"/>
          </a:p>
          <a:p>
            <a:endParaRPr kumimoji="1" lang="en-US" altLang="ja-JP" dirty="0"/>
          </a:p>
          <a:p>
            <a:pPr marL="0" indent="0">
              <a:buNone/>
            </a:pPr>
            <a:r>
              <a:rPr kumimoji="1" lang="ja-JP" altLang="en-US" dirty="0"/>
              <a:t>〇Ａ型やＢ型で・・・</a:t>
            </a:r>
            <a:endParaRPr kumimoji="1" lang="en-US" altLang="ja-JP" dirty="0"/>
          </a:p>
          <a:p>
            <a:pPr marL="0" indent="0">
              <a:buNone/>
            </a:pPr>
            <a:r>
              <a:rPr lang="ja-JP" altLang="en-US" dirty="0"/>
              <a:t>・</a:t>
            </a:r>
            <a:r>
              <a:rPr kumimoji="1" lang="ja-JP" altLang="en-US" dirty="0"/>
              <a:t>この人はこの仕事に合わないから、うちの事業所にはなじまない。</a:t>
            </a:r>
            <a:endParaRPr kumimoji="1" lang="en-US" altLang="ja-JP" dirty="0"/>
          </a:p>
          <a:p>
            <a:pPr marL="0" indent="0">
              <a:buNone/>
            </a:pPr>
            <a:r>
              <a:rPr lang="ja-JP" altLang="en-US" dirty="0"/>
              <a:t>・本人の苦手な作業をそのままにして、仕事をし続ける</a:t>
            </a:r>
            <a:endParaRPr lang="en-US" altLang="ja-JP" dirty="0"/>
          </a:p>
          <a:p>
            <a:pPr marL="0" indent="0">
              <a:buNone/>
            </a:pPr>
            <a:r>
              <a:rPr lang="ja-JP" altLang="en-US" dirty="0"/>
              <a:t>就労移行では・・・</a:t>
            </a:r>
            <a:endParaRPr lang="en-US" altLang="ja-JP" dirty="0"/>
          </a:p>
          <a:p>
            <a:pPr marL="0" indent="0">
              <a:buNone/>
            </a:pPr>
            <a:r>
              <a:rPr kumimoji="1" lang="ja-JP" altLang="en-US" dirty="0"/>
              <a:t>・障がいのある方を雇用してくれる会社は見つかったが、本人に合う仕事が無い</a:t>
            </a:r>
            <a:endParaRPr kumimoji="1" lang="en-US" altLang="ja-JP" dirty="0"/>
          </a:p>
          <a:p>
            <a:pPr marL="0" indent="0">
              <a:buNone/>
            </a:pPr>
            <a:r>
              <a:rPr lang="ja-JP" altLang="en-US" dirty="0"/>
              <a:t>ので、うちでは無理と言われた。</a:t>
            </a:r>
            <a:endParaRPr lang="en-US" altLang="ja-JP" dirty="0"/>
          </a:p>
          <a:p>
            <a:pPr marL="0" indent="0">
              <a:buNone/>
            </a:pPr>
            <a:r>
              <a:rPr kumimoji="1" lang="ja-JP" altLang="en-US" dirty="0"/>
              <a:t>・また求人はあるが、求められる求人と本人のスキルが合わなくて、就職を断念し続けている。</a:t>
            </a:r>
            <a:endParaRPr kumimoji="1" lang="en-US" altLang="ja-JP" dirty="0"/>
          </a:p>
          <a:p>
            <a:pPr marL="0" indent="0">
              <a:buNone/>
            </a:pPr>
            <a:endParaRPr kumimoji="1" lang="en-US" altLang="ja-JP" dirty="0"/>
          </a:p>
          <a:p>
            <a:pPr marL="0" indent="0">
              <a:buNone/>
            </a:pPr>
            <a:r>
              <a:rPr lang="ja-JP" altLang="en-US" dirty="0"/>
              <a:t>　</a:t>
            </a:r>
            <a:r>
              <a:rPr lang="ja-JP" altLang="en-US" u="sng" dirty="0"/>
              <a:t>こういった部分に職務分析の手法が適用できるということを伝える。</a:t>
            </a:r>
            <a:endParaRPr kumimoji="1" lang="en-US" altLang="ja-JP" u="sng" dirty="0"/>
          </a:p>
          <a:p>
            <a:pPr marL="0" indent="0">
              <a:buNone/>
            </a:pPr>
            <a:endParaRPr kumimoji="1" lang="en-US" altLang="ja-JP" dirty="0"/>
          </a:p>
          <a:p>
            <a:endParaRPr kumimoji="1" lang="en-US" altLang="ja-JP" dirty="0"/>
          </a:p>
        </p:txBody>
      </p:sp>
    </p:spTree>
    <p:extLst>
      <p:ext uri="{BB962C8B-B14F-4D97-AF65-F5344CB8AC3E}">
        <p14:creationId xmlns:p14="http://schemas.microsoft.com/office/powerpoint/2010/main" val="415500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90EA42-415B-4FDA-A034-6A0AC03A9F88}"/>
              </a:ext>
            </a:extLst>
          </p:cNvPr>
          <p:cNvSpPr>
            <a:spLocks noGrp="1"/>
          </p:cNvSpPr>
          <p:nvPr>
            <p:ph type="title"/>
          </p:nvPr>
        </p:nvSpPr>
        <p:spPr/>
        <p:txBody>
          <a:bodyPr/>
          <a:lstStyle/>
          <a:p>
            <a:r>
              <a:rPr lang="en-US" altLang="ja-JP" dirty="0"/>
              <a:t>3</a:t>
            </a:r>
            <a:r>
              <a:rPr kumimoji="1" lang="en-US" altLang="ja-JP" dirty="0"/>
              <a:t>.</a:t>
            </a:r>
            <a:r>
              <a:rPr kumimoji="1" lang="ja-JP" altLang="en-US" dirty="0"/>
              <a:t>わかりやすく教える技術</a:t>
            </a:r>
          </a:p>
        </p:txBody>
      </p:sp>
      <p:pic>
        <p:nvPicPr>
          <p:cNvPr id="5" name="コンテンツ プレースホルダー 4">
            <a:extLst>
              <a:ext uri="{FF2B5EF4-FFF2-40B4-BE49-F238E27FC236}">
                <a16:creationId xmlns:a16="http://schemas.microsoft.com/office/drawing/2014/main" id="{0DD876A9-1AFE-4F4C-868D-682082B211C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890350" y="1977655"/>
            <a:ext cx="6423771" cy="4182589"/>
          </a:xfrm>
        </p:spPr>
      </p:pic>
    </p:spTree>
    <p:extLst>
      <p:ext uri="{BB962C8B-B14F-4D97-AF65-F5344CB8AC3E}">
        <p14:creationId xmlns:p14="http://schemas.microsoft.com/office/powerpoint/2010/main" val="360250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E27133-0AFB-9D2F-6FB6-657A379D68EA}"/>
              </a:ext>
            </a:extLst>
          </p:cNvPr>
          <p:cNvSpPr>
            <a:spLocks noGrp="1"/>
          </p:cNvSpPr>
          <p:nvPr>
            <p:ph idx="1"/>
          </p:nvPr>
        </p:nvSpPr>
        <p:spPr>
          <a:xfrm>
            <a:off x="955343" y="0"/>
            <a:ext cx="10972800" cy="6605516"/>
          </a:xfrm>
        </p:spPr>
        <p:txBody>
          <a:bodyPr>
            <a:noAutofit/>
          </a:bodyPr>
          <a:lstStyle/>
          <a:p>
            <a:r>
              <a:rPr kumimoji="1" lang="ja-JP" altLang="en-US" sz="3200" dirty="0">
                <a:latin typeface="HG丸ｺﾞｼｯｸM-PRO" panose="020F0600000000000000" pitchFamily="50" charset="-128"/>
                <a:ea typeface="HG丸ｺﾞｼｯｸM-PRO" panose="020F0600000000000000" pitchFamily="50" charset="-128"/>
              </a:rPr>
              <a:t>わかりにくい教え方</a:t>
            </a:r>
            <a:r>
              <a:rPr kumimoji="1" lang="en-US" altLang="ja-JP" sz="3200" dirty="0">
                <a:latin typeface="HG丸ｺﾞｼｯｸM-PRO" panose="020F0600000000000000" pitchFamily="50" charset="-128"/>
                <a:ea typeface="HG丸ｺﾞｼｯｸM-PRO" panose="020F0600000000000000" pitchFamily="50" charset="-128"/>
              </a:rPr>
              <a:t>/</a:t>
            </a:r>
            <a:r>
              <a:rPr kumimoji="1" lang="ja-JP" altLang="en-US" sz="3200" dirty="0">
                <a:latin typeface="HG丸ｺﾞｼｯｸM-PRO" panose="020F0600000000000000" pitchFamily="50" charset="-128"/>
                <a:ea typeface="HG丸ｺﾞｼｯｸM-PRO" panose="020F0600000000000000" pitchFamily="50" charset="-128"/>
              </a:rPr>
              <a:t>わかりやすい教え方</a:t>
            </a:r>
            <a:endParaRPr kumimoji="1" lang="en-US" altLang="ja-JP" sz="32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指導者自身が手順を理解していない</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➢教える側が手順を理解する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・手順がころころ変わる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➢あらかじめ基本となる手順を固定する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・人によって教え方が違う</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➢誰が教えても、教え方は同じにする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・言葉が多すぎる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➢言葉かけは必要最小限の具体的指示に限定する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・説明がなくやり方を見せるだけ</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➢言葉・ジェスチャー・見本の提示を上手に組み合わせる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・否定的な言葉が多く、ほめない</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➢正しくできたらその場でほめ、否定的な言葉は使わない</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・ほめ方が漠然としていた具体的ではない　　　</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➢どのやり方が正しいかわかるように具体的にほめる</a:t>
            </a: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E759E5F1-3DA0-8D73-069A-EC49B5F171C1}"/>
              </a:ext>
            </a:extLst>
          </p:cNvPr>
          <p:cNvSpPr/>
          <p:nvPr/>
        </p:nvSpPr>
        <p:spPr>
          <a:xfrm>
            <a:off x="7574508" y="6114197"/>
            <a:ext cx="4617492" cy="5049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小川　浩</a:t>
            </a:r>
            <a:r>
              <a:rPr lang="en-US" altLang="ja-JP"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(2010)『</a:t>
            </a:r>
            <a:r>
              <a:rPr lang="ja-JP" altLang="en-US"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ジョブコーチ入門</a:t>
            </a:r>
            <a:r>
              <a:rPr lang="en-US" altLang="ja-JP"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a:t>
            </a:r>
            <a:r>
              <a:rPr lang="ja-JP" altLang="en-US"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エンパワメント研究所、</a:t>
            </a:r>
            <a:r>
              <a:rPr lang="en-US" altLang="ja-JP"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64-65</a:t>
            </a:r>
          </a:p>
        </p:txBody>
      </p:sp>
      <p:sp>
        <p:nvSpPr>
          <p:cNvPr id="4" name="四角形: 角を丸くする 3">
            <a:extLst>
              <a:ext uri="{FF2B5EF4-FFF2-40B4-BE49-F238E27FC236}">
                <a16:creationId xmlns:a16="http://schemas.microsoft.com/office/drawing/2014/main" id="{5A5793F8-AED3-5615-F46D-39B6DB2EB571}"/>
              </a:ext>
            </a:extLst>
          </p:cNvPr>
          <p:cNvSpPr/>
          <p:nvPr/>
        </p:nvSpPr>
        <p:spPr>
          <a:xfrm>
            <a:off x="6678592" y="972274"/>
            <a:ext cx="5116011" cy="18548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課題分析という方法と、システマティックインストラクションという技法が必要になります！</a:t>
            </a:r>
          </a:p>
        </p:txBody>
      </p:sp>
      <p:sp>
        <p:nvSpPr>
          <p:cNvPr id="5" name="矢印: 下 4">
            <a:extLst>
              <a:ext uri="{FF2B5EF4-FFF2-40B4-BE49-F238E27FC236}">
                <a16:creationId xmlns:a16="http://schemas.microsoft.com/office/drawing/2014/main" id="{C198A5CC-1A2D-CB69-B72E-D0D356F32F45}"/>
              </a:ext>
            </a:extLst>
          </p:cNvPr>
          <p:cNvSpPr/>
          <p:nvPr/>
        </p:nvSpPr>
        <p:spPr>
          <a:xfrm>
            <a:off x="8302158" y="2740620"/>
            <a:ext cx="2372810" cy="5049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139F5AF9-E6DD-071B-4CFD-F9D3C133E825}"/>
              </a:ext>
            </a:extLst>
          </p:cNvPr>
          <p:cNvSpPr/>
          <p:nvPr/>
        </p:nvSpPr>
        <p:spPr>
          <a:xfrm>
            <a:off x="7292051" y="3288415"/>
            <a:ext cx="4812015" cy="19828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ポイント：わかりずらい教え方をクリアしていくための手法が課題分析などです。マニュアルの一部ではありません！</a:t>
            </a:r>
          </a:p>
        </p:txBody>
      </p:sp>
    </p:spTree>
    <p:extLst>
      <p:ext uri="{BB962C8B-B14F-4D97-AF65-F5344CB8AC3E}">
        <p14:creationId xmlns:p14="http://schemas.microsoft.com/office/powerpoint/2010/main" val="125728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107941A-0747-4B55-A12C-AC6CE2B713B4}"/>
              </a:ext>
            </a:extLst>
          </p:cNvPr>
          <p:cNvSpPr>
            <a:spLocks noGrp="1" noChangeArrowheads="1"/>
          </p:cNvSpPr>
          <p:nvPr>
            <p:ph type="title"/>
          </p:nvPr>
        </p:nvSpPr>
        <p:spPr/>
        <p:txBody>
          <a:bodyPr>
            <a:normAutofit fontScale="90000"/>
          </a:bodyPr>
          <a:lstStyle/>
          <a:p>
            <a:pPr marL="304800" indent="-304800"/>
            <a:r>
              <a:rPr lang="ja-JP" altLang="en-US" sz="3600" dirty="0"/>
              <a:t>課題分析</a:t>
            </a:r>
          </a:p>
        </p:txBody>
      </p:sp>
      <p:sp>
        <p:nvSpPr>
          <p:cNvPr id="58371" name="Rectangle 3">
            <a:extLst>
              <a:ext uri="{FF2B5EF4-FFF2-40B4-BE49-F238E27FC236}">
                <a16:creationId xmlns:a16="http://schemas.microsoft.com/office/drawing/2014/main" id="{BD0B3D01-D374-478D-8575-A5DCD39BE313}"/>
              </a:ext>
            </a:extLst>
          </p:cNvPr>
          <p:cNvSpPr>
            <a:spLocks noGrp="1" noChangeArrowheads="1"/>
          </p:cNvSpPr>
          <p:nvPr>
            <p:ph type="body" sz="half" idx="1"/>
          </p:nvPr>
        </p:nvSpPr>
        <p:spPr/>
        <p:txBody>
          <a:bodyPr/>
          <a:lstStyle/>
          <a:p>
            <a:pPr>
              <a:buFont typeface="Wingdings" panose="05000000000000000000" pitchFamily="2" charset="2"/>
              <a:buNone/>
            </a:pPr>
            <a:r>
              <a:rPr lang="ja-JP" altLang="en-US" sz="2800"/>
              <a:t>　</a:t>
            </a:r>
          </a:p>
        </p:txBody>
      </p:sp>
      <p:sp>
        <p:nvSpPr>
          <p:cNvPr id="58372" name="Rectangle 4">
            <a:extLst>
              <a:ext uri="{FF2B5EF4-FFF2-40B4-BE49-F238E27FC236}">
                <a16:creationId xmlns:a16="http://schemas.microsoft.com/office/drawing/2014/main" id="{F4FAC948-1FE1-44F3-AD99-58AEB95F5A54}"/>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8373" name="Rectangle 5">
            <a:extLst>
              <a:ext uri="{FF2B5EF4-FFF2-40B4-BE49-F238E27FC236}">
                <a16:creationId xmlns:a16="http://schemas.microsoft.com/office/drawing/2014/main" id="{C362C203-FDEF-42DF-A40B-119D78B36FB3}"/>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endParaRPr lang="ja-JP" altLang="ja-JP" sz="3200"/>
          </a:p>
        </p:txBody>
      </p:sp>
      <p:sp>
        <p:nvSpPr>
          <p:cNvPr id="58374" name="Rectangle 6">
            <a:extLst>
              <a:ext uri="{FF2B5EF4-FFF2-40B4-BE49-F238E27FC236}">
                <a16:creationId xmlns:a16="http://schemas.microsoft.com/office/drawing/2014/main" id="{4DA8E832-3436-4E59-A2F0-49D442533A37}"/>
              </a:ext>
            </a:extLst>
          </p:cNvPr>
          <p:cNvSpPr>
            <a:spLocks noChangeArrowheads="1"/>
          </p:cNvSpPr>
          <p:nvPr/>
        </p:nvSpPr>
        <p:spPr bwMode="auto">
          <a:xfrm>
            <a:off x="832514" y="1330326"/>
            <a:ext cx="9905338"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0" indent="0">
              <a:buNone/>
            </a:pPr>
            <a:r>
              <a:rPr lang="ja-JP" altLang="en-US" sz="3200" dirty="0"/>
              <a:t>　行動そのものができない場合、</a:t>
            </a:r>
            <a:endParaRPr lang="en-US" altLang="ja-JP" sz="3200" dirty="0"/>
          </a:p>
          <a:p>
            <a:pPr marL="0" indent="0">
              <a:buNone/>
            </a:pPr>
            <a:r>
              <a:rPr lang="ja-JP" altLang="en-US" sz="3200" dirty="0"/>
              <a:t>行動を一連のステップからなると考え、</a:t>
            </a:r>
            <a:endParaRPr lang="en-US" altLang="ja-JP" sz="3200" dirty="0"/>
          </a:p>
          <a:p>
            <a:pPr marL="0" indent="0">
              <a:buNone/>
            </a:pPr>
            <a:r>
              <a:rPr lang="ja-JP" altLang="en-US" sz="3200" dirty="0"/>
              <a:t>どのステップでつまづいているのか、その行動を</a:t>
            </a:r>
            <a:endParaRPr lang="en-US" altLang="ja-JP" sz="3200" dirty="0"/>
          </a:p>
          <a:p>
            <a:pPr marL="0" indent="0">
              <a:buNone/>
            </a:pPr>
            <a:r>
              <a:rPr lang="ja-JP" altLang="en-US" sz="3200" dirty="0"/>
              <a:t>時系列に細かく分けて分析する方法を課題分析という。</a:t>
            </a:r>
            <a:endParaRPr lang="en-US" altLang="ja-JP" sz="3200" dirty="0"/>
          </a:p>
          <a:p>
            <a:pPr marL="0" indent="0">
              <a:buNone/>
            </a:pPr>
            <a:endParaRPr lang="en-US" altLang="ja-JP" sz="3200" dirty="0"/>
          </a:p>
          <a:p>
            <a:pPr marL="0" indent="0">
              <a:buNone/>
            </a:pPr>
            <a:r>
              <a:rPr lang="ja-JP" altLang="en-US" sz="1600" dirty="0"/>
              <a:t>独立行政法人　高齢・障害・求職者雇用支援機構</a:t>
            </a:r>
            <a:r>
              <a:rPr lang="en-US" altLang="ja-JP" sz="1600" dirty="0"/>
              <a:t>(2021</a:t>
            </a:r>
            <a:r>
              <a:rPr lang="ja-JP" altLang="en-US" sz="1600" dirty="0"/>
              <a:t>）</a:t>
            </a:r>
            <a:r>
              <a:rPr lang="en-US" altLang="ja-JP" sz="1600" dirty="0"/>
              <a:t>『</a:t>
            </a:r>
            <a:r>
              <a:rPr lang="ja-JP" altLang="en-US" sz="1600" dirty="0"/>
              <a:t>就業支援ハンドブック</a:t>
            </a:r>
            <a:r>
              <a:rPr lang="en-US" altLang="ja-JP" sz="1600" dirty="0"/>
              <a:t>』</a:t>
            </a:r>
            <a:r>
              <a:rPr lang="ja-JP" altLang="en-US" sz="1600" dirty="0"/>
              <a:t>　独立行政法人　高齢・障害・求職者雇用支援機構リハビリテーション部、</a:t>
            </a:r>
            <a:r>
              <a:rPr lang="en-US" altLang="ja-JP" sz="1600" dirty="0"/>
              <a:t>69</a:t>
            </a:r>
          </a:p>
          <a:p>
            <a:pPr>
              <a:buFont typeface="Wingdings" panose="05000000000000000000" pitchFamily="2" charset="2"/>
              <a:buNone/>
            </a:pPr>
            <a:r>
              <a:rPr lang="ja-JP" altLang="en-US" sz="3200" dirty="0"/>
              <a:t>　</a:t>
            </a:r>
          </a:p>
          <a:p>
            <a:pPr>
              <a:buFont typeface="Wingdings" panose="05000000000000000000" pitchFamily="2" charset="2"/>
              <a:buNone/>
            </a:pPr>
            <a:endParaRPr lang="en-US" altLang="ja-JP" sz="3200" dirty="0"/>
          </a:p>
        </p:txBody>
      </p:sp>
      <p:pic>
        <p:nvPicPr>
          <p:cNvPr id="58375" name="Picture 7" descr="WOK1050">
            <a:extLst>
              <a:ext uri="{FF2B5EF4-FFF2-40B4-BE49-F238E27FC236}">
                <a16:creationId xmlns:a16="http://schemas.microsoft.com/office/drawing/2014/main" id="{7E7E99E0-3CF7-41C8-9E60-708B927DAF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6588" y="692150"/>
            <a:ext cx="1974850" cy="197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2902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8E6FDDA-57A6-4ABF-B92D-27D35FCE1B94}"/>
              </a:ext>
            </a:extLst>
          </p:cNvPr>
          <p:cNvSpPr>
            <a:spLocks noGrp="1" noChangeArrowheads="1"/>
          </p:cNvSpPr>
          <p:nvPr>
            <p:ph type="title"/>
          </p:nvPr>
        </p:nvSpPr>
        <p:spPr/>
        <p:txBody>
          <a:bodyPr>
            <a:normAutofit fontScale="90000"/>
          </a:bodyPr>
          <a:lstStyle/>
          <a:p>
            <a:r>
              <a:rPr lang="ja-JP" altLang="en-US" sz="3600" dirty="0"/>
              <a:t>課題分析の例</a:t>
            </a:r>
          </a:p>
        </p:txBody>
      </p:sp>
      <p:sp>
        <p:nvSpPr>
          <p:cNvPr id="57347" name="Rectangle 3">
            <a:extLst>
              <a:ext uri="{FF2B5EF4-FFF2-40B4-BE49-F238E27FC236}">
                <a16:creationId xmlns:a16="http://schemas.microsoft.com/office/drawing/2014/main" id="{8BE9F3FB-7D1C-4297-956D-5C915D79EF5E}"/>
              </a:ext>
            </a:extLst>
          </p:cNvPr>
          <p:cNvSpPr>
            <a:spLocks noGrp="1" noChangeArrowheads="1"/>
          </p:cNvSpPr>
          <p:nvPr>
            <p:ph type="body" sz="half" idx="1"/>
          </p:nvPr>
        </p:nvSpPr>
        <p:spPr/>
        <p:txBody>
          <a:bodyPr/>
          <a:lstStyle/>
          <a:p>
            <a:pPr>
              <a:buFont typeface="Wingdings" panose="05000000000000000000" pitchFamily="2" charset="2"/>
              <a:buNone/>
            </a:pPr>
            <a:r>
              <a:rPr lang="ja-JP" altLang="en-US" sz="2800"/>
              <a:t>　</a:t>
            </a:r>
          </a:p>
        </p:txBody>
      </p:sp>
      <p:sp>
        <p:nvSpPr>
          <p:cNvPr id="57348" name="Rectangle 4">
            <a:extLst>
              <a:ext uri="{FF2B5EF4-FFF2-40B4-BE49-F238E27FC236}">
                <a16:creationId xmlns:a16="http://schemas.microsoft.com/office/drawing/2014/main" id="{08C5858C-ADFE-41D5-8251-F3EA5090F98B}"/>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7349" name="Rectangle 5">
            <a:extLst>
              <a:ext uri="{FF2B5EF4-FFF2-40B4-BE49-F238E27FC236}">
                <a16:creationId xmlns:a16="http://schemas.microsoft.com/office/drawing/2014/main" id="{EA6D8592-2B25-4329-B093-4177355126B6}"/>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endParaRPr lang="ja-JP" altLang="ja-JP" sz="3200"/>
          </a:p>
        </p:txBody>
      </p:sp>
      <p:sp>
        <p:nvSpPr>
          <p:cNvPr id="57352" name="Rectangle 8">
            <a:extLst>
              <a:ext uri="{FF2B5EF4-FFF2-40B4-BE49-F238E27FC236}">
                <a16:creationId xmlns:a16="http://schemas.microsoft.com/office/drawing/2014/main" id="{557DCAC7-7D5D-4C7C-896B-BE12F2924F4F}"/>
              </a:ext>
            </a:extLst>
          </p:cNvPr>
          <p:cNvSpPr>
            <a:spLocks noChangeArrowheads="1"/>
          </p:cNvSpPr>
          <p:nvPr/>
        </p:nvSpPr>
        <p:spPr bwMode="auto">
          <a:xfrm>
            <a:off x="1992314" y="765175"/>
            <a:ext cx="416242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692150" indent="-347663">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987425" indent="-293688">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281113" indent="-2921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1598613" indent="-315913">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055813" indent="-315913"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513013" indent="-315913"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2970213" indent="-315913"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427413" indent="-315913"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nSpc>
                <a:spcPct val="80000"/>
              </a:lnSpc>
              <a:buSzPct val="90000"/>
              <a:buFont typeface="Wingdings" panose="05000000000000000000" pitchFamily="2" charset="2"/>
              <a:buAutoNum type="arabicPeriod"/>
            </a:pPr>
            <a:r>
              <a:rPr lang="en-US" altLang="ja-JP" sz="1700"/>
              <a:t> </a:t>
            </a:r>
            <a:r>
              <a:rPr lang="ja-JP" altLang="en-US" sz="1700"/>
              <a:t>生地をのばす</a:t>
            </a:r>
          </a:p>
          <a:p>
            <a:pPr>
              <a:lnSpc>
                <a:spcPct val="80000"/>
              </a:lnSpc>
              <a:buSzPct val="90000"/>
              <a:buFont typeface="Wingdings" panose="05000000000000000000" pitchFamily="2" charset="2"/>
              <a:buAutoNum type="arabicPeriod"/>
            </a:pPr>
            <a:r>
              <a:rPr lang="ja-JP" altLang="en-US" sz="1700"/>
              <a:t> キャベツを山盛りにのせる</a:t>
            </a:r>
          </a:p>
          <a:p>
            <a:pPr>
              <a:lnSpc>
                <a:spcPct val="80000"/>
              </a:lnSpc>
              <a:buSzPct val="90000"/>
              <a:buFont typeface="Wingdings" panose="05000000000000000000" pitchFamily="2" charset="2"/>
              <a:buAutoNum type="arabicPeriod"/>
            </a:pPr>
            <a:r>
              <a:rPr lang="ja-JP" altLang="en-US" sz="1700"/>
              <a:t> 豚肉を２枚のせる</a:t>
            </a:r>
          </a:p>
          <a:p>
            <a:pPr>
              <a:lnSpc>
                <a:spcPct val="80000"/>
              </a:lnSpc>
              <a:buSzPct val="90000"/>
              <a:buFont typeface="Wingdings" panose="05000000000000000000" pitchFamily="2" charset="2"/>
              <a:buAutoNum type="arabicPeriod"/>
            </a:pPr>
            <a:r>
              <a:rPr lang="ja-JP" altLang="en-US" sz="1700"/>
              <a:t> ヘラでお好み焼をひっくりかえす</a:t>
            </a:r>
          </a:p>
          <a:p>
            <a:pPr>
              <a:lnSpc>
                <a:spcPct val="80000"/>
              </a:lnSpc>
              <a:buSzPct val="90000"/>
              <a:buFont typeface="Wingdings" panose="05000000000000000000" pitchFamily="2" charset="2"/>
              <a:buAutoNum type="arabicPeriod"/>
            </a:pPr>
            <a:r>
              <a:rPr lang="ja-JP" altLang="en-US" sz="1700"/>
              <a:t> ゆでそばを炒める</a:t>
            </a:r>
          </a:p>
          <a:p>
            <a:pPr>
              <a:lnSpc>
                <a:spcPct val="80000"/>
              </a:lnSpc>
              <a:buSzPct val="90000"/>
              <a:buFont typeface="Wingdings" panose="05000000000000000000" pitchFamily="2" charset="2"/>
              <a:buAutoNum type="arabicPeriod"/>
            </a:pPr>
            <a:r>
              <a:rPr lang="ja-JP" altLang="en-US" sz="1700"/>
              <a:t> そばを円形に広げる</a:t>
            </a:r>
          </a:p>
          <a:p>
            <a:pPr>
              <a:lnSpc>
                <a:spcPct val="80000"/>
              </a:lnSpc>
              <a:buSzPct val="90000"/>
              <a:buFont typeface="Wingdings" panose="05000000000000000000" pitchFamily="2" charset="2"/>
              <a:buAutoNum type="arabicPeriod"/>
            </a:pPr>
            <a:r>
              <a:rPr lang="ja-JP" altLang="en-US" sz="1700"/>
              <a:t> そばにお湯をかける</a:t>
            </a:r>
          </a:p>
          <a:p>
            <a:pPr>
              <a:lnSpc>
                <a:spcPct val="80000"/>
              </a:lnSpc>
              <a:buSzPct val="90000"/>
              <a:buFont typeface="Wingdings" panose="05000000000000000000" pitchFamily="2" charset="2"/>
              <a:buAutoNum type="arabicPeriod"/>
            </a:pPr>
            <a:r>
              <a:rPr lang="ja-JP" altLang="en-US" sz="1700"/>
              <a:t> そばの上にイカ天をのせる</a:t>
            </a:r>
          </a:p>
          <a:p>
            <a:pPr>
              <a:lnSpc>
                <a:spcPct val="80000"/>
              </a:lnSpc>
              <a:buSzPct val="90000"/>
              <a:buFont typeface="Wingdings" panose="05000000000000000000" pitchFamily="2" charset="2"/>
              <a:buAutoNum type="arabicPeriod"/>
            </a:pPr>
            <a:r>
              <a:rPr lang="ja-JP" altLang="en-US" sz="1700"/>
              <a:t> お好み焼をそばの上にのせる</a:t>
            </a:r>
          </a:p>
          <a:p>
            <a:pPr>
              <a:lnSpc>
                <a:spcPct val="80000"/>
              </a:lnSpc>
              <a:buSzPct val="90000"/>
              <a:buFont typeface="Wingdings" panose="05000000000000000000" pitchFamily="2" charset="2"/>
              <a:buAutoNum type="arabicPeriod"/>
            </a:pPr>
            <a:r>
              <a:rPr lang="ja-JP" altLang="en-US" sz="1700"/>
              <a:t> たまごを割る</a:t>
            </a:r>
          </a:p>
          <a:p>
            <a:pPr>
              <a:lnSpc>
                <a:spcPct val="80000"/>
              </a:lnSpc>
              <a:buSzPct val="90000"/>
              <a:buFont typeface="Wingdings" panose="05000000000000000000" pitchFamily="2" charset="2"/>
              <a:buAutoNum type="arabicPeriod"/>
            </a:pPr>
            <a:r>
              <a:rPr lang="ja-JP" altLang="en-US" sz="1700"/>
              <a:t> たまごを広げる</a:t>
            </a:r>
          </a:p>
          <a:p>
            <a:pPr>
              <a:lnSpc>
                <a:spcPct val="80000"/>
              </a:lnSpc>
              <a:buSzPct val="90000"/>
              <a:buFont typeface="Wingdings" panose="05000000000000000000" pitchFamily="2" charset="2"/>
              <a:buAutoNum type="arabicPeriod"/>
            </a:pPr>
            <a:r>
              <a:rPr lang="ja-JP" altLang="en-US" sz="1700"/>
              <a:t> たまごの上にお好み焼をのせる</a:t>
            </a:r>
          </a:p>
          <a:p>
            <a:pPr>
              <a:lnSpc>
                <a:spcPct val="80000"/>
              </a:lnSpc>
              <a:buSzPct val="90000"/>
              <a:buFont typeface="Wingdings" panose="05000000000000000000" pitchFamily="2" charset="2"/>
              <a:buAutoNum type="arabicPeriod"/>
            </a:pPr>
            <a:r>
              <a:rPr lang="ja-JP" altLang="en-US" sz="1700"/>
              <a:t> ヘラでお好み焼きをひっくりかえす</a:t>
            </a:r>
          </a:p>
          <a:p>
            <a:pPr>
              <a:lnSpc>
                <a:spcPct val="80000"/>
              </a:lnSpc>
              <a:buSzPct val="90000"/>
              <a:buFont typeface="Wingdings" panose="05000000000000000000" pitchFamily="2" charset="2"/>
              <a:buAutoNum type="arabicPeriod"/>
            </a:pPr>
            <a:r>
              <a:rPr lang="ja-JP" altLang="en-US" sz="1700"/>
              <a:t> はけでソースをぬる</a:t>
            </a:r>
          </a:p>
          <a:p>
            <a:pPr>
              <a:lnSpc>
                <a:spcPct val="80000"/>
              </a:lnSpc>
              <a:buSzPct val="90000"/>
              <a:buFont typeface="Wingdings" panose="05000000000000000000" pitchFamily="2" charset="2"/>
              <a:buAutoNum type="arabicPeriod"/>
            </a:pPr>
            <a:r>
              <a:rPr lang="ja-JP" altLang="en-US" sz="1700"/>
              <a:t> 青のりをかける</a:t>
            </a:r>
          </a:p>
        </p:txBody>
      </p:sp>
      <p:sp>
        <p:nvSpPr>
          <p:cNvPr id="57355" name="Rectangle 11">
            <a:extLst>
              <a:ext uri="{FF2B5EF4-FFF2-40B4-BE49-F238E27FC236}">
                <a16:creationId xmlns:a16="http://schemas.microsoft.com/office/drawing/2014/main" id="{899E23CF-E3E9-4431-9CE1-30C3496BF7FA}"/>
              </a:ext>
            </a:extLst>
          </p:cNvPr>
          <p:cNvSpPr>
            <a:spLocks noChangeArrowheads="1"/>
          </p:cNvSpPr>
          <p:nvPr/>
        </p:nvSpPr>
        <p:spPr bwMode="auto">
          <a:xfrm>
            <a:off x="7340934" y="5779922"/>
            <a:ext cx="38893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1600" b="1">
                <a:solidFill>
                  <a:schemeClr val="bg1"/>
                </a:solidFill>
                <a:latin typeface="ＭＳ Ｐゴシック" panose="020B0600070205080204" pitchFamily="50" charset="-128"/>
                <a:ea typeface="ＭＳ Ｐゴシック" panose="020B0600070205080204" pitchFamily="50" charset="-128"/>
              </a:defRPr>
            </a:lvl1pPr>
            <a:lvl2pPr>
              <a:defRPr kumimoji="1" sz="1600" b="1">
                <a:solidFill>
                  <a:schemeClr val="bg1"/>
                </a:solidFill>
                <a:latin typeface="ＭＳ Ｐゴシック" panose="020B0600070205080204" pitchFamily="50" charset="-128"/>
                <a:ea typeface="ＭＳ Ｐゴシック" panose="020B0600070205080204" pitchFamily="50" charset="-128"/>
              </a:defRPr>
            </a:lvl2pPr>
            <a:lvl3pPr>
              <a:defRPr kumimoji="1" sz="1600" b="1">
                <a:solidFill>
                  <a:schemeClr val="bg1"/>
                </a:solidFill>
                <a:latin typeface="ＭＳ Ｐゴシック" panose="020B0600070205080204" pitchFamily="50" charset="-128"/>
                <a:ea typeface="ＭＳ Ｐゴシック" panose="020B0600070205080204" pitchFamily="50" charset="-128"/>
              </a:defRPr>
            </a:lvl3pPr>
            <a:lvl4pPr>
              <a:defRPr kumimoji="1" sz="1600" b="1">
                <a:solidFill>
                  <a:schemeClr val="bg1"/>
                </a:solidFill>
                <a:latin typeface="ＭＳ Ｐゴシック" panose="020B0600070205080204" pitchFamily="50" charset="-128"/>
                <a:ea typeface="ＭＳ Ｐゴシック" panose="020B0600070205080204" pitchFamily="50" charset="-128"/>
              </a:defRPr>
            </a:lvl4pPr>
            <a:lvl5pPr>
              <a:defRPr kumimoji="1" sz="1600" b="1">
                <a:solidFill>
                  <a:schemeClr val="bg1"/>
                </a:solidFill>
                <a:latin typeface="ＭＳ Ｐゴシック" panose="020B0600070205080204" pitchFamily="50" charset="-128"/>
                <a:ea typeface="ＭＳ Ｐゴシック" panose="020B0600070205080204" pitchFamily="50" charset="-128"/>
              </a:defRPr>
            </a:lvl5pPr>
            <a:lvl6pPr marL="457200" fontAlgn="base">
              <a:spcBef>
                <a:spcPct val="0"/>
              </a:spcBef>
              <a:spcAft>
                <a:spcPct val="0"/>
              </a:spcAft>
              <a:defRPr kumimoji="1" sz="1600" b="1">
                <a:solidFill>
                  <a:schemeClr val="bg1"/>
                </a:solidFill>
                <a:latin typeface="ＭＳ Ｐゴシック" panose="020B0600070205080204" pitchFamily="50" charset="-128"/>
                <a:ea typeface="ＭＳ Ｐゴシック" panose="020B0600070205080204" pitchFamily="50" charset="-128"/>
              </a:defRPr>
            </a:lvl6pPr>
            <a:lvl7pPr marL="914400" fontAlgn="base">
              <a:spcBef>
                <a:spcPct val="0"/>
              </a:spcBef>
              <a:spcAft>
                <a:spcPct val="0"/>
              </a:spcAft>
              <a:defRPr kumimoji="1" sz="1600" b="1">
                <a:solidFill>
                  <a:schemeClr val="bg1"/>
                </a:solidFill>
                <a:latin typeface="ＭＳ Ｐゴシック" panose="020B0600070205080204" pitchFamily="50" charset="-128"/>
                <a:ea typeface="ＭＳ Ｐゴシック" panose="020B0600070205080204" pitchFamily="50" charset="-128"/>
              </a:defRPr>
            </a:lvl7pPr>
            <a:lvl8pPr marL="1371600" fontAlgn="base">
              <a:spcBef>
                <a:spcPct val="0"/>
              </a:spcBef>
              <a:spcAft>
                <a:spcPct val="0"/>
              </a:spcAft>
              <a:defRPr kumimoji="1" sz="1600" b="1">
                <a:solidFill>
                  <a:schemeClr val="bg1"/>
                </a:solidFill>
                <a:latin typeface="ＭＳ Ｐゴシック" panose="020B0600070205080204" pitchFamily="50" charset="-128"/>
                <a:ea typeface="ＭＳ Ｐゴシック" panose="020B0600070205080204" pitchFamily="50" charset="-128"/>
              </a:defRPr>
            </a:lvl8pPr>
            <a:lvl9pPr marL="1828800" fontAlgn="base">
              <a:spcBef>
                <a:spcPct val="0"/>
              </a:spcBef>
              <a:spcAft>
                <a:spcPct val="0"/>
              </a:spcAft>
              <a:defRPr kumimoji="1" sz="1600" b="1">
                <a:solidFill>
                  <a:schemeClr val="bg1"/>
                </a:solidFill>
                <a:latin typeface="ＭＳ Ｐゴシック" panose="020B0600070205080204" pitchFamily="50" charset="-128"/>
                <a:ea typeface="ＭＳ Ｐゴシック" panose="020B0600070205080204" pitchFamily="50" charset="-128"/>
              </a:defRPr>
            </a:lvl9pPr>
          </a:lstStyle>
          <a:p>
            <a:r>
              <a:rPr lang="ja-JP" altLang="en-US" sz="1800" dirty="0">
                <a:solidFill>
                  <a:schemeClr val="tx1"/>
                </a:solidFill>
              </a:rPr>
              <a:t>広島　お好み焼で課題分析！！</a:t>
            </a:r>
          </a:p>
        </p:txBody>
      </p:sp>
      <p:pic>
        <p:nvPicPr>
          <p:cNvPr id="4" name="コンテンツ プレースホルダー 3">
            <a:extLst>
              <a:ext uri="{FF2B5EF4-FFF2-40B4-BE49-F238E27FC236}">
                <a16:creationId xmlns:a16="http://schemas.microsoft.com/office/drawing/2014/main" id="{85713648-BE81-4DD7-9269-17EAA66A6082}"/>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369051" y="1600649"/>
            <a:ext cx="5833142" cy="3888761"/>
          </a:xfrm>
        </p:spPr>
      </p:pic>
    </p:spTree>
    <p:extLst>
      <p:ext uri="{BB962C8B-B14F-4D97-AF65-F5344CB8AC3E}">
        <p14:creationId xmlns:p14="http://schemas.microsoft.com/office/powerpoint/2010/main" val="3128246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7352">
                                            <p:txEl>
                                              <p:pRg st="0" end="0"/>
                                            </p:txEl>
                                          </p:spTgt>
                                        </p:tgtEl>
                                        <p:attrNameLst>
                                          <p:attrName>style.visibility</p:attrName>
                                        </p:attrNameLst>
                                      </p:cBhvr>
                                      <p:to>
                                        <p:strVal val="visible"/>
                                      </p:to>
                                    </p:set>
                                    <p:anim calcmode="lin" valueType="num">
                                      <p:cBhvr>
                                        <p:cTn id="7" dur="1000" fill="hold"/>
                                        <p:tgtEl>
                                          <p:spTgt spid="5735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735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352">
                                            <p:txEl>
                                              <p:pRg st="0" end="0"/>
                                            </p:txEl>
                                          </p:spTgt>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57352">
                                            <p:txEl>
                                              <p:pRg st="1" end="1"/>
                                            </p:txEl>
                                          </p:spTgt>
                                        </p:tgtEl>
                                        <p:attrNameLst>
                                          <p:attrName>style.visibility</p:attrName>
                                        </p:attrNameLst>
                                      </p:cBhvr>
                                      <p:to>
                                        <p:strVal val="visible"/>
                                      </p:to>
                                    </p:set>
                                    <p:anim calcmode="lin" valueType="num">
                                      <p:cBhvr>
                                        <p:cTn id="13" dur="1000" fill="hold"/>
                                        <p:tgtEl>
                                          <p:spTgt spid="57352">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5735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7352">
                                            <p:txEl>
                                              <p:pRg st="1" end="1"/>
                                            </p:txEl>
                                          </p:spTgt>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57352">
                                            <p:txEl>
                                              <p:pRg st="2" end="2"/>
                                            </p:txEl>
                                          </p:spTgt>
                                        </p:tgtEl>
                                        <p:attrNameLst>
                                          <p:attrName>style.visibility</p:attrName>
                                        </p:attrNameLst>
                                      </p:cBhvr>
                                      <p:to>
                                        <p:strVal val="visible"/>
                                      </p:to>
                                    </p:set>
                                    <p:anim calcmode="lin" valueType="num">
                                      <p:cBhvr>
                                        <p:cTn id="19" dur="1000" fill="hold"/>
                                        <p:tgtEl>
                                          <p:spTgt spid="57352">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5735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7352">
                                            <p:txEl>
                                              <p:pRg st="2" end="2"/>
                                            </p:txEl>
                                          </p:spTgt>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57352">
                                            <p:txEl>
                                              <p:pRg st="3" end="3"/>
                                            </p:txEl>
                                          </p:spTgt>
                                        </p:tgtEl>
                                        <p:attrNameLst>
                                          <p:attrName>style.visibility</p:attrName>
                                        </p:attrNameLst>
                                      </p:cBhvr>
                                      <p:to>
                                        <p:strVal val="visible"/>
                                      </p:to>
                                    </p:set>
                                    <p:anim calcmode="lin" valueType="num">
                                      <p:cBhvr>
                                        <p:cTn id="25" dur="1000" fill="hold"/>
                                        <p:tgtEl>
                                          <p:spTgt spid="57352">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5735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7352">
                                            <p:txEl>
                                              <p:pRg st="3" end="3"/>
                                            </p:txEl>
                                          </p:spTgt>
                                        </p:tgtEl>
                                      </p:cBhvr>
                                    </p:animEffect>
                                  </p:childTnLst>
                                </p:cTn>
                              </p:par>
                            </p:childTnLst>
                          </p:cTn>
                        </p:par>
                        <p:par>
                          <p:cTn id="28" fill="hold" nodeType="afterGroup">
                            <p:stCondLst>
                              <p:cond delay="4000"/>
                            </p:stCondLst>
                            <p:childTnLst>
                              <p:par>
                                <p:cTn id="29" presetID="29" presetClass="entr" presetSubtype="0" fill="hold" nodeType="afterEffect">
                                  <p:stCondLst>
                                    <p:cond delay="0"/>
                                  </p:stCondLst>
                                  <p:childTnLst>
                                    <p:set>
                                      <p:cBhvr>
                                        <p:cTn id="30" dur="1" fill="hold">
                                          <p:stCondLst>
                                            <p:cond delay="0"/>
                                          </p:stCondLst>
                                        </p:cTn>
                                        <p:tgtEl>
                                          <p:spTgt spid="57352">
                                            <p:txEl>
                                              <p:pRg st="4" end="4"/>
                                            </p:txEl>
                                          </p:spTgt>
                                        </p:tgtEl>
                                        <p:attrNameLst>
                                          <p:attrName>style.visibility</p:attrName>
                                        </p:attrNameLst>
                                      </p:cBhvr>
                                      <p:to>
                                        <p:strVal val="visible"/>
                                      </p:to>
                                    </p:set>
                                    <p:anim calcmode="lin" valueType="num">
                                      <p:cBhvr>
                                        <p:cTn id="31" dur="1000" fill="hold"/>
                                        <p:tgtEl>
                                          <p:spTgt spid="57352">
                                            <p:txEl>
                                              <p:pRg st="4" end="4"/>
                                            </p:txEl>
                                          </p:spTgt>
                                        </p:tgtEl>
                                        <p:attrNameLst>
                                          <p:attrName>ppt_x</p:attrName>
                                        </p:attrNameLst>
                                      </p:cBhvr>
                                      <p:tavLst>
                                        <p:tav tm="0">
                                          <p:val>
                                            <p:strVal val="#ppt_x-.2"/>
                                          </p:val>
                                        </p:tav>
                                        <p:tav tm="100000">
                                          <p:val>
                                            <p:strVal val="#ppt_x"/>
                                          </p:val>
                                        </p:tav>
                                      </p:tavLst>
                                    </p:anim>
                                    <p:anim calcmode="lin" valueType="num">
                                      <p:cBhvr>
                                        <p:cTn id="32" dur="1000" fill="hold"/>
                                        <p:tgtEl>
                                          <p:spTgt spid="5735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7352">
                                            <p:txEl>
                                              <p:pRg st="4" end="4"/>
                                            </p:txEl>
                                          </p:spTgt>
                                        </p:tgtEl>
                                      </p:cBhvr>
                                    </p:animEffect>
                                  </p:childTnLst>
                                </p:cTn>
                              </p:par>
                            </p:childTnLst>
                          </p:cTn>
                        </p:par>
                        <p:par>
                          <p:cTn id="34" fill="hold" nodeType="afterGroup">
                            <p:stCondLst>
                              <p:cond delay="5000"/>
                            </p:stCondLst>
                            <p:childTnLst>
                              <p:par>
                                <p:cTn id="35" presetID="29" presetClass="entr" presetSubtype="0" fill="hold" nodeType="afterEffect">
                                  <p:stCondLst>
                                    <p:cond delay="0"/>
                                  </p:stCondLst>
                                  <p:childTnLst>
                                    <p:set>
                                      <p:cBhvr>
                                        <p:cTn id="36" dur="1" fill="hold">
                                          <p:stCondLst>
                                            <p:cond delay="0"/>
                                          </p:stCondLst>
                                        </p:cTn>
                                        <p:tgtEl>
                                          <p:spTgt spid="57352">
                                            <p:txEl>
                                              <p:pRg st="5" end="5"/>
                                            </p:txEl>
                                          </p:spTgt>
                                        </p:tgtEl>
                                        <p:attrNameLst>
                                          <p:attrName>style.visibility</p:attrName>
                                        </p:attrNameLst>
                                      </p:cBhvr>
                                      <p:to>
                                        <p:strVal val="visible"/>
                                      </p:to>
                                    </p:set>
                                    <p:anim calcmode="lin" valueType="num">
                                      <p:cBhvr>
                                        <p:cTn id="37" dur="1000" fill="hold"/>
                                        <p:tgtEl>
                                          <p:spTgt spid="57352">
                                            <p:txEl>
                                              <p:pRg st="5" end="5"/>
                                            </p:txEl>
                                          </p:spTgt>
                                        </p:tgtEl>
                                        <p:attrNameLst>
                                          <p:attrName>ppt_x</p:attrName>
                                        </p:attrNameLst>
                                      </p:cBhvr>
                                      <p:tavLst>
                                        <p:tav tm="0">
                                          <p:val>
                                            <p:strVal val="#ppt_x-.2"/>
                                          </p:val>
                                        </p:tav>
                                        <p:tav tm="100000">
                                          <p:val>
                                            <p:strVal val="#ppt_x"/>
                                          </p:val>
                                        </p:tav>
                                      </p:tavLst>
                                    </p:anim>
                                    <p:anim calcmode="lin" valueType="num">
                                      <p:cBhvr>
                                        <p:cTn id="38" dur="1000" fill="hold"/>
                                        <p:tgtEl>
                                          <p:spTgt spid="5735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7352">
                                            <p:txEl>
                                              <p:pRg st="5" end="5"/>
                                            </p:txEl>
                                          </p:spTgt>
                                        </p:tgtEl>
                                      </p:cBhvr>
                                    </p:animEffect>
                                  </p:childTnLst>
                                </p:cTn>
                              </p:par>
                            </p:childTnLst>
                          </p:cTn>
                        </p:par>
                        <p:par>
                          <p:cTn id="40" fill="hold" nodeType="afterGroup">
                            <p:stCondLst>
                              <p:cond delay="6000"/>
                            </p:stCondLst>
                            <p:childTnLst>
                              <p:par>
                                <p:cTn id="41" presetID="29" presetClass="entr" presetSubtype="0" fill="hold" nodeType="afterEffect">
                                  <p:stCondLst>
                                    <p:cond delay="0"/>
                                  </p:stCondLst>
                                  <p:childTnLst>
                                    <p:set>
                                      <p:cBhvr>
                                        <p:cTn id="42" dur="1" fill="hold">
                                          <p:stCondLst>
                                            <p:cond delay="0"/>
                                          </p:stCondLst>
                                        </p:cTn>
                                        <p:tgtEl>
                                          <p:spTgt spid="57352">
                                            <p:txEl>
                                              <p:pRg st="6" end="6"/>
                                            </p:txEl>
                                          </p:spTgt>
                                        </p:tgtEl>
                                        <p:attrNameLst>
                                          <p:attrName>style.visibility</p:attrName>
                                        </p:attrNameLst>
                                      </p:cBhvr>
                                      <p:to>
                                        <p:strVal val="visible"/>
                                      </p:to>
                                    </p:set>
                                    <p:anim calcmode="lin" valueType="num">
                                      <p:cBhvr>
                                        <p:cTn id="43" dur="1000" fill="hold"/>
                                        <p:tgtEl>
                                          <p:spTgt spid="57352">
                                            <p:txEl>
                                              <p:pRg st="6" end="6"/>
                                            </p:txEl>
                                          </p:spTgt>
                                        </p:tgtEl>
                                        <p:attrNameLst>
                                          <p:attrName>ppt_x</p:attrName>
                                        </p:attrNameLst>
                                      </p:cBhvr>
                                      <p:tavLst>
                                        <p:tav tm="0">
                                          <p:val>
                                            <p:strVal val="#ppt_x-.2"/>
                                          </p:val>
                                        </p:tav>
                                        <p:tav tm="100000">
                                          <p:val>
                                            <p:strVal val="#ppt_x"/>
                                          </p:val>
                                        </p:tav>
                                      </p:tavLst>
                                    </p:anim>
                                    <p:anim calcmode="lin" valueType="num">
                                      <p:cBhvr>
                                        <p:cTn id="44" dur="1000" fill="hold"/>
                                        <p:tgtEl>
                                          <p:spTgt spid="5735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7352">
                                            <p:txEl>
                                              <p:pRg st="6" end="6"/>
                                            </p:txEl>
                                          </p:spTgt>
                                        </p:tgtEl>
                                      </p:cBhvr>
                                    </p:animEffect>
                                  </p:childTnLst>
                                </p:cTn>
                              </p:par>
                            </p:childTnLst>
                          </p:cTn>
                        </p:par>
                        <p:par>
                          <p:cTn id="46" fill="hold" nodeType="afterGroup">
                            <p:stCondLst>
                              <p:cond delay="7000"/>
                            </p:stCondLst>
                            <p:childTnLst>
                              <p:par>
                                <p:cTn id="47" presetID="29" presetClass="entr" presetSubtype="0" fill="hold" nodeType="afterEffect">
                                  <p:stCondLst>
                                    <p:cond delay="0"/>
                                  </p:stCondLst>
                                  <p:childTnLst>
                                    <p:set>
                                      <p:cBhvr>
                                        <p:cTn id="48" dur="1" fill="hold">
                                          <p:stCondLst>
                                            <p:cond delay="0"/>
                                          </p:stCondLst>
                                        </p:cTn>
                                        <p:tgtEl>
                                          <p:spTgt spid="57352">
                                            <p:txEl>
                                              <p:pRg st="7" end="7"/>
                                            </p:txEl>
                                          </p:spTgt>
                                        </p:tgtEl>
                                        <p:attrNameLst>
                                          <p:attrName>style.visibility</p:attrName>
                                        </p:attrNameLst>
                                      </p:cBhvr>
                                      <p:to>
                                        <p:strVal val="visible"/>
                                      </p:to>
                                    </p:set>
                                    <p:anim calcmode="lin" valueType="num">
                                      <p:cBhvr>
                                        <p:cTn id="49" dur="1000" fill="hold"/>
                                        <p:tgtEl>
                                          <p:spTgt spid="57352">
                                            <p:txEl>
                                              <p:pRg st="7" end="7"/>
                                            </p:txEl>
                                          </p:spTgt>
                                        </p:tgtEl>
                                        <p:attrNameLst>
                                          <p:attrName>ppt_x</p:attrName>
                                        </p:attrNameLst>
                                      </p:cBhvr>
                                      <p:tavLst>
                                        <p:tav tm="0">
                                          <p:val>
                                            <p:strVal val="#ppt_x-.2"/>
                                          </p:val>
                                        </p:tav>
                                        <p:tav tm="100000">
                                          <p:val>
                                            <p:strVal val="#ppt_x"/>
                                          </p:val>
                                        </p:tav>
                                      </p:tavLst>
                                    </p:anim>
                                    <p:anim calcmode="lin" valueType="num">
                                      <p:cBhvr>
                                        <p:cTn id="50" dur="1000" fill="hold"/>
                                        <p:tgtEl>
                                          <p:spTgt spid="5735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7352">
                                            <p:txEl>
                                              <p:pRg st="7" end="7"/>
                                            </p:txEl>
                                          </p:spTgt>
                                        </p:tgtEl>
                                      </p:cBhvr>
                                    </p:animEffect>
                                  </p:childTnLst>
                                </p:cTn>
                              </p:par>
                            </p:childTnLst>
                          </p:cTn>
                        </p:par>
                        <p:par>
                          <p:cTn id="52" fill="hold" nodeType="afterGroup">
                            <p:stCondLst>
                              <p:cond delay="8000"/>
                            </p:stCondLst>
                            <p:childTnLst>
                              <p:par>
                                <p:cTn id="53" presetID="29" presetClass="entr" presetSubtype="0" fill="hold" nodeType="afterEffect">
                                  <p:stCondLst>
                                    <p:cond delay="0"/>
                                  </p:stCondLst>
                                  <p:childTnLst>
                                    <p:set>
                                      <p:cBhvr>
                                        <p:cTn id="54" dur="1" fill="hold">
                                          <p:stCondLst>
                                            <p:cond delay="0"/>
                                          </p:stCondLst>
                                        </p:cTn>
                                        <p:tgtEl>
                                          <p:spTgt spid="57352">
                                            <p:txEl>
                                              <p:pRg st="8" end="8"/>
                                            </p:txEl>
                                          </p:spTgt>
                                        </p:tgtEl>
                                        <p:attrNameLst>
                                          <p:attrName>style.visibility</p:attrName>
                                        </p:attrNameLst>
                                      </p:cBhvr>
                                      <p:to>
                                        <p:strVal val="visible"/>
                                      </p:to>
                                    </p:set>
                                    <p:anim calcmode="lin" valueType="num">
                                      <p:cBhvr>
                                        <p:cTn id="55" dur="1000" fill="hold"/>
                                        <p:tgtEl>
                                          <p:spTgt spid="57352">
                                            <p:txEl>
                                              <p:pRg st="8" end="8"/>
                                            </p:txEl>
                                          </p:spTgt>
                                        </p:tgtEl>
                                        <p:attrNameLst>
                                          <p:attrName>ppt_x</p:attrName>
                                        </p:attrNameLst>
                                      </p:cBhvr>
                                      <p:tavLst>
                                        <p:tav tm="0">
                                          <p:val>
                                            <p:strVal val="#ppt_x-.2"/>
                                          </p:val>
                                        </p:tav>
                                        <p:tav tm="100000">
                                          <p:val>
                                            <p:strVal val="#ppt_x"/>
                                          </p:val>
                                        </p:tav>
                                      </p:tavLst>
                                    </p:anim>
                                    <p:anim calcmode="lin" valueType="num">
                                      <p:cBhvr>
                                        <p:cTn id="56" dur="1000" fill="hold"/>
                                        <p:tgtEl>
                                          <p:spTgt spid="57352">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57352">
                                            <p:txEl>
                                              <p:pRg st="8" end="8"/>
                                            </p:txEl>
                                          </p:spTgt>
                                        </p:tgtEl>
                                      </p:cBhvr>
                                    </p:animEffect>
                                  </p:childTnLst>
                                </p:cTn>
                              </p:par>
                            </p:childTnLst>
                          </p:cTn>
                        </p:par>
                        <p:par>
                          <p:cTn id="58" fill="hold" nodeType="afterGroup">
                            <p:stCondLst>
                              <p:cond delay="9000"/>
                            </p:stCondLst>
                            <p:childTnLst>
                              <p:par>
                                <p:cTn id="59" presetID="29" presetClass="entr" presetSubtype="0" fill="hold" nodeType="afterEffect">
                                  <p:stCondLst>
                                    <p:cond delay="0"/>
                                  </p:stCondLst>
                                  <p:childTnLst>
                                    <p:set>
                                      <p:cBhvr>
                                        <p:cTn id="60" dur="1" fill="hold">
                                          <p:stCondLst>
                                            <p:cond delay="0"/>
                                          </p:stCondLst>
                                        </p:cTn>
                                        <p:tgtEl>
                                          <p:spTgt spid="57352">
                                            <p:txEl>
                                              <p:pRg st="9" end="9"/>
                                            </p:txEl>
                                          </p:spTgt>
                                        </p:tgtEl>
                                        <p:attrNameLst>
                                          <p:attrName>style.visibility</p:attrName>
                                        </p:attrNameLst>
                                      </p:cBhvr>
                                      <p:to>
                                        <p:strVal val="visible"/>
                                      </p:to>
                                    </p:set>
                                    <p:anim calcmode="lin" valueType="num">
                                      <p:cBhvr>
                                        <p:cTn id="61" dur="1000" fill="hold"/>
                                        <p:tgtEl>
                                          <p:spTgt spid="57352">
                                            <p:txEl>
                                              <p:pRg st="9" end="9"/>
                                            </p:txEl>
                                          </p:spTgt>
                                        </p:tgtEl>
                                        <p:attrNameLst>
                                          <p:attrName>ppt_x</p:attrName>
                                        </p:attrNameLst>
                                      </p:cBhvr>
                                      <p:tavLst>
                                        <p:tav tm="0">
                                          <p:val>
                                            <p:strVal val="#ppt_x-.2"/>
                                          </p:val>
                                        </p:tav>
                                        <p:tav tm="100000">
                                          <p:val>
                                            <p:strVal val="#ppt_x"/>
                                          </p:val>
                                        </p:tav>
                                      </p:tavLst>
                                    </p:anim>
                                    <p:anim calcmode="lin" valueType="num">
                                      <p:cBhvr>
                                        <p:cTn id="62" dur="1000" fill="hold"/>
                                        <p:tgtEl>
                                          <p:spTgt spid="57352">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7352">
                                            <p:txEl>
                                              <p:pRg st="9" end="9"/>
                                            </p:txEl>
                                          </p:spTgt>
                                        </p:tgtEl>
                                      </p:cBhvr>
                                    </p:animEffect>
                                  </p:childTnLst>
                                </p:cTn>
                              </p:par>
                            </p:childTnLst>
                          </p:cTn>
                        </p:par>
                        <p:par>
                          <p:cTn id="64" fill="hold" nodeType="afterGroup">
                            <p:stCondLst>
                              <p:cond delay="10000"/>
                            </p:stCondLst>
                            <p:childTnLst>
                              <p:par>
                                <p:cTn id="65" presetID="29" presetClass="entr" presetSubtype="0" fill="hold" nodeType="afterEffect">
                                  <p:stCondLst>
                                    <p:cond delay="0"/>
                                  </p:stCondLst>
                                  <p:childTnLst>
                                    <p:set>
                                      <p:cBhvr>
                                        <p:cTn id="66" dur="1" fill="hold">
                                          <p:stCondLst>
                                            <p:cond delay="0"/>
                                          </p:stCondLst>
                                        </p:cTn>
                                        <p:tgtEl>
                                          <p:spTgt spid="57352">
                                            <p:txEl>
                                              <p:pRg st="10" end="10"/>
                                            </p:txEl>
                                          </p:spTgt>
                                        </p:tgtEl>
                                        <p:attrNameLst>
                                          <p:attrName>style.visibility</p:attrName>
                                        </p:attrNameLst>
                                      </p:cBhvr>
                                      <p:to>
                                        <p:strVal val="visible"/>
                                      </p:to>
                                    </p:set>
                                    <p:anim calcmode="lin" valueType="num">
                                      <p:cBhvr>
                                        <p:cTn id="67" dur="1000" fill="hold"/>
                                        <p:tgtEl>
                                          <p:spTgt spid="57352">
                                            <p:txEl>
                                              <p:pRg st="10" end="10"/>
                                            </p:txEl>
                                          </p:spTgt>
                                        </p:tgtEl>
                                        <p:attrNameLst>
                                          <p:attrName>ppt_x</p:attrName>
                                        </p:attrNameLst>
                                      </p:cBhvr>
                                      <p:tavLst>
                                        <p:tav tm="0">
                                          <p:val>
                                            <p:strVal val="#ppt_x-.2"/>
                                          </p:val>
                                        </p:tav>
                                        <p:tav tm="100000">
                                          <p:val>
                                            <p:strVal val="#ppt_x"/>
                                          </p:val>
                                        </p:tav>
                                      </p:tavLst>
                                    </p:anim>
                                    <p:anim calcmode="lin" valueType="num">
                                      <p:cBhvr>
                                        <p:cTn id="68" dur="1000" fill="hold"/>
                                        <p:tgtEl>
                                          <p:spTgt spid="57352">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57352">
                                            <p:txEl>
                                              <p:pRg st="10" end="10"/>
                                            </p:txEl>
                                          </p:spTgt>
                                        </p:tgtEl>
                                      </p:cBhvr>
                                    </p:animEffect>
                                  </p:childTnLst>
                                </p:cTn>
                              </p:par>
                            </p:childTnLst>
                          </p:cTn>
                        </p:par>
                        <p:par>
                          <p:cTn id="70" fill="hold" nodeType="afterGroup">
                            <p:stCondLst>
                              <p:cond delay="11000"/>
                            </p:stCondLst>
                            <p:childTnLst>
                              <p:par>
                                <p:cTn id="71" presetID="29" presetClass="entr" presetSubtype="0" fill="hold" nodeType="afterEffect">
                                  <p:stCondLst>
                                    <p:cond delay="0"/>
                                  </p:stCondLst>
                                  <p:childTnLst>
                                    <p:set>
                                      <p:cBhvr>
                                        <p:cTn id="72" dur="1" fill="hold">
                                          <p:stCondLst>
                                            <p:cond delay="0"/>
                                          </p:stCondLst>
                                        </p:cTn>
                                        <p:tgtEl>
                                          <p:spTgt spid="57352">
                                            <p:txEl>
                                              <p:pRg st="11" end="11"/>
                                            </p:txEl>
                                          </p:spTgt>
                                        </p:tgtEl>
                                        <p:attrNameLst>
                                          <p:attrName>style.visibility</p:attrName>
                                        </p:attrNameLst>
                                      </p:cBhvr>
                                      <p:to>
                                        <p:strVal val="visible"/>
                                      </p:to>
                                    </p:set>
                                    <p:anim calcmode="lin" valueType="num">
                                      <p:cBhvr>
                                        <p:cTn id="73" dur="1000" fill="hold"/>
                                        <p:tgtEl>
                                          <p:spTgt spid="57352">
                                            <p:txEl>
                                              <p:pRg st="11" end="11"/>
                                            </p:txEl>
                                          </p:spTgt>
                                        </p:tgtEl>
                                        <p:attrNameLst>
                                          <p:attrName>ppt_x</p:attrName>
                                        </p:attrNameLst>
                                      </p:cBhvr>
                                      <p:tavLst>
                                        <p:tav tm="0">
                                          <p:val>
                                            <p:strVal val="#ppt_x-.2"/>
                                          </p:val>
                                        </p:tav>
                                        <p:tav tm="100000">
                                          <p:val>
                                            <p:strVal val="#ppt_x"/>
                                          </p:val>
                                        </p:tav>
                                      </p:tavLst>
                                    </p:anim>
                                    <p:anim calcmode="lin" valueType="num">
                                      <p:cBhvr>
                                        <p:cTn id="74" dur="1000" fill="hold"/>
                                        <p:tgtEl>
                                          <p:spTgt spid="57352">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75" dur="1000"/>
                                        <p:tgtEl>
                                          <p:spTgt spid="57352">
                                            <p:txEl>
                                              <p:pRg st="11" end="11"/>
                                            </p:txEl>
                                          </p:spTgt>
                                        </p:tgtEl>
                                      </p:cBhvr>
                                    </p:animEffect>
                                  </p:childTnLst>
                                </p:cTn>
                              </p:par>
                            </p:childTnLst>
                          </p:cTn>
                        </p:par>
                        <p:par>
                          <p:cTn id="76" fill="hold" nodeType="afterGroup">
                            <p:stCondLst>
                              <p:cond delay="12000"/>
                            </p:stCondLst>
                            <p:childTnLst>
                              <p:par>
                                <p:cTn id="77" presetID="29" presetClass="entr" presetSubtype="0" fill="hold" nodeType="afterEffect">
                                  <p:stCondLst>
                                    <p:cond delay="0"/>
                                  </p:stCondLst>
                                  <p:childTnLst>
                                    <p:set>
                                      <p:cBhvr>
                                        <p:cTn id="78" dur="1" fill="hold">
                                          <p:stCondLst>
                                            <p:cond delay="0"/>
                                          </p:stCondLst>
                                        </p:cTn>
                                        <p:tgtEl>
                                          <p:spTgt spid="57352">
                                            <p:txEl>
                                              <p:pRg st="12" end="12"/>
                                            </p:txEl>
                                          </p:spTgt>
                                        </p:tgtEl>
                                        <p:attrNameLst>
                                          <p:attrName>style.visibility</p:attrName>
                                        </p:attrNameLst>
                                      </p:cBhvr>
                                      <p:to>
                                        <p:strVal val="visible"/>
                                      </p:to>
                                    </p:set>
                                    <p:anim calcmode="lin" valueType="num">
                                      <p:cBhvr>
                                        <p:cTn id="79" dur="1000" fill="hold"/>
                                        <p:tgtEl>
                                          <p:spTgt spid="57352">
                                            <p:txEl>
                                              <p:pRg st="12" end="12"/>
                                            </p:txEl>
                                          </p:spTgt>
                                        </p:tgtEl>
                                        <p:attrNameLst>
                                          <p:attrName>ppt_x</p:attrName>
                                        </p:attrNameLst>
                                      </p:cBhvr>
                                      <p:tavLst>
                                        <p:tav tm="0">
                                          <p:val>
                                            <p:strVal val="#ppt_x-.2"/>
                                          </p:val>
                                        </p:tav>
                                        <p:tav tm="100000">
                                          <p:val>
                                            <p:strVal val="#ppt_x"/>
                                          </p:val>
                                        </p:tav>
                                      </p:tavLst>
                                    </p:anim>
                                    <p:anim calcmode="lin" valueType="num">
                                      <p:cBhvr>
                                        <p:cTn id="80" dur="1000" fill="hold"/>
                                        <p:tgtEl>
                                          <p:spTgt spid="57352">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81" dur="1000"/>
                                        <p:tgtEl>
                                          <p:spTgt spid="57352">
                                            <p:txEl>
                                              <p:pRg st="12" end="12"/>
                                            </p:txEl>
                                          </p:spTgt>
                                        </p:tgtEl>
                                      </p:cBhvr>
                                    </p:animEffect>
                                  </p:childTnLst>
                                </p:cTn>
                              </p:par>
                            </p:childTnLst>
                          </p:cTn>
                        </p:par>
                        <p:par>
                          <p:cTn id="82" fill="hold" nodeType="afterGroup">
                            <p:stCondLst>
                              <p:cond delay="13000"/>
                            </p:stCondLst>
                            <p:childTnLst>
                              <p:par>
                                <p:cTn id="83" presetID="29" presetClass="entr" presetSubtype="0" fill="hold" nodeType="afterEffect">
                                  <p:stCondLst>
                                    <p:cond delay="0"/>
                                  </p:stCondLst>
                                  <p:childTnLst>
                                    <p:set>
                                      <p:cBhvr>
                                        <p:cTn id="84" dur="1" fill="hold">
                                          <p:stCondLst>
                                            <p:cond delay="0"/>
                                          </p:stCondLst>
                                        </p:cTn>
                                        <p:tgtEl>
                                          <p:spTgt spid="57352">
                                            <p:txEl>
                                              <p:pRg st="13" end="13"/>
                                            </p:txEl>
                                          </p:spTgt>
                                        </p:tgtEl>
                                        <p:attrNameLst>
                                          <p:attrName>style.visibility</p:attrName>
                                        </p:attrNameLst>
                                      </p:cBhvr>
                                      <p:to>
                                        <p:strVal val="visible"/>
                                      </p:to>
                                    </p:set>
                                    <p:anim calcmode="lin" valueType="num">
                                      <p:cBhvr>
                                        <p:cTn id="85" dur="1000" fill="hold"/>
                                        <p:tgtEl>
                                          <p:spTgt spid="57352">
                                            <p:txEl>
                                              <p:pRg st="13" end="13"/>
                                            </p:txEl>
                                          </p:spTgt>
                                        </p:tgtEl>
                                        <p:attrNameLst>
                                          <p:attrName>ppt_x</p:attrName>
                                        </p:attrNameLst>
                                      </p:cBhvr>
                                      <p:tavLst>
                                        <p:tav tm="0">
                                          <p:val>
                                            <p:strVal val="#ppt_x-.2"/>
                                          </p:val>
                                        </p:tav>
                                        <p:tav tm="100000">
                                          <p:val>
                                            <p:strVal val="#ppt_x"/>
                                          </p:val>
                                        </p:tav>
                                      </p:tavLst>
                                    </p:anim>
                                    <p:anim calcmode="lin" valueType="num">
                                      <p:cBhvr>
                                        <p:cTn id="86" dur="1000" fill="hold"/>
                                        <p:tgtEl>
                                          <p:spTgt spid="57352">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87" dur="1000"/>
                                        <p:tgtEl>
                                          <p:spTgt spid="57352">
                                            <p:txEl>
                                              <p:pRg st="13" end="13"/>
                                            </p:txEl>
                                          </p:spTgt>
                                        </p:tgtEl>
                                      </p:cBhvr>
                                    </p:animEffect>
                                  </p:childTnLst>
                                </p:cTn>
                              </p:par>
                            </p:childTnLst>
                          </p:cTn>
                        </p:par>
                        <p:par>
                          <p:cTn id="88" fill="hold" nodeType="afterGroup">
                            <p:stCondLst>
                              <p:cond delay="14000"/>
                            </p:stCondLst>
                            <p:childTnLst>
                              <p:par>
                                <p:cTn id="89" presetID="29" presetClass="entr" presetSubtype="0" fill="hold" nodeType="afterEffect">
                                  <p:stCondLst>
                                    <p:cond delay="0"/>
                                  </p:stCondLst>
                                  <p:childTnLst>
                                    <p:set>
                                      <p:cBhvr>
                                        <p:cTn id="90" dur="1" fill="hold">
                                          <p:stCondLst>
                                            <p:cond delay="0"/>
                                          </p:stCondLst>
                                        </p:cTn>
                                        <p:tgtEl>
                                          <p:spTgt spid="57352">
                                            <p:txEl>
                                              <p:pRg st="14" end="14"/>
                                            </p:txEl>
                                          </p:spTgt>
                                        </p:tgtEl>
                                        <p:attrNameLst>
                                          <p:attrName>style.visibility</p:attrName>
                                        </p:attrNameLst>
                                      </p:cBhvr>
                                      <p:to>
                                        <p:strVal val="visible"/>
                                      </p:to>
                                    </p:set>
                                    <p:anim calcmode="lin" valueType="num">
                                      <p:cBhvr>
                                        <p:cTn id="91" dur="1000" fill="hold"/>
                                        <p:tgtEl>
                                          <p:spTgt spid="57352">
                                            <p:txEl>
                                              <p:pRg st="14" end="14"/>
                                            </p:txEl>
                                          </p:spTgt>
                                        </p:tgtEl>
                                        <p:attrNameLst>
                                          <p:attrName>ppt_x</p:attrName>
                                        </p:attrNameLst>
                                      </p:cBhvr>
                                      <p:tavLst>
                                        <p:tav tm="0">
                                          <p:val>
                                            <p:strVal val="#ppt_x-.2"/>
                                          </p:val>
                                        </p:tav>
                                        <p:tav tm="100000">
                                          <p:val>
                                            <p:strVal val="#ppt_x"/>
                                          </p:val>
                                        </p:tav>
                                      </p:tavLst>
                                    </p:anim>
                                    <p:anim calcmode="lin" valueType="num">
                                      <p:cBhvr>
                                        <p:cTn id="92" dur="1000" fill="hold"/>
                                        <p:tgtEl>
                                          <p:spTgt spid="57352">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93" dur="1000"/>
                                        <p:tgtEl>
                                          <p:spTgt spid="57352">
                                            <p:txEl>
                                              <p:pRg st="14" end="14"/>
                                            </p:txEl>
                                          </p:spTgt>
                                        </p:tgtEl>
                                      </p:cBhvr>
                                    </p:animEffect>
                                  </p:childTnLst>
                                </p:cTn>
                              </p:par>
                            </p:childTnLst>
                          </p:cTn>
                        </p:par>
                        <p:par>
                          <p:cTn id="94" fill="hold" nodeType="afterGroup">
                            <p:stCondLst>
                              <p:cond delay="15000"/>
                            </p:stCondLst>
                            <p:childTnLst>
                              <p:par>
                                <p:cTn id="95" presetID="10" presetClass="entr" presetSubtype="0" fill="hold" grpId="0" nodeType="afterEffect">
                                  <p:stCondLst>
                                    <p:cond delay="0"/>
                                  </p:stCondLst>
                                  <p:childTnLst>
                                    <p:set>
                                      <p:cBhvr>
                                        <p:cTn id="96" dur="1" fill="hold">
                                          <p:stCondLst>
                                            <p:cond delay="0"/>
                                          </p:stCondLst>
                                        </p:cTn>
                                        <p:tgtEl>
                                          <p:spTgt spid="57355"/>
                                        </p:tgtEl>
                                        <p:attrNameLst>
                                          <p:attrName>style.visibility</p:attrName>
                                        </p:attrNameLst>
                                      </p:cBhvr>
                                      <p:to>
                                        <p:strVal val="visible"/>
                                      </p:to>
                                    </p:set>
                                    <p:animEffect transition="in" filter="fade">
                                      <p:cBhvr>
                                        <p:cTn id="97" dur="2000"/>
                                        <p:tgtEl>
                                          <p:spTgt spid="5735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fade">
                                      <p:cBhvr>
                                        <p:cTn id="102" dur="500"/>
                                        <p:tgtEl>
                                          <p:spTgt spid="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1" nodeType="clickEffect">
                                  <p:stCondLst>
                                    <p:cond delay="0"/>
                                  </p:stCondLst>
                                  <p:childTnLst>
                                    <p:set>
                                      <p:cBhvr>
                                        <p:cTn id="106" dur="1" fill="hold">
                                          <p:stCondLst>
                                            <p:cond delay="0"/>
                                          </p:stCondLst>
                                        </p:cTn>
                                        <p:tgtEl>
                                          <p:spTgt spid="57355"/>
                                        </p:tgtEl>
                                        <p:attrNameLst>
                                          <p:attrName>style.visibility</p:attrName>
                                        </p:attrNameLst>
                                      </p:cBhvr>
                                      <p:to>
                                        <p:strVal val="visible"/>
                                      </p:to>
                                    </p:set>
                                    <p:animEffect transition="in" filter="fade">
                                      <p:cBhvr>
                                        <p:cTn id="107" dur="500"/>
                                        <p:tgtEl>
                                          <p:spTgt spid="57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5" grpId="0"/>
      <p:bldP spid="5735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107941A-0747-4B55-A12C-AC6CE2B713B4}"/>
              </a:ext>
            </a:extLst>
          </p:cNvPr>
          <p:cNvSpPr>
            <a:spLocks noGrp="1" noChangeArrowheads="1"/>
          </p:cNvSpPr>
          <p:nvPr>
            <p:ph type="title"/>
          </p:nvPr>
        </p:nvSpPr>
        <p:spPr/>
        <p:txBody>
          <a:bodyPr>
            <a:normAutofit fontScale="90000"/>
          </a:bodyPr>
          <a:lstStyle/>
          <a:p>
            <a:pPr marL="304800" indent="-304800"/>
            <a:r>
              <a:rPr lang="ja-JP" altLang="en-US" sz="3600" dirty="0"/>
              <a:t>留意点</a:t>
            </a:r>
          </a:p>
        </p:txBody>
      </p:sp>
      <p:sp>
        <p:nvSpPr>
          <p:cNvPr id="58371" name="Rectangle 3">
            <a:extLst>
              <a:ext uri="{FF2B5EF4-FFF2-40B4-BE49-F238E27FC236}">
                <a16:creationId xmlns:a16="http://schemas.microsoft.com/office/drawing/2014/main" id="{BD0B3D01-D374-478D-8575-A5DCD39BE313}"/>
              </a:ext>
            </a:extLst>
          </p:cNvPr>
          <p:cNvSpPr>
            <a:spLocks noGrp="1" noChangeArrowheads="1"/>
          </p:cNvSpPr>
          <p:nvPr>
            <p:ph type="body" sz="half" idx="1"/>
          </p:nvPr>
        </p:nvSpPr>
        <p:spPr/>
        <p:txBody>
          <a:bodyPr/>
          <a:lstStyle/>
          <a:p>
            <a:pPr>
              <a:buFont typeface="Wingdings" panose="05000000000000000000" pitchFamily="2" charset="2"/>
              <a:buNone/>
            </a:pPr>
            <a:r>
              <a:rPr lang="ja-JP" altLang="en-US" sz="2800"/>
              <a:t>　</a:t>
            </a:r>
          </a:p>
        </p:txBody>
      </p:sp>
      <p:sp>
        <p:nvSpPr>
          <p:cNvPr id="58372" name="Rectangle 4">
            <a:extLst>
              <a:ext uri="{FF2B5EF4-FFF2-40B4-BE49-F238E27FC236}">
                <a16:creationId xmlns:a16="http://schemas.microsoft.com/office/drawing/2014/main" id="{F4FAC948-1FE1-44F3-AD99-58AEB95F5A54}"/>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8373" name="Rectangle 5">
            <a:extLst>
              <a:ext uri="{FF2B5EF4-FFF2-40B4-BE49-F238E27FC236}">
                <a16:creationId xmlns:a16="http://schemas.microsoft.com/office/drawing/2014/main" id="{C362C203-FDEF-42DF-A40B-119D78B36FB3}"/>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endParaRPr lang="ja-JP" altLang="ja-JP" sz="3200"/>
          </a:p>
        </p:txBody>
      </p:sp>
      <p:sp>
        <p:nvSpPr>
          <p:cNvPr id="58374" name="Rectangle 6">
            <a:extLst>
              <a:ext uri="{FF2B5EF4-FFF2-40B4-BE49-F238E27FC236}">
                <a16:creationId xmlns:a16="http://schemas.microsoft.com/office/drawing/2014/main" id="{4DA8E832-3436-4E59-A2F0-49D442533A37}"/>
              </a:ext>
            </a:extLst>
          </p:cNvPr>
          <p:cNvSpPr>
            <a:spLocks noChangeArrowheads="1"/>
          </p:cNvSpPr>
          <p:nvPr/>
        </p:nvSpPr>
        <p:spPr bwMode="auto">
          <a:xfrm>
            <a:off x="2316164" y="13303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r>
              <a:rPr lang="en-US" altLang="ja-JP" sz="3200" dirty="0"/>
              <a:t>1</a:t>
            </a:r>
            <a:r>
              <a:rPr lang="ja-JP" altLang="en-US" sz="3200" dirty="0"/>
              <a:t>行程に</a:t>
            </a:r>
            <a:r>
              <a:rPr lang="en-US" altLang="ja-JP" sz="3200" dirty="0"/>
              <a:t>1</a:t>
            </a:r>
            <a:r>
              <a:rPr lang="ja-JP" altLang="en-US" sz="3200" dirty="0"/>
              <a:t>動作</a:t>
            </a:r>
          </a:p>
          <a:p>
            <a:pPr>
              <a:buFont typeface="Wingdings" panose="05000000000000000000" pitchFamily="2" charset="2"/>
              <a:buAutoNum type="arabicPeriod"/>
            </a:pPr>
            <a:r>
              <a:rPr lang="ja-JP" altLang="en-US" sz="3200" dirty="0"/>
              <a:t>物と動作に名前をつける</a:t>
            </a:r>
          </a:p>
          <a:p>
            <a:pPr>
              <a:buFont typeface="Wingdings" panose="05000000000000000000" pitchFamily="2" charset="2"/>
              <a:buAutoNum type="arabicPeriod"/>
            </a:pPr>
            <a:r>
              <a:rPr lang="ja-JP" altLang="en-US" sz="3200" dirty="0"/>
              <a:t>行動として観察可能な言葉で表す</a:t>
            </a:r>
          </a:p>
          <a:p>
            <a:pPr>
              <a:buFont typeface="Wingdings" panose="05000000000000000000" pitchFamily="2" charset="2"/>
              <a:buAutoNum type="arabicPeriod"/>
            </a:pPr>
            <a:r>
              <a:rPr lang="ja-JP" altLang="en-US" sz="3200" dirty="0"/>
              <a:t>簡単な言葉で簡潔に伝える</a:t>
            </a:r>
          </a:p>
          <a:p>
            <a:pPr>
              <a:buFont typeface="Wingdings" panose="05000000000000000000" pitchFamily="2" charset="2"/>
              <a:buAutoNum type="arabicPeriod"/>
            </a:pPr>
            <a:r>
              <a:rPr lang="ja-JP" altLang="en-US" sz="3200" dirty="0"/>
              <a:t>課題分析に手がかりや代償手段を含める</a:t>
            </a:r>
          </a:p>
          <a:p>
            <a:pPr>
              <a:buFont typeface="Wingdings" panose="05000000000000000000" pitchFamily="2" charset="2"/>
              <a:buNone/>
            </a:pPr>
            <a:r>
              <a:rPr lang="ja-JP" altLang="en-US" sz="3200" dirty="0"/>
              <a:t>　</a:t>
            </a:r>
          </a:p>
          <a:p>
            <a:pPr>
              <a:buFont typeface="Wingdings" panose="05000000000000000000" pitchFamily="2" charset="2"/>
              <a:buNone/>
            </a:pPr>
            <a:endParaRPr lang="en-US" altLang="ja-JP" sz="3200" dirty="0"/>
          </a:p>
        </p:txBody>
      </p:sp>
      <p:pic>
        <p:nvPicPr>
          <p:cNvPr id="58375" name="Picture 7" descr="WOK1050">
            <a:extLst>
              <a:ext uri="{FF2B5EF4-FFF2-40B4-BE49-F238E27FC236}">
                <a16:creationId xmlns:a16="http://schemas.microsoft.com/office/drawing/2014/main" id="{7E7E99E0-3CF7-41C8-9E60-708B927DAF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6588" y="692150"/>
            <a:ext cx="1974850" cy="197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86934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075A054-E28B-4789-B61C-0CD4AEDA444F}"/>
              </a:ext>
            </a:extLst>
          </p:cNvPr>
          <p:cNvSpPr>
            <a:spLocks noGrp="1" noChangeArrowheads="1"/>
          </p:cNvSpPr>
          <p:nvPr>
            <p:ph type="title"/>
          </p:nvPr>
        </p:nvSpPr>
        <p:spPr/>
        <p:txBody>
          <a:bodyPr/>
          <a:lstStyle/>
          <a:p>
            <a:r>
              <a:rPr lang="ja-JP" altLang="en-US" sz="3600" dirty="0"/>
              <a:t>課題分析の例</a:t>
            </a:r>
            <a:r>
              <a:rPr lang="en-US" altLang="ja-JP" sz="3600" dirty="0"/>
              <a:t>(</a:t>
            </a:r>
            <a:r>
              <a:rPr lang="ja-JP" altLang="en-US" sz="3600" dirty="0"/>
              <a:t>カップラーメン</a:t>
            </a:r>
            <a:r>
              <a:rPr lang="en-US" altLang="ja-JP" sz="3600" dirty="0"/>
              <a:t>)</a:t>
            </a:r>
            <a:endParaRPr lang="ja-JP" altLang="en-US" sz="3600" dirty="0"/>
          </a:p>
        </p:txBody>
      </p:sp>
      <p:graphicFrame>
        <p:nvGraphicFramePr>
          <p:cNvPr id="61500" name="Group 60">
            <a:extLst>
              <a:ext uri="{FF2B5EF4-FFF2-40B4-BE49-F238E27FC236}">
                <a16:creationId xmlns:a16="http://schemas.microsoft.com/office/drawing/2014/main" id="{FD6346FE-FA42-42C8-8271-6F1AD1196025}"/>
              </a:ext>
            </a:extLst>
          </p:cNvPr>
          <p:cNvGraphicFramePr>
            <a:graphicFrameLocks noGrp="1"/>
          </p:cNvGraphicFramePr>
          <p:nvPr/>
        </p:nvGraphicFramePr>
        <p:xfrm>
          <a:off x="2135189" y="1700213"/>
          <a:ext cx="5184775" cy="4248152"/>
        </p:xfrm>
        <a:graphic>
          <a:graphicData uri="http://schemas.openxmlformats.org/drawingml/2006/table">
            <a:tbl>
              <a:tblPr/>
              <a:tblGrid>
                <a:gridCol w="5184775">
                  <a:extLst>
                    <a:ext uri="{9D8B030D-6E8A-4147-A177-3AD203B41FA5}">
                      <a16:colId xmlns:a16="http://schemas.microsoft.com/office/drawing/2014/main" val="4112879550"/>
                    </a:ext>
                  </a:extLst>
                </a:gridCol>
              </a:tblGrid>
              <a:tr h="693738">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①</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ふたを矢印まではがす</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2655994529"/>
                  </a:ext>
                </a:extLst>
              </a:tr>
              <a:tr h="8366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②</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粉末スープを麺の上にあける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2203708184"/>
                  </a:ext>
                </a:extLst>
              </a:tr>
              <a:tr h="695325">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③</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熱湯を内側の線まで注ぐ</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3008692453"/>
                  </a:ext>
                </a:extLst>
              </a:tr>
              <a:tr h="693738">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④</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ふたをして５分待つ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366119350"/>
                  </a:ext>
                </a:extLst>
              </a:tr>
              <a:tr h="695325">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⑤</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よくかきまぜる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51626003"/>
                  </a:ext>
                </a:extLst>
              </a:tr>
              <a:tr h="6334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⑥</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七味唐辛子をかける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1672496109"/>
                  </a:ext>
                </a:extLst>
              </a:tr>
            </a:tbl>
          </a:graphicData>
        </a:graphic>
      </p:graphicFrame>
    </p:spTree>
    <p:extLst>
      <p:ext uri="{BB962C8B-B14F-4D97-AF65-F5344CB8AC3E}">
        <p14:creationId xmlns:p14="http://schemas.microsoft.com/office/powerpoint/2010/main" val="104226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DE8AD-09F8-4AD5-BEB3-1CDAD6FA6015}"/>
              </a:ext>
            </a:extLst>
          </p:cNvPr>
          <p:cNvSpPr>
            <a:spLocks noGrp="1"/>
          </p:cNvSpPr>
          <p:nvPr>
            <p:ph type="title"/>
          </p:nvPr>
        </p:nvSpPr>
        <p:spPr/>
        <p:txBody>
          <a:bodyPr/>
          <a:lstStyle/>
          <a:p>
            <a:r>
              <a:rPr kumimoji="1" lang="ja-JP" altLang="en-US" dirty="0"/>
              <a:t>本科目の狙いと目標</a:t>
            </a:r>
          </a:p>
        </p:txBody>
      </p:sp>
      <p:sp>
        <p:nvSpPr>
          <p:cNvPr id="3" name="コンテンツ プレースホルダー 2">
            <a:extLst>
              <a:ext uri="{FF2B5EF4-FFF2-40B4-BE49-F238E27FC236}">
                <a16:creationId xmlns:a16="http://schemas.microsoft.com/office/drawing/2014/main" id="{13B66D8A-D460-48FE-B9FE-81DFF5F49B39}"/>
              </a:ext>
            </a:extLst>
          </p:cNvPr>
          <p:cNvSpPr>
            <a:spLocks noGrp="1"/>
          </p:cNvSpPr>
          <p:nvPr>
            <p:ph idx="1"/>
          </p:nvPr>
        </p:nvSpPr>
        <p:spPr/>
        <p:txBody>
          <a:bodyPr>
            <a:normAutofit/>
          </a:bodyPr>
          <a:lstStyle/>
          <a:p>
            <a:r>
              <a:rPr kumimoji="1" lang="ja-JP" altLang="en-US" sz="2800" dirty="0"/>
              <a:t>職務分析等を行うことによる効果的な支援の方法について理解する。</a:t>
            </a:r>
            <a:endParaRPr kumimoji="1" lang="en-US" altLang="ja-JP" sz="2800" dirty="0"/>
          </a:p>
          <a:p>
            <a:pPr marL="0" indent="0">
              <a:buNone/>
            </a:pPr>
            <a:r>
              <a:rPr lang="en-US" altLang="ja-JP" sz="2800" dirty="0"/>
              <a:t>【</a:t>
            </a:r>
            <a:r>
              <a:rPr lang="ja-JP" altLang="en-US" sz="2800" dirty="0"/>
              <a:t>内容</a:t>
            </a:r>
            <a:r>
              <a:rPr lang="en-US" altLang="ja-JP" sz="2800" dirty="0"/>
              <a:t>】</a:t>
            </a:r>
            <a:r>
              <a:rPr lang="ja-JP" altLang="en-US" sz="2800" dirty="0"/>
              <a:t>職務分析と課題分析に基づいた作業指導や職務の創出、効果的な作業指示の方法としてのシステマティックインストラクション等の方法を知る。</a:t>
            </a:r>
            <a:endParaRPr kumimoji="1" lang="ja-JP" altLang="en-US" sz="2800" dirty="0"/>
          </a:p>
        </p:txBody>
      </p:sp>
    </p:spTree>
    <p:extLst>
      <p:ext uri="{BB962C8B-B14F-4D97-AF65-F5344CB8AC3E}">
        <p14:creationId xmlns:p14="http://schemas.microsoft.com/office/powerpoint/2010/main" val="396105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50573-34BD-45AE-946A-02AB4AC5FFB3}"/>
              </a:ext>
            </a:extLst>
          </p:cNvPr>
          <p:cNvSpPr>
            <a:spLocks noGrp="1"/>
          </p:cNvSpPr>
          <p:nvPr>
            <p:ph type="title"/>
          </p:nvPr>
        </p:nvSpPr>
        <p:spPr>
          <a:xfrm>
            <a:off x="1295399" y="141790"/>
            <a:ext cx="10510777" cy="1485900"/>
          </a:xfrm>
        </p:spPr>
        <p:txBody>
          <a:bodyPr>
            <a:normAutofit/>
          </a:bodyPr>
          <a:lstStyle/>
          <a:p>
            <a:br>
              <a:rPr lang="en-US" altLang="ja-JP" dirty="0"/>
            </a:br>
            <a:r>
              <a:rPr lang="en-US" altLang="ja-JP" dirty="0"/>
              <a:t>4</a:t>
            </a:r>
            <a:r>
              <a:rPr kumimoji="1" lang="ja-JP" altLang="en-US" dirty="0"/>
              <a:t>「職務分析」と「課題分析」の実際</a:t>
            </a:r>
          </a:p>
        </p:txBody>
      </p:sp>
      <p:pic>
        <p:nvPicPr>
          <p:cNvPr id="5" name="コンテンツ プレースホルダー 4">
            <a:extLst>
              <a:ext uri="{FF2B5EF4-FFF2-40B4-BE49-F238E27FC236}">
                <a16:creationId xmlns:a16="http://schemas.microsoft.com/office/drawing/2014/main" id="{D78BF5F7-AD5C-43CF-9F14-C00DEA05183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615722" y="2806996"/>
            <a:ext cx="1520229" cy="3581400"/>
          </a:xfrm>
        </p:spPr>
      </p:pic>
    </p:spTree>
    <p:extLst>
      <p:ext uri="{BB962C8B-B14F-4D97-AF65-F5344CB8AC3E}">
        <p14:creationId xmlns:p14="http://schemas.microsoft.com/office/powerpoint/2010/main" val="2027228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50573-34BD-45AE-946A-02AB4AC5FFB3}"/>
              </a:ext>
            </a:extLst>
          </p:cNvPr>
          <p:cNvSpPr>
            <a:spLocks noGrp="1"/>
          </p:cNvSpPr>
          <p:nvPr>
            <p:ph type="title"/>
          </p:nvPr>
        </p:nvSpPr>
        <p:spPr>
          <a:xfrm>
            <a:off x="1371600" y="685800"/>
            <a:ext cx="9601200" cy="1154575"/>
          </a:xfrm>
        </p:spPr>
        <p:txBody>
          <a:bodyPr>
            <a:normAutofit/>
          </a:bodyPr>
          <a:lstStyle/>
          <a:p>
            <a:r>
              <a:rPr lang="ja-JP" altLang="en-US" dirty="0"/>
              <a:t>ヒロシ</a:t>
            </a:r>
            <a:r>
              <a:rPr kumimoji="1" lang="ja-JP" altLang="en-US" dirty="0"/>
              <a:t>さんはこんな人</a:t>
            </a:r>
          </a:p>
        </p:txBody>
      </p:sp>
      <p:pic>
        <p:nvPicPr>
          <p:cNvPr id="5" name="コンテンツ プレースホルダー 4">
            <a:extLst>
              <a:ext uri="{FF2B5EF4-FFF2-40B4-BE49-F238E27FC236}">
                <a16:creationId xmlns:a16="http://schemas.microsoft.com/office/drawing/2014/main" id="{D78BF5F7-AD5C-43CF-9F14-C00DEA05183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615722" y="2806996"/>
            <a:ext cx="1520229" cy="3581400"/>
          </a:xfrm>
        </p:spPr>
      </p:pic>
      <p:sp>
        <p:nvSpPr>
          <p:cNvPr id="3" name="吹き出し: 角を丸めた四角形 2">
            <a:extLst>
              <a:ext uri="{FF2B5EF4-FFF2-40B4-BE49-F238E27FC236}">
                <a16:creationId xmlns:a16="http://schemas.microsoft.com/office/drawing/2014/main" id="{9C025EC1-A6DB-486D-9B92-CC0DF8B5AD6F}"/>
              </a:ext>
            </a:extLst>
          </p:cNvPr>
          <p:cNvSpPr/>
          <p:nvPr/>
        </p:nvSpPr>
        <p:spPr>
          <a:xfrm>
            <a:off x="5290016" y="1840375"/>
            <a:ext cx="6716232" cy="5017625"/>
          </a:xfrm>
          <a:prstGeom prst="wedgeRoundRectCallout">
            <a:avLst>
              <a:gd name="adj1" fmla="val -70013"/>
              <a:gd name="adj2" fmla="val -228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kumimoji="1" lang="ja-JP" altLang="en-US" dirty="0"/>
              <a:t>自己紹介</a:t>
            </a:r>
          </a:p>
          <a:p>
            <a:r>
              <a:rPr kumimoji="1" lang="ja-JP" altLang="en-US" dirty="0"/>
              <a:t>・特別支援学校　高等部卒業１８歳</a:t>
            </a:r>
          </a:p>
          <a:p>
            <a:endParaRPr kumimoji="1" lang="en-US" altLang="ja-JP" dirty="0"/>
          </a:p>
          <a:p>
            <a:r>
              <a:rPr kumimoji="1" lang="ja-JP" altLang="en-US" dirty="0"/>
              <a:t>・知的障害</a:t>
            </a:r>
            <a:r>
              <a:rPr kumimoji="1" lang="en-US" altLang="ja-JP" dirty="0"/>
              <a:t>FIQ60</a:t>
            </a:r>
            <a:r>
              <a:rPr kumimoji="1" lang="ja-JP" altLang="en-US" dirty="0"/>
              <a:t>自閉症スペクトラム</a:t>
            </a:r>
          </a:p>
          <a:p>
            <a:endParaRPr kumimoji="1" lang="en-US" altLang="ja-JP" dirty="0"/>
          </a:p>
          <a:p>
            <a:r>
              <a:rPr kumimoji="1" lang="ja-JP" altLang="en-US" dirty="0"/>
              <a:t>・バイトの経験なし</a:t>
            </a:r>
          </a:p>
          <a:p>
            <a:endParaRPr kumimoji="1" lang="en-US" altLang="ja-JP" dirty="0"/>
          </a:p>
          <a:p>
            <a:r>
              <a:rPr kumimoji="1" lang="ja-JP" altLang="en-US" dirty="0"/>
              <a:t>・仕事に自信がない</a:t>
            </a:r>
          </a:p>
          <a:p>
            <a:endParaRPr kumimoji="1" lang="en-US" altLang="ja-JP" dirty="0"/>
          </a:p>
          <a:p>
            <a:r>
              <a:rPr kumimoji="1" lang="ja-JP" altLang="en-US" dirty="0"/>
              <a:t>・右利き</a:t>
            </a:r>
            <a:endParaRPr kumimoji="1" lang="en-US" altLang="ja-JP" dirty="0"/>
          </a:p>
          <a:p>
            <a:endParaRPr kumimoji="1" lang="en-US" altLang="ja-JP" dirty="0"/>
          </a:p>
          <a:p>
            <a:r>
              <a:rPr kumimoji="1" lang="ja-JP" altLang="en-US" dirty="0"/>
              <a:t>・犬が苦手</a:t>
            </a:r>
            <a:r>
              <a:rPr kumimoji="1" lang="en-US" altLang="ja-JP" dirty="0"/>
              <a:t>(</a:t>
            </a:r>
            <a:r>
              <a:rPr kumimoji="1" lang="ja-JP" altLang="en-US" dirty="0"/>
              <a:t>近づけない</a:t>
            </a:r>
            <a:r>
              <a:rPr kumimoji="1" lang="en-US" altLang="ja-JP" dirty="0"/>
              <a:t>)</a:t>
            </a:r>
          </a:p>
          <a:p>
            <a:endParaRPr kumimoji="1" lang="ja-JP" altLang="en-US" dirty="0"/>
          </a:p>
          <a:p>
            <a:r>
              <a:rPr kumimoji="1" lang="ja-JP" altLang="en-US" dirty="0"/>
              <a:t>・理解できないときは目線で合図をする</a:t>
            </a:r>
            <a:endParaRPr kumimoji="1" lang="en-US" altLang="ja-JP" dirty="0"/>
          </a:p>
          <a:p>
            <a:endParaRPr kumimoji="1" lang="en-US" altLang="ja-JP" dirty="0"/>
          </a:p>
          <a:p>
            <a:r>
              <a:rPr kumimoji="1" lang="ja-JP" altLang="en-US" dirty="0"/>
              <a:t>・仕事に対しては不安がある</a:t>
            </a:r>
            <a:endParaRPr kumimoji="1" lang="en-US" altLang="ja-JP" dirty="0"/>
          </a:p>
          <a:p>
            <a:endParaRPr kumimoji="1" lang="ja-JP" altLang="en-US" dirty="0"/>
          </a:p>
        </p:txBody>
      </p:sp>
    </p:spTree>
    <p:extLst>
      <p:ext uri="{BB962C8B-B14F-4D97-AF65-F5344CB8AC3E}">
        <p14:creationId xmlns:p14="http://schemas.microsoft.com/office/powerpoint/2010/main" val="2810580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33D04-4008-4E6F-A21C-5F19ACE4C00D}"/>
              </a:ext>
            </a:extLst>
          </p:cNvPr>
          <p:cNvSpPr>
            <a:spLocks noGrp="1"/>
          </p:cNvSpPr>
          <p:nvPr>
            <p:ph type="title"/>
          </p:nvPr>
        </p:nvSpPr>
        <p:spPr>
          <a:xfrm>
            <a:off x="1371600" y="685800"/>
            <a:ext cx="9601200" cy="1057940"/>
          </a:xfrm>
        </p:spPr>
        <p:txBody>
          <a:bodyPr>
            <a:normAutofit fontScale="90000"/>
          </a:bodyPr>
          <a:lstStyle/>
          <a:p>
            <a:r>
              <a:rPr kumimoji="1" lang="ja-JP" altLang="en-US" dirty="0"/>
              <a:t>ヒロシさんは、あなたがサビ管をしている</a:t>
            </a:r>
            <a:r>
              <a:rPr kumimoji="1" lang="en-US" altLang="ja-JP" dirty="0"/>
              <a:t>B</a:t>
            </a:r>
            <a:r>
              <a:rPr kumimoji="1" lang="ja-JP" altLang="en-US" dirty="0"/>
              <a:t>型事業所に通うこととなりました。</a:t>
            </a:r>
          </a:p>
        </p:txBody>
      </p:sp>
      <p:sp>
        <p:nvSpPr>
          <p:cNvPr id="3" name="コンテンツ プレースホルダー 2">
            <a:extLst>
              <a:ext uri="{FF2B5EF4-FFF2-40B4-BE49-F238E27FC236}">
                <a16:creationId xmlns:a16="http://schemas.microsoft.com/office/drawing/2014/main" id="{40EDADB3-85EF-4434-A160-C8DE724149C4}"/>
              </a:ext>
            </a:extLst>
          </p:cNvPr>
          <p:cNvSpPr>
            <a:spLocks noGrp="1"/>
          </p:cNvSpPr>
          <p:nvPr>
            <p:ph idx="1"/>
          </p:nvPr>
        </p:nvSpPr>
        <p:spPr>
          <a:xfrm>
            <a:off x="1371600" y="1860698"/>
            <a:ext cx="9601200" cy="4006702"/>
          </a:xfrm>
        </p:spPr>
        <p:txBody>
          <a:bodyPr/>
          <a:lstStyle/>
          <a:p>
            <a:r>
              <a:rPr kumimoji="1" lang="ja-JP" altLang="en-US" dirty="0"/>
              <a:t>あなたは、管理者からヒロシさんが初出勤するにあたって一日の行動予定</a:t>
            </a:r>
            <a:r>
              <a:rPr kumimoji="1" lang="en-US" altLang="ja-JP" dirty="0"/>
              <a:t>(</a:t>
            </a:r>
            <a:r>
              <a:rPr kumimoji="1" lang="ja-JP" altLang="en-US" dirty="0"/>
              <a:t>職務分析</a:t>
            </a:r>
            <a:r>
              <a:rPr kumimoji="1" lang="en-US" altLang="ja-JP" dirty="0"/>
              <a:t>)</a:t>
            </a:r>
            <a:r>
              <a:rPr kumimoji="1" lang="ja-JP" altLang="en-US" dirty="0"/>
              <a:t>を作るよう言われました。</a:t>
            </a:r>
          </a:p>
          <a:p>
            <a:r>
              <a:rPr lang="ja-JP" altLang="en-US" dirty="0"/>
              <a:t>この</a:t>
            </a:r>
            <a:r>
              <a:rPr lang="en-US" altLang="ja-JP" dirty="0"/>
              <a:t>B</a:t>
            </a:r>
            <a:r>
              <a:rPr lang="ja-JP" altLang="en-US" dirty="0"/>
              <a:t>型の流れは</a:t>
            </a:r>
            <a:endParaRPr kumimoji="1" lang="ja-JP" altLang="en-US" dirty="0"/>
          </a:p>
        </p:txBody>
      </p:sp>
      <p:graphicFrame>
        <p:nvGraphicFramePr>
          <p:cNvPr id="4" name="表 4">
            <a:extLst>
              <a:ext uri="{FF2B5EF4-FFF2-40B4-BE49-F238E27FC236}">
                <a16:creationId xmlns:a16="http://schemas.microsoft.com/office/drawing/2014/main" id="{FC47A44B-756E-45E5-9BBE-DBAB72082124}"/>
              </a:ext>
            </a:extLst>
          </p:cNvPr>
          <p:cNvGraphicFramePr>
            <a:graphicFrameLocks noGrp="1"/>
          </p:cNvGraphicFramePr>
          <p:nvPr>
            <p:extLst>
              <p:ext uri="{D42A27DB-BD31-4B8C-83A1-F6EECF244321}">
                <p14:modId xmlns:p14="http://schemas.microsoft.com/office/powerpoint/2010/main" val="1294433644"/>
              </p:ext>
            </p:extLst>
          </p:nvPr>
        </p:nvGraphicFramePr>
        <p:xfrm>
          <a:off x="4210493" y="2541181"/>
          <a:ext cx="7857460" cy="4316819"/>
        </p:xfrm>
        <a:graphic>
          <a:graphicData uri="http://schemas.openxmlformats.org/drawingml/2006/table">
            <a:tbl>
              <a:tblPr firstRow="1" bandRow="1">
                <a:tableStyleId>{5940675A-B579-460E-94D1-54222C63F5DA}</a:tableStyleId>
              </a:tblPr>
              <a:tblGrid>
                <a:gridCol w="1144934">
                  <a:extLst>
                    <a:ext uri="{9D8B030D-6E8A-4147-A177-3AD203B41FA5}">
                      <a16:colId xmlns:a16="http://schemas.microsoft.com/office/drawing/2014/main" val="190754929"/>
                    </a:ext>
                  </a:extLst>
                </a:gridCol>
                <a:gridCol w="2810378">
                  <a:extLst>
                    <a:ext uri="{9D8B030D-6E8A-4147-A177-3AD203B41FA5}">
                      <a16:colId xmlns:a16="http://schemas.microsoft.com/office/drawing/2014/main" val="836607569"/>
                    </a:ext>
                  </a:extLst>
                </a:gridCol>
                <a:gridCol w="3902148">
                  <a:extLst>
                    <a:ext uri="{9D8B030D-6E8A-4147-A177-3AD203B41FA5}">
                      <a16:colId xmlns:a16="http://schemas.microsoft.com/office/drawing/2014/main" val="1189345790"/>
                    </a:ext>
                  </a:extLst>
                </a:gridCol>
              </a:tblGrid>
              <a:tr h="437958">
                <a:tc>
                  <a:txBody>
                    <a:bodyPr/>
                    <a:lstStyle/>
                    <a:p>
                      <a:pPr algn="ctr"/>
                      <a:r>
                        <a:rPr kumimoji="1" lang="ja-JP" altLang="en-US" dirty="0"/>
                        <a:t>時間</a:t>
                      </a:r>
                    </a:p>
                  </a:txBody>
                  <a:tcPr/>
                </a:tc>
                <a:tc>
                  <a:txBody>
                    <a:bodyPr/>
                    <a:lstStyle/>
                    <a:p>
                      <a:pPr algn="ctr"/>
                      <a:r>
                        <a:rPr kumimoji="1" lang="ja-JP" altLang="en-US" dirty="0"/>
                        <a:t>やること</a:t>
                      </a:r>
                    </a:p>
                  </a:txBody>
                  <a:tcPr/>
                </a:tc>
                <a:tc>
                  <a:txBody>
                    <a:bodyPr/>
                    <a:lstStyle/>
                    <a:p>
                      <a:pPr algn="ctr"/>
                      <a:r>
                        <a:rPr kumimoji="1" lang="ja-JP" altLang="en-US" dirty="0"/>
                        <a:t>やっていること</a:t>
                      </a:r>
                    </a:p>
                  </a:txBody>
                  <a:tcPr/>
                </a:tc>
                <a:extLst>
                  <a:ext uri="{0D108BD9-81ED-4DB2-BD59-A6C34878D82A}">
                    <a16:rowId xmlns:a16="http://schemas.microsoft.com/office/drawing/2014/main" val="1579617761"/>
                  </a:ext>
                </a:extLst>
              </a:tr>
              <a:tr h="437958">
                <a:tc>
                  <a:txBody>
                    <a:bodyPr/>
                    <a:lstStyle/>
                    <a:p>
                      <a:pPr algn="ctr"/>
                      <a:r>
                        <a:rPr kumimoji="1" lang="en-US" altLang="ja-JP" dirty="0"/>
                        <a:t>9:00</a:t>
                      </a:r>
                      <a:endParaRPr kumimoji="1" lang="ja-JP" altLang="en-US" dirty="0"/>
                    </a:p>
                  </a:txBody>
                  <a:tcPr/>
                </a:tc>
                <a:tc>
                  <a:txBody>
                    <a:bodyPr/>
                    <a:lstStyle/>
                    <a:p>
                      <a:pPr algn="ctr"/>
                      <a:r>
                        <a:rPr kumimoji="1" lang="ja-JP" altLang="en-US" dirty="0"/>
                        <a:t>朝礼</a:t>
                      </a:r>
                    </a:p>
                  </a:txBody>
                  <a:tcPr/>
                </a:tc>
                <a:tc>
                  <a:txBody>
                    <a:bodyPr/>
                    <a:lstStyle/>
                    <a:p>
                      <a:endParaRPr kumimoji="1" lang="ja-JP" altLang="en-US"/>
                    </a:p>
                  </a:txBody>
                  <a:tcPr/>
                </a:tc>
                <a:extLst>
                  <a:ext uri="{0D108BD9-81ED-4DB2-BD59-A6C34878D82A}">
                    <a16:rowId xmlns:a16="http://schemas.microsoft.com/office/drawing/2014/main" val="2478790477"/>
                  </a:ext>
                </a:extLst>
              </a:tr>
              <a:tr h="437958">
                <a:tc>
                  <a:txBody>
                    <a:bodyPr/>
                    <a:lstStyle/>
                    <a:p>
                      <a:pPr algn="ctr"/>
                      <a:r>
                        <a:rPr kumimoji="1" lang="en-US" altLang="ja-JP" dirty="0"/>
                        <a:t>9:30</a:t>
                      </a:r>
                    </a:p>
                  </a:txBody>
                  <a:tcPr/>
                </a:tc>
                <a:tc>
                  <a:txBody>
                    <a:bodyPr/>
                    <a:lstStyle/>
                    <a:p>
                      <a:pPr algn="ctr"/>
                      <a:r>
                        <a:rPr kumimoji="1" lang="ja-JP" altLang="en-US" dirty="0"/>
                        <a:t>午前の作業開始</a:t>
                      </a:r>
                    </a:p>
                  </a:txBody>
                  <a:tcPr/>
                </a:tc>
                <a:tc>
                  <a:txBody>
                    <a:bodyPr/>
                    <a:lstStyle/>
                    <a:p>
                      <a:r>
                        <a:rPr lang="ja-JP" altLang="en-US" dirty="0">
                          <a:highlight>
                            <a:srgbClr val="FF00FF"/>
                          </a:highlight>
                        </a:rPr>
                        <a:t>割り箸入れ</a:t>
                      </a:r>
                      <a:r>
                        <a:rPr kumimoji="1" lang="ja-JP" altLang="en-US" dirty="0"/>
                        <a:t>、</a:t>
                      </a:r>
                    </a:p>
                  </a:txBody>
                  <a:tcPr/>
                </a:tc>
                <a:extLst>
                  <a:ext uri="{0D108BD9-81ED-4DB2-BD59-A6C34878D82A}">
                    <a16:rowId xmlns:a16="http://schemas.microsoft.com/office/drawing/2014/main" val="3261022866"/>
                  </a:ext>
                </a:extLst>
              </a:tr>
              <a:tr h="437958">
                <a:tc>
                  <a:txBody>
                    <a:bodyPr/>
                    <a:lstStyle/>
                    <a:p>
                      <a:pPr algn="ctr"/>
                      <a:r>
                        <a:rPr kumimoji="1" lang="en-US" altLang="ja-JP" dirty="0"/>
                        <a:t>1</a:t>
                      </a:r>
                      <a:r>
                        <a:rPr kumimoji="1" lang="ja-JP" altLang="en-US" dirty="0"/>
                        <a:t>０</a:t>
                      </a:r>
                      <a:r>
                        <a:rPr kumimoji="1" lang="en-US" altLang="ja-JP" dirty="0"/>
                        <a:t>:30</a:t>
                      </a:r>
                      <a:endParaRPr kumimoji="1" lang="ja-JP" altLang="en-US" dirty="0"/>
                    </a:p>
                  </a:txBody>
                  <a:tcPr/>
                </a:tc>
                <a:tc>
                  <a:txBody>
                    <a:bodyPr/>
                    <a:lstStyle/>
                    <a:p>
                      <a:pPr algn="ctr"/>
                      <a:r>
                        <a:rPr kumimoji="1" lang="ja-JP" altLang="en-US" dirty="0"/>
                        <a:t>休憩</a:t>
                      </a:r>
                    </a:p>
                  </a:txBody>
                  <a:tcPr/>
                </a:tc>
                <a:tc>
                  <a:txBody>
                    <a:bodyPr/>
                    <a:lstStyle/>
                    <a:p>
                      <a:r>
                        <a:rPr kumimoji="1" lang="ja-JP" altLang="en-US" dirty="0"/>
                        <a:t>作業棟</a:t>
                      </a:r>
                    </a:p>
                  </a:txBody>
                  <a:tcPr/>
                </a:tc>
                <a:extLst>
                  <a:ext uri="{0D108BD9-81ED-4DB2-BD59-A6C34878D82A}">
                    <a16:rowId xmlns:a16="http://schemas.microsoft.com/office/drawing/2014/main" val="2120274880"/>
                  </a:ext>
                </a:extLst>
              </a:tr>
              <a:tr h="437958">
                <a:tc>
                  <a:txBody>
                    <a:bodyPr/>
                    <a:lstStyle/>
                    <a:p>
                      <a:pPr algn="ctr"/>
                      <a:r>
                        <a:rPr kumimoji="1" lang="en-US" altLang="ja-JP" dirty="0"/>
                        <a:t>10:50</a:t>
                      </a:r>
                    </a:p>
                  </a:txBody>
                  <a:tcPr/>
                </a:tc>
                <a:tc>
                  <a:txBody>
                    <a:bodyPr/>
                    <a:lstStyle/>
                    <a:p>
                      <a:pPr algn="ctr"/>
                      <a:r>
                        <a:rPr kumimoji="1" lang="ja-JP" altLang="en-US" dirty="0"/>
                        <a:t>午前の作業</a:t>
                      </a:r>
                      <a:r>
                        <a:rPr kumimoji="1" lang="en-US" altLang="ja-JP" dirty="0"/>
                        <a:t>/</a:t>
                      </a:r>
                      <a:r>
                        <a:rPr kumimoji="1" lang="ja-JP" altLang="en-US" dirty="0"/>
                        <a:t>片付け</a:t>
                      </a:r>
                    </a:p>
                  </a:txBody>
                  <a:tcPr/>
                </a:tc>
                <a:tc>
                  <a:txBody>
                    <a:bodyPr/>
                    <a:lstStyle/>
                    <a:p>
                      <a:r>
                        <a:rPr kumimoji="1" lang="ja-JP" altLang="en-US" dirty="0">
                          <a:highlight>
                            <a:srgbClr val="FF00FF"/>
                          </a:highlight>
                        </a:rPr>
                        <a:t>ポスティング</a:t>
                      </a:r>
                      <a:r>
                        <a:rPr kumimoji="1" lang="ja-JP" altLang="en-US" dirty="0"/>
                        <a:t>、</a:t>
                      </a:r>
                    </a:p>
                  </a:txBody>
                  <a:tcPr/>
                </a:tc>
                <a:extLst>
                  <a:ext uri="{0D108BD9-81ED-4DB2-BD59-A6C34878D82A}">
                    <a16:rowId xmlns:a16="http://schemas.microsoft.com/office/drawing/2014/main" val="2122994930"/>
                  </a:ext>
                </a:extLst>
              </a:tr>
              <a:tr h="437958">
                <a:tc>
                  <a:txBody>
                    <a:bodyPr/>
                    <a:lstStyle/>
                    <a:p>
                      <a:pPr algn="ctr"/>
                      <a:r>
                        <a:rPr kumimoji="1" lang="en-US" altLang="ja-JP" dirty="0"/>
                        <a:t>1</a:t>
                      </a:r>
                      <a:r>
                        <a:rPr kumimoji="1" lang="ja-JP" altLang="en-US" dirty="0"/>
                        <a:t>２</a:t>
                      </a:r>
                      <a:r>
                        <a:rPr kumimoji="1" lang="en-US" altLang="ja-JP" dirty="0"/>
                        <a:t>:00</a:t>
                      </a:r>
                      <a:endParaRPr kumimoji="1" lang="ja-JP" altLang="en-US" dirty="0"/>
                    </a:p>
                  </a:txBody>
                  <a:tcPr/>
                </a:tc>
                <a:tc>
                  <a:txBody>
                    <a:bodyPr/>
                    <a:lstStyle/>
                    <a:p>
                      <a:pPr algn="ctr"/>
                      <a:r>
                        <a:rPr kumimoji="1" lang="ja-JP" altLang="en-US" dirty="0"/>
                        <a:t>昼食</a:t>
                      </a:r>
                    </a:p>
                  </a:txBody>
                  <a:tcPr/>
                </a:tc>
                <a:tc>
                  <a:txBody>
                    <a:bodyPr/>
                    <a:lstStyle/>
                    <a:p>
                      <a:r>
                        <a:rPr kumimoji="1" lang="ja-JP" altLang="en-US" dirty="0"/>
                        <a:t>食堂</a:t>
                      </a:r>
                    </a:p>
                  </a:txBody>
                  <a:tcPr/>
                </a:tc>
                <a:extLst>
                  <a:ext uri="{0D108BD9-81ED-4DB2-BD59-A6C34878D82A}">
                    <a16:rowId xmlns:a16="http://schemas.microsoft.com/office/drawing/2014/main" val="242711487"/>
                  </a:ext>
                </a:extLst>
              </a:tr>
              <a:tr h="437958">
                <a:tc>
                  <a:txBody>
                    <a:bodyPr/>
                    <a:lstStyle/>
                    <a:p>
                      <a:pPr algn="ctr"/>
                      <a:r>
                        <a:rPr kumimoji="1" lang="en-US" altLang="ja-JP" dirty="0"/>
                        <a:t>1:00</a:t>
                      </a:r>
                    </a:p>
                  </a:txBody>
                  <a:tcPr/>
                </a:tc>
                <a:tc>
                  <a:txBody>
                    <a:bodyPr/>
                    <a:lstStyle/>
                    <a:p>
                      <a:pPr algn="ctr"/>
                      <a:r>
                        <a:rPr kumimoji="1" lang="ja-JP" altLang="en-US" dirty="0"/>
                        <a:t>午後の作業</a:t>
                      </a:r>
                    </a:p>
                  </a:txBody>
                  <a:tcPr/>
                </a:tc>
                <a:tc>
                  <a:txBody>
                    <a:bodyPr/>
                    <a:lstStyle/>
                    <a:p>
                      <a:r>
                        <a:rPr kumimoji="1" lang="ja-JP" altLang="en-US" dirty="0"/>
                        <a:t>清掃、</a:t>
                      </a:r>
                      <a:r>
                        <a:rPr kumimoji="1" lang="ja-JP" altLang="en-US" dirty="0">
                          <a:highlight>
                            <a:srgbClr val="FF00FF"/>
                          </a:highlight>
                        </a:rPr>
                        <a:t>割り箸入れ、</a:t>
                      </a:r>
                    </a:p>
                  </a:txBody>
                  <a:tcPr/>
                </a:tc>
                <a:extLst>
                  <a:ext uri="{0D108BD9-81ED-4DB2-BD59-A6C34878D82A}">
                    <a16:rowId xmlns:a16="http://schemas.microsoft.com/office/drawing/2014/main" val="2697229839"/>
                  </a:ext>
                </a:extLst>
              </a:tr>
              <a:tr h="437958">
                <a:tc>
                  <a:txBody>
                    <a:bodyPr/>
                    <a:lstStyle/>
                    <a:p>
                      <a:pPr algn="ctr"/>
                      <a:r>
                        <a:rPr kumimoji="1" lang="ja-JP" altLang="en-US" dirty="0"/>
                        <a:t>２</a:t>
                      </a:r>
                      <a:r>
                        <a:rPr kumimoji="1" lang="en-US" altLang="ja-JP" dirty="0"/>
                        <a:t>:00</a:t>
                      </a:r>
                    </a:p>
                  </a:txBody>
                  <a:tcPr/>
                </a:tc>
                <a:tc>
                  <a:txBody>
                    <a:bodyPr/>
                    <a:lstStyle/>
                    <a:p>
                      <a:pPr algn="ctr"/>
                      <a:r>
                        <a:rPr kumimoji="1" lang="ja-JP" altLang="en-US" dirty="0"/>
                        <a:t>休憩</a:t>
                      </a:r>
                    </a:p>
                  </a:txBody>
                  <a:tcPr/>
                </a:tc>
                <a:tc>
                  <a:txBody>
                    <a:bodyPr/>
                    <a:lstStyle/>
                    <a:p>
                      <a:r>
                        <a:rPr kumimoji="1" lang="ja-JP" altLang="en-US" dirty="0"/>
                        <a:t>ディールーム</a:t>
                      </a:r>
                    </a:p>
                  </a:txBody>
                  <a:tcPr/>
                </a:tc>
                <a:extLst>
                  <a:ext uri="{0D108BD9-81ED-4DB2-BD59-A6C34878D82A}">
                    <a16:rowId xmlns:a16="http://schemas.microsoft.com/office/drawing/2014/main" val="484226343"/>
                  </a:ext>
                </a:extLst>
              </a:tr>
              <a:tr h="437958">
                <a:tc>
                  <a:txBody>
                    <a:bodyPr/>
                    <a:lstStyle/>
                    <a:p>
                      <a:pPr algn="ctr"/>
                      <a:r>
                        <a:rPr kumimoji="1" lang="en-US" altLang="ja-JP" dirty="0"/>
                        <a:t>2:20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職員と面談</a:t>
                      </a:r>
                      <a:r>
                        <a:rPr kumimoji="1" lang="en-US" altLang="ja-JP" dirty="0"/>
                        <a:t>/</a:t>
                      </a:r>
                      <a:r>
                        <a:rPr kumimoji="1" lang="ja-JP" altLang="en-US" dirty="0"/>
                        <a:t>片付け</a:t>
                      </a:r>
                    </a:p>
                  </a:txBody>
                  <a:tcPr/>
                </a:tc>
                <a:tc>
                  <a:txBody>
                    <a:bodyPr/>
                    <a:lstStyle/>
                    <a:p>
                      <a:r>
                        <a:rPr kumimoji="1" lang="ja-JP" altLang="en-US" dirty="0">
                          <a:highlight>
                            <a:srgbClr val="FF00FF"/>
                          </a:highlight>
                        </a:rPr>
                        <a:t>日記書き</a:t>
                      </a:r>
                      <a:r>
                        <a:rPr kumimoji="1" lang="en-US" altLang="ja-JP" dirty="0">
                          <a:highlight>
                            <a:srgbClr val="FF00FF"/>
                          </a:highlight>
                        </a:rPr>
                        <a:t>/</a:t>
                      </a:r>
                      <a:r>
                        <a:rPr kumimoji="1" lang="ja-JP" altLang="en-US" dirty="0">
                          <a:highlight>
                            <a:srgbClr val="FF00FF"/>
                          </a:highlight>
                        </a:rPr>
                        <a:t>面接</a:t>
                      </a:r>
                    </a:p>
                  </a:txBody>
                  <a:tcPr/>
                </a:tc>
                <a:extLst>
                  <a:ext uri="{0D108BD9-81ED-4DB2-BD59-A6C34878D82A}">
                    <a16:rowId xmlns:a16="http://schemas.microsoft.com/office/drawing/2014/main" val="223593697"/>
                  </a:ext>
                </a:extLst>
              </a:tr>
              <a:tr h="375197">
                <a:tc>
                  <a:txBody>
                    <a:bodyPr/>
                    <a:lstStyle/>
                    <a:p>
                      <a:pPr algn="ctr"/>
                      <a:r>
                        <a:rPr kumimoji="1" lang="en-US" altLang="ja-JP" dirty="0"/>
                        <a:t>3:00</a:t>
                      </a:r>
                    </a:p>
                  </a:txBody>
                  <a:tcPr/>
                </a:tc>
                <a:tc>
                  <a:txBody>
                    <a:bodyPr/>
                    <a:lstStyle/>
                    <a:p>
                      <a:pPr algn="ctr"/>
                      <a:r>
                        <a:rPr kumimoji="1" lang="ja-JP" altLang="en-US" dirty="0"/>
                        <a:t>終礼／帰宅</a:t>
                      </a:r>
                    </a:p>
                  </a:txBody>
                  <a:tcPr/>
                </a:tc>
                <a:tc>
                  <a:txBody>
                    <a:bodyPr/>
                    <a:lstStyle/>
                    <a:p>
                      <a:endParaRPr kumimoji="1" lang="ja-JP" altLang="en-US" dirty="0"/>
                    </a:p>
                  </a:txBody>
                  <a:tcPr/>
                </a:tc>
                <a:extLst>
                  <a:ext uri="{0D108BD9-81ED-4DB2-BD59-A6C34878D82A}">
                    <a16:rowId xmlns:a16="http://schemas.microsoft.com/office/drawing/2014/main" val="3589600655"/>
                  </a:ext>
                </a:extLst>
              </a:tr>
            </a:tbl>
          </a:graphicData>
        </a:graphic>
      </p:graphicFrame>
    </p:spTree>
    <p:extLst>
      <p:ext uri="{BB962C8B-B14F-4D97-AF65-F5344CB8AC3E}">
        <p14:creationId xmlns:p14="http://schemas.microsoft.com/office/powerpoint/2010/main" val="3094128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477D49-B398-4474-9138-06A1551D73F7}"/>
              </a:ext>
            </a:extLst>
          </p:cNvPr>
          <p:cNvSpPr>
            <a:spLocks noGrp="1"/>
          </p:cNvSpPr>
          <p:nvPr>
            <p:ph type="title"/>
          </p:nvPr>
        </p:nvSpPr>
        <p:spPr/>
        <p:txBody>
          <a:bodyPr/>
          <a:lstStyle/>
          <a:p>
            <a:r>
              <a:rPr kumimoji="1" lang="ja-JP" altLang="en-US" dirty="0"/>
              <a:t>職務分析</a:t>
            </a:r>
          </a:p>
        </p:txBody>
      </p:sp>
      <p:graphicFrame>
        <p:nvGraphicFramePr>
          <p:cNvPr id="4" name="コンテンツ プレースホルダー 3">
            <a:extLst>
              <a:ext uri="{FF2B5EF4-FFF2-40B4-BE49-F238E27FC236}">
                <a16:creationId xmlns:a16="http://schemas.microsoft.com/office/drawing/2014/main" id="{6B145125-DB01-4605-A9CF-FF36990E36AC}"/>
              </a:ext>
            </a:extLst>
          </p:cNvPr>
          <p:cNvGraphicFramePr>
            <a:graphicFrameLocks/>
          </p:cNvGraphicFramePr>
          <p:nvPr/>
        </p:nvGraphicFramePr>
        <p:xfrm>
          <a:off x="5418951" y="499072"/>
          <a:ext cx="6383190" cy="5967848"/>
        </p:xfrm>
        <a:graphic>
          <a:graphicData uri="http://schemas.openxmlformats.org/drawingml/2006/table">
            <a:tbl>
              <a:tblPr/>
              <a:tblGrid>
                <a:gridCol w="33944">
                  <a:extLst>
                    <a:ext uri="{9D8B030D-6E8A-4147-A177-3AD203B41FA5}">
                      <a16:colId xmlns:a16="http://schemas.microsoft.com/office/drawing/2014/main" val="1392843601"/>
                    </a:ext>
                  </a:extLst>
                </a:gridCol>
                <a:gridCol w="1010650">
                  <a:extLst>
                    <a:ext uri="{9D8B030D-6E8A-4147-A177-3AD203B41FA5}">
                      <a16:colId xmlns:a16="http://schemas.microsoft.com/office/drawing/2014/main" val="874172174"/>
                    </a:ext>
                  </a:extLst>
                </a:gridCol>
                <a:gridCol w="844187">
                  <a:extLst>
                    <a:ext uri="{9D8B030D-6E8A-4147-A177-3AD203B41FA5}">
                      <a16:colId xmlns:a16="http://schemas.microsoft.com/office/drawing/2014/main" val="1357700425"/>
                    </a:ext>
                  </a:extLst>
                </a:gridCol>
                <a:gridCol w="1854837">
                  <a:extLst>
                    <a:ext uri="{9D8B030D-6E8A-4147-A177-3AD203B41FA5}">
                      <a16:colId xmlns:a16="http://schemas.microsoft.com/office/drawing/2014/main" val="948787298"/>
                    </a:ext>
                  </a:extLst>
                </a:gridCol>
                <a:gridCol w="1795385">
                  <a:extLst>
                    <a:ext uri="{9D8B030D-6E8A-4147-A177-3AD203B41FA5}">
                      <a16:colId xmlns:a16="http://schemas.microsoft.com/office/drawing/2014/main" val="882595248"/>
                    </a:ext>
                  </a:extLst>
                </a:gridCol>
                <a:gridCol w="844187">
                  <a:extLst>
                    <a:ext uri="{9D8B030D-6E8A-4147-A177-3AD203B41FA5}">
                      <a16:colId xmlns:a16="http://schemas.microsoft.com/office/drawing/2014/main" val="3122608279"/>
                    </a:ext>
                  </a:extLst>
                </a:gridCol>
              </a:tblGrid>
              <a:tr h="496078">
                <a:tc gridSpan="4">
                  <a:txBody>
                    <a:bodyPr/>
                    <a:lstStyle/>
                    <a:p>
                      <a:pPr algn="l" fontAlgn="ctr"/>
                      <a:r>
                        <a:rPr lang="ja-JP" altLang="en-US" sz="2800" b="0" i="0" u="none" strike="noStrike" dirty="0">
                          <a:solidFill>
                            <a:srgbClr val="000000"/>
                          </a:solidFill>
                          <a:effectLst/>
                          <a:latin typeface="游ゴシック" panose="020B0400000000000000" pitchFamily="50" charset="-128"/>
                          <a:ea typeface="游ゴシック" panose="020B0400000000000000" pitchFamily="50" charset="-128"/>
                        </a:rPr>
                        <a:t>職務分析</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場所</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523449189"/>
                  </a:ext>
                </a:extLst>
              </a:tr>
              <a:tr h="255418">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スタート</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終わり</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活動内容</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必要なスキル</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888135"/>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朝礼</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120042"/>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０</a:t>
                      </a:r>
                      <a:r>
                        <a:rPr kumimoji="1" lang="en-US" altLang="ja-JP" sz="2000" dirty="0"/>
                        <a:t>:30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午前の作業開始</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割箸入れの用意</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26532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０</a:t>
                      </a:r>
                      <a:r>
                        <a:rPr kumimoji="1" lang="en-US" altLang="ja-JP" sz="2000" dirty="0"/>
                        <a:t>:30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813568"/>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２</a:t>
                      </a:r>
                      <a:r>
                        <a:rPr kumimoji="1" lang="en-US" altLang="ja-JP" sz="2000" dirty="0"/>
                        <a:t>:00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午前の作業</a:t>
                      </a:r>
                      <a:r>
                        <a:rPr kumimoji="1" lang="en-US" altLang="ja-JP" sz="2000" dirty="0"/>
                        <a:t>/</a:t>
                      </a:r>
                      <a:r>
                        <a:rPr kumimoji="1" lang="ja-JP" altLang="en-US" sz="20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ポスティング　間違えずに配る</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812387"/>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２</a:t>
                      </a:r>
                      <a:r>
                        <a:rPr kumimoji="1" lang="en-US" altLang="ja-JP" sz="2000" dirty="0"/>
                        <a:t>:00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昼食</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230478"/>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２</a:t>
                      </a:r>
                      <a:r>
                        <a:rPr kumimoji="1" lang="en-US" altLang="ja-JP" sz="20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午後の作業</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割箸入れ</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99300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２</a:t>
                      </a:r>
                      <a:r>
                        <a:rPr kumimoji="1" lang="en-US" altLang="ja-JP" sz="20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844420"/>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職員と面談</a:t>
                      </a:r>
                      <a:r>
                        <a:rPr kumimoji="1" lang="en-US" altLang="ja-JP" sz="2000" dirty="0"/>
                        <a:t>/</a:t>
                      </a:r>
                      <a:r>
                        <a:rPr kumimoji="1" lang="ja-JP" altLang="en-US" sz="20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今日の反省</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62357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rPr>
                        <a:t>3:15</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終礼／帰宅</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59535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kumimoji="1" lang="en-US" altLang="ja-JP"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628886"/>
                  </a:ext>
                </a:extLst>
              </a:tr>
            </a:tbl>
          </a:graphicData>
        </a:graphic>
      </p:graphicFrame>
      <p:sp>
        <p:nvSpPr>
          <p:cNvPr id="5" name="正方形/長方形 4">
            <a:extLst>
              <a:ext uri="{FF2B5EF4-FFF2-40B4-BE49-F238E27FC236}">
                <a16:creationId xmlns:a16="http://schemas.microsoft.com/office/drawing/2014/main" id="{17E81EE4-8727-4678-9CC4-A8D2A117085C}"/>
              </a:ext>
            </a:extLst>
          </p:cNvPr>
          <p:cNvSpPr/>
          <p:nvPr/>
        </p:nvSpPr>
        <p:spPr>
          <a:xfrm>
            <a:off x="5418951" y="2721935"/>
            <a:ext cx="6383190" cy="707065"/>
          </a:xfrm>
          <a:prstGeom prst="rect">
            <a:avLst/>
          </a:prstGeom>
          <a:solidFill>
            <a:srgbClr val="FF0000">
              <a:alpha val="29000"/>
            </a:srgbClr>
          </a:solidFill>
          <a:ln w="1174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9184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3DE7F-D2DB-477B-B7A9-2AC8550267A0}"/>
              </a:ext>
            </a:extLst>
          </p:cNvPr>
          <p:cNvSpPr>
            <a:spLocks noGrp="1"/>
          </p:cNvSpPr>
          <p:nvPr>
            <p:ph type="title"/>
          </p:nvPr>
        </p:nvSpPr>
        <p:spPr/>
        <p:txBody>
          <a:bodyPr>
            <a:normAutofit fontScale="90000"/>
          </a:bodyPr>
          <a:lstStyle/>
          <a:p>
            <a:r>
              <a:rPr lang="ja-JP" altLang="en-US" dirty="0"/>
              <a:t>ヒロシさんポスティングに行ったら犬を飼っている家に遭遇。強い恐怖心を抱き行けなくなった。</a:t>
            </a:r>
          </a:p>
        </p:txBody>
      </p:sp>
      <p:pic>
        <p:nvPicPr>
          <p:cNvPr id="4" name="コンテンツ プレースホルダー 4">
            <a:extLst>
              <a:ext uri="{FF2B5EF4-FFF2-40B4-BE49-F238E27FC236}">
                <a16:creationId xmlns:a16="http://schemas.microsoft.com/office/drawing/2014/main" id="{836A2FC5-85DE-49DC-8874-93EC4CB60D7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491014" y="2425485"/>
            <a:ext cx="1520229" cy="3581400"/>
          </a:xfrm>
        </p:spPr>
      </p:pic>
      <p:graphicFrame>
        <p:nvGraphicFramePr>
          <p:cNvPr id="5" name="コンテンツ プレースホルダー 3">
            <a:extLst>
              <a:ext uri="{FF2B5EF4-FFF2-40B4-BE49-F238E27FC236}">
                <a16:creationId xmlns:a16="http://schemas.microsoft.com/office/drawing/2014/main" id="{6AE3A1AC-ACC9-4FA6-9AF7-FEA2656A0DA3}"/>
              </a:ext>
            </a:extLst>
          </p:cNvPr>
          <p:cNvGraphicFramePr>
            <a:graphicFrameLocks/>
          </p:cNvGraphicFramePr>
          <p:nvPr>
            <p:extLst>
              <p:ext uri="{D42A27DB-BD31-4B8C-83A1-F6EECF244321}">
                <p14:modId xmlns:p14="http://schemas.microsoft.com/office/powerpoint/2010/main" val="1641952356"/>
              </p:ext>
            </p:extLst>
          </p:nvPr>
        </p:nvGraphicFramePr>
        <p:xfrm>
          <a:off x="5428978" y="1805533"/>
          <a:ext cx="6223075" cy="4544250"/>
        </p:xfrm>
        <a:graphic>
          <a:graphicData uri="http://schemas.openxmlformats.org/drawingml/2006/table">
            <a:tbl>
              <a:tblPr/>
              <a:tblGrid>
                <a:gridCol w="192088">
                  <a:extLst>
                    <a:ext uri="{9D8B030D-6E8A-4147-A177-3AD203B41FA5}">
                      <a16:colId xmlns:a16="http://schemas.microsoft.com/office/drawing/2014/main" val="4074259329"/>
                    </a:ext>
                  </a:extLst>
                </a:gridCol>
                <a:gridCol w="959988">
                  <a:extLst>
                    <a:ext uri="{9D8B030D-6E8A-4147-A177-3AD203B41FA5}">
                      <a16:colId xmlns:a16="http://schemas.microsoft.com/office/drawing/2014/main" val="2333794034"/>
                    </a:ext>
                  </a:extLst>
                </a:gridCol>
                <a:gridCol w="801873">
                  <a:extLst>
                    <a:ext uri="{9D8B030D-6E8A-4147-A177-3AD203B41FA5}">
                      <a16:colId xmlns:a16="http://schemas.microsoft.com/office/drawing/2014/main" val="273384895"/>
                    </a:ext>
                  </a:extLst>
                </a:gridCol>
                <a:gridCol w="1761862">
                  <a:extLst>
                    <a:ext uri="{9D8B030D-6E8A-4147-A177-3AD203B41FA5}">
                      <a16:colId xmlns:a16="http://schemas.microsoft.com/office/drawing/2014/main" val="1232468526"/>
                    </a:ext>
                  </a:extLst>
                </a:gridCol>
                <a:gridCol w="1705391">
                  <a:extLst>
                    <a:ext uri="{9D8B030D-6E8A-4147-A177-3AD203B41FA5}">
                      <a16:colId xmlns:a16="http://schemas.microsoft.com/office/drawing/2014/main" val="3129853135"/>
                    </a:ext>
                  </a:extLst>
                </a:gridCol>
                <a:gridCol w="801873">
                  <a:extLst>
                    <a:ext uri="{9D8B030D-6E8A-4147-A177-3AD203B41FA5}">
                      <a16:colId xmlns:a16="http://schemas.microsoft.com/office/drawing/2014/main" val="2976446869"/>
                    </a:ext>
                  </a:extLst>
                </a:gridCol>
              </a:tblGrid>
              <a:tr h="661230">
                <a:tc gridSpan="4">
                  <a:txBody>
                    <a:bodyPr/>
                    <a:lstStyle/>
                    <a:p>
                      <a:pPr algn="l" fontAlgn="ctr"/>
                      <a:r>
                        <a:rPr lang="ja-JP" altLang="en-US" sz="2800" b="0" i="0" u="none" strike="noStrike">
                          <a:solidFill>
                            <a:srgbClr val="000000"/>
                          </a:solidFill>
                          <a:effectLst/>
                          <a:latin typeface="游ゴシック" panose="020B0400000000000000" pitchFamily="50" charset="-128"/>
                          <a:ea typeface="游ゴシック" panose="020B0400000000000000" pitchFamily="50" charset="-128"/>
                        </a:rPr>
                        <a:t>職務分析</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場所</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105024720"/>
                  </a:ext>
                </a:extLst>
              </a:tr>
              <a:tr h="34045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スタート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終わり</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活動内容</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必要なスキル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891103"/>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9:00</a:t>
                      </a:r>
                      <a:endParaRPr kumimoji="1" lang="ja-JP" altLang="en-US"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朝礼</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584267"/>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a:t>
                      </a:r>
                      <a:r>
                        <a:rPr kumimoji="1" lang="ja-JP" altLang="en-US" sz="1600" dirty="0"/>
                        <a:t>０</a:t>
                      </a:r>
                      <a:r>
                        <a:rPr kumimoji="1" lang="en-US" altLang="ja-JP" sz="1600" dirty="0"/>
                        <a:t>:30</a:t>
                      </a:r>
                      <a:endParaRPr kumimoji="1" lang="ja-JP" altLang="en-US"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午前の作業開始</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割箸入れの用意</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950687"/>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a:t>
                      </a:r>
                      <a:r>
                        <a:rPr kumimoji="1" lang="ja-JP" altLang="en-US" sz="1600" dirty="0"/>
                        <a:t>０</a:t>
                      </a:r>
                      <a:r>
                        <a:rPr kumimoji="1" lang="en-US" altLang="ja-JP" sz="1600" dirty="0"/>
                        <a:t>:30</a:t>
                      </a:r>
                      <a:endParaRPr kumimoji="1" lang="ja-JP" altLang="en-US"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58905"/>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a:t>
                      </a:r>
                      <a:r>
                        <a:rPr kumimoji="1" lang="ja-JP" altLang="en-US" sz="1600" dirty="0"/>
                        <a:t>２</a:t>
                      </a:r>
                      <a:r>
                        <a:rPr kumimoji="1" lang="en-US" altLang="ja-JP" sz="1600" dirty="0"/>
                        <a:t>:00</a:t>
                      </a:r>
                      <a:endParaRPr kumimoji="1" lang="ja-JP" altLang="en-US"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午前の作業</a:t>
                      </a:r>
                      <a:r>
                        <a:rPr kumimoji="1" lang="en-US" altLang="ja-JP" sz="1600" dirty="0"/>
                        <a:t>/</a:t>
                      </a:r>
                      <a:r>
                        <a:rPr kumimoji="1" lang="ja-JP" altLang="en-US" sz="16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ポスティング　間違えずに配る</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381432"/>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5</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r"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a:t>
                      </a:r>
                      <a:r>
                        <a:rPr kumimoji="1" lang="ja-JP" altLang="en-US" sz="1600" dirty="0"/>
                        <a:t>２</a:t>
                      </a:r>
                      <a:r>
                        <a:rPr kumimoji="1" lang="en-US" altLang="ja-JP" sz="1600" dirty="0"/>
                        <a:t>:00</a:t>
                      </a:r>
                      <a:endParaRPr kumimoji="1" lang="ja-JP" altLang="en-US"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昼食</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655287"/>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２</a:t>
                      </a:r>
                      <a:r>
                        <a:rPr kumimoji="1" lang="en-US" altLang="ja-JP" sz="16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午後の作業</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割箸入れ</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473160"/>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２</a:t>
                      </a:r>
                      <a:r>
                        <a:rPr kumimoji="1" lang="en-US" altLang="ja-JP" sz="16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138806"/>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8</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r" fontAlgn="ct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職員と面談</a:t>
                      </a:r>
                      <a:r>
                        <a:rPr kumimoji="1" lang="en-US" altLang="ja-JP" sz="1600" dirty="0"/>
                        <a:t>/</a:t>
                      </a:r>
                      <a:r>
                        <a:rPr kumimoji="1" lang="ja-JP" altLang="en-US" sz="16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今日の反省</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711360"/>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3:15</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終礼／帰宅</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491318"/>
                  </a:ext>
                </a:extLst>
              </a:tr>
            </a:tbl>
          </a:graphicData>
        </a:graphic>
      </p:graphicFrame>
      <p:pic>
        <p:nvPicPr>
          <p:cNvPr id="8" name="図 7">
            <a:extLst>
              <a:ext uri="{FF2B5EF4-FFF2-40B4-BE49-F238E27FC236}">
                <a16:creationId xmlns:a16="http://schemas.microsoft.com/office/drawing/2014/main" id="{F6322E5F-5CF3-47BD-B789-53A275CB550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H="1">
            <a:off x="2887670" y="3757694"/>
            <a:ext cx="2664881" cy="2502976"/>
          </a:xfrm>
          <a:prstGeom prst="rect">
            <a:avLst/>
          </a:prstGeom>
        </p:spPr>
      </p:pic>
    </p:spTree>
    <p:extLst>
      <p:ext uri="{BB962C8B-B14F-4D97-AF65-F5344CB8AC3E}">
        <p14:creationId xmlns:p14="http://schemas.microsoft.com/office/powerpoint/2010/main" val="3592956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477D49-B398-4474-9138-06A1551D73F7}"/>
              </a:ext>
            </a:extLst>
          </p:cNvPr>
          <p:cNvSpPr>
            <a:spLocks noGrp="1"/>
          </p:cNvSpPr>
          <p:nvPr>
            <p:ph type="title"/>
          </p:nvPr>
        </p:nvSpPr>
        <p:spPr/>
        <p:txBody>
          <a:bodyPr/>
          <a:lstStyle/>
          <a:p>
            <a:r>
              <a:rPr kumimoji="1" lang="ja-JP" altLang="en-US" dirty="0"/>
              <a:t>職務分析</a:t>
            </a:r>
          </a:p>
        </p:txBody>
      </p:sp>
      <p:graphicFrame>
        <p:nvGraphicFramePr>
          <p:cNvPr id="4" name="コンテンツ プレースホルダー 3">
            <a:extLst>
              <a:ext uri="{FF2B5EF4-FFF2-40B4-BE49-F238E27FC236}">
                <a16:creationId xmlns:a16="http://schemas.microsoft.com/office/drawing/2014/main" id="{6B145125-DB01-4605-A9CF-FF36990E36AC}"/>
              </a:ext>
            </a:extLst>
          </p:cNvPr>
          <p:cNvGraphicFramePr>
            <a:graphicFrameLocks/>
          </p:cNvGraphicFramePr>
          <p:nvPr>
            <p:extLst>
              <p:ext uri="{D42A27DB-BD31-4B8C-83A1-F6EECF244321}">
                <p14:modId xmlns:p14="http://schemas.microsoft.com/office/powerpoint/2010/main" val="3317042408"/>
              </p:ext>
            </p:extLst>
          </p:nvPr>
        </p:nvGraphicFramePr>
        <p:xfrm>
          <a:off x="5418951" y="499072"/>
          <a:ext cx="6383190" cy="5967848"/>
        </p:xfrm>
        <a:graphic>
          <a:graphicData uri="http://schemas.openxmlformats.org/drawingml/2006/table">
            <a:tbl>
              <a:tblPr/>
              <a:tblGrid>
                <a:gridCol w="33944">
                  <a:extLst>
                    <a:ext uri="{9D8B030D-6E8A-4147-A177-3AD203B41FA5}">
                      <a16:colId xmlns:a16="http://schemas.microsoft.com/office/drawing/2014/main" val="1392843601"/>
                    </a:ext>
                  </a:extLst>
                </a:gridCol>
                <a:gridCol w="1010650">
                  <a:extLst>
                    <a:ext uri="{9D8B030D-6E8A-4147-A177-3AD203B41FA5}">
                      <a16:colId xmlns:a16="http://schemas.microsoft.com/office/drawing/2014/main" val="874172174"/>
                    </a:ext>
                  </a:extLst>
                </a:gridCol>
                <a:gridCol w="844187">
                  <a:extLst>
                    <a:ext uri="{9D8B030D-6E8A-4147-A177-3AD203B41FA5}">
                      <a16:colId xmlns:a16="http://schemas.microsoft.com/office/drawing/2014/main" val="1357700425"/>
                    </a:ext>
                  </a:extLst>
                </a:gridCol>
                <a:gridCol w="1854837">
                  <a:extLst>
                    <a:ext uri="{9D8B030D-6E8A-4147-A177-3AD203B41FA5}">
                      <a16:colId xmlns:a16="http://schemas.microsoft.com/office/drawing/2014/main" val="948787298"/>
                    </a:ext>
                  </a:extLst>
                </a:gridCol>
                <a:gridCol w="1795385">
                  <a:extLst>
                    <a:ext uri="{9D8B030D-6E8A-4147-A177-3AD203B41FA5}">
                      <a16:colId xmlns:a16="http://schemas.microsoft.com/office/drawing/2014/main" val="882595248"/>
                    </a:ext>
                  </a:extLst>
                </a:gridCol>
                <a:gridCol w="844187">
                  <a:extLst>
                    <a:ext uri="{9D8B030D-6E8A-4147-A177-3AD203B41FA5}">
                      <a16:colId xmlns:a16="http://schemas.microsoft.com/office/drawing/2014/main" val="3122608279"/>
                    </a:ext>
                  </a:extLst>
                </a:gridCol>
              </a:tblGrid>
              <a:tr h="496078">
                <a:tc gridSpan="4">
                  <a:txBody>
                    <a:bodyPr/>
                    <a:lstStyle/>
                    <a:p>
                      <a:pPr algn="l" fontAlgn="ctr"/>
                      <a:r>
                        <a:rPr lang="ja-JP" altLang="en-US" sz="2800" b="0" i="0" u="none" strike="noStrike" dirty="0">
                          <a:solidFill>
                            <a:srgbClr val="000000"/>
                          </a:solidFill>
                          <a:effectLst/>
                          <a:latin typeface="游ゴシック" panose="020B0400000000000000" pitchFamily="50" charset="-128"/>
                          <a:ea typeface="游ゴシック" panose="020B0400000000000000" pitchFamily="50" charset="-128"/>
                        </a:rPr>
                        <a:t>職務分析</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場所</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523449189"/>
                  </a:ext>
                </a:extLst>
              </a:tr>
              <a:tr h="255418">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スタート</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終わり</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活動内容</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必要なスキル</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888135"/>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朝礼</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120042"/>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０</a:t>
                      </a:r>
                      <a:r>
                        <a:rPr kumimoji="1" lang="en-US" altLang="ja-JP" sz="2000" dirty="0"/>
                        <a:t>:30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午前の作業開始</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割箸入れの用意</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26532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０</a:t>
                      </a:r>
                      <a:r>
                        <a:rPr kumimoji="1" lang="en-US" altLang="ja-JP" sz="2000" dirty="0"/>
                        <a:t>:30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813568"/>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２</a:t>
                      </a:r>
                      <a:r>
                        <a:rPr kumimoji="1" lang="en-US" altLang="ja-JP" sz="2000" dirty="0"/>
                        <a:t>:00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午前の作業</a:t>
                      </a:r>
                      <a:r>
                        <a:rPr kumimoji="1" lang="en-US" altLang="ja-JP" sz="2000" dirty="0"/>
                        <a:t>/</a:t>
                      </a:r>
                      <a:r>
                        <a:rPr kumimoji="1" lang="ja-JP" altLang="en-US" sz="20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資料送付の業務</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812387"/>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２</a:t>
                      </a:r>
                      <a:r>
                        <a:rPr kumimoji="1" lang="en-US" altLang="ja-JP" sz="2000" dirty="0"/>
                        <a:t>:00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昼食</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230478"/>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２</a:t>
                      </a:r>
                      <a:r>
                        <a:rPr kumimoji="1" lang="en-US" altLang="ja-JP" sz="20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午後の作業</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割箸入れ</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99300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２</a:t>
                      </a:r>
                      <a:r>
                        <a:rPr kumimoji="1" lang="en-US" altLang="ja-JP" sz="20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844420"/>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職員と面談</a:t>
                      </a:r>
                      <a:r>
                        <a:rPr kumimoji="1" lang="en-US" altLang="ja-JP" sz="2000" dirty="0"/>
                        <a:t>/</a:t>
                      </a:r>
                      <a:r>
                        <a:rPr kumimoji="1" lang="ja-JP" altLang="en-US" sz="20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今日の反省</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62357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rPr>
                        <a:t>3:15</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終礼／帰宅</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59535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kumimoji="1" lang="en-US" altLang="ja-JP"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628886"/>
                  </a:ext>
                </a:extLst>
              </a:tr>
            </a:tbl>
          </a:graphicData>
        </a:graphic>
      </p:graphicFrame>
      <p:pic>
        <p:nvPicPr>
          <p:cNvPr id="6" name="図 5">
            <a:extLst>
              <a:ext uri="{FF2B5EF4-FFF2-40B4-BE49-F238E27FC236}">
                <a16:creationId xmlns:a16="http://schemas.microsoft.com/office/drawing/2014/main" id="{6E40476D-0B52-4C1B-A55C-E6D1648A6C2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flipH="1">
            <a:off x="2062835" y="3067822"/>
            <a:ext cx="2664881" cy="2502976"/>
          </a:xfrm>
          <a:prstGeom prst="rect">
            <a:avLst/>
          </a:prstGeom>
        </p:spPr>
      </p:pic>
      <p:sp>
        <p:nvSpPr>
          <p:cNvPr id="3" name="正方形/長方形 2">
            <a:extLst>
              <a:ext uri="{FF2B5EF4-FFF2-40B4-BE49-F238E27FC236}">
                <a16:creationId xmlns:a16="http://schemas.microsoft.com/office/drawing/2014/main" id="{F501212E-2B67-9DA0-C787-AB718202F23B}"/>
              </a:ext>
            </a:extLst>
          </p:cNvPr>
          <p:cNvSpPr/>
          <p:nvPr/>
        </p:nvSpPr>
        <p:spPr>
          <a:xfrm>
            <a:off x="5418951" y="2753833"/>
            <a:ext cx="6383190" cy="6751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E25E1B60-F090-2EC6-D22D-D9A7F087F3A0}"/>
              </a:ext>
            </a:extLst>
          </p:cNvPr>
          <p:cNvSpPr/>
          <p:nvPr/>
        </p:nvSpPr>
        <p:spPr>
          <a:xfrm>
            <a:off x="2062836" y="1643605"/>
            <a:ext cx="2902704" cy="1226917"/>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S創英角ﾎﾟｯﾌﾟ体" panose="040B0A00000000000000" pitchFamily="50" charset="-128"/>
                <a:ea typeface="HGS創英角ﾎﾟｯﾌﾟ体" panose="040B0A00000000000000" pitchFamily="50" charset="-128"/>
              </a:rPr>
              <a:t>業務創出だワン！</a:t>
            </a:r>
          </a:p>
        </p:txBody>
      </p:sp>
    </p:spTree>
    <p:extLst>
      <p:ext uri="{BB962C8B-B14F-4D97-AF65-F5344CB8AC3E}">
        <p14:creationId xmlns:p14="http://schemas.microsoft.com/office/powerpoint/2010/main" val="3198451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4AD649-52F9-4935-87A5-1FBE5655E1A9}"/>
              </a:ext>
            </a:extLst>
          </p:cNvPr>
          <p:cNvSpPr>
            <a:spLocks noGrp="1"/>
          </p:cNvSpPr>
          <p:nvPr>
            <p:ph type="title"/>
          </p:nvPr>
        </p:nvSpPr>
        <p:spPr/>
        <p:txBody>
          <a:bodyPr/>
          <a:lstStyle/>
          <a:p>
            <a:r>
              <a:rPr kumimoji="1" lang="ja-JP" altLang="en-US" dirty="0"/>
              <a:t>課題分析</a:t>
            </a:r>
            <a:r>
              <a:rPr kumimoji="1" lang="en-US" altLang="ja-JP" dirty="0"/>
              <a:t>(</a:t>
            </a:r>
            <a:r>
              <a:rPr kumimoji="1" lang="ja-JP" altLang="en-US" dirty="0"/>
              <a:t>演習１</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3F20F1F1-ADAC-4674-94E3-98A0E1DF631D}"/>
              </a:ext>
            </a:extLst>
          </p:cNvPr>
          <p:cNvSpPr>
            <a:spLocks noGrp="1"/>
          </p:cNvSpPr>
          <p:nvPr>
            <p:ph idx="1"/>
          </p:nvPr>
        </p:nvSpPr>
        <p:spPr>
          <a:xfrm>
            <a:off x="1219200" y="1533646"/>
            <a:ext cx="9601200" cy="3581400"/>
          </a:xfrm>
        </p:spPr>
        <p:txBody>
          <a:bodyPr/>
          <a:lstStyle/>
          <a:p>
            <a:pPr marL="0" indent="0">
              <a:buNone/>
            </a:pPr>
            <a:r>
              <a:rPr lang="ja-JP" altLang="en-US" sz="2000" dirty="0"/>
              <a:t>■行動そのものができない場合、</a:t>
            </a:r>
            <a:endParaRPr lang="en-US" altLang="ja-JP" sz="2000" dirty="0"/>
          </a:p>
          <a:p>
            <a:pPr marL="0" indent="0">
              <a:buNone/>
            </a:pPr>
            <a:r>
              <a:rPr lang="ja-JP" altLang="en-US" sz="2000" dirty="0"/>
              <a:t>行動を一連のステップからなると考え、</a:t>
            </a:r>
            <a:endParaRPr lang="en-US" altLang="ja-JP" sz="2000" dirty="0"/>
          </a:p>
          <a:p>
            <a:pPr marL="0" indent="0">
              <a:buNone/>
            </a:pPr>
            <a:r>
              <a:rPr lang="ja-JP" altLang="en-US" sz="2000" dirty="0"/>
              <a:t>どのステップでつまづいているのか、その行動を</a:t>
            </a:r>
            <a:endParaRPr lang="en-US" altLang="ja-JP" sz="2000" dirty="0"/>
          </a:p>
          <a:p>
            <a:pPr marL="0" indent="0">
              <a:buNone/>
            </a:pPr>
            <a:r>
              <a:rPr lang="ja-JP" altLang="en-US" sz="2000" dirty="0"/>
              <a:t>時系列に細かく分けて分析する方法を課題分析という。</a:t>
            </a:r>
            <a:endParaRPr lang="en-US" altLang="ja-JP" sz="2000" dirty="0"/>
          </a:p>
          <a:p>
            <a:pPr marL="0" indent="0">
              <a:buNone/>
            </a:pPr>
            <a:endParaRPr lang="en-US" altLang="ja-JP" sz="2000" dirty="0"/>
          </a:p>
          <a:p>
            <a:pPr marL="0" indent="0">
              <a:buNone/>
            </a:pPr>
            <a:endParaRPr kumimoji="1" lang="ja-JP" altLang="en-US" dirty="0"/>
          </a:p>
        </p:txBody>
      </p:sp>
      <p:pic>
        <p:nvPicPr>
          <p:cNvPr id="5" name="図 4">
            <a:extLst>
              <a:ext uri="{FF2B5EF4-FFF2-40B4-BE49-F238E27FC236}">
                <a16:creationId xmlns:a16="http://schemas.microsoft.com/office/drawing/2014/main" id="{3D086FCB-CD41-436E-99F9-789A551372A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28121" y="4091680"/>
            <a:ext cx="3891088" cy="2766320"/>
          </a:xfrm>
          <a:prstGeom prst="rect">
            <a:avLst/>
          </a:prstGeom>
        </p:spPr>
      </p:pic>
      <p:pic>
        <p:nvPicPr>
          <p:cNvPr id="7" name="図 6">
            <a:extLst>
              <a:ext uri="{FF2B5EF4-FFF2-40B4-BE49-F238E27FC236}">
                <a16:creationId xmlns:a16="http://schemas.microsoft.com/office/drawing/2014/main" id="{20A838E5-D12E-41F2-964F-362ACB6F788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436820" y="4595672"/>
            <a:ext cx="3073689" cy="2024793"/>
          </a:xfrm>
          <a:prstGeom prst="rect">
            <a:avLst/>
          </a:prstGeom>
        </p:spPr>
      </p:pic>
    </p:spTree>
    <p:extLst>
      <p:ext uri="{BB962C8B-B14F-4D97-AF65-F5344CB8AC3E}">
        <p14:creationId xmlns:p14="http://schemas.microsoft.com/office/powerpoint/2010/main" val="2702558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107941A-0747-4B55-A12C-AC6CE2B713B4}"/>
              </a:ext>
            </a:extLst>
          </p:cNvPr>
          <p:cNvSpPr>
            <a:spLocks noGrp="1" noChangeArrowheads="1"/>
          </p:cNvSpPr>
          <p:nvPr>
            <p:ph type="title"/>
          </p:nvPr>
        </p:nvSpPr>
        <p:spPr/>
        <p:txBody>
          <a:bodyPr>
            <a:normAutofit fontScale="90000"/>
          </a:bodyPr>
          <a:lstStyle/>
          <a:p>
            <a:pPr marL="304800" indent="-304800"/>
            <a:r>
              <a:rPr lang="ja-JP" altLang="en-US" sz="3600" dirty="0"/>
              <a:t>留意点</a:t>
            </a:r>
          </a:p>
        </p:txBody>
      </p:sp>
      <p:sp>
        <p:nvSpPr>
          <p:cNvPr id="58371" name="Rectangle 3">
            <a:extLst>
              <a:ext uri="{FF2B5EF4-FFF2-40B4-BE49-F238E27FC236}">
                <a16:creationId xmlns:a16="http://schemas.microsoft.com/office/drawing/2014/main" id="{BD0B3D01-D374-478D-8575-A5DCD39BE313}"/>
              </a:ext>
            </a:extLst>
          </p:cNvPr>
          <p:cNvSpPr>
            <a:spLocks noGrp="1" noChangeArrowheads="1"/>
          </p:cNvSpPr>
          <p:nvPr>
            <p:ph type="body" sz="half" idx="1"/>
          </p:nvPr>
        </p:nvSpPr>
        <p:spPr/>
        <p:txBody>
          <a:bodyPr/>
          <a:lstStyle/>
          <a:p>
            <a:pPr>
              <a:buFont typeface="Wingdings" panose="05000000000000000000" pitchFamily="2" charset="2"/>
              <a:buNone/>
            </a:pPr>
            <a:r>
              <a:rPr lang="ja-JP" altLang="en-US" sz="2800"/>
              <a:t>　</a:t>
            </a:r>
          </a:p>
        </p:txBody>
      </p:sp>
      <p:sp>
        <p:nvSpPr>
          <p:cNvPr id="58372" name="Rectangle 4">
            <a:extLst>
              <a:ext uri="{FF2B5EF4-FFF2-40B4-BE49-F238E27FC236}">
                <a16:creationId xmlns:a16="http://schemas.microsoft.com/office/drawing/2014/main" id="{F4FAC948-1FE1-44F3-AD99-58AEB95F5A54}"/>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8373" name="Rectangle 5">
            <a:extLst>
              <a:ext uri="{FF2B5EF4-FFF2-40B4-BE49-F238E27FC236}">
                <a16:creationId xmlns:a16="http://schemas.microsoft.com/office/drawing/2014/main" id="{C362C203-FDEF-42DF-A40B-119D78B36FB3}"/>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endParaRPr lang="ja-JP" altLang="ja-JP" sz="3200"/>
          </a:p>
        </p:txBody>
      </p:sp>
      <p:sp>
        <p:nvSpPr>
          <p:cNvPr id="58374" name="Rectangle 6">
            <a:extLst>
              <a:ext uri="{FF2B5EF4-FFF2-40B4-BE49-F238E27FC236}">
                <a16:creationId xmlns:a16="http://schemas.microsoft.com/office/drawing/2014/main" id="{4DA8E832-3436-4E59-A2F0-49D442533A37}"/>
              </a:ext>
            </a:extLst>
          </p:cNvPr>
          <p:cNvSpPr>
            <a:spLocks noChangeArrowheads="1"/>
          </p:cNvSpPr>
          <p:nvPr/>
        </p:nvSpPr>
        <p:spPr bwMode="auto">
          <a:xfrm>
            <a:off x="2316164" y="13303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r>
              <a:rPr lang="en-US" altLang="ja-JP" sz="3200" dirty="0"/>
              <a:t>1</a:t>
            </a:r>
            <a:r>
              <a:rPr lang="ja-JP" altLang="en-US" sz="3200" dirty="0"/>
              <a:t>行程に</a:t>
            </a:r>
            <a:r>
              <a:rPr lang="en-US" altLang="ja-JP" sz="3200" dirty="0"/>
              <a:t>1</a:t>
            </a:r>
            <a:r>
              <a:rPr lang="ja-JP" altLang="en-US" sz="3200" dirty="0"/>
              <a:t>動作</a:t>
            </a:r>
          </a:p>
          <a:p>
            <a:pPr>
              <a:buFont typeface="Wingdings" panose="05000000000000000000" pitchFamily="2" charset="2"/>
              <a:buAutoNum type="arabicPeriod"/>
            </a:pPr>
            <a:r>
              <a:rPr lang="ja-JP" altLang="en-US" sz="3200" dirty="0"/>
              <a:t>物と動作に名前をつける</a:t>
            </a:r>
          </a:p>
          <a:p>
            <a:pPr>
              <a:buFont typeface="Wingdings" panose="05000000000000000000" pitchFamily="2" charset="2"/>
              <a:buAutoNum type="arabicPeriod"/>
            </a:pPr>
            <a:r>
              <a:rPr lang="ja-JP" altLang="en-US" sz="3200" dirty="0"/>
              <a:t>行動として観察可能な言葉で表す</a:t>
            </a:r>
          </a:p>
          <a:p>
            <a:pPr>
              <a:buFont typeface="Wingdings" panose="05000000000000000000" pitchFamily="2" charset="2"/>
              <a:buAutoNum type="arabicPeriod"/>
            </a:pPr>
            <a:r>
              <a:rPr lang="ja-JP" altLang="en-US" sz="3200" dirty="0"/>
              <a:t>簡単な言葉で簡潔に伝える</a:t>
            </a:r>
          </a:p>
          <a:p>
            <a:pPr>
              <a:buFont typeface="Wingdings" panose="05000000000000000000" pitchFamily="2" charset="2"/>
              <a:buAutoNum type="arabicPeriod"/>
            </a:pPr>
            <a:r>
              <a:rPr lang="ja-JP" altLang="en-US" sz="3200" dirty="0"/>
              <a:t>課題分析に手がかりや代償手段を含める</a:t>
            </a:r>
          </a:p>
          <a:p>
            <a:pPr>
              <a:buFont typeface="Wingdings" panose="05000000000000000000" pitchFamily="2" charset="2"/>
              <a:buNone/>
            </a:pPr>
            <a:r>
              <a:rPr lang="ja-JP" altLang="en-US" sz="3200" dirty="0"/>
              <a:t>　</a:t>
            </a:r>
          </a:p>
          <a:p>
            <a:pPr>
              <a:buFont typeface="Wingdings" panose="05000000000000000000" pitchFamily="2" charset="2"/>
              <a:buNone/>
            </a:pPr>
            <a:endParaRPr lang="en-US" altLang="ja-JP" sz="3200" dirty="0"/>
          </a:p>
        </p:txBody>
      </p:sp>
      <p:pic>
        <p:nvPicPr>
          <p:cNvPr id="58375" name="Picture 7" descr="WOK1050">
            <a:extLst>
              <a:ext uri="{FF2B5EF4-FFF2-40B4-BE49-F238E27FC236}">
                <a16:creationId xmlns:a16="http://schemas.microsoft.com/office/drawing/2014/main" id="{7E7E99E0-3CF7-41C8-9E60-708B927DAF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6588" y="692150"/>
            <a:ext cx="1974850" cy="197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48971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DEA77F-EA89-4943-BC2E-AAB9E99A82A0}"/>
              </a:ext>
            </a:extLst>
          </p:cNvPr>
          <p:cNvSpPr>
            <a:spLocks noGrp="1"/>
          </p:cNvSpPr>
          <p:nvPr>
            <p:ph type="title"/>
          </p:nvPr>
        </p:nvSpPr>
        <p:spPr/>
        <p:txBody>
          <a:bodyPr>
            <a:normAutofit/>
          </a:bodyPr>
          <a:lstStyle/>
          <a:p>
            <a:r>
              <a:rPr lang="ja-JP" altLang="en-US" dirty="0"/>
              <a:t>資料の封入詰めの仕事を企業事務員</a:t>
            </a:r>
            <a:r>
              <a:rPr kumimoji="1" lang="ja-JP" altLang="en-US" dirty="0"/>
              <a:t>より教えてもらおう</a:t>
            </a:r>
          </a:p>
        </p:txBody>
      </p:sp>
      <p:sp>
        <p:nvSpPr>
          <p:cNvPr id="4" name="コンテンツ プレースホルダー 3">
            <a:extLst>
              <a:ext uri="{FF2B5EF4-FFF2-40B4-BE49-F238E27FC236}">
                <a16:creationId xmlns:a16="http://schemas.microsoft.com/office/drawing/2014/main" id="{E8B3D0C7-9AD7-DB41-51E1-DF0679899137}"/>
              </a:ext>
            </a:extLst>
          </p:cNvPr>
          <p:cNvSpPr>
            <a:spLocks noGrp="1"/>
          </p:cNvSpPr>
          <p:nvPr>
            <p:ph idx="1"/>
          </p:nvPr>
        </p:nvSpPr>
        <p:spPr/>
        <p:txBody>
          <a:bodyPr/>
          <a:lstStyle/>
          <a:p>
            <a:endParaRPr lang="ja-JP" altLang="en-US"/>
          </a:p>
        </p:txBody>
      </p:sp>
      <p:pic>
        <p:nvPicPr>
          <p:cNvPr id="5" name="コンテンツ プレースホルダー 4">
            <a:extLst>
              <a:ext uri="{FF2B5EF4-FFF2-40B4-BE49-F238E27FC236}">
                <a16:creationId xmlns:a16="http://schemas.microsoft.com/office/drawing/2014/main" id="{B4A21A51-9971-5856-BB4F-1BBD16E5C5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05066" y="2656225"/>
            <a:ext cx="3051879" cy="2840950"/>
          </a:xfrm>
          <a:prstGeom prst="rect">
            <a:avLst/>
          </a:prstGeom>
        </p:spPr>
      </p:pic>
    </p:spTree>
    <p:extLst>
      <p:ext uri="{BB962C8B-B14F-4D97-AF65-F5344CB8AC3E}">
        <p14:creationId xmlns:p14="http://schemas.microsoft.com/office/powerpoint/2010/main" val="2813268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B9901F-8753-418A-939C-E44B57581DD7}"/>
              </a:ext>
            </a:extLst>
          </p:cNvPr>
          <p:cNvSpPr>
            <a:spLocks noGrp="1"/>
          </p:cNvSpPr>
          <p:nvPr>
            <p:ph type="title"/>
          </p:nvPr>
        </p:nvSpPr>
        <p:spPr/>
        <p:txBody>
          <a:bodyPr/>
          <a:lstStyle/>
          <a:p>
            <a:r>
              <a:rPr kumimoji="1" lang="ja-JP" altLang="en-US" dirty="0"/>
              <a:t>演習１課題分析を作る</a:t>
            </a:r>
          </a:p>
        </p:txBody>
      </p:sp>
      <p:sp>
        <p:nvSpPr>
          <p:cNvPr id="3" name="コンテンツ プレースホルダー 2">
            <a:extLst>
              <a:ext uri="{FF2B5EF4-FFF2-40B4-BE49-F238E27FC236}">
                <a16:creationId xmlns:a16="http://schemas.microsoft.com/office/drawing/2014/main" id="{2F5207CF-2A6A-45B1-8C86-C73FA6CCED7E}"/>
              </a:ext>
            </a:extLst>
          </p:cNvPr>
          <p:cNvSpPr>
            <a:spLocks noGrp="1"/>
          </p:cNvSpPr>
          <p:nvPr>
            <p:ph idx="1"/>
          </p:nvPr>
        </p:nvSpPr>
        <p:spPr>
          <a:xfrm>
            <a:off x="2224890" y="4222067"/>
            <a:ext cx="4943959" cy="346010"/>
          </a:xfrm>
        </p:spPr>
        <p:txBody>
          <a:bodyPr>
            <a:normAutofit fontScale="85000" lnSpcReduction="10000"/>
          </a:bodyPr>
          <a:lstStyle/>
          <a:p>
            <a:pPr marL="0" indent="0">
              <a:buNone/>
            </a:pPr>
            <a:r>
              <a:rPr kumimoji="1" lang="ja-JP" altLang="en-US" dirty="0"/>
              <a:t>　　　</a:t>
            </a:r>
            <a:r>
              <a:rPr kumimoji="1" lang="en-US" altLang="ja-JP" dirty="0"/>
              <a:t>10</a:t>
            </a:r>
            <a:r>
              <a:rPr kumimoji="1" lang="ja-JP" altLang="en-US" dirty="0"/>
              <a:t>分（</a:t>
            </a:r>
            <a:r>
              <a:rPr kumimoji="1" lang="en-US" altLang="ja-JP" dirty="0"/>
              <a:t>5</a:t>
            </a:r>
            <a:r>
              <a:rPr kumimoji="1" lang="ja-JP" altLang="en-US" dirty="0"/>
              <a:t>分</a:t>
            </a:r>
            <a:r>
              <a:rPr kumimoji="1" lang="en-US" altLang="ja-JP" dirty="0"/>
              <a:t>×2</a:t>
            </a:r>
            <a:r>
              <a:rPr kumimoji="1" lang="ja-JP" altLang="en-US" dirty="0"/>
              <a:t>回）</a:t>
            </a:r>
            <a:r>
              <a:rPr lang="en-US" altLang="ja-JP" dirty="0"/>
              <a:t>15</a:t>
            </a:r>
            <a:r>
              <a:rPr kumimoji="1" lang="ja-JP" altLang="en-US" dirty="0"/>
              <a:t>分　　</a:t>
            </a:r>
            <a:r>
              <a:rPr kumimoji="1" lang="en-US" altLang="ja-JP" dirty="0"/>
              <a:t>20</a:t>
            </a:r>
            <a:r>
              <a:rPr kumimoji="1" lang="ja-JP" altLang="en-US" dirty="0"/>
              <a:t>分　　</a:t>
            </a:r>
            <a:r>
              <a:rPr kumimoji="1" lang="en-US" altLang="ja-JP" dirty="0"/>
              <a:t>10</a:t>
            </a:r>
            <a:r>
              <a:rPr kumimoji="1" lang="ja-JP" altLang="en-US" dirty="0"/>
              <a:t>分</a:t>
            </a:r>
          </a:p>
        </p:txBody>
      </p:sp>
      <p:sp>
        <p:nvSpPr>
          <p:cNvPr id="4" name="矢印: 五方向 3">
            <a:extLst>
              <a:ext uri="{FF2B5EF4-FFF2-40B4-BE49-F238E27FC236}">
                <a16:creationId xmlns:a16="http://schemas.microsoft.com/office/drawing/2014/main" id="{6AE623D8-D59D-4D38-A838-432A517EF80E}"/>
              </a:ext>
            </a:extLst>
          </p:cNvPr>
          <p:cNvSpPr/>
          <p:nvPr/>
        </p:nvSpPr>
        <p:spPr>
          <a:xfrm>
            <a:off x="2571637" y="1534332"/>
            <a:ext cx="1335963" cy="256186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課題分析票を各自準備</a:t>
            </a:r>
          </a:p>
        </p:txBody>
      </p:sp>
      <p:sp>
        <p:nvSpPr>
          <p:cNvPr id="5" name="矢印: 山形 4">
            <a:extLst>
              <a:ext uri="{FF2B5EF4-FFF2-40B4-BE49-F238E27FC236}">
                <a16:creationId xmlns:a16="http://schemas.microsoft.com/office/drawing/2014/main" id="{E260E423-00C7-46F3-A296-FF7903EA883D}"/>
              </a:ext>
            </a:extLst>
          </p:cNvPr>
          <p:cNvSpPr/>
          <p:nvPr/>
        </p:nvSpPr>
        <p:spPr>
          <a:xfrm>
            <a:off x="3071368" y="1534332"/>
            <a:ext cx="1904459" cy="2561860"/>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rPr>
              <a:t>ビデオ視聴</a:t>
            </a:r>
          </a:p>
        </p:txBody>
      </p:sp>
      <p:sp>
        <p:nvSpPr>
          <p:cNvPr id="6" name="矢印: 山形 5">
            <a:extLst>
              <a:ext uri="{FF2B5EF4-FFF2-40B4-BE49-F238E27FC236}">
                <a16:creationId xmlns:a16="http://schemas.microsoft.com/office/drawing/2014/main" id="{36576F5D-4251-44D5-AA75-0E0990E3AF6A}"/>
              </a:ext>
            </a:extLst>
          </p:cNvPr>
          <p:cNvSpPr/>
          <p:nvPr/>
        </p:nvSpPr>
        <p:spPr>
          <a:xfrm>
            <a:off x="3989312" y="1534332"/>
            <a:ext cx="1904459" cy="2561860"/>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rPr>
              <a:t>各自課題分析票作り</a:t>
            </a:r>
          </a:p>
        </p:txBody>
      </p:sp>
      <p:sp>
        <p:nvSpPr>
          <p:cNvPr id="7" name="矢印: 山形 6">
            <a:extLst>
              <a:ext uri="{FF2B5EF4-FFF2-40B4-BE49-F238E27FC236}">
                <a16:creationId xmlns:a16="http://schemas.microsoft.com/office/drawing/2014/main" id="{3E9189EF-7529-48E0-99DF-222D2512699B}"/>
              </a:ext>
            </a:extLst>
          </p:cNvPr>
          <p:cNvSpPr/>
          <p:nvPr/>
        </p:nvSpPr>
        <p:spPr>
          <a:xfrm>
            <a:off x="4926750" y="1534332"/>
            <a:ext cx="1904459" cy="2561860"/>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rPr>
              <a:t>チーム内で一本化</a:t>
            </a:r>
          </a:p>
        </p:txBody>
      </p:sp>
      <p:sp>
        <p:nvSpPr>
          <p:cNvPr id="8" name="矢印: 山形 7">
            <a:extLst>
              <a:ext uri="{FF2B5EF4-FFF2-40B4-BE49-F238E27FC236}">
                <a16:creationId xmlns:a16="http://schemas.microsoft.com/office/drawing/2014/main" id="{CC14E7C5-47C9-4760-BB20-C9679DF00B9C}"/>
              </a:ext>
            </a:extLst>
          </p:cNvPr>
          <p:cNvSpPr/>
          <p:nvPr/>
        </p:nvSpPr>
        <p:spPr>
          <a:xfrm>
            <a:off x="5844694" y="1534332"/>
            <a:ext cx="1904459" cy="2561860"/>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rPr>
              <a:t>発表</a:t>
            </a:r>
          </a:p>
        </p:txBody>
      </p:sp>
      <p:sp>
        <p:nvSpPr>
          <p:cNvPr id="9" name="コンテンツ プレースホルダー 2">
            <a:extLst>
              <a:ext uri="{FF2B5EF4-FFF2-40B4-BE49-F238E27FC236}">
                <a16:creationId xmlns:a16="http://schemas.microsoft.com/office/drawing/2014/main" id="{41074871-0254-CB02-41DC-88B227B09D2E}"/>
              </a:ext>
            </a:extLst>
          </p:cNvPr>
          <p:cNvSpPr txBox="1">
            <a:spLocks/>
          </p:cNvSpPr>
          <p:nvPr/>
        </p:nvSpPr>
        <p:spPr>
          <a:xfrm>
            <a:off x="2454770" y="4944723"/>
            <a:ext cx="4943959" cy="107411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ja-JP" altLang="en-US" dirty="0"/>
              <a:t>　　代替</a:t>
            </a:r>
            <a:r>
              <a:rPr lang="en-US" altLang="ja-JP" dirty="0"/>
              <a:t>6</a:t>
            </a:r>
            <a:r>
              <a:rPr lang="ja-JP" altLang="en-US" dirty="0"/>
              <a:t>行程</a:t>
            </a:r>
            <a:r>
              <a:rPr lang="en-US" altLang="ja-JP" dirty="0"/>
              <a:t>―7</a:t>
            </a:r>
            <a:r>
              <a:rPr lang="ja-JP" altLang="en-US" dirty="0"/>
              <a:t>くらいでまとめるようにする</a:t>
            </a:r>
          </a:p>
        </p:txBody>
      </p:sp>
    </p:spTree>
    <p:extLst>
      <p:ext uri="{BB962C8B-B14F-4D97-AF65-F5344CB8AC3E}">
        <p14:creationId xmlns:p14="http://schemas.microsoft.com/office/powerpoint/2010/main" val="427790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E09DE-5774-478C-84D8-00E4AF5D82CC}"/>
              </a:ext>
            </a:extLst>
          </p:cNvPr>
          <p:cNvSpPr>
            <a:spLocks noGrp="1"/>
          </p:cNvSpPr>
          <p:nvPr>
            <p:ph type="title"/>
          </p:nvPr>
        </p:nvSpPr>
        <p:spPr>
          <a:xfrm>
            <a:off x="1209554" y="152400"/>
            <a:ext cx="9601200" cy="958770"/>
          </a:xfrm>
        </p:spPr>
        <p:txBody>
          <a:bodyPr/>
          <a:lstStyle/>
          <a:p>
            <a:r>
              <a:rPr kumimoji="1" lang="ja-JP" altLang="en-US" dirty="0"/>
              <a:t>本科目の展開について</a:t>
            </a:r>
          </a:p>
        </p:txBody>
      </p:sp>
      <p:sp>
        <p:nvSpPr>
          <p:cNvPr id="3" name="コンテンツ プレースホルダー 2">
            <a:extLst>
              <a:ext uri="{FF2B5EF4-FFF2-40B4-BE49-F238E27FC236}">
                <a16:creationId xmlns:a16="http://schemas.microsoft.com/office/drawing/2014/main" id="{09BDF315-68F9-4E94-8553-72710E51191C}"/>
              </a:ext>
            </a:extLst>
          </p:cNvPr>
          <p:cNvSpPr>
            <a:spLocks noGrp="1"/>
          </p:cNvSpPr>
          <p:nvPr>
            <p:ph idx="1"/>
          </p:nvPr>
        </p:nvSpPr>
        <p:spPr>
          <a:xfrm>
            <a:off x="1209554" y="735474"/>
            <a:ext cx="10123967" cy="5761781"/>
          </a:xfrm>
        </p:spPr>
        <p:txBody>
          <a:bodyPr>
            <a:normAutofit fontScale="92500" lnSpcReduction="10000"/>
          </a:bodyPr>
          <a:lstStyle/>
          <a:p>
            <a:pPr marL="457200" indent="-457200">
              <a:buFont typeface="+mj-lt"/>
              <a:buAutoNum type="arabicPeriod"/>
            </a:pPr>
            <a:r>
              <a:rPr kumimoji="1" lang="ja-JP" altLang="en-US" sz="2400" dirty="0"/>
              <a:t>障がい特性と作業指導におけるポイント</a:t>
            </a:r>
            <a:endParaRPr kumimoji="1" lang="en-US" altLang="ja-JP" sz="2400" dirty="0"/>
          </a:p>
          <a:p>
            <a:pPr marL="457200" indent="-457200">
              <a:buFont typeface="+mj-lt"/>
              <a:buAutoNum type="arabicPeriod"/>
            </a:pPr>
            <a:endParaRPr kumimoji="1" lang="en-US" altLang="ja-JP" sz="2400" dirty="0"/>
          </a:p>
          <a:p>
            <a:pPr marL="457200" indent="-457200">
              <a:buFont typeface="+mj-lt"/>
              <a:buAutoNum type="arabicPeriod"/>
            </a:pPr>
            <a:r>
              <a:rPr lang="ja-JP" altLang="en-US" sz="2400" dirty="0"/>
              <a:t>職務分析と業務創出</a:t>
            </a:r>
            <a:endParaRPr lang="en-US" altLang="ja-JP" sz="2400" dirty="0"/>
          </a:p>
          <a:p>
            <a:pPr marL="457200" indent="-457200">
              <a:buFont typeface="+mj-lt"/>
              <a:buAutoNum type="arabicPeriod"/>
            </a:pPr>
            <a:endParaRPr lang="en-US" altLang="ja-JP" sz="2400" dirty="0"/>
          </a:p>
          <a:p>
            <a:pPr marL="457200" indent="-457200">
              <a:buFont typeface="+mj-lt"/>
              <a:buAutoNum type="arabicPeriod"/>
            </a:pPr>
            <a:r>
              <a:rPr kumimoji="1" lang="ja-JP" altLang="en-US" sz="2400" dirty="0"/>
              <a:t>わかりやすい教え方</a:t>
            </a:r>
            <a:endParaRPr kumimoji="1" lang="en-US" altLang="ja-JP" sz="2400" dirty="0"/>
          </a:p>
          <a:p>
            <a:pPr marL="0" indent="0">
              <a:buNone/>
            </a:pPr>
            <a:endParaRPr lang="en-US" altLang="ja-JP" sz="2400" dirty="0"/>
          </a:p>
          <a:p>
            <a:pPr marL="0" indent="0">
              <a:buNone/>
            </a:pPr>
            <a:r>
              <a:rPr lang="en-US" altLang="ja-JP" sz="2400" dirty="0"/>
              <a:t>4.</a:t>
            </a:r>
            <a:r>
              <a:rPr lang="ja-JP" altLang="en-US" sz="2400" dirty="0"/>
              <a:t>職務分析と課題分析の実際</a:t>
            </a:r>
            <a:r>
              <a:rPr lang="en-US" altLang="ja-JP" sz="2400" dirty="0"/>
              <a:t>(</a:t>
            </a:r>
            <a:r>
              <a:rPr lang="ja-JP" altLang="en-US" sz="2400" dirty="0"/>
              <a:t>演習１</a:t>
            </a:r>
            <a:r>
              <a:rPr lang="en-US" altLang="ja-JP" sz="2400" dirty="0"/>
              <a:t>)</a:t>
            </a:r>
          </a:p>
          <a:p>
            <a:pPr marL="0" indent="0">
              <a:buNone/>
            </a:pPr>
            <a:endParaRPr kumimoji="1" lang="en-US" altLang="ja-JP" sz="2400" dirty="0"/>
          </a:p>
          <a:p>
            <a:pPr marL="0" indent="0">
              <a:buNone/>
            </a:pPr>
            <a:r>
              <a:rPr lang="en-US" altLang="ja-JP" sz="2400" dirty="0"/>
              <a:t>5.</a:t>
            </a:r>
            <a:r>
              <a:rPr lang="ja-JP" altLang="en-US" sz="2400" dirty="0"/>
              <a:t>指示の階層と最小限の介入</a:t>
            </a:r>
            <a:endParaRPr lang="en-US" altLang="ja-JP" sz="2400" dirty="0"/>
          </a:p>
          <a:p>
            <a:pPr marL="0" indent="0">
              <a:buNone/>
            </a:pPr>
            <a:endParaRPr kumimoji="1" lang="ja-JP" altLang="en-US" sz="2400" dirty="0"/>
          </a:p>
          <a:p>
            <a:pPr marL="0" indent="0">
              <a:buNone/>
            </a:pPr>
            <a:r>
              <a:rPr lang="en-US" altLang="ja-JP" sz="2400" dirty="0"/>
              <a:t>6.</a:t>
            </a:r>
            <a:r>
              <a:rPr lang="ja-JP" altLang="en-US" sz="2400" dirty="0"/>
              <a:t>システマティックインストラクションの演習</a:t>
            </a:r>
            <a:r>
              <a:rPr lang="en-US" altLang="ja-JP" sz="2400" dirty="0"/>
              <a:t>(</a:t>
            </a:r>
            <a:r>
              <a:rPr lang="ja-JP" altLang="en-US" sz="2400" dirty="0"/>
              <a:t>演習</a:t>
            </a:r>
            <a:r>
              <a:rPr lang="en-US" altLang="ja-JP" sz="2400" dirty="0"/>
              <a:t>2</a:t>
            </a:r>
            <a:r>
              <a:rPr lang="ja-JP" altLang="en-US" sz="2400" dirty="0"/>
              <a:t>）</a:t>
            </a:r>
            <a:endParaRPr lang="en-US" altLang="ja-JP" sz="2400" dirty="0"/>
          </a:p>
          <a:p>
            <a:pPr marL="0" indent="0">
              <a:buNone/>
            </a:pPr>
            <a:endParaRPr lang="en-US" altLang="ja-JP" sz="2400" dirty="0"/>
          </a:p>
          <a:p>
            <a:pPr marL="0" indent="0">
              <a:buNone/>
            </a:pPr>
            <a:r>
              <a:rPr lang="en-US" altLang="ja-JP" sz="2400" dirty="0"/>
              <a:t>7.</a:t>
            </a:r>
            <a:r>
              <a:rPr lang="ja-JP" altLang="en-US" sz="2400" dirty="0"/>
              <a:t>まとめ</a:t>
            </a:r>
            <a:endParaRPr kumimoji="1" lang="ja-JP" altLang="en-US" sz="2400" dirty="0"/>
          </a:p>
          <a:p>
            <a:pPr marL="457200" indent="-457200">
              <a:buFont typeface="+mj-lt"/>
              <a:buAutoNum type="arabicPeriod"/>
            </a:pPr>
            <a:endParaRPr kumimoji="1" lang="ja-JP" altLang="en-US" sz="2400" dirty="0"/>
          </a:p>
        </p:txBody>
      </p:sp>
    </p:spTree>
    <p:extLst>
      <p:ext uri="{BB962C8B-B14F-4D97-AF65-F5344CB8AC3E}">
        <p14:creationId xmlns:p14="http://schemas.microsoft.com/office/powerpoint/2010/main" val="205902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B12C5F-0EA2-49CD-9F79-EEB6B36AEDED}"/>
              </a:ext>
            </a:extLst>
          </p:cNvPr>
          <p:cNvSpPr>
            <a:spLocks noGrp="1"/>
          </p:cNvSpPr>
          <p:nvPr>
            <p:ph type="title"/>
          </p:nvPr>
        </p:nvSpPr>
        <p:spPr/>
        <p:txBody>
          <a:bodyPr/>
          <a:lstStyle/>
          <a:p>
            <a:r>
              <a:rPr kumimoji="1" lang="en-US" altLang="ja-JP" dirty="0"/>
              <a:t>4.</a:t>
            </a:r>
            <a:r>
              <a:rPr kumimoji="1" lang="ja-JP" altLang="en-US" dirty="0"/>
              <a:t>指示の四階層について</a:t>
            </a:r>
          </a:p>
        </p:txBody>
      </p:sp>
      <p:pic>
        <p:nvPicPr>
          <p:cNvPr id="5" name="コンテンツ プレースホルダー 4">
            <a:extLst>
              <a:ext uri="{FF2B5EF4-FFF2-40B4-BE49-F238E27FC236}">
                <a16:creationId xmlns:a16="http://schemas.microsoft.com/office/drawing/2014/main" id="{742962FD-6B8F-4754-9C67-7AEFDFBB3A0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646260" y="2198281"/>
            <a:ext cx="3051879" cy="2840950"/>
          </a:xfrm>
        </p:spPr>
      </p:pic>
    </p:spTree>
    <p:extLst>
      <p:ext uri="{BB962C8B-B14F-4D97-AF65-F5344CB8AC3E}">
        <p14:creationId xmlns:p14="http://schemas.microsoft.com/office/powerpoint/2010/main" val="3497443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2">
            <a:extLst>
              <a:ext uri="{FF2B5EF4-FFF2-40B4-BE49-F238E27FC236}">
                <a16:creationId xmlns:a16="http://schemas.microsoft.com/office/drawing/2014/main" id="{5CDF21F6-452F-4B65-83C2-4C9DE6B1E1AE}"/>
              </a:ext>
            </a:extLst>
          </p:cNvPr>
          <p:cNvSpPr>
            <a:spLocks noChangeArrowheads="1"/>
          </p:cNvSpPr>
          <p:nvPr/>
        </p:nvSpPr>
        <p:spPr bwMode="auto">
          <a:xfrm>
            <a:off x="1992314" y="5734050"/>
            <a:ext cx="6408737" cy="719138"/>
          </a:xfrm>
          <a:prstGeom prst="ellipse">
            <a:avLst/>
          </a:prstGeom>
          <a:solidFill>
            <a:srgbClr val="00CCFF"/>
          </a:solidFill>
          <a:ln w="9525">
            <a:solidFill>
              <a:schemeClr val="tx1"/>
            </a:solidFill>
            <a:round/>
            <a:headEnd/>
            <a:tailEnd/>
          </a:ln>
          <a:effectLst>
            <a:outerShdw dist="107763" dir="2700000" algn="ctr" rotWithShape="0">
              <a:schemeClr val="bg2">
                <a:alpha val="50000"/>
              </a:schemeClr>
            </a:outerShdw>
          </a:effectLst>
        </p:spPr>
        <p:txBody>
          <a:bodyPr wrap="none" anchor="ctr"/>
          <a:lstStyle/>
          <a:p>
            <a:endParaRPr lang="ja-JP" altLang="en-US"/>
          </a:p>
        </p:txBody>
      </p:sp>
      <p:sp>
        <p:nvSpPr>
          <p:cNvPr id="41987" name="Rectangle 3">
            <a:extLst>
              <a:ext uri="{FF2B5EF4-FFF2-40B4-BE49-F238E27FC236}">
                <a16:creationId xmlns:a16="http://schemas.microsoft.com/office/drawing/2014/main" id="{0E06E06E-E851-4075-A142-A5E674D166A7}"/>
              </a:ext>
            </a:extLst>
          </p:cNvPr>
          <p:cNvSpPr>
            <a:spLocks noGrp="1" noChangeArrowheads="1"/>
          </p:cNvSpPr>
          <p:nvPr>
            <p:ph type="title"/>
          </p:nvPr>
        </p:nvSpPr>
        <p:spPr/>
        <p:txBody>
          <a:bodyPr/>
          <a:lstStyle/>
          <a:p>
            <a:r>
              <a:rPr lang="en-US" altLang="ja-JP" sz="3600" dirty="0"/>
              <a:t>2-2</a:t>
            </a:r>
            <a:r>
              <a:rPr lang="ja-JP" altLang="en-US" sz="3600" dirty="0"/>
              <a:t>教える段階　指示の４階層</a:t>
            </a:r>
          </a:p>
        </p:txBody>
      </p:sp>
      <p:grpSp>
        <p:nvGrpSpPr>
          <p:cNvPr id="41988" name="Group 4">
            <a:extLst>
              <a:ext uri="{FF2B5EF4-FFF2-40B4-BE49-F238E27FC236}">
                <a16:creationId xmlns:a16="http://schemas.microsoft.com/office/drawing/2014/main" id="{2FC198E5-2FEB-4D49-A75B-1D9ACAD7AA64}"/>
              </a:ext>
            </a:extLst>
          </p:cNvPr>
          <p:cNvGrpSpPr>
            <a:grpSpLocks/>
          </p:cNvGrpSpPr>
          <p:nvPr/>
        </p:nvGrpSpPr>
        <p:grpSpPr bwMode="auto">
          <a:xfrm>
            <a:off x="2782888" y="1557339"/>
            <a:ext cx="4824412" cy="4535487"/>
            <a:chOff x="2154" y="981"/>
            <a:chExt cx="3039" cy="2857"/>
          </a:xfrm>
        </p:grpSpPr>
        <p:sp>
          <p:nvSpPr>
            <p:cNvPr id="41989" name="AutoShape 5">
              <a:extLst>
                <a:ext uri="{FF2B5EF4-FFF2-40B4-BE49-F238E27FC236}">
                  <a16:creationId xmlns:a16="http://schemas.microsoft.com/office/drawing/2014/main" id="{DFD5E9D3-30E0-4461-B871-5705B8B04E57}"/>
                </a:ext>
              </a:extLst>
            </p:cNvPr>
            <p:cNvSpPr>
              <a:spLocks noChangeArrowheads="1"/>
            </p:cNvSpPr>
            <p:nvPr/>
          </p:nvSpPr>
          <p:spPr bwMode="auto">
            <a:xfrm>
              <a:off x="2154" y="981"/>
              <a:ext cx="3039" cy="2857"/>
            </a:xfrm>
            <a:prstGeom prst="triangle">
              <a:avLst>
                <a:gd name="adj" fmla="val 50000"/>
              </a:avLst>
            </a:prstGeom>
            <a:gradFill rotWithShape="1">
              <a:gsLst>
                <a:gs pos="0">
                  <a:srgbClr val="00FF99"/>
                </a:gs>
                <a:gs pos="100000">
                  <a:srgbClr val="3333FF"/>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ja-JP" altLang="en-US"/>
            </a:p>
          </p:txBody>
        </p:sp>
        <p:sp>
          <p:nvSpPr>
            <p:cNvPr id="41990" name="Line 6">
              <a:extLst>
                <a:ext uri="{FF2B5EF4-FFF2-40B4-BE49-F238E27FC236}">
                  <a16:creationId xmlns:a16="http://schemas.microsoft.com/office/drawing/2014/main" id="{77C24D1D-4C8E-4BF3-A8F2-EC73006E881A}"/>
                </a:ext>
              </a:extLst>
            </p:cNvPr>
            <p:cNvSpPr>
              <a:spLocks noChangeShapeType="1"/>
            </p:cNvSpPr>
            <p:nvPr/>
          </p:nvSpPr>
          <p:spPr bwMode="auto">
            <a:xfrm>
              <a:off x="3198" y="1888"/>
              <a:ext cx="952" cy="0"/>
            </a:xfrm>
            <a:prstGeom prst="lin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ja-JP" altLang="en-US"/>
            </a:p>
          </p:txBody>
        </p:sp>
        <p:sp>
          <p:nvSpPr>
            <p:cNvPr id="41991" name="Line 7">
              <a:extLst>
                <a:ext uri="{FF2B5EF4-FFF2-40B4-BE49-F238E27FC236}">
                  <a16:creationId xmlns:a16="http://schemas.microsoft.com/office/drawing/2014/main" id="{DCFFDBA8-4076-4C60-AA17-8126C36F7BD2}"/>
                </a:ext>
              </a:extLst>
            </p:cNvPr>
            <p:cNvSpPr>
              <a:spLocks noChangeShapeType="1"/>
            </p:cNvSpPr>
            <p:nvPr/>
          </p:nvSpPr>
          <p:spPr bwMode="auto">
            <a:xfrm>
              <a:off x="2880" y="2478"/>
              <a:ext cx="1588" cy="0"/>
            </a:xfrm>
            <a:prstGeom prst="lin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ja-JP" altLang="en-US"/>
            </a:p>
          </p:txBody>
        </p:sp>
        <p:sp>
          <p:nvSpPr>
            <p:cNvPr id="41992" name="Line 8">
              <a:extLst>
                <a:ext uri="{FF2B5EF4-FFF2-40B4-BE49-F238E27FC236}">
                  <a16:creationId xmlns:a16="http://schemas.microsoft.com/office/drawing/2014/main" id="{6C329909-F608-4A04-92E5-385A42E9C51B}"/>
                </a:ext>
              </a:extLst>
            </p:cNvPr>
            <p:cNvSpPr>
              <a:spLocks noChangeShapeType="1"/>
            </p:cNvSpPr>
            <p:nvPr/>
          </p:nvSpPr>
          <p:spPr bwMode="auto">
            <a:xfrm>
              <a:off x="2562" y="3113"/>
              <a:ext cx="2223" cy="0"/>
            </a:xfrm>
            <a:prstGeom prst="lin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ja-JP" altLang="en-US"/>
            </a:p>
          </p:txBody>
        </p:sp>
      </p:grpSp>
      <p:sp>
        <p:nvSpPr>
          <p:cNvPr id="41993" name="Text Box 9">
            <a:extLst>
              <a:ext uri="{FF2B5EF4-FFF2-40B4-BE49-F238E27FC236}">
                <a16:creationId xmlns:a16="http://schemas.microsoft.com/office/drawing/2014/main" id="{9590E840-B4C5-41A0-AC92-DE1A4CE7E940}"/>
              </a:ext>
            </a:extLst>
          </p:cNvPr>
          <p:cNvSpPr txBox="1">
            <a:spLocks noChangeArrowheads="1"/>
          </p:cNvSpPr>
          <p:nvPr/>
        </p:nvSpPr>
        <p:spPr bwMode="auto">
          <a:xfrm>
            <a:off x="4440238" y="2133600"/>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1">
                <a:latin typeface="Arial" panose="020B0604020202020204" pitchFamily="34" charset="0"/>
                <a:ea typeface="ＭＳ Ｐゴシック" panose="020B0600070205080204" pitchFamily="50" charset="-128"/>
              </a:rPr>
              <a:t>言語指示</a:t>
            </a:r>
          </a:p>
        </p:txBody>
      </p:sp>
      <p:sp>
        <p:nvSpPr>
          <p:cNvPr id="41994" name="Text Box 10">
            <a:extLst>
              <a:ext uri="{FF2B5EF4-FFF2-40B4-BE49-F238E27FC236}">
                <a16:creationId xmlns:a16="http://schemas.microsoft.com/office/drawing/2014/main" id="{2D61CCE4-2785-4825-B921-F43D3920E05E}"/>
              </a:ext>
            </a:extLst>
          </p:cNvPr>
          <p:cNvSpPr txBox="1">
            <a:spLocks noChangeArrowheads="1"/>
          </p:cNvSpPr>
          <p:nvPr/>
        </p:nvSpPr>
        <p:spPr bwMode="auto">
          <a:xfrm>
            <a:off x="4295776" y="3141663"/>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1">
                <a:latin typeface="Arial" panose="020B0604020202020204" pitchFamily="34" charset="0"/>
                <a:ea typeface="ＭＳ Ｐゴシック" panose="020B0600070205080204" pitchFamily="50" charset="-128"/>
              </a:rPr>
              <a:t>ジェスチャー</a:t>
            </a:r>
          </a:p>
        </p:txBody>
      </p:sp>
      <p:sp>
        <p:nvSpPr>
          <p:cNvPr id="41995" name="Text Box 11">
            <a:extLst>
              <a:ext uri="{FF2B5EF4-FFF2-40B4-BE49-F238E27FC236}">
                <a16:creationId xmlns:a16="http://schemas.microsoft.com/office/drawing/2014/main" id="{EA6CC223-BB8D-4424-BFD5-285D38CF219E}"/>
              </a:ext>
            </a:extLst>
          </p:cNvPr>
          <p:cNvSpPr txBox="1">
            <a:spLocks noChangeArrowheads="1"/>
          </p:cNvSpPr>
          <p:nvPr/>
        </p:nvSpPr>
        <p:spPr bwMode="auto">
          <a:xfrm>
            <a:off x="4295776" y="4149725"/>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1">
                <a:latin typeface="Arial" panose="020B0604020202020204" pitchFamily="34" charset="0"/>
                <a:ea typeface="ＭＳ Ｐゴシック" panose="020B0600070205080204" pitchFamily="50" charset="-128"/>
              </a:rPr>
              <a:t>見本の提示</a:t>
            </a:r>
          </a:p>
        </p:txBody>
      </p:sp>
      <p:sp>
        <p:nvSpPr>
          <p:cNvPr id="41996" name="Text Box 12">
            <a:extLst>
              <a:ext uri="{FF2B5EF4-FFF2-40B4-BE49-F238E27FC236}">
                <a16:creationId xmlns:a16="http://schemas.microsoft.com/office/drawing/2014/main" id="{5E276753-7344-4F32-A7C5-54EE1397E2B0}"/>
              </a:ext>
            </a:extLst>
          </p:cNvPr>
          <p:cNvSpPr txBox="1">
            <a:spLocks noChangeArrowheads="1"/>
          </p:cNvSpPr>
          <p:nvPr/>
        </p:nvSpPr>
        <p:spPr bwMode="auto">
          <a:xfrm>
            <a:off x="4440238" y="5229225"/>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1">
                <a:latin typeface="Arial" panose="020B0604020202020204" pitchFamily="34" charset="0"/>
                <a:ea typeface="ＭＳ Ｐゴシック" panose="020B0600070205080204" pitchFamily="50" charset="-128"/>
              </a:rPr>
              <a:t>手  添  え</a:t>
            </a:r>
          </a:p>
        </p:txBody>
      </p:sp>
      <p:sp>
        <p:nvSpPr>
          <p:cNvPr id="41997" name="Text Box 13">
            <a:extLst>
              <a:ext uri="{FF2B5EF4-FFF2-40B4-BE49-F238E27FC236}">
                <a16:creationId xmlns:a16="http://schemas.microsoft.com/office/drawing/2014/main" id="{B67FB633-EA50-47C9-8B7E-98E7F928F044}"/>
              </a:ext>
            </a:extLst>
          </p:cNvPr>
          <p:cNvSpPr txBox="1">
            <a:spLocks noChangeArrowheads="1"/>
          </p:cNvSpPr>
          <p:nvPr/>
        </p:nvSpPr>
        <p:spPr bwMode="auto">
          <a:xfrm>
            <a:off x="6743700" y="1557338"/>
            <a:ext cx="1728788" cy="40011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間接言語指示</a:t>
            </a:r>
          </a:p>
        </p:txBody>
      </p:sp>
      <p:sp>
        <p:nvSpPr>
          <p:cNvPr id="41998" name="Text Box 14">
            <a:extLst>
              <a:ext uri="{FF2B5EF4-FFF2-40B4-BE49-F238E27FC236}">
                <a16:creationId xmlns:a16="http://schemas.microsoft.com/office/drawing/2014/main" id="{DBAFA5AA-6496-4688-A1A5-5145E2D23289}"/>
              </a:ext>
            </a:extLst>
          </p:cNvPr>
          <p:cNvSpPr txBox="1">
            <a:spLocks noChangeArrowheads="1"/>
          </p:cNvSpPr>
          <p:nvPr/>
        </p:nvSpPr>
        <p:spPr bwMode="auto">
          <a:xfrm>
            <a:off x="6816725" y="2276475"/>
            <a:ext cx="1728788" cy="40011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直接言語指示</a:t>
            </a:r>
          </a:p>
        </p:txBody>
      </p:sp>
      <p:sp>
        <p:nvSpPr>
          <p:cNvPr id="41999" name="Line 15">
            <a:extLst>
              <a:ext uri="{FF2B5EF4-FFF2-40B4-BE49-F238E27FC236}">
                <a16:creationId xmlns:a16="http://schemas.microsoft.com/office/drawing/2014/main" id="{77E71456-A91B-4BA1-AFDE-8BE06483B772}"/>
              </a:ext>
            </a:extLst>
          </p:cNvPr>
          <p:cNvSpPr>
            <a:spLocks noChangeShapeType="1"/>
          </p:cNvSpPr>
          <p:nvPr/>
        </p:nvSpPr>
        <p:spPr bwMode="auto">
          <a:xfrm flipV="1">
            <a:off x="5664200" y="1773239"/>
            <a:ext cx="100965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0" name="Line 16">
            <a:extLst>
              <a:ext uri="{FF2B5EF4-FFF2-40B4-BE49-F238E27FC236}">
                <a16:creationId xmlns:a16="http://schemas.microsoft.com/office/drawing/2014/main" id="{9D054A24-9F74-4E56-A198-9DDB48394129}"/>
              </a:ext>
            </a:extLst>
          </p:cNvPr>
          <p:cNvSpPr>
            <a:spLocks noChangeShapeType="1"/>
          </p:cNvSpPr>
          <p:nvPr/>
        </p:nvSpPr>
        <p:spPr bwMode="auto">
          <a:xfrm>
            <a:off x="5664201" y="2060576"/>
            <a:ext cx="115252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1" name="Text Box 17">
            <a:extLst>
              <a:ext uri="{FF2B5EF4-FFF2-40B4-BE49-F238E27FC236}">
                <a16:creationId xmlns:a16="http://schemas.microsoft.com/office/drawing/2014/main" id="{11109ADC-66B6-4175-BEAC-D56D72D93C13}"/>
              </a:ext>
            </a:extLst>
          </p:cNvPr>
          <p:cNvSpPr txBox="1">
            <a:spLocks noChangeArrowheads="1"/>
          </p:cNvSpPr>
          <p:nvPr/>
        </p:nvSpPr>
        <p:spPr bwMode="auto">
          <a:xfrm>
            <a:off x="7391400" y="3500438"/>
            <a:ext cx="1943100" cy="406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同時モデリング</a:t>
            </a:r>
          </a:p>
        </p:txBody>
      </p:sp>
      <p:sp>
        <p:nvSpPr>
          <p:cNvPr id="42002" name="Text Box 18">
            <a:extLst>
              <a:ext uri="{FF2B5EF4-FFF2-40B4-BE49-F238E27FC236}">
                <a16:creationId xmlns:a16="http://schemas.microsoft.com/office/drawing/2014/main" id="{CC01737A-7902-4FFD-938B-934D6FFA792B}"/>
              </a:ext>
            </a:extLst>
          </p:cNvPr>
          <p:cNvSpPr txBox="1">
            <a:spLocks noChangeArrowheads="1"/>
          </p:cNvSpPr>
          <p:nvPr/>
        </p:nvSpPr>
        <p:spPr bwMode="auto">
          <a:xfrm>
            <a:off x="7535863" y="4149725"/>
            <a:ext cx="1873250" cy="40011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先行モデリング</a:t>
            </a:r>
          </a:p>
        </p:txBody>
      </p:sp>
      <p:sp>
        <p:nvSpPr>
          <p:cNvPr id="42003" name="Text Box 19">
            <a:extLst>
              <a:ext uri="{FF2B5EF4-FFF2-40B4-BE49-F238E27FC236}">
                <a16:creationId xmlns:a16="http://schemas.microsoft.com/office/drawing/2014/main" id="{2B935C7D-EB31-4A5A-8675-B3F477AB9574}"/>
              </a:ext>
            </a:extLst>
          </p:cNvPr>
          <p:cNvSpPr txBox="1">
            <a:spLocks noChangeArrowheads="1"/>
          </p:cNvSpPr>
          <p:nvPr/>
        </p:nvSpPr>
        <p:spPr bwMode="auto">
          <a:xfrm>
            <a:off x="8328025" y="4941888"/>
            <a:ext cx="1943100" cy="406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シャドーイング</a:t>
            </a:r>
          </a:p>
        </p:txBody>
      </p:sp>
      <p:sp>
        <p:nvSpPr>
          <p:cNvPr id="42004" name="Text Box 20">
            <a:extLst>
              <a:ext uri="{FF2B5EF4-FFF2-40B4-BE49-F238E27FC236}">
                <a16:creationId xmlns:a16="http://schemas.microsoft.com/office/drawing/2014/main" id="{6CE7DDDF-A427-4204-A390-A80230C65B04}"/>
              </a:ext>
            </a:extLst>
          </p:cNvPr>
          <p:cNvSpPr txBox="1">
            <a:spLocks noChangeArrowheads="1"/>
          </p:cNvSpPr>
          <p:nvPr/>
        </p:nvSpPr>
        <p:spPr bwMode="auto">
          <a:xfrm>
            <a:off x="8543925" y="5589588"/>
            <a:ext cx="1728788" cy="40011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直接手添え</a:t>
            </a:r>
          </a:p>
        </p:txBody>
      </p:sp>
      <p:sp>
        <p:nvSpPr>
          <p:cNvPr id="42005" name="AutoShape 21">
            <a:extLst>
              <a:ext uri="{FF2B5EF4-FFF2-40B4-BE49-F238E27FC236}">
                <a16:creationId xmlns:a16="http://schemas.microsoft.com/office/drawing/2014/main" id="{00609C22-038F-43C9-BA98-57B2242EA9B2}"/>
              </a:ext>
            </a:extLst>
          </p:cNvPr>
          <p:cNvSpPr>
            <a:spLocks noChangeArrowheads="1"/>
          </p:cNvSpPr>
          <p:nvPr/>
        </p:nvSpPr>
        <p:spPr bwMode="auto">
          <a:xfrm>
            <a:off x="1774825" y="1773239"/>
            <a:ext cx="1506538" cy="3887787"/>
          </a:xfrm>
          <a:prstGeom prst="downArrow">
            <a:avLst>
              <a:gd name="adj1" fmla="val 50000"/>
              <a:gd name="adj2" fmla="val 64515"/>
            </a:avLst>
          </a:prstGeom>
          <a:gradFill rotWithShape="1">
            <a:gsLst>
              <a:gs pos="0">
                <a:srgbClr val="0000FF"/>
              </a:gs>
              <a:gs pos="100000">
                <a:schemeClr val="bg1"/>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vert="eaVert" wrap="none" anchor="ctr"/>
          <a:lstStyle/>
          <a:p>
            <a:pPr algn="ctr"/>
            <a:r>
              <a:rPr lang="ja-JP" altLang="en-US" sz="2800" b="1">
                <a:solidFill>
                  <a:srgbClr val="00FF00"/>
                </a:solidFill>
                <a:latin typeface="Arial" panose="020B0604020202020204" pitchFamily="34" charset="0"/>
                <a:ea typeface="ＭＳ Ｐゴシック" panose="020B0600070205080204" pitchFamily="50" charset="-128"/>
              </a:rPr>
              <a:t>下ほど介入度が高い</a:t>
            </a:r>
          </a:p>
        </p:txBody>
      </p:sp>
      <p:sp>
        <p:nvSpPr>
          <p:cNvPr id="42006" name="Line 22">
            <a:extLst>
              <a:ext uri="{FF2B5EF4-FFF2-40B4-BE49-F238E27FC236}">
                <a16:creationId xmlns:a16="http://schemas.microsoft.com/office/drawing/2014/main" id="{02C95044-6065-40D8-AEEB-A89ECCFE3E07}"/>
              </a:ext>
            </a:extLst>
          </p:cNvPr>
          <p:cNvSpPr>
            <a:spLocks noChangeShapeType="1"/>
          </p:cNvSpPr>
          <p:nvPr/>
        </p:nvSpPr>
        <p:spPr bwMode="auto">
          <a:xfrm flipH="1">
            <a:off x="6600826" y="3716339"/>
            <a:ext cx="790575" cy="433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7" name="Line 23">
            <a:extLst>
              <a:ext uri="{FF2B5EF4-FFF2-40B4-BE49-F238E27FC236}">
                <a16:creationId xmlns:a16="http://schemas.microsoft.com/office/drawing/2014/main" id="{AAD86DB7-F24C-41B0-838E-B37135C0E30B}"/>
              </a:ext>
            </a:extLst>
          </p:cNvPr>
          <p:cNvSpPr>
            <a:spLocks noChangeShapeType="1"/>
          </p:cNvSpPr>
          <p:nvPr/>
        </p:nvSpPr>
        <p:spPr bwMode="auto">
          <a:xfrm>
            <a:off x="6600825" y="4149725"/>
            <a:ext cx="86360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8" name="Line 24">
            <a:extLst>
              <a:ext uri="{FF2B5EF4-FFF2-40B4-BE49-F238E27FC236}">
                <a16:creationId xmlns:a16="http://schemas.microsoft.com/office/drawing/2014/main" id="{F7DC50B7-7835-49FF-B5FF-3BB91DA0ED39}"/>
              </a:ext>
            </a:extLst>
          </p:cNvPr>
          <p:cNvSpPr>
            <a:spLocks noChangeShapeType="1"/>
          </p:cNvSpPr>
          <p:nvPr/>
        </p:nvSpPr>
        <p:spPr bwMode="auto">
          <a:xfrm flipV="1">
            <a:off x="7319964" y="5157789"/>
            <a:ext cx="9366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9" name="Line 25">
            <a:extLst>
              <a:ext uri="{FF2B5EF4-FFF2-40B4-BE49-F238E27FC236}">
                <a16:creationId xmlns:a16="http://schemas.microsoft.com/office/drawing/2014/main" id="{0BAA0847-6EB7-41CC-933C-904EF56CFEA0}"/>
              </a:ext>
            </a:extLst>
          </p:cNvPr>
          <p:cNvSpPr>
            <a:spLocks noChangeShapeType="1"/>
          </p:cNvSpPr>
          <p:nvPr/>
        </p:nvSpPr>
        <p:spPr bwMode="auto">
          <a:xfrm>
            <a:off x="7319964" y="5445126"/>
            <a:ext cx="1081087"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1357786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ABEA79B-9F47-4C53-9AA3-E405F74FB9E9}"/>
              </a:ext>
            </a:extLst>
          </p:cNvPr>
          <p:cNvSpPr>
            <a:spLocks noGrp="1" noChangeArrowheads="1"/>
          </p:cNvSpPr>
          <p:nvPr>
            <p:ph type="title"/>
          </p:nvPr>
        </p:nvSpPr>
        <p:spPr>
          <a:xfrm>
            <a:off x="1919288" y="0"/>
            <a:ext cx="7605712" cy="725488"/>
          </a:xfrm>
        </p:spPr>
        <p:txBody>
          <a:bodyPr/>
          <a:lstStyle/>
          <a:p>
            <a:r>
              <a:rPr lang="en-US" altLang="ja-JP" sz="2800" dirty="0"/>
              <a:t>2-2.</a:t>
            </a:r>
            <a:r>
              <a:rPr lang="ja-JP" altLang="en-US" sz="2800" dirty="0"/>
              <a:t>最小限の介入</a:t>
            </a:r>
          </a:p>
        </p:txBody>
      </p:sp>
      <p:grpSp>
        <p:nvGrpSpPr>
          <p:cNvPr id="43011" name="Group 3">
            <a:extLst>
              <a:ext uri="{FF2B5EF4-FFF2-40B4-BE49-F238E27FC236}">
                <a16:creationId xmlns:a16="http://schemas.microsoft.com/office/drawing/2014/main" id="{11192477-2E1D-4A79-9880-06B8C3B1482A}"/>
              </a:ext>
            </a:extLst>
          </p:cNvPr>
          <p:cNvGrpSpPr>
            <a:grpSpLocks/>
          </p:cNvGrpSpPr>
          <p:nvPr/>
        </p:nvGrpSpPr>
        <p:grpSpPr bwMode="auto">
          <a:xfrm>
            <a:off x="1992314" y="2420938"/>
            <a:ext cx="3959225" cy="3168650"/>
            <a:chOff x="295" y="1117"/>
            <a:chExt cx="2494" cy="1996"/>
          </a:xfrm>
        </p:grpSpPr>
        <p:sp>
          <p:nvSpPr>
            <p:cNvPr id="43012" name="AutoShape 4">
              <a:extLst>
                <a:ext uri="{FF2B5EF4-FFF2-40B4-BE49-F238E27FC236}">
                  <a16:creationId xmlns:a16="http://schemas.microsoft.com/office/drawing/2014/main" id="{70D27802-7D0F-4543-BB07-AC52F8BBEEAC}"/>
                </a:ext>
              </a:extLst>
            </p:cNvPr>
            <p:cNvSpPr>
              <a:spLocks noChangeArrowheads="1"/>
            </p:cNvSpPr>
            <p:nvPr/>
          </p:nvSpPr>
          <p:spPr bwMode="auto">
            <a:xfrm>
              <a:off x="295" y="1117"/>
              <a:ext cx="2177" cy="363"/>
            </a:xfrm>
            <a:prstGeom prst="roundRect">
              <a:avLst>
                <a:gd name="adj" fmla="val 16667"/>
              </a:avLst>
            </a:prstGeom>
            <a:gradFill rotWithShape="1">
              <a:gsLst>
                <a:gs pos="0">
                  <a:srgbClr val="3366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言語指示</a:t>
              </a:r>
            </a:p>
          </p:txBody>
        </p:sp>
        <p:sp>
          <p:nvSpPr>
            <p:cNvPr id="43013" name="AutoShape 5">
              <a:extLst>
                <a:ext uri="{FF2B5EF4-FFF2-40B4-BE49-F238E27FC236}">
                  <a16:creationId xmlns:a16="http://schemas.microsoft.com/office/drawing/2014/main" id="{5E01793D-15CF-4951-A74D-C0D29D877D31}"/>
                </a:ext>
              </a:extLst>
            </p:cNvPr>
            <p:cNvSpPr>
              <a:spLocks noChangeArrowheads="1"/>
            </p:cNvSpPr>
            <p:nvPr/>
          </p:nvSpPr>
          <p:spPr bwMode="auto">
            <a:xfrm>
              <a:off x="295" y="1661"/>
              <a:ext cx="2177" cy="363"/>
            </a:xfrm>
            <a:prstGeom prst="roundRect">
              <a:avLst>
                <a:gd name="adj" fmla="val 16667"/>
              </a:avLst>
            </a:prstGeom>
            <a:gradFill rotWithShape="1">
              <a:gsLst>
                <a:gs pos="0">
                  <a:srgbClr val="3366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ジェスチャー</a:t>
              </a:r>
            </a:p>
          </p:txBody>
        </p:sp>
        <p:sp>
          <p:nvSpPr>
            <p:cNvPr id="43014" name="AutoShape 6">
              <a:extLst>
                <a:ext uri="{FF2B5EF4-FFF2-40B4-BE49-F238E27FC236}">
                  <a16:creationId xmlns:a16="http://schemas.microsoft.com/office/drawing/2014/main" id="{269E345B-4861-4EF6-8C48-93EFFA73DCCC}"/>
                </a:ext>
              </a:extLst>
            </p:cNvPr>
            <p:cNvSpPr>
              <a:spLocks noChangeArrowheads="1"/>
            </p:cNvSpPr>
            <p:nvPr/>
          </p:nvSpPr>
          <p:spPr bwMode="auto">
            <a:xfrm>
              <a:off x="295" y="2205"/>
              <a:ext cx="2177" cy="363"/>
            </a:xfrm>
            <a:prstGeom prst="roundRect">
              <a:avLst>
                <a:gd name="adj" fmla="val 16667"/>
              </a:avLst>
            </a:prstGeom>
            <a:gradFill rotWithShape="1">
              <a:gsLst>
                <a:gs pos="0">
                  <a:srgbClr val="3366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モデリング</a:t>
              </a:r>
            </a:p>
          </p:txBody>
        </p:sp>
        <p:sp>
          <p:nvSpPr>
            <p:cNvPr id="43015" name="AutoShape 7">
              <a:extLst>
                <a:ext uri="{FF2B5EF4-FFF2-40B4-BE49-F238E27FC236}">
                  <a16:creationId xmlns:a16="http://schemas.microsoft.com/office/drawing/2014/main" id="{A1F869D3-63DA-4D3B-B959-E06DF3818775}"/>
                </a:ext>
              </a:extLst>
            </p:cNvPr>
            <p:cNvSpPr>
              <a:spLocks noChangeArrowheads="1"/>
            </p:cNvSpPr>
            <p:nvPr/>
          </p:nvSpPr>
          <p:spPr bwMode="auto">
            <a:xfrm>
              <a:off x="295" y="2750"/>
              <a:ext cx="2177" cy="363"/>
            </a:xfrm>
            <a:prstGeom prst="roundRect">
              <a:avLst>
                <a:gd name="adj" fmla="val 16667"/>
              </a:avLst>
            </a:prstGeom>
            <a:gradFill rotWithShape="1">
              <a:gsLst>
                <a:gs pos="0">
                  <a:srgbClr val="3366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a:latin typeface="Arial" panose="020B0604020202020204" pitchFamily="34" charset="0"/>
                  <a:ea typeface="ＭＳ Ｐゴシック" panose="020B0600070205080204" pitchFamily="50" charset="-128"/>
                </a:rPr>
                <a:t>手添え</a:t>
              </a:r>
            </a:p>
          </p:txBody>
        </p:sp>
        <p:sp>
          <p:nvSpPr>
            <p:cNvPr id="43016" name="AutoShape 8">
              <a:extLst>
                <a:ext uri="{FF2B5EF4-FFF2-40B4-BE49-F238E27FC236}">
                  <a16:creationId xmlns:a16="http://schemas.microsoft.com/office/drawing/2014/main" id="{194324C4-D054-4EAE-BB02-5B2E854C3F05}"/>
                </a:ext>
              </a:extLst>
            </p:cNvPr>
            <p:cNvSpPr>
              <a:spLocks noChangeArrowheads="1"/>
            </p:cNvSpPr>
            <p:nvPr/>
          </p:nvSpPr>
          <p:spPr bwMode="auto">
            <a:xfrm>
              <a:off x="2517" y="1117"/>
              <a:ext cx="272" cy="635"/>
            </a:xfrm>
            <a:prstGeom prst="curvedLeftArrow">
              <a:avLst>
                <a:gd name="adj1" fmla="val 46691"/>
                <a:gd name="adj2" fmla="val 93382"/>
                <a:gd name="adj3" fmla="val 33333"/>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17" name="AutoShape 9">
              <a:extLst>
                <a:ext uri="{FF2B5EF4-FFF2-40B4-BE49-F238E27FC236}">
                  <a16:creationId xmlns:a16="http://schemas.microsoft.com/office/drawing/2014/main" id="{804B2BA7-364F-4F3B-B203-ED178B37BC97}"/>
                </a:ext>
              </a:extLst>
            </p:cNvPr>
            <p:cNvSpPr>
              <a:spLocks noChangeArrowheads="1"/>
            </p:cNvSpPr>
            <p:nvPr/>
          </p:nvSpPr>
          <p:spPr bwMode="auto">
            <a:xfrm>
              <a:off x="2517" y="1752"/>
              <a:ext cx="272" cy="635"/>
            </a:xfrm>
            <a:prstGeom prst="curvedLeftArrow">
              <a:avLst>
                <a:gd name="adj1" fmla="val 46691"/>
                <a:gd name="adj2" fmla="val 93382"/>
                <a:gd name="adj3" fmla="val 33333"/>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18" name="AutoShape 10">
              <a:extLst>
                <a:ext uri="{FF2B5EF4-FFF2-40B4-BE49-F238E27FC236}">
                  <a16:creationId xmlns:a16="http://schemas.microsoft.com/office/drawing/2014/main" id="{A6A6F168-7B5D-4736-9C8D-0A0AA403ED4A}"/>
                </a:ext>
              </a:extLst>
            </p:cNvPr>
            <p:cNvSpPr>
              <a:spLocks noChangeArrowheads="1"/>
            </p:cNvSpPr>
            <p:nvPr/>
          </p:nvSpPr>
          <p:spPr bwMode="auto">
            <a:xfrm>
              <a:off x="2517" y="2387"/>
              <a:ext cx="272" cy="635"/>
            </a:xfrm>
            <a:prstGeom prst="curvedLeftArrow">
              <a:avLst>
                <a:gd name="adj1" fmla="val 46691"/>
                <a:gd name="adj2" fmla="val 93382"/>
                <a:gd name="adj3" fmla="val 33333"/>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3019" name="Text Box 11">
            <a:extLst>
              <a:ext uri="{FF2B5EF4-FFF2-40B4-BE49-F238E27FC236}">
                <a16:creationId xmlns:a16="http://schemas.microsoft.com/office/drawing/2014/main" id="{E92995D4-9A1C-41DE-815C-748DC6EF26DD}"/>
              </a:ext>
            </a:extLst>
          </p:cNvPr>
          <p:cNvSpPr txBox="1">
            <a:spLocks noChangeArrowheads="1"/>
          </p:cNvSpPr>
          <p:nvPr/>
        </p:nvSpPr>
        <p:spPr bwMode="auto">
          <a:xfrm>
            <a:off x="1919289" y="5661025"/>
            <a:ext cx="3743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latin typeface="Arial" panose="020B0604020202020204" pitchFamily="34" charset="0"/>
                <a:ea typeface="ＭＳ Ｐゴシック" panose="020B0600070205080204" pitchFamily="50" charset="-128"/>
              </a:rPr>
              <a:t>指示を出して、正しい行動が起きなかったら、次の階層に移行する。</a:t>
            </a:r>
          </a:p>
        </p:txBody>
      </p:sp>
      <p:sp>
        <p:nvSpPr>
          <p:cNvPr id="43020" name="AutoShape 12">
            <a:extLst>
              <a:ext uri="{FF2B5EF4-FFF2-40B4-BE49-F238E27FC236}">
                <a16:creationId xmlns:a16="http://schemas.microsoft.com/office/drawing/2014/main" id="{EBC23554-ACEE-4880-99E0-F6215C812926}"/>
              </a:ext>
            </a:extLst>
          </p:cNvPr>
          <p:cNvSpPr>
            <a:spLocks noChangeArrowheads="1"/>
          </p:cNvSpPr>
          <p:nvPr/>
        </p:nvSpPr>
        <p:spPr bwMode="auto">
          <a:xfrm>
            <a:off x="1919289" y="1052513"/>
            <a:ext cx="3527425" cy="863600"/>
          </a:xfrm>
          <a:prstGeom prst="roundRect">
            <a:avLst>
              <a:gd name="adj" fmla="val 16667"/>
            </a:avLst>
          </a:prstGeom>
          <a:gradFill rotWithShape="1">
            <a:gsLst>
              <a:gs pos="0">
                <a:srgbClr val="FF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必要な指示の階層を把握</a:t>
            </a:r>
          </a:p>
          <a:p>
            <a:pPr algn="ctr"/>
            <a:r>
              <a:rPr lang="ja-JP" altLang="en-US" sz="2000" b="1">
                <a:latin typeface="Arial" panose="020B0604020202020204" pitchFamily="34" charset="0"/>
                <a:ea typeface="ＭＳ Ｐゴシック" panose="020B0600070205080204" pitchFamily="50" charset="-128"/>
              </a:rPr>
              <a:t>本人からのアセスメント</a:t>
            </a:r>
          </a:p>
        </p:txBody>
      </p:sp>
      <p:sp>
        <p:nvSpPr>
          <p:cNvPr id="43021" name="AutoShape 13">
            <a:extLst>
              <a:ext uri="{FF2B5EF4-FFF2-40B4-BE49-F238E27FC236}">
                <a16:creationId xmlns:a16="http://schemas.microsoft.com/office/drawing/2014/main" id="{D87A5574-F5A5-44DF-8DB9-D3918FFAC38C}"/>
              </a:ext>
            </a:extLst>
          </p:cNvPr>
          <p:cNvSpPr>
            <a:spLocks noChangeArrowheads="1"/>
          </p:cNvSpPr>
          <p:nvPr/>
        </p:nvSpPr>
        <p:spPr bwMode="auto">
          <a:xfrm>
            <a:off x="6240464" y="1052513"/>
            <a:ext cx="3527425" cy="863600"/>
          </a:xfrm>
          <a:prstGeom prst="roundRect">
            <a:avLst>
              <a:gd name="adj" fmla="val 16667"/>
            </a:avLst>
          </a:prstGeom>
          <a:gradFill rotWithShape="1">
            <a:gsLst>
              <a:gs pos="0">
                <a:srgbClr val="FF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現場では・・・</a:t>
            </a:r>
          </a:p>
          <a:p>
            <a:pPr algn="ctr"/>
            <a:r>
              <a:rPr lang="ja-JP" altLang="en-US" sz="2000" b="1">
                <a:latin typeface="Arial" panose="020B0604020202020204" pitchFamily="34" charset="0"/>
                <a:ea typeface="ＭＳ Ｐゴシック" panose="020B0600070205080204" pitchFamily="50" charset="-128"/>
              </a:rPr>
              <a:t>最小限必要な階層を使う</a:t>
            </a:r>
          </a:p>
        </p:txBody>
      </p:sp>
      <p:sp>
        <p:nvSpPr>
          <p:cNvPr id="43022" name="AutoShape 14">
            <a:extLst>
              <a:ext uri="{FF2B5EF4-FFF2-40B4-BE49-F238E27FC236}">
                <a16:creationId xmlns:a16="http://schemas.microsoft.com/office/drawing/2014/main" id="{A98894EE-98B8-43FD-B029-FE8B17234952}"/>
              </a:ext>
            </a:extLst>
          </p:cNvPr>
          <p:cNvSpPr>
            <a:spLocks noChangeArrowheads="1"/>
          </p:cNvSpPr>
          <p:nvPr/>
        </p:nvSpPr>
        <p:spPr bwMode="auto">
          <a:xfrm>
            <a:off x="6311900" y="2420938"/>
            <a:ext cx="3455988" cy="576262"/>
          </a:xfrm>
          <a:prstGeom prst="roundRect">
            <a:avLst>
              <a:gd name="adj" fmla="val 16667"/>
            </a:avLst>
          </a:prstGeom>
          <a:gradFill rotWithShape="1">
            <a:gsLst>
              <a:gs pos="0">
                <a:srgbClr val="00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a:latin typeface="Arial" panose="020B0604020202020204" pitchFamily="34" charset="0"/>
                <a:ea typeface="ＭＳ Ｐゴシック" panose="020B0600070205080204" pitchFamily="50" charset="-128"/>
              </a:rPr>
              <a:t>手添え</a:t>
            </a:r>
          </a:p>
        </p:txBody>
      </p:sp>
      <p:sp>
        <p:nvSpPr>
          <p:cNvPr id="43023" name="AutoShape 15">
            <a:extLst>
              <a:ext uri="{FF2B5EF4-FFF2-40B4-BE49-F238E27FC236}">
                <a16:creationId xmlns:a16="http://schemas.microsoft.com/office/drawing/2014/main" id="{0A185CA9-3ADF-4232-857B-6BE166D23DAF}"/>
              </a:ext>
            </a:extLst>
          </p:cNvPr>
          <p:cNvSpPr>
            <a:spLocks noChangeArrowheads="1"/>
          </p:cNvSpPr>
          <p:nvPr/>
        </p:nvSpPr>
        <p:spPr bwMode="auto">
          <a:xfrm>
            <a:off x="6311900" y="3284538"/>
            <a:ext cx="3455988" cy="576262"/>
          </a:xfrm>
          <a:prstGeom prst="roundRect">
            <a:avLst>
              <a:gd name="adj" fmla="val 16667"/>
            </a:avLst>
          </a:prstGeom>
          <a:gradFill rotWithShape="1">
            <a:gsLst>
              <a:gs pos="0">
                <a:srgbClr val="00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モデリング</a:t>
            </a:r>
          </a:p>
        </p:txBody>
      </p:sp>
      <p:sp>
        <p:nvSpPr>
          <p:cNvPr id="43024" name="AutoShape 16">
            <a:extLst>
              <a:ext uri="{FF2B5EF4-FFF2-40B4-BE49-F238E27FC236}">
                <a16:creationId xmlns:a16="http://schemas.microsoft.com/office/drawing/2014/main" id="{FB9FB12A-F7CC-4F6F-AE9D-D7E052C054D4}"/>
              </a:ext>
            </a:extLst>
          </p:cNvPr>
          <p:cNvSpPr>
            <a:spLocks noChangeArrowheads="1"/>
          </p:cNvSpPr>
          <p:nvPr/>
        </p:nvSpPr>
        <p:spPr bwMode="auto">
          <a:xfrm>
            <a:off x="6311900" y="4149726"/>
            <a:ext cx="3455988" cy="576263"/>
          </a:xfrm>
          <a:prstGeom prst="roundRect">
            <a:avLst>
              <a:gd name="adj" fmla="val 16667"/>
            </a:avLst>
          </a:prstGeom>
          <a:gradFill rotWithShape="1">
            <a:gsLst>
              <a:gs pos="0">
                <a:srgbClr val="00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ジェスチャー</a:t>
            </a:r>
          </a:p>
        </p:txBody>
      </p:sp>
      <p:sp>
        <p:nvSpPr>
          <p:cNvPr id="43025" name="AutoShape 17">
            <a:extLst>
              <a:ext uri="{FF2B5EF4-FFF2-40B4-BE49-F238E27FC236}">
                <a16:creationId xmlns:a16="http://schemas.microsoft.com/office/drawing/2014/main" id="{E3FA2FC2-25D2-4D55-8A5D-5AA526581B86}"/>
              </a:ext>
            </a:extLst>
          </p:cNvPr>
          <p:cNvSpPr>
            <a:spLocks noChangeArrowheads="1"/>
          </p:cNvSpPr>
          <p:nvPr/>
        </p:nvSpPr>
        <p:spPr bwMode="auto">
          <a:xfrm>
            <a:off x="6311900" y="5013326"/>
            <a:ext cx="3455988" cy="576263"/>
          </a:xfrm>
          <a:prstGeom prst="roundRect">
            <a:avLst>
              <a:gd name="adj" fmla="val 16667"/>
            </a:avLst>
          </a:prstGeom>
          <a:gradFill rotWithShape="1">
            <a:gsLst>
              <a:gs pos="0">
                <a:srgbClr val="00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言語指示</a:t>
            </a:r>
          </a:p>
        </p:txBody>
      </p:sp>
      <p:sp>
        <p:nvSpPr>
          <p:cNvPr id="43026" name="AutoShape 18">
            <a:extLst>
              <a:ext uri="{FF2B5EF4-FFF2-40B4-BE49-F238E27FC236}">
                <a16:creationId xmlns:a16="http://schemas.microsoft.com/office/drawing/2014/main" id="{9DB25905-EBF9-4249-BEC6-06732BDAA4BF}"/>
              </a:ext>
            </a:extLst>
          </p:cNvPr>
          <p:cNvSpPr>
            <a:spLocks noChangeArrowheads="1"/>
          </p:cNvSpPr>
          <p:nvPr/>
        </p:nvSpPr>
        <p:spPr bwMode="auto">
          <a:xfrm>
            <a:off x="9839325" y="2492376"/>
            <a:ext cx="431800" cy="1008063"/>
          </a:xfrm>
          <a:prstGeom prst="curvedLeftArrow">
            <a:avLst>
              <a:gd name="adj1" fmla="val 46691"/>
              <a:gd name="adj2" fmla="val 93382"/>
              <a:gd name="adj3" fmla="val 333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27" name="AutoShape 19">
            <a:extLst>
              <a:ext uri="{FF2B5EF4-FFF2-40B4-BE49-F238E27FC236}">
                <a16:creationId xmlns:a16="http://schemas.microsoft.com/office/drawing/2014/main" id="{4820992C-D6F9-409C-BA6A-710050B27F2A}"/>
              </a:ext>
            </a:extLst>
          </p:cNvPr>
          <p:cNvSpPr>
            <a:spLocks noChangeArrowheads="1"/>
          </p:cNvSpPr>
          <p:nvPr/>
        </p:nvSpPr>
        <p:spPr bwMode="auto">
          <a:xfrm>
            <a:off x="9839325" y="3500438"/>
            <a:ext cx="431800" cy="1008062"/>
          </a:xfrm>
          <a:prstGeom prst="curvedLeftArrow">
            <a:avLst>
              <a:gd name="adj1" fmla="val 46691"/>
              <a:gd name="adj2" fmla="val 93382"/>
              <a:gd name="adj3" fmla="val 333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28" name="AutoShape 20">
            <a:extLst>
              <a:ext uri="{FF2B5EF4-FFF2-40B4-BE49-F238E27FC236}">
                <a16:creationId xmlns:a16="http://schemas.microsoft.com/office/drawing/2014/main" id="{04848C75-5946-4763-8E74-7993E34A8AE2}"/>
              </a:ext>
            </a:extLst>
          </p:cNvPr>
          <p:cNvSpPr>
            <a:spLocks noChangeArrowheads="1"/>
          </p:cNvSpPr>
          <p:nvPr/>
        </p:nvSpPr>
        <p:spPr bwMode="auto">
          <a:xfrm>
            <a:off x="9839325" y="4508501"/>
            <a:ext cx="431800" cy="1008063"/>
          </a:xfrm>
          <a:prstGeom prst="curvedLeftArrow">
            <a:avLst>
              <a:gd name="adj1" fmla="val 46691"/>
              <a:gd name="adj2" fmla="val 93382"/>
              <a:gd name="adj3" fmla="val 333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29" name="Text Box 21">
            <a:extLst>
              <a:ext uri="{FF2B5EF4-FFF2-40B4-BE49-F238E27FC236}">
                <a16:creationId xmlns:a16="http://schemas.microsoft.com/office/drawing/2014/main" id="{2BE09F5C-5783-4EDE-919A-D53CD5692C4D}"/>
              </a:ext>
            </a:extLst>
          </p:cNvPr>
          <p:cNvSpPr txBox="1">
            <a:spLocks noChangeArrowheads="1"/>
          </p:cNvSpPr>
          <p:nvPr/>
        </p:nvSpPr>
        <p:spPr bwMode="auto">
          <a:xfrm>
            <a:off x="6167439" y="5661025"/>
            <a:ext cx="37433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latin typeface="Arial" panose="020B0604020202020204" pitchFamily="34" charset="0"/>
                <a:ea typeface="ＭＳ Ｐゴシック" panose="020B0600070205080204" pitchFamily="50" charset="-128"/>
              </a:rPr>
              <a:t>前回にモデリングで出来たら、次はジェスチャーといように、最小限の介入で教える。</a:t>
            </a:r>
          </a:p>
        </p:txBody>
      </p:sp>
      <p:sp>
        <p:nvSpPr>
          <p:cNvPr id="43030" name="Line 22">
            <a:extLst>
              <a:ext uri="{FF2B5EF4-FFF2-40B4-BE49-F238E27FC236}">
                <a16:creationId xmlns:a16="http://schemas.microsoft.com/office/drawing/2014/main" id="{D86DEF2F-219B-4616-A87E-3CEF525A66EA}"/>
              </a:ext>
            </a:extLst>
          </p:cNvPr>
          <p:cNvSpPr>
            <a:spLocks noChangeShapeType="1"/>
          </p:cNvSpPr>
          <p:nvPr/>
        </p:nvSpPr>
        <p:spPr bwMode="auto">
          <a:xfrm>
            <a:off x="1774825" y="2133600"/>
            <a:ext cx="8281988" cy="0"/>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1" name="AutoShape 23">
            <a:extLst>
              <a:ext uri="{FF2B5EF4-FFF2-40B4-BE49-F238E27FC236}">
                <a16:creationId xmlns:a16="http://schemas.microsoft.com/office/drawing/2014/main" id="{D4A60C14-74CA-4E79-8E8A-90FED71CCE26}"/>
              </a:ext>
            </a:extLst>
          </p:cNvPr>
          <p:cNvSpPr>
            <a:spLocks noChangeArrowheads="1"/>
          </p:cNvSpPr>
          <p:nvPr/>
        </p:nvSpPr>
        <p:spPr bwMode="auto">
          <a:xfrm>
            <a:off x="5591176" y="1196975"/>
            <a:ext cx="504825" cy="647700"/>
          </a:xfrm>
          <a:prstGeom prst="rightArrow">
            <a:avLst>
              <a:gd name="adj1" fmla="val 50000"/>
              <a:gd name="adj2"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32" name="AutoShape 24">
            <a:extLst>
              <a:ext uri="{FF2B5EF4-FFF2-40B4-BE49-F238E27FC236}">
                <a16:creationId xmlns:a16="http://schemas.microsoft.com/office/drawing/2014/main" id="{92538C4E-7DED-4E80-82C7-260B250A064F}"/>
              </a:ext>
            </a:extLst>
          </p:cNvPr>
          <p:cNvSpPr>
            <a:spLocks noChangeArrowheads="1"/>
          </p:cNvSpPr>
          <p:nvPr/>
        </p:nvSpPr>
        <p:spPr bwMode="auto">
          <a:xfrm>
            <a:off x="2065340" y="717270"/>
            <a:ext cx="3743325" cy="361950"/>
          </a:xfrm>
          <a:prstGeom prst="homePlate">
            <a:avLst>
              <a:gd name="adj" fmla="val 258553"/>
            </a:avLst>
          </a:prstGeom>
          <a:gradFill rotWithShape="1">
            <a:gsLst>
              <a:gs pos="0">
                <a:srgbClr val="FF0066"/>
              </a:gs>
              <a:gs pos="50000">
                <a:schemeClr val="bg1"/>
              </a:gs>
              <a:gs pos="100000">
                <a:srgbClr val="FF00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どこからできるか</a:t>
            </a:r>
          </a:p>
        </p:txBody>
      </p:sp>
      <p:sp>
        <p:nvSpPr>
          <p:cNvPr id="43033" name="AutoShape 25">
            <a:extLst>
              <a:ext uri="{FF2B5EF4-FFF2-40B4-BE49-F238E27FC236}">
                <a16:creationId xmlns:a16="http://schemas.microsoft.com/office/drawing/2014/main" id="{3353395E-AA72-47DF-873A-3CAE1B201C98}"/>
              </a:ext>
            </a:extLst>
          </p:cNvPr>
          <p:cNvSpPr>
            <a:spLocks noChangeArrowheads="1"/>
          </p:cNvSpPr>
          <p:nvPr/>
        </p:nvSpPr>
        <p:spPr bwMode="auto">
          <a:xfrm>
            <a:off x="5735638" y="692150"/>
            <a:ext cx="4464050" cy="361950"/>
          </a:xfrm>
          <a:prstGeom prst="chevron">
            <a:avLst>
              <a:gd name="adj" fmla="val 308333"/>
            </a:avLst>
          </a:prstGeom>
          <a:gradFill rotWithShape="1">
            <a:gsLst>
              <a:gs pos="0">
                <a:srgbClr val="FF0000"/>
              </a:gs>
              <a:gs pos="50000">
                <a:srgbClr val="FFFFFF"/>
              </a:gs>
              <a:gs pos="100000">
                <a:srgbClr val="FF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　　　　ではどこからはじめるか</a:t>
            </a:r>
          </a:p>
        </p:txBody>
      </p:sp>
    </p:spTree>
    <p:extLst>
      <p:ext uri="{BB962C8B-B14F-4D97-AF65-F5344CB8AC3E}">
        <p14:creationId xmlns:p14="http://schemas.microsoft.com/office/powerpoint/2010/main" val="1310007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32"/>
                                        </p:tgtEl>
                                        <p:attrNameLst>
                                          <p:attrName>style.visibility</p:attrName>
                                        </p:attrNameLst>
                                      </p:cBhvr>
                                      <p:to>
                                        <p:strVal val="visible"/>
                                      </p:to>
                                    </p:set>
                                    <p:animEffect transition="in" filter="fade">
                                      <p:cBhvr>
                                        <p:cTn id="7" dur="2000"/>
                                        <p:tgtEl>
                                          <p:spTgt spid="430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33"/>
                                        </p:tgtEl>
                                        <p:attrNameLst>
                                          <p:attrName>style.visibility</p:attrName>
                                        </p:attrNameLst>
                                      </p:cBhvr>
                                      <p:to>
                                        <p:strVal val="visible"/>
                                      </p:to>
                                    </p:set>
                                    <p:animEffect transition="in" filter="fade">
                                      <p:cBhvr>
                                        <p:cTn id="12" dur="2000"/>
                                        <p:tgtEl>
                                          <p:spTgt spid="43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2" grpId="0" animBg="1"/>
      <p:bldP spid="430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020604E-376C-4E9A-A2AB-EF579473DDED}"/>
              </a:ext>
            </a:extLst>
          </p:cNvPr>
          <p:cNvSpPr>
            <a:spLocks noGrp="1" noChangeArrowheads="1"/>
          </p:cNvSpPr>
          <p:nvPr>
            <p:ph type="title"/>
          </p:nvPr>
        </p:nvSpPr>
        <p:spPr>
          <a:xfrm>
            <a:off x="1371600" y="333376"/>
            <a:ext cx="9601200" cy="1054101"/>
          </a:xfrm>
        </p:spPr>
        <p:txBody>
          <a:bodyPr/>
          <a:lstStyle/>
          <a:p>
            <a:r>
              <a:rPr lang="en-US" altLang="ja-JP" sz="4000" dirty="0"/>
              <a:t>2-3</a:t>
            </a:r>
            <a:r>
              <a:rPr lang="ja-JP" altLang="en-US" sz="4000" dirty="0"/>
              <a:t>最小限の介入　　　　　　</a:t>
            </a:r>
            <a:endParaRPr lang="en-US" altLang="ja-JP" sz="4000" dirty="0"/>
          </a:p>
        </p:txBody>
      </p:sp>
      <p:sp>
        <p:nvSpPr>
          <p:cNvPr id="56323" name="Rectangle 3">
            <a:extLst>
              <a:ext uri="{FF2B5EF4-FFF2-40B4-BE49-F238E27FC236}">
                <a16:creationId xmlns:a16="http://schemas.microsoft.com/office/drawing/2014/main" id="{36205379-B036-4CE1-8D35-76CAC35C3486}"/>
              </a:ext>
            </a:extLst>
          </p:cNvPr>
          <p:cNvSpPr>
            <a:spLocks noGrp="1" noChangeArrowheads="1"/>
          </p:cNvSpPr>
          <p:nvPr>
            <p:ph type="body" idx="1"/>
          </p:nvPr>
        </p:nvSpPr>
        <p:spPr>
          <a:xfrm>
            <a:off x="1582739" y="2286001"/>
            <a:ext cx="9601200" cy="3581400"/>
          </a:xfrm>
        </p:spPr>
        <p:txBody>
          <a:bodyPr/>
          <a:lstStyle/>
          <a:p>
            <a:pPr>
              <a:buFont typeface="Wingdings" panose="05000000000000000000" pitchFamily="2" charset="2"/>
              <a:buNone/>
            </a:pPr>
            <a:r>
              <a:rPr lang="ja-JP" altLang="en-US" sz="3200"/>
              <a:t>　</a:t>
            </a:r>
          </a:p>
        </p:txBody>
      </p:sp>
      <p:sp>
        <p:nvSpPr>
          <p:cNvPr id="56324" name="Rectangle 4">
            <a:extLst>
              <a:ext uri="{FF2B5EF4-FFF2-40B4-BE49-F238E27FC236}">
                <a16:creationId xmlns:a16="http://schemas.microsoft.com/office/drawing/2014/main" id="{0039F58B-4740-4CFA-878D-C0C1F1FD73E4}"/>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6325" name="Rectangle 5">
            <a:extLst>
              <a:ext uri="{FF2B5EF4-FFF2-40B4-BE49-F238E27FC236}">
                <a16:creationId xmlns:a16="http://schemas.microsoft.com/office/drawing/2014/main" id="{316D98F7-8F0F-4FFD-9C79-925B462CD24B}"/>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0" indent="0">
              <a:buNone/>
            </a:pPr>
            <a:r>
              <a:rPr lang="ja-JP" altLang="en-US" sz="3200" dirty="0"/>
              <a:t>指示の四階層　　　　　　　距離</a:t>
            </a:r>
          </a:p>
          <a:p>
            <a:pPr>
              <a:buFont typeface="Wingdings" panose="05000000000000000000" pitchFamily="2" charset="2"/>
              <a:buAutoNum type="arabicPeriod"/>
            </a:pPr>
            <a:endParaRPr lang="en-US" altLang="ja-JP" sz="3200" dirty="0"/>
          </a:p>
        </p:txBody>
      </p:sp>
      <p:sp>
        <p:nvSpPr>
          <p:cNvPr id="56326" name="AutoShape 6">
            <a:extLst>
              <a:ext uri="{FF2B5EF4-FFF2-40B4-BE49-F238E27FC236}">
                <a16:creationId xmlns:a16="http://schemas.microsoft.com/office/drawing/2014/main" id="{988FB1B9-C027-4554-ACAA-CD44198D56EC}"/>
              </a:ext>
            </a:extLst>
          </p:cNvPr>
          <p:cNvSpPr>
            <a:spLocks noChangeArrowheads="1"/>
          </p:cNvSpPr>
          <p:nvPr/>
        </p:nvSpPr>
        <p:spPr bwMode="auto">
          <a:xfrm>
            <a:off x="2351089" y="1773239"/>
            <a:ext cx="4537075" cy="4606925"/>
          </a:xfrm>
          <a:prstGeom prst="triangle">
            <a:avLst>
              <a:gd name="adj" fmla="val 50000"/>
            </a:avLst>
          </a:prstGeom>
          <a:gradFill rotWithShape="1">
            <a:gsLst>
              <a:gs pos="0">
                <a:srgbClr val="00FF99"/>
              </a:gs>
              <a:gs pos="100000">
                <a:srgbClr val="3333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27" name="Line 7">
            <a:extLst>
              <a:ext uri="{FF2B5EF4-FFF2-40B4-BE49-F238E27FC236}">
                <a16:creationId xmlns:a16="http://schemas.microsoft.com/office/drawing/2014/main" id="{C78411E2-8F5F-4B2A-A134-90C3CB67CECC}"/>
              </a:ext>
            </a:extLst>
          </p:cNvPr>
          <p:cNvSpPr>
            <a:spLocks noChangeShapeType="1"/>
          </p:cNvSpPr>
          <p:nvPr/>
        </p:nvSpPr>
        <p:spPr bwMode="auto">
          <a:xfrm>
            <a:off x="2279650" y="3644900"/>
            <a:ext cx="33210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28" name="Line 8">
            <a:extLst>
              <a:ext uri="{FF2B5EF4-FFF2-40B4-BE49-F238E27FC236}">
                <a16:creationId xmlns:a16="http://schemas.microsoft.com/office/drawing/2014/main" id="{A03CE2C3-E056-46EE-853F-80F6751AAA29}"/>
              </a:ext>
            </a:extLst>
          </p:cNvPr>
          <p:cNvSpPr>
            <a:spLocks noChangeShapeType="1"/>
          </p:cNvSpPr>
          <p:nvPr/>
        </p:nvSpPr>
        <p:spPr bwMode="auto">
          <a:xfrm>
            <a:off x="2855914" y="2205038"/>
            <a:ext cx="20161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29" name="Line 9">
            <a:extLst>
              <a:ext uri="{FF2B5EF4-FFF2-40B4-BE49-F238E27FC236}">
                <a16:creationId xmlns:a16="http://schemas.microsoft.com/office/drawing/2014/main" id="{F7510292-36AD-4F27-A35D-11348E3D1AAF}"/>
              </a:ext>
            </a:extLst>
          </p:cNvPr>
          <p:cNvSpPr>
            <a:spLocks noChangeShapeType="1"/>
          </p:cNvSpPr>
          <p:nvPr/>
        </p:nvSpPr>
        <p:spPr bwMode="auto">
          <a:xfrm>
            <a:off x="1774825" y="5084764"/>
            <a:ext cx="44450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0" name="Rectangle 10">
            <a:extLst>
              <a:ext uri="{FF2B5EF4-FFF2-40B4-BE49-F238E27FC236}">
                <a16:creationId xmlns:a16="http://schemas.microsoft.com/office/drawing/2014/main" id="{ACB90B7C-958D-4170-BFD0-A3A6578FC86C}"/>
              </a:ext>
            </a:extLst>
          </p:cNvPr>
          <p:cNvSpPr>
            <a:spLocks noChangeArrowheads="1"/>
          </p:cNvSpPr>
          <p:nvPr/>
        </p:nvSpPr>
        <p:spPr bwMode="auto">
          <a:xfrm>
            <a:off x="2135189" y="1557338"/>
            <a:ext cx="2071687" cy="6477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dirty="0"/>
              <a:t>言語指示</a:t>
            </a:r>
          </a:p>
          <a:p>
            <a:pPr algn="ctr"/>
            <a:r>
              <a:rPr lang="ja-JP" altLang="en-US" sz="2000" b="1" dirty="0"/>
              <a:t>Ｖ</a:t>
            </a:r>
            <a:r>
              <a:rPr lang="en-US" altLang="ja-JP" sz="2000" b="1" dirty="0"/>
              <a:t>e</a:t>
            </a:r>
            <a:r>
              <a:rPr lang="ja-JP" altLang="en-US" sz="2000" b="1" dirty="0"/>
              <a:t>ｒｂａｌ</a:t>
            </a:r>
          </a:p>
        </p:txBody>
      </p:sp>
      <p:sp>
        <p:nvSpPr>
          <p:cNvPr id="56331" name="Rectangle 11">
            <a:extLst>
              <a:ext uri="{FF2B5EF4-FFF2-40B4-BE49-F238E27FC236}">
                <a16:creationId xmlns:a16="http://schemas.microsoft.com/office/drawing/2014/main" id="{A570D7EA-BF60-4137-B924-0D9A24AE90F1}"/>
              </a:ext>
            </a:extLst>
          </p:cNvPr>
          <p:cNvSpPr>
            <a:spLocks noChangeArrowheads="1"/>
          </p:cNvSpPr>
          <p:nvPr/>
        </p:nvSpPr>
        <p:spPr bwMode="auto">
          <a:xfrm>
            <a:off x="2135188" y="2924175"/>
            <a:ext cx="1873250" cy="623888"/>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t>ジェスチャー</a:t>
            </a:r>
          </a:p>
          <a:p>
            <a:pPr algn="ctr"/>
            <a:r>
              <a:rPr lang="ja-JP" altLang="en-US" sz="2000" b="1"/>
              <a:t>Ｇ</a:t>
            </a:r>
            <a:r>
              <a:rPr lang="en-US" altLang="ja-JP" sz="2000" b="1"/>
              <a:t>esturel</a:t>
            </a:r>
          </a:p>
        </p:txBody>
      </p:sp>
      <p:sp>
        <p:nvSpPr>
          <p:cNvPr id="56332" name="Rectangle 12">
            <a:extLst>
              <a:ext uri="{FF2B5EF4-FFF2-40B4-BE49-F238E27FC236}">
                <a16:creationId xmlns:a16="http://schemas.microsoft.com/office/drawing/2014/main" id="{61822AD1-F2A6-4E21-8BB7-856974C978DD}"/>
              </a:ext>
            </a:extLst>
          </p:cNvPr>
          <p:cNvSpPr>
            <a:spLocks noChangeArrowheads="1"/>
          </p:cNvSpPr>
          <p:nvPr/>
        </p:nvSpPr>
        <p:spPr bwMode="auto">
          <a:xfrm>
            <a:off x="1774825" y="4292600"/>
            <a:ext cx="2089150" cy="623888"/>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t>見本の提示</a:t>
            </a:r>
          </a:p>
          <a:p>
            <a:pPr algn="ctr"/>
            <a:r>
              <a:rPr lang="ja-JP" altLang="en-US" sz="2000" b="1"/>
              <a:t>Ｍ</a:t>
            </a:r>
            <a:r>
              <a:rPr lang="en-US" altLang="ja-JP" sz="2000" b="1"/>
              <a:t>odeling</a:t>
            </a:r>
          </a:p>
        </p:txBody>
      </p:sp>
      <p:sp>
        <p:nvSpPr>
          <p:cNvPr id="56333" name="Rectangle 13">
            <a:extLst>
              <a:ext uri="{FF2B5EF4-FFF2-40B4-BE49-F238E27FC236}">
                <a16:creationId xmlns:a16="http://schemas.microsoft.com/office/drawing/2014/main" id="{B9715FA3-2DBF-480E-91AD-9CC7DF2037AF}"/>
              </a:ext>
            </a:extLst>
          </p:cNvPr>
          <p:cNvSpPr>
            <a:spLocks noChangeArrowheads="1"/>
          </p:cNvSpPr>
          <p:nvPr/>
        </p:nvSpPr>
        <p:spPr bwMode="auto">
          <a:xfrm>
            <a:off x="3648076" y="5516564"/>
            <a:ext cx="1495425" cy="623887"/>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t>手添え</a:t>
            </a:r>
          </a:p>
          <a:p>
            <a:pPr algn="ctr"/>
            <a:r>
              <a:rPr lang="ja-JP" altLang="en-US" sz="2000" b="1"/>
              <a:t>Ｐｈｙｓｉｃａｌ</a:t>
            </a:r>
          </a:p>
        </p:txBody>
      </p:sp>
      <p:sp>
        <p:nvSpPr>
          <p:cNvPr id="56334" name="AutoShape 14">
            <a:extLst>
              <a:ext uri="{FF2B5EF4-FFF2-40B4-BE49-F238E27FC236}">
                <a16:creationId xmlns:a16="http://schemas.microsoft.com/office/drawing/2014/main" id="{0CF918B8-6E68-408F-B20B-FFAFAD6691B1}"/>
              </a:ext>
            </a:extLst>
          </p:cNvPr>
          <p:cNvSpPr>
            <a:spLocks noChangeArrowheads="1"/>
          </p:cNvSpPr>
          <p:nvPr/>
        </p:nvSpPr>
        <p:spPr bwMode="auto">
          <a:xfrm rot="10800000">
            <a:off x="4800601" y="1773239"/>
            <a:ext cx="4537075" cy="4606925"/>
          </a:xfrm>
          <a:prstGeom prst="triangle">
            <a:avLst>
              <a:gd name="adj" fmla="val 50000"/>
            </a:avLst>
          </a:prstGeom>
          <a:gradFill rotWithShape="1">
            <a:gsLst>
              <a:gs pos="0">
                <a:srgbClr val="3333FF"/>
              </a:gs>
              <a:gs pos="100000">
                <a:srgbClr val="00FF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35" name="Line 15">
            <a:extLst>
              <a:ext uri="{FF2B5EF4-FFF2-40B4-BE49-F238E27FC236}">
                <a16:creationId xmlns:a16="http://schemas.microsoft.com/office/drawing/2014/main" id="{834F626E-E6C5-4DD4-83A8-7770E95F87F4}"/>
              </a:ext>
            </a:extLst>
          </p:cNvPr>
          <p:cNvSpPr>
            <a:spLocks noChangeShapeType="1"/>
          </p:cNvSpPr>
          <p:nvPr/>
        </p:nvSpPr>
        <p:spPr bwMode="auto">
          <a:xfrm>
            <a:off x="6383339" y="5084763"/>
            <a:ext cx="4033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6" name="Line 16">
            <a:extLst>
              <a:ext uri="{FF2B5EF4-FFF2-40B4-BE49-F238E27FC236}">
                <a16:creationId xmlns:a16="http://schemas.microsoft.com/office/drawing/2014/main" id="{9D87690E-3709-4712-8648-57FDAA884A1A}"/>
              </a:ext>
            </a:extLst>
          </p:cNvPr>
          <p:cNvSpPr>
            <a:spLocks noChangeShapeType="1"/>
          </p:cNvSpPr>
          <p:nvPr/>
        </p:nvSpPr>
        <p:spPr bwMode="auto">
          <a:xfrm>
            <a:off x="7104063" y="6381750"/>
            <a:ext cx="3384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7" name="Line 17">
            <a:extLst>
              <a:ext uri="{FF2B5EF4-FFF2-40B4-BE49-F238E27FC236}">
                <a16:creationId xmlns:a16="http://schemas.microsoft.com/office/drawing/2014/main" id="{03730416-7381-4EB4-9C42-23C0F4182F47}"/>
              </a:ext>
            </a:extLst>
          </p:cNvPr>
          <p:cNvSpPr>
            <a:spLocks noChangeShapeType="1"/>
          </p:cNvSpPr>
          <p:nvPr/>
        </p:nvSpPr>
        <p:spPr bwMode="auto">
          <a:xfrm>
            <a:off x="5808664" y="3644900"/>
            <a:ext cx="45354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8" name="Line 18">
            <a:extLst>
              <a:ext uri="{FF2B5EF4-FFF2-40B4-BE49-F238E27FC236}">
                <a16:creationId xmlns:a16="http://schemas.microsoft.com/office/drawing/2014/main" id="{68068973-2D93-4785-B0D8-723506465338}"/>
              </a:ext>
            </a:extLst>
          </p:cNvPr>
          <p:cNvSpPr>
            <a:spLocks noChangeShapeType="1"/>
          </p:cNvSpPr>
          <p:nvPr/>
        </p:nvSpPr>
        <p:spPr bwMode="auto">
          <a:xfrm>
            <a:off x="5016500" y="2205038"/>
            <a:ext cx="5327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9" name="Rectangle 19">
            <a:extLst>
              <a:ext uri="{FF2B5EF4-FFF2-40B4-BE49-F238E27FC236}">
                <a16:creationId xmlns:a16="http://schemas.microsoft.com/office/drawing/2014/main" id="{A9503F0E-EEDE-43EC-A297-2C6727934727}"/>
              </a:ext>
            </a:extLst>
          </p:cNvPr>
          <p:cNvSpPr>
            <a:spLocks noChangeArrowheads="1"/>
          </p:cNvSpPr>
          <p:nvPr/>
        </p:nvSpPr>
        <p:spPr bwMode="auto">
          <a:xfrm>
            <a:off x="7248525" y="5516564"/>
            <a:ext cx="2376488" cy="623887"/>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a:t>すぐわき</a:t>
            </a:r>
          </a:p>
        </p:txBody>
      </p:sp>
      <p:sp>
        <p:nvSpPr>
          <p:cNvPr id="56340" name="Rectangle 20">
            <a:extLst>
              <a:ext uri="{FF2B5EF4-FFF2-40B4-BE49-F238E27FC236}">
                <a16:creationId xmlns:a16="http://schemas.microsoft.com/office/drawing/2014/main" id="{17ABAAF3-4B4D-4FD4-BE02-78C308D99C94}"/>
              </a:ext>
            </a:extLst>
          </p:cNvPr>
          <p:cNvSpPr>
            <a:spLocks noChangeArrowheads="1"/>
          </p:cNvSpPr>
          <p:nvPr/>
        </p:nvSpPr>
        <p:spPr bwMode="auto">
          <a:xfrm>
            <a:off x="7175500" y="4221164"/>
            <a:ext cx="2376488" cy="623887"/>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a:t>やや後ろ</a:t>
            </a:r>
          </a:p>
        </p:txBody>
      </p:sp>
      <p:sp>
        <p:nvSpPr>
          <p:cNvPr id="56341" name="Rectangle 21">
            <a:extLst>
              <a:ext uri="{FF2B5EF4-FFF2-40B4-BE49-F238E27FC236}">
                <a16:creationId xmlns:a16="http://schemas.microsoft.com/office/drawing/2014/main" id="{D851CA64-FB9C-4506-A1AC-173D9F2D15E1}"/>
              </a:ext>
            </a:extLst>
          </p:cNvPr>
          <p:cNvSpPr>
            <a:spLocks noChangeArrowheads="1"/>
          </p:cNvSpPr>
          <p:nvPr/>
        </p:nvSpPr>
        <p:spPr bwMode="auto">
          <a:xfrm>
            <a:off x="6816726" y="2924175"/>
            <a:ext cx="2879725" cy="623888"/>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t>ちょっと離れて</a:t>
            </a:r>
          </a:p>
        </p:txBody>
      </p:sp>
      <p:sp>
        <p:nvSpPr>
          <p:cNvPr id="56342" name="Rectangle 22">
            <a:extLst>
              <a:ext uri="{FF2B5EF4-FFF2-40B4-BE49-F238E27FC236}">
                <a16:creationId xmlns:a16="http://schemas.microsoft.com/office/drawing/2014/main" id="{482EC55E-244A-4576-9BA0-E6340CE72E64}"/>
              </a:ext>
            </a:extLst>
          </p:cNvPr>
          <p:cNvSpPr>
            <a:spLocks noChangeArrowheads="1"/>
          </p:cNvSpPr>
          <p:nvPr/>
        </p:nvSpPr>
        <p:spPr bwMode="auto">
          <a:xfrm>
            <a:off x="7175500" y="1484314"/>
            <a:ext cx="2592388" cy="623887"/>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a:t>離れて</a:t>
            </a:r>
          </a:p>
        </p:txBody>
      </p:sp>
    </p:spTree>
    <p:extLst>
      <p:ext uri="{BB962C8B-B14F-4D97-AF65-F5344CB8AC3E}">
        <p14:creationId xmlns:p14="http://schemas.microsoft.com/office/powerpoint/2010/main" val="1603427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B368E81-0540-4782-B11E-A0E499377653}"/>
              </a:ext>
            </a:extLst>
          </p:cNvPr>
          <p:cNvSpPr>
            <a:spLocks noGrp="1" noChangeArrowheads="1"/>
          </p:cNvSpPr>
          <p:nvPr>
            <p:ph type="title"/>
          </p:nvPr>
        </p:nvSpPr>
        <p:spPr/>
        <p:txBody>
          <a:bodyPr>
            <a:normAutofit fontScale="90000"/>
          </a:bodyPr>
          <a:lstStyle/>
          <a:p>
            <a:r>
              <a:rPr lang="en-US" altLang="ja-JP" sz="4000"/>
              <a:t>9.</a:t>
            </a:r>
            <a:r>
              <a:rPr lang="ja-JP" altLang="en-US" sz="4000"/>
              <a:t>記録とその活用</a:t>
            </a:r>
          </a:p>
        </p:txBody>
      </p:sp>
      <p:sp>
        <p:nvSpPr>
          <p:cNvPr id="59396" name="Rectangle 4">
            <a:extLst>
              <a:ext uri="{FF2B5EF4-FFF2-40B4-BE49-F238E27FC236}">
                <a16:creationId xmlns:a16="http://schemas.microsoft.com/office/drawing/2014/main" id="{82BB109C-7A71-453F-9A14-B17C19676849}"/>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9397" name="Rectangle 5">
            <a:extLst>
              <a:ext uri="{FF2B5EF4-FFF2-40B4-BE49-F238E27FC236}">
                <a16:creationId xmlns:a16="http://schemas.microsoft.com/office/drawing/2014/main" id="{698B3AAB-BB2E-40A2-A918-860884D8558C}"/>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graphicFrame>
        <p:nvGraphicFramePr>
          <p:cNvPr id="59433" name="Group 41">
            <a:extLst>
              <a:ext uri="{FF2B5EF4-FFF2-40B4-BE49-F238E27FC236}">
                <a16:creationId xmlns:a16="http://schemas.microsoft.com/office/drawing/2014/main" id="{414EA919-41FC-4549-B16A-F4B926E05131}"/>
              </a:ext>
            </a:extLst>
          </p:cNvPr>
          <p:cNvGraphicFramePr>
            <a:graphicFrameLocks noGrp="1"/>
          </p:cNvGraphicFramePr>
          <p:nvPr>
            <p:ph sz="half" idx="2"/>
          </p:nvPr>
        </p:nvGraphicFramePr>
        <p:xfrm>
          <a:off x="2135188" y="898526"/>
          <a:ext cx="8170862" cy="5218114"/>
        </p:xfrm>
        <a:graphic>
          <a:graphicData uri="http://schemas.openxmlformats.org/drawingml/2006/table">
            <a:tbl>
              <a:tblPr/>
              <a:tblGrid>
                <a:gridCol w="1512887">
                  <a:extLst>
                    <a:ext uri="{9D8B030D-6E8A-4147-A177-3AD203B41FA5}">
                      <a16:colId xmlns:a16="http://schemas.microsoft.com/office/drawing/2014/main" val="4160313958"/>
                    </a:ext>
                  </a:extLst>
                </a:gridCol>
                <a:gridCol w="6657975">
                  <a:extLst>
                    <a:ext uri="{9D8B030D-6E8A-4147-A177-3AD203B41FA5}">
                      <a16:colId xmlns:a16="http://schemas.microsoft.com/office/drawing/2014/main" val="2475120934"/>
                    </a:ext>
                  </a:extLst>
                </a:gridCol>
              </a:tblGrid>
              <a:tr h="869950">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4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手がかりの記号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endParaRPr kumimoji="1" lang="ja-JP"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3685946"/>
                  </a:ext>
                </a:extLst>
              </a:tr>
              <a:tr h="86836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36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手がかりの提示がなくても自立して行えた。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0148738"/>
                  </a:ext>
                </a:extLst>
              </a:tr>
              <a:tr h="871538">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36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rgbClr val="FF0066"/>
                          </a:solidFill>
                          <a:effectLst/>
                          <a:latin typeface="ＭＳ Ｐゴシック" panose="020B0600070205080204" pitchFamily="50" charset="-128"/>
                          <a:ea typeface="ＭＳ Ｐゴシック" panose="020B0600070205080204" pitchFamily="50" charset="-128"/>
                        </a:rPr>
                        <a:t>Ｖ</a:t>
                      </a: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e</a:t>
                      </a: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ｒｂａｌ</a:t>
                      </a: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言語指示で行えた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196556"/>
                  </a:ext>
                </a:extLst>
              </a:tr>
              <a:tr h="869950">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36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rgbClr val="FF0066"/>
                          </a:solidFill>
                          <a:effectLst/>
                          <a:latin typeface="ＭＳ Ｐゴシック" panose="020B0600070205080204" pitchFamily="50" charset="-128"/>
                          <a:ea typeface="ＭＳ Ｐゴシック" panose="020B0600070205080204" pitchFamily="50" charset="-128"/>
                        </a:rPr>
                        <a:t>Ｇ</a:t>
                      </a: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esturel</a:t>
                      </a: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指差しなどのジェスチャーで行えた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6343631"/>
                  </a:ext>
                </a:extLst>
              </a:tr>
              <a:tr h="86836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36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rgbClr val="FF0066"/>
                          </a:solidFill>
                          <a:effectLst/>
                          <a:latin typeface="ＭＳ Ｐゴシック" panose="020B0600070205080204" pitchFamily="50" charset="-128"/>
                          <a:ea typeface="ＭＳ Ｐゴシック" panose="020B0600070205080204" pitchFamily="50" charset="-128"/>
                        </a:rPr>
                        <a:t>Ｍ</a:t>
                      </a: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odeling</a:t>
                      </a: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動作の見本を提示することで行えた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9076907"/>
                  </a:ext>
                </a:extLst>
              </a:tr>
              <a:tr h="869950">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36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rgbClr val="FF0066"/>
                          </a:solidFill>
                          <a:effectLst/>
                          <a:latin typeface="ＭＳ Ｐゴシック" panose="020B0600070205080204" pitchFamily="50" charset="-128"/>
                          <a:ea typeface="ＭＳ Ｐゴシック" panose="020B0600070205080204" pitchFamily="50" charset="-128"/>
                        </a:rPr>
                        <a:t>Ｐ</a:t>
                      </a: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ｈｙｓｉｃａｌ</a:t>
                      </a: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手や腕に手を添えて動きを教えて行えた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4312979"/>
                  </a:ext>
                </a:extLst>
              </a:tr>
            </a:tbl>
          </a:graphicData>
        </a:graphic>
      </p:graphicFrame>
    </p:spTree>
    <p:extLst>
      <p:ext uri="{BB962C8B-B14F-4D97-AF65-F5344CB8AC3E}">
        <p14:creationId xmlns:p14="http://schemas.microsoft.com/office/powerpoint/2010/main" val="1639875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DAFA7E-D986-428D-B104-DEDF07188927}"/>
              </a:ext>
            </a:extLst>
          </p:cNvPr>
          <p:cNvSpPr>
            <a:spLocks noGrp="1"/>
          </p:cNvSpPr>
          <p:nvPr>
            <p:ph type="title"/>
          </p:nvPr>
        </p:nvSpPr>
        <p:spPr/>
        <p:txBody>
          <a:bodyPr/>
          <a:lstStyle/>
          <a:p>
            <a:r>
              <a:rPr kumimoji="1" lang="ja-JP" altLang="en-US" dirty="0"/>
              <a:t>記録をつける。</a:t>
            </a:r>
          </a:p>
        </p:txBody>
      </p:sp>
      <p:sp>
        <p:nvSpPr>
          <p:cNvPr id="3" name="コンテンツ プレースホルダー 2">
            <a:extLst>
              <a:ext uri="{FF2B5EF4-FFF2-40B4-BE49-F238E27FC236}">
                <a16:creationId xmlns:a16="http://schemas.microsoft.com/office/drawing/2014/main" id="{3CFD09BC-BDA2-4DC0-86DB-144ACC153DA6}"/>
              </a:ext>
            </a:extLst>
          </p:cNvPr>
          <p:cNvSpPr>
            <a:spLocks noGrp="1"/>
          </p:cNvSpPr>
          <p:nvPr>
            <p:ph idx="1"/>
          </p:nvPr>
        </p:nvSpPr>
        <p:spPr/>
        <p:txBody>
          <a:bodyPr/>
          <a:lstStyle/>
          <a:p>
            <a:endParaRPr kumimoji="1" lang="ja-JP" altLang="en-US" dirty="0"/>
          </a:p>
        </p:txBody>
      </p:sp>
      <p:graphicFrame>
        <p:nvGraphicFramePr>
          <p:cNvPr id="4" name="Group 63">
            <a:extLst>
              <a:ext uri="{FF2B5EF4-FFF2-40B4-BE49-F238E27FC236}">
                <a16:creationId xmlns:a16="http://schemas.microsoft.com/office/drawing/2014/main" id="{51308648-7E9A-403F-A2C5-6A4FCF9EB81C}"/>
              </a:ext>
            </a:extLst>
          </p:cNvPr>
          <p:cNvGraphicFramePr>
            <a:graphicFrameLocks noGrp="1"/>
          </p:cNvGraphicFramePr>
          <p:nvPr>
            <p:extLst>
              <p:ext uri="{D42A27DB-BD31-4B8C-83A1-F6EECF244321}">
                <p14:modId xmlns:p14="http://schemas.microsoft.com/office/powerpoint/2010/main" val="3101765486"/>
              </p:ext>
            </p:extLst>
          </p:nvPr>
        </p:nvGraphicFramePr>
        <p:xfrm>
          <a:off x="8754423" y="209350"/>
          <a:ext cx="3081290" cy="5684208"/>
        </p:xfrm>
        <a:graphic>
          <a:graphicData uri="http://schemas.openxmlformats.org/drawingml/2006/table">
            <a:tbl>
              <a:tblPr/>
              <a:tblGrid>
                <a:gridCol w="2285764">
                  <a:extLst>
                    <a:ext uri="{9D8B030D-6E8A-4147-A177-3AD203B41FA5}">
                      <a16:colId xmlns:a16="http://schemas.microsoft.com/office/drawing/2014/main" val="2368229824"/>
                    </a:ext>
                  </a:extLst>
                </a:gridCol>
                <a:gridCol w="795526">
                  <a:extLst>
                    <a:ext uri="{9D8B030D-6E8A-4147-A177-3AD203B41FA5}">
                      <a16:colId xmlns:a16="http://schemas.microsoft.com/office/drawing/2014/main" val="2494906605"/>
                    </a:ext>
                  </a:extLst>
                </a:gridCol>
              </a:tblGrid>
              <a:tr h="904880">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自立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1626219272"/>
                  </a:ext>
                </a:extLst>
              </a:tr>
              <a:tr h="1088034">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間接言語指示</a:t>
                      </a:r>
                      <a:endPar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直接言語指示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V+</a:t>
                      </a:r>
                    </a:p>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954203695"/>
                  </a:ext>
                </a:extLst>
              </a:tr>
              <a:tr h="1538632">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ジェスチャー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2116016870"/>
                  </a:ext>
                </a:extLst>
              </a:tr>
              <a:tr h="1227510">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同時モデリング</a:t>
                      </a:r>
                      <a:endPar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先行モデリング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M+</a:t>
                      </a:r>
                    </a:p>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1446592800"/>
                  </a:ext>
                </a:extLst>
              </a:tr>
              <a:tr h="925152">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シャードイング</a:t>
                      </a:r>
                      <a:endPar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直接手添え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P+</a:t>
                      </a:r>
                    </a:p>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2677163518"/>
                  </a:ext>
                </a:extLst>
              </a:tr>
            </a:tbl>
          </a:graphicData>
        </a:graphic>
      </p:graphicFrame>
      <p:pic>
        <p:nvPicPr>
          <p:cNvPr id="6" name="図 5">
            <a:extLst>
              <a:ext uri="{FF2B5EF4-FFF2-40B4-BE49-F238E27FC236}">
                <a16:creationId xmlns:a16="http://schemas.microsoft.com/office/drawing/2014/main" id="{84B36FF8-94DA-43F7-9A41-5C8434777CC4}"/>
              </a:ext>
            </a:extLst>
          </p:cNvPr>
          <p:cNvPicPr>
            <a:picLocks noChangeAspect="1"/>
          </p:cNvPicPr>
          <p:nvPr/>
        </p:nvPicPr>
        <p:blipFill>
          <a:blip r:embed="rId2"/>
          <a:stretch>
            <a:fillRect/>
          </a:stretch>
        </p:blipFill>
        <p:spPr>
          <a:xfrm>
            <a:off x="1060659" y="1617683"/>
            <a:ext cx="9602032" cy="4645555"/>
          </a:xfrm>
          <a:prstGeom prst="rect">
            <a:avLst/>
          </a:prstGeom>
        </p:spPr>
      </p:pic>
      <p:sp>
        <p:nvSpPr>
          <p:cNvPr id="7" name="Rectangle 10">
            <a:extLst>
              <a:ext uri="{FF2B5EF4-FFF2-40B4-BE49-F238E27FC236}">
                <a16:creationId xmlns:a16="http://schemas.microsoft.com/office/drawing/2014/main" id="{42C2136C-6C63-4035-B265-44661E4E3636}"/>
              </a:ext>
            </a:extLst>
          </p:cNvPr>
          <p:cNvSpPr>
            <a:spLocks noChangeArrowheads="1"/>
          </p:cNvSpPr>
          <p:nvPr/>
        </p:nvSpPr>
        <p:spPr bwMode="auto">
          <a:xfrm>
            <a:off x="2135189" y="1438483"/>
            <a:ext cx="2071687" cy="6477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dirty="0"/>
              <a:t>言語指示</a:t>
            </a:r>
          </a:p>
          <a:p>
            <a:pPr algn="ctr"/>
            <a:r>
              <a:rPr lang="ja-JP" altLang="en-US" sz="2000" b="1" dirty="0"/>
              <a:t>Ｖ</a:t>
            </a:r>
            <a:r>
              <a:rPr lang="en-US" altLang="ja-JP" sz="2000" b="1" dirty="0"/>
              <a:t>e</a:t>
            </a:r>
            <a:r>
              <a:rPr lang="ja-JP" altLang="en-US" sz="2000" b="1" dirty="0"/>
              <a:t>ｒｂａｌ</a:t>
            </a:r>
          </a:p>
        </p:txBody>
      </p:sp>
    </p:spTree>
    <p:extLst>
      <p:ext uri="{BB962C8B-B14F-4D97-AF65-F5344CB8AC3E}">
        <p14:creationId xmlns:p14="http://schemas.microsoft.com/office/powerpoint/2010/main" val="286943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ADAEE72-8B9E-4E20-80F3-14D5E1829A5A}"/>
              </a:ext>
            </a:extLst>
          </p:cNvPr>
          <p:cNvSpPr>
            <a:spLocks noGrp="1" noChangeArrowheads="1"/>
          </p:cNvSpPr>
          <p:nvPr>
            <p:ph type="title"/>
          </p:nvPr>
        </p:nvSpPr>
        <p:spPr>
          <a:xfrm>
            <a:off x="1919288" y="1"/>
            <a:ext cx="7605712" cy="796925"/>
          </a:xfrm>
        </p:spPr>
        <p:txBody>
          <a:bodyPr/>
          <a:lstStyle/>
          <a:p>
            <a:r>
              <a:rPr lang="ja-JP" altLang="en-US" sz="2800"/>
              <a:t>記録で進捗を把握</a:t>
            </a:r>
          </a:p>
        </p:txBody>
      </p:sp>
      <p:graphicFrame>
        <p:nvGraphicFramePr>
          <p:cNvPr id="45059" name="Group 3">
            <a:extLst>
              <a:ext uri="{FF2B5EF4-FFF2-40B4-BE49-F238E27FC236}">
                <a16:creationId xmlns:a16="http://schemas.microsoft.com/office/drawing/2014/main" id="{924BF3B0-844C-48B3-B856-DBDF5CEE6B3F}"/>
              </a:ext>
            </a:extLst>
          </p:cNvPr>
          <p:cNvGraphicFramePr>
            <a:graphicFrameLocks noGrp="1"/>
          </p:cNvGraphicFramePr>
          <p:nvPr/>
        </p:nvGraphicFramePr>
        <p:xfrm>
          <a:off x="1774826" y="2060575"/>
          <a:ext cx="6049963" cy="4248152"/>
        </p:xfrm>
        <a:graphic>
          <a:graphicData uri="http://schemas.openxmlformats.org/drawingml/2006/table">
            <a:tbl>
              <a:tblPr/>
              <a:tblGrid>
                <a:gridCol w="4402138">
                  <a:extLst>
                    <a:ext uri="{9D8B030D-6E8A-4147-A177-3AD203B41FA5}">
                      <a16:colId xmlns:a16="http://schemas.microsoft.com/office/drawing/2014/main" val="224541540"/>
                    </a:ext>
                  </a:extLst>
                </a:gridCol>
                <a:gridCol w="549275">
                  <a:extLst>
                    <a:ext uri="{9D8B030D-6E8A-4147-A177-3AD203B41FA5}">
                      <a16:colId xmlns:a16="http://schemas.microsoft.com/office/drawing/2014/main" val="2135822797"/>
                    </a:ext>
                  </a:extLst>
                </a:gridCol>
                <a:gridCol w="549275">
                  <a:extLst>
                    <a:ext uri="{9D8B030D-6E8A-4147-A177-3AD203B41FA5}">
                      <a16:colId xmlns:a16="http://schemas.microsoft.com/office/drawing/2014/main" val="877588823"/>
                    </a:ext>
                  </a:extLst>
                </a:gridCol>
                <a:gridCol w="549275">
                  <a:extLst>
                    <a:ext uri="{9D8B030D-6E8A-4147-A177-3AD203B41FA5}">
                      <a16:colId xmlns:a16="http://schemas.microsoft.com/office/drawing/2014/main" val="3336991936"/>
                    </a:ext>
                  </a:extLst>
                </a:gridCol>
              </a:tblGrid>
              <a:tr h="693738">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①</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ふたを矢印まではがす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3477514338"/>
                  </a:ext>
                </a:extLst>
              </a:tr>
              <a:tr h="8366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②</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粉末スープを麺の上にあける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2000755753"/>
                  </a:ext>
                </a:extLst>
              </a:tr>
              <a:tr h="695325">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③</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熱湯を内側の線まで注ぐ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1365818007"/>
                  </a:ext>
                </a:extLst>
              </a:tr>
              <a:tr h="693738">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④</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ふたをして５分待つ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4036553186"/>
                  </a:ext>
                </a:extLst>
              </a:tr>
              <a:tr h="695325">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⑤</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よくかきまぜる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1465169660"/>
                  </a:ext>
                </a:extLst>
              </a:tr>
              <a:tr h="6334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⑥</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七味唐辛子をかける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1416747749"/>
                  </a:ext>
                </a:extLst>
              </a:tr>
            </a:tbl>
          </a:graphicData>
        </a:graphic>
      </p:graphicFrame>
      <p:graphicFrame>
        <p:nvGraphicFramePr>
          <p:cNvPr id="45119" name="Group 63">
            <a:extLst>
              <a:ext uri="{FF2B5EF4-FFF2-40B4-BE49-F238E27FC236}">
                <a16:creationId xmlns:a16="http://schemas.microsoft.com/office/drawing/2014/main" id="{2673F024-F411-4589-8B6A-7AFBB1561A72}"/>
              </a:ext>
            </a:extLst>
          </p:cNvPr>
          <p:cNvGraphicFramePr>
            <a:graphicFrameLocks noGrp="1"/>
          </p:cNvGraphicFramePr>
          <p:nvPr/>
        </p:nvGraphicFramePr>
        <p:xfrm>
          <a:off x="8040689" y="2060576"/>
          <a:ext cx="2232025" cy="4176715"/>
        </p:xfrm>
        <a:graphic>
          <a:graphicData uri="http://schemas.openxmlformats.org/drawingml/2006/table">
            <a:tbl>
              <a:tblPr/>
              <a:tblGrid>
                <a:gridCol w="1655762">
                  <a:extLst>
                    <a:ext uri="{9D8B030D-6E8A-4147-A177-3AD203B41FA5}">
                      <a16:colId xmlns:a16="http://schemas.microsoft.com/office/drawing/2014/main" val="2368229824"/>
                    </a:ext>
                  </a:extLst>
                </a:gridCol>
                <a:gridCol w="576263">
                  <a:extLst>
                    <a:ext uri="{9D8B030D-6E8A-4147-A177-3AD203B41FA5}">
                      <a16:colId xmlns:a16="http://schemas.microsoft.com/office/drawing/2014/main" val="2494906605"/>
                    </a:ext>
                  </a:extLst>
                </a:gridCol>
              </a:tblGrid>
              <a:tr h="7985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自立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1626219272"/>
                  </a:ext>
                </a:extLst>
              </a:tr>
              <a:tr h="7985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言語指示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954203695"/>
                  </a:ext>
                </a:extLst>
              </a:tr>
              <a:tr h="7985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ジェスチャー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2116016870"/>
                  </a:ext>
                </a:extLst>
              </a:tr>
              <a:tr h="98266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見本の提示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1446592800"/>
                  </a:ext>
                </a:extLst>
              </a:tr>
              <a:tr h="7985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手添え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2677163518"/>
                  </a:ext>
                </a:extLst>
              </a:tr>
            </a:tbl>
          </a:graphicData>
        </a:graphic>
      </p:graphicFrame>
      <p:sp>
        <p:nvSpPr>
          <p:cNvPr id="45123" name="Rectangle 67">
            <a:extLst>
              <a:ext uri="{FF2B5EF4-FFF2-40B4-BE49-F238E27FC236}">
                <a16:creationId xmlns:a16="http://schemas.microsoft.com/office/drawing/2014/main" id="{056C8AD5-82D7-4BE2-BF36-D3AB1015B156}"/>
              </a:ext>
            </a:extLst>
          </p:cNvPr>
          <p:cNvSpPr>
            <a:spLocks noChangeArrowheads="1"/>
          </p:cNvSpPr>
          <p:nvPr/>
        </p:nvSpPr>
        <p:spPr bwMode="auto">
          <a:xfrm>
            <a:off x="6167439" y="981076"/>
            <a:ext cx="504825" cy="10080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altLang="ja-JP"/>
              <a:t>1</a:t>
            </a:r>
            <a:r>
              <a:rPr lang="ja-JP" altLang="en-US"/>
              <a:t>回目</a:t>
            </a:r>
          </a:p>
        </p:txBody>
      </p:sp>
      <p:sp>
        <p:nvSpPr>
          <p:cNvPr id="45124" name="Rectangle 68">
            <a:extLst>
              <a:ext uri="{FF2B5EF4-FFF2-40B4-BE49-F238E27FC236}">
                <a16:creationId xmlns:a16="http://schemas.microsoft.com/office/drawing/2014/main" id="{1CB5172A-02C7-465E-A4BB-14F736124776}"/>
              </a:ext>
            </a:extLst>
          </p:cNvPr>
          <p:cNvSpPr>
            <a:spLocks noChangeArrowheads="1"/>
          </p:cNvSpPr>
          <p:nvPr/>
        </p:nvSpPr>
        <p:spPr bwMode="auto">
          <a:xfrm>
            <a:off x="6743701" y="981076"/>
            <a:ext cx="504825" cy="10080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altLang="ja-JP"/>
              <a:t>2</a:t>
            </a:r>
            <a:r>
              <a:rPr lang="ja-JP" altLang="en-US"/>
              <a:t>回目</a:t>
            </a:r>
          </a:p>
        </p:txBody>
      </p:sp>
      <p:sp>
        <p:nvSpPr>
          <p:cNvPr id="45125" name="Rectangle 69">
            <a:extLst>
              <a:ext uri="{FF2B5EF4-FFF2-40B4-BE49-F238E27FC236}">
                <a16:creationId xmlns:a16="http://schemas.microsoft.com/office/drawing/2014/main" id="{7D179706-6BD7-4D72-91F4-DBF1DCDBCC33}"/>
              </a:ext>
            </a:extLst>
          </p:cNvPr>
          <p:cNvSpPr>
            <a:spLocks noChangeArrowheads="1"/>
          </p:cNvSpPr>
          <p:nvPr/>
        </p:nvSpPr>
        <p:spPr bwMode="auto">
          <a:xfrm>
            <a:off x="7319964" y="981076"/>
            <a:ext cx="504825" cy="10080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altLang="ja-JP"/>
              <a:t>3</a:t>
            </a:r>
            <a:r>
              <a:rPr lang="ja-JP" altLang="en-US"/>
              <a:t>回目</a:t>
            </a:r>
          </a:p>
        </p:txBody>
      </p:sp>
    </p:spTree>
    <p:extLst>
      <p:ext uri="{BB962C8B-B14F-4D97-AF65-F5344CB8AC3E}">
        <p14:creationId xmlns:p14="http://schemas.microsoft.com/office/powerpoint/2010/main" val="1538869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C442913-7A53-4180-BE5F-0154593894EB}"/>
              </a:ext>
            </a:extLst>
          </p:cNvPr>
          <p:cNvSpPr>
            <a:spLocks noGrp="1" noChangeArrowheads="1"/>
          </p:cNvSpPr>
          <p:nvPr>
            <p:ph type="title"/>
          </p:nvPr>
        </p:nvSpPr>
        <p:spPr/>
        <p:txBody>
          <a:bodyPr>
            <a:normAutofit fontScale="90000"/>
          </a:bodyPr>
          <a:lstStyle/>
          <a:p>
            <a:r>
              <a:rPr lang="en-US" altLang="ja-JP" sz="2800" dirty="0"/>
              <a:t>2-3</a:t>
            </a:r>
            <a:r>
              <a:rPr lang="ja-JP" altLang="en-US" sz="2800" dirty="0"/>
              <a:t>最小限の介入</a:t>
            </a:r>
          </a:p>
        </p:txBody>
      </p:sp>
      <p:sp>
        <p:nvSpPr>
          <p:cNvPr id="36867" name="Rectangle 3">
            <a:extLst>
              <a:ext uri="{FF2B5EF4-FFF2-40B4-BE49-F238E27FC236}">
                <a16:creationId xmlns:a16="http://schemas.microsoft.com/office/drawing/2014/main" id="{6CCCFAA3-E146-413C-8E77-1AE130927398}"/>
              </a:ext>
            </a:extLst>
          </p:cNvPr>
          <p:cNvSpPr>
            <a:spLocks noGrp="1" noChangeArrowheads="1"/>
          </p:cNvSpPr>
          <p:nvPr>
            <p:ph type="body" sz="half" idx="1"/>
          </p:nvPr>
        </p:nvSpPr>
        <p:spPr/>
        <p:txBody>
          <a:bodyPr/>
          <a:lstStyle/>
          <a:p>
            <a:pPr>
              <a:buFont typeface="Wingdings" panose="05000000000000000000" pitchFamily="2" charset="2"/>
              <a:buNone/>
            </a:pPr>
            <a:r>
              <a:rPr lang="ja-JP" altLang="en-US" sz="2800"/>
              <a:t>　</a:t>
            </a:r>
          </a:p>
        </p:txBody>
      </p:sp>
      <p:sp>
        <p:nvSpPr>
          <p:cNvPr id="36868" name="Rectangle 4">
            <a:extLst>
              <a:ext uri="{FF2B5EF4-FFF2-40B4-BE49-F238E27FC236}">
                <a16:creationId xmlns:a16="http://schemas.microsoft.com/office/drawing/2014/main" id="{5F0090CE-1DB9-4970-BD51-2D52B8FF44F5}"/>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36869" name="Rectangle 5">
            <a:extLst>
              <a:ext uri="{FF2B5EF4-FFF2-40B4-BE49-F238E27FC236}">
                <a16:creationId xmlns:a16="http://schemas.microsoft.com/office/drawing/2014/main" id="{5C09C4BF-D3F1-4F92-95FB-247512B1EB00}"/>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r>
              <a:rPr lang="ja-JP" altLang="en-US" sz="3200"/>
              <a:t>介入度</a:t>
            </a:r>
          </a:p>
        </p:txBody>
      </p:sp>
      <p:pic>
        <p:nvPicPr>
          <p:cNvPr id="36870" name="Picture 6" descr="picto01_cl1">
            <a:extLst>
              <a:ext uri="{FF2B5EF4-FFF2-40B4-BE49-F238E27FC236}">
                <a16:creationId xmlns:a16="http://schemas.microsoft.com/office/drawing/2014/main" id="{45C44330-60BA-4D25-BAA8-76E68CC289E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1916113"/>
            <a:ext cx="2808288"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2" name="Rectangle 8">
            <a:extLst>
              <a:ext uri="{FF2B5EF4-FFF2-40B4-BE49-F238E27FC236}">
                <a16:creationId xmlns:a16="http://schemas.microsoft.com/office/drawing/2014/main" id="{26118665-0CA3-47F0-AF70-4E345C96D265}"/>
              </a:ext>
            </a:extLst>
          </p:cNvPr>
          <p:cNvSpPr>
            <a:spLocks noChangeArrowheads="1"/>
          </p:cNvSpPr>
          <p:nvPr/>
        </p:nvSpPr>
        <p:spPr bwMode="auto">
          <a:xfrm>
            <a:off x="5087938" y="1268414"/>
            <a:ext cx="4895850" cy="23764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dirty="0"/>
              <a:t>徐々に下げる</a:t>
            </a:r>
          </a:p>
          <a:p>
            <a:r>
              <a:rPr lang="ja-JP" altLang="en-US" sz="2000" dirty="0"/>
              <a:t>言語指示</a:t>
            </a:r>
          </a:p>
          <a:p>
            <a:r>
              <a:rPr lang="ja-JP" altLang="en-US" sz="2000" dirty="0"/>
              <a:t>↓</a:t>
            </a:r>
          </a:p>
          <a:p>
            <a:r>
              <a:rPr lang="ja-JP" altLang="en-US" sz="2000" dirty="0"/>
              <a:t>ジェスチャー</a:t>
            </a:r>
          </a:p>
          <a:p>
            <a:r>
              <a:rPr lang="ja-JP" altLang="en-US" sz="2000" dirty="0"/>
              <a:t>↓</a:t>
            </a:r>
          </a:p>
          <a:p>
            <a:r>
              <a:rPr lang="ja-JP" altLang="en-US" sz="2000" dirty="0"/>
              <a:t>モデリング</a:t>
            </a:r>
          </a:p>
          <a:p>
            <a:endParaRPr lang="en-US" altLang="ja-JP" sz="2000" dirty="0"/>
          </a:p>
        </p:txBody>
      </p:sp>
      <p:sp>
        <p:nvSpPr>
          <p:cNvPr id="36873" name="Rectangle 9">
            <a:extLst>
              <a:ext uri="{FF2B5EF4-FFF2-40B4-BE49-F238E27FC236}">
                <a16:creationId xmlns:a16="http://schemas.microsoft.com/office/drawing/2014/main" id="{F46B0D07-99FB-4577-BB35-279542C4B9D8}"/>
              </a:ext>
            </a:extLst>
          </p:cNvPr>
          <p:cNvSpPr>
            <a:spLocks noChangeArrowheads="1"/>
          </p:cNvSpPr>
          <p:nvPr/>
        </p:nvSpPr>
        <p:spPr bwMode="auto">
          <a:xfrm>
            <a:off x="5159375" y="4076700"/>
            <a:ext cx="4895850" cy="2160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dirty="0"/>
              <a:t>徐々に上げる</a:t>
            </a:r>
          </a:p>
          <a:p>
            <a:r>
              <a:rPr lang="ja-JP" altLang="en-US" dirty="0"/>
              <a:t>手添え</a:t>
            </a:r>
          </a:p>
          <a:p>
            <a:r>
              <a:rPr lang="ja-JP" altLang="en-US" dirty="0"/>
              <a:t>↓</a:t>
            </a:r>
          </a:p>
          <a:p>
            <a:r>
              <a:rPr lang="ja-JP" altLang="en-US" dirty="0"/>
              <a:t>モデリング</a:t>
            </a:r>
          </a:p>
          <a:p>
            <a:r>
              <a:rPr lang="ja-JP" altLang="en-US" dirty="0"/>
              <a:t>↓</a:t>
            </a:r>
          </a:p>
          <a:p>
            <a:r>
              <a:rPr lang="ja-JP" altLang="en-US" dirty="0"/>
              <a:t>ジェスチャー</a:t>
            </a:r>
          </a:p>
          <a:p>
            <a:endParaRPr lang="en-US" altLang="ja-JP" dirty="0"/>
          </a:p>
        </p:txBody>
      </p:sp>
      <p:sp>
        <p:nvSpPr>
          <p:cNvPr id="36874" name="Line 10">
            <a:extLst>
              <a:ext uri="{FF2B5EF4-FFF2-40B4-BE49-F238E27FC236}">
                <a16:creationId xmlns:a16="http://schemas.microsoft.com/office/drawing/2014/main" id="{C691DCD7-55D6-4A2A-A7E6-2F73710009B0}"/>
              </a:ext>
            </a:extLst>
          </p:cNvPr>
          <p:cNvSpPr>
            <a:spLocks noChangeShapeType="1"/>
          </p:cNvSpPr>
          <p:nvPr/>
        </p:nvSpPr>
        <p:spPr bwMode="auto">
          <a:xfrm>
            <a:off x="4727575" y="3860800"/>
            <a:ext cx="57610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75" name="AutoShape 11">
            <a:extLst>
              <a:ext uri="{FF2B5EF4-FFF2-40B4-BE49-F238E27FC236}">
                <a16:creationId xmlns:a16="http://schemas.microsoft.com/office/drawing/2014/main" id="{C443679F-2A67-4623-A4C1-55D36456C212}"/>
              </a:ext>
            </a:extLst>
          </p:cNvPr>
          <p:cNvSpPr>
            <a:spLocks noChangeArrowheads="1"/>
          </p:cNvSpPr>
          <p:nvPr/>
        </p:nvSpPr>
        <p:spPr bwMode="auto">
          <a:xfrm>
            <a:off x="4295776" y="1916114"/>
            <a:ext cx="792163" cy="4105275"/>
          </a:xfrm>
          <a:prstGeom prst="upDownArrow">
            <a:avLst>
              <a:gd name="adj1" fmla="val 50000"/>
              <a:gd name="adj2" fmla="val 103647"/>
            </a:avLst>
          </a:prstGeom>
          <a:gradFill rotWithShape="1">
            <a:gsLst>
              <a:gs pos="0">
                <a:schemeClr val="accent1"/>
              </a:gs>
              <a:gs pos="100000">
                <a:srgbClr val="3333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36876" name="AutoShape 12">
            <a:extLst>
              <a:ext uri="{FF2B5EF4-FFF2-40B4-BE49-F238E27FC236}">
                <a16:creationId xmlns:a16="http://schemas.microsoft.com/office/drawing/2014/main" id="{D1973832-F0A4-40CF-B334-CE5E4D73AD72}"/>
              </a:ext>
            </a:extLst>
          </p:cNvPr>
          <p:cNvSpPr>
            <a:spLocks noChangeArrowheads="1"/>
          </p:cNvSpPr>
          <p:nvPr/>
        </p:nvSpPr>
        <p:spPr bwMode="auto">
          <a:xfrm flipH="1">
            <a:off x="7248525" y="2636838"/>
            <a:ext cx="1728788" cy="576262"/>
          </a:xfrm>
          <a:prstGeom prst="homePlate">
            <a:avLst>
              <a:gd name="adj"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3</a:t>
            </a:r>
            <a:r>
              <a:rPr lang="ja-JP" altLang="en-US"/>
              <a:t>～</a:t>
            </a:r>
            <a:r>
              <a:rPr lang="en-US" altLang="ja-JP"/>
              <a:t>5</a:t>
            </a:r>
            <a:r>
              <a:rPr lang="ja-JP" altLang="en-US"/>
              <a:t>秒待つ</a:t>
            </a:r>
          </a:p>
        </p:txBody>
      </p:sp>
      <p:sp>
        <p:nvSpPr>
          <p:cNvPr id="36877" name="AutoShape 13">
            <a:extLst>
              <a:ext uri="{FF2B5EF4-FFF2-40B4-BE49-F238E27FC236}">
                <a16:creationId xmlns:a16="http://schemas.microsoft.com/office/drawing/2014/main" id="{C21C26BC-D730-4B48-8709-07AA7AC69CE4}"/>
              </a:ext>
            </a:extLst>
          </p:cNvPr>
          <p:cNvSpPr>
            <a:spLocks noChangeArrowheads="1"/>
          </p:cNvSpPr>
          <p:nvPr/>
        </p:nvSpPr>
        <p:spPr bwMode="auto">
          <a:xfrm flipH="1">
            <a:off x="7248525" y="1700213"/>
            <a:ext cx="1728788" cy="576262"/>
          </a:xfrm>
          <a:prstGeom prst="homePlate">
            <a:avLst>
              <a:gd name="adj"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dirty="0"/>
              <a:t>3</a:t>
            </a:r>
            <a:r>
              <a:rPr lang="ja-JP" altLang="en-US" dirty="0"/>
              <a:t>～</a:t>
            </a:r>
            <a:r>
              <a:rPr lang="en-US" altLang="ja-JP" dirty="0"/>
              <a:t>5</a:t>
            </a:r>
            <a:r>
              <a:rPr lang="ja-JP" altLang="en-US" dirty="0"/>
              <a:t>秒待つ</a:t>
            </a:r>
          </a:p>
        </p:txBody>
      </p:sp>
      <p:sp>
        <p:nvSpPr>
          <p:cNvPr id="36878" name="AutoShape 14">
            <a:extLst>
              <a:ext uri="{FF2B5EF4-FFF2-40B4-BE49-F238E27FC236}">
                <a16:creationId xmlns:a16="http://schemas.microsoft.com/office/drawing/2014/main" id="{BA9B4CE3-4269-4864-8F48-431E531D261F}"/>
              </a:ext>
            </a:extLst>
          </p:cNvPr>
          <p:cNvSpPr>
            <a:spLocks noChangeArrowheads="1"/>
          </p:cNvSpPr>
          <p:nvPr/>
        </p:nvSpPr>
        <p:spPr bwMode="auto">
          <a:xfrm flipH="1">
            <a:off x="6383339" y="4508501"/>
            <a:ext cx="3024187" cy="576263"/>
          </a:xfrm>
          <a:prstGeom prst="homePlate">
            <a:avLst>
              <a:gd name="adj" fmla="val 1311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出来るようになったら</a:t>
            </a:r>
          </a:p>
        </p:txBody>
      </p:sp>
      <p:sp>
        <p:nvSpPr>
          <p:cNvPr id="36879" name="AutoShape 15">
            <a:extLst>
              <a:ext uri="{FF2B5EF4-FFF2-40B4-BE49-F238E27FC236}">
                <a16:creationId xmlns:a16="http://schemas.microsoft.com/office/drawing/2014/main" id="{FDEE45A1-ED42-4CF2-A28E-A03FE4A2FAF1}"/>
              </a:ext>
            </a:extLst>
          </p:cNvPr>
          <p:cNvSpPr>
            <a:spLocks noChangeArrowheads="1"/>
          </p:cNvSpPr>
          <p:nvPr/>
        </p:nvSpPr>
        <p:spPr bwMode="auto">
          <a:xfrm flipH="1">
            <a:off x="6456364" y="5157788"/>
            <a:ext cx="3024187" cy="576262"/>
          </a:xfrm>
          <a:prstGeom prst="homePlate">
            <a:avLst>
              <a:gd name="adj" fmla="val 1311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出来るようになったら</a:t>
            </a:r>
          </a:p>
        </p:txBody>
      </p:sp>
    </p:spTree>
    <p:extLst>
      <p:ext uri="{BB962C8B-B14F-4D97-AF65-F5344CB8AC3E}">
        <p14:creationId xmlns:p14="http://schemas.microsoft.com/office/powerpoint/2010/main" val="3366158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63" name="Group 31">
            <a:extLst>
              <a:ext uri="{FF2B5EF4-FFF2-40B4-BE49-F238E27FC236}">
                <a16:creationId xmlns:a16="http://schemas.microsoft.com/office/drawing/2014/main" id="{8E5F9410-256E-42B7-A133-114F958E9BC6}"/>
              </a:ext>
            </a:extLst>
          </p:cNvPr>
          <p:cNvGrpSpPr>
            <a:grpSpLocks/>
          </p:cNvGrpSpPr>
          <p:nvPr/>
        </p:nvGrpSpPr>
        <p:grpSpPr bwMode="auto">
          <a:xfrm>
            <a:off x="6743700" y="3500438"/>
            <a:ext cx="2286000" cy="2286000"/>
            <a:chOff x="3118" y="2534"/>
            <a:chExt cx="1440" cy="1440"/>
          </a:xfrm>
        </p:grpSpPr>
        <p:pic>
          <p:nvPicPr>
            <p:cNvPr id="44064" name="Picture 32" descr="chart01-2">
              <a:extLst>
                <a:ext uri="{FF2B5EF4-FFF2-40B4-BE49-F238E27FC236}">
                  <a16:creationId xmlns:a16="http://schemas.microsoft.com/office/drawing/2014/main" id="{34A6E659-6782-4C61-893F-C04A0E3583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8" y="2534"/>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65" name="Text Box 33">
              <a:extLst>
                <a:ext uri="{FF2B5EF4-FFF2-40B4-BE49-F238E27FC236}">
                  <a16:creationId xmlns:a16="http://schemas.microsoft.com/office/drawing/2014/main" id="{09FFC6FB-F243-4930-8F76-FD0FE4CDAA01}"/>
                </a:ext>
              </a:extLst>
            </p:cNvPr>
            <p:cNvSpPr txBox="1">
              <a:spLocks noChangeArrowheads="1"/>
            </p:cNvSpPr>
            <p:nvPr/>
          </p:nvSpPr>
          <p:spPr bwMode="auto">
            <a:xfrm>
              <a:off x="3317" y="3139"/>
              <a:ext cx="10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000" b="1">
                  <a:latin typeface="Arial" panose="020B0604020202020204" pitchFamily="34" charset="0"/>
                  <a:ea typeface="ＭＳ Ｐゴシック" panose="020B0600070205080204" pitchFamily="50" charset="-128"/>
                </a:rPr>
                <a:t>最初は利き手の側に</a:t>
              </a:r>
            </a:p>
          </p:txBody>
        </p:sp>
      </p:grpSp>
      <p:grpSp>
        <p:nvGrpSpPr>
          <p:cNvPr id="44060" name="Group 28">
            <a:extLst>
              <a:ext uri="{FF2B5EF4-FFF2-40B4-BE49-F238E27FC236}">
                <a16:creationId xmlns:a16="http://schemas.microsoft.com/office/drawing/2014/main" id="{1B8D3D9C-1C5B-4087-85D3-CB459E010448}"/>
              </a:ext>
            </a:extLst>
          </p:cNvPr>
          <p:cNvGrpSpPr>
            <a:grpSpLocks/>
          </p:cNvGrpSpPr>
          <p:nvPr/>
        </p:nvGrpSpPr>
        <p:grpSpPr bwMode="auto">
          <a:xfrm>
            <a:off x="3575050" y="3716338"/>
            <a:ext cx="2286000" cy="2286000"/>
            <a:chOff x="1043" y="2534"/>
            <a:chExt cx="1440" cy="1440"/>
          </a:xfrm>
        </p:grpSpPr>
        <p:pic>
          <p:nvPicPr>
            <p:cNvPr id="44061" name="Picture 29" descr="chart01-1">
              <a:extLst>
                <a:ext uri="{FF2B5EF4-FFF2-40B4-BE49-F238E27FC236}">
                  <a16:creationId xmlns:a16="http://schemas.microsoft.com/office/drawing/2014/main" id="{EA2F76F8-AB38-4083-9005-2E120743987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 y="2534"/>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62" name="Text Box 30">
              <a:extLst>
                <a:ext uri="{FF2B5EF4-FFF2-40B4-BE49-F238E27FC236}">
                  <a16:creationId xmlns:a16="http://schemas.microsoft.com/office/drawing/2014/main" id="{CE42AFA7-4164-45E2-95FC-E4F32DE30A3D}"/>
                </a:ext>
              </a:extLst>
            </p:cNvPr>
            <p:cNvSpPr txBox="1">
              <a:spLocks noChangeArrowheads="1"/>
            </p:cNvSpPr>
            <p:nvPr/>
          </p:nvSpPr>
          <p:spPr bwMode="auto">
            <a:xfrm>
              <a:off x="1242" y="3139"/>
              <a:ext cx="104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400" b="1">
                  <a:latin typeface="Arial" panose="020B0604020202020204" pitchFamily="34" charset="0"/>
                  <a:ea typeface="ＭＳ Ｐゴシック" panose="020B0600070205080204" pitchFamily="50" charset="-128"/>
                </a:rPr>
                <a:t>徐々に距離を離す</a:t>
              </a:r>
            </a:p>
          </p:txBody>
        </p:sp>
      </p:grpSp>
      <p:grpSp>
        <p:nvGrpSpPr>
          <p:cNvPr id="44054" name="Group 22">
            <a:extLst>
              <a:ext uri="{FF2B5EF4-FFF2-40B4-BE49-F238E27FC236}">
                <a16:creationId xmlns:a16="http://schemas.microsoft.com/office/drawing/2014/main" id="{1AAA5D62-A988-4ADD-A62E-E37889864018}"/>
              </a:ext>
            </a:extLst>
          </p:cNvPr>
          <p:cNvGrpSpPr>
            <a:grpSpLocks/>
          </p:cNvGrpSpPr>
          <p:nvPr/>
        </p:nvGrpSpPr>
        <p:grpSpPr bwMode="auto">
          <a:xfrm>
            <a:off x="3000375" y="1196975"/>
            <a:ext cx="2286000" cy="2286000"/>
            <a:chOff x="1043" y="527"/>
            <a:chExt cx="1440" cy="1440"/>
          </a:xfrm>
        </p:grpSpPr>
        <p:pic>
          <p:nvPicPr>
            <p:cNvPr id="44055" name="Picture 23" descr="chart01-4">
              <a:extLst>
                <a:ext uri="{FF2B5EF4-FFF2-40B4-BE49-F238E27FC236}">
                  <a16:creationId xmlns:a16="http://schemas.microsoft.com/office/drawing/2014/main" id="{970C4498-78A6-48A6-BF37-134DB786A31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 y="527"/>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56" name="Text Box 24">
              <a:extLst>
                <a:ext uri="{FF2B5EF4-FFF2-40B4-BE49-F238E27FC236}">
                  <a16:creationId xmlns:a16="http://schemas.microsoft.com/office/drawing/2014/main" id="{0A33525C-3D35-4691-AF26-39EE6DECFF28}"/>
                </a:ext>
              </a:extLst>
            </p:cNvPr>
            <p:cNvSpPr txBox="1">
              <a:spLocks noChangeArrowheads="1"/>
            </p:cNvSpPr>
            <p:nvPr/>
          </p:nvSpPr>
          <p:spPr bwMode="auto">
            <a:xfrm>
              <a:off x="1242" y="1131"/>
              <a:ext cx="10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000" b="1">
                  <a:latin typeface="Arial" panose="020B0604020202020204" pitchFamily="34" charset="0"/>
                  <a:ea typeface="ＭＳ Ｐゴシック" panose="020B0600070205080204" pitchFamily="50" charset="-128"/>
                </a:rPr>
                <a:t>間違えはその場で直す</a:t>
              </a:r>
            </a:p>
          </p:txBody>
        </p:sp>
      </p:grpSp>
      <p:grpSp>
        <p:nvGrpSpPr>
          <p:cNvPr id="44057" name="Group 25">
            <a:extLst>
              <a:ext uri="{FF2B5EF4-FFF2-40B4-BE49-F238E27FC236}">
                <a16:creationId xmlns:a16="http://schemas.microsoft.com/office/drawing/2014/main" id="{B634D733-756A-4F42-9A41-BAA5E50A0CDC}"/>
              </a:ext>
            </a:extLst>
          </p:cNvPr>
          <p:cNvGrpSpPr>
            <a:grpSpLocks/>
          </p:cNvGrpSpPr>
          <p:nvPr/>
        </p:nvGrpSpPr>
        <p:grpSpPr bwMode="auto">
          <a:xfrm>
            <a:off x="6024563" y="1196975"/>
            <a:ext cx="2286000" cy="2286000"/>
            <a:chOff x="3118" y="527"/>
            <a:chExt cx="1440" cy="1440"/>
          </a:xfrm>
        </p:grpSpPr>
        <p:pic>
          <p:nvPicPr>
            <p:cNvPr id="44058" name="Picture 26" descr="chart01-3">
              <a:extLst>
                <a:ext uri="{FF2B5EF4-FFF2-40B4-BE49-F238E27FC236}">
                  <a16:creationId xmlns:a16="http://schemas.microsoft.com/office/drawing/2014/main" id="{3AA7168D-7CBA-43AE-8613-21C5417F991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8" y="527"/>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59" name="Text Box 27">
              <a:extLst>
                <a:ext uri="{FF2B5EF4-FFF2-40B4-BE49-F238E27FC236}">
                  <a16:creationId xmlns:a16="http://schemas.microsoft.com/office/drawing/2014/main" id="{B610D94C-C7BF-48DC-BE6F-5001BEE283BD}"/>
                </a:ext>
              </a:extLst>
            </p:cNvPr>
            <p:cNvSpPr txBox="1">
              <a:spLocks noChangeArrowheads="1"/>
            </p:cNvSpPr>
            <p:nvPr/>
          </p:nvSpPr>
          <p:spPr bwMode="auto">
            <a:xfrm>
              <a:off x="3317" y="1131"/>
              <a:ext cx="1043" cy="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b="1">
                  <a:latin typeface="Arial" panose="020B0604020202020204" pitchFamily="34" charset="0"/>
                  <a:ea typeface="ＭＳ Ｐゴシック" panose="020B0600070205080204" pitchFamily="50" charset="-128"/>
                </a:rPr>
                <a:t>できたら</a:t>
              </a:r>
            </a:p>
            <a:p>
              <a:pPr algn="ctr">
                <a:spcBef>
                  <a:spcPct val="50000"/>
                </a:spcBef>
              </a:pPr>
              <a:r>
                <a:rPr lang="ja-JP" altLang="en-US" b="1">
                  <a:latin typeface="Arial" panose="020B0604020202020204" pitchFamily="34" charset="0"/>
                  <a:ea typeface="ＭＳ Ｐゴシック" panose="020B0600070205080204" pitchFamily="50" charset="-128"/>
                </a:rPr>
                <a:t>その場で褒める</a:t>
              </a:r>
            </a:p>
          </p:txBody>
        </p:sp>
      </p:grpSp>
      <p:sp>
        <p:nvSpPr>
          <p:cNvPr id="44037" name="Rectangle 5">
            <a:extLst>
              <a:ext uri="{FF2B5EF4-FFF2-40B4-BE49-F238E27FC236}">
                <a16:creationId xmlns:a16="http://schemas.microsoft.com/office/drawing/2014/main" id="{6C9974B8-C199-4D3A-9009-08BC7996856B}"/>
              </a:ext>
            </a:extLst>
          </p:cNvPr>
          <p:cNvSpPr>
            <a:spLocks noGrp="1" noChangeArrowheads="1"/>
          </p:cNvSpPr>
          <p:nvPr>
            <p:ph type="title"/>
          </p:nvPr>
        </p:nvSpPr>
        <p:spPr/>
        <p:txBody>
          <a:bodyPr/>
          <a:lstStyle/>
          <a:p>
            <a:r>
              <a:rPr lang="en-US" altLang="ja-JP" sz="2800" dirty="0"/>
              <a:t>5</a:t>
            </a:r>
            <a:r>
              <a:rPr lang="ja-JP" altLang="en-US" sz="2800" dirty="0"/>
              <a:t>効率的に学んでもらうために</a:t>
            </a:r>
          </a:p>
        </p:txBody>
      </p:sp>
      <p:sp>
        <p:nvSpPr>
          <p:cNvPr id="44047" name="Oval 15">
            <a:extLst>
              <a:ext uri="{FF2B5EF4-FFF2-40B4-BE49-F238E27FC236}">
                <a16:creationId xmlns:a16="http://schemas.microsoft.com/office/drawing/2014/main" id="{B4EE0711-AEA8-4D5D-9F87-CECBEAFD8633}"/>
              </a:ext>
            </a:extLst>
          </p:cNvPr>
          <p:cNvSpPr>
            <a:spLocks noChangeArrowheads="1"/>
          </p:cNvSpPr>
          <p:nvPr/>
        </p:nvSpPr>
        <p:spPr bwMode="auto">
          <a:xfrm>
            <a:off x="4008438" y="2852739"/>
            <a:ext cx="576262" cy="1512887"/>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48" name="Oval 16">
            <a:extLst>
              <a:ext uri="{FF2B5EF4-FFF2-40B4-BE49-F238E27FC236}">
                <a16:creationId xmlns:a16="http://schemas.microsoft.com/office/drawing/2014/main" id="{255D3CEE-90B3-4DD6-86A8-089567738C7E}"/>
              </a:ext>
            </a:extLst>
          </p:cNvPr>
          <p:cNvSpPr>
            <a:spLocks noChangeArrowheads="1"/>
          </p:cNvSpPr>
          <p:nvPr/>
        </p:nvSpPr>
        <p:spPr bwMode="auto">
          <a:xfrm rot="20875177">
            <a:off x="4802188" y="2438400"/>
            <a:ext cx="1720850" cy="431800"/>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49" name="Oval 17">
            <a:extLst>
              <a:ext uri="{FF2B5EF4-FFF2-40B4-BE49-F238E27FC236}">
                <a16:creationId xmlns:a16="http://schemas.microsoft.com/office/drawing/2014/main" id="{E93A4687-64C8-4E1E-8614-A25801CE23A9}"/>
              </a:ext>
            </a:extLst>
          </p:cNvPr>
          <p:cNvSpPr>
            <a:spLocks noChangeArrowheads="1"/>
          </p:cNvSpPr>
          <p:nvPr/>
        </p:nvSpPr>
        <p:spPr bwMode="auto">
          <a:xfrm rot="20210675">
            <a:off x="5311776" y="4505326"/>
            <a:ext cx="1863725" cy="720725"/>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50" name="Oval 18">
            <a:extLst>
              <a:ext uri="{FF2B5EF4-FFF2-40B4-BE49-F238E27FC236}">
                <a16:creationId xmlns:a16="http://schemas.microsoft.com/office/drawing/2014/main" id="{75B7550B-EE79-449D-825E-C89C6627CBEA}"/>
              </a:ext>
            </a:extLst>
          </p:cNvPr>
          <p:cNvSpPr>
            <a:spLocks noChangeArrowheads="1"/>
          </p:cNvSpPr>
          <p:nvPr/>
        </p:nvSpPr>
        <p:spPr bwMode="auto">
          <a:xfrm rot="20547595">
            <a:off x="7321551" y="2997200"/>
            <a:ext cx="360363" cy="1295400"/>
          </a:xfrm>
          <a:prstGeom prst="ellipse">
            <a:avLst/>
          </a:prstGeom>
          <a:noFill/>
          <a:ln w="25400">
            <a:solidFill>
              <a:srgbClr val="333399"/>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Tree>
    <p:extLst>
      <p:ext uri="{BB962C8B-B14F-4D97-AF65-F5344CB8AC3E}">
        <p14:creationId xmlns:p14="http://schemas.microsoft.com/office/powerpoint/2010/main" val="2083891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5CB0FDC-196D-452C-B8A1-E055BAB453BA}"/>
              </a:ext>
            </a:extLst>
          </p:cNvPr>
          <p:cNvSpPr>
            <a:spLocks noChangeArrowheads="1"/>
          </p:cNvSpPr>
          <p:nvPr/>
        </p:nvSpPr>
        <p:spPr bwMode="auto">
          <a:xfrm>
            <a:off x="1919288" y="908051"/>
            <a:ext cx="8286750" cy="5256213"/>
          </a:xfrm>
          <a:prstGeom prst="rect">
            <a:avLst/>
          </a:prstGeom>
          <a:gradFill rotWithShape="1">
            <a:gsLst>
              <a:gs pos="0">
                <a:schemeClr val="bg1"/>
              </a:gs>
              <a:gs pos="100000">
                <a:srgbClr val="3333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1" name="Rectangle 3">
            <a:extLst>
              <a:ext uri="{FF2B5EF4-FFF2-40B4-BE49-F238E27FC236}">
                <a16:creationId xmlns:a16="http://schemas.microsoft.com/office/drawing/2014/main" id="{23ABF5E3-D09D-46FD-8CC8-0693D1DF12A5}"/>
              </a:ext>
            </a:extLst>
          </p:cNvPr>
          <p:cNvSpPr>
            <a:spLocks noGrp="1" noChangeArrowheads="1"/>
          </p:cNvSpPr>
          <p:nvPr>
            <p:ph type="title"/>
          </p:nvPr>
        </p:nvSpPr>
        <p:spPr>
          <a:xfrm>
            <a:off x="1774826" y="0"/>
            <a:ext cx="8310563" cy="649288"/>
          </a:xfrm>
        </p:spPr>
        <p:txBody>
          <a:bodyPr>
            <a:normAutofit fontScale="90000"/>
          </a:bodyPr>
          <a:lstStyle/>
          <a:p>
            <a:r>
              <a:rPr lang="en-US" altLang="ja-JP" sz="3300" dirty="0"/>
              <a:t>5</a:t>
            </a:r>
            <a:r>
              <a:rPr lang="ja-JP" altLang="en-US" sz="3300" dirty="0"/>
              <a:t>システマティック・インストラクションの要素</a:t>
            </a:r>
          </a:p>
        </p:txBody>
      </p:sp>
      <p:sp>
        <p:nvSpPr>
          <p:cNvPr id="78852" name="Oval 4">
            <a:extLst>
              <a:ext uri="{FF2B5EF4-FFF2-40B4-BE49-F238E27FC236}">
                <a16:creationId xmlns:a16="http://schemas.microsoft.com/office/drawing/2014/main" id="{FA317127-4259-4552-8E6C-639EA06E105E}"/>
              </a:ext>
            </a:extLst>
          </p:cNvPr>
          <p:cNvSpPr>
            <a:spLocks noChangeArrowheads="1"/>
          </p:cNvSpPr>
          <p:nvPr/>
        </p:nvSpPr>
        <p:spPr bwMode="auto">
          <a:xfrm rot="20452841">
            <a:off x="3935414" y="2563814"/>
            <a:ext cx="433387" cy="1368425"/>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3" name="Oval 5">
            <a:extLst>
              <a:ext uri="{FF2B5EF4-FFF2-40B4-BE49-F238E27FC236}">
                <a16:creationId xmlns:a16="http://schemas.microsoft.com/office/drawing/2014/main" id="{A9894B5C-EFC7-4A10-A88C-A198A0B9518B}"/>
              </a:ext>
            </a:extLst>
          </p:cNvPr>
          <p:cNvSpPr>
            <a:spLocks noChangeArrowheads="1"/>
          </p:cNvSpPr>
          <p:nvPr/>
        </p:nvSpPr>
        <p:spPr bwMode="auto">
          <a:xfrm rot="1262790">
            <a:off x="7751764" y="2636839"/>
            <a:ext cx="433387" cy="1368425"/>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4" name="Oval 6">
            <a:extLst>
              <a:ext uri="{FF2B5EF4-FFF2-40B4-BE49-F238E27FC236}">
                <a16:creationId xmlns:a16="http://schemas.microsoft.com/office/drawing/2014/main" id="{DEB55080-B9DC-43C5-9A5D-7654F95725F6}"/>
              </a:ext>
            </a:extLst>
          </p:cNvPr>
          <p:cNvSpPr>
            <a:spLocks noChangeArrowheads="1"/>
          </p:cNvSpPr>
          <p:nvPr/>
        </p:nvSpPr>
        <p:spPr bwMode="auto">
          <a:xfrm>
            <a:off x="4151313" y="1916113"/>
            <a:ext cx="3727450" cy="792162"/>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5" name="AutoShape 7">
            <a:extLst>
              <a:ext uri="{FF2B5EF4-FFF2-40B4-BE49-F238E27FC236}">
                <a16:creationId xmlns:a16="http://schemas.microsoft.com/office/drawing/2014/main" id="{474546BB-0C13-4B7A-90A6-484361FEF9F3}"/>
              </a:ext>
            </a:extLst>
          </p:cNvPr>
          <p:cNvSpPr>
            <a:spLocks noChangeArrowheads="1"/>
          </p:cNvSpPr>
          <p:nvPr/>
        </p:nvSpPr>
        <p:spPr bwMode="auto">
          <a:xfrm>
            <a:off x="4943475" y="2492375"/>
            <a:ext cx="2160588" cy="1868488"/>
          </a:xfrm>
          <a:prstGeom prst="triangle">
            <a:avLst>
              <a:gd name="adj" fmla="val 50000"/>
            </a:avLst>
          </a:prstGeom>
          <a:solidFill>
            <a:srgbClr val="FF99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ja-JP" altLang="en-US" sz="2400"/>
              <a:t>支援</a:t>
            </a:r>
          </a:p>
        </p:txBody>
      </p:sp>
      <p:sp>
        <p:nvSpPr>
          <p:cNvPr id="78856" name="Oval 8" descr="青い画用紙">
            <a:extLst>
              <a:ext uri="{FF2B5EF4-FFF2-40B4-BE49-F238E27FC236}">
                <a16:creationId xmlns:a16="http://schemas.microsoft.com/office/drawing/2014/main" id="{AEA7CD97-53C5-4D59-9375-0BCAACF77343}"/>
              </a:ext>
            </a:extLst>
          </p:cNvPr>
          <p:cNvSpPr>
            <a:spLocks noChangeArrowheads="1"/>
          </p:cNvSpPr>
          <p:nvPr/>
        </p:nvSpPr>
        <p:spPr bwMode="auto">
          <a:xfrm>
            <a:off x="5159376" y="1339851"/>
            <a:ext cx="1871663" cy="1871663"/>
          </a:xfrm>
          <a:prstGeom prst="ellipse">
            <a:avLst/>
          </a:prstGeom>
          <a:blipFill dpi="0" rotWithShape="1">
            <a:blip r:embed="rId2"/>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課題分析</a:t>
            </a:r>
          </a:p>
        </p:txBody>
      </p:sp>
      <p:sp>
        <p:nvSpPr>
          <p:cNvPr id="78857" name="Oval 9" descr="新聞紙">
            <a:extLst>
              <a:ext uri="{FF2B5EF4-FFF2-40B4-BE49-F238E27FC236}">
                <a16:creationId xmlns:a16="http://schemas.microsoft.com/office/drawing/2014/main" id="{F80AEBA7-A2B3-4D5C-9D37-6A6C0EFFA054}"/>
              </a:ext>
            </a:extLst>
          </p:cNvPr>
          <p:cNvSpPr>
            <a:spLocks noChangeArrowheads="1"/>
          </p:cNvSpPr>
          <p:nvPr/>
        </p:nvSpPr>
        <p:spPr bwMode="auto">
          <a:xfrm>
            <a:off x="3790950" y="3789363"/>
            <a:ext cx="1944688" cy="1873250"/>
          </a:xfrm>
          <a:prstGeom prst="ellipse">
            <a:avLst/>
          </a:prstGeom>
          <a:blipFill dpi="0" rotWithShape="1">
            <a:blip r:embed="rId3"/>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最小限の介入</a:t>
            </a:r>
          </a:p>
        </p:txBody>
      </p:sp>
      <p:sp>
        <p:nvSpPr>
          <p:cNvPr id="78858" name="Oval 10" descr="ピンクの画用紙">
            <a:extLst>
              <a:ext uri="{FF2B5EF4-FFF2-40B4-BE49-F238E27FC236}">
                <a16:creationId xmlns:a16="http://schemas.microsoft.com/office/drawing/2014/main" id="{1F6B2B88-4AE1-4E8F-91BB-52CF6D36D1E1}"/>
              </a:ext>
            </a:extLst>
          </p:cNvPr>
          <p:cNvSpPr>
            <a:spLocks noChangeArrowheads="1"/>
          </p:cNvSpPr>
          <p:nvPr/>
        </p:nvSpPr>
        <p:spPr bwMode="auto">
          <a:xfrm>
            <a:off x="6383338" y="3789363"/>
            <a:ext cx="1871662" cy="1871662"/>
          </a:xfrm>
          <a:prstGeom prst="ellipse">
            <a:avLst/>
          </a:prstGeom>
          <a:blipFill dpi="0" rotWithShape="1">
            <a:blip r:embed="rId4"/>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指示の</a:t>
            </a:r>
            <a:r>
              <a:rPr lang="en-US" altLang="ja-JP" sz="2400" b="1">
                <a:latin typeface="Arial" panose="020B0604020202020204" pitchFamily="34" charset="0"/>
                <a:ea typeface="ＭＳ Ｐゴシック" panose="020B0600070205080204" pitchFamily="50" charset="-128"/>
              </a:rPr>
              <a:t>4</a:t>
            </a:r>
            <a:r>
              <a:rPr lang="ja-JP" altLang="en-US" sz="2400" b="1">
                <a:latin typeface="Arial" panose="020B0604020202020204" pitchFamily="34" charset="0"/>
                <a:ea typeface="ＭＳ Ｐゴシック" panose="020B0600070205080204" pitchFamily="50" charset="-128"/>
              </a:rPr>
              <a:t>階層</a:t>
            </a:r>
          </a:p>
        </p:txBody>
      </p:sp>
      <p:sp>
        <p:nvSpPr>
          <p:cNvPr id="78859" name="Oval 11" descr="セーム皮">
            <a:extLst>
              <a:ext uri="{FF2B5EF4-FFF2-40B4-BE49-F238E27FC236}">
                <a16:creationId xmlns:a16="http://schemas.microsoft.com/office/drawing/2014/main" id="{15A65A1E-A538-46A8-9B03-637DE85B8964}"/>
              </a:ext>
            </a:extLst>
          </p:cNvPr>
          <p:cNvSpPr>
            <a:spLocks noChangeArrowheads="1"/>
          </p:cNvSpPr>
          <p:nvPr/>
        </p:nvSpPr>
        <p:spPr bwMode="auto">
          <a:xfrm>
            <a:off x="3071813" y="1700214"/>
            <a:ext cx="1217612" cy="1152525"/>
          </a:xfrm>
          <a:prstGeom prst="ellipse">
            <a:avLst/>
          </a:prstGeom>
          <a:blipFill dpi="0" rotWithShape="1">
            <a:blip r:embed="rId5"/>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000" b="1">
                <a:latin typeface="Arial" panose="020B0604020202020204" pitchFamily="34" charset="0"/>
                <a:ea typeface="ＭＳ Ｐゴシック" panose="020B0600070205080204" pitchFamily="50" charset="-128"/>
              </a:rPr>
              <a:t>誉める</a:t>
            </a:r>
          </a:p>
        </p:txBody>
      </p:sp>
      <p:sp>
        <p:nvSpPr>
          <p:cNvPr id="78860" name="Oval 12" descr="ひな形">
            <a:extLst>
              <a:ext uri="{FF2B5EF4-FFF2-40B4-BE49-F238E27FC236}">
                <a16:creationId xmlns:a16="http://schemas.microsoft.com/office/drawing/2014/main" id="{816862DA-C650-46C8-94FD-F24511D00621}"/>
              </a:ext>
            </a:extLst>
          </p:cNvPr>
          <p:cNvSpPr>
            <a:spLocks noChangeArrowheads="1"/>
          </p:cNvSpPr>
          <p:nvPr/>
        </p:nvSpPr>
        <p:spPr bwMode="auto">
          <a:xfrm>
            <a:off x="7751763" y="1700214"/>
            <a:ext cx="1257300" cy="1152525"/>
          </a:xfrm>
          <a:prstGeom prst="ellipse">
            <a:avLst/>
          </a:prstGeom>
          <a:blipFill dpi="0" rotWithShape="1">
            <a:blip r:embed="rId6"/>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000" b="1">
                <a:latin typeface="Arial" panose="020B0604020202020204" pitchFamily="34" charset="0"/>
                <a:ea typeface="ＭＳ Ｐゴシック" panose="020B0600070205080204" pitchFamily="50" charset="-128"/>
              </a:rPr>
              <a:t>位置と距離</a:t>
            </a:r>
          </a:p>
        </p:txBody>
      </p:sp>
    </p:spTree>
    <p:extLst>
      <p:ext uri="{BB962C8B-B14F-4D97-AF65-F5344CB8AC3E}">
        <p14:creationId xmlns:p14="http://schemas.microsoft.com/office/powerpoint/2010/main" val="146457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DE8AD-09F8-4AD5-BEB3-1CDAD6FA6015}"/>
              </a:ext>
            </a:extLst>
          </p:cNvPr>
          <p:cNvSpPr>
            <a:spLocks noGrp="1"/>
          </p:cNvSpPr>
          <p:nvPr>
            <p:ph type="title"/>
          </p:nvPr>
        </p:nvSpPr>
        <p:spPr>
          <a:xfrm>
            <a:off x="1371600" y="247650"/>
            <a:ext cx="9601200" cy="871466"/>
          </a:xfrm>
        </p:spPr>
        <p:txBody>
          <a:bodyPr/>
          <a:lstStyle/>
          <a:p>
            <a:r>
              <a:rPr kumimoji="1" lang="ja-JP" altLang="en-US" dirty="0"/>
              <a:t>なぜ、職務分析？課題分析？</a:t>
            </a:r>
          </a:p>
        </p:txBody>
      </p:sp>
      <p:sp>
        <p:nvSpPr>
          <p:cNvPr id="3" name="コンテンツ プレースホルダー 2">
            <a:extLst>
              <a:ext uri="{FF2B5EF4-FFF2-40B4-BE49-F238E27FC236}">
                <a16:creationId xmlns:a16="http://schemas.microsoft.com/office/drawing/2014/main" id="{13B66D8A-D460-48FE-B9FE-81DFF5F49B39}"/>
              </a:ext>
            </a:extLst>
          </p:cNvPr>
          <p:cNvSpPr>
            <a:spLocks noGrp="1"/>
          </p:cNvSpPr>
          <p:nvPr>
            <p:ph idx="1"/>
          </p:nvPr>
        </p:nvSpPr>
        <p:spPr>
          <a:xfrm>
            <a:off x="1371600" y="982639"/>
            <a:ext cx="9601200" cy="3930555"/>
          </a:xfrm>
        </p:spPr>
        <p:txBody>
          <a:bodyPr>
            <a:normAutofit/>
          </a:bodyPr>
          <a:lstStyle/>
          <a:p>
            <a:pPr marL="0" indent="0">
              <a:buNone/>
            </a:pPr>
            <a:r>
              <a:rPr kumimoji="1" lang="ja-JP" altLang="en-US" sz="2800" dirty="0"/>
              <a:t>利用者に対して～</a:t>
            </a:r>
            <a:endParaRPr kumimoji="1" lang="en-US" altLang="ja-JP" sz="2800" dirty="0"/>
          </a:p>
          <a:p>
            <a:pPr marL="0" indent="0">
              <a:buNone/>
            </a:pPr>
            <a:r>
              <a:rPr lang="ja-JP" altLang="en-US" sz="2800" dirty="0"/>
              <a:t>・○○の作業がうまくいかない・・・</a:t>
            </a:r>
            <a:endParaRPr lang="en-US" altLang="ja-JP" sz="2800" dirty="0"/>
          </a:p>
          <a:p>
            <a:pPr marL="0" indent="0">
              <a:buNone/>
            </a:pPr>
            <a:r>
              <a:rPr lang="ja-JP" altLang="en-US" sz="2800" dirty="0"/>
              <a:t>➢私の経験上、○○するとうまくいくと思う。</a:t>
            </a:r>
            <a:endParaRPr kumimoji="1" lang="en-US" altLang="ja-JP" sz="2800" dirty="0"/>
          </a:p>
          <a:p>
            <a:pPr marL="0" indent="0">
              <a:buNone/>
            </a:pPr>
            <a:r>
              <a:rPr lang="ja-JP" altLang="en-US" sz="2800" dirty="0"/>
              <a:t>職員に対して～</a:t>
            </a:r>
            <a:endParaRPr lang="en-US" altLang="ja-JP" sz="2800" dirty="0"/>
          </a:p>
          <a:p>
            <a:pPr marL="0" indent="0">
              <a:buNone/>
            </a:pPr>
            <a:r>
              <a:rPr lang="ja-JP" altLang="en-US" sz="2800" dirty="0"/>
              <a:t>・○○さんに作業がうまく教えることができません・・・</a:t>
            </a:r>
            <a:endParaRPr lang="en-US" altLang="ja-JP" sz="2800" dirty="0"/>
          </a:p>
          <a:p>
            <a:pPr marL="0" indent="0">
              <a:buNone/>
            </a:pPr>
            <a:r>
              <a:rPr kumimoji="1" lang="ja-JP" altLang="en-US" sz="2800" dirty="0"/>
              <a:t>➢私の経験からいうと、○○するとうまくいくと思います。</a:t>
            </a:r>
            <a:endParaRPr kumimoji="1" lang="en-US" altLang="ja-JP" sz="2800" dirty="0"/>
          </a:p>
        </p:txBody>
      </p:sp>
      <p:sp>
        <p:nvSpPr>
          <p:cNvPr id="4" name="四角形: 角を丸くする 3">
            <a:extLst>
              <a:ext uri="{FF2B5EF4-FFF2-40B4-BE49-F238E27FC236}">
                <a16:creationId xmlns:a16="http://schemas.microsoft.com/office/drawing/2014/main" id="{87C79025-47B0-F40E-B93A-1A5D0FD5555D}"/>
              </a:ext>
            </a:extLst>
          </p:cNvPr>
          <p:cNvSpPr/>
          <p:nvPr/>
        </p:nvSpPr>
        <p:spPr>
          <a:xfrm>
            <a:off x="1528549" y="4339988"/>
            <a:ext cx="9867332" cy="1308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作業指示や作業指導においては、経験上の指示だけでは情報がうまく伝達されない。</a:t>
            </a:r>
          </a:p>
        </p:txBody>
      </p:sp>
    </p:spTree>
    <p:extLst>
      <p:ext uri="{BB962C8B-B14F-4D97-AF65-F5344CB8AC3E}">
        <p14:creationId xmlns:p14="http://schemas.microsoft.com/office/powerpoint/2010/main" val="1271594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513FB-35AF-4EBA-90AB-A6632018A93E}"/>
              </a:ext>
            </a:extLst>
          </p:cNvPr>
          <p:cNvSpPr>
            <a:spLocks noGrp="1"/>
          </p:cNvSpPr>
          <p:nvPr>
            <p:ph type="title"/>
          </p:nvPr>
        </p:nvSpPr>
        <p:spPr>
          <a:xfrm>
            <a:off x="1023581" y="247650"/>
            <a:ext cx="10795379" cy="1485900"/>
          </a:xfrm>
        </p:spPr>
        <p:txBody>
          <a:bodyPr>
            <a:normAutofit/>
          </a:bodyPr>
          <a:lstStyle/>
          <a:p>
            <a:r>
              <a:rPr kumimoji="1" lang="en-US" altLang="ja-JP" sz="4000" dirty="0"/>
              <a:t>6.</a:t>
            </a:r>
            <a:r>
              <a:rPr kumimoji="1" lang="ja-JP" altLang="en-US" sz="4000" dirty="0"/>
              <a:t>システマ</a:t>
            </a:r>
            <a:r>
              <a:rPr lang="ja-JP" altLang="en-US" sz="4000" dirty="0"/>
              <a:t>ティック</a:t>
            </a:r>
            <a:r>
              <a:rPr kumimoji="1" lang="ja-JP" altLang="en-US" sz="4000" dirty="0"/>
              <a:t>インストラクションの演習</a:t>
            </a:r>
          </a:p>
        </p:txBody>
      </p:sp>
      <p:pic>
        <p:nvPicPr>
          <p:cNvPr id="5" name="コンテンツ プレースホルダー 4">
            <a:extLst>
              <a:ext uri="{FF2B5EF4-FFF2-40B4-BE49-F238E27FC236}">
                <a16:creationId xmlns:a16="http://schemas.microsoft.com/office/drawing/2014/main" id="{95491850-60B5-46B4-8D40-D49EB0D3086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930874" y="2286000"/>
            <a:ext cx="6482652" cy="3581400"/>
          </a:xfrm>
        </p:spPr>
      </p:pic>
    </p:spTree>
    <p:extLst>
      <p:ext uri="{BB962C8B-B14F-4D97-AF65-F5344CB8AC3E}">
        <p14:creationId xmlns:p14="http://schemas.microsoft.com/office/powerpoint/2010/main" val="3895911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8121FF-EAD0-42A1-B3D0-82D3FA49D4A4}"/>
              </a:ext>
            </a:extLst>
          </p:cNvPr>
          <p:cNvSpPr>
            <a:spLocks noGrp="1"/>
          </p:cNvSpPr>
          <p:nvPr>
            <p:ph type="title"/>
          </p:nvPr>
        </p:nvSpPr>
        <p:spPr/>
        <p:txBody>
          <a:bodyPr/>
          <a:lstStyle/>
          <a:p>
            <a:r>
              <a:rPr kumimoji="1" lang="en-US" altLang="ja-JP" dirty="0"/>
              <a:t>6</a:t>
            </a:r>
            <a:r>
              <a:rPr kumimoji="1" lang="ja-JP" altLang="en-US" dirty="0"/>
              <a:t>資料の封筒詰めの作業をヒロシさんに教えます。</a:t>
            </a:r>
          </a:p>
        </p:txBody>
      </p:sp>
      <p:sp>
        <p:nvSpPr>
          <p:cNvPr id="3" name="コンテンツ プレースホルダー 2">
            <a:extLst>
              <a:ext uri="{FF2B5EF4-FFF2-40B4-BE49-F238E27FC236}">
                <a16:creationId xmlns:a16="http://schemas.microsoft.com/office/drawing/2014/main" id="{B66BF51B-46FB-4E0D-9113-8B5F21B372B6}"/>
              </a:ext>
            </a:extLst>
          </p:cNvPr>
          <p:cNvSpPr>
            <a:spLocks noGrp="1"/>
          </p:cNvSpPr>
          <p:nvPr>
            <p:ph idx="1"/>
          </p:nvPr>
        </p:nvSpPr>
        <p:spPr>
          <a:xfrm>
            <a:off x="1371600" y="2262753"/>
            <a:ext cx="9601200" cy="3604647"/>
          </a:xfrm>
        </p:spPr>
        <p:txBody>
          <a:bodyPr>
            <a:normAutofit/>
          </a:bodyPr>
          <a:lstStyle/>
          <a:p>
            <a:r>
              <a:rPr lang="ja-JP" altLang="en-US" sz="2800" dirty="0"/>
              <a:t>言語指示から始めています。</a:t>
            </a:r>
            <a:endParaRPr kumimoji="1" lang="ja-JP" altLang="en-US" sz="2800" dirty="0"/>
          </a:p>
          <a:p>
            <a:endParaRPr lang="en-US" altLang="ja-JP" sz="2800" dirty="0"/>
          </a:p>
          <a:p>
            <a:r>
              <a:rPr lang="ja-JP" altLang="en-US" sz="2800" dirty="0"/>
              <a:t>指示の四階層を意識しながら見てください</a:t>
            </a:r>
            <a:endParaRPr lang="en-US" altLang="ja-JP" sz="2800" dirty="0"/>
          </a:p>
          <a:p>
            <a:endParaRPr lang="en-US" altLang="ja-JP" sz="2800" dirty="0"/>
          </a:p>
          <a:p>
            <a:r>
              <a:rPr lang="ja-JP" altLang="en-US" sz="2800" dirty="0"/>
              <a:t>しっかり記録を取ってください。</a:t>
            </a:r>
          </a:p>
          <a:p>
            <a:endParaRPr kumimoji="1" lang="ja-JP" altLang="en-US" sz="2800" dirty="0"/>
          </a:p>
        </p:txBody>
      </p:sp>
    </p:spTree>
    <p:extLst>
      <p:ext uri="{BB962C8B-B14F-4D97-AF65-F5344CB8AC3E}">
        <p14:creationId xmlns:p14="http://schemas.microsoft.com/office/powerpoint/2010/main" val="2369810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E09DE-5774-478C-84D8-00E4AF5D82CC}"/>
              </a:ext>
            </a:extLst>
          </p:cNvPr>
          <p:cNvSpPr>
            <a:spLocks noGrp="1"/>
          </p:cNvSpPr>
          <p:nvPr>
            <p:ph type="title"/>
          </p:nvPr>
        </p:nvSpPr>
        <p:spPr>
          <a:xfrm>
            <a:off x="1645968" y="340720"/>
            <a:ext cx="9601200" cy="523068"/>
          </a:xfrm>
        </p:spPr>
        <p:txBody>
          <a:bodyPr>
            <a:normAutofit fontScale="90000"/>
          </a:bodyPr>
          <a:lstStyle/>
          <a:p>
            <a:r>
              <a:rPr lang="ja-JP" altLang="en-US" dirty="0"/>
              <a:t>演習の方法　ビデオ視聴</a:t>
            </a:r>
            <a:endParaRPr kumimoji="1" lang="ja-JP" altLang="en-US" dirty="0"/>
          </a:p>
        </p:txBody>
      </p:sp>
      <p:sp>
        <p:nvSpPr>
          <p:cNvPr id="3" name="コンテンツ プレースホルダー 2">
            <a:extLst>
              <a:ext uri="{FF2B5EF4-FFF2-40B4-BE49-F238E27FC236}">
                <a16:creationId xmlns:a16="http://schemas.microsoft.com/office/drawing/2014/main" id="{09BDF315-68F9-4E94-8553-72710E51191C}"/>
              </a:ext>
            </a:extLst>
          </p:cNvPr>
          <p:cNvSpPr>
            <a:spLocks noGrp="1"/>
          </p:cNvSpPr>
          <p:nvPr>
            <p:ph idx="1"/>
          </p:nvPr>
        </p:nvSpPr>
        <p:spPr>
          <a:xfrm>
            <a:off x="1078190" y="5036949"/>
            <a:ext cx="9601200" cy="1642819"/>
          </a:xfrm>
        </p:spPr>
        <p:txBody>
          <a:bodyPr>
            <a:normAutofit/>
          </a:bodyPr>
          <a:lstStyle/>
          <a:p>
            <a:pPr marL="0" indent="0">
              <a:buNone/>
            </a:pPr>
            <a:r>
              <a:rPr lang="ja-JP" altLang="en-US" sz="2400" dirty="0">
                <a:solidFill>
                  <a:srgbClr val="000000"/>
                </a:solidFill>
                <a:latin typeface="游ゴシック" panose="020B0400000000000000" pitchFamily="50" charset="-128"/>
                <a:ea typeface="游ゴシック" panose="020B0400000000000000" pitchFamily="50" charset="-128"/>
              </a:rPr>
              <a:t>ビデオ</a:t>
            </a: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を見て</a:t>
            </a:r>
            <a:r>
              <a:rPr lang="en-US" altLang="zh-TW" sz="2400" b="0" i="0" u="none" strike="noStrike" dirty="0">
                <a:solidFill>
                  <a:srgbClr val="000000"/>
                </a:solidFill>
                <a:effectLst/>
                <a:latin typeface="游ゴシック" panose="020B0400000000000000" pitchFamily="50" charset="-128"/>
                <a:ea typeface="游ゴシック" panose="020B0400000000000000" pitchFamily="50" charset="-128"/>
              </a:rPr>
              <a:t>V.G.M.P</a:t>
            </a:r>
            <a:r>
              <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の評価をつけていく。</a:t>
            </a:r>
          </a:p>
          <a:p>
            <a:pPr marL="0" indent="0">
              <a:buNone/>
            </a:pPr>
            <a:r>
              <a:rPr lang="ja-JP" altLang="en-US" sz="2400" dirty="0">
                <a:solidFill>
                  <a:srgbClr val="000000"/>
                </a:solidFill>
                <a:latin typeface="游ゴシック" panose="020B0400000000000000" pitchFamily="50" charset="-128"/>
                <a:ea typeface="游ゴシック" panose="020B0400000000000000" pitchFamily="50" charset="-128"/>
              </a:rPr>
              <a:t>変化したところを備考にかいておく</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indent="0">
              <a:buNone/>
            </a:pPr>
            <a:endParaRPr lang="en-US" altLang="zh-TW" sz="2400" b="0" i="0" u="none" strike="noStrike" dirty="0">
              <a:solidFill>
                <a:srgbClr val="000000"/>
              </a:solidFill>
              <a:effectLst/>
              <a:latin typeface="游ゴシック" panose="020B0400000000000000" pitchFamily="50" charset="-128"/>
              <a:ea typeface="游ゴシック" panose="020B0400000000000000" pitchFamily="50" charset="-128"/>
            </a:endParaRPr>
          </a:p>
          <a:p>
            <a:endParaRPr kumimoji="1" lang="ja-JP" altLang="en-US" sz="2400" dirty="0"/>
          </a:p>
        </p:txBody>
      </p:sp>
      <p:sp>
        <p:nvSpPr>
          <p:cNvPr id="4" name="矢印: 五方向 3">
            <a:extLst>
              <a:ext uri="{FF2B5EF4-FFF2-40B4-BE49-F238E27FC236}">
                <a16:creationId xmlns:a16="http://schemas.microsoft.com/office/drawing/2014/main" id="{E8CEA6B9-91AC-4661-AC4A-DC96AFF43DA3}"/>
              </a:ext>
            </a:extLst>
          </p:cNvPr>
          <p:cNvSpPr/>
          <p:nvPr/>
        </p:nvSpPr>
        <p:spPr>
          <a:xfrm>
            <a:off x="2841875" y="1476774"/>
            <a:ext cx="2439809" cy="3163059"/>
          </a:xfrm>
          <a:prstGeom prst="homePlate">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a:t>課題分析表用意</a:t>
            </a:r>
            <a:r>
              <a:rPr kumimoji="1" lang="ja-JP" altLang="en-US" dirty="0"/>
              <a:t>・スタート</a:t>
            </a:r>
            <a:endParaRPr kumimoji="1" lang="en-US" altLang="ja-JP" dirty="0"/>
          </a:p>
          <a:p>
            <a:pPr algn="ctr"/>
            <a:r>
              <a:rPr kumimoji="1" lang="en-US" altLang="ja-JP" dirty="0"/>
              <a:t>A</a:t>
            </a:r>
            <a:endParaRPr kumimoji="1" lang="ja-JP" altLang="en-US" dirty="0"/>
          </a:p>
        </p:txBody>
      </p:sp>
      <p:sp>
        <p:nvSpPr>
          <p:cNvPr id="5" name="矢印: 山形 4">
            <a:extLst>
              <a:ext uri="{FF2B5EF4-FFF2-40B4-BE49-F238E27FC236}">
                <a16:creationId xmlns:a16="http://schemas.microsoft.com/office/drawing/2014/main" id="{2020705F-2B04-4CDE-9002-570F8B67E45D}"/>
              </a:ext>
            </a:extLst>
          </p:cNvPr>
          <p:cNvSpPr/>
          <p:nvPr/>
        </p:nvSpPr>
        <p:spPr>
          <a:xfrm>
            <a:off x="4314398" y="1476775"/>
            <a:ext cx="3219166" cy="3163059"/>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solidFill>
                  <a:schemeClr val="tx1"/>
                </a:solidFill>
              </a:rPr>
              <a:t>１回目  </a:t>
            </a:r>
          </a:p>
        </p:txBody>
      </p:sp>
      <p:sp>
        <p:nvSpPr>
          <p:cNvPr id="6" name="矢印: 山形 5">
            <a:extLst>
              <a:ext uri="{FF2B5EF4-FFF2-40B4-BE49-F238E27FC236}">
                <a16:creationId xmlns:a16="http://schemas.microsoft.com/office/drawing/2014/main" id="{B6832CAE-6EA7-4D3F-85EB-1D84CAEFE1F0}"/>
              </a:ext>
            </a:extLst>
          </p:cNvPr>
          <p:cNvSpPr/>
          <p:nvPr/>
        </p:nvSpPr>
        <p:spPr>
          <a:xfrm>
            <a:off x="6546091" y="1476775"/>
            <a:ext cx="3051940" cy="3163059"/>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solidFill>
                  <a:schemeClr val="tx1"/>
                </a:solidFill>
              </a:rPr>
              <a:t>４回目　</a:t>
            </a:r>
            <a:endParaRPr kumimoji="1" lang="en-US" altLang="ja-JP" dirty="0">
              <a:solidFill>
                <a:schemeClr val="tx1"/>
              </a:solidFill>
            </a:endParaRPr>
          </a:p>
          <a:p>
            <a:pPr algn="ctr"/>
            <a:endParaRPr kumimoji="1" lang="en-US" altLang="ja-JP" dirty="0">
              <a:solidFill>
                <a:schemeClr val="tx1"/>
              </a:solidFill>
            </a:endParaRPr>
          </a:p>
        </p:txBody>
      </p:sp>
      <p:sp>
        <p:nvSpPr>
          <p:cNvPr id="19" name="コンテンツ プレースホルダー 2">
            <a:extLst>
              <a:ext uri="{FF2B5EF4-FFF2-40B4-BE49-F238E27FC236}">
                <a16:creationId xmlns:a16="http://schemas.microsoft.com/office/drawing/2014/main" id="{33B3A526-C967-4B43-BC5A-86309D3A287E}"/>
              </a:ext>
            </a:extLst>
          </p:cNvPr>
          <p:cNvSpPr txBox="1">
            <a:spLocks/>
          </p:cNvSpPr>
          <p:nvPr/>
        </p:nvSpPr>
        <p:spPr>
          <a:xfrm>
            <a:off x="701136" y="4355313"/>
            <a:ext cx="11490864" cy="44778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buNone/>
            </a:pPr>
            <a:endParaRPr lang="en-US" altLang="zh-TW" dirty="0">
              <a:solidFill>
                <a:srgbClr val="000000"/>
              </a:solidFill>
              <a:latin typeface="游ゴシック" panose="020B0400000000000000" pitchFamily="50" charset="-128"/>
              <a:ea typeface="游ゴシック" panose="020B0400000000000000" pitchFamily="50" charset="-128"/>
            </a:endParaRPr>
          </a:p>
          <a:p>
            <a:endParaRPr lang="ja-JP" altLang="en-US" dirty="0"/>
          </a:p>
        </p:txBody>
      </p:sp>
    </p:spTree>
    <p:extLst>
      <p:ext uri="{BB962C8B-B14F-4D97-AF65-F5344CB8AC3E}">
        <p14:creationId xmlns:p14="http://schemas.microsoft.com/office/powerpoint/2010/main" val="2278663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50573-34BD-45AE-946A-02AB4AC5FFB3}"/>
              </a:ext>
            </a:extLst>
          </p:cNvPr>
          <p:cNvSpPr>
            <a:spLocks noGrp="1"/>
          </p:cNvSpPr>
          <p:nvPr>
            <p:ph type="title"/>
          </p:nvPr>
        </p:nvSpPr>
        <p:spPr>
          <a:xfrm>
            <a:off x="1295400" y="469604"/>
            <a:ext cx="9601200" cy="988806"/>
          </a:xfrm>
        </p:spPr>
        <p:txBody>
          <a:bodyPr>
            <a:normAutofit/>
          </a:bodyPr>
          <a:lstStyle/>
          <a:p>
            <a:r>
              <a:rPr kumimoji="1" lang="ja-JP" altLang="en-US" dirty="0"/>
              <a:t>動画を視聴しましょう！</a:t>
            </a:r>
          </a:p>
        </p:txBody>
      </p:sp>
      <p:pic>
        <p:nvPicPr>
          <p:cNvPr id="5" name="コンテンツ プレースホルダー 4">
            <a:extLst>
              <a:ext uri="{FF2B5EF4-FFF2-40B4-BE49-F238E27FC236}">
                <a16:creationId xmlns:a16="http://schemas.microsoft.com/office/drawing/2014/main" id="{D78BF5F7-AD5C-43CF-9F14-C00DEA05183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013839" y="2124089"/>
            <a:ext cx="1520229" cy="3581400"/>
          </a:xfrm>
        </p:spPr>
      </p:pic>
      <p:sp>
        <p:nvSpPr>
          <p:cNvPr id="6" name="吹き出し: 角を丸めた四角形 5">
            <a:extLst>
              <a:ext uri="{FF2B5EF4-FFF2-40B4-BE49-F238E27FC236}">
                <a16:creationId xmlns:a16="http://schemas.microsoft.com/office/drawing/2014/main" id="{9C025EC1-A6DB-486D-9B92-CC0DF8B5AD6F}"/>
              </a:ext>
            </a:extLst>
          </p:cNvPr>
          <p:cNvSpPr/>
          <p:nvPr/>
        </p:nvSpPr>
        <p:spPr>
          <a:xfrm>
            <a:off x="4988689" y="1458410"/>
            <a:ext cx="7203311" cy="3923818"/>
          </a:xfrm>
          <a:prstGeom prst="wedgeRoundRectCallout">
            <a:avLst>
              <a:gd name="adj1" fmla="val -71057"/>
              <a:gd name="adj2" fmla="val -1080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HGS創英角ﾎﾟｯﾌﾟ体" panose="040B0A00000000000000" pitchFamily="50" charset="-128"/>
                <a:ea typeface="HGS創英角ﾎﾟｯﾌﾟ体" panose="040B0A00000000000000" pitchFamily="50" charset="-128"/>
              </a:rPr>
              <a:t>こんにちは！おおさわヒロシです。この動画では、わたしが資料の封筒詰めの作業を行います。先ほど皆さんが作成をした、課題分析表に、講師の方が説明をした記録</a:t>
            </a:r>
            <a:r>
              <a:rPr kumimoji="1" lang="en-US" altLang="ja-JP" sz="2400" dirty="0">
                <a:latin typeface="HGS創英角ﾎﾟｯﾌﾟ体" panose="040B0A00000000000000" pitchFamily="50" charset="-128"/>
                <a:ea typeface="HGS創英角ﾎﾟｯﾌﾟ体" panose="040B0A00000000000000" pitchFamily="50" charset="-128"/>
              </a:rPr>
              <a:t>(V,G,M,P</a:t>
            </a:r>
            <a:r>
              <a:rPr kumimoji="1" lang="ja-JP" altLang="en-US" sz="2400" dirty="0">
                <a:latin typeface="HGS創英角ﾎﾟｯﾌﾟ体" panose="040B0A00000000000000" pitchFamily="50" charset="-128"/>
                <a:ea typeface="HGS創英角ﾎﾟｯﾌﾟ体" panose="040B0A00000000000000" pitchFamily="50" charset="-128"/>
              </a:rPr>
              <a:t>）を記録してください。</a:t>
            </a:r>
            <a:endParaRPr kumimoji="1" lang="en-US" altLang="ja-JP" sz="2400" dirty="0">
              <a:latin typeface="HGS創英角ﾎﾟｯﾌﾟ体" panose="040B0A00000000000000" pitchFamily="50" charset="-128"/>
              <a:ea typeface="HGS創英角ﾎﾟｯﾌﾟ体" panose="040B0A00000000000000" pitchFamily="50" charset="-128"/>
            </a:endParaRPr>
          </a:p>
          <a:p>
            <a:r>
              <a:rPr kumimoji="1" lang="ja-JP" altLang="en-US" sz="2400" dirty="0">
                <a:latin typeface="HGS創英角ﾎﾟｯﾌﾟ体" panose="040B0A00000000000000" pitchFamily="50" charset="-128"/>
                <a:ea typeface="HGS創英角ﾎﾟｯﾌﾟ体" panose="040B0A00000000000000" pitchFamily="50" charset="-128"/>
              </a:rPr>
              <a:t>　また、動画の中で気づいたことなども記載してください（本人の特性や、職員の動きなど</a:t>
            </a:r>
            <a:r>
              <a:rPr kumimoji="1" lang="en-US" altLang="ja-JP" sz="2400" dirty="0">
                <a:latin typeface="HGS創英角ﾎﾟｯﾌﾟ体" panose="040B0A00000000000000" pitchFamily="50" charset="-128"/>
                <a:ea typeface="HGS創英角ﾎﾟｯﾌﾟ体" panose="040B0A00000000000000" pitchFamily="50" charset="-128"/>
              </a:rPr>
              <a:t>)</a:t>
            </a:r>
            <a:r>
              <a:rPr kumimoji="1" lang="ja-JP" altLang="en-US" sz="2400" dirty="0">
                <a:latin typeface="HGS創英角ﾎﾟｯﾌﾟ体" panose="040B0A00000000000000" pitchFamily="50" charset="-128"/>
                <a:ea typeface="HGS創英角ﾎﾟｯﾌﾟ体" panose="040B0A00000000000000" pitchFamily="50" charset="-128"/>
              </a:rPr>
              <a:t>。</a:t>
            </a:r>
            <a:endParaRPr kumimoji="1" lang="en-US" altLang="ja-JP" sz="2400" dirty="0">
              <a:latin typeface="HGS創英角ﾎﾟｯﾌﾟ体" panose="040B0A00000000000000" pitchFamily="50" charset="-128"/>
              <a:ea typeface="HGS創英角ﾎﾟｯﾌﾟ体" panose="040B0A00000000000000" pitchFamily="50" charset="-128"/>
            </a:endParaRPr>
          </a:p>
          <a:p>
            <a:r>
              <a:rPr kumimoji="1" lang="ja-JP" altLang="en-US" sz="2400" dirty="0">
                <a:latin typeface="HGS創英角ﾎﾟｯﾌﾟ体" panose="040B0A00000000000000" pitchFamily="50" charset="-128"/>
                <a:ea typeface="HGS創英角ﾎﾟｯﾌﾟ体" panose="040B0A00000000000000" pitchFamily="50" charset="-128"/>
              </a:rPr>
              <a:t>　動画は１回目と４回目が流れます</a:t>
            </a:r>
          </a:p>
        </p:txBody>
      </p:sp>
    </p:spTree>
    <p:extLst>
      <p:ext uri="{BB962C8B-B14F-4D97-AF65-F5344CB8AC3E}">
        <p14:creationId xmlns:p14="http://schemas.microsoft.com/office/powerpoint/2010/main" val="3040263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50573-34BD-45AE-946A-02AB4AC5FFB3}"/>
              </a:ext>
            </a:extLst>
          </p:cNvPr>
          <p:cNvSpPr>
            <a:spLocks noGrp="1"/>
          </p:cNvSpPr>
          <p:nvPr>
            <p:ph type="title"/>
          </p:nvPr>
        </p:nvSpPr>
        <p:spPr>
          <a:xfrm>
            <a:off x="1371600" y="685800"/>
            <a:ext cx="9601200" cy="1154575"/>
          </a:xfrm>
        </p:spPr>
        <p:txBody>
          <a:bodyPr>
            <a:normAutofit/>
          </a:bodyPr>
          <a:lstStyle/>
          <a:p>
            <a:r>
              <a:rPr lang="ja-JP" altLang="en-US" dirty="0"/>
              <a:t>ヒロシ</a:t>
            </a:r>
            <a:r>
              <a:rPr kumimoji="1" lang="ja-JP" altLang="en-US" dirty="0"/>
              <a:t>さんはこんな人</a:t>
            </a:r>
          </a:p>
        </p:txBody>
      </p:sp>
      <p:pic>
        <p:nvPicPr>
          <p:cNvPr id="5" name="コンテンツ プレースホルダー 4">
            <a:extLst>
              <a:ext uri="{FF2B5EF4-FFF2-40B4-BE49-F238E27FC236}">
                <a16:creationId xmlns:a16="http://schemas.microsoft.com/office/drawing/2014/main" id="{D78BF5F7-AD5C-43CF-9F14-C00DEA05183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615722" y="2806996"/>
            <a:ext cx="1520229" cy="3581400"/>
          </a:xfrm>
        </p:spPr>
      </p:pic>
      <p:sp>
        <p:nvSpPr>
          <p:cNvPr id="4" name="吹き出し: 角を丸めた四角形 3">
            <a:extLst>
              <a:ext uri="{FF2B5EF4-FFF2-40B4-BE49-F238E27FC236}">
                <a16:creationId xmlns:a16="http://schemas.microsoft.com/office/drawing/2014/main" id="{5CBD886E-DD0F-D71B-ED32-E3DB075C963B}"/>
              </a:ext>
            </a:extLst>
          </p:cNvPr>
          <p:cNvSpPr/>
          <p:nvPr/>
        </p:nvSpPr>
        <p:spPr>
          <a:xfrm>
            <a:off x="5290016" y="1840375"/>
            <a:ext cx="6716232" cy="5017625"/>
          </a:xfrm>
          <a:prstGeom prst="wedgeRoundRectCallout">
            <a:avLst>
              <a:gd name="adj1" fmla="val -70013"/>
              <a:gd name="adj2" fmla="val -228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kumimoji="1" lang="ja-JP" altLang="en-US" dirty="0"/>
              <a:t>自己紹介</a:t>
            </a:r>
          </a:p>
          <a:p>
            <a:r>
              <a:rPr kumimoji="1" lang="ja-JP" altLang="en-US" dirty="0"/>
              <a:t>・特別支援学校　高等部卒業１８歳</a:t>
            </a:r>
          </a:p>
          <a:p>
            <a:endParaRPr kumimoji="1" lang="en-US" altLang="ja-JP" dirty="0"/>
          </a:p>
          <a:p>
            <a:r>
              <a:rPr kumimoji="1" lang="ja-JP" altLang="en-US" dirty="0"/>
              <a:t>・知的障害</a:t>
            </a:r>
            <a:r>
              <a:rPr kumimoji="1" lang="en-US" altLang="ja-JP" dirty="0"/>
              <a:t>FIQ60</a:t>
            </a:r>
            <a:r>
              <a:rPr kumimoji="1" lang="ja-JP" altLang="en-US" dirty="0"/>
              <a:t>自閉症スペクトラム</a:t>
            </a:r>
          </a:p>
          <a:p>
            <a:endParaRPr kumimoji="1" lang="en-US" altLang="ja-JP" dirty="0"/>
          </a:p>
          <a:p>
            <a:r>
              <a:rPr kumimoji="1" lang="ja-JP" altLang="en-US" dirty="0"/>
              <a:t>・バイトの経験なし</a:t>
            </a:r>
          </a:p>
          <a:p>
            <a:endParaRPr kumimoji="1" lang="en-US" altLang="ja-JP" dirty="0"/>
          </a:p>
          <a:p>
            <a:r>
              <a:rPr kumimoji="1" lang="ja-JP" altLang="en-US" dirty="0"/>
              <a:t>・仕事に自信がない</a:t>
            </a:r>
          </a:p>
          <a:p>
            <a:endParaRPr kumimoji="1" lang="en-US" altLang="ja-JP" dirty="0"/>
          </a:p>
          <a:p>
            <a:r>
              <a:rPr kumimoji="1" lang="ja-JP" altLang="en-US" dirty="0"/>
              <a:t>・右利き</a:t>
            </a:r>
            <a:endParaRPr kumimoji="1" lang="en-US" altLang="ja-JP" dirty="0"/>
          </a:p>
          <a:p>
            <a:endParaRPr kumimoji="1" lang="en-US" altLang="ja-JP" dirty="0"/>
          </a:p>
          <a:p>
            <a:r>
              <a:rPr kumimoji="1" lang="ja-JP" altLang="en-US" dirty="0"/>
              <a:t>・犬が苦手</a:t>
            </a:r>
            <a:r>
              <a:rPr kumimoji="1" lang="en-US" altLang="ja-JP" dirty="0"/>
              <a:t>(</a:t>
            </a:r>
            <a:r>
              <a:rPr kumimoji="1" lang="ja-JP" altLang="en-US" dirty="0"/>
              <a:t>近づけない</a:t>
            </a:r>
            <a:r>
              <a:rPr kumimoji="1" lang="en-US" altLang="ja-JP" dirty="0"/>
              <a:t>)</a:t>
            </a:r>
          </a:p>
          <a:p>
            <a:endParaRPr kumimoji="1" lang="ja-JP" altLang="en-US" dirty="0"/>
          </a:p>
          <a:p>
            <a:r>
              <a:rPr kumimoji="1" lang="ja-JP" altLang="en-US" dirty="0"/>
              <a:t>・理解できないときは目線で合図をする</a:t>
            </a:r>
            <a:endParaRPr kumimoji="1" lang="en-US" altLang="ja-JP" dirty="0"/>
          </a:p>
          <a:p>
            <a:endParaRPr kumimoji="1" lang="en-US" altLang="ja-JP" dirty="0"/>
          </a:p>
          <a:p>
            <a:r>
              <a:rPr kumimoji="1" lang="ja-JP" altLang="en-US" dirty="0"/>
              <a:t>・仕事に対しては不安がある</a:t>
            </a:r>
            <a:endParaRPr kumimoji="1" lang="en-US" altLang="ja-JP" dirty="0"/>
          </a:p>
          <a:p>
            <a:endParaRPr kumimoji="1" lang="ja-JP" altLang="en-US" dirty="0"/>
          </a:p>
        </p:txBody>
      </p:sp>
    </p:spTree>
    <p:extLst>
      <p:ext uri="{BB962C8B-B14F-4D97-AF65-F5344CB8AC3E}">
        <p14:creationId xmlns:p14="http://schemas.microsoft.com/office/powerpoint/2010/main" val="256080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92FE97-587F-5DC8-1006-EC1CC0B2B5E9}"/>
              </a:ext>
            </a:extLst>
          </p:cNvPr>
          <p:cNvSpPr>
            <a:spLocks noGrp="1"/>
          </p:cNvSpPr>
          <p:nvPr>
            <p:ph type="title"/>
          </p:nvPr>
        </p:nvSpPr>
        <p:spPr/>
        <p:txBody>
          <a:bodyPr/>
          <a:lstStyle/>
          <a:p>
            <a:r>
              <a:rPr lang="ja-JP" altLang="en-US" dirty="0"/>
              <a:t>　　　　　　　作業指導</a:t>
            </a:r>
            <a:endParaRPr kumimoji="1" lang="ja-JP" altLang="en-US" dirty="0"/>
          </a:p>
        </p:txBody>
      </p:sp>
      <p:pic>
        <p:nvPicPr>
          <p:cNvPr id="7" name="コンテンツ プレースホルダー 6">
            <a:extLst>
              <a:ext uri="{FF2B5EF4-FFF2-40B4-BE49-F238E27FC236}">
                <a16:creationId xmlns:a16="http://schemas.microsoft.com/office/drawing/2014/main" id="{51483C47-3F54-6B15-A4C4-4837729781E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279174" y="2286000"/>
            <a:ext cx="3786051" cy="3581400"/>
          </a:xfrm>
        </p:spPr>
      </p:pic>
    </p:spTree>
    <p:extLst>
      <p:ext uri="{BB962C8B-B14F-4D97-AF65-F5344CB8AC3E}">
        <p14:creationId xmlns:p14="http://schemas.microsoft.com/office/powerpoint/2010/main" val="2504733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E09DE-5774-478C-84D8-00E4AF5D82CC}"/>
              </a:ext>
            </a:extLst>
          </p:cNvPr>
          <p:cNvSpPr>
            <a:spLocks noGrp="1"/>
          </p:cNvSpPr>
          <p:nvPr>
            <p:ph type="title"/>
          </p:nvPr>
        </p:nvSpPr>
        <p:spPr>
          <a:xfrm>
            <a:off x="922149" y="577312"/>
            <a:ext cx="10810068" cy="1124166"/>
          </a:xfrm>
        </p:spPr>
        <p:txBody>
          <a:bodyPr/>
          <a:lstStyle/>
          <a:p>
            <a:r>
              <a:rPr lang="ja-JP" altLang="en-US" dirty="0"/>
              <a:t>グループワーク</a:t>
            </a:r>
            <a:r>
              <a:rPr kumimoji="1" lang="ja-JP" altLang="en-US" dirty="0"/>
              <a:t>→発表</a:t>
            </a:r>
          </a:p>
        </p:txBody>
      </p:sp>
      <p:sp>
        <p:nvSpPr>
          <p:cNvPr id="3" name="コンテンツ プレースホルダー 2">
            <a:extLst>
              <a:ext uri="{FF2B5EF4-FFF2-40B4-BE49-F238E27FC236}">
                <a16:creationId xmlns:a16="http://schemas.microsoft.com/office/drawing/2014/main" id="{09BDF315-68F9-4E94-8553-72710E51191C}"/>
              </a:ext>
            </a:extLst>
          </p:cNvPr>
          <p:cNvSpPr>
            <a:spLocks noGrp="1"/>
          </p:cNvSpPr>
          <p:nvPr>
            <p:ph idx="1"/>
          </p:nvPr>
        </p:nvSpPr>
        <p:spPr>
          <a:xfrm>
            <a:off x="922149" y="1146412"/>
            <a:ext cx="11046937" cy="5445457"/>
          </a:xfrm>
        </p:spPr>
        <p:txBody>
          <a:bodyPr>
            <a:normAutofit lnSpcReduction="10000"/>
          </a:bodyPr>
          <a:lstStyle/>
          <a:p>
            <a:pPr marL="0" indent="0">
              <a:buNone/>
            </a:pPr>
            <a:endParaRPr kumimoji="1" lang="ja-JP" altLang="en-US" sz="3600" dirty="0"/>
          </a:p>
          <a:p>
            <a:r>
              <a:rPr lang="ja-JP" altLang="en-US" sz="3600" dirty="0"/>
              <a:t>それぞれの記録はどうでしょうか</a:t>
            </a:r>
            <a:endParaRPr lang="en-US" altLang="ja-JP" sz="3600" dirty="0"/>
          </a:p>
          <a:p>
            <a:endParaRPr lang="en-US" altLang="ja-JP" sz="3600" dirty="0"/>
          </a:p>
          <a:p>
            <a:r>
              <a:rPr lang="ja-JP" altLang="en-US" sz="3600" dirty="0"/>
              <a:t>課題分析表は記録をつけやすかったでしょうか。</a:t>
            </a:r>
            <a:endParaRPr lang="en-US" altLang="ja-JP" sz="3600" dirty="0"/>
          </a:p>
          <a:p>
            <a:endParaRPr lang="en-US" altLang="ja-JP" sz="3600" dirty="0"/>
          </a:p>
          <a:p>
            <a:r>
              <a:rPr lang="ja-JP" altLang="en-US" sz="3600" dirty="0"/>
              <a:t>ヒロシさんが自立するにはどのような工夫が必要か</a:t>
            </a:r>
          </a:p>
          <a:p>
            <a:endParaRPr lang="en-US" altLang="ja-JP" sz="3600" dirty="0"/>
          </a:p>
          <a:p>
            <a:r>
              <a:rPr lang="ja-JP" altLang="en-US" sz="3600" dirty="0"/>
              <a:t>チーム内の各自の感想</a:t>
            </a:r>
            <a:endParaRPr kumimoji="1" lang="ja-JP" altLang="en-US" sz="3600" dirty="0"/>
          </a:p>
        </p:txBody>
      </p:sp>
    </p:spTree>
    <p:extLst>
      <p:ext uri="{BB962C8B-B14F-4D97-AF65-F5344CB8AC3E}">
        <p14:creationId xmlns:p14="http://schemas.microsoft.com/office/powerpoint/2010/main" val="403129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E9ABC92-EC30-44ED-920A-A6F40CA0D2F2}"/>
              </a:ext>
            </a:extLst>
          </p:cNvPr>
          <p:cNvSpPr>
            <a:spLocks noGrp="1" noChangeArrowheads="1"/>
          </p:cNvSpPr>
          <p:nvPr>
            <p:ph type="title"/>
          </p:nvPr>
        </p:nvSpPr>
        <p:spPr>
          <a:xfrm>
            <a:off x="1992313" y="233365"/>
            <a:ext cx="8229600" cy="777875"/>
          </a:xfrm>
        </p:spPr>
        <p:txBody>
          <a:bodyPr/>
          <a:lstStyle/>
          <a:p>
            <a:pPr algn="l" eaLnBrk="1" hangingPunct="1"/>
            <a:r>
              <a:rPr lang="ja-JP" altLang="en-US" sz="3200"/>
              <a:t>道具の工夫－ジグ（治具、</a:t>
            </a:r>
            <a:r>
              <a:rPr lang="en-US" altLang="ja-JP" sz="3200"/>
              <a:t>Jig</a:t>
            </a:r>
            <a:r>
              <a:rPr lang="ja-JP" altLang="en-US" sz="3200"/>
              <a:t>）－</a:t>
            </a:r>
          </a:p>
        </p:txBody>
      </p:sp>
      <p:sp>
        <p:nvSpPr>
          <p:cNvPr id="11267" name="角丸四角形 4">
            <a:extLst>
              <a:ext uri="{FF2B5EF4-FFF2-40B4-BE49-F238E27FC236}">
                <a16:creationId xmlns:a16="http://schemas.microsoft.com/office/drawing/2014/main" id="{FBE29993-7308-4A4F-AB99-CE2B5C03A362}"/>
              </a:ext>
            </a:extLst>
          </p:cNvPr>
          <p:cNvSpPr>
            <a:spLocks noChangeArrowheads="1"/>
          </p:cNvSpPr>
          <p:nvPr/>
        </p:nvSpPr>
        <p:spPr bwMode="auto">
          <a:xfrm>
            <a:off x="1852613" y="981075"/>
            <a:ext cx="4464050" cy="3384550"/>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dirty="0"/>
              <a:t>・苦手な部分、不得意な部分を</a:t>
            </a:r>
            <a:endParaRPr lang="en-US" altLang="ja-JP" sz="2400" b="1" dirty="0"/>
          </a:p>
          <a:p>
            <a:pPr eaLnBrk="1" hangingPunct="1"/>
            <a:r>
              <a:rPr lang="ja-JP" altLang="en-US" sz="2400" b="1" dirty="0"/>
              <a:t>　カバーする</a:t>
            </a:r>
            <a:endParaRPr lang="en-US" altLang="ja-JP" sz="2400" b="1" dirty="0"/>
          </a:p>
          <a:p>
            <a:pPr eaLnBrk="1" hangingPunct="1"/>
            <a:endParaRPr lang="en-US" altLang="ja-JP" sz="2400" b="1" dirty="0"/>
          </a:p>
          <a:p>
            <a:pPr eaLnBrk="1" hangingPunct="1"/>
            <a:r>
              <a:rPr lang="ja-JP" altLang="en-US" sz="2400" b="1" dirty="0"/>
              <a:t>・あるものを活用する</a:t>
            </a:r>
            <a:endParaRPr lang="en-US" altLang="ja-JP" sz="2400" b="1" dirty="0"/>
          </a:p>
          <a:p>
            <a:pPr eaLnBrk="1" hangingPunct="1"/>
            <a:endParaRPr lang="en-US" altLang="ja-JP" sz="2400" b="1" dirty="0"/>
          </a:p>
          <a:p>
            <a:pPr eaLnBrk="1" hangingPunct="1"/>
            <a:r>
              <a:rPr lang="ja-JP" altLang="en-US" sz="2400" b="1" dirty="0"/>
              <a:t>・ちょっとした工夫</a:t>
            </a:r>
            <a:endParaRPr lang="en-US" altLang="ja-JP" sz="2400" b="1" dirty="0"/>
          </a:p>
          <a:p>
            <a:pPr eaLnBrk="1" hangingPunct="1"/>
            <a:endParaRPr lang="en-US" altLang="ja-JP" sz="2400" b="1" dirty="0"/>
          </a:p>
          <a:p>
            <a:pPr eaLnBrk="1" hangingPunct="1"/>
            <a:r>
              <a:rPr lang="ja-JP" altLang="en-US" sz="2400" b="1" dirty="0"/>
              <a:t>・その場で必要に応じて</a:t>
            </a:r>
            <a:endParaRPr lang="en-US" altLang="ja-JP" sz="2400" b="1" dirty="0"/>
          </a:p>
          <a:p>
            <a:pPr eaLnBrk="1" hangingPunct="1"/>
            <a:endParaRPr lang="en-US" altLang="ja-JP" sz="2400" b="1" dirty="0"/>
          </a:p>
        </p:txBody>
      </p:sp>
      <p:sp>
        <p:nvSpPr>
          <p:cNvPr id="11" name="サブタイトル 2">
            <a:extLst>
              <a:ext uri="{FF2B5EF4-FFF2-40B4-BE49-F238E27FC236}">
                <a16:creationId xmlns:a16="http://schemas.microsoft.com/office/drawing/2014/main" id="{1674F1B5-864B-4185-83B1-386B3581816F}"/>
              </a:ext>
            </a:extLst>
          </p:cNvPr>
          <p:cNvSpPr txBox="1">
            <a:spLocks/>
          </p:cNvSpPr>
          <p:nvPr/>
        </p:nvSpPr>
        <p:spPr>
          <a:xfrm>
            <a:off x="969818" y="5452125"/>
            <a:ext cx="7380311" cy="60893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400" i="1" dirty="0">
                <a:latin typeface="HGS創英角ｺﾞｼｯｸUB" panose="020B0900000000000000" pitchFamily="50" charset="-128"/>
                <a:ea typeface="HGS創英角ｺﾞｼｯｸUB" panose="020B0900000000000000" pitchFamily="50" charset="-128"/>
              </a:rPr>
              <a:t>H24</a:t>
            </a:r>
            <a:r>
              <a:rPr lang="ja-JP" altLang="en-US" sz="1400" i="1" dirty="0">
                <a:latin typeface="HGS創英角ｺﾞｼｯｸUB" panose="020B0900000000000000" pitchFamily="50" charset="-128"/>
                <a:ea typeface="HGS創英角ｺﾞｼｯｸUB" panose="020B0900000000000000" pitchFamily="50" charset="-128"/>
              </a:rPr>
              <a:t>年度</a:t>
            </a:r>
            <a:r>
              <a:rPr lang="en-US" altLang="ja-JP" sz="1400" i="1" dirty="0">
                <a:latin typeface="HGS創英角ｺﾞｼｯｸUB" panose="020B0900000000000000" pitchFamily="50" charset="-128"/>
                <a:ea typeface="HGS創英角ｺﾞｼｯｸUB" panose="020B0900000000000000" pitchFamily="50" charset="-128"/>
              </a:rPr>
              <a:t>JC-NET</a:t>
            </a:r>
            <a:r>
              <a:rPr lang="ja-JP" altLang="en-US" sz="1400" i="1" dirty="0">
                <a:latin typeface="HGS創英角ｺﾞｼｯｸUB" panose="020B0900000000000000" pitchFamily="50" charset="-128"/>
                <a:ea typeface="HGS創英角ｺﾞｼｯｸUB" panose="020B0900000000000000" pitchFamily="50" charset="-128"/>
              </a:rPr>
              <a:t>ジョブコーチセミナー</a:t>
            </a:r>
            <a:r>
              <a:rPr lang="en-US" altLang="ja-JP" sz="1400" i="1" dirty="0">
                <a:latin typeface="HGS創英角ｺﾞｼｯｸUB" panose="020B0900000000000000" pitchFamily="50" charset="-128"/>
                <a:ea typeface="HGS創英角ｺﾞｼｯｸUB" panose="020B0900000000000000" pitchFamily="50" charset="-128"/>
              </a:rPr>
              <a:t>in</a:t>
            </a:r>
            <a:r>
              <a:rPr lang="ja-JP" altLang="en-US" sz="1400" i="1" dirty="0">
                <a:latin typeface="HGS創英角ｺﾞｼｯｸUB" panose="020B0900000000000000" pitchFamily="50" charset="-128"/>
                <a:ea typeface="HGS創英角ｺﾞｼｯｸUB" panose="020B0900000000000000" pitchFamily="50" charset="-128"/>
              </a:rPr>
              <a:t>札幌</a:t>
            </a:r>
            <a:r>
              <a:rPr lang="en-US" altLang="ja-JP" sz="1400" i="1" spc="-300" dirty="0">
                <a:latin typeface="HGS創英角ｺﾞｼｯｸUB" panose="020B0900000000000000" pitchFamily="50" charset="-128"/>
                <a:ea typeface="HGS創英角ｺﾞｼｯｸUB" panose="020B0900000000000000" pitchFamily="50" charset="-128"/>
              </a:rPr>
              <a:t>NPO</a:t>
            </a:r>
            <a:r>
              <a:rPr lang="ja-JP" altLang="en-US" sz="1400" i="1" spc="-300" dirty="0">
                <a:latin typeface="HGS創英角ｺﾞｼｯｸUB" panose="020B0900000000000000" pitchFamily="50" charset="-128"/>
                <a:ea typeface="HGS創英角ｺﾞｼｯｸUB" panose="020B0900000000000000" pitchFamily="50" charset="-128"/>
              </a:rPr>
              <a:t>法人福岡ジョブサポート石井　浩明　</a:t>
            </a:r>
            <a:r>
              <a:rPr lang="ja-JP" altLang="en-US" sz="1400" i="1" dirty="0">
                <a:latin typeface="HGS創英角ｺﾞｼｯｸUB" panose="020B0900000000000000" pitchFamily="50" charset="-128"/>
                <a:ea typeface="HGS創英角ｺﾞｼｯｸUB" panose="020B0900000000000000" pitchFamily="50" charset="-128"/>
              </a:rPr>
              <a:t>資料　抜粋</a:t>
            </a:r>
          </a:p>
        </p:txBody>
      </p:sp>
      <p:pic>
        <p:nvPicPr>
          <p:cNvPr id="10" name="Picture 2" descr="C:\Users\inaba\Documents\Inaba Folder\06_JC-NET\JC-NETジョブコーチ養成セミナー\H25.2 ジョブコーチ養成セミナー\資料\CIMG1395.JPG">
            <a:extLst>
              <a:ext uri="{FF2B5EF4-FFF2-40B4-BE49-F238E27FC236}">
                <a16:creationId xmlns:a16="http://schemas.microsoft.com/office/drawing/2014/main" id="{7AF65194-6739-32AD-B443-F6A4188D57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6363" y="691105"/>
            <a:ext cx="2803440" cy="210258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C:\Users\inaba\Documents\Inaba Folder\06_JC-NET\JC-NETジョブコーチ養成セミナー\H25.2 ジョブコーチ養成セミナー\資料\CIMG1391.JPG">
            <a:extLst>
              <a:ext uri="{FF2B5EF4-FFF2-40B4-BE49-F238E27FC236}">
                <a16:creationId xmlns:a16="http://schemas.microsoft.com/office/drawing/2014/main" id="{C10A55E0-29A7-C6C1-0CF8-DE9E5419001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609" r="12538"/>
          <a:stretch/>
        </p:blipFill>
        <p:spPr bwMode="auto">
          <a:xfrm>
            <a:off x="8525478" y="2372041"/>
            <a:ext cx="3088069" cy="338455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サブタイトル 2">
            <a:extLst>
              <a:ext uri="{FF2B5EF4-FFF2-40B4-BE49-F238E27FC236}">
                <a16:creationId xmlns:a16="http://schemas.microsoft.com/office/drawing/2014/main" id="{87C5FC16-443F-23C7-A11B-3216E3F29AE4}"/>
              </a:ext>
            </a:extLst>
          </p:cNvPr>
          <p:cNvSpPr txBox="1">
            <a:spLocks/>
          </p:cNvSpPr>
          <p:nvPr/>
        </p:nvSpPr>
        <p:spPr>
          <a:xfrm>
            <a:off x="969817" y="6081530"/>
            <a:ext cx="7380311" cy="60893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400" i="1" dirty="0">
                <a:latin typeface="HGS創英角ｺﾞｼｯｸUB" panose="020B0900000000000000" pitchFamily="50" charset="-128"/>
                <a:ea typeface="HGS創英角ｺﾞｼｯｸUB" panose="020B0900000000000000" pitchFamily="50" charset="-128"/>
              </a:rPr>
              <a:t>H29</a:t>
            </a:r>
            <a:r>
              <a:rPr lang="ja-JP" altLang="en-US" sz="1400" i="1" dirty="0">
                <a:latin typeface="HGS創英角ｺﾞｼｯｸUB" panose="020B0900000000000000" pitchFamily="50" charset="-128"/>
                <a:ea typeface="HGS創英角ｺﾞｼｯｸUB" panose="020B0900000000000000" pitchFamily="50" charset="-128"/>
              </a:rPr>
              <a:t>年度</a:t>
            </a:r>
            <a:r>
              <a:rPr lang="en-US" altLang="ja-JP" sz="1400" i="1" dirty="0">
                <a:latin typeface="HGS創英角ｺﾞｼｯｸUB" panose="020B0900000000000000" pitchFamily="50" charset="-128"/>
                <a:ea typeface="HGS創英角ｺﾞｼｯｸUB" panose="020B0900000000000000" pitchFamily="50" charset="-128"/>
              </a:rPr>
              <a:t>JC-NET</a:t>
            </a:r>
            <a:r>
              <a:rPr lang="ja-JP" altLang="en-US" sz="1400" i="1" dirty="0">
                <a:latin typeface="HGS創英角ｺﾞｼｯｸUB" panose="020B0900000000000000" pitchFamily="50" charset="-128"/>
                <a:ea typeface="HGS創英角ｺﾞｼｯｸUB" panose="020B0900000000000000" pitchFamily="50" charset="-128"/>
              </a:rPr>
              <a:t>ジョブコーチセミナー</a:t>
            </a:r>
            <a:r>
              <a:rPr lang="en-US" altLang="ja-JP" sz="1400" i="1" dirty="0">
                <a:latin typeface="HGS創英角ｺﾞｼｯｸUB" panose="020B0900000000000000" pitchFamily="50" charset="-128"/>
                <a:ea typeface="HGS創英角ｺﾞｼｯｸUB" panose="020B0900000000000000" pitchFamily="50" charset="-128"/>
              </a:rPr>
              <a:t>in</a:t>
            </a:r>
            <a:r>
              <a:rPr lang="ja-JP" altLang="en-US" sz="1400" i="1" dirty="0">
                <a:latin typeface="HGS創英角ｺﾞｼｯｸUB" panose="020B0900000000000000" pitchFamily="50" charset="-128"/>
                <a:ea typeface="HGS創英角ｺﾞｼｯｸUB" panose="020B0900000000000000" pitchFamily="50" charset="-128"/>
              </a:rPr>
              <a:t>札幌</a:t>
            </a:r>
            <a:r>
              <a:rPr lang="ja-JP" altLang="en-US" sz="1400" i="1" spc="-300" dirty="0">
                <a:latin typeface="HGS創英角ｺﾞｼｯｸUB" panose="020B0900000000000000" pitchFamily="50" charset="-128"/>
                <a:ea typeface="HGS創英角ｺﾞｼｯｸUB" panose="020B0900000000000000" pitchFamily="50" charset="-128"/>
              </a:rPr>
              <a:t>　川田　純　</a:t>
            </a:r>
            <a:r>
              <a:rPr lang="ja-JP" altLang="en-US" sz="1400" i="1" dirty="0">
                <a:latin typeface="HGS創英角ｺﾞｼｯｸUB" panose="020B0900000000000000" pitchFamily="50" charset="-128"/>
                <a:ea typeface="HGS創英角ｺﾞｼｯｸUB" panose="020B0900000000000000" pitchFamily="50" charset="-128"/>
              </a:rPr>
              <a:t>資料抜粋</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63" name="Group 31">
            <a:extLst>
              <a:ext uri="{FF2B5EF4-FFF2-40B4-BE49-F238E27FC236}">
                <a16:creationId xmlns:a16="http://schemas.microsoft.com/office/drawing/2014/main" id="{8E5F9410-256E-42B7-A133-114F958E9BC6}"/>
              </a:ext>
            </a:extLst>
          </p:cNvPr>
          <p:cNvGrpSpPr>
            <a:grpSpLocks/>
          </p:cNvGrpSpPr>
          <p:nvPr/>
        </p:nvGrpSpPr>
        <p:grpSpPr bwMode="auto">
          <a:xfrm>
            <a:off x="6743700" y="3500438"/>
            <a:ext cx="2286000" cy="2286000"/>
            <a:chOff x="3118" y="2534"/>
            <a:chExt cx="1440" cy="1440"/>
          </a:xfrm>
        </p:grpSpPr>
        <p:pic>
          <p:nvPicPr>
            <p:cNvPr id="44064" name="Picture 32" descr="chart01-2">
              <a:extLst>
                <a:ext uri="{FF2B5EF4-FFF2-40B4-BE49-F238E27FC236}">
                  <a16:creationId xmlns:a16="http://schemas.microsoft.com/office/drawing/2014/main" id="{34A6E659-6782-4C61-893F-C04A0E3583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8" y="2534"/>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65" name="Text Box 33">
              <a:extLst>
                <a:ext uri="{FF2B5EF4-FFF2-40B4-BE49-F238E27FC236}">
                  <a16:creationId xmlns:a16="http://schemas.microsoft.com/office/drawing/2014/main" id="{09FFC6FB-F243-4930-8F76-FD0FE4CDAA01}"/>
                </a:ext>
              </a:extLst>
            </p:cNvPr>
            <p:cNvSpPr txBox="1">
              <a:spLocks noChangeArrowheads="1"/>
            </p:cNvSpPr>
            <p:nvPr/>
          </p:nvSpPr>
          <p:spPr bwMode="auto">
            <a:xfrm>
              <a:off x="3317" y="3139"/>
              <a:ext cx="10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000" b="1">
                  <a:latin typeface="Arial" panose="020B0604020202020204" pitchFamily="34" charset="0"/>
                  <a:ea typeface="ＭＳ Ｐゴシック" panose="020B0600070205080204" pitchFamily="50" charset="-128"/>
                </a:rPr>
                <a:t>最初は利き手の側に</a:t>
              </a:r>
            </a:p>
          </p:txBody>
        </p:sp>
      </p:grpSp>
      <p:grpSp>
        <p:nvGrpSpPr>
          <p:cNvPr id="44060" name="Group 28">
            <a:extLst>
              <a:ext uri="{FF2B5EF4-FFF2-40B4-BE49-F238E27FC236}">
                <a16:creationId xmlns:a16="http://schemas.microsoft.com/office/drawing/2014/main" id="{1B8D3D9C-1C5B-4087-85D3-CB459E010448}"/>
              </a:ext>
            </a:extLst>
          </p:cNvPr>
          <p:cNvGrpSpPr>
            <a:grpSpLocks/>
          </p:cNvGrpSpPr>
          <p:nvPr/>
        </p:nvGrpSpPr>
        <p:grpSpPr bwMode="auto">
          <a:xfrm>
            <a:off x="3575050" y="3716338"/>
            <a:ext cx="2286000" cy="2286000"/>
            <a:chOff x="1043" y="2534"/>
            <a:chExt cx="1440" cy="1440"/>
          </a:xfrm>
        </p:grpSpPr>
        <p:pic>
          <p:nvPicPr>
            <p:cNvPr id="44061" name="Picture 29" descr="chart01-1">
              <a:extLst>
                <a:ext uri="{FF2B5EF4-FFF2-40B4-BE49-F238E27FC236}">
                  <a16:creationId xmlns:a16="http://schemas.microsoft.com/office/drawing/2014/main" id="{EA2F76F8-AB38-4083-9005-2E120743987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 y="2534"/>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62" name="Text Box 30">
              <a:extLst>
                <a:ext uri="{FF2B5EF4-FFF2-40B4-BE49-F238E27FC236}">
                  <a16:creationId xmlns:a16="http://schemas.microsoft.com/office/drawing/2014/main" id="{CE42AFA7-4164-45E2-95FC-E4F32DE30A3D}"/>
                </a:ext>
              </a:extLst>
            </p:cNvPr>
            <p:cNvSpPr txBox="1">
              <a:spLocks noChangeArrowheads="1"/>
            </p:cNvSpPr>
            <p:nvPr/>
          </p:nvSpPr>
          <p:spPr bwMode="auto">
            <a:xfrm>
              <a:off x="1242" y="3139"/>
              <a:ext cx="104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400" b="1">
                  <a:latin typeface="Arial" panose="020B0604020202020204" pitchFamily="34" charset="0"/>
                  <a:ea typeface="ＭＳ Ｐゴシック" panose="020B0600070205080204" pitchFamily="50" charset="-128"/>
                </a:rPr>
                <a:t>徐々に距離を離す</a:t>
              </a:r>
            </a:p>
          </p:txBody>
        </p:sp>
      </p:grpSp>
      <p:grpSp>
        <p:nvGrpSpPr>
          <p:cNvPr id="44054" name="Group 22">
            <a:extLst>
              <a:ext uri="{FF2B5EF4-FFF2-40B4-BE49-F238E27FC236}">
                <a16:creationId xmlns:a16="http://schemas.microsoft.com/office/drawing/2014/main" id="{1AAA5D62-A988-4ADD-A62E-E37889864018}"/>
              </a:ext>
            </a:extLst>
          </p:cNvPr>
          <p:cNvGrpSpPr>
            <a:grpSpLocks/>
          </p:cNvGrpSpPr>
          <p:nvPr/>
        </p:nvGrpSpPr>
        <p:grpSpPr bwMode="auto">
          <a:xfrm>
            <a:off x="3000375" y="1196975"/>
            <a:ext cx="2286000" cy="2286000"/>
            <a:chOff x="1043" y="527"/>
            <a:chExt cx="1440" cy="1440"/>
          </a:xfrm>
        </p:grpSpPr>
        <p:pic>
          <p:nvPicPr>
            <p:cNvPr id="44055" name="Picture 23" descr="chart01-4">
              <a:extLst>
                <a:ext uri="{FF2B5EF4-FFF2-40B4-BE49-F238E27FC236}">
                  <a16:creationId xmlns:a16="http://schemas.microsoft.com/office/drawing/2014/main" id="{970C4498-78A6-48A6-BF37-134DB786A31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 y="527"/>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56" name="Text Box 24">
              <a:extLst>
                <a:ext uri="{FF2B5EF4-FFF2-40B4-BE49-F238E27FC236}">
                  <a16:creationId xmlns:a16="http://schemas.microsoft.com/office/drawing/2014/main" id="{0A33525C-3D35-4691-AF26-39EE6DECFF28}"/>
                </a:ext>
              </a:extLst>
            </p:cNvPr>
            <p:cNvSpPr txBox="1">
              <a:spLocks noChangeArrowheads="1"/>
            </p:cNvSpPr>
            <p:nvPr/>
          </p:nvSpPr>
          <p:spPr bwMode="auto">
            <a:xfrm>
              <a:off x="1242" y="1131"/>
              <a:ext cx="10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000" b="1">
                  <a:latin typeface="Arial" panose="020B0604020202020204" pitchFamily="34" charset="0"/>
                  <a:ea typeface="ＭＳ Ｐゴシック" panose="020B0600070205080204" pitchFamily="50" charset="-128"/>
                </a:rPr>
                <a:t>間違えはその場で直す</a:t>
              </a:r>
            </a:p>
          </p:txBody>
        </p:sp>
      </p:grpSp>
      <p:grpSp>
        <p:nvGrpSpPr>
          <p:cNvPr id="44057" name="Group 25">
            <a:extLst>
              <a:ext uri="{FF2B5EF4-FFF2-40B4-BE49-F238E27FC236}">
                <a16:creationId xmlns:a16="http://schemas.microsoft.com/office/drawing/2014/main" id="{B634D733-756A-4F42-9A41-BAA5E50A0CDC}"/>
              </a:ext>
            </a:extLst>
          </p:cNvPr>
          <p:cNvGrpSpPr>
            <a:grpSpLocks/>
          </p:cNvGrpSpPr>
          <p:nvPr/>
        </p:nvGrpSpPr>
        <p:grpSpPr bwMode="auto">
          <a:xfrm>
            <a:off x="6024563" y="1196975"/>
            <a:ext cx="2286000" cy="2286000"/>
            <a:chOff x="3118" y="527"/>
            <a:chExt cx="1440" cy="1440"/>
          </a:xfrm>
        </p:grpSpPr>
        <p:pic>
          <p:nvPicPr>
            <p:cNvPr id="44058" name="Picture 26" descr="chart01-3">
              <a:extLst>
                <a:ext uri="{FF2B5EF4-FFF2-40B4-BE49-F238E27FC236}">
                  <a16:creationId xmlns:a16="http://schemas.microsoft.com/office/drawing/2014/main" id="{3AA7168D-7CBA-43AE-8613-21C5417F991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8" y="527"/>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59" name="Text Box 27">
              <a:extLst>
                <a:ext uri="{FF2B5EF4-FFF2-40B4-BE49-F238E27FC236}">
                  <a16:creationId xmlns:a16="http://schemas.microsoft.com/office/drawing/2014/main" id="{B610D94C-C7BF-48DC-BE6F-5001BEE283BD}"/>
                </a:ext>
              </a:extLst>
            </p:cNvPr>
            <p:cNvSpPr txBox="1">
              <a:spLocks noChangeArrowheads="1"/>
            </p:cNvSpPr>
            <p:nvPr/>
          </p:nvSpPr>
          <p:spPr bwMode="auto">
            <a:xfrm>
              <a:off x="3317" y="1131"/>
              <a:ext cx="1043" cy="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b="1">
                  <a:latin typeface="Arial" panose="020B0604020202020204" pitchFamily="34" charset="0"/>
                  <a:ea typeface="ＭＳ Ｐゴシック" panose="020B0600070205080204" pitchFamily="50" charset="-128"/>
                </a:rPr>
                <a:t>できたら</a:t>
              </a:r>
            </a:p>
            <a:p>
              <a:pPr algn="ctr">
                <a:spcBef>
                  <a:spcPct val="50000"/>
                </a:spcBef>
              </a:pPr>
              <a:r>
                <a:rPr lang="ja-JP" altLang="en-US" b="1">
                  <a:latin typeface="Arial" panose="020B0604020202020204" pitchFamily="34" charset="0"/>
                  <a:ea typeface="ＭＳ Ｐゴシック" panose="020B0600070205080204" pitchFamily="50" charset="-128"/>
                </a:rPr>
                <a:t>その場で褒める</a:t>
              </a:r>
            </a:p>
          </p:txBody>
        </p:sp>
      </p:grpSp>
      <p:sp>
        <p:nvSpPr>
          <p:cNvPr id="44037" name="Rectangle 5">
            <a:extLst>
              <a:ext uri="{FF2B5EF4-FFF2-40B4-BE49-F238E27FC236}">
                <a16:creationId xmlns:a16="http://schemas.microsoft.com/office/drawing/2014/main" id="{6C9974B8-C199-4D3A-9009-08BC7996856B}"/>
              </a:ext>
            </a:extLst>
          </p:cNvPr>
          <p:cNvSpPr>
            <a:spLocks noGrp="1" noChangeArrowheads="1"/>
          </p:cNvSpPr>
          <p:nvPr>
            <p:ph type="title"/>
          </p:nvPr>
        </p:nvSpPr>
        <p:spPr/>
        <p:txBody>
          <a:bodyPr/>
          <a:lstStyle/>
          <a:p>
            <a:r>
              <a:rPr lang="ja-JP" altLang="en-US" sz="2800" dirty="0"/>
              <a:t>教えるために最後に</a:t>
            </a:r>
          </a:p>
        </p:txBody>
      </p:sp>
      <p:sp>
        <p:nvSpPr>
          <p:cNvPr id="44047" name="Oval 15">
            <a:extLst>
              <a:ext uri="{FF2B5EF4-FFF2-40B4-BE49-F238E27FC236}">
                <a16:creationId xmlns:a16="http://schemas.microsoft.com/office/drawing/2014/main" id="{B4EE0711-AEA8-4D5D-9F87-CECBEAFD8633}"/>
              </a:ext>
            </a:extLst>
          </p:cNvPr>
          <p:cNvSpPr>
            <a:spLocks noChangeArrowheads="1"/>
          </p:cNvSpPr>
          <p:nvPr/>
        </p:nvSpPr>
        <p:spPr bwMode="auto">
          <a:xfrm>
            <a:off x="4008438" y="2852739"/>
            <a:ext cx="576262" cy="1512887"/>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48" name="Oval 16">
            <a:extLst>
              <a:ext uri="{FF2B5EF4-FFF2-40B4-BE49-F238E27FC236}">
                <a16:creationId xmlns:a16="http://schemas.microsoft.com/office/drawing/2014/main" id="{255D3CEE-90B3-4DD6-86A8-089567738C7E}"/>
              </a:ext>
            </a:extLst>
          </p:cNvPr>
          <p:cNvSpPr>
            <a:spLocks noChangeArrowheads="1"/>
          </p:cNvSpPr>
          <p:nvPr/>
        </p:nvSpPr>
        <p:spPr bwMode="auto">
          <a:xfrm rot="20875177">
            <a:off x="4802188" y="2438400"/>
            <a:ext cx="1720850" cy="431800"/>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49" name="Oval 17">
            <a:extLst>
              <a:ext uri="{FF2B5EF4-FFF2-40B4-BE49-F238E27FC236}">
                <a16:creationId xmlns:a16="http://schemas.microsoft.com/office/drawing/2014/main" id="{E93A4687-64C8-4E1E-8614-A25801CE23A9}"/>
              </a:ext>
            </a:extLst>
          </p:cNvPr>
          <p:cNvSpPr>
            <a:spLocks noChangeArrowheads="1"/>
          </p:cNvSpPr>
          <p:nvPr/>
        </p:nvSpPr>
        <p:spPr bwMode="auto">
          <a:xfrm rot="20210675">
            <a:off x="5311776" y="4505326"/>
            <a:ext cx="1863725" cy="720725"/>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50" name="Oval 18">
            <a:extLst>
              <a:ext uri="{FF2B5EF4-FFF2-40B4-BE49-F238E27FC236}">
                <a16:creationId xmlns:a16="http://schemas.microsoft.com/office/drawing/2014/main" id="{75B7550B-EE79-449D-825E-C89C6627CBEA}"/>
              </a:ext>
            </a:extLst>
          </p:cNvPr>
          <p:cNvSpPr>
            <a:spLocks noChangeArrowheads="1"/>
          </p:cNvSpPr>
          <p:nvPr/>
        </p:nvSpPr>
        <p:spPr bwMode="auto">
          <a:xfrm rot="20547595">
            <a:off x="7321551" y="2997200"/>
            <a:ext cx="360363" cy="1295400"/>
          </a:xfrm>
          <a:prstGeom prst="ellipse">
            <a:avLst/>
          </a:prstGeom>
          <a:noFill/>
          <a:ln w="25400">
            <a:solidFill>
              <a:srgbClr val="333399"/>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Tree>
    <p:extLst>
      <p:ext uri="{BB962C8B-B14F-4D97-AF65-F5344CB8AC3E}">
        <p14:creationId xmlns:p14="http://schemas.microsoft.com/office/powerpoint/2010/main" val="1570510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5CB0FDC-196D-452C-B8A1-E055BAB453BA}"/>
              </a:ext>
            </a:extLst>
          </p:cNvPr>
          <p:cNvSpPr>
            <a:spLocks noChangeArrowheads="1"/>
          </p:cNvSpPr>
          <p:nvPr/>
        </p:nvSpPr>
        <p:spPr bwMode="auto">
          <a:xfrm>
            <a:off x="1919288" y="908051"/>
            <a:ext cx="8286750" cy="5256213"/>
          </a:xfrm>
          <a:prstGeom prst="rect">
            <a:avLst/>
          </a:prstGeom>
          <a:gradFill rotWithShape="1">
            <a:gsLst>
              <a:gs pos="0">
                <a:schemeClr val="bg1"/>
              </a:gs>
              <a:gs pos="100000">
                <a:srgbClr val="3333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1" name="Rectangle 3">
            <a:extLst>
              <a:ext uri="{FF2B5EF4-FFF2-40B4-BE49-F238E27FC236}">
                <a16:creationId xmlns:a16="http://schemas.microsoft.com/office/drawing/2014/main" id="{23ABF5E3-D09D-46FD-8CC8-0693D1DF12A5}"/>
              </a:ext>
            </a:extLst>
          </p:cNvPr>
          <p:cNvSpPr>
            <a:spLocks noGrp="1" noChangeArrowheads="1"/>
          </p:cNvSpPr>
          <p:nvPr>
            <p:ph type="title"/>
          </p:nvPr>
        </p:nvSpPr>
        <p:spPr>
          <a:xfrm>
            <a:off x="1774826" y="0"/>
            <a:ext cx="8310563" cy="649288"/>
          </a:xfrm>
        </p:spPr>
        <p:txBody>
          <a:bodyPr>
            <a:normAutofit/>
          </a:bodyPr>
          <a:lstStyle/>
          <a:p>
            <a:r>
              <a:rPr lang="ja-JP" altLang="en-US" sz="3300" dirty="0"/>
              <a:t>最後に</a:t>
            </a:r>
          </a:p>
        </p:txBody>
      </p:sp>
      <p:sp>
        <p:nvSpPr>
          <p:cNvPr id="78852" name="Oval 4">
            <a:extLst>
              <a:ext uri="{FF2B5EF4-FFF2-40B4-BE49-F238E27FC236}">
                <a16:creationId xmlns:a16="http://schemas.microsoft.com/office/drawing/2014/main" id="{FA317127-4259-4552-8E6C-639EA06E105E}"/>
              </a:ext>
            </a:extLst>
          </p:cNvPr>
          <p:cNvSpPr>
            <a:spLocks noChangeArrowheads="1"/>
          </p:cNvSpPr>
          <p:nvPr/>
        </p:nvSpPr>
        <p:spPr bwMode="auto">
          <a:xfrm rot="20452841">
            <a:off x="3935414" y="2563814"/>
            <a:ext cx="433387" cy="1368425"/>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3" name="Oval 5">
            <a:extLst>
              <a:ext uri="{FF2B5EF4-FFF2-40B4-BE49-F238E27FC236}">
                <a16:creationId xmlns:a16="http://schemas.microsoft.com/office/drawing/2014/main" id="{A9894B5C-EFC7-4A10-A88C-A198A0B9518B}"/>
              </a:ext>
            </a:extLst>
          </p:cNvPr>
          <p:cNvSpPr>
            <a:spLocks noChangeArrowheads="1"/>
          </p:cNvSpPr>
          <p:nvPr/>
        </p:nvSpPr>
        <p:spPr bwMode="auto">
          <a:xfrm rot="1262790">
            <a:off x="7751764" y="2636839"/>
            <a:ext cx="433387" cy="1368425"/>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4" name="Oval 6">
            <a:extLst>
              <a:ext uri="{FF2B5EF4-FFF2-40B4-BE49-F238E27FC236}">
                <a16:creationId xmlns:a16="http://schemas.microsoft.com/office/drawing/2014/main" id="{DEB55080-B9DC-43C5-9A5D-7654F95725F6}"/>
              </a:ext>
            </a:extLst>
          </p:cNvPr>
          <p:cNvSpPr>
            <a:spLocks noChangeArrowheads="1"/>
          </p:cNvSpPr>
          <p:nvPr/>
        </p:nvSpPr>
        <p:spPr bwMode="auto">
          <a:xfrm>
            <a:off x="4151313" y="1916113"/>
            <a:ext cx="3727450" cy="792162"/>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5" name="AutoShape 7">
            <a:extLst>
              <a:ext uri="{FF2B5EF4-FFF2-40B4-BE49-F238E27FC236}">
                <a16:creationId xmlns:a16="http://schemas.microsoft.com/office/drawing/2014/main" id="{474546BB-0C13-4B7A-90A6-484361FEF9F3}"/>
              </a:ext>
            </a:extLst>
          </p:cNvPr>
          <p:cNvSpPr>
            <a:spLocks noChangeArrowheads="1"/>
          </p:cNvSpPr>
          <p:nvPr/>
        </p:nvSpPr>
        <p:spPr bwMode="auto">
          <a:xfrm>
            <a:off x="4943475" y="2492375"/>
            <a:ext cx="2160588" cy="1868488"/>
          </a:xfrm>
          <a:prstGeom prst="triangle">
            <a:avLst>
              <a:gd name="adj" fmla="val 50000"/>
            </a:avLst>
          </a:prstGeom>
          <a:solidFill>
            <a:srgbClr val="FF99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ja-JP" altLang="en-US" sz="2400"/>
              <a:t>支援</a:t>
            </a:r>
          </a:p>
        </p:txBody>
      </p:sp>
      <p:sp>
        <p:nvSpPr>
          <p:cNvPr id="78856" name="Oval 8" descr="青い画用紙">
            <a:extLst>
              <a:ext uri="{FF2B5EF4-FFF2-40B4-BE49-F238E27FC236}">
                <a16:creationId xmlns:a16="http://schemas.microsoft.com/office/drawing/2014/main" id="{AEA7CD97-53C5-4D59-9375-0BCAACF77343}"/>
              </a:ext>
            </a:extLst>
          </p:cNvPr>
          <p:cNvSpPr>
            <a:spLocks noChangeArrowheads="1"/>
          </p:cNvSpPr>
          <p:nvPr/>
        </p:nvSpPr>
        <p:spPr bwMode="auto">
          <a:xfrm>
            <a:off x="5159376" y="1339851"/>
            <a:ext cx="1871663" cy="1871663"/>
          </a:xfrm>
          <a:prstGeom prst="ellipse">
            <a:avLst/>
          </a:prstGeom>
          <a:blipFill dpi="0" rotWithShape="1">
            <a:blip r:embed="rId2"/>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課題分析</a:t>
            </a:r>
          </a:p>
        </p:txBody>
      </p:sp>
      <p:sp>
        <p:nvSpPr>
          <p:cNvPr id="78857" name="Oval 9" descr="新聞紙">
            <a:extLst>
              <a:ext uri="{FF2B5EF4-FFF2-40B4-BE49-F238E27FC236}">
                <a16:creationId xmlns:a16="http://schemas.microsoft.com/office/drawing/2014/main" id="{F80AEBA7-A2B3-4D5C-9D37-6A6C0EFFA054}"/>
              </a:ext>
            </a:extLst>
          </p:cNvPr>
          <p:cNvSpPr>
            <a:spLocks noChangeArrowheads="1"/>
          </p:cNvSpPr>
          <p:nvPr/>
        </p:nvSpPr>
        <p:spPr bwMode="auto">
          <a:xfrm>
            <a:off x="3790950" y="3789363"/>
            <a:ext cx="1944688" cy="1873250"/>
          </a:xfrm>
          <a:prstGeom prst="ellipse">
            <a:avLst/>
          </a:prstGeom>
          <a:blipFill dpi="0" rotWithShape="1">
            <a:blip r:embed="rId3"/>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最小限の介入</a:t>
            </a:r>
          </a:p>
        </p:txBody>
      </p:sp>
      <p:sp>
        <p:nvSpPr>
          <p:cNvPr id="78858" name="Oval 10" descr="ピンクの画用紙">
            <a:extLst>
              <a:ext uri="{FF2B5EF4-FFF2-40B4-BE49-F238E27FC236}">
                <a16:creationId xmlns:a16="http://schemas.microsoft.com/office/drawing/2014/main" id="{1F6B2B88-4AE1-4E8F-91BB-52CF6D36D1E1}"/>
              </a:ext>
            </a:extLst>
          </p:cNvPr>
          <p:cNvSpPr>
            <a:spLocks noChangeArrowheads="1"/>
          </p:cNvSpPr>
          <p:nvPr/>
        </p:nvSpPr>
        <p:spPr bwMode="auto">
          <a:xfrm>
            <a:off x="6383338" y="3789363"/>
            <a:ext cx="1871662" cy="1871662"/>
          </a:xfrm>
          <a:prstGeom prst="ellipse">
            <a:avLst/>
          </a:prstGeom>
          <a:blipFill dpi="0" rotWithShape="1">
            <a:blip r:embed="rId4"/>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指示の</a:t>
            </a:r>
            <a:r>
              <a:rPr lang="en-US" altLang="ja-JP" sz="2400" b="1">
                <a:latin typeface="Arial" panose="020B0604020202020204" pitchFamily="34" charset="0"/>
                <a:ea typeface="ＭＳ Ｐゴシック" panose="020B0600070205080204" pitchFamily="50" charset="-128"/>
              </a:rPr>
              <a:t>4</a:t>
            </a:r>
            <a:r>
              <a:rPr lang="ja-JP" altLang="en-US" sz="2400" b="1">
                <a:latin typeface="Arial" panose="020B0604020202020204" pitchFamily="34" charset="0"/>
                <a:ea typeface="ＭＳ Ｐゴシック" panose="020B0600070205080204" pitchFamily="50" charset="-128"/>
              </a:rPr>
              <a:t>階層</a:t>
            </a:r>
          </a:p>
        </p:txBody>
      </p:sp>
      <p:sp>
        <p:nvSpPr>
          <p:cNvPr id="78859" name="Oval 11" descr="セーム皮">
            <a:extLst>
              <a:ext uri="{FF2B5EF4-FFF2-40B4-BE49-F238E27FC236}">
                <a16:creationId xmlns:a16="http://schemas.microsoft.com/office/drawing/2014/main" id="{15A65A1E-A538-46A8-9B03-637DE85B8964}"/>
              </a:ext>
            </a:extLst>
          </p:cNvPr>
          <p:cNvSpPr>
            <a:spLocks noChangeArrowheads="1"/>
          </p:cNvSpPr>
          <p:nvPr/>
        </p:nvSpPr>
        <p:spPr bwMode="auto">
          <a:xfrm>
            <a:off x="3071813" y="1700214"/>
            <a:ext cx="1217612" cy="1152525"/>
          </a:xfrm>
          <a:prstGeom prst="ellipse">
            <a:avLst/>
          </a:prstGeom>
          <a:blipFill dpi="0" rotWithShape="1">
            <a:blip r:embed="rId5"/>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000" b="1">
                <a:latin typeface="Arial" panose="020B0604020202020204" pitchFamily="34" charset="0"/>
                <a:ea typeface="ＭＳ Ｐゴシック" panose="020B0600070205080204" pitchFamily="50" charset="-128"/>
              </a:rPr>
              <a:t>誉める</a:t>
            </a:r>
          </a:p>
        </p:txBody>
      </p:sp>
      <p:sp>
        <p:nvSpPr>
          <p:cNvPr id="78860" name="Oval 12" descr="ひな形">
            <a:extLst>
              <a:ext uri="{FF2B5EF4-FFF2-40B4-BE49-F238E27FC236}">
                <a16:creationId xmlns:a16="http://schemas.microsoft.com/office/drawing/2014/main" id="{816862DA-C650-46C8-94FD-F24511D00621}"/>
              </a:ext>
            </a:extLst>
          </p:cNvPr>
          <p:cNvSpPr>
            <a:spLocks noChangeArrowheads="1"/>
          </p:cNvSpPr>
          <p:nvPr/>
        </p:nvSpPr>
        <p:spPr bwMode="auto">
          <a:xfrm>
            <a:off x="7751763" y="1700214"/>
            <a:ext cx="1257300" cy="1152525"/>
          </a:xfrm>
          <a:prstGeom prst="ellipse">
            <a:avLst/>
          </a:prstGeom>
          <a:blipFill dpi="0" rotWithShape="1">
            <a:blip r:embed="rId6"/>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000" b="1">
                <a:latin typeface="Arial" panose="020B0604020202020204" pitchFamily="34" charset="0"/>
                <a:ea typeface="ＭＳ Ｐゴシック" panose="020B0600070205080204" pitchFamily="50" charset="-128"/>
              </a:rPr>
              <a:t>位置と距離</a:t>
            </a:r>
          </a:p>
        </p:txBody>
      </p:sp>
    </p:spTree>
    <p:extLst>
      <p:ext uri="{BB962C8B-B14F-4D97-AF65-F5344CB8AC3E}">
        <p14:creationId xmlns:p14="http://schemas.microsoft.com/office/powerpoint/2010/main" val="262015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35C45-F9E2-46B5-B570-41801F220A37}"/>
              </a:ext>
            </a:extLst>
          </p:cNvPr>
          <p:cNvSpPr>
            <a:spLocks noGrp="1"/>
          </p:cNvSpPr>
          <p:nvPr>
            <p:ph type="title"/>
          </p:nvPr>
        </p:nvSpPr>
        <p:spPr>
          <a:xfrm>
            <a:off x="1371599" y="685800"/>
            <a:ext cx="10388009" cy="1485900"/>
          </a:xfrm>
        </p:spPr>
        <p:txBody>
          <a:bodyPr/>
          <a:lstStyle/>
          <a:p>
            <a:r>
              <a:rPr kumimoji="1" lang="en-US" altLang="ja-JP" dirty="0"/>
              <a:t>1.</a:t>
            </a:r>
            <a:r>
              <a:rPr kumimoji="1" lang="ja-JP" altLang="en-US" dirty="0"/>
              <a:t>障害特性と作業指導におけるポイント</a:t>
            </a:r>
          </a:p>
        </p:txBody>
      </p:sp>
      <p:pic>
        <p:nvPicPr>
          <p:cNvPr id="10" name="コンテンツ プレースホルダー 9">
            <a:extLst>
              <a:ext uri="{FF2B5EF4-FFF2-40B4-BE49-F238E27FC236}">
                <a16:creationId xmlns:a16="http://schemas.microsoft.com/office/drawing/2014/main" id="{569F1DA3-D1E7-4C98-8716-EE150F67D30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243225" y="1989346"/>
            <a:ext cx="5705549" cy="3815586"/>
          </a:xfrm>
        </p:spPr>
      </p:pic>
    </p:spTree>
    <p:extLst>
      <p:ext uri="{BB962C8B-B14F-4D97-AF65-F5344CB8AC3E}">
        <p14:creationId xmlns:p14="http://schemas.microsoft.com/office/powerpoint/2010/main" val="654406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C5AB8C7-FF55-DEAD-9975-721F8CB29264}"/>
              </a:ext>
            </a:extLst>
          </p:cNvPr>
          <p:cNvSpPr>
            <a:spLocks noGrp="1"/>
          </p:cNvSpPr>
          <p:nvPr>
            <p:ph idx="1"/>
          </p:nvPr>
        </p:nvSpPr>
        <p:spPr>
          <a:xfrm>
            <a:off x="941695" y="300942"/>
            <a:ext cx="10986447" cy="6557058"/>
          </a:xfrm>
        </p:spPr>
        <p:txBody>
          <a:bodyPr>
            <a:normAutofit lnSpcReduction="10000"/>
          </a:bodyPr>
          <a:lstStyle/>
          <a:p>
            <a:r>
              <a:rPr kumimoji="1" lang="ja-JP" altLang="en-US" dirty="0"/>
              <a:t>動画のポイント</a:t>
            </a:r>
            <a:endParaRPr kumimoji="1" lang="en-US" altLang="ja-JP" dirty="0"/>
          </a:p>
          <a:p>
            <a:pPr marL="0" indent="0">
              <a:buNone/>
            </a:pPr>
            <a:endParaRPr lang="en-US" altLang="ja-JP" dirty="0"/>
          </a:p>
          <a:p>
            <a:pPr marL="0" indent="0">
              <a:buNone/>
            </a:pPr>
            <a:r>
              <a:rPr kumimoji="1" lang="ja-JP" altLang="en-US" dirty="0"/>
              <a:t>〇システマティックインストラクションを意識すること</a:t>
            </a:r>
            <a:endParaRPr kumimoji="1" lang="en-US" altLang="ja-JP" dirty="0"/>
          </a:p>
          <a:p>
            <a:pPr marL="0" indent="0">
              <a:buNone/>
            </a:pPr>
            <a:endParaRPr kumimoji="1" lang="en-US" altLang="ja-JP" dirty="0"/>
          </a:p>
          <a:p>
            <a:pPr marL="0" indent="0">
              <a:buNone/>
            </a:pPr>
            <a:r>
              <a:rPr kumimoji="1" lang="ja-JP" altLang="en-US" dirty="0"/>
              <a:t>〇今回の動画は、「</a:t>
            </a:r>
            <a:r>
              <a:rPr lang="ja-JP" altLang="en-US" dirty="0"/>
              <a:t>軽度精神遅滞・発達障がい</a:t>
            </a:r>
            <a:r>
              <a:rPr kumimoji="1" lang="ja-JP" altLang="en-US" dirty="0"/>
              <a:t>」を想定して作成してみましたので、言語指示から行っています</a:t>
            </a:r>
            <a:r>
              <a:rPr lang="ja-JP" altLang="en-US" dirty="0"/>
              <a:t>。</a:t>
            </a:r>
            <a:endParaRPr kumimoji="1" lang="en-US" altLang="ja-JP" dirty="0"/>
          </a:p>
          <a:p>
            <a:pPr marL="0" indent="0">
              <a:buNone/>
            </a:pPr>
            <a:endParaRPr lang="en-US" altLang="ja-JP" dirty="0"/>
          </a:p>
          <a:p>
            <a:pPr marL="0" indent="0">
              <a:buNone/>
            </a:pPr>
            <a:r>
              <a:rPr lang="ja-JP" altLang="en-US" dirty="0"/>
              <a:t>〇まずは、本人がどこに躓いているのか、課題分析等を活用して、職員がアセスメントをし、その部分の介入方法を指示の</a:t>
            </a:r>
            <a:r>
              <a:rPr lang="en-US" altLang="ja-JP" dirty="0"/>
              <a:t>4</a:t>
            </a:r>
            <a:r>
              <a:rPr lang="ja-JP" altLang="en-US" dirty="0"/>
              <a:t>階層を意識して教えていくのがポイントです。</a:t>
            </a:r>
            <a:endParaRPr kumimoji="1" lang="en-US" altLang="ja-JP" dirty="0"/>
          </a:p>
          <a:p>
            <a:pPr marL="0" indent="0">
              <a:buNone/>
            </a:pPr>
            <a:endParaRPr kumimoji="1" lang="en-US" altLang="ja-JP" dirty="0"/>
          </a:p>
          <a:p>
            <a:pPr marL="0" indent="0">
              <a:buNone/>
            </a:pPr>
            <a:r>
              <a:rPr kumimoji="1" lang="ja-JP" altLang="en-US" dirty="0"/>
              <a:t>〇また、最終的な自立の方向にもっていくために、指示書等の「治具」の活用も検討していただくことを伝えてください。</a:t>
            </a:r>
            <a:endParaRPr kumimoji="1" lang="en-US" altLang="ja-JP" dirty="0"/>
          </a:p>
          <a:p>
            <a:pPr marL="0" indent="0">
              <a:buNone/>
            </a:pPr>
            <a:endParaRPr lang="en-US" altLang="ja-JP" dirty="0"/>
          </a:p>
          <a:p>
            <a:pPr marL="0" indent="0">
              <a:buNone/>
            </a:pPr>
            <a:r>
              <a:rPr lang="ja-JP" altLang="en-US" dirty="0"/>
              <a:t>〇また、あくまでも事業所での作業は本人の「労働パフォーマンス」をあげ、本人の働く自信、自尊心を取り戻す手段であること、そしてサビ管の経験からの指示で「できた」結果を</a:t>
            </a:r>
            <a:r>
              <a:rPr kumimoji="1" lang="ja-JP" altLang="en-US" dirty="0"/>
              <a:t>求めるのではなく、「何があればできるようになるのか」「どのような教え方をすれば作業が遂行できるのか」を事業所職員自体が理解をし、そのこと自体が本人の労働性の向上</a:t>
            </a:r>
            <a:r>
              <a:rPr kumimoji="1" lang="en-US" altLang="ja-JP" dirty="0"/>
              <a:t>(</a:t>
            </a:r>
            <a:r>
              <a:rPr kumimoji="1" lang="ja-JP" altLang="en-US" dirty="0"/>
              <a:t>職業準備性の向上</a:t>
            </a:r>
            <a:r>
              <a:rPr kumimoji="1" lang="en-US" altLang="ja-JP" dirty="0"/>
              <a:t>)</a:t>
            </a:r>
            <a:r>
              <a:rPr lang="ja-JP" altLang="en-US" dirty="0"/>
              <a:t>と繋がることも伝えていただきたいと思います。</a:t>
            </a:r>
            <a:endParaRPr kumimoji="1" lang="ja-JP" altLang="en-US" dirty="0"/>
          </a:p>
        </p:txBody>
      </p:sp>
    </p:spTree>
    <p:extLst>
      <p:ext uri="{BB962C8B-B14F-4D97-AF65-F5344CB8AC3E}">
        <p14:creationId xmlns:p14="http://schemas.microsoft.com/office/powerpoint/2010/main" val="2305903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E09DE-5774-478C-84D8-00E4AF5D82CC}"/>
              </a:ext>
            </a:extLst>
          </p:cNvPr>
          <p:cNvSpPr>
            <a:spLocks noGrp="1"/>
          </p:cNvSpPr>
          <p:nvPr>
            <p:ph type="title"/>
          </p:nvPr>
        </p:nvSpPr>
        <p:spPr>
          <a:xfrm>
            <a:off x="1295400" y="369332"/>
            <a:ext cx="9601200" cy="1485900"/>
          </a:xfrm>
        </p:spPr>
        <p:txBody>
          <a:bodyPr>
            <a:normAutofit/>
          </a:bodyPr>
          <a:lstStyle/>
          <a:p>
            <a:r>
              <a:rPr kumimoji="1" lang="en-US" altLang="ja-JP" sz="3600" dirty="0"/>
              <a:t>1.</a:t>
            </a:r>
            <a:r>
              <a:rPr kumimoji="1" lang="ja-JP" altLang="en-US" sz="3600" dirty="0"/>
              <a:t>障がい特性と作業指導におけるポイント</a:t>
            </a:r>
          </a:p>
        </p:txBody>
      </p:sp>
      <p:sp>
        <p:nvSpPr>
          <p:cNvPr id="3" name="コンテンツ プレースホルダー 2">
            <a:extLst>
              <a:ext uri="{FF2B5EF4-FFF2-40B4-BE49-F238E27FC236}">
                <a16:creationId xmlns:a16="http://schemas.microsoft.com/office/drawing/2014/main" id="{09BDF315-68F9-4E94-8553-72710E51191C}"/>
              </a:ext>
            </a:extLst>
          </p:cNvPr>
          <p:cNvSpPr>
            <a:spLocks noGrp="1"/>
          </p:cNvSpPr>
          <p:nvPr>
            <p:ph idx="1"/>
          </p:nvPr>
        </p:nvSpPr>
        <p:spPr>
          <a:xfrm>
            <a:off x="871538" y="1028700"/>
            <a:ext cx="10515600" cy="5629275"/>
          </a:xfrm>
          <a:noFill/>
        </p:spPr>
        <p:txBody>
          <a:bodyPr>
            <a:normAutofit lnSpcReduction="10000"/>
          </a:bodyPr>
          <a:lstStyle/>
          <a:p>
            <a:r>
              <a:rPr kumimoji="1" lang="ja-JP" altLang="en-US" sz="2400" dirty="0"/>
              <a:t>その人を知るための手掛かりとして、障害特性を知ることが必要（その人を理解することの一部に障害の特性も含</a:t>
            </a:r>
            <a:r>
              <a:rPr kumimoji="1" lang="en-US" altLang="ja-JP" sz="2400" dirty="0"/>
              <a:t>)</a:t>
            </a:r>
          </a:p>
          <a:p>
            <a:r>
              <a:rPr lang="ja-JP" altLang="en-US" sz="2400" dirty="0"/>
              <a:t>本人が何を手伝ってほしいのか一番知っている→本人の生活経験に基づ</a:t>
            </a:r>
            <a:endParaRPr lang="en-US" altLang="ja-JP" sz="2400" dirty="0"/>
          </a:p>
          <a:p>
            <a:pPr marL="0" indent="0">
              <a:buNone/>
            </a:pPr>
            <a:r>
              <a:rPr lang="ja-JP" altLang="en-US" sz="2400" dirty="0"/>
              <a:t>く情報　　　　　　　　　　　　</a:t>
            </a:r>
            <a:endParaRPr lang="en-US" altLang="ja-JP" sz="2400" dirty="0"/>
          </a:p>
          <a:p>
            <a:pPr marL="0" indent="0">
              <a:buNone/>
            </a:pPr>
            <a:r>
              <a:rPr kumimoji="1" lang="ja-JP" altLang="en-US" sz="2400" dirty="0"/>
              <a:t>■ご本人そしてその人をよく知っている人に尋ねる。</a:t>
            </a:r>
          </a:p>
          <a:p>
            <a:pPr marL="0" indent="0">
              <a:buNone/>
            </a:pPr>
            <a:r>
              <a:rPr lang="ja-JP" altLang="en-US" sz="2400" dirty="0"/>
              <a:t>「</a:t>
            </a:r>
            <a:r>
              <a:rPr lang="ja-JP" altLang="en-US" sz="2800" dirty="0"/>
              <a:t>その人がここで最高のパフォーマンスをだせるように」</a:t>
            </a:r>
            <a:endParaRPr lang="en-US" altLang="ja-JP" sz="2800" dirty="0"/>
          </a:p>
          <a:p>
            <a:pPr marL="0" indent="0">
              <a:buNone/>
            </a:pPr>
            <a:r>
              <a:rPr kumimoji="1" lang="ja-JP" altLang="en-US" sz="2800" dirty="0"/>
              <a:t>そして、その作業で</a:t>
            </a:r>
            <a:r>
              <a:rPr kumimoji="1" lang="ja-JP" altLang="en-US" sz="2800" b="1" dirty="0"/>
              <a:t>何を教えるのか</a:t>
            </a:r>
            <a:r>
              <a:rPr kumimoji="1" lang="ja-JP" altLang="en-US" sz="2800" dirty="0"/>
              <a:t>をどう伝えるか。</a:t>
            </a:r>
            <a:endParaRPr kumimoji="1" lang="en-US" altLang="ja-JP" sz="2800" dirty="0"/>
          </a:p>
          <a:p>
            <a:pPr marL="0" indent="0">
              <a:buNone/>
            </a:pPr>
            <a:r>
              <a:rPr kumimoji="1" lang="ja-JP" altLang="en-US" sz="2400" dirty="0"/>
              <a:t>➢○○の作業に人がいないから・・・○○さんに・・・</a:t>
            </a:r>
            <a:endParaRPr kumimoji="1" lang="en-US" altLang="ja-JP" sz="2400" dirty="0"/>
          </a:p>
          <a:p>
            <a:pPr marL="0" indent="0">
              <a:buNone/>
            </a:pPr>
            <a:r>
              <a:rPr lang="ja-JP" altLang="en-US" sz="2400" dirty="0"/>
              <a:t>➢苦手な作業を苦手なままにしておくと、</a:t>
            </a:r>
            <a:r>
              <a:rPr kumimoji="1" lang="ja-JP" altLang="en-US" sz="2400" dirty="0"/>
              <a:t>パフォーマンス</a:t>
            </a:r>
            <a:endParaRPr kumimoji="1" lang="en-US" altLang="ja-JP" sz="2400" dirty="0"/>
          </a:p>
          <a:p>
            <a:pPr marL="0" indent="0">
              <a:buNone/>
            </a:pPr>
            <a:r>
              <a:rPr lang="ja-JP" altLang="en-US" sz="2400" dirty="0"/>
              <a:t>ひいては</a:t>
            </a:r>
            <a:r>
              <a:rPr kumimoji="1" lang="ja-JP" altLang="en-US" sz="2400" dirty="0"/>
              <a:t>意欲の低下につながる。</a:t>
            </a:r>
            <a:endParaRPr kumimoji="1" lang="en-US" altLang="ja-JP" sz="2400" dirty="0"/>
          </a:p>
          <a:p>
            <a:pPr marL="0" indent="0">
              <a:buNone/>
            </a:pPr>
            <a:r>
              <a:rPr kumimoji="1" lang="ja-JP" altLang="en-US" sz="2400" u="sng" dirty="0"/>
              <a:t>→そのためのアセスメントが必要なことが講義</a:t>
            </a:r>
            <a:r>
              <a:rPr kumimoji="1" lang="en-US" altLang="ja-JP" sz="2400" u="sng" dirty="0"/>
              <a:t>2</a:t>
            </a:r>
            <a:r>
              <a:rPr kumimoji="1" lang="ja-JP" altLang="en-US" sz="2400" u="sng" dirty="0"/>
              <a:t>と繋がる</a:t>
            </a:r>
            <a:endParaRPr kumimoji="1" lang="en-US" altLang="ja-JP" sz="2400" u="sng" dirty="0"/>
          </a:p>
          <a:p>
            <a:pPr marL="0" indent="0">
              <a:buNone/>
            </a:pPr>
            <a:r>
              <a:rPr kumimoji="1" lang="ja-JP" altLang="en-US" sz="2400" u="sng" dirty="0"/>
              <a:t>ことを提示</a:t>
            </a:r>
          </a:p>
        </p:txBody>
      </p:sp>
      <p:pic>
        <p:nvPicPr>
          <p:cNvPr id="5" name="図 4">
            <a:extLst>
              <a:ext uri="{FF2B5EF4-FFF2-40B4-BE49-F238E27FC236}">
                <a16:creationId xmlns:a16="http://schemas.microsoft.com/office/drawing/2014/main" id="{22260092-AC0C-44E6-B437-707D98F9BD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44000" y="3593068"/>
            <a:ext cx="3048000" cy="2895600"/>
          </a:xfrm>
          <a:prstGeom prst="rect">
            <a:avLst/>
          </a:prstGeom>
        </p:spPr>
      </p:pic>
    </p:spTree>
    <p:extLst>
      <p:ext uri="{BB962C8B-B14F-4D97-AF65-F5344CB8AC3E}">
        <p14:creationId xmlns:p14="http://schemas.microsoft.com/office/powerpoint/2010/main" val="273702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E09DE-5774-478C-84D8-00E4AF5D82CC}"/>
              </a:ext>
            </a:extLst>
          </p:cNvPr>
          <p:cNvSpPr>
            <a:spLocks noGrp="1"/>
          </p:cNvSpPr>
          <p:nvPr>
            <p:ph type="title"/>
          </p:nvPr>
        </p:nvSpPr>
        <p:spPr>
          <a:xfrm>
            <a:off x="1371599" y="685800"/>
            <a:ext cx="9962707" cy="1485900"/>
          </a:xfrm>
        </p:spPr>
        <p:txBody>
          <a:bodyPr>
            <a:normAutofit fontScale="90000"/>
          </a:bodyPr>
          <a:lstStyle/>
          <a:p>
            <a:r>
              <a:rPr kumimoji="1" lang="en-US" altLang="ja-JP" sz="4400" dirty="0"/>
              <a:t>1.</a:t>
            </a:r>
            <a:r>
              <a:rPr kumimoji="1" lang="ja-JP" altLang="en-US" sz="4400" dirty="0"/>
              <a:t>障がい特性と作業指導におけるポイント</a:t>
            </a:r>
            <a:br>
              <a:rPr kumimoji="1" lang="ja-JP" altLang="en-US" sz="4400" dirty="0"/>
            </a:br>
            <a:endParaRPr kumimoji="1" lang="ja-JP" altLang="en-US" dirty="0"/>
          </a:p>
        </p:txBody>
      </p:sp>
      <p:sp>
        <p:nvSpPr>
          <p:cNvPr id="3" name="コンテンツ プレースホルダー 2">
            <a:extLst>
              <a:ext uri="{FF2B5EF4-FFF2-40B4-BE49-F238E27FC236}">
                <a16:creationId xmlns:a16="http://schemas.microsoft.com/office/drawing/2014/main" id="{09BDF315-68F9-4E94-8553-72710E51191C}"/>
              </a:ext>
            </a:extLst>
          </p:cNvPr>
          <p:cNvSpPr>
            <a:spLocks noGrp="1"/>
          </p:cNvSpPr>
          <p:nvPr>
            <p:ph idx="1"/>
          </p:nvPr>
        </p:nvSpPr>
        <p:spPr>
          <a:xfrm>
            <a:off x="1371600" y="1488558"/>
            <a:ext cx="9601200" cy="4378842"/>
          </a:xfrm>
        </p:spPr>
        <p:txBody>
          <a:bodyPr>
            <a:normAutofit/>
          </a:bodyPr>
          <a:lstStyle/>
          <a:p>
            <a:r>
              <a:rPr kumimoji="1" lang="ja-JP" altLang="en-US" sz="2400" dirty="0"/>
              <a:t>特性に応じた教える側の配慮事項</a:t>
            </a:r>
          </a:p>
          <a:p>
            <a:pPr marL="0" indent="0">
              <a:buNone/>
            </a:pPr>
            <a:r>
              <a:rPr lang="ja-JP" altLang="en-US" sz="2400" dirty="0"/>
              <a:t>　</a:t>
            </a:r>
            <a:endParaRPr kumimoji="1" lang="ja-JP" altLang="en-US" sz="2400" dirty="0"/>
          </a:p>
        </p:txBody>
      </p:sp>
      <p:graphicFrame>
        <p:nvGraphicFramePr>
          <p:cNvPr id="5" name="表 5">
            <a:extLst>
              <a:ext uri="{FF2B5EF4-FFF2-40B4-BE49-F238E27FC236}">
                <a16:creationId xmlns:a16="http://schemas.microsoft.com/office/drawing/2014/main" id="{B3B9F824-A217-46E3-B47D-60B6BE1FDC41}"/>
              </a:ext>
            </a:extLst>
          </p:cNvPr>
          <p:cNvGraphicFramePr>
            <a:graphicFrameLocks noGrp="1"/>
          </p:cNvGraphicFramePr>
          <p:nvPr>
            <p:extLst>
              <p:ext uri="{D42A27DB-BD31-4B8C-83A1-F6EECF244321}">
                <p14:modId xmlns:p14="http://schemas.microsoft.com/office/powerpoint/2010/main" val="3812569810"/>
              </p:ext>
            </p:extLst>
          </p:nvPr>
        </p:nvGraphicFramePr>
        <p:xfrm>
          <a:off x="1511751" y="1933570"/>
          <a:ext cx="7526670" cy="4236720"/>
        </p:xfrm>
        <a:graphic>
          <a:graphicData uri="http://schemas.openxmlformats.org/drawingml/2006/table">
            <a:tbl>
              <a:tblPr firstRow="1" bandRow="1">
                <a:tableStyleId>{5940675A-B579-460E-94D1-54222C63F5DA}</a:tableStyleId>
              </a:tblPr>
              <a:tblGrid>
                <a:gridCol w="1510229">
                  <a:extLst>
                    <a:ext uri="{9D8B030D-6E8A-4147-A177-3AD203B41FA5}">
                      <a16:colId xmlns:a16="http://schemas.microsoft.com/office/drawing/2014/main" val="2481362968"/>
                    </a:ext>
                  </a:extLst>
                </a:gridCol>
                <a:gridCol w="3908437">
                  <a:extLst>
                    <a:ext uri="{9D8B030D-6E8A-4147-A177-3AD203B41FA5}">
                      <a16:colId xmlns:a16="http://schemas.microsoft.com/office/drawing/2014/main" val="2105628306"/>
                    </a:ext>
                  </a:extLst>
                </a:gridCol>
                <a:gridCol w="2108004">
                  <a:extLst>
                    <a:ext uri="{9D8B030D-6E8A-4147-A177-3AD203B41FA5}">
                      <a16:colId xmlns:a16="http://schemas.microsoft.com/office/drawing/2014/main" val="3086531610"/>
                    </a:ext>
                  </a:extLst>
                </a:gridCol>
              </a:tblGrid>
              <a:tr h="308344">
                <a:tc>
                  <a:txBody>
                    <a:bodyPr/>
                    <a:lstStyle/>
                    <a:p>
                      <a:pPr algn="ctr"/>
                      <a:r>
                        <a:rPr kumimoji="1" lang="ja-JP" altLang="en-US" sz="2000" dirty="0"/>
                        <a:t>障　害　名</a:t>
                      </a:r>
                    </a:p>
                  </a:txBody>
                  <a:tcPr/>
                </a:tc>
                <a:tc>
                  <a:txBody>
                    <a:bodyPr/>
                    <a:lstStyle/>
                    <a:p>
                      <a:pPr algn="ctr"/>
                      <a:r>
                        <a:rPr kumimoji="1" lang="ja-JP" altLang="en-US" sz="2000" dirty="0"/>
                        <a:t>障　害</a:t>
                      </a:r>
                    </a:p>
                  </a:txBody>
                  <a:tcPr/>
                </a:tc>
                <a:tc>
                  <a:txBody>
                    <a:bodyPr/>
                    <a:lstStyle/>
                    <a:p>
                      <a:pPr algn="ctr"/>
                      <a:r>
                        <a:rPr kumimoji="1" lang="ja-JP" altLang="en-US" sz="2000" dirty="0"/>
                        <a:t>配　慮　　</a:t>
                      </a:r>
                    </a:p>
                  </a:txBody>
                  <a:tcPr/>
                </a:tc>
                <a:extLst>
                  <a:ext uri="{0D108BD9-81ED-4DB2-BD59-A6C34878D82A}">
                    <a16:rowId xmlns:a16="http://schemas.microsoft.com/office/drawing/2014/main" val="3025606615"/>
                  </a:ext>
                </a:extLst>
              </a:tr>
              <a:tr h="438003">
                <a:tc>
                  <a:txBody>
                    <a:bodyPr/>
                    <a:lstStyle/>
                    <a:p>
                      <a:r>
                        <a:rPr kumimoji="1" lang="ja-JP" altLang="en-US" dirty="0"/>
                        <a:t>知的障害</a:t>
                      </a:r>
                    </a:p>
                  </a:txBody>
                  <a:tcPr/>
                </a:tc>
                <a:tc>
                  <a:txBody>
                    <a:bodyPr/>
                    <a:lstStyle/>
                    <a:p>
                      <a:r>
                        <a:rPr lang="ja-JP" altLang="en-US" dirty="0"/>
                        <a:t>知的障がい 初めてのことが苦手な方、言語理解が苦手な方、情報の伝達が苦手な方　など</a:t>
                      </a:r>
                      <a:endParaRPr kumimoji="1" lang="ja-JP" altLang="en-US" dirty="0"/>
                    </a:p>
                  </a:txBody>
                  <a:tcPr/>
                </a:tc>
                <a:tc>
                  <a:txBody>
                    <a:bodyPr/>
                    <a:lstStyle/>
                    <a:p>
                      <a:r>
                        <a:rPr kumimoji="1" lang="ja-JP" altLang="en-US" dirty="0"/>
                        <a:t>ルビ付きの説明書、絵や写真の多用、伝え方の工夫</a:t>
                      </a:r>
                    </a:p>
                  </a:txBody>
                  <a:tcPr/>
                </a:tc>
                <a:extLst>
                  <a:ext uri="{0D108BD9-81ED-4DB2-BD59-A6C34878D82A}">
                    <a16:rowId xmlns:a16="http://schemas.microsoft.com/office/drawing/2014/main" val="2749926892"/>
                  </a:ext>
                </a:extLst>
              </a:tr>
              <a:tr h="0">
                <a:tc>
                  <a:txBody>
                    <a:bodyPr/>
                    <a:lstStyle/>
                    <a:p>
                      <a:r>
                        <a:rPr kumimoji="1" lang="ja-JP" altLang="en-US" dirty="0"/>
                        <a:t>身体障害</a:t>
                      </a:r>
                    </a:p>
                  </a:txBody>
                  <a:tcPr/>
                </a:tc>
                <a:tc>
                  <a:txBody>
                    <a:bodyPr/>
                    <a:lstStyle/>
                    <a:p>
                      <a:r>
                        <a:rPr lang="ja-JP" altLang="en-US" dirty="0"/>
                        <a:t>肢体不自由 車いす使用の方、杖歩行の方、義足の方　など</a:t>
                      </a:r>
                      <a:endParaRPr lang="en-US" altLang="ja-JP" dirty="0"/>
                    </a:p>
                    <a:p>
                      <a:r>
                        <a:rPr lang="ja-JP" altLang="en-US" dirty="0"/>
                        <a:t>視覚障がい 全盲の方、弱視の方、盲導犬を連れた方　など 聴覚・言語障がい 全く聞こえない方、聞こえにくい方、補聴器をつけた方　など</a:t>
                      </a:r>
                      <a:endParaRPr lang="en-US" altLang="ja-JP" dirty="0"/>
                    </a:p>
                  </a:txBody>
                  <a:tcPr/>
                </a:tc>
                <a:tc>
                  <a:txBody>
                    <a:bodyPr/>
                    <a:lstStyle/>
                    <a:p>
                      <a:r>
                        <a:rPr kumimoji="1" lang="ja-JP" altLang="en-US" dirty="0"/>
                        <a:t>階段や通路、点字や手話の会得。大きな文字、通路の整理、手すりの設置、ホワイトボードの持参</a:t>
                      </a:r>
                    </a:p>
                  </a:txBody>
                  <a:tcPr/>
                </a:tc>
                <a:extLst>
                  <a:ext uri="{0D108BD9-81ED-4DB2-BD59-A6C34878D82A}">
                    <a16:rowId xmlns:a16="http://schemas.microsoft.com/office/drawing/2014/main" val="1579712237"/>
                  </a:ext>
                </a:extLst>
              </a:tr>
              <a:tr h="1126881">
                <a:tc>
                  <a:txBody>
                    <a:bodyPr/>
                    <a:lstStyle/>
                    <a:p>
                      <a:r>
                        <a:rPr kumimoji="1" lang="ja-JP" altLang="en-US" dirty="0"/>
                        <a:t>精神障害</a:t>
                      </a:r>
                      <a:r>
                        <a:rPr kumimoji="1" lang="en-US" altLang="ja-JP" dirty="0"/>
                        <a:t>(</a:t>
                      </a:r>
                      <a:r>
                        <a:rPr kumimoji="1" lang="ja-JP" altLang="en-US" dirty="0"/>
                        <a:t>統合失調症、広汎性発達障害等）</a:t>
                      </a:r>
                    </a:p>
                  </a:txBody>
                  <a:tcPr/>
                </a:tc>
                <a:tc>
                  <a:txBody>
                    <a:bodyPr/>
                    <a:lstStyle/>
                    <a:p>
                      <a:r>
                        <a:rPr lang="ja-JP" altLang="en-US" dirty="0"/>
                        <a:t>ストレスに弱い方、対人関係が苦手な方　など</a:t>
                      </a:r>
                      <a:endParaRPr lang="en-US" altLang="ja-JP" dirty="0"/>
                    </a:p>
                    <a:p>
                      <a:r>
                        <a:rPr lang="ja-JP" altLang="en-US" dirty="0"/>
                        <a:t>じっとしているのが苦手な方、読み書きや計算が苦手な方　など</a:t>
                      </a:r>
                      <a:endParaRPr kumimoji="1" lang="ja-JP" altLang="en-US" dirty="0"/>
                    </a:p>
                  </a:txBody>
                  <a:tcPr/>
                </a:tc>
                <a:tc>
                  <a:txBody>
                    <a:bodyPr/>
                    <a:lstStyle/>
                    <a:p>
                      <a:r>
                        <a:rPr kumimoji="1" lang="ja-JP" altLang="en-US" dirty="0"/>
                        <a:t>休憩時間の取り方の工夫、仕事の振り返り、相談の機会、通院の保証</a:t>
                      </a:r>
                    </a:p>
                  </a:txBody>
                  <a:tcPr/>
                </a:tc>
                <a:extLst>
                  <a:ext uri="{0D108BD9-81ED-4DB2-BD59-A6C34878D82A}">
                    <a16:rowId xmlns:a16="http://schemas.microsoft.com/office/drawing/2014/main" val="1042918299"/>
                  </a:ext>
                </a:extLst>
              </a:tr>
            </a:tbl>
          </a:graphicData>
        </a:graphic>
      </p:graphicFrame>
      <p:sp>
        <p:nvSpPr>
          <p:cNvPr id="6" name="加算記号 5">
            <a:extLst>
              <a:ext uri="{FF2B5EF4-FFF2-40B4-BE49-F238E27FC236}">
                <a16:creationId xmlns:a16="http://schemas.microsoft.com/office/drawing/2014/main" id="{47B76291-F42A-45F6-915E-53639CD736CD}"/>
              </a:ext>
            </a:extLst>
          </p:cNvPr>
          <p:cNvSpPr/>
          <p:nvPr/>
        </p:nvSpPr>
        <p:spPr>
          <a:xfrm>
            <a:off x="9224862" y="3883542"/>
            <a:ext cx="1158949" cy="1485900"/>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D537FC00-E498-4452-BC9D-AEBA954B9CD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41339" y="3429000"/>
            <a:ext cx="2057314" cy="2057314"/>
          </a:xfrm>
          <a:prstGeom prst="rect">
            <a:avLst/>
          </a:prstGeom>
        </p:spPr>
      </p:pic>
      <p:sp>
        <p:nvSpPr>
          <p:cNvPr id="11" name="テキスト ボックス 10">
            <a:extLst>
              <a:ext uri="{FF2B5EF4-FFF2-40B4-BE49-F238E27FC236}">
                <a16:creationId xmlns:a16="http://schemas.microsoft.com/office/drawing/2014/main" id="{17D11C34-126E-4FB3-8C93-FDA6950C94A1}"/>
              </a:ext>
            </a:extLst>
          </p:cNvPr>
          <p:cNvSpPr txBox="1"/>
          <p:nvPr/>
        </p:nvSpPr>
        <p:spPr>
          <a:xfrm>
            <a:off x="12140825" y="5992380"/>
            <a:ext cx="515657" cy="2446824"/>
          </a:xfrm>
          <a:prstGeom prst="rect">
            <a:avLst/>
          </a:prstGeom>
          <a:noFill/>
        </p:spPr>
        <p:txBody>
          <a:bodyPr wrap="square" rtlCol="0">
            <a:spAutoFit/>
          </a:bodyPr>
          <a:lstStyle/>
          <a:p>
            <a:r>
              <a:rPr lang="ja-JP" altLang="en-US" sz="900">
                <a:hlinkClick r:id="rId3" tooltip="http://informationlaw.jp/2017/05/06/pipa-definition-retained-personal-data-principal/"/>
              </a:rPr>
              <a:t>この写真</a:t>
            </a:r>
            <a:r>
              <a:rPr lang="ja-JP" altLang="en-US" sz="900"/>
              <a:t> の作成者 不明な作成者 は </a:t>
            </a:r>
            <a:r>
              <a:rPr lang="ja-JP" altLang="en-US" sz="900">
                <a:hlinkClick r:id="rId4" tooltip="https://creativecommons.org/licenses/by-nc-nd/3.0/"/>
              </a:rPr>
              <a:t>CC BY-NC-ND</a:t>
            </a:r>
            <a:r>
              <a:rPr lang="ja-JP" altLang="en-US" sz="900"/>
              <a:t> のライセンスを許諾されています</a:t>
            </a:r>
          </a:p>
        </p:txBody>
      </p:sp>
    </p:spTree>
    <p:extLst>
      <p:ext uri="{BB962C8B-B14F-4D97-AF65-F5344CB8AC3E}">
        <p14:creationId xmlns:p14="http://schemas.microsoft.com/office/powerpoint/2010/main" val="26822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879A74-148F-444E-AA33-439F37222A97}"/>
              </a:ext>
            </a:extLst>
          </p:cNvPr>
          <p:cNvSpPr>
            <a:spLocks noGrp="1"/>
          </p:cNvSpPr>
          <p:nvPr>
            <p:ph type="title"/>
          </p:nvPr>
        </p:nvSpPr>
        <p:spPr/>
        <p:txBody>
          <a:bodyPr/>
          <a:lstStyle/>
          <a:p>
            <a:r>
              <a:rPr lang="ja-JP" altLang="en-US" dirty="0"/>
              <a:t>２</a:t>
            </a:r>
            <a:r>
              <a:rPr kumimoji="1" lang="en-US" altLang="ja-JP" dirty="0"/>
              <a:t>.</a:t>
            </a:r>
            <a:r>
              <a:rPr kumimoji="1" lang="ja-JP" altLang="en-US" dirty="0"/>
              <a:t>職務分析について</a:t>
            </a:r>
          </a:p>
        </p:txBody>
      </p:sp>
      <p:pic>
        <p:nvPicPr>
          <p:cNvPr id="5" name="コンテンツ プレースホルダー 4">
            <a:extLst>
              <a:ext uri="{FF2B5EF4-FFF2-40B4-BE49-F238E27FC236}">
                <a16:creationId xmlns:a16="http://schemas.microsoft.com/office/drawing/2014/main" id="{7EACDE19-6A89-42D4-AC36-7C1CA6008AD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284504" y="2286000"/>
            <a:ext cx="3775392" cy="3581400"/>
          </a:xfrm>
        </p:spPr>
      </p:pic>
    </p:spTree>
    <p:extLst>
      <p:ext uri="{BB962C8B-B14F-4D97-AF65-F5344CB8AC3E}">
        <p14:creationId xmlns:p14="http://schemas.microsoft.com/office/powerpoint/2010/main" val="86956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FC09-DCDE-41A6-972D-DC0DB1C3E15F}"/>
              </a:ext>
            </a:extLst>
          </p:cNvPr>
          <p:cNvSpPr>
            <a:spLocks noGrp="1"/>
          </p:cNvSpPr>
          <p:nvPr>
            <p:ph type="title"/>
          </p:nvPr>
        </p:nvSpPr>
        <p:spPr/>
        <p:txBody>
          <a:bodyPr/>
          <a:lstStyle/>
          <a:p>
            <a:r>
              <a:rPr kumimoji="1" lang="ja-JP" altLang="en-US" dirty="0"/>
              <a:t>職務分析</a:t>
            </a:r>
          </a:p>
        </p:txBody>
      </p:sp>
      <p:sp>
        <p:nvSpPr>
          <p:cNvPr id="3" name="コンテンツ プレースホルダー 2">
            <a:extLst>
              <a:ext uri="{FF2B5EF4-FFF2-40B4-BE49-F238E27FC236}">
                <a16:creationId xmlns:a16="http://schemas.microsoft.com/office/drawing/2014/main" id="{4BE0FE7B-51C8-4CEF-A68B-6770237DC73E}"/>
              </a:ext>
            </a:extLst>
          </p:cNvPr>
          <p:cNvSpPr>
            <a:spLocks noGrp="1"/>
          </p:cNvSpPr>
          <p:nvPr>
            <p:ph idx="1"/>
          </p:nvPr>
        </p:nvSpPr>
        <p:spPr>
          <a:xfrm>
            <a:off x="1371600" y="1378424"/>
            <a:ext cx="9601200" cy="5479576"/>
          </a:xfrm>
        </p:spPr>
        <p:txBody>
          <a:bodyPr>
            <a:normAutofit/>
          </a:bodyPr>
          <a:lstStyle/>
          <a:p>
            <a:r>
              <a:rPr lang="ja-JP" altLang="en-US" sz="2800" dirty="0"/>
              <a:t>「職務について、いつ何のために何をどのようにするかを分析し記述すること」</a:t>
            </a:r>
            <a:r>
              <a:rPr lang="en-US" altLang="ja-JP" sz="2800" dirty="0"/>
              <a:t>(『</a:t>
            </a:r>
            <a:r>
              <a:rPr lang="ja-JP" altLang="en-US" sz="2800" dirty="0"/>
              <a:t>就業支援ハンドブック</a:t>
            </a:r>
            <a:r>
              <a:rPr lang="en-US" altLang="ja-JP" sz="2800" dirty="0"/>
              <a:t>』68</a:t>
            </a:r>
            <a:r>
              <a:rPr lang="ja-JP" altLang="en-US" sz="2800" dirty="0"/>
              <a:t>）</a:t>
            </a:r>
            <a:endParaRPr kumimoji="1" lang="ja-JP" altLang="en-US" sz="2800" dirty="0"/>
          </a:p>
          <a:p>
            <a:r>
              <a:rPr lang="ja-JP" altLang="en-US" sz="2800" dirty="0"/>
              <a:t>一番初めのハードスキル中心のアセスメント</a:t>
            </a:r>
            <a:endParaRPr lang="en-US" altLang="ja-JP" sz="2800" dirty="0"/>
          </a:p>
          <a:p>
            <a:pPr marL="0" indent="0">
              <a:buNone/>
            </a:pPr>
            <a:r>
              <a:rPr lang="ja-JP" altLang="en-US" sz="2800" dirty="0"/>
              <a:t>　　　　　　　　　</a:t>
            </a:r>
            <a:r>
              <a:rPr lang="en-US" altLang="ja-JP" sz="2800" dirty="0"/>
              <a:t>(</a:t>
            </a:r>
            <a:r>
              <a:rPr lang="ja-JP" altLang="en-US" sz="2800" dirty="0"/>
              <a:t>企業のアセスメントにも活用できる）</a:t>
            </a:r>
          </a:p>
          <a:p>
            <a:r>
              <a:rPr kumimoji="1" lang="ja-JP" altLang="en-US" sz="2800" dirty="0"/>
              <a:t>当初から分析しておくと変更があった場合や本人の向き不向きがわかったときに変更しやすい。</a:t>
            </a:r>
            <a:endParaRPr kumimoji="1" lang="en-US" altLang="ja-JP" sz="2800" dirty="0"/>
          </a:p>
          <a:p>
            <a:endParaRPr kumimoji="1" lang="en-US" altLang="ja-JP" sz="2800" dirty="0"/>
          </a:p>
          <a:p>
            <a:r>
              <a:rPr lang="ja-JP" altLang="en-US" sz="2800" dirty="0"/>
              <a:t>例えば作業種の変更や本人の向き不向き</a:t>
            </a:r>
            <a:endParaRPr lang="en-US" altLang="ja-JP" sz="2800" dirty="0"/>
          </a:p>
          <a:p>
            <a:pPr marL="0" indent="0">
              <a:buNone/>
            </a:pPr>
            <a:endParaRPr kumimoji="1" lang="ja-JP" altLang="en-US" sz="2800" dirty="0"/>
          </a:p>
        </p:txBody>
      </p:sp>
    </p:spTree>
    <p:extLst>
      <p:ext uri="{BB962C8B-B14F-4D97-AF65-F5344CB8AC3E}">
        <p14:creationId xmlns:p14="http://schemas.microsoft.com/office/powerpoint/2010/main" val="2960288699"/>
      </p:ext>
    </p:extLst>
  </p:cSld>
  <p:clrMapOvr>
    <a:masterClrMapping/>
  </p:clrMapOvr>
</p:sld>
</file>

<file path=ppt/theme/theme1.xml><?xml version="1.0" encoding="utf-8"?>
<a:theme xmlns:a="http://schemas.openxmlformats.org/drawingml/2006/main" name="トリミング">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TM10001105[[fn=トリミング]]</Template>
  <TotalTime>4800</TotalTime>
  <Words>3274</Words>
  <Application>Microsoft Office PowerPoint</Application>
  <PresentationFormat>ワイド画面</PresentationFormat>
  <Paragraphs>699</Paragraphs>
  <Slides>50</Slides>
  <Notes>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50</vt:i4>
      </vt:variant>
    </vt:vector>
  </HeadingPairs>
  <TitlesOfParts>
    <vt:vector size="60" baseType="lpstr">
      <vt:lpstr>HGS創英角ｺﾞｼｯｸUB</vt:lpstr>
      <vt:lpstr>HGS創英角ﾎﾟｯﾌﾟ体</vt:lpstr>
      <vt:lpstr>HG丸ｺﾞｼｯｸM-PRO</vt:lpstr>
      <vt:lpstr>ＭＳ Ｐゴシック</vt:lpstr>
      <vt:lpstr>游ゴシック</vt:lpstr>
      <vt:lpstr>Arial</vt:lpstr>
      <vt:lpstr>Franklin Gothic Book</vt:lpstr>
      <vt:lpstr>Wingdings</vt:lpstr>
      <vt:lpstr>トリミング</vt:lpstr>
      <vt:lpstr>グラフ</vt:lpstr>
      <vt:lpstr>職務分析と作業指導</vt:lpstr>
      <vt:lpstr>本科目の狙いと目標</vt:lpstr>
      <vt:lpstr>本科目の展開について</vt:lpstr>
      <vt:lpstr>なぜ、職務分析？課題分析？</vt:lpstr>
      <vt:lpstr>1.障害特性と作業指導におけるポイント</vt:lpstr>
      <vt:lpstr>1.障がい特性と作業指導におけるポイント</vt:lpstr>
      <vt:lpstr>1.障がい特性と作業指導におけるポイント </vt:lpstr>
      <vt:lpstr>２.職務分析について</vt:lpstr>
      <vt:lpstr>職務分析</vt:lpstr>
      <vt:lpstr>PowerPoint プレゼンテーション</vt:lpstr>
      <vt:lpstr>　　　業務の創出(新しい仕事を創り出す）</vt:lpstr>
      <vt:lpstr>業務の創出の例</vt:lpstr>
      <vt:lpstr>PowerPoint プレゼンテーション</vt:lpstr>
      <vt:lpstr>3.わかりやすく教える技術</vt:lpstr>
      <vt:lpstr>PowerPoint プレゼンテーション</vt:lpstr>
      <vt:lpstr>課題分析</vt:lpstr>
      <vt:lpstr>課題分析の例</vt:lpstr>
      <vt:lpstr>留意点</vt:lpstr>
      <vt:lpstr>課題分析の例(カップラーメン)</vt:lpstr>
      <vt:lpstr> 4「職務分析」と「課題分析」の実際</vt:lpstr>
      <vt:lpstr>ヒロシさんはこんな人</vt:lpstr>
      <vt:lpstr>ヒロシさんは、あなたがサビ管をしているB型事業所に通うこととなりました。</vt:lpstr>
      <vt:lpstr>職務分析</vt:lpstr>
      <vt:lpstr>ヒロシさんポスティングに行ったら犬を飼っている家に遭遇。強い恐怖心を抱き行けなくなった。</vt:lpstr>
      <vt:lpstr>職務分析</vt:lpstr>
      <vt:lpstr>課題分析(演習１)</vt:lpstr>
      <vt:lpstr>留意点</vt:lpstr>
      <vt:lpstr>資料の封入詰めの仕事を企業事務員より教えてもらおう</vt:lpstr>
      <vt:lpstr>演習１課題分析を作る</vt:lpstr>
      <vt:lpstr>4.指示の四階層について</vt:lpstr>
      <vt:lpstr>2-2教える段階　指示の４階層</vt:lpstr>
      <vt:lpstr>2-2.最小限の介入</vt:lpstr>
      <vt:lpstr>2-3最小限の介入　　　　　　</vt:lpstr>
      <vt:lpstr>9.記録とその活用</vt:lpstr>
      <vt:lpstr>記録をつける。</vt:lpstr>
      <vt:lpstr>記録で進捗を把握</vt:lpstr>
      <vt:lpstr>2-3最小限の介入</vt:lpstr>
      <vt:lpstr>5効率的に学んでもらうために</vt:lpstr>
      <vt:lpstr>5システマティック・インストラクションの要素</vt:lpstr>
      <vt:lpstr>6.システマティックインストラクションの演習</vt:lpstr>
      <vt:lpstr>6資料の封筒詰めの作業をヒロシさんに教えます。</vt:lpstr>
      <vt:lpstr>演習の方法　ビデオ視聴</vt:lpstr>
      <vt:lpstr>動画を視聴しましょう！</vt:lpstr>
      <vt:lpstr>ヒロシさんはこんな人</vt:lpstr>
      <vt:lpstr>　　　　　　　作業指導</vt:lpstr>
      <vt:lpstr>グループワーク→発表</vt:lpstr>
      <vt:lpstr>道具の工夫－ジグ（治具、Jig）－</vt:lpstr>
      <vt:lpstr>教えるために最後に</vt:lpstr>
      <vt:lpstr>最後に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職務分析と作業指導</dc:title>
  <dc:creator>大澤 隆則</dc:creator>
  <cp:lastModifiedBy>敏聖 重泉</cp:lastModifiedBy>
  <cp:revision>145</cp:revision>
  <cp:lastPrinted>2022-08-28T10:07:51Z</cp:lastPrinted>
  <dcterms:created xsi:type="dcterms:W3CDTF">2022-02-21T01:40:47Z</dcterms:created>
  <dcterms:modified xsi:type="dcterms:W3CDTF">2024-08-30T01:00:36Z</dcterms:modified>
</cp:coreProperties>
</file>