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731" r:id="rId6"/>
    <p:sldId id="732" r:id="rId7"/>
    <p:sldId id="733" r:id="rId8"/>
    <p:sldId id="734" r:id="rId9"/>
    <p:sldId id="735" r:id="rId10"/>
    <p:sldId id="260" r:id="rId11"/>
    <p:sldId id="736" r:id="rId12"/>
    <p:sldId id="737" r:id="rId13"/>
    <p:sldId id="738" r:id="rId14"/>
    <p:sldId id="262" r:id="rId15"/>
    <p:sldId id="739" r:id="rId16"/>
    <p:sldId id="740" r:id="rId17"/>
    <p:sldId id="264" r:id="rId18"/>
    <p:sldId id="263" r:id="rId19"/>
    <p:sldId id="288" r:id="rId20"/>
    <p:sldId id="299" r:id="rId21"/>
    <p:sldId id="298" r:id="rId22"/>
    <p:sldId id="295" r:id="rId23"/>
    <p:sldId id="296" r:id="rId24"/>
    <p:sldId id="289" r:id="rId25"/>
    <p:sldId id="290" r:id="rId26"/>
    <p:sldId id="291" r:id="rId27"/>
    <p:sldId id="292" r:id="rId28"/>
    <p:sldId id="293" r:id="rId29"/>
    <p:sldId id="294" r:id="rId30"/>
    <p:sldId id="721" r:id="rId31"/>
    <p:sldId id="722" r:id="rId32"/>
    <p:sldId id="719" r:id="rId33"/>
    <p:sldId id="720" r:id="rId34"/>
    <p:sldId id="265" r:id="rId35"/>
    <p:sldId id="286" r:id="rId36"/>
    <p:sldId id="285" r:id="rId37"/>
    <p:sldId id="282" r:id="rId38"/>
    <p:sldId id="266" r:id="rId39"/>
    <p:sldId id="267" r:id="rId40"/>
    <p:sldId id="271" r:id="rId41"/>
    <p:sldId id="272" r:id="rId42"/>
    <p:sldId id="268" r:id="rId43"/>
    <p:sldId id="269" r:id="rId44"/>
    <p:sldId id="729" r:id="rId45"/>
    <p:sldId id="716" r:id="rId46"/>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D8FE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4" autoAdjust="0"/>
    <p:restoredTop sz="94660"/>
  </p:normalViewPr>
  <p:slideViewPr>
    <p:cSldViewPr snapToGrid="0">
      <p:cViewPr varScale="1">
        <p:scale>
          <a:sx n="82" d="100"/>
          <a:sy n="82" d="100"/>
        </p:scale>
        <p:origin x="946" y="72"/>
      </p:cViewPr>
      <p:guideLst/>
    </p:cSldViewPr>
  </p:slideViewPr>
  <p:notesTextViewPr>
    <p:cViewPr>
      <p:scale>
        <a:sx n="1" d="1"/>
        <a:sy n="1" d="1"/>
      </p:scale>
      <p:origin x="0" y="0"/>
    </p:cViewPr>
  </p:notesTextViewPr>
  <p:sorterViewPr>
    <p:cViewPr>
      <p:scale>
        <a:sx n="100" d="100"/>
        <a:sy n="100" d="100"/>
      </p:scale>
      <p:origin x="0" y="-2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2461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372474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384555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299335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60610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268085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64049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04588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8579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09442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02960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679958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A30AD-386D-CA88-B27E-22013E97F4ED}"/>
              </a:ext>
            </a:extLst>
          </p:cNvPr>
          <p:cNvSpPr>
            <a:spLocks noGrp="1"/>
          </p:cNvSpPr>
          <p:nvPr>
            <p:ph type="ctrTitle"/>
          </p:nvPr>
        </p:nvSpPr>
        <p:spPr>
          <a:xfrm>
            <a:off x="0" y="1122364"/>
            <a:ext cx="12192000" cy="3168283"/>
          </a:xfrm>
        </p:spPr>
        <p:style>
          <a:lnRef idx="1">
            <a:schemeClr val="accent4"/>
          </a:lnRef>
          <a:fillRef idx="2">
            <a:schemeClr val="accent4"/>
          </a:fillRef>
          <a:effectRef idx="1">
            <a:schemeClr val="accent4"/>
          </a:effectRef>
          <a:fontRef idx="minor">
            <a:schemeClr val="dk1"/>
          </a:fontRef>
        </p:style>
        <p:txBody>
          <a:bodyPr anchor="ctr">
            <a:normAutofit/>
          </a:bodyPr>
          <a:lstStyle/>
          <a:p>
            <a:r>
              <a:rPr lang="ja-JP" altLang="en-US" sz="4400" b="1" dirty="0">
                <a:latin typeface="Meiryo UI" panose="020B0604030504040204" pitchFamily="50" charset="-128"/>
                <a:ea typeface="Meiryo UI" panose="020B0604030504040204" pitchFamily="50" charset="-128"/>
              </a:rPr>
              <a:t>就労支援におけるケアマネジメント</a:t>
            </a:r>
          </a:p>
        </p:txBody>
      </p:sp>
      <p:sp>
        <p:nvSpPr>
          <p:cNvPr id="3" name="字幕 2">
            <a:extLst>
              <a:ext uri="{FF2B5EF4-FFF2-40B4-BE49-F238E27FC236}">
                <a16:creationId xmlns:a16="http://schemas.microsoft.com/office/drawing/2014/main" id="{9CDAB13B-28EC-DD65-7B9B-D0487B025DAE}"/>
              </a:ext>
            </a:extLst>
          </p:cNvPr>
          <p:cNvSpPr>
            <a:spLocks noGrp="1"/>
          </p:cNvSpPr>
          <p:nvPr>
            <p:ph type="subTitle" idx="1"/>
          </p:nvPr>
        </p:nvSpPr>
        <p:spPr>
          <a:xfrm>
            <a:off x="1524000" y="4710808"/>
            <a:ext cx="9144000" cy="1655762"/>
          </a:xfrm>
        </p:spPr>
        <p:txBody>
          <a:bodyPr/>
          <a:lstStyle/>
          <a:p>
            <a:r>
              <a:rPr kumimoji="1" lang="ja-JP" altLang="en-US" dirty="0">
                <a:solidFill>
                  <a:schemeClr val="bg1">
                    <a:lumMod val="50000"/>
                  </a:schemeClr>
                </a:solidFill>
                <a:latin typeface="Meiryo UI" panose="020B0604030504040204" pitchFamily="50" charset="-128"/>
                <a:ea typeface="Meiryo UI" panose="020B0604030504040204" pitchFamily="50" charset="-128"/>
              </a:rPr>
              <a:t>社会福祉法人　シンフォニー</a:t>
            </a:r>
            <a:endParaRPr kumimoji="1" lang="en-US" altLang="ja-JP" dirty="0">
              <a:solidFill>
                <a:schemeClr val="bg1">
                  <a:lumMod val="50000"/>
                </a:schemeClr>
              </a:solidFill>
              <a:latin typeface="Meiryo UI" panose="020B0604030504040204" pitchFamily="50" charset="-128"/>
              <a:ea typeface="Meiryo UI" panose="020B0604030504040204" pitchFamily="50" charset="-128"/>
            </a:endParaRPr>
          </a:p>
          <a:p>
            <a:r>
              <a:rPr lang="ja-JP" altLang="en-US" dirty="0">
                <a:solidFill>
                  <a:schemeClr val="bg1">
                    <a:lumMod val="50000"/>
                  </a:schemeClr>
                </a:solidFill>
                <a:latin typeface="Meiryo UI" panose="020B0604030504040204" pitchFamily="50" charset="-128"/>
                <a:ea typeface="Meiryo UI" panose="020B0604030504040204" pitchFamily="50" charset="-128"/>
              </a:rPr>
              <a:t>矢野　太亮</a:t>
            </a:r>
            <a:endParaRPr lang="en-US" altLang="ja-JP"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873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86F7AC-BB50-E7A9-1107-76A40B7DBEEB}"/>
              </a:ext>
            </a:extLst>
          </p:cNvPr>
          <p:cNvSpPr/>
          <p:nvPr/>
        </p:nvSpPr>
        <p:spPr>
          <a:xfrm>
            <a:off x="378330" y="1800809"/>
            <a:ext cx="6340523" cy="4957232"/>
          </a:xfrm>
          <a:prstGeom prst="roundRect">
            <a:avLst>
              <a:gd name="adj" fmla="val 5925"/>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①個人特性の把握</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・職業準備性を含む基本的な職業能力</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・心身機能の状態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・就労に向けた姿勢や意欲</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・エンパワメントの水準</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・日常生活における能力　　　　　　　　　　　</a:t>
            </a:r>
            <a:endParaRPr kumimoji="1" lang="en-US" altLang="ja-JP" sz="280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②地域や職業生活の環境の把握</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・職業生活の環境に関する条件</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・地域生活の環境に関する条件</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・職場の環境に関する条件</a:t>
            </a:r>
            <a:endParaRPr kumimoji="1" lang="en-US" altLang="ja-JP" sz="28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605456" y="266181"/>
            <a:ext cx="11140110" cy="1212456"/>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2</a:t>
            </a:r>
            <a:r>
              <a:rPr lang="ja-JP" altLang="en-US" sz="3600" dirty="0">
                <a:latin typeface="Meiryo UI" panose="020B0604030504040204" pitchFamily="50" charset="-128"/>
                <a:ea typeface="Meiryo UI" panose="020B0604030504040204" pitchFamily="50" charset="-128"/>
              </a:rPr>
              <a:t>）アセスメント（ニーズの具体性）</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endParaRPr lang="ja-JP" altLang="en-US" sz="2800"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1D756077-27EE-8068-3126-BDECB81FF5DE}"/>
              </a:ext>
            </a:extLst>
          </p:cNvPr>
          <p:cNvSpPr/>
          <p:nvPr/>
        </p:nvSpPr>
        <p:spPr>
          <a:xfrm>
            <a:off x="1240640" y="1069030"/>
            <a:ext cx="4615901" cy="594273"/>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情報の範囲</a:t>
            </a:r>
          </a:p>
        </p:txBody>
      </p:sp>
      <p:sp>
        <p:nvSpPr>
          <p:cNvPr id="9" name="吹き出し: 左矢印 8">
            <a:extLst>
              <a:ext uri="{FF2B5EF4-FFF2-40B4-BE49-F238E27FC236}">
                <a16:creationId xmlns:a16="http://schemas.microsoft.com/office/drawing/2014/main" id="{6A86830A-DD06-500B-5757-C92ED37BE037}"/>
              </a:ext>
            </a:extLst>
          </p:cNvPr>
          <p:cNvSpPr/>
          <p:nvPr/>
        </p:nvSpPr>
        <p:spPr>
          <a:xfrm>
            <a:off x="6574924" y="1494401"/>
            <a:ext cx="5238749" cy="3090853"/>
          </a:xfrm>
          <a:prstGeom prst="leftArrowCallout">
            <a:avLst>
              <a:gd name="adj1" fmla="val 12546"/>
              <a:gd name="adj2" fmla="val 17439"/>
              <a:gd name="adj3" fmla="val 13881"/>
              <a:gd name="adj4" fmla="val 81434"/>
            </a:avLst>
          </a:prstGeom>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000" dirty="0"/>
          </a:p>
          <a:p>
            <a:endParaRPr kumimoji="1" lang="en-US" altLang="ja-JP" sz="2000" dirty="0"/>
          </a:p>
          <a:p>
            <a:endParaRPr kumimoji="1" lang="en-US" altLang="ja-JP" sz="2000" dirty="0"/>
          </a:p>
          <a:p>
            <a:endParaRPr kumimoji="1" lang="en-US" altLang="ja-JP" sz="2000" dirty="0"/>
          </a:p>
          <a:p>
            <a:endParaRPr kumimoji="1" lang="en-US" altLang="ja-JP" sz="2000" dirty="0"/>
          </a:p>
          <a:p>
            <a:r>
              <a:rPr kumimoji="1" lang="ja-JP" altLang="en-US" sz="2800" dirty="0">
                <a:latin typeface="Meiryo UI" panose="020B0604030504040204" pitchFamily="50" charset="-128"/>
                <a:ea typeface="Meiryo UI" panose="020B0604030504040204" pitchFamily="50" charset="-128"/>
              </a:rPr>
              <a:t>・面接</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・関係機関の記録や資料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・検査や測定</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・職業環境の情報や資料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・観察や調査　等</a:t>
            </a:r>
            <a:endParaRPr kumimoji="1" lang="en-US" altLang="ja-JP" sz="2800" dirty="0">
              <a:latin typeface="Meiryo UI" panose="020B0604030504040204" pitchFamily="50" charset="-128"/>
              <a:ea typeface="Meiryo UI" panose="020B0604030504040204" pitchFamily="50" charset="-128"/>
            </a:endParaRPr>
          </a:p>
          <a:p>
            <a:endParaRPr kumimoji="1" lang="en-US" altLang="ja-JP" sz="2400" dirty="0"/>
          </a:p>
          <a:p>
            <a:endParaRPr kumimoji="1" lang="ja-JP" altLang="en-US" sz="2400" dirty="0"/>
          </a:p>
        </p:txBody>
      </p:sp>
      <p:sp>
        <p:nvSpPr>
          <p:cNvPr id="14" name="四角形: 角を丸くする 13">
            <a:extLst>
              <a:ext uri="{FF2B5EF4-FFF2-40B4-BE49-F238E27FC236}">
                <a16:creationId xmlns:a16="http://schemas.microsoft.com/office/drawing/2014/main" id="{1A637C44-DAAE-B931-9242-01DF64AA261F}"/>
              </a:ext>
            </a:extLst>
          </p:cNvPr>
          <p:cNvSpPr/>
          <p:nvPr/>
        </p:nvSpPr>
        <p:spPr>
          <a:xfrm>
            <a:off x="7879433" y="1700825"/>
            <a:ext cx="3578087" cy="41591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情報収集の方法</a:t>
            </a:r>
          </a:p>
        </p:txBody>
      </p:sp>
      <p:sp>
        <p:nvSpPr>
          <p:cNvPr id="15" name="四角形: 角を丸くする 14">
            <a:extLst>
              <a:ext uri="{FF2B5EF4-FFF2-40B4-BE49-F238E27FC236}">
                <a16:creationId xmlns:a16="http://schemas.microsoft.com/office/drawing/2014/main" id="{4D589268-A0A7-72EB-C3F6-77CB94BB3F10}"/>
              </a:ext>
            </a:extLst>
          </p:cNvPr>
          <p:cNvSpPr/>
          <p:nvPr/>
        </p:nvSpPr>
        <p:spPr>
          <a:xfrm>
            <a:off x="5735306" y="4964733"/>
            <a:ext cx="6078367" cy="17095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000" dirty="0">
                <a:latin typeface="Meiryo UI" panose="020B0604030504040204" pitchFamily="50" charset="-128"/>
                <a:ea typeface="Meiryo UI" panose="020B0604030504040204" pitchFamily="50" charset="-128"/>
              </a:rPr>
              <a:t>・本人から表出される情報は全て丁寧に聴き取る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・ストレングスの視点を意識して対話する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・「就労」だけでなく「生活全体」の情報を聴き取る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・主訴とニーズが一致しない場合、意思形成支援を行う</a:t>
            </a:r>
            <a:endParaRPr kumimoji="1" lang="en-US" altLang="ja-JP" sz="20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B03D0A4-E423-311E-431E-7947B0955504}"/>
              </a:ext>
            </a:extLst>
          </p:cNvPr>
          <p:cNvSpPr txBox="1"/>
          <p:nvPr/>
        </p:nvSpPr>
        <p:spPr>
          <a:xfrm>
            <a:off x="6344986" y="4780067"/>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sp>
        <p:nvSpPr>
          <p:cNvPr id="3" name="正方形/長方形 2">
            <a:extLst>
              <a:ext uri="{FF2B5EF4-FFF2-40B4-BE49-F238E27FC236}">
                <a16:creationId xmlns:a16="http://schemas.microsoft.com/office/drawing/2014/main" id="{E82DB477-6F31-898D-7424-E2C4D5465DF4}"/>
              </a:ext>
            </a:extLst>
          </p:cNvPr>
          <p:cNvSpPr/>
          <p:nvPr/>
        </p:nvSpPr>
        <p:spPr>
          <a:xfrm>
            <a:off x="8845421" y="281945"/>
            <a:ext cx="2900146" cy="6764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258723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E728559-B4C9-B614-9477-99A420DA27F5}"/>
              </a:ext>
            </a:extLst>
          </p:cNvPr>
          <p:cNvSpPr/>
          <p:nvPr/>
        </p:nvSpPr>
        <p:spPr>
          <a:xfrm>
            <a:off x="407477" y="1660882"/>
            <a:ext cx="11358383" cy="20518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①本人が希望する生活に対して</a:t>
            </a:r>
            <a:r>
              <a:rPr kumimoji="1" lang="ja-JP" altLang="en-US" sz="2400" b="1" u="sng" dirty="0">
                <a:latin typeface="Meiryo UI" panose="020B0604030504040204" pitchFamily="50" charset="-128"/>
                <a:ea typeface="Meiryo UI" panose="020B0604030504040204" pitchFamily="50" charset="-128"/>
              </a:rPr>
              <a:t>必要な社会資源</a:t>
            </a:r>
            <a:r>
              <a:rPr kumimoji="1" lang="ja-JP" altLang="en-US" sz="2400" dirty="0">
                <a:latin typeface="Meiryo UI" panose="020B0604030504040204" pitchFamily="50" charset="-128"/>
                <a:ea typeface="Meiryo UI" panose="020B0604030504040204" pitchFamily="50" charset="-128"/>
              </a:rPr>
              <a:t>を調整する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②本人が希望する生活につながる</a:t>
            </a:r>
            <a:r>
              <a:rPr kumimoji="1" lang="ja-JP" altLang="en-US" sz="2400" b="1" u="sng" dirty="0">
                <a:latin typeface="Meiryo UI" panose="020B0604030504040204" pitchFamily="50" charset="-128"/>
                <a:ea typeface="Meiryo UI" panose="020B0604030504040204" pitchFamily="50" charset="-128"/>
              </a:rPr>
              <a:t>達成可能な目標</a:t>
            </a:r>
            <a:r>
              <a:rPr kumimoji="1" lang="ja-JP" altLang="en-US" sz="2400" dirty="0">
                <a:latin typeface="Meiryo UI" panose="020B0604030504040204" pitchFamily="50" charset="-128"/>
                <a:ea typeface="Meiryo UI" panose="020B0604030504040204" pitchFamily="50" charset="-128"/>
              </a:rPr>
              <a:t>を設定する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③本人が活用する機関と相談支援専門員が連携できる体制をとる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④本人と支援機関の</a:t>
            </a:r>
            <a:r>
              <a:rPr kumimoji="1" lang="ja-JP" altLang="en-US" sz="2400" b="1" u="sng" dirty="0">
                <a:latin typeface="Meiryo UI" panose="020B0604030504040204" pitchFamily="50" charset="-128"/>
                <a:ea typeface="Meiryo UI" panose="020B0604030504040204" pitchFamily="50" charset="-128"/>
              </a:rPr>
              <a:t>役割を明記</a:t>
            </a:r>
            <a:r>
              <a:rPr kumimoji="1" lang="ja-JP" altLang="en-US" sz="2400" dirty="0">
                <a:latin typeface="Meiryo UI" panose="020B0604030504040204" pitchFamily="50" charset="-128"/>
                <a:ea typeface="Meiryo UI" panose="020B0604030504040204" pitchFamily="50" charset="-128"/>
              </a:rPr>
              <a:t>し、十分な理解を得る</a:t>
            </a:r>
            <a:endParaRPr kumimoji="1" lang="en-US" altLang="ja-JP" sz="2400"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7D5498F5-CF6A-3841-0745-139600CFC0BE}"/>
              </a:ext>
            </a:extLst>
          </p:cNvPr>
          <p:cNvSpPr/>
          <p:nvPr/>
        </p:nvSpPr>
        <p:spPr>
          <a:xfrm>
            <a:off x="6736527" y="4171206"/>
            <a:ext cx="5234649" cy="2522180"/>
          </a:xfrm>
          <a:prstGeom prst="roundRect">
            <a:avLst>
              <a:gd name="adj" fmla="val 1034"/>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情報共有の方法</a:t>
            </a:r>
            <a:r>
              <a:rPr kumimoji="1" lang="en-US" altLang="ja-JP" sz="2400"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〇ツールの確認</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（書面、電話、メール、対面、</a:t>
            </a:r>
            <a:r>
              <a:rPr kumimoji="1" lang="en-US" altLang="ja-JP" sz="2400" dirty="0" err="1">
                <a:latin typeface="Meiryo UI" panose="020B0604030504040204" pitchFamily="50" charset="-128"/>
                <a:ea typeface="Meiryo UI" panose="020B0604030504040204" pitchFamily="50" charset="-128"/>
              </a:rPr>
              <a:t>etc</a:t>
            </a:r>
            <a:r>
              <a:rPr kumimoji="1" lang="ja-JP" altLang="en-US"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〇時期や頻度の確認</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〇緊急時の連絡方法　等</a:t>
            </a:r>
            <a:endParaRPr kumimoji="1" lang="en-US" altLang="ja-JP" sz="24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F7A397B5-1016-7E97-4DB2-2252CC3CD7D9}"/>
              </a:ext>
            </a:extLst>
          </p:cNvPr>
          <p:cNvSpPr/>
          <p:nvPr/>
        </p:nvSpPr>
        <p:spPr>
          <a:xfrm>
            <a:off x="407477" y="4180115"/>
            <a:ext cx="6273241" cy="2522180"/>
          </a:xfrm>
          <a:prstGeom prst="roundRect">
            <a:avLst>
              <a:gd name="adj" fmla="val 1034"/>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計画の内容確認</a:t>
            </a:r>
            <a:r>
              <a:rPr kumimoji="1" lang="en-US" altLang="ja-JP" sz="2400"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〇本人の希望やニーズがサビ管の把握する希望等と相違ないか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〇事業所に求めている役割に相違がないか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〇本人が活用する社会資源に関しての提案</a:t>
            </a:r>
            <a:endParaRPr kumimoji="1" lang="en-US" altLang="ja-JP" sz="24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115398" y="211690"/>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）プランニング（サービス等利用計画の作成）</a:t>
            </a:r>
            <a:endParaRPr lang="ja-JP" altLang="en-US" sz="2800" dirty="0">
              <a:latin typeface="Meiryo UI" panose="020B0604030504040204" pitchFamily="50" charset="-128"/>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D216640C-B84A-8DD7-AA25-A86260669B99}"/>
              </a:ext>
            </a:extLst>
          </p:cNvPr>
          <p:cNvSpPr>
            <a:spLocks noGrp="1"/>
          </p:cNvSpPr>
          <p:nvPr>
            <p:ph idx="1"/>
          </p:nvPr>
        </p:nvSpPr>
        <p:spPr>
          <a:xfrm>
            <a:off x="592897" y="836933"/>
            <a:ext cx="11140109" cy="625769"/>
          </a:xfrm>
        </p:spPr>
        <p:txBody>
          <a:bodyPr>
            <a:noAutofit/>
          </a:bodyPr>
          <a:lstStyle/>
          <a:p>
            <a:pPr marL="0" indent="0">
              <a:buNone/>
            </a:pPr>
            <a:r>
              <a:rPr lang="ja-JP" altLang="en-US" sz="2600" dirty="0">
                <a:latin typeface="Meiryo UI" panose="020B0604030504040204" pitchFamily="50" charset="-128"/>
                <a:ea typeface="Meiryo UI" panose="020B0604030504040204" pitchFamily="50" charset="-128"/>
              </a:rPr>
              <a:t>本人の生活（人生）を踏まえた視点での計画作成</a:t>
            </a:r>
            <a:endParaRPr lang="ja-JP" altLang="en-US" sz="2600" dirty="0"/>
          </a:p>
        </p:txBody>
      </p:sp>
      <p:sp>
        <p:nvSpPr>
          <p:cNvPr id="26" name="正方形/長方形 25">
            <a:extLst>
              <a:ext uri="{FF2B5EF4-FFF2-40B4-BE49-F238E27FC236}">
                <a16:creationId xmlns:a16="http://schemas.microsoft.com/office/drawing/2014/main" id="{539FB333-2291-2016-7AFC-A525EA4DE3F6}"/>
              </a:ext>
            </a:extLst>
          </p:cNvPr>
          <p:cNvSpPr/>
          <p:nvPr/>
        </p:nvSpPr>
        <p:spPr>
          <a:xfrm>
            <a:off x="9353851" y="378433"/>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
        <p:nvSpPr>
          <p:cNvPr id="3" name="四角形: 角を丸くする 2">
            <a:extLst>
              <a:ext uri="{FF2B5EF4-FFF2-40B4-BE49-F238E27FC236}">
                <a16:creationId xmlns:a16="http://schemas.microsoft.com/office/drawing/2014/main" id="{1328A032-E447-A788-EA3A-C7D713DCA6E4}"/>
              </a:ext>
            </a:extLst>
          </p:cNvPr>
          <p:cNvSpPr/>
          <p:nvPr/>
        </p:nvSpPr>
        <p:spPr>
          <a:xfrm>
            <a:off x="374623" y="1309744"/>
            <a:ext cx="4869180" cy="415758"/>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基本的な視点</a:t>
            </a:r>
          </a:p>
        </p:txBody>
      </p:sp>
      <p:sp>
        <p:nvSpPr>
          <p:cNvPr id="7" name="四角形: 角を丸くする 6">
            <a:extLst>
              <a:ext uri="{FF2B5EF4-FFF2-40B4-BE49-F238E27FC236}">
                <a16:creationId xmlns:a16="http://schemas.microsoft.com/office/drawing/2014/main" id="{B41DD70B-1F02-7304-4B94-98FBBFBE0EEB}"/>
              </a:ext>
            </a:extLst>
          </p:cNvPr>
          <p:cNvSpPr/>
          <p:nvPr/>
        </p:nvSpPr>
        <p:spPr>
          <a:xfrm>
            <a:off x="374624" y="3806250"/>
            <a:ext cx="5606298" cy="482380"/>
          </a:xfrm>
          <a:prstGeom prst="roundRect">
            <a:avLst>
              <a:gd name="adj" fmla="val 4514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サービス管理責任者等との確認事項</a:t>
            </a:r>
          </a:p>
        </p:txBody>
      </p:sp>
    </p:spTree>
    <p:extLst>
      <p:ext uri="{BB962C8B-B14F-4D97-AF65-F5344CB8AC3E}">
        <p14:creationId xmlns:p14="http://schemas.microsoft.com/office/powerpoint/2010/main" val="360811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E728559-B4C9-B614-9477-99A420DA27F5}"/>
              </a:ext>
            </a:extLst>
          </p:cNvPr>
          <p:cNvSpPr/>
          <p:nvPr/>
        </p:nvSpPr>
        <p:spPr>
          <a:xfrm>
            <a:off x="407477" y="1306286"/>
            <a:ext cx="11358383" cy="53400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600" b="1" dirty="0">
                <a:latin typeface="Meiryo UI" panose="020B0604030504040204" pitchFamily="50" charset="-128"/>
                <a:ea typeface="Meiryo UI" panose="020B0604030504040204" pitchFamily="50" charset="-128"/>
              </a:rPr>
              <a:t>①個人の特性へのアプローチ（本人の技能の発達と活用）</a:t>
            </a:r>
            <a:endParaRPr kumimoji="1" lang="en-US" altLang="ja-JP" sz="26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〇アセスメントに基づいて、目標を本人と一緒に決めていく　　　　　　　　　　　　　　　　　　　（実行可能で成功体験が得られる短期目標）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〇本人のストレングスを活かす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〇本人の選択肢を増やしていくという視点</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（得意なことや好きなことをするだけでなく、新しいことも経験・体験する）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600" b="1" dirty="0">
                <a:latin typeface="Meiryo UI" panose="020B0604030504040204" pitchFamily="50" charset="-128"/>
                <a:ea typeface="Meiryo UI" panose="020B0604030504040204" pitchFamily="50" charset="-128"/>
              </a:rPr>
              <a:t>②取り巻く環境へのアプローチ（職場環境、生活環境、社会資源の調整）</a:t>
            </a:r>
            <a:endParaRPr kumimoji="1" lang="en-US" altLang="ja-JP" sz="26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〇本人の能力を発揮するための合理的配慮</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〇安定した生活環境があってこそ、充実した就業生活につながるという視点をもって、本人の生活の全体像を把握し必要な生活支援をプランニングする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〇本人に必要な社会資源を開拓し調整する視点</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（本人のニーズの変化等は概ね毎日顔を合わせるサビ管の方が把握しやすい。新たな社会資源を相談支援専門員と協力しながら調整する）</a:t>
            </a:r>
            <a:endParaRPr kumimoji="1" lang="en-US" altLang="ja-JP" sz="24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115398" y="211690"/>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）プランニング（個別支援計画の作成）</a:t>
            </a:r>
            <a:endParaRPr lang="ja-JP" altLang="en-US" sz="2800" dirty="0">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1328A032-E447-A788-EA3A-C7D713DCA6E4}"/>
              </a:ext>
            </a:extLst>
          </p:cNvPr>
          <p:cNvSpPr/>
          <p:nvPr/>
        </p:nvSpPr>
        <p:spPr>
          <a:xfrm>
            <a:off x="407477" y="887211"/>
            <a:ext cx="4869180" cy="524273"/>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基本的な視点</a:t>
            </a:r>
          </a:p>
        </p:txBody>
      </p:sp>
      <p:sp>
        <p:nvSpPr>
          <p:cNvPr id="6" name="正方形/長方形 5">
            <a:extLst>
              <a:ext uri="{FF2B5EF4-FFF2-40B4-BE49-F238E27FC236}">
                <a16:creationId xmlns:a16="http://schemas.microsoft.com/office/drawing/2014/main" id="{1BCDD99A-FAFA-B76D-BDCA-CF7246CAED1A}"/>
              </a:ext>
            </a:extLst>
          </p:cNvPr>
          <p:cNvSpPr/>
          <p:nvPr/>
        </p:nvSpPr>
        <p:spPr>
          <a:xfrm>
            <a:off x="8954158" y="135595"/>
            <a:ext cx="2900146" cy="6764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203643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E728559-B4C9-B614-9477-99A420DA27F5}"/>
              </a:ext>
            </a:extLst>
          </p:cNvPr>
          <p:cNvSpPr/>
          <p:nvPr/>
        </p:nvSpPr>
        <p:spPr>
          <a:xfrm>
            <a:off x="407477" y="1306286"/>
            <a:ext cx="11358383" cy="53400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600" b="1" dirty="0">
                <a:latin typeface="Meiryo UI" panose="020B0604030504040204" pitchFamily="50" charset="-128"/>
                <a:ea typeface="Meiryo UI" panose="020B0604030504040204" pitchFamily="50" charset="-128"/>
              </a:rPr>
              <a:t>③相談支援専門員との連携</a:t>
            </a:r>
            <a:endParaRPr kumimoji="1" lang="en-US" altLang="ja-JP" sz="26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〇プラン（個別支援計画）の内容がサービス等利用計画とリンクしてるか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〇サービス等利用計画に記載されている</a:t>
            </a:r>
            <a:r>
              <a:rPr kumimoji="1" lang="ja-JP" altLang="en-US" sz="2400" b="1" u="sng" dirty="0">
                <a:latin typeface="Meiryo UI" panose="020B0604030504040204" pitchFamily="50" charset="-128"/>
                <a:ea typeface="Meiryo UI" panose="020B0604030504040204" pitchFamily="50" charset="-128"/>
              </a:rPr>
              <a:t>事業所の役割や本人の役割</a:t>
            </a:r>
            <a:r>
              <a:rPr kumimoji="1" lang="ja-JP" altLang="en-US" sz="2400" dirty="0">
                <a:latin typeface="Meiryo UI" panose="020B0604030504040204" pitchFamily="50" charset="-128"/>
                <a:ea typeface="Meiryo UI" panose="020B0604030504040204" pitchFamily="50" charset="-128"/>
              </a:rPr>
              <a:t>をプラン（個別支援計画）に反映させる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〇プラン（個別支援計画）を相談支援専門員に交付し、支援内容を共有する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〇サービス等利用計画の更新や変更に対応してプラン（個別支援計画）の見直しをする</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600" b="1" dirty="0">
                <a:latin typeface="Meiryo UI" panose="020B0604030504040204" pitchFamily="50" charset="-128"/>
                <a:ea typeface="Meiryo UI" panose="020B0604030504040204" pitchFamily="50" charset="-128"/>
              </a:rPr>
              <a:t>④本人主体のプラン（個別支援計画）作成</a:t>
            </a:r>
            <a:endParaRPr kumimoji="1" lang="en-US" altLang="ja-JP" sz="26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〇個別支援計画作成会議に本人が同席し、意見等をきく</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〇本人と決めた目標に対する支援内容を分かりやすく説明し、同意を得てから交付する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〇プラン（個別支援計画）の内容を生活支援員や職業指導員などの直接支援者に説明し、情報を共有したうえで統一した支援を行う</a:t>
            </a:r>
            <a:endParaRPr kumimoji="1" lang="en-US" altLang="ja-JP" sz="24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115398" y="211690"/>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）プランニング（個別支援計画の作成）</a:t>
            </a:r>
            <a:endParaRPr lang="ja-JP" altLang="en-US" sz="2800" dirty="0">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1328A032-E447-A788-EA3A-C7D713DCA6E4}"/>
              </a:ext>
            </a:extLst>
          </p:cNvPr>
          <p:cNvSpPr/>
          <p:nvPr/>
        </p:nvSpPr>
        <p:spPr>
          <a:xfrm>
            <a:off x="407477" y="887211"/>
            <a:ext cx="4869180" cy="524273"/>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基本的な視点</a:t>
            </a:r>
          </a:p>
        </p:txBody>
      </p:sp>
      <p:sp>
        <p:nvSpPr>
          <p:cNvPr id="6" name="正方形/長方形 5">
            <a:extLst>
              <a:ext uri="{FF2B5EF4-FFF2-40B4-BE49-F238E27FC236}">
                <a16:creationId xmlns:a16="http://schemas.microsoft.com/office/drawing/2014/main" id="{1BCDD99A-FAFA-B76D-BDCA-CF7246CAED1A}"/>
              </a:ext>
            </a:extLst>
          </p:cNvPr>
          <p:cNvSpPr/>
          <p:nvPr/>
        </p:nvSpPr>
        <p:spPr>
          <a:xfrm>
            <a:off x="8954158" y="135595"/>
            <a:ext cx="2900146" cy="6764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2900156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65FF7A7-AF35-3A1F-ECD1-650E297D0FF2}"/>
              </a:ext>
            </a:extLst>
          </p:cNvPr>
          <p:cNvSpPr/>
          <p:nvPr/>
        </p:nvSpPr>
        <p:spPr>
          <a:xfrm>
            <a:off x="733292" y="5094514"/>
            <a:ext cx="10428192" cy="165151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・個別支援計画に基づいた就労支援の実施</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・意思決定支援と権利擁護の視点から支援</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・本人のエンパワメントにアプローチした支援</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・社会資源のネットワークを構築して支援の幅を広げる</a:t>
            </a:r>
            <a:endParaRPr kumimoji="1" lang="en-US" altLang="ja-JP" sz="24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D986F7AC-BB50-E7A9-1107-76A40B7DBEEB}"/>
              </a:ext>
            </a:extLst>
          </p:cNvPr>
          <p:cNvSpPr/>
          <p:nvPr/>
        </p:nvSpPr>
        <p:spPr>
          <a:xfrm>
            <a:off x="791424" y="1097282"/>
            <a:ext cx="3926417" cy="3726601"/>
          </a:xfrm>
          <a:prstGeom prst="roundRect">
            <a:avLst>
              <a:gd name="adj" fmla="val 5925"/>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a:t>
            </a:r>
            <a:r>
              <a:rPr kumimoji="1" lang="en-US" altLang="ja-JP" sz="2400" dirty="0">
                <a:latin typeface="Meiryo UI" panose="020B0604030504040204" pitchFamily="50" charset="-128"/>
                <a:ea typeface="Meiryo UI" panose="020B0604030504040204" pitchFamily="50" charset="-128"/>
              </a:rPr>
              <a:t>ADL</a:t>
            </a:r>
            <a:r>
              <a:rPr kumimoji="1" lang="ja-JP" altLang="en-US" sz="2400" dirty="0">
                <a:latin typeface="Meiryo UI" panose="020B0604030504040204" pitchFamily="50" charset="-128"/>
                <a:ea typeface="Meiryo UI" panose="020B0604030504040204" pitchFamily="50" charset="-128"/>
              </a:rPr>
              <a:t>の獲得</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〇生活リズムの形成</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〇健康や服薬管理</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〇対人関係</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〇基本的な労働習慣</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〇社会性やルールの習得</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〇働くことへの動機づけ</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〇能力の自己理解　　等</a:t>
            </a:r>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605456" y="266183"/>
            <a:ext cx="11140110" cy="71735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4</a:t>
            </a:r>
            <a:r>
              <a:rPr lang="ja-JP" altLang="en-US" sz="3600" dirty="0">
                <a:latin typeface="Meiryo UI" panose="020B0604030504040204" pitchFamily="50" charset="-128"/>
                <a:ea typeface="Meiryo UI" panose="020B0604030504040204" pitchFamily="50" charset="-128"/>
              </a:rPr>
              <a:t>）インターベーション（支援の実施）</a:t>
            </a:r>
            <a:endParaRPr lang="ja-JP" altLang="en-US" sz="2800" dirty="0">
              <a:latin typeface="Meiryo UI" panose="020B0604030504040204" pitchFamily="50" charset="-128"/>
              <a:ea typeface="Meiryo UI" panose="020B0604030504040204" pitchFamily="50" charset="-128"/>
            </a:endParaRPr>
          </a:p>
        </p:txBody>
      </p:sp>
      <p:pic>
        <p:nvPicPr>
          <p:cNvPr id="6" name="コンテンツ プレースホルダー 5">
            <a:extLst>
              <a:ext uri="{FF2B5EF4-FFF2-40B4-BE49-F238E27FC236}">
                <a16:creationId xmlns:a16="http://schemas.microsoft.com/office/drawing/2014/main" id="{01F9CC43-57B6-5073-FD6D-E6254B70C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292" y="4823883"/>
            <a:ext cx="470654" cy="424863"/>
          </a:xfrm>
        </p:spPr>
      </p:pic>
      <p:sp>
        <p:nvSpPr>
          <p:cNvPr id="4" name="四角形: 角を丸くする 3">
            <a:extLst>
              <a:ext uri="{FF2B5EF4-FFF2-40B4-BE49-F238E27FC236}">
                <a16:creationId xmlns:a16="http://schemas.microsoft.com/office/drawing/2014/main" id="{1D756077-27EE-8068-3126-BDECB81FF5DE}"/>
              </a:ext>
            </a:extLst>
          </p:cNvPr>
          <p:cNvSpPr/>
          <p:nvPr/>
        </p:nvSpPr>
        <p:spPr>
          <a:xfrm>
            <a:off x="1605717" y="1224474"/>
            <a:ext cx="2297831" cy="396545"/>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職業準備訓練</a:t>
            </a:r>
          </a:p>
        </p:txBody>
      </p:sp>
      <p:sp>
        <p:nvSpPr>
          <p:cNvPr id="11" name="テキスト ボックス 10">
            <a:extLst>
              <a:ext uri="{FF2B5EF4-FFF2-40B4-BE49-F238E27FC236}">
                <a16:creationId xmlns:a16="http://schemas.microsoft.com/office/drawing/2014/main" id="{BB05D01E-4A0C-B57C-258E-02D4BDBAEAEC}"/>
              </a:ext>
            </a:extLst>
          </p:cNvPr>
          <p:cNvSpPr txBox="1"/>
          <p:nvPr/>
        </p:nvSpPr>
        <p:spPr>
          <a:xfrm>
            <a:off x="1128638" y="4851648"/>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sp>
        <p:nvSpPr>
          <p:cNvPr id="13" name="四角形: 角を丸くする 12">
            <a:extLst>
              <a:ext uri="{FF2B5EF4-FFF2-40B4-BE49-F238E27FC236}">
                <a16:creationId xmlns:a16="http://schemas.microsoft.com/office/drawing/2014/main" id="{0A1F1A07-B4BA-BE8A-4826-B72A5D5E1A70}"/>
              </a:ext>
            </a:extLst>
          </p:cNvPr>
          <p:cNvSpPr/>
          <p:nvPr/>
        </p:nvSpPr>
        <p:spPr>
          <a:xfrm>
            <a:off x="4978399" y="1096590"/>
            <a:ext cx="6422175" cy="1849754"/>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〇マッチング（求職活動、採用面接、就職）</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〇職場環境の調整や作業マニュアルの作成</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〇就労支援員やジョブコーチによる個別支援</a:t>
            </a:r>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69E41B67-D97D-C579-0946-77577F10F725}"/>
              </a:ext>
            </a:extLst>
          </p:cNvPr>
          <p:cNvSpPr/>
          <p:nvPr/>
        </p:nvSpPr>
        <p:spPr>
          <a:xfrm>
            <a:off x="6357325" y="1209646"/>
            <a:ext cx="3802743" cy="396545"/>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職場開拓と就職のあっせん</a:t>
            </a:r>
          </a:p>
        </p:txBody>
      </p:sp>
      <p:sp>
        <p:nvSpPr>
          <p:cNvPr id="15" name="四角形: 角を丸くする 14">
            <a:extLst>
              <a:ext uri="{FF2B5EF4-FFF2-40B4-BE49-F238E27FC236}">
                <a16:creationId xmlns:a16="http://schemas.microsoft.com/office/drawing/2014/main" id="{0DCACB1B-6C36-1BE3-D410-CEE85D5757A0}"/>
              </a:ext>
            </a:extLst>
          </p:cNvPr>
          <p:cNvSpPr/>
          <p:nvPr/>
        </p:nvSpPr>
        <p:spPr>
          <a:xfrm>
            <a:off x="4978401" y="3045047"/>
            <a:ext cx="6422175" cy="1849754"/>
          </a:xfrm>
          <a:prstGeom prst="roundRect">
            <a:avLst>
              <a:gd name="adj" fmla="val 5925"/>
            </a:avLst>
          </a:prstGeom>
        </p:spPr>
        <p:style>
          <a:lnRef idx="1">
            <a:schemeClr val="accent6"/>
          </a:lnRef>
          <a:fillRef idx="2">
            <a:schemeClr val="accent6"/>
          </a:fillRef>
          <a:effectRef idx="1">
            <a:schemeClr val="accent6"/>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〇定期的な訪問と面談</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〇職場の理解醸成とキーパーソンの育成</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〇労働条件の再調整等、雇用管理への介入支援</a:t>
            </a:r>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41C5D010-1703-BD45-49A1-A6649A8CDA50}"/>
              </a:ext>
            </a:extLst>
          </p:cNvPr>
          <p:cNvSpPr/>
          <p:nvPr/>
        </p:nvSpPr>
        <p:spPr>
          <a:xfrm>
            <a:off x="6357325" y="3069833"/>
            <a:ext cx="3802743" cy="35916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定着支援</a:t>
            </a:r>
          </a:p>
        </p:txBody>
      </p:sp>
      <p:sp>
        <p:nvSpPr>
          <p:cNvPr id="3" name="正方形/長方形 2">
            <a:extLst>
              <a:ext uri="{FF2B5EF4-FFF2-40B4-BE49-F238E27FC236}">
                <a16:creationId xmlns:a16="http://schemas.microsoft.com/office/drawing/2014/main" id="{E2922BA7-6D30-C3DF-E02F-778B3F5AB712}"/>
              </a:ext>
            </a:extLst>
          </p:cNvPr>
          <p:cNvSpPr/>
          <p:nvPr/>
        </p:nvSpPr>
        <p:spPr>
          <a:xfrm>
            <a:off x="8935496" y="190357"/>
            <a:ext cx="2900146" cy="6764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404226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69CE8730-978C-CE73-3514-7C3D61FDEDFB}"/>
              </a:ext>
            </a:extLst>
          </p:cNvPr>
          <p:cNvSpPr/>
          <p:nvPr/>
        </p:nvSpPr>
        <p:spPr>
          <a:xfrm>
            <a:off x="746250" y="746330"/>
            <a:ext cx="10699500" cy="676462"/>
          </a:xfrm>
          <a:prstGeom prst="roundRect">
            <a:avLst>
              <a:gd name="adj" fmla="val 0"/>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・プランに基づいたサービスが提供されているかどうかを確認</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・本人のニーズや就労環境・生活状況に変化はないかを確認</a:t>
            </a:r>
            <a:endParaRPr kumimoji="1" lang="en-US" altLang="ja-JP" sz="24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E728559-B4C9-B614-9477-99A420DA27F5}"/>
              </a:ext>
            </a:extLst>
          </p:cNvPr>
          <p:cNvSpPr/>
          <p:nvPr/>
        </p:nvSpPr>
        <p:spPr>
          <a:xfrm>
            <a:off x="1772816" y="1505528"/>
            <a:ext cx="4907902" cy="5151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本人</a:t>
            </a:r>
            <a:r>
              <a:rPr kumimoji="1" lang="ja-JP" altLang="en-US" sz="2400" dirty="0">
                <a:latin typeface="Meiryo UI" panose="020B0604030504040204" pitchFamily="50" charset="-128"/>
                <a:ea typeface="Meiryo UI" panose="020B0604030504040204" pitchFamily="50" charset="-128"/>
              </a:rPr>
              <a:t>／家族（必要な場合）</a:t>
            </a:r>
            <a:endParaRPr kumimoji="1" lang="en-US" altLang="ja-JP" sz="24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115398" y="211690"/>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5</a:t>
            </a:r>
            <a:r>
              <a:rPr lang="ja-JP" altLang="en-US" sz="3600" dirty="0">
                <a:latin typeface="Meiryo UI" panose="020B0604030504040204" pitchFamily="50" charset="-128"/>
                <a:ea typeface="Meiryo UI" panose="020B0604030504040204" pitchFamily="50" charset="-128"/>
              </a:rPr>
              <a:t>）モニタリング（支援状況の観察）</a:t>
            </a:r>
            <a:endParaRPr lang="ja-JP" altLang="en-US" sz="28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539FB333-2291-2016-7AFC-A525EA4DE3F6}"/>
              </a:ext>
            </a:extLst>
          </p:cNvPr>
          <p:cNvSpPr/>
          <p:nvPr/>
        </p:nvSpPr>
        <p:spPr>
          <a:xfrm>
            <a:off x="9323558" y="171029"/>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
        <p:nvSpPr>
          <p:cNvPr id="13" name="正方形/長方形 12">
            <a:extLst>
              <a:ext uri="{FF2B5EF4-FFF2-40B4-BE49-F238E27FC236}">
                <a16:creationId xmlns:a16="http://schemas.microsoft.com/office/drawing/2014/main" id="{6EA3F3FB-1115-4563-4A61-574CCBA084E2}"/>
              </a:ext>
            </a:extLst>
          </p:cNvPr>
          <p:cNvSpPr/>
          <p:nvPr/>
        </p:nvSpPr>
        <p:spPr>
          <a:xfrm>
            <a:off x="6674256" y="1505528"/>
            <a:ext cx="4969629" cy="5112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サービス管理責任者</a:t>
            </a:r>
            <a:endParaRPr kumimoji="1" lang="en-US" altLang="ja-JP" sz="2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EFF7C42-CB6B-D2FC-6CDE-1E86AD85E50B}"/>
              </a:ext>
            </a:extLst>
          </p:cNvPr>
          <p:cNvSpPr/>
          <p:nvPr/>
        </p:nvSpPr>
        <p:spPr>
          <a:xfrm>
            <a:off x="407474" y="2034582"/>
            <a:ext cx="1365339" cy="583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場所</a:t>
            </a:r>
            <a:endParaRPr kumimoji="1" lang="en-US" altLang="ja-JP" sz="24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1CC2C295-DB13-A920-5D24-516DA3482ADF}"/>
              </a:ext>
            </a:extLst>
          </p:cNvPr>
          <p:cNvSpPr/>
          <p:nvPr/>
        </p:nvSpPr>
        <p:spPr>
          <a:xfrm>
            <a:off x="407474" y="2629174"/>
            <a:ext cx="1365339" cy="48669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頻度</a:t>
            </a:r>
            <a:endParaRPr kumimoji="1" lang="en-US" altLang="ja-JP" sz="24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1B3ADDFC-3DE6-39EF-6C9E-B845C646F696}"/>
              </a:ext>
            </a:extLst>
          </p:cNvPr>
          <p:cNvSpPr/>
          <p:nvPr/>
        </p:nvSpPr>
        <p:spPr>
          <a:xfrm>
            <a:off x="407472" y="3130180"/>
            <a:ext cx="1365339" cy="366414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内容</a:t>
            </a:r>
            <a:endParaRPr kumimoji="1" lang="en-US" altLang="ja-JP" sz="24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5A3B79E9-8ADB-5AD0-114E-4516D0D89224}"/>
              </a:ext>
            </a:extLst>
          </p:cNvPr>
          <p:cNvSpPr/>
          <p:nvPr/>
        </p:nvSpPr>
        <p:spPr>
          <a:xfrm>
            <a:off x="1772813" y="2038312"/>
            <a:ext cx="4907902" cy="5765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自宅、本人の住まい</a:t>
            </a:r>
            <a:endParaRPr kumimoji="1" lang="en-US" altLang="ja-JP" sz="2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518116A3-2ED0-BDF2-F74F-94FAB9304B32}"/>
              </a:ext>
            </a:extLst>
          </p:cNvPr>
          <p:cNvSpPr/>
          <p:nvPr/>
        </p:nvSpPr>
        <p:spPr>
          <a:xfrm>
            <a:off x="6680716" y="2018274"/>
            <a:ext cx="4969629" cy="5974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事業所や電話　等</a:t>
            </a:r>
            <a:endParaRPr kumimoji="1" lang="en-US" altLang="ja-JP" sz="2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D5718D21-DF97-BCDB-CE6C-730698793ED0}"/>
              </a:ext>
            </a:extLst>
          </p:cNvPr>
          <p:cNvSpPr/>
          <p:nvPr/>
        </p:nvSpPr>
        <p:spPr>
          <a:xfrm>
            <a:off x="1772815" y="2629732"/>
            <a:ext cx="9877530" cy="4866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概ね　１か月～６か月／１回</a:t>
            </a:r>
            <a:endParaRPr kumimoji="1" lang="en-US" altLang="ja-JP"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C34BD01B-6F88-EF43-1E25-368A2AAEB1A7}"/>
              </a:ext>
            </a:extLst>
          </p:cNvPr>
          <p:cNvSpPr/>
          <p:nvPr/>
        </p:nvSpPr>
        <p:spPr>
          <a:xfrm>
            <a:off x="1772813" y="3126573"/>
            <a:ext cx="4907902" cy="3657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〇サ計画の達成状況</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〇就労系事業所での取り組み状況</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（達成したこと、嬉しかったこと、困ったこと、今頑張っていること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〇本人が感じる課題（就労・生活）</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〇体調に関して（通院、服薬状況、心身の状況変化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〇生活面に関して（日常生活の変化、金銭状況　自宅での過ごし方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〇希望の変更（就労、生活、機関）</a:t>
            </a:r>
            <a:endParaRPr kumimoji="1" lang="en-US" altLang="ja-JP" sz="24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4B3E9587-7FBB-229F-DAD1-BBB2580DFE89}"/>
              </a:ext>
            </a:extLst>
          </p:cNvPr>
          <p:cNvSpPr/>
          <p:nvPr/>
        </p:nvSpPr>
        <p:spPr>
          <a:xfrm>
            <a:off x="6680716" y="3115866"/>
            <a:ext cx="4969629" cy="36641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〇事業所での様子</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〇就労支援の状況（技能、エンパワメント、社会性の獲得）</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〇生活支援の状況（</a:t>
            </a:r>
            <a:r>
              <a:rPr kumimoji="1" lang="en-US" altLang="ja-JP" sz="2400" dirty="0">
                <a:latin typeface="Meiryo UI" panose="020B0604030504040204" pitchFamily="50" charset="-128"/>
                <a:ea typeface="Meiryo UI" panose="020B0604030504040204" pitchFamily="50" charset="-128"/>
              </a:rPr>
              <a:t>ADL</a:t>
            </a:r>
            <a:r>
              <a:rPr kumimoji="1" lang="ja-JP" altLang="en-US" sz="2400" dirty="0">
                <a:latin typeface="Meiryo UI" panose="020B0604030504040204" pitchFamily="50" charset="-128"/>
                <a:ea typeface="Meiryo UI" panose="020B0604030504040204" pitchFamily="50" charset="-128"/>
              </a:rPr>
              <a:t>の獲得、生活状況、人間関係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〇個別支援計画の達成度</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〇事業所の視点から本人の課題</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〇体調に関して（通所頻度、通院、服薬状況、心身の状況の変化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〇本人のニーズの変化</a:t>
            </a:r>
            <a:endParaRPr kumimoji="1"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177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A913458-CD09-A8BC-033B-B59E6E9B95B1}"/>
              </a:ext>
            </a:extLst>
          </p:cNvPr>
          <p:cNvSpPr txBox="1"/>
          <p:nvPr/>
        </p:nvSpPr>
        <p:spPr>
          <a:xfrm>
            <a:off x="366603" y="1445466"/>
            <a:ext cx="11458794" cy="2000548"/>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モニタリング場所</a:t>
            </a:r>
            <a:r>
              <a:rPr kumimoji="1" lang="en-US" altLang="ja-JP" sz="2800" b="1" dirty="0">
                <a:latin typeface="Meiryo UI" panose="020B0604030504040204" pitchFamily="50" charset="-128"/>
                <a:ea typeface="Meiryo UI" panose="020B0604030504040204" pitchFamily="50" charset="-128"/>
              </a:rPr>
              <a:t>】</a:t>
            </a:r>
          </a:p>
          <a:p>
            <a:r>
              <a:rPr kumimoji="1" lang="ja-JP" altLang="en-US" sz="2400" b="1" dirty="0">
                <a:latin typeface="Meiryo UI" panose="020B0604030504040204" pitchFamily="50" charset="-128"/>
                <a:ea typeface="Meiryo UI" panose="020B0604030504040204" pitchFamily="50" charset="-128"/>
              </a:rPr>
              <a:t>　</a:t>
            </a:r>
            <a:r>
              <a:rPr kumimoji="1" lang="ja-JP" altLang="en-US" sz="2400" b="1" u="sng" dirty="0">
                <a:latin typeface="Meiryo UI" panose="020B0604030504040204" pitchFamily="50" charset="-128"/>
                <a:ea typeface="Meiryo UI" panose="020B0604030504040204" pitchFamily="50" charset="-128"/>
              </a:rPr>
              <a:t>本人／家族の場合</a:t>
            </a:r>
            <a:r>
              <a:rPr kumimoji="1" lang="ja-JP" altLang="en-US" sz="2400" dirty="0">
                <a:latin typeface="Meiryo UI" panose="020B0604030504040204" pitchFamily="50" charset="-128"/>
                <a:ea typeface="Meiryo UI" panose="020B0604030504040204" pitchFamily="50" charset="-128"/>
              </a:rPr>
              <a:t>　　基本的には自宅や本人の住まいで行う。本人・家族からの聞き取りのほか、</a:t>
            </a:r>
            <a:r>
              <a:rPr kumimoji="1" lang="ja-JP" altLang="en-US" sz="2400" b="1" dirty="0">
                <a:latin typeface="Meiryo UI" panose="020B0604030504040204" pitchFamily="50" charset="-128"/>
                <a:ea typeface="Meiryo UI" panose="020B0604030504040204" pitchFamily="50" charset="-128"/>
              </a:rPr>
              <a:t>自宅での様子や生活状況、住環境から本人のニーズ等を読み解く</a:t>
            </a:r>
            <a:r>
              <a:rPr kumimoji="1" lang="ja-JP" altLang="en-US" sz="2400" dirty="0">
                <a:latin typeface="Meiryo UI" panose="020B0604030504040204" pitchFamily="50" charset="-128"/>
                <a:ea typeface="Meiryo UI" panose="020B0604030504040204" pitchFamily="50" charset="-128"/>
              </a:rPr>
              <a:t>視点が大切。</a:t>
            </a:r>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　</a:t>
            </a:r>
            <a:r>
              <a:rPr kumimoji="1" lang="ja-JP" altLang="en-US" sz="2400" b="1" u="sng" dirty="0">
                <a:latin typeface="Meiryo UI" panose="020B0604030504040204" pitchFamily="50" charset="-128"/>
                <a:ea typeface="Meiryo UI" panose="020B0604030504040204" pitchFamily="50" charset="-128"/>
              </a:rPr>
              <a:t>サビ管の場合</a:t>
            </a:r>
            <a:r>
              <a:rPr kumimoji="1" lang="ja-JP" altLang="en-US" sz="2400" b="1"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電話でのモニタリングが一般的と思われるが、時には就労系事業所を訪問し「</a:t>
            </a:r>
            <a:r>
              <a:rPr kumimoji="1" lang="ja-JP" altLang="en-US" sz="2400" b="1" dirty="0">
                <a:latin typeface="Meiryo UI" panose="020B0604030504040204" pitchFamily="50" charset="-128"/>
                <a:ea typeface="Meiryo UI" panose="020B0604030504040204" pitchFamily="50" charset="-128"/>
              </a:rPr>
              <a:t>本人がどのように過ごし、どんな取り組みをしているか</a:t>
            </a:r>
            <a:r>
              <a:rPr kumimoji="1" lang="ja-JP" altLang="en-US" sz="2400" dirty="0">
                <a:latin typeface="Meiryo UI" panose="020B0604030504040204" pitchFamily="50" charset="-128"/>
                <a:ea typeface="Meiryo UI" panose="020B0604030504040204" pitchFamily="50" charset="-128"/>
              </a:rPr>
              <a:t>」を実際に見ることでイメージを深める。</a:t>
            </a:r>
          </a:p>
        </p:txBody>
      </p:sp>
      <p:sp>
        <p:nvSpPr>
          <p:cNvPr id="2" name="テキスト ボックス 1">
            <a:extLst>
              <a:ext uri="{FF2B5EF4-FFF2-40B4-BE49-F238E27FC236}">
                <a16:creationId xmlns:a16="http://schemas.microsoft.com/office/drawing/2014/main" id="{7F5A62D2-6838-29DC-FE5B-AB33CD6FF99E}"/>
              </a:ext>
            </a:extLst>
          </p:cNvPr>
          <p:cNvSpPr txBox="1"/>
          <p:nvPr/>
        </p:nvSpPr>
        <p:spPr>
          <a:xfrm>
            <a:off x="366603" y="4182364"/>
            <a:ext cx="11458794" cy="2000548"/>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モニタリング頻度</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本人の状況や利用するサービスによって異なるが、概ね１か月～６か月に１回モニタリングが行われる。モニタリングを行う日程は前もって本人、サビ管と調整し準備ができたうえでする。本人やサビ管から</a:t>
            </a:r>
            <a:r>
              <a:rPr kumimoji="1" lang="ja-JP" altLang="en-US" sz="2400" b="1" dirty="0">
                <a:latin typeface="Meiryo UI" panose="020B0604030504040204" pitchFamily="50" charset="-128"/>
                <a:ea typeface="Meiryo UI" panose="020B0604030504040204" pitchFamily="50" charset="-128"/>
              </a:rPr>
              <a:t>「状況の変化やニーズの変更等」</a:t>
            </a:r>
            <a:r>
              <a:rPr kumimoji="1" lang="ja-JP" altLang="en-US" sz="2400" dirty="0">
                <a:latin typeface="Meiryo UI" panose="020B0604030504040204" pitchFamily="50" charset="-128"/>
                <a:ea typeface="Meiryo UI" panose="020B0604030504040204" pitchFamily="50" charset="-128"/>
              </a:rPr>
              <a:t>があると相談があった場合は決められた時期と関係なく聞き取り等を行い、必要な場合は再アセスメントにつなげる。</a:t>
            </a:r>
            <a:endParaRPr kumimoji="1" lang="en-US" altLang="ja-JP" sz="24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BE03B7B-C850-E2E5-3D37-30FBE9891ECB}"/>
              </a:ext>
            </a:extLst>
          </p:cNvPr>
          <p:cNvSpPr/>
          <p:nvPr/>
        </p:nvSpPr>
        <p:spPr>
          <a:xfrm>
            <a:off x="565728" y="443345"/>
            <a:ext cx="5293896" cy="6557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場面での</a:t>
            </a:r>
            <a:r>
              <a:rPr kumimoji="1" lang="en-US" altLang="ja-JP" sz="2800" dirty="0">
                <a:latin typeface="Meiryo UI" panose="020B0604030504040204" pitchFamily="50" charset="-128"/>
                <a:ea typeface="Meiryo UI" panose="020B0604030504040204" pitchFamily="50" charset="-128"/>
              </a:rPr>
              <a:t>POINT</a:t>
            </a:r>
            <a:r>
              <a:rPr kumimoji="1" lang="ja-JP" altLang="en-US" sz="2800" dirty="0">
                <a:latin typeface="Meiryo UI" panose="020B0604030504040204" pitchFamily="50" charset="-128"/>
                <a:ea typeface="Meiryo UI" panose="020B0604030504040204" pitchFamily="50" charset="-128"/>
              </a:rPr>
              <a:t>～モニタリング～</a:t>
            </a:r>
          </a:p>
        </p:txBody>
      </p:sp>
      <p:sp>
        <p:nvSpPr>
          <p:cNvPr id="3" name="正方形/長方形 2">
            <a:extLst>
              <a:ext uri="{FF2B5EF4-FFF2-40B4-BE49-F238E27FC236}">
                <a16:creationId xmlns:a16="http://schemas.microsoft.com/office/drawing/2014/main" id="{A9C54F51-9EB9-1717-7AD2-4023D2AC4E3F}"/>
              </a:ext>
            </a:extLst>
          </p:cNvPr>
          <p:cNvSpPr/>
          <p:nvPr/>
        </p:nvSpPr>
        <p:spPr>
          <a:xfrm>
            <a:off x="9132454" y="443345"/>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Tree>
    <p:extLst>
      <p:ext uri="{BB962C8B-B14F-4D97-AF65-F5344CB8AC3E}">
        <p14:creationId xmlns:p14="http://schemas.microsoft.com/office/powerpoint/2010/main" val="194146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65FF7A7-AF35-3A1F-ECD1-650E297D0FF2}"/>
              </a:ext>
            </a:extLst>
          </p:cNvPr>
          <p:cNvSpPr/>
          <p:nvPr/>
        </p:nvSpPr>
        <p:spPr>
          <a:xfrm>
            <a:off x="6046943" y="1294295"/>
            <a:ext cx="5768403" cy="5451283"/>
          </a:xfrm>
          <a:prstGeom prst="roundRect">
            <a:avLst>
              <a:gd name="adj" fmla="val 9136"/>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600" dirty="0">
                <a:latin typeface="Meiryo UI" panose="020B0604030504040204" pitchFamily="50" charset="-128"/>
                <a:ea typeface="Meiryo UI" panose="020B0604030504040204" pitchFamily="50" charset="-128"/>
              </a:rPr>
              <a:t>・モニタリングは日々の積み重ね。個別支援計画に基づいて行った支援と結果を記録しておき、事業所のモニタリング会議までに整理して報告。</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モニタリング結果を相談支援専門員からのモニタリングまでに整理して伝える。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・「希望やニーズの変更」「目標に対し思ったような成果が得られていない」等があった際は、相談支援専門員と協力し再アセスメントにつなげる。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・「終結」した場合でも、一連の支援内容を次の機関に引き継いだり（</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本人の了承を得て）これまで構築したネットワークを活用して本人の把握をする。</a:t>
            </a:r>
            <a:endParaRPr kumimoji="1" lang="en-US" altLang="ja-JP" sz="24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D986F7AC-BB50-E7A9-1107-76A40B7DBEEB}"/>
              </a:ext>
            </a:extLst>
          </p:cNvPr>
          <p:cNvSpPr/>
          <p:nvPr/>
        </p:nvSpPr>
        <p:spPr>
          <a:xfrm>
            <a:off x="410547" y="1877615"/>
            <a:ext cx="5533053" cy="4867962"/>
          </a:xfrm>
          <a:prstGeom prst="roundRect">
            <a:avLst>
              <a:gd name="adj" fmla="val 5925"/>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〇本人の達成感</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〇家族、支援者の達成感</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〇目標の達成度</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〇目標に対する課題やニーズの変化</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〇雇用契約の条件</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〇福祉的就労の形態や工賃等の条件</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〇就労支援や生活支援のサービスの質</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〇職場実習の可能性</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〇雇用の可能性</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〇企業等との連携状況</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〇支援機関の変更</a:t>
            </a:r>
            <a:endParaRPr kumimoji="1" lang="en-US" altLang="ja-JP" sz="26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487185" y="251741"/>
            <a:ext cx="11140110" cy="617691"/>
          </a:xfrm>
          <a:effectLst>
            <a:softEdge rad="635000"/>
          </a:effectLst>
        </p:spPr>
        <p:txBody>
          <a:bodyPr anchor="t">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5</a:t>
            </a:r>
            <a:r>
              <a:rPr lang="ja-JP" altLang="en-US" sz="3600" dirty="0">
                <a:latin typeface="Meiryo UI" panose="020B0604030504040204" pitchFamily="50" charset="-128"/>
                <a:ea typeface="Meiryo UI" panose="020B0604030504040204" pitchFamily="50" charset="-128"/>
              </a:rPr>
              <a:t>）モニタリング（支援状況の観察）</a:t>
            </a:r>
            <a:br>
              <a:rPr lang="en-US" altLang="ja-JP" sz="2800" dirty="0">
                <a:latin typeface="Meiryo UI" panose="020B0604030504040204" pitchFamily="50" charset="-128"/>
                <a:ea typeface="Meiryo UI" panose="020B0604030504040204" pitchFamily="50" charset="-128"/>
              </a:rPr>
            </a:br>
            <a:br>
              <a:rPr lang="en-US" altLang="ja-JP" sz="3600" dirty="0">
                <a:latin typeface="Meiryo UI" panose="020B0604030504040204" pitchFamily="50" charset="-128"/>
                <a:ea typeface="Meiryo UI" panose="020B0604030504040204" pitchFamily="50" charset="-128"/>
              </a:rPr>
            </a:br>
            <a:br>
              <a:rPr lang="en-US" altLang="ja-JP" sz="3600" dirty="0">
                <a:latin typeface="Meiryo UI" panose="020B0604030504040204" pitchFamily="50" charset="-128"/>
                <a:ea typeface="Meiryo UI" panose="020B0604030504040204" pitchFamily="50" charset="-128"/>
              </a:rPr>
            </a:br>
            <a:endParaRPr lang="ja-JP" altLang="en-US" sz="2800" dirty="0">
              <a:latin typeface="Meiryo UI" panose="020B0604030504040204" pitchFamily="50" charset="-128"/>
              <a:ea typeface="Meiryo UI" panose="020B0604030504040204" pitchFamily="50" charset="-128"/>
            </a:endParaRPr>
          </a:p>
        </p:txBody>
      </p:sp>
      <p:pic>
        <p:nvPicPr>
          <p:cNvPr id="6" name="コンテンツ プレースホルダー 5">
            <a:extLst>
              <a:ext uri="{FF2B5EF4-FFF2-40B4-BE49-F238E27FC236}">
                <a16:creationId xmlns:a16="http://schemas.microsoft.com/office/drawing/2014/main" id="{01F9CC43-57B6-5073-FD6D-E6254B70C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1276" y="898817"/>
            <a:ext cx="470654" cy="424863"/>
          </a:xfrm>
        </p:spPr>
      </p:pic>
      <p:sp>
        <p:nvSpPr>
          <p:cNvPr id="11" name="テキスト ボックス 10">
            <a:extLst>
              <a:ext uri="{FF2B5EF4-FFF2-40B4-BE49-F238E27FC236}">
                <a16:creationId xmlns:a16="http://schemas.microsoft.com/office/drawing/2014/main" id="{BB05D01E-4A0C-B57C-258E-02D4BDBAEAEC}"/>
              </a:ext>
            </a:extLst>
          </p:cNvPr>
          <p:cNvSpPr txBox="1"/>
          <p:nvPr/>
        </p:nvSpPr>
        <p:spPr>
          <a:xfrm>
            <a:off x="6631930" y="1004191"/>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sp>
        <p:nvSpPr>
          <p:cNvPr id="16" name="四角形: 角を丸くする 15">
            <a:extLst>
              <a:ext uri="{FF2B5EF4-FFF2-40B4-BE49-F238E27FC236}">
                <a16:creationId xmlns:a16="http://schemas.microsoft.com/office/drawing/2014/main" id="{41C5D010-1703-BD45-49A1-A6649A8CDA50}"/>
              </a:ext>
            </a:extLst>
          </p:cNvPr>
          <p:cNvSpPr/>
          <p:nvPr/>
        </p:nvSpPr>
        <p:spPr>
          <a:xfrm>
            <a:off x="795155" y="1015867"/>
            <a:ext cx="4526615" cy="715312"/>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具体的な確認項目</a:t>
            </a:r>
          </a:p>
        </p:txBody>
      </p:sp>
      <p:sp>
        <p:nvSpPr>
          <p:cNvPr id="3" name="正方形/長方形 2">
            <a:extLst>
              <a:ext uri="{FF2B5EF4-FFF2-40B4-BE49-F238E27FC236}">
                <a16:creationId xmlns:a16="http://schemas.microsoft.com/office/drawing/2014/main" id="{3AEAE3D0-3922-DBED-02D2-CCF9A28428CD}"/>
              </a:ext>
            </a:extLst>
          </p:cNvPr>
          <p:cNvSpPr/>
          <p:nvPr/>
        </p:nvSpPr>
        <p:spPr>
          <a:xfrm>
            <a:off x="8804669" y="251741"/>
            <a:ext cx="2900146" cy="6764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44728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487185" y="195942"/>
            <a:ext cx="11140110" cy="653143"/>
          </a:xfrm>
          <a:ln>
            <a:noFill/>
          </a:ln>
        </p:spPr>
        <p:style>
          <a:lnRef idx="2">
            <a:schemeClr val="dk1"/>
          </a:lnRef>
          <a:fillRef idx="1">
            <a:schemeClr val="lt1"/>
          </a:fillRef>
          <a:effectRef idx="0">
            <a:schemeClr val="dk1"/>
          </a:effectRef>
          <a:fontRef idx="minor">
            <a:schemeClr val="dk1"/>
          </a:fontRef>
        </p:style>
        <p:txBody>
          <a:bodyPr anchor="t">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6</a:t>
            </a:r>
            <a:r>
              <a:rPr lang="ja-JP" altLang="en-US" sz="3600" dirty="0">
                <a:latin typeface="Meiryo UI" panose="020B0604030504040204" pitchFamily="50" charset="-128"/>
                <a:ea typeface="Meiryo UI" panose="020B0604030504040204" pitchFamily="50" charset="-128"/>
              </a:rPr>
              <a:t>）エバリュエーション（職業生活の実態把握）</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br>
              <a:rPr lang="en-US" altLang="ja-JP" sz="2800" dirty="0">
                <a:latin typeface="Meiryo UI" panose="020B0604030504040204" pitchFamily="50" charset="-128"/>
                <a:ea typeface="Meiryo UI" panose="020B0604030504040204" pitchFamily="50" charset="-128"/>
              </a:rPr>
            </a:b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endParaRPr lang="ja-JP" altLang="en-US" sz="28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B531D39B-60F8-A3A2-76E6-B7E78970F33B}"/>
              </a:ext>
            </a:extLst>
          </p:cNvPr>
          <p:cNvSpPr/>
          <p:nvPr/>
        </p:nvSpPr>
        <p:spPr>
          <a:xfrm>
            <a:off x="631489" y="1007706"/>
            <a:ext cx="10851502" cy="1782147"/>
          </a:xfrm>
          <a:prstGeom prst="rect">
            <a:avLst/>
          </a:prstGeom>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　エバリュエーションとは事後評価のことである。ケアマネジメントの終了時や一段落したときに、一連のケアマネジメントの内容や就労支援の実施が本人にとって有益であったかを検証する。</a:t>
            </a:r>
          </a:p>
        </p:txBody>
      </p:sp>
      <p:sp>
        <p:nvSpPr>
          <p:cNvPr id="8" name="四角形: 角を丸くする 7">
            <a:extLst>
              <a:ext uri="{FF2B5EF4-FFF2-40B4-BE49-F238E27FC236}">
                <a16:creationId xmlns:a16="http://schemas.microsoft.com/office/drawing/2014/main" id="{8245B6B8-51BE-97C2-0532-75E1056FBA10}"/>
              </a:ext>
            </a:extLst>
          </p:cNvPr>
          <p:cNvSpPr/>
          <p:nvPr/>
        </p:nvSpPr>
        <p:spPr>
          <a:xfrm>
            <a:off x="631489" y="3030894"/>
            <a:ext cx="10851502" cy="762000"/>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latin typeface="Meiryo UI" panose="020B0604030504040204" pitchFamily="50" charset="-128"/>
                <a:ea typeface="Meiryo UI" panose="020B0604030504040204" pitchFamily="50" charset="-128"/>
              </a:rPr>
              <a:t>エバリュエーション会議</a:t>
            </a:r>
            <a:endParaRPr kumimoji="1" lang="en-US" altLang="ja-JP" sz="36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198155F9-66EC-BE2C-0BA8-ABF7385C2F8C}"/>
              </a:ext>
            </a:extLst>
          </p:cNvPr>
          <p:cNvSpPr/>
          <p:nvPr/>
        </p:nvSpPr>
        <p:spPr>
          <a:xfrm>
            <a:off x="1810138" y="3827106"/>
            <a:ext cx="4086808" cy="1004596"/>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相談支援専門員、サービス管理責任者、本人</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家族、関係機関</a:t>
            </a:r>
            <a:endParaRPr kumimoji="1" lang="en-US" altLang="ja-JP" sz="24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9366051D-7766-9B9C-51D8-DB31A0163E3F}"/>
              </a:ext>
            </a:extLst>
          </p:cNvPr>
          <p:cNvSpPr/>
          <p:nvPr/>
        </p:nvSpPr>
        <p:spPr>
          <a:xfrm>
            <a:off x="1810138" y="4848808"/>
            <a:ext cx="4086808" cy="1813250"/>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〇中間評価（支援の効果が得られていない場合など）</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〇終結時</a:t>
            </a:r>
            <a:endParaRPr kumimoji="1" lang="en-US" altLang="ja-JP" sz="2400"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1D02A578-852E-8C95-429D-B40D03BF7563}"/>
              </a:ext>
            </a:extLst>
          </p:cNvPr>
          <p:cNvSpPr/>
          <p:nvPr/>
        </p:nvSpPr>
        <p:spPr>
          <a:xfrm>
            <a:off x="631489" y="3827106"/>
            <a:ext cx="1141327" cy="1004596"/>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参加者</a:t>
            </a:r>
            <a:endParaRPr kumimoji="1" lang="en-US" altLang="ja-JP" sz="2400"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0ACA776A-550C-0A7C-6009-546E026EE523}"/>
              </a:ext>
            </a:extLst>
          </p:cNvPr>
          <p:cNvSpPr/>
          <p:nvPr/>
        </p:nvSpPr>
        <p:spPr>
          <a:xfrm>
            <a:off x="631489" y="4865914"/>
            <a:ext cx="1141327" cy="1796144"/>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時期</a:t>
            </a:r>
            <a:endParaRPr kumimoji="1" lang="en-US" altLang="ja-JP" sz="24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369941FE-CCF5-0400-2805-2CEF0A8962A4}"/>
              </a:ext>
            </a:extLst>
          </p:cNvPr>
          <p:cNvSpPr/>
          <p:nvPr/>
        </p:nvSpPr>
        <p:spPr>
          <a:xfrm>
            <a:off x="5934268" y="3827106"/>
            <a:ext cx="1225303" cy="1939212"/>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内容</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目的</a:t>
            </a:r>
            <a:endParaRPr kumimoji="1" lang="en-US" altLang="ja-JP" sz="24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9DF2FECE-C488-D076-9267-9AE9B613AE88}"/>
              </a:ext>
            </a:extLst>
          </p:cNvPr>
          <p:cNvSpPr/>
          <p:nvPr/>
        </p:nvSpPr>
        <p:spPr>
          <a:xfrm>
            <a:off x="7159571" y="3810000"/>
            <a:ext cx="4323420" cy="1939212"/>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u="sng" dirty="0">
                <a:latin typeface="Meiryo UI" panose="020B0604030504040204" pitchFamily="50" charset="-128"/>
                <a:ea typeface="Meiryo UI" panose="020B0604030504040204" pitchFamily="50" charset="-128"/>
              </a:rPr>
              <a:t>効果があったこと、課題に感じたこと</a:t>
            </a:r>
            <a:r>
              <a:rPr kumimoji="1" lang="ja-JP" altLang="en-US" sz="2400" dirty="0">
                <a:latin typeface="Meiryo UI" panose="020B0604030504040204" pitchFamily="50" charset="-128"/>
                <a:ea typeface="Meiryo UI" panose="020B0604030504040204" pitchFamily="50" charset="-128"/>
              </a:rPr>
              <a:t>を共有し、他にどのような方法があったか意見交換をする。検証結果を参考にして、今後の支援に活かす。</a:t>
            </a:r>
            <a:endParaRPr kumimoji="1" lang="en-US" altLang="ja-JP" sz="24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5AC04596-B4DF-62F8-1D33-EBC634CD6393}"/>
              </a:ext>
            </a:extLst>
          </p:cNvPr>
          <p:cNvSpPr/>
          <p:nvPr/>
        </p:nvSpPr>
        <p:spPr>
          <a:xfrm>
            <a:off x="5915607" y="5766318"/>
            <a:ext cx="1225303" cy="901960"/>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latin typeface="Meiryo UI" panose="020B0604030504040204" pitchFamily="50" charset="-128"/>
                <a:ea typeface="Meiryo UI" panose="020B0604030504040204" pitchFamily="50" charset="-128"/>
              </a:rPr>
              <a:t>point</a:t>
            </a:r>
          </a:p>
        </p:txBody>
      </p:sp>
      <p:sp>
        <p:nvSpPr>
          <p:cNvPr id="19" name="四角形: 角を丸くする 18">
            <a:extLst>
              <a:ext uri="{FF2B5EF4-FFF2-40B4-BE49-F238E27FC236}">
                <a16:creationId xmlns:a16="http://schemas.microsoft.com/office/drawing/2014/main" id="{9A3039C2-DCFA-DE34-76A9-288400962743}"/>
              </a:ext>
            </a:extLst>
          </p:cNvPr>
          <p:cNvSpPr/>
          <p:nvPr/>
        </p:nvSpPr>
        <p:spPr>
          <a:xfrm>
            <a:off x="7159571" y="5766318"/>
            <a:ext cx="4323420" cy="904292"/>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検証内容を整理し、本人や関係者にフィードバックする</a:t>
            </a:r>
            <a:endParaRPr kumimoji="1" lang="en-US" altLang="ja-JP"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738971C4-21C1-C45B-321E-843EF5C481C7}"/>
              </a:ext>
            </a:extLst>
          </p:cNvPr>
          <p:cNvSpPr/>
          <p:nvPr/>
        </p:nvSpPr>
        <p:spPr>
          <a:xfrm>
            <a:off x="9731829" y="168728"/>
            <a:ext cx="2184715" cy="35314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相談支援専門員</a:t>
            </a:r>
          </a:p>
        </p:txBody>
      </p:sp>
      <p:sp>
        <p:nvSpPr>
          <p:cNvPr id="21" name="正方形/長方形 20">
            <a:extLst>
              <a:ext uri="{FF2B5EF4-FFF2-40B4-BE49-F238E27FC236}">
                <a16:creationId xmlns:a16="http://schemas.microsoft.com/office/drawing/2014/main" id="{09418FA0-4256-A1D3-1BEB-E81F3AC632EA}"/>
              </a:ext>
            </a:extLst>
          </p:cNvPr>
          <p:cNvSpPr/>
          <p:nvPr/>
        </p:nvSpPr>
        <p:spPr>
          <a:xfrm>
            <a:off x="9731829" y="542162"/>
            <a:ext cx="2184715" cy="35314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168765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直角三角形 9">
            <a:extLst>
              <a:ext uri="{FF2B5EF4-FFF2-40B4-BE49-F238E27FC236}">
                <a16:creationId xmlns:a16="http://schemas.microsoft.com/office/drawing/2014/main" id="{F54B08CF-2B0C-8BE0-EAE8-C05C674F7C67}"/>
              </a:ext>
            </a:extLst>
          </p:cNvPr>
          <p:cNvSpPr/>
          <p:nvPr/>
        </p:nvSpPr>
        <p:spPr>
          <a:xfrm>
            <a:off x="1559913" y="478108"/>
            <a:ext cx="9425941" cy="693074"/>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662609" y="365125"/>
            <a:ext cx="10515600" cy="979626"/>
          </a:xfrm>
        </p:spPr>
        <p:txBody>
          <a:bodyPr>
            <a:normAutofit/>
          </a:bodyPr>
          <a:lstStyle/>
          <a:p>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．相談支援専門員とサービス管理責任者の連携</a:t>
            </a:r>
          </a:p>
        </p:txBody>
      </p:sp>
      <p:graphicFrame>
        <p:nvGraphicFramePr>
          <p:cNvPr id="3" name="表 3">
            <a:extLst>
              <a:ext uri="{FF2B5EF4-FFF2-40B4-BE49-F238E27FC236}">
                <a16:creationId xmlns:a16="http://schemas.microsoft.com/office/drawing/2014/main" id="{D4FE55E4-A3BE-3745-F663-5797EB361ADC}"/>
              </a:ext>
            </a:extLst>
          </p:cNvPr>
          <p:cNvGraphicFramePr>
            <a:graphicFrameLocks noGrp="1"/>
          </p:cNvGraphicFramePr>
          <p:nvPr>
            <p:extLst>
              <p:ext uri="{D42A27DB-BD31-4B8C-83A1-F6EECF244321}">
                <p14:modId xmlns:p14="http://schemas.microsoft.com/office/powerpoint/2010/main" val="2180019677"/>
              </p:ext>
            </p:extLst>
          </p:nvPr>
        </p:nvGraphicFramePr>
        <p:xfrm>
          <a:off x="662609" y="1690687"/>
          <a:ext cx="10813774" cy="4802188"/>
        </p:xfrm>
        <a:graphic>
          <a:graphicData uri="http://schemas.openxmlformats.org/drawingml/2006/table">
            <a:tbl>
              <a:tblPr firstRow="1" bandRow="1">
                <a:tableStyleId>{21E4AEA4-8DFA-4A89-87EB-49C32662AFE0}</a:tableStyleId>
              </a:tblPr>
              <a:tblGrid>
                <a:gridCol w="5426572">
                  <a:extLst>
                    <a:ext uri="{9D8B030D-6E8A-4147-A177-3AD203B41FA5}">
                      <a16:colId xmlns:a16="http://schemas.microsoft.com/office/drawing/2014/main" val="489339345"/>
                    </a:ext>
                  </a:extLst>
                </a:gridCol>
                <a:gridCol w="5387202">
                  <a:extLst>
                    <a:ext uri="{9D8B030D-6E8A-4147-A177-3AD203B41FA5}">
                      <a16:colId xmlns:a16="http://schemas.microsoft.com/office/drawing/2014/main" val="2895745025"/>
                    </a:ext>
                  </a:extLst>
                </a:gridCol>
              </a:tblGrid>
              <a:tr h="748081">
                <a:tc>
                  <a:txBody>
                    <a:bodyPr/>
                    <a:lstStyle/>
                    <a:p>
                      <a:pPr algn="ctr"/>
                      <a:r>
                        <a:rPr kumimoji="1" lang="ja-JP" altLang="en-US" sz="3200" b="0" dirty="0">
                          <a:solidFill>
                            <a:schemeClr val="tx1"/>
                          </a:solidFill>
                          <a:latin typeface="Meiryo UI" panose="020B0604030504040204" pitchFamily="50" charset="-128"/>
                          <a:ea typeface="Meiryo UI" panose="020B0604030504040204" pitchFamily="50" charset="-128"/>
                        </a:rPr>
                        <a:t>相談支援専門員の役割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dirty="0">
                          <a:solidFill>
                            <a:schemeClr val="tx1"/>
                          </a:solidFill>
                          <a:latin typeface="Meiryo UI" panose="020B0604030504040204" pitchFamily="50" charset="-128"/>
                          <a:ea typeface="Meiryo UI" panose="020B0604030504040204" pitchFamily="50" charset="-128"/>
                        </a:rPr>
                        <a:t>サービス管理責任者の役割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005367"/>
                  </a:ext>
                </a:extLst>
              </a:tr>
              <a:tr h="4054107">
                <a:tc>
                  <a:txBody>
                    <a:bodyPr/>
                    <a:lstStyle/>
                    <a:p>
                      <a:r>
                        <a:rPr kumimoji="1" lang="ja-JP" altLang="en-US" dirty="0"/>
                        <a:t>・</a:t>
                      </a:r>
                      <a:r>
                        <a:rPr kumimoji="1" lang="ja-JP" altLang="en-US" sz="2400" dirty="0">
                          <a:latin typeface="Meiryo UI" panose="020B0604030504040204" pitchFamily="50" charset="-128"/>
                          <a:ea typeface="Meiryo UI" panose="020B0604030504040204" pitchFamily="50" charset="-128"/>
                        </a:rPr>
                        <a:t>利用者の意向に沿った</a:t>
                      </a:r>
                      <a:r>
                        <a:rPr kumimoji="1" lang="ja-JP" altLang="en-US" sz="2400" b="1" u="sng" dirty="0">
                          <a:latin typeface="Meiryo UI" panose="020B0604030504040204" pitchFamily="50" charset="-128"/>
                          <a:ea typeface="Meiryo UI" panose="020B0604030504040204" pitchFamily="50" charset="-128"/>
                        </a:rPr>
                        <a:t>サービス等利用計画</a:t>
                      </a:r>
                      <a:r>
                        <a:rPr kumimoji="1" lang="ja-JP" altLang="en-US" sz="2400" dirty="0">
                          <a:latin typeface="Meiryo UI" panose="020B0604030504040204" pitchFamily="50" charset="-128"/>
                          <a:ea typeface="Meiryo UI" panose="020B0604030504040204" pitchFamily="50" charset="-128"/>
                        </a:rPr>
                        <a:t>の作成（</a:t>
                      </a:r>
                      <a:r>
                        <a:rPr kumimoji="1" lang="ja-JP" altLang="en-US" sz="2400" b="1" u="sng" dirty="0">
                          <a:latin typeface="Meiryo UI" panose="020B0604030504040204" pitchFamily="50" charset="-128"/>
                          <a:ea typeface="Meiryo UI" panose="020B0604030504040204" pitchFamily="50" charset="-128"/>
                        </a:rPr>
                        <a:t>サービス等をつなげる</a:t>
                      </a:r>
                      <a:r>
                        <a:rPr kumimoji="1" lang="ja-JP" altLang="en-US"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・サービス等利用計画の実施状況の把握</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・生活全般にかかわる相談</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u="sng" dirty="0">
                          <a:latin typeface="Meiryo UI" panose="020B0604030504040204" pitchFamily="50" charset="-128"/>
                          <a:ea typeface="Meiryo UI" panose="020B0604030504040204" pitchFamily="50" charset="-128"/>
                        </a:rPr>
                        <a:t>社会資源等の情報収集と情報提供</a:t>
                      </a:r>
                      <a:endParaRPr kumimoji="1" lang="en-US" altLang="ja-JP" sz="2400" b="1" u="sng"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・関係機関との連携・連絡調整　等　</a:t>
                      </a:r>
                      <a:endParaRPr kumimoji="1" lang="en-US" altLang="ja-JP" sz="2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UI" panose="020B0604030504040204" pitchFamily="50" charset="-128"/>
                          <a:ea typeface="Meiryo UI" panose="020B0604030504040204" pitchFamily="50" charset="-128"/>
                        </a:rPr>
                        <a:t>・利用者の満足度等の確認</a:t>
                      </a:r>
                    </a:p>
                    <a:p>
                      <a:endParaRPr kumimoji="1" lang="ja-JP" altLang="en-US" sz="2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400" dirty="0">
                          <a:latin typeface="Meiryo UI" panose="020B0604030504040204" pitchFamily="50" charset="-128"/>
                          <a:ea typeface="Meiryo UI" panose="020B0604030504040204" pitchFamily="50" charset="-128"/>
                        </a:rPr>
                        <a:t>・利用者の意向に沿った</a:t>
                      </a:r>
                      <a:r>
                        <a:rPr kumimoji="1" lang="ja-JP" altLang="en-US" sz="2400" b="1" u="sng" dirty="0">
                          <a:latin typeface="Meiryo UI" panose="020B0604030504040204" pitchFamily="50" charset="-128"/>
                          <a:ea typeface="Meiryo UI" panose="020B0604030504040204" pitchFamily="50" charset="-128"/>
                        </a:rPr>
                        <a:t>個別支援計画</a:t>
                      </a:r>
                      <a:r>
                        <a:rPr kumimoji="1" lang="ja-JP" altLang="en-US" sz="2400" dirty="0">
                          <a:latin typeface="Meiryo UI" panose="020B0604030504040204" pitchFamily="50" charset="-128"/>
                          <a:ea typeface="Meiryo UI" panose="020B0604030504040204" pitchFamily="50" charset="-128"/>
                        </a:rPr>
                        <a:t>の作成（</a:t>
                      </a:r>
                      <a:r>
                        <a:rPr kumimoji="1" lang="ja-JP" altLang="en-US" sz="2400" b="1" u="sng" dirty="0">
                          <a:solidFill>
                            <a:schemeClr val="tx1"/>
                          </a:solidFill>
                          <a:latin typeface="Meiryo UI" panose="020B0604030504040204" pitchFamily="50" charset="-128"/>
                          <a:ea typeface="Meiryo UI" panose="020B0604030504040204" pitchFamily="50" charset="-128"/>
                        </a:rPr>
                        <a:t>エンパワメントの発揮</a:t>
                      </a:r>
                      <a:r>
                        <a:rPr kumimoji="1" lang="ja-JP" altLang="en-US"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u="sng" dirty="0">
                          <a:latin typeface="Meiryo UI" panose="020B0604030504040204" pitchFamily="50" charset="-128"/>
                          <a:ea typeface="Meiryo UI" panose="020B0604030504040204" pitchFamily="50" charset="-128"/>
                        </a:rPr>
                        <a:t>個別支援計画に基づいた具体的支援の実施</a:t>
                      </a:r>
                      <a:r>
                        <a:rPr kumimoji="1" lang="ja-JP" altLang="en-US" sz="2400" dirty="0">
                          <a:latin typeface="Meiryo UI" panose="020B0604030504040204" pitchFamily="50" charset="-128"/>
                          <a:ea typeface="Meiryo UI" panose="020B0604030504040204" pitchFamily="50" charset="-128"/>
                        </a:rPr>
                        <a:t>（支援が提供されているかの確認）</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・生活面や就労面にかかわる相談</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・関係機関との連携・連絡調整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・利用者の満足度等の確認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4323474"/>
                  </a:ext>
                </a:extLst>
              </a:tr>
            </a:tbl>
          </a:graphicData>
        </a:graphic>
      </p:graphicFrame>
      <p:sp>
        <p:nvSpPr>
          <p:cNvPr id="4" name="四角形: 角を丸くする 3">
            <a:extLst>
              <a:ext uri="{FF2B5EF4-FFF2-40B4-BE49-F238E27FC236}">
                <a16:creationId xmlns:a16="http://schemas.microsoft.com/office/drawing/2014/main" id="{C4183C23-D13C-3FF7-4FD3-CF5DCB2DB14A}"/>
              </a:ext>
            </a:extLst>
          </p:cNvPr>
          <p:cNvSpPr/>
          <p:nvPr/>
        </p:nvSpPr>
        <p:spPr>
          <a:xfrm>
            <a:off x="1866902" y="5353881"/>
            <a:ext cx="4091609" cy="9939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必要なサービス等の調整</a:t>
            </a:r>
          </a:p>
        </p:txBody>
      </p:sp>
      <p:sp>
        <p:nvSpPr>
          <p:cNvPr id="5" name="四角形: 角を丸くする 4">
            <a:extLst>
              <a:ext uri="{FF2B5EF4-FFF2-40B4-BE49-F238E27FC236}">
                <a16:creationId xmlns:a16="http://schemas.microsoft.com/office/drawing/2014/main" id="{526103BC-E665-44C5-E8DB-2C1F8EFEE3AD}"/>
              </a:ext>
            </a:extLst>
          </p:cNvPr>
          <p:cNvSpPr/>
          <p:nvPr/>
        </p:nvSpPr>
        <p:spPr>
          <a:xfrm>
            <a:off x="6233493" y="5353882"/>
            <a:ext cx="4091609" cy="993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必要な支援等の実施</a:t>
            </a:r>
          </a:p>
        </p:txBody>
      </p:sp>
      <p:sp>
        <p:nvSpPr>
          <p:cNvPr id="6" name="楕円 5">
            <a:extLst>
              <a:ext uri="{FF2B5EF4-FFF2-40B4-BE49-F238E27FC236}">
                <a16:creationId xmlns:a16="http://schemas.microsoft.com/office/drawing/2014/main" id="{72360023-6093-B464-5992-466C32E5A202}"/>
              </a:ext>
            </a:extLst>
          </p:cNvPr>
          <p:cNvSpPr/>
          <p:nvPr/>
        </p:nvSpPr>
        <p:spPr>
          <a:xfrm>
            <a:off x="715618" y="5458861"/>
            <a:ext cx="1028701" cy="8878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rPr>
              <a:t>広</a:t>
            </a:r>
          </a:p>
        </p:txBody>
      </p:sp>
      <p:sp>
        <p:nvSpPr>
          <p:cNvPr id="7" name="楕円 6">
            <a:extLst>
              <a:ext uri="{FF2B5EF4-FFF2-40B4-BE49-F238E27FC236}">
                <a16:creationId xmlns:a16="http://schemas.microsoft.com/office/drawing/2014/main" id="{4BE82C61-DDAB-CC10-247F-3F17E44EC679}"/>
              </a:ext>
            </a:extLst>
          </p:cNvPr>
          <p:cNvSpPr/>
          <p:nvPr/>
        </p:nvSpPr>
        <p:spPr>
          <a:xfrm>
            <a:off x="10407100" y="5406887"/>
            <a:ext cx="1028701" cy="8878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rPr>
              <a:t>深</a:t>
            </a:r>
          </a:p>
        </p:txBody>
      </p:sp>
      <p:pic>
        <p:nvPicPr>
          <p:cNvPr id="8" name="図 7">
            <a:extLst>
              <a:ext uri="{FF2B5EF4-FFF2-40B4-BE49-F238E27FC236}">
                <a16:creationId xmlns:a16="http://schemas.microsoft.com/office/drawing/2014/main" id="{7826B0D3-24BF-9B36-5D5F-2D03513F4F4C}"/>
              </a:ext>
            </a:extLst>
          </p:cNvPr>
          <p:cNvPicPr>
            <a:picLocks noChangeAspect="1"/>
          </p:cNvPicPr>
          <p:nvPr/>
        </p:nvPicPr>
        <p:blipFill rotWithShape="1">
          <a:blip r:embed="rId2">
            <a:extLst>
              <a:ext uri="{28A0092B-C50C-407E-A947-70E740481C1C}">
                <a14:useLocalDpi xmlns:a14="http://schemas.microsoft.com/office/drawing/2010/main" val="0"/>
              </a:ext>
            </a:extLst>
          </a:blip>
          <a:srcRect l="49004" b="53215"/>
          <a:stretch/>
        </p:blipFill>
        <p:spPr>
          <a:xfrm>
            <a:off x="9779708" y="2"/>
            <a:ext cx="2412293" cy="2213113"/>
          </a:xfrm>
          <a:prstGeom prst="rect">
            <a:avLst/>
          </a:prstGeom>
        </p:spPr>
      </p:pic>
    </p:spTree>
    <p:extLst>
      <p:ext uri="{BB962C8B-B14F-4D97-AF65-F5344CB8AC3E}">
        <p14:creationId xmlns:p14="http://schemas.microsoft.com/office/powerpoint/2010/main" val="313841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1737361" y="447479"/>
            <a:ext cx="8517989" cy="695263"/>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577516" y="502906"/>
            <a:ext cx="10951824" cy="663114"/>
          </a:xfrm>
          <a:effectLst>
            <a:softEdge rad="635000"/>
          </a:effectLst>
        </p:spPr>
        <p:txBody>
          <a:bodyPr>
            <a:normAutofit fontScale="90000"/>
          </a:bodyPr>
          <a:lstStyle/>
          <a:p>
            <a:pPr algn="ctr"/>
            <a:r>
              <a:rPr lang="ja-JP" altLang="en-US" sz="5300" dirty="0">
                <a:latin typeface="Meiryo UI" panose="020B0604030504040204" pitchFamily="50" charset="-128"/>
                <a:ea typeface="Meiryo UI" panose="020B0604030504040204" pitchFamily="50" charset="-128"/>
              </a:rPr>
              <a:t>１</a:t>
            </a:r>
            <a:r>
              <a:rPr lang="ja-JP" altLang="en-US" dirty="0">
                <a:latin typeface="Meiryo UI" panose="020B0604030504040204" pitchFamily="50" charset="-128"/>
                <a:ea typeface="Meiryo UI" panose="020B0604030504040204" pitchFamily="50" charset="-128"/>
              </a:rPr>
              <a:t>．</a:t>
            </a:r>
            <a:r>
              <a:rPr lang="ja-JP" altLang="en-US" sz="5300" dirty="0">
                <a:latin typeface="Meiryo UI" panose="020B0604030504040204" pitchFamily="50" charset="-128"/>
                <a:ea typeface="Meiryo UI" panose="020B0604030504040204" pitchFamily="50" charset="-128"/>
              </a:rPr>
              <a:t>ケアマネジメント</a:t>
            </a:r>
            <a:r>
              <a:rPr lang="ja-JP" altLang="en-US" dirty="0">
                <a:latin typeface="Meiryo UI" panose="020B0604030504040204" pitchFamily="50" charset="-128"/>
                <a:ea typeface="Meiryo UI" panose="020B0604030504040204" pitchFamily="50" charset="-128"/>
              </a:rPr>
              <a:t>の定義と援助の内容</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838201" y="1260623"/>
            <a:ext cx="10515599" cy="1386130"/>
          </a:xfrm>
        </p:spPr>
        <p:style>
          <a:lnRef idx="2">
            <a:schemeClr val="dk1"/>
          </a:lnRef>
          <a:fillRef idx="1">
            <a:schemeClr val="lt1"/>
          </a:fillRef>
          <a:effectRef idx="0">
            <a:schemeClr val="dk1"/>
          </a:effectRef>
          <a:fontRef idx="minor">
            <a:schemeClr val="dk1"/>
          </a:fontRef>
        </p:style>
        <p:txBody>
          <a:bodyPr anchor="ctr">
            <a:noAutofit/>
          </a:bodyPr>
          <a:lstStyle/>
          <a:p>
            <a:pPr marL="0" indent="0">
              <a:buNone/>
            </a:pPr>
            <a:r>
              <a:rPr lang="ja-JP" altLang="en-US" sz="3200" dirty="0"/>
              <a:t>ケアマネジメントとは多様なニーズがある中で、自ら必要なサービスを調整することが難しい人を対象とする援助方法である。</a:t>
            </a:r>
          </a:p>
        </p:txBody>
      </p:sp>
      <p:grpSp>
        <p:nvGrpSpPr>
          <p:cNvPr id="57" name="グループ化 56">
            <a:extLst>
              <a:ext uri="{FF2B5EF4-FFF2-40B4-BE49-F238E27FC236}">
                <a16:creationId xmlns:a16="http://schemas.microsoft.com/office/drawing/2014/main" id="{D1DE3C7C-A05B-6ED5-7188-C10FF95D7223}"/>
              </a:ext>
            </a:extLst>
          </p:cNvPr>
          <p:cNvGrpSpPr/>
          <p:nvPr/>
        </p:nvGrpSpPr>
        <p:grpSpPr>
          <a:xfrm>
            <a:off x="1175825" y="2794456"/>
            <a:ext cx="9840349" cy="3958182"/>
            <a:chOff x="1175824" y="2794456"/>
            <a:chExt cx="9840349" cy="3958182"/>
          </a:xfrm>
        </p:grpSpPr>
        <p:sp>
          <p:nvSpPr>
            <p:cNvPr id="6" name="正方形/長方形 5">
              <a:extLst>
                <a:ext uri="{FF2B5EF4-FFF2-40B4-BE49-F238E27FC236}">
                  <a16:creationId xmlns:a16="http://schemas.microsoft.com/office/drawing/2014/main" id="{E510FA69-27D4-B185-59BC-573AE6B0B3D3}"/>
                </a:ext>
              </a:extLst>
            </p:cNvPr>
            <p:cNvSpPr/>
            <p:nvPr/>
          </p:nvSpPr>
          <p:spPr>
            <a:xfrm>
              <a:off x="8596530" y="2794456"/>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福祉</a:t>
              </a:r>
              <a:endParaRPr kumimoji="1" lang="en-US" altLang="ja-JP" sz="2400" dirty="0">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9B3CE70D-4A0F-CA3D-5FBE-4E7163A2B48D}"/>
                </a:ext>
              </a:extLst>
            </p:cNvPr>
            <p:cNvSpPr/>
            <p:nvPr/>
          </p:nvSpPr>
          <p:spPr>
            <a:xfrm>
              <a:off x="10481601" y="2794456"/>
              <a:ext cx="534572" cy="3885883"/>
            </a:xfrm>
            <a:prstGeom prst="roundRect">
              <a:avLst/>
            </a:prstGeom>
          </p:spPr>
          <p:style>
            <a:lnRef idx="1">
              <a:schemeClr val="accent5"/>
            </a:lnRef>
            <a:fillRef idx="2">
              <a:schemeClr val="accent5"/>
            </a:fillRef>
            <a:effectRef idx="1">
              <a:schemeClr val="accent5"/>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フォーマル</a:t>
              </a:r>
            </a:p>
          </p:txBody>
        </p:sp>
        <p:sp>
          <p:nvSpPr>
            <p:cNvPr id="17" name="正方形/長方形 16">
              <a:extLst>
                <a:ext uri="{FF2B5EF4-FFF2-40B4-BE49-F238E27FC236}">
                  <a16:creationId xmlns:a16="http://schemas.microsoft.com/office/drawing/2014/main" id="{464A1F0C-3710-BAE5-63C7-D6DADD0C78F1}"/>
                </a:ext>
              </a:extLst>
            </p:cNvPr>
            <p:cNvSpPr/>
            <p:nvPr/>
          </p:nvSpPr>
          <p:spPr>
            <a:xfrm>
              <a:off x="1963612" y="2815029"/>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家族</a:t>
              </a:r>
              <a:endParaRPr kumimoji="1" lang="en-US" altLang="ja-JP" sz="2400" dirty="0">
                <a:latin typeface="Meiryo UI" panose="020B0604030504040204" pitchFamily="50" charset="-128"/>
                <a:ea typeface="Meiryo UI" panose="020B0604030504040204" pitchFamily="50" charset="-128"/>
              </a:endParaRPr>
            </a:p>
          </p:txBody>
        </p:sp>
        <p:sp>
          <p:nvSpPr>
            <p:cNvPr id="4" name="楕円 3">
              <a:extLst>
                <a:ext uri="{FF2B5EF4-FFF2-40B4-BE49-F238E27FC236}">
                  <a16:creationId xmlns:a16="http://schemas.microsoft.com/office/drawing/2014/main" id="{92ECA028-9FCD-6004-CC5C-EF4DD614BC80}"/>
                </a:ext>
              </a:extLst>
            </p:cNvPr>
            <p:cNvSpPr/>
            <p:nvPr/>
          </p:nvSpPr>
          <p:spPr>
            <a:xfrm>
              <a:off x="4643509" y="3800811"/>
              <a:ext cx="2996419" cy="1842867"/>
            </a:xfrm>
            <a:prstGeom prst="ellipse">
              <a:avLst/>
            </a:prstGeom>
          </p:spPr>
          <p:style>
            <a:lnRef idx="1">
              <a:schemeClr val="accent4"/>
            </a:lnRef>
            <a:fillRef idx="2">
              <a:schemeClr val="accent4"/>
            </a:fillRef>
            <a:effectRef idx="1">
              <a:schemeClr val="accent4"/>
            </a:effectRef>
            <a:fontRef idx="minor">
              <a:schemeClr val="dk1"/>
            </a:fontRef>
          </p:style>
          <p:txBody>
            <a:bodyPr rtlCol="0" anchor="b"/>
            <a:lstStyle/>
            <a:p>
              <a:pPr algn="r"/>
              <a:r>
                <a:rPr kumimoji="1" lang="ja-JP" altLang="en-US" sz="3600" dirty="0"/>
                <a:t>本人</a:t>
              </a:r>
            </a:p>
          </p:txBody>
        </p:sp>
        <p:sp>
          <p:nvSpPr>
            <p:cNvPr id="5" name="楕円 4">
              <a:extLst>
                <a:ext uri="{FF2B5EF4-FFF2-40B4-BE49-F238E27FC236}">
                  <a16:creationId xmlns:a16="http://schemas.microsoft.com/office/drawing/2014/main" id="{0D01FD34-603F-1C4C-12B1-8763829499B0}"/>
                </a:ext>
              </a:extLst>
            </p:cNvPr>
            <p:cNvSpPr/>
            <p:nvPr/>
          </p:nvSpPr>
          <p:spPr>
            <a:xfrm>
              <a:off x="4390290" y="3603858"/>
              <a:ext cx="2307101" cy="129422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多様なニーズ</a:t>
              </a:r>
            </a:p>
          </p:txBody>
        </p:sp>
        <p:sp>
          <p:nvSpPr>
            <p:cNvPr id="7" name="正方形/長方形 6">
              <a:extLst>
                <a:ext uri="{FF2B5EF4-FFF2-40B4-BE49-F238E27FC236}">
                  <a16:creationId xmlns:a16="http://schemas.microsoft.com/office/drawing/2014/main" id="{4E3FA61A-63C2-422A-1DB6-D8CF0FF8A07F}"/>
                </a:ext>
              </a:extLst>
            </p:cNvPr>
            <p:cNvSpPr/>
            <p:nvPr/>
          </p:nvSpPr>
          <p:spPr>
            <a:xfrm>
              <a:off x="8596530" y="3622275"/>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教育</a:t>
              </a:r>
              <a:endParaRPr kumimoji="1" lang="en-US" altLang="ja-JP" sz="2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E577B52-50F2-8775-1981-E0606A4BDD40}"/>
                </a:ext>
              </a:extLst>
            </p:cNvPr>
            <p:cNvSpPr/>
            <p:nvPr/>
          </p:nvSpPr>
          <p:spPr>
            <a:xfrm>
              <a:off x="8596530" y="4450094"/>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医療</a:t>
              </a:r>
              <a:endParaRPr kumimoji="1"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0B636401-38A1-EF64-6D06-387497EDF507}"/>
                </a:ext>
              </a:extLst>
            </p:cNvPr>
            <p:cNvSpPr/>
            <p:nvPr/>
          </p:nvSpPr>
          <p:spPr>
            <a:xfrm>
              <a:off x="8596530" y="5251963"/>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保健</a:t>
              </a:r>
              <a:endParaRPr kumimoji="1" lang="en-US" altLang="ja-JP" sz="24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DE41DB14-58DA-2E87-6616-5DE09D6D5E06}"/>
                </a:ext>
              </a:extLst>
            </p:cNvPr>
            <p:cNvSpPr/>
            <p:nvPr/>
          </p:nvSpPr>
          <p:spPr>
            <a:xfrm>
              <a:off x="8596530" y="6051642"/>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労働</a:t>
              </a:r>
              <a:endParaRPr kumimoji="1" lang="en-US" altLang="ja-JP" sz="2400"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E6C5FAEB-11E8-B11E-B404-69319B0E6996}"/>
                </a:ext>
              </a:extLst>
            </p:cNvPr>
            <p:cNvCxnSpPr>
              <a:stCxn id="6" idx="1"/>
              <a:endCxn id="4" idx="7"/>
            </p:cNvCxnSpPr>
            <p:nvPr/>
          </p:nvCxnSpPr>
          <p:spPr>
            <a:xfrm flipH="1">
              <a:off x="7201113" y="3108805"/>
              <a:ext cx="1395417" cy="961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E774679-9096-A3D3-5061-3D1F5BD6B973}"/>
                </a:ext>
              </a:extLst>
            </p:cNvPr>
            <p:cNvCxnSpPr>
              <a:cxnSpLocks/>
              <a:stCxn id="7" idx="1"/>
            </p:cNvCxnSpPr>
            <p:nvPr/>
          </p:nvCxnSpPr>
          <p:spPr>
            <a:xfrm flipH="1">
              <a:off x="7506285" y="3936624"/>
              <a:ext cx="1090245" cy="392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C394467-1A80-4F2C-B6E3-0DA0676F05C3}"/>
                </a:ext>
              </a:extLst>
            </p:cNvPr>
            <p:cNvCxnSpPr>
              <a:stCxn id="8" idx="1"/>
              <a:endCxn id="4" idx="6"/>
            </p:cNvCxnSpPr>
            <p:nvPr/>
          </p:nvCxnSpPr>
          <p:spPr>
            <a:xfrm flipH="1" flipV="1">
              <a:off x="7639928" y="4722245"/>
              <a:ext cx="956602" cy="42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C11694B-0FDF-9ECC-FA46-96793268312C}"/>
                </a:ext>
              </a:extLst>
            </p:cNvPr>
            <p:cNvCxnSpPr>
              <a:stCxn id="9" idx="1"/>
            </p:cNvCxnSpPr>
            <p:nvPr/>
          </p:nvCxnSpPr>
          <p:spPr>
            <a:xfrm flipH="1" flipV="1">
              <a:off x="7386708" y="5251963"/>
              <a:ext cx="1209822" cy="314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3AF75B4-B380-C10E-7686-EA4D02AC09B5}"/>
                </a:ext>
              </a:extLst>
            </p:cNvPr>
            <p:cNvCxnSpPr>
              <a:cxnSpLocks/>
              <a:stCxn id="10" idx="1"/>
            </p:cNvCxnSpPr>
            <p:nvPr/>
          </p:nvCxnSpPr>
          <p:spPr>
            <a:xfrm flipH="1" flipV="1">
              <a:off x="6908407" y="5519503"/>
              <a:ext cx="1688123" cy="8464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D49349F1-AAF3-AB25-CD6E-50293812949A}"/>
                </a:ext>
              </a:extLst>
            </p:cNvPr>
            <p:cNvSpPr/>
            <p:nvPr/>
          </p:nvSpPr>
          <p:spPr>
            <a:xfrm>
              <a:off x="1963610" y="3582551"/>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地域住民</a:t>
              </a:r>
              <a:endParaRPr kumimoji="1" lang="en-US" altLang="ja-JP"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83D0C0A2-DF4D-F8DB-D05E-B93F245376F0}"/>
                </a:ext>
              </a:extLst>
            </p:cNvPr>
            <p:cNvSpPr/>
            <p:nvPr/>
          </p:nvSpPr>
          <p:spPr>
            <a:xfrm>
              <a:off x="1943785" y="4312557"/>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友達</a:t>
              </a:r>
              <a:endParaRPr kumimoji="1" lang="en-US" altLang="ja-JP" sz="2400"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4CCDCC4E-ADFC-3587-9BCC-3F90A7C4F83A}"/>
                </a:ext>
              </a:extLst>
            </p:cNvPr>
            <p:cNvCxnSpPr>
              <a:cxnSpLocks/>
              <a:stCxn id="17" idx="3"/>
              <a:endCxn id="5" idx="1"/>
            </p:cNvCxnSpPr>
            <p:nvPr/>
          </p:nvCxnSpPr>
          <p:spPr>
            <a:xfrm>
              <a:off x="3581396" y="3129378"/>
              <a:ext cx="1146761" cy="664015"/>
            </a:xfrm>
            <a:prstGeom prst="line">
              <a:avLst/>
            </a:prstGeom>
          </p:spPr>
          <p:style>
            <a:lnRef idx="1">
              <a:schemeClr val="accent6"/>
            </a:lnRef>
            <a:fillRef idx="0">
              <a:schemeClr val="accent6"/>
            </a:fillRef>
            <a:effectRef idx="0">
              <a:schemeClr val="accent6"/>
            </a:effectRef>
            <a:fontRef idx="minor">
              <a:schemeClr val="tx1"/>
            </a:fontRef>
          </p:style>
        </p:cxnSp>
        <p:cxnSp>
          <p:nvCxnSpPr>
            <p:cNvPr id="26" name="直線コネクタ 25">
              <a:extLst>
                <a:ext uri="{FF2B5EF4-FFF2-40B4-BE49-F238E27FC236}">
                  <a16:creationId xmlns:a16="http://schemas.microsoft.com/office/drawing/2014/main" id="{65359793-E069-0F7B-EE1F-8658B2BD43DC}"/>
                </a:ext>
              </a:extLst>
            </p:cNvPr>
            <p:cNvCxnSpPr>
              <a:cxnSpLocks/>
              <a:stCxn id="18" idx="3"/>
              <a:endCxn id="5" idx="2"/>
            </p:cNvCxnSpPr>
            <p:nvPr/>
          </p:nvCxnSpPr>
          <p:spPr>
            <a:xfrm>
              <a:off x="3581394" y="3896900"/>
              <a:ext cx="808896" cy="354072"/>
            </a:xfrm>
            <a:prstGeom prst="line">
              <a:avLst/>
            </a:prstGeom>
          </p:spPr>
          <p:style>
            <a:lnRef idx="1">
              <a:schemeClr val="accent6"/>
            </a:lnRef>
            <a:fillRef idx="0">
              <a:schemeClr val="accent6"/>
            </a:fillRef>
            <a:effectRef idx="0">
              <a:schemeClr val="accent6"/>
            </a:effectRef>
            <a:fontRef idx="minor">
              <a:schemeClr val="tx1"/>
            </a:fontRef>
          </p:style>
        </p:cxnSp>
        <p:cxnSp>
          <p:nvCxnSpPr>
            <p:cNvPr id="28" name="直線コネクタ 27">
              <a:extLst>
                <a:ext uri="{FF2B5EF4-FFF2-40B4-BE49-F238E27FC236}">
                  <a16:creationId xmlns:a16="http://schemas.microsoft.com/office/drawing/2014/main" id="{2A8D918D-9BE6-D97D-EB7D-AC22EA52092C}"/>
                </a:ext>
              </a:extLst>
            </p:cNvPr>
            <p:cNvCxnSpPr>
              <a:cxnSpLocks/>
              <a:stCxn id="20" idx="3"/>
            </p:cNvCxnSpPr>
            <p:nvPr/>
          </p:nvCxnSpPr>
          <p:spPr>
            <a:xfrm>
              <a:off x="3561569" y="4626906"/>
              <a:ext cx="1163937" cy="248232"/>
            </a:xfrm>
            <a:prstGeom prst="line">
              <a:avLst/>
            </a:prstGeom>
          </p:spPr>
          <p:style>
            <a:lnRef idx="1">
              <a:schemeClr val="accent6"/>
            </a:lnRef>
            <a:fillRef idx="0">
              <a:schemeClr val="accent6"/>
            </a:fillRef>
            <a:effectRef idx="0">
              <a:schemeClr val="accent6"/>
            </a:effectRef>
            <a:fontRef idx="minor">
              <a:schemeClr val="tx1"/>
            </a:fontRef>
          </p:style>
        </p:cxnSp>
        <p:sp>
          <p:nvSpPr>
            <p:cNvPr id="29" name="四角形: 角を丸くする 28">
              <a:extLst>
                <a:ext uri="{FF2B5EF4-FFF2-40B4-BE49-F238E27FC236}">
                  <a16:creationId xmlns:a16="http://schemas.microsoft.com/office/drawing/2014/main" id="{726AA858-418C-2D3B-618F-9D2898FA2421}"/>
                </a:ext>
              </a:extLst>
            </p:cNvPr>
            <p:cNvSpPr/>
            <p:nvPr/>
          </p:nvSpPr>
          <p:spPr>
            <a:xfrm>
              <a:off x="1175824" y="2866755"/>
              <a:ext cx="626012" cy="3885883"/>
            </a:xfrm>
            <a:prstGeom prst="roundRect">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インフォーマル</a:t>
              </a:r>
            </a:p>
          </p:txBody>
        </p:sp>
        <p:sp>
          <p:nvSpPr>
            <p:cNvPr id="31" name="正方形/長方形 30">
              <a:extLst>
                <a:ext uri="{FF2B5EF4-FFF2-40B4-BE49-F238E27FC236}">
                  <a16:creationId xmlns:a16="http://schemas.microsoft.com/office/drawing/2014/main" id="{D7804F91-E015-FA84-3862-574605F84CD8}"/>
                </a:ext>
              </a:extLst>
            </p:cNvPr>
            <p:cNvSpPr/>
            <p:nvPr/>
          </p:nvSpPr>
          <p:spPr>
            <a:xfrm>
              <a:off x="1945413" y="5079954"/>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ボランティア</a:t>
              </a:r>
              <a:endParaRPr kumimoji="1" lang="en-US" altLang="ja-JP" sz="2400" dirty="0">
                <a:latin typeface="Meiryo UI" panose="020B0604030504040204" pitchFamily="50" charset="-128"/>
                <a:ea typeface="Meiryo UI" panose="020B0604030504040204" pitchFamily="50" charset="-128"/>
              </a:endParaRPr>
            </a:p>
          </p:txBody>
        </p:sp>
        <p:cxnSp>
          <p:nvCxnSpPr>
            <p:cNvPr id="37" name="直線コネクタ 36">
              <a:extLst>
                <a:ext uri="{FF2B5EF4-FFF2-40B4-BE49-F238E27FC236}">
                  <a16:creationId xmlns:a16="http://schemas.microsoft.com/office/drawing/2014/main" id="{9049808C-90E8-5829-1DF6-498C1ABF9198}"/>
                </a:ext>
              </a:extLst>
            </p:cNvPr>
            <p:cNvCxnSpPr>
              <a:cxnSpLocks/>
              <a:stCxn id="31" idx="3"/>
              <a:endCxn id="4" idx="3"/>
            </p:cNvCxnSpPr>
            <p:nvPr/>
          </p:nvCxnSpPr>
          <p:spPr>
            <a:xfrm flipV="1">
              <a:off x="3563197" y="5373796"/>
              <a:ext cx="1519127" cy="20507"/>
            </a:xfrm>
            <a:prstGeom prst="line">
              <a:avLst/>
            </a:prstGeom>
          </p:spPr>
          <p:style>
            <a:lnRef idx="1">
              <a:schemeClr val="accent6"/>
            </a:lnRef>
            <a:fillRef idx="0">
              <a:schemeClr val="accent6"/>
            </a:fillRef>
            <a:effectRef idx="0">
              <a:schemeClr val="accent6"/>
            </a:effectRef>
            <a:fontRef idx="minor">
              <a:schemeClr val="tx1"/>
            </a:fontRef>
          </p:style>
        </p:cxnSp>
        <p:sp>
          <p:nvSpPr>
            <p:cNvPr id="40" name="正方形/長方形 39">
              <a:extLst>
                <a:ext uri="{FF2B5EF4-FFF2-40B4-BE49-F238E27FC236}">
                  <a16:creationId xmlns:a16="http://schemas.microsoft.com/office/drawing/2014/main" id="{A5AD4904-085A-08AE-9C52-A6C743DC1350}"/>
                </a:ext>
              </a:extLst>
            </p:cNvPr>
            <p:cNvSpPr/>
            <p:nvPr/>
          </p:nvSpPr>
          <p:spPr>
            <a:xfrm>
              <a:off x="1943785" y="5826532"/>
              <a:ext cx="1617784" cy="709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地域の</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団体組織</a:t>
              </a:r>
              <a:endParaRPr kumimoji="1" lang="en-US" altLang="ja-JP" sz="2400" dirty="0">
                <a:latin typeface="Meiryo UI" panose="020B0604030504040204" pitchFamily="50" charset="-128"/>
                <a:ea typeface="Meiryo UI" panose="020B0604030504040204" pitchFamily="50" charset="-128"/>
              </a:endParaRPr>
            </a:p>
          </p:txBody>
        </p:sp>
        <p:cxnSp>
          <p:nvCxnSpPr>
            <p:cNvPr id="44" name="直線コネクタ 43">
              <a:extLst>
                <a:ext uri="{FF2B5EF4-FFF2-40B4-BE49-F238E27FC236}">
                  <a16:creationId xmlns:a16="http://schemas.microsoft.com/office/drawing/2014/main" id="{3A71BBAD-09C5-6850-9C9E-9DDB6B68B353}"/>
                </a:ext>
              </a:extLst>
            </p:cNvPr>
            <p:cNvCxnSpPr>
              <a:cxnSpLocks/>
              <a:stCxn id="40" idx="3"/>
            </p:cNvCxnSpPr>
            <p:nvPr/>
          </p:nvCxnSpPr>
          <p:spPr>
            <a:xfrm flipV="1">
              <a:off x="3561569" y="5610599"/>
              <a:ext cx="1977840" cy="570475"/>
            </a:xfrm>
            <a:prstGeom prst="line">
              <a:avLst/>
            </a:prstGeom>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9911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8454C560-A071-9823-0295-81E4741650BD}"/>
              </a:ext>
            </a:extLst>
          </p:cNvPr>
          <p:cNvSpPr/>
          <p:nvPr/>
        </p:nvSpPr>
        <p:spPr>
          <a:xfrm>
            <a:off x="783772" y="449944"/>
            <a:ext cx="10697029" cy="6154057"/>
          </a:xfrm>
          <a:prstGeom prst="roundRect">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11" name="矢印: 左右 10">
            <a:extLst>
              <a:ext uri="{FF2B5EF4-FFF2-40B4-BE49-F238E27FC236}">
                <a16:creationId xmlns:a16="http://schemas.microsoft.com/office/drawing/2014/main" id="{5C03E697-C96B-1E50-27DF-C1A0900F2385}"/>
              </a:ext>
            </a:extLst>
          </p:cNvPr>
          <p:cNvSpPr/>
          <p:nvPr/>
        </p:nvSpPr>
        <p:spPr>
          <a:xfrm>
            <a:off x="3160491" y="2197100"/>
            <a:ext cx="5638787" cy="2743200"/>
          </a:xfrm>
          <a:prstGeom prst="leftRightArrow">
            <a:avLst>
              <a:gd name="adj1" fmla="val 50000"/>
              <a:gd name="adj2" fmla="val 2672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40D1A5D-4632-BB52-C1E0-092D22C3E7EC}"/>
              </a:ext>
            </a:extLst>
          </p:cNvPr>
          <p:cNvSpPr/>
          <p:nvPr/>
        </p:nvSpPr>
        <p:spPr>
          <a:xfrm>
            <a:off x="2492830" y="1625599"/>
            <a:ext cx="624113" cy="40349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kumimoji="1" lang="ja-JP" altLang="en-US" sz="2800" dirty="0">
                <a:latin typeface="Meiryo UI" panose="020B0604030504040204" pitchFamily="50" charset="-128"/>
                <a:ea typeface="Meiryo UI" panose="020B0604030504040204" pitchFamily="50" charset="-128"/>
              </a:rPr>
              <a:t>相談支援専門員</a:t>
            </a:r>
          </a:p>
        </p:txBody>
      </p:sp>
      <p:sp>
        <p:nvSpPr>
          <p:cNvPr id="4" name="正方形/長方形 3">
            <a:extLst>
              <a:ext uri="{FF2B5EF4-FFF2-40B4-BE49-F238E27FC236}">
                <a16:creationId xmlns:a16="http://schemas.microsoft.com/office/drawing/2014/main" id="{FA4C0E86-5478-7D7C-2F90-E79BD6693156}"/>
              </a:ext>
            </a:extLst>
          </p:cNvPr>
          <p:cNvSpPr/>
          <p:nvPr/>
        </p:nvSpPr>
        <p:spPr>
          <a:xfrm>
            <a:off x="8984342" y="1625599"/>
            <a:ext cx="624113" cy="40349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ja-JP" altLang="en-US" sz="2800" dirty="0">
                <a:latin typeface="Meiryo UI" panose="020B0604030504040204" pitchFamily="50" charset="-128"/>
                <a:ea typeface="Meiryo UI" panose="020B0604030504040204" pitchFamily="50" charset="-128"/>
              </a:rPr>
              <a:t>サービス管理責任者</a:t>
            </a:r>
          </a:p>
        </p:txBody>
      </p:sp>
      <p:sp>
        <p:nvSpPr>
          <p:cNvPr id="5" name="楕円 4">
            <a:extLst>
              <a:ext uri="{FF2B5EF4-FFF2-40B4-BE49-F238E27FC236}">
                <a16:creationId xmlns:a16="http://schemas.microsoft.com/office/drawing/2014/main" id="{6DB60012-2743-FB93-E1C0-C967981B85D4}"/>
              </a:ext>
            </a:extLst>
          </p:cNvPr>
          <p:cNvSpPr/>
          <p:nvPr/>
        </p:nvSpPr>
        <p:spPr>
          <a:xfrm>
            <a:off x="1567545" y="620485"/>
            <a:ext cx="787393" cy="5617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kumimoji="1" lang="ja-JP" altLang="en-US" dirty="0">
                <a:latin typeface="Meiryo UI" panose="020B0604030504040204" pitchFamily="50" charset="-128"/>
                <a:ea typeface="Meiryo UI" panose="020B0604030504040204" pitchFamily="50" charset="-128"/>
              </a:rPr>
              <a:t>必要なサービス等の調整</a:t>
            </a:r>
          </a:p>
        </p:txBody>
      </p:sp>
      <p:sp>
        <p:nvSpPr>
          <p:cNvPr id="6" name="楕円 5">
            <a:extLst>
              <a:ext uri="{FF2B5EF4-FFF2-40B4-BE49-F238E27FC236}">
                <a16:creationId xmlns:a16="http://schemas.microsoft.com/office/drawing/2014/main" id="{3569E427-79A2-C2E9-B1DB-C7F2FCA0D03E}"/>
              </a:ext>
            </a:extLst>
          </p:cNvPr>
          <p:cNvSpPr/>
          <p:nvPr/>
        </p:nvSpPr>
        <p:spPr>
          <a:xfrm>
            <a:off x="9749965" y="620488"/>
            <a:ext cx="874492" cy="56170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ja-JP" altLang="en-US" dirty="0">
                <a:latin typeface="Meiryo UI" panose="020B0604030504040204" pitchFamily="50" charset="-128"/>
                <a:ea typeface="Meiryo UI" panose="020B0604030504040204" pitchFamily="50" charset="-128"/>
              </a:rPr>
              <a:t>具体的な支援の計画作成・実施</a:t>
            </a:r>
          </a:p>
        </p:txBody>
      </p:sp>
      <p:sp>
        <p:nvSpPr>
          <p:cNvPr id="7" name="正方形/長方形 6">
            <a:extLst>
              <a:ext uri="{FF2B5EF4-FFF2-40B4-BE49-F238E27FC236}">
                <a16:creationId xmlns:a16="http://schemas.microsoft.com/office/drawing/2014/main" id="{DE906B13-1E4C-669B-2E7A-613342E06D2B}"/>
              </a:ext>
            </a:extLst>
          </p:cNvPr>
          <p:cNvSpPr/>
          <p:nvPr/>
        </p:nvSpPr>
        <p:spPr>
          <a:xfrm>
            <a:off x="4332513" y="1625600"/>
            <a:ext cx="3360058" cy="8962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役割がちがうので</a:t>
            </a:r>
          </a:p>
        </p:txBody>
      </p:sp>
      <p:sp>
        <p:nvSpPr>
          <p:cNvPr id="8" name="正方形/長方形 7">
            <a:extLst>
              <a:ext uri="{FF2B5EF4-FFF2-40B4-BE49-F238E27FC236}">
                <a16:creationId xmlns:a16="http://schemas.microsoft.com/office/drawing/2014/main" id="{D0D26B39-CCE8-CC13-216C-A6A96DB52B88}"/>
              </a:ext>
            </a:extLst>
          </p:cNvPr>
          <p:cNvSpPr/>
          <p:nvPr/>
        </p:nvSpPr>
        <p:spPr>
          <a:xfrm>
            <a:off x="4332513" y="3073400"/>
            <a:ext cx="3360058" cy="99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情報を共有し</a:t>
            </a:r>
          </a:p>
        </p:txBody>
      </p:sp>
      <p:sp>
        <p:nvSpPr>
          <p:cNvPr id="9" name="正方形/長方形 8">
            <a:extLst>
              <a:ext uri="{FF2B5EF4-FFF2-40B4-BE49-F238E27FC236}">
                <a16:creationId xmlns:a16="http://schemas.microsoft.com/office/drawing/2014/main" id="{AC09B9ED-517E-8209-2FC3-7A89AAEE7483}"/>
              </a:ext>
            </a:extLst>
          </p:cNvPr>
          <p:cNvSpPr/>
          <p:nvPr/>
        </p:nvSpPr>
        <p:spPr>
          <a:xfrm>
            <a:off x="4332513" y="4615542"/>
            <a:ext cx="3360058" cy="99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互いを理解する</a:t>
            </a:r>
          </a:p>
        </p:txBody>
      </p:sp>
      <p:sp>
        <p:nvSpPr>
          <p:cNvPr id="13" name="四角形: 角を丸くする 12">
            <a:extLst>
              <a:ext uri="{FF2B5EF4-FFF2-40B4-BE49-F238E27FC236}">
                <a16:creationId xmlns:a16="http://schemas.microsoft.com/office/drawing/2014/main" id="{3275EC97-FD33-49D2-A2C4-DA23E599690D}"/>
              </a:ext>
            </a:extLst>
          </p:cNvPr>
          <p:cNvSpPr/>
          <p:nvPr/>
        </p:nvSpPr>
        <p:spPr>
          <a:xfrm>
            <a:off x="3744674" y="173265"/>
            <a:ext cx="4615557" cy="8944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4800" dirty="0">
                <a:latin typeface="Meiryo UI" panose="020B0604030504040204" pitchFamily="50" charset="-128"/>
                <a:ea typeface="Meiryo UI" panose="020B0604030504040204" pitchFamily="50" charset="-128"/>
              </a:rPr>
              <a:t>連携</a:t>
            </a:r>
          </a:p>
        </p:txBody>
      </p:sp>
      <p:sp>
        <p:nvSpPr>
          <p:cNvPr id="14" name="矢印: 下 13">
            <a:extLst>
              <a:ext uri="{FF2B5EF4-FFF2-40B4-BE49-F238E27FC236}">
                <a16:creationId xmlns:a16="http://schemas.microsoft.com/office/drawing/2014/main" id="{34831F12-3461-7CCA-2CEE-32DF8D9B36A6}"/>
              </a:ext>
            </a:extLst>
          </p:cNvPr>
          <p:cNvSpPr/>
          <p:nvPr/>
        </p:nvSpPr>
        <p:spPr>
          <a:xfrm>
            <a:off x="5631543" y="2521858"/>
            <a:ext cx="827314" cy="5715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16" name="矢印: 下 15">
            <a:extLst>
              <a:ext uri="{FF2B5EF4-FFF2-40B4-BE49-F238E27FC236}">
                <a16:creationId xmlns:a16="http://schemas.microsoft.com/office/drawing/2014/main" id="{B48502C3-D97F-7EE7-D8D8-9B8129B867C9}"/>
              </a:ext>
            </a:extLst>
          </p:cNvPr>
          <p:cNvSpPr/>
          <p:nvPr/>
        </p:nvSpPr>
        <p:spPr>
          <a:xfrm>
            <a:off x="5638793" y="4027714"/>
            <a:ext cx="827314" cy="5715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038346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a16="http://schemas.microsoft.com/office/drawing/2014/main" id="{3B2DF446-DDF1-3621-4323-5D732161E240}"/>
              </a:ext>
            </a:extLst>
          </p:cNvPr>
          <p:cNvGraphicFramePr>
            <a:graphicFrameLocks noChangeAspect="1"/>
          </p:cNvGraphicFramePr>
          <p:nvPr>
            <p:extLst>
              <p:ext uri="{D42A27DB-BD31-4B8C-83A1-F6EECF244321}">
                <p14:modId xmlns:p14="http://schemas.microsoft.com/office/powerpoint/2010/main" val="4136927104"/>
              </p:ext>
            </p:extLst>
          </p:nvPr>
        </p:nvGraphicFramePr>
        <p:xfrm>
          <a:off x="522515" y="47171"/>
          <a:ext cx="4854652" cy="6858000"/>
        </p:xfrm>
        <a:graphic>
          <a:graphicData uri="http://schemas.openxmlformats.org/presentationml/2006/ole">
            <mc:AlternateContent xmlns:mc="http://schemas.openxmlformats.org/markup-compatibility/2006">
              <mc:Choice xmlns:v="urn:schemas-microsoft-com:vml" Requires="v">
                <p:oleObj name="Acrobat Document" r:id="rId2" imgW="5676871" imgH="8019948" progId="AcroExch.Document.DC">
                  <p:embed/>
                </p:oleObj>
              </mc:Choice>
              <mc:Fallback>
                <p:oleObj name="Acrobat Document" r:id="rId2" imgW="5676871" imgH="8019948" progId="AcroExch.Document.DC">
                  <p:embed/>
                  <p:pic>
                    <p:nvPicPr>
                      <p:cNvPr id="7" name="オブジェクト 6">
                        <a:extLst>
                          <a:ext uri="{FF2B5EF4-FFF2-40B4-BE49-F238E27FC236}">
                            <a16:creationId xmlns:a16="http://schemas.microsoft.com/office/drawing/2014/main" id="{53F9BE25-A339-194F-426F-2343C8BD3F28}"/>
                          </a:ext>
                        </a:extLst>
                      </p:cNvPr>
                      <p:cNvPicPr/>
                      <p:nvPr/>
                    </p:nvPicPr>
                    <p:blipFill>
                      <a:blip r:embed="rId3"/>
                      <a:stretch>
                        <a:fillRect/>
                      </a:stretch>
                    </p:blipFill>
                    <p:spPr>
                      <a:xfrm>
                        <a:off x="522515" y="47171"/>
                        <a:ext cx="4854652" cy="6858000"/>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A75A9BEC-8652-659F-D573-BC532F527356}"/>
              </a:ext>
            </a:extLst>
          </p:cNvPr>
          <p:cNvGraphicFramePr>
            <a:graphicFrameLocks noChangeAspect="1"/>
          </p:cNvGraphicFramePr>
          <p:nvPr>
            <p:extLst>
              <p:ext uri="{D42A27DB-BD31-4B8C-83A1-F6EECF244321}">
                <p14:modId xmlns:p14="http://schemas.microsoft.com/office/powerpoint/2010/main" val="4223464814"/>
              </p:ext>
            </p:extLst>
          </p:nvPr>
        </p:nvGraphicFramePr>
        <p:xfrm>
          <a:off x="6966859" y="123024"/>
          <a:ext cx="4833257" cy="6827777"/>
        </p:xfrm>
        <a:graphic>
          <a:graphicData uri="http://schemas.openxmlformats.org/presentationml/2006/ole">
            <mc:AlternateContent xmlns:mc="http://schemas.openxmlformats.org/markup-compatibility/2006">
              <mc:Choice xmlns:v="urn:schemas-microsoft-com:vml" Requires="v">
                <p:oleObj name="Acrobat Document" r:id="rId4" imgW="5676871" imgH="8019948" progId="AcroExch.Document.DC">
                  <p:embed/>
                </p:oleObj>
              </mc:Choice>
              <mc:Fallback>
                <p:oleObj name="Acrobat Document" r:id="rId4" imgW="5676871" imgH="8019948" progId="AcroExch.Document.DC">
                  <p:embed/>
                  <p:pic>
                    <p:nvPicPr>
                      <p:cNvPr id="5" name="オブジェクト 4">
                        <a:extLst>
                          <a:ext uri="{FF2B5EF4-FFF2-40B4-BE49-F238E27FC236}">
                            <a16:creationId xmlns:a16="http://schemas.microsoft.com/office/drawing/2014/main" id="{4CD82474-73C1-B21A-CB9E-2263E69D9C17}"/>
                          </a:ext>
                        </a:extLst>
                      </p:cNvPr>
                      <p:cNvPicPr/>
                      <p:nvPr/>
                    </p:nvPicPr>
                    <p:blipFill>
                      <a:blip r:embed="rId5"/>
                      <a:stretch>
                        <a:fillRect/>
                      </a:stretch>
                    </p:blipFill>
                    <p:spPr>
                      <a:xfrm>
                        <a:off x="6966859" y="123024"/>
                        <a:ext cx="4833257" cy="6827777"/>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5F8AAF1E-A96E-3D92-83EF-2058FE91A643}"/>
              </a:ext>
            </a:extLst>
          </p:cNvPr>
          <p:cNvSpPr/>
          <p:nvPr/>
        </p:nvSpPr>
        <p:spPr>
          <a:xfrm>
            <a:off x="522515" y="490330"/>
            <a:ext cx="5030146"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rPr>
              <a:t>連携評価ツールの紹介</a:t>
            </a:r>
          </a:p>
        </p:txBody>
      </p:sp>
      <p:sp>
        <p:nvSpPr>
          <p:cNvPr id="6" name="テキスト ボックス 5">
            <a:extLst>
              <a:ext uri="{FF2B5EF4-FFF2-40B4-BE49-F238E27FC236}">
                <a16:creationId xmlns:a16="http://schemas.microsoft.com/office/drawing/2014/main" id="{44A2E9AC-795C-A43A-4448-BBAE6D6FD656}"/>
              </a:ext>
            </a:extLst>
          </p:cNvPr>
          <p:cNvSpPr txBox="1"/>
          <p:nvPr/>
        </p:nvSpPr>
        <p:spPr>
          <a:xfrm>
            <a:off x="894148" y="5963478"/>
            <a:ext cx="5897217"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1861226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583096" y="278299"/>
            <a:ext cx="11052313" cy="51683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ja-JP" altLang="en-US" dirty="0">
                <a:latin typeface="Meiryo UI" panose="020B0604030504040204" pitchFamily="50" charset="-128"/>
                <a:ea typeface="Meiryo UI" panose="020B0604030504040204" pitchFamily="50" charset="-128"/>
              </a:rPr>
              <a:t>連携評価ツールのねらい</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D493B4D-DD55-0684-CD0A-E3AA27AB5113}"/>
              </a:ext>
            </a:extLst>
          </p:cNvPr>
          <p:cNvSpPr/>
          <p:nvPr/>
        </p:nvSpPr>
        <p:spPr>
          <a:xfrm>
            <a:off x="583097" y="940904"/>
            <a:ext cx="11052313" cy="5380384"/>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t"/>
          <a:lstStyle/>
          <a:p>
            <a:r>
              <a:rPr kumimoji="1" lang="en-US" altLang="ja-JP" sz="2600" dirty="0">
                <a:latin typeface="Meiryo UI" panose="020B0604030504040204" pitchFamily="50" charset="-128"/>
                <a:ea typeface="Meiryo UI" panose="020B0604030504040204" pitchFamily="50" charset="-128"/>
              </a:rPr>
              <a:t>1.</a:t>
            </a:r>
            <a:r>
              <a:rPr kumimoji="1" lang="ja-JP" altLang="en-US" sz="2600" dirty="0">
                <a:latin typeface="Meiryo UI" panose="020B0604030504040204" pitchFamily="50" charset="-128"/>
                <a:ea typeface="Meiryo UI" panose="020B0604030504040204" pitchFamily="50" charset="-128"/>
              </a:rPr>
              <a:t>連携に関する評価を見える化することで、できている・できていない点や、得意・苦手な点を客観的に確認することができ、連携に関する取り組みの改善につながることを期待しています。　</a:t>
            </a:r>
            <a:endParaRPr kumimoji="1" lang="en-US" altLang="ja-JP" sz="26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en-US" altLang="ja-JP" sz="2600" dirty="0">
                <a:latin typeface="Meiryo UI" panose="020B0604030504040204" pitchFamily="50" charset="-128"/>
                <a:ea typeface="Meiryo UI" panose="020B0604030504040204" pitchFamily="50" charset="-128"/>
              </a:rPr>
              <a:t>2.</a:t>
            </a:r>
            <a:r>
              <a:rPr kumimoji="1" lang="ja-JP" altLang="en-US" sz="2600" dirty="0">
                <a:latin typeface="Meiryo UI" panose="020B0604030504040204" pitchFamily="50" charset="-128"/>
                <a:ea typeface="Meiryo UI" panose="020B0604030504040204" pitchFamily="50" charset="-128"/>
              </a:rPr>
              <a:t>相談支援専門員とサビ児管の連携について見える化することで、連携を通した質の高いサービス提供について、具体的な内容の意識化につながることを期待しています。</a:t>
            </a:r>
            <a:endParaRPr kumimoji="1" lang="en-US" altLang="ja-JP" sz="26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en-US" altLang="ja-JP" sz="2600" dirty="0">
                <a:latin typeface="Meiryo UI" panose="020B0604030504040204" pitchFamily="50" charset="-128"/>
                <a:ea typeface="Meiryo UI" panose="020B0604030504040204" pitchFamily="50" charset="-128"/>
              </a:rPr>
              <a:t>3.</a:t>
            </a:r>
            <a:r>
              <a:rPr kumimoji="1" lang="ja-JP" altLang="en-US" sz="2600" dirty="0">
                <a:latin typeface="Meiryo UI" panose="020B0604030504040204" pitchFamily="50" charset="-128"/>
                <a:ea typeface="Meiryo UI" panose="020B0604030504040204" pitchFamily="50" charset="-128"/>
              </a:rPr>
              <a:t>近年の福祉課題として、複雑化・複合化した課題が増加しているといわれている中で、多様な支援対象者に対しても多職種・多機関チームとして連携・協働が求められており、ツールの活用を通した支援体制整備を期待しています。</a:t>
            </a:r>
            <a:endParaRPr kumimoji="1" lang="en-US" altLang="ja-JP" sz="26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en-US" altLang="ja-JP" sz="2600" dirty="0">
                <a:latin typeface="Meiryo UI" panose="020B0604030504040204" pitchFamily="50" charset="-128"/>
                <a:ea typeface="Meiryo UI" panose="020B0604030504040204" pitchFamily="50" charset="-128"/>
              </a:rPr>
              <a:t>4.</a:t>
            </a:r>
            <a:r>
              <a:rPr kumimoji="1" lang="ja-JP" altLang="en-US" sz="2600" dirty="0">
                <a:latin typeface="Meiryo UI" panose="020B0604030504040204" pitchFamily="50" charset="-128"/>
                <a:ea typeface="Meiryo UI" panose="020B0604030504040204" pitchFamily="50" charset="-128"/>
              </a:rPr>
              <a:t>連携をするための環境について評価していくことで、</a:t>
            </a:r>
            <a:r>
              <a:rPr kumimoji="1" lang="en-US" altLang="ja-JP" sz="2600" dirty="0">
                <a:latin typeface="Meiryo UI" panose="020B0604030504040204" pitchFamily="50" charset="-128"/>
                <a:ea typeface="Meiryo UI" panose="020B0604030504040204" pitchFamily="50" charset="-128"/>
              </a:rPr>
              <a:t>ICT</a:t>
            </a:r>
            <a:r>
              <a:rPr kumimoji="1" lang="ja-JP" altLang="en-US" sz="2600" dirty="0">
                <a:latin typeface="Meiryo UI" panose="020B0604030504040204" pitchFamily="50" charset="-128"/>
                <a:ea typeface="Meiryo UI" panose="020B0604030504040204" pitchFamily="50" charset="-128"/>
              </a:rPr>
              <a:t>等テクノロジーの活用を促進し、人材不足や業務負担の軽減、効率的な業務対応に寄与することを期待しています。　</a:t>
            </a:r>
          </a:p>
        </p:txBody>
      </p:sp>
      <p:sp>
        <p:nvSpPr>
          <p:cNvPr id="3" name="テキスト ボックス 2">
            <a:extLst>
              <a:ext uri="{FF2B5EF4-FFF2-40B4-BE49-F238E27FC236}">
                <a16:creationId xmlns:a16="http://schemas.microsoft.com/office/drawing/2014/main" id="{C278BE67-6D8E-5A3E-9785-BF2DA39C29E5}"/>
              </a:ext>
            </a:extLst>
          </p:cNvPr>
          <p:cNvSpPr txBox="1"/>
          <p:nvPr/>
        </p:nvSpPr>
        <p:spPr>
          <a:xfrm>
            <a:off x="7043157" y="6304002"/>
            <a:ext cx="502957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27261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200" y="278299"/>
            <a:ext cx="10515600" cy="51683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kumimoji="1" lang="ja-JP" altLang="en-US" dirty="0">
                <a:latin typeface="Meiryo UI" panose="020B0604030504040204" pitchFamily="50" charset="-128"/>
                <a:ea typeface="Meiryo UI" panose="020B0604030504040204" pitchFamily="50" charset="-128"/>
              </a:rPr>
              <a:t>連携評価シートについて</a:t>
            </a:r>
          </a:p>
        </p:txBody>
      </p:sp>
      <p:sp>
        <p:nvSpPr>
          <p:cNvPr id="4" name="正方形/長方形 3">
            <a:extLst>
              <a:ext uri="{FF2B5EF4-FFF2-40B4-BE49-F238E27FC236}">
                <a16:creationId xmlns:a16="http://schemas.microsoft.com/office/drawing/2014/main" id="{0D493B4D-DD55-0684-CD0A-E3AA27AB5113}"/>
              </a:ext>
            </a:extLst>
          </p:cNvPr>
          <p:cNvSpPr/>
          <p:nvPr/>
        </p:nvSpPr>
        <p:spPr>
          <a:xfrm>
            <a:off x="583097" y="940904"/>
            <a:ext cx="11052313" cy="591579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ja-JP" altLang="en-US" sz="3200" dirty="0">
                <a:latin typeface="Meiryo UI" panose="020B0604030504040204" pitchFamily="50" charset="-128"/>
                <a:ea typeface="Meiryo UI" panose="020B0604030504040204" pitchFamily="50" charset="-128"/>
              </a:rPr>
              <a:t>◆「連携評価シート」の項目は、相談支援専門員・サビ児管双方の視点から共通した評価が進められるように設定しました。</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同じ視点から評価できることで、ツールを通して連携に関する共通理解となることを想定しています。</a:t>
            </a:r>
            <a:endParaRPr kumimoji="1" lang="en-US" altLang="ja-JP" sz="32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134AA15B-0F85-E360-DFB4-1A5BEB4E7CB7}"/>
              </a:ext>
            </a:extLst>
          </p:cNvPr>
          <p:cNvSpPr/>
          <p:nvPr/>
        </p:nvSpPr>
        <p:spPr>
          <a:xfrm>
            <a:off x="1848680" y="3531463"/>
            <a:ext cx="8143461" cy="272332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3200" dirty="0">
                <a:latin typeface="Meiryo UI" panose="020B0604030504040204" pitchFamily="50" charset="-128"/>
                <a:ea typeface="Meiryo UI" panose="020B0604030504040204" pitchFamily="50" charset="-128"/>
              </a:rPr>
              <a:t>　　①直接的対話行動評価　　　（</a:t>
            </a:r>
            <a:r>
              <a:rPr kumimoji="1" lang="en-US" altLang="ja-JP" sz="3200" dirty="0">
                <a:latin typeface="Meiryo UI" panose="020B0604030504040204" pitchFamily="50" charset="-128"/>
                <a:ea typeface="Meiryo UI" panose="020B0604030504040204" pitchFamily="50" charset="-128"/>
              </a:rPr>
              <a:t>9</a:t>
            </a:r>
            <a:r>
              <a:rPr kumimoji="1" lang="ja-JP" altLang="en-US" sz="3200" dirty="0">
                <a:latin typeface="Meiryo UI" panose="020B0604030504040204" pitchFamily="50" charset="-128"/>
                <a:ea typeface="Meiryo UI" panose="020B0604030504040204" pitchFamily="50" charset="-128"/>
              </a:rPr>
              <a:t>項目）</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②支援計画活用行動評価　 （</a:t>
            </a:r>
            <a:r>
              <a:rPr kumimoji="1" lang="en-US" altLang="ja-JP" sz="3200" dirty="0">
                <a:latin typeface="Meiryo UI" panose="020B0604030504040204" pitchFamily="50" charset="-128"/>
                <a:ea typeface="Meiryo UI" panose="020B0604030504040204" pitchFamily="50" charset="-128"/>
              </a:rPr>
              <a:t>6</a:t>
            </a:r>
            <a:r>
              <a:rPr kumimoji="1" lang="ja-JP" altLang="en-US" sz="3200" dirty="0">
                <a:latin typeface="Meiryo UI" panose="020B0604030504040204" pitchFamily="50" charset="-128"/>
                <a:ea typeface="Meiryo UI" panose="020B0604030504040204" pitchFamily="50" charset="-128"/>
              </a:rPr>
              <a:t>項目）</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③主体的かかわり意識評価　（</a:t>
            </a:r>
            <a:r>
              <a:rPr kumimoji="1" lang="en-US" altLang="ja-JP" sz="3200" dirty="0">
                <a:latin typeface="Meiryo UI" panose="020B0604030504040204" pitchFamily="50" charset="-128"/>
                <a:ea typeface="Meiryo UI" panose="020B0604030504040204" pitchFamily="50" charset="-128"/>
              </a:rPr>
              <a:t>25</a:t>
            </a:r>
            <a:r>
              <a:rPr kumimoji="1" lang="ja-JP" altLang="en-US" sz="3200" dirty="0">
                <a:latin typeface="Meiryo UI" panose="020B0604030504040204" pitchFamily="50" charset="-128"/>
                <a:ea typeface="Meiryo UI" panose="020B0604030504040204" pitchFamily="50" charset="-128"/>
              </a:rPr>
              <a:t>項目）</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④周辺環境整備状況評価  （</a:t>
            </a:r>
            <a:r>
              <a:rPr kumimoji="1" lang="en-US" altLang="ja-JP" sz="3200" dirty="0">
                <a:latin typeface="Meiryo UI" panose="020B0604030504040204" pitchFamily="50" charset="-128"/>
                <a:ea typeface="Meiryo UI" panose="020B0604030504040204" pitchFamily="50" charset="-128"/>
              </a:rPr>
              <a:t>10</a:t>
            </a:r>
            <a:r>
              <a:rPr kumimoji="1" lang="ja-JP" altLang="en-US" sz="3200" dirty="0">
                <a:latin typeface="Meiryo UI" panose="020B0604030504040204" pitchFamily="50" charset="-128"/>
                <a:ea typeface="Meiryo UI" panose="020B0604030504040204" pitchFamily="50" charset="-128"/>
              </a:rPr>
              <a:t>項目）</a:t>
            </a:r>
          </a:p>
        </p:txBody>
      </p:sp>
      <p:sp>
        <p:nvSpPr>
          <p:cNvPr id="6" name="テキスト ボックス 5">
            <a:extLst>
              <a:ext uri="{FF2B5EF4-FFF2-40B4-BE49-F238E27FC236}">
                <a16:creationId xmlns:a16="http://schemas.microsoft.com/office/drawing/2014/main" id="{8EF91F58-1C27-C1FF-8066-96913147527C}"/>
              </a:ext>
            </a:extLst>
          </p:cNvPr>
          <p:cNvSpPr txBox="1"/>
          <p:nvPr/>
        </p:nvSpPr>
        <p:spPr>
          <a:xfrm>
            <a:off x="1510748" y="3001617"/>
            <a:ext cx="9435548"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以下の</a:t>
            </a:r>
            <a:r>
              <a:rPr kumimoji="1" lang="en-US" altLang="ja-JP" sz="2800" dirty="0">
                <a:latin typeface="Meiryo UI" panose="020B0604030504040204" pitchFamily="50" charset="-128"/>
                <a:ea typeface="Meiryo UI" panose="020B0604030504040204" pitchFamily="50" charset="-128"/>
              </a:rPr>
              <a:t>4</a:t>
            </a:r>
            <a:r>
              <a:rPr kumimoji="1" lang="ja-JP" altLang="en-US" sz="2800" dirty="0">
                <a:latin typeface="Meiryo UI" panose="020B0604030504040204" pitchFamily="50" charset="-128"/>
                <a:ea typeface="Meiryo UI" panose="020B0604030504040204" pitchFamily="50" charset="-128"/>
              </a:rPr>
              <a:t>つの大項目と、それらを構成する下位項目があります。</a:t>
            </a:r>
          </a:p>
        </p:txBody>
      </p:sp>
      <p:sp>
        <p:nvSpPr>
          <p:cNvPr id="3" name="テキスト ボックス 2">
            <a:extLst>
              <a:ext uri="{FF2B5EF4-FFF2-40B4-BE49-F238E27FC236}">
                <a16:creationId xmlns:a16="http://schemas.microsoft.com/office/drawing/2014/main" id="{AAE1AD2B-A1AF-9348-23D1-98E60F3C245A}"/>
              </a:ext>
            </a:extLst>
          </p:cNvPr>
          <p:cNvSpPr txBox="1"/>
          <p:nvPr/>
        </p:nvSpPr>
        <p:spPr>
          <a:xfrm>
            <a:off x="7215810" y="6254540"/>
            <a:ext cx="4787347"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164135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5"/>
            <a:ext cx="5019262" cy="616222"/>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①直接的対話行動評価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2938796213"/>
              </p:ext>
            </p:extLst>
          </p:nvPr>
        </p:nvGraphicFramePr>
        <p:xfrm>
          <a:off x="596349" y="1033667"/>
          <a:ext cx="11052313" cy="5683856"/>
        </p:xfrm>
        <a:graphic>
          <a:graphicData uri="http://schemas.openxmlformats.org/drawingml/2006/table">
            <a:tbl>
              <a:tblPr firstRow="1" bandRow="1">
                <a:tableStyleId>{5C22544A-7EE6-4342-B048-85BDC9FD1C3A}</a:tableStyleId>
              </a:tblPr>
              <a:tblGrid>
                <a:gridCol w="660070">
                  <a:extLst>
                    <a:ext uri="{9D8B030D-6E8A-4147-A177-3AD203B41FA5}">
                      <a16:colId xmlns:a16="http://schemas.microsoft.com/office/drawing/2014/main" val="891084653"/>
                    </a:ext>
                  </a:extLst>
                </a:gridCol>
                <a:gridCol w="10392243">
                  <a:extLst>
                    <a:ext uri="{9D8B030D-6E8A-4147-A177-3AD203B41FA5}">
                      <a16:colId xmlns:a16="http://schemas.microsoft.com/office/drawing/2014/main" val="1563364594"/>
                    </a:ext>
                  </a:extLst>
                </a:gridCol>
              </a:tblGrid>
              <a:tr h="62285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1</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相談支援専門員及びサビ児管がいる利用者の支援を検討する会議に参加している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相談支援専門員及びサビ児管がいる利用者の支援を検討する会議を主催している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相談支援専門員及びサビ児管がいる利用者の支援を検討する会議の記録を共有している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利用者の支援を検討する会議のときに、必要としていることを考えて情報提供をしている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利用者の支援を検討する会議での発言を積極的に行っている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利用者の支援を検討する会議の欠席時は、記録などの情報を共有している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利用者の支援を検討する会議での内容を支援計画（サービス等利用計画や個別支援計画）に反映させている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支援計画の内容について意見交換をしている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サービス等利用計画の内容について、相談支援専門員とサビ児管で相互に確認している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bl>
          </a:graphicData>
        </a:graphic>
      </p:graphicFrame>
      <p:sp>
        <p:nvSpPr>
          <p:cNvPr id="3" name="テキスト ボックス 2">
            <a:extLst>
              <a:ext uri="{FF2B5EF4-FFF2-40B4-BE49-F238E27FC236}">
                <a16:creationId xmlns:a16="http://schemas.microsoft.com/office/drawing/2014/main" id="{6332EFCE-4CDE-7C42-F487-54EFA53DAA6A}"/>
              </a:ext>
            </a:extLst>
          </p:cNvPr>
          <p:cNvSpPr txBox="1"/>
          <p:nvPr/>
        </p:nvSpPr>
        <p:spPr>
          <a:xfrm>
            <a:off x="6860939" y="380279"/>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426920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5"/>
            <a:ext cx="5019262" cy="616222"/>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②支援計画活用行動評価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465997849"/>
              </p:ext>
            </p:extLst>
          </p:nvPr>
        </p:nvGraphicFramePr>
        <p:xfrm>
          <a:off x="503584" y="1033667"/>
          <a:ext cx="11251094" cy="5473152"/>
        </p:xfrm>
        <a:graphic>
          <a:graphicData uri="http://schemas.openxmlformats.org/drawingml/2006/table">
            <a:tbl>
              <a:tblPr firstRow="1" bandRow="1">
                <a:tableStyleId>{5C22544A-7EE6-4342-B048-85BDC9FD1C3A}</a:tableStyleId>
              </a:tblPr>
              <a:tblGrid>
                <a:gridCol w="671941">
                  <a:extLst>
                    <a:ext uri="{9D8B030D-6E8A-4147-A177-3AD203B41FA5}">
                      <a16:colId xmlns:a16="http://schemas.microsoft.com/office/drawing/2014/main" val="891084653"/>
                    </a:ext>
                  </a:extLst>
                </a:gridCol>
                <a:gridCol w="10579153">
                  <a:extLst>
                    <a:ext uri="{9D8B030D-6E8A-4147-A177-3AD203B41FA5}">
                      <a16:colId xmlns:a16="http://schemas.microsoft.com/office/drawing/2014/main" val="1563364594"/>
                    </a:ext>
                  </a:extLst>
                </a:gridCol>
              </a:tblGrid>
              <a:tr h="91219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10</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支援計画書について利用者に関連する他事業所のものすべてを保持している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11</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支援計画の目標の連動について相談支援専門員とサビ児管は相互の合意を得ている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支援計画の見直しの際に、相談支援専門員とサビ児管で変更内容を共有している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支援計画の見直しの際に、利用者に関連する他事業所も含めて変更内容を共有している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利用者のモニタリング報告について相談支援専門員とサビ児管で共有している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モニタリング報告について利用者に関連する他事業所と共有している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bl>
          </a:graphicData>
        </a:graphic>
      </p:graphicFrame>
      <p:sp>
        <p:nvSpPr>
          <p:cNvPr id="3" name="テキスト ボックス 2">
            <a:extLst>
              <a:ext uri="{FF2B5EF4-FFF2-40B4-BE49-F238E27FC236}">
                <a16:creationId xmlns:a16="http://schemas.microsoft.com/office/drawing/2014/main" id="{09991E71-A5C0-99FC-194B-016AF6AD4F41}"/>
              </a:ext>
            </a:extLst>
          </p:cNvPr>
          <p:cNvSpPr txBox="1"/>
          <p:nvPr/>
        </p:nvSpPr>
        <p:spPr>
          <a:xfrm>
            <a:off x="6860939" y="380279"/>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57365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7"/>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③主体的関わり意識評価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651023727"/>
              </p:ext>
            </p:extLst>
          </p:nvPr>
        </p:nvGraphicFramePr>
        <p:xfrm>
          <a:off x="543340" y="874646"/>
          <a:ext cx="11078817" cy="5869231"/>
        </p:xfrm>
        <a:graphic>
          <a:graphicData uri="http://schemas.openxmlformats.org/drawingml/2006/table">
            <a:tbl>
              <a:tblPr firstRow="1" bandRow="1">
                <a:tableStyleId>{5C22544A-7EE6-4342-B048-85BDC9FD1C3A}</a:tableStyleId>
              </a:tblPr>
              <a:tblGrid>
                <a:gridCol w="661652">
                  <a:extLst>
                    <a:ext uri="{9D8B030D-6E8A-4147-A177-3AD203B41FA5}">
                      <a16:colId xmlns:a16="http://schemas.microsoft.com/office/drawing/2014/main" val="891084653"/>
                    </a:ext>
                  </a:extLst>
                </a:gridCol>
                <a:gridCol w="10417165">
                  <a:extLst>
                    <a:ext uri="{9D8B030D-6E8A-4147-A177-3AD203B41FA5}">
                      <a16:colId xmlns:a16="http://schemas.microsoft.com/office/drawing/2014/main" val="1563364594"/>
                    </a:ext>
                  </a:extLst>
                </a:gridCol>
              </a:tblGrid>
              <a:tr h="46454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16</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必要な情報はリアルタイムに相談支援専門員とサビ児管で共有を行っている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定期的な会議以外で、気づいた点の情報共有を相談支援専門員とサビ児管で行っている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決められた会議の開催がない時期も相談支援専門員とサビ児管で定期的に連絡を取っている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担当利用者のことでかかわる相談支援専門員またはサビ児管の顔と名前がわかっている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担当利用者のことで相談支援専門員またはサビ児管に躊躇せずに連絡ができる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21</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担当利用者のことで相談支援専門員またはサビ児管への連絡のとりやすい時間・方法がわかる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511513">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担当利用者のことで相談支援専門員またはサビ児管へ気後れせず何でもきける関係を築けている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担当利用者以外のことについて、相談支援専門員やサビ児管へ相談できる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712298">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利用者のことで初めてかかわる相談支援専門員またはサビ児管とは、集中的に連絡をとるようにしている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利用者の支援について修正すべき点に気づいた際、相談支援専門員やサビ管へ意見を伝えられる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6381848"/>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支援のための役割分担が相談支援専門員とサビ児管の間で明確にされている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097394"/>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自身が提供しているサービスの具体的な内容を相談支援専門員やサビ児管に伝えている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01587313"/>
                  </a:ext>
                </a:extLst>
              </a:tr>
            </a:tbl>
          </a:graphicData>
        </a:graphic>
      </p:graphicFrame>
      <p:sp>
        <p:nvSpPr>
          <p:cNvPr id="3" name="テキスト ボックス 2">
            <a:extLst>
              <a:ext uri="{FF2B5EF4-FFF2-40B4-BE49-F238E27FC236}">
                <a16:creationId xmlns:a16="http://schemas.microsoft.com/office/drawing/2014/main" id="{1D82B4FE-93A3-EBAB-76B5-341155B996BB}"/>
              </a:ext>
            </a:extLst>
          </p:cNvPr>
          <p:cNvSpPr txBox="1"/>
          <p:nvPr/>
        </p:nvSpPr>
        <p:spPr>
          <a:xfrm>
            <a:off x="6834434" y="254387"/>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806579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898219008"/>
              </p:ext>
            </p:extLst>
          </p:nvPr>
        </p:nvGraphicFramePr>
        <p:xfrm>
          <a:off x="563218" y="614803"/>
          <a:ext cx="11065564" cy="6243197"/>
        </p:xfrm>
        <a:graphic>
          <a:graphicData uri="http://schemas.openxmlformats.org/drawingml/2006/table">
            <a:tbl>
              <a:tblPr firstRow="1" bandRow="1">
                <a:tableStyleId>{5C22544A-7EE6-4342-B048-85BDC9FD1C3A}</a:tableStyleId>
              </a:tblPr>
              <a:tblGrid>
                <a:gridCol w="660861">
                  <a:extLst>
                    <a:ext uri="{9D8B030D-6E8A-4147-A177-3AD203B41FA5}">
                      <a16:colId xmlns:a16="http://schemas.microsoft.com/office/drawing/2014/main" val="891084653"/>
                    </a:ext>
                  </a:extLst>
                </a:gridCol>
                <a:gridCol w="10404703">
                  <a:extLst>
                    <a:ext uri="{9D8B030D-6E8A-4147-A177-3AD203B41FA5}">
                      <a16:colId xmlns:a16="http://schemas.microsoft.com/office/drawing/2014/main" val="1563364594"/>
                    </a:ext>
                  </a:extLst>
                </a:gridCol>
              </a:tblGrid>
              <a:tr h="459690">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28</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相談支援専門員またはサビ児管が提供しているサービスの具体的な内容について情報収集している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利用者を中心とした支援のためのやりとりを行っている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関わる相談支援専門員またはサビ児管の性格がわかっている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31</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関わる相談支援専門員またはサビ児管の支援に対する価値観がわかっている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関わる相談支援専門員またはサビ児管の支援におけるつきあい方がわかっている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関わる相談支援専門員またはサビ児管から、互いを理解し、受け入れられていると感じている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484238">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相談支援専門員またはサビ児管との情報共有のために、実際の行動を起こしている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相談支援専門員またはサビ児管からの連絡への返答はできるだけ早く行っている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455773">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相談支援専門員またはサビ児管に対して、ねぎらいの言葉や肯定的評価を伝えている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相談支援専門員またはサビ児管とは、信頼感を持って一緒に仕事ができている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6381848"/>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相談支援専門員またはサビ児管に知りたいことを気軽に聞ける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097394"/>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相談支援専門員またはサビ児管の所属している事業所の理念や事情がわかっている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01587313"/>
                  </a:ext>
                </a:extLst>
              </a:tr>
              <a:tr h="704859">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相談支援専門員またはサビ児管が関わる個別の課題について、必要に応じて地域の課題として広く　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1265221"/>
                  </a:ext>
                </a:extLst>
              </a:tr>
            </a:tbl>
          </a:graphicData>
        </a:graphic>
      </p:graphicFrame>
      <p:sp>
        <p:nvSpPr>
          <p:cNvPr id="2" name="テキスト ボックス 1">
            <a:extLst>
              <a:ext uri="{FF2B5EF4-FFF2-40B4-BE49-F238E27FC236}">
                <a16:creationId xmlns:a16="http://schemas.microsoft.com/office/drawing/2014/main" id="{06722040-7169-37D8-E881-CE87F5B8CC5B}"/>
              </a:ext>
            </a:extLst>
          </p:cNvPr>
          <p:cNvSpPr txBox="1"/>
          <p:nvPr/>
        </p:nvSpPr>
        <p:spPr>
          <a:xfrm>
            <a:off x="7033217" y="60805"/>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730278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7"/>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④周辺環境整備状況評価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4238169178"/>
              </p:ext>
            </p:extLst>
          </p:nvPr>
        </p:nvGraphicFramePr>
        <p:xfrm>
          <a:off x="543340" y="874646"/>
          <a:ext cx="11078817" cy="5764689"/>
        </p:xfrm>
        <a:graphic>
          <a:graphicData uri="http://schemas.openxmlformats.org/drawingml/2006/table">
            <a:tbl>
              <a:tblPr firstRow="1" bandRow="1">
                <a:tableStyleId>{5C22544A-7EE6-4342-B048-85BDC9FD1C3A}</a:tableStyleId>
              </a:tblPr>
              <a:tblGrid>
                <a:gridCol w="661652">
                  <a:extLst>
                    <a:ext uri="{9D8B030D-6E8A-4147-A177-3AD203B41FA5}">
                      <a16:colId xmlns:a16="http://schemas.microsoft.com/office/drawing/2014/main" val="891084653"/>
                    </a:ext>
                  </a:extLst>
                </a:gridCol>
                <a:gridCol w="10417165">
                  <a:extLst>
                    <a:ext uri="{9D8B030D-6E8A-4147-A177-3AD203B41FA5}">
                      <a16:colId xmlns:a16="http://schemas.microsoft.com/office/drawing/2014/main" val="1563364594"/>
                    </a:ext>
                  </a:extLst>
                </a:gridCol>
              </a:tblGrid>
              <a:tr h="542077">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41</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所属組織では、オンライン会議が可能な通信環境が十分に整備されていると感じる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オンライン会議の案内があった際は、会議に参加できている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メールや</a:t>
                      </a:r>
                      <a:r>
                        <a:rPr kumimoji="1" lang="en-US" altLang="ja-JP" sz="2000" b="0" dirty="0">
                          <a:solidFill>
                            <a:schemeClr val="tx1"/>
                          </a:solidFill>
                          <a:latin typeface="Meiryo UI" panose="020B0604030504040204" pitchFamily="50" charset="-128"/>
                          <a:ea typeface="Meiryo UI" panose="020B0604030504040204" pitchFamily="50" charset="-128"/>
                        </a:rPr>
                        <a:t>ICT</a:t>
                      </a:r>
                      <a:r>
                        <a:rPr kumimoji="1" lang="ja-JP" altLang="en-US" sz="2000" b="0" dirty="0">
                          <a:solidFill>
                            <a:schemeClr val="tx1"/>
                          </a:solidFill>
                          <a:latin typeface="Meiryo UI" panose="020B0604030504040204" pitchFamily="50" charset="-128"/>
                          <a:ea typeface="Meiryo UI" panose="020B0604030504040204" pitchFamily="50" charset="-128"/>
                        </a:rPr>
                        <a:t>を活用した情報交換が求められたときは十分に対応できている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所属組織内で連携に関する研修に参加する機会がある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所属組織外で連携につながる研修に参加することがある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所属組織の中にスーパービジョン体制が整っていると感じる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596888">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所属組織がある地域に、スーパービジョンの環境が整っていると感じる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利用者の状況が急に変わった時の対応や連絡先を決めている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831185">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必要時にすぐにアクセスできるよう利用者の記録情報が分かりやすく整理されている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利用者を取り巻く地域資源への連絡先を把握している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6381848"/>
                  </a:ext>
                </a:extLst>
              </a:tr>
            </a:tbl>
          </a:graphicData>
        </a:graphic>
      </p:graphicFrame>
      <p:sp>
        <p:nvSpPr>
          <p:cNvPr id="3" name="テキスト ボックス 2">
            <a:extLst>
              <a:ext uri="{FF2B5EF4-FFF2-40B4-BE49-F238E27FC236}">
                <a16:creationId xmlns:a16="http://schemas.microsoft.com/office/drawing/2014/main" id="{A0326B0C-F354-9181-87D5-31BF3731B59D}"/>
              </a:ext>
            </a:extLst>
          </p:cNvPr>
          <p:cNvSpPr txBox="1"/>
          <p:nvPr/>
        </p:nvSpPr>
        <p:spPr>
          <a:xfrm>
            <a:off x="6891130" y="254387"/>
            <a:ext cx="4837045"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232491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7"/>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補助項目</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10145744"/>
              </p:ext>
            </p:extLst>
          </p:nvPr>
        </p:nvGraphicFramePr>
        <p:xfrm>
          <a:off x="543340" y="874644"/>
          <a:ext cx="11078817" cy="5658678"/>
        </p:xfrm>
        <a:graphic>
          <a:graphicData uri="http://schemas.openxmlformats.org/drawingml/2006/table">
            <a:tbl>
              <a:tblPr firstRow="1" bandRow="1">
                <a:tableStyleId>{5C22544A-7EE6-4342-B048-85BDC9FD1C3A}</a:tableStyleId>
              </a:tblPr>
              <a:tblGrid>
                <a:gridCol w="661652">
                  <a:extLst>
                    <a:ext uri="{9D8B030D-6E8A-4147-A177-3AD203B41FA5}">
                      <a16:colId xmlns:a16="http://schemas.microsoft.com/office/drawing/2014/main" val="891084653"/>
                    </a:ext>
                  </a:extLst>
                </a:gridCol>
                <a:gridCol w="10417165">
                  <a:extLst>
                    <a:ext uri="{9D8B030D-6E8A-4147-A177-3AD203B41FA5}">
                      <a16:colId xmlns:a16="http://schemas.microsoft.com/office/drawing/2014/main" val="1563364594"/>
                    </a:ext>
                  </a:extLst>
                </a:gridCol>
              </a:tblGrid>
              <a:tr h="79687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51</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個別支援計画の内容について相談支援専門員とサビ児管で相互に確認している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支援計画（サービス等利用計画・個別支援計画）の内容の連動について　　　　　　　　　　　　　　　相談支援専門員とサビ児管は相互の合意を得ている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面談等で取得した利用者の情報を、相談支援専門員またはサビ児管に提供している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利用者の支援にかかわる各種会議記録について、必要な際に相談支援専門員　　　　　　　　　　　　　　またはサビ児管へ提供している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相談支援専門員とサビ児管が必要に応じて情報交換ができるように記録を整理している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支援をするために、十分な時間を使い相談支援専門員とサビ児管で情報交換を行っている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877446">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利用者の支援につながりそうな地域に関する情報を相談支援専門員とサビ児管で交換している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bl>
          </a:graphicData>
        </a:graphic>
      </p:graphicFrame>
      <p:sp>
        <p:nvSpPr>
          <p:cNvPr id="3" name="テキスト ボックス 2">
            <a:extLst>
              <a:ext uri="{FF2B5EF4-FFF2-40B4-BE49-F238E27FC236}">
                <a16:creationId xmlns:a16="http://schemas.microsoft.com/office/drawing/2014/main" id="{83A955FF-58FB-801D-9994-EDAEF5ED6737}"/>
              </a:ext>
            </a:extLst>
          </p:cNvPr>
          <p:cNvSpPr txBox="1"/>
          <p:nvPr/>
        </p:nvSpPr>
        <p:spPr>
          <a:xfrm>
            <a:off x="6927200" y="218667"/>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78397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2004647" y="411916"/>
            <a:ext cx="8517989" cy="695263"/>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1154595" y="530205"/>
            <a:ext cx="9882808" cy="663114"/>
          </a:xfrm>
          <a:effectLst>
            <a:softEdge rad="635000"/>
          </a:effectLst>
        </p:spPr>
        <p:txBody>
          <a:bodyPr>
            <a:noAutofit/>
          </a:bodyPr>
          <a:lstStyle/>
          <a:p>
            <a:pPr algn="ctr"/>
            <a:r>
              <a:rPr lang="ja-JP" altLang="en-US" sz="4800" dirty="0">
                <a:latin typeface="Meiryo UI" panose="020B0604030504040204" pitchFamily="50" charset="-128"/>
                <a:ea typeface="Meiryo UI" panose="020B0604030504040204" pitchFamily="50" charset="-128"/>
              </a:rPr>
              <a:t>２．ケアマネジメントのプロセス</a:t>
            </a:r>
          </a:p>
        </p:txBody>
      </p:sp>
      <p:sp>
        <p:nvSpPr>
          <p:cNvPr id="6" name="正方形/長方形 5">
            <a:extLst>
              <a:ext uri="{FF2B5EF4-FFF2-40B4-BE49-F238E27FC236}">
                <a16:creationId xmlns:a16="http://schemas.microsoft.com/office/drawing/2014/main" id="{E510FA69-27D4-B185-59BC-573AE6B0B3D3}"/>
              </a:ext>
            </a:extLst>
          </p:cNvPr>
          <p:cNvSpPr/>
          <p:nvPr/>
        </p:nvSpPr>
        <p:spPr>
          <a:xfrm>
            <a:off x="8982683" y="1479400"/>
            <a:ext cx="2642180" cy="127211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⑴インテーク</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～ニーズの把握～</a:t>
            </a:r>
            <a:endParaRPr kumimoji="1" lang="en-US" altLang="ja-JP" sz="24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E3FA61A-63C2-422A-1DB6-D8CF0FF8A07F}"/>
              </a:ext>
            </a:extLst>
          </p:cNvPr>
          <p:cNvSpPr/>
          <p:nvPr/>
        </p:nvSpPr>
        <p:spPr>
          <a:xfrm>
            <a:off x="8910468" y="3425342"/>
            <a:ext cx="2714397" cy="194990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⑶プランニング</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～計画作成～</a:t>
            </a:r>
            <a:endParaRPr kumimoji="1" lang="en-US" altLang="ja-JP" sz="2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E577B52-50F2-8775-1981-E0606A4BDD40}"/>
              </a:ext>
            </a:extLst>
          </p:cNvPr>
          <p:cNvSpPr/>
          <p:nvPr/>
        </p:nvSpPr>
        <p:spPr>
          <a:xfrm>
            <a:off x="776358" y="1459515"/>
            <a:ext cx="2551370" cy="12606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⑹エバリュエーション</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～事後評価～</a:t>
            </a:r>
            <a:endParaRPr kumimoji="1"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0B636401-38A1-EF64-6D06-387497EDF507}"/>
              </a:ext>
            </a:extLst>
          </p:cNvPr>
          <p:cNvSpPr/>
          <p:nvPr/>
        </p:nvSpPr>
        <p:spPr>
          <a:xfrm>
            <a:off x="4638501" y="4659010"/>
            <a:ext cx="3165614" cy="186918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⑷インターベーション</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～支援の実施～</a:t>
            </a:r>
            <a:endParaRPr kumimoji="1" lang="en-US" altLang="ja-JP" sz="24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464A1F0C-3710-BAE5-63C7-D6DADD0C78F1}"/>
              </a:ext>
            </a:extLst>
          </p:cNvPr>
          <p:cNvSpPr/>
          <p:nvPr/>
        </p:nvSpPr>
        <p:spPr>
          <a:xfrm>
            <a:off x="603094" y="3429001"/>
            <a:ext cx="2924110" cy="196948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⑸モニタリング</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～支援状況の観察～</a:t>
            </a:r>
            <a:endParaRPr kumimoji="1" lang="en-US" altLang="ja-JP" sz="2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49349F1-AAF3-AB25-CD6E-50293812949A}"/>
              </a:ext>
            </a:extLst>
          </p:cNvPr>
          <p:cNvSpPr/>
          <p:nvPr/>
        </p:nvSpPr>
        <p:spPr>
          <a:xfrm>
            <a:off x="4638500" y="1479400"/>
            <a:ext cx="3165614" cy="177867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⑵アセスメント</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～ニーズの具体性～</a:t>
            </a:r>
            <a:endParaRPr kumimoji="1" lang="en-US" altLang="ja-JP" sz="2400" dirty="0">
              <a:latin typeface="Meiryo UI" panose="020B0604030504040204" pitchFamily="50" charset="-128"/>
              <a:ea typeface="Meiryo UI" panose="020B0604030504040204" pitchFamily="50" charset="-128"/>
            </a:endParaRPr>
          </a:p>
        </p:txBody>
      </p:sp>
      <p:sp>
        <p:nvSpPr>
          <p:cNvPr id="22" name="矢印: 左 21">
            <a:extLst>
              <a:ext uri="{FF2B5EF4-FFF2-40B4-BE49-F238E27FC236}">
                <a16:creationId xmlns:a16="http://schemas.microsoft.com/office/drawing/2014/main" id="{83ABC9A8-1443-A0BF-8BFC-624AFCA1560F}"/>
              </a:ext>
            </a:extLst>
          </p:cNvPr>
          <p:cNvSpPr/>
          <p:nvPr/>
        </p:nvSpPr>
        <p:spPr>
          <a:xfrm>
            <a:off x="7911979" y="1730016"/>
            <a:ext cx="778412" cy="8132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左 24">
            <a:extLst>
              <a:ext uri="{FF2B5EF4-FFF2-40B4-BE49-F238E27FC236}">
                <a16:creationId xmlns:a16="http://schemas.microsoft.com/office/drawing/2014/main" id="{A5B3DE89-4BBD-F230-3161-360C198447ED}"/>
              </a:ext>
            </a:extLst>
          </p:cNvPr>
          <p:cNvSpPr/>
          <p:nvPr/>
        </p:nvSpPr>
        <p:spPr>
          <a:xfrm rot="5400000">
            <a:off x="1400073" y="2625791"/>
            <a:ext cx="627161" cy="878605"/>
          </a:xfrm>
          <a:prstGeom prst="leftArrow">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7" name="矢印: 上 26">
            <a:extLst>
              <a:ext uri="{FF2B5EF4-FFF2-40B4-BE49-F238E27FC236}">
                <a16:creationId xmlns:a16="http://schemas.microsoft.com/office/drawing/2014/main" id="{3FCDAF3C-C57E-F9D9-4883-CA75A8893C10}"/>
              </a:ext>
            </a:extLst>
          </p:cNvPr>
          <p:cNvSpPr/>
          <p:nvPr/>
        </p:nvSpPr>
        <p:spPr>
          <a:xfrm rot="7728410">
            <a:off x="7890942" y="3003789"/>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上 27">
            <a:extLst>
              <a:ext uri="{FF2B5EF4-FFF2-40B4-BE49-F238E27FC236}">
                <a16:creationId xmlns:a16="http://schemas.microsoft.com/office/drawing/2014/main" id="{935A4401-3B6E-AA63-B235-84A3B7E10036}"/>
              </a:ext>
            </a:extLst>
          </p:cNvPr>
          <p:cNvSpPr/>
          <p:nvPr/>
        </p:nvSpPr>
        <p:spPr>
          <a:xfrm rot="14258715">
            <a:off x="7811304" y="4669470"/>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上 28">
            <a:extLst>
              <a:ext uri="{FF2B5EF4-FFF2-40B4-BE49-F238E27FC236}">
                <a16:creationId xmlns:a16="http://schemas.microsoft.com/office/drawing/2014/main" id="{58B19C79-F311-BEB6-C314-63A3EFF1B5DE}"/>
              </a:ext>
            </a:extLst>
          </p:cNvPr>
          <p:cNvSpPr/>
          <p:nvPr/>
        </p:nvSpPr>
        <p:spPr>
          <a:xfrm rot="18010539">
            <a:off x="3550235" y="4607618"/>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上 29">
            <a:extLst>
              <a:ext uri="{FF2B5EF4-FFF2-40B4-BE49-F238E27FC236}">
                <a16:creationId xmlns:a16="http://schemas.microsoft.com/office/drawing/2014/main" id="{DD93F36F-55DD-FEBF-713F-8D8E6826E393}"/>
              </a:ext>
            </a:extLst>
          </p:cNvPr>
          <p:cNvSpPr/>
          <p:nvPr/>
        </p:nvSpPr>
        <p:spPr>
          <a:xfrm rot="3620352">
            <a:off x="3628638" y="2929239"/>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上 18">
            <a:extLst>
              <a:ext uri="{FF2B5EF4-FFF2-40B4-BE49-F238E27FC236}">
                <a16:creationId xmlns:a16="http://schemas.microsoft.com/office/drawing/2014/main" id="{0F9C602E-9412-F258-CCF3-A20F6EC14BCC}"/>
              </a:ext>
            </a:extLst>
          </p:cNvPr>
          <p:cNvSpPr/>
          <p:nvPr/>
        </p:nvSpPr>
        <p:spPr>
          <a:xfrm rot="5400000">
            <a:off x="3520452" y="1557473"/>
            <a:ext cx="994611" cy="949197"/>
          </a:xfrm>
          <a:prstGeom prst="up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Tree>
    <p:extLst>
      <p:ext uri="{BB962C8B-B14F-4D97-AF65-F5344CB8AC3E}">
        <p14:creationId xmlns:p14="http://schemas.microsoft.com/office/powerpoint/2010/main" val="2768400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768628" y="278299"/>
            <a:ext cx="10628242" cy="51683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kumimoji="1" lang="ja-JP" altLang="en-US" dirty="0">
                <a:latin typeface="Meiryo UI" panose="020B0604030504040204" pitchFamily="50" charset="-128"/>
                <a:ea typeface="Meiryo UI" panose="020B0604030504040204" pitchFamily="50" charset="-128"/>
              </a:rPr>
              <a:t>連携評価シート</a:t>
            </a:r>
            <a:r>
              <a:rPr lang="ja-JP" altLang="en-US" dirty="0">
                <a:latin typeface="Meiryo UI" panose="020B0604030504040204" pitchFamily="50" charset="-128"/>
                <a:ea typeface="Meiryo UI" panose="020B0604030504040204" pitchFamily="50" charset="-128"/>
              </a:rPr>
              <a:t>の記入方法</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CB99DF9-C8E1-6478-99BB-C942AE8EBF20}"/>
              </a:ext>
            </a:extLst>
          </p:cNvPr>
          <p:cNvSpPr txBox="1"/>
          <p:nvPr/>
        </p:nvSpPr>
        <p:spPr>
          <a:xfrm>
            <a:off x="596349" y="3713920"/>
            <a:ext cx="11145078" cy="2677656"/>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●連携評価シートは、実施者（記入者）が、自身の現状について主観的に評価（自己評価）をしていくことが基本となります。</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●シートは</a:t>
            </a:r>
            <a:r>
              <a:rPr kumimoji="1" lang="en-US" altLang="ja-JP" sz="2800" dirty="0">
                <a:latin typeface="Meiryo UI" panose="020B0604030504040204" pitchFamily="50" charset="-128"/>
                <a:ea typeface="Meiryo UI" panose="020B0604030504040204" pitchFamily="50" charset="-128"/>
              </a:rPr>
              <a:t>Microsoft</a:t>
            </a:r>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Excel</a:t>
            </a:r>
            <a:r>
              <a:rPr kumimoji="1" lang="ja-JP" altLang="en-US" sz="2800" dirty="0">
                <a:latin typeface="Meiryo UI" panose="020B0604030504040204" pitchFamily="50" charset="-128"/>
                <a:ea typeface="Meiryo UI" panose="020B0604030504040204" pitchFamily="50" charset="-128"/>
              </a:rPr>
              <a:t>のファイル形式となっています。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パソコンを用いて必須項目を記入することで、自動でグラフが表示されます。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（印刷して手書きでも使用が可能です）</a:t>
            </a:r>
            <a:endParaRPr kumimoji="1" lang="en-US" altLang="ja-JP" sz="28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244DDBA0-4188-DE50-BB14-58B7593AD539}"/>
              </a:ext>
            </a:extLst>
          </p:cNvPr>
          <p:cNvSpPr/>
          <p:nvPr/>
        </p:nvSpPr>
        <p:spPr>
          <a:xfrm>
            <a:off x="1239078" y="1215887"/>
            <a:ext cx="9713843" cy="192819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kumimoji="1" lang="ja-JP" altLang="en-US" sz="2400" dirty="0">
                <a:latin typeface="Meiryo UI" panose="020B0604030504040204" pitchFamily="50" charset="-128"/>
                <a:ea typeface="Meiryo UI" panose="020B0604030504040204" pitchFamily="50" charset="-128"/>
              </a:rPr>
              <a:t>本シートは、</a:t>
            </a:r>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①相談支援専門員は、サービス管理責任者や児童発達支援管理責任者を②サービス管理責任者や児童発達支援管理責任者は、相談支援専門員を</a:t>
            </a:r>
            <a:r>
              <a:rPr kumimoji="1" lang="ja-JP" altLang="en-US" sz="2400" dirty="0">
                <a:latin typeface="Meiryo UI" panose="020B0604030504040204" pitchFamily="50" charset="-128"/>
                <a:ea typeface="Meiryo UI" panose="020B0604030504040204" pitchFamily="50" charset="-128"/>
              </a:rPr>
              <a:t>想定して記入することが基本となります。</a:t>
            </a:r>
            <a:endParaRPr kumimoji="1" lang="en-US" altLang="ja-JP" sz="2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52CE9DF-7937-65A5-5246-72BF9F186D39}"/>
              </a:ext>
            </a:extLst>
          </p:cNvPr>
          <p:cNvSpPr txBox="1"/>
          <p:nvPr/>
        </p:nvSpPr>
        <p:spPr>
          <a:xfrm>
            <a:off x="6807928" y="6062868"/>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1502162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CB99DF9-C8E1-6478-99BB-C942AE8EBF20}"/>
              </a:ext>
            </a:extLst>
          </p:cNvPr>
          <p:cNvSpPr txBox="1"/>
          <p:nvPr/>
        </p:nvSpPr>
        <p:spPr>
          <a:xfrm>
            <a:off x="523461" y="1169502"/>
            <a:ext cx="11145078" cy="557075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dirty="0">
                <a:latin typeface="Meiryo UI" panose="020B0604030504040204" pitchFamily="50" charset="-128"/>
                <a:ea typeface="Meiryo UI" panose="020B0604030504040204" pitchFamily="50" charset="-128"/>
              </a:rPr>
              <a:t>１</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「評価シート」の上部に実施者の「所属」「職種」「実施者名」を記入します。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また、「（連携の対象）」を具体化して想定する場合は、こちらも記入してください。</a:t>
            </a:r>
            <a:endParaRPr kumimoji="1" lang="en-US" altLang="ja-JP" sz="2400" dirty="0">
              <a:latin typeface="Meiryo UI" panose="020B0604030504040204" pitchFamily="50" charset="-128"/>
              <a:ea typeface="Meiryo UI" panose="020B0604030504040204" pitchFamily="50" charset="-128"/>
            </a:endParaRPr>
          </a:p>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連携の対象とは、実施者が記入に際して想定する具体的な連携相手となります。１人（例：</a:t>
            </a:r>
            <a:r>
              <a:rPr kumimoji="1" lang="en-US" altLang="ja-JP" sz="2400" dirty="0">
                <a:latin typeface="Meiryo UI" panose="020B0604030504040204" pitchFamily="50" charset="-128"/>
                <a:ea typeface="Meiryo UI" panose="020B0604030504040204" pitchFamily="50" charset="-128"/>
              </a:rPr>
              <a:t>A</a:t>
            </a:r>
            <a:r>
              <a:rPr kumimoji="1" lang="ja-JP" altLang="en-US" sz="2400" dirty="0">
                <a:latin typeface="Meiryo UI" panose="020B0604030504040204" pitchFamily="50" charset="-128"/>
                <a:ea typeface="Meiryo UI" panose="020B0604030504040204" pitchFamily="50" charset="-128"/>
              </a:rPr>
              <a:t>相談支援専門員個人等）を想定する場合もあれば、複数（例：１年間でやりとりしたサビ管等）を想定する場合もあります。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２</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シート右上に実施日を記入します。（３回分まで同じシートで記入できます）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３</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項目の内容について、シート右の記入欄へ</a:t>
            </a: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6</a:t>
            </a:r>
            <a:r>
              <a:rPr kumimoji="1" lang="ja-JP" altLang="en-US" sz="2400" dirty="0">
                <a:latin typeface="Meiryo UI" panose="020B0604030504040204" pitchFamily="50" charset="-128"/>
                <a:ea typeface="Meiryo UI" panose="020B0604030504040204" pitchFamily="50" charset="-128"/>
              </a:rPr>
              <a:t>の間で数字（半角）を記入していきます。数字は</a:t>
            </a:r>
            <a:r>
              <a:rPr kumimoji="1" lang="ja-JP" altLang="en-US" sz="2400" b="1" u="sng" dirty="0">
                <a:latin typeface="Meiryo UI" panose="020B0604030504040204" pitchFamily="50" charset="-128"/>
                <a:ea typeface="Meiryo UI" panose="020B0604030504040204" pitchFamily="50" charset="-128"/>
              </a:rPr>
              <a:t>「１（まったく当てはまらない）」～「６（十分に当てはまる）」</a:t>
            </a:r>
            <a:r>
              <a:rPr kumimoji="1" lang="ja-JP" altLang="en-US" sz="2400" dirty="0">
                <a:latin typeface="Meiryo UI" panose="020B0604030504040204" pitchFamily="50" charset="-128"/>
                <a:ea typeface="Meiryo UI" panose="020B0604030504040204" pitchFamily="50" charset="-128"/>
              </a:rPr>
              <a:t>となります。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４</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必要な場合は、補助項目についても数字を記入してください。</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５</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入力された数字から、シートの下部に大項目全体に関するグラフ（平均値）、下位項目別に関するグラフ（入力値）が表示されます。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６</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必要な場合は印刷出力も可能です。</a:t>
            </a:r>
            <a:endParaRPr kumimoji="1" lang="en-US" altLang="ja-JP" sz="24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E3D65934-19C3-FD56-60F2-6038C126278C}"/>
              </a:ext>
            </a:extLst>
          </p:cNvPr>
          <p:cNvSpPr>
            <a:spLocks noGrp="1"/>
          </p:cNvSpPr>
          <p:nvPr>
            <p:ph type="title"/>
          </p:nvPr>
        </p:nvSpPr>
        <p:spPr>
          <a:xfrm>
            <a:off x="758686" y="384318"/>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手順（</a:t>
            </a:r>
            <a:r>
              <a:rPr lang="en-US" altLang="ja-JP" sz="2800" dirty="0">
                <a:latin typeface="Meiryo UI" panose="020B0604030504040204" pitchFamily="50" charset="-128"/>
                <a:ea typeface="Meiryo UI" panose="020B0604030504040204" pitchFamily="50" charset="-128"/>
              </a:rPr>
              <a:t>Excel</a:t>
            </a:r>
            <a:r>
              <a:rPr lang="ja-JP" altLang="en-US" sz="2800" dirty="0">
                <a:latin typeface="Meiryo UI" panose="020B0604030504040204" pitchFamily="50" charset="-128"/>
                <a:ea typeface="Meiryo UI" panose="020B0604030504040204" pitchFamily="50" charset="-128"/>
              </a:rPr>
              <a:t>の場合）</a:t>
            </a:r>
          </a:p>
        </p:txBody>
      </p:sp>
      <p:sp>
        <p:nvSpPr>
          <p:cNvPr id="8" name="テキスト ボックス 7">
            <a:extLst>
              <a:ext uri="{FF2B5EF4-FFF2-40B4-BE49-F238E27FC236}">
                <a16:creationId xmlns:a16="http://schemas.microsoft.com/office/drawing/2014/main" id="{16CD0464-A821-4CA0-416A-9AABB46FA009}"/>
              </a:ext>
            </a:extLst>
          </p:cNvPr>
          <p:cNvSpPr txBox="1"/>
          <p:nvPr/>
        </p:nvSpPr>
        <p:spPr>
          <a:xfrm>
            <a:off x="6880816" y="484641"/>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249855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7AD9D4-1DEF-E87A-0523-2B912416293E}"/>
              </a:ext>
            </a:extLst>
          </p:cNvPr>
          <p:cNvSpPr/>
          <p:nvPr/>
        </p:nvSpPr>
        <p:spPr>
          <a:xfrm>
            <a:off x="609601" y="2809461"/>
            <a:ext cx="11039060" cy="393589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担当ケース数が多い場合は、印象に残ったケースを中心に記載することが想定されます。考えられる対応状況として最も多かったパターンのケースを想定して記入するなど、対象像を確認しましょう。</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実施者</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相談支援専門員（サービス管理責任者）</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想定する連携対象　　　</a:t>
            </a:r>
            <a:endParaRPr kumimoji="1" lang="en-US" altLang="ja-JP" sz="24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自身が担当する利用者に関わる全てのサビ管（相談支援専門員）（複数）</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活用効果イメージ例</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➡実施した結果、実践の中であまり意識できていなかった項目が明らかとなり、今後の取り組みの中での目標設定につなげて取り組むことができた。　　</a:t>
            </a:r>
          </a:p>
        </p:txBody>
      </p:sp>
      <p:sp>
        <p:nvSpPr>
          <p:cNvPr id="2" name="タイトル 1">
            <a:extLst>
              <a:ext uri="{FF2B5EF4-FFF2-40B4-BE49-F238E27FC236}">
                <a16:creationId xmlns:a16="http://schemas.microsoft.com/office/drawing/2014/main" id="{02C16877-E45E-2930-342E-F4A65B0F276F}"/>
              </a:ext>
            </a:extLst>
          </p:cNvPr>
          <p:cNvSpPr>
            <a:spLocks noGrp="1"/>
          </p:cNvSpPr>
          <p:nvPr>
            <p:ph type="title"/>
          </p:nvPr>
        </p:nvSpPr>
        <p:spPr>
          <a:xfrm>
            <a:off x="609601" y="205408"/>
            <a:ext cx="10757452" cy="51683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kumimoji="1" lang="ja-JP" altLang="en-US" sz="3200" dirty="0">
                <a:latin typeface="Meiryo UI" panose="020B0604030504040204" pitchFamily="50" charset="-128"/>
                <a:ea typeface="Meiryo UI" panose="020B0604030504040204" pitchFamily="50" charset="-128"/>
              </a:rPr>
              <a:t>活用例１　個人による連携状況に関する自己評価</a:t>
            </a:r>
          </a:p>
        </p:txBody>
      </p:sp>
      <p:sp>
        <p:nvSpPr>
          <p:cNvPr id="4" name="四角形: 角を丸くする 3">
            <a:extLst>
              <a:ext uri="{FF2B5EF4-FFF2-40B4-BE49-F238E27FC236}">
                <a16:creationId xmlns:a16="http://schemas.microsoft.com/office/drawing/2014/main" id="{AD29FD3B-D52C-F0F9-7FF8-D3A7772BED32}"/>
              </a:ext>
            </a:extLst>
          </p:cNvPr>
          <p:cNvSpPr/>
          <p:nvPr/>
        </p:nvSpPr>
        <p:spPr>
          <a:xfrm>
            <a:off x="728870" y="980659"/>
            <a:ext cx="10416208" cy="1948069"/>
          </a:xfrm>
          <a:prstGeom prst="roundRect">
            <a:avLst/>
          </a:prstGeom>
          <a:ln w="5715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相談支援専門員（サビ管）が一年間の業務の総括を行おうと考えた。利用者に関する支援計画（サービス等利用計画または個別支援計画）の作成を多数行ってきたが、担当ケースの利用先のサービス管理責任者（または相談支援専門員）とどのくらい連携を行っていたのか振り返り自己評価するために、シートを活用した。</a:t>
            </a:r>
          </a:p>
        </p:txBody>
      </p:sp>
      <p:sp>
        <p:nvSpPr>
          <p:cNvPr id="5" name="正方形/長方形 4">
            <a:extLst>
              <a:ext uri="{FF2B5EF4-FFF2-40B4-BE49-F238E27FC236}">
                <a16:creationId xmlns:a16="http://schemas.microsoft.com/office/drawing/2014/main" id="{001B529C-F607-9746-D77E-B6FC3275FB27}"/>
              </a:ext>
            </a:extLst>
          </p:cNvPr>
          <p:cNvSpPr/>
          <p:nvPr/>
        </p:nvSpPr>
        <p:spPr>
          <a:xfrm>
            <a:off x="1046922" y="728871"/>
            <a:ext cx="1722782" cy="516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活用場面</a:t>
            </a:r>
          </a:p>
        </p:txBody>
      </p:sp>
      <p:sp>
        <p:nvSpPr>
          <p:cNvPr id="3" name="テキスト ボックス 2">
            <a:extLst>
              <a:ext uri="{FF2B5EF4-FFF2-40B4-BE49-F238E27FC236}">
                <a16:creationId xmlns:a16="http://schemas.microsoft.com/office/drawing/2014/main" id="{9A7796F7-14F9-5D66-C9EF-DABD923911D1}"/>
              </a:ext>
            </a:extLst>
          </p:cNvPr>
          <p:cNvSpPr txBox="1"/>
          <p:nvPr/>
        </p:nvSpPr>
        <p:spPr>
          <a:xfrm>
            <a:off x="7006713" y="4203532"/>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2845366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7AD9D4-1DEF-E87A-0523-2B912416293E}"/>
              </a:ext>
            </a:extLst>
          </p:cNvPr>
          <p:cNvSpPr/>
          <p:nvPr/>
        </p:nvSpPr>
        <p:spPr>
          <a:xfrm>
            <a:off x="609601" y="3087751"/>
            <a:ext cx="11039060" cy="356484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実施者</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サービス管理責任者</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想定する連携対象　　　</a:t>
            </a:r>
            <a:endParaRPr kumimoji="1" lang="en-US" altLang="ja-JP" sz="24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相談支援専門員（１名）</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活用効果イメージ例</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連絡を取る時間帯について十分確認できていなかった。また、支援計画書の内容について相互のやり取りが充分ではなく、共有ができていなかったことがみえてきた。お互いの連絡がつきやすい時間帯を確認し、また支援計画の共有についても提案したところ、相互に確認することができた。支援の方向性が共有され、よりよい支援展開につながった。　　</a:t>
            </a:r>
          </a:p>
        </p:txBody>
      </p:sp>
      <p:sp>
        <p:nvSpPr>
          <p:cNvPr id="2" name="タイトル 1">
            <a:extLst>
              <a:ext uri="{FF2B5EF4-FFF2-40B4-BE49-F238E27FC236}">
                <a16:creationId xmlns:a16="http://schemas.microsoft.com/office/drawing/2014/main" id="{02C16877-E45E-2930-342E-F4A65B0F276F}"/>
              </a:ext>
            </a:extLst>
          </p:cNvPr>
          <p:cNvSpPr>
            <a:spLocks noGrp="1"/>
          </p:cNvSpPr>
          <p:nvPr>
            <p:ph type="title"/>
          </p:nvPr>
        </p:nvSpPr>
        <p:spPr>
          <a:xfrm>
            <a:off x="609601" y="205408"/>
            <a:ext cx="10757452" cy="51683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kumimoji="1" lang="ja-JP" altLang="en-US" sz="3200" dirty="0">
                <a:latin typeface="Meiryo UI" panose="020B0604030504040204" pitchFamily="50" charset="-128"/>
                <a:ea typeface="Meiryo UI" panose="020B0604030504040204" pitchFamily="50" charset="-128"/>
              </a:rPr>
              <a:t>活用例</a:t>
            </a:r>
            <a:r>
              <a:rPr kumimoji="1" lang="en-US" altLang="ja-JP" sz="3200" dirty="0">
                <a:latin typeface="Meiryo UI" panose="020B0604030504040204" pitchFamily="50" charset="-128"/>
                <a:ea typeface="Meiryo UI" panose="020B0604030504040204" pitchFamily="50" charset="-128"/>
              </a:rPr>
              <a:t>2</a:t>
            </a:r>
            <a:r>
              <a:rPr kumimoji="1" lang="ja-JP" altLang="en-US" sz="3200" dirty="0">
                <a:latin typeface="Meiryo UI" panose="020B0604030504040204" pitchFamily="50" charset="-128"/>
                <a:ea typeface="Meiryo UI" panose="020B0604030504040204" pitchFamily="50" charset="-128"/>
              </a:rPr>
              <a:t>　連携がうまくいってないと感じた際の状況確認</a:t>
            </a:r>
          </a:p>
        </p:txBody>
      </p:sp>
      <p:sp>
        <p:nvSpPr>
          <p:cNvPr id="4" name="四角形: 角を丸くする 3">
            <a:extLst>
              <a:ext uri="{FF2B5EF4-FFF2-40B4-BE49-F238E27FC236}">
                <a16:creationId xmlns:a16="http://schemas.microsoft.com/office/drawing/2014/main" id="{AD29FD3B-D52C-F0F9-7FF8-D3A7772BED32}"/>
              </a:ext>
            </a:extLst>
          </p:cNvPr>
          <p:cNvSpPr/>
          <p:nvPr/>
        </p:nvSpPr>
        <p:spPr>
          <a:xfrm>
            <a:off x="728870" y="980659"/>
            <a:ext cx="10416208" cy="1948069"/>
          </a:xfrm>
          <a:prstGeom prst="roundRect">
            <a:avLst/>
          </a:prstGeom>
          <a:ln w="5715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初めて関わる相談支援専門員より連絡があり、新規利用者の対応を進めているが、相談支援専門員との連携がうまくいっていないと感じた。具体的に連携の課題となっている点が認識できないため、評価シートを活用して課題となっていそうな点を確認することにした。</a:t>
            </a:r>
          </a:p>
        </p:txBody>
      </p:sp>
      <p:sp>
        <p:nvSpPr>
          <p:cNvPr id="5" name="正方形/長方形 4">
            <a:extLst>
              <a:ext uri="{FF2B5EF4-FFF2-40B4-BE49-F238E27FC236}">
                <a16:creationId xmlns:a16="http://schemas.microsoft.com/office/drawing/2014/main" id="{001B529C-F607-9746-D77E-B6FC3275FB27}"/>
              </a:ext>
            </a:extLst>
          </p:cNvPr>
          <p:cNvSpPr/>
          <p:nvPr/>
        </p:nvSpPr>
        <p:spPr>
          <a:xfrm>
            <a:off x="1046922" y="728871"/>
            <a:ext cx="1722782" cy="516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活用場面</a:t>
            </a:r>
          </a:p>
        </p:txBody>
      </p:sp>
      <p:sp>
        <p:nvSpPr>
          <p:cNvPr id="3" name="テキスト ボックス 2">
            <a:extLst>
              <a:ext uri="{FF2B5EF4-FFF2-40B4-BE49-F238E27FC236}">
                <a16:creationId xmlns:a16="http://schemas.microsoft.com/office/drawing/2014/main" id="{4F45C657-8787-F9CF-0C33-3669A422F1A4}"/>
              </a:ext>
            </a:extLst>
          </p:cNvPr>
          <p:cNvSpPr txBox="1"/>
          <p:nvPr/>
        </p:nvSpPr>
        <p:spPr>
          <a:xfrm>
            <a:off x="6794676" y="3905357"/>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299134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1737361" y="447478"/>
            <a:ext cx="9425941" cy="693074"/>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445045" y="523820"/>
            <a:ext cx="10951824" cy="663114"/>
          </a:xfrm>
          <a:effectLst>
            <a:softEdge rad="635000"/>
          </a:effectLst>
        </p:spPr>
        <p:txBody>
          <a:bodyPr>
            <a:normAutofit fontScale="90000"/>
          </a:bodyPr>
          <a:lstStyle/>
          <a:p>
            <a:pPr algn="ct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．就労支援におけるサービス管理責任者の視点</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838201" y="1313722"/>
            <a:ext cx="10558669" cy="5378626"/>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r>
              <a:rPr lang="ja-JP" altLang="en-US" u="sng" dirty="0">
                <a:latin typeface="Meiryo UI" panose="020B0604030504040204" pitchFamily="50" charset="-128"/>
                <a:ea typeface="Meiryo UI" panose="020B0604030504040204" pitchFamily="50" charset="-128"/>
              </a:rPr>
              <a:t>⑴基本的な視点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◆ペイドワーク（賃金の発生する労働）とアンペイドワーク（無給の労働）</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　を含む多様な働き方を支援する</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◆働くことを一つの手段として生活の再構築につなげ、人生の質を高める</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u="sng" dirty="0">
                <a:latin typeface="Meiryo UI" panose="020B0604030504040204" pitchFamily="50" charset="-128"/>
                <a:ea typeface="Meiryo UI" panose="020B0604030504040204" pitchFamily="50" charset="-128"/>
              </a:rPr>
              <a:t>⑵ライフマネジメントからの視点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◆生活設計、生活の再設計の観点から就労支援を行う</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sp>
        <p:nvSpPr>
          <p:cNvPr id="27" name="四角形: 角を丸くする 26">
            <a:extLst>
              <a:ext uri="{FF2B5EF4-FFF2-40B4-BE49-F238E27FC236}">
                <a16:creationId xmlns:a16="http://schemas.microsoft.com/office/drawing/2014/main" id="{AFAC7533-E96F-4B2A-CD33-937DB4B2AAA6}"/>
              </a:ext>
            </a:extLst>
          </p:cNvPr>
          <p:cNvSpPr/>
          <p:nvPr/>
        </p:nvSpPr>
        <p:spPr>
          <a:xfrm>
            <a:off x="1027983" y="4744278"/>
            <a:ext cx="10179102" cy="1750626"/>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日常生活の構成は労働のみではない。経済的安定と健康保持を前提として、食事・睡眠等の「基礎生活」、家庭・職場・地域での「役割生活」、心身の休息・気分転換・自己開発の「余暇活動」がバランスよく保たれることで健康で安定した生活がある。</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2E64BCFF-FF1A-EA4E-DB3C-7BC5C1ECE03D}"/>
              </a:ext>
            </a:extLst>
          </p:cNvPr>
          <p:cNvSpPr/>
          <p:nvPr/>
        </p:nvSpPr>
        <p:spPr>
          <a:xfrm>
            <a:off x="1142910" y="4458481"/>
            <a:ext cx="3802743" cy="370889"/>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ワーク・ライフ・バランス</a:t>
            </a:r>
          </a:p>
        </p:txBody>
      </p:sp>
      <p:pic>
        <p:nvPicPr>
          <p:cNvPr id="7" name="図 6">
            <a:extLst>
              <a:ext uri="{FF2B5EF4-FFF2-40B4-BE49-F238E27FC236}">
                <a16:creationId xmlns:a16="http://schemas.microsoft.com/office/drawing/2014/main" id="{90427FFE-B6A1-49FB-7901-C96F89F442D7}"/>
              </a:ext>
            </a:extLst>
          </p:cNvPr>
          <p:cNvPicPr>
            <a:picLocks noChangeAspect="1"/>
          </p:cNvPicPr>
          <p:nvPr/>
        </p:nvPicPr>
        <p:blipFill rotWithShape="1">
          <a:blip r:embed="rId2">
            <a:extLst>
              <a:ext uri="{28A0092B-C50C-407E-A947-70E740481C1C}">
                <a14:useLocalDpi xmlns:a14="http://schemas.microsoft.com/office/drawing/2010/main" val="0"/>
              </a:ext>
            </a:extLst>
          </a:blip>
          <a:srcRect l="49004" b="53215"/>
          <a:stretch/>
        </p:blipFill>
        <p:spPr>
          <a:xfrm>
            <a:off x="9779708" y="2"/>
            <a:ext cx="2412293" cy="2213113"/>
          </a:xfrm>
          <a:prstGeom prst="rect">
            <a:avLst/>
          </a:prstGeom>
        </p:spPr>
      </p:pic>
    </p:spTree>
    <p:extLst>
      <p:ext uri="{BB962C8B-B14F-4D97-AF65-F5344CB8AC3E}">
        <p14:creationId xmlns:p14="http://schemas.microsoft.com/office/powerpoint/2010/main" val="245630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対角を丸める 3">
            <a:extLst>
              <a:ext uri="{FF2B5EF4-FFF2-40B4-BE49-F238E27FC236}">
                <a16:creationId xmlns:a16="http://schemas.microsoft.com/office/drawing/2014/main" id="{65BBF8FA-37C8-C740-34EB-CF1548E0AB56}"/>
              </a:ext>
            </a:extLst>
          </p:cNvPr>
          <p:cNvSpPr/>
          <p:nvPr/>
        </p:nvSpPr>
        <p:spPr>
          <a:xfrm>
            <a:off x="838200" y="286580"/>
            <a:ext cx="6980584" cy="1051891"/>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障害者の保障制度について</a:t>
            </a:r>
          </a:p>
        </p:txBody>
      </p:sp>
      <p:sp>
        <p:nvSpPr>
          <p:cNvPr id="5" name="四角形: 角を丸くする 4">
            <a:extLst>
              <a:ext uri="{FF2B5EF4-FFF2-40B4-BE49-F238E27FC236}">
                <a16:creationId xmlns:a16="http://schemas.microsoft.com/office/drawing/2014/main" id="{6EF3CA6B-5B3D-F10D-A644-2A160F634797}"/>
              </a:ext>
            </a:extLst>
          </p:cNvPr>
          <p:cNvSpPr/>
          <p:nvPr/>
        </p:nvSpPr>
        <p:spPr>
          <a:xfrm>
            <a:off x="818322" y="1470992"/>
            <a:ext cx="10515600" cy="5208104"/>
          </a:xfrm>
          <a:prstGeom prst="roundRect">
            <a:avLst>
              <a:gd name="adj" fmla="val 5471"/>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t"/>
          <a:lstStyle/>
          <a:p>
            <a:endParaRPr kumimoji="1" lang="en-US" altLang="ja-JP" sz="2400"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09FF66B-F557-3AAC-315E-4270E7F412A4}"/>
              </a:ext>
            </a:extLst>
          </p:cNvPr>
          <p:cNvSpPr/>
          <p:nvPr/>
        </p:nvSpPr>
        <p:spPr>
          <a:xfrm>
            <a:off x="4017481" y="1507764"/>
            <a:ext cx="4157041" cy="609600"/>
          </a:xfrm>
          <a:prstGeom prst="roundRect">
            <a:avLst>
              <a:gd name="adj" fmla="val 5000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◆障害者手帳について◆</a:t>
            </a:r>
          </a:p>
        </p:txBody>
      </p:sp>
      <p:graphicFrame>
        <p:nvGraphicFramePr>
          <p:cNvPr id="3" name="表 5">
            <a:extLst>
              <a:ext uri="{FF2B5EF4-FFF2-40B4-BE49-F238E27FC236}">
                <a16:creationId xmlns:a16="http://schemas.microsoft.com/office/drawing/2014/main" id="{32253D38-2057-26F5-4925-FFAEDCD14F60}"/>
              </a:ext>
            </a:extLst>
          </p:cNvPr>
          <p:cNvGraphicFramePr>
            <a:graphicFrameLocks noGrp="1"/>
          </p:cNvGraphicFramePr>
          <p:nvPr>
            <p:extLst>
              <p:ext uri="{D42A27DB-BD31-4B8C-83A1-F6EECF244321}">
                <p14:modId xmlns:p14="http://schemas.microsoft.com/office/powerpoint/2010/main" val="452910633"/>
              </p:ext>
            </p:extLst>
          </p:nvPr>
        </p:nvGraphicFramePr>
        <p:xfrm>
          <a:off x="1126435" y="2249887"/>
          <a:ext cx="9899375" cy="2966500"/>
        </p:xfrm>
        <a:graphic>
          <a:graphicData uri="http://schemas.openxmlformats.org/drawingml/2006/table">
            <a:tbl>
              <a:tblPr firstRow="1" bandRow="1">
                <a:tableStyleId>{5940675A-B579-460E-94D1-54222C63F5DA}</a:tableStyleId>
              </a:tblPr>
              <a:tblGrid>
                <a:gridCol w="1640929">
                  <a:extLst>
                    <a:ext uri="{9D8B030D-6E8A-4147-A177-3AD203B41FA5}">
                      <a16:colId xmlns:a16="http://schemas.microsoft.com/office/drawing/2014/main" val="2656094837"/>
                    </a:ext>
                  </a:extLst>
                </a:gridCol>
                <a:gridCol w="2705784">
                  <a:extLst>
                    <a:ext uri="{9D8B030D-6E8A-4147-A177-3AD203B41FA5}">
                      <a16:colId xmlns:a16="http://schemas.microsoft.com/office/drawing/2014/main" val="3624921767"/>
                    </a:ext>
                  </a:extLst>
                </a:gridCol>
                <a:gridCol w="2756452">
                  <a:extLst>
                    <a:ext uri="{9D8B030D-6E8A-4147-A177-3AD203B41FA5}">
                      <a16:colId xmlns:a16="http://schemas.microsoft.com/office/drawing/2014/main" val="2422978387"/>
                    </a:ext>
                  </a:extLst>
                </a:gridCol>
                <a:gridCol w="2796210">
                  <a:extLst>
                    <a:ext uri="{9D8B030D-6E8A-4147-A177-3AD203B41FA5}">
                      <a16:colId xmlns:a16="http://schemas.microsoft.com/office/drawing/2014/main" val="1961614209"/>
                    </a:ext>
                  </a:extLst>
                </a:gridCol>
              </a:tblGrid>
              <a:tr h="538370">
                <a:tc>
                  <a:txBody>
                    <a:bodyPr/>
                    <a:lstStyle/>
                    <a:p>
                      <a:pPr algn="ct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身体障害者</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精神障害者</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知的障害者</a:t>
                      </a:r>
                    </a:p>
                  </a:txBody>
                  <a:tcPr anchor="ctr"/>
                </a:tc>
                <a:extLst>
                  <a:ext uri="{0D108BD9-81ED-4DB2-BD59-A6C34878D82A}">
                    <a16:rowId xmlns:a16="http://schemas.microsoft.com/office/drawing/2014/main" val="683458540"/>
                  </a:ext>
                </a:extLst>
              </a:tr>
              <a:tr h="538370">
                <a:tc>
                  <a:txBody>
                    <a:bodyPr/>
                    <a:lstStyle/>
                    <a:p>
                      <a:pPr algn="ctr"/>
                      <a:r>
                        <a:rPr kumimoji="1" lang="ja-JP" altLang="en-US" sz="2400" dirty="0">
                          <a:latin typeface="Meiryo UI" panose="020B0604030504040204" pitchFamily="50" charset="-128"/>
                          <a:ea typeface="Meiryo UI" panose="020B0604030504040204" pitchFamily="50" charset="-128"/>
                        </a:rPr>
                        <a:t>等級</a:t>
                      </a:r>
                      <a:endParaRPr kumimoji="1" lang="en-US" altLang="ja-JP"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級～</a:t>
                      </a:r>
                      <a:r>
                        <a:rPr kumimoji="1" lang="en-US" altLang="ja-JP" sz="2400" dirty="0">
                          <a:latin typeface="Meiryo UI" panose="020B0604030504040204" pitchFamily="50" charset="-128"/>
                          <a:ea typeface="Meiryo UI" panose="020B0604030504040204" pitchFamily="50" charset="-128"/>
                        </a:rPr>
                        <a:t>6</a:t>
                      </a:r>
                      <a:r>
                        <a:rPr kumimoji="1" lang="ja-JP" altLang="en-US" sz="2400" dirty="0">
                          <a:latin typeface="Meiryo UI" panose="020B0604030504040204" pitchFamily="50" charset="-128"/>
                          <a:ea typeface="Meiryo UI" panose="020B0604030504040204" pitchFamily="50" charset="-128"/>
                        </a:rPr>
                        <a:t>級</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級～</a:t>
                      </a:r>
                      <a:r>
                        <a:rPr kumimoji="1" lang="en-US" altLang="ja-JP" sz="2400" dirty="0">
                          <a:latin typeface="Meiryo UI" panose="020B0604030504040204" pitchFamily="50" charset="-128"/>
                          <a:ea typeface="Meiryo UI" panose="020B0604030504040204" pitchFamily="50" charset="-128"/>
                        </a:rPr>
                        <a:t>3</a:t>
                      </a:r>
                      <a:r>
                        <a:rPr kumimoji="1" lang="ja-JP" altLang="en-US" sz="2400" dirty="0">
                          <a:latin typeface="Meiryo UI" panose="020B0604030504040204" pitchFamily="50" charset="-128"/>
                          <a:ea typeface="Meiryo UI" panose="020B0604030504040204" pitchFamily="50" charset="-128"/>
                        </a:rPr>
                        <a:t>級</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A1</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B2</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大分県</a:t>
                      </a:r>
                      <a:r>
                        <a:rPr kumimoji="1" lang="en-US" altLang="ja-JP" sz="20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0871569"/>
                  </a:ext>
                </a:extLst>
              </a:tr>
              <a:tr h="538370">
                <a:tc>
                  <a:txBody>
                    <a:bodyPr/>
                    <a:lstStyle/>
                    <a:p>
                      <a:pPr algn="ctr"/>
                      <a:r>
                        <a:rPr kumimoji="1" lang="ja-JP" altLang="en-US" sz="2400" dirty="0">
                          <a:latin typeface="Meiryo UI" panose="020B0604030504040204" pitchFamily="50" charset="-128"/>
                          <a:ea typeface="Meiryo UI" panose="020B0604030504040204" pitchFamily="50" charset="-128"/>
                        </a:rPr>
                        <a:t>申請窓口</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区市町村の</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障害福祉担当窓口</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区市町村の</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障害福祉担当窓口</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区市町村の</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障害福祉担当窓口</a:t>
                      </a:r>
                      <a:endParaRPr kumimoji="1" lang="en-US" altLang="ja-JP"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73440510"/>
                  </a:ext>
                </a:extLst>
              </a:tr>
              <a:tr h="538370">
                <a:tc>
                  <a:txBody>
                    <a:bodyPr/>
                    <a:lstStyle/>
                    <a:p>
                      <a:pPr algn="ctr"/>
                      <a:r>
                        <a:rPr kumimoji="1" lang="ja-JP" altLang="en-US" sz="2400" dirty="0">
                          <a:latin typeface="Meiryo UI" panose="020B0604030504040204" pitchFamily="50" charset="-128"/>
                          <a:ea typeface="Meiryo UI" panose="020B0604030504040204" pitchFamily="50" charset="-128"/>
                        </a:rPr>
                        <a:t>判定書類</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診断書</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診断書</a:t>
                      </a:r>
                    </a:p>
                  </a:txBody>
                  <a:tcPr anchor="ctr"/>
                </a:tc>
                <a:tc>
                  <a:txBody>
                    <a:bodyPr/>
                    <a:lstStyle/>
                    <a:p>
                      <a:pPr algn="ctr"/>
                      <a:r>
                        <a:rPr kumimoji="1" lang="ja-JP" altLang="en-US" sz="1800" dirty="0">
                          <a:latin typeface="Meiryo UI" panose="020B0604030504040204" pitchFamily="50" charset="-128"/>
                          <a:ea typeface="Meiryo UI" panose="020B0604030504040204" pitchFamily="50" charset="-128"/>
                        </a:rPr>
                        <a:t>判定</a:t>
                      </a:r>
                      <a:endParaRPr kumimoji="1" lang="en-US" altLang="ja-JP" sz="1800" dirty="0">
                        <a:latin typeface="Meiryo UI" panose="020B0604030504040204" pitchFamily="50" charset="-128"/>
                        <a:ea typeface="Meiryo UI" panose="020B0604030504040204" pitchFamily="50" charset="-128"/>
                      </a:endParaRPr>
                    </a:p>
                    <a:p>
                      <a:pPr algn="ctr"/>
                      <a:r>
                        <a:rPr kumimoji="1" lang="en-US" altLang="ja-JP" sz="1800" dirty="0">
                          <a:latin typeface="Meiryo UI" panose="020B0604030504040204" pitchFamily="50" charset="-128"/>
                          <a:ea typeface="Meiryo UI" panose="020B0604030504040204" pitchFamily="50" charset="-128"/>
                        </a:rPr>
                        <a:t>18</a:t>
                      </a:r>
                      <a:r>
                        <a:rPr kumimoji="1" lang="ja-JP" altLang="en-US" sz="1800" dirty="0">
                          <a:latin typeface="Meiryo UI" panose="020B0604030504040204" pitchFamily="50" charset="-128"/>
                          <a:ea typeface="Meiryo UI" panose="020B0604030504040204" pitchFamily="50" charset="-128"/>
                        </a:rPr>
                        <a:t>歳未満：児童相談所</a:t>
                      </a:r>
                      <a:endParaRPr kumimoji="1" lang="en-US" altLang="ja-JP" sz="1800" dirty="0">
                        <a:latin typeface="Meiryo UI" panose="020B0604030504040204" pitchFamily="50" charset="-128"/>
                        <a:ea typeface="Meiryo UI" panose="020B0604030504040204" pitchFamily="50" charset="-128"/>
                      </a:endParaRPr>
                    </a:p>
                    <a:p>
                      <a:pPr algn="ctr"/>
                      <a:r>
                        <a:rPr kumimoji="1" lang="en-US" altLang="ja-JP" sz="1800" dirty="0">
                          <a:latin typeface="Meiryo UI" panose="020B0604030504040204" pitchFamily="50" charset="-128"/>
                          <a:ea typeface="Meiryo UI" panose="020B0604030504040204" pitchFamily="50" charset="-128"/>
                        </a:rPr>
                        <a:t>18</a:t>
                      </a:r>
                      <a:r>
                        <a:rPr kumimoji="1" lang="ja-JP" altLang="en-US" sz="1800" dirty="0">
                          <a:latin typeface="Meiryo UI" panose="020B0604030504040204" pitchFamily="50" charset="-128"/>
                          <a:ea typeface="Meiryo UI" panose="020B0604030504040204" pitchFamily="50" charset="-128"/>
                        </a:rPr>
                        <a:t>歳以上：知的障害者</a:t>
                      </a:r>
                      <a:endParaRPr kumimoji="1" lang="en-US" altLang="ja-JP" sz="1800" dirty="0">
                        <a:latin typeface="Meiryo UI" panose="020B0604030504040204" pitchFamily="50" charset="-128"/>
                        <a:ea typeface="Meiryo UI" panose="020B0604030504040204" pitchFamily="50" charset="-128"/>
                      </a:endParaRPr>
                    </a:p>
                    <a:p>
                      <a:pPr algn="ctr"/>
                      <a:r>
                        <a:rPr kumimoji="1" lang="ja-JP" altLang="en-US" sz="1800" dirty="0">
                          <a:latin typeface="Meiryo UI" panose="020B0604030504040204" pitchFamily="50" charset="-128"/>
                          <a:ea typeface="Meiryo UI" panose="020B0604030504040204" pitchFamily="50" charset="-128"/>
                        </a:rPr>
                        <a:t>　　　　　更生相談所</a:t>
                      </a:r>
                    </a:p>
                  </a:txBody>
                  <a:tcPr anchor="ctr"/>
                </a:tc>
                <a:extLst>
                  <a:ext uri="{0D108BD9-81ED-4DB2-BD59-A6C34878D82A}">
                    <a16:rowId xmlns:a16="http://schemas.microsoft.com/office/drawing/2014/main" val="289954980"/>
                  </a:ext>
                </a:extLst>
              </a:tr>
            </a:tbl>
          </a:graphicData>
        </a:graphic>
      </p:graphicFrame>
      <p:sp>
        <p:nvSpPr>
          <p:cNvPr id="6" name="テキスト ボックス 5">
            <a:extLst>
              <a:ext uri="{FF2B5EF4-FFF2-40B4-BE49-F238E27FC236}">
                <a16:creationId xmlns:a16="http://schemas.microsoft.com/office/drawing/2014/main" id="{A477BC3D-22F9-B199-896A-6605915B415B}"/>
              </a:ext>
            </a:extLst>
          </p:cNvPr>
          <p:cNvSpPr txBox="1"/>
          <p:nvPr/>
        </p:nvSpPr>
        <p:spPr>
          <a:xfrm>
            <a:off x="1126434" y="5241237"/>
            <a:ext cx="9899375" cy="1200329"/>
          </a:xfrm>
          <a:prstGeom prst="rect">
            <a:avLst/>
          </a:prstGeom>
          <a:noFill/>
          <a:ln>
            <a:noFill/>
          </a:ln>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☆手帳の利点☆</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公共交通機関等各種割引、障害福祉サービスの利用、各種手当　等様々な</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補助が受けられます　　</a:t>
            </a:r>
          </a:p>
        </p:txBody>
      </p:sp>
    </p:spTree>
    <p:extLst>
      <p:ext uri="{BB962C8B-B14F-4D97-AF65-F5344CB8AC3E}">
        <p14:creationId xmlns:p14="http://schemas.microsoft.com/office/powerpoint/2010/main" val="3892324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対角を丸める 3">
            <a:extLst>
              <a:ext uri="{FF2B5EF4-FFF2-40B4-BE49-F238E27FC236}">
                <a16:creationId xmlns:a16="http://schemas.microsoft.com/office/drawing/2014/main" id="{65BBF8FA-37C8-C740-34EB-CF1548E0AB56}"/>
              </a:ext>
            </a:extLst>
          </p:cNvPr>
          <p:cNvSpPr/>
          <p:nvPr/>
        </p:nvSpPr>
        <p:spPr>
          <a:xfrm>
            <a:off x="838200" y="286580"/>
            <a:ext cx="6980584" cy="1051891"/>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障害者の保障制度について</a:t>
            </a:r>
          </a:p>
        </p:txBody>
      </p:sp>
      <p:sp>
        <p:nvSpPr>
          <p:cNvPr id="5" name="四角形: 角を丸くする 4">
            <a:extLst>
              <a:ext uri="{FF2B5EF4-FFF2-40B4-BE49-F238E27FC236}">
                <a16:creationId xmlns:a16="http://schemas.microsoft.com/office/drawing/2014/main" id="{6EF3CA6B-5B3D-F10D-A644-2A160F634797}"/>
              </a:ext>
            </a:extLst>
          </p:cNvPr>
          <p:cNvSpPr/>
          <p:nvPr/>
        </p:nvSpPr>
        <p:spPr>
          <a:xfrm>
            <a:off x="838200" y="1524000"/>
            <a:ext cx="10515600" cy="5155096"/>
          </a:xfrm>
          <a:prstGeom prst="roundRect">
            <a:avLst>
              <a:gd name="adj" fmla="val 6385"/>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t"/>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●自立支援医療　　</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●重度心身障害者医療費助成制度　</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対象者は市区町村によって異なります</a:t>
            </a:r>
            <a:endParaRPr kumimoji="1" lang="ja-JP" altLang="en-US" sz="2400"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09FF66B-F557-3AAC-315E-4270E7F412A4}"/>
              </a:ext>
            </a:extLst>
          </p:cNvPr>
          <p:cNvSpPr/>
          <p:nvPr/>
        </p:nvSpPr>
        <p:spPr>
          <a:xfrm>
            <a:off x="4258089" y="1591697"/>
            <a:ext cx="3675822" cy="609600"/>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◆医療保障について◆</a:t>
            </a:r>
          </a:p>
        </p:txBody>
      </p:sp>
      <p:graphicFrame>
        <p:nvGraphicFramePr>
          <p:cNvPr id="6" name="表 6">
            <a:extLst>
              <a:ext uri="{FF2B5EF4-FFF2-40B4-BE49-F238E27FC236}">
                <a16:creationId xmlns:a16="http://schemas.microsoft.com/office/drawing/2014/main" id="{C81B532E-3FC1-6A43-B2CB-7D8E5756901D}"/>
              </a:ext>
            </a:extLst>
          </p:cNvPr>
          <p:cNvGraphicFramePr>
            <a:graphicFrameLocks noGrp="1"/>
          </p:cNvGraphicFramePr>
          <p:nvPr>
            <p:extLst>
              <p:ext uri="{D42A27DB-BD31-4B8C-83A1-F6EECF244321}">
                <p14:modId xmlns:p14="http://schemas.microsoft.com/office/powerpoint/2010/main" val="2400745461"/>
              </p:ext>
            </p:extLst>
          </p:nvPr>
        </p:nvGraphicFramePr>
        <p:xfrm>
          <a:off x="1515164" y="2575560"/>
          <a:ext cx="9285357" cy="1706880"/>
        </p:xfrm>
        <a:graphic>
          <a:graphicData uri="http://schemas.openxmlformats.org/drawingml/2006/table">
            <a:tbl>
              <a:tblPr firstRow="1" bandRow="1">
                <a:tableStyleId>{5940675A-B579-460E-94D1-54222C63F5DA}</a:tableStyleId>
              </a:tblPr>
              <a:tblGrid>
                <a:gridCol w="7324036">
                  <a:extLst>
                    <a:ext uri="{9D8B030D-6E8A-4147-A177-3AD203B41FA5}">
                      <a16:colId xmlns:a16="http://schemas.microsoft.com/office/drawing/2014/main" val="3733244989"/>
                    </a:ext>
                  </a:extLst>
                </a:gridCol>
                <a:gridCol w="1961321">
                  <a:extLst>
                    <a:ext uri="{9D8B030D-6E8A-4147-A177-3AD203B41FA5}">
                      <a16:colId xmlns:a16="http://schemas.microsoft.com/office/drawing/2014/main" val="1806110579"/>
                    </a:ext>
                  </a:extLst>
                </a:gridCol>
              </a:tblGrid>
              <a:tr h="317610">
                <a:tc>
                  <a:txBody>
                    <a:bodyPr/>
                    <a:lstStyle/>
                    <a:p>
                      <a:pPr algn="ctr"/>
                      <a:r>
                        <a:rPr kumimoji="1" lang="ja-JP" altLang="en-US" sz="2000" dirty="0">
                          <a:latin typeface="Meiryo UI" panose="020B0604030504040204" pitchFamily="50" charset="-128"/>
                          <a:ea typeface="Meiryo UI" panose="020B0604030504040204" pitchFamily="50" charset="-128"/>
                        </a:rPr>
                        <a:t>内　　　　　　容</a:t>
                      </a: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窓　口</a:t>
                      </a:r>
                    </a:p>
                  </a:txBody>
                  <a:tcPr/>
                </a:tc>
                <a:extLst>
                  <a:ext uri="{0D108BD9-81ED-4DB2-BD59-A6C34878D82A}">
                    <a16:rowId xmlns:a16="http://schemas.microsoft.com/office/drawing/2014/main" val="1210528367"/>
                  </a:ext>
                </a:extLst>
              </a:tr>
              <a:tr h="370840">
                <a:tc>
                  <a:txBody>
                    <a:bodyPr/>
                    <a:lstStyle/>
                    <a:p>
                      <a:r>
                        <a:rPr kumimoji="1" lang="ja-JP" altLang="en-US" sz="2000" dirty="0">
                          <a:latin typeface="Meiryo UI" panose="020B0604030504040204" pitchFamily="50" charset="-128"/>
                          <a:ea typeface="Meiryo UI" panose="020B0604030504040204" pitchFamily="50" charset="-128"/>
                        </a:rPr>
                        <a:t>精神疾患や身体の障害の治療にかかる医療費の自己負担額を軽減する制度</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（精神通院医療、更生医療、育成医療）</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→通常</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割負担の医療費が、原則として</a:t>
                      </a:r>
                      <a:r>
                        <a:rPr kumimoji="1" lang="en-US" altLang="ja-JP" sz="2000" dirty="0">
                          <a:latin typeface="Meiryo UI" panose="020B0604030504040204" pitchFamily="50" charset="-128"/>
                          <a:ea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rPr>
                        <a:t>割負担に軽減</a:t>
                      </a:r>
                      <a:endParaRPr kumimoji="1" lang="en-US" altLang="ja-JP" sz="2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市区町村</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障害福祉課</a:t>
                      </a:r>
                    </a:p>
                  </a:txBody>
                  <a:tcPr anchor="ctr"/>
                </a:tc>
                <a:extLst>
                  <a:ext uri="{0D108BD9-81ED-4DB2-BD59-A6C34878D82A}">
                    <a16:rowId xmlns:a16="http://schemas.microsoft.com/office/drawing/2014/main" val="3137227070"/>
                  </a:ext>
                </a:extLst>
              </a:tr>
            </a:tbl>
          </a:graphicData>
        </a:graphic>
      </p:graphicFrame>
      <p:graphicFrame>
        <p:nvGraphicFramePr>
          <p:cNvPr id="7" name="表 7">
            <a:extLst>
              <a:ext uri="{FF2B5EF4-FFF2-40B4-BE49-F238E27FC236}">
                <a16:creationId xmlns:a16="http://schemas.microsoft.com/office/drawing/2014/main" id="{08A25771-3FFF-8813-4323-A6DCDA7D2E6C}"/>
              </a:ext>
            </a:extLst>
          </p:cNvPr>
          <p:cNvGraphicFramePr>
            <a:graphicFrameLocks noGrp="1"/>
          </p:cNvGraphicFramePr>
          <p:nvPr>
            <p:extLst>
              <p:ext uri="{D42A27DB-BD31-4B8C-83A1-F6EECF244321}">
                <p14:modId xmlns:p14="http://schemas.microsoft.com/office/powerpoint/2010/main" val="3421363596"/>
              </p:ext>
            </p:extLst>
          </p:nvPr>
        </p:nvGraphicFramePr>
        <p:xfrm>
          <a:off x="1515163" y="4797288"/>
          <a:ext cx="9285358" cy="1706880"/>
        </p:xfrm>
        <a:graphic>
          <a:graphicData uri="http://schemas.openxmlformats.org/drawingml/2006/table">
            <a:tbl>
              <a:tblPr firstRow="1" bandRow="1">
                <a:tableStyleId>{5940675A-B579-460E-94D1-54222C63F5DA}</a:tableStyleId>
              </a:tblPr>
              <a:tblGrid>
                <a:gridCol w="7324037">
                  <a:extLst>
                    <a:ext uri="{9D8B030D-6E8A-4147-A177-3AD203B41FA5}">
                      <a16:colId xmlns:a16="http://schemas.microsoft.com/office/drawing/2014/main" val="857194423"/>
                    </a:ext>
                  </a:extLst>
                </a:gridCol>
                <a:gridCol w="1961321">
                  <a:extLst>
                    <a:ext uri="{9D8B030D-6E8A-4147-A177-3AD203B41FA5}">
                      <a16:colId xmlns:a16="http://schemas.microsoft.com/office/drawing/2014/main" val="97827350"/>
                    </a:ext>
                  </a:extLst>
                </a:gridCol>
              </a:tblGrid>
              <a:tr h="370840">
                <a:tc>
                  <a:txBody>
                    <a:bodyPr/>
                    <a:lstStyle/>
                    <a:p>
                      <a:pPr algn="ctr"/>
                      <a:r>
                        <a:rPr kumimoji="1" lang="ja-JP" altLang="en-US" sz="2000" dirty="0">
                          <a:latin typeface="Meiryo UI" panose="020B0604030504040204" pitchFamily="50" charset="-128"/>
                          <a:ea typeface="Meiryo UI" panose="020B0604030504040204" pitchFamily="50" charset="-128"/>
                        </a:rPr>
                        <a:t>内　　　　　  容</a:t>
                      </a: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窓　口</a:t>
                      </a:r>
                    </a:p>
                  </a:txBody>
                  <a:tcPr/>
                </a:tc>
                <a:extLst>
                  <a:ext uri="{0D108BD9-81ED-4DB2-BD59-A6C34878D82A}">
                    <a16:rowId xmlns:a16="http://schemas.microsoft.com/office/drawing/2014/main" val="3355120468"/>
                  </a:ext>
                </a:extLst>
              </a:tr>
              <a:tr h="370840">
                <a:tc>
                  <a:txBody>
                    <a:bodyPr/>
                    <a:lstStyle/>
                    <a:p>
                      <a:r>
                        <a:rPr kumimoji="1" lang="ja-JP" altLang="en-US" sz="2000" dirty="0">
                          <a:latin typeface="Meiryo UI" panose="020B0604030504040204" pitchFamily="50" charset="-128"/>
                          <a:ea typeface="Meiryo UI" panose="020B0604030504040204" pitchFamily="50" charset="-128"/>
                        </a:rPr>
                        <a:t>医療機関を受診した場合の医療費の一部負担金を県と市区町村で助成する制度</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所得制限を満たし、助成の対象となった場合、あらゆる病気の治療について医療費が無料・あるいは低額になります</a:t>
                      </a: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市区町村</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障害福祉課</a:t>
                      </a:r>
                    </a:p>
                  </a:txBody>
                  <a:tcPr anchor="ctr"/>
                </a:tc>
                <a:extLst>
                  <a:ext uri="{0D108BD9-81ED-4DB2-BD59-A6C34878D82A}">
                    <a16:rowId xmlns:a16="http://schemas.microsoft.com/office/drawing/2014/main" val="1694474203"/>
                  </a:ext>
                </a:extLst>
              </a:tr>
            </a:tbl>
          </a:graphicData>
        </a:graphic>
      </p:graphicFrame>
    </p:spTree>
    <p:extLst>
      <p:ext uri="{BB962C8B-B14F-4D97-AF65-F5344CB8AC3E}">
        <p14:creationId xmlns:p14="http://schemas.microsoft.com/office/powerpoint/2010/main" val="3878155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対角を丸める 3">
            <a:extLst>
              <a:ext uri="{FF2B5EF4-FFF2-40B4-BE49-F238E27FC236}">
                <a16:creationId xmlns:a16="http://schemas.microsoft.com/office/drawing/2014/main" id="{65BBF8FA-37C8-C740-34EB-CF1548E0AB56}"/>
              </a:ext>
            </a:extLst>
          </p:cNvPr>
          <p:cNvSpPr/>
          <p:nvPr/>
        </p:nvSpPr>
        <p:spPr>
          <a:xfrm>
            <a:off x="838200" y="286580"/>
            <a:ext cx="6980584" cy="1051891"/>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障害者の保障制度について</a:t>
            </a:r>
          </a:p>
        </p:txBody>
      </p:sp>
      <p:sp>
        <p:nvSpPr>
          <p:cNvPr id="5" name="四角形: 角を丸くする 4">
            <a:extLst>
              <a:ext uri="{FF2B5EF4-FFF2-40B4-BE49-F238E27FC236}">
                <a16:creationId xmlns:a16="http://schemas.microsoft.com/office/drawing/2014/main" id="{6EF3CA6B-5B3D-F10D-A644-2A160F634797}"/>
              </a:ext>
            </a:extLst>
          </p:cNvPr>
          <p:cNvSpPr/>
          <p:nvPr/>
        </p:nvSpPr>
        <p:spPr>
          <a:xfrm>
            <a:off x="838200" y="1470992"/>
            <a:ext cx="10515600" cy="5234609"/>
          </a:xfrm>
          <a:prstGeom prst="roundRect">
            <a:avLst>
              <a:gd name="adj" fmla="val 6310"/>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t"/>
          <a:lstStyle/>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●障害基礎年金･･･障害基礎年金が支給される障害の状態に応じて、法令に</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より、障害の程度が定められています。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●障害厚生年金･･･厚生年金保険に加入している場合。窓口は年金事務所。</a:t>
            </a:r>
          </a:p>
        </p:txBody>
      </p:sp>
      <p:sp>
        <p:nvSpPr>
          <p:cNvPr id="2" name="四角形: 角を丸くする 1">
            <a:extLst>
              <a:ext uri="{FF2B5EF4-FFF2-40B4-BE49-F238E27FC236}">
                <a16:creationId xmlns:a16="http://schemas.microsoft.com/office/drawing/2014/main" id="{809FF66B-F557-3AAC-315E-4270E7F412A4}"/>
              </a:ext>
            </a:extLst>
          </p:cNvPr>
          <p:cNvSpPr/>
          <p:nvPr/>
        </p:nvSpPr>
        <p:spPr>
          <a:xfrm>
            <a:off x="4765812" y="1570381"/>
            <a:ext cx="2660374"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◆障害年金◆</a:t>
            </a:r>
          </a:p>
        </p:txBody>
      </p:sp>
      <p:graphicFrame>
        <p:nvGraphicFramePr>
          <p:cNvPr id="6" name="表 6">
            <a:extLst>
              <a:ext uri="{FF2B5EF4-FFF2-40B4-BE49-F238E27FC236}">
                <a16:creationId xmlns:a16="http://schemas.microsoft.com/office/drawing/2014/main" id="{F509FA38-FC57-FE30-E3CD-817D91C359F7}"/>
              </a:ext>
            </a:extLst>
          </p:cNvPr>
          <p:cNvGraphicFramePr>
            <a:graphicFrameLocks noGrp="1"/>
          </p:cNvGraphicFramePr>
          <p:nvPr>
            <p:extLst>
              <p:ext uri="{D42A27DB-BD31-4B8C-83A1-F6EECF244321}">
                <p14:modId xmlns:p14="http://schemas.microsoft.com/office/powerpoint/2010/main" val="2261509663"/>
              </p:ext>
            </p:extLst>
          </p:nvPr>
        </p:nvGraphicFramePr>
        <p:xfrm>
          <a:off x="1192696" y="3091806"/>
          <a:ext cx="9806609" cy="2540368"/>
        </p:xfrm>
        <a:graphic>
          <a:graphicData uri="http://schemas.openxmlformats.org/drawingml/2006/table">
            <a:tbl>
              <a:tblPr firstRow="1" bandRow="1">
                <a:tableStyleId>{5940675A-B579-460E-94D1-54222C63F5DA}</a:tableStyleId>
              </a:tblPr>
              <a:tblGrid>
                <a:gridCol w="940904">
                  <a:extLst>
                    <a:ext uri="{9D8B030D-6E8A-4147-A177-3AD203B41FA5}">
                      <a16:colId xmlns:a16="http://schemas.microsoft.com/office/drawing/2014/main" val="270079567"/>
                    </a:ext>
                  </a:extLst>
                </a:gridCol>
                <a:gridCol w="4214191">
                  <a:extLst>
                    <a:ext uri="{9D8B030D-6E8A-4147-A177-3AD203B41FA5}">
                      <a16:colId xmlns:a16="http://schemas.microsoft.com/office/drawing/2014/main" val="715125208"/>
                    </a:ext>
                  </a:extLst>
                </a:gridCol>
                <a:gridCol w="4651514">
                  <a:extLst>
                    <a:ext uri="{9D8B030D-6E8A-4147-A177-3AD203B41FA5}">
                      <a16:colId xmlns:a16="http://schemas.microsoft.com/office/drawing/2014/main" val="3867811740"/>
                    </a:ext>
                  </a:extLst>
                </a:gridCol>
              </a:tblGrid>
              <a:tr h="470305">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　級</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2</a:t>
                      </a:r>
                      <a:r>
                        <a:rPr kumimoji="1" lang="ja-JP" altLang="en-US" sz="2400" dirty="0">
                          <a:latin typeface="Meiryo UI" panose="020B0604030504040204" pitchFamily="50" charset="-128"/>
                          <a:ea typeface="Meiryo UI" panose="020B0604030504040204" pitchFamily="50" charset="-128"/>
                        </a:rPr>
                        <a:t>　級</a:t>
                      </a:r>
                    </a:p>
                  </a:txBody>
                  <a:tcPr anchor="ctr"/>
                </a:tc>
                <a:extLst>
                  <a:ext uri="{0D108BD9-81ED-4DB2-BD59-A6C34878D82A}">
                    <a16:rowId xmlns:a16="http://schemas.microsoft.com/office/drawing/2014/main" val="620613721"/>
                  </a:ext>
                </a:extLst>
              </a:tr>
              <a:tr h="532811">
                <a:tc>
                  <a:txBody>
                    <a:bodyPr/>
                    <a:lstStyle/>
                    <a:p>
                      <a:pPr algn="ctr"/>
                      <a:r>
                        <a:rPr kumimoji="1" lang="ja-JP" altLang="en-US" sz="2000" dirty="0">
                          <a:latin typeface="Meiryo UI" panose="020B0604030504040204" pitchFamily="50" charset="-128"/>
                          <a:ea typeface="Meiryo UI" panose="020B0604030504040204" pitchFamily="50" charset="-128"/>
                        </a:rPr>
                        <a:t>窓口</a:t>
                      </a:r>
                    </a:p>
                  </a:txBody>
                  <a:tcPr anchor="ctr"/>
                </a:tc>
                <a:tc gridSpan="2">
                  <a:txBody>
                    <a:bodyPr/>
                    <a:lstStyle/>
                    <a:p>
                      <a:pPr algn="ctr"/>
                      <a:r>
                        <a:rPr kumimoji="1" lang="ja-JP" altLang="en-US" sz="2000" dirty="0">
                          <a:latin typeface="Meiryo UI" panose="020B0604030504040204" pitchFamily="50" charset="-128"/>
                          <a:ea typeface="Meiryo UI" panose="020B0604030504040204" pitchFamily="50" charset="-128"/>
                        </a:rPr>
                        <a:t>市区町村の国民年金窓口　又は　年金事務所</a:t>
                      </a:r>
                    </a:p>
                  </a:txBody>
                  <a:tcPr anchor="ctr"/>
                </a:tc>
                <a:tc hMerge="1">
                  <a:txBody>
                    <a:bodyPr/>
                    <a:lstStyle/>
                    <a:p>
                      <a:pPr algn="l"/>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14422808"/>
                  </a:ext>
                </a:extLst>
              </a:tr>
              <a:tr h="683346">
                <a:tc>
                  <a:txBody>
                    <a:bodyPr/>
                    <a:lstStyle/>
                    <a:p>
                      <a:pPr algn="ctr"/>
                      <a:r>
                        <a:rPr kumimoji="1" lang="ja-JP" altLang="en-US" sz="2000" dirty="0">
                          <a:latin typeface="Meiryo UI" panose="020B0604030504040204" pitchFamily="50" charset="-128"/>
                          <a:ea typeface="Meiryo UI" panose="020B0604030504040204" pitchFamily="50" charset="-128"/>
                        </a:rPr>
                        <a:t>程度</a:t>
                      </a:r>
                    </a:p>
                  </a:txBody>
                  <a:tcPr anchor="ctr"/>
                </a:tc>
                <a:tc>
                  <a:txBody>
                    <a:bodyPr/>
                    <a:lstStyle/>
                    <a:p>
                      <a:pPr algn="l"/>
                      <a:r>
                        <a:rPr kumimoji="1" lang="ja-JP" altLang="en-US" sz="2000" dirty="0">
                          <a:latin typeface="Meiryo UI" panose="020B0604030504040204" pitchFamily="50" charset="-128"/>
                          <a:ea typeface="Meiryo UI" panose="020B0604030504040204" pitchFamily="50" charset="-128"/>
                        </a:rPr>
                        <a:t>他人の介助を受けなければ日常生活のことがほとんどできないほどの障害の状態</a:t>
                      </a:r>
                    </a:p>
                  </a:txBody>
                  <a:tcPr anchor="ctr"/>
                </a:tc>
                <a:tc>
                  <a:txBody>
                    <a:bodyPr/>
                    <a:lstStyle/>
                    <a:p>
                      <a:pPr algn="l"/>
                      <a:r>
                        <a:rPr kumimoji="1" lang="ja-JP" altLang="en-US" sz="2000" dirty="0">
                          <a:latin typeface="Meiryo UI" panose="020B0604030504040204" pitchFamily="50" charset="-128"/>
                          <a:ea typeface="Meiryo UI" panose="020B0604030504040204" pitchFamily="50" charset="-128"/>
                        </a:rPr>
                        <a:t>必ずしも他人の助けを借りる必要はなくても、日常生活は極めて困難で、労働によって収入を得ることができないほどの障害の状態</a:t>
                      </a:r>
                    </a:p>
                  </a:txBody>
                  <a:tcPr anchor="ctr"/>
                </a:tc>
                <a:extLst>
                  <a:ext uri="{0D108BD9-81ED-4DB2-BD59-A6C34878D82A}">
                    <a16:rowId xmlns:a16="http://schemas.microsoft.com/office/drawing/2014/main" val="2673245725"/>
                  </a:ext>
                </a:extLst>
              </a:tr>
              <a:tr h="531412">
                <a:tc>
                  <a:txBody>
                    <a:bodyPr/>
                    <a:lstStyle/>
                    <a:p>
                      <a:pPr algn="ctr"/>
                      <a:r>
                        <a:rPr kumimoji="1" lang="ja-JP" altLang="en-US" sz="2000" dirty="0">
                          <a:latin typeface="Meiryo UI" panose="020B0604030504040204" pitchFamily="50" charset="-128"/>
                          <a:ea typeface="Meiryo UI" panose="020B0604030504040204" pitchFamily="50" charset="-128"/>
                        </a:rPr>
                        <a:t>金額</a:t>
                      </a:r>
                    </a:p>
                  </a:txBody>
                  <a:tcPr anchor="ctr"/>
                </a:tc>
                <a:tc>
                  <a:txBody>
                    <a:bodyPr/>
                    <a:lstStyle/>
                    <a:p>
                      <a:pPr algn="ctr"/>
                      <a:r>
                        <a:rPr kumimoji="1" lang="en-US" altLang="ja-JP" sz="2000" dirty="0">
                          <a:latin typeface="Meiryo UI" panose="020B0604030504040204" pitchFamily="50" charset="-128"/>
                          <a:ea typeface="Meiryo UI" panose="020B0604030504040204" pitchFamily="50" charset="-128"/>
                        </a:rPr>
                        <a:t>1,020,000</a:t>
                      </a:r>
                      <a:r>
                        <a:rPr kumimoji="1" lang="ja-JP" altLang="en-US" sz="2000" dirty="0">
                          <a:latin typeface="Meiryo UI" panose="020B0604030504040204" pitchFamily="50" charset="-128"/>
                          <a:ea typeface="Meiryo UI" panose="020B0604030504040204" pitchFamily="50" charset="-128"/>
                        </a:rPr>
                        <a:t>円</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子の加算額</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000" dirty="0">
                          <a:latin typeface="Meiryo UI" panose="020B0604030504040204" pitchFamily="50" charset="-128"/>
                          <a:ea typeface="Meiryo UI" panose="020B0604030504040204" pitchFamily="50" charset="-128"/>
                        </a:rPr>
                        <a:t>816,000</a:t>
                      </a:r>
                      <a:r>
                        <a:rPr kumimoji="1" lang="ja-JP" altLang="en-US" sz="2000" dirty="0">
                          <a:latin typeface="Meiryo UI" panose="020B0604030504040204" pitchFamily="50" charset="-128"/>
                          <a:ea typeface="Meiryo UI" panose="020B0604030504040204" pitchFamily="50" charset="-128"/>
                        </a:rPr>
                        <a:t>円</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子の加算額</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81057812"/>
                  </a:ext>
                </a:extLst>
              </a:tr>
            </a:tbl>
          </a:graphicData>
        </a:graphic>
      </p:graphicFrame>
      <p:sp>
        <p:nvSpPr>
          <p:cNvPr id="7" name="テキスト ボックス 6">
            <a:extLst>
              <a:ext uri="{FF2B5EF4-FFF2-40B4-BE49-F238E27FC236}">
                <a16:creationId xmlns:a16="http://schemas.microsoft.com/office/drawing/2014/main" id="{3406C52A-D13C-7D8D-78AB-0519356128CF}"/>
              </a:ext>
            </a:extLst>
          </p:cNvPr>
          <p:cNvSpPr txBox="1"/>
          <p:nvPr/>
        </p:nvSpPr>
        <p:spPr>
          <a:xfrm>
            <a:off x="2054088" y="5632174"/>
            <a:ext cx="8812696" cy="369332"/>
          </a:xfrm>
          <a:prstGeom prst="rect">
            <a:avLst/>
          </a:prstGeom>
          <a:noFill/>
          <a:ln>
            <a:noFill/>
          </a:ln>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子の加算額はその方に生計を維持されている子がいる時に加算されます。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条件あり</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5938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675862" y="530089"/>
            <a:ext cx="10906538" cy="6162261"/>
          </a:xfrm>
          <a:ln>
            <a:noFill/>
          </a:ln>
        </p:spPr>
        <p:style>
          <a:lnRef idx="2">
            <a:schemeClr val="dk1"/>
          </a:lnRef>
          <a:fillRef idx="1">
            <a:schemeClr val="lt1"/>
          </a:fillRef>
          <a:effectRef idx="0">
            <a:schemeClr val="dk1"/>
          </a:effectRef>
          <a:fontRef idx="minor">
            <a:schemeClr val="dk1"/>
          </a:fontRef>
        </p:style>
        <p:txBody>
          <a:bodyPr anchor="t">
            <a:normAutofit fontScale="92500" lnSpcReduction="20000"/>
          </a:bodyPr>
          <a:lstStyle/>
          <a:p>
            <a:pPr marL="0" indent="0">
              <a:lnSpc>
                <a:spcPct val="100000"/>
              </a:lnSpc>
              <a:buNone/>
            </a:pPr>
            <a:r>
              <a:rPr lang="ja-JP" altLang="en-US" sz="3000" u="sng" dirty="0">
                <a:latin typeface="Meiryo UI" panose="020B0604030504040204" pitchFamily="50" charset="-128"/>
                <a:ea typeface="Meiryo UI" panose="020B0604030504040204" pitchFamily="50" charset="-128"/>
              </a:rPr>
              <a:t>⑶エンパワメントの視点</a:t>
            </a:r>
            <a:endParaRPr lang="en-US" altLang="ja-JP" sz="3000" u="sng"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◆対象者を、支援されるべき弱い存在と位置づけするのではなく、生きる力や生活力に</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　 着目した支援を行う</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◆問題や課題がご本人のみに起因するのではなく、取り巻く多様な環境に起因するという</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 　視点をもつ</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◆就労意欲を高める多様な働きかけを行う</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endParaRPr lang="en-US" altLang="ja-JP" sz="1900" dirty="0">
              <a:latin typeface="Meiryo UI" panose="020B0604030504040204" pitchFamily="50" charset="-128"/>
              <a:ea typeface="Meiryo UI" panose="020B0604030504040204" pitchFamily="50" charset="-128"/>
            </a:endParaRPr>
          </a:p>
          <a:p>
            <a:pPr marL="0" indent="0">
              <a:lnSpc>
                <a:spcPct val="100000"/>
              </a:lnSpc>
              <a:buNone/>
            </a:pPr>
            <a:r>
              <a:rPr lang="ja-JP" altLang="en-US" sz="3000" u="sng" dirty="0">
                <a:latin typeface="Meiryo UI" panose="020B0604030504040204" pitchFamily="50" charset="-128"/>
                <a:ea typeface="Meiryo UI" panose="020B0604030504040204" pitchFamily="50" charset="-128"/>
              </a:rPr>
              <a:t>⑷権利擁護の視点</a:t>
            </a:r>
            <a:endParaRPr lang="en-US" altLang="ja-JP" sz="3000" u="sng"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◆労働法規の遵守、労働者としての権利侵害の防止、虐待の防止、就労場面での</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en-US" altLang="ja-JP" sz="2600" dirty="0">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社員等への教育的介入、質の高い福祉サービスが提供されているか見極める</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endParaRPr lang="en-US" altLang="ja-JP" sz="2200" dirty="0">
              <a:latin typeface="Meiryo UI" panose="020B0604030504040204" pitchFamily="50" charset="-128"/>
              <a:ea typeface="Meiryo UI" panose="020B0604030504040204" pitchFamily="50" charset="-128"/>
            </a:endParaRPr>
          </a:p>
          <a:p>
            <a:pPr marL="0" indent="0">
              <a:lnSpc>
                <a:spcPct val="100000"/>
              </a:lnSpc>
              <a:buNone/>
            </a:pPr>
            <a:r>
              <a:rPr lang="ja-JP" altLang="en-US" sz="3000" u="sng" dirty="0">
                <a:latin typeface="Meiryo UI" panose="020B0604030504040204" pitchFamily="50" charset="-128"/>
                <a:ea typeface="Meiryo UI" panose="020B0604030504040204" pitchFamily="50" charset="-128"/>
              </a:rPr>
              <a:t>⑸新たな雇用機会や社会資源開発の視点</a:t>
            </a:r>
            <a:endParaRPr lang="en-US" altLang="ja-JP" sz="3000" u="sng"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◆対象者の特性を理解した雇用機会の創出や具体的な提案</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◆現行の労働市場への対応のみでなく、地域の中から新たなものを見出す</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pic>
        <p:nvPicPr>
          <p:cNvPr id="4" name="図 3">
            <a:extLst>
              <a:ext uri="{FF2B5EF4-FFF2-40B4-BE49-F238E27FC236}">
                <a16:creationId xmlns:a16="http://schemas.microsoft.com/office/drawing/2014/main" id="{2CBB72C4-D736-C887-21E0-72B6FBAA9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55414">
            <a:off x="10542544" y="5323152"/>
            <a:ext cx="1189339" cy="1410115"/>
          </a:xfrm>
          <a:prstGeom prst="rect">
            <a:avLst/>
          </a:prstGeom>
        </p:spPr>
      </p:pic>
      <p:pic>
        <p:nvPicPr>
          <p:cNvPr id="5" name="図 4">
            <a:extLst>
              <a:ext uri="{FF2B5EF4-FFF2-40B4-BE49-F238E27FC236}">
                <a16:creationId xmlns:a16="http://schemas.microsoft.com/office/drawing/2014/main" id="{D095A82F-2C51-4E02-84A0-2B87B8DE7B1F}"/>
              </a:ext>
            </a:extLst>
          </p:cNvPr>
          <p:cNvPicPr>
            <a:picLocks noChangeAspect="1"/>
          </p:cNvPicPr>
          <p:nvPr/>
        </p:nvPicPr>
        <p:blipFill rotWithShape="1">
          <a:blip r:embed="rId3">
            <a:extLst>
              <a:ext uri="{28A0092B-C50C-407E-A947-70E740481C1C}">
                <a14:useLocalDpi xmlns:a14="http://schemas.microsoft.com/office/drawing/2010/main" val="0"/>
              </a:ext>
            </a:extLst>
          </a:blip>
          <a:srcRect l="52319" b="52477"/>
          <a:stretch/>
        </p:blipFill>
        <p:spPr>
          <a:xfrm>
            <a:off x="9833114" y="2"/>
            <a:ext cx="2358887" cy="2351065"/>
          </a:xfrm>
          <a:prstGeom prst="rect">
            <a:avLst/>
          </a:prstGeom>
        </p:spPr>
      </p:pic>
    </p:spTree>
    <p:extLst>
      <p:ext uri="{BB962C8B-B14F-4D97-AF65-F5344CB8AC3E}">
        <p14:creationId xmlns:p14="http://schemas.microsoft.com/office/powerpoint/2010/main" val="167476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675862" y="530089"/>
            <a:ext cx="10721008" cy="6162261"/>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r>
              <a:rPr lang="ja-JP" altLang="en-US" u="sng" dirty="0">
                <a:latin typeface="Meiryo UI" panose="020B0604030504040204" pitchFamily="50" charset="-128"/>
                <a:ea typeface="Meiryo UI" panose="020B0604030504040204" pitchFamily="50" charset="-128"/>
              </a:rPr>
              <a:t>⑹連携・調整の視点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・自己完結型ではなく、ネットワーク型の支援を目指す</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graphicFrame>
        <p:nvGraphicFramePr>
          <p:cNvPr id="2" name="表 3">
            <a:extLst>
              <a:ext uri="{FF2B5EF4-FFF2-40B4-BE49-F238E27FC236}">
                <a16:creationId xmlns:a16="http://schemas.microsoft.com/office/drawing/2014/main" id="{2FF86E82-CCB0-02FF-76AE-929FD1B20BEF}"/>
              </a:ext>
            </a:extLst>
          </p:cNvPr>
          <p:cNvGraphicFramePr>
            <a:graphicFrameLocks noGrp="1"/>
          </p:cNvGraphicFramePr>
          <p:nvPr>
            <p:extLst>
              <p:ext uri="{D42A27DB-BD31-4B8C-83A1-F6EECF244321}">
                <p14:modId xmlns:p14="http://schemas.microsoft.com/office/powerpoint/2010/main" val="4083109502"/>
              </p:ext>
            </p:extLst>
          </p:nvPr>
        </p:nvGraphicFramePr>
        <p:xfrm>
          <a:off x="795130" y="1969205"/>
          <a:ext cx="10601740" cy="4737982"/>
        </p:xfrm>
        <a:graphic>
          <a:graphicData uri="http://schemas.openxmlformats.org/drawingml/2006/table">
            <a:tbl>
              <a:tblPr firstRow="1" bandRow="1">
                <a:tableStyleId>{5C22544A-7EE6-4342-B048-85BDC9FD1C3A}</a:tableStyleId>
              </a:tblPr>
              <a:tblGrid>
                <a:gridCol w="2664027">
                  <a:extLst>
                    <a:ext uri="{9D8B030D-6E8A-4147-A177-3AD203B41FA5}">
                      <a16:colId xmlns:a16="http://schemas.microsoft.com/office/drawing/2014/main" val="1652979970"/>
                    </a:ext>
                  </a:extLst>
                </a:gridCol>
                <a:gridCol w="7937713">
                  <a:extLst>
                    <a:ext uri="{9D8B030D-6E8A-4147-A177-3AD203B41FA5}">
                      <a16:colId xmlns:a16="http://schemas.microsoft.com/office/drawing/2014/main" val="1356509312"/>
                    </a:ext>
                  </a:extLst>
                </a:gridCol>
              </a:tblGrid>
              <a:tr h="1206007">
                <a:tc>
                  <a:txBody>
                    <a:bodyPr/>
                    <a:lstStyle/>
                    <a:p>
                      <a:pPr algn="ctr"/>
                      <a:r>
                        <a:rPr kumimoji="1" lang="ja-JP" altLang="en-US" sz="2400" b="0" dirty="0">
                          <a:solidFill>
                            <a:schemeClr val="tx1"/>
                          </a:solidFill>
                          <a:latin typeface="Meiryo UI" panose="020B0604030504040204" pitchFamily="50" charset="-128"/>
                          <a:ea typeface="Meiryo UI" panose="020B0604030504040204" pitchFamily="50" charset="-128"/>
                        </a:rPr>
                        <a:t>公共職業安定所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0" dirty="0">
                          <a:solidFill>
                            <a:schemeClr val="tx1"/>
                          </a:solidFill>
                          <a:latin typeface="Meiryo UI" panose="020B0604030504040204" pitchFamily="50" charset="-128"/>
                          <a:ea typeface="Meiryo UI" panose="020B0604030504040204" pitchFamily="50" charset="-128"/>
                        </a:rPr>
                        <a:t>民間の職業紹介事業等では就職へ結びつけることが難しい就職困難者を中心に支援する最後のセーフティネットとしての役割を担う、国（厚生労働省）の機関。地域の総合的雇用サービス機関として、職業紹介、雇用保険、雇用対策などの業務を一体的に実施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8819017"/>
                  </a:ext>
                </a:extLst>
              </a:tr>
              <a:tr h="1162984">
                <a:tc>
                  <a:txBody>
                    <a:bodyPr/>
                    <a:lstStyle/>
                    <a:p>
                      <a:pPr algn="ctr"/>
                      <a:r>
                        <a:rPr kumimoji="1" lang="ja-JP" altLang="en-US" sz="2400" dirty="0">
                          <a:latin typeface="Meiryo UI" panose="020B0604030504040204" pitchFamily="50" charset="-128"/>
                          <a:ea typeface="Meiryo UI" panose="020B0604030504040204" pitchFamily="50" charset="-128"/>
                        </a:rPr>
                        <a:t>障害者就業・　　　生活支援センター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latin typeface="Meiryo UI" panose="020B0604030504040204" pitchFamily="50" charset="-128"/>
                          <a:ea typeface="Meiryo UI" panose="020B0604030504040204" pitchFamily="50" charset="-128"/>
                        </a:rPr>
                        <a:t>　障害者の生活における自立を図るため、雇用、保健、福祉、教育等の関係機関との連携の下、障害者の身近な地域において就業面及び生活面における一体的な支援を行い、障害者の雇用の促進及び安定を図ることを目的として、全国に設置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156918"/>
                  </a:ext>
                </a:extLst>
              </a:tr>
              <a:tr h="1162984">
                <a:tc>
                  <a:txBody>
                    <a:bodyPr/>
                    <a:lstStyle/>
                    <a:p>
                      <a:pPr algn="ctr"/>
                      <a:r>
                        <a:rPr kumimoji="1" lang="ja-JP" altLang="en-US" sz="2400" dirty="0">
                          <a:latin typeface="Meiryo UI" panose="020B0604030504040204" pitchFamily="50" charset="-128"/>
                          <a:ea typeface="Meiryo UI" panose="020B0604030504040204" pitchFamily="50" charset="-128"/>
                        </a:rPr>
                        <a:t>地域障害者　　　　職業センター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latin typeface="Meiryo UI" panose="020B0604030504040204" pitchFamily="50" charset="-128"/>
                          <a:ea typeface="Meiryo UI" panose="020B0604030504040204" pitchFamily="50" charset="-128"/>
                        </a:rPr>
                        <a:t>　障害者一人ひとりのニーズに応じて、職業評価、職業指導、職業訓練及び職場適応援助等の各種の職業リハビリテーションを実施するとともに、事業主に対して、雇用管理上の課題を分析し、雇用管理に関する専門的な助言その他の支援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0259372"/>
                  </a:ext>
                </a:extLst>
              </a:tr>
              <a:tr h="1206007">
                <a:tc>
                  <a:txBody>
                    <a:bodyPr/>
                    <a:lstStyle/>
                    <a:p>
                      <a:pPr algn="ctr"/>
                      <a:r>
                        <a:rPr kumimoji="1" lang="ja-JP" altLang="en-US" sz="2400" dirty="0">
                          <a:latin typeface="Meiryo UI" panose="020B0604030504040204" pitchFamily="50" charset="-128"/>
                          <a:ea typeface="Meiryo UI" panose="020B0604030504040204" pitchFamily="50" charset="-128"/>
                        </a:rPr>
                        <a:t>地域若者　　　　　　サポートステーション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latin typeface="Meiryo UI" panose="020B0604030504040204" pitchFamily="50" charset="-128"/>
                          <a:ea typeface="Meiryo UI" panose="020B0604030504040204" pitchFamily="50" charset="-128"/>
                        </a:rPr>
                        <a:t>　働くことに踏み出したい</a:t>
                      </a:r>
                      <a:r>
                        <a:rPr kumimoji="1" lang="en-US" altLang="ja-JP" dirty="0">
                          <a:latin typeface="Meiryo UI" panose="020B0604030504040204" pitchFamily="50" charset="-128"/>
                          <a:ea typeface="Meiryo UI" panose="020B0604030504040204" pitchFamily="50" charset="-128"/>
                        </a:rPr>
                        <a:t>15</a:t>
                      </a:r>
                      <a:r>
                        <a:rPr kumimoji="1" lang="ja-JP" altLang="en-US" dirty="0">
                          <a:latin typeface="Meiryo UI" panose="020B0604030504040204" pitchFamily="50" charset="-128"/>
                          <a:ea typeface="Meiryo UI" panose="020B0604030504040204" pitchFamily="50" charset="-128"/>
                        </a:rPr>
                        <a:t>歳～</a:t>
                      </a:r>
                      <a:r>
                        <a:rPr kumimoji="1" lang="en-US" altLang="ja-JP" dirty="0">
                          <a:latin typeface="Meiryo UI" panose="020B0604030504040204" pitchFamily="50" charset="-128"/>
                          <a:ea typeface="Meiryo UI" panose="020B0604030504040204" pitchFamily="50" charset="-128"/>
                        </a:rPr>
                        <a:t>49</a:t>
                      </a:r>
                      <a:r>
                        <a:rPr kumimoji="1" lang="ja-JP" altLang="en-US" dirty="0">
                          <a:latin typeface="Meiryo UI" panose="020B0604030504040204" pitchFamily="50" charset="-128"/>
                          <a:ea typeface="Meiryo UI" panose="020B0604030504040204" pitchFamily="50" charset="-128"/>
                        </a:rPr>
                        <a:t>歳までの現在、お仕事をされていない方や就学中でない方たちとじっくりと向き合い、本人やご家族の方々だけでは解決が難しい「働き出す力」を引き出し、「職場定着するまで」を全面的にバックアップする厚生労働省委託の支援機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3059919"/>
                  </a:ext>
                </a:extLst>
              </a:tr>
            </a:tbl>
          </a:graphicData>
        </a:graphic>
      </p:graphicFrame>
      <p:sp>
        <p:nvSpPr>
          <p:cNvPr id="4" name="四角形: 角を丸くする 3">
            <a:extLst>
              <a:ext uri="{FF2B5EF4-FFF2-40B4-BE49-F238E27FC236}">
                <a16:creationId xmlns:a16="http://schemas.microsoft.com/office/drawing/2014/main" id="{FC2A9FB9-C8AF-55F6-9013-64DA61B69EAD}"/>
              </a:ext>
            </a:extLst>
          </p:cNvPr>
          <p:cNvSpPr/>
          <p:nvPr/>
        </p:nvSpPr>
        <p:spPr>
          <a:xfrm>
            <a:off x="795131" y="1632020"/>
            <a:ext cx="3802743" cy="337187"/>
          </a:xfrm>
          <a:prstGeom prst="roundRect">
            <a:avLst>
              <a:gd name="adj" fmla="val 371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就業における連携先例</a:t>
            </a:r>
          </a:p>
        </p:txBody>
      </p:sp>
      <p:pic>
        <p:nvPicPr>
          <p:cNvPr id="5" name="図 4">
            <a:extLst>
              <a:ext uri="{FF2B5EF4-FFF2-40B4-BE49-F238E27FC236}">
                <a16:creationId xmlns:a16="http://schemas.microsoft.com/office/drawing/2014/main" id="{889A2213-A922-FE81-301F-E6FC0E74CC65}"/>
              </a:ext>
            </a:extLst>
          </p:cNvPr>
          <p:cNvPicPr>
            <a:picLocks noChangeAspect="1"/>
          </p:cNvPicPr>
          <p:nvPr/>
        </p:nvPicPr>
        <p:blipFill rotWithShape="1">
          <a:blip r:embed="rId2">
            <a:extLst>
              <a:ext uri="{28A0092B-C50C-407E-A947-70E740481C1C}">
                <a14:useLocalDpi xmlns:a14="http://schemas.microsoft.com/office/drawing/2010/main" val="0"/>
              </a:ext>
            </a:extLst>
          </a:blip>
          <a:srcRect l="52319" b="52477"/>
          <a:stretch/>
        </p:blipFill>
        <p:spPr>
          <a:xfrm>
            <a:off x="9833115" y="2"/>
            <a:ext cx="2358887" cy="2351065"/>
          </a:xfrm>
          <a:prstGeom prst="rect">
            <a:avLst/>
          </a:prstGeom>
        </p:spPr>
      </p:pic>
    </p:spTree>
    <p:extLst>
      <p:ext uri="{BB962C8B-B14F-4D97-AF65-F5344CB8AC3E}">
        <p14:creationId xmlns:p14="http://schemas.microsoft.com/office/powerpoint/2010/main" val="259238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525945" y="309206"/>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（１）インテーク（ニーズの把握）</a:t>
            </a:r>
            <a:endParaRPr lang="ja-JP" altLang="en-US" sz="2800" dirty="0">
              <a:latin typeface="Meiryo UI" panose="020B0604030504040204" pitchFamily="50" charset="-128"/>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D216640C-B84A-8DD7-AA25-A86260669B99}"/>
              </a:ext>
            </a:extLst>
          </p:cNvPr>
          <p:cNvSpPr>
            <a:spLocks noGrp="1"/>
          </p:cNvSpPr>
          <p:nvPr>
            <p:ph idx="1"/>
          </p:nvPr>
        </p:nvSpPr>
        <p:spPr>
          <a:xfrm>
            <a:off x="700377" y="1053145"/>
            <a:ext cx="10515600" cy="506448"/>
          </a:xfrm>
        </p:spPr>
        <p:txBody>
          <a:bodyPr>
            <a:normAutofit fontScale="92500"/>
          </a:bodyPr>
          <a:lstStyle/>
          <a:p>
            <a:pPr marL="0" indent="0">
              <a:buNone/>
            </a:pPr>
            <a:r>
              <a:rPr lang="ja-JP" altLang="en-US" dirty="0">
                <a:latin typeface="Meiryo UI" panose="020B0604030504040204" pitchFamily="50" charset="-128"/>
                <a:ea typeface="Meiryo UI" panose="020B0604030504040204" pitchFamily="50" charset="-128"/>
              </a:rPr>
              <a:t>問題の総括的な把握をし、本人との信頼関係を構築するための重要な場面</a:t>
            </a:r>
            <a:endParaRPr lang="ja-JP" altLang="en-US" dirty="0"/>
          </a:p>
        </p:txBody>
      </p:sp>
      <p:sp>
        <p:nvSpPr>
          <p:cNvPr id="4" name="四角形: 角を丸くする 3">
            <a:extLst>
              <a:ext uri="{FF2B5EF4-FFF2-40B4-BE49-F238E27FC236}">
                <a16:creationId xmlns:a16="http://schemas.microsoft.com/office/drawing/2014/main" id="{BCEEFC33-1D28-0942-B6A7-E9D7E996C6A5}"/>
              </a:ext>
            </a:extLst>
          </p:cNvPr>
          <p:cNvSpPr/>
          <p:nvPr/>
        </p:nvSpPr>
        <p:spPr>
          <a:xfrm>
            <a:off x="574236" y="1779259"/>
            <a:ext cx="3146433" cy="7634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インテークの流れ</a:t>
            </a:r>
          </a:p>
        </p:txBody>
      </p:sp>
      <p:sp>
        <p:nvSpPr>
          <p:cNvPr id="6" name="正方形/長方形 5">
            <a:extLst>
              <a:ext uri="{FF2B5EF4-FFF2-40B4-BE49-F238E27FC236}">
                <a16:creationId xmlns:a16="http://schemas.microsoft.com/office/drawing/2014/main" id="{1FCBBC30-18FA-3763-728E-FB120E4FADE5}"/>
              </a:ext>
            </a:extLst>
          </p:cNvPr>
          <p:cNvSpPr/>
          <p:nvPr/>
        </p:nvSpPr>
        <p:spPr>
          <a:xfrm>
            <a:off x="700377"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面談場所の選定</a:t>
            </a:r>
          </a:p>
        </p:txBody>
      </p:sp>
      <p:sp>
        <p:nvSpPr>
          <p:cNvPr id="11" name="正方形/長方形 10">
            <a:extLst>
              <a:ext uri="{FF2B5EF4-FFF2-40B4-BE49-F238E27FC236}">
                <a16:creationId xmlns:a16="http://schemas.microsoft.com/office/drawing/2014/main" id="{5B4FF6CE-FADA-F576-9C9E-BA86FDC04E28}"/>
              </a:ext>
            </a:extLst>
          </p:cNvPr>
          <p:cNvSpPr/>
          <p:nvPr/>
        </p:nvSpPr>
        <p:spPr>
          <a:xfrm>
            <a:off x="2214353"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挨拶や自己紹介</a:t>
            </a:r>
          </a:p>
        </p:txBody>
      </p:sp>
      <p:sp>
        <p:nvSpPr>
          <p:cNvPr id="12" name="正方形/長方形 11">
            <a:extLst>
              <a:ext uri="{FF2B5EF4-FFF2-40B4-BE49-F238E27FC236}">
                <a16:creationId xmlns:a16="http://schemas.microsoft.com/office/drawing/2014/main" id="{F768033E-F86B-1C92-E46F-38CEC5ADC6C6}"/>
              </a:ext>
            </a:extLst>
          </p:cNvPr>
          <p:cNvSpPr/>
          <p:nvPr/>
        </p:nvSpPr>
        <p:spPr>
          <a:xfrm>
            <a:off x="3720669"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守秘義務の説明</a:t>
            </a:r>
          </a:p>
        </p:txBody>
      </p:sp>
      <p:sp>
        <p:nvSpPr>
          <p:cNvPr id="13" name="正方形/長方形 12">
            <a:extLst>
              <a:ext uri="{FF2B5EF4-FFF2-40B4-BE49-F238E27FC236}">
                <a16:creationId xmlns:a16="http://schemas.microsoft.com/office/drawing/2014/main" id="{BFAD9917-6599-E80C-6F88-3B36855D39D9}"/>
              </a:ext>
            </a:extLst>
          </p:cNvPr>
          <p:cNvSpPr/>
          <p:nvPr/>
        </p:nvSpPr>
        <p:spPr>
          <a:xfrm>
            <a:off x="5284119"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面談時間や流れの説明</a:t>
            </a:r>
          </a:p>
        </p:txBody>
      </p:sp>
      <p:sp>
        <p:nvSpPr>
          <p:cNvPr id="17" name="正方形/長方形 16">
            <a:extLst>
              <a:ext uri="{FF2B5EF4-FFF2-40B4-BE49-F238E27FC236}">
                <a16:creationId xmlns:a16="http://schemas.microsoft.com/office/drawing/2014/main" id="{EFE7A2A3-4088-4030-B270-7BA370B2109D}"/>
              </a:ext>
            </a:extLst>
          </p:cNvPr>
          <p:cNvSpPr/>
          <p:nvPr/>
        </p:nvSpPr>
        <p:spPr>
          <a:xfrm>
            <a:off x="6880955"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相談</a:t>
            </a:r>
          </a:p>
        </p:txBody>
      </p:sp>
      <p:sp>
        <p:nvSpPr>
          <p:cNvPr id="18" name="正方形/長方形 17">
            <a:extLst>
              <a:ext uri="{FF2B5EF4-FFF2-40B4-BE49-F238E27FC236}">
                <a16:creationId xmlns:a16="http://schemas.microsoft.com/office/drawing/2014/main" id="{54ACA54C-FA25-2CBA-1A67-FE2614BFCF57}"/>
              </a:ext>
            </a:extLst>
          </p:cNvPr>
          <p:cNvSpPr/>
          <p:nvPr/>
        </p:nvSpPr>
        <p:spPr>
          <a:xfrm>
            <a:off x="8477791"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本人の情報収集</a:t>
            </a:r>
          </a:p>
        </p:txBody>
      </p:sp>
      <p:sp>
        <p:nvSpPr>
          <p:cNvPr id="19" name="正方形/長方形 18">
            <a:extLst>
              <a:ext uri="{FF2B5EF4-FFF2-40B4-BE49-F238E27FC236}">
                <a16:creationId xmlns:a16="http://schemas.microsoft.com/office/drawing/2014/main" id="{846F9ADA-36DD-B325-9B54-93F8A99915B4}"/>
              </a:ext>
            </a:extLst>
          </p:cNvPr>
          <p:cNvSpPr/>
          <p:nvPr/>
        </p:nvSpPr>
        <p:spPr>
          <a:xfrm>
            <a:off x="10074627"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今後の提案や情報提供</a:t>
            </a:r>
          </a:p>
        </p:txBody>
      </p:sp>
      <p:sp>
        <p:nvSpPr>
          <p:cNvPr id="20" name="矢印: 右 19">
            <a:extLst>
              <a:ext uri="{FF2B5EF4-FFF2-40B4-BE49-F238E27FC236}">
                <a16:creationId xmlns:a16="http://schemas.microsoft.com/office/drawing/2014/main" id="{4B326F1B-0813-AB67-B361-10E2309B07A2}"/>
              </a:ext>
            </a:extLst>
          </p:cNvPr>
          <p:cNvSpPr/>
          <p:nvPr/>
        </p:nvSpPr>
        <p:spPr>
          <a:xfrm>
            <a:off x="1662150" y="4146203"/>
            <a:ext cx="55603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1" name="矢印: 右 20">
            <a:extLst>
              <a:ext uri="{FF2B5EF4-FFF2-40B4-BE49-F238E27FC236}">
                <a16:creationId xmlns:a16="http://schemas.microsoft.com/office/drawing/2014/main" id="{FB7556A9-F6F8-9E00-E9AE-05C45AF3CF43}"/>
              </a:ext>
            </a:extLst>
          </p:cNvPr>
          <p:cNvSpPr/>
          <p:nvPr/>
        </p:nvSpPr>
        <p:spPr>
          <a:xfrm>
            <a:off x="3183240" y="4146203"/>
            <a:ext cx="55603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2" name="矢印: 右 21">
            <a:extLst>
              <a:ext uri="{FF2B5EF4-FFF2-40B4-BE49-F238E27FC236}">
                <a16:creationId xmlns:a16="http://schemas.microsoft.com/office/drawing/2014/main" id="{4D6F21A7-F31C-A069-2BD6-9F064611DFA8}"/>
              </a:ext>
            </a:extLst>
          </p:cNvPr>
          <p:cNvSpPr/>
          <p:nvPr/>
        </p:nvSpPr>
        <p:spPr>
          <a:xfrm>
            <a:off x="4678612" y="4146203"/>
            <a:ext cx="63889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3" name="矢印: 右 22">
            <a:extLst>
              <a:ext uri="{FF2B5EF4-FFF2-40B4-BE49-F238E27FC236}">
                <a16:creationId xmlns:a16="http://schemas.microsoft.com/office/drawing/2014/main" id="{2C6FE280-AE53-4C40-522D-168D521FBB22}"/>
              </a:ext>
            </a:extLst>
          </p:cNvPr>
          <p:cNvSpPr/>
          <p:nvPr/>
        </p:nvSpPr>
        <p:spPr>
          <a:xfrm>
            <a:off x="6256844" y="4146203"/>
            <a:ext cx="63889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EDAB7CD3-A8DD-EB66-572B-8AE9984C4BAE}"/>
              </a:ext>
            </a:extLst>
          </p:cNvPr>
          <p:cNvSpPr/>
          <p:nvPr/>
        </p:nvSpPr>
        <p:spPr>
          <a:xfrm>
            <a:off x="7838898" y="4140661"/>
            <a:ext cx="63889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F7CC6651-14DD-41ED-1505-60A9CD32D8F8}"/>
              </a:ext>
            </a:extLst>
          </p:cNvPr>
          <p:cNvSpPr/>
          <p:nvPr/>
        </p:nvSpPr>
        <p:spPr>
          <a:xfrm>
            <a:off x="9435734" y="4140661"/>
            <a:ext cx="63889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539FB333-2291-2016-7AFC-A525EA4DE3F6}"/>
              </a:ext>
            </a:extLst>
          </p:cNvPr>
          <p:cNvSpPr/>
          <p:nvPr/>
        </p:nvSpPr>
        <p:spPr>
          <a:xfrm>
            <a:off x="9435734" y="135597"/>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Tree>
    <p:extLst>
      <p:ext uri="{BB962C8B-B14F-4D97-AF65-F5344CB8AC3E}">
        <p14:creationId xmlns:p14="http://schemas.microsoft.com/office/powerpoint/2010/main" val="349268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341085" y="1451429"/>
            <a:ext cx="11604172" cy="5065486"/>
          </a:xfrm>
          <a:ln/>
        </p:spPr>
        <p:style>
          <a:lnRef idx="2">
            <a:schemeClr val="accent4"/>
          </a:lnRef>
          <a:fillRef idx="1">
            <a:schemeClr val="lt1"/>
          </a:fillRef>
          <a:effectRef idx="0">
            <a:schemeClr val="accent4"/>
          </a:effectRef>
          <a:fontRef idx="minor">
            <a:schemeClr val="dk1"/>
          </a:fontRef>
        </p:style>
        <p:txBody>
          <a:bodyPr anchor="t">
            <a:normAutofit lnSpcReduction="10000"/>
          </a:bodyPr>
          <a:lstStyle/>
          <a:p>
            <a:pPr marL="0" indent="0">
              <a:lnSpc>
                <a:spcPct val="100000"/>
              </a:lnSpc>
              <a:buNone/>
            </a:pPr>
            <a:r>
              <a:rPr lang="ja-JP" altLang="en-US" sz="2400" b="1" dirty="0">
                <a:latin typeface="Meiryo UI" panose="020B0604030504040204" pitchFamily="50" charset="-128"/>
                <a:ea typeface="Meiryo UI" panose="020B0604030504040204" pitchFamily="50" charset="-128"/>
              </a:rPr>
              <a:t>　</a:t>
            </a:r>
            <a:r>
              <a:rPr lang="ja-JP" altLang="en-US" sz="4400" dirty="0">
                <a:latin typeface="Meiryo UI" panose="020B0604030504040204" pitchFamily="50" charset="-128"/>
                <a:ea typeface="Meiryo UI" panose="020B0604030504040204" pitchFamily="50" charset="-128"/>
              </a:rPr>
              <a:t>関係機関、関係団体及び障害者等の福祉、医療、教育又は雇用に関連する職務に従事する者その他の</a:t>
            </a:r>
            <a:r>
              <a:rPr lang="ja-JP" altLang="en-US" sz="4400" dirty="0">
                <a:solidFill>
                  <a:srgbClr val="FF0000"/>
                </a:solidFill>
                <a:latin typeface="Meiryo UI" panose="020B0604030504040204" pitchFamily="50" charset="-128"/>
                <a:ea typeface="Meiryo UI" panose="020B0604030504040204" pitchFamily="50" charset="-128"/>
              </a:rPr>
              <a:t>関係者が相互の連絡を図る</a:t>
            </a:r>
            <a:r>
              <a:rPr lang="ja-JP" altLang="en-US" sz="4400" dirty="0">
                <a:latin typeface="Meiryo UI" panose="020B0604030504040204" pitchFamily="50" charset="-128"/>
                <a:ea typeface="Meiryo UI" panose="020B0604030504040204" pitchFamily="50" charset="-128"/>
              </a:rPr>
              <a:t>ことにより、地域における障害者等への</a:t>
            </a:r>
            <a:r>
              <a:rPr lang="ja-JP" altLang="en-US" sz="4400" dirty="0">
                <a:solidFill>
                  <a:srgbClr val="FF0000"/>
                </a:solidFill>
                <a:latin typeface="Meiryo UI" panose="020B0604030504040204" pitchFamily="50" charset="-128"/>
                <a:ea typeface="Meiryo UI" panose="020B0604030504040204" pitchFamily="50" charset="-128"/>
              </a:rPr>
              <a:t>支援体制に関する課題について情報を共有</a:t>
            </a:r>
            <a:r>
              <a:rPr lang="ja-JP" altLang="en-US" sz="4400" dirty="0">
                <a:latin typeface="Meiryo UI" panose="020B0604030504040204" pitchFamily="50" charset="-128"/>
                <a:ea typeface="Meiryo UI" panose="020B0604030504040204" pitchFamily="50" charset="-128"/>
              </a:rPr>
              <a:t>し、関係機関等の連携の緊密化を図るとともに、</a:t>
            </a:r>
            <a:r>
              <a:rPr lang="ja-JP" altLang="en-US" sz="4400" dirty="0">
                <a:solidFill>
                  <a:srgbClr val="FF0000"/>
                </a:solidFill>
                <a:latin typeface="Meiryo UI" panose="020B0604030504040204" pitchFamily="50" charset="-128"/>
                <a:ea typeface="Meiryo UI" panose="020B0604030504040204" pitchFamily="50" charset="-128"/>
              </a:rPr>
              <a:t>地域の実情に応じた体制の整備</a:t>
            </a:r>
            <a:r>
              <a:rPr lang="ja-JP" altLang="en-US" sz="4400" dirty="0">
                <a:latin typeface="Meiryo UI" panose="020B0604030504040204" pitchFamily="50" charset="-128"/>
                <a:ea typeface="Meiryo UI" panose="020B0604030504040204" pitchFamily="50" charset="-128"/>
              </a:rPr>
              <a:t>について協議を行い、障害者等への支援体制の整備を図ることを目的として設置する機関</a:t>
            </a:r>
            <a:endParaRPr lang="en-US" altLang="ja-JP" sz="4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sp>
        <p:nvSpPr>
          <p:cNvPr id="2" name="正方形/長方形 1">
            <a:extLst>
              <a:ext uri="{FF2B5EF4-FFF2-40B4-BE49-F238E27FC236}">
                <a16:creationId xmlns:a16="http://schemas.microsoft.com/office/drawing/2014/main" id="{5F35CA92-A51E-714F-8CD4-CCB1978A7F53}"/>
              </a:ext>
            </a:extLst>
          </p:cNvPr>
          <p:cNvSpPr/>
          <p:nvPr/>
        </p:nvSpPr>
        <p:spPr>
          <a:xfrm>
            <a:off x="341085" y="493486"/>
            <a:ext cx="11604172" cy="7257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自立支援協議会</a:t>
            </a:r>
          </a:p>
        </p:txBody>
      </p:sp>
    </p:spTree>
    <p:extLst>
      <p:ext uri="{BB962C8B-B14F-4D97-AF65-F5344CB8AC3E}">
        <p14:creationId xmlns:p14="http://schemas.microsoft.com/office/powerpoint/2010/main" val="406260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377372" y="362858"/>
            <a:ext cx="11364685" cy="6302986"/>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pic>
        <p:nvPicPr>
          <p:cNvPr id="6" name="図 5">
            <a:extLst>
              <a:ext uri="{FF2B5EF4-FFF2-40B4-BE49-F238E27FC236}">
                <a16:creationId xmlns:a16="http://schemas.microsoft.com/office/drawing/2014/main" id="{C991C8DB-5A86-FBE8-092B-D0A250162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71" y="80794"/>
            <a:ext cx="9710058" cy="6867114"/>
          </a:xfrm>
          <a:prstGeom prst="rect">
            <a:avLst/>
          </a:prstGeom>
        </p:spPr>
      </p:pic>
    </p:spTree>
    <p:extLst>
      <p:ext uri="{BB962C8B-B14F-4D97-AF65-F5344CB8AC3E}">
        <p14:creationId xmlns:p14="http://schemas.microsoft.com/office/powerpoint/2010/main" val="3501650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508000" y="530089"/>
            <a:ext cx="11049662" cy="6162261"/>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r>
              <a:rPr lang="ja-JP" altLang="en-US" u="sng" dirty="0">
                <a:latin typeface="Meiryo UI" panose="020B0604030504040204" pitchFamily="50" charset="-128"/>
                <a:ea typeface="Meiryo UI" panose="020B0604030504040204" pitchFamily="50" charset="-128"/>
              </a:rPr>
              <a:t>⑺包括的な定着支援やフォローアップの視点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・対象者のみならず、周囲への働きかけも含む支援</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　・離職への支援</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　・対象者の生活をトータルに把握した支援（健康・日常生活・人生）</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rPr>
              <a:t>⑻ご本人中心の視点</a:t>
            </a:r>
            <a:endParaRPr lang="en-US" altLang="ja-JP" dirty="0">
              <a:latin typeface="Meiryo UI" panose="020B0604030504040204" pitchFamily="50" charset="-128"/>
              <a:ea typeface="Meiryo UI" panose="020B0604030504040204" pitchFamily="50" charset="-128"/>
            </a:endParaRPr>
          </a:p>
          <a:p>
            <a:pPr marL="0" indent="0">
              <a:lnSpc>
                <a:spcPct val="100000"/>
              </a:lnSpc>
              <a:buNone/>
            </a:pPr>
            <a:r>
              <a:rPr kumimoji="1" lang="ja-JP" altLang="en-US" dirty="0">
                <a:latin typeface="Meiryo UI" panose="020B0604030504040204" pitchFamily="50" charset="-128"/>
                <a:ea typeface="Meiryo UI" panose="020B0604030504040204" pitchFamily="50" charset="-128"/>
              </a:rPr>
              <a:t>　・本人の意向を尊重する</a:t>
            </a: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pic>
        <p:nvPicPr>
          <p:cNvPr id="7" name="図 6">
            <a:extLst>
              <a:ext uri="{FF2B5EF4-FFF2-40B4-BE49-F238E27FC236}">
                <a16:creationId xmlns:a16="http://schemas.microsoft.com/office/drawing/2014/main" id="{A708921F-846E-90D8-B2F9-520E35328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07" y="2725633"/>
            <a:ext cx="1100138" cy="1406734"/>
          </a:xfrm>
          <a:prstGeom prst="rect">
            <a:avLst/>
          </a:prstGeom>
        </p:spPr>
      </p:pic>
      <p:sp>
        <p:nvSpPr>
          <p:cNvPr id="8" name="吹き出し: 四角形 7">
            <a:extLst>
              <a:ext uri="{FF2B5EF4-FFF2-40B4-BE49-F238E27FC236}">
                <a16:creationId xmlns:a16="http://schemas.microsoft.com/office/drawing/2014/main" id="{CB7E1C42-A61D-891F-1566-E92D17A36A49}"/>
              </a:ext>
            </a:extLst>
          </p:cNvPr>
          <p:cNvSpPr/>
          <p:nvPr/>
        </p:nvSpPr>
        <p:spPr>
          <a:xfrm>
            <a:off x="6204557" y="2876550"/>
            <a:ext cx="5202694" cy="1104900"/>
          </a:xfrm>
          <a:prstGeom prst="wedgeRectCallout">
            <a:avLst>
              <a:gd name="adj1" fmla="val -57449"/>
              <a:gd name="adj2" fmla="val 7328"/>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私はずっとここの</a:t>
            </a:r>
            <a:r>
              <a:rPr kumimoji="1" lang="en-US" altLang="ja-JP" sz="2800" dirty="0">
                <a:latin typeface="Meiryo UI" panose="020B0604030504040204" pitchFamily="50" charset="-128"/>
                <a:ea typeface="Meiryo UI" panose="020B0604030504040204" pitchFamily="50" charset="-128"/>
              </a:rPr>
              <a:t>B</a:t>
            </a:r>
            <a:r>
              <a:rPr kumimoji="1" lang="ja-JP" altLang="en-US" sz="2800" dirty="0">
                <a:latin typeface="Meiryo UI" panose="020B0604030504040204" pitchFamily="50" charset="-128"/>
                <a:ea typeface="Meiryo UI" panose="020B0604030504040204" pitchFamily="50" charset="-128"/>
              </a:rPr>
              <a:t>型事業所で働きたいです。</a:t>
            </a:r>
          </a:p>
        </p:txBody>
      </p:sp>
      <p:pic>
        <p:nvPicPr>
          <p:cNvPr id="10" name="図 9">
            <a:extLst>
              <a:ext uri="{FF2B5EF4-FFF2-40B4-BE49-F238E27FC236}">
                <a16:creationId xmlns:a16="http://schemas.microsoft.com/office/drawing/2014/main" id="{C647376C-5997-AE1E-3C2C-FDAD1227D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222" y="4044011"/>
            <a:ext cx="1114623" cy="1516618"/>
          </a:xfrm>
          <a:prstGeom prst="rect">
            <a:avLst/>
          </a:prstGeom>
        </p:spPr>
      </p:pic>
      <p:sp>
        <p:nvSpPr>
          <p:cNvPr id="11" name="吹き出し: 四角形 10">
            <a:extLst>
              <a:ext uri="{FF2B5EF4-FFF2-40B4-BE49-F238E27FC236}">
                <a16:creationId xmlns:a16="http://schemas.microsoft.com/office/drawing/2014/main" id="{A71B59EE-5A34-10B3-4CD2-9806DAC33753}"/>
              </a:ext>
            </a:extLst>
          </p:cNvPr>
          <p:cNvSpPr/>
          <p:nvPr/>
        </p:nvSpPr>
        <p:spPr>
          <a:xfrm>
            <a:off x="6220914" y="4182791"/>
            <a:ext cx="4250194" cy="869726"/>
          </a:xfrm>
          <a:prstGeom prst="wedgeRectCallout">
            <a:avLst>
              <a:gd name="adj1" fmla="val 58745"/>
              <a:gd name="adj2" fmla="val 9989"/>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ご本人の意向を尊重します。</a:t>
            </a:r>
          </a:p>
        </p:txBody>
      </p:sp>
      <p:sp>
        <p:nvSpPr>
          <p:cNvPr id="12" name="四角形: 角を丸くする 11">
            <a:extLst>
              <a:ext uri="{FF2B5EF4-FFF2-40B4-BE49-F238E27FC236}">
                <a16:creationId xmlns:a16="http://schemas.microsoft.com/office/drawing/2014/main" id="{0D6A294C-7866-CDCB-76DF-16FDABB19FD6}"/>
              </a:ext>
            </a:extLst>
          </p:cNvPr>
          <p:cNvSpPr/>
          <p:nvPr/>
        </p:nvSpPr>
        <p:spPr>
          <a:xfrm>
            <a:off x="508000" y="4771668"/>
            <a:ext cx="5427654" cy="184284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・本人は</a:t>
            </a:r>
            <a:r>
              <a:rPr kumimoji="1" lang="en-US" altLang="ja-JP" sz="2400" dirty="0">
                <a:latin typeface="Meiryo UI" panose="020B0604030504040204" pitchFamily="50" charset="-128"/>
                <a:ea typeface="Meiryo UI" panose="020B0604030504040204" pitchFamily="50" charset="-128"/>
              </a:rPr>
              <a:t>B</a:t>
            </a:r>
            <a:r>
              <a:rPr kumimoji="1" lang="ja-JP" altLang="en-US" sz="2400" dirty="0">
                <a:latin typeface="Meiryo UI" panose="020B0604030504040204" pitchFamily="50" charset="-128"/>
                <a:ea typeface="Meiryo UI" panose="020B0604030504040204" pitchFamily="50" charset="-128"/>
              </a:rPr>
              <a:t>型以外の選択肢を持っているのか？必要な情報を入手しているかのか？　「ずっとここで働きたい」という意向の背景を読み解く力が必要。</a:t>
            </a:r>
          </a:p>
        </p:txBody>
      </p:sp>
      <p:sp>
        <p:nvSpPr>
          <p:cNvPr id="4" name="テキスト ボックス 3">
            <a:extLst>
              <a:ext uri="{FF2B5EF4-FFF2-40B4-BE49-F238E27FC236}">
                <a16:creationId xmlns:a16="http://schemas.microsoft.com/office/drawing/2014/main" id="{E1016FBA-434C-780B-32DC-922DDA6FB2C1}"/>
              </a:ext>
            </a:extLst>
          </p:cNvPr>
          <p:cNvSpPr txBox="1"/>
          <p:nvPr/>
        </p:nvSpPr>
        <p:spPr>
          <a:xfrm>
            <a:off x="1243814" y="4557941"/>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pic>
        <p:nvPicPr>
          <p:cNvPr id="5" name="コンテンツ プレースホルダー 5">
            <a:extLst>
              <a:ext uri="{FF2B5EF4-FFF2-40B4-BE49-F238E27FC236}">
                <a16:creationId xmlns:a16="http://schemas.microsoft.com/office/drawing/2014/main" id="{B1F61A9E-15C3-73D2-BF18-8EB4D9EF2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740" y="4557943"/>
            <a:ext cx="470654" cy="424863"/>
          </a:xfrm>
          <a:prstGeom prst="rect">
            <a:avLst/>
          </a:prstGeom>
        </p:spPr>
      </p:pic>
      <p:sp>
        <p:nvSpPr>
          <p:cNvPr id="13" name="正方形/長方形 12">
            <a:extLst>
              <a:ext uri="{FF2B5EF4-FFF2-40B4-BE49-F238E27FC236}">
                <a16:creationId xmlns:a16="http://schemas.microsoft.com/office/drawing/2014/main" id="{BF67C9C5-097B-70BF-C9A3-B75B150E248D}"/>
              </a:ext>
            </a:extLst>
          </p:cNvPr>
          <p:cNvSpPr/>
          <p:nvPr/>
        </p:nvSpPr>
        <p:spPr>
          <a:xfrm>
            <a:off x="4922742" y="3765231"/>
            <a:ext cx="1048347" cy="5211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本人</a:t>
            </a:r>
          </a:p>
        </p:txBody>
      </p:sp>
      <p:sp>
        <p:nvSpPr>
          <p:cNvPr id="14" name="正方形/長方形 13">
            <a:extLst>
              <a:ext uri="{FF2B5EF4-FFF2-40B4-BE49-F238E27FC236}">
                <a16:creationId xmlns:a16="http://schemas.microsoft.com/office/drawing/2014/main" id="{CFAF03F8-32B3-26E0-ECD7-056DA29DFBCC}"/>
              </a:ext>
            </a:extLst>
          </p:cNvPr>
          <p:cNvSpPr/>
          <p:nvPr/>
        </p:nvSpPr>
        <p:spPr>
          <a:xfrm>
            <a:off x="12244497" y="5091913"/>
            <a:ext cx="1048347" cy="5211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支援者</a:t>
            </a:r>
          </a:p>
        </p:txBody>
      </p:sp>
      <p:sp>
        <p:nvSpPr>
          <p:cNvPr id="15" name="矢印: 下 14">
            <a:extLst>
              <a:ext uri="{FF2B5EF4-FFF2-40B4-BE49-F238E27FC236}">
                <a16:creationId xmlns:a16="http://schemas.microsoft.com/office/drawing/2014/main" id="{447805B5-2C90-1134-3599-322A098F4DCC}"/>
              </a:ext>
            </a:extLst>
          </p:cNvPr>
          <p:cNvSpPr/>
          <p:nvPr/>
        </p:nvSpPr>
        <p:spPr>
          <a:xfrm>
            <a:off x="7485894" y="5171941"/>
            <a:ext cx="1260764" cy="5211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9A13607A-8032-CBC8-D630-580EC3B63681}"/>
              </a:ext>
            </a:extLst>
          </p:cNvPr>
          <p:cNvSpPr/>
          <p:nvPr/>
        </p:nvSpPr>
        <p:spPr>
          <a:xfrm>
            <a:off x="6130008" y="5711396"/>
            <a:ext cx="5427654" cy="830189"/>
          </a:xfrm>
          <a:prstGeom prst="roundRect">
            <a:avLst>
              <a:gd name="adj" fmla="val 0"/>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4400" b="1"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Meiryo UI" panose="020B0604030504040204" pitchFamily="50" charset="-128"/>
                <a:ea typeface="Meiryo UI" panose="020B0604030504040204" pitchFamily="50" charset="-128"/>
              </a:rPr>
              <a:t>これでいいのか？？</a:t>
            </a:r>
          </a:p>
        </p:txBody>
      </p:sp>
      <p:pic>
        <p:nvPicPr>
          <p:cNvPr id="17" name="図 16">
            <a:extLst>
              <a:ext uri="{FF2B5EF4-FFF2-40B4-BE49-F238E27FC236}">
                <a16:creationId xmlns:a16="http://schemas.microsoft.com/office/drawing/2014/main" id="{6EF22CA2-7276-7CF0-03CF-0E770D990A72}"/>
              </a:ext>
            </a:extLst>
          </p:cNvPr>
          <p:cNvPicPr>
            <a:picLocks noChangeAspect="1"/>
          </p:cNvPicPr>
          <p:nvPr/>
        </p:nvPicPr>
        <p:blipFill rotWithShape="1">
          <a:blip r:embed="rId5">
            <a:extLst>
              <a:ext uri="{28A0092B-C50C-407E-A947-70E740481C1C}">
                <a14:useLocalDpi xmlns:a14="http://schemas.microsoft.com/office/drawing/2010/main" val="0"/>
              </a:ext>
            </a:extLst>
          </a:blip>
          <a:srcRect l="52319" b="52477"/>
          <a:stretch/>
        </p:blipFill>
        <p:spPr>
          <a:xfrm>
            <a:off x="9833115" y="1536"/>
            <a:ext cx="2358887" cy="2351065"/>
          </a:xfrm>
          <a:prstGeom prst="rect">
            <a:avLst/>
          </a:prstGeom>
        </p:spPr>
      </p:pic>
    </p:spTree>
    <p:extLst>
      <p:ext uri="{BB962C8B-B14F-4D97-AF65-F5344CB8AC3E}">
        <p14:creationId xmlns:p14="http://schemas.microsoft.com/office/powerpoint/2010/main" val="2267154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1737361" y="447478"/>
            <a:ext cx="9425941" cy="693074"/>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577516" y="502906"/>
            <a:ext cx="10951824" cy="663114"/>
          </a:xfrm>
          <a:effectLst>
            <a:softEdge rad="635000"/>
          </a:effectLst>
        </p:spPr>
        <p:txBody>
          <a:bodyPr>
            <a:normAutofit fontScale="90000"/>
          </a:bodyPr>
          <a:lstStyle/>
          <a:p>
            <a:pPr algn="ctr"/>
            <a:r>
              <a:rPr lang="ja-JP" altLang="en-US" dirty="0">
                <a:latin typeface="Meiryo UI" panose="020B0604030504040204" pitchFamily="50" charset="-128"/>
                <a:ea typeface="Meiryo UI" panose="020B0604030504040204" pitchFamily="50" charset="-128"/>
              </a:rPr>
              <a:t>５．支援者に求められるもの</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838201" y="1313722"/>
            <a:ext cx="10558669" cy="5378626"/>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sp>
        <p:nvSpPr>
          <p:cNvPr id="27" name="四角形: 角を丸くする 26">
            <a:extLst>
              <a:ext uri="{FF2B5EF4-FFF2-40B4-BE49-F238E27FC236}">
                <a16:creationId xmlns:a16="http://schemas.microsoft.com/office/drawing/2014/main" id="{AFAC7533-E96F-4B2A-CD33-937DB4B2AAA6}"/>
              </a:ext>
            </a:extLst>
          </p:cNvPr>
          <p:cNvSpPr/>
          <p:nvPr/>
        </p:nvSpPr>
        <p:spPr>
          <a:xfrm>
            <a:off x="838201" y="1467223"/>
            <a:ext cx="10515599" cy="1176591"/>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本人を中心に置き、そのニーズや希望を実現するために協力して支援する</a:t>
            </a:r>
            <a:endParaRPr kumimoji="1" lang="en-US" altLang="ja-JP" sz="32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BEB5A11A-6130-2C2B-9EC5-0111DEF7258E}"/>
              </a:ext>
            </a:extLst>
          </p:cNvPr>
          <p:cNvSpPr/>
          <p:nvPr/>
        </p:nvSpPr>
        <p:spPr>
          <a:xfrm>
            <a:off x="859735" y="2791516"/>
            <a:ext cx="10515599" cy="1176591"/>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自分の専門領域においては直接援助をし、他領域については調整を行い援助のパッケージを構築する</a:t>
            </a:r>
            <a:endParaRPr kumimoji="1" lang="en-US" altLang="ja-JP" sz="32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26A0321E-5FC1-7780-1609-29DD8C39FE45}"/>
              </a:ext>
            </a:extLst>
          </p:cNvPr>
          <p:cNvSpPr/>
          <p:nvPr/>
        </p:nvSpPr>
        <p:spPr>
          <a:xfrm>
            <a:off x="859734" y="4088160"/>
            <a:ext cx="10515599" cy="745099"/>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一貫性のある継続的なサービスを提供する</a:t>
            </a:r>
            <a:endParaRPr kumimoji="1" lang="en-US" altLang="ja-JP" sz="32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FA336512-3E47-BBA6-C9C7-874A5CF8CAE8}"/>
              </a:ext>
            </a:extLst>
          </p:cNvPr>
          <p:cNvGrpSpPr/>
          <p:nvPr/>
        </p:nvGrpSpPr>
        <p:grpSpPr>
          <a:xfrm>
            <a:off x="577516" y="4953312"/>
            <a:ext cx="10951823" cy="1792265"/>
            <a:chOff x="577515" y="4953310"/>
            <a:chExt cx="10951823" cy="1792265"/>
          </a:xfrm>
        </p:grpSpPr>
        <p:sp>
          <p:nvSpPr>
            <p:cNvPr id="7" name="四角形: 角を丸くする 6">
              <a:extLst>
                <a:ext uri="{FF2B5EF4-FFF2-40B4-BE49-F238E27FC236}">
                  <a16:creationId xmlns:a16="http://schemas.microsoft.com/office/drawing/2014/main" id="{60800614-09D4-87A3-BD25-37571273ED39}"/>
                </a:ext>
              </a:extLst>
            </p:cNvPr>
            <p:cNvSpPr/>
            <p:nvPr/>
          </p:nvSpPr>
          <p:spPr>
            <a:xfrm>
              <a:off x="577515" y="5167087"/>
              <a:ext cx="10951823" cy="15784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・障害に起因して失った力を、ケアマネジメントによって回復し、力をつけていくことを志向</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・援助者主導にならず、権利擁護を常に意識</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・障害者総合支援法に基づいたサービスの提供を意識する</a:t>
              </a:r>
              <a:endParaRPr kumimoji="1" lang="en-US" altLang="ja-JP" sz="2400" dirty="0">
                <a:latin typeface="Meiryo UI" panose="020B0604030504040204" pitchFamily="50" charset="-128"/>
                <a:ea typeface="Meiryo UI" panose="020B0604030504040204" pitchFamily="50" charset="-128"/>
              </a:endParaRPr>
            </a:p>
          </p:txBody>
        </p:sp>
        <p:pic>
          <p:nvPicPr>
            <p:cNvPr id="10" name="コンテンツ プレースホルダー 5">
              <a:extLst>
                <a:ext uri="{FF2B5EF4-FFF2-40B4-BE49-F238E27FC236}">
                  <a16:creationId xmlns:a16="http://schemas.microsoft.com/office/drawing/2014/main" id="{BD1D0378-B3D6-2FC8-40C1-A1A05CC33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27" y="4953310"/>
              <a:ext cx="470654" cy="424863"/>
            </a:xfrm>
            <a:prstGeom prst="rect">
              <a:avLst/>
            </a:prstGeom>
          </p:spPr>
        </p:pic>
        <p:sp>
          <p:nvSpPr>
            <p:cNvPr id="11" name="テキスト ボックス 10">
              <a:extLst>
                <a:ext uri="{FF2B5EF4-FFF2-40B4-BE49-F238E27FC236}">
                  <a16:creationId xmlns:a16="http://schemas.microsoft.com/office/drawing/2014/main" id="{132453B4-458E-372D-1268-8C83EDD6674D}"/>
                </a:ext>
              </a:extLst>
            </p:cNvPr>
            <p:cNvSpPr txBox="1"/>
            <p:nvPr/>
          </p:nvSpPr>
          <p:spPr>
            <a:xfrm>
              <a:off x="1445581" y="5008841"/>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grpSp>
    </p:spTree>
    <p:extLst>
      <p:ext uri="{BB962C8B-B14F-4D97-AF65-F5344CB8AC3E}">
        <p14:creationId xmlns:p14="http://schemas.microsoft.com/office/powerpoint/2010/main" val="4124792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21488"/>
            <a:ext cx="12191999" cy="1737643"/>
          </a:xfrm>
          <a:prstGeom prst="rect">
            <a:avLst/>
          </a:prstGeom>
          <a:solidFill>
            <a:srgbClr val="FFFFCC"/>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4354" dirty="0">
                <a:solidFill>
                  <a:schemeClr val="tx1"/>
                </a:solidFill>
                <a:latin typeface="Meiryo UI" panose="020B0604030504040204" pitchFamily="50" charset="-128"/>
                <a:ea typeface="Meiryo UI" panose="020B0604030504040204" pitchFamily="50" charset="-128"/>
              </a:rPr>
              <a:t>　</a:t>
            </a:r>
            <a:r>
              <a:rPr lang="ja-JP" altLang="en-US" sz="5400" dirty="0">
                <a:solidFill>
                  <a:schemeClr val="tx1"/>
                </a:solidFill>
                <a:latin typeface="Meiryo UI" panose="020B0604030504040204" pitchFamily="50" charset="-128"/>
                <a:ea typeface="Meiryo UI" panose="020B0604030504040204" pitchFamily="50" charset="-128"/>
              </a:rPr>
              <a:t>❖</a:t>
            </a:r>
            <a:r>
              <a:rPr lang="ja-JP" altLang="en-US" sz="5400" b="1" dirty="0">
                <a:solidFill>
                  <a:schemeClr val="tx1"/>
                </a:solidFill>
                <a:latin typeface="Meiryo UI" panose="020B0604030504040204" pitchFamily="50" charset="-128"/>
                <a:ea typeface="Meiryo UI" panose="020B0604030504040204" pitchFamily="50" charset="-128"/>
              </a:rPr>
              <a:t>障害者の日常生活及び社会生活</a:t>
            </a:r>
            <a:endParaRPr lang="en-US" altLang="ja-JP" sz="5400" b="1" dirty="0">
              <a:solidFill>
                <a:schemeClr val="tx1"/>
              </a:solidFill>
              <a:latin typeface="Meiryo UI" panose="020B0604030504040204" pitchFamily="50" charset="-128"/>
              <a:ea typeface="Meiryo UI" panose="020B0604030504040204" pitchFamily="50" charset="-128"/>
            </a:endParaRPr>
          </a:p>
          <a:p>
            <a:pPr algn="ctr"/>
            <a:r>
              <a:rPr lang="ja-JP" altLang="en-US" sz="5400" b="1" dirty="0">
                <a:solidFill>
                  <a:schemeClr val="tx1"/>
                </a:solidFill>
                <a:latin typeface="Meiryo UI" panose="020B0604030504040204" pitchFamily="50" charset="-128"/>
                <a:ea typeface="Meiryo UI" panose="020B0604030504040204" pitchFamily="50" charset="-128"/>
              </a:rPr>
              <a:t>　　を</a:t>
            </a:r>
            <a:r>
              <a:rPr lang="ja-JP" altLang="en-US" sz="54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総合</a:t>
            </a:r>
            <a:r>
              <a:rPr lang="ja-JP" altLang="en-US" sz="5400" b="1" dirty="0">
                <a:solidFill>
                  <a:schemeClr val="tx1"/>
                </a:solidFill>
                <a:latin typeface="Meiryo UI" panose="020B0604030504040204" pitchFamily="50" charset="-128"/>
                <a:ea typeface="Meiryo UI" panose="020B0604030504040204" pitchFamily="50" charset="-128"/>
              </a:rPr>
              <a:t>的に</a:t>
            </a:r>
            <a:r>
              <a:rPr lang="ja-JP" altLang="en-US" sz="54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r>
              <a:rPr lang="ja-JP" altLang="en-US" sz="5400" b="1" dirty="0">
                <a:solidFill>
                  <a:schemeClr val="tx1"/>
                </a:solidFill>
                <a:latin typeface="Meiryo UI" panose="020B0604030504040204" pitchFamily="50" charset="-128"/>
                <a:ea typeface="Meiryo UI" panose="020B0604030504040204" pitchFamily="50" charset="-128"/>
              </a:rPr>
              <a:t>するための</a:t>
            </a:r>
            <a:r>
              <a:rPr lang="ja-JP" altLang="en-US" sz="54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法</a:t>
            </a:r>
            <a:r>
              <a:rPr lang="ja-JP" altLang="en-US" sz="5400" b="1" dirty="0">
                <a:solidFill>
                  <a:schemeClr val="tx1"/>
                </a:solidFill>
                <a:latin typeface="Meiryo UI" panose="020B0604030504040204" pitchFamily="50" charset="-128"/>
                <a:ea typeface="Meiryo UI" panose="020B0604030504040204" pitchFamily="50" charset="-128"/>
              </a:rPr>
              <a:t>律</a:t>
            </a:r>
            <a:endParaRPr lang="ja-JP" altLang="en-US" sz="5400" dirty="0">
              <a:solidFill>
                <a:schemeClr val="tx1"/>
              </a:solidFill>
              <a:latin typeface="Meiryo UI" panose="020B0604030504040204" pitchFamily="50" charset="-128"/>
              <a:ea typeface="Meiryo UI" panose="020B0604030504040204" pitchFamily="50" charset="-128"/>
            </a:endParaRPr>
          </a:p>
        </p:txBody>
      </p:sp>
      <p:sp>
        <p:nvSpPr>
          <p:cNvPr id="15" name="タイトル 6">
            <a:extLst>
              <a:ext uri="{FF2B5EF4-FFF2-40B4-BE49-F238E27FC236}">
                <a16:creationId xmlns:a16="http://schemas.microsoft.com/office/drawing/2014/main" id="{FCF8E706-657C-ED0E-D332-C5177A454557}"/>
              </a:ext>
            </a:extLst>
          </p:cNvPr>
          <p:cNvSpPr>
            <a:spLocks noGrp="1"/>
          </p:cNvSpPr>
          <p:nvPr>
            <p:ph type="title"/>
          </p:nvPr>
        </p:nvSpPr>
        <p:spPr>
          <a:xfrm>
            <a:off x="0" y="1759131"/>
            <a:ext cx="12191998" cy="1166949"/>
          </a:xfr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ja-JP" altLang="en-US" sz="3628" b="1" dirty="0">
                <a:solidFill>
                  <a:schemeClr val="bg1"/>
                </a:solidFill>
                <a:latin typeface="Meiryo UI" panose="020B0604030504040204" pitchFamily="50" charset="-128"/>
                <a:ea typeface="Meiryo UI" panose="020B0604030504040204" pitchFamily="50" charset="-128"/>
              </a:rPr>
              <a:t>第</a:t>
            </a:r>
            <a:r>
              <a:rPr lang="en-US" altLang="ja-JP" sz="3628" b="1" dirty="0">
                <a:solidFill>
                  <a:schemeClr val="bg1"/>
                </a:solidFill>
                <a:latin typeface="Meiryo UI" panose="020B0604030504040204" pitchFamily="50" charset="-128"/>
                <a:ea typeface="Meiryo UI" panose="020B0604030504040204" pitchFamily="50" charset="-128"/>
              </a:rPr>
              <a:t>1</a:t>
            </a:r>
            <a:r>
              <a:rPr lang="ja-JP" altLang="en-US" sz="3628" b="1" dirty="0">
                <a:solidFill>
                  <a:schemeClr val="bg1"/>
                </a:solidFill>
                <a:latin typeface="Meiryo UI" panose="020B0604030504040204" pitchFamily="50" charset="-128"/>
                <a:ea typeface="Meiryo UI" panose="020B0604030504040204" pitchFamily="50" charset="-128"/>
              </a:rPr>
              <a:t>章　総則　　</a:t>
            </a:r>
            <a:r>
              <a:rPr lang="ja-JP" altLang="en-US" sz="5443" b="1" dirty="0">
                <a:solidFill>
                  <a:srgbClr val="FFFF00"/>
                </a:solidFill>
                <a:latin typeface="Meiryo UI" panose="020B0604030504040204" pitchFamily="50" charset="-128"/>
                <a:ea typeface="Meiryo UI" panose="020B0604030504040204" pitchFamily="50" charset="-128"/>
              </a:rPr>
              <a:t>基本理念</a:t>
            </a:r>
            <a:r>
              <a:rPr lang="ja-JP" altLang="en-US" sz="3991" b="1" dirty="0">
                <a:solidFill>
                  <a:schemeClr val="bg1"/>
                </a:solidFill>
                <a:latin typeface="Meiryo UI" panose="020B0604030504040204" pitchFamily="50" charset="-128"/>
                <a:ea typeface="Meiryo UI" panose="020B0604030504040204" pitchFamily="50" charset="-128"/>
              </a:rPr>
              <a:t>　</a:t>
            </a:r>
            <a:r>
              <a:rPr lang="ja-JP" altLang="en-US" sz="2903" dirty="0">
                <a:solidFill>
                  <a:schemeClr val="bg1"/>
                </a:solidFill>
                <a:latin typeface="Meiryo UI" panose="020B0604030504040204" pitchFamily="50" charset="-128"/>
                <a:ea typeface="Meiryo UI" panose="020B0604030504040204" pitchFamily="50" charset="-128"/>
              </a:rPr>
              <a:t>第１条の</a:t>
            </a:r>
            <a:r>
              <a:rPr lang="en-US" altLang="ja-JP" sz="2903" dirty="0">
                <a:solidFill>
                  <a:schemeClr val="bg1"/>
                </a:solidFill>
                <a:latin typeface="Meiryo UI" panose="020B0604030504040204" pitchFamily="50" charset="-128"/>
                <a:ea typeface="Meiryo UI" panose="020B0604030504040204" pitchFamily="50" charset="-128"/>
              </a:rPr>
              <a:t>2</a:t>
            </a:r>
            <a:endParaRPr lang="ja-JP" altLang="en-US" sz="3266"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E613BF5E-3278-FA4C-45D4-1214BADBDCE4}"/>
              </a:ext>
            </a:extLst>
          </p:cNvPr>
          <p:cNvSpPr txBox="1"/>
          <p:nvPr/>
        </p:nvSpPr>
        <p:spPr>
          <a:xfrm>
            <a:off x="2" y="2926080"/>
            <a:ext cx="12191998" cy="4462760"/>
          </a:xfrm>
          <a:prstGeom prst="rect">
            <a:avLst/>
          </a:prstGeom>
          <a:noFill/>
        </p:spPr>
        <p:txBody>
          <a:bodyPr wrap="square">
            <a:spAutoFit/>
          </a:bodyPr>
          <a:lstStyle/>
          <a:p>
            <a:r>
              <a:rPr lang="ja-JP" altLang="en-US" sz="4800" dirty="0">
                <a:latin typeface="Meiryo UI" panose="020B0604030504040204" pitchFamily="50" charset="-128"/>
                <a:ea typeface="Meiryo UI" panose="020B0604030504040204" pitchFamily="50" charset="-128"/>
              </a:rPr>
              <a:t>　</a:t>
            </a:r>
            <a:r>
              <a:rPr lang="ja-JP" altLang="en-US" sz="4000" dirty="0">
                <a:latin typeface="Meiryo UI" panose="020B0604030504040204" pitchFamily="50" charset="-128"/>
                <a:ea typeface="Meiryo UI" panose="020B0604030504040204" pitchFamily="50" charset="-128"/>
              </a:rPr>
              <a:t>障害者及び障害児が日常生活又は社会生活を営むための支援は、全ての国民が、</a:t>
            </a:r>
            <a:r>
              <a:rPr lang="ja-JP" altLang="en-US" sz="4000" b="1" u="sng" dirty="0">
                <a:solidFill>
                  <a:srgbClr val="C00000"/>
                </a:solidFill>
                <a:latin typeface="Meiryo UI" panose="020B0604030504040204" pitchFamily="50" charset="-128"/>
                <a:ea typeface="Meiryo UI" panose="020B0604030504040204" pitchFamily="50" charset="-128"/>
              </a:rPr>
              <a:t>障害の有無にかかわらず、等しく基本的人権を享有する</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かけがえのない個人として尊重</a:t>
            </a:r>
            <a:r>
              <a:rPr lang="ja-JP" altLang="en-US" sz="4000" dirty="0">
                <a:latin typeface="Meiryo UI" panose="020B0604030504040204" pitchFamily="50" charset="-128"/>
                <a:ea typeface="Meiryo UI" panose="020B0604030504040204" pitchFamily="50" charset="-128"/>
              </a:rPr>
              <a:t>されるものであるとの</a:t>
            </a:r>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理念</a:t>
            </a:r>
            <a:r>
              <a:rPr lang="ja-JP" altLang="en-US" sz="4000" dirty="0">
                <a:latin typeface="Meiryo UI" panose="020B0604030504040204" pitchFamily="50" charset="-128"/>
                <a:ea typeface="Meiryo UI" panose="020B0604030504040204" pitchFamily="50" charset="-128"/>
              </a:rPr>
              <a:t>にのっとり、全ての国民が、障害の有無によって分け隔てられることなく、相互に</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人格と個性を尊重し合いながら共生する社会を実現</a:t>
            </a:r>
            <a:r>
              <a:rPr lang="ja-JP" altLang="en-US" sz="4000" dirty="0">
                <a:latin typeface="Meiryo UI" panose="020B0604030504040204" pitchFamily="50" charset="-128"/>
                <a:ea typeface="Meiryo UI" panose="020B0604030504040204" pitchFamily="50" charset="-128"/>
              </a:rPr>
              <a:t>するため、全ての障害者</a:t>
            </a:r>
          </a:p>
          <a:p>
            <a:endParaRPr lang="ja-JP" altLang="en-US" sz="3600" dirty="0"/>
          </a:p>
        </p:txBody>
      </p:sp>
    </p:spTree>
    <p:extLst>
      <p:ext uri="{BB962C8B-B14F-4D97-AF65-F5344CB8AC3E}">
        <p14:creationId xmlns:p14="http://schemas.microsoft.com/office/powerpoint/2010/main" val="3362931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0" y="0"/>
            <a:ext cx="12192000" cy="6716597"/>
          </a:xfrm>
        </p:spPr>
        <p:txBody>
          <a:bodyPr>
            <a:noAutofit/>
          </a:bodyPr>
          <a:lstStyle/>
          <a:p>
            <a:pPr marL="0" indent="0">
              <a:lnSpc>
                <a:spcPts val="5715"/>
              </a:lnSpc>
              <a:buNone/>
            </a:pPr>
            <a:r>
              <a:rPr lang="ja-JP" altLang="en-US" sz="4000" dirty="0">
                <a:latin typeface="Meiryo UI" panose="020B0604030504040204" pitchFamily="50" charset="-128"/>
                <a:ea typeface="Meiryo UI" panose="020B0604030504040204" pitchFamily="50" charset="-128"/>
              </a:rPr>
              <a:t>及び障害児が可能な限りその</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身近な場所</a:t>
            </a:r>
            <a:r>
              <a:rPr lang="ja-JP" altLang="en-US" sz="4000" dirty="0">
                <a:latin typeface="Meiryo UI" panose="020B0604030504040204" pitchFamily="50" charset="-128"/>
                <a:ea typeface="Meiryo UI" panose="020B0604030504040204" pitchFamily="50" charset="-128"/>
              </a:rPr>
              <a:t>において必要な</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日常生活</a:t>
            </a:r>
            <a:r>
              <a:rPr lang="ja-JP" altLang="en-US" sz="4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又は</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社会生活</a:t>
            </a:r>
            <a:r>
              <a:rPr lang="ja-JP" altLang="en-US" sz="4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を営むための支援</a:t>
            </a:r>
            <a:r>
              <a:rPr lang="ja-JP" altLang="en-US" sz="4000" dirty="0">
                <a:latin typeface="Meiryo UI" panose="020B0604030504040204" pitchFamily="50" charset="-128"/>
                <a:ea typeface="Meiryo UI" panose="020B0604030504040204" pitchFamily="50" charset="-128"/>
              </a:rPr>
              <a:t>を受けられることにより</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社会参加の機会</a:t>
            </a:r>
            <a:r>
              <a:rPr lang="ja-JP" altLang="en-US" sz="4000" dirty="0">
                <a:latin typeface="Meiryo UI" panose="020B0604030504040204" pitchFamily="50" charset="-128"/>
                <a:ea typeface="Meiryo UI" panose="020B0604030504040204" pitchFamily="50" charset="-128"/>
              </a:rPr>
              <a:t>が確保されること及びどこで誰と生活するかについての</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選択の機会</a:t>
            </a:r>
            <a:r>
              <a:rPr lang="ja-JP" altLang="en-US" sz="4000" dirty="0">
                <a:latin typeface="Meiryo UI" panose="020B0604030504040204" pitchFamily="50" charset="-128"/>
                <a:ea typeface="Meiryo UI" panose="020B0604030504040204" pitchFamily="50" charset="-128"/>
              </a:rPr>
              <a:t>が確保され、</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地域社会</a:t>
            </a:r>
            <a:r>
              <a:rPr lang="ja-JP" altLang="en-US" sz="4000" dirty="0">
                <a:latin typeface="Meiryo UI" panose="020B0604030504040204" pitchFamily="50" charset="-128"/>
                <a:ea typeface="Meiryo UI" panose="020B0604030504040204" pitchFamily="50" charset="-128"/>
              </a:rPr>
              <a:t>において</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他の人々と共生</a:t>
            </a:r>
            <a:r>
              <a:rPr lang="ja-JP" altLang="en-US" sz="4000" dirty="0">
                <a:latin typeface="Meiryo UI" panose="020B0604030504040204" pitchFamily="50" charset="-128"/>
                <a:ea typeface="Meiryo UI" panose="020B0604030504040204" pitchFamily="50" charset="-128"/>
              </a:rPr>
              <a:t>することを</a:t>
            </a:r>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妨げられない</a:t>
            </a:r>
            <a:r>
              <a:rPr lang="ja-JP" altLang="en-US" sz="4000" dirty="0">
                <a:latin typeface="Meiryo UI" panose="020B0604030504040204" pitchFamily="50" charset="-128"/>
                <a:ea typeface="Meiryo UI" panose="020B0604030504040204" pitchFamily="50" charset="-128"/>
              </a:rPr>
              <a:t>こと並びに障害者及び障害児にとって</a:t>
            </a:r>
            <a:r>
              <a:rPr lang="ja-JP" altLang="en-US" sz="4000" b="1" dirty="0">
                <a:latin typeface="Meiryo UI" panose="020B0604030504040204" pitchFamily="50" charset="-128"/>
                <a:ea typeface="Meiryo UI" panose="020B0604030504040204" pitchFamily="50" charset="-128"/>
              </a:rPr>
              <a:t>日常生活又は社会生活を営む上で</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障壁となる</a:t>
            </a:r>
            <a:r>
              <a:rPr lang="ja-JP" altLang="en-US" sz="4000" dirty="0">
                <a:latin typeface="Meiryo UI" panose="020B0604030504040204" pitchFamily="50" charset="-128"/>
                <a:ea typeface="Meiryo UI" panose="020B0604030504040204" pitchFamily="50" charset="-128"/>
              </a:rPr>
              <a:t>ような社会における事物、制度、慣行、観念その他</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一切のものの除去</a:t>
            </a:r>
            <a:r>
              <a:rPr lang="ja-JP" altLang="en-US" sz="4000" dirty="0">
                <a:latin typeface="Meiryo UI" panose="020B0604030504040204" pitchFamily="50" charset="-128"/>
                <a:ea typeface="Meiryo UI" panose="020B0604030504040204" pitchFamily="50" charset="-128"/>
              </a:rPr>
              <a:t>に資することを旨として、</a:t>
            </a:r>
            <a:r>
              <a:rPr lang="ja-JP" altLang="en-US" sz="4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総合的</a:t>
            </a:r>
            <a:r>
              <a:rPr lang="ja-JP" altLang="en-US" sz="4000" u="sng" dirty="0">
                <a:latin typeface="Meiryo UI" panose="020B0604030504040204" pitchFamily="50" charset="-128"/>
                <a:ea typeface="Meiryo UI" panose="020B0604030504040204" pitchFamily="50" charset="-128"/>
              </a:rPr>
              <a:t>かつ</a:t>
            </a:r>
            <a:r>
              <a:rPr lang="ja-JP" altLang="en-US" sz="4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計画的</a:t>
            </a:r>
            <a:r>
              <a:rPr lang="ja-JP" altLang="en-US" sz="4000" dirty="0">
                <a:latin typeface="Meiryo UI" panose="020B0604030504040204" pitchFamily="50" charset="-128"/>
                <a:ea typeface="Meiryo UI" panose="020B0604030504040204" pitchFamily="50" charset="-128"/>
              </a:rPr>
              <a:t>に行わなければならない。</a:t>
            </a:r>
          </a:p>
          <a:p>
            <a:pPr marL="0" indent="0">
              <a:lnSpc>
                <a:spcPts val="5715"/>
              </a:lnSpc>
              <a:buNone/>
            </a:pPr>
            <a:endParaRPr lang="ja-JP" altLang="en-US" sz="3600" dirty="0">
              <a:latin typeface="Meiryo UI" panose="020B0604030504040204" pitchFamily="50" charset="-128"/>
              <a:ea typeface="Meiryo UI" panose="020B0604030504040204" pitchFamily="50" charset="-128"/>
            </a:endParaRPr>
          </a:p>
          <a:p>
            <a:pPr marL="0" indent="0">
              <a:lnSpc>
                <a:spcPts val="5715"/>
              </a:lnSpc>
              <a:buNone/>
            </a:pPr>
            <a:endParaRPr lang="ja-JP" altLang="en-US" sz="4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692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9B993AE-3F29-8E1D-E062-9618DEB85302}"/>
              </a:ext>
            </a:extLst>
          </p:cNvPr>
          <p:cNvSpPr/>
          <p:nvPr/>
        </p:nvSpPr>
        <p:spPr>
          <a:xfrm>
            <a:off x="565728" y="443345"/>
            <a:ext cx="5293896" cy="6557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場面での</a:t>
            </a:r>
            <a:r>
              <a:rPr kumimoji="1" lang="en-US" altLang="ja-JP" sz="2800" dirty="0">
                <a:latin typeface="Meiryo UI" panose="020B0604030504040204" pitchFamily="50" charset="-128"/>
                <a:ea typeface="Meiryo UI" panose="020B0604030504040204" pitchFamily="50" charset="-128"/>
              </a:rPr>
              <a:t>POINT</a:t>
            </a:r>
            <a:r>
              <a:rPr kumimoji="1" lang="ja-JP" altLang="en-US" sz="2800" dirty="0">
                <a:latin typeface="Meiryo UI" panose="020B0604030504040204" pitchFamily="50" charset="-128"/>
                <a:ea typeface="Meiryo UI" panose="020B0604030504040204" pitchFamily="50" charset="-128"/>
              </a:rPr>
              <a:t>～インテーク～</a:t>
            </a:r>
          </a:p>
        </p:txBody>
      </p:sp>
      <p:sp>
        <p:nvSpPr>
          <p:cNvPr id="5" name="テキスト ボックス 4">
            <a:extLst>
              <a:ext uri="{FF2B5EF4-FFF2-40B4-BE49-F238E27FC236}">
                <a16:creationId xmlns:a16="http://schemas.microsoft.com/office/drawing/2014/main" id="{CA913458-CD09-A8BC-033B-B59E6E9B95B1}"/>
              </a:ext>
            </a:extLst>
          </p:cNvPr>
          <p:cNvSpPr txBox="1"/>
          <p:nvPr/>
        </p:nvSpPr>
        <p:spPr>
          <a:xfrm>
            <a:off x="307108" y="1320799"/>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面談場所の選定</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本人やご家族が安心できる場所で面談を行う。（事業所、自宅、近くの喫茶店、電話やメール等）</a:t>
            </a:r>
          </a:p>
        </p:txBody>
      </p:sp>
      <p:sp>
        <p:nvSpPr>
          <p:cNvPr id="2" name="テキスト ボックス 1">
            <a:extLst>
              <a:ext uri="{FF2B5EF4-FFF2-40B4-BE49-F238E27FC236}">
                <a16:creationId xmlns:a16="http://schemas.microsoft.com/office/drawing/2014/main" id="{7F5A62D2-6838-29DC-FE5B-AB33CD6FF99E}"/>
              </a:ext>
            </a:extLst>
          </p:cNvPr>
          <p:cNvSpPr txBox="1"/>
          <p:nvPr/>
        </p:nvSpPr>
        <p:spPr>
          <a:xfrm>
            <a:off x="307108" y="2582683"/>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挨拶や自己紹介</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多くの不安を抱えて来られる方もいる。安心して話ができるような環境を整えるため、表情や言葉かけに配慮しながら自己紹介等を行う。</a:t>
            </a:r>
          </a:p>
        </p:txBody>
      </p:sp>
      <p:sp>
        <p:nvSpPr>
          <p:cNvPr id="3" name="テキスト ボックス 2">
            <a:extLst>
              <a:ext uri="{FF2B5EF4-FFF2-40B4-BE49-F238E27FC236}">
                <a16:creationId xmlns:a16="http://schemas.microsoft.com/office/drawing/2014/main" id="{56E4DAE7-113C-1122-45B5-9A93538F7F61}"/>
              </a:ext>
            </a:extLst>
          </p:cNvPr>
          <p:cNvSpPr txBox="1"/>
          <p:nvPr/>
        </p:nvSpPr>
        <p:spPr>
          <a:xfrm>
            <a:off x="307108" y="3946164"/>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守秘義務の説明</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相談を受ける前に、ここで話したことを本人やご家族の許可なく第三者に情報提供をすることはないと伝え、安心して話してもらえるようにする。</a:t>
            </a:r>
          </a:p>
        </p:txBody>
      </p:sp>
      <p:sp>
        <p:nvSpPr>
          <p:cNvPr id="6" name="テキスト ボックス 5">
            <a:extLst>
              <a:ext uri="{FF2B5EF4-FFF2-40B4-BE49-F238E27FC236}">
                <a16:creationId xmlns:a16="http://schemas.microsoft.com/office/drawing/2014/main" id="{FC870AF4-87D1-DEAE-8B13-9A68A941030B}"/>
              </a:ext>
            </a:extLst>
          </p:cNvPr>
          <p:cNvSpPr txBox="1"/>
          <p:nvPr/>
        </p:nvSpPr>
        <p:spPr>
          <a:xfrm>
            <a:off x="307108" y="5301000"/>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面談時間や流れの説明</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本人や家族の状況にもよるが、面談の時間は概ね１時間程度で設定。また、面談の流れを伝えることで先の見通しがたち安心して話ができる。</a:t>
            </a:r>
          </a:p>
        </p:txBody>
      </p:sp>
      <p:sp>
        <p:nvSpPr>
          <p:cNvPr id="7" name="正方形/長方形 6">
            <a:extLst>
              <a:ext uri="{FF2B5EF4-FFF2-40B4-BE49-F238E27FC236}">
                <a16:creationId xmlns:a16="http://schemas.microsoft.com/office/drawing/2014/main" id="{89D9EF9A-0A7F-660C-748F-83F85CBA3C30}"/>
              </a:ext>
            </a:extLst>
          </p:cNvPr>
          <p:cNvSpPr/>
          <p:nvPr/>
        </p:nvSpPr>
        <p:spPr>
          <a:xfrm>
            <a:off x="9417073" y="255309"/>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Tree>
    <p:extLst>
      <p:ext uri="{BB962C8B-B14F-4D97-AF65-F5344CB8AC3E}">
        <p14:creationId xmlns:p14="http://schemas.microsoft.com/office/powerpoint/2010/main" val="164943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A913458-CD09-A8BC-033B-B59E6E9B95B1}"/>
              </a:ext>
            </a:extLst>
          </p:cNvPr>
          <p:cNvSpPr txBox="1"/>
          <p:nvPr/>
        </p:nvSpPr>
        <p:spPr>
          <a:xfrm>
            <a:off x="307108" y="1320799"/>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相談</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本人や家族の思いや困りごと等をうかがう。この場面では相手を説得したり批判をするのではなく、まずは</a:t>
            </a:r>
            <a:r>
              <a:rPr kumimoji="1" lang="ja-JP" altLang="en-US" sz="2400" b="1" u="sng" dirty="0">
                <a:latin typeface="Meiryo UI" panose="020B0604030504040204" pitchFamily="50" charset="-128"/>
                <a:ea typeface="Meiryo UI" panose="020B0604030504040204" pitchFamily="50" charset="-128"/>
              </a:rPr>
              <a:t>傾聴・受容</a:t>
            </a:r>
            <a:r>
              <a:rPr kumimoji="1" lang="ja-JP" altLang="en-US" sz="2400" dirty="0">
                <a:latin typeface="Meiryo UI" panose="020B0604030504040204" pitchFamily="50" charset="-128"/>
                <a:ea typeface="Meiryo UI" panose="020B0604030504040204" pitchFamily="50" charset="-128"/>
              </a:rPr>
              <a:t>に徹する。緊急性等を判断し、今後の支援の見立てをする。</a:t>
            </a:r>
          </a:p>
        </p:txBody>
      </p:sp>
      <p:sp>
        <p:nvSpPr>
          <p:cNvPr id="2" name="テキスト ボックス 1">
            <a:extLst>
              <a:ext uri="{FF2B5EF4-FFF2-40B4-BE49-F238E27FC236}">
                <a16:creationId xmlns:a16="http://schemas.microsoft.com/office/drawing/2014/main" id="{7F5A62D2-6838-29DC-FE5B-AB33CD6FF99E}"/>
              </a:ext>
            </a:extLst>
          </p:cNvPr>
          <p:cNvSpPr txBox="1"/>
          <p:nvPr/>
        </p:nvSpPr>
        <p:spPr>
          <a:xfrm>
            <a:off x="307108" y="2963290"/>
            <a:ext cx="11458794" cy="1631216"/>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本人の情報収集</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基本情報（氏名、年齢、住所、家族構成、連絡先等）。</a:t>
            </a:r>
            <a:r>
              <a:rPr kumimoji="1" lang="ja-JP" altLang="en-US" sz="2400" b="1" u="sng" dirty="0">
                <a:latin typeface="Meiryo UI" panose="020B0604030504040204" pitchFamily="50" charset="-128"/>
                <a:ea typeface="Meiryo UI" panose="020B0604030504040204" pitchFamily="50" charset="-128"/>
              </a:rPr>
              <a:t>本人の希望する生活等</a:t>
            </a:r>
            <a:r>
              <a:rPr kumimoji="1" lang="ja-JP" altLang="en-US" sz="2400" dirty="0">
                <a:latin typeface="Meiryo UI" panose="020B0604030504040204" pitchFamily="50" charset="-128"/>
                <a:ea typeface="Meiryo UI" panose="020B0604030504040204" pitchFamily="50" charset="-128"/>
              </a:rPr>
              <a:t>。最初から根掘り葉掘り聞くと信頼関係が構築できない場合があるので、本人の様子を確認しながら情報収集をする。</a:t>
            </a:r>
          </a:p>
        </p:txBody>
      </p:sp>
      <p:sp>
        <p:nvSpPr>
          <p:cNvPr id="3" name="テキスト ボックス 2">
            <a:extLst>
              <a:ext uri="{FF2B5EF4-FFF2-40B4-BE49-F238E27FC236}">
                <a16:creationId xmlns:a16="http://schemas.microsoft.com/office/drawing/2014/main" id="{56E4DAE7-113C-1122-45B5-9A93538F7F61}"/>
              </a:ext>
            </a:extLst>
          </p:cNvPr>
          <p:cNvSpPr txBox="1"/>
          <p:nvPr/>
        </p:nvSpPr>
        <p:spPr>
          <a:xfrm>
            <a:off x="307108" y="4975113"/>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今後の提案や情報の提供</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本人が暮らす地域にはどんな社会資源があるか。また福祉サービスではどういったことができるか。サービスを利用する際の手順。今後の流れ等をお伝えする。</a:t>
            </a:r>
          </a:p>
        </p:txBody>
      </p:sp>
      <p:sp>
        <p:nvSpPr>
          <p:cNvPr id="6" name="正方形/長方形 5">
            <a:extLst>
              <a:ext uri="{FF2B5EF4-FFF2-40B4-BE49-F238E27FC236}">
                <a16:creationId xmlns:a16="http://schemas.microsoft.com/office/drawing/2014/main" id="{9BE03B7B-C850-E2E5-3D37-30FBE9891ECB}"/>
              </a:ext>
            </a:extLst>
          </p:cNvPr>
          <p:cNvSpPr/>
          <p:nvPr/>
        </p:nvSpPr>
        <p:spPr>
          <a:xfrm>
            <a:off x="565728" y="443345"/>
            <a:ext cx="5293896" cy="6557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場面での</a:t>
            </a:r>
            <a:r>
              <a:rPr kumimoji="1" lang="en-US" altLang="ja-JP" sz="2800" dirty="0">
                <a:latin typeface="Meiryo UI" panose="020B0604030504040204" pitchFamily="50" charset="-128"/>
                <a:ea typeface="Meiryo UI" panose="020B0604030504040204" pitchFamily="50" charset="-128"/>
              </a:rPr>
              <a:t>POINT</a:t>
            </a:r>
            <a:r>
              <a:rPr kumimoji="1" lang="ja-JP" altLang="en-US" sz="2800" dirty="0">
                <a:latin typeface="Meiryo UI" panose="020B0604030504040204" pitchFamily="50" charset="-128"/>
                <a:ea typeface="Meiryo UI" panose="020B0604030504040204" pitchFamily="50" charset="-128"/>
              </a:rPr>
              <a:t>～インテーク～</a:t>
            </a:r>
          </a:p>
        </p:txBody>
      </p:sp>
      <p:sp>
        <p:nvSpPr>
          <p:cNvPr id="4" name="正方形/長方形 3">
            <a:extLst>
              <a:ext uri="{FF2B5EF4-FFF2-40B4-BE49-F238E27FC236}">
                <a16:creationId xmlns:a16="http://schemas.microsoft.com/office/drawing/2014/main" id="{3928101C-7888-E0B3-16EF-CBE4E5D2CDFE}"/>
              </a:ext>
            </a:extLst>
          </p:cNvPr>
          <p:cNvSpPr/>
          <p:nvPr/>
        </p:nvSpPr>
        <p:spPr>
          <a:xfrm>
            <a:off x="9342428" y="195272"/>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Tree>
    <p:extLst>
      <p:ext uri="{BB962C8B-B14F-4D97-AF65-F5344CB8AC3E}">
        <p14:creationId xmlns:p14="http://schemas.microsoft.com/office/powerpoint/2010/main" val="267230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403E7416-E6ED-E6F3-9DED-5C1A8474ADF2}"/>
              </a:ext>
            </a:extLst>
          </p:cNvPr>
          <p:cNvSpPr/>
          <p:nvPr/>
        </p:nvSpPr>
        <p:spPr>
          <a:xfrm>
            <a:off x="5579588" y="1949469"/>
            <a:ext cx="6237788" cy="2370605"/>
          </a:xfrm>
          <a:prstGeom prst="roundRect">
            <a:avLst>
              <a:gd name="adj" fmla="val 1034"/>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t>　</a:t>
            </a:r>
            <a:r>
              <a:rPr kumimoji="1" lang="ja-JP" altLang="en-US" sz="2400" dirty="0">
                <a:latin typeface="Meiryo UI" panose="020B0604030504040204" pitchFamily="50" charset="-128"/>
                <a:ea typeface="Meiryo UI" panose="020B0604030504040204" pitchFamily="50" charset="-128"/>
              </a:rPr>
              <a:t>学校、医療機関、福祉事業所、行政、就労先、その他支援機関等から</a:t>
            </a:r>
            <a:r>
              <a:rPr kumimoji="1" lang="ja-JP" altLang="en-US" sz="2400" b="1" u="sng" dirty="0">
                <a:latin typeface="Meiryo UI" panose="020B0604030504040204" pitchFamily="50" charset="-128"/>
                <a:ea typeface="Meiryo UI" panose="020B0604030504040204" pitchFamily="50" charset="-128"/>
              </a:rPr>
              <a:t>本人承諾のうえ</a:t>
            </a:r>
            <a:r>
              <a:rPr kumimoji="1" lang="ja-JP" altLang="en-US" sz="2400" dirty="0">
                <a:latin typeface="Meiryo UI" panose="020B0604030504040204" pitchFamily="50" charset="-128"/>
                <a:ea typeface="Meiryo UI" panose="020B0604030504040204" pitchFamily="50" charset="-128"/>
              </a:rPr>
              <a:t>情報をもらう。多くの情報を得ることで本人の潜在的なニーズを見立てるが、</a:t>
            </a:r>
            <a:r>
              <a:rPr kumimoji="1" lang="ja-JP" altLang="en-US" sz="2400" b="1" u="sng" dirty="0">
                <a:latin typeface="Meiryo UI" panose="020B0604030504040204" pitchFamily="50" charset="-128"/>
                <a:ea typeface="Meiryo UI" panose="020B0604030504040204" pitchFamily="50" charset="-128"/>
              </a:rPr>
              <a:t>先入観を持って決めつけたり、事業所主体になったり</a:t>
            </a:r>
            <a:r>
              <a:rPr kumimoji="1" lang="ja-JP" altLang="en-US" sz="2400" dirty="0">
                <a:latin typeface="Meiryo UI" panose="020B0604030504040204" pitchFamily="50" charset="-128"/>
                <a:ea typeface="Meiryo UI" panose="020B0604030504040204" pitchFamily="50" charset="-128"/>
              </a:rPr>
              <a:t>しないよう留意する。</a:t>
            </a:r>
          </a:p>
        </p:txBody>
      </p:sp>
      <p:sp>
        <p:nvSpPr>
          <p:cNvPr id="9" name="四角形: 角を丸くする 8">
            <a:extLst>
              <a:ext uri="{FF2B5EF4-FFF2-40B4-BE49-F238E27FC236}">
                <a16:creationId xmlns:a16="http://schemas.microsoft.com/office/drawing/2014/main" id="{F7A397B5-1016-7E97-4DB2-2252CC3CD7D9}"/>
              </a:ext>
            </a:extLst>
          </p:cNvPr>
          <p:cNvSpPr/>
          <p:nvPr/>
        </p:nvSpPr>
        <p:spPr>
          <a:xfrm>
            <a:off x="5523501" y="4752160"/>
            <a:ext cx="6349963" cy="1965881"/>
          </a:xfrm>
          <a:prstGeom prst="roundRect">
            <a:avLst>
              <a:gd name="adj" fmla="val 1034"/>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　新規で就労系事業所につなぐなど、本人の状況を予め知っていた方が良い場合などは、本人の了承を得て書面等で情報提供を行う。</a:t>
            </a: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525945" y="309206"/>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（２）アセスメント（ニーズの具体性）</a:t>
            </a:r>
            <a:endParaRPr lang="ja-JP" altLang="en-US" sz="2800" dirty="0">
              <a:latin typeface="Meiryo UI" panose="020B0604030504040204" pitchFamily="50" charset="-128"/>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D216640C-B84A-8DD7-AA25-A86260669B99}"/>
              </a:ext>
            </a:extLst>
          </p:cNvPr>
          <p:cNvSpPr>
            <a:spLocks noGrp="1"/>
          </p:cNvSpPr>
          <p:nvPr>
            <p:ph idx="1"/>
          </p:nvPr>
        </p:nvSpPr>
        <p:spPr>
          <a:xfrm>
            <a:off x="574236" y="1015550"/>
            <a:ext cx="11140109" cy="625769"/>
          </a:xfrm>
        </p:spPr>
        <p:txBody>
          <a:bodyPr>
            <a:noAutofit/>
          </a:bodyPr>
          <a:lstStyle/>
          <a:p>
            <a:pPr marL="0" indent="0">
              <a:buNone/>
            </a:pPr>
            <a:r>
              <a:rPr lang="ja-JP" altLang="en-US" sz="2600" dirty="0">
                <a:latin typeface="Meiryo UI" panose="020B0604030504040204" pitchFamily="50" charset="-128"/>
                <a:ea typeface="Meiryo UI" panose="020B0604030504040204" pitchFamily="50" charset="-128"/>
              </a:rPr>
              <a:t>本人の心身機能の特性とそれを取り巻く環境条件の状態を全体的に把握する場面</a:t>
            </a:r>
            <a:endParaRPr lang="ja-JP" altLang="en-US" sz="2600" dirty="0"/>
          </a:p>
        </p:txBody>
      </p:sp>
      <p:sp>
        <p:nvSpPr>
          <p:cNvPr id="26" name="正方形/長方形 25">
            <a:extLst>
              <a:ext uri="{FF2B5EF4-FFF2-40B4-BE49-F238E27FC236}">
                <a16:creationId xmlns:a16="http://schemas.microsoft.com/office/drawing/2014/main" id="{539FB333-2291-2016-7AFC-A525EA4DE3F6}"/>
              </a:ext>
            </a:extLst>
          </p:cNvPr>
          <p:cNvSpPr/>
          <p:nvPr/>
        </p:nvSpPr>
        <p:spPr>
          <a:xfrm>
            <a:off x="9435734" y="135597"/>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
        <p:nvSpPr>
          <p:cNvPr id="3" name="四角形: 角を丸くする 2">
            <a:extLst>
              <a:ext uri="{FF2B5EF4-FFF2-40B4-BE49-F238E27FC236}">
                <a16:creationId xmlns:a16="http://schemas.microsoft.com/office/drawing/2014/main" id="{1328A032-E447-A788-EA3A-C7D713DCA6E4}"/>
              </a:ext>
            </a:extLst>
          </p:cNvPr>
          <p:cNvSpPr/>
          <p:nvPr/>
        </p:nvSpPr>
        <p:spPr>
          <a:xfrm>
            <a:off x="374624" y="1522303"/>
            <a:ext cx="4869180" cy="524273"/>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情報収集</a:t>
            </a:r>
          </a:p>
        </p:txBody>
      </p:sp>
      <p:sp>
        <p:nvSpPr>
          <p:cNvPr id="5" name="正方形/長方形 4">
            <a:extLst>
              <a:ext uri="{FF2B5EF4-FFF2-40B4-BE49-F238E27FC236}">
                <a16:creationId xmlns:a16="http://schemas.microsoft.com/office/drawing/2014/main" id="{9E728559-B4C9-B614-9477-99A420DA27F5}"/>
              </a:ext>
            </a:extLst>
          </p:cNvPr>
          <p:cNvSpPr/>
          <p:nvPr/>
        </p:nvSpPr>
        <p:spPr>
          <a:xfrm>
            <a:off x="374624" y="2216016"/>
            <a:ext cx="4869180" cy="45020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3200" dirty="0">
                <a:latin typeface="Meiryo UI" panose="020B0604030504040204" pitchFamily="50" charset="-128"/>
                <a:ea typeface="Meiryo UI" panose="020B0604030504040204" pitchFamily="50" charset="-128"/>
              </a:rPr>
              <a:t>①基本情報</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②本人が希望する将来像</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③就労環境に関する条件</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④心身機能の状態</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⑤</a:t>
            </a:r>
            <a:r>
              <a:rPr kumimoji="1" lang="en-US" altLang="ja-JP" sz="3200" dirty="0">
                <a:latin typeface="Meiryo UI" panose="020B0604030504040204" pitchFamily="50" charset="-128"/>
                <a:ea typeface="Meiryo UI" panose="020B0604030504040204" pitchFamily="50" charset="-128"/>
              </a:rPr>
              <a:t>ADL</a:t>
            </a:r>
            <a:r>
              <a:rPr kumimoji="1" lang="ja-JP" altLang="en-US" sz="3200" dirty="0">
                <a:latin typeface="Meiryo UI" panose="020B0604030504040204" pitchFamily="50" charset="-128"/>
                <a:ea typeface="Meiryo UI" panose="020B0604030504040204" pitchFamily="50" charset="-128"/>
              </a:rPr>
              <a:t>の状態</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⑥家庭環境や生活状況</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⑦家族の要望</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⑧過去</a:t>
            </a:r>
            <a:r>
              <a:rPr kumimoji="1" lang="en-US" altLang="ja-JP"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現在の支援状況</a:t>
            </a:r>
            <a:endParaRPr kumimoji="1" lang="en-US" altLang="ja-JP" sz="32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B41DD70B-1F02-7304-4B94-98FBBFBE0EEB}"/>
              </a:ext>
            </a:extLst>
          </p:cNvPr>
          <p:cNvSpPr/>
          <p:nvPr/>
        </p:nvSpPr>
        <p:spPr>
          <a:xfrm>
            <a:off x="5498455" y="4439276"/>
            <a:ext cx="2899486" cy="625769"/>
          </a:xfrm>
          <a:prstGeom prst="roundRect">
            <a:avLst>
              <a:gd name="adj" fmla="val 4514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サービス管理責任者との　情報共有</a:t>
            </a:r>
          </a:p>
        </p:txBody>
      </p:sp>
      <p:sp>
        <p:nvSpPr>
          <p:cNvPr id="10" name="四角形: 角を丸くする 9">
            <a:extLst>
              <a:ext uri="{FF2B5EF4-FFF2-40B4-BE49-F238E27FC236}">
                <a16:creationId xmlns:a16="http://schemas.microsoft.com/office/drawing/2014/main" id="{ECA7B942-2DBB-C1A9-0B69-8C27497A9D95}"/>
              </a:ext>
            </a:extLst>
          </p:cNvPr>
          <p:cNvSpPr/>
          <p:nvPr/>
        </p:nvSpPr>
        <p:spPr>
          <a:xfrm>
            <a:off x="5443416" y="1503642"/>
            <a:ext cx="2899486" cy="524273"/>
          </a:xfrm>
          <a:prstGeom prst="roundRect">
            <a:avLst>
              <a:gd name="adj" fmla="val 45143"/>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他機関からの情報</a:t>
            </a:r>
          </a:p>
        </p:txBody>
      </p:sp>
    </p:spTree>
    <p:extLst>
      <p:ext uri="{BB962C8B-B14F-4D97-AF65-F5344CB8AC3E}">
        <p14:creationId xmlns:p14="http://schemas.microsoft.com/office/powerpoint/2010/main" val="268307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A913458-CD09-A8BC-033B-B59E6E9B95B1}"/>
              </a:ext>
            </a:extLst>
          </p:cNvPr>
          <p:cNvSpPr txBox="1"/>
          <p:nvPr/>
        </p:nvSpPr>
        <p:spPr>
          <a:xfrm>
            <a:off x="307108" y="1320799"/>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基本情報</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インテークで情報収集できなかったことがあれば、この場面で聞く。（手帳の有無、支援区分の有無、障害年金の有無、成育歴　等）</a:t>
            </a:r>
          </a:p>
        </p:txBody>
      </p:sp>
      <p:sp>
        <p:nvSpPr>
          <p:cNvPr id="2" name="テキスト ボックス 1">
            <a:extLst>
              <a:ext uri="{FF2B5EF4-FFF2-40B4-BE49-F238E27FC236}">
                <a16:creationId xmlns:a16="http://schemas.microsoft.com/office/drawing/2014/main" id="{7F5A62D2-6838-29DC-FE5B-AB33CD6FF99E}"/>
              </a:ext>
            </a:extLst>
          </p:cNvPr>
          <p:cNvSpPr txBox="1"/>
          <p:nvPr/>
        </p:nvSpPr>
        <p:spPr>
          <a:xfrm>
            <a:off x="307108" y="2613392"/>
            <a:ext cx="11458794" cy="1631216"/>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本人が希望する将来像</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本人の様子や聞き取った情報の中から潜在的なニーズを把握する。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今の本人の希望が</a:t>
            </a:r>
            <a:r>
              <a:rPr kumimoji="1" lang="ja-JP" altLang="en-US" sz="2400" b="1" u="sng" dirty="0">
                <a:latin typeface="Meiryo UI" panose="020B0604030504040204" pitchFamily="50" charset="-128"/>
                <a:ea typeface="Meiryo UI" panose="020B0604030504040204" pitchFamily="50" charset="-128"/>
              </a:rPr>
              <a:t>いくつかの選択肢から選ばれたもの</a:t>
            </a:r>
            <a:r>
              <a:rPr kumimoji="1" lang="ja-JP" altLang="en-US" sz="2400" dirty="0">
                <a:latin typeface="Meiryo UI" panose="020B0604030504040204" pitchFamily="50" charset="-128"/>
                <a:ea typeface="Meiryo UI" panose="020B0604030504040204" pitchFamily="50" charset="-128"/>
              </a:rPr>
              <a:t>であるか。選択肢がない中で決められたことであるならば、</a:t>
            </a:r>
            <a:r>
              <a:rPr kumimoji="1" lang="ja-JP" altLang="en-US" sz="2400" b="1" u="sng" dirty="0">
                <a:latin typeface="Meiryo UI" panose="020B0604030504040204" pitchFamily="50" charset="-128"/>
                <a:ea typeface="Meiryo UI" panose="020B0604030504040204" pitchFamily="50" charset="-128"/>
              </a:rPr>
              <a:t>経験や体験をしてもらうことによって選択肢を増やしていく</a:t>
            </a:r>
            <a:r>
              <a:rPr kumimoji="1" lang="ja-JP" altLang="en-US" sz="2400" dirty="0">
                <a:latin typeface="Meiryo UI" panose="020B0604030504040204" pitchFamily="50" charset="-128"/>
                <a:ea typeface="Meiryo UI" panose="020B0604030504040204" pitchFamily="50" charset="-128"/>
              </a:rPr>
              <a:t>という視点が大切。</a:t>
            </a:r>
          </a:p>
        </p:txBody>
      </p:sp>
      <p:sp>
        <p:nvSpPr>
          <p:cNvPr id="3" name="テキスト ボックス 2">
            <a:extLst>
              <a:ext uri="{FF2B5EF4-FFF2-40B4-BE49-F238E27FC236}">
                <a16:creationId xmlns:a16="http://schemas.microsoft.com/office/drawing/2014/main" id="{56E4DAE7-113C-1122-45B5-9A93538F7F61}"/>
              </a:ext>
            </a:extLst>
          </p:cNvPr>
          <p:cNvSpPr txBox="1"/>
          <p:nvPr/>
        </p:nvSpPr>
        <p:spPr>
          <a:xfrm>
            <a:off x="307108" y="4275317"/>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就労環境に関する条件</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就労場所、職場環境（室内か室外か。座位か立ち仕事か。バリアフリーの状況。利用者や支援者の人数　等）、就労内容、就労時間、交通手段、賃金・工賃、雇用契約の条件　等。</a:t>
            </a:r>
          </a:p>
        </p:txBody>
      </p:sp>
      <p:sp>
        <p:nvSpPr>
          <p:cNvPr id="6" name="正方形/長方形 5">
            <a:extLst>
              <a:ext uri="{FF2B5EF4-FFF2-40B4-BE49-F238E27FC236}">
                <a16:creationId xmlns:a16="http://schemas.microsoft.com/office/drawing/2014/main" id="{9BE03B7B-C850-E2E5-3D37-30FBE9891ECB}"/>
              </a:ext>
            </a:extLst>
          </p:cNvPr>
          <p:cNvSpPr/>
          <p:nvPr/>
        </p:nvSpPr>
        <p:spPr>
          <a:xfrm>
            <a:off x="565728" y="443345"/>
            <a:ext cx="5293896" cy="6557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場面での</a:t>
            </a:r>
            <a:r>
              <a:rPr kumimoji="1" lang="en-US" altLang="ja-JP" sz="2800" dirty="0">
                <a:latin typeface="Meiryo UI" panose="020B0604030504040204" pitchFamily="50" charset="-128"/>
                <a:ea typeface="Meiryo UI" panose="020B0604030504040204" pitchFamily="50" charset="-128"/>
              </a:rPr>
              <a:t>POINT</a:t>
            </a:r>
            <a:r>
              <a:rPr kumimoji="1" lang="ja-JP" altLang="en-US" sz="2800" dirty="0">
                <a:latin typeface="Meiryo UI" panose="020B0604030504040204" pitchFamily="50" charset="-128"/>
                <a:ea typeface="Meiryo UI" panose="020B0604030504040204" pitchFamily="50" charset="-128"/>
              </a:rPr>
              <a:t>～アセスメント～</a:t>
            </a:r>
          </a:p>
        </p:txBody>
      </p:sp>
      <p:sp>
        <p:nvSpPr>
          <p:cNvPr id="4" name="正方形/長方形 3">
            <a:extLst>
              <a:ext uri="{FF2B5EF4-FFF2-40B4-BE49-F238E27FC236}">
                <a16:creationId xmlns:a16="http://schemas.microsoft.com/office/drawing/2014/main" id="{90570AD8-14C1-172F-1D93-40874CC27CB6}"/>
              </a:ext>
            </a:extLst>
          </p:cNvPr>
          <p:cNvSpPr/>
          <p:nvPr/>
        </p:nvSpPr>
        <p:spPr>
          <a:xfrm>
            <a:off x="9370420" y="251671"/>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
        <p:nvSpPr>
          <p:cNvPr id="7" name="テキスト ボックス 6">
            <a:extLst>
              <a:ext uri="{FF2B5EF4-FFF2-40B4-BE49-F238E27FC236}">
                <a16:creationId xmlns:a16="http://schemas.microsoft.com/office/drawing/2014/main" id="{D59FBC99-3B4C-FF0B-7C6C-3527C9C1836D}"/>
              </a:ext>
            </a:extLst>
          </p:cNvPr>
          <p:cNvSpPr txBox="1"/>
          <p:nvPr/>
        </p:nvSpPr>
        <p:spPr>
          <a:xfrm>
            <a:off x="307108" y="5567910"/>
            <a:ext cx="11458794" cy="892552"/>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心身機能の状態</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かかりつけの医療機関や通院の頻度、医師の所見　等。服薬の状況。</a:t>
            </a:r>
          </a:p>
        </p:txBody>
      </p:sp>
    </p:spTree>
    <p:extLst>
      <p:ext uri="{BB962C8B-B14F-4D97-AF65-F5344CB8AC3E}">
        <p14:creationId xmlns:p14="http://schemas.microsoft.com/office/powerpoint/2010/main" val="247146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F5A62D2-6838-29DC-FE5B-AB33CD6FF99E}"/>
              </a:ext>
            </a:extLst>
          </p:cNvPr>
          <p:cNvSpPr txBox="1"/>
          <p:nvPr/>
        </p:nvSpPr>
        <p:spPr>
          <a:xfrm>
            <a:off x="307108" y="1505720"/>
            <a:ext cx="11458794" cy="2369880"/>
          </a:xfrm>
          <a:prstGeom prst="rect">
            <a:avLst/>
          </a:prstGeom>
          <a:noFill/>
        </p:spPr>
        <p:txBody>
          <a:bodyPr wrap="square" rtlCol="0">
            <a:spAutoFit/>
          </a:bodyPr>
          <a:lstStyle/>
          <a:p>
            <a:r>
              <a:rPr kumimoji="1" lang="en-US" altLang="ja-JP" sz="2800" b="1" dirty="0"/>
              <a:t>【</a:t>
            </a:r>
            <a:r>
              <a:rPr kumimoji="1" lang="en-US" altLang="ja-JP" sz="2800" b="1" dirty="0">
                <a:latin typeface="Meiryo UI" panose="020B0604030504040204" pitchFamily="50" charset="-128"/>
                <a:ea typeface="Meiryo UI" panose="020B0604030504040204" pitchFamily="50" charset="-128"/>
              </a:rPr>
              <a:t>ADL</a:t>
            </a:r>
            <a:r>
              <a:rPr kumimoji="1" lang="ja-JP" altLang="en-US" sz="2800" b="1" dirty="0">
                <a:latin typeface="Meiryo UI" panose="020B0604030504040204" pitchFamily="50" charset="-128"/>
                <a:ea typeface="Meiryo UI" panose="020B0604030504040204" pitchFamily="50" charset="-128"/>
              </a:rPr>
              <a:t>の状態</a:t>
            </a:r>
            <a:r>
              <a:rPr kumimoji="1" lang="en-US" altLang="ja-JP" sz="2800" b="1" dirty="0">
                <a:latin typeface="Meiryo UI" panose="020B0604030504040204" pitchFamily="50" charset="-128"/>
                <a:ea typeface="Meiryo UI" panose="020B0604030504040204" pitchFamily="50" charset="-128"/>
              </a:rPr>
              <a:t>】</a:t>
            </a:r>
          </a:p>
          <a:p>
            <a:r>
              <a:rPr kumimoji="1" lang="ja-JP" altLang="en-US" sz="2400" b="1" dirty="0">
                <a:latin typeface="Meiryo UI" panose="020B0604030504040204" pitchFamily="50" charset="-128"/>
                <a:ea typeface="Meiryo UI" panose="020B0604030504040204" pitchFamily="50" charset="-128"/>
              </a:rPr>
              <a:t>　</a:t>
            </a:r>
            <a:r>
              <a:rPr kumimoji="1" lang="ja-JP" altLang="en-US" sz="2400" b="1" u="sng" dirty="0">
                <a:latin typeface="Meiryo UI" panose="020B0604030504040204" pitchFamily="50" charset="-128"/>
                <a:ea typeface="Meiryo UI" panose="020B0604030504040204" pitchFamily="50" charset="-128"/>
              </a:rPr>
              <a:t>基本的日常動作（</a:t>
            </a:r>
            <a:r>
              <a:rPr kumimoji="1" lang="en-US" altLang="ja-JP" sz="2400" b="1" u="sng" dirty="0">
                <a:latin typeface="Meiryo UI" panose="020B0604030504040204" pitchFamily="50" charset="-128"/>
                <a:ea typeface="Meiryo UI" panose="020B0604030504040204" pitchFamily="50" charset="-128"/>
              </a:rPr>
              <a:t>BADL</a:t>
            </a:r>
            <a:r>
              <a:rPr kumimoji="1" lang="ja-JP" altLang="en-US" sz="2400" b="1" u="sng"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　起居動作、移乗、移動、食事、更衣、排せつ、入浴、整容　等の自立度や必要な支援。</a:t>
            </a:r>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　</a:t>
            </a:r>
            <a:r>
              <a:rPr kumimoji="1" lang="ja-JP" altLang="en-US" sz="2400" b="1" u="sng" dirty="0">
                <a:latin typeface="Meiryo UI" panose="020B0604030504040204" pitchFamily="50" charset="-128"/>
                <a:ea typeface="Meiryo UI" panose="020B0604030504040204" pitchFamily="50" charset="-128"/>
              </a:rPr>
              <a:t>手段的日常動作（</a:t>
            </a:r>
            <a:r>
              <a:rPr kumimoji="1" lang="en-US" altLang="ja-JP" sz="2400" b="1" u="sng" dirty="0">
                <a:latin typeface="Meiryo UI" panose="020B0604030504040204" pitchFamily="50" charset="-128"/>
                <a:ea typeface="Meiryo UI" panose="020B0604030504040204" pitchFamily="50" charset="-128"/>
              </a:rPr>
              <a:t>IADL</a:t>
            </a:r>
            <a:r>
              <a:rPr kumimoji="1" lang="ja-JP" altLang="en-US" sz="2400" b="1" u="sng"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　掃除・料理・洗濯・買い物などの家事、交通機関の利用、電話対応などのコミュニケーション、スケジュール調整、服薬管理、金銭管理、趣味　等の自立度や必要な支援。</a:t>
            </a:r>
            <a:endParaRPr kumimoji="1" lang="en-US" altLang="ja-JP" sz="2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56E4DAE7-113C-1122-45B5-9A93538F7F61}"/>
              </a:ext>
            </a:extLst>
          </p:cNvPr>
          <p:cNvSpPr txBox="1"/>
          <p:nvPr/>
        </p:nvSpPr>
        <p:spPr>
          <a:xfrm>
            <a:off x="307108" y="4090396"/>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家庭環境や生活状況</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家族構成や家族関係、キーパーソン。住環境。日常生活を行う上での本人の役割等。金銭状況。　等を伺い本人の生活の全体像を把握する。</a:t>
            </a:r>
          </a:p>
        </p:txBody>
      </p:sp>
      <p:sp>
        <p:nvSpPr>
          <p:cNvPr id="6" name="正方形/長方形 5">
            <a:extLst>
              <a:ext uri="{FF2B5EF4-FFF2-40B4-BE49-F238E27FC236}">
                <a16:creationId xmlns:a16="http://schemas.microsoft.com/office/drawing/2014/main" id="{9BE03B7B-C850-E2E5-3D37-30FBE9891ECB}"/>
              </a:ext>
            </a:extLst>
          </p:cNvPr>
          <p:cNvSpPr/>
          <p:nvPr/>
        </p:nvSpPr>
        <p:spPr>
          <a:xfrm>
            <a:off x="491083" y="300578"/>
            <a:ext cx="5293896" cy="6557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場面での</a:t>
            </a:r>
            <a:r>
              <a:rPr kumimoji="1" lang="en-US" altLang="ja-JP" sz="2800" dirty="0">
                <a:latin typeface="Meiryo UI" panose="020B0604030504040204" pitchFamily="50" charset="-128"/>
                <a:ea typeface="Meiryo UI" panose="020B0604030504040204" pitchFamily="50" charset="-128"/>
              </a:rPr>
              <a:t>POINT</a:t>
            </a:r>
            <a:r>
              <a:rPr kumimoji="1" lang="ja-JP" altLang="en-US" sz="2800" dirty="0">
                <a:latin typeface="Meiryo UI" panose="020B0604030504040204" pitchFamily="50" charset="-128"/>
                <a:ea typeface="Meiryo UI" panose="020B0604030504040204" pitchFamily="50" charset="-128"/>
              </a:rPr>
              <a:t>～アセスメント～</a:t>
            </a:r>
          </a:p>
        </p:txBody>
      </p:sp>
      <p:sp>
        <p:nvSpPr>
          <p:cNvPr id="4" name="テキスト ボックス 3">
            <a:extLst>
              <a:ext uri="{FF2B5EF4-FFF2-40B4-BE49-F238E27FC236}">
                <a16:creationId xmlns:a16="http://schemas.microsoft.com/office/drawing/2014/main" id="{730BE39B-353A-10BD-D4F7-6EF7CCA5F4FF}"/>
              </a:ext>
            </a:extLst>
          </p:cNvPr>
          <p:cNvSpPr txBox="1"/>
          <p:nvPr/>
        </p:nvSpPr>
        <p:spPr>
          <a:xfrm>
            <a:off x="366603" y="5682872"/>
            <a:ext cx="11458794" cy="892552"/>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家族の要望</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本人の意思決定が優先ではあるが、家族の思いも受け止める。</a:t>
            </a:r>
          </a:p>
        </p:txBody>
      </p:sp>
      <p:sp>
        <p:nvSpPr>
          <p:cNvPr id="7" name="正方形/長方形 6">
            <a:extLst>
              <a:ext uri="{FF2B5EF4-FFF2-40B4-BE49-F238E27FC236}">
                <a16:creationId xmlns:a16="http://schemas.microsoft.com/office/drawing/2014/main" id="{18EC3DE2-6EA1-C74A-A2FE-1266E46037C8}"/>
              </a:ext>
            </a:extLst>
          </p:cNvPr>
          <p:cNvSpPr/>
          <p:nvPr/>
        </p:nvSpPr>
        <p:spPr>
          <a:xfrm>
            <a:off x="9331579" y="279899"/>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Tree>
    <p:extLst>
      <p:ext uri="{BB962C8B-B14F-4D97-AF65-F5344CB8AC3E}">
        <p14:creationId xmlns:p14="http://schemas.microsoft.com/office/powerpoint/2010/main" val="13002448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7901</TotalTime>
  <Words>7322</Words>
  <Application>Microsoft Office PowerPoint</Application>
  <PresentationFormat>ワイド画面</PresentationFormat>
  <Paragraphs>666</Paragraphs>
  <Slides>45</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45</vt:i4>
      </vt:variant>
    </vt:vector>
  </HeadingPairs>
  <TitlesOfParts>
    <vt:vector size="51" baseType="lpstr">
      <vt:lpstr>Meiryo UI</vt:lpstr>
      <vt:lpstr>Arial</vt:lpstr>
      <vt:lpstr>Calibri</vt:lpstr>
      <vt:lpstr>Calibri Light</vt:lpstr>
      <vt:lpstr>Office テーマ</vt:lpstr>
      <vt:lpstr>Acrobat Document</vt:lpstr>
      <vt:lpstr>就労支援におけるケアマネジメント</vt:lpstr>
      <vt:lpstr>１．ケアマネジメントの定義と援助の内容</vt:lpstr>
      <vt:lpstr>２．ケアマネジメントのプロセス</vt:lpstr>
      <vt:lpstr>（１）インテーク（ニーズの把握）</vt:lpstr>
      <vt:lpstr>PowerPoint プレゼンテーション</vt:lpstr>
      <vt:lpstr>PowerPoint プレゼンテーション</vt:lpstr>
      <vt:lpstr>（２）アセスメント（ニーズの具体性）</vt:lpstr>
      <vt:lpstr>PowerPoint プレゼンテーション</vt:lpstr>
      <vt:lpstr>PowerPoint プレゼンテーション</vt:lpstr>
      <vt:lpstr>（2）アセスメント（ニーズの具体性） 　</vt:lpstr>
      <vt:lpstr>（3）プランニング（サービス等利用計画の作成）</vt:lpstr>
      <vt:lpstr>（3）プランニング（個別支援計画の作成）</vt:lpstr>
      <vt:lpstr>（3）プランニング（個別支援計画の作成）</vt:lpstr>
      <vt:lpstr>（4）インターベーション（支援の実施）</vt:lpstr>
      <vt:lpstr>（5）モニタリング（支援状況の観察）</vt:lpstr>
      <vt:lpstr>PowerPoint プレゼンテーション</vt:lpstr>
      <vt:lpstr>（5）モニタリング（支援状況の観察）   </vt:lpstr>
      <vt:lpstr>（6）エバリュエーション（職業生活の実態把握） 　　　　　　　　　　　　　　　　　　　　　  　　　　　　　　　　　　　　　　　　　　　　　　　　　　　　　　　　　　　　　　　　　　　　　　　 　　　　　　　　　　　　　　　　　 　　 　</vt:lpstr>
      <vt:lpstr>3．相談支援専門員とサービス管理責任者の連携</vt:lpstr>
      <vt:lpstr>PowerPoint プレゼンテーション</vt:lpstr>
      <vt:lpstr>PowerPoint プレゼンテーション</vt:lpstr>
      <vt:lpstr>連携評価ツールのねらい</vt:lpstr>
      <vt:lpstr>連携評価シートについて</vt:lpstr>
      <vt:lpstr>①直接的対話行動評価</vt:lpstr>
      <vt:lpstr>②支援計画活用行動評価</vt:lpstr>
      <vt:lpstr>③主体的関わり意識評価</vt:lpstr>
      <vt:lpstr>PowerPoint プレゼンテーション</vt:lpstr>
      <vt:lpstr>④周辺環境整備状況評価</vt:lpstr>
      <vt:lpstr>補助項目</vt:lpstr>
      <vt:lpstr>連携評価シートの記入方法</vt:lpstr>
      <vt:lpstr>手順（Excelの場合）</vt:lpstr>
      <vt:lpstr>活用例１　個人による連携状況に関する自己評価</vt:lpstr>
      <vt:lpstr>活用例2　連携がうまくいってないと感じた際の状況確認</vt:lpstr>
      <vt:lpstr>4．就労支援におけるサービス管理責任者の視点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５．支援者に求められるもの</vt:lpstr>
      <vt:lpstr>第1章　総則　　基本理念　第１条の2</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就労支援におけるケアマネジメント</dc:title>
  <dc:creator>callus14</dc:creator>
  <cp:lastModifiedBy>symphony033</cp:lastModifiedBy>
  <cp:revision>92</cp:revision>
  <cp:lastPrinted>2024-01-18T01:36:04Z</cp:lastPrinted>
  <dcterms:created xsi:type="dcterms:W3CDTF">2022-06-21T02:59:20Z</dcterms:created>
  <dcterms:modified xsi:type="dcterms:W3CDTF">2024-08-08T08:35:53Z</dcterms:modified>
</cp:coreProperties>
</file>