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theme/theme5.xml" ContentType="application/vnd.openxmlformats-officedocument.theme+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theme/theme6.xml" ContentType="application/vnd.openxmlformats-officedocument.theme+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theme/theme7.xml" ContentType="application/vnd.openxmlformats-officedocument.theme+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71" r:id="rId1"/>
    <p:sldMasterId id="2147484383" r:id="rId2"/>
    <p:sldMasterId id="2147484421" r:id="rId3"/>
    <p:sldMasterId id="2147484486" r:id="rId4"/>
    <p:sldMasterId id="2147484536" r:id="rId5"/>
    <p:sldMasterId id="2147484548" r:id="rId6"/>
    <p:sldMasterId id="2147484586" r:id="rId7"/>
    <p:sldMasterId id="2147484598" r:id="rId8"/>
  </p:sldMasterIdLst>
  <p:notesMasterIdLst>
    <p:notesMasterId r:id="rId49"/>
  </p:notesMasterIdLst>
  <p:handoutMasterIdLst>
    <p:handoutMasterId r:id="rId50"/>
  </p:handoutMasterIdLst>
  <p:sldIdLst>
    <p:sldId id="480" r:id="rId9"/>
    <p:sldId id="4762" r:id="rId10"/>
    <p:sldId id="3731" r:id="rId11"/>
    <p:sldId id="4696" r:id="rId12"/>
    <p:sldId id="3764" r:id="rId13"/>
    <p:sldId id="3766" r:id="rId14"/>
    <p:sldId id="5236" r:id="rId15"/>
    <p:sldId id="4747" r:id="rId16"/>
    <p:sldId id="3765" r:id="rId17"/>
    <p:sldId id="3732" r:id="rId18"/>
    <p:sldId id="4745" r:id="rId19"/>
    <p:sldId id="3713" r:id="rId20"/>
    <p:sldId id="4757" r:id="rId21"/>
    <p:sldId id="346" r:id="rId22"/>
    <p:sldId id="756" r:id="rId23"/>
    <p:sldId id="4305" r:id="rId24"/>
    <p:sldId id="4732" r:id="rId25"/>
    <p:sldId id="4759" r:id="rId26"/>
    <p:sldId id="3737" r:id="rId27"/>
    <p:sldId id="646" r:id="rId28"/>
    <p:sldId id="5215" r:id="rId29"/>
    <p:sldId id="706" r:id="rId30"/>
    <p:sldId id="3607" r:id="rId31"/>
    <p:sldId id="4760" r:id="rId32"/>
    <p:sldId id="3740" r:id="rId33"/>
    <p:sldId id="518" r:id="rId34"/>
    <p:sldId id="713" r:id="rId35"/>
    <p:sldId id="3733" r:id="rId36"/>
    <p:sldId id="3758" r:id="rId37"/>
    <p:sldId id="649" r:id="rId38"/>
    <p:sldId id="354" r:id="rId39"/>
    <p:sldId id="3760" r:id="rId40"/>
    <p:sldId id="3762" r:id="rId41"/>
    <p:sldId id="4761" r:id="rId42"/>
    <p:sldId id="3755" r:id="rId43"/>
    <p:sldId id="3734" r:id="rId44"/>
    <p:sldId id="644" r:id="rId45"/>
    <p:sldId id="3763" r:id="rId46"/>
    <p:sldId id="5239" r:id="rId47"/>
    <p:sldId id="5237" r:id="rId48"/>
  </p:sldIdLst>
  <p:sldSz cx="9906000" cy="6858000" type="A4"/>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EB06EE13-DD0B-49C9-801A-1CA6AC6110E1}">
          <p14:sldIdLst>
            <p14:sldId id="480"/>
            <p14:sldId id="4762"/>
            <p14:sldId id="3731"/>
            <p14:sldId id="4696"/>
            <p14:sldId id="3764"/>
            <p14:sldId id="3766"/>
            <p14:sldId id="5236"/>
            <p14:sldId id="4747"/>
            <p14:sldId id="3765"/>
            <p14:sldId id="3732"/>
            <p14:sldId id="4745"/>
            <p14:sldId id="3713"/>
            <p14:sldId id="4757"/>
            <p14:sldId id="346"/>
            <p14:sldId id="756"/>
            <p14:sldId id="4305"/>
            <p14:sldId id="4732"/>
            <p14:sldId id="4759"/>
            <p14:sldId id="3737"/>
            <p14:sldId id="646"/>
            <p14:sldId id="5215"/>
            <p14:sldId id="706"/>
            <p14:sldId id="3607"/>
            <p14:sldId id="4760"/>
            <p14:sldId id="3740"/>
            <p14:sldId id="518"/>
            <p14:sldId id="713"/>
            <p14:sldId id="3733"/>
            <p14:sldId id="3758"/>
            <p14:sldId id="649"/>
            <p14:sldId id="354"/>
            <p14:sldId id="3760"/>
            <p14:sldId id="3762"/>
            <p14:sldId id="4761"/>
            <p14:sldId id="3755"/>
            <p14:sldId id="3734"/>
            <p14:sldId id="644"/>
            <p14:sldId id="3763"/>
            <p14:sldId id="5239"/>
            <p14:sldId id="5237"/>
          </p14:sldIdLst>
        </p14:section>
      </p14:sectionLst>
    </p:ex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15:guide id="1" orient="horz" pos="3126"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CC"/>
    <a:srgbClr val="D9FEFF"/>
    <a:srgbClr val="63F828"/>
    <a:srgbClr val="309D05"/>
    <a:srgbClr val="73F93D"/>
    <a:srgbClr val="A7FB85"/>
    <a:srgbClr val="FFFF79"/>
    <a:srgbClr val="99FA72"/>
    <a:srgbClr val="FFFFFF"/>
    <a:srgbClr val="A8FC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68803" autoAdjust="0"/>
  </p:normalViewPr>
  <p:slideViewPr>
    <p:cSldViewPr>
      <p:cViewPr varScale="1">
        <p:scale>
          <a:sx n="40" d="100"/>
          <a:sy n="40" d="100"/>
        </p:scale>
        <p:origin x="1896" y="40"/>
      </p:cViewPr>
      <p:guideLst>
        <p:guide orient="horz" pos="2160"/>
        <p:guide pos="3120"/>
      </p:guideLst>
    </p:cSldViewPr>
  </p:slideViewPr>
  <p:outlineViewPr>
    <p:cViewPr>
      <p:scale>
        <a:sx n="33" d="100"/>
        <a:sy n="33" d="100"/>
      </p:scale>
      <p:origin x="0" y="-288"/>
    </p:cViewPr>
  </p:outlineViewPr>
  <p:notesTextViewPr>
    <p:cViewPr>
      <p:scale>
        <a:sx n="100" d="100"/>
        <a:sy n="100" d="100"/>
      </p:scale>
      <p:origin x="0" y="0"/>
    </p:cViewPr>
  </p:notesTextViewPr>
  <p:sorterViewPr>
    <p:cViewPr>
      <p:scale>
        <a:sx n="100" d="100"/>
        <a:sy n="100" d="100"/>
      </p:scale>
      <p:origin x="0" y="-3012"/>
    </p:cViewPr>
  </p:sorterViewPr>
  <p:notesViewPr>
    <p:cSldViewPr>
      <p:cViewPr varScale="1">
        <p:scale>
          <a:sx n="49" d="100"/>
          <a:sy n="49" d="100"/>
        </p:scale>
        <p:origin x="-3006" y="-108"/>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9" Type="http://schemas.openxmlformats.org/officeDocument/2006/relationships/slide" Target="slides/slide31.xml"/><Relationship Id="rId21" Type="http://schemas.openxmlformats.org/officeDocument/2006/relationships/slide" Target="slides/slide13.xml"/><Relationship Id="rId34" Type="http://schemas.openxmlformats.org/officeDocument/2006/relationships/slide" Target="slides/slide26.xml"/><Relationship Id="rId42" Type="http://schemas.openxmlformats.org/officeDocument/2006/relationships/slide" Target="slides/slide34.xml"/><Relationship Id="rId47" Type="http://schemas.openxmlformats.org/officeDocument/2006/relationships/slide" Target="slides/slide39.xml"/><Relationship Id="rId50" Type="http://schemas.openxmlformats.org/officeDocument/2006/relationships/handoutMaster" Target="handoutMasters/handoutMaster1.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8.xml"/><Relationship Id="rId29" Type="http://schemas.openxmlformats.org/officeDocument/2006/relationships/slide" Target="slides/slide21.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slide" Target="slides/slide29.xml"/><Relationship Id="rId40" Type="http://schemas.openxmlformats.org/officeDocument/2006/relationships/slide" Target="slides/slide32.xml"/><Relationship Id="rId45" Type="http://schemas.openxmlformats.org/officeDocument/2006/relationships/slide" Target="slides/slide37.xml"/><Relationship Id="rId53" Type="http://schemas.openxmlformats.org/officeDocument/2006/relationships/theme" Target="theme/theme1.xml"/><Relationship Id="rId5" Type="http://schemas.openxmlformats.org/officeDocument/2006/relationships/slideMaster" Target="slideMasters/slideMaster5.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slide" Target="slides/slide23.xml"/><Relationship Id="rId44" Type="http://schemas.openxmlformats.org/officeDocument/2006/relationships/slide" Target="slides/slide36.xml"/><Relationship Id="rId52"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slide" Target="slides/slide27.xml"/><Relationship Id="rId43" Type="http://schemas.openxmlformats.org/officeDocument/2006/relationships/slide" Target="slides/slide35.xml"/><Relationship Id="rId48" Type="http://schemas.openxmlformats.org/officeDocument/2006/relationships/slide" Target="slides/slide40.xml"/><Relationship Id="rId8" Type="http://schemas.openxmlformats.org/officeDocument/2006/relationships/slideMaster" Target="slideMasters/slideMaster8.xml"/><Relationship Id="rId51" Type="http://schemas.openxmlformats.org/officeDocument/2006/relationships/presProps" Target="presProps.xml"/><Relationship Id="rId3" Type="http://schemas.openxmlformats.org/officeDocument/2006/relationships/slideMaster" Target="slideMasters/slideMaster3.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slide" Target="slides/slide30.xml"/><Relationship Id="rId46" Type="http://schemas.openxmlformats.org/officeDocument/2006/relationships/slide" Target="slides/slide38.xml"/><Relationship Id="rId20" Type="http://schemas.openxmlformats.org/officeDocument/2006/relationships/slide" Target="slides/slide12.xml"/><Relationship Id="rId41" Type="http://schemas.openxmlformats.org/officeDocument/2006/relationships/slide" Target="slides/slide33.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slide" Target="slides/slide28.xml"/><Relationship Id="rId49"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0.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862" cy="495793"/>
          </a:xfrm>
          <a:prstGeom prst="rect">
            <a:avLst/>
          </a:prstGeom>
        </p:spPr>
        <p:txBody>
          <a:bodyPr vert="horz" lIns="88221" tIns="44111" rIns="88221" bIns="44111" rtlCol="0"/>
          <a:lstStyle>
            <a:lvl1pPr algn="l">
              <a:defRPr sz="1200"/>
            </a:lvl1pPr>
          </a:lstStyle>
          <a:p>
            <a:endParaRPr kumimoji="1" lang="ja-JP" altLang="en-US" dirty="0"/>
          </a:p>
        </p:txBody>
      </p:sp>
    </p:spTree>
    <p:extLst>
      <p:ext uri="{BB962C8B-B14F-4D97-AF65-F5344CB8AC3E}">
        <p14:creationId xmlns:p14="http://schemas.microsoft.com/office/powerpoint/2010/main" val="3975227580"/>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スライド イメージ プレースホルダー 3"/>
          <p:cNvSpPr>
            <a:spLocks noGrp="1" noRot="1" noChangeAspect="1"/>
          </p:cNvSpPr>
          <p:nvPr>
            <p:ph type="sldImg" idx="2"/>
          </p:nvPr>
        </p:nvSpPr>
        <p:spPr>
          <a:xfrm>
            <a:off x="711200" y="744538"/>
            <a:ext cx="5375275" cy="3722687"/>
          </a:xfrm>
          <a:prstGeom prst="rect">
            <a:avLst/>
          </a:prstGeom>
          <a:noFill/>
          <a:ln w="12700">
            <a:solidFill>
              <a:prstClr val="black"/>
            </a:solidFill>
          </a:ln>
        </p:spPr>
        <p:txBody>
          <a:bodyPr vert="horz" lIns="95562" tIns="47781" rIns="95562" bIns="47781" rtlCol="0" anchor="ctr"/>
          <a:lstStyle/>
          <a:p>
            <a:endParaRPr lang="ja-JP" altLang="en-US"/>
          </a:p>
        </p:txBody>
      </p:sp>
      <p:sp>
        <p:nvSpPr>
          <p:cNvPr id="5" name="ノート プレースホルダー 4"/>
          <p:cNvSpPr>
            <a:spLocks noGrp="1"/>
          </p:cNvSpPr>
          <p:nvPr>
            <p:ph type="body" sz="quarter" idx="3"/>
          </p:nvPr>
        </p:nvSpPr>
        <p:spPr>
          <a:xfrm>
            <a:off x="679768" y="4715153"/>
            <a:ext cx="5438140" cy="4466987"/>
          </a:xfrm>
          <a:prstGeom prst="rect">
            <a:avLst/>
          </a:prstGeom>
        </p:spPr>
        <p:txBody>
          <a:bodyPr vert="horz" lIns="95562" tIns="47781" rIns="95562" bIns="4778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1981145824"/>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講義を担当される方へ（メッセージ）</a:t>
            </a:r>
            <a:endParaRPr kumimoji="1" lang="en-US" altLang="ja-JP" dirty="0"/>
          </a:p>
          <a:p>
            <a:r>
              <a:rPr kumimoji="1" lang="ja-JP" altLang="en-US" dirty="0"/>
              <a:t>特に</a:t>
            </a:r>
            <a:r>
              <a:rPr kumimoji="1" lang="en-US" altLang="ja-JP" dirty="0"/>
              <a:t>Web</a:t>
            </a:r>
            <a:r>
              <a:rPr kumimoji="1" lang="ja-JP" altLang="en-US" dirty="0"/>
              <a:t>講義でお話しされる都道府県の担当者の方は、メモ欄を含めた講義資料を印刷され、手元でご確認頂けると幸いです。</a:t>
            </a:r>
            <a:endParaRPr kumimoji="1" lang="en-US" altLang="ja-JP" dirty="0"/>
          </a:p>
          <a:p>
            <a:r>
              <a:rPr kumimoji="1" lang="ja-JP" altLang="en-US" dirty="0"/>
              <a:t>本テーマは、「児童発達支援管理責任者」と「相談支援専門員」との合同研修ですので、講師となる児童発達支援管理責任者の方は、双方の立場を意識して、講義をして頂く必要があります。</a:t>
            </a:r>
            <a:endParaRPr kumimoji="1" lang="en-US" altLang="ja-JP" dirty="0"/>
          </a:p>
        </p:txBody>
      </p:sp>
    </p:spTree>
    <p:extLst>
      <p:ext uri="{BB962C8B-B14F-4D97-AF65-F5344CB8AC3E}">
        <p14:creationId xmlns:p14="http://schemas.microsoft.com/office/powerpoint/2010/main" val="16887326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直近の基礎研修や実践研修ではふれられていない事かも知れませんので、強調していただきたい点です。</a:t>
            </a:r>
            <a:endParaRPr kumimoji="1" lang="en-US" altLang="ja-JP" dirty="0"/>
          </a:p>
          <a:p>
            <a:r>
              <a:rPr kumimoji="1" lang="ja-JP" altLang="en-US" dirty="0"/>
              <a:t>狭義の発達支援（本人支援）、就学や進級などを見越した縦の移行支援、年齢ごとの活動を拡げる横の移行支援、家族支援、地域連携・地域支援です。</a:t>
            </a:r>
            <a:endParaRPr kumimoji="1" lang="en-US" altLang="ja-JP" dirty="0"/>
          </a:p>
          <a:p>
            <a:r>
              <a:rPr kumimoji="1" lang="ja-JP" altLang="en-US" dirty="0"/>
              <a:t>障害児支援利用計画では、こどもの概要を捉える視点であり、情報収集を行ない、解決するために様々な社会資源の検討を示唆するものでなければなりません。</a:t>
            </a:r>
            <a:endParaRPr kumimoji="1" lang="en-US" altLang="ja-JP" dirty="0"/>
          </a:p>
          <a:p>
            <a:r>
              <a:rPr kumimoji="1" lang="ja-JP" altLang="en-US" dirty="0"/>
              <a:t>また、個別支援計画では、支援の提供に盛り込まれるべき視点であり、項目でもあります。</a:t>
            </a:r>
          </a:p>
          <a:p>
            <a:endParaRPr kumimoji="1" lang="ja-JP" altLang="en-US" dirty="0"/>
          </a:p>
        </p:txBody>
      </p:sp>
    </p:spTree>
    <p:extLst>
      <p:ext uri="{BB962C8B-B14F-4D97-AF65-F5344CB8AC3E}">
        <p14:creationId xmlns:p14="http://schemas.microsoft.com/office/powerpoint/2010/main" val="35061102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右側に意識すべき</a:t>
            </a:r>
            <a:r>
              <a:rPr kumimoji="1" lang="en-US" altLang="ja-JP" dirty="0"/>
              <a:t>4</a:t>
            </a:r>
            <a:r>
              <a:rPr kumimoji="1" lang="ja-JP" altLang="en-US" dirty="0"/>
              <a:t>つの支援内容が示されています。</a:t>
            </a:r>
            <a:endParaRPr kumimoji="1" lang="en-US" altLang="ja-JP" dirty="0"/>
          </a:p>
          <a:p>
            <a:r>
              <a:rPr kumimoji="1" lang="ja-JP" altLang="en-US" dirty="0"/>
              <a:t>本人支援、家族支援、移行支援はこども個々人に即して検討され、提供されるものです。</a:t>
            </a:r>
            <a:endParaRPr kumimoji="1" lang="en-US" altLang="ja-JP" dirty="0"/>
          </a:p>
          <a:p>
            <a:r>
              <a:rPr kumimoji="1" lang="ja-JP" altLang="en-US" dirty="0"/>
              <a:t>地域支援・地域連携は事業として意識されるべき関係機関との連携や啓発活動等でもあります。</a:t>
            </a:r>
            <a:endParaRPr kumimoji="1" lang="en-US" altLang="ja-JP" dirty="0"/>
          </a:p>
          <a:p>
            <a:endParaRPr kumimoji="1" lang="en-US" altLang="ja-JP" dirty="0"/>
          </a:p>
          <a:p>
            <a:r>
              <a:rPr kumimoji="1" lang="ja-JP" altLang="en-US" dirty="0"/>
              <a:t>左側の図は、こどもを中心に据えた支援展開を表わしています。</a:t>
            </a:r>
            <a:endParaRPr kumimoji="1" lang="en-US" altLang="ja-JP" dirty="0"/>
          </a:p>
          <a:p>
            <a:r>
              <a:rPr kumimoji="1" lang="ja-JP" altLang="en-US" dirty="0"/>
              <a:t>一人のこどもの本人支援と同時にその子を養育する親や一緒に暮らすきょうだいなど家族・家庭を対象とした支援展開です。</a:t>
            </a:r>
            <a:endParaRPr kumimoji="1" lang="en-US" altLang="ja-JP" dirty="0"/>
          </a:p>
          <a:p>
            <a:r>
              <a:rPr kumimoji="1" lang="ja-JP" altLang="en-US" dirty="0"/>
              <a:t>本人支援を進めるにあたり、移行先等を意識しておくことは発達支援には不可欠ですので、個々の進級・進学先等を踏まえた地域連携も必要不可欠となります。</a:t>
            </a:r>
            <a:endParaRPr kumimoji="1" lang="en-US" altLang="ja-JP" dirty="0"/>
          </a:p>
          <a:p>
            <a:endParaRPr kumimoji="1" lang="en-US" altLang="ja-JP" dirty="0"/>
          </a:p>
          <a:p>
            <a:endParaRPr kumimoji="1" lang="ja-JP" altLang="en-US" dirty="0"/>
          </a:p>
        </p:txBody>
      </p:sp>
    </p:spTree>
    <p:extLst>
      <p:ext uri="{BB962C8B-B14F-4D97-AF65-F5344CB8AC3E}">
        <p14:creationId xmlns:p14="http://schemas.microsoft.com/office/powerpoint/2010/main" val="16871850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広義の発達支援に関して確認します。</a:t>
            </a:r>
            <a:br>
              <a:rPr kumimoji="1" lang="en-US" altLang="ja-JP" dirty="0"/>
            </a:br>
            <a:r>
              <a:rPr kumimoji="1" lang="ja-JP" altLang="en-US" dirty="0"/>
              <a:t>本人支援は狭義の発達支援であること。</a:t>
            </a:r>
            <a:endParaRPr kumimoji="1" lang="en-US" altLang="ja-JP" dirty="0"/>
          </a:p>
          <a:p>
            <a:r>
              <a:rPr kumimoji="1" lang="ja-JP" altLang="en-US" dirty="0"/>
              <a:t>こどもは環境の影響を受けて育つこと</a:t>
            </a:r>
            <a:endParaRPr kumimoji="1" lang="en-US" altLang="ja-JP" dirty="0"/>
          </a:p>
          <a:p>
            <a:r>
              <a:rPr kumimoji="1" lang="ja-JP" altLang="en-US" dirty="0"/>
              <a:t>環境として大きな影響力を持つのは保護者をはじめ、きょうだいや家族であること</a:t>
            </a:r>
            <a:endParaRPr kumimoji="1" lang="en-US" altLang="ja-JP" dirty="0"/>
          </a:p>
          <a:p>
            <a:r>
              <a:rPr kumimoji="1" lang="ja-JP" altLang="en-US" dirty="0"/>
              <a:t>そして、その家庭が生活を営む地域の理解が大切であること</a:t>
            </a:r>
            <a:endParaRPr kumimoji="1" lang="en-US" altLang="ja-JP" dirty="0"/>
          </a:p>
          <a:p>
            <a:r>
              <a:rPr kumimoji="1" lang="ja-JP" altLang="en-US" dirty="0"/>
              <a:t>これらは、こどもを中心に展開されるべきものです。</a:t>
            </a:r>
            <a:endParaRPr kumimoji="1" lang="en-US" altLang="ja-JP" dirty="0"/>
          </a:p>
          <a:p>
            <a:endParaRPr kumimoji="1" lang="en-US" altLang="ja-JP" dirty="0"/>
          </a:p>
          <a:p>
            <a:r>
              <a:rPr kumimoji="1" lang="ja-JP" altLang="en-US" dirty="0"/>
              <a:t>特に相談支援専門員は俯瞰的にこどもの生活する地域をみて、必要なサービスを組み立て、提案する必要があります。</a:t>
            </a:r>
            <a:endParaRPr kumimoji="1" lang="en-US" altLang="ja-JP" dirty="0"/>
          </a:p>
          <a:p>
            <a:r>
              <a:rPr kumimoji="1" lang="ja-JP" altLang="en-US" dirty="0"/>
              <a:t>その主眼はこどもの育ちに向けられ、その育ちを促進するものです。</a:t>
            </a:r>
            <a:endParaRPr kumimoji="1" lang="en-US" altLang="ja-JP" dirty="0"/>
          </a:p>
          <a:p>
            <a:r>
              <a:rPr kumimoji="1" lang="ja-JP" altLang="en-US" dirty="0"/>
              <a:t>これらの支援は、毎年大きく変化するごとに見直す必要があります。</a:t>
            </a:r>
            <a:endParaRPr kumimoji="1" lang="en-US" altLang="ja-JP" dirty="0"/>
          </a:p>
          <a:p>
            <a:r>
              <a:rPr kumimoji="1" lang="ja-JP" altLang="en-US" dirty="0"/>
              <a:t>そのための最低でも、年度ごとの進学や進級を見据えて、モニタリングし、計画立案を行なう必要があります。</a:t>
            </a:r>
            <a:endParaRPr kumimoji="1" lang="en-US" altLang="ja-JP" dirty="0"/>
          </a:p>
          <a:p>
            <a:endParaRPr kumimoji="1" lang="en-US" altLang="ja-JP" dirty="0"/>
          </a:p>
          <a:p>
            <a:r>
              <a:rPr kumimoji="1" lang="ja-JP" altLang="en-US" dirty="0"/>
              <a:t>児童発達支援管理責任者は、日々のこどもの変化や成長を見守ることができ、こどもへの連続した支援には移行支援は不可欠です。</a:t>
            </a:r>
            <a:endParaRPr kumimoji="1" lang="en-US" altLang="ja-JP" dirty="0"/>
          </a:p>
          <a:p>
            <a:r>
              <a:rPr kumimoji="1" lang="ja-JP" altLang="en-US" dirty="0"/>
              <a:t>中長期的にこどもの状態やその変化を見守ることは、自ずと成長発達を見ることになります。</a:t>
            </a:r>
            <a:endParaRPr kumimoji="1" lang="en-US" altLang="ja-JP" dirty="0"/>
          </a:p>
          <a:p>
            <a:r>
              <a:rPr kumimoji="1" lang="ja-JP" altLang="en-US" dirty="0"/>
              <a:t>就園、就学、進級、進学等の環境の変化は当たり前に訪れる環境の変化であり、その環境下で成長・発達するものです。</a:t>
            </a:r>
            <a:endParaRPr kumimoji="1" lang="en-US" altLang="ja-JP" dirty="0"/>
          </a:p>
          <a:p>
            <a:endParaRPr kumimoji="1" lang="en-US" altLang="ja-JP" dirty="0"/>
          </a:p>
          <a:p>
            <a:r>
              <a:rPr kumimoji="1" lang="ja-JP" altLang="en-US" dirty="0"/>
              <a:t>極端な表現ですが、移行支援を目標にした個別支援計画や支援は、こどもの現状を理解せず、無理な支援提供になりかねません。</a:t>
            </a:r>
            <a:endParaRPr kumimoji="1" lang="en-US" altLang="ja-JP" dirty="0"/>
          </a:p>
          <a:p>
            <a:r>
              <a:rPr kumimoji="1" lang="ja-JP" altLang="en-US" dirty="0"/>
              <a:t>逆に近い将来の環境の変化を捉えていない個別支援計画や支援は、こどもの現実的な生活に即さないものになりかねないことに留意します。</a:t>
            </a:r>
            <a:endParaRPr kumimoji="1" lang="en-US" altLang="ja-JP" dirty="0"/>
          </a:p>
          <a:p>
            <a:endParaRPr kumimoji="1" lang="en-US" altLang="ja-JP" dirty="0"/>
          </a:p>
          <a:p>
            <a:r>
              <a:rPr kumimoji="1" lang="ja-JP" altLang="en-US" dirty="0"/>
              <a:t>なお、本人支援については、次の講義テーマで深く学ぶ機会がありますので、本講義では軽く触れていただければ結構です。</a:t>
            </a:r>
          </a:p>
          <a:p>
            <a:endParaRPr kumimoji="1" lang="ja-JP" altLang="en-US" dirty="0"/>
          </a:p>
        </p:txBody>
      </p:sp>
    </p:spTree>
    <p:extLst>
      <p:ext uri="{BB962C8B-B14F-4D97-AF65-F5344CB8AC3E}">
        <p14:creationId xmlns:p14="http://schemas.microsoft.com/office/powerpoint/2010/main" val="41743921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本人支援のポイントやプロセスに関しては、別途（次の）講義ならびに演習に委ねることができます。本講義ではアセスメントの重要性、支援者の研鑽の必要性、こどもの意思の尊重、主体性の大切さを広く確認するように伝えます。</a:t>
            </a:r>
          </a:p>
        </p:txBody>
      </p:sp>
    </p:spTree>
    <p:extLst>
      <p:ext uri="{BB962C8B-B14F-4D97-AF65-F5344CB8AC3E}">
        <p14:creationId xmlns:p14="http://schemas.microsoft.com/office/powerpoint/2010/main" val="16647556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882650" y="665163"/>
            <a:ext cx="4802188" cy="3325812"/>
          </a:xfrm>
        </p:spPr>
      </p:sp>
      <p:sp>
        <p:nvSpPr>
          <p:cNvPr id="3" name="ノート プレースホルダー 2"/>
          <p:cNvSpPr>
            <a:spLocks noGrp="1"/>
          </p:cNvSpPr>
          <p:nvPr>
            <p:ph type="body" idx="1"/>
          </p:nvPr>
        </p:nvSpPr>
        <p:spPr/>
        <p:txBody>
          <a:bodyPr/>
          <a:lstStyle/>
          <a:p>
            <a:r>
              <a:rPr kumimoji="1" lang="ja-JP" altLang="en-US" dirty="0"/>
              <a:t>本人支援に際し、とられるべき</a:t>
            </a:r>
            <a:r>
              <a:rPr kumimoji="1" lang="en-US" altLang="ja-JP" dirty="0"/>
              <a:t>PDCA</a:t>
            </a:r>
            <a:r>
              <a:rPr kumimoji="1" lang="ja-JP" altLang="en-US" dirty="0"/>
              <a:t>サイクルを表しています。</a:t>
            </a:r>
            <a:endParaRPr kumimoji="1" lang="en-US" altLang="ja-JP" dirty="0"/>
          </a:p>
          <a:p>
            <a:r>
              <a:rPr kumimoji="1" lang="ja-JP" altLang="en-US" dirty="0"/>
              <a:t>これは、日々の支援でも、定期のモニタリングでも同様に意識すべきプロセスです。</a:t>
            </a:r>
            <a:endParaRPr kumimoji="1" lang="en-US" altLang="ja-JP" dirty="0"/>
          </a:p>
          <a:p>
            <a:r>
              <a:rPr kumimoji="1" lang="ja-JP" altLang="en-US" dirty="0"/>
              <a:t>特に私たちは、思い込みや決めつけでこどもを知ろうとし、動作や行動を解釈し、判断してしまう危険性を持っています。</a:t>
            </a:r>
            <a:endParaRPr kumimoji="1" lang="en-US" altLang="ja-JP" dirty="0"/>
          </a:p>
          <a:p>
            <a:r>
              <a:rPr kumimoji="1" lang="ja-JP" altLang="en-US" dirty="0"/>
              <a:t>大人である我々は、こども時代を経験しています。</a:t>
            </a:r>
            <a:endParaRPr kumimoji="1" lang="en-US" altLang="ja-JP" dirty="0"/>
          </a:p>
          <a:p>
            <a:r>
              <a:rPr kumimoji="1" lang="ja-JP" altLang="en-US" dirty="0"/>
              <a:t>自分のこども時代の経験や記憶を元に、参考に支援内容を考えることは悪いことではありませんが、そこに理論的な裏付けがなければ、それは専門性のある支援とは言えません。</a:t>
            </a:r>
            <a:endParaRPr kumimoji="1" lang="en-US" altLang="ja-JP" dirty="0"/>
          </a:p>
          <a:p>
            <a:r>
              <a:rPr kumimoji="1" lang="ja-JP" altLang="en-US" dirty="0"/>
              <a:t>したがって、客観的に捉え、理論や学問、科学性に基づく指標の上で、支援内容を考える必要があります。</a:t>
            </a:r>
            <a:endParaRPr kumimoji="1" lang="en-US" altLang="ja-JP" dirty="0"/>
          </a:p>
          <a:p>
            <a:endParaRPr kumimoji="1" lang="en-US" altLang="ja-JP" dirty="0"/>
          </a:p>
          <a:p>
            <a:r>
              <a:rPr kumimoji="1" lang="ja-JP" altLang="en-US" dirty="0"/>
              <a:t>肢体不自由や重症児の場合は、客観視しやすい傾向があるとともに、障害の克服的な視点での支援に偏る危険性があります。それは、運動の麻痺などの特殊な障害が明らかに見えるからかも知れません。</a:t>
            </a:r>
            <a:endParaRPr kumimoji="1" lang="en-US" altLang="ja-JP" dirty="0"/>
          </a:p>
          <a:p>
            <a:r>
              <a:rPr kumimoji="1" lang="ja-JP" altLang="en-US" dirty="0"/>
              <a:t>一方、発達障害や軽度の知的障害があるこどもの場合、我々のこどものころの経験や保護者の小さいころの体験や記憶によって、こどもの困り感を解釈される事が少なくありません。</a:t>
            </a:r>
            <a:endParaRPr kumimoji="1" lang="en-US" altLang="ja-JP" dirty="0"/>
          </a:p>
          <a:p>
            <a:r>
              <a:rPr kumimoji="1" lang="ja-JP" altLang="en-US" dirty="0"/>
              <a:t>客観的に事象をとらえ、こどものアセスメントに基づいて分析を進めることが必要です。</a:t>
            </a:r>
            <a:endParaRPr kumimoji="1" lang="en-US" altLang="ja-JP" dirty="0"/>
          </a:p>
          <a:p>
            <a:endParaRPr kumimoji="1" lang="ja-JP" altLang="en-US" dirty="0"/>
          </a:p>
        </p:txBody>
      </p:sp>
      <p:sp>
        <p:nvSpPr>
          <p:cNvPr id="4" name="スライド番号プレースホルダー 3"/>
          <p:cNvSpPr>
            <a:spLocks noGrp="1"/>
          </p:cNvSpPr>
          <p:nvPr>
            <p:ph type="sldNum" sz="quarter" idx="10"/>
          </p:nvPr>
        </p:nvSpPr>
        <p:spPr/>
        <p:txBody>
          <a:bodyPr lIns="88221" tIns="44111" rIns="88221" bIns="44111"/>
          <a:lstStyle/>
          <a:p>
            <a:pPr marL="0" marR="0" lvl="0" indent="0" algn="l" defTabSz="914400" rtl="0" eaLnBrk="1" fontAlgn="auto" latinLnBrk="0" hangingPunct="1">
              <a:lnSpc>
                <a:spcPct val="100000"/>
              </a:lnSpc>
              <a:spcBef>
                <a:spcPts val="0"/>
              </a:spcBef>
              <a:spcAft>
                <a:spcPts val="0"/>
              </a:spcAft>
              <a:buClrTx/>
              <a:buSzTx/>
              <a:buFontTx/>
              <a:buNone/>
              <a:tabLst/>
              <a:defRPr/>
            </a:pPr>
            <a:fld id="{F9DF9924-5AE6-4E62-841C-EA3136C117EF}" type="slidenum">
              <a:rPr kumimoji="1" lang="ja-JP" altLang="en-US" sz="18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l" defTabSz="914400" rtl="0" eaLnBrk="1" fontAlgn="auto" latinLnBrk="0" hangingPunct="1">
                <a:lnSpc>
                  <a:spcPct val="100000"/>
                </a:lnSpc>
                <a:spcBef>
                  <a:spcPts val="0"/>
                </a:spcBef>
                <a:spcAft>
                  <a:spcPts val="0"/>
                </a:spcAft>
                <a:buClrTx/>
                <a:buSzTx/>
                <a:buFontTx/>
                <a:buNone/>
                <a:tabLst/>
                <a:defRPr/>
              </a:pPr>
              <a:t>14</a:t>
            </a:fld>
            <a:endParaRPr kumimoji="1" lang="ja-JP" altLang="en-US" sz="18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2454949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3849689" y="9428164"/>
            <a:ext cx="2946400" cy="496887"/>
          </a:xfrm>
          <a:prstGeom prst="rect">
            <a:avLst/>
          </a:prstGeom>
          <a:ln/>
        </p:spPr>
        <p:txBody>
          <a:bodyPr lIns="91432" tIns="45716" rIns="91432" bIns="45716"/>
          <a:lstStyle/>
          <a:p>
            <a:pPr marL="0" marR="0" lvl="0" indent="0" algn="l" defTabSz="914400" rtl="0" eaLnBrk="1" fontAlgn="auto" latinLnBrk="0" hangingPunct="1">
              <a:lnSpc>
                <a:spcPct val="100000"/>
              </a:lnSpc>
              <a:spcBef>
                <a:spcPts val="0"/>
              </a:spcBef>
              <a:spcAft>
                <a:spcPts val="0"/>
              </a:spcAft>
              <a:buClrTx/>
              <a:buSzTx/>
              <a:buFontTx/>
              <a:buNone/>
              <a:tabLst/>
              <a:defRPr/>
            </a:pPr>
            <a:fld id="{0E54DF56-0A5A-4F6C-B227-5C9956B33637}" type="slidenum">
              <a:rPr kumimoji="1" lang="en-US" altLang="ja-JP" sz="18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rPr>
              <a:pPr marL="0" marR="0" lvl="0" indent="0" algn="l" defTabSz="914400" rtl="0" eaLnBrk="1" fontAlgn="auto" latinLnBrk="0" hangingPunct="1">
                <a:lnSpc>
                  <a:spcPct val="100000"/>
                </a:lnSpc>
                <a:spcBef>
                  <a:spcPts val="0"/>
                </a:spcBef>
                <a:spcAft>
                  <a:spcPts val="0"/>
                </a:spcAft>
                <a:buClrTx/>
                <a:buSzTx/>
                <a:buFontTx/>
                <a:buNone/>
                <a:tabLst/>
                <a:defRPr/>
              </a:pPr>
              <a:t>15</a:t>
            </a:fld>
            <a:endParaRPr kumimoji="1" lang="en-US" altLang="ja-JP" sz="18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159746" name="Rectangle 2"/>
          <p:cNvSpPr>
            <a:spLocks noGrp="1" noRot="1" noChangeAspect="1" noChangeArrowheads="1" noTextEdit="1"/>
          </p:cNvSpPr>
          <p:nvPr>
            <p:ph type="sldImg"/>
          </p:nvPr>
        </p:nvSpPr>
        <p:spPr>
          <a:xfrm>
            <a:off x="712788" y="744538"/>
            <a:ext cx="5373687" cy="3721100"/>
          </a:xfrm>
          <a:ln/>
        </p:spPr>
      </p:sp>
      <p:sp>
        <p:nvSpPr>
          <p:cNvPr id="159747" name="Rectangle 3"/>
          <p:cNvSpPr>
            <a:spLocks noGrp="1" noChangeArrowheads="1"/>
          </p:cNvSpPr>
          <p:nvPr>
            <p:ph type="body" idx="1"/>
          </p:nvPr>
        </p:nvSpPr>
        <p:spPr/>
        <p:txBody>
          <a:bodyPr/>
          <a:lstStyle/>
          <a:p>
            <a:r>
              <a:rPr lang="ja-JP" altLang="en-US" dirty="0"/>
              <a:t>こどもの動作や行動を理解するために不可欠な視点を列挙しています。</a:t>
            </a:r>
            <a:endParaRPr lang="en-US" altLang="ja-JP" dirty="0"/>
          </a:p>
          <a:p>
            <a:r>
              <a:rPr lang="ja-JP" altLang="en-US" dirty="0"/>
              <a:t>これらの項目は、児発管や相談支援専門員のみならず、直接処遇を行なう支援者が研鑽を積むべき項目でもあります。</a:t>
            </a:r>
            <a:endParaRPr lang="en-US" altLang="ja-JP" dirty="0"/>
          </a:p>
          <a:p>
            <a:r>
              <a:rPr lang="ja-JP" altLang="en-US" dirty="0"/>
              <a:t>こどもを理解し、具体的な支援を計画、提供するにあたり、情報が整理され、多面的に見れることで、「こどもが楽しい」と思える支援、「こどもがやってみよう！」と思える支援を計画し、提供しやすくなります。</a:t>
            </a:r>
            <a:endParaRPr lang="en-US" altLang="ja-JP" dirty="0"/>
          </a:p>
          <a:p>
            <a:endParaRPr lang="en-US" altLang="ja-JP" dirty="0"/>
          </a:p>
          <a:p>
            <a:r>
              <a:rPr lang="ja-JP" altLang="en-US" dirty="0"/>
              <a:t>それと同時に、ひとりのこどもに関わる関係機関の把握が大切です。</a:t>
            </a:r>
            <a:endParaRPr lang="en-US" altLang="ja-JP" dirty="0"/>
          </a:p>
          <a:p>
            <a:r>
              <a:rPr lang="ja-JP" altLang="en-US" dirty="0"/>
              <a:t>人は場面や環境によって、発揮できる力が異なります。</a:t>
            </a:r>
            <a:endParaRPr lang="en-US" altLang="ja-JP" dirty="0"/>
          </a:p>
          <a:p>
            <a:r>
              <a:rPr lang="ja-JP" altLang="en-US" dirty="0"/>
              <a:t>こどもは、適切な場面を提供することでこども自身の伸びしろを引きだす事ができます。（発達の促進）</a:t>
            </a:r>
            <a:endParaRPr lang="en-US" altLang="ja-JP" dirty="0"/>
          </a:p>
          <a:p>
            <a:endParaRPr lang="en-US" altLang="ja-JP" dirty="0"/>
          </a:p>
          <a:p>
            <a:r>
              <a:rPr lang="ja-JP" altLang="en-US" dirty="0"/>
              <a:t>知識は本からでも得られます。日々の疑問と解決を踏まえて地域を確認する作業により具体的に蓄積されます。</a:t>
            </a:r>
            <a:endParaRPr lang="ja-JP" altLang="ja-JP" dirty="0"/>
          </a:p>
        </p:txBody>
      </p:sp>
    </p:spTree>
    <p:extLst>
      <p:ext uri="{BB962C8B-B14F-4D97-AF65-F5344CB8AC3E}">
        <p14:creationId xmlns:p14="http://schemas.microsoft.com/office/powerpoint/2010/main" val="7997812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基本姿勢の再掲資料となります。</a:t>
            </a:r>
            <a:endParaRPr kumimoji="1" lang="en-US" altLang="ja-JP" dirty="0"/>
          </a:p>
          <a:p>
            <a:r>
              <a:rPr kumimoji="1" lang="ja-JP" altLang="en-US" dirty="0"/>
              <a:t>発達支援の関わりの醍醐味は、本人の興味関心、希望をかなえつつ、アセスメントから導かれたこどもの発達課題（この子にとって良かれ（最善））、いま体験や経験させたい要素を織り込んで活動を組み立てられるかです。こどもの意見や意思を大切にして、取り組みを日々続けることで、こどもとの信頼関係や本人の自己有能感を育むことにつながります。</a:t>
            </a:r>
          </a:p>
        </p:txBody>
      </p:sp>
    </p:spTree>
    <p:extLst>
      <p:ext uri="{BB962C8B-B14F-4D97-AF65-F5344CB8AC3E}">
        <p14:creationId xmlns:p14="http://schemas.microsoft.com/office/powerpoint/2010/main" val="23452667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各ガイドラインをまとめた資料です。</a:t>
            </a:r>
            <a:endParaRPr kumimoji="1" lang="en-US" altLang="ja-JP" dirty="0"/>
          </a:p>
          <a:p>
            <a:r>
              <a:rPr kumimoji="1" lang="ja-JP" altLang="en-US" dirty="0"/>
              <a:t>アセスメントや領域に漏れがないかを確認しつつ、総合的な観点で関わることが大切です。</a:t>
            </a:r>
            <a:endParaRPr kumimoji="1" lang="en-US" altLang="ja-JP" dirty="0"/>
          </a:p>
          <a:p>
            <a:r>
              <a:rPr kumimoji="1" lang="ja-JP" altLang="en-US" dirty="0"/>
              <a:t>既定された方法やプログラムのみを提供するものではありません。</a:t>
            </a:r>
            <a:endParaRPr kumimoji="1" lang="en-US" altLang="ja-JP" dirty="0"/>
          </a:p>
          <a:p>
            <a:r>
              <a:rPr kumimoji="1" lang="ja-JP" altLang="en-US" dirty="0"/>
              <a:t>また、</a:t>
            </a:r>
            <a:r>
              <a:rPr kumimoji="1" lang="en-US" altLang="ja-JP" dirty="0"/>
              <a:t>5</a:t>
            </a:r>
            <a:r>
              <a:rPr kumimoji="1" lang="ja-JP" altLang="en-US" dirty="0"/>
              <a:t>領域等の視点や確認項目を埋めることで終わらないよう心掛ける必要があります。</a:t>
            </a:r>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8C6E79-0C96-4F14-9829-1C698426A1FE}"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17</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424067374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障害児支援の三本柱の一つである「家族支援」です。</a:t>
            </a:r>
            <a:endParaRPr kumimoji="1" lang="en-US" altLang="ja-JP" dirty="0"/>
          </a:p>
          <a:p>
            <a:endParaRPr kumimoji="1" lang="en-US" altLang="ja-JP" dirty="0"/>
          </a:p>
          <a:p>
            <a:r>
              <a:rPr kumimoji="1" lang="ja-JP" altLang="en-US" dirty="0"/>
              <a:t>こどもは、環境（家庭）の影響を大きくうけ、成長発達を遂げます。</a:t>
            </a:r>
            <a:endParaRPr kumimoji="1" lang="en-US" altLang="ja-JP" dirty="0"/>
          </a:p>
          <a:p>
            <a:r>
              <a:rPr kumimoji="1" lang="ja-JP" altLang="en-US" dirty="0"/>
              <a:t>環境（家庭）に依存しているといってもいいかもしれません。</a:t>
            </a:r>
            <a:endParaRPr kumimoji="1" lang="en-US" altLang="ja-JP" dirty="0"/>
          </a:p>
          <a:p>
            <a:r>
              <a:rPr kumimoji="1" lang="ja-JP" altLang="en-US" dirty="0"/>
              <a:t>それは、家族を構成するのは、保護者であったり、きょうだい等です。</a:t>
            </a:r>
            <a:endParaRPr kumimoji="1" lang="en-US" altLang="ja-JP" dirty="0"/>
          </a:p>
          <a:p>
            <a:endParaRPr kumimoji="1" lang="en-US" altLang="ja-JP" dirty="0"/>
          </a:p>
          <a:p>
            <a:r>
              <a:rPr kumimoji="1" lang="ja-JP" altLang="en-US" dirty="0"/>
              <a:t>特にこどもが小さいときには、「保護者の育児応援」が大切かつ不可欠です。</a:t>
            </a:r>
            <a:endParaRPr kumimoji="1" lang="en-US" altLang="ja-JP" dirty="0"/>
          </a:p>
          <a:p>
            <a:r>
              <a:rPr kumimoji="1" lang="ja-JP" altLang="en-US" dirty="0"/>
              <a:t>こどもにとって「お母さんの笑顔」は大切な栄養素です。</a:t>
            </a:r>
            <a:endParaRPr kumimoji="1" lang="en-US" altLang="ja-JP" dirty="0"/>
          </a:p>
          <a:p>
            <a:r>
              <a:rPr kumimoji="1" lang="ja-JP" altLang="en-US" dirty="0"/>
              <a:t>こどもたちが見せる成長発達・トラブルまでも受入れ、「子育てが面白い！」とおもえる保護者への支援と寄り添いが必要です。それによりこどもは安心や安全を実感し、安定して成長発達をすることができるでしょう。</a:t>
            </a:r>
            <a:endParaRPr kumimoji="1" lang="en-US" altLang="ja-JP" dirty="0"/>
          </a:p>
          <a:p>
            <a:endParaRPr kumimoji="1" lang="en-US" altLang="ja-JP" dirty="0"/>
          </a:p>
          <a:p>
            <a:r>
              <a:rPr kumimoji="1" lang="ja-JP" altLang="en-US" dirty="0"/>
              <a:t>成長発達のためのこどもの課題や保護者の在り方のみを伝えるばかりの「指導」は、親を、家族を追い詰めてしまうかもしれません。</a:t>
            </a:r>
            <a:endParaRPr kumimoji="1" lang="en-US" altLang="ja-JP" dirty="0"/>
          </a:p>
          <a:p>
            <a:endParaRPr kumimoji="1" lang="en-US" altLang="ja-JP" dirty="0"/>
          </a:p>
          <a:p>
            <a:r>
              <a:rPr kumimoji="1" lang="ja-JP" altLang="en-US" dirty="0"/>
              <a:t>次に「きょうだい」についてです。</a:t>
            </a:r>
            <a:endParaRPr kumimoji="1" lang="en-US" altLang="ja-JP" dirty="0"/>
          </a:p>
          <a:p>
            <a:r>
              <a:rPr kumimoji="1" lang="ja-JP" altLang="en-US" dirty="0"/>
              <a:t>当たり前のことですが、きょうだい児とって、当該児童は兄であり、姉であり、弟であり、妹です。</a:t>
            </a:r>
            <a:endParaRPr kumimoji="1" lang="en-US" altLang="ja-JP" dirty="0"/>
          </a:p>
          <a:p>
            <a:r>
              <a:rPr kumimoji="1" lang="ja-JP" altLang="en-US" dirty="0"/>
              <a:t>当該児童のことを当たり前に受入れ、ともに育ちます。ある時はシビヤにかかることもあるでしょう。</a:t>
            </a:r>
            <a:endParaRPr kumimoji="1" lang="en-US" altLang="ja-JP" dirty="0"/>
          </a:p>
          <a:p>
            <a:r>
              <a:rPr kumimoji="1" lang="ja-JP" altLang="en-US" dirty="0"/>
              <a:t>「きょうだい」にとって当該児童は「障害児」ではありません。家族の一員であり、「○○君（さん）」であるきょうだいです。</a:t>
            </a:r>
            <a:endParaRPr kumimoji="1" lang="en-US" altLang="ja-JP" dirty="0"/>
          </a:p>
          <a:p>
            <a:r>
              <a:rPr kumimoji="1" lang="ja-JP" altLang="en-US" dirty="0"/>
              <a:t>共に過ごしていく中できょうだい児へも時折関わり、当該児童とともに関わっていくことも大切ですし、場合によっては保護者と共に当該児童の特徴やかかわり方を伝えることも有効です。</a:t>
            </a:r>
            <a:endParaRPr kumimoji="1" lang="en-US" altLang="ja-JP" dirty="0"/>
          </a:p>
        </p:txBody>
      </p:sp>
    </p:spTree>
    <p:extLst>
      <p:ext uri="{BB962C8B-B14F-4D97-AF65-F5344CB8AC3E}">
        <p14:creationId xmlns:p14="http://schemas.microsoft.com/office/powerpoint/2010/main" val="31653708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「障害の受容」に関してふれておきます。</a:t>
            </a:r>
            <a:endParaRPr kumimoji="1" lang="en-US" altLang="ja-JP" dirty="0"/>
          </a:p>
          <a:p>
            <a:r>
              <a:rPr kumimoji="1" lang="ja-JP" altLang="en-US" dirty="0"/>
              <a:t>先ずは親の障害受容です。親も時間をかけて親になります。</a:t>
            </a:r>
            <a:endParaRPr kumimoji="1" lang="en-US" altLang="ja-JP" dirty="0"/>
          </a:p>
          <a:p>
            <a:r>
              <a:rPr kumimoji="1" lang="ja-JP" altLang="en-US" dirty="0"/>
              <a:t>多くの親は、障害や発達の知識がないことが多いです。また、我が子のこととなると客観的にはいられない事もあります。</a:t>
            </a:r>
            <a:endParaRPr kumimoji="1" lang="en-US" altLang="ja-JP" dirty="0"/>
          </a:p>
          <a:p>
            <a:r>
              <a:rPr kumimoji="1" lang="ja-JP" altLang="en-US" dirty="0"/>
              <a:t>第一子で、かつこどもが小さい場合、育てにくさを感じていない、気付いていない親もられます。</a:t>
            </a:r>
            <a:endParaRPr kumimoji="1" lang="en-US" altLang="ja-JP" dirty="0"/>
          </a:p>
          <a:p>
            <a:r>
              <a:rPr kumimoji="1" lang="ja-JP" altLang="en-US" dirty="0"/>
              <a:t>公園デビューや集団での我が子をみて、違和感を覚えることも少なくないでしょう。</a:t>
            </a:r>
            <a:endParaRPr kumimoji="1" lang="en-US" altLang="ja-JP" dirty="0"/>
          </a:p>
          <a:p>
            <a:r>
              <a:rPr kumimoji="1" lang="ja-JP" altLang="en-US" dirty="0"/>
              <a:t>他児との比較、全体との逸脱具合などで気付き、心配し、不安になり、都度対応します。それが、受容の過程となるでしょう。</a:t>
            </a:r>
            <a:endParaRPr kumimoji="1" lang="en-US" altLang="ja-JP" dirty="0"/>
          </a:p>
          <a:p>
            <a:r>
              <a:rPr kumimoji="1" lang="ja-JP" altLang="en-US" dirty="0"/>
              <a:t>そして、こどもは発達してゆきます。こどもの育ちの要素、障害特性の要素等を時間をかけて、一連の発達段階ごとに</a:t>
            </a:r>
            <a:r>
              <a:rPr kumimoji="1" lang="en-US" altLang="ja-JP" dirty="0"/>
              <a:t>Try and error </a:t>
            </a:r>
            <a:r>
              <a:rPr kumimoji="1" lang="ja-JP" altLang="en-US" dirty="0"/>
              <a:t>するプロセスが必要です。</a:t>
            </a:r>
            <a:endParaRPr kumimoji="1" lang="en-US" altLang="ja-JP" dirty="0"/>
          </a:p>
          <a:p>
            <a:r>
              <a:rPr kumimoji="1" lang="ja-JP" altLang="en-US" dirty="0"/>
              <a:t>「障害の告知」「気づき」「障害児通所支援の利用」は、入口に過ぎません。</a:t>
            </a:r>
            <a:endParaRPr kumimoji="1" lang="en-US" altLang="ja-JP" dirty="0"/>
          </a:p>
          <a:p>
            <a:endParaRPr kumimoji="1" lang="en-US" altLang="ja-JP" dirty="0"/>
          </a:p>
          <a:p>
            <a:r>
              <a:rPr kumimoji="1" lang="ja-JP" altLang="en-US" dirty="0"/>
              <a:t>我々は、長期にわたりこどもと家族と付き合える機会を持っています。</a:t>
            </a:r>
            <a:endParaRPr kumimoji="1" lang="en-US" altLang="ja-JP" dirty="0"/>
          </a:p>
          <a:p>
            <a:r>
              <a:rPr kumimoji="1" lang="ja-JP" altLang="en-US" dirty="0"/>
              <a:t>じっくり付き合うスタンスが必要です。</a:t>
            </a:r>
          </a:p>
        </p:txBody>
      </p:sp>
    </p:spTree>
    <p:extLst>
      <p:ext uri="{BB962C8B-B14F-4D97-AF65-F5344CB8AC3E}">
        <p14:creationId xmlns:p14="http://schemas.microsoft.com/office/powerpoint/2010/main" val="38045736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本講義を受講される方々の多くは、日々の実践を積み重ねられた方々です。支援対象の多くが発達障害があるこどもとそのご家族であると思います。</a:t>
            </a:r>
            <a:endParaRPr kumimoji="1" lang="en-US" altLang="ja-JP" dirty="0"/>
          </a:p>
          <a:p>
            <a:r>
              <a:rPr kumimoji="1" lang="ja-JP" altLang="en-US" dirty="0"/>
              <a:t>しかし、ここでは、知的障害、肢体不自由、重症心身障害、医ケア、難聴、難病など、障害のある様々なこどもを想定して、講義を進めてください。</a:t>
            </a:r>
            <a:endParaRPr kumimoji="1" lang="en-US" altLang="ja-JP" dirty="0"/>
          </a:p>
          <a:p>
            <a:r>
              <a:rPr kumimoji="1" lang="ja-JP" altLang="en-US" dirty="0"/>
              <a:t>エピソードについては、話し手により伝わり方が変わるものです。あくまでも自身の経験に基づいたお話であることも周知しつつ、課程や反省点等をお伝えいただければ幸いです</a:t>
            </a:r>
            <a:endParaRPr kumimoji="1" lang="en-US" altLang="ja-JP" dirty="0"/>
          </a:p>
          <a:p>
            <a:r>
              <a:rPr kumimoji="1" lang="ja-JP" altLang="en-US" dirty="0"/>
              <a:t>こどもの年齢やその子の特徴をお話し頂き、「児童期」の「支援を必要」とする「こどもと家族」について話をして頂ければよろしいと思います</a:t>
            </a:r>
            <a:endParaRPr kumimoji="1" lang="en-US" altLang="ja-JP" dirty="0"/>
          </a:p>
        </p:txBody>
      </p:sp>
    </p:spTree>
    <p:extLst>
      <p:ext uri="{BB962C8B-B14F-4D97-AF65-F5344CB8AC3E}">
        <p14:creationId xmlns:p14="http://schemas.microsoft.com/office/powerpoint/2010/main" val="87191277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本人支援を充実させるためには、家族への支援は不可欠です。</a:t>
            </a:r>
            <a:endParaRPr kumimoji="1" lang="en-US" altLang="ja-JP" dirty="0"/>
          </a:p>
          <a:p>
            <a:r>
              <a:rPr kumimoji="1" lang="ja-JP" altLang="en-US" dirty="0"/>
              <a:t>特に通所支援の場合、利用の継続の可否などが保護者の意向で決まることが多くあります。</a:t>
            </a:r>
            <a:endParaRPr kumimoji="1" lang="en-US" altLang="ja-JP" dirty="0"/>
          </a:p>
          <a:p>
            <a:r>
              <a:rPr kumimoji="1" lang="ja-JP" altLang="en-US" dirty="0"/>
              <a:t>こども同様に保護者にとって、安心・安全であり、信頼をえれることが大前提です。</a:t>
            </a:r>
            <a:endParaRPr kumimoji="1" lang="en-US" altLang="ja-JP" dirty="0"/>
          </a:p>
          <a:p>
            <a:endParaRPr kumimoji="1" lang="en-US" altLang="ja-JP" dirty="0"/>
          </a:p>
          <a:p>
            <a:r>
              <a:rPr kumimoji="1" lang="ja-JP" altLang="en-US" dirty="0"/>
              <a:t>保護者間のネットワークや情報交換はその時々の助けになります。ただし、そのような交流を臨んでいない方もおられますが、適切な時期に交流を促すことは大切です。</a:t>
            </a:r>
            <a:endParaRPr kumimoji="1" lang="en-US" altLang="ja-JP" dirty="0"/>
          </a:p>
          <a:p>
            <a:endParaRPr kumimoji="1" lang="en-US" altLang="ja-JP" dirty="0"/>
          </a:p>
          <a:p>
            <a:r>
              <a:rPr kumimoji="1" lang="ja-JP" altLang="en-US" dirty="0"/>
              <a:t>保護者、きょうだいともにやりたいことややらなければならないことがあります。手法等による本人支援に重きを置きすぎて、家族の構造を歪曲させないように留意が必要です。また、こどもと保護者が共依存となることへの留意も必要です。</a:t>
            </a:r>
          </a:p>
        </p:txBody>
      </p:sp>
    </p:spTree>
    <p:extLst>
      <p:ext uri="{BB962C8B-B14F-4D97-AF65-F5344CB8AC3E}">
        <p14:creationId xmlns:p14="http://schemas.microsoft.com/office/powerpoint/2010/main" val="90597667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講義の際に留意すべき点として、「発達障害」に偏ることなく説明を行なってください。</a:t>
            </a:r>
          </a:p>
        </p:txBody>
      </p:sp>
    </p:spTree>
    <p:extLst>
      <p:ext uri="{BB962C8B-B14F-4D97-AF65-F5344CB8AC3E}">
        <p14:creationId xmlns:p14="http://schemas.microsoft.com/office/powerpoint/2010/main" val="53797528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きょうだいも含めこどもはそれぞれに個性的です。</a:t>
            </a:r>
            <a:endParaRPr kumimoji="1" lang="en-US" altLang="ja-JP" dirty="0"/>
          </a:p>
          <a:p>
            <a:r>
              <a:rPr kumimoji="1" lang="ja-JP" altLang="en-US" dirty="0"/>
              <a:t>親はこどもを育てながら、育ち（成長・発達）を見守り、その時々のライフイベントを経験して親になります。</a:t>
            </a:r>
            <a:endParaRPr kumimoji="1" lang="en-US" altLang="ja-JP" dirty="0"/>
          </a:p>
          <a:p>
            <a:r>
              <a:rPr kumimoji="1" lang="ja-JP" altLang="en-US" dirty="0"/>
              <a:t>親とこども、きょうだいの関係は、一生涯続きます。</a:t>
            </a:r>
            <a:endParaRPr kumimoji="1" lang="en-US" altLang="ja-JP" dirty="0"/>
          </a:p>
          <a:p>
            <a:r>
              <a:rPr kumimoji="1" lang="ja-JP" altLang="en-US" dirty="0"/>
              <a:t>児童発達支援管理責任者や支援スタッフは、こどもの情報を家族とこまめに共有し、見守り、励まし、一喜一憂を共有することが必要です。</a:t>
            </a:r>
            <a:endParaRPr kumimoji="1" lang="en-US" altLang="ja-JP" dirty="0"/>
          </a:p>
          <a:p>
            <a:r>
              <a:rPr kumimoji="1" lang="ja-JP" altLang="en-US" dirty="0"/>
              <a:t>相談支援専門員は、障害児通所支援や関係機関からの情報をもとに、適切な時期に資源を拡げたり、他の支援メニュー、一般の習い事なども含めて検討し、提案し、家族に声をかけることができるようアンテナを張っておく必要があります。</a:t>
            </a:r>
          </a:p>
        </p:txBody>
      </p:sp>
    </p:spTree>
    <p:extLst>
      <p:ext uri="{BB962C8B-B14F-4D97-AF65-F5344CB8AC3E}">
        <p14:creationId xmlns:p14="http://schemas.microsoft.com/office/powerpoint/2010/main" val="308107612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地域との関係づくりでは、その都道府県ごとのリアリティのある話しを踏まえてお話しください。</a:t>
            </a:r>
            <a:endParaRPr kumimoji="1" lang="en-US" altLang="ja-JP" dirty="0"/>
          </a:p>
          <a:p>
            <a:r>
              <a:rPr kumimoji="1" lang="ja-JP" altLang="en-US" dirty="0"/>
              <a:t>都道府県内でも地域格差があると思われます。</a:t>
            </a:r>
            <a:endParaRPr kumimoji="1" lang="en-US" altLang="ja-JP" dirty="0"/>
          </a:p>
          <a:p>
            <a:r>
              <a:rPr kumimoji="1" lang="ja-JP" altLang="en-US" dirty="0"/>
              <a:t>「こどもにとって」必要な地域への関わりとして説明してください。</a:t>
            </a:r>
            <a:endParaRPr kumimoji="1" lang="en-US" altLang="ja-JP" dirty="0"/>
          </a:p>
          <a:p>
            <a:endParaRPr kumimoji="1" lang="en-US" altLang="ja-JP" dirty="0"/>
          </a:p>
          <a:p>
            <a:r>
              <a:rPr kumimoji="1" lang="ja-JP" altLang="en-US" dirty="0"/>
              <a:t>一人一人年齢も、住まいも、校区も、支援の程度も異なります。通所支援には手を出せないリアルな生活がそこにあります。</a:t>
            </a:r>
            <a:endParaRPr kumimoji="1" lang="en-US" altLang="ja-JP" dirty="0"/>
          </a:p>
          <a:p>
            <a:endParaRPr kumimoji="1" lang="en-US" altLang="ja-JP" dirty="0"/>
          </a:p>
          <a:p>
            <a:r>
              <a:rPr kumimoji="1" lang="ja-JP" altLang="en-US" dirty="0"/>
              <a:t>支援機関、教育機関、行政機関との連携などに終わることなく、必ず、友達の重要性や繋がりについてもふれてください。それは、事業所での友達関係のみでなく、保育所や学校などの基礎集団における「友達との関係」の把握や活用も立派な地域支援です。</a:t>
            </a:r>
          </a:p>
        </p:txBody>
      </p:sp>
    </p:spTree>
    <p:extLst>
      <p:ext uri="{BB962C8B-B14F-4D97-AF65-F5344CB8AC3E}">
        <p14:creationId xmlns:p14="http://schemas.microsoft.com/office/powerpoint/2010/main" val="329649561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lIns="88221" tIns="44111" rIns="88221" bIns="44111"/>
          <a:lstStyle/>
          <a:p>
            <a:r>
              <a:rPr lang="en-US" altLang="ja-JP">
                <a:solidFill>
                  <a:prstClr val="black"/>
                </a:solidFill>
              </a:rPr>
              <a:t>平成22年度　こぐま療育セミナー　追加資料</a:t>
            </a:r>
          </a:p>
        </p:txBody>
      </p:sp>
      <p:sp>
        <p:nvSpPr>
          <p:cNvPr id="5" name="Rectangle 6"/>
          <p:cNvSpPr>
            <a:spLocks noGrp="1" noChangeArrowheads="1"/>
          </p:cNvSpPr>
          <p:nvPr>
            <p:ph type="ftr" sz="quarter" idx="4"/>
          </p:nvPr>
        </p:nvSpPr>
        <p:spPr>
          <a:ln/>
        </p:spPr>
        <p:txBody>
          <a:bodyPr lIns="88221" tIns="44111" rIns="88221" bIns="44111"/>
          <a:lstStyle/>
          <a:p>
            <a:r>
              <a:rPr lang="en-US" altLang="ja-JP">
                <a:solidFill>
                  <a:prstClr val="black"/>
                </a:solidFill>
              </a:rPr>
              <a:t>Kishi Yoshiyuki</a:t>
            </a:r>
          </a:p>
        </p:txBody>
      </p:sp>
      <p:sp>
        <p:nvSpPr>
          <p:cNvPr id="136194" name="Rectangle 2"/>
          <p:cNvSpPr>
            <a:spLocks noGrp="1" noRot="1" noChangeAspect="1" noChangeArrowheads="1" noTextEdit="1"/>
          </p:cNvSpPr>
          <p:nvPr>
            <p:ph type="sldImg"/>
          </p:nvPr>
        </p:nvSpPr>
        <p:spPr>
          <a:xfrm>
            <a:off x="646113" y="720725"/>
            <a:ext cx="5216525" cy="3613150"/>
          </a:xfrm>
          <a:ln/>
        </p:spPr>
      </p:sp>
      <p:sp>
        <p:nvSpPr>
          <p:cNvPr id="136195" name="Rectangle 3"/>
          <p:cNvSpPr>
            <a:spLocks noGrp="1" noChangeArrowheads="1"/>
          </p:cNvSpPr>
          <p:nvPr>
            <p:ph type="body" idx="1"/>
          </p:nvPr>
        </p:nvSpPr>
        <p:spPr/>
        <p:txBody>
          <a:bodyPr/>
          <a:lstStyle/>
          <a:p>
            <a:r>
              <a:rPr lang="ja-JP" altLang="en-US" dirty="0"/>
              <a:t>こどもと家族を理解するためには、我々福祉の視点のみでなく、医療や教育の見解、お友達や近所での姿などを捉えなければ、こども像が見えてこないことを表しているスライドです。</a:t>
            </a:r>
            <a:endParaRPr lang="en-US" altLang="ja-JP" dirty="0"/>
          </a:p>
          <a:p>
            <a:r>
              <a:rPr lang="ja-JP" altLang="en-US" dirty="0"/>
              <a:t>相談支援専門員は、日頃からここにある関係機関との接点を持つよう努める必要があります。</a:t>
            </a:r>
            <a:endParaRPr lang="en-US" altLang="ja-JP" dirty="0"/>
          </a:p>
          <a:p>
            <a:r>
              <a:rPr lang="ja-JP" altLang="en-US" dirty="0"/>
              <a:t>児童発達支援管理責任者は、個々のこどもに関わる機関を把握し、情報共有をできるように努める必要があります。</a:t>
            </a:r>
            <a:endParaRPr lang="en-US" altLang="ja-JP" dirty="0"/>
          </a:p>
          <a:p>
            <a:r>
              <a:rPr lang="ja-JP" altLang="en-US" dirty="0"/>
              <a:t>それぞれの関連分野だけでなく、同学年の友達、ママ友・パパ友の存在、「障害」に帰属するピアな繋がり等々たくさんの視点があることを知り、一人のこども像をつくりあげることが必要です。</a:t>
            </a:r>
            <a:endParaRPr lang="en-US" altLang="ja-JP"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情報の共有に際して、留意すべき点をしめしています。</a:t>
            </a:r>
            <a:endParaRPr kumimoji="1" lang="en-US" altLang="ja-JP" dirty="0"/>
          </a:p>
          <a:p>
            <a:r>
              <a:rPr kumimoji="1" lang="ja-JP" altLang="en-US" dirty="0"/>
              <a:t>特に進学や事業所の変更など大きな「移行」の時には、強く意識する必要があります。</a:t>
            </a:r>
          </a:p>
        </p:txBody>
      </p:sp>
    </p:spTree>
    <p:extLst>
      <p:ext uri="{BB962C8B-B14F-4D97-AF65-F5344CB8AC3E}">
        <p14:creationId xmlns:p14="http://schemas.microsoft.com/office/powerpoint/2010/main" val="113671777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人のライフステージに関する説明は、本来ならば冒頭に行なうべき事なのかも知れません。</a:t>
            </a:r>
            <a:endParaRPr kumimoji="1" lang="en-US" altLang="ja-JP" dirty="0"/>
          </a:p>
          <a:p>
            <a:r>
              <a:rPr kumimoji="1" lang="ja-JP" altLang="en-US" dirty="0"/>
              <a:t>専門研修では、地域連携や移行支援を進める際に改めて確認する点として、ライフステージについてふれております。</a:t>
            </a:r>
            <a:endParaRPr kumimoji="1" lang="en-US" altLang="ja-JP" dirty="0"/>
          </a:p>
          <a:p>
            <a:endParaRPr kumimoji="1" lang="en-US" altLang="ja-JP" dirty="0"/>
          </a:p>
          <a:p>
            <a:r>
              <a:rPr kumimoji="1" lang="ja-JP" altLang="en-US" dirty="0"/>
              <a:t>こどもの支援は将来を見据えて（予測して）（展望をもって）行われなければなりません。また、その都度見直し、保護者やきょうだいと相談支援専門員と児童発達支援管理責任者が共有しておくことがとても大切です。</a:t>
            </a:r>
          </a:p>
        </p:txBody>
      </p:sp>
    </p:spTree>
    <p:extLst>
      <p:ext uri="{BB962C8B-B14F-4D97-AF65-F5344CB8AC3E}">
        <p14:creationId xmlns:p14="http://schemas.microsoft.com/office/powerpoint/2010/main" val="390671338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こども時代には、小刻みにステージが訪れます。</a:t>
            </a:r>
            <a:endParaRPr kumimoji="1" lang="en-US" altLang="ja-JP" dirty="0"/>
          </a:p>
          <a:p>
            <a:r>
              <a:rPr kumimoji="1" lang="ja-JP" altLang="en-US" dirty="0"/>
              <a:t>このライフステージには、それぞれの時期にこどもが経験すべき事がたくさんあります。</a:t>
            </a:r>
            <a:endParaRPr kumimoji="1" lang="en-US" altLang="ja-JP" dirty="0"/>
          </a:p>
          <a:p>
            <a:r>
              <a:rPr kumimoji="1" lang="ja-JP" altLang="en-US" dirty="0"/>
              <a:t>同時に、この時期にしか経験できないことも多くあります。経験のチャンスを逃すと後に取り戻せない（多大な時間を要す）ことも少なくありません。</a:t>
            </a:r>
          </a:p>
        </p:txBody>
      </p:sp>
    </p:spTree>
    <p:extLst>
      <p:ext uri="{BB962C8B-B14F-4D97-AF65-F5344CB8AC3E}">
        <p14:creationId xmlns:p14="http://schemas.microsoft.com/office/powerpoint/2010/main" val="153350491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こどもは成長発達し続けます。また、一定の年齢になれば、ステージも変化し、学校や学年は自動的に変化します。</a:t>
            </a:r>
            <a:endParaRPr kumimoji="1" lang="en-US" altLang="ja-JP" dirty="0"/>
          </a:p>
          <a:p>
            <a:r>
              <a:rPr kumimoji="1" lang="ja-JP" altLang="en-US" dirty="0"/>
              <a:t>連続性をもって、その時期の環境で過ごすこどもであることを都度再考しながら関わる必要があるものです。</a:t>
            </a:r>
          </a:p>
        </p:txBody>
      </p:sp>
    </p:spTree>
    <p:extLst>
      <p:ext uri="{BB962C8B-B14F-4D97-AF65-F5344CB8AC3E}">
        <p14:creationId xmlns:p14="http://schemas.microsoft.com/office/powerpoint/2010/main" val="125399076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ライフステージごとの課題の一例です。</a:t>
            </a:r>
            <a:endParaRPr kumimoji="1" lang="en-US" altLang="ja-JP" dirty="0"/>
          </a:p>
          <a:p>
            <a:r>
              <a:rPr kumimoji="1" lang="ja-JP" altLang="en-US" dirty="0"/>
              <a:t>紹介程度でよろしいかと思いますが、事業所での支援方針を膨らませ、共有できる資料として活用・発展させていただければと思います。</a:t>
            </a:r>
          </a:p>
        </p:txBody>
      </p:sp>
    </p:spTree>
    <p:extLst>
      <p:ext uri="{BB962C8B-B14F-4D97-AF65-F5344CB8AC3E}">
        <p14:creationId xmlns:p14="http://schemas.microsoft.com/office/powerpoint/2010/main" val="10327863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スライドに準じて、獲得目標と内容を簡潔にお伝えください。</a:t>
            </a:r>
            <a:endParaRPr lang="en-US" altLang="ja-JP" dirty="0"/>
          </a:p>
          <a:p>
            <a:r>
              <a:rPr lang="ja-JP" altLang="en-US" dirty="0"/>
              <a:t>その上で、少し強調して頂きたいのは、</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児童期の話しで陥りやすいことととして、誰しもが「こども時代」を経験しています。自身の経験に基づき、主観的に判断し、それのみで支援してしまうことも少なくないということを再確認していただきたい。。</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対象となる「こども」の年齢は、</a:t>
            </a:r>
            <a:r>
              <a:rPr lang="en-US" altLang="ja-JP" dirty="0"/>
              <a:t>0</a:t>
            </a:r>
            <a:r>
              <a:rPr lang="ja-JP" altLang="en-US" dirty="0"/>
              <a:t>歳からから</a:t>
            </a:r>
            <a:r>
              <a:rPr lang="en-US" altLang="ja-JP" dirty="0"/>
              <a:t>18</a:t>
            </a:r>
            <a:r>
              <a:rPr lang="ja-JP" altLang="en-US" dirty="0"/>
              <a:t>歳までと幅広い年齢層となります。その特徴は、発達すること、育む必要性があること、育まれる環境の影響を受けるということです。</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また、本人も家族も環境も毎年大きく変化する事です。</a:t>
            </a:r>
            <a:endParaRPr lang="en-US" altLang="ja-JP" dirty="0"/>
          </a:p>
          <a:p>
            <a:r>
              <a:rPr lang="ja-JP" altLang="en-US" dirty="0"/>
              <a:t>その年齢ごとの代表的な発達の特徴や　保護者、お友達、教師や私たち支援者等の関係者・機関の変遷も今一度確認する必要があります。</a:t>
            </a:r>
            <a:endParaRPr lang="en-US" altLang="ja-JP" dirty="0"/>
          </a:p>
        </p:txBody>
      </p:sp>
    </p:spTree>
    <p:extLst>
      <p:ext uri="{BB962C8B-B14F-4D97-AF65-F5344CB8AC3E}">
        <p14:creationId xmlns:p14="http://schemas.microsoft.com/office/powerpoint/2010/main" val="240260655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以降</a:t>
            </a:r>
            <a:r>
              <a:rPr kumimoji="1" lang="en-US" altLang="ja-JP" dirty="0"/>
              <a:t>4</a:t>
            </a:r>
            <a:r>
              <a:rPr kumimoji="1" lang="ja-JP" altLang="en-US" dirty="0"/>
              <a:t>枚のスライドは、一例としてご使用ください。</a:t>
            </a:r>
            <a:endParaRPr kumimoji="1" lang="en-US" altLang="ja-JP" dirty="0"/>
          </a:p>
          <a:p>
            <a:r>
              <a:rPr kumimoji="1" lang="ja-JP" altLang="en-US" dirty="0"/>
              <a:t>こども家庭庁発出のガイドラインにも詳しい記載がありますし、一般的な発達段階の特徴やライフステージごとのイベントについては、人間発達に関わる書籍等を参考に充実させていただくといいかと思います。</a:t>
            </a:r>
            <a:endParaRPr kumimoji="1" lang="en-US" altLang="ja-JP" dirty="0"/>
          </a:p>
          <a:p>
            <a:endParaRPr kumimoji="1" lang="en-US" altLang="ja-JP" dirty="0"/>
          </a:p>
          <a:p>
            <a:r>
              <a:rPr kumimoji="1" lang="ja-JP" altLang="en-US" dirty="0"/>
              <a:t>このスライドは就学前のライフステージごとの特徴の大枠を示しました。</a:t>
            </a:r>
            <a:endParaRPr kumimoji="1" lang="en-US" altLang="ja-JP" dirty="0"/>
          </a:p>
          <a:p>
            <a:r>
              <a:rPr kumimoji="1" lang="ja-JP" altLang="en-US" dirty="0"/>
              <a:t>紹介程度でよろしいかと思います。</a:t>
            </a:r>
          </a:p>
          <a:p>
            <a:endParaRPr kumimoji="1" lang="ja-JP" altLang="en-US" dirty="0"/>
          </a:p>
        </p:txBody>
      </p:sp>
    </p:spTree>
    <p:extLst>
      <p:ext uri="{BB962C8B-B14F-4D97-AF65-F5344CB8AC3E}">
        <p14:creationId xmlns:p14="http://schemas.microsoft.com/office/powerpoint/2010/main" val="421415209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就学前のライフステージごとの支援機能の一例を発達支援の３本柱で示しました。</a:t>
            </a:r>
            <a:endParaRPr kumimoji="1" lang="en-US" altLang="ja-JP" dirty="0"/>
          </a:p>
          <a:p>
            <a:r>
              <a:rPr kumimoji="1" lang="ja-JP" altLang="en-US" dirty="0"/>
              <a:t>紹介程度でよろしいかと思いますが、事業所での支援方針を膨らませ、共有できる資料として活用・発展させていただければと思います。</a:t>
            </a:r>
          </a:p>
          <a:p>
            <a:endParaRPr kumimoji="1" lang="ja-JP" altLang="en-US" dirty="0"/>
          </a:p>
        </p:txBody>
      </p:sp>
    </p:spTree>
    <p:extLst>
      <p:ext uri="{BB962C8B-B14F-4D97-AF65-F5344CB8AC3E}">
        <p14:creationId xmlns:p14="http://schemas.microsoft.com/office/powerpoint/2010/main" val="26162277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学齢児以降のライフステージごとの特徴の大枠を示しました。</a:t>
            </a:r>
            <a:endParaRPr kumimoji="1" lang="en-US" altLang="ja-JP" dirty="0"/>
          </a:p>
          <a:p>
            <a:r>
              <a:rPr kumimoji="1" lang="ja-JP" altLang="en-US" dirty="0"/>
              <a:t>紹介程度でよろしいかと思います。</a:t>
            </a:r>
          </a:p>
          <a:p>
            <a:endParaRPr kumimoji="1" lang="ja-JP" altLang="en-US" dirty="0"/>
          </a:p>
        </p:txBody>
      </p:sp>
    </p:spTree>
    <p:extLst>
      <p:ext uri="{BB962C8B-B14F-4D97-AF65-F5344CB8AC3E}">
        <p14:creationId xmlns:p14="http://schemas.microsoft.com/office/powerpoint/2010/main" val="129748430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学齢児以降のライフステージごとの支援機能の一例を発達支援の３本柱で示しました。</a:t>
            </a:r>
            <a:endParaRPr kumimoji="1" lang="en-US" altLang="ja-JP" dirty="0"/>
          </a:p>
          <a:p>
            <a:r>
              <a:rPr kumimoji="1" lang="ja-JP" altLang="en-US" dirty="0"/>
              <a:t>紹介程度でよろしいかと思いますが、事業所での支援方針を膨らませ、共有できる資料として活用・発展させていただければと思います。</a:t>
            </a:r>
          </a:p>
          <a:p>
            <a:endParaRPr kumimoji="1" lang="ja-JP" altLang="en-US" dirty="0"/>
          </a:p>
        </p:txBody>
      </p:sp>
    </p:spTree>
    <p:extLst>
      <p:ext uri="{BB962C8B-B14F-4D97-AF65-F5344CB8AC3E}">
        <p14:creationId xmlns:p14="http://schemas.microsoft.com/office/powerpoint/2010/main" val="228923724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我々の関わりは、個別性の高い支援を多くのこども達に提供する必要があります。</a:t>
            </a:r>
            <a:endParaRPr kumimoji="1" lang="en-US" altLang="ja-JP" dirty="0"/>
          </a:p>
          <a:p>
            <a:r>
              <a:rPr kumimoji="1" lang="ja-JP" altLang="en-US" dirty="0"/>
              <a:t>保護者や友達、地域や関係機関と連携し、地域で包み込むような支援の素地を創る必要があります。</a:t>
            </a:r>
            <a:endParaRPr kumimoji="1" lang="en-US" altLang="ja-JP" dirty="0"/>
          </a:p>
          <a:p>
            <a:endParaRPr kumimoji="1" lang="en-US" altLang="ja-JP" dirty="0"/>
          </a:p>
          <a:p>
            <a:pPr marL="88900" indent="0" algn="just">
              <a:buNone/>
            </a:pPr>
            <a:r>
              <a:rPr lang="ja-JP" altLang="en-US" sz="1200" kern="100" dirty="0">
                <a:latin typeface="+mn-ea"/>
                <a:cs typeface="Times New Roman" panose="02020603050405020304" pitchFamily="18" charset="0"/>
              </a:rPr>
              <a:t>こどもであるからこそ、地域生活には多くの場所や人、時間、期間が関わる。そして、多大な影響を受ける。</a:t>
            </a:r>
            <a:endParaRPr lang="en-US" altLang="ja-JP" sz="1200" kern="100" dirty="0">
              <a:latin typeface="+mn-ea"/>
              <a:cs typeface="Times New Roman" panose="02020603050405020304" pitchFamily="18" charset="0"/>
            </a:endParaRPr>
          </a:p>
          <a:p>
            <a:pPr marL="88900" indent="0" algn="just">
              <a:buNone/>
            </a:pPr>
            <a:r>
              <a:rPr lang="ja-JP" altLang="en-US" sz="1200" dirty="0">
                <a:latin typeface="+mn-ea"/>
              </a:rPr>
              <a:t>　影響は、善し悪し・・・</a:t>
            </a:r>
            <a:endParaRPr lang="en-US" altLang="ja-JP" sz="1200" dirty="0">
              <a:latin typeface="+mn-ea"/>
            </a:endParaRPr>
          </a:p>
          <a:p>
            <a:pPr marL="88900" indent="0" algn="just">
              <a:buNone/>
            </a:pPr>
            <a:r>
              <a:rPr lang="ja-JP" altLang="en-US" sz="1200" dirty="0">
                <a:latin typeface="+mn-ea"/>
              </a:rPr>
              <a:t>　大人が、「良かれ」と思って関わる事が、こどもには迷惑であることもしばしば・・・</a:t>
            </a:r>
            <a:endParaRPr lang="en-US" altLang="ja-JP" sz="1200" dirty="0">
              <a:latin typeface="+mn-ea"/>
            </a:endParaRPr>
          </a:p>
          <a:p>
            <a:pPr marL="88900" indent="0" algn="just">
              <a:buNone/>
            </a:pPr>
            <a:r>
              <a:rPr lang="ja-JP" altLang="en-US" sz="1200" dirty="0">
                <a:latin typeface="+mn-ea"/>
              </a:rPr>
              <a:t>　しかし、彼らは反論、意思表示できるチャンスが少ない。</a:t>
            </a:r>
            <a:endParaRPr lang="en-US" altLang="ja-JP" sz="1200" dirty="0">
              <a:latin typeface="+mn-ea"/>
            </a:endParaRPr>
          </a:p>
          <a:p>
            <a:pPr marL="88900" indent="0" algn="just">
              <a:buNone/>
            </a:pPr>
            <a:endParaRPr lang="en-US" altLang="ja-JP" sz="1200" dirty="0">
              <a:latin typeface="+mn-ea"/>
            </a:endParaRPr>
          </a:p>
          <a:p>
            <a:pPr marL="88900" indent="0" algn="just">
              <a:buNone/>
            </a:pPr>
            <a:r>
              <a:rPr lang="ja-JP" altLang="en-US" sz="1200" dirty="0">
                <a:latin typeface="+mn-ea"/>
              </a:rPr>
              <a:t>意思をくみ取って、代弁していることに根拠があるのかを自問自答するスタンスが必要です</a:t>
            </a:r>
          </a:p>
          <a:p>
            <a:endParaRPr kumimoji="1" lang="en-US" altLang="ja-JP" dirty="0"/>
          </a:p>
          <a:p>
            <a:r>
              <a:rPr kumimoji="1" lang="ja-JP" altLang="en-US" dirty="0"/>
              <a:t>客観的な視点を持てる知識、地域の状況をつかんでこどもたちを代弁して、生活圏の地域づくりをイメージした関わりをもつ責任は重大です。</a:t>
            </a:r>
          </a:p>
          <a:p>
            <a:endParaRPr kumimoji="1" lang="ja-JP" altLang="en-US" dirty="0"/>
          </a:p>
        </p:txBody>
      </p:sp>
    </p:spTree>
    <p:extLst>
      <p:ext uri="{BB962C8B-B14F-4D97-AF65-F5344CB8AC3E}">
        <p14:creationId xmlns:p14="http://schemas.microsoft.com/office/powerpoint/2010/main" val="243313844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以降の資料は、総まとめ的にお話し頂ければと思います。</a:t>
            </a:r>
            <a:endParaRPr kumimoji="1" lang="en-US" altLang="ja-JP" dirty="0"/>
          </a:p>
          <a:p>
            <a:endParaRPr kumimoji="1" lang="en-US" altLang="ja-JP" dirty="0"/>
          </a:p>
          <a:p>
            <a:r>
              <a:rPr kumimoji="1" lang="ja-JP" altLang="en-US" dirty="0"/>
              <a:t>こどものことを評価に基づいてとらえること、家族のことを捉えること、生活する地域を捉えること</a:t>
            </a:r>
            <a:endParaRPr kumimoji="1" lang="en-US" altLang="ja-JP" dirty="0"/>
          </a:p>
          <a:p>
            <a:endParaRPr kumimoji="1" lang="en-US" altLang="ja-JP" dirty="0"/>
          </a:p>
          <a:p>
            <a:r>
              <a:rPr kumimoji="1" lang="ja-JP" altLang="en-US" dirty="0"/>
              <a:t>その上で、支援に臨むことの大切さを伝えてください。</a:t>
            </a:r>
          </a:p>
        </p:txBody>
      </p:sp>
    </p:spTree>
    <p:extLst>
      <p:ext uri="{BB962C8B-B14F-4D97-AF65-F5344CB8AC3E}">
        <p14:creationId xmlns:p14="http://schemas.microsoft.com/office/powerpoint/2010/main" val="137804096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88900" indent="0" algn="just">
              <a:buNone/>
            </a:pPr>
            <a:r>
              <a:rPr lang="ja-JP" altLang="en-US" sz="1200" kern="100" dirty="0">
                <a:latin typeface="+mn-ea"/>
                <a:cs typeface="Times New Roman" panose="02020603050405020304" pitchFamily="18" charset="0"/>
              </a:rPr>
              <a:t>こどもであるからこそ、地域生活には多くの場所や人、時間、期間が関わる。そして、多大な影響を受ける。</a:t>
            </a:r>
            <a:endParaRPr lang="en-US" altLang="ja-JP" sz="1200" kern="100" dirty="0">
              <a:latin typeface="+mn-ea"/>
              <a:cs typeface="Times New Roman" panose="02020603050405020304" pitchFamily="18" charset="0"/>
            </a:endParaRPr>
          </a:p>
          <a:p>
            <a:pPr marL="88900" indent="0" algn="just">
              <a:buNone/>
            </a:pPr>
            <a:r>
              <a:rPr lang="ja-JP" altLang="en-US" sz="1200" dirty="0">
                <a:latin typeface="+mn-ea"/>
              </a:rPr>
              <a:t>　影響は、善し悪し・・・</a:t>
            </a:r>
            <a:endParaRPr lang="en-US" altLang="ja-JP" sz="1200" dirty="0">
              <a:latin typeface="+mn-ea"/>
            </a:endParaRPr>
          </a:p>
          <a:p>
            <a:pPr marL="88900" indent="0" algn="just">
              <a:buNone/>
            </a:pPr>
            <a:r>
              <a:rPr lang="ja-JP" altLang="en-US" sz="1200" dirty="0">
                <a:latin typeface="+mn-ea"/>
              </a:rPr>
              <a:t>　大人が、「良かれ」と思って関わる事が、こどもには迷惑であることもしばしば・・・</a:t>
            </a:r>
            <a:endParaRPr lang="en-US" altLang="ja-JP" sz="1200" dirty="0">
              <a:latin typeface="+mn-ea"/>
            </a:endParaRPr>
          </a:p>
          <a:p>
            <a:pPr marL="88900" indent="0" algn="just">
              <a:buNone/>
            </a:pPr>
            <a:r>
              <a:rPr lang="ja-JP" altLang="en-US" sz="1200" dirty="0">
                <a:latin typeface="+mn-ea"/>
              </a:rPr>
              <a:t>　しかし、彼らは反論、意思表示できるチャンスが少ない。</a:t>
            </a:r>
            <a:endParaRPr lang="en-US" altLang="ja-JP" sz="1200" dirty="0">
              <a:latin typeface="+mn-ea"/>
            </a:endParaRPr>
          </a:p>
          <a:p>
            <a:pPr marL="88900" indent="0" algn="just">
              <a:buNone/>
            </a:pPr>
            <a:endParaRPr lang="en-US" altLang="ja-JP" sz="1200" dirty="0">
              <a:latin typeface="+mn-ea"/>
            </a:endParaRPr>
          </a:p>
          <a:p>
            <a:pPr marL="88900" indent="0" algn="just">
              <a:buNone/>
            </a:pPr>
            <a:r>
              <a:rPr lang="ja-JP" altLang="en-US" sz="1200" dirty="0">
                <a:latin typeface="+mn-ea"/>
              </a:rPr>
              <a:t>意思をくみ取って、代弁していることに根拠があるのかを自問自答するスタンスが必要です</a:t>
            </a:r>
          </a:p>
          <a:p>
            <a:endParaRPr kumimoji="1" lang="en-US" altLang="ja-JP" dirty="0"/>
          </a:p>
          <a:p>
            <a:r>
              <a:rPr kumimoji="1" lang="ja-JP" altLang="en-US" dirty="0"/>
              <a:t>客観的な視点を持てる知識、地域の状況をつかんでこどもたちを代弁して、生活圏の地域づくりをイメージした関わりをもつ責任は重大です。</a:t>
            </a:r>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94DA8D-C353-4E83-A253-0681D4E86A1F}"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427612594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B5507B-4498-2923-4F26-ACB1538F387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8F5BCEC-00F9-DCF3-ABC9-689676504AD9}"/>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CF1FBB8-861C-E603-37D2-1C4302F4A510}"/>
              </a:ext>
            </a:extLst>
          </p:cNvPr>
          <p:cNvSpPr>
            <a:spLocks noGrp="1"/>
          </p:cNvSpPr>
          <p:nvPr>
            <p:ph type="body" idx="1"/>
          </p:nvPr>
        </p:nvSpPr>
        <p:spPr/>
        <p:txBody>
          <a:bodyPr/>
          <a:lstStyle/>
          <a:p>
            <a:r>
              <a:rPr kumimoji="1" lang="ja-JP" altLang="en-US" dirty="0"/>
              <a:t>幼いこども、成長・発達が著しいこどもを抱える保護者は日々の生活に追われています。</a:t>
            </a:r>
            <a:endParaRPr kumimoji="1" lang="en-US" altLang="ja-JP" dirty="0"/>
          </a:p>
          <a:p>
            <a:r>
              <a:rPr kumimoji="1" lang="ja-JP" altLang="en-US" dirty="0"/>
              <a:t>その時々の課題に向き合い、解決することで精いっぱいでしょう。</a:t>
            </a:r>
            <a:endParaRPr kumimoji="1" lang="en-US" altLang="ja-JP" dirty="0"/>
          </a:p>
          <a:p>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しかし、そのリアルな葛藤や迷い、疑問はとても重要で、それこそが次の時代のこども達の支援につながります。その解決策は、我が子には還元されないかもしれません。ただ、先輩方、先人の活動の下に今があります。</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我々は、長く継続して、こどもの育ちや親の育ち、家族の姿を見続けることができます。</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こどもの想い、親の想いを第三者として客観的に整理して、地域の取り組みや地域づくり、事業所の役割や支援者が持つべき知識や観点に落とし込み、地域を創っていく役割があります。</a:t>
            </a:r>
            <a:endParaRPr kumimoji="1" lang="en-US" altLang="ja-JP" dirty="0"/>
          </a:p>
          <a:p>
            <a:endParaRPr kumimoji="1" lang="ja-JP" altLang="en-US" dirty="0"/>
          </a:p>
        </p:txBody>
      </p:sp>
    </p:spTree>
    <p:extLst>
      <p:ext uri="{BB962C8B-B14F-4D97-AF65-F5344CB8AC3E}">
        <p14:creationId xmlns:p14="http://schemas.microsoft.com/office/powerpoint/2010/main" val="3884293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ガイドラインについては、その都度機会あるごとに確認するようあ伝えください。</a:t>
            </a:r>
            <a:br>
              <a:rPr kumimoji="1" lang="en-US" altLang="ja-JP" dirty="0"/>
            </a:br>
            <a:r>
              <a:rPr kumimoji="1" lang="en-US" altLang="ja-JP" dirty="0"/>
              <a:t>QR</a:t>
            </a:r>
            <a:r>
              <a:rPr kumimoji="1" lang="ja-JP" altLang="en-US" dirty="0"/>
              <a:t>コードは最新情報を確認できますので、ご活用ください。</a:t>
            </a:r>
          </a:p>
        </p:txBody>
      </p:sp>
    </p:spTree>
    <p:extLst>
      <p:ext uri="{BB962C8B-B14F-4D97-AF65-F5344CB8AC3E}">
        <p14:creationId xmlns:p14="http://schemas.microsoft.com/office/powerpoint/2010/main" val="3852941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障害児通所支援は、親が感じる育てにくさ、ことばの遅れへの心配、障害への気づき、不安から各種相談を経て、受給者証を取得してかかわる事になることが多いです。</a:t>
            </a:r>
            <a:endParaRPr kumimoji="1" lang="en-US" altLang="ja-JP" dirty="0"/>
          </a:p>
          <a:p>
            <a:r>
              <a:rPr kumimoji="1" lang="ja-JP" altLang="en-US" dirty="0"/>
              <a:t>障害児通所支援に至るまでの歩み（歴史）を知ったうえで、我々が担うべき役割を再考し、総合的に支援の充実をはかることが必要です。</a:t>
            </a:r>
            <a:endParaRPr kumimoji="1" lang="en-US" altLang="ja-JP" dirty="0"/>
          </a:p>
          <a:p>
            <a:r>
              <a:rPr kumimoji="1" lang="ja-JP" altLang="en-US" dirty="0"/>
              <a:t>障害児入所支援では、相談支援専門員による利用計画の関与もなくなります。また、対象となるこども達は虐待や家庭の諸事情のより、親による養育を継続することができず、育ちと生活の場を移管せざるをえなかったこども達であり、そのこどもと対峙することとなります。また、発達支援の観点、今後の家族との生活などもイメージしておく必要があります。</a:t>
            </a:r>
            <a:endParaRPr kumimoji="1" lang="en-US" altLang="ja-JP" dirty="0"/>
          </a:p>
          <a:p>
            <a:r>
              <a:rPr kumimoji="1" lang="ja-JP" altLang="en-US" dirty="0"/>
              <a:t>本セッションの以下のスライドは通所支援を中心に作成しております。説明の際に、入所支援や入所することとなったこどもと保護者の事もふれていただけると幸いです。</a:t>
            </a:r>
          </a:p>
        </p:txBody>
      </p:sp>
    </p:spTree>
    <p:extLst>
      <p:ext uri="{BB962C8B-B14F-4D97-AF65-F5344CB8AC3E}">
        <p14:creationId xmlns:p14="http://schemas.microsoft.com/office/powerpoint/2010/main" val="1409256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障害の受容過程を左側縦軸に示し、中央に支援のタイプ大枠を矢印で示しました。</a:t>
            </a:r>
            <a:endParaRPr kumimoji="1" lang="en-US" altLang="ja-JP" dirty="0"/>
          </a:p>
          <a:p>
            <a:r>
              <a:rPr kumimoji="1" lang="ja-JP" altLang="en-US" dirty="0"/>
              <a:t>障害児通所支援や障害児相談支援が関わるのは、赤丸です。</a:t>
            </a:r>
            <a:endParaRPr kumimoji="1" lang="en-US" altLang="ja-JP" dirty="0"/>
          </a:p>
          <a:p>
            <a:r>
              <a:rPr kumimoji="1" lang="ja-JP" altLang="en-US" dirty="0"/>
              <a:t>こどもや保護者のサポートは、市町村の窓口から始まっています。</a:t>
            </a:r>
            <a:endParaRPr kumimoji="1" lang="en-US" altLang="ja-JP" dirty="0"/>
          </a:p>
          <a:p>
            <a:r>
              <a:rPr kumimoji="1" lang="ja-JP" altLang="en-US" dirty="0"/>
              <a:t>我々が関わるより以前から、関わってきた方々がいて、そこにはこどもと保護者の安心や希望、不安や葛藤などの経過と歴史があり、そこに寄り添ってきた人々がおられます。</a:t>
            </a:r>
            <a:endParaRPr kumimoji="1" lang="en-US" altLang="ja-JP" dirty="0"/>
          </a:p>
          <a:p>
            <a:r>
              <a:rPr kumimoji="1" lang="ja-JP" altLang="en-US" dirty="0"/>
              <a:t>その歩みを受け止めた上で、支援を開始し、相互の信頼を築き深めてゆくことが大切です。</a:t>
            </a:r>
            <a:endParaRPr kumimoji="1" lang="en-US" altLang="ja-JP" dirty="0"/>
          </a:p>
          <a:p>
            <a:endParaRPr kumimoji="1" lang="en-US" altLang="ja-JP" dirty="0"/>
          </a:p>
          <a:p>
            <a:r>
              <a:rPr kumimoji="1" lang="ja-JP" altLang="en-US" dirty="0"/>
              <a:t>相談支援専門員や児童発達支援管理責任者は、日頃からの市町村の相談窓口など、行政機関との連携やコネクションが必要です。</a:t>
            </a:r>
          </a:p>
        </p:txBody>
      </p:sp>
    </p:spTree>
    <p:extLst>
      <p:ext uri="{BB962C8B-B14F-4D97-AF65-F5344CB8AC3E}">
        <p14:creationId xmlns:p14="http://schemas.microsoft.com/office/powerpoint/2010/main" val="34242317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この資料は、福岡県の専門研修でご提示いただいた資料です。自治体によって入所へのプロセスは異なります。それぞれにご確認ください。</a:t>
            </a:r>
          </a:p>
        </p:txBody>
      </p:sp>
    </p:spTree>
    <p:extLst>
      <p:ext uri="{BB962C8B-B14F-4D97-AF65-F5344CB8AC3E}">
        <p14:creationId xmlns:p14="http://schemas.microsoft.com/office/powerpoint/2010/main" val="31366956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親が障害に気く時期とこどもたちの成長発達を表現したく、このスライドをつくりました。</a:t>
            </a:r>
            <a:endParaRPr kumimoji="1" lang="en-US" altLang="ja-JP" dirty="0"/>
          </a:p>
          <a:p>
            <a:r>
              <a:rPr kumimoji="1" lang="ja-JP" altLang="en-US" dirty="0"/>
              <a:t>障害の有無にかかわらず、どの親もこどもとの生活、家族での生活に夢を抱き、期待と展望を持って生活します。</a:t>
            </a:r>
            <a:endParaRPr kumimoji="1" lang="en-US" altLang="ja-JP" dirty="0"/>
          </a:p>
          <a:p>
            <a:r>
              <a:rPr kumimoji="1" lang="ja-JP" altLang="en-US" dirty="0"/>
              <a:t>期待や展望がなくとも、こどもは育ち当たり前に過ごせることを前提に生活設計をするでしょう。</a:t>
            </a:r>
            <a:endParaRPr kumimoji="1" lang="en-US" altLang="ja-JP" dirty="0"/>
          </a:p>
          <a:p>
            <a:r>
              <a:rPr kumimoji="1" lang="ja-JP" altLang="en-US" dirty="0"/>
              <a:t>基礎疾患、障害の種別や程度により、「親になる」といった保護者の覚悟や不安、怒りや葛藤は異なります。</a:t>
            </a:r>
            <a:endParaRPr kumimoji="1" lang="en-US" altLang="ja-JP" dirty="0"/>
          </a:p>
          <a:p>
            <a:endParaRPr kumimoji="1" lang="en-US" altLang="ja-JP" dirty="0"/>
          </a:p>
          <a:p>
            <a:r>
              <a:rPr kumimoji="1" lang="ja-JP" altLang="en-US" dirty="0"/>
              <a:t>出生前診断が進歩し、染色体異常などをもって産まれてくる場合、出産前に医師からの説明の機会があります。</a:t>
            </a:r>
            <a:endParaRPr kumimoji="1" lang="en-US" altLang="ja-JP" dirty="0"/>
          </a:p>
          <a:p>
            <a:r>
              <a:rPr kumimoji="1" lang="ja-JP" altLang="en-US" dirty="0"/>
              <a:t>出生前診断による告知がなく、新生児スコアが低い場合や出産時のトラブル、新生児スクリーニング等も含めてリスクを抱えているこどもは、出産後まもなく医師から親への説明の機会があります。</a:t>
            </a:r>
            <a:endParaRPr kumimoji="1" lang="en-US" altLang="ja-JP" dirty="0"/>
          </a:p>
          <a:p>
            <a:r>
              <a:rPr kumimoji="1" lang="ja-JP" altLang="en-US" dirty="0"/>
              <a:t>これは、かなり早期に不安や怒りを経験することになり、ある意味子育ての覚悟を固める入口となります。</a:t>
            </a:r>
            <a:endParaRPr kumimoji="1" lang="en-US" altLang="ja-JP" dirty="0"/>
          </a:p>
          <a:p>
            <a:endParaRPr kumimoji="1" lang="en-US" altLang="ja-JP" dirty="0"/>
          </a:p>
          <a:p>
            <a:r>
              <a:rPr kumimoji="1" lang="ja-JP" altLang="en-US" dirty="0"/>
              <a:t>一方、知的障害や発達障害のこどもたちの多くは、言葉の問題や落ち着きのなさなど、</a:t>
            </a:r>
            <a:r>
              <a:rPr kumimoji="1" lang="en-US" altLang="ja-JP" dirty="0"/>
              <a:t>3</a:t>
            </a:r>
            <a:r>
              <a:rPr kumimoji="1" lang="ja-JP" altLang="en-US" dirty="0"/>
              <a:t>歳児健診などの法定健診で発見されることが多いです。</a:t>
            </a:r>
            <a:endParaRPr kumimoji="1" lang="en-US" altLang="ja-JP" dirty="0"/>
          </a:p>
          <a:p>
            <a:r>
              <a:rPr kumimoji="1" lang="ja-JP" altLang="en-US" dirty="0"/>
              <a:t>障害や何らかの配慮が必要であると気付く、告知されるまでに時間がかかります。</a:t>
            </a:r>
            <a:endParaRPr kumimoji="1" lang="en-US" altLang="ja-JP" dirty="0"/>
          </a:p>
          <a:p>
            <a:r>
              <a:rPr kumimoji="1" lang="ja-JP" altLang="en-US" dirty="0"/>
              <a:t>その間が長いほど、親はこどもとの将来により具体的かつ一般的な夢を抱くわけです。</a:t>
            </a:r>
            <a:endParaRPr kumimoji="1" lang="en-US" altLang="ja-JP" dirty="0"/>
          </a:p>
          <a:p>
            <a:r>
              <a:rPr kumimoji="1" lang="ja-JP" altLang="en-US" dirty="0"/>
              <a:t>障害の疑いや告知後に現実を受入れつつも、抱いてきた夢を即時には修正できずに、毎日生活します。</a:t>
            </a:r>
            <a:endParaRPr kumimoji="1" lang="en-US" altLang="ja-JP" dirty="0"/>
          </a:p>
          <a:p>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相談支援専門員や児童発達支援管理責任者は、このことを念頭において、関わる必要があります。</a:t>
            </a:r>
          </a:p>
        </p:txBody>
      </p:sp>
    </p:spTree>
    <p:extLst>
      <p:ext uri="{BB962C8B-B14F-4D97-AF65-F5344CB8AC3E}">
        <p14:creationId xmlns:p14="http://schemas.microsoft.com/office/powerpoint/2010/main" val="38702559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　こどもの育ちには多くの機関や関係者が関わります。各時期ごとにがこどもへの支援を、こどもを中心に、有機的に繋げていくためには、年度ごとに変化する所属クラスのこども集団への適応状況や関係機関の掌握やなど、その時点のたての連携。進学や進級、就職などを意識した横の連携を常に意識しておく必要があります。</a:t>
            </a:r>
            <a:endParaRPr kumimoji="1" lang="en-US" altLang="ja-JP" dirty="0"/>
          </a:p>
          <a:p>
            <a:r>
              <a:rPr kumimoji="1" lang="ja-JP" altLang="en-US" dirty="0"/>
              <a:t>したがって、意識的な移行支援は障害児支援には不可欠なことです。</a:t>
            </a:r>
            <a:endParaRPr kumimoji="1" lang="en-US" altLang="ja-JP" dirty="0"/>
          </a:p>
          <a:p>
            <a:r>
              <a:rPr kumimoji="1" lang="ja-JP" altLang="en-US" dirty="0"/>
              <a:t>　特に相談支援専門員は、移行支援の際に地域の使える社会資源などを色々と提案していただきこどもの可能性を拡げる視点と現実的な状況を調整する視点が必要となります。また、児童発達支援管理責任者はこどものその時々の変化を把握し、こどもの示す反応や行動が成長発達に伴うものであるのか、環境的要因への適応によるものなのかを見極め、経過を見守る対応をとるべきなのか、環境の調整を積極的に行うものであるかの判断をする必要があります。</a:t>
            </a:r>
            <a:endParaRPr kumimoji="1" lang="en-US" altLang="ja-JP" dirty="0"/>
          </a:p>
          <a:p>
            <a:r>
              <a:rPr kumimoji="1" lang="ja-JP" altLang="en-US" dirty="0"/>
              <a:t>　保護者は、あたらし事にチャレンジする決断に時間がかかります。継続的な支援にも意味がありますが、「事前に少しずつ、色々な視点や展望を具体的に提案し、熟考できる時間を与えてられるようにかかわる必要があります。</a:t>
            </a:r>
            <a:endParaRPr kumimoji="1" lang="en-US" altLang="ja-JP" dirty="0"/>
          </a:p>
          <a:p>
            <a:r>
              <a:rPr kumimoji="1" lang="ja-JP" altLang="en-US" dirty="0"/>
              <a:t>　こどもたちの生活は、家庭（親やきょうだい）やお友達、クラスでの相互作用の中で営まれます。こどもの成長発達や障害特性に基づいた観点のみでなく、環境を含めた俯瞰的な立ち位置で支援することを心がける必要があります。</a:t>
            </a:r>
          </a:p>
        </p:txBody>
      </p:sp>
    </p:spTree>
    <p:extLst>
      <p:ext uri="{BB962C8B-B14F-4D97-AF65-F5344CB8AC3E}">
        <p14:creationId xmlns:p14="http://schemas.microsoft.com/office/powerpoint/2010/main" val="14156122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518"/>
            <a:ext cx="8420100" cy="1470025"/>
          </a:xfrm>
        </p:spPr>
        <p:txBody>
          <a:bodyPr/>
          <a:lstStyle/>
          <a:p>
            <a:r>
              <a:rPr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fld id="{0B1CD1CF-F21B-432C-BF43-6EA455275C92}" type="datetime1">
              <a:rPr lang="ja-JP" altLang="en-US" smtClean="0">
                <a:solidFill>
                  <a:srgbClr val="000000"/>
                </a:solidFill>
              </a:rPr>
              <a:t>2025/9/15</a:t>
            </a:fld>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F06477E-3F73-4D16-A3F7-A6B4E61BFADD}" type="slidenum">
              <a:rPr lang="ja-JP" alt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19756062"/>
      </p:ext>
    </p:extLst>
  </p:cSld>
  <p:clrMapOvr>
    <a:masterClrMapping/>
  </p:clrMapOvr>
  <p:transition spd="slow">
    <p:zoom dir="in"/>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fld id="{A2BD438F-3D3E-45C2-9EB2-7AFF0670B7F6}" type="datetime1">
              <a:rPr lang="ja-JP" altLang="en-US" smtClean="0">
                <a:solidFill>
                  <a:srgbClr val="000000"/>
                </a:solidFill>
              </a:rPr>
              <a:t>2025/9/15</a:t>
            </a:fld>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355EE5D-D218-4E3A-B278-7B7EEDC9D830}" type="slidenum">
              <a:rPr lang="ja-JP" alt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42555513"/>
      </p:ext>
    </p:extLst>
  </p:cSld>
  <p:clrMapOvr>
    <a:masterClrMapping/>
  </p:clrMapOvr>
  <p:transition spd="slow">
    <p:zoom dir="in"/>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95300" y="274639"/>
            <a:ext cx="652145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fld id="{1FD2F90E-D6F8-4A11-9A56-1923721CE141}" type="datetime1">
              <a:rPr lang="ja-JP" altLang="en-US" smtClean="0">
                <a:solidFill>
                  <a:srgbClr val="000000"/>
                </a:solidFill>
              </a:rPr>
              <a:t>2025/9/15</a:t>
            </a:fld>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82C5F09-8F10-4EF5-A173-3DA5ED5FE482}" type="slidenum">
              <a:rPr lang="ja-JP" alt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45988796"/>
      </p:ext>
    </p:extLst>
  </p:cSld>
  <p:clrMapOvr>
    <a:masterClrMapping/>
  </p:clrMapOvr>
  <p:transition spd="slow">
    <p:zoom dir="in"/>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517"/>
            <a:ext cx="84201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fld id="{F59C090B-F153-426F-8478-CB1479475ADD}" type="datetime1">
              <a:rPr lang="ja-JP" altLang="en-US" smtClean="0">
                <a:solidFill>
                  <a:srgbClr val="000000"/>
                </a:solidFill>
              </a:rPr>
              <a:t>2025/9/15</a:t>
            </a:fld>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6119AD6-4994-4E75-8E39-85D8FC676E9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1851755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fld id="{BEBC0C0D-0E78-4F6A-BCA2-8852DF6FD117}" type="datetime1">
              <a:rPr lang="ja-JP" altLang="en-US" smtClean="0">
                <a:solidFill>
                  <a:srgbClr val="000000"/>
                </a:solidFill>
              </a:rPr>
              <a:t>2025/9/15</a:t>
            </a:fld>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56055FB-6080-48DB-B0B5-4DB57BC95A3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299268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92"/>
            <a:ext cx="84201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fld id="{F28D8DC6-3880-4B87-B8CC-ECAD80B65356}" type="datetime1">
              <a:rPr lang="ja-JP" altLang="en-US" smtClean="0">
                <a:solidFill>
                  <a:srgbClr val="000000"/>
                </a:solidFill>
              </a:rPr>
              <a:t>2025/9/15</a:t>
            </a:fld>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B92803E-F7AD-4CEE-A3F0-BA4410F009F0}"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4103616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303"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9199"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fld id="{CCAAB3DE-56CA-4EAD-8718-134EF6491E0A}" type="datetime1">
              <a:rPr lang="ja-JP" altLang="en-US" smtClean="0">
                <a:solidFill>
                  <a:srgbClr val="000000"/>
                </a:solidFill>
              </a:rPr>
              <a:t>2025/9/15</a:t>
            </a:fld>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BE7E6DB5-4FB5-4ADA-98AD-C2B4C56166B6}"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0004440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41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41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fld id="{5DF887AD-BE19-4C8A-A5BB-3BEEBD7F7CAD}" type="datetime1">
              <a:rPr lang="ja-JP" altLang="en-US" smtClean="0">
                <a:solidFill>
                  <a:srgbClr val="000000"/>
                </a:solidFill>
              </a:rPr>
              <a:t>2025/9/15</a:t>
            </a:fld>
            <a:endParaRPr lang="en-US" altLang="ja-JP">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4AFBBE1B-9BDF-4BD9-9E51-62DCBCA0A2E9}"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711106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fld id="{5537AE06-EAC4-4F3F-9845-CDE5E9A4BAB7}" type="datetime1">
              <a:rPr lang="ja-JP" altLang="en-US" smtClean="0">
                <a:solidFill>
                  <a:srgbClr val="000000"/>
                </a:solidFill>
              </a:rPr>
              <a:t>2025/9/15</a:t>
            </a:fld>
            <a:endParaRPr lang="en-US" altLang="ja-JP">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480FFB14-990F-44A1-A7CB-A0E8C4A1AA1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9565753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1D3B1B2B-2C9A-4901-B184-5E3D32C0821A}" type="datetime1">
              <a:rPr lang="ja-JP" altLang="en-US" smtClean="0">
                <a:solidFill>
                  <a:srgbClr val="000000"/>
                </a:solidFill>
              </a:rPr>
              <a:t>2025/9/15</a:t>
            </a:fld>
            <a:endParaRPr lang="en-US" altLang="ja-JP">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E1092D49-84C3-4752-8F4D-354FBC52CB7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51692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3499" y="273052"/>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0" y="1435102"/>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fld id="{E272EE0C-A6EE-47E8-86C1-C837485FE8B3}" type="datetime1">
              <a:rPr lang="ja-JP" altLang="en-US" smtClean="0">
                <a:solidFill>
                  <a:srgbClr val="000000"/>
                </a:solidFill>
              </a:rPr>
              <a:t>2025/9/15</a:t>
            </a:fld>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1360B5A-78FE-4BF2-B6E0-F3C0B099E80E}"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6094429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fld id="{F50B2AAA-7353-4FE5-A1DC-4EBED857759A}" type="datetime1">
              <a:rPr lang="ja-JP" altLang="en-US" smtClean="0">
                <a:solidFill>
                  <a:srgbClr val="000000"/>
                </a:solidFill>
              </a:rPr>
              <a:t>2025/9/15</a:t>
            </a:fld>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8554A56-B2D6-42FC-9361-EE1E57CDABDB}" type="slidenum">
              <a:rPr lang="ja-JP" alt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464338523"/>
      </p:ext>
    </p:extLst>
  </p:cSld>
  <p:clrMapOvr>
    <a:masterClrMapping/>
  </p:clrMapOvr>
  <p:transition spd="slow">
    <p:zoom dir="in"/>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fld id="{E658B737-28BD-455C-97FF-43D4D387B402}" type="datetime1">
              <a:rPr lang="ja-JP" altLang="en-US" smtClean="0">
                <a:solidFill>
                  <a:srgbClr val="000000"/>
                </a:solidFill>
              </a:rPr>
              <a:t>2025/9/15</a:t>
            </a:fld>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3877FDF-5C8C-4585-9ABA-81B5B4064A6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3527379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fld id="{54D63FDD-0B30-4BEF-BFD1-FDC2E7C4092C}" type="datetime1">
              <a:rPr lang="ja-JP" altLang="en-US" smtClean="0">
                <a:solidFill>
                  <a:srgbClr val="000000"/>
                </a:solidFill>
              </a:rPr>
              <a:t>2025/9/15</a:t>
            </a:fld>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B4DF2F5-6397-4D7C-92FE-EB7560C1682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05258421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95308" y="274639"/>
            <a:ext cx="653415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fld id="{326FB090-31ED-408B-BFCA-84968CC625B1}" type="datetime1">
              <a:rPr lang="ja-JP" altLang="en-US" smtClean="0">
                <a:solidFill>
                  <a:srgbClr val="000000"/>
                </a:solidFill>
              </a:rPr>
              <a:t>2025/9/15</a:t>
            </a:fld>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3E8C960-CB9E-41E4-9597-3AD14367853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07825364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519"/>
            <a:ext cx="84201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fld id="{E97B8045-05EF-4B25-A1FD-0E30B561081D}" type="datetime1">
              <a:rPr lang="ja-JP" altLang="en-US" smtClean="0">
                <a:solidFill>
                  <a:srgbClr val="000000"/>
                </a:solidFill>
              </a:rPr>
              <a:t>2025/9/15</a:t>
            </a:fld>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FDB64EB-256B-4299-AE75-34E4E6B166D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84685124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fld id="{C857863F-1D25-4209-B301-A23C18676F36}" type="datetime1">
              <a:rPr lang="ja-JP" altLang="en-US" smtClean="0">
                <a:solidFill>
                  <a:srgbClr val="000000"/>
                </a:solidFill>
              </a:rPr>
              <a:t>2025/9/15</a:t>
            </a:fld>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A48FCE7-172E-42C9-9FC3-C41CB2F66528}"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2058574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94"/>
            <a:ext cx="84201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fld id="{AF0A98CF-3E33-4F41-B5E8-4F7D3DA3D12D}" type="datetime1">
              <a:rPr lang="ja-JP" altLang="en-US" smtClean="0">
                <a:solidFill>
                  <a:srgbClr val="000000"/>
                </a:solidFill>
              </a:rPr>
              <a:t>2025/9/15</a:t>
            </a:fld>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EFC11D4-F8AC-4128-B065-13F86E4A4B18}"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7685623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303"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9199"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fld id="{EC763628-DD83-4A77-B183-BDC1AAA31DEC}" type="datetime1">
              <a:rPr lang="ja-JP" altLang="en-US" smtClean="0">
                <a:solidFill>
                  <a:srgbClr val="000000"/>
                </a:solidFill>
              </a:rPr>
              <a:t>2025/9/15</a:t>
            </a:fld>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8443BBB-8D63-46C0-BFB3-1EB0B9702AEA}"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50849871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41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41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fld id="{23959A60-4E1D-4DB7-A441-470706A494D7}" type="datetime1">
              <a:rPr lang="ja-JP" altLang="en-US" smtClean="0">
                <a:solidFill>
                  <a:srgbClr val="000000"/>
                </a:solidFill>
              </a:rPr>
              <a:t>2025/9/15</a:t>
            </a:fld>
            <a:endParaRPr lang="en-US" altLang="ja-JP">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0D58AF-0A86-4062-8AF0-341AECBC6CC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73176551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fld id="{C4F1BEEE-3B5C-43CC-85EE-6FC156A3EEF6}" type="datetime1">
              <a:rPr lang="ja-JP" altLang="en-US" smtClean="0">
                <a:solidFill>
                  <a:srgbClr val="000000"/>
                </a:solidFill>
              </a:rPr>
              <a:t>2025/9/15</a:t>
            </a:fld>
            <a:endParaRPr lang="en-US" altLang="ja-JP">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045B0663-F771-45DF-B29E-131FC5932D6B}"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53285092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1874A224-230B-4FA1-98A3-C594B0A8D6D9}" type="datetime1">
              <a:rPr lang="ja-JP" altLang="en-US" smtClean="0">
                <a:solidFill>
                  <a:srgbClr val="000000"/>
                </a:solidFill>
              </a:rPr>
              <a:t>2025/9/15</a:t>
            </a:fld>
            <a:endParaRPr lang="en-US" altLang="ja-JP">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9FC7C892-A600-46F3-922A-13E34DEEA395}"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6913915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93"/>
            <a:ext cx="84201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fld id="{5A7EB00D-E773-4970-9432-FB5D984248C4}" type="datetime1">
              <a:rPr lang="ja-JP" altLang="en-US" smtClean="0">
                <a:solidFill>
                  <a:srgbClr val="000000"/>
                </a:solidFill>
              </a:rPr>
              <a:t>2025/9/15</a:t>
            </a:fld>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651A2D1-478A-4332-845B-29D2743FD97E}" type="slidenum">
              <a:rPr lang="ja-JP" alt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65220063"/>
      </p:ext>
    </p:extLst>
  </p:cSld>
  <p:clrMapOvr>
    <a:masterClrMapping/>
  </p:clrMapOvr>
  <p:transition spd="slow">
    <p:zoom dir="in"/>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3499" y="273052"/>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0" y="1435102"/>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fld id="{7BE9C3BF-99B6-4CA0-889B-C95722D19C4F}" type="datetime1">
              <a:rPr lang="ja-JP" altLang="en-US" smtClean="0">
                <a:solidFill>
                  <a:srgbClr val="000000"/>
                </a:solidFill>
              </a:rPr>
              <a:t>2025/9/15</a:t>
            </a:fld>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75AA444-D871-4765-BCAE-9C04E329FCA0}"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71069350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fld id="{683472EA-CD20-4166-B7B6-DEA07E73211B}" type="datetime1">
              <a:rPr lang="ja-JP" altLang="en-US" smtClean="0">
                <a:solidFill>
                  <a:srgbClr val="000000"/>
                </a:solidFill>
              </a:rPr>
              <a:t>2025/9/15</a:t>
            </a:fld>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CD10CDA-97E0-41D8-9A69-A3F77187C93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08870831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fld id="{DB2673F9-CAC4-4FDA-9AC0-C6A37759B38A}" type="datetime1">
              <a:rPr lang="ja-JP" altLang="en-US" smtClean="0">
                <a:solidFill>
                  <a:srgbClr val="000000"/>
                </a:solidFill>
              </a:rPr>
              <a:t>2025/9/15</a:t>
            </a:fld>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C80C811-4D05-4C9E-9A6C-1BC583A35186}"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9509162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95308" y="274639"/>
            <a:ext cx="653415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fld id="{EF5819FA-D21C-4283-A187-FC6AF0292F4A}" type="datetime1">
              <a:rPr lang="ja-JP" altLang="en-US" smtClean="0">
                <a:solidFill>
                  <a:srgbClr val="000000"/>
                </a:solidFill>
              </a:rPr>
              <a:t>2025/9/15</a:t>
            </a:fld>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4950440-8CBE-425D-AEDE-0B24B57E710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73708765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p>
            <a:r>
              <a:rPr lang="ja-JP" altLang="en-US"/>
              <a:t>マスタ タイトルの書式設定</a:t>
            </a:r>
          </a:p>
        </p:txBody>
      </p:sp>
      <p:sp>
        <p:nvSpPr>
          <p:cNvPr id="3" name="表プレースホルダ 2"/>
          <p:cNvSpPr>
            <a:spLocks noGrp="1"/>
          </p:cNvSpPr>
          <p:nvPr>
            <p:ph type="tbl" idx="1"/>
          </p:nvPr>
        </p:nvSpPr>
        <p:spPr>
          <a:xfrm>
            <a:off x="495300" y="1600204"/>
            <a:ext cx="8915400" cy="4525963"/>
          </a:xfrm>
        </p:spPr>
        <p:txBody>
          <a:bodyPr/>
          <a:lstStyle/>
          <a:p>
            <a:pPr lvl="0"/>
            <a:endParaRPr lang="ja-JP" altLang="en-US" noProof="0"/>
          </a:p>
        </p:txBody>
      </p:sp>
      <p:sp>
        <p:nvSpPr>
          <p:cNvPr id="4" name="Rectangle 4"/>
          <p:cNvSpPr>
            <a:spLocks noGrp="1" noChangeArrowheads="1"/>
          </p:cNvSpPr>
          <p:nvPr>
            <p:ph type="dt" sz="half" idx="10"/>
          </p:nvPr>
        </p:nvSpPr>
        <p:spPr>
          <a:ln/>
        </p:spPr>
        <p:txBody>
          <a:bodyPr/>
          <a:lstStyle>
            <a:lvl1pPr>
              <a:defRPr/>
            </a:lvl1pPr>
          </a:lstStyle>
          <a:p>
            <a:pPr>
              <a:defRPr/>
            </a:pPr>
            <a:fld id="{E15669CF-4186-4A47-8ECA-7E684A56C681}" type="datetime1">
              <a:rPr lang="ja-JP" altLang="en-US" smtClean="0">
                <a:solidFill>
                  <a:srgbClr val="000000"/>
                </a:solidFill>
              </a:rPr>
              <a:t>2025/9/15</a:t>
            </a:fld>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2698C57-7509-427C-8E7D-22C74B8D66B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10514887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495300" y="274639"/>
            <a:ext cx="8915400" cy="585152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 name="Rectangle 4"/>
          <p:cNvSpPr>
            <a:spLocks noGrp="1" noChangeArrowheads="1"/>
          </p:cNvSpPr>
          <p:nvPr>
            <p:ph type="dt" sz="half" idx="10"/>
          </p:nvPr>
        </p:nvSpPr>
        <p:spPr>
          <a:ln/>
        </p:spPr>
        <p:txBody>
          <a:bodyPr/>
          <a:lstStyle>
            <a:lvl1pPr>
              <a:defRPr/>
            </a:lvl1pPr>
          </a:lstStyle>
          <a:p>
            <a:pPr>
              <a:defRPr/>
            </a:pPr>
            <a:fld id="{C37E5C6E-ED1B-49ED-BAA4-C953D51FD628}" type="datetime1">
              <a:rPr lang="ja-JP" altLang="en-US" smtClean="0">
                <a:solidFill>
                  <a:srgbClr val="000000"/>
                </a:solidFill>
              </a:rPr>
              <a:t>2025/9/15</a:t>
            </a:fld>
            <a:endParaRPr lang="en-US" altLang="ja-JP">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AD160CE4-FAB0-4BA4-B356-2D15B567BAC8}"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15916931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84"/>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pPr>
              <a:defRPr/>
            </a:pPr>
            <a:fld id="{919A7569-6CB2-4DBC-B095-C369780DD675}" type="datetime1">
              <a:rPr lang="ja-JP" altLang="en-US" smtClean="0">
                <a:solidFill>
                  <a:prstClr val="black">
                    <a:tint val="75000"/>
                  </a:prstClr>
                </a:solidFill>
              </a:rPr>
              <a:t>2025/9/15</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CF2693FE-CCA4-4605-BC17-BA5989BF2075}" type="slidenum">
              <a:rPr lang="ja-JP" altLang="en-US" smtClean="0">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64115279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fld id="{AB1DB9C3-BE1A-4D08-9436-4151DF16881B}" type="datetime1">
              <a:rPr lang="ja-JP" altLang="en-US" smtClean="0">
                <a:solidFill>
                  <a:prstClr val="black">
                    <a:tint val="75000"/>
                  </a:prstClr>
                </a:solidFill>
              </a:rPr>
              <a:t>2025/9/15</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FAC53EDA-CF1C-43FE-9BA8-D1A4592054A1}" type="slidenum">
              <a:rPr lang="ja-JP" altLang="en-US" smtClean="0">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69943232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59"/>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pPr>
              <a:defRPr/>
            </a:pPr>
            <a:fld id="{C76D0E7B-81EB-4398-9872-F62A817CAA07}" type="datetime1">
              <a:rPr lang="ja-JP" altLang="en-US" smtClean="0">
                <a:solidFill>
                  <a:prstClr val="black">
                    <a:tint val="75000"/>
                  </a:prstClr>
                </a:solidFill>
              </a:rPr>
              <a:t>2025/9/15</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B0828F4B-E1CE-405D-8C18-12B5C953DF01}" type="slidenum">
              <a:rPr lang="ja-JP" altLang="en-US" smtClean="0">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334810333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4"/>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35550" y="1600204"/>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pPr>
              <a:defRPr/>
            </a:pPr>
            <a:fld id="{57009FF1-72AB-44D1-82B6-320768B8A403}" type="datetime1">
              <a:rPr lang="ja-JP" altLang="en-US" smtClean="0">
                <a:solidFill>
                  <a:prstClr val="black">
                    <a:tint val="75000"/>
                  </a:prstClr>
                </a:solidFill>
              </a:rPr>
              <a:t>2025/9/15</a:t>
            </a:fld>
            <a:endParaRPr lang="ja-JP" altLang="en-US" dirty="0">
              <a:solidFill>
                <a:prstClr val="black">
                  <a:tint val="75000"/>
                </a:prstClr>
              </a:solidFill>
            </a:endParaRPr>
          </a:p>
        </p:txBody>
      </p:sp>
      <p:sp>
        <p:nvSpPr>
          <p:cNvPr id="6" name="フッター プレースホルダー 5"/>
          <p:cNvSpPr>
            <a:spLocks noGrp="1"/>
          </p:cNvSpPr>
          <p:nvPr>
            <p:ph type="ftr" sz="quarter" idx="11"/>
          </p:nvPr>
        </p:nvSpPr>
        <p:spPr/>
        <p:txBody>
          <a:bodyPr/>
          <a:lstStyle/>
          <a:p>
            <a:pPr>
              <a:defRPr/>
            </a:pPr>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pPr>
              <a:defRPr/>
            </a:pPr>
            <a:fld id="{B8A44F43-2FC4-4250-9B16-621291906B81}" type="slidenum">
              <a:rPr lang="ja-JP" altLang="en-US" smtClean="0">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19873528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95300" y="1600204"/>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5035550" y="1600204"/>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fld id="{333410B4-AC54-4F9A-A3F2-BBC56B7FACAC}" type="datetime1">
              <a:rPr lang="ja-JP" altLang="en-US" smtClean="0">
                <a:solidFill>
                  <a:srgbClr val="000000"/>
                </a:solidFill>
              </a:rPr>
              <a:t>2025/9/15</a:t>
            </a:fld>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4363C751-902C-480D-92BF-5BA2CF64D124}" type="slidenum">
              <a:rPr lang="ja-JP" alt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34511032"/>
      </p:ext>
    </p:extLst>
  </p:cSld>
  <p:clrMapOvr>
    <a:masterClrMapping/>
  </p:clrMapOvr>
  <p:transition spd="slow">
    <p:zoom dir="in"/>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5"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pPr>
              <a:defRPr/>
            </a:pPr>
            <a:fld id="{89DB07C8-1D4E-43B8-8D97-FC5942016F24}" type="datetime1">
              <a:rPr lang="ja-JP" altLang="en-US" smtClean="0">
                <a:solidFill>
                  <a:prstClr val="black">
                    <a:tint val="75000"/>
                  </a:prstClr>
                </a:solidFill>
              </a:rPr>
              <a:t>2025/9/15</a:t>
            </a:fld>
            <a:endParaRPr lang="ja-JP" altLang="en-US" dirty="0">
              <a:solidFill>
                <a:prstClr val="black">
                  <a:tint val="75000"/>
                </a:prstClr>
              </a:solidFill>
            </a:endParaRPr>
          </a:p>
        </p:txBody>
      </p:sp>
      <p:sp>
        <p:nvSpPr>
          <p:cNvPr id="8" name="フッター プレースホルダー 7"/>
          <p:cNvSpPr>
            <a:spLocks noGrp="1"/>
          </p:cNvSpPr>
          <p:nvPr>
            <p:ph type="ftr" sz="quarter" idx="11"/>
          </p:nvPr>
        </p:nvSpPr>
        <p:spPr/>
        <p:txBody>
          <a:bodyPr/>
          <a:lstStyle/>
          <a:p>
            <a:pPr>
              <a:defRPr/>
            </a:pPr>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pPr>
              <a:defRPr/>
            </a:pPr>
            <a:fld id="{0188BF9B-9B16-4887-AB25-857E65720CCF}" type="slidenum">
              <a:rPr lang="ja-JP" altLang="en-US" smtClean="0">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238455937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pPr>
              <a:defRPr/>
            </a:pPr>
            <a:fld id="{B681A737-AE4B-4F57-994F-4CCC1703867C}" type="datetime1">
              <a:rPr lang="ja-JP" altLang="en-US" smtClean="0">
                <a:solidFill>
                  <a:prstClr val="black">
                    <a:tint val="75000"/>
                  </a:prstClr>
                </a:solidFill>
              </a:rPr>
              <a:t>2025/9/15</a:t>
            </a:fld>
            <a:endParaRPr lang="ja-JP" altLang="en-US" dirty="0">
              <a:solidFill>
                <a:prstClr val="black">
                  <a:tint val="75000"/>
                </a:prstClr>
              </a:solidFill>
            </a:endParaRPr>
          </a:p>
        </p:txBody>
      </p:sp>
      <p:sp>
        <p:nvSpPr>
          <p:cNvPr id="4" name="フッター プレースホルダー 3"/>
          <p:cNvSpPr>
            <a:spLocks noGrp="1"/>
          </p:cNvSpPr>
          <p:nvPr>
            <p:ph type="ftr" sz="quarter" idx="11"/>
          </p:nvPr>
        </p:nvSpPr>
        <p:spPr/>
        <p:txBody>
          <a:bodyPr/>
          <a:lstStyle/>
          <a:p>
            <a:pPr>
              <a:defRPr/>
            </a:pPr>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pPr>
              <a:defRPr/>
            </a:pPr>
            <a:fld id="{C650E9EA-994D-4B3E-B495-79AF36648B34}" type="slidenum">
              <a:rPr lang="ja-JP" altLang="en-US" smtClean="0">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364759767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pPr>
              <a:defRPr/>
            </a:pPr>
            <a:fld id="{83403BD7-9254-4AC7-94CB-4ED6E490E94E}" type="datetime1">
              <a:rPr lang="ja-JP" altLang="en-US" smtClean="0">
                <a:solidFill>
                  <a:prstClr val="black">
                    <a:tint val="75000"/>
                  </a:prstClr>
                </a:solidFill>
              </a:rPr>
              <a:t>2025/9/15</a:t>
            </a:fld>
            <a:endParaRPr lang="ja-JP" altLang="en-US" dirty="0">
              <a:solidFill>
                <a:prstClr val="black">
                  <a:tint val="75000"/>
                </a:prstClr>
              </a:solidFill>
            </a:endParaRPr>
          </a:p>
        </p:txBody>
      </p:sp>
      <p:sp>
        <p:nvSpPr>
          <p:cNvPr id="3" name="フッター プレースホルダー 2"/>
          <p:cNvSpPr>
            <a:spLocks noGrp="1"/>
          </p:cNvSpPr>
          <p:nvPr>
            <p:ph type="ftr" sz="quarter" idx="11"/>
          </p:nvPr>
        </p:nvSpPr>
        <p:spPr/>
        <p:txBody>
          <a:bodyPr/>
          <a:lstStyle/>
          <a:p>
            <a:pPr>
              <a:defRPr/>
            </a:pPr>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pPr>
              <a:defRPr/>
            </a:pPr>
            <a:fld id="{ACD93086-001E-4747-B2A1-E3A4F81E7329}" type="slidenum">
              <a:rPr lang="ja-JP" altLang="en-US" smtClean="0">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170015986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2" y="273052"/>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2"/>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fld id="{96B036D7-EA86-4F93-8245-B444625329C5}" type="datetime1">
              <a:rPr lang="ja-JP" altLang="en-US" smtClean="0">
                <a:solidFill>
                  <a:prstClr val="black">
                    <a:tint val="75000"/>
                  </a:prstClr>
                </a:solidFill>
              </a:rPr>
              <a:t>2025/9/15</a:t>
            </a:fld>
            <a:endParaRPr lang="ja-JP" altLang="en-US" dirty="0">
              <a:solidFill>
                <a:prstClr val="black">
                  <a:tint val="75000"/>
                </a:prstClr>
              </a:solidFill>
            </a:endParaRPr>
          </a:p>
        </p:txBody>
      </p:sp>
      <p:sp>
        <p:nvSpPr>
          <p:cNvPr id="6" name="フッター プレースホルダー 5"/>
          <p:cNvSpPr>
            <a:spLocks noGrp="1"/>
          </p:cNvSpPr>
          <p:nvPr>
            <p:ph type="ftr" sz="quarter" idx="11"/>
          </p:nvPr>
        </p:nvSpPr>
        <p:spPr/>
        <p:txBody>
          <a:bodyPr/>
          <a:lstStyle/>
          <a:p>
            <a:pPr>
              <a:defRPr/>
            </a:pPr>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pPr>
              <a:defRPr/>
            </a:pPr>
            <a:fld id="{27126C98-0824-412A-A451-8853463E4D10}" type="slidenum">
              <a:rPr lang="ja-JP" altLang="en-US" smtClean="0">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355116723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fld id="{1286B553-B6EF-4641-BDE3-4A5810711FAC}" type="datetime1">
              <a:rPr lang="ja-JP" altLang="en-US" smtClean="0">
                <a:solidFill>
                  <a:prstClr val="black">
                    <a:tint val="75000"/>
                  </a:prstClr>
                </a:solidFill>
              </a:rPr>
              <a:t>2025/9/15</a:t>
            </a:fld>
            <a:endParaRPr lang="ja-JP" altLang="en-US" dirty="0">
              <a:solidFill>
                <a:prstClr val="black">
                  <a:tint val="75000"/>
                </a:prstClr>
              </a:solidFill>
            </a:endParaRPr>
          </a:p>
        </p:txBody>
      </p:sp>
      <p:sp>
        <p:nvSpPr>
          <p:cNvPr id="6" name="フッター プレースホルダー 5"/>
          <p:cNvSpPr>
            <a:spLocks noGrp="1"/>
          </p:cNvSpPr>
          <p:nvPr>
            <p:ph type="ftr" sz="quarter" idx="11"/>
          </p:nvPr>
        </p:nvSpPr>
        <p:spPr/>
        <p:txBody>
          <a:bodyPr/>
          <a:lstStyle/>
          <a:p>
            <a:pPr>
              <a:defRPr/>
            </a:pPr>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pPr>
              <a:defRPr/>
            </a:pPr>
            <a:fld id="{8AEAF838-39E2-4E7F-A1BF-7EBA757DBA56}" type="slidenum">
              <a:rPr lang="ja-JP" altLang="en-US" smtClean="0">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235037755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fld id="{698189A8-0003-4CDC-9749-C1A9BC4CAD6B}" type="datetime1">
              <a:rPr lang="ja-JP" altLang="en-US" smtClean="0">
                <a:solidFill>
                  <a:prstClr val="black">
                    <a:tint val="75000"/>
                  </a:prstClr>
                </a:solidFill>
              </a:rPr>
              <a:t>2025/9/15</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27126C98-0824-412A-A451-8853463E4D10}" type="slidenum">
              <a:rPr lang="ja-JP" altLang="en-US" smtClean="0">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338876758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39"/>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fld id="{F063D3A0-77EF-43F8-9D4F-D65DDFF84083}" type="datetime1">
              <a:rPr lang="ja-JP" altLang="en-US" smtClean="0">
                <a:solidFill>
                  <a:prstClr val="black">
                    <a:tint val="75000"/>
                  </a:prstClr>
                </a:solidFill>
              </a:rPr>
              <a:t>2025/9/15</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27126C98-0824-412A-A451-8853463E4D10}" type="slidenum">
              <a:rPr lang="ja-JP" altLang="en-US" smtClean="0">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405845057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Only">
  <p:cSld name="コンテンツ">
    <p:spTree>
      <p:nvGrpSpPr>
        <p:cNvPr id="1" name=""/>
        <p:cNvGrpSpPr/>
        <p:nvPr/>
      </p:nvGrpSpPr>
      <p:grpSpPr>
        <a:xfrm>
          <a:off x="0" y="0"/>
          <a:ext cx="0" cy="0"/>
          <a:chOff x="0" y="0"/>
          <a:chExt cx="0" cy="0"/>
        </a:xfrm>
      </p:grpSpPr>
      <p:sp>
        <p:nvSpPr>
          <p:cNvPr id="2" name="コンテンツ プレースホルダー 1"/>
          <p:cNvSpPr>
            <a:spLocks noGrp="1"/>
          </p:cNvSpPr>
          <p:nvPr>
            <p:ph/>
          </p:nvPr>
        </p:nvSpPr>
        <p:spPr>
          <a:xfrm>
            <a:off x="495300" y="274639"/>
            <a:ext cx="8915400" cy="5851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 name="日付プレースホルダー 2"/>
          <p:cNvSpPr>
            <a:spLocks noGrp="1"/>
          </p:cNvSpPr>
          <p:nvPr>
            <p:ph type="dt" sz="half" idx="10"/>
          </p:nvPr>
        </p:nvSpPr>
        <p:spPr>
          <a:xfrm>
            <a:off x="495300" y="6245225"/>
            <a:ext cx="2311400" cy="476250"/>
          </a:xfrm>
        </p:spPr>
        <p:txBody>
          <a:bodyPr/>
          <a:lstStyle>
            <a:lvl1pPr>
              <a:defRPr/>
            </a:lvl1pPr>
          </a:lstStyle>
          <a:p>
            <a:fld id="{2B888324-A92A-4820-9710-6CBF0ED6B18C}" type="datetime1">
              <a:rPr lang="ja-JP" altLang="en-US" smtClean="0">
                <a:solidFill>
                  <a:prstClr val="black">
                    <a:tint val="75000"/>
                  </a:prstClr>
                </a:solidFill>
              </a:rPr>
              <a:t>2025/9/15</a:t>
            </a:fld>
            <a:endParaRPr lang="en-US" altLang="ja-JP">
              <a:solidFill>
                <a:prstClr val="black">
                  <a:tint val="75000"/>
                </a:prstClr>
              </a:solidFill>
            </a:endParaRPr>
          </a:p>
        </p:txBody>
      </p:sp>
      <p:sp>
        <p:nvSpPr>
          <p:cNvPr id="4" name="フッター プレースホルダー 3"/>
          <p:cNvSpPr>
            <a:spLocks noGrp="1"/>
          </p:cNvSpPr>
          <p:nvPr>
            <p:ph type="ftr" sz="quarter" idx="11"/>
          </p:nvPr>
        </p:nvSpPr>
        <p:spPr>
          <a:xfrm>
            <a:off x="3384550" y="6245225"/>
            <a:ext cx="3136900" cy="476250"/>
          </a:xfrm>
        </p:spPr>
        <p:txBody>
          <a:bodyPr/>
          <a:lstStyle>
            <a:lvl1pPr>
              <a:defRPr/>
            </a:lvl1pPr>
          </a:lstStyle>
          <a:p>
            <a:endParaRPr lang="en-US" altLang="ja-JP">
              <a:solidFill>
                <a:prstClr val="black">
                  <a:tint val="75000"/>
                </a:prstClr>
              </a:solidFill>
            </a:endParaRPr>
          </a:p>
        </p:txBody>
      </p:sp>
      <p:sp>
        <p:nvSpPr>
          <p:cNvPr id="5" name="スライド番号プレースホルダー 4"/>
          <p:cNvSpPr>
            <a:spLocks noGrp="1"/>
          </p:cNvSpPr>
          <p:nvPr>
            <p:ph type="sldNum" sz="quarter" idx="12"/>
          </p:nvPr>
        </p:nvSpPr>
        <p:spPr>
          <a:xfrm>
            <a:off x="7099300" y="6245225"/>
            <a:ext cx="2311400" cy="476250"/>
          </a:xfrm>
        </p:spPr>
        <p:txBody>
          <a:bodyPr/>
          <a:lstStyle>
            <a:lvl1pPr>
              <a:defRPr/>
            </a:lvl1pPr>
          </a:lstStyle>
          <a:p>
            <a:fld id="{6BE72C1A-BBCF-4EC8-9E3C-F91AA049A9E8}" type="slidenum">
              <a:rPr lang="en-US" altLang="ja-JP">
                <a:solidFill>
                  <a:prstClr val="black">
                    <a:tint val="75000"/>
                  </a:prstClr>
                </a:solidFill>
              </a:rPr>
              <a:pPr/>
              <a:t>‹#›</a:t>
            </a:fld>
            <a:endParaRPr lang="en-US" altLang="ja-JP">
              <a:solidFill>
                <a:prstClr val="black">
                  <a:tint val="75000"/>
                </a:prstClr>
              </a:solidFill>
            </a:endParaRPr>
          </a:p>
        </p:txBody>
      </p:sp>
    </p:spTree>
    <p:extLst>
      <p:ext uri="{BB962C8B-B14F-4D97-AF65-F5344CB8AC3E}">
        <p14:creationId xmlns:p14="http://schemas.microsoft.com/office/powerpoint/2010/main" val="274544009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180E883-C814-4EAE-9D65-5BC9476BD029}" type="datetime1">
              <a:rPr kumimoji="1" lang="ja-JP" altLang="en-US" smtClean="0"/>
              <a:t>2025/9/15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D1FACA5-F295-4B71-9523-E0646159294B}" type="slidenum">
              <a:rPr kumimoji="1" lang="ja-JP" altLang="en-US" smtClean="0"/>
              <a:t>‹#›</a:t>
            </a:fld>
            <a:endParaRPr kumimoji="1" lang="ja-JP" altLang="en-US"/>
          </a:p>
        </p:txBody>
      </p:sp>
    </p:spTree>
    <p:extLst>
      <p:ext uri="{BB962C8B-B14F-4D97-AF65-F5344CB8AC3E}">
        <p14:creationId xmlns:p14="http://schemas.microsoft.com/office/powerpoint/2010/main" val="109196337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BF69136-BECB-4845-8AAA-E0ACA64CB764}" type="datetime1">
              <a:rPr kumimoji="1" lang="ja-JP" altLang="en-US" smtClean="0"/>
              <a:t>2025/9/15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D1FACA5-F295-4B71-9523-E0646159294B}" type="slidenum">
              <a:rPr kumimoji="1" lang="ja-JP" altLang="en-US" smtClean="0"/>
              <a:t>‹#›</a:t>
            </a:fld>
            <a:endParaRPr kumimoji="1" lang="ja-JP" altLang="en-US"/>
          </a:p>
        </p:txBody>
      </p:sp>
    </p:spTree>
    <p:extLst>
      <p:ext uri="{BB962C8B-B14F-4D97-AF65-F5344CB8AC3E}">
        <p14:creationId xmlns:p14="http://schemas.microsoft.com/office/powerpoint/2010/main" val="18853570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5032115"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fld id="{19AE544A-22F8-4EE1-9BF7-FC7F272D80B7}" type="datetime1">
              <a:rPr lang="ja-JP" altLang="en-US" smtClean="0">
                <a:solidFill>
                  <a:srgbClr val="000000"/>
                </a:solidFill>
              </a:rPr>
              <a:t>2025/9/15</a:t>
            </a:fld>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A03B981-BEF9-4A21-9734-DB090DDA1A1C}" type="slidenum">
              <a:rPr lang="ja-JP" alt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26460553"/>
      </p:ext>
    </p:extLst>
  </p:cSld>
  <p:clrMapOvr>
    <a:masterClrMapping/>
  </p:clrMapOvr>
  <p:transition spd="slow">
    <p:zoom dir="in"/>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AF33E67-0807-4296-90C0-D97030C59ECE}" type="datetime1">
              <a:rPr kumimoji="1" lang="ja-JP" altLang="en-US" smtClean="0"/>
              <a:t>2025/9/15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D1FACA5-F295-4B71-9523-E0646159294B}" type="slidenum">
              <a:rPr kumimoji="1" lang="ja-JP" altLang="en-US" smtClean="0"/>
              <a:t>‹#›</a:t>
            </a:fld>
            <a:endParaRPr kumimoji="1" lang="ja-JP" altLang="en-US"/>
          </a:p>
        </p:txBody>
      </p:sp>
    </p:spTree>
    <p:extLst>
      <p:ext uri="{BB962C8B-B14F-4D97-AF65-F5344CB8AC3E}">
        <p14:creationId xmlns:p14="http://schemas.microsoft.com/office/powerpoint/2010/main" val="283480884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12BF4DD-A17D-46C1-BF3C-04DEE66AA0AC}" type="datetime1">
              <a:rPr kumimoji="1" lang="ja-JP" altLang="en-US" smtClean="0"/>
              <a:t>2025/9/15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D1FACA5-F295-4B71-9523-E0646159294B}" type="slidenum">
              <a:rPr kumimoji="1" lang="ja-JP" altLang="en-US" smtClean="0"/>
              <a:t>‹#›</a:t>
            </a:fld>
            <a:endParaRPr kumimoji="1" lang="ja-JP" altLang="en-US"/>
          </a:p>
        </p:txBody>
      </p:sp>
    </p:spTree>
    <p:extLst>
      <p:ext uri="{BB962C8B-B14F-4D97-AF65-F5344CB8AC3E}">
        <p14:creationId xmlns:p14="http://schemas.microsoft.com/office/powerpoint/2010/main" val="293292406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23C5E41-5398-4965-B433-68CA51B14583}" type="datetime1">
              <a:rPr kumimoji="1" lang="ja-JP" altLang="en-US" smtClean="0"/>
              <a:t>2025/9/15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D1FACA5-F295-4B71-9523-E0646159294B}" type="slidenum">
              <a:rPr kumimoji="1" lang="ja-JP" altLang="en-US" smtClean="0"/>
              <a:t>‹#›</a:t>
            </a:fld>
            <a:endParaRPr kumimoji="1" lang="ja-JP" altLang="en-US"/>
          </a:p>
        </p:txBody>
      </p:sp>
    </p:spTree>
    <p:extLst>
      <p:ext uri="{BB962C8B-B14F-4D97-AF65-F5344CB8AC3E}">
        <p14:creationId xmlns:p14="http://schemas.microsoft.com/office/powerpoint/2010/main" val="354515773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5B66AAC-3170-48B5-A2EF-2C7ECE607C10}" type="datetime1">
              <a:rPr kumimoji="1" lang="ja-JP" altLang="en-US" smtClean="0"/>
              <a:t>2025/9/15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D1FACA5-F295-4B71-9523-E0646159294B}" type="slidenum">
              <a:rPr kumimoji="1" lang="ja-JP" altLang="en-US" smtClean="0"/>
              <a:t>‹#›</a:t>
            </a:fld>
            <a:endParaRPr kumimoji="1" lang="ja-JP" altLang="en-US"/>
          </a:p>
        </p:txBody>
      </p:sp>
    </p:spTree>
    <p:extLst>
      <p:ext uri="{BB962C8B-B14F-4D97-AF65-F5344CB8AC3E}">
        <p14:creationId xmlns:p14="http://schemas.microsoft.com/office/powerpoint/2010/main" val="79279973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8B76C5-CBE3-4C10-8B66-C38CF8B7CE01}" type="datetime1">
              <a:rPr kumimoji="1" lang="ja-JP" altLang="en-US" smtClean="0"/>
              <a:t>2025/9/15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D1FACA5-F295-4B71-9523-E0646159294B}" type="slidenum">
              <a:rPr kumimoji="1" lang="ja-JP" altLang="en-US" smtClean="0"/>
              <a:t>‹#›</a:t>
            </a:fld>
            <a:endParaRPr kumimoji="1" lang="ja-JP" altLang="en-US"/>
          </a:p>
        </p:txBody>
      </p:sp>
    </p:spTree>
    <p:extLst>
      <p:ext uri="{BB962C8B-B14F-4D97-AF65-F5344CB8AC3E}">
        <p14:creationId xmlns:p14="http://schemas.microsoft.com/office/powerpoint/2010/main" val="122884453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F4B3A25-6BA7-494E-9796-86E8DD101145}" type="datetime1">
              <a:rPr kumimoji="1" lang="ja-JP" altLang="en-US" smtClean="0"/>
              <a:t>2025/9/15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D1FACA5-F295-4B71-9523-E0646159294B}" type="slidenum">
              <a:rPr kumimoji="1" lang="ja-JP" altLang="en-US" smtClean="0"/>
              <a:t>‹#›</a:t>
            </a:fld>
            <a:endParaRPr kumimoji="1" lang="ja-JP" altLang="en-US"/>
          </a:p>
        </p:txBody>
      </p:sp>
    </p:spTree>
    <p:extLst>
      <p:ext uri="{BB962C8B-B14F-4D97-AF65-F5344CB8AC3E}">
        <p14:creationId xmlns:p14="http://schemas.microsoft.com/office/powerpoint/2010/main" val="900499882"/>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CB09A5F-7042-4C41-B075-64CF6F3C6A71}" type="datetime1">
              <a:rPr kumimoji="1" lang="ja-JP" altLang="en-US" smtClean="0"/>
              <a:t>2025/9/15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D1FACA5-F295-4B71-9523-E0646159294B}" type="slidenum">
              <a:rPr kumimoji="1" lang="ja-JP" altLang="en-US" smtClean="0"/>
              <a:t>‹#›</a:t>
            </a:fld>
            <a:endParaRPr kumimoji="1" lang="ja-JP" altLang="en-US"/>
          </a:p>
        </p:txBody>
      </p:sp>
    </p:spTree>
    <p:extLst>
      <p:ext uri="{BB962C8B-B14F-4D97-AF65-F5344CB8AC3E}">
        <p14:creationId xmlns:p14="http://schemas.microsoft.com/office/powerpoint/2010/main" val="3234679590"/>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67330BB-FBF6-4993-B2CD-A2C980E2AF0D}" type="datetime1">
              <a:rPr kumimoji="1" lang="ja-JP" altLang="en-US" smtClean="0"/>
              <a:t>2025/9/15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D1FACA5-F295-4B71-9523-E0646159294B}" type="slidenum">
              <a:rPr kumimoji="1" lang="ja-JP" altLang="en-US" smtClean="0"/>
              <a:t>‹#›</a:t>
            </a:fld>
            <a:endParaRPr kumimoji="1" lang="ja-JP" altLang="en-US"/>
          </a:p>
        </p:txBody>
      </p:sp>
    </p:spTree>
    <p:extLst>
      <p:ext uri="{BB962C8B-B14F-4D97-AF65-F5344CB8AC3E}">
        <p14:creationId xmlns:p14="http://schemas.microsoft.com/office/powerpoint/2010/main" val="54946860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B2C70DF-031A-40F0-BA10-6D01EC01D61F}" type="datetime1">
              <a:rPr kumimoji="1" lang="ja-JP" altLang="en-US" smtClean="0"/>
              <a:t>2025/9/15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D1FACA5-F295-4B71-9523-E0646159294B}" type="slidenum">
              <a:rPr kumimoji="1" lang="ja-JP" altLang="en-US" smtClean="0"/>
              <a:t>‹#›</a:t>
            </a:fld>
            <a:endParaRPr kumimoji="1" lang="ja-JP" altLang="en-US"/>
          </a:p>
        </p:txBody>
      </p:sp>
    </p:spTree>
    <p:extLst>
      <p:ext uri="{BB962C8B-B14F-4D97-AF65-F5344CB8AC3E}">
        <p14:creationId xmlns:p14="http://schemas.microsoft.com/office/powerpoint/2010/main" val="2240699046"/>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5559" y="2059012"/>
            <a:ext cx="9908980"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97179" y="2166366"/>
            <a:ext cx="9320647" cy="1739347"/>
          </a:xfrm>
        </p:spPr>
        <p:txBody>
          <a:bodyPr tIns="45720" bIns="45720" anchor="ctr">
            <a:normAutofit/>
          </a:bodyPr>
          <a:lstStyle>
            <a:lvl1pPr algn="ctr">
              <a:lnSpc>
                <a:spcPct val="80000"/>
              </a:lnSpc>
              <a:defRPr sz="6000" spc="0" baseline="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970316"/>
            <a:ext cx="74295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3DF0BF5-5EB8-4025-8DB1-F02CB741B170}" type="datetime1">
              <a:rPr lang="ja-JP" altLang="en-US" smtClean="0">
                <a:solidFill>
                  <a:prstClr val="black">
                    <a:tint val="75000"/>
                  </a:prstClr>
                </a:solidFill>
              </a:rPr>
              <a:t>2025/9/15</a:t>
            </a:fld>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7197E0B-3DE5-44B4-8205-21AF5ABFE12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8834766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fld id="{543846AD-E664-469C-98A2-98742CC87109}" type="datetime1">
              <a:rPr lang="ja-JP" altLang="en-US" smtClean="0">
                <a:solidFill>
                  <a:srgbClr val="000000"/>
                </a:solidFill>
              </a:rPr>
              <a:t>2025/9/15</a:t>
            </a:fld>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FADC00C8-53F1-4A07-8D62-3111839C4E7E}" type="slidenum">
              <a:rPr lang="ja-JP" alt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62384468"/>
      </p:ext>
    </p:extLst>
  </p:cSld>
  <p:clrMapOvr>
    <a:masterClrMapping/>
  </p:clrMapOvr>
  <p:transition spd="slow">
    <p:zoom dir="in"/>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9C17779-3021-4DC3-A5E7-6811D29BBC48}" type="datetime1">
              <a:rPr lang="ja-JP" altLang="en-US" smtClean="0">
                <a:solidFill>
                  <a:prstClr val="black">
                    <a:tint val="75000"/>
                  </a:prstClr>
                </a:solidFill>
              </a:rPr>
              <a:t>2025/9/15</a:t>
            </a:fld>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7197E0B-3DE5-44B4-8205-21AF5ABFE12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58324891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1">
        <a:schemeClr val="bg1"/>
      </p:bgRef>
    </p:bg>
    <p:spTree>
      <p:nvGrpSpPr>
        <p:cNvPr id="1" name=""/>
        <p:cNvGrpSpPr/>
        <p:nvPr/>
      </p:nvGrpSpPr>
      <p:grpSpPr>
        <a:xfrm>
          <a:off x="0" y="0"/>
          <a:ext cx="0" cy="0"/>
          <a:chOff x="0" y="0"/>
          <a:chExt cx="0" cy="0"/>
        </a:xfrm>
      </p:grpSpPr>
      <p:sp>
        <p:nvSpPr>
          <p:cNvPr id="7" name="Rectangle 6"/>
          <p:cNvSpPr/>
          <p:nvPr/>
        </p:nvSpPr>
        <p:spPr>
          <a:xfrm>
            <a:off x="-5559" y="2059012"/>
            <a:ext cx="9908980"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76967" y="2208879"/>
            <a:ext cx="8543925" cy="1676400"/>
          </a:xfrm>
        </p:spPr>
        <p:txBody>
          <a:bodyPr anchor="ctr">
            <a:noAutofit/>
          </a:bodyPr>
          <a:lstStyle>
            <a:lvl1pPr algn="ctr">
              <a:lnSpc>
                <a:spcPct val="80000"/>
              </a:lnSpc>
              <a:defRPr sz="6000" b="0" spc="0" baseline="0">
                <a:solidFill>
                  <a:schemeClr val="bg1"/>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6967" y="3984401"/>
            <a:ext cx="8543925"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lvl1pPr>
              <a:defRPr>
                <a:solidFill>
                  <a:schemeClr val="tx2"/>
                </a:solidFill>
              </a:defRPr>
            </a:lvl1pPr>
          </a:lstStyle>
          <a:p>
            <a:fld id="{D78B0CD2-69C2-4E91-95FD-CC0A71200AED}" type="datetime1">
              <a:rPr lang="ja-JP" altLang="en-US" smtClean="0">
                <a:solidFill>
                  <a:prstClr val="black">
                    <a:tint val="75000"/>
                  </a:prstClr>
                </a:solidFill>
              </a:rPr>
              <a:t>2025/9/15</a:t>
            </a:fld>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F7197E0B-3DE5-44B4-8205-21AF5ABFE12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867629639"/>
      </p:ext>
    </p:extLst>
  </p:cSld>
  <p:clrMapOvr>
    <a:overrideClrMapping bg1="lt1" tx1="dk1" bg2="lt2" tx2="dk2" accent1="accent1" accent2="accent2" accent3="accent3" accent4="accent4" accent5="accent5" accent6="accent6" hlink="hlink" folHlink="folHlink"/>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742947" y="2011680"/>
            <a:ext cx="396240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200650" y="2011680"/>
            <a:ext cx="396240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407D19D-60F0-4383-B9F5-BFECB95F6CE2}" type="datetime1">
              <a:rPr lang="ja-JP" altLang="en-US" smtClean="0">
                <a:solidFill>
                  <a:prstClr val="black">
                    <a:tint val="75000"/>
                  </a:prstClr>
                </a:solidFill>
              </a:rPr>
              <a:t>2025/9/15</a:t>
            </a:fld>
            <a:endParaRPr lang="ja-JP"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ja-JP"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7197E0B-3DE5-44B4-8205-21AF5ABFE12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141218628"/>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742950" y="1913470"/>
            <a:ext cx="3962400" cy="743094"/>
          </a:xfrm>
        </p:spPr>
        <p:txBody>
          <a:bodyPr anchor="ctr">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742950" y="2656566"/>
            <a:ext cx="396240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200464" y="1913470"/>
            <a:ext cx="3962400" cy="743094"/>
          </a:xfrm>
        </p:spPr>
        <p:txBody>
          <a:bodyPr anchor="ctr">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200464" y="2656564"/>
            <a:ext cx="396240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467B34F-D3B0-4D37-8906-76D3DF66F787}" type="datetime1">
              <a:rPr lang="ja-JP" altLang="en-US" smtClean="0">
                <a:solidFill>
                  <a:prstClr val="black">
                    <a:tint val="75000"/>
                  </a:prstClr>
                </a:solidFill>
              </a:rPr>
              <a:t>2025/9/15</a:t>
            </a:fld>
            <a:endParaRPr lang="ja-JP"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ja-JP"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F7197E0B-3DE5-44B4-8205-21AF5ABFE12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018265688"/>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19DD471-BDC5-41A9-BFCF-196B9D901461}" type="datetime1">
              <a:rPr lang="ja-JP" altLang="en-US" smtClean="0">
                <a:solidFill>
                  <a:prstClr val="black">
                    <a:tint val="75000"/>
                  </a:prstClr>
                </a:solidFill>
              </a:rPr>
              <a:t>2025/9/15</a:t>
            </a:fld>
            <a:endParaRPr lang="ja-JP"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ja-JP"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F7197E0B-3DE5-44B4-8205-21AF5ABFE12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064163567"/>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40DAAC-1F99-467B-A101-D0C48306AB56}" type="datetime1">
              <a:rPr lang="ja-JP" altLang="en-US" smtClean="0">
                <a:solidFill>
                  <a:prstClr val="black">
                    <a:tint val="75000"/>
                  </a:prstClr>
                </a:solidFill>
              </a:rPr>
              <a:t>2025/9/15</a:t>
            </a:fld>
            <a:endParaRPr lang="ja-JP"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ja-JP"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F7197E0B-3DE5-44B4-8205-21AF5ABFE12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53025498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742950" y="2148840"/>
            <a:ext cx="4953000" cy="38404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383615" y="2147488"/>
            <a:ext cx="2773680" cy="3432319"/>
          </a:xfrm>
        </p:spPr>
        <p:txBody>
          <a:bodyPr>
            <a:normAutofit/>
          </a:bodyPr>
          <a:lstStyle>
            <a:lvl1pPr marL="0" indent="0">
              <a:lnSpc>
                <a:spcPct val="95000"/>
              </a:lnSpc>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E210885-2B48-44E5-976D-910FDBB1C45E}" type="datetime1">
              <a:rPr lang="ja-JP" altLang="en-US" smtClean="0">
                <a:solidFill>
                  <a:prstClr val="black">
                    <a:tint val="75000"/>
                  </a:prstClr>
                </a:solidFill>
              </a:rPr>
              <a:t>2025/9/15</a:t>
            </a:fld>
            <a:endParaRPr lang="ja-JP"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ja-JP"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7197E0B-3DE5-44B4-8205-21AF5ABFE12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354672627"/>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742950" y="2211494"/>
            <a:ext cx="5151120" cy="384048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375797" y="2150621"/>
            <a:ext cx="2773680" cy="3429000"/>
          </a:xfrm>
        </p:spPr>
        <p:txBody>
          <a:bodyPr>
            <a:normAutofit/>
          </a:bodyPr>
          <a:lstStyle>
            <a:lvl1pPr marL="0" indent="0">
              <a:lnSpc>
                <a:spcPct val="95000"/>
              </a:lnSpc>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FE51A78-51DE-4E01-B492-62C3B255F757}" type="datetime1">
              <a:rPr lang="ja-JP" altLang="en-US" smtClean="0">
                <a:solidFill>
                  <a:prstClr val="black">
                    <a:tint val="75000"/>
                  </a:prstClr>
                </a:solidFill>
              </a:rPr>
              <a:t>2025/9/15</a:t>
            </a:fld>
            <a:endParaRPr lang="ja-JP"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ja-JP"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7197E0B-3DE5-44B4-8205-21AF5ABFE12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266255787"/>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3A0E299-0D06-4D50-BD5B-81583749D40A}" type="datetime1">
              <a:rPr lang="ja-JP" altLang="en-US" smtClean="0">
                <a:solidFill>
                  <a:prstClr val="black">
                    <a:tint val="75000"/>
                  </a:prstClr>
                </a:solidFill>
              </a:rPr>
              <a:t>2025/9/15</a:t>
            </a:fld>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7197E0B-3DE5-44B4-8205-21AF5ABFE12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86490596"/>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7" name="Rectangle 6"/>
          <p:cNvSpPr/>
          <p:nvPr/>
        </p:nvSpPr>
        <p:spPr>
          <a:xfrm>
            <a:off x="7328191" y="0"/>
            <a:ext cx="222885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7443007" y="609600"/>
            <a:ext cx="1951934" cy="5638800"/>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7" y="609600"/>
            <a:ext cx="6478299" cy="563880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681038" y="6422856"/>
            <a:ext cx="2228847" cy="365125"/>
          </a:xfrm>
        </p:spPr>
        <p:txBody>
          <a:bodyPr/>
          <a:lstStyle/>
          <a:p>
            <a:fld id="{0810D2AF-9F77-48BB-B790-030A9B2E4FEF}" type="datetime1">
              <a:rPr lang="ja-JP" altLang="en-US" smtClean="0">
                <a:solidFill>
                  <a:prstClr val="black">
                    <a:tint val="75000"/>
                  </a:prstClr>
                </a:solidFill>
              </a:rPr>
              <a:t>2025/9/15</a:t>
            </a:fld>
            <a:endParaRPr lang="ja-JP" altLang="en-US">
              <a:solidFill>
                <a:prstClr val="black">
                  <a:tint val="75000"/>
                </a:prstClr>
              </a:solidFill>
            </a:endParaRPr>
          </a:p>
        </p:txBody>
      </p:sp>
      <p:sp>
        <p:nvSpPr>
          <p:cNvPr id="5" name="Footer Placeholder 4"/>
          <p:cNvSpPr>
            <a:spLocks noGrp="1"/>
          </p:cNvSpPr>
          <p:nvPr>
            <p:ph type="ftr" sz="quarter" idx="11"/>
          </p:nvPr>
        </p:nvSpPr>
        <p:spPr>
          <a:xfrm>
            <a:off x="3068111" y="6422856"/>
            <a:ext cx="3477231" cy="365125"/>
          </a:xfrm>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a:xfrm>
            <a:off x="6559353" y="6422856"/>
            <a:ext cx="714804" cy="365125"/>
          </a:xfrm>
        </p:spPr>
        <p:txBody>
          <a:bodyPr/>
          <a:lstStyle/>
          <a:p>
            <a:fld id="{F7197E0B-3DE5-44B4-8205-21AF5ABFE12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057498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52F5814F-096E-4D89-B083-71665A091582}" type="datetime1">
              <a:rPr lang="ja-JP" altLang="en-US" smtClean="0">
                <a:solidFill>
                  <a:srgbClr val="000000"/>
                </a:solidFill>
              </a:rPr>
              <a:t>2025/9/15</a:t>
            </a:fld>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A1FB5DF6-1505-4C20-AB11-4B5C5FDD7159}" type="slidenum">
              <a:rPr lang="ja-JP" alt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46332277"/>
      </p:ext>
    </p:extLst>
  </p:cSld>
  <p:clrMapOvr>
    <a:masterClrMapping/>
  </p:clrMapOvr>
  <p:transition spd="slow">
    <p:zoom dir="in"/>
  </p:transition>
</p:sldLayout>
</file>

<file path=ppt/slideLayouts/slideLayout70.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4FCD015-ACF9-4DC0-8999-B271D83FF1D0}" type="datetime1">
              <a:rPr kumimoji="1" lang="ja-JP" altLang="en-US" smtClean="0"/>
              <a:t>2025/9/15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C1071B5-1BA8-472F-ABE3-345AC89805C4}" type="slidenum">
              <a:rPr kumimoji="1" lang="ja-JP" altLang="en-US" smtClean="0"/>
              <a:t>‹#›</a:t>
            </a:fld>
            <a:endParaRPr kumimoji="1" lang="ja-JP" altLang="en-US"/>
          </a:p>
        </p:txBody>
      </p:sp>
    </p:spTree>
    <p:extLst>
      <p:ext uri="{BB962C8B-B14F-4D97-AF65-F5344CB8AC3E}">
        <p14:creationId xmlns:p14="http://schemas.microsoft.com/office/powerpoint/2010/main" val="3990038632"/>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E352CDC-B4AE-4075-82B3-2F3132DFBF97}" type="datetime1">
              <a:rPr kumimoji="1" lang="ja-JP" altLang="en-US" smtClean="0"/>
              <a:t>2025/9/15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C1071B5-1BA8-472F-ABE3-345AC89805C4}" type="slidenum">
              <a:rPr kumimoji="1" lang="ja-JP" altLang="en-US" smtClean="0"/>
              <a:t>‹#›</a:t>
            </a:fld>
            <a:endParaRPr kumimoji="1" lang="ja-JP" altLang="en-US"/>
          </a:p>
        </p:txBody>
      </p:sp>
    </p:spTree>
    <p:extLst>
      <p:ext uri="{BB962C8B-B14F-4D97-AF65-F5344CB8AC3E}">
        <p14:creationId xmlns:p14="http://schemas.microsoft.com/office/powerpoint/2010/main" val="2747616666"/>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7CF0436-6132-4768-BEFE-06C73F7D84C3}" type="datetime1">
              <a:rPr kumimoji="1" lang="ja-JP" altLang="en-US" smtClean="0"/>
              <a:t>2025/9/15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C1071B5-1BA8-472F-ABE3-345AC89805C4}" type="slidenum">
              <a:rPr kumimoji="1" lang="ja-JP" altLang="en-US" smtClean="0"/>
              <a:t>‹#›</a:t>
            </a:fld>
            <a:endParaRPr kumimoji="1" lang="ja-JP" altLang="en-US"/>
          </a:p>
        </p:txBody>
      </p:sp>
    </p:spTree>
    <p:extLst>
      <p:ext uri="{BB962C8B-B14F-4D97-AF65-F5344CB8AC3E}">
        <p14:creationId xmlns:p14="http://schemas.microsoft.com/office/powerpoint/2010/main" val="564529748"/>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8A67DC2-5D68-431E-B314-2FA2AB69A7D6}" type="datetime1">
              <a:rPr kumimoji="1" lang="ja-JP" altLang="en-US" smtClean="0"/>
              <a:t>2025/9/15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C1071B5-1BA8-472F-ABE3-345AC89805C4}" type="slidenum">
              <a:rPr kumimoji="1" lang="ja-JP" altLang="en-US" smtClean="0"/>
              <a:t>‹#›</a:t>
            </a:fld>
            <a:endParaRPr kumimoji="1" lang="ja-JP" altLang="en-US"/>
          </a:p>
        </p:txBody>
      </p:sp>
    </p:spTree>
    <p:extLst>
      <p:ext uri="{BB962C8B-B14F-4D97-AF65-F5344CB8AC3E}">
        <p14:creationId xmlns:p14="http://schemas.microsoft.com/office/powerpoint/2010/main" val="4096667084"/>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238BC52-E060-47B7-9614-D0A343EC799E}" type="datetime1">
              <a:rPr kumimoji="1" lang="ja-JP" altLang="en-US" smtClean="0"/>
              <a:t>2025/9/15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C1071B5-1BA8-472F-ABE3-345AC89805C4}" type="slidenum">
              <a:rPr kumimoji="1" lang="ja-JP" altLang="en-US" smtClean="0"/>
              <a:t>‹#›</a:t>
            </a:fld>
            <a:endParaRPr kumimoji="1" lang="ja-JP" altLang="en-US"/>
          </a:p>
        </p:txBody>
      </p:sp>
    </p:spTree>
    <p:extLst>
      <p:ext uri="{BB962C8B-B14F-4D97-AF65-F5344CB8AC3E}">
        <p14:creationId xmlns:p14="http://schemas.microsoft.com/office/powerpoint/2010/main" val="1697538227"/>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FF4A6B3-0213-4748-9005-3495A69F3923}" type="datetime1">
              <a:rPr kumimoji="1" lang="ja-JP" altLang="en-US" smtClean="0"/>
              <a:t>2025/9/15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C1071B5-1BA8-472F-ABE3-345AC89805C4}" type="slidenum">
              <a:rPr kumimoji="1" lang="ja-JP" altLang="en-US" smtClean="0"/>
              <a:t>‹#›</a:t>
            </a:fld>
            <a:endParaRPr kumimoji="1" lang="ja-JP" altLang="en-US"/>
          </a:p>
        </p:txBody>
      </p:sp>
    </p:spTree>
    <p:extLst>
      <p:ext uri="{BB962C8B-B14F-4D97-AF65-F5344CB8AC3E}">
        <p14:creationId xmlns:p14="http://schemas.microsoft.com/office/powerpoint/2010/main" val="2415750921"/>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B98BD3-BE84-472C-B494-0BB6244ED1EF}" type="datetime1">
              <a:rPr kumimoji="1" lang="ja-JP" altLang="en-US" smtClean="0"/>
              <a:t>2025/9/15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C1071B5-1BA8-472F-ABE3-345AC89805C4}" type="slidenum">
              <a:rPr kumimoji="1" lang="ja-JP" altLang="en-US" smtClean="0"/>
              <a:t>‹#›</a:t>
            </a:fld>
            <a:endParaRPr kumimoji="1" lang="ja-JP" altLang="en-US"/>
          </a:p>
        </p:txBody>
      </p:sp>
    </p:spTree>
    <p:extLst>
      <p:ext uri="{BB962C8B-B14F-4D97-AF65-F5344CB8AC3E}">
        <p14:creationId xmlns:p14="http://schemas.microsoft.com/office/powerpoint/2010/main" val="2205418266"/>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EAF424C-DA27-4848-B2EF-7FBB0BE0CF36}" type="datetime1">
              <a:rPr kumimoji="1" lang="ja-JP" altLang="en-US" smtClean="0"/>
              <a:t>2025/9/15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C1071B5-1BA8-472F-ABE3-345AC89805C4}" type="slidenum">
              <a:rPr kumimoji="1" lang="ja-JP" altLang="en-US" smtClean="0"/>
              <a:t>‹#›</a:t>
            </a:fld>
            <a:endParaRPr kumimoji="1" lang="ja-JP" altLang="en-US"/>
          </a:p>
        </p:txBody>
      </p:sp>
    </p:spTree>
    <p:extLst>
      <p:ext uri="{BB962C8B-B14F-4D97-AF65-F5344CB8AC3E}">
        <p14:creationId xmlns:p14="http://schemas.microsoft.com/office/powerpoint/2010/main" val="2959334890"/>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2278F86-35E7-4BA8-8196-6F3ACB236E91}" type="datetime1">
              <a:rPr kumimoji="1" lang="ja-JP" altLang="en-US" smtClean="0"/>
              <a:t>2025/9/15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C1071B5-1BA8-472F-ABE3-345AC89805C4}" type="slidenum">
              <a:rPr kumimoji="1" lang="ja-JP" altLang="en-US" smtClean="0"/>
              <a:t>‹#›</a:t>
            </a:fld>
            <a:endParaRPr kumimoji="1" lang="ja-JP" altLang="en-US"/>
          </a:p>
        </p:txBody>
      </p:sp>
    </p:spTree>
    <p:extLst>
      <p:ext uri="{BB962C8B-B14F-4D97-AF65-F5344CB8AC3E}">
        <p14:creationId xmlns:p14="http://schemas.microsoft.com/office/powerpoint/2010/main" val="3096923092"/>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9C88D85-C28D-4F39-A440-189F5F0B68D1}" type="datetime1">
              <a:rPr kumimoji="1" lang="ja-JP" altLang="en-US" smtClean="0"/>
              <a:t>2025/9/15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C1071B5-1BA8-472F-ABE3-345AC89805C4}" type="slidenum">
              <a:rPr kumimoji="1" lang="ja-JP" altLang="en-US" smtClean="0"/>
              <a:t>‹#›</a:t>
            </a:fld>
            <a:endParaRPr kumimoji="1" lang="ja-JP" altLang="en-US"/>
          </a:p>
        </p:txBody>
      </p:sp>
    </p:spTree>
    <p:extLst>
      <p:ext uri="{BB962C8B-B14F-4D97-AF65-F5344CB8AC3E}">
        <p14:creationId xmlns:p14="http://schemas.microsoft.com/office/powerpoint/2010/main" val="759332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872972" y="273052"/>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95300" y="1435102"/>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fld id="{2D363964-AE04-4B99-9E2B-2766F65D3C06}" type="datetime1">
              <a:rPr lang="ja-JP" altLang="en-US" smtClean="0">
                <a:solidFill>
                  <a:srgbClr val="000000"/>
                </a:solidFill>
              </a:rPr>
              <a:t>2025/9/15</a:t>
            </a:fld>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613D3CA-1405-4B60-A395-1A07F34DAB15}" type="slidenum">
              <a:rPr lang="ja-JP" alt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22207368"/>
      </p:ext>
    </p:extLst>
  </p:cSld>
  <p:clrMapOvr>
    <a:masterClrMapping/>
  </p:clrMapOvr>
  <p:transition spd="slow">
    <p:zoom dir="in"/>
  </p:transition>
</p:sldLayout>
</file>

<file path=ppt/slideLayouts/slideLayout80.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DE483DE-2E2B-470E-BA45-3EFAF5738B88}" type="datetime1">
              <a:rPr kumimoji="1" lang="ja-JP" altLang="en-US" smtClean="0"/>
              <a:t>2025/9/15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C1071B5-1BA8-472F-ABE3-345AC89805C4}" type="slidenum">
              <a:rPr kumimoji="1" lang="ja-JP" altLang="en-US" smtClean="0"/>
              <a:t>‹#›</a:t>
            </a:fld>
            <a:endParaRPr kumimoji="1" lang="ja-JP" altLang="en-US"/>
          </a:p>
        </p:txBody>
      </p:sp>
    </p:spTree>
    <p:extLst>
      <p:ext uri="{BB962C8B-B14F-4D97-AF65-F5344CB8AC3E}">
        <p14:creationId xmlns:p14="http://schemas.microsoft.com/office/powerpoint/2010/main" val="3927027968"/>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p>
        </p:txBody>
      </p:sp>
      <p:sp>
        <p:nvSpPr>
          <p:cNvPr id="4" name="日付プレースホルダー 3"/>
          <p:cNvSpPr>
            <a:spLocks noGrp="1"/>
          </p:cNvSpPr>
          <p:nvPr>
            <p:ph type="dt" sz="half" idx="10"/>
          </p:nvPr>
        </p:nvSpPr>
        <p:spPr/>
        <p:txBody>
          <a:bodyPr/>
          <a:lstStyle>
            <a:lvl1pPr>
              <a:defRPr/>
            </a:lvl1pPr>
          </a:lstStyle>
          <a:p>
            <a:pPr>
              <a:defRPr/>
            </a:pPr>
            <a:fld id="{5AA43384-32DA-40D2-A5E3-9A51E038E66C}" type="datetime1">
              <a:rPr lang="ja-JP" altLang="en-US" smtClean="0"/>
              <a:t>2025/9/15</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1E3EBB0E-3505-4278-B3D6-CA71208502C0}" type="slidenum">
              <a:rPr lang="ja-JP" altLang="en-US"/>
              <a:pPr>
                <a:defRPr/>
              </a:pPr>
              <a:t>‹#›</a:t>
            </a:fld>
            <a:endParaRPr lang="ja-JP" altLang="en-US"/>
          </a:p>
        </p:txBody>
      </p:sp>
    </p:spTree>
    <p:extLst>
      <p:ext uri="{BB962C8B-B14F-4D97-AF65-F5344CB8AC3E}">
        <p14:creationId xmlns:p14="http://schemas.microsoft.com/office/powerpoint/2010/main" val="2933921594"/>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51DEFD05-D0F9-4283-ADBB-1824CAB5CCBB}" type="datetime1">
              <a:rPr lang="ja-JP" altLang="en-US" smtClean="0"/>
              <a:t>2025/9/15</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3107DC6E-A47D-4AC0-BD09-C86CE13DD5F7}" type="slidenum">
              <a:rPr lang="ja-JP" altLang="en-US"/>
              <a:pPr>
                <a:defRPr/>
              </a:pPr>
              <a:t>‹#›</a:t>
            </a:fld>
            <a:endParaRPr lang="ja-JP" altLang="en-US"/>
          </a:p>
        </p:txBody>
      </p:sp>
    </p:spTree>
    <p:extLst>
      <p:ext uri="{BB962C8B-B14F-4D97-AF65-F5344CB8AC3E}">
        <p14:creationId xmlns:p14="http://schemas.microsoft.com/office/powerpoint/2010/main" val="2740042076"/>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vl1pPr>
          </a:lstStyle>
          <a:p>
            <a:pPr>
              <a:defRPr/>
            </a:pPr>
            <a:fld id="{EDA6EF90-9498-4763-9E02-668D848C30C1}" type="datetime1">
              <a:rPr lang="ja-JP" altLang="en-US" smtClean="0"/>
              <a:t>2025/9/15</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213B90B0-8995-47C8-B044-D8150007EE68}" type="slidenum">
              <a:rPr lang="ja-JP" altLang="en-US"/>
              <a:pPr>
                <a:defRPr/>
              </a:pPr>
              <a:t>‹#›</a:t>
            </a:fld>
            <a:endParaRPr lang="ja-JP" altLang="en-US"/>
          </a:p>
        </p:txBody>
      </p:sp>
    </p:spTree>
    <p:extLst>
      <p:ext uri="{BB962C8B-B14F-4D97-AF65-F5344CB8AC3E}">
        <p14:creationId xmlns:p14="http://schemas.microsoft.com/office/powerpoint/2010/main" val="1118121934"/>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3"/>
          <p:cNvSpPr>
            <a:spLocks noGrp="1"/>
          </p:cNvSpPr>
          <p:nvPr>
            <p:ph type="dt" sz="half" idx="10"/>
          </p:nvPr>
        </p:nvSpPr>
        <p:spPr/>
        <p:txBody>
          <a:bodyPr/>
          <a:lstStyle>
            <a:lvl1pPr>
              <a:defRPr/>
            </a:lvl1pPr>
          </a:lstStyle>
          <a:p>
            <a:pPr>
              <a:defRPr/>
            </a:pPr>
            <a:fld id="{D85A02B0-36DC-432B-99B5-898352BE35FD}" type="datetime1">
              <a:rPr lang="ja-JP" altLang="en-US" smtClean="0"/>
              <a:t>2025/9/15</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B52D47B5-F258-43E5-992E-06BFCDEAE963}" type="slidenum">
              <a:rPr lang="ja-JP" altLang="en-US"/>
              <a:pPr>
                <a:defRPr/>
              </a:pPr>
              <a:t>‹#›</a:t>
            </a:fld>
            <a:endParaRPr lang="ja-JP" altLang="en-US"/>
          </a:p>
        </p:txBody>
      </p:sp>
    </p:spTree>
    <p:extLst>
      <p:ext uri="{BB962C8B-B14F-4D97-AF65-F5344CB8AC3E}">
        <p14:creationId xmlns:p14="http://schemas.microsoft.com/office/powerpoint/2010/main" val="719456561"/>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3"/>
          <p:cNvSpPr>
            <a:spLocks noGrp="1"/>
          </p:cNvSpPr>
          <p:nvPr>
            <p:ph type="dt" sz="half" idx="10"/>
          </p:nvPr>
        </p:nvSpPr>
        <p:spPr/>
        <p:txBody>
          <a:bodyPr/>
          <a:lstStyle>
            <a:lvl1pPr>
              <a:defRPr/>
            </a:lvl1pPr>
          </a:lstStyle>
          <a:p>
            <a:pPr>
              <a:defRPr/>
            </a:pPr>
            <a:fld id="{F9C64011-0DD7-4D7F-A503-C251F123A19C}" type="datetime1">
              <a:rPr lang="ja-JP" altLang="en-US" smtClean="0"/>
              <a:t>2025/9/15</a:t>
            </a:fld>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fld id="{31B222DB-561F-4DF0-8DEE-9C76EC1541BE}" type="slidenum">
              <a:rPr lang="ja-JP" altLang="en-US"/>
              <a:pPr>
                <a:defRPr/>
              </a:pPr>
              <a:t>‹#›</a:t>
            </a:fld>
            <a:endParaRPr lang="ja-JP" altLang="en-US"/>
          </a:p>
        </p:txBody>
      </p:sp>
    </p:spTree>
    <p:extLst>
      <p:ext uri="{BB962C8B-B14F-4D97-AF65-F5344CB8AC3E}">
        <p14:creationId xmlns:p14="http://schemas.microsoft.com/office/powerpoint/2010/main" val="2316082966"/>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3"/>
          <p:cNvSpPr>
            <a:spLocks noGrp="1"/>
          </p:cNvSpPr>
          <p:nvPr>
            <p:ph type="dt" sz="half" idx="10"/>
          </p:nvPr>
        </p:nvSpPr>
        <p:spPr/>
        <p:txBody>
          <a:bodyPr/>
          <a:lstStyle>
            <a:lvl1pPr>
              <a:defRPr/>
            </a:lvl1pPr>
          </a:lstStyle>
          <a:p>
            <a:pPr>
              <a:defRPr/>
            </a:pPr>
            <a:fld id="{08FC6E5F-533A-4464-874D-97167D7E77F6}" type="datetime1">
              <a:rPr lang="ja-JP" altLang="en-US" smtClean="0"/>
              <a:t>2025/9/15</a:t>
            </a:fld>
            <a:endParaRPr lang="ja-JP" altLang="en-US"/>
          </a:p>
        </p:txBody>
      </p:sp>
      <p:sp>
        <p:nvSpPr>
          <p:cNvPr id="4"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5"/>
          <p:cNvSpPr>
            <a:spLocks noGrp="1"/>
          </p:cNvSpPr>
          <p:nvPr>
            <p:ph type="sldNum" sz="quarter" idx="12"/>
          </p:nvPr>
        </p:nvSpPr>
        <p:spPr/>
        <p:txBody>
          <a:bodyPr/>
          <a:lstStyle>
            <a:lvl1pPr>
              <a:defRPr/>
            </a:lvl1pPr>
          </a:lstStyle>
          <a:p>
            <a:pPr>
              <a:defRPr/>
            </a:pPr>
            <a:fld id="{A70A59FB-E0AE-4728-8319-B5ECB4DA4100}" type="slidenum">
              <a:rPr lang="ja-JP" altLang="en-US"/>
              <a:pPr>
                <a:defRPr/>
              </a:pPr>
              <a:t>‹#›</a:t>
            </a:fld>
            <a:endParaRPr lang="ja-JP" altLang="en-US"/>
          </a:p>
        </p:txBody>
      </p:sp>
    </p:spTree>
    <p:extLst>
      <p:ext uri="{BB962C8B-B14F-4D97-AF65-F5344CB8AC3E}">
        <p14:creationId xmlns:p14="http://schemas.microsoft.com/office/powerpoint/2010/main" val="1909668210"/>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p:cNvSpPr>
            <a:spLocks noGrp="1"/>
          </p:cNvSpPr>
          <p:nvPr>
            <p:ph type="dt" sz="half" idx="10"/>
          </p:nvPr>
        </p:nvSpPr>
        <p:spPr/>
        <p:txBody>
          <a:bodyPr/>
          <a:lstStyle>
            <a:lvl1pPr>
              <a:defRPr/>
            </a:lvl1pPr>
          </a:lstStyle>
          <a:p>
            <a:pPr>
              <a:defRPr/>
            </a:pPr>
            <a:fld id="{B49DC9D5-A4A3-40BC-BC54-DDB4A27BA181}" type="datetime1">
              <a:rPr lang="ja-JP" altLang="en-US" smtClean="0"/>
              <a:t>2025/9/15</a:t>
            </a:fld>
            <a:endParaRPr lang="ja-JP" altLang="en-US"/>
          </a:p>
        </p:txBody>
      </p:sp>
      <p:sp>
        <p:nvSpPr>
          <p:cNvPr id="3"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ー 5"/>
          <p:cNvSpPr>
            <a:spLocks noGrp="1"/>
          </p:cNvSpPr>
          <p:nvPr>
            <p:ph type="sldNum" sz="quarter" idx="12"/>
          </p:nvPr>
        </p:nvSpPr>
        <p:spPr/>
        <p:txBody>
          <a:bodyPr/>
          <a:lstStyle>
            <a:lvl1pPr>
              <a:defRPr/>
            </a:lvl1pPr>
          </a:lstStyle>
          <a:p>
            <a:pPr>
              <a:defRPr/>
            </a:pPr>
            <a:fld id="{6CE5768C-E028-4636-9D1D-1E2B87B4348D}" type="slidenum">
              <a:rPr lang="ja-JP" altLang="en-US"/>
              <a:pPr>
                <a:defRPr/>
              </a:pPr>
              <a:t>‹#›</a:t>
            </a:fld>
            <a:endParaRPr lang="ja-JP" altLang="en-US"/>
          </a:p>
        </p:txBody>
      </p:sp>
    </p:spTree>
    <p:extLst>
      <p:ext uri="{BB962C8B-B14F-4D97-AF65-F5344CB8AC3E}">
        <p14:creationId xmlns:p14="http://schemas.microsoft.com/office/powerpoint/2010/main" val="202282326"/>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E2A7DDE2-C453-41E0-B6AC-4786EFD8D11F}" type="datetime1">
              <a:rPr lang="ja-JP" altLang="en-US" smtClean="0"/>
              <a:t>2025/9/15</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5CDC762E-43BC-40D7-A21F-9ABE852EA902}" type="slidenum">
              <a:rPr lang="ja-JP" altLang="en-US"/>
              <a:pPr>
                <a:defRPr/>
              </a:pPr>
              <a:t>‹#›</a:t>
            </a:fld>
            <a:endParaRPr lang="ja-JP" altLang="en-US"/>
          </a:p>
        </p:txBody>
      </p:sp>
    </p:spTree>
    <p:extLst>
      <p:ext uri="{BB962C8B-B14F-4D97-AF65-F5344CB8AC3E}">
        <p14:creationId xmlns:p14="http://schemas.microsoft.com/office/powerpoint/2010/main" val="1373941478"/>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85385B48-63E2-45DD-84CB-49779F04D5E2}" type="datetime1">
              <a:rPr lang="ja-JP" altLang="en-US" smtClean="0"/>
              <a:t>2025/9/15</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50BEDE14-112A-4921-97A9-C6691F34991F}" type="slidenum">
              <a:rPr lang="ja-JP" altLang="en-US"/>
              <a:pPr>
                <a:defRPr/>
              </a:pPr>
              <a:t>‹#›</a:t>
            </a:fld>
            <a:endParaRPr lang="ja-JP" altLang="en-US"/>
          </a:p>
        </p:txBody>
      </p:sp>
    </p:spTree>
    <p:extLst>
      <p:ext uri="{BB962C8B-B14F-4D97-AF65-F5344CB8AC3E}">
        <p14:creationId xmlns:p14="http://schemas.microsoft.com/office/powerpoint/2010/main" val="8693153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fld id="{03A4B9B5-5CC6-4295-9CAB-BE97852A5B22}" type="datetime1">
              <a:rPr lang="ja-JP" altLang="en-US" smtClean="0">
                <a:solidFill>
                  <a:srgbClr val="000000"/>
                </a:solidFill>
              </a:rPr>
              <a:t>2025/9/15</a:t>
            </a:fld>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014D207-5385-4CC9-BF23-6F69B0218C4D}" type="slidenum">
              <a:rPr lang="ja-JP" alt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01282962"/>
      </p:ext>
    </p:extLst>
  </p:cSld>
  <p:clrMapOvr>
    <a:masterClrMapping/>
  </p:clrMapOvr>
  <p:transition spd="slow">
    <p:zoom dir="in"/>
  </p:transition>
</p:sldLayout>
</file>

<file path=ppt/slideLayouts/slideLayout9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8CD14D70-EE01-485C-ADE6-69150CB595E1}" type="datetime1">
              <a:rPr lang="ja-JP" altLang="en-US" smtClean="0"/>
              <a:t>2025/9/15</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6181EB4A-C449-4EBC-AEA7-3B3515FA6B10}" type="slidenum">
              <a:rPr lang="ja-JP" altLang="en-US"/>
              <a:pPr>
                <a:defRPr/>
              </a:pPr>
              <a:t>‹#›</a:t>
            </a:fld>
            <a:endParaRPr lang="ja-JP" altLang="en-US"/>
          </a:p>
        </p:txBody>
      </p:sp>
    </p:spTree>
    <p:extLst>
      <p:ext uri="{BB962C8B-B14F-4D97-AF65-F5344CB8AC3E}">
        <p14:creationId xmlns:p14="http://schemas.microsoft.com/office/powerpoint/2010/main" val="1624603724"/>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95300" y="274639"/>
            <a:ext cx="652145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9393271A-40C4-4746-84F0-A5EE40C4EEF6}" type="datetime1">
              <a:rPr lang="ja-JP" altLang="en-US" smtClean="0"/>
              <a:t>2025/9/15</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366FC04B-F16A-4622-B24C-CC8E7B16AAA3}" type="slidenum">
              <a:rPr lang="ja-JP" altLang="en-US"/>
              <a:pPr>
                <a:defRPr/>
              </a:pPr>
              <a:t>‹#›</a:t>
            </a:fld>
            <a:endParaRPr lang="ja-JP" altLang="en-US"/>
          </a:p>
        </p:txBody>
      </p:sp>
    </p:spTree>
    <p:extLst>
      <p:ext uri="{BB962C8B-B14F-4D97-AF65-F5344CB8AC3E}">
        <p14:creationId xmlns:p14="http://schemas.microsoft.com/office/powerpoint/2010/main" val="1083953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13" Type="http://schemas.openxmlformats.org/officeDocument/2006/relationships/theme" Target="../theme/theme4.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slideLayout" Target="../slideLayouts/slideLayout47.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5.xml"/><Relationship Id="rId3" Type="http://schemas.openxmlformats.org/officeDocument/2006/relationships/slideLayout" Target="../slideLayouts/slideLayout50.xml"/><Relationship Id="rId7" Type="http://schemas.openxmlformats.org/officeDocument/2006/relationships/slideLayout" Target="../slideLayouts/slideLayout54.xml"/><Relationship Id="rId12" Type="http://schemas.openxmlformats.org/officeDocument/2006/relationships/theme" Target="../theme/theme5.xml"/><Relationship Id="rId2" Type="http://schemas.openxmlformats.org/officeDocument/2006/relationships/slideLayout" Target="../slideLayouts/slideLayout49.xml"/><Relationship Id="rId1" Type="http://schemas.openxmlformats.org/officeDocument/2006/relationships/slideLayout" Target="../slideLayouts/slideLayout48.xml"/><Relationship Id="rId6" Type="http://schemas.openxmlformats.org/officeDocument/2006/relationships/slideLayout" Target="../slideLayouts/slideLayout53.xml"/><Relationship Id="rId11" Type="http://schemas.openxmlformats.org/officeDocument/2006/relationships/slideLayout" Target="../slideLayouts/slideLayout58.xml"/><Relationship Id="rId5" Type="http://schemas.openxmlformats.org/officeDocument/2006/relationships/slideLayout" Target="../slideLayouts/slideLayout52.xml"/><Relationship Id="rId10" Type="http://schemas.openxmlformats.org/officeDocument/2006/relationships/slideLayout" Target="../slideLayouts/slideLayout57.xml"/><Relationship Id="rId4" Type="http://schemas.openxmlformats.org/officeDocument/2006/relationships/slideLayout" Target="../slideLayouts/slideLayout51.xml"/><Relationship Id="rId9" Type="http://schemas.openxmlformats.org/officeDocument/2006/relationships/slideLayout" Target="../slideLayouts/slideLayout56.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6.xml"/><Relationship Id="rId3" Type="http://schemas.openxmlformats.org/officeDocument/2006/relationships/slideLayout" Target="../slideLayouts/slideLayout61.xml"/><Relationship Id="rId7" Type="http://schemas.openxmlformats.org/officeDocument/2006/relationships/slideLayout" Target="../slideLayouts/slideLayout65.xml"/><Relationship Id="rId12" Type="http://schemas.openxmlformats.org/officeDocument/2006/relationships/theme" Target="../theme/theme6.xml"/><Relationship Id="rId2" Type="http://schemas.openxmlformats.org/officeDocument/2006/relationships/slideLayout" Target="../slideLayouts/slideLayout60.xml"/><Relationship Id="rId1" Type="http://schemas.openxmlformats.org/officeDocument/2006/relationships/slideLayout" Target="../slideLayouts/slideLayout59.xml"/><Relationship Id="rId6" Type="http://schemas.openxmlformats.org/officeDocument/2006/relationships/slideLayout" Target="../slideLayouts/slideLayout64.xml"/><Relationship Id="rId11" Type="http://schemas.openxmlformats.org/officeDocument/2006/relationships/slideLayout" Target="../slideLayouts/slideLayout69.xml"/><Relationship Id="rId5" Type="http://schemas.openxmlformats.org/officeDocument/2006/relationships/slideLayout" Target="../slideLayouts/slideLayout63.xml"/><Relationship Id="rId10" Type="http://schemas.openxmlformats.org/officeDocument/2006/relationships/slideLayout" Target="../slideLayouts/slideLayout68.xml"/><Relationship Id="rId4" Type="http://schemas.openxmlformats.org/officeDocument/2006/relationships/slideLayout" Target="../slideLayouts/slideLayout62.xml"/><Relationship Id="rId9" Type="http://schemas.openxmlformats.org/officeDocument/2006/relationships/slideLayout" Target="../slideLayouts/slideLayout67.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7.xml"/><Relationship Id="rId3" Type="http://schemas.openxmlformats.org/officeDocument/2006/relationships/slideLayout" Target="../slideLayouts/slideLayout72.xml"/><Relationship Id="rId7" Type="http://schemas.openxmlformats.org/officeDocument/2006/relationships/slideLayout" Target="../slideLayouts/slideLayout76.xml"/><Relationship Id="rId12" Type="http://schemas.openxmlformats.org/officeDocument/2006/relationships/theme" Target="../theme/theme7.xml"/><Relationship Id="rId2" Type="http://schemas.openxmlformats.org/officeDocument/2006/relationships/slideLayout" Target="../slideLayouts/slideLayout71.xml"/><Relationship Id="rId1" Type="http://schemas.openxmlformats.org/officeDocument/2006/relationships/slideLayout" Target="../slideLayouts/slideLayout70.xml"/><Relationship Id="rId6" Type="http://schemas.openxmlformats.org/officeDocument/2006/relationships/slideLayout" Target="../slideLayouts/slideLayout75.xml"/><Relationship Id="rId11" Type="http://schemas.openxmlformats.org/officeDocument/2006/relationships/slideLayout" Target="../slideLayouts/slideLayout80.xml"/><Relationship Id="rId5" Type="http://schemas.openxmlformats.org/officeDocument/2006/relationships/slideLayout" Target="../slideLayouts/slideLayout74.xml"/><Relationship Id="rId10" Type="http://schemas.openxmlformats.org/officeDocument/2006/relationships/slideLayout" Target="../slideLayouts/slideLayout79.xml"/><Relationship Id="rId4" Type="http://schemas.openxmlformats.org/officeDocument/2006/relationships/slideLayout" Target="../slideLayouts/slideLayout73.xml"/><Relationship Id="rId9" Type="http://schemas.openxmlformats.org/officeDocument/2006/relationships/slideLayout" Target="../slideLayouts/slideLayout78.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8.xml"/><Relationship Id="rId3" Type="http://schemas.openxmlformats.org/officeDocument/2006/relationships/slideLayout" Target="../slideLayouts/slideLayout83.xml"/><Relationship Id="rId7" Type="http://schemas.openxmlformats.org/officeDocument/2006/relationships/slideLayout" Target="../slideLayouts/slideLayout87.xml"/><Relationship Id="rId12" Type="http://schemas.openxmlformats.org/officeDocument/2006/relationships/theme" Target="../theme/theme8.xml"/><Relationship Id="rId2" Type="http://schemas.openxmlformats.org/officeDocument/2006/relationships/slideLayout" Target="../slideLayouts/slideLayout82.xml"/><Relationship Id="rId1" Type="http://schemas.openxmlformats.org/officeDocument/2006/relationships/slideLayout" Target="../slideLayouts/slideLayout81.xml"/><Relationship Id="rId6" Type="http://schemas.openxmlformats.org/officeDocument/2006/relationships/slideLayout" Target="../slideLayouts/slideLayout86.xml"/><Relationship Id="rId11" Type="http://schemas.openxmlformats.org/officeDocument/2006/relationships/slideLayout" Target="../slideLayouts/slideLayout91.xml"/><Relationship Id="rId5" Type="http://schemas.openxmlformats.org/officeDocument/2006/relationships/slideLayout" Target="../slideLayouts/slideLayout85.xml"/><Relationship Id="rId10" Type="http://schemas.openxmlformats.org/officeDocument/2006/relationships/slideLayout" Target="../slideLayouts/slideLayout90.xml"/><Relationship Id="rId4" Type="http://schemas.openxmlformats.org/officeDocument/2006/relationships/slideLayout" Target="../slideLayouts/slideLayout84.xml"/><Relationship Id="rId9" Type="http://schemas.openxmlformats.org/officeDocument/2006/relationships/slideLayout" Target="../slideLayouts/slideLayout8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95300" y="274638"/>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495300" y="1600204"/>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95300" y="6245225"/>
            <a:ext cx="23114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fld id="{B44A5317-E4A8-4D46-AAA9-8A3618D37EB3}" type="datetime1">
              <a:rPr kumimoji="0" lang="ja-JP" altLang="en-US" smtClean="0">
                <a:solidFill>
                  <a:srgbClr val="000000"/>
                </a:solidFill>
              </a:rPr>
              <a:t>2025/9/15</a:t>
            </a:fld>
            <a:endParaRPr kumimoji="0" lang="en-US">
              <a:solidFill>
                <a:srgbClr val="000000"/>
              </a:solidFill>
            </a:endParaRPr>
          </a:p>
        </p:txBody>
      </p:sp>
      <p:sp>
        <p:nvSpPr>
          <p:cNvPr id="1029" name="Rectangle 5"/>
          <p:cNvSpPr>
            <a:spLocks noGrp="1" noChangeArrowheads="1"/>
          </p:cNvSpPr>
          <p:nvPr>
            <p:ph type="ftr" sz="quarter" idx="3"/>
          </p:nvPr>
        </p:nvSpPr>
        <p:spPr bwMode="auto">
          <a:xfrm>
            <a:off x="3384550" y="6245225"/>
            <a:ext cx="31369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kumimoji="0" lang="en-US">
              <a:solidFill>
                <a:srgbClr val="000000"/>
              </a:solidFill>
            </a:endParaRPr>
          </a:p>
        </p:txBody>
      </p:sp>
      <p:sp>
        <p:nvSpPr>
          <p:cNvPr id="1030" name="Rectangle 6"/>
          <p:cNvSpPr>
            <a:spLocks noGrp="1" noChangeArrowheads="1"/>
          </p:cNvSpPr>
          <p:nvPr>
            <p:ph type="sldNum" sz="quarter" idx="4"/>
          </p:nvPr>
        </p:nvSpPr>
        <p:spPr bwMode="auto">
          <a:xfrm>
            <a:off x="7099300" y="6245225"/>
            <a:ext cx="23114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66EC5647-FE32-474F-81A6-3EADE2516AE4}" type="slidenum">
              <a:rPr kumimoji="0" lang="ja-JP" altLang="en-US">
                <a:solidFill>
                  <a:srgbClr val="000000"/>
                </a:solidFill>
              </a:rPr>
              <a:pPr fontAlgn="base">
                <a:spcBef>
                  <a:spcPct val="0"/>
                </a:spcBef>
                <a:spcAft>
                  <a:spcPct val="0"/>
                </a:spcAft>
                <a:defRPr/>
              </a:pPr>
              <a:t>‹#›</a:t>
            </a:fld>
            <a:endParaRPr kumimoji="0" lang="en-US">
              <a:solidFill>
                <a:srgbClr val="000000"/>
              </a:solidFill>
            </a:endParaRPr>
          </a:p>
        </p:txBody>
      </p:sp>
    </p:spTree>
    <p:extLst>
      <p:ext uri="{BB962C8B-B14F-4D97-AF65-F5344CB8AC3E}">
        <p14:creationId xmlns:p14="http://schemas.microsoft.com/office/powerpoint/2010/main" val="1025594659"/>
      </p:ext>
    </p:extLst>
  </p:cSld>
  <p:clrMap bg1="lt1" tx1="dk1" bg2="lt2" tx2="dk2" accent1="accent1" accent2="accent2" accent3="accent3" accent4="accent4" accent5="accent5" accent6="accent6" hlink="hlink" folHlink="folHlink"/>
  <p:sldLayoutIdLst>
    <p:sldLayoutId id="2147484372" r:id="rId1"/>
    <p:sldLayoutId id="2147484373" r:id="rId2"/>
    <p:sldLayoutId id="2147484374" r:id="rId3"/>
    <p:sldLayoutId id="2147484375" r:id="rId4"/>
    <p:sldLayoutId id="2147484376" r:id="rId5"/>
    <p:sldLayoutId id="2147484377" r:id="rId6"/>
    <p:sldLayoutId id="2147484378" r:id="rId7"/>
    <p:sldLayoutId id="2147484379" r:id="rId8"/>
    <p:sldLayoutId id="2147484380" r:id="rId9"/>
    <p:sldLayoutId id="2147484381" r:id="rId10"/>
    <p:sldLayoutId id="2147484382" r:id="rId11"/>
  </p:sldLayoutIdLst>
  <p:transition spd="slow">
    <p:zoom dir="in"/>
  </p:transition>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ea typeface="ＭＳ Ｐゴシック" pitchFamily="50" charset="-128"/>
        </a:defRPr>
      </a:lvl2pPr>
      <a:lvl3pPr algn="ctr" rtl="0" eaLnBrk="0" fontAlgn="base" hangingPunct="0">
        <a:spcBef>
          <a:spcPct val="0"/>
        </a:spcBef>
        <a:spcAft>
          <a:spcPct val="0"/>
        </a:spcAft>
        <a:defRPr sz="4400">
          <a:solidFill>
            <a:schemeClr val="tx2"/>
          </a:solidFill>
          <a:latin typeface="Arial" pitchFamily="34" charset="0"/>
          <a:ea typeface="ＭＳ Ｐゴシック" pitchFamily="50" charset="-128"/>
        </a:defRPr>
      </a:lvl3pPr>
      <a:lvl4pPr algn="ctr" rtl="0" eaLnBrk="0" fontAlgn="base" hangingPunct="0">
        <a:spcBef>
          <a:spcPct val="0"/>
        </a:spcBef>
        <a:spcAft>
          <a:spcPct val="0"/>
        </a:spcAft>
        <a:defRPr sz="4400">
          <a:solidFill>
            <a:schemeClr val="tx2"/>
          </a:solidFill>
          <a:latin typeface="Arial" pitchFamily="34" charset="0"/>
          <a:ea typeface="ＭＳ Ｐゴシック" pitchFamily="50" charset="-128"/>
        </a:defRPr>
      </a:lvl4pPr>
      <a:lvl5pPr algn="ctr" rtl="0" eaLnBrk="0" fontAlgn="base" hangingPunct="0">
        <a:spcBef>
          <a:spcPct val="0"/>
        </a:spcBef>
        <a:spcAft>
          <a:spcPct val="0"/>
        </a:spcAft>
        <a:defRPr sz="4400">
          <a:solidFill>
            <a:schemeClr val="tx2"/>
          </a:solidFill>
          <a:latin typeface="Arial" pitchFamily="34" charset="0"/>
          <a:ea typeface="ＭＳ Ｐゴシック" pitchFamily="50" charset="-128"/>
        </a:defRPr>
      </a:lvl5pPr>
      <a:lvl6pPr marL="457200" algn="ctr" rtl="0" eaLnBrk="0" fontAlgn="base" hangingPunct="0">
        <a:spcBef>
          <a:spcPct val="0"/>
        </a:spcBef>
        <a:spcAft>
          <a:spcPct val="0"/>
        </a:spcAft>
        <a:defRPr sz="4400">
          <a:solidFill>
            <a:schemeClr val="tx2"/>
          </a:solidFill>
          <a:latin typeface="Arial" pitchFamily="34" charset="0"/>
          <a:ea typeface="ＭＳ Ｐゴシック" pitchFamily="50" charset="-128"/>
        </a:defRPr>
      </a:lvl6pPr>
      <a:lvl7pPr marL="914400" algn="ctr" rtl="0" eaLnBrk="0" fontAlgn="base" hangingPunct="0">
        <a:spcBef>
          <a:spcPct val="0"/>
        </a:spcBef>
        <a:spcAft>
          <a:spcPct val="0"/>
        </a:spcAft>
        <a:defRPr sz="4400">
          <a:solidFill>
            <a:schemeClr val="tx2"/>
          </a:solidFill>
          <a:latin typeface="Arial" pitchFamily="34" charset="0"/>
          <a:ea typeface="ＭＳ Ｐゴシック" pitchFamily="50" charset="-128"/>
        </a:defRPr>
      </a:lvl7pPr>
      <a:lvl8pPr marL="1371600" algn="ctr" rtl="0" eaLnBrk="0" fontAlgn="base" hangingPunct="0">
        <a:spcBef>
          <a:spcPct val="0"/>
        </a:spcBef>
        <a:spcAft>
          <a:spcPct val="0"/>
        </a:spcAft>
        <a:defRPr sz="4400">
          <a:solidFill>
            <a:schemeClr val="tx2"/>
          </a:solidFill>
          <a:latin typeface="Arial" pitchFamily="34" charset="0"/>
          <a:ea typeface="ＭＳ Ｐゴシック" pitchFamily="50" charset="-128"/>
        </a:defRPr>
      </a:lvl8pPr>
      <a:lvl9pPr marL="1828800" algn="ctr" rtl="0" eaLnBrk="0" fontAlgn="base" hangingPunct="0">
        <a:spcBef>
          <a:spcPct val="0"/>
        </a:spcBef>
        <a:spcAft>
          <a:spcPct val="0"/>
        </a:spcAft>
        <a:defRPr sz="4400">
          <a:solidFill>
            <a:schemeClr val="tx2"/>
          </a:solidFill>
          <a:latin typeface="Arial" pitchFamily="34" charset="0"/>
          <a:ea typeface="ＭＳ Ｐゴシック" pitchFamily="50"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eaLnBrk="0" fontAlgn="base" hangingPunct="0">
        <a:spcBef>
          <a:spcPct val="20000"/>
        </a:spcBef>
        <a:spcAft>
          <a:spcPct val="0"/>
        </a:spcAft>
        <a:buChar char="»"/>
        <a:defRPr sz="2000">
          <a:solidFill>
            <a:schemeClr val="tx1"/>
          </a:solidFill>
          <a:latin typeface="+mn-lt"/>
          <a:ea typeface="+mn-ea"/>
        </a:defRPr>
      </a:lvl6pPr>
      <a:lvl7pPr marL="2971800" indent="-228600" algn="l" rtl="0" eaLnBrk="0" fontAlgn="base" hangingPunct="0">
        <a:spcBef>
          <a:spcPct val="20000"/>
        </a:spcBef>
        <a:spcAft>
          <a:spcPct val="0"/>
        </a:spcAft>
        <a:buChar char="»"/>
        <a:defRPr sz="2000">
          <a:solidFill>
            <a:schemeClr val="tx1"/>
          </a:solidFill>
          <a:latin typeface="+mn-lt"/>
          <a:ea typeface="+mn-ea"/>
        </a:defRPr>
      </a:lvl7pPr>
      <a:lvl8pPr marL="3429000" indent="-228600" algn="l" rtl="0" eaLnBrk="0" fontAlgn="base" hangingPunct="0">
        <a:spcBef>
          <a:spcPct val="20000"/>
        </a:spcBef>
        <a:spcAft>
          <a:spcPct val="0"/>
        </a:spcAft>
        <a:buChar char="»"/>
        <a:defRPr sz="2000">
          <a:solidFill>
            <a:schemeClr val="tx1"/>
          </a:solidFill>
          <a:latin typeface="+mn-lt"/>
          <a:ea typeface="+mn-ea"/>
        </a:defRPr>
      </a:lvl8pPr>
      <a:lvl9pPr marL="3886200" indent="-228600" algn="l" rtl="0" eaLnBrk="0" fontAlgn="base" hangingPunct="0">
        <a:spcBef>
          <a:spcPct val="20000"/>
        </a:spcBef>
        <a:spcAft>
          <a:spcPct val="0"/>
        </a:spcAft>
        <a:buChar char="»"/>
        <a:defRPr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95300" y="274638"/>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0" tIns="45714" rIns="91430" bIns="45714"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495300" y="1600204"/>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0" tIns="45714" rIns="91430" bIns="45714"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95300" y="6245225"/>
            <a:ext cx="2311400" cy="476250"/>
          </a:xfrm>
          <a:prstGeom prst="rect">
            <a:avLst/>
          </a:prstGeom>
          <a:noFill/>
          <a:ln w="9525">
            <a:noFill/>
            <a:miter lim="800000"/>
            <a:headEnd/>
            <a:tailEnd/>
          </a:ln>
          <a:effectLst/>
        </p:spPr>
        <p:txBody>
          <a:bodyPr vert="horz" wrap="square" lIns="91430" tIns="45714" rIns="91430" bIns="45714" numCol="1" anchor="t" anchorCtr="0" compatLnSpc="1">
            <a:prstTxWarp prst="textNoShape">
              <a:avLst/>
            </a:prstTxWarp>
          </a:bodyPr>
          <a:lstStyle>
            <a:lvl1pPr algn="l" eaLnBrk="1" hangingPunct="1">
              <a:spcBef>
                <a:spcPct val="0"/>
              </a:spcBef>
              <a:defRPr sz="1400" b="0">
                <a:latin typeface="Arial" charset="0"/>
                <a:ea typeface="ＭＳ Ｐゴシック" pitchFamily="50" charset="-128"/>
              </a:defRPr>
            </a:lvl1pPr>
          </a:lstStyle>
          <a:p>
            <a:pPr fontAlgn="base">
              <a:spcAft>
                <a:spcPct val="0"/>
              </a:spcAft>
              <a:defRPr/>
            </a:pPr>
            <a:fld id="{19B41F52-8BED-490C-9CFB-DB09233A6FA6}" type="datetime1">
              <a:rPr lang="ja-JP" altLang="en-US" smtClean="0">
                <a:solidFill>
                  <a:srgbClr val="000000"/>
                </a:solidFill>
              </a:rPr>
              <a:t>2025/9/15</a:t>
            </a:fld>
            <a:endParaRPr lang="en-US" altLang="ja-JP">
              <a:solidFill>
                <a:srgbClr val="000000"/>
              </a:solidFill>
            </a:endParaRPr>
          </a:p>
        </p:txBody>
      </p:sp>
      <p:sp>
        <p:nvSpPr>
          <p:cNvPr id="1029" name="Rectangle 5"/>
          <p:cNvSpPr>
            <a:spLocks noGrp="1" noChangeArrowheads="1"/>
          </p:cNvSpPr>
          <p:nvPr>
            <p:ph type="ftr" sz="quarter" idx="3"/>
          </p:nvPr>
        </p:nvSpPr>
        <p:spPr bwMode="auto">
          <a:xfrm>
            <a:off x="3384550" y="6245225"/>
            <a:ext cx="3136900" cy="476250"/>
          </a:xfrm>
          <a:prstGeom prst="rect">
            <a:avLst/>
          </a:prstGeom>
          <a:noFill/>
          <a:ln w="9525">
            <a:noFill/>
            <a:miter lim="800000"/>
            <a:headEnd/>
            <a:tailEnd/>
          </a:ln>
          <a:effectLst/>
        </p:spPr>
        <p:txBody>
          <a:bodyPr vert="horz" wrap="square" lIns="91430" tIns="45714" rIns="91430" bIns="45714" numCol="1" anchor="t" anchorCtr="0" compatLnSpc="1">
            <a:prstTxWarp prst="textNoShape">
              <a:avLst/>
            </a:prstTxWarp>
          </a:bodyPr>
          <a:lstStyle>
            <a:lvl1pPr algn="ctr" eaLnBrk="1" hangingPunct="1">
              <a:spcBef>
                <a:spcPct val="0"/>
              </a:spcBef>
              <a:defRPr sz="1400" b="0">
                <a:latin typeface="Arial" charset="0"/>
                <a:ea typeface="ＭＳ Ｐゴシック" pitchFamily="50" charset="-128"/>
              </a:defRPr>
            </a:lvl1pPr>
          </a:lstStyle>
          <a:p>
            <a:pPr fontAlgn="base">
              <a:spcAft>
                <a:spcPct val="0"/>
              </a:spcAft>
              <a:defRPr/>
            </a:pPr>
            <a:endParaRPr lang="en-US" altLang="ja-JP">
              <a:solidFill>
                <a:srgbClr val="000000"/>
              </a:solidFill>
            </a:endParaRPr>
          </a:p>
        </p:txBody>
      </p:sp>
      <p:sp>
        <p:nvSpPr>
          <p:cNvPr id="1030" name="Rectangle 6"/>
          <p:cNvSpPr>
            <a:spLocks noGrp="1" noChangeArrowheads="1"/>
          </p:cNvSpPr>
          <p:nvPr>
            <p:ph type="sldNum" sz="quarter" idx="4"/>
          </p:nvPr>
        </p:nvSpPr>
        <p:spPr bwMode="auto">
          <a:xfrm>
            <a:off x="7594600" y="6457950"/>
            <a:ext cx="2311400" cy="476250"/>
          </a:xfrm>
          <a:prstGeom prst="rect">
            <a:avLst/>
          </a:prstGeom>
          <a:noFill/>
          <a:ln w="9525">
            <a:noFill/>
            <a:miter lim="800000"/>
            <a:headEnd/>
            <a:tailEnd/>
          </a:ln>
          <a:effectLst/>
        </p:spPr>
        <p:txBody>
          <a:bodyPr vert="horz" wrap="square" lIns="91430" tIns="45714" rIns="91430" bIns="45714" numCol="1" anchor="t" anchorCtr="0" compatLnSpc="1">
            <a:prstTxWarp prst="textNoShape">
              <a:avLst/>
            </a:prstTxWarp>
          </a:bodyPr>
          <a:lstStyle>
            <a:lvl1pPr algn="r" eaLnBrk="1" hangingPunct="1">
              <a:spcBef>
                <a:spcPct val="0"/>
              </a:spcBef>
              <a:defRPr sz="1400" b="0">
                <a:latin typeface="Arial" charset="0"/>
                <a:ea typeface="ＭＳ Ｐゴシック" pitchFamily="50" charset="-128"/>
              </a:defRPr>
            </a:lvl1pPr>
          </a:lstStyle>
          <a:p>
            <a:pPr fontAlgn="base">
              <a:spcAft>
                <a:spcPct val="0"/>
              </a:spcAft>
              <a:defRPr/>
            </a:pPr>
            <a:fld id="{835CFDF7-6A7B-4F18-9F8A-9DBF484D3712}" type="slidenum">
              <a:rPr lang="en-US" altLang="ja-JP">
                <a:solidFill>
                  <a:srgbClr val="000000"/>
                </a:solidFill>
              </a:rPr>
              <a:pPr fontAlgn="base">
                <a:spcAft>
                  <a:spcPct val="0"/>
                </a:spcAft>
                <a:defRPr/>
              </a:pPr>
              <a:t>‹#›</a:t>
            </a:fld>
            <a:endParaRPr lang="en-US" altLang="ja-JP">
              <a:solidFill>
                <a:srgbClr val="000000"/>
              </a:solidFill>
            </a:endParaRPr>
          </a:p>
        </p:txBody>
      </p:sp>
    </p:spTree>
    <p:extLst>
      <p:ext uri="{BB962C8B-B14F-4D97-AF65-F5344CB8AC3E}">
        <p14:creationId xmlns:p14="http://schemas.microsoft.com/office/powerpoint/2010/main" val="4142317070"/>
      </p:ext>
    </p:extLst>
  </p:cSld>
  <p:clrMap bg1="lt1" tx1="dk1" bg2="lt2" tx2="dk2" accent1="accent1" accent2="accent2" accent3="accent3" accent4="accent4" accent5="accent5" accent6="accent6" hlink="hlink" folHlink="folHlink"/>
  <p:sldLayoutIdLst>
    <p:sldLayoutId id="2147484384" r:id="rId1"/>
    <p:sldLayoutId id="2147484385" r:id="rId2"/>
    <p:sldLayoutId id="2147484386" r:id="rId3"/>
    <p:sldLayoutId id="2147484387" r:id="rId4"/>
    <p:sldLayoutId id="2147484388" r:id="rId5"/>
    <p:sldLayoutId id="2147484389" r:id="rId6"/>
    <p:sldLayoutId id="2147484390" r:id="rId7"/>
    <p:sldLayoutId id="2147484391" r:id="rId8"/>
    <p:sldLayoutId id="2147484392" r:id="rId9"/>
    <p:sldLayoutId id="2147484393" r:id="rId10"/>
    <p:sldLayoutId id="2147484394" r:id="rId11"/>
  </p:sldLayoutIdLst>
  <p:hf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30188"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95300" y="274638"/>
            <a:ext cx="8915400" cy="1143000"/>
          </a:xfrm>
          <a:prstGeom prst="rect">
            <a:avLst/>
          </a:prstGeom>
          <a:noFill/>
          <a:ln w="9525">
            <a:noFill/>
            <a:miter lim="800000"/>
            <a:headEnd/>
            <a:tailEnd/>
          </a:ln>
        </p:spPr>
        <p:txBody>
          <a:bodyPr vert="horz" wrap="square" lIns="91399" tIns="45701" rIns="91399" bIns="45701"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495300" y="1600204"/>
            <a:ext cx="8915400" cy="4525963"/>
          </a:xfrm>
          <a:prstGeom prst="rect">
            <a:avLst/>
          </a:prstGeom>
          <a:noFill/>
          <a:ln w="9525">
            <a:noFill/>
            <a:miter lim="800000"/>
            <a:headEnd/>
            <a:tailEnd/>
          </a:ln>
        </p:spPr>
        <p:txBody>
          <a:bodyPr vert="horz" wrap="square" lIns="91399" tIns="45701" rIns="91399" bIns="45701"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95300" y="6245225"/>
            <a:ext cx="2311400" cy="476250"/>
          </a:xfrm>
          <a:prstGeom prst="rect">
            <a:avLst/>
          </a:prstGeom>
          <a:noFill/>
          <a:ln w="9525">
            <a:noFill/>
            <a:miter lim="800000"/>
            <a:headEnd/>
            <a:tailEnd/>
          </a:ln>
          <a:effectLst/>
        </p:spPr>
        <p:txBody>
          <a:bodyPr vert="horz" wrap="square" lIns="91399" tIns="45701" rIns="91399" bIns="45701" numCol="1" anchor="t" anchorCtr="0" compatLnSpc="1">
            <a:prstTxWarp prst="textNoShape">
              <a:avLst/>
            </a:prstTxWarp>
          </a:bodyPr>
          <a:lstStyle>
            <a:lvl1pPr>
              <a:defRPr sz="1400">
                <a:ea typeface="ＭＳ Ｐゴシック" pitchFamily="50" charset="-128"/>
              </a:defRPr>
            </a:lvl1pPr>
          </a:lstStyle>
          <a:p>
            <a:pPr fontAlgn="base">
              <a:spcBef>
                <a:spcPct val="0"/>
              </a:spcBef>
              <a:spcAft>
                <a:spcPct val="0"/>
              </a:spcAft>
              <a:defRPr/>
            </a:pPr>
            <a:fld id="{ADD48EF5-1080-4DDA-A8AC-F12289860F28}" type="datetime1">
              <a:rPr lang="ja-JP" altLang="en-US" smtClean="0">
                <a:solidFill>
                  <a:srgbClr val="000000"/>
                </a:solidFill>
              </a:rPr>
              <a:t>2025/9/15</a:t>
            </a:fld>
            <a:endParaRPr lang="en-US" altLang="ja-JP">
              <a:solidFill>
                <a:srgbClr val="000000"/>
              </a:solidFill>
            </a:endParaRPr>
          </a:p>
        </p:txBody>
      </p:sp>
      <p:sp>
        <p:nvSpPr>
          <p:cNvPr id="1029" name="Rectangle 5"/>
          <p:cNvSpPr>
            <a:spLocks noGrp="1" noChangeArrowheads="1"/>
          </p:cNvSpPr>
          <p:nvPr>
            <p:ph type="ftr" sz="quarter" idx="3"/>
          </p:nvPr>
        </p:nvSpPr>
        <p:spPr bwMode="auto">
          <a:xfrm>
            <a:off x="3384550" y="6245225"/>
            <a:ext cx="3136900" cy="476250"/>
          </a:xfrm>
          <a:prstGeom prst="rect">
            <a:avLst/>
          </a:prstGeom>
          <a:noFill/>
          <a:ln w="9525">
            <a:noFill/>
            <a:miter lim="800000"/>
            <a:headEnd/>
            <a:tailEnd/>
          </a:ln>
          <a:effectLst/>
        </p:spPr>
        <p:txBody>
          <a:bodyPr vert="horz" wrap="square" lIns="91399" tIns="45701" rIns="91399" bIns="45701" numCol="1" anchor="t" anchorCtr="0" compatLnSpc="1">
            <a:prstTxWarp prst="textNoShape">
              <a:avLst/>
            </a:prstTxWarp>
          </a:bodyPr>
          <a:lstStyle>
            <a:lvl1pPr algn="ctr">
              <a:defRPr sz="1400">
                <a:ea typeface="ＭＳ Ｐゴシック" pitchFamily="50" charset="-128"/>
              </a:defRPr>
            </a:lvl1pPr>
          </a:lstStyle>
          <a:p>
            <a:pPr fontAlgn="base">
              <a:spcBef>
                <a:spcPct val="0"/>
              </a:spcBef>
              <a:spcAft>
                <a:spcPct val="0"/>
              </a:spcAft>
              <a:defRPr/>
            </a:pPr>
            <a:endParaRPr lang="en-US" altLang="ja-JP">
              <a:solidFill>
                <a:srgbClr val="000000"/>
              </a:solidFill>
            </a:endParaRPr>
          </a:p>
        </p:txBody>
      </p:sp>
      <p:sp>
        <p:nvSpPr>
          <p:cNvPr id="1030" name="Rectangle 6"/>
          <p:cNvSpPr>
            <a:spLocks noGrp="1" noChangeArrowheads="1"/>
          </p:cNvSpPr>
          <p:nvPr>
            <p:ph type="sldNum" sz="quarter" idx="4"/>
          </p:nvPr>
        </p:nvSpPr>
        <p:spPr bwMode="auto">
          <a:xfrm>
            <a:off x="7683501" y="6624638"/>
            <a:ext cx="2311400" cy="476250"/>
          </a:xfrm>
          <a:prstGeom prst="rect">
            <a:avLst/>
          </a:prstGeom>
          <a:noFill/>
          <a:ln w="9525">
            <a:noFill/>
            <a:miter lim="800000"/>
            <a:headEnd/>
            <a:tailEnd/>
          </a:ln>
          <a:effectLst/>
        </p:spPr>
        <p:txBody>
          <a:bodyPr vert="horz" wrap="square" lIns="91399" tIns="45701" rIns="91399" bIns="45701" numCol="1" anchor="t" anchorCtr="0" compatLnSpc="1">
            <a:prstTxWarp prst="textNoShape">
              <a:avLst/>
            </a:prstTxWarp>
          </a:bodyPr>
          <a:lstStyle>
            <a:lvl1pPr algn="r">
              <a:defRPr sz="1400">
                <a:ea typeface="ＭＳ Ｐゴシック" pitchFamily="50" charset="-128"/>
              </a:defRPr>
            </a:lvl1pPr>
          </a:lstStyle>
          <a:p>
            <a:pPr fontAlgn="base">
              <a:spcBef>
                <a:spcPct val="0"/>
              </a:spcBef>
              <a:spcAft>
                <a:spcPct val="0"/>
              </a:spcAft>
              <a:defRPr/>
            </a:pPr>
            <a:fld id="{94BB9A16-F3BE-4C83-A5C4-FB5122205A4B}" type="slidenum">
              <a:rPr lang="en-US" altLang="ja-JP">
                <a:solidFill>
                  <a:srgbClr val="000000"/>
                </a:solidFill>
              </a:rPr>
              <a:pPr fontAlgn="base">
                <a:spcBef>
                  <a:spcPct val="0"/>
                </a:spcBef>
                <a:spcAft>
                  <a:spcPct val="0"/>
                </a:spcAft>
                <a:defRPr/>
              </a:pPr>
              <a:t>‹#›</a:t>
            </a:fld>
            <a:endParaRPr lang="en-US" altLang="ja-JP">
              <a:solidFill>
                <a:srgbClr val="000000"/>
              </a:solidFill>
            </a:endParaRPr>
          </a:p>
        </p:txBody>
      </p:sp>
    </p:spTree>
    <p:extLst>
      <p:ext uri="{BB962C8B-B14F-4D97-AF65-F5344CB8AC3E}">
        <p14:creationId xmlns:p14="http://schemas.microsoft.com/office/powerpoint/2010/main" val="3550027829"/>
      </p:ext>
    </p:extLst>
  </p:cSld>
  <p:clrMap bg1="lt1" tx1="dk1" bg2="lt2" tx2="dk2" accent1="accent1" accent2="accent2" accent3="accent3" accent4="accent4" accent5="accent5" accent6="accent6" hlink="hlink" folHlink="folHlink"/>
  <p:sldLayoutIdLst>
    <p:sldLayoutId id="2147484422" r:id="rId1"/>
    <p:sldLayoutId id="2147484423" r:id="rId2"/>
    <p:sldLayoutId id="2147484424" r:id="rId3"/>
    <p:sldLayoutId id="2147484425" r:id="rId4"/>
    <p:sldLayoutId id="2147484426" r:id="rId5"/>
    <p:sldLayoutId id="2147484427" r:id="rId6"/>
    <p:sldLayoutId id="2147484428" r:id="rId7"/>
    <p:sldLayoutId id="2147484429" r:id="rId8"/>
    <p:sldLayoutId id="2147484430" r:id="rId9"/>
    <p:sldLayoutId id="2147484431" r:id="rId10"/>
    <p:sldLayoutId id="2147484432" r:id="rId11"/>
    <p:sldLayoutId id="2147484433" r:id="rId12"/>
    <p:sldLayoutId id="2147484434" r:id="rId13"/>
  </p:sldLayoutIdLst>
  <p:hf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598613" indent="-227013"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4"/>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409"/>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F3C81B48-5512-4DB8-8F76-2A3526688AEB}" type="datetime1">
              <a:rPr lang="ja-JP" altLang="en-US" smtClean="0">
                <a:solidFill>
                  <a:prstClr val="black">
                    <a:tint val="75000"/>
                  </a:prstClr>
                </a:solidFill>
              </a:rPr>
              <a:t>2025/9/15</a:t>
            </a:fld>
            <a:endParaRPr lang="ja-JP" altLang="en-US" dirty="0">
              <a:solidFill>
                <a:prstClr val="black">
                  <a:tint val="75000"/>
                </a:prstClr>
              </a:solidFill>
            </a:endParaRPr>
          </a:p>
        </p:txBody>
      </p:sp>
      <p:sp>
        <p:nvSpPr>
          <p:cNvPr id="5" name="フッター プレースホルダー 4"/>
          <p:cNvSpPr>
            <a:spLocks noGrp="1"/>
          </p:cNvSpPr>
          <p:nvPr>
            <p:ph type="ftr" sz="quarter" idx="3"/>
          </p:nvPr>
        </p:nvSpPr>
        <p:spPr>
          <a:xfrm>
            <a:off x="3384550" y="6356409"/>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7099300" y="6356409"/>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27126C98-0824-412A-A451-8853463E4D10}" type="slidenum">
              <a:rPr lang="ja-JP" altLang="en-US" smtClean="0">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1206650107"/>
      </p:ext>
    </p:extLst>
  </p:cSld>
  <p:clrMap bg1="lt1" tx1="dk1" bg2="lt2" tx2="dk2" accent1="accent1" accent2="accent2" accent3="accent3" accent4="accent4" accent5="accent5" accent6="accent6" hlink="hlink" folHlink="folHlink"/>
  <p:sldLayoutIdLst>
    <p:sldLayoutId id="2147484487" r:id="rId1"/>
    <p:sldLayoutId id="2147484488" r:id="rId2"/>
    <p:sldLayoutId id="2147484489" r:id="rId3"/>
    <p:sldLayoutId id="2147484490" r:id="rId4"/>
    <p:sldLayoutId id="2147484491" r:id="rId5"/>
    <p:sldLayoutId id="2147484492" r:id="rId6"/>
    <p:sldLayoutId id="2147484493" r:id="rId7"/>
    <p:sldLayoutId id="2147484494" r:id="rId8"/>
    <p:sldLayoutId id="2147484495" r:id="rId9"/>
    <p:sldLayoutId id="2147484496" r:id="rId10"/>
    <p:sldLayoutId id="2147484497" r:id="rId11"/>
    <p:sldLayoutId id="2147484510" r:id="rId12"/>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F366F1-C984-426F-820B-C4977EA16424}" type="datetime1">
              <a:rPr kumimoji="1" lang="ja-JP" altLang="en-US" smtClean="0"/>
              <a:t>2025/9/15</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1FACA5-F295-4B71-9523-E0646159294B}" type="slidenum">
              <a:rPr kumimoji="1" lang="ja-JP" altLang="en-US" smtClean="0"/>
              <a:t>‹#›</a:t>
            </a:fld>
            <a:endParaRPr kumimoji="1" lang="ja-JP" altLang="en-US"/>
          </a:p>
        </p:txBody>
      </p:sp>
    </p:spTree>
    <p:extLst>
      <p:ext uri="{BB962C8B-B14F-4D97-AF65-F5344CB8AC3E}">
        <p14:creationId xmlns:p14="http://schemas.microsoft.com/office/powerpoint/2010/main" val="4274893112"/>
      </p:ext>
    </p:extLst>
  </p:cSld>
  <p:clrMap bg1="lt1" tx1="dk1" bg2="lt2" tx2="dk2" accent1="accent1" accent2="accent2" accent3="accent3" accent4="accent4" accent5="accent5" accent6="accent6" hlink="hlink" folHlink="folHlink"/>
  <p:sldLayoutIdLst>
    <p:sldLayoutId id="2147484537" r:id="rId1"/>
    <p:sldLayoutId id="2147484538" r:id="rId2"/>
    <p:sldLayoutId id="2147484539" r:id="rId3"/>
    <p:sldLayoutId id="2147484540" r:id="rId4"/>
    <p:sldLayoutId id="2147484541" r:id="rId5"/>
    <p:sldLayoutId id="2147484542" r:id="rId6"/>
    <p:sldLayoutId id="2147484543" r:id="rId7"/>
    <p:sldLayoutId id="2147484544" r:id="rId8"/>
    <p:sldLayoutId id="2147484545" r:id="rId9"/>
    <p:sldLayoutId id="2147484546" r:id="rId10"/>
    <p:sldLayoutId id="2147484547"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392" y="176109"/>
            <a:ext cx="9903524"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742104" y="284176"/>
            <a:ext cx="8420100" cy="150876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742104" y="2011680"/>
            <a:ext cx="8420100" cy="4206240"/>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38354" y="6422856"/>
            <a:ext cx="2811297" cy="365125"/>
          </a:xfrm>
          <a:prstGeom prst="rect">
            <a:avLst/>
          </a:prstGeom>
        </p:spPr>
        <p:txBody>
          <a:bodyPr vert="horz" lIns="91440" tIns="45720" rIns="45720" bIns="45720" rtlCol="0" anchor="ctr"/>
          <a:lstStyle>
            <a:lvl1pPr algn="l">
              <a:defRPr sz="1050">
                <a:solidFill>
                  <a:schemeClr val="tx1"/>
                </a:solidFill>
              </a:defRPr>
            </a:lvl1pPr>
          </a:lstStyle>
          <a:p>
            <a:pPr fontAlgn="base">
              <a:spcBef>
                <a:spcPct val="0"/>
              </a:spcBef>
              <a:spcAft>
                <a:spcPct val="0"/>
              </a:spcAft>
              <a:defRPr/>
            </a:pPr>
            <a:fld id="{E60D9631-BD99-4D4E-B173-1000680ADF1E}" type="datetime1">
              <a:rPr kumimoji="0" lang="ja-JP" altLang="en-US" smtClean="0">
                <a:solidFill>
                  <a:srgbClr val="000000"/>
                </a:solidFill>
              </a:rPr>
              <a:t>2025/9/15</a:t>
            </a:fld>
            <a:endParaRPr kumimoji="0" lang="en-US">
              <a:solidFill>
                <a:srgbClr val="000000"/>
              </a:solidFill>
            </a:endParaRPr>
          </a:p>
        </p:txBody>
      </p:sp>
      <p:sp>
        <p:nvSpPr>
          <p:cNvPr id="5" name="Footer Placeholder 4"/>
          <p:cNvSpPr>
            <a:spLocks noGrp="1"/>
          </p:cNvSpPr>
          <p:nvPr>
            <p:ph type="ftr" sz="quarter" idx="3"/>
          </p:nvPr>
        </p:nvSpPr>
        <p:spPr>
          <a:xfrm>
            <a:off x="4540250" y="6422856"/>
            <a:ext cx="4399013" cy="365125"/>
          </a:xfrm>
          <a:prstGeom prst="rect">
            <a:avLst/>
          </a:prstGeom>
        </p:spPr>
        <p:txBody>
          <a:bodyPr vert="horz" lIns="91440" tIns="45720" rIns="91440" bIns="45720" rtlCol="0" anchor="ctr"/>
          <a:lstStyle>
            <a:lvl1pPr algn="r">
              <a:defRPr sz="1050">
                <a:solidFill>
                  <a:schemeClr val="tx1"/>
                </a:solidFill>
              </a:defRPr>
            </a:lvl1pPr>
          </a:lstStyle>
          <a:p>
            <a:pPr fontAlgn="base">
              <a:spcBef>
                <a:spcPct val="0"/>
              </a:spcBef>
              <a:spcAft>
                <a:spcPct val="0"/>
              </a:spcAft>
              <a:defRPr/>
            </a:pPr>
            <a:endParaRPr kumimoji="0" lang="en-US">
              <a:solidFill>
                <a:srgbClr val="000000"/>
              </a:solidFill>
            </a:endParaRPr>
          </a:p>
        </p:txBody>
      </p:sp>
      <p:sp>
        <p:nvSpPr>
          <p:cNvPr id="6" name="Slide Number Placeholder 5"/>
          <p:cNvSpPr>
            <a:spLocks noGrp="1"/>
          </p:cNvSpPr>
          <p:nvPr>
            <p:ph type="sldNum" sz="quarter" idx="4"/>
          </p:nvPr>
        </p:nvSpPr>
        <p:spPr>
          <a:xfrm>
            <a:off x="8953900" y="6422856"/>
            <a:ext cx="768840" cy="365125"/>
          </a:xfrm>
          <a:prstGeom prst="rect">
            <a:avLst/>
          </a:prstGeom>
        </p:spPr>
        <p:txBody>
          <a:bodyPr vert="horz" lIns="45720" tIns="45720" rIns="91440" bIns="45720" rtlCol="0" anchor="ctr"/>
          <a:lstStyle>
            <a:lvl1pPr algn="l">
              <a:defRPr sz="1200" b="0">
                <a:solidFill>
                  <a:schemeClr val="tx1"/>
                </a:solidFill>
              </a:defRPr>
            </a:lvl1pPr>
          </a:lstStyle>
          <a:p>
            <a:pPr fontAlgn="base">
              <a:spcBef>
                <a:spcPct val="0"/>
              </a:spcBef>
              <a:spcAft>
                <a:spcPct val="0"/>
              </a:spcAft>
              <a:defRPr/>
            </a:pPr>
            <a:fld id="{66EC5647-FE32-474F-81A6-3EADE2516AE4}" type="slidenum">
              <a:rPr kumimoji="0" lang="ja-JP" altLang="en-US" smtClean="0">
                <a:solidFill>
                  <a:srgbClr val="000000"/>
                </a:solidFill>
              </a:rPr>
              <a:pPr fontAlgn="base">
                <a:spcBef>
                  <a:spcPct val="0"/>
                </a:spcBef>
                <a:spcAft>
                  <a:spcPct val="0"/>
                </a:spcAft>
                <a:defRPr/>
              </a:pPr>
              <a:t>‹#›</a:t>
            </a:fld>
            <a:endParaRPr kumimoji="0" lang="en-US">
              <a:solidFill>
                <a:srgbClr val="000000"/>
              </a:solidFill>
            </a:endParaRPr>
          </a:p>
        </p:txBody>
      </p:sp>
    </p:spTree>
    <p:extLst>
      <p:ext uri="{BB962C8B-B14F-4D97-AF65-F5344CB8AC3E}">
        <p14:creationId xmlns:p14="http://schemas.microsoft.com/office/powerpoint/2010/main" val="1198339501"/>
      </p:ext>
    </p:extLst>
  </p:cSld>
  <p:clrMap bg1="dk1" tx1="lt1" bg2="dk2" tx2="lt2" accent1="accent1" accent2="accent2" accent3="accent3" accent4="accent4" accent5="accent5" accent6="accent6" hlink="hlink" folHlink="folHlink"/>
  <p:sldLayoutIdLst>
    <p:sldLayoutId id="2147484549" r:id="rId1"/>
    <p:sldLayoutId id="2147484550" r:id="rId2"/>
    <p:sldLayoutId id="2147484551" r:id="rId3"/>
    <p:sldLayoutId id="2147484552" r:id="rId4"/>
    <p:sldLayoutId id="2147484553" r:id="rId5"/>
    <p:sldLayoutId id="2147484554" r:id="rId6"/>
    <p:sldLayoutId id="2147484555" r:id="rId7"/>
    <p:sldLayoutId id="2147484556" r:id="rId8"/>
    <p:sldLayoutId id="2147484557" r:id="rId9"/>
    <p:sldLayoutId id="2147484558" r:id="rId10"/>
    <p:sldLayoutId id="2147484559" r:id="rId11"/>
  </p:sldLayoutIdLst>
  <p:hf hdr="0" ftr="0" dt="0"/>
  <p:txStyles>
    <p:titleStyle>
      <a:lvl1pPr algn="l" defTabSz="914400" rtl="0" eaLnBrk="1" latinLnBrk="0" hangingPunct="1">
        <a:lnSpc>
          <a:spcPct val="85000"/>
        </a:lnSpc>
        <a:spcBef>
          <a:spcPct val="0"/>
        </a:spcBef>
        <a:buNone/>
        <a:defRPr kumimoji="1"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kumimoji="1"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19833B-0B1A-4A2A-9A47-1A8D0E88FAD5}" type="datetime1">
              <a:rPr kumimoji="1" lang="ja-JP" altLang="en-US" smtClean="0"/>
              <a:t>2025/9/15</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1071B5-1BA8-472F-ABE3-345AC89805C4}" type="slidenum">
              <a:rPr kumimoji="1" lang="ja-JP" altLang="en-US" smtClean="0"/>
              <a:t>‹#›</a:t>
            </a:fld>
            <a:endParaRPr kumimoji="1" lang="ja-JP" altLang="en-US"/>
          </a:p>
        </p:txBody>
      </p:sp>
    </p:spTree>
    <p:extLst>
      <p:ext uri="{BB962C8B-B14F-4D97-AF65-F5344CB8AC3E}">
        <p14:creationId xmlns:p14="http://schemas.microsoft.com/office/powerpoint/2010/main" val="1142427224"/>
      </p:ext>
    </p:extLst>
  </p:cSld>
  <p:clrMap bg1="lt1" tx1="dk1" bg2="lt2" tx2="dk2" accent1="accent1" accent2="accent2" accent3="accent3" accent4="accent4" accent5="accent5" accent6="accent6" hlink="hlink" folHlink="folHlink"/>
  <p:sldLayoutIdLst>
    <p:sldLayoutId id="2147484587" r:id="rId1"/>
    <p:sldLayoutId id="2147484588" r:id="rId2"/>
    <p:sldLayoutId id="2147484589" r:id="rId3"/>
    <p:sldLayoutId id="2147484590" r:id="rId4"/>
    <p:sldLayoutId id="2147484591" r:id="rId5"/>
    <p:sldLayoutId id="2147484592" r:id="rId6"/>
    <p:sldLayoutId id="2147484593" r:id="rId7"/>
    <p:sldLayoutId id="2147484594" r:id="rId8"/>
    <p:sldLayoutId id="2147484595" r:id="rId9"/>
    <p:sldLayoutId id="2147484596" r:id="rId10"/>
    <p:sldLayoutId id="2147484597"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ー 1"/>
          <p:cNvSpPr>
            <a:spLocks noGrp="1"/>
          </p:cNvSpPr>
          <p:nvPr>
            <p:ph type="title"/>
          </p:nvPr>
        </p:nvSpPr>
        <p:spPr bwMode="auto">
          <a:xfrm>
            <a:off x="495300" y="274638"/>
            <a:ext cx="8915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1027" name="テキスト プレースホルダー 2"/>
          <p:cNvSpPr>
            <a:spLocks noGrp="1"/>
          </p:cNvSpPr>
          <p:nvPr>
            <p:ph type="body" idx="1"/>
          </p:nvPr>
        </p:nvSpPr>
        <p:spPr bwMode="auto">
          <a:xfrm>
            <a:off x="495300" y="1600201"/>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177132A3-F541-4B36-A5E3-FF6559DCCDB3}" type="datetime1">
              <a:rPr lang="ja-JP" altLang="en-US" smtClean="0"/>
              <a:t>2025/9/15</a:t>
            </a:fld>
            <a:endParaRPr lang="ja-JP" altLang="en-US"/>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F5FD4251-28DB-439D-B174-335D68289CBC}" type="slidenum">
              <a:rPr lang="ja-JP" altLang="en-US"/>
              <a:pPr>
                <a:defRPr/>
              </a:pPr>
              <a:t>‹#›</a:t>
            </a:fld>
            <a:endParaRPr lang="ja-JP" altLang="en-US"/>
          </a:p>
        </p:txBody>
      </p:sp>
    </p:spTree>
    <p:extLst>
      <p:ext uri="{BB962C8B-B14F-4D97-AF65-F5344CB8AC3E}">
        <p14:creationId xmlns:p14="http://schemas.microsoft.com/office/powerpoint/2010/main" val="1819698055"/>
      </p:ext>
    </p:extLst>
  </p:cSld>
  <p:clrMap bg1="lt1" tx1="dk1" bg2="lt2" tx2="dk2" accent1="accent1" accent2="accent2" accent3="accent3" accent4="accent4" accent5="accent5" accent6="accent6" hlink="hlink" folHlink="folHlink"/>
  <p:sldLayoutIdLst>
    <p:sldLayoutId id="2147484599" r:id="rId1"/>
    <p:sldLayoutId id="2147484600" r:id="rId2"/>
    <p:sldLayoutId id="2147484601" r:id="rId3"/>
    <p:sldLayoutId id="2147484602" r:id="rId4"/>
    <p:sldLayoutId id="2147484603" r:id="rId5"/>
    <p:sldLayoutId id="2147484604" r:id="rId6"/>
    <p:sldLayoutId id="2147484605" r:id="rId7"/>
    <p:sldLayoutId id="2147484606" r:id="rId8"/>
    <p:sldLayoutId id="2147484607" r:id="rId9"/>
    <p:sldLayoutId id="2147484608" r:id="rId10"/>
    <p:sldLayoutId id="2147484609" r:id="rId11"/>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9.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0.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5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9.xml"/><Relationship Id="rId1" Type="http://schemas.openxmlformats.org/officeDocument/2006/relationships/slideLayout" Target="../slideLayouts/slideLayout7.xml"/><Relationship Id="rId5" Type="http://schemas.openxmlformats.org/officeDocument/2006/relationships/image" Target="../media/image10.wmf"/><Relationship Id="rId4" Type="http://schemas.openxmlformats.org/officeDocument/2006/relationships/image" Target="../media/image9.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3.xml"/><Relationship Id="rId1" Type="http://schemas.openxmlformats.org/officeDocument/2006/relationships/slideLayout" Target="../slideLayouts/slideLayout59.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0.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0.xml"/></Relationships>
</file>

<file path=ppt/slides/_rels/slide3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0.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60.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8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5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ctrTitle"/>
          </p:nvPr>
        </p:nvSpPr>
        <p:spPr>
          <a:xfrm>
            <a:off x="560512" y="2491639"/>
            <a:ext cx="8420100" cy="792089"/>
          </a:xfrm>
        </p:spPr>
        <p:txBody>
          <a:bodyPr>
            <a:normAutofit/>
          </a:bodyPr>
          <a:lstStyle/>
          <a:p>
            <a:pPr algn="ctr" eaLnBrk="1" fontAlgn="auto" hangingPunct="1">
              <a:spcBef>
                <a:spcPts val="3000"/>
              </a:spcBef>
              <a:spcAft>
                <a:spcPts val="0"/>
              </a:spcAft>
              <a:defRPr/>
            </a:pPr>
            <a:r>
              <a:rPr lang="ja-JP" altLang="en-US" sz="4000" b="1" kern="0" spc="0" dirty="0">
                <a:solidFill>
                  <a:srgbClr val="090807"/>
                </a:solidFill>
                <a:latin typeface="BIZ UDPゴシック" panose="020B0400000000000000" pitchFamily="50" charset="-128"/>
                <a:ea typeface="BIZ UDPゴシック" panose="020B0400000000000000" pitchFamily="50" charset="-128"/>
              </a:rPr>
              <a:t>児童期における支援提供のポイント</a:t>
            </a:r>
            <a:endParaRPr lang="ja-JP" altLang="en-US" sz="4000" b="1" dirty="0">
              <a:solidFill>
                <a:schemeClr val="tx1"/>
              </a:solidFill>
              <a:latin typeface="BIZ UDPゴシック" panose="020B0400000000000000" pitchFamily="50" charset="-128"/>
              <a:ea typeface="BIZ UDPゴシック" panose="020B0400000000000000" pitchFamily="50" charset="-128"/>
            </a:endParaRPr>
          </a:p>
        </p:txBody>
      </p:sp>
      <p:sp>
        <p:nvSpPr>
          <p:cNvPr id="2" name="字幕 1">
            <a:extLst>
              <a:ext uri="{FF2B5EF4-FFF2-40B4-BE49-F238E27FC236}">
                <a16:creationId xmlns:a16="http://schemas.microsoft.com/office/drawing/2014/main" id="{A561BF47-5F55-416B-A1EE-7C1661C9AD1B}"/>
              </a:ext>
            </a:extLst>
          </p:cNvPr>
          <p:cNvSpPr>
            <a:spLocks noGrp="1"/>
          </p:cNvSpPr>
          <p:nvPr>
            <p:ph type="subTitle" idx="1"/>
          </p:nvPr>
        </p:nvSpPr>
        <p:spPr>
          <a:xfrm>
            <a:off x="3800872" y="4834256"/>
            <a:ext cx="5802982" cy="1588600"/>
          </a:xfrm>
        </p:spPr>
        <p:txBody>
          <a:bodyPr>
            <a:normAutofit/>
          </a:bodyPr>
          <a:lstStyle/>
          <a:p>
            <a:pPr algn="l"/>
            <a:r>
              <a:rPr kumimoji="1" lang="ja-JP" altLang="en-US" dirty="0">
                <a:latin typeface="BIZ UDPゴシック" panose="020B0400000000000000" pitchFamily="50" charset="-128"/>
                <a:ea typeface="BIZ UDPゴシック" panose="020B0400000000000000" pitchFamily="50" charset="-128"/>
              </a:rPr>
              <a:t>一般社団法人　わ・</a:t>
            </a:r>
            <a:r>
              <a:rPr kumimoji="1" lang="en-US" altLang="ja-JP" dirty="0" err="1">
                <a:latin typeface="BIZ UDPゴシック" panose="020B0400000000000000" pitchFamily="50" charset="-128"/>
                <a:ea typeface="BIZ UDPゴシック" panose="020B0400000000000000" pitchFamily="50" charset="-128"/>
              </a:rPr>
              <a:t>Wa</a:t>
            </a:r>
            <a:r>
              <a:rPr kumimoji="1" lang="ja-JP" altLang="en-US" dirty="0">
                <a:latin typeface="BIZ UDPゴシック" panose="020B0400000000000000" pitchFamily="50" charset="-128"/>
                <a:ea typeface="BIZ UDPゴシック" panose="020B0400000000000000" pitchFamily="50" charset="-128"/>
              </a:rPr>
              <a:t>・わ　理事長</a:t>
            </a:r>
            <a:endParaRPr lang="en-US" altLang="ja-JP" dirty="0">
              <a:latin typeface="BIZ UDPゴシック" panose="020B0400000000000000" pitchFamily="50" charset="-128"/>
              <a:ea typeface="BIZ UDPゴシック" panose="020B0400000000000000" pitchFamily="50" charset="-128"/>
            </a:endParaRPr>
          </a:p>
          <a:p>
            <a:pPr algn="l"/>
            <a:r>
              <a:rPr lang="ja-JP" altLang="en-US" dirty="0">
                <a:latin typeface="BIZ UDPゴシック" panose="020B0400000000000000" pitchFamily="50" charset="-128"/>
                <a:ea typeface="BIZ UDPゴシック" panose="020B0400000000000000" pitchFamily="50" charset="-128"/>
              </a:rPr>
              <a:t>一般社団法人　全国児童発達支援協議会　副会長</a:t>
            </a:r>
            <a:endParaRPr kumimoji="1" lang="en-US" altLang="ja-JP" dirty="0">
              <a:latin typeface="BIZ UDPゴシック" panose="020B0400000000000000" pitchFamily="50" charset="-128"/>
              <a:ea typeface="BIZ UDPゴシック" panose="020B0400000000000000" pitchFamily="50" charset="-128"/>
            </a:endParaRPr>
          </a:p>
          <a:p>
            <a:pPr algn="r"/>
            <a:r>
              <a:rPr kumimoji="1" lang="ja-JP" altLang="en-US" sz="2400" dirty="0">
                <a:latin typeface="BIZ UDPゴシック" panose="020B0400000000000000" pitchFamily="50" charset="-128"/>
                <a:ea typeface="BIZ UDPゴシック" panose="020B0400000000000000" pitchFamily="50" charset="-128"/>
              </a:rPr>
              <a:t>岸　良至（作業療法士）　</a:t>
            </a:r>
          </a:p>
        </p:txBody>
      </p:sp>
      <p:sp>
        <p:nvSpPr>
          <p:cNvPr id="3" name="スライド番号プレースホルダー 2">
            <a:extLst>
              <a:ext uri="{FF2B5EF4-FFF2-40B4-BE49-F238E27FC236}">
                <a16:creationId xmlns:a16="http://schemas.microsoft.com/office/drawing/2014/main" id="{DCD730FB-E8A6-18F7-7416-4F33C618A49B}"/>
              </a:ext>
            </a:extLst>
          </p:cNvPr>
          <p:cNvSpPr>
            <a:spLocks noGrp="1"/>
          </p:cNvSpPr>
          <p:nvPr>
            <p:ph type="sldNum" sz="quarter" idx="12"/>
          </p:nvPr>
        </p:nvSpPr>
        <p:spPr>
          <a:xfrm>
            <a:off x="8953900" y="6448251"/>
            <a:ext cx="768840" cy="365125"/>
          </a:xfrm>
        </p:spPr>
        <p:txBody>
          <a:bodyPr/>
          <a:lstStyle/>
          <a:p>
            <a:pPr algn="r"/>
            <a:fld id="{F7197E0B-3DE5-44B4-8205-21AF5ABFE129}" type="slidenum">
              <a:rPr lang="ja-JP" altLang="en-US" smtClean="0">
                <a:latin typeface="BIZ UDPゴシック" panose="020B0400000000000000" pitchFamily="50" charset="-128"/>
                <a:ea typeface="BIZ UDPゴシック" panose="020B0400000000000000" pitchFamily="50" charset="-128"/>
              </a:rPr>
              <a:pPr algn="r"/>
              <a:t>1</a:t>
            </a:fld>
            <a:endParaRPr lang="ja-JP" altLang="en-US">
              <a:latin typeface="BIZ UDPゴシック" panose="020B0400000000000000" pitchFamily="50" charset="-128"/>
              <a:ea typeface="BIZ UDPゴシック" panose="020B0400000000000000" pitchFamily="50" charset="-128"/>
            </a:endParaRPr>
          </a:p>
        </p:txBody>
      </p:sp>
      <p:sp>
        <p:nvSpPr>
          <p:cNvPr id="4" name="Rectangle 3">
            <a:extLst>
              <a:ext uri="{FF2B5EF4-FFF2-40B4-BE49-F238E27FC236}">
                <a16:creationId xmlns:a16="http://schemas.microsoft.com/office/drawing/2014/main" id="{E75E698A-D72A-7494-E85B-447A8EB2BA21}"/>
              </a:ext>
            </a:extLst>
          </p:cNvPr>
          <p:cNvSpPr txBox="1">
            <a:spLocks noChangeArrowheads="1"/>
          </p:cNvSpPr>
          <p:nvPr/>
        </p:nvSpPr>
        <p:spPr bwMode="auto">
          <a:xfrm>
            <a:off x="709364" y="127917"/>
            <a:ext cx="8420100" cy="564779"/>
          </a:xfrm>
          <a:prstGeom prst="rect">
            <a:avLst/>
          </a:prstGeom>
          <a:solidFill>
            <a:schemeClr val="bg2">
              <a:lumMod val="20000"/>
              <a:lumOff val="80000"/>
            </a:schemeClr>
          </a:solidFill>
          <a:ln w="9525">
            <a:solidFill>
              <a:schemeClr val="accent1">
                <a:lumMod val="25000"/>
              </a:schemeClr>
            </a:solidFill>
            <a:miter lim="800000"/>
            <a:headEnd/>
            <a:tailEnd/>
          </a:ln>
          <a:scene3d>
            <a:camera prst="orthographicFront"/>
            <a:lightRig rig="threePt" dir="t"/>
          </a:scene3d>
          <a:sp3d>
            <a:bevelT prst="convex"/>
          </a:sp3d>
        </p:spPr>
        <p:txBody>
          <a:bodyPr lIns="91399" tIns="45701" rIns="91399" bIns="45701"/>
          <a:lstStyle/>
          <a:p>
            <a:pPr algn="ctr">
              <a:lnSpc>
                <a:spcPct val="80000"/>
              </a:lnSpc>
              <a:spcBef>
                <a:spcPct val="20000"/>
              </a:spcBef>
            </a:pPr>
            <a:r>
              <a:rPr lang="ja-JP" altLang="en-US" sz="1600" dirty="0">
                <a:solidFill>
                  <a:schemeClr val="bg2">
                    <a:lumMod val="50000"/>
                  </a:schemeClr>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令和７年（２０２５）度サービス管理責任者及び児童発達支援管理責任者指導者養成研修</a:t>
            </a:r>
            <a:endParaRPr lang="en-US" altLang="ja-JP" sz="1600" dirty="0">
              <a:solidFill>
                <a:schemeClr val="bg2">
                  <a:lumMod val="50000"/>
                </a:schemeClr>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a:p>
            <a:pPr algn="ctr">
              <a:lnSpc>
                <a:spcPct val="80000"/>
              </a:lnSpc>
              <a:spcBef>
                <a:spcPct val="20000"/>
              </a:spcBef>
            </a:pPr>
            <a:r>
              <a:rPr lang="ja-JP" altLang="en-US" sz="1600" dirty="0">
                <a:solidFill>
                  <a:schemeClr val="bg2">
                    <a:lumMod val="50000"/>
                  </a:schemeClr>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専門コース別研修　障害児支援 </a:t>
            </a:r>
          </a:p>
          <a:p>
            <a:pPr algn="ctr">
              <a:lnSpc>
                <a:spcPct val="80000"/>
              </a:lnSpc>
              <a:spcBef>
                <a:spcPct val="20000"/>
              </a:spcBef>
            </a:pPr>
            <a:endParaRPr lang="ja-JP" altLang="ja-JP" sz="36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301799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3B463BB-99D7-9C1D-7B43-1014594A471E}"/>
              </a:ext>
            </a:extLst>
          </p:cNvPr>
          <p:cNvSpPr>
            <a:spLocks noGrp="1"/>
          </p:cNvSpPr>
          <p:nvPr>
            <p:ph type="title"/>
          </p:nvPr>
        </p:nvSpPr>
        <p:spPr>
          <a:xfrm>
            <a:off x="236476" y="620688"/>
            <a:ext cx="9433048" cy="720080"/>
          </a:xfrm>
        </p:spPr>
        <p:txBody>
          <a:bodyPr>
            <a:normAutofit/>
          </a:bodyPr>
          <a:lstStyle/>
          <a:p>
            <a:pPr algn="ctr"/>
            <a:r>
              <a:rPr kumimoji="1" lang="ja-JP" altLang="en-US" dirty="0">
                <a:latin typeface="BIZ UDPゴシック" panose="020B0400000000000000" pitchFamily="50" charset="-128"/>
                <a:ea typeface="BIZ UDPゴシック" panose="020B0400000000000000" pitchFamily="50" charset="-128"/>
              </a:rPr>
              <a:t>「</a:t>
            </a:r>
            <a:r>
              <a:rPr lang="ja-JP" altLang="en-US" dirty="0">
                <a:latin typeface="BIZ UDPゴシック" panose="020B0400000000000000" pitchFamily="50" charset="-128"/>
                <a:ea typeface="BIZ UDPゴシック" panose="020B0400000000000000" pitchFamily="50" charset="-128"/>
              </a:rPr>
              <a:t>児童期の支援に関する基本的視点 </a:t>
            </a:r>
            <a:r>
              <a:rPr kumimoji="1" lang="ja-JP" altLang="en-US" dirty="0">
                <a:latin typeface="BIZ UDPゴシック" panose="020B0400000000000000" pitchFamily="50" charset="-128"/>
                <a:ea typeface="BIZ UDPゴシック" panose="020B0400000000000000" pitchFamily="50" charset="-128"/>
              </a:rPr>
              <a:t>」</a:t>
            </a:r>
          </a:p>
        </p:txBody>
      </p:sp>
      <p:sp>
        <p:nvSpPr>
          <p:cNvPr id="3" name="コンテンツ プレースホルダー 2">
            <a:extLst>
              <a:ext uri="{FF2B5EF4-FFF2-40B4-BE49-F238E27FC236}">
                <a16:creationId xmlns:a16="http://schemas.microsoft.com/office/drawing/2014/main" id="{895AB80B-7800-1021-AB0B-68001C4B9595}"/>
              </a:ext>
            </a:extLst>
          </p:cNvPr>
          <p:cNvSpPr>
            <a:spLocks noGrp="1"/>
          </p:cNvSpPr>
          <p:nvPr>
            <p:ph idx="1"/>
          </p:nvPr>
        </p:nvSpPr>
        <p:spPr>
          <a:xfrm>
            <a:off x="236476" y="2132856"/>
            <a:ext cx="9486264" cy="4315958"/>
          </a:xfrm>
        </p:spPr>
        <p:txBody>
          <a:bodyPr vert="horz" lIns="91440" tIns="45720" rIns="91440" bIns="45720" rtlCol="0" anchor="t">
            <a:normAutofit/>
          </a:bodyPr>
          <a:lstStyle/>
          <a:p>
            <a:r>
              <a:rPr kumimoji="1" lang="ja-JP" altLang="en-US" dirty="0">
                <a:latin typeface="BIZ UDPゴシック" panose="020B0400000000000000" pitchFamily="50" charset="-128"/>
                <a:ea typeface="BIZ UDPゴシック" panose="020B0400000000000000" pitchFamily="50" charset="-128"/>
              </a:rPr>
              <a:t>児童期</a:t>
            </a:r>
            <a:r>
              <a:rPr lang="ja-JP" altLang="en-US" dirty="0">
                <a:latin typeface="BIZ UDPゴシック" panose="020B0400000000000000" pitchFamily="50" charset="-128"/>
                <a:ea typeface="BIZ UDPゴシック" panose="020B0400000000000000" pitchFamily="50" charset="-128"/>
              </a:rPr>
              <a:t>に大切な</a:t>
            </a:r>
            <a:r>
              <a:rPr kumimoji="1" lang="ja-JP" altLang="en-US" dirty="0">
                <a:latin typeface="BIZ UDPゴシック" panose="020B0400000000000000" pitchFamily="50" charset="-128"/>
                <a:ea typeface="BIZ UDPゴシック" panose="020B0400000000000000" pitchFamily="50" charset="-128"/>
              </a:rPr>
              <a:t>支援の視点を再確認する</a:t>
            </a:r>
            <a:endParaRPr kumimoji="1" lang="en-US" altLang="ja-JP" dirty="0">
              <a:latin typeface="BIZ UDPゴシック" panose="020B0400000000000000" pitchFamily="50" charset="-128"/>
              <a:ea typeface="BIZ UDPゴシック" panose="020B0400000000000000" pitchFamily="50" charset="-128"/>
            </a:endParaRPr>
          </a:p>
          <a:p>
            <a:pPr lvl="1"/>
            <a:endParaRPr kumimoji="1" lang="en-US" altLang="ja-JP" dirty="0">
              <a:latin typeface="BIZ UDPゴシック" panose="020B0400000000000000" pitchFamily="50" charset="-128"/>
              <a:ea typeface="BIZ UDPゴシック" panose="020B0400000000000000" pitchFamily="50" charset="-128"/>
            </a:endParaRPr>
          </a:p>
          <a:p>
            <a:pPr lvl="1">
              <a:buChar char="Ø"/>
            </a:pPr>
            <a:r>
              <a:rPr kumimoji="1" lang="ja-JP" altLang="en-US" dirty="0">
                <a:latin typeface="BIZ UDPゴシック" panose="020B0400000000000000" pitchFamily="50" charset="-128"/>
                <a:ea typeface="BIZ UDPゴシック" panose="020B0400000000000000" pitchFamily="50" charset="-128"/>
              </a:rPr>
              <a:t>発達支援（狭義の発達支援と生活支援）</a:t>
            </a:r>
            <a:r>
              <a:rPr lang="ja-JP" altLang="en-US" dirty="0">
                <a:latin typeface="BIZ UDPゴシック" panose="020B0400000000000000" pitchFamily="50" charset="-128"/>
                <a:ea typeface="BIZ UDPゴシック" panose="020B0400000000000000" pitchFamily="50" charset="-128"/>
              </a:rPr>
              <a:t>　</a:t>
            </a:r>
            <a:endParaRPr lang="en-US" altLang="ja-JP" dirty="0">
              <a:latin typeface="BIZ UDPゴシック" panose="020B0400000000000000" pitchFamily="50" charset="-128"/>
              <a:ea typeface="BIZ UDPゴシック" panose="020B0400000000000000" pitchFamily="50" charset="-128"/>
            </a:endParaRPr>
          </a:p>
          <a:p>
            <a:pPr lvl="1"/>
            <a:endParaRPr lang="ja-JP" altLang="en-US" dirty="0">
              <a:latin typeface="BIZ UDPゴシック" panose="020B0400000000000000" pitchFamily="50" charset="-128"/>
              <a:ea typeface="BIZ UDPゴシック" panose="020B0400000000000000" pitchFamily="50" charset="-128"/>
            </a:endParaRPr>
          </a:p>
          <a:p>
            <a:pPr lvl="1">
              <a:buChar char="Ø"/>
            </a:pPr>
            <a:r>
              <a:rPr lang="en-US" altLang="ja-JP" dirty="0" err="1">
                <a:latin typeface="BIZ UDPゴシック" panose="020B0400000000000000" pitchFamily="50" charset="-128"/>
                <a:ea typeface="BIZ UDPゴシック" panose="020B0400000000000000" pitchFamily="50" charset="-128"/>
              </a:rPr>
              <a:t>移行支援</a:t>
            </a:r>
            <a:endParaRPr lang="en-US" altLang="ja-JP" dirty="0">
              <a:latin typeface="BIZ UDPゴシック" panose="020B0400000000000000" pitchFamily="50" charset="-128"/>
              <a:ea typeface="BIZ UDPゴシック" panose="020B0400000000000000" pitchFamily="50" charset="-128"/>
            </a:endParaRPr>
          </a:p>
          <a:p>
            <a:pPr lvl="2">
              <a:buChar char="ü"/>
            </a:pPr>
            <a:r>
              <a:rPr lang="en-US" altLang="ja-JP" dirty="0">
                <a:latin typeface="BIZ UDPゴシック" panose="020B0400000000000000" pitchFamily="50" charset="-128"/>
                <a:ea typeface="BIZ UDPゴシック" panose="020B0400000000000000" pitchFamily="50" charset="-128"/>
              </a:rPr>
              <a:t>【</a:t>
            </a:r>
            <a:r>
              <a:rPr lang="en-US" altLang="ja-JP" dirty="0" err="1">
                <a:latin typeface="BIZ UDPゴシック" panose="020B0400000000000000" pitchFamily="50" charset="-128"/>
                <a:ea typeface="BIZ UDPゴシック" panose="020B0400000000000000" pitchFamily="50" charset="-128"/>
              </a:rPr>
              <a:t>縦の移行】毎年度</a:t>
            </a:r>
            <a:r>
              <a:rPr lang="ja-JP" altLang="en-US" dirty="0">
                <a:latin typeface="BIZ UDPゴシック" panose="020B0400000000000000" pitchFamily="50" charset="-128"/>
                <a:ea typeface="BIZ UDPゴシック" panose="020B0400000000000000" pitchFamily="50" charset="-128"/>
              </a:rPr>
              <a:t>おとずれる</a:t>
            </a:r>
            <a:r>
              <a:rPr lang="en-US" altLang="ja-JP" dirty="0" err="1">
                <a:latin typeface="BIZ UDPゴシック" panose="020B0400000000000000" pitchFamily="50" charset="-128"/>
                <a:ea typeface="BIZ UDPゴシック" panose="020B0400000000000000" pitchFamily="50" charset="-128"/>
              </a:rPr>
              <a:t>進学</a:t>
            </a:r>
            <a:r>
              <a:rPr lang="ja-JP" altLang="en-US" dirty="0">
                <a:latin typeface="BIZ UDPゴシック" panose="020B0400000000000000" pitchFamily="50" charset="-128"/>
                <a:ea typeface="BIZ UDPゴシック" panose="020B0400000000000000" pitchFamily="50" charset="-128"/>
              </a:rPr>
              <a:t>・</a:t>
            </a:r>
            <a:r>
              <a:rPr lang="en-US" altLang="ja-JP" dirty="0" err="1">
                <a:latin typeface="BIZ UDPゴシック" panose="020B0400000000000000" pitchFamily="50" charset="-128"/>
                <a:ea typeface="BIZ UDPゴシック" panose="020B0400000000000000" pitchFamily="50" charset="-128"/>
              </a:rPr>
              <a:t>進級</a:t>
            </a:r>
            <a:endParaRPr lang="en-US" altLang="ja-JP" dirty="0">
              <a:latin typeface="BIZ UDPゴシック" panose="020B0400000000000000" pitchFamily="50" charset="-128"/>
              <a:ea typeface="BIZ UDPゴシック" panose="020B0400000000000000" pitchFamily="50" charset="-128"/>
            </a:endParaRPr>
          </a:p>
          <a:p>
            <a:pPr lvl="2">
              <a:buChar char="ü"/>
            </a:pPr>
            <a:r>
              <a:rPr lang="en-US" altLang="ja-JP" dirty="0">
                <a:latin typeface="BIZ UDPゴシック" panose="020B0400000000000000" pitchFamily="50" charset="-128"/>
                <a:ea typeface="BIZ UDPゴシック" panose="020B0400000000000000" pitchFamily="50" charset="-128"/>
              </a:rPr>
              <a:t>【</a:t>
            </a:r>
            <a:r>
              <a:rPr lang="en-US" altLang="ja-JP" dirty="0" err="1">
                <a:latin typeface="BIZ UDPゴシック" panose="020B0400000000000000" pitchFamily="50" charset="-128"/>
                <a:ea typeface="BIZ UDPゴシック" panose="020B0400000000000000" pitchFamily="50" charset="-128"/>
              </a:rPr>
              <a:t>横の移行】活用資源の拡大や連携</a:t>
            </a:r>
            <a:endParaRPr lang="en-US" dirty="0">
              <a:latin typeface="BIZ UDPゴシック" panose="020B0400000000000000" pitchFamily="50" charset="-128"/>
              <a:ea typeface="BIZ UDPゴシック" panose="020B0400000000000000" pitchFamily="50" charset="-128"/>
            </a:endParaRPr>
          </a:p>
          <a:p>
            <a:pPr lvl="1"/>
            <a:endParaRPr lang="en-US" altLang="ja-JP" dirty="0">
              <a:latin typeface="BIZ UDPゴシック" panose="020B0400000000000000" pitchFamily="50" charset="-128"/>
              <a:ea typeface="BIZ UDPゴシック" panose="020B0400000000000000" pitchFamily="50" charset="-128"/>
            </a:endParaRPr>
          </a:p>
          <a:p>
            <a:pPr lvl="1">
              <a:buChar char="Ø"/>
            </a:pPr>
            <a:r>
              <a:rPr kumimoji="1" lang="ja-JP" altLang="en-US" dirty="0">
                <a:latin typeface="BIZ UDPゴシック" panose="020B0400000000000000" pitchFamily="50" charset="-128"/>
                <a:ea typeface="BIZ UDPゴシック" panose="020B0400000000000000" pitchFamily="50" charset="-128"/>
              </a:rPr>
              <a:t>家族支援</a:t>
            </a:r>
            <a:r>
              <a:rPr lang="ja-JP" altLang="en-US" dirty="0">
                <a:latin typeface="BIZ UDPゴシック" panose="020B0400000000000000" pitchFamily="50" charset="-128"/>
                <a:ea typeface="BIZ UDPゴシック" panose="020B0400000000000000" pitchFamily="50" charset="-128"/>
              </a:rPr>
              <a:t>（こどもの成長発達と家族、保護者への支援、きょうだいや家族の存在）</a:t>
            </a:r>
            <a:endParaRPr lang="en-US" altLang="ja-JP" dirty="0">
              <a:latin typeface="BIZ UDPゴシック" panose="020B0400000000000000" pitchFamily="50" charset="-128"/>
              <a:ea typeface="BIZ UDPゴシック" panose="020B0400000000000000" pitchFamily="50" charset="-128"/>
            </a:endParaRPr>
          </a:p>
          <a:p>
            <a:pPr lvl="1"/>
            <a:endParaRPr kumimoji="1" lang="en-US" altLang="ja-JP" dirty="0">
              <a:latin typeface="BIZ UDPゴシック" panose="020B0400000000000000" pitchFamily="50" charset="-128"/>
              <a:ea typeface="BIZ UDPゴシック" panose="020B0400000000000000" pitchFamily="50" charset="-128"/>
            </a:endParaRPr>
          </a:p>
          <a:p>
            <a:pPr lvl="1">
              <a:buChar char="Ø"/>
            </a:pPr>
            <a:r>
              <a:rPr kumimoji="1" lang="ja-JP" altLang="en-US" dirty="0">
                <a:latin typeface="BIZ UDPゴシック" panose="020B0400000000000000" pitchFamily="50" charset="-128"/>
                <a:ea typeface="BIZ UDPゴシック" panose="020B0400000000000000" pitchFamily="50" charset="-128"/>
              </a:rPr>
              <a:t>地域</a:t>
            </a:r>
            <a:r>
              <a:rPr lang="ja-JP" altLang="en-US" dirty="0">
                <a:latin typeface="BIZ UDPゴシック" panose="020B0400000000000000" pitchFamily="50" charset="-128"/>
                <a:ea typeface="BIZ UDPゴシック" panose="020B0400000000000000" pitchFamily="50" charset="-128"/>
              </a:rPr>
              <a:t>支援・地域</a:t>
            </a:r>
            <a:r>
              <a:rPr kumimoji="1" lang="ja-JP" altLang="en-US" dirty="0">
                <a:latin typeface="BIZ UDPゴシック" panose="020B0400000000000000" pitchFamily="50" charset="-128"/>
                <a:ea typeface="BIZ UDPゴシック" panose="020B0400000000000000" pitchFamily="50" charset="-128"/>
              </a:rPr>
              <a:t>連携</a:t>
            </a:r>
            <a:r>
              <a:rPr lang="ja-JP" altLang="en-US" dirty="0">
                <a:latin typeface="BIZ UDPゴシック" panose="020B0400000000000000" pitchFamily="50" charset="-128"/>
                <a:ea typeface="BIZ UDPゴシック" panose="020B0400000000000000" pitchFamily="50" charset="-128"/>
              </a:rPr>
              <a:t>（関係機関の把握と調整、役割分担） </a:t>
            </a:r>
          </a:p>
        </p:txBody>
      </p:sp>
      <p:sp>
        <p:nvSpPr>
          <p:cNvPr id="4" name="スライド番号プレースホルダー 3">
            <a:extLst>
              <a:ext uri="{FF2B5EF4-FFF2-40B4-BE49-F238E27FC236}">
                <a16:creationId xmlns:a16="http://schemas.microsoft.com/office/drawing/2014/main" id="{C65B34F2-A94D-903C-23FA-BD80FD97D6A2}"/>
              </a:ext>
            </a:extLst>
          </p:cNvPr>
          <p:cNvSpPr>
            <a:spLocks noGrp="1"/>
          </p:cNvSpPr>
          <p:nvPr>
            <p:ph type="sldNum" sz="quarter" idx="12"/>
          </p:nvPr>
        </p:nvSpPr>
        <p:spPr/>
        <p:txBody>
          <a:bodyPr/>
          <a:lstStyle/>
          <a:p>
            <a:pPr algn="r"/>
            <a:fld id="{F7197E0B-3DE5-44B4-8205-21AF5ABFE129}" type="slidenum">
              <a:rPr lang="ja-JP" altLang="en-US" smtClean="0">
                <a:latin typeface="BIZ UDPゴシック" panose="020B0400000000000000" pitchFamily="50" charset="-128"/>
                <a:ea typeface="BIZ UDPゴシック" panose="020B0400000000000000" pitchFamily="50" charset="-128"/>
              </a:rPr>
              <a:pPr algn="r"/>
              <a:t>10</a:t>
            </a:fld>
            <a:endParaRPr lang="ja-JP" altLang="en-US"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6202391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プレースホルダー 7">
            <a:extLst>
              <a:ext uri="{FF2B5EF4-FFF2-40B4-BE49-F238E27FC236}">
                <a16:creationId xmlns:a16="http://schemas.microsoft.com/office/drawing/2014/main" id="{A756E43B-B53F-51C3-B8FF-7DB13D1941C1}"/>
              </a:ext>
            </a:extLst>
          </p:cNvPr>
          <p:cNvSpPr>
            <a:spLocks noGrp="1"/>
          </p:cNvSpPr>
          <p:nvPr>
            <p:ph type="body" idx="1"/>
          </p:nvPr>
        </p:nvSpPr>
        <p:spPr>
          <a:xfrm>
            <a:off x="495300" y="331645"/>
            <a:ext cx="4421132" cy="984874"/>
          </a:xfrm>
        </p:spPr>
        <p:txBody>
          <a:bodyPr/>
          <a:lstStyle/>
          <a:p>
            <a:r>
              <a:rPr lang="ja-JP" altLang="en-US">
                <a:latin typeface="BIZ UDPゴシック" panose="020B0400000000000000" pitchFamily="50" charset="-128"/>
                <a:ea typeface="BIZ UDPゴシック" panose="020B0400000000000000" pitchFamily="50" charset="-128"/>
              </a:rPr>
              <a:t>意識すべきは</a:t>
            </a:r>
          </a:p>
          <a:p>
            <a:pPr algn="ctr"/>
            <a:r>
              <a:rPr lang="en-US" altLang="ja-JP">
                <a:latin typeface="BIZ UDPゴシック" panose="020B0400000000000000" pitchFamily="50" charset="-128"/>
                <a:ea typeface="BIZ UDPゴシック" panose="020B0400000000000000" pitchFamily="50" charset="-128"/>
              </a:rPr>
              <a:t>4</a:t>
            </a:r>
            <a:r>
              <a:rPr lang="ja-JP" altLang="en-US">
                <a:latin typeface="BIZ UDPゴシック" panose="020B0400000000000000" pitchFamily="50" charset="-128"/>
                <a:ea typeface="BIZ UDPゴシック" panose="020B0400000000000000" pitchFamily="50" charset="-128"/>
              </a:rPr>
              <a:t>つの支援内容</a:t>
            </a:r>
            <a:endParaRPr lang="ja-JP">
              <a:latin typeface="BIZ UDPゴシック" panose="020B0400000000000000" pitchFamily="50" charset="-128"/>
              <a:ea typeface="BIZ UDPゴシック" panose="020B0400000000000000" pitchFamily="50" charset="-128"/>
              <a:cs typeface="Arial"/>
            </a:endParaRPr>
          </a:p>
        </p:txBody>
      </p:sp>
      <p:sp>
        <p:nvSpPr>
          <p:cNvPr id="10" name="テキスト プレースホルダー 9">
            <a:extLst>
              <a:ext uri="{FF2B5EF4-FFF2-40B4-BE49-F238E27FC236}">
                <a16:creationId xmlns:a16="http://schemas.microsoft.com/office/drawing/2014/main" id="{0E082012-F9F3-1806-4C8E-8FB855F8AB78}"/>
              </a:ext>
            </a:extLst>
          </p:cNvPr>
          <p:cNvSpPr>
            <a:spLocks noGrp="1"/>
          </p:cNvSpPr>
          <p:nvPr>
            <p:ph type="body" sz="quarter" idx="3"/>
          </p:nvPr>
        </p:nvSpPr>
        <p:spPr>
          <a:xfrm>
            <a:off x="5032115" y="331645"/>
            <a:ext cx="4378590" cy="984874"/>
          </a:xfrm>
        </p:spPr>
        <p:txBody>
          <a:bodyPr/>
          <a:lstStyle/>
          <a:p>
            <a:r>
              <a:rPr lang="ja-JP" altLang="en-US">
                <a:latin typeface="BIZ UDPゴシック" panose="020B0400000000000000" pitchFamily="50" charset="-128"/>
                <a:ea typeface="BIZ UDPゴシック" panose="020B0400000000000000" pitchFamily="50" charset="-128"/>
              </a:rPr>
              <a:t>展開すべきは</a:t>
            </a:r>
            <a:endParaRPr lang="ja-JP">
              <a:latin typeface="BIZ UDPゴシック" panose="020B0400000000000000" pitchFamily="50" charset="-128"/>
              <a:ea typeface="BIZ UDPゴシック" panose="020B0400000000000000" pitchFamily="50" charset="-128"/>
            </a:endParaRPr>
          </a:p>
          <a:p>
            <a:pPr algn="ctr"/>
            <a:r>
              <a:rPr lang="ja-JP" altLang="en-US">
                <a:latin typeface="BIZ UDPゴシック" panose="020B0400000000000000" pitchFamily="50" charset="-128"/>
                <a:ea typeface="BIZ UDPゴシック" panose="020B0400000000000000" pitchFamily="50" charset="-128"/>
              </a:rPr>
              <a:t>こどもを中心に据えた支援</a:t>
            </a:r>
            <a:endParaRPr lang="ja-JP">
              <a:latin typeface="BIZ UDPゴシック" panose="020B0400000000000000" pitchFamily="50" charset="-128"/>
              <a:ea typeface="BIZ UDPゴシック" panose="020B0400000000000000" pitchFamily="50" charset="-128"/>
              <a:cs typeface="Arial"/>
            </a:endParaRPr>
          </a:p>
        </p:txBody>
      </p:sp>
      <p:sp>
        <p:nvSpPr>
          <p:cNvPr id="4" name="スライド番号プレースホルダー 3">
            <a:extLst>
              <a:ext uri="{FF2B5EF4-FFF2-40B4-BE49-F238E27FC236}">
                <a16:creationId xmlns:a16="http://schemas.microsoft.com/office/drawing/2014/main" id="{702BEDB3-B2EC-F89F-3E91-2A7C2DF1D923}"/>
              </a:ext>
            </a:extLst>
          </p:cNvPr>
          <p:cNvSpPr>
            <a:spLocks noGrp="1"/>
          </p:cNvSpPr>
          <p:nvPr>
            <p:ph type="sldNum" sz="quarter" idx="12"/>
          </p:nvPr>
        </p:nvSpPr>
        <p:spPr/>
        <p:txBody>
          <a:bodyPr/>
          <a:lstStyle/>
          <a:p>
            <a:pPr>
              <a:defRPr/>
            </a:pPr>
            <a:fld id="{982C5F09-8F10-4EF5-A173-3DA5ED5FE482}" type="slidenum">
              <a:rPr lang="ja-JP" altLang="en-US" smtClean="0">
                <a:solidFill>
                  <a:srgbClr val="000000"/>
                </a:solidFill>
                <a:latin typeface="BIZ UDPゴシック" panose="020B0400000000000000" pitchFamily="50" charset="-128"/>
                <a:ea typeface="BIZ UDPゴシック" panose="020B0400000000000000" pitchFamily="50" charset="-128"/>
              </a:rPr>
              <a:pPr>
                <a:defRPr/>
              </a:pPr>
              <a:t>11</a:t>
            </a:fld>
            <a:endParaRPr lang="en-US" dirty="0">
              <a:solidFill>
                <a:srgbClr val="000000"/>
              </a:solidFill>
              <a:latin typeface="BIZ UDPゴシック" panose="020B0400000000000000" pitchFamily="50" charset="-128"/>
              <a:ea typeface="BIZ UDPゴシック" panose="020B0400000000000000" pitchFamily="50" charset="-128"/>
            </a:endParaRPr>
          </a:p>
        </p:txBody>
      </p:sp>
      <p:pic>
        <p:nvPicPr>
          <p:cNvPr id="12" name="コンテンツ プレースホルダー 11">
            <a:extLst>
              <a:ext uri="{FF2B5EF4-FFF2-40B4-BE49-F238E27FC236}">
                <a16:creationId xmlns:a16="http://schemas.microsoft.com/office/drawing/2014/main" id="{9B352C61-D7AB-F4A4-B3A7-7273168286D4}"/>
              </a:ext>
            </a:extLst>
          </p:cNvPr>
          <p:cNvPicPr>
            <a:picLocks noGrp="1" noChangeAspect="1"/>
          </p:cNvPicPr>
          <p:nvPr>
            <p:ph sz="half" idx="2"/>
          </p:nvPr>
        </p:nvPicPr>
        <p:blipFill>
          <a:blip r:embed="rId3"/>
          <a:stretch>
            <a:fillRect/>
          </a:stretch>
        </p:blipFill>
        <p:spPr>
          <a:xfrm>
            <a:off x="408242" y="1451692"/>
            <a:ext cx="3914647" cy="3818553"/>
          </a:xfrm>
          <a:prstGeom prst="rect">
            <a:avLst/>
          </a:prstGeom>
        </p:spPr>
      </p:pic>
      <p:pic>
        <p:nvPicPr>
          <p:cNvPr id="26" name="図 25">
            <a:extLst>
              <a:ext uri="{FF2B5EF4-FFF2-40B4-BE49-F238E27FC236}">
                <a16:creationId xmlns:a16="http://schemas.microsoft.com/office/drawing/2014/main" id="{84E1399B-292C-41B3-14FE-DE9D905C589D}"/>
              </a:ext>
            </a:extLst>
          </p:cNvPr>
          <p:cNvPicPr>
            <a:picLocks noChangeAspect="1"/>
          </p:cNvPicPr>
          <p:nvPr/>
        </p:nvPicPr>
        <p:blipFill>
          <a:blip r:embed="rId4"/>
          <a:stretch>
            <a:fillRect/>
          </a:stretch>
        </p:blipFill>
        <p:spPr>
          <a:xfrm>
            <a:off x="4910137" y="1450342"/>
            <a:ext cx="4786405" cy="3826314"/>
          </a:xfrm>
          <a:prstGeom prst="rect">
            <a:avLst/>
          </a:prstGeom>
        </p:spPr>
      </p:pic>
    </p:spTree>
    <p:extLst>
      <p:ext uri="{BB962C8B-B14F-4D97-AF65-F5344CB8AC3E}">
        <p14:creationId xmlns:p14="http://schemas.microsoft.com/office/powerpoint/2010/main" val="1834603398"/>
      </p:ext>
    </p:extLst>
  </p:cSld>
  <p:clrMapOvr>
    <a:masterClrMapping/>
  </p:clrMapOvr>
  <p:transition spd="slow">
    <p:zoom dir="in"/>
  </p:transition>
</p:sld>
</file>

<file path=ppt/slides/slide12.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5" name="Rectangle 1"/>
          <p:cNvSpPr>
            <a:spLocks noChangeArrowheads="1"/>
          </p:cNvSpPr>
          <p:nvPr/>
        </p:nvSpPr>
        <p:spPr bwMode="auto">
          <a:xfrm>
            <a:off x="333945" y="50499"/>
            <a:ext cx="9238110" cy="635696"/>
          </a:xfrm>
          <a:prstGeom prst="rect">
            <a:avLst/>
          </a:prstGeom>
          <a:noFill/>
          <a:ln w="9525">
            <a:noFill/>
            <a:miter lim="800000"/>
            <a:headEnd/>
            <a:tailEnd/>
          </a:ln>
        </p:spPr>
        <p:txBody>
          <a:bodyPr wrap="square" anchor="t" anchorCtr="0">
            <a:noAutofit/>
          </a:bodyPr>
          <a:lstStyle/>
          <a:p>
            <a:pPr marL="539750" indent="-539750" algn="ctr">
              <a:spcBef>
                <a:spcPts val="1200"/>
              </a:spcBef>
            </a:pPr>
            <a:r>
              <a:rPr lang="ja-JP" altLang="en-US" sz="3200" u="sng" dirty="0">
                <a:solidFill>
                  <a:schemeClr val="bg1"/>
                </a:solidFill>
                <a:latin typeface="BIZ UDPゴシック" panose="020B0400000000000000" pitchFamily="50" charset="-128"/>
                <a:ea typeface="BIZ UDPゴシック" panose="020B0400000000000000" pitchFamily="50" charset="-128"/>
                <a:cs typeface="HG丸ｺﾞｼｯｸM-PRO" pitchFamily="50" charset="-128"/>
              </a:rPr>
              <a:t>発達支援（広義）の</a:t>
            </a:r>
            <a:r>
              <a:rPr lang="ja-JP" altLang="en-US" sz="3200" u="sng" dirty="0">
                <a:solidFill>
                  <a:srgbClr val="FF0000"/>
                </a:solidFill>
                <a:latin typeface="BIZ UDPゴシック" panose="020B0400000000000000" pitchFamily="50" charset="-128"/>
                <a:ea typeface="BIZ UDPゴシック" panose="020B0400000000000000" pitchFamily="50" charset="-128"/>
                <a:cs typeface="HG丸ｺﾞｼｯｸM-PRO" pitchFamily="50" charset="-128"/>
              </a:rPr>
              <a:t>「３本柱」</a:t>
            </a:r>
            <a:endParaRPr lang="en-US" altLang="ja-JP" sz="3200" dirty="0">
              <a:solidFill>
                <a:schemeClr val="bg1"/>
              </a:solidFill>
              <a:latin typeface="BIZ UDPゴシック" panose="020B0400000000000000" pitchFamily="50" charset="-128"/>
              <a:ea typeface="BIZ UDPゴシック" panose="020B0400000000000000" pitchFamily="50" charset="-128"/>
              <a:cs typeface="HG丸ｺﾞｼｯｸM-PRO" pitchFamily="50" charset="-128"/>
            </a:endParaRPr>
          </a:p>
        </p:txBody>
      </p:sp>
      <p:grpSp>
        <p:nvGrpSpPr>
          <p:cNvPr id="20" name="グループ化 19">
            <a:extLst>
              <a:ext uri="{FF2B5EF4-FFF2-40B4-BE49-F238E27FC236}">
                <a16:creationId xmlns:a16="http://schemas.microsoft.com/office/drawing/2014/main" id="{856B6CAD-16D2-2847-A42B-2D83263B51E9}"/>
              </a:ext>
            </a:extLst>
          </p:cNvPr>
          <p:cNvGrpSpPr/>
          <p:nvPr/>
        </p:nvGrpSpPr>
        <p:grpSpPr>
          <a:xfrm>
            <a:off x="2295902" y="1330105"/>
            <a:ext cx="5304355" cy="4692649"/>
            <a:chOff x="-1" y="1748724"/>
            <a:chExt cx="5732557" cy="4692649"/>
          </a:xfrm>
        </p:grpSpPr>
        <p:grpSp>
          <p:nvGrpSpPr>
            <p:cNvPr id="7" name="グループ化 6">
              <a:extLst>
                <a:ext uri="{FF2B5EF4-FFF2-40B4-BE49-F238E27FC236}">
                  <a16:creationId xmlns:a16="http://schemas.microsoft.com/office/drawing/2014/main" id="{175CA66D-5438-314E-89F8-24CB775941A3}"/>
                </a:ext>
              </a:extLst>
            </p:cNvPr>
            <p:cNvGrpSpPr/>
            <p:nvPr/>
          </p:nvGrpSpPr>
          <p:grpSpPr>
            <a:xfrm>
              <a:off x="-1" y="1748724"/>
              <a:ext cx="5184576" cy="4692649"/>
              <a:chOff x="920577" y="908197"/>
              <a:chExt cx="8640763" cy="5617215"/>
            </a:xfrm>
          </p:grpSpPr>
          <p:sp>
            <p:nvSpPr>
              <p:cNvPr id="8" name="円/楕円 7">
                <a:extLst>
                  <a:ext uri="{FF2B5EF4-FFF2-40B4-BE49-F238E27FC236}">
                    <a16:creationId xmlns:a16="http://schemas.microsoft.com/office/drawing/2014/main" id="{00EAE7E7-A248-5E41-92D5-ABFA6AF46F47}"/>
                  </a:ext>
                </a:extLst>
              </p:cNvPr>
              <p:cNvSpPr>
                <a:spLocks noChangeArrowheads="1"/>
              </p:cNvSpPr>
              <p:nvPr/>
            </p:nvSpPr>
            <p:spPr bwMode="auto">
              <a:xfrm>
                <a:off x="920577" y="908197"/>
                <a:ext cx="8640763" cy="5617215"/>
              </a:xfrm>
              <a:prstGeom prst="ellipse">
                <a:avLst/>
              </a:prstGeom>
              <a:solidFill>
                <a:srgbClr val="CCFF99"/>
              </a:solidFill>
              <a:ln w="9525" algn="ctr">
                <a:solidFill>
                  <a:schemeClr val="tx1"/>
                </a:solidFill>
                <a:round/>
                <a:headEnd/>
                <a:tailEnd/>
              </a:ln>
            </p:spPr>
            <p:txBody>
              <a:bodyPr lIns="36804" tIns="7359" rIns="36804" bIns="7359"/>
              <a:lstStyle/>
              <a:p>
                <a:pPr marL="119063" indent="-119063" defTabSz="873125"/>
                <a:endParaRPr lang="ja-JP" altLang="en-US" sz="1100">
                  <a:solidFill>
                    <a:srgbClr val="000000"/>
                  </a:solidFill>
                  <a:latin typeface="BIZ UDPゴシック" panose="020B0400000000000000" pitchFamily="50" charset="-128"/>
                  <a:ea typeface="BIZ UDPゴシック" panose="020B0400000000000000" pitchFamily="50" charset="-128"/>
                </a:endParaRPr>
              </a:p>
            </p:txBody>
          </p:sp>
          <p:sp>
            <p:nvSpPr>
              <p:cNvPr id="9" name="円/楕円 5">
                <a:extLst>
                  <a:ext uri="{FF2B5EF4-FFF2-40B4-BE49-F238E27FC236}">
                    <a16:creationId xmlns:a16="http://schemas.microsoft.com/office/drawing/2014/main" id="{A0744B70-F6B5-4A45-B813-53CA833AF17E}"/>
                  </a:ext>
                </a:extLst>
              </p:cNvPr>
              <p:cNvSpPr>
                <a:spLocks noChangeArrowheads="1"/>
              </p:cNvSpPr>
              <p:nvPr/>
            </p:nvSpPr>
            <p:spPr bwMode="auto">
              <a:xfrm>
                <a:off x="1784453" y="1039367"/>
                <a:ext cx="6768948" cy="3363750"/>
              </a:xfrm>
              <a:prstGeom prst="ellipse">
                <a:avLst/>
              </a:prstGeom>
              <a:solidFill>
                <a:srgbClr val="FFCC66"/>
              </a:solidFill>
              <a:ln w="9525" algn="ctr">
                <a:solidFill>
                  <a:schemeClr val="tx1"/>
                </a:solidFill>
                <a:round/>
                <a:headEnd/>
                <a:tailEnd/>
              </a:ln>
            </p:spPr>
            <p:txBody>
              <a:bodyPr lIns="36804" tIns="7359" rIns="36804" bIns="7359"/>
              <a:lstStyle/>
              <a:p>
                <a:pPr marL="119063" indent="-119063" defTabSz="873125"/>
                <a:endParaRPr lang="ja-JP" altLang="en-US" sz="1100">
                  <a:solidFill>
                    <a:srgbClr val="000000"/>
                  </a:solidFill>
                  <a:latin typeface="BIZ UDPゴシック" panose="020B0400000000000000" pitchFamily="50" charset="-128"/>
                  <a:ea typeface="BIZ UDPゴシック" panose="020B0400000000000000" pitchFamily="50" charset="-128"/>
                </a:endParaRPr>
              </a:p>
            </p:txBody>
          </p:sp>
          <p:sp>
            <p:nvSpPr>
              <p:cNvPr id="10" name="Rectangle 3">
                <a:extLst>
                  <a:ext uri="{FF2B5EF4-FFF2-40B4-BE49-F238E27FC236}">
                    <a16:creationId xmlns:a16="http://schemas.microsoft.com/office/drawing/2014/main" id="{2D549E97-AD3F-A445-B9DF-78FE8FFEF8FF}"/>
                  </a:ext>
                </a:extLst>
              </p:cNvPr>
              <p:cNvSpPr txBox="1">
                <a:spLocks noChangeArrowheads="1"/>
              </p:cNvSpPr>
              <p:nvPr/>
            </p:nvSpPr>
            <p:spPr>
              <a:xfrm>
                <a:off x="2562996" y="3372203"/>
                <a:ext cx="5429288" cy="647700"/>
              </a:xfrm>
              <a:prstGeom prst="rect">
                <a:avLst/>
              </a:prstGeom>
              <a:noFill/>
            </p:spPr>
            <p:txBody>
              <a:bodyPr/>
              <a:lstStyle/>
              <a:p>
                <a:pPr algn="ctr">
                  <a:defRPr/>
                </a:pPr>
                <a:r>
                  <a:rPr lang="ja-JP" altLang="en-US" sz="2000" dirty="0">
                    <a:solidFill>
                      <a:srgbClr val="000000"/>
                    </a:solidFill>
                    <a:latin typeface="BIZ UDPゴシック" panose="020B0400000000000000" pitchFamily="50" charset="-128"/>
                    <a:ea typeface="BIZ UDPゴシック" panose="020B0400000000000000" pitchFamily="50" charset="-128"/>
                  </a:rPr>
                  <a:t>親と協働の子育て支援</a:t>
                </a:r>
                <a:endParaRPr lang="en-US" altLang="ja-JP" sz="2000" dirty="0">
                  <a:solidFill>
                    <a:srgbClr val="000000"/>
                  </a:solidFill>
                  <a:latin typeface="BIZ UDPゴシック" panose="020B0400000000000000" pitchFamily="50" charset="-128"/>
                  <a:ea typeface="BIZ UDPゴシック" panose="020B0400000000000000" pitchFamily="50" charset="-128"/>
                </a:endParaRPr>
              </a:p>
              <a:p>
                <a:pPr algn="ctr">
                  <a:defRPr/>
                </a:pPr>
                <a:r>
                  <a:rPr lang="ja-JP" altLang="en-US" sz="2000" dirty="0">
                    <a:solidFill>
                      <a:srgbClr val="000000"/>
                    </a:solidFill>
                    <a:latin typeface="BIZ UDPゴシック" panose="020B0400000000000000" pitchFamily="50" charset="-128"/>
                    <a:ea typeface="BIZ UDPゴシック" panose="020B0400000000000000" pitchFamily="50" charset="-128"/>
                  </a:rPr>
                  <a:t>（親育ち支援）</a:t>
                </a:r>
                <a:endParaRPr lang="en-US" altLang="ja-JP" sz="2000" dirty="0">
                  <a:solidFill>
                    <a:srgbClr val="000000"/>
                  </a:solidFill>
                  <a:latin typeface="BIZ UDPゴシック" panose="020B0400000000000000" pitchFamily="50" charset="-128"/>
                  <a:ea typeface="BIZ UDPゴシック" panose="020B0400000000000000" pitchFamily="50" charset="-128"/>
                </a:endParaRPr>
              </a:p>
              <a:p>
                <a:pPr algn="ctr">
                  <a:defRPr/>
                </a:pPr>
                <a:endParaRPr lang="ja-JP" altLang="en-US" sz="2400" dirty="0">
                  <a:solidFill>
                    <a:srgbClr val="000000"/>
                  </a:solidFill>
                  <a:latin typeface="BIZ UDPゴシック" panose="020B0400000000000000" pitchFamily="50" charset="-128"/>
                  <a:ea typeface="BIZ UDPゴシック" panose="020B0400000000000000" pitchFamily="50" charset="-128"/>
                </a:endParaRPr>
              </a:p>
            </p:txBody>
          </p:sp>
          <p:sp>
            <p:nvSpPr>
              <p:cNvPr id="11" name="Rectangle 3">
                <a:extLst>
                  <a:ext uri="{FF2B5EF4-FFF2-40B4-BE49-F238E27FC236}">
                    <a16:creationId xmlns:a16="http://schemas.microsoft.com/office/drawing/2014/main" id="{62DCEFCF-12F3-B948-A79E-C078BD5991E4}"/>
                  </a:ext>
                </a:extLst>
              </p:cNvPr>
              <p:cNvSpPr txBox="1">
                <a:spLocks noChangeArrowheads="1"/>
              </p:cNvSpPr>
              <p:nvPr/>
            </p:nvSpPr>
            <p:spPr>
              <a:xfrm>
                <a:off x="3207185" y="4558185"/>
                <a:ext cx="4032026" cy="719138"/>
              </a:xfrm>
              <a:prstGeom prst="rect">
                <a:avLst/>
              </a:prstGeom>
              <a:noFill/>
            </p:spPr>
            <p:txBody>
              <a:bodyPr/>
              <a:lstStyle/>
              <a:p>
                <a:pPr algn="ctr">
                  <a:defRPr/>
                </a:pPr>
                <a:r>
                  <a:rPr lang="ja-JP" altLang="en-US" sz="2800" u="sng" dirty="0">
                    <a:solidFill>
                      <a:srgbClr val="008000"/>
                    </a:solidFill>
                    <a:latin typeface="BIZ UDPゴシック" panose="020B0400000000000000" pitchFamily="50" charset="-128"/>
                    <a:ea typeface="BIZ UDPゴシック" panose="020B0400000000000000" pitchFamily="50" charset="-128"/>
                  </a:rPr>
                  <a:t>地域連携</a:t>
                </a:r>
              </a:p>
            </p:txBody>
          </p:sp>
          <p:sp>
            <p:nvSpPr>
              <p:cNvPr id="12" name="Rectangle 3">
                <a:extLst>
                  <a:ext uri="{FF2B5EF4-FFF2-40B4-BE49-F238E27FC236}">
                    <a16:creationId xmlns:a16="http://schemas.microsoft.com/office/drawing/2014/main" id="{16EBB922-BB97-2446-91FD-77E8233582E6}"/>
                  </a:ext>
                </a:extLst>
              </p:cNvPr>
              <p:cNvSpPr txBox="1">
                <a:spLocks noChangeArrowheads="1"/>
              </p:cNvSpPr>
              <p:nvPr/>
            </p:nvSpPr>
            <p:spPr>
              <a:xfrm>
                <a:off x="3612219" y="2755103"/>
                <a:ext cx="2942106" cy="561975"/>
              </a:xfrm>
              <a:prstGeom prst="rect">
                <a:avLst/>
              </a:prstGeom>
              <a:noFill/>
            </p:spPr>
            <p:txBody>
              <a:bodyPr/>
              <a:lstStyle/>
              <a:p>
                <a:pPr algn="ctr">
                  <a:defRPr/>
                </a:pPr>
                <a:r>
                  <a:rPr lang="ja-JP" altLang="en-US" sz="2800" u="sng" dirty="0">
                    <a:solidFill>
                      <a:srgbClr val="FF0000"/>
                    </a:solidFill>
                    <a:latin typeface="BIZ UDPゴシック" panose="020B0400000000000000" pitchFamily="50" charset="-128"/>
                    <a:ea typeface="BIZ UDPゴシック" panose="020B0400000000000000" pitchFamily="50" charset="-128"/>
                  </a:rPr>
                  <a:t>家族支援</a:t>
                </a:r>
                <a:endParaRPr lang="en-US" altLang="ja-JP" sz="2800" u="sng" dirty="0">
                  <a:solidFill>
                    <a:srgbClr val="FF0000"/>
                  </a:solidFill>
                  <a:latin typeface="BIZ UDPゴシック" panose="020B0400000000000000" pitchFamily="50" charset="-128"/>
                  <a:ea typeface="BIZ UDPゴシック" panose="020B0400000000000000" pitchFamily="50" charset="-128"/>
                </a:endParaRPr>
              </a:p>
            </p:txBody>
          </p:sp>
          <p:sp>
            <p:nvSpPr>
              <p:cNvPr id="13" name="Rectangle 3">
                <a:extLst>
                  <a:ext uri="{FF2B5EF4-FFF2-40B4-BE49-F238E27FC236}">
                    <a16:creationId xmlns:a16="http://schemas.microsoft.com/office/drawing/2014/main" id="{AC468545-4D7A-FC44-BFED-EAA21DCB405D}"/>
                  </a:ext>
                </a:extLst>
              </p:cNvPr>
              <p:cNvSpPr txBox="1">
                <a:spLocks noChangeArrowheads="1"/>
              </p:cNvSpPr>
              <p:nvPr/>
            </p:nvSpPr>
            <p:spPr>
              <a:xfrm>
                <a:off x="2940594" y="5182096"/>
                <a:ext cx="4754884" cy="561975"/>
              </a:xfrm>
              <a:prstGeom prst="rect">
                <a:avLst/>
              </a:prstGeom>
              <a:noFill/>
            </p:spPr>
            <p:txBody>
              <a:bodyPr/>
              <a:lstStyle/>
              <a:p>
                <a:pPr algn="ctr">
                  <a:defRPr/>
                </a:pPr>
                <a:r>
                  <a:rPr lang="ja-JP" altLang="en-US" sz="2000" dirty="0">
                    <a:solidFill>
                      <a:srgbClr val="000000"/>
                    </a:solidFill>
                    <a:latin typeface="BIZ UDPゴシック" panose="020B0400000000000000" pitchFamily="50" charset="-128"/>
                    <a:ea typeface="BIZ UDPゴシック" panose="020B0400000000000000" pitchFamily="50" charset="-128"/>
                  </a:rPr>
                  <a:t>地域連携による支援</a:t>
                </a:r>
                <a:endParaRPr lang="en-US" altLang="ja-JP" sz="2000" dirty="0">
                  <a:solidFill>
                    <a:srgbClr val="000000"/>
                  </a:solidFill>
                  <a:latin typeface="BIZ UDPゴシック" panose="020B0400000000000000" pitchFamily="50" charset="-128"/>
                  <a:ea typeface="BIZ UDPゴシック" panose="020B0400000000000000" pitchFamily="50" charset="-128"/>
                </a:endParaRPr>
              </a:p>
              <a:p>
                <a:pPr algn="ctr">
                  <a:defRPr/>
                </a:pPr>
                <a:r>
                  <a:rPr lang="ja-JP" altLang="en-US" sz="2000">
                    <a:solidFill>
                      <a:srgbClr val="000000"/>
                    </a:solidFill>
                    <a:latin typeface="BIZ UDPゴシック" panose="020B0400000000000000" pitchFamily="50" charset="-128"/>
                    <a:ea typeface="BIZ UDPゴシック" panose="020B0400000000000000" pitchFamily="50" charset="-128"/>
                  </a:rPr>
                  <a:t>地域での生活支援</a:t>
                </a:r>
                <a:endParaRPr lang="en-US" altLang="ja-JP" sz="2000" dirty="0">
                  <a:solidFill>
                    <a:srgbClr val="000000"/>
                  </a:solidFill>
                  <a:latin typeface="BIZ UDPゴシック" panose="020B0400000000000000" pitchFamily="50" charset="-128"/>
                  <a:ea typeface="BIZ UDPゴシック" panose="020B0400000000000000" pitchFamily="50" charset="-128"/>
                </a:endParaRPr>
              </a:p>
              <a:p>
                <a:pPr algn="ctr">
                  <a:defRPr/>
                </a:pPr>
                <a:r>
                  <a:rPr lang="ja-JP" altLang="en-US" sz="2000" dirty="0">
                    <a:solidFill>
                      <a:srgbClr val="000000"/>
                    </a:solidFill>
                    <a:latin typeface="BIZ UDPゴシック" panose="020B0400000000000000" pitchFamily="50" charset="-128"/>
                    <a:ea typeface="BIZ UDPゴシック" panose="020B0400000000000000" pitchFamily="50" charset="-128"/>
                  </a:rPr>
                  <a:t>（地域力向上支援）</a:t>
                </a:r>
                <a:endParaRPr lang="en-US" altLang="ja-JP" sz="2000" dirty="0">
                  <a:solidFill>
                    <a:srgbClr val="000000"/>
                  </a:solidFill>
                  <a:latin typeface="BIZ UDPゴシック" panose="020B0400000000000000" pitchFamily="50" charset="-128"/>
                  <a:ea typeface="BIZ UDPゴシック" panose="020B0400000000000000" pitchFamily="50" charset="-128"/>
                </a:endParaRPr>
              </a:p>
              <a:p>
                <a:pPr algn="ctr">
                  <a:defRPr/>
                </a:pPr>
                <a:endParaRPr lang="ja-JP" altLang="en-US" sz="2400" dirty="0">
                  <a:solidFill>
                    <a:srgbClr val="000000"/>
                  </a:solidFill>
                  <a:latin typeface="BIZ UDPゴシック" panose="020B0400000000000000" pitchFamily="50" charset="-128"/>
                  <a:ea typeface="BIZ UDPゴシック" panose="020B0400000000000000" pitchFamily="50" charset="-128"/>
                </a:endParaRPr>
              </a:p>
            </p:txBody>
          </p:sp>
          <p:sp>
            <p:nvSpPr>
              <p:cNvPr id="14" name="円/楕円 4">
                <a:extLst>
                  <a:ext uri="{FF2B5EF4-FFF2-40B4-BE49-F238E27FC236}">
                    <a16:creationId xmlns:a16="http://schemas.microsoft.com/office/drawing/2014/main" id="{5A63B550-C296-644C-A893-60E99D9A219C}"/>
                  </a:ext>
                </a:extLst>
              </p:cNvPr>
              <p:cNvSpPr>
                <a:spLocks noChangeArrowheads="1"/>
              </p:cNvSpPr>
              <p:nvPr/>
            </p:nvSpPr>
            <p:spPr bwMode="auto">
              <a:xfrm>
                <a:off x="2744658" y="1138809"/>
                <a:ext cx="4880434" cy="1547140"/>
              </a:xfrm>
              <a:prstGeom prst="ellipse">
                <a:avLst/>
              </a:prstGeom>
              <a:solidFill>
                <a:schemeClr val="accent5">
                  <a:lumMod val="40000"/>
                  <a:lumOff val="60000"/>
                </a:schemeClr>
              </a:solidFill>
              <a:ln w="9525" algn="ctr">
                <a:solidFill>
                  <a:schemeClr val="tx1"/>
                </a:solidFill>
                <a:round/>
                <a:headEnd/>
                <a:tailEnd/>
              </a:ln>
            </p:spPr>
            <p:txBody>
              <a:bodyPr lIns="36804" tIns="7359" rIns="36804" bIns="7359"/>
              <a:lstStyle/>
              <a:p>
                <a:pPr marL="119063" indent="-119063" defTabSz="873125"/>
                <a:endParaRPr lang="ja-JP" altLang="en-US" sz="1100" dirty="0">
                  <a:solidFill>
                    <a:srgbClr val="FFFFFF"/>
                  </a:solidFill>
                  <a:latin typeface="BIZ UDPゴシック" panose="020B0400000000000000" pitchFamily="50" charset="-128"/>
                  <a:ea typeface="BIZ UDPゴシック" panose="020B0400000000000000" pitchFamily="50" charset="-128"/>
                </a:endParaRPr>
              </a:p>
            </p:txBody>
          </p:sp>
          <p:sp>
            <p:nvSpPr>
              <p:cNvPr id="15" name="Rectangle 3">
                <a:extLst>
                  <a:ext uri="{FF2B5EF4-FFF2-40B4-BE49-F238E27FC236}">
                    <a16:creationId xmlns:a16="http://schemas.microsoft.com/office/drawing/2014/main" id="{6FA28F1D-9780-7B4F-92C5-8BC1EEC73E71}"/>
                  </a:ext>
                </a:extLst>
              </p:cNvPr>
              <p:cNvSpPr txBox="1">
                <a:spLocks noChangeArrowheads="1"/>
              </p:cNvSpPr>
              <p:nvPr/>
            </p:nvSpPr>
            <p:spPr>
              <a:xfrm>
                <a:off x="3801093" y="2062655"/>
                <a:ext cx="2879725" cy="719137"/>
              </a:xfrm>
              <a:prstGeom prst="rect">
                <a:avLst/>
              </a:prstGeom>
              <a:noFill/>
            </p:spPr>
            <p:txBody>
              <a:bodyPr/>
              <a:lstStyle/>
              <a:p>
                <a:pPr algn="ctr">
                  <a:defRPr/>
                </a:pPr>
                <a:r>
                  <a:rPr lang="ja-JP" altLang="en-US" sz="2000">
                    <a:solidFill>
                      <a:srgbClr val="000000"/>
                    </a:solidFill>
                    <a:latin typeface="BIZ UDPゴシック" panose="020B0400000000000000" pitchFamily="50" charset="-128"/>
                    <a:ea typeface="BIZ UDPゴシック" panose="020B0400000000000000" pitchFamily="50" charset="-128"/>
                  </a:rPr>
                  <a:t>子育ち支援</a:t>
                </a:r>
                <a:endParaRPr lang="en-US" altLang="ja-JP" sz="2000" dirty="0">
                  <a:solidFill>
                    <a:srgbClr val="000000"/>
                  </a:solidFill>
                  <a:latin typeface="BIZ UDPゴシック" panose="020B0400000000000000" pitchFamily="50" charset="-128"/>
                  <a:ea typeface="BIZ UDPゴシック" panose="020B0400000000000000" pitchFamily="50" charset="-128"/>
                </a:endParaRPr>
              </a:p>
            </p:txBody>
          </p:sp>
          <p:sp>
            <p:nvSpPr>
              <p:cNvPr id="16" name="Rectangle 3">
                <a:extLst>
                  <a:ext uri="{FF2B5EF4-FFF2-40B4-BE49-F238E27FC236}">
                    <a16:creationId xmlns:a16="http://schemas.microsoft.com/office/drawing/2014/main" id="{97C117B4-F13F-3240-BAC0-F35C5D7DB3EC}"/>
                  </a:ext>
                </a:extLst>
              </p:cNvPr>
              <p:cNvSpPr txBox="1">
                <a:spLocks noChangeArrowheads="1"/>
              </p:cNvSpPr>
              <p:nvPr/>
            </p:nvSpPr>
            <p:spPr>
              <a:xfrm>
                <a:off x="2584643" y="1450959"/>
                <a:ext cx="5200463" cy="561975"/>
              </a:xfrm>
              <a:prstGeom prst="rect">
                <a:avLst/>
              </a:prstGeom>
              <a:noFill/>
            </p:spPr>
            <p:txBody>
              <a:bodyPr/>
              <a:lstStyle/>
              <a:p>
                <a:pPr algn="ctr">
                  <a:defRPr/>
                </a:pPr>
                <a:r>
                  <a:rPr lang="ja-JP" altLang="en-US" sz="2800" u="sng">
                    <a:solidFill>
                      <a:srgbClr val="0000CC"/>
                    </a:solidFill>
                    <a:latin typeface="BIZ UDPゴシック" panose="020B0400000000000000" pitchFamily="50" charset="-128"/>
                    <a:ea typeface="BIZ UDPゴシック" panose="020B0400000000000000" pitchFamily="50" charset="-128"/>
                  </a:rPr>
                  <a:t>本人支援</a:t>
                </a:r>
                <a:endParaRPr lang="en-US" altLang="ja-JP" sz="2800" u="sng" dirty="0">
                  <a:solidFill>
                    <a:srgbClr val="0000CC"/>
                  </a:solidFill>
                  <a:latin typeface="BIZ UDPゴシック" panose="020B0400000000000000" pitchFamily="50" charset="-128"/>
                  <a:ea typeface="BIZ UDPゴシック" panose="020B0400000000000000" pitchFamily="50" charset="-128"/>
                </a:endParaRPr>
              </a:p>
            </p:txBody>
          </p:sp>
        </p:grpSp>
        <p:sp>
          <p:nvSpPr>
            <p:cNvPr id="4" name="下カーブ矢印 3">
              <a:extLst>
                <a:ext uri="{FF2B5EF4-FFF2-40B4-BE49-F238E27FC236}">
                  <a16:creationId xmlns:a16="http://schemas.microsoft.com/office/drawing/2014/main" id="{97815791-AE20-B14B-BA93-366454438DAB}"/>
                </a:ext>
              </a:extLst>
            </p:cNvPr>
            <p:cNvSpPr/>
            <p:nvPr/>
          </p:nvSpPr>
          <p:spPr>
            <a:xfrm rot="5400000">
              <a:off x="2770442" y="3190255"/>
              <a:ext cx="2873524" cy="1454939"/>
            </a:xfrm>
            <a:prstGeom prst="curvedDownArrow">
              <a:avLst>
                <a:gd name="adj1" fmla="val 11082"/>
                <a:gd name="adj2" fmla="val 26785"/>
                <a:gd name="adj3" fmla="val 20888"/>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BIZ UDPゴシック" panose="020B0400000000000000" pitchFamily="50" charset="-128"/>
                <a:ea typeface="BIZ UDPゴシック" panose="020B0400000000000000" pitchFamily="50" charset="-128"/>
              </a:endParaRPr>
            </a:p>
          </p:txBody>
        </p:sp>
        <p:sp>
          <p:nvSpPr>
            <p:cNvPr id="17" name="Rectangle 3">
              <a:extLst>
                <a:ext uri="{FF2B5EF4-FFF2-40B4-BE49-F238E27FC236}">
                  <a16:creationId xmlns:a16="http://schemas.microsoft.com/office/drawing/2014/main" id="{43C1A68D-4880-5143-BBB0-0D280252C2B3}"/>
                </a:ext>
              </a:extLst>
            </p:cNvPr>
            <p:cNvSpPr txBox="1">
              <a:spLocks noChangeArrowheads="1"/>
            </p:cNvSpPr>
            <p:nvPr/>
          </p:nvSpPr>
          <p:spPr>
            <a:xfrm>
              <a:off x="4124603" y="4098066"/>
              <a:ext cx="1607953" cy="666477"/>
            </a:xfrm>
            <a:prstGeom prst="rect">
              <a:avLst/>
            </a:prstGeom>
            <a:solidFill>
              <a:srgbClr val="FFFF00"/>
            </a:solidFill>
            <a:ln>
              <a:solidFill>
                <a:schemeClr val="tx1"/>
              </a:solidFill>
            </a:ln>
          </p:spPr>
          <p:txBody>
            <a:bodyPr lIns="91440" tIns="45720" rIns="91440" bIns="45720" anchor="t"/>
            <a:lstStyle/>
            <a:p>
              <a:pPr algn="ctr">
                <a:defRPr/>
              </a:pPr>
              <a:r>
                <a:rPr lang="ja-JP" altLang="en-US" sz="2000" u="sng" dirty="0">
                  <a:solidFill>
                    <a:srgbClr val="0000CC"/>
                  </a:solidFill>
                  <a:latin typeface="BIZ UDPゴシック" panose="020B0400000000000000" pitchFamily="50" charset="-128"/>
                  <a:ea typeface="BIZ UDPゴシック" panose="020B0400000000000000" pitchFamily="50" charset="-128"/>
                </a:rPr>
                <a:t>移行支援</a:t>
              </a:r>
              <a:endParaRPr lang="en-US" altLang="ja-JP" sz="2000" u="sng" dirty="0">
                <a:solidFill>
                  <a:srgbClr val="0000CC"/>
                </a:solidFill>
                <a:latin typeface="BIZ UDPゴシック" panose="020B0400000000000000" pitchFamily="50" charset="-128"/>
                <a:ea typeface="BIZ UDPゴシック" panose="020B0400000000000000" pitchFamily="50" charset="-128"/>
              </a:endParaRPr>
            </a:p>
            <a:p>
              <a:pPr algn="ctr">
                <a:defRPr/>
              </a:pPr>
              <a:r>
                <a:rPr lang="ja-JP" altLang="en-US" sz="1200" b="1" dirty="0">
                  <a:solidFill>
                    <a:schemeClr val="bg1"/>
                  </a:solidFill>
                  <a:latin typeface="BIZ UDPゴシック" panose="020B0400000000000000" pitchFamily="50" charset="-128"/>
                  <a:ea typeface="BIZ UDPゴシック" panose="020B0400000000000000" pitchFamily="50" charset="-128"/>
                </a:rPr>
                <a:t>インクルージョン</a:t>
              </a:r>
              <a:endParaRPr lang="en-US" altLang="ja-JP" sz="1200" b="1">
                <a:solidFill>
                  <a:schemeClr val="bg1"/>
                </a:solidFill>
                <a:latin typeface="BIZ UDPゴシック" panose="020B0400000000000000" pitchFamily="50" charset="-128"/>
                <a:ea typeface="BIZ UDPゴシック" panose="020B0400000000000000" pitchFamily="50" charset="-128"/>
                <a:cs typeface="Arial"/>
              </a:endParaRPr>
            </a:p>
          </p:txBody>
        </p:sp>
      </p:grpSp>
      <p:sp>
        <p:nvSpPr>
          <p:cNvPr id="22" name="正方形/長方形 21">
            <a:extLst>
              <a:ext uri="{FF2B5EF4-FFF2-40B4-BE49-F238E27FC236}">
                <a16:creationId xmlns:a16="http://schemas.microsoft.com/office/drawing/2014/main" id="{4BCD0089-F58F-7F4E-9E02-A9CD10BA27B7}"/>
              </a:ext>
            </a:extLst>
          </p:cNvPr>
          <p:cNvSpPr/>
          <p:nvPr/>
        </p:nvSpPr>
        <p:spPr bwMode="auto">
          <a:xfrm>
            <a:off x="183518" y="70019"/>
            <a:ext cx="9649072" cy="6657655"/>
          </a:xfrm>
          <a:prstGeom prst="rect">
            <a:avLst/>
          </a:prstGeom>
          <a:noFill/>
          <a:ln w="9525" cap="flat" cmpd="sng" algn="ctr">
            <a:solidFill>
              <a:schemeClr val="tx1"/>
            </a:solidFill>
            <a:prstDash val="solid"/>
            <a:round/>
            <a:headEnd type="none" w="med" len="med"/>
            <a:tailEnd type="none" w="med" len="med"/>
          </a:ln>
          <a:effectLst/>
        </p:spPr>
        <p:txBody>
          <a:bodyPr vert="horz" wrap="square" lIns="36804" tIns="7359" rIns="36804" bIns="7359" numCol="1" rtlCol="0" anchor="t" anchorCtr="0" compatLnSpc="1">
            <a:prstTxWarp prst="textNoShape">
              <a:avLst/>
            </a:prstTxWarp>
          </a:bodyPr>
          <a:lstStyle/>
          <a:p>
            <a:pPr marL="119063" marR="0" indent="-119063" algn="l" defTabSz="873125" rtl="0" eaLnBrk="1" fontAlgn="base" latinLnBrk="0" hangingPunct="1">
              <a:lnSpc>
                <a:spcPct val="100000"/>
              </a:lnSpc>
              <a:spcBef>
                <a:spcPct val="0"/>
              </a:spcBef>
              <a:spcAft>
                <a:spcPct val="0"/>
              </a:spcAft>
              <a:buClrTx/>
              <a:buSzTx/>
              <a:buFontTx/>
              <a:buNone/>
              <a:tabLst/>
            </a:pPr>
            <a:endParaRPr kumimoji="1" lang="ja-JP" altLang="en-US" sz="1200" b="0" i="0" u="none" strike="noStrike" cap="none" normalizeH="0" baseline="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21" name="Rectangle 1">
            <a:extLst>
              <a:ext uri="{FF2B5EF4-FFF2-40B4-BE49-F238E27FC236}">
                <a16:creationId xmlns:a16="http://schemas.microsoft.com/office/drawing/2014/main" id="{91E20485-E482-B2F1-2AD3-97EC115F40D1}"/>
              </a:ext>
            </a:extLst>
          </p:cNvPr>
          <p:cNvSpPr>
            <a:spLocks noChangeArrowheads="1"/>
          </p:cNvSpPr>
          <p:nvPr/>
        </p:nvSpPr>
        <p:spPr bwMode="auto">
          <a:xfrm>
            <a:off x="6799716" y="1433305"/>
            <a:ext cx="2515272" cy="860517"/>
          </a:xfrm>
          <a:prstGeom prst="rect">
            <a:avLst/>
          </a:prstGeom>
          <a:noFill/>
          <a:ln w="9525">
            <a:noFill/>
            <a:miter lim="800000"/>
            <a:headEnd/>
            <a:tailEnd/>
          </a:ln>
        </p:spPr>
        <p:txBody>
          <a:bodyPr wrap="square" anchor="t" anchorCtr="0">
            <a:noAutofit/>
          </a:bodyPr>
          <a:lstStyle/>
          <a:p>
            <a:pPr marL="3175" indent="-3175">
              <a:spcBef>
                <a:spcPts val="1200"/>
              </a:spcBef>
            </a:pPr>
            <a:r>
              <a:rPr lang="ja-JP" altLang="en-US" sz="2400" dirty="0">
                <a:solidFill>
                  <a:schemeClr val="bg1"/>
                </a:solidFill>
                <a:latin typeface="BIZ UDPゴシック" panose="020B0400000000000000" pitchFamily="50" charset="-128"/>
                <a:ea typeface="BIZ UDPゴシック" panose="020B0400000000000000" pitchFamily="50" charset="-128"/>
                <a:cs typeface="HG丸ｺﾞｼｯｸM-PRO" pitchFamily="50" charset="-128"/>
              </a:rPr>
              <a:t>「本人支援」</a:t>
            </a:r>
            <a:endParaRPr lang="en-US" altLang="ja-JP" sz="2400" dirty="0">
              <a:solidFill>
                <a:schemeClr val="bg1"/>
              </a:solidFill>
              <a:latin typeface="BIZ UDPゴシック" panose="020B0400000000000000" pitchFamily="50" charset="-128"/>
              <a:ea typeface="BIZ UDPゴシック" panose="020B0400000000000000" pitchFamily="50" charset="-128"/>
              <a:cs typeface="HG丸ｺﾞｼｯｸM-PRO" pitchFamily="50" charset="-128"/>
            </a:endParaRPr>
          </a:p>
          <a:p>
            <a:pPr marL="3175" indent="-3175">
              <a:spcBef>
                <a:spcPts val="1200"/>
              </a:spcBef>
            </a:pPr>
            <a:r>
              <a:rPr lang="ja-JP" altLang="en-US" sz="2000" dirty="0">
                <a:solidFill>
                  <a:schemeClr val="bg1"/>
                </a:solidFill>
                <a:latin typeface="BIZ UDPゴシック" panose="020B0400000000000000" pitchFamily="50" charset="-128"/>
                <a:ea typeface="BIZ UDPゴシック" panose="020B0400000000000000" pitchFamily="50" charset="-128"/>
                <a:cs typeface="HG丸ｺﾞｼｯｸM-PRO" pitchFamily="50" charset="-128"/>
              </a:rPr>
              <a:t>（狭義の発達支援）</a:t>
            </a:r>
          </a:p>
        </p:txBody>
      </p:sp>
      <p:sp>
        <p:nvSpPr>
          <p:cNvPr id="23" name="Rectangle 1">
            <a:extLst>
              <a:ext uri="{FF2B5EF4-FFF2-40B4-BE49-F238E27FC236}">
                <a16:creationId xmlns:a16="http://schemas.microsoft.com/office/drawing/2014/main" id="{0D190BED-4D30-EB92-F451-16F08F331805}"/>
              </a:ext>
            </a:extLst>
          </p:cNvPr>
          <p:cNvSpPr>
            <a:spLocks noChangeArrowheads="1"/>
          </p:cNvSpPr>
          <p:nvPr/>
        </p:nvSpPr>
        <p:spPr bwMode="auto">
          <a:xfrm>
            <a:off x="241215" y="6294621"/>
            <a:ext cx="9722740" cy="635696"/>
          </a:xfrm>
          <a:prstGeom prst="rect">
            <a:avLst/>
          </a:prstGeom>
          <a:noFill/>
          <a:ln w="9525">
            <a:noFill/>
            <a:miter lim="800000"/>
            <a:headEnd/>
            <a:tailEnd/>
          </a:ln>
        </p:spPr>
        <p:txBody>
          <a:bodyPr wrap="square" anchor="t" anchorCtr="0">
            <a:noAutofit/>
          </a:bodyPr>
          <a:lstStyle/>
          <a:p>
            <a:pPr marL="539750" indent="-539750" algn="ctr">
              <a:spcBef>
                <a:spcPts val="1200"/>
              </a:spcBef>
            </a:pPr>
            <a:r>
              <a:rPr lang="ja-JP" altLang="en-US" sz="2400" u="sng" dirty="0">
                <a:solidFill>
                  <a:srgbClr val="FF0000"/>
                </a:solidFill>
                <a:latin typeface="ＭＳ Ｐゴシック" panose="020B0600070205080204" pitchFamily="50" charset="-128"/>
                <a:cs typeface="HG丸ｺﾞｼｯｸM-PRO" pitchFamily="50" charset="-128"/>
              </a:rPr>
              <a:t>「３本柱」</a:t>
            </a:r>
            <a:r>
              <a:rPr lang="ja-JP" altLang="en-US" sz="2400" dirty="0">
                <a:solidFill>
                  <a:schemeClr val="bg1"/>
                </a:solidFill>
                <a:latin typeface="ＭＳ Ｐゴシック" panose="020B0600070205080204" pitchFamily="50" charset="-128"/>
                <a:cs typeface="HG丸ｺﾞｼｯｸM-PRO" pitchFamily="50" charset="-128"/>
              </a:rPr>
              <a:t>は、個別支援計画に盛り込まれるべき視点である</a:t>
            </a:r>
            <a:endParaRPr lang="en-US" altLang="ja-JP" sz="2400" dirty="0">
              <a:solidFill>
                <a:schemeClr val="bg1"/>
              </a:solidFill>
              <a:latin typeface="ＭＳ Ｐゴシック" panose="020B0600070205080204" pitchFamily="50" charset="-128"/>
              <a:cs typeface="HG丸ｺﾞｼｯｸM-PRO" pitchFamily="50" charset="-128"/>
            </a:endParaRPr>
          </a:p>
        </p:txBody>
      </p:sp>
      <p:sp>
        <p:nvSpPr>
          <p:cNvPr id="24" name="Rectangle 1">
            <a:extLst>
              <a:ext uri="{FF2B5EF4-FFF2-40B4-BE49-F238E27FC236}">
                <a16:creationId xmlns:a16="http://schemas.microsoft.com/office/drawing/2014/main" id="{D8B89897-D113-A9DE-313F-C0CB6A07C5EA}"/>
              </a:ext>
            </a:extLst>
          </p:cNvPr>
          <p:cNvSpPr>
            <a:spLocks noChangeArrowheads="1"/>
          </p:cNvSpPr>
          <p:nvPr/>
        </p:nvSpPr>
        <p:spPr bwMode="auto">
          <a:xfrm>
            <a:off x="2576736" y="776602"/>
            <a:ext cx="5219544" cy="486536"/>
          </a:xfrm>
          <a:prstGeom prst="rect">
            <a:avLst/>
          </a:prstGeom>
          <a:noFill/>
          <a:ln w="9525">
            <a:noFill/>
            <a:miter lim="800000"/>
            <a:headEnd/>
            <a:tailEnd/>
          </a:ln>
        </p:spPr>
        <p:txBody>
          <a:bodyPr wrap="square" anchor="t" anchorCtr="0">
            <a:noAutofit/>
          </a:bodyPr>
          <a:lstStyle/>
          <a:p>
            <a:pPr marL="539750" indent="-539750">
              <a:spcBef>
                <a:spcPts val="1200"/>
              </a:spcBef>
            </a:pPr>
            <a:r>
              <a:rPr lang="en-US" altLang="ja-JP" dirty="0">
                <a:solidFill>
                  <a:schemeClr val="bg1"/>
                </a:solidFill>
                <a:latin typeface="BIZ UDPゴシック" panose="020B0400000000000000" pitchFamily="50" charset="-128"/>
                <a:ea typeface="BIZ UDPゴシック" panose="020B0400000000000000" pitchFamily="50" charset="-128"/>
                <a:cs typeface="HG丸ｺﾞｼｯｸM-PRO" pitchFamily="50" charset="-128"/>
              </a:rPr>
              <a:t>※ </a:t>
            </a:r>
            <a:r>
              <a:rPr lang="ja-JP" altLang="en-US" dirty="0">
                <a:solidFill>
                  <a:schemeClr val="bg1"/>
                </a:solidFill>
                <a:latin typeface="BIZ UDPゴシック" panose="020B0400000000000000" pitchFamily="50" charset="-128"/>
                <a:ea typeface="BIZ UDPゴシック" panose="020B0400000000000000" pitchFamily="50" charset="-128"/>
                <a:cs typeface="HG丸ｺﾞｼｯｸM-PRO" pitchFamily="50" charset="-128"/>
              </a:rPr>
              <a:t>発達支援（広義）は、３層構造である</a:t>
            </a:r>
            <a:endParaRPr lang="en-US" altLang="ja-JP" dirty="0">
              <a:solidFill>
                <a:schemeClr val="bg1"/>
              </a:solidFill>
              <a:latin typeface="BIZ UDPゴシック" panose="020B0400000000000000" pitchFamily="50" charset="-128"/>
              <a:ea typeface="BIZ UDPゴシック" panose="020B0400000000000000" pitchFamily="50" charset="-128"/>
              <a:cs typeface="HG丸ｺﾞｼｯｸM-PRO" pitchFamily="50" charset="-128"/>
            </a:endParaRPr>
          </a:p>
        </p:txBody>
      </p:sp>
      <p:sp>
        <p:nvSpPr>
          <p:cNvPr id="25" name="Rectangle 1">
            <a:extLst>
              <a:ext uri="{FF2B5EF4-FFF2-40B4-BE49-F238E27FC236}">
                <a16:creationId xmlns:a16="http://schemas.microsoft.com/office/drawing/2014/main" id="{952E0EEC-38E5-AB84-5F9A-69FDEF047BC4}"/>
              </a:ext>
            </a:extLst>
          </p:cNvPr>
          <p:cNvSpPr>
            <a:spLocks noChangeArrowheads="1"/>
          </p:cNvSpPr>
          <p:nvPr/>
        </p:nvSpPr>
        <p:spPr bwMode="auto">
          <a:xfrm>
            <a:off x="241215" y="2731038"/>
            <a:ext cx="2640865" cy="1628320"/>
          </a:xfrm>
          <a:prstGeom prst="rect">
            <a:avLst/>
          </a:prstGeom>
          <a:noFill/>
          <a:ln w="9525">
            <a:noFill/>
            <a:miter lim="800000"/>
            <a:headEnd/>
            <a:tailEnd/>
          </a:ln>
        </p:spPr>
        <p:txBody>
          <a:bodyPr wrap="square" anchor="t" anchorCtr="0">
            <a:noAutofit/>
          </a:bodyPr>
          <a:lstStyle/>
          <a:p>
            <a:pPr>
              <a:spcBef>
                <a:spcPts val="1200"/>
              </a:spcBef>
            </a:pPr>
            <a:r>
              <a:rPr lang="ja-JP" altLang="en-US" sz="2400" dirty="0">
                <a:solidFill>
                  <a:schemeClr val="bg1"/>
                </a:solidFill>
                <a:latin typeface="BIZ UDPゴシック" panose="020B0400000000000000" pitchFamily="50" charset="-128"/>
                <a:ea typeface="BIZ UDPゴシック" panose="020B0400000000000000" pitchFamily="50" charset="-128"/>
                <a:cs typeface="HG丸ｺﾞｼｯｸM-PRO" pitchFamily="50" charset="-128"/>
              </a:rPr>
              <a:t>「家族支援」</a:t>
            </a:r>
            <a:endParaRPr lang="en-US" altLang="ja-JP" sz="2400" dirty="0">
              <a:solidFill>
                <a:schemeClr val="bg1"/>
              </a:solidFill>
              <a:latin typeface="BIZ UDPゴシック" panose="020B0400000000000000" pitchFamily="50" charset="-128"/>
              <a:ea typeface="BIZ UDPゴシック" panose="020B0400000000000000" pitchFamily="50" charset="-128"/>
              <a:cs typeface="HG丸ｺﾞｼｯｸM-PRO" pitchFamily="50" charset="-128"/>
            </a:endParaRPr>
          </a:p>
          <a:p>
            <a:pPr>
              <a:spcBef>
                <a:spcPts val="1200"/>
              </a:spcBef>
            </a:pPr>
            <a:r>
              <a:rPr lang="ja-JP" altLang="en-US" sz="2000" dirty="0">
                <a:solidFill>
                  <a:schemeClr val="bg1"/>
                </a:solidFill>
                <a:latin typeface="BIZ UDPゴシック" panose="020B0400000000000000" pitchFamily="50" charset="-128"/>
                <a:ea typeface="BIZ UDPゴシック" panose="020B0400000000000000" pitchFamily="50" charset="-128"/>
                <a:cs typeface="HG丸ｺﾞｼｯｸM-PRO" pitchFamily="50" charset="-128"/>
              </a:rPr>
              <a:t>（保護者支援）</a:t>
            </a:r>
            <a:endParaRPr lang="en-US" altLang="ja-JP" sz="2000" dirty="0">
              <a:solidFill>
                <a:schemeClr val="bg1"/>
              </a:solidFill>
              <a:latin typeface="BIZ UDPゴシック" panose="020B0400000000000000" pitchFamily="50" charset="-128"/>
              <a:ea typeface="BIZ UDPゴシック" panose="020B0400000000000000" pitchFamily="50" charset="-128"/>
              <a:cs typeface="HG丸ｺﾞｼｯｸM-PRO" pitchFamily="50" charset="-128"/>
            </a:endParaRPr>
          </a:p>
          <a:p>
            <a:pPr>
              <a:spcBef>
                <a:spcPts val="1200"/>
              </a:spcBef>
            </a:pPr>
            <a:r>
              <a:rPr lang="ja-JP" altLang="en-US" sz="2000" dirty="0">
                <a:solidFill>
                  <a:schemeClr val="bg1"/>
                </a:solidFill>
                <a:latin typeface="BIZ UDPゴシック" panose="020B0400000000000000" pitchFamily="50" charset="-128"/>
                <a:ea typeface="BIZ UDPゴシック" panose="020B0400000000000000" pitchFamily="50" charset="-128"/>
                <a:cs typeface="HG丸ｺﾞｼｯｸM-PRO" pitchFamily="50" charset="-128"/>
              </a:rPr>
              <a:t>（きょうだい支援）</a:t>
            </a:r>
          </a:p>
        </p:txBody>
      </p:sp>
      <p:sp>
        <p:nvSpPr>
          <p:cNvPr id="26" name="Rectangle 1">
            <a:extLst>
              <a:ext uri="{FF2B5EF4-FFF2-40B4-BE49-F238E27FC236}">
                <a16:creationId xmlns:a16="http://schemas.microsoft.com/office/drawing/2014/main" id="{5128531E-3C09-00D4-6FE1-7120F36FA54F}"/>
              </a:ext>
            </a:extLst>
          </p:cNvPr>
          <p:cNvSpPr>
            <a:spLocks noChangeArrowheads="1"/>
          </p:cNvSpPr>
          <p:nvPr/>
        </p:nvSpPr>
        <p:spPr bwMode="auto">
          <a:xfrm>
            <a:off x="6188844" y="4679708"/>
            <a:ext cx="3920975" cy="1495314"/>
          </a:xfrm>
          <a:prstGeom prst="rect">
            <a:avLst/>
          </a:prstGeom>
          <a:noFill/>
          <a:ln w="9525">
            <a:noFill/>
            <a:miter lim="800000"/>
            <a:headEnd/>
            <a:tailEnd/>
          </a:ln>
        </p:spPr>
        <p:txBody>
          <a:bodyPr wrap="square" anchor="t" anchorCtr="0">
            <a:noAutofit/>
          </a:bodyPr>
          <a:lstStyle/>
          <a:p>
            <a:pPr marL="3175" indent="-3175">
              <a:spcBef>
                <a:spcPts val="1200"/>
              </a:spcBef>
            </a:pPr>
            <a:r>
              <a:rPr lang="ja-JP" altLang="en-US" sz="2400" dirty="0">
                <a:solidFill>
                  <a:schemeClr val="bg1"/>
                </a:solidFill>
                <a:latin typeface="BIZ UDPゴシック" panose="020B0400000000000000" pitchFamily="50" charset="-128"/>
                <a:ea typeface="BIZ UDPゴシック" panose="020B0400000000000000" pitchFamily="50" charset="-128"/>
                <a:cs typeface="HG丸ｺﾞｼｯｸM-PRO" pitchFamily="50" charset="-128"/>
              </a:rPr>
              <a:t>「地域支援」「地域連携」</a:t>
            </a:r>
            <a:endParaRPr lang="en-US" altLang="ja-JP" sz="2400" dirty="0">
              <a:solidFill>
                <a:schemeClr val="bg1"/>
              </a:solidFill>
              <a:latin typeface="BIZ UDPゴシック" panose="020B0400000000000000" pitchFamily="50" charset="-128"/>
              <a:ea typeface="BIZ UDPゴシック" panose="020B0400000000000000" pitchFamily="50" charset="-128"/>
              <a:cs typeface="HG丸ｺﾞｼｯｸM-PRO" pitchFamily="50" charset="-128"/>
            </a:endParaRPr>
          </a:p>
          <a:p>
            <a:pPr marL="3175" indent="-3175">
              <a:spcBef>
                <a:spcPts val="1200"/>
              </a:spcBef>
            </a:pPr>
            <a:r>
              <a:rPr lang="ja-JP" altLang="en-US" sz="2000" dirty="0">
                <a:solidFill>
                  <a:schemeClr val="bg1"/>
                </a:solidFill>
                <a:latin typeface="BIZ UDPゴシック" panose="020B0400000000000000" pitchFamily="50" charset="-128"/>
                <a:ea typeface="BIZ UDPゴシック" panose="020B0400000000000000" pitchFamily="50" charset="-128"/>
                <a:cs typeface="HG丸ｺﾞｼｯｸM-PRO" pitchFamily="50" charset="-128"/>
              </a:rPr>
              <a:t>（本人の育ち、進路、生活）</a:t>
            </a:r>
            <a:endParaRPr lang="en-US" altLang="ja-JP" sz="2000" dirty="0">
              <a:solidFill>
                <a:schemeClr val="bg1"/>
              </a:solidFill>
              <a:latin typeface="BIZ UDPゴシック" panose="020B0400000000000000" pitchFamily="50" charset="-128"/>
              <a:ea typeface="BIZ UDPゴシック" panose="020B0400000000000000" pitchFamily="50" charset="-128"/>
              <a:cs typeface="HG丸ｺﾞｼｯｸM-PRO" pitchFamily="50" charset="-128"/>
            </a:endParaRPr>
          </a:p>
          <a:p>
            <a:pPr marL="3175" indent="-3175">
              <a:spcBef>
                <a:spcPts val="1200"/>
              </a:spcBef>
            </a:pPr>
            <a:r>
              <a:rPr lang="ja-JP" altLang="en-US" sz="2000" dirty="0">
                <a:solidFill>
                  <a:schemeClr val="bg1"/>
                </a:solidFill>
                <a:latin typeface="BIZ UDPゴシック" panose="020B0400000000000000" pitchFamily="50" charset="-128"/>
                <a:ea typeface="BIZ UDPゴシック" panose="020B0400000000000000" pitchFamily="50" charset="-128"/>
                <a:cs typeface="HG丸ｺﾞｼｯｸM-PRO" pitchFamily="50" charset="-128"/>
              </a:rPr>
              <a:t>（随時「移行支援」を意識）</a:t>
            </a:r>
          </a:p>
        </p:txBody>
      </p:sp>
      <p:sp>
        <p:nvSpPr>
          <p:cNvPr id="2" name="スライド番号プレースホルダー 1"/>
          <p:cNvSpPr>
            <a:spLocks noGrp="1"/>
          </p:cNvSpPr>
          <p:nvPr>
            <p:ph type="sldNum" sz="quarter" idx="12"/>
          </p:nvPr>
        </p:nvSpPr>
        <p:spPr>
          <a:xfrm>
            <a:off x="9314988" y="6422856"/>
            <a:ext cx="407752" cy="365125"/>
          </a:xfrm>
        </p:spPr>
        <p:txBody>
          <a:bodyPr/>
          <a:lstStyle/>
          <a:p>
            <a:pPr algn="r">
              <a:defRPr/>
            </a:pPr>
            <a:fld id="{73E44226-3A56-4DE8-9BB1-36395FE9667F}" type="slidenum">
              <a:rPr lang="en-US" altLang="ja-JP" smtClean="0">
                <a:solidFill>
                  <a:schemeClr val="bg1"/>
                </a:solidFill>
                <a:latin typeface="BIZ UDPゴシック" panose="020B0400000000000000" pitchFamily="50" charset="-128"/>
                <a:ea typeface="BIZ UDPゴシック" panose="020B0400000000000000" pitchFamily="50" charset="-128"/>
              </a:rPr>
              <a:pPr algn="r">
                <a:defRPr/>
              </a:pPr>
              <a:t>12</a:t>
            </a:fld>
            <a:endParaRPr lang="en-US" altLang="ja-JP" dirty="0">
              <a:solidFill>
                <a:schemeClr val="bg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1631048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2CEBCAF7-51E4-7913-10C7-971FF2791BD3}"/>
              </a:ext>
            </a:extLst>
          </p:cNvPr>
          <p:cNvSpPr>
            <a:spLocks noGrp="1"/>
          </p:cNvSpPr>
          <p:nvPr>
            <p:ph type="title"/>
          </p:nvPr>
        </p:nvSpPr>
        <p:spPr/>
        <p:txBody>
          <a:bodyPr/>
          <a:lstStyle/>
          <a:p>
            <a:r>
              <a:rPr kumimoji="1" lang="ja-JP" altLang="en-US" sz="6000" b="0" i="0" u="none" strike="noStrike" kern="1200" cap="all" spc="0" normalizeH="0" baseline="0" noProof="0" dirty="0">
                <a:ln>
                  <a:noFill/>
                </a:ln>
                <a:solidFill>
                  <a:srgbClr val="099BDD"/>
                </a:solidFill>
                <a:effectLst/>
                <a:uLnTx/>
                <a:uFillTx/>
                <a:latin typeface="MS UI Gothic" panose="020B0600070205080204" pitchFamily="50" charset="-128"/>
                <a:ea typeface="MS UI Gothic" panose="020B0600070205080204" pitchFamily="50" charset="-128"/>
              </a:rPr>
              <a:t>発達支援（本人支援）</a:t>
            </a:r>
            <a:endParaRPr lang="ja-JP" altLang="en-US" dirty="0">
              <a:latin typeface="MS UI Gothic" panose="020B0600070205080204" pitchFamily="50" charset="-128"/>
              <a:ea typeface="MS UI Gothic" panose="020B0600070205080204" pitchFamily="50" charset="-128"/>
            </a:endParaRPr>
          </a:p>
        </p:txBody>
      </p:sp>
      <p:sp>
        <p:nvSpPr>
          <p:cNvPr id="6" name="テキスト プレースホルダー 5">
            <a:extLst>
              <a:ext uri="{FF2B5EF4-FFF2-40B4-BE49-F238E27FC236}">
                <a16:creationId xmlns:a16="http://schemas.microsoft.com/office/drawing/2014/main" id="{D8CEA61D-F662-3B73-ABC0-15B28AB6B1A7}"/>
              </a:ext>
            </a:extLst>
          </p:cNvPr>
          <p:cNvSpPr>
            <a:spLocks noGrp="1"/>
          </p:cNvSpPr>
          <p:nvPr>
            <p:ph type="body" idx="1"/>
          </p:nvPr>
        </p:nvSpPr>
        <p:spPr/>
        <p:txBody>
          <a:bodyPr/>
          <a:lstStyle/>
          <a:p>
            <a:endParaRPr lang="ja-JP" altLang="en-US"/>
          </a:p>
        </p:txBody>
      </p:sp>
      <p:sp>
        <p:nvSpPr>
          <p:cNvPr id="4" name="スライド番号プレースホルダー 3">
            <a:extLst>
              <a:ext uri="{FF2B5EF4-FFF2-40B4-BE49-F238E27FC236}">
                <a16:creationId xmlns:a16="http://schemas.microsoft.com/office/drawing/2014/main" id="{F269F0D8-5EBD-3CD7-7CB7-9553FA722520}"/>
              </a:ext>
            </a:extLst>
          </p:cNvPr>
          <p:cNvSpPr>
            <a:spLocks noGrp="1"/>
          </p:cNvSpPr>
          <p:nvPr>
            <p:ph type="sldNum" sz="quarter" idx="12"/>
          </p:nvPr>
        </p:nvSpPr>
        <p:spPr/>
        <p:txBody>
          <a:bodyPr/>
          <a:lstStyle/>
          <a:p>
            <a:pPr algn="r"/>
            <a:fld id="{F7197E0B-3DE5-44B4-8205-21AF5ABFE129}" type="slidenum">
              <a:rPr lang="ja-JP" altLang="en-US" smtClean="0">
                <a:solidFill>
                  <a:prstClr val="black">
                    <a:tint val="75000"/>
                  </a:prstClr>
                </a:solidFill>
                <a:latin typeface="UD デジタル 教科書体 NK-B" panose="02020700000000000000" pitchFamily="18" charset="-128"/>
                <a:ea typeface="UD デジタル 教科書体 NK-B" panose="02020700000000000000" pitchFamily="18" charset="-128"/>
              </a:rPr>
              <a:pPr algn="r"/>
              <a:t>13</a:t>
            </a:fld>
            <a:endParaRPr lang="ja-JP" altLang="en-US">
              <a:solidFill>
                <a:prstClr val="black">
                  <a:tint val="75000"/>
                </a:prstClr>
              </a:solidFill>
              <a:latin typeface="UD デジタル 教科書体 NK-B" panose="02020700000000000000" pitchFamily="18" charset="-128"/>
              <a:ea typeface="UD デジタル 教科書体 NK-B" panose="02020700000000000000" pitchFamily="18" charset="-128"/>
            </a:endParaRPr>
          </a:p>
        </p:txBody>
      </p:sp>
    </p:spTree>
    <p:extLst>
      <p:ext uri="{BB962C8B-B14F-4D97-AF65-F5344CB8AC3E}">
        <p14:creationId xmlns:p14="http://schemas.microsoft.com/office/powerpoint/2010/main" val="13462379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左カーブ矢印 40"/>
          <p:cNvSpPr/>
          <p:nvPr/>
        </p:nvSpPr>
        <p:spPr>
          <a:xfrm rot="10800000" flipH="1">
            <a:off x="6897216" y="1412776"/>
            <a:ext cx="942675" cy="4680520"/>
          </a:xfrm>
          <a:prstGeom prst="curvedLeftArrow">
            <a:avLst>
              <a:gd name="adj1" fmla="val 11496"/>
              <a:gd name="adj2" fmla="val 25762"/>
              <a:gd name="adj3" fmla="val 25000"/>
            </a:avLst>
          </a:prstGeom>
        </p:spPr>
        <p:style>
          <a:lnRef idx="1">
            <a:schemeClr val="accent6"/>
          </a:lnRef>
          <a:fillRef idx="2">
            <a:schemeClr val="accent6"/>
          </a:fillRef>
          <a:effectRef idx="1">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
        <p:nvSpPr>
          <p:cNvPr id="4" name="タイトル 3"/>
          <p:cNvSpPr>
            <a:spLocks noGrp="1"/>
          </p:cNvSpPr>
          <p:nvPr>
            <p:ph type="title"/>
          </p:nvPr>
        </p:nvSpPr>
        <p:spPr>
          <a:xfrm>
            <a:off x="711598" y="248632"/>
            <a:ext cx="6857999" cy="576064"/>
          </a:xfrm>
        </p:spPr>
        <p:txBody>
          <a:bodyPr>
            <a:noAutofit/>
          </a:bodyPr>
          <a:lstStyle/>
          <a:p>
            <a:r>
              <a:rPr lang="ja-JP" altLang="en-US" sz="3600" b="1" dirty="0">
                <a:latin typeface="BIZ UDPゴシック" panose="020B0400000000000000" pitchFamily="50" charset="-128"/>
                <a:ea typeface="BIZ UDPゴシック" panose="020B0400000000000000" pitchFamily="50" charset="-128"/>
              </a:rPr>
              <a:t>こどもの支援のプロセス</a:t>
            </a:r>
            <a:endParaRPr lang="ja-JP" altLang="en-US" sz="3600" dirty="0">
              <a:latin typeface="BIZ UDPゴシック" panose="020B0400000000000000" pitchFamily="50" charset="-128"/>
              <a:ea typeface="BIZ UDPゴシック" panose="020B0400000000000000" pitchFamily="50" charset="-128"/>
            </a:endParaRPr>
          </a:p>
        </p:txBody>
      </p:sp>
      <p:grpSp>
        <p:nvGrpSpPr>
          <p:cNvPr id="5" name="グループ化 36"/>
          <p:cNvGrpSpPr/>
          <p:nvPr/>
        </p:nvGrpSpPr>
        <p:grpSpPr>
          <a:xfrm>
            <a:off x="694510" y="1196755"/>
            <a:ext cx="5786845" cy="672109"/>
            <a:chOff x="272480" y="836711"/>
            <a:chExt cx="7257894" cy="672109"/>
          </a:xfrm>
        </p:grpSpPr>
        <p:sp>
          <p:nvSpPr>
            <p:cNvPr id="3" name="角丸四角形 2"/>
            <p:cNvSpPr/>
            <p:nvPr/>
          </p:nvSpPr>
          <p:spPr>
            <a:xfrm>
              <a:off x="272480" y="836711"/>
              <a:ext cx="6264696" cy="672109"/>
            </a:xfrm>
            <a:prstGeom prst="roundRect">
              <a:avLst/>
            </a:prstGeom>
          </p:spPr>
          <p:style>
            <a:lnRef idx="1">
              <a:schemeClr val="accent5"/>
            </a:lnRef>
            <a:fillRef idx="2">
              <a:schemeClr val="accent5"/>
            </a:fillRef>
            <a:effectRef idx="1">
              <a:schemeClr val="accent5"/>
            </a:effectRef>
            <a:fontRef idx="minor">
              <a:schemeClr val="dk1"/>
            </a:fontRef>
          </p:style>
          <p:txBody>
            <a:bodyPr lIns="36000" tIns="36000" rIns="36000" b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dirty="0">
                  <a:solidFill>
                    <a:prstClr val="black"/>
                  </a:solidFill>
                  <a:latin typeface="BIZ UDPゴシック" panose="020B0400000000000000" pitchFamily="50" charset="-128"/>
                  <a:ea typeface="BIZ UDPゴシック" panose="020B0400000000000000" pitchFamily="50" charset="-128"/>
                </a:rPr>
                <a:t>こ</a:t>
              </a:r>
              <a:r>
                <a:rPr kumimoji="1" lang="ja-JP" altLang="en-US"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どもが示す現状をありのままにとらえる</a:t>
              </a:r>
              <a:endParaRPr kumimoji="1" lang="en-US" altLang="ja-JP"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（知識と客観的視点）</a:t>
              </a:r>
            </a:p>
          </p:txBody>
        </p:sp>
        <p:sp>
          <p:nvSpPr>
            <p:cNvPr id="2" name="円/楕円 1"/>
            <p:cNvSpPr/>
            <p:nvPr/>
          </p:nvSpPr>
          <p:spPr>
            <a:xfrm>
              <a:off x="6609184" y="958403"/>
              <a:ext cx="921190" cy="510728"/>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把握</a:t>
              </a:r>
            </a:p>
          </p:txBody>
        </p:sp>
      </p:grpSp>
      <p:grpSp>
        <p:nvGrpSpPr>
          <p:cNvPr id="7" name="グループ化 35"/>
          <p:cNvGrpSpPr/>
          <p:nvPr/>
        </p:nvGrpSpPr>
        <p:grpSpPr>
          <a:xfrm>
            <a:off x="563882" y="5013179"/>
            <a:ext cx="6139541" cy="672109"/>
            <a:chOff x="144608" y="5013175"/>
            <a:chExt cx="7445772" cy="672109"/>
          </a:xfrm>
        </p:grpSpPr>
        <p:sp>
          <p:nvSpPr>
            <p:cNvPr id="6" name="角丸四角形 5"/>
            <p:cNvSpPr/>
            <p:nvPr/>
          </p:nvSpPr>
          <p:spPr>
            <a:xfrm>
              <a:off x="144608" y="5013175"/>
              <a:ext cx="6470643" cy="672109"/>
            </a:xfrm>
            <a:prstGeom prst="roundRect">
              <a:avLst/>
            </a:prstGeom>
          </p:spPr>
          <p:style>
            <a:lnRef idx="1">
              <a:schemeClr val="accent5"/>
            </a:lnRef>
            <a:fillRef idx="2">
              <a:schemeClr val="accent5"/>
            </a:fillRef>
            <a:effectRef idx="1">
              <a:schemeClr val="accent5"/>
            </a:effectRef>
            <a:fontRef idx="minor">
              <a:schemeClr val="dk1"/>
            </a:fontRef>
          </p:style>
          <p:txBody>
            <a:bodyPr lIns="36000" tIns="36000" rIns="36000" b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とらえた状況を障害特性、発達段階、生活環境と照合する</a:t>
              </a:r>
              <a:endParaRPr kumimoji="1" lang="en-US" altLang="ja-JP"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（情報収集と評価と想定）</a:t>
              </a:r>
            </a:p>
          </p:txBody>
        </p:sp>
        <p:sp>
          <p:nvSpPr>
            <p:cNvPr id="31" name="円/楕円 30"/>
            <p:cNvSpPr/>
            <p:nvPr/>
          </p:nvSpPr>
          <p:spPr>
            <a:xfrm>
              <a:off x="6747265" y="5085183"/>
              <a:ext cx="843115" cy="510728"/>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分析</a:t>
              </a:r>
            </a:p>
          </p:txBody>
        </p:sp>
      </p:grpSp>
      <p:grpSp>
        <p:nvGrpSpPr>
          <p:cNvPr id="10" name="グループ化 37"/>
          <p:cNvGrpSpPr/>
          <p:nvPr/>
        </p:nvGrpSpPr>
        <p:grpSpPr>
          <a:xfrm>
            <a:off x="563882" y="5805267"/>
            <a:ext cx="6215000" cy="672109"/>
            <a:chOff x="-2301752" y="6335836"/>
            <a:chExt cx="7317901" cy="672109"/>
          </a:xfrm>
        </p:grpSpPr>
        <p:sp>
          <p:nvSpPr>
            <p:cNvPr id="9" name="角丸四角形 8"/>
            <p:cNvSpPr/>
            <p:nvPr/>
          </p:nvSpPr>
          <p:spPr>
            <a:xfrm>
              <a:off x="-2301752" y="6335836"/>
              <a:ext cx="6282303" cy="672109"/>
            </a:xfrm>
            <a:prstGeom prst="roundRect">
              <a:avLst/>
            </a:prstGeom>
          </p:spPr>
          <p:style>
            <a:lnRef idx="1">
              <a:schemeClr val="accent5"/>
            </a:lnRef>
            <a:fillRef idx="2">
              <a:schemeClr val="accent5"/>
            </a:fillRef>
            <a:effectRef idx="1">
              <a:schemeClr val="accent5"/>
            </a:effectRef>
            <a:fontRef idx="minor">
              <a:schemeClr val="dk1"/>
            </a:fontRef>
          </p:style>
          <p:txBody>
            <a:bodyPr lIns="36000" tIns="36000" rIns="36000" bIns="3600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年齢相応の姿の想定と状況を照合し、</a:t>
              </a:r>
              <a:endParaRPr kumimoji="1" lang="en-US" altLang="ja-JP"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次の段階（姿）を創造する　（創造と方針の決定）</a:t>
              </a:r>
            </a:p>
          </p:txBody>
        </p:sp>
        <p:sp>
          <p:nvSpPr>
            <p:cNvPr id="32" name="円/楕円 31"/>
            <p:cNvSpPr/>
            <p:nvPr/>
          </p:nvSpPr>
          <p:spPr>
            <a:xfrm>
              <a:off x="4094959" y="6407844"/>
              <a:ext cx="921190" cy="510728"/>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計画</a:t>
              </a:r>
            </a:p>
          </p:txBody>
        </p:sp>
      </p:grpSp>
      <p:grpSp>
        <p:nvGrpSpPr>
          <p:cNvPr id="13" name="グループ化 34"/>
          <p:cNvGrpSpPr/>
          <p:nvPr/>
        </p:nvGrpSpPr>
        <p:grpSpPr>
          <a:xfrm>
            <a:off x="563881" y="1988840"/>
            <a:ext cx="5965674" cy="2928292"/>
            <a:chOff x="1784648" y="1508820"/>
            <a:chExt cx="6255684" cy="2928292"/>
          </a:xfrm>
        </p:grpSpPr>
        <p:sp>
          <p:nvSpPr>
            <p:cNvPr id="8" name="角丸四角形 7"/>
            <p:cNvSpPr/>
            <p:nvPr/>
          </p:nvSpPr>
          <p:spPr>
            <a:xfrm>
              <a:off x="1784648" y="1508820"/>
              <a:ext cx="6255684" cy="2928292"/>
            </a:xfrm>
            <a:prstGeom prst="roundRect">
              <a:avLst>
                <a:gd name="adj" fmla="val 9271"/>
              </a:avLst>
            </a:prstGeom>
          </p:spPr>
          <p:style>
            <a:lnRef idx="1">
              <a:schemeClr val="accent3"/>
            </a:lnRef>
            <a:fillRef idx="2">
              <a:schemeClr val="accent3"/>
            </a:fillRef>
            <a:effectRef idx="1">
              <a:schemeClr val="accent3"/>
            </a:effectRef>
            <a:fontRef idx="minor">
              <a:schemeClr val="dk1"/>
            </a:fontRef>
          </p:style>
          <p:txBody>
            <a:bodyPr rtlCol="0" anchor="t"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因子を分類し、それぞれに分析しながら、深める</a:t>
              </a:r>
            </a:p>
          </p:txBody>
        </p:sp>
        <p:grpSp>
          <p:nvGrpSpPr>
            <p:cNvPr id="16" name="グループ化 21"/>
            <p:cNvGrpSpPr/>
            <p:nvPr/>
          </p:nvGrpSpPr>
          <p:grpSpPr>
            <a:xfrm>
              <a:off x="1880560" y="2060848"/>
              <a:ext cx="2916216" cy="1031200"/>
              <a:chOff x="3476944" y="4605506"/>
              <a:chExt cx="2916216" cy="1031200"/>
            </a:xfrm>
          </p:grpSpPr>
          <p:sp>
            <p:nvSpPr>
              <p:cNvPr id="23" name="角丸四角形 22"/>
              <p:cNvSpPr/>
              <p:nvPr/>
            </p:nvSpPr>
            <p:spPr>
              <a:xfrm>
                <a:off x="3476944" y="4605506"/>
                <a:ext cx="2913512" cy="10312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t"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発達段階による因子</a:t>
                </a:r>
              </a:p>
            </p:txBody>
          </p:sp>
          <p:sp>
            <p:nvSpPr>
              <p:cNvPr id="24" name="角丸四角形 23"/>
              <p:cNvSpPr/>
              <p:nvPr/>
            </p:nvSpPr>
            <p:spPr>
              <a:xfrm>
                <a:off x="3476944" y="5055006"/>
                <a:ext cx="972000" cy="574951"/>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生活年齢</a:t>
                </a:r>
              </a:p>
            </p:txBody>
          </p:sp>
          <p:sp>
            <p:nvSpPr>
              <p:cNvPr id="25" name="角丸四角形 24"/>
              <p:cNvSpPr/>
              <p:nvPr/>
            </p:nvSpPr>
            <p:spPr>
              <a:xfrm>
                <a:off x="4448944" y="5061755"/>
                <a:ext cx="972000" cy="574951"/>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年齢特徴</a:t>
                </a:r>
              </a:p>
            </p:txBody>
          </p:sp>
          <p:sp>
            <p:nvSpPr>
              <p:cNvPr id="26" name="角丸四角形 25"/>
              <p:cNvSpPr/>
              <p:nvPr/>
            </p:nvSpPr>
            <p:spPr>
              <a:xfrm>
                <a:off x="5421160" y="5061755"/>
                <a:ext cx="972000" cy="574951"/>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認知特性</a:t>
                </a:r>
              </a:p>
            </p:txBody>
          </p:sp>
        </p:grpSp>
        <p:grpSp>
          <p:nvGrpSpPr>
            <p:cNvPr id="17" name="グループ化 29"/>
            <p:cNvGrpSpPr/>
            <p:nvPr/>
          </p:nvGrpSpPr>
          <p:grpSpPr>
            <a:xfrm>
              <a:off x="5049241" y="2060848"/>
              <a:ext cx="2916216" cy="1031200"/>
              <a:chOff x="3476944" y="4269668"/>
              <a:chExt cx="2916216" cy="1031200"/>
            </a:xfrm>
          </p:grpSpPr>
          <p:grpSp>
            <p:nvGrpSpPr>
              <p:cNvPr id="21" name="グループ化 20"/>
              <p:cNvGrpSpPr/>
              <p:nvPr/>
            </p:nvGrpSpPr>
            <p:grpSpPr>
              <a:xfrm>
                <a:off x="3476944" y="4269668"/>
                <a:ext cx="2916216" cy="1031200"/>
                <a:chOff x="3476944" y="4638470"/>
                <a:chExt cx="2916216" cy="1031200"/>
              </a:xfrm>
            </p:grpSpPr>
            <p:sp>
              <p:nvSpPr>
                <p:cNvPr id="11" name="角丸四角形 10"/>
                <p:cNvSpPr/>
                <p:nvPr/>
              </p:nvSpPr>
              <p:spPr>
                <a:xfrm>
                  <a:off x="3476944" y="4638470"/>
                  <a:ext cx="2913512" cy="10312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t"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障害特性による因子</a:t>
                  </a:r>
                </a:p>
              </p:txBody>
            </p:sp>
            <p:sp>
              <p:nvSpPr>
                <p:cNvPr id="18" name="角丸四角形 17"/>
                <p:cNvSpPr/>
                <p:nvPr/>
              </p:nvSpPr>
              <p:spPr>
                <a:xfrm>
                  <a:off x="3476944" y="5100779"/>
                  <a:ext cx="972000" cy="27445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発達年齢</a:t>
                  </a:r>
                </a:p>
              </p:txBody>
            </p:sp>
            <p:sp>
              <p:nvSpPr>
                <p:cNvPr id="19" name="角丸四角形 18"/>
                <p:cNvSpPr/>
                <p:nvPr/>
              </p:nvSpPr>
              <p:spPr>
                <a:xfrm>
                  <a:off x="4448944" y="5107528"/>
                  <a:ext cx="972000" cy="27445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運動特性</a:t>
                  </a:r>
                </a:p>
              </p:txBody>
            </p:sp>
            <p:sp>
              <p:nvSpPr>
                <p:cNvPr id="20" name="角丸四角形 19"/>
                <p:cNvSpPr/>
                <p:nvPr/>
              </p:nvSpPr>
              <p:spPr>
                <a:xfrm>
                  <a:off x="5421160" y="5107528"/>
                  <a:ext cx="972000" cy="27445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感覚特性</a:t>
                  </a:r>
                </a:p>
              </p:txBody>
            </p:sp>
          </p:grpSp>
          <p:sp>
            <p:nvSpPr>
              <p:cNvPr id="27" name="角丸四角形 26"/>
              <p:cNvSpPr/>
              <p:nvPr/>
            </p:nvSpPr>
            <p:spPr>
              <a:xfrm>
                <a:off x="3476944" y="5013176"/>
                <a:ext cx="972000" cy="27445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認知特性</a:t>
                </a:r>
              </a:p>
            </p:txBody>
          </p:sp>
          <p:sp>
            <p:nvSpPr>
              <p:cNvPr id="28" name="角丸四角形 27"/>
              <p:cNvSpPr/>
              <p:nvPr/>
            </p:nvSpPr>
            <p:spPr>
              <a:xfrm>
                <a:off x="4448944" y="5019925"/>
                <a:ext cx="972000" cy="27445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学習形態</a:t>
                </a:r>
              </a:p>
            </p:txBody>
          </p:sp>
          <p:sp>
            <p:nvSpPr>
              <p:cNvPr id="29" name="角丸四角形 28"/>
              <p:cNvSpPr/>
              <p:nvPr/>
            </p:nvSpPr>
            <p:spPr>
              <a:xfrm>
                <a:off x="5421160" y="5019925"/>
                <a:ext cx="972000" cy="27445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grpSp>
        <p:grpSp>
          <p:nvGrpSpPr>
            <p:cNvPr id="22" name="グループ化 33"/>
            <p:cNvGrpSpPr/>
            <p:nvPr/>
          </p:nvGrpSpPr>
          <p:grpSpPr>
            <a:xfrm>
              <a:off x="3482902" y="3217598"/>
              <a:ext cx="2908660" cy="1019826"/>
              <a:chOff x="1888116" y="3273270"/>
              <a:chExt cx="2908660" cy="1019826"/>
            </a:xfrm>
          </p:grpSpPr>
          <p:grpSp>
            <p:nvGrpSpPr>
              <p:cNvPr id="30" name="グループ化 16"/>
              <p:cNvGrpSpPr/>
              <p:nvPr/>
            </p:nvGrpSpPr>
            <p:grpSpPr>
              <a:xfrm>
                <a:off x="1888116" y="3273270"/>
                <a:ext cx="2905955" cy="1019826"/>
                <a:chOff x="6847656" y="4599531"/>
                <a:chExt cx="2905955" cy="1019826"/>
              </a:xfrm>
            </p:grpSpPr>
            <p:grpSp>
              <p:nvGrpSpPr>
                <p:cNvPr id="34" name="グループ化 15"/>
                <p:cNvGrpSpPr/>
                <p:nvPr/>
              </p:nvGrpSpPr>
              <p:grpSpPr>
                <a:xfrm>
                  <a:off x="6847656" y="4599531"/>
                  <a:ext cx="2905955" cy="1019826"/>
                  <a:chOff x="5623520" y="4750296"/>
                  <a:chExt cx="2905955" cy="1019826"/>
                </a:xfrm>
              </p:grpSpPr>
              <p:sp>
                <p:nvSpPr>
                  <p:cNvPr id="12" name="角丸四角形 11"/>
                  <p:cNvSpPr/>
                  <p:nvPr/>
                </p:nvSpPr>
                <p:spPr>
                  <a:xfrm>
                    <a:off x="5623520" y="4750296"/>
                    <a:ext cx="2905955" cy="1019826"/>
                  </a:xfrm>
                  <a:prstGeom prst="roundRect">
                    <a:avLst/>
                  </a:prstGeom>
                </p:spPr>
                <p:style>
                  <a:lnRef idx="1">
                    <a:schemeClr val="accent2"/>
                  </a:lnRef>
                  <a:fillRef idx="2">
                    <a:schemeClr val="accent2"/>
                  </a:fillRef>
                  <a:effectRef idx="1">
                    <a:schemeClr val="accent2"/>
                  </a:effectRef>
                  <a:fontRef idx="minor">
                    <a:schemeClr val="dk1"/>
                  </a:fontRef>
                </p:style>
                <p:txBody>
                  <a:bodyPr rtlCol="0" anchor="t"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環境</a:t>
                    </a:r>
                    <a:r>
                      <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a:t>
                    </a: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人</a:t>
                    </a:r>
                    <a:r>
                      <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a:t>
                    </a: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場所</a:t>
                    </a:r>
                    <a:r>
                      <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a:t>
                    </a: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時間</a:t>
                    </a:r>
                    <a:r>
                      <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a:t>
                    </a: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による因子</a:t>
                    </a:r>
                  </a:p>
                </p:txBody>
              </p:sp>
              <p:sp>
                <p:nvSpPr>
                  <p:cNvPr id="14" name="角丸四角形 13"/>
                  <p:cNvSpPr/>
                  <p:nvPr/>
                </p:nvSpPr>
                <p:spPr>
                  <a:xfrm>
                    <a:off x="5623521" y="5205772"/>
                    <a:ext cx="964444" cy="56435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家庭環境</a:t>
                    </a:r>
                  </a:p>
                </p:txBody>
              </p:sp>
            </p:grpSp>
            <p:sp>
              <p:nvSpPr>
                <p:cNvPr id="15" name="角丸四角形 14"/>
                <p:cNvSpPr/>
                <p:nvPr/>
              </p:nvSpPr>
              <p:spPr>
                <a:xfrm>
                  <a:off x="7812100" y="5055007"/>
                  <a:ext cx="957355" cy="56435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友達関係</a:t>
                  </a:r>
                </a:p>
              </p:txBody>
            </p:sp>
          </p:grpSp>
          <p:sp>
            <p:nvSpPr>
              <p:cNvPr id="33" name="角丸四角形 32"/>
              <p:cNvSpPr/>
              <p:nvPr/>
            </p:nvSpPr>
            <p:spPr>
              <a:xfrm>
                <a:off x="3824560" y="3728746"/>
                <a:ext cx="972216" cy="56435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活動の場</a:t>
                </a:r>
              </a:p>
            </p:txBody>
          </p:sp>
        </p:grpSp>
      </p:grpSp>
      <p:sp>
        <p:nvSpPr>
          <p:cNvPr id="40" name="左カーブ矢印 39"/>
          <p:cNvSpPr/>
          <p:nvPr/>
        </p:nvSpPr>
        <p:spPr>
          <a:xfrm>
            <a:off x="6768737" y="5157192"/>
            <a:ext cx="522514" cy="1080120"/>
          </a:xfrm>
          <a:prstGeom prst="curvedLeftArrow">
            <a:avLst>
              <a:gd name="adj1" fmla="val 20194"/>
              <a:gd name="adj2" fmla="val 55913"/>
              <a:gd name="adj3" fmla="val 25000"/>
            </a:avLst>
          </a:prstGeom>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
        <p:nvSpPr>
          <p:cNvPr id="39" name="左カーブ矢印 38"/>
          <p:cNvSpPr/>
          <p:nvPr/>
        </p:nvSpPr>
        <p:spPr>
          <a:xfrm>
            <a:off x="6533606" y="1484784"/>
            <a:ext cx="550554" cy="3888432"/>
          </a:xfrm>
          <a:prstGeom prst="curvedLeftArrow">
            <a:avLst>
              <a:gd name="adj1" fmla="val 35766"/>
              <a:gd name="adj2" fmla="val 70697"/>
              <a:gd name="adj3" fmla="val 25000"/>
            </a:avLst>
          </a:prstGeom>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
        <p:nvSpPr>
          <p:cNvPr id="42" name="テキスト ボックス 41"/>
          <p:cNvSpPr txBox="1"/>
          <p:nvPr/>
        </p:nvSpPr>
        <p:spPr>
          <a:xfrm>
            <a:off x="8521051" y="320241"/>
            <a:ext cx="738664" cy="6491883"/>
          </a:xfrm>
          <a:prstGeom prst="rect">
            <a:avLst/>
          </a:prstGeom>
          <a:noFill/>
        </p:spPr>
        <p:txBody>
          <a:bodyPr vert="eaVert"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rPr>
              <a:t>毎回の支援でも、一年間の関わりでも</a:t>
            </a:r>
            <a:r>
              <a:rPr kumimoji="1" lang="ja-JP" altLang="en-US"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このプロセスを繰り返す。</a:t>
            </a:r>
            <a:endParaRPr kumimoji="1" lang="en-US" altLang="ja-JP"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（意図をもって過ごすと自然と　</a:t>
            </a:r>
            <a:r>
              <a:rPr kumimoji="1" lang="ja-JP" altLang="en-US"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ＰＤＣＡ</a:t>
            </a:r>
            <a:r>
              <a:rPr kumimoji="1" lang="ja-JP" altLang="en-US"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サイクルが生じる）</a:t>
            </a:r>
          </a:p>
        </p:txBody>
      </p:sp>
      <p:sp>
        <p:nvSpPr>
          <p:cNvPr id="43" name="円/楕円 42"/>
          <p:cNvSpPr/>
          <p:nvPr/>
        </p:nvSpPr>
        <p:spPr>
          <a:xfrm>
            <a:off x="7480757" y="3389811"/>
            <a:ext cx="637747" cy="510728"/>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活動</a:t>
            </a:r>
          </a:p>
        </p:txBody>
      </p:sp>
      <p:sp>
        <p:nvSpPr>
          <p:cNvPr id="35" name="スライド番号プレースホルダー 34">
            <a:extLst>
              <a:ext uri="{FF2B5EF4-FFF2-40B4-BE49-F238E27FC236}">
                <a16:creationId xmlns:a16="http://schemas.microsoft.com/office/drawing/2014/main" id="{DF60604A-A267-C1AF-A405-4E7B84D5B47B}"/>
              </a:ext>
            </a:extLst>
          </p:cNvPr>
          <p:cNvSpPr>
            <a:spLocks noGrp="1"/>
          </p:cNvSpPr>
          <p:nvPr>
            <p:ph type="sldNum" sz="quarter" idx="12"/>
          </p:nvPr>
        </p:nvSpPr>
        <p:spPr>
          <a:xfrm>
            <a:off x="7371673" y="6447000"/>
            <a:ext cx="23114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AC53EDA-CF1C-43FE-9BA8-D1A4592054A1}" type="slidenum">
              <a:rPr kumimoji="1" lang="ja-JP" altLang="en-US" b="0" i="0" u="none" strike="noStrike" kern="1200" cap="none" spc="0" normalizeH="0" baseline="0" noProof="0" smtClean="0">
                <a:ln>
                  <a:noFill/>
                </a:ln>
                <a:solidFill>
                  <a:prstClr val="black">
                    <a:tint val="75000"/>
                  </a:prstClr>
                </a:solidFill>
                <a:effectLst/>
                <a:uLnTx/>
                <a:uFillTx/>
                <a:latin typeface="BIZ UDPゴシック" panose="020B0400000000000000" pitchFamily="50" charset="-128"/>
                <a:ea typeface="BIZ UDPゴシック" panose="020B0400000000000000" pitchFamily="50" charset="-128"/>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1" lang="ja-JP" altLang="en-US" b="0" i="0" u="none" strike="noStrike" kern="1200" cap="none" spc="0" normalizeH="0" baseline="0" noProof="0" dirty="0">
              <a:ln>
                <a:noFill/>
              </a:ln>
              <a:solidFill>
                <a:prstClr val="black">
                  <a:tint val="75000"/>
                </a:prstClr>
              </a:solidFill>
              <a:effectLst/>
              <a:uLnTx/>
              <a:uFillTx/>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5833239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4" name="Rectangle 4"/>
          <p:cNvSpPr>
            <a:spLocks noGrp="1" noChangeArrowheads="1"/>
          </p:cNvSpPr>
          <p:nvPr>
            <p:ph type="title"/>
          </p:nvPr>
        </p:nvSpPr>
        <p:spPr>
          <a:xfrm>
            <a:off x="272480" y="188640"/>
            <a:ext cx="8853433" cy="1008112"/>
          </a:xfrm>
        </p:spPr>
        <p:txBody>
          <a:bodyPr>
            <a:noAutofit/>
          </a:bodyPr>
          <a:lstStyle/>
          <a:p>
            <a:pPr algn="l"/>
            <a:r>
              <a:rPr lang="ja-JP" altLang="en-US" sz="2800" b="1" dirty="0">
                <a:latin typeface="BIZ UDPゴシック" panose="020B0400000000000000" pitchFamily="50" charset="-128"/>
                <a:ea typeface="BIZ UDPゴシック" panose="020B0400000000000000" pitchFamily="50" charset="-128"/>
              </a:rPr>
              <a:t>障害児通所支援による</a:t>
            </a:r>
            <a:br>
              <a:rPr lang="en-US" altLang="ja-JP" sz="4000" b="1" dirty="0">
                <a:latin typeface="BIZ UDPゴシック" panose="020B0400000000000000" pitchFamily="50" charset="-128"/>
                <a:ea typeface="BIZ UDPゴシック" panose="020B0400000000000000" pitchFamily="50" charset="-128"/>
              </a:rPr>
            </a:br>
            <a:r>
              <a:rPr lang="ja-JP" altLang="en-US" sz="3600" b="1" dirty="0">
                <a:latin typeface="BIZ UDPゴシック" panose="020B0400000000000000" pitchFamily="50" charset="-128"/>
                <a:ea typeface="BIZ UDPゴシック" panose="020B0400000000000000" pitchFamily="50" charset="-128"/>
              </a:rPr>
              <a:t>こどもへの関わりに不可欠な視点（知識）</a:t>
            </a:r>
          </a:p>
        </p:txBody>
      </p:sp>
      <p:sp>
        <p:nvSpPr>
          <p:cNvPr id="158725" name="Rectangle 5"/>
          <p:cNvSpPr>
            <a:spLocks noGrp="1" noChangeArrowheads="1"/>
          </p:cNvSpPr>
          <p:nvPr>
            <p:ph type="body" sz="half" idx="2"/>
          </p:nvPr>
        </p:nvSpPr>
        <p:spPr>
          <a:xfrm>
            <a:off x="495300" y="1400316"/>
            <a:ext cx="9151017" cy="4752528"/>
          </a:xfrm>
        </p:spPr>
        <p:txBody>
          <a:bodyPr>
            <a:normAutofit fontScale="92500" lnSpcReduction="10000"/>
          </a:bodyPr>
          <a:lstStyle/>
          <a:p>
            <a:pPr marL="0" indent="0">
              <a:lnSpc>
                <a:spcPct val="90000"/>
              </a:lnSpc>
              <a:buNone/>
            </a:pPr>
            <a:r>
              <a:rPr lang="ja-JP" altLang="en-US" sz="3000" dirty="0">
                <a:latin typeface="BIZ UDPゴシック" panose="020B0400000000000000" pitchFamily="50" charset="-128"/>
                <a:ea typeface="BIZ UDPゴシック" panose="020B0400000000000000" pitchFamily="50" charset="-128"/>
              </a:rPr>
              <a:t>⇒</a:t>
            </a:r>
            <a:r>
              <a:rPr lang="ja-JP" altLang="en-US" sz="3000" dirty="0">
                <a:solidFill>
                  <a:srgbClr val="FF0000"/>
                </a:solidFill>
                <a:latin typeface="BIZ UDPゴシック" panose="020B0400000000000000" pitchFamily="50" charset="-128"/>
                <a:ea typeface="BIZ UDPゴシック" panose="020B0400000000000000" pitchFamily="50" charset="-128"/>
              </a:rPr>
              <a:t>多面的</a:t>
            </a:r>
            <a:r>
              <a:rPr lang="ja-JP" altLang="en-US" sz="3000" dirty="0">
                <a:latin typeface="BIZ UDPゴシック" panose="020B0400000000000000" pitchFamily="50" charset="-128"/>
                <a:ea typeface="BIZ UDPゴシック" panose="020B0400000000000000" pitchFamily="50" charset="-128"/>
              </a:rPr>
              <a:t>に見れる感性の基盤</a:t>
            </a:r>
            <a:endParaRPr lang="en-US" altLang="ja-JP" sz="3000" dirty="0">
              <a:latin typeface="BIZ UDPゴシック" panose="020B0400000000000000" pitchFamily="50" charset="-128"/>
              <a:ea typeface="BIZ UDPゴシック" panose="020B0400000000000000" pitchFamily="50" charset="-128"/>
            </a:endParaRPr>
          </a:p>
          <a:p>
            <a:pPr marL="719138" lvl="1" indent="-201613">
              <a:lnSpc>
                <a:spcPct val="90000"/>
              </a:lnSpc>
            </a:pPr>
            <a:r>
              <a:rPr lang="ja-JP" altLang="en-US" dirty="0">
                <a:latin typeface="BIZ UDPゴシック" panose="020B0400000000000000" pitchFamily="50" charset="-128"/>
                <a:ea typeface="BIZ UDPゴシック" panose="020B0400000000000000" pitchFamily="50" charset="-128"/>
              </a:rPr>
              <a:t>疾患や状態</a:t>
            </a:r>
            <a:r>
              <a:rPr lang="ja-JP" altLang="en-US" sz="1600" dirty="0">
                <a:latin typeface="BIZ UDPゴシック" panose="020B0400000000000000" pitchFamily="50" charset="-128"/>
                <a:ea typeface="BIZ UDPゴシック" panose="020B0400000000000000" pitchFamily="50" charset="-128"/>
              </a:rPr>
              <a:t>（診断、特徴、禁忌、予後等）</a:t>
            </a:r>
            <a:r>
              <a:rPr lang="ja-JP" altLang="en-US" dirty="0">
                <a:latin typeface="BIZ UDPゴシック" panose="020B0400000000000000" pitchFamily="50" charset="-128"/>
                <a:ea typeface="BIZ UDPゴシック" panose="020B0400000000000000" pitchFamily="50" charset="-128"/>
              </a:rPr>
              <a:t>に関すること</a:t>
            </a:r>
            <a:endParaRPr lang="en-US" altLang="ja-JP" dirty="0">
              <a:latin typeface="BIZ UDPゴシック" panose="020B0400000000000000" pitchFamily="50" charset="-128"/>
              <a:ea typeface="BIZ UDPゴシック" panose="020B0400000000000000" pitchFamily="50" charset="-128"/>
            </a:endParaRPr>
          </a:p>
          <a:p>
            <a:pPr marL="719138" lvl="1" indent="-201613">
              <a:lnSpc>
                <a:spcPct val="90000"/>
              </a:lnSpc>
            </a:pPr>
            <a:endParaRPr lang="en-US" altLang="ja-JP" dirty="0">
              <a:latin typeface="BIZ UDPゴシック" panose="020B0400000000000000" pitchFamily="50" charset="-128"/>
              <a:ea typeface="BIZ UDPゴシック" panose="020B0400000000000000" pitchFamily="50" charset="-128"/>
            </a:endParaRPr>
          </a:p>
          <a:p>
            <a:pPr marL="719138" lvl="1" indent="-201613">
              <a:lnSpc>
                <a:spcPct val="90000"/>
              </a:lnSpc>
            </a:pPr>
            <a:r>
              <a:rPr lang="ja-JP" altLang="en-US" dirty="0">
                <a:latin typeface="BIZ UDPゴシック" panose="020B0400000000000000" pitchFamily="50" charset="-128"/>
                <a:ea typeface="BIZ UDPゴシック" panose="020B0400000000000000" pitchFamily="50" charset="-128"/>
              </a:rPr>
              <a:t>成長</a:t>
            </a:r>
            <a:r>
              <a:rPr lang="ja-JP" altLang="en-US" sz="1600" dirty="0">
                <a:latin typeface="BIZ UDPゴシック" panose="020B0400000000000000" pitchFamily="50" charset="-128"/>
                <a:ea typeface="BIZ UDPゴシック" panose="020B0400000000000000" pitchFamily="50" charset="-128"/>
              </a:rPr>
              <a:t>（年齢、体の大きさ、手足の長さ、食事の量等）</a:t>
            </a:r>
            <a:r>
              <a:rPr lang="ja-JP" altLang="en-US" dirty="0">
                <a:latin typeface="BIZ UDPゴシック" panose="020B0400000000000000" pitchFamily="50" charset="-128"/>
                <a:ea typeface="BIZ UDPゴシック" panose="020B0400000000000000" pitchFamily="50" charset="-128"/>
              </a:rPr>
              <a:t>に関すること</a:t>
            </a:r>
            <a:endParaRPr lang="en-US" altLang="ja-JP" dirty="0">
              <a:latin typeface="BIZ UDPゴシック" panose="020B0400000000000000" pitchFamily="50" charset="-128"/>
              <a:ea typeface="BIZ UDPゴシック" panose="020B0400000000000000" pitchFamily="50" charset="-128"/>
            </a:endParaRPr>
          </a:p>
          <a:p>
            <a:pPr marL="719138" lvl="1" indent="-201613">
              <a:lnSpc>
                <a:spcPct val="90000"/>
              </a:lnSpc>
            </a:pPr>
            <a:endParaRPr lang="en-US" altLang="ja-JP" dirty="0">
              <a:latin typeface="BIZ UDPゴシック" panose="020B0400000000000000" pitchFamily="50" charset="-128"/>
              <a:ea typeface="BIZ UDPゴシック" panose="020B0400000000000000" pitchFamily="50" charset="-128"/>
            </a:endParaRPr>
          </a:p>
          <a:p>
            <a:pPr marL="719138" lvl="1" indent="-201613">
              <a:lnSpc>
                <a:spcPct val="90000"/>
              </a:lnSpc>
            </a:pPr>
            <a:r>
              <a:rPr lang="ja-JP" altLang="en-US" dirty="0">
                <a:latin typeface="BIZ UDPゴシック" panose="020B0400000000000000" pitchFamily="50" charset="-128"/>
                <a:ea typeface="BIZ UDPゴシック" panose="020B0400000000000000" pitchFamily="50" charset="-128"/>
              </a:rPr>
              <a:t>運動発達</a:t>
            </a:r>
            <a:r>
              <a:rPr lang="ja-JP" altLang="en-US" sz="1600" dirty="0">
                <a:latin typeface="BIZ UDPゴシック" panose="020B0400000000000000" pitchFamily="50" charset="-128"/>
                <a:ea typeface="BIZ UDPゴシック" panose="020B0400000000000000" pitchFamily="50" charset="-128"/>
              </a:rPr>
              <a:t>（筋肉の緊張、動き滑らかさ、パワー等）</a:t>
            </a:r>
            <a:r>
              <a:rPr lang="ja-JP" altLang="en-US" dirty="0">
                <a:latin typeface="BIZ UDPゴシック" panose="020B0400000000000000" pitchFamily="50" charset="-128"/>
                <a:ea typeface="BIZ UDPゴシック" panose="020B0400000000000000" pitchFamily="50" charset="-128"/>
              </a:rPr>
              <a:t>に関すること　</a:t>
            </a:r>
            <a:endParaRPr lang="en-US" altLang="ja-JP" dirty="0">
              <a:latin typeface="BIZ UDPゴシック" panose="020B0400000000000000" pitchFamily="50" charset="-128"/>
              <a:ea typeface="BIZ UDPゴシック" panose="020B0400000000000000" pitchFamily="50" charset="-128"/>
            </a:endParaRPr>
          </a:p>
          <a:p>
            <a:pPr marL="719138" lvl="1" indent="-201613">
              <a:lnSpc>
                <a:spcPct val="90000"/>
              </a:lnSpc>
            </a:pPr>
            <a:endParaRPr lang="ja-JP" altLang="en-US" sz="1700" dirty="0">
              <a:latin typeface="BIZ UDPゴシック" panose="020B0400000000000000" pitchFamily="50" charset="-128"/>
              <a:ea typeface="BIZ UDPゴシック" panose="020B0400000000000000" pitchFamily="50" charset="-128"/>
            </a:endParaRPr>
          </a:p>
          <a:p>
            <a:pPr marL="719138" lvl="1" indent="-201613">
              <a:lnSpc>
                <a:spcPct val="90000"/>
              </a:lnSpc>
            </a:pPr>
            <a:r>
              <a:rPr lang="ja-JP" altLang="en-US" dirty="0">
                <a:latin typeface="BIZ UDPゴシック" panose="020B0400000000000000" pitchFamily="50" charset="-128"/>
                <a:ea typeface="BIZ UDPゴシック" panose="020B0400000000000000" pitchFamily="50" charset="-128"/>
              </a:rPr>
              <a:t>感覚</a:t>
            </a:r>
            <a:r>
              <a:rPr lang="ja-JP" altLang="en-US" sz="1600" dirty="0">
                <a:latin typeface="BIZ UDPゴシック" panose="020B0400000000000000" pitchFamily="50" charset="-128"/>
                <a:ea typeface="BIZ UDPゴシック" panose="020B0400000000000000" pitchFamily="50" charset="-128"/>
              </a:rPr>
              <a:t>（好む感覚、苦手な感覚、鋭い感覚、鈍い感覚等）</a:t>
            </a:r>
            <a:r>
              <a:rPr lang="ja-JP" altLang="en-US" dirty="0">
                <a:latin typeface="BIZ UDPゴシック" panose="020B0400000000000000" pitchFamily="50" charset="-128"/>
                <a:ea typeface="BIZ UDPゴシック" panose="020B0400000000000000" pitchFamily="50" charset="-128"/>
              </a:rPr>
              <a:t>に関すること</a:t>
            </a:r>
            <a:endParaRPr lang="en-US" altLang="ja-JP" dirty="0">
              <a:latin typeface="BIZ UDPゴシック" panose="020B0400000000000000" pitchFamily="50" charset="-128"/>
              <a:ea typeface="BIZ UDPゴシック" panose="020B0400000000000000" pitchFamily="50" charset="-128"/>
            </a:endParaRPr>
          </a:p>
          <a:p>
            <a:pPr marL="719138" lvl="1" indent="-201613">
              <a:lnSpc>
                <a:spcPct val="90000"/>
              </a:lnSpc>
            </a:pPr>
            <a:endParaRPr lang="ja-JP" altLang="en-US" sz="1700" dirty="0">
              <a:latin typeface="BIZ UDPゴシック" panose="020B0400000000000000" pitchFamily="50" charset="-128"/>
              <a:ea typeface="BIZ UDPゴシック" panose="020B0400000000000000" pitchFamily="50" charset="-128"/>
            </a:endParaRPr>
          </a:p>
          <a:p>
            <a:pPr marL="719138" lvl="1" indent="-201613">
              <a:lnSpc>
                <a:spcPct val="90000"/>
              </a:lnSpc>
            </a:pPr>
            <a:r>
              <a:rPr lang="ja-JP" altLang="en-US" dirty="0">
                <a:latin typeface="BIZ UDPゴシック" panose="020B0400000000000000" pitchFamily="50" charset="-128"/>
                <a:ea typeface="BIZ UDPゴシック" panose="020B0400000000000000" pitchFamily="50" charset="-128"/>
              </a:rPr>
              <a:t>知能や学習</a:t>
            </a:r>
            <a:r>
              <a:rPr lang="ja-JP" altLang="en-US" sz="1600" dirty="0">
                <a:latin typeface="BIZ UDPゴシック" panose="020B0400000000000000" pitchFamily="50" charset="-128"/>
                <a:ea typeface="BIZ UDPゴシック" panose="020B0400000000000000" pitchFamily="50" charset="-128"/>
              </a:rPr>
              <a:t>（好きな遊び、得意な遊び、好きな教科、苦手な教科等）</a:t>
            </a:r>
            <a:r>
              <a:rPr lang="ja-JP" altLang="en-US" dirty="0">
                <a:latin typeface="BIZ UDPゴシック" panose="020B0400000000000000" pitchFamily="50" charset="-128"/>
                <a:ea typeface="BIZ UDPゴシック" panose="020B0400000000000000" pitchFamily="50" charset="-128"/>
              </a:rPr>
              <a:t>に関すること</a:t>
            </a:r>
            <a:endParaRPr lang="en-US" altLang="ja-JP" dirty="0">
              <a:latin typeface="BIZ UDPゴシック" panose="020B0400000000000000" pitchFamily="50" charset="-128"/>
              <a:ea typeface="BIZ UDPゴシック" panose="020B0400000000000000" pitchFamily="50" charset="-128"/>
            </a:endParaRPr>
          </a:p>
          <a:p>
            <a:pPr marL="719138" lvl="1" indent="-201613">
              <a:lnSpc>
                <a:spcPct val="90000"/>
              </a:lnSpc>
            </a:pPr>
            <a:endParaRPr lang="ja-JP" altLang="en-US" sz="1700" dirty="0">
              <a:latin typeface="BIZ UDPゴシック" panose="020B0400000000000000" pitchFamily="50" charset="-128"/>
              <a:ea typeface="BIZ UDPゴシック" panose="020B0400000000000000" pitchFamily="50" charset="-128"/>
            </a:endParaRPr>
          </a:p>
          <a:p>
            <a:pPr marL="719138" lvl="1" indent="-201613">
              <a:lnSpc>
                <a:spcPct val="90000"/>
              </a:lnSpc>
            </a:pPr>
            <a:r>
              <a:rPr lang="ja-JP" altLang="en-US" dirty="0">
                <a:latin typeface="BIZ UDPゴシック" panose="020B0400000000000000" pitchFamily="50" charset="-128"/>
                <a:ea typeface="BIZ UDPゴシック" panose="020B0400000000000000" pitchFamily="50" charset="-128"/>
              </a:rPr>
              <a:t>こどもと集団</a:t>
            </a:r>
            <a:r>
              <a:rPr lang="ja-JP" altLang="en-US" sz="1600" dirty="0">
                <a:latin typeface="BIZ UDPゴシック" panose="020B0400000000000000" pitchFamily="50" charset="-128"/>
                <a:ea typeface="BIZ UDPゴシック" panose="020B0400000000000000" pitchFamily="50" charset="-128"/>
              </a:rPr>
              <a:t>（誰と遊ぶ、どんな友達とどのように遊ぶ、つるむ等）</a:t>
            </a:r>
            <a:r>
              <a:rPr lang="ja-JP" altLang="en-US" dirty="0">
                <a:latin typeface="BIZ UDPゴシック" panose="020B0400000000000000" pitchFamily="50" charset="-128"/>
                <a:ea typeface="BIZ UDPゴシック" panose="020B0400000000000000" pitchFamily="50" charset="-128"/>
              </a:rPr>
              <a:t>に関すること</a:t>
            </a:r>
            <a:endParaRPr lang="ja-JP" altLang="en-US" sz="1700" dirty="0">
              <a:latin typeface="BIZ UDPゴシック" panose="020B0400000000000000" pitchFamily="50" charset="-128"/>
              <a:ea typeface="BIZ UDPゴシック" panose="020B0400000000000000" pitchFamily="50" charset="-128"/>
            </a:endParaRPr>
          </a:p>
          <a:p>
            <a:pPr marL="0" indent="0">
              <a:lnSpc>
                <a:spcPct val="90000"/>
              </a:lnSpc>
              <a:buNone/>
            </a:pPr>
            <a:endParaRPr lang="en-US" altLang="ja-JP" sz="3000" dirty="0">
              <a:latin typeface="BIZ UDPゴシック" panose="020B0400000000000000" pitchFamily="50" charset="-128"/>
              <a:ea typeface="BIZ UDPゴシック" panose="020B0400000000000000" pitchFamily="50" charset="-128"/>
            </a:endParaRPr>
          </a:p>
          <a:p>
            <a:pPr marL="0" indent="0">
              <a:lnSpc>
                <a:spcPct val="90000"/>
              </a:lnSpc>
              <a:buNone/>
            </a:pPr>
            <a:r>
              <a:rPr lang="ja-JP" altLang="en-US" sz="3000" dirty="0">
                <a:latin typeface="BIZ UDPゴシック" panose="020B0400000000000000" pitchFamily="50" charset="-128"/>
                <a:ea typeface="BIZ UDPゴシック" panose="020B0400000000000000" pitchFamily="50" charset="-128"/>
              </a:rPr>
              <a:t>⇒</a:t>
            </a:r>
            <a:r>
              <a:rPr lang="ja-JP" altLang="en-US" sz="3000" dirty="0">
                <a:solidFill>
                  <a:srgbClr val="FF0000"/>
                </a:solidFill>
                <a:latin typeface="BIZ UDPゴシック" panose="020B0400000000000000" pitchFamily="50" charset="-128"/>
                <a:ea typeface="BIZ UDPゴシック" panose="020B0400000000000000" pitchFamily="50" charset="-128"/>
              </a:rPr>
              <a:t>複合的</a:t>
            </a:r>
            <a:r>
              <a:rPr lang="ja-JP" altLang="en-US" sz="3000" dirty="0">
                <a:latin typeface="BIZ UDPゴシック" panose="020B0400000000000000" pitchFamily="50" charset="-128"/>
                <a:ea typeface="BIZ UDPゴシック" panose="020B0400000000000000" pitchFamily="50" charset="-128"/>
              </a:rPr>
              <a:t>に関われる関係機関とのつながり</a:t>
            </a:r>
            <a:endParaRPr lang="en-US" altLang="ja-JP" dirty="0">
              <a:latin typeface="BIZ UDPゴシック" panose="020B0400000000000000" pitchFamily="50" charset="-128"/>
              <a:ea typeface="BIZ UDPゴシック" panose="020B0400000000000000" pitchFamily="50" charset="-128"/>
            </a:endParaRPr>
          </a:p>
        </p:txBody>
      </p:sp>
      <p:sp>
        <p:nvSpPr>
          <p:cNvPr id="2" name="スライド番号プレースホルダー 1">
            <a:extLst>
              <a:ext uri="{FF2B5EF4-FFF2-40B4-BE49-F238E27FC236}">
                <a16:creationId xmlns:a16="http://schemas.microsoft.com/office/drawing/2014/main" id="{0E165E7B-F130-94F4-70E3-490883D47BD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A44F43-2FC4-4250-9B16-621291906B81}" type="slidenum">
              <a:rPr kumimoji="1" lang="ja-JP" altLang="en-US" sz="1200" b="0" i="0" u="none" strike="noStrike" kern="1200" cap="none" spc="0" normalizeH="0" baseline="0" noProof="0" smtClean="0">
                <a:ln>
                  <a:noFill/>
                </a:ln>
                <a:solidFill>
                  <a:prstClr val="black">
                    <a:tint val="75000"/>
                  </a:prstClr>
                </a:solidFill>
                <a:effectLst/>
                <a:uLnTx/>
                <a:uFillTx/>
                <a:latin typeface="UD デジタル 教科書体 NK-B" panose="02020700000000000000" pitchFamily="18" charset="-128"/>
                <a:ea typeface="UD デジタル 教科書体 NK-B" panose="02020700000000000000" pitchFamily="18" charset="-128"/>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1" lang="ja-JP" altLang="en-US" sz="1200" b="0" i="0" u="none" strike="noStrike" kern="1200" cap="none" spc="0" normalizeH="0" baseline="0" noProof="0" dirty="0">
              <a:ln>
                <a:noFill/>
              </a:ln>
              <a:solidFill>
                <a:prstClr val="black">
                  <a:tint val="75000"/>
                </a:prstClr>
              </a:solidFill>
              <a:effectLst/>
              <a:uLnTx/>
              <a:uFillTx/>
              <a:latin typeface="UD デジタル 教科書体 NK-B" panose="02020700000000000000" pitchFamily="18" charset="-128"/>
              <a:ea typeface="UD デジタル 教科書体 NK-B" panose="02020700000000000000" pitchFamily="18" charset="-128"/>
            </a:endParaRPr>
          </a:p>
        </p:txBody>
      </p:sp>
    </p:spTree>
    <p:extLst>
      <p:ext uri="{BB962C8B-B14F-4D97-AF65-F5344CB8AC3E}">
        <p14:creationId xmlns:p14="http://schemas.microsoft.com/office/powerpoint/2010/main" val="4161735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380998" y="269281"/>
            <a:ext cx="9324530" cy="855463"/>
          </a:xfrm>
          <a:prstGeom prst="rect">
            <a:avLst/>
          </a:prstGeom>
          <a:noFill/>
          <a:ln w="9525">
            <a:noFill/>
            <a:miter lim="800000"/>
            <a:headEnd/>
            <a:tailEnd/>
          </a:ln>
        </p:spPr>
        <p:txBody>
          <a:bodyPr wrap="square" anchor="t"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3600" b="0" i="0" u="sng"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HG丸ｺﾞｼｯｸM-PRO" pitchFamily="50" charset="-128"/>
              </a:rPr>
              <a:t>こどもの「主体性」と「最善の利益」の関係</a:t>
            </a:r>
            <a:endParaRPr kumimoji="1" lang="ja-JP" altLang="en-US" b="0" i="0" u="sng"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HG丸ｺﾞｼｯｸM-PRO" pitchFamily="50" charset="-128"/>
            </a:endParaRPr>
          </a:p>
        </p:txBody>
      </p:sp>
      <p:sp>
        <p:nvSpPr>
          <p:cNvPr id="2" name="スライド番号プレースホルダー 1"/>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E6920193-7F62-4B0F-A26E-3C036304FC06}" type="slidenum">
              <a:rPr kumimoji="1" lang="en-US" altLang="ja-JP" sz="2000" b="0" i="0" u="none" strike="noStrike" kern="1200" cap="none" spc="0" normalizeH="0" baseline="0" noProof="0" smtClean="0">
                <a:ln>
                  <a:noFill/>
                </a:ln>
                <a:solidFill>
                  <a:srgbClr val="000000"/>
                </a:solidFill>
                <a:effectLst/>
                <a:uLnTx/>
                <a:uFillTx/>
                <a:latin typeface="BIZ UDPゴシック" panose="020B0400000000000000" pitchFamily="50" charset="-128"/>
                <a:ea typeface="BIZ UDPゴシック" panose="020B0400000000000000" pitchFamily="50" charset="-128"/>
              </a:rPr>
              <a:pPr marL="0" marR="0" lvl="0" indent="0" algn="r" defTabSz="914400" rtl="0" eaLnBrk="1" fontAlgn="base" latinLnBrk="0" hangingPunct="1">
                <a:lnSpc>
                  <a:spcPct val="100000"/>
                </a:lnSpc>
                <a:spcBef>
                  <a:spcPct val="0"/>
                </a:spcBef>
                <a:spcAft>
                  <a:spcPct val="0"/>
                </a:spcAft>
                <a:buClrTx/>
                <a:buSzTx/>
                <a:buFontTx/>
                <a:buNone/>
                <a:tabLst/>
                <a:defRPr/>
              </a:pPr>
              <a:t>16</a:t>
            </a:fld>
            <a:endParaRPr kumimoji="1" lang="en-US" altLang="ja-JP" sz="20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endParaRPr>
          </a:p>
        </p:txBody>
      </p:sp>
      <p:sp>
        <p:nvSpPr>
          <p:cNvPr id="10" name="円/楕円 4">
            <a:extLst>
              <a:ext uri="{FF2B5EF4-FFF2-40B4-BE49-F238E27FC236}">
                <a16:creationId xmlns:a16="http://schemas.microsoft.com/office/drawing/2014/main" id="{48361496-2703-4F4D-AC29-D3C335DAB9BF}"/>
              </a:ext>
            </a:extLst>
          </p:cNvPr>
          <p:cNvSpPr>
            <a:spLocks noChangeArrowheads="1"/>
          </p:cNvSpPr>
          <p:nvPr/>
        </p:nvSpPr>
        <p:spPr bwMode="auto">
          <a:xfrm>
            <a:off x="1532620" y="2526057"/>
            <a:ext cx="7020780" cy="4170942"/>
          </a:xfrm>
          <a:prstGeom prst="ellipse">
            <a:avLst/>
          </a:prstGeom>
          <a:solidFill>
            <a:srgbClr val="FFE4C9"/>
          </a:solidFill>
          <a:ln w="57150" algn="ctr">
            <a:solidFill>
              <a:srgbClr val="FF0000"/>
            </a:solidFill>
            <a:prstDash val="sysDot"/>
            <a:round/>
            <a:headEnd/>
            <a:tailEnd/>
          </a:ln>
        </p:spPr>
        <p:txBody>
          <a:bodyPr lIns="33973" tIns="6793" rIns="33973" bIns="6793"/>
          <a:lstStyle/>
          <a:p>
            <a:pPr marL="109907" marR="0" lvl="0" indent="-109907" algn="l" defTabSz="805982" rtl="0" eaLnBrk="1" fontAlgn="base" latinLnBrk="0" hangingPunct="1">
              <a:lnSpc>
                <a:spcPct val="100000"/>
              </a:lnSpc>
              <a:spcBef>
                <a:spcPct val="0"/>
              </a:spcBef>
              <a:spcAft>
                <a:spcPct val="0"/>
              </a:spcAft>
              <a:buClrTx/>
              <a:buSzTx/>
              <a:buFontTx/>
              <a:buNone/>
              <a:tabLst/>
              <a:defRPr/>
            </a:pPr>
            <a:endParaRPr kumimoji="1" lang="ja-JP" altLang="en-US" sz="1662" b="0" i="0" u="none" strike="noStrike" kern="1200" cap="none" spc="0" normalizeH="0" baseline="0" noProof="0" dirty="0">
              <a:ln>
                <a:noFill/>
              </a:ln>
              <a:solidFill>
                <a:srgbClr val="FFFFFF"/>
              </a:solidFill>
              <a:effectLst/>
              <a:uLnTx/>
              <a:uFillTx/>
              <a:latin typeface="BIZ UDPゴシック" panose="020B0400000000000000" pitchFamily="50" charset="-128"/>
              <a:ea typeface="BIZ UDPゴシック" panose="020B0400000000000000" pitchFamily="50" charset="-128"/>
            </a:endParaRPr>
          </a:p>
        </p:txBody>
      </p:sp>
      <p:sp>
        <p:nvSpPr>
          <p:cNvPr id="11" name="Rectangle 3">
            <a:extLst>
              <a:ext uri="{FF2B5EF4-FFF2-40B4-BE49-F238E27FC236}">
                <a16:creationId xmlns:a16="http://schemas.microsoft.com/office/drawing/2014/main" id="{80ED6FBA-556A-2444-9A07-AB567B8DF360}"/>
              </a:ext>
            </a:extLst>
          </p:cNvPr>
          <p:cNvSpPr txBox="1">
            <a:spLocks noChangeArrowheads="1"/>
          </p:cNvSpPr>
          <p:nvPr/>
        </p:nvSpPr>
        <p:spPr>
          <a:xfrm>
            <a:off x="2457035" y="5346400"/>
            <a:ext cx="5141817" cy="636109"/>
          </a:xfrm>
          <a:prstGeom prst="rect">
            <a:avLst/>
          </a:prstGeom>
          <a:noFill/>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3200" b="0" i="0" u="sng" strike="noStrike" kern="1200" cap="none" spc="0" normalizeH="0" baseline="0" noProof="0" dirty="0">
                <a:ln>
                  <a:noFill/>
                </a:ln>
                <a:solidFill>
                  <a:srgbClr val="0000CC"/>
                </a:solidFill>
                <a:effectLst/>
                <a:uLnTx/>
                <a:uFillTx/>
                <a:latin typeface="BIZ UDPゴシック" panose="020B0400000000000000" pitchFamily="50" charset="-128"/>
                <a:ea typeface="BIZ UDPゴシック" panose="020B0400000000000000" pitchFamily="50" charset="-128"/>
              </a:rPr>
              <a:t>こどもの最善の利益の尊重</a:t>
            </a:r>
            <a:endParaRPr kumimoji="1" lang="en-US" altLang="ja-JP" sz="3200" b="0" i="0" u="sng" strike="noStrike" kern="1200" cap="none" spc="0" normalizeH="0" baseline="0" noProof="0" dirty="0">
              <a:ln>
                <a:noFill/>
              </a:ln>
              <a:solidFill>
                <a:srgbClr val="0000CC"/>
              </a:solidFill>
              <a:effectLst/>
              <a:uLnTx/>
              <a:uFillTx/>
              <a:latin typeface="BIZ UDPゴシック" panose="020B0400000000000000" pitchFamily="50" charset="-128"/>
              <a:ea typeface="BIZ UDPゴシック" panose="020B0400000000000000"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3200" b="0" i="0" u="none" strike="noStrike" kern="1200" cap="none" spc="0" normalizeH="0" baseline="0" noProof="0" dirty="0">
                <a:ln>
                  <a:noFill/>
                </a:ln>
                <a:solidFill>
                  <a:srgbClr val="0000CC"/>
                </a:solidFill>
                <a:effectLst/>
                <a:uLnTx/>
                <a:uFillTx/>
                <a:latin typeface="BIZ UDPゴシック" panose="020B0400000000000000" pitchFamily="50" charset="-128"/>
                <a:ea typeface="BIZ UDPゴシック" panose="020B0400000000000000" pitchFamily="50" charset="-128"/>
              </a:rPr>
              <a:t>（＝最善と考える枠）</a:t>
            </a:r>
            <a:endParaRPr kumimoji="1" lang="en-US" altLang="ja-JP" sz="2400" b="0" i="0" u="none" strike="noStrike" kern="1200" cap="none" spc="0" normalizeH="0" baseline="0" noProof="0" dirty="0">
              <a:ln>
                <a:noFill/>
              </a:ln>
              <a:solidFill>
                <a:srgbClr val="0000CC"/>
              </a:solidFill>
              <a:effectLst/>
              <a:uLnTx/>
              <a:uFillTx/>
              <a:latin typeface="BIZ UDPゴシック" panose="020B0400000000000000" pitchFamily="50" charset="-128"/>
              <a:ea typeface="BIZ UDPゴシック" panose="020B0400000000000000" pitchFamily="50" charset="-128"/>
            </a:endParaRPr>
          </a:p>
        </p:txBody>
      </p:sp>
      <p:sp>
        <p:nvSpPr>
          <p:cNvPr id="9" name="Rectangle 3">
            <a:extLst>
              <a:ext uri="{FF2B5EF4-FFF2-40B4-BE49-F238E27FC236}">
                <a16:creationId xmlns:a16="http://schemas.microsoft.com/office/drawing/2014/main" id="{BF10EF9D-8B80-1C42-8603-2E78532144D3}"/>
              </a:ext>
            </a:extLst>
          </p:cNvPr>
          <p:cNvSpPr txBox="1">
            <a:spLocks noChangeArrowheads="1"/>
          </p:cNvSpPr>
          <p:nvPr/>
        </p:nvSpPr>
        <p:spPr>
          <a:xfrm>
            <a:off x="2902847" y="3730382"/>
            <a:ext cx="4320480" cy="574311"/>
          </a:xfrm>
          <a:prstGeom prst="rect">
            <a:avLst/>
          </a:prstGeom>
          <a:noFill/>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3200" b="0" i="0" u="sng" strike="noStrike" kern="1200" cap="none" spc="0" normalizeH="0" baseline="0" noProof="0" dirty="0">
                <a:ln>
                  <a:noFill/>
                </a:ln>
                <a:solidFill>
                  <a:srgbClr val="0000CC"/>
                </a:solidFill>
                <a:effectLst/>
                <a:uLnTx/>
                <a:uFillTx/>
                <a:latin typeface="BIZ UDPゴシック" panose="020B0400000000000000" pitchFamily="50" charset="-128"/>
                <a:ea typeface="BIZ UDPゴシック" panose="020B0400000000000000" pitchFamily="50" charset="-128"/>
              </a:rPr>
              <a:t>こどもの主体性の尊重</a:t>
            </a:r>
            <a:endParaRPr kumimoji="1" lang="en-US" altLang="ja-JP" sz="2400" b="0" i="0" u="none" strike="noStrike" kern="1200" cap="none" spc="0" normalizeH="0" baseline="0" noProof="0" dirty="0">
              <a:ln>
                <a:noFill/>
              </a:ln>
              <a:solidFill>
                <a:srgbClr val="0000CC"/>
              </a:solidFill>
              <a:effectLst/>
              <a:uLnTx/>
              <a:uFillTx/>
              <a:latin typeface="BIZ UDPゴシック" panose="020B0400000000000000" pitchFamily="50" charset="-128"/>
              <a:ea typeface="BIZ UDPゴシック" panose="020B0400000000000000" pitchFamily="50" charset="-128"/>
            </a:endParaRPr>
          </a:p>
        </p:txBody>
      </p:sp>
      <p:sp>
        <p:nvSpPr>
          <p:cNvPr id="13" name="Rectangle 3">
            <a:extLst>
              <a:ext uri="{FF2B5EF4-FFF2-40B4-BE49-F238E27FC236}">
                <a16:creationId xmlns:a16="http://schemas.microsoft.com/office/drawing/2014/main" id="{87F22C87-DC5F-F741-9A0B-D75D34657729}"/>
              </a:ext>
            </a:extLst>
          </p:cNvPr>
          <p:cNvSpPr txBox="1">
            <a:spLocks noChangeArrowheads="1"/>
          </p:cNvSpPr>
          <p:nvPr/>
        </p:nvSpPr>
        <p:spPr>
          <a:xfrm>
            <a:off x="2806936" y="1342117"/>
            <a:ext cx="4228117" cy="867890"/>
          </a:xfrm>
          <a:prstGeom prst="rect">
            <a:avLst/>
          </a:prstGeom>
          <a:noFill/>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3200" b="0" i="0" u="sng"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rPr>
              <a:t>こどもの意見表明</a:t>
            </a:r>
            <a:endParaRPr kumimoji="1" lang="en-US" altLang="ja-JP" sz="2800" b="0" i="0" u="sng"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24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rPr>
              <a:t>（枠からはみ出た部分）</a:t>
            </a:r>
            <a:endParaRPr kumimoji="1" lang="en-US" altLang="ja-JP" sz="24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n-US" altLang="ja-JP" sz="3600" b="0" i="0" u="none" strike="noStrike" kern="1200" cap="none" spc="0" normalizeH="0" baseline="0" noProof="0" dirty="0">
              <a:ln>
                <a:noFill/>
              </a:ln>
              <a:solidFill>
                <a:srgbClr val="4BACC6">
                  <a:lumMod val="75000"/>
                </a:srgbClr>
              </a:solidFill>
              <a:effectLst/>
              <a:uLnTx/>
              <a:uFillTx/>
              <a:latin typeface="BIZ UDPゴシック" panose="020B0400000000000000" pitchFamily="50" charset="-128"/>
              <a:ea typeface="BIZ UDPゴシック" panose="020B0400000000000000"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24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rPr>
              <a:t>（枠の中で収まっている部分）</a:t>
            </a:r>
            <a:endParaRPr kumimoji="1" lang="en-US" altLang="ja-JP"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endParaRPr>
          </a:p>
        </p:txBody>
      </p:sp>
      <p:sp>
        <p:nvSpPr>
          <p:cNvPr id="5" name="右矢印 4">
            <a:extLst>
              <a:ext uri="{FF2B5EF4-FFF2-40B4-BE49-F238E27FC236}">
                <a16:creationId xmlns:a16="http://schemas.microsoft.com/office/drawing/2014/main" id="{76A52A96-8F49-0F48-A0F0-73CC877BA88A}"/>
              </a:ext>
            </a:extLst>
          </p:cNvPr>
          <p:cNvSpPr/>
          <p:nvPr/>
        </p:nvSpPr>
        <p:spPr>
          <a:xfrm rot="9213552">
            <a:off x="6772342" y="1475421"/>
            <a:ext cx="941056" cy="504056"/>
          </a:xfrm>
          <a:prstGeom prst="rightArrow">
            <a:avLst>
              <a:gd name="adj1" fmla="val 54319"/>
              <a:gd name="adj2" fmla="val 50000"/>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200" b="0" i="0" u="none" strike="noStrike" kern="1200" cap="none" spc="0" normalizeH="0" baseline="0" noProof="0">
              <a:ln>
                <a:noFill/>
              </a:ln>
              <a:solidFill>
                <a:prstClr val="white"/>
              </a:solidFill>
              <a:effectLst/>
              <a:uLnTx/>
              <a:uFillTx/>
              <a:latin typeface="BIZ UDPゴシック" panose="020B0400000000000000" pitchFamily="50" charset="-128"/>
              <a:ea typeface="BIZ UDPゴシック" panose="020B0400000000000000" pitchFamily="50" charset="-128"/>
            </a:endParaRPr>
          </a:p>
        </p:txBody>
      </p:sp>
      <p:sp>
        <p:nvSpPr>
          <p:cNvPr id="7" name="テキスト ボックス 6">
            <a:extLst>
              <a:ext uri="{FF2B5EF4-FFF2-40B4-BE49-F238E27FC236}">
                <a16:creationId xmlns:a16="http://schemas.microsoft.com/office/drawing/2014/main" id="{7B6DE538-6541-0540-B173-B8CB2153E9B1}"/>
              </a:ext>
            </a:extLst>
          </p:cNvPr>
          <p:cNvSpPr txBox="1"/>
          <p:nvPr/>
        </p:nvSpPr>
        <p:spPr>
          <a:xfrm>
            <a:off x="7278875" y="1256759"/>
            <a:ext cx="2584362" cy="830997"/>
          </a:xfrm>
          <a:prstGeom prst="rect">
            <a:avLst/>
          </a:prstGeom>
          <a:solidFill>
            <a:schemeClr val="bg1"/>
          </a:solidFill>
          <a:ln>
            <a:solidFill>
              <a:srgbClr val="FF0000"/>
            </a:solid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400" b="0" i="0" u="none" strike="noStrike" kern="1200" cap="none" spc="0" normalizeH="0" baseline="0" noProof="0">
                <a:ln>
                  <a:noFill/>
                </a:ln>
                <a:solidFill>
                  <a:srgbClr val="FF0000"/>
                </a:solidFill>
                <a:effectLst/>
                <a:uLnTx/>
                <a:uFillTx/>
                <a:latin typeface="BIZ UDPゴシック" panose="020B0400000000000000" pitchFamily="50" charset="-128"/>
                <a:ea typeface="BIZ UDPゴシック" panose="020B0400000000000000" pitchFamily="50" charset="-128"/>
              </a:rPr>
              <a:t>実はここも</a:t>
            </a:r>
            <a:endParaRPr kumimoji="1" lang="en-US" altLang="ja-JP" sz="24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400" b="0" i="0" u="none" strike="noStrike" kern="1200" cap="none" spc="0" normalizeH="0" baseline="0" noProof="0">
                <a:ln>
                  <a:noFill/>
                </a:ln>
                <a:solidFill>
                  <a:srgbClr val="FF0000"/>
                </a:solidFill>
                <a:effectLst/>
                <a:uLnTx/>
                <a:uFillTx/>
                <a:latin typeface="BIZ UDPゴシック" panose="020B0400000000000000" pitchFamily="50" charset="-128"/>
                <a:ea typeface="BIZ UDPゴシック" panose="020B0400000000000000" pitchFamily="50" charset="-128"/>
              </a:rPr>
              <a:t>大切にしたい部分</a:t>
            </a:r>
          </a:p>
        </p:txBody>
      </p:sp>
      <p:cxnSp>
        <p:nvCxnSpPr>
          <p:cNvPr id="15" name="直線矢印コネクタ 14">
            <a:extLst>
              <a:ext uri="{FF2B5EF4-FFF2-40B4-BE49-F238E27FC236}">
                <a16:creationId xmlns:a16="http://schemas.microsoft.com/office/drawing/2014/main" id="{C56D1592-C627-AD48-AAE7-31AC00E4266F}"/>
              </a:ext>
            </a:extLst>
          </p:cNvPr>
          <p:cNvCxnSpPr>
            <a:cxnSpLocks/>
          </p:cNvCxnSpPr>
          <p:nvPr/>
        </p:nvCxnSpPr>
        <p:spPr>
          <a:xfrm flipH="1">
            <a:off x="7259330" y="2476023"/>
            <a:ext cx="466091" cy="792088"/>
          </a:xfrm>
          <a:prstGeom prst="straightConnector1">
            <a:avLst/>
          </a:prstGeom>
          <a:ln w="76200">
            <a:solidFill>
              <a:srgbClr val="00B05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7" name="直線矢印コネクタ 16">
            <a:extLst>
              <a:ext uri="{FF2B5EF4-FFF2-40B4-BE49-F238E27FC236}">
                <a16:creationId xmlns:a16="http://schemas.microsoft.com/office/drawing/2014/main" id="{F88B1263-258A-EF40-93A8-96F38074301F}"/>
              </a:ext>
            </a:extLst>
          </p:cNvPr>
          <p:cNvCxnSpPr>
            <a:cxnSpLocks/>
          </p:cNvCxnSpPr>
          <p:nvPr/>
        </p:nvCxnSpPr>
        <p:spPr>
          <a:xfrm>
            <a:off x="2180579" y="2492896"/>
            <a:ext cx="594509" cy="936104"/>
          </a:xfrm>
          <a:prstGeom prst="straightConnector1">
            <a:avLst/>
          </a:prstGeom>
          <a:ln w="76200">
            <a:solidFill>
              <a:srgbClr val="00B05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4" name="円/楕円 4">
            <a:extLst>
              <a:ext uri="{FF2B5EF4-FFF2-40B4-BE49-F238E27FC236}">
                <a16:creationId xmlns:a16="http://schemas.microsoft.com/office/drawing/2014/main" id="{9ACE0608-480F-5E4F-B432-26F5F3F3CBE6}"/>
              </a:ext>
            </a:extLst>
          </p:cNvPr>
          <p:cNvSpPr>
            <a:spLocks noChangeArrowheads="1"/>
          </p:cNvSpPr>
          <p:nvPr/>
        </p:nvSpPr>
        <p:spPr bwMode="auto">
          <a:xfrm>
            <a:off x="1559804" y="1040516"/>
            <a:ext cx="6840760" cy="3963404"/>
          </a:xfrm>
          <a:prstGeom prst="ellipse">
            <a:avLst/>
          </a:prstGeom>
          <a:solidFill>
            <a:srgbClr val="73FEFF">
              <a:alpha val="25000"/>
            </a:srgbClr>
          </a:solidFill>
          <a:ln w="19050" algn="ctr">
            <a:solidFill>
              <a:schemeClr val="tx1"/>
            </a:solidFill>
            <a:prstDash val="lgDash"/>
            <a:round/>
            <a:headEnd/>
            <a:tailEnd/>
          </a:ln>
        </p:spPr>
        <p:txBody>
          <a:bodyPr lIns="33973" tIns="6793" rIns="33973" bIns="6793"/>
          <a:lstStyle/>
          <a:p>
            <a:pPr marL="109907" marR="0" lvl="0" indent="-109907" algn="l" defTabSz="805982" rtl="0" eaLnBrk="1" fontAlgn="base" latinLnBrk="0" hangingPunct="1">
              <a:lnSpc>
                <a:spcPct val="100000"/>
              </a:lnSpc>
              <a:spcBef>
                <a:spcPct val="0"/>
              </a:spcBef>
              <a:spcAft>
                <a:spcPct val="0"/>
              </a:spcAft>
              <a:buClrTx/>
              <a:buSzTx/>
              <a:buFontTx/>
              <a:buNone/>
              <a:tabLst/>
              <a:defRPr/>
            </a:pPr>
            <a:endParaRPr kumimoji="1" lang="ja-JP" altLang="en-US" sz="1662" b="0" i="0" u="none" strike="noStrike" kern="1200" cap="none" spc="0" normalizeH="0" baseline="0" noProof="0" dirty="0">
              <a:ln>
                <a:noFill/>
              </a:ln>
              <a:solidFill>
                <a:srgbClr val="FFFFFF"/>
              </a:solidFill>
              <a:effectLst/>
              <a:uLnTx/>
              <a:uFillTx/>
              <a:latin typeface="BIZ UDPゴシック" panose="020B0400000000000000" pitchFamily="50" charset="-128"/>
              <a:ea typeface="BIZ UDPゴシック" panose="020B0400000000000000" pitchFamily="50" charset="-128"/>
            </a:endParaRPr>
          </a:p>
        </p:txBody>
      </p:sp>
      <p:sp>
        <p:nvSpPr>
          <p:cNvPr id="4" name="テキスト ボックス 3">
            <a:extLst>
              <a:ext uri="{FF2B5EF4-FFF2-40B4-BE49-F238E27FC236}">
                <a16:creationId xmlns:a16="http://schemas.microsoft.com/office/drawing/2014/main" id="{0073BD52-8343-0388-64F6-5DBD249F0618}"/>
              </a:ext>
            </a:extLst>
          </p:cNvPr>
          <p:cNvSpPr txBox="1"/>
          <p:nvPr/>
        </p:nvSpPr>
        <p:spPr>
          <a:xfrm>
            <a:off x="-23926" y="18243"/>
            <a:ext cx="2236510" cy="338554"/>
          </a:xfrm>
          <a:prstGeom prst="rect">
            <a:avLst/>
          </a:prstGeom>
          <a:noFill/>
          <a:ln>
            <a:solidFill>
              <a:srgbClr val="FF0000"/>
            </a:solid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rPr>
              <a:t>「基本姿勢」資料の再掲</a:t>
            </a:r>
          </a:p>
        </p:txBody>
      </p:sp>
    </p:spTree>
    <p:extLst>
      <p:ext uri="{BB962C8B-B14F-4D97-AF65-F5344CB8AC3E}">
        <p14:creationId xmlns:p14="http://schemas.microsoft.com/office/powerpoint/2010/main" val="1064122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500"/>
                                        <p:tgtEl>
                                          <p:spTgt spid="11"/>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17"/>
                                        </p:tgtEl>
                                        <p:attrNameLst>
                                          <p:attrName>style.visibility</p:attrName>
                                        </p:attrNameLst>
                                      </p:cBhvr>
                                      <p:to>
                                        <p:strVal val="visible"/>
                                      </p:to>
                                    </p:set>
                                    <p:animEffect transition="in" filter="wipe(down)">
                                      <p:cBhvr>
                                        <p:cTn id="15" dur="500"/>
                                        <p:tgtEl>
                                          <p:spTgt spid="17"/>
                                        </p:tgtEl>
                                      </p:cBhvr>
                                    </p:animEffect>
                                  </p:childTnLst>
                                </p:cTn>
                              </p:par>
                              <p:par>
                                <p:cTn id="16" presetID="22" presetClass="entr" presetSubtype="4" fill="hold" nodeType="withEffect">
                                  <p:stCondLst>
                                    <p:cond delay="0"/>
                                  </p:stCondLst>
                                  <p:childTnLst>
                                    <p:set>
                                      <p:cBhvr>
                                        <p:cTn id="17" dur="1" fill="hold">
                                          <p:stCondLst>
                                            <p:cond delay="0"/>
                                          </p:stCondLst>
                                        </p:cTn>
                                        <p:tgtEl>
                                          <p:spTgt spid="15"/>
                                        </p:tgtEl>
                                        <p:attrNameLst>
                                          <p:attrName>style.visibility</p:attrName>
                                        </p:attrNameLst>
                                      </p:cBhvr>
                                      <p:to>
                                        <p:strVal val="visible"/>
                                      </p:to>
                                    </p:set>
                                    <p:animEffect transition="in" filter="wipe(down)">
                                      <p:cBhvr>
                                        <p:cTn id="18" dur="500"/>
                                        <p:tgtEl>
                                          <p:spTgt spid="15"/>
                                        </p:tgtEl>
                                      </p:cBhvr>
                                    </p:animEffect>
                                  </p:childTnLst>
                                </p:cTn>
                              </p:par>
                            </p:childTnLst>
                          </p:cTn>
                        </p:par>
                        <p:par>
                          <p:cTn id="19" fill="hold">
                            <p:stCondLst>
                              <p:cond delay="500"/>
                            </p:stCondLst>
                            <p:childTnLst>
                              <p:par>
                                <p:cTn id="20" presetID="22" presetClass="entr" presetSubtype="4" fill="hold" grpId="0" nodeType="after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wipe(down)">
                                      <p:cBhvr>
                                        <p:cTn id="22" dur="500"/>
                                        <p:tgtEl>
                                          <p:spTgt spid="14"/>
                                        </p:tgtEl>
                                      </p:cBhvr>
                                    </p:animEffect>
                                  </p:childTnLst>
                                </p:cTn>
                              </p:par>
                            </p:childTnLst>
                          </p:cTn>
                        </p:par>
                        <p:par>
                          <p:cTn id="23" fill="hold">
                            <p:stCondLst>
                              <p:cond delay="1000"/>
                            </p:stCondLst>
                            <p:childTnLst>
                              <p:par>
                                <p:cTn id="24" presetID="10" presetClass="entr" presetSubtype="0" fill="hold" grpId="0" nodeType="after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fade">
                                      <p:cBhvr>
                                        <p:cTn id="26" dur="500"/>
                                        <p:tgtEl>
                                          <p:spTgt spid="13"/>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wipe(left)">
                                      <p:cBhvr>
                                        <p:cTn id="31" dur="500"/>
                                        <p:tgtEl>
                                          <p:spTgt spid="5"/>
                                        </p:tgtEl>
                                      </p:cBhvr>
                                    </p:animEffect>
                                  </p:childTnLst>
                                </p:cTn>
                              </p:par>
                            </p:childTnLst>
                          </p:cTn>
                        </p:par>
                        <p:par>
                          <p:cTn id="32" fill="hold">
                            <p:stCondLst>
                              <p:cond delay="500"/>
                            </p:stCondLst>
                            <p:childTnLst>
                              <p:par>
                                <p:cTn id="33" presetID="22" presetClass="entr" presetSubtype="8" fill="hold" grpId="0" nodeType="after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wipe(left)">
                                      <p:cBhvr>
                                        <p:cTn id="35" dur="500"/>
                                        <p:tgtEl>
                                          <p:spTgt spid="7"/>
                                        </p:tgtEl>
                                      </p:cBhvr>
                                    </p:animEffect>
                                  </p:childTnLst>
                                </p:cTn>
                              </p:par>
                            </p:childTnLst>
                          </p:cTn>
                        </p:par>
                        <p:par>
                          <p:cTn id="36" fill="hold">
                            <p:stCondLst>
                              <p:cond delay="1000"/>
                            </p:stCondLst>
                            <p:childTnLst>
                              <p:par>
                                <p:cTn id="37" presetID="22" presetClass="entr" presetSubtype="8" fill="hold" grpId="0" nodeType="afterEffect">
                                  <p:stCondLst>
                                    <p:cond delay="0"/>
                                  </p:stCondLst>
                                  <p:childTnLst>
                                    <p:set>
                                      <p:cBhvr>
                                        <p:cTn id="38" dur="1" fill="hold">
                                          <p:stCondLst>
                                            <p:cond delay="0"/>
                                          </p:stCondLst>
                                        </p:cTn>
                                        <p:tgtEl>
                                          <p:spTgt spid="4"/>
                                        </p:tgtEl>
                                        <p:attrNameLst>
                                          <p:attrName>style.visibility</p:attrName>
                                        </p:attrNameLst>
                                      </p:cBhvr>
                                      <p:to>
                                        <p:strVal val="visible"/>
                                      </p:to>
                                    </p:set>
                                    <p:animEffect transition="in" filter="wipe(left)">
                                      <p:cBhvr>
                                        <p:cTn id="3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P spid="13" grpId="0"/>
      <p:bldP spid="5" grpId="0" animBg="1"/>
      <p:bldP spid="7" grpId="0" animBg="1"/>
      <p:bldP spid="14" grpId="0" animBg="1"/>
      <p:bldP spid="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タイトル 13">
            <a:extLst>
              <a:ext uri="{FF2B5EF4-FFF2-40B4-BE49-F238E27FC236}">
                <a16:creationId xmlns:a16="http://schemas.microsoft.com/office/drawing/2014/main" id="{A72A6777-66AD-9E79-7EA9-C4CDAD5EBE48}"/>
              </a:ext>
            </a:extLst>
          </p:cNvPr>
          <p:cNvSpPr>
            <a:spLocks noGrp="1"/>
          </p:cNvSpPr>
          <p:nvPr>
            <p:ph type="title"/>
          </p:nvPr>
        </p:nvSpPr>
        <p:spPr>
          <a:xfrm>
            <a:off x="254478" y="150077"/>
            <a:ext cx="9397044" cy="614627"/>
          </a:xfrm>
        </p:spPr>
        <p:txBody>
          <a:bodyPr/>
          <a:lstStyle/>
          <a:p>
            <a:r>
              <a:rPr lang="ja-JP" altLang="en-US" sz="2800" dirty="0">
                <a:latin typeface="BIZ UDPゴシック" panose="020B0400000000000000" pitchFamily="50" charset="-128"/>
                <a:ea typeface="BIZ UDPゴシック" panose="020B0400000000000000" pitchFamily="50" charset="-128"/>
              </a:rPr>
              <a:t>児童発達支援・放課後等デイサービスで提供される</a:t>
            </a:r>
            <a:br>
              <a:rPr lang="en-US" altLang="ja-JP" sz="2800" dirty="0">
                <a:latin typeface="BIZ UDPゴシック" panose="020B0400000000000000" pitchFamily="50" charset="-128"/>
                <a:ea typeface="BIZ UDPゴシック" panose="020B0400000000000000" pitchFamily="50" charset="-128"/>
              </a:rPr>
            </a:br>
            <a:r>
              <a:rPr lang="ja-JP" altLang="en-US" sz="2800" dirty="0">
                <a:latin typeface="BIZ UDPゴシック" panose="020B0400000000000000" pitchFamily="50" charset="-128"/>
                <a:ea typeface="BIZ UDPゴシック" panose="020B0400000000000000" pitchFamily="50" charset="-128"/>
              </a:rPr>
              <a:t>支援方法のポイント</a:t>
            </a:r>
            <a:endParaRPr lang="ja-JP" altLang="en-US" sz="1800" dirty="0">
              <a:latin typeface="BIZ UDPゴシック" panose="020B0400000000000000" pitchFamily="50" charset="-128"/>
              <a:ea typeface="BIZ UDPゴシック" panose="020B0400000000000000" pitchFamily="50" charset="-128"/>
            </a:endParaRPr>
          </a:p>
        </p:txBody>
      </p:sp>
      <p:graphicFrame>
        <p:nvGraphicFramePr>
          <p:cNvPr id="2" name="表 1">
            <a:extLst>
              <a:ext uri="{FF2B5EF4-FFF2-40B4-BE49-F238E27FC236}">
                <a16:creationId xmlns:a16="http://schemas.microsoft.com/office/drawing/2014/main" id="{64DB8077-AA65-DF89-3D3A-7732113B566D}"/>
              </a:ext>
            </a:extLst>
          </p:cNvPr>
          <p:cNvGraphicFramePr>
            <a:graphicFrameLocks noGrp="1"/>
          </p:cNvGraphicFramePr>
          <p:nvPr>
            <p:extLst>
              <p:ext uri="{D42A27DB-BD31-4B8C-83A1-F6EECF244321}">
                <p14:modId xmlns:p14="http://schemas.microsoft.com/office/powerpoint/2010/main" val="1962628634"/>
              </p:ext>
            </p:extLst>
          </p:nvPr>
        </p:nvGraphicFramePr>
        <p:xfrm>
          <a:off x="128464" y="928072"/>
          <a:ext cx="9649072" cy="4754880"/>
        </p:xfrm>
        <a:graphic>
          <a:graphicData uri="http://schemas.openxmlformats.org/drawingml/2006/table">
            <a:tbl>
              <a:tblPr firstRow="1" bandRow="1">
                <a:tableStyleId>{3B4B98B0-60AC-42C2-AFA5-B58CD77FA1E5}</a:tableStyleId>
              </a:tblPr>
              <a:tblGrid>
                <a:gridCol w="1512168">
                  <a:extLst>
                    <a:ext uri="{9D8B030D-6E8A-4147-A177-3AD203B41FA5}">
                      <a16:colId xmlns:a16="http://schemas.microsoft.com/office/drawing/2014/main" val="2819793956"/>
                    </a:ext>
                  </a:extLst>
                </a:gridCol>
                <a:gridCol w="3744416">
                  <a:extLst>
                    <a:ext uri="{9D8B030D-6E8A-4147-A177-3AD203B41FA5}">
                      <a16:colId xmlns:a16="http://schemas.microsoft.com/office/drawing/2014/main" val="2902818070"/>
                    </a:ext>
                  </a:extLst>
                </a:gridCol>
                <a:gridCol w="4392488">
                  <a:extLst>
                    <a:ext uri="{9D8B030D-6E8A-4147-A177-3AD203B41FA5}">
                      <a16:colId xmlns:a16="http://schemas.microsoft.com/office/drawing/2014/main" val="2761901224"/>
                    </a:ext>
                  </a:extLst>
                </a:gridCol>
              </a:tblGrid>
              <a:tr h="342404">
                <a:tc>
                  <a:txBody>
                    <a:bodyPr/>
                    <a:lstStyle/>
                    <a:p>
                      <a:endParaRPr kumimoji="1" lang="ja-JP" altLang="en-US" sz="1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800" dirty="0">
                          <a:solidFill>
                            <a:prstClr val="black"/>
                          </a:solidFill>
                          <a:latin typeface="+mn-lt"/>
                          <a:ea typeface="+mn-ea"/>
                        </a:rPr>
                        <a:t>児童発達援</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800" dirty="0">
                          <a:solidFill>
                            <a:prstClr val="black"/>
                          </a:solidFill>
                          <a:latin typeface="+mn-lt"/>
                          <a:ea typeface="+mn-ea"/>
                        </a:rPr>
                        <a:t>放課後等デイサービス</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80202222"/>
                  </a:ext>
                </a:extLst>
              </a:tr>
              <a:tr h="514990">
                <a:tc>
                  <a:txBody>
                    <a:bodyPr/>
                    <a:lstStyle/>
                    <a:p>
                      <a:endParaRPr kumimoji="1" lang="ja-JP" altLang="en-US" sz="1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41275" algn="just" defTabSz="457200" rtl="0" eaLnBrk="1" fontAlgn="auto" latinLnBrk="0" hangingPunct="1">
                        <a:lnSpc>
                          <a:spcPct val="100000"/>
                        </a:lnSpc>
                        <a:spcBef>
                          <a:spcPts val="0"/>
                        </a:spcBef>
                        <a:spcAft>
                          <a:spcPts val="0"/>
                        </a:spcAft>
                        <a:buClrTx/>
                        <a:buSzTx/>
                        <a:buFontTx/>
                        <a:buNone/>
                        <a:tabLst/>
                        <a:defRPr/>
                      </a:pPr>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こどもの発達の過程や障害の特性等に応じた発達上のニーズ等を丁寧に把握</a:t>
                      </a:r>
                      <a:r>
                        <a:rPr kumimoji="1" lang="ja-JP" altLang="en-US" sz="1200" b="0" u="none" dirty="0">
                          <a:solidFill>
                            <a:schemeClr val="tx1">
                              <a:lumMod val="75000"/>
                              <a:lumOff val="25000"/>
                            </a:schemeClr>
                          </a:solidFill>
                          <a:latin typeface="BIZ UDPゴシック" panose="020B0400000000000000" pitchFamily="50" charset="-128"/>
                          <a:ea typeface="BIZ UDPゴシック" panose="020B0400000000000000" pitchFamily="50" charset="-128"/>
                        </a:rPr>
                        <a:t>し理解した上で、全てのこどもに</a:t>
                      </a:r>
                      <a:r>
                        <a:rPr kumimoji="1" lang="ja-JP" altLang="en-US" sz="1200" b="1" u="none" dirty="0">
                          <a:solidFill>
                            <a:srgbClr val="FF0000"/>
                          </a:solidFill>
                          <a:latin typeface="BIZ UDPゴシック" panose="020B0400000000000000" pitchFamily="50" charset="-128"/>
                          <a:ea typeface="BIZ UDPゴシック" panose="020B0400000000000000" pitchFamily="50" charset="-128"/>
                        </a:rPr>
                        <a:t>総合的な支援を提供することを基本</a:t>
                      </a:r>
                      <a:r>
                        <a:rPr kumimoji="1" lang="ja-JP" altLang="en-US" sz="1200" b="0" u="none" dirty="0">
                          <a:solidFill>
                            <a:schemeClr val="tx1">
                              <a:lumMod val="75000"/>
                              <a:lumOff val="25000"/>
                            </a:schemeClr>
                          </a:solidFill>
                          <a:latin typeface="BIZ UDPゴシック" panose="020B0400000000000000" pitchFamily="50" charset="-128"/>
                          <a:ea typeface="BIZ UDPゴシック" panose="020B0400000000000000" pitchFamily="50" charset="-128"/>
                        </a:rPr>
                        <a:t>としつつ、こどもの発達段階や特性など、個々のニーズに応じて、</a:t>
                      </a:r>
                      <a:r>
                        <a:rPr kumimoji="1" lang="ja-JP" altLang="en-US" sz="1200" b="1" u="none" dirty="0">
                          <a:solidFill>
                            <a:srgbClr val="FF0000"/>
                          </a:solidFill>
                          <a:latin typeface="BIZ UDPゴシック" panose="020B0400000000000000" pitchFamily="50" charset="-128"/>
                          <a:ea typeface="BIZ UDPゴシック" panose="020B0400000000000000" pitchFamily="50" charset="-128"/>
                        </a:rPr>
                        <a:t>特定の領域に重点を置いた支援を組み合わせて行う</a:t>
                      </a:r>
                      <a:r>
                        <a:rPr kumimoji="1" lang="ja-JP" altLang="en-US" sz="1200" b="0" u="none" dirty="0">
                          <a:solidFill>
                            <a:schemeClr val="tx1">
                              <a:lumMod val="75000"/>
                              <a:lumOff val="25000"/>
                            </a:schemeClr>
                          </a:solidFill>
                          <a:latin typeface="BIZ UDPゴシック" panose="020B0400000000000000" pitchFamily="50" charset="-128"/>
                          <a:ea typeface="BIZ UDPゴシック" panose="020B0400000000000000" pitchFamily="50" charset="-128"/>
                        </a:rPr>
                        <a:t>など、包括的かつ丁寧にオーダーメイドの支援を行っていくことが重要である。</a:t>
                      </a:r>
                    </a:p>
                    <a:p>
                      <a:pPr marL="0" marR="0" lvl="0" indent="41275" algn="just" defTabSz="457200" rtl="0" eaLnBrk="1" fontAlgn="auto" latinLnBrk="0" hangingPunct="1">
                        <a:lnSpc>
                          <a:spcPct val="100000"/>
                        </a:lnSpc>
                        <a:spcBef>
                          <a:spcPts val="0"/>
                        </a:spcBef>
                        <a:spcAft>
                          <a:spcPts val="0"/>
                        </a:spcAft>
                        <a:buClrTx/>
                        <a:buSzTx/>
                        <a:buFontTx/>
                        <a:buNone/>
                        <a:tabLst/>
                        <a:defRPr/>
                      </a:pPr>
                      <a:r>
                        <a:rPr kumimoji="1" lang="ja-JP" altLang="en-US" sz="1200" b="0" u="none" dirty="0">
                          <a:solidFill>
                            <a:schemeClr val="tx1">
                              <a:lumMod val="75000"/>
                              <a:lumOff val="25000"/>
                            </a:schemeClr>
                          </a:solidFill>
                          <a:latin typeface="BIZ UDPゴシック" panose="020B0400000000000000" pitchFamily="50" charset="-128"/>
                          <a:ea typeface="BIZ UDPゴシック" panose="020B0400000000000000" pitchFamily="50" charset="-128"/>
                        </a:rPr>
                        <a:t>　</a:t>
                      </a:r>
                      <a:endParaRPr kumimoji="1" lang="en-US" altLang="ja-JP" sz="1200" b="0" u="none"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b="1" u="none" dirty="0">
                          <a:solidFill>
                            <a:srgbClr val="FF0000"/>
                          </a:solidFill>
                          <a:latin typeface="BIZ UDPゴシック" panose="020B0400000000000000" pitchFamily="50" charset="-128"/>
                          <a:ea typeface="BIZ UDPゴシック" panose="020B0400000000000000" pitchFamily="50" charset="-128"/>
                        </a:rPr>
                        <a:t>それぞれの時期の</a:t>
                      </a:r>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こどもの発達の過程や特性等に応じた発達上のニーズ</a:t>
                      </a:r>
                      <a:r>
                        <a:rPr kumimoji="1" lang="ja-JP" altLang="en-US" sz="1200" b="1" u="none" dirty="0">
                          <a:solidFill>
                            <a:srgbClr val="FF0000"/>
                          </a:solidFill>
                          <a:latin typeface="BIZ UDPゴシック" panose="020B0400000000000000" pitchFamily="50" charset="-128"/>
                          <a:ea typeface="BIZ UDPゴシック" panose="020B0400000000000000" pitchFamily="50" charset="-128"/>
                        </a:rPr>
                        <a:t>、適応行動の状況や特に配慮が必要な事項等を丁寧に把握し理解した上で</a:t>
                      </a:r>
                      <a:r>
                        <a:rPr kumimoji="1" lang="ja-JP" altLang="en-US" sz="1200" b="0" u="none" dirty="0">
                          <a:solidFill>
                            <a:schemeClr val="tx1">
                              <a:lumMod val="75000"/>
                              <a:lumOff val="25000"/>
                            </a:schemeClr>
                          </a:solidFill>
                          <a:latin typeface="BIZ UDPゴシック" panose="020B0400000000000000" pitchFamily="50" charset="-128"/>
                          <a:ea typeface="BIZ UDPゴシック" panose="020B0400000000000000" pitchFamily="50" charset="-128"/>
                        </a:rPr>
                        <a:t>、放課後等デイサービスを利用する全てのこどもをありのままに受け止めて、</a:t>
                      </a:r>
                      <a:r>
                        <a:rPr kumimoji="1" lang="ja-JP" altLang="en-US" sz="1200" b="1" u="none" dirty="0">
                          <a:solidFill>
                            <a:srgbClr val="FF0000"/>
                          </a:solidFill>
                          <a:latin typeface="BIZ UDPゴシック" panose="020B0400000000000000" pitchFamily="50" charset="-128"/>
                          <a:ea typeface="BIZ UDPゴシック" panose="020B0400000000000000" pitchFamily="50" charset="-128"/>
                        </a:rPr>
                        <a:t>こどもが自分らしく過ごせる場であるという安全・安心の土台の上で、総合的な支援を提供することを基本</a:t>
                      </a:r>
                      <a:r>
                        <a:rPr kumimoji="1" lang="ja-JP" altLang="en-US" sz="1200" b="0" u="none" dirty="0">
                          <a:solidFill>
                            <a:schemeClr val="tx1">
                              <a:lumMod val="75000"/>
                              <a:lumOff val="25000"/>
                            </a:schemeClr>
                          </a:solidFill>
                          <a:latin typeface="BIZ UDPゴシック" panose="020B0400000000000000" pitchFamily="50" charset="-128"/>
                          <a:ea typeface="BIZ UDPゴシック" panose="020B0400000000000000" pitchFamily="50" charset="-128"/>
                        </a:rPr>
                        <a:t>としつつ、こどもの発達段階や特性など、</a:t>
                      </a:r>
                      <a:r>
                        <a:rPr kumimoji="1" lang="ja-JP" altLang="en-US" sz="1200" b="1" u="none" dirty="0">
                          <a:solidFill>
                            <a:srgbClr val="FF0000"/>
                          </a:solidFill>
                          <a:latin typeface="BIZ UDPゴシック" panose="020B0400000000000000" pitchFamily="50" charset="-128"/>
                          <a:ea typeface="BIZ UDPゴシック" panose="020B0400000000000000" pitchFamily="50" charset="-128"/>
                        </a:rPr>
                        <a:t>個々のニーズに応じて、特定の領域に重点を置いた支援を組み合わせて行う</a:t>
                      </a:r>
                      <a:r>
                        <a:rPr kumimoji="1" lang="ja-JP" altLang="en-US" sz="1200" b="0" u="none" dirty="0">
                          <a:solidFill>
                            <a:schemeClr val="tx1">
                              <a:lumMod val="75000"/>
                              <a:lumOff val="25000"/>
                            </a:schemeClr>
                          </a:solidFill>
                          <a:latin typeface="BIZ UDPゴシック" panose="020B0400000000000000" pitchFamily="50" charset="-128"/>
                          <a:ea typeface="BIZ UDPゴシック" panose="020B0400000000000000" pitchFamily="50" charset="-128"/>
                        </a:rPr>
                        <a:t>など、包括的かつ丁寧にオーダーメイドの支援を行っていくことが重要である。</a:t>
                      </a:r>
                      <a:endParaRPr kumimoji="1" lang="ja-JP" altLang="en-US" sz="1200" u="non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88399570"/>
                  </a:ext>
                </a:extLst>
              </a:tr>
              <a:tr h="732110">
                <a:tc>
                  <a:txBody>
                    <a:bodyPr/>
                    <a:lstStyle/>
                    <a:p>
                      <a:r>
                        <a:rPr kumimoji="1" lang="ja-JP" altLang="en-US" sz="1400" dirty="0"/>
                        <a:t>こどもの発達の過程や障害特性に応じた発達のニーズ等の把握</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本人支援の</a:t>
                      </a:r>
                      <a:r>
                        <a:rPr kumimoji="1" lang="ja-JP" altLang="en-US" sz="1200" b="1" u="none" dirty="0">
                          <a:solidFill>
                            <a:srgbClr val="FF0000"/>
                          </a:solidFill>
                          <a:latin typeface="BIZ UDPゴシック" panose="020B0400000000000000" pitchFamily="50" charset="-128"/>
                          <a:ea typeface="BIZ UDPゴシック" panose="020B0400000000000000" pitchFamily="50" charset="-128"/>
                        </a:rPr>
                        <a:t>５領域</a:t>
                      </a:r>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a:t>
                      </a:r>
                      <a:r>
                        <a:rPr kumimoji="1" lang="en-US" altLang="ja-JP" sz="12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健康・生活</a:t>
                      </a:r>
                      <a:r>
                        <a:rPr kumimoji="1" lang="en-US" altLang="ja-JP" sz="12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a:t>
                      </a:r>
                      <a:r>
                        <a:rPr kumimoji="1" lang="en-US" altLang="ja-JP" sz="12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運動・感覚</a:t>
                      </a:r>
                      <a:r>
                        <a:rPr kumimoji="1" lang="en-US" altLang="ja-JP" sz="12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a:t>
                      </a:r>
                      <a:r>
                        <a:rPr kumimoji="1" lang="en-US" altLang="ja-JP" sz="12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認知・行動</a:t>
                      </a:r>
                      <a:r>
                        <a:rPr kumimoji="1" lang="en-US" altLang="ja-JP" sz="12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a:t>
                      </a:r>
                      <a:r>
                        <a:rPr kumimoji="1" lang="en-US" altLang="ja-JP" sz="12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言語・コミュニケーション</a:t>
                      </a:r>
                      <a:r>
                        <a:rPr kumimoji="1" lang="en-US" altLang="ja-JP" sz="12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a:t>
                      </a:r>
                      <a:r>
                        <a:rPr kumimoji="1" lang="en-US" altLang="ja-JP" sz="12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人間関係・社会性</a:t>
                      </a:r>
                      <a:r>
                        <a:rPr kumimoji="1" lang="en-US" altLang="ja-JP" sz="12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200" b="1" u="none" dirty="0">
                          <a:solidFill>
                            <a:srgbClr val="FF0000"/>
                          </a:solidFill>
                          <a:latin typeface="BIZ UDPゴシック" panose="020B0400000000000000" pitchFamily="50" charset="-128"/>
                          <a:ea typeface="BIZ UDPゴシック" panose="020B0400000000000000" pitchFamily="50" charset="-128"/>
                        </a:rPr>
                        <a:t>の視点等を踏まえたアセスメント</a:t>
                      </a:r>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を行うことが必要</a:t>
                      </a:r>
                    </a:p>
                    <a:p>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b="0" u="none" dirty="0">
                          <a:solidFill>
                            <a:schemeClr val="tx1">
                              <a:lumMod val="75000"/>
                              <a:lumOff val="25000"/>
                            </a:schemeClr>
                          </a:solidFill>
                          <a:latin typeface="BIZ UDPゴシック" panose="020B0400000000000000" pitchFamily="50" charset="-128"/>
                          <a:ea typeface="BIZ UDPゴシック" panose="020B0400000000000000" pitchFamily="50" charset="-128"/>
                        </a:rPr>
                        <a:t>こどもの発達の過程や特性等に応じた、発達上のニーズの把握に当たっては、本人支援の</a:t>
                      </a:r>
                      <a:r>
                        <a:rPr kumimoji="1" lang="ja-JP" altLang="en-US" sz="1200" b="1" u="none" dirty="0">
                          <a:solidFill>
                            <a:srgbClr val="FF0000"/>
                          </a:solidFill>
                          <a:latin typeface="BIZ UDPゴシック" panose="020B0400000000000000" pitchFamily="50" charset="-128"/>
                          <a:ea typeface="BIZ UDPゴシック" panose="020B0400000000000000" pitchFamily="50" charset="-128"/>
                        </a:rPr>
                        <a:t>５領域</a:t>
                      </a:r>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a:t>
                      </a:r>
                      <a:r>
                        <a:rPr kumimoji="1" lang="en-US" altLang="ja-JP" sz="12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健康・生活</a:t>
                      </a:r>
                      <a:r>
                        <a:rPr kumimoji="1" lang="en-US" altLang="ja-JP" sz="12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a:t>
                      </a:r>
                      <a:r>
                        <a:rPr kumimoji="1" lang="en-US" altLang="ja-JP" sz="12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運動・感覚</a:t>
                      </a:r>
                      <a:r>
                        <a:rPr kumimoji="1" lang="en-US" altLang="ja-JP" sz="12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a:t>
                      </a:r>
                      <a:r>
                        <a:rPr kumimoji="1" lang="en-US" altLang="ja-JP" sz="12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認知・行動</a:t>
                      </a:r>
                      <a:r>
                        <a:rPr kumimoji="1" lang="en-US" altLang="ja-JP" sz="12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a:t>
                      </a:r>
                      <a:r>
                        <a:rPr kumimoji="1" lang="en-US" altLang="ja-JP" sz="12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言語・コミュニケーション</a:t>
                      </a:r>
                      <a:r>
                        <a:rPr kumimoji="1" lang="en-US" altLang="ja-JP" sz="12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a:t>
                      </a:r>
                      <a:r>
                        <a:rPr kumimoji="1" lang="en-US" altLang="ja-JP" sz="12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人間関係・社会性</a:t>
                      </a:r>
                      <a:r>
                        <a:rPr kumimoji="1" lang="en-US" altLang="ja-JP" sz="12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200" b="1" u="none" dirty="0">
                          <a:solidFill>
                            <a:srgbClr val="FF0000"/>
                          </a:solidFill>
                          <a:latin typeface="BIZ UDPゴシック" panose="020B0400000000000000" pitchFamily="50" charset="-128"/>
                          <a:ea typeface="BIZ UDPゴシック" panose="020B0400000000000000" pitchFamily="50" charset="-128"/>
                        </a:rPr>
                        <a:t>の視点等を踏まえたアセスメント</a:t>
                      </a:r>
                      <a:r>
                        <a:rPr kumimoji="1" lang="ja-JP" altLang="en-US" sz="1200" b="0" u="none" dirty="0">
                          <a:solidFill>
                            <a:schemeClr val="tx1">
                              <a:lumMod val="75000"/>
                              <a:lumOff val="25000"/>
                            </a:schemeClr>
                          </a:solidFill>
                          <a:latin typeface="BIZ UDPゴシック" panose="020B0400000000000000" pitchFamily="50" charset="-128"/>
                          <a:ea typeface="BIZ UDPゴシック" panose="020B0400000000000000" pitchFamily="50" charset="-128"/>
                        </a:rPr>
                        <a:t>を行うことが必要である。</a:t>
                      </a:r>
                      <a:endParaRPr kumimoji="1" lang="ja-JP" altLang="en-US" sz="1200" u="non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19708345"/>
                  </a:ext>
                </a:extLst>
              </a:tr>
              <a:tr h="732110">
                <a:tc>
                  <a:txBody>
                    <a:bodyPr/>
                    <a:lstStyle/>
                    <a:p>
                      <a:r>
                        <a:rPr kumimoji="1" lang="ja-JP" altLang="en-US" sz="1400" dirty="0"/>
                        <a:t>総合的な支援</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b="0" u="none" dirty="0">
                          <a:solidFill>
                            <a:schemeClr val="tx1">
                              <a:lumMod val="75000"/>
                              <a:lumOff val="25000"/>
                            </a:schemeClr>
                          </a:solidFill>
                          <a:latin typeface="BIZ UDPゴシック" panose="020B0400000000000000" pitchFamily="50" charset="-128"/>
                          <a:ea typeface="BIZ UDPゴシック" panose="020B0400000000000000" pitchFamily="50" charset="-128"/>
                        </a:rPr>
                        <a:t>個々のこどもに応じた、生活や遊び等の中での、</a:t>
                      </a:r>
                      <a:r>
                        <a:rPr kumimoji="1" lang="ja-JP" altLang="en-US" sz="1200" b="1" u="none" dirty="0">
                          <a:solidFill>
                            <a:srgbClr val="FF0000"/>
                          </a:solidFill>
                          <a:latin typeface="BIZ UDPゴシック" panose="020B0400000000000000" pitchFamily="50" charset="-128"/>
                          <a:ea typeface="BIZ UDPゴシック" panose="020B0400000000000000" pitchFamily="50" charset="-128"/>
                        </a:rPr>
                        <a:t>５領域の視点を網羅したオーダーメイドの支援</a:t>
                      </a: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b="0" u="none" dirty="0">
                          <a:solidFill>
                            <a:schemeClr val="tx1">
                              <a:lumMod val="75000"/>
                              <a:lumOff val="25000"/>
                            </a:schemeClr>
                          </a:solidFill>
                          <a:latin typeface="BIZ UDPゴシック" panose="020B0400000000000000" pitchFamily="50" charset="-128"/>
                          <a:ea typeface="BIZ UDPゴシック" panose="020B0400000000000000" pitchFamily="50" charset="-128"/>
                        </a:rPr>
                        <a:t>総合的な支援とは、本人支援の</a:t>
                      </a:r>
                      <a:r>
                        <a:rPr kumimoji="1" lang="ja-JP" altLang="en-US" sz="1200" b="1" u="none" dirty="0">
                          <a:solidFill>
                            <a:srgbClr val="FF0000"/>
                          </a:solidFill>
                          <a:latin typeface="BIZ UDPゴシック" panose="020B0400000000000000" pitchFamily="50" charset="-128"/>
                          <a:ea typeface="BIZ UDPゴシック" panose="020B0400000000000000" pitchFamily="50" charset="-128"/>
                        </a:rPr>
                        <a:t>５領域の視点等を踏まえたアセスメントを行った上で、生活や遊び等の中で、５領域の視点を網羅した個々のこどもに応じたオーダーメイドの支援が行われる</a:t>
                      </a:r>
                      <a:r>
                        <a:rPr kumimoji="1" lang="ja-JP" altLang="en-US" sz="1200" b="0" u="none" dirty="0">
                          <a:solidFill>
                            <a:schemeClr val="tx1">
                              <a:lumMod val="75000"/>
                              <a:lumOff val="25000"/>
                            </a:schemeClr>
                          </a:solidFill>
                          <a:latin typeface="BIZ UDPゴシック" panose="020B0400000000000000" pitchFamily="50" charset="-128"/>
                          <a:ea typeface="BIZ UDPゴシック" panose="020B0400000000000000" pitchFamily="50" charset="-128"/>
                        </a:rPr>
                        <a:t>ものである。</a:t>
                      </a:r>
                      <a:endParaRPr kumimoji="1" lang="ja-JP" altLang="en-US" sz="1200" u="non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72082695"/>
                  </a:ext>
                </a:extLst>
              </a:tr>
              <a:tr h="732110">
                <a:tc>
                  <a:txBody>
                    <a:bodyPr/>
                    <a:lstStyle/>
                    <a:p>
                      <a:r>
                        <a:rPr kumimoji="1" lang="ja-JP" altLang="en-US" sz="1400" dirty="0"/>
                        <a:t>特定の領域に重点を置いた支援</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r>
                        <a:rPr kumimoji="1" lang="ja-JP" altLang="en-US" sz="1200" b="1" u="none" dirty="0">
                          <a:solidFill>
                            <a:srgbClr val="FF0000"/>
                          </a:solidFill>
                          <a:latin typeface="BIZ UDPゴシック" panose="020B0400000000000000" pitchFamily="50" charset="-128"/>
                          <a:ea typeface="BIZ UDPゴシック" panose="020B0400000000000000" pitchFamily="50" charset="-128"/>
                        </a:rPr>
                        <a:t>本人支援の５領域の視点等を踏まえたアセスメントを行った上で、</a:t>
                      </a:r>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その</a:t>
                      </a:r>
                      <a:r>
                        <a:rPr kumimoji="1" lang="ja-JP" altLang="en-US" sz="1200" b="0" u="none" dirty="0">
                          <a:solidFill>
                            <a:schemeClr val="tx1">
                              <a:lumMod val="75000"/>
                              <a:lumOff val="25000"/>
                            </a:schemeClr>
                          </a:solidFill>
                          <a:latin typeface="BIZ UDPゴシック" panose="020B0400000000000000" pitchFamily="50" charset="-128"/>
                          <a:ea typeface="BIZ UDPゴシック" panose="020B0400000000000000" pitchFamily="50" charset="-128"/>
                        </a:rPr>
                        <a:t>視点を網羅した支援（</a:t>
                      </a:r>
                      <a:r>
                        <a:rPr kumimoji="1" lang="ja-JP" altLang="en-US" sz="1200" b="1" u="none" dirty="0">
                          <a:solidFill>
                            <a:srgbClr val="FF0000"/>
                          </a:solidFill>
                          <a:latin typeface="BIZ UDPゴシック" panose="020B0400000000000000" pitchFamily="50" charset="-128"/>
                          <a:ea typeface="BIZ UDPゴシック" panose="020B0400000000000000" pitchFamily="50" charset="-128"/>
                        </a:rPr>
                        <a:t>総合的な支援</a:t>
                      </a:r>
                      <a:r>
                        <a:rPr kumimoji="1" lang="ja-JP" altLang="en-US" sz="1200" b="0" u="none" dirty="0">
                          <a:solidFill>
                            <a:schemeClr val="tx1">
                              <a:lumMod val="75000"/>
                              <a:lumOff val="25000"/>
                            </a:schemeClr>
                          </a:solidFill>
                          <a:latin typeface="BIZ UDPゴシック" panose="020B0400000000000000" pitchFamily="50" charset="-128"/>
                          <a:ea typeface="BIZ UDPゴシック" panose="020B0400000000000000" pitchFamily="50" charset="-128"/>
                        </a:rPr>
                        <a:t>）を行うこと</a:t>
                      </a:r>
                      <a:r>
                        <a:rPr kumimoji="1" lang="ja-JP" altLang="en-US" sz="1200" b="1" u="none" dirty="0">
                          <a:solidFill>
                            <a:srgbClr val="FF0000"/>
                          </a:solidFill>
                          <a:latin typeface="BIZ UDPゴシック" panose="020B0400000000000000" pitchFamily="50" charset="-128"/>
                          <a:ea typeface="BIZ UDPゴシック" panose="020B0400000000000000" pitchFamily="50" charset="-128"/>
                        </a:rPr>
                        <a:t>に加え</a:t>
                      </a:r>
                      <a:r>
                        <a:rPr kumimoji="1" lang="ja-JP" altLang="en-US" sz="1200" b="0" u="none" dirty="0">
                          <a:solidFill>
                            <a:schemeClr val="tx1">
                              <a:lumMod val="75000"/>
                              <a:lumOff val="25000"/>
                            </a:schemeClr>
                          </a:solidFill>
                          <a:latin typeface="BIZ UDPゴシック" panose="020B0400000000000000" pitchFamily="50" charset="-128"/>
                          <a:ea typeface="BIZ UDPゴシック" panose="020B0400000000000000" pitchFamily="50" charset="-128"/>
                        </a:rPr>
                        <a:t>、理学療法士等の有する専門性に基づきアセスメントを行い、計画的及び個別・集中的に行う、</a:t>
                      </a:r>
                      <a:r>
                        <a:rPr kumimoji="1" lang="ja-JP" altLang="en-US" sz="1200" b="1" u="none" dirty="0">
                          <a:solidFill>
                            <a:srgbClr val="FF0000"/>
                          </a:solidFill>
                          <a:latin typeface="BIZ UDPゴシック" panose="020B0400000000000000" pitchFamily="50" charset="-128"/>
                          <a:ea typeface="BIZ UDPゴシック" panose="020B0400000000000000" pitchFamily="50" charset="-128"/>
                        </a:rPr>
                        <a:t>５領域のうち特定（又は複数）の領域に重点を置いた支援</a:t>
                      </a:r>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が計画的及び個別・集中的に行われる</a:t>
                      </a:r>
                      <a:r>
                        <a:rPr kumimoji="1" lang="ja-JP" altLang="en-US" sz="1200" b="0" u="none" dirty="0">
                          <a:solidFill>
                            <a:schemeClr val="tx1">
                              <a:lumMod val="75000"/>
                              <a:lumOff val="25000"/>
                            </a:schemeClr>
                          </a:solidFill>
                          <a:latin typeface="BIZ UDPゴシック" panose="020B0400000000000000" pitchFamily="50" charset="-128"/>
                          <a:ea typeface="BIZ UDPゴシック" panose="020B0400000000000000" pitchFamily="50" charset="-128"/>
                        </a:rPr>
                        <a:t>ものであり、一対一による個別支援だけでなく、個々のニーズに応じた配慮がされた上で、小集団等で行われる支援も含まれるものである。</a:t>
                      </a: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sz="1200" u="non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43680860"/>
                  </a:ext>
                </a:extLst>
              </a:tr>
            </a:tbl>
          </a:graphicData>
        </a:graphic>
      </p:graphicFrame>
      <p:sp>
        <p:nvSpPr>
          <p:cNvPr id="4" name="タイトル 13">
            <a:extLst>
              <a:ext uri="{FF2B5EF4-FFF2-40B4-BE49-F238E27FC236}">
                <a16:creationId xmlns:a16="http://schemas.microsoft.com/office/drawing/2014/main" id="{CA5DD324-3225-7E55-684A-7FF08D71968E}"/>
              </a:ext>
            </a:extLst>
          </p:cNvPr>
          <p:cNvSpPr txBox="1">
            <a:spLocks/>
          </p:cNvSpPr>
          <p:nvPr/>
        </p:nvSpPr>
        <p:spPr bwMode="auto">
          <a:xfrm>
            <a:off x="6465168" y="550009"/>
            <a:ext cx="1944216" cy="36004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a:lstStyle>
          <a:p>
            <a:pPr algn="l"/>
            <a:r>
              <a:rPr lang="ja-JP" altLang="en-US" sz="1400" dirty="0">
                <a:latin typeface="BIZ UDPゴシック" panose="020B0400000000000000" pitchFamily="50" charset="-128"/>
                <a:ea typeface="BIZ UDPゴシック" panose="020B0400000000000000" pitchFamily="50" charset="-128"/>
              </a:rPr>
              <a:t>（ガイドラインより）　　</a:t>
            </a:r>
            <a:endParaRPr lang="en-US" altLang="ja-JP" sz="1400" dirty="0">
              <a:latin typeface="BIZ UDPゴシック" panose="020B0400000000000000" pitchFamily="50" charset="-128"/>
              <a:ea typeface="BIZ UDPゴシック" panose="020B0400000000000000" pitchFamily="50" charset="-128"/>
            </a:endParaRPr>
          </a:p>
        </p:txBody>
      </p:sp>
      <p:sp>
        <p:nvSpPr>
          <p:cNvPr id="3" name="スライド番号プレースホルダー 2">
            <a:extLst>
              <a:ext uri="{FF2B5EF4-FFF2-40B4-BE49-F238E27FC236}">
                <a16:creationId xmlns:a16="http://schemas.microsoft.com/office/drawing/2014/main" id="{9BA993A8-2902-158C-B827-C3195EF15C30}"/>
              </a:ext>
            </a:extLst>
          </p:cNvPr>
          <p:cNvSpPr>
            <a:spLocks noGrp="1"/>
          </p:cNvSpPr>
          <p:nvPr>
            <p:ph type="sldNum" sz="quarter" idx="12"/>
          </p:nvPr>
        </p:nvSpPr>
        <p:spPr>
          <a:xfrm>
            <a:off x="7594600" y="6569195"/>
            <a:ext cx="2311400" cy="365125"/>
          </a:xfrm>
        </p:spPr>
        <p:txBody>
          <a:bodyPr/>
          <a:lstStyle/>
          <a:p>
            <a:pPr>
              <a:defRPr/>
            </a:pPr>
            <a:fld id="{3107DC6E-A47D-4AC0-BD09-C86CE13DD5F7}" type="slidenum">
              <a:rPr lang="ja-JP" altLang="en-US" smtClean="0">
                <a:latin typeface="UD デジタル 教科書体 NK-B" panose="02020700000000000000" pitchFamily="18" charset="-128"/>
                <a:ea typeface="UD デジタル 教科書体 NK-B" panose="02020700000000000000" pitchFamily="18" charset="-128"/>
              </a:rPr>
              <a:pPr>
                <a:defRPr/>
              </a:pPr>
              <a:t>17</a:t>
            </a:fld>
            <a:endParaRPr lang="ja-JP" altLang="en-US" dirty="0">
              <a:latin typeface="UD デジタル 教科書体 NK-B" panose="02020700000000000000" pitchFamily="18" charset="-128"/>
              <a:ea typeface="UD デジタル 教科書体 NK-B" panose="02020700000000000000" pitchFamily="18" charset="-128"/>
            </a:endParaRPr>
          </a:p>
        </p:txBody>
      </p:sp>
      <p:sp>
        <p:nvSpPr>
          <p:cNvPr id="5" name="テキスト ボックス 4">
            <a:extLst>
              <a:ext uri="{FF2B5EF4-FFF2-40B4-BE49-F238E27FC236}">
                <a16:creationId xmlns:a16="http://schemas.microsoft.com/office/drawing/2014/main" id="{6C37849B-1DBA-5DD1-0BF2-9BF90BA2AB94}"/>
              </a:ext>
            </a:extLst>
          </p:cNvPr>
          <p:cNvSpPr txBox="1"/>
          <p:nvPr/>
        </p:nvSpPr>
        <p:spPr>
          <a:xfrm>
            <a:off x="128464" y="5805264"/>
            <a:ext cx="9892452" cy="830997"/>
          </a:xfrm>
          <a:prstGeom prst="rect">
            <a:avLst/>
          </a:prstGeom>
          <a:noFill/>
        </p:spPr>
        <p:txBody>
          <a:bodyPr wrap="none" rtlCol="0">
            <a:spAutoFit/>
          </a:bodyPr>
          <a:lstStyle/>
          <a:p>
            <a:r>
              <a:rPr kumimoji="1" lang="ja-JP" altLang="en-US" sz="2400" dirty="0"/>
              <a:t>支援方法は、支援者の一方的な提供（おしつけ）であってはならない。</a:t>
            </a:r>
            <a:endParaRPr kumimoji="1" lang="en-US" altLang="ja-JP" sz="2400" dirty="0"/>
          </a:p>
          <a:p>
            <a:r>
              <a:rPr lang="ja-JP" altLang="en-US" sz="2400" dirty="0"/>
              <a:t>また、こどもの成長や将来をイメージしてかかわるものでなければならない。</a:t>
            </a:r>
            <a:endParaRPr kumimoji="1" lang="ja-JP" altLang="en-US" sz="2400" dirty="0"/>
          </a:p>
        </p:txBody>
      </p:sp>
    </p:spTree>
    <p:extLst>
      <p:ext uri="{BB962C8B-B14F-4D97-AF65-F5344CB8AC3E}">
        <p14:creationId xmlns:p14="http://schemas.microsoft.com/office/powerpoint/2010/main" val="27941139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2CEBCAF7-51E4-7913-10C7-971FF2791BD3}"/>
              </a:ext>
            </a:extLst>
          </p:cNvPr>
          <p:cNvSpPr>
            <a:spLocks noGrp="1"/>
          </p:cNvSpPr>
          <p:nvPr>
            <p:ph type="title"/>
          </p:nvPr>
        </p:nvSpPr>
        <p:spPr>
          <a:xfrm>
            <a:off x="676967" y="2208879"/>
            <a:ext cx="8596513" cy="1676400"/>
          </a:xfrm>
        </p:spPr>
        <p:txBody>
          <a:bodyPr/>
          <a:lstStyle/>
          <a:p>
            <a:r>
              <a:rPr kumimoji="1" lang="ja-JP" altLang="en-US" sz="6000" b="0" i="0" u="none" strike="noStrike" kern="1200" cap="all" spc="0" normalizeH="0" baseline="0" noProof="0" dirty="0">
                <a:ln>
                  <a:noFill/>
                </a:ln>
                <a:solidFill>
                  <a:srgbClr val="099BDD"/>
                </a:solidFill>
                <a:effectLst/>
                <a:uLnTx/>
                <a:uFillTx/>
                <a:latin typeface="BIZ UDPゴシック" panose="020B0400000000000000" pitchFamily="50" charset="-128"/>
                <a:ea typeface="BIZ UDPゴシック" panose="020B0400000000000000" pitchFamily="50" charset="-128"/>
              </a:rPr>
              <a:t>家族支援</a:t>
            </a:r>
            <a:br>
              <a:rPr lang="en-US" altLang="ja-JP" dirty="0">
                <a:solidFill>
                  <a:srgbClr val="099BDD"/>
                </a:solidFill>
                <a:latin typeface="BIZ UDPゴシック" panose="020B0400000000000000" pitchFamily="50" charset="-128"/>
                <a:ea typeface="BIZ UDPゴシック" panose="020B0400000000000000" pitchFamily="50" charset="-128"/>
              </a:rPr>
            </a:br>
            <a:r>
              <a:rPr kumimoji="1" lang="ja-JP" altLang="en-US" sz="6000" b="0" i="0" u="none" strike="noStrike" kern="1200" cap="all" spc="0" normalizeH="0" baseline="0" noProof="0" dirty="0">
                <a:ln>
                  <a:noFill/>
                </a:ln>
                <a:solidFill>
                  <a:srgbClr val="099BDD"/>
                </a:solidFill>
                <a:effectLst/>
                <a:uLnTx/>
                <a:uFillTx/>
                <a:latin typeface="BIZ UDPゴシック" panose="020B0400000000000000" pitchFamily="50" charset="-128"/>
                <a:ea typeface="BIZ UDPゴシック" panose="020B0400000000000000" pitchFamily="50" charset="-128"/>
              </a:rPr>
              <a:t>（養育者、きょうだい）</a:t>
            </a:r>
            <a:endParaRPr lang="ja-JP" altLang="en-US" dirty="0">
              <a:latin typeface="BIZ UDPゴシック" panose="020B0400000000000000" pitchFamily="50" charset="-128"/>
              <a:ea typeface="BIZ UDPゴシック" panose="020B0400000000000000" pitchFamily="50" charset="-128"/>
            </a:endParaRPr>
          </a:p>
        </p:txBody>
      </p:sp>
      <p:sp>
        <p:nvSpPr>
          <p:cNvPr id="4" name="スライド番号プレースホルダー 3">
            <a:extLst>
              <a:ext uri="{FF2B5EF4-FFF2-40B4-BE49-F238E27FC236}">
                <a16:creationId xmlns:a16="http://schemas.microsoft.com/office/drawing/2014/main" id="{F269F0D8-5EBD-3CD7-7CB7-9553FA72252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7197E0B-3DE5-44B4-8205-21AF5ABFE129}" type="slidenum">
              <a:rPr kumimoji="1" lang="ja-JP" altLang="en-US" sz="1200" b="0" i="0" u="none" strike="noStrike" kern="1200" cap="none" spc="0" normalizeH="0" baseline="0" noProof="0" smtClean="0">
                <a:ln>
                  <a:noFill/>
                </a:ln>
                <a:solidFill>
                  <a:prstClr val="black">
                    <a:tint val="75000"/>
                  </a:prstClr>
                </a:solidFill>
                <a:effectLst/>
                <a:uLnTx/>
                <a:uFillTx/>
                <a:latin typeface="UD デジタル 教科書体 NK-B" panose="02020700000000000000" pitchFamily="18" charset="-128"/>
                <a:ea typeface="UD デジタル 教科書体 NK-B" panose="02020700000000000000" pitchFamily="18" charset="-128"/>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1" lang="ja-JP" altLang="en-US" sz="1200" b="0" i="0" u="none" strike="noStrike" kern="1200" cap="none" spc="0" normalizeH="0" baseline="0" noProof="0" dirty="0">
              <a:ln>
                <a:noFill/>
              </a:ln>
              <a:solidFill>
                <a:prstClr val="black">
                  <a:tint val="75000"/>
                </a:prstClr>
              </a:solidFill>
              <a:effectLst/>
              <a:uLnTx/>
              <a:uFillTx/>
              <a:latin typeface="UD デジタル 教科書体 NK-B" panose="02020700000000000000" pitchFamily="18" charset="-128"/>
              <a:ea typeface="UD デジタル 教科書体 NK-B" panose="02020700000000000000" pitchFamily="18" charset="-128"/>
            </a:endParaRPr>
          </a:p>
        </p:txBody>
      </p:sp>
    </p:spTree>
    <p:extLst>
      <p:ext uri="{BB962C8B-B14F-4D97-AF65-F5344CB8AC3E}">
        <p14:creationId xmlns:p14="http://schemas.microsoft.com/office/powerpoint/2010/main" val="38502626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5" name="Rectangle 1"/>
          <p:cNvSpPr>
            <a:spLocks noChangeArrowheads="1"/>
          </p:cNvSpPr>
          <p:nvPr/>
        </p:nvSpPr>
        <p:spPr bwMode="auto">
          <a:xfrm>
            <a:off x="395410" y="273623"/>
            <a:ext cx="9687850" cy="635696"/>
          </a:xfrm>
          <a:prstGeom prst="rect">
            <a:avLst/>
          </a:prstGeom>
          <a:noFill/>
          <a:ln w="9525">
            <a:noFill/>
            <a:miter lim="800000"/>
            <a:headEnd/>
            <a:tailEnd/>
          </a:ln>
        </p:spPr>
        <p:txBody>
          <a:bodyPr wrap="square" anchor="t" anchorCtr="0">
            <a:noAutofit/>
          </a:bodyPr>
          <a:lstStyle/>
          <a:p>
            <a:pPr marL="539750" marR="0" lvl="0" indent="-539750" algn="l" defTabSz="914400" rtl="0" eaLnBrk="1" fontAlgn="auto" latinLnBrk="0" hangingPunct="1">
              <a:lnSpc>
                <a:spcPct val="100000"/>
              </a:lnSpc>
              <a:spcBef>
                <a:spcPts val="1200"/>
              </a:spcBef>
              <a:spcAft>
                <a:spcPts val="0"/>
              </a:spcAft>
              <a:buClrTx/>
              <a:buSzTx/>
              <a:buFontTx/>
              <a:buNone/>
              <a:tabLst/>
              <a:defRPr/>
            </a:pPr>
            <a:r>
              <a:rPr kumimoji="1" lang="ja-JP" altLang="en-US" sz="2800" b="0" i="0" u="sng" strike="noStrike" kern="1200" cap="none" spc="0" normalizeH="0" baseline="0" noProof="0" dirty="0">
                <a:ln>
                  <a:noFill/>
                </a:ln>
                <a:solidFill>
                  <a:srgbClr val="2C2C2C"/>
                </a:solidFill>
                <a:effectLst/>
                <a:uLnTx/>
                <a:uFillTx/>
                <a:latin typeface="BIZ UDPゴシック" panose="020B0400000000000000" pitchFamily="50" charset="-128"/>
                <a:ea typeface="BIZ UDPゴシック" panose="020B0400000000000000" pitchFamily="50" charset="-128"/>
                <a:cs typeface="HG丸ｺﾞｼｯｸM-PRO" pitchFamily="50" charset="-128"/>
              </a:rPr>
              <a:t>家族支援</a:t>
            </a:r>
            <a:endParaRPr kumimoji="1" lang="en-US" altLang="ja-JP" sz="2800" b="0" i="0" u="none" strike="noStrike" kern="1200" cap="none" spc="0" normalizeH="0" baseline="0" noProof="0" dirty="0">
              <a:ln>
                <a:noFill/>
              </a:ln>
              <a:solidFill>
                <a:srgbClr val="2C2C2C"/>
              </a:solidFill>
              <a:effectLst/>
              <a:uLnTx/>
              <a:uFillTx/>
              <a:latin typeface="BIZ UDPゴシック" panose="020B0400000000000000" pitchFamily="50" charset="-128"/>
              <a:ea typeface="BIZ UDPゴシック" panose="020B0400000000000000" pitchFamily="50" charset="-128"/>
              <a:cs typeface="HG丸ｺﾞｼｯｸM-PRO" pitchFamily="50" charset="-128"/>
            </a:endParaRPr>
          </a:p>
        </p:txBody>
      </p:sp>
      <p:sp>
        <p:nvSpPr>
          <p:cNvPr id="2" name="スライド番号プレースホルダー 1"/>
          <p:cNvSpPr>
            <a:spLocks noGrp="1"/>
          </p:cNvSpPr>
          <p:nvPr>
            <p:ph type="sldNum" sz="quarter" idx="12"/>
          </p:nvPr>
        </p:nvSpPr>
        <p:spPr>
          <a:xfrm>
            <a:off x="9080704" y="6453336"/>
            <a:ext cx="76884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3E44226-3A56-4DE8-9BB1-36395FE9667F}" type="slidenum">
              <a:rPr kumimoji="1" lang="en-US" altLang="ja-JP" sz="1200" b="0" i="0" u="none" strike="noStrike" kern="1200" cap="none" spc="0" normalizeH="0" baseline="0" noProof="0" smtClean="0">
                <a:ln>
                  <a:noFill/>
                </a:ln>
                <a:solidFill>
                  <a:schemeClr val="bg1"/>
                </a:solidFill>
                <a:effectLst/>
                <a:uLnTx/>
                <a:uFillTx/>
                <a:latin typeface="BIZ UDPゴシック" panose="020B0400000000000000" pitchFamily="50" charset="-128"/>
                <a:ea typeface="BIZ UDPゴシック" panose="020B0400000000000000" pitchFamily="50" charset="-128"/>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1" lang="en-US" altLang="ja-JP" sz="120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endParaRPr>
          </a:p>
        </p:txBody>
      </p:sp>
      <p:sp>
        <p:nvSpPr>
          <p:cNvPr id="18" name="Rectangle 1">
            <a:extLst>
              <a:ext uri="{FF2B5EF4-FFF2-40B4-BE49-F238E27FC236}">
                <a16:creationId xmlns:a16="http://schemas.microsoft.com/office/drawing/2014/main" id="{7DCE29E3-C37E-794E-B07F-77B5541BF558}"/>
              </a:ext>
            </a:extLst>
          </p:cNvPr>
          <p:cNvSpPr>
            <a:spLocks noChangeArrowheads="1"/>
          </p:cNvSpPr>
          <p:nvPr/>
        </p:nvSpPr>
        <p:spPr bwMode="auto">
          <a:xfrm>
            <a:off x="2836350" y="404664"/>
            <a:ext cx="6982198" cy="5070476"/>
          </a:xfrm>
          <a:prstGeom prst="rect">
            <a:avLst/>
          </a:prstGeom>
          <a:noFill/>
          <a:ln w="9525">
            <a:noFill/>
            <a:miter lim="800000"/>
            <a:headEnd/>
            <a:tailEnd/>
          </a:ln>
        </p:spPr>
        <p:txBody>
          <a:bodyPr wrap="square" anchor="t" anchorCtr="0">
            <a:noAutofit/>
          </a:bodyPr>
          <a:lstStyle/>
          <a:p>
            <a:pPr marL="317500" lvl="0" indent="-317500">
              <a:defRPr/>
            </a:pPr>
            <a:r>
              <a:rPr kumimoji="1" lang="ja-JP" altLang="en-US" sz="2000" b="0" i="0" u="none" strike="noStrike" kern="1200" cap="none" spc="0" normalizeH="0" baseline="0" noProof="0" dirty="0">
                <a:ln>
                  <a:noFill/>
                </a:ln>
                <a:solidFill>
                  <a:srgbClr val="0432FF"/>
                </a:solidFill>
                <a:effectLst/>
                <a:uLnTx/>
                <a:uFillTx/>
                <a:latin typeface="BIZ UDPゴシック" panose="020B0400000000000000" pitchFamily="50" charset="-128"/>
                <a:ea typeface="BIZ UDPゴシック" panose="020B0400000000000000" pitchFamily="50" charset="-128"/>
                <a:cs typeface="HG丸ｺﾞｼｯｸM-PRO" pitchFamily="50" charset="-128"/>
              </a:rPr>
              <a:t>⇒障害児通所支援では、家族支援を行う必要がある。</a:t>
            </a:r>
            <a:endParaRPr kumimoji="1" lang="en-US" altLang="ja-JP" sz="2000" b="0" i="0" u="none" strike="noStrike" kern="1200" cap="none" spc="0" normalizeH="0" baseline="0" noProof="0" dirty="0">
              <a:ln>
                <a:noFill/>
              </a:ln>
              <a:solidFill>
                <a:srgbClr val="0432FF"/>
              </a:solidFill>
              <a:effectLst/>
              <a:uLnTx/>
              <a:uFillTx/>
              <a:latin typeface="BIZ UDPゴシック" panose="020B0400000000000000" pitchFamily="50" charset="-128"/>
              <a:ea typeface="BIZ UDPゴシック" panose="020B0400000000000000" pitchFamily="50" charset="-128"/>
              <a:cs typeface="HG丸ｺﾞｼｯｸM-PRO" pitchFamily="50" charset="-128"/>
            </a:endParaRPr>
          </a:p>
          <a:p>
            <a:pPr marL="317500" lvl="0" indent="-317500">
              <a:defRPr/>
            </a:pPr>
            <a:r>
              <a:rPr kumimoji="1" lang="ja-JP" altLang="en-US" sz="2000" b="0" i="0" u="none" strike="noStrike" kern="1200" cap="none" spc="0" normalizeH="0" baseline="0" noProof="0" dirty="0">
                <a:ln>
                  <a:noFill/>
                </a:ln>
                <a:solidFill>
                  <a:srgbClr val="0432FF"/>
                </a:solidFill>
                <a:effectLst/>
                <a:uLnTx/>
                <a:uFillTx/>
                <a:latin typeface="BIZ UDPゴシック" panose="020B0400000000000000" pitchFamily="50" charset="-128"/>
                <a:ea typeface="BIZ UDPゴシック" panose="020B0400000000000000" pitchFamily="50" charset="-128"/>
                <a:cs typeface="HG丸ｺﾞｼｯｸM-PRO" pitchFamily="50" charset="-128"/>
              </a:rPr>
              <a:t>その提供にあたっては、対象児童の発達支援を中心に据えた</a:t>
            </a:r>
            <a:r>
              <a:rPr lang="ja-JP" altLang="en-US" sz="2000" u="sng" dirty="0">
                <a:solidFill>
                  <a:srgbClr val="FF0000"/>
                </a:solidFill>
                <a:latin typeface="BIZ UDPゴシック" panose="020B0400000000000000" pitchFamily="50" charset="-128"/>
                <a:ea typeface="BIZ UDPゴシック" panose="020B0400000000000000" pitchFamily="50" charset="-128"/>
                <a:cs typeface="HG丸ｺﾞｼｯｸM-PRO" pitchFamily="50" charset="-128"/>
              </a:rPr>
              <a:t>「家族支援」</a:t>
            </a:r>
            <a:r>
              <a:rPr kumimoji="1" lang="ja-JP" altLang="en-US" sz="2000" b="0" i="0" u="none" strike="noStrike" kern="1200" cap="none" spc="0" normalizeH="0" baseline="0" noProof="0" dirty="0">
                <a:ln>
                  <a:noFill/>
                </a:ln>
                <a:solidFill>
                  <a:srgbClr val="0432FF"/>
                </a:solidFill>
                <a:effectLst/>
                <a:uLnTx/>
                <a:uFillTx/>
                <a:latin typeface="BIZ UDPゴシック" panose="020B0400000000000000" pitchFamily="50" charset="-128"/>
                <a:ea typeface="BIZ UDPゴシック" panose="020B0400000000000000" pitchFamily="50" charset="-128"/>
                <a:cs typeface="HG丸ｺﾞｼｯｸM-PRO" pitchFamily="50" charset="-128"/>
              </a:rPr>
              <a:t>に主眼をおくものである。</a:t>
            </a:r>
            <a:endParaRPr kumimoji="1" lang="en-US" altLang="ja-JP" sz="2000" b="0" i="0" u="none" strike="noStrike" kern="1200" cap="none" spc="0" normalizeH="0" baseline="0" noProof="0" dirty="0">
              <a:ln>
                <a:noFill/>
              </a:ln>
              <a:solidFill>
                <a:srgbClr val="0432FF"/>
              </a:solidFill>
              <a:effectLst/>
              <a:uLnTx/>
              <a:uFillTx/>
              <a:latin typeface="BIZ UDPゴシック" panose="020B0400000000000000" pitchFamily="50" charset="-128"/>
              <a:ea typeface="BIZ UDPゴシック" panose="020B0400000000000000" pitchFamily="50" charset="-128"/>
              <a:cs typeface="HG丸ｺﾞｼｯｸM-PRO" pitchFamily="50" charset="-128"/>
            </a:endParaRPr>
          </a:p>
          <a:p>
            <a:pPr marL="317500" lvl="0" indent="-317500">
              <a:defRPr/>
            </a:pPr>
            <a:endParaRPr kumimoji="1" lang="en-US" altLang="ja-JP" sz="2000" b="0" i="0" u="none" strike="noStrike" kern="1200" cap="none" spc="0" normalizeH="0" baseline="0" noProof="0" dirty="0">
              <a:ln>
                <a:noFill/>
              </a:ln>
              <a:solidFill>
                <a:srgbClr val="0432FF"/>
              </a:solidFill>
              <a:effectLst/>
              <a:uLnTx/>
              <a:uFillTx/>
              <a:latin typeface="BIZ UDPゴシック" panose="020B0400000000000000" pitchFamily="50" charset="-128"/>
              <a:ea typeface="BIZ UDPゴシック" panose="020B0400000000000000" pitchFamily="50" charset="-128"/>
              <a:cs typeface="HG丸ｺﾞｼｯｸM-PRO" pitchFamily="50" charset="-128"/>
            </a:endParaRPr>
          </a:p>
          <a:p>
            <a:pPr marL="317500" lvl="0" indent="306388">
              <a:defRPr/>
            </a:pPr>
            <a:r>
              <a:rPr kumimoji="1" lang="en-US" altLang="ja-JP"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HG丸ｺﾞｼｯｸM-PRO" pitchFamily="50" charset="-128"/>
              </a:rPr>
              <a:t>『</a:t>
            </a:r>
            <a:r>
              <a:rPr kumimoji="1" lang="ja-JP" altLang="en-US"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HG丸ｺﾞｼｯｸM-PRO" pitchFamily="50" charset="-128"/>
              </a:rPr>
              <a:t>養育者</a:t>
            </a:r>
            <a:r>
              <a:rPr kumimoji="1" lang="en-US" altLang="ja-JP"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HG丸ｺﾞｼｯｸM-PRO" pitchFamily="50" charset="-128"/>
              </a:rPr>
              <a:t>』</a:t>
            </a:r>
            <a:r>
              <a:rPr lang="ja-JP" altLang="en-US" sz="2000" dirty="0">
                <a:solidFill>
                  <a:srgbClr val="0432FF"/>
                </a:solidFill>
                <a:latin typeface="BIZ UDPゴシック" panose="020B0400000000000000" pitchFamily="50" charset="-128"/>
                <a:ea typeface="BIZ UDPゴシック" panose="020B0400000000000000" pitchFamily="50" charset="-128"/>
                <a:cs typeface="HG丸ｺﾞｼｯｸM-PRO" pitchFamily="50" charset="-128"/>
              </a:rPr>
              <a:t>は、</a:t>
            </a:r>
            <a:r>
              <a:rPr kumimoji="1" lang="ja-JP" altLang="en-US" sz="2000" b="0" i="0" u="none" strike="noStrike" kern="1200" cap="none" spc="0" normalizeH="0" baseline="0" noProof="0" dirty="0">
                <a:ln>
                  <a:noFill/>
                </a:ln>
                <a:solidFill>
                  <a:srgbClr val="0432FF"/>
                </a:solidFill>
                <a:effectLst/>
                <a:uLnTx/>
                <a:uFillTx/>
                <a:latin typeface="BIZ UDPゴシック" panose="020B0400000000000000" pitchFamily="50" charset="-128"/>
                <a:ea typeface="BIZ UDPゴシック" panose="020B0400000000000000" pitchFamily="50" charset="-128"/>
                <a:cs typeface="HG丸ｺﾞｼｯｸM-PRO" pitchFamily="50" charset="-128"/>
              </a:rPr>
              <a:t>こどもの成長・発達の基礎</a:t>
            </a:r>
            <a:endParaRPr kumimoji="1" lang="en-US" altLang="ja-JP" sz="2000" b="0" i="0" u="none" strike="noStrike" kern="1200" cap="none" spc="0" normalizeH="0" baseline="0" noProof="0" dirty="0">
              <a:ln>
                <a:noFill/>
              </a:ln>
              <a:solidFill>
                <a:srgbClr val="0432FF"/>
              </a:solidFill>
              <a:effectLst/>
              <a:uLnTx/>
              <a:uFillTx/>
              <a:latin typeface="BIZ UDPゴシック" panose="020B0400000000000000" pitchFamily="50" charset="-128"/>
              <a:ea typeface="BIZ UDPゴシック" panose="020B0400000000000000" pitchFamily="50" charset="-128"/>
              <a:cs typeface="HG丸ｺﾞｼｯｸM-PRO" pitchFamily="50" charset="-128"/>
            </a:endParaRPr>
          </a:p>
          <a:p>
            <a:pPr marL="317500" marR="0" lvl="0" indent="306388"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HG丸ｺﾞｼｯｸM-PRO" pitchFamily="50" charset="-128"/>
              </a:rPr>
              <a:t>　</a:t>
            </a:r>
            <a:r>
              <a:rPr kumimoji="1" lang="ja-JP" altLang="en-US" sz="200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HG丸ｺﾞｼｯｸM-PRO" pitchFamily="50" charset="-128"/>
              </a:rPr>
              <a:t>保護者の特徴と</a:t>
            </a:r>
            <a:r>
              <a:rPr kumimoji="1" lang="ja-JP" altLang="en-US"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HG丸ｺﾞｼｯｸM-PRO" pitchFamily="50" charset="-128"/>
              </a:rPr>
              <a:t>こどもの</a:t>
            </a:r>
            <a:r>
              <a:rPr kumimoji="1" lang="en-US" altLang="ja-JP"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HG丸ｺﾞｼｯｸM-PRO" pitchFamily="50" charset="-128"/>
              </a:rPr>
              <a:t>『</a:t>
            </a:r>
            <a:r>
              <a:rPr kumimoji="1" lang="ja-JP" altLang="en-US"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HG丸ｺﾞｼｯｸM-PRO" pitchFamily="50" charset="-128"/>
              </a:rPr>
              <a:t>特性</a:t>
            </a:r>
            <a:r>
              <a:rPr kumimoji="1" lang="en-US" altLang="ja-JP"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HG丸ｺﾞｼｯｸM-PRO" pitchFamily="50" charset="-128"/>
              </a:rPr>
              <a:t>』</a:t>
            </a:r>
            <a:r>
              <a:rPr kumimoji="1" lang="ja-JP" altLang="en-US"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HG丸ｺﾞｼｯｸM-PRO" pitchFamily="50" charset="-128"/>
              </a:rPr>
              <a:t>に配慮</a:t>
            </a:r>
            <a:endParaRPr kumimoji="1" lang="en-US" altLang="ja-JP"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HG丸ｺﾞｼｯｸM-PRO" pitchFamily="50" charset="-128"/>
            </a:endParaRPr>
          </a:p>
          <a:p>
            <a:pPr marL="317500" marR="0" lvl="0" indent="306388"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srgbClr val="0432FF"/>
                </a:solidFill>
                <a:effectLst/>
                <a:uLnTx/>
                <a:uFillTx/>
                <a:latin typeface="BIZ UDPゴシック" panose="020B0400000000000000" pitchFamily="50" charset="-128"/>
                <a:ea typeface="BIZ UDPゴシック" panose="020B0400000000000000" pitchFamily="50" charset="-128"/>
                <a:cs typeface="HG丸ｺﾞｼｯｸM-PRO" pitchFamily="50" charset="-128"/>
              </a:rPr>
              <a:t>　（保護者が実現可能な助言、子育てに添った助言）</a:t>
            </a:r>
            <a:endParaRPr kumimoji="1" lang="en-US" altLang="ja-JP" sz="2000" b="0" i="0" u="none" strike="noStrike" kern="1200" cap="none" spc="0" normalizeH="0" baseline="0" noProof="0" dirty="0">
              <a:ln>
                <a:noFill/>
              </a:ln>
              <a:solidFill>
                <a:srgbClr val="0432FF"/>
              </a:solidFill>
              <a:effectLst/>
              <a:uLnTx/>
              <a:uFillTx/>
              <a:latin typeface="BIZ UDPゴシック" panose="020B0400000000000000" pitchFamily="50" charset="-128"/>
              <a:ea typeface="BIZ UDPゴシック" panose="020B0400000000000000" pitchFamily="50" charset="-128"/>
              <a:cs typeface="HG丸ｺﾞｼｯｸM-PRO" pitchFamily="50" charset="-128"/>
            </a:endParaRPr>
          </a:p>
          <a:p>
            <a:pPr marL="317500" indent="306388"/>
            <a:r>
              <a:rPr kumimoji="1" lang="en-US" altLang="ja-JP"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HG丸ｺﾞｼｯｸM-PRO" pitchFamily="50" charset="-128"/>
              </a:rPr>
              <a:t>『</a:t>
            </a:r>
            <a:r>
              <a:rPr kumimoji="1" lang="ja-JP" altLang="en-US"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HG丸ｺﾞｼｯｸM-PRO" pitchFamily="50" charset="-128"/>
              </a:rPr>
              <a:t>本人ときょうだい</a:t>
            </a:r>
            <a:r>
              <a:rPr kumimoji="1" lang="en-US" altLang="ja-JP"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HG丸ｺﾞｼｯｸM-PRO" pitchFamily="50" charset="-128"/>
              </a:rPr>
              <a:t>』</a:t>
            </a:r>
          </a:p>
          <a:p>
            <a:pPr marL="317500" indent="306388"/>
            <a:r>
              <a:rPr kumimoji="1" lang="ja-JP" altLang="en-US" sz="2000" b="0" i="0" u="none" strike="noStrike" kern="1200" cap="none" spc="0" normalizeH="0" baseline="0" noProof="0" dirty="0">
                <a:ln>
                  <a:noFill/>
                </a:ln>
                <a:solidFill>
                  <a:srgbClr val="0432FF"/>
                </a:solidFill>
                <a:effectLst/>
                <a:uLnTx/>
                <a:uFillTx/>
                <a:latin typeface="BIZ UDPゴシック" panose="020B0400000000000000" pitchFamily="50" charset="-128"/>
                <a:ea typeface="BIZ UDPゴシック" panose="020B0400000000000000" pitchFamily="50" charset="-128"/>
                <a:cs typeface="HG丸ｺﾞｼｯｸM-PRO" pitchFamily="50" charset="-128"/>
              </a:rPr>
              <a:t>　（こどもの成長・発達を加速）</a:t>
            </a:r>
            <a:endParaRPr kumimoji="1" lang="en-US" altLang="ja-JP"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HG丸ｺﾞｼｯｸM-PRO" pitchFamily="50" charset="-128"/>
            </a:endParaRPr>
          </a:p>
          <a:p>
            <a:pPr marL="317500" marR="0" lvl="0" indent="306388" algn="l" defTabSz="914400" rtl="0" eaLnBrk="1" fontAlgn="auto" latinLnBrk="0" hangingPunct="1">
              <a:lnSpc>
                <a:spcPct val="100000"/>
              </a:lnSpc>
              <a:spcBef>
                <a:spcPts val="0"/>
              </a:spcBef>
              <a:spcAft>
                <a:spcPts val="0"/>
              </a:spcAft>
              <a:buClrTx/>
              <a:buSzTx/>
              <a:buFontTx/>
              <a:buNone/>
              <a:tabLst/>
              <a:defRPr/>
            </a:pPr>
            <a:endParaRPr kumimoji="1" lang="en-US" altLang="ja-JP" sz="2000" b="0" i="0" u="none" strike="noStrike" kern="1200" cap="none" spc="0" normalizeH="0" baseline="0" noProof="0" dirty="0">
              <a:ln>
                <a:noFill/>
              </a:ln>
              <a:solidFill>
                <a:srgbClr val="0432FF"/>
              </a:solidFill>
              <a:effectLst/>
              <a:uLnTx/>
              <a:uFillTx/>
              <a:latin typeface="BIZ UDPゴシック" panose="020B0400000000000000" pitchFamily="50" charset="-128"/>
              <a:ea typeface="BIZ UDPゴシック" panose="020B0400000000000000" pitchFamily="50" charset="-128"/>
              <a:cs typeface="HG丸ｺﾞｼｯｸM-PRO" pitchFamily="50" charset="-128"/>
            </a:endParaRPr>
          </a:p>
          <a:p>
            <a:pPr marL="446088" lvl="0"/>
            <a:r>
              <a:rPr kumimoji="1" lang="en-US" altLang="ja-JP" sz="2000" b="0" i="0" u="none" strike="noStrike" kern="1200" cap="none" spc="0" normalizeH="0" baseline="0" noProof="0" dirty="0">
                <a:ln>
                  <a:noFill/>
                </a:ln>
                <a:solidFill>
                  <a:srgbClr val="0432FF"/>
                </a:solidFill>
                <a:effectLst/>
                <a:uLnTx/>
                <a:uFillTx/>
                <a:latin typeface="BIZ UDPゴシック" panose="020B0400000000000000" pitchFamily="50" charset="-128"/>
                <a:ea typeface="BIZ UDPゴシック" panose="020B0400000000000000" pitchFamily="50" charset="-128"/>
                <a:cs typeface="HG丸ｺﾞｼｯｸM-PRO" pitchFamily="50" charset="-128"/>
              </a:rPr>
              <a:t>	</a:t>
            </a:r>
            <a:r>
              <a:rPr kumimoji="1" lang="ja-JP" altLang="en-US" sz="2000" b="0" i="0" u="none" strike="noStrike" kern="1200" cap="none" spc="0" normalizeH="0" baseline="0" noProof="0" dirty="0">
                <a:ln>
                  <a:noFill/>
                </a:ln>
                <a:solidFill>
                  <a:srgbClr val="2C2C2C"/>
                </a:solidFill>
                <a:effectLst/>
                <a:uLnTx/>
                <a:uFillTx/>
                <a:latin typeface="BIZ UDPゴシック" panose="020B0400000000000000" pitchFamily="50" charset="-128"/>
                <a:ea typeface="BIZ UDPゴシック" panose="020B0400000000000000" pitchFamily="50" charset="-128"/>
                <a:cs typeface="HG丸ｺﾞｼｯｸM-PRO" pitchFamily="50" charset="-128"/>
              </a:rPr>
              <a:t>⇒</a:t>
            </a:r>
            <a:r>
              <a:rPr kumimoji="1" lang="en-US" altLang="ja-JP"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HG丸ｺﾞｼｯｸM-PRO" pitchFamily="50" charset="-128"/>
              </a:rPr>
              <a:t>『</a:t>
            </a:r>
            <a:r>
              <a:rPr lang="ja-JP" altLang="en-US" sz="2000" dirty="0">
                <a:solidFill>
                  <a:srgbClr val="FF0000"/>
                </a:solidFill>
                <a:latin typeface="BIZ UDPゴシック" panose="020B0400000000000000" pitchFamily="50" charset="-128"/>
                <a:ea typeface="BIZ UDPゴシック" panose="020B0400000000000000" pitchFamily="50" charset="-128"/>
                <a:cs typeface="HG丸ｺﾞｼｯｸM-PRO" pitchFamily="50" charset="-128"/>
              </a:rPr>
              <a:t>育児への傾聴</a:t>
            </a:r>
            <a:r>
              <a:rPr kumimoji="1" lang="en-US" altLang="ja-JP"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HG丸ｺﾞｼｯｸM-PRO" pitchFamily="50" charset="-128"/>
              </a:rPr>
              <a:t>』</a:t>
            </a:r>
            <a:r>
              <a:rPr kumimoji="1" lang="ja-JP" altLang="en-US" sz="200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HG丸ｺﾞｼｯｸM-PRO" pitchFamily="50" charset="-128"/>
              </a:rPr>
              <a:t>と</a:t>
            </a:r>
            <a:r>
              <a:rPr lang="ja-JP" altLang="en-US" sz="2000" dirty="0">
                <a:solidFill>
                  <a:srgbClr val="2C2C2C"/>
                </a:solidFill>
                <a:latin typeface="BIZ UDPゴシック" panose="020B0400000000000000" pitchFamily="50" charset="-128"/>
                <a:ea typeface="BIZ UDPゴシック" panose="020B0400000000000000" pitchFamily="50" charset="-128"/>
                <a:cs typeface="HG丸ｺﾞｼｯｸM-PRO" pitchFamily="50" charset="-128"/>
              </a:rPr>
              <a:t>的確な</a:t>
            </a:r>
            <a:r>
              <a:rPr kumimoji="1" lang="en-US" altLang="ja-JP"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HG丸ｺﾞｼｯｸM-PRO" pitchFamily="50" charset="-128"/>
              </a:rPr>
              <a:t>『</a:t>
            </a:r>
            <a:r>
              <a:rPr lang="ja-JP" altLang="en-US" sz="2000" dirty="0">
                <a:solidFill>
                  <a:srgbClr val="FF0000"/>
                </a:solidFill>
                <a:latin typeface="BIZ UDPゴシック" panose="020B0400000000000000" pitchFamily="50" charset="-128"/>
                <a:ea typeface="BIZ UDPゴシック" panose="020B0400000000000000" pitchFamily="50" charset="-128"/>
                <a:cs typeface="HG丸ｺﾞｼｯｸM-PRO" pitchFamily="50" charset="-128"/>
              </a:rPr>
              <a:t>現状確認</a:t>
            </a:r>
            <a:r>
              <a:rPr kumimoji="1" lang="en-US" altLang="ja-JP"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HG丸ｺﾞｼｯｸM-PRO" pitchFamily="50" charset="-128"/>
              </a:rPr>
              <a:t>』</a:t>
            </a:r>
          </a:p>
          <a:p>
            <a:pPr marL="446088" lvl="0"/>
            <a:r>
              <a:rPr lang="en-US" altLang="ja-JP" sz="2000" dirty="0">
                <a:solidFill>
                  <a:srgbClr val="FF0000"/>
                </a:solidFill>
                <a:latin typeface="BIZ UDPゴシック" panose="020B0400000000000000" pitchFamily="50" charset="-128"/>
                <a:ea typeface="BIZ UDPゴシック" panose="020B0400000000000000" pitchFamily="50" charset="-128"/>
                <a:cs typeface="HG丸ｺﾞｼｯｸM-PRO" pitchFamily="50" charset="-128"/>
              </a:rPr>
              <a:t>	</a:t>
            </a:r>
            <a:r>
              <a:rPr lang="ja-JP" altLang="en-US" sz="2000" dirty="0">
                <a:solidFill>
                  <a:srgbClr val="FF0000"/>
                </a:solidFill>
                <a:latin typeface="BIZ UDPゴシック" panose="020B0400000000000000" pitchFamily="50" charset="-128"/>
                <a:ea typeface="BIZ UDPゴシック" panose="020B0400000000000000" pitchFamily="50" charset="-128"/>
                <a:cs typeface="HG丸ｺﾞｼｯｸM-PRO" pitchFamily="50" charset="-128"/>
              </a:rPr>
              <a:t>　</a:t>
            </a:r>
            <a:r>
              <a:rPr lang="ja-JP" altLang="en-US" sz="2000" dirty="0">
                <a:solidFill>
                  <a:schemeClr val="bg1"/>
                </a:solidFill>
                <a:latin typeface="BIZ UDPゴシック" panose="020B0400000000000000" pitchFamily="50" charset="-128"/>
                <a:ea typeface="BIZ UDPゴシック" panose="020B0400000000000000" pitchFamily="50" charset="-128"/>
                <a:cs typeface="HG丸ｺﾞｼｯｸM-PRO" pitchFamily="50" charset="-128"/>
              </a:rPr>
              <a:t>養育者の現状に添った</a:t>
            </a:r>
            <a:r>
              <a:rPr kumimoji="1" lang="en-US" altLang="ja-JP"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HG丸ｺﾞｼｯｸM-PRO" pitchFamily="50" charset="-128"/>
              </a:rPr>
              <a:t>『</a:t>
            </a:r>
            <a:r>
              <a:rPr kumimoji="1" lang="ja-JP" altLang="en-US"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HG丸ｺﾞｼｯｸM-PRO" pitchFamily="50" charset="-128"/>
              </a:rPr>
              <a:t>手立ての選択</a:t>
            </a:r>
            <a:r>
              <a:rPr kumimoji="1" lang="en-US" altLang="ja-JP"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HG丸ｺﾞｼｯｸM-PRO" pitchFamily="50" charset="-128"/>
              </a:rPr>
              <a:t>』</a:t>
            </a:r>
          </a:p>
          <a:p>
            <a:pPr marL="3322638"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srgbClr val="2C2C2C"/>
                </a:solidFill>
                <a:effectLst/>
                <a:uLnTx/>
                <a:uFillTx/>
                <a:latin typeface="BIZ UDPゴシック" panose="020B0400000000000000" pitchFamily="50" charset="-128"/>
                <a:ea typeface="BIZ UDPゴシック" panose="020B0400000000000000" pitchFamily="50" charset="-128"/>
                <a:cs typeface="HG丸ｺﾞｼｯｸM-PRO" pitchFamily="50" charset="-128"/>
              </a:rPr>
              <a:t>に関する知識が必要である。</a:t>
            </a:r>
            <a:endParaRPr kumimoji="1" lang="en-US" altLang="ja-JP" sz="2000" b="0" i="0" u="none" strike="noStrike" kern="1200" cap="none" spc="0" normalizeH="0" baseline="0" noProof="0" dirty="0">
              <a:ln>
                <a:noFill/>
              </a:ln>
              <a:solidFill>
                <a:srgbClr val="2C2C2C"/>
              </a:solidFill>
              <a:effectLst/>
              <a:uLnTx/>
              <a:uFillTx/>
              <a:latin typeface="BIZ UDPゴシック" panose="020B0400000000000000" pitchFamily="50" charset="-128"/>
              <a:ea typeface="BIZ UDPゴシック" panose="020B0400000000000000" pitchFamily="50" charset="-128"/>
              <a:cs typeface="HG丸ｺﾞｼｯｸM-PRO" pitchFamily="50" charset="-128"/>
            </a:endParaRPr>
          </a:p>
          <a:p>
            <a:pPr marL="1260475" marR="0" lvl="0" algn="l" defTabSz="914400" rtl="0" eaLnBrk="1" fontAlgn="auto" latinLnBrk="0" hangingPunct="1">
              <a:lnSpc>
                <a:spcPct val="100000"/>
              </a:lnSpc>
              <a:spcBef>
                <a:spcPts val="0"/>
              </a:spcBef>
              <a:spcAft>
                <a:spcPts val="0"/>
              </a:spcAft>
              <a:buClrTx/>
              <a:buSzTx/>
              <a:buFontTx/>
              <a:buNone/>
              <a:tabLst/>
              <a:defRPr/>
            </a:pPr>
            <a:r>
              <a:rPr kumimoji="1" lang="en-US" altLang="ja-JP" sz="2000" b="0" i="0" u="none" strike="noStrike" kern="1200" cap="none" spc="0" normalizeH="0" baseline="0" noProof="0" dirty="0">
                <a:ln>
                  <a:noFill/>
                </a:ln>
                <a:solidFill>
                  <a:srgbClr val="2C2C2C"/>
                </a:solidFill>
                <a:effectLst/>
                <a:uLnTx/>
                <a:uFillTx/>
                <a:latin typeface="BIZ UDPゴシック" panose="020B0400000000000000" pitchFamily="50" charset="-128"/>
                <a:ea typeface="BIZ UDPゴシック" panose="020B0400000000000000" pitchFamily="50" charset="-128"/>
                <a:cs typeface="HG丸ｺﾞｼｯｸM-PRO" pitchFamily="50" charset="-128"/>
              </a:rPr>
              <a:t>『</a:t>
            </a:r>
            <a:r>
              <a:rPr kumimoji="1" lang="ja-JP" altLang="en-US" sz="2000" b="0" i="0" u="none" strike="noStrike" kern="1200" cap="none" spc="0" normalizeH="0" baseline="0" noProof="0" dirty="0">
                <a:ln>
                  <a:noFill/>
                </a:ln>
                <a:solidFill>
                  <a:srgbClr val="2C2C2C"/>
                </a:solidFill>
                <a:effectLst/>
                <a:uLnTx/>
                <a:uFillTx/>
                <a:latin typeface="BIZ UDPゴシック" panose="020B0400000000000000" pitchFamily="50" charset="-128"/>
                <a:ea typeface="BIZ UDPゴシック" panose="020B0400000000000000" pitchFamily="50" charset="-128"/>
                <a:cs typeface="HG丸ｺﾞｼｯｸM-PRO" pitchFamily="50" charset="-128"/>
              </a:rPr>
              <a:t>きょうだい関係の把握</a:t>
            </a:r>
            <a:r>
              <a:rPr kumimoji="1" lang="en-US" altLang="ja-JP" sz="2000" b="0" i="0" u="none" strike="noStrike" kern="1200" cap="none" spc="0" normalizeH="0" baseline="0" noProof="0" dirty="0">
                <a:ln>
                  <a:noFill/>
                </a:ln>
                <a:solidFill>
                  <a:srgbClr val="2C2C2C"/>
                </a:solidFill>
                <a:effectLst/>
                <a:uLnTx/>
                <a:uFillTx/>
                <a:latin typeface="BIZ UDPゴシック" panose="020B0400000000000000" pitchFamily="50" charset="-128"/>
                <a:ea typeface="BIZ UDPゴシック" panose="020B0400000000000000" pitchFamily="50" charset="-128"/>
                <a:cs typeface="HG丸ｺﾞｼｯｸM-PRO" pitchFamily="50" charset="-128"/>
              </a:rPr>
              <a:t>』</a:t>
            </a:r>
            <a:endParaRPr kumimoji="1" lang="en-US" altLang="ja-JP" sz="2000" b="0" i="0" u="none" strike="noStrike" kern="1200" cap="none" spc="0" normalizeH="0" baseline="0" noProof="0" dirty="0">
              <a:ln>
                <a:noFill/>
              </a:ln>
              <a:solidFill>
                <a:srgbClr val="0432FF"/>
              </a:solidFill>
              <a:effectLst/>
              <a:uLnTx/>
              <a:uFillTx/>
              <a:latin typeface="BIZ UDPゴシック" panose="020B0400000000000000" pitchFamily="50" charset="-128"/>
              <a:ea typeface="BIZ UDPゴシック" panose="020B0400000000000000" pitchFamily="50" charset="-128"/>
              <a:cs typeface="HG丸ｺﾞｼｯｸM-PRO" pitchFamily="50" charset="-128"/>
            </a:endParaRPr>
          </a:p>
          <a:p>
            <a:pPr marL="892175"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srgbClr val="2C2C2C"/>
                </a:solidFill>
                <a:effectLst/>
                <a:uLnTx/>
                <a:uFillTx/>
                <a:latin typeface="BIZ UDPゴシック" panose="020B0400000000000000" pitchFamily="50" charset="-128"/>
                <a:ea typeface="BIZ UDPゴシック" panose="020B0400000000000000" pitchFamily="50" charset="-128"/>
                <a:cs typeface="HG丸ｺﾞｼｯｸM-PRO" pitchFamily="50" charset="-128"/>
              </a:rPr>
              <a:t>⇒支援提供に際しては、</a:t>
            </a:r>
            <a:endParaRPr kumimoji="1" lang="en-US" altLang="ja-JP" sz="2000" b="0" i="0" u="none" strike="noStrike" kern="1200" cap="none" spc="0" normalizeH="0" baseline="0" noProof="0" dirty="0">
              <a:ln>
                <a:noFill/>
              </a:ln>
              <a:solidFill>
                <a:srgbClr val="2C2C2C"/>
              </a:solidFill>
              <a:effectLst/>
              <a:uLnTx/>
              <a:uFillTx/>
              <a:latin typeface="BIZ UDPゴシック" panose="020B0400000000000000" pitchFamily="50" charset="-128"/>
              <a:ea typeface="BIZ UDPゴシック" panose="020B0400000000000000" pitchFamily="50" charset="-128"/>
              <a:cs typeface="HG丸ｺﾞｼｯｸM-PRO" pitchFamily="50" charset="-128"/>
            </a:endParaRPr>
          </a:p>
          <a:p>
            <a:pPr marL="892175"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HG丸ｺﾞｼｯｸM-PRO" pitchFamily="50" charset="-128"/>
              </a:rPr>
              <a:t>『</a:t>
            </a:r>
            <a:r>
              <a:rPr kumimoji="1" lang="ja-JP" altLang="en-US"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HG丸ｺﾞｼｯｸM-PRO" pitchFamily="50" charset="-128"/>
              </a:rPr>
              <a:t>家庭の生活状況（時間、場所、人数）</a:t>
            </a:r>
            <a:r>
              <a:rPr kumimoji="1" lang="en-US" altLang="ja-JP"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HG丸ｺﾞｼｯｸM-PRO" pitchFamily="50" charset="-128"/>
              </a:rPr>
              <a:t>』</a:t>
            </a:r>
            <a:r>
              <a:rPr kumimoji="1" lang="ja-JP" altLang="en-US" sz="200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HG丸ｺﾞｼｯｸM-PRO" pitchFamily="50" charset="-128"/>
              </a:rPr>
              <a:t>に配慮し、</a:t>
            </a:r>
            <a:r>
              <a:rPr kumimoji="1" lang="en-US" altLang="ja-JP"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HG丸ｺﾞｼｯｸM-PRO" pitchFamily="50" charset="-128"/>
              </a:rPr>
              <a:t>『</a:t>
            </a:r>
            <a:r>
              <a:rPr kumimoji="1" lang="ja-JP" altLang="en-US"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HG丸ｺﾞｼｯｸM-PRO" pitchFamily="50" charset="-128"/>
              </a:rPr>
              <a:t>育児</a:t>
            </a:r>
            <a:r>
              <a:rPr kumimoji="1" lang="en-US" altLang="ja-JP"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HG丸ｺﾞｼｯｸM-PRO" pitchFamily="50" charset="-128"/>
              </a:rPr>
              <a:t>』『</a:t>
            </a:r>
            <a:r>
              <a:rPr kumimoji="1" lang="ja-JP" altLang="en-US"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HG丸ｺﾞｼｯｸM-PRO" pitchFamily="50" charset="-128"/>
              </a:rPr>
              <a:t>子育て</a:t>
            </a:r>
            <a:r>
              <a:rPr kumimoji="1" lang="en-US" altLang="ja-JP"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HG丸ｺﾞｼｯｸM-PRO" pitchFamily="50" charset="-128"/>
              </a:rPr>
              <a:t>』</a:t>
            </a:r>
            <a:r>
              <a:rPr kumimoji="1" lang="ja-JP" altLang="en-US" sz="200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HG丸ｺﾞｼｯｸM-PRO" pitchFamily="50" charset="-128"/>
              </a:rPr>
              <a:t>の充実や軽減を想定して</a:t>
            </a:r>
            <a:r>
              <a:rPr kumimoji="1" lang="ja-JP" altLang="en-US" sz="2000" b="0" i="0" u="none" strike="noStrike" kern="1200" cap="none" spc="0" normalizeH="0" baseline="0" noProof="0" dirty="0">
                <a:ln>
                  <a:noFill/>
                </a:ln>
                <a:solidFill>
                  <a:srgbClr val="2C2C2C"/>
                </a:solidFill>
                <a:effectLst/>
                <a:uLnTx/>
                <a:uFillTx/>
                <a:latin typeface="BIZ UDPゴシック" panose="020B0400000000000000" pitchFamily="50" charset="-128"/>
                <a:ea typeface="BIZ UDPゴシック" panose="020B0400000000000000" pitchFamily="50" charset="-128"/>
                <a:cs typeface="HG丸ｺﾞｼｯｸM-PRO" pitchFamily="50" charset="-128"/>
              </a:rPr>
              <a:t>提供されるべきである。</a:t>
            </a:r>
            <a:endParaRPr kumimoji="1" lang="en-US" altLang="ja-JP" sz="2000" b="0" i="0" u="none" strike="noStrike" kern="1200" cap="none" spc="0" normalizeH="0" baseline="0" noProof="0" dirty="0">
              <a:ln>
                <a:noFill/>
              </a:ln>
              <a:solidFill>
                <a:srgbClr val="2C2C2C"/>
              </a:solidFill>
              <a:effectLst/>
              <a:uLnTx/>
              <a:uFillTx/>
              <a:latin typeface="BIZ UDPゴシック" panose="020B0400000000000000" pitchFamily="50" charset="-128"/>
              <a:ea typeface="BIZ UDPゴシック" panose="020B0400000000000000" pitchFamily="50" charset="-128"/>
              <a:cs typeface="HG丸ｺﾞｼｯｸM-PRO" pitchFamily="50" charset="-128"/>
            </a:endParaRPr>
          </a:p>
        </p:txBody>
      </p:sp>
      <p:sp>
        <p:nvSpPr>
          <p:cNvPr id="19" name="テキスト ボックス 18">
            <a:extLst>
              <a:ext uri="{FF2B5EF4-FFF2-40B4-BE49-F238E27FC236}">
                <a16:creationId xmlns:a16="http://schemas.microsoft.com/office/drawing/2014/main" id="{E302449D-3EC6-344E-9B3C-51B257C6C37D}"/>
              </a:ext>
            </a:extLst>
          </p:cNvPr>
          <p:cNvSpPr txBox="1"/>
          <p:nvPr/>
        </p:nvSpPr>
        <p:spPr>
          <a:xfrm>
            <a:off x="560512" y="6017370"/>
            <a:ext cx="8214108" cy="769441"/>
          </a:xfrm>
          <a:prstGeom prst="rect">
            <a:avLst/>
          </a:prstGeom>
          <a:noFill/>
        </p:spPr>
        <p:txBody>
          <a:bodyPr wrap="none" rtlCol="0">
            <a:spAutoFit/>
          </a:bodyPr>
          <a:lstStyle/>
          <a:p>
            <a:pPr marL="317500" marR="0" lvl="0" indent="-317500" algn="l" defTabSz="914400" rtl="0" eaLnBrk="1" fontAlgn="auto" latinLnBrk="0" hangingPunct="1">
              <a:lnSpc>
                <a:spcPct val="100000"/>
              </a:lnSpc>
              <a:spcBef>
                <a:spcPts val="0"/>
              </a:spcBef>
              <a:spcAft>
                <a:spcPts val="0"/>
              </a:spcAft>
              <a:buClrTx/>
              <a:buSzTx/>
              <a:buFontTx/>
              <a:buNone/>
              <a:tabLst/>
              <a:defRPr/>
            </a:pPr>
            <a:r>
              <a:rPr kumimoji="1" lang="ja-JP" altLang="en-US" sz="22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HG丸ｺﾞｼｯｸM-PRO" pitchFamily="50" charset="-128"/>
              </a:rPr>
              <a:t>⇒「地域連携」「地域支援」</a:t>
            </a:r>
            <a:r>
              <a:rPr kumimoji="1" lang="ja-JP" altLang="en-US" sz="220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HG丸ｺﾞｼｯｸM-PRO" pitchFamily="50" charset="-128"/>
              </a:rPr>
              <a:t>を意識してアプローチ</a:t>
            </a:r>
            <a:endParaRPr kumimoji="1" lang="en-US" altLang="ja-JP" sz="220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HG丸ｺﾞｼｯｸM-PRO" pitchFamily="50" charset="-128"/>
            </a:endParaRPr>
          </a:p>
          <a:p>
            <a:pPr marL="317500" marR="0" lvl="0" indent="-317500" algn="l" defTabSz="914400" rtl="0" eaLnBrk="1" fontAlgn="auto" latinLnBrk="0" hangingPunct="1">
              <a:lnSpc>
                <a:spcPct val="100000"/>
              </a:lnSpc>
              <a:spcBef>
                <a:spcPts val="0"/>
              </a:spcBef>
              <a:spcAft>
                <a:spcPts val="0"/>
              </a:spcAft>
              <a:buClrTx/>
              <a:buSzTx/>
              <a:buFontTx/>
              <a:buNone/>
              <a:tabLst/>
              <a:defRPr/>
            </a:pPr>
            <a:r>
              <a:rPr kumimoji="1" lang="ja-JP" altLang="en-US" sz="220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HG丸ｺﾞｼｯｸM-PRO" pitchFamily="50" charset="-128"/>
              </a:rPr>
              <a:t>　　　（養育者の孤立、きょうだい児の負担増 等を引き起こさない）</a:t>
            </a:r>
            <a:endParaRPr kumimoji="1" lang="en-US" altLang="ja-JP" sz="220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HG丸ｺﾞｼｯｸM-PRO" pitchFamily="50" charset="-128"/>
            </a:endParaRPr>
          </a:p>
        </p:txBody>
      </p:sp>
      <p:sp>
        <p:nvSpPr>
          <p:cNvPr id="22" name="正方形/長方形 21">
            <a:extLst>
              <a:ext uri="{FF2B5EF4-FFF2-40B4-BE49-F238E27FC236}">
                <a16:creationId xmlns:a16="http://schemas.microsoft.com/office/drawing/2014/main" id="{4BCD0089-F58F-7F4E-9E02-A9CD10BA27B7}"/>
              </a:ext>
            </a:extLst>
          </p:cNvPr>
          <p:cNvSpPr/>
          <p:nvPr/>
        </p:nvSpPr>
        <p:spPr bwMode="auto">
          <a:xfrm>
            <a:off x="128464" y="116631"/>
            <a:ext cx="9649072" cy="6657655"/>
          </a:xfrm>
          <a:prstGeom prst="rect">
            <a:avLst/>
          </a:prstGeom>
          <a:noFill/>
          <a:ln w="9525" cap="flat" cmpd="sng" algn="ctr">
            <a:solidFill>
              <a:schemeClr val="tx1"/>
            </a:solidFill>
            <a:prstDash val="solid"/>
            <a:round/>
            <a:headEnd type="none" w="med" len="med"/>
            <a:tailEnd type="none" w="med" len="med"/>
          </a:ln>
          <a:effectLst/>
        </p:spPr>
        <p:txBody>
          <a:bodyPr vert="horz" wrap="square" lIns="36804" tIns="7359" rIns="36804" bIns="7359" numCol="1" rtlCol="0" anchor="t" anchorCtr="0" compatLnSpc="1">
            <a:prstTxWarp prst="textNoShape">
              <a:avLst/>
            </a:prstTxWarp>
          </a:bodyPr>
          <a:lstStyle/>
          <a:p>
            <a:pPr marL="119063" marR="0" lvl="0" indent="-119063" algn="l" defTabSz="873125" rtl="0" eaLnBrk="1" fontAlgn="base" latinLnBrk="0" hangingPunct="1">
              <a:lnSpc>
                <a:spcPct val="100000"/>
              </a:lnSpc>
              <a:spcBef>
                <a:spcPct val="0"/>
              </a:spcBef>
              <a:spcAft>
                <a:spcPct val="0"/>
              </a:spcAft>
              <a:buClrTx/>
              <a:buSzTx/>
              <a:buFontTx/>
              <a:buNone/>
              <a:tabLst/>
              <a:defRPr/>
            </a:pPr>
            <a:endParaRPr kumimoji="1" lang="ja-JP" altLang="en-US" sz="120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endParaRPr>
          </a:p>
        </p:txBody>
      </p:sp>
      <p:pic>
        <p:nvPicPr>
          <p:cNvPr id="3" name="図 2">
            <a:extLst>
              <a:ext uri="{FF2B5EF4-FFF2-40B4-BE49-F238E27FC236}">
                <a16:creationId xmlns:a16="http://schemas.microsoft.com/office/drawing/2014/main" id="{730D071C-DD29-377E-539E-CF1BB50E924E}"/>
              </a:ext>
            </a:extLst>
          </p:cNvPr>
          <p:cNvPicPr>
            <a:picLocks noChangeAspect="1"/>
          </p:cNvPicPr>
          <p:nvPr/>
        </p:nvPicPr>
        <p:blipFill>
          <a:blip r:embed="rId3"/>
          <a:stretch>
            <a:fillRect/>
          </a:stretch>
        </p:blipFill>
        <p:spPr>
          <a:xfrm>
            <a:off x="272480" y="1066311"/>
            <a:ext cx="3142971" cy="2527473"/>
          </a:xfrm>
          <a:prstGeom prst="rect">
            <a:avLst/>
          </a:prstGeom>
        </p:spPr>
      </p:pic>
      <p:sp>
        <p:nvSpPr>
          <p:cNvPr id="9" name="楕円 8">
            <a:extLst>
              <a:ext uri="{FF2B5EF4-FFF2-40B4-BE49-F238E27FC236}">
                <a16:creationId xmlns:a16="http://schemas.microsoft.com/office/drawing/2014/main" id="{AF9CE925-E462-1957-9D85-D6235D86A4DE}"/>
              </a:ext>
            </a:extLst>
          </p:cNvPr>
          <p:cNvSpPr/>
          <p:nvPr/>
        </p:nvSpPr>
        <p:spPr>
          <a:xfrm>
            <a:off x="704528" y="1774455"/>
            <a:ext cx="1699774" cy="885835"/>
          </a:xfrm>
          <a:prstGeom prst="ellipse">
            <a:avLst/>
          </a:prstGeom>
          <a:noFill/>
          <a:ln w="73025" cap="flat" cmpd="sng" algn="ctr">
            <a:solidFill>
              <a:srgbClr val="FF0000"/>
            </a:solidFill>
            <a:prstDash val="sysDash"/>
            <a:round/>
            <a:headEnd type="none" w="med" len="med"/>
            <a:tailEnd type="none" w="med" len="med"/>
            <a:extLst>
              <a:ext uri="{C807C97D-BFC1-408E-A445-0C87EB9F89A2}">
                <ask:lineSketchStyleProps xmlns:ask="http://schemas.microsoft.com/office/drawing/2018/sketchyshapes" sd="1219033472">
                  <a:custGeom>
                    <a:avLst/>
                    <a:gdLst>
                      <a:gd name="connsiteX0" fmla="*/ 0 w 1699774"/>
                      <a:gd name="connsiteY0" fmla="*/ 442918 h 885835"/>
                      <a:gd name="connsiteX1" fmla="*/ 849887 w 1699774"/>
                      <a:gd name="connsiteY1" fmla="*/ 0 h 885835"/>
                      <a:gd name="connsiteX2" fmla="*/ 1699774 w 1699774"/>
                      <a:gd name="connsiteY2" fmla="*/ 442918 h 885835"/>
                      <a:gd name="connsiteX3" fmla="*/ 849887 w 1699774"/>
                      <a:gd name="connsiteY3" fmla="*/ 885836 h 885835"/>
                      <a:gd name="connsiteX4" fmla="*/ 0 w 1699774"/>
                      <a:gd name="connsiteY4" fmla="*/ 442918 h 8858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99774" h="885835" extrusionOk="0">
                        <a:moveTo>
                          <a:pt x="0" y="442918"/>
                        </a:moveTo>
                        <a:cubicBezTo>
                          <a:pt x="-70296" y="154941"/>
                          <a:pt x="332562" y="17995"/>
                          <a:pt x="849887" y="0"/>
                        </a:cubicBezTo>
                        <a:cubicBezTo>
                          <a:pt x="1364394" y="9500"/>
                          <a:pt x="1644397" y="200062"/>
                          <a:pt x="1699774" y="442918"/>
                        </a:cubicBezTo>
                        <a:cubicBezTo>
                          <a:pt x="1629432" y="756228"/>
                          <a:pt x="1297913" y="1003867"/>
                          <a:pt x="849887" y="885836"/>
                        </a:cubicBezTo>
                        <a:cubicBezTo>
                          <a:pt x="320073" y="852771"/>
                          <a:pt x="56632" y="714594"/>
                          <a:pt x="0" y="442918"/>
                        </a:cubicBezTo>
                        <a:close/>
                      </a:path>
                    </a:pathLst>
                  </a:custGeom>
                  <ask:type>
                    <ask:lineSketchNone/>
                  </ask:type>
                </ask:lineSketchStyleProps>
              </a:ext>
            </a:extLst>
          </a:ln>
        </p:spPr>
        <p:style>
          <a:lnRef idx="0">
            <a:scrgbClr r="0" g="0" b="0"/>
          </a:lnRef>
          <a:fillRef idx="0">
            <a:scrgbClr r="0" g="0" b="0"/>
          </a:fillRef>
          <a:effectRef idx="0">
            <a:scrgbClr r="0" g="0" b="0"/>
          </a:effectRef>
          <a:fontRef idx="minor">
            <a:schemeClr val="accent4"/>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3108997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6" name="タイトル 5">
            <a:extLst>
              <a:ext uri="{FF2B5EF4-FFF2-40B4-BE49-F238E27FC236}">
                <a16:creationId xmlns:a16="http://schemas.microsoft.com/office/drawing/2014/main" id="{0803FCC8-A82B-BF9F-6D4B-347219D645F7}"/>
              </a:ext>
            </a:extLst>
          </p:cNvPr>
          <p:cNvSpPr>
            <a:spLocks noGrp="1"/>
          </p:cNvSpPr>
          <p:nvPr>
            <p:ph type="title"/>
          </p:nvPr>
        </p:nvSpPr>
        <p:spPr/>
        <p:txBody>
          <a:bodyPr/>
          <a:lstStyle/>
          <a:p>
            <a:r>
              <a:rPr lang="ja-JP" altLang="en-US" sz="1600" dirty="0">
                <a:solidFill>
                  <a:schemeClr val="bg1"/>
                </a:solidFill>
                <a:latin typeface="BIZ UDP明朝 Medium" panose="02020500000000000000" pitchFamily="18" charset="-128"/>
                <a:ea typeface="BIZ UDP明朝 Medium" panose="02020500000000000000" pitchFamily="18" charset="-128"/>
              </a:rPr>
              <a:t>（このスライドは、指導者養成研修用で、講義を進めるあたってのお願いです）</a:t>
            </a:r>
            <a:br>
              <a:rPr lang="en-US" altLang="ja-JP" sz="1600" dirty="0">
                <a:solidFill>
                  <a:schemeClr val="bg1"/>
                </a:solidFill>
                <a:latin typeface="BIZ UDP明朝 Medium" panose="02020500000000000000" pitchFamily="18" charset="-128"/>
                <a:ea typeface="BIZ UDP明朝 Medium" panose="02020500000000000000" pitchFamily="18" charset="-128"/>
              </a:rPr>
            </a:br>
            <a:r>
              <a:rPr lang="ja-JP" altLang="en-US" sz="3200" dirty="0">
                <a:solidFill>
                  <a:schemeClr val="bg1"/>
                </a:solidFill>
                <a:latin typeface="BIZ UDPゴシック" panose="020B0400000000000000" pitchFamily="50" charset="-128"/>
                <a:ea typeface="BIZ UDPゴシック" panose="020B0400000000000000" pitchFamily="50" charset="-128"/>
              </a:rPr>
              <a:t>事例等を引用して講義を進めてください</a:t>
            </a:r>
          </a:p>
        </p:txBody>
      </p:sp>
      <p:sp>
        <p:nvSpPr>
          <p:cNvPr id="7" name="コンテンツ プレースホルダー 6">
            <a:extLst>
              <a:ext uri="{FF2B5EF4-FFF2-40B4-BE49-F238E27FC236}">
                <a16:creationId xmlns:a16="http://schemas.microsoft.com/office/drawing/2014/main" id="{63739349-7D6B-F14D-58E8-B97BF5B44107}"/>
              </a:ext>
            </a:extLst>
          </p:cNvPr>
          <p:cNvSpPr>
            <a:spLocks noGrp="1"/>
          </p:cNvSpPr>
          <p:nvPr>
            <p:ph idx="1"/>
          </p:nvPr>
        </p:nvSpPr>
        <p:spPr/>
        <p:txBody>
          <a:bodyPr/>
          <a:lstStyle/>
          <a:p>
            <a:r>
              <a:rPr lang="ja-JP" altLang="en-US" dirty="0">
                <a:solidFill>
                  <a:schemeClr val="bg1"/>
                </a:solidFill>
                <a:latin typeface="BIZ UDP明朝 Medium" panose="02020500000000000000" pitchFamily="18" charset="-128"/>
                <a:ea typeface="BIZ UDP明朝 Medium" panose="02020500000000000000" pitchFamily="18" charset="-128"/>
              </a:rPr>
              <a:t>事例により受講者にお伝えいただきたいポイント</a:t>
            </a:r>
            <a:endParaRPr lang="en-US" altLang="ja-JP" dirty="0">
              <a:solidFill>
                <a:schemeClr val="bg1"/>
              </a:solidFill>
              <a:latin typeface="BIZ UDP明朝 Medium" panose="02020500000000000000" pitchFamily="18" charset="-128"/>
              <a:ea typeface="BIZ UDP明朝 Medium" panose="02020500000000000000" pitchFamily="18" charset="-128"/>
            </a:endParaRPr>
          </a:p>
          <a:p>
            <a:pPr marL="625475" indent="-265113">
              <a:buNone/>
            </a:pPr>
            <a:r>
              <a:rPr lang="ja-JP" altLang="en-US" sz="2400" dirty="0">
                <a:solidFill>
                  <a:schemeClr val="bg1"/>
                </a:solidFill>
                <a:latin typeface="BIZ UDP明朝 Medium" panose="02020500000000000000" pitchFamily="18" charset="-128"/>
                <a:ea typeface="BIZ UDP明朝 Medium" panose="02020500000000000000" pitchFamily="18" charset="-128"/>
              </a:rPr>
              <a:t>①障害児通所事業所と相談支援専門員が日頃から連携し、支援の維持・継続、もしくは支援の終了と地域資源への移行など</a:t>
            </a:r>
            <a:endParaRPr lang="en-US" altLang="ja-JP" sz="2400" dirty="0">
              <a:solidFill>
                <a:schemeClr val="bg1"/>
              </a:solidFill>
              <a:latin typeface="BIZ UDP明朝 Medium" panose="02020500000000000000" pitchFamily="18" charset="-128"/>
              <a:ea typeface="BIZ UDP明朝 Medium" panose="02020500000000000000" pitchFamily="18" charset="-128"/>
            </a:endParaRPr>
          </a:p>
          <a:p>
            <a:pPr marL="625475" indent="-265113">
              <a:buNone/>
            </a:pPr>
            <a:r>
              <a:rPr lang="ja-JP" altLang="en-US" sz="2000" dirty="0">
                <a:solidFill>
                  <a:schemeClr val="bg1"/>
                </a:solidFill>
                <a:latin typeface="BIZ UDP明朝 Medium" panose="02020500000000000000" pitchFamily="18" charset="-128"/>
                <a:ea typeface="BIZ UDP明朝 Medium" panose="02020500000000000000" pitchFamily="18" charset="-128"/>
              </a:rPr>
              <a:t>　　</a:t>
            </a:r>
            <a:r>
              <a:rPr lang="en-US" altLang="ja-JP" sz="2000" dirty="0">
                <a:solidFill>
                  <a:schemeClr val="bg1"/>
                </a:solidFill>
                <a:latin typeface="BIZ UDP明朝 Medium" panose="02020500000000000000" pitchFamily="18" charset="-128"/>
                <a:ea typeface="BIZ UDP明朝 Medium" panose="02020500000000000000" pitchFamily="18" charset="-128"/>
              </a:rPr>
              <a:t>【</a:t>
            </a:r>
            <a:r>
              <a:rPr lang="ja-JP" altLang="en-US" sz="2000" dirty="0">
                <a:solidFill>
                  <a:schemeClr val="bg1"/>
                </a:solidFill>
                <a:latin typeface="BIZ UDP明朝 Medium" panose="02020500000000000000" pitchFamily="18" charset="-128"/>
                <a:ea typeface="BIZ UDP明朝 Medium" panose="02020500000000000000" pitchFamily="18" charset="-128"/>
              </a:rPr>
              <a:t>移行支援や連携は、移行時期の「情報の共有と引き継ぎ」だけではない。</a:t>
            </a:r>
            <a:r>
              <a:rPr lang="en-US" altLang="ja-JP" sz="2000" dirty="0">
                <a:solidFill>
                  <a:schemeClr val="bg1"/>
                </a:solidFill>
                <a:latin typeface="BIZ UDP明朝 Medium" panose="02020500000000000000" pitchFamily="18" charset="-128"/>
                <a:ea typeface="BIZ UDP明朝 Medium" panose="02020500000000000000" pitchFamily="18" charset="-128"/>
              </a:rPr>
              <a:t>】</a:t>
            </a:r>
            <a:endParaRPr lang="ja-JP" altLang="en-US" sz="2000" dirty="0">
              <a:solidFill>
                <a:schemeClr val="bg1"/>
              </a:solidFill>
              <a:latin typeface="BIZ UDP明朝 Medium" panose="02020500000000000000" pitchFamily="18" charset="-128"/>
              <a:ea typeface="BIZ UDP明朝 Medium" panose="02020500000000000000" pitchFamily="18" charset="-128"/>
            </a:endParaRPr>
          </a:p>
          <a:p>
            <a:pPr marL="625475" indent="-265113">
              <a:buNone/>
            </a:pPr>
            <a:r>
              <a:rPr lang="ja-JP" altLang="en-US" sz="2400" dirty="0">
                <a:solidFill>
                  <a:schemeClr val="bg1"/>
                </a:solidFill>
                <a:latin typeface="BIZ UDP明朝 Medium" panose="02020500000000000000" pitchFamily="18" charset="-128"/>
                <a:ea typeface="BIZ UDP明朝 Medium" panose="02020500000000000000" pitchFamily="18" charset="-128"/>
              </a:rPr>
              <a:t>②児発管と相談支援専門員が連携し、行政や各機関を巻き込んで支援にあたる</a:t>
            </a:r>
          </a:p>
          <a:p>
            <a:r>
              <a:rPr lang="ja-JP" altLang="en-US" u="sng" dirty="0">
                <a:solidFill>
                  <a:schemeClr val="bg1"/>
                </a:solidFill>
                <a:latin typeface="BIZ UDP明朝 Medium" panose="02020500000000000000" pitchFamily="18" charset="-128"/>
                <a:ea typeface="BIZ UDP明朝 Medium" panose="02020500000000000000" pitchFamily="18" charset="-128"/>
              </a:rPr>
              <a:t>講師自身の経験事例をもとに成功例・失敗例も含め、試行錯誤の軌跡を</a:t>
            </a:r>
            <a:r>
              <a:rPr lang="ja-JP" altLang="en-US" dirty="0">
                <a:solidFill>
                  <a:schemeClr val="bg1"/>
                </a:solidFill>
                <a:latin typeface="BIZ UDP明朝 Medium" panose="02020500000000000000" pitchFamily="18" charset="-128"/>
                <a:ea typeface="BIZ UDP明朝 Medium" panose="02020500000000000000" pitchFamily="18" charset="-128"/>
              </a:rPr>
              <a:t>お話しいただけると幸いです。</a:t>
            </a:r>
            <a:endParaRPr lang="en-US" altLang="ja-JP" dirty="0">
              <a:solidFill>
                <a:schemeClr val="bg1"/>
              </a:solidFill>
              <a:latin typeface="BIZ UDP明朝 Medium" panose="02020500000000000000" pitchFamily="18" charset="-128"/>
              <a:ea typeface="BIZ UDP明朝 Medium" panose="02020500000000000000" pitchFamily="18" charset="-128"/>
            </a:endParaRPr>
          </a:p>
        </p:txBody>
      </p:sp>
      <p:sp>
        <p:nvSpPr>
          <p:cNvPr id="2" name="スライド番号プレースホルダー 1">
            <a:extLst>
              <a:ext uri="{FF2B5EF4-FFF2-40B4-BE49-F238E27FC236}">
                <a16:creationId xmlns:a16="http://schemas.microsoft.com/office/drawing/2014/main" id="{4CEC3152-7036-9B0B-3875-08ABEA13B9D2}"/>
              </a:ext>
            </a:extLst>
          </p:cNvPr>
          <p:cNvSpPr>
            <a:spLocks noGrp="1"/>
          </p:cNvSpPr>
          <p:nvPr>
            <p:ph type="sldNum" sz="quarter" idx="12"/>
          </p:nvPr>
        </p:nvSpPr>
        <p:spPr>
          <a:xfrm>
            <a:off x="7538144" y="6553150"/>
            <a:ext cx="2311400" cy="476250"/>
          </a:xfrm>
        </p:spPr>
        <p:txBody>
          <a:bodyPr/>
          <a:lstStyle/>
          <a:p>
            <a:pPr>
              <a:defRPr/>
            </a:pPr>
            <a:fld id="{A1FB5DF6-1505-4C20-AB11-4B5C5FDD7159}" type="slidenum">
              <a:rPr lang="ja-JP" altLang="en-US" smtClean="0">
                <a:solidFill>
                  <a:schemeClr val="bg1"/>
                </a:solidFill>
                <a:latin typeface="UD デジタル 教科書体 NK-B" panose="02020700000000000000" pitchFamily="18" charset="-128"/>
                <a:ea typeface="UD デジタル 教科書体 NK-B" panose="02020700000000000000" pitchFamily="18" charset="-128"/>
              </a:rPr>
              <a:pPr>
                <a:defRPr/>
              </a:pPr>
              <a:t>2</a:t>
            </a:fld>
            <a:endParaRPr lang="en-US" dirty="0">
              <a:solidFill>
                <a:schemeClr val="bg1"/>
              </a:solidFill>
              <a:latin typeface="UD デジタル 教科書体 NK-B" panose="02020700000000000000" pitchFamily="18" charset="-128"/>
              <a:ea typeface="UD デジタル 教科書体 NK-B" panose="02020700000000000000" pitchFamily="18" charset="-128"/>
            </a:endParaRPr>
          </a:p>
        </p:txBody>
      </p:sp>
    </p:spTree>
    <p:extLst>
      <p:ext uri="{BB962C8B-B14F-4D97-AF65-F5344CB8AC3E}">
        <p14:creationId xmlns:p14="http://schemas.microsoft.com/office/powerpoint/2010/main" val="3928663442"/>
      </p:ext>
    </p:extLst>
  </p:cSld>
  <p:clrMapOvr>
    <a:masterClrMapping/>
  </p:clrMapOvr>
  <p:transition spd="slow">
    <p:zoom dir="in"/>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5"/>
          <p:cNvSpPr txBox="1">
            <a:spLocks noChangeArrowheads="1"/>
          </p:cNvSpPr>
          <p:nvPr/>
        </p:nvSpPr>
        <p:spPr bwMode="auto">
          <a:xfrm>
            <a:off x="2301081" y="692153"/>
            <a:ext cx="2031325" cy="646331"/>
          </a:xfrm>
          <a:prstGeom prst="rect">
            <a:avLst/>
          </a:prstGeom>
          <a:noFill/>
          <a:ln>
            <a:noFill/>
          </a:ln>
          <a:effectLst>
            <a:prstShdw prst="shdw12">
              <a:schemeClr val="bg2">
                <a:alpha val="50000"/>
              </a:scheme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itchFamily="34" charset="0"/>
                <a:ea typeface="ＭＳ Ｐゴシック" pitchFamily="50" charset="-128"/>
              </a:defRPr>
            </a:lvl1pPr>
            <a:lvl2pPr marL="742950" indent="-285750" eaLnBrk="0" hangingPunct="0">
              <a:spcBef>
                <a:spcPct val="20000"/>
              </a:spcBef>
              <a:buChar char="–"/>
              <a:defRPr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9pPr>
          </a:lstStyle>
          <a:p>
            <a:pPr eaLnBrk="1" fontAlgn="base" hangingPunct="1">
              <a:spcBef>
                <a:spcPct val="0"/>
              </a:spcBef>
              <a:spcAft>
                <a:spcPct val="0"/>
              </a:spcAft>
              <a:buFontTx/>
              <a:buNone/>
            </a:pPr>
            <a:r>
              <a:rPr kumimoji="0" lang="ja-JP" altLang="en-US" sz="3600" dirty="0">
                <a:solidFill>
                  <a:srgbClr val="000000"/>
                </a:solidFill>
                <a:latin typeface="BIZ UDPゴシック" panose="020B0400000000000000" pitchFamily="50" charset="-128"/>
                <a:ea typeface="BIZ UDPゴシック" panose="020B0400000000000000" pitchFamily="50" charset="-128"/>
              </a:rPr>
              <a:t>障害受容</a:t>
            </a:r>
          </a:p>
        </p:txBody>
      </p:sp>
      <p:sp>
        <p:nvSpPr>
          <p:cNvPr id="23555" name="Text Box 6"/>
          <p:cNvSpPr txBox="1">
            <a:spLocks noChangeArrowheads="1"/>
          </p:cNvSpPr>
          <p:nvPr/>
        </p:nvSpPr>
        <p:spPr bwMode="auto">
          <a:xfrm>
            <a:off x="808275" y="1579987"/>
            <a:ext cx="8395247" cy="523220"/>
          </a:xfrm>
          <a:prstGeom prst="rect">
            <a:avLst/>
          </a:prstGeom>
          <a:noFill/>
          <a:ln>
            <a:noFill/>
          </a:ln>
          <a:effectLst>
            <a:prstShdw prst="shdw12">
              <a:schemeClr val="bg2">
                <a:alpha val="50000"/>
              </a:scheme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itchFamily="34" charset="0"/>
                <a:ea typeface="ＭＳ Ｐゴシック" pitchFamily="50" charset="-128"/>
              </a:defRPr>
            </a:lvl1pPr>
            <a:lvl2pPr marL="742950" indent="-285750" eaLnBrk="0" hangingPunct="0">
              <a:spcBef>
                <a:spcPct val="20000"/>
              </a:spcBef>
              <a:buChar char="–"/>
              <a:defRPr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9pPr>
          </a:lstStyle>
          <a:p>
            <a:pPr eaLnBrk="1" fontAlgn="base" hangingPunct="1">
              <a:spcBef>
                <a:spcPct val="0"/>
              </a:spcBef>
              <a:spcAft>
                <a:spcPct val="0"/>
              </a:spcAft>
              <a:buFontTx/>
              <a:buNone/>
            </a:pPr>
            <a:r>
              <a:rPr kumimoji="0" lang="ja-JP" altLang="en-US" sz="2800" dirty="0">
                <a:solidFill>
                  <a:srgbClr val="000000"/>
                </a:solidFill>
                <a:latin typeface="BIZ UDPゴシック" panose="020B0400000000000000" pitchFamily="50" charset="-128"/>
                <a:ea typeface="BIZ UDPゴシック" panose="020B0400000000000000" pitchFamily="50" charset="-128"/>
              </a:rPr>
              <a:t>「わが子の障害の受容」と「障害のあるわが子の受容」</a:t>
            </a:r>
          </a:p>
        </p:txBody>
      </p:sp>
      <p:sp>
        <p:nvSpPr>
          <p:cNvPr id="23556" name="AutoShape 7"/>
          <p:cNvSpPr>
            <a:spLocks noChangeArrowheads="1"/>
          </p:cNvSpPr>
          <p:nvPr/>
        </p:nvSpPr>
        <p:spPr bwMode="auto">
          <a:xfrm>
            <a:off x="4523694" y="2148287"/>
            <a:ext cx="701675" cy="504825"/>
          </a:xfrm>
          <a:prstGeom prst="downArrow">
            <a:avLst>
              <a:gd name="adj1" fmla="val 50000"/>
              <a:gd name="adj2" fmla="val 25000"/>
            </a:avLst>
          </a:prstGeom>
          <a:solidFill>
            <a:schemeClr val="accent1"/>
          </a:solidFill>
          <a:ln>
            <a:noFill/>
          </a:ln>
          <a:effectLst>
            <a:outerShdw dist="107763" dir="18900000" algn="ctr" rotWithShape="0">
              <a:schemeClr val="bg2">
                <a:alpha val="50000"/>
              </a:schemeClr>
            </a:outerShdw>
          </a:effectLst>
          <a:extLst>
            <a:ext uri="{91240B29-F687-4F45-9708-019B960494DF}">
              <a14:hiddenLine xmlns:a14="http://schemas.microsoft.com/office/drawing/2010/main" w="9525">
                <a:solidFill>
                  <a:srgbClr val="000000"/>
                </a:solidFill>
                <a:miter lim="800000"/>
                <a:headEnd/>
                <a:tailEnd/>
              </a14:hiddenLine>
            </a:ext>
          </a:extLst>
        </p:spPr>
        <p:txBody>
          <a:bodyPr vert="eaVert" wrap="none" anchor="ctr"/>
          <a:lstStyle>
            <a:lvl1pPr eaLnBrk="0" hangingPunct="0">
              <a:spcBef>
                <a:spcPct val="20000"/>
              </a:spcBef>
              <a:buChar char="•"/>
              <a:defRPr sz="3200">
                <a:solidFill>
                  <a:schemeClr val="tx1"/>
                </a:solidFill>
                <a:latin typeface="Arial" pitchFamily="34" charset="0"/>
                <a:ea typeface="ＭＳ Ｐゴシック" pitchFamily="50" charset="-128"/>
              </a:defRPr>
            </a:lvl1pPr>
            <a:lvl2pPr marL="742950" indent="-285750" eaLnBrk="0" hangingPunct="0">
              <a:spcBef>
                <a:spcPct val="20000"/>
              </a:spcBef>
              <a:buChar char="–"/>
              <a:defRPr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9pPr>
          </a:lstStyle>
          <a:p>
            <a:pPr eaLnBrk="1" fontAlgn="base" hangingPunct="1">
              <a:spcBef>
                <a:spcPct val="0"/>
              </a:spcBef>
              <a:spcAft>
                <a:spcPct val="0"/>
              </a:spcAft>
              <a:buFontTx/>
              <a:buNone/>
            </a:pPr>
            <a:endParaRPr kumimoji="0" lang="ja-JP" altLang="en-US" sz="4000">
              <a:solidFill>
                <a:srgbClr val="000000"/>
              </a:solidFill>
              <a:latin typeface="BIZ UDPゴシック" panose="020B0400000000000000" pitchFamily="50" charset="-128"/>
              <a:ea typeface="BIZ UDPゴシック" panose="020B0400000000000000" pitchFamily="50" charset="-128"/>
            </a:endParaRPr>
          </a:p>
        </p:txBody>
      </p:sp>
      <p:sp>
        <p:nvSpPr>
          <p:cNvPr id="23557" name="Text Box 8"/>
          <p:cNvSpPr txBox="1">
            <a:spLocks noChangeArrowheads="1"/>
          </p:cNvSpPr>
          <p:nvPr/>
        </p:nvSpPr>
        <p:spPr bwMode="auto">
          <a:xfrm>
            <a:off x="745646" y="3637473"/>
            <a:ext cx="9016338" cy="1200329"/>
          </a:xfrm>
          <a:prstGeom prst="rect">
            <a:avLst/>
          </a:prstGeom>
          <a:noFill/>
          <a:ln>
            <a:noFill/>
          </a:ln>
          <a:effectLst>
            <a:prstShdw prst="shdw12">
              <a:schemeClr val="bg2">
                <a:alpha val="50000"/>
              </a:scheme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pitchFamily="34" charset="0"/>
                <a:ea typeface="ＭＳ Ｐゴシック" pitchFamily="50" charset="-128"/>
              </a:defRPr>
            </a:lvl1pPr>
            <a:lvl2pPr marL="742950" indent="-285750" eaLnBrk="0" hangingPunct="0">
              <a:spcBef>
                <a:spcPct val="20000"/>
              </a:spcBef>
              <a:buChar char="–"/>
              <a:defRPr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9pPr>
          </a:lstStyle>
          <a:p>
            <a:pPr eaLnBrk="1" fontAlgn="base" hangingPunct="1">
              <a:spcBef>
                <a:spcPct val="0"/>
              </a:spcBef>
              <a:spcAft>
                <a:spcPct val="0"/>
              </a:spcAft>
              <a:buFontTx/>
              <a:buNone/>
            </a:pPr>
            <a:r>
              <a:rPr kumimoji="0" lang="ja-JP" altLang="en-US" sz="2400" dirty="0">
                <a:solidFill>
                  <a:srgbClr val="000000"/>
                </a:solidFill>
                <a:latin typeface="BIZ UDPゴシック" panose="020B0400000000000000" pitchFamily="50" charset="-128"/>
                <a:ea typeface="BIZ UDPゴシック" panose="020B0400000000000000" pitchFamily="50" charset="-128"/>
              </a:rPr>
              <a:t>こどもの発達、成長とともに緩やかにこどもの姿を受け止めていく</a:t>
            </a:r>
            <a:endParaRPr kumimoji="0" lang="en-US" altLang="ja-JP" sz="2400" dirty="0">
              <a:solidFill>
                <a:srgbClr val="000000"/>
              </a:solidFill>
              <a:latin typeface="BIZ UDPゴシック" panose="020B0400000000000000" pitchFamily="50" charset="-128"/>
              <a:ea typeface="BIZ UDPゴシック" panose="020B0400000000000000" pitchFamily="50" charset="-128"/>
            </a:endParaRPr>
          </a:p>
          <a:p>
            <a:pPr eaLnBrk="1" fontAlgn="base" hangingPunct="1">
              <a:spcBef>
                <a:spcPct val="0"/>
              </a:spcBef>
              <a:spcAft>
                <a:spcPct val="0"/>
              </a:spcAft>
              <a:buFontTx/>
              <a:buNone/>
            </a:pPr>
            <a:endParaRPr kumimoji="0" lang="ja-JP" altLang="en-US" sz="2400" dirty="0">
              <a:solidFill>
                <a:srgbClr val="000000"/>
              </a:solidFill>
              <a:latin typeface="BIZ UDPゴシック" panose="020B0400000000000000" pitchFamily="50" charset="-128"/>
              <a:ea typeface="BIZ UDPゴシック" panose="020B0400000000000000" pitchFamily="50" charset="-128"/>
            </a:endParaRPr>
          </a:p>
          <a:p>
            <a:pPr eaLnBrk="1" fontAlgn="base" hangingPunct="1">
              <a:spcBef>
                <a:spcPct val="0"/>
              </a:spcBef>
              <a:spcAft>
                <a:spcPct val="0"/>
              </a:spcAft>
              <a:buFontTx/>
              <a:buNone/>
            </a:pPr>
            <a:r>
              <a:rPr kumimoji="0" lang="ja-JP" altLang="en-US" sz="2400" dirty="0">
                <a:solidFill>
                  <a:srgbClr val="000000"/>
                </a:solidFill>
                <a:latin typeface="BIZ UDPゴシック" panose="020B0400000000000000" pitchFamily="50" charset="-128"/>
                <a:ea typeface="BIZ UDPゴシック" panose="020B0400000000000000" pitchFamily="50" charset="-128"/>
              </a:rPr>
              <a:t>こどもへの発達支援、信頼が受容過程を側面的に支える</a:t>
            </a:r>
          </a:p>
        </p:txBody>
      </p:sp>
      <p:sp>
        <p:nvSpPr>
          <p:cNvPr id="23558" name="Text Box 9"/>
          <p:cNvSpPr txBox="1">
            <a:spLocks noChangeArrowheads="1"/>
          </p:cNvSpPr>
          <p:nvPr/>
        </p:nvSpPr>
        <p:spPr bwMode="auto">
          <a:xfrm>
            <a:off x="1599413" y="5300758"/>
            <a:ext cx="537198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itchFamily="34" charset="0"/>
                <a:ea typeface="ＭＳ Ｐゴシック" pitchFamily="50" charset="-128"/>
              </a:defRPr>
            </a:lvl1pPr>
            <a:lvl2pPr marL="742950" indent="-285750" eaLnBrk="0" hangingPunct="0">
              <a:spcBef>
                <a:spcPct val="20000"/>
              </a:spcBef>
              <a:buChar char="–"/>
              <a:defRPr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9pPr>
          </a:lstStyle>
          <a:p>
            <a:pPr eaLnBrk="1" fontAlgn="base" hangingPunct="1">
              <a:spcBef>
                <a:spcPct val="0"/>
              </a:spcBef>
              <a:spcAft>
                <a:spcPct val="0"/>
              </a:spcAft>
              <a:buFontTx/>
              <a:buNone/>
            </a:pPr>
            <a:r>
              <a:rPr kumimoji="0" lang="ja-JP" altLang="en-US" sz="2400" b="1" dirty="0">
                <a:solidFill>
                  <a:srgbClr val="000000"/>
                </a:solidFill>
                <a:latin typeface="BIZ UDPゴシック" panose="020B0400000000000000" pitchFamily="50" charset="-128"/>
                <a:ea typeface="BIZ UDPゴシック" panose="020B0400000000000000" pitchFamily="50" charset="-128"/>
              </a:rPr>
              <a:t>親の不安を受け止める、理解する</a:t>
            </a:r>
          </a:p>
          <a:p>
            <a:pPr eaLnBrk="1" fontAlgn="base" hangingPunct="1">
              <a:spcBef>
                <a:spcPct val="0"/>
              </a:spcBef>
              <a:spcAft>
                <a:spcPct val="0"/>
              </a:spcAft>
              <a:buFontTx/>
              <a:buNone/>
            </a:pPr>
            <a:r>
              <a:rPr kumimoji="0" lang="ja-JP" altLang="en-US" sz="2400" b="1" dirty="0">
                <a:solidFill>
                  <a:srgbClr val="000000"/>
                </a:solidFill>
                <a:latin typeface="BIZ UDPゴシック" panose="020B0400000000000000" pitchFamily="50" charset="-128"/>
                <a:ea typeface="BIZ UDPゴシック" panose="020B0400000000000000" pitchFamily="50" charset="-128"/>
              </a:rPr>
              <a:t>親の受容能力に合わせた具体的な助言</a:t>
            </a:r>
          </a:p>
        </p:txBody>
      </p:sp>
      <p:pic>
        <p:nvPicPr>
          <p:cNvPr id="23559" name="Picture 10" descr="MC900442144[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0472" y="3690293"/>
            <a:ext cx="481542" cy="45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60" name="Picture 11" descr="MC900442144[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2986" y="4410373"/>
            <a:ext cx="481542" cy="45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61" name="AutoShape 12"/>
          <p:cNvSpPr>
            <a:spLocks noChangeArrowheads="1"/>
          </p:cNvSpPr>
          <p:nvPr/>
        </p:nvSpPr>
        <p:spPr bwMode="auto">
          <a:xfrm>
            <a:off x="1286404" y="5229320"/>
            <a:ext cx="6631517" cy="936625"/>
          </a:xfrm>
          <a:prstGeom prst="roundRect">
            <a:avLst>
              <a:gd name="adj" fmla="val 16667"/>
            </a:avLst>
          </a:prstGeom>
          <a:noFill/>
          <a:ln w="19050">
            <a:solidFill>
              <a:schemeClr val="tx1"/>
            </a:solidFill>
            <a:prstDash val="sysDot"/>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pitchFamily="34" charset="0"/>
                <a:ea typeface="ＭＳ Ｐゴシック" pitchFamily="50" charset="-128"/>
              </a:defRPr>
            </a:lvl1pPr>
            <a:lvl2pPr marL="742950" indent="-285750" eaLnBrk="0" hangingPunct="0">
              <a:spcBef>
                <a:spcPct val="20000"/>
              </a:spcBef>
              <a:buChar char="–"/>
              <a:defRPr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9pPr>
          </a:lstStyle>
          <a:p>
            <a:pPr eaLnBrk="1" fontAlgn="base" hangingPunct="1">
              <a:spcBef>
                <a:spcPct val="0"/>
              </a:spcBef>
              <a:spcAft>
                <a:spcPct val="0"/>
              </a:spcAft>
              <a:buFontTx/>
              <a:buNone/>
            </a:pPr>
            <a:endParaRPr kumimoji="0" lang="ja-JP" altLang="en-US" sz="4000">
              <a:solidFill>
                <a:srgbClr val="000000"/>
              </a:solidFill>
              <a:latin typeface="BIZ UDPゴシック" panose="020B0400000000000000" pitchFamily="50" charset="-128"/>
              <a:ea typeface="BIZ UDPゴシック" panose="020B0400000000000000" pitchFamily="50" charset="-128"/>
            </a:endParaRPr>
          </a:p>
        </p:txBody>
      </p:sp>
      <p:pic>
        <p:nvPicPr>
          <p:cNvPr id="23562" name="Picture 14" descr="MC900434854[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999315">
            <a:off x="7282187" y="64993"/>
            <a:ext cx="2105025" cy="158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63" name="Picture 16" descr="MC900312146[1]"/>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28229" y="765181"/>
            <a:ext cx="140335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スライド番号プレースホルダー 1">
            <a:extLst>
              <a:ext uri="{FF2B5EF4-FFF2-40B4-BE49-F238E27FC236}">
                <a16:creationId xmlns:a16="http://schemas.microsoft.com/office/drawing/2014/main" id="{4050D0BC-CB01-7C20-25B0-945F7D028BA5}"/>
              </a:ext>
            </a:extLst>
          </p:cNvPr>
          <p:cNvSpPr>
            <a:spLocks noGrp="1"/>
          </p:cNvSpPr>
          <p:nvPr>
            <p:ph type="sldNum" sz="quarter" idx="12"/>
          </p:nvPr>
        </p:nvSpPr>
        <p:spPr/>
        <p:txBody>
          <a:bodyPr/>
          <a:lstStyle/>
          <a:p>
            <a:pPr>
              <a:defRPr/>
            </a:pPr>
            <a:fld id="{A1FB5DF6-1505-4C20-AB11-4B5C5FDD7159}" type="slidenum">
              <a:rPr lang="ja-JP" altLang="en-US" smtClean="0">
                <a:solidFill>
                  <a:srgbClr val="000000"/>
                </a:solidFill>
                <a:latin typeface="BIZ UDPゴシック" panose="020B0400000000000000" pitchFamily="50" charset="-128"/>
                <a:ea typeface="BIZ UDPゴシック" panose="020B0400000000000000" pitchFamily="50" charset="-128"/>
              </a:rPr>
              <a:pPr>
                <a:defRPr/>
              </a:pPr>
              <a:t>20</a:t>
            </a:fld>
            <a:endParaRPr lang="en-US" dirty="0">
              <a:solidFill>
                <a:srgbClr val="000000"/>
              </a:solidFill>
              <a:latin typeface="BIZ UDPゴシック" panose="020B0400000000000000" pitchFamily="50" charset="-128"/>
              <a:ea typeface="BIZ UDPゴシック" panose="020B0400000000000000" pitchFamily="50" charset="-128"/>
            </a:endParaRPr>
          </a:p>
        </p:txBody>
      </p:sp>
      <p:sp>
        <p:nvSpPr>
          <p:cNvPr id="3" name="Text Box 6">
            <a:extLst>
              <a:ext uri="{FF2B5EF4-FFF2-40B4-BE49-F238E27FC236}">
                <a16:creationId xmlns:a16="http://schemas.microsoft.com/office/drawing/2014/main" id="{A50CE21D-87B7-B15F-D657-0870ACFC0726}"/>
              </a:ext>
            </a:extLst>
          </p:cNvPr>
          <p:cNvSpPr txBox="1">
            <a:spLocks noChangeArrowheads="1"/>
          </p:cNvSpPr>
          <p:nvPr/>
        </p:nvSpPr>
        <p:spPr bwMode="auto">
          <a:xfrm>
            <a:off x="906859" y="2659296"/>
            <a:ext cx="8379217" cy="461665"/>
          </a:xfrm>
          <a:prstGeom prst="rect">
            <a:avLst/>
          </a:prstGeom>
          <a:noFill/>
          <a:ln>
            <a:noFill/>
          </a:ln>
          <a:effectLst>
            <a:prstShdw prst="shdw12">
              <a:schemeClr val="bg2">
                <a:alpha val="50000"/>
              </a:scheme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itchFamily="34" charset="0"/>
                <a:ea typeface="ＭＳ Ｐゴシック" pitchFamily="50" charset="-128"/>
              </a:defRPr>
            </a:lvl1pPr>
            <a:lvl2pPr marL="742950" indent="-285750" eaLnBrk="0" hangingPunct="0">
              <a:spcBef>
                <a:spcPct val="20000"/>
              </a:spcBef>
              <a:buChar char="–"/>
              <a:defRPr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9pPr>
          </a:lstStyle>
          <a:p>
            <a:pPr eaLnBrk="1" fontAlgn="base" hangingPunct="1">
              <a:spcBef>
                <a:spcPct val="0"/>
              </a:spcBef>
              <a:spcAft>
                <a:spcPct val="0"/>
              </a:spcAft>
              <a:buFontTx/>
              <a:buNone/>
            </a:pPr>
            <a:r>
              <a:rPr kumimoji="0" lang="ja-JP" altLang="en-US" sz="2400" dirty="0">
                <a:solidFill>
                  <a:srgbClr val="000000"/>
                </a:solidFill>
                <a:latin typeface="BIZ UDPゴシック" panose="020B0400000000000000" pitchFamily="50" charset="-128"/>
                <a:ea typeface="BIZ UDPゴシック" panose="020B0400000000000000" pitchFamily="50" charset="-128"/>
              </a:rPr>
              <a:t>その障害の発見時期、その重さ、診断内容により大きく異なる</a:t>
            </a:r>
          </a:p>
        </p:txBody>
      </p:sp>
    </p:spTree>
    <p:extLst>
      <p:ext uri="{BB962C8B-B14F-4D97-AF65-F5344CB8AC3E}">
        <p14:creationId xmlns:p14="http://schemas.microsoft.com/office/powerpoint/2010/main" val="4108507052"/>
      </p:ext>
    </p:extLst>
  </p:cSld>
  <p:clrMapOvr>
    <a:masterClrMapping/>
  </p:clrMapOvr>
  <p:transition spd="slow">
    <p:zoom dir="in"/>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C507FBFB-FC82-5F7C-C7DC-8AC93DB762A6}"/>
              </a:ext>
            </a:extLst>
          </p:cNvPr>
          <p:cNvSpPr>
            <a:spLocks noGrp="1"/>
          </p:cNvSpPr>
          <p:nvPr>
            <p:ph type="title"/>
          </p:nvPr>
        </p:nvSpPr>
        <p:spPr>
          <a:xfrm>
            <a:off x="495300" y="274638"/>
            <a:ext cx="8915400" cy="650512"/>
          </a:xfrm>
        </p:spPr>
        <p:txBody>
          <a:bodyPr/>
          <a:lstStyle/>
          <a:p>
            <a:r>
              <a:rPr lang="ja-JP" altLang="en-US" dirty="0">
                <a:latin typeface="BIZ UDPゴシック" panose="020B0400000000000000" pitchFamily="50" charset="-128"/>
                <a:ea typeface="BIZ UDPゴシック" panose="020B0400000000000000" pitchFamily="50" charset="-128"/>
              </a:rPr>
              <a:t>家族との取り組み</a:t>
            </a:r>
          </a:p>
        </p:txBody>
      </p:sp>
      <p:sp>
        <p:nvSpPr>
          <p:cNvPr id="4" name="コンテンツ プレースホルダー 3">
            <a:extLst>
              <a:ext uri="{FF2B5EF4-FFF2-40B4-BE49-F238E27FC236}">
                <a16:creationId xmlns:a16="http://schemas.microsoft.com/office/drawing/2014/main" id="{46D1B20A-5E73-4733-C60A-5B4A1BD0A6A4}"/>
              </a:ext>
            </a:extLst>
          </p:cNvPr>
          <p:cNvSpPr>
            <a:spLocks noGrp="1"/>
          </p:cNvSpPr>
          <p:nvPr>
            <p:ph idx="1"/>
          </p:nvPr>
        </p:nvSpPr>
        <p:spPr>
          <a:xfrm>
            <a:off x="495300" y="1052736"/>
            <a:ext cx="8915400" cy="5530626"/>
          </a:xfrm>
        </p:spPr>
        <p:txBody>
          <a:bodyPr/>
          <a:lstStyle/>
          <a:p>
            <a:pPr marL="0" indent="0">
              <a:buNone/>
            </a:pPr>
            <a:r>
              <a:rPr lang="ja-JP" altLang="en-US" dirty="0">
                <a:latin typeface="BIZ UDPゴシック" panose="020B0400000000000000" pitchFamily="50" charset="-128"/>
                <a:ea typeface="BIZ UDPゴシック" panose="020B0400000000000000" pitchFamily="50" charset="-128"/>
              </a:rPr>
              <a:t>家族支援の最終目的は、</a:t>
            </a:r>
            <a:endParaRPr lang="en-US" altLang="ja-JP" dirty="0">
              <a:latin typeface="BIZ UDPゴシック" panose="020B0400000000000000" pitchFamily="50" charset="-128"/>
              <a:ea typeface="BIZ UDPゴシック" panose="020B0400000000000000" pitchFamily="50" charset="-128"/>
            </a:endParaRPr>
          </a:p>
          <a:p>
            <a:pPr marL="0" indent="0">
              <a:buNone/>
            </a:pPr>
            <a:r>
              <a:rPr lang="en-US" altLang="ja-JP" dirty="0">
                <a:latin typeface="BIZ UDPゴシック" panose="020B0400000000000000" pitchFamily="50" charset="-128"/>
                <a:ea typeface="BIZ UDPゴシック" panose="020B0400000000000000" pitchFamily="50" charset="-128"/>
              </a:rPr>
              <a:t>	</a:t>
            </a:r>
            <a:r>
              <a:rPr lang="ja-JP" altLang="en-US" dirty="0">
                <a:latin typeface="BIZ UDPゴシック" panose="020B0400000000000000" pitchFamily="50" charset="-128"/>
                <a:ea typeface="BIZ UDPゴシック" panose="020B0400000000000000" pitchFamily="50" charset="-128"/>
              </a:rPr>
              <a:t>当事者であるこどもの育ちの充実です。</a:t>
            </a:r>
            <a:endParaRPr lang="en-US" altLang="ja-JP" dirty="0">
              <a:latin typeface="BIZ UDPゴシック" panose="020B0400000000000000" pitchFamily="50" charset="-128"/>
              <a:ea typeface="BIZ UDPゴシック" panose="020B0400000000000000" pitchFamily="50" charset="-128"/>
            </a:endParaRPr>
          </a:p>
          <a:p>
            <a:endParaRPr lang="en-US" altLang="ja-JP" dirty="0">
              <a:latin typeface="BIZ UDPゴシック" panose="020B0400000000000000" pitchFamily="50" charset="-128"/>
              <a:ea typeface="BIZ UDPゴシック" panose="020B0400000000000000" pitchFamily="50" charset="-128"/>
            </a:endParaRPr>
          </a:p>
          <a:p>
            <a:pPr marL="1262063" indent="-285750"/>
            <a:r>
              <a:rPr lang="ja-JP" altLang="en-US" dirty="0">
                <a:latin typeface="BIZ UDPゴシック" panose="020B0400000000000000" pitchFamily="50" charset="-128"/>
                <a:ea typeface="BIZ UDPゴシック" panose="020B0400000000000000" pitchFamily="50" charset="-128"/>
              </a:rPr>
              <a:t>繋がることの大切さ</a:t>
            </a:r>
            <a:endParaRPr lang="en-US" altLang="ja-JP" dirty="0">
              <a:latin typeface="BIZ UDPゴシック" panose="020B0400000000000000" pitchFamily="50" charset="-128"/>
              <a:ea typeface="BIZ UDPゴシック" panose="020B0400000000000000" pitchFamily="50" charset="-128"/>
            </a:endParaRPr>
          </a:p>
          <a:p>
            <a:pPr marL="1887538" lvl="1">
              <a:buFont typeface="Wingdings" panose="05000000000000000000" pitchFamily="2" charset="2"/>
              <a:buChar char="Ø"/>
            </a:pPr>
            <a:r>
              <a:rPr lang="ja-JP" altLang="en-US" sz="2400" dirty="0">
                <a:latin typeface="BIZ UDPゴシック" panose="020B0400000000000000" pitchFamily="50" charset="-128"/>
                <a:ea typeface="BIZ UDPゴシック" panose="020B0400000000000000" pitchFamily="50" charset="-128"/>
              </a:rPr>
              <a:t>継続的なこどもとの関わりを維持するための信頼</a:t>
            </a:r>
            <a:endParaRPr lang="en-US" altLang="ja-JP" dirty="0">
              <a:latin typeface="BIZ UDPゴシック" panose="020B0400000000000000" pitchFamily="50" charset="-128"/>
              <a:ea typeface="BIZ UDPゴシック" panose="020B0400000000000000" pitchFamily="50" charset="-128"/>
            </a:endParaRPr>
          </a:p>
          <a:p>
            <a:pPr marL="1262063" indent="-285750"/>
            <a:r>
              <a:rPr lang="ja-JP" altLang="en-US" dirty="0">
                <a:latin typeface="BIZ UDPゴシック" panose="020B0400000000000000" pitchFamily="50" charset="-128"/>
                <a:ea typeface="BIZ UDPゴシック" panose="020B0400000000000000" pitchFamily="50" charset="-128"/>
              </a:rPr>
              <a:t>繋げることの大切さ</a:t>
            </a:r>
            <a:endParaRPr lang="en-US" altLang="ja-JP" dirty="0">
              <a:latin typeface="BIZ UDPゴシック" panose="020B0400000000000000" pitchFamily="50" charset="-128"/>
              <a:ea typeface="BIZ UDPゴシック" panose="020B0400000000000000" pitchFamily="50" charset="-128"/>
            </a:endParaRPr>
          </a:p>
          <a:p>
            <a:pPr marL="1887538" lvl="1">
              <a:buFont typeface="Wingdings" panose="05000000000000000000" pitchFamily="2" charset="2"/>
              <a:buChar char="Ø"/>
            </a:pPr>
            <a:r>
              <a:rPr lang="ja-JP" altLang="en-US" sz="2400" dirty="0">
                <a:latin typeface="BIZ UDPゴシック" panose="020B0400000000000000" pitchFamily="50" charset="-128"/>
                <a:ea typeface="BIZ UDPゴシック" panose="020B0400000000000000" pitchFamily="50" charset="-128"/>
              </a:rPr>
              <a:t>ピア（同属性のある）家族との接点</a:t>
            </a:r>
            <a:endParaRPr lang="en-US" altLang="ja-JP" dirty="0">
              <a:latin typeface="BIZ UDPゴシック" panose="020B0400000000000000" pitchFamily="50" charset="-128"/>
              <a:ea typeface="BIZ UDPゴシック" panose="020B0400000000000000" pitchFamily="50" charset="-128"/>
            </a:endParaRPr>
          </a:p>
          <a:p>
            <a:pPr marL="1262063" indent="-285750"/>
            <a:r>
              <a:rPr lang="ja-JP" altLang="en-US" dirty="0">
                <a:latin typeface="BIZ UDPゴシック" panose="020B0400000000000000" pitchFamily="50" charset="-128"/>
                <a:ea typeface="BIZ UDPゴシック" panose="020B0400000000000000" pitchFamily="50" charset="-128"/>
              </a:rPr>
              <a:t>個々の充実の大切さ</a:t>
            </a:r>
            <a:endParaRPr lang="en-US" altLang="ja-JP" dirty="0">
              <a:latin typeface="BIZ UDPゴシック" panose="020B0400000000000000" pitchFamily="50" charset="-128"/>
              <a:ea typeface="BIZ UDPゴシック" panose="020B0400000000000000" pitchFamily="50" charset="-128"/>
            </a:endParaRPr>
          </a:p>
          <a:p>
            <a:pPr marL="1887538" lvl="1">
              <a:buFont typeface="Wingdings" panose="05000000000000000000" pitchFamily="2" charset="2"/>
              <a:buChar char="Ø"/>
            </a:pPr>
            <a:r>
              <a:rPr lang="ja-JP" altLang="en-US" sz="2400" dirty="0">
                <a:latin typeface="BIZ UDPゴシック" panose="020B0400000000000000" pitchFamily="50" charset="-128"/>
                <a:ea typeface="BIZ UDPゴシック" panose="020B0400000000000000" pitchFamily="50" charset="-128"/>
              </a:rPr>
              <a:t>親、きょうだいそれぞれの生活や人生</a:t>
            </a:r>
            <a:endParaRPr lang="en-US" altLang="ja-JP" sz="2400" dirty="0">
              <a:latin typeface="BIZ UDPゴシック" panose="020B0400000000000000" pitchFamily="50" charset="-128"/>
              <a:ea typeface="BIZ UDPゴシック" panose="020B0400000000000000" pitchFamily="50" charset="-128"/>
            </a:endParaRPr>
          </a:p>
          <a:p>
            <a:endParaRPr lang="ja-JP" altLang="en-US" dirty="0">
              <a:latin typeface="BIZ UDPゴシック" panose="020B0400000000000000" pitchFamily="50" charset="-128"/>
              <a:ea typeface="BIZ UDPゴシック" panose="020B0400000000000000" pitchFamily="50" charset="-128"/>
            </a:endParaRPr>
          </a:p>
        </p:txBody>
      </p:sp>
      <p:sp>
        <p:nvSpPr>
          <p:cNvPr id="2" name="スライド番号プレースホルダー 1">
            <a:extLst>
              <a:ext uri="{FF2B5EF4-FFF2-40B4-BE49-F238E27FC236}">
                <a16:creationId xmlns:a16="http://schemas.microsoft.com/office/drawing/2014/main" id="{5C2AB3DE-A794-BADB-C345-B1EF39E300A4}"/>
              </a:ext>
            </a:extLst>
          </p:cNvPr>
          <p:cNvSpPr>
            <a:spLocks noGrp="1"/>
          </p:cNvSpPr>
          <p:nvPr>
            <p:ph type="sldNum" sz="quarter" idx="12"/>
          </p:nvPr>
        </p:nvSpPr>
        <p:spPr/>
        <p:txBody>
          <a:bodyPr/>
          <a:lstStyle/>
          <a:p>
            <a:pPr>
              <a:defRPr/>
            </a:pPr>
            <a:fld id="{A1FB5DF6-1505-4C20-AB11-4B5C5FDD7159}" type="slidenum">
              <a:rPr lang="ja-JP" altLang="en-US" smtClean="0">
                <a:solidFill>
                  <a:srgbClr val="000000"/>
                </a:solidFill>
                <a:latin typeface="BIZ UDPゴシック" panose="020B0400000000000000" pitchFamily="50" charset="-128"/>
                <a:ea typeface="BIZ UDPゴシック" panose="020B0400000000000000" pitchFamily="50" charset="-128"/>
              </a:rPr>
              <a:pPr>
                <a:defRPr/>
              </a:pPr>
              <a:t>21</a:t>
            </a:fld>
            <a:endParaRPr lang="en-US" dirty="0">
              <a:solidFill>
                <a:srgbClr val="000000"/>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667035203"/>
      </p:ext>
    </p:extLst>
  </p:cSld>
  <p:clrMapOvr>
    <a:masterClrMapping/>
  </p:clrMapOvr>
  <p:transition spd="slow">
    <p:zoom dir="in"/>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AutoShape 2"/>
          <p:cNvSpPr>
            <a:spLocks noChangeArrowheads="1"/>
          </p:cNvSpPr>
          <p:nvPr/>
        </p:nvSpPr>
        <p:spPr bwMode="auto">
          <a:xfrm>
            <a:off x="990600" y="116632"/>
            <a:ext cx="7924800" cy="790633"/>
          </a:xfrm>
          <a:prstGeom prst="roundRect">
            <a:avLst>
              <a:gd name="adj" fmla="val 16667"/>
            </a:avLst>
          </a:prstGeom>
          <a:solidFill>
            <a:srgbClr val="FFFF66"/>
          </a:solidFill>
          <a:ln w="9525">
            <a:solidFill>
              <a:schemeClr val="tx1"/>
            </a:solidFill>
            <a:round/>
            <a:headEnd/>
            <a:tailEnd/>
          </a:ln>
          <a:effectLst>
            <a:outerShdw dist="107763" dir="2700000" algn="ctr" rotWithShape="0">
              <a:schemeClr val="bg2">
                <a:alpha val="50000"/>
              </a:schemeClr>
            </a:outerShdw>
          </a:effectLst>
        </p:spPr>
        <p:txBody>
          <a:bodyPr wrap="none" anchor="ctr"/>
          <a:lstStyle/>
          <a:p>
            <a:pPr algn="ctr" eaLnBrk="0" fontAlgn="base" hangingPunct="0">
              <a:spcBef>
                <a:spcPct val="0"/>
              </a:spcBef>
              <a:spcAft>
                <a:spcPct val="0"/>
              </a:spcAft>
            </a:pPr>
            <a:r>
              <a:rPr kumimoji="0" lang="ja-JP" altLang="en-US" sz="4000" dirty="0">
                <a:solidFill>
                  <a:srgbClr val="000000"/>
                </a:solidFill>
                <a:latin typeface="BIZ UDPゴシック" panose="020B0400000000000000" pitchFamily="50" charset="-128"/>
                <a:ea typeface="BIZ UDPゴシック" panose="020B0400000000000000" pitchFamily="50" charset="-128"/>
              </a:rPr>
              <a:t>基本的な考え方</a:t>
            </a:r>
          </a:p>
        </p:txBody>
      </p:sp>
      <p:sp>
        <p:nvSpPr>
          <p:cNvPr id="23556" name="AutoShape 3"/>
          <p:cNvSpPr>
            <a:spLocks noChangeArrowheads="1"/>
          </p:cNvSpPr>
          <p:nvPr/>
        </p:nvSpPr>
        <p:spPr bwMode="auto">
          <a:xfrm>
            <a:off x="344488" y="1340768"/>
            <a:ext cx="9110662" cy="5112568"/>
          </a:xfrm>
          <a:prstGeom prst="roundRect">
            <a:avLst>
              <a:gd name="adj" fmla="val 16667"/>
            </a:avLst>
          </a:prstGeom>
          <a:solidFill>
            <a:schemeClr val="bg1"/>
          </a:solidFill>
          <a:ln w="9525">
            <a:noFill/>
            <a:round/>
            <a:headEnd/>
            <a:tailEnd/>
          </a:ln>
        </p:spPr>
        <p:txBody>
          <a:bodyPr wrap="none" lIns="90000" tIns="46800" rIns="90000" bIns="46800" anchor="ctr"/>
          <a:lstStyle/>
          <a:p>
            <a:pPr marL="342900" indent="-342900" eaLnBrk="0" fontAlgn="base" hangingPunct="0">
              <a:spcBef>
                <a:spcPct val="0"/>
              </a:spcBef>
              <a:spcAft>
                <a:spcPct val="0"/>
              </a:spcAft>
              <a:buFont typeface="Arial" panose="020B0604020202020204" pitchFamily="34" charset="0"/>
              <a:buChar char="•"/>
              <a:defRPr/>
            </a:pPr>
            <a:r>
              <a:rPr lang="ja-JP" altLang="en-US" sz="2400" b="1" dirty="0">
                <a:solidFill>
                  <a:srgbClr val="000000"/>
                </a:solidFill>
                <a:latin typeface="BIZ UDPゴシック" panose="020B0400000000000000" pitchFamily="50" charset="-128"/>
                <a:ea typeface="BIZ UDPゴシック" panose="020B0400000000000000" pitchFamily="50" charset="-128"/>
              </a:rPr>
              <a:t>こどものアセスメントならびに支援の実際に基づき、</a:t>
            </a:r>
            <a:endParaRPr lang="en-US" altLang="ja-JP" sz="2400" b="1" dirty="0">
              <a:solidFill>
                <a:srgbClr val="000000"/>
              </a:solidFill>
              <a:latin typeface="BIZ UDPゴシック" panose="020B0400000000000000" pitchFamily="50" charset="-128"/>
              <a:ea typeface="BIZ UDPゴシック" panose="020B0400000000000000" pitchFamily="50" charset="-128"/>
            </a:endParaRPr>
          </a:p>
          <a:p>
            <a:pPr eaLnBrk="0" fontAlgn="base" hangingPunct="0">
              <a:spcBef>
                <a:spcPct val="0"/>
              </a:spcBef>
              <a:spcAft>
                <a:spcPct val="0"/>
              </a:spcAft>
              <a:defRPr/>
            </a:pPr>
            <a:r>
              <a:rPr lang="ja-JP" altLang="en-US" sz="2400" b="1" dirty="0">
                <a:solidFill>
                  <a:srgbClr val="000000"/>
                </a:solidFill>
                <a:latin typeface="BIZ UDPゴシック" panose="020B0400000000000000" pitchFamily="50" charset="-128"/>
                <a:ea typeface="BIZ UDPゴシック" panose="020B0400000000000000" pitchFamily="50" charset="-128"/>
              </a:rPr>
              <a:t>　　　　　　　　　　　　　　　　　　　　　　　　家族ができることを助言する</a:t>
            </a:r>
            <a:endParaRPr lang="en-US" altLang="ja-JP" sz="2400" b="1" dirty="0">
              <a:solidFill>
                <a:srgbClr val="000000"/>
              </a:solidFill>
              <a:latin typeface="BIZ UDPゴシック" panose="020B0400000000000000" pitchFamily="50" charset="-128"/>
              <a:ea typeface="BIZ UDPゴシック" panose="020B0400000000000000" pitchFamily="50" charset="-128"/>
            </a:endParaRPr>
          </a:p>
          <a:p>
            <a:pPr marL="342900" indent="-342900" eaLnBrk="0" fontAlgn="base" hangingPunct="0">
              <a:spcBef>
                <a:spcPct val="0"/>
              </a:spcBef>
              <a:spcAft>
                <a:spcPct val="0"/>
              </a:spcAft>
              <a:defRPr/>
            </a:pPr>
            <a:r>
              <a:rPr lang="ja-JP" altLang="en-US" sz="2400" dirty="0">
                <a:solidFill>
                  <a:srgbClr val="000000"/>
                </a:solidFill>
                <a:latin typeface="BIZ UDPゴシック" panose="020B0400000000000000" pitchFamily="50" charset="-128"/>
                <a:ea typeface="BIZ UDPゴシック" panose="020B0400000000000000" pitchFamily="50" charset="-128"/>
              </a:rPr>
              <a:t>　　　（家庭で取り組みやすい場面や方法・工夫等）</a:t>
            </a:r>
            <a:endParaRPr lang="en-US" altLang="ja-JP" sz="2400" dirty="0">
              <a:solidFill>
                <a:srgbClr val="000000"/>
              </a:solidFill>
              <a:latin typeface="BIZ UDPゴシック" panose="020B0400000000000000" pitchFamily="50" charset="-128"/>
              <a:ea typeface="BIZ UDPゴシック" panose="020B0400000000000000" pitchFamily="50" charset="-128"/>
            </a:endParaRPr>
          </a:p>
          <a:p>
            <a:pPr marL="342900" indent="-342900" eaLnBrk="0" fontAlgn="base" hangingPunct="0">
              <a:spcBef>
                <a:spcPct val="0"/>
              </a:spcBef>
              <a:spcAft>
                <a:spcPct val="0"/>
              </a:spcAft>
              <a:buFont typeface="Arial" panose="020B0604020202020204" pitchFamily="34" charset="0"/>
              <a:buChar char="•"/>
              <a:defRPr/>
            </a:pPr>
            <a:endParaRPr lang="en-US" altLang="ja-JP" sz="2400" b="1" dirty="0">
              <a:solidFill>
                <a:srgbClr val="000000"/>
              </a:solidFill>
              <a:latin typeface="BIZ UDPゴシック" panose="020B0400000000000000" pitchFamily="50" charset="-128"/>
              <a:ea typeface="BIZ UDPゴシック" panose="020B0400000000000000" pitchFamily="50" charset="-128"/>
            </a:endParaRPr>
          </a:p>
          <a:p>
            <a:pPr marL="342900" indent="-342900" eaLnBrk="0" fontAlgn="base" hangingPunct="0">
              <a:spcBef>
                <a:spcPct val="0"/>
              </a:spcBef>
              <a:spcAft>
                <a:spcPct val="0"/>
              </a:spcAft>
              <a:buFont typeface="Arial" panose="020B0604020202020204" pitchFamily="34" charset="0"/>
              <a:buChar char="•"/>
              <a:defRPr/>
            </a:pPr>
            <a:r>
              <a:rPr lang="ja-JP" altLang="en-US" sz="2400" b="1" dirty="0">
                <a:solidFill>
                  <a:srgbClr val="000000"/>
                </a:solidFill>
                <a:latin typeface="BIZ UDPゴシック" panose="020B0400000000000000" pitchFamily="50" charset="-128"/>
                <a:ea typeface="BIZ UDPゴシック" panose="020B0400000000000000" pitchFamily="50" charset="-128"/>
              </a:rPr>
              <a:t>出来るだけ正確で確かな情報を伝える</a:t>
            </a:r>
            <a:endParaRPr lang="en-US" altLang="ja-JP" sz="2400" b="1" dirty="0">
              <a:solidFill>
                <a:srgbClr val="000000"/>
              </a:solidFill>
              <a:latin typeface="BIZ UDPゴシック" panose="020B0400000000000000" pitchFamily="50" charset="-128"/>
              <a:ea typeface="BIZ UDPゴシック" panose="020B0400000000000000" pitchFamily="50" charset="-128"/>
            </a:endParaRPr>
          </a:p>
          <a:p>
            <a:pPr marL="342900" indent="-342900" eaLnBrk="0" fontAlgn="base" hangingPunct="0">
              <a:spcBef>
                <a:spcPct val="0"/>
              </a:spcBef>
              <a:spcAft>
                <a:spcPct val="0"/>
              </a:spcAft>
              <a:defRPr/>
            </a:pPr>
            <a:r>
              <a:rPr kumimoji="0" lang="ja-JP" altLang="en-US" sz="2400" dirty="0">
                <a:solidFill>
                  <a:srgbClr val="000000"/>
                </a:solidFill>
                <a:latin typeface="BIZ UDPゴシック" panose="020B0400000000000000" pitchFamily="50" charset="-128"/>
                <a:ea typeface="BIZ UDPゴシック" panose="020B0400000000000000" pitchFamily="50" charset="-128"/>
              </a:rPr>
              <a:t>　　　（今使えるサービス、将来的に使えるサービス等）</a:t>
            </a:r>
            <a:endParaRPr kumimoji="0" lang="en-US" altLang="ja-JP" sz="2400" dirty="0">
              <a:solidFill>
                <a:srgbClr val="000000"/>
              </a:solidFill>
              <a:latin typeface="BIZ UDPゴシック" panose="020B0400000000000000" pitchFamily="50" charset="-128"/>
              <a:ea typeface="BIZ UDPゴシック" panose="020B0400000000000000" pitchFamily="50" charset="-128"/>
            </a:endParaRPr>
          </a:p>
          <a:p>
            <a:pPr marL="342900" indent="-342900" eaLnBrk="0" fontAlgn="base" hangingPunct="0">
              <a:spcBef>
                <a:spcPct val="0"/>
              </a:spcBef>
              <a:spcAft>
                <a:spcPct val="0"/>
              </a:spcAft>
              <a:defRPr/>
            </a:pPr>
            <a:endParaRPr kumimoji="0" lang="en-US" altLang="ja-JP" sz="2400" dirty="0">
              <a:solidFill>
                <a:srgbClr val="000000"/>
              </a:solidFill>
              <a:latin typeface="BIZ UDPゴシック" panose="020B0400000000000000" pitchFamily="50" charset="-128"/>
              <a:ea typeface="BIZ UDPゴシック" panose="020B0400000000000000" pitchFamily="50" charset="-128"/>
            </a:endParaRPr>
          </a:p>
          <a:p>
            <a:pPr marL="342900" indent="-342900" eaLnBrk="0" fontAlgn="base" hangingPunct="0">
              <a:spcBef>
                <a:spcPct val="0"/>
              </a:spcBef>
              <a:spcAft>
                <a:spcPct val="0"/>
              </a:spcAft>
              <a:buFont typeface="Arial" pitchFamily="34" charset="0"/>
              <a:buChar char="•"/>
              <a:defRPr/>
            </a:pPr>
            <a:r>
              <a:rPr kumimoji="0" lang="ja-JP" altLang="en-US" sz="2400" b="1" dirty="0">
                <a:solidFill>
                  <a:srgbClr val="000000"/>
                </a:solidFill>
                <a:latin typeface="BIZ UDPゴシック" panose="020B0400000000000000" pitchFamily="50" charset="-128"/>
                <a:ea typeface="BIZ UDPゴシック" panose="020B0400000000000000" pitchFamily="50" charset="-128"/>
              </a:rPr>
              <a:t>家族のがんばり、工夫、育児・子育ての楽しさに共感する</a:t>
            </a:r>
            <a:endParaRPr kumimoji="0" lang="en-US" altLang="ja-JP" sz="2400" b="1" dirty="0">
              <a:solidFill>
                <a:srgbClr val="000000"/>
              </a:solidFill>
              <a:latin typeface="BIZ UDPゴシック" panose="020B0400000000000000" pitchFamily="50" charset="-128"/>
              <a:ea typeface="BIZ UDPゴシック" panose="020B0400000000000000" pitchFamily="50" charset="-128"/>
            </a:endParaRPr>
          </a:p>
          <a:p>
            <a:pPr marL="342900" indent="-342900" eaLnBrk="0" fontAlgn="base" hangingPunct="0">
              <a:spcBef>
                <a:spcPct val="0"/>
              </a:spcBef>
              <a:spcAft>
                <a:spcPct val="0"/>
              </a:spcAft>
              <a:defRPr/>
            </a:pPr>
            <a:r>
              <a:rPr kumimoji="0" lang="ja-JP" altLang="en-US" sz="2400" dirty="0">
                <a:solidFill>
                  <a:srgbClr val="000000"/>
                </a:solidFill>
                <a:latin typeface="BIZ UDPゴシック" panose="020B0400000000000000" pitchFamily="50" charset="-128"/>
                <a:ea typeface="BIZ UDPゴシック" panose="020B0400000000000000" pitchFamily="50" charset="-128"/>
              </a:rPr>
              <a:t>　　　（適切な関わり方法を伝え、成功場面を増やし褒める）</a:t>
            </a:r>
            <a:endParaRPr kumimoji="0" lang="en-US" altLang="ja-JP" sz="2400" dirty="0">
              <a:solidFill>
                <a:srgbClr val="000000"/>
              </a:solidFill>
              <a:latin typeface="BIZ UDPゴシック" panose="020B0400000000000000" pitchFamily="50" charset="-128"/>
              <a:ea typeface="BIZ UDPゴシック" panose="020B0400000000000000" pitchFamily="50" charset="-128"/>
            </a:endParaRPr>
          </a:p>
          <a:p>
            <a:pPr marL="342900" indent="-342900" eaLnBrk="0" fontAlgn="base" hangingPunct="0">
              <a:spcBef>
                <a:spcPct val="0"/>
              </a:spcBef>
              <a:spcAft>
                <a:spcPct val="0"/>
              </a:spcAft>
              <a:buFont typeface="Arial" pitchFamily="34" charset="0"/>
              <a:buChar char="•"/>
              <a:defRPr/>
            </a:pPr>
            <a:endParaRPr kumimoji="0" lang="en-US" altLang="ja-JP" sz="2400" b="1" dirty="0">
              <a:solidFill>
                <a:srgbClr val="000000"/>
              </a:solidFill>
              <a:latin typeface="BIZ UDPゴシック" panose="020B0400000000000000" pitchFamily="50" charset="-128"/>
              <a:ea typeface="BIZ UDPゴシック" panose="020B0400000000000000" pitchFamily="50" charset="-128"/>
            </a:endParaRPr>
          </a:p>
          <a:p>
            <a:pPr marL="342900" indent="-342900" eaLnBrk="0" fontAlgn="base" hangingPunct="0">
              <a:spcBef>
                <a:spcPct val="0"/>
              </a:spcBef>
              <a:spcAft>
                <a:spcPct val="0"/>
              </a:spcAft>
              <a:buFont typeface="Arial" pitchFamily="34" charset="0"/>
              <a:buChar char="•"/>
              <a:defRPr/>
            </a:pPr>
            <a:r>
              <a:rPr kumimoji="0" lang="ja-JP" altLang="en-US" sz="2400" b="1" dirty="0">
                <a:solidFill>
                  <a:srgbClr val="000000"/>
                </a:solidFill>
                <a:latin typeface="BIZ UDPゴシック" panose="020B0400000000000000" pitchFamily="50" charset="-128"/>
                <a:ea typeface="BIZ UDPゴシック" panose="020B0400000000000000" pitchFamily="50" charset="-128"/>
              </a:rPr>
              <a:t>家族が、仲間と出会うことを助ける</a:t>
            </a:r>
          </a:p>
          <a:p>
            <a:pPr marL="342900" indent="-342900" eaLnBrk="0" fontAlgn="base" hangingPunct="0">
              <a:spcBef>
                <a:spcPct val="0"/>
              </a:spcBef>
              <a:spcAft>
                <a:spcPct val="0"/>
              </a:spcAft>
              <a:defRPr/>
            </a:pPr>
            <a:r>
              <a:rPr kumimoji="0" lang="ja-JP" altLang="en-US" sz="2400" dirty="0">
                <a:solidFill>
                  <a:srgbClr val="000000"/>
                </a:solidFill>
                <a:latin typeface="BIZ UDPゴシック" panose="020B0400000000000000" pitchFamily="50" charset="-128"/>
                <a:ea typeface="BIZ UDPゴシック" panose="020B0400000000000000" pitchFamily="50" charset="-128"/>
              </a:rPr>
              <a:t>　　　</a:t>
            </a:r>
            <a:r>
              <a:rPr kumimoji="0" lang="en-US" altLang="ja-JP" sz="2400" dirty="0">
                <a:solidFill>
                  <a:srgbClr val="000000"/>
                </a:solidFill>
                <a:latin typeface="BIZ UDPゴシック" panose="020B0400000000000000" pitchFamily="50" charset="-128"/>
                <a:ea typeface="BIZ UDPゴシック" panose="020B0400000000000000" pitchFamily="50" charset="-128"/>
              </a:rPr>
              <a:t>(</a:t>
            </a:r>
            <a:r>
              <a:rPr kumimoji="0" lang="ja-JP" altLang="en-US" sz="2400" dirty="0">
                <a:solidFill>
                  <a:srgbClr val="000000"/>
                </a:solidFill>
                <a:latin typeface="BIZ UDPゴシック" panose="020B0400000000000000" pitchFamily="50" charset="-128"/>
                <a:ea typeface="BIZ UDPゴシック" panose="020B0400000000000000" pitchFamily="50" charset="-128"/>
              </a:rPr>
              <a:t>同属性の集団</a:t>
            </a:r>
            <a:r>
              <a:rPr kumimoji="0" lang="en-US" altLang="ja-JP" sz="2400" dirty="0">
                <a:solidFill>
                  <a:srgbClr val="000000"/>
                </a:solidFill>
                <a:latin typeface="BIZ UDPゴシック" panose="020B0400000000000000" pitchFamily="50" charset="-128"/>
                <a:ea typeface="BIZ UDPゴシック" panose="020B0400000000000000" pitchFamily="50" charset="-128"/>
              </a:rPr>
              <a:t>､</a:t>
            </a:r>
            <a:r>
              <a:rPr kumimoji="0" lang="ja-JP" altLang="en-US" sz="2400" dirty="0">
                <a:solidFill>
                  <a:srgbClr val="000000"/>
                </a:solidFill>
                <a:latin typeface="BIZ UDPゴシック" panose="020B0400000000000000" pitchFamily="50" charset="-128"/>
                <a:ea typeface="BIZ UDPゴシック" panose="020B0400000000000000" pitchFamily="50" charset="-128"/>
              </a:rPr>
              <a:t>先輩を紹介する</a:t>
            </a:r>
            <a:r>
              <a:rPr kumimoji="0" lang="en-US" altLang="ja-JP" sz="2400" dirty="0">
                <a:solidFill>
                  <a:srgbClr val="000000"/>
                </a:solidFill>
                <a:latin typeface="BIZ UDPゴシック" panose="020B0400000000000000" pitchFamily="50" charset="-128"/>
                <a:ea typeface="BIZ UDPゴシック" panose="020B0400000000000000" pitchFamily="50" charset="-128"/>
              </a:rPr>
              <a:t>)</a:t>
            </a:r>
            <a:r>
              <a:rPr kumimoji="0" lang="ja-JP" altLang="en-US" sz="2400" dirty="0">
                <a:solidFill>
                  <a:srgbClr val="000000"/>
                </a:solidFill>
                <a:latin typeface="BIZ UDPゴシック" panose="020B0400000000000000" pitchFamily="50" charset="-128"/>
                <a:ea typeface="BIZ UDPゴシック" panose="020B0400000000000000" pitchFamily="50" charset="-128"/>
              </a:rPr>
              <a:t>　</a:t>
            </a:r>
            <a:endParaRPr kumimoji="0" lang="en-US" altLang="ja-JP" sz="2400" dirty="0">
              <a:solidFill>
                <a:srgbClr val="000000"/>
              </a:solidFill>
              <a:latin typeface="BIZ UDPゴシック" panose="020B0400000000000000" pitchFamily="50" charset="-128"/>
              <a:ea typeface="BIZ UDPゴシック" panose="020B0400000000000000" pitchFamily="50" charset="-128"/>
            </a:endParaRPr>
          </a:p>
          <a:p>
            <a:pPr marL="342900" indent="-342900" eaLnBrk="0" fontAlgn="base" hangingPunct="0">
              <a:spcBef>
                <a:spcPct val="0"/>
              </a:spcBef>
              <a:spcAft>
                <a:spcPct val="0"/>
              </a:spcAft>
              <a:defRPr/>
            </a:pPr>
            <a:endParaRPr kumimoji="0" lang="en-US" altLang="ja-JP" sz="2400" dirty="0">
              <a:solidFill>
                <a:srgbClr val="000000"/>
              </a:solidFill>
              <a:latin typeface="BIZ UDPゴシック" panose="020B0400000000000000" pitchFamily="50" charset="-128"/>
              <a:ea typeface="BIZ UDPゴシック" panose="020B0400000000000000" pitchFamily="50" charset="-128"/>
            </a:endParaRPr>
          </a:p>
          <a:p>
            <a:pPr marL="342900" indent="-342900" eaLnBrk="0" fontAlgn="base" hangingPunct="0">
              <a:spcBef>
                <a:spcPct val="0"/>
              </a:spcBef>
              <a:spcAft>
                <a:spcPct val="0"/>
              </a:spcAft>
              <a:buFont typeface="Arial" panose="020B0604020202020204" pitchFamily="34" charset="0"/>
              <a:buChar char="•"/>
              <a:defRPr/>
            </a:pPr>
            <a:r>
              <a:rPr kumimoji="0" lang="ja-JP" altLang="en-US" sz="2400" b="1" dirty="0">
                <a:solidFill>
                  <a:srgbClr val="000000"/>
                </a:solidFill>
                <a:latin typeface="BIZ UDPゴシック" panose="020B0400000000000000" pitchFamily="50" charset="-128"/>
                <a:ea typeface="BIZ UDPゴシック" panose="020B0400000000000000" pitchFamily="50" charset="-128"/>
              </a:rPr>
              <a:t>関係者同士が、情報の共有や引き継ぎをしっかりと行う</a:t>
            </a:r>
          </a:p>
        </p:txBody>
      </p:sp>
      <p:sp>
        <p:nvSpPr>
          <p:cNvPr id="2" name="スライド番号プレースホルダー 1">
            <a:extLst>
              <a:ext uri="{FF2B5EF4-FFF2-40B4-BE49-F238E27FC236}">
                <a16:creationId xmlns:a16="http://schemas.microsoft.com/office/drawing/2014/main" id="{B888AAB8-2513-C092-1E9A-685300BDEEBF}"/>
              </a:ext>
            </a:extLst>
          </p:cNvPr>
          <p:cNvSpPr>
            <a:spLocks noGrp="1"/>
          </p:cNvSpPr>
          <p:nvPr>
            <p:ph type="sldNum" sz="quarter" idx="12"/>
          </p:nvPr>
        </p:nvSpPr>
        <p:spPr/>
        <p:txBody>
          <a:bodyPr/>
          <a:lstStyle/>
          <a:p>
            <a:pPr>
              <a:defRPr/>
            </a:pPr>
            <a:fld id="{E1092D49-84C3-4752-8F4D-354FBC52CB74}" type="slidenum">
              <a:rPr lang="en-US" altLang="ja-JP" smtClean="0">
                <a:solidFill>
                  <a:srgbClr val="000000"/>
                </a:solidFill>
                <a:latin typeface="BIZ UDPゴシック" panose="020B0400000000000000" pitchFamily="50" charset="-128"/>
                <a:ea typeface="BIZ UDPゴシック" panose="020B0400000000000000" pitchFamily="50" charset="-128"/>
              </a:rPr>
              <a:pPr>
                <a:defRPr/>
              </a:pPr>
              <a:t>22</a:t>
            </a:fld>
            <a:endParaRPr lang="en-US" altLang="ja-JP" dirty="0">
              <a:solidFill>
                <a:srgbClr val="000000"/>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5040605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90E3EB4-0A13-4FC1-BE3C-03021F7E2860}"/>
              </a:ext>
            </a:extLst>
          </p:cNvPr>
          <p:cNvSpPr>
            <a:spLocks noGrp="1"/>
          </p:cNvSpPr>
          <p:nvPr>
            <p:ph type="title"/>
          </p:nvPr>
        </p:nvSpPr>
        <p:spPr>
          <a:xfrm>
            <a:off x="694184" y="274638"/>
            <a:ext cx="8568952" cy="778098"/>
          </a:xfrm>
        </p:spPr>
        <p:txBody>
          <a:bodyPr/>
          <a:lstStyle/>
          <a:p>
            <a:r>
              <a:rPr kumimoji="1" lang="ja-JP" altLang="en-US" dirty="0">
                <a:latin typeface="BIZ UDPゴシック" panose="020B0400000000000000" pitchFamily="50" charset="-128"/>
                <a:ea typeface="BIZ UDPゴシック" panose="020B0400000000000000" pitchFamily="50" charset="-128"/>
              </a:rPr>
              <a:t>保護者や家族の存在と理解</a:t>
            </a:r>
          </a:p>
        </p:txBody>
      </p:sp>
      <p:sp>
        <p:nvSpPr>
          <p:cNvPr id="3" name="コンテンツ プレースホルダー 2">
            <a:extLst>
              <a:ext uri="{FF2B5EF4-FFF2-40B4-BE49-F238E27FC236}">
                <a16:creationId xmlns:a16="http://schemas.microsoft.com/office/drawing/2014/main" id="{16234F0B-135C-4D63-A996-89D6E58659CE}"/>
              </a:ext>
            </a:extLst>
          </p:cNvPr>
          <p:cNvSpPr>
            <a:spLocks noGrp="1"/>
          </p:cNvSpPr>
          <p:nvPr>
            <p:ph idx="1"/>
          </p:nvPr>
        </p:nvSpPr>
        <p:spPr>
          <a:xfrm>
            <a:off x="776536" y="1196752"/>
            <a:ext cx="8568952" cy="2836908"/>
          </a:xfrm>
        </p:spPr>
        <p:txBody>
          <a:bodyPr/>
          <a:lstStyle/>
          <a:p>
            <a:r>
              <a:rPr kumimoji="1" lang="ja-JP" altLang="en-US" dirty="0">
                <a:latin typeface="BIZ UDPゴシック" panose="020B0400000000000000" pitchFamily="50" charset="-128"/>
                <a:ea typeface="BIZ UDPゴシック" panose="020B0400000000000000" pitchFamily="50" charset="-128"/>
              </a:rPr>
              <a:t>家族は、こどもの育ちに大きな影響を与える</a:t>
            </a:r>
            <a:endParaRPr kumimoji="1" lang="en-US" altLang="ja-JP" dirty="0">
              <a:latin typeface="BIZ UDPゴシック" panose="020B0400000000000000" pitchFamily="50" charset="-128"/>
              <a:ea typeface="BIZ UDPゴシック" panose="020B0400000000000000" pitchFamily="50" charset="-128"/>
            </a:endParaRPr>
          </a:p>
          <a:p>
            <a:pPr lvl="6"/>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親は、こどもを育てながら親になる</a:t>
            </a:r>
            <a:endParaRPr kumimoji="1" lang="en-US" altLang="ja-JP" dirty="0">
              <a:latin typeface="BIZ UDPゴシック" panose="020B0400000000000000" pitchFamily="50" charset="-128"/>
              <a:ea typeface="BIZ UDPゴシック" panose="020B0400000000000000" pitchFamily="50" charset="-128"/>
            </a:endParaRPr>
          </a:p>
          <a:p>
            <a:pPr lvl="1">
              <a:buFont typeface="Wingdings" panose="05000000000000000000" pitchFamily="2" charset="2"/>
              <a:buChar char="Ø"/>
            </a:pPr>
            <a:r>
              <a:rPr kumimoji="1" lang="ja-JP" altLang="en-US" sz="2400" dirty="0">
                <a:latin typeface="BIZ UDPゴシック" panose="020B0400000000000000" pitchFamily="50" charset="-128"/>
                <a:ea typeface="BIZ UDPゴシック" panose="020B0400000000000000" pitchFamily="50" charset="-128"/>
              </a:rPr>
              <a:t>その時々の子育てで精一杯</a:t>
            </a:r>
            <a:endParaRPr kumimoji="1" lang="en-US" altLang="ja-JP" sz="2400" dirty="0">
              <a:latin typeface="BIZ UDPゴシック" panose="020B0400000000000000" pitchFamily="50" charset="-128"/>
              <a:ea typeface="BIZ UDPゴシック" panose="020B0400000000000000" pitchFamily="50" charset="-128"/>
            </a:endParaRPr>
          </a:p>
          <a:p>
            <a:pPr lvl="1">
              <a:buFont typeface="Wingdings" panose="05000000000000000000" pitchFamily="2" charset="2"/>
              <a:buChar char="Ø"/>
            </a:pPr>
            <a:r>
              <a:rPr kumimoji="1" lang="ja-JP" altLang="en-US" sz="2400" dirty="0">
                <a:latin typeface="BIZ UDPゴシック" panose="020B0400000000000000" pitchFamily="50" charset="-128"/>
                <a:ea typeface="BIZ UDPゴシック" panose="020B0400000000000000" pitchFamily="50" charset="-128"/>
              </a:rPr>
              <a:t>振りかえる余裕がでたとき、こどもは育っている</a:t>
            </a:r>
          </a:p>
        </p:txBody>
      </p:sp>
      <p:sp>
        <p:nvSpPr>
          <p:cNvPr id="5" name="四角形: 角を丸くする 4">
            <a:extLst>
              <a:ext uri="{FF2B5EF4-FFF2-40B4-BE49-F238E27FC236}">
                <a16:creationId xmlns:a16="http://schemas.microsoft.com/office/drawing/2014/main" id="{29D67924-71D0-4386-83CD-C606F62A6EE2}"/>
              </a:ext>
            </a:extLst>
          </p:cNvPr>
          <p:cNvSpPr/>
          <p:nvPr/>
        </p:nvSpPr>
        <p:spPr>
          <a:xfrm>
            <a:off x="1064568" y="4199065"/>
            <a:ext cx="5072265" cy="36004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defRPr/>
            </a:pPr>
            <a:r>
              <a:rPr lang="ja-JP" altLang="en-US" dirty="0">
                <a:solidFill>
                  <a:prstClr val="black"/>
                </a:solidFill>
                <a:latin typeface="BIZ UDPゴシック" panose="020B0400000000000000" pitchFamily="50" charset="-128"/>
                <a:ea typeface="BIZ UDPゴシック" panose="020B0400000000000000" pitchFamily="50" charset="-128"/>
              </a:rPr>
              <a:t>こどもが、いくつになっても、いつまでも、親は親</a:t>
            </a:r>
          </a:p>
        </p:txBody>
      </p:sp>
      <p:sp>
        <p:nvSpPr>
          <p:cNvPr id="6" name="四角形: 角を丸くする 5">
            <a:extLst>
              <a:ext uri="{FF2B5EF4-FFF2-40B4-BE49-F238E27FC236}">
                <a16:creationId xmlns:a16="http://schemas.microsoft.com/office/drawing/2014/main" id="{C603DC17-F761-411C-BBFC-4672528D201C}"/>
              </a:ext>
            </a:extLst>
          </p:cNvPr>
          <p:cNvSpPr/>
          <p:nvPr/>
        </p:nvSpPr>
        <p:spPr>
          <a:xfrm>
            <a:off x="1642476" y="4785628"/>
            <a:ext cx="7647683" cy="907508"/>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defRPr/>
            </a:pPr>
            <a:r>
              <a:rPr lang="ja-JP" altLang="en-US" dirty="0">
                <a:solidFill>
                  <a:prstClr val="black"/>
                </a:solidFill>
                <a:latin typeface="BIZ UDPゴシック" panose="020B0400000000000000" pitchFamily="50" charset="-128"/>
                <a:ea typeface="BIZ UDPゴシック" panose="020B0400000000000000" pitchFamily="50" charset="-128"/>
              </a:rPr>
              <a:t>心配させて、心配かけて、悩ませて、アイデアを提供して、手を施して、・・・</a:t>
            </a:r>
            <a:endParaRPr lang="en-US" altLang="ja-JP" dirty="0">
              <a:solidFill>
                <a:prstClr val="black"/>
              </a:solidFill>
              <a:latin typeface="BIZ UDPゴシック" panose="020B0400000000000000" pitchFamily="50" charset="-128"/>
              <a:ea typeface="BIZ UDPゴシック" panose="020B0400000000000000" pitchFamily="50" charset="-128"/>
            </a:endParaRPr>
          </a:p>
          <a:p>
            <a:pPr>
              <a:defRPr/>
            </a:pPr>
            <a:r>
              <a:rPr lang="ja-JP" altLang="en-US" sz="2400" b="1" dirty="0">
                <a:solidFill>
                  <a:srgbClr val="FF0000"/>
                </a:solidFill>
                <a:latin typeface="BIZ UDPゴシック" panose="020B0400000000000000" pitchFamily="50" charset="-128"/>
                <a:ea typeface="BIZ UDPゴシック" panose="020B0400000000000000" pitchFamily="50" charset="-128"/>
              </a:rPr>
              <a:t>最後は一緒に笑い飛ばす</a:t>
            </a:r>
          </a:p>
        </p:txBody>
      </p:sp>
      <p:sp>
        <p:nvSpPr>
          <p:cNvPr id="7" name="吹き出し: 角を丸めた四角形 6">
            <a:extLst>
              <a:ext uri="{FF2B5EF4-FFF2-40B4-BE49-F238E27FC236}">
                <a16:creationId xmlns:a16="http://schemas.microsoft.com/office/drawing/2014/main" id="{2B92E7BC-0455-4334-81B8-571F47FF770B}"/>
              </a:ext>
            </a:extLst>
          </p:cNvPr>
          <p:cNvSpPr/>
          <p:nvPr/>
        </p:nvSpPr>
        <p:spPr>
          <a:xfrm>
            <a:off x="3573610" y="5854669"/>
            <a:ext cx="6073160" cy="504056"/>
          </a:xfrm>
          <a:prstGeom prst="wedgeRoundRectCallout">
            <a:avLst>
              <a:gd name="adj1" fmla="val -50300"/>
              <a:gd name="adj2" fmla="val -111027"/>
              <a:gd name="adj3" fmla="val 16667"/>
            </a:avLst>
          </a:prstGeom>
        </p:spPr>
        <p:style>
          <a:lnRef idx="1">
            <a:schemeClr val="accent3"/>
          </a:lnRef>
          <a:fillRef idx="2">
            <a:schemeClr val="accent3"/>
          </a:fillRef>
          <a:effectRef idx="1">
            <a:schemeClr val="accent3"/>
          </a:effectRef>
          <a:fontRef idx="minor">
            <a:schemeClr val="dk1"/>
          </a:fontRef>
        </p:style>
        <p:txBody>
          <a:bodyPr rtlCol="0" anchor="ctr"/>
          <a:lstStyle/>
          <a:p>
            <a:pPr algn="ctr">
              <a:defRPr/>
            </a:pPr>
            <a:r>
              <a:rPr lang="ja-JP" altLang="en-US" dirty="0">
                <a:solidFill>
                  <a:prstClr val="black"/>
                </a:solidFill>
                <a:latin typeface="BIZ UDPゴシック" panose="020B0400000000000000" pitchFamily="50" charset="-128"/>
                <a:ea typeface="BIZ UDPゴシック" panose="020B0400000000000000" pitchFamily="50" charset="-128"/>
              </a:rPr>
              <a:t>こどもの頃にしかできない！！（親にも臨界期があるかも）</a:t>
            </a:r>
          </a:p>
        </p:txBody>
      </p:sp>
      <p:sp>
        <p:nvSpPr>
          <p:cNvPr id="8" name="スライド番号プレースホルダー 7">
            <a:extLst>
              <a:ext uri="{FF2B5EF4-FFF2-40B4-BE49-F238E27FC236}">
                <a16:creationId xmlns:a16="http://schemas.microsoft.com/office/drawing/2014/main" id="{2E46B832-FAEF-766D-D27E-CD5D29F96D16}"/>
              </a:ext>
            </a:extLst>
          </p:cNvPr>
          <p:cNvSpPr>
            <a:spLocks noGrp="1"/>
          </p:cNvSpPr>
          <p:nvPr>
            <p:ph type="sldNum" sz="quarter" idx="12"/>
          </p:nvPr>
        </p:nvSpPr>
        <p:spPr>
          <a:xfrm>
            <a:off x="7545288" y="6520259"/>
            <a:ext cx="2221580" cy="365125"/>
          </a:xfrm>
        </p:spPr>
        <p:txBody>
          <a:bodyPr/>
          <a:lstStyle/>
          <a:p>
            <a:pPr fontAlgn="base">
              <a:spcAft>
                <a:spcPct val="0"/>
              </a:spcAft>
              <a:defRPr/>
            </a:pPr>
            <a:fld id="{5E614586-0A8F-4818-ACDC-ED708ECEC71E}" type="slidenum">
              <a:rPr lang="ja-JP" altLang="en-US" sz="1200">
                <a:solidFill>
                  <a:prstClr val="black">
                    <a:tint val="75000"/>
                  </a:prstClr>
                </a:solidFill>
                <a:latin typeface="BIZ UDPゴシック" panose="020B0400000000000000" pitchFamily="50" charset="-128"/>
                <a:ea typeface="BIZ UDPゴシック" panose="020B0400000000000000" pitchFamily="50" charset="-128"/>
              </a:rPr>
              <a:pPr fontAlgn="base">
                <a:spcAft>
                  <a:spcPct val="0"/>
                </a:spcAft>
                <a:defRPr/>
              </a:pPr>
              <a:t>23</a:t>
            </a:fld>
            <a:endParaRPr lang="ja-JP" altLang="en-US" sz="1200" dirty="0">
              <a:solidFill>
                <a:prstClr val="black">
                  <a:tint val="75000"/>
                </a:prstClr>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41597989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2CEBCAF7-51E4-7913-10C7-971FF2791BD3}"/>
              </a:ext>
            </a:extLst>
          </p:cNvPr>
          <p:cNvSpPr>
            <a:spLocks noGrp="1"/>
          </p:cNvSpPr>
          <p:nvPr>
            <p:ph type="title"/>
          </p:nvPr>
        </p:nvSpPr>
        <p:spPr>
          <a:xfrm>
            <a:off x="676967" y="2208879"/>
            <a:ext cx="8596513" cy="1676400"/>
          </a:xfrm>
        </p:spPr>
        <p:txBody>
          <a:bodyPr/>
          <a:lstStyle/>
          <a:p>
            <a:r>
              <a:rPr kumimoji="1" lang="ja-JP" altLang="en-US" sz="6000" b="0" i="0" u="none" strike="noStrike" kern="1200" cap="all" spc="0" normalizeH="0" baseline="0" noProof="0" dirty="0">
                <a:ln>
                  <a:noFill/>
                </a:ln>
                <a:solidFill>
                  <a:srgbClr val="099BDD"/>
                </a:solidFill>
                <a:effectLst/>
                <a:uLnTx/>
                <a:uFillTx/>
                <a:latin typeface="BIZ UDPゴシック" panose="020B0400000000000000" pitchFamily="50" charset="-128"/>
                <a:ea typeface="BIZ UDPゴシック" panose="020B0400000000000000" pitchFamily="50" charset="-128"/>
              </a:rPr>
              <a:t>地域連携・地域支援</a:t>
            </a:r>
            <a:endParaRPr lang="ja-JP" altLang="en-US" dirty="0">
              <a:latin typeface="BIZ UDPゴシック" panose="020B0400000000000000" pitchFamily="50" charset="-128"/>
              <a:ea typeface="BIZ UDPゴシック" panose="020B0400000000000000" pitchFamily="50" charset="-128"/>
            </a:endParaRPr>
          </a:p>
        </p:txBody>
      </p:sp>
      <p:sp>
        <p:nvSpPr>
          <p:cNvPr id="4" name="スライド番号プレースホルダー 3">
            <a:extLst>
              <a:ext uri="{FF2B5EF4-FFF2-40B4-BE49-F238E27FC236}">
                <a16:creationId xmlns:a16="http://schemas.microsoft.com/office/drawing/2014/main" id="{F269F0D8-5EBD-3CD7-7CB7-9553FA722520}"/>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197E0B-3DE5-44B4-8205-21AF5ABFE129}" type="slidenum">
              <a:rPr kumimoji="1" lang="ja-JP" altLang="en-US" sz="1200" b="0" i="0" u="none" strike="noStrike" kern="1200" cap="none" spc="0" normalizeH="0" baseline="0" noProof="0" smtClean="0">
                <a:ln>
                  <a:noFill/>
                </a:ln>
                <a:solidFill>
                  <a:prstClr val="black">
                    <a:tint val="75000"/>
                  </a:prstClr>
                </a:solidFill>
                <a:effectLst/>
                <a:uLnTx/>
                <a:uFillTx/>
                <a:latin typeface="UD デジタル 教科書体 NK-B" panose="02020700000000000000" pitchFamily="18" charset="-128"/>
                <a:ea typeface="UD デジタル 教科書体 NK-B" panose="02020700000000000000" pitchFamily="18" charset="-128"/>
              </a:rPr>
              <a:pPr marL="0" marR="0" lvl="0" indent="0" algn="l" defTabSz="914400" rtl="0" eaLnBrk="1" fontAlgn="auto" latinLnBrk="0" hangingPunct="1">
                <a:lnSpc>
                  <a:spcPct val="100000"/>
                </a:lnSpc>
                <a:spcBef>
                  <a:spcPts val="0"/>
                </a:spcBef>
                <a:spcAft>
                  <a:spcPts val="0"/>
                </a:spcAft>
                <a:buClrTx/>
                <a:buSzTx/>
                <a:buFontTx/>
                <a:buNone/>
                <a:tabLst/>
                <a:defRPr/>
              </a:pPr>
              <a:t>24</a:t>
            </a:fld>
            <a:endParaRPr kumimoji="1" lang="ja-JP" altLang="en-US" sz="1200" b="0" i="0" u="none" strike="noStrike" kern="1200" cap="none" spc="0" normalizeH="0" baseline="0" noProof="0">
              <a:ln>
                <a:noFill/>
              </a:ln>
              <a:solidFill>
                <a:prstClr val="black">
                  <a:tint val="75000"/>
                </a:prstClr>
              </a:solidFill>
              <a:effectLst/>
              <a:uLnTx/>
              <a:uFillTx/>
              <a:latin typeface="UD デジタル 教科書体 NK-B" panose="02020700000000000000" pitchFamily="18" charset="-128"/>
              <a:ea typeface="UD デジタル 教科書体 NK-B" panose="02020700000000000000" pitchFamily="18" charset="-128"/>
            </a:endParaRPr>
          </a:p>
        </p:txBody>
      </p:sp>
    </p:spTree>
    <p:extLst>
      <p:ext uri="{BB962C8B-B14F-4D97-AF65-F5344CB8AC3E}">
        <p14:creationId xmlns:p14="http://schemas.microsoft.com/office/powerpoint/2010/main" val="19887560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5" name="Rectangle 1"/>
          <p:cNvSpPr>
            <a:spLocks noChangeArrowheads="1"/>
          </p:cNvSpPr>
          <p:nvPr/>
        </p:nvSpPr>
        <p:spPr bwMode="auto">
          <a:xfrm>
            <a:off x="395410" y="273623"/>
            <a:ext cx="9687850" cy="635696"/>
          </a:xfrm>
          <a:prstGeom prst="rect">
            <a:avLst/>
          </a:prstGeom>
          <a:noFill/>
          <a:ln w="9525">
            <a:noFill/>
            <a:miter lim="800000"/>
            <a:headEnd/>
            <a:tailEnd/>
          </a:ln>
        </p:spPr>
        <p:txBody>
          <a:bodyPr wrap="square" anchor="t" anchorCtr="0">
            <a:noAutofit/>
          </a:bodyPr>
          <a:lstStyle/>
          <a:p>
            <a:pPr marL="539750" marR="0" lvl="0" indent="-539750" algn="l" defTabSz="914400" rtl="0" eaLnBrk="1" fontAlgn="auto" latinLnBrk="0" hangingPunct="1">
              <a:lnSpc>
                <a:spcPct val="100000"/>
              </a:lnSpc>
              <a:spcBef>
                <a:spcPts val="1200"/>
              </a:spcBef>
              <a:spcAft>
                <a:spcPts val="0"/>
              </a:spcAft>
              <a:buClrTx/>
              <a:buSzTx/>
              <a:buFontTx/>
              <a:buNone/>
              <a:tabLst/>
              <a:defRPr/>
            </a:pPr>
            <a:r>
              <a:rPr kumimoji="1" lang="ja-JP" altLang="en-US" sz="2800" b="0" i="0" u="sng" strike="noStrike" kern="1200" cap="none" spc="0" normalizeH="0" baseline="0" noProof="0" dirty="0">
                <a:ln>
                  <a:noFill/>
                </a:ln>
                <a:solidFill>
                  <a:srgbClr val="2C2C2C"/>
                </a:solidFill>
                <a:effectLst/>
                <a:uLnTx/>
                <a:uFillTx/>
                <a:latin typeface="BIZ UDPゴシック" panose="020B0400000000000000" pitchFamily="50" charset="-128"/>
                <a:ea typeface="BIZ UDPゴシック" panose="020B0400000000000000" pitchFamily="50" charset="-128"/>
                <a:cs typeface="HG丸ｺﾞｼｯｸM-PRO" pitchFamily="50" charset="-128"/>
              </a:rPr>
              <a:t>地域連携、地域支援</a:t>
            </a:r>
            <a:endParaRPr kumimoji="1" lang="en-US" altLang="ja-JP" sz="2800" b="0" i="0" u="none" strike="noStrike" kern="1200" cap="none" spc="0" normalizeH="0" baseline="0" noProof="0" dirty="0">
              <a:ln>
                <a:noFill/>
              </a:ln>
              <a:solidFill>
                <a:srgbClr val="2C2C2C"/>
              </a:solidFill>
              <a:effectLst/>
              <a:uLnTx/>
              <a:uFillTx/>
              <a:latin typeface="BIZ UDPゴシック" panose="020B0400000000000000" pitchFamily="50" charset="-128"/>
              <a:ea typeface="BIZ UDPゴシック" panose="020B0400000000000000" pitchFamily="50" charset="-128"/>
              <a:cs typeface="HG丸ｺﾞｼｯｸM-PRO" pitchFamily="50" charset="-128"/>
            </a:endParaRPr>
          </a:p>
        </p:txBody>
      </p:sp>
      <p:sp>
        <p:nvSpPr>
          <p:cNvPr id="2" name="スライド番号プレースホルダー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3E44226-3A56-4DE8-9BB1-36395FE9667F}" type="slidenum">
              <a:rPr kumimoji="1" lang="en-US" altLang="ja-JP" sz="1200" b="0" i="0" u="none" strike="noStrike" kern="1200" cap="none" spc="0" normalizeH="0" baseline="0" noProof="0" smtClean="0">
                <a:ln>
                  <a:noFill/>
                </a:ln>
                <a:solidFill>
                  <a:schemeClr val="bg1"/>
                </a:solidFill>
                <a:effectLst/>
                <a:uLnTx/>
                <a:uFillTx/>
                <a:latin typeface="BIZ UDPゴシック" panose="020B0400000000000000" pitchFamily="50" charset="-128"/>
                <a:ea typeface="BIZ UDPゴシック" panose="020B0400000000000000" pitchFamily="50" charset="-128"/>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1" lang="en-US" altLang="ja-JP" sz="120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endParaRPr>
          </a:p>
        </p:txBody>
      </p:sp>
      <p:sp>
        <p:nvSpPr>
          <p:cNvPr id="18" name="Rectangle 1">
            <a:extLst>
              <a:ext uri="{FF2B5EF4-FFF2-40B4-BE49-F238E27FC236}">
                <a16:creationId xmlns:a16="http://schemas.microsoft.com/office/drawing/2014/main" id="{7DCE29E3-C37E-794E-B07F-77B5541BF558}"/>
              </a:ext>
            </a:extLst>
          </p:cNvPr>
          <p:cNvSpPr>
            <a:spLocks noChangeArrowheads="1"/>
          </p:cNvSpPr>
          <p:nvPr/>
        </p:nvSpPr>
        <p:spPr bwMode="auto">
          <a:xfrm>
            <a:off x="3381026" y="933386"/>
            <a:ext cx="6341713" cy="5630322"/>
          </a:xfrm>
          <a:prstGeom prst="rect">
            <a:avLst/>
          </a:prstGeom>
          <a:noFill/>
          <a:ln w="9525">
            <a:noFill/>
            <a:miter lim="800000"/>
            <a:headEnd/>
            <a:tailEnd/>
          </a:ln>
        </p:spPr>
        <p:txBody>
          <a:bodyPr wrap="square" anchor="t" anchorCtr="0">
            <a:noAutofit/>
          </a:bodyPr>
          <a:lstStyle/>
          <a:p>
            <a:pPr marL="317500" marR="0" lvl="0" indent="-31750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srgbClr val="0432FF"/>
                </a:solidFill>
                <a:effectLst/>
                <a:uLnTx/>
                <a:uFillTx/>
                <a:latin typeface="BIZ UDPゴシック" panose="020B0400000000000000" pitchFamily="50" charset="-128"/>
                <a:ea typeface="BIZ UDPゴシック" panose="020B0400000000000000" pitchFamily="50" charset="-128"/>
                <a:cs typeface="HG丸ｺﾞｼｯｸM-PRO" pitchFamily="50" charset="-128"/>
              </a:rPr>
              <a:t>⇒</a:t>
            </a:r>
            <a:r>
              <a:rPr kumimoji="1" lang="ja-JP" altLang="en-US" sz="2000" b="0" i="0" u="sng"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HG丸ｺﾞｼｯｸM-PRO" pitchFamily="50" charset="-128"/>
              </a:rPr>
              <a:t>「地域支援」「地域連携」</a:t>
            </a:r>
            <a:r>
              <a:rPr kumimoji="1" lang="ja-JP" altLang="en-US" sz="2000" b="0" i="0" u="none" strike="noStrike" kern="1200" cap="none" spc="0" normalizeH="0" baseline="0" noProof="0" dirty="0">
                <a:ln>
                  <a:noFill/>
                </a:ln>
                <a:solidFill>
                  <a:srgbClr val="0432FF"/>
                </a:solidFill>
                <a:effectLst/>
                <a:uLnTx/>
                <a:uFillTx/>
                <a:latin typeface="BIZ UDPゴシック" panose="020B0400000000000000" pitchFamily="50" charset="-128"/>
                <a:ea typeface="BIZ UDPゴシック" panose="020B0400000000000000" pitchFamily="50" charset="-128"/>
                <a:cs typeface="HG丸ｺﾞｼｯｸM-PRO" pitchFamily="50" charset="-128"/>
              </a:rPr>
              <a:t>は、こどもとその家族が、安心して生活するために不可欠である。</a:t>
            </a:r>
            <a:endParaRPr kumimoji="1" lang="en-US" altLang="ja-JP" sz="2000" b="0" i="0" u="none" strike="noStrike" kern="1200" cap="none" spc="0" normalizeH="0" baseline="0" noProof="0" dirty="0">
              <a:ln>
                <a:noFill/>
              </a:ln>
              <a:solidFill>
                <a:srgbClr val="0432FF"/>
              </a:solidFill>
              <a:effectLst/>
              <a:uLnTx/>
              <a:uFillTx/>
              <a:latin typeface="BIZ UDPゴシック" panose="020B0400000000000000" pitchFamily="50" charset="-128"/>
              <a:ea typeface="BIZ UDPゴシック" panose="020B0400000000000000" pitchFamily="50" charset="-128"/>
              <a:cs typeface="HG丸ｺﾞｼｯｸM-PRO" pitchFamily="50" charset="-128"/>
            </a:endParaRPr>
          </a:p>
          <a:p>
            <a:pPr marL="317500" marR="0" lvl="0" indent="30480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srgbClr val="0432FF"/>
                </a:solidFill>
                <a:effectLst/>
                <a:uLnTx/>
                <a:uFillTx/>
                <a:latin typeface="BIZ UDPゴシック" panose="020B0400000000000000" pitchFamily="50" charset="-128"/>
                <a:ea typeface="BIZ UDPゴシック" panose="020B0400000000000000" pitchFamily="50" charset="-128"/>
                <a:cs typeface="HG丸ｺﾞｼｯｸM-PRO" pitchFamily="50" charset="-128"/>
              </a:rPr>
              <a:t>こどもが地域の一員として、生活できるように関係者の日々のコミュニケーションが重要</a:t>
            </a:r>
            <a:endParaRPr kumimoji="1" lang="en-US" altLang="ja-JP" sz="2000" b="0" i="0" u="none" strike="noStrike" kern="1200" cap="none" spc="0" normalizeH="0" baseline="0" noProof="0" dirty="0">
              <a:ln>
                <a:noFill/>
              </a:ln>
              <a:solidFill>
                <a:srgbClr val="0432FF"/>
              </a:solidFill>
              <a:effectLst/>
              <a:uLnTx/>
              <a:uFillTx/>
              <a:latin typeface="BIZ UDPゴシック" panose="020B0400000000000000" pitchFamily="50" charset="-128"/>
              <a:ea typeface="BIZ UDPゴシック" panose="020B0400000000000000" pitchFamily="50" charset="-128"/>
              <a:cs typeface="HG丸ｺﾞｼｯｸM-PRO" pitchFamily="50" charset="-128"/>
            </a:endParaRPr>
          </a:p>
          <a:p>
            <a:pPr marL="357188" lvl="0" indent="306388">
              <a:tabLst>
                <a:tab pos="357188" algn="l"/>
              </a:tabLst>
            </a:pPr>
            <a:r>
              <a:rPr lang="en-US" altLang="ja-JP" sz="2000" dirty="0">
                <a:solidFill>
                  <a:srgbClr val="FF0000"/>
                </a:solidFill>
                <a:latin typeface="BIZ UDPゴシック" panose="020B0400000000000000" pitchFamily="50" charset="-128"/>
                <a:ea typeface="BIZ UDPゴシック" panose="020B0400000000000000" pitchFamily="50" charset="-128"/>
                <a:cs typeface="HG丸ｺﾞｼｯｸM-PRO" pitchFamily="50" charset="-128"/>
              </a:rPr>
              <a:t>『</a:t>
            </a:r>
            <a:r>
              <a:rPr lang="ja-JP" altLang="en-US" sz="2000" dirty="0">
                <a:solidFill>
                  <a:srgbClr val="FF0000"/>
                </a:solidFill>
                <a:latin typeface="BIZ UDPゴシック" panose="020B0400000000000000" pitchFamily="50" charset="-128"/>
                <a:ea typeface="BIZ UDPゴシック" panose="020B0400000000000000" pitchFamily="50" charset="-128"/>
                <a:cs typeface="HG丸ｺﾞｼｯｸM-PRO" pitchFamily="50" charset="-128"/>
              </a:rPr>
              <a:t>地域との関係づくり</a:t>
            </a:r>
            <a:r>
              <a:rPr lang="en-US" altLang="ja-JP" sz="2000" dirty="0">
                <a:solidFill>
                  <a:srgbClr val="FF0000"/>
                </a:solidFill>
                <a:latin typeface="BIZ UDPゴシック" panose="020B0400000000000000" pitchFamily="50" charset="-128"/>
                <a:ea typeface="BIZ UDPゴシック" panose="020B0400000000000000" pitchFamily="50" charset="-128"/>
                <a:cs typeface="HG丸ｺﾞｼｯｸM-PRO" pitchFamily="50" charset="-128"/>
              </a:rPr>
              <a:t>』</a:t>
            </a:r>
            <a:r>
              <a:rPr lang="ja-JP" altLang="en-US" sz="2000" dirty="0">
                <a:solidFill>
                  <a:srgbClr val="FF0000"/>
                </a:solidFill>
                <a:latin typeface="BIZ UDPゴシック" panose="020B0400000000000000" pitchFamily="50" charset="-128"/>
                <a:ea typeface="BIZ UDPゴシック" panose="020B0400000000000000" pitchFamily="50" charset="-128"/>
                <a:cs typeface="HG丸ｺﾞｼｯｸM-PRO" pitchFamily="50" charset="-128"/>
              </a:rPr>
              <a:t>　</a:t>
            </a:r>
            <a:r>
              <a:rPr kumimoji="1" lang="en-US" altLang="ja-JP"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HG丸ｺﾞｼｯｸM-PRO" pitchFamily="50" charset="-128"/>
              </a:rPr>
              <a:t>『</a:t>
            </a:r>
            <a:r>
              <a:rPr kumimoji="1" lang="ja-JP" altLang="en-US"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HG丸ｺﾞｼｯｸM-PRO" pitchFamily="50" charset="-128"/>
              </a:rPr>
              <a:t>地域との協働</a:t>
            </a:r>
            <a:r>
              <a:rPr kumimoji="1" lang="en-US" altLang="ja-JP"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HG丸ｺﾞｼｯｸM-PRO" pitchFamily="50" charset="-128"/>
              </a:rPr>
              <a:t>』</a:t>
            </a:r>
          </a:p>
          <a:p>
            <a:pPr marL="987425" lvl="0" indent="173038">
              <a:tabLst>
                <a:tab pos="987425" algn="l"/>
              </a:tabLst>
            </a:pPr>
            <a:r>
              <a:rPr lang="ja-JP" altLang="en-US" sz="2000" dirty="0">
                <a:solidFill>
                  <a:schemeClr val="bg1"/>
                </a:solidFill>
                <a:latin typeface="BIZ UDPゴシック" panose="020B0400000000000000" pitchFamily="50" charset="-128"/>
                <a:ea typeface="BIZ UDPゴシック" panose="020B0400000000000000" pitchFamily="50" charset="-128"/>
                <a:cs typeface="HG丸ｺﾞｼｯｸM-PRO" pitchFamily="50" charset="-128"/>
              </a:rPr>
              <a:t>自立支援協議会こども部会等、地域と接点を持つことを心がける</a:t>
            </a:r>
            <a:endParaRPr lang="en-US" altLang="ja-JP" sz="2000" dirty="0">
              <a:solidFill>
                <a:schemeClr val="bg1"/>
              </a:solidFill>
              <a:latin typeface="BIZ UDPゴシック" panose="020B0400000000000000" pitchFamily="50" charset="-128"/>
              <a:ea typeface="BIZ UDPゴシック" panose="020B0400000000000000" pitchFamily="50" charset="-128"/>
              <a:cs typeface="HG丸ｺﾞｼｯｸM-PRO" pitchFamily="50" charset="-128"/>
            </a:endParaRPr>
          </a:p>
          <a:p>
            <a:pPr marL="357188" marR="0" lvl="0" indent="306388" algn="l" defTabSz="914400" rtl="0" eaLnBrk="1" fontAlgn="auto" latinLnBrk="0" hangingPunct="1">
              <a:lnSpc>
                <a:spcPct val="100000"/>
              </a:lnSpc>
              <a:spcBef>
                <a:spcPts val="0"/>
              </a:spcBef>
              <a:spcAft>
                <a:spcPts val="0"/>
              </a:spcAft>
              <a:buClrTx/>
              <a:buSzTx/>
              <a:buFontTx/>
              <a:buNone/>
              <a:tabLst>
                <a:tab pos="357188" algn="l"/>
              </a:tabLst>
              <a:defRPr/>
            </a:pPr>
            <a:r>
              <a:rPr kumimoji="1" lang="en-US" altLang="ja-JP"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HG丸ｺﾞｼｯｸM-PRO" pitchFamily="50" charset="-128"/>
              </a:rPr>
              <a:t>『</a:t>
            </a:r>
            <a:r>
              <a:rPr kumimoji="1" lang="ja-JP" altLang="en-US"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HG丸ｺﾞｼｯｸM-PRO" pitchFamily="50" charset="-128"/>
              </a:rPr>
              <a:t>所属機関との連携</a:t>
            </a:r>
            <a:r>
              <a:rPr kumimoji="1" lang="en-US" altLang="ja-JP"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HG丸ｺﾞｼｯｸM-PRO" pitchFamily="50" charset="-128"/>
              </a:rPr>
              <a:t>』</a:t>
            </a:r>
            <a:endParaRPr kumimoji="1" lang="en-US" altLang="ja-JP" sz="2000" b="0" i="0" u="none" strike="noStrike" kern="1200" cap="none" spc="0" normalizeH="0" baseline="0" noProof="0" dirty="0">
              <a:ln>
                <a:noFill/>
              </a:ln>
              <a:solidFill>
                <a:srgbClr val="0432FF"/>
              </a:solidFill>
              <a:effectLst/>
              <a:uLnTx/>
              <a:uFillTx/>
              <a:latin typeface="BIZ UDPゴシック" panose="020B0400000000000000" pitchFamily="50" charset="-128"/>
              <a:ea typeface="BIZ UDPゴシック" panose="020B0400000000000000" pitchFamily="50" charset="-128"/>
              <a:cs typeface="HG丸ｺﾞｼｯｸM-PRO" pitchFamily="50" charset="-128"/>
            </a:endParaRPr>
          </a:p>
          <a:p>
            <a:pPr marL="981075" marR="0" lvl="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HG丸ｺﾞｼｯｸM-PRO" pitchFamily="50" charset="-128"/>
              </a:rPr>
              <a:t>　</a:t>
            </a:r>
            <a:r>
              <a:rPr kumimoji="1" lang="ja-JP" altLang="en-US" sz="200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HG丸ｺﾞｼｯｸM-PRO" pitchFamily="50" charset="-128"/>
              </a:rPr>
              <a:t>保育所や幼稚園、学校などこどもが主に過ごす場所、担任との接点を持つ。</a:t>
            </a:r>
            <a:endParaRPr kumimoji="1" lang="en-US" altLang="ja-JP" sz="200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HG丸ｺﾞｼｯｸM-PRO" pitchFamily="50" charset="-128"/>
            </a:endParaRPr>
          </a:p>
          <a:p>
            <a:pPr marL="357188" lvl="0" indent="306388">
              <a:tabLst>
                <a:tab pos="357188" algn="l"/>
              </a:tabLst>
              <a:defRPr/>
            </a:pPr>
            <a:r>
              <a:rPr lang="ja-JP" altLang="en-US" sz="2000" dirty="0">
                <a:solidFill>
                  <a:srgbClr val="0432FF"/>
                </a:solidFill>
                <a:latin typeface="BIZ UDPゴシック" panose="020B0400000000000000" pitchFamily="50" charset="-128"/>
                <a:ea typeface="BIZ UDPゴシック" panose="020B0400000000000000" pitchFamily="50" charset="-128"/>
                <a:cs typeface="HG丸ｺﾞｼｯｸM-PRO" pitchFamily="50" charset="-128"/>
              </a:rPr>
              <a:t>　（こどもが安心して過ごせるために）</a:t>
            </a:r>
            <a:endParaRPr kumimoji="1" lang="en-US" altLang="ja-JP"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HG丸ｺﾞｼｯｸM-PRO" pitchFamily="50" charset="-128"/>
            </a:endParaRPr>
          </a:p>
          <a:p>
            <a:pPr marL="357188" marR="0" lvl="0" indent="306388" algn="l" defTabSz="914400" rtl="0" eaLnBrk="1" fontAlgn="auto" latinLnBrk="0" hangingPunct="1">
              <a:lnSpc>
                <a:spcPct val="100000"/>
              </a:lnSpc>
              <a:spcBef>
                <a:spcPts val="0"/>
              </a:spcBef>
              <a:spcAft>
                <a:spcPts val="0"/>
              </a:spcAft>
              <a:buClrTx/>
              <a:buSzTx/>
              <a:buFontTx/>
              <a:buNone/>
              <a:tabLst>
                <a:tab pos="357188" algn="l"/>
              </a:tabLst>
              <a:defRPr/>
            </a:pPr>
            <a:r>
              <a:rPr kumimoji="1" lang="en-US" altLang="ja-JP"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HG丸ｺﾞｼｯｸM-PRO" pitchFamily="50" charset="-128"/>
              </a:rPr>
              <a:t>『</a:t>
            </a:r>
            <a:r>
              <a:rPr kumimoji="1" lang="ja-JP" altLang="en-US"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HG丸ｺﾞｼｯｸM-PRO" pitchFamily="50" charset="-128"/>
              </a:rPr>
              <a:t>友達関係の把握</a:t>
            </a:r>
            <a:r>
              <a:rPr kumimoji="1" lang="en-US" altLang="ja-JP"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HG丸ｺﾞｼｯｸM-PRO" pitchFamily="50" charset="-128"/>
              </a:rPr>
              <a:t>』</a:t>
            </a:r>
            <a:endParaRPr kumimoji="1" lang="en-US" altLang="ja-JP" sz="2000" b="0" i="0" u="none" strike="noStrike" kern="1200" cap="none" spc="0" normalizeH="0" baseline="0" noProof="0" dirty="0">
              <a:ln>
                <a:noFill/>
              </a:ln>
              <a:solidFill>
                <a:srgbClr val="FF0000"/>
              </a:solidFill>
              <a:effectLst/>
              <a:highlight>
                <a:srgbClr val="FFFF00"/>
              </a:highlight>
              <a:uLnTx/>
              <a:uFillTx/>
              <a:latin typeface="BIZ UDPゴシック" panose="020B0400000000000000" pitchFamily="50" charset="-128"/>
              <a:ea typeface="BIZ UDPゴシック" panose="020B0400000000000000" pitchFamily="50" charset="-128"/>
              <a:cs typeface="HG丸ｺﾞｼｯｸM-PRO" pitchFamily="50" charset="-128"/>
            </a:endParaRPr>
          </a:p>
          <a:p>
            <a:pPr marL="317500" marR="0" lvl="0" indent="306388"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srgbClr val="0432FF"/>
                </a:solidFill>
                <a:effectLst/>
                <a:uLnTx/>
                <a:uFillTx/>
                <a:latin typeface="BIZ UDPゴシック" panose="020B0400000000000000" pitchFamily="50" charset="-128"/>
                <a:ea typeface="BIZ UDPゴシック" panose="020B0400000000000000" pitchFamily="50" charset="-128"/>
                <a:cs typeface="HG丸ｺﾞｼｯｸM-PRO" pitchFamily="50" charset="-128"/>
              </a:rPr>
              <a:t>　（友は、最大の発達促進剤）</a:t>
            </a:r>
            <a:endParaRPr kumimoji="1" lang="en-US" altLang="ja-JP"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HG丸ｺﾞｼｯｸM-PRO" pitchFamily="50" charset="-128"/>
            </a:endParaRPr>
          </a:p>
          <a:p>
            <a:pPr marL="357188" indent="306388">
              <a:tabLst>
                <a:tab pos="357188" algn="l"/>
              </a:tabLst>
            </a:pPr>
            <a:r>
              <a:rPr kumimoji="1" lang="en-US" altLang="ja-JP"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HG丸ｺﾞｼｯｸM-PRO" pitchFamily="50" charset="-128"/>
              </a:rPr>
              <a:t>『</a:t>
            </a:r>
            <a:r>
              <a:rPr kumimoji="1" lang="ja-JP" altLang="en-US"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HG丸ｺﾞｼｯｸM-PRO" pitchFamily="50" charset="-128"/>
              </a:rPr>
              <a:t>行政機関との連携</a:t>
            </a:r>
            <a:r>
              <a:rPr kumimoji="1" lang="en-US" altLang="ja-JP"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HG丸ｺﾞｼｯｸM-PRO" pitchFamily="50" charset="-128"/>
              </a:rPr>
              <a:t>』</a:t>
            </a:r>
          </a:p>
          <a:p>
            <a:pPr marL="981075" indent="306388">
              <a:tabLst>
                <a:tab pos="357188" algn="l"/>
              </a:tabLst>
            </a:pPr>
            <a:r>
              <a:rPr kumimoji="1" lang="ja-JP" altLang="en-US" sz="200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HG丸ｺﾞｼｯｸM-PRO" pitchFamily="50" charset="-128"/>
              </a:rPr>
              <a:t>障害福祉関連だけでなく、子育て支援関連部署との連携が重要。</a:t>
            </a:r>
            <a:endParaRPr kumimoji="1" lang="en-US" altLang="ja-JP"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HG丸ｺﾞｼｯｸM-PRO" pitchFamily="50" charset="-128"/>
            </a:endParaRPr>
          </a:p>
          <a:p>
            <a:pPr marL="317500" marR="0" lvl="0" indent="306388" algn="l" defTabSz="914400" rtl="0" eaLnBrk="1" fontAlgn="auto" latinLnBrk="0" hangingPunct="1">
              <a:lnSpc>
                <a:spcPct val="100000"/>
              </a:lnSpc>
              <a:spcBef>
                <a:spcPts val="0"/>
              </a:spcBef>
              <a:spcAft>
                <a:spcPts val="0"/>
              </a:spcAft>
              <a:buClrTx/>
              <a:buSzTx/>
              <a:buFontTx/>
              <a:buNone/>
              <a:tabLst/>
              <a:defRPr/>
            </a:pPr>
            <a:endParaRPr kumimoji="1" lang="en-US" altLang="ja-JP" sz="2000" b="0" i="0" u="none" strike="noStrike" kern="1200" cap="none" spc="0" normalizeH="0" baseline="0" noProof="0" dirty="0">
              <a:ln>
                <a:noFill/>
              </a:ln>
              <a:solidFill>
                <a:srgbClr val="0432FF"/>
              </a:solidFill>
              <a:effectLst/>
              <a:uLnTx/>
              <a:uFillTx/>
              <a:latin typeface="BIZ UDPゴシック" panose="020B0400000000000000" pitchFamily="50" charset="-128"/>
              <a:ea typeface="BIZ UDPゴシック" panose="020B0400000000000000" pitchFamily="50" charset="-128"/>
              <a:cs typeface="HG丸ｺﾞｼｯｸM-PRO" pitchFamily="50" charset="-128"/>
            </a:endParaRPr>
          </a:p>
          <a:p>
            <a:pPr marL="263525" indent="-263525">
              <a:tabLst>
                <a:tab pos="542925" algn="l"/>
              </a:tabLst>
            </a:pPr>
            <a:r>
              <a:rPr kumimoji="1" lang="ja-JP" altLang="en-US" sz="2000" b="0" i="0" u="none" strike="noStrike" kern="1200" cap="none" spc="0" normalizeH="0" baseline="0" noProof="0" dirty="0">
                <a:ln>
                  <a:noFill/>
                </a:ln>
                <a:solidFill>
                  <a:srgbClr val="0432FF"/>
                </a:solidFill>
                <a:effectLst/>
                <a:uLnTx/>
                <a:uFillTx/>
                <a:latin typeface="BIZ UDPゴシック" panose="020B0400000000000000" pitchFamily="50" charset="-128"/>
                <a:ea typeface="BIZ UDPゴシック" panose="020B0400000000000000" pitchFamily="50" charset="-128"/>
                <a:cs typeface="HG丸ｺﾞｼｯｸM-PRO" pitchFamily="50" charset="-128"/>
              </a:rPr>
              <a:t>⇒</a:t>
            </a:r>
            <a:r>
              <a:rPr kumimoji="1" lang="ja-JP" altLang="en-US" sz="2000" b="0" i="0" u="sng"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HG丸ｺﾞｼｯｸM-PRO" pitchFamily="50" charset="-128"/>
              </a:rPr>
              <a:t>「移行支援」</a:t>
            </a:r>
            <a:r>
              <a:rPr kumimoji="1" lang="ja-JP" altLang="en-US" sz="2000" b="0" i="0" u="none" strike="noStrike" kern="1200" cap="none" spc="0" normalizeH="0" baseline="0" noProof="0" dirty="0">
                <a:ln>
                  <a:noFill/>
                </a:ln>
                <a:solidFill>
                  <a:srgbClr val="0432FF"/>
                </a:solidFill>
                <a:effectLst/>
                <a:uLnTx/>
                <a:uFillTx/>
                <a:latin typeface="BIZ UDPゴシック" panose="020B0400000000000000" pitchFamily="50" charset="-128"/>
                <a:ea typeface="BIZ UDPゴシック" panose="020B0400000000000000" pitchFamily="50" charset="-128"/>
                <a:cs typeface="HG丸ｺﾞｼｯｸM-PRO" pitchFamily="50" charset="-128"/>
              </a:rPr>
              <a:t>は、就学、進学、就職などの大きなイベントのみでなく、進級などの劇的な環境変化は毎年起こる。</a:t>
            </a:r>
            <a:endParaRPr kumimoji="1" lang="en-US" altLang="ja-JP" sz="2000" b="0" i="0" u="none" strike="noStrike" kern="1200" cap="none" spc="0" normalizeH="0" baseline="0" noProof="0" dirty="0">
              <a:ln>
                <a:noFill/>
              </a:ln>
              <a:solidFill>
                <a:srgbClr val="0432FF"/>
              </a:solidFill>
              <a:effectLst/>
              <a:uLnTx/>
              <a:uFillTx/>
              <a:latin typeface="BIZ UDPゴシック" panose="020B0400000000000000" pitchFamily="50" charset="-128"/>
              <a:ea typeface="BIZ UDPゴシック" panose="020B0400000000000000" pitchFamily="50" charset="-128"/>
              <a:cs typeface="HG丸ｺﾞｼｯｸM-PRO" pitchFamily="50" charset="-128"/>
            </a:endParaRPr>
          </a:p>
        </p:txBody>
      </p:sp>
      <p:pic>
        <p:nvPicPr>
          <p:cNvPr id="3" name="図 2">
            <a:extLst>
              <a:ext uri="{FF2B5EF4-FFF2-40B4-BE49-F238E27FC236}">
                <a16:creationId xmlns:a16="http://schemas.microsoft.com/office/drawing/2014/main" id="{730D071C-DD29-377E-539E-CF1BB50E924E}"/>
              </a:ext>
            </a:extLst>
          </p:cNvPr>
          <p:cNvPicPr>
            <a:picLocks noChangeAspect="1"/>
          </p:cNvPicPr>
          <p:nvPr/>
        </p:nvPicPr>
        <p:blipFill>
          <a:blip r:embed="rId3"/>
          <a:stretch>
            <a:fillRect/>
          </a:stretch>
        </p:blipFill>
        <p:spPr>
          <a:xfrm>
            <a:off x="183260" y="830394"/>
            <a:ext cx="3142971" cy="2527473"/>
          </a:xfrm>
          <a:prstGeom prst="rect">
            <a:avLst/>
          </a:prstGeom>
        </p:spPr>
      </p:pic>
      <p:sp>
        <p:nvSpPr>
          <p:cNvPr id="9" name="楕円 8">
            <a:extLst>
              <a:ext uri="{FF2B5EF4-FFF2-40B4-BE49-F238E27FC236}">
                <a16:creationId xmlns:a16="http://schemas.microsoft.com/office/drawing/2014/main" id="{AF9CE925-E462-1957-9D85-D6235D86A4DE}"/>
              </a:ext>
            </a:extLst>
          </p:cNvPr>
          <p:cNvSpPr/>
          <p:nvPr/>
        </p:nvSpPr>
        <p:spPr>
          <a:xfrm>
            <a:off x="612014" y="2394277"/>
            <a:ext cx="1699774" cy="956872"/>
          </a:xfrm>
          <a:prstGeom prst="ellipse">
            <a:avLst/>
          </a:prstGeom>
          <a:noFill/>
          <a:ln w="73025" cap="flat" cmpd="sng" algn="ctr">
            <a:solidFill>
              <a:srgbClr val="FF0000"/>
            </a:solidFill>
            <a:prstDash val="sysDash"/>
            <a:round/>
            <a:headEnd type="none" w="med" len="med"/>
            <a:tailEnd type="none" w="med" len="med"/>
            <a:extLst>
              <a:ext uri="{C807C97D-BFC1-408E-A445-0C87EB9F89A2}">
                <ask:lineSketchStyleProps xmlns:ask="http://schemas.microsoft.com/office/drawing/2018/sketchyshapes" sd="1219033472">
                  <a:custGeom>
                    <a:avLst/>
                    <a:gdLst>
                      <a:gd name="connsiteX0" fmla="*/ 0 w 1699774"/>
                      <a:gd name="connsiteY0" fmla="*/ 442918 h 885835"/>
                      <a:gd name="connsiteX1" fmla="*/ 849887 w 1699774"/>
                      <a:gd name="connsiteY1" fmla="*/ 0 h 885835"/>
                      <a:gd name="connsiteX2" fmla="*/ 1699774 w 1699774"/>
                      <a:gd name="connsiteY2" fmla="*/ 442918 h 885835"/>
                      <a:gd name="connsiteX3" fmla="*/ 849887 w 1699774"/>
                      <a:gd name="connsiteY3" fmla="*/ 885836 h 885835"/>
                      <a:gd name="connsiteX4" fmla="*/ 0 w 1699774"/>
                      <a:gd name="connsiteY4" fmla="*/ 442918 h 8858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99774" h="885835" extrusionOk="0">
                        <a:moveTo>
                          <a:pt x="0" y="442918"/>
                        </a:moveTo>
                        <a:cubicBezTo>
                          <a:pt x="-70296" y="154941"/>
                          <a:pt x="332562" y="17995"/>
                          <a:pt x="849887" y="0"/>
                        </a:cubicBezTo>
                        <a:cubicBezTo>
                          <a:pt x="1364394" y="9500"/>
                          <a:pt x="1644397" y="200062"/>
                          <a:pt x="1699774" y="442918"/>
                        </a:cubicBezTo>
                        <a:cubicBezTo>
                          <a:pt x="1629432" y="756228"/>
                          <a:pt x="1297913" y="1003867"/>
                          <a:pt x="849887" y="885836"/>
                        </a:cubicBezTo>
                        <a:cubicBezTo>
                          <a:pt x="320073" y="852771"/>
                          <a:pt x="56632" y="714594"/>
                          <a:pt x="0" y="442918"/>
                        </a:cubicBezTo>
                        <a:close/>
                      </a:path>
                    </a:pathLst>
                  </a:custGeom>
                  <ask:type>
                    <ask:lineSketchNone/>
                  </ask:type>
                </ask:lineSketchStyleProps>
              </a:ext>
            </a:extLst>
          </a:ln>
        </p:spPr>
        <p:style>
          <a:lnRef idx="0">
            <a:scrgbClr r="0" g="0" b="0"/>
          </a:lnRef>
          <a:fillRef idx="0">
            <a:scrgbClr r="0" g="0" b="0"/>
          </a:fillRef>
          <a:effectRef idx="0">
            <a:scrgbClr r="0" g="0" b="0"/>
          </a:effectRef>
          <a:fontRef idx="minor">
            <a:schemeClr val="accent4"/>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F24099"/>
              </a:solidFill>
              <a:effectLst/>
              <a:uLnTx/>
              <a:uFillTx/>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4984842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円/楕円 4"/>
          <p:cNvSpPr/>
          <p:nvPr/>
        </p:nvSpPr>
        <p:spPr>
          <a:xfrm>
            <a:off x="914218" y="458199"/>
            <a:ext cx="7706141" cy="6264697"/>
          </a:xfrm>
          <a:prstGeom prst="ellipse">
            <a:avLst/>
          </a:prstGeom>
          <a:gradFill flip="none" rotWithShape="1">
            <a:gsLst>
              <a:gs pos="0">
                <a:schemeClr val="accent6">
                  <a:lumMod val="60000"/>
                  <a:lumOff val="40000"/>
                </a:schemeClr>
              </a:gs>
              <a:gs pos="37000">
                <a:srgbClr val="85C2FF">
                  <a:alpha val="66000"/>
                </a:srgbClr>
              </a:gs>
              <a:gs pos="82000">
                <a:srgbClr val="C4D6EB"/>
              </a:gs>
              <a:gs pos="100000">
                <a:srgbClr val="FFEBFA"/>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BIZ UDPゴシック" panose="020B0400000000000000" pitchFamily="50" charset="-128"/>
              <a:ea typeface="BIZ UDPゴシック" panose="020B0400000000000000" pitchFamily="50" charset="-128"/>
            </a:endParaRPr>
          </a:p>
        </p:txBody>
      </p:sp>
      <p:sp>
        <p:nvSpPr>
          <p:cNvPr id="2" name="円/楕円 1"/>
          <p:cNvSpPr/>
          <p:nvPr/>
        </p:nvSpPr>
        <p:spPr>
          <a:xfrm>
            <a:off x="1285641" y="550668"/>
            <a:ext cx="6434773" cy="6082310"/>
          </a:xfrm>
          <a:prstGeom prst="ellipse">
            <a:avLst/>
          </a:prstGeom>
          <a:gradFill flip="none" rotWithShape="1">
            <a:gsLst>
              <a:gs pos="0">
                <a:srgbClr val="FF3399">
                  <a:alpha val="22000"/>
                </a:srgbClr>
              </a:gs>
              <a:gs pos="25000">
                <a:srgbClr val="FF6633"/>
              </a:gs>
              <a:gs pos="71000">
                <a:srgbClr val="FFFF00"/>
              </a:gs>
              <a:gs pos="85000">
                <a:srgbClr val="01A78F"/>
              </a:gs>
              <a:gs pos="100000">
                <a:srgbClr val="3366FF"/>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BIZ UDPゴシック" panose="020B0400000000000000" pitchFamily="50" charset="-128"/>
              <a:ea typeface="BIZ UDPゴシック" panose="020B0400000000000000" pitchFamily="50" charset="-128"/>
            </a:endParaRPr>
          </a:p>
        </p:txBody>
      </p:sp>
      <p:sp>
        <p:nvSpPr>
          <p:cNvPr id="135175" name="AutoShape 7"/>
          <p:cNvSpPr>
            <a:spLocks noChangeArrowheads="1"/>
          </p:cNvSpPr>
          <p:nvPr/>
        </p:nvSpPr>
        <p:spPr bwMode="auto">
          <a:xfrm rot="13701031">
            <a:off x="3830811" y="1021133"/>
            <a:ext cx="1325538" cy="4817509"/>
          </a:xfrm>
          <a:custGeom>
            <a:avLst/>
            <a:gdLst>
              <a:gd name="G0" fmla="+- 4392 0 0"/>
              <a:gd name="G1" fmla="+- 21600 0 4392"/>
              <a:gd name="G2" fmla="*/ 4392 1 2"/>
              <a:gd name="G3" fmla="+- 21600 0 G2"/>
              <a:gd name="G4" fmla="+/ 4392 21600 2"/>
              <a:gd name="G5" fmla="+/ G1 0 2"/>
              <a:gd name="G6" fmla="*/ 21600 21600 4392"/>
              <a:gd name="G7" fmla="*/ G6 1 2"/>
              <a:gd name="G8" fmla="+- 21600 0 G7"/>
              <a:gd name="G9" fmla="*/ 21600 1 2"/>
              <a:gd name="G10" fmla="+- 4392 0 G9"/>
              <a:gd name="G11" fmla="?: G10 G8 0"/>
              <a:gd name="G12" fmla="?: G10 G7 21600"/>
              <a:gd name="T0" fmla="*/ 19404 w 21600"/>
              <a:gd name="T1" fmla="*/ 10800 h 21600"/>
              <a:gd name="T2" fmla="*/ 10800 w 21600"/>
              <a:gd name="T3" fmla="*/ 21600 h 21600"/>
              <a:gd name="T4" fmla="*/ 2196 w 21600"/>
              <a:gd name="T5" fmla="*/ 10800 h 21600"/>
              <a:gd name="T6" fmla="*/ 10800 w 21600"/>
              <a:gd name="T7" fmla="*/ 0 h 21600"/>
              <a:gd name="T8" fmla="*/ 3996 w 21600"/>
              <a:gd name="T9" fmla="*/ 3996 h 21600"/>
              <a:gd name="T10" fmla="*/ 17604 w 21600"/>
              <a:gd name="T11" fmla="*/ 17604 h 21600"/>
            </a:gdLst>
            <a:ahLst/>
            <a:cxnLst>
              <a:cxn ang="0">
                <a:pos x="T0" y="T1"/>
              </a:cxn>
              <a:cxn ang="0">
                <a:pos x="T2" y="T3"/>
              </a:cxn>
              <a:cxn ang="0">
                <a:pos x="T4" y="T5"/>
              </a:cxn>
              <a:cxn ang="0">
                <a:pos x="T6" y="T7"/>
              </a:cxn>
            </a:cxnLst>
            <a:rect l="T8" t="T9" r="T10" b="T11"/>
            <a:pathLst>
              <a:path w="21600" h="21600">
                <a:moveTo>
                  <a:pt x="0" y="0"/>
                </a:moveTo>
                <a:lnTo>
                  <a:pt x="4392" y="21600"/>
                </a:lnTo>
                <a:lnTo>
                  <a:pt x="17208" y="21600"/>
                </a:lnTo>
                <a:lnTo>
                  <a:pt x="21600" y="0"/>
                </a:lnTo>
                <a:close/>
              </a:path>
            </a:pathLst>
          </a:custGeom>
          <a:gradFill rotWithShape="1">
            <a:gsLst>
              <a:gs pos="0">
                <a:srgbClr val="CCCC00"/>
              </a:gs>
              <a:gs pos="100000">
                <a:srgbClr val="FFFF99">
                  <a:alpha val="30000"/>
                </a:srgbClr>
              </a:gs>
            </a:gsLst>
            <a:lin ang="5400000" scaled="1"/>
          </a:gradFill>
          <a:ln w="15875">
            <a:solidFill>
              <a:schemeClr val="tx1"/>
            </a:solidFill>
            <a:prstDash val="dash"/>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ja-JP" altLang="en-US">
              <a:latin typeface="BIZ UDPゴシック" panose="020B0400000000000000" pitchFamily="50" charset="-128"/>
              <a:ea typeface="BIZ UDPゴシック" panose="020B0400000000000000" pitchFamily="50" charset="-128"/>
            </a:endParaRPr>
          </a:p>
        </p:txBody>
      </p:sp>
      <p:sp>
        <p:nvSpPr>
          <p:cNvPr id="135177" name="AutoShape 9"/>
          <p:cNvSpPr>
            <a:spLocks noChangeArrowheads="1"/>
          </p:cNvSpPr>
          <p:nvPr/>
        </p:nvSpPr>
        <p:spPr bwMode="auto">
          <a:xfrm rot="7884636">
            <a:off x="3881787" y="1226699"/>
            <a:ext cx="1246384" cy="4502078"/>
          </a:xfrm>
          <a:custGeom>
            <a:avLst/>
            <a:gdLst>
              <a:gd name="G0" fmla="+- 4392 0 0"/>
              <a:gd name="G1" fmla="+- 21600 0 4392"/>
              <a:gd name="G2" fmla="*/ 4392 1 2"/>
              <a:gd name="G3" fmla="+- 21600 0 G2"/>
              <a:gd name="G4" fmla="+/ 4392 21600 2"/>
              <a:gd name="G5" fmla="+/ G1 0 2"/>
              <a:gd name="G6" fmla="*/ 21600 21600 4392"/>
              <a:gd name="G7" fmla="*/ G6 1 2"/>
              <a:gd name="G8" fmla="+- 21600 0 G7"/>
              <a:gd name="G9" fmla="*/ 21600 1 2"/>
              <a:gd name="G10" fmla="+- 4392 0 G9"/>
              <a:gd name="G11" fmla="?: G10 G8 0"/>
              <a:gd name="G12" fmla="?: G10 G7 21600"/>
              <a:gd name="T0" fmla="*/ 19404 w 21600"/>
              <a:gd name="T1" fmla="*/ 10800 h 21600"/>
              <a:gd name="T2" fmla="*/ 10800 w 21600"/>
              <a:gd name="T3" fmla="*/ 21600 h 21600"/>
              <a:gd name="T4" fmla="*/ 2196 w 21600"/>
              <a:gd name="T5" fmla="*/ 10800 h 21600"/>
              <a:gd name="T6" fmla="*/ 10800 w 21600"/>
              <a:gd name="T7" fmla="*/ 0 h 21600"/>
              <a:gd name="T8" fmla="*/ 3996 w 21600"/>
              <a:gd name="T9" fmla="*/ 3996 h 21600"/>
              <a:gd name="T10" fmla="*/ 17604 w 21600"/>
              <a:gd name="T11" fmla="*/ 17604 h 21600"/>
            </a:gdLst>
            <a:ahLst/>
            <a:cxnLst>
              <a:cxn ang="0">
                <a:pos x="T0" y="T1"/>
              </a:cxn>
              <a:cxn ang="0">
                <a:pos x="T2" y="T3"/>
              </a:cxn>
              <a:cxn ang="0">
                <a:pos x="T4" y="T5"/>
              </a:cxn>
              <a:cxn ang="0">
                <a:pos x="T6" y="T7"/>
              </a:cxn>
            </a:cxnLst>
            <a:rect l="T8" t="T9" r="T10" b="T11"/>
            <a:pathLst>
              <a:path w="21600" h="21600">
                <a:moveTo>
                  <a:pt x="0" y="0"/>
                </a:moveTo>
                <a:lnTo>
                  <a:pt x="4392" y="21600"/>
                </a:lnTo>
                <a:lnTo>
                  <a:pt x="17208" y="21600"/>
                </a:lnTo>
                <a:lnTo>
                  <a:pt x="21600" y="0"/>
                </a:lnTo>
                <a:close/>
              </a:path>
            </a:pathLst>
          </a:custGeom>
          <a:gradFill rotWithShape="1">
            <a:gsLst>
              <a:gs pos="0">
                <a:srgbClr val="CCCC00"/>
              </a:gs>
              <a:gs pos="100000">
                <a:srgbClr val="FFFF99">
                  <a:alpha val="30000"/>
                </a:srgbClr>
              </a:gs>
            </a:gsLst>
            <a:lin ang="5400000" scaled="1"/>
          </a:gradFill>
          <a:ln w="15875">
            <a:solidFill>
              <a:schemeClr val="tx1"/>
            </a:solidFill>
            <a:prstDash val="dash"/>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ja-JP" altLang="en-US">
              <a:latin typeface="BIZ UDPゴシック" panose="020B0400000000000000" pitchFamily="50" charset="-128"/>
              <a:ea typeface="BIZ UDPゴシック" panose="020B0400000000000000" pitchFamily="50" charset="-128"/>
            </a:endParaRPr>
          </a:p>
        </p:txBody>
      </p:sp>
      <p:sp>
        <p:nvSpPr>
          <p:cNvPr id="135176" name="AutoShape 8"/>
          <p:cNvSpPr>
            <a:spLocks noChangeArrowheads="1"/>
          </p:cNvSpPr>
          <p:nvPr/>
        </p:nvSpPr>
        <p:spPr bwMode="auto">
          <a:xfrm>
            <a:off x="3717712" y="921753"/>
            <a:ext cx="1570632" cy="4680958"/>
          </a:xfrm>
          <a:custGeom>
            <a:avLst/>
            <a:gdLst>
              <a:gd name="G0" fmla="+- 4739 0 0"/>
              <a:gd name="G1" fmla="+- 21600 0 4739"/>
              <a:gd name="G2" fmla="*/ 4739 1 2"/>
              <a:gd name="G3" fmla="+- 21600 0 G2"/>
              <a:gd name="G4" fmla="+/ 4739 21600 2"/>
              <a:gd name="G5" fmla="+/ G1 0 2"/>
              <a:gd name="G6" fmla="*/ 21600 21600 4739"/>
              <a:gd name="G7" fmla="*/ G6 1 2"/>
              <a:gd name="G8" fmla="+- 21600 0 G7"/>
              <a:gd name="G9" fmla="*/ 21600 1 2"/>
              <a:gd name="G10" fmla="+- 4739 0 G9"/>
              <a:gd name="G11" fmla="?: G10 G8 0"/>
              <a:gd name="G12" fmla="?: G10 G7 21600"/>
              <a:gd name="T0" fmla="*/ 19230 w 21600"/>
              <a:gd name="T1" fmla="*/ 10800 h 21600"/>
              <a:gd name="T2" fmla="*/ 10800 w 21600"/>
              <a:gd name="T3" fmla="*/ 21600 h 21600"/>
              <a:gd name="T4" fmla="*/ 2370 w 21600"/>
              <a:gd name="T5" fmla="*/ 10800 h 21600"/>
              <a:gd name="T6" fmla="*/ 10800 w 21600"/>
              <a:gd name="T7" fmla="*/ 0 h 21600"/>
              <a:gd name="T8" fmla="*/ 4170 w 21600"/>
              <a:gd name="T9" fmla="*/ 4170 h 21600"/>
              <a:gd name="T10" fmla="*/ 17430 w 21600"/>
              <a:gd name="T11" fmla="*/ 17430 h 21600"/>
            </a:gdLst>
            <a:ahLst/>
            <a:cxnLst>
              <a:cxn ang="0">
                <a:pos x="T0" y="T1"/>
              </a:cxn>
              <a:cxn ang="0">
                <a:pos x="T2" y="T3"/>
              </a:cxn>
              <a:cxn ang="0">
                <a:pos x="T4" y="T5"/>
              </a:cxn>
              <a:cxn ang="0">
                <a:pos x="T6" y="T7"/>
              </a:cxn>
            </a:cxnLst>
            <a:rect l="T8" t="T9" r="T10" b="T11"/>
            <a:pathLst>
              <a:path w="21600" h="21600">
                <a:moveTo>
                  <a:pt x="0" y="0"/>
                </a:moveTo>
                <a:lnTo>
                  <a:pt x="4739" y="21600"/>
                </a:lnTo>
                <a:lnTo>
                  <a:pt x="16861" y="21600"/>
                </a:lnTo>
                <a:lnTo>
                  <a:pt x="21600" y="0"/>
                </a:lnTo>
                <a:close/>
              </a:path>
            </a:pathLst>
          </a:custGeom>
          <a:gradFill rotWithShape="1">
            <a:gsLst>
              <a:gs pos="0">
                <a:srgbClr val="CCCC00"/>
              </a:gs>
              <a:gs pos="100000">
                <a:srgbClr val="FFFF99">
                  <a:alpha val="30000"/>
                </a:srgbClr>
              </a:gs>
            </a:gsLst>
            <a:lin ang="5400000" scaled="1"/>
          </a:gradFill>
          <a:ln w="15875">
            <a:solidFill>
              <a:schemeClr val="tx1"/>
            </a:solidFill>
            <a:prstDash val="dash"/>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ja-JP" altLang="en-US">
              <a:latin typeface="BIZ UDPゴシック" panose="020B0400000000000000" pitchFamily="50" charset="-128"/>
              <a:ea typeface="BIZ UDPゴシック" panose="020B0400000000000000" pitchFamily="50" charset="-128"/>
            </a:endParaRPr>
          </a:p>
        </p:txBody>
      </p:sp>
      <p:sp>
        <p:nvSpPr>
          <p:cNvPr id="135189" name="Rectangle 21"/>
          <p:cNvSpPr>
            <a:spLocks noChangeArrowheads="1"/>
          </p:cNvSpPr>
          <p:nvPr/>
        </p:nvSpPr>
        <p:spPr bwMode="auto">
          <a:xfrm>
            <a:off x="3371952" y="5667302"/>
            <a:ext cx="792465" cy="279420"/>
          </a:xfrm>
          <a:prstGeom prst="rect">
            <a:avLst/>
          </a:prstGeom>
          <a:solidFill>
            <a:srgbClr val="FF0000">
              <a:alpha val="19000"/>
            </a:srgbClr>
          </a:solidFill>
          <a:ln w="9525">
            <a:solidFill>
              <a:schemeClr val="tx1"/>
            </a:solidFill>
            <a:miter lim="800000"/>
            <a:headEnd/>
            <a:tailEnd/>
          </a:ln>
          <a:effectLst/>
        </p:spPr>
        <p:txBody>
          <a:bodyPr wrap="none" anchor="ctr"/>
          <a:lstStyle/>
          <a:p>
            <a:pPr algn="ctr" fontAlgn="base">
              <a:spcBef>
                <a:spcPct val="0"/>
              </a:spcBef>
              <a:spcAft>
                <a:spcPct val="0"/>
              </a:spcAft>
            </a:pPr>
            <a:r>
              <a:rPr lang="ja-JP" altLang="en-US" sz="1400" dirty="0">
                <a:latin typeface="BIZ UDPゴシック" panose="020B0400000000000000" pitchFamily="50" charset="-128"/>
                <a:ea typeface="BIZ UDPゴシック" panose="020B0400000000000000" pitchFamily="50" charset="-128"/>
              </a:rPr>
              <a:t>学童保育</a:t>
            </a:r>
          </a:p>
        </p:txBody>
      </p:sp>
      <p:sp>
        <p:nvSpPr>
          <p:cNvPr id="135191" name="Rectangle 23"/>
          <p:cNvSpPr>
            <a:spLocks noChangeArrowheads="1"/>
          </p:cNvSpPr>
          <p:nvPr/>
        </p:nvSpPr>
        <p:spPr bwMode="auto">
          <a:xfrm>
            <a:off x="4871730" y="5667798"/>
            <a:ext cx="792464" cy="279420"/>
          </a:xfrm>
          <a:prstGeom prst="rect">
            <a:avLst/>
          </a:prstGeom>
          <a:solidFill>
            <a:srgbClr val="FF0000">
              <a:alpha val="19000"/>
            </a:srgbClr>
          </a:solidFill>
          <a:ln w="9525">
            <a:solidFill>
              <a:schemeClr val="tx1"/>
            </a:solidFill>
            <a:miter lim="800000"/>
            <a:headEnd/>
            <a:tailEnd/>
          </a:ln>
          <a:effectLst/>
        </p:spPr>
        <p:txBody>
          <a:bodyPr wrap="none" anchor="ctr"/>
          <a:lstStyle/>
          <a:p>
            <a:pPr algn="ctr" fontAlgn="base">
              <a:spcBef>
                <a:spcPct val="0"/>
              </a:spcBef>
              <a:spcAft>
                <a:spcPct val="0"/>
              </a:spcAft>
            </a:pPr>
            <a:r>
              <a:rPr lang="ja-JP" altLang="en-US" sz="1400" dirty="0">
                <a:latin typeface="BIZ UDPゴシック" panose="020B0400000000000000" pitchFamily="50" charset="-128"/>
                <a:ea typeface="BIZ UDPゴシック" panose="020B0400000000000000" pitchFamily="50" charset="-128"/>
              </a:rPr>
              <a:t>療育機関</a:t>
            </a:r>
          </a:p>
        </p:txBody>
      </p:sp>
      <p:sp>
        <p:nvSpPr>
          <p:cNvPr id="135192" name="Rectangle 24"/>
          <p:cNvSpPr>
            <a:spLocks noChangeArrowheads="1"/>
          </p:cNvSpPr>
          <p:nvPr/>
        </p:nvSpPr>
        <p:spPr bwMode="auto">
          <a:xfrm>
            <a:off x="3195927" y="5960927"/>
            <a:ext cx="1262725" cy="279420"/>
          </a:xfrm>
          <a:prstGeom prst="rect">
            <a:avLst/>
          </a:prstGeom>
          <a:solidFill>
            <a:srgbClr val="FF0000">
              <a:alpha val="19000"/>
            </a:srgbClr>
          </a:solidFill>
          <a:ln w="9525">
            <a:solidFill>
              <a:schemeClr val="tx1"/>
            </a:solidFill>
            <a:miter lim="800000"/>
            <a:headEnd/>
            <a:tailEnd/>
          </a:ln>
          <a:effectLst/>
        </p:spPr>
        <p:txBody>
          <a:bodyPr wrap="none" anchor="ctr"/>
          <a:lstStyle/>
          <a:p>
            <a:pPr algn="ctr" fontAlgn="base">
              <a:spcBef>
                <a:spcPct val="0"/>
              </a:spcBef>
              <a:spcAft>
                <a:spcPct val="0"/>
              </a:spcAft>
            </a:pPr>
            <a:r>
              <a:rPr lang="ja-JP" altLang="en-US" sz="1400" dirty="0">
                <a:latin typeface="BIZ UDPゴシック" panose="020B0400000000000000" pitchFamily="50" charset="-128"/>
                <a:ea typeface="BIZ UDPゴシック" panose="020B0400000000000000" pitchFamily="50" charset="-128"/>
              </a:rPr>
              <a:t>役所　関係課</a:t>
            </a:r>
          </a:p>
        </p:txBody>
      </p:sp>
      <p:sp>
        <p:nvSpPr>
          <p:cNvPr id="135194" name="Rectangle 26"/>
          <p:cNvSpPr>
            <a:spLocks noChangeArrowheads="1"/>
          </p:cNvSpPr>
          <p:nvPr/>
        </p:nvSpPr>
        <p:spPr bwMode="auto">
          <a:xfrm>
            <a:off x="4178900" y="5672599"/>
            <a:ext cx="664928" cy="279448"/>
          </a:xfrm>
          <a:prstGeom prst="rect">
            <a:avLst/>
          </a:prstGeom>
          <a:solidFill>
            <a:srgbClr val="FF0000">
              <a:alpha val="19000"/>
            </a:srgbClr>
          </a:solidFill>
          <a:ln w="9525">
            <a:solidFill>
              <a:schemeClr val="tx1"/>
            </a:solidFill>
            <a:miter lim="800000"/>
            <a:headEnd/>
            <a:tailEnd/>
          </a:ln>
          <a:effectLst/>
        </p:spPr>
        <p:txBody>
          <a:bodyPr wrap="none" anchor="ctr"/>
          <a:lstStyle/>
          <a:p>
            <a:pPr algn="ctr" fontAlgn="base">
              <a:spcBef>
                <a:spcPct val="0"/>
              </a:spcBef>
              <a:spcAft>
                <a:spcPct val="0"/>
              </a:spcAft>
            </a:pPr>
            <a:r>
              <a:rPr lang="ja-JP" altLang="en-US" sz="1400" dirty="0">
                <a:latin typeface="BIZ UDPゴシック" panose="020B0400000000000000" pitchFamily="50" charset="-128"/>
                <a:ea typeface="BIZ UDPゴシック" panose="020B0400000000000000" pitchFamily="50" charset="-128"/>
              </a:rPr>
              <a:t>保育所</a:t>
            </a:r>
          </a:p>
        </p:txBody>
      </p:sp>
      <p:sp>
        <p:nvSpPr>
          <p:cNvPr id="135195" name="Rectangle 27"/>
          <p:cNvSpPr>
            <a:spLocks noChangeArrowheads="1"/>
          </p:cNvSpPr>
          <p:nvPr/>
        </p:nvSpPr>
        <p:spPr bwMode="auto">
          <a:xfrm>
            <a:off x="7202639" y="5625592"/>
            <a:ext cx="867906" cy="338107"/>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r>
              <a:rPr lang="ja-JP" altLang="en-US" sz="1400" dirty="0">
                <a:latin typeface="BIZ UDPゴシック" panose="020B0400000000000000" pitchFamily="50" charset="-128"/>
                <a:ea typeface="BIZ UDPゴシック" panose="020B0400000000000000" pitchFamily="50" charset="-128"/>
              </a:rPr>
              <a:t>親の会</a:t>
            </a:r>
          </a:p>
        </p:txBody>
      </p:sp>
      <p:sp>
        <p:nvSpPr>
          <p:cNvPr id="135196" name="Rectangle 28"/>
          <p:cNvSpPr>
            <a:spLocks noChangeArrowheads="1"/>
          </p:cNvSpPr>
          <p:nvPr/>
        </p:nvSpPr>
        <p:spPr bwMode="auto">
          <a:xfrm>
            <a:off x="3850323" y="6265349"/>
            <a:ext cx="1184457" cy="279420"/>
          </a:xfrm>
          <a:prstGeom prst="rect">
            <a:avLst/>
          </a:prstGeom>
          <a:solidFill>
            <a:srgbClr val="FF0000">
              <a:alpha val="19000"/>
            </a:srgbClr>
          </a:solidFill>
          <a:ln w="9525">
            <a:solidFill>
              <a:schemeClr val="tx1"/>
            </a:solidFill>
            <a:miter lim="800000"/>
            <a:headEnd/>
            <a:tailEnd/>
          </a:ln>
          <a:effectLst/>
        </p:spPr>
        <p:txBody>
          <a:bodyPr wrap="none" anchor="ctr"/>
          <a:lstStyle/>
          <a:p>
            <a:pPr algn="ctr" fontAlgn="base">
              <a:spcBef>
                <a:spcPct val="0"/>
              </a:spcBef>
              <a:spcAft>
                <a:spcPct val="0"/>
              </a:spcAft>
            </a:pPr>
            <a:r>
              <a:rPr lang="ja-JP" altLang="en-US" sz="1400" dirty="0">
                <a:latin typeface="BIZ UDPゴシック" panose="020B0400000000000000" pitchFamily="50" charset="-128"/>
                <a:ea typeface="BIZ UDPゴシック" panose="020B0400000000000000" pitchFamily="50" charset="-128"/>
              </a:rPr>
              <a:t>児童相談所</a:t>
            </a:r>
          </a:p>
        </p:txBody>
      </p:sp>
      <p:sp>
        <p:nvSpPr>
          <p:cNvPr id="135197" name="Rectangle 29"/>
          <p:cNvSpPr>
            <a:spLocks noChangeArrowheads="1"/>
          </p:cNvSpPr>
          <p:nvPr/>
        </p:nvSpPr>
        <p:spPr bwMode="auto">
          <a:xfrm>
            <a:off x="6664089" y="1949456"/>
            <a:ext cx="631363" cy="266547"/>
          </a:xfrm>
          <a:prstGeom prst="rect">
            <a:avLst/>
          </a:prstGeom>
          <a:solidFill>
            <a:schemeClr val="accent1">
              <a:lumMod val="20000"/>
              <a:lumOff val="80000"/>
            </a:schemeClr>
          </a:solidFill>
          <a:ln w="9525">
            <a:solidFill>
              <a:schemeClr val="tx1"/>
            </a:solidFill>
            <a:miter lim="800000"/>
            <a:headEnd/>
            <a:tailEnd/>
          </a:ln>
          <a:effectLst/>
        </p:spPr>
        <p:txBody>
          <a:bodyPr wrap="none" anchor="ctr"/>
          <a:lstStyle/>
          <a:p>
            <a:pPr algn="ctr" fontAlgn="base">
              <a:spcBef>
                <a:spcPct val="0"/>
              </a:spcBef>
              <a:spcAft>
                <a:spcPct val="0"/>
              </a:spcAft>
            </a:pPr>
            <a:r>
              <a:rPr lang="ja-JP" altLang="en-US" sz="1200">
                <a:latin typeface="BIZ UDPゴシック" panose="020B0400000000000000" pitchFamily="50" charset="-128"/>
                <a:ea typeface="BIZ UDPゴシック" panose="020B0400000000000000" pitchFamily="50" charset="-128"/>
              </a:rPr>
              <a:t>病院</a:t>
            </a:r>
          </a:p>
        </p:txBody>
      </p:sp>
      <p:sp>
        <p:nvSpPr>
          <p:cNvPr id="135198" name="Rectangle 30"/>
          <p:cNvSpPr>
            <a:spLocks noChangeArrowheads="1"/>
          </p:cNvSpPr>
          <p:nvPr/>
        </p:nvSpPr>
        <p:spPr bwMode="auto">
          <a:xfrm>
            <a:off x="5973949" y="1198682"/>
            <a:ext cx="787899" cy="292394"/>
          </a:xfrm>
          <a:prstGeom prst="rect">
            <a:avLst/>
          </a:prstGeom>
          <a:solidFill>
            <a:schemeClr val="accent1">
              <a:lumMod val="20000"/>
              <a:lumOff val="80000"/>
            </a:schemeClr>
          </a:solidFill>
          <a:ln w="9525">
            <a:solidFill>
              <a:schemeClr val="tx1"/>
            </a:solidFill>
            <a:miter lim="800000"/>
            <a:headEnd/>
            <a:tailEnd/>
          </a:ln>
          <a:effectLst/>
        </p:spPr>
        <p:txBody>
          <a:bodyPr wrap="none" anchor="ctr"/>
          <a:lstStyle/>
          <a:p>
            <a:pPr algn="ctr" fontAlgn="base">
              <a:spcBef>
                <a:spcPct val="0"/>
              </a:spcBef>
              <a:spcAft>
                <a:spcPct val="0"/>
              </a:spcAft>
            </a:pPr>
            <a:r>
              <a:rPr lang="ja-JP" altLang="en-US" sz="1200" dirty="0">
                <a:latin typeface="BIZ UDPゴシック" panose="020B0400000000000000" pitchFamily="50" charset="-128"/>
                <a:ea typeface="BIZ UDPゴシック" panose="020B0400000000000000" pitchFamily="50" charset="-128"/>
              </a:rPr>
              <a:t>保健所</a:t>
            </a:r>
          </a:p>
        </p:txBody>
      </p:sp>
      <p:sp>
        <p:nvSpPr>
          <p:cNvPr id="135199" name="Rectangle 31"/>
          <p:cNvSpPr>
            <a:spLocks noChangeArrowheads="1"/>
          </p:cNvSpPr>
          <p:nvPr/>
        </p:nvSpPr>
        <p:spPr bwMode="auto">
          <a:xfrm>
            <a:off x="2245335" y="1201084"/>
            <a:ext cx="787899" cy="29401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r>
              <a:rPr lang="ja-JP" altLang="en-US" sz="1200">
                <a:latin typeface="BIZ UDPゴシック" panose="020B0400000000000000" pitchFamily="50" charset="-128"/>
                <a:ea typeface="BIZ UDPゴシック" panose="020B0400000000000000" pitchFamily="50" charset="-128"/>
              </a:rPr>
              <a:t>幼稚園</a:t>
            </a:r>
          </a:p>
        </p:txBody>
      </p:sp>
      <p:sp>
        <p:nvSpPr>
          <p:cNvPr id="135201" name="Rectangle 33"/>
          <p:cNvSpPr>
            <a:spLocks noChangeArrowheads="1"/>
          </p:cNvSpPr>
          <p:nvPr/>
        </p:nvSpPr>
        <p:spPr bwMode="auto">
          <a:xfrm>
            <a:off x="8038869" y="2125149"/>
            <a:ext cx="867906" cy="338107"/>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r>
              <a:rPr lang="ja-JP" altLang="en-US" sz="1400" dirty="0">
                <a:latin typeface="BIZ UDPゴシック" panose="020B0400000000000000" pitchFamily="50" charset="-128"/>
                <a:ea typeface="BIZ UDPゴシック" panose="020B0400000000000000" pitchFamily="50" charset="-128"/>
              </a:rPr>
              <a:t>校区</a:t>
            </a:r>
          </a:p>
        </p:txBody>
      </p:sp>
      <p:sp>
        <p:nvSpPr>
          <p:cNvPr id="135170" name="Rectangle 2"/>
          <p:cNvSpPr>
            <a:spLocks noGrp="1" noChangeArrowheads="1"/>
          </p:cNvSpPr>
          <p:nvPr>
            <p:ph/>
          </p:nvPr>
        </p:nvSpPr>
        <p:spPr>
          <a:xfrm>
            <a:off x="5257299" y="2822965"/>
            <a:ext cx="2809836" cy="1208086"/>
          </a:xfrm>
        </p:spPr>
        <p:txBody>
          <a:bodyPr>
            <a:normAutofit/>
          </a:bodyPr>
          <a:lstStyle/>
          <a:p>
            <a:pPr algn="ctr">
              <a:buNone/>
            </a:pPr>
            <a:r>
              <a:rPr lang="ja-JP" altLang="en-US" sz="2400" b="1" u="sng" dirty="0">
                <a:latin typeface="BIZ UDPゴシック" panose="020B0400000000000000" pitchFamily="50" charset="-128"/>
                <a:ea typeface="BIZ UDPゴシック" panose="020B0400000000000000" pitchFamily="50" charset="-128"/>
              </a:rPr>
              <a:t>複合視点</a:t>
            </a:r>
          </a:p>
          <a:p>
            <a:pPr algn="ctr">
              <a:buFontTx/>
              <a:buNone/>
            </a:pPr>
            <a:r>
              <a:rPr lang="ja-JP" altLang="en-US" sz="2400" b="1" u="sng" dirty="0">
                <a:latin typeface="BIZ UDPゴシック" panose="020B0400000000000000" pitchFamily="50" charset="-128"/>
                <a:ea typeface="BIZ UDPゴシック" panose="020B0400000000000000" pitchFamily="50" charset="-128"/>
              </a:rPr>
              <a:t>によるこども像</a:t>
            </a:r>
            <a:endParaRPr lang="en-US" altLang="ja-JP" sz="2400" b="1" u="sng" dirty="0">
              <a:latin typeface="BIZ UDPゴシック" panose="020B0400000000000000" pitchFamily="50" charset="-128"/>
              <a:ea typeface="BIZ UDPゴシック" panose="020B0400000000000000" pitchFamily="50" charset="-128"/>
            </a:endParaRPr>
          </a:p>
        </p:txBody>
      </p:sp>
      <p:sp>
        <p:nvSpPr>
          <p:cNvPr id="33" name="Rectangle 2"/>
          <p:cNvSpPr txBox="1">
            <a:spLocks noChangeArrowheads="1"/>
          </p:cNvSpPr>
          <p:nvPr/>
        </p:nvSpPr>
        <p:spPr>
          <a:xfrm>
            <a:off x="560512" y="5959"/>
            <a:ext cx="10123817" cy="544709"/>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a:buFontTx/>
              <a:buNone/>
            </a:pPr>
            <a:r>
              <a:rPr lang="ja-JP" altLang="en-US" sz="2400" b="1" u="sng" dirty="0">
                <a:solidFill>
                  <a:srgbClr val="FF0000"/>
                </a:solidFill>
                <a:latin typeface="BIZ UDPゴシック" panose="020B0400000000000000" pitchFamily="50" charset="-128"/>
                <a:ea typeface="BIZ UDPゴシック" panose="020B0400000000000000" pitchFamily="50" charset="-128"/>
              </a:rPr>
              <a:t>様々な機関と連携して多面的な視点でこども像を浮き彫りにする</a:t>
            </a:r>
            <a:endParaRPr lang="en-US" altLang="ja-JP" sz="2400" b="1" u="sng" dirty="0">
              <a:solidFill>
                <a:srgbClr val="FF0000"/>
              </a:solidFill>
              <a:latin typeface="BIZ UDPゴシック" panose="020B0400000000000000" pitchFamily="50" charset="-128"/>
              <a:ea typeface="BIZ UDPゴシック" panose="020B0400000000000000" pitchFamily="50" charset="-128"/>
            </a:endParaRPr>
          </a:p>
        </p:txBody>
      </p:sp>
      <p:sp>
        <p:nvSpPr>
          <p:cNvPr id="34" name="Rectangle 27"/>
          <p:cNvSpPr>
            <a:spLocks noChangeArrowheads="1"/>
          </p:cNvSpPr>
          <p:nvPr/>
        </p:nvSpPr>
        <p:spPr bwMode="auto">
          <a:xfrm>
            <a:off x="552840" y="3158054"/>
            <a:ext cx="1154033" cy="476495"/>
          </a:xfrm>
          <a:prstGeom prst="rect">
            <a:avLst/>
          </a:prstGeom>
          <a:solidFill>
            <a:schemeClr val="accent6">
              <a:lumMod val="60000"/>
              <a:lumOff val="40000"/>
            </a:schemeClr>
          </a:solidFill>
          <a:ln w="9525">
            <a:solidFill>
              <a:schemeClr val="tx1"/>
            </a:solidFill>
            <a:miter lim="800000"/>
            <a:headEnd/>
            <a:tailEnd/>
          </a:ln>
          <a:effectLst/>
        </p:spPr>
        <p:txBody>
          <a:bodyPr wrap="none" anchor="ctr"/>
          <a:lstStyle/>
          <a:p>
            <a:pPr algn="ctr" fontAlgn="base">
              <a:spcBef>
                <a:spcPct val="0"/>
              </a:spcBef>
              <a:spcAft>
                <a:spcPct val="0"/>
              </a:spcAft>
            </a:pPr>
            <a:r>
              <a:rPr lang="ja-JP" altLang="en-US" sz="2800" dirty="0">
                <a:latin typeface="BIZ UDPゴシック" panose="020B0400000000000000" pitchFamily="50" charset="-128"/>
                <a:ea typeface="BIZ UDPゴシック" panose="020B0400000000000000" pitchFamily="50" charset="-128"/>
              </a:rPr>
              <a:t>家庭</a:t>
            </a:r>
          </a:p>
        </p:txBody>
      </p:sp>
      <p:sp>
        <p:nvSpPr>
          <p:cNvPr id="35" name="Rectangle 27"/>
          <p:cNvSpPr>
            <a:spLocks noChangeArrowheads="1"/>
          </p:cNvSpPr>
          <p:nvPr/>
        </p:nvSpPr>
        <p:spPr bwMode="auto">
          <a:xfrm>
            <a:off x="8319320" y="3116030"/>
            <a:ext cx="996822" cy="378059"/>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r>
              <a:rPr lang="ja-JP" altLang="en-US" sz="1400" dirty="0">
                <a:latin typeface="BIZ UDPゴシック" panose="020B0400000000000000" pitchFamily="50" charset="-128"/>
                <a:ea typeface="BIZ UDPゴシック" panose="020B0400000000000000" pitchFamily="50" charset="-128"/>
              </a:rPr>
              <a:t>近所の方々</a:t>
            </a:r>
          </a:p>
        </p:txBody>
      </p:sp>
      <p:sp>
        <p:nvSpPr>
          <p:cNvPr id="37" name="Rectangle 27"/>
          <p:cNvSpPr>
            <a:spLocks noChangeArrowheads="1"/>
          </p:cNvSpPr>
          <p:nvPr/>
        </p:nvSpPr>
        <p:spPr bwMode="auto">
          <a:xfrm>
            <a:off x="8225571" y="4315916"/>
            <a:ext cx="867906" cy="338107"/>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r>
              <a:rPr lang="ja-JP" altLang="en-US" sz="1400" dirty="0">
                <a:latin typeface="BIZ UDPゴシック" panose="020B0400000000000000" pitchFamily="50" charset="-128"/>
                <a:ea typeface="BIZ UDPゴシック" panose="020B0400000000000000" pitchFamily="50" charset="-128"/>
              </a:rPr>
              <a:t>友だち</a:t>
            </a:r>
          </a:p>
        </p:txBody>
      </p:sp>
      <p:sp>
        <p:nvSpPr>
          <p:cNvPr id="47" name="AutoShape 8">
            <a:extLst>
              <a:ext uri="{FF2B5EF4-FFF2-40B4-BE49-F238E27FC236}">
                <a16:creationId xmlns:a16="http://schemas.microsoft.com/office/drawing/2014/main" id="{0C825DD5-CB03-483D-9105-EB0B0E125675}"/>
              </a:ext>
            </a:extLst>
          </p:cNvPr>
          <p:cNvSpPr>
            <a:spLocks noChangeArrowheads="1"/>
          </p:cNvSpPr>
          <p:nvPr/>
        </p:nvSpPr>
        <p:spPr bwMode="auto">
          <a:xfrm rot="7906876">
            <a:off x="3946125" y="1501924"/>
            <a:ext cx="596626" cy="4381854"/>
          </a:xfrm>
          <a:custGeom>
            <a:avLst/>
            <a:gdLst>
              <a:gd name="G0" fmla="+- 4739 0 0"/>
              <a:gd name="G1" fmla="+- 21600 0 4739"/>
              <a:gd name="G2" fmla="*/ 4739 1 2"/>
              <a:gd name="G3" fmla="+- 21600 0 G2"/>
              <a:gd name="G4" fmla="+/ 4739 21600 2"/>
              <a:gd name="G5" fmla="+/ G1 0 2"/>
              <a:gd name="G6" fmla="*/ 21600 21600 4739"/>
              <a:gd name="G7" fmla="*/ G6 1 2"/>
              <a:gd name="G8" fmla="+- 21600 0 G7"/>
              <a:gd name="G9" fmla="*/ 21600 1 2"/>
              <a:gd name="G10" fmla="+- 4739 0 G9"/>
              <a:gd name="G11" fmla="?: G10 G8 0"/>
              <a:gd name="G12" fmla="?: G10 G7 21600"/>
              <a:gd name="T0" fmla="*/ 19230 w 21600"/>
              <a:gd name="T1" fmla="*/ 10800 h 21600"/>
              <a:gd name="T2" fmla="*/ 10800 w 21600"/>
              <a:gd name="T3" fmla="*/ 21600 h 21600"/>
              <a:gd name="T4" fmla="*/ 2370 w 21600"/>
              <a:gd name="T5" fmla="*/ 10800 h 21600"/>
              <a:gd name="T6" fmla="*/ 10800 w 21600"/>
              <a:gd name="T7" fmla="*/ 0 h 21600"/>
              <a:gd name="T8" fmla="*/ 4170 w 21600"/>
              <a:gd name="T9" fmla="*/ 4170 h 21600"/>
              <a:gd name="T10" fmla="*/ 17430 w 21600"/>
              <a:gd name="T11" fmla="*/ 17430 h 21600"/>
            </a:gdLst>
            <a:ahLst/>
            <a:cxnLst>
              <a:cxn ang="0">
                <a:pos x="T0" y="T1"/>
              </a:cxn>
              <a:cxn ang="0">
                <a:pos x="T2" y="T3"/>
              </a:cxn>
              <a:cxn ang="0">
                <a:pos x="T4" y="T5"/>
              </a:cxn>
              <a:cxn ang="0">
                <a:pos x="T6" y="T7"/>
              </a:cxn>
            </a:cxnLst>
            <a:rect l="T8" t="T9" r="T10" b="T11"/>
            <a:pathLst>
              <a:path w="21600" h="21600">
                <a:moveTo>
                  <a:pt x="0" y="0"/>
                </a:moveTo>
                <a:lnTo>
                  <a:pt x="4739" y="21600"/>
                </a:lnTo>
                <a:lnTo>
                  <a:pt x="16861" y="21600"/>
                </a:lnTo>
                <a:lnTo>
                  <a:pt x="21600" y="0"/>
                </a:lnTo>
                <a:close/>
              </a:path>
            </a:pathLst>
          </a:custGeom>
          <a:gradFill flip="none" rotWithShape="1">
            <a:gsLst>
              <a:gs pos="0">
                <a:srgbClr val="FFFF00">
                  <a:shade val="30000"/>
                  <a:satMod val="115000"/>
                </a:srgbClr>
              </a:gs>
              <a:gs pos="50000">
                <a:srgbClr val="FFFF00">
                  <a:shade val="67500"/>
                  <a:satMod val="115000"/>
                </a:srgbClr>
              </a:gs>
              <a:gs pos="100000">
                <a:srgbClr val="FFFF00">
                  <a:shade val="100000"/>
                  <a:satMod val="115000"/>
                </a:srgbClr>
              </a:gs>
            </a:gsLst>
            <a:lin ang="5400000" scaled="1"/>
            <a:tileRect/>
          </a:gradFill>
          <a:ln w="15875">
            <a:solidFill>
              <a:schemeClr val="tx1"/>
            </a:solidFill>
            <a:prstDash val="dash"/>
            <a:miter lim="800000"/>
            <a:headEnd/>
            <a:tailEnd/>
          </a:ln>
          <a:effectLst/>
        </p:spPr>
        <p:txBody>
          <a:bodyPr wrap="none" anchor="ctr"/>
          <a:lstStyle/>
          <a:p>
            <a:pPr fontAlgn="base">
              <a:spcBef>
                <a:spcPct val="0"/>
              </a:spcBef>
              <a:spcAft>
                <a:spcPct val="0"/>
              </a:spcAft>
            </a:pPr>
            <a:endParaRPr lang="ja-JP" altLang="en-US">
              <a:latin typeface="BIZ UDPゴシック" panose="020B0400000000000000" pitchFamily="50" charset="-128"/>
              <a:ea typeface="BIZ UDPゴシック" panose="020B0400000000000000" pitchFamily="50" charset="-128"/>
            </a:endParaRPr>
          </a:p>
        </p:txBody>
      </p:sp>
      <p:sp>
        <p:nvSpPr>
          <p:cNvPr id="48" name="AutoShape 8">
            <a:extLst>
              <a:ext uri="{FF2B5EF4-FFF2-40B4-BE49-F238E27FC236}">
                <a16:creationId xmlns:a16="http://schemas.microsoft.com/office/drawing/2014/main" id="{C6588B4C-14EF-4D8D-A95A-39015CF35853}"/>
              </a:ext>
            </a:extLst>
          </p:cNvPr>
          <p:cNvSpPr>
            <a:spLocks noChangeArrowheads="1"/>
          </p:cNvSpPr>
          <p:nvPr/>
        </p:nvSpPr>
        <p:spPr bwMode="auto">
          <a:xfrm rot="7906876">
            <a:off x="4408282" y="1012061"/>
            <a:ext cx="591844" cy="4405131"/>
          </a:xfrm>
          <a:custGeom>
            <a:avLst/>
            <a:gdLst>
              <a:gd name="G0" fmla="+- 4739 0 0"/>
              <a:gd name="G1" fmla="+- 21600 0 4739"/>
              <a:gd name="G2" fmla="*/ 4739 1 2"/>
              <a:gd name="G3" fmla="+- 21600 0 G2"/>
              <a:gd name="G4" fmla="+/ 4739 21600 2"/>
              <a:gd name="G5" fmla="+/ G1 0 2"/>
              <a:gd name="G6" fmla="*/ 21600 21600 4739"/>
              <a:gd name="G7" fmla="*/ G6 1 2"/>
              <a:gd name="G8" fmla="+- 21600 0 G7"/>
              <a:gd name="G9" fmla="*/ 21600 1 2"/>
              <a:gd name="G10" fmla="+- 4739 0 G9"/>
              <a:gd name="G11" fmla="?: G10 G8 0"/>
              <a:gd name="G12" fmla="?: G10 G7 21600"/>
              <a:gd name="T0" fmla="*/ 19230 w 21600"/>
              <a:gd name="T1" fmla="*/ 10800 h 21600"/>
              <a:gd name="T2" fmla="*/ 10800 w 21600"/>
              <a:gd name="T3" fmla="*/ 21600 h 21600"/>
              <a:gd name="T4" fmla="*/ 2370 w 21600"/>
              <a:gd name="T5" fmla="*/ 10800 h 21600"/>
              <a:gd name="T6" fmla="*/ 10800 w 21600"/>
              <a:gd name="T7" fmla="*/ 0 h 21600"/>
              <a:gd name="T8" fmla="*/ 4170 w 21600"/>
              <a:gd name="T9" fmla="*/ 4170 h 21600"/>
              <a:gd name="T10" fmla="*/ 17430 w 21600"/>
              <a:gd name="T11" fmla="*/ 17430 h 21600"/>
            </a:gdLst>
            <a:ahLst/>
            <a:cxnLst>
              <a:cxn ang="0">
                <a:pos x="T0" y="T1"/>
              </a:cxn>
              <a:cxn ang="0">
                <a:pos x="T2" y="T3"/>
              </a:cxn>
              <a:cxn ang="0">
                <a:pos x="T4" y="T5"/>
              </a:cxn>
              <a:cxn ang="0">
                <a:pos x="T6" y="T7"/>
              </a:cxn>
            </a:cxnLst>
            <a:rect l="T8" t="T9" r="T10" b="T11"/>
            <a:pathLst>
              <a:path w="21600" h="21600">
                <a:moveTo>
                  <a:pt x="0" y="0"/>
                </a:moveTo>
                <a:lnTo>
                  <a:pt x="4739" y="21600"/>
                </a:lnTo>
                <a:lnTo>
                  <a:pt x="16861" y="21600"/>
                </a:lnTo>
                <a:lnTo>
                  <a:pt x="21600" y="0"/>
                </a:lnTo>
                <a:close/>
              </a:path>
            </a:pathLst>
          </a:custGeom>
          <a:gradFill flip="none" rotWithShape="1">
            <a:gsLst>
              <a:gs pos="0">
                <a:srgbClr val="FFFF00">
                  <a:shade val="30000"/>
                  <a:satMod val="115000"/>
                </a:srgbClr>
              </a:gs>
              <a:gs pos="50000">
                <a:srgbClr val="FFFF00">
                  <a:shade val="67500"/>
                  <a:satMod val="115000"/>
                </a:srgbClr>
              </a:gs>
              <a:gs pos="100000">
                <a:srgbClr val="FFFF00">
                  <a:shade val="100000"/>
                  <a:satMod val="115000"/>
                </a:srgbClr>
              </a:gs>
            </a:gsLst>
            <a:lin ang="5400000" scaled="1"/>
            <a:tileRect/>
          </a:gradFill>
          <a:ln w="15875">
            <a:solidFill>
              <a:schemeClr val="tx1"/>
            </a:solidFill>
            <a:prstDash val="dash"/>
            <a:miter lim="800000"/>
            <a:headEnd/>
            <a:tailEnd/>
          </a:ln>
          <a:effectLst/>
        </p:spPr>
        <p:txBody>
          <a:bodyPr wrap="none" anchor="ctr"/>
          <a:lstStyle/>
          <a:p>
            <a:pPr fontAlgn="base">
              <a:spcBef>
                <a:spcPct val="0"/>
              </a:spcBef>
              <a:spcAft>
                <a:spcPct val="0"/>
              </a:spcAft>
            </a:pPr>
            <a:endParaRPr lang="ja-JP" altLang="en-US">
              <a:latin typeface="BIZ UDPゴシック" panose="020B0400000000000000" pitchFamily="50" charset="-128"/>
              <a:ea typeface="BIZ UDPゴシック" panose="020B0400000000000000" pitchFamily="50" charset="-128"/>
            </a:endParaRPr>
          </a:p>
        </p:txBody>
      </p:sp>
      <p:sp>
        <p:nvSpPr>
          <p:cNvPr id="49" name="AutoShape 8">
            <a:extLst>
              <a:ext uri="{FF2B5EF4-FFF2-40B4-BE49-F238E27FC236}">
                <a16:creationId xmlns:a16="http://schemas.microsoft.com/office/drawing/2014/main" id="{F2BB37F4-7F4A-49C6-99D0-6F7B31D1CF46}"/>
              </a:ext>
            </a:extLst>
          </p:cNvPr>
          <p:cNvSpPr>
            <a:spLocks noChangeArrowheads="1"/>
          </p:cNvSpPr>
          <p:nvPr/>
        </p:nvSpPr>
        <p:spPr bwMode="auto">
          <a:xfrm rot="7906876">
            <a:off x="4223564" y="1257024"/>
            <a:ext cx="497136" cy="4393466"/>
          </a:xfrm>
          <a:custGeom>
            <a:avLst/>
            <a:gdLst>
              <a:gd name="G0" fmla="+- 4739 0 0"/>
              <a:gd name="G1" fmla="+- 21600 0 4739"/>
              <a:gd name="G2" fmla="*/ 4739 1 2"/>
              <a:gd name="G3" fmla="+- 21600 0 G2"/>
              <a:gd name="G4" fmla="+/ 4739 21600 2"/>
              <a:gd name="G5" fmla="+/ G1 0 2"/>
              <a:gd name="G6" fmla="*/ 21600 21600 4739"/>
              <a:gd name="G7" fmla="*/ G6 1 2"/>
              <a:gd name="G8" fmla="+- 21600 0 G7"/>
              <a:gd name="G9" fmla="*/ 21600 1 2"/>
              <a:gd name="G10" fmla="+- 4739 0 G9"/>
              <a:gd name="G11" fmla="?: G10 G8 0"/>
              <a:gd name="G12" fmla="?: G10 G7 21600"/>
              <a:gd name="T0" fmla="*/ 19230 w 21600"/>
              <a:gd name="T1" fmla="*/ 10800 h 21600"/>
              <a:gd name="T2" fmla="*/ 10800 w 21600"/>
              <a:gd name="T3" fmla="*/ 21600 h 21600"/>
              <a:gd name="T4" fmla="*/ 2370 w 21600"/>
              <a:gd name="T5" fmla="*/ 10800 h 21600"/>
              <a:gd name="T6" fmla="*/ 10800 w 21600"/>
              <a:gd name="T7" fmla="*/ 0 h 21600"/>
              <a:gd name="T8" fmla="*/ 4170 w 21600"/>
              <a:gd name="T9" fmla="*/ 4170 h 21600"/>
              <a:gd name="T10" fmla="*/ 17430 w 21600"/>
              <a:gd name="T11" fmla="*/ 17430 h 21600"/>
            </a:gdLst>
            <a:ahLst/>
            <a:cxnLst>
              <a:cxn ang="0">
                <a:pos x="T0" y="T1"/>
              </a:cxn>
              <a:cxn ang="0">
                <a:pos x="T2" y="T3"/>
              </a:cxn>
              <a:cxn ang="0">
                <a:pos x="T4" y="T5"/>
              </a:cxn>
              <a:cxn ang="0">
                <a:pos x="T6" y="T7"/>
              </a:cxn>
            </a:cxnLst>
            <a:rect l="T8" t="T9" r="T10" b="T11"/>
            <a:pathLst>
              <a:path w="21600" h="21600">
                <a:moveTo>
                  <a:pt x="0" y="0"/>
                </a:moveTo>
                <a:lnTo>
                  <a:pt x="4739" y="21600"/>
                </a:lnTo>
                <a:lnTo>
                  <a:pt x="16861" y="21600"/>
                </a:lnTo>
                <a:lnTo>
                  <a:pt x="21600" y="0"/>
                </a:lnTo>
                <a:close/>
              </a:path>
            </a:pathLst>
          </a:custGeom>
          <a:gradFill flip="none" rotWithShape="1">
            <a:gsLst>
              <a:gs pos="0">
                <a:srgbClr val="FFFF00">
                  <a:shade val="30000"/>
                  <a:satMod val="115000"/>
                </a:srgbClr>
              </a:gs>
              <a:gs pos="50000">
                <a:srgbClr val="FFFF00">
                  <a:shade val="67500"/>
                  <a:satMod val="115000"/>
                </a:srgbClr>
              </a:gs>
              <a:gs pos="100000">
                <a:srgbClr val="FFFF00">
                  <a:shade val="100000"/>
                  <a:satMod val="115000"/>
                </a:srgbClr>
              </a:gs>
            </a:gsLst>
            <a:lin ang="5400000" scaled="1"/>
            <a:tileRect/>
          </a:gradFill>
          <a:ln w="15875">
            <a:solidFill>
              <a:schemeClr val="tx1"/>
            </a:solidFill>
            <a:prstDash val="dash"/>
            <a:miter lim="800000"/>
            <a:headEnd/>
            <a:tailEnd/>
          </a:ln>
          <a:effectLst/>
        </p:spPr>
        <p:txBody>
          <a:bodyPr wrap="none" anchor="ctr"/>
          <a:lstStyle/>
          <a:p>
            <a:pPr fontAlgn="base">
              <a:spcBef>
                <a:spcPct val="0"/>
              </a:spcBef>
              <a:spcAft>
                <a:spcPct val="0"/>
              </a:spcAft>
            </a:pPr>
            <a:endParaRPr lang="ja-JP" altLang="en-US">
              <a:latin typeface="BIZ UDPゴシック" panose="020B0400000000000000" pitchFamily="50" charset="-128"/>
              <a:ea typeface="BIZ UDPゴシック" panose="020B0400000000000000" pitchFamily="50" charset="-128"/>
            </a:endParaRPr>
          </a:p>
        </p:txBody>
      </p:sp>
      <p:sp>
        <p:nvSpPr>
          <p:cNvPr id="50" name="Text Box 19">
            <a:extLst>
              <a:ext uri="{FF2B5EF4-FFF2-40B4-BE49-F238E27FC236}">
                <a16:creationId xmlns:a16="http://schemas.microsoft.com/office/drawing/2014/main" id="{F9B55576-2DFB-4217-8E81-FFF7300565FD}"/>
              </a:ext>
            </a:extLst>
          </p:cNvPr>
          <p:cNvSpPr txBox="1">
            <a:spLocks noChangeArrowheads="1"/>
          </p:cNvSpPr>
          <p:nvPr/>
        </p:nvSpPr>
        <p:spPr bwMode="auto">
          <a:xfrm rot="2570621">
            <a:off x="2995170" y="1987219"/>
            <a:ext cx="1011815"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a:spAutoFit/>
          </a:bodyPr>
          <a:lstStyle/>
          <a:p>
            <a:pPr fontAlgn="base">
              <a:spcBef>
                <a:spcPct val="0"/>
              </a:spcBef>
              <a:spcAft>
                <a:spcPct val="0"/>
              </a:spcAft>
            </a:pPr>
            <a:r>
              <a:rPr lang="ja-JP" altLang="en-US" sz="1600" b="1" dirty="0">
                <a:solidFill>
                  <a:srgbClr val="FF0000"/>
                </a:solidFill>
                <a:latin typeface="BIZ UDPゴシック" panose="020B0400000000000000" pitchFamily="50" charset="-128"/>
                <a:ea typeface="BIZ UDPゴシック" panose="020B0400000000000000" pitchFamily="50" charset="-128"/>
              </a:rPr>
              <a:t>特殊教育</a:t>
            </a:r>
          </a:p>
        </p:txBody>
      </p:sp>
      <p:sp>
        <p:nvSpPr>
          <p:cNvPr id="51" name="Text Box 19">
            <a:extLst>
              <a:ext uri="{FF2B5EF4-FFF2-40B4-BE49-F238E27FC236}">
                <a16:creationId xmlns:a16="http://schemas.microsoft.com/office/drawing/2014/main" id="{76B616D3-DFCC-4AB6-AF3C-D02A06F3BEA3}"/>
              </a:ext>
            </a:extLst>
          </p:cNvPr>
          <p:cNvSpPr txBox="1">
            <a:spLocks noChangeArrowheads="1"/>
          </p:cNvSpPr>
          <p:nvPr/>
        </p:nvSpPr>
        <p:spPr bwMode="auto">
          <a:xfrm rot="2570621">
            <a:off x="2789767" y="2228225"/>
            <a:ext cx="1011815"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a:spAutoFit/>
          </a:bodyPr>
          <a:lstStyle/>
          <a:p>
            <a:pPr fontAlgn="base">
              <a:spcBef>
                <a:spcPct val="0"/>
              </a:spcBef>
              <a:spcAft>
                <a:spcPct val="0"/>
              </a:spcAft>
            </a:pPr>
            <a:r>
              <a:rPr lang="ja-JP" altLang="en-US" sz="1600" b="1" dirty="0">
                <a:latin typeface="BIZ UDPゴシック" panose="020B0400000000000000" pitchFamily="50" charset="-128"/>
                <a:ea typeface="BIZ UDPゴシック" panose="020B0400000000000000" pitchFamily="50" charset="-128"/>
              </a:rPr>
              <a:t>学校教育</a:t>
            </a:r>
          </a:p>
        </p:txBody>
      </p:sp>
      <p:sp>
        <p:nvSpPr>
          <p:cNvPr id="52" name="Text Box 19">
            <a:extLst>
              <a:ext uri="{FF2B5EF4-FFF2-40B4-BE49-F238E27FC236}">
                <a16:creationId xmlns:a16="http://schemas.microsoft.com/office/drawing/2014/main" id="{530AAF15-8961-4574-A8AB-343D25B4584C}"/>
              </a:ext>
            </a:extLst>
          </p:cNvPr>
          <p:cNvSpPr txBox="1">
            <a:spLocks noChangeArrowheads="1"/>
          </p:cNvSpPr>
          <p:nvPr/>
        </p:nvSpPr>
        <p:spPr bwMode="auto">
          <a:xfrm rot="2531581">
            <a:off x="5072708" y="3860581"/>
            <a:ext cx="150432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a:spAutoFit/>
          </a:bodyPr>
          <a:lstStyle/>
          <a:p>
            <a:pPr fontAlgn="base">
              <a:spcBef>
                <a:spcPct val="0"/>
              </a:spcBef>
              <a:spcAft>
                <a:spcPct val="0"/>
              </a:spcAft>
            </a:pPr>
            <a:r>
              <a:rPr lang="ja-JP" altLang="en-US" sz="1200" b="1" dirty="0">
                <a:solidFill>
                  <a:schemeClr val="bg1"/>
                </a:solidFill>
                <a:latin typeface="BIZ UDPゴシック" panose="020B0400000000000000" pitchFamily="50" charset="-128"/>
                <a:ea typeface="BIZ UDPゴシック" panose="020B0400000000000000" pitchFamily="50" charset="-128"/>
              </a:rPr>
              <a:t>特別支援学校</a:t>
            </a:r>
            <a:endParaRPr lang="en-US" altLang="ja-JP" sz="1200" b="1" dirty="0">
              <a:solidFill>
                <a:schemeClr val="bg1"/>
              </a:solidFill>
              <a:latin typeface="BIZ UDPゴシック" panose="020B0400000000000000" pitchFamily="50" charset="-128"/>
              <a:ea typeface="BIZ UDPゴシック" panose="020B0400000000000000" pitchFamily="50" charset="-128"/>
            </a:endParaRPr>
          </a:p>
          <a:p>
            <a:pPr fontAlgn="base">
              <a:spcBef>
                <a:spcPct val="0"/>
              </a:spcBef>
              <a:spcAft>
                <a:spcPct val="0"/>
              </a:spcAft>
            </a:pPr>
            <a:r>
              <a:rPr lang="ja-JP" altLang="en-US" sz="1200" b="1" dirty="0">
                <a:solidFill>
                  <a:schemeClr val="bg1"/>
                </a:solidFill>
                <a:latin typeface="BIZ UDPゴシック" panose="020B0400000000000000" pitchFamily="50" charset="-128"/>
                <a:ea typeface="BIZ UDPゴシック" panose="020B0400000000000000" pitchFamily="50" charset="-128"/>
              </a:rPr>
              <a:t>支援学級、通級　等</a:t>
            </a:r>
          </a:p>
        </p:txBody>
      </p:sp>
      <p:sp>
        <p:nvSpPr>
          <p:cNvPr id="53" name="Text Box 19">
            <a:extLst>
              <a:ext uri="{FF2B5EF4-FFF2-40B4-BE49-F238E27FC236}">
                <a16:creationId xmlns:a16="http://schemas.microsoft.com/office/drawing/2014/main" id="{1D9EF379-7E69-4D17-A7F6-DD03CAA4258F}"/>
              </a:ext>
            </a:extLst>
          </p:cNvPr>
          <p:cNvSpPr txBox="1">
            <a:spLocks noChangeArrowheads="1"/>
          </p:cNvSpPr>
          <p:nvPr/>
        </p:nvSpPr>
        <p:spPr bwMode="auto">
          <a:xfrm rot="2570621">
            <a:off x="4893868" y="4733985"/>
            <a:ext cx="1107996"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a:spAutoFit/>
          </a:bodyPr>
          <a:lstStyle/>
          <a:p>
            <a:pPr fontAlgn="base">
              <a:spcBef>
                <a:spcPct val="0"/>
              </a:spcBef>
              <a:spcAft>
                <a:spcPct val="0"/>
              </a:spcAft>
            </a:pPr>
            <a:r>
              <a:rPr lang="ja-JP" altLang="en-US" sz="1200" b="1" dirty="0">
                <a:solidFill>
                  <a:schemeClr val="bg1"/>
                </a:solidFill>
                <a:latin typeface="BIZ UDPゴシック" panose="020B0400000000000000" pitchFamily="50" charset="-128"/>
                <a:ea typeface="BIZ UDPゴシック" panose="020B0400000000000000" pitchFamily="50" charset="-128"/>
              </a:rPr>
              <a:t>小・中・高校等</a:t>
            </a:r>
          </a:p>
        </p:txBody>
      </p:sp>
      <p:sp>
        <p:nvSpPr>
          <p:cNvPr id="54" name="Text Box 19">
            <a:extLst>
              <a:ext uri="{FF2B5EF4-FFF2-40B4-BE49-F238E27FC236}">
                <a16:creationId xmlns:a16="http://schemas.microsoft.com/office/drawing/2014/main" id="{6E2A31B1-32E6-47D1-A005-1817E469ED53}"/>
              </a:ext>
            </a:extLst>
          </p:cNvPr>
          <p:cNvSpPr txBox="1">
            <a:spLocks noChangeArrowheads="1"/>
          </p:cNvSpPr>
          <p:nvPr/>
        </p:nvSpPr>
        <p:spPr bwMode="auto">
          <a:xfrm rot="2570621">
            <a:off x="5363472" y="4385943"/>
            <a:ext cx="646331"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a:spAutoFit/>
          </a:bodyPr>
          <a:lstStyle/>
          <a:p>
            <a:pPr fontAlgn="base">
              <a:spcBef>
                <a:spcPct val="0"/>
              </a:spcBef>
              <a:spcAft>
                <a:spcPct val="0"/>
              </a:spcAft>
            </a:pPr>
            <a:r>
              <a:rPr lang="ja-JP" altLang="en-US" sz="1200" b="1" dirty="0">
                <a:solidFill>
                  <a:schemeClr val="bg1"/>
                </a:solidFill>
                <a:latin typeface="BIZ UDPゴシック" panose="020B0400000000000000" pitchFamily="50" charset="-128"/>
                <a:ea typeface="BIZ UDPゴシック" panose="020B0400000000000000" pitchFamily="50" charset="-128"/>
              </a:rPr>
              <a:t>幼稚園</a:t>
            </a:r>
          </a:p>
        </p:txBody>
      </p:sp>
      <p:sp>
        <p:nvSpPr>
          <p:cNvPr id="55" name="Text Box 19">
            <a:extLst>
              <a:ext uri="{FF2B5EF4-FFF2-40B4-BE49-F238E27FC236}">
                <a16:creationId xmlns:a16="http://schemas.microsoft.com/office/drawing/2014/main" id="{DE368845-4A7E-4C21-93C4-DD334DA68418}"/>
              </a:ext>
            </a:extLst>
          </p:cNvPr>
          <p:cNvSpPr txBox="1">
            <a:spLocks noChangeArrowheads="1"/>
          </p:cNvSpPr>
          <p:nvPr/>
        </p:nvSpPr>
        <p:spPr bwMode="auto">
          <a:xfrm rot="2570621">
            <a:off x="2564382" y="2478619"/>
            <a:ext cx="1011815"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a:spAutoFit/>
          </a:bodyPr>
          <a:lstStyle/>
          <a:p>
            <a:pPr fontAlgn="base">
              <a:spcBef>
                <a:spcPct val="0"/>
              </a:spcBef>
              <a:spcAft>
                <a:spcPct val="0"/>
              </a:spcAft>
            </a:pPr>
            <a:r>
              <a:rPr lang="ja-JP" altLang="en-US" sz="1600" b="1" dirty="0">
                <a:latin typeface="BIZ UDPゴシック" panose="020B0400000000000000" pitchFamily="50" charset="-128"/>
                <a:ea typeface="BIZ UDPゴシック" panose="020B0400000000000000" pitchFamily="50" charset="-128"/>
              </a:rPr>
              <a:t>幼児教育</a:t>
            </a:r>
          </a:p>
        </p:txBody>
      </p:sp>
      <p:grpSp>
        <p:nvGrpSpPr>
          <p:cNvPr id="6" name="グループ化 5">
            <a:extLst>
              <a:ext uri="{FF2B5EF4-FFF2-40B4-BE49-F238E27FC236}">
                <a16:creationId xmlns:a16="http://schemas.microsoft.com/office/drawing/2014/main" id="{6C36E3A7-4970-4A39-83AD-B467718FF5B8}"/>
              </a:ext>
            </a:extLst>
          </p:cNvPr>
          <p:cNvGrpSpPr/>
          <p:nvPr/>
        </p:nvGrpSpPr>
        <p:grpSpPr>
          <a:xfrm>
            <a:off x="5948600" y="4247560"/>
            <a:ext cx="658473" cy="1592439"/>
            <a:chOff x="5948666" y="4219839"/>
            <a:chExt cx="658473" cy="1592439"/>
          </a:xfrm>
        </p:grpSpPr>
        <p:sp>
          <p:nvSpPr>
            <p:cNvPr id="135178" name="Oval 10"/>
            <p:cNvSpPr>
              <a:spLocks noChangeArrowheads="1"/>
            </p:cNvSpPr>
            <p:nvPr/>
          </p:nvSpPr>
          <p:spPr bwMode="auto">
            <a:xfrm rot="18557643">
              <a:off x="5481683" y="4686822"/>
              <a:ext cx="1592439" cy="658473"/>
            </a:xfrm>
            <a:prstGeom prst="ellipse">
              <a:avLst/>
            </a:prstGeom>
            <a:gradFill rotWithShape="1">
              <a:gsLst>
                <a:gs pos="0">
                  <a:srgbClr val="FFFFFF"/>
                </a:gs>
                <a:gs pos="100000">
                  <a:srgbClr val="00FF00">
                    <a:alpha val="97000"/>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fontAlgn="base">
                <a:spcBef>
                  <a:spcPct val="0"/>
                </a:spcBef>
                <a:spcAft>
                  <a:spcPct val="0"/>
                </a:spcAft>
              </a:pPr>
              <a:endParaRPr lang="ja-JP" altLang="ja-JP" sz="2400" b="1" dirty="0">
                <a:latin typeface="BIZ UDPゴシック" panose="020B0400000000000000" pitchFamily="50" charset="-128"/>
                <a:ea typeface="BIZ UDPゴシック" panose="020B0400000000000000" pitchFamily="50" charset="-128"/>
              </a:endParaRPr>
            </a:p>
          </p:txBody>
        </p:sp>
        <p:sp>
          <p:nvSpPr>
            <p:cNvPr id="135187" name="Text Box 19"/>
            <p:cNvSpPr txBox="1">
              <a:spLocks noChangeArrowheads="1"/>
            </p:cNvSpPr>
            <p:nvPr/>
          </p:nvSpPr>
          <p:spPr bwMode="auto">
            <a:xfrm rot="18650289">
              <a:off x="5609295" y="4858888"/>
              <a:ext cx="134684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lang="ja-JP" altLang="en-US" dirty="0">
                  <a:latin typeface="BIZ UDPゴシック" panose="020B0400000000000000" pitchFamily="50" charset="-128"/>
                  <a:ea typeface="BIZ UDPゴシック" panose="020B0400000000000000" pitchFamily="50" charset="-128"/>
                </a:rPr>
                <a:t>教育の見解</a:t>
              </a:r>
            </a:p>
          </p:txBody>
        </p:sp>
      </p:grpSp>
      <p:sp>
        <p:nvSpPr>
          <p:cNvPr id="135183" name="Text Box 15"/>
          <p:cNvSpPr txBox="1">
            <a:spLocks noChangeArrowheads="1"/>
          </p:cNvSpPr>
          <p:nvPr/>
        </p:nvSpPr>
        <p:spPr bwMode="auto">
          <a:xfrm rot="18773141">
            <a:off x="2135815" y="1798693"/>
            <a:ext cx="1338828" cy="369332"/>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fontAlgn="base">
              <a:spcBef>
                <a:spcPct val="0"/>
              </a:spcBef>
              <a:spcAft>
                <a:spcPct val="0"/>
              </a:spcAft>
            </a:pPr>
            <a:r>
              <a:rPr lang="ja-JP" altLang="en-US" dirty="0">
                <a:latin typeface="BIZ UDPゴシック" panose="020B0400000000000000" pitchFamily="50" charset="-128"/>
                <a:ea typeface="BIZ UDPゴシック" panose="020B0400000000000000" pitchFamily="50" charset="-128"/>
              </a:rPr>
              <a:t>教育の視点</a:t>
            </a:r>
          </a:p>
        </p:txBody>
      </p:sp>
      <p:sp>
        <p:nvSpPr>
          <p:cNvPr id="56" name="AutoShape 8">
            <a:extLst>
              <a:ext uri="{FF2B5EF4-FFF2-40B4-BE49-F238E27FC236}">
                <a16:creationId xmlns:a16="http://schemas.microsoft.com/office/drawing/2014/main" id="{83040A91-B164-4569-B613-9838A5DF73E0}"/>
              </a:ext>
            </a:extLst>
          </p:cNvPr>
          <p:cNvSpPr>
            <a:spLocks noChangeArrowheads="1"/>
          </p:cNvSpPr>
          <p:nvPr/>
        </p:nvSpPr>
        <p:spPr bwMode="auto">
          <a:xfrm rot="13608057">
            <a:off x="4317678" y="1266383"/>
            <a:ext cx="596484" cy="4774149"/>
          </a:xfrm>
          <a:custGeom>
            <a:avLst/>
            <a:gdLst>
              <a:gd name="G0" fmla="+- 4739 0 0"/>
              <a:gd name="G1" fmla="+- 21600 0 4739"/>
              <a:gd name="G2" fmla="*/ 4739 1 2"/>
              <a:gd name="G3" fmla="+- 21600 0 G2"/>
              <a:gd name="G4" fmla="+/ 4739 21600 2"/>
              <a:gd name="G5" fmla="+/ G1 0 2"/>
              <a:gd name="G6" fmla="*/ 21600 21600 4739"/>
              <a:gd name="G7" fmla="*/ G6 1 2"/>
              <a:gd name="G8" fmla="+- 21600 0 G7"/>
              <a:gd name="G9" fmla="*/ 21600 1 2"/>
              <a:gd name="G10" fmla="+- 4739 0 G9"/>
              <a:gd name="G11" fmla="?: G10 G8 0"/>
              <a:gd name="G12" fmla="?: G10 G7 21600"/>
              <a:gd name="T0" fmla="*/ 19230 w 21600"/>
              <a:gd name="T1" fmla="*/ 10800 h 21600"/>
              <a:gd name="T2" fmla="*/ 10800 w 21600"/>
              <a:gd name="T3" fmla="*/ 21600 h 21600"/>
              <a:gd name="T4" fmla="*/ 2370 w 21600"/>
              <a:gd name="T5" fmla="*/ 10800 h 21600"/>
              <a:gd name="T6" fmla="*/ 10800 w 21600"/>
              <a:gd name="T7" fmla="*/ 0 h 21600"/>
              <a:gd name="T8" fmla="*/ 4170 w 21600"/>
              <a:gd name="T9" fmla="*/ 4170 h 21600"/>
              <a:gd name="T10" fmla="*/ 17430 w 21600"/>
              <a:gd name="T11" fmla="*/ 17430 h 21600"/>
            </a:gdLst>
            <a:ahLst/>
            <a:cxnLst>
              <a:cxn ang="0">
                <a:pos x="T0" y="T1"/>
              </a:cxn>
              <a:cxn ang="0">
                <a:pos x="T2" y="T3"/>
              </a:cxn>
              <a:cxn ang="0">
                <a:pos x="T4" y="T5"/>
              </a:cxn>
              <a:cxn ang="0">
                <a:pos x="T6" y="T7"/>
              </a:cxn>
            </a:cxnLst>
            <a:rect l="T8" t="T9" r="T10" b="T11"/>
            <a:pathLst>
              <a:path w="21600" h="21600">
                <a:moveTo>
                  <a:pt x="0" y="0"/>
                </a:moveTo>
                <a:lnTo>
                  <a:pt x="4739" y="21600"/>
                </a:lnTo>
                <a:lnTo>
                  <a:pt x="16861" y="21600"/>
                </a:lnTo>
                <a:lnTo>
                  <a:pt x="21600" y="0"/>
                </a:lnTo>
                <a:close/>
              </a:path>
            </a:pathLst>
          </a:custGeom>
          <a:gradFill flip="none" rotWithShape="1">
            <a:gsLst>
              <a:gs pos="0">
                <a:srgbClr val="FFFF00">
                  <a:shade val="30000"/>
                  <a:satMod val="115000"/>
                </a:srgbClr>
              </a:gs>
              <a:gs pos="50000">
                <a:srgbClr val="FFFF00">
                  <a:shade val="67500"/>
                  <a:satMod val="115000"/>
                </a:srgbClr>
              </a:gs>
              <a:gs pos="100000">
                <a:srgbClr val="FFFF00">
                  <a:shade val="100000"/>
                  <a:satMod val="115000"/>
                </a:srgbClr>
              </a:gs>
            </a:gsLst>
            <a:lin ang="5400000" scaled="1"/>
            <a:tileRect/>
          </a:gradFill>
          <a:ln w="15875">
            <a:solidFill>
              <a:schemeClr val="tx1"/>
            </a:solidFill>
            <a:prstDash val="dash"/>
            <a:miter lim="800000"/>
            <a:headEnd/>
            <a:tailEnd/>
          </a:ln>
          <a:effectLst/>
        </p:spPr>
        <p:txBody>
          <a:bodyPr wrap="none" anchor="ctr"/>
          <a:lstStyle/>
          <a:p>
            <a:pPr fontAlgn="base">
              <a:spcBef>
                <a:spcPct val="0"/>
              </a:spcBef>
              <a:spcAft>
                <a:spcPct val="0"/>
              </a:spcAft>
            </a:pPr>
            <a:endParaRPr lang="ja-JP" altLang="en-US">
              <a:latin typeface="BIZ UDPゴシック" panose="020B0400000000000000" pitchFamily="50" charset="-128"/>
              <a:ea typeface="BIZ UDPゴシック" panose="020B0400000000000000" pitchFamily="50" charset="-128"/>
            </a:endParaRPr>
          </a:p>
        </p:txBody>
      </p:sp>
      <p:sp>
        <p:nvSpPr>
          <p:cNvPr id="57" name="AutoShape 8">
            <a:extLst>
              <a:ext uri="{FF2B5EF4-FFF2-40B4-BE49-F238E27FC236}">
                <a16:creationId xmlns:a16="http://schemas.microsoft.com/office/drawing/2014/main" id="{2FCA2E54-7ED9-40B8-974E-B835292D402C}"/>
              </a:ext>
            </a:extLst>
          </p:cNvPr>
          <p:cNvSpPr>
            <a:spLocks noChangeArrowheads="1"/>
          </p:cNvSpPr>
          <p:nvPr/>
        </p:nvSpPr>
        <p:spPr bwMode="auto">
          <a:xfrm rot="13801983">
            <a:off x="4002253" y="908201"/>
            <a:ext cx="617030" cy="4781941"/>
          </a:xfrm>
          <a:custGeom>
            <a:avLst/>
            <a:gdLst>
              <a:gd name="G0" fmla="+- 4739 0 0"/>
              <a:gd name="G1" fmla="+- 21600 0 4739"/>
              <a:gd name="G2" fmla="*/ 4739 1 2"/>
              <a:gd name="G3" fmla="+- 21600 0 G2"/>
              <a:gd name="G4" fmla="+/ 4739 21600 2"/>
              <a:gd name="G5" fmla="+/ G1 0 2"/>
              <a:gd name="G6" fmla="*/ 21600 21600 4739"/>
              <a:gd name="G7" fmla="*/ G6 1 2"/>
              <a:gd name="G8" fmla="+- 21600 0 G7"/>
              <a:gd name="G9" fmla="*/ 21600 1 2"/>
              <a:gd name="G10" fmla="+- 4739 0 G9"/>
              <a:gd name="G11" fmla="?: G10 G8 0"/>
              <a:gd name="G12" fmla="?: G10 G7 21600"/>
              <a:gd name="T0" fmla="*/ 19230 w 21600"/>
              <a:gd name="T1" fmla="*/ 10800 h 21600"/>
              <a:gd name="T2" fmla="*/ 10800 w 21600"/>
              <a:gd name="T3" fmla="*/ 21600 h 21600"/>
              <a:gd name="T4" fmla="*/ 2370 w 21600"/>
              <a:gd name="T5" fmla="*/ 10800 h 21600"/>
              <a:gd name="T6" fmla="*/ 10800 w 21600"/>
              <a:gd name="T7" fmla="*/ 0 h 21600"/>
              <a:gd name="T8" fmla="*/ 4170 w 21600"/>
              <a:gd name="T9" fmla="*/ 4170 h 21600"/>
              <a:gd name="T10" fmla="*/ 17430 w 21600"/>
              <a:gd name="T11" fmla="*/ 17430 h 21600"/>
            </a:gdLst>
            <a:ahLst/>
            <a:cxnLst>
              <a:cxn ang="0">
                <a:pos x="T0" y="T1"/>
              </a:cxn>
              <a:cxn ang="0">
                <a:pos x="T2" y="T3"/>
              </a:cxn>
              <a:cxn ang="0">
                <a:pos x="T4" y="T5"/>
              </a:cxn>
              <a:cxn ang="0">
                <a:pos x="T6" y="T7"/>
              </a:cxn>
            </a:cxnLst>
            <a:rect l="T8" t="T9" r="T10" b="T11"/>
            <a:pathLst>
              <a:path w="21600" h="21600">
                <a:moveTo>
                  <a:pt x="0" y="0"/>
                </a:moveTo>
                <a:lnTo>
                  <a:pt x="4739" y="21600"/>
                </a:lnTo>
                <a:lnTo>
                  <a:pt x="16861" y="21600"/>
                </a:lnTo>
                <a:lnTo>
                  <a:pt x="21600" y="0"/>
                </a:lnTo>
                <a:close/>
              </a:path>
            </a:pathLst>
          </a:custGeom>
          <a:gradFill flip="none" rotWithShape="1">
            <a:gsLst>
              <a:gs pos="0">
                <a:srgbClr val="FFFF00">
                  <a:shade val="30000"/>
                  <a:satMod val="115000"/>
                </a:srgbClr>
              </a:gs>
              <a:gs pos="50000">
                <a:srgbClr val="FFFF00">
                  <a:shade val="67500"/>
                  <a:satMod val="115000"/>
                </a:srgbClr>
              </a:gs>
              <a:gs pos="100000">
                <a:srgbClr val="FFFF00">
                  <a:shade val="100000"/>
                  <a:satMod val="115000"/>
                </a:srgbClr>
              </a:gs>
            </a:gsLst>
            <a:lin ang="5400000" scaled="1"/>
            <a:tileRect/>
          </a:gradFill>
          <a:ln w="15875">
            <a:solidFill>
              <a:schemeClr val="tx1"/>
            </a:solidFill>
            <a:prstDash val="dash"/>
            <a:miter lim="800000"/>
            <a:headEnd/>
            <a:tailEnd/>
          </a:ln>
          <a:effectLst/>
        </p:spPr>
        <p:txBody>
          <a:bodyPr wrap="none" anchor="ctr"/>
          <a:lstStyle/>
          <a:p>
            <a:pPr fontAlgn="base">
              <a:spcBef>
                <a:spcPct val="0"/>
              </a:spcBef>
              <a:spcAft>
                <a:spcPct val="0"/>
              </a:spcAft>
            </a:pPr>
            <a:endParaRPr lang="ja-JP" altLang="en-US">
              <a:latin typeface="BIZ UDPゴシック" panose="020B0400000000000000" pitchFamily="50" charset="-128"/>
              <a:ea typeface="BIZ UDPゴシック" panose="020B0400000000000000" pitchFamily="50" charset="-128"/>
            </a:endParaRPr>
          </a:p>
        </p:txBody>
      </p:sp>
      <p:sp>
        <p:nvSpPr>
          <p:cNvPr id="59" name="Text Box 19">
            <a:extLst>
              <a:ext uri="{FF2B5EF4-FFF2-40B4-BE49-F238E27FC236}">
                <a16:creationId xmlns:a16="http://schemas.microsoft.com/office/drawing/2014/main" id="{19B9F44E-66AF-4894-AC90-483AF3C615AD}"/>
              </a:ext>
            </a:extLst>
          </p:cNvPr>
          <p:cNvSpPr txBox="1">
            <a:spLocks noChangeArrowheads="1"/>
          </p:cNvSpPr>
          <p:nvPr/>
        </p:nvSpPr>
        <p:spPr bwMode="auto">
          <a:xfrm rot="19067214">
            <a:off x="5054248" y="2529772"/>
            <a:ext cx="1218603"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a:spAutoFit/>
          </a:bodyPr>
          <a:lstStyle/>
          <a:p>
            <a:pPr fontAlgn="base">
              <a:spcBef>
                <a:spcPct val="0"/>
              </a:spcBef>
              <a:spcAft>
                <a:spcPct val="0"/>
              </a:spcAft>
            </a:pPr>
            <a:r>
              <a:rPr lang="ja-JP" altLang="en-US" sz="1600" b="1" dirty="0">
                <a:solidFill>
                  <a:srgbClr val="FF0000"/>
                </a:solidFill>
                <a:latin typeface="BIZ UDPゴシック" panose="020B0400000000000000" pitchFamily="50" charset="-128"/>
                <a:ea typeface="BIZ UDPゴシック" panose="020B0400000000000000" pitchFamily="50" charset="-128"/>
              </a:rPr>
              <a:t>障害児医療</a:t>
            </a:r>
          </a:p>
        </p:txBody>
      </p:sp>
      <p:sp>
        <p:nvSpPr>
          <p:cNvPr id="61" name="Text Box 19">
            <a:extLst>
              <a:ext uri="{FF2B5EF4-FFF2-40B4-BE49-F238E27FC236}">
                <a16:creationId xmlns:a16="http://schemas.microsoft.com/office/drawing/2014/main" id="{D0F85F6C-DC79-449E-90F4-D5744C577CF9}"/>
              </a:ext>
            </a:extLst>
          </p:cNvPr>
          <p:cNvSpPr txBox="1">
            <a:spLocks noChangeArrowheads="1"/>
          </p:cNvSpPr>
          <p:nvPr/>
        </p:nvSpPr>
        <p:spPr bwMode="auto">
          <a:xfrm rot="19110039">
            <a:off x="2643089" y="3824234"/>
            <a:ext cx="150432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a:spAutoFit/>
          </a:bodyPr>
          <a:lstStyle/>
          <a:p>
            <a:pPr fontAlgn="base">
              <a:spcBef>
                <a:spcPct val="0"/>
              </a:spcBef>
              <a:spcAft>
                <a:spcPct val="0"/>
              </a:spcAft>
            </a:pPr>
            <a:r>
              <a:rPr lang="ja-JP" altLang="en-US" sz="1200" b="1" dirty="0">
                <a:solidFill>
                  <a:schemeClr val="bg1"/>
                </a:solidFill>
                <a:latin typeface="BIZ UDPゴシック" panose="020B0400000000000000" pitchFamily="50" charset="-128"/>
                <a:ea typeface="BIZ UDPゴシック" panose="020B0400000000000000" pitchFamily="50" charset="-128"/>
              </a:rPr>
              <a:t>小児科　等の</a:t>
            </a:r>
            <a:endParaRPr lang="en-US" altLang="ja-JP" sz="1200" b="1" dirty="0">
              <a:solidFill>
                <a:schemeClr val="bg1"/>
              </a:solidFill>
              <a:latin typeface="BIZ UDPゴシック" panose="020B0400000000000000" pitchFamily="50" charset="-128"/>
              <a:ea typeface="BIZ UDPゴシック" panose="020B0400000000000000" pitchFamily="50" charset="-128"/>
            </a:endParaRPr>
          </a:p>
          <a:p>
            <a:pPr fontAlgn="base">
              <a:spcBef>
                <a:spcPct val="0"/>
              </a:spcBef>
              <a:spcAft>
                <a:spcPct val="0"/>
              </a:spcAft>
            </a:pPr>
            <a:r>
              <a:rPr lang="ja-JP" altLang="en-US" sz="1200" b="1" dirty="0">
                <a:solidFill>
                  <a:schemeClr val="bg1"/>
                </a:solidFill>
                <a:latin typeface="BIZ UDPゴシック" panose="020B0400000000000000" pitchFamily="50" charset="-128"/>
                <a:ea typeface="BIZ UDPゴシック" panose="020B0400000000000000" pitchFamily="50" charset="-128"/>
              </a:rPr>
              <a:t>かかりつけ医</a:t>
            </a:r>
          </a:p>
        </p:txBody>
      </p:sp>
      <p:sp>
        <p:nvSpPr>
          <p:cNvPr id="62" name="Text Box 19">
            <a:extLst>
              <a:ext uri="{FF2B5EF4-FFF2-40B4-BE49-F238E27FC236}">
                <a16:creationId xmlns:a16="http://schemas.microsoft.com/office/drawing/2014/main" id="{B21699ED-4038-4581-B3FB-096C1B1265CD}"/>
              </a:ext>
            </a:extLst>
          </p:cNvPr>
          <p:cNvSpPr txBox="1">
            <a:spLocks noChangeArrowheads="1"/>
          </p:cNvSpPr>
          <p:nvPr/>
        </p:nvSpPr>
        <p:spPr bwMode="auto">
          <a:xfrm rot="19031368">
            <a:off x="3040968" y="4536304"/>
            <a:ext cx="105670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a:spAutoFit/>
          </a:bodyPr>
          <a:lstStyle/>
          <a:p>
            <a:pPr fontAlgn="base">
              <a:spcBef>
                <a:spcPct val="0"/>
              </a:spcBef>
              <a:spcAft>
                <a:spcPct val="0"/>
              </a:spcAft>
            </a:pPr>
            <a:r>
              <a:rPr lang="ja-JP" altLang="en-US" sz="1200" b="1" dirty="0">
                <a:solidFill>
                  <a:schemeClr val="bg1"/>
                </a:solidFill>
                <a:latin typeface="BIZ UDPゴシック" panose="020B0400000000000000" pitchFamily="50" charset="-128"/>
                <a:ea typeface="BIZ UDPゴシック" panose="020B0400000000000000" pitchFamily="50" charset="-128"/>
              </a:rPr>
              <a:t>大学病院　等</a:t>
            </a:r>
            <a:endParaRPr lang="en-US" altLang="ja-JP" sz="1200" b="1" dirty="0">
              <a:solidFill>
                <a:schemeClr val="bg1"/>
              </a:solidFill>
              <a:latin typeface="BIZ UDPゴシック" panose="020B0400000000000000" pitchFamily="50" charset="-128"/>
              <a:ea typeface="BIZ UDPゴシック" panose="020B0400000000000000" pitchFamily="50" charset="-128"/>
            </a:endParaRPr>
          </a:p>
        </p:txBody>
      </p:sp>
      <p:sp>
        <p:nvSpPr>
          <p:cNvPr id="64" name="Text Box 19">
            <a:extLst>
              <a:ext uri="{FF2B5EF4-FFF2-40B4-BE49-F238E27FC236}">
                <a16:creationId xmlns:a16="http://schemas.microsoft.com/office/drawing/2014/main" id="{89E1ABF7-AE52-43ED-BE15-C1C9ED327427}"/>
              </a:ext>
            </a:extLst>
          </p:cNvPr>
          <p:cNvSpPr txBox="1">
            <a:spLocks noChangeArrowheads="1"/>
          </p:cNvSpPr>
          <p:nvPr/>
        </p:nvSpPr>
        <p:spPr bwMode="auto">
          <a:xfrm rot="19067214">
            <a:off x="4976876" y="2113508"/>
            <a:ext cx="106495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a:spAutoFit/>
          </a:bodyPr>
          <a:lstStyle/>
          <a:p>
            <a:pPr fontAlgn="base">
              <a:spcBef>
                <a:spcPct val="0"/>
              </a:spcBef>
              <a:spcAft>
                <a:spcPct val="0"/>
              </a:spcAft>
            </a:pPr>
            <a:r>
              <a:rPr lang="ja-JP" altLang="en-US" sz="1600" b="1" dirty="0">
                <a:latin typeface="BIZ UDPゴシック" panose="020B0400000000000000" pitchFamily="50" charset="-128"/>
                <a:ea typeface="BIZ UDPゴシック" panose="020B0400000000000000" pitchFamily="50" charset="-128"/>
              </a:rPr>
              <a:t>一般医療</a:t>
            </a:r>
          </a:p>
        </p:txBody>
      </p:sp>
      <p:sp>
        <p:nvSpPr>
          <p:cNvPr id="65" name="Text Box 19">
            <a:extLst>
              <a:ext uri="{FF2B5EF4-FFF2-40B4-BE49-F238E27FC236}">
                <a16:creationId xmlns:a16="http://schemas.microsoft.com/office/drawing/2014/main" id="{8DA0630A-C858-4EEC-AA2D-A09D7A7F18F8}"/>
              </a:ext>
            </a:extLst>
          </p:cNvPr>
          <p:cNvSpPr txBox="1">
            <a:spLocks noChangeArrowheads="1"/>
          </p:cNvSpPr>
          <p:nvPr/>
        </p:nvSpPr>
        <p:spPr bwMode="auto">
          <a:xfrm rot="19031368">
            <a:off x="2799345" y="4300306"/>
            <a:ext cx="145424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a:spAutoFit/>
          </a:bodyPr>
          <a:lstStyle/>
          <a:p>
            <a:pPr fontAlgn="base">
              <a:spcBef>
                <a:spcPct val="0"/>
              </a:spcBef>
              <a:spcAft>
                <a:spcPct val="0"/>
              </a:spcAft>
            </a:pPr>
            <a:r>
              <a:rPr lang="ja-JP" altLang="en-US" sz="1200" b="1" dirty="0">
                <a:solidFill>
                  <a:schemeClr val="bg1"/>
                </a:solidFill>
                <a:latin typeface="BIZ UDPゴシック" panose="020B0400000000000000" pitchFamily="50" charset="-128"/>
                <a:ea typeface="BIZ UDPゴシック" panose="020B0400000000000000" pitchFamily="50" charset="-128"/>
              </a:rPr>
              <a:t>リハビリテーション</a:t>
            </a:r>
            <a:endParaRPr lang="en-US" altLang="ja-JP" sz="1200" b="1" dirty="0">
              <a:solidFill>
                <a:schemeClr val="bg1"/>
              </a:solidFill>
              <a:latin typeface="BIZ UDPゴシック" panose="020B0400000000000000" pitchFamily="50" charset="-128"/>
              <a:ea typeface="BIZ UDPゴシック" panose="020B0400000000000000" pitchFamily="50" charset="-128"/>
            </a:endParaRPr>
          </a:p>
        </p:txBody>
      </p:sp>
      <p:grpSp>
        <p:nvGrpSpPr>
          <p:cNvPr id="7" name="グループ化 6">
            <a:extLst>
              <a:ext uri="{FF2B5EF4-FFF2-40B4-BE49-F238E27FC236}">
                <a16:creationId xmlns:a16="http://schemas.microsoft.com/office/drawing/2014/main" id="{D65BA17D-232F-4D9B-BD63-6D432B96142A}"/>
              </a:ext>
            </a:extLst>
          </p:cNvPr>
          <p:cNvGrpSpPr/>
          <p:nvPr/>
        </p:nvGrpSpPr>
        <p:grpSpPr>
          <a:xfrm>
            <a:off x="2293020" y="4347040"/>
            <a:ext cx="711627" cy="1483062"/>
            <a:chOff x="2211865" y="4440205"/>
            <a:chExt cx="711627" cy="1483062"/>
          </a:xfrm>
        </p:grpSpPr>
        <p:sp>
          <p:nvSpPr>
            <p:cNvPr id="135179" name="Oval 11"/>
            <p:cNvSpPr>
              <a:spLocks noChangeArrowheads="1"/>
            </p:cNvSpPr>
            <p:nvPr/>
          </p:nvSpPr>
          <p:spPr bwMode="auto">
            <a:xfrm rot="13671320">
              <a:off x="1826148" y="4825922"/>
              <a:ext cx="1483062" cy="711627"/>
            </a:xfrm>
            <a:prstGeom prst="ellipse">
              <a:avLst/>
            </a:prstGeom>
            <a:solidFill>
              <a:schemeClr val="accent1">
                <a:lumMod val="20000"/>
                <a:lumOff val="80000"/>
              </a:schemeClr>
            </a:solidFill>
            <a:ln w="9525">
              <a:solidFill>
                <a:schemeClr val="tx1"/>
              </a:solidFill>
              <a:round/>
              <a:headEnd/>
              <a:tailEnd/>
            </a:ln>
            <a:effectLst/>
          </p:spPr>
          <p:txBody>
            <a:bodyPr vert="eaVert" wrap="none" anchor="ctr"/>
            <a:lstStyle/>
            <a:p>
              <a:pPr algn="ctr" fontAlgn="base">
                <a:spcBef>
                  <a:spcPct val="0"/>
                </a:spcBef>
                <a:spcAft>
                  <a:spcPct val="0"/>
                </a:spcAft>
              </a:pPr>
              <a:endParaRPr lang="ja-JP" altLang="ja-JP" sz="2400">
                <a:latin typeface="BIZ UDPゴシック" panose="020B0400000000000000" pitchFamily="50" charset="-128"/>
                <a:ea typeface="BIZ UDPゴシック" panose="020B0400000000000000" pitchFamily="50" charset="-128"/>
              </a:endParaRPr>
            </a:p>
          </p:txBody>
        </p:sp>
        <p:sp>
          <p:nvSpPr>
            <p:cNvPr id="135181" name="Text Box 13"/>
            <p:cNvSpPr txBox="1">
              <a:spLocks noChangeArrowheads="1"/>
            </p:cNvSpPr>
            <p:nvPr/>
          </p:nvSpPr>
          <p:spPr bwMode="auto">
            <a:xfrm rot="2721052">
              <a:off x="1913645" y="4976415"/>
              <a:ext cx="134684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lang="ja-JP" altLang="en-US" dirty="0">
                  <a:latin typeface="BIZ UDPゴシック" panose="020B0400000000000000" pitchFamily="50" charset="-128"/>
                  <a:ea typeface="BIZ UDPゴシック" panose="020B0400000000000000" pitchFamily="50" charset="-128"/>
                </a:rPr>
                <a:t>医療の見解</a:t>
              </a:r>
            </a:p>
          </p:txBody>
        </p:sp>
      </p:grpSp>
      <p:sp>
        <p:nvSpPr>
          <p:cNvPr id="38" name="AutoShape 8">
            <a:extLst>
              <a:ext uri="{FF2B5EF4-FFF2-40B4-BE49-F238E27FC236}">
                <a16:creationId xmlns:a16="http://schemas.microsoft.com/office/drawing/2014/main" id="{4499C26D-43EC-40EC-87A1-C3F84041DC91}"/>
              </a:ext>
            </a:extLst>
          </p:cNvPr>
          <p:cNvSpPr>
            <a:spLocks noChangeArrowheads="1"/>
          </p:cNvSpPr>
          <p:nvPr/>
        </p:nvSpPr>
        <p:spPr bwMode="auto">
          <a:xfrm rot="21414205">
            <a:off x="3838058" y="922613"/>
            <a:ext cx="552755" cy="4502970"/>
          </a:xfrm>
          <a:custGeom>
            <a:avLst/>
            <a:gdLst>
              <a:gd name="G0" fmla="+- 4739 0 0"/>
              <a:gd name="G1" fmla="+- 21600 0 4739"/>
              <a:gd name="G2" fmla="*/ 4739 1 2"/>
              <a:gd name="G3" fmla="+- 21600 0 G2"/>
              <a:gd name="G4" fmla="+/ 4739 21600 2"/>
              <a:gd name="G5" fmla="+/ G1 0 2"/>
              <a:gd name="G6" fmla="*/ 21600 21600 4739"/>
              <a:gd name="G7" fmla="*/ G6 1 2"/>
              <a:gd name="G8" fmla="+- 21600 0 G7"/>
              <a:gd name="G9" fmla="*/ 21600 1 2"/>
              <a:gd name="G10" fmla="+- 4739 0 G9"/>
              <a:gd name="G11" fmla="?: G10 G8 0"/>
              <a:gd name="G12" fmla="?: G10 G7 21600"/>
              <a:gd name="T0" fmla="*/ 19230 w 21600"/>
              <a:gd name="T1" fmla="*/ 10800 h 21600"/>
              <a:gd name="T2" fmla="*/ 10800 w 21600"/>
              <a:gd name="T3" fmla="*/ 21600 h 21600"/>
              <a:gd name="T4" fmla="*/ 2370 w 21600"/>
              <a:gd name="T5" fmla="*/ 10800 h 21600"/>
              <a:gd name="T6" fmla="*/ 10800 w 21600"/>
              <a:gd name="T7" fmla="*/ 0 h 21600"/>
              <a:gd name="T8" fmla="*/ 4170 w 21600"/>
              <a:gd name="T9" fmla="*/ 4170 h 21600"/>
              <a:gd name="T10" fmla="*/ 17430 w 21600"/>
              <a:gd name="T11" fmla="*/ 17430 h 21600"/>
            </a:gdLst>
            <a:ahLst/>
            <a:cxnLst>
              <a:cxn ang="0">
                <a:pos x="T0" y="T1"/>
              </a:cxn>
              <a:cxn ang="0">
                <a:pos x="T2" y="T3"/>
              </a:cxn>
              <a:cxn ang="0">
                <a:pos x="T4" y="T5"/>
              </a:cxn>
              <a:cxn ang="0">
                <a:pos x="T6" y="T7"/>
              </a:cxn>
            </a:cxnLst>
            <a:rect l="T8" t="T9" r="T10" b="T11"/>
            <a:pathLst>
              <a:path w="21600" h="21600">
                <a:moveTo>
                  <a:pt x="0" y="0"/>
                </a:moveTo>
                <a:lnTo>
                  <a:pt x="4739" y="21600"/>
                </a:lnTo>
                <a:lnTo>
                  <a:pt x="16861" y="21600"/>
                </a:lnTo>
                <a:lnTo>
                  <a:pt x="21600" y="0"/>
                </a:lnTo>
                <a:close/>
              </a:path>
            </a:pathLst>
          </a:custGeom>
          <a:gradFill flip="none" rotWithShape="1">
            <a:gsLst>
              <a:gs pos="0">
                <a:srgbClr val="FFFF00">
                  <a:shade val="30000"/>
                  <a:satMod val="115000"/>
                </a:srgbClr>
              </a:gs>
              <a:gs pos="50000">
                <a:srgbClr val="FFFF00">
                  <a:shade val="67500"/>
                  <a:satMod val="115000"/>
                </a:srgbClr>
              </a:gs>
              <a:gs pos="100000">
                <a:srgbClr val="FFFF00">
                  <a:shade val="100000"/>
                  <a:satMod val="115000"/>
                </a:srgbClr>
              </a:gs>
            </a:gsLst>
            <a:lin ang="5400000" scaled="1"/>
            <a:tileRect/>
          </a:gradFill>
          <a:ln w="15875">
            <a:solidFill>
              <a:schemeClr val="tx1"/>
            </a:solidFill>
            <a:prstDash val="dash"/>
            <a:miter lim="800000"/>
            <a:headEnd/>
            <a:tailEnd/>
          </a:ln>
          <a:effectLst/>
        </p:spPr>
        <p:txBody>
          <a:bodyPr wrap="none" anchor="ctr"/>
          <a:lstStyle/>
          <a:p>
            <a:pPr fontAlgn="base">
              <a:spcBef>
                <a:spcPct val="0"/>
              </a:spcBef>
              <a:spcAft>
                <a:spcPct val="0"/>
              </a:spcAft>
            </a:pPr>
            <a:endParaRPr lang="ja-JP" altLang="en-US">
              <a:latin typeface="BIZ UDPゴシック" panose="020B0400000000000000" pitchFamily="50" charset="-128"/>
              <a:ea typeface="BIZ UDPゴシック" panose="020B0400000000000000" pitchFamily="50" charset="-128"/>
            </a:endParaRPr>
          </a:p>
        </p:txBody>
      </p:sp>
      <p:sp>
        <p:nvSpPr>
          <p:cNvPr id="40" name="AutoShape 8">
            <a:extLst>
              <a:ext uri="{FF2B5EF4-FFF2-40B4-BE49-F238E27FC236}">
                <a16:creationId xmlns:a16="http://schemas.microsoft.com/office/drawing/2014/main" id="{D4BBBCE6-3702-428E-804C-6CF4DCAAC61C}"/>
              </a:ext>
            </a:extLst>
          </p:cNvPr>
          <p:cNvSpPr>
            <a:spLocks noChangeArrowheads="1"/>
          </p:cNvSpPr>
          <p:nvPr/>
        </p:nvSpPr>
        <p:spPr bwMode="auto">
          <a:xfrm rot="172666">
            <a:off x="4608096" y="933281"/>
            <a:ext cx="552755" cy="4502970"/>
          </a:xfrm>
          <a:custGeom>
            <a:avLst/>
            <a:gdLst>
              <a:gd name="G0" fmla="+- 4739 0 0"/>
              <a:gd name="G1" fmla="+- 21600 0 4739"/>
              <a:gd name="G2" fmla="*/ 4739 1 2"/>
              <a:gd name="G3" fmla="+- 21600 0 G2"/>
              <a:gd name="G4" fmla="+/ 4739 21600 2"/>
              <a:gd name="G5" fmla="+/ G1 0 2"/>
              <a:gd name="G6" fmla="*/ 21600 21600 4739"/>
              <a:gd name="G7" fmla="*/ G6 1 2"/>
              <a:gd name="G8" fmla="+- 21600 0 G7"/>
              <a:gd name="G9" fmla="*/ 21600 1 2"/>
              <a:gd name="G10" fmla="+- 4739 0 G9"/>
              <a:gd name="G11" fmla="?: G10 G8 0"/>
              <a:gd name="G12" fmla="?: G10 G7 21600"/>
              <a:gd name="T0" fmla="*/ 19230 w 21600"/>
              <a:gd name="T1" fmla="*/ 10800 h 21600"/>
              <a:gd name="T2" fmla="*/ 10800 w 21600"/>
              <a:gd name="T3" fmla="*/ 21600 h 21600"/>
              <a:gd name="T4" fmla="*/ 2370 w 21600"/>
              <a:gd name="T5" fmla="*/ 10800 h 21600"/>
              <a:gd name="T6" fmla="*/ 10800 w 21600"/>
              <a:gd name="T7" fmla="*/ 0 h 21600"/>
              <a:gd name="T8" fmla="*/ 4170 w 21600"/>
              <a:gd name="T9" fmla="*/ 4170 h 21600"/>
              <a:gd name="T10" fmla="*/ 17430 w 21600"/>
              <a:gd name="T11" fmla="*/ 17430 h 21600"/>
            </a:gdLst>
            <a:ahLst/>
            <a:cxnLst>
              <a:cxn ang="0">
                <a:pos x="T0" y="T1"/>
              </a:cxn>
              <a:cxn ang="0">
                <a:pos x="T2" y="T3"/>
              </a:cxn>
              <a:cxn ang="0">
                <a:pos x="T4" y="T5"/>
              </a:cxn>
              <a:cxn ang="0">
                <a:pos x="T6" y="T7"/>
              </a:cxn>
            </a:cxnLst>
            <a:rect l="T8" t="T9" r="T10" b="T11"/>
            <a:pathLst>
              <a:path w="21600" h="21600">
                <a:moveTo>
                  <a:pt x="0" y="0"/>
                </a:moveTo>
                <a:lnTo>
                  <a:pt x="4739" y="21600"/>
                </a:lnTo>
                <a:lnTo>
                  <a:pt x="16861" y="21600"/>
                </a:lnTo>
                <a:lnTo>
                  <a:pt x="21600" y="0"/>
                </a:lnTo>
                <a:close/>
              </a:path>
            </a:pathLst>
          </a:custGeom>
          <a:gradFill flip="none" rotWithShape="1">
            <a:gsLst>
              <a:gs pos="0">
                <a:srgbClr val="FFFF00">
                  <a:shade val="30000"/>
                  <a:satMod val="115000"/>
                </a:srgbClr>
              </a:gs>
              <a:gs pos="50000">
                <a:srgbClr val="FFFF00">
                  <a:shade val="67500"/>
                  <a:satMod val="115000"/>
                </a:srgbClr>
              </a:gs>
              <a:gs pos="100000">
                <a:srgbClr val="FFFF00">
                  <a:shade val="100000"/>
                  <a:satMod val="115000"/>
                </a:srgbClr>
              </a:gs>
            </a:gsLst>
            <a:lin ang="5400000" scaled="1"/>
            <a:tileRect/>
          </a:gradFill>
          <a:ln w="15875">
            <a:solidFill>
              <a:schemeClr val="tx1"/>
            </a:solidFill>
            <a:prstDash val="dash"/>
            <a:miter lim="800000"/>
            <a:headEnd/>
            <a:tailEnd/>
          </a:ln>
          <a:effectLst/>
        </p:spPr>
        <p:txBody>
          <a:bodyPr wrap="none" anchor="ctr"/>
          <a:lstStyle/>
          <a:p>
            <a:pPr fontAlgn="base">
              <a:spcBef>
                <a:spcPct val="0"/>
              </a:spcBef>
              <a:spcAft>
                <a:spcPct val="0"/>
              </a:spcAft>
            </a:pPr>
            <a:endParaRPr lang="ja-JP" altLang="en-US">
              <a:latin typeface="BIZ UDPゴシック" panose="020B0400000000000000" pitchFamily="50" charset="-128"/>
              <a:ea typeface="BIZ UDPゴシック" panose="020B0400000000000000" pitchFamily="50" charset="-128"/>
            </a:endParaRPr>
          </a:p>
        </p:txBody>
      </p:sp>
      <p:sp>
        <p:nvSpPr>
          <p:cNvPr id="39" name="AutoShape 8">
            <a:extLst>
              <a:ext uri="{FF2B5EF4-FFF2-40B4-BE49-F238E27FC236}">
                <a16:creationId xmlns:a16="http://schemas.microsoft.com/office/drawing/2014/main" id="{AE0E8472-DC3C-4F40-A986-BDBF0264ACCA}"/>
              </a:ext>
            </a:extLst>
          </p:cNvPr>
          <p:cNvSpPr>
            <a:spLocks noChangeArrowheads="1"/>
          </p:cNvSpPr>
          <p:nvPr/>
        </p:nvSpPr>
        <p:spPr bwMode="auto">
          <a:xfrm>
            <a:off x="4228836" y="911800"/>
            <a:ext cx="552755" cy="4502970"/>
          </a:xfrm>
          <a:custGeom>
            <a:avLst/>
            <a:gdLst>
              <a:gd name="G0" fmla="+- 4739 0 0"/>
              <a:gd name="G1" fmla="+- 21600 0 4739"/>
              <a:gd name="G2" fmla="*/ 4739 1 2"/>
              <a:gd name="G3" fmla="+- 21600 0 G2"/>
              <a:gd name="G4" fmla="+/ 4739 21600 2"/>
              <a:gd name="G5" fmla="+/ G1 0 2"/>
              <a:gd name="G6" fmla="*/ 21600 21600 4739"/>
              <a:gd name="G7" fmla="*/ G6 1 2"/>
              <a:gd name="G8" fmla="+- 21600 0 G7"/>
              <a:gd name="G9" fmla="*/ 21600 1 2"/>
              <a:gd name="G10" fmla="+- 4739 0 G9"/>
              <a:gd name="G11" fmla="?: G10 G8 0"/>
              <a:gd name="G12" fmla="?: G10 G7 21600"/>
              <a:gd name="T0" fmla="*/ 19230 w 21600"/>
              <a:gd name="T1" fmla="*/ 10800 h 21600"/>
              <a:gd name="T2" fmla="*/ 10800 w 21600"/>
              <a:gd name="T3" fmla="*/ 21600 h 21600"/>
              <a:gd name="T4" fmla="*/ 2370 w 21600"/>
              <a:gd name="T5" fmla="*/ 10800 h 21600"/>
              <a:gd name="T6" fmla="*/ 10800 w 21600"/>
              <a:gd name="T7" fmla="*/ 0 h 21600"/>
              <a:gd name="T8" fmla="*/ 4170 w 21600"/>
              <a:gd name="T9" fmla="*/ 4170 h 21600"/>
              <a:gd name="T10" fmla="*/ 17430 w 21600"/>
              <a:gd name="T11" fmla="*/ 17430 h 21600"/>
            </a:gdLst>
            <a:ahLst/>
            <a:cxnLst>
              <a:cxn ang="0">
                <a:pos x="T0" y="T1"/>
              </a:cxn>
              <a:cxn ang="0">
                <a:pos x="T2" y="T3"/>
              </a:cxn>
              <a:cxn ang="0">
                <a:pos x="T4" y="T5"/>
              </a:cxn>
              <a:cxn ang="0">
                <a:pos x="T6" y="T7"/>
              </a:cxn>
            </a:cxnLst>
            <a:rect l="T8" t="T9" r="T10" b="T11"/>
            <a:pathLst>
              <a:path w="21600" h="21600">
                <a:moveTo>
                  <a:pt x="0" y="0"/>
                </a:moveTo>
                <a:lnTo>
                  <a:pt x="4739" y="21600"/>
                </a:lnTo>
                <a:lnTo>
                  <a:pt x="16861" y="21600"/>
                </a:lnTo>
                <a:lnTo>
                  <a:pt x="21600" y="0"/>
                </a:lnTo>
                <a:close/>
              </a:path>
            </a:pathLst>
          </a:custGeom>
          <a:gradFill flip="none" rotWithShape="1">
            <a:gsLst>
              <a:gs pos="0">
                <a:srgbClr val="FFFF00">
                  <a:shade val="30000"/>
                  <a:satMod val="115000"/>
                </a:srgbClr>
              </a:gs>
              <a:gs pos="50000">
                <a:srgbClr val="FFFF00">
                  <a:shade val="67500"/>
                  <a:satMod val="115000"/>
                </a:srgbClr>
              </a:gs>
              <a:gs pos="100000">
                <a:srgbClr val="FFFF00">
                  <a:shade val="100000"/>
                  <a:satMod val="115000"/>
                </a:srgbClr>
              </a:gs>
            </a:gsLst>
            <a:lin ang="5400000" scaled="1"/>
            <a:tileRect/>
          </a:gradFill>
          <a:ln w="15875">
            <a:solidFill>
              <a:schemeClr val="tx1"/>
            </a:solidFill>
            <a:prstDash val="dash"/>
            <a:miter lim="800000"/>
            <a:headEnd/>
            <a:tailEnd/>
          </a:ln>
          <a:effectLst/>
        </p:spPr>
        <p:txBody>
          <a:bodyPr wrap="none" anchor="ctr"/>
          <a:lstStyle/>
          <a:p>
            <a:pPr fontAlgn="base">
              <a:spcBef>
                <a:spcPct val="0"/>
              </a:spcBef>
              <a:spcAft>
                <a:spcPct val="0"/>
              </a:spcAft>
            </a:pPr>
            <a:endParaRPr lang="ja-JP" altLang="en-US">
              <a:latin typeface="BIZ UDPゴシック" panose="020B0400000000000000" pitchFamily="50" charset="-128"/>
              <a:ea typeface="BIZ UDPゴシック" panose="020B0400000000000000" pitchFamily="50" charset="-128"/>
            </a:endParaRPr>
          </a:p>
        </p:txBody>
      </p:sp>
      <p:sp>
        <p:nvSpPr>
          <p:cNvPr id="41" name="Text Box 19">
            <a:extLst>
              <a:ext uri="{FF2B5EF4-FFF2-40B4-BE49-F238E27FC236}">
                <a16:creationId xmlns:a16="http://schemas.microsoft.com/office/drawing/2014/main" id="{C6BFD900-0B71-42A1-800B-95A24D7FB992}"/>
              </a:ext>
            </a:extLst>
          </p:cNvPr>
          <p:cNvSpPr txBox="1">
            <a:spLocks noChangeArrowheads="1"/>
          </p:cNvSpPr>
          <p:nvPr/>
        </p:nvSpPr>
        <p:spPr bwMode="auto">
          <a:xfrm rot="21398565">
            <a:off x="3946404" y="3787548"/>
            <a:ext cx="430887" cy="15238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spAutoFit/>
          </a:bodyPr>
          <a:lstStyle/>
          <a:p>
            <a:pPr fontAlgn="base">
              <a:spcBef>
                <a:spcPct val="0"/>
              </a:spcBef>
              <a:spcAft>
                <a:spcPct val="0"/>
              </a:spcAft>
            </a:pPr>
            <a:r>
              <a:rPr lang="ja-JP" altLang="en-US" sz="1600" b="1" dirty="0">
                <a:latin typeface="BIZ UDPゴシック" panose="020B0400000000000000" pitchFamily="50" charset="-128"/>
                <a:ea typeface="BIZ UDPゴシック" panose="020B0400000000000000" pitchFamily="50" charset="-128"/>
              </a:rPr>
              <a:t>一般こども施策</a:t>
            </a:r>
          </a:p>
        </p:txBody>
      </p:sp>
      <p:sp>
        <p:nvSpPr>
          <p:cNvPr id="43" name="Text Box 19">
            <a:extLst>
              <a:ext uri="{FF2B5EF4-FFF2-40B4-BE49-F238E27FC236}">
                <a16:creationId xmlns:a16="http://schemas.microsoft.com/office/drawing/2014/main" id="{D87528EB-6896-48F7-B8BB-5EF45554CCDA}"/>
              </a:ext>
            </a:extLst>
          </p:cNvPr>
          <p:cNvSpPr txBox="1">
            <a:spLocks noChangeArrowheads="1"/>
          </p:cNvSpPr>
          <p:nvPr/>
        </p:nvSpPr>
        <p:spPr bwMode="auto">
          <a:xfrm>
            <a:off x="3773864" y="1301342"/>
            <a:ext cx="553998" cy="132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spAutoFit/>
          </a:bodyPr>
          <a:lstStyle/>
          <a:p>
            <a:pPr fontAlgn="base">
              <a:spcBef>
                <a:spcPct val="0"/>
              </a:spcBef>
              <a:spcAft>
                <a:spcPct val="0"/>
              </a:spcAft>
            </a:pPr>
            <a:r>
              <a:rPr lang="ja-JP" altLang="en-US" sz="1200" b="1" dirty="0">
                <a:solidFill>
                  <a:schemeClr val="bg1"/>
                </a:solidFill>
                <a:latin typeface="BIZ UDPゴシック" panose="020B0400000000000000" pitchFamily="50" charset="-128"/>
                <a:ea typeface="BIZ UDPゴシック" panose="020B0400000000000000" pitchFamily="50" charset="-128"/>
              </a:rPr>
              <a:t>保育所や学童保育</a:t>
            </a:r>
            <a:endParaRPr lang="en-US" altLang="ja-JP" sz="1200" b="1" dirty="0">
              <a:solidFill>
                <a:schemeClr val="bg1"/>
              </a:solidFill>
              <a:latin typeface="BIZ UDPゴシック" panose="020B0400000000000000" pitchFamily="50" charset="-128"/>
              <a:ea typeface="BIZ UDPゴシック" panose="020B0400000000000000" pitchFamily="50" charset="-128"/>
            </a:endParaRPr>
          </a:p>
          <a:p>
            <a:pPr fontAlgn="base">
              <a:spcBef>
                <a:spcPct val="0"/>
              </a:spcBef>
              <a:spcAft>
                <a:spcPct val="0"/>
              </a:spcAft>
            </a:pPr>
            <a:r>
              <a:rPr lang="ja-JP" altLang="en-US" sz="1200" b="1" dirty="0">
                <a:solidFill>
                  <a:schemeClr val="bg1"/>
                </a:solidFill>
                <a:latin typeface="BIZ UDPゴシック" panose="020B0400000000000000" pitchFamily="50" charset="-128"/>
                <a:ea typeface="BIZ UDPゴシック" panose="020B0400000000000000" pitchFamily="50" charset="-128"/>
              </a:rPr>
              <a:t>乳幼児医療　等</a:t>
            </a:r>
          </a:p>
        </p:txBody>
      </p:sp>
      <p:sp>
        <p:nvSpPr>
          <p:cNvPr id="44" name="Text Box 19">
            <a:extLst>
              <a:ext uri="{FF2B5EF4-FFF2-40B4-BE49-F238E27FC236}">
                <a16:creationId xmlns:a16="http://schemas.microsoft.com/office/drawing/2014/main" id="{F3B513B4-0E9C-453D-BEE3-914C83BF1E17}"/>
              </a:ext>
            </a:extLst>
          </p:cNvPr>
          <p:cNvSpPr txBox="1">
            <a:spLocks noChangeArrowheads="1"/>
          </p:cNvSpPr>
          <p:nvPr/>
        </p:nvSpPr>
        <p:spPr bwMode="auto">
          <a:xfrm>
            <a:off x="4222231" y="1315386"/>
            <a:ext cx="553998" cy="9643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spAutoFit/>
          </a:bodyPr>
          <a:lstStyle/>
          <a:p>
            <a:pPr fontAlgn="base">
              <a:spcBef>
                <a:spcPct val="0"/>
              </a:spcBef>
              <a:spcAft>
                <a:spcPct val="0"/>
              </a:spcAft>
            </a:pPr>
            <a:r>
              <a:rPr lang="ja-JP" altLang="en-US" sz="1200" b="1" dirty="0">
                <a:solidFill>
                  <a:schemeClr val="bg1"/>
                </a:solidFill>
                <a:latin typeface="BIZ UDPゴシック" panose="020B0400000000000000" pitchFamily="50" charset="-128"/>
                <a:ea typeface="BIZ UDPゴシック" panose="020B0400000000000000" pitchFamily="50" charset="-128"/>
              </a:rPr>
              <a:t>生活保護　や</a:t>
            </a:r>
            <a:endParaRPr lang="en-US" altLang="ja-JP" sz="1200" b="1" dirty="0">
              <a:solidFill>
                <a:schemeClr val="bg1"/>
              </a:solidFill>
              <a:latin typeface="BIZ UDPゴシック" panose="020B0400000000000000" pitchFamily="50" charset="-128"/>
              <a:ea typeface="BIZ UDPゴシック" panose="020B0400000000000000" pitchFamily="50" charset="-128"/>
            </a:endParaRPr>
          </a:p>
          <a:p>
            <a:pPr fontAlgn="base">
              <a:spcBef>
                <a:spcPct val="0"/>
              </a:spcBef>
              <a:spcAft>
                <a:spcPct val="0"/>
              </a:spcAft>
            </a:pPr>
            <a:r>
              <a:rPr lang="ja-JP" altLang="en-US" sz="1200" b="1" dirty="0">
                <a:solidFill>
                  <a:schemeClr val="bg1"/>
                </a:solidFill>
                <a:latin typeface="BIZ UDPゴシック" panose="020B0400000000000000" pitchFamily="50" charset="-128"/>
                <a:ea typeface="BIZ UDPゴシック" panose="020B0400000000000000" pitchFamily="50" charset="-128"/>
              </a:rPr>
              <a:t>虐待予防　等</a:t>
            </a:r>
          </a:p>
        </p:txBody>
      </p:sp>
      <p:sp>
        <p:nvSpPr>
          <p:cNvPr id="45" name="Text Box 19">
            <a:extLst>
              <a:ext uri="{FF2B5EF4-FFF2-40B4-BE49-F238E27FC236}">
                <a16:creationId xmlns:a16="http://schemas.microsoft.com/office/drawing/2014/main" id="{3B052FE0-AEFC-4288-98FC-5E9A2F2B1343}"/>
              </a:ext>
            </a:extLst>
          </p:cNvPr>
          <p:cNvSpPr txBox="1">
            <a:spLocks noChangeArrowheads="1"/>
          </p:cNvSpPr>
          <p:nvPr/>
        </p:nvSpPr>
        <p:spPr bwMode="auto">
          <a:xfrm>
            <a:off x="4686134" y="1301341"/>
            <a:ext cx="553998" cy="11182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spAutoFit/>
          </a:bodyPr>
          <a:lstStyle/>
          <a:p>
            <a:pPr fontAlgn="base">
              <a:spcBef>
                <a:spcPct val="0"/>
              </a:spcBef>
              <a:spcAft>
                <a:spcPct val="0"/>
              </a:spcAft>
            </a:pPr>
            <a:r>
              <a:rPr lang="ja-JP" altLang="en-US" sz="1200" b="1" dirty="0">
                <a:solidFill>
                  <a:schemeClr val="bg1"/>
                </a:solidFill>
                <a:latin typeface="BIZ UDPゴシック" panose="020B0400000000000000" pitchFamily="50" charset="-128"/>
                <a:ea typeface="BIZ UDPゴシック" panose="020B0400000000000000" pitchFamily="50" charset="-128"/>
              </a:rPr>
              <a:t>障害児通所や</a:t>
            </a:r>
            <a:endParaRPr lang="en-US" altLang="ja-JP" sz="1200" b="1" dirty="0">
              <a:solidFill>
                <a:schemeClr val="bg1"/>
              </a:solidFill>
              <a:latin typeface="BIZ UDPゴシック" panose="020B0400000000000000" pitchFamily="50" charset="-128"/>
              <a:ea typeface="BIZ UDPゴシック" panose="020B0400000000000000" pitchFamily="50" charset="-128"/>
            </a:endParaRPr>
          </a:p>
          <a:p>
            <a:pPr fontAlgn="base">
              <a:spcBef>
                <a:spcPct val="0"/>
              </a:spcBef>
              <a:spcAft>
                <a:spcPct val="0"/>
              </a:spcAft>
            </a:pPr>
            <a:r>
              <a:rPr lang="ja-JP" altLang="en-US" sz="1200" b="1" dirty="0">
                <a:solidFill>
                  <a:schemeClr val="bg1"/>
                </a:solidFill>
                <a:latin typeface="BIZ UDPゴシック" panose="020B0400000000000000" pitchFamily="50" charset="-128"/>
                <a:ea typeface="BIZ UDPゴシック" panose="020B0400000000000000" pitchFamily="50" charset="-128"/>
              </a:rPr>
              <a:t>障害児医療　等</a:t>
            </a:r>
          </a:p>
        </p:txBody>
      </p:sp>
      <p:sp>
        <p:nvSpPr>
          <p:cNvPr id="42" name="Text Box 19">
            <a:extLst>
              <a:ext uri="{FF2B5EF4-FFF2-40B4-BE49-F238E27FC236}">
                <a16:creationId xmlns:a16="http://schemas.microsoft.com/office/drawing/2014/main" id="{4301FA6A-AD31-4125-B7C9-9ED3B2E8E8A6}"/>
              </a:ext>
            </a:extLst>
          </p:cNvPr>
          <p:cNvSpPr txBox="1">
            <a:spLocks noChangeArrowheads="1"/>
          </p:cNvSpPr>
          <p:nvPr/>
        </p:nvSpPr>
        <p:spPr bwMode="auto">
          <a:xfrm>
            <a:off x="4277657" y="3977827"/>
            <a:ext cx="430887"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spAutoFit/>
          </a:bodyPr>
          <a:lstStyle/>
          <a:p>
            <a:pPr fontAlgn="base">
              <a:spcBef>
                <a:spcPct val="0"/>
              </a:spcBef>
              <a:spcAft>
                <a:spcPct val="0"/>
              </a:spcAft>
            </a:pPr>
            <a:r>
              <a:rPr lang="ja-JP" altLang="en-US" sz="1600" b="1" dirty="0">
                <a:latin typeface="BIZ UDPゴシック" panose="020B0400000000000000" pitchFamily="50" charset="-128"/>
                <a:ea typeface="BIZ UDPゴシック" panose="020B0400000000000000" pitchFamily="50" charset="-128"/>
              </a:rPr>
              <a:t>一般家庭施策</a:t>
            </a:r>
          </a:p>
        </p:txBody>
      </p:sp>
      <p:sp>
        <p:nvSpPr>
          <p:cNvPr id="46" name="Text Box 19">
            <a:extLst>
              <a:ext uri="{FF2B5EF4-FFF2-40B4-BE49-F238E27FC236}">
                <a16:creationId xmlns:a16="http://schemas.microsoft.com/office/drawing/2014/main" id="{850F06D5-1C3D-4C8E-9955-BA76853000ED}"/>
              </a:ext>
            </a:extLst>
          </p:cNvPr>
          <p:cNvSpPr txBox="1">
            <a:spLocks noChangeArrowheads="1"/>
          </p:cNvSpPr>
          <p:nvPr/>
        </p:nvSpPr>
        <p:spPr bwMode="auto">
          <a:xfrm rot="240527">
            <a:off x="4648150" y="4146920"/>
            <a:ext cx="430887" cy="11182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spAutoFit/>
          </a:bodyPr>
          <a:lstStyle/>
          <a:p>
            <a:pPr fontAlgn="base">
              <a:spcBef>
                <a:spcPct val="0"/>
              </a:spcBef>
              <a:spcAft>
                <a:spcPct val="0"/>
              </a:spcAft>
            </a:pPr>
            <a:r>
              <a:rPr lang="ja-JP" altLang="en-US" sz="1600" b="1" dirty="0">
                <a:solidFill>
                  <a:srgbClr val="FF0000"/>
                </a:solidFill>
                <a:latin typeface="BIZ UDPゴシック" panose="020B0400000000000000" pitchFamily="50" charset="-128"/>
                <a:ea typeface="BIZ UDPゴシック" panose="020B0400000000000000" pitchFamily="50" charset="-128"/>
              </a:rPr>
              <a:t>障害児施策</a:t>
            </a:r>
          </a:p>
        </p:txBody>
      </p:sp>
      <p:grpSp>
        <p:nvGrpSpPr>
          <p:cNvPr id="4" name="グループ化 3">
            <a:extLst>
              <a:ext uri="{FF2B5EF4-FFF2-40B4-BE49-F238E27FC236}">
                <a16:creationId xmlns:a16="http://schemas.microsoft.com/office/drawing/2014/main" id="{12354376-CB01-4B56-9F04-663C95201BBB}"/>
              </a:ext>
            </a:extLst>
          </p:cNvPr>
          <p:cNvGrpSpPr/>
          <p:nvPr/>
        </p:nvGrpSpPr>
        <p:grpSpPr>
          <a:xfrm>
            <a:off x="3679115" y="558145"/>
            <a:ext cx="1676395" cy="566597"/>
            <a:chOff x="3685462" y="409593"/>
            <a:chExt cx="1793817" cy="566597"/>
          </a:xfrm>
        </p:grpSpPr>
        <p:sp>
          <p:nvSpPr>
            <p:cNvPr id="135185" name="Oval 17"/>
            <p:cNvSpPr>
              <a:spLocks noChangeArrowheads="1"/>
            </p:cNvSpPr>
            <p:nvPr/>
          </p:nvSpPr>
          <p:spPr bwMode="auto">
            <a:xfrm rot="16200000">
              <a:off x="4299072" y="-204017"/>
              <a:ext cx="566597" cy="1793817"/>
            </a:xfrm>
            <a:prstGeom prst="ellipse">
              <a:avLst/>
            </a:prstGeom>
            <a:ln>
              <a:headEnd/>
              <a:tailEnd/>
            </a:ln>
          </p:spPr>
          <p:style>
            <a:lnRef idx="1">
              <a:schemeClr val="accent6"/>
            </a:lnRef>
            <a:fillRef idx="2">
              <a:schemeClr val="accent6"/>
            </a:fillRef>
            <a:effectRef idx="1">
              <a:schemeClr val="accent6"/>
            </a:effectRef>
            <a:fontRef idx="minor">
              <a:schemeClr val="dk1"/>
            </a:fontRef>
          </p:style>
          <p:txBody>
            <a:bodyPr vert="eaVert" wrap="none" anchor="ctr"/>
            <a:lstStyle/>
            <a:p>
              <a:pPr algn="ctr" fontAlgn="base">
                <a:spcBef>
                  <a:spcPct val="0"/>
                </a:spcBef>
                <a:spcAft>
                  <a:spcPct val="0"/>
                </a:spcAft>
              </a:pPr>
              <a:endParaRPr lang="ja-JP" altLang="ja-JP" sz="2400">
                <a:latin typeface="BIZ UDPゴシック" panose="020B0400000000000000" pitchFamily="50" charset="-128"/>
                <a:ea typeface="BIZ UDPゴシック" panose="020B0400000000000000" pitchFamily="50" charset="-128"/>
              </a:endParaRPr>
            </a:p>
          </p:txBody>
        </p:sp>
        <p:sp>
          <p:nvSpPr>
            <p:cNvPr id="135186" name="Text Box 18"/>
            <p:cNvSpPr txBox="1">
              <a:spLocks noChangeArrowheads="1"/>
            </p:cNvSpPr>
            <p:nvPr/>
          </p:nvSpPr>
          <p:spPr bwMode="auto">
            <a:xfrm>
              <a:off x="3734293" y="524643"/>
              <a:ext cx="161988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fontAlgn="base">
                <a:spcBef>
                  <a:spcPct val="0"/>
                </a:spcBef>
                <a:spcAft>
                  <a:spcPct val="0"/>
                </a:spcAft>
              </a:pPr>
              <a:r>
                <a:rPr lang="ja-JP" altLang="en-US" b="1" dirty="0">
                  <a:latin typeface="BIZ UDPゴシック" panose="020B0400000000000000" pitchFamily="50" charset="-128"/>
                  <a:ea typeface="BIZ UDPゴシック" panose="020B0400000000000000" pitchFamily="50" charset="-128"/>
                </a:rPr>
                <a:t>福祉の見解</a:t>
              </a:r>
            </a:p>
          </p:txBody>
        </p:sp>
      </p:grpSp>
      <p:sp>
        <p:nvSpPr>
          <p:cNvPr id="135184" name="Text Box 16"/>
          <p:cNvSpPr txBox="1">
            <a:spLocks noChangeArrowheads="1"/>
          </p:cNvSpPr>
          <p:nvPr/>
        </p:nvSpPr>
        <p:spPr bwMode="auto">
          <a:xfrm>
            <a:off x="3807203" y="5280099"/>
            <a:ext cx="1338828" cy="369332"/>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fontAlgn="base">
              <a:spcBef>
                <a:spcPct val="0"/>
              </a:spcBef>
              <a:spcAft>
                <a:spcPct val="0"/>
              </a:spcAft>
            </a:pPr>
            <a:r>
              <a:rPr lang="ja-JP" altLang="en-US" dirty="0">
                <a:latin typeface="BIZ UDPゴシック" panose="020B0400000000000000" pitchFamily="50" charset="-128"/>
                <a:ea typeface="BIZ UDPゴシック" panose="020B0400000000000000" pitchFamily="50" charset="-128"/>
              </a:rPr>
              <a:t>福祉の視点</a:t>
            </a:r>
          </a:p>
        </p:txBody>
      </p:sp>
      <p:sp>
        <p:nvSpPr>
          <p:cNvPr id="135180" name="Oval 12"/>
          <p:cNvSpPr>
            <a:spLocks noChangeArrowheads="1"/>
          </p:cNvSpPr>
          <p:nvPr/>
        </p:nvSpPr>
        <p:spPr bwMode="auto">
          <a:xfrm>
            <a:off x="3879970" y="2665954"/>
            <a:ext cx="1226298" cy="1212303"/>
          </a:xfrm>
          <a:prstGeom prst="ellipse">
            <a:avLst/>
          </a:prstGeom>
          <a:solidFill>
            <a:schemeClr val="bg1"/>
          </a:solidFill>
          <a:ln w="9525">
            <a:solidFill>
              <a:schemeClr val="tx1"/>
            </a:solidFill>
            <a:round/>
            <a:headEnd/>
            <a:tailEnd/>
          </a:ln>
          <a:effectLst>
            <a:outerShdw dist="35921" dir="2700000" algn="ctr" rotWithShape="0">
              <a:schemeClr val="bg2"/>
            </a:outerShdw>
          </a:effectLst>
        </p:spPr>
        <p:txBody>
          <a:bodyPr wrap="none" anchor="ctr"/>
          <a:lstStyle/>
          <a:p>
            <a:pPr algn="ctr" fontAlgn="base">
              <a:spcBef>
                <a:spcPct val="0"/>
              </a:spcBef>
              <a:spcAft>
                <a:spcPct val="0"/>
              </a:spcAft>
            </a:pPr>
            <a:r>
              <a:rPr lang="ja-JP" altLang="en-US" sz="2400" b="1" dirty="0">
                <a:latin typeface="BIZ UDPゴシック" panose="020B0400000000000000" pitchFamily="50" charset="-128"/>
                <a:ea typeface="BIZ UDPゴシック" panose="020B0400000000000000" pitchFamily="50" charset="-128"/>
              </a:rPr>
              <a:t>こども</a:t>
            </a:r>
            <a:endParaRPr lang="en-US" altLang="ja-JP" sz="2400" b="1" dirty="0">
              <a:latin typeface="BIZ UDPゴシック" panose="020B0400000000000000" pitchFamily="50" charset="-128"/>
              <a:ea typeface="BIZ UDPゴシック" panose="020B0400000000000000" pitchFamily="50" charset="-128"/>
            </a:endParaRPr>
          </a:p>
          <a:p>
            <a:pPr algn="ctr" fontAlgn="base">
              <a:spcBef>
                <a:spcPct val="0"/>
              </a:spcBef>
              <a:spcAft>
                <a:spcPct val="0"/>
              </a:spcAft>
            </a:pPr>
            <a:r>
              <a:rPr lang="ja-JP" altLang="en-US" sz="2400" b="1" dirty="0">
                <a:latin typeface="BIZ UDPゴシック" panose="020B0400000000000000" pitchFamily="50" charset="-128"/>
                <a:ea typeface="BIZ UDPゴシック" panose="020B0400000000000000" pitchFamily="50" charset="-128"/>
              </a:rPr>
              <a:t>家族</a:t>
            </a:r>
          </a:p>
        </p:txBody>
      </p:sp>
      <p:sp>
        <p:nvSpPr>
          <p:cNvPr id="3" name="Rectangle 24">
            <a:extLst>
              <a:ext uri="{FF2B5EF4-FFF2-40B4-BE49-F238E27FC236}">
                <a16:creationId xmlns:a16="http://schemas.microsoft.com/office/drawing/2014/main" id="{6B61478D-0F1B-4586-A321-B8E494848416}"/>
              </a:ext>
            </a:extLst>
          </p:cNvPr>
          <p:cNvSpPr>
            <a:spLocks noChangeArrowheads="1"/>
          </p:cNvSpPr>
          <p:nvPr/>
        </p:nvSpPr>
        <p:spPr bwMode="auto">
          <a:xfrm>
            <a:off x="4466822" y="5966781"/>
            <a:ext cx="1392242" cy="279420"/>
          </a:xfrm>
          <a:prstGeom prst="rect">
            <a:avLst/>
          </a:prstGeom>
          <a:solidFill>
            <a:srgbClr val="FF0000">
              <a:alpha val="19000"/>
            </a:srgbClr>
          </a:solidFill>
          <a:ln w="9525">
            <a:solidFill>
              <a:schemeClr val="tx1"/>
            </a:solidFill>
            <a:miter lim="800000"/>
            <a:headEnd/>
            <a:tailEnd/>
          </a:ln>
          <a:effectLst/>
        </p:spPr>
        <p:txBody>
          <a:bodyPr wrap="none" anchor="ctr"/>
          <a:lstStyle/>
          <a:p>
            <a:pPr algn="ctr" fontAlgn="base">
              <a:spcBef>
                <a:spcPct val="0"/>
              </a:spcBef>
              <a:spcAft>
                <a:spcPct val="0"/>
              </a:spcAft>
            </a:pPr>
            <a:r>
              <a:rPr lang="ja-JP" altLang="en-US" sz="1200" dirty="0">
                <a:latin typeface="BIZ UDPゴシック" panose="020B0400000000000000" pitchFamily="50" charset="-128"/>
                <a:ea typeface="BIZ UDPゴシック" panose="020B0400000000000000" pitchFamily="50" charset="-128"/>
              </a:rPr>
              <a:t>子育て支援センター</a:t>
            </a:r>
          </a:p>
        </p:txBody>
      </p:sp>
      <p:sp>
        <p:nvSpPr>
          <p:cNvPr id="135182" name="Text Box 14"/>
          <p:cNvSpPr txBox="1">
            <a:spLocks noChangeArrowheads="1"/>
          </p:cNvSpPr>
          <p:nvPr/>
        </p:nvSpPr>
        <p:spPr bwMode="auto">
          <a:xfrm rot="2860070">
            <a:off x="5519381" y="1749149"/>
            <a:ext cx="1327712" cy="369332"/>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fontAlgn="base">
              <a:spcBef>
                <a:spcPct val="0"/>
              </a:spcBef>
              <a:spcAft>
                <a:spcPct val="0"/>
              </a:spcAft>
            </a:pPr>
            <a:r>
              <a:rPr lang="ja-JP" altLang="en-US" dirty="0">
                <a:latin typeface="BIZ UDPゴシック" panose="020B0400000000000000" pitchFamily="50" charset="-128"/>
                <a:ea typeface="BIZ UDPゴシック" panose="020B0400000000000000" pitchFamily="50" charset="-128"/>
              </a:rPr>
              <a:t>医療の視点</a:t>
            </a:r>
          </a:p>
        </p:txBody>
      </p:sp>
      <p:sp>
        <p:nvSpPr>
          <p:cNvPr id="135200" name="Rectangle 32"/>
          <p:cNvSpPr>
            <a:spLocks noChangeArrowheads="1"/>
          </p:cNvSpPr>
          <p:nvPr/>
        </p:nvSpPr>
        <p:spPr bwMode="auto">
          <a:xfrm>
            <a:off x="6330920" y="1599186"/>
            <a:ext cx="709631" cy="266547"/>
          </a:xfrm>
          <a:prstGeom prst="rect">
            <a:avLst/>
          </a:prstGeom>
          <a:solidFill>
            <a:schemeClr val="accent1">
              <a:lumMod val="20000"/>
              <a:lumOff val="80000"/>
            </a:schemeClr>
          </a:solidFill>
          <a:ln w="9525">
            <a:solidFill>
              <a:schemeClr val="tx1"/>
            </a:solidFill>
            <a:miter lim="800000"/>
            <a:headEnd/>
            <a:tailEnd/>
          </a:ln>
          <a:effectLst/>
        </p:spPr>
        <p:txBody>
          <a:bodyPr wrap="none" anchor="ctr"/>
          <a:lstStyle/>
          <a:p>
            <a:pPr algn="ctr" fontAlgn="base">
              <a:spcBef>
                <a:spcPct val="0"/>
              </a:spcBef>
              <a:spcAft>
                <a:spcPct val="0"/>
              </a:spcAft>
            </a:pPr>
            <a:r>
              <a:rPr lang="ja-JP" altLang="en-US" sz="1200" dirty="0">
                <a:latin typeface="BIZ UDPゴシック" panose="020B0400000000000000" pitchFamily="50" charset="-128"/>
                <a:ea typeface="BIZ UDPゴシック" panose="020B0400000000000000" pitchFamily="50" charset="-128"/>
              </a:rPr>
              <a:t>診療所</a:t>
            </a:r>
          </a:p>
        </p:txBody>
      </p:sp>
      <p:sp>
        <p:nvSpPr>
          <p:cNvPr id="135190" name="Rectangle 22"/>
          <p:cNvSpPr>
            <a:spLocks noChangeArrowheads="1"/>
          </p:cNvSpPr>
          <p:nvPr/>
        </p:nvSpPr>
        <p:spPr bwMode="auto">
          <a:xfrm>
            <a:off x="1757357" y="1580628"/>
            <a:ext cx="944010" cy="29401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r>
              <a:rPr lang="ja-JP" altLang="en-US" sz="1200">
                <a:latin typeface="BIZ UDPゴシック" panose="020B0400000000000000" pitchFamily="50" charset="-128"/>
                <a:ea typeface="BIZ UDPゴシック" panose="020B0400000000000000" pitchFamily="50" charset="-128"/>
              </a:rPr>
              <a:t>教育委員会</a:t>
            </a:r>
          </a:p>
        </p:txBody>
      </p:sp>
      <p:sp>
        <p:nvSpPr>
          <p:cNvPr id="135193" name="Rectangle 25"/>
          <p:cNvSpPr>
            <a:spLocks noChangeArrowheads="1"/>
          </p:cNvSpPr>
          <p:nvPr/>
        </p:nvSpPr>
        <p:spPr bwMode="auto">
          <a:xfrm>
            <a:off x="1653635" y="1963246"/>
            <a:ext cx="709631" cy="292394"/>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r>
              <a:rPr lang="ja-JP" altLang="en-US" sz="1200">
                <a:latin typeface="BIZ UDPゴシック" panose="020B0400000000000000" pitchFamily="50" charset="-128"/>
                <a:ea typeface="BIZ UDPゴシック" panose="020B0400000000000000" pitchFamily="50" charset="-128"/>
              </a:rPr>
              <a:t>学校</a:t>
            </a:r>
          </a:p>
        </p:txBody>
      </p:sp>
      <p:sp>
        <p:nvSpPr>
          <p:cNvPr id="8" name="スライド番号プレースホルダー 7">
            <a:extLst>
              <a:ext uri="{FF2B5EF4-FFF2-40B4-BE49-F238E27FC236}">
                <a16:creationId xmlns:a16="http://schemas.microsoft.com/office/drawing/2014/main" id="{136607BC-C7F9-7A80-2781-C95CE29D4946}"/>
              </a:ext>
            </a:extLst>
          </p:cNvPr>
          <p:cNvSpPr>
            <a:spLocks noGrp="1"/>
          </p:cNvSpPr>
          <p:nvPr>
            <p:ph type="sldNum" sz="quarter" idx="12"/>
          </p:nvPr>
        </p:nvSpPr>
        <p:spPr/>
        <p:txBody>
          <a:bodyPr/>
          <a:lstStyle/>
          <a:p>
            <a:fld id="{6BE72C1A-BBCF-4EC8-9E3C-F91AA049A9E8}" type="slidenum">
              <a:rPr lang="en-US" altLang="ja-JP" smtClean="0">
                <a:solidFill>
                  <a:prstClr val="black">
                    <a:tint val="75000"/>
                  </a:prstClr>
                </a:solidFill>
                <a:latin typeface="BIZ UDPゴシック" panose="020B0400000000000000" pitchFamily="50" charset="-128"/>
                <a:ea typeface="BIZ UDPゴシック" panose="020B0400000000000000" pitchFamily="50" charset="-128"/>
              </a:rPr>
              <a:pPr/>
              <a:t>26</a:t>
            </a:fld>
            <a:endParaRPr lang="en-US" altLang="ja-JP">
              <a:solidFill>
                <a:prstClr val="black">
                  <a:tint val="75000"/>
                </a:prstClr>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1327512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AutoShape 2"/>
          <p:cNvSpPr>
            <a:spLocks noChangeArrowheads="1"/>
          </p:cNvSpPr>
          <p:nvPr/>
        </p:nvSpPr>
        <p:spPr bwMode="auto">
          <a:xfrm>
            <a:off x="272480" y="116634"/>
            <a:ext cx="9378490" cy="648070"/>
          </a:xfrm>
          <a:prstGeom prst="roundRect">
            <a:avLst>
              <a:gd name="adj" fmla="val 16667"/>
            </a:avLst>
          </a:prstGeom>
          <a:solidFill>
            <a:srgbClr val="FFFF66"/>
          </a:solidFill>
          <a:ln w="9525">
            <a:solidFill>
              <a:schemeClr val="tx1"/>
            </a:solidFill>
            <a:round/>
            <a:headEnd/>
            <a:tailEnd/>
          </a:ln>
          <a:effectLst>
            <a:outerShdw dist="107763" dir="2700000" algn="ctr" rotWithShape="0">
              <a:schemeClr val="bg2">
                <a:alpha val="50000"/>
              </a:schemeClr>
            </a:outerShdw>
          </a:effectLst>
        </p:spPr>
        <p:txBody>
          <a:bodyPr wrap="none" anchor="ctr"/>
          <a:lstStyle/>
          <a:p>
            <a:pPr algn="ctr" eaLnBrk="0" fontAlgn="base" hangingPunct="0">
              <a:spcBef>
                <a:spcPct val="0"/>
              </a:spcBef>
              <a:spcAft>
                <a:spcPct val="0"/>
              </a:spcAft>
            </a:pPr>
            <a:r>
              <a:rPr kumimoji="0" lang="ja-JP" altLang="en-US" sz="3200" dirty="0">
                <a:solidFill>
                  <a:srgbClr val="000000"/>
                </a:solidFill>
                <a:latin typeface="BIZ UDPゴシック" panose="020B0400000000000000" pitchFamily="50" charset="-128"/>
                <a:ea typeface="BIZ UDPゴシック" panose="020B0400000000000000" pitchFamily="50" charset="-128"/>
              </a:rPr>
              <a:t>関係者同士が、情報の共有や引き継ぎ</a:t>
            </a:r>
          </a:p>
        </p:txBody>
      </p:sp>
      <p:sp>
        <p:nvSpPr>
          <p:cNvPr id="24580" name="AutoShape 3"/>
          <p:cNvSpPr>
            <a:spLocks noChangeArrowheads="1"/>
          </p:cNvSpPr>
          <p:nvPr/>
        </p:nvSpPr>
        <p:spPr bwMode="auto">
          <a:xfrm>
            <a:off x="428497" y="908720"/>
            <a:ext cx="9222473" cy="5328592"/>
          </a:xfrm>
          <a:prstGeom prst="roundRect">
            <a:avLst>
              <a:gd name="adj" fmla="val 6925"/>
            </a:avLst>
          </a:prstGeom>
          <a:noFill/>
          <a:ln w="9525">
            <a:noFill/>
            <a:round/>
            <a:headEnd/>
            <a:tailEnd/>
          </a:ln>
        </p:spPr>
        <p:txBody>
          <a:bodyPr wrap="square" lIns="90000" tIns="46800" rIns="90000" bIns="46800" anchor="t" anchorCtr="0">
            <a:noAutofit/>
          </a:bodyPr>
          <a:lstStyle/>
          <a:p>
            <a:pPr marL="342900" indent="-342900">
              <a:buFont typeface="Arial" panose="020B0604020202020204" pitchFamily="34" charset="0"/>
              <a:buChar char="•"/>
            </a:pPr>
            <a:r>
              <a:rPr lang="ja-JP" altLang="en-US" sz="2000" b="1" dirty="0">
                <a:solidFill>
                  <a:srgbClr val="000000"/>
                </a:solidFill>
                <a:latin typeface="BIZ UDPゴシック" panose="020B0400000000000000" pitchFamily="50" charset="-128"/>
                <a:ea typeface="BIZ UDPゴシック" panose="020B0400000000000000" pitchFamily="50" charset="-128"/>
              </a:rPr>
              <a:t>運動・感覚・行動・情動・認知の特性に関する情報の引き継ぎ</a:t>
            </a:r>
            <a:endParaRPr lang="en-US" altLang="ja-JP" sz="2000" b="1" dirty="0">
              <a:solidFill>
                <a:srgbClr val="000000"/>
              </a:solidFill>
              <a:latin typeface="BIZ UDPゴシック" panose="020B0400000000000000" pitchFamily="50" charset="-128"/>
              <a:ea typeface="BIZ UDPゴシック" panose="020B0400000000000000" pitchFamily="50" charset="-128"/>
            </a:endParaRPr>
          </a:p>
          <a:p>
            <a:r>
              <a:rPr lang="ja-JP" altLang="en-US" sz="2000" dirty="0">
                <a:solidFill>
                  <a:srgbClr val="000000"/>
                </a:solidFill>
                <a:latin typeface="BIZ UDPゴシック" panose="020B0400000000000000" pitchFamily="50" charset="-128"/>
                <a:ea typeface="BIZ UDPゴシック" panose="020B0400000000000000" pitchFamily="50" charset="-128"/>
              </a:rPr>
              <a:t>　　　　検査結果、遅れ／特異性、強み／弱み、年齢経過による変化</a:t>
            </a:r>
            <a:endParaRPr lang="en-US" altLang="ja-JP" sz="2000" dirty="0">
              <a:solidFill>
                <a:srgbClr val="000000"/>
              </a:solidFill>
              <a:latin typeface="BIZ UDPゴシック" panose="020B0400000000000000" pitchFamily="50" charset="-128"/>
              <a:ea typeface="BIZ UDPゴシック" panose="020B0400000000000000" pitchFamily="50" charset="-128"/>
            </a:endParaRPr>
          </a:p>
          <a:p>
            <a:pPr marL="342900" indent="-342900">
              <a:spcBef>
                <a:spcPts val="1200"/>
              </a:spcBef>
              <a:buFont typeface="Arial" panose="020B0604020202020204" pitchFamily="34" charset="0"/>
              <a:buChar char="•"/>
            </a:pPr>
            <a:r>
              <a:rPr lang="ja-JP" altLang="en-US" sz="2000" b="1" dirty="0">
                <a:solidFill>
                  <a:srgbClr val="000000"/>
                </a:solidFill>
                <a:latin typeface="BIZ UDPゴシック" panose="020B0400000000000000" pitchFamily="50" charset="-128"/>
                <a:ea typeface="BIZ UDPゴシック" panose="020B0400000000000000" pitchFamily="50" charset="-128"/>
              </a:rPr>
              <a:t>個別支援計画の引き継ぎ</a:t>
            </a:r>
            <a:endParaRPr lang="en-US" altLang="ja-JP" sz="2000" b="1" dirty="0">
              <a:solidFill>
                <a:srgbClr val="000000"/>
              </a:solidFill>
              <a:latin typeface="BIZ UDPゴシック" panose="020B0400000000000000" pitchFamily="50" charset="-128"/>
              <a:ea typeface="BIZ UDPゴシック" panose="020B0400000000000000" pitchFamily="50" charset="-128"/>
            </a:endParaRPr>
          </a:p>
          <a:p>
            <a:r>
              <a:rPr lang="ja-JP" altLang="en-US" sz="2000" dirty="0">
                <a:solidFill>
                  <a:srgbClr val="000000"/>
                </a:solidFill>
                <a:latin typeface="BIZ UDPゴシック" panose="020B0400000000000000" pitchFamily="50" charset="-128"/>
                <a:ea typeface="BIZ UDPゴシック" panose="020B0400000000000000" pitchFamily="50" charset="-128"/>
              </a:rPr>
              <a:t>　　　　ニーズの整理、長期・短期目標、達成状況、</a:t>
            </a:r>
            <a:endParaRPr lang="en-US" altLang="ja-JP" sz="2000" dirty="0">
              <a:solidFill>
                <a:srgbClr val="000000"/>
              </a:solidFill>
              <a:latin typeface="BIZ UDPゴシック" panose="020B0400000000000000" pitchFamily="50" charset="-128"/>
              <a:ea typeface="BIZ UDPゴシック" panose="020B0400000000000000" pitchFamily="50" charset="-128"/>
            </a:endParaRPr>
          </a:p>
          <a:p>
            <a:r>
              <a:rPr lang="ja-JP" altLang="en-US" sz="2000" dirty="0">
                <a:solidFill>
                  <a:srgbClr val="000000"/>
                </a:solidFill>
                <a:latin typeface="BIZ UDPゴシック" panose="020B0400000000000000" pitchFamily="50" charset="-128"/>
                <a:ea typeface="BIZ UDPゴシック" panose="020B0400000000000000" pitchFamily="50" charset="-128"/>
              </a:rPr>
              <a:t>　　　　保護者満足度、新たな課題の整理へ</a:t>
            </a:r>
            <a:endParaRPr lang="en-US" altLang="ja-JP" sz="800" dirty="0">
              <a:solidFill>
                <a:srgbClr val="000000"/>
              </a:solidFill>
              <a:latin typeface="BIZ UDPゴシック" panose="020B0400000000000000" pitchFamily="50" charset="-128"/>
              <a:ea typeface="BIZ UDPゴシック" panose="020B0400000000000000" pitchFamily="50" charset="-128"/>
            </a:endParaRPr>
          </a:p>
          <a:p>
            <a:pPr marL="342900" indent="-342900">
              <a:spcBef>
                <a:spcPts val="1200"/>
              </a:spcBef>
              <a:buFont typeface="Arial" panose="020B0604020202020204" pitchFamily="34" charset="0"/>
              <a:buChar char="•"/>
            </a:pPr>
            <a:r>
              <a:rPr lang="ja-JP" altLang="en-US" sz="2000" b="1" dirty="0">
                <a:solidFill>
                  <a:srgbClr val="000000"/>
                </a:solidFill>
                <a:latin typeface="BIZ UDPゴシック" panose="020B0400000000000000" pitchFamily="50" charset="-128"/>
                <a:ea typeface="BIZ UDPゴシック" panose="020B0400000000000000" pitchFamily="50" charset="-128"/>
              </a:rPr>
              <a:t>支援の方法及び内容の引き継ぎ</a:t>
            </a:r>
            <a:endParaRPr lang="en-US" altLang="ja-JP" sz="2000" b="1" dirty="0">
              <a:solidFill>
                <a:srgbClr val="000000"/>
              </a:solidFill>
              <a:latin typeface="BIZ UDPゴシック" panose="020B0400000000000000" pitchFamily="50" charset="-128"/>
              <a:ea typeface="BIZ UDPゴシック" panose="020B0400000000000000" pitchFamily="50" charset="-128"/>
            </a:endParaRPr>
          </a:p>
          <a:p>
            <a:r>
              <a:rPr lang="ja-JP" altLang="en-US" sz="2000" dirty="0">
                <a:solidFill>
                  <a:srgbClr val="000000"/>
                </a:solidFill>
                <a:latin typeface="BIZ UDPゴシック" panose="020B0400000000000000" pitchFamily="50" charset="-128"/>
                <a:ea typeface="BIZ UDPゴシック" panose="020B0400000000000000" pitchFamily="50" charset="-128"/>
              </a:rPr>
              <a:t>　　　　計画に基づく日々の支援の具体的内容（教材、声掛け等）</a:t>
            </a:r>
            <a:endParaRPr lang="en-US" altLang="ja-JP" sz="2000" b="1" dirty="0">
              <a:solidFill>
                <a:srgbClr val="000000"/>
              </a:solidFill>
              <a:latin typeface="BIZ UDPゴシック" panose="020B0400000000000000" pitchFamily="50" charset="-128"/>
              <a:ea typeface="BIZ UDPゴシック" panose="020B0400000000000000" pitchFamily="50" charset="-128"/>
            </a:endParaRPr>
          </a:p>
          <a:p>
            <a:pPr marL="342900" indent="-342900">
              <a:spcBef>
                <a:spcPts val="1200"/>
              </a:spcBef>
              <a:buFont typeface="Arial" panose="020B0604020202020204" pitchFamily="34" charset="0"/>
              <a:buChar char="•"/>
            </a:pPr>
            <a:r>
              <a:rPr lang="ja-JP" altLang="en-US" sz="2000" b="1" dirty="0">
                <a:solidFill>
                  <a:srgbClr val="000000"/>
                </a:solidFill>
                <a:latin typeface="BIZ UDPゴシック" panose="020B0400000000000000" pitchFamily="50" charset="-128"/>
                <a:ea typeface="BIZ UDPゴシック" panose="020B0400000000000000" pitchFamily="50" charset="-128"/>
              </a:rPr>
              <a:t>保護者と話し合ってきたことの引き継ぎ</a:t>
            </a:r>
            <a:endParaRPr lang="en-US" altLang="ja-JP" sz="2000" b="1" dirty="0">
              <a:solidFill>
                <a:srgbClr val="000000"/>
              </a:solidFill>
              <a:latin typeface="BIZ UDPゴシック" panose="020B0400000000000000" pitchFamily="50" charset="-128"/>
              <a:ea typeface="BIZ UDPゴシック" panose="020B0400000000000000" pitchFamily="50" charset="-128"/>
            </a:endParaRPr>
          </a:p>
          <a:p>
            <a:r>
              <a:rPr lang="ja-JP" altLang="en-US" sz="2000" dirty="0">
                <a:solidFill>
                  <a:srgbClr val="000000"/>
                </a:solidFill>
                <a:latin typeface="BIZ UDPゴシック" panose="020B0400000000000000" pitchFamily="50" charset="-128"/>
                <a:ea typeface="BIZ UDPゴシック" panose="020B0400000000000000" pitchFamily="50" charset="-128"/>
              </a:rPr>
              <a:t>　　　　生育歴（子の育ちの特徴、苦労してきたこと）</a:t>
            </a:r>
            <a:endParaRPr lang="en-US" altLang="ja-JP" sz="2000" dirty="0">
              <a:solidFill>
                <a:srgbClr val="000000"/>
              </a:solidFill>
              <a:latin typeface="BIZ UDPゴシック" panose="020B0400000000000000" pitchFamily="50" charset="-128"/>
              <a:ea typeface="BIZ UDPゴシック" panose="020B0400000000000000" pitchFamily="50" charset="-128"/>
            </a:endParaRPr>
          </a:p>
          <a:p>
            <a:r>
              <a:rPr lang="ja-JP" altLang="en-US" sz="2000" dirty="0">
                <a:solidFill>
                  <a:srgbClr val="000000"/>
                </a:solidFill>
                <a:latin typeface="BIZ UDPゴシック" panose="020B0400000000000000" pitchFamily="50" charset="-128"/>
                <a:ea typeface="BIZ UDPゴシック" panose="020B0400000000000000" pitchFamily="50" charset="-128"/>
              </a:rPr>
              <a:t>　　　　提供された情報（健診、医療機関受診、相談経緯）</a:t>
            </a:r>
            <a:endParaRPr lang="en-US" altLang="ja-JP" sz="2000" dirty="0">
              <a:solidFill>
                <a:srgbClr val="000000"/>
              </a:solidFill>
              <a:latin typeface="BIZ UDPゴシック" panose="020B0400000000000000" pitchFamily="50" charset="-128"/>
              <a:ea typeface="BIZ UDPゴシック" panose="020B0400000000000000" pitchFamily="50" charset="-128"/>
            </a:endParaRPr>
          </a:p>
          <a:p>
            <a:r>
              <a:rPr lang="ja-JP" altLang="en-US" sz="2000" dirty="0">
                <a:solidFill>
                  <a:srgbClr val="000000"/>
                </a:solidFill>
                <a:latin typeface="BIZ UDPゴシック" panose="020B0400000000000000" pitchFamily="50" charset="-128"/>
                <a:ea typeface="BIZ UDPゴシック" panose="020B0400000000000000" pitchFamily="50" charset="-128"/>
              </a:rPr>
              <a:t>　　　　家族（父・母、祖父母、兄弟等）の思いや不安　周囲の環境</a:t>
            </a:r>
            <a:endParaRPr lang="en-US" altLang="ja-JP" sz="2000" dirty="0">
              <a:solidFill>
                <a:srgbClr val="000000"/>
              </a:solidFill>
              <a:latin typeface="BIZ UDPゴシック" panose="020B0400000000000000" pitchFamily="50" charset="-128"/>
              <a:ea typeface="BIZ UDPゴシック" panose="020B0400000000000000" pitchFamily="50" charset="-128"/>
            </a:endParaRPr>
          </a:p>
          <a:p>
            <a:pPr marL="342900" indent="-342900">
              <a:spcBef>
                <a:spcPts val="1200"/>
              </a:spcBef>
              <a:buFont typeface="Arial" panose="020B0604020202020204" pitchFamily="34" charset="0"/>
              <a:buChar char="•"/>
            </a:pPr>
            <a:r>
              <a:rPr lang="ja-JP" altLang="en-US" sz="2000" b="1" dirty="0">
                <a:solidFill>
                  <a:srgbClr val="000000"/>
                </a:solidFill>
                <a:latin typeface="BIZ UDPゴシック" panose="020B0400000000000000" pitchFamily="50" charset="-128"/>
                <a:ea typeface="BIZ UDPゴシック" panose="020B0400000000000000" pitchFamily="50" charset="-128"/>
              </a:rPr>
              <a:t>地域関係機関の情報の引き継ぎ</a:t>
            </a:r>
            <a:endParaRPr lang="en-US" altLang="ja-JP" sz="2000" b="1" dirty="0">
              <a:solidFill>
                <a:srgbClr val="000000"/>
              </a:solidFill>
              <a:latin typeface="BIZ UDPゴシック" panose="020B0400000000000000" pitchFamily="50" charset="-128"/>
              <a:ea typeface="BIZ UDPゴシック" panose="020B0400000000000000" pitchFamily="50" charset="-128"/>
            </a:endParaRPr>
          </a:p>
          <a:p>
            <a:r>
              <a:rPr lang="ja-JP" altLang="en-US" sz="2000" dirty="0">
                <a:solidFill>
                  <a:srgbClr val="000000"/>
                </a:solidFill>
                <a:latin typeface="BIZ UDPゴシック" panose="020B0400000000000000" pitchFamily="50" charset="-128"/>
                <a:ea typeface="BIZ UDPゴシック" panose="020B0400000000000000" pitchFamily="50" charset="-128"/>
              </a:rPr>
              <a:t>　　　　利用頻度、担当者、情報共有の方法、役割分担など</a:t>
            </a:r>
            <a:endParaRPr lang="en-US" altLang="ja-JP" sz="2000" dirty="0">
              <a:solidFill>
                <a:srgbClr val="000000"/>
              </a:solidFill>
              <a:latin typeface="BIZ UDPゴシック" panose="020B0400000000000000" pitchFamily="50" charset="-128"/>
              <a:ea typeface="BIZ UDPゴシック" panose="020B0400000000000000" pitchFamily="50" charset="-128"/>
            </a:endParaRPr>
          </a:p>
          <a:p>
            <a:endParaRPr lang="ja-JP" altLang="en-US" sz="2000" dirty="0">
              <a:solidFill>
                <a:srgbClr val="000000"/>
              </a:solidFill>
              <a:latin typeface="BIZ UDPゴシック" panose="020B0400000000000000" pitchFamily="50" charset="-128"/>
              <a:ea typeface="BIZ UDPゴシック" panose="020B0400000000000000" pitchFamily="50" charset="-128"/>
            </a:endParaRPr>
          </a:p>
        </p:txBody>
      </p:sp>
      <p:sp>
        <p:nvSpPr>
          <p:cNvPr id="2" name="スライド番号プレースホルダー 1">
            <a:extLst>
              <a:ext uri="{FF2B5EF4-FFF2-40B4-BE49-F238E27FC236}">
                <a16:creationId xmlns:a16="http://schemas.microsoft.com/office/drawing/2014/main" id="{F2A0B8C6-D0EC-81D6-DA51-74D98D4FFDFF}"/>
              </a:ext>
            </a:extLst>
          </p:cNvPr>
          <p:cNvSpPr>
            <a:spLocks noGrp="1"/>
          </p:cNvSpPr>
          <p:nvPr>
            <p:ph type="sldNum" sz="quarter" idx="12"/>
          </p:nvPr>
        </p:nvSpPr>
        <p:spPr/>
        <p:txBody>
          <a:bodyPr/>
          <a:lstStyle/>
          <a:p>
            <a:pPr>
              <a:defRPr/>
            </a:pPr>
            <a:fld id="{E1092D49-84C3-4752-8F4D-354FBC52CB74}" type="slidenum">
              <a:rPr lang="en-US" altLang="ja-JP" smtClean="0">
                <a:solidFill>
                  <a:srgbClr val="000000"/>
                </a:solidFill>
                <a:latin typeface="UD デジタル 教科書体 NK-B" panose="02020700000000000000" pitchFamily="18" charset="-128"/>
                <a:ea typeface="UD デジタル 教科書体 NK-B" panose="02020700000000000000" pitchFamily="18" charset="-128"/>
              </a:rPr>
              <a:pPr>
                <a:defRPr/>
              </a:pPr>
              <a:t>27</a:t>
            </a:fld>
            <a:endParaRPr lang="en-US" altLang="ja-JP" dirty="0">
              <a:solidFill>
                <a:srgbClr val="000000"/>
              </a:solidFill>
              <a:latin typeface="UD デジタル 教科書体 NK-B" panose="02020700000000000000" pitchFamily="18" charset="-128"/>
              <a:ea typeface="UD デジタル 教科書体 NK-B" panose="02020700000000000000" pitchFamily="18" charset="-128"/>
            </a:endParaRPr>
          </a:p>
        </p:txBody>
      </p:sp>
      <p:sp>
        <p:nvSpPr>
          <p:cNvPr id="3" name="テキスト ボックス 2">
            <a:extLst>
              <a:ext uri="{FF2B5EF4-FFF2-40B4-BE49-F238E27FC236}">
                <a16:creationId xmlns:a16="http://schemas.microsoft.com/office/drawing/2014/main" id="{163B8CB6-8784-CEB8-10B0-C4A6A7570A90}"/>
              </a:ext>
            </a:extLst>
          </p:cNvPr>
          <p:cNvSpPr txBox="1"/>
          <p:nvPr/>
        </p:nvSpPr>
        <p:spPr>
          <a:xfrm>
            <a:off x="776537" y="5951021"/>
            <a:ext cx="8784976" cy="584775"/>
          </a:xfrm>
          <a:prstGeom prst="rect">
            <a:avLst/>
          </a:prstGeom>
          <a:noFill/>
        </p:spPr>
        <p:txBody>
          <a:bodyPr wrap="square" rtlCol="0">
            <a:spAutoFit/>
          </a:bodyPr>
          <a:lstStyle/>
          <a:p>
            <a:r>
              <a:rPr lang="en-US" altLang="ja-JP" sz="1600" dirty="0">
                <a:solidFill>
                  <a:srgbClr val="FF0000"/>
                </a:solidFill>
                <a:latin typeface="BIZ UDPゴシック" panose="020B0400000000000000" pitchFamily="50" charset="-128"/>
                <a:ea typeface="BIZ UDPゴシック" panose="020B0400000000000000" pitchFamily="50" charset="-128"/>
              </a:rPr>
              <a:t>※</a:t>
            </a:r>
            <a:r>
              <a:rPr lang="ja-JP" altLang="en-US" sz="1600" dirty="0">
                <a:solidFill>
                  <a:srgbClr val="FF0000"/>
                </a:solidFill>
                <a:latin typeface="BIZ UDPゴシック" panose="020B0400000000000000" pitchFamily="50" charset="-128"/>
                <a:ea typeface="BIZ UDPゴシック" panose="020B0400000000000000" pitchFamily="50" charset="-128"/>
              </a:rPr>
              <a:t>情報の共有は、本人もしくは保護者の確認のもと行う必要がある。したがって、本人ならびに保護者が同席する支援会議の場で協議することが望ましい</a:t>
            </a:r>
            <a:endParaRPr kumimoji="1" lang="ja-JP" altLang="en-US" sz="1600" dirty="0">
              <a:solidFill>
                <a:srgbClr val="FF0000"/>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3536969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3B463BB-99D7-9C1D-7B43-1014594A471E}"/>
              </a:ext>
            </a:extLst>
          </p:cNvPr>
          <p:cNvSpPr>
            <a:spLocks noGrp="1"/>
          </p:cNvSpPr>
          <p:nvPr>
            <p:ph type="title"/>
          </p:nvPr>
        </p:nvSpPr>
        <p:spPr>
          <a:xfrm>
            <a:off x="742104" y="692696"/>
            <a:ext cx="8420100" cy="792088"/>
          </a:xfrm>
        </p:spPr>
        <p:txBody>
          <a:bodyPr>
            <a:normAutofit/>
          </a:bodyPr>
          <a:lstStyle/>
          <a:p>
            <a:r>
              <a:rPr kumimoji="1" lang="ja-JP" altLang="en-US" dirty="0">
                <a:latin typeface="BIZ UDPゴシック" panose="020B0400000000000000" pitchFamily="50" charset="-128"/>
                <a:ea typeface="BIZ UDPゴシック" panose="020B0400000000000000" pitchFamily="50" charset="-128"/>
              </a:rPr>
              <a:t>「</a:t>
            </a:r>
            <a:r>
              <a:rPr lang="ja-JP" altLang="en-US" dirty="0">
                <a:latin typeface="BIZ UDPゴシック" panose="020B0400000000000000" pitchFamily="50" charset="-128"/>
                <a:ea typeface="BIZ UDPゴシック" panose="020B0400000000000000" pitchFamily="50" charset="-128"/>
              </a:rPr>
              <a:t>こどものライフステージと支援 </a:t>
            </a:r>
            <a:r>
              <a:rPr kumimoji="1" lang="ja-JP" altLang="en-US" dirty="0">
                <a:latin typeface="BIZ UDPゴシック" panose="020B0400000000000000" pitchFamily="50" charset="-128"/>
                <a:ea typeface="BIZ UDPゴシック" panose="020B0400000000000000" pitchFamily="50" charset="-128"/>
              </a:rPr>
              <a:t>」</a:t>
            </a:r>
          </a:p>
        </p:txBody>
      </p:sp>
      <p:sp>
        <p:nvSpPr>
          <p:cNvPr id="3" name="コンテンツ プレースホルダー 2">
            <a:extLst>
              <a:ext uri="{FF2B5EF4-FFF2-40B4-BE49-F238E27FC236}">
                <a16:creationId xmlns:a16="http://schemas.microsoft.com/office/drawing/2014/main" id="{895AB80B-7800-1021-AB0B-68001C4B9595}"/>
              </a:ext>
            </a:extLst>
          </p:cNvPr>
          <p:cNvSpPr>
            <a:spLocks noGrp="1"/>
          </p:cNvSpPr>
          <p:nvPr>
            <p:ph idx="1"/>
          </p:nvPr>
        </p:nvSpPr>
        <p:spPr>
          <a:xfrm>
            <a:off x="742104" y="2132856"/>
            <a:ext cx="8420100" cy="4243950"/>
          </a:xfrm>
        </p:spPr>
        <p:txBody>
          <a:bodyPr>
            <a:normAutofit/>
          </a:bodyPr>
          <a:lstStyle/>
          <a:p>
            <a:pPr marL="0" indent="0">
              <a:buNone/>
            </a:pPr>
            <a:r>
              <a:rPr lang="ja-JP" altLang="en-US" dirty="0">
                <a:latin typeface="BIZ UDPゴシック" panose="020B0400000000000000" pitchFamily="50" charset="-128"/>
                <a:ea typeface="BIZ UDPゴシック" panose="020B0400000000000000" pitchFamily="50" charset="-128"/>
              </a:rPr>
              <a:t>こどものライフステージと支援 </a:t>
            </a:r>
            <a:endParaRPr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児童期のライフステージとその時期のイベントを再確認する。</a:t>
            </a:r>
            <a:endParaRPr kumimoji="1" lang="en-US" altLang="ja-JP" dirty="0">
              <a:latin typeface="BIZ UDPゴシック" panose="020B0400000000000000" pitchFamily="50" charset="-128"/>
              <a:ea typeface="BIZ UDPゴシック" panose="020B0400000000000000" pitchFamily="50" charset="-128"/>
            </a:endParaRPr>
          </a:p>
          <a:p>
            <a:pPr lvl="1"/>
            <a:endParaRPr kumimoji="1" lang="en-US" altLang="ja-JP" dirty="0">
              <a:latin typeface="BIZ UDPゴシック" panose="020B0400000000000000" pitchFamily="50" charset="-128"/>
              <a:ea typeface="BIZ UDPゴシック" panose="020B0400000000000000" pitchFamily="50" charset="-128"/>
            </a:endParaRPr>
          </a:p>
          <a:p>
            <a:pPr lvl="1"/>
            <a:r>
              <a:rPr kumimoji="1" lang="ja-JP" altLang="en-US" dirty="0">
                <a:latin typeface="BIZ UDPゴシック" panose="020B0400000000000000" pitchFamily="50" charset="-128"/>
                <a:ea typeface="BIZ UDPゴシック" panose="020B0400000000000000" pitchFamily="50" charset="-128"/>
              </a:rPr>
              <a:t>乳幼児期、学童期、思春期、青年期について再確認</a:t>
            </a:r>
            <a:endParaRPr kumimoji="1" lang="en-US" altLang="ja-JP" dirty="0">
              <a:latin typeface="BIZ UDPゴシック" panose="020B0400000000000000" pitchFamily="50" charset="-128"/>
              <a:ea typeface="BIZ UDPゴシック" panose="020B0400000000000000" pitchFamily="50" charset="-128"/>
            </a:endParaRPr>
          </a:p>
          <a:p>
            <a:pPr lvl="1"/>
            <a:endParaRPr kumimoji="1" lang="en-US" altLang="ja-JP" dirty="0">
              <a:latin typeface="BIZ UDPゴシック" panose="020B0400000000000000" pitchFamily="50" charset="-128"/>
              <a:ea typeface="BIZ UDPゴシック" panose="020B0400000000000000" pitchFamily="50" charset="-128"/>
            </a:endParaRPr>
          </a:p>
          <a:p>
            <a:pPr lvl="1"/>
            <a:r>
              <a:rPr kumimoji="1" lang="ja-JP" altLang="en-US" dirty="0">
                <a:latin typeface="BIZ UDPゴシック" panose="020B0400000000000000" pitchFamily="50" charset="-128"/>
                <a:ea typeface="BIZ UDPゴシック" panose="020B0400000000000000" pitchFamily="50" charset="-128"/>
              </a:rPr>
              <a:t>育児、就園、就学、進級、進学、卒業、就職等について考える。</a:t>
            </a:r>
            <a:endParaRPr kumimoji="1" lang="en-US" altLang="ja-JP" dirty="0">
              <a:latin typeface="BIZ UDPゴシック" panose="020B0400000000000000" pitchFamily="50" charset="-128"/>
              <a:ea typeface="BIZ UDPゴシック" panose="020B0400000000000000" pitchFamily="50" charset="-128"/>
            </a:endParaRPr>
          </a:p>
        </p:txBody>
      </p:sp>
      <p:sp>
        <p:nvSpPr>
          <p:cNvPr id="4" name="スライド番号プレースホルダー 3">
            <a:extLst>
              <a:ext uri="{FF2B5EF4-FFF2-40B4-BE49-F238E27FC236}">
                <a16:creationId xmlns:a16="http://schemas.microsoft.com/office/drawing/2014/main" id="{FF232A68-1A62-DC72-3743-206AD822A52E}"/>
              </a:ext>
            </a:extLst>
          </p:cNvPr>
          <p:cNvSpPr>
            <a:spLocks noGrp="1"/>
          </p:cNvSpPr>
          <p:nvPr>
            <p:ph type="sldNum" sz="quarter" idx="12"/>
          </p:nvPr>
        </p:nvSpPr>
        <p:spPr/>
        <p:txBody>
          <a:bodyPr/>
          <a:lstStyle/>
          <a:p>
            <a:fld id="{F7197E0B-3DE5-44B4-8205-21AF5ABFE129}" type="slidenum">
              <a:rPr lang="ja-JP" altLang="en-US" smtClean="0">
                <a:latin typeface="BIZ UDPゴシック" panose="020B0400000000000000" pitchFamily="50" charset="-128"/>
                <a:ea typeface="BIZ UDPゴシック" panose="020B0400000000000000" pitchFamily="50" charset="-128"/>
              </a:rPr>
              <a:pPr/>
              <a:t>28</a:t>
            </a:fld>
            <a:endParaRPr lang="ja-JP" altLang="en-US"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5950042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2288704" y="117256"/>
            <a:ext cx="4680520" cy="720080"/>
          </a:xfrm>
        </p:spPr>
        <p:style>
          <a:lnRef idx="1">
            <a:schemeClr val="accent2"/>
          </a:lnRef>
          <a:fillRef idx="2">
            <a:schemeClr val="accent2"/>
          </a:fillRef>
          <a:effectRef idx="1">
            <a:schemeClr val="accent2"/>
          </a:effectRef>
          <a:fontRef idx="minor">
            <a:schemeClr val="dk1"/>
          </a:fontRef>
        </p:style>
        <p:txBody>
          <a:bodyPr>
            <a:normAutofit/>
          </a:bodyPr>
          <a:lstStyle/>
          <a:p>
            <a:r>
              <a:rPr lang="ja-JP" altLang="en-US" sz="2800" dirty="0">
                <a:latin typeface="BIZ UDPゴシック" panose="020B0400000000000000" pitchFamily="50" charset="-128"/>
                <a:ea typeface="BIZ UDPゴシック" panose="020B0400000000000000" pitchFamily="50" charset="-128"/>
              </a:rPr>
              <a:t>ライフステージ（例）</a:t>
            </a:r>
            <a:endParaRPr lang="ja-JP" altLang="en-US" sz="1600" dirty="0">
              <a:latin typeface="BIZ UDPゴシック" panose="020B0400000000000000" pitchFamily="50" charset="-128"/>
              <a:ea typeface="BIZ UDPゴシック" panose="020B0400000000000000" pitchFamily="50" charset="-128"/>
            </a:endParaRPr>
          </a:p>
        </p:txBody>
      </p:sp>
      <p:graphicFrame>
        <p:nvGraphicFramePr>
          <p:cNvPr id="47182" name="Group 78"/>
          <p:cNvGraphicFramePr>
            <a:graphicFrameLocks noGrp="1"/>
          </p:cNvGraphicFramePr>
          <p:nvPr>
            <p:extLst>
              <p:ext uri="{D42A27DB-BD31-4B8C-83A1-F6EECF244321}">
                <p14:modId xmlns:p14="http://schemas.microsoft.com/office/powerpoint/2010/main" val="3198200451"/>
              </p:ext>
            </p:extLst>
          </p:nvPr>
        </p:nvGraphicFramePr>
        <p:xfrm>
          <a:off x="2360712" y="980728"/>
          <a:ext cx="4536504" cy="5616000"/>
        </p:xfrm>
        <a:graphic>
          <a:graphicData uri="http://schemas.openxmlformats.org/drawingml/2006/table">
            <a:tbl>
              <a:tblPr>
                <a:tableStyleId>{16D9F66E-5EB9-4882-86FB-DCBF35E3C3E4}</a:tableStyleId>
              </a:tblPr>
              <a:tblGrid>
                <a:gridCol w="1291870">
                  <a:extLst>
                    <a:ext uri="{9D8B030D-6E8A-4147-A177-3AD203B41FA5}">
                      <a16:colId xmlns:a16="http://schemas.microsoft.com/office/drawing/2014/main" val="20000"/>
                    </a:ext>
                  </a:extLst>
                </a:gridCol>
                <a:gridCol w="3244634">
                  <a:extLst>
                    <a:ext uri="{9D8B030D-6E8A-4147-A177-3AD203B41FA5}">
                      <a16:colId xmlns:a16="http://schemas.microsoft.com/office/drawing/2014/main" val="20001"/>
                    </a:ext>
                  </a:extLst>
                </a:gridCol>
              </a:tblGrid>
              <a:tr h="468000">
                <a:tc gridSpan="2">
                  <a:txBody>
                    <a:bodyPr/>
                    <a:lstStyle>
                      <a:lvl1pPr>
                        <a:spcBef>
                          <a:spcPct val="20000"/>
                        </a:spcBef>
                        <a:buClr>
                          <a:schemeClr val="accent1"/>
                        </a:buClr>
                        <a:defRPr kumimoji="1" sz="2800">
                          <a:solidFill>
                            <a:schemeClr val="tx1"/>
                          </a:solidFill>
                          <a:latin typeface="Tahoma" pitchFamily="34" charset="0"/>
                          <a:ea typeface="ＭＳ Ｐゴシック" charset="-128"/>
                        </a:defRPr>
                      </a:lvl1pPr>
                      <a:lvl2pPr>
                        <a:spcBef>
                          <a:spcPct val="20000"/>
                        </a:spcBef>
                        <a:buClr>
                          <a:schemeClr val="hlink"/>
                        </a:buClr>
                        <a:defRPr kumimoji="1" sz="2400">
                          <a:solidFill>
                            <a:schemeClr val="tx1"/>
                          </a:solidFill>
                          <a:latin typeface="Tahoma" pitchFamily="34" charset="0"/>
                          <a:ea typeface="ＭＳ Ｐゴシック" charset="-128"/>
                        </a:defRPr>
                      </a:lvl2pPr>
                      <a:lvl3pPr>
                        <a:spcBef>
                          <a:spcPct val="20000"/>
                        </a:spcBef>
                        <a:buClr>
                          <a:schemeClr val="accent1"/>
                        </a:buClr>
                        <a:defRPr kumimoji="1" sz="2000">
                          <a:solidFill>
                            <a:schemeClr val="tx1"/>
                          </a:solidFill>
                          <a:latin typeface="Tahoma" pitchFamily="34" charset="0"/>
                          <a:ea typeface="ＭＳ Ｐゴシック" charset="-128"/>
                        </a:defRPr>
                      </a:lvl3pPr>
                      <a:lvl4pPr>
                        <a:spcBef>
                          <a:spcPct val="20000"/>
                        </a:spcBef>
                        <a:buClr>
                          <a:schemeClr val="folHlink"/>
                        </a:buClr>
                        <a:defRPr kumimoji="1">
                          <a:solidFill>
                            <a:schemeClr val="tx1"/>
                          </a:solidFill>
                          <a:latin typeface="Tahoma" pitchFamily="34" charset="0"/>
                          <a:ea typeface="ＭＳ Ｐゴシック" charset="-128"/>
                        </a:defRPr>
                      </a:lvl4pPr>
                      <a:lvl5pPr>
                        <a:spcBef>
                          <a:spcPct val="20000"/>
                        </a:spcBef>
                        <a:buClr>
                          <a:schemeClr val="accent1"/>
                        </a:buClr>
                        <a:defRPr kumimoji="1">
                          <a:solidFill>
                            <a:schemeClr val="tx1"/>
                          </a:solidFill>
                          <a:latin typeface="Tahoma" pitchFamily="34" charset="0"/>
                          <a:ea typeface="ＭＳ Ｐゴシック" charset="-128"/>
                        </a:defRPr>
                      </a:lvl5pPr>
                      <a:lvl6pPr fontAlgn="base">
                        <a:spcBef>
                          <a:spcPct val="20000"/>
                        </a:spcBef>
                        <a:spcAft>
                          <a:spcPct val="0"/>
                        </a:spcAft>
                        <a:buClr>
                          <a:schemeClr val="accent1"/>
                        </a:buClr>
                        <a:defRPr kumimoji="1">
                          <a:solidFill>
                            <a:schemeClr val="tx1"/>
                          </a:solidFill>
                          <a:latin typeface="Tahoma" pitchFamily="34" charset="0"/>
                          <a:ea typeface="ＭＳ Ｐゴシック" charset="-128"/>
                        </a:defRPr>
                      </a:lvl6pPr>
                      <a:lvl7pPr fontAlgn="base">
                        <a:spcBef>
                          <a:spcPct val="20000"/>
                        </a:spcBef>
                        <a:spcAft>
                          <a:spcPct val="0"/>
                        </a:spcAft>
                        <a:buClr>
                          <a:schemeClr val="accent1"/>
                        </a:buClr>
                        <a:defRPr kumimoji="1">
                          <a:solidFill>
                            <a:schemeClr val="tx1"/>
                          </a:solidFill>
                          <a:latin typeface="Tahoma" pitchFamily="34" charset="0"/>
                          <a:ea typeface="ＭＳ Ｐゴシック" charset="-128"/>
                        </a:defRPr>
                      </a:lvl7pPr>
                      <a:lvl8pPr fontAlgn="base">
                        <a:spcBef>
                          <a:spcPct val="20000"/>
                        </a:spcBef>
                        <a:spcAft>
                          <a:spcPct val="0"/>
                        </a:spcAft>
                        <a:buClr>
                          <a:schemeClr val="accent1"/>
                        </a:buClr>
                        <a:defRPr kumimoji="1">
                          <a:solidFill>
                            <a:schemeClr val="tx1"/>
                          </a:solidFill>
                          <a:latin typeface="Tahoma" pitchFamily="34" charset="0"/>
                          <a:ea typeface="ＭＳ Ｐゴシック" charset="-128"/>
                        </a:defRPr>
                      </a:lvl8pPr>
                      <a:lvl9pPr fontAlgn="base">
                        <a:spcBef>
                          <a:spcPct val="20000"/>
                        </a:spcBef>
                        <a:spcAft>
                          <a:spcPct val="0"/>
                        </a:spcAft>
                        <a:buClr>
                          <a:schemeClr val="accent1"/>
                        </a:buClr>
                        <a:defRPr kumimoji="1">
                          <a:solidFill>
                            <a:schemeClr val="tx1"/>
                          </a:solidFill>
                          <a:latin typeface="Tahoma" pitchFamily="34" charset="0"/>
                          <a:ea typeface="ＭＳ Ｐゴシック"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u="none" strike="noStrike" cap="none" normalizeH="0" baseline="0" dirty="0">
                          <a:ln>
                            <a:noFill/>
                          </a:ln>
                          <a:effectLst/>
                        </a:rPr>
                        <a:t>胎生期</a:t>
                      </a:r>
                      <a:endParaRPr kumimoji="1" lang="ja-JP" altLang="en-US" sz="1800" b="0" i="0" u="none" strike="noStrike" cap="none" normalizeH="0" baseline="0" dirty="0">
                        <a:ln>
                          <a:noFill/>
                        </a:ln>
                        <a:solidFill>
                          <a:schemeClr val="tx1"/>
                        </a:solidFill>
                        <a:effectLst/>
                        <a:latin typeface="HGP創英ﾌﾟﾚｾﾞﾝｽEB" pitchFamily="18" charset="-128"/>
                        <a:ea typeface="HGP創英ﾌﾟﾚｾﾞﾝｽEB" pitchFamily="18" charset="-128"/>
                      </a:endParaRPr>
                    </a:p>
                  </a:txBody>
                  <a:tcPr anchor="ctr" horzOverflow="overflow">
                    <a:solidFill>
                      <a:srgbClr val="D6FCD4"/>
                    </a:solidFill>
                  </a:tcPr>
                </a:tc>
                <a:tc hMerge="1">
                  <a:txBody>
                    <a:bodyPr/>
                    <a:lstStyle/>
                    <a:p>
                      <a:endParaRPr kumimoji="1" lang="ja-JP" altLang="en-US"/>
                    </a:p>
                  </a:txBody>
                  <a:tcPr/>
                </a:tc>
                <a:extLst>
                  <a:ext uri="{0D108BD9-81ED-4DB2-BD59-A6C34878D82A}">
                    <a16:rowId xmlns:a16="http://schemas.microsoft.com/office/drawing/2014/main" val="10000"/>
                  </a:ext>
                </a:extLst>
              </a:tr>
              <a:tr h="468000">
                <a:tc gridSpan="2">
                  <a:txBody>
                    <a:bodyPr/>
                    <a:lstStyle>
                      <a:lvl1pPr>
                        <a:spcBef>
                          <a:spcPct val="20000"/>
                        </a:spcBef>
                        <a:buClr>
                          <a:schemeClr val="accent1"/>
                        </a:buClr>
                        <a:defRPr kumimoji="1" sz="2800">
                          <a:solidFill>
                            <a:schemeClr val="tx1"/>
                          </a:solidFill>
                          <a:latin typeface="Tahoma" pitchFamily="34" charset="0"/>
                          <a:ea typeface="ＭＳ Ｐゴシック" charset="-128"/>
                        </a:defRPr>
                      </a:lvl1pPr>
                      <a:lvl2pPr>
                        <a:spcBef>
                          <a:spcPct val="20000"/>
                        </a:spcBef>
                        <a:buClr>
                          <a:schemeClr val="hlink"/>
                        </a:buClr>
                        <a:defRPr kumimoji="1" sz="2400">
                          <a:solidFill>
                            <a:schemeClr val="tx1"/>
                          </a:solidFill>
                          <a:latin typeface="Tahoma" pitchFamily="34" charset="0"/>
                          <a:ea typeface="ＭＳ Ｐゴシック" charset="-128"/>
                        </a:defRPr>
                      </a:lvl2pPr>
                      <a:lvl3pPr>
                        <a:spcBef>
                          <a:spcPct val="20000"/>
                        </a:spcBef>
                        <a:buClr>
                          <a:schemeClr val="accent1"/>
                        </a:buClr>
                        <a:defRPr kumimoji="1" sz="2000">
                          <a:solidFill>
                            <a:schemeClr val="tx1"/>
                          </a:solidFill>
                          <a:latin typeface="Tahoma" pitchFamily="34" charset="0"/>
                          <a:ea typeface="ＭＳ Ｐゴシック" charset="-128"/>
                        </a:defRPr>
                      </a:lvl3pPr>
                      <a:lvl4pPr>
                        <a:spcBef>
                          <a:spcPct val="20000"/>
                        </a:spcBef>
                        <a:buClr>
                          <a:schemeClr val="folHlink"/>
                        </a:buClr>
                        <a:defRPr kumimoji="1">
                          <a:solidFill>
                            <a:schemeClr val="tx1"/>
                          </a:solidFill>
                          <a:latin typeface="Tahoma" pitchFamily="34" charset="0"/>
                          <a:ea typeface="ＭＳ Ｐゴシック" charset="-128"/>
                        </a:defRPr>
                      </a:lvl4pPr>
                      <a:lvl5pPr>
                        <a:spcBef>
                          <a:spcPct val="20000"/>
                        </a:spcBef>
                        <a:buClr>
                          <a:schemeClr val="accent1"/>
                        </a:buClr>
                        <a:defRPr kumimoji="1">
                          <a:solidFill>
                            <a:schemeClr val="tx1"/>
                          </a:solidFill>
                          <a:latin typeface="Tahoma" pitchFamily="34" charset="0"/>
                          <a:ea typeface="ＭＳ Ｐゴシック" charset="-128"/>
                        </a:defRPr>
                      </a:lvl5pPr>
                      <a:lvl6pPr fontAlgn="base">
                        <a:spcBef>
                          <a:spcPct val="20000"/>
                        </a:spcBef>
                        <a:spcAft>
                          <a:spcPct val="0"/>
                        </a:spcAft>
                        <a:buClr>
                          <a:schemeClr val="accent1"/>
                        </a:buClr>
                        <a:defRPr kumimoji="1">
                          <a:solidFill>
                            <a:schemeClr val="tx1"/>
                          </a:solidFill>
                          <a:latin typeface="Tahoma" pitchFamily="34" charset="0"/>
                          <a:ea typeface="ＭＳ Ｐゴシック" charset="-128"/>
                        </a:defRPr>
                      </a:lvl6pPr>
                      <a:lvl7pPr fontAlgn="base">
                        <a:spcBef>
                          <a:spcPct val="20000"/>
                        </a:spcBef>
                        <a:spcAft>
                          <a:spcPct val="0"/>
                        </a:spcAft>
                        <a:buClr>
                          <a:schemeClr val="accent1"/>
                        </a:buClr>
                        <a:defRPr kumimoji="1">
                          <a:solidFill>
                            <a:schemeClr val="tx1"/>
                          </a:solidFill>
                          <a:latin typeface="Tahoma" pitchFamily="34" charset="0"/>
                          <a:ea typeface="ＭＳ Ｐゴシック" charset="-128"/>
                        </a:defRPr>
                      </a:lvl7pPr>
                      <a:lvl8pPr fontAlgn="base">
                        <a:spcBef>
                          <a:spcPct val="20000"/>
                        </a:spcBef>
                        <a:spcAft>
                          <a:spcPct val="0"/>
                        </a:spcAft>
                        <a:buClr>
                          <a:schemeClr val="accent1"/>
                        </a:buClr>
                        <a:defRPr kumimoji="1">
                          <a:solidFill>
                            <a:schemeClr val="tx1"/>
                          </a:solidFill>
                          <a:latin typeface="Tahoma" pitchFamily="34" charset="0"/>
                          <a:ea typeface="ＭＳ Ｐゴシック" charset="-128"/>
                        </a:defRPr>
                      </a:lvl8pPr>
                      <a:lvl9pPr fontAlgn="base">
                        <a:spcBef>
                          <a:spcPct val="20000"/>
                        </a:spcBef>
                        <a:spcAft>
                          <a:spcPct val="0"/>
                        </a:spcAft>
                        <a:buClr>
                          <a:schemeClr val="accent1"/>
                        </a:buClr>
                        <a:defRPr kumimoji="1">
                          <a:solidFill>
                            <a:schemeClr val="tx1"/>
                          </a:solidFill>
                          <a:latin typeface="Tahoma" pitchFamily="34" charset="0"/>
                          <a:ea typeface="ＭＳ Ｐゴシック"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u="none" strike="noStrike" cap="none" normalizeH="0" baseline="0" dirty="0">
                          <a:ln>
                            <a:noFill/>
                          </a:ln>
                          <a:effectLst/>
                        </a:rPr>
                        <a:t>新生児期</a:t>
                      </a:r>
                      <a:r>
                        <a:rPr kumimoji="1" lang="ja-JP" altLang="en-US" sz="1100" u="none" strike="noStrike" cap="none" normalizeH="0" baseline="0" dirty="0">
                          <a:ln>
                            <a:noFill/>
                          </a:ln>
                          <a:effectLst/>
                        </a:rPr>
                        <a:t>（おおよそ２か月まで）</a:t>
                      </a:r>
                      <a:endParaRPr kumimoji="1" lang="en-US" altLang="ja-JP" sz="1100" b="0" i="0" u="none" strike="noStrike" cap="none" normalizeH="0" baseline="0" dirty="0">
                        <a:ln>
                          <a:noFill/>
                        </a:ln>
                        <a:solidFill>
                          <a:schemeClr val="tx1"/>
                        </a:solidFill>
                        <a:effectLst/>
                        <a:latin typeface="HGP創英ﾌﾟﾚｾﾞﾝｽEB" pitchFamily="18" charset="-128"/>
                        <a:ea typeface="HGP創英ﾌﾟﾚｾﾞﾝｽEB" pitchFamily="18" charset="-128"/>
                      </a:endParaRPr>
                    </a:p>
                  </a:txBody>
                  <a:tcPr anchor="ctr" horzOverflow="overflow">
                    <a:solidFill>
                      <a:srgbClr val="D6FCD4"/>
                    </a:solidFill>
                  </a:tcPr>
                </a:tc>
                <a:tc hMerge="1">
                  <a:txBody>
                    <a:bodyPr/>
                    <a:lstStyle/>
                    <a:p>
                      <a:endParaRPr kumimoji="1" lang="ja-JP" altLang="en-US"/>
                    </a:p>
                  </a:txBody>
                  <a:tcPr/>
                </a:tc>
                <a:extLst>
                  <a:ext uri="{0D108BD9-81ED-4DB2-BD59-A6C34878D82A}">
                    <a16:rowId xmlns:a16="http://schemas.microsoft.com/office/drawing/2014/main" val="10001"/>
                  </a:ext>
                </a:extLst>
              </a:tr>
              <a:tr h="468000">
                <a:tc gridSpan="2">
                  <a:txBody>
                    <a:bodyPr/>
                    <a:lstStyle>
                      <a:lvl1pPr>
                        <a:spcBef>
                          <a:spcPct val="20000"/>
                        </a:spcBef>
                        <a:buClr>
                          <a:schemeClr val="accent1"/>
                        </a:buClr>
                        <a:defRPr kumimoji="1" sz="2800">
                          <a:solidFill>
                            <a:schemeClr val="tx1"/>
                          </a:solidFill>
                          <a:latin typeface="Tahoma" pitchFamily="34" charset="0"/>
                          <a:ea typeface="ＭＳ Ｐゴシック" charset="-128"/>
                        </a:defRPr>
                      </a:lvl1pPr>
                      <a:lvl2pPr>
                        <a:spcBef>
                          <a:spcPct val="20000"/>
                        </a:spcBef>
                        <a:buClr>
                          <a:schemeClr val="hlink"/>
                        </a:buClr>
                        <a:defRPr kumimoji="1" sz="2400">
                          <a:solidFill>
                            <a:schemeClr val="tx1"/>
                          </a:solidFill>
                          <a:latin typeface="Tahoma" pitchFamily="34" charset="0"/>
                          <a:ea typeface="ＭＳ Ｐゴシック" charset="-128"/>
                        </a:defRPr>
                      </a:lvl2pPr>
                      <a:lvl3pPr>
                        <a:spcBef>
                          <a:spcPct val="20000"/>
                        </a:spcBef>
                        <a:buClr>
                          <a:schemeClr val="accent1"/>
                        </a:buClr>
                        <a:defRPr kumimoji="1" sz="2000">
                          <a:solidFill>
                            <a:schemeClr val="tx1"/>
                          </a:solidFill>
                          <a:latin typeface="Tahoma" pitchFamily="34" charset="0"/>
                          <a:ea typeface="ＭＳ Ｐゴシック" charset="-128"/>
                        </a:defRPr>
                      </a:lvl3pPr>
                      <a:lvl4pPr>
                        <a:spcBef>
                          <a:spcPct val="20000"/>
                        </a:spcBef>
                        <a:buClr>
                          <a:schemeClr val="folHlink"/>
                        </a:buClr>
                        <a:defRPr kumimoji="1">
                          <a:solidFill>
                            <a:schemeClr val="tx1"/>
                          </a:solidFill>
                          <a:latin typeface="Tahoma" pitchFamily="34" charset="0"/>
                          <a:ea typeface="ＭＳ Ｐゴシック" charset="-128"/>
                        </a:defRPr>
                      </a:lvl4pPr>
                      <a:lvl5pPr>
                        <a:spcBef>
                          <a:spcPct val="20000"/>
                        </a:spcBef>
                        <a:buClr>
                          <a:schemeClr val="accent1"/>
                        </a:buClr>
                        <a:defRPr kumimoji="1">
                          <a:solidFill>
                            <a:schemeClr val="tx1"/>
                          </a:solidFill>
                          <a:latin typeface="Tahoma" pitchFamily="34" charset="0"/>
                          <a:ea typeface="ＭＳ Ｐゴシック" charset="-128"/>
                        </a:defRPr>
                      </a:lvl5pPr>
                      <a:lvl6pPr fontAlgn="base">
                        <a:spcBef>
                          <a:spcPct val="20000"/>
                        </a:spcBef>
                        <a:spcAft>
                          <a:spcPct val="0"/>
                        </a:spcAft>
                        <a:buClr>
                          <a:schemeClr val="accent1"/>
                        </a:buClr>
                        <a:defRPr kumimoji="1">
                          <a:solidFill>
                            <a:schemeClr val="tx1"/>
                          </a:solidFill>
                          <a:latin typeface="Tahoma" pitchFamily="34" charset="0"/>
                          <a:ea typeface="ＭＳ Ｐゴシック" charset="-128"/>
                        </a:defRPr>
                      </a:lvl6pPr>
                      <a:lvl7pPr fontAlgn="base">
                        <a:spcBef>
                          <a:spcPct val="20000"/>
                        </a:spcBef>
                        <a:spcAft>
                          <a:spcPct val="0"/>
                        </a:spcAft>
                        <a:buClr>
                          <a:schemeClr val="accent1"/>
                        </a:buClr>
                        <a:defRPr kumimoji="1">
                          <a:solidFill>
                            <a:schemeClr val="tx1"/>
                          </a:solidFill>
                          <a:latin typeface="Tahoma" pitchFamily="34" charset="0"/>
                          <a:ea typeface="ＭＳ Ｐゴシック" charset="-128"/>
                        </a:defRPr>
                      </a:lvl7pPr>
                      <a:lvl8pPr fontAlgn="base">
                        <a:spcBef>
                          <a:spcPct val="20000"/>
                        </a:spcBef>
                        <a:spcAft>
                          <a:spcPct val="0"/>
                        </a:spcAft>
                        <a:buClr>
                          <a:schemeClr val="accent1"/>
                        </a:buClr>
                        <a:defRPr kumimoji="1">
                          <a:solidFill>
                            <a:schemeClr val="tx1"/>
                          </a:solidFill>
                          <a:latin typeface="Tahoma" pitchFamily="34" charset="0"/>
                          <a:ea typeface="ＭＳ Ｐゴシック" charset="-128"/>
                        </a:defRPr>
                      </a:lvl8pPr>
                      <a:lvl9pPr fontAlgn="base">
                        <a:spcBef>
                          <a:spcPct val="20000"/>
                        </a:spcBef>
                        <a:spcAft>
                          <a:spcPct val="0"/>
                        </a:spcAft>
                        <a:buClr>
                          <a:schemeClr val="accent1"/>
                        </a:buClr>
                        <a:defRPr kumimoji="1">
                          <a:solidFill>
                            <a:schemeClr val="tx1"/>
                          </a:solidFill>
                          <a:latin typeface="Tahoma" pitchFamily="34" charset="0"/>
                          <a:ea typeface="ＭＳ Ｐゴシック" charset="-128"/>
                        </a:defRPr>
                      </a:lvl9pPr>
                    </a:lstStyle>
                    <a:p>
                      <a:pPr marL="0" marR="0" lvl="0" indent="0" algn="l" defTabSz="914400" rtl="0" eaLnBrk="1" fontAlgn="ctr" latinLnBrk="0" hangingPunct="1">
                        <a:lnSpc>
                          <a:spcPct val="100000"/>
                        </a:lnSpc>
                        <a:spcBef>
                          <a:spcPct val="0"/>
                        </a:spcBef>
                        <a:spcAft>
                          <a:spcPct val="0"/>
                        </a:spcAft>
                        <a:buClrTx/>
                        <a:buSzTx/>
                        <a:buFontTx/>
                        <a:buNone/>
                        <a:tabLst/>
                        <a:defRPr/>
                      </a:pPr>
                      <a:r>
                        <a:rPr kumimoji="1" lang="ja-JP" altLang="en-US" sz="1800" u="none" strike="noStrike" cap="none" normalizeH="0" baseline="0" dirty="0">
                          <a:ln>
                            <a:noFill/>
                          </a:ln>
                          <a:effectLst/>
                        </a:rPr>
                        <a:t>乳児期</a:t>
                      </a:r>
                      <a:r>
                        <a:rPr kumimoji="1" lang="ja-JP" altLang="en-US" sz="1100" u="none" strike="noStrike" cap="none" normalizeH="0" baseline="0" dirty="0">
                          <a:ln>
                            <a:noFill/>
                          </a:ln>
                          <a:effectLst/>
                        </a:rPr>
                        <a:t>（主として０～３歳未満）</a:t>
                      </a:r>
                      <a:endParaRPr kumimoji="1" lang="en-US" altLang="ja-JP" sz="1100" b="0" i="0" u="none" strike="noStrike" cap="none" normalizeH="0" baseline="0" dirty="0">
                        <a:ln>
                          <a:noFill/>
                        </a:ln>
                        <a:solidFill>
                          <a:schemeClr val="tx1"/>
                        </a:solidFill>
                        <a:effectLst/>
                        <a:latin typeface="HGP創英ﾌﾟﾚｾﾞﾝｽEB" pitchFamily="18" charset="-128"/>
                        <a:ea typeface="HGP創英ﾌﾟﾚｾﾞﾝｽEB" pitchFamily="18" charset="-128"/>
                      </a:endParaRPr>
                    </a:p>
                  </a:txBody>
                  <a:tcPr anchor="ctr" horzOverflow="overflow">
                    <a:solidFill>
                      <a:srgbClr val="D6FCD4"/>
                    </a:solidFill>
                  </a:tcPr>
                </a:tc>
                <a:tc hMerge="1">
                  <a:txBody>
                    <a:bodyPr/>
                    <a:lstStyle/>
                    <a:p>
                      <a:endParaRPr kumimoji="1" lang="ja-JP" altLang="en-US"/>
                    </a:p>
                  </a:txBody>
                  <a:tcPr/>
                </a:tc>
                <a:extLst>
                  <a:ext uri="{0D108BD9-81ED-4DB2-BD59-A6C34878D82A}">
                    <a16:rowId xmlns:a16="http://schemas.microsoft.com/office/drawing/2014/main" val="10002"/>
                  </a:ext>
                </a:extLst>
              </a:tr>
              <a:tr h="468000">
                <a:tc rowSpan="2">
                  <a:txBody>
                    <a:bodyPr/>
                    <a:lstStyle>
                      <a:lvl1pPr>
                        <a:spcBef>
                          <a:spcPct val="20000"/>
                        </a:spcBef>
                        <a:buClr>
                          <a:schemeClr val="accent1"/>
                        </a:buClr>
                        <a:defRPr kumimoji="1" sz="2800">
                          <a:solidFill>
                            <a:schemeClr val="tx1"/>
                          </a:solidFill>
                          <a:latin typeface="Tahoma" pitchFamily="34" charset="0"/>
                          <a:ea typeface="ＭＳ Ｐゴシック" charset="-128"/>
                        </a:defRPr>
                      </a:lvl1pPr>
                      <a:lvl2pPr>
                        <a:spcBef>
                          <a:spcPct val="20000"/>
                        </a:spcBef>
                        <a:buClr>
                          <a:schemeClr val="hlink"/>
                        </a:buClr>
                        <a:defRPr kumimoji="1" sz="2400">
                          <a:solidFill>
                            <a:schemeClr val="tx1"/>
                          </a:solidFill>
                          <a:latin typeface="Tahoma" pitchFamily="34" charset="0"/>
                          <a:ea typeface="ＭＳ Ｐゴシック" charset="-128"/>
                        </a:defRPr>
                      </a:lvl2pPr>
                      <a:lvl3pPr>
                        <a:spcBef>
                          <a:spcPct val="20000"/>
                        </a:spcBef>
                        <a:buClr>
                          <a:schemeClr val="accent1"/>
                        </a:buClr>
                        <a:defRPr kumimoji="1" sz="2000">
                          <a:solidFill>
                            <a:schemeClr val="tx1"/>
                          </a:solidFill>
                          <a:latin typeface="Tahoma" pitchFamily="34" charset="0"/>
                          <a:ea typeface="ＭＳ Ｐゴシック" charset="-128"/>
                        </a:defRPr>
                      </a:lvl3pPr>
                      <a:lvl4pPr>
                        <a:spcBef>
                          <a:spcPct val="20000"/>
                        </a:spcBef>
                        <a:buClr>
                          <a:schemeClr val="folHlink"/>
                        </a:buClr>
                        <a:defRPr kumimoji="1">
                          <a:solidFill>
                            <a:schemeClr val="tx1"/>
                          </a:solidFill>
                          <a:latin typeface="Tahoma" pitchFamily="34" charset="0"/>
                          <a:ea typeface="ＭＳ Ｐゴシック" charset="-128"/>
                        </a:defRPr>
                      </a:lvl4pPr>
                      <a:lvl5pPr>
                        <a:spcBef>
                          <a:spcPct val="20000"/>
                        </a:spcBef>
                        <a:buClr>
                          <a:schemeClr val="accent1"/>
                        </a:buClr>
                        <a:defRPr kumimoji="1">
                          <a:solidFill>
                            <a:schemeClr val="tx1"/>
                          </a:solidFill>
                          <a:latin typeface="Tahoma" pitchFamily="34" charset="0"/>
                          <a:ea typeface="ＭＳ Ｐゴシック" charset="-128"/>
                        </a:defRPr>
                      </a:lvl5pPr>
                      <a:lvl6pPr fontAlgn="base">
                        <a:spcBef>
                          <a:spcPct val="20000"/>
                        </a:spcBef>
                        <a:spcAft>
                          <a:spcPct val="0"/>
                        </a:spcAft>
                        <a:buClr>
                          <a:schemeClr val="accent1"/>
                        </a:buClr>
                        <a:defRPr kumimoji="1">
                          <a:solidFill>
                            <a:schemeClr val="tx1"/>
                          </a:solidFill>
                          <a:latin typeface="Tahoma" pitchFamily="34" charset="0"/>
                          <a:ea typeface="ＭＳ Ｐゴシック" charset="-128"/>
                        </a:defRPr>
                      </a:lvl6pPr>
                      <a:lvl7pPr fontAlgn="base">
                        <a:spcBef>
                          <a:spcPct val="20000"/>
                        </a:spcBef>
                        <a:spcAft>
                          <a:spcPct val="0"/>
                        </a:spcAft>
                        <a:buClr>
                          <a:schemeClr val="accent1"/>
                        </a:buClr>
                        <a:defRPr kumimoji="1">
                          <a:solidFill>
                            <a:schemeClr val="tx1"/>
                          </a:solidFill>
                          <a:latin typeface="Tahoma" pitchFamily="34" charset="0"/>
                          <a:ea typeface="ＭＳ Ｐゴシック" charset="-128"/>
                        </a:defRPr>
                      </a:lvl7pPr>
                      <a:lvl8pPr fontAlgn="base">
                        <a:spcBef>
                          <a:spcPct val="20000"/>
                        </a:spcBef>
                        <a:spcAft>
                          <a:spcPct val="0"/>
                        </a:spcAft>
                        <a:buClr>
                          <a:schemeClr val="accent1"/>
                        </a:buClr>
                        <a:defRPr kumimoji="1">
                          <a:solidFill>
                            <a:schemeClr val="tx1"/>
                          </a:solidFill>
                          <a:latin typeface="Tahoma" pitchFamily="34" charset="0"/>
                          <a:ea typeface="ＭＳ Ｐゴシック" charset="-128"/>
                        </a:defRPr>
                      </a:lvl8pPr>
                      <a:lvl9pPr fontAlgn="base">
                        <a:spcBef>
                          <a:spcPct val="20000"/>
                        </a:spcBef>
                        <a:spcAft>
                          <a:spcPct val="0"/>
                        </a:spcAft>
                        <a:buClr>
                          <a:schemeClr val="accent1"/>
                        </a:buClr>
                        <a:defRPr kumimoji="1">
                          <a:solidFill>
                            <a:schemeClr val="tx1"/>
                          </a:solidFill>
                          <a:latin typeface="Tahoma" pitchFamily="34" charset="0"/>
                          <a:ea typeface="ＭＳ Ｐゴシック" charset="-128"/>
                        </a:defRPr>
                      </a:lvl9pPr>
                    </a:lstStyle>
                    <a:p>
                      <a:pPr marL="0" marR="0" lvl="0" indent="0" algn="l" defTabSz="914400" rtl="0" eaLnBrk="1" fontAlgn="t" latinLnBrk="0" hangingPunct="1">
                        <a:lnSpc>
                          <a:spcPct val="100000"/>
                        </a:lnSpc>
                        <a:spcBef>
                          <a:spcPct val="0"/>
                        </a:spcBef>
                        <a:spcAft>
                          <a:spcPct val="0"/>
                        </a:spcAft>
                        <a:buClrTx/>
                        <a:buSzTx/>
                        <a:buFontTx/>
                        <a:buNone/>
                        <a:tabLst/>
                      </a:pPr>
                      <a:r>
                        <a:rPr kumimoji="1" lang="ja-JP" altLang="en-US" sz="1800" u="none" strike="noStrike" cap="none" normalizeH="0" baseline="0" dirty="0">
                          <a:ln>
                            <a:noFill/>
                          </a:ln>
                          <a:effectLst/>
                        </a:rPr>
                        <a:t>幼児期</a:t>
                      </a:r>
                      <a:endParaRPr kumimoji="1" lang="ja-JP" altLang="en-US" sz="1800" b="0" i="0" u="none" strike="noStrike" cap="none" normalizeH="0" baseline="0" dirty="0">
                        <a:ln>
                          <a:noFill/>
                        </a:ln>
                        <a:solidFill>
                          <a:schemeClr val="tx1"/>
                        </a:solidFill>
                        <a:effectLst/>
                        <a:latin typeface="HGP創英ﾌﾟﾚｾﾞﾝｽEB" pitchFamily="18" charset="-128"/>
                        <a:ea typeface="HGP創英ﾌﾟﾚｾﾞﾝｽEB" pitchFamily="18" charset="-128"/>
                      </a:endParaRPr>
                    </a:p>
                  </a:txBody>
                  <a:tcPr anchor="ctr" horzOverflow="overflow">
                    <a:solidFill>
                      <a:srgbClr val="D6FCD4"/>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1" lang="ja-JP" altLang="en-US" sz="1800" u="none" strike="noStrike" cap="none" normalizeH="0" baseline="0" dirty="0">
                          <a:ln>
                            <a:noFill/>
                          </a:ln>
                          <a:effectLst/>
                        </a:rPr>
                        <a:t>前期</a:t>
                      </a:r>
                      <a:r>
                        <a:rPr kumimoji="1" lang="ja-JP" altLang="en-US" sz="1100" u="none" strike="noStrike" cap="none" normalizeH="0" baseline="0" dirty="0">
                          <a:ln>
                            <a:noFill/>
                          </a:ln>
                          <a:effectLst/>
                        </a:rPr>
                        <a:t>（主として３歳～５歳未満）</a:t>
                      </a:r>
                      <a:endParaRPr kumimoji="1" lang="ja-JP" altLang="en-US" sz="1200" b="0" i="0" u="none" strike="noStrike" cap="none" normalizeH="0" baseline="0" dirty="0">
                        <a:ln>
                          <a:noFill/>
                        </a:ln>
                        <a:solidFill>
                          <a:schemeClr val="tx1"/>
                        </a:solidFill>
                        <a:effectLst/>
                        <a:latin typeface="HGP創英ﾌﾟﾚｾﾞﾝｽEB" pitchFamily="18" charset="-128"/>
                        <a:ea typeface="HGP創英ﾌﾟﾚｾﾞﾝｽEB" pitchFamily="18" charset="-128"/>
                      </a:endParaRPr>
                    </a:p>
                  </a:txBody>
                  <a:tcPr anchor="ctr" horzOverflow="overflow">
                    <a:solidFill>
                      <a:srgbClr val="D6FCD4"/>
                    </a:solidFill>
                  </a:tcPr>
                </a:tc>
                <a:extLst>
                  <a:ext uri="{0D108BD9-81ED-4DB2-BD59-A6C34878D82A}">
                    <a16:rowId xmlns:a16="http://schemas.microsoft.com/office/drawing/2014/main" val="10003"/>
                  </a:ext>
                </a:extLst>
              </a:tr>
              <a:tr h="468000">
                <a:tc vMerge="1">
                  <a:txBody>
                    <a:bodyPr/>
                    <a:lstStyle/>
                    <a:p>
                      <a:endParaRPr kumimoji="1" lang="ja-JP" altLang="en-US"/>
                    </a:p>
                  </a:txBody>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1" lang="ja-JP" altLang="en-US" sz="1800" u="none" strike="noStrike" cap="none" normalizeH="0" baseline="0" dirty="0">
                          <a:ln>
                            <a:noFill/>
                          </a:ln>
                          <a:effectLst/>
                        </a:rPr>
                        <a:t>後期</a:t>
                      </a:r>
                      <a:r>
                        <a:rPr kumimoji="1" lang="ja-JP" altLang="en-US" sz="1100" u="none" strike="noStrike" cap="none" normalizeH="0" baseline="0" dirty="0">
                          <a:ln>
                            <a:noFill/>
                          </a:ln>
                          <a:effectLst/>
                        </a:rPr>
                        <a:t>（主として５歳～就学まで）</a:t>
                      </a:r>
                      <a:endParaRPr kumimoji="1" lang="ja-JP" altLang="en-US" sz="1200" b="0" i="0" u="none" strike="noStrike" cap="none" normalizeH="0" baseline="0" dirty="0">
                        <a:ln>
                          <a:noFill/>
                        </a:ln>
                        <a:solidFill>
                          <a:schemeClr val="tx1"/>
                        </a:solidFill>
                        <a:effectLst/>
                        <a:latin typeface="HGP創英ﾌﾟﾚｾﾞﾝｽEB" pitchFamily="18" charset="-128"/>
                        <a:ea typeface="HGP創英ﾌﾟﾚｾﾞﾝｽEB" pitchFamily="18" charset="-128"/>
                      </a:endParaRPr>
                    </a:p>
                  </a:txBody>
                  <a:tcPr anchor="ctr" horzOverflow="overflow">
                    <a:solidFill>
                      <a:srgbClr val="D6FCD4"/>
                    </a:solidFill>
                  </a:tcPr>
                </a:tc>
                <a:extLst>
                  <a:ext uri="{0D108BD9-81ED-4DB2-BD59-A6C34878D82A}">
                    <a16:rowId xmlns:a16="http://schemas.microsoft.com/office/drawing/2014/main" val="10004"/>
                  </a:ext>
                </a:extLst>
              </a:tr>
              <a:tr h="468000">
                <a:tc gridSpan="2">
                  <a:txBody>
                    <a:bodyPr/>
                    <a:lstStyle>
                      <a:lvl1pPr>
                        <a:spcBef>
                          <a:spcPct val="20000"/>
                        </a:spcBef>
                        <a:buClr>
                          <a:schemeClr val="accent1"/>
                        </a:buClr>
                        <a:defRPr kumimoji="1" sz="2800">
                          <a:solidFill>
                            <a:schemeClr val="tx1"/>
                          </a:solidFill>
                          <a:latin typeface="Tahoma" pitchFamily="34" charset="0"/>
                          <a:ea typeface="ＭＳ Ｐゴシック" charset="-128"/>
                        </a:defRPr>
                      </a:lvl1pPr>
                      <a:lvl2pPr>
                        <a:spcBef>
                          <a:spcPct val="20000"/>
                        </a:spcBef>
                        <a:buClr>
                          <a:schemeClr val="hlink"/>
                        </a:buClr>
                        <a:defRPr kumimoji="1" sz="2400">
                          <a:solidFill>
                            <a:schemeClr val="tx1"/>
                          </a:solidFill>
                          <a:latin typeface="Tahoma" pitchFamily="34" charset="0"/>
                          <a:ea typeface="ＭＳ Ｐゴシック" charset="-128"/>
                        </a:defRPr>
                      </a:lvl2pPr>
                      <a:lvl3pPr>
                        <a:spcBef>
                          <a:spcPct val="20000"/>
                        </a:spcBef>
                        <a:buClr>
                          <a:schemeClr val="accent1"/>
                        </a:buClr>
                        <a:defRPr kumimoji="1" sz="2000">
                          <a:solidFill>
                            <a:schemeClr val="tx1"/>
                          </a:solidFill>
                          <a:latin typeface="Tahoma" pitchFamily="34" charset="0"/>
                          <a:ea typeface="ＭＳ Ｐゴシック" charset="-128"/>
                        </a:defRPr>
                      </a:lvl3pPr>
                      <a:lvl4pPr>
                        <a:spcBef>
                          <a:spcPct val="20000"/>
                        </a:spcBef>
                        <a:buClr>
                          <a:schemeClr val="folHlink"/>
                        </a:buClr>
                        <a:defRPr kumimoji="1">
                          <a:solidFill>
                            <a:schemeClr val="tx1"/>
                          </a:solidFill>
                          <a:latin typeface="Tahoma" pitchFamily="34" charset="0"/>
                          <a:ea typeface="ＭＳ Ｐゴシック" charset="-128"/>
                        </a:defRPr>
                      </a:lvl4pPr>
                      <a:lvl5pPr>
                        <a:spcBef>
                          <a:spcPct val="20000"/>
                        </a:spcBef>
                        <a:buClr>
                          <a:schemeClr val="accent1"/>
                        </a:buClr>
                        <a:defRPr kumimoji="1">
                          <a:solidFill>
                            <a:schemeClr val="tx1"/>
                          </a:solidFill>
                          <a:latin typeface="Tahoma" pitchFamily="34" charset="0"/>
                          <a:ea typeface="ＭＳ Ｐゴシック" charset="-128"/>
                        </a:defRPr>
                      </a:lvl5pPr>
                      <a:lvl6pPr fontAlgn="base">
                        <a:spcBef>
                          <a:spcPct val="20000"/>
                        </a:spcBef>
                        <a:spcAft>
                          <a:spcPct val="0"/>
                        </a:spcAft>
                        <a:buClr>
                          <a:schemeClr val="accent1"/>
                        </a:buClr>
                        <a:defRPr kumimoji="1">
                          <a:solidFill>
                            <a:schemeClr val="tx1"/>
                          </a:solidFill>
                          <a:latin typeface="Tahoma" pitchFamily="34" charset="0"/>
                          <a:ea typeface="ＭＳ Ｐゴシック" charset="-128"/>
                        </a:defRPr>
                      </a:lvl6pPr>
                      <a:lvl7pPr fontAlgn="base">
                        <a:spcBef>
                          <a:spcPct val="20000"/>
                        </a:spcBef>
                        <a:spcAft>
                          <a:spcPct val="0"/>
                        </a:spcAft>
                        <a:buClr>
                          <a:schemeClr val="accent1"/>
                        </a:buClr>
                        <a:defRPr kumimoji="1">
                          <a:solidFill>
                            <a:schemeClr val="tx1"/>
                          </a:solidFill>
                          <a:latin typeface="Tahoma" pitchFamily="34" charset="0"/>
                          <a:ea typeface="ＭＳ Ｐゴシック" charset="-128"/>
                        </a:defRPr>
                      </a:lvl7pPr>
                      <a:lvl8pPr fontAlgn="base">
                        <a:spcBef>
                          <a:spcPct val="20000"/>
                        </a:spcBef>
                        <a:spcAft>
                          <a:spcPct val="0"/>
                        </a:spcAft>
                        <a:buClr>
                          <a:schemeClr val="accent1"/>
                        </a:buClr>
                        <a:defRPr kumimoji="1">
                          <a:solidFill>
                            <a:schemeClr val="tx1"/>
                          </a:solidFill>
                          <a:latin typeface="Tahoma" pitchFamily="34" charset="0"/>
                          <a:ea typeface="ＭＳ Ｐゴシック" charset="-128"/>
                        </a:defRPr>
                      </a:lvl8pPr>
                      <a:lvl9pPr fontAlgn="base">
                        <a:spcBef>
                          <a:spcPct val="20000"/>
                        </a:spcBef>
                        <a:spcAft>
                          <a:spcPct val="0"/>
                        </a:spcAft>
                        <a:buClr>
                          <a:schemeClr val="accent1"/>
                        </a:buClr>
                        <a:defRPr kumimoji="1">
                          <a:solidFill>
                            <a:schemeClr val="tx1"/>
                          </a:solidFill>
                          <a:latin typeface="Tahoma" pitchFamily="34" charset="0"/>
                          <a:ea typeface="ＭＳ Ｐゴシック" charset="-128"/>
                        </a:defRPr>
                      </a:lvl9pPr>
                    </a:lstStyle>
                    <a:p>
                      <a:pPr marL="0" marR="0" lvl="0" indent="0" algn="l" defTabSz="914400" rtl="0" eaLnBrk="1" fontAlgn="t" latinLnBrk="0" hangingPunct="1">
                        <a:lnSpc>
                          <a:spcPct val="100000"/>
                        </a:lnSpc>
                        <a:spcBef>
                          <a:spcPct val="0"/>
                        </a:spcBef>
                        <a:spcAft>
                          <a:spcPct val="0"/>
                        </a:spcAft>
                        <a:buClrTx/>
                        <a:buSzTx/>
                        <a:buFontTx/>
                        <a:buNone/>
                        <a:tabLst/>
                      </a:pPr>
                      <a:r>
                        <a:rPr kumimoji="1" lang="ja-JP" altLang="en-US" sz="1800" u="none" strike="noStrike" cap="none" normalizeH="0" baseline="0" dirty="0">
                          <a:ln>
                            <a:noFill/>
                          </a:ln>
                          <a:effectLst/>
                        </a:rPr>
                        <a:t>学童期</a:t>
                      </a:r>
                      <a:r>
                        <a:rPr kumimoji="1" lang="ja-JP" altLang="en-US" sz="1100" b="0" i="0" u="none" strike="noStrike" kern="1200" cap="none" spc="0" normalizeH="0" baseline="0" noProof="0" dirty="0">
                          <a:ln>
                            <a:noFill/>
                          </a:ln>
                          <a:solidFill>
                            <a:srgbClr val="000000"/>
                          </a:solidFill>
                          <a:effectLst/>
                          <a:uLnTx/>
                          <a:uFillTx/>
                          <a:latin typeface="Arial"/>
                          <a:ea typeface="ＭＳ Ｐゴシック"/>
                          <a:cs typeface="+mn-cs"/>
                        </a:rPr>
                        <a:t>（主として就学～１２歳）</a:t>
                      </a:r>
                      <a:endParaRPr kumimoji="1" lang="ja-JP" altLang="en-US" sz="1800" b="0" i="0" u="none" strike="noStrike" cap="none" normalizeH="0" baseline="0" dirty="0">
                        <a:ln>
                          <a:noFill/>
                        </a:ln>
                        <a:solidFill>
                          <a:schemeClr val="tx1"/>
                        </a:solidFill>
                        <a:effectLst/>
                        <a:latin typeface="HGP創英ﾌﾟﾚｾﾞﾝｽEB" pitchFamily="18" charset="-128"/>
                        <a:ea typeface="HGP創英ﾌﾟﾚｾﾞﾝｽEB" pitchFamily="18" charset="-128"/>
                      </a:endParaRPr>
                    </a:p>
                  </a:txBody>
                  <a:tcPr anchor="ctr" horzOverflow="overflow">
                    <a:solidFill>
                      <a:srgbClr val="D6FCD4"/>
                    </a:solidFill>
                  </a:tcPr>
                </a:tc>
                <a:tc hMerge="1">
                  <a:txBody>
                    <a:bodyPr/>
                    <a:lstStyle/>
                    <a:p>
                      <a:endParaRPr kumimoji="1" lang="ja-JP" altLang="en-US"/>
                    </a:p>
                  </a:txBody>
                  <a:tcPr/>
                </a:tc>
                <a:extLst>
                  <a:ext uri="{0D108BD9-81ED-4DB2-BD59-A6C34878D82A}">
                    <a16:rowId xmlns:a16="http://schemas.microsoft.com/office/drawing/2014/main" val="10005"/>
                  </a:ext>
                </a:extLst>
              </a:tr>
              <a:tr h="468000">
                <a:tc gridSpan="2">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mn-lt"/>
                          <a:ea typeface="+mn-ea"/>
                          <a:cs typeface="+mn-cs"/>
                        </a:rPr>
                        <a:t>思春期</a:t>
                      </a:r>
                      <a:r>
                        <a:rPr kumimoji="1" lang="ja-JP" altLang="en-US" sz="1100" b="0" i="0" u="none" strike="noStrike" kern="1200" cap="none" spc="0" normalizeH="0" baseline="0" noProof="0" dirty="0">
                          <a:ln>
                            <a:noFill/>
                          </a:ln>
                          <a:solidFill>
                            <a:srgbClr val="000000"/>
                          </a:solidFill>
                          <a:effectLst/>
                          <a:uLnTx/>
                          <a:uFillTx/>
                          <a:latin typeface="+mn-lt"/>
                          <a:ea typeface="+mn-ea"/>
                          <a:cs typeface="+mn-cs"/>
                        </a:rPr>
                        <a:t>（主として１３歳～１７歳）</a:t>
                      </a:r>
                      <a:endParaRPr kumimoji="1" lang="ja-JP" altLang="en-US" sz="1800" b="0" i="0" u="none" strike="noStrike" kern="1200" cap="none" spc="0" normalizeH="0" baseline="0" noProof="0" dirty="0">
                        <a:ln>
                          <a:noFill/>
                        </a:ln>
                        <a:solidFill>
                          <a:srgbClr val="000000"/>
                        </a:solidFill>
                        <a:effectLst/>
                        <a:uLnTx/>
                        <a:uFillTx/>
                        <a:latin typeface="HGP創英ﾌﾟﾚｾﾞﾝｽEB" pitchFamily="18" charset="-128"/>
                        <a:ea typeface="HGP創英ﾌﾟﾚｾﾞﾝｽEB" pitchFamily="18" charset="-128"/>
                        <a:cs typeface="+mn-cs"/>
                      </a:endParaRPr>
                    </a:p>
                  </a:txBody>
                  <a:tcPr anchor="ctr" horzOverflow="overflow">
                    <a:solidFill>
                      <a:srgbClr val="D6FCD4"/>
                    </a:solidFill>
                  </a:tcPr>
                </a:tc>
                <a:tc hMerge="1">
                  <a:txBody>
                    <a:bodyPr/>
                    <a:lstStyle/>
                    <a:p>
                      <a:endParaRPr kumimoji="1" lang="ja-JP" altLang="en-US"/>
                    </a:p>
                  </a:txBody>
                  <a:tcPr/>
                </a:tc>
                <a:extLst>
                  <a:ext uri="{0D108BD9-81ED-4DB2-BD59-A6C34878D82A}">
                    <a16:rowId xmlns:a16="http://schemas.microsoft.com/office/drawing/2014/main" val="936704136"/>
                  </a:ext>
                </a:extLst>
              </a:tr>
              <a:tr h="468000">
                <a:tc rowSpan="2">
                  <a:txBody>
                    <a:bodyPr/>
                    <a:lstStyle>
                      <a:lvl1pPr>
                        <a:spcBef>
                          <a:spcPct val="20000"/>
                        </a:spcBef>
                        <a:buClr>
                          <a:schemeClr val="accent1"/>
                        </a:buClr>
                        <a:defRPr kumimoji="1" sz="2800">
                          <a:solidFill>
                            <a:schemeClr val="tx1"/>
                          </a:solidFill>
                          <a:latin typeface="Tahoma" pitchFamily="34" charset="0"/>
                          <a:ea typeface="ＭＳ Ｐゴシック" charset="-128"/>
                        </a:defRPr>
                      </a:lvl1pPr>
                      <a:lvl2pPr>
                        <a:spcBef>
                          <a:spcPct val="20000"/>
                        </a:spcBef>
                        <a:buClr>
                          <a:schemeClr val="hlink"/>
                        </a:buClr>
                        <a:defRPr kumimoji="1" sz="2400">
                          <a:solidFill>
                            <a:schemeClr val="tx1"/>
                          </a:solidFill>
                          <a:latin typeface="Tahoma" pitchFamily="34" charset="0"/>
                          <a:ea typeface="ＭＳ Ｐゴシック" charset="-128"/>
                        </a:defRPr>
                      </a:lvl2pPr>
                      <a:lvl3pPr>
                        <a:spcBef>
                          <a:spcPct val="20000"/>
                        </a:spcBef>
                        <a:buClr>
                          <a:schemeClr val="accent1"/>
                        </a:buClr>
                        <a:defRPr kumimoji="1" sz="2000">
                          <a:solidFill>
                            <a:schemeClr val="tx1"/>
                          </a:solidFill>
                          <a:latin typeface="Tahoma" pitchFamily="34" charset="0"/>
                          <a:ea typeface="ＭＳ Ｐゴシック" charset="-128"/>
                        </a:defRPr>
                      </a:lvl3pPr>
                      <a:lvl4pPr>
                        <a:spcBef>
                          <a:spcPct val="20000"/>
                        </a:spcBef>
                        <a:buClr>
                          <a:schemeClr val="folHlink"/>
                        </a:buClr>
                        <a:defRPr kumimoji="1">
                          <a:solidFill>
                            <a:schemeClr val="tx1"/>
                          </a:solidFill>
                          <a:latin typeface="Tahoma" pitchFamily="34" charset="0"/>
                          <a:ea typeface="ＭＳ Ｐゴシック" charset="-128"/>
                        </a:defRPr>
                      </a:lvl4pPr>
                      <a:lvl5pPr>
                        <a:spcBef>
                          <a:spcPct val="20000"/>
                        </a:spcBef>
                        <a:buClr>
                          <a:schemeClr val="accent1"/>
                        </a:buClr>
                        <a:defRPr kumimoji="1">
                          <a:solidFill>
                            <a:schemeClr val="tx1"/>
                          </a:solidFill>
                          <a:latin typeface="Tahoma" pitchFamily="34" charset="0"/>
                          <a:ea typeface="ＭＳ Ｐゴシック" charset="-128"/>
                        </a:defRPr>
                      </a:lvl5pPr>
                      <a:lvl6pPr fontAlgn="base">
                        <a:spcBef>
                          <a:spcPct val="20000"/>
                        </a:spcBef>
                        <a:spcAft>
                          <a:spcPct val="0"/>
                        </a:spcAft>
                        <a:buClr>
                          <a:schemeClr val="accent1"/>
                        </a:buClr>
                        <a:defRPr kumimoji="1">
                          <a:solidFill>
                            <a:schemeClr val="tx1"/>
                          </a:solidFill>
                          <a:latin typeface="Tahoma" pitchFamily="34" charset="0"/>
                          <a:ea typeface="ＭＳ Ｐゴシック" charset="-128"/>
                        </a:defRPr>
                      </a:lvl6pPr>
                      <a:lvl7pPr fontAlgn="base">
                        <a:spcBef>
                          <a:spcPct val="20000"/>
                        </a:spcBef>
                        <a:spcAft>
                          <a:spcPct val="0"/>
                        </a:spcAft>
                        <a:buClr>
                          <a:schemeClr val="accent1"/>
                        </a:buClr>
                        <a:defRPr kumimoji="1">
                          <a:solidFill>
                            <a:schemeClr val="tx1"/>
                          </a:solidFill>
                          <a:latin typeface="Tahoma" pitchFamily="34" charset="0"/>
                          <a:ea typeface="ＭＳ Ｐゴシック" charset="-128"/>
                        </a:defRPr>
                      </a:lvl7pPr>
                      <a:lvl8pPr fontAlgn="base">
                        <a:spcBef>
                          <a:spcPct val="20000"/>
                        </a:spcBef>
                        <a:spcAft>
                          <a:spcPct val="0"/>
                        </a:spcAft>
                        <a:buClr>
                          <a:schemeClr val="accent1"/>
                        </a:buClr>
                        <a:defRPr kumimoji="1">
                          <a:solidFill>
                            <a:schemeClr val="tx1"/>
                          </a:solidFill>
                          <a:latin typeface="Tahoma" pitchFamily="34" charset="0"/>
                          <a:ea typeface="ＭＳ Ｐゴシック" charset="-128"/>
                        </a:defRPr>
                      </a:lvl8pPr>
                      <a:lvl9pPr fontAlgn="base">
                        <a:spcBef>
                          <a:spcPct val="20000"/>
                        </a:spcBef>
                        <a:spcAft>
                          <a:spcPct val="0"/>
                        </a:spcAft>
                        <a:buClr>
                          <a:schemeClr val="accent1"/>
                        </a:buClr>
                        <a:defRPr kumimoji="1">
                          <a:solidFill>
                            <a:schemeClr val="tx1"/>
                          </a:solidFill>
                          <a:latin typeface="Tahoma" pitchFamily="34" charset="0"/>
                          <a:ea typeface="ＭＳ Ｐゴシック" charset="-128"/>
                        </a:defRPr>
                      </a:lvl9pPr>
                    </a:lstStyle>
                    <a:p>
                      <a:pPr marL="0" marR="0" lvl="0" indent="0" algn="l" defTabSz="914400" rtl="0" eaLnBrk="1" fontAlgn="t" latinLnBrk="0" hangingPunct="1">
                        <a:lnSpc>
                          <a:spcPct val="100000"/>
                        </a:lnSpc>
                        <a:spcBef>
                          <a:spcPct val="0"/>
                        </a:spcBef>
                        <a:spcAft>
                          <a:spcPct val="0"/>
                        </a:spcAft>
                        <a:buClrTx/>
                        <a:buSzTx/>
                        <a:buFontTx/>
                        <a:buNone/>
                        <a:tabLst/>
                      </a:pPr>
                      <a:r>
                        <a:rPr kumimoji="1" lang="ja-JP" altLang="en-US" sz="1800" u="none" strike="noStrike" cap="none" normalizeH="0" baseline="0" dirty="0">
                          <a:ln>
                            <a:noFill/>
                          </a:ln>
                          <a:effectLst/>
                        </a:rPr>
                        <a:t>青年期</a:t>
                      </a:r>
                      <a:endParaRPr kumimoji="1" lang="ja-JP" altLang="en-US" sz="1800" b="0" i="0" u="none" strike="noStrike" cap="none" normalizeH="0" baseline="0" dirty="0">
                        <a:ln>
                          <a:noFill/>
                        </a:ln>
                        <a:solidFill>
                          <a:schemeClr val="tx1"/>
                        </a:solidFill>
                        <a:effectLst/>
                        <a:latin typeface="HGP創英ﾌﾟﾚｾﾞﾝｽEB" pitchFamily="18" charset="-128"/>
                        <a:ea typeface="HGP創英ﾌﾟﾚｾﾞﾝｽEB" pitchFamily="18" charset="-128"/>
                      </a:endParaRPr>
                    </a:p>
                  </a:txBody>
                  <a:tcPr anchor="ctr" horzOverflow="overflow">
                    <a:solidFill>
                      <a:srgbClr val="D6FCD4"/>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1" lang="ja-JP" altLang="en-US" sz="1800" u="none" strike="noStrike" cap="none" normalizeH="0" baseline="0" dirty="0">
                          <a:ln>
                            <a:noFill/>
                          </a:ln>
                          <a:effectLst/>
                        </a:rPr>
                        <a:t>前期</a:t>
                      </a:r>
                      <a:r>
                        <a:rPr kumimoji="1" lang="ja-JP" altLang="en-US" sz="1100" u="none" strike="noStrike" cap="none" normalizeH="0" baseline="0" dirty="0">
                          <a:ln>
                            <a:noFill/>
                          </a:ln>
                          <a:effectLst/>
                        </a:rPr>
                        <a:t>（主として１８～２０歳）</a:t>
                      </a:r>
                      <a:endParaRPr kumimoji="1" lang="ja-JP" altLang="en-US" sz="1100" b="0" i="0" u="none" strike="noStrike" cap="none" normalizeH="0" baseline="0" dirty="0">
                        <a:ln>
                          <a:noFill/>
                        </a:ln>
                        <a:solidFill>
                          <a:schemeClr val="tx1"/>
                        </a:solidFill>
                        <a:effectLst/>
                        <a:latin typeface="HGP創英ﾌﾟﾚｾﾞﾝｽEB" pitchFamily="18" charset="-128"/>
                        <a:ea typeface="HGP創英ﾌﾟﾚｾﾞﾝｽEB" pitchFamily="18" charset="-128"/>
                      </a:endParaRPr>
                    </a:p>
                  </a:txBody>
                  <a:tcPr anchor="ctr" horzOverflow="overflow">
                    <a:solidFill>
                      <a:srgbClr val="D6FCD4"/>
                    </a:solidFill>
                  </a:tcPr>
                </a:tc>
                <a:extLst>
                  <a:ext uri="{0D108BD9-81ED-4DB2-BD59-A6C34878D82A}">
                    <a16:rowId xmlns:a16="http://schemas.microsoft.com/office/drawing/2014/main" val="10006"/>
                  </a:ext>
                </a:extLst>
              </a:tr>
              <a:tr h="468000">
                <a:tc vMerge="1">
                  <a:txBody>
                    <a:bodyPr/>
                    <a:lstStyle/>
                    <a:p>
                      <a:endParaRPr kumimoji="1" lang="ja-JP" altLang="en-US"/>
                    </a:p>
                  </a:txBody>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1" lang="ja-JP" altLang="en-US" sz="1800" u="none" strike="noStrike" cap="none" normalizeH="0" baseline="0" dirty="0">
                          <a:ln>
                            <a:noFill/>
                          </a:ln>
                          <a:effectLst/>
                        </a:rPr>
                        <a:t>後期</a:t>
                      </a:r>
                      <a:r>
                        <a:rPr kumimoji="1" lang="ja-JP" altLang="en-US" sz="1100" u="none" strike="noStrike" cap="none" normalizeH="0" baseline="0" dirty="0">
                          <a:ln>
                            <a:noFill/>
                          </a:ln>
                          <a:effectLst/>
                        </a:rPr>
                        <a:t>（主として２０歳代）</a:t>
                      </a:r>
                      <a:endParaRPr kumimoji="1" lang="ja-JP" altLang="en-US" sz="1600" b="0" i="0" u="none" strike="noStrike" cap="none" normalizeH="0" baseline="0" dirty="0">
                        <a:ln>
                          <a:noFill/>
                        </a:ln>
                        <a:solidFill>
                          <a:schemeClr val="tx1"/>
                        </a:solidFill>
                        <a:effectLst/>
                        <a:latin typeface="HGP創英ﾌﾟﾚｾﾞﾝｽEB" pitchFamily="18" charset="-128"/>
                        <a:ea typeface="HGP創英ﾌﾟﾚｾﾞﾝｽEB" pitchFamily="18" charset="-128"/>
                      </a:endParaRPr>
                    </a:p>
                  </a:txBody>
                  <a:tcPr anchor="ctr" horzOverflow="overflow">
                    <a:solidFill>
                      <a:srgbClr val="D6FCD4"/>
                    </a:solidFill>
                  </a:tcPr>
                </a:tc>
                <a:extLst>
                  <a:ext uri="{0D108BD9-81ED-4DB2-BD59-A6C34878D82A}">
                    <a16:rowId xmlns:a16="http://schemas.microsoft.com/office/drawing/2014/main" val="10007"/>
                  </a:ext>
                </a:extLst>
              </a:tr>
              <a:tr h="468000">
                <a:tc rowSpan="3">
                  <a:txBody>
                    <a:bodyPr/>
                    <a:lstStyle>
                      <a:lvl1pPr>
                        <a:spcBef>
                          <a:spcPct val="20000"/>
                        </a:spcBef>
                        <a:buClr>
                          <a:schemeClr val="accent1"/>
                        </a:buClr>
                        <a:defRPr kumimoji="1" sz="2800">
                          <a:solidFill>
                            <a:schemeClr val="tx1"/>
                          </a:solidFill>
                          <a:latin typeface="Tahoma" pitchFamily="34" charset="0"/>
                          <a:ea typeface="ＭＳ Ｐゴシック" charset="-128"/>
                        </a:defRPr>
                      </a:lvl1pPr>
                      <a:lvl2pPr>
                        <a:spcBef>
                          <a:spcPct val="20000"/>
                        </a:spcBef>
                        <a:buClr>
                          <a:schemeClr val="hlink"/>
                        </a:buClr>
                        <a:defRPr kumimoji="1" sz="2400">
                          <a:solidFill>
                            <a:schemeClr val="tx1"/>
                          </a:solidFill>
                          <a:latin typeface="Tahoma" pitchFamily="34" charset="0"/>
                          <a:ea typeface="ＭＳ Ｐゴシック" charset="-128"/>
                        </a:defRPr>
                      </a:lvl2pPr>
                      <a:lvl3pPr>
                        <a:spcBef>
                          <a:spcPct val="20000"/>
                        </a:spcBef>
                        <a:buClr>
                          <a:schemeClr val="accent1"/>
                        </a:buClr>
                        <a:defRPr kumimoji="1" sz="2000">
                          <a:solidFill>
                            <a:schemeClr val="tx1"/>
                          </a:solidFill>
                          <a:latin typeface="Tahoma" pitchFamily="34" charset="0"/>
                          <a:ea typeface="ＭＳ Ｐゴシック" charset="-128"/>
                        </a:defRPr>
                      </a:lvl3pPr>
                      <a:lvl4pPr>
                        <a:spcBef>
                          <a:spcPct val="20000"/>
                        </a:spcBef>
                        <a:buClr>
                          <a:schemeClr val="folHlink"/>
                        </a:buClr>
                        <a:defRPr kumimoji="1">
                          <a:solidFill>
                            <a:schemeClr val="tx1"/>
                          </a:solidFill>
                          <a:latin typeface="Tahoma" pitchFamily="34" charset="0"/>
                          <a:ea typeface="ＭＳ Ｐゴシック" charset="-128"/>
                        </a:defRPr>
                      </a:lvl4pPr>
                      <a:lvl5pPr>
                        <a:spcBef>
                          <a:spcPct val="20000"/>
                        </a:spcBef>
                        <a:buClr>
                          <a:schemeClr val="accent1"/>
                        </a:buClr>
                        <a:defRPr kumimoji="1">
                          <a:solidFill>
                            <a:schemeClr val="tx1"/>
                          </a:solidFill>
                          <a:latin typeface="Tahoma" pitchFamily="34" charset="0"/>
                          <a:ea typeface="ＭＳ Ｐゴシック" charset="-128"/>
                        </a:defRPr>
                      </a:lvl5pPr>
                      <a:lvl6pPr fontAlgn="base">
                        <a:spcBef>
                          <a:spcPct val="20000"/>
                        </a:spcBef>
                        <a:spcAft>
                          <a:spcPct val="0"/>
                        </a:spcAft>
                        <a:buClr>
                          <a:schemeClr val="accent1"/>
                        </a:buClr>
                        <a:defRPr kumimoji="1">
                          <a:solidFill>
                            <a:schemeClr val="tx1"/>
                          </a:solidFill>
                          <a:latin typeface="Tahoma" pitchFamily="34" charset="0"/>
                          <a:ea typeface="ＭＳ Ｐゴシック" charset="-128"/>
                        </a:defRPr>
                      </a:lvl6pPr>
                      <a:lvl7pPr fontAlgn="base">
                        <a:spcBef>
                          <a:spcPct val="20000"/>
                        </a:spcBef>
                        <a:spcAft>
                          <a:spcPct val="0"/>
                        </a:spcAft>
                        <a:buClr>
                          <a:schemeClr val="accent1"/>
                        </a:buClr>
                        <a:defRPr kumimoji="1">
                          <a:solidFill>
                            <a:schemeClr val="tx1"/>
                          </a:solidFill>
                          <a:latin typeface="Tahoma" pitchFamily="34" charset="0"/>
                          <a:ea typeface="ＭＳ Ｐゴシック" charset="-128"/>
                        </a:defRPr>
                      </a:lvl7pPr>
                      <a:lvl8pPr fontAlgn="base">
                        <a:spcBef>
                          <a:spcPct val="20000"/>
                        </a:spcBef>
                        <a:spcAft>
                          <a:spcPct val="0"/>
                        </a:spcAft>
                        <a:buClr>
                          <a:schemeClr val="accent1"/>
                        </a:buClr>
                        <a:defRPr kumimoji="1">
                          <a:solidFill>
                            <a:schemeClr val="tx1"/>
                          </a:solidFill>
                          <a:latin typeface="Tahoma" pitchFamily="34" charset="0"/>
                          <a:ea typeface="ＭＳ Ｐゴシック" charset="-128"/>
                        </a:defRPr>
                      </a:lvl8pPr>
                      <a:lvl9pPr fontAlgn="base">
                        <a:spcBef>
                          <a:spcPct val="20000"/>
                        </a:spcBef>
                        <a:spcAft>
                          <a:spcPct val="0"/>
                        </a:spcAft>
                        <a:buClr>
                          <a:schemeClr val="accent1"/>
                        </a:buClr>
                        <a:defRPr kumimoji="1">
                          <a:solidFill>
                            <a:schemeClr val="tx1"/>
                          </a:solidFill>
                          <a:latin typeface="Tahoma" pitchFamily="34" charset="0"/>
                          <a:ea typeface="ＭＳ Ｐゴシック" charset="-128"/>
                        </a:defRPr>
                      </a:lvl9pPr>
                    </a:lstStyle>
                    <a:p>
                      <a:pPr marL="0" marR="0" lvl="0" indent="0" algn="l" defTabSz="914400" rtl="0" eaLnBrk="1" fontAlgn="t" latinLnBrk="0" hangingPunct="1">
                        <a:lnSpc>
                          <a:spcPct val="100000"/>
                        </a:lnSpc>
                        <a:spcBef>
                          <a:spcPct val="0"/>
                        </a:spcBef>
                        <a:spcAft>
                          <a:spcPct val="0"/>
                        </a:spcAft>
                        <a:buClrTx/>
                        <a:buSzTx/>
                        <a:buFontTx/>
                        <a:buNone/>
                        <a:tabLst/>
                      </a:pPr>
                      <a:r>
                        <a:rPr kumimoji="1" lang="ja-JP" altLang="en-US" sz="1800" u="none" strike="noStrike" cap="none" normalizeH="0" baseline="0" dirty="0">
                          <a:ln>
                            <a:noFill/>
                          </a:ln>
                          <a:effectLst/>
                        </a:rPr>
                        <a:t>成人期</a:t>
                      </a:r>
                      <a:endParaRPr kumimoji="1" lang="ja-JP" altLang="en-US" sz="1800" b="0" i="0" u="none" strike="noStrike" cap="none" normalizeH="0" baseline="0" dirty="0">
                        <a:ln>
                          <a:noFill/>
                        </a:ln>
                        <a:solidFill>
                          <a:schemeClr val="tx1"/>
                        </a:solidFill>
                        <a:effectLst/>
                        <a:latin typeface="HGP創英ﾌﾟﾚｾﾞﾝｽEB" pitchFamily="18" charset="-128"/>
                        <a:ea typeface="HGP創英ﾌﾟﾚｾﾞﾝｽEB" pitchFamily="18" charset="-128"/>
                      </a:endParaRPr>
                    </a:p>
                  </a:txBody>
                  <a:tcPr anchor="ctr" horzOverflow="overflow">
                    <a:solidFill>
                      <a:srgbClr val="D6FCD4"/>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1" lang="ja-JP" altLang="en-US" sz="1800" u="none" strike="noStrike" cap="none" normalizeH="0" baseline="0" dirty="0">
                          <a:ln>
                            <a:noFill/>
                          </a:ln>
                          <a:effectLst/>
                        </a:rPr>
                        <a:t>前期</a:t>
                      </a:r>
                      <a:r>
                        <a:rPr kumimoji="1" lang="ja-JP" altLang="en-US" sz="1100" u="none" strike="noStrike" cap="none" normalizeH="0" baseline="0" dirty="0">
                          <a:ln>
                            <a:noFill/>
                          </a:ln>
                          <a:effectLst/>
                        </a:rPr>
                        <a:t>（主として３０～４０歳代）</a:t>
                      </a:r>
                      <a:endParaRPr kumimoji="1" lang="ja-JP" altLang="en-US" sz="1100" b="0" i="0" u="none" strike="noStrike" cap="none" normalizeH="0" baseline="0" dirty="0">
                        <a:ln>
                          <a:noFill/>
                        </a:ln>
                        <a:solidFill>
                          <a:schemeClr val="tx1"/>
                        </a:solidFill>
                        <a:effectLst/>
                        <a:latin typeface="HGP創英ﾌﾟﾚｾﾞﾝｽEB" pitchFamily="18" charset="-128"/>
                        <a:ea typeface="HGP創英ﾌﾟﾚｾﾞﾝｽEB" pitchFamily="18" charset="-128"/>
                      </a:endParaRPr>
                    </a:p>
                  </a:txBody>
                  <a:tcPr anchor="ctr" horzOverflow="overflow">
                    <a:solidFill>
                      <a:srgbClr val="D6FCD4"/>
                    </a:solidFill>
                  </a:tcPr>
                </a:tc>
                <a:extLst>
                  <a:ext uri="{0D108BD9-81ED-4DB2-BD59-A6C34878D82A}">
                    <a16:rowId xmlns:a16="http://schemas.microsoft.com/office/drawing/2014/main" val="10008"/>
                  </a:ext>
                </a:extLst>
              </a:tr>
              <a:tr h="468000">
                <a:tc vMerge="1">
                  <a:txBody>
                    <a:bodyPr/>
                    <a:lstStyle/>
                    <a:p>
                      <a:endParaRPr kumimoji="1" lang="ja-JP" altLang="en-US"/>
                    </a:p>
                  </a:txBody>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1" lang="ja-JP" altLang="en-US" sz="1800" u="none" strike="noStrike" cap="none" normalizeH="0" baseline="0" dirty="0">
                          <a:ln>
                            <a:noFill/>
                          </a:ln>
                          <a:effectLst/>
                        </a:rPr>
                        <a:t>中期</a:t>
                      </a:r>
                      <a:r>
                        <a:rPr kumimoji="1" lang="ja-JP" altLang="en-US" sz="1100" u="none" strike="noStrike" cap="none" normalizeH="0" baseline="0" dirty="0">
                          <a:ln>
                            <a:noFill/>
                          </a:ln>
                          <a:effectLst/>
                        </a:rPr>
                        <a:t>（主として５０歳代～６５歳未満）</a:t>
                      </a:r>
                      <a:endParaRPr kumimoji="1" lang="ja-JP" altLang="en-US" sz="1100" b="0" i="0" u="none" strike="noStrike" cap="none" normalizeH="0" baseline="0" dirty="0">
                        <a:ln>
                          <a:noFill/>
                        </a:ln>
                        <a:solidFill>
                          <a:schemeClr val="tx1"/>
                        </a:solidFill>
                        <a:effectLst/>
                        <a:latin typeface="HGP創英ﾌﾟﾚｾﾞﾝｽEB" pitchFamily="18" charset="-128"/>
                        <a:ea typeface="HGP創英ﾌﾟﾚｾﾞﾝｽEB" pitchFamily="18" charset="-128"/>
                      </a:endParaRPr>
                    </a:p>
                  </a:txBody>
                  <a:tcPr anchor="ctr" horzOverflow="overflow">
                    <a:solidFill>
                      <a:srgbClr val="D6FCD4"/>
                    </a:solidFill>
                  </a:tcPr>
                </a:tc>
                <a:extLst>
                  <a:ext uri="{0D108BD9-81ED-4DB2-BD59-A6C34878D82A}">
                    <a16:rowId xmlns:a16="http://schemas.microsoft.com/office/drawing/2014/main" val="10009"/>
                  </a:ext>
                </a:extLst>
              </a:tr>
              <a:tr h="468000">
                <a:tc vMerge="1">
                  <a:txBody>
                    <a:bodyPr/>
                    <a:lstStyle/>
                    <a:p>
                      <a:endParaRPr kumimoji="1" lang="ja-JP" altLang="en-US"/>
                    </a:p>
                  </a:txBody>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1" lang="ja-JP" altLang="en-US" sz="1800" u="none" strike="noStrike" cap="none" normalizeH="0" baseline="0" dirty="0">
                          <a:ln>
                            <a:noFill/>
                          </a:ln>
                          <a:effectLst/>
                        </a:rPr>
                        <a:t>後期</a:t>
                      </a:r>
                      <a:r>
                        <a:rPr kumimoji="1" lang="ja-JP" altLang="en-US" sz="1100" u="none" strike="noStrike" cap="none" normalizeH="0" baseline="0" dirty="0">
                          <a:ln>
                            <a:noFill/>
                          </a:ln>
                          <a:effectLst/>
                        </a:rPr>
                        <a:t>（主として６５歳以上）</a:t>
                      </a:r>
                      <a:endParaRPr kumimoji="1" lang="ja-JP" altLang="en-US" sz="1600" b="0" i="0" u="none" strike="noStrike" cap="none" normalizeH="0" baseline="0" dirty="0">
                        <a:ln>
                          <a:noFill/>
                        </a:ln>
                        <a:solidFill>
                          <a:schemeClr val="tx1"/>
                        </a:solidFill>
                        <a:effectLst/>
                        <a:latin typeface="HGP創英ﾌﾟﾚｾﾞﾝｽEB" pitchFamily="18" charset="-128"/>
                        <a:ea typeface="HGP創英ﾌﾟﾚｾﾞﾝｽEB" pitchFamily="18" charset="-128"/>
                      </a:endParaRPr>
                    </a:p>
                  </a:txBody>
                  <a:tcPr anchor="ctr" horzOverflow="overflow">
                    <a:solidFill>
                      <a:srgbClr val="D6FCD4"/>
                    </a:solidFill>
                  </a:tcPr>
                </a:tc>
                <a:extLst>
                  <a:ext uri="{0D108BD9-81ED-4DB2-BD59-A6C34878D82A}">
                    <a16:rowId xmlns:a16="http://schemas.microsoft.com/office/drawing/2014/main" val="10010"/>
                  </a:ext>
                </a:extLst>
              </a:tr>
            </a:tbl>
          </a:graphicData>
        </a:graphic>
      </p:graphicFrame>
      <p:sp>
        <p:nvSpPr>
          <p:cNvPr id="2" name="スライド番号プレースホルダー 1">
            <a:extLst>
              <a:ext uri="{FF2B5EF4-FFF2-40B4-BE49-F238E27FC236}">
                <a16:creationId xmlns:a16="http://schemas.microsoft.com/office/drawing/2014/main" id="{7B775D10-3F71-1E9C-29B7-941EF6D63C8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ct val="0"/>
              </a:spcBef>
              <a:spcAft>
                <a:spcPts val="0"/>
              </a:spcAft>
              <a:buClrTx/>
              <a:buSzTx/>
              <a:buFontTx/>
              <a:buNone/>
              <a:tabLst/>
              <a:defRPr/>
            </a:pPr>
            <a:fld id="{480FFB14-990F-44A1-A7CB-A0E8C4A1AA1F}" type="slidenum">
              <a:rPr kumimoji="1" lang="en-US" altLang="ja-JP" sz="1400" b="0" i="0" u="none" strike="noStrike" kern="1200" cap="none" spc="0" normalizeH="0" baseline="0" noProof="0" smtClean="0">
                <a:ln>
                  <a:noFill/>
                </a:ln>
                <a:solidFill>
                  <a:srgbClr val="000000"/>
                </a:solidFill>
                <a:effectLst/>
                <a:uLnTx/>
                <a:uFillTx/>
                <a:latin typeface="BIZ UDPゴシック" panose="020B0400000000000000" pitchFamily="50" charset="-128"/>
                <a:ea typeface="BIZ UDPゴシック" panose="020B0400000000000000" pitchFamily="50" charset="-128"/>
              </a:rPr>
              <a:pPr marL="0" marR="0" lvl="0" indent="0" algn="r" defTabSz="914400" rtl="0" eaLnBrk="1" fontAlgn="auto" latinLnBrk="0" hangingPunct="1">
                <a:lnSpc>
                  <a:spcPct val="100000"/>
                </a:lnSpc>
                <a:spcBef>
                  <a:spcPct val="0"/>
                </a:spcBef>
                <a:spcAft>
                  <a:spcPts val="0"/>
                </a:spcAft>
                <a:buClrTx/>
                <a:buSzTx/>
                <a:buFontTx/>
                <a:buNone/>
                <a:tabLst/>
                <a:defRPr/>
              </a:pPr>
              <a:t>29</a:t>
            </a:fld>
            <a:endParaRPr kumimoji="1" lang="en-US" altLang="ja-JP"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6300562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2827AEC-CF65-507C-D6B7-634B5FB41CAB}"/>
              </a:ext>
            </a:extLst>
          </p:cNvPr>
          <p:cNvSpPr>
            <a:spLocks noGrp="1"/>
          </p:cNvSpPr>
          <p:nvPr>
            <p:ph type="title"/>
          </p:nvPr>
        </p:nvSpPr>
        <p:spPr/>
        <p:txBody>
          <a:bodyPr/>
          <a:lstStyle/>
          <a:p>
            <a:r>
              <a:rPr kumimoji="1" lang="ja-JP" altLang="en-US" dirty="0">
                <a:latin typeface="BIZ UDPゴシック" panose="020B0400000000000000" pitchFamily="50" charset="-128"/>
                <a:ea typeface="BIZ UDPゴシック" panose="020B0400000000000000" pitchFamily="50" charset="-128"/>
              </a:rPr>
              <a:t>獲得目標と内容</a:t>
            </a:r>
          </a:p>
        </p:txBody>
      </p:sp>
      <p:sp>
        <p:nvSpPr>
          <p:cNvPr id="3" name="コンテンツ プレースホルダー 2">
            <a:extLst>
              <a:ext uri="{FF2B5EF4-FFF2-40B4-BE49-F238E27FC236}">
                <a16:creationId xmlns:a16="http://schemas.microsoft.com/office/drawing/2014/main" id="{760875DC-097B-67B7-CE8A-8B83D8DE6163}"/>
              </a:ext>
            </a:extLst>
          </p:cNvPr>
          <p:cNvSpPr>
            <a:spLocks noGrp="1"/>
          </p:cNvSpPr>
          <p:nvPr>
            <p:ph idx="1"/>
          </p:nvPr>
        </p:nvSpPr>
        <p:spPr>
          <a:xfrm>
            <a:off x="1136576" y="2060848"/>
            <a:ext cx="7488832" cy="4206240"/>
          </a:xfrm>
        </p:spPr>
        <p:txBody>
          <a:bodyPr>
            <a:normAutofit/>
          </a:bodyPr>
          <a:lstStyle/>
          <a:p>
            <a:pPr marL="0" indent="0">
              <a:buNone/>
            </a:pPr>
            <a:r>
              <a:rPr lang="ja-JP" altLang="en-US" dirty="0">
                <a:latin typeface="BIZ UDPゴシック" panose="020B0400000000000000" pitchFamily="50" charset="-128"/>
                <a:ea typeface="BIZ UDPゴシック" panose="020B0400000000000000" pitchFamily="50" charset="-128"/>
              </a:rPr>
              <a:t>獲得目標</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児童期における支援提供の特徴について理解を深める</a:t>
            </a:r>
            <a:endParaRPr lang="en-US" altLang="ja-JP" dirty="0">
              <a:latin typeface="BIZ UDPゴシック" panose="020B0400000000000000" pitchFamily="50" charset="-128"/>
              <a:ea typeface="BIZ UDPゴシック" panose="020B0400000000000000" pitchFamily="50" charset="-128"/>
            </a:endParaRPr>
          </a:p>
          <a:p>
            <a:endParaRPr kumimoji="1" lang="en-US" altLang="ja-JP" dirty="0">
              <a:latin typeface="BIZ UDPゴシック" panose="020B0400000000000000" pitchFamily="50" charset="-128"/>
              <a:ea typeface="BIZ UDPゴシック" panose="020B0400000000000000" pitchFamily="50" charset="-128"/>
            </a:endParaRPr>
          </a:p>
          <a:p>
            <a:pPr marL="0" indent="0">
              <a:buNone/>
            </a:pPr>
            <a:r>
              <a:rPr kumimoji="1" lang="ja-JP" altLang="en-US" dirty="0">
                <a:latin typeface="BIZ UDPゴシック" panose="020B0400000000000000" pitchFamily="50" charset="-128"/>
                <a:ea typeface="BIZ UDPゴシック" panose="020B0400000000000000" pitchFamily="50" charset="-128"/>
              </a:rPr>
              <a:t>内容</a:t>
            </a:r>
            <a:endParaRPr kumimoji="1"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障害児通所支援の立ち位置</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児童期の支援に関する基本的視点 </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こどものライフステージと支援 </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こどもの社会化・関係性の拡がりと支援における連携  </a:t>
            </a:r>
            <a:endParaRPr lang="en-US" altLang="ja-JP" dirty="0">
              <a:latin typeface="BIZ UDPゴシック" panose="020B0400000000000000" pitchFamily="50" charset="-128"/>
              <a:ea typeface="BIZ UDPゴシック" panose="020B0400000000000000" pitchFamily="50" charset="-128"/>
            </a:endParaRPr>
          </a:p>
        </p:txBody>
      </p:sp>
      <p:sp>
        <p:nvSpPr>
          <p:cNvPr id="4" name="スライド番号プレースホルダー 3">
            <a:extLst>
              <a:ext uri="{FF2B5EF4-FFF2-40B4-BE49-F238E27FC236}">
                <a16:creationId xmlns:a16="http://schemas.microsoft.com/office/drawing/2014/main" id="{4FB61CFC-D7C8-51BA-DC35-CA2F29275BBF}"/>
              </a:ext>
            </a:extLst>
          </p:cNvPr>
          <p:cNvSpPr>
            <a:spLocks noGrp="1"/>
          </p:cNvSpPr>
          <p:nvPr>
            <p:ph type="sldNum" sz="quarter" idx="12"/>
          </p:nvPr>
        </p:nvSpPr>
        <p:spPr/>
        <p:txBody>
          <a:bodyPr/>
          <a:lstStyle/>
          <a:p>
            <a:pPr algn="r"/>
            <a:fld id="{F7197E0B-3DE5-44B4-8205-21AF5ABFE129}" type="slidenum">
              <a:rPr lang="ja-JP" altLang="en-US" smtClean="0">
                <a:latin typeface="BIZ UDPゴシック" panose="020B0400000000000000" pitchFamily="50" charset="-128"/>
                <a:ea typeface="BIZ UDPゴシック" panose="020B0400000000000000" pitchFamily="50" charset="-128"/>
              </a:rPr>
              <a:pPr algn="r"/>
              <a:t>3</a:t>
            </a:fld>
            <a:endParaRPr lang="ja-JP" altLang="en-US"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18454956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626" name="グループ化 4"/>
          <p:cNvGrpSpPr>
            <a:grpSpLocks/>
          </p:cNvGrpSpPr>
          <p:nvPr/>
        </p:nvGrpSpPr>
        <p:grpSpPr bwMode="auto">
          <a:xfrm>
            <a:off x="541759" y="277813"/>
            <a:ext cx="9283435" cy="989012"/>
            <a:chOff x="323850" y="601663"/>
            <a:chExt cx="9099550" cy="989012"/>
          </a:xfrm>
        </p:grpSpPr>
        <p:sp>
          <p:nvSpPr>
            <p:cNvPr id="26641" name="AutoShape 2"/>
            <p:cNvSpPr>
              <a:spLocks noChangeArrowheads="1"/>
            </p:cNvSpPr>
            <p:nvPr/>
          </p:nvSpPr>
          <p:spPr bwMode="auto">
            <a:xfrm>
              <a:off x="323850" y="1231900"/>
              <a:ext cx="8569325" cy="358775"/>
            </a:xfrm>
            <a:prstGeom prst="parallelogram">
              <a:avLst>
                <a:gd name="adj" fmla="val 97530"/>
              </a:avLst>
            </a:prstGeom>
            <a:gradFill rotWithShape="1">
              <a:gsLst>
                <a:gs pos="0">
                  <a:srgbClr val="FFFFFF"/>
                </a:gs>
                <a:gs pos="100000">
                  <a:srgbClr val="FFBD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74281" tIns="8888" rIns="74281" bIns="8888" anchor="ctr"/>
            <a:lstStyle>
              <a:lvl1pPr eaLnBrk="0" hangingPunct="0">
                <a:spcBef>
                  <a:spcPct val="20000"/>
                </a:spcBef>
                <a:buChar char="•"/>
                <a:defRPr sz="3200">
                  <a:solidFill>
                    <a:schemeClr val="tx1"/>
                  </a:solidFill>
                  <a:latin typeface="Arial" pitchFamily="34" charset="0"/>
                  <a:ea typeface="ＭＳ Ｐゴシック" pitchFamily="50" charset="-128"/>
                </a:defRPr>
              </a:lvl1pPr>
              <a:lvl2pPr marL="742950" indent="-285750" eaLnBrk="0" hangingPunct="0">
                <a:spcBef>
                  <a:spcPct val="20000"/>
                </a:spcBef>
                <a:buChar char="–"/>
                <a:defRPr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9pPr>
            </a:lstStyle>
            <a:p>
              <a:pPr eaLnBrk="1" fontAlgn="base" hangingPunct="1">
                <a:spcBef>
                  <a:spcPct val="0"/>
                </a:spcBef>
                <a:spcAft>
                  <a:spcPct val="0"/>
                </a:spcAft>
                <a:buFontTx/>
                <a:buNone/>
              </a:pPr>
              <a:endParaRPr kumimoji="0" lang="ja-JP" altLang="en-US" sz="2400">
                <a:solidFill>
                  <a:srgbClr val="000000"/>
                </a:solidFill>
                <a:latin typeface="BIZ UDPゴシック" panose="020B0400000000000000" pitchFamily="50" charset="-128"/>
                <a:ea typeface="BIZ UDPゴシック" panose="020B0400000000000000" pitchFamily="50" charset="-128"/>
              </a:endParaRPr>
            </a:p>
          </p:txBody>
        </p:sp>
        <p:sp>
          <p:nvSpPr>
            <p:cNvPr id="26642" name="Text Box 12"/>
            <p:cNvSpPr txBox="1">
              <a:spLocks noChangeArrowheads="1"/>
            </p:cNvSpPr>
            <p:nvPr/>
          </p:nvSpPr>
          <p:spPr bwMode="auto">
            <a:xfrm>
              <a:off x="422275" y="601663"/>
              <a:ext cx="9001125" cy="584775"/>
            </a:xfrm>
            <a:prstGeom prst="rect">
              <a:avLst/>
            </a:prstGeom>
            <a:noFill/>
            <a:ln>
              <a:noFill/>
            </a:ln>
            <a:effectLst>
              <a:prstShdw prst="shdw12">
                <a:schemeClr val="bg2">
                  <a:alpha val="50000"/>
                </a:scheme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ea typeface="ＭＳ Ｐゴシック" pitchFamily="50" charset="-128"/>
                </a:defRPr>
              </a:lvl1pPr>
              <a:lvl2pPr marL="742950" indent="-285750" eaLnBrk="0" hangingPunct="0">
                <a:spcBef>
                  <a:spcPct val="20000"/>
                </a:spcBef>
                <a:buChar char="–"/>
                <a:defRPr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9pPr>
            </a:lstStyle>
            <a:p>
              <a:pPr eaLnBrk="1" fontAlgn="base" hangingPunct="1">
                <a:spcBef>
                  <a:spcPct val="0"/>
                </a:spcBef>
                <a:spcAft>
                  <a:spcPct val="0"/>
                </a:spcAft>
                <a:buFontTx/>
                <a:buNone/>
              </a:pPr>
              <a:r>
                <a:rPr kumimoji="0" lang="ja-JP" altLang="en-US" dirty="0">
                  <a:solidFill>
                    <a:srgbClr val="000000"/>
                  </a:solidFill>
                  <a:latin typeface="BIZ UDPゴシック" panose="020B0400000000000000" pitchFamily="50" charset="-128"/>
                  <a:ea typeface="BIZ UDPゴシック" panose="020B0400000000000000" pitchFamily="50" charset="-128"/>
                </a:rPr>
                <a:t>ライフステージを通して（意識して）発達を支援する</a:t>
              </a:r>
            </a:p>
          </p:txBody>
        </p:sp>
      </p:grpSp>
      <p:sp>
        <p:nvSpPr>
          <p:cNvPr id="26627" name="テキスト ボックス 18"/>
          <p:cNvSpPr txBox="1">
            <a:spLocks noChangeArrowheads="1"/>
          </p:cNvSpPr>
          <p:nvPr/>
        </p:nvSpPr>
        <p:spPr bwMode="auto">
          <a:xfrm>
            <a:off x="1121363" y="1631950"/>
            <a:ext cx="774603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itchFamily="34" charset="0"/>
                <a:ea typeface="ＭＳ Ｐゴシック" pitchFamily="50" charset="-128"/>
              </a:defRPr>
            </a:lvl1pPr>
            <a:lvl2pPr marL="742950" indent="-285750" eaLnBrk="0" hangingPunct="0">
              <a:spcBef>
                <a:spcPct val="20000"/>
              </a:spcBef>
              <a:buChar char="–"/>
              <a:defRPr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9pPr>
          </a:lstStyle>
          <a:p>
            <a:pPr eaLnBrk="1" fontAlgn="base" hangingPunct="1">
              <a:spcBef>
                <a:spcPct val="0"/>
              </a:spcBef>
              <a:spcAft>
                <a:spcPct val="0"/>
              </a:spcAft>
              <a:buFontTx/>
              <a:buNone/>
            </a:pPr>
            <a:r>
              <a:rPr lang="ja-JP" altLang="en-US" sz="2800">
                <a:solidFill>
                  <a:srgbClr val="000000"/>
                </a:solidFill>
                <a:latin typeface="BIZ UDPゴシック" panose="020B0400000000000000" pitchFamily="50" charset="-128"/>
                <a:ea typeface="BIZ UDPゴシック" panose="020B0400000000000000" pitchFamily="50" charset="-128"/>
              </a:rPr>
              <a:t>それぞれのステージにおける早期発見・早期対応</a:t>
            </a:r>
          </a:p>
        </p:txBody>
      </p:sp>
      <p:sp>
        <p:nvSpPr>
          <p:cNvPr id="26628" name="テキスト ボックス 50204"/>
          <p:cNvSpPr txBox="1">
            <a:spLocks noChangeArrowheads="1"/>
          </p:cNvSpPr>
          <p:nvPr/>
        </p:nvSpPr>
        <p:spPr bwMode="auto">
          <a:xfrm>
            <a:off x="1110986" y="2628900"/>
            <a:ext cx="817417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ea typeface="ＭＳ Ｐゴシック" pitchFamily="50" charset="-128"/>
              </a:defRPr>
            </a:lvl1pPr>
            <a:lvl2pPr marL="742950" indent="-285750" eaLnBrk="0" hangingPunct="0">
              <a:spcBef>
                <a:spcPct val="20000"/>
              </a:spcBef>
              <a:buChar char="–"/>
              <a:defRPr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9pPr>
          </a:lstStyle>
          <a:p>
            <a:pPr eaLnBrk="1" fontAlgn="base" hangingPunct="1">
              <a:spcBef>
                <a:spcPct val="0"/>
              </a:spcBef>
              <a:spcAft>
                <a:spcPct val="0"/>
              </a:spcAft>
              <a:buFontTx/>
              <a:buNone/>
            </a:pPr>
            <a:r>
              <a:rPr lang="ja-JP" altLang="en-US" sz="2800">
                <a:solidFill>
                  <a:srgbClr val="000000"/>
                </a:solidFill>
                <a:latin typeface="BIZ UDPゴシック" panose="020B0400000000000000" pitchFamily="50" charset="-128"/>
                <a:ea typeface="BIZ UDPゴシック" panose="020B0400000000000000" pitchFamily="50" charset="-128"/>
              </a:rPr>
              <a:t>将来の自立に向けて、学童期、思春期・青年期の発達支援の重要性</a:t>
            </a:r>
          </a:p>
        </p:txBody>
      </p:sp>
      <p:sp>
        <p:nvSpPr>
          <p:cNvPr id="26629" name="テキスト ボックス 50207"/>
          <p:cNvSpPr txBox="1">
            <a:spLocks noChangeArrowheads="1"/>
          </p:cNvSpPr>
          <p:nvPr/>
        </p:nvSpPr>
        <p:spPr bwMode="auto">
          <a:xfrm>
            <a:off x="1191817" y="3582988"/>
            <a:ext cx="338586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itchFamily="34" charset="0"/>
                <a:ea typeface="ＭＳ Ｐゴシック" pitchFamily="50" charset="-128"/>
              </a:defRPr>
            </a:lvl1pPr>
            <a:lvl2pPr marL="742950" indent="-285750" eaLnBrk="0" hangingPunct="0">
              <a:spcBef>
                <a:spcPct val="20000"/>
              </a:spcBef>
              <a:buChar char="–"/>
              <a:defRPr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9pPr>
          </a:lstStyle>
          <a:p>
            <a:pPr eaLnBrk="1" fontAlgn="base" hangingPunct="1">
              <a:spcBef>
                <a:spcPct val="0"/>
              </a:spcBef>
              <a:spcAft>
                <a:spcPct val="0"/>
              </a:spcAft>
              <a:buFontTx/>
              <a:buNone/>
            </a:pPr>
            <a:r>
              <a:rPr lang="ja-JP" altLang="en-US" sz="2800" dirty="0">
                <a:solidFill>
                  <a:srgbClr val="000000"/>
                </a:solidFill>
                <a:latin typeface="BIZ UDPゴシック" panose="020B0400000000000000" pitchFamily="50" charset="-128"/>
                <a:ea typeface="BIZ UDPゴシック" panose="020B0400000000000000" pitchFamily="50" charset="-128"/>
              </a:rPr>
              <a:t>こどもの状況を把握</a:t>
            </a:r>
          </a:p>
        </p:txBody>
      </p:sp>
      <p:sp>
        <p:nvSpPr>
          <p:cNvPr id="26630" name="右矢印 50208"/>
          <p:cNvSpPr>
            <a:spLocks noChangeArrowheads="1"/>
          </p:cNvSpPr>
          <p:nvPr/>
        </p:nvSpPr>
        <p:spPr bwMode="auto">
          <a:xfrm flipV="1">
            <a:off x="4796499" y="3716338"/>
            <a:ext cx="858176" cy="330200"/>
          </a:xfrm>
          <a:prstGeom prst="rightArrow">
            <a:avLst>
              <a:gd name="adj1" fmla="val 50000"/>
              <a:gd name="adj2" fmla="val 50113"/>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har char="•"/>
              <a:defRPr sz="3200">
                <a:solidFill>
                  <a:schemeClr val="tx1"/>
                </a:solidFill>
                <a:latin typeface="Arial" pitchFamily="34" charset="0"/>
                <a:ea typeface="ＭＳ Ｐゴシック" pitchFamily="50" charset="-128"/>
              </a:defRPr>
            </a:lvl1pPr>
            <a:lvl2pPr marL="742950" indent="-285750" eaLnBrk="0" hangingPunct="0">
              <a:spcBef>
                <a:spcPct val="20000"/>
              </a:spcBef>
              <a:buChar char="–"/>
              <a:defRPr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9pPr>
          </a:lstStyle>
          <a:p>
            <a:pPr eaLnBrk="1" fontAlgn="base" hangingPunct="1">
              <a:spcBef>
                <a:spcPct val="0"/>
              </a:spcBef>
              <a:spcAft>
                <a:spcPct val="0"/>
              </a:spcAft>
              <a:buFontTx/>
              <a:buNone/>
            </a:pPr>
            <a:endParaRPr kumimoji="0" lang="ja-JP" altLang="en-US" sz="4000">
              <a:solidFill>
                <a:srgbClr val="000000"/>
              </a:solidFill>
              <a:latin typeface="BIZ UDPゴシック" panose="020B0400000000000000" pitchFamily="50" charset="-128"/>
              <a:ea typeface="BIZ UDPゴシック" panose="020B0400000000000000" pitchFamily="50" charset="-128"/>
            </a:endParaRPr>
          </a:p>
        </p:txBody>
      </p:sp>
      <p:sp>
        <p:nvSpPr>
          <p:cNvPr id="26631" name="テキスト ボックス 50209"/>
          <p:cNvSpPr txBox="1">
            <a:spLocks noChangeArrowheads="1"/>
          </p:cNvSpPr>
          <p:nvPr/>
        </p:nvSpPr>
        <p:spPr bwMode="auto">
          <a:xfrm>
            <a:off x="5752703" y="3321050"/>
            <a:ext cx="2646878"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itchFamily="34" charset="0"/>
                <a:ea typeface="ＭＳ Ｐゴシック" pitchFamily="50" charset="-128"/>
              </a:defRPr>
            </a:lvl1pPr>
            <a:lvl2pPr marL="742950" indent="-285750" eaLnBrk="0" hangingPunct="0">
              <a:spcBef>
                <a:spcPct val="20000"/>
              </a:spcBef>
              <a:buChar char="–"/>
              <a:defRPr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9pPr>
          </a:lstStyle>
          <a:p>
            <a:pPr eaLnBrk="1" fontAlgn="base" hangingPunct="1">
              <a:spcBef>
                <a:spcPct val="0"/>
              </a:spcBef>
              <a:spcAft>
                <a:spcPct val="0"/>
              </a:spcAft>
              <a:buFontTx/>
              <a:buNone/>
            </a:pPr>
            <a:r>
              <a:rPr lang="ja-JP" altLang="en-US" sz="2400">
                <a:solidFill>
                  <a:srgbClr val="000000"/>
                </a:solidFill>
                <a:latin typeface="BIZ UDPゴシック" panose="020B0400000000000000" pitchFamily="50" charset="-128"/>
                <a:ea typeface="BIZ UDPゴシック" panose="020B0400000000000000" pitchFamily="50" charset="-128"/>
              </a:rPr>
              <a:t>知的機能の水準</a:t>
            </a:r>
            <a:endParaRPr lang="en-US" altLang="ja-JP" sz="2400">
              <a:solidFill>
                <a:srgbClr val="000000"/>
              </a:solidFill>
              <a:latin typeface="BIZ UDPゴシック" panose="020B0400000000000000" pitchFamily="50" charset="-128"/>
              <a:ea typeface="BIZ UDPゴシック" panose="020B0400000000000000" pitchFamily="50" charset="-128"/>
            </a:endParaRPr>
          </a:p>
          <a:p>
            <a:pPr eaLnBrk="1" fontAlgn="base" hangingPunct="1">
              <a:spcBef>
                <a:spcPct val="0"/>
              </a:spcBef>
              <a:spcAft>
                <a:spcPct val="0"/>
              </a:spcAft>
              <a:buFontTx/>
              <a:buNone/>
            </a:pPr>
            <a:r>
              <a:rPr lang="ja-JP" altLang="en-US" sz="2400">
                <a:solidFill>
                  <a:srgbClr val="000000"/>
                </a:solidFill>
                <a:latin typeface="BIZ UDPゴシック" panose="020B0400000000000000" pitchFamily="50" charset="-128"/>
                <a:ea typeface="BIZ UDPゴシック" panose="020B0400000000000000" pitchFamily="50" charset="-128"/>
              </a:rPr>
              <a:t>認知、行動の特性</a:t>
            </a:r>
            <a:endParaRPr lang="en-US" altLang="ja-JP" sz="2400">
              <a:solidFill>
                <a:srgbClr val="000000"/>
              </a:solidFill>
              <a:latin typeface="BIZ UDPゴシック" panose="020B0400000000000000" pitchFamily="50" charset="-128"/>
              <a:ea typeface="BIZ UDPゴシック" panose="020B0400000000000000" pitchFamily="50" charset="-128"/>
            </a:endParaRPr>
          </a:p>
          <a:p>
            <a:pPr eaLnBrk="1" fontAlgn="base" hangingPunct="1">
              <a:spcBef>
                <a:spcPct val="0"/>
              </a:spcBef>
              <a:spcAft>
                <a:spcPct val="0"/>
              </a:spcAft>
              <a:buFontTx/>
              <a:buNone/>
            </a:pPr>
            <a:r>
              <a:rPr lang="ja-JP" altLang="en-US" sz="2400">
                <a:solidFill>
                  <a:srgbClr val="000000"/>
                </a:solidFill>
                <a:latin typeface="BIZ UDPゴシック" panose="020B0400000000000000" pitchFamily="50" charset="-128"/>
                <a:ea typeface="BIZ UDPゴシック" panose="020B0400000000000000" pitchFamily="50" charset="-128"/>
              </a:rPr>
              <a:t>学習の特性</a:t>
            </a:r>
            <a:endParaRPr lang="en-US" altLang="ja-JP" sz="2400">
              <a:solidFill>
                <a:srgbClr val="000000"/>
              </a:solidFill>
              <a:latin typeface="BIZ UDPゴシック" panose="020B0400000000000000" pitchFamily="50" charset="-128"/>
              <a:ea typeface="BIZ UDPゴシック" panose="020B0400000000000000" pitchFamily="50" charset="-128"/>
            </a:endParaRPr>
          </a:p>
          <a:p>
            <a:pPr eaLnBrk="1" fontAlgn="base" hangingPunct="1">
              <a:spcBef>
                <a:spcPct val="0"/>
              </a:spcBef>
              <a:spcAft>
                <a:spcPct val="0"/>
              </a:spcAft>
              <a:buFontTx/>
              <a:buNone/>
            </a:pPr>
            <a:r>
              <a:rPr lang="ja-JP" altLang="en-US" sz="2400">
                <a:solidFill>
                  <a:srgbClr val="000000"/>
                </a:solidFill>
                <a:latin typeface="BIZ UDPゴシック" panose="020B0400000000000000" pitchFamily="50" charset="-128"/>
                <a:ea typeface="BIZ UDPゴシック" panose="020B0400000000000000" pitchFamily="50" charset="-128"/>
              </a:rPr>
              <a:t>興味や関心の対象</a:t>
            </a:r>
          </a:p>
        </p:txBody>
      </p:sp>
      <p:sp>
        <p:nvSpPr>
          <p:cNvPr id="26632" name="テキスト ボックス 50210"/>
          <p:cNvSpPr txBox="1">
            <a:spLocks noChangeArrowheads="1"/>
          </p:cNvSpPr>
          <p:nvPr/>
        </p:nvSpPr>
        <p:spPr bwMode="auto">
          <a:xfrm>
            <a:off x="1255507" y="4221164"/>
            <a:ext cx="325121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itchFamily="34" charset="0"/>
                <a:ea typeface="ＭＳ Ｐゴシック" pitchFamily="50" charset="-128"/>
              </a:defRPr>
            </a:lvl1pPr>
            <a:lvl2pPr marL="742950" indent="-285750" eaLnBrk="0" hangingPunct="0">
              <a:spcBef>
                <a:spcPct val="20000"/>
              </a:spcBef>
              <a:buChar char="–"/>
              <a:defRPr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9pPr>
          </a:lstStyle>
          <a:p>
            <a:pPr eaLnBrk="1" fontAlgn="base" hangingPunct="1">
              <a:spcBef>
                <a:spcPct val="0"/>
              </a:spcBef>
              <a:spcAft>
                <a:spcPct val="0"/>
              </a:spcAft>
              <a:buFontTx/>
              <a:buNone/>
            </a:pPr>
            <a:r>
              <a:rPr lang="ja-JP" altLang="en-US" sz="2800">
                <a:solidFill>
                  <a:srgbClr val="000000"/>
                </a:solidFill>
                <a:latin typeface="BIZ UDPゴシック" panose="020B0400000000000000" pitchFamily="50" charset="-128"/>
                <a:ea typeface="BIZ UDPゴシック" panose="020B0400000000000000" pitchFamily="50" charset="-128"/>
              </a:rPr>
              <a:t>学校、教師との連携</a:t>
            </a:r>
          </a:p>
        </p:txBody>
      </p:sp>
      <p:sp>
        <p:nvSpPr>
          <p:cNvPr id="26633" name="テキスト ボックス 50211"/>
          <p:cNvSpPr txBox="1">
            <a:spLocks noChangeArrowheads="1"/>
          </p:cNvSpPr>
          <p:nvPr/>
        </p:nvSpPr>
        <p:spPr bwMode="auto">
          <a:xfrm>
            <a:off x="1754188" y="4891182"/>
            <a:ext cx="443262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itchFamily="34" charset="0"/>
                <a:ea typeface="ＭＳ Ｐゴシック" pitchFamily="50" charset="-128"/>
              </a:defRPr>
            </a:lvl1pPr>
            <a:lvl2pPr marL="742950" indent="-285750" eaLnBrk="0" hangingPunct="0">
              <a:spcBef>
                <a:spcPct val="20000"/>
              </a:spcBef>
              <a:buChar char="–"/>
              <a:defRPr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9pPr>
          </a:lstStyle>
          <a:p>
            <a:pPr eaLnBrk="1" fontAlgn="base" hangingPunct="1">
              <a:spcBef>
                <a:spcPct val="0"/>
              </a:spcBef>
              <a:spcAft>
                <a:spcPct val="0"/>
              </a:spcAft>
              <a:buFontTx/>
              <a:buNone/>
            </a:pPr>
            <a:r>
              <a:rPr lang="ja-JP" altLang="en-US" sz="2400">
                <a:solidFill>
                  <a:srgbClr val="000000"/>
                </a:solidFill>
                <a:latin typeface="BIZ UDPゴシック" panose="020B0400000000000000" pitchFamily="50" charset="-128"/>
                <a:ea typeface="BIZ UDPゴシック" panose="020B0400000000000000" pitchFamily="50" charset="-128"/>
              </a:rPr>
              <a:t>学校での具体的な支援への対応</a:t>
            </a:r>
            <a:endParaRPr lang="en-US" altLang="ja-JP" sz="2400">
              <a:solidFill>
                <a:srgbClr val="000000"/>
              </a:solidFill>
              <a:latin typeface="BIZ UDPゴシック" panose="020B0400000000000000" pitchFamily="50" charset="-128"/>
              <a:ea typeface="BIZ UDPゴシック" panose="020B0400000000000000" pitchFamily="50" charset="-128"/>
            </a:endParaRPr>
          </a:p>
        </p:txBody>
      </p:sp>
      <p:sp>
        <p:nvSpPr>
          <p:cNvPr id="26634" name="テキスト ボックス 50212"/>
          <p:cNvSpPr txBox="1">
            <a:spLocks noChangeArrowheads="1"/>
          </p:cNvSpPr>
          <p:nvPr/>
        </p:nvSpPr>
        <p:spPr bwMode="auto">
          <a:xfrm>
            <a:off x="1891772" y="5353145"/>
            <a:ext cx="232627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itchFamily="34" charset="0"/>
                <a:ea typeface="ＭＳ Ｐゴシック" pitchFamily="50" charset="-128"/>
              </a:defRPr>
            </a:lvl1pPr>
            <a:lvl2pPr marL="742950" indent="-285750" eaLnBrk="0" hangingPunct="0">
              <a:spcBef>
                <a:spcPct val="20000"/>
              </a:spcBef>
              <a:buChar char="–"/>
              <a:defRPr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9pPr>
          </a:lstStyle>
          <a:p>
            <a:pPr eaLnBrk="1" fontAlgn="base" hangingPunct="1">
              <a:spcBef>
                <a:spcPct val="0"/>
              </a:spcBef>
              <a:spcAft>
                <a:spcPct val="0"/>
              </a:spcAft>
              <a:buFontTx/>
              <a:buNone/>
            </a:pPr>
            <a:r>
              <a:rPr lang="ja-JP" altLang="en-US" sz="2400" b="1" dirty="0">
                <a:solidFill>
                  <a:srgbClr val="000000"/>
                </a:solidFill>
                <a:latin typeface="BIZ UDPゴシック" panose="020B0400000000000000" pitchFamily="50" charset="-128"/>
                <a:ea typeface="BIZ UDPゴシック" panose="020B0400000000000000" pitchFamily="50" charset="-128"/>
              </a:rPr>
              <a:t>二次障害を防ぐ</a:t>
            </a:r>
          </a:p>
        </p:txBody>
      </p:sp>
      <p:sp>
        <p:nvSpPr>
          <p:cNvPr id="26635" name="右矢印 50213"/>
          <p:cNvSpPr>
            <a:spLocks noChangeArrowheads="1"/>
          </p:cNvSpPr>
          <p:nvPr/>
        </p:nvSpPr>
        <p:spPr bwMode="auto">
          <a:xfrm>
            <a:off x="4664083" y="5441950"/>
            <a:ext cx="429948" cy="230188"/>
          </a:xfrm>
          <a:prstGeom prst="rightArrow">
            <a:avLst>
              <a:gd name="adj1" fmla="val 50000"/>
              <a:gd name="adj2" fmla="val 50247"/>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har char="•"/>
              <a:defRPr sz="3200">
                <a:solidFill>
                  <a:schemeClr val="tx1"/>
                </a:solidFill>
                <a:latin typeface="Arial" pitchFamily="34" charset="0"/>
                <a:ea typeface="ＭＳ Ｐゴシック" pitchFamily="50" charset="-128"/>
              </a:defRPr>
            </a:lvl1pPr>
            <a:lvl2pPr marL="742950" indent="-285750" eaLnBrk="0" hangingPunct="0">
              <a:spcBef>
                <a:spcPct val="20000"/>
              </a:spcBef>
              <a:buChar char="–"/>
              <a:defRPr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9pPr>
          </a:lstStyle>
          <a:p>
            <a:pPr eaLnBrk="1" fontAlgn="base" hangingPunct="1">
              <a:spcBef>
                <a:spcPct val="0"/>
              </a:spcBef>
              <a:spcAft>
                <a:spcPct val="0"/>
              </a:spcAft>
              <a:buFontTx/>
              <a:buNone/>
            </a:pPr>
            <a:endParaRPr kumimoji="0" lang="ja-JP" altLang="en-US" sz="4000">
              <a:solidFill>
                <a:srgbClr val="000000"/>
              </a:solidFill>
              <a:latin typeface="BIZ UDPゴシック" panose="020B0400000000000000" pitchFamily="50" charset="-128"/>
              <a:ea typeface="BIZ UDPゴシック" panose="020B0400000000000000" pitchFamily="50" charset="-128"/>
            </a:endParaRPr>
          </a:p>
        </p:txBody>
      </p:sp>
      <p:sp>
        <p:nvSpPr>
          <p:cNvPr id="26636" name="テキスト ボックス 50214"/>
          <p:cNvSpPr txBox="1">
            <a:spLocks noChangeArrowheads="1"/>
          </p:cNvSpPr>
          <p:nvPr/>
        </p:nvSpPr>
        <p:spPr bwMode="auto">
          <a:xfrm>
            <a:off x="5888567" y="5353145"/>
            <a:ext cx="2879314"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itchFamily="34" charset="0"/>
                <a:ea typeface="ＭＳ Ｐゴシック" pitchFamily="50" charset="-128"/>
              </a:defRPr>
            </a:lvl1pPr>
            <a:lvl2pPr marL="742950" indent="-285750" eaLnBrk="0" hangingPunct="0">
              <a:spcBef>
                <a:spcPct val="20000"/>
              </a:spcBef>
              <a:buChar char="–"/>
              <a:defRPr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9pPr>
          </a:lstStyle>
          <a:p>
            <a:pPr eaLnBrk="1" fontAlgn="base" hangingPunct="1">
              <a:spcBef>
                <a:spcPct val="0"/>
              </a:spcBef>
              <a:spcAft>
                <a:spcPct val="0"/>
              </a:spcAft>
              <a:buFontTx/>
              <a:buNone/>
            </a:pPr>
            <a:r>
              <a:rPr lang="ja-JP" altLang="en-US" sz="2400">
                <a:solidFill>
                  <a:srgbClr val="000000"/>
                </a:solidFill>
                <a:latin typeface="BIZ UDPゴシック" panose="020B0400000000000000" pitchFamily="50" charset="-128"/>
                <a:ea typeface="BIZ UDPゴシック" panose="020B0400000000000000" pitchFamily="50" charset="-128"/>
              </a:rPr>
              <a:t>自尊感情を高める</a:t>
            </a:r>
            <a:endParaRPr lang="en-US" altLang="ja-JP" sz="2400">
              <a:solidFill>
                <a:srgbClr val="000000"/>
              </a:solidFill>
              <a:latin typeface="BIZ UDPゴシック" panose="020B0400000000000000" pitchFamily="50" charset="-128"/>
              <a:ea typeface="BIZ UDPゴシック" panose="020B0400000000000000" pitchFamily="50" charset="-128"/>
            </a:endParaRPr>
          </a:p>
          <a:p>
            <a:pPr eaLnBrk="1" fontAlgn="base" hangingPunct="1">
              <a:spcBef>
                <a:spcPct val="0"/>
              </a:spcBef>
              <a:spcAft>
                <a:spcPct val="0"/>
              </a:spcAft>
              <a:buFontTx/>
              <a:buNone/>
            </a:pPr>
            <a:r>
              <a:rPr lang="ja-JP" altLang="en-US" sz="2400">
                <a:solidFill>
                  <a:srgbClr val="000000"/>
                </a:solidFill>
                <a:latin typeface="BIZ UDPゴシック" panose="020B0400000000000000" pitchFamily="50" charset="-128"/>
                <a:ea typeface="BIZ UDPゴシック" panose="020B0400000000000000" pitchFamily="50" charset="-128"/>
              </a:rPr>
              <a:t>自分のよさに気づく</a:t>
            </a:r>
          </a:p>
        </p:txBody>
      </p:sp>
      <p:sp>
        <p:nvSpPr>
          <p:cNvPr id="26637" name="テキスト ボックス 50215"/>
          <p:cNvSpPr txBox="1">
            <a:spLocks noChangeArrowheads="1"/>
          </p:cNvSpPr>
          <p:nvPr/>
        </p:nvSpPr>
        <p:spPr bwMode="auto">
          <a:xfrm>
            <a:off x="1766232" y="6169120"/>
            <a:ext cx="414728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itchFamily="34" charset="0"/>
                <a:ea typeface="ＭＳ Ｐゴシック" pitchFamily="50" charset="-128"/>
              </a:defRPr>
            </a:lvl1pPr>
            <a:lvl2pPr marL="742950" indent="-285750" eaLnBrk="0" hangingPunct="0">
              <a:spcBef>
                <a:spcPct val="20000"/>
              </a:spcBef>
              <a:buChar char="–"/>
              <a:defRPr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9pPr>
          </a:lstStyle>
          <a:p>
            <a:pPr eaLnBrk="1" fontAlgn="base" hangingPunct="1">
              <a:spcBef>
                <a:spcPct val="0"/>
              </a:spcBef>
              <a:spcAft>
                <a:spcPct val="0"/>
              </a:spcAft>
              <a:buFontTx/>
              <a:buNone/>
            </a:pPr>
            <a:r>
              <a:rPr lang="ja-JP" altLang="en-US" sz="2400">
                <a:solidFill>
                  <a:srgbClr val="000000"/>
                </a:solidFill>
                <a:latin typeface="BIZ UDPゴシック" panose="020B0400000000000000" pitchFamily="50" charset="-128"/>
                <a:ea typeface="BIZ UDPゴシック" panose="020B0400000000000000" pitchFamily="50" charset="-128"/>
              </a:rPr>
              <a:t>自己理解を深めるための支援</a:t>
            </a:r>
          </a:p>
        </p:txBody>
      </p:sp>
      <p:pic>
        <p:nvPicPr>
          <p:cNvPr id="26638" name="Picture 4" descr="C:\Users\kirara\AppData\Local\Microsoft\Windows\Temporary Internet Files\Content.IE5\VN5293TY\lgi01a201404141800[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8229" y="1619252"/>
            <a:ext cx="624284"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9" name="Picture 4" descr="C:\Users\kirara\AppData\Local\Microsoft\Windows\Temporary Internet Files\Content.IE5\VN5293TY\lgi01a201404141800[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3716" y="2689225"/>
            <a:ext cx="62428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 name="角丸四角形 23"/>
          <p:cNvSpPr/>
          <p:nvPr/>
        </p:nvSpPr>
        <p:spPr bwMode="auto">
          <a:xfrm>
            <a:off x="5654680" y="3284538"/>
            <a:ext cx="3121422" cy="1657350"/>
          </a:xfrm>
          <a:prstGeom prst="roundRect">
            <a:avLst/>
          </a:prstGeom>
          <a:noFill/>
          <a:ln>
            <a:headEnd type="none" w="med" len="med"/>
            <a:tailEnd type="none" w="med" len="med"/>
          </a:ln>
        </p:spPr>
        <p:style>
          <a:lnRef idx="1">
            <a:schemeClr val="accent3"/>
          </a:lnRef>
          <a:fillRef idx="2">
            <a:schemeClr val="accent3"/>
          </a:fillRef>
          <a:effectRef idx="1">
            <a:schemeClr val="accent3"/>
          </a:effectRef>
          <a:fontRef idx="minor">
            <a:schemeClr val="dk1"/>
          </a:fontRef>
        </p:style>
        <p:txBody>
          <a:bodyPr/>
          <a:lstStyle/>
          <a:p>
            <a:pPr fontAlgn="base">
              <a:spcBef>
                <a:spcPct val="0"/>
              </a:spcBef>
              <a:spcAft>
                <a:spcPct val="0"/>
              </a:spcAft>
              <a:defRPr/>
            </a:pPr>
            <a:endParaRPr kumimoji="0" lang="ja-JP" altLang="en-US" sz="4000">
              <a:solidFill>
                <a:srgbClr val="000000"/>
              </a:solidFill>
              <a:latin typeface="BIZ UDPゴシック" panose="020B0400000000000000" pitchFamily="50" charset="-128"/>
              <a:ea typeface="BIZ UDPゴシック" panose="020B0400000000000000" pitchFamily="50" charset="-128"/>
            </a:endParaRPr>
          </a:p>
        </p:txBody>
      </p:sp>
      <p:sp>
        <p:nvSpPr>
          <p:cNvPr id="2" name="スライド番号プレースホルダー 1">
            <a:extLst>
              <a:ext uri="{FF2B5EF4-FFF2-40B4-BE49-F238E27FC236}">
                <a16:creationId xmlns:a16="http://schemas.microsoft.com/office/drawing/2014/main" id="{03E05035-2739-B132-8384-49BDDFC4D5EC}"/>
              </a:ext>
            </a:extLst>
          </p:cNvPr>
          <p:cNvSpPr>
            <a:spLocks noGrp="1"/>
          </p:cNvSpPr>
          <p:nvPr>
            <p:ph type="sldNum" sz="quarter" idx="12"/>
          </p:nvPr>
        </p:nvSpPr>
        <p:spPr/>
        <p:txBody>
          <a:bodyPr/>
          <a:lstStyle/>
          <a:p>
            <a:pPr>
              <a:defRPr/>
            </a:pPr>
            <a:fld id="{A1FB5DF6-1505-4C20-AB11-4B5C5FDD7159}" type="slidenum">
              <a:rPr lang="ja-JP" altLang="en-US" smtClean="0">
                <a:solidFill>
                  <a:srgbClr val="000000"/>
                </a:solidFill>
                <a:latin typeface="BIZ UDPゴシック" panose="020B0400000000000000" pitchFamily="50" charset="-128"/>
                <a:ea typeface="BIZ UDPゴシック" panose="020B0400000000000000" pitchFamily="50" charset="-128"/>
              </a:rPr>
              <a:pPr>
                <a:defRPr/>
              </a:pPr>
              <a:t>30</a:t>
            </a:fld>
            <a:endParaRPr lang="en-US">
              <a:solidFill>
                <a:srgbClr val="000000"/>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441526472"/>
      </p:ext>
    </p:extLst>
  </p:cSld>
  <p:clrMapOvr>
    <a:masterClrMapping/>
  </p:clrMapOvr>
  <p:transition spd="slow">
    <p:zoom dir="in"/>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740532" y="97140"/>
            <a:ext cx="8424936" cy="419100"/>
          </a:xfrm>
        </p:spPr>
        <p:style>
          <a:lnRef idx="1">
            <a:schemeClr val="accent2"/>
          </a:lnRef>
          <a:fillRef idx="2">
            <a:schemeClr val="accent2"/>
          </a:fillRef>
          <a:effectRef idx="1">
            <a:schemeClr val="accent2"/>
          </a:effectRef>
          <a:fontRef idx="minor">
            <a:schemeClr val="dk1"/>
          </a:fontRef>
        </p:style>
        <p:txBody>
          <a:bodyPr>
            <a:normAutofit fontScale="90000"/>
          </a:bodyPr>
          <a:lstStyle/>
          <a:p>
            <a:r>
              <a:rPr lang="ja-JP" altLang="en-US" sz="2800" dirty="0">
                <a:latin typeface="BIZ UDPゴシック" panose="020B0400000000000000" pitchFamily="50" charset="-128"/>
                <a:ea typeface="BIZ UDPゴシック" panose="020B0400000000000000" pitchFamily="50" charset="-128"/>
              </a:rPr>
              <a:t>ライフステージと各時期の中心的な課題（障害児・者の例）</a:t>
            </a:r>
            <a:endParaRPr lang="ja-JP" altLang="en-US" sz="1600" dirty="0">
              <a:latin typeface="BIZ UDPゴシック" panose="020B0400000000000000" pitchFamily="50" charset="-128"/>
              <a:ea typeface="BIZ UDPゴシック" panose="020B0400000000000000" pitchFamily="50" charset="-128"/>
            </a:endParaRPr>
          </a:p>
        </p:txBody>
      </p:sp>
      <p:graphicFrame>
        <p:nvGraphicFramePr>
          <p:cNvPr id="47182" name="Group 78"/>
          <p:cNvGraphicFramePr>
            <a:graphicFrameLocks noGrp="1"/>
          </p:cNvGraphicFramePr>
          <p:nvPr>
            <p:extLst>
              <p:ext uri="{D42A27DB-BD31-4B8C-83A1-F6EECF244321}">
                <p14:modId xmlns:p14="http://schemas.microsoft.com/office/powerpoint/2010/main" val="3736467513"/>
              </p:ext>
            </p:extLst>
          </p:nvPr>
        </p:nvGraphicFramePr>
        <p:xfrm>
          <a:off x="416496" y="620688"/>
          <a:ext cx="8933101" cy="5923920"/>
        </p:xfrm>
        <a:graphic>
          <a:graphicData uri="http://schemas.openxmlformats.org/drawingml/2006/table">
            <a:tbl>
              <a:tblPr>
                <a:tableStyleId>{16D9F66E-5EB9-4882-86FB-DCBF35E3C3E4}</a:tableStyleId>
              </a:tblPr>
              <a:tblGrid>
                <a:gridCol w="864096">
                  <a:extLst>
                    <a:ext uri="{9D8B030D-6E8A-4147-A177-3AD203B41FA5}">
                      <a16:colId xmlns:a16="http://schemas.microsoft.com/office/drawing/2014/main" val="20000"/>
                    </a:ext>
                  </a:extLst>
                </a:gridCol>
                <a:gridCol w="160056">
                  <a:extLst>
                    <a:ext uri="{9D8B030D-6E8A-4147-A177-3AD203B41FA5}">
                      <a16:colId xmlns:a16="http://schemas.microsoft.com/office/drawing/2014/main" val="4115813322"/>
                    </a:ext>
                  </a:extLst>
                </a:gridCol>
                <a:gridCol w="2414072">
                  <a:extLst>
                    <a:ext uri="{9D8B030D-6E8A-4147-A177-3AD203B41FA5}">
                      <a16:colId xmlns:a16="http://schemas.microsoft.com/office/drawing/2014/main" val="20001"/>
                    </a:ext>
                  </a:extLst>
                </a:gridCol>
                <a:gridCol w="3296091">
                  <a:extLst>
                    <a:ext uri="{9D8B030D-6E8A-4147-A177-3AD203B41FA5}">
                      <a16:colId xmlns:a16="http://schemas.microsoft.com/office/drawing/2014/main" val="20002"/>
                    </a:ext>
                  </a:extLst>
                </a:gridCol>
                <a:gridCol w="2198786">
                  <a:extLst>
                    <a:ext uri="{9D8B030D-6E8A-4147-A177-3AD203B41FA5}">
                      <a16:colId xmlns:a16="http://schemas.microsoft.com/office/drawing/2014/main" val="2726978295"/>
                    </a:ext>
                  </a:extLst>
                </a:gridCol>
              </a:tblGrid>
              <a:tr h="360040">
                <a:tc gridSpan="3">
                  <a:txBody>
                    <a:bodyPr/>
                    <a:lstStyle>
                      <a:lvl1pPr>
                        <a:spcBef>
                          <a:spcPct val="20000"/>
                        </a:spcBef>
                        <a:buClr>
                          <a:schemeClr val="accent1"/>
                        </a:buClr>
                        <a:defRPr kumimoji="1" sz="2800">
                          <a:solidFill>
                            <a:schemeClr val="tx1"/>
                          </a:solidFill>
                          <a:latin typeface="Tahoma" pitchFamily="34" charset="0"/>
                          <a:ea typeface="ＭＳ Ｐゴシック" charset="-128"/>
                        </a:defRPr>
                      </a:lvl1pPr>
                      <a:lvl2pPr>
                        <a:spcBef>
                          <a:spcPct val="20000"/>
                        </a:spcBef>
                        <a:buClr>
                          <a:schemeClr val="hlink"/>
                        </a:buClr>
                        <a:defRPr kumimoji="1" sz="2400">
                          <a:solidFill>
                            <a:schemeClr val="tx1"/>
                          </a:solidFill>
                          <a:latin typeface="Tahoma" pitchFamily="34" charset="0"/>
                          <a:ea typeface="ＭＳ Ｐゴシック" charset="-128"/>
                        </a:defRPr>
                      </a:lvl2pPr>
                      <a:lvl3pPr>
                        <a:spcBef>
                          <a:spcPct val="20000"/>
                        </a:spcBef>
                        <a:buClr>
                          <a:schemeClr val="accent1"/>
                        </a:buClr>
                        <a:defRPr kumimoji="1" sz="2000">
                          <a:solidFill>
                            <a:schemeClr val="tx1"/>
                          </a:solidFill>
                          <a:latin typeface="Tahoma" pitchFamily="34" charset="0"/>
                          <a:ea typeface="ＭＳ Ｐゴシック" charset="-128"/>
                        </a:defRPr>
                      </a:lvl3pPr>
                      <a:lvl4pPr>
                        <a:spcBef>
                          <a:spcPct val="20000"/>
                        </a:spcBef>
                        <a:buClr>
                          <a:schemeClr val="folHlink"/>
                        </a:buClr>
                        <a:defRPr kumimoji="1">
                          <a:solidFill>
                            <a:schemeClr val="tx1"/>
                          </a:solidFill>
                          <a:latin typeface="Tahoma" pitchFamily="34" charset="0"/>
                          <a:ea typeface="ＭＳ Ｐゴシック" charset="-128"/>
                        </a:defRPr>
                      </a:lvl4pPr>
                      <a:lvl5pPr>
                        <a:spcBef>
                          <a:spcPct val="20000"/>
                        </a:spcBef>
                        <a:buClr>
                          <a:schemeClr val="accent1"/>
                        </a:buClr>
                        <a:defRPr kumimoji="1">
                          <a:solidFill>
                            <a:schemeClr val="tx1"/>
                          </a:solidFill>
                          <a:latin typeface="Tahoma" pitchFamily="34" charset="0"/>
                          <a:ea typeface="ＭＳ Ｐゴシック" charset="-128"/>
                        </a:defRPr>
                      </a:lvl5pPr>
                      <a:lvl6pPr fontAlgn="base">
                        <a:spcBef>
                          <a:spcPct val="20000"/>
                        </a:spcBef>
                        <a:spcAft>
                          <a:spcPct val="0"/>
                        </a:spcAft>
                        <a:buClr>
                          <a:schemeClr val="accent1"/>
                        </a:buClr>
                        <a:defRPr kumimoji="1">
                          <a:solidFill>
                            <a:schemeClr val="tx1"/>
                          </a:solidFill>
                          <a:latin typeface="Tahoma" pitchFamily="34" charset="0"/>
                          <a:ea typeface="ＭＳ Ｐゴシック" charset="-128"/>
                        </a:defRPr>
                      </a:lvl6pPr>
                      <a:lvl7pPr fontAlgn="base">
                        <a:spcBef>
                          <a:spcPct val="20000"/>
                        </a:spcBef>
                        <a:spcAft>
                          <a:spcPct val="0"/>
                        </a:spcAft>
                        <a:buClr>
                          <a:schemeClr val="accent1"/>
                        </a:buClr>
                        <a:defRPr kumimoji="1">
                          <a:solidFill>
                            <a:schemeClr val="tx1"/>
                          </a:solidFill>
                          <a:latin typeface="Tahoma" pitchFamily="34" charset="0"/>
                          <a:ea typeface="ＭＳ Ｐゴシック" charset="-128"/>
                        </a:defRPr>
                      </a:lvl7pPr>
                      <a:lvl8pPr fontAlgn="base">
                        <a:spcBef>
                          <a:spcPct val="20000"/>
                        </a:spcBef>
                        <a:spcAft>
                          <a:spcPct val="0"/>
                        </a:spcAft>
                        <a:buClr>
                          <a:schemeClr val="accent1"/>
                        </a:buClr>
                        <a:defRPr kumimoji="1">
                          <a:solidFill>
                            <a:schemeClr val="tx1"/>
                          </a:solidFill>
                          <a:latin typeface="Tahoma" pitchFamily="34" charset="0"/>
                          <a:ea typeface="ＭＳ Ｐゴシック" charset="-128"/>
                        </a:defRPr>
                      </a:lvl8pPr>
                      <a:lvl9pPr fontAlgn="base">
                        <a:spcBef>
                          <a:spcPct val="20000"/>
                        </a:spcBef>
                        <a:spcAft>
                          <a:spcPct val="0"/>
                        </a:spcAft>
                        <a:buClr>
                          <a:schemeClr val="accent1"/>
                        </a:buClr>
                        <a:defRPr kumimoji="1">
                          <a:solidFill>
                            <a:schemeClr val="tx1"/>
                          </a:solidFill>
                          <a:latin typeface="Tahoma" pitchFamily="34" charset="0"/>
                          <a:ea typeface="ＭＳ Ｐゴシック"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u="none" strike="noStrike" cap="none" normalizeH="0" baseline="0" dirty="0">
                          <a:ln>
                            <a:noFill/>
                          </a:ln>
                          <a:effectLst/>
                        </a:rPr>
                        <a:t>胎生期</a:t>
                      </a:r>
                      <a:endParaRPr kumimoji="1" lang="ja-JP" altLang="en-US" sz="1800" b="0" i="0" u="none" strike="noStrike" cap="none" normalizeH="0" baseline="0" dirty="0">
                        <a:ln>
                          <a:noFill/>
                        </a:ln>
                        <a:solidFill>
                          <a:schemeClr val="tx1"/>
                        </a:solidFill>
                        <a:effectLst/>
                        <a:latin typeface="HGP創英ﾌﾟﾚｾﾞﾝｽEB" pitchFamily="18" charset="-128"/>
                        <a:ea typeface="HGP創英ﾌﾟﾚｾﾞﾝｽEB" pitchFamily="18" charset="-128"/>
                      </a:endParaRPr>
                    </a:p>
                  </a:txBody>
                  <a:tcPr anchor="ctr" horzOverflow="overflow">
                    <a:solidFill>
                      <a:srgbClr val="D6FCD4"/>
                    </a:solidFill>
                  </a:tcPr>
                </a:tc>
                <a:tc hMerge="1">
                  <a:txBody>
                    <a:bodyPr/>
                    <a:lstStyle/>
                    <a:p>
                      <a:endParaRPr kumimoji="1" lang="ja-JP" altLang="en-US"/>
                    </a:p>
                  </a:txBody>
                  <a:tcPr/>
                </a:tc>
                <a:tc hMerge="1">
                  <a:txBody>
                    <a:bodyPr/>
                    <a:lstStyle/>
                    <a:p>
                      <a:endParaRPr kumimoji="1" lang="ja-JP" altLang="en-US"/>
                    </a:p>
                  </a:txBody>
                  <a:tcPr/>
                </a:tc>
                <a:tc gridSpan="2">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400" u="none" strike="noStrike" cap="none" normalizeH="0" baseline="0" dirty="0">
                          <a:ln>
                            <a:noFill/>
                          </a:ln>
                          <a:effectLst/>
                        </a:rPr>
                        <a:t>胎生期における母親の不安への支援</a:t>
                      </a:r>
                      <a:endParaRPr kumimoji="1" lang="ja-JP" altLang="en-US" sz="1400" b="0" i="0" u="none" strike="noStrike" cap="none" normalizeH="0" baseline="0" dirty="0">
                        <a:ln>
                          <a:noFill/>
                        </a:ln>
                        <a:solidFill>
                          <a:schemeClr val="tx1"/>
                        </a:solidFill>
                        <a:effectLst/>
                        <a:latin typeface="HGP創英ﾌﾟﾚｾﾞﾝｽEB" pitchFamily="18" charset="-128"/>
                        <a:ea typeface="HGP創英ﾌﾟﾚｾﾞﾝｽEB" pitchFamily="18" charset="-128"/>
                      </a:endParaRPr>
                    </a:p>
                  </a:txBody>
                  <a:tcPr anchor="ctr" horzOverflow="overflow">
                    <a:solidFill>
                      <a:srgbClr val="D6FCD4"/>
                    </a:solidFill>
                  </a:tcPr>
                </a:tc>
                <a:tc hMerge="1">
                  <a:txBody>
                    <a:bodyPr/>
                    <a:lstStyle/>
                    <a:p>
                      <a:endParaRPr kumimoji="1" lang="ja-JP" altLang="en-US"/>
                    </a:p>
                  </a:txBody>
                  <a:tcPr/>
                </a:tc>
                <a:extLst>
                  <a:ext uri="{0D108BD9-81ED-4DB2-BD59-A6C34878D82A}">
                    <a16:rowId xmlns:a16="http://schemas.microsoft.com/office/drawing/2014/main" val="10000"/>
                  </a:ext>
                </a:extLst>
              </a:tr>
              <a:tr h="354320">
                <a:tc gridSpan="3">
                  <a:txBody>
                    <a:bodyPr/>
                    <a:lstStyle>
                      <a:lvl1pPr>
                        <a:spcBef>
                          <a:spcPct val="20000"/>
                        </a:spcBef>
                        <a:buClr>
                          <a:schemeClr val="accent1"/>
                        </a:buClr>
                        <a:defRPr kumimoji="1" sz="2800">
                          <a:solidFill>
                            <a:schemeClr val="tx1"/>
                          </a:solidFill>
                          <a:latin typeface="Tahoma" pitchFamily="34" charset="0"/>
                          <a:ea typeface="ＭＳ Ｐゴシック" charset="-128"/>
                        </a:defRPr>
                      </a:lvl1pPr>
                      <a:lvl2pPr>
                        <a:spcBef>
                          <a:spcPct val="20000"/>
                        </a:spcBef>
                        <a:buClr>
                          <a:schemeClr val="hlink"/>
                        </a:buClr>
                        <a:defRPr kumimoji="1" sz="2400">
                          <a:solidFill>
                            <a:schemeClr val="tx1"/>
                          </a:solidFill>
                          <a:latin typeface="Tahoma" pitchFamily="34" charset="0"/>
                          <a:ea typeface="ＭＳ Ｐゴシック" charset="-128"/>
                        </a:defRPr>
                      </a:lvl2pPr>
                      <a:lvl3pPr>
                        <a:spcBef>
                          <a:spcPct val="20000"/>
                        </a:spcBef>
                        <a:buClr>
                          <a:schemeClr val="accent1"/>
                        </a:buClr>
                        <a:defRPr kumimoji="1" sz="2000">
                          <a:solidFill>
                            <a:schemeClr val="tx1"/>
                          </a:solidFill>
                          <a:latin typeface="Tahoma" pitchFamily="34" charset="0"/>
                          <a:ea typeface="ＭＳ Ｐゴシック" charset="-128"/>
                        </a:defRPr>
                      </a:lvl3pPr>
                      <a:lvl4pPr>
                        <a:spcBef>
                          <a:spcPct val="20000"/>
                        </a:spcBef>
                        <a:buClr>
                          <a:schemeClr val="folHlink"/>
                        </a:buClr>
                        <a:defRPr kumimoji="1">
                          <a:solidFill>
                            <a:schemeClr val="tx1"/>
                          </a:solidFill>
                          <a:latin typeface="Tahoma" pitchFamily="34" charset="0"/>
                          <a:ea typeface="ＭＳ Ｐゴシック" charset="-128"/>
                        </a:defRPr>
                      </a:lvl4pPr>
                      <a:lvl5pPr>
                        <a:spcBef>
                          <a:spcPct val="20000"/>
                        </a:spcBef>
                        <a:buClr>
                          <a:schemeClr val="accent1"/>
                        </a:buClr>
                        <a:defRPr kumimoji="1">
                          <a:solidFill>
                            <a:schemeClr val="tx1"/>
                          </a:solidFill>
                          <a:latin typeface="Tahoma" pitchFamily="34" charset="0"/>
                          <a:ea typeface="ＭＳ Ｐゴシック" charset="-128"/>
                        </a:defRPr>
                      </a:lvl5pPr>
                      <a:lvl6pPr fontAlgn="base">
                        <a:spcBef>
                          <a:spcPct val="20000"/>
                        </a:spcBef>
                        <a:spcAft>
                          <a:spcPct val="0"/>
                        </a:spcAft>
                        <a:buClr>
                          <a:schemeClr val="accent1"/>
                        </a:buClr>
                        <a:defRPr kumimoji="1">
                          <a:solidFill>
                            <a:schemeClr val="tx1"/>
                          </a:solidFill>
                          <a:latin typeface="Tahoma" pitchFamily="34" charset="0"/>
                          <a:ea typeface="ＭＳ Ｐゴシック" charset="-128"/>
                        </a:defRPr>
                      </a:lvl6pPr>
                      <a:lvl7pPr fontAlgn="base">
                        <a:spcBef>
                          <a:spcPct val="20000"/>
                        </a:spcBef>
                        <a:spcAft>
                          <a:spcPct val="0"/>
                        </a:spcAft>
                        <a:buClr>
                          <a:schemeClr val="accent1"/>
                        </a:buClr>
                        <a:defRPr kumimoji="1">
                          <a:solidFill>
                            <a:schemeClr val="tx1"/>
                          </a:solidFill>
                          <a:latin typeface="Tahoma" pitchFamily="34" charset="0"/>
                          <a:ea typeface="ＭＳ Ｐゴシック" charset="-128"/>
                        </a:defRPr>
                      </a:lvl7pPr>
                      <a:lvl8pPr fontAlgn="base">
                        <a:spcBef>
                          <a:spcPct val="20000"/>
                        </a:spcBef>
                        <a:spcAft>
                          <a:spcPct val="0"/>
                        </a:spcAft>
                        <a:buClr>
                          <a:schemeClr val="accent1"/>
                        </a:buClr>
                        <a:defRPr kumimoji="1">
                          <a:solidFill>
                            <a:schemeClr val="tx1"/>
                          </a:solidFill>
                          <a:latin typeface="Tahoma" pitchFamily="34" charset="0"/>
                          <a:ea typeface="ＭＳ Ｐゴシック" charset="-128"/>
                        </a:defRPr>
                      </a:lvl8pPr>
                      <a:lvl9pPr fontAlgn="base">
                        <a:spcBef>
                          <a:spcPct val="20000"/>
                        </a:spcBef>
                        <a:spcAft>
                          <a:spcPct val="0"/>
                        </a:spcAft>
                        <a:buClr>
                          <a:schemeClr val="accent1"/>
                        </a:buClr>
                        <a:defRPr kumimoji="1">
                          <a:solidFill>
                            <a:schemeClr val="tx1"/>
                          </a:solidFill>
                          <a:latin typeface="Tahoma" pitchFamily="34" charset="0"/>
                          <a:ea typeface="ＭＳ Ｐゴシック"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u="none" strike="noStrike" cap="none" normalizeH="0" baseline="0" dirty="0">
                          <a:ln>
                            <a:noFill/>
                          </a:ln>
                          <a:effectLst/>
                        </a:rPr>
                        <a:t>新生児期</a:t>
                      </a:r>
                      <a:r>
                        <a:rPr kumimoji="1" lang="ja-JP" altLang="en-US" sz="1100" u="none" strike="noStrike" cap="none" normalizeH="0" baseline="0" dirty="0">
                          <a:ln>
                            <a:noFill/>
                          </a:ln>
                          <a:effectLst/>
                        </a:rPr>
                        <a:t>（おおよそ２ か月まで）</a:t>
                      </a:r>
                      <a:endParaRPr kumimoji="1" lang="en-US" altLang="ja-JP" sz="1100" b="0" i="0" u="none" strike="noStrike" cap="none" normalizeH="0" baseline="0" dirty="0">
                        <a:ln>
                          <a:noFill/>
                        </a:ln>
                        <a:solidFill>
                          <a:schemeClr val="tx1"/>
                        </a:solidFill>
                        <a:effectLst/>
                        <a:latin typeface="HGP創英ﾌﾟﾚｾﾞﾝｽEB" pitchFamily="18" charset="-128"/>
                        <a:ea typeface="HGP創英ﾌﾟﾚｾﾞﾝｽEB" pitchFamily="18" charset="-128"/>
                      </a:endParaRPr>
                    </a:p>
                  </a:txBody>
                  <a:tcPr anchor="ctr" horzOverflow="overflow">
                    <a:solidFill>
                      <a:srgbClr val="D6FCD4"/>
                    </a:solidFill>
                  </a:tcPr>
                </a:tc>
                <a:tc hMerge="1">
                  <a:txBody>
                    <a:bodyPr/>
                    <a:lstStyle/>
                    <a:p>
                      <a:endParaRPr kumimoji="1" lang="ja-JP" altLang="en-US"/>
                    </a:p>
                  </a:txBody>
                  <a:tcPr/>
                </a:tc>
                <a:tc hMerge="1">
                  <a:txBody>
                    <a:bodyPr/>
                    <a:lstStyle/>
                    <a:p>
                      <a:endParaRPr kumimoji="1" lang="ja-JP" altLang="en-US"/>
                    </a:p>
                  </a:txBody>
                  <a:tcPr/>
                </a:tc>
                <a:tc gridSpan="2">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400" u="none" strike="noStrike" cap="none" normalizeH="0" baseline="0" dirty="0">
                          <a:ln>
                            <a:noFill/>
                          </a:ln>
                          <a:effectLst/>
                        </a:rPr>
                        <a:t>先天性障害の告知とフォロー、治療・訓練の方針提示、家族への支援</a:t>
                      </a:r>
                      <a:endParaRPr kumimoji="1" lang="en-US" altLang="ja-JP" sz="1400" b="0" i="0" u="none" strike="noStrike" cap="none" normalizeH="0" baseline="0" dirty="0">
                        <a:ln>
                          <a:noFill/>
                        </a:ln>
                        <a:solidFill>
                          <a:schemeClr val="tx1"/>
                        </a:solidFill>
                        <a:effectLst/>
                        <a:latin typeface="HGP創英ﾌﾟﾚｾﾞﾝｽEB" pitchFamily="18" charset="-128"/>
                        <a:ea typeface="HGP創英ﾌﾟﾚｾﾞﾝｽEB" pitchFamily="18" charset="-128"/>
                      </a:endParaRPr>
                    </a:p>
                  </a:txBody>
                  <a:tcPr anchor="ctr" horzOverflow="overflow">
                    <a:solidFill>
                      <a:srgbClr val="D6FCD4"/>
                    </a:solidFill>
                  </a:tcPr>
                </a:tc>
                <a:tc hMerge="1">
                  <a:txBody>
                    <a:bodyPr/>
                    <a:lstStyle/>
                    <a:p>
                      <a:endParaRPr kumimoji="1" lang="ja-JP" altLang="en-US"/>
                    </a:p>
                  </a:txBody>
                  <a:tcPr/>
                </a:tc>
                <a:extLst>
                  <a:ext uri="{0D108BD9-81ED-4DB2-BD59-A6C34878D82A}">
                    <a16:rowId xmlns:a16="http://schemas.microsoft.com/office/drawing/2014/main" val="10001"/>
                  </a:ext>
                </a:extLst>
              </a:tr>
              <a:tr h="468000">
                <a:tc gridSpan="3">
                  <a:txBody>
                    <a:bodyPr/>
                    <a:lstStyle>
                      <a:lvl1pPr>
                        <a:spcBef>
                          <a:spcPct val="20000"/>
                        </a:spcBef>
                        <a:buClr>
                          <a:schemeClr val="accent1"/>
                        </a:buClr>
                        <a:defRPr kumimoji="1" sz="2800">
                          <a:solidFill>
                            <a:schemeClr val="tx1"/>
                          </a:solidFill>
                          <a:latin typeface="Tahoma" pitchFamily="34" charset="0"/>
                          <a:ea typeface="ＭＳ Ｐゴシック" charset="-128"/>
                        </a:defRPr>
                      </a:lvl1pPr>
                      <a:lvl2pPr>
                        <a:spcBef>
                          <a:spcPct val="20000"/>
                        </a:spcBef>
                        <a:buClr>
                          <a:schemeClr val="hlink"/>
                        </a:buClr>
                        <a:defRPr kumimoji="1" sz="2400">
                          <a:solidFill>
                            <a:schemeClr val="tx1"/>
                          </a:solidFill>
                          <a:latin typeface="Tahoma" pitchFamily="34" charset="0"/>
                          <a:ea typeface="ＭＳ Ｐゴシック" charset="-128"/>
                        </a:defRPr>
                      </a:lvl2pPr>
                      <a:lvl3pPr>
                        <a:spcBef>
                          <a:spcPct val="20000"/>
                        </a:spcBef>
                        <a:buClr>
                          <a:schemeClr val="accent1"/>
                        </a:buClr>
                        <a:defRPr kumimoji="1" sz="2000">
                          <a:solidFill>
                            <a:schemeClr val="tx1"/>
                          </a:solidFill>
                          <a:latin typeface="Tahoma" pitchFamily="34" charset="0"/>
                          <a:ea typeface="ＭＳ Ｐゴシック" charset="-128"/>
                        </a:defRPr>
                      </a:lvl3pPr>
                      <a:lvl4pPr>
                        <a:spcBef>
                          <a:spcPct val="20000"/>
                        </a:spcBef>
                        <a:buClr>
                          <a:schemeClr val="folHlink"/>
                        </a:buClr>
                        <a:defRPr kumimoji="1">
                          <a:solidFill>
                            <a:schemeClr val="tx1"/>
                          </a:solidFill>
                          <a:latin typeface="Tahoma" pitchFamily="34" charset="0"/>
                          <a:ea typeface="ＭＳ Ｐゴシック" charset="-128"/>
                        </a:defRPr>
                      </a:lvl4pPr>
                      <a:lvl5pPr>
                        <a:spcBef>
                          <a:spcPct val="20000"/>
                        </a:spcBef>
                        <a:buClr>
                          <a:schemeClr val="accent1"/>
                        </a:buClr>
                        <a:defRPr kumimoji="1">
                          <a:solidFill>
                            <a:schemeClr val="tx1"/>
                          </a:solidFill>
                          <a:latin typeface="Tahoma" pitchFamily="34" charset="0"/>
                          <a:ea typeface="ＭＳ Ｐゴシック" charset="-128"/>
                        </a:defRPr>
                      </a:lvl5pPr>
                      <a:lvl6pPr fontAlgn="base">
                        <a:spcBef>
                          <a:spcPct val="20000"/>
                        </a:spcBef>
                        <a:spcAft>
                          <a:spcPct val="0"/>
                        </a:spcAft>
                        <a:buClr>
                          <a:schemeClr val="accent1"/>
                        </a:buClr>
                        <a:defRPr kumimoji="1">
                          <a:solidFill>
                            <a:schemeClr val="tx1"/>
                          </a:solidFill>
                          <a:latin typeface="Tahoma" pitchFamily="34" charset="0"/>
                          <a:ea typeface="ＭＳ Ｐゴシック" charset="-128"/>
                        </a:defRPr>
                      </a:lvl6pPr>
                      <a:lvl7pPr fontAlgn="base">
                        <a:spcBef>
                          <a:spcPct val="20000"/>
                        </a:spcBef>
                        <a:spcAft>
                          <a:spcPct val="0"/>
                        </a:spcAft>
                        <a:buClr>
                          <a:schemeClr val="accent1"/>
                        </a:buClr>
                        <a:defRPr kumimoji="1">
                          <a:solidFill>
                            <a:schemeClr val="tx1"/>
                          </a:solidFill>
                          <a:latin typeface="Tahoma" pitchFamily="34" charset="0"/>
                          <a:ea typeface="ＭＳ Ｐゴシック" charset="-128"/>
                        </a:defRPr>
                      </a:lvl7pPr>
                      <a:lvl8pPr fontAlgn="base">
                        <a:spcBef>
                          <a:spcPct val="20000"/>
                        </a:spcBef>
                        <a:spcAft>
                          <a:spcPct val="0"/>
                        </a:spcAft>
                        <a:buClr>
                          <a:schemeClr val="accent1"/>
                        </a:buClr>
                        <a:defRPr kumimoji="1">
                          <a:solidFill>
                            <a:schemeClr val="tx1"/>
                          </a:solidFill>
                          <a:latin typeface="Tahoma" pitchFamily="34" charset="0"/>
                          <a:ea typeface="ＭＳ Ｐゴシック" charset="-128"/>
                        </a:defRPr>
                      </a:lvl8pPr>
                      <a:lvl9pPr fontAlgn="base">
                        <a:spcBef>
                          <a:spcPct val="20000"/>
                        </a:spcBef>
                        <a:spcAft>
                          <a:spcPct val="0"/>
                        </a:spcAft>
                        <a:buClr>
                          <a:schemeClr val="accent1"/>
                        </a:buClr>
                        <a:defRPr kumimoji="1">
                          <a:solidFill>
                            <a:schemeClr val="tx1"/>
                          </a:solidFill>
                          <a:latin typeface="Tahoma" pitchFamily="34" charset="0"/>
                          <a:ea typeface="ＭＳ Ｐゴシック" charset="-128"/>
                        </a:defRPr>
                      </a:lvl9pPr>
                    </a:lstStyle>
                    <a:p>
                      <a:pPr marL="0" marR="0" lvl="0" indent="0" algn="l" defTabSz="914400" rtl="0" eaLnBrk="1" fontAlgn="ctr" latinLnBrk="0" hangingPunct="1">
                        <a:lnSpc>
                          <a:spcPct val="100000"/>
                        </a:lnSpc>
                        <a:spcBef>
                          <a:spcPct val="0"/>
                        </a:spcBef>
                        <a:spcAft>
                          <a:spcPct val="0"/>
                        </a:spcAft>
                        <a:buClrTx/>
                        <a:buSzTx/>
                        <a:buFontTx/>
                        <a:buNone/>
                        <a:tabLst/>
                        <a:defRPr/>
                      </a:pPr>
                      <a:r>
                        <a:rPr kumimoji="1" lang="ja-JP" altLang="en-US" sz="1800" u="none" strike="noStrike" cap="none" normalizeH="0" baseline="0" dirty="0">
                          <a:ln>
                            <a:noFill/>
                          </a:ln>
                          <a:effectLst/>
                        </a:rPr>
                        <a:t>乳児期</a:t>
                      </a:r>
                      <a:r>
                        <a:rPr kumimoji="1" lang="ja-JP" altLang="en-US" sz="1100" u="none" strike="noStrike" cap="none" normalizeH="0" baseline="0" dirty="0">
                          <a:ln>
                            <a:noFill/>
                          </a:ln>
                          <a:effectLst/>
                        </a:rPr>
                        <a:t>（主として０～３歳未満）</a:t>
                      </a:r>
                      <a:endParaRPr kumimoji="1" lang="en-US" altLang="ja-JP" sz="1100" b="0" i="0" u="none" strike="noStrike" cap="none" normalizeH="0" baseline="0" dirty="0">
                        <a:ln>
                          <a:noFill/>
                        </a:ln>
                        <a:solidFill>
                          <a:schemeClr val="tx1"/>
                        </a:solidFill>
                        <a:effectLst/>
                        <a:latin typeface="HGP創英ﾌﾟﾚｾﾞﾝｽEB" pitchFamily="18" charset="-128"/>
                        <a:ea typeface="HGP創英ﾌﾟﾚｾﾞﾝｽEB" pitchFamily="18" charset="-128"/>
                      </a:endParaRPr>
                    </a:p>
                  </a:txBody>
                  <a:tcPr anchor="ctr" horzOverflow="overflow">
                    <a:solidFill>
                      <a:srgbClr val="D6FCD4"/>
                    </a:solidFill>
                  </a:tcPr>
                </a:tc>
                <a:tc hMerge="1">
                  <a:txBody>
                    <a:bodyPr/>
                    <a:lstStyle/>
                    <a:p>
                      <a:endParaRPr kumimoji="1" lang="ja-JP" altLang="en-US"/>
                    </a:p>
                  </a:txBody>
                  <a:tcPr/>
                </a:tc>
                <a:tc hMerge="1">
                  <a:txBody>
                    <a:bodyPr/>
                    <a:lstStyle/>
                    <a:p>
                      <a:endParaRPr kumimoji="1" lang="ja-JP" altLang="en-US"/>
                    </a:p>
                  </a:txBody>
                  <a:tcPr/>
                </a:tc>
                <a:tc gridSpan="2">
                  <a:txBody>
                    <a:bodyPr/>
                    <a:lstStyle/>
                    <a:p>
                      <a:pPr marL="0" marR="0" lvl="0" indent="0" algn="l" defTabSz="914400" rtl="0" eaLnBrk="1" fontAlgn="ctr" latinLnBrk="0" hangingPunct="1">
                        <a:lnSpc>
                          <a:spcPct val="100000"/>
                        </a:lnSpc>
                        <a:spcBef>
                          <a:spcPct val="0"/>
                        </a:spcBef>
                        <a:spcAft>
                          <a:spcPct val="0"/>
                        </a:spcAft>
                        <a:buClrTx/>
                        <a:buSzTx/>
                        <a:buFontTx/>
                        <a:buNone/>
                        <a:tabLst/>
                        <a:defRPr/>
                      </a:pPr>
                      <a:r>
                        <a:rPr kumimoji="1" lang="ja-JP" altLang="en-US" sz="1400" u="none" strike="noStrike" cap="none" normalizeH="0" baseline="0" dirty="0">
                          <a:ln>
                            <a:noFill/>
                          </a:ln>
                          <a:effectLst/>
                        </a:rPr>
                        <a:t>健康診査後のフォロー、家庭における子育て、機能訓練、豊かな感覚的な遊びの体験、親子療育の開始、家族の障害受容のための支援</a:t>
                      </a:r>
                      <a:endParaRPr kumimoji="1" lang="en-US" altLang="ja-JP" sz="1400" b="0" i="0" u="none" strike="noStrike" cap="none" normalizeH="0" baseline="0" dirty="0">
                        <a:ln>
                          <a:noFill/>
                        </a:ln>
                        <a:solidFill>
                          <a:schemeClr val="tx1"/>
                        </a:solidFill>
                        <a:effectLst/>
                        <a:latin typeface="HGP創英ﾌﾟﾚｾﾞﾝｽEB" pitchFamily="18" charset="-128"/>
                        <a:ea typeface="HGP創英ﾌﾟﾚｾﾞﾝｽEB" pitchFamily="18" charset="-128"/>
                      </a:endParaRPr>
                    </a:p>
                  </a:txBody>
                  <a:tcPr anchor="ctr" horzOverflow="overflow">
                    <a:solidFill>
                      <a:srgbClr val="D6FCD4"/>
                    </a:solidFill>
                  </a:tcPr>
                </a:tc>
                <a:tc hMerge="1">
                  <a:txBody>
                    <a:bodyPr/>
                    <a:lstStyle/>
                    <a:p>
                      <a:endParaRPr kumimoji="1" lang="ja-JP" altLang="en-US"/>
                    </a:p>
                  </a:txBody>
                  <a:tcPr/>
                </a:tc>
                <a:extLst>
                  <a:ext uri="{0D108BD9-81ED-4DB2-BD59-A6C34878D82A}">
                    <a16:rowId xmlns:a16="http://schemas.microsoft.com/office/drawing/2014/main" val="10002"/>
                  </a:ext>
                </a:extLst>
              </a:tr>
              <a:tr h="468000">
                <a:tc rowSpan="2" gridSpan="2">
                  <a:txBody>
                    <a:bodyPr/>
                    <a:lstStyle>
                      <a:lvl1pPr>
                        <a:spcBef>
                          <a:spcPct val="20000"/>
                        </a:spcBef>
                        <a:buClr>
                          <a:schemeClr val="accent1"/>
                        </a:buClr>
                        <a:defRPr kumimoji="1" sz="2800">
                          <a:solidFill>
                            <a:schemeClr val="tx1"/>
                          </a:solidFill>
                          <a:latin typeface="Tahoma" pitchFamily="34" charset="0"/>
                          <a:ea typeface="ＭＳ Ｐゴシック" charset="-128"/>
                        </a:defRPr>
                      </a:lvl1pPr>
                      <a:lvl2pPr>
                        <a:spcBef>
                          <a:spcPct val="20000"/>
                        </a:spcBef>
                        <a:buClr>
                          <a:schemeClr val="hlink"/>
                        </a:buClr>
                        <a:defRPr kumimoji="1" sz="2400">
                          <a:solidFill>
                            <a:schemeClr val="tx1"/>
                          </a:solidFill>
                          <a:latin typeface="Tahoma" pitchFamily="34" charset="0"/>
                          <a:ea typeface="ＭＳ Ｐゴシック" charset="-128"/>
                        </a:defRPr>
                      </a:lvl2pPr>
                      <a:lvl3pPr>
                        <a:spcBef>
                          <a:spcPct val="20000"/>
                        </a:spcBef>
                        <a:buClr>
                          <a:schemeClr val="accent1"/>
                        </a:buClr>
                        <a:defRPr kumimoji="1" sz="2000">
                          <a:solidFill>
                            <a:schemeClr val="tx1"/>
                          </a:solidFill>
                          <a:latin typeface="Tahoma" pitchFamily="34" charset="0"/>
                          <a:ea typeface="ＭＳ Ｐゴシック" charset="-128"/>
                        </a:defRPr>
                      </a:lvl3pPr>
                      <a:lvl4pPr>
                        <a:spcBef>
                          <a:spcPct val="20000"/>
                        </a:spcBef>
                        <a:buClr>
                          <a:schemeClr val="folHlink"/>
                        </a:buClr>
                        <a:defRPr kumimoji="1">
                          <a:solidFill>
                            <a:schemeClr val="tx1"/>
                          </a:solidFill>
                          <a:latin typeface="Tahoma" pitchFamily="34" charset="0"/>
                          <a:ea typeface="ＭＳ Ｐゴシック" charset="-128"/>
                        </a:defRPr>
                      </a:lvl4pPr>
                      <a:lvl5pPr>
                        <a:spcBef>
                          <a:spcPct val="20000"/>
                        </a:spcBef>
                        <a:buClr>
                          <a:schemeClr val="accent1"/>
                        </a:buClr>
                        <a:defRPr kumimoji="1">
                          <a:solidFill>
                            <a:schemeClr val="tx1"/>
                          </a:solidFill>
                          <a:latin typeface="Tahoma" pitchFamily="34" charset="0"/>
                          <a:ea typeface="ＭＳ Ｐゴシック" charset="-128"/>
                        </a:defRPr>
                      </a:lvl5pPr>
                      <a:lvl6pPr fontAlgn="base">
                        <a:spcBef>
                          <a:spcPct val="20000"/>
                        </a:spcBef>
                        <a:spcAft>
                          <a:spcPct val="0"/>
                        </a:spcAft>
                        <a:buClr>
                          <a:schemeClr val="accent1"/>
                        </a:buClr>
                        <a:defRPr kumimoji="1">
                          <a:solidFill>
                            <a:schemeClr val="tx1"/>
                          </a:solidFill>
                          <a:latin typeface="Tahoma" pitchFamily="34" charset="0"/>
                          <a:ea typeface="ＭＳ Ｐゴシック" charset="-128"/>
                        </a:defRPr>
                      </a:lvl6pPr>
                      <a:lvl7pPr fontAlgn="base">
                        <a:spcBef>
                          <a:spcPct val="20000"/>
                        </a:spcBef>
                        <a:spcAft>
                          <a:spcPct val="0"/>
                        </a:spcAft>
                        <a:buClr>
                          <a:schemeClr val="accent1"/>
                        </a:buClr>
                        <a:defRPr kumimoji="1">
                          <a:solidFill>
                            <a:schemeClr val="tx1"/>
                          </a:solidFill>
                          <a:latin typeface="Tahoma" pitchFamily="34" charset="0"/>
                          <a:ea typeface="ＭＳ Ｐゴシック" charset="-128"/>
                        </a:defRPr>
                      </a:lvl7pPr>
                      <a:lvl8pPr fontAlgn="base">
                        <a:spcBef>
                          <a:spcPct val="20000"/>
                        </a:spcBef>
                        <a:spcAft>
                          <a:spcPct val="0"/>
                        </a:spcAft>
                        <a:buClr>
                          <a:schemeClr val="accent1"/>
                        </a:buClr>
                        <a:defRPr kumimoji="1">
                          <a:solidFill>
                            <a:schemeClr val="tx1"/>
                          </a:solidFill>
                          <a:latin typeface="Tahoma" pitchFamily="34" charset="0"/>
                          <a:ea typeface="ＭＳ Ｐゴシック" charset="-128"/>
                        </a:defRPr>
                      </a:lvl8pPr>
                      <a:lvl9pPr fontAlgn="base">
                        <a:spcBef>
                          <a:spcPct val="20000"/>
                        </a:spcBef>
                        <a:spcAft>
                          <a:spcPct val="0"/>
                        </a:spcAft>
                        <a:buClr>
                          <a:schemeClr val="accent1"/>
                        </a:buClr>
                        <a:defRPr kumimoji="1">
                          <a:solidFill>
                            <a:schemeClr val="tx1"/>
                          </a:solidFill>
                          <a:latin typeface="Tahoma" pitchFamily="34" charset="0"/>
                          <a:ea typeface="ＭＳ Ｐゴシック" charset="-128"/>
                        </a:defRPr>
                      </a:lvl9pPr>
                    </a:lstStyle>
                    <a:p>
                      <a:pPr marL="0" marR="0" lvl="0" indent="0" algn="l" defTabSz="914400" rtl="0" eaLnBrk="1" fontAlgn="t" latinLnBrk="0" hangingPunct="1">
                        <a:lnSpc>
                          <a:spcPct val="100000"/>
                        </a:lnSpc>
                        <a:spcBef>
                          <a:spcPct val="0"/>
                        </a:spcBef>
                        <a:spcAft>
                          <a:spcPct val="0"/>
                        </a:spcAft>
                        <a:buClrTx/>
                        <a:buSzTx/>
                        <a:buFontTx/>
                        <a:buNone/>
                        <a:tabLst/>
                      </a:pPr>
                      <a:r>
                        <a:rPr kumimoji="1" lang="ja-JP" altLang="en-US" sz="1800" u="none" strike="noStrike" cap="none" normalizeH="0" baseline="0" dirty="0">
                          <a:ln>
                            <a:noFill/>
                          </a:ln>
                          <a:effectLst/>
                        </a:rPr>
                        <a:t>幼児期</a:t>
                      </a:r>
                      <a:endParaRPr kumimoji="1" lang="ja-JP" altLang="en-US" sz="1800" b="0" i="0" u="none" strike="noStrike" cap="none" normalizeH="0" baseline="0" dirty="0">
                        <a:ln>
                          <a:noFill/>
                        </a:ln>
                        <a:solidFill>
                          <a:schemeClr val="tx1"/>
                        </a:solidFill>
                        <a:effectLst/>
                        <a:latin typeface="HGP創英ﾌﾟﾚｾﾞﾝｽEB" pitchFamily="18" charset="-128"/>
                        <a:ea typeface="HGP創英ﾌﾟﾚｾﾞﾝｽEB" pitchFamily="18" charset="-128"/>
                      </a:endParaRPr>
                    </a:p>
                  </a:txBody>
                  <a:tcPr anchor="ctr" horzOverflow="overflow">
                    <a:solidFill>
                      <a:srgbClr val="D6FCD4"/>
                    </a:solidFill>
                  </a:tcPr>
                </a:tc>
                <a:tc rowSpan="2" hMerge="1">
                  <a:txBody>
                    <a:bodyPr/>
                    <a:lstStyle/>
                    <a:p>
                      <a:pPr marL="0" marR="0" lvl="0" indent="0" algn="l" defTabSz="914400" rtl="0" eaLnBrk="1" fontAlgn="t" latinLnBrk="0" hangingPunct="1">
                        <a:lnSpc>
                          <a:spcPct val="100000"/>
                        </a:lnSpc>
                        <a:spcBef>
                          <a:spcPct val="0"/>
                        </a:spcBef>
                        <a:spcAft>
                          <a:spcPct val="0"/>
                        </a:spcAft>
                        <a:buClrTx/>
                        <a:buSzTx/>
                        <a:buFontTx/>
                        <a:buNone/>
                        <a:tabLst/>
                      </a:pPr>
                      <a:endParaRPr kumimoji="1" lang="ja-JP" altLang="en-US" sz="1800" b="0" i="0" u="none" strike="noStrike" cap="none" normalizeH="0" baseline="0" dirty="0">
                        <a:ln>
                          <a:noFill/>
                        </a:ln>
                        <a:solidFill>
                          <a:schemeClr val="tx1"/>
                        </a:solidFill>
                        <a:effectLst/>
                        <a:latin typeface="HGP創英ﾌﾟﾚｾﾞﾝｽEB" pitchFamily="18" charset="-128"/>
                        <a:ea typeface="HGP創英ﾌﾟﾚｾﾞﾝｽEB" pitchFamily="18" charset="-128"/>
                      </a:endParaRPr>
                    </a:p>
                  </a:txBody>
                  <a:tcPr anchor="ctr" horzOverflow="overflow">
                    <a:solidFill>
                      <a:srgbClr val="D6FCD4"/>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1" lang="ja-JP" altLang="en-US" sz="1800" u="none" strike="noStrike" cap="none" normalizeH="0" baseline="0" dirty="0">
                          <a:ln>
                            <a:noFill/>
                          </a:ln>
                          <a:effectLst/>
                        </a:rPr>
                        <a:t>前期</a:t>
                      </a:r>
                      <a:r>
                        <a:rPr kumimoji="1" lang="ja-JP" altLang="en-US" sz="1100" u="none" strike="noStrike" cap="none" normalizeH="0" baseline="0" dirty="0">
                          <a:ln>
                            <a:noFill/>
                          </a:ln>
                          <a:effectLst/>
                        </a:rPr>
                        <a:t>（主として３歳～５歳未満）</a:t>
                      </a:r>
                      <a:endParaRPr kumimoji="1" lang="ja-JP" altLang="en-US" sz="1200" b="0" i="0" u="none" strike="noStrike" cap="none" normalizeH="0" baseline="0" dirty="0">
                        <a:ln>
                          <a:noFill/>
                        </a:ln>
                        <a:solidFill>
                          <a:schemeClr val="tx1"/>
                        </a:solidFill>
                        <a:effectLst/>
                        <a:latin typeface="HGP創英ﾌﾟﾚｾﾞﾝｽEB" pitchFamily="18" charset="-128"/>
                        <a:ea typeface="HGP創英ﾌﾟﾚｾﾞﾝｽEB" pitchFamily="18" charset="-128"/>
                      </a:endParaRPr>
                    </a:p>
                  </a:txBody>
                  <a:tcPr anchor="ctr" horzOverflow="overflow">
                    <a:solidFill>
                      <a:srgbClr val="D6FCD4"/>
                    </a:solidFill>
                  </a:tcPr>
                </a:tc>
                <a:tc gridSpan="2">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1" lang="ja-JP" altLang="en-US" sz="1400" u="none" strike="noStrike" cap="none" normalizeH="0" baseline="0" dirty="0">
                          <a:ln>
                            <a:noFill/>
                          </a:ln>
                          <a:effectLst/>
                        </a:rPr>
                        <a:t>発達段階に応じた遊びを通した達成感の経験、集団での療育、地域の集団への参加の可能性、こどもに応じた複数の発達アセスメント</a:t>
                      </a:r>
                      <a:endParaRPr kumimoji="1" lang="ja-JP" altLang="en-US" sz="1400" b="0" i="0" u="none" strike="noStrike" cap="none" normalizeH="0" baseline="0" dirty="0">
                        <a:ln>
                          <a:noFill/>
                        </a:ln>
                        <a:solidFill>
                          <a:schemeClr val="tx1"/>
                        </a:solidFill>
                        <a:effectLst/>
                        <a:latin typeface="HGP創英ﾌﾟﾚｾﾞﾝｽEB" pitchFamily="18" charset="-128"/>
                        <a:ea typeface="HGP創英ﾌﾟﾚｾﾞﾝｽEB" pitchFamily="18" charset="-128"/>
                      </a:endParaRPr>
                    </a:p>
                  </a:txBody>
                  <a:tcPr anchor="b" horzOverflow="overflow">
                    <a:solidFill>
                      <a:srgbClr val="D6FCD4"/>
                    </a:solidFill>
                  </a:tcPr>
                </a:tc>
                <a:tc hMerge="1">
                  <a:txBody>
                    <a:bodyPr/>
                    <a:lstStyle/>
                    <a:p>
                      <a:endParaRPr kumimoji="1" lang="ja-JP" altLang="en-US"/>
                    </a:p>
                  </a:txBody>
                  <a:tcPr/>
                </a:tc>
                <a:extLst>
                  <a:ext uri="{0D108BD9-81ED-4DB2-BD59-A6C34878D82A}">
                    <a16:rowId xmlns:a16="http://schemas.microsoft.com/office/drawing/2014/main" val="10003"/>
                  </a:ext>
                </a:extLst>
              </a:tr>
              <a:tr h="468000">
                <a:tc gridSpan="2" vMerge="1">
                  <a:txBody>
                    <a:bodyPr/>
                    <a:lstStyle/>
                    <a:p>
                      <a:endParaRPr kumimoji="1" lang="ja-JP" altLang="en-US"/>
                    </a:p>
                  </a:txBody>
                  <a:tcPr/>
                </a:tc>
                <a:tc hMerge="1" vMerge="1">
                  <a:txBody>
                    <a:bodyPr/>
                    <a:lstStyle/>
                    <a:p>
                      <a:endParaRPr kumimoji="1" lang="ja-JP" altLang="en-US"/>
                    </a:p>
                  </a:txBody>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1" lang="ja-JP" altLang="en-US" sz="1800" u="none" strike="noStrike" cap="none" normalizeH="0" baseline="0" dirty="0">
                          <a:ln>
                            <a:noFill/>
                          </a:ln>
                          <a:effectLst/>
                        </a:rPr>
                        <a:t>後期</a:t>
                      </a:r>
                      <a:r>
                        <a:rPr kumimoji="1" lang="ja-JP" altLang="en-US" sz="1100" u="none" strike="noStrike" cap="none" normalizeH="0" baseline="0" dirty="0">
                          <a:ln>
                            <a:noFill/>
                          </a:ln>
                          <a:effectLst/>
                        </a:rPr>
                        <a:t>（主として５歳～就学まで）</a:t>
                      </a:r>
                      <a:endParaRPr kumimoji="1" lang="ja-JP" altLang="en-US" sz="1200" b="0" i="0" u="none" strike="noStrike" cap="none" normalizeH="0" baseline="0" dirty="0">
                        <a:ln>
                          <a:noFill/>
                        </a:ln>
                        <a:solidFill>
                          <a:schemeClr val="tx1"/>
                        </a:solidFill>
                        <a:effectLst/>
                        <a:latin typeface="HGP創英ﾌﾟﾚｾﾞﾝｽEB" pitchFamily="18" charset="-128"/>
                        <a:ea typeface="HGP創英ﾌﾟﾚｾﾞﾝｽEB" pitchFamily="18" charset="-128"/>
                      </a:endParaRPr>
                    </a:p>
                  </a:txBody>
                  <a:tcPr anchor="ctr" horzOverflow="overflow">
                    <a:solidFill>
                      <a:srgbClr val="D6FCD4"/>
                    </a:solidFill>
                  </a:tcPr>
                </a:tc>
                <a:tc gridSpan="2">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1" lang="ja-JP" altLang="en-US" sz="1400" u="none" strike="noStrike" cap="none" normalizeH="0" baseline="0" dirty="0">
                          <a:ln>
                            <a:noFill/>
                          </a:ln>
                          <a:effectLst/>
                        </a:rPr>
                        <a:t>就学に向けての支援、豊かな遊びを通した対人関係の構築と生活体験の広がり</a:t>
                      </a:r>
                      <a:endParaRPr kumimoji="1" lang="ja-JP" altLang="en-US" sz="1400" b="0" i="0" u="none" strike="noStrike" cap="none" normalizeH="0" baseline="0" dirty="0">
                        <a:ln>
                          <a:noFill/>
                        </a:ln>
                        <a:solidFill>
                          <a:schemeClr val="tx1"/>
                        </a:solidFill>
                        <a:effectLst/>
                        <a:latin typeface="HGP創英ﾌﾟﾚｾﾞﾝｽEB" pitchFamily="18" charset="-128"/>
                        <a:ea typeface="HGP創英ﾌﾟﾚｾﾞﾝｽEB" pitchFamily="18" charset="-128"/>
                      </a:endParaRPr>
                    </a:p>
                  </a:txBody>
                  <a:tcPr anchor="ctr" horzOverflow="overflow">
                    <a:solidFill>
                      <a:srgbClr val="D6FCD4"/>
                    </a:solidFill>
                  </a:tcPr>
                </a:tc>
                <a:tc hMerge="1">
                  <a:txBody>
                    <a:bodyPr/>
                    <a:lstStyle/>
                    <a:p>
                      <a:endParaRPr kumimoji="1" lang="ja-JP" altLang="en-US"/>
                    </a:p>
                  </a:txBody>
                  <a:tcPr/>
                </a:tc>
                <a:extLst>
                  <a:ext uri="{0D108BD9-81ED-4DB2-BD59-A6C34878D82A}">
                    <a16:rowId xmlns:a16="http://schemas.microsoft.com/office/drawing/2014/main" val="10004"/>
                  </a:ext>
                </a:extLst>
              </a:tr>
              <a:tr h="579120">
                <a:tc gridSpan="3">
                  <a:txBody>
                    <a:bodyPr/>
                    <a:lstStyle>
                      <a:lvl1pPr>
                        <a:spcBef>
                          <a:spcPct val="20000"/>
                        </a:spcBef>
                        <a:buClr>
                          <a:schemeClr val="accent1"/>
                        </a:buClr>
                        <a:defRPr kumimoji="1" sz="2800">
                          <a:solidFill>
                            <a:schemeClr val="tx1"/>
                          </a:solidFill>
                          <a:latin typeface="Tahoma" pitchFamily="34" charset="0"/>
                          <a:ea typeface="ＭＳ Ｐゴシック" charset="-128"/>
                        </a:defRPr>
                      </a:lvl1pPr>
                      <a:lvl2pPr>
                        <a:spcBef>
                          <a:spcPct val="20000"/>
                        </a:spcBef>
                        <a:buClr>
                          <a:schemeClr val="hlink"/>
                        </a:buClr>
                        <a:defRPr kumimoji="1" sz="2400">
                          <a:solidFill>
                            <a:schemeClr val="tx1"/>
                          </a:solidFill>
                          <a:latin typeface="Tahoma" pitchFamily="34" charset="0"/>
                          <a:ea typeface="ＭＳ Ｐゴシック" charset="-128"/>
                        </a:defRPr>
                      </a:lvl2pPr>
                      <a:lvl3pPr>
                        <a:spcBef>
                          <a:spcPct val="20000"/>
                        </a:spcBef>
                        <a:buClr>
                          <a:schemeClr val="accent1"/>
                        </a:buClr>
                        <a:defRPr kumimoji="1" sz="2000">
                          <a:solidFill>
                            <a:schemeClr val="tx1"/>
                          </a:solidFill>
                          <a:latin typeface="Tahoma" pitchFamily="34" charset="0"/>
                          <a:ea typeface="ＭＳ Ｐゴシック" charset="-128"/>
                        </a:defRPr>
                      </a:lvl3pPr>
                      <a:lvl4pPr>
                        <a:spcBef>
                          <a:spcPct val="20000"/>
                        </a:spcBef>
                        <a:buClr>
                          <a:schemeClr val="folHlink"/>
                        </a:buClr>
                        <a:defRPr kumimoji="1">
                          <a:solidFill>
                            <a:schemeClr val="tx1"/>
                          </a:solidFill>
                          <a:latin typeface="Tahoma" pitchFamily="34" charset="0"/>
                          <a:ea typeface="ＭＳ Ｐゴシック" charset="-128"/>
                        </a:defRPr>
                      </a:lvl4pPr>
                      <a:lvl5pPr>
                        <a:spcBef>
                          <a:spcPct val="20000"/>
                        </a:spcBef>
                        <a:buClr>
                          <a:schemeClr val="accent1"/>
                        </a:buClr>
                        <a:defRPr kumimoji="1">
                          <a:solidFill>
                            <a:schemeClr val="tx1"/>
                          </a:solidFill>
                          <a:latin typeface="Tahoma" pitchFamily="34" charset="0"/>
                          <a:ea typeface="ＭＳ Ｐゴシック" charset="-128"/>
                        </a:defRPr>
                      </a:lvl5pPr>
                      <a:lvl6pPr fontAlgn="base">
                        <a:spcBef>
                          <a:spcPct val="20000"/>
                        </a:spcBef>
                        <a:spcAft>
                          <a:spcPct val="0"/>
                        </a:spcAft>
                        <a:buClr>
                          <a:schemeClr val="accent1"/>
                        </a:buClr>
                        <a:defRPr kumimoji="1">
                          <a:solidFill>
                            <a:schemeClr val="tx1"/>
                          </a:solidFill>
                          <a:latin typeface="Tahoma" pitchFamily="34" charset="0"/>
                          <a:ea typeface="ＭＳ Ｐゴシック" charset="-128"/>
                        </a:defRPr>
                      </a:lvl6pPr>
                      <a:lvl7pPr fontAlgn="base">
                        <a:spcBef>
                          <a:spcPct val="20000"/>
                        </a:spcBef>
                        <a:spcAft>
                          <a:spcPct val="0"/>
                        </a:spcAft>
                        <a:buClr>
                          <a:schemeClr val="accent1"/>
                        </a:buClr>
                        <a:defRPr kumimoji="1">
                          <a:solidFill>
                            <a:schemeClr val="tx1"/>
                          </a:solidFill>
                          <a:latin typeface="Tahoma" pitchFamily="34" charset="0"/>
                          <a:ea typeface="ＭＳ Ｐゴシック" charset="-128"/>
                        </a:defRPr>
                      </a:lvl7pPr>
                      <a:lvl8pPr fontAlgn="base">
                        <a:spcBef>
                          <a:spcPct val="20000"/>
                        </a:spcBef>
                        <a:spcAft>
                          <a:spcPct val="0"/>
                        </a:spcAft>
                        <a:buClr>
                          <a:schemeClr val="accent1"/>
                        </a:buClr>
                        <a:defRPr kumimoji="1">
                          <a:solidFill>
                            <a:schemeClr val="tx1"/>
                          </a:solidFill>
                          <a:latin typeface="Tahoma" pitchFamily="34" charset="0"/>
                          <a:ea typeface="ＭＳ Ｐゴシック" charset="-128"/>
                        </a:defRPr>
                      </a:lvl8pPr>
                      <a:lvl9pPr fontAlgn="base">
                        <a:spcBef>
                          <a:spcPct val="20000"/>
                        </a:spcBef>
                        <a:spcAft>
                          <a:spcPct val="0"/>
                        </a:spcAft>
                        <a:buClr>
                          <a:schemeClr val="accent1"/>
                        </a:buClr>
                        <a:defRPr kumimoji="1">
                          <a:solidFill>
                            <a:schemeClr val="tx1"/>
                          </a:solidFill>
                          <a:latin typeface="Tahoma" pitchFamily="34" charset="0"/>
                          <a:ea typeface="ＭＳ Ｐゴシック" charset="-128"/>
                        </a:defRPr>
                      </a:lvl9pPr>
                    </a:lstStyle>
                    <a:p>
                      <a:pPr marL="0" marR="0" lvl="0" indent="0" algn="l" defTabSz="914400" rtl="0" eaLnBrk="1" fontAlgn="t" latinLnBrk="0" hangingPunct="1">
                        <a:lnSpc>
                          <a:spcPct val="100000"/>
                        </a:lnSpc>
                        <a:spcBef>
                          <a:spcPct val="0"/>
                        </a:spcBef>
                        <a:spcAft>
                          <a:spcPct val="0"/>
                        </a:spcAft>
                        <a:buClrTx/>
                        <a:buSzTx/>
                        <a:buFontTx/>
                        <a:buNone/>
                        <a:tabLst/>
                      </a:pPr>
                      <a:r>
                        <a:rPr kumimoji="1" lang="ja-JP" altLang="en-US" sz="1800" u="none" strike="noStrike" cap="none" normalizeH="0" baseline="0" dirty="0">
                          <a:ln>
                            <a:noFill/>
                          </a:ln>
                          <a:effectLst/>
                        </a:rPr>
                        <a:t>学童期</a:t>
                      </a:r>
                      <a:r>
                        <a:rPr kumimoji="1" lang="ja-JP" altLang="en-US" sz="1100" u="none" strike="noStrike" cap="none" normalizeH="0" baseline="0" dirty="0">
                          <a:ln>
                            <a:noFill/>
                          </a:ln>
                          <a:effectLst/>
                        </a:rPr>
                        <a:t>（主として就学～１２歳まで）</a:t>
                      </a:r>
                      <a:endParaRPr kumimoji="1" lang="ja-JP" altLang="en-US" sz="1100" b="0" i="0" u="none" strike="noStrike" cap="none" normalizeH="0" baseline="0" dirty="0">
                        <a:ln>
                          <a:noFill/>
                        </a:ln>
                        <a:solidFill>
                          <a:schemeClr val="tx1"/>
                        </a:solidFill>
                        <a:effectLst/>
                        <a:latin typeface="HGP創英ﾌﾟﾚｾﾞﾝｽEB" pitchFamily="18" charset="-128"/>
                        <a:ea typeface="HGP創英ﾌﾟﾚｾﾞﾝｽEB" pitchFamily="18" charset="-128"/>
                      </a:endParaRPr>
                    </a:p>
                  </a:txBody>
                  <a:tcPr anchor="ctr" horzOverflow="overflow">
                    <a:solidFill>
                      <a:srgbClr val="D6FCD4"/>
                    </a:solidFill>
                  </a:tcPr>
                </a:tc>
                <a:tc hMerge="1">
                  <a:txBody>
                    <a:bodyPr/>
                    <a:lstStyle/>
                    <a:p>
                      <a:endParaRPr kumimoji="1" lang="ja-JP" altLang="en-US"/>
                    </a:p>
                  </a:txBody>
                  <a:tcPr/>
                </a:tc>
                <a:tc hMerge="1">
                  <a:txBody>
                    <a:bodyPr/>
                    <a:lstStyle/>
                    <a:p>
                      <a:endParaRPr kumimoji="1" lang="ja-JP" altLang="en-US"/>
                    </a:p>
                  </a:txBody>
                  <a:tcPr/>
                </a:tc>
                <a:tc rowSpan="2">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1" lang="ja-JP" altLang="en-US" sz="1400" u="none" strike="noStrike" cap="none" normalizeH="0" baseline="0" dirty="0">
                          <a:ln>
                            <a:noFill/>
                          </a:ln>
                          <a:effectLst/>
                        </a:rPr>
                        <a:t>能力に応じた臨機応変かつ適切な教育の提供、将来に向けて必要な生活体験、性教育、意思表現及び意思表明の機会、進学に向けた支援</a:t>
                      </a:r>
                      <a:endParaRPr kumimoji="1" lang="ja-JP" altLang="en-US" sz="1400" b="0" i="0" u="none" strike="noStrike" cap="none" normalizeH="0" baseline="0" dirty="0">
                        <a:ln>
                          <a:noFill/>
                        </a:ln>
                        <a:solidFill>
                          <a:schemeClr val="tx1"/>
                        </a:solidFill>
                        <a:effectLst/>
                        <a:latin typeface="HGP創英ﾌﾟﾚｾﾞﾝｽEB" pitchFamily="18" charset="-128"/>
                        <a:ea typeface="HGP創英ﾌﾟﾚｾﾞﾝｽEB" pitchFamily="18" charset="-128"/>
                      </a:endParaRPr>
                    </a:p>
                  </a:txBody>
                  <a:tcPr anchor="ctr" horzOverflow="overflow">
                    <a:solidFill>
                      <a:srgbClr val="D6FCD4"/>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endParaRPr kumimoji="1" lang="ja-JP" altLang="en-US" sz="1400" b="0" i="0" u="none" strike="noStrike" cap="none" normalizeH="0" baseline="0" dirty="0">
                        <a:ln>
                          <a:noFill/>
                        </a:ln>
                        <a:solidFill>
                          <a:schemeClr val="tx1"/>
                        </a:solidFill>
                        <a:effectLst/>
                        <a:latin typeface="HGP創英ﾌﾟﾚｾﾞﾝｽEB" pitchFamily="18" charset="-128"/>
                        <a:ea typeface="HGP創英ﾌﾟﾚｾﾞﾝｽEB" pitchFamily="18" charset="-128"/>
                      </a:endParaRPr>
                    </a:p>
                  </a:txBody>
                  <a:tcPr anchor="ctr" horzOverflow="overflow">
                    <a:solidFill>
                      <a:srgbClr val="D6FCD4"/>
                    </a:solidFill>
                  </a:tcPr>
                </a:tc>
                <a:extLst>
                  <a:ext uri="{0D108BD9-81ED-4DB2-BD59-A6C34878D82A}">
                    <a16:rowId xmlns:a16="http://schemas.microsoft.com/office/drawing/2014/main" val="10005"/>
                  </a:ext>
                </a:extLst>
              </a:tr>
              <a:tr h="447248">
                <a:tc gridSpan="3">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mn-lt"/>
                          <a:ea typeface="+mn-ea"/>
                          <a:cs typeface="+mn-cs"/>
                        </a:rPr>
                        <a:t>思春期</a:t>
                      </a:r>
                      <a:r>
                        <a:rPr kumimoji="1" lang="ja-JP" altLang="en-US" sz="1100" b="0" i="0" u="none" strike="noStrike" kern="1200" cap="none" spc="0" normalizeH="0" baseline="0" noProof="0" dirty="0">
                          <a:ln>
                            <a:noFill/>
                          </a:ln>
                          <a:solidFill>
                            <a:srgbClr val="000000"/>
                          </a:solidFill>
                          <a:effectLst/>
                          <a:uLnTx/>
                          <a:uFillTx/>
                          <a:latin typeface="+mn-lt"/>
                          <a:ea typeface="+mn-ea"/>
                          <a:cs typeface="+mn-cs"/>
                        </a:rPr>
                        <a:t>（主として１３歳～１７歳）</a:t>
                      </a:r>
                      <a:endParaRPr kumimoji="1" lang="ja-JP" altLang="en-US" sz="1800" b="0" i="0" u="none" strike="noStrike" kern="1200" cap="none" spc="0" normalizeH="0" baseline="0" noProof="0" dirty="0">
                        <a:ln>
                          <a:noFill/>
                        </a:ln>
                        <a:solidFill>
                          <a:srgbClr val="000000"/>
                        </a:solidFill>
                        <a:effectLst/>
                        <a:uLnTx/>
                        <a:uFillTx/>
                        <a:latin typeface="HGP創英ﾌﾟﾚｾﾞﾝｽEB" pitchFamily="18" charset="-128"/>
                        <a:ea typeface="HGP創英ﾌﾟﾚｾﾞﾝｽEB" pitchFamily="18" charset="-128"/>
                        <a:cs typeface="+mn-cs"/>
                      </a:endParaRPr>
                    </a:p>
                  </a:txBody>
                  <a:tcPr anchor="ctr" horzOverflow="overflow">
                    <a:solidFill>
                      <a:srgbClr val="D6FCD4"/>
                    </a:solidFill>
                  </a:tcPr>
                </a:tc>
                <a:tc hMerge="1">
                  <a:txBody>
                    <a:bodyPr/>
                    <a:lstStyle/>
                    <a:p>
                      <a:endParaRPr kumimoji="1" lang="ja-JP" altLang="en-US"/>
                    </a:p>
                  </a:txBody>
                  <a:tcPr/>
                </a:tc>
                <a:tc hMerge="1">
                  <a:txBody>
                    <a:bodyPr/>
                    <a:lstStyle/>
                    <a:p>
                      <a:endParaRPr kumimoji="1" lang="ja-JP" altLang="en-US"/>
                    </a:p>
                  </a:txBody>
                  <a:tcPr/>
                </a:tc>
                <a:tc vMerge="1">
                  <a:txBody>
                    <a:bodyPr/>
                    <a:lstStyle/>
                    <a:p>
                      <a:pPr marL="0" marR="0" lvl="0" indent="0" algn="l" defTabSz="914400" rtl="0" eaLnBrk="1" fontAlgn="t" latinLnBrk="0" hangingPunct="1">
                        <a:lnSpc>
                          <a:spcPct val="100000"/>
                        </a:lnSpc>
                        <a:spcBef>
                          <a:spcPct val="0"/>
                        </a:spcBef>
                        <a:spcAft>
                          <a:spcPct val="0"/>
                        </a:spcAft>
                        <a:buClrTx/>
                        <a:buSzTx/>
                        <a:buFontTx/>
                        <a:buNone/>
                        <a:tabLst/>
                      </a:pPr>
                      <a:endParaRPr kumimoji="1" lang="ja-JP" altLang="en-US" sz="1400" b="0" i="0" u="none" strike="noStrike" cap="none" normalizeH="0" baseline="0" dirty="0">
                        <a:ln>
                          <a:noFill/>
                        </a:ln>
                        <a:solidFill>
                          <a:schemeClr val="tx1"/>
                        </a:solidFill>
                        <a:effectLst/>
                        <a:latin typeface="HGP創英ﾌﾟﾚｾﾞﾝｽEB" pitchFamily="18" charset="-128"/>
                        <a:ea typeface="HGP創英ﾌﾟﾚｾﾞﾝｽEB" pitchFamily="18" charset="-128"/>
                      </a:endParaRPr>
                    </a:p>
                  </a:txBody>
                  <a:tcPr anchor="ctr" horzOverflow="overflow">
                    <a:solidFill>
                      <a:srgbClr val="D6FCD4"/>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1" lang="ja-JP" altLang="en-US" sz="1400" u="none" strike="noStrike" cap="none" normalizeH="0" baseline="0" dirty="0">
                          <a:ln>
                            <a:noFill/>
                          </a:ln>
                          <a:effectLst/>
                        </a:rPr>
                        <a:t>卒業後に向けた就労体験生活体験、移行支援</a:t>
                      </a:r>
                      <a:endParaRPr kumimoji="1" lang="ja-JP" altLang="en-US" sz="1400" b="0" i="0" u="none" strike="noStrike" cap="none" normalizeH="0" baseline="0" dirty="0">
                        <a:ln>
                          <a:noFill/>
                        </a:ln>
                        <a:solidFill>
                          <a:schemeClr val="tx1"/>
                        </a:solidFill>
                        <a:effectLst/>
                        <a:latin typeface="HGP創英ﾌﾟﾚｾﾞﾝｽEB" pitchFamily="18" charset="-128"/>
                        <a:ea typeface="HGP創英ﾌﾟﾚｾﾞﾝｽEB" pitchFamily="18" charset="-128"/>
                      </a:endParaRPr>
                    </a:p>
                  </a:txBody>
                  <a:tcPr anchor="ctr" horzOverflow="overflow">
                    <a:solidFill>
                      <a:srgbClr val="D6FCD4"/>
                    </a:solidFill>
                  </a:tcPr>
                </a:tc>
                <a:extLst>
                  <a:ext uri="{0D108BD9-81ED-4DB2-BD59-A6C34878D82A}">
                    <a16:rowId xmlns:a16="http://schemas.microsoft.com/office/drawing/2014/main" val="1794532645"/>
                  </a:ext>
                </a:extLst>
              </a:tr>
              <a:tr h="468000">
                <a:tc rowSpan="2">
                  <a:txBody>
                    <a:bodyPr/>
                    <a:lstStyle>
                      <a:lvl1pPr>
                        <a:spcBef>
                          <a:spcPct val="20000"/>
                        </a:spcBef>
                        <a:buClr>
                          <a:schemeClr val="accent1"/>
                        </a:buClr>
                        <a:defRPr kumimoji="1" sz="2800">
                          <a:solidFill>
                            <a:schemeClr val="tx1"/>
                          </a:solidFill>
                          <a:latin typeface="Tahoma" pitchFamily="34" charset="0"/>
                          <a:ea typeface="ＭＳ Ｐゴシック" charset="-128"/>
                        </a:defRPr>
                      </a:lvl1pPr>
                      <a:lvl2pPr>
                        <a:spcBef>
                          <a:spcPct val="20000"/>
                        </a:spcBef>
                        <a:buClr>
                          <a:schemeClr val="hlink"/>
                        </a:buClr>
                        <a:defRPr kumimoji="1" sz="2400">
                          <a:solidFill>
                            <a:schemeClr val="tx1"/>
                          </a:solidFill>
                          <a:latin typeface="Tahoma" pitchFamily="34" charset="0"/>
                          <a:ea typeface="ＭＳ Ｐゴシック" charset="-128"/>
                        </a:defRPr>
                      </a:lvl2pPr>
                      <a:lvl3pPr>
                        <a:spcBef>
                          <a:spcPct val="20000"/>
                        </a:spcBef>
                        <a:buClr>
                          <a:schemeClr val="accent1"/>
                        </a:buClr>
                        <a:defRPr kumimoji="1" sz="2000">
                          <a:solidFill>
                            <a:schemeClr val="tx1"/>
                          </a:solidFill>
                          <a:latin typeface="Tahoma" pitchFamily="34" charset="0"/>
                          <a:ea typeface="ＭＳ Ｐゴシック" charset="-128"/>
                        </a:defRPr>
                      </a:lvl3pPr>
                      <a:lvl4pPr>
                        <a:spcBef>
                          <a:spcPct val="20000"/>
                        </a:spcBef>
                        <a:buClr>
                          <a:schemeClr val="folHlink"/>
                        </a:buClr>
                        <a:defRPr kumimoji="1">
                          <a:solidFill>
                            <a:schemeClr val="tx1"/>
                          </a:solidFill>
                          <a:latin typeface="Tahoma" pitchFamily="34" charset="0"/>
                          <a:ea typeface="ＭＳ Ｐゴシック" charset="-128"/>
                        </a:defRPr>
                      </a:lvl4pPr>
                      <a:lvl5pPr>
                        <a:spcBef>
                          <a:spcPct val="20000"/>
                        </a:spcBef>
                        <a:buClr>
                          <a:schemeClr val="accent1"/>
                        </a:buClr>
                        <a:defRPr kumimoji="1">
                          <a:solidFill>
                            <a:schemeClr val="tx1"/>
                          </a:solidFill>
                          <a:latin typeface="Tahoma" pitchFamily="34" charset="0"/>
                          <a:ea typeface="ＭＳ Ｐゴシック" charset="-128"/>
                        </a:defRPr>
                      </a:lvl5pPr>
                      <a:lvl6pPr fontAlgn="base">
                        <a:spcBef>
                          <a:spcPct val="20000"/>
                        </a:spcBef>
                        <a:spcAft>
                          <a:spcPct val="0"/>
                        </a:spcAft>
                        <a:buClr>
                          <a:schemeClr val="accent1"/>
                        </a:buClr>
                        <a:defRPr kumimoji="1">
                          <a:solidFill>
                            <a:schemeClr val="tx1"/>
                          </a:solidFill>
                          <a:latin typeface="Tahoma" pitchFamily="34" charset="0"/>
                          <a:ea typeface="ＭＳ Ｐゴシック" charset="-128"/>
                        </a:defRPr>
                      </a:lvl6pPr>
                      <a:lvl7pPr fontAlgn="base">
                        <a:spcBef>
                          <a:spcPct val="20000"/>
                        </a:spcBef>
                        <a:spcAft>
                          <a:spcPct val="0"/>
                        </a:spcAft>
                        <a:buClr>
                          <a:schemeClr val="accent1"/>
                        </a:buClr>
                        <a:defRPr kumimoji="1">
                          <a:solidFill>
                            <a:schemeClr val="tx1"/>
                          </a:solidFill>
                          <a:latin typeface="Tahoma" pitchFamily="34" charset="0"/>
                          <a:ea typeface="ＭＳ Ｐゴシック" charset="-128"/>
                        </a:defRPr>
                      </a:lvl7pPr>
                      <a:lvl8pPr fontAlgn="base">
                        <a:spcBef>
                          <a:spcPct val="20000"/>
                        </a:spcBef>
                        <a:spcAft>
                          <a:spcPct val="0"/>
                        </a:spcAft>
                        <a:buClr>
                          <a:schemeClr val="accent1"/>
                        </a:buClr>
                        <a:defRPr kumimoji="1">
                          <a:solidFill>
                            <a:schemeClr val="tx1"/>
                          </a:solidFill>
                          <a:latin typeface="Tahoma" pitchFamily="34" charset="0"/>
                          <a:ea typeface="ＭＳ Ｐゴシック" charset="-128"/>
                        </a:defRPr>
                      </a:lvl8pPr>
                      <a:lvl9pPr fontAlgn="base">
                        <a:spcBef>
                          <a:spcPct val="20000"/>
                        </a:spcBef>
                        <a:spcAft>
                          <a:spcPct val="0"/>
                        </a:spcAft>
                        <a:buClr>
                          <a:schemeClr val="accent1"/>
                        </a:buClr>
                        <a:defRPr kumimoji="1">
                          <a:solidFill>
                            <a:schemeClr val="tx1"/>
                          </a:solidFill>
                          <a:latin typeface="Tahoma" pitchFamily="34" charset="0"/>
                          <a:ea typeface="ＭＳ Ｐゴシック" charset="-128"/>
                        </a:defRPr>
                      </a:lvl9pPr>
                    </a:lstStyle>
                    <a:p>
                      <a:pPr marL="0" marR="0" lvl="0" indent="0" algn="l" defTabSz="914400" rtl="0" eaLnBrk="1" fontAlgn="t" latinLnBrk="0" hangingPunct="1">
                        <a:lnSpc>
                          <a:spcPct val="100000"/>
                        </a:lnSpc>
                        <a:spcBef>
                          <a:spcPct val="0"/>
                        </a:spcBef>
                        <a:spcAft>
                          <a:spcPct val="0"/>
                        </a:spcAft>
                        <a:buClrTx/>
                        <a:buSzTx/>
                        <a:buFontTx/>
                        <a:buNone/>
                        <a:tabLst/>
                      </a:pPr>
                      <a:r>
                        <a:rPr kumimoji="1" lang="ja-JP" altLang="en-US" sz="1800" u="none" strike="noStrike" cap="none" normalizeH="0" baseline="0" dirty="0">
                          <a:ln>
                            <a:noFill/>
                          </a:ln>
                          <a:effectLst/>
                        </a:rPr>
                        <a:t>青年期</a:t>
                      </a:r>
                      <a:endParaRPr kumimoji="1" lang="ja-JP" altLang="en-US" sz="1800" b="0" i="0" u="none" strike="noStrike" cap="none" normalizeH="0" baseline="0" dirty="0">
                        <a:ln>
                          <a:noFill/>
                        </a:ln>
                        <a:solidFill>
                          <a:schemeClr val="tx1"/>
                        </a:solidFill>
                        <a:effectLst/>
                        <a:latin typeface="HGP創英ﾌﾟﾚｾﾞﾝｽEB" pitchFamily="18" charset="-128"/>
                        <a:ea typeface="HGP創英ﾌﾟﾚｾﾞﾝｽEB" pitchFamily="18" charset="-128"/>
                      </a:endParaRPr>
                    </a:p>
                  </a:txBody>
                  <a:tcPr anchor="ctr" horzOverflow="overflow">
                    <a:solidFill>
                      <a:srgbClr val="D6FCD4"/>
                    </a:solidFill>
                  </a:tcPr>
                </a:tc>
                <a:tc gridSpan="2">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1" lang="ja-JP" altLang="en-US" sz="1800" u="none" strike="noStrike" cap="none" normalizeH="0" baseline="0">
                          <a:ln>
                            <a:noFill/>
                          </a:ln>
                          <a:effectLst/>
                        </a:rPr>
                        <a:t>前期</a:t>
                      </a:r>
                      <a:r>
                        <a:rPr kumimoji="1" lang="ja-JP" altLang="en-US" sz="1100" u="none" strike="noStrike" cap="none" normalizeH="0" baseline="0">
                          <a:ln>
                            <a:noFill/>
                          </a:ln>
                          <a:effectLst/>
                        </a:rPr>
                        <a:t>（主として１８～</a:t>
                      </a:r>
                      <a:r>
                        <a:rPr kumimoji="1" lang="en-US" altLang="ja-JP" sz="1100" u="none" strike="noStrike" cap="none" normalizeH="0" baseline="0">
                          <a:ln>
                            <a:noFill/>
                          </a:ln>
                          <a:effectLst/>
                        </a:rPr>
                        <a:t>20</a:t>
                      </a:r>
                      <a:r>
                        <a:rPr kumimoji="1" lang="ja-JP" altLang="en-US" sz="1100" u="none" strike="noStrike" cap="none" normalizeH="0" baseline="0">
                          <a:ln>
                            <a:noFill/>
                          </a:ln>
                          <a:effectLst/>
                        </a:rPr>
                        <a:t>歳）</a:t>
                      </a:r>
                      <a:endParaRPr kumimoji="1" lang="ja-JP" altLang="en-US" sz="1800" b="0" i="0" u="none" strike="noStrike" cap="none" normalizeH="0" baseline="0" dirty="0">
                        <a:ln>
                          <a:noFill/>
                        </a:ln>
                        <a:solidFill>
                          <a:schemeClr val="tx1"/>
                        </a:solidFill>
                        <a:effectLst/>
                        <a:latin typeface="HGP創英ﾌﾟﾚｾﾞﾝｽEB" pitchFamily="18" charset="-128"/>
                        <a:ea typeface="HGP創英ﾌﾟﾚｾﾞﾝｽEB" pitchFamily="18" charset="-128"/>
                      </a:endParaRPr>
                    </a:p>
                  </a:txBody>
                  <a:tcPr anchor="ctr" horzOverflow="overflow">
                    <a:solidFill>
                      <a:srgbClr val="D6FCD4"/>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1" lang="ja-JP" altLang="en-US" sz="1800" u="none" strike="noStrike" cap="none" normalizeH="0" baseline="0" dirty="0">
                          <a:ln>
                            <a:noFill/>
                          </a:ln>
                          <a:effectLst/>
                        </a:rPr>
                        <a:t>前期</a:t>
                      </a:r>
                      <a:r>
                        <a:rPr kumimoji="1" lang="ja-JP" altLang="en-US" sz="1100" u="none" strike="noStrike" cap="none" normalizeH="0" baseline="0" dirty="0">
                          <a:ln>
                            <a:noFill/>
                          </a:ln>
                          <a:effectLst/>
                        </a:rPr>
                        <a:t>（主として１８～</a:t>
                      </a:r>
                      <a:r>
                        <a:rPr kumimoji="1" lang="en-US" altLang="ja-JP" sz="1100" u="none" strike="noStrike" cap="none" normalizeH="0" baseline="0" dirty="0">
                          <a:ln>
                            <a:noFill/>
                          </a:ln>
                          <a:effectLst/>
                        </a:rPr>
                        <a:t>20</a:t>
                      </a:r>
                      <a:r>
                        <a:rPr kumimoji="1" lang="ja-JP" altLang="en-US" sz="1100" u="none" strike="noStrike" cap="none" normalizeH="0" baseline="0" dirty="0">
                          <a:ln>
                            <a:noFill/>
                          </a:ln>
                          <a:effectLst/>
                        </a:rPr>
                        <a:t>歳）</a:t>
                      </a:r>
                      <a:endParaRPr kumimoji="1" lang="ja-JP" altLang="en-US" sz="1100" b="0" i="0" u="none" strike="noStrike" cap="none" normalizeH="0" baseline="0" dirty="0">
                        <a:ln>
                          <a:noFill/>
                        </a:ln>
                        <a:solidFill>
                          <a:schemeClr val="tx1"/>
                        </a:solidFill>
                        <a:effectLst/>
                        <a:latin typeface="HGP創英ﾌﾟﾚｾﾞﾝｽEB" pitchFamily="18" charset="-128"/>
                        <a:ea typeface="HGP創英ﾌﾟﾚｾﾞﾝｽEB" pitchFamily="18" charset="-128"/>
                      </a:endParaRPr>
                    </a:p>
                  </a:txBody>
                  <a:tcPr anchor="ctr" horzOverflow="overflow">
                    <a:solidFill>
                      <a:srgbClr val="D6FCD4"/>
                    </a:solidFill>
                  </a:tcPr>
                </a:tc>
                <a:tc gridSpan="2">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1" lang="ja-JP" altLang="en-US" sz="1400" u="none" strike="noStrike" cap="none" normalizeH="0" baseline="0" dirty="0">
                          <a:ln>
                            <a:noFill/>
                          </a:ln>
                          <a:effectLst/>
                        </a:rPr>
                        <a:t>地域・就労定着支援、本人のストレングスを活かした本格的な相談支援の開始</a:t>
                      </a:r>
                      <a:endParaRPr kumimoji="1" lang="ja-JP" altLang="en-US" sz="1400" b="0" i="0" u="none" strike="noStrike" cap="none" normalizeH="0" baseline="0" dirty="0">
                        <a:ln>
                          <a:noFill/>
                        </a:ln>
                        <a:solidFill>
                          <a:schemeClr val="tx1"/>
                        </a:solidFill>
                        <a:effectLst/>
                        <a:latin typeface="HGP創英ﾌﾟﾚｾﾞﾝｽEB" pitchFamily="18" charset="-128"/>
                        <a:ea typeface="HGP創英ﾌﾟﾚｾﾞﾝｽEB" pitchFamily="18" charset="-128"/>
                      </a:endParaRPr>
                    </a:p>
                  </a:txBody>
                  <a:tcPr anchor="ctr" horzOverflow="overflow">
                    <a:solidFill>
                      <a:srgbClr val="D6FCD4"/>
                    </a:solidFill>
                  </a:tcPr>
                </a:tc>
                <a:tc hMerge="1">
                  <a:txBody>
                    <a:bodyPr/>
                    <a:lstStyle/>
                    <a:p>
                      <a:endParaRPr kumimoji="1" lang="ja-JP" altLang="en-US"/>
                    </a:p>
                  </a:txBody>
                  <a:tcPr/>
                </a:tc>
                <a:extLst>
                  <a:ext uri="{0D108BD9-81ED-4DB2-BD59-A6C34878D82A}">
                    <a16:rowId xmlns:a16="http://schemas.microsoft.com/office/drawing/2014/main" val="10006"/>
                  </a:ext>
                </a:extLst>
              </a:tr>
              <a:tr h="468000">
                <a:tc vMerge="1">
                  <a:txBody>
                    <a:bodyPr/>
                    <a:lstStyle/>
                    <a:p>
                      <a:endParaRPr kumimoji="1" lang="ja-JP" altLang="en-US"/>
                    </a:p>
                  </a:txBody>
                  <a:tcPr/>
                </a:tc>
                <a:tc gridSpan="2">
                  <a:txBody>
                    <a:bodyPr/>
                    <a:lstStyle/>
                    <a:p>
                      <a:r>
                        <a:rPr kumimoji="1" lang="ja-JP" altLang="en-US" sz="1800" u="none" strike="noStrike" cap="none" normalizeH="0" baseline="0">
                          <a:ln>
                            <a:noFill/>
                          </a:ln>
                          <a:effectLst/>
                        </a:rPr>
                        <a:t>後期</a:t>
                      </a:r>
                      <a:r>
                        <a:rPr kumimoji="1" lang="ja-JP" altLang="en-US" sz="1100" u="none" strike="noStrike" cap="none" normalizeH="0" baseline="0">
                          <a:ln>
                            <a:noFill/>
                          </a:ln>
                          <a:effectLst/>
                        </a:rPr>
                        <a:t>（主として２０歳代）</a:t>
                      </a:r>
                      <a:endParaRPr kumimoji="1" lang="ja-JP" altLang="en-US"/>
                    </a:p>
                  </a:txBody>
                  <a:tcPr anchor="ctr" horzOverflow="overflow">
                    <a:solidFill>
                      <a:srgbClr val="D6FCD4"/>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1" lang="ja-JP" altLang="en-US" sz="1800" u="none" strike="noStrike" cap="none" normalizeH="0" baseline="0" dirty="0">
                          <a:ln>
                            <a:noFill/>
                          </a:ln>
                          <a:effectLst/>
                        </a:rPr>
                        <a:t>後期</a:t>
                      </a:r>
                      <a:r>
                        <a:rPr kumimoji="1" lang="ja-JP" altLang="en-US" sz="1100" u="none" strike="noStrike" cap="none" normalizeH="0" baseline="0" dirty="0">
                          <a:ln>
                            <a:noFill/>
                          </a:ln>
                          <a:effectLst/>
                        </a:rPr>
                        <a:t>（主として２０歳代）</a:t>
                      </a:r>
                      <a:endParaRPr kumimoji="1" lang="ja-JP" altLang="en-US" sz="1600" b="0" i="0" u="none" strike="noStrike" cap="none" normalizeH="0" baseline="0" dirty="0">
                        <a:ln>
                          <a:noFill/>
                        </a:ln>
                        <a:solidFill>
                          <a:schemeClr val="tx1"/>
                        </a:solidFill>
                        <a:effectLst/>
                        <a:latin typeface="HGP創英ﾌﾟﾚｾﾞﾝｽEB" pitchFamily="18" charset="-128"/>
                        <a:ea typeface="HGP創英ﾌﾟﾚｾﾞﾝｽEB" pitchFamily="18" charset="-128"/>
                      </a:endParaRPr>
                    </a:p>
                  </a:txBody>
                  <a:tcPr anchor="ctr" horzOverflow="overflow">
                    <a:solidFill>
                      <a:srgbClr val="D6FCD4"/>
                    </a:solidFill>
                  </a:tcPr>
                </a:tc>
                <a:tc gridSpan="2">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1" lang="ja-JP" altLang="en-US" sz="1400" b="0" i="0" u="none" strike="noStrike" cap="none" normalizeH="0" baseline="0" dirty="0">
                          <a:ln>
                            <a:noFill/>
                          </a:ln>
                          <a:solidFill>
                            <a:schemeClr val="tx1"/>
                          </a:solidFill>
                          <a:effectLst/>
                          <a:latin typeface="+mn-ea"/>
                          <a:ea typeface="+mn-ea"/>
                        </a:rPr>
                        <a:t>余暇・休日の過ごし方、適切な就労先の見直し、一人暮らしへの支援、本格的な意思決定支援の開始及び自己決定された暮らしの提供</a:t>
                      </a:r>
                    </a:p>
                  </a:txBody>
                  <a:tcPr anchor="ctr" horzOverflow="overflow">
                    <a:solidFill>
                      <a:srgbClr val="D6FCD4"/>
                    </a:solidFill>
                  </a:tcPr>
                </a:tc>
                <a:tc hMerge="1">
                  <a:txBody>
                    <a:bodyPr/>
                    <a:lstStyle/>
                    <a:p>
                      <a:endParaRPr kumimoji="1" lang="ja-JP" altLang="en-US"/>
                    </a:p>
                  </a:txBody>
                  <a:tcPr/>
                </a:tc>
                <a:extLst>
                  <a:ext uri="{0D108BD9-81ED-4DB2-BD59-A6C34878D82A}">
                    <a16:rowId xmlns:a16="http://schemas.microsoft.com/office/drawing/2014/main" val="10007"/>
                  </a:ext>
                </a:extLst>
              </a:tr>
              <a:tr h="468000">
                <a:tc rowSpan="3">
                  <a:txBody>
                    <a:bodyPr/>
                    <a:lstStyle>
                      <a:lvl1pPr>
                        <a:spcBef>
                          <a:spcPct val="20000"/>
                        </a:spcBef>
                        <a:buClr>
                          <a:schemeClr val="accent1"/>
                        </a:buClr>
                        <a:defRPr kumimoji="1" sz="2800">
                          <a:solidFill>
                            <a:schemeClr val="tx1"/>
                          </a:solidFill>
                          <a:latin typeface="Tahoma" pitchFamily="34" charset="0"/>
                          <a:ea typeface="ＭＳ Ｐゴシック" charset="-128"/>
                        </a:defRPr>
                      </a:lvl1pPr>
                      <a:lvl2pPr>
                        <a:spcBef>
                          <a:spcPct val="20000"/>
                        </a:spcBef>
                        <a:buClr>
                          <a:schemeClr val="hlink"/>
                        </a:buClr>
                        <a:defRPr kumimoji="1" sz="2400">
                          <a:solidFill>
                            <a:schemeClr val="tx1"/>
                          </a:solidFill>
                          <a:latin typeface="Tahoma" pitchFamily="34" charset="0"/>
                          <a:ea typeface="ＭＳ Ｐゴシック" charset="-128"/>
                        </a:defRPr>
                      </a:lvl2pPr>
                      <a:lvl3pPr>
                        <a:spcBef>
                          <a:spcPct val="20000"/>
                        </a:spcBef>
                        <a:buClr>
                          <a:schemeClr val="accent1"/>
                        </a:buClr>
                        <a:defRPr kumimoji="1" sz="2000">
                          <a:solidFill>
                            <a:schemeClr val="tx1"/>
                          </a:solidFill>
                          <a:latin typeface="Tahoma" pitchFamily="34" charset="0"/>
                          <a:ea typeface="ＭＳ Ｐゴシック" charset="-128"/>
                        </a:defRPr>
                      </a:lvl3pPr>
                      <a:lvl4pPr>
                        <a:spcBef>
                          <a:spcPct val="20000"/>
                        </a:spcBef>
                        <a:buClr>
                          <a:schemeClr val="folHlink"/>
                        </a:buClr>
                        <a:defRPr kumimoji="1">
                          <a:solidFill>
                            <a:schemeClr val="tx1"/>
                          </a:solidFill>
                          <a:latin typeface="Tahoma" pitchFamily="34" charset="0"/>
                          <a:ea typeface="ＭＳ Ｐゴシック" charset="-128"/>
                        </a:defRPr>
                      </a:lvl4pPr>
                      <a:lvl5pPr>
                        <a:spcBef>
                          <a:spcPct val="20000"/>
                        </a:spcBef>
                        <a:buClr>
                          <a:schemeClr val="accent1"/>
                        </a:buClr>
                        <a:defRPr kumimoji="1">
                          <a:solidFill>
                            <a:schemeClr val="tx1"/>
                          </a:solidFill>
                          <a:latin typeface="Tahoma" pitchFamily="34" charset="0"/>
                          <a:ea typeface="ＭＳ Ｐゴシック" charset="-128"/>
                        </a:defRPr>
                      </a:lvl5pPr>
                      <a:lvl6pPr fontAlgn="base">
                        <a:spcBef>
                          <a:spcPct val="20000"/>
                        </a:spcBef>
                        <a:spcAft>
                          <a:spcPct val="0"/>
                        </a:spcAft>
                        <a:buClr>
                          <a:schemeClr val="accent1"/>
                        </a:buClr>
                        <a:defRPr kumimoji="1">
                          <a:solidFill>
                            <a:schemeClr val="tx1"/>
                          </a:solidFill>
                          <a:latin typeface="Tahoma" pitchFamily="34" charset="0"/>
                          <a:ea typeface="ＭＳ Ｐゴシック" charset="-128"/>
                        </a:defRPr>
                      </a:lvl6pPr>
                      <a:lvl7pPr fontAlgn="base">
                        <a:spcBef>
                          <a:spcPct val="20000"/>
                        </a:spcBef>
                        <a:spcAft>
                          <a:spcPct val="0"/>
                        </a:spcAft>
                        <a:buClr>
                          <a:schemeClr val="accent1"/>
                        </a:buClr>
                        <a:defRPr kumimoji="1">
                          <a:solidFill>
                            <a:schemeClr val="tx1"/>
                          </a:solidFill>
                          <a:latin typeface="Tahoma" pitchFamily="34" charset="0"/>
                          <a:ea typeface="ＭＳ Ｐゴシック" charset="-128"/>
                        </a:defRPr>
                      </a:lvl7pPr>
                      <a:lvl8pPr fontAlgn="base">
                        <a:spcBef>
                          <a:spcPct val="20000"/>
                        </a:spcBef>
                        <a:spcAft>
                          <a:spcPct val="0"/>
                        </a:spcAft>
                        <a:buClr>
                          <a:schemeClr val="accent1"/>
                        </a:buClr>
                        <a:defRPr kumimoji="1">
                          <a:solidFill>
                            <a:schemeClr val="tx1"/>
                          </a:solidFill>
                          <a:latin typeface="Tahoma" pitchFamily="34" charset="0"/>
                          <a:ea typeface="ＭＳ Ｐゴシック" charset="-128"/>
                        </a:defRPr>
                      </a:lvl8pPr>
                      <a:lvl9pPr fontAlgn="base">
                        <a:spcBef>
                          <a:spcPct val="20000"/>
                        </a:spcBef>
                        <a:spcAft>
                          <a:spcPct val="0"/>
                        </a:spcAft>
                        <a:buClr>
                          <a:schemeClr val="accent1"/>
                        </a:buClr>
                        <a:defRPr kumimoji="1">
                          <a:solidFill>
                            <a:schemeClr val="tx1"/>
                          </a:solidFill>
                          <a:latin typeface="Tahoma" pitchFamily="34" charset="0"/>
                          <a:ea typeface="ＭＳ Ｐゴシック" charset="-128"/>
                        </a:defRPr>
                      </a:lvl9pPr>
                    </a:lstStyle>
                    <a:p>
                      <a:pPr marL="0" marR="0" lvl="0" indent="0" algn="l" defTabSz="914400" rtl="0" eaLnBrk="1" fontAlgn="t" latinLnBrk="0" hangingPunct="1">
                        <a:lnSpc>
                          <a:spcPct val="100000"/>
                        </a:lnSpc>
                        <a:spcBef>
                          <a:spcPct val="0"/>
                        </a:spcBef>
                        <a:spcAft>
                          <a:spcPct val="0"/>
                        </a:spcAft>
                        <a:buClrTx/>
                        <a:buSzTx/>
                        <a:buFontTx/>
                        <a:buNone/>
                        <a:tabLst/>
                      </a:pPr>
                      <a:r>
                        <a:rPr kumimoji="1" lang="ja-JP" altLang="en-US" sz="1800" u="none" strike="noStrike" cap="none" normalizeH="0" baseline="0" dirty="0">
                          <a:ln>
                            <a:noFill/>
                          </a:ln>
                          <a:effectLst/>
                        </a:rPr>
                        <a:t>成人期</a:t>
                      </a:r>
                      <a:endParaRPr kumimoji="1" lang="ja-JP" altLang="en-US" sz="1800" b="0" i="0" u="none" strike="noStrike" cap="none" normalizeH="0" baseline="0" dirty="0">
                        <a:ln>
                          <a:noFill/>
                        </a:ln>
                        <a:solidFill>
                          <a:schemeClr val="tx1"/>
                        </a:solidFill>
                        <a:effectLst/>
                        <a:latin typeface="HGP創英ﾌﾟﾚｾﾞﾝｽEB" pitchFamily="18" charset="-128"/>
                        <a:ea typeface="HGP創英ﾌﾟﾚｾﾞﾝｽEB" pitchFamily="18" charset="-128"/>
                      </a:endParaRPr>
                    </a:p>
                  </a:txBody>
                  <a:tcPr anchor="ctr" horzOverflow="overflow">
                    <a:solidFill>
                      <a:srgbClr val="D6FCD4"/>
                    </a:solidFill>
                  </a:tcPr>
                </a:tc>
                <a:tc gridSpan="2">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1" lang="ja-JP" altLang="en-US" sz="1800" u="none" strike="noStrike" cap="none" normalizeH="0" baseline="0">
                          <a:ln>
                            <a:noFill/>
                          </a:ln>
                          <a:effectLst/>
                        </a:rPr>
                        <a:t>前期</a:t>
                      </a:r>
                      <a:r>
                        <a:rPr kumimoji="1" lang="ja-JP" altLang="en-US" sz="1100" u="none" strike="noStrike" cap="none" normalizeH="0" baseline="0">
                          <a:ln>
                            <a:noFill/>
                          </a:ln>
                          <a:effectLst/>
                        </a:rPr>
                        <a:t>（主として３０～４０歳代）</a:t>
                      </a:r>
                      <a:endParaRPr kumimoji="1" lang="ja-JP" altLang="en-US" sz="1800" b="0" i="0" u="none" strike="noStrike" cap="none" normalizeH="0" baseline="0" dirty="0">
                        <a:ln>
                          <a:noFill/>
                        </a:ln>
                        <a:solidFill>
                          <a:schemeClr val="tx1"/>
                        </a:solidFill>
                        <a:effectLst/>
                        <a:latin typeface="HGP創英ﾌﾟﾚｾﾞﾝｽEB" pitchFamily="18" charset="-128"/>
                        <a:ea typeface="HGP創英ﾌﾟﾚｾﾞﾝｽEB" pitchFamily="18" charset="-128"/>
                      </a:endParaRPr>
                    </a:p>
                  </a:txBody>
                  <a:tcPr anchor="ctr" horzOverflow="overflow">
                    <a:solidFill>
                      <a:srgbClr val="D6FCD4"/>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1" lang="ja-JP" altLang="en-US" sz="1800" u="none" strike="noStrike" cap="none" normalizeH="0" baseline="0" dirty="0">
                          <a:ln>
                            <a:noFill/>
                          </a:ln>
                          <a:effectLst/>
                        </a:rPr>
                        <a:t>前期</a:t>
                      </a:r>
                      <a:r>
                        <a:rPr kumimoji="1" lang="ja-JP" altLang="en-US" sz="1100" u="none" strike="noStrike" cap="none" normalizeH="0" baseline="0" dirty="0">
                          <a:ln>
                            <a:noFill/>
                          </a:ln>
                          <a:effectLst/>
                        </a:rPr>
                        <a:t>（主として３０～４０歳代）</a:t>
                      </a:r>
                      <a:endParaRPr kumimoji="1" lang="ja-JP" altLang="en-US" sz="1100" b="0" i="0" u="none" strike="noStrike" cap="none" normalizeH="0" baseline="0" dirty="0">
                        <a:ln>
                          <a:noFill/>
                        </a:ln>
                        <a:solidFill>
                          <a:schemeClr val="tx1"/>
                        </a:solidFill>
                        <a:effectLst/>
                        <a:latin typeface="HGP創英ﾌﾟﾚｾﾞﾝｽEB" pitchFamily="18" charset="-128"/>
                        <a:ea typeface="HGP創英ﾌﾟﾚｾﾞﾝｽEB" pitchFamily="18" charset="-128"/>
                      </a:endParaRPr>
                    </a:p>
                  </a:txBody>
                  <a:tcPr anchor="ctr" horzOverflow="overflow">
                    <a:solidFill>
                      <a:srgbClr val="D6FCD4"/>
                    </a:solidFill>
                  </a:tcPr>
                </a:tc>
                <a:tc gridSpan="2">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1" lang="ja-JP" altLang="en-US" sz="1400" b="0" i="0" u="none" strike="noStrike" cap="none" normalizeH="0" baseline="0" dirty="0">
                          <a:ln>
                            <a:noFill/>
                          </a:ln>
                          <a:solidFill>
                            <a:schemeClr val="tx1"/>
                          </a:solidFill>
                          <a:effectLst/>
                          <a:latin typeface="+mn-ea"/>
                          <a:ea typeface="+mn-ea"/>
                        </a:rPr>
                        <a:t>地域のイベントへの参加、地域での居場所づくり、趣味を増やすための支援</a:t>
                      </a:r>
                    </a:p>
                  </a:txBody>
                  <a:tcPr anchor="ctr" horzOverflow="overflow">
                    <a:solidFill>
                      <a:srgbClr val="D6FCD4"/>
                    </a:solidFill>
                  </a:tcPr>
                </a:tc>
                <a:tc hMerge="1">
                  <a:txBody>
                    <a:bodyPr/>
                    <a:lstStyle/>
                    <a:p>
                      <a:endParaRPr kumimoji="1" lang="ja-JP" altLang="en-US"/>
                    </a:p>
                  </a:txBody>
                  <a:tcPr/>
                </a:tc>
                <a:extLst>
                  <a:ext uri="{0D108BD9-81ED-4DB2-BD59-A6C34878D82A}">
                    <a16:rowId xmlns:a16="http://schemas.microsoft.com/office/drawing/2014/main" val="10008"/>
                  </a:ext>
                </a:extLst>
              </a:tr>
              <a:tr h="468000">
                <a:tc vMerge="1">
                  <a:txBody>
                    <a:bodyPr/>
                    <a:lstStyle/>
                    <a:p>
                      <a:endParaRPr kumimoji="1" lang="ja-JP" altLang="en-US"/>
                    </a:p>
                  </a:txBody>
                  <a:tcPr/>
                </a:tc>
                <a:tc gridSpan="2">
                  <a:txBody>
                    <a:bodyPr/>
                    <a:lstStyle/>
                    <a:p>
                      <a:r>
                        <a:rPr kumimoji="1" lang="ja-JP" altLang="en-US" sz="1800" u="none" strike="noStrike" cap="none" normalizeH="0" baseline="0">
                          <a:ln>
                            <a:noFill/>
                          </a:ln>
                          <a:effectLst/>
                        </a:rPr>
                        <a:t>中期</a:t>
                      </a:r>
                      <a:r>
                        <a:rPr kumimoji="1" lang="ja-JP" altLang="en-US" sz="1100" u="none" strike="noStrike" cap="none" normalizeH="0" baseline="0">
                          <a:ln>
                            <a:noFill/>
                          </a:ln>
                          <a:effectLst/>
                        </a:rPr>
                        <a:t>（主として５０歳代～６５歳未満）</a:t>
                      </a:r>
                      <a:endParaRPr kumimoji="1" lang="ja-JP" altLang="en-US"/>
                    </a:p>
                  </a:txBody>
                  <a:tcPr anchor="ctr" horzOverflow="overflow">
                    <a:solidFill>
                      <a:srgbClr val="D6FCD4"/>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1" lang="ja-JP" altLang="en-US" sz="1800" u="none" strike="noStrike" cap="none" normalizeH="0" baseline="0" dirty="0">
                          <a:ln>
                            <a:noFill/>
                          </a:ln>
                          <a:effectLst/>
                        </a:rPr>
                        <a:t>中期</a:t>
                      </a:r>
                      <a:r>
                        <a:rPr kumimoji="1" lang="ja-JP" altLang="en-US" sz="1100" u="none" strike="noStrike" cap="none" normalizeH="0" baseline="0" dirty="0">
                          <a:ln>
                            <a:noFill/>
                          </a:ln>
                          <a:effectLst/>
                        </a:rPr>
                        <a:t>（主として５０歳代～６５歳未満）</a:t>
                      </a:r>
                      <a:endParaRPr kumimoji="1" lang="ja-JP" altLang="en-US" sz="1100" b="0" i="0" u="none" strike="noStrike" cap="none" normalizeH="0" baseline="0" dirty="0">
                        <a:ln>
                          <a:noFill/>
                        </a:ln>
                        <a:solidFill>
                          <a:schemeClr val="tx1"/>
                        </a:solidFill>
                        <a:effectLst/>
                        <a:latin typeface="HGP創英ﾌﾟﾚｾﾞﾝｽEB" pitchFamily="18" charset="-128"/>
                        <a:ea typeface="HGP創英ﾌﾟﾚｾﾞﾝｽEB" pitchFamily="18" charset="-128"/>
                      </a:endParaRPr>
                    </a:p>
                  </a:txBody>
                  <a:tcPr anchor="ctr" horzOverflow="overflow">
                    <a:solidFill>
                      <a:srgbClr val="D6FCD4"/>
                    </a:solidFill>
                  </a:tcPr>
                </a:tc>
                <a:tc gridSpan="2">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1" lang="ja-JP" altLang="en-US" sz="1400" b="0" i="0" u="none" strike="noStrike" cap="none" normalizeH="0" baseline="0" dirty="0">
                          <a:ln>
                            <a:noFill/>
                          </a:ln>
                          <a:solidFill>
                            <a:schemeClr val="tx1"/>
                          </a:solidFill>
                          <a:effectLst/>
                          <a:latin typeface="+mn-ea"/>
                          <a:ea typeface="+mn-ea"/>
                        </a:rPr>
                        <a:t>体力と本人の意欲に応じた生活の見直し、高齢期に向けた準備、保護者が後期高齢の年齢になっていることへの対応</a:t>
                      </a:r>
                    </a:p>
                  </a:txBody>
                  <a:tcPr anchor="ctr" horzOverflow="overflow">
                    <a:solidFill>
                      <a:srgbClr val="D6FCD4"/>
                    </a:solidFill>
                  </a:tcPr>
                </a:tc>
                <a:tc hMerge="1">
                  <a:txBody>
                    <a:bodyPr/>
                    <a:lstStyle/>
                    <a:p>
                      <a:endParaRPr kumimoji="1" lang="ja-JP" altLang="en-US"/>
                    </a:p>
                  </a:txBody>
                  <a:tcPr/>
                </a:tc>
                <a:extLst>
                  <a:ext uri="{0D108BD9-81ED-4DB2-BD59-A6C34878D82A}">
                    <a16:rowId xmlns:a16="http://schemas.microsoft.com/office/drawing/2014/main" val="10009"/>
                  </a:ext>
                </a:extLst>
              </a:tr>
              <a:tr h="468000">
                <a:tc vMerge="1">
                  <a:txBody>
                    <a:bodyPr/>
                    <a:lstStyle/>
                    <a:p>
                      <a:endParaRPr kumimoji="1" lang="ja-JP" altLang="en-US"/>
                    </a:p>
                  </a:txBody>
                  <a:tcPr/>
                </a:tc>
                <a:tc gridSpan="2">
                  <a:txBody>
                    <a:bodyPr/>
                    <a:lstStyle/>
                    <a:p>
                      <a:r>
                        <a:rPr kumimoji="1" lang="ja-JP" altLang="en-US" sz="1800" u="none" strike="noStrike" cap="none" normalizeH="0" baseline="0" dirty="0">
                          <a:ln>
                            <a:noFill/>
                          </a:ln>
                          <a:effectLst/>
                        </a:rPr>
                        <a:t>後期</a:t>
                      </a:r>
                      <a:r>
                        <a:rPr kumimoji="1" lang="ja-JP" altLang="en-US" sz="1100" u="none" strike="noStrike" cap="none" normalizeH="0" baseline="0" dirty="0">
                          <a:ln>
                            <a:noFill/>
                          </a:ln>
                          <a:effectLst/>
                        </a:rPr>
                        <a:t>（主として６５歳以上）</a:t>
                      </a:r>
                      <a:endParaRPr kumimoji="1" lang="ja-JP" altLang="en-US" dirty="0"/>
                    </a:p>
                  </a:txBody>
                  <a:tcPr anchor="ctr" horzOverflow="overflow">
                    <a:solidFill>
                      <a:srgbClr val="D6FCD4"/>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1" lang="ja-JP" altLang="en-US" sz="1800" u="none" strike="noStrike" cap="none" normalizeH="0" baseline="0" dirty="0">
                          <a:ln>
                            <a:noFill/>
                          </a:ln>
                          <a:effectLst/>
                        </a:rPr>
                        <a:t>後期</a:t>
                      </a:r>
                      <a:r>
                        <a:rPr kumimoji="1" lang="ja-JP" altLang="en-US" sz="1100" u="none" strike="noStrike" cap="none" normalizeH="0" baseline="0" dirty="0">
                          <a:ln>
                            <a:noFill/>
                          </a:ln>
                          <a:effectLst/>
                        </a:rPr>
                        <a:t>（主として６５歳以上）</a:t>
                      </a:r>
                      <a:endParaRPr kumimoji="1" lang="ja-JP" altLang="en-US" sz="1600" b="0" i="0" u="none" strike="noStrike" cap="none" normalizeH="0" baseline="0" dirty="0">
                        <a:ln>
                          <a:noFill/>
                        </a:ln>
                        <a:solidFill>
                          <a:schemeClr val="tx1"/>
                        </a:solidFill>
                        <a:effectLst/>
                        <a:latin typeface="HGP創英ﾌﾟﾚｾﾞﾝｽEB" pitchFamily="18" charset="-128"/>
                        <a:ea typeface="HGP創英ﾌﾟﾚｾﾞﾝｽEB" pitchFamily="18" charset="-128"/>
                      </a:endParaRPr>
                    </a:p>
                  </a:txBody>
                  <a:tcPr anchor="ctr" horzOverflow="overflow">
                    <a:solidFill>
                      <a:srgbClr val="D6FCD4"/>
                    </a:solidFill>
                  </a:tcPr>
                </a:tc>
                <a:tc gridSpan="2">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1" lang="ja-JP" altLang="en-US" sz="1400" b="0" i="0" u="none" strike="noStrike" cap="none" normalizeH="0" baseline="0" dirty="0">
                          <a:ln>
                            <a:noFill/>
                          </a:ln>
                          <a:solidFill>
                            <a:schemeClr val="tx1"/>
                          </a:solidFill>
                          <a:effectLst/>
                          <a:latin typeface="+mn-ea"/>
                          <a:ea typeface="+mn-ea"/>
                        </a:rPr>
                        <a:t>介護との連携、自己決定された暮らしが継続されているかのチェック</a:t>
                      </a:r>
                    </a:p>
                  </a:txBody>
                  <a:tcPr anchor="ctr" horzOverflow="overflow">
                    <a:solidFill>
                      <a:srgbClr val="D6FCD4"/>
                    </a:solidFill>
                  </a:tcPr>
                </a:tc>
                <a:tc hMerge="1">
                  <a:txBody>
                    <a:bodyPr/>
                    <a:lstStyle/>
                    <a:p>
                      <a:endParaRPr kumimoji="1" lang="ja-JP" altLang="en-US"/>
                    </a:p>
                  </a:txBody>
                  <a:tcPr/>
                </a:tc>
                <a:extLst>
                  <a:ext uri="{0D108BD9-81ED-4DB2-BD59-A6C34878D82A}">
                    <a16:rowId xmlns:a16="http://schemas.microsoft.com/office/drawing/2014/main" val="10010"/>
                  </a:ext>
                </a:extLst>
              </a:tr>
            </a:tbl>
          </a:graphicData>
        </a:graphic>
      </p:graphicFrame>
      <p:sp>
        <p:nvSpPr>
          <p:cNvPr id="2" name="スライド番号プレースホルダー 1">
            <a:extLst>
              <a:ext uri="{FF2B5EF4-FFF2-40B4-BE49-F238E27FC236}">
                <a16:creationId xmlns:a16="http://schemas.microsoft.com/office/drawing/2014/main" id="{7B775D10-3F71-1E9C-29B7-941EF6D63C8C}"/>
              </a:ext>
            </a:extLst>
          </p:cNvPr>
          <p:cNvSpPr>
            <a:spLocks noGrp="1"/>
          </p:cNvSpPr>
          <p:nvPr>
            <p:ph type="sldNum" sz="quarter" idx="12"/>
          </p:nvPr>
        </p:nvSpPr>
        <p:spPr/>
        <p:txBody>
          <a:bodyPr/>
          <a:lstStyle/>
          <a:p>
            <a:pPr>
              <a:defRPr/>
            </a:pPr>
            <a:fld id="{480FFB14-990F-44A1-A7CB-A0E8C4A1AA1F}" type="slidenum">
              <a:rPr lang="en-US" altLang="ja-JP" smtClean="0">
                <a:solidFill>
                  <a:srgbClr val="000000"/>
                </a:solidFill>
                <a:latin typeface="BIZ UDPゴシック" panose="020B0400000000000000" pitchFamily="50" charset="-128"/>
                <a:ea typeface="BIZ UDPゴシック" panose="020B0400000000000000" pitchFamily="50" charset="-128"/>
              </a:rPr>
              <a:pPr>
                <a:defRPr/>
              </a:pPr>
              <a:t>31</a:t>
            </a:fld>
            <a:endParaRPr lang="en-US" altLang="ja-JP" dirty="0">
              <a:solidFill>
                <a:srgbClr val="000000"/>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3524331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nvSpPr>
        <p:spPr bwMode="auto">
          <a:xfrm>
            <a:off x="679604" y="278481"/>
            <a:ext cx="8640959" cy="529862"/>
          </a:xfrm>
          <a:prstGeom prst="rect">
            <a:avLst/>
          </a:prstGeom>
          <a:noFill/>
          <a:ln w="9525">
            <a:noFill/>
            <a:miter lim="800000"/>
            <a:headEnd/>
            <a:tailEnd/>
          </a:ln>
        </p:spPr>
        <p:txBody>
          <a:bodyPr lIns="77878" tIns="38941" rIns="77878" bIns="38941"/>
          <a:lstStyle/>
          <a:p>
            <a:pPr algn="ctr" defTabSz="457200">
              <a:lnSpc>
                <a:spcPct val="80000"/>
              </a:lnSpc>
              <a:spcBef>
                <a:spcPct val="20000"/>
              </a:spcBef>
            </a:pPr>
            <a:r>
              <a:rPr kumimoji="0" lang="ja-JP" altLang="en-US" sz="3323" u="sng" spc="-92" dirty="0">
                <a:solidFill>
                  <a:srgbClr val="000000"/>
                </a:solidFill>
                <a:latin typeface="BIZ UDPゴシック" panose="020B0400000000000000" pitchFamily="50" charset="-128"/>
                <a:ea typeface="BIZ UDPゴシック" panose="020B0400000000000000" pitchFamily="50" charset="-128"/>
              </a:rPr>
              <a:t>就学前のライフステージに沿った発達の特徴</a:t>
            </a:r>
            <a:endParaRPr kumimoji="0" lang="en-US" altLang="ja-JP" sz="3323" spc="-92" dirty="0">
              <a:solidFill>
                <a:srgbClr val="000000"/>
              </a:solidFill>
              <a:latin typeface="BIZ UDPゴシック" panose="020B0400000000000000" pitchFamily="50" charset="-128"/>
              <a:ea typeface="BIZ UDPゴシック" panose="020B0400000000000000" pitchFamily="50" charset="-128"/>
            </a:endParaRPr>
          </a:p>
        </p:txBody>
      </p:sp>
      <p:graphicFrame>
        <p:nvGraphicFramePr>
          <p:cNvPr id="5" name="表 4"/>
          <p:cNvGraphicFramePr>
            <a:graphicFrameLocks noGrp="1"/>
          </p:cNvGraphicFramePr>
          <p:nvPr>
            <p:extLst>
              <p:ext uri="{D42A27DB-BD31-4B8C-83A1-F6EECF244321}">
                <p14:modId xmlns:p14="http://schemas.microsoft.com/office/powerpoint/2010/main" val="964125984"/>
              </p:ext>
            </p:extLst>
          </p:nvPr>
        </p:nvGraphicFramePr>
        <p:xfrm>
          <a:off x="319564" y="808343"/>
          <a:ext cx="9266872" cy="5668681"/>
        </p:xfrm>
        <a:graphic>
          <a:graphicData uri="http://schemas.openxmlformats.org/drawingml/2006/table">
            <a:tbl>
              <a:tblPr/>
              <a:tblGrid>
                <a:gridCol w="1338027">
                  <a:extLst>
                    <a:ext uri="{9D8B030D-6E8A-4147-A177-3AD203B41FA5}">
                      <a16:colId xmlns:a16="http://schemas.microsoft.com/office/drawing/2014/main" val="20000"/>
                    </a:ext>
                  </a:extLst>
                </a:gridCol>
                <a:gridCol w="7928845">
                  <a:extLst>
                    <a:ext uri="{9D8B030D-6E8A-4147-A177-3AD203B41FA5}">
                      <a16:colId xmlns:a16="http://schemas.microsoft.com/office/drawing/2014/main" val="20001"/>
                    </a:ext>
                  </a:extLst>
                </a:gridCol>
              </a:tblGrid>
              <a:tr h="720080">
                <a:tc>
                  <a:txBody>
                    <a:bodyPr/>
                    <a:lstStyle/>
                    <a:p>
                      <a:pPr algn="ctr">
                        <a:spcAft>
                          <a:spcPts val="0"/>
                        </a:spcAft>
                      </a:pPr>
                      <a:r>
                        <a:rPr lang="ja-JP" sz="1500" kern="100" dirty="0">
                          <a:latin typeface="+mn-ea"/>
                          <a:ea typeface="+mn-ea"/>
                          <a:cs typeface="Times New Roman"/>
                        </a:rPr>
                        <a:t>支援の視点</a:t>
                      </a:r>
                    </a:p>
                  </a:txBody>
                  <a:tcPr marL="58029" marR="580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90488" algn="just">
                        <a:spcAft>
                          <a:spcPts val="0"/>
                        </a:spcAft>
                      </a:pPr>
                      <a:r>
                        <a:rPr lang="ja-JP" altLang="en-US" sz="1700" kern="100" dirty="0">
                          <a:latin typeface="+mn-ea"/>
                          <a:ea typeface="+mn-ea"/>
                          <a:cs typeface="Times New Roman"/>
                        </a:rPr>
                        <a:t>　　　　乳児</a:t>
                      </a:r>
                      <a:r>
                        <a:rPr lang="ja-JP" altLang="ja-JP" sz="1700" kern="100" dirty="0">
                          <a:latin typeface="+mn-ea"/>
                          <a:ea typeface="+mn-ea"/>
                          <a:cs typeface="Times New Roman"/>
                        </a:rPr>
                        <a:t>期　</a:t>
                      </a:r>
                      <a:r>
                        <a:rPr lang="ja-JP" altLang="en-US" sz="1700" kern="100" dirty="0">
                          <a:latin typeface="+mn-ea"/>
                          <a:ea typeface="+mn-ea"/>
                          <a:cs typeface="Times New Roman"/>
                        </a:rPr>
                        <a:t>　　　　　　　　　　　　　　幼児前</a:t>
                      </a:r>
                      <a:r>
                        <a:rPr lang="ja-JP" altLang="ja-JP" sz="1700" kern="100" dirty="0">
                          <a:latin typeface="+mn-ea"/>
                          <a:ea typeface="+mn-ea"/>
                          <a:cs typeface="Times New Roman"/>
                        </a:rPr>
                        <a:t>期　</a:t>
                      </a:r>
                      <a:r>
                        <a:rPr lang="ja-JP" altLang="en-US" sz="1700" kern="100" dirty="0">
                          <a:latin typeface="+mn-ea"/>
                          <a:ea typeface="+mn-ea"/>
                          <a:cs typeface="Times New Roman"/>
                        </a:rPr>
                        <a:t>　　　　　　幼児後期</a:t>
                      </a:r>
                      <a:endParaRPr lang="ja-JP" altLang="ja-JP" sz="1700" kern="100" dirty="0">
                        <a:latin typeface="+mn-ea"/>
                        <a:ea typeface="+mn-ea"/>
                        <a:cs typeface="Times New Roman"/>
                      </a:endParaRPr>
                    </a:p>
                  </a:txBody>
                  <a:tcPr marL="58029" marR="580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872208">
                <a:tc>
                  <a:txBody>
                    <a:bodyPr/>
                    <a:lstStyle/>
                    <a:p>
                      <a:pPr algn="ctr">
                        <a:spcAft>
                          <a:spcPts val="0"/>
                        </a:spcAft>
                      </a:pPr>
                      <a:r>
                        <a:rPr lang="ja-JP" sz="1700" kern="100" dirty="0">
                          <a:latin typeface="+mn-ea"/>
                          <a:ea typeface="+mn-ea"/>
                          <a:cs typeface="Times New Roman"/>
                        </a:rPr>
                        <a:t>発達</a:t>
                      </a:r>
                    </a:p>
                  </a:txBody>
                  <a:tcPr marL="58029" marR="580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1700" kern="100" dirty="0">
                          <a:latin typeface="+mn-ea"/>
                          <a:ea typeface="+mn-ea"/>
                          <a:cs typeface="Times New Roman"/>
                        </a:rPr>
                        <a:t>　・</a:t>
                      </a:r>
                      <a:r>
                        <a:rPr lang="ja-JP" altLang="en-US" sz="1700" kern="100" dirty="0">
                          <a:solidFill>
                            <a:srgbClr val="FF0000"/>
                          </a:solidFill>
                          <a:latin typeface="+mn-ea"/>
                          <a:ea typeface="+mn-ea"/>
                          <a:cs typeface="Times New Roman"/>
                        </a:rPr>
                        <a:t>快適な</a:t>
                      </a:r>
                      <a:r>
                        <a:rPr lang="ja-JP" altLang="en-US" sz="1700" kern="100" dirty="0">
                          <a:latin typeface="+mn-ea"/>
                          <a:ea typeface="+mn-ea"/>
                          <a:cs typeface="Times New Roman"/>
                        </a:rPr>
                        <a:t>生活リズム、</a:t>
                      </a:r>
                      <a:r>
                        <a:rPr lang="ja-JP" altLang="en-US" sz="1700" kern="100" dirty="0">
                          <a:solidFill>
                            <a:srgbClr val="FF0000"/>
                          </a:solidFill>
                          <a:latin typeface="+mn-ea"/>
                          <a:ea typeface="+mn-ea"/>
                          <a:cs typeface="Times New Roman"/>
                        </a:rPr>
                        <a:t>環境</a:t>
                      </a:r>
                      <a:r>
                        <a:rPr lang="ja-JP" altLang="en-US" sz="1700" kern="100" dirty="0">
                          <a:latin typeface="+mn-ea"/>
                          <a:ea typeface="+mn-ea"/>
                          <a:cs typeface="Times New Roman"/>
                        </a:rPr>
                        <a:t>づくり</a:t>
                      </a:r>
                      <a:r>
                        <a:rPr lang="en-US" altLang="ja-JP" sz="1700" kern="100" dirty="0">
                          <a:latin typeface="+mn-ea"/>
                          <a:ea typeface="+mn-ea"/>
                          <a:cs typeface="Times New Roman"/>
                        </a:rPr>
                        <a:t> </a:t>
                      </a:r>
                      <a:endParaRPr lang="ja-JP" altLang="ja-JP" sz="1700" kern="100" dirty="0">
                        <a:latin typeface="+mn-ea"/>
                        <a:ea typeface="+mn-ea"/>
                        <a:cs typeface="Times New Roman"/>
                      </a:endParaRPr>
                    </a:p>
                    <a:p>
                      <a:pPr algn="just">
                        <a:spcAft>
                          <a:spcPts val="0"/>
                        </a:spcAft>
                      </a:pPr>
                      <a:r>
                        <a:rPr lang="ja-JP" altLang="en-US" sz="1700" kern="100" dirty="0">
                          <a:latin typeface="+mn-ea"/>
                          <a:ea typeface="+mn-ea"/>
                          <a:cs typeface="Times New Roman"/>
                        </a:rPr>
                        <a:t>　　・こどもの成長のひとつ一つがイベント</a:t>
                      </a:r>
                      <a:endParaRPr lang="ja-JP" sz="1700" kern="100" dirty="0">
                        <a:latin typeface="+mn-ea"/>
                        <a:ea typeface="+mn-ea"/>
                        <a:cs typeface="Times New Roman"/>
                      </a:endParaRPr>
                    </a:p>
                    <a:p>
                      <a:pPr indent="571500" algn="just">
                        <a:spcAft>
                          <a:spcPts val="0"/>
                        </a:spcAft>
                      </a:pPr>
                      <a:r>
                        <a:rPr lang="ja-JP" altLang="en-US" sz="1700" kern="100" dirty="0">
                          <a:latin typeface="+mn-ea"/>
                          <a:ea typeface="+mn-ea"/>
                          <a:cs typeface="Times New Roman"/>
                        </a:rPr>
                        <a:t>・快適な生活リズム、環境づくり</a:t>
                      </a:r>
                      <a:endParaRPr lang="ja-JP" sz="1700" kern="100" dirty="0">
                        <a:latin typeface="+mn-ea"/>
                        <a:ea typeface="+mn-ea"/>
                        <a:cs typeface="Times New Roman"/>
                      </a:endParaRPr>
                    </a:p>
                    <a:p>
                      <a:pPr indent="1143000" algn="just">
                        <a:spcAft>
                          <a:spcPts val="0"/>
                        </a:spcAft>
                      </a:pPr>
                      <a:r>
                        <a:rPr lang="ja-JP" altLang="en-US" sz="1700" kern="100" dirty="0">
                          <a:latin typeface="+mn-ea"/>
                          <a:ea typeface="+mn-ea"/>
                          <a:cs typeface="Times New Roman"/>
                        </a:rPr>
                        <a:t>　　</a:t>
                      </a:r>
                      <a:r>
                        <a:rPr lang="ja-JP" sz="1700" kern="100" dirty="0">
                          <a:latin typeface="+mn-ea"/>
                          <a:ea typeface="+mn-ea"/>
                          <a:cs typeface="Times New Roman"/>
                        </a:rPr>
                        <a:t>・</a:t>
                      </a:r>
                      <a:r>
                        <a:rPr lang="ja-JP" altLang="en-US" sz="1700" kern="100" dirty="0">
                          <a:latin typeface="+mn-ea"/>
                          <a:ea typeface="+mn-ea"/>
                          <a:cs typeface="Times New Roman"/>
                        </a:rPr>
                        <a:t>保育所などでの集団生活スタート</a:t>
                      </a:r>
                      <a:endParaRPr lang="ja-JP" sz="1700" kern="100" dirty="0">
                        <a:latin typeface="+mn-ea"/>
                        <a:ea typeface="+mn-ea"/>
                        <a:cs typeface="Times New Roman"/>
                      </a:endParaRPr>
                    </a:p>
                    <a:p>
                      <a:pPr marL="0" indent="1617663" algn="just">
                        <a:spcAft>
                          <a:spcPts val="0"/>
                        </a:spcAft>
                      </a:pPr>
                      <a:r>
                        <a:rPr lang="ja-JP" sz="1700" kern="100" dirty="0">
                          <a:latin typeface="+mn-ea"/>
                          <a:ea typeface="+mn-ea"/>
                          <a:cs typeface="Times New Roman"/>
                        </a:rPr>
                        <a:t>・</a:t>
                      </a:r>
                      <a:r>
                        <a:rPr lang="ja-JP" altLang="en-US" sz="1700" kern="100" dirty="0">
                          <a:latin typeface="+mn-ea"/>
                          <a:ea typeface="+mn-ea"/>
                          <a:cs typeface="Times New Roman"/>
                        </a:rPr>
                        <a:t>基本的生活習慣が身につく</a:t>
                      </a:r>
                      <a:endParaRPr lang="en-US" altLang="ja-JP" sz="1700" kern="100" dirty="0">
                        <a:latin typeface="+mn-ea"/>
                        <a:ea typeface="+mn-ea"/>
                        <a:cs typeface="Times New Roman"/>
                      </a:endParaRPr>
                    </a:p>
                    <a:p>
                      <a:pPr indent="1828800" algn="just">
                        <a:spcAft>
                          <a:spcPts val="0"/>
                        </a:spcAft>
                      </a:pPr>
                      <a:r>
                        <a:rPr lang="ja-JP" altLang="en-US" sz="1700" kern="100" dirty="0">
                          <a:latin typeface="+mn-ea"/>
                          <a:ea typeface="+mn-ea"/>
                          <a:cs typeface="Times New Roman"/>
                        </a:rPr>
                        <a:t>　　　</a:t>
                      </a:r>
                      <a:r>
                        <a:rPr lang="ja-JP" sz="1700" kern="100" dirty="0">
                          <a:latin typeface="+mn-ea"/>
                          <a:ea typeface="+mn-ea"/>
                          <a:cs typeface="Times New Roman"/>
                        </a:rPr>
                        <a:t>・自己表現方法の獲得</a:t>
                      </a:r>
                    </a:p>
                    <a:p>
                      <a:pPr marL="0" indent="3233738" algn="just">
                        <a:spcAft>
                          <a:spcPts val="0"/>
                        </a:spcAft>
                      </a:pPr>
                      <a:r>
                        <a:rPr lang="ja-JP" altLang="en-US" sz="1700" kern="100" dirty="0">
                          <a:latin typeface="+mn-ea"/>
                          <a:ea typeface="+mn-ea"/>
                          <a:cs typeface="Times New Roman"/>
                        </a:rPr>
                        <a:t> </a:t>
                      </a:r>
                      <a:r>
                        <a:rPr lang="ja-JP" sz="1700" kern="100" dirty="0">
                          <a:latin typeface="+mn-ea"/>
                          <a:ea typeface="+mn-ea"/>
                          <a:cs typeface="Times New Roman"/>
                        </a:rPr>
                        <a:t>・</a:t>
                      </a:r>
                      <a:r>
                        <a:rPr lang="ja-JP" altLang="en-US" sz="1700" kern="100" dirty="0">
                          <a:latin typeface="+mn-ea"/>
                          <a:ea typeface="+mn-ea"/>
                          <a:cs typeface="Times New Roman"/>
                        </a:rPr>
                        <a:t>日常生活動作の確立</a:t>
                      </a:r>
                      <a:endParaRPr lang="en-US" altLang="ja-JP" sz="1700" kern="100" dirty="0">
                        <a:latin typeface="+mn-ea"/>
                        <a:ea typeface="+mn-ea"/>
                        <a:cs typeface="Times New Roman"/>
                      </a:endParaRPr>
                    </a:p>
                    <a:p>
                      <a:pPr marL="0" indent="3948113" algn="just">
                        <a:spcAft>
                          <a:spcPts val="0"/>
                        </a:spcAft>
                      </a:pPr>
                      <a:r>
                        <a:rPr lang="ja-JP" altLang="en-US" sz="1700" kern="100" dirty="0">
                          <a:latin typeface="+mn-ea"/>
                          <a:ea typeface="+mn-ea"/>
                          <a:cs typeface="Times New Roman"/>
                        </a:rPr>
                        <a:t>・幼稚園などでの集団生活スタート</a:t>
                      </a:r>
                      <a:endParaRPr lang="en-US" altLang="ja-JP" sz="1700" kern="100" dirty="0">
                        <a:latin typeface="+mn-ea"/>
                        <a:ea typeface="+mn-ea"/>
                        <a:cs typeface="Times New Roman"/>
                      </a:endParaRPr>
                    </a:p>
                    <a:p>
                      <a:pPr marL="0" indent="5386388" algn="just">
                        <a:spcAft>
                          <a:spcPts val="0"/>
                        </a:spcAft>
                      </a:pPr>
                      <a:r>
                        <a:rPr lang="ja-JP" altLang="en-US" sz="1700" kern="100" dirty="0">
                          <a:latin typeface="+mn-ea"/>
                          <a:ea typeface="+mn-ea"/>
                          <a:cs typeface="Times New Roman"/>
                        </a:rPr>
                        <a:t>・自己主張</a:t>
                      </a:r>
                      <a:endParaRPr lang="en-US" altLang="ja-JP" sz="1700" kern="100" dirty="0">
                        <a:latin typeface="+mn-ea"/>
                        <a:ea typeface="+mn-ea"/>
                        <a:cs typeface="Times New Roman"/>
                      </a:endParaRPr>
                    </a:p>
                    <a:p>
                      <a:pPr marL="0" indent="5653088" algn="just">
                        <a:spcAft>
                          <a:spcPts val="0"/>
                        </a:spcAft>
                      </a:pPr>
                      <a:r>
                        <a:rPr lang="ja-JP" altLang="en-US" sz="1700" kern="100" dirty="0">
                          <a:latin typeface="+mn-ea"/>
                          <a:ea typeface="+mn-ea"/>
                          <a:cs typeface="Times New Roman"/>
                        </a:rPr>
                        <a:t>・自己決定</a:t>
                      </a:r>
                      <a:endParaRPr lang="en-US" altLang="ja-JP" sz="1700" kern="100" dirty="0">
                        <a:latin typeface="+mn-ea"/>
                        <a:ea typeface="+mn-ea"/>
                        <a:cs typeface="Times New Roman"/>
                      </a:endParaRPr>
                    </a:p>
                  </a:txBody>
                  <a:tcPr marL="58029" marR="580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tcPr>
                </a:tc>
                <a:extLst>
                  <a:ext uri="{0D108BD9-81ED-4DB2-BD59-A6C34878D82A}">
                    <a16:rowId xmlns:a16="http://schemas.microsoft.com/office/drawing/2014/main" val="10001"/>
                  </a:ext>
                </a:extLst>
              </a:tr>
              <a:tr h="2357801">
                <a:tc>
                  <a:txBody>
                    <a:bodyPr/>
                    <a:lstStyle/>
                    <a:p>
                      <a:pPr algn="l">
                        <a:spcAft>
                          <a:spcPts val="0"/>
                        </a:spcAft>
                      </a:pPr>
                      <a:r>
                        <a:rPr lang="ja-JP" altLang="en-US" sz="1700" kern="100" dirty="0">
                          <a:latin typeface="+mn-ea"/>
                          <a:ea typeface="+mn-ea"/>
                          <a:cs typeface="Times New Roman"/>
                        </a:rPr>
                        <a:t>　</a:t>
                      </a:r>
                      <a:r>
                        <a:rPr lang="ja-JP" altLang="en-US" sz="1700" kern="100" dirty="0">
                          <a:solidFill>
                            <a:srgbClr val="FF0000"/>
                          </a:solidFill>
                          <a:latin typeface="+mn-ea"/>
                          <a:ea typeface="+mn-ea"/>
                          <a:cs typeface="Times New Roman"/>
                        </a:rPr>
                        <a:t>親子関係</a:t>
                      </a:r>
                      <a:endParaRPr lang="en-US" altLang="ja-JP" sz="1700" kern="100" dirty="0">
                        <a:solidFill>
                          <a:srgbClr val="FF0000"/>
                        </a:solidFill>
                        <a:latin typeface="+mn-ea"/>
                        <a:ea typeface="+mn-ea"/>
                        <a:cs typeface="Times New Roman"/>
                      </a:endParaRPr>
                    </a:p>
                    <a:p>
                      <a:pPr algn="l">
                        <a:spcAft>
                          <a:spcPts val="0"/>
                        </a:spcAft>
                      </a:pPr>
                      <a:r>
                        <a:rPr lang="ja-JP" altLang="en-US" sz="1700" kern="100" dirty="0">
                          <a:solidFill>
                            <a:srgbClr val="FF0000"/>
                          </a:solidFill>
                          <a:latin typeface="+mn-ea"/>
                          <a:ea typeface="+mn-ea"/>
                          <a:cs typeface="Times New Roman"/>
                        </a:rPr>
                        <a:t>　　育児</a:t>
                      </a:r>
                      <a:endParaRPr lang="en-US" altLang="ja-JP" sz="1700" kern="100" dirty="0">
                        <a:solidFill>
                          <a:srgbClr val="FF0000"/>
                        </a:solidFill>
                        <a:latin typeface="+mn-ea"/>
                        <a:ea typeface="+mn-ea"/>
                        <a:cs typeface="Times New Roman"/>
                      </a:endParaRPr>
                    </a:p>
                  </a:txBody>
                  <a:tcPr marL="58029" marR="580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700" kern="100" dirty="0">
                          <a:latin typeface="+mn-ea"/>
                          <a:ea typeface="+mn-ea"/>
                          <a:cs typeface="Times New Roman"/>
                        </a:rPr>
                        <a:t>・</a:t>
                      </a:r>
                      <a:r>
                        <a:rPr lang="ja-JP" altLang="en-US" sz="1700" kern="100" dirty="0">
                          <a:latin typeface="+mn-ea"/>
                          <a:ea typeface="+mn-ea"/>
                          <a:cs typeface="Times New Roman"/>
                        </a:rPr>
                        <a:t>育児の具体的な手立ての模索と確立</a:t>
                      </a:r>
                      <a:endParaRPr lang="en-US" altLang="ja-JP" sz="1700" kern="100" dirty="0">
                        <a:latin typeface="+mn-ea"/>
                        <a:ea typeface="+mn-ea"/>
                        <a:cs typeface="Times New Roman"/>
                      </a:endParaRPr>
                    </a:p>
                    <a:p>
                      <a:pPr algn="just">
                        <a:spcAft>
                          <a:spcPts val="0"/>
                        </a:spcAft>
                      </a:pPr>
                      <a:r>
                        <a:rPr lang="ja-JP" altLang="en-US" sz="1700" kern="100" dirty="0">
                          <a:latin typeface="+mn-ea"/>
                          <a:ea typeface="+mn-ea"/>
                          <a:cs typeface="Times New Roman"/>
                        </a:rPr>
                        <a:t>・保護者と本人の</a:t>
                      </a:r>
                      <a:r>
                        <a:rPr lang="ja-JP" altLang="en-US" sz="1700" kern="100" dirty="0">
                          <a:solidFill>
                            <a:srgbClr val="FF0000"/>
                          </a:solidFill>
                          <a:latin typeface="+mn-ea"/>
                          <a:ea typeface="+mn-ea"/>
                          <a:cs typeface="Times New Roman"/>
                        </a:rPr>
                        <a:t>愛着形成</a:t>
                      </a:r>
                      <a:endParaRPr lang="en-US" altLang="ja-JP" sz="1700" kern="100" dirty="0">
                        <a:solidFill>
                          <a:srgbClr val="FF0000"/>
                        </a:solidFill>
                        <a:latin typeface="+mn-ea"/>
                        <a:ea typeface="+mn-ea"/>
                        <a:cs typeface="Times New Roman"/>
                      </a:endParaRPr>
                    </a:p>
                    <a:p>
                      <a:pPr algn="just">
                        <a:spcAft>
                          <a:spcPts val="0"/>
                        </a:spcAft>
                      </a:pPr>
                      <a:r>
                        <a:rPr lang="ja-JP" altLang="en-US" sz="1700" kern="100" dirty="0">
                          <a:latin typeface="+mn-ea"/>
                          <a:ea typeface="+mn-ea"/>
                          <a:cs typeface="Times New Roman"/>
                        </a:rPr>
                        <a:t>・こどもとのスキンシップ</a:t>
                      </a:r>
                      <a:endParaRPr lang="en-US" altLang="ja-JP" sz="1700" kern="100" dirty="0">
                        <a:latin typeface="+mn-ea"/>
                        <a:ea typeface="+mn-ea"/>
                        <a:cs typeface="Times New Roman"/>
                      </a:endParaRPr>
                    </a:p>
                    <a:p>
                      <a:pPr algn="just">
                        <a:spcAft>
                          <a:spcPts val="0"/>
                        </a:spcAft>
                      </a:pPr>
                      <a:r>
                        <a:rPr lang="ja-JP" altLang="en-US" sz="1700" kern="100" dirty="0">
                          <a:latin typeface="+mn-ea"/>
                          <a:ea typeface="+mn-ea"/>
                          <a:cs typeface="Times New Roman"/>
                        </a:rPr>
                        <a:t>　　　　　・こどもとの言語コミュニケーションの活性化</a:t>
                      </a:r>
                      <a:endParaRPr lang="ja-JP" sz="1700" kern="100" dirty="0">
                        <a:latin typeface="+mn-ea"/>
                        <a:ea typeface="+mn-ea"/>
                        <a:cs typeface="Times New Roman"/>
                      </a:endParaRPr>
                    </a:p>
                    <a:p>
                      <a:pPr indent="1028700" algn="just">
                        <a:spcAft>
                          <a:spcPts val="0"/>
                        </a:spcAft>
                      </a:pPr>
                      <a:r>
                        <a:rPr lang="ja-JP" sz="1700" kern="100" dirty="0">
                          <a:latin typeface="+mn-ea"/>
                          <a:ea typeface="+mn-ea"/>
                          <a:cs typeface="Times New Roman"/>
                        </a:rPr>
                        <a:t>・</a:t>
                      </a:r>
                      <a:r>
                        <a:rPr lang="ja-JP" altLang="en-US" sz="1700" kern="100" dirty="0">
                          <a:latin typeface="+mn-ea"/>
                          <a:ea typeface="+mn-ea"/>
                          <a:cs typeface="Times New Roman"/>
                        </a:rPr>
                        <a:t>公園デビュー（我が子と他児との比較）</a:t>
                      </a:r>
                      <a:endParaRPr lang="en-US" altLang="ja-JP" sz="1700" kern="100" dirty="0">
                        <a:latin typeface="+mn-ea"/>
                        <a:ea typeface="+mn-ea"/>
                        <a:cs typeface="Times New Roman"/>
                      </a:endParaRPr>
                    </a:p>
                    <a:p>
                      <a:pPr marL="0" indent="2063750" algn="just">
                        <a:spcAft>
                          <a:spcPts val="0"/>
                        </a:spcAft>
                      </a:pPr>
                      <a:r>
                        <a:rPr lang="ja-JP" altLang="en-US" sz="1700" kern="100" dirty="0">
                          <a:latin typeface="+mn-ea"/>
                          <a:ea typeface="+mn-ea"/>
                          <a:cs typeface="Times New Roman"/>
                        </a:rPr>
                        <a:t>・こども同士の遊びの見守り</a:t>
                      </a:r>
                      <a:endParaRPr lang="ja-JP" sz="1700" kern="100" dirty="0">
                        <a:latin typeface="+mn-ea"/>
                        <a:ea typeface="+mn-ea"/>
                        <a:cs typeface="Times New Roman"/>
                      </a:endParaRPr>
                    </a:p>
                    <a:p>
                      <a:pPr marL="0" indent="3133725" algn="just">
                        <a:spcAft>
                          <a:spcPts val="0"/>
                        </a:spcAft>
                      </a:pPr>
                      <a:r>
                        <a:rPr lang="ja-JP" sz="1700" kern="100" dirty="0">
                          <a:latin typeface="+mn-ea"/>
                          <a:ea typeface="+mn-ea"/>
                          <a:cs typeface="Times New Roman"/>
                        </a:rPr>
                        <a:t>・</a:t>
                      </a:r>
                      <a:r>
                        <a:rPr lang="ja-JP" altLang="en-US" sz="1700" kern="100" dirty="0">
                          <a:latin typeface="+mn-ea"/>
                          <a:ea typeface="+mn-ea"/>
                          <a:cs typeface="Times New Roman"/>
                        </a:rPr>
                        <a:t>こどもの</a:t>
                      </a:r>
                      <a:r>
                        <a:rPr lang="ja-JP" altLang="en-US" sz="1700" kern="100" dirty="0">
                          <a:solidFill>
                            <a:srgbClr val="FF0000"/>
                          </a:solidFill>
                          <a:latin typeface="+mn-ea"/>
                          <a:ea typeface="+mn-ea"/>
                          <a:cs typeface="Times New Roman"/>
                        </a:rPr>
                        <a:t>「いやいや」期の葛藤</a:t>
                      </a:r>
                      <a:endParaRPr lang="en-US" altLang="ja-JP" sz="1700" kern="100" dirty="0">
                        <a:solidFill>
                          <a:srgbClr val="FF0000"/>
                        </a:solidFill>
                        <a:latin typeface="+mn-ea"/>
                        <a:ea typeface="+mn-ea"/>
                        <a:cs typeface="Times New Roman"/>
                      </a:endParaRPr>
                    </a:p>
                    <a:p>
                      <a:pPr indent="2628900" algn="just">
                        <a:spcAft>
                          <a:spcPts val="0"/>
                        </a:spcAft>
                      </a:pPr>
                      <a:r>
                        <a:rPr lang="ja-JP" altLang="en-US" sz="1700" kern="100" dirty="0">
                          <a:latin typeface="+mn-ea"/>
                          <a:ea typeface="+mn-ea"/>
                          <a:cs typeface="Times New Roman"/>
                        </a:rPr>
                        <a:t>　　　　　　・親子</a:t>
                      </a:r>
                      <a:r>
                        <a:rPr lang="ja-JP" altLang="en-US" sz="1700" kern="100" dirty="0">
                          <a:solidFill>
                            <a:srgbClr val="FF0000"/>
                          </a:solidFill>
                          <a:latin typeface="+mn-ea"/>
                          <a:ea typeface="+mn-ea"/>
                          <a:cs typeface="Times New Roman"/>
                        </a:rPr>
                        <a:t>分離時間</a:t>
                      </a:r>
                      <a:r>
                        <a:rPr lang="ja-JP" altLang="en-US" sz="1700" kern="100" dirty="0">
                          <a:latin typeface="+mn-ea"/>
                          <a:ea typeface="+mn-ea"/>
                          <a:cs typeface="Times New Roman"/>
                        </a:rPr>
                        <a:t>の受入れ</a:t>
                      </a:r>
                      <a:endParaRPr lang="ja-JP" sz="1700" kern="100" dirty="0">
                        <a:latin typeface="+mn-ea"/>
                        <a:ea typeface="+mn-ea"/>
                        <a:cs typeface="Times New Roman"/>
                      </a:endParaRPr>
                    </a:p>
                  </a:txBody>
                  <a:tcPr marL="58029" marR="580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cxnSp>
        <p:nvCxnSpPr>
          <p:cNvPr id="4" name="直線矢印コネクタ 3"/>
          <p:cNvCxnSpPr>
            <a:cxnSpLocks/>
          </p:cNvCxnSpPr>
          <p:nvPr/>
        </p:nvCxnSpPr>
        <p:spPr>
          <a:xfrm>
            <a:off x="3119566" y="1196752"/>
            <a:ext cx="1977450"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 name="直線矢印コネクタ 5"/>
          <p:cNvCxnSpPr>
            <a:cxnSpLocks/>
          </p:cNvCxnSpPr>
          <p:nvPr/>
        </p:nvCxnSpPr>
        <p:spPr>
          <a:xfrm>
            <a:off x="6193754" y="1196752"/>
            <a:ext cx="775470"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 name="スライド番号プレースホルダー 1">
            <a:extLst>
              <a:ext uri="{FF2B5EF4-FFF2-40B4-BE49-F238E27FC236}">
                <a16:creationId xmlns:a16="http://schemas.microsoft.com/office/drawing/2014/main" id="{8B6D70FB-F409-C38E-55A9-C428A4CC28AF}"/>
              </a:ext>
            </a:extLst>
          </p:cNvPr>
          <p:cNvSpPr>
            <a:spLocks noGrp="1"/>
          </p:cNvSpPr>
          <p:nvPr>
            <p:ph type="sldNum" sz="quarter" idx="12"/>
          </p:nvPr>
        </p:nvSpPr>
        <p:spPr/>
        <p:txBody>
          <a:bodyPr/>
          <a:lstStyle/>
          <a:p>
            <a:pPr defTabSz="457200"/>
            <a:fld id="{5E614586-0A8F-4818-ACDC-ED708ECEC71E}" type="slidenum">
              <a:rPr lang="ja-JP" altLang="en-US">
                <a:solidFill>
                  <a:prstClr val="black">
                    <a:tint val="75000"/>
                  </a:prstClr>
                </a:solidFill>
                <a:latin typeface="UD デジタル 教科書体 NK-B" panose="02020700000000000000" pitchFamily="18" charset="-128"/>
                <a:ea typeface="UD デジタル 教科書体 NK-B" panose="02020700000000000000" pitchFamily="18" charset="-128"/>
              </a:rPr>
              <a:pPr defTabSz="457200"/>
              <a:t>32</a:t>
            </a:fld>
            <a:endParaRPr lang="ja-JP" altLang="en-US">
              <a:solidFill>
                <a:prstClr val="black">
                  <a:tint val="75000"/>
                </a:prstClr>
              </a:solidFill>
              <a:latin typeface="UD デジタル 教科書体 NK-B" panose="02020700000000000000" pitchFamily="18" charset="-128"/>
              <a:ea typeface="UD デジタル 教科書体 NK-B" panose="02020700000000000000" pitchFamily="18" charset="-128"/>
            </a:endParaRPr>
          </a:p>
        </p:txBody>
      </p:sp>
      <p:cxnSp>
        <p:nvCxnSpPr>
          <p:cNvPr id="7" name="直線矢印コネクタ 6">
            <a:extLst>
              <a:ext uri="{FF2B5EF4-FFF2-40B4-BE49-F238E27FC236}">
                <a16:creationId xmlns:a16="http://schemas.microsoft.com/office/drawing/2014/main" id="{33550CB9-A564-A373-D5A0-80A2E62E1A50}"/>
              </a:ext>
            </a:extLst>
          </p:cNvPr>
          <p:cNvCxnSpPr>
            <a:cxnSpLocks/>
          </p:cNvCxnSpPr>
          <p:nvPr/>
        </p:nvCxnSpPr>
        <p:spPr>
          <a:xfrm>
            <a:off x="1712640" y="1196752"/>
            <a:ext cx="515207" cy="0"/>
          </a:xfrm>
          <a:prstGeom prst="straightConnector1">
            <a:avLst/>
          </a:prstGeom>
          <a:ln w="28575">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10" name="テキスト ボックス 9">
            <a:extLst>
              <a:ext uri="{FF2B5EF4-FFF2-40B4-BE49-F238E27FC236}">
                <a16:creationId xmlns:a16="http://schemas.microsoft.com/office/drawing/2014/main" id="{CAAACF44-214B-BE85-0A16-0B1A76F0BB20}"/>
              </a:ext>
            </a:extLst>
          </p:cNvPr>
          <p:cNvSpPr txBox="1"/>
          <p:nvPr/>
        </p:nvSpPr>
        <p:spPr>
          <a:xfrm>
            <a:off x="1591359" y="834704"/>
            <a:ext cx="1082348" cy="307777"/>
          </a:xfrm>
          <a:prstGeom prst="rect">
            <a:avLst/>
          </a:prstGeom>
          <a:noFill/>
        </p:spPr>
        <p:txBody>
          <a:bodyPr wrap="none" rtlCol="0">
            <a:spAutoFit/>
          </a:bodyPr>
          <a:lstStyle/>
          <a:p>
            <a:r>
              <a:rPr kumimoji="1" lang="ja-JP" altLang="en-US" sz="1400" dirty="0">
                <a:latin typeface="BIZ UDPゴシック" panose="020B0400000000000000" pitchFamily="50" charset="-128"/>
                <a:ea typeface="BIZ UDPゴシック" panose="020B0400000000000000" pitchFamily="50" charset="-128"/>
              </a:rPr>
              <a:t>（新生時期）</a:t>
            </a:r>
          </a:p>
        </p:txBody>
      </p:sp>
      <p:cxnSp>
        <p:nvCxnSpPr>
          <p:cNvPr id="14" name="直線矢印コネクタ 13">
            <a:extLst>
              <a:ext uri="{FF2B5EF4-FFF2-40B4-BE49-F238E27FC236}">
                <a16:creationId xmlns:a16="http://schemas.microsoft.com/office/drawing/2014/main" id="{E393FC0B-C80B-A552-4BC2-278277B741D0}"/>
              </a:ext>
            </a:extLst>
          </p:cNvPr>
          <p:cNvCxnSpPr>
            <a:cxnSpLocks/>
          </p:cNvCxnSpPr>
          <p:nvPr/>
        </p:nvCxnSpPr>
        <p:spPr>
          <a:xfrm>
            <a:off x="7977336" y="1196752"/>
            <a:ext cx="775470"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5" name="テキスト ボックス 14">
            <a:extLst>
              <a:ext uri="{FF2B5EF4-FFF2-40B4-BE49-F238E27FC236}">
                <a16:creationId xmlns:a16="http://schemas.microsoft.com/office/drawing/2014/main" id="{A36ABAA0-272A-DB28-5912-373526CAE7C1}"/>
              </a:ext>
            </a:extLst>
          </p:cNvPr>
          <p:cNvSpPr txBox="1"/>
          <p:nvPr/>
        </p:nvSpPr>
        <p:spPr>
          <a:xfrm>
            <a:off x="8264108" y="1249015"/>
            <a:ext cx="1441420" cy="307777"/>
          </a:xfrm>
          <a:prstGeom prst="rect">
            <a:avLst/>
          </a:prstGeom>
          <a:noFill/>
        </p:spPr>
        <p:txBody>
          <a:bodyPr wrap="none" rtlCol="0">
            <a:spAutoFit/>
          </a:bodyPr>
          <a:lstStyle/>
          <a:p>
            <a:r>
              <a:rPr kumimoji="1" lang="ja-JP" altLang="en-US" sz="1400" dirty="0">
                <a:latin typeface="BIZ UDPゴシック" panose="020B0400000000000000" pitchFamily="50" charset="-128"/>
                <a:ea typeface="BIZ UDPゴシック" panose="020B0400000000000000" pitchFamily="50" charset="-128"/>
              </a:rPr>
              <a:t>（就学への移行）</a:t>
            </a:r>
          </a:p>
        </p:txBody>
      </p:sp>
    </p:spTree>
    <p:extLst>
      <p:ext uri="{BB962C8B-B14F-4D97-AF65-F5344CB8AC3E}">
        <p14:creationId xmlns:p14="http://schemas.microsoft.com/office/powerpoint/2010/main" val="26440811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extLst>
              <p:ext uri="{D42A27DB-BD31-4B8C-83A1-F6EECF244321}">
                <p14:modId xmlns:p14="http://schemas.microsoft.com/office/powerpoint/2010/main" val="881142688"/>
              </p:ext>
            </p:extLst>
          </p:nvPr>
        </p:nvGraphicFramePr>
        <p:xfrm>
          <a:off x="319564" y="642245"/>
          <a:ext cx="9266872" cy="6215755"/>
        </p:xfrm>
        <a:graphic>
          <a:graphicData uri="http://schemas.openxmlformats.org/drawingml/2006/table">
            <a:tbl>
              <a:tblPr/>
              <a:tblGrid>
                <a:gridCol w="1338027">
                  <a:extLst>
                    <a:ext uri="{9D8B030D-6E8A-4147-A177-3AD203B41FA5}">
                      <a16:colId xmlns:a16="http://schemas.microsoft.com/office/drawing/2014/main" val="20000"/>
                    </a:ext>
                  </a:extLst>
                </a:gridCol>
                <a:gridCol w="7928845">
                  <a:extLst>
                    <a:ext uri="{9D8B030D-6E8A-4147-A177-3AD203B41FA5}">
                      <a16:colId xmlns:a16="http://schemas.microsoft.com/office/drawing/2014/main" val="20001"/>
                    </a:ext>
                  </a:extLst>
                </a:gridCol>
              </a:tblGrid>
              <a:tr h="766363">
                <a:tc>
                  <a:txBody>
                    <a:bodyPr/>
                    <a:lstStyle/>
                    <a:p>
                      <a:pPr algn="ctr">
                        <a:spcAft>
                          <a:spcPts val="0"/>
                        </a:spcAft>
                      </a:pPr>
                      <a:r>
                        <a:rPr lang="ja-JP" sz="1500" kern="100" dirty="0">
                          <a:latin typeface="+mn-ea"/>
                          <a:ea typeface="+mn-ea"/>
                          <a:cs typeface="Times New Roman"/>
                        </a:rPr>
                        <a:t>支援の視点</a:t>
                      </a:r>
                    </a:p>
                  </a:txBody>
                  <a:tcPr marL="58029" marR="580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90488" algn="just">
                        <a:spcAft>
                          <a:spcPts val="0"/>
                        </a:spcAft>
                      </a:pPr>
                      <a:r>
                        <a:rPr lang="ja-JP" altLang="en-US" sz="1700" kern="100" dirty="0">
                          <a:latin typeface="+mn-ea"/>
                          <a:ea typeface="+mn-ea"/>
                          <a:cs typeface="Times New Roman"/>
                        </a:rPr>
                        <a:t>　　　　乳児</a:t>
                      </a:r>
                      <a:r>
                        <a:rPr lang="ja-JP" altLang="ja-JP" sz="1700" kern="100" dirty="0">
                          <a:latin typeface="+mn-ea"/>
                          <a:ea typeface="+mn-ea"/>
                          <a:cs typeface="Times New Roman"/>
                        </a:rPr>
                        <a:t>期　</a:t>
                      </a:r>
                      <a:r>
                        <a:rPr lang="ja-JP" altLang="en-US" sz="1700" kern="100" dirty="0">
                          <a:latin typeface="+mn-ea"/>
                          <a:ea typeface="+mn-ea"/>
                          <a:cs typeface="Times New Roman"/>
                        </a:rPr>
                        <a:t>　　　　　　　　　　　　　　幼児前</a:t>
                      </a:r>
                      <a:r>
                        <a:rPr lang="ja-JP" altLang="ja-JP" sz="1700" kern="100" dirty="0">
                          <a:latin typeface="+mn-ea"/>
                          <a:ea typeface="+mn-ea"/>
                          <a:cs typeface="Times New Roman"/>
                        </a:rPr>
                        <a:t>期　</a:t>
                      </a:r>
                      <a:r>
                        <a:rPr lang="ja-JP" altLang="en-US" sz="1700" kern="100" dirty="0">
                          <a:latin typeface="+mn-ea"/>
                          <a:ea typeface="+mn-ea"/>
                          <a:cs typeface="Times New Roman"/>
                        </a:rPr>
                        <a:t>　　　　　　幼児後期</a:t>
                      </a:r>
                      <a:endParaRPr lang="ja-JP" altLang="ja-JP" sz="1700" kern="100" dirty="0">
                        <a:latin typeface="+mn-ea"/>
                        <a:ea typeface="+mn-ea"/>
                        <a:cs typeface="Times New Roman"/>
                      </a:endParaRPr>
                    </a:p>
                  </a:txBody>
                  <a:tcPr marL="58029" marR="580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411707">
                <a:tc>
                  <a:txBody>
                    <a:bodyPr/>
                    <a:lstStyle/>
                    <a:p>
                      <a:pPr algn="ctr">
                        <a:spcAft>
                          <a:spcPts val="0"/>
                        </a:spcAft>
                      </a:pPr>
                      <a:r>
                        <a:rPr lang="ja-JP" sz="1700" kern="100" dirty="0">
                          <a:latin typeface="+mn-ea"/>
                          <a:ea typeface="+mn-ea"/>
                          <a:cs typeface="Times New Roman"/>
                        </a:rPr>
                        <a:t>発達支援</a:t>
                      </a:r>
                    </a:p>
                  </a:txBody>
                  <a:tcPr marL="58029" marR="580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1700" kern="100" dirty="0">
                          <a:latin typeface="+mn-ea"/>
                          <a:ea typeface="+mn-ea"/>
                          <a:cs typeface="Times New Roman"/>
                        </a:rPr>
                        <a:t>　・快適な生活リズム、環境づくり</a:t>
                      </a:r>
                      <a:r>
                        <a:rPr lang="en-US" altLang="ja-JP" sz="1700" kern="100" dirty="0">
                          <a:latin typeface="+mn-ea"/>
                          <a:ea typeface="+mn-ea"/>
                          <a:cs typeface="Times New Roman"/>
                        </a:rPr>
                        <a:t> </a:t>
                      </a:r>
                      <a:r>
                        <a:rPr lang="ja-JP" altLang="en-US" sz="1700" kern="100" dirty="0">
                          <a:latin typeface="+mn-ea"/>
                          <a:ea typeface="+mn-ea"/>
                          <a:cs typeface="Times New Roman"/>
                        </a:rPr>
                        <a:t>（保護者の育児を積極的に伴走、誘導）</a:t>
                      </a:r>
                      <a:endParaRPr lang="ja-JP" altLang="ja-JP" sz="1700" kern="100" dirty="0">
                        <a:latin typeface="+mn-ea"/>
                        <a:ea typeface="+mn-ea"/>
                        <a:cs typeface="Times New Roman"/>
                      </a:endParaRPr>
                    </a:p>
                    <a:p>
                      <a:pPr algn="just">
                        <a:spcAft>
                          <a:spcPts val="0"/>
                        </a:spcAft>
                      </a:pPr>
                      <a:r>
                        <a:rPr lang="ja-JP" altLang="en-US" sz="1700" kern="100" dirty="0">
                          <a:latin typeface="+mn-ea"/>
                          <a:ea typeface="+mn-ea"/>
                          <a:cs typeface="Times New Roman"/>
                        </a:rPr>
                        <a:t>　　・正常発達の要素</a:t>
                      </a:r>
                      <a:r>
                        <a:rPr lang="en-US" altLang="ja-JP" sz="1700" kern="100" dirty="0">
                          <a:latin typeface="+mn-ea"/>
                          <a:ea typeface="+mn-ea"/>
                          <a:cs typeface="Times New Roman"/>
                        </a:rPr>
                        <a:t>/</a:t>
                      </a:r>
                      <a:r>
                        <a:rPr lang="ja-JP" altLang="en-US" sz="1700" kern="100" dirty="0">
                          <a:latin typeface="+mn-ea"/>
                          <a:ea typeface="+mn-ea"/>
                          <a:cs typeface="Times New Roman"/>
                        </a:rPr>
                        <a:t>障害特性の要素の見極め</a:t>
                      </a:r>
                      <a:endParaRPr lang="ja-JP" sz="1700" kern="100" dirty="0">
                        <a:latin typeface="+mn-ea"/>
                        <a:ea typeface="+mn-ea"/>
                        <a:cs typeface="Times New Roman"/>
                      </a:endParaRPr>
                    </a:p>
                    <a:p>
                      <a:pPr indent="571500" algn="just">
                        <a:spcAft>
                          <a:spcPts val="0"/>
                        </a:spcAft>
                      </a:pPr>
                      <a:r>
                        <a:rPr lang="ja-JP" altLang="en-US" sz="1700" kern="100" dirty="0">
                          <a:latin typeface="+mn-ea"/>
                          <a:ea typeface="+mn-ea"/>
                          <a:cs typeface="Times New Roman"/>
                        </a:rPr>
                        <a:t>・快適な生活リズム、環境の継続</a:t>
                      </a:r>
                      <a:endParaRPr lang="en-US" altLang="ja-JP" sz="1700" kern="100" dirty="0">
                        <a:latin typeface="+mn-ea"/>
                        <a:ea typeface="+mn-ea"/>
                        <a:cs typeface="Times New Roman"/>
                      </a:endParaRPr>
                    </a:p>
                    <a:p>
                      <a:pPr marL="0" marR="0" lvl="0" indent="571500" algn="just" defTabSz="914400" rtl="0" eaLnBrk="1" fontAlgn="auto" latinLnBrk="0" hangingPunct="1">
                        <a:lnSpc>
                          <a:spcPct val="100000"/>
                        </a:lnSpc>
                        <a:spcBef>
                          <a:spcPts val="0"/>
                        </a:spcBef>
                        <a:spcAft>
                          <a:spcPts val="0"/>
                        </a:spcAft>
                        <a:buClrTx/>
                        <a:buSzTx/>
                        <a:buFontTx/>
                        <a:buNone/>
                        <a:tabLst/>
                        <a:defRPr/>
                      </a:pPr>
                      <a:r>
                        <a:rPr lang="ja-JP" altLang="ja-JP" sz="1700" kern="100" dirty="0">
                          <a:latin typeface="+mn-ea"/>
                          <a:ea typeface="+mn-ea"/>
                          <a:cs typeface="Times New Roman"/>
                        </a:rPr>
                        <a:t>・</a:t>
                      </a:r>
                      <a:r>
                        <a:rPr lang="ja-JP" altLang="en-US" sz="1700" kern="100" dirty="0">
                          <a:latin typeface="+mn-ea"/>
                          <a:ea typeface="+mn-ea"/>
                          <a:cs typeface="Times New Roman"/>
                        </a:rPr>
                        <a:t>基本的生活動作への協力と計画的かつ段階的獲得</a:t>
                      </a:r>
                      <a:endParaRPr lang="ja-JP" sz="1700" kern="100" dirty="0">
                        <a:latin typeface="+mn-ea"/>
                        <a:ea typeface="+mn-ea"/>
                        <a:cs typeface="Times New Roman"/>
                      </a:endParaRPr>
                    </a:p>
                    <a:p>
                      <a:pPr indent="1143000" algn="just">
                        <a:spcAft>
                          <a:spcPts val="0"/>
                        </a:spcAft>
                      </a:pPr>
                      <a:r>
                        <a:rPr lang="ja-JP" altLang="en-US" sz="1700" kern="100" dirty="0">
                          <a:latin typeface="+mn-ea"/>
                          <a:ea typeface="+mn-ea"/>
                          <a:cs typeface="Times New Roman"/>
                        </a:rPr>
                        <a:t>　　</a:t>
                      </a:r>
                      <a:r>
                        <a:rPr lang="ja-JP" sz="1700" kern="100" dirty="0">
                          <a:latin typeface="+mn-ea"/>
                          <a:ea typeface="+mn-ea"/>
                          <a:cs typeface="Times New Roman"/>
                        </a:rPr>
                        <a:t>・</a:t>
                      </a:r>
                      <a:r>
                        <a:rPr lang="ja-JP" altLang="en-US" sz="1700" kern="100" dirty="0">
                          <a:latin typeface="+mn-ea"/>
                          <a:ea typeface="+mn-ea"/>
                          <a:cs typeface="Times New Roman"/>
                        </a:rPr>
                        <a:t>保育所などの集団での課題の具体的な援助</a:t>
                      </a:r>
                      <a:endParaRPr lang="ja-JP" sz="1700" kern="100" dirty="0">
                        <a:latin typeface="+mn-ea"/>
                        <a:ea typeface="+mn-ea"/>
                        <a:cs typeface="Times New Roman"/>
                      </a:endParaRPr>
                    </a:p>
                    <a:p>
                      <a:pPr indent="1828800" algn="just">
                        <a:spcAft>
                          <a:spcPts val="0"/>
                        </a:spcAft>
                      </a:pPr>
                      <a:r>
                        <a:rPr lang="ja-JP" altLang="en-US" sz="1700" kern="100" dirty="0">
                          <a:latin typeface="+mn-ea"/>
                          <a:ea typeface="+mn-ea"/>
                          <a:cs typeface="Times New Roman"/>
                        </a:rPr>
                        <a:t>　　　</a:t>
                      </a:r>
                      <a:r>
                        <a:rPr lang="ja-JP" sz="1700" kern="100" dirty="0">
                          <a:latin typeface="+mn-ea"/>
                          <a:ea typeface="+mn-ea"/>
                          <a:cs typeface="Times New Roman"/>
                        </a:rPr>
                        <a:t>・自己表現方法の</a:t>
                      </a:r>
                      <a:r>
                        <a:rPr lang="ja-JP" altLang="en-US" sz="1700" kern="100" dirty="0">
                          <a:latin typeface="+mn-ea"/>
                          <a:ea typeface="+mn-ea"/>
                          <a:cs typeface="Times New Roman"/>
                        </a:rPr>
                        <a:t>確認と肯定</a:t>
                      </a:r>
                      <a:endParaRPr lang="ja-JP" sz="1700" kern="100" dirty="0">
                        <a:latin typeface="+mn-ea"/>
                        <a:ea typeface="+mn-ea"/>
                        <a:cs typeface="Times New Roman"/>
                      </a:endParaRPr>
                    </a:p>
                    <a:p>
                      <a:pPr marL="0" indent="2598738" algn="just">
                        <a:spcAft>
                          <a:spcPts val="0"/>
                        </a:spcAft>
                      </a:pPr>
                      <a:r>
                        <a:rPr lang="ja-JP" altLang="en-US" sz="1700" kern="100" dirty="0">
                          <a:latin typeface="+mn-ea"/>
                          <a:ea typeface="+mn-ea"/>
                          <a:cs typeface="Times New Roman"/>
                        </a:rPr>
                        <a:t> </a:t>
                      </a:r>
                      <a:r>
                        <a:rPr lang="ja-JP" sz="1700" kern="100" dirty="0">
                          <a:latin typeface="+mn-ea"/>
                          <a:ea typeface="+mn-ea"/>
                          <a:cs typeface="Times New Roman"/>
                        </a:rPr>
                        <a:t>・</a:t>
                      </a:r>
                      <a:r>
                        <a:rPr lang="ja-JP" altLang="en-US" sz="1700" kern="100" dirty="0">
                          <a:latin typeface="+mn-ea"/>
                          <a:ea typeface="+mn-ea"/>
                          <a:cs typeface="Times New Roman"/>
                        </a:rPr>
                        <a:t>生活年齢相応の日常生活動作への協力（都度見直し）</a:t>
                      </a:r>
                      <a:endParaRPr lang="en-US" altLang="ja-JP" sz="1700" kern="100" dirty="0">
                        <a:latin typeface="+mn-ea"/>
                        <a:ea typeface="+mn-ea"/>
                        <a:cs typeface="Times New Roman"/>
                      </a:endParaRPr>
                    </a:p>
                    <a:p>
                      <a:pPr marL="0" indent="3948113" algn="just">
                        <a:spcAft>
                          <a:spcPts val="0"/>
                        </a:spcAft>
                      </a:pPr>
                      <a:r>
                        <a:rPr lang="ja-JP" altLang="en-US" sz="1700" kern="100" dirty="0">
                          <a:latin typeface="+mn-ea"/>
                          <a:ea typeface="+mn-ea"/>
                          <a:cs typeface="Times New Roman"/>
                        </a:rPr>
                        <a:t>・意思表明の尊重</a:t>
                      </a:r>
                      <a:endParaRPr lang="en-US" altLang="ja-JP" sz="1700" kern="100" dirty="0">
                        <a:latin typeface="+mn-ea"/>
                        <a:ea typeface="+mn-ea"/>
                        <a:cs typeface="Times New Roman"/>
                      </a:endParaRPr>
                    </a:p>
                    <a:p>
                      <a:pPr marL="0" indent="4660900" algn="just">
                        <a:spcAft>
                          <a:spcPts val="0"/>
                        </a:spcAft>
                      </a:pPr>
                      <a:r>
                        <a:rPr lang="ja-JP" altLang="en-US" sz="1700" kern="100" dirty="0">
                          <a:latin typeface="+mn-ea"/>
                          <a:ea typeface="+mn-ea"/>
                          <a:cs typeface="Times New Roman"/>
                        </a:rPr>
                        <a:t>・主張の肯定</a:t>
                      </a:r>
                      <a:endParaRPr lang="en-US" altLang="ja-JP" sz="1700" kern="100" dirty="0">
                        <a:latin typeface="+mn-ea"/>
                        <a:ea typeface="+mn-ea"/>
                        <a:cs typeface="Times New Roman"/>
                      </a:endParaRPr>
                    </a:p>
                  </a:txBody>
                  <a:tcPr marL="58029" marR="580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tcPr>
                </a:tc>
                <a:extLst>
                  <a:ext uri="{0D108BD9-81ED-4DB2-BD59-A6C34878D82A}">
                    <a16:rowId xmlns:a16="http://schemas.microsoft.com/office/drawing/2014/main" val="10001"/>
                  </a:ext>
                </a:extLst>
              </a:tr>
              <a:tr h="1862081">
                <a:tc>
                  <a:txBody>
                    <a:bodyPr/>
                    <a:lstStyle/>
                    <a:p>
                      <a:pPr algn="ctr">
                        <a:spcAft>
                          <a:spcPts val="0"/>
                        </a:spcAft>
                      </a:pPr>
                      <a:r>
                        <a:rPr lang="ja-JP" altLang="en-US" sz="1700" kern="100" dirty="0">
                          <a:latin typeface="+mn-ea"/>
                          <a:ea typeface="+mn-ea"/>
                          <a:cs typeface="Times New Roman"/>
                        </a:rPr>
                        <a:t>家族支援</a:t>
                      </a:r>
                      <a:endParaRPr lang="en-US" altLang="ja-JP" sz="1700" kern="100" dirty="0">
                        <a:latin typeface="+mn-ea"/>
                        <a:ea typeface="+mn-ea"/>
                        <a:cs typeface="Times New Roman"/>
                      </a:endParaRPr>
                    </a:p>
                    <a:p>
                      <a:pPr algn="ctr">
                        <a:spcAft>
                          <a:spcPts val="0"/>
                        </a:spcAft>
                      </a:pPr>
                      <a:r>
                        <a:rPr lang="ja-JP" altLang="en-US" sz="1700" kern="100" dirty="0">
                          <a:latin typeface="+mn-ea"/>
                          <a:ea typeface="+mn-ea"/>
                          <a:cs typeface="Times New Roman"/>
                        </a:rPr>
                        <a:t>（保護者）</a:t>
                      </a:r>
                      <a:endParaRPr lang="en-US" altLang="ja-JP" sz="1700" kern="100" dirty="0">
                        <a:latin typeface="+mn-ea"/>
                        <a:ea typeface="+mn-ea"/>
                        <a:cs typeface="Times New Roman"/>
                      </a:endParaRPr>
                    </a:p>
                  </a:txBody>
                  <a:tcPr marL="58029" marR="580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700" kern="100" dirty="0">
                          <a:latin typeface="+mn-ea"/>
                          <a:ea typeface="+mn-ea"/>
                          <a:cs typeface="Times New Roman"/>
                        </a:rPr>
                        <a:t>・</a:t>
                      </a:r>
                      <a:r>
                        <a:rPr lang="ja-JP" altLang="en-US" sz="1700" kern="100" dirty="0">
                          <a:latin typeface="+mn-ea"/>
                          <a:ea typeface="+mn-ea"/>
                          <a:cs typeface="Times New Roman"/>
                        </a:rPr>
                        <a:t>育児の具体的な手立ての（模索）提供</a:t>
                      </a:r>
                      <a:endParaRPr lang="en-US" altLang="ja-JP" sz="1700" kern="100" dirty="0">
                        <a:latin typeface="+mn-ea"/>
                        <a:ea typeface="+mn-ea"/>
                        <a:cs typeface="Times New Roman"/>
                      </a:endParaRPr>
                    </a:p>
                    <a:p>
                      <a:pPr algn="just">
                        <a:spcAft>
                          <a:spcPts val="0"/>
                        </a:spcAft>
                      </a:pPr>
                      <a:r>
                        <a:rPr lang="ja-JP" altLang="en-US" sz="1700" kern="100" dirty="0">
                          <a:latin typeface="+mn-ea"/>
                          <a:ea typeface="+mn-ea"/>
                          <a:cs typeface="Times New Roman"/>
                        </a:rPr>
                        <a:t>・スキンシップを重視した保護者と本人の愛着形成のための抱き方、関わり方の獲得</a:t>
                      </a:r>
                      <a:endParaRPr lang="en-US" altLang="ja-JP" sz="1700" kern="100" dirty="0">
                        <a:latin typeface="+mn-ea"/>
                        <a:ea typeface="+mn-ea"/>
                        <a:cs typeface="Times New Roman"/>
                      </a:endParaRPr>
                    </a:p>
                    <a:p>
                      <a:pPr algn="just">
                        <a:spcAft>
                          <a:spcPts val="0"/>
                        </a:spcAft>
                      </a:pPr>
                      <a:r>
                        <a:rPr lang="ja-JP" altLang="en-US" sz="1700" kern="100" dirty="0">
                          <a:latin typeface="+mn-ea"/>
                          <a:ea typeface="+mn-ea"/>
                          <a:cs typeface="Times New Roman"/>
                        </a:rPr>
                        <a:t>　　　　　・こどもとのコミュニケーション方法の強化と成功</a:t>
                      </a:r>
                      <a:endParaRPr lang="ja-JP" sz="1700" kern="100" dirty="0">
                        <a:latin typeface="+mn-ea"/>
                        <a:ea typeface="+mn-ea"/>
                        <a:cs typeface="Times New Roman"/>
                      </a:endParaRPr>
                    </a:p>
                    <a:p>
                      <a:pPr indent="1028700" algn="just">
                        <a:spcAft>
                          <a:spcPts val="0"/>
                        </a:spcAft>
                      </a:pPr>
                      <a:r>
                        <a:rPr lang="ja-JP" sz="1700" kern="100" dirty="0">
                          <a:latin typeface="+mn-ea"/>
                          <a:ea typeface="+mn-ea"/>
                          <a:cs typeface="Times New Roman"/>
                        </a:rPr>
                        <a:t>・</a:t>
                      </a:r>
                      <a:r>
                        <a:rPr lang="ja-JP" altLang="en-US" sz="1700" kern="100" dirty="0">
                          <a:latin typeface="+mn-ea"/>
                          <a:ea typeface="+mn-ea"/>
                          <a:cs typeface="Times New Roman"/>
                        </a:rPr>
                        <a:t>我が子と他児との比較に関する心情の傾聴</a:t>
                      </a:r>
                      <a:endParaRPr lang="en-US" altLang="ja-JP" sz="1700" kern="100" dirty="0">
                        <a:latin typeface="+mn-ea"/>
                        <a:ea typeface="+mn-ea"/>
                        <a:cs typeface="Times New Roman"/>
                      </a:endParaRPr>
                    </a:p>
                    <a:p>
                      <a:pPr marL="0" indent="2063750" algn="just">
                        <a:spcAft>
                          <a:spcPts val="0"/>
                        </a:spcAft>
                      </a:pPr>
                      <a:r>
                        <a:rPr lang="ja-JP" altLang="en-US" sz="1700" kern="100" dirty="0">
                          <a:latin typeface="+mn-ea"/>
                          <a:ea typeface="+mn-ea"/>
                          <a:cs typeface="Times New Roman"/>
                        </a:rPr>
                        <a:t>・こども同士の遊びを見守れるトレーニング</a:t>
                      </a:r>
                      <a:endParaRPr lang="ja-JP" sz="1700" kern="100" dirty="0">
                        <a:latin typeface="+mn-ea"/>
                        <a:ea typeface="+mn-ea"/>
                        <a:cs typeface="Times New Roman"/>
                      </a:endParaRPr>
                    </a:p>
                    <a:p>
                      <a:pPr marL="0" indent="3133725" algn="just">
                        <a:spcAft>
                          <a:spcPts val="0"/>
                        </a:spcAft>
                      </a:pPr>
                      <a:r>
                        <a:rPr lang="ja-JP" sz="1700" kern="100" dirty="0">
                          <a:latin typeface="+mn-ea"/>
                          <a:ea typeface="+mn-ea"/>
                          <a:cs typeface="Times New Roman"/>
                        </a:rPr>
                        <a:t>・</a:t>
                      </a:r>
                      <a:r>
                        <a:rPr lang="ja-JP" altLang="en-US" sz="1700" kern="100" dirty="0">
                          <a:latin typeface="+mn-ea"/>
                          <a:ea typeface="+mn-ea"/>
                          <a:cs typeface="Times New Roman"/>
                        </a:rPr>
                        <a:t>生活年齢と発達年齢の視点の整理</a:t>
                      </a:r>
                      <a:endParaRPr lang="en-US" altLang="ja-JP" sz="1700" kern="100" dirty="0">
                        <a:latin typeface="+mn-ea"/>
                        <a:ea typeface="+mn-ea"/>
                        <a:cs typeface="Times New Roman"/>
                      </a:endParaRPr>
                    </a:p>
                    <a:p>
                      <a:pPr indent="2628900" algn="just">
                        <a:spcAft>
                          <a:spcPts val="0"/>
                        </a:spcAft>
                      </a:pPr>
                      <a:r>
                        <a:rPr lang="ja-JP" altLang="en-US" sz="1700" kern="100" dirty="0">
                          <a:latin typeface="+mn-ea"/>
                          <a:ea typeface="+mn-ea"/>
                          <a:cs typeface="Times New Roman"/>
                        </a:rPr>
                        <a:t>　　　　　　・親子分離時間の設定</a:t>
                      </a:r>
                      <a:endParaRPr lang="ja-JP" sz="1700" kern="100" dirty="0">
                        <a:latin typeface="+mn-ea"/>
                        <a:ea typeface="+mn-ea"/>
                        <a:cs typeface="Times New Roman"/>
                      </a:endParaRPr>
                    </a:p>
                  </a:txBody>
                  <a:tcPr marL="58029" marR="580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175604">
                <a:tc>
                  <a:txBody>
                    <a:bodyPr/>
                    <a:lstStyle/>
                    <a:p>
                      <a:pPr algn="ctr">
                        <a:spcAft>
                          <a:spcPts val="0"/>
                        </a:spcAft>
                      </a:pPr>
                      <a:r>
                        <a:rPr lang="ja-JP" altLang="en-US" sz="1700" kern="100" dirty="0">
                          <a:latin typeface="+mn-ea"/>
                          <a:ea typeface="+mn-ea"/>
                          <a:cs typeface="Times New Roman"/>
                        </a:rPr>
                        <a:t>地域連携</a:t>
                      </a:r>
                      <a:endParaRPr lang="en-US" altLang="ja-JP" sz="1700" kern="100" dirty="0">
                        <a:latin typeface="+mn-ea"/>
                        <a:ea typeface="+mn-ea"/>
                        <a:cs typeface="Times New Roman"/>
                      </a:endParaRPr>
                    </a:p>
                  </a:txBody>
                  <a:tcPr marL="58029" marR="580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just">
                        <a:spcAft>
                          <a:spcPts val="0"/>
                        </a:spcAft>
                      </a:pPr>
                      <a:r>
                        <a:rPr lang="ja-JP" altLang="en-US" sz="1700" kern="100" dirty="0">
                          <a:latin typeface="+mn-ea"/>
                          <a:ea typeface="+mn-ea"/>
                          <a:cs typeface="Times New Roman"/>
                        </a:rPr>
                        <a:t>・所在自治体の子育て支援関連（保健師、児童家庭相談員等）との連携</a:t>
                      </a:r>
                      <a:endParaRPr lang="en-US" altLang="ja-JP" sz="1700" kern="100" dirty="0">
                        <a:latin typeface="+mn-ea"/>
                        <a:ea typeface="+mn-ea"/>
                        <a:cs typeface="Times New Roman"/>
                      </a:endParaRPr>
                    </a:p>
                    <a:p>
                      <a:pPr marL="0" indent="0" algn="just">
                        <a:spcAft>
                          <a:spcPts val="0"/>
                        </a:spcAft>
                      </a:pPr>
                      <a:r>
                        <a:rPr lang="ja-JP" altLang="en-US" sz="1700" kern="100" dirty="0">
                          <a:latin typeface="+mn-ea"/>
                          <a:ea typeface="+mn-ea"/>
                          <a:cs typeface="Times New Roman"/>
                        </a:rPr>
                        <a:t>・事業所と相談支援間の連携（支援開始当初は、保護者が揺れやすいので、密に）</a:t>
                      </a:r>
                      <a:endParaRPr lang="en-US" altLang="ja-JP" sz="1700" kern="100" dirty="0">
                        <a:latin typeface="+mn-ea"/>
                        <a:ea typeface="+mn-ea"/>
                        <a:cs typeface="Times New Roman"/>
                      </a:endParaRPr>
                    </a:p>
                    <a:p>
                      <a:pPr marL="0" indent="1349375" algn="just">
                        <a:spcAft>
                          <a:spcPts val="0"/>
                        </a:spcAft>
                      </a:pPr>
                      <a:r>
                        <a:rPr lang="ja-JP" altLang="en-US" sz="1700" kern="100" dirty="0">
                          <a:latin typeface="+mn-ea"/>
                          <a:ea typeface="+mn-ea"/>
                          <a:cs typeface="Times New Roman"/>
                        </a:rPr>
                        <a:t>・就園先との連絡手段の確立（相互のスタンスと役割の共有）</a:t>
                      </a:r>
                      <a:endParaRPr lang="en-US" altLang="ja-JP" sz="1700" kern="100" dirty="0">
                        <a:latin typeface="+mn-ea"/>
                        <a:ea typeface="+mn-ea"/>
                        <a:cs typeface="Times New Roman"/>
                      </a:endParaRPr>
                    </a:p>
                    <a:p>
                      <a:pPr marL="0" indent="1349375" algn="just">
                        <a:spcAft>
                          <a:spcPts val="0"/>
                        </a:spcAft>
                      </a:pPr>
                      <a:r>
                        <a:rPr lang="ja-JP" altLang="en-US" sz="1700" kern="100" dirty="0">
                          <a:latin typeface="+mn-ea"/>
                          <a:ea typeface="+mn-ea"/>
                          <a:cs typeface="Times New Roman"/>
                        </a:rPr>
                        <a:t>・就園先との情報交換（こどもの特徴、対応など具体的に、こまめに）</a:t>
                      </a:r>
                      <a:endParaRPr lang="ja-JP" sz="1700" kern="100" dirty="0">
                        <a:latin typeface="+mn-ea"/>
                        <a:ea typeface="+mn-ea"/>
                        <a:cs typeface="Times New Roman"/>
                      </a:endParaRPr>
                    </a:p>
                  </a:txBody>
                  <a:tcPr marL="58029" marR="580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23226054"/>
                  </a:ext>
                </a:extLst>
              </a:tr>
            </a:tbl>
          </a:graphicData>
        </a:graphic>
      </p:graphicFrame>
      <p:cxnSp>
        <p:nvCxnSpPr>
          <p:cNvPr id="4" name="直線矢印コネクタ 3"/>
          <p:cNvCxnSpPr>
            <a:cxnSpLocks/>
          </p:cNvCxnSpPr>
          <p:nvPr/>
        </p:nvCxnSpPr>
        <p:spPr>
          <a:xfrm>
            <a:off x="3119566" y="1052736"/>
            <a:ext cx="1977450"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 name="直線矢印コネクタ 5"/>
          <p:cNvCxnSpPr>
            <a:cxnSpLocks/>
          </p:cNvCxnSpPr>
          <p:nvPr/>
        </p:nvCxnSpPr>
        <p:spPr>
          <a:xfrm>
            <a:off x="6193754" y="1052736"/>
            <a:ext cx="775470"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 name="スライド番号プレースホルダー 1">
            <a:extLst>
              <a:ext uri="{FF2B5EF4-FFF2-40B4-BE49-F238E27FC236}">
                <a16:creationId xmlns:a16="http://schemas.microsoft.com/office/drawing/2014/main" id="{8B6D70FB-F409-C38E-55A9-C428A4CC28AF}"/>
              </a:ext>
            </a:extLst>
          </p:cNvPr>
          <p:cNvSpPr>
            <a:spLocks noGrp="1"/>
          </p:cNvSpPr>
          <p:nvPr>
            <p:ph type="sldNum" sz="quarter" idx="12"/>
          </p:nvPr>
        </p:nvSpPr>
        <p:spPr/>
        <p:txBody>
          <a:bodyPr/>
          <a:lstStyle/>
          <a:p>
            <a:pPr defTabSz="457200"/>
            <a:fld id="{5E614586-0A8F-4818-ACDC-ED708ECEC71E}" type="slidenum">
              <a:rPr lang="ja-JP" altLang="en-US">
                <a:solidFill>
                  <a:prstClr val="black">
                    <a:tint val="75000"/>
                  </a:prstClr>
                </a:solidFill>
                <a:latin typeface="UD デジタル 教科書体 NK-B" panose="02020700000000000000" pitchFamily="18" charset="-128"/>
                <a:ea typeface="UD デジタル 教科書体 NK-B" panose="02020700000000000000" pitchFamily="18" charset="-128"/>
              </a:rPr>
              <a:pPr defTabSz="457200"/>
              <a:t>33</a:t>
            </a:fld>
            <a:endParaRPr lang="ja-JP" altLang="en-US" dirty="0">
              <a:solidFill>
                <a:prstClr val="black">
                  <a:tint val="75000"/>
                </a:prstClr>
              </a:solidFill>
              <a:latin typeface="UD デジタル 教科書体 NK-B" panose="02020700000000000000" pitchFamily="18" charset="-128"/>
              <a:ea typeface="UD デジタル 教科書体 NK-B" panose="02020700000000000000" pitchFamily="18" charset="-128"/>
            </a:endParaRPr>
          </a:p>
        </p:txBody>
      </p:sp>
      <p:cxnSp>
        <p:nvCxnSpPr>
          <p:cNvPr id="7" name="直線矢印コネクタ 6">
            <a:extLst>
              <a:ext uri="{FF2B5EF4-FFF2-40B4-BE49-F238E27FC236}">
                <a16:creationId xmlns:a16="http://schemas.microsoft.com/office/drawing/2014/main" id="{33550CB9-A564-A373-D5A0-80A2E62E1A50}"/>
              </a:ext>
            </a:extLst>
          </p:cNvPr>
          <p:cNvCxnSpPr>
            <a:cxnSpLocks/>
          </p:cNvCxnSpPr>
          <p:nvPr/>
        </p:nvCxnSpPr>
        <p:spPr>
          <a:xfrm>
            <a:off x="1712640" y="1052736"/>
            <a:ext cx="515207" cy="0"/>
          </a:xfrm>
          <a:prstGeom prst="straightConnector1">
            <a:avLst/>
          </a:prstGeom>
          <a:ln w="28575">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10" name="テキスト ボックス 9">
            <a:extLst>
              <a:ext uri="{FF2B5EF4-FFF2-40B4-BE49-F238E27FC236}">
                <a16:creationId xmlns:a16="http://schemas.microsoft.com/office/drawing/2014/main" id="{CAAACF44-214B-BE85-0A16-0B1A76F0BB20}"/>
              </a:ext>
            </a:extLst>
          </p:cNvPr>
          <p:cNvSpPr txBox="1"/>
          <p:nvPr/>
        </p:nvSpPr>
        <p:spPr>
          <a:xfrm>
            <a:off x="1591359" y="690688"/>
            <a:ext cx="1082348" cy="307777"/>
          </a:xfrm>
          <a:prstGeom prst="rect">
            <a:avLst/>
          </a:prstGeom>
          <a:noFill/>
        </p:spPr>
        <p:txBody>
          <a:bodyPr wrap="none" rtlCol="0">
            <a:spAutoFit/>
          </a:bodyPr>
          <a:lstStyle/>
          <a:p>
            <a:r>
              <a:rPr kumimoji="1" lang="ja-JP" altLang="en-US" sz="1400" dirty="0">
                <a:latin typeface="BIZ UDPゴシック" panose="020B0400000000000000" pitchFamily="50" charset="-128"/>
                <a:ea typeface="BIZ UDPゴシック" panose="020B0400000000000000" pitchFamily="50" charset="-128"/>
              </a:rPr>
              <a:t>（新生時期）</a:t>
            </a:r>
          </a:p>
        </p:txBody>
      </p:sp>
      <p:cxnSp>
        <p:nvCxnSpPr>
          <p:cNvPr id="14" name="直線矢印コネクタ 13">
            <a:extLst>
              <a:ext uri="{FF2B5EF4-FFF2-40B4-BE49-F238E27FC236}">
                <a16:creationId xmlns:a16="http://schemas.microsoft.com/office/drawing/2014/main" id="{E393FC0B-C80B-A552-4BC2-278277B741D0}"/>
              </a:ext>
            </a:extLst>
          </p:cNvPr>
          <p:cNvCxnSpPr>
            <a:cxnSpLocks/>
          </p:cNvCxnSpPr>
          <p:nvPr/>
        </p:nvCxnSpPr>
        <p:spPr>
          <a:xfrm>
            <a:off x="7977336" y="1052736"/>
            <a:ext cx="775470"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5" name="テキスト ボックス 14">
            <a:extLst>
              <a:ext uri="{FF2B5EF4-FFF2-40B4-BE49-F238E27FC236}">
                <a16:creationId xmlns:a16="http://schemas.microsoft.com/office/drawing/2014/main" id="{A36ABAA0-272A-DB28-5912-373526CAE7C1}"/>
              </a:ext>
            </a:extLst>
          </p:cNvPr>
          <p:cNvSpPr txBox="1"/>
          <p:nvPr/>
        </p:nvSpPr>
        <p:spPr>
          <a:xfrm>
            <a:off x="8264108" y="1104999"/>
            <a:ext cx="1441420" cy="307777"/>
          </a:xfrm>
          <a:prstGeom prst="rect">
            <a:avLst/>
          </a:prstGeom>
          <a:noFill/>
        </p:spPr>
        <p:txBody>
          <a:bodyPr wrap="none" rtlCol="0">
            <a:spAutoFit/>
          </a:bodyPr>
          <a:lstStyle/>
          <a:p>
            <a:r>
              <a:rPr kumimoji="1" lang="ja-JP" altLang="en-US" sz="1400" dirty="0">
                <a:latin typeface="BIZ UDPゴシック" panose="020B0400000000000000" pitchFamily="50" charset="-128"/>
                <a:ea typeface="BIZ UDPゴシック" panose="020B0400000000000000" pitchFamily="50" charset="-128"/>
              </a:rPr>
              <a:t>（就学への移行）</a:t>
            </a:r>
          </a:p>
        </p:txBody>
      </p:sp>
      <p:sp>
        <p:nvSpPr>
          <p:cNvPr id="11" name="Rectangle 3">
            <a:extLst>
              <a:ext uri="{FF2B5EF4-FFF2-40B4-BE49-F238E27FC236}">
                <a16:creationId xmlns:a16="http://schemas.microsoft.com/office/drawing/2014/main" id="{A53F5574-FB49-C746-6A5A-B97E14C6C78F}"/>
              </a:ext>
            </a:extLst>
          </p:cNvPr>
          <p:cNvSpPr txBox="1">
            <a:spLocks noChangeArrowheads="1"/>
          </p:cNvSpPr>
          <p:nvPr/>
        </p:nvSpPr>
        <p:spPr bwMode="auto">
          <a:xfrm>
            <a:off x="776536" y="194926"/>
            <a:ext cx="8640959" cy="529862"/>
          </a:xfrm>
          <a:prstGeom prst="rect">
            <a:avLst/>
          </a:prstGeom>
          <a:noFill/>
          <a:ln w="9525">
            <a:noFill/>
            <a:miter lim="800000"/>
            <a:headEnd/>
            <a:tailEnd/>
          </a:ln>
        </p:spPr>
        <p:txBody>
          <a:bodyPr lIns="77878" tIns="38941" rIns="77878" bIns="38941"/>
          <a:lstStyle/>
          <a:p>
            <a:pPr algn="ctr" defTabSz="457200">
              <a:lnSpc>
                <a:spcPct val="80000"/>
              </a:lnSpc>
              <a:spcBef>
                <a:spcPct val="20000"/>
              </a:spcBef>
            </a:pPr>
            <a:r>
              <a:rPr kumimoji="0" lang="ja-JP" altLang="en-US" sz="3323" u="sng" spc="-92" dirty="0">
                <a:solidFill>
                  <a:srgbClr val="000000"/>
                </a:solidFill>
                <a:latin typeface="BIZ UDPゴシック" panose="020B0400000000000000" pitchFamily="50" charset="-128"/>
                <a:ea typeface="BIZ UDPゴシック" panose="020B0400000000000000" pitchFamily="50" charset="-128"/>
              </a:rPr>
              <a:t>児童発達支援・相談支援の支援機能（例）</a:t>
            </a:r>
            <a:endParaRPr kumimoji="0" lang="en-US" altLang="ja-JP" sz="3323" spc="-92" dirty="0">
              <a:solidFill>
                <a:srgbClr val="000000"/>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3770542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nvSpPr>
        <p:spPr bwMode="auto">
          <a:xfrm>
            <a:off x="964867" y="729343"/>
            <a:ext cx="7976270" cy="489103"/>
          </a:xfrm>
          <a:prstGeom prst="rect">
            <a:avLst/>
          </a:prstGeom>
          <a:noFill/>
          <a:ln w="9525">
            <a:noFill/>
            <a:miter lim="800000"/>
            <a:headEnd/>
            <a:tailEnd/>
          </a:ln>
        </p:spPr>
        <p:txBody>
          <a:bodyPr lIns="71887" tIns="35946" rIns="71887" bIns="35946"/>
          <a:lstStyle/>
          <a:p>
            <a:pPr algn="ctr" defTabSz="422041">
              <a:lnSpc>
                <a:spcPct val="80000"/>
              </a:lnSpc>
              <a:spcBef>
                <a:spcPct val="20000"/>
              </a:spcBef>
            </a:pPr>
            <a:r>
              <a:rPr kumimoji="0" lang="ja-JP" altLang="en-US" sz="3067" u="sng" spc="-85" dirty="0">
                <a:solidFill>
                  <a:srgbClr val="000000"/>
                </a:solidFill>
                <a:latin typeface="BIZ UDPゴシック" panose="020B0400000000000000" pitchFamily="50" charset="-128"/>
                <a:ea typeface="BIZ UDPゴシック" panose="020B0400000000000000" pitchFamily="50" charset="-128"/>
              </a:rPr>
              <a:t>就学後のライフステージに沿った発達の特徴</a:t>
            </a:r>
            <a:endParaRPr kumimoji="0" lang="en-US" altLang="ja-JP" sz="3067" spc="-85" dirty="0">
              <a:solidFill>
                <a:srgbClr val="000000"/>
              </a:solidFill>
              <a:latin typeface="BIZ UDPゴシック" panose="020B0400000000000000" pitchFamily="50" charset="-128"/>
              <a:ea typeface="BIZ UDPゴシック" panose="020B0400000000000000" pitchFamily="50" charset="-128"/>
            </a:endParaRPr>
          </a:p>
        </p:txBody>
      </p:sp>
      <p:graphicFrame>
        <p:nvGraphicFramePr>
          <p:cNvPr id="5" name="表 4"/>
          <p:cNvGraphicFramePr>
            <a:graphicFrameLocks noGrp="1"/>
          </p:cNvGraphicFramePr>
          <p:nvPr/>
        </p:nvGraphicFramePr>
        <p:xfrm>
          <a:off x="719444" y="1434934"/>
          <a:ext cx="8554036" cy="4749343"/>
        </p:xfrm>
        <a:graphic>
          <a:graphicData uri="http://schemas.openxmlformats.org/drawingml/2006/table">
            <a:tbl>
              <a:tblPr/>
              <a:tblGrid>
                <a:gridCol w="1235102">
                  <a:extLst>
                    <a:ext uri="{9D8B030D-6E8A-4147-A177-3AD203B41FA5}">
                      <a16:colId xmlns:a16="http://schemas.microsoft.com/office/drawing/2014/main" val="20000"/>
                    </a:ext>
                  </a:extLst>
                </a:gridCol>
                <a:gridCol w="7318934">
                  <a:extLst>
                    <a:ext uri="{9D8B030D-6E8A-4147-A177-3AD203B41FA5}">
                      <a16:colId xmlns:a16="http://schemas.microsoft.com/office/drawing/2014/main" val="20001"/>
                    </a:ext>
                  </a:extLst>
                </a:gridCol>
              </a:tblGrid>
              <a:tr h="664689">
                <a:tc>
                  <a:txBody>
                    <a:bodyPr/>
                    <a:lstStyle/>
                    <a:p>
                      <a:pPr algn="ctr">
                        <a:spcAft>
                          <a:spcPts val="0"/>
                        </a:spcAft>
                      </a:pPr>
                      <a:r>
                        <a:rPr lang="ja-JP" sz="1400" kern="100" dirty="0">
                          <a:latin typeface="+mn-ea"/>
                          <a:ea typeface="+mn-ea"/>
                          <a:cs typeface="Times New Roman"/>
                        </a:rPr>
                        <a:t>支援の視点</a:t>
                      </a:r>
                    </a:p>
                  </a:txBody>
                  <a:tcPr marL="53565" marR="53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90488" algn="just">
                        <a:spcAft>
                          <a:spcPts val="0"/>
                        </a:spcAft>
                      </a:pPr>
                      <a:r>
                        <a:rPr lang="ja-JP" altLang="ja-JP" sz="1600" kern="100" dirty="0">
                          <a:latin typeface="+mn-ea"/>
                          <a:ea typeface="+mn-ea"/>
                          <a:cs typeface="Times New Roman"/>
                        </a:rPr>
                        <a:t>学童期　</a:t>
                      </a:r>
                      <a:r>
                        <a:rPr lang="ja-JP" altLang="en-US" sz="1600" kern="100" dirty="0">
                          <a:latin typeface="+mn-ea"/>
                          <a:ea typeface="+mn-ea"/>
                          <a:cs typeface="Times New Roman"/>
                        </a:rPr>
                        <a:t>　　　　　　　　　　　　　　</a:t>
                      </a:r>
                      <a:r>
                        <a:rPr lang="ja-JP" altLang="ja-JP" sz="1600" kern="100" dirty="0">
                          <a:latin typeface="+mn-ea"/>
                          <a:ea typeface="+mn-ea"/>
                          <a:cs typeface="Times New Roman"/>
                        </a:rPr>
                        <a:t>思春期　</a:t>
                      </a:r>
                      <a:r>
                        <a:rPr lang="ja-JP" altLang="en-US" sz="1600" kern="100" dirty="0">
                          <a:latin typeface="+mn-ea"/>
                          <a:ea typeface="+mn-ea"/>
                          <a:cs typeface="Times New Roman"/>
                        </a:rPr>
                        <a:t>　　　　　　　　　　　　　　　　　</a:t>
                      </a:r>
                      <a:r>
                        <a:rPr lang="ja-JP" altLang="ja-JP" sz="1600" kern="100" dirty="0">
                          <a:latin typeface="+mn-ea"/>
                          <a:ea typeface="+mn-ea"/>
                          <a:cs typeface="Times New Roman"/>
                        </a:rPr>
                        <a:t>（</a:t>
                      </a:r>
                      <a:r>
                        <a:rPr lang="ja-JP" altLang="en-US" sz="1600" kern="100" dirty="0">
                          <a:latin typeface="+mn-ea"/>
                          <a:ea typeface="+mn-ea"/>
                          <a:cs typeface="Times New Roman"/>
                        </a:rPr>
                        <a:t>成人への</a:t>
                      </a:r>
                      <a:r>
                        <a:rPr lang="ja-JP" altLang="ja-JP" sz="1600" kern="100" dirty="0">
                          <a:latin typeface="+mn-ea"/>
                          <a:ea typeface="+mn-ea"/>
                          <a:cs typeface="Times New Roman"/>
                        </a:rPr>
                        <a:t>移行）</a:t>
                      </a:r>
                    </a:p>
                  </a:txBody>
                  <a:tcPr marL="53565" marR="53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908222">
                <a:tc>
                  <a:txBody>
                    <a:bodyPr/>
                    <a:lstStyle/>
                    <a:p>
                      <a:pPr algn="ctr">
                        <a:spcAft>
                          <a:spcPts val="0"/>
                        </a:spcAft>
                      </a:pPr>
                      <a:r>
                        <a:rPr lang="ja-JP" sz="1600" kern="100" dirty="0">
                          <a:latin typeface="+mn-ea"/>
                          <a:ea typeface="+mn-ea"/>
                          <a:cs typeface="Times New Roman"/>
                        </a:rPr>
                        <a:t>発達支援</a:t>
                      </a:r>
                    </a:p>
                  </a:txBody>
                  <a:tcPr marL="53565" marR="53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just">
                        <a:spcAft>
                          <a:spcPts val="0"/>
                        </a:spcAft>
                      </a:pPr>
                      <a:r>
                        <a:rPr lang="ja-JP" sz="1600" kern="100" dirty="0">
                          <a:latin typeface="+mn-ea"/>
                          <a:ea typeface="+mn-ea"/>
                          <a:cs typeface="Times New Roman"/>
                        </a:rPr>
                        <a:t>・</a:t>
                      </a:r>
                      <a:r>
                        <a:rPr lang="ja-JP" sz="1600" kern="100" dirty="0">
                          <a:solidFill>
                            <a:srgbClr val="FF0000"/>
                          </a:solidFill>
                          <a:latin typeface="+mn-ea"/>
                          <a:ea typeface="+mn-ea"/>
                          <a:cs typeface="Times New Roman"/>
                        </a:rPr>
                        <a:t>有能感（とりえ）</a:t>
                      </a:r>
                      <a:r>
                        <a:rPr lang="ja-JP" sz="1600" kern="100" dirty="0">
                          <a:latin typeface="+mn-ea"/>
                          <a:ea typeface="+mn-ea"/>
                          <a:cs typeface="Times New Roman"/>
                        </a:rPr>
                        <a:t>の獲得</a:t>
                      </a:r>
                    </a:p>
                    <a:p>
                      <a:pPr indent="571500" algn="just">
                        <a:spcAft>
                          <a:spcPts val="0"/>
                        </a:spcAft>
                      </a:pPr>
                      <a:r>
                        <a:rPr lang="ja-JP" altLang="en-US" sz="1600" kern="100" dirty="0">
                          <a:latin typeface="+mn-ea"/>
                          <a:ea typeface="+mn-ea"/>
                          <a:cs typeface="Times New Roman"/>
                        </a:rPr>
                        <a:t>　・</a:t>
                      </a:r>
                      <a:r>
                        <a:rPr lang="ja-JP" sz="1600" kern="100" dirty="0">
                          <a:latin typeface="+mn-ea"/>
                          <a:ea typeface="+mn-ea"/>
                          <a:cs typeface="Times New Roman"/>
                        </a:rPr>
                        <a:t>体験の積増しによる</a:t>
                      </a:r>
                      <a:r>
                        <a:rPr lang="ja-JP" sz="1600" kern="100" dirty="0">
                          <a:solidFill>
                            <a:srgbClr val="FF0000"/>
                          </a:solidFill>
                          <a:latin typeface="+mn-ea"/>
                          <a:ea typeface="+mn-ea"/>
                          <a:cs typeface="Times New Roman"/>
                        </a:rPr>
                        <a:t>自己肯定感</a:t>
                      </a:r>
                      <a:r>
                        <a:rPr lang="ja-JP" sz="1600" kern="100" dirty="0">
                          <a:latin typeface="+mn-ea"/>
                          <a:ea typeface="+mn-ea"/>
                          <a:cs typeface="Times New Roman"/>
                        </a:rPr>
                        <a:t>の育成</a:t>
                      </a:r>
                      <a:r>
                        <a:rPr lang="en-US" altLang="ja-JP" sz="1600" kern="100" dirty="0">
                          <a:latin typeface="+mn-ea"/>
                          <a:ea typeface="+mn-ea"/>
                          <a:cs typeface="Times New Roman"/>
                        </a:rPr>
                        <a:t> </a:t>
                      </a:r>
                      <a:r>
                        <a:rPr lang="ja-JP" altLang="en-US" sz="1600" kern="100" dirty="0">
                          <a:latin typeface="+mn-ea"/>
                          <a:ea typeface="+mn-ea"/>
                          <a:cs typeface="Times New Roman"/>
                        </a:rPr>
                        <a:t>（支援つきの試行錯誤等）</a:t>
                      </a:r>
                      <a:endParaRPr lang="ja-JP" sz="1600" kern="100" dirty="0">
                        <a:latin typeface="+mn-ea"/>
                        <a:ea typeface="+mn-ea"/>
                        <a:cs typeface="Times New Roman"/>
                      </a:endParaRPr>
                    </a:p>
                    <a:p>
                      <a:pPr indent="1143000" algn="just">
                        <a:spcAft>
                          <a:spcPts val="0"/>
                        </a:spcAft>
                      </a:pPr>
                      <a:r>
                        <a:rPr lang="ja-JP" altLang="en-US" sz="1600" kern="100" dirty="0">
                          <a:latin typeface="+mn-ea"/>
                          <a:ea typeface="+mn-ea"/>
                          <a:cs typeface="Times New Roman"/>
                        </a:rPr>
                        <a:t>　　</a:t>
                      </a:r>
                      <a:r>
                        <a:rPr lang="ja-JP" sz="1600" kern="100" dirty="0">
                          <a:latin typeface="+mn-ea"/>
                          <a:ea typeface="+mn-ea"/>
                          <a:cs typeface="Times New Roman"/>
                        </a:rPr>
                        <a:t>・</a:t>
                      </a:r>
                      <a:r>
                        <a:rPr lang="ja-JP" altLang="en-US" sz="1600" kern="100" dirty="0">
                          <a:solidFill>
                            <a:srgbClr val="FF0000"/>
                          </a:solidFill>
                          <a:latin typeface="+mn-ea"/>
                          <a:ea typeface="+mn-ea"/>
                          <a:cs typeface="Times New Roman"/>
                        </a:rPr>
                        <a:t>自他比較　　</a:t>
                      </a:r>
                      <a:r>
                        <a:rPr lang="ja-JP" sz="1600" kern="100" dirty="0">
                          <a:solidFill>
                            <a:srgbClr val="FF0000"/>
                          </a:solidFill>
                          <a:latin typeface="+mn-ea"/>
                          <a:ea typeface="+mn-ea"/>
                          <a:cs typeface="Times New Roman"/>
                        </a:rPr>
                        <a:t>自己理解、他者理解</a:t>
                      </a:r>
                    </a:p>
                    <a:p>
                      <a:pPr indent="1143000" algn="just">
                        <a:spcAft>
                          <a:spcPts val="0"/>
                        </a:spcAft>
                      </a:pPr>
                      <a:r>
                        <a:rPr lang="ja-JP" altLang="en-US" sz="1600" kern="100" dirty="0">
                          <a:latin typeface="+mn-ea"/>
                          <a:ea typeface="+mn-ea"/>
                          <a:cs typeface="Times New Roman"/>
                        </a:rPr>
                        <a:t>　　</a:t>
                      </a:r>
                      <a:r>
                        <a:rPr lang="ja-JP" sz="1600" kern="100" dirty="0">
                          <a:latin typeface="+mn-ea"/>
                          <a:ea typeface="+mn-ea"/>
                          <a:cs typeface="Times New Roman"/>
                        </a:rPr>
                        <a:t>　</a:t>
                      </a:r>
                      <a:r>
                        <a:rPr lang="en-US" altLang="ja-JP" sz="1600" kern="100" dirty="0">
                          <a:latin typeface="+mn-ea"/>
                          <a:ea typeface="+mn-ea"/>
                          <a:cs typeface="Times New Roman"/>
                        </a:rPr>
                        <a:t>  </a:t>
                      </a:r>
                      <a:r>
                        <a:rPr lang="ja-JP" altLang="en-US" sz="1600" kern="100" dirty="0">
                          <a:latin typeface="+mn-ea"/>
                          <a:ea typeface="+mn-ea"/>
                          <a:cs typeface="Times New Roman"/>
                        </a:rPr>
                        <a:t> </a:t>
                      </a:r>
                      <a:r>
                        <a:rPr lang="ja-JP" sz="1600" kern="100" dirty="0">
                          <a:latin typeface="+mn-ea"/>
                          <a:ea typeface="+mn-ea"/>
                          <a:cs typeface="Times New Roman"/>
                        </a:rPr>
                        <a:t>・仲間形成</a:t>
                      </a:r>
                    </a:p>
                    <a:p>
                      <a:pPr indent="1828800" algn="just">
                        <a:spcAft>
                          <a:spcPts val="0"/>
                        </a:spcAft>
                      </a:pPr>
                      <a:r>
                        <a:rPr lang="ja-JP" altLang="en-US" sz="1600" kern="100" dirty="0">
                          <a:latin typeface="+mn-ea"/>
                          <a:ea typeface="+mn-ea"/>
                          <a:cs typeface="Times New Roman"/>
                        </a:rPr>
                        <a:t>　　　</a:t>
                      </a:r>
                      <a:r>
                        <a:rPr lang="ja-JP" sz="1600" kern="100" dirty="0">
                          <a:latin typeface="+mn-ea"/>
                          <a:ea typeface="+mn-ea"/>
                          <a:cs typeface="Times New Roman"/>
                        </a:rPr>
                        <a:t>・自己表現方法の獲得</a:t>
                      </a:r>
                    </a:p>
                    <a:p>
                      <a:pPr indent="1943100" algn="just">
                        <a:spcAft>
                          <a:spcPts val="0"/>
                        </a:spcAft>
                      </a:pPr>
                      <a:r>
                        <a:rPr lang="ja-JP" altLang="en-US" sz="1600" kern="100" dirty="0">
                          <a:latin typeface="+mn-ea"/>
                          <a:ea typeface="+mn-ea"/>
                          <a:cs typeface="Times New Roman"/>
                        </a:rPr>
                        <a:t> 　　 </a:t>
                      </a:r>
                      <a:r>
                        <a:rPr lang="ja-JP" sz="1600" kern="100" dirty="0">
                          <a:latin typeface="+mn-ea"/>
                          <a:ea typeface="+mn-ea"/>
                          <a:cs typeface="Times New Roman"/>
                        </a:rPr>
                        <a:t>・</a:t>
                      </a:r>
                      <a:r>
                        <a:rPr lang="ja-JP" sz="1600" kern="100" dirty="0">
                          <a:solidFill>
                            <a:srgbClr val="FF0000"/>
                          </a:solidFill>
                          <a:latin typeface="+mn-ea"/>
                          <a:ea typeface="+mn-ea"/>
                          <a:cs typeface="Times New Roman"/>
                        </a:rPr>
                        <a:t>自己コントロール</a:t>
                      </a:r>
                      <a:r>
                        <a:rPr lang="ja-JP" sz="1600" kern="100" dirty="0">
                          <a:latin typeface="+mn-ea"/>
                          <a:ea typeface="+mn-ea"/>
                          <a:cs typeface="Times New Roman"/>
                        </a:rPr>
                        <a:t>（パニック時など）方法の獲得</a:t>
                      </a:r>
                    </a:p>
                  </a:txBody>
                  <a:tcPr marL="53565" marR="53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tcPr>
                </a:tc>
                <a:extLst>
                  <a:ext uri="{0D108BD9-81ED-4DB2-BD59-A6C34878D82A}">
                    <a16:rowId xmlns:a16="http://schemas.microsoft.com/office/drawing/2014/main" val="10001"/>
                  </a:ext>
                </a:extLst>
              </a:tr>
              <a:tr h="1192638">
                <a:tc>
                  <a:txBody>
                    <a:bodyPr/>
                    <a:lstStyle/>
                    <a:p>
                      <a:pPr algn="l">
                        <a:spcAft>
                          <a:spcPts val="0"/>
                        </a:spcAft>
                      </a:pPr>
                      <a:r>
                        <a:rPr lang="ja-JP" sz="1600" kern="100" dirty="0">
                          <a:latin typeface="+mn-ea"/>
                          <a:ea typeface="+mn-ea"/>
                          <a:cs typeface="Times New Roman"/>
                        </a:rPr>
                        <a:t>ソーシャル</a:t>
                      </a:r>
                    </a:p>
                    <a:p>
                      <a:pPr algn="r">
                        <a:spcAft>
                          <a:spcPts val="0"/>
                        </a:spcAft>
                      </a:pPr>
                      <a:r>
                        <a:rPr lang="ja-JP" sz="1600" kern="100" dirty="0">
                          <a:latin typeface="+mn-ea"/>
                          <a:ea typeface="+mn-ea"/>
                          <a:cs typeface="Times New Roman"/>
                        </a:rPr>
                        <a:t>スキル</a:t>
                      </a:r>
                    </a:p>
                  </a:txBody>
                  <a:tcPr marL="53565" marR="53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just">
                        <a:spcAft>
                          <a:spcPts val="0"/>
                        </a:spcAft>
                      </a:pPr>
                      <a:r>
                        <a:rPr lang="ja-JP" sz="1600" kern="100" dirty="0">
                          <a:latin typeface="+mn-ea"/>
                          <a:ea typeface="+mn-ea"/>
                          <a:cs typeface="Times New Roman"/>
                        </a:rPr>
                        <a:t>・小集団における社会性の芽生え</a:t>
                      </a:r>
                    </a:p>
                    <a:p>
                      <a:pPr indent="1028700" algn="just">
                        <a:spcAft>
                          <a:spcPts val="0"/>
                        </a:spcAft>
                      </a:pPr>
                      <a:r>
                        <a:rPr lang="ja-JP" sz="1600" kern="100" dirty="0">
                          <a:latin typeface="+mn-ea"/>
                          <a:ea typeface="+mn-ea"/>
                          <a:cs typeface="Times New Roman"/>
                        </a:rPr>
                        <a:t>・集団における行動スキルの獲得</a:t>
                      </a:r>
                    </a:p>
                    <a:p>
                      <a:pPr indent="2628900" algn="just">
                        <a:spcAft>
                          <a:spcPts val="0"/>
                        </a:spcAft>
                      </a:pPr>
                      <a:r>
                        <a:rPr lang="ja-JP" sz="1600" kern="100" dirty="0">
                          <a:latin typeface="+mn-ea"/>
                          <a:ea typeface="+mn-ea"/>
                          <a:cs typeface="Times New Roman"/>
                        </a:rPr>
                        <a:t>・個別のソーシャルスキルの獲得</a:t>
                      </a:r>
                      <a:endParaRPr lang="en-US" altLang="ja-JP" sz="1600" kern="100" dirty="0">
                        <a:latin typeface="+mn-ea"/>
                        <a:ea typeface="+mn-ea"/>
                        <a:cs typeface="Times New Roman"/>
                      </a:endParaRPr>
                    </a:p>
                    <a:p>
                      <a:pPr indent="2628900" algn="just">
                        <a:spcAft>
                          <a:spcPts val="0"/>
                        </a:spcAft>
                      </a:pPr>
                      <a:r>
                        <a:rPr lang="ja-JP" altLang="en-US" sz="1600" kern="100" dirty="0">
                          <a:latin typeface="+mn-ea"/>
                          <a:ea typeface="+mn-ea"/>
                          <a:cs typeface="Times New Roman"/>
                        </a:rPr>
                        <a:t>　　　　　　・個別のソーシャルスキルの実用化</a:t>
                      </a:r>
                      <a:endParaRPr lang="ja-JP" sz="1600" kern="100" dirty="0">
                        <a:latin typeface="+mn-ea"/>
                        <a:ea typeface="+mn-ea"/>
                        <a:cs typeface="Times New Roman"/>
                      </a:endParaRPr>
                    </a:p>
                  </a:txBody>
                  <a:tcPr marL="53565" marR="53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extLst>
                  <a:ext uri="{0D108BD9-81ED-4DB2-BD59-A6C34878D82A}">
                    <a16:rowId xmlns:a16="http://schemas.microsoft.com/office/drawing/2014/main" val="10002"/>
                  </a:ext>
                </a:extLst>
              </a:tr>
              <a:tr h="983794">
                <a:tc>
                  <a:txBody>
                    <a:bodyPr/>
                    <a:lstStyle/>
                    <a:p>
                      <a:pPr algn="ctr">
                        <a:spcAft>
                          <a:spcPts val="0"/>
                        </a:spcAft>
                      </a:pPr>
                      <a:r>
                        <a:rPr lang="ja-JP" sz="1600" kern="100" dirty="0">
                          <a:latin typeface="+mn-ea"/>
                          <a:ea typeface="+mn-ea"/>
                          <a:cs typeface="Times New Roman"/>
                        </a:rPr>
                        <a:t>余暇支援</a:t>
                      </a:r>
                    </a:p>
                  </a:txBody>
                  <a:tcPr marL="53565" marR="53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600" kern="100" dirty="0">
                          <a:latin typeface="+mn-ea"/>
                          <a:ea typeface="+mn-ea"/>
                          <a:cs typeface="Times New Roman"/>
                        </a:rPr>
                        <a:t>・好きな遊びを見つける</a:t>
                      </a:r>
                      <a:endParaRPr lang="en-US" altLang="ja-JP" sz="1600" kern="100" dirty="0">
                        <a:latin typeface="+mn-ea"/>
                        <a:ea typeface="+mn-ea"/>
                        <a:cs typeface="Times New Roman"/>
                      </a:endParaRPr>
                    </a:p>
                    <a:p>
                      <a:pPr algn="just">
                        <a:spcAft>
                          <a:spcPts val="0"/>
                        </a:spcAft>
                      </a:pPr>
                      <a:r>
                        <a:rPr lang="ja-JP" altLang="en-US" sz="1600" kern="100" dirty="0">
                          <a:latin typeface="+mn-ea"/>
                          <a:ea typeface="+mn-ea"/>
                          <a:cs typeface="Times New Roman"/>
                        </a:rPr>
                        <a:t>　　　　　　・好きな遊びや活動に没頭する</a:t>
                      </a:r>
                      <a:endParaRPr lang="en-US" altLang="ja-JP" sz="1600" kern="100" dirty="0">
                        <a:latin typeface="+mn-ea"/>
                        <a:ea typeface="+mn-ea"/>
                        <a:cs typeface="Times New Roman"/>
                      </a:endParaRPr>
                    </a:p>
                    <a:p>
                      <a:pPr algn="just">
                        <a:spcAft>
                          <a:spcPts val="0"/>
                        </a:spcAft>
                      </a:pPr>
                      <a:r>
                        <a:rPr lang="ja-JP" altLang="en-US" sz="1600" kern="100" dirty="0">
                          <a:latin typeface="+mn-ea"/>
                          <a:ea typeface="+mn-ea"/>
                          <a:cs typeface="Times New Roman"/>
                        </a:rPr>
                        <a:t>　　　　　　　　　　　</a:t>
                      </a:r>
                      <a:r>
                        <a:rPr lang="ja-JP" sz="1600" kern="100" dirty="0">
                          <a:latin typeface="+mn-ea"/>
                          <a:ea typeface="+mn-ea"/>
                          <a:cs typeface="Times New Roman"/>
                        </a:rPr>
                        <a:t>・趣味や嗜好を広げる</a:t>
                      </a:r>
                      <a:r>
                        <a:rPr lang="ja-JP" altLang="en-US" sz="1600" kern="100" dirty="0">
                          <a:latin typeface="+mn-ea"/>
                          <a:ea typeface="+mn-ea"/>
                          <a:cs typeface="Times New Roman"/>
                        </a:rPr>
                        <a:t>、深める</a:t>
                      </a:r>
                      <a:endParaRPr lang="ja-JP" sz="1600" kern="100" dirty="0">
                        <a:latin typeface="+mn-ea"/>
                        <a:ea typeface="+mn-ea"/>
                        <a:cs typeface="Times New Roman"/>
                      </a:endParaRPr>
                    </a:p>
                    <a:p>
                      <a:pPr indent="2857500" algn="just">
                        <a:spcAft>
                          <a:spcPts val="0"/>
                        </a:spcAft>
                      </a:pPr>
                      <a:r>
                        <a:rPr lang="ja-JP" altLang="en-US" sz="1600" kern="100" dirty="0">
                          <a:latin typeface="+mn-ea"/>
                          <a:ea typeface="+mn-ea"/>
                          <a:cs typeface="Times New Roman"/>
                        </a:rPr>
                        <a:t>　　　　　　</a:t>
                      </a:r>
                      <a:r>
                        <a:rPr lang="ja-JP" sz="1600" kern="100" dirty="0">
                          <a:latin typeface="+mn-ea"/>
                          <a:ea typeface="+mn-ea"/>
                          <a:cs typeface="Times New Roman"/>
                        </a:rPr>
                        <a:t>・趣味を確立する</a:t>
                      </a:r>
                    </a:p>
                  </a:txBody>
                  <a:tcPr marL="53565" marR="53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cxnSp>
        <p:nvCxnSpPr>
          <p:cNvPr id="4" name="直線矢印コネクタ 3"/>
          <p:cNvCxnSpPr>
            <a:cxnSpLocks/>
          </p:cNvCxnSpPr>
          <p:nvPr/>
        </p:nvCxnSpPr>
        <p:spPr>
          <a:xfrm>
            <a:off x="2892464" y="1772390"/>
            <a:ext cx="1692401"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 name="直線矢印コネクタ 5"/>
          <p:cNvCxnSpPr>
            <a:cxnSpLocks/>
          </p:cNvCxnSpPr>
          <p:nvPr/>
        </p:nvCxnSpPr>
        <p:spPr>
          <a:xfrm>
            <a:off x="5566561" y="1772390"/>
            <a:ext cx="2045197"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 name="スライド番号プレースホルダー 1">
            <a:extLst>
              <a:ext uri="{FF2B5EF4-FFF2-40B4-BE49-F238E27FC236}">
                <a16:creationId xmlns:a16="http://schemas.microsoft.com/office/drawing/2014/main" id="{8B6D70FB-F409-C38E-55A9-C428A4CC28AF}"/>
              </a:ext>
            </a:extLst>
          </p:cNvPr>
          <p:cNvSpPr>
            <a:spLocks noGrp="1"/>
          </p:cNvSpPr>
          <p:nvPr>
            <p:ph type="sldNum" sz="quarter" idx="12"/>
          </p:nvPr>
        </p:nvSpPr>
        <p:spPr/>
        <p:txBody>
          <a:bodyPr/>
          <a:lstStyle/>
          <a:p>
            <a:pPr defTabSz="422041"/>
            <a:fld id="{5E614586-0A8F-4818-ACDC-ED708ECEC71E}" type="slidenum">
              <a:rPr lang="ja-JP" altLang="en-US">
                <a:solidFill>
                  <a:prstClr val="black">
                    <a:tint val="75000"/>
                  </a:prstClr>
                </a:solidFill>
                <a:latin typeface="UD デジタル 教科書体 NK-B" panose="02020700000000000000" pitchFamily="18" charset="-128"/>
                <a:ea typeface="UD デジタル 教科書体 NK-B" panose="02020700000000000000" pitchFamily="18" charset="-128"/>
              </a:rPr>
              <a:pPr defTabSz="422041"/>
              <a:t>34</a:t>
            </a:fld>
            <a:endParaRPr lang="ja-JP" altLang="en-US" dirty="0">
              <a:solidFill>
                <a:prstClr val="black">
                  <a:tint val="75000"/>
                </a:prstClr>
              </a:solidFill>
              <a:latin typeface="UD デジタル 教科書体 NK-B" panose="02020700000000000000" pitchFamily="18" charset="-128"/>
              <a:ea typeface="UD デジタル 教科書体 NK-B" panose="02020700000000000000" pitchFamily="18" charset="-128"/>
            </a:endParaRPr>
          </a:p>
        </p:txBody>
      </p:sp>
    </p:spTree>
    <p:extLst>
      <p:ext uri="{BB962C8B-B14F-4D97-AF65-F5344CB8AC3E}">
        <p14:creationId xmlns:p14="http://schemas.microsoft.com/office/powerpoint/2010/main" val="6836180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nvSpPr>
        <p:spPr bwMode="auto">
          <a:xfrm>
            <a:off x="632520" y="233178"/>
            <a:ext cx="8903112" cy="529862"/>
          </a:xfrm>
          <a:prstGeom prst="rect">
            <a:avLst/>
          </a:prstGeom>
          <a:noFill/>
          <a:ln w="9525">
            <a:noFill/>
            <a:miter lim="800000"/>
            <a:headEnd/>
            <a:tailEnd/>
          </a:ln>
        </p:spPr>
        <p:txBody>
          <a:bodyPr lIns="77878" tIns="38941" rIns="77878" bIns="38941"/>
          <a:lstStyle/>
          <a:p>
            <a:pPr algn="ctr" defTabSz="457200">
              <a:lnSpc>
                <a:spcPct val="80000"/>
              </a:lnSpc>
              <a:spcBef>
                <a:spcPct val="20000"/>
              </a:spcBef>
            </a:pPr>
            <a:r>
              <a:rPr kumimoji="0" lang="ja-JP" altLang="en-US" sz="3323" u="sng" spc="-92" dirty="0">
                <a:solidFill>
                  <a:srgbClr val="000000"/>
                </a:solidFill>
                <a:latin typeface="BIZ UDPゴシック" panose="020B0400000000000000" pitchFamily="50" charset="-128"/>
                <a:ea typeface="BIZ UDPゴシック" panose="020B0400000000000000" pitchFamily="50" charset="-128"/>
              </a:rPr>
              <a:t>放課後等デイサービス・相談支援の支援機能（例）</a:t>
            </a:r>
            <a:endParaRPr kumimoji="0" lang="en-US" altLang="ja-JP" sz="3323" spc="-92" dirty="0">
              <a:solidFill>
                <a:srgbClr val="000000"/>
              </a:solidFill>
              <a:latin typeface="BIZ UDPゴシック" panose="020B0400000000000000" pitchFamily="50" charset="-128"/>
              <a:ea typeface="BIZ UDPゴシック" panose="020B0400000000000000" pitchFamily="50" charset="-128"/>
            </a:endParaRPr>
          </a:p>
        </p:txBody>
      </p:sp>
      <p:graphicFrame>
        <p:nvGraphicFramePr>
          <p:cNvPr id="4" name="表 3"/>
          <p:cNvGraphicFramePr>
            <a:graphicFrameLocks noGrp="1"/>
          </p:cNvGraphicFramePr>
          <p:nvPr>
            <p:extLst>
              <p:ext uri="{D42A27DB-BD31-4B8C-83A1-F6EECF244321}">
                <p14:modId xmlns:p14="http://schemas.microsoft.com/office/powerpoint/2010/main" val="827780215"/>
              </p:ext>
            </p:extLst>
          </p:nvPr>
        </p:nvGraphicFramePr>
        <p:xfrm>
          <a:off x="632520" y="763040"/>
          <a:ext cx="8903112" cy="5265391"/>
        </p:xfrm>
        <a:graphic>
          <a:graphicData uri="http://schemas.openxmlformats.org/drawingml/2006/table">
            <a:tbl>
              <a:tblPr/>
              <a:tblGrid>
                <a:gridCol w="1174714">
                  <a:extLst>
                    <a:ext uri="{9D8B030D-6E8A-4147-A177-3AD203B41FA5}">
                      <a16:colId xmlns:a16="http://schemas.microsoft.com/office/drawing/2014/main" val="20000"/>
                    </a:ext>
                  </a:extLst>
                </a:gridCol>
                <a:gridCol w="7728398">
                  <a:extLst>
                    <a:ext uri="{9D8B030D-6E8A-4147-A177-3AD203B41FA5}">
                      <a16:colId xmlns:a16="http://schemas.microsoft.com/office/drawing/2014/main" val="20001"/>
                    </a:ext>
                  </a:extLst>
                </a:gridCol>
              </a:tblGrid>
              <a:tr h="594127">
                <a:tc>
                  <a:txBody>
                    <a:bodyPr/>
                    <a:lstStyle/>
                    <a:p>
                      <a:pPr algn="ctr">
                        <a:spcAft>
                          <a:spcPts val="0"/>
                        </a:spcAft>
                      </a:pPr>
                      <a:r>
                        <a:rPr lang="ja-JP" sz="1200" kern="100" dirty="0">
                          <a:latin typeface="+mn-ea"/>
                          <a:ea typeface="+mn-ea"/>
                          <a:cs typeface="Times New Roman"/>
                        </a:rPr>
                        <a:t>支援の視点</a:t>
                      </a:r>
                    </a:p>
                  </a:txBody>
                  <a:tcPr marL="58029" marR="580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90488" algn="just">
                        <a:spcAft>
                          <a:spcPts val="0"/>
                        </a:spcAft>
                      </a:pPr>
                      <a:r>
                        <a:rPr lang="ja-JP" sz="1400" kern="100" dirty="0">
                          <a:latin typeface="+mn-ea"/>
                          <a:ea typeface="+mn-ea"/>
                          <a:cs typeface="Times New Roman"/>
                        </a:rPr>
                        <a:t>学童期　　　</a:t>
                      </a:r>
                      <a:r>
                        <a:rPr lang="ja-JP" altLang="en-US" sz="1400" kern="100" dirty="0">
                          <a:latin typeface="+mn-ea"/>
                          <a:ea typeface="+mn-ea"/>
                          <a:cs typeface="Times New Roman"/>
                        </a:rPr>
                        <a:t>　　　　　　　　　　　</a:t>
                      </a:r>
                      <a:r>
                        <a:rPr lang="ja-JP" sz="1400" kern="100" dirty="0">
                          <a:latin typeface="+mn-ea"/>
                          <a:ea typeface="+mn-ea"/>
                          <a:cs typeface="Times New Roman"/>
                        </a:rPr>
                        <a:t>思春期　</a:t>
                      </a:r>
                      <a:r>
                        <a:rPr lang="ja-JP" altLang="en-US" sz="1400" kern="100" dirty="0">
                          <a:latin typeface="+mn-ea"/>
                          <a:ea typeface="+mn-ea"/>
                          <a:cs typeface="Times New Roman"/>
                        </a:rPr>
                        <a:t>　　　　　　　　　　　　　　　　</a:t>
                      </a:r>
                      <a:r>
                        <a:rPr lang="ja-JP" sz="1400" kern="100" dirty="0">
                          <a:latin typeface="+mn-ea"/>
                          <a:ea typeface="+mn-ea"/>
                          <a:cs typeface="Times New Roman"/>
                        </a:rPr>
                        <a:t>　（移行）</a:t>
                      </a:r>
                    </a:p>
                  </a:txBody>
                  <a:tcPr marL="58029" marR="580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519311">
                <a:tc>
                  <a:txBody>
                    <a:bodyPr/>
                    <a:lstStyle/>
                    <a:p>
                      <a:pPr algn="ctr">
                        <a:spcAft>
                          <a:spcPts val="0"/>
                        </a:spcAft>
                      </a:pPr>
                      <a:r>
                        <a:rPr lang="ja-JP" sz="1400" kern="100" dirty="0">
                          <a:latin typeface="+mn-ea"/>
                          <a:ea typeface="+mn-ea"/>
                          <a:cs typeface="Times New Roman"/>
                        </a:rPr>
                        <a:t>本人支援</a:t>
                      </a:r>
                    </a:p>
                  </a:txBody>
                  <a:tcPr marL="58029" marR="580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400" kern="100" dirty="0">
                          <a:latin typeface="+mn-ea"/>
                          <a:ea typeface="+mn-ea"/>
                          <a:cs typeface="Times New Roman"/>
                        </a:rPr>
                        <a:t>・</a:t>
                      </a:r>
                      <a:r>
                        <a:rPr lang="ja-JP" altLang="en-US" sz="1400" kern="100" dirty="0">
                          <a:latin typeface="+mn-ea"/>
                          <a:ea typeface="+mn-ea"/>
                          <a:cs typeface="Times New Roman"/>
                        </a:rPr>
                        <a:t>発達支援</a:t>
                      </a:r>
                      <a:r>
                        <a:rPr lang="ja-JP" sz="1400" kern="100" dirty="0">
                          <a:latin typeface="+mn-ea"/>
                          <a:ea typeface="+mn-ea"/>
                          <a:cs typeface="Times New Roman"/>
                        </a:rPr>
                        <a:t>の継続</a:t>
                      </a:r>
                      <a:r>
                        <a:rPr lang="ja-JP" altLang="en-US" sz="1400" kern="100" dirty="0">
                          <a:latin typeface="+mn-ea"/>
                          <a:ea typeface="+mn-ea"/>
                          <a:cs typeface="Times New Roman"/>
                        </a:rPr>
                        <a:t>（行動や情動の統制、支援環境＝合理的配慮）</a:t>
                      </a:r>
                      <a:endParaRPr lang="ja-JP" sz="1400" kern="100" dirty="0">
                        <a:latin typeface="+mn-ea"/>
                        <a:ea typeface="+mn-ea"/>
                        <a:cs typeface="Times New Roman"/>
                      </a:endParaRPr>
                    </a:p>
                    <a:p>
                      <a:pPr marL="0" marR="0" indent="0" algn="just" defTabSz="914400" rtl="0" eaLnBrk="1" fontAlgn="auto" latinLnBrk="0" hangingPunct="1">
                        <a:lnSpc>
                          <a:spcPct val="100000"/>
                        </a:lnSpc>
                        <a:spcBef>
                          <a:spcPts val="0"/>
                        </a:spcBef>
                        <a:spcAft>
                          <a:spcPts val="0"/>
                        </a:spcAft>
                        <a:buClrTx/>
                        <a:buSzTx/>
                        <a:buFontTx/>
                        <a:buNone/>
                        <a:tabLst/>
                        <a:defRPr/>
                      </a:pPr>
                      <a:r>
                        <a:rPr lang="ja-JP" sz="1400" kern="100" dirty="0">
                          <a:latin typeface="+mn-ea"/>
                          <a:ea typeface="+mn-ea"/>
                          <a:cs typeface="Times New Roman"/>
                        </a:rPr>
                        <a:t>　　　</a:t>
                      </a:r>
                      <a:r>
                        <a:rPr lang="ja-JP" altLang="en-US" sz="1400" kern="100" dirty="0">
                          <a:latin typeface="+mn-ea"/>
                          <a:ea typeface="+mn-ea"/>
                          <a:cs typeface="Times New Roman"/>
                        </a:rPr>
                        <a:t>　</a:t>
                      </a:r>
                      <a:r>
                        <a:rPr lang="ja-JP" altLang="ja-JP" sz="1400" kern="100" dirty="0">
                          <a:latin typeface="+mn-ea"/>
                          <a:ea typeface="+mn-ea"/>
                          <a:cs typeface="Times New Roman"/>
                        </a:rPr>
                        <a:t>・年齢に応じた遊びや交友関係の支援</a:t>
                      </a:r>
                    </a:p>
                    <a:p>
                      <a:pPr algn="just">
                        <a:spcAft>
                          <a:spcPts val="0"/>
                        </a:spcAft>
                      </a:pPr>
                      <a:r>
                        <a:rPr lang="ja-JP" sz="1400" kern="100" dirty="0">
                          <a:latin typeface="+mn-ea"/>
                          <a:ea typeface="+mn-ea"/>
                          <a:cs typeface="Times New Roman"/>
                        </a:rPr>
                        <a:t>　</a:t>
                      </a:r>
                      <a:r>
                        <a:rPr lang="ja-JP" altLang="en-US" sz="1400" kern="100" dirty="0">
                          <a:latin typeface="+mn-ea"/>
                          <a:ea typeface="+mn-ea"/>
                          <a:cs typeface="Times New Roman"/>
                        </a:rPr>
                        <a:t>　　　　　　</a:t>
                      </a:r>
                      <a:r>
                        <a:rPr lang="ja-JP" sz="1400" kern="100" dirty="0">
                          <a:latin typeface="+mn-ea"/>
                          <a:ea typeface="+mn-ea"/>
                          <a:cs typeface="Times New Roman"/>
                        </a:rPr>
                        <a:t>・障害特性に応じた個別の支援</a:t>
                      </a:r>
                      <a:r>
                        <a:rPr lang="ja-JP" altLang="en-US" sz="1400" kern="100" dirty="0">
                          <a:latin typeface="+mn-ea"/>
                          <a:ea typeface="+mn-ea"/>
                          <a:cs typeface="Times New Roman"/>
                        </a:rPr>
                        <a:t>（二次障害予防、より豊かに生きる）</a:t>
                      </a:r>
                      <a:endParaRPr lang="en-US" altLang="ja-JP" sz="1400" kern="100" dirty="0">
                        <a:latin typeface="+mn-ea"/>
                        <a:ea typeface="+mn-ea"/>
                        <a:cs typeface="Times New Roman"/>
                      </a:endParaRPr>
                    </a:p>
                    <a:p>
                      <a:pPr indent="1257300" algn="just">
                        <a:spcAft>
                          <a:spcPts val="0"/>
                        </a:spcAft>
                      </a:pPr>
                      <a:r>
                        <a:rPr lang="ja-JP" altLang="en-US" sz="1400" kern="100" dirty="0">
                          <a:latin typeface="+mn-ea"/>
                          <a:ea typeface="+mn-ea"/>
                          <a:cs typeface="Times New Roman"/>
                        </a:rPr>
                        <a:t>　　　　　　　　　　　　　　　　　　　　</a:t>
                      </a:r>
                      <a:r>
                        <a:rPr lang="ja-JP" sz="1400" kern="100" dirty="0">
                          <a:latin typeface="+mn-ea"/>
                          <a:ea typeface="+mn-ea"/>
                          <a:cs typeface="Times New Roman"/>
                        </a:rPr>
                        <a:t>・本人の生活スタイルを見つける</a:t>
                      </a:r>
                    </a:p>
                  </a:txBody>
                  <a:tcPr marL="58029" marR="580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632642">
                <a:tc>
                  <a:txBody>
                    <a:bodyPr/>
                    <a:lstStyle/>
                    <a:p>
                      <a:pPr algn="ctr">
                        <a:spcAft>
                          <a:spcPts val="0"/>
                        </a:spcAft>
                      </a:pPr>
                      <a:r>
                        <a:rPr lang="ja-JP" sz="1400" kern="100" dirty="0">
                          <a:latin typeface="+mn-ea"/>
                          <a:ea typeface="+mn-ea"/>
                          <a:cs typeface="Times New Roman"/>
                        </a:rPr>
                        <a:t>家族支援</a:t>
                      </a:r>
                    </a:p>
                  </a:txBody>
                  <a:tcPr marL="58029" marR="580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400" kern="100" dirty="0">
                          <a:latin typeface="+mn-ea"/>
                          <a:ea typeface="+mn-ea"/>
                          <a:cs typeface="Times New Roman"/>
                        </a:rPr>
                        <a:t>・</a:t>
                      </a:r>
                      <a:r>
                        <a:rPr lang="ja-JP" altLang="en-US" sz="1400" kern="100" dirty="0">
                          <a:latin typeface="+mn-ea"/>
                          <a:ea typeface="+mn-ea"/>
                          <a:cs typeface="Times New Roman"/>
                        </a:rPr>
                        <a:t>こども</a:t>
                      </a:r>
                      <a:r>
                        <a:rPr lang="ja-JP" sz="1400" kern="100" dirty="0">
                          <a:latin typeface="+mn-ea"/>
                          <a:ea typeface="+mn-ea"/>
                          <a:cs typeface="Times New Roman"/>
                        </a:rPr>
                        <a:t>との関わり方に関する専門的な助言</a:t>
                      </a:r>
                    </a:p>
                    <a:p>
                      <a:pPr algn="just">
                        <a:spcAft>
                          <a:spcPts val="0"/>
                        </a:spcAft>
                      </a:pPr>
                      <a:r>
                        <a:rPr lang="ja-JP" sz="1400" kern="100" dirty="0">
                          <a:latin typeface="+mn-ea"/>
                          <a:ea typeface="+mn-ea"/>
                          <a:cs typeface="Times New Roman"/>
                        </a:rPr>
                        <a:t>・預か</a:t>
                      </a:r>
                      <a:r>
                        <a:rPr lang="ja-JP" altLang="en-US" sz="1400" kern="100" dirty="0">
                          <a:latin typeface="+mn-ea"/>
                          <a:ea typeface="+mn-ea"/>
                          <a:cs typeface="Times New Roman"/>
                        </a:rPr>
                        <a:t>り、共に育む</a:t>
                      </a:r>
                      <a:r>
                        <a:rPr lang="ja-JP" sz="1400" kern="100" dirty="0">
                          <a:latin typeface="+mn-ea"/>
                          <a:ea typeface="+mn-ea"/>
                          <a:cs typeface="Times New Roman"/>
                        </a:rPr>
                        <a:t>ことで親の安心感に寄り添う</a:t>
                      </a:r>
                    </a:p>
                    <a:p>
                      <a:pPr indent="1028700" algn="just">
                        <a:spcAft>
                          <a:spcPts val="0"/>
                        </a:spcAft>
                      </a:pPr>
                      <a:r>
                        <a:rPr lang="ja-JP" altLang="en-US" sz="1400" kern="100" dirty="0">
                          <a:latin typeface="+mn-ea"/>
                          <a:ea typeface="+mn-ea"/>
                          <a:cs typeface="Times New Roman"/>
                        </a:rPr>
                        <a:t>　　　　　　　　</a:t>
                      </a:r>
                      <a:r>
                        <a:rPr lang="ja-JP" sz="1400" kern="100" dirty="0">
                          <a:latin typeface="+mn-ea"/>
                          <a:ea typeface="+mn-ea"/>
                          <a:cs typeface="Times New Roman"/>
                        </a:rPr>
                        <a:t>・家庭における本人の役割</a:t>
                      </a:r>
                      <a:endParaRPr lang="en-US" altLang="ja-JP" sz="1400" kern="100" dirty="0">
                        <a:latin typeface="+mn-ea"/>
                        <a:ea typeface="+mn-ea"/>
                        <a:cs typeface="Times New Roman"/>
                      </a:endParaRPr>
                    </a:p>
                    <a:p>
                      <a:pPr indent="1028700" algn="just">
                        <a:spcAft>
                          <a:spcPts val="0"/>
                        </a:spcAft>
                      </a:pPr>
                      <a:r>
                        <a:rPr lang="ja-JP" altLang="en-US" sz="1400" kern="100" dirty="0">
                          <a:latin typeface="+mn-ea"/>
                          <a:ea typeface="+mn-ea"/>
                          <a:cs typeface="Times New Roman"/>
                        </a:rPr>
                        <a:t>　　　　　　　　　</a:t>
                      </a:r>
                      <a:r>
                        <a:rPr lang="ja-JP" altLang="ja-JP" sz="1400" kern="100" dirty="0">
                          <a:latin typeface="+mn-ea"/>
                          <a:ea typeface="+mn-ea"/>
                          <a:cs typeface="Times New Roman"/>
                        </a:rPr>
                        <a:t>・養育者から支援者へ移行するための関係性の調整</a:t>
                      </a:r>
                      <a:endParaRPr lang="en-US" altLang="ja-JP" sz="1400" kern="100" dirty="0">
                        <a:latin typeface="+mn-ea"/>
                        <a:ea typeface="+mn-ea"/>
                        <a:cs typeface="Times New Roman"/>
                      </a:endParaRPr>
                    </a:p>
                    <a:p>
                      <a:pPr algn="ctr">
                        <a:spcAft>
                          <a:spcPts val="0"/>
                        </a:spcAft>
                      </a:pPr>
                      <a:r>
                        <a:rPr lang="ja-JP" altLang="en-US" sz="1400" kern="100" dirty="0">
                          <a:latin typeface="+mn-ea"/>
                          <a:ea typeface="+mn-ea"/>
                          <a:cs typeface="Times New Roman"/>
                        </a:rPr>
                        <a:t>　　　　　　　　　　　　　　・</a:t>
                      </a:r>
                      <a:r>
                        <a:rPr lang="ja-JP" sz="1400" kern="100" dirty="0">
                          <a:latin typeface="+mn-ea"/>
                          <a:ea typeface="+mn-ea"/>
                          <a:cs typeface="Times New Roman"/>
                        </a:rPr>
                        <a:t>家族の役割についての整理と調整</a:t>
                      </a:r>
                    </a:p>
                    <a:p>
                      <a:pPr algn="r">
                        <a:spcAft>
                          <a:spcPts val="0"/>
                        </a:spcAft>
                      </a:pPr>
                      <a:r>
                        <a:rPr lang="ja-JP" sz="1400" kern="100" dirty="0">
                          <a:latin typeface="+mn-ea"/>
                          <a:ea typeface="+mn-ea"/>
                          <a:cs typeface="Times New Roman"/>
                        </a:rPr>
                        <a:t>　　　　　　　　　　</a:t>
                      </a:r>
                      <a:r>
                        <a:rPr lang="ja-JP" altLang="en-US" sz="1400" kern="100" dirty="0">
                          <a:latin typeface="+mn-ea"/>
                          <a:ea typeface="+mn-ea"/>
                          <a:cs typeface="Times New Roman"/>
                        </a:rPr>
                        <a:t>　　　</a:t>
                      </a:r>
                      <a:r>
                        <a:rPr lang="ja-JP" sz="1400" kern="100" dirty="0">
                          <a:latin typeface="+mn-ea"/>
                          <a:ea typeface="+mn-ea"/>
                          <a:cs typeface="Times New Roman"/>
                        </a:rPr>
                        <a:t>　　　　　・一人で過ご</a:t>
                      </a:r>
                      <a:r>
                        <a:rPr lang="ja-JP" altLang="en-US" sz="1400" kern="100" dirty="0">
                          <a:latin typeface="+mn-ea"/>
                          <a:ea typeface="+mn-ea"/>
                          <a:cs typeface="Times New Roman"/>
                        </a:rPr>
                        <a:t>す</a:t>
                      </a:r>
                      <a:r>
                        <a:rPr lang="ja-JP" sz="1400" kern="100" dirty="0">
                          <a:latin typeface="+mn-ea"/>
                          <a:ea typeface="+mn-ea"/>
                          <a:cs typeface="Times New Roman"/>
                        </a:rPr>
                        <a:t>ための制度利用や方法の助言</a:t>
                      </a:r>
                    </a:p>
                  </a:txBody>
                  <a:tcPr marL="58029" marR="580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519311">
                <a:tc>
                  <a:txBody>
                    <a:bodyPr/>
                    <a:lstStyle/>
                    <a:p>
                      <a:pPr algn="ctr">
                        <a:spcAft>
                          <a:spcPts val="0"/>
                        </a:spcAft>
                      </a:pPr>
                      <a:r>
                        <a:rPr lang="ja-JP" sz="1400" kern="100" dirty="0">
                          <a:latin typeface="+mn-ea"/>
                          <a:ea typeface="+mn-ea"/>
                          <a:cs typeface="Times New Roman"/>
                        </a:rPr>
                        <a:t>地域連携</a:t>
                      </a:r>
                    </a:p>
                  </a:txBody>
                  <a:tcPr marL="58029" marR="580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400" kern="100" dirty="0">
                          <a:latin typeface="+mn-ea"/>
                          <a:ea typeface="+mn-ea"/>
                          <a:cs typeface="Times New Roman"/>
                        </a:rPr>
                        <a:t>・</a:t>
                      </a:r>
                      <a:r>
                        <a:rPr lang="ja-JP" altLang="en-US" sz="1400" kern="100" dirty="0">
                          <a:latin typeface="+mn-ea"/>
                          <a:ea typeface="+mn-ea"/>
                          <a:cs typeface="Times New Roman"/>
                        </a:rPr>
                        <a:t>安心できる居場所づくり、チャレンジできる居場所探し</a:t>
                      </a:r>
                      <a:endParaRPr lang="en-US" altLang="ja-JP" sz="1400" kern="100" dirty="0">
                        <a:latin typeface="+mn-ea"/>
                        <a:ea typeface="+mn-ea"/>
                        <a:cs typeface="Times New Roman"/>
                      </a:endParaRPr>
                    </a:p>
                    <a:p>
                      <a:pPr algn="just">
                        <a:spcAft>
                          <a:spcPts val="0"/>
                        </a:spcAft>
                      </a:pPr>
                      <a:r>
                        <a:rPr lang="ja-JP" altLang="en-US" sz="1400" kern="100" dirty="0">
                          <a:latin typeface="+mn-ea"/>
                          <a:ea typeface="+mn-ea"/>
                          <a:cs typeface="Times New Roman"/>
                        </a:rPr>
                        <a:t>・</a:t>
                      </a:r>
                      <a:r>
                        <a:rPr lang="ja-JP" sz="1400" kern="100" dirty="0">
                          <a:latin typeface="+mn-ea"/>
                          <a:ea typeface="+mn-ea"/>
                          <a:cs typeface="Times New Roman"/>
                        </a:rPr>
                        <a:t>家庭と学校、事業所間の共通理解を図るための連携</a:t>
                      </a:r>
                      <a:endParaRPr lang="en-US" altLang="ja-JP" sz="1400" kern="100" dirty="0">
                        <a:latin typeface="+mn-ea"/>
                        <a:ea typeface="+mn-ea"/>
                        <a:cs typeface="Times New Roman"/>
                      </a:endParaRPr>
                    </a:p>
                    <a:p>
                      <a:pPr algn="just">
                        <a:spcAft>
                          <a:spcPts val="0"/>
                        </a:spcAft>
                      </a:pPr>
                      <a:r>
                        <a:rPr lang="ja-JP" altLang="en-US" sz="1400" kern="100" dirty="0">
                          <a:latin typeface="+mn-ea"/>
                          <a:ea typeface="+mn-ea"/>
                          <a:cs typeface="Times New Roman"/>
                        </a:rPr>
                        <a:t>・地域から分離されない、地域とつながりのある支援</a:t>
                      </a:r>
                      <a:endParaRPr lang="ja-JP" sz="1400" kern="100" dirty="0">
                        <a:latin typeface="+mn-ea"/>
                        <a:ea typeface="+mn-ea"/>
                        <a:cs typeface="Times New Roman"/>
                      </a:endParaRPr>
                    </a:p>
                    <a:p>
                      <a:pPr indent="914400" algn="just">
                        <a:spcAft>
                          <a:spcPts val="0"/>
                        </a:spcAft>
                      </a:pPr>
                      <a:r>
                        <a:rPr lang="ja-JP" altLang="en-US" sz="1400" kern="100" dirty="0">
                          <a:latin typeface="+mn-ea"/>
                          <a:ea typeface="+mn-ea"/>
                          <a:cs typeface="Times New Roman"/>
                        </a:rPr>
                        <a:t>　</a:t>
                      </a:r>
                      <a:r>
                        <a:rPr lang="ja-JP" sz="1400" kern="100" dirty="0">
                          <a:latin typeface="+mn-ea"/>
                          <a:ea typeface="+mn-ea"/>
                          <a:cs typeface="Times New Roman"/>
                        </a:rPr>
                        <a:t>・障害特性に応じた環境整備や支援方法についての連携</a:t>
                      </a:r>
                    </a:p>
                    <a:p>
                      <a:pPr indent="1698625" algn="just">
                        <a:spcAft>
                          <a:spcPts val="0"/>
                        </a:spcAft>
                      </a:pPr>
                      <a:r>
                        <a:rPr lang="ja-JP" altLang="en-US" sz="1400" kern="100" dirty="0">
                          <a:latin typeface="+mn-ea"/>
                          <a:ea typeface="+mn-ea"/>
                          <a:cs typeface="Times New Roman"/>
                        </a:rPr>
                        <a:t>　　　　　　　　</a:t>
                      </a:r>
                      <a:r>
                        <a:rPr lang="ja-JP" sz="1400" kern="100" dirty="0">
                          <a:latin typeface="+mn-ea"/>
                          <a:ea typeface="+mn-ea"/>
                          <a:cs typeface="Times New Roman"/>
                        </a:rPr>
                        <a:t>・障害特性や支援方法を卒後に繋ぐための連携</a:t>
                      </a:r>
                      <a:endParaRPr lang="en-US" altLang="ja-JP" sz="1400" kern="100" dirty="0">
                        <a:latin typeface="+mn-ea"/>
                        <a:ea typeface="+mn-ea"/>
                        <a:cs typeface="Times New Roman"/>
                      </a:endParaRPr>
                    </a:p>
                    <a:p>
                      <a:pPr indent="1698625" algn="r">
                        <a:spcAft>
                          <a:spcPts val="0"/>
                        </a:spcAft>
                      </a:pPr>
                      <a:r>
                        <a:rPr lang="ja-JP" altLang="en-US" sz="1400" kern="100" dirty="0">
                          <a:latin typeface="+mn-ea"/>
                          <a:ea typeface="+mn-ea"/>
                          <a:cs typeface="Times New Roman"/>
                        </a:rPr>
                        <a:t>・より創造的な生活の組み立てと仲間づくり</a:t>
                      </a:r>
                      <a:endParaRPr lang="ja-JP" sz="1400" kern="100" dirty="0">
                        <a:latin typeface="+mn-ea"/>
                        <a:ea typeface="+mn-ea"/>
                        <a:cs typeface="Times New Roman"/>
                      </a:endParaRPr>
                    </a:p>
                  </a:txBody>
                  <a:tcPr marL="58029" marR="580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cxnSp>
        <p:nvCxnSpPr>
          <p:cNvPr id="5" name="直線矢印コネクタ 4"/>
          <p:cNvCxnSpPr/>
          <p:nvPr/>
        </p:nvCxnSpPr>
        <p:spPr>
          <a:xfrm>
            <a:off x="3008784" y="1052736"/>
            <a:ext cx="1595254"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 name="直線矢印コネクタ 5"/>
          <p:cNvCxnSpPr>
            <a:cxnSpLocks/>
          </p:cNvCxnSpPr>
          <p:nvPr/>
        </p:nvCxnSpPr>
        <p:spPr>
          <a:xfrm>
            <a:off x="6024005" y="1052736"/>
            <a:ext cx="1944216"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 name="スライド番号プレースホルダー 1">
            <a:extLst>
              <a:ext uri="{FF2B5EF4-FFF2-40B4-BE49-F238E27FC236}">
                <a16:creationId xmlns:a16="http://schemas.microsoft.com/office/drawing/2014/main" id="{01508B42-FA7C-9F19-8901-09825B590D37}"/>
              </a:ext>
            </a:extLst>
          </p:cNvPr>
          <p:cNvSpPr>
            <a:spLocks noGrp="1"/>
          </p:cNvSpPr>
          <p:nvPr>
            <p:ph type="sldNum" sz="quarter" idx="12"/>
          </p:nvPr>
        </p:nvSpPr>
        <p:spPr>
          <a:xfrm>
            <a:off x="7677150" y="6442259"/>
            <a:ext cx="2228850" cy="365125"/>
          </a:xfrm>
        </p:spPr>
        <p:txBody>
          <a:bodyPr/>
          <a:lstStyle/>
          <a:p>
            <a:pPr defTabSz="457200"/>
            <a:fld id="{5E614586-0A8F-4818-ACDC-ED708ECEC71E}" type="slidenum">
              <a:rPr lang="ja-JP" altLang="en-US">
                <a:solidFill>
                  <a:prstClr val="black">
                    <a:tint val="75000"/>
                  </a:prstClr>
                </a:solidFill>
                <a:latin typeface="UD デジタル 教科書体 NK-B" panose="02020700000000000000" pitchFamily="18" charset="-128"/>
                <a:ea typeface="UD デジタル 教科書体 NK-B" panose="02020700000000000000" pitchFamily="18" charset="-128"/>
              </a:rPr>
              <a:pPr defTabSz="457200"/>
              <a:t>35</a:t>
            </a:fld>
            <a:endParaRPr lang="ja-JP" altLang="en-US" dirty="0">
              <a:solidFill>
                <a:prstClr val="black">
                  <a:tint val="75000"/>
                </a:prstClr>
              </a:solidFill>
              <a:latin typeface="UD デジタル 教科書体 NK-B" panose="02020700000000000000" pitchFamily="18" charset="-128"/>
              <a:ea typeface="UD デジタル 教科書体 NK-B" panose="02020700000000000000" pitchFamily="18" charset="-128"/>
            </a:endParaRPr>
          </a:p>
        </p:txBody>
      </p:sp>
    </p:spTree>
    <p:extLst>
      <p:ext uri="{BB962C8B-B14F-4D97-AF65-F5344CB8AC3E}">
        <p14:creationId xmlns:p14="http://schemas.microsoft.com/office/powerpoint/2010/main" val="28100060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3B463BB-99D7-9C1D-7B43-1014594A471E}"/>
              </a:ext>
            </a:extLst>
          </p:cNvPr>
          <p:cNvSpPr>
            <a:spLocks noGrp="1"/>
          </p:cNvSpPr>
          <p:nvPr>
            <p:ph type="title"/>
          </p:nvPr>
        </p:nvSpPr>
        <p:spPr>
          <a:xfrm>
            <a:off x="608350" y="476672"/>
            <a:ext cx="9323464" cy="1224136"/>
          </a:xfrm>
        </p:spPr>
        <p:txBody>
          <a:bodyPr>
            <a:normAutofit fontScale="90000"/>
          </a:bodyPr>
          <a:lstStyle/>
          <a:p>
            <a:r>
              <a:rPr kumimoji="1" lang="ja-JP" altLang="en-US" dirty="0">
                <a:latin typeface="BIZ UDPゴシック" panose="020B0400000000000000" pitchFamily="50" charset="-128"/>
                <a:ea typeface="BIZ UDPゴシック" panose="020B0400000000000000" pitchFamily="50" charset="-128"/>
              </a:rPr>
              <a:t>「</a:t>
            </a:r>
            <a:r>
              <a:rPr lang="ja-JP" altLang="en-US" dirty="0">
                <a:latin typeface="BIZ UDPゴシック" panose="020B0400000000000000" pitchFamily="50" charset="-128"/>
                <a:ea typeface="BIZ UDPゴシック" panose="020B0400000000000000" pitchFamily="50" charset="-128"/>
              </a:rPr>
              <a:t>こどもの社会化・関係性の拡がり　と　</a:t>
            </a:r>
            <a:br>
              <a:rPr lang="en-US" altLang="ja-JP" dirty="0">
                <a:latin typeface="BIZ UDPゴシック" panose="020B0400000000000000" pitchFamily="50" charset="-128"/>
                <a:ea typeface="BIZ UDPゴシック" panose="020B0400000000000000" pitchFamily="50" charset="-128"/>
              </a:rPr>
            </a:br>
            <a:r>
              <a:rPr lang="en-US" altLang="ja-JP" dirty="0">
                <a:latin typeface="BIZ UDPゴシック" panose="020B0400000000000000" pitchFamily="50" charset="-128"/>
                <a:ea typeface="BIZ UDPゴシック" panose="020B0400000000000000" pitchFamily="50" charset="-128"/>
              </a:rPr>
              <a:t>					</a:t>
            </a:r>
            <a:r>
              <a:rPr lang="ja-JP" altLang="en-US" dirty="0">
                <a:latin typeface="BIZ UDPゴシック" panose="020B0400000000000000" pitchFamily="50" charset="-128"/>
                <a:ea typeface="BIZ UDPゴシック" panose="020B0400000000000000" pitchFamily="50" charset="-128"/>
              </a:rPr>
              <a:t>支援における連携  </a:t>
            </a:r>
            <a:r>
              <a:rPr kumimoji="1" lang="ja-JP" altLang="en-US" dirty="0">
                <a:latin typeface="BIZ UDPゴシック" panose="020B0400000000000000" pitchFamily="50" charset="-128"/>
                <a:ea typeface="BIZ UDPゴシック" panose="020B0400000000000000" pitchFamily="50" charset="-128"/>
              </a:rPr>
              <a:t>」</a:t>
            </a:r>
          </a:p>
        </p:txBody>
      </p:sp>
      <p:sp>
        <p:nvSpPr>
          <p:cNvPr id="3" name="コンテンツ プレースホルダー 2">
            <a:extLst>
              <a:ext uri="{FF2B5EF4-FFF2-40B4-BE49-F238E27FC236}">
                <a16:creationId xmlns:a16="http://schemas.microsoft.com/office/drawing/2014/main" id="{895AB80B-7800-1021-AB0B-68001C4B9595}"/>
              </a:ext>
            </a:extLst>
          </p:cNvPr>
          <p:cNvSpPr>
            <a:spLocks noGrp="1"/>
          </p:cNvSpPr>
          <p:nvPr>
            <p:ph idx="1"/>
          </p:nvPr>
        </p:nvSpPr>
        <p:spPr>
          <a:xfrm>
            <a:off x="742950" y="2204865"/>
            <a:ext cx="8420100" cy="4176464"/>
          </a:xfrm>
        </p:spPr>
        <p:txBody>
          <a:bodyPr>
            <a:normAutofit/>
          </a:bodyPr>
          <a:lstStyle/>
          <a:p>
            <a:r>
              <a:rPr kumimoji="1" lang="ja-JP" altLang="en-US" dirty="0">
                <a:latin typeface="BIZ UDPゴシック" panose="020B0400000000000000" pitchFamily="50" charset="-128"/>
                <a:ea typeface="BIZ UDPゴシック" panose="020B0400000000000000" pitchFamily="50" charset="-128"/>
              </a:rPr>
              <a:t>こどもの成長にともない変遷する関係機関を再確認する。</a:t>
            </a:r>
            <a:endParaRPr kumimoji="1" lang="en-US" altLang="ja-JP" dirty="0">
              <a:latin typeface="BIZ UDPゴシック" panose="020B0400000000000000" pitchFamily="50" charset="-128"/>
              <a:ea typeface="BIZ UDPゴシック" panose="020B0400000000000000" pitchFamily="50" charset="-128"/>
            </a:endParaRPr>
          </a:p>
          <a:p>
            <a:pPr lvl="1"/>
            <a:endParaRPr kumimoji="1" lang="en-US" altLang="ja-JP" dirty="0">
              <a:latin typeface="BIZ UDPゴシック" panose="020B0400000000000000" pitchFamily="50" charset="-128"/>
              <a:ea typeface="BIZ UDPゴシック" panose="020B0400000000000000" pitchFamily="50" charset="-128"/>
            </a:endParaRPr>
          </a:p>
          <a:p>
            <a:pPr lvl="1"/>
            <a:r>
              <a:rPr kumimoji="1" lang="ja-JP" altLang="en-US" dirty="0">
                <a:latin typeface="BIZ UDPゴシック" panose="020B0400000000000000" pitchFamily="50" charset="-128"/>
                <a:ea typeface="BIZ UDPゴシック" panose="020B0400000000000000" pitchFamily="50" charset="-128"/>
              </a:rPr>
              <a:t>関係機関との連携</a:t>
            </a:r>
            <a:endParaRPr kumimoji="1" lang="en-US" altLang="ja-JP" dirty="0">
              <a:latin typeface="BIZ UDPゴシック" panose="020B0400000000000000" pitchFamily="50" charset="-128"/>
              <a:ea typeface="BIZ UDPゴシック" panose="020B0400000000000000" pitchFamily="50" charset="-128"/>
            </a:endParaRPr>
          </a:p>
          <a:p>
            <a:pPr lvl="1"/>
            <a:endParaRPr kumimoji="1" lang="en-US" altLang="ja-JP" dirty="0">
              <a:latin typeface="BIZ UDPゴシック" panose="020B0400000000000000" pitchFamily="50" charset="-128"/>
              <a:ea typeface="BIZ UDPゴシック" panose="020B0400000000000000" pitchFamily="50" charset="-128"/>
            </a:endParaRPr>
          </a:p>
          <a:p>
            <a:pPr lvl="1"/>
            <a:r>
              <a:rPr kumimoji="1" lang="ja-JP" altLang="en-US" dirty="0">
                <a:latin typeface="BIZ UDPゴシック" panose="020B0400000000000000" pitchFamily="50" charset="-128"/>
                <a:ea typeface="BIZ UDPゴシック" panose="020B0400000000000000" pitchFamily="50" charset="-128"/>
              </a:rPr>
              <a:t>支援者が場所（家庭・所属先等）や人（保護者・友達・担任等）とどのように関わるべきかを考える</a:t>
            </a:r>
            <a:endParaRPr kumimoji="1" lang="en-US" altLang="ja-JP" dirty="0">
              <a:latin typeface="BIZ UDPゴシック" panose="020B0400000000000000" pitchFamily="50" charset="-128"/>
              <a:ea typeface="BIZ UDPゴシック" panose="020B0400000000000000" pitchFamily="50" charset="-128"/>
            </a:endParaRPr>
          </a:p>
          <a:p>
            <a:pPr lvl="1"/>
            <a:endParaRPr kumimoji="1" lang="en-US" altLang="ja-JP" dirty="0">
              <a:latin typeface="BIZ UDPゴシック" panose="020B0400000000000000" pitchFamily="50" charset="-128"/>
              <a:ea typeface="BIZ UDPゴシック" panose="020B0400000000000000" pitchFamily="50" charset="-128"/>
            </a:endParaRPr>
          </a:p>
          <a:p>
            <a:pPr lvl="1"/>
            <a:r>
              <a:rPr kumimoji="1" lang="ja-JP" altLang="en-US" dirty="0">
                <a:latin typeface="BIZ UDPゴシック" panose="020B0400000000000000" pitchFamily="50" charset="-128"/>
                <a:ea typeface="BIZ UDPゴシック" panose="020B0400000000000000" pitchFamily="50" charset="-128"/>
              </a:rPr>
              <a:t>インクルージョンの視点について整理する。</a:t>
            </a:r>
          </a:p>
        </p:txBody>
      </p:sp>
      <p:sp>
        <p:nvSpPr>
          <p:cNvPr id="4" name="スライド番号プレースホルダー 3">
            <a:extLst>
              <a:ext uri="{FF2B5EF4-FFF2-40B4-BE49-F238E27FC236}">
                <a16:creationId xmlns:a16="http://schemas.microsoft.com/office/drawing/2014/main" id="{BD4DEE8D-CCF5-BB3B-EB49-CCF5B9454AE3}"/>
              </a:ext>
            </a:extLst>
          </p:cNvPr>
          <p:cNvSpPr>
            <a:spLocks noGrp="1"/>
          </p:cNvSpPr>
          <p:nvPr>
            <p:ph type="sldNum" sz="quarter" idx="12"/>
          </p:nvPr>
        </p:nvSpPr>
        <p:spPr/>
        <p:txBody>
          <a:bodyPr/>
          <a:lstStyle/>
          <a:p>
            <a:pPr algn="r"/>
            <a:fld id="{F7197E0B-3DE5-44B4-8205-21AF5ABFE129}" type="slidenum">
              <a:rPr lang="ja-JP" altLang="en-US" smtClean="0">
                <a:latin typeface="BIZ UDPゴシック" panose="020B0400000000000000" pitchFamily="50" charset="-128"/>
                <a:ea typeface="BIZ UDPゴシック" panose="020B0400000000000000" pitchFamily="50" charset="-128"/>
              </a:rPr>
              <a:pPr algn="r"/>
              <a:t>36</a:t>
            </a:fld>
            <a:endParaRPr lang="ja-JP" altLang="en-US">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377203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Oval 7"/>
          <p:cNvSpPr>
            <a:spLocks noChangeArrowheads="1"/>
          </p:cNvSpPr>
          <p:nvPr/>
        </p:nvSpPr>
        <p:spPr bwMode="auto">
          <a:xfrm>
            <a:off x="1833298" y="1989700"/>
            <a:ext cx="6475016" cy="1152525"/>
          </a:xfrm>
          <a:prstGeom prst="ellipse">
            <a:avLst/>
          </a:prstGeom>
          <a:solidFill>
            <a:schemeClr val="accent1"/>
          </a:solidFill>
          <a:ln>
            <a:noFill/>
          </a:ln>
          <a:effectLst>
            <a:outerShdw dist="53882" dir="2700000" algn="ctr" rotWithShape="0">
              <a:schemeClr val="bg2"/>
            </a:outerShdw>
          </a:effectLst>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spcBef>
                <a:spcPct val="20000"/>
              </a:spcBef>
              <a:buChar char="•"/>
              <a:defRPr sz="3200">
                <a:solidFill>
                  <a:schemeClr val="tx1"/>
                </a:solidFill>
                <a:latin typeface="Arial" pitchFamily="34" charset="0"/>
                <a:ea typeface="ＭＳ Ｐゴシック" pitchFamily="50" charset="-128"/>
              </a:defRPr>
            </a:lvl1pPr>
            <a:lvl2pPr marL="742950" indent="-285750" eaLnBrk="0" hangingPunct="0">
              <a:spcBef>
                <a:spcPct val="20000"/>
              </a:spcBef>
              <a:buChar char="–"/>
              <a:defRPr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9pPr>
          </a:lstStyle>
          <a:p>
            <a:pPr eaLnBrk="1" fontAlgn="base" hangingPunct="1">
              <a:spcBef>
                <a:spcPct val="0"/>
              </a:spcBef>
              <a:spcAft>
                <a:spcPct val="0"/>
              </a:spcAft>
              <a:buFontTx/>
              <a:buNone/>
            </a:pPr>
            <a:endParaRPr kumimoji="0" lang="ja-JP" altLang="en-US" sz="4000">
              <a:solidFill>
                <a:srgbClr val="000000"/>
              </a:solidFill>
              <a:latin typeface="BIZ UDPゴシック" panose="020B0400000000000000" pitchFamily="50" charset="-128"/>
              <a:ea typeface="BIZ UDPゴシック" panose="020B0400000000000000" pitchFamily="50" charset="-128"/>
            </a:endParaRPr>
          </a:p>
        </p:txBody>
      </p:sp>
      <p:sp>
        <p:nvSpPr>
          <p:cNvPr id="21507" name="Text Box 8"/>
          <p:cNvSpPr txBox="1">
            <a:spLocks noChangeArrowheads="1"/>
          </p:cNvSpPr>
          <p:nvPr/>
        </p:nvSpPr>
        <p:spPr bwMode="auto">
          <a:xfrm>
            <a:off x="1327714" y="257182"/>
            <a:ext cx="8150093"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ea typeface="ＭＳ Ｐゴシック" pitchFamily="50" charset="-128"/>
              </a:defRPr>
            </a:lvl1pPr>
            <a:lvl2pPr marL="742950" indent="-285750" eaLnBrk="0" hangingPunct="0">
              <a:spcBef>
                <a:spcPct val="20000"/>
              </a:spcBef>
              <a:buChar char="–"/>
              <a:defRPr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9pPr>
          </a:lstStyle>
          <a:p>
            <a:pPr eaLnBrk="1" fontAlgn="base" hangingPunct="1">
              <a:spcBef>
                <a:spcPct val="0"/>
              </a:spcBef>
              <a:spcAft>
                <a:spcPct val="0"/>
              </a:spcAft>
              <a:buFontTx/>
              <a:buNone/>
            </a:pPr>
            <a:r>
              <a:rPr kumimoji="0" lang="ja-JP" altLang="en-US" dirty="0">
                <a:solidFill>
                  <a:srgbClr val="000000"/>
                </a:solidFill>
                <a:latin typeface="BIZ UDPゴシック" panose="020B0400000000000000" pitchFamily="50" charset="-128"/>
                <a:ea typeface="BIZ UDPゴシック" panose="020B0400000000000000" pitchFamily="50" charset="-128"/>
              </a:rPr>
              <a:t>こどもの自立に向けて</a:t>
            </a:r>
          </a:p>
          <a:p>
            <a:pPr eaLnBrk="1" fontAlgn="base" hangingPunct="1">
              <a:spcBef>
                <a:spcPct val="0"/>
              </a:spcBef>
              <a:spcAft>
                <a:spcPct val="0"/>
              </a:spcAft>
              <a:buFontTx/>
              <a:buNone/>
            </a:pPr>
            <a:r>
              <a:rPr kumimoji="0" lang="ja-JP" altLang="en-US" dirty="0">
                <a:solidFill>
                  <a:srgbClr val="000000"/>
                </a:solidFill>
                <a:latin typeface="BIZ UDPゴシック" panose="020B0400000000000000" pitchFamily="50" charset="-128"/>
                <a:ea typeface="BIZ UDPゴシック" panose="020B0400000000000000" pitchFamily="50" charset="-128"/>
              </a:rPr>
              <a:t>　「縦横連携」を意識したネットワークづくり</a:t>
            </a:r>
          </a:p>
        </p:txBody>
      </p:sp>
      <p:sp>
        <p:nvSpPr>
          <p:cNvPr id="21508" name="Text Box 9"/>
          <p:cNvSpPr txBox="1">
            <a:spLocks noChangeArrowheads="1"/>
          </p:cNvSpPr>
          <p:nvPr/>
        </p:nvSpPr>
        <p:spPr bwMode="auto">
          <a:xfrm>
            <a:off x="1186656" y="1484784"/>
            <a:ext cx="394531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itchFamily="34" charset="0"/>
                <a:ea typeface="ＭＳ Ｐゴシック" pitchFamily="50" charset="-128"/>
              </a:defRPr>
            </a:lvl1pPr>
            <a:lvl2pPr marL="742950" indent="-285750" eaLnBrk="0" hangingPunct="0">
              <a:spcBef>
                <a:spcPct val="20000"/>
              </a:spcBef>
              <a:buChar char="–"/>
              <a:defRPr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9pPr>
          </a:lstStyle>
          <a:p>
            <a:pPr eaLnBrk="1" fontAlgn="base" hangingPunct="1">
              <a:spcBef>
                <a:spcPct val="0"/>
              </a:spcBef>
              <a:spcAft>
                <a:spcPct val="0"/>
              </a:spcAft>
              <a:buFontTx/>
              <a:buNone/>
            </a:pPr>
            <a:r>
              <a:rPr kumimoji="0" lang="ja-JP" altLang="en-US" sz="2400" dirty="0">
                <a:solidFill>
                  <a:srgbClr val="000000"/>
                </a:solidFill>
                <a:latin typeface="BIZ UDPゴシック" panose="020B0400000000000000" pitchFamily="50" charset="-128"/>
                <a:ea typeface="BIZ UDPゴシック" panose="020B0400000000000000" pitchFamily="50" charset="-128"/>
              </a:rPr>
              <a:t>こどもの成長・発達とともに</a:t>
            </a:r>
          </a:p>
        </p:txBody>
      </p:sp>
      <p:sp>
        <p:nvSpPr>
          <p:cNvPr id="21509" name="Text Box 10"/>
          <p:cNvSpPr txBox="1">
            <a:spLocks noChangeArrowheads="1"/>
          </p:cNvSpPr>
          <p:nvPr/>
        </p:nvSpPr>
        <p:spPr bwMode="auto">
          <a:xfrm>
            <a:off x="2301143" y="2134163"/>
            <a:ext cx="519084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itchFamily="34" charset="0"/>
                <a:ea typeface="ＭＳ Ｐゴシック" pitchFamily="50" charset="-128"/>
              </a:defRPr>
            </a:lvl1pPr>
            <a:lvl2pPr marL="742950" indent="-285750" eaLnBrk="0" hangingPunct="0">
              <a:spcBef>
                <a:spcPct val="20000"/>
              </a:spcBef>
              <a:buChar char="–"/>
              <a:defRPr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9pPr>
          </a:lstStyle>
          <a:p>
            <a:pPr eaLnBrk="1" fontAlgn="base" hangingPunct="1">
              <a:spcBef>
                <a:spcPct val="0"/>
              </a:spcBef>
              <a:spcAft>
                <a:spcPct val="0"/>
              </a:spcAft>
              <a:buFontTx/>
              <a:buNone/>
            </a:pPr>
            <a:r>
              <a:rPr kumimoji="0" lang="ja-JP" altLang="en-US" sz="2400" dirty="0">
                <a:solidFill>
                  <a:srgbClr val="000000"/>
                </a:solidFill>
                <a:latin typeface="BIZ UDPゴシック" panose="020B0400000000000000" pitchFamily="50" charset="-128"/>
                <a:ea typeface="BIZ UDPゴシック" panose="020B0400000000000000" pitchFamily="50" charset="-128"/>
              </a:rPr>
              <a:t>個々がもつ発達課題、支援ニーズ変化</a:t>
            </a:r>
          </a:p>
          <a:p>
            <a:pPr eaLnBrk="1" fontAlgn="base" hangingPunct="1">
              <a:spcBef>
                <a:spcPct val="0"/>
              </a:spcBef>
              <a:spcAft>
                <a:spcPct val="0"/>
              </a:spcAft>
              <a:buFontTx/>
              <a:buNone/>
            </a:pPr>
            <a:r>
              <a:rPr kumimoji="0" lang="ja-JP" altLang="en-US" sz="2400" dirty="0">
                <a:solidFill>
                  <a:srgbClr val="000000"/>
                </a:solidFill>
                <a:latin typeface="BIZ UDPゴシック" panose="020B0400000000000000" pitchFamily="50" charset="-128"/>
                <a:ea typeface="BIZ UDPゴシック" panose="020B0400000000000000" pitchFamily="50" charset="-128"/>
              </a:rPr>
              <a:t>親・家族が抱える生活ニーズ変化</a:t>
            </a:r>
          </a:p>
        </p:txBody>
      </p:sp>
      <p:sp>
        <p:nvSpPr>
          <p:cNvPr id="21510" name="Text Box 13"/>
          <p:cNvSpPr txBox="1">
            <a:spLocks noChangeArrowheads="1"/>
          </p:cNvSpPr>
          <p:nvPr/>
        </p:nvSpPr>
        <p:spPr bwMode="auto">
          <a:xfrm>
            <a:off x="4074241" y="3226270"/>
            <a:ext cx="412324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itchFamily="34" charset="0"/>
                <a:ea typeface="ＭＳ Ｐゴシック" pitchFamily="50" charset="-128"/>
              </a:defRPr>
            </a:lvl1pPr>
            <a:lvl2pPr marL="742950" indent="-285750" eaLnBrk="0" hangingPunct="0">
              <a:spcBef>
                <a:spcPct val="20000"/>
              </a:spcBef>
              <a:buChar char="–"/>
              <a:defRPr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9pPr>
          </a:lstStyle>
          <a:p>
            <a:pPr eaLnBrk="1" fontAlgn="base" hangingPunct="1">
              <a:spcBef>
                <a:spcPct val="0"/>
              </a:spcBef>
              <a:spcAft>
                <a:spcPct val="0"/>
              </a:spcAft>
              <a:buFontTx/>
              <a:buNone/>
            </a:pPr>
            <a:r>
              <a:rPr kumimoji="0" lang="ja-JP" altLang="en-US" sz="2400">
                <a:solidFill>
                  <a:srgbClr val="000000"/>
                </a:solidFill>
                <a:latin typeface="BIZ UDPゴシック" panose="020B0400000000000000" pitchFamily="50" charset="-128"/>
                <a:ea typeface="BIZ UDPゴシック" panose="020B0400000000000000" pitchFamily="50" charset="-128"/>
              </a:rPr>
              <a:t>一機関だけでは支えきれない</a:t>
            </a:r>
          </a:p>
        </p:txBody>
      </p:sp>
      <p:sp>
        <p:nvSpPr>
          <p:cNvPr id="21511" name="Text Box 14"/>
          <p:cNvSpPr txBox="1">
            <a:spLocks noChangeArrowheads="1"/>
          </p:cNvSpPr>
          <p:nvPr/>
        </p:nvSpPr>
        <p:spPr bwMode="auto">
          <a:xfrm>
            <a:off x="211787" y="4221088"/>
            <a:ext cx="6786298"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ea typeface="ＭＳ Ｐゴシック" pitchFamily="50" charset="-128"/>
              </a:defRPr>
            </a:lvl1pPr>
            <a:lvl2pPr marL="742950" indent="-285750" eaLnBrk="0" hangingPunct="0">
              <a:spcBef>
                <a:spcPct val="20000"/>
              </a:spcBef>
              <a:buChar char="–"/>
              <a:defRPr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9pPr>
          </a:lstStyle>
          <a:p>
            <a:pPr eaLnBrk="1" fontAlgn="base" hangingPunct="1">
              <a:spcBef>
                <a:spcPct val="0"/>
              </a:spcBef>
              <a:spcAft>
                <a:spcPct val="0"/>
              </a:spcAft>
              <a:buFontTx/>
              <a:buNone/>
            </a:pPr>
            <a:r>
              <a:rPr kumimoji="0" lang="ja-JP" altLang="en-US" sz="2400" dirty="0">
                <a:solidFill>
                  <a:srgbClr val="000000"/>
                </a:solidFill>
                <a:latin typeface="BIZ UDPゴシック" panose="020B0400000000000000" pitchFamily="50" charset="-128"/>
                <a:ea typeface="BIZ UDPゴシック" panose="020B0400000000000000" pitchFamily="50" charset="-128"/>
              </a:rPr>
              <a:t>◆移行期をどう繋いでいくかという視点</a:t>
            </a:r>
          </a:p>
          <a:p>
            <a:pPr eaLnBrk="1" fontAlgn="base" hangingPunct="1">
              <a:spcBef>
                <a:spcPct val="0"/>
              </a:spcBef>
              <a:spcAft>
                <a:spcPct val="0"/>
              </a:spcAft>
              <a:buFontTx/>
              <a:buNone/>
            </a:pPr>
            <a:endParaRPr kumimoji="0" lang="ja-JP" altLang="en-US" sz="2400" dirty="0">
              <a:solidFill>
                <a:srgbClr val="000000"/>
              </a:solidFill>
              <a:latin typeface="BIZ UDPゴシック" panose="020B0400000000000000" pitchFamily="50" charset="-128"/>
              <a:ea typeface="BIZ UDPゴシック" panose="020B0400000000000000" pitchFamily="50" charset="-128"/>
            </a:endParaRPr>
          </a:p>
        </p:txBody>
      </p:sp>
      <p:sp>
        <p:nvSpPr>
          <p:cNvPr id="21512" name="Line 22"/>
          <p:cNvSpPr>
            <a:spLocks noChangeShapeType="1"/>
          </p:cNvSpPr>
          <p:nvPr/>
        </p:nvSpPr>
        <p:spPr bwMode="auto">
          <a:xfrm>
            <a:off x="662120" y="1412875"/>
            <a:ext cx="8915400" cy="0"/>
          </a:xfrm>
          <a:prstGeom prst="line">
            <a:avLst/>
          </a:prstGeom>
          <a:noFill/>
          <a:ln w="28575">
            <a:solidFill>
              <a:srgbClr val="FF0000"/>
            </a:solidFill>
            <a:round/>
            <a:headEnd/>
            <a:tailEnd/>
          </a:ln>
          <a:effectLst>
            <a:outerShdw algn="ctr" rotWithShape="0">
              <a:schemeClr val="bg2">
                <a:alpha val="50000"/>
              </a:schemeClr>
            </a:outerShdw>
          </a:effectLst>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kumimoji="0" lang="ja-JP" altLang="en-US" sz="4000">
              <a:solidFill>
                <a:srgbClr val="000000"/>
              </a:solidFill>
              <a:latin typeface="BIZ UDPゴシック" panose="020B0400000000000000" pitchFamily="50" charset="-128"/>
              <a:ea typeface="BIZ UDPゴシック" panose="020B0400000000000000" pitchFamily="50" charset="-128"/>
            </a:endParaRPr>
          </a:p>
        </p:txBody>
      </p:sp>
      <p:sp>
        <p:nvSpPr>
          <p:cNvPr id="21514" name="テキスト ボックス 16"/>
          <p:cNvSpPr txBox="1">
            <a:spLocks noChangeArrowheads="1"/>
          </p:cNvSpPr>
          <p:nvPr/>
        </p:nvSpPr>
        <p:spPr bwMode="auto">
          <a:xfrm>
            <a:off x="1746715" y="3646677"/>
            <a:ext cx="715452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itchFamily="34" charset="0"/>
                <a:ea typeface="ＭＳ Ｐゴシック" pitchFamily="50" charset="-128"/>
              </a:defRPr>
            </a:lvl1pPr>
            <a:lvl2pPr marL="742950" indent="-285750" eaLnBrk="0" hangingPunct="0">
              <a:spcBef>
                <a:spcPct val="20000"/>
              </a:spcBef>
              <a:buChar char="–"/>
              <a:defRPr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9pPr>
          </a:lstStyle>
          <a:p>
            <a:pPr eaLnBrk="1" fontAlgn="base" hangingPunct="1">
              <a:spcBef>
                <a:spcPct val="0"/>
              </a:spcBef>
              <a:spcAft>
                <a:spcPct val="0"/>
              </a:spcAft>
              <a:buFontTx/>
              <a:buNone/>
            </a:pPr>
            <a:r>
              <a:rPr lang="ja-JP" altLang="en-US" sz="2400" dirty="0">
                <a:solidFill>
                  <a:srgbClr val="000000"/>
                </a:solidFill>
                <a:latin typeface="BIZ UDPゴシック" panose="020B0400000000000000" pitchFamily="50" charset="-128"/>
                <a:ea typeface="BIZ UDPゴシック" panose="020B0400000000000000" pitchFamily="50" charset="-128"/>
              </a:rPr>
              <a:t>ライフステージを見通した一貫性・継続性のある支援</a:t>
            </a:r>
          </a:p>
        </p:txBody>
      </p:sp>
      <p:sp>
        <p:nvSpPr>
          <p:cNvPr id="21515" name="テキスト ボックス 17"/>
          <p:cNvSpPr txBox="1">
            <a:spLocks noChangeArrowheads="1"/>
          </p:cNvSpPr>
          <p:nvPr/>
        </p:nvSpPr>
        <p:spPr bwMode="auto">
          <a:xfrm>
            <a:off x="445686" y="4593322"/>
            <a:ext cx="700865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itchFamily="34" charset="0"/>
                <a:ea typeface="ＭＳ Ｐゴシック" pitchFamily="50" charset="-128"/>
              </a:defRPr>
            </a:lvl1pPr>
            <a:lvl2pPr marL="742950" indent="-285750" eaLnBrk="0" hangingPunct="0">
              <a:spcBef>
                <a:spcPct val="20000"/>
              </a:spcBef>
              <a:buChar char="–"/>
              <a:defRPr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9pPr>
          </a:lstStyle>
          <a:p>
            <a:pPr eaLnBrk="1" fontAlgn="base" hangingPunct="1">
              <a:spcBef>
                <a:spcPct val="0"/>
              </a:spcBef>
              <a:spcAft>
                <a:spcPct val="0"/>
              </a:spcAft>
              <a:buFontTx/>
              <a:buNone/>
            </a:pPr>
            <a:r>
              <a:rPr lang="ja-JP" altLang="en-US" sz="2000" dirty="0">
                <a:solidFill>
                  <a:srgbClr val="000000"/>
                </a:solidFill>
                <a:latin typeface="BIZ UDPゴシック" panose="020B0400000000000000" pitchFamily="50" charset="-128"/>
                <a:ea typeface="BIZ UDPゴシック" panose="020B0400000000000000" pitchFamily="50" charset="-128"/>
              </a:rPr>
              <a:t>　担任や学年が変わる小さな移行期</a:t>
            </a:r>
            <a:endParaRPr lang="en-US" altLang="ja-JP" sz="2000" dirty="0">
              <a:solidFill>
                <a:srgbClr val="000000"/>
              </a:solidFill>
              <a:latin typeface="BIZ UDPゴシック" panose="020B0400000000000000" pitchFamily="50" charset="-128"/>
              <a:ea typeface="BIZ UDPゴシック" panose="020B0400000000000000" pitchFamily="50" charset="-128"/>
            </a:endParaRPr>
          </a:p>
          <a:p>
            <a:pPr eaLnBrk="1" fontAlgn="base" hangingPunct="1">
              <a:spcBef>
                <a:spcPct val="0"/>
              </a:spcBef>
              <a:spcAft>
                <a:spcPct val="0"/>
              </a:spcAft>
              <a:buFontTx/>
              <a:buNone/>
            </a:pPr>
            <a:r>
              <a:rPr lang="ja-JP" altLang="en-US" sz="2000" dirty="0">
                <a:solidFill>
                  <a:srgbClr val="000000"/>
                </a:solidFill>
                <a:latin typeface="BIZ UDPゴシック" panose="020B0400000000000000" pitchFamily="50" charset="-128"/>
                <a:ea typeface="BIZ UDPゴシック" panose="020B0400000000000000" pitchFamily="50" charset="-128"/>
              </a:rPr>
              <a:t>　入園、入学、卒後などライフイベントと関連した大きな移行期</a:t>
            </a:r>
          </a:p>
        </p:txBody>
      </p:sp>
      <p:sp>
        <p:nvSpPr>
          <p:cNvPr id="21516" name="テキスト ボックス 18"/>
          <p:cNvSpPr txBox="1">
            <a:spLocks noChangeArrowheads="1"/>
          </p:cNvSpPr>
          <p:nvPr/>
        </p:nvSpPr>
        <p:spPr bwMode="auto">
          <a:xfrm>
            <a:off x="200472" y="5229200"/>
            <a:ext cx="948849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itchFamily="34" charset="0"/>
                <a:ea typeface="ＭＳ Ｐゴシック" pitchFamily="50" charset="-128"/>
              </a:defRPr>
            </a:lvl1pPr>
            <a:lvl2pPr marL="742950" indent="-285750" eaLnBrk="0" hangingPunct="0">
              <a:spcBef>
                <a:spcPct val="20000"/>
              </a:spcBef>
              <a:buChar char="–"/>
              <a:defRPr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9pPr>
          </a:lstStyle>
          <a:p>
            <a:pPr eaLnBrk="1" fontAlgn="base" hangingPunct="1">
              <a:spcBef>
                <a:spcPct val="0"/>
              </a:spcBef>
              <a:spcAft>
                <a:spcPct val="0"/>
              </a:spcAft>
              <a:buFontTx/>
              <a:buNone/>
            </a:pPr>
            <a:r>
              <a:rPr lang="ja-JP" altLang="en-US" sz="2400" dirty="0">
                <a:solidFill>
                  <a:srgbClr val="000000"/>
                </a:solidFill>
                <a:latin typeface="BIZ UDPゴシック" panose="020B0400000000000000" pitchFamily="50" charset="-128"/>
                <a:ea typeface="BIZ UDPゴシック" panose="020B0400000000000000" pitchFamily="50" charset="-128"/>
              </a:rPr>
              <a:t>◆「縦・横」のネットワークでニーズに応じた支援を展開するという視点</a:t>
            </a:r>
          </a:p>
        </p:txBody>
      </p:sp>
      <p:sp>
        <p:nvSpPr>
          <p:cNvPr id="20" name="フリーフォーム 19"/>
          <p:cNvSpPr/>
          <p:nvPr/>
        </p:nvSpPr>
        <p:spPr bwMode="auto">
          <a:xfrm>
            <a:off x="5186919" y="1702268"/>
            <a:ext cx="1110985" cy="290512"/>
          </a:xfrm>
          <a:custGeom>
            <a:avLst/>
            <a:gdLst>
              <a:gd name="connsiteX0" fmla="*/ 0 w 1023583"/>
              <a:gd name="connsiteY0" fmla="*/ 0 h 368489"/>
              <a:gd name="connsiteX1" fmla="*/ 846161 w 1023583"/>
              <a:gd name="connsiteY1" fmla="*/ 81886 h 368489"/>
              <a:gd name="connsiteX2" fmla="*/ 996287 w 1023583"/>
              <a:gd name="connsiteY2" fmla="*/ 327546 h 368489"/>
              <a:gd name="connsiteX3" fmla="*/ 1009935 w 1023583"/>
              <a:gd name="connsiteY3" fmla="*/ 327546 h 368489"/>
            </a:gdLst>
            <a:ahLst/>
            <a:cxnLst>
              <a:cxn ang="0">
                <a:pos x="connsiteX0" y="connsiteY0"/>
              </a:cxn>
              <a:cxn ang="0">
                <a:pos x="connsiteX1" y="connsiteY1"/>
              </a:cxn>
              <a:cxn ang="0">
                <a:pos x="connsiteX2" y="connsiteY2"/>
              </a:cxn>
              <a:cxn ang="0">
                <a:pos x="connsiteX3" y="connsiteY3"/>
              </a:cxn>
            </a:cxnLst>
            <a:rect l="l" t="t" r="r" b="b"/>
            <a:pathLst>
              <a:path w="1023583" h="368489">
                <a:moveTo>
                  <a:pt x="0" y="0"/>
                </a:moveTo>
                <a:cubicBezTo>
                  <a:pt x="340056" y="13647"/>
                  <a:pt x="680113" y="27295"/>
                  <a:pt x="846161" y="81886"/>
                </a:cubicBezTo>
                <a:cubicBezTo>
                  <a:pt x="1012209" y="136477"/>
                  <a:pt x="968991" y="286603"/>
                  <a:pt x="996287" y="327546"/>
                </a:cubicBezTo>
                <a:cubicBezTo>
                  <a:pt x="1023583" y="368489"/>
                  <a:pt x="1016759" y="348017"/>
                  <a:pt x="1009935" y="327546"/>
                </a:cubicBezTo>
              </a:path>
            </a:pathLst>
          </a:custGeom>
          <a:ln>
            <a:headEnd type="none" w="med" len="med"/>
            <a:tailEnd type="triangle" w="med" len="med"/>
          </a:ln>
        </p:spPr>
        <p:style>
          <a:lnRef idx="2">
            <a:schemeClr val="accent1"/>
          </a:lnRef>
          <a:fillRef idx="0">
            <a:schemeClr val="accent1"/>
          </a:fillRef>
          <a:effectRef idx="1">
            <a:schemeClr val="accent1"/>
          </a:effectRef>
          <a:fontRef idx="minor">
            <a:schemeClr val="tx1"/>
          </a:fontRef>
        </p:style>
        <p:txBody>
          <a:bodyPr/>
          <a:lstStyle/>
          <a:p>
            <a:pPr fontAlgn="base">
              <a:spcBef>
                <a:spcPct val="0"/>
              </a:spcBef>
              <a:spcAft>
                <a:spcPct val="0"/>
              </a:spcAft>
              <a:defRPr/>
            </a:pPr>
            <a:endParaRPr kumimoji="0" lang="ja-JP" altLang="en-US" sz="4000">
              <a:solidFill>
                <a:srgbClr val="000000"/>
              </a:solidFill>
              <a:latin typeface="BIZ UDPゴシック" panose="020B0400000000000000" pitchFamily="50" charset="-128"/>
              <a:ea typeface="BIZ UDPゴシック" panose="020B0400000000000000" pitchFamily="50" charset="-128"/>
            </a:endParaRPr>
          </a:p>
        </p:txBody>
      </p:sp>
      <p:sp>
        <p:nvSpPr>
          <p:cNvPr id="22" name="フリーフォーム 21"/>
          <p:cNvSpPr/>
          <p:nvPr/>
        </p:nvSpPr>
        <p:spPr bwMode="auto">
          <a:xfrm>
            <a:off x="2760318" y="3124668"/>
            <a:ext cx="1143661" cy="412750"/>
          </a:xfrm>
          <a:custGeom>
            <a:avLst/>
            <a:gdLst>
              <a:gd name="connsiteX0" fmla="*/ 1055427 w 1055427"/>
              <a:gd name="connsiteY0" fmla="*/ 395785 h 411708"/>
              <a:gd name="connsiteX1" fmla="*/ 332096 w 1055427"/>
              <a:gd name="connsiteY1" fmla="*/ 354842 h 411708"/>
              <a:gd name="connsiteX2" fmla="*/ 45493 w 1055427"/>
              <a:gd name="connsiteY2" fmla="*/ 54591 h 411708"/>
              <a:gd name="connsiteX3" fmla="*/ 59140 w 1055427"/>
              <a:gd name="connsiteY3" fmla="*/ 27296 h 411708"/>
            </a:gdLst>
            <a:ahLst/>
            <a:cxnLst>
              <a:cxn ang="0">
                <a:pos x="connsiteX0" y="connsiteY0"/>
              </a:cxn>
              <a:cxn ang="0">
                <a:pos x="connsiteX1" y="connsiteY1"/>
              </a:cxn>
              <a:cxn ang="0">
                <a:pos x="connsiteX2" y="connsiteY2"/>
              </a:cxn>
              <a:cxn ang="0">
                <a:pos x="connsiteX3" y="connsiteY3"/>
              </a:cxn>
            </a:cxnLst>
            <a:rect l="l" t="t" r="r" b="b"/>
            <a:pathLst>
              <a:path w="1055427" h="411708">
                <a:moveTo>
                  <a:pt x="1055427" y="395785"/>
                </a:moveTo>
                <a:cubicBezTo>
                  <a:pt x="777922" y="403746"/>
                  <a:pt x="500418" y="411708"/>
                  <a:pt x="332096" y="354842"/>
                </a:cubicBezTo>
                <a:cubicBezTo>
                  <a:pt x="163774" y="297976"/>
                  <a:pt x="90986" y="109182"/>
                  <a:pt x="45493" y="54591"/>
                </a:cubicBezTo>
                <a:cubicBezTo>
                  <a:pt x="0" y="0"/>
                  <a:pt x="29570" y="13648"/>
                  <a:pt x="59140" y="27296"/>
                </a:cubicBezTo>
              </a:path>
            </a:pathLst>
          </a:custGeom>
          <a:ln>
            <a:headEnd type="none" w="med" len="med"/>
            <a:tailEnd type="triangle" w="med" len="med"/>
          </a:ln>
        </p:spPr>
        <p:style>
          <a:lnRef idx="2">
            <a:schemeClr val="accent1"/>
          </a:lnRef>
          <a:fillRef idx="0">
            <a:schemeClr val="accent1"/>
          </a:fillRef>
          <a:effectRef idx="1">
            <a:schemeClr val="accent1"/>
          </a:effectRef>
          <a:fontRef idx="minor">
            <a:schemeClr val="tx1"/>
          </a:fontRef>
        </p:style>
        <p:txBody>
          <a:bodyPr/>
          <a:lstStyle/>
          <a:p>
            <a:pPr fontAlgn="base">
              <a:spcBef>
                <a:spcPct val="0"/>
              </a:spcBef>
              <a:spcAft>
                <a:spcPct val="0"/>
              </a:spcAft>
              <a:defRPr/>
            </a:pPr>
            <a:endParaRPr kumimoji="0" lang="ja-JP" altLang="en-US" sz="4000">
              <a:solidFill>
                <a:srgbClr val="000000"/>
              </a:solidFill>
              <a:latin typeface="BIZ UDPゴシック" panose="020B0400000000000000" pitchFamily="50" charset="-128"/>
              <a:ea typeface="BIZ UDPゴシック" panose="020B0400000000000000" pitchFamily="50" charset="-128"/>
            </a:endParaRPr>
          </a:p>
        </p:txBody>
      </p:sp>
      <p:sp>
        <p:nvSpPr>
          <p:cNvPr id="2" name="スライド番号プレースホルダー 1">
            <a:extLst>
              <a:ext uri="{FF2B5EF4-FFF2-40B4-BE49-F238E27FC236}">
                <a16:creationId xmlns:a16="http://schemas.microsoft.com/office/drawing/2014/main" id="{683D4625-C421-7ED9-989B-1C9FF7119FDD}"/>
              </a:ext>
            </a:extLst>
          </p:cNvPr>
          <p:cNvSpPr>
            <a:spLocks noGrp="1"/>
          </p:cNvSpPr>
          <p:nvPr>
            <p:ph type="sldNum" sz="quarter" idx="12"/>
          </p:nvPr>
        </p:nvSpPr>
        <p:spPr>
          <a:xfrm>
            <a:off x="7527529" y="6542152"/>
            <a:ext cx="2311400" cy="476250"/>
          </a:xfrm>
        </p:spPr>
        <p:txBody>
          <a:bodyPr/>
          <a:lstStyle/>
          <a:p>
            <a:pPr>
              <a:defRPr/>
            </a:pPr>
            <a:fld id="{A1FB5DF6-1505-4C20-AB11-4B5C5FDD7159}" type="slidenum">
              <a:rPr lang="ja-JP" altLang="en-US" smtClean="0">
                <a:solidFill>
                  <a:srgbClr val="000000"/>
                </a:solidFill>
                <a:latin typeface="UD デジタル 教科書体 NK-B" panose="02020700000000000000" pitchFamily="18" charset="-128"/>
                <a:ea typeface="UD デジタル 教科書体 NK-B" panose="02020700000000000000" pitchFamily="18" charset="-128"/>
              </a:rPr>
              <a:pPr>
                <a:defRPr/>
              </a:pPr>
              <a:t>37</a:t>
            </a:fld>
            <a:endParaRPr lang="en-US" dirty="0">
              <a:solidFill>
                <a:srgbClr val="000000"/>
              </a:solidFill>
              <a:latin typeface="UD デジタル 教科書体 NK-B" panose="02020700000000000000" pitchFamily="18" charset="-128"/>
              <a:ea typeface="UD デジタル 教科書体 NK-B" panose="02020700000000000000" pitchFamily="18" charset="-128"/>
            </a:endParaRPr>
          </a:p>
        </p:txBody>
      </p:sp>
      <p:sp>
        <p:nvSpPr>
          <p:cNvPr id="3" name="テキスト ボックス 18">
            <a:extLst>
              <a:ext uri="{FF2B5EF4-FFF2-40B4-BE49-F238E27FC236}">
                <a16:creationId xmlns:a16="http://schemas.microsoft.com/office/drawing/2014/main" id="{33A6EB84-03CF-9711-7107-5F09C3D88F43}"/>
              </a:ext>
            </a:extLst>
          </p:cNvPr>
          <p:cNvSpPr txBox="1">
            <a:spLocks noChangeArrowheads="1"/>
          </p:cNvSpPr>
          <p:nvPr/>
        </p:nvSpPr>
        <p:spPr bwMode="auto">
          <a:xfrm>
            <a:off x="200472" y="5733256"/>
            <a:ext cx="9377048"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pitchFamily="34" charset="0"/>
                <a:ea typeface="ＭＳ Ｐゴシック" pitchFamily="50" charset="-128"/>
              </a:defRPr>
            </a:lvl1pPr>
            <a:lvl2pPr marL="742950" indent="-285750" eaLnBrk="0" hangingPunct="0">
              <a:spcBef>
                <a:spcPct val="20000"/>
              </a:spcBef>
              <a:buChar char="–"/>
              <a:defRPr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9pPr>
          </a:lstStyle>
          <a:p>
            <a:pPr eaLnBrk="1" fontAlgn="base" hangingPunct="1">
              <a:spcBef>
                <a:spcPct val="0"/>
              </a:spcBef>
              <a:spcAft>
                <a:spcPct val="0"/>
              </a:spcAft>
              <a:buFontTx/>
              <a:buNone/>
            </a:pPr>
            <a:r>
              <a:rPr lang="ja-JP" altLang="en-US" sz="2400" dirty="0">
                <a:solidFill>
                  <a:srgbClr val="000000"/>
                </a:solidFill>
                <a:latin typeface="BIZ UDPゴシック" panose="020B0400000000000000" pitchFamily="50" charset="-128"/>
                <a:ea typeface="BIZ UDPゴシック" panose="020B0400000000000000" pitchFamily="50" charset="-128"/>
              </a:rPr>
              <a:t>◆こども同士（友達）と保護者同士（ママ友、パパ友、同属性）のネットワークで育ちあう、助け合う視点</a:t>
            </a:r>
          </a:p>
        </p:txBody>
      </p:sp>
    </p:spTree>
    <p:extLst>
      <p:ext uri="{BB962C8B-B14F-4D97-AF65-F5344CB8AC3E}">
        <p14:creationId xmlns:p14="http://schemas.microsoft.com/office/powerpoint/2010/main" val="2365652650"/>
      </p:ext>
    </p:extLst>
  </p:cSld>
  <p:clrMapOvr>
    <a:masterClrMapping/>
  </p:clrMapOvr>
  <p:transition spd="slow">
    <p:zoom dir="in"/>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6A8BC2D-4691-41E6-B2A3-83AD3AD28DCC}"/>
              </a:ext>
            </a:extLst>
          </p:cNvPr>
          <p:cNvSpPr>
            <a:spLocks noGrp="1"/>
          </p:cNvSpPr>
          <p:nvPr>
            <p:ph type="title"/>
          </p:nvPr>
        </p:nvSpPr>
        <p:spPr>
          <a:xfrm>
            <a:off x="308484" y="158502"/>
            <a:ext cx="9289032" cy="1077366"/>
          </a:xfrm>
        </p:spPr>
        <p:txBody>
          <a:bodyPr>
            <a:noAutofit/>
          </a:bodyPr>
          <a:lstStyle/>
          <a:p>
            <a:pPr algn="ctr"/>
            <a:r>
              <a:rPr lang="ja-JP" altLang="en-US" sz="3323" dirty="0"/>
              <a:t>「こども」と「地域」と「インクルージョン」</a:t>
            </a:r>
            <a:br>
              <a:rPr lang="en-US" altLang="ja-JP" sz="3323" dirty="0"/>
            </a:br>
            <a:r>
              <a:rPr lang="ja-JP" altLang="en-US" sz="3323" dirty="0"/>
              <a:t>私たちが後方支援すべき主体と手段は？</a:t>
            </a:r>
          </a:p>
        </p:txBody>
      </p:sp>
      <p:sp>
        <p:nvSpPr>
          <p:cNvPr id="3" name="コンテンツ プレースホルダー 2">
            <a:extLst>
              <a:ext uri="{FF2B5EF4-FFF2-40B4-BE49-F238E27FC236}">
                <a16:creationId xmlns:a16="http://schemas.microsoft.com/office/drawing/2014/main" id="{1819A225-66DD-46AA-86E2-75C4D50B4B87}"/>
              </a:ext>
            </a:extLst>
          </p:cNvPr>
          <p:cNvSpPr>
            <a:spLocks noGrp="1"/>
          </p:cNvSpPr>
          <p:nvPr>
            <p:ph idx="1"/>
          </p:nvPr>
        </p:nvSpPr>
        <p:spPr>
          <a:xfrm>
            <a:off x="964864" y="1268760"/>
            <a:ext cx="7976271" cy="2930172"/>
          </a:xfrm>
        </p:spPr>
        <p:txBody>
          <a:bodyPr>
            <a:normAutofit fontScale="92500"/>
          </a:bodyPr>
          <a:lstStyle/>
          <a:p>
            <a:pPr marL="86460" indent="0" algn="just">
              <a:buNone/>
            </a:pPr>
            <a:r>
              <a:rPr lang="ja-JP" altLang="en-US" sz="2585" kern="100" dirty="0">
                <a:latin typeface="+mn-ea"/>
                <a:cs typeface="Times New Roman" panose="02020603050405020304" pitchFamily="18" charset="0"/>
              </a:rPr>
              <a:t>こどもにとっての「地域（社会）」とは</a:t>
            </a:r>
            <a:endParaRPr lang="en-US" altLang="ja-JP" sz="2585" kern="100" dirty="0">
              <a:latin typeface="+mn-ea"/>
              <a:cs typeface="Times New Roman" panose="02020603050405020304" pitchFamily="18" charset="0"/>
            </a:endParaRPr>
          </a:p>
          <a:p>
            <a:pPr indent="123095" algn="just"/>
            <a:r>
              <a:rPr lang="ja-JP" altLang="ja-JP" sz="2215" kern="100" dirty="0">
                <a:latin typeface="+mn-ea"/>
                <a:cs typeface="Times New Roman" panose="02020603050405020304" pitchFamily="18" charset="0"/>
              </a:rPr>
              <a:t>「社会を意味する場所」は、家庭や</a:t>
            </a:r>
            <a:r>
              <a:rPr lang="ja-JP" altLang="en-US" sz="2215" kern="100" dirty="0">
                <a:latin typeface="+mn-ea"/>
                <a:cs typeface="Times New Roman" panose="02020603050405020304" pitchFamily="18" charset="0"/>
              </a:rPr>
              <a:t>保育所や</a:t>
            </a:r>
            <a:r>
              <a:rPr lang="ja-JP" altLang="ja-JP" sz="2215" kern="100" dirty="0">
                <a:latin typeface="+mn-ea"/>
                <a:cs typeface="Times New Roman" panose="02020603050405020304" pitchFamily="18" charset="0"/>
              </a:rPr>
              <a:t>学校やあそび場</a:t>
            </a:r>
            <a:endParaRPr lang="en-US" altLang="ja-JP" sz="2215" kern="100" dirty="0">
              <a:latin typeface="+mn-ea"/>
              <a:cs typeface="Times New Roman" panose="02020603050405020304" pitchFamily="18" charset="0"/>
            </a:endParaRPr>
          </a:p>
          <a:p>
            <a:pPr indent="123095" algn="just"/>
            <a:endParaRPr lang="ja-JP" altLang="ja-JP" sz="900" kern="100" dirty="0">
              <a:latin typeface="+mn-ea"/>
              <a:cs typeface="Times New Roman" panose="02020603050405020304" pitchFamily="18" charset="0"/>
            </a:endParaRPr>
          </a:p>
          <a:p>
            <a:pPr indent="123095" algn="just"/>
            <a:r>
              <a:rPr lang="ja-JP" altLang="ja-JP" sz="2215" kern="100" dirty="0">
                <a:latin typeface="+mn-ea"/>
                <a:cs typeface="Times New Roman" panose="02020603050405020304" pitchFamily="18" charset="0"/>
              </a:rPr>
              <a:t>「社会を構成する人」は、家族やお友達や先生や近所の人</a:t>
            </a:r>
            <a:endParaRPr lang="en-US" altLang="ja-JP" sz="2215" kern="100" dirty="0">
              <a:latin typeface="+mn-ea"/>
              <a:cs typeface="Times New Roman" panose="02020603050405020304" pitchFamily="18" charset="0"/>
            </a:endParaRPr>
          </a:p>
          <a:p>
            <a:pPr indent="123095" algn="just"/>
            <a:endParaRPr lang="en-US" altLang="ja-JP" sz="900" kern="100" dirty="0">
              <a:latin typeface="+mn-ea"/>
              <a:cs typeface="Times New Roman" panose="02020603050405020304" pitchFamily="18" charset="0"/>
            </a:endParaRPr>
          </a:p>
          <a:p>
            <a:pPr indent="123095" algn="just"/>
            <a:r>
              <a:rPr lang="ja-JP" altLang="ja-JP" sz="2215" dirty="0">
                <a:latin typeface="+mn-ea"/>
                <a:cs typeface="Times New Roman" panose="02020603050405020304" pitchFamily="18" charset="0"/>
              </a:rPr>
              <a:t>「社会活動を営む時間」は、</a:t>
            </a:r>
            <a:endParaRPr lang="en-US" altLang="ja-JP" sz="2215" dirty="0">
              <a:latin typeface="+mn-ea"/>
              <a:cs typeface="Times New Roman" panose="02020603050405020304" pitchFamily="18" charset="0"/>
            </a:endParaRPr>
          </a:p>
          <a:p>
            <a:pPr lvl="1" indent="123095" algn="just"/>
            <a:r>
              <a:rPr lang="ja-JP" altLang="ja-JP" sz="2215" dirty="0">
                <a:latin typeface="+mn-ea"/>
                <a:cs typeface="Times New Roman" panose="02020603050405020304" pitchFamily="18" charset="0"/>
              </a:rPr>
              <a:t>登校（登園）</a:t>
            </a:r>
            <a:r>
              <a:rPr lang="ja-JP" altLang="en-US" sz="2215" dirty="0">
                <a:latin typeface="+mn-ea"/>
                <a:cs typeface="Times New Roman" panose="02020603050405020304" pitchFamily="18" charset="0"/>
              </a:rPr>
              <a:t>→　</a:t>
            </a:r>
            <a:r>
              <a:rPr lang="ja-JP" altLang="ja-JP" sz="2215" dirty="0">
                <a:latin typeface="+mn-ea"/>
                <a:cs typeface="Times New Roman" panose="02020603050405020304" pitchFamily="18" charset="0"/>
              </a:rPr>
              <a:t>学校（保育所や幼稚園）</a:t>
            </a:r>
            <a:r>
              <a:rPr lang="ja-JP" altLang="en-US" sz="2215" dirty="0">
                <a:latin typeface="+mn-ea"/>
                <a:cs typeface="Times New Roman" panose="02020603050405020304" pitchFamily="18" charset="0"/>
              </a:rPr>
              <a:t>→　</a:t>
            </a:r>
            <a:r>
              <a:rPr lang="ja-JP" altLang="ja-JP" sz="2215" dirty="0">
                <a:latin typeface="+mn-ea"/>
                <a:cs typeface="Times New Roman" panose="02020603050405020304" pitchFamily="18" charset="0"/>
              </a:rPr>
              <a:t>下校（降園）</a:t>
            </a:r>
            <a:endParaRPr lang="en-US" altLang="ja-JP" sz="2215" dirty="0">
              <a:latin typeface="+mn-ea"/>
              <a:cs typeface="Times New Roman" panose="02020603050405020304" pitchFamily="18" charset="0"/>
            </a:endParaRPr>
          </a:p>
          <a:p>
            <a:pPr lvl="1" indent="0" algn="just">
              <a:buNone/>
            </a:pPr>
            <a:r>
              <a:rPr lang="ja-JP" altLang="en-US" sz="2215" dirty="0">
                <a:latin typeface="+mn-ea"/>
                <a:cs typeface="Times New Roman" panose="02020603050405020304" pitchFamily="18" charset="0"/>
              </a:rPr>
              <a:t>　　　　　　　　→　</a:t>
            </a:r>
            <a:r>
              <a:rPr lang="ja-JP" altLang="ja-JP" sz="2215" dirty="0">
                <a:latin typeface="+mn-ea"/>
                <a:cs typeface="Times New Roman" panose="02020603050405020304" pitchFamily="18" charset="0"/>
              </a:rPr>
              <a:t>遊び（自由）時間</a:t>
            </a:r>
            <a:r>
              <a:rPr lang="ja-JP" altLang="en-US" sz="2215" dirty="0">
                <a:latin typeface="+mn-ea"/>
                <a:cs typeface="Times New Roman" panose="02020603050405020304" pitchFamily="18" charset="0"/>
              </a:rPr>
              <a:t>→　</a:t>
            </a:r>
            <a:r>
              <a:rPr lang="ja-JP" altLang="ja-JP" sz="2215" dirty="0">
                <a:latin typeface="+mn-ea"/>
                <a:cs typeface="Times New Roman" panose="02020603050405020304" pitchFamily="18" charset="0"/>
              </a:rPr>
              <a:t>お家時間</a:t>
            </a:r>
            <a:endParaRPr lang="ja-JP" altLang="en-US" sz="2215" dirty="0">
              <a:latin typeface="+mn-ea"/>
            </a:endParaRPr>
          </a:p>
        </p:txBody>
      </p:sp>
      <p:sp>
        <p:nvSpPr>
          <p:cNvPr id="5" name="コンテンツ プレースホルダー 2">
            <a:extLst>
              <a:ext uri="{FF2B5EF4-FFF2-40B4-BE49-F238E27FC236}">
                <a16:creationId xmlns:a16="http://schemas.microsoft.com/office/drawing/2014/main" id="{99F71B04-8B9B-4072-859A-A0727E59E7D2}"/>
              </a:ext>
            </a:extLst>
          </p:cNvPr>
          <p:cNvSpPr txBox="1">
            <a:spLocks/>
          </p:cNvSpPr>
          <p:nvPr/>
        </p:nvSpPr>
        <p:spPr>
          <a:xfrm>
            <a:off x="164468" y="4081870"/>
            <a:ext cx="9577064" cy="643274"/>
          </a:xfrm>
          <a:prstGeom prst="rect">
            <a:avLst/>
          </a:prstGeom>
        </p:spPr>
        <p:txBody>
          <a:bodyPr vert="horz" lIns="84406" tIns="42203" rIns="84406" bIns="42203" rtlCol="0">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Wingdings" panose="05000000000000000000" pitchFamily="2" charset="2"/>
              <a:buChar char="Ø"/>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anose="05000000000000000000" pitchFamily="2" charset="2"/>
              <a:buChar char="p"/>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Wingdings" panose="05000000000000000000" pitchFamily="2" charset="2"/>
              <a:buChar char="ü"/>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82064" indent="0" algn="just">
              <a:buNone/>
            </a:pPr>
            <a:r>
              <a:rPr lang="ja-JP" altLang="en-US" sz="1800" kern="100" dirty="0">
                <a:solidFill>
                  <a:prstClr val="black"/>
                </a:solidFill>
                <a:latin typeface="ＭＳ Ｐゴシック" panose="020B0600070205080204" pitchFamily="50" charset="-128"/>
                <a:ea typeface="ＭＳ Ｐゴシック" panose="020B0600070205080204" pitchFamily="50" charset="-128"/>
                <a:cs typeface="Times New Roman" panose="02020603050405020304" pitchFamily="18" charset="0"/>
              </a:rPr>
              <a:t>　様々な機関や場所、人が色々な時間帯で関わり、</a:t>
            </a:r>
            <a:r>
              <a:rPr lang="ja-JP" altLang="en-US" sz="1800" dirty="0">
                <a:solidFill>
                  <a:prstClr val="black"/>
                </a:solidFill>
                <a:latin typeface="ＭＳ Ｐゴシック" panose="020B0600070205080204" pitchFamily="50" charset="-128"/>
                <a:ea typeface="ＭＳ Ｐゴシック" panose="020B0600070205080204" pitchFamily="50" charset="-128"/>
              </a:rPr>
              <a:t>成長と共に年単位で大きく変化する。</a:t>
            </a:r>
            <a:endParaRPr lang="en-US" altLang="ja-JP" sz="1800" dirty="0">
              <a:solidFill>
                <a:prstClr val="black"/>
              </a:solidFill>
              <a:latin typeface="ＭＳ Ｐゴシック" panose="020B0600070205080204" pitchFamily="50" charset="-128"/>
              <a:ea typeface="ＭＳ Ｐゴシック" panose="020B0600070205080204" pitchFamily="50" charset="-128"/>
            </a:endParaRPr>
          </a:p>
          <a:p>
            <a:pPr marL="82064" indent="0" algn="just">
              <a:buNone/>
            </a:pPr>
            <a:r>
              <a:rPr lang="ja-JP" altLang="en-US" sz="1800" dirty="0">
                <a:solidFill>
                  <a:prstClr val="black"/>
                </a:solidFill>
                <a:latin typeface="ＭＳ Ｐゴシック" panose="020B0600070205080204" pitchFamily="50" charset="-128"/>
                <a:ea typeface="ＭＳ Ｐゴシック" panose="020B0600070205080204" pitchFamily="50" charset="-128"/>
              </a:rPr>
              <a:t>　都度、感知し、調整し、連携する必要がある。</a:t>
            </a:r>
            <a:endParaRPr lang="en-US" altLang="ja-JP" sz="1800" dirty="0">
              <a:solidFill>
                <a:prstClr val="black"/>
              </a:solidFill>
              <a:latin typeface="ＭＳ Ｐゴシック" panose="020B0600070205080204" pitchFamily="50" charset="-128"/>
              <a:ea typeface="ＭＳ Ｐゴシック" panose="020B0600070205080204" pitchFamily="50" charset="-128"/>
            </a:endParaRPr>
          </a:p>
        </p:txBody>
      </p:sp>
      <p:sp>
        <p:nvSpPr>
          <p:cNvPr id="4" name="四角形: 角を丸くする 3">
            <a:extLst>
              <a:ext uri="{FF2B5EF4-FFF2-40B4-BE49-F238E27FC236}">
                <a16:creationId xmlns:a16="http://schemas.microsoft.com/office/drawing/2014/main" id="{BE65463B-E016-9431-2E3D-EA5E2C783A5E}"/>
              </a:ext>
            </a:extLst>
          </p:cNvPr>
          <p:cNvSpPr/>
          <p:nvPr/>
        </p:nvSpPr>
        <p:spPr>
          <a:xfrm>
            <a:off x="344488" y="5684805"/>
            <a:ext cx="9289032" cy="1136745"/>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r>
              <a:rPr kumimoji="1" lang="ja-JP" altLang="en-US" dirty="0"/>
              <a:t>障害児である前に「ひとりのこども」です。</a:t>
            </a:r>
            <a:endParaRPr kumimoji="1" lang="en-US" altLang="ja-JP" dirty="0"/>
          </a:p>
          <a:p>
            <a:r>
              <a:rPr kumimoji="1" lang="ja-JP" altLang="en-US" dirty="0"/>
              <a:t>お友達と育ちあう機会の程度は、地域の体制に大きく影響されます。</a:t>
            </a:r>
            <a:endParaRPr lang="en-US" altLang="ja-JP" dirty="0"/>
          </a:p>
          <a:p>
            <a:r>
              <a:rPr kumimoji="1" lang="ja-JP" altLang="en-US" dirty="0"/>
              <a:t>私たちは、こどもたちの代弁者として、保護者ともに啓蒙、啓発、連携する責任を負っています。</a:t>
            </a:r>
            <a:endParaRPr kumimoji="1" lang="en-US" altLang="ja-JP" dirty="0"/>
          </a:p>
        </p:txBody>
      </p:sp>
      <p:sp>
        <p:nvSpPr>
          <p:cNvPr id="6" name="四角形: 角を丸くする 5">
            <a:extLst>
              <a:ext uri="{FF2B5EF4-FFF2-40B4-BE49-F238E27FC236}">
                <a16:creationId xmlns:a16="http://schemas.microsoft.com/office/drawing/2014/main" id="{B046A849-11FF-A0E8-53BB-BB682FEB5EBF}"/>
              </a:ext>
            </a:extLst>
          </p:cNvPr>
          <p:cNvSpPr/>
          <p:nvPr/>
        </p:nvSpPr>
        <p:spPr>
          <a:xfrm>
            <a:off x="344488" y="4797514"/>
            <a:ext cx="9289032" cy="863734"/>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r>
              <a:rPr kumimoji="1" lang="ja-JP" altLang="en-US" dirty="0"/>
              <a:t>私たちが、「インクルージョン」の視点を観点を忘れてはなりません。</a:t>
            </a:r>
            <a:endParaRPr kumimoji="1" lang="en-US" altLang="ja-JP" dirty="0"/>
          </a:p>
          <a:p>
            <a:r>
              <a:rPr lang="ja-JP" altLang="en-US" dirty="0"/>
              <a:t>同時に、インクルードされる母集団（母体）との相互の取り組みにより成立するものであることも忘れてはなりません。</a:t>
            </a:r>
            <a:endParaRPr kumimoji="1" lang="en-US" altLang="ja-JP" dirty="0"/>
          </a:p>
        </p:txBody>
      </p:sp>
      <p:sp>
        <p:nvSpPr>
          <p:cNvPr id="7" name="スライド番号プレースホルダー 6">
            <a:extLst>
              <a:ext uri="{FF2B5EF4-FFF2-40B4-BE49-F238E27FC236}">
                <a16:creationId xmlns:a16="http://schemas.microsoft.com/office/drawing/2014/main" id="{D306037D-017C-7A80-249A-AAF31ADB5401}"/>
              </a:ext>
            </a:extLst>
          </p:cNvPr>
          <p:cNvSpPr>
            <a:spLocks noGrp="1"/>
          </p:cNvSpPr>
          <p:nvPr>
            <p:ph type="sldNum" sz="quarter" idx="12"/>
          </p:nvPr>
        </p:nvSpPr>
        <p:spPr>
          <a:xfrm>
            <a:off x="7677150" y="6516935"/>
            <a:ext cx="2228850" cy="365125"/>
          </a:xfrm>
        </p:spPr>
        <p:txBody>
          <a:bodyPr/>
          <a:lstStyle/>
          <a:p>
            <a:fld id="{3C1071B5-1BA8-472F-ABE3-345AC89805C4}" type="slidenum">
              <a:rPr kumimoji="1" lang="ja-JP" altLang="en-US" smtClean="0">
                <a:latin typeface="UD デジタル 教科書体 NK-B" panose="02020700000000000000" pitchFamily="18" charset="-128"/>
                <a:ea typeface="UD デジタル 教科書体 NK-B" panose="02020700000000000000" pitchFamily="18" charset="-128"/>
              </a:rPr>
              <a:t>38</a:t>
            </a:fld>
            <a:endParaRPr kumimoji="1" lang="ja-JP" altLang="en-US" dirty="0">
              <a:latin typeface="UD デジタル 教科書体 NK-B" panose="02020700000000000000" pitchFamily="18" charset="-128"/>
              <a:ea typeface="UD デジタル 教科書体 NK-B" panose="02020700000000000000" pitchFamily="18" charset="-128"/>
            </a:endParaRPr>
          </a:p>
        </p:txBody>
      </p:sp>
    </p:spTree>
    <p:extLst>
      <p:ext uri="{BB962C8B-B14F-4D97-AF65-F5344CB8AC3E}">
        <p14:creationId xmlns:p14="http://schemas.microsoft.com/office/powerpoint/2010/main" val="339886862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a:extLst>
            <a:ext uri="{FF2B5EF4-FFF2-40B4-BE49-F238E27FC236}">
              <a16:creationId xmlns:a16="http://schemas.microsoft.com/office/drawing/2014/main" id="{CB6856A9-9472-576F-3F70-579091BD5154}"/>
            </a:ext>
          </a:extLst>
        </p:cNvPr>
        <p:cNvGrpSpPr/>
        <p:nvPr/>
      </p:nvGrpSpPr>
      <p:grpSpPr>
        <a:xfrm>
          <a:off x="0" y="0"/>
          <a:ext cx="0" cy="0"/>
          <a:chOff x="0" y="0"/>
          <a:chExt cx="0" cy="0"/>
        </a:xfrm>
      </p:grpSpPr>
      <p:sp>
        <p:nvSpPr>
          <p:cNvPr id="6" name="タイトル 5">
            <a:extLst>
              <a:ext uri="{FF2B5EF4-FFF2-40B4-BE49-F238E27FC236}">
                <a16:creationId xmlns:a16="http://schemas.microsoft.com/office/drawing/2014/main" id="{165EFCC5-67A1-5772-29E1-B0D2D797F44B}"/>
              </a:ext>
            </a:extLst>
          </p:cNvPr>
          <p:cNvSpPr>
            <a:spLocks noGrp="1"/>
          </p:cNvSpPr>
          <p:nvPr>
            <p:ph type="title"/>
          </p:nvPr>
        </p:nvSpPr>
        <p:spPr/>
        <p:txBody>
          <a:bodyPr/>
          <a:lstStyle/>
          <a:p>
            <a:r>
              <a:rPr lang="ja-JP" altLang="en-US" sz="1600" dirty="0">
                <a:solidFill>
                  <a:schemeClr val="bg1"/>
                </a:solidFill>
                <a:latin typeface="BIZ UDP明朝 Medium" panose="02020500000000000000" pitchFamily="18" charset="-128"/>
                <a:ea typeface="BIZ UDP明朝 Medium" panose="02020500000000000000" pitchFamily="18" charset="-128"/>
              </a:rPr>
              <a:t>（このスライドは、指導者養成研修用で、講義を進めるあたってのお願いです）</a:t>
            </a:r>
            <a:br>
              <a:rPr lang="en-US" altLang="ja-JP" sz="1600" dirty="0">
                <a:solidFill>
                  <a:schemeClr val="bg1"/>
                </a:solidFill>
                <a:latin typeface="BIZ UDP明朝 Medium" panose="02020500000000000000" pitchFamily="18" charset="-128"/>
                <a:ea typeface="BIZ UDP明朝 Medium" panose="02020500000000000000" pitchFamily="18" charset="-128"/>
              </a:rPr>
            </a:br>
            <a:r>
              <a:rPr lang="ja-JP" altLang="en-US" sz="3200" dirty="0">
                <a:solidFill>
                  <a:srgbClr val="FF0000"/>
                </a:solidFill>
                <a:latin typeface="BIZ UDPゴシック" panose="020B0400000000000000" pitchFamily="50" charset="-128"/>
                <a:ea typeface="BIZ UDPゴシック" panose="020B0400000000000000" pitchFamily="50" charset="-128"/>
              </a:rPr>
              <a:t>（再掲）</a:t>
            </a:r>
            <a:r>
              <a:rPr lang="ja-JP" altLang="en-US" sz="3200" dirty="0">
                <a:solidFill>
                  <a:schemeClr val="bg1"/>
                </a:solidFill>
                <a:latin typeface="BIZ UDPゴシック" panose="020B0400000000000000" pitchFamily="50" charset="-128"/>
                <a:ea typeface="BIZ UDPゴシック" panose="020B0400000000000000" pitchFamily="50" charset="-128"/>
              </a:rPr>
              <a:t>事例等を引用して講義しを進めてください</a:t>
            </a:r>
          </a:p>
        </p:txBody>
      </p:sp>
      <p:sp>
        <p:nvSpPr>
          <p:cNvPr id="7" name="コンテンツ プレースホルダー 6">
            <a:extLst>
              <a:ext uri="{FF2B5EF4-FFF2-40B4-BE49-F238E27FC236}">
                <a16:creationId xmlns:a16="http://schemas.microsoft.com/office/drawing/2014/main" id="{21C96ECC-60D1-2C23-8515-FEBDA9AA5557}"/>
              </a:ext>
            </a:extLst>
          </p:cNvPr>
          <p:cNvSpPr>
            <a:spLocks noGrp="1"/>
          </p:cNvSpPr>
          <p:nvPr>
            <p:ph idx="1"/>
          </p:nvPr>
        </p:nvSpPr>
        <p:spPr/>
        <p:txBody>
          <a:bodyPr/>
          <a:lstStyle/>
          <a:p>
            <a:r>
              <a:rPr lang="ja-JP" altLang="en-US" dirty="0">
                <a:solidFill>
                  <a:schemeClr val="bg1"/>
                </a:solidFill>
                <a:latin typeface="BIZ UDP明朝 Medium" panose="02020500000000000000" pitchFamily="18" charset="-128"/>
                <a:ea typeface="BIZ UDP明朝 Medium" panose="02020500000000000000" pitchFamily="18" charset="-128"/>
              </a:rPr>
              <a:t>事例により受講者にお伝えいただきたいポイント</a:t>
            </a:r>
            <a:endParaRPr lang="en-US" altLang="ja-JP" dirty="0">
              <a:solidFill>
                <a:schemeClr val="bg1"/>
              </a:solidFill>
              <a:latin typeface="BIZ UDP明朝 Medium" panose="02020500000000000000" pitchFamily="18" charset="-128"/>
              <a:ea typeface="BIZ UDP明朝 Medium" panose="02020500000000000000" pitchFamily="18" charset="-128"/>
            </a:endParaRPr>
          </a:p>
          <a:p>
            <a:pPr marL="625475" indent="-265113">
              <a:buNone/>
            </a:pPr>
            <a:r>
              <a:rPr lang="ja-JP" altLang="en-US" sz="2400" dirty="0">
                <a:solidFill>
                  <a:schemeClr val="bg1"/>
                </a:solidFill>
                <a:latin typeface="BIZ UDP明朝 Medium" panose="02020500000000000000" pitchFamily="18" charset="-128"/>
                <a:ea typeface="BIZ UDP明朝 Medium" panose="02020500000000000000" pitchFamily="18" charset="-128"/>
              </a:rPr>
              <a:t>①障害児通所事業所と相談支援専門員が日頃から連携し、支援の維持・継続、もしくは支援の終了と地域資源への移行など</a:t>
            </a:r>
            <a:endParaRPr lang="en-US" altLang="ja-JP" sz="2400" dirty="0">
              <a:solidFill>
                <a:schemeClr val="bg1"/>
              </a:solidFill>
              <a:latin typeface="BIZ UDP明朝 Medium" panose="02020500000000000000" pitchFamily="18" charset="-128"/>
              <a:ea typeface="BIZ UDP明朝 Medium" panose="02020500000000000000" pitchFamily="18" charset="-128"/>
            </a:endParaRPr>
          </a:p>
          <a:p>
            <a:pPr marL="625475" indent="-265113">
              <a:buNone/>
            </a:pPr>
            <a:r>
              <a:rPr lang="ja-JP" altLang="en-US" sz="2000" dirty="0">
                <a:solidFill>
                  <a:schemeClr val="bg1"/>
                </a:solidFill>
                <a:latin typeface="BIZ UDP明朝 Medium" panose="02020500000000000000" pitchFamily="18" charset="-128"/>
                <a:ea typeface="BIZ UDP明朝 Medium" panose="02020500000000000000" pitchFamily="18" charset="-128"/>
              </a:rPr>
              <a:t>　　</a:t>
            </a:r>
            <a:r>
              <a:rPr lang="en-US" altLang="ja-JP" sz="2000" dirty="0">
                <a:solidFill>
                  <a:schemeClr val="bg1"/>
                </a:solidFill>
                <a:latin typeface="BIZ UDP明朝 Medium" panose="02020500000000000000" pitchFamily="18" charset="-128"/>
                <a:ea typeface="BIZ UDP明朝 Medium" panose="02020500000000000000" pitchFamily="18" charset="-128"/>
              </a:rPr>
              <a:t>【</a:t>
            </a:r>
            <a:r>
              <a:rPr lang="ja-JP" altLang="en-US" sz="2000" dirty="0">
                <a:solidFill>
                  <a:schemeClr val="bg1"/>
                </a:solidFill>
                <a:latin typeface="BIZ UDP明朝 Medium" panose="02020500000000000000" pitchFamily="18" charset="-128"/>
                <a:ea typeface="BIZ UDP明朝 Medium" panose="02020500000000000000" pitchFamily="18" charset="-128"/>
              </a:rPr>
              <a:t>移行支援や連携は、移行時期の「情報の共有と引き継ぎ」だけではない。</a:t>
            </a:r>
            <a:r>
              <a:rPr lang="en-US" altLang="ja-JP" sz="2000" dirty="0">
                <a:solidFill>
                  <a:schemeClr val="bg1"/>
                </a:solidFill>
                <a:latin typeface="BIZ UDP明朝 Medium" panose="02020500000000000000" pitchFamily="18" charset="-128"/>
                <a:ea typeface="BIZ UDP明朝 Medium" panose="02020500000000000000" pitchFamily="18" charset="-128"/>
              </a:rPr>
              <a:t>】</a:t>
            </a:r>
            <a:endParaRPr lang="ja-JP" altLang="en-US" sz="2000" dirty="0">
              <a:solidFill>
                <a:schemeClr val="bg1"/>
              </a:solidFill>
              <a:latin typeface="BIZ UDP明朝 Medium" panose="02020500000000000000" pitchFamily="18" charset="-128"/>
              <a:ea typeface="BIZ UDP明朝 Medium" panose="02020500000000000000" pitchFamily="18" charset="-128"/>
            </a:endParaRPr>
          </a:p>
          <a:p>
            <a:pPr marL="625475" indent="-265113">
              <a:buNone/>
            </a:pPr>
            <a:r>
              <a:rPr lang="ja-JP" altLang="en-US" sz="2400" dirty="0">
                <a:solidFill>
                  <a:schemeClr val="bg1"/>
                </a:solidFill>
                <a:latin typeface="BIZ UDP明朝 Medium" panose="02020500000000000000" pitchFamily="18" charset="-128"/>
                <a:ea typeface="BIZ UDP明朝 Medium" panose="02020500000000000000" pitchFamily="18" charset="-128"/>
              </a:rPr>
              <a:t>②児発管と相談支援専門員が連携し、行政や各機関を巻き込んで支援にあたる</a:t>
            </a:r>
          </a:p>
          <a:p>
            <a:r>
              <a:rPr lang="ja-JP" altLang="en-US" u="sng" dirty="0">
                <a:solidFill>
                  <a:schemeClr val="bg1"/>
                </a:solidFill>
                <a:latin typeface="BIZ UDP明朝 Medium" panose="02020500000000000000" pitchFamily="18" charset="-128"/>
                <a:ea typeface="BIZ UDP明朝 Medium" panose="02020500000000000000" pitchFamily="18" charset="-128"/>
              </a:rPr>
              <a:t>講師自身の経験事例をもとに成功例・失敗例も含め、試行錯誤の軌跡を</a:t>
            </a:r>
            <a:r>
              <a:rPr lang="ja-JP" altLang="en-US" dirty="0">
                <a:solidFill>
                  <a:schemeClr val="bg1"/>
                </a:solidFill>
                <a:latin typeface="BIZ UDP明朝 Medium" panose="02020500000000000000" pitchFamily="18" charset="-128"/>
                <a:ea typeface="BIZ UDP明朝 Medium" panose="02020500000000000000" pitchFamily="18" charset="-128"/>
              </a:rPr>
              <a:t>お話しいただけると幸いです。</a:t>
            </a:r>
            <a:endParaRPr lang="en-US" altLang="ja-JP" dirty="0">
              <a:solidFill>
                <a:schemeClr val="bg1"/>
              </a:solidFill>
              <a:latin typeface="BIZ UDP明朝 Medium" panose="02020500000000000000" pitchFamily="18" charset="-128"/>
              <a:ea typeface="BIZ UDP明朝 Medium" panose="02020500000000000000" pitchFamily="18" charset="-128"/>
            </a:endParaRPr>
          </a:p>
        </p:txBody>
      </p:sp>
      <p:sp>
        <p:nvSpPr>
          <p:cNvPr id="2" name="スライド番号プレースホルダー 1">
            <a:extLst>
              <a:ext uri="{FF2B5EF4-FFF2-40B4-BE49-F238E27FC236}">
                <a16:creationId xmlns:a16="http://schemas.microsoft.com/office/drawing/2014/main" id="{567DD432-382E-DCC5-D57A-7B8416A170D1}"/>
              </a:ext>
            </a:extLst>
          </p:cNvPr>
          <p:cNvSpPr>
            <a:spLocks noGrp="1"/>
          </p:cNvSpPr>
          <p:nvPr>
            <p:ph type="sldNum" sz="quarter" idx="12"/>
          </p:nvPr>
        </p:nvSpPr>
        <p:spPr>
          <a:xfrm>
            <a:off x="7538144" y="6553150"/>
            <a:ext cx="2311400" cy="47625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1FB5DF6-1505-4C20-AB11-4B5C5FDD7159}" type="slidenum">
              <a:rPr kumimoji="1" lang="ja-JP" altLang="en-US" sz="1400" b="0" i="0" u="none" strike="noStrike" kern="1200" cap="none" spc="0" normalizeH="0" baseline="0" noProof="0" smtClean="0">
                <a:ln>
                  <a:noFill/>
                </a:ln>
                <a:solidFill>
                  <a:srgbClr val="FFFFFF"/>
                </a:solidFill>
                <a:effectLst/>
                <a:uLnTx/>
                <a:uFillTx/>
                <a:latin typeface="UD デジタル 教科書体 NK-B" panose="02020700000000000000" pitchFamily="18" charset="-128"/>
                <a:ea typeface="UD デジタル 教科書体 NK-B" panose="02020700000000000000" pitchFamily="18"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1" lang="en-US" sz="1400" b="0" i="0" u="none" strike="noStrike" kern="1200" cap="none" spc="0" normalizeH="0" baseline="0" noProof="0" dirty="0">
              <a:ln>
                <a:noFill/>
              </a:ln>
              <a:solidFill>
                <a:srgbClr val="FFFFFF"/>
              </a:solidFill>
              <a:effectLst/>
              <a:uLnTx/>
              <a:uFillTx/>
              <a:latin typeface="UD デジタル 教科書体 NK-B" panose="02020700000000000000" pitchFamily="18" charset="-128"/>
              <a:ea typeface="UD デジタル 教科書体 NK-B" panose="02020700000000000000" pitchFamily="18" charset="-128"/>
              <a:cs typeface="+mn-cs"/>
            </a:endParaRPr>
          </a:p>
        </p:txBody>
      </p:sp>
    </p:spTree>
    <p:extLst>
      <p:ext uri="{BB962C8B-B14F-4D97-AF65-F5344CB8AC3E}">
        <p14:creationId xmlns:p14="http://schemas.microsoft.com/office/powerpoint/2010/main" val="697104262"/>
      </p:ext>
    </p:extLst>
  </p:cSld>
  <p:clrMapOvr>
    <a:masterClrMapping/>
  </p:clrMapOvr>
  <p:transition spd="slow">
    <p:zoom dir="in"/>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E3ACB04-CDD6-3F88-03AF-FB5F62E063FF}"/>
              </a:ext>
            </a:extLst>
          </p:cNvPr>
          <p:cNvSpPr>
            <a:spLocks noGrp="1"/>
          </p:cNvSpPr>
          <p:nvPr>
            <p:ph type="title"/>
          </p:nvPr>
        </p:nvSpPr>
        <p:spPr>
          <a:xfrm>
            <a:off x="838200" y="409574"/>
            <a:ext cx="8229600" cy="1143000"/>
          </a:xfrm>
        </p:spPr>
        <p:txBody>
          <a:bodyPr/>
          <a:lstStyle/>
          <a:p>
            <a:r>
              <a:rPr kumimoji="1" lang="ja-JP" altLang="en-US" dirty="0">
                <a:latin typeface="BIZ UDPゴシック" panose="020B0400000000000000" pitchFamily="50" charset="-128"/>
                <a:ea typeface="BIZ UDPゴシック" panose="020B0400000000000000" pitchFamily="50" charset="-128"/>
              </a:rPr>
              <a:t>障害</a:t>
            </a:r>
            <a:r>
              <a:rPr lang="ja-JP" altLang="en-US" dirty="0">
                <a:latin typeface="BIZ UDPゴシック" panose="020B0400000000000000" pitchFamily="50" charset="-128"/>
                <a:ea typeface="BIZ UDPゴシック" panose="020B0400000000000000" pitchFamily="50" charset="-128"/>
              </a:rPr>
              <a:t>児</a:t>
            </a:r>
            <a:r>
              <a:rPr kumimoji="1" lang="ja-JP" altLang="en-US" dirty="0">
                <a:latin typeface="BIZ UDPゴシック" panose="020B0400000000000000" pitchFamily="50" charset="-128"/>
                <a:ea typeface="BIZ UDPゴシック" panose="020B0400000000000000" pitchFamily="50" charset="-128"/>
              </a:rPr>
              <a:t>支援のガイドライン</a:t>
            </a:r>
            <a:r>
              <a:rPr lang="en-US" altLang="ja-JP" dirty="0">
                <a:latin typeface="BIZ UDPゴシック" panose="020B0400000000000000" pitchFamily="50" charset="-128"/>
                <a:ea typeface="BIZ UDPゴシック" panose="020B0400000000000000" pitchFamily="50" charset="-128"/>
              </a:rPr>
              <a:t> </a:t>
            </a:r>
            <a:r>
              <a:rPr lang="ja-JP" altLang="en-US" dirty="0">
                <a:latin typeface="BIZ UDPゴシック" panose="020B0400000000000000" pitchFamily="50" charset="-128"/>
                <a:ea typeface="BIZ UDPゴシック" panose="020B0400000000000000" pitchFamily="50" charset="-128"/>
              </a:rPr>
              <a:t>等</a:t>
            </a:r>
            <a:endParaRPr kumimoji="1" lang="ja-JP" altLang="en-US" dirty="0">
              <a:latin typeface="BIZ UDPゴシック" panose="020B0400000000000000" pitchFamily="50" charset="-128"/>
              <a:ea typeface="BIZ UDPゴシック" panose="020B0400000000000000" pitchFamily="50" charset="-128"/>
            </a:endParaRPr>
          </a:p>
        </p:txBody>
      </p:sp>
      <p:sp>
        <p:nvSpPr>
          <p:cNvPr id="3" name="コンテンツ プレースホルダー 2">
            <a:extLst>
              <a:ext uri="{FF2B5EF4-FFF2-40B4-BE49-F238E27FC236}">
                <a16:creationId xmlns:a16="http://schemas.microsoft.com/office/drawing/2014/main" id="{82EFCC68-7DE5-1E77-AAA8-A0F27D9FC009}"/>
              </a:ext>
            </a:extLst>
          </p:cNvPr>
          <p:cNvSpPr>
            <a:spLocks noGrp="1"/>
          </p:cNvSpPr>
          <p:nvPr>
            <p:ph idx="1"/>
          </p:nvPr>
        </p:nvSpPr>
        <p:spPr>
          <a:xfrm>
            <a:off x="1161025" y="1879600"/>
            <a:ext cx="8229601" cy="3997326"/>
          </a:xfrm>
        </p:spPr>
        <p:txBody>
          <a:bodyPr/>
          <a:lstStyle/>
          <a:p>
            <a:r>
              <a:rPr kumimoji="1" lang="ja-JP" altLang="en-US" dirty="0">
                <a:latin typeface="BIZ UDPゴシック" panose="020B0400000000000000" pitchFamily="50" charset="-128"/>
                <a:ea typeface="BIZ UDPゴシック" panose="020B0400000000000000" pitchFamily="50" charset="-128"/>
              </a:rPr>
              <a:t>「児童発達支援ガイドライン」（改訂）</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「放課後等デイサービスガイドライン」（改訂）</a:t>
            </a:r>
            <a:endParaRPr kumimoji="1"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「保育所等訪問支援ガイドライン」</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「障害児入所施設運営指針」</a:t>
            </a:r>
          </a:p>
        </p:txBody>
      </p:sp>
      <p:pic>
        <p:nvPicPr>
          <p:cNvPr id="1026" name="Picture 2">
            <a:extLst>
              <a:ext uri="{FF2B5EF4-FFF2-40B4-BE49-F238E27FC236}">
                <a16:creationId xmlns:a16="http://schemas.microsoft.com/office/drawing/2014/main" id="{1F2B0FF8-29F6-C96D-F997-6D36EE1FE73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17232" y="4569296"/>
            <a:ext cx="1524000" cy="1524000"/>
          </a:xfrm>
          <a:prstGeom prst="rect">
            <a:avLst/>
          </a:prstGeom>
          <a:noFill/>
          <a:extLst>
            <a:ext uri="{909E8E84-426E-40DD-AFC4-6F175D3DCCD1}">
              <a14:hiddenFill xmlns:a14="http://schemas.microsoft.com/office/drawing/2010/main">
                <a:solidFill>
                  <a:srgbClr val="FFFFFF"/>
                </a:solidFill>
              </a14:hiddenFill>
            </a:ext>
          </a:extLst>
        </p:spPr>
      </p:pic>
      <p:sp>
        <p:nvSpPr>
          <p:cNvPr id="4" name="テキスト ボックス 3">
            <a:extLst>
              <a:ext uri="{FF2B5EF4-FFF2-40B4-BE49-F238E27FC236}">
                <a16:creationId xmlns:a16="http://schemas.microsoft.com/office/drawing/2014/main" id="{72B3DA9A-087E-6B58-6C93-F2E5DF773E44}"/>
              </a:ext>
            </a:extLst>
          </p:cNvPr>
          <p:cNvSpPr txBox="1"/>
          <p:nvPr/>
        </p:nvSpPr>
        <p:spPr>
          <a:xfrm>
            <a:off x="3599518" y="6006911"/>
            <a:ext cx="5313922" cy="369332"/>
          </a:xfrm>
          <a:prstGeom prst="rect">
            <a:avLst/>
          </a:prstGeom>
          <a:noFill/>
        </p:spPr>
        <p:txBody>
          <a:bodyPr wrap="square" rtlCol="0">
            <a:spAutoFit/>
          </a:bodyPr>
          <a:lstStyle/>
          <a:p>
            <a:pPr defTabSz="457200"/>
            <a:r>
              <a:rPr lang="ja-JP" altLang="en-US" dirty="0">
                <a:solidFill>
                  <a:prstClr val="black"/>
                </a:solidFill>
                <a:latin typeface="BIZ UDPゴシック" panose="020B0400000000000000" pitchFamily="50" charset="-128"/>
                <a:ea typeface="BIZ UDPゴシック" panose="020B0400000000000000" pitchFamily="50" charset="-128"/>
              </a:rPr>
              <a:t>こども家庭庁　障害児支援施策プラットホーム</a:t>
            </a:r>
          </a:p>
        </p:txBody>
      </p:sp>
      <p:sp>
        <p:nvSpPr>
          <p:cNvPr id="5" name="スライド番号プレースホルダー 4">
            <a:extLst>
              <a:ext uri="{FF2B5EF4-FFF2-40B4-BE49-F238E27FC236}">
                <a16:creationId xmlns:a16="http://schemas.microsoft.com/office/drawing/2014/main" id="{FEF931B4-9EA3-9C29-CDC8-A1A88BF8F3C3}"/>
              </a:ext>
            </a:extLst>
          </p:cNvPr>
          <p:cNvSpPr>
            <a:spLocks noGrp="1"/>
          </p:cNvSpPr>
          <p:nvPr>
            <p:ph type="sldNum" sz="quarter" idx="12"/>
          </p:nvPr>
        </p:nvSpPr>
        <p:spPr>
          <a:xfrm>
            <a:off x="7099300" y="6376243"/>
            <a:ext cx="2311400" cy="365125"/>
          </a:xfrm>
        </p:spPr>
        <p:txBody>
          <a:bodyPr/>
          <a:lstStyle/>
          <a:p>
            <a:pPr>
              <a:defRPr/>
            </a:pPr>
            <a:fld id="{3107DC6E-A47D-4AC0-BD09-C86CE13DD5F7}" type="slidenum">
              <a:rPr lang="ja-JP" altLang="en-US" smtClean="0">
                <a:latin typeface="BIZ UDPゴシック" panose="020B0400000000000000" pitchFamily="50" charset="-128"/>
                <a:ea typeface="BIZ UDPゴシック" panose="020B0400000000000000" pitchFamily="50" charset="-128"/>
              </a:rPr>
              <a:pPr>
                <a:defRPr/>
              </a:pPr>
              <a:t>4</a:t>
            </a:fld>
            <a:endParaRPr lang="ja-JP" altLang="en-US">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EAF36F88-CC2D-1735-2CC4-5A7532745A9E}"/>
              </a:ext>
            </a:extLst>
          </p:cNvPr>
          <p:cNvSpPr txBox="1"/>
          <p:nvPr/>
        </p:nvSpPr>
        <p:spPr>
          <a:xfrm>
            <a:off x="1784648" y="5116669"/>
            <a:ext cx="3103735" cy="369332"/>
          </a:xfrm>
          <a:prstGeom prst="rect">
            <a:avLst/>
          </a:prstGeom>
          <a:noFill/>
        </p:spPr>
        <p:txBody>
          <a:bodyPr wrap="none" rtlCol="0">
            <a:spAutoFit/>
          </a:bodyPr>
          <a:lstStyle/>
          <a:p>
            <a:pPr defTabSz="457200"/>
            <a:r>
              <a:rPr lang="ja-JP" altLang="en-US" dirty="0">
                <a:solidFill>
                  <a:prstClr val="black"/>
                </a:solidFill>
                <a:latin typeface="BIZ UDPゴシック" panose="020B0400000000000000" pitchFamily="50" charset="-128"/>
                <a:ea typeface="BIZ UDPゴシック" panose="020B0400000000000000" pitchFamily="50" charset="-128"/>
              </a:rPr>
              <a:t>様々な最新情報はこちらから</a:t>
            </a:r>
          </a:p>
        </p:txBody>
      </p:sp>
      <p:sp>
        <p:nvSpPr>
          <p:cNvPr id="7" name="矢印: 下 6">
            <a:extLst>
              <a:ext uri="{FF2B5EF4-FFF2-40B4-BE49-F238E27FC236}">
                <a16:creationId xmlns:a16="http://schemas.microsoft.com/office/drawing/2014/main" id="{8B399E0D-EFF4-81B6-7317-76CC9E69D802}"/>
              </a:ext>
            </a:extLst>
          </p:cNvPr>
          <p:cNvSpPr/>
          <p:nvPr/>
        </p:nvSpPr>
        <p:spPr>
          <a:xfrm rot="16200000">
            <a:off x="5081161" y="5165741"/>
            <a:ext cx="360040" cy="321655"/>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68121590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965336-2BF3-BCB8-7270-CDB41C268793}"/>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8A91613-03C6-4ABA-8C39-DFDCF67466E3}"/>
              </a:ext>
            </a:extLst>
          </p:cNvPr>
          <p:cNvSpPr>
            <a:spLocks noGrp="1"/>
          </p:cNvSpPr>
          <p:nvPr>
            <p:ph type="title"/>
          </p:nvPr>
        </p:nvSpPr>
        <p:spPr>
          <a:xfrm>
            <a:off x="0" y="177208"/>
            <a:ext cx="9906000" cy="441612"/>
          </a:xfrm>
        </p:spPr>
        <p:txBody>
          <a:bodyPr>
            <a:noAutofit/>
          </a:bodyPr>
          <a:lstStyle/>
          <a:p>
            <a:pPr algn="ctr"/>
            <a:r>
              <a:rPr lang="ja-JP" altLang="en-US" sz="3200" dirty="0">
                <a:latin typeface="BIZ UDPゴシック" panose="020B0400000000000000" pitchFamily="50" charset="-128"/>
                <a:ea typeface="BIZ UDPゴシック" panose="020B0400000000000000" pitchFamily="50" charset="-128"/>
              </a:rPr>
              <a:t>最　後　に</a:t>
            </a:r>
            <a:endParaRPr kumimoji="1" lang="ja-JP" altLang="en-US" sz="3200" dirty="0">
              <a:latin typeface="BIZ UDPゴシック" panose="020B0400000000000000" pitchFamily="50" charset="-128"/>
              <a:ea typeface="BIZ UDPゴシック" panose="020B0400000000000000" pitchFamily="50" charset="-128"/>
            </a:endParaRPr>
          </a:p>
        </p:txBody>
      </p:sp>
      <p:sp>
        <p:nvSpPr>
          <p:cNvPr id="3" name="コンテンツ プレースホルダー 2">
            <a:extLst>
              <a:ext uri="{FF2B5EF4-FFF2-40B4-BE49-F238E27FC236}">
                <a16:creationId xmlns:a16="http://schemas.microsoft.com/office/drawing/2014/main" id="{FB876F08-3411-EEF0-312F-66F2F6BF6D54}"/>
              </a:ext>
            </a:extLst>
          </p:cNvPr>
          <p:cNvSpPr>
            <a:spLocks noGrp="1"/>
          </p:cNvSpPr>
          <p:nvPr>
            <p:ph idx="1"/>
          </p:nvPr>
        </p:nvSpPr>
        <p:spPr>
          <a:xfrm>
            <a:off x="579967" y="872128"/>
            <a:ext cx="8746067" cy="5797232"/>
          </a:xfrm>
        </p:spPr>
        <p:txBody>
          <a:bodyPr>
            <a:normAutofit fontScale="85000" lnSpcReduction="20000"/>
          </a:bodyPr>
          <a:lstStyle/>
          <a:p>
            <a:pPr marL="0" indent="0">
              <a:buNone/>
            </a:pPr>
            <a:r>
              <a:rPr lang="ja-JP" altLang="en-US" sz="2400" dirty="0">
                <a:latin typeface="BIZ UDPゴシック" panose="020B0400000000000000" pitchFamily="50" charset="-128"/>
                <a:ea typeface="BIZ UDPゴシック" panose="020B0400000000000000" pitchFamily="50" charset="-128"/>
              </a:rPr>
              <a:t>　新しい様々な施策により、新しい取り組みが行われてきている。</a:t>
            </a:r>
            <a:endParaRPr lang="en-US" altLang="ja-JP" sz="2400" dirty="0">
              <a:latin typeface="BIZ UDPゴシック" panose="020B0400000000000000" pitchFamily="50" charset="-128"/>
              <a:ea typeface="BIZ UDPゴシック" panose="020B0400000000000000" pitchFamily="50" charset="-128"/>
            </a:endParaRPr>
          </a:p>
          <a:p>
            <a:pPr marL="0" indent="0">
              <a:buNone/>
            </a:pPr>
            <a:r>
              <a:rPr lang="ja-JP" altLang="en-US" sz="2400" dirty="0">
                <a:latin typeface="BIZ UDPゴシック" panose="020B0400000000000000" pitchFamily="50" charset="-128"/>
                <a:ea typeface="BIZ UDPゴシック" panose="020B0400000000000000" pitchFamily="50" charset="-128"/>
              </a:rPr>
              <a:t>　今も、これからも・・・</a:t>
            </a:r>
            <a:endParaRPr lang="en-US" altLang="ja-JP" sz="2400" dirty="0">
              <a:latin typeface="BIZ UDPゴシック" panose="020B0400000000000000" pitchFamily="50" charset="-128"/>
              <a:ea typeface="BIZ UDPゴシック" panose="020B0400000000000000" pitchFamily="50" charset="-128"/>
            </a:endParaRPr>
          </a:p>
          <a:p>
            <a:pPr marL="0" indent="0">
              <a:buNone/>
            </a:pPr>
            <a:r>
              <a:rPr lang="ja-JP" altLang="en-US" sz="2400" dirty="0">
                <a:latin typeface="BIZ UDPゴシック" panose="020B0400000000000000" pitchFamily="50" charset="-128"/>
                <a:ea typeface="BIZ UDPゴシック" panose="020B0400000000000000" pitchFamily="50" charset="-128"/>
              </a:rPr>
              <a:t>　一つの取り組みがはじまり、認識されて、定着するまでに</a:t>
            </a:r>
            <a:r>
              <a:rPr lang="en-US" altLang="ja-JP" sz="2400" dirty="0">
                <a:latin typeface="BIZ UDPゴシック" panose="020B0400000000000000" pitchFamily="50" charset="-128"/>
                <a:ea typeface="BIZ UDPゴシック" panose="020B0400000000000000" pitchFamily="50" charset="-128"/>
              </a:rPr>
              <a:t>10</a:t>
            </a:r>
            <a:r>
              <a:rPr lang="ja-JP" altLang="en-US" sz="2400" dirty="0">
                <a:latin typeface="BIZ UDPゴシック" panose="020B0400000000000000" pitchFamily="50" charset="-128"/>
                <a:ea typeface="BIZ UDPゴシック" panose="020B0400000000000000" pitchFamily="50" charset="-128"/>
              </a:rPr>
              <a:t>年以上。</a:t>
            </a:r>
            <a:endParaRPr lang="en-US" altLang="ja-JP" sz="2400" dirty="0">
              <a:latin typeface="BIZ UDPゴシック" panose="020B0400000000000000" pitchFamily="50" charset="-128"/>
              <a:ea typeface="BIZ UDPゴシック" panose="020B0400000000000000" pitchFamily="50" charset="-128"/>
            </a:endParaRPr>
          </a:p>
          <a:p>
            <a:pPr marL="0" indent="0">
              <a:buNone/>
            </a:pPr>
            <a:r>
              <a:rPr lang="ja-JP" altLang="en-US" sz="2400" dirty="0">
                <a:latin typeface="BIZ UDPゴシック" panose="020B0400000000000000" pitchFamily="50" charset="-128"/>
                <a:ea typeface="BIZ UDPゴシック" panose="020B0400000000000000" pitchFamily="50" charset="-128"/>
              </a:rPr>
              <a:t>　今の体制は先輩方の声のもとに成り立っている。</a:t>
            </a:r>
            <a:endParaRPr lang="en-US" altLang="ja-JP" sz="2400" dirty="0">
              <a:latin typeface="BIZ UDPゴシック" panose="020B0400000000000000" pitchFamily="50" charset="-128"/>
              <a:ea typeface="BIZ UDPゴシック" panose="020B0400000000000000" pitchFamily="50" charset="-128"/>
            </a:endParaRPr>
          </a:p>
          <a:p>
            <a:pPr marL="0" indent="0">
              <a:buNone/>
            </a:pPr>
            <a:endParaRPr lang="en-US" altLang="ja-JP" sz="2400" dirty="0">
              <a:latin typeface="BIZ UDPゴシック" panose="020B0400000000000000" pitchFamily="50" charset="-128"/>
              <a:ea typeface="BIZ UDPゴシック" panose="020B0400000000000000" pitchFamily="50" charset="-128"/>
            </a:endParaRPr>
          </a:p>
          <a:p>
            <a:pPr marL="0" indent="0">
              <a:buNone/>
            </a:pPr>
            <a:r>
              <a:rPr lang="ja-JP" altLang="en-US" sz="2400" dirty="0">
                <a:latin typeface="BIZ UDPゴシック" panose="020B0400000000000000" pitchFamily="50" charset="-128"/>
                <a:ea typeface="BIZ UDPゴシック" panose="020B0400000000000000" pitchFamily="50" charset="-128"/>
              </a:rPr>
              <a:t>　保護者の我が子への想いは、その時に解決されないかもしれない。</a:t>
            </a:r>
            <a:endParaRPr lang="en-US" altLang="ja-JP" sz="2400" dirty="0">
              <a:latin typeface="BIZ UDPゴシック" panose="020B0400000000000000" pitchFamily="50" charset="-128"/>
              <a:ea typeface="BIZ UDPゴシック" panose="020B0400000000000000" pitchFamily="50" charset="-128"/>
            </a:endParaRPr>
          </a:p>
          <a:p>
            <a:pPr marL="0" indent="0">
              <a:buNone/>
            </a:pPr>
            <a:r>
              <a:rPr lang="ja-JP" altLang="en-US" sz="2400" dirty="0">
                <a:latin typeface="BIZ UDPゴシック" panose="020B0400000000000000" pitchFamily="50" charset="-128"/>
                <a:ea typeface="BIZ UDPゴシック" panose="020B0400000000000000" pitchFamily="50" charset="-128"/>
              </a:rPr>
              <a:t>　必ず後輩にリレーされる。</a:t>
            </a:r>
            <a:endParaRPr lang="en-US" altLang="ja-JP" sz="2400" dirty="0">
              <a:latin typeface="BIZ UDPゴシック" panose="020B0400000000000000" pitchFamily="50" charset="-128"/>
              <a:ea typeface="BIZ UDPゴシック" panose="020B0400000000000000" pitchFamily="50" charset="-128"/>
            </a:endParaRPr>
          </a:p>
          <a:p>
            <a:pPr marL="0" indent="0">
              <a:buNone/>
            </a:pPr>
            <a:r>
              <a:rPr lang="ja-JP" altLang="en-US" sz="2400" dirty="0">
                <a:latin typeface="BIZ UDPゴシック" panose="020B0400000000000000" pitchFamily="50" charset="-128"/>
                <a:ea typeface="BIZ UDPゴシック" panose="020B0400000000000000" pitchFamily="50" charset="-128"/>
              </a:rPr>
              <a:t>　私たちはその想いを理解し、整理し、継承しなければならない。</a:t>
            </a:r>
            <a:endParaRPr lang="en-US" altLang="ja-JP" sz="2400" dirty="0">
              <a:latin typeface="BIZ UDPゴシック" panose="020B0400000000000000" pitchFamily="50" charset="-128"/>
              <a:ea typeface="BIZ UDPゴシック" panose="020B0400000000000000" pitchFamily="50" charset="-128"/>
            </a:endParaRPr>
          </a:p>
          <a:p>
            <a:pPr marL="0" indent="0">
              <a:buNone/>
            </a:pPr>
            <a:r>
              <a:rPr lang="ja-JP" altLang="en-US" sz="2400" dirty="0">
                <a:latin typeface="BIZ UDPゴシック" panose="020B0400000000000000" pitchFamily="50" charset="-128"/>
                <a:ea typeface="BIZ UDPゴシック" panose="020B0400000000000000" pitchFamily="50" charset="-128"/>
              </a:rPr>
              <a:t>　無駄なことなど何もない。ただ、その認識と覚悟は必要。</a:t>
            </a:r>
            <a:endParaRPr lang="en-US" altLang="ja-JP" sz="2400" dirty="0">
              <a:latin typeface="BIZ UDPゴシック" panose="020B0400000000000000" pitchFamily="50" charset="-128"/>
              <a:ea typeface="BIZ UDPゴシック" panose="020B0400000000000000" pitchFamily="50" charset="-128"/>
            </a:endParaRPr>
          </a:p>
          <a:p>
            <a:pPr marL="0" indent="0">
              <a:buNone/>
            </a:pPr>
            <a:r>
              <a:rPr lang="en-US" altLang="ja-JP" sz="2400" dirty="0">
                <a:latin typeface="BIZ UDPゴシック" panose="020B0400000000000000" pitchFamily="50" charset="-128"/>
                <a:ea typeface="BIZ UDPゴシック" panose="020B0400000000000000" pitchFamily="50" charset="-128"/>
              </a:rPr>
              <a:t>	</a:t>
            </a:r>
            <a:r>
              <a:rPr lang="ja-JP" altLang="en-US" sz="2400" dirty="0">
                <a:latin typeface="BIZ UDPゴシック" panose="020B0400000000000000" pitchFamily="50" charset="-128"/>
                <a:ea typeface="BIZ UDPゴシック" panose="020B0400000000000000" pitchFamily="50" charset="-128"/>
              </a:rPr>
              <a:t>・</a:t>
            </a:r>
            <a:r>
              <a:rPr lang="en-US" altLang="ja-JP" sz="2400" dirty="0">
                <a:latin typeface="BIZ UDPゴシック" panose="020B0400000000000000" pitchFamily="50" charset="-128"/>
                <a:ea typeface="BIZ UDPゴシック" panose="020B0400000000000000" pitchFamily="50" charset="-128"/>
              </a:rPr>
              <a:t>10</a:t>
            </a:r>
            <a:r>
              <a:rPr lang="ja-JP" altLang="en-US" sz="2400" dirty="0">
                <a:latin typeface="BIZ UDPゴシック" panose="020B0400000000000000" pitchFamily="50" charset="-128"/>
                <a:ea typeface="BIZ UDPゴシック" panose="020B0400000000000000" pitchFamily="50" charset="-128"/>
              </a:rPr>
              <a:t>年後の６歳のこどもの育ち、学び、生活</a:t>
            </a:r>
            <a:endParaRPr lang="en-US" altLang="ja-JP" sz="2400" dirty="0">
              <a:latin typeface="BIZ UDPゴシック" panose="020B0400000000000000" pitchFamily="50" charset="-128"/>
              <a:ea typeface="BIZ UDPゴシック" panose="020B0400000000000000" pitchFamily="50" charset="-128"/>
            </a:endParaRPr>
          </a:p>
          <a:p>
            <a:pPr marL="0" indent="0">
              <a:buNone/>
            </a:pPr>
            <a:r>
              <a:rPr lang="en-US" altLang="ja-JP" sz="2400" dirty="0">
                <a:latin typeface="BIZ UDPゴシック" panose="020B0400000000000000" pitchFamily="50" charset="-128"/>
                <a:ea typeface="BIZ UDPゴシック" panose="020B0400000000000000" pitchFamily="50" charset="-128"/>
              </a:rPr>
              <a:t>				</a:t>
            </a:r>
            <a:r>
              <a:rPr lang="ja-JP" altLang="en-US" sz="2400" dirty="0">
                <a:latin typeface="BIZ UDPゴシック" panose="020B0400000000000000" pitchFamily="50" charset="-128"/>
                <a:ea typeface="BIZ UDPゴシック" panose="020B0400000000000000" pitchFamily="50" charset="-128"/>
              </a:rPr>
              <a:t>と　今の６歳のこどもの</a:t>
            </a:r>
            <a:r>
              <a:rPr lang="en-US" altLang="ja-JP" sz="2400" dirty="0">
                <a:latin typeface="BIZ UDPゴシック" panose="020B0400000000000000" pitchFamily="50" charset="-128"/>
                <a:ea typeface="BIZ UDPゴシック" panose="020B0400000000000000" pitchFamily="50" charset="-128"/>
              </a:rPr>
              <a:t>10</a:t>
            </a:r>
            <a:r>
              <a:rPr lang="ja-JP" altLang="en-US" sz="2400" dirty="0">
                <a:latin typeface="BIZ UDPゴシック" panose="020B0400000000000000" pitchFamily="50" charset="-128"/>
                <a:ea typeface="BIZ UDPゴシック" panose="020B0400000000000000" pitchFamily="50" charset="-128"/>
              </a:rPr>
              <a:t>年後の姿</a:t>
            </a:r>
            <a:endParaRPr lang="en-US" altLang="ja-JP" sz="2400" dirty="0">
              <a:latin typeface="BIZ UDPゴシック" panose="020B0400000000000000" pitchFamily="50" charset="-128"/>
              <a:ea typeface="BIZ UDPゴシック" panose="020B0400000000000000" pitchFamily="50" charset="-128"/>
            </a:endParaRPr>
          </a:p>
          <a:p>
            <a:pPr marL="0" indent="0">
              <a:buNone/>
            </a:pPr>
            <a:r>
              <a:rPr lang="ja-JP" altLang="en-US" sz="2400" dirty="0">
                <a:latin typeface="BIZ UDPゴシック" panose="020B0400000000000000" pitchFamily="50" charset="-128"/>
                <a:ea typeface="BIZ UDPゴシック" panose="020B0400000000000000" pitchFamily="50" charset="-128"/>
              </a:rPr>
              <a:t>　</a:t>
            </a:r>
            <a:r>
              <a:rPr lang="en-US" altLang="ja-JP" sz="2400" dirty="0">
                <a:latin typeface="BIZ UDPゴシック" panose="020B0400000000000000" pitchFamily="50" charset="-128"/>
                <a:ea typeface="BIZ UDPゴシック" panose="020B0400000000000000" pitchFamily="50" charset="-128"/>
              </a:rPr>
              <a:t>	</a:t>
            </a:r>
            <a:r>
              <a:rPr lang="ja-JP" altLang="en-US" sz="2400" dirty="0">
                <a:latin typeface="BIZ UDPゴシック" panose="020B0400000000000000" pitchFamily="50" charset="-128"/>
                <a:ea typeface="BIZ UDPゴシック" panose="020B0400000000000000" pitchFamily="50" charset="-128"/>
              </a:rPr>
              <a:t>・</a:t>
            </a:r>
            <a:r>
              <a:rPr lang="en-US" altLang="ja-JP" sz="2400" dirty="0">
                <a:latin typeface="BIZ UDPゴシック" panose="020B0400000000000000" pitchFamily="50" charset="-128"/>
                <a:ea typeface="BIZ UDPゴシック" panose="020B0400000000000000" pitchFamily="50" charset="-128"/>
              </a:rPr>
              <a:t>10</a:t>
            </a:r>
            <a:r>
              <a:rPr lang="ja-JP" altLang="en-US" sz="2400" dirty="0">
                <a:latin typeface="BIZ UDPゴシック" panose="020B0400000000000000" pitchFamily="50" charset="-128"/>
                <a:ea typeface="BIZ UDPゴシック" panose="020B0400000000000000" pitchFamily="50" charset="-128"/>
              </a:rPr>
              <a:t>年後の１２歳のこどもの育ち、学び、生活</a:t>
            </a:r>
            <a:endParaRPr lang="en-US" altLang="ja-JP" sz="2400" dirty="0">
              <a:latin typeface="BIZ UDPゴシック" panose="020B0400000000000000" pitchFamily="50" charset="-128"/>
              <a:ea typeface="BIZ UDPゴシック" panose="020B0400000000000000" pitchFamily="50" charset="-128"/>
            </a:endParaRPr>
          </a:p>
          <a:p>
            <a:pPr marL="0" indent="0">
              <a:buNone/>
            </a:pPr>
            <a:r>
              <a:rPr lang="en-US" altLang="ja-JP" sz="2400" dirty="0">
                <a:latin typeface="BIZ UDPゴシック" panose="020B0400000000000000" pitchFamily="50" charset="-128"/>
                <a:ea typeface="BIZ UDPゴシック" panose="020B0400000000000000" pitchFamily="50" charset="-128"/>
              </a:rPr>
              <a:t>				</a:t>
            </a:r>
            <a:r>
              <a:rPr lang="ja-JP" altLang="en-US" sz="2400" dirty="0">
                <a:latin typeface="BIZ UDPゴシック" panose="020B0400000000000000" pitchFamily="50" charset="-128"/>
                <a:ea typeface="BIZ UDPゴシック" panose="020B0400000000000000" pitchFamily="50" charset="-128"/>
              </a:rPr>
              <a:t>と　今の１２歳のこどもの</a:t>
            </a:r>
            <a:r>
              <a:rPr lang="en-US" altLang="ja-JP" sz="2400" dirty="0">
                <a:latin typeface="BIZ UDPゴシック" panose="020B0400000000000000" pitchFamily="50" charset="-128"/>
                <a:ea typeface="BIZ UDPゴシック" panose="020B0400000000000000" pitchFamily="50" charset="-128"/>
              </a:rPr>
              <a:t>10</a:t>
            </a:r>
            <a:r>
              <a:rPr lang="ja-JP" altLang="en-US" sz="2400" dirty="0">
                <a:latin typeface="BIZ UDPゴシック" panose="020B0400000000000000" pitchFamily="50" charset="-128"/>
                <a:ea typeface="BIZ UDPゴシック" panose="020B0400000000000000" pitchFamily="50" charset="-128"/>
              </a:rPr>
              <a:t>年後の姿</a:t>
            </a:r>
            <a:endParaRPr lang="en-US" altLang="ja-JP" sz="2400" dirty="0">
              <a:latin typeface="BIZ UDPゴシック" panose="020B0400000000000000" pitchFamily="50" charset="-128"/>
              <a:ea typeface="BIZ UDPゴシック" panose="020B0400000000000000" pitchFamily="50" charset="-128"/>
            </a:endParaRPr>
          </a:p>
          <a:p>
            <a:pPr marL="0" indent="0">
              <a:buNone/>
            </a:pPr>
            <a:r>
              <a:rPr lang="ja-JP" altLang="en-US" sz="2400" dirty="0">
                <a:latin typeface="BIZ UDPゴシック" panose="020B0400000000000000" pitchFamily="50" charset="-128"/>
                <a:ea typeface="BIZ UDPゴシック" panose="020B0400000000000000" pitchFamily="50" charset="-128"/>
              </a:rPr>
              <a:t>　</a:t>
            </a:r>
            <a:endParaRPr lang="en-US" altLang="ja-JP" sz="2400" dirty="0">
              <a:latin typeface="BIZ UDPゴシック" panose="020B0400000000000000" pitchFamily="50" charset="-128"/>
              <a:ea typeface="BIZ UDPゴシック" panose="020B0400000000000000" pitchFamily="50" charset="-128"/>
            </a:endParaRPr>
          </a:p>
          <a:p>
            <a:pPr marL="0" indent="0">
              <a:buNone/>
            </a:pPr>
            <a:r>
              <a:rPr lang="ja-JP" altLang="en-US" sz="2400" dirty="0">
                <a:latin typeface="BIZ UDPゴシック" panose="020B0400000000000000" pitchFamily="50" charset="-128"/>
                <a:ea typeface="BIZ UDPゴシック" panose="020B0400000000000000" pitchFamily="50" charset="-128"/>
              </a:rPr>
              <a:t>「児童発達支援」から「放課後等デイサービス」でかかわれば、最長</a:t>
            </a:r>
            <a:r>
              <a:rPr lang="en-US" altLang="ja-JP" sz="2400" dirty="0">
                <a:latin typeface="BIZ UDPゴシック" panose="020B0400000000000000" pitchFamily="50" charset="-128"/>
                <a:ea typeface="BIZ UDPゴシック" panose="020B0400000000000000" pitchFamily="50" charset="-128"/>
              </a:rPr>
              <a:t>18</a:t>
            </a:r>
            <a:r>
              <a:rPr lang="ja-JP" altLang="en-US" sz="2400" dirty="0">
                <a:latin typeface="BIZ UDPゴシック" panose="020B0400000000000000" pitchFamily="50" charset="-128"/>
                <a:ea typeface="BIZ UDPゴシック" panose="020B0400000000000000" pitchFamily="50" charset="-128"/>
              </a:rPr>
              <a:t>年。</a:t>
            </a:r>
            <a:endParaRPr lang="en-US" altLang="ja-JP" sz="2400" dirty="0">
              <a:latin typeface="BIZ UDPゴシック" panose="020B0400000000000000" pitchFamily="50" charset="-128"/>
              <a:ea typeface="BIZ UDPゴシック" panose="020B0400000000000000" pitchFamily="50" charset="-128"/>
            </a:endParaRPr>
          </a:p>
          <a:p>
            <a:pPr marL="0" indent="0">
              <a:buNone/>
            </a:pPr>
            <a:r>
              <a:rPr lang="ja-JP" altLang="en-US" sz="2400" dirty="0">
                <a:latin typeface="BIZ UDPゴシック" panose="020B0400000000000000" pitchFamily="50" charset="-128"/>
                <a:ea typeface="BIZ UDPゴシック" panose="020B0400000000000000" pitchFamily="50" charset="-128"/>
              </a:rPr>
              <a:t>こどもが住み慣れた地域で関わり、事業所が過ごしてきた地域と見守ることができる。それが事業所の強みと醍醐味。まだまだ歴史は浅い。</a:t>
            </a:r>
            <a:endParaRPr lang="en-US" altLang="ja-JP" sz="24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9459704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3B463BB-99D7-9C1D-7B43-1014594A471E}"/>
              </a:ext>
            </a:extLst>
          </p:cNvPr>
          <p:cNvSpPr>
            <a:spLocks noGrp="1"/>
          </p:cNvSpPr>
          <p:nvPr>
            <p:ph type="title"/>
          </p:nvPr>
        </p:nvSpPr>
        <p:spPr>
          <a:xfrm>
            <a:off x="-48581" y="620688"/>
            <a:ext cx="9841819" cy="720080"/>
          </a:xfrm>
        </p:spPr>
        <p:txBody>
          <a:bodyPr>
            <a:normAutofit/>
          </a:bodyPr>
          <a:lstStyle/>
          <a:p>
            <a:pPr algn="ctr"/>
            <a:r>
              <a:rPr kumimoji="1" lang="ja-JP" altLang="en-US" dirty="0">
                <a:latin typeface="BIZ UDPゴシック" panose="020B0400000000000000" pitchFamily="50" charset="-128"/>
                <a:ea typeface="BIZ UDPゴシック" panose="020B0400000000000000" pitchFamily="50" charset="-128"/>
              </a:rPr>
              <a:t>「</a:t>
            </a:r>
            <a:r>
              <a:rPr lang="ja-JP" altLang="en-US" dirty="0">
                <a:latin typeface="BIZ UDPゴシック" panose="020B0400000000000000" pitchFamily="50" charset="-128"/>
                <a:ea typeface="BIZ UDPゴシック" panose="020B0400000000000000" pitchFamily="50" charset="-128"/>
              </a:rPr>
              <a:t>障害児通所（入所）支援の立ち位置 </a:t>
            </a:r>
            <a:r>
              <a:rPr kumimoji="1" lang="ja-JP" altLang="en-US" dirty="0">
                <a:latin typeface="BIZ UDPゴシック" panose="020B0400000000000000" pitchFamily="50" charset="-128"/>
                <a:ea typeface="BIZ UDPゴシック" panose="020B0400000000000000" pitchFamily="50" charset="-128"/>
              </a:rPr>
              <a:t>」</a:t>
            </a:r>
          </a:p>
        </p:txBody>
      </p:sp>
      <p:sp>
        <p:nvSpPr>
          <p:cNvPr id="3" name="コンテンツ プレースホルダー 2">
            <a:extLst>
              <a:ext uri="{FF2B5EF4-FFF2-40B4-BE49-F238E27FC236}">
                <a16:creationId xmlns:a16="http://schemas.microsoft.com/office/drawing/2014/main" id="{895AB80B-7800-1021-AB0B-68001C4B9595}"/>
              </a:ext>
            </a:extLst>
          </p:cNvPr>
          <p:cNvSpPr>
            <a:spLocks noGrp="1"/>
          </p:cNvSpPr>
          <p:nvPr>
            <p:ph idx="1"/>
          </p:nvPr>
        </p:nvSpPr>
        <p:spPr>
          <a:xfrm>
            <a:off x="488504" y="2132856"/>
            <a:ext cx="8784976" cy="4315958"/>
          </a:xfrm>
        </p:spPr>
        <p:txBody>
          <a:bodyPr>
            <a:normAutofit/>
          </a:bodyPr>
          <a:lstStyle/>
          <a:p>
            <a:pPr marL="363538" indent="-182563"/>
            <a:r>
              <a:rPr kumimoji="1" lang="ja-JP" altLang="en-US" dirty="0">
                <a:latin typeface="BIZ UDPゴシック" panose="020B0400000000000000" pitchFamily="50" charset="-128"/>
                <a:ea typeface="BIZ UDPゴシック" panose="020B0400000000000000" pitchFamily="50" charset="-128"/>
              </a:rPr>
              <a:t>発達過程において関係する機関の変化や障害児通所支援が関わるタイミングを再確認する</a:t>
            </a:r>
            <a:endParaRPr kumimoji="1" lang="en-US" altLang="ja-JP" dirty="0">
              <a:latin typeface="BIZ UDPゴシック" panose="020B0400000000000000" pitchFamily="50" charset="-128"/>
              <a:ea typeface="BIZ UDPゴシック" panose="020B0400000000000000" pitchFamily="50" charset="-128"/>
            </a:endParaRPr>
          </a:p>
          <a:p>
            <a:pPr marL="363538" indent="-182563"/>
            <a:r>
              <a:rPr lang="ja-JP" altLang="en-US" dirty="0">
                <a:latin typeface="BIZ UDPゴシック" panose="020B0400000000000000" pitchFamily="50" charset="-128"/>
                <a:ea typeface="BIZ UDPゴシック" panose="020B0400000000000000" pitchFamily="50" charset="-128"/>
              </a:rPr>
              <a:t>（家庭等の諸事情により、発達途上の段階で関わる障害児入所支援について知る）</a:t>
            </a:r>
            <a:endParaRPr kumimoji="1" lang="en-US" altLang="ja-JP" dirty="0">
              <a:latin typeface="BIZ UDPゴシック" panose="020B0400000000000000" pitchFamily="50" charset="-128"/>
              <a:ea typeface="BIZ UDPゴシック" panose="020B0400000000000000" pitchFamily="50" charset="-128"/>
            </a:endParaRPr>
          </a:p>
          <a:p>
            <a:pPr lvl="1"/>
            <a:endParaRPr kumimoji="1" lang="en-US" altLang="ja-JP" dirty="0">
              <a:latin typeface="BIZ UDPゴシック" panose="020B0400000000000000" pitchFamily="50" charset="-128"/>
              <a:ea typeface="BIZ UDPゴシック" panose="020B0400000000000000" pitchFamily="50" charset="-128"/>
            </a:endParaRPr>
          </a:p>
          <a:p>
            <a:pPr lvl="1"/>
            <a:r>
              <a:rPr lang="ja-JP" altLang="en-US" dirty="0">
                <a:latin typeface="BIZ UDPゴシック" panose="020B0400000000000000" pitchFamily="50" charset="-128"/>
                <a:ea typeface="BIZ UDPゴシック" panose="020B0400000000000000" pitchFamily="50" charset="-128"/>
              </a:rPr>
              <a:t>親の気づきや受容過程と障害児通所支援がかかわる事ができる時期</a:t>
            </a:r>
            <a:endParaRPr lang="en-US" altLang="ja-JP" dirty="0">
              <a:latin typeface="BIZ UDPゴシック" panose="020B0400000000000000" pitchFamily="50" charset="-128"/>
              <a:ea typeface="BIZ UDPゴシック" panose="020B0400000000000000" pitchFamily="50" charset="-128"/>
            </a:endParaRPr>
          </a:p>
          <a:p>
            <a:pPr lvl="1"/>
            <a:endParaRPr lang="en-US" altLang="ja-JP" dirty="0">
              <a:latin typeface="BIZ UDPゴシック" panose="020B0400000000000000" pitchFamily="50" charset="-128"/>
              <a:ea typeface="BIZ UDPゴシック" panose="020B0400000000000000" pitchFamily="50" charset="-128"/>
            </a:endParaRPr>
          </a:p>
          <a:p>
            <a:pPr lvl="1"/>
            <a:r>
              <a:rPr lang="ja-JP" altLang="en-US" dirty="0">
                <a:latin typeface="BIZ UDPゴシック" panose="020B0400000000000000" pitchFamily="50" charset="-128"/>
                <a:ea typeface="BIZ UDPゴシック" panose="020B0400000000000000" pitchFamily="50" charset="-128"/>
              </a:rPr>
              <a:t>１８才まで変化し続ける環境　と　</a:t>
            </a:r>
            <a:r>
              <a:rPr kumimoji="1" lang="ja-JP" altLang="en-US" dirty="0">
                <a:latin typeface="BIZ UDPゴシック" panose="020B0400000000000000" pitchFamily="50" charset="-128"/>
                <a:ea typeface="BIZ UDPゴシック" panose="020B0400000000000000" pitchFamily="50" charset="-128"/>
              </a:rPr>
              <a:t>関連機関（移行支援と連携）</a:t>
            </a:r>
            <a:endParaRPr kumimoji="1" lang="en-US" altLang="ja-JP" dirty="0">
              <a:latin typeface="BIZ UDPゴシック" panose="020B0400000000000000" pitchFamily="50" charset="-128"/>
              <a:ea typeface="BIZ UDPゴシック" panose="020B0400000000000000" pitchFamily="50" charset="-128"/>
            </a:endParaRPr>
          </a:p>
          <a:p>
            <a:pPr marL="228600" lvl="1" indent="0">
              <a:buNone/>
            </a:pPr>
            <a:endParaRPr kumimoji="1" lang="en-US" altLang="ja-JP" dirty="0">
              <a:latin typeface="BIZ UDPゴシック" panose="020B0400000000000000" pitchFamily="50" charset="-128"/>
              <a:ea typeface="BIZ UDPゴシック" panose="020B0400000000000000" pitchFamily="50" charset="-128"/>
            </a:endParaRPr>
          </a:p>
          <a:p>
            <a:pPr lvl="1"/>
            <a:r>
              <a:rPr kumimoji="1" lang="ja-JP" altLang="en-US" dirty="0">
                <a:latin typeface="BIZ UDPゴシック" panose="020B0400000000000000" pitchFamily="50" charset="-128"/>
                <a:ea typeface="BIZ UDPゴシック" panose="020B0400000000000000" pitchFamily="50" charset="-128"/>
              </a:rPr>
              <a:t>障害児通所支援がもつべき役割と相談支援専門員との協働</a:t>
            </a:r>
            <a:endParaRPr kumimoji="1" lang="en-US" altLang="ja-JP" dirty="0">
              <a:latin typeface="BIZ UDPゴシック" panose="020B0400000000000000" pitchFamily="50" charset="-128"/>
              <a:ea typeface="BIZ UDPゴシック" panose="020B0400000000000000" pitchFamily="50" charset="-128"/>
            </a:endParaRPr>
          </a:p>
          <a:p>
            <a:pPr lvl="1"/>
            <a:r>
              <a:rPr lang="ja-JP" altLang="en-US" dirty="0">
                <a:latin typeface="BIZ UDPゴシック" panose="020B0400000000000000" pitchFamily="50" charset="-128"/>
                <a:ea typeface="BIZ UDPゴシック" panose="020B0400000000000000" pitchFamily="50" charset="-128"/>
              </a:rPr>
              <a:t>（障害児入所施設の児発管が意識しておくこどもの将来像とビジョン）</a:t>
            </a:r>
            <a:endParaRPr kumimoji="1" lang="ja-JP" altLang="en-US" dirty="0">
              <a:latin typeface="BIZ UDPゴシック" panose="020B0400000000000000" pitchFamily="50" charset="-128"/>
              <a:ea typeface="BIZ UDPゴシック" panose="020B0400000000000000" pitchFamily="50" charset="-128"/>
            </a:endParaRPr>
          </a:p>
        </p:txBody>
      </p:sp>
      <p:sp>
        <p:nvSpPr>
          <p:cNvPr id="4" name="スライド番号プレースホルダー 3">
            <a:extLst>
              <a:ext uri="{FF2B5EF4-FFF2-40B4-BE49-F238E27FC236}">
                <a16:creationId xmlns:a16="http://schemas.microsoft.com/office/drawing/2014/main" id="{C65B34F2-A94D-903C-23FA-BD80FD97D6A2}"/>
              </a:ext>
            </a:extLst>
          </p:cNvPr>
          <p:cNvSpPr>
            <a:spLocks noGrp="1"/>
          </p:cNvSpPr>
          <p:nvPr>
            <p:ph type="sldNum" sz="quarter" idx="12"/>
          </p:nvPr>
        </p:nvSpPr>
        <p:spPr>
          <a:xfrm>
            <a:off x="8930667" y="6422856"/>
            <a:ext cx="802156" cy="365125"/>
          </a:xfrm>
        </p:spPr>
        <p:txBody>
          <a:bodyPr/>
          <a:lstStyle/>
          <a:p>
            <a:pPr algn="r"/>
            <a:fld id="{F7197E0B-3DE5-44B4-8205-21AF5ABFE129}" type="slidenum">
              <a:rPr lang="ja-JP" altLang="en-US" smtClean="0">
                <a:latin typeface="BIZ UDPゴシック" panose="020B0400000000000000" pitchFamily="50" charset="-128"/>
                <a:ea typeface="BIZ UDPゴシック" panose="020B0400000000000000" pitchFamily="50" charset="-128"/>
              </a:rPr>
              <a:pPr algn="r"/>
              <a:t>5</a:t>
            </a:fld>
            <a:endParaRPr lang="ja-JP" altLang="en-US">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7561244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orient="vert"/>
          </p:nvPr>
        </p:nvSpPr>
        <p:spPr>
          <a:xfrm>
            <a:off x="735360" y="124098"/>
            <a:ext cx="8754144" cy="850101"/>
          </a:xfrm>
        </p:spPr>
        <p:txBody>
          <a:bodyPr vert="horz">
            <a:normAutofit fontScale="90000"/>
          </a:bodyPr>
          <a:lstStyle/>
          <a:p>
            <a:r>
              <a:rPr lang="ja-JP" altLang="en-US" sz="2700" dirty="0">
                <a:latin typeface="BIZ UDPゴシック" panose="020B0400000000000000" pitchFamily="50" charset="-128"/>
                <a:ea typeface="BIZ UDPゴシック" panose="020B0400000000000000" pitchFamily="50" charset="-128"/>
              </a:rPr>
              <a:t>継続的な連携や素地づくりには地域体制が不可欠</a:t>
            </a:r>
            <a:br>
              <a:rPr lang="en-US" altLang="ja-JP" sz="3600" dirty="0">
                <a:latin typeface="BIZ UDPゴシック" panose="020B0400000000000000" pitchFamily="50" charset="-128"/>
                <a:ea typeface="BIZ UDPゴシック" panose="020B0400000000000000" pitchFamily="50" charset="-128"/>
              </a:rPr>
            </a:br>
            <a:r>
              <a:rPr lang="ja-JP" altLang="en-US" sz="3600" dirty="0">
                <a:latin typeface="BIZ UDPゴシック" panose="020B0400000000000000" pitchFamily="50" charset="-128"/>
                <a:ea typeface="BIZ UDPゴシック" panose="020B0400000000000000" pitchFamily="50" charset="-128"/>
              </a:rPr>
              <a:t>「特別な支援が必要なこども」を支える体制は？</a:t>
            </a:r>
            <a:endParaRPr kumimoji="1" lang="ja-JP" altLang="en-US" sz="2400" dirty="0">
              <a:latin typeface="BIZ UDPゴシック" panose="020B0400000000000000" pitchFamily="50" charset="-128"/>
              <a:ea typeface="BIZ UDPゴシック" panose="020B0400000000000000" pitchFamily="50" charset="-128"/>
            </a:endParaRPr>
          </a:p>
        </p:txBody>
      </p:sp>
      <p:sp>
        <p:nvSpPr>
          <p:cNvPr id="5" name="タイトル 1"/>
          <p:cNvSpPr txBox="1">
            <a:spLocks/>
          </p:cNvSpPr>
          <p:nvPr/>
        </p:nvSpPr>
        <p:spPr>
          <a:xfrm>
            <a:off x="936457" y="1505388"/>
            <a:ext cx="1870783" cy="4731924"/>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2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rPr>
              <a:t>喜び・不安</a:t>
            </a:r>
            <a:endParaRPr kumimoji="1" lang="en-US" altLang="ja-JP" sz="2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2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rPr>
              <a:t>　⇕</a:t>
            </a:r>
            <a:endParaRPr kumimoji="1" lang="en-US" altLang="ja-JP" sz="2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2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rPr>
              <a:t>気づき</a:t>
            </a:r>
            <a:endParaRPr kumimoji="1" lang="en-US" altLang="ja-JP" sz="2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2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rPr>
              <a:t>　⇕</a:t>
            </a:r>
            <a:endParaRPr kumimoji="1" lang="en-US" altLang="ja-JP" sz="2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2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rPr>
              <a:t>疑い・否定</a:t>
            </a:r>
            <a:endParaRPr kumimoji="1" lang="en-US" altLang="ja-JP" sz="2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2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rPr>
              <a:t>　⇓</a:t>
            </a:r>
            <a:endParaRPr kumimoji="1" lang="en-US" altLang="ja-JP" sz="2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2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rPr>
              <a:t>告知</a:t>
            </a:r>
            <a:endParaRPr kumimoji="1" lang="en-US" altLang="ja-JP" sz="2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2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rPr>
              <a:t>　⇓</a:t>
            </a:r>
            <a:endParaRPr kumimoji="1" lang="en-US" altLang="ja-JP" sz="2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2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rPr>
              <a:t>包容・受容</a:t>
            </a:r>
            <a:endParaRPr kumimoji="1" lang="en-US" altLang="ja-JP" sz="2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2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rPr>
              <a:t>　⇕</a:t>
            </a:r>
            <a:endParaRPr kumimoji="1" lang="en-US" altLang="ja-JP" sz="2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2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rPr>
              <a:t>伴走・共創</a:t>
            </a:r>
            <a:endParaRPr kumimoji="1" lang="en-US" altLang="ja-JP" sz="2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2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rPr>
              <a:t>　⇕</a:t>
            </a:r>
            <a:endParaRPr kumimoji="1" lang="en-US" altLang="ja-JP" sz="2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2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rPr>
              <a:t>見守り</a:t>
            </a:r>
          </a:p>
        </p:txBody>
      </p:sp>
      <p:sp>
        <p:nvSpPr>
          <p:cNvPr id="6" name="矢印: 左 5">
            <a:extLst>
              <a:ext uri="{FF2B5EF4-FFF2-40B4-BE49-F238E27FC236}">
                <a16:creationId xmlns:a16="http://schemas.microsoft.com/office/drawing/2014/main" id="{B2872BC4-C06C-4BFE-BDFE-19B92951B8AF}"/>
              </a:ext>
            </a:extLst>
          </p:cNvPr>
          <p:cNvSpPr/>
          <p:nvPr/>
        </p:nvSpPr>
        <p:spPr>
          <a:xfrm>
            <a:off x="3013956" y="1718001"/>
            <a:ext cx="2682890" cy="644627"/>
          </a:xfrm>
          <a:prstGeom prst="leftArrow">
            <a:avLst>
              <a:gd name="adj1" fmla="val 75654"/>
              <a:gd name="adj2" fmla="val 50000"/>
            </a:avLst>
          </a:prstGeom>
        </p:spPr>
        <p:style>
          <a:lnRef idx="1">
            <a:schemeClr val="accent3"/>
          </a:lnRef>
          <a:fillRef idx="2">
            <a:schemeClr val="accent3"/>
          </a:fillRef>
          <a:effectRef idx="1">
            <a:schemeClr val="accent3"/>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rPr>
              <a:t>一般子育て　の域</a:t>
            </a:r>
          </a:p>
        </p:txBody>
      </p:sp>
      <p:sp>
        <p:nvSpPr>
          <p:cNvPr id="8" name="矢印: 左 7">
            <a:extLst>
              <a:ext uri="{FF2B5EF4-FFF2-40B4-BE49-F238E27FC236}">
                <a16:creationId xmlns:a16="http://schemas.microsoft.com/office/drawing/2014/main" id="{E382543E-7F87-4249-B6AE-4FD876AD04D9}"/>
              </a:ext>
            </a:extLst>
          </p:cNvPr>
          <p:cNvSpPr/>
          <p:nvPr/>
        </p:nvSpPr>
        <p:spPr>
          <a:xfrm>
            <a:off x="2990192" y="2510089"/>
            <a:ext cx="2704513" cy="644627"/>
          </a:xfrm>
          <a:prstGeom prst="leftArrow">
            <a:avLst>
              <a:gd name="adj1" fmla="val 75654"/>
              <a:gd name="adj2" fmla="val 50000"/>
            </a:avLst>
          </a:prstGeom>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rPr>
              <a:t>健診後の要観察　の域</a:t>
            </a:r>
          </a:p>
        </p:txBody>
      </p:sp>
      <p:sp>
        <p:nvSpPr>
          <p:cNvPr id="9" name="矢印: 左 8">
            <a:extLst>
              <a:ext uri="{FF2B5EF4-FFF2-40B4-BE49-F238E27FC236}">
                <a16:creationId xmlns:a16="http://schemas.microsoft.com/office/drawing/2014/main" id="{61470FFE-1B91-4ED0-8A9B-B21312D89866}"/>
              </a:ext>
            </a:extLst>
          </p:cNvPr>
          <p:cNvSpPr/>
          <p:nvPr/>
        </p:nvSpPr>
        <p:spPr>
          <a:xfrm>
            <a:off x="3013956" y="3226724"/>
            <a:ext cx="2682889" cy="644627"/>
          </a:xfrm>
          <a:prstGeom prst="leftArrow">
            <a:avLst>
              <a:gd name="adj1" fmla="val 75654"/>
              <a:gd name="adj2" fmla="val 50000"/>
            </a:avLst>
          </a:prstGeom>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rPr>
              <a:t>要フォロー導入　の域</a:t>
            </a:r>
          </a:p>
        </p:txBody>
      </p:sp>
      <p:sp>
        <p:nvSpPr>
          <p:cNvPr id="10" name="矢印: 左 9">
            <a:extLst>
              <a:ext uri="{FF2B5EF4-FFF2-40B4-BE49-F238E27FC236}">
                <a16:creationId xmlns:a16="http://schemas.microsoft.com/office/drawing/2014/main" id="{1A255F80-096B-42E9-91D9-4F4345B55EFA}"/>
              </a:ext>
            </a:extLst>
          </p:cNvPr>
          <p:cNvSpPr/>
          <p:nvPr/>
        </p:nvSpPr>
        <p:spPr>
          <a:xfrm>
            <a:off x="3008407" y="4018812"/>
            <a:ext cx="2682889" cy="644627"/>
          </a:xfrm>
          <a:prstGeom prst="leftArrow">
            <a:avLst>
              <a:gd name="adj1" fmla="val 75654"/>
              <a:gd name="adj2" fmla="val 50000"/>
            </a:avLst>
          </a:prstGeom>
        </p:spPr>
        <p:style>
          <a:lnRef idx="1">
            <a:schemeClr val="accent6"/>
          </a:lnRef>
          <a:fillRef idx="2">
            <a:schemeClr val="accent6"/>
          </a:fillRef>
          <a:effectRef idx="1">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rPr>
              <a:t>発達支援導入　の域</a:t>
            </a:r>
          </a:p>
        </p:txBody>
      </p:sp>
      <p:sp>
        <p:nvSpPr>
          <p:cNvPr id="11" name="矢印: 左 10">
            <a:extLst>
              <a:ext uri="{FF2B5EF4-FFF2-40B4-BE49-F238E27FC236}">
                <a16:creationId xmlns:a16="http://schemas.microsoft.com/office/drawing/2014/main" id="{5F9D4978-9173-4C83-BCBB-D905F36BFCC1}"/>
              </a:ext>
            </a:extLst>
          </p:cNvPr>
          <p:cNvSpPr/>
          <p:nvPr/>
        </p:nvSpPr>
        <p:spPr>
          <a:xfrm>
            <a:off x="2990192" y="4738892"/>
            <a:ext cx="2682889" cy="644627"/>
          </a:xfrm>
          <a:prstGeom prst="leftArrow">
            <a:avLst>
              <a:gd name="adj1" fmla="val 75654"/>
              <a:gd name="adj2" fmla="val 50000"/>
            </a:avLst>
          </a:prstGeom>
        </p:spPr>
        <p:style>
          <a:lnRef idx="1">
            <a:schemeClr val="accent6"/>
          </a:lnRef>
          <a:fillRef idx="2">
            <a:schemeClr val="accent6"/>
          </a:fillRef>
          <a:effectRef idx="1">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rPr>
              <a:t>発達支援　の域</a:t>
            </a:r>
          </a:p>
        </p:txBody>
      </p:sp>
      <p:sp>
        <p:nvSpPr>
          <p:cNvPr id="12" name="矢印: 左 11">
            <a:extLst>
              <a:ext uri="{FF2B5EF4-FFF2-40B4-BE49-F238E27FC236}">
                <a16:creationId xmlns:a16="http://schemas.microsoft.com/office/drawing/2014/main" id="{D12CE393-558E-48E2-AB59-4A75CA7C2F66}"/>
              </a:ext>
            </a:extLst>
          </p:cNvPr>
          <p:cNvSpPr/>
          <p:nvPr/>
        </p:nvSpPr>
        <p:spPr>
          <a:xfrm>
            <a:off x="2990192" y="5534425"/>
            <a:ext cx="2682889" cy="644627"/>
          </a:xfrm>
          <a:prstGeom prst="leftArrow">
            <a:avLst>
              <a:gd name="adj1" fmla="val 75654"/>
              <a:gd name="adj2" fmla="val 50000"/>
            </a:avLst>
          </a:prstGeom>
        </p:spPr>
        <p:style>
          <a:lnRef idx="1">
            <a:schemeClr val="accent2"/>
          </a:lnRef>
          <a:fillRef idx="2">
            <a:schemeClr val="accent2"/>
          </a:fillRef>
          <a:effectRef idx="1">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rPr>
              <a:t>障害福祉サービスの域</a:t>
            </a:r>
          </a:p>
        </p:txBody>
      </p:sp>
      <p:sp>
        <p:nvSpPr>
          <p:cNvPr id="13" name="右中かっこ 12">
            <a:extLst>
              <a:ext uri="{FF2B5EF4-FFF2-40B4-BE49-F238E27FC236}">
                <a16:creationId xmlns:a16="http://schemas.microsoft.com/office/drawing/2014/main" id="{0FE66B3F-95D9-43B4-BFDE-A536E6A8D756}"/>
              </a:ext>
            </a:extLst>
          </p:cNvPr>
          <p:cNvSpPr/>
          <p:nvPr/>
        </p:nvSpPr>
        <p:spPr>
          <a:xfrm>
            <a:off x="6537176" y="4024987"/>
            <a:ext cx="323067" cy="2154065"/>
          </a:xfrm>
          <a:prstGeom prst="rightBrace">
            <a:avLst>
              <a:gd name="adj1" fmla="val 49379"/>
              <a:gd name="adj2" fmla="val 50000"/>
            </a:avLst>
          </a:prstGeom>
          <a:ln w="41275"/>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endParaRPr>
          </a:p>
        </p:txBody>
      </p:sp>
      <p:sp>
        <p:nvSpPr>
          <p:cNvPr id="14" name="四角形: 角を丸くする 13">
            <a:extLst>
              <a:ext uri="{FF2B5EF4-FFF2-40B4-BE49-F238E27FC236}">
                <a16:creationId xmlns:a16="http://schemas.microsoft.com/office/drawing/2014/main" id="{378A67EC-9254-4D94-A2AD-B5444BC6C226}"/>
              </a:ext>
            </a:extLst>
          </p:cNvPr>
          <p:cNvSpPr/>
          <p:nvPr/>
        </p:nvSpPr>
        <p:spPr>
          <a:xfrm>
            <a:off x="6917902" y="4940055"/>
            <a:ext cx="1872208" cy="343031"/>
          </a:xfrm>
          <a:prstGeom prst="roundRect">
            <a:avLst>
              <a:gd name="adj" fmla="val 4967"/>
            </a:avLst>
          </a:prstGeom>
          <a:solidFill>
            <a:srgbClr val="7DF7B7">
              <a:alpha val="50000"/>
            </a:srgbClr>
          </a:solidFill>
        </p:spPr>
        <p:style>
          <a:lnRef idx="1">
            <a:schemeClr val="accent3"/>
          </a:lnRef>
          <a:fillRef idx="2">
            <a:schemeClr val="accent3"/>
          </a:fillRef>
          <a:effectRef idx="1">
            <a:schemeClr val="accent3"/>
          </a:effectRef>
          <a:fontRef idx="minor">
            <a:schemeClr val="dk1"/>
          </a:fontRef>
        </p:style>
        <p:txBody>
          <a:bodyPr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rPr>
              <a:t>自立支援協議会</a:t>
            </a:r>
          </a:p>
        </p:txBody>
      </p:sp>
      <p:sp>
        <p:nvSpPr>
          <p:cNvPr id="15" name="右中かっこ 14">
            <a:extLst>
              <a:ext uri="{FF2B5EF4-FFF2-40B4-BE49-F238E27FC236}">
                <a16:creationId xmlns:a16="http://schemas.microsoft.com/office/drawing/2014/main" id="{86853B4C-6E36-4345-97DA-50E09FA8F8B3}"/>
              </a:ext>
            </a:extLst>
          </p:cNvPr>
          <p:cNvSpPr/>
          <p:nvPr/>
        </p:nvSpPr>
        <p:spPr>
          <a:xfrm>
            <a:off x="6104007" y="2585953"/>
            <a:ext cx="338537" cy="3561512"/>
          </a:xfrm>
          <a:prstGeom prst="rightBrace">
            <a:avLst>
              <a:gd name="adj1" fmla="val 49766"/>
              <a:gd name="adj2" fmla="val 16099"/>
            </a:avLst>
          </a:prstGeom>
          <a:ln w="41275"/>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endParaRPr>
          </a:p>
        </p:txBody>
      </p:sp>
      <p:sp>
        <p:nvSpPr>
          <p:cNvPr id="16" name="四角形: 角を丸くする 15">
            <a:extLst>
              <a:ext uri="{FF2B5EF4-FFF2-40B4-BE49-F238E27FC236}">
                <a16:creationId xmlns:a16="http://schemas.microsoft.com/office/drawing/2014/main" id="{A6D25758-CCB1-43DC-A08D-D336F4683EE9}"/>
              </a:ext>
            </a:extLst>
          </p:cNvPr>
          <p:cNvSpPr/>
          <p:nvPr/>
        </p:nvSpPr>
        <p:spPr>
          <a:xfrm>
            <a:off x="6537175" y="2989401"/>
            <a:ext cx="2654602" cy="343031"/>
          </a:xfrm>
          <a:prstGeom prst="roundRect">
            <a:avLst>
              <a:gd name="adj" fmla="val 8116"/>
            </a:avLst>
          </a:prstGeom>
          <a:solidFill>
            <a:srgbClr val="FFFF00">
              <a:alpha val="50000"/>
            </a:srgbClr>
          </a:solidFill>
        </p:spPr>
        <p:style>
          <a:lnRef idx="1">
            <a:schemeClr val="accent1"/>
          </a:lnRef>
          <a:fillRef idx="2">
            <a:schemeClr val="accent1"/>
          </a:fillRef>
          <a:effectRef idx="1">
            <a:schemeClr val="accent1"/>
          </a:effectRef>
          <a:fontRef idx="minor">
            <a:schemeClr val="dk1"/>
          </a:fontRef>
        </p:style>
        <p:txBody>
          <a:bodyPr rtlCol="0" anchor="t"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rPr>
              <a:t>要保護児童対策地域協議会</a:t>
            </a:r>
          </a:p>
        </p:txBody>
      </p:sp>
      <p:sp>
        <p:nvSpPr>
          <p:cNvPr id="18" name="右中かっこ 17">
            <a:extLst>
              <a:ext uri="{FF2B5EF4-FFF2-40B4-BE49-F238E27FC236}">
                <a16:creationId xmlns:a16="http://schemas.microsoft.com/office/drawing/2014/main" id="{608951C1-9EBE-4CC9-8597-4C4BF8B32C2F}"/>
              </a:ext>
            </a:extLst>
          </p:cNvPr>
          <p:cNvSpPr/>
          <p:nvPr/>
        </p:nvSpPr>
        <p:spPr>
          <a:xfrm>
            <a:off x="5824480" y="1808823"/>
            <a:ext cx="309820" cy="4354074"/>
          </a:xfrm>
          <a:prstGeom prst="rightBrace">
            <a:avLst>
              <a:gd name="adj1" fmla="val 49766"/>
              <a:gd name="adj2" fmla="val 7405"/>
            </a:avLst>
          </a:prstGeom>
          <a:ln w="41275"/>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03873FF6-418B-4410-A4CE-989091BC04CE}"/>
              </a:ext>
            </a:extLst>
          </p:cNvPr>
          <p:cNvSpPr txBox="1"/>
          <p:nvPr/>
        </p:nvSpPr>
        <p:spPr>
          <a:xfrm>
            <a:off x="6623109" y="2372801"/>
            <a:ext cx="1877437"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srgbClr val="000000"/>
                </a:solidFill>
                <a:latin typeface="BIZ UDPゴシック" panose="020B0400000000000000" pitchFamily="50" charset="-128"/>
                <a:ea typeface="BIZ UDPゴシック" panose="020B0400000000000000" pitchFamily="50" charset="-128"/>
              </a:rPr>
              <a:t>こ</a:t>
            </a:r>
            <a:r>
              <a:rPr kumimoji="1" lang="ja-JP" altLang="en-US" sz="12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rPr>
              <a:t>ども・子育て会議</a:t>
            </a:r>
            <a:endParaRPr kumimoji="1" lang="en-US" altLang="ja-JP" sz="12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rPr>
              <a:t>要保護児童対策調整機関</a:t>
            </a:r>
            <a:endParaRPr kumimoji="1" lang="en-US" altLang="ja-JP" sz="12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endParaRPr>
          </a:p>
        </p:txBody>
      </p:sp>
      <p:sp>
        <p:nvSpPr>
          <p:cNvPr id="4" name="楕円 3">
            <a:extLst>
              <a:ext uri="{FF2B5EF4-FFF2-40B4-BE49-F238E27FC236}">
                <a16:creationId xmlns:a16="http://schemas.microsoft.com/office/drawing/2014/main" id="{6CB0DE89-6D1B-4515-915A-7FB017D355E9}"/>
              </a:ext>
            </a:extLst>
          </p:cNvPr>
          <p:cNvSpPr/>
          <p:nvPr/>
        </p:nvSpPr>
        <p:spPr bwMode="auto">
          <a:xfrm>
            <a:off x="407155" y="3898518"/>
            <a:ext cx="6443747" cy="2678367"/>
          </a:xfrm>
          <a:prstGeom prst="ellipse">
            <a:avLst/>
          </a:prstGeom>
          <a:noFill/>
          <a:ln w="57150"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vert="horz" wrap="square" lIns="91440" tIns="45720" rIns="91440" bIns="45720" numCol="1" rtlCol="0"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ja-JP" altLang="en-US" sz="40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endParaRPr>
          </a:p>
        </p:txBody>
      </p:sp>
      <p:sp>
        <p:nvSpPr>
          <p:cNvPr id="7" name="テキスト ボックス 6">
            <a:extLst>
              <a:ext uri="{FF2B5EF4-FFF2-40B4-BE49-F238E27FC236}">
                <a16:creationId xmlns:a16="http://schemas.microsoft.com/office/drawing/2014/main" id="{B7982EF3-B399-4FAE-B093-DF77D664CD45}"/>
              </a:ext>
            </a:extLst>
          </p:cNvPr>
          <p:cNvSpPr txBox="1"/>
          <p:nvPr/>
        </p:nvSpPr>
        <p:spPr>
          <a:xfrm>
            <a:off x="1876081" y="6399169"/>
            <a:ext cx="3948399" cy="369332"/>
          </a:xfrm>
          <a:prstGeom prst="rect">
            <a:avLst/>
          </a:prstGeom>
          <a:solidFill>
            <a:schemeClr val="bg1"/>
          </a:solidFill>
          <a:ln>
            <a:solidFill>
              <a:srgbClr val="FF0000"/>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rPr>
              <a:t>障害児通所支援の立ち位置と責任</a:t>
            </a:r>
          </a:p>
        </p:txBody>
      </p:sp>
      <p:sp>
        <p:nvSpPr>
          <p:cNvPr id="22" name="テキスト ボックス 21">
            <a:extLst>
              <a:ext uri="{FF2B5EF4-FFF2-40B4-BE49-F238E27FC236}">
                <a16:creationId xmlns:a16="http://schemas.microsoft.com/office/drawing/2014/main" id="{E47247DC-46FC-4096-B26A-BA05B04D70F8}"/>
              </a:ext>
            </a:extLst>
          </p:cNvPr>
          <p:cNvSpPr txBox="1"/>
          <p:nvPr/>
        </p:nvSpPr>
        <p:spPr>
          <a:xfrm>
            <a:off x="492106" y="1122529"/>
            <a:ext cx="1382493" cy="369332"/>
          </a:xfrm>
          <a:prstGeom prst="rect">
            <a:avLst/>
          </a:prstGeom>
          <a:solidFill>
            <a:schemeClr val="bg1"/>
          </a:solidFill>
          <a:ln>
            <a:solidFill>
              <a:srgbClr val="FF0000"/>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rPr>
              <a:t>受容の過程</a:t>
            </a:r>
          </a:p>
        </p:txBody>
      </p:sp>
      <p:sp>
        <p:nvSpPr>
          <p:cNvPr id="17" name="スライド番号プレースホルダー 16">
            <a:extLst>
              <a:ext uri="{FF2B5EF4-FFF2-40B4-BE49-F238E27FC236}">
                <a16:creationId xmlns:a16="http://schemas.microsoft.com/office/drawing/2014/main" id="{F4566AF7-7C5D-410F-50B4-4ADE8DB387A2}"/>
              </a:ext>
            </a:extLst>
          </p:cNvPr>
          <p:cNvSpPr>
            <a:spLocks noGrp="1"/>
          </p:cNvSpPr>
          <p:nvPr>
            <p:ph type="sldNum" sz="quarter" idx="12"/>
          </p:nvPr>
        </p:nvSpPr>
        <p:spPr>
          <a:xfrm>
            <a:off x="7344846" y="6414459"/>
            <a:ext cx="2311400" cy="47625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82C5F09-8F10-4EF5-A173-3DA5ED5FE482}" type="slidenum">
              <a:rPr kumimoji="1" lang="ja-JP" altLang="en-US" sz="1400" b="0" i="0" u="none" strike="noStrike" kern="1200" cap="none" spc="0" normalizeH="0" baseline="0" noProof="0" smtClean="0">
                <a:ln>
                  <a:noFill/>
                </a:ln>
                <a:solidFill>
                  <a:srgbClr val="000000"/>
                </a:solidFill>
                <a:effectLst/>
                <a:uLnTx/>
                <a:uFillTx/>
                <a:latin typeface="BIZ UDPゴシック" panose="020B0400000000000000" pitchFamily="50" charset="-128"/>
                <a:ea typeface="BIZ UDPゴシック" panose="020B0400000000000000" pitchFamily="50" charset="-128"/>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1" lang="en-US"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endParaRPr>
          </a:p>
        </p:txBody>
      </p:sp>
      <p:sp>
        <p:nvSpPr>
          <p:cNvPr id="19" name="四角形: 角を丸くする 18">
            <a:extLst>
              <a:ext uri="{FF2B5EF4-FFF2-40B4-BE49-F238E27FC236}">
                <a16:creationId xmlns:a16="http://schemas.microsoft.com/office/drawing/2014/main" id="{D63CC019-B4D9-C113-3CEA-E3CA4898B41D}"/>
              </a:ext>
            </a:extLst>
          </p:cNvPr>
          <p:cNvSpPr/>
          <p:nvPr/>
        </p:nvSpPr>
        <p:spPr>
          <a:xfrm>
            <a:off x="6362412" y="1806715"/>
            <a:ext cx="2427698" cy="461665"/>
          </a:xfrm>
          <a:prstGeom prst="roundRect">
            <a:avLst>
              <a:gd name="adj" fmla="val 10997"/>
            </a:avLst>
          </a:prstGeom>
          <a:gradFill>
            <a:gsLst>
              <a:gs pos="51000">
                <a:srgbClr val="FFC000"/>
              </a:gs>
              <a:gs pos="0">
                <a:srgbClr val="FFC000"/>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rPr>
              <a:t>こども支援センター</a:t>
            </a:r>
          </a:p>
        </p:txBody>
      </p:sp>
    </p:spTree>
    <p:extLst>
      <p:ext uri="{BB962C8B-B14F-4D97-AF65-F5344CB8AC3E}">
        <p14:creationId xmlns:p14="http://schemas.microsoft.com/office/powerpoint/2010/main" val="973146278"/>
      </p:ext>
    </p:extLst>
  </p:cSld>
  <p:clrMapOvr>
    <a:masterClrMapping/>
  </p:clrMapOvr>
  <p:transition spd="slow">
    <p:zoom dir="in"/>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94738EB9-8797-83CD-2F16-B48CD81497A5}"/>
              </a:ext>
            </a:extLst>
          </p:cNvPr>
          <p:cNvSpPr>
            <a:spLocks noGrp="1"/>
          </p:cNvSpPr>
          <p:nvPr>
            <p:ph type="title"/>
          </p:nvPr>
        </p:nvSpPr>
        <p:spPr>
          <a:xfrm>
            <a:off x="495300" y="159218"/>
            <a:ext cx="8915400" cy="677494"/>
          </a:xfrm>
        </p:spPr>
        <p:txBody>
          <a:bodyPr/>
          <a:lstStyle/>
          <a:p>
            <a:r>
              <a:rPr lang="ja-JP" altLang="en-US" dirty="0">
                <a:latin typeface="BIZ UDPゴシック" panose="020B0400000000000000" pitchFamily="50" charset="-128"/>
                <a:ea typeface="BIZ UDPゴシック" panose="020B0400000000000000" pitchFamily="50" charset="-128"/>
              </a:rPr>
              <a:t>（参考例）入所経緯 　　</a:t>
            </a:r>
          </a:p>
        </p:txBody>
      </p:sp>
      <p:sp>
        <p:nvSpPr>
          <p:cNvPr id="6" name="コンテンツ プレースホルダー 5">
            <a:extLst>
              <a:ext uri="{FF2B5EF4-FFF2-40B4-BE49-F238E27FC236}">
                <a16:creationId xmlns:a16="http://schemas.microsoft.com/office/drawing/2014/main" id="{DC04C8FE-F7DE-2F43-FA24-C5C474103478}"/>
              </a:ext>
            </a:extLst>
          </p:cNvPr>
          <p:cNvSpPr>
            <a:spLocks noGrp="1"/>
          </p:cNvSpPr>
          <p:nvPr>
            <p:ph idx="1"/>
          </p:nvPr>
        </p:nvSpPr>
        <p:spPr>
          <a:xfrm>
            <a:off x="200472" y="908720"/>
            <a:ext cx="9633520" cy="2044820"/>
          </a:xfrm>
        </p:spPr>
        <p:txBody>
          <a:bodyPr/>
          <a:lstStyle/>
          <a:p>
            <a:pPr marL="0" indent="0">
              <a:buNone/>
            </a:pPr>
            <a:r>
              <a:rPr lang="ja-JP" altLang="en-US" dirty="0">
                <a:latin typeface="BIZ UDPゴシック" panose="020B0400000000000000" pitchFamily="50" charset="-128"/>
                <a:ea typeface="BIZ UDPゴシック" panose="020B0400000000000000" pitchFamily="50" charset="-128"/>
              </a:rPr>
              <a:t>入所するこども達は</a:t>
            </a:r>
            <a:r>
              <a:rPr lang="en-US" altLang="ja-JP" dirty="0">
                <a:latin typeface="BIZ UDPゴシック" panose="020B0400000000000000" pitchFamily="50" charset="-128"/>
                <a:ea typeface="BIZ UDPゴシック" panose="020B0400000000000000" pitchFamily="50" charset="-128"/>
              </a:rPr>
              <a:t>…</a:t>
            </a:r>
          </a:p>
          <a:p>
            <a:pPr marL="0" indent="0">
              <a:buNone/>
            </a:pPr>
            <a:r>
              <a:rPr lang="en-US" altLang="ja-JP" dirty="0">
                <a:latin typeface="BIZ UDPゴシック" panose="020B0400000000000000" pitchFamily="50" charset="-128"/>
                <a:ea typeface="BIZ UDPゴシック" panose="020B0400000000000000" pitchFamily="50" charset="-128"/>
              </a:rPr>
              <a:t>	</a:t>
            </a:r>
            <a:r>
              <a:rPr lang="ja-JP" altLang="en-US" dirty="0">
                <a:latin typeface="BIZ UDPゴシック" panose="020B0400000000000000" pitchFamily="50" charset="-128"/>
                <a:ea typeface="BIZ UDPゴシック" panose="020B0400000000000000" pitchFamily="50" charset="-128"/>
              </a:rPr>
              <a:t>児童相談所の決定により入所する</a:t>
            </a:r>
            <a:endParaRPr lang="en-US" altLang="ja-JP" dirty="0">
              <a:latin typeface="BIZ UDPゴシック" panose="020B0400000000000000" pitchFamily="50" charset="-128"/>
              <a:ea typeface="BIZ UDPゴシック" panose="020B0400000000000000" pitchFamily="50" charset="-128"/>
            </a:endParaRPr>
          </a:p>
          <a:p>
            <a:pPr marL="457200" lvl="1" indent="0">
              <a:buNone/>
            </a:pPr>
            <a:r>
              <a:rPr lang="en-US" altLang="ja-JP" sz="2400" dirty="0">
                <a:latin typeface="BIZ UDPゴシック" panose="020B0400000000000000" pitchFamily="50" charset="-128"/>
                <a:ea typeface="BIZ UDPゴシック" panose="020B0400000000000000" pitchFamily="50" charset="-128"/>
              </a:rPr>
              <a:t>		</a:t>
            </a:r>
            <a:r>
              <a:rPr lang="ja-JP" altLang="en-US" sz="2400" dirty="0">
                <a:latin typeface="BIZ UDPゴシック" panose="020B0400000000000000" pitchFamily="50" charset="-128"/>
                <a:ea typeface="BIZ UDPゴシック" panose="020B0400000000000000" pitchFamily="50" charset="-128"/>
              </a:rPr>
              <a:t>◆措置入所</a:t>
            </a:r>
            <a:r>
              <a:rPr lang="en-US" altLang="ja-JP" sz="2400" dirty="0">
                <a:latin typeface="BIZ UDPゴシック" panose="020B0400000000000000" pitchFamily="50" charset="-128"/>
                <a:ea typeface="BIZ UDPゴシック" panose="020B0400000000000000" pitchFamily="50" charset="-128"/>
              </a:rPr>
              <a:t>…</a:t>
            </a:r>
            <a:r>
              <a:rPr lang="ja-JP" altLang="en-US" sz="2400" dirty="0">
                <a:latin typeface="BIZ UDPゴシック" panose="020B0400000000000000" pitchFamily="50" charset="-128"/>
                <a:ea typeface="BIZ UDPゴシック" panose="020B0400000000000000" pitchFamily="50" charset="-128"/>
              </a:rPr>
              <a:t>児童相談所長の権限に置いて措置</a:t>
            </a:r>
            <a:endParaRPr lang="en-US" altLang="ja-JP" sz="2400" dirty="0">
              <a:latin typeface="BIZ UDPゴシック" panose="020B0400000000000000" pitchFamily="50" charset="-128"/>
              <a:ea typeface="BIZ UDPゴシック" panose="020B0400000000000000" pitchFamily="50" charset="-128"/>
            </a:endParaRPr>
          </a:p>
          <a:p>
            <a:pPr marL="457200" lvl="1" indent="0">
              <a:buNone/>
            </a:pPr>
            <a:r>
              <a:rPr lang="en-US" altLang="ja-JP" sz="2400" dirty="0">
                <a:latin typeface="BIZ UDPゴシック" panose="020B0400000000000000" pitchFamily="50" charset="-128"/>
                <a:ea typeface="BIZ UDPゴシック" panose="020B0400000000000000" pitchFamily="50" charset="-128"/>
              </a:rPr>
              <a:t>		</a:t>
            </a:r>
            <a:r>
              <a:rPr lang="ja-JP" altLang="en-US" sz="2400" dirty="0">
                <a:latin typeface="BIZ UDPゴシック" panose="020B0400000000000000" pitchFamily="50" charset="-128"/>
                <a:ea typeface="BIZ UDPゴシック" panose="020B0400000000000000" pitchFamily="50" charset="-128"/>
              </a:rPr>
              <a:t>◆契約入所</a:t>
            </a:r>
            <a:r>
              <a:rPr lang="en-US" altLang="ja-JP" sz="2400" dirty="0">
                <a:latin typeface="BIZ UDPゴシック" panose="020B0400000000000000" pitchFamily="50" charset="-128"/>
                <a:ea typeface="BIZ UDPゴシック" panose="020B0400000000000000" pitchFamily="50" charset="-128"/>
              </a:rPr>
              <a:t>…</a:t>
            </a:r>
            <a:r>
              <a:rPr lang="ja-JP" altLang="en-US" sz="2400" dirty="0">
                <a:latin typeface="BIZ UDPゴシック" panose="020B0400000000000000" pitchFamily="50" charset="-128"/>
                <a:ea typeface="BIZ UDPゴシック" panose="020B0400000000000000" pitchFamily="50" charset="-128"/>
              </a:rPr>
              <a:t>児童相談所による受給者証発行により契約</a:t>
            </a:r>
          </a:p>
        </p:txBody>
      </p:sp>
      <p:sp>
        <p:nvSpPr>
          <p:cNvPr id="4" name="スライド番号プレースホルダー 3">
            <a:extLst>
              <a:ext uri="{FF2B5EF4-FFF2-40B4-BE49-F238E27FC236}">
                <a16:creationId xmlns:a16="http://schemas.microsoft.com/office/drawing/2014/main" id="{4E83EB25-558F-F451-8BA3-45FA07BC9A3F}"/>
              </a:ext>
            </a:extLst>
          </p:cNvPr>
          <p:cNvSpPr>
            <a:spLocks noGrp="1"/>
          </p:cNvSpPr>
          <p:nvPr>
            <p:ph type="sldNum" sz="quarter" idx="12"/>
          </p:nvPr>
        </p:nvSpPr>
        <p:spPr/>
        <p:txBody>
          <a:bodyPr/>
          <a:lstStyle/>
          <a:p>
            <a:pPr>
              <a:defRPr/>
            </a:pPr>
            <a:fld id="{982C5F09-8F10-4EF5-A173-3DA5ED5FE482}" type="slidenum">
              <a:rPr lang="ja-JP" altLang="en-US" smtClean="0">
                <a:solidFill>
                  <a:srgbClr val="000000"/>
                </a:solidFill>
                <a:latin typeface="BIZ UDPゴシック" panose="020B0400000000000000" pitchFamily="50" charset="-128"/>
                <a:ea typeface="BIZ UDPゴシック" panose="020B0400000000000000" pitchFamily="50" charset="-128"/>
              </a:rPr>
              <a:pPr>
                <a:defRPr/>
              </a:pPr>
              <a:t>7</a:t>
            </a:fld>
            <a:endParaRPr lang="en-US">
              <a:solidFill>
                <a:srgbClr val="000000"/>
              </a:solidFill>
              <a:latin typeface="BIZ UDPゴシック" panose="020B0400000000000000" pitchFamily="50" charset="-128"/>
              <a:ea typeface="BIZ UDPゴシック" panose="020B0400000000000000" pitchFamily="50" charset="-128"/>
            </a:endParaRPr>
          </a:p>
        </p:txBody>
      </p:sp>
      <p:pic>
        <p:nvPicPr>
          <p:cNvPr id="8" name="図 7" descr="テキスト">
            <a:extLst>
              <a:ext uri="{FF2B5EF4-FFF2-40B4-BE49-F238E27FC236}">
                <a16:creationId xmlns:a16="http://schemas.microsoft.com/office/drawing/2014/main" id="{646B170C-EB00-2E50-6C71-7E414D33432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3220" y="3135256"/>
            <a:ext cx="8320916" cy="3246072"/>
          </a:xfrm>
          <a:prstGeom prst="rect">
            <a:avLst/>
          </a:prstGeom>
          <a:ln>
            <a:solidFill>
              <a:schemeClr val="accent5">
                <a:lumMod val="50000"/>
              </a:schemeClr>
            </a:solidFill>
          </a:ln>
        </p:spPr>
      </p:pic>
      <p:sp>
        <p:nvSpPr>
          <p:cNvPr id="9" name="テキスト ボックス 8">
            <a:extLst>
              <a:ext uri="{FF2B5EF4-FFF2-40B4-BE49-F238E27FC236}">
                <a16:creationId xmlns:a16="http://schemas.microsoft.com/office/drawing/2014/main" id="{CB4F5D39-7BB1-0444-A604-9A0DB1DFE1CB}"/>
              </a:ext>
            </a:extLst>
          </p:cNvPr>
          <p:cNvSpPr txBox="1"/>
          <p:nvPr/>
        </p:nvSpPr>
        <p:spPr>
          <a:xfrm>
            <a:off x="3512840" y="6290156"/>
            <a:ext cx="5448928" cy="523220"/>
          </a:xfrm>
          <a:prstGeom prst="rect">
            <a:avLst/>
          </a:prstGeom>
          <a:noFill/>
        </p:spPr>
        <p:txBody>
          <a:bodyPr wrap="none" rtlCol="0">
            <a:spAutoFit/>
          </a:bodyPr>
          <a:lstStyle/>
          <a:p>
            <a:r>
              <a:rPr kumimoji="1" lang="en-US" altLang="ja-JP" sz="1400" dirty="0">
                <a:latin typeface="BIZ UDPゴシック" panose="020B0400000000000000" pitchFamily="50" charset="-128"/>
                <a:ea typeface="BIZ UDPゴシック" panose="020B0400000000000000" pitchFamily="50" charset="-128"/>
              </a:rPr>
              <a:t>2025</a:t>
            </a:r>
            <a:r>
              <a:rPr kumimoji="1" lang="ja-JP" altLang="en-US" sz="1400" dirty="0">
                <a:latin typeface="BIZ UDPゴシック" panose="020B0400000000000000" pitchFamily="50" charset="-128"/>
                <a:ea typeface="BIZ UDPゴシック" panose="020B0400000000000000" pitchFamily="50" charset="-128"/>
              </a:rPr>
              <a:t>年度福岡県専門研修　</a:t>
            </a:r>
            <a:endParaRPr kumimoji="1" lang="en-US" altLang="ja-JP" sz="1400" dirty="0">
              <a:latin typeface="BIZ UDPゴシック" panose="020B0400000000000000" pitchFamily="50" charset="-128"/>
              <a:ea typeface="BIZ UDPゴシック" panose="020B0400000000000000" pitchFamily="50" charset="-128"/>
            </a:endParaRPr>
          </a:p>
          <a:p>
            <a:r>
              <a:rPr lang="zh-CN" altLang="en-US" sz="1400" dirty="0">
                <a:latin typeface="BIZ UDPゴシック" panose="020B0400000000000000" pitchFamily="50" charset="-128"/>
                <a:ea typeface="BIZ UDPゴシック" panose="020B0400000000000000" pitchFamily="50" charset="-128"/>
              </a:rPr>
              <a:t>上原 桂一郎</a:t>
            </a:r>
            <a:r>
              <a:rPr lang="ja-JP" altLang="en-US" sz="1400" dirty="0">
                <a:latin typeface="BIZ UDPゴシック" panose="020B0400000000000000" pitchFamily="50" charset="-128"/>
                <a:ea typeface="BIZ UDPゴシック" panose="020B0400000000000000" pitchFamily="50" charset="-128"/>
              </a:rPr>
              <a:t>氏スライドより（</a:t>
            </a:r>
            <a:r>
              <a:rPr lang="zh-CN" altLang="en-US" sz="1400" dirty="0">
                <a:latin typeface="BIZ UDPゴシック" panose="020B0400000000000000" pitchFamily="50" charset="-128"/>
                <a:ea typeface="BIZ UDPゴシック" panose="020B0400000000000000" pitchFamily="50" charset="-128"/>
              </a:rPr>
              <a:t>社会福祉法人 共栄福祉会 「若久緑園」</a:t>
            </a:r>
            <a:r>
              <a:rPr lang="ja-JP" altLang="en-US" sz="1400" dirty="0">
                <a:latin typeface="BIZ UDPゴシック" panose="020B0400000000000000" pitchFamily="50" charset="-128"/>
                <a:ea typeface="BIZ UDPゴシック" panose="020B0400000000000000" pitchFamily="50" charset="-128"/>
              </a:rPr>
              <a:t>）</a:t>
            </a:r>
            <a:endParaRPr kumimoji="1" lang="ja-JP" altLang="en-US" sz="14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738854460"/>
      </p:ext>
    </p:extLst>
  </p:cSld>
  <p:clrMapOvr>
    <a:masterClrMapping/>
  </p:clrMapOvr>
  <p:transition spd="slow">
    <p:zoom dir="in"/>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97981" y="1"/>
            <a:ext cx="8229600" cy="1286653"/>
          </a:xfrm>
        </p:spPr>
        <p:txBody>
          <a:bodyPr>
            <a:normAutofit fontScale="90000"/>
          </a:bodyPr>
          <a:lstStyle/>
          <a:p>
            <a:r>
              <a:rPr lang="ja-JP" altLang="en-US" sz="2700" dirty="0">
                <a:latin typeface="BIZ UDPゴシック" panose="020B0400000000000000" pitchFamily="50" charset="-128"/>
                <a:ea typeface="BIZ UDPゴシック" panose="020B0400000000000000" pitchFamily="50" charset="-128"/>
              </a:rPr>
              <a:t>こどもと親の状況を把握しよう</a:t>
            </a:r>
            <a:br>
              <a:rPr lang="en-US" altLang="ja-JP" sz="3200" dirty="0">
                <a:latin typeface="BIZ UDPゴシック" panose="020B0400000000000000" pitchFamily="50" charset="-128"/>
                <a:ea typeface="BIZ UDPゴシック" panose="020B0400000000000000" pitchFamily="50" charset="-128"/>
              </a:rPr>
            </a:br>
            <a:r>
              <a:rPr lang="ja-JP" altLang="en-US" sz="3200" dirty="0">
                <a:latin typeface="BIZ UDPゴシック" panose="020B0400000000000000" pitchFamily="50" charset="-128"/>
                <a:ea typeface="BIZ UDPゴシック" panose="020B0400000000000000" pitchFamily="50" charset="-128"/>
              </a:rPr>
              <a:t>こどもの発達の連続性と保護者の変化</a:t>
            </a:r>
            <a:br>
              <a:rPr lang="en-US" altLang="ja-JP" sz="3200" dirty="0">
                <a:latin typeface="BIZ UDPゴシック" panose="020B0400000000000000" pitchFamily="50" charset="-128"/>
                <a:ea typeface="BIZ UDPゴシック" panose="020B0400000000000000" pitchFamily="50" charset="-128"/>
              </a:rPr>
            </a:br>
            <a:r>
              <a:rPr lang="ja-JP" altLang="en-US" sz="3200" dirty="0">
                <a:latin typeface="BIZ UDPゴシック" panose="020B0400000000000000" pitchFamily="50" charset="-128"/>
                <a:ea typeface="BIZ UDPゴシック" panose="020B0400000000000000" pitchFamily="50" charset="-128"/>
              </a:rPr>
              <a:t>（ライフイベントごとの状況）</a:t>
            </a:r>
          </a:p>
        </p:txBody>
      </p:sp>
      <p:sp>
        <p:nvSpPr>
          <p:cNvPr id="27" name="テキスト ボックス 26"/>
          <p:cNvSpPr txBox="1"/>
          <p:nvPr/>
        </p:nvSpPr>
        <p:spPr>
          <a:xfrm>
            <a:off x="1357829" y="5363924"/>
            <a:ext cx="590226"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０歳</a:t>
            </a:r>
          </a:p>
        </p:txBody>
      </p:sp>
      <p:grpSp>
        <p:nvGrpSpPr>
          <p:cNvPr id="8" name="グループ化 7">
            <a:extLst>
              <a:ext uri="{FF2B5EF4-FFF2-40B4-BE49-F238E27FC236}">
                <a16:creationId xmlns:a16="http://schemas.microsoft.com/office/drawing/2014/main" id="{173E4D0F-DA35-4728-826B-BBA338F9A7D8}"/>
              </a:ext>
            </a:extLst>
          </p:cNvPr>
          <p:cNvGrpSpPr/>
          <p:nvPr/>
        </p:nvGrpSpPr>
        <p:grpSpPr>
          <a:xfrm>
            <a:off x="407869" y="1124745"/>
            <a:ext cx="9421571" cy="5651757"/>
            <a:chOff x="147735" y="836712"/>
            <a:chExt cx="9421571" cy="5651757"/>
          </a:xfrm>
        </p:grpSpPr>
        <p:grpSp>
          <p:nvGrpSpPr>
            <p:cNvPr id="3" name="グループ化 2"/>
            <p:cNvGrpSpPr/>
            <p:nvPr/>
          </p:nvGrpSpPr>
          <p:grpSpPr>
            <a:xfrm>
              <a:off x="323528" y="836712"/>
              <a:ext cx="9245778" cy="5651757"/>
              <a:chOff x="-421776" y="1412777"/>
              <a:chExt cx="9245778" cy="5651757"/>
            </a:xfrm>
          </p:grpSpPr>
          <p:sp>
            <p:nvSpPr>
              <p:cNvPr id="5" name="右矢印 4"/>
              <p:cNvSpPr/>
              <p:nvPr/>
            </p:nvSpPr>
            <p:spPr>
              <a:xfrm rot="20051971" flipV="1">
                <a:off x="251500" y="4037475"/>
                <a:ext cx="8572502" cy="20026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BIZ UDPゴシック" panose="020B0400000000000000" pitchFamily="50" charset="-128"/>
                  <a:ea typeface="BIZ UDPゴシック" panose="020B0400000000000000" pitchFamily="50" charset="-128"/>
                </a:endParaRPr>
              </a:p>
            </p:txBody>
          </p:sp>
          <p:sp>
            <p:nvSpPr>
              <p:cNvPr id="14" name="テキスト ボックス 13"/>
              <p:cNvSpPr txBox="1"/>
              <p:nvPr/>
            </p:nvSpPr>
            <p:spPr>
              <a:xfrm>
                <a:off x="57207" y="1628801"/>
                <a:ext cx="553998" cy="3468257"/>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保護者（家族）歴と成熟度</a:t>
                </a:r>
              </a:p>
            </p:txBody>
          </p:sp>
          <p:sp>
            <p:nvSpPr>
              <p:cNvPr id="15" name="テキスト ボックス 14"/>
              <p:cNvSpPr txBox="1"/>
              <p:nvPr/>
            </p:nvSpPr>
            <p:spPr>
              <a:xfrm>
                <a:off x="2708868" y="6602869"/>
                <a:ext cx="3052439"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こどもの年齢・社会化</a:t>
                </a:r>
              </a:p>
            </p:txBody>
          </p:sp>
          <p:sp>
            <p:nvSpPr>
              <p:cNvPr id="16" name="円/楕円 15"/>
              <p:cNvSpPr/>
              <p:nvPr/>
            </p:nvSpPr>
            <p:spPr>
              <a:xfrm>
                <a:off x="3027613" y="1719289"/>
                <a:ext cx="5094530" cy="1975064"/>
              </a:xfrm>
              <a:prstGeom prst="ellipse">
                <a:avLst/>
              </a:prstGeom>
              <a:solidFill>
                <a:schemeClr val="accent1">
                  <a:alpha val="2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現実的将来への期待</a:t>
                </a:r>
                <a:endParaRPr kumimoji="1" lang="en-US" altLang="ja-JP" sz="180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不安状況を見据えた期待感</a:t>
                </a:r>
                <a:endParaRPr kumimoji="1" lang="en-US" altLang="ja-JP" sz="180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80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80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
            <p:nvSpPr>
              <p:cNvPr id="17" name="円/楕円 16"/>
              <p:cNvSpPr/>
              <p:nvPr/>
            </p:nvSpPr>
            <p:spPr>
              <a:xfrm>
                <a:off x="759988" y="2682849"/>
                <a:ext cx="4740723" cy="2064535"/>
              </a:xfrm>
              <a:prstGeom prst="ellipse">
                <a:avLst/>
              </a:prstGeom>
              <a:solidFill>
                <a:schemeClr val="accent1">
                  <a:alpha val="2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受容と現実検討</a:t>
                </a:r>
                <a:endParaRPr kumimoji="1" lang="en-US" altLang="ja-JP" sz="180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dirty="0">
                    <a:solidFill>
                      <a:prstClr val="black"/>
                    </a:solidFill>
                    <a:latin typeface="BIZ UDPゴシック" panose="020B0400000000000000" pitchFamily="50" charset="-128"/>
                    <a:ea typeface="BIZ UDPゴシック" panose="020B0400000000000000" pitchFamily="50" charset="-128"/>
                  </a:rPr>
                  <a:t>思春期に向けた心配</a:t>
                </a:r>
                <a:endParaRPr lang="en-US" altLang="ja-JP" dirty="0">
                  <a:solidFill>
                    <a:prstClr val="black"/>
                  </a:solidFill>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漠然とした将来への心配</a:t>
                </a:r>
                <a:endParaRPr kumimoji="1" lang="en-US" altLang="ja-JP" sz="180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80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80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80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
            <p:nvSpPr>
              <p:cNvPr id="18" name="円/楕円 17"/>
              <p:cNvSpPr/>
              <p:nvPr/>
            </p:nvSpPr>
            <p:spPr>
              <a:xfrm>
                <a:off x="650334" y="3553621"/>
                <a:ext cx="3506430" cy="2255418"/>
              </a:xfrm>
              <a:prstGeom prst="ellipse">
                <a:avLst/>
              </a:prstGeom>
              <a:solidFill>
                <a:schemeClr val="accent1">
                  <a:alpha val="2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戸惑いと焦り</a:t>
                </a:r>
                <a:endParaRPr kumimoji="1" lang="en-US" altLang="ja-JP" sz="180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治したい思い</a:t>
                </a:r>
                <a:endParaRPr kumimoji="1" lang="en-US" altLang="ja-JP" sz="180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普通に近づけたい思い　</a:t>
                </a:r>
                <a:endParaRPr kumimoji="1" lang="en-US" altLang="ja-JP" sz="180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altLang="ja-JP" dirty="0">
                  <a:solidFill>
                    <a:prstClr val="black"/>
                  </a:solidFill>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80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80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
            <p:nvSpPr>
              <p:cNvPr id="4" name="正方形/長方形 3"/>
              <p:cNvSpPr/>
              <p:nvPr/>
            </p:nvSpPr>
            <p:spPr>
              <a:xfrm>
                <a:off x="650334" y="4747384"/>
                <a:ext cx="2516123" cy="1273906"/>
              </a:xfrm>
              <a:prstGeom prst="rect">
                <a:avLst/>
              </a:prstGeom>
              <a:noFill/>
              <a:ln w="158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BIZ UDPゴシック" panose="020B0400000000000000" pitchFamily="50" charset="-128"/>
                  <a:ea typeface="BIZ UDPゴシック" panose="020B0400000000000000" pitchFamily="50" charset="-128"/>
                </a:endParaRPr>
              </a:p>
            </p:txBody>
          </p:sp>
          <p:sp>
            <p:nvSpPr>
              <p:cNvPr id="6" name="正方形/長方形 5"/>
              <p:cNvSpPr/>
              <p:nvPr/>
            </p:nvSpPr>
            <p:spPr>
              <a:xfrm>
                <a:off x="643513" y="3553621"/>
                <a:ext cx="4740724" cy="2467669"/>
              </a:xfrm>
              <a:prstGeom prst="rect">
                <a:avLst/>
              </a:prstGeom>
              <a:noFill/>
              <a:ln w="1905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BIZ UDPゴシック" panose="020B0400000000000000" pitchFamily="50" charset="-128"/>
                  <a:ea typeface="BIZ UDPゴシック" panose="020B0400000000000000" pitchFamily="50" charset="-128"/>
                </a:endParaRPr>
              </a:p>
            </p:txBody>
          </p:sp>
          <p:sp>
            <p:nvSpPr>
              <p:cNvPr id="21" name="正方形/長方形 20"/>
              <p:cNvSpPr/>
              <p:nvPr/>
            </p:nvSpPr>
            <p:spPr>
              <a:xfrm>
                <a:off x="650333" y="2627717"/>
                <a:ext cx="6892399" cy="3389257"/>
              </a:xfrm>
              <a:prstGeom prst="rect">
                <a:avLst/>
              </a:prstGeom>
              <a:noFill/>
              <a:ln w="1905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BIZ UDPゴシック" panose="020B0400000000000000" pitchFamily="50" charset="-128"/>
                  <a:ea typeface="BIZ UDPゴシック" panose="020B0400000000000000" pitchFamily="50" charset="-128"/>
                </a:endParaRPr>
              </a:p>
            </p:txBody>
          </p:sp>
          <p:sp>
            <p:nvSpPr>
              <p:cNvPr id="7" name="テキスト ボックス 6"/>
              <p:cNvSpPr txBox="1"/>
              <p:nvPr/>
            </p:nvSpPr>
            <p:spPr>
              <a:xfrm>
                <a:off x="7164289" y="6021288"/>
                <a:ext cx="729687"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１８歳</a:t>
                </a:r>
              </a:p>
            </p:txBody>
          </p:sp>
          <p:sp>
            <p:nvSpPr>
              <p:cNvPr id="22" name="テキスト ボックス 21"/>
              <p:cNvSpPr txBox="1"/>
              <p:nvPr/>
            </p:nvSpPr>
            <p:spPr>
              <a:xfrm>
                <a:off x="5103752" y="6021288"/>
                <a:ext cx="729687"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１２歳</a:t>
                </a:r>
              </a:p>
            </p:txBody>
          </p:sp>
          <p:sp>
            <p:nvSpPr>
              <p:cNvPr id="26" name="テキスト ボックス 25"/>
              <p:cNvSpPr txBox="1"/>
              <p:nvPr/>
            </p:nvSpPr>
            <p:spPr>
              <a:xfrm>
                <a:off x="3043215" y="6021288"/>
                <a:ext cx="590226"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６歳</a:t>
                </a:r>
              </a:p>
            </p:txBody>
          </p:sp>
          <p:cxnSp>
            <p:nvCxnSpPr>
              <p:cNvPr id="9" name="直線矢印コネクタ 8"/>
              <p:cNvCxnSpPr/>
              <p:nvPr/>
            </p:nvCxnSpPr>
            <p:spPr>
              <a:xfrm>
                <a:off x="-421776" y="6029992"/>
                <a:ext cx="8915443" cy="4316"/>
              </a:xfrm>
              <a:prstGeom prst="straightConnector1">
                <a:avLst/>
              </a:prstGeom>
              <a:ln w="254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p:nvPr/>
            </p:nvCxnSpPr>
            <p:spPr>
              <a:xfrm flipV="1">
                <a:off x="643512" y="1412777"/>
                <a:ext cx="6822" cy="4617215"/>
              </a:xfrm>
              <a:prstGeom prst="straightConnector1">
                <a:avLst/>
              </a:prstGeom>
              <a:ln w="254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9" name="円/楕円 18"/>
              <p:cNvSpPr/>
              <p:nvPr/>
            </p:nvSpPr>
            <p:spPr>
              <a:xfrm>
                <a:off x="655828" y="4545899"/>
                <a:ext cx="1882356" cy="1520736"/>
              </a:xfrm>
              <a:prstGeom prst="ellipse">
                <a:avLst/>
              </a:prstGeom>
              <a:solidFill>
                <a:schemeClr val="accent1">
                  <a:alpha val="31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成長への期待・夢</a:t>
                </a:r>
                <a:endParaRPr kumimoji="1" lang="en-US" altLang="ja-JP" sz="180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
            <p:nvSpPr>
              <p:cNvPr id="25" name="円/楕円 24"/>
              <p:cNvSpPr/>
              <p:nvPr/>
            </p:nvSpPr>
            <p:spPr>
              <a:xfrm>
                <a:off x="5130908" y="3140969"/>
                <a:ext cx="3450801" cy="2916832"/>
              </a:xfrm>
              <a:prstGeom prst="ellipse">
                <a:avLst/>
              </a:prstGeom>
              <a:solidFill>
                <a:srgbClr val="FFC000">
                  <a:alpha val="61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活動技能の蓄積</a:t>
                </a:r>
                <a:endParaRPr kumimoji="1" lang="en-US" altLang="ja-JP"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活動への主体的参加</a:t>
                </a:r>
                <a:endParaRPr kumimoji="1" lang="en-US" altLang="ja-JP"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個別化と協調性の均衡</a:t>
                </a:r>
                <a:endParaRPr kumimoji="1" lang="en-US" altLang="ja-JP"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自己肯定</a:t>
                </a:r>
                <a:endParaRPr kumimoji="1" lang="en-US" altLang="ja-JP"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
            <p:nvSpPr>
              <p:cNvPr id="24" name="円/楕円 23"/>
              <p:cNvSpPr/>
              <p:nvPr/>
            </p:nvSpPr>
            <p:spPr>
              <a:xfrm>
                <a:off x="3563801" y="4107005"/>
                <a:ext cx="2520366" cy="1855854"/>
              </a:xfrm>
              <a:prstGeom prst="ellipse">
                <a:avLst/>
              </a:prstGeom>
              <a:solidFill>
                <a:srgbClr val="FFC000">
                  <a:alpha val="61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学習課題</a:t>
                </a:r>
                <a:endParaRPr kumimoji="1" lang="en-US" altLang="ja-JP"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対人技能</a:t>
                </a:r>
                <a:endParaRPr kumimoji="1" lang="en-US" altLang="ja-JP"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社会化</a:t>
                </a:r>
                <a:endParaRPr kumimoji="1" lang="en-US" altLang="ja-JP"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
            <p:nvSpPr>
              <p:cNvPr id="20" name="円/楕円 19"/>
              <p:cNvSpPr/>
              <p:nvPr/>
            </p:nvSpPr>
            <p:spPr>
              <a:xfrm>
                <a:off x="2096195" y="4814327"/>
                <a:ext cx="3139602" cy="1202646"/>
              </a:xfrm>
              <a:prstGeom prst="ellipse">
                <a:avLst/>
              </a:prstGeom>
              <a:solidFill>
                <a:srgbClr val="FFC000">
                  <a:alpha val="61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運動発達</a:t>
                </a:r>
                <a:endParaRPr kumimoji="1" lang="en-US" altLang="ja-JP"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認知発達</a:t>
                </a:r>
              </a:p>
            </p:txBody>
          </p:sp>
          <p:sp>
            <p:nvSpPr>
              <p:cNvPr id="23" name="円/楕円 22"/>
              <p:cNvSpPr/>
              <p:nvPr/>
            </p:nvSpPr>
            <p:spPr>
              <a:xfrm>
                <a:off x="669750" y="5530666"/>
                <a:ext cx="2611248" cy="527134"/>
              </a:xfrm>
              <a:prstGeom prst="ellipse">
                <a:avLst/>
              </a:prstGeom>
              <a:solidFill>
                <a:srgbClr val="FFC000">
                  <a:alpha val="61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感覚－運動経験</a:t>
                </a:r>
                <a:endParaRPr kumimoji="1" lang="en-US" altLang="ja-JP"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知的発達</a:t>
                </a:r>
              </a:p>
            </p:txBody>
          </p:sp>
        </p:grpSp>
        <p:sp>
          <p:nvSpPr>
            <p:cNvPr id="28" name="円/楕円 27"/>
            <p:cNvSpPr/>
            <p:nvPr/>
          </p:nvSpPr>
          <p:spPr>
            <a:xfrm>
              <a:off x="179517" y="4954601"/>
              <a:ext cx="1358405" cy="488884"/>
            </a:xfrm>
            <a:prstGeom prst="ellipse">
              <a:avLst/>
            </a:prstGeom>
            <a:solidFill>
              <a:srgbClr val="FFC000">
                <a:alpha val="61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筋・感覚器準備</a:t>
              </a:r>
            </a:p>
          </p:txBody>
        </p:sp>
        <p:sp>
          <p:nvSpPr>
            <p:cNvPr id="29" name="円/楕円 28"/>
            <p:cNvSpPr/>
            <p:nvPr/>
          </p:nvSpPr>
          <p:spPr>
            <a:xfrm>
              <a:off x="147735" y="4623435"/>
              <a:ext cx="1322462" cy="399844"/>
            </a:xfrm>
            <a:prstGeom prst="ellipse">
              <a:avLst/>
            </a:prstGeom>
            <a:solidFill>
              <a:schemeClr val="accent1">
                <a:alpha val="31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期待・創造</a:t>
              </a:r>
              <a:endParaRPr kumimoji="1" lang="en-US" altLang="ja-JP"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grpSp>
      <p:sp>
        <p:nvSpPr>
          <p:cNvPr id="10" name="スライド番号プレースホルダー 9">
            <a:extLst>
              <a:ext uri="{FF2B5EF4-FFF2-40B4-BE49-F238E27FC236}">
                <a16:creationId xmlns:a16="http://schemas.microsoft.com/office/drawing/2014/main" id="{12A4B6EF-91AA-8069-B8D0-17F1B05CBF5A}"/>
              </a:ext>
            </a:extLst>
          </p:cNvPr>
          <p:cNvSpPr>
            <a:spLocks noGrp="1"/>
          </p:cNvSpPr>
          <p:nvPr>
            <p:ph type="sldNum" sz="quarter" idx="12"/>
          </p:nvPr>
        </p:nvSpPr>
        <p:spPr>
          <a:xfrm>
            <a:off x="7099300" y="6356403"/>
            <a:ext cx="2311400" cy="365125"/>
          </a:xfrm>
        </p:spPr>
        <p:txBody>
          <a:bodyPr/>
          <a:lstStyle/>
          <a:p>
            <a:fld id="{5E614586-0A8F-4818-ACDC-ED708ECEC71E}" type="slidenum">
              <a:rPr kumimoji="1" lang="ja-JP" altLang="en-US" smtClean="0">
                <a:latin typeface="BIZ UDPゴシック" panose="020B0400000000000000" pitchFamily="50" charset="-128"/>
                <a:ea typeface="BIZ UDPゴシック" panose="020B0400000000000000" pitchFamily="50" charset="-128"/>
              </a:rPr>
              <a:t>8</a:t>
            </a:fld>
            <a:endParaRPr kumimoji="1" lang="ja-JP" altLang="en-US"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739823713"/>
      </p:ext>
    </p:extLst>
  </p:cSld>
  <p:clrMapOvr>
    <a:masterClrMapping/>
  </p:clrMapOvr>
  <p:transition spd="slow">
    <p:zoom dir="in"/>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6523" y="-249238"/>
            <a:ext cx="8592079" cy="342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243" name="グループ化 29"/>
          <p:cNvGrpSpPr>
            <a:grpSpLocks/>
          </p:cNvGrpSpPr>
          <p:nvPr/>
        </p:nvGrpSpPr>
        <p:grpSpPr bwMode="auto">
          <a:xfrm>
            <a:off x="1016295" y="3429031"/>
            <a:ext cx="7993744" cy="2797175"/>
            <a:chOff x="845938" y="3821436"/>
            <a:chExt cx="7378055" cy="2796505"/>
          </a:xfrm>
        </p:grpSpPr>
        <p:sp>
          <p:nvSpPr>
            <p:cNvPr id="10271" name="テキスト ボックス 1"/>
            <p:cNvSpPr txBox="1">
              <a:spLocks noChangeArrowheads="1"/>
            </p:cNvSpPr>
            <p:nvPr/>
          </p:nvSpPr>
          <p:spPr bwMode="auto">
            <a:xfrm>
              <a:off x="845938" y="3821436"/>
              <a:ext cx="454514" cy="1352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eaLnBrk="0" hangingPunct="0">
                <a:spcBef>
                  <a:spcPct val="20000"/>
                </a:spcBef>
                <a:buChar char="•"/>
                <a:defRPr sz="3200">
                  <a:solidFill>
                    <a:schemeClr val="tx1"/>
                  </a:solidFill>
                  <a:latin typeface="Arial" pitchFamily="34" charset="0"/>
                  <a:ea typeface="ＭＳ Ｐゴシック" pitchFamily="50" charset="-128"/>
                </a:defRPr>
              </a:lvl1pPr>
              <a:lvl2pPr marL="742950" indent="-285750" eaLnBrk="0" hangingPunct="0">
                <a:spcBef>
                  <a:spcPct val="20000"/>
                </a:spcBef>
                <a:buChar char="–"/>
                <a:defRPr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ja-JP" altLang="en-US" sz="2000" b="1"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rPr>
                <a:t>乳幼児期</a:t>
              </a:r>
            </a:p>
          </p:txBody>
        </p:sp>
        <p:sp>
          <p:nvSpPr>
            <p:cNvPr id="10272" name="テキスト ボックス 2"/>
            <p:cNvSpPr txBox="1">
              <a:spLocks noChangeArrowheads="1"/>
            </p:cNvSpPr>
            <p:nvPr/>
          </p:nvSpPr>
          <p:spPr bwMode="auto">
            <a:xfrm>
              <a:off x="1411368" y="4469352"/>
              <a:ext cx="1193099" cy="980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eaLnBrk="0" hangingPunct="0">
                <a:spcBef>
                  <a:spcPct val="20000"/>
                </a:spcBef>
                <a:buChar char="•"/>
                <a:defRPr sz="3200">
                  <a:solidFill>
                    <a:schemeClr val="tx1"/>
                  </a:solidFill>
                  <a:latin typeface="Arial" pitchFamily="34" charset="0"/>
                  <a:ea typeface="ＭＳ Ｐゴシック" pitchFamily="50" charset="-128"/>
                </a:defRPr>
              </a:lvl1pPr>
              <a:lvl2pPr marL="742950" indent="-285750" eaLnBrk="0" hangingPunct="0">
                <a:spcBef>
                  <a:spcPct val="20000"/>
                </a:spcBef>
                <a:buChar char="–"/>
                <a:defRPr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ja-JP" altLang="en-US" sz="1800" b="1"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rPr>
                <a:t>幼稚園</a:t>
              </a:r>
              <a:endParaRPr kumimoji="0" lang="en-US" altLang="ja-JP" sz="1800" b="1"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endParaRPr>
            </a:p>
            <a:p>
              <a:pPr marL="0" marR="0" lvl="0" indent="0" algn="l" defTabSz="457200" rtl="0" eaLnBrk="1" fontAlgn="base" latinLnBrk="0" hangingPunct="1">
                <a:lnSpc>
                  <a:spcPct val="100000"/>
                </a:lnSpc>
                <a:spcBef>
                  <a:spcPct val="0"/>
                </a:spcBef>
                <a:spcAft>
                  <a:spcPct val="0"/>
                </a:spcAft>
                <a:buClrTx/>
                <a:buSzTx/>
                <a:buFontTx/>
                <a:buNone/>
                <a:tabLst/>
                <a:defRPr/>
              </a:pPr>
              <a:r>
                <a:rPr kumimoji="0" lang="ja-JP" altLang="en-US" sz="1800" b="1"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rPr>
                <a:t>　　・</a:t>
              </a:r>
              <a:endParaRPr kumimoji="0" lang="en-US" altLang="ja-JP" sz="1800" b="1"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endParaRPr>
            </a:p>
            <a:p>
              <a:pPr marL="0" marR="0" lvl="0" indent="0" algn="l" defTabSz="457200" rtl="0" eaLnBrk="1" fontAlgn="base" latinLnBrk="0" hangingPunct="1">
                <a:lnSpc>
                  <a:spcPct val="100000"/>
                </a:lnSpc>
                <a:spcBef>
                  <a:spcPct val="0"/>
                </a:spcBef>
                <a:spcAft>
                  <a:spcPct val="0"/>
                </a:spcAft>
                <a:buClrTx/>
                <a:buSzTx/>
                <a:buFontTx/>
                <a:buNone/>
                <a:tabLst/>
                <a:defRPr/>
              </a:pPr>
              <a:r>
                <a:rPr kumimoji="0" lang="ja-JP" altLang="en-US" sz="1800" b="1"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rPr>
                <a:t>保育所</a:t>
              </a:r>
              <a:endParaRPr kumimoji="0" lang="en-US" altLang="ja-JP" sz="1800" b="1"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endParaRPr>
            </a:p>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ja-JP" altLang="en-US" sz="1800" b="1"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endParaRPr>
            </a:p>
          </p:txBody>
        </p:sp>
        <p:sp>
          <p:nvSpPr>
            <p:cNvPr id="10273" name="テキスト ボックス 8"/>
            <p:cNvSpPr txBox="1">
              <a:spLocks noChangeArrowheads="1"/>
            </p:cNvSpPr>
            <p:nvPr/>
          </p:nvSpPr>
          <p:spPr bwMode="auto">
            <a:xfrm>
              <a:off x="2717946" y="3821437"/>
              <a:ext cx="454514" cy="1031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none">
              <a:spAutoFit/>
            </a:bodyPr>
            <a:lstStyle>
              <a:lvl1pPr eaLnBrk="0" hangingPunct="0">
                <a:spcBef>
                  <a:spcPct val="20000"/>
                </a:spcBef>
                <a:buChar char="•"/>
                <a:defRPr sz="3200">
                  <a:solidFill>
                    <a:schemeClr val="tx1"/>
                  </a:solidFill>
                  <a:latin typeface="Arial" pitchFamily="34" charset="0"/>
                  <a:ea typeface="ＭＳ Ｐゴシック" pitchFamily="50" charset="-128"/>
                </a:defRPr>
              </a:lvl1pPr>
              <a:lvl2pPr marL="742950" indent="-285750" eaLnBrk="0" hangingPunct="0">
                <a:spcBef>
                  <a:spcPct val="20000"/>
                </a:spcBef>
                <a:buChar char="–"/>
                <a:defRPr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ja-JP" altLang="en-US" sz="2000" b="1"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rPr>
                <a:t>学 齢 期</a:t>
              </a:r>
            </a:p>
          </p:txBody>
        </p:sp>
        <p:sp>
          <p:nvSpPr>
            <p:cNvPr id="13" name="円/楕円 12"/>
            <p:cNvSpPr/>
            <p:nvPr/>
          </p:nvSpPr>
          <p:spPr bwMode="auto">
            <a:xfrm>
              <a:off x="2535989" y="4824718"/>
              <a:ext cx="720080" cy="1772634"/>
            </a:xfrm>
            <a:prstGeom prst="ellipse">
              <a:avLst/>
            </a:prstGeom>
            <a:solidFill>
              <a:srgbClr val="FFC000"/>
            </a:solidFill>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ja-JP" altLang="en-US" sz="40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endParaRPr>
            </a:p>
          </p:txBody>
        </p:sp>
        <p:sp>
          <p:nvSpPr>
            <p:cNvPr id="10277" name="テキスト ボックス 9"/>
            <p:cNvSpPr txBox="1">
              <a:spLocks noChangeArrowheads="1"/>
            </p:cNvSpPr>
            <p:nvPr/>
          </p:nvSpPr>
          <p:spPr bwMode="auto">
            <a:xfrm>
              <a:off x="2717945" y="5025890"/>
              <a:ext cx="454514" cy="13744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none">
              <a:spAutoFit/>
            </a:bodyPr>
            <a:lstStyle>
              <a:lvl1pPr eaLnBrk="0" hangingPunct="0">
                <a:spcBef>
                  <a:spcPct val="20000"/>
                </a:spcBef>
                <a:buChar char="•"/>
                <a:defRPr sz="3200">
                  <a:solidFill>
                    <a:schemeClr val="tx1"/>
                  </a:solidFill>
                  <a:latin typeface="Arial" pitchFamily="34" charset="0"/>
                  <a:ea typeface="ＭＳ Ｐゴシック" pitchFamily="50" charset="-128"/>
                </a:defRPr>
              </a:lvl1pPr>
              <a:lvl2pPr marL="742950" indent="-285750" eaLnBrk="0" hangingPunct="0">
                <a:spcBef>
                  <a:spcPct val="20000"/>
                </a:spcBef>
                <a:buChar char="–"/>
                <a:defRPr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ja-JP" altLang="en-US" sz="2000" b="1"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rPr>
                <a:t>移行期支援</a:t>
              </a:r>
            </a:p>
          </p:txBody>
        </p:sp>
        <p:sp>
          <p:nvSpPr>
            <p:cNvPr id="10278" name="テキスト ボックス 13"/>
            <p:cNvSpPr txBox="1">
              <a:spLocks noChangeArrowheads="1"/>
            </p:cNvSpPr>
            <p:nvPr/>
          </p:nvSpPr>
          <p:spPr bwMode="auto">
            <a:xfrm>
              <a:off x="3579563" y="4445361"/>
              <a:ext cx="426107" cy="9598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eaLnBrk="0" hangingPunct="0">
                <a:spcBef>
                  <a:spcPct val="20000"/>
                </a:spcBef>
                <a:buChar char="•"/>
                <a:defRPr sz="3200">
                  <a:solidFill>
                    <a:schemeClr val="tx1"/>
                  </a:solidFill>
                  <a:latin typeface="Arial" pitchFamily="34" charset="0"/>
                  <a:ea typeface="ＭＳ Ｐゴシック" pitchFamily="50" charset="-128"/>
                </a:defRPr>
              </a:lvl1pPr>
              <a:lvl2pPr marL="742950" indent="-285750" eaLnBrk="0" hangingPunct="0">
                <a:spcBef>
                  <a:spcPct val="20000"/>
                </a:spcBef>
                <a:buChar char="–"/>
                <a:defRPr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ja-JP" altLang="en-US" sz="1800" b="1"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rPr>
                <a:t>小学校</a:t>
              </a:r>
            </a:p>
          </p:txBody>
        </p:sp>
        <p:sp>
          <p:nvSpPr>
            <p:cNvPr id="10279" name="テキスト ボックス 14"/>
            <p:cNvSpPr txBox="1">
              <a:spLocks noChangeArrowheads="1"/>
            </p:cNvSpPr>
            <p:nvPr/>
          </p:nvSpPr>
          <p:spPr bwMode="auto">
            <a:xfrm>
              <a:off x="5061897" y="4414048"/>
              <a:ext cx="426107" cy="7846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none">
              <a:spAutoFit/>
            </a:bodyPr>
            <a:lstStyle>
              <a:lvl1pPr eaLnBrk="0" hangingPunct="0">
                <a:spcBef>
                  <a:spcPct val="20000"/>
                </a:spcBef>
                <a:buChar char="•"/>
                <a:defRPr sz="3200">
                  <a:solidFill>
                    <a:schemeClr val="tx1"/>
                  </a:solidFill>
                  <a:latin typeface="Arial" pitchFamily="34" charset="0"/>
                  <a:ea typeface="ＭＳ Ｐゴシック" pitchFamily="50" charset="-128"/>
                </a:defRPr>
              </a:lvl1pPr>
              <a:lvl2pPr marL="742950" indent="-285750" eaLnBrk="0" hangingPunct="0">
                <a:spcBef>
                  <a:spcPct val="20000"/>
                </a:spcBef>
                <a:buChar char="–"/>
                <a:defRPr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ja-JP" altLang="en-US" sz="1800" b="1"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rPr>
                <a:t>中学校</a:t>
              </a:r>
            </a:p>
          </p:txBody>
        </p:sp>
        <p:sp>
          <p:nvSpPr>
            <p:cNvPr id="10280" name="テキスト ボックス 15"/>
            <p:cNvSpPr txBox="1">
              <a:spLocks noChangeArrowheads="1"/>
            </p:cNvSpPr>
            <p:nvPr/>
          </p:nvSpPr>
          <p:spPr bwMode="auto">
            <a:xfrm>
              <a:off x="6573895" y="4458648"/>
              <a:ext cx="426107" cy="8926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eaLnBrk="0" hangingPunct="0">
                <a:spcBef>
                  <a:spcPct val="20000"/>
                </a:spcBef>
                <a:buChar char="•"/>
                <a:defRPr sz="3200">
                  <a:solidFill>
                    <a:schemeClr val="tx1"/>
                  </a:solidFill>
                  <a:latin typeface="Arial" pitchFamily="34" charset="0"/>
                  <a:ea typeface="ＭＳ Ｐゴシック" pitchFamily="50" charset="-128"/>
                </a:defRPr>
              </a:lvl1pPr>
              <a:lvl2pPr marL="742950" indent="-285750" eaLnBrk="0" hangingPunct="0">
                <a:spcBef>
                  <a:spcPct val="20000"/>
                </a:spcBef>
                <a:buChar char="–"/>
                <a:defRPr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ja-JP" altLang="en-US" sz="1800" b="1"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rPr>
                <a:t>高　校　</a:t>
              </a:r>
            </a:p>
          </p:txBody>
        </p:sp>
        <p:sp>
          <p:nvSpPr>
            <p:cNvPr id="18" name="円/楕円 17"/>
            <p:cNvSpPr/>
            <p:nvPr/>
          </p:nvSpPr>
          <p:spPr bwMode="auto">
            <a:xfrm>
              <a:off x="4191990" y="4872887"/>
              <a:ext cx="653885" cy="1724465"/>
            </a:xfrm>
            <a:prstGeom prst="ellipse">
              <a:avLst/>
            </a:prstGeom>
            <a:solidFill>
              <a:srgbClr val="FFC000"/>
            </a:solidFill>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ja-JP" altLang="en-US" sz="40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endParaRPr>
            </a:p>
          </p:txBody>
        </p:sp>
        <p:sp>
          <p:nvSpPr>
            <p:cNvPr id="10284" name="テキスト ボックス 16"/>
            <p:cNvSpPr txBox="1">
              <a:spLocks noChangeArrowheads="1"/>
            </p:cNvSpPr>
            <p:nvPr/>
          </p:nvSpPr>
          <p:spPr bwMode="auto">
            <a:xfrm>
              <a:off x="4301943" y="5033765"/>
              <a:ext cx="454514" cy="1584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eaLnBrk="0" hangingPunct="0">
                <a:spcBef>
                  <a:spcPct val="20000"/>
                </a:spcBef>
                <a:buChar char="•"/>
                <a:defRPr sz="3200">
                  <a:solidFill>
                    <a:schemeClr val="tx1"/>
                  </a:solidFill>
                  <a:latin typeface="Arial" pitchFamily="34" charset="0"/>
                  <a:ea typeface="ＭＳ Ｐゴシック" pitchFamily="50" charset="-128"/>
                </a:defRPr>
              </a:lvl1pPr>
              <a:lvl2pPr marL="742950" indent="-285750" eaLnBrk="0" hangingPunct="0">
                <a:spcBef>
                  <a:spcPct val="20000"/>
                </a:spcBef>
                <a:buChar char="–"/>
                <a:defRPr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ja-JP" altLang="en-US" sz="2000" b="1"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rPr>
                <a:t>移行期支援</a:t>
              </a:r>
            </a:p>
          </p:txBody>
        </p:sp>
        <p:grpSp>
          <p:nvGrpSpPr>
            <p:cNvPr id="10285" name="グループ化 26"/>
            <p:cNvGrpSpPr>
              <a:grpSpLocks/>
            </p:cNvGrpSpPr>
            <p:nvPr/>
          </p:nvGrpSpPr>
          <p:grpSpPr bwMode="auto">
            <a:xfrm>
              <a:off x="5614932" y="4845307"/>
              <a:ext cx="800076" cy="1772634"/>
              <a:chOff x="5475648" y="4845307"/>
              <a:chExt cx="800076" cy="1772634"/>
            </a:xfrm>
          </p:grpSpPr>
          <p:sp>
            <p:nvSpPr>
              <p:cNvPr id="20" name="円/楕円 19"/>
              <p:cNvSpPr/>
              <p:nvPr/>
            </p:nvSpPr>
            <p:spPr bwMode="auto">
              <a:xfrm>
                <a:off x="5475648" y="4845307"/>
                <a:ext cx="800076" cy="1772634"/>
              </a:xfrm>
              <a:prstGeom prst="ellipse">
                <a:avLst/>
              </a:prstGeom>
              <a:solidFill>
                <a:srgbClr val="FFC000"/>
              </a:solidFill>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ja-JP" altLang="en-US" sz="40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endParaRPr>
              </a:p>
            </p:txBody>
          </p:sp>
          <p:sp>
            <p:nvSpPr>
              <p:cNvPr id="10294" name="テキスト ボックス 18"/>
              <p:cNvSpPr txBox="1">
                <a:spLocks noChangeArrowheads="1"/>
              </p:cNvSpPr>
              <p:nvPr/>
            </p:nvSpPr>
            <p:spPr bwMode="auto">
              <a:xfrm>
                <a:off x="5667457" y="5033721"/>
                <a:ext cx="454515" cy="13744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none">
                <a:spAutoFit/>
              </a:bodyPr>
              <a:lstStyle>
                <a:lvl1pPr eaLnBrk="0" hangingPunct="0">
                  <a:spcBef>
                    <a:spcPct val="20000"/>
                  </a:spcBef>
                  <a:buChar char="•"/>
                  <a:defRPr sz="3200">
                    <a:solidFill>
                      <a:schemeClr val="tx1"/>
                    </a:solidFill>
                    <a:latin typeface="Arial" pitchFamily="34" charset="0"/>
                    <a:ea typeface="ＭＳ Ｐゴシック" pitchFamily="50" charset="-128"/>
                  </a:defRPr>
                </a:lvl1pPr>
                <a:lvl2pPr marL="742950" indent="-285750" eaLnBrk="0" hangingPunct="0">
                  <a:spcBef>
                    <a:spcPct val="20000"/>
                  </a:spcBef>
                  <a:buChar char="–"/>
                  <a:defRPr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ja-JP" altLang="en-US" sz="2000" b="1"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rPr>
                  <a:t>移行期支援</a:t>
                </a:r>
              </a:p>
            </p:txBody>
          </p:sp>
        </p:grpSp>
        <p:sp>
          <p:nvSpPr>
            <p:cNvPr id="10286" name="テキスト ボックス 20"/>
            <p:cNvSpPr txBox="1">
              <a:spLocks noChangeArrowheads="1"/>
            </p:cNvSpPr>
            <p:nvPr/>
          </p:nvSpPr>
          <p:spPr bwMode="auto">
            <a:xfrm>
              <a:off x="7265514" y="3836324"/>
              <a:ext cx="454514" cy="1031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none">
              <a:spAutoFit/>
            </a:bodyPr>
            <a:lstStyle>
              <a:lvl1pPr eaLnBrk="0" hangingPunct="0">
                <a:spcBef>
                  <a:spcPct val="20000"/>
                </a:spcBef>
                <a:buChar char="•"/>
                <a:defRPr sz="3200">
                  <a:solidFill>
                    <a:schemeClr val="tx1"/>
                  </a:solidFill>
                  <a:latin typeface="Arial" pitchFamily="34" charset="0"/>
                  <a:ea typeface="ＭＳ Ｐゴシック" pitchFamily="50" charset="-128"/>
                </a:defRPr>
              </a:lvl1pPr>
              <a:lvl2pPr marL="742950" indent="-285750" eaLnBrk="0" hangingPunct="0">
                <a:spcBef>
                  <a:spcPct val="20000"/>
                </a:spcBef>
                <a:buChar char="–"/>
                <a:defRPr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ja-JP" altLang="en-US" sz="2000" b="1"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rPr>
                <a:t>成 人 期</a:t>
              </a:r>
            </a:p>
          </p:txBody>
        </p:sp>
        <p:sp>
          <p:nvSpPr>
            <p:cNvPr id="23" name="円/楕円 22"/>
            <p:cNvSpPr/>
            <p:nvPr/>
          </p:nvSpPr>
          <p:spPr bwMode="auto">
            <a:xfrm>
              <a:off x="7094663" y="4803998"/>
              <a:ext cx="1129330" cy="1772634"/>
            </a:xfrm>
            <a:prstGeom prst="ellipse">
              <a:avLst/>
            </a:prstGeom>
            <a:solidFill>
              <a:srgbClr val="FFC000"/>
            </a:solidFill>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ja-JP" altLang="en-US" sz="40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endParaRPr>
            </a:p>
          </p:txBody>
        </p:sp>
        <p:sp>
          <p:nvSpPr>
            <p:cNvPr id="10290" name="テキスト ボックス 21"/>
            <p:cNvSpPr txBox="1">
              <a:spLocks noChangeArrowheads="1"/>
            </p:cNvSpPr>
            <p:nvPr/>
          </p:nvSpPr>
          <p:spPr bwMode="auto">
            <a:xfrm>
              <a:off x="7320845" y="4979900"/>
              <a:ext cx="738585" cy="15034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eaLnBrk="0" hangingPunct="0">
                <a:spcBef>
                  <a:spcPct val="20000"/>
                </a:spcBef>
                <a:buChar char="•"/>
                <a:defRPr sz="3200">
                  <a:solidFill>
                    <a:schemeClr val="tx1"/>
                  </a:solidFill>
                  <a:latin typeface="Arial" pitchFamily="34" charset="0"/>
                  <a:ea typeface="ＭＳ Ｐゴシック" pitchFamily="50" charset="-128"/>
                </a:defRPr>
              </a:lvl1pPr>
              <a:lvl2pPr marL="742950" indent="-285750" eaLnBrk="0" hangingPunct="0">
                <a:spcBef>
                  <a:spcPct val="20000"/>
                </a:spcBef>
                <a:buChar char="–"/>
                <a:defRPr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9pPr>
            </a:lstStyle>
            <a:p>
              <a:pPr marL="0" marR="0" lvl="0" indent="0" algn="dist" defTabSz="457200" rtl="0" eaLnBrk="1" fontAlgn="base" latinLnBrk="0" hangingPunct="1">
                <a:lnSpc>
                  <a:spcPct val="100000"/>
                </a:lnSpc>
                <a:spcBef>
                  <a:spcPct val="0"/>
                </a:spcBef>
                <a:spcAft>
                  <a:spcPct val="0"/>
                </a:spcAft>
                <a:buClrTx/>
                <a:buSzTx/>
                <a:buFontTx/>
                <a:buNone/>
                <a:tabLst/>
                <a:defRPr/>
              </a:pPr>
              <a:r>
                <a:rPr kumimoji="0" lang="ja-JP" altLang="en-US" sz="2000" b="1"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rPr>
                <a:t>就労支援等</a:t>
              </a:r>
              <a:endParaRPr kumimoji="0" lang="en-US" altLang="ja-JP" sz="2000" b="1"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endParaRPr>
            </a:p>
            <a:p>
              <a:pPr marL="0" marR="0" lvl="0" indent="0" algn="dist" defTabSz="457200" rtl="0" eaLnBrk="1" fontAlgn="base" latinLnBrk="0" hangingPunct="1">
                <a:lnSpc>
                  <a:spcPct val="100000"/>
                </a:lnSpc>
                <a:spcBef>
                  <a:spcPct val="0"/>
                </a:spcBef>
                <a:spcAft>
                  <a:spcPct val="0"/>
                </a:spcAft>
                <a:buClrTx/>
                <a:buSzTx/>
                <a:buFontTx/>
                <a:buNone/>
                <a:tabLst/>
                <a:defRPr/>
              </a:pPr>
              <a:r>
                <a:rPr kumimoji="0" lang="ja-JP" altLang="en-US" sz="2000" b="1"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rPr>
                <a:t>移行期支援</a:t>
              </a:r>
            </a:p>
          </p:txBody>
        </p:sp>
      </p:grpSp>
      <p:sp>
        <p:nvSpPr>
          <p:cNvPr id="10244" name="テキスト ボックス 30"/>
          <p:cNvSpPr txBox="1">
            <a:spLocks noChangeArrowheads="1"/>
          </p:cNvSpPr>
          <p:nvPr/>
        </p:nvSpPr>
        <p:spPr bwMode="auto">
          <a:xfrm>
            <a:off x="1757627" y="6226290"/>
            <a:ext cx="623424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ea typeface="ＭＳ Ｐゴシック" pitchFamily="50" charset="-128"/>
              </a:defRPr>
            </a:lvl1pPr>
            <a:lvl2pPr marL="742950" indent="-285750" eaLnBrk="0" hangingPunct="0">
              <a:spcBef>
                <a:spcPct val="20000"/>
              </a:spcBef>
              <a:buChar char="–"/>
              <a:defRPr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ja-JP" altLang="en-US" sz="2400" b="1"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rPr>
              <a:t>個別の支援計画、サポートファイルの活用</a:t>
            </a:r>
          </a:p>
        </p:txBody>
      </p:sp>
      <p:grpSp>
        <p:nvGrpSpPr>
          <p:cNvPr id="10245" name="グループ化 1"/>
          <p:cNvGrpSpPr>
            <a:grpSpLocks/>
          </p:cNvGrpSpPr>
          <p:nvPr/>
        </p:nvGrpSpPr>
        <p:grpSpPr bwMode="auto">
          <a:xfrm>
            <a:off x="1178066" y="2649538"/>
            <a:ext cx="8380544" cy="931862"/>
            <a:chOff x="1225996" y="2924944"/>
            <a:chExt cx="7228514" cy="931754"/>
          </a:xfrm>
        </p:grpSpPr>
        <p:sp>
          <p:nvSpPr>
            <p:cNvPr id="3" name="ストライプ矢印 2"/>
            <p:cNvSpPr/>
            <p:nvPr/>
          </p:nvSpPr>
          <p:spPr bwMode="auto">
            <a:xfrm>
              <a:off x="1225996" y="2924944"/>
              <a:ext cx="6638895" cy="931754"/>
            </a:xfrm>
            <a:prstGeom prst="stripedRightArrow">
              <a:avLst/>
            </a:prstGeom>
            <a:solidFill>
              <a:srgbClr val="FF0000"/>
            </a:solidFill>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ja-JP" altLang="en-US" sz="40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endParaRPr>
            </a:p>
          </p:txBody>
        </p:sp>
        <p:sp>
          <p:nvSpPr>
            <p:cNvPr id="10270" name="テキスト ボックス 1"/>
            <p:cNvSpPr txBox="1">
              <a:spLocks noChangeArrowheads="1"/>
            </p:cNvSpPr>
            <p:nvPr/>
          </p:nvSpPr>
          <p:spPr bwMode="auto">
            <a:xfrm>
              <a:off x="2295525" y="3128318"/>
              <a:ext cx="6158985"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ea typeface="ＭＳ Ｐゴシック" pitchFamily="50" charset="-128"/>
                </a:defRPr>
              </a:lvl1pPr>
              <a:lvl2pPr marL="742950" indent="-285750" eaLnBrk="0" hangingPunct="0">
                <a:spcBef>
                  <a:spcPct val="20000"/>
                </a:spcBef>
                <a:buChar char="–"/>
                <a:defRPr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ja-JP" altLang="en-US" sz="280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rPr>
                <a:t>縦の連携（切れ目のない支援）</a:t>
              </a:r>
            </a:p>
          </p:txBody>
        </p:sp>
      </p:grpSp>
      <p:grpSp>
        <p:nvGrpSpPr>
          <p:cNvPr id="10246" name="グループ化 6"/>
          <p:cNvGrpSpPr>
            <a:grpSpLocks/>
          </p:cNvGrpSpPr>
          <p:nvPr/>
        </p:nvGrpSpPr>
        <p:grpSpPr bwMode="auto">
          <a:xfrm>
            <a:off x="14" y="816000"/>
            <a:ext cx="1083469" cy="2659063"/>
            <a:chOff x="0" y="815444"/>
            <a:chExt cx="1000695" cy="2659671"/>
          </a:xfrm>
        </p:grpSpPr>
        <p:sp>
          <p:nvSpPr>
            <p:cNvPr id="5" name="上下矢印 4"/>
            <p:cNvSpPr/>
            <p:nvPr/>
          </p:nvSpPr>
          <p:spPr bwMode="auto">
            <a:xfrm>
              <a:off x="0" y="815444"/>
              <a:ext cx="1000695" cy="2659671"/>
            </a:xfrm>
            <a:prstGeom prst="upDownArrow">
              <a:avLst/>
            </a:prstGeom>
            <a:solidFill>
              <a:srgbClr val="FF0000"/>
            </a:solidFill>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ja-JP" altLang="en-US" sz="40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endParaRPr>
            </a:p>
          </p:txBody>
        </p:sp>
        <p:sp>
          <p:nvSpPr>
            <p:cNvPr id="10266" name="テキスト ボックス 3"/>
            <p:cNvSpPr txBox="1">
              <a:spLocks noChangeArrowheads="1"/>
            </p:cNvSpPr>
            <p:nvPr/>
          </p:nvSpPr>
          <p:spPr bwMode="auto">
            <a:xfrm>
              <a:off x="225401" y="1168264"/>
              <a:ext cx="568526" cy="2006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eaLnBrk="0" hangingPunct="0">
                <a:spcBef>
                  <a:spcPct val="20000"/>
                </a:spcBef>
                <a:buChar char="•"/>
                <a:defRPr sz="3200">
                  <a:solidFill>
                    <a:schemeClr val="tx1"/>
                  </a:solidFill>
                  <a:latin typeface="Arial" pitchFamily="34" charset="0"/>
                  <a:ea typeface="ＭＳ Ｐゴシック" pitchFamily="50" charset="-128"/>
                </a:defRPr>
              </a:lvl1pPr>
              <a:lvl2pPr marL="742950" indent="-285750" eaLnBrk="0" hangingPunct="0">
                <a:spcBef>
                  <a:spcPct val="20000"/>
                </a:spcBef>
                <a:buChar char="–"/>
                <a:defRPr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9pPr>
            </a:lstStyle>
            <a:p>
              <a:pPr marL="0" marR="0" lvl="0" indent="0" algn="dist" defTabSz="457200" rtl="0" eaLnBrk="1" fontAlgn="base" latinLnBrk="0" hangingPunct="1">
                <a:lnSpc>
                  <a:spcPct val="100000"/>
                </a:lnSpc>
                <a:spcBef>
                  <a:spcPct val="0"/>
                </a:spcBef>
                <a:spcAft>
                  <a:spcPct val="0"/>
                </a:spcAft>
                <a:buClrTx/>
                <a:buSzTx/>
                <a:buFontTx/>
                <a:buNone/>
                <a:tabLst/>
                <a:defRPr/>
              </a:pPr>
              <a:r>
                <a:rPr kumimoji="0" lang="ja-JP" altLang="en-US" sz="280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rPr>
                <a:t>横の連携</a:t>
              </a:r>
            </a:p>
          </p:txBody>
        </p:sp>
      </p:grpSp>
      <p:sp>
        <p:nvSpPr>
          <p:cNvPr id="37" name="円/楕円 36"/>
          <p:cNvSpPr/>
          <p:nvPr/>
        </p:nvSpPr>
        <p:spPr bwMode="auto">
          <a:xfrm>
            <a:off x="1052567" y="4520931"/>
            <a:ext cx="780172" cy="1773058"/>
          </a:xfrm>
          <a:prstGeom prst="ellipse">
            <a:avLst/>
          </a:prstGeom>
          <a:solidFill>
            <a:srgbClr val="FFC000"/>
          </a:solidFill>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ja-JP" altLang="en-US" sz="40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endParaRPr>
          </a:p>
        </p:txBody>
      </p:sp>
      <p:sp>
        <p:nvSpPr>
          <p:cNvPr id="38" name="右矢印 37"/>
          <p:cNvSpPr/>
          <p:nvPr/>
        </p:nvSpPr>
        <p:spPr bwMode="auto">
          <a:xfrm>
            <a:off x="3782870" y="5120537"/>
            <a:ext cx="803550" cy="248055"/>
          </a:xfrm>
          <a:prstGeom prst="rightArrow">
            <a:avLst/>
          </a:prstGeom>
          <a:solidFill>
            <a:srgbClr val="FFC000"/>
          </a:solidFill>
          <a:ln>
            <a:noFill/>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ja-JP" altLang="en-US" sz="40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endParaRPr>
          </a:p>
        </p:txBody>
      </p:sp>
      <p:sp>
        <p:nvSpPr>
          <p:cNvPr id="39" name="右矢印 38"/>
          <p:cNvSpPr/>
          <p:nvPr/>
        </p:nvSpPr>
        <p:spPr bwMode="auto">
          <a:xfrm>
            <a:off x="5475598" y="5125161"/>
            <a:ext cx="647532" cy="243316"/>
          </a:xfrm>
          <a:prstGeom prst="rightArrow">
            <a:avLst/>
          </a:prstGeom>
          <a:solidFill>
            <a:srgbClr val="FFC000"/>
          </a:solidFill>
          <a:ln>
            <a:noFill/>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ja-JP" altLang="en-US" sz="40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endParaRPr>
          </a:p>
        </p:txBody>
      </p:sp>
      <p:sp>
        <p:nvSpPr>
          <p:cNvPr id="40" name="右矢印 39"/>
          <p:cNvSpPr/>
          <p:nvPr/>
        </p:nvSpPr>
        <p:spPr bwMode="auto">
          <a:xfrm>
            <a:off x="1935014" y="5125276"/>
            <a:ext cx="803550" cy="248055"/>
          </a:xfrm>
          <a:prstGeom prst="rightArrow">
            <a:avLst/>
          </a:prstGeom>
          <a:solidFill>
            <a:srgbClr val="FFC000"/>
          </a:solidFill>
          <a:ln>
            <a:noFill/>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ja-JP" altLang="en-US" sz="40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endParaRPr>
          </a:p>
        </p:txBody>
      </p:sp>
      <p:sp>
        <p:nvSpPr>
          <p:cNvPr id="41" name="右矢印 40"/>
          <p:cNvSpPr/>
          <p:nvPr/>
        </p:nvSpPr>
        <p:spPr bwMode="auto">
          <a:xfrm>
            <a:off x="7113780" y="5129900"/>
            <a:ext cx="647532" cy="243316"/>
          </a:xfrm>
          <a:prstGeom prst="rightArrow">
            <a:avLst/>
          </a:prstGeom>
          <a:solidFill>
            <a:srgbClr val="FFC000"/>
          </a:solidFill>
          <a:ln>
            <a:noFill/>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ja-JP" altLang="en-US" sz="40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endParaRPr>
          </a:p>
        </p:txBody>
      </p:sp>
      <p:sp>
        <p:nvSpPr>
          <p:cNvPr id="10262" name="テキスト ボックス 9"/>
          <p:cNvSpPr txBox="1">
            <a:spLocks noChangeArrowheads="1"/>
          </p:cNvSpPr>
          <p:nvPr/>
        </p:nvSpPr>
        <p:spPr bwMode="auto">
          <a:xfrm>
            <a:off x="1217157" y="4653077"/>
            <a:ext cx="492443" cy="13747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none">
            <a:spAutoFit/>
          </a:bodyPr>
          <a:lstStyle>
            <a:lvl1pPr eaLnBrk="0" hangingPunct="0">
              <a:spcBef>
                <a:spcPct val="20000"/>
              </a:spcBef>
              <a:buChar char="•"/>
              <a:defRPr sz="3200">
                <a:solidFill>
                  <a:schemeClr val="tx1"/>
                </a:solidFill>
                <a:latin typeface="Arial" pitchFamily="34" charset="0"/>
                <a:ea typeface="ＭＳ Ｐゴシック" pitchFamily="50" charset="-128"/>
              </a:defRPr>
            </a:lvl1pPr>
            <a:lvl2pPr marL="742950" indent="-285750" eaLnBrk="0" hangingPunct="0">
              <a:spcBef>
                <a:spcPct val="20000"/>
              </a:spcBef>
              <a:buChar char="–"/>
              <a:defRPr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sz="2000">
                <a:solidFill>
                  <a:schemeClr val="tx1"/>
                </a:solidFill>
                <a:latin typeface="Arial" pitchFamily="34" charset="0"/>
                <a:ea typeface="ＭＳ Ｐゴシック" pitchFamily="50"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ja-JP" altLang="en-US" sz="2000" b="1"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rPr>
              <a:t>移行期支援</a:t>
            </a:r>
          </a:p>
        </p:txBody>
      </p:sp>
      <p:sp>
        <p:nvSpPr>
          <p:cNvPr id="33" name="テキスト ボックス 32">
            <a:extLst>
              <a:ext uri="{FF2B5EF4-FFF2-40B4-BE49-F238E27FC236}">
                <a16:creationId xmlns:a16="http://schemas.microsoft.com/office/drawing/2014/main" id="{68CF838A-24C4-443C-9988-C1D1954AA0D1}"/>
              </a:ext>
            </a:extLst>
          </p:cNvPr>
          <p:cNvSpPr txBox="1"/>
          <p:nvPr/>
        </p:nvSpPr>
        <p:spPr>
          <a:xfrm>
            <a:off x="4952260" y="0"/>
            <a:ext cx="4953740" cy="369332"/>
          </a:xfrm>
          <a:prstGeom prst="rect">
            <a:avLst/>
          </a:prstGeom>
          <a:noFill/>
        </p:spPr>
        <p:txBody>
          <a:bodyPr wrap="square">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ja-JP"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2016</a:t>
            </a:r>
            <a:r>
              <a:rPr kumimoji="0" lang="ja-JP" alt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講義「支援提供の基本姿勢」</a:t>
            </a:r>
            <a:endParaRPr kumimoji="0"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
        <p:nvSpPr>
          <p:cNvPr id="2" name="スライド番号プレースホルダー 1">
            <a:extLst>
              <a:ext uri="{FF2B5EF4-FFF2-40B4-BE49-F238E27FC236}">
                <a16:creationId xmlns:a16="http://schemas.microsoft.com/office/drawing/2014/main" id="{145B83F2-95D5-9A2C-46F0-96B16085F22C}"/>
              </a:ext>
            </a:extLst>
          </p:cNvPr>
          <p:cNvSpPr>
            <a:spLocks noGrp="1"/>
          </p:cNvSpPr>
          <p:nvPr>
            <p:ph type="sldNum" sz="quarter" idx="12"/>
          </p:nvPr>
        </p:nvSpPr>
        <p:spPr>
          <a:xfrm>
            <a:off x="7582507" y="6507738"/>
            <a:ext cx="222885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D1FACA5-F295-4B71-9523-E0646159294B}" type="slidenum">
              <a:rPr kumimoji="1" lang="ja-JP" altLang="en-US" sz="1200" b="0" i="0" u="none" strike="noStrike" kern="1200" cap="none" spc="0" normalizeH="0" baseline="0" noProof="0" smtClean="0">
                <a:ln>
                  <a:noFill/>
                </a:ln>
                <a:solidFill>
                  <a:prstClr val="black">
                    <a:tint val="75000"/>
                  </a:prstClr>
                </a:solidFill>
                <a:effectLst/>
                <a:uLnTx/>
                <a:uFillTx/>
                <a:latin typeface="UD デジタル 教科書体 NK-B" panose="02020700000000000000" pitchFamily="18" charset="-128"/>
                <a:ea typeface="UD デジタル 教科書体 NK-B" panose="02020700000000000000" pitchFamily="18" charset="-128"/>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1" lang="ja-JP" altLang="en-US" sz="1200" b="0" i="0" u="none" strike="noStrike" kern="1200" cap="none" spc="0" normalizeH="0" baseline="0" noProof="0">
              <a:ln>
                <a:noFill/>
              </a:ln>
              <a:solidFill>
                <a:prstClr val="black">
                  <a:tint val="75000"/>
                </a:prstClr>
              </a:solidFill>
              <a:effectLst/>
              <a:uLnTx/>
              <a:uFillTx/>
              <a:latin typeface="UD デジタル 教科書体 NK-B" panose="02020700000000000000" pitchFamily="18" charset="-128"/>
              <a:ea typeface="UD デジタル 教科書体 NK-B" panose="02020700000000000000" pitchFamily="18" charset="-128"/>
            </a:endParaRPr>
          </a:p>
        </p:txBody>
      </p:sp>
    </p:spTree>
    <p:extLst>
      <p:ext uri="{BB962C8B-B14F-4D97-AF65-F5344CB8AC3E}">
        <p14:creationId xmlns:p14="http://schemas.microsoft.com/office/powerpoint/2010/main" val="3645644587"/>
      </p:ext>
    </p:extLst>
  </p:cSld>
  <p:clrMapOvr>
    <a:masterClrMapping/>
  </p:clrMapOvr>
</p:sld>
</file>

<file path=ppt/theme/_rels/theme6.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9_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outerShdw kx="-3284103" algn="br" rotWithShape="0">
            <a:schemeClr val="bg2">
              <a:alpha val="50000"/>
            </a:schemeClr>
          </a:outerShdw>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4000" b="0" i="0" u="none" strike="noStrike" cap="none" normalizeH="0" baseline="0" smtClean="0">
            <a:ln>
              <a:noFill/>
            </a:ln>
            <a:solidFill>
              <a:schemeClr val="tx1"/>
            </a:solidFill>
            <a:effectLst/>
            <a:latin typeface="Arial" pitchFamily="34" charset="0"/>
            <a:ea typeface="ＭＳ Ｐゴシック" pitchFamily="5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outerShdw kx="-3284103" algn="br" rotWithShape="0">
            <a:schemeClr val="bg2">
              <a:alpha val="50000"/>
            </a:schemeClr>
          </a:outerShdw>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4000" b="0" i="0" u="none" strike="noStrike" cap="none" normalizeH="0" baseline="0" smtClean="0">
            <a:ln>
              <a:noFill/>
            </a:ln>
            <a:solidFill>
              <a:schemeClr val="tx1"/>
            </a:solidFill>
            <a:effectLst/>
            <a:latin typeface="Arial" pitchFamily="34"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3_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rgbClr val="FF9900"/>
          </a:solidFill>
          <a:prstDash val="solid"/>
          <a:round/>
          <a:headEnd type="triangle" w="med" len="med"/>
          <a:tailEnd type="triangle" w="med" len="med"/>
        </a:ln>
        <a:effectLst/>
      </a:spPr>
      <a:bodyPr vert="horz" wrap="square" lIns="74295" tIns="8890" rIns="74295" bIns="889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1"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solidFill>
          <a:schemeClr val="accent1"/>
        </a:solidFill>
        <a:ln w="12700" cap="flat" cmpd="sng" algn="ctr">
          <a:solidFill>
            <a:srgbClr val="FF9900"/>
          </a:solidFill>
          <a:prstDash val="solid"/>
          <a:round/>
          <a:headEnd type="triangle" w="med" len="med"/>
          <a:tailEnd type="triangle" w="med" len="med"/>
        </a:ln>
        <a:effectLst/>
      </a:spPr>
      <a:bodyPr vert="horz" wrap="square" lIns="74295" tIns="8890" rIns="74295" bIns="889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1"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1_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solidFill>
        <a:ln w="38100" cap="flat" cmpd="sng" algn="ctr">
          <a:solidFill>
            <a:schemeClr val="bg1"/>
          </a:solidFill>
          <a:prstDash val="solid"/>
          <a:round/>
          <a:headEnd type="none" w="med" len="med"/>
          <a:tailEnd type="none" w="med" len="med"/>
        </a:ln>
        <a:effectLst/>
      </a:spPr>
      <a:bodyPr rtlCol="0" anchor="ctr"/>
      <a:lstStyle>
        <a:defPPr algn="ctr">
          <a:defRPr kumimoji="1"/>
        </a:defPPr>
      </a:lstStyle>
    </a:spDef>
    <a:lnDef>
      <a:spPr bwMode="auto">
        <a:solidFill>
          <a:schemeClr val="bg1"/>
        </a:solidFill>
        <a:ln w="12700" cap="flat" cmpd="sng" algn="ctr">
          <a:solidFill>
            <a:schemeClr val="accent2"/>
          </a:solidFill>
          <a:prstDash val="solid"/>
          <a:round/>
          <a:headEnd type="none" w="med" len="med"/>
          <a:tailEnd type="none" w="med" len="med"/>
        </a:ln>
        <a:effectLst/>
      </a:spPr>
      <a:body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_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縞模様">
  <a:themeElements>
    <a:clrScheme name="縞模様">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ユニバーサルフォント">
      <a:majorFont>
        <a:latin typeface="Univers Condensed"/>
        <a:ea typeface="UD デジタル 教科書体 NP-B"/>
        <a:cs typeface=""/>
      </a:majorFont>
      <a:minorFont>
        <a:latin typeface="UD デジタル 教科書体 NP-B"/>
        <a:ea typeface="MS UI Gothic"/>
        <a:cs typeface=""/>
      </a:minorFont>
    </a:fontScheme>
    <a:fmtScheme name="縞模様">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ppt/theme/theme7.xml><?xml version="1.0" encoding="utf-8"?>
<a:theme xmlns:a="http://schemas.openxmlformats.org/drawingml/2006/main" name="2_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475</TotalTime>
  <Words>10333</Words>
  <Application>Microsoft Office PowerPoint</Application>
  <PresentationFormat>A4 210 x 297 mm</PresentationFormat>
  <Paragraphs>856</Paragraphs>
  <Slides>40</Slides>
  <Notes>37</Notes>
  <HiddenSlides>0</HiddenSlides>
  <MMClips>0</MMClips>
  <ScaleCrop>false</ScaleCrop>
  <HeadingPairs>
    <vt:vector size="6" baseType="variant">
      <vt:variant>
        <vt:lpstr>使用されているフォント</vt:lpstr>
      </vt:variant>
      <vt:variant>
        <vt:i4>13</vt:i4>
      </vt:variant>
      <vt:variant>
        <vt:lpstr>テーマ</vt:lpstr>
      </vt:variant>
      <vt:variant>
        <vt:i4>8</vt:i4>
      </vt:variant>
      <vt:variant>
        <vt:lpstr>スライド タイトル</vt:lpstr>
      </vt:variant>
      <vt:variant>
        <vt:i4>40</vt:i4>
      </vt:variant>
    </vt:vector>
  </HeadingPairs>
  <TitlesOfParts>
    <vt:vector size="61" baseType="lpstr">
      <vt:lpstr>BIZ UDPゴシック</vt:lpstr>
      <vt:lpstr>BIZ UDP明朝 Medium</vt:lpstr>
      <vt:lpstr>HGP創英ﾌﾟﾚｾﾞﾝｽEB</vt:lpstr>
      <vt:lpstr>ＭＳ Ｐゴシック</vt:lpstr>
      <vt:lpstr>MS UI Gothic</vt:lpstr>
      <vt:lpstr>UD デジタル 教科書体 NK-B</vt:lpstr>
      <vt:lpstr>UD デジタル 教科書体 NP-B</vt:lpstr>
      <vt:lpstr>游ゴシック</vt:lpstr>
      <vt:lpstr>Arial</vt:lpstr>
      <vt:lpstr>Calibri</vt:lpstr>
      <vt:lpstr>Calibri Light</vt:lpstr>
      <vt:lpstr>Univers Condensed</vt:lpstr>
      <vt:lpstr>Wingdings</vt:lpstr>
      <vt:lpstr>9_標準デザイン</vt:lpstr>
      <vt:lpstr>13_標準デザイン</vt:lpstr>
      <vt:lpstr>11_標準デザイン</vt:lpstr>
      <vt:lpstr>2_Office ​​テーマ</vt:lpstr>
      <vt:lpstr>1_Office テーマ</vt:lpstr>
      <vt:lpstr>縞模様</vt:lpstr>
      <vt:lpstr>2_Office テーマ</vt:lpstr>
      <vt:lpstr>1_Office ​​テーマ</vt:lpstr>
      <vt:lpstr>児童期における支援提供のポイント</vt:lpstr>
      <vt:lpstr>（このスライドは、指導者養成研修用で、講義を進めるあたってのお願いです） 事例等を引用して講義を進めてください</vt:lpstr>
      <vt:lpstr>獲得目標と内容</vt:lpstr>
      <vt:lpstr>障害児支援のガイドライン 等</vt:lpstr>
      <vt:lpstr>「障害児通所（入所）支援の立ち位置 」</vt:lpstr>
      <vt:lpstr>継続的な連携や素地づくりには地域体制が不可欠 「特別な支援が必要なこども」を支える体制は？</vt:lpstr>
      <vt:lpstr>（参考例）入所経緯 　　</vt:lpstr>
      <vt:lpstr>こどもと親の状況を把握しよう こどもの発達の連続性と保護者の変化 （ライフイベントごとの状況）</vt:lpstr>
      <vt:lpstr>PowerPoint プレゼンテーション</vt:lpstr>
      <vt:lpstr>「児童期の支援に関する基本的視点 」</vt:lpstr>
      <vt:lpstr>PowerPoint プレゼンテーション</vt:lpstr>
      <vt:lpstr>PowerPoint プレゼンテーション</vt:lpstr>
      <vt:lpstr>発達支援（本人支援）</vt:lpstr>
      <vt:lpstr>こどもの支援のプロセス</vt:lpstr>
      <vt:lpstr>障害児通所支援による こどもへの関わりに不可欠な視点（知識）</vt:lpstr>
      <vt:lpstr>PowerPoint プレゼンテーション</vt:lpstr>
      <vt:lpstr>児童発達支援・放課後等デイサービスで提供される 支援方法のポイント</vt:lpstr>
      <vt:lpstr>家族支援 （養育者、きょうだい）</vt:lpstr>
      <vt:lpstr>PowerPoint プレゼンテーション</vt:lpstr>
      <vt:lpstr>PowerPoint プレゼンテーション</vt:lpstr>
      <vt:lpstr>家族との取り組み</vt:lpstr>
      <vt:lpstr>PowerPoint プレゼンテーション</vt:lpstr>
      <vt:lpstr>保護者や家族の存在と理解</vt:lpstr>
      <vt:lpstr>地域連携・地域支援</vt:lpstr>
      <vt:lpstr>PowerPoint プレゼンテーション</vt:lpstr>
      <vt:lpstr>PowerPoint プレゼンテーション</vt:lpstr>
      <vt:lpstr>PowerPoint プレゼンテーション</vt:lpstr>
      <vt:lpstr>「こどものライフステージと支援 」</vt:lpstr>
      <vt:lpstr>ライフステージ（例）</vt:lpstr>
      <vt:lpstr>PowerPoint プレゼンテーション</vt:lpstr>
      <vt:lpstr>ライフステージと各時期の中心的な課題（障害児・者の例）</vt:lpstr>
      <vt:lpstr>PowerPoint プレゼンテーション</vt:lpstr>
      <vt:lpstr>PowerPoint プレゼンテーション</vt:lpstr>
      <vt:lpstr>PowerPoint プレゼンテーション</vt:lpstr>
      <vt:lpstr>PowerPoint プレゼンテーション</vt:lpstr>
      <vt:lpstr>「こどもの社会化・関係性の拡がり　と　      支援における連携  」</vt:lpstr>
      <vt:lpstr>PowerPoint プレゼンテーション</vt:lpstr>
      <vt:lpstr>「こども」と「地域」と「インクルージョン」 私たちが後方支援すべき主体と手段は？</vt:lpstr>
      <vt:lpstr>（このスライドは、指導者養成研修用で、講義を進めるあたってのお願いです） （再掲）事例等を引用して講義しを進めてください</vt:lpstr>
      <vt:lpstr>最　後　に</vt:lpstr>
    </vt:vector>
  </TitlesOfParts>
  <Company>厚生労働省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知的障害福祉協会児童発達支援部会</dc:title>
  <dc:creator>大西延英</dc:creator>
  <cp:lastModifiedBy>良至 岸</cp:lastModifiedBy>
  <cp:revision>1329</cp:revision>
  <cp:lastPrinted>2023-07-22T10:56:36Z</cp:lastPrinted>
  <dcterms:created xsi:type="dcterms:W3CDTF">2009-02-17T02:03:39Z</dcterms:created>
  <dcterms:modified xsi:type="dcterms:W3CDTF">2025-09-15T11:42:31Z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
    <vt:lpwstr>知的障害福祉協会児童発達支援部会</vt:lpwstr>
  </property>
  <property fmtid="{D5CDD505-2E9C-101B-9397-08002B2CF9AE}" pid="3" name="SlideDescription">
    <vt:lpwstr/>
  </property>
</Properties>
</file>