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39" r:id="rId2"/>
    <p:sldMasterId id="2147483851" r:id="rId3"/>
  </p:sldMasterIdLst>
  <p:notesMasterIdLst>
    <p:notesMasterId r:id="rId50"/>
  </p:notesMasterIdLst>
  <p:sldIdLst>
    <p:sldId id="3773" r:id="rId4"/>
    <p:sldId id="3774" r:id="rId5"/>
    <p:sldId id="3775" r:id="rId6"/>
    <p:sldId id="648" r:id="rId7"/>
    <p:sldId id="3759" r:id="rId8"/>
    <p:sldId id="662" r:id="rId9"/>
    <p:sldId id="661" r:id="rId10"/>
    <p:sldId id="266" r:id="rId11"/>
    <p:sldId id="263" r:id="rId12"/>
    <p:sldId id="656" r:id="rId13"/>
    <p:sldId id="650" r:id="rId14"/>
    <p:sldId id="440" r:id="rId15"/>
    <p:sldId id="3781" r:id="rId16"/>
    <p:sldId id="663" r:id="rId17"/>
    <p:sldId id="407" r:id="rId18"/>
    <p:sldId id="3782" r:id="rId19"/>
    <p:sldId id="3783" r:id="rId20"/>
    <p:sldId id="3784" r:id="rId21"/>
    <p:sldId id="3785" r:id="rId22"/>
    <p:sldId id="3802" r:id="rId23"/>
    <p:sldId id="668" r:id="rId24"/>
    <p:sldId id="3741" r:id="rId25"/>
    <p:sldId id="3742" r:id="rId26"/>
    <p:sldId id="3740" r:id="rId27"/>
    <p:sldId id="649" r:id="rId28"/>
    <p:sldId id="3758" r:id="rId29"/>
    <p:sldId id="358" r:id="rId30"/>
    <p:sldId id="348" r:id="rId31"/>
    <p:sldId id="357" r:id="rId32"/>
    <p:sldId id="3786" r:id="rId33"/>
    <p:sldId id="3787" r:id="rId34"/>
    <p:sldId id="3767" r:id="rId35"/>
    <p:sldId id="3768" r:id="rId36"/>
    <p:sldId id="3743" r:id="rId37"/>
    <p:sldId id="3788" r:id="rId38"/>
    <p:sldId id="3798" r:id="rId39"/>
    <p:sldId id="3789" r:id="rId40"/>
    <p:sldId id="3790" r:id="rId41"/>
    <p:sldId id="3791" r:id="rId42"/>
    <p:sldId id="3794" r:id="rId43"/>
    <p:sldId id="3793" r:id="rId44"/>
    <p:sldId id="3795" r:id="rId45"/>
    <p:sldId id="3778" r:id="rId46"/>
    <p:sldId id="3779" r:id="rId47"/>
    <p:sldId id="3797" r:id="rId48"/>
    <p:sldId id="3796" r:id="rId49"/>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B3FF00"/>
    <a:srgbClr val="0F0DFF"/>
    <a:srgbClr val="FFFDD3"/>
    <a:srgbClr val="D9FBFF"/>
    <a:srgbClr val="FF7300"/>
    <a:srgbClr val="FFE2FC"/>
    <a:srgbClr val="DADDFF"/>
    <a:srgbClr val="D0FFDA"/>
    <a:srgbClr val="C2F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1" autoAdjust="0"/>
    <p:restoredTop sz="78271" autoAdjust="0"/>
  </p:normalViewPr>
  <p:slideViewPr>
    <p:cSldViewPr snapToGrid="0" snapToObjects="1" showGuides="1">
      <p:cViewPr varScale="1">
        <p:scale>
          <a:sx n="81" d="100"/>
          <a:sy n="81" d="100"/>
        </p:scale>
        <p:origin x="2400" y="176"/>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C09C309-88D6-4405-8E8D-9EC720CFD6B0}" type="datetimeFigureOut">
              <a:rPr kumimoji="1" lang="ja-JP" altLang="en-US" smtClean="0"/>
              <a:t>2025/9/23</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5E0CBB3-9D18-4A1F-8A42-A7A202AA0CDE}" type="slidenum">
              <a:rPr kumimoji="1" lang="ja-JP" altLang="en-US" smtClean="0"/>
              <a:t>‹#›</a:t>
            </a:fld>
            <a:endParaRPr kumimoji="1" lang="ja-JP" altLang="en-US"/>
          </a:p>
        </p:txBody>
      </p:sp>
    </p:spTree>
    <p:extLst>
      <p:ext uri="{BB962C8B-B14F-4D97-AF65-F5344CB8AC3E}">
        <p14:creationId xmlns:p14="http://schemas.microsoft.com/office/powerpoint/2010/main" val="1101238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演習１に伴う資料としてご活用ください。</a:t>
            </a:r>
            <a:endParaRPr lang="en-US" altLang="ja-JP" dirty="0"/>
          </a:p>
          <a:p>
            <a:r>
              <a:rPr lang="ja-JP" altLang="en-US"/>
              <a:t>ただし、初期的、いわゆる</a:t>
            </a:r>
            <a:r>
              <a:rPr lang="en-US" altLang="ja-JP" dirty="0"/>
              <a:t>『</a:t>
            </a:r>
            <a:r>
              <a:rPr lang="ja-JP" altLang="en-US" dirty="0"/>
              <a:t>気づきの段階からの支援</a:t>
            </a:r>
            <a:r>
              <a:rPr lang="en-US" altLang="ja-JP" dirty="0"/>
              <a:t>』</a:t>
            </a:r>
            <a:r>
              <a:rPr lang="ja-JP" altLang="en-US"/>
              <a:t>とは、しっかりと分けて考える事が必要です。</a:t>
            </a: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791E-35B0-B4DA-83E9-A0385C61EA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75FCA1-E6B3-2083-9E0F-4ED95070B7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426D33-F712-6FD7-5889-04BDAA93DB56}"/>
              </a:ext>
            </a:extLst>
          </p:cNvPr>
          <p:cNvSpPr>
            <a:spLocks noGrp="1"/>
          </p:cNvSpPr>
          <p:nvPr>
            <p:ph type="body" idx="1"/>
          </p:nvPr>
        </p:nvSpPr>
        <p:spPr/>
        <p:txBody>
          <a:bodyPr/>
          <a:lstStyle/>
          <a:p>
            <a:r>
              <a:rPr kumimoji="1" lang="ja-JP" altLang="en-US"/>
              <a:t>「設定に沿って考えること」、「両方の視点でとらえること」が狙いとなっています。</a:t>
            </a:r>
          </a:p>
        </p:txBody>
      </p:sp>
      <p:sp>
        <p:nvSpPr>
          <p:cNvPr id="4" name="スライド番号プレースホルダー 3">
            <a:extLst>
              <a:ext uri="{FF2B5EF4-FFF2-40B4-BE49-F238E27FC236}">
                <a16:creationId xmlns:a16="http://schemas.microsoft.com/office/drawing/2014/main" id="{235A62F3-E19F-03B3-713A-A3A6A5D3FC62}"/>
              </a:ext>
            </a:extLst>
          </p:cNvPr>
          <p:cNvSpPr>
            <a:spLocks noGrp="1"/>
          </p:cNvSpPr>
          <p:nvPr>
            <p:ph type="sldNum" sz="quarter" idx="5"/>
          </p:nvPr>
        </p:nvSpPr>
        <p:spPr/>
        <p:txBody>
          <a:bodyPr/>
          <a:lstStyle/>
          <a:p>
            <a:fld id="{55E0CBB3-9D18-4A1F-8A42-A7A202AA0CDE}" type="slidenum">
              <a:rPr kumimoji="1" lang="ja-JP" altLang="en-US" smtClean="0"/>
              <a:t>13</a:t>
            </a:fld>
            <a:endParaRPr kumimoji="1" lang="ja-JP" altLang="en-US"/>
          </a:p>
        </p:txBody>
      </p:sp>
    </p:spTree>
    <p:extLst>
      <p:ext uri="{BB962C8B-B14F-4D97-AF65-F5344CB8AC3E}">
        <p14:creationId xmlns:p14="http://schemas.microsoft.com/office/powerpoint/2010/main" val="226777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14</a:t>
            </a:fld>
            <a:endParaRPr kumimoji="1" lang="ja-JP" altLang="en-US"/>
          </a:p>
        </p:txBody>
      </p:sp>
    </p:spTree>
    <p:extLst>
      <p:ext uri="{BB962C8B-B14F-4D97-AF65-F5344CB8AC3E}">
        <p14:creationId xmlns:p14="http://schemas.microsoft.com/office/powerpoint/2010/main" val="299671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基本的に相談支援専門員ならびにサビ児管対象につき、会議運営の基本的技術は習得しているもの</a:t>
            </a:r>
            <a:r>
              <a:rPr kumimoji="1" lang="ja-JP" altLang="en-US"/>
              <a:t>と考え、従って</a:t>
            </a:r>
            <a:r>
              <a:rPr kumimoji="1" lang="ja-JP" altLang="en-US" dirty="0"/>
              <a:t>、参考として紹介する程度</a:t>
            </a:r>
            <a:r>
              <a:rPr kumimoji="1" lang="ja-JP" altLang="en-US"/>
              <a:t>にとどめましょう。</a:t>
            </a:r>
            <a:endParaRPr kumimoji="1" lang="en-US" altLang="ja-JP" dirty="0"/>
          </a:p>
          <a:p>
            <a:r>
              <a:rPr kumimoji="1" lang="ja-JP" altLang="en-US" dirty="0"/>
              <a:t>演習における学習効果の高低は演習内容だけでなく、演習に参加する受講生の態度や姿勢、スキルによって大きく左右されます。</a:t>
            </a:r>
            <a:endParaRPr kumimoji="1" lang="en-US" altLang="ja-JP" dirty="0"/>
          </a:p>
          <a:p>
            <a:r>
              <a:rPr kumimoji="1" lang="ja-JP" altLang="en-US" dirty="0"/>
              <a:t>グループメンバーが協力し合い積極的に参加することに加え、この資料のようなルールを共有しておくことは大変重要だと言われています。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B231AA8-E2FF-4F4F-9FF2-41AB50E2B364}" type="slidenum">
              <a:rPr kumimoji="1" lang="ja-JP" altLang="en-US" smtClean="0"/>
              <a:pPr/>
              <a:t>15</a:t>
            </a:fld>
            <a:endParaRPr kumimoji="1" lang="ja-JP" altLang="en-US"/>
          </a:p>
        </p:txBody>
      </p:sp>
    </p:spTree>
    <p:extLst>
      <p:ext uri="{BB962C8B-B14F-4D97-AF65-F5344CB8AC3E}">
        <p14:creationId xmlns:p14="http://schemas.microsoft.com/office/powerpoint/2010/main" val="23333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408E7-360E-9BD4-3BE6-F0F581F973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B05761-F9A8-A12D-90F4-F37BCE29C1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5A640F-0B3C-A657-8339-407594FEF247}"/>
              </a:ext>
            </a:extLst>
          </p:cNvPr>
          <p:cNvSpPr>
            <a:spLocks noGrp="1"/>
          </p:cNvSpPr>
          <p:nvPr>
            <p:ph type="body" idx="1"/>
          </p:nvPr>
        </p:nvSpPr>
        <p:spPr/>
        <p:txBody>
          <a:bodyPr/>
          <a:lstStyle/>
          <a:p>
            <a:r>
              <a:rPr kumimoji="1" lang="ja-JP" altLang="en-US" dirty="0"/>
              <a:t>リモートの場合、記録者の記録が共有できるような工夫</a:t>
            </a:r>
            <a:r>
              <a:rPr kumimoji="1" lang="ja-JP" altLang="en-US"/>
              <a:t>が必要と思われます。</a:t>
            </a:r>
            <a:endParaRPr kumimoji="1" lang="en-US" altLang="ja-JP" dirty="0"/>
          </a:p>
        </p:txBody>
      </p:sp>
      <p:sp>
        <p:nvSpPr>
          <p:cNvPr id="4" name="スライド番号プレースホルダー 3">
            <a:extLst>
              <a:ext uri="{FF2B5EF4-FFF2-40B4-BE49-F238E27FC236}">
                <a16:creationId xmlns:a16="http://schemas.microsoft.com/office/drawing/2014/main" id="{88DDDE98-A6A1-3796-B140-A57C00E7CBD0}"/>
              </a:ext>
            </a:extLst>
          </p:cNvPr>
          <p:cNvSpPr>
            <a:spLocks noGrp="1"/>
          </p:cNvSpPr>
          <p:nvPr>
            <p:ph type="sldNum" sz="quarter" idx="5"/>
          </p:nvPr>
        </p:nvSpPr>
        <p:spPr/>
        <p:txBody>
          <a:bodyPr/>
          <a:lstStyle/>
          <a:p>
            <a:fld id="{55E0CBB3-9D18-4A1F-8A42-A7A202AA0CDE}" type="slidenum">
              <a:rPr kumimoji="1" lang="ja-JP" altLang="en-US" smtClean="0"/>
              <a:t>16</a:t>
            </a:fld>
            <a:endParaRPr kumimoji="1" lang="ja-JP" altLang="en-US"/>
          </a:p>
        </p:txBody>
      </p:sp>
    </p:spTree>
    <p:extLst>
      <p:ext uri="{BB962C8B-B14F-4D97-AF65-F5344CB8AC3E}">
        <p14:creationId xmlns:p14="http://schemas.microsoft.com/office/powerpoint/2010/main" val="39765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42EBE-2B0A-3607-B4C1-BCA0C0D20D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9121FA-1B75-FB40-5FE1-EC72558E27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0613A4-0A82-E6F6-8760-921A437D01F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D4D9D5F-22B4-8BDE-8F3A-B736CC85752D}"/>
              </a:ext>
            </a:extLst>
          </p:cNvPr>
          <p:cNvSpPr>
            <a:spLocks noGrp="1"/>
          </p:cNvSpPr>
          <p:nvPr>
            <p:ph type="sldNum" sz="quarter" idx="5"/>
          </p:nvPr>
        </p:nvSpPr>
        <p:spPr/>
        <p:txBody>
          <a:bodyPr/>
          <a:lstStyle/>
          <a:p>
            <a:fld id="{55E0CBB3-9D18-4A1F-8A42-A7A202AA0CDE}" type="slidenum">
              <a:rPr kumimoji="1" lang="ja-JP" altLang="en-US" smtClean="0"/>
              <a:t>17</a:t>
            </a:fld>
            <a:endParaRPr kumimoji="1" lang="ja-JP" altLang="en-US"/>
          </a:p>
        </p:txBody>
      </p:sp>
    </p:spTree>
    <p:extLst>
      <p:ext uri="{BB962C8B-B14F-4D97-AF65-F5344CB8AC3E}">
        <p14:creationId xmlns:p14="http://schemas.microsoft.com/office/powerpoint/2010/main" val="22621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C506-CD4C-B94D-8AEE-647B5AB329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0C8456-2890-7F07-094D-DA54C27855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0E89D3-0DD7-BF7D-03F4-B3FB4CAFEE8F}"/>
              </a:ext>
            </a:extLst>
          </p:cNvPr>
          <p:cNvSpPr>
            <a:spLocks noGrp="1"/>
          </p:cNvSpPr>
          <p:nvPr>
            <p:ph type="body" idx="1"/>
          </p:nvPr>
        </p:nvSpPr>
        <p:spPr/>
        <p:txBody>
          <a:bodyPr/>
          <a:lstStyle/>
          <a:p>
            <a:r>
              <a:rPr kumimoji="1" lang="ja-JP" altLang="en-US"/>
              <a:t>目的は根拠を明確にすることです。必ずしもスライドのとおりきれいに並ばなくても良く、箇条書きした後で左脇に数字を記載するような形でも可能です。</a:t>
            </a:r>
            <a:endParaRPr kumimoji="1" lang="en-US" altLang="ja-JP" dirty="0"/>
          </a:p>
          <a:p>
            <a:r>
              <a:rPr kumimoji="1" lang="ja-JP" altLang="en-US"/>
              <a:t>唯一の正解を導き出すような性格のワークではないことに留意しましょう。</a:t>
            </a:r>
            <a:endParaRPr kumimoji="1" lang="en-US" altLang="ja-JP" dirty="0"/>
          </a:p>
          <a:p>
            <a:r>
              <a:rPr kumimoji="1" lang="ja-JP" altLang="en-US"/>
              <a:t>大きな用紙を用意する事や</a:t>
            </a:r>
            <a:r>
              <a:rPr kumimoji="1" lang="en-US" altLang="ja-JP" dirty="0"/>
              <a:t>ZOOM</a:t>
            </a:r>
            <a:r>
              <a:rPr kumimoji="1" lang="ja-JP" altLang="en-US"/>
              <a:t>のホワイトボードを活用するなど、グループワークを行いやすい用意については創意工夫をお願いいたします。</a:t>
            </a:r>
            <a:endParaRPr kumimoji="1" lang="en-US" altLang="ja-JP" dirty="0"/>
          </a:p>
        </p:txBody>
      </p:sp>
      <p:sp>
        <p:nvSpPr>
          <p:cNvPr id="4" name="スライド番号プレースホルダー 3">
            <a:extLst>
              <a:ext uri="{FF2B5EF4-FFF2-40B4-BE49-F238E27FC236}">
                <a16:creationId xmlns:a16="http://schemas.microsoft.com/office/drawing/2014/main" id="{BA22D8DD-9E53-CB3C-9363-5A14C2B7988C}"/>
              </a:ext>
            </a:extLst>
          </p:cNvPr>
          <p:cNvSpPr>
            <a:spLocks noGrp="1"/>
          </p:cNvSpPr>
          <p:nvPr>
            <p:ph type="sldNum" sz="quarter" idx="5"/>
          </p:nvPr>
        </p:nvSpPr>
        <p:spPr/>
        <p:txBody>
          <a:bodyPr/>
          <a:lstStyle/>
          <a:p>
            <a:fld id="{55E0CBB3-9D18-4A1F-8A42-A7A202AA0CDE}" type="slidenum">
              <a:rPr kumimoji="1" lang="ja-JP" altLang="en-US" smtClean="0"/>
              <a:t>18</a:t>
            </a:fld>
            <a:endParaRPr kumimoji="1" lang="ja-JP" altLang="en-US"/>
          </a:p>
        </p:txBody>
      </p:sp>
    </p:spTree>
    <p:extLst>
      <p:ext uri="{BB962C8B-B14F-4D97-AF65-F5344CB8AC3E}">
        <p14:creationId xmlns:p14="http://schemas.microsoft.com/office/powerpoint/2010/main" val="366994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354E-FCBF-812A-5324-DAA4F8BED9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4DCF6B-A593-0F57-4B51-3DBA2B1CFA4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76B722-BCAA-DC70-1E08-C4132880CE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EFF8428-450A-1739-9AC0-149999C3FA33}"/>
              </a:ext>
            </a:extLst>
          </p:cNvPr>
          <p:cNvSpPr>
            <a:spLocks noGrp="1"/>
          </p:cNvSpPr>
          <p:nvPr>
            <p:ph type="sldNum" sz="quarter" idx="5"/>
          </p:nvPr>
        </p:nvSpPr>
        <p:spPr/>
        <p:txBody>
          <a:bodyPr/>
          <a:lstStyle/>
          <a:p>
            <a:fld id="{55E0CBB3-9D18-4A1F-8A42-A7A202AA0CDE}" type="slidenum">
              <a:rPr kumimoji="1" lang="ja-JP" altLang="en-US" smtClean="0"/>
              <a:t>19</a:t>
            </a:fld>
            <a:endParaRPr kumimoji="1" lang="ja-JP" altLang="en-US"/>
          </a:p>
        </p:txBody>
      </p:sp>
    </p:spTree>
    <p:extLst>
      <p:ext uri="{BB962C8B-B14F-4D97-AF65-F5344CB8AC3E}">
        <p14:creationId xmlns:p14="http://schemas.microsoft.com/office/powerpoint/2010/main" val="201871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811A-F108-7108-4B63-BA8A4423984E}"/>
            </a:ext>
          </a:extLst>
        </p:cNvPr>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0F512301-49B5-EF2B-0A2F-2A5F61585AEC}"/>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EE82A359-9CA8-E41E-712A-1F312DDA32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Tree>
    <p:extLst>
      <p:ext uri="{BB962C8B-B14F-4D97-AF65-F5344CB8AC3E}">
        <p14:creationId xmlns:p14="http://schemas.microsoft.com/office/powerpoint/2010/main" val="360440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状況の変化</a:t>
            </a:r>
            <a:r>
              <a:rPr kumimoji="1" lang="ja-JP" altLang="en-US"/>
              <a:t>に着目しましょう。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21</a:t>
            </a:fld>
            <a:endParaRPr kumimoji="1" lang="ja-JP" altLang="en-US"/>
          </a:p>
        </p:txBody>
      </p:sp>
    </p:spTree>
    <p:extLst>
      <p:ext uri="{BB962C8B-B14F-4D97-AF65-F5344CB8AC3E}">
        <p14:creationId xmlns:p14="http://schemas.microsoft.com/office/powerpoint/2010/main" val="398535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講義内容の確認（時間的に読み合わせは行わない）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22</a:t>
            </a:fld>
            <a:endParaRPr kumimoji="1" lang="ja-JP" altLang="en-US"/>
          </a:p>
        </p:txBody>
      </p:sp>
    </p:spTree>
    <p:extLst>
      <p:ext uri="{BB962C8B-B14F-4D97-AF65-F5344CB8AC3E}">
        <p14:creationId xmlns:p14="http://schemas.microsoft.com/office/powerpoint/2010/main" val="138269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☆印は説明用資料（演習の意図を解説するもの）</a:t>
            </a:r>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5</a:t>
            </a:fld>
            <a:endParaRPr kumimoji="1" lang="ja-JP" altLang="en-US"/>
          </a:p>
        </p:txBody>
      </p:sp>
    </p:spTree>
    <p:extLst>
      <p:ext uri="{BB962C8B-B14F-4D97-AF65-F5344CB8AC3E}">
        <p14:creationId xmlns:p14="http://schemas.microsoft.com/office/powerpoint/2010/main" val="132405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25</a:t>
            </a:fld>
            <a:endParaRPr kumimoji="1" lang="ja-JP" altLang="en-US"/>
          </a:p>
        </p:txBody>
      </p:sp>
    </p:spTree>
    <p:extLst>
      <p:ext uri="{BB962C8B-B14F-4D97-AF65-F5344CB8AC3E}">
        <p14:creationId xmlns:p14="http://schemas.microsoft.com/office/powerpoint/2010/main" val="15028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模擬演習の前に確認</a:t>
            </a:r>
            <a:r>
              <a:rPr kumimoji="1" lang="ja-JP" altLang="en-US"/>
              <a:t>を行うことをお勧めします。</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26</a:t>
            </a:fld>
            <a:endParaRPr kumimoji="1" lang="ja-JP" altLang="en-US"/>
          </a:p>
        </p:txBody>
      </p:sp>
    </p:spTree>
    <p:extLst>
      <p:ext uri="{BB962C8B-B14F-4D97-AF65-F5344CB8AC3E}">
        <p14:creationId xmlns:p14="http://schemas.microsoft.com/office/powerpoint/2010/main" val="167148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a:t>
            </a:r>
            <a:r>
              <a:rPr kumimoji="1" lang="ja-JP" altLang="en-US"/>
              <a:t>整理票は、現状を共有する事を目的として、相談</a:t>
            </a:r>
            <a:r>
              <a:rPr kumimoji="1" lang="ja-JP" altLang="en-US" dirty="0"/>
              <a:t>支援従事者養成研修のカリキュラムで使用しているもの</a:t>
            </a:r>
            <a:r>
              <a:rPr kumimoji="1" lang="ja-JP" altLang="en-US"/>
              <a:t>を使用しています。</a:t>
            </a:r>
            <a:endParaRPr kumimoji="1" lang="en-US" altLang="ja-JP" dirty="0"/>
          </a:p>
          <a:p>
            <a:r>
              <a:rPr kumimoji="1" lang="ja-JP" altLang="en-US" dirty="0"/>
              <a:t>相談支援専門員の設定（何年目の方なのか等）も必要に応じて。</a:t>
            </a:r>
            <a:endParaRPr kumimoji="1" lang="en-US" altLang="ja-JP" dirty="0"/>
          </a:p>
          <a:p>
            <a:r>
              <a:rPr kumimoji="1" lang="ja-JP" altLang="en-US" dirty="0"/>
              <a:t>整理票の質を評価する時間ではない事</a:t>
            </a:r>
            <a:r>
              <a:rPr kumimoji="1" lang="ja-JP" altLang="en-US"/>
              <a:t>に留意しましょう。</a:t>
            </a:r>
            <a:endParaRPr kumimoji="1" lang="en-US" altLang="ja-JP" dirty="0"/>
          </a:p>
          <a:p>
            <a:endParaRPr kumimoji="1" lang="en-US" altLang="ja-JP" dirty="0"/>
          </a:p>
          <a:p>
            <a:r>
              <a:rPr kumimoji="1" lang="en-US" altLang="ja-JP" dirty="0"/>
              <a:t>【</a:t>
            </a:r>
            <a:r>
              <a:rPr kumimoji="1" lang="ja-JP" altLang="en-US" dirty="0"/>
              <a:t>状況</a:t>
            </a:r>
            <a:r>
              <a:rPr kumimoji="1" lang="en-US" altLang="ja-JP" dirty="0"/>
              <a:t>】</a:t>
            </a:r>
          </a:p>
          <a:p>
            <a:r>
              <a:rPr kumimoji="1" lang="ja-JP" altLang="en-US" dirty="0"/>
              <a:t>相談支援専門員は</a:t>
            </a:r>
            <a:r>
              <a:rPr kumimoji="1" lang="en-US" altLang="ja-JP" dirty="0"/>
              <a:t>Tomorrow</a:t>
            </a:r>
            <a:r>
              <a:rPr kumimoji="1" lang="ja-JP" altLang="en-US" dirty="0"/>
              <a:t>に</a:t>
            </a:r>
            <a:r>
              <a:rPr kumimoji="1" lang="ja-JP" altLang="en-US"/>
              <a:t>二次アセスメントを</a:t>
            </a:r>
            <a:r>
              <a:rPr kumimoji="1" lang="ja-JP" altLang="en-US" dirty="0"/>
              <a:t>依頼。</a:t>
            </a:r>
            <a:endParaRPr kumimoji="1" lang="en-US" altLang="ja-JP" dirty="0"/>
          </a:p>
          <a:p>
            <a:r>
              <a:rPr kumimoji="1" lang="ja-JP" altLang="en-US" dirty="0"/>
              <a:t>在園時の状況だけ</a:t>
            </a:r>
            <a:r>
              <a:rPr kumimoji="1" lang="ja-JP" altLang="en-US"/>
              <a:t>でなく、</a:t>
            </a:r>
            <a:r>
              <a:rPr kumimoji="1" lang="en-US" altLang="ja-JP" dirty="0"/>
              <a:t>WISK-Ⅳ</a:t>
            </a:r>
            <a:r>
              <a:rPr kumimoji="1" lang="ja-JP" altLang="en-US" dirty="0"/>
              <a:t>の情報提供も受けた。</a:t>
            </a:r>
            <a:endParaRPr kumimoji="1" lang="en-US" altLang="ja-JP" dirty="0"/>
          </a:p>
          <a:p>
            <a:r>
              <a:rPr kumimoji="1" lang="ja-JP" altLang="en-US" dirty="0"/>
              <a:t>途切れのないサポート作りが重要（サポートブックが作成されている設定）</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27</a:t>
            </a:fld>
            <a:endParaRPr kumimoji="1" lang="ja-JP" altLang="en-US"/>
          </a:p>
        </p:txBody>
      </p:sp>
    </p:spTree>
    <p:extLst>
      <p:ext uri="{BB962C8B-B14F-4D97-AF65-F5344CB8AC3E}">
        <p14:creationId xmlns:p14="http://schemas.microsoft.com/office/powerpoint/2010/main" val="630733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計画（案）</a:t>
            </a:r>
            <a:endParaRPr kumimoji="1" lang="en-US" altLang="ja-JP" dirty="0"/>
          </a:p>
          <a:p>
            <a:r>
              <a:rPr kumimoji="1" lang="ja-JP" altLang="en-US" dirty="0"/>
              <a:t>各項目について参加者の同意がえられるよう検討</a:t>
            </a:r>
            <a:r>
              <a:rPr kumimoji="1" lang="ja-JP" altLang="en-US"/>
              <a:t>を行いましょう。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28</a:t>
            </a:fld>
            <a:endParaRPr kumimoji="1" lang="ja-JP" altLang="en-US"/>
          </a:p>
        </p:txBody>
      </p:sp>
    </p:spTree>
    <p:extLst>
      <p:ext uri="{BB962C8B-B14F-4D97-AF65-F5344CB8AC3E}">
        <p14:creationId xmlns:p14="http://schemas.microsoft.com/office/powerpoint/2010/main" val="359774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母のパートは週４日（増やす事も考えたが現状維持・相談支援専門員と相談した結果、金曜日は本人のリラックス日とする）</a:t>
            </a:r>
            <a:endParaRPr kumimoji="1" lang="en-US" altLang="ja-JP" dirty="0"/>
          </a:p>
          <a:p>
            <a:r>
              <a:rPr kumimoji="1" lang="ja-JP" altLang="en-US" dirty="0"/>
              <a:t>父も同意：週末の予定も大切にしたい。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29</a:t>
            </a:fld>
            <a:endParaRPr kumimoji="1" lang="ja-JP" altLang="en-US"/>
          </a:p>
        </p:txBody>
      </p:sp>
    </p:spTree>
    <p:extLst>
      <p:ext uri="{BB962C8B-B14F-4D97-AF65-F5344CB8AC3E}">
        <p14:creationId xmlns:p14="http://schemas.microsoft.com/office/powerpoint/2010/main" val="1819879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EE16-C84F-1846-92AB-2FE85EF690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3EC07F-7EB3-5F11-F44F-FBB7CCD78A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54D443-0895-8545-531D-06A586EC16BB}"/>
              </a:ext>
            </a:extLst>
          </p:cNvPr>
          <p:cNvSpPr>
            <a:spLocks noGrp="1"/>
          </p:cNvSpPr>
          <p:nvPr>
            <p:ph type="body" idx="1"/>
          </p:nvPr>
        </p:nvSpPr>
        <p:spPr/>
        <p:txBody>
          <a:bodyPr/>
          <a:lstStyle/>
          <a:p>
            <a:r>
              <a:rPr kumimoji="1" lang="ja-JP" altLang="en-US" dirty="0"/>
              <a:t>情報内容と分類（例：この情報は才能素質の項目ではないか？）といった議論</a:t>
            </a:r>
            <a:r>
              <a:rPr kumimoji="1" lang="ja-JP" altLang="en-US"/>
              <a:t>は不要です。</a:t>
            </a:r>
            <a:endParaRPr kumimoji="1" lang="en-US" altLang="ja-JP" dirty="0"/>
          </a:p>
          <a:p>
            <a:r>
              <a:rPr kumimoji="1" lang="ja-JP" altLang="en-US" dirty="0"/>
              <a:t>サービス担当者会議の参考資料と</a:t>
            </a:r>
            <a:r>
              <a:rPr kumimoji="1" lang="ja-JP" altLang="en-US"/>
              <a:t>して活用してください。</a:t>
            </a:r>
            <a:endParaRPr kumimoji="1" lang="ja-JP" altLang="en-US" dirty="0"/>
          </a:p>
        </p:txBody>
      </p:sp>
      <p:sp>
        <p:nvSpPr>
          <p:cNvPr id="4" name="スライド番号プレースホルダー 3">
            <a:extLst>
              <a:ext uri="{FF2B5EF4-FFF2-40B4-BE49-F238E27FC236}">
                <a16:creationId xmlns:a16="http://schemas.microsoft.com/office/drawing/2014/main" id="{CCA38D2E-D817-AE6A-A6DD-617D342CCD2D}"/>
              </a:ext>
            </a:extLst>
          </p:cNvPr>
          <p:cNvSpPr>
            <a:spLocks noGrp="1"/>
          </p:cNvSpPr>
          <p:nvPr>
            <p:ph type="sldNum" sz="quarter" idx="5"/>
          </p:nvPr>
        </p:nvSpPr>
        <p:spPr/>
        <p:txBody>
          <a:bodyPr/>
          <a:lstStyle/>
          <a:p>
            <a:fld id="{55E0CBB3-9D18-4A1F-8A42-A7A202AA0CDE}" type="slidenum">
              <a:rPr kumimoji="1" lang="ja-JP" altLang="en-US" smtClean="0"/>
              <a:t>30</a:t>
            </a:fld>
            <a:endParaRPr kumimoji="1" lang="ja-JP" altLang="en-US"/>
          </a:p>
        </p:txBody>
      </p:sp>
    </p:spTree>
    <p:extLst>
      <p:ext uri="{BB962C8B-B14F-4D97-AF65-F5344CB8AC3E}">
        <p14:creationId xmlns:p14="http://schemas.microsoft.com/office/powerpoint/2010/main" val="3427999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役作りの情報を別途提供するか</a:t>
            </a:r>
            <a:r>
              <a:rPr kumimoji="1" lang="ja-JP" altLang="en-US"/>
              <a:t>否かはお任せいたします。</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32</a:t>
            </a:fld>
            <a:endParaRPr kumimoji="1" lang="ja-JP" altLang="en-US"/>
          </a:p>
        </p:txBody>
      </p:sp>
    </p:spTree>
    <p:extLst>
      <p:ext uri="{BB962C8B-B14F-4D97-AF65-F5344CB8AC3E}">
        <p14:creationId xmlns:p14="http://schemas.microsoft.com/office/powerpoint/2010/main" val="1138626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34</a:t>
            </a:fld>
            <a:endParaRPr kumimoji="1" lang="ja-JP" altLang="en-US"/>
          </a:p>
        </p:txBody>
      </p:sp>
    </p:spTree>
    <p:extLst>
      <p:ext uri="{BB962C8B-B14F-4D97-AF65-F5344CB8AC3E}">
        <p14:creationId xmlns:p14="http://schemas.microsoft.com/office/powerpoint/2010/main" val="3306207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C9D91-6FA5-7E6F-C0D0-3F908D4AD596}"/>
            </a:ext>
          </a:extLst>
        </p:cNvPr>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F8C4871B-500E-6910-2488-FE2882676E67}"/>
              </a:ext>
            </a:extLst>
          </p:cNvPr>
          <p:cNvSpPr>
            <a:spLocks noGrp="1" noRot="1" noChangeAspect="1" noChangeArrowheads="1" noTextEdit="1"/>
          </p:cNvSpPr>
          <p:nvPr>
            <p:ph type="sldImg"/>
          </p:nvPr>
        </p:nvSpPr>
        <p:spPr>
          <a:xfrm>
            <a:off x="919163" y="742950"/>
            <a:ext cx="4962525" cy="3722688"/>
          </a:xfrm>
          <a:ln/>
        </p:spPr>
      </p:sp>
      <p:sp>
        <p:nvSpPr>
          <p:cNvPr id="7171" name="ノート プレースホルダ 2">
            <a:extLst>
              <a:ext uri="{FF2B5EF4-FFF2-40B4-BE49-F238E27FC236}">
                <a16:creationId xmlns:a16="http://schemas.microsoft.com/office/drawing/2014/main" id="{5F3C91CC-BEA1-DDA9-B1A4-8B12B8DAD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r>
              <a:rPr lang="ja-JP" altLang="en-US" sz="1000">
                <a:latin typeface="ＭＳ Ｐ明朝" panose="02020600040205080304" pitchFamily="18" charset="-128"/>
              </a:rPr>
              <a:t>両方の立場を偏ることなく、イメージしていくことが大事かと思います。</a:t>
            </a:r>
          </a:p>
        </p:txBody>
      </p:sp>
      <p:sp>
        <p:nvSpPr>
          <p:cNvPr id="7172" name="スライド番号プレースホルダ 3">
            <a:extLst>
              <a:ext uri="{FF2B5EF4-FFF2-40B4-BE49-F238E27FC236}">
                <a16:creationId xmlns:a16="http://schemas.microsoft.com/office/drawing/2014/main" id="{5CD8BCA9-5D82-9AA1-F9C7-1B31102C7BC5}"/>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36</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990060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40</a:t>
            </a:fld>
            <a:endParaRPr kumimoji="1" lang="ja-JP" altLang="en-US"/>
          </a:p>
        </p:txBody>
      </p:sp>
    </p:spTree>
    <p:extLst>
      <p:ext uri="{BB962C8B-B14F-4D97-AF65-F5344CB8AC3E}">
        <p14:creationId xmlns:p14="http://schemas.microsoft.com/office/powerpoint/2010/main" val="5838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6</a:t>
            </a:fld>
            <a:endParaRPr kumimoji="1" lang="ja-JP" altLang="en-US"/>
          </a:p>
        </p:txBody>
      </p:sp>
    </p:spTree>
    <p:extLst>
      <p:ext uri="{BB962C8B-B14F-4D97-AF65-F5344CB8AC3E}">
        <p14:creationId xmlns:p14="http://schemas.microsoft.com/office/powerpoint/2010/main" val="143601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F6CC-6ABF-498E-25B5-16C8B26F59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F05065-A54D-1CB3-BB5C-8214A444FD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4BDCA4-DD34-4748-F621-EA87DDE949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DE1F6D0-C3BF-F757-DC97-33A7422993AA}"/>
              </a:ext>
            </a:extLst>
          </p:cNvPr>
          <p:cNvSpPr>
            <a:spLocks noGrp="1"/>
          </p:cNvSpPr>
          <p:nvPr>
            <p:ph type="sldNum" sz="quarter" idx="5"/>
          </p:nvPr>
        </p:nvSpPr>
        <p:spPr/>
        <p:txBody>
          <a:bodyPr/>
          <a:lstStyle/>
          <a:p>
            <a:fld id="{55E0CBB3-9D18-4A1F-8A42-A7A202AA0CDE}" type="slidenum">
              <a:rPr kumimoji="1" lang="ja-JP" altLang="en-US" smtClean="0"/>
              <a:t>41</a:t>
            </a:fld>
            <a:endParaRPr kumimoji="1" lang="ja-JP" altLang="en-US"/>
          </a:p>
        </p:txBody>
      </p:sp>
    </p:spTree>
    <p:extLst>
      <p:ext uri="{BB962C8B-B14F-4D97-AF65-F5344CB8AC3E}">
        <p14:creationId xmlns:p14="http://schemas.microsoft.com/office/powerpoint/2010/main" val="252791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29F8-E31C-EFFE-1176-54E19ED110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A59151-F2E1-D31C-214D-9134E7AD6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B20953-EA9A-92F4-62CE-A438C17419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F4F2199-769F-90C1-E275-B3205506A288}"/>
              </a:ext>
            </a:extLst>
          </p:cNvPr>
          <p:cNvSpPr>
            <a:spLocks noGrp="1"/>
          </p:cNvSpPr>
          <p:nvPr>
            <p:ph type="sldNum" sz="quarter" idx="5"/>
          </p:nvPr>
        </p:nvSpPr>
        <p:spPr/>
        <p:txBody>
          <a:bodyPr/>
          <a:lstStyle/>
          <a:p>
            <a:fld id="{55E0CBB3-9D18-4A1F-8A42-A7A202AA0CDE}" type="slidenum">
              <a:rPr kumimoji="1" lang="ja-JP" altLang="en-US" smtClean="0"/>
              <a:t>44</a:t>
            </a:fld>
            <a:endParaRPr kumimoji="1" lang="ja-JP" altLang="en-US"/>
          </a:p>
        </p:txBody>
      </p:sp>
    </p:spTree>
    <p:extLst>
      <p:ext uri="{BB962C8B-B14F-4D97-AF65-F5344CB8AC3E}">
        <p14:creationId xmlns:p14="http://schemas.microsoft.com/office/powerpoint/2010/main" val="148943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8482-4453-1811-4E39-0AEFDFB293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FA5BDA-4E6C-ADF8-ADED-FBA694B871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C4C3AE-B748-837F-F367-4D968ACAF22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4F1836A-C1FC-A87D-221C-D3636B20D072}"/>
              </a:ext>
            </a:extLst>
          </p:cNvPr>
          <p:cNvSpPr>
            <a:spLocks noGrp="1"/>
          </p:cNvSpPr>
          <p:nvPr>
            <p:ph type="sldNum" sz="quarter" idx="5"/>
          </p:nvPr>
        </p:nvSpPr>
        <p:spPr/>
        <p:txBody>
          <a:bodyPr/>
          <a:lstStyle/>
          <a:p>
            <a:fld id="{55E0CBB3-9D18-4A1F-8A42-A7A202AA0CDE}" type="slidenum">
              <a:rPr kumimoji="1" lang="ja-JP" altLang="en-US" smtClean="0"/>
              <a:t>45</a:t>
            </a:fld>
            <a:endParaRPr kumimoji="1" lang="ja-JP" altLang="en-US"/>
          </a:p>
        </p:txBody>
      </p:sp>
    </p:spTree>
    <p:extLst>
      <p:ext uri="{BB962C8B-B14F-4D97-AF65-F5344CB8AC3E}">
        <p14:creationId xmlns:p14="http://schemas.microsoft.com/office/powerpoint/2010/main" val="139915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事例の設定</a:t>
            </a:r>
            <a:r>
              <a:rPr kumimoji="1" lang="en-US" altLang="ja-JP" dirty="0"/>
              <a:t>】</a:t>
            </a:r>
          </a:p>
          <a:p>
            <a:r>
              <a:rPr kumimoji="1" lang="ja-JP" altLang="en-US"/>
              <a:t>今回の提示は（案）。</a:t>
            </a:r>
            <a:endParaRPr kumimoji="1" lang="en-US" altLang="ja-JP" dirty="0"/>
          </a:p>
          <a:p>
            <a:r>
              <a:rPr kumimoji="1" lang="ja-JP" altLang="en-US"/>
              <a:t>このような関係図がポンチ絵で示せると分かり易いと考えました。</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7</a:t>
            </a:fld>
            <a:endParaRPr kumimoji="1" lang="ja-JP" altLang="en-US"/>
          </a:p>
        </p:txBody>
      </p:sp>
    </p:spTree>
    <p:extLst>
      <p:ext uri="{BB962C8B-B14F-4D97-AF65-F5344CB8AC3E}">
        <p14:creationId xmlns:p14="http://schemas.microsoft.com/office/powerpoint/2010/main" val="359714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a:t>分ほど費やすのが良いと思います。</a:t>
            </a:r>
            <a:endParaRPr kumimoji="1" lang="en-US" altLang="ja-JP" dirty="0"/>
          </a:p>
          <a:p>
            <a:r>
              <a:rPr kumimoji="1" lang="ja-JP" altLang="en-US"/>
              <a:t>また、概要</a:t>
            </a:r>
            <a:r>
              <a:rPr kumimoji="1" lang="ja-JP" altLang="en-US" dirty="0"/>
              <a:t>の様式も（案）どの程度の情報を提供するかについて</a:t>
            </a:r>
            <a:r>
              <a:rPr kumimoji="1" lang="ja-JP" altLang="en-US"/>
              <a:t>は要考慮となります。</a:t>
            </a:r>
            <a:endParaRPr kumimoji="1" lang="en-US" altLang="ja-JP" dirty="0"/>
          </a:p>
          <a:p>
            <a:endParaRPr kumimoji="1" lang="en-US" altLang="ja-JP" dirty="0"/>
          </a:p>
          <a:p>
            <a:r>
              <a:rPr kumimoji="1" lang="ja-JP" altLang="en-US"/>
              <a:t>本事例では、「</a:t>
            </a:r>
            <a:r>
              <a:rPr kumimoji="1" lang="ja-JP" altLang="en-US" dirty="0"/>
              <a:t>移行期の支援」の要素が</a:t>
            </a:r>
            <a:r>
              <a:rPr kumimoji="1" lang="ja-JP" altLang="en-US"/>
              <a:t>加わっていますので、その辺りをしっかりと押さえて進行する必要もあります。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8</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学齢期に関する事例案は、最終末スライドに「もう一つの事例」という形で載せてあります。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9</a:t>
            </a:fld>
            <a:endParaRPr kumimoji="1" lang="ja-JP" altLang="en-US"/>
          </a:p>
        </p:txBody>
      </p:sp>
    </p:spTree>
    <p:extLst>
      <p:ext uri="{BB962C8B-B14F-4D97-AF65-F5344CB8AC3E}">
        <p14:creationId xmlns:p14="http://schemas.microsoft.com/office/powerpoint/2010/main" val="89040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文</a:t>
            </a:r>
            <a:r>
              <a:rPr kumimoji="1" lang="ja-JP" altLang="en-US"/>
              <a:t>字アセスメントなど、簡単なアセスメントがある</a:t>
            </a:r>
            <a:r>
              <a:rPr kumimoji="1" lang="ja-JP" altLang="en-US" dirty="0"/>
              <a:t>と</a:t>
            </a:r>
            <a:r>
              <a:rPr kumimoji="1" lang="ja-JP" altLang="en-US"/>
              <a:t>良いかもしれません。</a:t>
            </a:r>
            <a:endParaRPr kumimoji="1" lang="en-US" altLang="ja-JP" dirty="0"/>
          </a:p>
          <a:p>
            <a:r>
              <a:rPr kumimoji="1" lang="ja-JP" altLang="en-US" dirty="0"/>
              <a:t>相談支援従事者養成研修の内容を踏まえて</a:t>
            </a:r>
            <a:r>
              <a:rPr kumimoji="1" lang="ja-JP" altLang="en-US"/>
              <a:t>作成するのが良いと思います。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10</a:t>
            </a:fld>
            <a:endParaRPr kumimoji="1" lang="ja-JP" altLang="en-US"/>
          </a:p>
        </p:txBody>
      </p:sp>
    </p:spTree>
    <p:extLst>
      <p:ext uri="{BB962C8B-B14F-4D97-AF65-F5344CB8AC3E}">
        <p14:creationId xmlns:p14="http://schemas.microsoft.com/office/powerpoint/2010/main" val="416685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意図</a:t>
            </a:r>
            <a:r>
              <a:rPr kumimoji="1" lang="en-US" altLang="ja-JP" dirty="0"/>
              <a:t>】</a:t>
            </a:r>
          </a:p>
          <a:p>
            <a:r>
              <a:rPr kumimoji="1" lang="ja-JP" altLang="en-US"/>
              <a:t>今回</a:t>
            </a:r>
            <a:r>
              <a:rPr kumimoji="1" lang="ja-JP" altLang="en-US" dirty="0"/>
              <a:t>の研修は相談支援専門員と児発管が一緒に受講する事を念頭に</a:t>
            </a:r>
            <a:r>
              <a:rPr kumimoji="1" lang="ja-JP" altLang="en-US"/>
              <a:t>おいています。</a:t>
            </a:r>
            <a:endParaRPr kumimoji="1" lang="en-US" altLang="ja-JP" dirty="0"/>
          </a:p>
          <a:p>
            <a:r>
              <a:rPr kumimoji="1" lang="ja-JP" altLang="en-US" dirty="0"/>
              <a:t>ここでは職制を意識せずにケースの</a:t>
            </a:r>
            <a:r>
              <a:rPr kumimoji="1" lang="ja-JP" altLang="en-US"/>
              <a:t>概要を捉える</a:t>
            </a:r>
            <a:r>
              <a:rPr kumimoji="1" lang="ja-JP" altLang="en-US" dirty="0"/>
              <a:t>事を</a:t>
            </a:r>
            <a:r>
              <a:rPr kumimoji="1" lang="ja-JP" altLang="en-US"/>
              <a:t>目的としています（</a:t>
            </a:r>
            <a:r>
              <a:rPr kumimoji="1" lang="ja-JP" altLang="en-US" dirty="0"/>
              <a:t>相談・児発　</a:t>
            </a:r>
            <a:r>
              <a:rPr kumimoji="1" lang="ja-JP" altLang="en-US"/>
              <a:t>共通）。</a:t>
            </a:r>
            <a:endParaRPr kumimoji="1" lang="en-US" altLang="ja-JP" dirty="0"/>
          </a:p>
          <a:p>
            <a:endParaRPr kumimoji="1" lang="en-US" altLang="ja-JP" dirty="0"/>
          </a:p>
          <a:p>
            <a:r>
              <a:rPr kumimoji="1" lang="en-US" altLang="ja-JP" dirty="0"/>
              <a:t>5</a:t>
            </a:r>
            <a:r>
              <a:rPr kumimoji="1" lang="ja-JP" altLang="en-US" dirty="0"/>
              <a:t>歳で手帳を受けるに至った点を推察し、また地元の小学校にはお兄ちゃんと一緒の所に行きたいといった流れもあるけど、刺激のあるところに行かせて、発語の発達を促したいと考えていそうな母親像、療育を受けていればもっと伸びるのではと考えている母親像が想像できます。</a:t>
            </a:r>
          </a:p>
          <a:p>
            <a:r>
              <a:rPr kumimoji="1" lang="ja-JP" altLang="en-US" dirty="0"/>
              <a:t>発達の状態としては、二語文は出てきたのでしょうが、構音はまだまだ未成熟で、よく関わっている人しか聞き取れない言葉は多いと推察できますし、意気揚々と出かけてもすぐに疲れて、座り込んでしまうことも多そうな子どもです。咀嚼力は弱く、丸呑みのような状態で摂食していそうです。描画は円錯画レベルで、棒のぶら下がりは</a:t>
            </a:r>
            <a:r>
              <a:rPr kumimoji="1" lang="en-US" altLang="ja-JP" dirty="0"/>
              <a:t>1</a:t>
            </a:r>
            <a:r>
              <a:rPr kumimoji="1" lang="ja-JP" altLang="en-US" dirty="0"/>
              <a:t>秒もできず、平均台は片手で支えていればカニ歩きで渡ることはできるといった推察もできます。数量は「</a:t>
            </a:r>
            <a:r>
              <a:rPr kumimoji="1" lang="en-US" altLang="ja-JP" dirty="0"/>
              <a:t>2</a:t>
            </a:r>
            <a:r>
              <a:rPr kumimoji="1" lang="ja-JP" altLang="en-US" dirty="0"/>
              <a:t>」個でも難しく、読字は適当に知っている平仮名名を口にする程度、といった感じです。</a:t>
            </a:r>
          </a:p>
          <a:p>
            <a:endParaRPr kumimoji="1" lang="en-US" altLang="ja-JP" dirty="0"/>
          </a:p>
          <a:p>
            <a:r>
              <a:rPr kumimoji="1" lang="ja-JP" altLang="en-US" dirty="0"/>
              <a:t>とまで読み込めるかについては職制や知識経験等により差異があると思いますが、なるべく多く箇条書きで記入することを推奨してください。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11</a:t>
            </a:fld>
            <a:endParaRPr kumimoji="1" lang="ja-JP" altLang="en-US"/>
          </a:p>
        </p:txBody>
      </p:sp>
    </p:spTree>
    <p:extLst>
      <p:ext uri="{BB962C8B-B14F-4D97-AF65-F5344CB8AC3E}">
        <p14:creationId xmlns:p14="http://schemas.microsoft.com/office/powerpoint/2010/main" val="346333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この後に演習シートを用意して</a:t>
            </a:r>
            <a:r>
              <a:rPr kumimoji="1" lang="ja-JP" altLang="en-US"/>
              <a:t>います。</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12</a:t>
            </a:fld>
            <a:endParaRPr kumimoji="1" lang="ja-JP" altLang="en-US"/>
          </a:p>
        </p:txBody>
      </p:sp>
    </p:spTree>
    <p:extLst>
      <p:ext uri="{BB962C8B-B14F-4D97-AF65-F5344CB8AC3E}">
        <p14:creationId xmlns:p14="http://schemas.microsoft.com/office/powerpoint/2010/main" val="168212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68526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83989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358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894070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1146330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8754401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577356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3249202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4" name="Footer Placeholder 3"/>
          <p:cNvSpPr>
            <a:spLocks noGrp="1"/>
          </p:cNvSpPr>
          <p:nvPr>
            <p:ph type="ftr" sz="quarter" idx="11"/>
          </p:nvPr>
        </p:nvSpPr>
        <p:spPr/>
        <p:txBody>
          <a:bodyPr/>
          <a:lstStyle/>
          <a:p>
            <a:endParaRPr lang="en-US" sz="750"/>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60732477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3" name="Footer Placeholder 2"/>
          <p:cNvSpPr>
            <a:spLocks noGrp="1"/>
          </p:cNvSpPr>
          <p:nvPr>
            <p:ph type="ftr" sz="quarter" idx="11"/>
          </p:nvPr>
        </p:nvSpPr>
        <p:spPr/>
        <p:txBody>
          <a:bodyPr/>
          <a:lstStyle/>
          <a:p>
            <a:endParaRPr lang="en-US" sz="750"/>
          </a:p>
        </p:txBody>
      </p:sp>
      <p:sp>
        <p:nvSpPr>
          <p:cNvPr id="4" name="Slide Number Placeholder 3"/>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8257084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21581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0300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2396939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0905719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9/23/25</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473640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46877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4763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224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834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370404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269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6572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7282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565334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864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88515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634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696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453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4751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2898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3703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527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27969894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pPr/>
              <a:t>9/23/25</a:t>
            </a:fld>
            <a:endParaRPr lang="en-US" sz="7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75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451103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2025/9/23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176351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28.jp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C8A5232-4680-3B81-7531-205A71D6B29C}"/>
              </a:ext>
            </a:extLst>
          </p:cNvPr>
          <p:cNvSpPr txBox="1"/>
          <p:nvPr/>
        </p:nvSpPr>
        <p:spPr>
          <a:xfrm>
            <a:off x="3710225" y="307556"/>
            <a:ext cx="1723549" cy="461665"/>
          </a:xfrm>
          <a:prstGeom prst="rect">
            <a:avLst/>
          </a:prstGeom>
          <a:noFill/>
        </p:spPr>
        <p:txBody>
          <a:bodyPr wrap="none" rtlCol="0">
            <a:spAutoFit/>
          </a:bodyPr>
          <a:lstStyle/>
          <a:p>
            <a:r>
              <a:rPr kumimoji="1" lang="ja-JP" altLang="en-US" sz="240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令和７年度</a:t>
            </a:r>
          </a:p>
        </p:txBody>
      </p:sp>
      <p:sp>
        <p:nvSpPr>
          <p:cNvPr id="10" name="テキスト ボックス 9">
            <a:extLst>
              <a:ext uri="{FF2B5EF4-FFF2-40B4-BE49-F238E27FC236}">
                <a16:creationId xmlns:a16="http://schemas.microsoft.com/office/drawing/2014/main" id="{57FAB8BC-6E0F-941F-1D3C-F42DD2806576}"/>
              </a:ext>
            </a:extLst>
          </p:cNvPr>
          <p:cNvSpPr txBox="1"/>
          <p:nvPr/>
        </p:nvSpPr>
        <p:spPr>
          <a:xfrm>
            <a:off x="388801" y="921369"/>
            <a:ext cx="8366393" cy="430887"/>
          </a:xfrm>
          <a:prstGeom prst="rect">
            <a:avLst/>
          </a:prstGeom>
          <a:noFill/>
        </p:spPr>
        <p:txBody>
          <a:bodyPr wrap="none" rtlCol="0">
            <a:spAutoFit/>
          </a:bodyPr>
          <a:lstStyle/>
          <a:p>
            <a:r>
              <a:rPr kumimoji="1" lang="ja-JP" altLang="en-US" sz="220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サービス管理責任者及び児童発達支援管理責任者指導者養成研修</a:t>
            </a:r>
          </a:p>
        </p:txBody>
      </p:sp>
      <p:sp>
        <p:nvSpPr>
          <p:cNvPr id="11" name="テキスト ボックス 10">
            <a:extLst>
              <a:ext uri="{FF2B5EF4-FFF2-40B4-BE49-F238E27FC236}">
                <a16:creationId xmlns:a16="http://schemas.microsoft.com/office/drawing/2014/main" id="{A9939EC8-F4FF-8646-1942-2F8EDFCE52C9}"/>
              </a:ext>
            </a:extLst>
          </p:cNvPr>
          <p:cNvSpPr txBox="1"/>
          <p:nvPr/>
        </p:nvSpPr>
        <p:spPr>
          <a:xfrm>
            <a:off x="1966155" y="1499768"/>
            <a:ext cx="5211683" cy="523220"/>
          </a:xfrm>
          <a:prstGeom prst="rect">
            <a:avLst/>
          </a:prstGeom>
          <a:noFill/>
        </p:spPr>
        <p:txBody>
          <a:bodyPr wrap="none" rtlCol="0">
            <a:spAutoFit/>
          </a:bodyPr>
          <a:lstStyle/>
          <a:p>
            <a:r>
              <a:rPr kumimoji="1" lang="ja-JP" altLang="en-US" sz="280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専門コース別研修　障害児支援</a:t>
            </a:r>
          </a:p>
        </p:txBody>
      </p:sp>
      <p:sp>
        <p:nvSpPr>
          <p:cNvPr id="13" name="テキスト ボックス 12">
            <a:extLst>
              <a:ext uri="{FF2B5EF4-FFF2-40B4-BE49-F238E27FC236}">
                <a16:creationId xmlns:a16="http://schemas.microsoft.com/office/drawing/2014/main" id="{C0C4F640-AAF0-B52C-542B-D8154B225C2D}"/>
              </a:ext>
            </a:extLst>
          </p:cNvPr>
          <p:cNvSpPr txBox="1"/>
          <p:nvPr/>
        </p:nvSpPr>
        <p:spPr>
          <a:xfrm>
            <a:off x="101542" y="2610391"/>
            <a:ext cx="2339102" cy="646331"/>
          </a:xfrm>
          <a:prstGeom prst="rect">
            <a:avLst/>
          </a:prstGeom>
          <a:noFill/>
        </p:spPr>
        <p:txBody>
          <a:bodyPr wrap="none" rtlCol="0">
            <a:spAutoFit/>
          </a:bodyPr>
          <a:lstStyle/>
          <a:p>
            <a:r>
              <a:rPr kumimoji="1" lang="en-US" altLang="ja-JP" sz="3600" b="1"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 </a:t>
            </a:r>
            <a:r>
              <a:rPr kumimoji="1" lang="ja-JP" altLang="en-US" sz="3600" b="1">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演習</a:t>
            </a:r>
            <a:r>
              <a:rPr kumimoji="1" lang="en-US" altLang="ja-JP" sz="3600" b="1"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 】</a:t>
            </a:r>
            <a:endParaRPr kumimoji="1" lang="ja-JP" altLang="en-US" sz="3600" b="1">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723A6D7A-C5BA-C14D-51E6-21A8B755A73A}"/>
              </a:ext>
            </a:extLst>
          </p:cNvPr>
          <p:cNvSpPr txBox="1"/>
          <p:nvPr/>
        </p:nvSpPr>
        <p:spPr>
          <a:xfrm>
            <a:off x="324683" y="3317397"/>
            <a:ext cx="8494633" cy="646331"/>
          </a:xfrm>
          <a:prstGeom prst="rect">
            <a:avLst/>
          </a:prstGeom>
          <a:noFill/>
        </p:spPr>
        <p:txBody>
          <a:bodyPr wrap="none" rtlCol="0">
            <a:spAutoFit/>
          </a:bodyPr>
          <a:lstStyle/>
          <a:p>
            <a:r>
              <a:rPr kumimoji="1" lang="ja-JP" altLang="en-US" sz="3600" b="1">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児童期における相談支援の初期的な対応</a:t>
            </a:r>
          </a:p>
        </p:txBody>
      </p:sp>
      <p:sp>
        <p:nvSpPr>
          <p:cNvPr id="16" name="テキスト ボックス 15">
            <a:extLst>
              <a:ext uri="{FF2B5EF4-FFF2-40B4-BE49-F238E27FC236}">
                <a16:creationId xmlns:a16="http://schemas.microsoft.com/office/drawing/2014/main" id="{52D9F318-CF4D-1A8D-F88C-5CB311CC0CAF}"/>
              </a:ext>
            </a:extLst>
          </p:cNvPr>
          <p:cNvSpPr txBox="1"/>
          <p:nvPr/>
        </p:nvSpPr>
        <p:spPr>
          <a:xfrm>
            <a:off x="3109976" y="5760496"/>
            <a:ext cx="6034024" cy="646331"/>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特定非営利活動法人</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銀河　理事長</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一般社団法人</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全国障害児・者相談支援事業協会　副会長</a:t>
            </a:r>
            <a:endParaRPr kumimoji="1" lang="en-US" altLang="ja-JP"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D39F2EFD-B315-AFA5-FC14-3D18997FD256}"/>
              </a:ext>
            </a:extLst>
          </p:cNvPr>
          <p:cNvSpPr txBox="1"/>
          <p:nvPr/>
        </p:nvSpPr>
        <p:spPr>
          <a:xfrm>
            <a:off x="7177838" y="6406827"/>
            <a:ext cx="1723549"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菊池　健弥</a:t>
            </a:r>
          </a:p>
        </p:txBody>
      </p:sp>
    </p:spTree>
    <p:extLst>
      <p:ext uri="{BB962C8B-B14F-4D97-AF65-F5344CB8AC3E}">
        <p14:creationId xmlns:p14="http://schemas.microsoft.com/office/powerpoint/2010/main" val="38364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1215178163"/>
              </p:ext>
            </p:extLst>
          </p:nvPr>
        </p:nvGraphicFramePr>
        <p:xfrm>
          <a:off x="145774" y="1125415"/>
          <a:ext cx="8865705" cy="4229830"/>
        </p:xfrm>
        <a:graphic>
          <a:graphicData uri="http://schemas.openxmlformats.org/drawingml/2006/table">
            <a:tbl>
              <a:tblPr firstRow="1" bandRow="1">
                <a:tableStyleId>{5C22544A-7EE6-4342-B048-85BDC9FD1C3A}</a:tableStyleId>
              </a:tblPr>
              <a:tblGrid>
                <a:gridCol w="2335204">
                  <a:extLst>
                    <a:ext uri="{9D8B030D-6E8A-4147-A177-3AD203B41FA5}">
                      <a16:colId xmlns:a16="http://schemas.microsoft.com/office/drawing/2014/main" val="2594461521"/>
                    </a:ext>
                  </a:extLst>
                </a:gridCol>
                <a:gridCol w="6530501">
                  <a:extLst>
                    <a:ext uri="{9D8B030D-6E8A-4147-A177-3AD203B41FA5}">
                      <a16:colId xmlns:a16="http://schemas.microsoft.com/office/drawing/2014/main" val="4150784373"/>
                    </a:ext>
                  </a:extLst>
                </a:gridCol>
              </a:tblGrid>
              <a:tr h="332320">
                <a:tc>
                  <a:txBody>
                    <a:bodyPr/>
                    <a:lstStyle/>
                    <a:p>
                      <a:pPr algn="ctr"/>
                      <a:r>
                        <a:rPr kumimoji="1" lang="ja-JP" altLang="en-US" sz="1200" dirty="0">
                          <a:latin typeface="Meiryo" panose="020B0604030504040204" pitchFamily="34" charset="-128"/>
                          <a:ea typeface="Meiryo" panose="020B0604030504040204" pitchFamily="34" charset="-128"/>
                        </a:rPr>
                        <a:t>項目</a:t>
                      </a:r>
                    </a:p>
                  </a:txBody>
                  <a:tcPr marL="68580" marR="68580" marT="34290" marB="34290" anchor="ctr"/>
                </a:tc>
                <a:tc>
                  <a:txBody>
                    <a:bodyPr/>
                    <a:lstStyle/>
                    <a:p>
                      <a:pPr algn="ctr"/>
                      <a:r>
                        <a:rPr kumimoji="1" lang="ja-JP" altLang="en-US" sz="1200" dirty="0">
                          <a:latin typeface="Meiryo" panose="020B0604030504040204" pitchFamily="34" charset="-128"/>
                          <a:ea typeface="Meiryo" panose="020B0604030504040204" pitchFamily="34" charset="-128"/>
                        </a:rPr>
                        <a:t>内容</a:t>
                      </a:r>
                    </a:p>
                  </a:txBody>
                  <a:tcPr marL="68580" marR="68580" marT="34290" marB="34290" anchor="ctr"/>
                </a:tc>
                <a:extLst>
                  <a:ext uri="{0D108BD9-81ED-4DB2-BD59-A6C34878D82A}">
                    <a16:rowId xmlns:a16="http://schemas.microsoft.com/office/drawing/2014/main" val="4152199104"/>
                  </a:ext>
                </a:extLst>
              </a:tr>
              <a:tr h="352656">
                <a:tc>
                  <a:txBody>
                    <a:bodyPr/>
                    <a:lstStyle/>
                    <a:p>
                      <a:r>
                        <a:rPr kumimoji="1" lang="ja-JP" altLang="en-US" sz="1200" dirty="0">
                          <a:latin typeface="Meiryo" panose="020B0604030504040204" pitchFamily="34" charset="-128"/>
                          <a:ea typeface="Meiryo" panose="020B0604030504040204" pitchFamily="34" charset="-128"/>
                        </a:rPr>
                        <a:t>事例タイトル</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事例の概要を簡潔に。意思決定支援の視点から本人の気持ちや言葉を含める</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369073571"/>
                  </a:ext>
                </a:extLst>
              </a:tr>
              <a:tr h="638192">
                <a:tc>
                  <a:txBody>
                    <a:bodyPr/>
                    <a:lstStyle/>
                    <a:p>
                      <a:r>
                        <a:rPr kumimoji="1" lang="ja-JP" altLang="en-US" sz="1200" dirty="0">
                          <a:latin typeface="Meiryo" panose="020B0604030504040204" pitchFamily="34" charset="-128"/>
                          <a:ea typeface="Meiryo" panose="020B0604030504040204" pitchFamily="34" charset="-128"/>
                        </a:rPr>
                        <a:t>年齢・性別・家族構成</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年齢は研修受講対象者像から就学期を想定したが、未就学でも可</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性別：不問</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家族構成：都道府県の事情を反映</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4134276349"/>
                  </a:ext>
                </a:extLst>
              </a:tr>
              <a:tr h="449098">
                <a:tc>
                  <a:txBody>
                    <a:bodyPr/>
                    <a:lstStyle/>
                    <a:p>
                      <a:r>
                        <a:rPr kumimoji="1" lang="ja-JP" altLang="en-US" sz="1200" dirty="0">
                          <a:latin typeface="Meiryo" panose="020B0604030504040204" pitchFamily="34" charset="-128"/>
                          <a:ea typeface="Meiryo" panose="020B0604030504040204" pitchFamily="34" charset="-128"/>
                        </a:rPr>
                        <a:t>手帳の種類と等級</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障害種別は不問。医療的ケア児など受講対象者が支援実績の少なそうな事例の場合は情報量に留意</a:t>
                      </a:r>
                    </a:p>
                  </a:txBody>
                  <a:tcPr marL="68580" marR="68580" marT="34290" marB="34290" anchor="ctr"/>
                </a:tc>
                <a:extLst>
                  <a:ext uri="{0D108BD9-81ED-4DB2-BD59-A6C34878D82A}">
                    <a16:rowId xmlns:a16="http://schemas.microsoft.com/office/drawing/2014/main" val="59258692"/>
                  </a:ext>
                </a:extLst>
              </a:tr>
              <a:tr h="306110">
                <a:tc>
                  <a:txBody>
                    <a:bodyPr/>
                    <a:lstStyle/>
                    <a:p>
                      <a:r>
                        <a:rPr kumimoji="1" lang="ja-JP" altLang="en-US" sz="1200" dirty="0">
                          <a:latin typeface="Meiryo" panose="020B0604030504040204" pitchFamily="34" charset="-128"/>
                          <a:ea typeface="Meiryo" panose="020B0604030504040204" pitchFamily="34" charset="-128"/>
                        </a:rPr>
                        <a:t>成育歴と病歴</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概要を簡潔に　</a:t>
                      </a:r>
                    </a:p>
                  </a:txBody>
                  <a:tcPr marL="68580" marR="68580" marT="34290" marB="34290" anchor="ctr"/>
                </a:tc>
                <a:extLst>
                  <a:ext uri="{0D108BD9-81ED-4DB2-BD59-A6C34878D82A}">
                    <a16:rowId xmlns:a16="http://schemas.microsoft.com/office/drawing/2014/main" val="1946988780"/>
                  </a:ext>
                </a:extLst>
              </a:tr>
              <a:tr h="346563">
                <a:tc>
                  <a:txBody>
                    <a:bodyPr/>
                    <a:lstStyle/>
                    <a:p>
                      <a:r>
                        <a:rPr kumimoji="1" lang="ja-JP" altLang="en-US" sz="1200" dirty="0">
                          <a:latin typeface="Meiryo" panose="020B0604030504040204" pitchFamily="34" charset="-128"/>
                          <a:ea typeface="Meiryo" panose="020B0604030504040204" pitchFamily="34" charset="-128"/>
                        </a:rPr>
                        <a:t>相談に至る経緯</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各都道府県における子育て支援機関等の社会資源の状況などを反映させる</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2090388880"/>
                  </a:ext>
                </a:extLst>
              </a:tr>
              <a:tr h="353537">
                <a:tc>
                  <a:txBody>
                    <a:bodyPr/>
                    <a:lstStyle/>
                    <a:p>
                      <a:r>
                        <a:rPr kumimoji="1" lang="ja-JP" altLang="en-US" sz="1200" dirty="0">
                          <a:latin typeface="Meiryo" panose="020B0604030504040204" pitchFamily="34" charset="-128"/>
                          <a:ea typeface="Meiryo" panose="020B0604030504040204" pitchFamily="34" charset="-128"/>
                        </a:rPr>
                        <a:t>希望など（本児・保護者）</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こどもと保護者の希望を必ず併記する</a:t>
                      </a:r>
                    </a:p>
                  </a:txBody>
                  <a:tcPr marL="68580" marR="68580" marT="34290" marB="34290" anchor="ctr"/>
                </a:tc>
                <a:extLst>
                  <a:ext uri="{0D108BD9-81ED-4DB2-BD59-A6C34878D82A}">
                    <a16:rowId xmlns:a16="http://schemas.microsoft.com/office/drawing/2014/main" val="1219378024"/>
                  </a:ext>
                </a:extLst>
              </a:tr>
              <a:tr h="683399">
                <a:tc>
                  <a:txBody>
                    <a:bodyPr/>
                    <a:lstStyle/>
                    <a:p>
                      <a:r>
                        <a:rPr kumimoji="1" lang="ja-JP" altLang="en-US" sz="1200" dirty="0">
                          <a:latin typeface="Meiryo" panose="020B0604030504040204" pitchFamily="34" charset="-128"/>
                          <a:ea typeface="Meiryo" panose="020B0604030504040204" pitchFamily="34" charset="-128"/>
                        </a:rPr>
                        <a:t>本児や家族の問題</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支援者としては配慮すべき点、という捉え</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基礎情報段階ではシンプルな想定が望ましい</a:t>
                      </a:r>
                    </a:p>
                  </a:txBody>
                  <a:tcPr marL="68580" marR="68580" marT="34290" marB="34290" anchor="ctr"/>
                </a:tc>
                <a:extLst>
                  <a:ext uri="{0D108BD9-81ED-4DB2-BD59-A6C34878D82A}">
                    <a16:rowId xmlns:a16="http://schemas.microsoft.com/office/drawing/2014/main" val="292682861"/>
                  </a:ext>
                </a:extLst>
              </a:tr>
              <a:tr h="305460">
                <a:tc>
                  <a:txBody>
                    <a:bodyPr/>
                    <a:lstStyle/>
                    <a:p>
                      <a:r>
                        <a:rPr kumimoji="1" lang="ja-JP" altLang="en-US" sz="1200" dirty="0">
                          <a:latin typeface="Meiryo" panose="020B0604030504040204" pitchFamily="34" charset="-128"/>
                          <a:ea typeface="Meiryo" panose="020B0604030504040204" pitchFamily="34" charset="-128"/>
                        </a:rPr>
                        <a:t>本児の強み</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ストレングスの視点は強調されるべき。別途、ストレングス</a:t>
                      </a:r>
                      <a:r>
                        <a:rPr kumimoji="1" lang="en-US" altLang="ja-JP" sz="1200" dirty="0">
                          <a:latin typeface="Meiryo" panose="020B0604030504040204" pitchFamily="34" charset="-128"/>
                          <a:ea typeface="Meiryo" panose="020B0604030504040204" pitchFamily="34" charset="-128"/>
                        </a:rPr>
                        <a:t>MAP</a:t>
                      </a:r>
                      <a:r>
                        <a:rPr kumimoji="1" lang="ja-JP" altLang="en-US" sz="1200" dirty="0">
                          <a:latin typeface="Meiryo" panose="020B0604030504040204" pitchFamily="34" charset="-128"/>
                          <a:ea typeface="Meiryo" panose="020B0604030504040204" pitchFamily="34" charset="-128"/>
                        </a:rPr>
                        <a:t>を作成するとなお良い</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504052905"/>
                  </a:ext>
                </a:extLst>
              </a:tr>
              <a:tr h="462495">
                <a:tc>
                  <a:txBody>
                    <a:bodyPr/>
                    <a:lstStyle/>
                    <a:p>
                      <a:r>
                        <a:rPr kumimoji="1" lang="ja-JP" altLang="en-US" sz="1200" dirty="0">
                          <a:latin typeface="Meiryo" panose="020B0604030504040204" pitchFamily="34" charset="-128"/>
                          <a:ea typeface="Meiryo" panose="020B0604030504040204" pitchFamily="34" charset="-128"/>
                        </a:rPr>
                        <a:t>その他</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補足的情報を簡潔に</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3" name="テキスト ボックス 2">
            <a:extLst>
              <a:ext uri="{FF2B5EF4-FFF2-40B4-BE49-F238E27FC236}">
                <a16:creationId xmlns:a16="http://schemas.microsoft.com/office/drawing/2014/main" id="{5D3A6602-698E-0C81-FBD0-DD8B9D194D24}"/>
              </a:ext>
            </a:extLst>
          </p:cNvPr>
          <p:cNvSpPr txBox="1"/>
          <p:nvPr/>
        </p:nvSpPr>
        <p:spPr>
          <a:xfrm>
            <a:off x="145774" y="5380672"/>
            <a:ext cx="8865705"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研修の企画運営に携わるメンバーが都道府県の事情や課題を勘案しながら、事例を作成する事は受講者がリアリティを感じるだけでなく、どのような人材を育成するか、どのような課題意識を持って各地域で専門性を発揮してもらいたいか、等のメッセージを込める事にも繋がります。しかし、受講者を置き去りにしないような配慮も必要です。</a:t>
            </a:r>
          </a:p>
        </p:txBody>
      </p:sp>
      <p:sp>
        <p:nvSpPr>
          <p:cNvPr id="4" name="テキスト ボックス 3">
            <a:extLst>
              <a:ext uri="{FF2B5EF4-FFF2-40B4-BE49-F238E27FC236}">
                <a16:creationId xmlns:a16="http://schemas.microsoft.com/office/drawing/2014/main" id="{FEF19F37-77A3-5900-A09C-4DA0C6291E9B}"/>
              </a:ext>
            </a:extLst>
          </p:cNvPr>
          <p:cNvSpPr txBox="1"/>
          <p:nvPr/>
        </p:nvSpPr>
        <p:spPr>
          <a:xfrm>
            <a:off x="44897" y="226626"/>
            <a:ext cx="3877985"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事例作成について</a:t>
            </a:r>
          </a:p>
        </p:txBody>
      </p:sp>
      <p:sp>
        <p:nvSpPr>
          <p:cNvPr id="8" name="テキスト ボックス 7">
            <a:extLst>
              <a:ext uri="{FF2B5EF4-FFF2-40B4-BE49-F238E27FC236}">
                <a16:creationId xmlns:a16="http://schemas.microsoft.com/office/drawing/2014/main" id="{98FB0AC7-1C71-ABAB-4459-762AAC98DE84}"/>
              </a:ext>
            </a:extLst>
          </p:cNvPr>
          <p:cNvSpPr txBox="1"/>
          <p:nvPr/>
        </p:nvSpPr>
        <p:spPr>
          <a:xfrm>
            <a:off x="2043102" y="765776"/>
            <a:ext cx="5057795" cy="400110"/>
          </a:xfrm>
          <a:prstGeom prst="rect">
            <a:avLst/>
          </a:prstGeom>
          <a:noFill/>
        </p:spPr>
        <p:txBody>
          <a:bodyPr wrap="none" rtlCol="0">
            <a:spAutoFit/>
          </a:bodyPr>
          <a:lstStyle/>
          <a:p>
            <a:r>
              <a:rPr kumimoji="1" lang="ja-JP" altLang="en-US" sz="2000">
                <a:latin typeface="Meiryo" panose="020B0604030504040204" pitchFamily="34" charset="-128"/>
                <a:ea typeface="Meiryo" panose="020B0604030504040204" pitchFamily="34" charset="-128"/>
              </a:rPr>
              <a:t>（</a:t>
            </a:r>
            <a:r>
              <a:rPr kumimoji="1" lang="ja-JP" altLang="en-US" sz="2000" u="sng">
                <a:solidFill>
                  <a:srgbClr val="FF0000"/>
                </a:solidFill>
                <a:latin typeface="Meiryo" panose="020B0604030504040204" pitchFamily="34" charset="-128"/>
                <a:ea typeface="Meiryo" panose="020B0604030504040204" pitchFamily="34" charset="-128"/>
              </a:rPr>
              <a:t>都道府県で作成される場合の配慮点等</a:t>
            </a:r>
            <a:r>
              <a:rPr kumimoji="1" lang="ja-JP" altLang="en-US" sz="2000">
                <a:latin typeface="Meiryo" panose="020B0604030504040204" pitchFamily="34" charset="-128"/>
                <a:ea typeface="Meiryo" panose="020B0604030504040204" pitchFamily="34" charset="-128"/>
              </a:rPr>
              <a:t>）</a:t>
            </a:r>
          </a:p>
        </p:txBody>
      </p:sp>
      <p:sp>
        <p:nvSpPr>
          <p:cNvPr id="11" name="星: 5 pt 2">
            <a:extLst>
              <a:ext uri="{FF2B5EF4-FFF2-40B4-BE49-F238E27FC236}">
                <a16:creationId xmlns:a16="http://schemas.microsoft.com/office/drawing/2014/main" id="{0E8C5DDC-676C-4CCD-4559-1A0DA3BF4C22}"/>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CBFF8B3D-9687-4281-5584-D93A16AFAAEA}"/>
              </a:ext>
            </a:extLst>
          </p:cNvPr>
          <p:cNvGrpSpPr/>
          <p:nvPr/>
        </p:nvGrpSpPr>
        <p:grpSpPr>
          <a:xfrm>
            <a:off x="5181601" y="106019"/>
            <a:ext cx="3829878" cy="455522"/>
            <a:chOff x="5181601" y="198783"/>
            <a:chExt cx="3829878" cy="455522"/>
          </a:xfrm>
        </p:grpSpPr>
        <p:sp>
          <p:nvSpPr>
            <p:cNvPr id="13" name="正方形/長方形 12">
              <a:extLst>
                <a:ext uri="{FF2B5EF4-FFF2-40B4-BE49-F238E27FC236}">
                  <a16:creationId xmlns:a16="http://schemas.microsoft.com/office/drawing/2014/main" id="{495FD46C-3A14-7406-78F4-9F53017D71CD}"/>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FCF6FBE-8868-BDD0-EB76-2CB3FA4C8582}"/>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Tree>
    <p:extLst>
      <p:ext uri="{BB962C8B-B14F-4D97-AF65-F5344CB8AC3E}">
        <p14:creationId xmlns:p14="http://schemas.microsoft.com/office/powerpoint/2010/main" val="343504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EF5EC10F-6958-A594-CA68-37204C1EE5C9}"/>
              </a:ext>
            </a:extLst>
          </p:cNvPr>
          <p:cNvGrpSpPr/>
          <p:nvPr/>
        </p:nvGrpSpPr>
        <p:grpSpPr>
          <a:xfrm>
            <a:off x="120124" y="289513"/>
            <a:ext cx="5262979" cy="521200"/>
            <a:chOff x="251791" y="288796"/>
            <a:chExt cx="5262979" cy="521200"/>
          </a:xfrm>
        </p:grpSpPr>
        <p:sp>
          <p:nvSpPr>
            <p:cNvPr id="6" name="正方形/長方形 5">
              <a:extLst>
                <a:ext uri="{FF2B5EF4-FFF2-40B4-BE49-F238E27FC236}">
                  <a16:creationId xmlns:a16="http://schemas.microsoft.com/office/drawing/2014/main" id="{E9A49F5D-04C3-B14C-0E95-342B613C0CEC}"/>
                </a:ext>
              </a:extLst>
            </p:cNvPr>
            <p:cNvSpPr/>
            <p:nvPr/>
          </p:nvSpPr>
          <p:spPr>
            <a:xfrm>
              <a:off x="251791" y="288796"/>
              <a:ext cx="5167493" cy="521200"/>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0730E16-96B6-377A-4460-4B4454D54221}"/>
                </a:ext>
              </a:extLst>
            </p:cNvPr>
            <p:cNvSpPr txBox="1"/>
            <p:nvPr/>
          </p:nvSpPr>
          <p:spPr>
            <a:xfrm>
              <a:off x="251791" y="348330"/>
              <a:ext cx="5262979" cy="430887"/>
            </a:xfrm>
            <a:prstGeom prst="rect">
              <a:avLst/>
            </a:prstGeom>
            <a:noFill/>
          </p:spPr>
          <p:txBody>
            <a:bodyPr wrap="none" rtlCol="0">
              <a:spAutoFit/>
            </a:bodyPr>
            <a:lstStyle/>
            <a:p>
              <a:r>
                <a:rPr kumimoji="1" lang="ja-JP" altLang="en-US" sz="2200">
                  <a:latin typeface="Meiryo" panose="020B0604030504040204" pitchFamily="34" charset="-128"/>
                  <a:ea typeface="Meiryo" panose="020B0604030504040204" pitchFamily="34" charset="-128"/>
                </a:rPr>
                <a:t>このケースについて考えてみましょう！</a:t>
              </a:r>
            </a:p>
          </p:txBody>
        </p:sp>
      </p:grpSp>
      <p:grpSp>
        <p:nvGrpSpPr>
          <p:cNvPr id="12" name="グループ化 11">
            <a:extLst>
              <a:ext uri="{FF2B5EF4-FFF2-40B4-BE49-F238E27FC236}">
                <a16:creationId xmlns:a16="http://schemas.microsoft.com/office/drawing/2014/main" id="{1BDE5F69-0FD6-CB0B-D5DE-2B3667A1E4E4}"/>
              </a:ext>
            </a:extLst>
          </p:cNvPr>
          <p:cNvGrpSpPr/>
          <p:nvPr/>
        </p:nvGrpSpPr>
        <p:grpSpPr>
          <a:xfrm>
            <a:off x="8043264" y="152548"/>
            <a:ext cx="980611" cy="426614"/>
            <a:chOff x="6705600" y="1643270"/>
            <a:chExt cx="980611" cy="426614"/>
          </a:xfrm>
        </p:grpSpPr>
        <p:sp>
          <p:nvSpPr>
            <p:cNvPr id="10" name="正方形/長方形 9">
              <a:extLst>
                <a:ext uri="{FF2B5EF4-FFF2-40B4-BE49-F238E27FC236}">
                  <a16:creationId xmlns:a16="http://schemas.microsoft.com/office/drawing/2014/main" id="{1652C7D2-DD83-586D-995C-AED159707172}"/>
                </a:ext>
              </a:extLst>
            </p:cNvPr>
            <p:cNvSpPr/>
            <p:nvPr/>
          </p:nvSpPr>
          <p:spPr>
            <a:xfrm>
              <a:off x="6705600" y="1643270"/>
              <a:ext cx="914400" cy="39756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7E5A1FA-9587-15EF-10F7-2064FC9E1F14}"/>
                </a:ext>
              </a:extLst>
            </p:cNvPr>
            <p:cNvSpPr txBox="1"/>
            <p:nvPr/>
          </p:nvSpPr>
          <p:spPr>
            <a:xfrm>
              <a:off x="6732104" y="1669774"/>
              <a:ext cx="954107" cy="400110"/>
            </a:xfrm>
            <a:prstGeom prst="rect">
              <a:avLst/>
            </a:prstGeom>
            <a:noFill/>
          </p:spPr>
          <p:txBody>
            <a:bodyPr wrap="none" rtlCol="0">
              <a:spAutoFit/>
            </a:bodyPr>
            <a:lstStyle/>
            <a:p>
              <a:r>
                <a:rPr kumimoji="1" lang="ja-JP" altLang="en-US" sz="2000" b="1">
                  <a:solidFill>
                    <a:schemeClr val="bg1"/>
                  </a:solidFill>
                  <a:latin typeface="Meiryo" panose="020B0604030504040204" pitchFamily="34" charset="-128"/>
                  <a:ea typeface="Meiryo" panose="020B0604030504040204" pitchFamily="34" charset="-128"/>
                </a:rPr>
                <a:t>様式１</a:t>
              </a:r>
            </a:p>
          </p:txBody>
        </p:sp>
      </p:grpSp>
      <p:grpSp>
        <p:nvGrpSpPr>
          <p:cNvPr id="25" name="グループ化 24">
            <a:extLst>
              <a:ext uri="{FF2B5EF4-FFF2-40B4-BE49-F238E27FC236}">
                <a16:creationId xmlns:a16="http://schemas.microsoft.com/office/drawing/2014/main" id="{18C6F1D9-7E8D-6107-EBBE-39570296FD7D}"/>
              </a:ext>
            </a:extLst>
          </p:cNvPr>
          <p:cNvGrpSpPr/>
          <p:nvPr/>
        </p:nvGrpSpPr>
        <p:grpSpPr>
          <a:xfrm>
            <a:off x="120125" y="991982"/>
            <a:ext cx="8903750" cy="2837895"/>
            <a:chOff x="120125" y="991982"/>
            <a:chExt cx="8903750" cy="2837895"/>
          </a:xfrm>
        </p:grpSpPr>
        <p:sp>
          <p:nvSpPr>
            <p:cNvPr id="15" name="正方形/長方形 14">
              <a:extLst>
                <a:ext uri="{FF2B5EF4-FFF2-40B4-BE49-F238E27FC236}">
                  <a16:creationId xmlns:a16="http://schemas.microsoft.com/office/drawing/2014/main" id="{8D92468C-C1A2-273E-7200-B77250E2EFA8}"/>
                </a:ext>
              </a:extLst>
            </p:cNvPr>
            <p:cNvSpPr/>
            <p:nvPr/>
          </p:nvSpPr>
          <p:spPr>
            <a:xfrm>
              <a:off x="120125" y="991982"/>
              <a:ext cx="8903750" cy="2837895"/>
            </a:xfrm>
            <a:prstGeom prst="rect">
              <a:avLst/>
            </a:prstGeom>
            <a:solidFill>
              <a:schemeClr val="bg1"/>
            </a:solidFill>
            <a:ln w="285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ACADC9-5F25-FBDA-74FB-872292FBA2D3}"/>
                </a:ext>
              </a:extLst>
            </p:cNvPr>
            <p:cNvSpPr txBox="1"/>
            <p:nvPr/>
          </p:nvSpPr>
          <p:spPr>
            <a:xfrm>
              <a:off x="120125" y="1075519"/>
              <a:ext cx="8903750" cy="769441"/>
            </a:xfrm>
            <a:prstGeom prst="rect">
              <a:avLst/>
            </a:prstGeom>
            <a:noFill/>
          </p:spPr>
          <p:txBody>
            <a:bodyPr wrap="square">
              <a:spAutoFit/>
            </a:bodyPr>
            <a:lstStyle/>
            <a:p>
              <a:pPr marL="277813" indent="-277813"/>
              <a:r>
                <a:rPr kumimoji="1" lang="ja-JP" altLang="en-US" sz="2200">
                  <a:latin typeface="メイリオ" panose="020B0604030504040204" pitchFamily="50" charset="-128"/>
                  <a:ea typeface="メイリオ" panose="020B0604030504040204" pitchFamily="50" charset="-128"/>
                </a:rPr>
                <a:t>・かなり限られた情報ですが、このケース</a:t>
              </a:r>
              <a:r>
                <a:rPr kumimoji="1" lang="ja-JP" altLang="en-US">
                  <a:latin typeface="メイリオ" panose="020B0604030504040204" pitchFamily="50" charset="-128"/>
                  <a:ea typeface="メイリオ" panose="020B0604030504040204" pitchFamily="50" charset="-128"/>
                </a:rPr>
                <a:t>（子どもと家族）</a:t>
              </a:r>
              <a:r>
                <a:rPr kumimoji="1" lang="ja-JP" altLang="en-US" sz="2200">
                  <a:latin typeface="メイリオ" panose="020B0604030504040204" pitchFamily="50" charset="-128"/>
                  <a:ea typeface="メイリオ" panose="020B0604030504040204" pitchFamily="50" charset="-128"/>
                </a:rPr>
                <a:t>に関して、感じたことを記入しましょう。</a:t>
              </a:r>
              <a:endParaRPr kumimoji="1" lang="en-US" altLang="ja-JP" sz="2200" dirty="0">
                <a:latin typeface="メイリオ" panose="020B0604030504040204" pitchFamily="50" charset="-128"/>
                <a:ea typeface="メイリオ" panose="020B0604030504040204" pitchFamily="50" charset="-128"/>
              </a:endParaRPr>
            </a:p>
          </p:txBody>
        </p:sp>
      </p:grpSp>
      <p:grpSp>
        <p:nvGrpSpPr>
          <p:cNvPr id="26" name="グループ化 25">
            <a:extLst>
              <a:ext uri="{FF2B5EF4-FFF2-40B4-BE49-F238E27FC236}">
                <a16:creationId xmlns:a16="http://schemas.microsoft.com/office/drawing/2014/main" id="{C90780C5-71A0-AC57-F5F6-B4D9EE013FE6}"/>
              </a:ext>
            </a:extLst>
          </p:cNvPr>
          <p:cNvGrpSpPr/>
          <p:nvPr/>
        </p:nvGrpSpPr>
        <p:grpSpPr>
          <a:xfrm>
            <a:off x="120124" y="3943436"/>
            <a:ext cx="9023875" cy="2837895"/>
            <a:chOff x="120124" y="3943436"/>
            <a:chExt cx="9023875" cy="2837895"/>
          </a:xfrm>
        </p:grpSpPr>
        <p:sp>
          <p:nvSpPr>
            <p:cNvPr id="21" name="正方形/長方形 20">
              <a:extLst>
                <a:ext uri="{FF2B5EF4-FFF2-40B4-BE49-F238E27FC236}">
                  <a16:creationId xmlns:a16="http://schemas.microsoft.com/office/drawing/2014/main" id="{CB121A54-5357-B8EB-5F9B-238A30371AB0}"/>
                </a:ext>
              </a:extLst>
            </p:cNvPr>
            <p:cNvSpPr/>
            <p:nvPr/>
          </p:nvSpPr>
          <p:spPr>
            <a:xfrm>
              <a:off x="120125" y="3943436"/>
              <a:ext cx="8903750" cy="2837895"/>
            </a:xfrm>
            <a:prstGeom prst="rect">
              <a:avLst/>
            </a:prstGeom>
            <a:solidFill>
              <a:schemeClr val="bg1"/>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15D0933-90B3-D2BC-E874-C93CDD0AD374}"/>
                </a:ext>
              </a:extLst>
            </p:cNvPr>
            <p:cNvSpPr txBox="1"/>
            <p:nvPr/>
          </p:nvSpPr>
          <p:spPr>
            <a:xfrm>
              <a:off x="120124" y="4108174"/>
              <a:ext cx="9023875" cy="707886"/>
            </a:xfrm>
            <a:prstGeom prst="rect">
              <a:avLst/>
            </a:prstGeom>
            <a:noFill/>
          </p:spPr>
          <p:txBody>
            <a:bodyPr wrap="square" rtlCol="0">
              <a:spAutoFit/>
            </a:bodyPr>
            <a:lstStyle/>
            <a:p>
              <a:r>
                <a:rPr kumimoji="1" lang="ja-JP" altLang="en-US" sz="2200">
                  <a:latin typeface="メイリオ" panose="020B0604030504040204" pitchFamily="50" charset="-128"/>
                  <a:ea typeface="メイリオ" panose="020B0604030504040204" pitchFamily="50" charset="-128"/>
                </a:rPr>
                <a:t>・この子どもに関して、どのような支援が必要だと感じましたか？</a:t>
              </a:r>
              <a:endParaRPr kumimoji="1" lang="en-US" altLang="ja-JP" sz="2200" dirty="0">
                <a:latin typeface="メイリオ" panose="020B0604030504040204" pitchFamily="50" charset="-128"/>
                <a:ea typeface="メイリオ" panose="020B0604030504040204" pitchFamily="50" charset="-128"/>
              </a:endParaRPr>
            </a:p>
            <a:p>
              <a:pPr algn="ctr"/>
              <a:r>
                <a:rPr kumimoji="1" lang="ja-JP" altLang="en-US">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dirty="0">
                <a:latin typeface="メイリオ" panose="020B0604030504040204" pitchFamily="50" charset="-128"/>
                <a:ea typeface="メイリオ" panose="020B0604030504040204" pitchFamily="50" charset="-12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098D9CB-E851-77C3-927B-A738C00DF98E}"/>
              </a:ext>
            </a:extLst>
          </p:cNvPr>
          <p:cNvSpPr/>
          <p:nvPr/>
        </p:nvSpPr>
        <p:spPr>
          <a:xfrm>
            <a:off x="119271" y="225287"/>
            <a:ext cx="8892208" cy="967409"/>
          </a:xfrm>
          <a:prstGeom prst="rect">
            <a:avLst/>
          </a:prstGeom>
          <a:solidFill>
            <a:srgbClr val="0F0D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CFBA502-CD60-DB63-F104-623E7C251AA8}"/>
              </a:ext>
            </a:extLst>
          </p:cNvPr>
          <p:cNvSpPr txBox="1"/>
          <p:nvPr/>
        </p:nvSpPr>
        <p:spPr>
          <a:xfrm>
            <a:off x="119272" y="339659"/>
            <a:ext cx="8892208" cy="830997"/>
          </a:xfrm>
          <a:prstGeom prst="rect">
            <a:avLst/>
          </a:prstGeom>
          <a:noFill/>
        </p:spPr>
        <p:txBody>
          <a:bodyPr wrap="square" rtlCol="0">
            <a:spAutoFit/>
          </a:bodyPr>
          <a:lstStyle/>
          <a:p>
            <a:r>
              <a:rPr lang="ja-JP" altLang="en-US" sz="2400">
                <a:solidFill>
                  <a:schemeClr val="bg1"/>
                </a:solidFill>
                <a:latin typeface="メイリオ" panose="020B0604030504040204" pitchFamily="50" charset="-128"/>
                <a:ea typeface="メイリオ" panose="020B0604030504040204" pitchFamily="50" charset="-128"/>
              </a:rPr>
              <a:t>相談支援専門員とサービス管理責任者・児童発達管理責任者の連携とそれぞれの役割を事例から考えてみましょう</a:t>
            </a:r>
            <a:endParaRPr kumimoji="1" lang="ja-JP" altLang="en-US" sz="2400">
              <a:solidFill>
                <a:schemeClr val="bg1"/>
              </a:solidFill>
            </a:endParaRPr>
          </a:p>
        </p:txBody>
      </p:sp>
      <p:grpSp>
        <p:nvGrpSpPr>
          <p:cNvPr id="12" name="グループ化 11">
            <a:extLst>
              <a:ext uri="{FF2B5EF4-FFF2-40B4-BE49-F238E27FC236}">
                <a16:creationId xmlns:a16="http://schemas.microsoft.com/office/drawing/2014/main" id="{B6CCBC1A-84EE-DC6B-D676-24AD09EC5CCF}"/>
              </a:ext>
            </a:extLst>
          </p:cNvPr>
          <p:cNvGrpSpPr/>
          <p:nvPr/>
        </p:nvGrpSpPr>
        <p:grpSpPr>
          <a:xfrm>
            <a:off x="106021" y="1378226"/>
            <a:ext cx="8905458" cy="5380383"/>
            <a:chOff x="106021" y="1378226"/>
            <a:chExt cx="8905458" cy="5380383"/>
          </a:xfrm>
        </p:grpSpPr>
        <p:sp>
          <p:nvSpPr>
            <p:cNvPr id="11" name="正方形/長方形 10">
              <a:extLst>
                <a:ext uri="{FF2B5EF4-FFF2-40B4-BE49-F238E27FC236}">
                  <a16:creationId xmlns:a16="http://schemas.microsoft.com/office/drawing/2014/main" id="{FC4736DB-748B-84FC-58F0-9C9734FA368F}"/>
                </a:ext>
              </a:extLst>
            </p:cNvPr>
            <p:cNvSpPr/>
            <p:nvPr/>
          </p:nvSpPr>
          <p:spPr>
            <a:xfrm>
              <a:off x="119271" y="1378226"/>
              <a:ext cx="8892208" cy="5380383"/>
            </a:xfrm>
            <a:prstGeom prst="rect">
              <a:avLst/>
            </a:prstGeom>
            <a:solidFill>
              <a:schemeClr val="bg1"/>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4A7829F-4715-A92A-24CD-EFD102B6E781}"/>
                </a:ext>
              </a:extLst>
            </p:cNvPr>
            <p:cNvSpPr txBox="1"/>
            <p:nvPr/>
          </p:nvSpPr>
          <p:spPr>
            <a:xfrm>
              <a:off x="106021" y="1867814"/>
              <a:ext cx="8905458" cy="4401205"/>
            </a:xfrm>
            <a:prstGeom prst="rect">
              <a:avLst/>
            </a:prstGeom>
            <a:noFill/>
          </p:spPr>
          <p:txBody>
            <a:bodyPr wrap="square" rtlCol="0">
              <a:spAutoFit/>
            </a:bodyPr>
            <a:lstStyle/>
            <a:p>
              <a:pPr marL="277813" indent="-277813"/>
              <a:r>
                <a:rPr lang="ja-JP" altLang="en-US" sz="2000">
                  <a:latin typeface="メイリオ" panose="020B0604030504040204" pitchFamily="50" charset="-128"/>
                  <a:ea typeface="メイリオ" panose="020B0604030504040204" pitchFamily="50" charset="-128"/>
                </a:rPr>
                <a:t>・</a:t>
              </a:r>
              <a:r>
                <a:rPr lang="ja-JP" altLang="ja-JP" sz="2000">
                  <a:latin typeface="メイリオ" panose="020B0604030504040204" pitchFamily="50" charset="-128"/>
                  <a:ea typeface="メイリオ" panose="020B0604030504040204" pitchFamily="50" charset="-128"/>
                </a:rPr>
                <a:t>両親としては、事業所の利用を勧めてきた</a:t>
              </a:r>
              <a:r>
                <a:rPr lang="ja-JP" altLang="en-US" sz="2000">
                  <a:latin typeface="メイリオ" panose="020B0604030504040204" pitchFamily="50" charset="-128"/>
                  <a:ea typeface="メイリオ" panose="020B0604030504040204" pitchFamily="50" charset="-128"/>
                </a:rPr>
                <a:t>児童発達支援センターの担当職</a:t>
              </a:r>
              <a:r>
                <a:rPr lang="ja-JP" altLang="ja-JP" sz="2000">
                  <a:latin typeface="メイリオ" panose="020B0604030504040204" pitchFamily="50" charset="-128"/>
                  <a:ea typeface="メイリオ" panose="020B0604030504040204" pitchFamily="50" charset="-128"/>
                </a:rPr>
                <a:t>が、「これから大きくなっていく中で、ご兄弟のこともあるし、熱心な事業所なので利用されたらいいと思いますよ！」と話を聞き、見学することにしたとのこと</a:t>
              </a:r>
              <a:endParaRPr lang="en-US" altLang="ja-JP" sz="2000" dirty="0">
                <a:latin typeface="メイリオ" panose="020B0604030504040204" pitchFamily="50" charset="-128"/>
                <a:ea typeface="メイリオ" panose="020B0604030504040204" pitchFamily="50" charset="-128"/>
              </a:endParaRPr>
            </a:p>
            <a:p>
              <a:endParaRPr lang="ja-JP" altLang="ja-JP" sz="200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a:t>
              </a:r>
              <a:r>
                <a:rPr lang="ja-JP" altLang="ja-JP" sz="2000">
                  <a:latin typeface="メイリオ" panose="020B0604030504040204" pitchFamily="50" charset="-128"/>
                  <a:ea typeface="メイリオ" panose="020B0604030504040204" pitchFamily="50" charset="-128"/>
                </a:rPr>
                <a:t>このようなケースに関し、計画相談を担当するかもしれない相談支援専</a:t>
              </a:r>
              <a:endParaRPr lang="en-US" altLang="ja-JP" sz="2000" dirty="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　</a:t>
              </a:r>
              <a:r>
                <a:rPr lang="ja-JP" altLang="ja-JP" sz="2000">
                  <a:latin typeface="メイリオ" panose="020B0604030504040204" pitchFamily="50" charset="-128"/>
                  <a:ea typeface="メイリオ" panose="020B0604030504040204" pitchFamily="50" charset="-128"/>
                </a:rPr>
                <a:t>門員として、どのように話を進めますか</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a:t>
              </a:r>
              <a:r>
                <a:rPr lang="ja-JP" altLang="ja-JP" sz="2000">
                  <a:latin typeface="メイリオ" panose="020B0604030504040204" pitchFamily="50" charset="-128"/>
                  <a:ea typeface="メイリオ" panose="020B0604030504040204" pitchFamily="50" charset="-128"/>
                </a:rPr>
                <a:t>見学に来ていただいた側の児童発達支援管理者として、どのように話を</a:t>
              </a:r>
              <a:endParaRPr lang="en-US" altLang="ja-JP" sz="2000" dirty="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　</a:t>
              </a:r>
              <a:r>
                <a:rPr lang="ja-JP" altLang="ja-JP" sz="2000">
                  <a:latin typeface="メイリオ" panose="020B0604030504040204" pitchFamily="50" charset="-128"/>
                  <a:ea typeface="メイリオ" panose="020B0604030504040204" pitchFamily="50" charset="-128"/>
                </a:rPr>
                <a:t>進めますか</a:t>
              </a:r>
              <a:endParaRPr lang="en-US" altLang="ja-JP" sz="2000" dirty="0">
                <a:latin typeface="メイリオ" panose="020B0604030504040204" pitchFamily="50" charset="-128"/>
                <a:ea typeface="メイリオ" panose="020B0604030504040204" pitchFamily="50" charset="-128"/>
              </a:endParaRPr>
            </a:p>
            <a:p>
              <a:endParaRPr lang="ja-JP" altLang="ja-JP" sz="200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a:t>
              </a:r>
              <a:r>
                <a:rPr lang="ja-JP" altLang="ja-JP" sz="2000">
                  <a:latin typeface="メイリオ" panose="020B0604030504040204" pitchFamily="50" charset="-128"/>
                  <a:ea typeface="メイリオ" panose="020B0604030504040204" pitchFamily="50" charset="-128"/>
                </a:rPr>
                <a:t>この家族に対して支援すべきことはなんでしょう</a:t>
              </a:r>
              <a:endParaRPr lang="en-US" altLang="ja-JP" sz="2000" dirty="0">
                <a:latin typeface="メイリオ" panose="020B0604030504040204" pitchFamily="50" charset="-128"/>
                <a:ea typeface="メイリオ" panose="020B0604030504040204" pitchFamily="50" charset="-128"/>
              </a:endParaRPr>
            </a:p>
            <a:p>
              <a:endParaRPr lang="ja-JP" altLang="ja-JP" sz="2000">
                <a:latin typeface="メイリオ" panose="020B0604030504040204" pitchFamily="50" charset="-128"/>
                <a:ea typeface="メイリオ" panose="020B0604030504040204" pitchFamily="50" charset="-128"/>
              </a:endParaRPr>
            </a:p>
            <a:p>
              <a:r>
                <a:rPr lang="ja-JP" altLang="en-US" sz="2000">
                  <a:latin typeface="メイリオ" panose="020B0604030504040204" pitchFamily="50" charset="-128"/>
                  <a:ea typeface="メイリオ" panose="020B0604030504040204" pitchFamily="50" charset="-128"/>
                </a:rPr>
                <a:t>・本人の支援</a:t>
              </a:r>
              <a:r>
                <a:rPr lang="ja-JP" altLang="ja-JP" sz="2000">
                  <a:latin typeface="メイリオ" panose="020B0604030504040204" pitchFamily="50" charset="-128"/>
                  <a:ea typeface="メイリオ" panose="020B0604030504040204" pitchFamily="50" charset="-128"/>
                </a:rPr>
                <a:t>を考える時、どんなことに注目しますか。</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2B57B-224D-2F92-809E-51D5F5A02017}"/>
            </a:ext>
          </a:extLst>
        </p:cNvPr>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EB42417-B481-4D49-8570-B4FC6EE181B7}"/>
              </a:ext>
            </a:extLst>
          </p:cNvPr>
          <p:cNvGrpSpPr/>
          <p:nvPr/>
        </p:nvGrpSpPr>
        <p:grpSpPr>
          <a:xfrm>
            <a:off x="120123" y="289513"/>
            <a:ext cx="7520008" cy="521200"/>
            <a:chOff x="251790" y="288796"/>
            <a:chExt cx="7520008" cy="521200"/>
          </a:xfrm>
        </p:grpSpPr>
        <p:sp>
          <p:nvSpPr>
            <p:cNvPr id="6" name="正方形/長方形 5">
              <a:extLst>
                <a:ext uri="{FF2B5EF4-FFF2-40B4-BE49-F238E27FC236}">
                  <a16:creationId xmlns:a16="http://schemas.microsoft.com/office/drawing/2014/main" id="{65AF05A7-BEE6-0D51-1877-5AFE8AB8C5B4}"/>
                </a:ext>
              </a:extLst>
            </p:cNvPr>
            <p:cNvSpPr/>
            <p:nvPr/>
          </p:nvSpPr>
          <p:spPr>
            <a:xfrm>
              <a:off x="251790" y="288796"/>
              <a:ext cx="7393859" cy="521200"/>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ED5A593-081D-46CA-AFFA-A06E7DA80EA2}"/>
                </a:ext>
              </a:extLst>
            </p:cNvPr>
            <p:cNvSpPr txBox="1"/>
            <p:nvPr/>
          </p:nvSpPr>
          <p:spPr>
            <a:xfrm>
              <a:off x="251791" y="348330"/>
              <a:ext cx="7520007" cy="430887"/>
            </a:xfrm>
            <a:prstGeom prst="rect">
              <a:avLst/>
            </a:prstGeom>
            <a:noFill/>
          </p:spPr>
          <p:txBody>
            <a:bodyPr wrap="none" rtlCol="0">
              <a:spAutoFit/>
            </a:bodyPr>
            <a:lstStyle/>
            <a:p>
              <a:r>
                <a:rPr kumimoji="1" lang="ja-JP" altLang="en-US" sz="2200">
                  <a:latin typeface="Meiryo" panose="020B0604030504040204" pitchFamily="34" charset="-128"/>
                  <a:ea typeface="Meiryo" panose="020B0604030504040204" pitchFamily="34" charset="-128"/>
                </a:rPr>
                <a:t>このケースについてそれぞれの立場で考えてみましょう！</a:t>
              </a:r>
            </a:p>
          </p:txBody>
        </p:sp>
      </p:grpSp>
      <p:grpSp>
        <p:nvGrpSpPr>
          <p:cNvPr id="12" name="グループ化 11">
            <a:extLst>
              <a:ext uri="{FF2B5EF4-FFF2-40B4-BE49-F238E27FC236}">
                <a16:creationId xmlns:a16="http://schemas.microsoft.com/office/drawing/2014/main" id="{DEA1A16D-5F56-E975-10D7-1596095D99E9}"/>
              </a:ext>
            </a:extLst>
          </p:cNvPr>
          <p:cNvGrpSpPr/>
          <p:nvPr/>
        </p:nvGrpSpPr>
        <p:grpSpPr>
          <a:xfrm>
            <a:off x="8043264" y="152548"/>
            <a:ext cx="980611" cy="426614"/>
            <a:chOff x="6705600" y="1643270"/>
            <a:chExt cx="980611" cy="426614"/>
          </a:xfrm>
        </p:grpSpPr>
        <p:sp>
          <p:nvSpPr>
            <p:cNvPr id="10" name="正方形/長方形 9">
              <a:extLst>
                <a:ext uri="{FF2B5EF4-FFF2-40B4-BE49-F238E27FC236}">
                  <a16:creationId xmlns:a16="http://schemas.microsoft.com/office/drawing/2014/main" id="{E1C83FE1-17B0-7283-AB83-9FAAA51AE341}"/>
                </a:ext>
              </a:extLst>
            </p:cNvPr>
            <p:cNvSpPr/>
            <p:nvPr/>
          </p:nvSpPr>
          <p:spPr>
            <a:xfrm>
              <a:off x="6705600" y="1643270"/>
              <a:ext cx="914400" cy="39756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8FCCBA1-415B-10E9-295E-CDEBDFC0FB28}"/>
                </a:ext>
              </a:extLst>
            </p:cNvPr>
            <p:cNvSpPr txBox="1"/>
            <p:nvPr/>
          </p:nvSpPr>
          <p:spPr>
            <a:xfrm>
              <a:off x="6732104" y="1669774"/>
              <a:ext cx="954107" cy="400110"/>
            </a:xfrm>
            <a:prstGeom prst="rect">
              <a:avLst/>
            </a:prstGeom>
            <a:noFill/>
          </p:spPr>
          <p:txBody>
            <a:bodyPr wrap="none" rtlCol="0">
              <a:spAutoFit/>
            </a:bodyPr>
            <a:lstStyle/>
            <a:p>
              <a:r>
                <a:rPr kumimoji="1" lang="ja-JP" altLang="en-US" sz="2000" b="1">
                  <a:solidFill>
                    <a:schemeClr val="bg1"/>
                  </a:solidFill>
                  <a:latin typeface="Meiryo" panose="020B0604030504040204" pitchFamily="34" charset="-128"/>
                  <a:ea typeface="Meiryo" panose="020B0604030504040204" pitchFamily="34" charset="-128"/>
                </a:rPr>
                <a:t>様式２</a:t>
              </a:r>
            </a:p>
          </p:txBody>
        </p:sp>
      </p:grpSp>
      <p:grpSp>
        <p:nvGrpSpPr>
          <p:cNvPr id="25" name="グループ化 24">
            <a:extLst>
              <a:ext uri="{FF2B5EF4-FFF2-40B4-BE49-F238E27FC236}">
                <a16:creationId xmlns:a16="http://schemas.microsoft.com/office/drawing/2014/main" id="{679415C4-5A59-1C08-3759-74E636F6F289}"/>
              </a:ext>
            </a:extLst>
          </p:cNvPr>
          <p:cNvGrpSpPr/>
          <p:nvPr/>
        </p:nvGrpSpPr>
        <p:grpSpPr>
          <a:xfrm>
            <a:off x="120125" y="1058243"/>
            <a:ext cx="8903750" cy="2229372"/>
            <a:chOff x="120125" y="991983"/>
            <a:chExt cx="8903750" cy="2229372"/>
          </a:xfrm>
        </p:grpSpPr>
        <p:sp>
          <p:nvSpPr>
            <p:cNvPr id="15" name="正方形/長方形 14">
              <a:extLst>
                <a:ext uri="{FF2B5EF4-FFF2-40B4-BE49-F238E27FC236}">
                  <a16:creationId xmlns:a16="http://schemas.microsoft.com/office/drawing/2014/main" id="{E7C56AED-6327-53A0-84A5-11B0599229D4}"/>
                </a:ext>
              </a:extLst>
            </p:cNvPr>
            <p:cNvSpPr/>
            <p:nvPr/>
          </p:nvSpPr>
          <p:spPr>
            <a:xfrm>
              <a:off x="120125" y="991983"/>
              <a:ext cx="8903750" cy="2229372"/>
            </a:xfrm>
            <a:prstGeom prst="rect">
              <a:avLst/>
            </a:prstGeom>
            <a:solidFill>
              <a:schemeClr val="bg1"/>
            </a:solidFill>
            <a:ln w="285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792EB67-3C32-7A85-FFE0-8A0AEC4CE366}"/>
                </a:ext>
              </a:extLst>
            </p:cNvPr>
            <p:cNvSpPr txBox="1"/>
            <p:nvPr/>
          </p:nvSpPr>
          <p:spPr>
            <a:xfrm>
              <a:off x="120125" y="1075519"/>
              <a:ext cx="8903750" cy="461665"/>
            </a:xfrm>
            <a:prstGeom prst="rect">
              <a:avLst/>
            </a:prstGeom>
            <a:noFill/>
          </p:spPr>
          <p:txBody>
            <a:bodyPr wrap="square">
              <a:spAutoFit/>
            </a:bodyPr>
            <a:lstStyle/>
            <a:p>
              <a:pPr marL="277813" indent="-277813"/>
              <a:r>
                <a:rPr kumimoji="1" lang="ja-JP" altLang="en-US" sz="2200">
                  <a:latin typeface="メイリオ" panose="020B0604030504040204" pitchFamily="50" charset="-128"/>
                  <a:ea typeface="メイリオ" panose="020B0604030504040204" pitchFamily="50" charset="-128"/>
                </a:rPr>
                <a:t>・</a:t>
              </a:r>
              <a:r>
                <a:rPr kumimoji="1" lang="ja-JP" altLang="en-US" sz="2400">
                  <a:latin typeface="メイリオ" panose="020B0604030504040204" pitchFamily="50" charset="-128"/>
                  <a:ea typeface="メイリオ" panose="020B0604030504040204" pitchFamily="50" charset="-128"/>
                </a:rPr>
                <a:t>相談支援専門員として果たすべき役割</a:t>
              </a:r>
              <a:endParaRPr kumimoji="1" lang="en-US" altLang="ja-JP" sz="2400" dirty="0">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E60184E4-58D2-AED0-874F-41706974413E}"/>
              </a:ext>
            </a:extLst>
          </p:cNvPr>
          <p:cNvGrpSpPr/>
          <p:nvPr/>
        </p:nvGrpSpPr>
        <p:grpSpPr>
          <a:xfrm>
            <a:off x="120125" y="3454067"/>
            <a:ext cx="8903750" cy="2229372"/>
            <a:chOff x="120125" y="3507075"/>
            <a:chExt cx="8903750" cy="2229372"/>
          </a:xfrm>
          <a:solidFill>
            <a:schemeClr val="bg1"/>
          </a:solidFill>
        </p:grpSpPr>
        <p:sp>
          <p:nvSpPr>
            <p:cNvPr id="7" name="正方形/長方形 6">
              <a:extLst>
                <a:ext uri="{FF2B5EF4-FFF2-40B4-BE49-F238E27FC236}">
                  <a16:creationId xmlns:a16="http://schemas.microsoft.com/office/drawing/2014/main" id="{74F42A69-4232-B94A-09F1-9D2255EECD02}"/>
                </a:ext>
              </a:extLst>
            </p:cNvPr>
            <p:cNvSpPr/>
            <p:nvPr/>
          </p:nvSpPr>
          <p:spPr>
            <a:xfrm>
              <a:off x="120125" y="3507075"/>
              <a:ext cx="8903750" cy="2229372"/>
            </a:xfrm>
            <a:prstGeom prst="rect">
              <a:avLst/>
            </a:prstGeom>
            <a:grp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D051119-F421-922C-A824-83D537B0303B}"/>
                </a:ext>
              </a:extLst>
            </p:cNvPr>
            <p:cNvSpPr txBox="1"/>
            <p:nvPr/>
          </p:nvSpPr>
          <p:spPr>
            <a:xfrm>
              <a:off x="120125" y="3595117"/>
              <a:ext cx="8837539" cy="461665"/>
            </a:xfrm>
            <a:prstGeom prst="rect">
              <a:avLst/>
            </a:prstGeom>
            <a:noFill/>
          </p:spPr>
          <p:txBody>
            <a:bodyPr wrap="square" rtlCol="0">
              <a:spAutoFit/>
            </a:bodyPr>
            <a:lstStyle/>
            <a:p>
              <a:r>
                <a:rPr kumimoji="1" lang="ja-JP" altLang="en-US" sz="2400">
                  <a:latin typeface="メイリオ" panose="020B0604030504040204" pitchFamily="50" charset="-128"/>
                  <a:ea typeface="メイリオ" panose="020B0604030504040204" pitchFamily="50" charset="-128"/>
                </a:rPr>
                <a:t>・児童発達管理責任者として果たすべき役割</a:t>
              </a:r>
            </a:p>
          </p:txBody>
        </p:sp>
      </p:grpSp>
      <p:grpSp>
        <p:nvGrpSpPr>
          <p:cNvPr id="18" name="グループ化 17">
            <a:extLst>
              <a:ext uri="{FF2B5EF4-FFF2-40B4-BE49-F238E27FC236}">
                <a16:creationId xmlns:a16="http://schemas.microsoft.com/office/drawing/2014/main" id="{2AC45E09-C6A8-3910-8A07-4B17294B9DEE}"/>
              </a:ext>
            </a:extLst>
          </p:cNvPr>
          <p:cNvGrpSpPr/>
          <p:nvPr/>
        </p:nvGrpSpPr>
        <p:grpSpPr>
          <a:xfrm>
            <a:off x="120123" y="5832989"/>
            <a:ext cx="8903750" cy="968896"/>
            <a:chOff x="120123" y="5660713"/>
            <a:chExt cx="8903750" cy="968896"/>
          </a:xfrm>
        </p:grpSpPr>
        <p:sp>
          <p:nvSpPr>
            <p:cNvPr id="16" name="角丸四角形 15">
              <a:extLst>
                <a:ext uri="{FF2B5EF4-FFF2-40B4-BE49-F238E27FC236}">
                  <a16:creationId xmlns:a16="http://schemas.microsoft.com/office/drawing/2014/main" id="{58599B21-DBF3-41E7-BFEE-F64F91786A41}"/>
                </a:ext>
              </a:extLst>
            </p:cNvPr>
            <p:cNvSpPr/>
            <p:nvPr/>
          </p:nvSpPr>
          <p:spPr>
            <a:xfrm>
              <a:off x="120123" y="5660713"/>
              <a:ext cx="8903750" cy="923331"/>
            </a:xfrm>
            <a:prstGeom prst="roundRect">
              <a:avLst>
                <a:gd name="adj" fmla="val 9033"/>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26FE9A5-DDB3-CB43-6FF2-95A4FFF583B6}"/>
                </a:ext>
              </a:extLst>
            </p:cNvPr>
            <p:cNvSpPr txBox="1"/>
            <p:nvPr/>
          </p:nvSpPr>
          <p:spPr>
            <a:xfrm>
              <a:off x="120123" y="5706279"/>
              <a:ext cx="8903750" cy="923330"/>
            </a:xfrm>
            <a:prstGeom prst="rect">
              <a:avLst/>
            </a:prstGeom>
            <a:noFill/>
          </p:spPr>
          <p:txBody>
            <a:bodyPr wrap="square">
              <a:spAutoFit/>
            </a:bodyPr>
            <a:lstStyle/>
            <a:p>
              <a:r>
                <a:rPr kumimoji="1" lang="ja-JP" altLang="en-US" sz="1800">
                  <a:solidFill>
                    <a:schemeClr val="bg1"/>
                  </a:solidFill>
                  <a:latin typeface="メイリオ" panose="020B0604030504040204" pitchFamily="50" charset="-128"/>
                  <a:ea typeface="メイリオ" panose="020B0604030504040204" pitchFamily="50" charset="-128"/>
                </a:rPr>
                <a:t>自身の職務等に関わらず、本研修で学んだ内容を踏まえ、それぞれの立場で果たすべき役割を考えてみましょう（箇条書きで記入）。</a:t>
              </a:r>
              <a:endParaRPr kumimoji="1" lang="en-US" altLang="ja-JP" sz="1800" dirty="0">
                <a:solidFill>
                  <a:schemeClr val="bg1"/>
                </a:solidFill>
                <a:latin typeface="メイリオ" panose="020B0604030504040204" pitchFamily="50" charset="-128"/>
                <a:ea typeface="メイリオ" panose="020B0604030504040204" pitchFamily="50" charset="-128"/>
              </a:endParaRPr>
            </a:p>
            <a:p>
              <a:r>
                <a:rPr kumimoji="1" lang="en-US" altLang="ja-JP" sz="1800" dirty="0">
                  <a:solidFill>
                    <a:schemeClr val="bg1"/>
                  </a:solidFill>
                  <a:latin typeface="メイリオ" panose="020B0604030504040204" pitchFamily="50" charset="-128"/>
                  <a:ea typeface="メイリオ" panose="020B0604030504040204" pitchFamily="50" charset="-128"/>
                </a:rPr>
                <a:t>※</a:t>
              </a:r>
              <a:r>
                <a:rPr kumimoji="1" lang="ja-JP" altLang="en-US" sz="1800">
                  <a:solidFill>
                    <a:schemeClr val="bg1"/>
                  </a:solidFill>
                  <a:latin typeface="メイリオ" panose="020B0604030504040204" pitchFamily="50" charset="-128"/>
                  <a:ea typeface="メイリオ" panose="020B0604030504040204" pitchFamily="50" charset="-128"/>
                </a:rPr>
                <a:t>児童発達管理責任者は放課後等デイサービスさんさん所属</a:t>
              </a:r>
              <a:endParaRPr kumimoji="1" lang="en-US" altLang="ja-JP" sz="1800"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61982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A3B3728-5D21-A09B-8096-69BD9494D932}"/>
              </a:ext>
            </a:extLst>
          </p:cNvPr>
          <p:cNvGraphicFramePr>
            <a:graphicFrameLocks noGrp="1"/>
          </p:cNvGraphicFramePr>
          <p:nvPr>
            <p:ph idx="1"/>
            <p:extLst>
              <p:ext uri="{D42A27DB-BD31-4B8C-83A1-F6EECF244321}">
                <p14:modId xmlns:p14="http://schemas.microsoft.com/office/powerpoint/2010/main" val="2577813846"/>
              </p:ext>
            </p:extLst>
          </p:nvPr>
        </p:nvGraphicFramePr>
        <p:xfrm>
          <a:off x="159027" y="1656521"/>
          <a:ext cx="8825946" cy="3736025"/>
        </p:xfrm>
        <a:graphic>
          <a:graphicData uri="http://schemas.openxmlformats.org/drawingml/2006/table">
            <a:tbl>
              <a:tblPr firstRow="1" bandRow="1">
                <a:tableStyleId>{5C22544A-7EE6-4342-B048-85BDC9FD1C3A}</a:tableStyleId>
              </a:tblPr>
              <a:tblGrid>
                <a:gridCol w="1406050">
                  <a:extLst>
                    <a:ext uri="{9D8B030D-6E8A-4147-A177-3AD203B41FA5}">
                      <a16:colId xmlns:a16="http://schemas.microsoft.com/office/drawing/2014/main" val="407166056"/>
                    </a:ext>
                  </a:extLst>
                </a:gridCol>
                <a:gridCol w="2471658">
                  <a:extLst>
                    <a:ext uri="{9D8B030D-6E8A-4147-A177-3AD203B41FA5}">
                      <a16:colId xmlns:a16="http://schemas.microsoft.com/office/drawing/2014/main" val="1463335307"/>
                    </a:ext>
                  </a:extLst>
                </a:gridCol>
                <a:gridCol w="4948238">
                  <a:extLst>
                    <a:ext uri="{9D8B030D-6E8A-4147-A177-3AD203B41FA5}">
                      <a16:colId xmlns:a16="http://schemas.microsoft.com/office/drawing/2014/main" val="2594542178"/>
                    </a:ext>
                  </a:extLst>
                </a:gridCol>
              </a:tblGrid>
              <a:tr h="577333">
                <a:tc>
                  <a:txBody>
                    <a:bodyPr/>
                    <a:lstStyle/>
                    <a:p>
                      <a:pPr algn="ctr"/>
                      <a:r>
                        <a:rPr kumimoji="1" lang="ja-JP" altLang="en-US" sz="1800" dirty="0">
                          <a:latin typeface="メイリオ" panose="020B0604030504040204" pitchFamily="50" charset="-128"/>
                          <a:ea typeface="メイリオ" panose="020B0604030504040204" pitchFamily="50" charset="-128"/>
                        </a:rPr>
                        <a:t>時間</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項目</a:t>
                      </a:r>
                    </a:p>
                  </a:txBody>
                  <a:tcPr anchor="ctr"/>
                </a:tc>
                <a:tc>
                  <a:txBody>
                    <a:bodyPr/>
                    <a:lstStyle/>
                    <a:p>
                      <a:pPr algn="ctr"/>
                      <a:r>
                        <a:rPr kumimoji="1" lang="ja-JP" altLang="en-US" sz="18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577333">
                <a:tc>
                  <a:txBody>
                    <a:bodyPr/>
                    <a:lstStyle/>
                    <a:p>
                      <a:r>
                        <a:rPr kumimoji="1" lang="ja-JP" altLang="en-US" sz="18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ガイド</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ワークの説明</a:t>
                      </a:r>
                    </a:p>
                  </a:txBody>
                  <a:tcPr anchor="ctr"/>
                </a:tc>
                <a:extLst>
                  <a:ext uri="{0D108BD9-81ED-4DB2-BD59-A6C34878D82A}">
                    <a16:rowId xmlns:a16="http://schemas.microsoft.com/office/drawing/2014/main" val="1821343063"/>
                  </a:ext>
                </a:extLst>
              </a:tr>
              <a:tr h="577333">
                <a:tc>
                  <a:txBody>
                    <a:bodyPr/>
                    <a:lstStyle/>
                    <a:p>
                      <a:r>
                        <a:rPr kumimoji="1" lang="ja-JP" altLang="en-US" sz="18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役割決め</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進行・記録・発表</a:t>
                      </a:r>
                    </a:p>
                  </a:txBody>
                  <a:tcPr anchor="ctr"/>
                </a:tc>
                <a:extLst>
                  <a:ext uri="{0D108BD9-81ED-4DB2-BD59-A6C34878D82A}">
                    <a16:rowId xmlns:a16="http://schemas.microsoft.com/office/drawing/2014/main" val="3928063510"/>
                  </a:ext>
                </a:extLst>
              </a:tr>
              <a:tr h="1102436">
                <a:tc>
                  <a:txBody>
                    <a:bodyPr/>
                    <a:lstStyle/>
                    <a:p>
                      <a:r>
                        <a:rPr kumimoji="1" lang="ja-JP" altLang="en-US" sz="1800" dirty="0">
                          <a:latin typeface="メイリオ" panose="020B0604030504040204" pitchFamily="50" charset="-128"/>
                          <a:ea typeface="メイリオ" panose="020B0604030504040204" pitchFamily="50" charset="-128"/>
                        </a:rPr>
                        <a:t>１３分</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個人ワーク１</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２の共有と確認</a:t>
                      </a:r>
                    </a:p>
                  </a:txBody>
                  <a:tcPr anchor="ctr"/>
                </a:tc>
                <a:tc>
                  <a:txBody>
                    <a:bodyPr/>
                    <a:lstStyle/>
                    <a:p>
                      <a:r>
                        <a:rPr kumimoji="1" lang="en-US" altLang="ja-JP" sz="1800" dirty="0">
                          <a:latin typeface="メイリオ" panose="020B0604030504040204" pitchFamily="50" charset="-128"/>
                          <a:ea typeface="メイリオ" panose="020B0604030504040204" pitchFamily="50" charset="-128"/>
                        </a:rPr>
                        <a:t>G</a:t>
                      </a:r>
                      <a:r>
                        <a:rPr kumimoji="1" lang="ja-JP" altLang="en-US" sz="1800" dirty="0">
                          <a:latin typeface="メイリオ" panose="020B0604030504040204" pitchFamily="50" charset="-128"/>
                          <a:ea typeface="メイリオ" panose="020B0604030504040204" pitchFamily="50" charset="-128"/>
                        </a:rPr>
                        <a:t>メンバーの記載内容の共有に加え、</a:t>
                      </a:r>
                      <a:r>
                        <a:rPr kumimoji="1" lang="en-US" altLang="ja-JP" sz="1800" dirty="0">
                          <a:latin typeface="メイリオ" panose="020B0604030504040204" pitchFamily="50" charset="-128"/>
                          <a:ea typeface="メイリオ" panose="020B0604030504040204" pitchFamily="50" charset="-128"/>
                        </a:rPr>
                        <a:t>G</a:t>
                      </a:r>
                      <a:r>
                        <a:rPr kumimoji="1" lang="ja-JP" altLang="en-US" sz="1800" dirty="0">
                          <a:latin typeface="メイリオ" panose="020B0604030504040204" pitchFamily="50" charset="-128"/>
                          <a:ea typeface="メイリオ" panose="020B0604030504040204" pitchFamily="50" charset="-128"/>
                        </a:rPr>
                        <a:t>として大切だと思う意見について根拠も含めて検討する　（様式３）（様式４）</a:t>
                      </a:r>
                      <a:endParaRPr kumimoji="1" lang="en-US" altLang="ja-JP"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901590">
                <a:tc>
                  <a:txBody>
                    <a:bodyPr/>
                    <a:lstStyle/>
                    <a:p>
                      <a:r>
                        <a:rPr kumimoji="1" lang="ja-JP" altLang="en-US" sz="1800" dirty="0">
                          <a:latin typeface="メイリオ" panose="020B0604030504040204" pitchFamily="50" charset="-128"/>
                          <a:ea typeface="メイリオ" panose="020B0604030504040204" pitchFamily="50" charset="-128"/>
                        </a:rPr>
                        <a:t>３分</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まとめ</a:t>
                      </a:r>
                    </a:p>
                  </a:txBody>
                  <a:tcPr anchor="ctr"/>
                </a:tc>
                <a:tc>
                  <a:txBody>
                    <a:bodyPr/>
                    <a:lstStyle/>
                    <a:p>
                      <a:r>
                        <a:rPr kumimoji="1" lang="ja-JP" altLang="en-US" sz="1800" dirty="0">
                          <a:latin typeface="メイリオ" panose="020B0604030504040204" pitchFamily="50" charset="-128"/>
                          <a:ea typeface="メイリオ" panose="020B0604030504040204" pitchFamily="50" charset="-128"/>
                        </a:rPr>
                        <a:t>グループとして意見をまとめる（検討したことの確認）</a:t>
                      </a:r>
                    </a:p>
                  </a:txBody>
                  <a:tcPr anchor="ctr"/>
                </a:tc>
                <a:extLst>
                  <a:ext uri="{0D108BD9-81ED-4DB2-BD59-A6C34878D82A}">
                    <a16:rowId xmlns:a16="http://schemas.microsoft.com/office/drawing/2014/main" val="262768559"/>
                  </a:ext>
                </a:extLst>
              </a:tr>
            </a:tbl>
          </a:graphicData>
        </a:graphic>
      </p:graphicFrame>
      <p:sp>
        <p:nvSpPr>
          <p:cNvPr id="6" name="テキスト ボックス 5">
            <a:extLst>
              <a:ext uri="{FF2B5EF4-FFF2-40B4-BE49-F238E27FC236}">
                <a16:creationId xmlns:a16="http://schemas.microsoft.com/office/drawing/2014/main" id="{682B5C62-D262-F6B5-5C8A-354C1FA69EFA}"/>
              </a:ext>
            </a:extLst>
          </p:cNvPr>
          <p:cNvSpPr txBox="1"/>
          <p:nvPr/>
        </p:nvSpPr>
        <p:spPr>
          <a:xfrm>
            <a:off x="159027" y="5831170"/>
            <a:ext cx="8825946" cy="646331"/>
          </a:xfrm>
          <a:prstGeom prst="rect">
            <a:avLst/>
          </a:prstGeom>
          <a:noFill/>
        </p:spPr>
        <p:txBody>
          <a:bodyPr wrap="square" rtlCol="0">
            <a:spAutoFit/>
          </a:bodyPr>
          <a:lstStyle/>
          <a:p>
            <a:r>
              <a:rPr kumimoji="1" lang="ja-JP" altLang="en-US" dirty="0">
                <a:latin typeface="Meiryo" panose="020B0604030504040204" pitchFamily="34" charset="-128"/>
                <a:ea typeface="Meiryo" panose="020B0604030504040204" pitchFamily="34" charset="-128"/>
              </a:rPr>
              <a:t>グループワークを実施するにあたっては、次頁の「話し合い（会議）のルール」を参照にしてください。</a:t>
            </a:r>
          </a:p>
        </p:txBody>
      </p:sp>
      <p:sp>
        <p:nvSpPr>
          <p:cNvPr id="3" name="テキスト ボックス 2">
            <a:extLst>
              <a:ext uri="{FF2B5EF4-FFF2-40B4-BE49-F238E27FC236}">
                <a16:creationId xmlns:a16="http://schemas.microsoft.com/office/drawing/2014/main" id="{8D193A7C-D545-6D76-2B4C-86794D8DBF98}"/>
              </a:ext>
            </a:extLst>
          </p:cNvPr>
          <p:cNvSpPr txBox="1"/>
          <p:nvPr/>
        </p:nvSpPr>
        <p:spPr>
          <a:xfrm>
            <a:off x="159027" y="265043"/>
            <a:ext cx="6186309"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振り返り（グループワーク）</a:t>
            </a:r>
          </a:p>
        </p:txBody>
      </p:sp>
      <p:sp>
        <p:nvSpPr>
          <p:cNvPr id="4" name="テキスト ボックス 3">
            <a:extLst>
              <a:ext uri="{FF2B5EF4-FFF2-40B4-BE49-F238E27FC236}">
                <a16:creationId xmlns:a16="http://schemas.microsoft.com/office/drawing/2014/main" id="{8C04AA49-1F9F-36E7-616A-042FA62862FA}"/>
              </a:ext>
            </a:extLst>
          </p:cNvPr>
          <p:cNvSpPr txBox="1"/>
          <p:nvPr/>
        </p:nvSpPr>
        <p:spPr>
          <a:xfrm>
            <a:off x="6491983" y="703664"/>
            <a:ext cx="2492990" cy="646331"/>
          </a:xfrm>
          <a:prstGeom prst="rect">
            <a:avLst/>
          </a:prstGeom>
          <a:noFill/>
        </p:spPr>
        <p:txBody>
          <a:bodyPr wrap="none" rtlCol="0">
            <a:spAutoFit/>
          </a:bodyPr>
          <a:lstStyle/>
          <a:p>
            <a:r>
              <a:rPr kumimoji="1" lang="ja-JP" altLang="en-US" sz="3600" b="1" u="sng">
                <a:solidFill>
                  <a:srgbClr val="FF0000"/>
                </a:solidFill>
                <a:highlight>
                  <a:srgbClr val="FFFF00"/>
                </a:highlight>
                <a:latin typeface="Meiryo" panose="020B0604030504040204" pitchFamily="34" charset="-128"/>
                <a:ea typeface="Meiryo" panose="020B0604030504040204" pitchFamily="34" charset="-128"/>
              </a:rPr>
              <a:t>［２０分］</a:t>
            </a:r>
          </a:p>
        </p:txBody>
      </p:sp>
    </p:spTree>
    <p:extLst>
      <p:ext uri="{BB962C8B-B14F-4D97-AF65-F5344CB8AC3E}">
        <p14:creationId xmlns:p14="http://schemas.microsoft.com/office/powerpoint/2010/main" val="339643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FFDBC0C-0451-44A2-B3CD-AA78CBE913F3}" type="slidenum">
              <a:rPr kumimoji="1" lang="ja-JP" altLang="en-US" smtClean="0"/>
              <a:pPr/>
              <a:t>15</a:t>
            </a:fld>
            <a:endParaRPr kumimoji="1" lang="ja-JP" altLang="en-US"/>
          </a:p>
        </p:txBody>
      </p:sp>
      <p:sp>
        <p:nvSpPr>
          <p:cNvPr id="5" name="テキスト ボックス 4">
            <a:extLst>
              <a:ext uri="{FF2B5EF4-FFF2-40B4-BE49-F238E27FC236}">
                <a16:creationId xmlns:a16="http://schemas.microsoft.com/office/drawing/2014/main" id="{0DD44BCE-C09E-3BC7-29CB-F6C43020BD3B}"/>
              </a:ext>
            </a:extLst>
          </p:cNvPr>
          <p:cNvSpPr txBox="1"/>
          <p:nvPr/>
        </p:nvSpPr>
        <p:spPr>
          <a:xfrm>
            <a:off x="0" y="278296"/>
            <a:ext cx="7571303"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a:latin typeface="メイリオ" panose="020B0604030504040204" pitchFamily="50" charset="-128"/>
                <a:ea typeface="メイリオ" panose="020B0604030504040204" pitchFamily="50" charset="-128"/>
                <a:cs typeface="メイリオ" panose="020B0604030504040204" pitchFamily="50" charset="-128"/>
              </a:rPr>
              <a:t>話し合い（会議）のルール</a:t>
            </a:r>
            <a:endParaRPr kumimoji="1" lang="ja-JP" altLang="en-US" sz="3600" b="1"/>
          </a:p>
        </p:txBody>
      </p:sp>
      <p:sp>
        <p:nvSpPr>
          <p:cNvPr id="8" name="テキスト ボックス 7">
            <a:extLst>
              <a:ext uri="{FF2B5EF4-FFF2-40B4-BE49-F238E27FC236}">
                <a16:creationId xmlns:a16="http://schemas.microsoft.com/office/drawing/2014/main" id="{2E31AE7A-DD16-FE8D-5BEE-FA8346AF6373}"/>
              </a:ext>
            </a:extLst>
          </p:cNvPr>
          <p:cNvSpPr txBox="1"/>
          <p:nvPr/>
        </p:nvSpPr>
        <p:spPr>
          <a:xfrm>
            <a:off x="739059" y="1366164"/>
            <a:ext cx="7665881" cy="5078313"/>
          </a:xfrm>
          <a:prstGeom prst="rect">
            <a:avLst/>
          </a:prstGeom>
          <a:noFill/>
        </p:spPr>
        <p:txBody>
          <a:bodyPr wrap="none" rtlCol="0">
            <a:spAutoFit/>
          </a:bodyPr>
          <a:lstStyle/>
          <a:p>
            <a:pPr marL="205740" indent="-205740" algn="just">
              <a:buNone/>
              <a:defRPr/>
            </a:pPr>
            <a:r>
              <a:rPr lang="en-US" altLang="ja-JP" sz="2400" dirty="0">
                <a:latin typeface="メイリオ" panose="020B0604030504040204" pitchFamily="50" charset="-128"/>
                <a:ea typeface="メイリオ" panose="020B0604030504040204" pitchFamily="50" charset="-128"/>
              </a:rPr>
              <a:t>1.</a:t>
            </a:r>
            <a:r>
              <a:rPr lang="ja-JP" altLang="en-US" sz="2400">
                <a:latin typeface="メイリオ" panose="020B0604030504040204" pitchFamily="50" charset="-128"/>
                <a:ea typeface="メイリオ" panose="020B0604030504040204" pitchFamily="50" charset="-128"/>
              </a:rPr>
              <a:t>　目的に沿った話し合い （言語化 整理・まとめ）</a:t>
            </a: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r>
              <a:rPr lang="en-US" altLang="ja-JP" sz="2400" dirty="0">
                <a:latin typeface="メイリオ" panose="020B0604030504040204" pitchFamily="50" charset="-128"/>
                <a:ea typeface="メイリオ" panose="020B0604030504040204" pitchFamily="50" charset="-128"/>
              </a:rPr>
              <a:t>2.</a:t>
            </a:r>
            <a:r>
              <a:rPr lang="ja-JP" altLang="en-US" sz="2400">
                <a:latin typeface="メイリオ" panose="020B0604030504040204" pitchFamily="50" charset="-128"/>
                <a:ea typeface="メイリオ" panose="020B0604030504040204" pitchFamily="50" charset="-128"/>
              </a:rPr>
              <a:t>　時間を守る （議論 発表）</a:t>
            </a: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r>
              <a:rPr lang="en-US" altLang="ja-JP" sz="2400" dirty="0">
                <a:latin typeface="メイリオ" panose="020B0604030504040204" pitchFamily="50" charset="-128"/>
                <a:ea typeface="メイリオ" panose="020B0604030504040204" pitchFamily="50" charset="-128"/>
              </a:rPr>
              <a:t>3.</a:t>
            </a:r>
            <a:r>
              <a:rPr lang="ja-JP" altLang="en-US" sz="2400">
                <a:latin typeface="メイリオ" panose="020B0604030504040204" pitchFamily="50" charset="-128"/>
                <a:ea typeface="メイリオ" panose="020B0604030504040204" pitchFamily="50" charset="-128"/>
              </a:rPr>
              <a:t>　相手を批判しない （対等な立場・相手を尊重）</a:t>
            </a: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r>
              <a:rPr lang="en-US" altLang="ja-JP" sz="2400" dirty="0">
                <a:latin typeface="メイリオ" panose="020B0604030504040204" pitchFamily="50" charset="-128"/>
                <a:ea typeface="メイリオ" panose="020B0604030504040204" pitchFamily="50" charset="-128"/>
              </a:rPr>
              <a:t>4.</a:t>
            </a:r>
            <a:r>
              <a:rPr lang="ja-JP" altLang="en-US" sz="2400">
                <a:latin typeface="メイリオ" panose="020B0604030504040204" pitchFamily="50" charset="-128"/>
                <a:ea typeface="メイリオ" panose="020B0604030504040204" pitchFamily="50" charset="-128"/>
              </a:rPr>
              <a:t>　異なる視点を大切に （多様な意見に耳を傾ける）</a:t>
            </a: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r>
              <a:rPr lang="en-US" altLang="ja-JP" sz="2400" dirty="0">
                <a:latin typeface="メイリオ" panose="020B0604030504040204" pitchFamily="50" charset="-128"/>
                <a:ea typeface="メイリオ" panose="020B0604030504040204" pitchFamily="50" charset="-128"/>
              </a:rPr>
              <a:t>5.</a:t>
            </a:r>
            <a:r>
              <a:rPr lang="ja-JP" altLang="en-US" sz="2400">
                <a:latin typeface="メイリオ" panose="020B0604030504040204" pitchFamily="50" charset="-128"/>
                <a:ea typeface="メイリオ" panose="020B0604030504040204" pitchFamily="50" charset="-128"/>
              </a:rPr>
              <a:t>　発言のバランスに配慮 （聞く・話す）</a:t>
            </a: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endParaRPr lang="en-US" altLang="ja-JP" dirty="0">
              <a:latin typeface="メイリオ" panose="020B0604030504040204" pitchFamily="50" charset="-128"/>
              <a:ea typeface="メイリオ" panose="020B0604030504040204" pitchFamily="50" charset="-128"/>
            </a:endParaRPr>
          </a:p>
          <a:p>
            <a:pPr marL="205740" indent="-205740" algn="just">
              <a:buNone/>
              <a:defRPr/>
            </a:pPr>
            <a:r>
              <a:rPr lang="en-US" altLang="ja-JP" sz="2400" dirty="0">
                <a:latin typeface="メイリオ" panose="020B0604030504040204" pitchFamily="50" charset="-128"/>
                <a:ea typeface="メイリオ" panose="020B0604030504040204" pitchFamily="50" charset="-128"/>
              </a:rPr>
              <a:t>6.</a:t>
            </a:r>
            <a:r>
              <a:rPr lang="ja-JP" altLang="en-US" sz="2400">
                <a:latin typeface="メイリオ" panose="020B0604030504040204" pitchFamily="50" charset="-128"/>
                <a:ea typeface="メイリオ" panose="020B0604030504040204" pitchFamily="50" charset="-128"/>
              </a:rPr>
              <a:t>　時間内で結論を導く （簡潔なまとめ）</a:t>
            </a:r>
          </a:p>
        </p:txBody>
      </p:sp>
    </p:spTree>
    <p:extLst>
      <p:ext uri="{BB962C8B-B14F-4D97-AF65-F5344CB8AC3E}">
        <p14:creationId xmlns:p14="http://schemas.microsoft.com/office/powerpoint/2010/main" val="338007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AA90B-ED56-3BC0-32F8-A96517EB3E4E}"/>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99F5912-756B-1A91-24A1-02489317B82B}"/>
              </a:ext>
            </a:extLst>
          </p:cNvPr>
          <p:cNvGrpSpPr/>
          <p:nvPr/>
        </p:nvGrpSpPr>
        <p:grpSpPr>
          <a:xfrm>
            <a:off x="8043264" y="152548"/>
            <a:ext cx="980611" cy="426614"/>
            <a:chOff x="6705600" y="1643270"/>
            <a:chExt cx="980611" cy="426614"/>
          </a:xfrm>
        </p:grpSpPr>
        <p:sp>
          <p:nvSpPr>
            <p:cNvPr id="4" name="正方形/長方形 3">
              <a:extLst>
                <a:ext uri="{FF2B5EF4-FFF2-40B4-BE49-F238E27FC236}">
                  <a16:creationId xmlns:a16="http://schemas.microsoft.com/office/drawing/2014/main" id="{FC68FAB7-CD97-0203-79B4-83FC97C3FE8E}"/>
                </a:ext>
              </a:extLst>
            </p:cNvPr>
            <p:cNvSpPr/>
            <p:nvPr/>
          </p:nvSpPr>
          <p:spPr>
            <a:xfrm>
              <a:off x="6705600" y="1643270"/>
              <a:ext cx="914400" cy="39756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622DEF7-03D4-F6C9-FA21-5A77AB52DECF}"/>
                </a:ext>
              </a:extLst>
            </p:cNvPr>
            <p:cNvSpPr txBox="1"/>
            <p:nvPr/>
          </p:nvSpPr>
          <p:spPr>
            <a:xfrm>
              <a:off x="6732104" y="1669774"/>
              <a:ext cx="954107" cy="400110"/>
            </a:xfrm>
            <a:prstGeom prst="rect">
              <a:avLst/>
            </a:prstGeom>
            <a:noFill/>
          </p:spPr>
          <p:txBody>
            <a:bodyPr wrap="none" rtlCol="0">
              <a:spAutoFit/>
            </a:bodyPr>
            <a:lstStyle/>
            <a:p>
              <a:r>
                <a:rPr kumimoji="1" lang="ja-JP" altLang="en-US" sz="2000" b="1">
                  <a:solidFill>
                    <a:schemeClr val="bg1"/>
                  </a:solidFill>
                  <a:latin typeface="Meiryo" panose="020B0604030504040204" pitchFamily="34" charset="-128"/>
                  <a:ea typeface="Meiryo" panose="020B0604030504040204" pitchFamily="34" charset="-128"/>
                </a:rPr>
                <a:t>様式３</a:t>
              </a:r>
            </a:p>
          </p:txBody>
        </p:sp>
      </p:grpSp>
      <p:grpSp>
        <p:nvGrpSpPr>
          <p:cNvPr id="8" name="グループ化 7">
            <a:extLst>
              <a:ext uri="{FF2B5EF4-FFF2-40B4-BE49-F238E27FC236}">
                <a16:creationId xmlns:a16="http://schemas.microsoft.com/office/drawing/2014/main" id="{C7E02D23-7BAC-58AA-A085-E79584C071F5}"/>
              </a:ext>
            </a:extLst>
          </p:cNvPr>
          <p:cNvGrpSpPr/>
          <p:nvPr/>
        </p:nvGrpSpPr>
        <p:grpSpPr>
          <a:xfrm>
            <a:off x="186336" y="158127"/>
            <a:ext cx="7520008" cy="521200"/>
            <a:chOff x="251790" y="288796"/>
            <a:chExt cx="7520008" cy="521200"/>
          </a:xfrm>
        </p:grpSpPr>
        <p:sp>
          <p:nvSpPr>
            <p:cNvPr id="10" name="正方形/長方形 9">
              <a:extLst>
                <a:ext uri="{FF2B5EF4-FFF2-40B4-BE49-F238E27FC236}">
                  <a16:creationId xmlns:a16="http://schemas.microsoft.com/office/drawing/2014/main" id="{E49767FB-E7D9-C4FA-8E7C-4B77FA051689}"/>
                </a:ext>
              </a:extLst>
            </p:cNvPr>
            <p:cNvSpPr/>
            <p:nvPr/>
          </p:nvSpPr>
          <p:spPr>
            <a:xfrm>
              <a:off x="251790" y="288796"/>
              <a:ext cx="7393859" cy="521200"/>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ABE4078-0674-2A6F-D655-9F33B3594B26}"/>
                </a:ext>
              </a:extLst>
            </p:cNvPr>
            <p:cNvSpPr txBox="1"/>
            <p:nvPr/>
          </p:nvSpPr>
          <p:spPr>
            <a:xfrm>
              <a:off x="251791" y="374834"/>
              <a:ext cx="7520007" cy="430887"/>
            </a:xfrm>
            <a:prstGeom prst="rect">
              <a:avLst/>
            </a:prstGeom>
            <a:noFill/>
          </p:spPr>
          <p:txBody>
            <a:bodyPr wrap="none" rtlCol="0">
              <a:spAutoFit/>
            </a:bodyPr>
            <a:lstStyle/>
            <a:p>
              <a:r>
                <a:rPr kumimoji="1" lang="ja-JP" altLang="en-US" sz="2200">
                  <a:latin typeface="Meiryo" panose="020B0604030504040204" pitchFamily="34" charset="-128"/>
                  <a:ea typeface="Meiryo" panose="020B0604030504040204" pitchFamily="34" charset="-128"/>
                </a:rPr>
                <a:t>グループで意見を共有し、優先順位を決めてみましょう！</a:t>
              </a:r>
            </a:p>
          </p:txBody>
        </p:sp>
      </p:grpSp>
      <p:sp>
        <p:nvSpPr>
          <p:cNvPr id="13" name="正方形/長方形 12">
            <a:extLst>
              <a:ext uri="{FF2B5EF4-FFF2-40B4-BE49-F238E27FC236}">
                <a16:creationId xmlns:a16="http://schemas.microsoft.com/office/drawing/2014/main" id="{9CA2CF33-CA3C-C307-0AE8-BDF3289B93FB}"/>
              </a:ext>
            </a:extLst>
          </p:cNvPr>
          <p:cNvSpPr/>
          <p:nvPr/>
        </p:nvSpPr>
        <p:spPr>
          <a:xfrm>
            <a:off x="186336" y="834887"/>
            <a:ext cx="8771328" cy="5950226"/>
          </a:xfrm>
          <a:prstGeom prst="rect">
            <a:avLst/>
          </a:prstGeom>
          <a:solidFill>
            <a:srgbClr val="D9FBFF"/>
          </a:solidFill>
          <a:ln w="285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BD10ADC-410D-005D-A2BC-BE680E6A4E8A}"/>
              </a:ext>
            </a:extLst>
          </p:cNvPr>
          <p:cNvSpPr txBox="1"/>
          <p:nvPr/>
        </p:nvSpPr>
        <p:spPr>
          <a:xfrm>
            <a:off x="186337" y="911093"/>
            <a:ext cx="8771328" cy="769441"/>
          </a:xfrm>
          <a:prstGeom prst="rect">
            <a:avLst/>
          </a:prstGeom>
          <a:noFill/>
        </p:spPr>
        <p:txBody>
          <a:bodyPr wrap="square" rtlCol="0">
            <a:spAutoFit/>
          </a:bodyPr>
          <a:lstStyle/>
          <a:p>
            <a:pPr marL="277813" indent="-277813"/>
            <a:r>
              <a:rPr kumimoji="1" lang="ja-JP" altLang="en-US" sz="220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E4790A1-D4A3-A804-72EF-6D2D6B5B8E4E}"/>
              </a:ext>
            </a:extLst>
          </p:cNvPr>
          <p:cNvSpPr txBox="1"/>
          <p:nvPr/>
        </p:nvSpPr>
        <p:spPr>
          <a:xfrm>
            <a:off x="186335" y="3867253"/>
            <a:ext cx="8771327" cy="738664"/>
          </a:xfrm>
          <a:prstGeom prst="rect">
            <a:avLst/>
          </a:prstGeom>
          <a:noFill/>
        </p:spPr>
        <p:txBody>
          <a:bodyPr wrap="square">
            <a:spAutoFit/>
          </a:bodyPr>
          <a:lstStyle/>
          <a:p>
            <a:r>
              <a:rPr kumimoji="1" lang="ja-JP" altLang="en-US" sz="2200">
                <a:latin typeface="メイリオ" panose="020B0604030504040204" pitchFamily="50" charset="-128"/>
                <a:ea typeface="メイリオ" panose="020B0604030504040204" pitchFamily="50" charset="-128"/>
              </a:rPr>
              <a:t>・この子どもに関して、どのような支援が必要だと感じましたか？</a:t>
            </a:r>
            <a:endParaRPr kumimoji="1" lang="en-US" altLang="ja-JP" sz="2200" dirty="0">
              <a:latin typeface="メイリオ" panose="020B0604030504040204" pitchFamily="50" charset="-128"/>
              <a:ea typeface="メイリオ" panose="020B0604030504040204" pitchFamily="50" charset="-128"/>
            </a:endParaRPr>
          </a:p>
          <a:p>
            <a:pPr algn="ctr"/>
            <a:r>
              <a:rPr kumimoji="1" lang="ja-JP" altLang="en-US" sz="200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2000"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59DBFFFB-B86D-C3BB-C67E-CC1B7E4A2D53}"/>
              </a:ext>
            </a:extLst>
          </p:cNvPr>
          <p:cNvGrpSpPr/>
          <p:nvPr/>
        </p:nvGrpSpPr>
        <p:grpSpPr>
          <a:xfrm>
            <a:off x="291547" y="1669777"/>
            <a:ext cx="8560904" cy="2002879"/>
            <a:chOff x="291547" y="1656525"/>
            <a:chExt cx="8560904" cy="2002879"/>
          </a:xfrm>
        </p:grpSpPr>
        <p:sp>
          <p:nvSpPr>
            <p:cNvPr id="16" name="正方形/長方形 15">
              <a:extLst>
                <a:ext uri="{FF2B5EF4-FFF2-40B4-BE49-F238E27FC236}">
                  <a16:creationId xmlns:a16="http://schemas.microsoft.com/office/drawing/2014/main" id="{C1D9BC42-842D-5C56-E5D6-AF72C94BC327}"/>
                </a:ext>
              </a:extLst>
            </p:cNvPr>
            <p:cNvSpPr/>
            <p:nvPr/>
          </p:nvSpPr>
          <p:spPr>
            <a:xfrm>
              <a:off x="291548" y="1656525"/>
              <a:ext cx="5018961"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47939B4-DEBA-0F06-A4CB-FCCE6D832C22}"/>
                </a:ext>
              </a:extLst>
            </p:cNvPr>
            <p:cNvSpPr/>
            <p:nvPr/>
          </p:nvSpPr>
          <p:spPr>
            <a:xfrm>
              <a:off x="5168348" y="1656525"/>
              <a:ext cx="3684103"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919B52-33FE-8A9E-A5D1-D35FFF298FAB}"/>
                </a:ext>
              </a:extLst>
            </p:cNvPr>
            <p:cNvSpPr txBox="1"/>
            <p:nvPr/>
          </p:nvSpPr>
          <p:spPr>
            <a:xfrm>
              <a:off x="291547" y="1679708"/>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26" name="テキスト ボックス 25">
              <a:extLst>
                <a:ext uri="{FF2B5EF4-FFF2-40B4-BE49-F238E27FC236}">
                  <a16:creationId xmlns:a16="http://schemas.microsoft.com/office/drawing/2014/main" id="{6F274C90-9BD8-A033-A757-9BA8FB206961}"/>
                </a:ext>
              </a:extLst>
            </p:cNvPr>
            <p:cNvSpPr txBox="1"/>
            <p:nvPr/>
          </p:nvSpPr>
          <p:spPr>
            <a:xfrm>
              <a:off x="5168348" y="1677041"/>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grpSp>
      <p:grpSp>
        <p:nvGrpSpPr>
          <p:cNvPr id="31" name="グループ化 30">
            <a:extLst>
              <a:ext uri="{FF2B5EF4-FFF2-40B4-BE49-F238E27FC236}">
                <a16:creationId xmlns:a16="http://schemas.microsoft.com/office/drawing/2014/main" id="{3DAF4E53-A43B-3819-6AAE-5F54D49CB05D}"/>
              </a:ext>
            </a:extLst>
          </p:cNvPr>
          <p:cNvGrpSpPr/>
          <p:nvPr/>
        </p:nvGrpSpPr>
        <p:grpSpPr>
          <a:xfrm>
            <a:off x="291547" y="4637460"/>
            <a:ext cx="8560904" cy="2002879"/>
            <a:chOff x="291547" y="4637460"/>
            <a:chExt cx="8560904" cy="2002879"/>
          </a:xfrm>
        </p:grpSpPr>
        <p:sp>
          <p:nvSpPr>
            <p:cNvPr id="27" name="正方形/長方形 26">
              <a:extLst>
                <a:ext uri="{FF2B5EF4-FFF2-40B4-BE49-F238E27FC236}">
                  <a16:creationId xmlns:a16="http://schemas.microsoft.com/office/drawing/2014/main" id="{85B48202-B88A-0E1C-E16C-A15FBFE568B7}"/>
                </a:ext>
              </a:extLst>
            </p:cNvPr>
            <p:cNvSpPr/>
            <p:nvPr/>
          </p:nvSpPr>
          <p:spPr>
            <a:xfrm>
              <a:off x="291548" y="4637460"/>
              <a:ext cx="5018961"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37E18C6-5FB7-E596-30DC-6FA432BE0CB7}"/>
                </a:ext>
              </a:extLst>
            </p:cNvPr>
            <p:cNvSpPr/>
            <p:nvPr/>
          </p:nvSpPr>
          <p:spPr>
            <a:xfrm>
              <a:off x="5168348" y="4637460"/>
              <a:ext cx="3684103"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BBB5FF5-6FF2-DF32-EF84-63F023CCA6D4}"/>
                </a:ext>
              </a:extLst>
            </p:cNvPr>
            <p:cNvSpPr txBox="1"/>
            <p:nvPr/>
          </p:nvSpPr>
          <p:spPr>
            <a:xfrm>
              <a:off x="291547" y="4660643"/>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30" name="テキスト ボックス 29">
              <a:extLst>
                <a:ext uri="{FF2B5EF4-FFF2-40B4-BE49-F238E27FC236}">
                  <a16:creationId xmlns:a16="http://schemas.microsoft.com/office/drawing/2014/main" id="{2B925BC8-CE49-FC96-69F2-80AC48D96C94}"/>
                </a:ext>
              </a:extLst>
            </p:cNvPr>
            <p:cNvSpPr txBox="1"/>
            <p:nvPr/>
          </p:nvSpPr>
          <p:spPr>
            <a:xfrm>
              <a:off x="5168348" y="4657976"/>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grpSp>
    </p:spTree>
    <p:extLst>
      <p:ext uri="{BB962C8B-B14F-4D97-AF65-F5344CB8AC3E}">
        <p14:creationId xmlns:p14="http://schemas.microsoft.com/office/powerpoint/2010/main" val="165273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5330-2013-606E-9DB1-670B0E1BCEB6}"/>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494F020-14D9-8814-A43D-EA08AE3C9B60}"/>
              </a:ext>
            </a:extLst>
          </p:cNvPr>
          <p:cNvGrpSpPr/>
          <p:nvPr/>
        </p:nvGrpSpPr>
        <p:grpSpPr>
          <a:xfrm>
            <a:off x="8043264" y="152548"/>
            <a:ext cx="980611" cy="426614"/>
            <a:chOff x="6705600" y="1643270"/>
            <a:chExt cx="980611" cy="426614"/>
          </a:xfrm>
        </p:grpSpPr>
        <p:sp>
          <p:nvSpPr>
            <p:cNvPr id="4" name="正方形/長方形 3">
              <a:extLst>
                <a:ext uri="{FF2B5EF4-FFF2-40B4-BE49-F238E27FC236}">
                  <a16:creationId xmlns:a16="http://schemas.microsoft.com/office/drawing/2014/main" id="{BA80D384-DB5B-1248-2B1D-1726A2003BBA}"/>
                </a:ext>
              </a:extLst>
            </p:cNvPr>
            <p:cNvSpPr/>
            <p:nvPr/>
          </p:nvSpPr>
          <p:spPr>
            <a:xfrm>
              <a:off x="6705600" y="1643270"/>
              <a:ext cx="914400" cy="39756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BF06CB9-7070-BDBE-0B60-45E8B5140B4D}"/>
                </a:ext>
              </a:extLst>
            </p:cNvPr>
            <p:cNvSpPr txBox="1"/>
            <p:nvPr/>
          </p:nvSpPr>
          <p:spPr>
            <a:xfrm>
              <a:off x="6732104" y="1669774"/>
              <a:ext cx="954107" cy="400110"/>
            </a:xfrm>
            <a:prstGeom prst="rect">
              <a:avLst/>
            </a:prstGeom>
            <a:noFill/>
          </p:spPr>
          <p:txBody>
            <a:bodyPr wrap="none" rtlCol="0">
              <a:spAutoFit/>
            </a:bodyPr>
            <a:lstStyle/>
            <a:p>
              <a:r>
                <a:rPr kumimoji="1" lang="ja-JP" altLang="en-US" sz="2000" b="1">
                  <a:solidFill>
                    <a:schemeClr val="bg1"/>
                  </a:solidFill>
                  <a:latin typeface="Meiryo" panose="020B0604030504040204" pitchFamily="34" charset="-128"/>
                  <a:ea typeface="Meiryo" panose="020B0604030504040204" pitchFamily="34" charset="-128"/>
                </a:rPr>
                <a:t>様式４</a:t>
              </a:r>
            </a:p>
          </p:txBody>
        </p:sp>
      </p:grpSp>
      <p:grpSp>
        <p:nvGrpSpPr>
          <p:cNvPr id="8" name="グループ化 7">
            <a:extLst>
              <a:ext uri="{FF2B5EF4-FFF2-40B4-BE49-F238E27FC236}">
                <a16:creationId xmlns:a16="http://schemas.microsoft.com/office/drawing/2014/main" id="{1306CED4-37B7-6692-6238-90DD32A288EB}"/>
              </a:ext>
            </a:extLst>
          </p:cNvPr>
          <p:cNvGrpSpPr/>
          <p:nvPr/>
        </p:nvGrpSpPr>
        <p:grpSpPr>
          <a:xfrm>
            <a:off x="186336" y="158127"/>
            <a:ext cx="7520008" cy="521200"/>
            <a:chOff x="251790" y="288796"/>
            <a:chExt cx="7520008" cy="521200"/>
          </a:xfrm>
        </p:grpSpPr>
        <p:sp>
          <p:nvSpPr>
            <p:cNvPr id="10" name="正方形/長方形 9">
              <a:extLst>
                <a:ext uri="{FF2B5EF4-FFF2-40B4-BE49-F238E27FC236}">
                  <a16:creationId xmlns:a16="http://schemas.microsoft.com/office/drawing/2014/main" id="{F9BD7313-6435-6747-49BC-34B8F98C0B76}"/>
                </a:ext>
              </a:extLst>
            </p:cNvPr>
            <p:cNvSpPr/>
            <p:nvPr/>
          </p:nvSpPr>
          <p:spPr>
            <a:xfrm>
              <a:off x="251790" y="288796"/>
              <a:ext cx="7393859" cy="521200"/>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D414622-3269-1891-0DF2-4EE5A51CA8D5}"/>
                </a:ext>
              </a:extLst>
            </p:cNvPr>
            <p:cNvSpPr txBox="1"/>
            <p:nvPr/>
          </p:nvSpPr>
          <p:spPr>
            <a:xfrm>
              <a:off x="251791" y="374834"/>
              <a:ext cx="7520007" cy="430887"/>
            </a:xfrm>
            <a:prstGeom prst="rect">
              <a:avLst/>
            </a:prstGeom>
            <a:noFill/>
          </p:spPr>
          <p:txBody>
            <a:bodyPr wrap="none" rtlCol="0">
              <a:spAutoFit/>
            </a:bodyPr>
            <a:lstStyle/>
            <a:p>
              <a:r>
                <a:rPr kumimoji="1" lang="ja-JP" altLang="en-US" sz="2200">
                  <a:latin typeface="Meiryo" panose="020B0604030504040204" pitchFamily="34" charset="-128"/>
                  <a:ea typeface="Meiryo" panose="020B0604030504040204" pitchFamily="34" charset="-128"/>
                </a:rPr>
                <a:t>グループで意見を共有し、優先順位を決めてみましょう！</a:t>
              </a:r>
            </a:p>
          </p:txBody>
        </p:sp>
      </p:grpSp>
      <p:sp>
        <p:nvSpPr>
          <p:cNvPr id="13" name="正方形/長方形 12">
            <a:extLst>
              <a:ext uri="{FF2B5EF4-FFF2-40B4-BE49-F238E27FC236}">
                <a16:creationId xmlns:a16="http://schemas.microsoft.com/office/drawing/2014/main" id="{4A4B1061-ED3A-9796-F287-B0ECA4920B02}"/>
              </a:ext>
            </a:extLst>
          </p:cNvPr>
          <p:cNvSpPr/>
          <p:nvPr/>
        </p:nvSpPr>
        <p:spPr>
          <a:xfrm>
            <a:off x="186336" y="834887"/>
            <a:ext cx="8771328" cy="5950226"/>
          </a:xfrm>
          <a:prstGeom prst="rect">
            <a:avLst/>
          </a:prstGeom>
          <a:solidFill>
            <a:srgbClr val="D9FBFF"/>
          </a:solidFill>
          <a:ln w="285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D7FF834-B36C-32FF-6D5F-34A59501F2D0}"/>
              </a:ext>
            </a:extLst>
          </p:cNvPr>
          <p:cNvSpPr txBox="1"/>
          <p:nvPr/>
        </p:nvSpPr>
        <p:spPr>
          <a:xfrm>
            <a:off x="186337" y="911093"/>
            <a:ext cx="8771328" cy="430887"/>
          </a:xfrm>
          <a:prstGeom prst="rect">
            <a:avLst/>
          </a:prstGeom>
          <a:noFill/>
        </p:spPr>
        <p:txBody>
          <a:bodyPr wrap="square" rtlCol="0">
            <a:spAutoFit/>
          </a:bodyPr>
          <a:lstStyle/>
          <a:p>
            <a:pPr marL="277813" indent="-277813"/>
            <a:r>
              <a:rPr kumimoji="1" lang="ja-JP" altLang="en-US" sz="2200">
                <a:latin typeface="メイリオ" panose="020B0604030504040204" pitchFamily="50" charset="-128"/>
                <a:ea typeface="メイリオ" panose="020B0604030504040204" pitchFamily="50" charset="-128"/>
              </a:rPr>
              <a:t>・相談支援専門員として果たすべき役割</a:t>
            </a:r>
            <a:endParaRPr kumimoji="1" lang="en-US" altLang="ja-JP" sz="2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FD48452F-EC2C-6FA8-392F-D57B90105B3D}"/>
              </a:ext>
            </a:extLst>
          </p:cNvPr>
          <p:cNvSpPr txBox="1"/>
          <p:nvPr/>
        </p:nvSpPr>
        <p:spPr>
          <a:xfrm>
            <a:off x="186335" y="3867253"/>
            <a:ext cx="8771327" cy="430887"/>
          </a:xfrm>
          <a:prstGeom prst="rect">
            <a:avLst/>
          </a:prstGeom>
          <a:noFill/>
        </p:spPr>
        <p:txBody>
          <a:bodyPr wrap="square">
            <a:spAutoFit/>
          </a:bodyPr>
          <a:lstStyle/>
          <a:p>
            <a:r>
              <a:rPr kumimoji="1" lang="ja-JP" altLang="en-US" sz="2200">
                <a:latin typeface="メイリオ" panose="020B0604030504040204" pitchFamily="50" charset="-128"/>
                <a:ea typeface="メイリオ" panose="020B0604030504040204" pitchFamily="50" charset="-128"/>
              </a:rPr>
              <a:t>・児童発達管理責任者として果たすべき役割</a:t>
            </a:r>
          </a:p>
        </p:txBody>
      </p:sp>
      <p:sp>
        <p:nvSpPr>
          <p:cNvPr id="16" name="正方形/長方形 15">
            <a:extLst>
              <a:ext uri="{FF2B5EF4-FFF2-40B4-BE49-F238E27FC236}">
                <a16:creationId xmlns:a16="http://schemas.microsoft.com/office/drawing/2014/main" id="{067DF62B-4C1B-30D2-D40C-55FC24CF9A9A}"/>
              </a:ext>
            </a:extLst>
          </p:cNvPr>
          <p:cNvSpPr/>
          <p:nvPr/>
        </p:nvSpPr>
        <p:spPr>
          <a:xfrm>
            <a:off x="291548" y="1418187"/>
            <a:ext cx="5018961" cy="2254470"/>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7251B9D-B6D6-E6C3-428B-30431146719F}"/>
              </a:ext>
            </a:extLst>
          </p:cNvPr>
          <p:cNvSpPr/>
          <p:nvPr/>
        </p:nvSpPr>
        <p:spPr>
          <a:xfrm>
            <a:off x="5168348" y="1418187"/>
            <a:ext cx="3684103" cy="2254470"/>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D25AC55-F550-7764-362D-885F0E20C772}"/>
              </a:ext>
            </a:extLst>
          </p:cNvPr>
          <p:cNvSpPr txBox="1"/>
          <p:nvPr/>
        </p:nvSpPr>
        <p:spPr>
          <a:xfrm>
            <a:off x="291546" y="1473101"/>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26" name="テキスト ボックス 25">
            <a:extLst>
              <a:ext uri="{FF2B5EF4-FFF2-40B4-BE49-F238E27FC236}">
                <a16:creationId xmlns:a16="http://schemas.microsoft.com/office/drawing/2014/main" id="{BA1E3712-49C2-97B3-276E-CF8771C28F5E}"/>
              </a:ext>
            </a:extLst>
          </p:cNvPr>
          <p:cNvSpPr txBox="1"/>
          <p:nvPr/>
        </p:nvSpPr>
        <p:spPr>
          <a:xfrm>
            <a:off x="5168347" y="1470434"/>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sp>
        <p:nvSpPr>
          <p:cNvPr id="5" name="正方形/長方形 4">
            <a:extLst>
              <a:ext uri="{FF2B5EF4-FFF2-40B4-BE49-F238E27FC236}">
                <a16:creationId xmlns:a16="http://schemas.microsoft.com/office/drawing/2014/main" id="{1CD3D111-7FC1-D568-D022-0C9CD1F1C008}"/>
              </a:ext>
            </a:extLst>
          </p:cNvPr>
          <p:cNvSpPr/>
          <p:nvPr/>
        </p:nvSpPr>
        <p:spPr>
          <a:xfrm>
            <a:off x="291548" y="4359365"/>
            <a:ext cx="5018961" cy="2254470"/>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8F5D6ED-84D9-F604-F92C-770EF58CEB90}"/>
              </a:ext>
            </a:extLst>
          </p:cNvPr>
          <p:cNvSpPr/>
          <p:nvPr/>
        </p:nvSpPr>
        <p:spPr>
          <a:xfrm>
            <a:off x="5168348" y="4359365"/>
            <a:ext cx="3684103" cy="2254470"/>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9259EF-9CA4-F498-C781-26F47CC9C889}"/>
              </a:ext>
            </a:extLst>
          </p:cNvPr>
          <p:cNvSpPr txBox="1"/>
          <p:nvPr/>
        </p:nvSpPr>
        <p:spPr>
          <a:xfrm>
            <a:off x="291546" y="4414279"/>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11" name="テキスト ボックス 10">
            <a:extLst>
              <a:ext uri="{FF2B5EF4-FFF2-40B4-BE49-F238E27FC236}">
                <a16:creationId xmlns:a16="http://schemas.microsoft.com/office/drawing/2014/main" id="{50BFFFF8-9829-BA8C-99EE-45FE68349DFD}"/>
              </a:ext>
            </a:extLst>
          </p:cNvPr>
          <p:cNvSpPr txBox="1"/>
          <p:nvPr/>
        </p:nvSpPr>
        <p:spPr>
          <a:xfrm>
            <a:off x="5168347" y="4411612"/>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spTree>
    <p:extLst>
      <p:ext uri="{BB962C8B-B14F-4D97-AF65-F5344CB8AC3E}">
        <p14:creationId xmlns:p14="http://schemas.microsoft.com/office/powerpoint/2010/main" val="134942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B1146-CF01-D771-BB13-9F1FC06CC5C7}"/>
            </a:ext>
          </a:extLst>
        </p:cNvPr>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57E6A95A-7A60-8777-2E88-010EAAADEFB8}"/>
              </a:ext>
            </a:extLst>
          </p:cNvPr>
          <p:cNvGrpSpPr/>
          <p:nvPr/>
        </p:nvGrpSpPr>
        <p:grpSpPr>
          <a:xfrm>
            <a:off x="186336" y="158127"/>
            <a:ext cx="8930651" cy="521200"/>
            <a:chOff x="251790" y="288796"/>
            <a:chExt cx="8930651" cy="521200"/>
          </a:xfrm>
        </p:grpSpPr>
        <p:sp>
          <p:nvSpPr>
            <p:cNvPr id="10" name="正方形/長方形 9">
              <a:extLst>
                <a:ext uri="{FF2B5EF4-FFF2-40B4-BE49-F238E27FC236}">
                  <a16:creationId xmlns:a16="http://schemas.microsoft.com/office/drawing/2014/main" id="{BECF14BA-BF60-EC11-D79F-B8D4992F3F1F}"/>
                </a:ext>
              </a:extLst>
            </p:cNvPr>
            <p:cNvSpPr/>
            <p:nvPr/>
          </p:nvSpPr>
          <p:spPr>
            <a:xfrm>
              <a:off x="251790" y="288796"/>
              <a:ext cx="8771326" cy="521200"/>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91368E9-58B4-4F45-8BB5-17C26D5F6DF6}"/>
                </a:ext>
              </a:extLst>
            </p:cNvPr>
            <p:cNvSpPr txBox="1"/>
            <p:nvPr/>
          </p:nvSpPr>
          <p:spPr>
            <a:xfrm>
              <a:off x="251791" y="374834"/>
              <a:ext cx="8930650" cy="430887"/>
            </a:xfrm>
            <a:prstGeom prst="rect">
              <a:avLst/>
            </a:prstGeom>
            <a:noFill/>
          </p:spPr>
          <p:txBody>
            <a:bodyPr wrap="none" rtlCol="0">
              <a:spAutoFit/>
            </a:bodyPr>
            <a:lstStyle/>
            <a:p>
              <a:r>
                <a:rPr kumimoji="1" lang="ja-JP" altLang="en-US" sz="2200">
                  <a:latin typeface="Meiryo" panose="020B0604030504040204" pitchFamily="34" charset="-128"/>
                  <a:ea typeface="Meiryo" panose="020B0604030504040204" pitchFamily="34" charset="-128"/>
                </a:rPr>
                <a:t>グループで意見を共有し、優先順位を決めてみましょう！（記載例）</a:t>
              </a:r>
            </a:p>
          </p:txBody>
        </p:sp>
      </p:grpSp>
      <p:sp>
        <p:nvSpPr>
          <p:cNvPr id="13" name="正方形/長方形 12">
            <a:extLst>
              <a:ext uri="{FF2B5EF4-FFF2-40B4-BE49-F238E27FC236}">
                <a16:creationId xmlns:a16="http://schemas.microsoft.com/office/drawing/2014/main" id="{7D8F4DB4-46BF-1125-8964-49F58504BD0D}"/>
              </a:ext>
            </a:extLst>
          </p:cNvPr>
          <p:cNvSpPr/>
          <p:nvPr/>
        </p:nvSpPr>
        <p:spPr>
          <a:xfrm>
            <a:off x="186336" y="834887"/>
            <a:ext cx="8771328" cy="5950226"/>
          </a:xfrm>
          <a:prstGeom prst="rect">
            <a:avLst/>
          </a:prstGeom>
          <a:solidFill>
            <a:srgbClr val="D9FBFF"/>
          </a:solidFill>
          <a:ln w="28575"/>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2DA8858-4C3E-4AB6-634E-4B0F998D1F0C}"/>
              </a:ext>
            </a:extLst>
          </p:cNvPr>
          <p:cNvSpPr txBox="1"/>
          <p:nvPr/>
        </p:nvSpPr>
        <p:spPr>
          <a:xfrm>
            <a:off x="186337" y="911093"/>
            <a:ext cx="8771328" cy="769441"/>
          </a:xfrm>
          <a:prstGeom prst="rect">
            <a:avLst/>
          </a:prstGeom>
          <a:noFill/>
        </p:spPr>
        <p:txBody>
          <a:bodyPr wrap="square" rtlCol="0">
            <a:spAutoFit/>
          </a:bodyPr>
          <a:lstStyle/>
          <a:p>
            <a:pPr marL="277813" indent="-277813"/>
            <a:r>
              <a:rPr kumimoji="1" lang="ja-JP" altLang="en-US" sz="220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EB7A391-8DA8-5F86-1329-322A1E943A30}"/>
              </a:ext>
            </a:extLst>
          </p:cNvPr>
          <p:cNvSpPr txBox="1"/>
          <p:nvPr/>
        </p:nvSpPr>
        <p:spPr>
          <a:xfrm>
            <a:off x="186335" y="3747985"/>
            <a:ext cx="8771327" cy="738664"/>
          </a:xfrm>
          <a:prstGeom prst="rect">
            <a:avLst/>
          </a:prstGeom>
          <a:noFill/>
        </p:spPr>
        <p:txBody>
          <a:bodyPr wrap="square">
            <a:spAutoFit/>
          </a:bodyPr>
          <a:lstStyle/>
          <a:p>
            <a:r>
              <a:rPr kumimoji="1" lang="ja-JP" altLang="en-US" sz="2200">
                <a:latin typeface="メイリオ" panose="020B0604030504040204" pitchFamily="50" charset="-128"/>
                <a:ea typeface="メイリオ" panose="020B0604030504040204" pitchFamily="50" charset="-128"/>
              </a:rPr>
              <a:t>・この子どもに関して、どのような支援が必要だと感じましたか？</a:t>
            </a:r>
            <a:endParaRPr kumimoji="1" lang="en-US" altLang="ja-JP" sz="2200" dirty="0">
              <a:latin typeface="メイリオ" panose="020B0604030504040204" pitchFamily="50" charset="-128"/>
              <a:ea typeface="メイリオ" panose="020B0604030504040204" pitchFamily="50" charset="-128"/>
            </a:endParaRPr>
          </a:p>
          <a:p>
            <a:pPr algn="ctr"/>
            <a:r>
              <a:rPr kumimoji="1" lang="ja-JP" altLang="en-US" sz="200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2000"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6CB2F1A7-3E06-6F62-67C2-F5FAA2D1A9F0}"/>
              </a:ext>
            </a:extLst>
          </p:cNvPr>
          <p:cNvGrpSpPr/>
          <p:nvPr/>
        </p:nvGrpSpPr>
        <p:grpSpPr>
          <a:xfrm>
            <a:off x="291547" y="1616769"/>
            <a:ext cx="8560904" cy="2002879"/>
            <a:chOff x="291547" y="1656525"/>
            <a:chExt cx="8560904" cy="2002879"/>
          </a:xfrm>
        </p:grpSpPr>
        <p:sp>
          <p:nvSpPr>
            <p:cNvPr id="16" name="正方形/長方形 15">
              <a:extLst>
                <a:ext uri="{FF2B5EF4-FFF2-40B4-BE49-F238E27FC236}">
                  <a16:creationId xmlns:a16="http://schemas.microsoft.com/office/drawing/2014/main" id="{0DBC49D0-6178-8B1F-47BC-07293C64B18D}"/>
                </a:ext>
              </a:extLst>
            </p:cNvPr>
            <p:cNvSpPr/>
            <p:nvPr/>
          </p:nvSpPr>
          <p:spPr>
            <a:xfrm>
              <a:off x="291548" y="1656525"/>
              <a:ext cx="5018961"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3A972C3-ED66-4F75-F865-9740E4E08F99}"/>
                </a:ext>
              </a:extLst>
            </p:cNvPr>
            <p:cNvSpPr/>
            <p:nvPr/>
          </p:nvSpPr>
          <p:spPr>
            <a:xfrm>
              <a:off x="5168348" y="1656525"/>
              <a:ext cx="3684103"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E3103A2-FF3B-E2E3-A8B8-A3DD4BD47426}"/>
                </a:ext>
              </a:extLst>
            </p:cNvPr>
            <p:cNvSpPr txBox="1"/>
            <p:nvPr/>
          </p:nvSpPr>
          <p:spPr>
            <a:xfrm>
              <a:off x="291547" y="1679708"/>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26" name="テキスト ボックス 25">
              <a:extLst>
                <a:ext uri="{FF2B5EF4-FFF2-40B4-BE49-F238E27FC236}">
                  <a16:creationId xmlns:a16="http://schemas.microsoft.com/office/drawing/2014/main" id="{3313D3C3-EB8B-4632-0DC0-20D626B9BC38}"/>
                </a:ext>
              </a:extLst>
            </p:cNvPr>
            <p:cNvSpPr txBox="1"/>
            <p:nvPr/>
          </p:nvSpPr>
          <p:spPr>
            <a:xfrm>
              <a:off x="5168348" y="1677041"/>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grpSp>
      <p:grpSp>
        <p:nvGrpSpPr>
          <p:cNvPr id="31" name="グループ化 30">
            <a:extLst>
              <a:ext uri="{FF2B5EF4-FFF2-40B4-BE49-F238E27FC236}">
                <a16:creationId xmlns:a16="http://schemas.microsoft.com/office/drawing/2014/main" id="{0F36F288-24B1-4579-F0E0-877D660AFB59}"/>
              </a:ext>
            </a:extLst>
          </p:cNvPr>
          <p:cNvGrpSpPr/>
          <p:nvPr/>
        </p:nvGrpSpPr>
        <p:grpSpPr>
          <a:xfrm>
            <a:off x="291547" y="4425428"/>
            <a:ext cx="8560904" cy="2002879"/>
            <a:chOff x="291547" y="4637460"/>
            <a:chExt cx="8560904" cy="2002879"/>
          </a:xfrm>
        </p:grpSpPr>
        <p:sp>
          <p:nvSpPr>
            <p:cNvPr id="27" name="正方形/長方形 26">
              <a:extLst>
                <a:ext uri="{FF2B5EF4-FFF2-40B4-BE49-F238E27FC236}">
                  <a16:creationId xmlns:a16="http://schemas.microsoft.com/office/drawing/2014/main" id="{9A95AD52-2763-BE7E-1575-C09F7FDEC246}"/>
                </a:ext>
              </a:extLst>
            </p:cNvPr>
            <p:cNvSpPr/>
            <p:nvPr/>
          </p:nvSpPr>
          <p:spPr>
            <a:xfrm>
              <a:off x="291548" y="4637460"/>
              <a:ext cx="5018961"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225D2282-8B0A-97A8-9BE7-FD7FD59FE570}"/>
                </a:ext>
              </a:extLst>
            </p:cNvPr>
            <p:cNvSpPr/>
            <p:nvPr/>
          </p:nvSpPr>
          <p:spPr>
            <a:xfrm>
              <a:off x="5168348" y="4637460"/>
              <a:ext cx="3684103" cy="2002879"/>
            </a:xfrm>
            <a:prstGeom prst="rect">
              <a:avLst/>
            </a:prstGeom>
            <a:solidFill>
              <a:schemeClr val="bg1"/>
            </a:solidFill>
            <a:ln w="28575">
              <a:solidFill>
                <a:srgbClr val="0F0DFF"/>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1A0F36B-8B91-CB98-9F91-11BFE966839D}"/>
                </a:ext>
              </a:extLst>
            </p:cNvPr>
            <p:cNvSpPr txBox="1"/>
            <p:nvPr/>
          </p:nvSpPr>
          <p:spPr>
            <a:xfrm>
              <a:off x="291547" y="4660643"/>
              <a:ext cx="2266123" cy="369332"/>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［メンバーの意見］</a:t>
              </a:r>
            </a:p>
          </p:txBody>
        </p:sp>
        <p:sp>
          <p:nvSpPr>
            <p:cNvPr id="30" name="テキスト ボックス 29">
              <a:extLst>
                <a:ext uri="{FF2B5EF4-FFF2-40B4-BE49-F238E27FC236}">
                  <a16:creationId xmlns:a16="http://schemas.microsoft.com/office/drawing/2014/main" id="{69D49776-4618-AE42-34BE-CDD7E7974995}"/>
                </a:ext>
              </a:extLst>
            </p:cNvPr>
            <p:cNvSpPr txBox="1"/>
            <p:nvPr/>
          </p:nvSpPr>
          <p:spPr>
            <a:xfrm>
              <a:off x="5168348" y="4657976"/>
              <a:ext cx="3670852"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［グループとして重視する意見］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（その根拠）</a:t>
              </a:r>
            </a:p>
          </p:txBody>
        </p:sp>
      </p:grpSp>
      <p:sp>
        <p:nvSpPr>
          <p:cNvPr id="5" name="テキスト ボックス 4">
            <a:extLst>
              <a:ext uri="{FF2B5EF4-FFF2-40B4-BE49-F238E27FC236}">
                <a16:creationId xmlns:a16="http://schemas.microsoft.com/office/drawing/2014/main" id="{6410FD54-51F5-E4CE-1E24-5A71D179B97C}"/>
              </a:ext>
            </a:extLst>
          </p:cNvPr>
          <p:cNvSpPr txBox="1"/>
          <p:nvPr/>
        </p:nvSpPr>
        <p:spPr>
          <a:xfrm>
            <a:off x="304800" y="2031287"/>
            <a:ext cx="2579552" cy="1323439"/>
          </a:xfrm>
          <a:prstGeom prst="rect">
            <a:avLst/>
          </a:prstGeom>
          <a:noFill/>
        </p:spPr>
        <p:txBody>
          <a:bodyPr wrap="none" rtlCol="0">
            <a:spAutoFit/>
          </a:bodyPr>
          <a:lstStyle/>
          <a:p>
            <a:r>
              <a:rPr kumimoji="1" lang="en-US" altLang="ja-JP" sz="2000" dirty="0">
                <a:latin typeface="Meiryo" panose="020B0604030504040204" pitchFamily="34" charset="-128"/>
                <a:ea typeface="Meiryo" panose="020B0604030504040204" pitchFamily="34" charset="-128"/>
              </a:rPr>
              <a:t>①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②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③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④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9F31AF6C-8220-82AE-3A5F-048EF69DFD5A}"/>
              </a:ext>
            </a:extLst>
          </p:cNvPr>
          <p:cNvSpPr txBox="1"/>
          <p:nvPr/>
        </p:nvSpPr>
        <p:spPr>
          <a:xfrm>
            <a:off x="5168347" y="2386210"/>
            <a:ext cx="3670852" cy="707886"/>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②</a:t>
            </a:r>
            <a:r>
              <a:rPr kumimoji="1" lang="ja-JP" altLang="en-US" sz="2000">
                <a:latin typeface="Meiryo" panose="020B0604030504040204" pitchFamily="34" charset="-128"/>
                <a:ea typeface="Meiryo" panose="020B0604030504040204" pitchFamily="34" charset="-128"/>
              </a:rPr>
              <a:t>の意見は◯◯◯の視点から重要である</a:t>
            </a:r>
            <a:endParaRPr kumimoji="1" lang="en-US" altLang="ja-JP" sz="2000" dirty="0">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1B40D89-41A4-08C4-4E57-F9DCD287E320}"/>
              </a:ext>
            </a:extLst>
          </p:cNvPr>
          <p:cNvSpPr txBox="1"/>
          <p:nvPr/>
        </p:nvSpPr>
        <p:spPr>
          <a:xfrm>
            <a:off x="5181599" y="5040421"/>
            <a:ext cx="3670852" cy="1323439"/>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①</a:t>
            </a:r>
            <a:r>
              <a:rPr kumimoji="1" lang="ja-JP" altLang="en-US" sz="2000">
                <a:latin typeface="Meiryo" panose="020B0604030504040204" pitchFamily="34" charset="-128"/>
                <a:ea typeface="Meiryo" panose="020B0604030504040204" pitchFamily="34" charset="-128"/>
              </a:rPr>
              <a:t>の意見は◯◯◯の視点から重要である</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③</a:t>
            </a:r>
            <a:r>
              <a:rPr kumimoji="1" lang="ja-JP" altLang="en-US" sz="2000">
                <a:latin typeface="Meiryo" panose="020B0604030504040204" pitchFamily="34" charset="-128"/>
                <a:ea typeface="Meiryo" panose="020B0604030504040204" pitchFamily="34" charset="-128"/>
              </a:rPr>
              <a:t>の意見は◯◯の観点から同様に重要である</a:t>
            </a:r>
          </a:p>
        </p:txBody>
      </p:sp>
      <p:sp>
        <p:nvSpPr>
          <p:cNvPr id="11" name="テキスト ボックス 10">
            <a:extLst>
              <a:ext uri="{FF2B5EF4-FFF2-40B4-BE49-F238E27FC236}">
                <a16:creationId xmlns:a16="http://schemas.microsoft.com/office/drawing/2014/main" id="{76C7DB2F-A515-D9D0-C6DF-5E53D997F841}"/>
              </a:ext>
            </a:extLst>
          </p:cNvPr>
          <p:cNvSpPr txBox="1"/>
          <p:nvPr/>
        </p:nvSpPr>
        <p:spPr>
          <a:xfrm>
            <a:off x="304800" y="4879513"/>
            <a:ext cx="2579552" cy="1323439"/>
          </a:xfrm>
          <a:prstGeom prst="rect">
            <a:avLst/>
          </a:prstGeom>
          <a:noFill/>
        </p:spPr>
        <p:txBody>
          <a:bodyPr wrap="none" rtlCol="0">
            <a:spAutoFit/>
          </a:bodyPr>
          <a:lstStyle/>
          <a:p>
            <a:r>
              <a:rPr kumimoji="1" lang="en-US" altLang="ja-JP" sz="2000" dirty="0">
                <a:latin typeface="Meiryo" panose="020B0604030504040204" pitchFamily="34" charset="-128"/>
                <a:ea typeface="Meiryo" panose="020B0604030504040204" pitchFamily="34" charset="-128"/>
              </a:rPr>
              <a:t>①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②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③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④ </a:t>
            </a:r>
            <a:r>
              <a:rPr kumimoji="1" lang="ja-JP" altLang="en-US" sz="2000">
                <a:latin typeface="Meiryo" panose="020B0604030504040204" pitchFamily="34" charset="-128"/>
                <a:ea typeface="Meiryo" panose="020B0604030504040204" pitchFamily="34" charset="-128"/>
              </a:rPr>
              <a:t>◯◯◯◯◯◯</a:t>
            </a:r>
            <a:endParaRPr kumimoji="1" lang="en-US" altLang="ja-JP" sz="2000" dirty="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220AF7AF-AAEC-987E-4924-4C9CEB86DF53}"/>
              </a:ext>
            </a:extLst>
          </p:cNvPr>
          <p:cNvSpPr txBox="1"/>
          <p:nvPr/>
        </p:nvSpPr>
        <p:spPr>
          <a:xfrm>
            <a:off x="186334" y="6512709"/>
            <a:ext cx="8771325" cy="307777"/>
          </a:xfrm>
          <a:prstGeom prst="rect">
            <a:avLst/>
          </a:prstGeom>
          <a:noFill/>
        </p:spPr>
        <p:txBody>
          <a:bodyPr wrap="square">
            <a:spAutoFit/>
          </a:bodyPr>
          <a:lstStyle/>
          <a:p>
            <a:r>
              <a:rPr kumimoji="1" lang="en-US" altLang="ja-JP" sz="1400" dirty="0">
                <a:latin typeface="Meiryo" panose="020B0604030504040204" pitchFamily="34" charset="-128"/>
                <a:ea typeface="Meiryo" panose="020B0604030504040204" pitchFamily="34" charset="-128"/>
              </a:rPr>
              <a:t>※</a:t>
            </a:r>
            <a:r>
              <a:rPr kumimoji="1" lang="ja-JP" altLang="en-US" sz="1400">
                <a:latin typeface="Meiryo" panose="020B0604030504040204" pitchFamily="34" charset="-128"/>
                <a:ea typeface="Meiryo" panose="020B0604030504040204" pitchFamily="34" charset="-128"/>
              </a:rPr>
              <a:t>意見の順位付けを行うのではなく、根拠を明確にし、グループ内で共有することを目的としています。</a:t>
            </a:r>
            <a:endParaRPr kumimoji="1" lang="ja-JP" altLang="en-US" sz="1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9125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5746B-7C01-BECF-C6EE-2C0CABDD4BA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46BD647-A846-B598-FFC0-51033A791009}"/>
              </a:ext>
            </a:extLst>
          </p:cNvPr>
          <p:cNvSpPr txBox="1"/>
          <p:nvPr/>
        </p:nvSpPr>
        <p:spPr>
          <a:xfrm>
            <a:off x="203195" y="1324102"/>
            <a:ext cx="8786191" cy="2954655"/>
          </a:xfrm>
          <a:prstGeom prst="rect">
            <a:avLst/>
          </a:prstGeom>
          <a:noFill/>
        </p:spPr>
        <p:txBody>
          <a:bodyPr wrap="square" rtlCol="0">
            <a:spAutoFit/>
          </a:bodyPr>
          <a:lstStyle/>
          <a:p>
            <a:r>
              <a:rPr kumimoji="1" lang="en-US" altLang="ja-JP" sz="3200" b="1" dirty="0">
                <a:latin typeface="Meiryo" panose="020B0604030504040204" pitchFamily="34" charset="-128"/>
                <a:ea typeface="Meiryo" panose="020B0604030504040204" pitchFamily="34" charset="-128"/>
              </a:rPr>
              <a:t>【</a:t>
            </a:r>
            <a:r>
              <a:rPr kumimoji="1" lang="ja-JP" altLang="en-US" sz="3200" b="1">
                <a:latin typeface="Meiryo" panose="020B0604030504040204" pitchFamily="34" charset="-128"/>
                <a:ea typeface="Meiryo" panose="020B0604030504040204" pitchFamily="34" charset="-128"/>
              </a:rPr>
              <a:t>演習２</a:t>
            </a:r>
            <a:r>
              <a:rPr kumimoji="1" lang="en-US" altLang="ja-JP" sz="3200" b="1" dirty="0">
                <a:latin typeface="Meiryo" panose="020B0604030504040204" pitchFamily="34" charset="-128"/>
                <a:ea typeface="Meiryo" panose="020B0604030504040204" pitchFamily="34" charset="-128"/>
              </a:rPr>
              <a:t>】</a:t>
            </a:r>
          </a:p>
          <a:p>
            <a:endParaRPr kumimoji="1" lang="en-US" altLang="ja-JP" sz="700" dirty="0">
              <a:latin typeface="Meiryo" panose="020B0604030504040204" pitchFamily="34" charset="-128"/>
              <a:ea typeface="Meiryo" panose="020B0604030504040204" pitchFamily="34" charset="-128"/>
            </a:endParaRPr>
          </a:p>
          <a:p>
            <a:r>
              <a:rPr kumimoji="1" lang="ja-JP" altLang="en-US" sz="2000">
                <a:solidFill>
                  <a:prstClr val="black"/>
                </a:solidFill>
                <a:latin typeface="Meiryo" panose="020B0604030504040204" pitchFamily="34" charset="-128"/>
                <a:ea typeface="Meiryo" panose="020B0604030504040204" pitchFamily="34" charset="-128"/>
              </a:rPr>
              <a:t>講義</a:t>
            </a:r>
            <a:r>
              <a:rPr kumimoji="1" lang="en-US" altLang="ja-JP" sz="2000" dirty="0">
                <a:solidFill>
                  <a:prstClr val="black"/>
                </a:solidFill>
                <a:latin typeface="Meiryo" panose="020B0604030504040204" pitchFamily="34" charset="-128"/>
                <a:ea typeface="Meiryo" panose="020B0604030504040204" pitchFamily="34" charset="-128"/>
              </a:rPr>
              <a:t>『</a:t>
            </a:r>
            <a:r>
              <a:rPr kumimoji="1" lang="ja-JP" altLang="en-US" sz="2000">
                <a:solidFill>
                  <a:prstClr val="black"/>
                </a:solidFill>
                <a:latin typeface="Meiryo" panose="020B0604030504040204" pitchFamily="34" charset="-128"/>
                <a:ea typeface="Meiryo" panose="020B0604030504040204" pitchFamily="34" charset="-128"/>
              </a:rPr>
              <a:t>児童期における相談支援の目指すべき方向性</a:t>
            </a:r>
            <a:r>
              <a:rPr kumimoji="1" lang="en-US" altLang="ja-JP" sz="2000" dirty="0">
                <a:solidFill>
                  <a:prstClr val="black"/>
                </a:solidFill>
                <a:latin typeface="Meiryo" panose="020B0604030504040204" pitchFamily="34" charset="-128"/>
                <a:ea typeface="Meiryo" panose="020B0604030504040204" pitchFamily="34" charset="-128"/>
              </a:rPr>
              <a:t>』</a:t>
            </a:r>
            <a:r>
              <a:rPr kumimoji="1" lang="ja-JP" altLang="en-US" sz="2000">
                <a:solidFill>
                  <a:prstClr val="black"/>
                </a:solidFill>
                <a:latin typeface="Meiryo" panose="020B0604030504040204" pitchFamily="34" charset="-128"/>
                <a:ea typeface="Meiryo" panose="020B0604030504040204" pitchFamily="34" charset="-128"/>
              </a:rPr>
              <a:t>での学習を踏まえ、以下のとおり実施</a:t>
            </a:r>
            <a:endParaRPr kumimoji="1" lang="en-US" altLang="ja-JP" sz="2000" dirty="0">
              <a:latin typeface="Meiryo" panose="020B0604030504040204" pitchFamily="34" charset="-128"/>
              <a:ea typeface="Meiryo" panose="020B0604030504040204" pitchFamily="34" charset="-128"/>
            </a:endParaRPr>
          </a:p>
          <a:p>
            <a:endParaRPr kumimoji="1" lang="en-US" altLang="ja-JP" sz="7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１</a:t>
            </a:r>
            <a:r>
              <a:rPr kumimoji="1" lang="en-US" altLang="ja-JP" sz="2000" dirty="0">
                <a:latin typeface="Meiryo" panose="020B0604030504040204" pitchFamily="34" charset="-128"/>
                <a:ea typeface="Meiryo" panose="020B0604030504040204" pitchFamily="34" charset="-128"/>
              </a:rPr>
              <a:t>. </a:t>
            </a:r>
            <a:r>
              <a:rPr kumimoji="1" lang="ja-JP" altLang="en-US" sz="2000">
                <a:solidFill>
                  <a:prstClr val="black"/>
                </a:solidFill>
                <a:latin typeface="Meiryo" panose="020B0604030504040204" pitchFamily="34" charset="-128"/>
                <a:ea typeface="Meiryo" panose="020B0604030504040204" pitchFamily="34" charset="-128"/>
              </a:rPr>
              <a:t>具体的協働場面として障害児支援担当者会議を想定</a:t>
            </a:r>
            <a:endParaRPr kumimoji="1" lang="en-US" altLang="ja-JP" sz="2000" dirty="0">
              <a:latin typeface="Meiryo" panose="020B0604030504040204" pitchFamily="34" charset="-128"/>
              <a:ea typeface="Meiryo" panose="020B0604030504040204" pitchFamily="34" charset="-128"/>
            </a:endParaRPr>
          </a:p>
          <a:p>
            <a:endParaRPr kumimoji="1" lang="en-US" altLang="ja-JP" sz="5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２</a:t>
            </a:r>
            <a:r>
              <a:rPr kumimoji="1" lang="en-US" altLang="ja-JP" sz="2000" dirty="0">
                <a:latin typeface="Meiryo" panose="020B0604030504040204" pitchFamily="34" charset="-128"/>
                <a:ea typeface="Meiryo" panose="020B0604030504040204" pitchFamily="34" charset="-128"/>
              </a:rPr>
              <a:t>. </a:t>
            </a:r>
            <a:r>
              <a:rPr kumimoji="1" lang="ja-JP" altLang="en-US" sz="2000">
                <a:solidFill>
                  <a:prstClr val="black"/>
                </a:solidFill>
                <a:latin typeface="Meiryo" panose="020B0604030504040204" pitchFamily="34" charset="-128"/>
                <a:ea typeface="Meiryo" panose="020B0604030504040204" pitchFamily="34" charset="-128"/>
              </a:rPr>
              <a:t>事例の追加情報の提供</a:t>
            </a:r>
            <a:endParaRPr kumimoji="1" lang="en-US" altLang="ja-JP" sz="2000" dirty="0">
              <a:latin typeface="Meiryo" panose="020B0604030504040204" pitchFamily="34" charset="-128"/>
              <a:ea typeface="Meiryo" panose="020B0604030504040204" pitchFamily="34" charset="-128"/>
            </a:endParaRPr>
          </a:p>
          <a:p>
            <a:endParaRPr kumimoji="1" lang="en-US" altLang="ja-JP" sz="500" dirty="0">
              <a:latin typeface="Meiryo" panose="020B0604030504040204" pitchFamily="34" charset="-128"/>
              <a:ea typeface="Meiryo" panose="020B0604030504040204" pitchFamily="34" charset="-128"/>
            </a:endParaRPr>
          </a:p>
          <a:p>
            <a:pPr marL="488950" indent="-488950"/>
            <a:r>
              <a:rPr kumimoji="1" lang="ja-JP" altLang="en-US" sz="2000">
                <a:latin typeface="Meiryo" panose="020B0604030504040204" pitchFamily="34" charset="-128"/>
                <a:ea typeface="Meiryo" panose="020B0604030504040204" pitchFamily="34" charset="-128"/>
              </a:rPr>
              <a:t>３</a:t>
            </a:r>
            <a:r>
              <a:rPr kumimoji="1" lang="en-US" altLang="ja-JP" sz="2000" dirty="0">
                <a:latin typeface="Meiryo" panose="020B0604030504040204" pitchFamily="34" charset="-128"/>
                <a:ea typeface="Meiryo" panose="020B0604030504040204" pitchFamily="34" charset="-128"/>
              </a:rPr>
              <a:t>. </a:t>
            </a:r>
            <a:r>
              <a:rPr kumimoji="1" lang="ja-JP" altLang="en-US" sz="2000">
                <a:solidFill>
                  <a:prstClr val="black"/>
                </a:solidFill>
                <a:latin typeface="Meiryo" panose="020B0604030504040204" pitchFamily="34" charset="-128"/>
                <a:ea typeface="Meiryo" panose="020B0604030504040204" pitchFamily="34" charset="-128"/>
              </a:rPr>
              <a:t>障害児支援担当者会議の模擬を実施する（配役）</a:t>
            </a:r>
            <a:endParaRPr kumimoji="1" lang="en-US" altLang="ja-JP" sz="2000" dirty="0">
              <a:solidFill>
                <a:prstClr val="black"/>
              </a:solidFill>
              <a:latin typeface="Meiryo" panose="020B0604030504040204" pitchFamily="34" charset="-128"/>
              <a:ea typeface="Meiryo" panose="020B0604030504040204" pitchFamily="34" charset="-128"/>
            </a:endParaRPr>
          </a:p>
          <a:p>
            <a:pPr marL="488950" indent="-488950"/>
            <a:endParaRPr kumimoji="1" lang="en-US" altLang="ja-JP" sz="5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４</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振り返り</a:t>
            </a:r>
            <a:endParaRPr kumimoji="1" lang="en-US" altLang="ja-JP" sz="2000" dirty="0">
              <a:latin typeface="Meiryo" panose="020B0604030504040204" pitchFamily="34" charset="-128"/>
              <a:ea typeface="Meiryo" panose="020B0604030504040204" pitchFamily="34" charset="-128"/>
            </a:endParaRPr>
          </a:p>
        </p:txBody>
      </p:sp>
      <p:sp>
        <p:nvSpPr>
          <p:cNvPr id="3" name="星: 5 pt 2">
            <a:extLst>
              <a:ext uri="{FF2B5EF4-FFF2-40B4-BE49-F238E27FC236}">
                <a16:creationId xmlns:a16="http://schemas.microsoft.com/office/drawing/2014/main" id="{B115BD4A-FC3B-2498-D019-48B4D9E1FD1A}"/>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CD1C56FB-FFF1-BAF4-00C9-F20F1FB17B66}"/>
              </a:ext>
            </a:extLst>
          </p:cNvPr>
          <p:cNvGrpSpPr/>
          <p:nvPr/>
        </p:nvGrpSpPr>
        <p:grpSpPr>
          <a:xfrm>
            <a:off x="5181601" y="106019"/>
            <a:ext cx="3829878" cy="455522"/>
            <a:chOff x="5181601" y="198783"/>
            <a:chExt cx="3829878" cy="455522"/>
          </a:xfrm>
        </p:grpSpPr>
        <p:sp>
          <p:nvSpPr>
            <p:cNvPr id="11" name="正方形/長方形 10">
              <a:extLst>
                <a:ext uri="{FF2B5EF4-FFF2-40B4-BE49-F238E27FC236}">
                  <a16:creationId xmlns:a16="http://schemas.microsoft.com/office/drawing/2014/main" id="{9922E653-7A33-7FBA-ABDA-91334DB060A3}"/>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C3DA6DC-1235-EF8B-5BEF-57B82C856303}"/>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grpSp>
        <p:nvGrpSpPr>
          <p:cNvPr id="20" name="グループ化 19">
            <a:extLst>
              <a:ext uri="{FF2B5EF4-FFF2-40B4-BE49-F238E27FC236}">
                <a16:creationId xmlns:a16="http://schemas.microsoft.com/office/drawing/2014/main" id="{184C12B6-699C-8A78-CCE6-F59C5FFC8237}"/>
              </a:ext>
            </a:extLst>
          </p:cNvPr>
          <p:cNvGrpSpPr/>
          <p:nvPr/>
        </p:nvGrpSpPr>
        <p:grpSpPr>
          <a:xfrm>
            <a:off x="806104" y="676434"/>
            <a:ext cx="7536038" cy="707886"/>
            <a:chOff x="806104" y="676434"/>
            <a:chExt cx="7536038" cy="707886"/>
          </a:xfrm>
        </p:grpSpPr>
        <p:sp>
          <p:nvSpPr>
            <p:cNvPr id="4" name="正方形/長方形 3">
              <a:extLst>
                <a:ext uri="{FF2B5EF4-FFF2-40B4-BE49-F238E27FC236}">
                  <a16:creationId xmlns:a16="http://schemas.microsoft.com/office/drawing/2014/main" id="{AB96BAE9-FB0A-41C2-C49D-269EB65EAE92}"/>
                </a:ext>
              </a:extLst>
            </p:cNvPr>
            <p:cNvSpPr/>
            <p:nvPr/>
          </p:nvSpPr>
          <p:spPr>
            <a:xfrm>
              <a:off x="806104" y="993645"/>
              <a:ext cx="7531791" cy="201236"/>
            </a:xfrm>
            <a:prstGeom prst="rect">
              <a:avLst/>
            </a:prstGeom>
            <a:solidFill>
              <a:srgbClr val="C2FFF4"/>
            </a:solidFill>
            <a:ln>
              <a:solidFill>
                <a:srgbClr val="C2FFF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D041D5C-874F-A458-4DFF-83FE9C4784D3}"/>
                </a:ext>
              </a:extLst>
            </p:cNvPr>
            <p:cNvSpPr txBox="1"/>
            <p:nvPr/>
          </p:nvSpPr>
          <p:spPr>
            <a:xfrm>
              <a:off x="806105" y="676434"/>
              <a:ext cx="7536037" cy="707886"/>
            </a:xfrm>
            <a:prstGeom prst="rect">
              <a:avLst/>
            </a:prstGeom>
            <a:noFill/>
          </p:spPr>
          <p:txBody>
            <a:bodyPr wrap="none" rtlCol="0">
              <a:spAutoFit/>
            </a:bodyPr>
            <a:lstStyle/>
            <a:p>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プログラム内容の概要と解説</a:t>
              </a:r>
              <a:r>
                <a:rPr kumimoji="1" lang="en-US" altLang="ja-JP" sz="4000" b="1"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３</a:t>
              </a:r>
            </a:p>
          </p:txBody>
        </p:sp>
      </p:grpSp>
      <p:sp>
        <p:nvSpPr>
          <p:cNvPr id="17" name="テキスト ボックス 16">
            <a:extLst>
              <a:ext uri="{FF2B5EF4-FFF2-40B4-BE49-F238E27FC236}">
                <a16:creationId xmlns:a16="http://schemas.microsoft.com/office/drawing/2014/main" id="{B593D0FD-31E9-5DEB-BCE1-35B5F2E1A14C}"/>
              </a:ext>
            </a:extLst>
          </p:cNvPr>
          <p:cNvSpPr txBox="1"/>
          <p:nvPr/>
        </p:nvSpPr>
        <p:spPr>
          <a:xfrm>
            <a:off x="143566" y="4206417"/>
            <a:ext cx="8856865" cy="27469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上記は例ですが、</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POINT</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は演習１の３点に加え、</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317500" marR="0" lvl="0" indent="-317500" algn="l" defTabSz="457200" rtl="0" eaLnBrk="1" fontAlgn="auto" latinLnBrk="0" hangingPunct="1">
              <a:lnSpc>
                <a:spcPct val="100000"/>
              </a:lnSpc>
              <a:spcBef>
                <a:spcPts val="0"/>
              </a:spcBef>
              <a:spcAft>
                <a:spcPts val="0"/>
              </a:spcAft>
              <a:buClrTx/>
              <a:buSzTx/>
              <a:buFontTx/>
              <a:buNone/>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①</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モニタリング月以外でも</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障害児支援担当者会議</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は必要に応じて柔軟に開催されるべきであること</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317500" marR="0" lvl="0" indent="-317500" algn="l" defTabSz="457200" rtl="0" eaLnBrk="1" fontAlgn="auto" latinLnBrk="0" hangingPunct="1">
              <a:lnSpc>
                <a:spcPct val="100000"/>
              </a:lnSpc>
              <a:spcBef>
                <a:spcPts val="0"/>
              </a:spcBef>
              <a:spcAft>
                <a:spcPts val="0"/>
              </a:spcAft>
              <a:buClrTx/>
              <a:buSzTx/>
              <a:buFontTx/>
              <a:buNone/>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②</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障害児支援担当者会議</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の実施については相談支援専門員・児童発達支援管理責任者どちらから発信しても良いこと</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③</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子どもの権利擁護や意思決定についての配慮について学習すること</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の３点が考えられます。</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会議進行技術の演習ではないことから、会議において具体的な役割分担等が行われたかなど、</a:t>
            </a:r>
            <a:r>
              <a:rPr kumimoji="1" lang="ja-JP" altLang="en-US" sz="1800" b="0" i="0" u="sng"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振り返り用シートの用意が必要</a:t>
            </a:r>
            <a:r>
              <a:rPr kumimoji="1" lang="ja-JP" altLang="en-US" sz="1400" b="0" i="0" u="sng"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（例を用意しています）</a:t>
            </a:r>
            <a:endParaRPr kumimoji="1" lang="en-US" altLang="ja-JP" sz="1400" b="0" i="0" u="sng"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9988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4058899-7E60-A794-C9C3-3A644D5BEDAC}"/>
              </a:ext>
            </a:extLst>
          </p:cNvPr>
          <p:cNvGrpSpPr/>
          <p:nvPr/>
        </p:nvGrpSpPr>
        <p:grpSpPr>
          <a:xfrm>
            <a:off x="0" y="307554"/>
            <a:ext cx="9011478" cy="2794118"/>
            <a:chOff x="0" y="225287"/>
            <a:chExt cx="9011478" cy="2794118"/>
          </a:xfrm>
        </p:grpSpPr>
        <p:sp>
          <p:nvSpPr>
            <p:cNvPr id="10" name="正方形/長方形 9">
              <a:extLst>
                <a:ext uri="{FF2B5EF4-FFF2-40B4-BE49-F238E27FC236}">
                  <a16:creationId xmlns:a16="http://schemas.microsoft.com/office/drawing/2014/main" id="{17D00F03-10BE-C94C-4951-0DD87BF4F611}"/>
                </a:ext>
              </a:extLst>
            </p:cNvPr>
            <p:cNvSpPr/>
            <p:nvPr/>
          </p:nvSpPr>
          <p:spPr>
            <a:xfrm>
              <a:off x="159026" y="225287"/>
              <a:ext cx="8852452" cy="2794118"/>
            </a:xfrm>
            <a:prstGeom prst="rect">
              <a:avLst/>
            </a:prstGeom>
            <a:solidFill>
              <a:srgbClr val="FFE2FC"/>
            </a:solidFill>
            <a:ln w="285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1495910-2FB3-9BA9-6500-22A3828FD8D8}"/>
                </a:ext>
              </a:extLst>
            </p:cNvPr>
            <p:cNvSpPr txBox="1"/>
            <p:nvPr/>
          </p:nvSpPr>
          <p:spPr>
            <a:xfrm>
              <a:off x="0" y="437321"/>
              <a:ext cx="3611886" cy="707886"/>
            </a:xfrm>
            <a:prstGeom prst="rect">
              <a:avLst/>
            </a:prstGeom>
            <a:noFill/>
          </p:spPr>
          <p:txBody>
            <a:bodyPr wrap="none" rtlCol="0">
              <a:spAutoFit/>
            </a:bodyPr>
            <a:lstStyle/>
            <a:p>
              <a:r>
                <a:rPr kumimoji="1" lang="en-US" altLang="ja-JP" sz="4000"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400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獲得目標</a:t>
              </a:r>
              <a:r>
                <a:rPr kumimoji="1" lang="en-US" altLang="ja-JP" sz="4000"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endParaRPr kumimoji="1" lang="ja-JP" altLang="en-US" sz="4000">
                <a:effectLst>
                  <a:outerShdw blurRad="50800" dist="38100" dir="2700000" algn="tl" rotWithShape="0">
                    <a:prstClr val="black">
                      <a:alpha val="40000"/>
                    </a:prstClr>
                  </a:outerShdw>
                </a:effectLst>
              </a:endParaRPr>
            </a:p>
          </p:txBody>
        </p:sp>
        <p:sp>
          <p:nvSpPr>
            <p:cNvPr id="6" name="テキスト ボックス 5">
              <a:extLst>
                <a:ext uri="{FF2B5EF4-FFF2-40B4-BE49-F238E27FC236}">
                  <a16:creationId xmlns:a16="http://schemas.microsoft.com/office/drawing/2014/main" id="{4C5DD8F4-588C-C7A2-6D6D-3E1C431880F6}"/>
                </a:ext>
              </a:extLst>
            </p:cNvPr>
            <p:cNvSpPr txBox="1"/>
            <p:nvPr/>
          </p:nvSpPr>
          <p:spPr>
            <a:xfrm>
              <a:off x="298174" y="1400913"/>
              <a:ext cx="8713304" cy="1384995"/>
            </a:xfrm>
            <a:prstGeom prst="rect">
              <a:avLst/>
            </a:prstGeom>
            <a:noFill/>
          </p:spPr>
          <p:txBody>
            <a:bodyPr wrap="square">
              <a:spAutoFit/>
            </a:bodyPr>
            <a:lstStyle/>
            <a:p>
              <a:pPr marL="409575" indent="-409575"/>
              <a:r>
                <a:rPr kumimoji="1" lang="ja-JP" altLang="en-US" sz="2400">
                  <a:latin typeface="Meiryo" panose="020B0604030504040204" pitchFamily="34" charset="-128"/>
                  <a:ea typeface="Meiryo" panose="020B0604030504040204" pitchFamily="34" charset="-128"/>
                </a:rPr>
                <a:t>・</a:t>
              </a:r>
              <a:r>
                <a:rPr kumimoji="1" lang="en-US" altLang="ja-JP" sz="2400" dirty="0">
                  <a:latin typeface="Meiryo" panose="020B0604030504040204" pitchFamily="34" charset="-128"/>
                  <a:ea typeface="Meiryo" panose="020B0604030504040204" pitchFamily="34" charset="-128"/>
                </a:rPr>
                <a:t> </a:t>
              </a:r>
              <a:r>
                <a:rPr kumimoji="1" lang="ja-JP" altLang="en-US" sz="2400">
                  <a:latin typeface="Meiryo" panose="020B0604030504040204" pitchFamily="34" charset="-128"/>
                  <a:ea typeface="Meiryo" panose="020B0604030504040204" pitchFamily="34" charset="-128"/>
                </a:rPr>
                <a:t>目指すべき障害児支援利用計画と個別支援計画の関係性について理解を深める</a:t>
              </a:r>
              <a:endParaRPr kumimoji="1" lang="en-US" altLang="ja-JP" sz="24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a:t>
              </a:r>
              <a:r>
                <a:rPr lang="en-US" altLang="ja-JP" sz="2400" dirty="0">
                  <a:latin typeface="Meiryo" panose="020B0604030504040204" pitchFamily="34" charset="-128"/>
                  <a:ea typeface="Meiryo" panose="020B0604030504040204" pitchFamily="34" charset="-128"/>
                </a:rPr>
                <a:t> </a:t>
              </a:r>
              <a:r>
                <a:rPr lang="ja-JP" altLang="en-US" sz="2400">
                  <a:latin typeface="Meiryo" panose="020B0604030504040204" pitchFamily="34" charset="-128"/>
                  <a:ea typeface="Meiryo" panose="020B0604030504040204" pitchFamily="34" charset="-128"/>
                </a:rPr>
                <a:t>支援現場において実践可能な知識等を獲得する</a:t>
              </a:r>
              <a:endParaRPr kumimoji="1" lang="en-US" altLang="ja-JP" sz="2400" dirty="0">
                <a:latin typeface="Meiryo" panose="020B0604030504040204" pitchFamily="34" charset="-128"/>
                <a:ea typeface="Meiryo" panose="020B0604030504040204" pitchFamily="34" charset="-128"/>
              </a:endParaRPr>
            </a:p>
          </p:txBody>
        </p:sp>
      </p:grpSp>
      <p:grpSp>
        <p:nvGrpSpPr>
          <p:cNvPr id="17" name="グループ化 16">
            <a:extLst>
              <a:ext uri="{FF2B5EF4-FFF2-40B4-BE49-F238E27FC236}">
                <a16:creationId xmlns:a16="http://schemas.microsoft.com/office/drawing/2014/main" id="{3773E5E0-70D3-2AA7-EA21-BBD4639D5D00}"/>
              </a:ext>
            </a:extLst>
          </p:cNvPr>
          <p:cNvGrpSpPr/>
          <p:nvPr/>
        </p:nvGrpSpPr>
        <p:grpSpPr>
          <a:xfrm>
            <a:off x="0" y="3796748"/>
            <a:ext cx="9011478" cy="2794118"/>
            <a:chOff x="0" y="3296490"/>
            <a:chExt cx="9011478" cy="2794118"/>
          </a:xfrm>
        </p:grpSpPr>
        <p:sp>
          <p:nvSpPr>
            <p:cNvPr id="11" name="正方形/長方形 10">
              <a:extLst>
                <a:ext uri="{FF2B5EF4-FFF2-40B4-BE49-F238E27FC236}">
                  <a16:creationId xmlns:a16="http://schemas.microsoft.com/office/drawing/2014/main" id="{8CF207E0-A5AF-9360-6B73-D7EF2A688303}"/>
                </a:ext>
              </a:extLst>
            </p:cNvPr>
            <p:cNvSpPr/>
            <p:nvPr/>
          </p:nvSpPr>
          <p:spPr>
            <a:xfrm>
              <a:off x="159026" y="3296490"/>
              <a:ext cx="8852452" cy="2794118"/>
            </a:xfrm>
            <a:prstGeom prst="rect">
              <a:avLst/>
            </a:prstGeom>
            <a:solidFill>
              <a:srgbClr val="FFFDD3"/>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31891B7-50CB-CBFC-C652-824B23582CBD}"/>
                </a:ext>
              </a:extLst>
            </p:cNvPr>
            <p:cNvSpPr txBox="1"/>
            <p:nvPr/>
          </p:nvSpPr>
          <p:spPr>
            <a:xfrm>
              <a:off x="0" y="3515928"/>
              <a:ext cx="5150769" cy="707886"/>
            </a:xfrm>
            <a:prstGeom prst="rect">
              <a:avLst/>
            </a:prstGeom>
            <a:noFill/>
            <a:ln>
              <a:noFill/>
            </a:ln>
          </p:spPr>
          <p:txBody>
            <a:bodyPr wrap="none" rtlCol="0">
              <a:spAutoFit/>
            </a:bodyPr>
            <a:lstStyle/>
            <a:p>
              <a:r>
                <a:rPr kumimoji="1" lang="en-US" altLang="ja-JP" sz="4000"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400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獲得目標の解説</a:t>
              </a:r>
              <a:r>
                <a:rPr kumimoji="1" lang="en-US" altLang="ja-JP" sz="4000"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endParaRPr kumimoji="1" lang="ja-JP" altLang="en-US" sz="4000">
                <a:effectLst>
                  <a:outerShdw blurRad="50800" dist="38100" dir="2700000" algn="tl" rotWithShape="0">
                    <a:prstClr val="black">
                      <a:alpha val="40000"/>
                    </a:prstClr>
                  </a:outerShdw>
                </a:effectLst>
              </a:endParaRPr>
            </a:p>
          </p:txBody>
        </p:sp>
        <p:sp>
          <p:nvSpPr>
            <p:cNvPr id="9" name="テキスト ボックス 8">
              <a:extLst>
                <a:ext uri="{FF2B5EF4-FFF2-40B4-BE49-F238E27FC236}">
                  <a16:creationId xmlns:a16="http://schemas.microsoft.com/office/drawing/2014/main" id="{8E07E934-F508-7A5E-4C8A-E7DDB75808AC}"/>
                </a:ext>
              </a:extLst>
            </p:cNvPr>
            <p:cNvSpPr txBox="1"/>
            <p:nvPr/>
          </p:nvSpPr>
          <p:spPr>
            <a:xfrm>
              <a:off x="298174" y="4480528"/>
              <a:ext cx="8686800" cy="1569660"/>
            </a:xfrm>
            <a:prstGeom prst="rect">
              <a:avLst/>
            </a:prstGeom>
            <a:noFill/>
          </p:spPr>
          <p:txBody>
            <a:bodyPr wrap="square">
              <a:spAutoFit/>
            </a:bodyPr>
            <a:lstStyle/>
            <a:p>
              <a:r>
                <a:rPr lang="ja-JP" altLang="en-US" sz="2400">
                  <a:latin typeface="Meiryo" panose="020B0604030504040204" pitchFamily="34" charset="-128"/>
                  <a:ea typeface="Meiryo" panose="020B0604030504040204" pitchFamily="34" charset="-128"/>
                </a:rPr>
                <a:t>提供事例に基づき演習を展開していく中で、障害児支援利用計画と個別支援計画の関係を明らかにし、支援を深めていくために、相談支援専門員と児童発達支援管理責任者がどのように連動していくかを体験的に学習する</a:t>
              </a:r>
              <a:endParaRPr lang="en-US" altLang="ja-JP" sz="2400" dirty="0">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00292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D47C8-996E-A4E7-9672-F20C2E585A8D}"/>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ABAEF62E-7CF1-EFEE-F0B4-22D2BB811C6C}"/>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DBE1D9A7-4DE9-D0DE-1BDB-5E50453F126E}"/>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C326E0A3-E4B7-1633-15C9-502150125C0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49ED8FFC-78DB-B480-74C6-10821033461D}"/>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 障害児支援利用</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計画案</a:t>
              </a:r>
            </a:p>
          </p:txBody>
        </p:sp>
        <p:sp>
          <p:nvSpPr>
            <p:cNvPr id="54277" name="Rectangle 38">
              <a:extLst>
                <a:ext uri="{FF2B5EF4-FFF2-40B4-BE49-F238E27FC236}">
                  <a16:creationId xmlns:a16="http://schemas.microsoft.com/office/drawing/2014/main" id="{85AE3809-7339-A308-0D6C-F4F608D52D14}"/>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443FC758-BAF1-51E8-FC70-7ED812C555DE}"/>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9A33D9CF-1310-0670-DB8F-46A4D201F624}"/>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3C4F13D4-8FF8-1D1A-01C5-BCC5452058F1}"/>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EB616734-74ED-7C3F-61E7-3F7FA981510A}"/>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dirty="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DA05312E-A956-9291-7380-6F1F19590655}"/>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0031A211-C432-518A-9212-0B343DDA9864}"/>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EB95DED-741D-7A10-A6EC-3766E368FDC4}"/>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 障害児支援利用</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計画</a:t>
              </a:r>
            </a:p>
          </p:txBody>
        </p:sp>
        <p:sp>
          <p:nvSpPr>
            <p:cNvPr id="43" name="右矢印 42">
              <a:extLst>
                <a:ext uri="{FF2B5EF4-FFF2-40B4-BE49-F238E27FC236}">
                  <a16:creationId xmlns:a16="http://schemas.microsoft.com/office/drawing/2014/main" id="{35890243-EC44-72BE-E7A4-CD885D151E3B}"/>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5702C30A-BBEF-7E09-507E-8B3350C58115}"/>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dirty="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75B73A4D-4D40-A4CA-9FDC-F59F47DB0373}"/>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29F6AFC8-A150-230F-15B2-0AE37C52B7BA}"/>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8B3FAE1C-57BD-C102-625F-2A77BCCC7059}"/>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03B9C92A-AD81-EAE0-8B03-F767BE1A82BD}"/>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CB2371E2-A514-AE79-B68C-40930717BA0A}"/>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4E451A08-9A02-B625-13AC-FB68ED6385D7}"/>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障</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害</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児</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支</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援</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当</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会</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BBDE89A5-C8FE-BF81-7D3F-0F937B48DE77}"/>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3377F9CD-1ECB-07AF-535B-F1FE4E1FDAB2}"/>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C4978A35-F137-B11B-9A88-392750B43993}"/>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a:solidFill>
                    <a:srgbClr val="000000"/>
                  </a:solidFill>
                  <a:latin typeface="HGP創英角ｺﾞｼｯｸUB" panose="020B0900000000000000" pitchFamily="50" charset="-128"/>
                  <a:ea typeface="HGP創英角ｺﾞｼｯｸUB" panose="020B0900000000000000" pitchFamily="50" charset="-128"/>
                </a:rPr>
                <a:t>障害児支援利用</a:t>
              </a: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計画の変更</a:t>
              </a:r>
            </a:p>
          </p:txBody>
        </p:sp>
        <p:sp>
          <p:nvSpPr>
            <p:cNvPr id="27" name="右矢印 26">
              <a:extLst>
                <a:ext uri="{FF2B5EF4-FFF2-40B4-BE49-F238E27FC236}">
                  <a16:creationId xmlns:a16="http://schemas.microsoft.com/office/drawing/2014/main" id="{2C031CE8-2AB8-60A1-5C8B-42E90E34DBD4}"/>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86B212EE-EDAF-FB35-CABA-8B31F803E1C0}"/>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障</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害</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児</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支</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援</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当</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会</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A3353B73-2A5D-79A8-95A7-A23B65C585F5}"/>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6743A5A5-C179-57CA-0ADE-1CF2B7622B25}"/>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8A5B21DF-56F4-12DE-9589-845B78741B6C}"/>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DE97D45A-2F59-DA85-01DA-139DB5644CA2}"/>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ADA8085F-052D-290C-D166-EB1F6B61E80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F07E015F-4B8F-FFE9-2A70-71F6AEE7FA10}"/>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BB89A02E-590B-3A9D-B54B-9FB4619F51FF}"/>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0E0FC72B-8691-9CC7-68AA-32AF240F1652}"/>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B350939B-354F-D4AF-8E3A-3262EC706360}"/>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611A1312-6A60-A7D2-5CD6-E67807A3981A}"/>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C599DB3C-E38B-2CDD-AEFE-1CBD7278BCE6}"/>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EDCFF8F0-FDD3-CD30-60BD-22C816077089}"/>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71666DBB-918C-9CCD-2F09-041437949903}"/>
              </a:ext>
            </a:extLst>
          </p:cNvPr>
          <p:cNvSpPr/>
          <p:nvPr/>
        </p:nvSpPr>
        <p:spPr>
          <a:xfrm>
            <a:off x="1022511" y="1295443"/>
            <a:ext cx="2386233"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184C8A8-8121-B6D0-33A6-40CAA5D27A63}"/>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
        <p:nvSpPr>
          <p:cNvPr id="7" name="上矢印 6">
            <a:extLst>
              <a:ext uri="{FF2B5EF4-FFF2-40B4-BE49-F238E27FC236}">
                <a16:creationId xmlns:a16="http://schemas.microsoft.com/office/drawing/2014/main" id="{079F02E7-8021-1DC5-4E65-085FA337012F}"/>
              </a:ext>
            </a:extLst>
          </p:cNvPr>
          <p:cNvSpPr/>
          <p:nvPr/>
        </p:nvSpPr>
        <p:spPr>
          <a:xfrm>
            <a:off x="5927423" y="2849271"/>
            <a:ext cx="251791" cy="649356"/>
          </a:xfrm>
          <a:prstGeom prst="upArrow">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7C999D3-5534-75A1-56D1-2D95A975CC5F}"/>
              </a:ext>
            </a:extLst>
          </p:cNvPr>
          <p:cNvGrpSpPr/>
          <p:nvPr/>
        </p:nvGrpSpPr>
        <p:grpSpPr>
          <a:xfrm>
            <a:off x="3276296" y="3863722"/>
            <a:ext cx="646331" cy="380366"/>
            <a:chOff x="5683599" y="2491805"/>
            <a:chExt cx="646331" cy="380366"/>
          </a:xfrm>
        </p:grpSpPr>
        <p:sp>
          <p:nvSpPr>
            <p:cNvPr id="13" name="対角する 2 つの角を切り取った四角形 12">
              <a:extLst>
                <a:ext uri="{FF2B5EF4-FFF2-40B4-BE49-F238E27FC236}">
                  <a16:creationId xmlns:a16="http://schemas.microsoft.com/office/drawing/2014/main" id="{09F23B8E-1F0F-7286-3B88-A9D8DD3BAE96}"/>
                </a:ext>
              </a:extLst>
            </p:cNvPr>
            <p:cNvSpPr/>
            <p:nvPr/>
          </p:nvSpPr>
          <p:spPr>
            <a:xfrm>
              <a:off x="5703731" y="2491805"/>
              <a:ext cx="585959" cy="351257"/>
            </a:xfrm>
            <a:prstGeom prst="snip2DiagRect">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3B107CC-D74D-0F25-B53E-CBD723D13CD9}"/>
                </a:ext>
              </a:extLst>
            </p:cNvPr>
            <p:cNvSpPr txBox="1"/>
            <p:nvPr/>
          </p:nvSpPr>
          <p:spPr>
            <a:xfrm>
              <a:off x="5683599" y="2502839"/>
              <a:ext cx="646331" cy="369332"/>
            </a:xfrm>
            <a:prstGeom prst="rect">
              <a:avLst/>
            </a:prstGeom>
            <a:noFill/>
          </p:spPr>
          <p:txBody>
            <a:bodyPr wrap="none" rtlCol="0">
              <a:spAutoFit/>
            </a:bodyPr>
            <a:lstStyle/>
            <a:p>
              <a:r>
                <a:rPr kumimoji="1" lang="ja-JP" altLang="en-US" b="1">
                  <a:latin typeface="Meiryo" panose="020B0604030504040204" pitchFamily="34" charset="-128"/>
                  <a:ea typeface="Meiryo" panose="020B0604030504040204" pitchFamily="34" charset="-128"/>
                </a:rPr>
                <a:t>交付</a:t>
              </a:r>
            </a:p>
          </p:txBody>
        </p:sp>
      </p:grpSp>
      <p:grpSp>
        <p:nvGrpSpPr>
          <p:cNvPr id="15" name="グループ化 14">
            <a:extLst>
              <a:ext uri="{FF2B5EF4-FFF2-40B4-BE49-F238E27FC236}">
                <a16:creationId xmlns:a16="http://schemas.microsoft.com/office/drawing/2014/main" id="{1281B3BF-A912-848F-1CF1-88B51DE8BB6B}"/>
              </a:ext>
            </a:extLst>
          </p:cNvPr>
          <p:cNvGrpSpPr/>
          <p:nvPr/>
        </p:nvGrpSpPr>
        <p:grpSpPr>
          <a:xfrm>
            <a:off x="5747165" y="2493837"/>
            <a:ext cx="646331" cy="380366"/>
            <a:chOff x="5683599" y="2491805"/>
            <a:chExt cx="646331" cy="380366"/>
          </a:xfrm>
        </p:grpSpPr>
        <p:sp>
          <p:nvSpPr>
            <p:cNvPr id="16" name="対角する 2 つの角を切り取った四角形 15">
              <a:extLst>
                <a:ext uri="{FF2B5EF4-FFF2-40B4-BE49-F238E27FC236}">
                  <a16:creationId xmlns:a16="http://schemas.microsoft.com/office/drawing/2014/main" id="{E5D2ED7F-5F60-551B-4768-BD3D3BFEEB85}"/>
                </a:ext>
              </a:extLst>
            </p:cNvPr>
            <p:cNvSpPr/>
            <p:nvPr/>
          </p:nvSpPr>
          <p:spPr>
            <a:xfrm>
              <a:off x="5703731" y="2491805"/>
              <a:ext cx="585959" cy="351257"/>
            </a:xfrm>
            <a:prstGeom prst="snip2DiagRect">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DD6821B-C3D0-61CF-A180-0D5AC20CC110}"/>
                </a:ext>
              </a:extLst>
            </p:cNvPr>
            <p:cNvSpPr txBox="1"/>
            <p:nvPr/>
          </p:nvSpPr>
          <p:spPr>
            <a:xfrm>
              <a:off x="5683599" y="2502839"/>
              <a:ext cx="646331" cy="369332"/>
            </a:xfrm>
            <a:prstGeom prst="rect">
              <a:avLst/>
            </a:prstGeom>
            <a:noFill/>
          </p:spPr>
          <p:txBody>
            <a:bodyPr wrap="none" rtlCol="0">
              <a:spAutoFit/>
            </a:bodyPr>
            <a:lstStyle/>
            <a:p>
              <a:r>
                <a:rPr kumimoji="1" lang="ja-JP" altLang="en-US" b="1">
                  <a:latin typeface="Meiryo" panose="020B0604030504040204" pitchFamily="34" charset="-128"/>
                  <a:ea typeface="Meiryo" panose="020B0604030504040204" pitchFamily="34" charset="-128"/>
                </a:rPr>
                <a:t>交付</a:t>
              </a:r>
            </a:p>
          </p:txBody>
        </p:sp>
      </p:grpSp>
      <p:sp>
        <p:nvSpPr>
          <p:cNvPr id="18" name="上矢印 17">
            <a:extLst>
              <a:ext uri="{FF2B5EF4-FFF2-40B4-BE49-F238E27FC236}">
                <a16:creationId xmlns:a16="http://schemas.microsoft.com/office/drawing/2014/main" id="{794353BB-87D1-9994-487B-BA3D78AD22EE}"/>
              </a:ext>
            </a:extLst>
          </p:cNvPr>
          <p:cNvSpPr/>
          <p:nvPr/>
        </p:nvSpPr>
        <p:spPr>
          <a:xfrm rot="10800000">
            <a:off x="3417800" y="3198494"/>
            <a:ext cx="251791" cy="649356"/>
          </a:xfrm>
          <a:prstGeom prst="upArrow">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1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99033"/>
            <a:ext cx="8348871" cy="461665"/>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市内の</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児童発達支援センター</a:t>
            </a:r>
            <a:r>
              <a:rPr kumimoji="1" lang="en-US" altLang="ja-JP" sz="1200" dirty="0">
                <a:latin typeface="Meiryo" panose="020B0604030504040204" pitchFamily="34" charset="-128"/>
                <a:ea typeface="Meiryo" panose="020B0604030504040204" pitchFamily="34" charset="-128"/>
              </a:rPr>
              <a:t>Tomorrow』</a:t>
            </a:r>
            <a:r>
              <a:rPr kumimoji="1" lang="ja-JP" altLang="en-US" sz="1200" dirty="0">
                <a:latin typeface="Meiryo" panose="020B0604030504040204" pitchFamily="34" charset="-128"/>
                <a:ea typeface="Meiryo" panose="020B0604030504040204" pitchFamily="34" charset="-128"/>
              </a:rPr>
              <a:t>に通所している</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くん。次年度の卒園に向け近隣の小学校に進学予定（兄も在校しており、</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くんと一緒に通える事を楽しみにしている）。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328388" y="914352"/>
            <a:ext cx="8382691" cy="4599795"/>
            <a:chOff x="228172" y="914352"/>
            <a:chExt cx="8198096" cy="4599795"/>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228172" y="1110042"/>
              <a:ext cx="8198096" cy="4404105"/>
              <a:chOff x="122156" y="1216058"/>
              <a:chExt cx="8198096" cy="4404105"/>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122156" y="1216058"/>
                <a:ext cx="8198096" cy="4404105"/>
                <a:chOff x="-54253" y="1226948"/>
                <a:chExt cx="8198096" cy="4610905"/>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718310"/>
                  <a:chOff x="592205" y="1475696"/>
                  <a:chExt cx="1531455" cy="2134823"/>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3"/>
                    <a:ext cx="1451943" cy="400336"/>
                  </a:xfrm>
                  <a:prstGeom prst="rect">
                    <a:avLst/>
                  </a:prstGeom>
                  <a:noFill/>
                </p:spPr>
                <p:txBody>
                  <a:bodyPr wrap="square" rtlCol="0">
                    <a:spAutoFit/>
                  </a:bodyPr>
                  <a:lstStyle/>
                  <a:p>
                    <a:r>
                      <a:rPr kumimoji="1" lang="en-US" altLang="ja-JP" sz="1400" dirty="0">
                        <a:latin typeface="Meiryo" panose="020B0604030504040204" pitchFamily="34" charset="-128"/>
                        <a:ea typeface="Meiryo" panose="020B0604030504040204" pitchFamily="34" charset="-128"/>
                      </a:rPr>
                      <a:t>A</a:t>
                    </a:r>
                    <a:r>
                      <a:rPr kumimoji="1" lang="ja-JP" altLang="en-US" sz="1400" dirty="0">
                        <a:latin typeface="Meiryo" panose="020B0604030504040204" pitchFamily="34" charset="-128"/>
                        <a:ea typeface="Meiryo" panose="020B0604030504040204" pitchFamily="34"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04851" y="4079538"/>
                  <a:ext cx="2637183" cy="1758315"/>
                  <a:chOff x="604851" y="4079538"/>
                  <a:chExt cx="2637183" cy="1758315"/>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87" y="449081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604851" y="4079538"/>
                    <a:ext cx="2637183" cy="547788"/>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児童発達支援センター</a:t>
                    </a:r>
                    <a:endParaRPr kumimoji="1" lang="en-US" altLang="ja-JP" sz="1400" dirty="0">
                      <a:latin typeface="Meiryo" panose="020B0604030504040204" pitchFamily="34" charset="-128"/>
                      <a:ea typeface="Meiryo" panose="020B0604030504040204" pitchFamily="34" charset="-128"/>
                    </a:endParaRPr>
                  </a:p>
                  <a:p>
                    <a:r>
                      <a:rPr kumimoji="1" lang="en-US" altLang="ja-JP" sz="1400" dirty="0">
                        <a:latin typeface="Meiryo" panose="020B0604030504040204" pitchFamily="34" charset="-128"/>
                        <a:ea typeface="Meiryo" panose="020B0604030504040204" pitchFamily="34" charset="-128"/>
                      </a:rPr>
                      <a:t>tomorrow</a:t>
                    </a:r>
                    <a:endParaRPr kumimoji="1" lang="ja-JP" altLang="en-US" sz="1400" dirty="0">
                      <a:latin typeface="Meiryo" panose="020B0604030504040204" pitchFamily="34" charset="-128"/>
                      <a:ea typeface="Meiryo" panose="020B0604030504040204" pitchFamily="34"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802765"/>
                  <a:chOff x="4457908" y="5100741"/>
                  <a:chExt cx="2287449" cy="2030971"/>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617131"/>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放課後等デイサービス</a:t>
                    </a:r>
                    <a:endParaRPr kumimoji="1" lang="en-US" altLang="ja-JP" sz="1400" dirty="0">
                      <a:latin typeface="Meiryo" panose="020B0604030504040204" pitchFamily="34" charset="-128"/>
                      <a:ea typeface="Meiryo" panose="020B0604030504040204" pitchFamily="34" charset="-128"/>
                    </a:endParaRPr>
                  </a:p>
                  <a:p>
                    <a:r>
                      <a:rPr kumimoji="1" lang="ja-JP" altLang="en-US" sz="1400" dirty="0">
                        <a:latin typeface="Meiryo" panose="020B0604030504040204" pitchFamily="34" charset="-128"/>
                        <a:ea typeface="Meiryo" panose="020B0604030504040204" pitchFamily="34"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22229"/>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286998" y="4661885"/>
                  <a:ext cx="2245728" cy="870017"/>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卒園を控え、イレギュラーな</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日課が本人にとって負荷となっていないか等、日々、細かな情報共有等を継続中。</a:t>
                  </a:r>
                  <a:endParaRPr kumimoji="1" lang="en-US" altLang="ja-JP" sz="1200" dirty="0">
                    <a:latin typeface="Meiryo" panose="020B0604030504040204" pitchFamily="34" charset="-128"/>
                    <a:ea typeface="Meiryo" panose="020B0604030504040204" pitchFamily="34" charset="-128"/>
                  </a:endParaRP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65434" y="1299785"/>
                  <a:ext cx="2877928" cy="676680"/>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障害児支援利用計画立案にあたり、近く</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サービス担当者会議の開催と参加を依頼し、快諾を得た。</a:t>
                  </a:r>
                  <a:endParaRPr kumimoji="1" lang="en-US" altLang="ja-JP" sz="1200" dirty="0">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一度、</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くん本人と母親で見学に来てもらった。</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その際、母親の意向と</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くんについて聴き取り済。</a:t>
                  </a:r>
                  <a:endParaRPr kumimoji="1" lang="en-US" altLang="ja-JP" sz="1200" dirty="0">
                    <a:latin typeface="Meiryo" panose="020B0604030504040204" pitchFamily="34" charset="-128"/>
                    <a:ea typeface="Meiryo" panose="020B0604030504040204" pitchFamily="34"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226948"/>
                  <a:ext cx="1924757" cy="1382990"/>
                  <a:chOff x="1766681" y="4982817"/>
                  <a:chExt cx="1890919" cy="1699919"/>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82817"/>
                    <a:ext cx="1843905" cy="594107"/>
                  </a:xfrm>
                  <a:prstGeom prst="rect">
                    <a:avLst/>
                  </a:prstGeom>
                  <a:noFill/>
                </p:spPr>
                <p:txBody>
                  <a:bodyPr wrap="square" rtlCol="0">
                    <a:spAutoFit/>
                  </a:bodyPr>
                  <a:lstStyle/>
                  <a:p>
                    <a:endParaRPr kumimoji="1" lang="en-US" altLang="ja-JP" sz="1000" dirty="0">
                      <a:latin typeface="Meiryo" panose="020B0604030504040204" pitchFamily="34" charset="-128"/>
                      <a:ea typeface="Meiryo" panose="020B0604030504040204" pitchFamily="34" charset="-128"/>
                    </a:endParaRPr>
                  </a:p>
                  <a:p>
                    <a:r>
                      <a:rPr kumimoji="1" lang="ja-JP" altLang="en-US" sz="1400" dirty="0">
                        <a:latin typeface="Meiryo" panose="020B0604030504040204" pitchFamily="34" charset="-128"/>
                        <a:ea typeface="Meiryo" panose="020B0604030504040204" pitchFamily="34" charset="-128"/>
                      </a:rPr>
                      <a:t>相談支援事業所</a:t>
                    </a:r>
                    <a:r>
                      <a:rPr kumimoji="1" lang="en-US" altLang="ja-JP" sz="1400" dirty="0">
                        <a:latin typeface="Meiryo" panose="020B0604030504040204" pitchFamily="34" charset="-128"/>
                        <a:ea typeface="Meiryo" panose="020B0604030504040204" pitchFamily="34" charset="-128"/>
                      </a:rPr>
                      <a:t>ONE</a:t>
                    </a:r>
                    <a:endParaRPr kumimoji="1" lang="ja-JP" altLang="en-US" sz="1400" dirty="0">
                      <a:latin typeface="Meiryo" panose="020B0604030504040204" pitchFamily="34" charset="-128"/>
                      <a:ea typeface="Meiryo" panose="020B0604030504040204" pitchFamily="34"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54253" y="2875724"/>
                  <a:ext cx="1884997" cy="1063355"/>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障害児支援利用計画を</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立案するにあたり、</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Tomorrow</a:t>
                  </a:r>
                  <a:r>
                    <a:rPr kumimoji="1" lang="ja-JP" altLang="en-US" sz="1200" dirty="0">
                      <a:latin typeface="Meiryo" panose="020B0604030504040204" pitchFamily="34" charset="-128"/>
                      <a:ea typeface="Meiryo" panose="020B0604030504040204" pitchFamily="34" charset="-128"/>
                    </a:rPr>
                    <a:t>に</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くんの</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情報提供を依頼し、</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資料提供を受けた。</a:t>
                  </a:r>
                  <a:endParaRPr kumimoji="1" lang="en-US" altLang="ja-JP" sz="1200" dirty="0">
                    <a:latin typeface="Meiryo" panose="020B0604030504040204" pitchFamily="34" charset="-128"/>
                    <a:ea typeface="Meiryo" panose="020B0604030504040204" pitchFamily="34"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361631" y="2865871"/>
            <a:ext cx="1540648" cy="1015663"/>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近日中に関係者で話し合いを行うと聞き、作業が進んできたと感じている（両親）</a:t>
            </a:r>
          </a:p>
        </p:txBody>
      </p:sp>
      <p:sp>
        <p:nvSpPr>
          <p:cNvPr id="12" name="テキスト ボックス 11">
            <a:extLst>
              <a:ext uri="{FF2B5EF4-FFF2-40B4-BE49-F238E27FC236}">
                <a16:creationId xmlns:a16="http://schemas.microsoft.com/office/drawing/2014/main" id="{84CB0088-668E-0344-BBD5-2F169D252C4F}"/>
              </a:ext>
            </a:extLst>
          </p:cNvPr>
          <p:cNvSpPr txBox="1"/>
          <p:nvPr/>
        </p:nvSpPr>
        <p:spPr>
          <a:xfrm>
            <a:off x="102243" y="172146"/>
            <a:ext cx="4496744" cy="646331"/>
          </a:xfrm>
          <a:prstGeom prst="rect">
            <a:avLst/>
          </a:prstGeom>
          <a:noFill/>
        </p:spPr>
        <p:txBody>
          <a:bodyPr wrap="none" rtlCol="0">
            <a:spAutoFit/>
          </a:bodyPr>
          <a:lstStyle/>
          <a:p>
            <a:r>
              <a:rPr kumimoji="1" lang="ja-JP" altLang="en-US" sz="3600" b="1">
                <a:latin typeface="メイリオ" panose="020B0604030504040204" pitchFamily="50" charset="-128"/>
                <a:ea typeface="メイリオ" panose="020B0604030504040204" pitchFamily="50" charset="-128"/>
              </a:rPr>
              <a:t>状況（設定）確認</a:t>
            </a:r>
            <a:r>
              <a:rPr kumimoji="1" lang="en-US" altLang="ja-JP" sz="3600" b="1" dirty="0">
                <a:latin typeface="メイリオ" panose="020B0604030504040204" pitchFamily="50" charset="-128"/>
                <a:ea typeface="メイリオ" panose="020B0604030504040204" pitchFamily="50" charset="-128"/>
              </a:rPr>
              <a:t> </a:t>
            </a:r>
            <a:r>
              <a:rPr kumimoji="1" lang="ja-JP" altLang="en-US" sz="3600" b="1">
                <a:latin typeface="メイリオ" panose="020B0604030504040204" pitchFamily="50" charset="-128"/>
                <a:ea typeface="メイリオ" panose="020B0604030504040204" pitchFamily="50" charset="-128"/>
              </a:rPr>
              <a:t>２</a:t>
            </a:r>
            <a:endParaRPr kumimoji="1" lang="ja-JP" altLang="en-US" sz="3600" b="1"/>
          </a:p>
        </p:txBody>
      </p:sp>
    </p:spTree>
    <p:extLst>
      <p:ext uri="{BB962C8B-B14F-4D97-AF65-F5344CB8AC3E}">
        <p14:creationId xmlns:p14="http://schemas.microsoft.com/office/powerpoint/2010/main" val="414311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四角形: 角を丸くする 3">
            <a:extLst>
              <a:ext uri="{FF2B5EF4-FFF2-40B4-BE49-F238E27FC236}">
                <a16:creationId xmlns:a16="http://schemas.microsoft.com/office/drawing/2014/main" id="{DA5F4B4B-4957-7E3B-0481-5E56D0D0FCBF}"/>
              </a:ext>
            </a:extLst>
          </p:cNvPr>
          <p:cNvSpPr/>
          <p:nvPr/>
        </p:nvSpPr>
        <p:spPr>
          <a:xfrm>
            <a:off x="443038" y="4678326"/>
            <a:ext cx="3274822" cy="1591845"/>
          </a:xfrm>
          <a:prstGeom prst="roundRect">
            <a:avLst>
              <a:gd name="adj" fmla="val 5012"/>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49B4BBA-EC09-0DD4-3C3F-6A1AA7C35A84}"/>
              </a:ext>
            </a:extLst>
          </p:cNvPr>
          <p:cNvSpPr txBox="1"/>
          <p:nvPr/>
        </p:nvSpPr>
        <p:spPr>
          <a:xfrm>
            <a:off x="0" y="250716"/>
            <a:ext cx="1780662" cy="461665"/>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確認</a:t>
            </a:r>
            <a:r>
              <a:rPr kumimoji="1"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AFD6912-F17B-36C4-20E2-46E8BF5F157F}"/>
              </a:ext>
            </a:extLst>
          </p:cNvPr>
          <p:cNvSpPr txBox="1"/>
          <p:nvPr/>
        </p:nvSpPr>
        <p:spPr>
          <a:xfrm>
            <a:off x="428926" y="1624374"/>
            <a:ext cx="3149678" cy="1754326"/>
          </a:xfrm>
          <a:prstGeom prst="rect">
            <a:avLst/>
          </a:prstGeom>
          <a:noFill/>
        </p:spPr>
        <p:txBody>
          <a:bodyPr wrap="square">
            <a:spAutoFit/>
          </a:bodyPr>
          <a:lstStyle/>
          <a:p>
            <a:r>
              <a:rPr kumimoji="1" lang="ja-JP" altLang="en-US" sz="3200">
                <a:latin typeface="Meiryo" panose="020B0604030504040204" pitchFamily="34" charset="-128"/>
                <a:ea typeface="Meiryo" panose="020B0604030504040204" pitchFamily="34" charset="-128"/>
              </a:rPr>
              <a:t>障害児支援</a:t>
            </a:r>
            <a:br>
              <a:rPr kumimoji="1" lang="en-US" altLang="ja-JP" sz="3200" dirty="0">
                <a:latin typeface="Meiryo" panose="020B0604030504040204" pitchFamily="34" charset="-128"/>
                <a:ea typeface="Meiryo" panose="020B0604030504040204" pitchFamily="34" charset="-128"/>
              </a:rPr>
            </a:br>
            <a:r>
              <a:rPr kumimoji="1" lang="ja-JP" altLang="en-US" sz="4400">
                <a:latin typeface="Meiryo" panose="020B0604030504040204" pitchFamily="34" charset="-128"/>
                <a:ea typeface="Meiryo" panose="020B0604030504040204" pitchFamily="34" charset="-128"/>
              </a:rPr>
              <a:t>利用計画</a:t>
            </a:r>
            <a:r>
              <a:rPr kumimoji="1" lang="ja-JP" altLang="en-US" sz="4400" b="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案</a:t>
            </a:r>
            <a:endParaRPr kumimoji="1" lang="en-US" altLang="ja-JP" sz="44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a:p>
            <a:r>
              <a:rPr kumimoji="1" lang="ja-JP" altLang="en-US" sz="3200">
                <a:latin typeface="Meiryo" panose="020B0604030504040204" pitchFamily="34" charset="-128"/>
                <a:ea typeface="Meiryo" panose="020B0604030504040204" pitchFamily="34" charset="-128"/>
              </a:rPr>
              <a:t>の書き方</a:t>
            </a:r>
            <a:endParaRPr lang="ja-JP" altLang="en-US" sz="320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382250-73C8-72ED-A69D-937F5AE56A71}"/>
              </a:ext>
            </a:extLst>
          </p:cNvPr>
          <p:cNvSpPr txBox="1"/>
          <p:nvPr/>
        </p:nvSpPr>
        <p:spPr>
          <a:xfrm>
            <a:off x="436678" y="4758709"/>
            <a:ext cx="3254677" cy="1569660"/>
          </a:xfrm>
          <a:prstGeom prst="rect">
            <a:avLst/>
          </a:prstGeom>
          <a:noFill/>
        </p:spPr>
        <p:txBody>
          <a:bodyPr wrap="square" rtlCol="0">
            <a:spAutoFit/>
          </a:bodyPr>
          <a:lstStyle/>
          <a:p>
            <a:pPr lvl="0" algn="ctr">
              <a:defRPr/>
            </a:pPr>
            <a:r>
              <a:rPr kumimoji="1" lang="ja-JP" altLang="en-US" sz="2400" b="1">
                <a:solidFill>
                  <a:prstClr val="white"/>
                </a:solidFill>
                <a:latin typeface="Meiryo" panose="020B0604030504040204" pitchFamily="34" charset="-128"/>
                <a:ea typeface="Meiryo" panose="020B0604030504040204" pitchFamily="34" charset="-128"/>
              </a:rPr>
              <a:t>「案」とは、「提案」読んだ人の心を</a:t>
            </a:r>
            <a:endParaRPr kumimoji="1" lang="en-US" altLang="ja-JP" sz="2400" b="1" dirty="0">
              <a:solidFill>
                <a:prstClr val="white"/>
              </a:solidFill>
              <a:latin typeface="Meiryo" panose="020B0604030504040204" pitchFamily="34" charset="-128"/>
              <a:ea typeface="Meiryo" panose="020B0604030504040204" pitchFamily="34" charset="-128"/>
            </a:endParaRPr>
          </a:p>
          <a:p>
            <a:pPr lvl="0" algn="ctr">
              <a:defRPr/>
            </a:pPr>
            <a:r>
              <a:rPr kumimoji="1" lang="ja-JP" altLang="en-US" sz="2400" b="1">
                <a:solidFill>
                  <a:prstClr val="white"/>
                </a:solidFill>
                <a:latin typeface="Meiryo" panose="020B0604030504040204" pitchFamily="34" charset="-128"/>
                <a:ea typeface="Meiryo" panose="020B0604030504040204" pitchFamily="34" charset="-128"/>
              </a:rPr>
              <a:t>動かしていくきっかけとなるもの</a:t>
            </a:r>
          </a:p>
        </p:txBody>
      </p:sp>
      <p:sp>
        <p:nvSpPr>
          <p:cNvPr id="19" name="テキスト ボックス 18">
            <a:extLst>
              <a:ext uri="{FF2B5EF4-FFF2-40B4-BE49-F238E27FC236}">
                <a16:creationId xmlns:a16="http://schemas.microsoft.com/office/drawing/2014/main" id="{6755CD2D-0AEB-6A71-40C5-77F3313ADD7E}"/>
              </a:ext>
            </a:extLst>
          </p:cNvPr>
          <p:cNvSpPr txBox="1"/>
          <p:nvPr/>
        </p:nvSpPr>
        <p:spPr>
          <a:xfrm>
            <a:off x="3850279" y="983762"/>
            <a:ext cx="4878969" cy="5463034"/>
          </a:xfrm>
          <a:prstGeom prst="rect">
            <a:avLst/>
          </a:prstGeom>
          <a:noFill/>
        </p:spPr>
        <p:txBody>
          <a:bodyPr wrap="square">
            <a:spAutoFit/>
          </a:bodyPr>
          <a:lstStyle/>
          <a:p>
            <a:pPr marL="223838" indent="-223838"/>
            <a:r>
              <a:rPr lang="ja-JP" altLang="en-US" sz="1900" b="1">
                <a:latin typeface="Meiryo" panose="020B0604030504040204" pitchFamily="34" charset="-128"/>
                <a:ea typeface="Meiryo" panose="020B0604030504040204" pitchFamily="34" charset="-128"/>
              </a:rPr>
              <a:t>・サービスの利用量</a:t>
            </a:r>
            <a:r>
              <a:rPr lang="ja-JP" altLang="en-US" sz="1900">
                <a:latin typeface="Meiryo" panose="020B0604030504040204" pitchFamily="34" charset="-128"/>
                <a:ea typeface="Meiryo" panose="020B0604030504040204" pitchFamily="34" charset="-128"/>
              </a:rPr>
              <a:t>に関して、</a:t>
            </a:r>
            <a:r>
              <a:rPr lang="ja-JP" altLang="en-US" sz="1900" u="sng">
                <a:latin typeface="Meiryo" panose="020B0604030504040204" pitchFamily="34" charset="-128"/>
                <a:ea typeface="Meiryo" panose="020B0604030504040204" pitchFamily="34" charset="-128"/>
              </a:rPr>
              <a:t>子どものために、子どもが必要とするだけを提案する</a:t>
            </a:r>
            <a:r>
              <a:rPr lang="ja-JP" altLang="en-US" sz="1900">
                <a:latin typeface="Meiryo" panose="020B0604030504040204" pitchFamily="34" charset="-128"/>
                <a:ea typeface="Meiryo" panose="020B0604030504040204" pitchFamily="34" charset="-128"/>
              </a:rPr>
              <a:t>。</a:t>
            </a:r>
            <a:endParaRPr lang="en-US" altLang="ja-JP" sz="1900" dirty="0">
              <a:latin typeface="Meiryo" panose="020B0604030504040204" pitchFamily="34" charset="-128"/>
              <a:ea typeface="Meiryo" panose="020B0604030504040204" pitchFamily="34" charset="-128"/>
            </a:endParaRPr>
          </a:p>
          <a:p>
            <a:endParaRPr lang="en-US" altLang="ja-JP" sz="500" b="1" dirty="0">
              <a:latin typeface="Meiryo" panose="020B0604030504040204" pitchFamily="34" charset="-128"/>
              <a:ea typeface="Meiryo" panose="020B0604030504040204" pitchFamily="34" charset="-128"/>
            </a:endParaRPr>
          </a:p>
          <a:p>
            <a:pPr marL="223838" indent="-223838"/>
            <a:r>
              <a:rPr lang="ja-JP" altLang="en-US" sz="1900" b="1">
                <a:latin typeface="Meiryo" panose="020B0604030504040204" pitchFamily="34" charset="-128"/>
                <a:ea typeface="Meiryo" panose="020B0604030504040204" pitchFamily="34" charset="-128"/>
              </a:rPr>
              <a:t>・ニーズ</a:t>
            </a:r>
            <a:r>
              <a:rPr lang="ja-JP" altLang="en-US" sz="1900">
                <a:latin typeface="Meiryo" panose="020B0604030504040204" pitchFamily="34" charset="-128"/>
                <a:ea typeface="Meiryo" panose="020B0604030504040204" pitchFamily="34" charset="-128"/>
              </a:rPr>
              <a:t>については、いろいろと聞かせていただく中で、このことを希望しているのではないかと推測したことを記述していく。後に支援会議等を通して修正していけば良いので、まだ本人や家族が意識していないかもしれないニーズを提案していくこと。</a:t>
            </a:r>
            <a:endParaRPr lang="en-US" altLang="ja-JP" sz="1900" dirty="0">
              <a:latin typeface="Meiryo" panose="020B0604030504040204" pitchFamily="34" charset="-128"/>
              <a:ea typeface="Meiryo" panose="020B0604030504040204" pitchFamily="34" charset="-128"/>
            </a:endParaRPr>
          </a:p>
          <a:p>
            <a:endParaRPr lang="en-US" altLang="ja-JP" sz="500" dirty="0">
              <a:latin typeface="Meiryo" panose="020B0604030504040204" pitchFamily="34" charset="-128"/>
              <a:ea typeface="Meiryo" panose="020B0604030504040204" pitchFamily="34" charset="-128"/>
            </a:endParaRPr>
          </a:p>
          <a:p>
            <a:pPr marL="223838" indent="-223838"/>
            <a:r>
              <a:rPr lang="ja-JP" altLang="en-US" sz="1900">
                <a:latin typeface="Meiryo" panose="020B0604030504040204" pitchFamily="34" charset="-128"/>
                <a:ea typeface="Meiryo" panose="020B0604030504040204" pitchFamily="34" charset="-128"/>
              </a:rPr>
              <a:t>・「申請者の現状」における</a:t>
            </a:r>
            <a:r>
              <a:rPr lang="ja-JP" altLang="en-US" sz="1900" b="1">
                <a:latin typeface="Meiryo" panose="020B0604030504040204" pitchFamily="34" charset="-128"/>
                <a:ea typeface="Meiryo" panose="020B0604030504040204" pitchFamily="34" charset="-128"/>
              </a:rPr>
              <a:t>概要</a:t>
            </a:r>
            <a:r>
              <a:rPr lang="ja-JP" altLang="en-US" sz="1900">
                <a:latin typeface="Meiryo" panose="020B0604030504040204" pitchFamily="34" charset="-128"/>
                <a:ea typeface="Meiryo" panose="020B0604030504040204" pitchFamily="34" charset="-128"/>
              </a:rPr>
              <a:t>における今後の課題や</a:t>
            </a:r>
            <a:r>
              <a:rPr lang="ja-JP" altLang="en-US" sz="1900" b="1">
                <a:latin typeface="Meiryo" panose="020B0604030504040204" pitchFamily="34" charset="-128"/>
                <a:ea typeface="Meiryo" panose="020B0604030504040204" pitchFamily="34" charset="-128"/>
              </a:rPr>
              <a:t>実現していく全体像、総合的な支援方針</a:t>
            </a:r>
            <a:r>
              <a:rPr lang="ja-JP" altLang="en-US" sz="1900">
                <a:latin typeface="Meiryo" panose="020B0604030504040204" pitchFamily="34" charset="-128"/>
                <a:ea typeface="Meiryo" panose="020B0604030504040204" pitchFamily="34" charset="-128"/>
              </a:rPr>
              <a:t>については、様々な会議により得られた情報をまとめていく。</a:t>
            </a:r>
            <a:endParaRPr lang="en-US" altLang="ja-JP" sz="1900" dirty="0">
              <a:latin typeface="Meiryo" panose="020B0604030504040204" pitchFamily="34" charset="-128"/>
              <a:ea typeface="Meiryo" panose="020B0604030504040204" pitchFamily="34" charset="-128"/>
            </a:endParaRPr>
          </a:p>
          <a:p>
            <a:endParaRPr lang="en-US" altLang="ja-JP" sz="500" dirty="0">
              <a:latin typeface="Meiryo" panose="020B0604030504040204" pitchFamily="34" charset="-128"/>
              <a:ea typeface="Meiryo" panose="020B0604030504040204" pitchFamily="34" charset="-128"/>
            </a:endParaRPr>
          </a:p>
          <a:p>
            <a:pPr marL="223838" indent="-223838"/>
            <a:r>
              <a:rPr lang="ja-JP" altLang="en-US" sz="1900">
                <a:latin typeface="Meiryo" panose="020B0604030504040204" pitchFamily="34" charset="-128"/>
                <a:ea typeface="Meiryo" panose="020B0604030504040204" pitchFamily="34" charset="-128"/>
              </a:rPr>
              <a:t>・子どもの側に立っていくのが相談支援専門員であり、利用計画案は</a:t>
            </a:r>
            <a:r>
              <a:rPr lang="ja-JP" altLang="en-US" sz="1900" b="1">
                <a:latin typeface="Meiryo" panose="020B0604030504040204" pitchFamily="34" charset="-128"/>
                <a:ea typeface="Meiryo" panose="020B0604030504040204" pitchFamily="34" charset="-128"/>
              </a:rPr>
              <a:t>子どもの思いを代弁していくツール</a:t>
            </a:r>
            <a:r>
              <a:rPr lang="ja-JP" altLang="en-US" sz="1900">
                <a:latin typeface="Meiryo" panose="020B0604030504040204" pitchFamily="34" charset="-128"/>
                <a:ea typeface="Meiryo" panose="020B0604030504040204" pitchFamily="34" charset="-128"/>
              </a:rPr>
              <a:t>としていく。</a:t>
            </a:r>
            <a:endParaRPr lang="ja-JP" altLang="en-US" sz="1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5538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テキスト ボックス 12">
            <a:extLst>
              <a:ext uri="{FF2B5EF4-FFF2-40B4-BE49-F238E27FC236}">
                <a16:creationId xmlns:a16="http://schemas.microsoft.com/office/drawing/2014/main" id="{F9775A7B-62D5-60B3-D664-AB1848DA5809}"/>
              </a:ext>
            </a:extLst>
          </p:cNvPr>
          <p:cNvSpPr txBox="1"/>
          <p:nvPr/>
        </p:nvSpPr>
        <p:spPr>
          <a:xfrm>
            <a:off x="0" y="269855"/>
            <a:ext cx="1780662" cy="461665"/>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確認</a:t>
            </a:r>
            <a:r>
              <a:rPr kumimoji="1"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844B235-E48F-7798-65BB-058DDC5426B3}"/>
              </a:ext>
            </a:extLst>
          </p:cNvPr>
          <p:cNvSpPr txBox="1"/>
          <p:nvPr/>
        </p:nvSpPr>
        <p:spPr>
          <a:xfrm>
            <a:off x="428926" y="1624374"/>
            <a:ext cx="3149678" cy="1754326"/>
          </a:xfrm>
          <a:prstGeom prst="rect">
            <a:avLst/>
          </a:prstGeom>
          <a:noFill/>
        </p:spPr>
        <p:txBody>
          <a:bodyPr wrap="square">
            <a:spAutoFit/>
          </a:bodyPr>
          <a:lstStyle/>
          <a:p>
            <a:r>
              <a:rPr kumimoji="1" lang="ja-JP" altLang="en-US" sz="3200">
                <a:latin typeface="Meiryo" panose="020B0604030504040204" pitchFamily="34" charset="-128"/>
                <a:ea typeface="Meiryo" panose="020B0604030504040204" pitchFamily="34" charset="-128"/>
              </a:rPr>
              <a:t>障害児支援</a:t>
            </a:r>
            <a:br>
              <a:rPr kumimoji="1" lang="en-US" altLang="ja-JP" sz="3200" dirty="0">
                <a:latin typeface="Meiryo" panose="020B0604030504040204" pitchFamily="34" charset="-128"/>
                <a:ea typeface="Meiryo" panose="020B0604030504040204" pitchFamily="34" charset="-128"/>
              </a:rPr>
            </a:br>
            <a:r>
              <a:rPr kumimoji="1" lang="ja-JP" altLang="en-US" sz="4400">
                <a:latin typeface="Meiryo" panose="020B0604030504040204" pitchFamily="34" charset="-128"/>
                <a:ea typeface="Meiryo" panose="020B0604030504040204" pitchFamily="34" charset="-128"/>
              </a:rPr>
              <a:t>利用計画</a:t>
            </a:r>
            <a:r>
              <a:rPr kumimoji="1" lang="ja-JP" altLang="en-US" sz="4400" b="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案</a:t>
            </a:r>
            <a:endParaRPr kumimoji="1" lang="en-US" altLang="ja-JP" sz="44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a:p>
            <a:r>
              <a:rPr kumimoji="1" lang="ja-JP" altLang="en-US" sz="3200">
                <a:latin typeface="Meiryo" panose="020B0604030504040204" pitchFamily="34" charset="-128"/>
                <a:ea typeface="Meiryo" panose="020B0604030504040204" pitchFamily="34" charset="-128"/>
              </a:rPr>
              <a:t>の書き方</a:t>
            </a:r>
            <a:endParaRPr lang="ja-JP" altLang="en-US" sz="3200">
              <a:latin typeface="Meiryo" panose="020B0604030504040204" pitchFamily="34" charset="-128"/>
              <a:ea typeface="Meiryo" panose="020B0604030504040204" pitchFamily="34" charset="-128"/>
            </a:endParaRPr>
          </a:p>
        </p:txBody>
      </p:sp>
      <p:sp>
        <p:nvSpPr>
          <p:cNvPr id="16" name="四角形: 角を丸くする 3">
            <a:extLst>
              <a:ext uri="{FF2B5EF4-FFF2-40B4-BE49-F238E27FC236}">
                <a16:creationId xmlns:a16="http://schemas.microsoft.com/office/drawing/2014/main" id="{6FFCCF4D-F435-8A66-211E-CAFB99AB3B7D}"/>
              </a:ext>
            </a:extLst>
          </p:cNvPr>
          <p:cNvSpPr/>
          <p:nvPr/>
        </p:nvSpPr>
        <p:spPr>
          <a:xfrm>
            <a:off x="443038" y="4678326"/>
            <a:ext cx="3274822" cy="1591845"/>
          </a:xfrm>
          <a:prstGeom prst="roundRect">
            <a:avLst>
              <a:gd name="adj" fmla="val 5012"/>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CD656AF6-897A-6438-1D2A-5E74FA9D8E51}"/>
              </a:ext>
            </a:extLst>
          </p:cNvPr>
          <p:cNvSpPr txBox="1"/>
          <p:nvPr/>
        </p:nvSpPr>
        <p:spPr>
          <a:xfrm>
            <a:off x="443038" y="4758709"/>
            <a:ext cx="3274822" cy="1569660"/>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「案」➔「本計画」</a:t>
            </a:r>
            <a:endParaRPr kumimoji="1" lang="en-US" altLang="ja-JP"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「案」＝「本計画」</a:t>
            </a:r>
            <a:endParaRPr kumimoji="1" lang="en-US" altLang="ja-JP"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では、仕掛けができていない！</a:t>
            </a:r>
            <a:endParaRPr kumimoji="1" lang="ja-JP" altLang="en-US"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F946EF6A-1E23-1324-CEF8-4BFB197040C7}"/>
              </a:ext>
            </a:extLst>
          </p:cNvPr>
          <p:cNvSpPr txBox="1"/>
          <p:nvPr/>
        </p:nvSpPr>
        <p:spPr>
          <a:xfrm>
            <a:off x="3850279" y="1083368"/>
            <a:ext cx="4850683" cy="5062924"/>
          </a:xfrm>
          <a:prstGeom prst="rect">
            <a:avLst/>
          </a:prstGeom>
          <a:noFill/>
        </p:spPr>
        <p:txBody>
          <a:bodyPr wrap="square">
            <a:spAutoFit/>
          </a:bodyPr>
          <a:lstStyle/>
          <a:p>
            <a:pPr marL="223838" indent="-223838"/>
            <a:r>
              <a:rPr kumimoji="1" lang="ja-JP" altLang="en-US" sz="1900">
                <a:latin typeface="Meiryo" panose="020B0604030504040204" pitchFamily="34" charset="-128"/>
                <a:ea typeface="Meiryo" panose="020B0604030504040204" pitchFamily="34" charset="-128"/>
              </a:rPr>
              <a:t>・</a:t>
            </a:r>
            <a:r>
              <a:rPr kumimoji="1" lang="ja-JP" altLang="ja-JP" sz="1900">
                <a:latin typeface="Meiryo" panose="020B0604030504040204" pitchFamily="34" charset="-128"/>
                <a:ea typeface="Meiryo" panose="020B0604030504040204" pitchFamily="34" charset="-128"/>
              </a:rPr>
              <a:t>読み手を意識した文章の表現をしていくべきであり、本人</a:t>
            </a:r>
            <a:r>
              <a:rPr kumimoji="1" lang="ja-JP" altLang="en-US" sz="1900">
                <a:latin typeface="Meiryo" panose="020B0604030504040204" pitchFamily="34" charset="-128"/>
                <a:ea typeface="Meiryo" panose="020B0604030504040204" pitchFamily="34" charset="-128"/>
              </a:rPr>
              <a:t>と母親</a:t>
            </a:r>
            <a:r>
              <a:rPr kumimoji="1" lang="ja-JP" altLang="ja-JP" sz="1900">
                <a:latin typeface="Meiryo" panose="020B0604030504040204" pitchFamily="34" charset="-128"/>
                <a:ea typeface="Meiryo" panose="020B0604030504040204" pitchFamily="34" charset="-128"/>
              </a:rPr>
              <a:t>はもちろん、</a:t>
            </a:r>
            <a:r>
              <a:rPr kumimoji="1" lang="ja-JP" altLang="ja-JP" sz="1900" b="1">
                <a:solidFill>
                  <a:srgbClr val="0F0DFF"/>
                </a:solidFill>
                <a:latin typeface="Meiryo" panose="020B0604030504040204" pitchFamily="34" charset="-128"/>
                <a:ea typeface="Meiryo" panose="020B0604030504040204" pitchFamily="34" charset="-128"/>
              </a:rPr>
              <a:t>父親、兄弟姉妹を意識した文章</a:t>
            </a:r>
            <a:r>
              <a:rPr kumimoji="1" lang="ja-JP" altLang="ja-JP" sz="1900">
                <a:latin typeface="Meiryo" panose="020B0604030504040204" pitchFamily="34" charset="-128"/>
                <a:ea typeface="Meiryo" panose="020B0604030504040204" pitchFamily="34" charset="-128"/>
              </a:rPr>
              <a:t>を入れ込むことを意識したい。</a:t>
            </a:r>
            <a:endParaRPr lang="en-US" altLang="ja-JP" sz="1900" dirty="0">
              <a:latin typeface="Meiryo" panose="020B0604030504040204" pitchFamily="34" charset="-128"/>
              <a:ea typeface="Meiryo" panose="020B0604030504040204" pitchFamily="34" charset="-128"/>
            </a:endParaRPr>
          </a:p>
          <a:p>
            <a:endParaRPr kumimoji="1" lang="en-US" altLang="ja-JP" sz="1900" dirty="0">
              <a:latin typeface="Meiryo" panose="020B0604030504040204" pitchFamily="34" charset="-128"/>
              <a:ea typeface="Meiryo" panose="020B0604030504040204" pitchFamily="34" charset="-128"/>
            </a:endParaRPr>
          </a:p>
          <a:p>
            <a:pPr marL="223838" indent="-223838"/>
            <a:r>
              <a:rPr kumimoji="1" lang="ja-JP" altLang="en-US" sz="1900">
                <a:latin typeface="Meiryo" panose="020B0604030504040204" pitchFamily="34" charset="-128"/>
                <a:ea typeface="Meiryo" panose="020B0604030504040204" pitchFamily="34" charset="-128"/>
              </a:rPr>
              <a:t>・</a:t>
            </a:r>
            <a:r>
              <a:rPr kumimoji="1" lang="ja-JP" altLang="ja-JP" sz="1900">
                <a:latin typeface="Meiryo" panose="020B0604030504040204" pitchFamily="34" charset="-128"/>
                <a:ea typeface="Meiryo" panose="020B0604030504040204" pitchFamily="34" charset="-128"/>
              </a:rPr>
              <a:t>地域の公園にどんな遊具があるのか、近所の商店のこと、幼い子どものいる親がよく連れて行っている場所、民間の子ども対象の習い事やサークル等、</a:t>
            </a:r>
            <a:r>
              <a:rPr kumimoji="1" lang="ja-JP" altLang="en-US" sz="1900">
                <a:latin typeface="Meiryo" panose="020B0604030504040204" pitchFamily="34" charset="-128"/>
                <a:ea typeface="Meiryo" panose="020B0604030504040204" pitchFamily="34" charset="-128"/>
              </a:rPr>
              <a:t>地域の実情を</a:t>
            </a:r>
            <a:r>
              <a:rPr kumimoji="1" lang="ja-JP" altLang="ja-JP" sz="1900">
                <a:latin typeface="Meiryo" panose="020B0604030504040204" pitchFamily="34" charset="-128"/>
                <a:ea typeface="Meiryo" panose="020B0604030504040204" pitchFamily="34" charset="-128"/>
              </a:rPr>
              <a:t>できるだけ知った上で、</a:t>
            </a:r>
            <a:r>
              <a:rPr kumimoji="1" lang="ja-JP" altLang="en-US" sz="1900">
                <a:latin typeface="Meiryo" panose="020B0604030504040204" pitchFamily="34" charset="-128"/>
                <a:ea typeface="Meiryo" panose="020B0604030504040204" pitchFamily="34" charset="-128"/>
              </a:rPr>
              <a:t>できるだけ</a:t>
            </a:r>
            <a:r>
              <a:rPr kumimoji="1" lang="ja-JP" altLang="ja-JP" sz="1900">
                <a:latin typeface="Meiryo" panose="020B0604030504040204" pitchFamily="34" charset="-128"/>
                <a:ea typeface="Meiryo" panose="020B0604030504040204" pitchFamily="34" charset="-128"/>
              </a:rPr>
              <a:t>利用計画</a:t>
            </a:r>
            <a:r>
              <a:rPr kumimoji="1" lang="ja-JP" altLang="en-US" sz="1900">
                <a:latin typeface="Meiryo" panose="020B0604030504040204" pitchFamily="34" charset="-128"/>
                <a:ea typeface="Meiryo" panose="020B0604030504040204" pitchFamily="34" charset="-128"/>
              </a:rPr>
              <a:t>案</a:t>
            </a:r>
            <a:r>
              <a:rPr kumimoji="1" lang="ja-JP" altLang="ja-JP" sz="1900">
                <a:latin typeface="Meiryo" panose="020B0604030504040204" pitchFamily="34" charset="-128"/>
                <a:ea typeface="Meiryo" panose="020B0604030504040204" pitchFamily="34" charset="-128"/>
              </a:rPr>
              <a:t>に反映させていく。</a:t>
            </a:r>
            <a:endParaRPr lang="en-US" altLang="ja-JP" sz="1900" dirty="0">
              <a:latin typeface="Meiryo" panose="020B0604030504040204" pitchFamily="34" charset="-128"/>
              <a:ea typeface="Meiryo" panose="020B0604030504040204" pitchFamily="34" charset="-128"/>
            </a:endParaRPr>
          </a:p>
          <a:p>
            <a:endParaRPr kumimoji="1" lang="en-US" altLang="ja-JP" sz="1900" dirty="0">
              <a:latin typeface="Meiryo" panose="020B0604030504040204" pitchFamily="34" charset="-128"/>
              <a:ea typeface="Meiryo" panose="020B0604030504040204" pitchFamily="34" charset="-128"/>
            </a:endParaRPr>
          </a:p>
          <a:p>
            <a:pPr marL="223838" indent="-223838"/>
            <a:r>
              <a:rPr kumimoji="1" lang="ja-JP" altLang="en-US" sz="1900">
                <a:latin typeface="Meiryo" panose="020B0604030504040204" pitchFamily="34" charset="-128"/>
                <a:ea typeface="Meiryo" panose="020B0604030504040204" pitchFamily="34" charset="-128"/>
              </a:rPr>
              <a:t>・</a:t>
            </a:r>
            <a:r>
              <a:rPr kumimoji="1" lang="ja-JP" altLang="ja-JP" sz="1900">
                <a:latin typeface="Meiryo" panose="020B0604030504040204" pitchFamily="34" charset="-128"/>
                <a:ea typeface="Meiryo" panose="020B0604030504040204" pitchFamily="34" charset="-128"/>
              </a:rPr>
              <a:t>公的な福祉サービスの中で、地域支援を考える時に、一対一の支援である移動支援</a:t>
            </a:r>
            <a:r>
              <a:rPr kumimoji="1" lang="ja-JP" altLang="en-US" sz="1900">
                <a:latin typeface="Meiryo" panose="020B0604030504040204" pitchFamily="34" charset="-128"/>
                <a:ea typeface="Meiryo" panose="020B0604030504040204" pitchFamily="34" charset="-128"/>
              </a:rPr>
              <a:t>について、地域とのつながりを増やすきっかけとなる利用の仕方を、</a:t>
            </a:r>
            <a:r>
              <a:rPr kumimoji="1" lang="ja-JP" altLang="ja-JP" sz="1900">
                <a:latin typeface="Meiryo" panose="020B0604030504040204" pitchFamily="34" charset="-128"/>
                <a:ea typeface="Meiryo" panose="020B0604030504040204" pitchFamily="34" charset="-128"/>
              </a:rPr>
              <a:t>常に</a:t>
            </a:r>
            <a:r>
              <a:rPr kumimoji="1" lang="ja-JP" altLang="en-US" sz="1900">
                <a:latin typeface="Meiryo" panose="020B0604030504040204" pitchFamily="34" charset="-128"/>
                <a:ea typeface="Meiryo" panose="020B0604030504040204" pitchFamily="34" charset="-128"/>
              </a:rPr>
              <a:t>探っていくようにし</a:t>
            </a:r>
            <a:r>
              <a:rPr kumimoji="1" lang="ja-JP" altLang="ja-JP" sz="1900">
                <a:latin typeface="Meiryo" panose="020B0604030504040204" pitchFamily="34" charset="-128"/>
                <a:ea typeface="Meiryo" panose="020B0604030504040204" pitchFamily="34" charset="-128"/>
              </a:rPr>
              <a:t>たい。</a:t>
            </a:r>
            <a:endParaRPr lang="en-US" altLang="ja-JP" sz="1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8391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テキスト ボックス 5">
            <a:extLst>
              <a:ext uri="{FF2B5EF4-FFF2-40B4-BE49-F238E27FC236}">
                <a16:creationId xmlns:a16="http://schemas.microsoft.com/office/drawing/2014/main" id="{2841D542-12AE-FE14-D823-1CB35BEEE863}"/>
              </a:ext>
            </a:extLst>
          </p:cNvPr>
          <p:cNvSpPr txBox="1"/>
          <p:nvPr/>
        </p:nvSpPr>
        <p:spPr>
          <a:xfrm>
            <a:off x="428926" y="1624374"/>
            <a:ext cx="3149678" cy="1754326"/>
          </a:xfrm>
          <a:prstGeom prst="rect">
            <a:avLst/>
          </a:prstGeom>
          <a:noFill/>
        </p:spPr>
        <p:txBody>
          <a:bodyPr wrap="square">
            <a:spAutoFit/>
          </a:bodyPr>
          <a:lstStyle/>
          <a:p>
            <a:r>
              <a:rPr kumimoji="1" lang="ja-JP" altLang="en-US" sz="3200">
                <a:latin typeface="Meiryo" panose="020B0604030504040204" pitchFamily="34" charset="-128"/>
                <a:ea typeface="Meiryo" panose="020B0604030504040204" pitchFamily="34" charset="-128"/>
              </a:rPr>
              <a:t>障害児支援</a:t>
            </a:r>
            <a:br>
              <a:rPr kumimoji="1" lang="en-US" altLang="ja-JP" sz="3200" dirty="0">
                <a:latin typeface="Meiryo" panose="020B0604030504040204" pitchFamily="34" charset="-128"/>
                <a:ea typeface="Meiryo" panose="020B0604030504040204" pitchFamily="34" charset="-128"/>
              </a:rPr>
            </a:br>
            <a:r>
              <a:rPr kumimoji="1" lang="ja-JP" altLang="en-US" sz="4400">
                <a:latin typeface="Meiryo" panose="020B0604030504040204" pitchFamily="34" charset="-128"/>
                <a:ea typeface="Meiryo" panose="020B0604030504040204" pitchFamily="34" charset="-128"/>
              </a:rPr>
              <a:t>利用計画</a:t>
            </a:r>
            <a:r>
              <a:rPr kumimoji="1" lang="ja-JP" altLang="en-US" sz="4400" b="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案</a:t>
            </a:r>
            <a:endParaRPr kumimoji="1" lang="en-US" altLang="ja-JP" sz="44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a:p>
            <a:r>
              <a:rPr kumimoji="1" lang="ja-JP" altLang="en-US" sz="3200">
                <a:latin typeface="Meiryo" panose="020B0604030504040204" pitchFamily="34" charset="-128"/>
                <a:ea typeface="Meiryo" panose="020B0604030504040204" pitchFamily="34" charset="-128"/>
              </a:rPr>
              <a:t>の書き方</a:t>
            </a:r>
            <a:endParaRPr lang="ja-JP" altLang="en-US" sz="32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8DE94D84-BB4D-6579-DD48-8F8572090657}"/>
              </a:ext>
            </a:extLst>
          </p:cNvPr>
          <p:cNvSpPr txBox="1"/>
          <p:nvPr/>
        </p:nvSpPr>
        <p:spPr>
          <a:xfrm>
            <a:off x="0" y="269855"/>
            <a:ext cx="1780662" cy="461665"/>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確認</a:t>
            </a:r>
            <a:r>
              <a:rPr kumimoji="1"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15" name="四角形: 角を丸くする 3">
            <a:extLst>
              <a:ext uri="{FF2B5EF4-FFF2-40B4-BE49-F238E27FC236}">
                <a16:creationId xmlns:a16="http://schemas.microsoft.com/office/drawing/2014/main" id="{9AD22C30-EC92-F53D-69D8-3911C56BB9E5}"/>
              </a:ext>
            </a:extLst>
          </p:cNvPr>
          <p:cNvSpPr/>
          <p:nvPr/>
        </p:nvSpPr>
        <p:spPr>
          <a:xfrm>
            <a:off x="443038" y="4678326"/>
            <a:ext cx="3274822" cy="1591845"/>
          </a:xfrm>
          <a:prstGeom prst="roundRect">
            <a:avLst>
              <a:gd name="adj" fmla="val 5012"/>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C2C186FC-E6B0-7DAD-686F-8E0AE8FAD922}"/>
              </a:ext>
            </a:extLst>
          </p:cNvPr>
          <p:cNvSpPr txBox="1"/>
          <p:nvPr/>
        </p:nvSpPr>
        <p:spPr>
          <a:xfrm>
            <a:off x="443038" y="4904064"/>
            <a:ext cx="3407240" cy="1200329"/>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「案」が大切！</a:t>
            </a:r>
            <a:endParaRPr kumimoji="1" lang="en-US" altLang="ja-JP"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rPr>
              <a:t>「本計画」は落としどころをまとめたもの！</a:t>
            </a:r>
            <a:endParaRPr kumimoji="1" lang="en-US" altLang="ja-JP"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7ABAFC3-AFBE-A232-EEAB-685BA92F02F1}"/>
              </a:ext>
            </a:extLst>
          </p:cNvPr>
          <p:cNvSpPr txBox="1"/>
          <p:nvPr/>
        </p:nvSpPr>
        <p:spPr>
          <a:xfrm>
            <a:off x="3814646" y="846628"/>
            <a:ext cx="4886316" cy="5539978"/>
          </a:xfrm>
          <a:prstGeom prst="rect">
            <a:avLst/>
          </a:prstGeom>
          <a:noFill/>
        </p:spPr>
        <p:txBody>
          <a:bodyPr wrap="square">
            <a:spAutoFit/>
          </a:bodyPr>
          <a:lstStyle/>
          <a:p>
            <a:pPr marL="223838" indent="-223838"/>
            <a:r>
              <a:rPr lang="ja-JP" altLang="en-US" sz="1850" b="1">
                <a:latin typeface="Meiryo" panose="020B0604030504040204" pitchFamily="34" charset="-128"/>
                <a:ea typeface="Meiryo" panose="020B0604030504040204" pitchFamily="34" charset="-128"/>
              </a:rPr>
              <a:t>・短期目標</a:t>
            </a:r>
            <a:r>
              <a:rPr lang="ja-JP" altLang="en-US" sz="1850">
                <a:latin typeface="Meiryo" panose="020B0604030504040204" pitchFamily="34" charset="-128"/>
                <a:ea typeface="Meiryo" panose="020B0604030504040204" pitchFamily="34" charset="-128"/>
              </a:rPr>
              <a:t>は、すぐに取り組めそうなことを中心に、モニタリング時に目標達成！となること、良かったですね！と振り返ることのできる内容を検討していく。</a:t>
            </a:r>
            <a:endParaRPr lang="en-US" altLang="ja-JP" sz="1850" dirty="0">
              <a:latin typeface="Meiryo" panose="020B0604030504040204" pitchFamily="34" charset="-128"/>
              <a:ea typeface="Meiryo" panose="020B0604030504040204" pitchFamily="34" charset="-128"/>
            </a:endParaRPr>
          </a:p>
          <a:p>
            <a:endParaRPr lang="en-US" altLang="ja-JP" sz="500" dirty="0">
              <a:latin typeface="Meiryo" panose="020B0604030504040204" pitchFamily="34" charset="-128"/>
              <a:ea typeface="Meiryo" panose="020B0604030504040204" pitchFamily="34" charset="-128"/>
            </a:endParaRPr>
          </a:p>
          <a:p>
            <a:pPr marL="223838" indent="-223838"/>
            <a:r>
              <a:rPr lang="ja-JP" altLang="en-US" sz="1850">
                <a:latin typeface="Meiryo" panose="020B0604030504040204" pitchFamily="34" charset="-128"/>
                <a:ea typeface="Meiryo" panose="020B0604030504040204" pitchFamily="34" charset="-128"/>
              </a:rPr>
              <a:t>・「</a:t>
            </a:r>
            <a:r>
              <a:rPr lang="ja-JP" altLang="en-US" sz="1850" b="1">
                <a:latin typeface="Meiryo" panose="020B0604030504040204" pitchFamily="34" charset="-128"/>
                <a:ea typeface="Meiryo" panose="020B0604030504040204" pitchFamily="34" charset="-128"/>
              </a:rPr>
              <a:t>その他留意事項</a:t>
            </a:r>
            <a:r>
              <a:rPr lang="ja-JP" altLang="en-US" sz="1850">
                <a:latin typeface="Meiryo" panose="020B0604030504040204" pitchFamily="34" charset="-128"/>
                <a:ea typeface="Meiryo" panose="020B0604030504040204" pitchFamily="34" charset="-128"/>
              </a:rPr>
              <a:t>」には、支援内容の具体的な内容や、課題解決のための本人（保護者・兄弟姉妹）の役割・立場についての補足を書いていくことも意識していく。</a:t>
            </a:r>
            <a:endParaRPr lang="en-US" altLang="ja-JP" sz="1850" dirty="0">
              <a:latin typeface="Meiryo" panose="020B0604030504040204" pitchFamily="34" charset="-128"/>
              <a:ea typeface="Meiryo" panose="020B0604030504040204" pitchFamily="34" charset="-128"/>
            </a:endParaRPr>
          </a:p>
          <a:p>
            <a:endParaRPr lang="en-US" altLang="ja-JP" sz="500" dirty="0">
              <a:latin typeface="Meiryo" panose="020B0604030504040204" pitchFamily="34" charset="-128"/>
              <a:ea typeface="Meiryo" panose="020B0604030504040204" pitchFamily="34" charset="-128"/>
            </a:endParaRPr>
          </a:p>
          <a:p>
            <a:pPr marL="223838" indent="-223838"/>
            <a:r>
              <a:rPr lang="ja-JP" altLang="en-US" sz="1850">
                <a:latin typeface="Meiryo" panose="020B0604030504040204" pitchFamily="34" charset="-128"/>
                <a:ea typeface="Meiryo" panose="020B0604030504040204" pitchFamily="34" charset="-128"/>
              </a:rPr>
              <a:t>・週間計画表における</a:t>
            </a:r>
            <a:r>
              <a:rPr lang="ja-JP" altLang="en-US" sz="1850" b="1">
                <a:latin typeface="Meiryo" panose="020B0604030504040204" pitchFamily="34" charset="-128"/>
                <a:ea typeface="Meiryo" panose="020B0604030504040204" pitchFamily="34" charset="-128"/>
              </a:rPr>
              <a:t>主な日常生活上の活動</a:t>
            </a:r>
            <a:r>
              <a:rPr lang="ja-JP" altLang="en-US" sz="1850">
                <a:latin typeface="Meiryo" panose="020B0604030504040204" pitchFamily="34" charset="-128"/>
                <a:ea typeface="Meiryo" panose="020B0604030504040204" pitchFamily="34" charset="-128"/>
              </a:rPr>
              <a:t>については、主に表で示したこれからの日常生活に関して説明を加えていく欄だが、支援目標以外のことで、チャレンジしてみてはどうかとか、こんな場所もあるよといった情報提供等を記述することも考えていく。基本情報としての主な日常生活上の活動には、学校や事業所の様子を記すだけでなく、夕方から就寝までの様子や、休日の様子などを記述することも大切。</a:t>
            </a:r>
            <a:endParaRPr lang="en-US" altLang="ja-JP" sz="185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3506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40634502"/>
              </p:ext>
            </p:extLst>
          </p:nvPr>
        </p:nvGraphicFramePr>
        <p:xfrm>
          <a:off x="92765" y="1542322"/>
          <a:ext cx="8931965" cy="5137781"/>
        </p:xfrm>
        <a:graphic>
          <a:graphicData uri="http://schemas.openxmlformats.org/drawingml/2006/table">
            <a:tbl>
              <a:tblPr firstRow="1" bandRow="1">
                <a:tableStyleId>{5C22544A-7EE6-4342-B048-85BDC9FD1C3A}</a:tableStyleId>
              </a:tblPr>
              <a:tblGrid>
                <a:gridCol w="1422940">
                  <a:extLst>
                    <a:ext uri="{9D8B030D-6E8A-4147-A177-3AD203B41FA5}">
                      <a16:colId xmlns:a16="http://schemas.microsoft.com/office/drawing/2014/main" val="407166056"/>
                    </a:ext>
                  </a:extLst>
                </a:gridCol>
                <a:gridCol w="2501348">
                  <a:extLst>
                    <a:ext uri="{9D8B030D-6E8A-4147-A177-3AD203B41FA5}">
                      <a16:colId xmlns:a16="http://schemas.microsoft.com/office/drawing/2014/main" val="1463335307"/>
                    </a:ext>
                  </a:extLst>
                </a:gridCol>
                <a:gridCol w="5007677">
                  <a:extLst>
                    <a:ext uri="{9D8B030D-6E8A-4147-A177-3AD203B41FA5}">
                      <a16:colId xmlns:a16="http://schemas.microsoft.com/office/drawing/2014/main" val="2594542178"/>
                    </a:ext>
                  </a:extLst>
                </a:gridCol>
              </a:tblGrid>
              <a:tr h="408115">
                <a:tc>
                  <a:txBody>
                    <a:bodyPr/>
                    <a:lstStyle/>
                    <a:p>
                      <a:pPr algn="ctr"/>
                      <a:r>
                        <a:rPr kumimoji="1" lang="ja-JP" altLang="en-US" dirty="0">
                          <a:latin typeface="Meiryo" panose="020B0604030504040204" pitchFamily="34" charset="-128"/>
                          <a:ea typeface="Meiryo" panose="020B0604030504040204" pitchFamily="34" charset="-128"/>
                        </a:rPr>
                        <a:t>時間</a:t>
                      </a:r>
                    </a:p>
                  </a:txBody>
                  <a:tcPr anchor="ctr"/>
                </a:tc>
                <a:tc>
                  <a:txBody>
                    <a:bodyPr/>
                    <a:lstStyle/>
                    <a:p>
                      <a:pPr algn="ctr"/>
                      <a:r>
                        <a:rPr kumimoji="1" lang="ja-JP" altLang="en-US" dirty="0">
                          <a:latin typeface="Meiryo" panose="020B0604030504040204" pitchFamily="34" charset="-128"/>
                          <a:ea typeface="Meiryo" panose="020B0604030504040204" pitchFamily="34" charset="-128"/>
                        </a:rPr>
                        <a:t>内容</a:t>
                      </a:r>
                    </a:p>
                  </a:txBody>
                  <a:tcPr anchor="ctr"/>
                </a:tc>
                <a:tc>
                  <a:txBody>
                    <a:bodyPr/>
                    <a:lstStyle/>
                    <a:p>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862337449"/>
                  </a:ext>
                </a:extLst>
              </a:tr>
              <a:tr h="704418">
                <a:tc>
                  <a:txBody>
                    <a:bodyPr/>
                    <a:lstStyle/>
                    <a:p>
                      <a:r>
                        <a:rPr kumimoji="1" lang="en-US" altLang="ja-JP" dirty="0">
                          <a:latin typeface="Meiryo" panose="020B0604030504040204" pitchFamily="34" charset="-128"/>
                          <a:ea typeface="Meiryo" panose="020B0604030504040204" pitchFamily="34" charset="-128"/>
                        </a:rPr>
                        <a:t>5</a:t>
                      </a:r>
                      <a:r>
                        <a:rPr kumimoji="1" lang="ja-JP" altLang="en-US" dirty="0">
                          <a:latin typeface="Meiryo" panose="020B0604030504040204" pitchFamily="34" charset="-128"/>
                          <a:ea typeface="Meiryo" panose="020B0604030504040204" pitchFamily="34" charset="-128"/>
                        </a:rPr>
                        <a:t>分</a:t>
                      </a:r>
                    </a:p>
                  </a:txBody>
                  <a:tcPr anchor="ctr"/>
                </a:tc>
                <a:tc>
                  <a:txBody>
                    <a:bodyPr/>
                    <a:lstStyle/>
                    <a:p>
                      <a:r>
                        <a:rPr kumimoji="1" lang="ja-JP" altLang="en-US" dirty="0">
                          <a:latin typeface="Meiryo" panose="020B0604030504040204" pitchFamily="34" charset="-128"/>
                          <a:ea typeface="Meiryo" panose="020B0604030504040204" pitchFamily="34" charset="-128"/>
                        </a:rPr>
                        <a:t>演習２ガイダンス</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目的確認</a:t>
                      </a:r>
                    </a:p>
                  </a:txBody>
                  <a:tcPr anchor="ctr"/>
                </a:tc>
                <a:tc>
                  <a:txBody>
                    <a:bodyPr/>
                    <a:lstStyle/>
                    <a:p>
                      <a:r>
                        <a:rPr kumimoji="1" lang="ja-JP" altLang="en-US" dirty="0">
                          <a:latin typeface="Meiryo" panose="020B0604030504040204" pitchFamily="34" charset="-128"/>
                          <a:ea typeface="Meiryo" panose="020B0604030504040204" pitchFamily="34" charset="-128"/>
                        </a:rPr>
                        <a:t>プログラム内容の概要と解説４の内容を参照</a:t>
                      </a:r>
                    </a:p>
                  </a:txBody>
                  <a:tcPr anchor="ctr"/>
                </a:tc>
                <a:extLst>
                  <a:ext uri="{0D108BD9-81ED-4DB2-BD59-A6C34878D82A}">
                    <a16:rowId xmlns:a16="http://schemas.microsoft.com/office/drawing/2014/main" val="3928063510"/>
                  </a:ext>
                </a:extLst>
              </a:tr>
              <a:tr h="1006312">
                <a:tc>
                  <a:txBody>
                    <a:bodyPr/>
                    <a:lstStyle/>
                    <a:p>
                      <a:r>
                        <a:rPr kumimoji="1" lang="en-US" altLang="ja-JP" dirty="0">
                          <a:latin typeface="Meiryo" panose="020B0604030504040204" pitchFamily="34" charset="-128"/>
                          <a:ea typeface="Meiryo" panose="020B0604030504040204" pitchFamily="34" charset="-128"/>
                        </a:rPr>
                        <a:t>10</a:t>
                      </a:r>
                      <a:r>
                        <a:rPr kumimoji="1" lang="ja-JP" altLang="en-US" dirty="0">
                          <a:latin typeface="Meiryo" panose="020B0604030504040204" pitchFamily="34" charset="-128"/>
                          <a:ea typeface="Meiryo" panose="020B0604030504040204" pitchFamily="34" charset="-128"/>
                        </a:rPr>
                        <a:t>分</a:t>
                      </a:r>
                    </a:p>
                  </a:txBody>
                  <a:tcPr anchor="ctr"/>
                </a:tc>
                <a:tc>
                  <a:txBody>
                    <a:bodyPr/>
                    <a:lstStyle/>
                    <a:p>
                      <a:r>
                        <a:rPr kumimoji="1" lang="ja-JP" altLang="en-US" dirty="0">
                          <a:latin typeface="Meiryo" panose="020B0604030504040204" pitchFamily="34" charset="-128"/>
                          <a:ea typeface="Meiryo" panose="020B0604030504040204" pitchFamily="34" charset="-128"/>
                        </a:rPr>
                        <a:t>追加情報提供</a:t>
                      </a:r>
                    </a:p>
                  </a:txBody>
                  <a:tcPr anchor="ctr"/>
                </a:tc>
                <a:tc>
                  <a:txBody>
                    <a:bodyPr/>
                    <a:lstStyle/>
                    <a:p>
                      <a:r>
                        <a:rPr kumimoji="1" lang="ja-JP" altLang="en-US" dirty="0">
                          <a:latin typeface="Meiryo" panose="020B0604030504040204" pitchFamily="34" charset="-128"/>
                          <a:ea typeface="Meiryo" panose="020B0604030504040204" pitchFamily="34" charset="-128"/>
                        </a:rPr>
                        <a:t>別紙参照</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追加情報も詳細になり過ぎないように留意する</a:t>
                      </a:r>
                    </a:p>
                  </a:txBody>
                  <a:tcPr anchor="ctr"/>
                </a:tc>
                <a:extLst>
                  <a:ext uri="{0D108BD9-81ED-4DB2-BD59-A6C34878D82A}">
                    <a16:rowId xmlns:a16="http://schemas.microsoft.com/office/drawing/2014/main" val="3307921098"/>
                  </a:ext>
                </a:extLst>
              </a:tr>
              <a:tr h="1006312">
                <a:tc>
                  <a:txBody>
                    <a:bodyPr/>
                    <a:lstStyle/>
                    <a:p>
                      <a:r>
                        <a:rPr kumimoji="1" lang="en-US" altLang="ja-JP" dirty="0">
                          <a:latin typeface="Meiryo" panose="020B0604030504040204" pitchFamily="34" charset="-128"/>
                          <a:ea typeface="Meiryo" panose="020B0604030504040204" pitchFamily="34" charset="-128"/>
                        </a:rPr>
                        <a:t>5</a:t>
                      </a:r>
                      <a:r>
                        <a:rPr kumimoji="1" lang="ja-JP" altLang="en-US" dirty="0">
                          <a:latin typeface="Meiryo" panose="020B0604030504040204" pitchFamily="34" charset="-128"/>
                          <a:ea typeface="Meiryo" panose="020B0604030504040204" pitchFamily="34" charset="-128"/>
                        </a:rPr>
                        <a:t>分</a:t>
                      </a:r>
                    </a:p>
                  </a:txBody>
                  <a:tcPr anchor="ctr"/>
                </a:tc>
                <a:tc>
                  <a:txBody>
                    <a:bodyPr/>
                    <a:lstStyle/>
                    <a:p>
                      <a:r>
                        <a:rPr kumimoji="1" lang="ja-JP" altLang="en-US" dirty="0">
                          <a:latin typeface="Meiryo" panose="020B0604030504040204" pitchFamily="34" charset="-128"/>
                          <a:ea typeface="Meiryo" panose="020B0604030504040204" pitchFamily="34" charset="-128"/>
                        </a:rPr>
                        <a:t>配役決め</a:t>
                      </a:r>
                    </a:p>
                  </a:txBody>
                  <a:tcPr anchor="ctr"/>
                </a:tc>
                <a:tc>
                  <a:txBody>
                    <a:bodyPr/>
                    <a:lstStyle/>
                    <a:p>
                      <a:r>
                        <a:rPr kumimoji="1" lang="ja-JP" altLang="en-US" dirty="0">
                          <a:latin typeface="Meiryo" panose="020B0604030504040204" pitchFamily="34" charset="-128"/>
                          <a:ea typeface="Meiryo" panose="020B0604030504040204" pitchFamily="34" charset="-128"/>
                        </a:rPr>
                        <a:t>相談支援専門員・児童発達支援管理責任者・本人役・母親は必須。</a:t>
                      </a:r>
                      <a:endParaRPr kumimoji="1" lang="en-US" altLang="ja-JP" dirty="0">
                        <a:latin typeface="Meiryo" panose="020B0604030504040204" pitchFamily="34" charset="-128"/>
                        <a:ea typeface="Meiryo" panose="020B0604030504040204" pitchFamily="34" charset="-128"/>
                      </a:endParaRPr>
                    </a:p>
                    <a:p>
                      <a:r>
                        <a:rPr kumimoji="1" lang="en-US" altLang="ja-JP" dirty="0">
                          <a:latin typeface="Meiryo" panose="020B0604030504040204" pitchFamily="34" charset="-128"/>
                          <a:ea typeface="Meiryo" panose="020B0604030504040204" pitchFamily="34" charset="-128"/>
                        </a:rPr>
                        <a:t>G</a:t>
                      </a:r>
                      <a:r>
                        <a:rPr kumimoji="1" lang="ja-JP" altLang="en-US" dirty="0">
                          <a:latin typeface="Meiryo" panose="020B0604030504040204" pitchFamily="34" charset="-128"/>
                          <a:ea typeface="Meiryo" panose="020B0604030504040204" pitchFamily="34" charset="-128"/>
                        </a:rPr>
                        <a:t>人数等により配役を決めておく</a:t>
                      </a:r>
                    </a:p>
                  </a:txBody>
                  <a:tcPr anchor="ctr"/>
                </a:tc>
                <a:extLst>
                  <a:ext uri="{0D108BD9-81ED-4DB2-BD59-A6C34878D82A}">
                    <a16:rowId xmlns:a16="http://schemas.microsoft.com/office/drawing/2014/main" val="167528554"/>
                  </a:ext>
                </a:extLst>
              </a:tr>
              <a:tr h="1006312">
                <a:tc>
                  <a:txBody>
                    <a:bodyPr/>
                    <a:lstStyle/>
                    <a:p>
                      <a:r>
                        <a:rPr kumimoji="1" lang="en-US" altLang="ja-JP" dirty="0">
                          <a:latin typeface="Meiryo" panose="020B0604030504040204" pitchFamily="34" charset="-128"/>
                          <a:ea typeface="Meiryo" panose="020B0604030504040204" pitchFamily="34" charset="-128"/>
                        </a:rPr>
                        <a:t>30</a:t>
                      </a:r>
                      <a:r>
                        <a:rPr kumimoji="1" lang="ja-JP" altLang="en-US" dirty="0">
                          <a:latin typeface="Meiryo" panose="020B0604030504040204" pitchFamily="34" charset="-128"/>
                          <a:ea typeface="Meiryo" panose="020B0604030504040204" pitchFamily="34" charset="-128"/>
                        </a:rPr>
                        <a:t>分</a:t>
                      </a:r>
                    </a:p>
                  </a:txBody>
                  <a:tcPr anchor="ctr"/>
                </a:tc>
                <a:tc>
                  <a:txBody>
                    <a:bodyPr/>
                    <a:lstStyle/>
                    <a:p>
                      <a:r>
                        <a:rPr kumimoji="1" lang="ja-JP" altLang="en-US" dirty="0">
                          <a:latin typeface="Meiryo" panose="020B0604030504040204" pitchFamily="34" charset="-128"/>
                          <a:ea typeface="Meiryo" panose="020B0604030504040204" pitchFamily="34" charset="-128"/>
                        </a:rPr>
                        <a:t>障害児</a:t>
                      </a:r>
                      <a:r>
                        <a:rPr kumimoji="1" lang="ja-JP" altLang="en-US">
                          <a:latin typeface="Meiryo" panose="020B0604030504040204" pitchFamily="34" charset="-128"/>
                          <a:ea typeface="Meiryo" panose="020B0604030504040204" pitchFamily="34" charset="-128"/>
                        </a:rPr>
                        <a:t>支援担当者</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会議</a:t>
                      </a:r>
                      <a:r>
                        <a:rPr kumimoji="1" lang="ja-JP" altLang="en-US" dirty="0">
                          <a:latin typeface="Meiryo" panose="020B0604030504040204" pitchFamily="34" charset="-128"/>
                          <a:ea typeface="Meiryo" panose="020B0604030504040204" pitchFamily="34" charset="-128"/>
                        </a:rPr>
                        <a:t>の模擬</a:t>
                      </a:r>
                    </a:p>
                  </a:txBody>
                  <a:tcPr anchor="ctr"/>
                </a:tc>
                <a:tc>
                  <a:txBody>
                    <a:bodyPr/>
                    <a:lstStyle/>
                    <a:p>
                      <a:r>
                        <a:rPr kumimoji="1" lang="ja-JP" altLang="en-US" dirty="0">
                          <a:latin typeface="Meiryo" panose="020B0604030504040204" pitchFamily="34" charset="-128"/>
                          <a:ea typeface="Meiryo" panose="020B0604030504040204" pitchFamily="34" charset="-128"/>
                        </a:rPr>
                        <a:t>進行役は相談支援専門員とする</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３０分を超えそうであれば、会議は中断</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早く終われば、振り返りを実施</a:t>
                      </a:r>
                    </a:p>
                  </a:txBody>
                  <a:tcPr anchor="ctr"/>
                </a:tc>
                <a:extLst>
                  <a:ext uri="{0D108BD9-81ED-4DB2-BD59-A6C34878D82A}">
                    <a16:rowId xmlns:a16="http://schemas.microsoft.com/office/drawing/2014/main" val="262768559"/>
                  </a:ext>
                </a:extLst>
              </a:tr>
              <a:tr h="1006312">
                <a:tc>
                  <a:txBody>
                    <a:bodyPr/>
                    <a:lstStyle/>
                    <a:p>
                      <a:r>
                        <a:rPr kumimoji="1" lang="en-US" altLang="ja-JP" dirty="0">
                          <a:latin typeface="Meiryo" panose="020B0604030504040204" pitchFamily="34" charset="-128"/>
                          <a:ea typeface="Meiryo" panose="020B0604030504040204" pitchFamily="34" charset="-128"/>
                        </a:rPr>
                        <a:t>10</a:t>
                      </a:r>
                      <a:r>
                        <a:rPr kumimoji="1" lang="ja-JP" altLang="en-US" dirty="0">
                          <a:latin typeface="Meiryo" panose="020B0604030504040204" pitchFamily="34" charset="-128"/>
                          <a:ea typeface="Meiryo" panose="020B0604030504040204" pitchFamily="34" charset="-128"/>
                        </a:rPr>
                        <a:t>分</a:t>
                      </a:r>
                    </a:p>
                  </a:txBody>
                  <a:tcPr anchor="ctr"/>
                </a:tc>
                <a:tc>
                  <a:txBody>
                    <a:bodyPr/>
                    <a:lstStyle/>
                    <a:p>
                      <a:r>
                        <a:rPr kumimoji="1" lang="ja-JP" altLang="en-US" dirty="0">
                          <a:latin typeface="Meiryo" panose="020B0604030504040204" pitchFamily="34" charset="-128"/>
                          <a:ea typeface="Meiryo" panose="020B0604030504040204" pitchFamily="34" charset="-128"/>
                        </a:rPr>
                        <a:t>振返り・まとめ</a:t>
                      </a:r>
                    </a:p>
                  </a:txBody>
                  <a:tcPr anchor="ctr"/>
                </a:tc>
                <a:tc>
                  <a:txBody>
                    <a:bodyPr/>
                    <a:lstStyle/>
                    <a:p>
                      <a:r>
                        <a:rPr kumimoji="1" lang="ja-JP" altLang="en-US" dirty="0">
                          <a:latin typeface="Meiryo" panose="020B0604030504040204" pitchFamily="34" charset="-128"/>
                          <a:ea typeface="Meiryo" panose="020B0604030504040204" pitchFamily="34" charset="-128"/>
                        </a:rPr>
                        <a:t>振返りシート使用</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短時間なので、○△✕を話し合って記入していく</a:t>
                      </a:r>
                    </a:p>
                  </a:txBody>
                  <a:tcPr anchor="ctr"/>
                </a:tc>
                <a:extLst>
                  <a:ext uri="{0D108BD9-81ED-4DB2-BD59-A6C34878D82A}">
                    <a16:rowId xmlns:a16="http://schemas.microsoft.com/office/drawing/2014/main" val="2046866788"/>
                  </a:ext>
                </a:extLst>
              </a:tr>
            </a:tbl>
          </a:graphicData>
        </a:graphic>
      </p:graphicFrame>
      <p:sp>
        <p:nvSpPr>
          <p:cNvPr id="3" name="テキスト ボックス 2">
            <a:extLst>
              <a:ext uri="{FF2B5EF4-FFF2-40B4-BE49-F238E27FC236}">
                <a16:creationId xmlns:a16="http://schemas.microsoft.com/office/drawing/2014/main" id="{1733F1A6-CA52-FAE8-4429-6D0628A45EA7}"/>
              </a:ext>
            </a:extLst>
          </p:cNvPr>
          <p:cNvSpPr txBox="1"/>
          <p:nvPr/>
        </p:nvSpPr>
        <p:spPr>
          <a:xfrm>
            <a:off x="1400296" y="341993"/>
            <a:ext cx="6340197" cy="1200329"/>
          </a:xfrm>
          <a:prstGeom prst="rect">
            <a:avLst/>
          </a:prstGeom>
          <a:noFill/>
        </p:spPr>
        <p:txBody>
          <a:bodyPr wrap="none" rtlCol="0">
            <a:spAutoFit/>
          </a:bodyPr>
          <a:lstStyle/>
          <a:p>
            <a:pPr algn="ctr"/>
            <a:r>
              <a:rPr kumimoji="1" lang="ja-JP" altLang="en-US" sz="3600" b="1">
                <a:latin typeface="メイリオ" panose="020B0604030504040204" pitchFamily="50" charset="-128"/>
                <a:ea typeface="メイリオ" panose="020B0604030504040204" pitchFamily="50" charset="-128"/>
              </a:rPr>
              <a:t>演習２ 障害児支援担当者会議</a:t>
            </a:r>
            <a:br>
              <a:rPr kumimoji="1" lang="en-US" altLang="ja-JP" sz="3600" b="1" dirty="0">
                <a:latin typeface="メイリオ" panose="020B0604030504040204" pitchFamily="50" charset="-128"/>
                <a:ea typeface="メイリオ" panose="020B0604030504040204" pitchFamily="50" charset="-128"/>
              </a:rPr>
            </a:br>
            <a:r>
              <a:rPr kumimoji="1" lang="ja-JP" altLang="en-US" sz="3600" b="1">
                <a:latin typeface="メイリオ" panose="020B0604030504040204" pitchFamily="50" charset="-128"/>
                <a:ea typeface="メイリオ" panose="020B0604030504040204" pitchFamily="50" charset="-128"/>
              </a:rPr>
              <a:t>ロールプレイ</a:t>
            </a:r>
            <a:endParaRPr kumimoji="1" lang="ja-JP" altLang="en-US" sz="3600" b="1"/>
          </a:p>
        </p:txBody>
      </p:sp>
    </p:spTree>
    <p:extLst>
      <p:ext uri="{BB962C8B-B14F-4D97-AF65-F5344CB8AC3E}">
        <p14:creationId xmlns:p14="http://schemas.microsoft.com/office/powerpoint/2010/main" val="287443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4F3342-B559-DFC5-3DC4-66B276213DEC}"/>
              </a:ext>
            </a:extLst>
          </p:cNvPr>
          <p:cNvSpPr/>
          <p:nvPr/>
        </p:nvSpPr>
        <p:spPr>
          <a:xfrm>
            <a:off x="1192693" y="529261"/>
            <a:ext cx="6824871" cy="199609"/>
          </a:xfrm>
          <a:prstGeom prst="rect">
            <a:avLst/>
          </a:prstGeom>
          <a:solidFill>
            <a:srgbClr val="FFE2FC"/>
          </a:solidFill>
          <a:ln>
            <a:solidFill>
              <a:srgbClr val="FFE2F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E2FC"/>
              </a:solidFill>
            </a:endParaRPr>
          </a:p>
        </p:txBody>
      </p:sp>
      <p:sp>
        <p:nvSpPr>
          <p:cNvPr id="5" name="コンテンツ プレースホルダ 2"/>
          <p:cNvSpPr txBox="1">
            <a:spLocks/>
          </p:cNvSpPr>
          <p:nvPr/>
        </p:nvSpPr>
        <p:spPr bwMode="auto">
          <a:xfrm>
            <a:off x="716803" y="236955"/>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457200" rtl="0" eaLnBrk="0" fontAlgn="base" latinLnBrk="0" hangingPunct="0">
              <a:lnSpc>
                <a:spcPct val="95000"/>
              </a:lnSpc>
              <a:spcBef>
                <a:spcPct val="5000"/>
              </a:spcBef>
              <a:spcAft>
                <a:spcPct val="0"/>
              </a:spcAft>
              <a:buClrTx/>
              <a:buSzTx/>
              <a:buFontTx/>
              <a:buNone/>
              <a:tabLst/>
              <a:defRPr/>
            </a:pPr>
            <a:r>
              <a:rPr kumimoji="1" lang="ja-JP" altLang="en-US"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児童期における会議の進行役の役割</a:t>
            </a:r>
          </a:p>
        </p:txBody>
      </p:sp>
      <p:grpSp>
        <p:nvGrpSpPr>
          <p:cNvPr id="18" name="グループ化 17">
            <a:extLst>
              <a:ext uri="{FF2B5EF4-FFF2-40B4-BE49-F238E27FC236}">
                <a16:creationId xmlns:a16="http://schemas.microsoft.com/office/drawing/2014/main" id="{1C04C9AA-FCFB-3267-1CE1-9D7CCFF2FF8D}"/>
              </a:ext>
            </a:extLst>
          </p:cNvPr>
          <p:cNvGrpSpPr/>
          <p:nvPr/>
        </p:nvGrpSpPr>
        <p:grpSpPr>
          <a:xfrm>
            <a:off x="145140" y="1021176"/>
            <a:ext cx="5325485" cy="5710928"/>
            <a:chOff x="145140" y="1021176"/>
            <a:chExt cx="5325485" cy="5710928"/>
          </a:xfrm>
        </p:grpSpPr>
        <p:sp>
          <p:nvSpPr>
            <p:cNvPr id="11" name="正方形/長方形 10">
              <a:extLst>
                <a:ext uri="{FF2B5EF4-FFF2-40B4-BE49-F238E27FC236}">
                  <a16:creationId xmlns:a16="http://schemas.microsoft.com/office/drawing/2014/main" id="{BF61A556-FC2E-1E3B-D418-12C2412A1024}"/>
                </a:ext>
              </a:extLst>
            </p:cNvPr>
            <p:cNvSpPr/>
            <p:nvPr/>
          </p:nvSpPr>
          <p:spPr>
            <a:xfrm>
              <a:off x="145141" y="1021176"/>
              <a:ext cx="5155729" cy="5710928"/>
            </a:xfrm>
            <a:prstGeom prst="rect">
              <a:avLst/>
            </a:prstGeom>
            <a:solidFill>
              <a:srgbClr val="D9FBFF"/>
            </a:solidFill>
            <a:ln w="28575">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A5E6053-239B-48D7-97B9-64D8A11BFFE9}"/>
                </a:ext>
              </a:extLst>
            </p:cNvPr>
            <p:cNvSpPr txBox="1"/>
            <p:nvPr/>
          </p:nvSpPr>
          <p:spPr>
            <a:xfrm>
              <a:off x="145140" y="1161348"/>
              <a:ext cx="5325485" cy="5570756"/>
            </a:xfrm>
            <a:prstGeom prst="rect">
              <a:avLst/>
            </a:prstGeom>
            <a:noFill/>
          </p:spPr>
          <p:txBody>
            <a:bodyPr wrap="square">
              <a:spAutoFit/>
            </a:bodyPr>
            <a:lstStyle/>
            <a:p>
              <a:pPr marL="0" indent="0">
                <a:buNone/>
              </a:pPr>
              <a:r>
                <a:rPr lang="ja-JP" altLang="en-US" sz="2000" b="1">
                  <a:solidFill>
                    <a:srgbClr val="0F0DFF"/>
                  </a:solidFill>
                  <a:latin typeface="メイリオ" panose="020B0604030504040204" pitchFamily="50" charset="-128"/>
                  <a:ea typeface="メイリオ" panose="020B0604030504040204" pitchFamily="50" charset="-128"/>
                </a:rPr>
                <a:t>①</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会議の目的を事前に複数で決めておく</a:t>
              </a:r>
              <a:endParaRPr lang="en-US" altLang="ja-JP" sz="2000" b="1" dirty="0">
                <a:solidFill>
                  <a:srgbClr val="0F0DFF"/>
                </a:solidFill>
                <a:latin typeface="メイリオ" panose="020B0604030504040204" pitchFamily="50" charset="-128"/>
                <a:ea typeface="メイリオ" panose="020B0604030504040204" pitchFamily="50" charset="-128"/>
              </a:endParaRPr>
            </a:p>
            <a:p>
              <a:pPr marL="0" indent="0">
                <a:buNone/>
              </a:pPr>
              <a:r>
                <a:rPr lang="ja-JP" altLang="en-US" sz="1400" b="1">
                  <a:solidFill>
                    <a:schemeClr val="accent3">
                      <a:lumMod val="75000"/>
                    </a:schemeClr>
                  </a:solidFill>
                  <a:latin typeface="メイリオ" panose="020B0604030504040204" pitchFamily="50" charset="-128"/>
                  <a:ea typeface="メイリオ" panose="020B0604030504040204" pitchFamily="50" charset="-128"/>
                </a:rPr>
                <a:t>　</a:t>
              </a:r>
              <a:r>
                <a:rPr lang="ja-JP" altLang="en-US" sz="1400">
                  <a:latin typeface="メイリオ" panose="020B0604030504040204" pitchFamily="50" charset="-128"/>
                  <a:ea typeface="メイリオ" panose="020B0604030504040204" pitchFamily="50" charset="-128"/>
                </a:rPr>
                <a:t>（会議の冒頭で会議の目的を明確に伝える。）</a:t>
              </a: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2000" b="1">
                  <a:solidFill>
                    <a:srgbClr val="0F0DFF"/>
                  </a:solidFill>
                  <a:latin typeface="メイリオ" panose="020B0604030504040204" pitchFamily="50" charset="-128"/>
                  <a:ea typeface="メイリオ" panose="020B0604030504040204" pitchFamily="50" charset="-128"/>
                </a:rPr>
                <a:t>②</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時間を決めて行なう</a:t>
              </a:r>
              <a:endParaRPr lang="en-US" altLang="ja-JP" sz="2000" b="1" dirty="0">
                <a:solidFill>
                  <a:srgbClr val="0F0DFF"/>
                </a:solidFill>
                <a:latin typeface="メイリオ" panose="020B0604030504040204" pitchFamily="50" charset="-128"/>
                <a:ea typeface="メイリオ" panose="020B0604030504040204" pitchFamily="50" charset="-128"/>
              </a:endParaRPr>
            </a:p>
            <a:p>
              <a:pPr marL="357188" indent="-357188">
                <a:buNone/>
              </a:pPr>
              <a:r>
                <a:rPr lang="ja-JP" altLang="en-US" sz="1400" b="1">
                  <a:solidFill>
                    <a:schemeClr val="accent3">
                      <a:lumMod val="75000"/>
                    </a:schemeClr>
                  </a:solidFill>
                  <a:latin typeface="メイリオ" panose="020B0604030504040204" pitchFamily="50" charset="-128"/>
                  <a:ea typeface="メイリオ" panose="020B0604030504040204" pitchFamily="50" charset="-128"/>
                </a:rPr>
                <a:t>　</a:t>
              </a:r>
              <a:r>
                <a:rPr lang="ja-JP" altLang="en-US" sz="1400">
                  <a:latin typeface="メイリオ" panose="020B0604030504040204" pitchFamily="50" charset="-128"/>
                  <a:ea typeface="メイリオ" panose="020B0604030504040204" pitchFamily="50" charset="-128"/>
                </a:rPr>
                <a:t>（早く終わったのなら、時間までは保護者の思いを確認していくことなど決められた時間は使っていく。）</a:t>
              </a:r>
              <a:endParaRPr lang="en-US" altLang="ja-JP" sz="1400" dirty="0">
                <a:latin typeface="メイリオ" panose="020B0604030504040204" pitchFamily="50" charset="-128"/>
                <a:ea typeface="メイリオ" panose="020B0604030504040204" pitchFamily="50" charset="-128"/>
              </a:endParaRPr>
            </a:p>
            <a:p>
              <a:pPr marL="357188" indent="-357188">
                <a:buNone/>
              </a:pPr>
              <a:endParaRPr lang="en-US" altLang="ja-JP" sz="1200" dirty="0">
                <a:latin typeface="メイリオ" panose="020B0604030504040204" pitchFamily="50" charset="-128"/>
                <a:ea typeface="メイリオ" panose="020B0604030504040204" pitchFamily="50" charset="-128"/>
              </a:endParaRPr>
            </a:p>
            <a:p>
              <a:pPr marL="317500" indent="-317500">
                <a:buNone/>
              </a:pPr>
              <a:r>
                <a:rPr lang="ja-JP" altLang="en-US" sz="2000" b="1">
                  <a:solidFill>
                    <a:srgbClr val="0F0DFF"/>
                  </a:solidFill>
                  <a:latin typeface="メイリオ" panose="020B0604030504040204" pitchFamily="50" charset="-128"/>
                  <a:ea typeface="メイリオ" panose="020B0604030504040204" pitchFamily="50" charset="-128"/>
                </a:rPr>
                <a:t>③</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アイディアを出し合う機会は可能な限り作っていく</a:t>
              </a:r>
              <a:endParaRPr lang="en-US" altLang="ja-JP" sz="2000" b="1" dirty="0">
                <a:solidFill>
                  <a:srgbClr val="0F0DFF"/>
                </a:solidFill>
                <a:latin typeface="メイリオ" panose="020B0604030504040204" pitchFamily="50" charset="-128"/>
                <a:ea typeface="メイリオ" panose="020B0604030504040204" pitchFamily="50" charset="-128"/>
              </a:endParaRPr>
            </a:p>
            <a:p>
              <a:pPr marL="0" indent="0">
                <a:buNone/>
              </a:pPr>
              <a:r>
                <a:rPr lang="ja-JP" altLang="en-US" sz="1400" b="1">
                  <a:solidFill>
                    <a:schemeClr val="accent3">
                      <a:lumMod val="75000"/>
                    </a:schemeClr>
                  </a:solidFill>
                  <a:latin typeface="メイリオ" panose="020B0604030504040204" pitchFamily="50" charset="-128"/>
                  <a:ea typeface="メイリオ" panose="020B0604030504040204" pitchFamily="50" charset="-128"/>
                </a:rPr>
                <a:t>　</a:t>
              </a:r>
              <a:r>
                <a:rPr lang="ja-JP" altLang="en-US" sz="1400">
                  <a:latin typeface="メイリオ" panose="020B0604030504040204" pitchFamily="50" charset="-128"/>
                  <a:ea typeface="メイリオ" panose="020B0604030504040204" pitchFamily="50" charset="-128"/>
                </a:rPr>
                <a:t>（参加者全員が意見を言う機会をつくる）</a:t>
              </a: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317500" indent="-317500">
                <a:buNone/>
              </a:pPr>
              <a:r>
                <a:rPr lang="ja-JP" altLang="en-US" sz="2000" b="1">
                  <a:solidFill>
                    <a:srgbClr val="0F0DFF"/>
                  </a:solidFill>
                  <a:latin typeface="メイリオ" panose="020B0604030504040204" pitchFamily="50" charset="-128"/>
                  <a:ea typeface="メイリオ" panose="020B0604030504040204" pitchFamily="50" charset="-128"/>
                </a:rPr>
                <a:t>④</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子どもの思い、関心、求めていることについて触れていく</a:t>
              </a:r>
              <a:endParaRPr lang="en-US" altLang="ja-JP" sz="2000" b="1" dirty="0">
                <a:solidFill>
                  <a:srgbClr val="0F0DFF"/>
                </a:solidFill>
                <a:latin typeface="メイリオ" panose="020B0604030504040204" pitchFamily="50" charset="-128"/>
                <a:ea typeface="メイリオ" panose="020B0604030504040204" pitchFamily="50" charset="-128"/>
              </a:endParaRPr>
            </a:p>
            <a:p>
              <a:pPr marL="184150" indent="-184150">
                <a:buNone/>
              </a:pPr>
              <a:r>
                <a:rPr lang="ja-JP" altLang="en-US" sz="1400">
                  <a:latin typeface="メイリオ" panose="020B0604030504040204" pitchFamily="50" charset="-128"/>
                  <a:ea typeface="メイリオ" panose="020B0604030504040204" pitchFamily="50" charset="-128"/>
                </a:rPr>
                <a:t>（意見がまとまりそうにないときや結論が出にくいときには、子どもの気持ちを振り返っていくように声をかけていく。）</a:t>
              </a:r>
              <a:endParaRPr lang="en-US" altLang="ja-JP" sz="1400" dirty="0">
                <a:latin typeface="メイリオ" panose="020B0604030504040204" pitchFamily="50" charset="-128"/>
                <a:ea typeface="メイリオ" panose="020B0604030504040204" pitchFamily="50" charset="-128"/>
              </a:endParaRPr>
            </a:p>
            <a:p>
              <a:pPr marL="184150" indent="-184150">
                <a:buNone/>
              </a:pPr>
              <a:endParaRPr lang="en-US" altLang="ja-JP" sz="1200" dirty="0">
                <a:latin typeface="メイリオ" panose="020B0604030504040204" pitchFamily="50" charset="-128"/>
                <a:ea typeface="メイリオ" panose="020B0604030504040204" pitchFamily="50" charset="-128"/>
              </a:endParaRPr>
            </a:p>
            <a:p>
              <a:pPr marL="317500" indent="-317500">
                <a:buNone/>
              </a:pPr>
              <a:r>
                <a:rPr lang="ja-JP" altLang="en-US" sz="2000" b="1">
                  <a:solidFill>
                    <a:srgbClr val="0F0DFF"/>
                  </a:solidFill>
                  <a:latin typeface="メイリオ" panose="020B0604030504040204" pitchFamily="50" charset="-128"/>
                  <a:ea typeface="メイリオ" panose="020B0604030504040204" pitchFamily="50" charset="-128"/>
                </a:rPr>
                <a:t>⑤</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次回の会議に向けて、どのような情報を集めていけば良いかを確認する</a:t>
              </a:r>
              <a:endParaRPr lang="en-US" altLang="ja-JP" sz="2000" b="1" dirty="0">
                <a:solidFill>
                  <a:srgbClr val="0F0DFF"/>
                </a:solidFill>
                <a:latin typeface="メイリオ" panose="020B0604030504040204" pitchFamily="50" charset="-128"/>
                <a:ea typeface="メイリオ" panose="020B0604030504040204" pitchFamily="50" charset="-128"/>
              </a:endParaRPr>
            </a:p>
            <a:p>
              <a:pPr marL="0" indent="0">
                <a:buNone/>
              </a:pPr>
              <a:r>
                <a:rPr lang="ja-JP" altLang="en-US" sz="1400">
                  <a:latin typeface="メイリオ" panose="020B0604030504040204" pitchFamily="50" charset="-128"/>
                  <a:ea typeface="メイリオ" panose="020B0604030504040204" pitchFamily="50" charset="-128"/>
                </a:rPr>
                <a:t>　（外部の関係者の意見等を集めることに努める。）</a:t>
              </a: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317500" indent="-317500">
                <a:buNone/>
              </a:pPr>
              <a:r>
                <a:rPr lang="ja-JP" altLang="en-US" sz="2000" b="1">
                  <a:solidFill>
                    <a:srgbClr val="0F0DFF"/>
                  </a:solidFill>
                  <a:latin typeface="メイリオ" panose="020B0604030504040204" pitchFamily="50" charset="-128"/>
                  <a:ea typeface="メイリオ" panose="020B0604030504040204" pitchFamily="50" charset="-128"/>
                </a:rPr>
                <a:t>⑥</a:t>
              </a:r>
              <a:r>
                <a:rPr lang="en-US" altLang="ja-JP" sz="2000" b="1" dirty="0">
                  <a:solidFill>
                    <a:srgbClr val="0F0DFF"/>
                  </a:solidFill>
                  <a:latin typeface="メイリオ" panose="020B0604030504040204" pitchFamily="50" charset="-128"/>
                  <a:ea typeface="メイリオ" panose="020B0604030504040204" pitchFamily="50" charset="-128"/>
                </a:rPr>
                <a:t> </a:t>
              </a:r>
              <a:r>
                <a:rPr lang="ja-JP" altLang="en-US" sz="2000" b="1">
                  <a:solidFill>
                    <a:srgbClr val="0F0DFF"/>
                  </a:solidFill>
                  <a:latin typeface="メイリオ" panose="020B0604030504040204" pitchFamily="50" charset="-128"/>
                  <a:ea typeface="メイリオ" panose="020B0604030504040204" pitchFamily="50" charset="-128"/>
                </a:rPr>
                <a:t>情報の収集と確認と整理を行い、共有したいことは何かをまとめていく</a:t>
              </a:r>
              <a:endParaRPr lang="en-US" altLang="ja-JP" sz="2000" dirty="0">
                <a:solidFill>
                  <a:srgbClr val="0F0DFF"/>
                </a:solidFill>
              </a:endParaRPr>
            </a:p>
          </p:txBody>
        </p:sp>
      </p:grpSp>
      <p:grpSp>
        <p:nvGrpSpPr>
          <p:cNvPr id="17" name="グループ化 16">
            <a:extLst>
              <a:ext uri="{FF2B5EF4-FFF2-40B4-BE49-F238E27FC236}">
                <a16:creationId xmlns:a16="http://schemas.microsoft.com/office/drawing/2014/main" id="{64F5BB86-8498-C93E-4A22-AEC9D3081137}"/>
              </a:ext>
            </a:extLst>
          </p:cNvPr>
          <p:cNvGrpSpPr/>
          <p:nvPr/>
        </p:nvGrpSpPr>
        <p:grpSpPr>
          <a:xfrm>
            <a:off x="5415565" y="1022734"/>
            <a:ext cx="3638355" cy="5709369"/>
            <a:chOff x="5415565" y="1022734"/>
            <a:chExt cx="3638355" cy="5709369"/>
          </a:xfrm>
        </p:grpSpPr>
        <p:sp>
          <p:nvSpPr>
            <p:cNvPr id="12" name="正方形/長方形 11">
              <a:extLst>
                <a:ext uri="{FF2B5EF4-FFF2-40B4-BE49-F238E27FC236}">
                  <a16:creationId xmlns:a16="http://schemas.microsoft.com/office/drawing/2014/main" id="{86D1BA18-A2FC-4679-799D-B35595535379}"/>
                </a:ext>
              </a:extLst>
            </p:cNvPr>
            <p:cNvSpPr/>
            <p:nvPr/>
          </p:nvSpPr>
          <p:spPr>
            <a:xfrm>
              <a:off x="5420139" y="1287944"/>
              <a:ext cx="3578720" cy="5444159"/>
            </a:xfrm>
            <a:prstGeom prst="rect">
              <a:avLst/>
            </a:prstGeom>
            <a:solidFill>
              <a:srgbClr val="FFFDD3"/>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A97C309-4DAB-C9D3-6253-01EFB66C8E0B}"/>
                </a:ext>
              </a:extLst>
            </p:cNvPr>
            <p:cNvSpPr txBox="1"/>
            <p:nvPr/>
          </p:nvSpPr>
          <p:spPr>
            <a:xfrm>
              <a:off x="5415565" y="1845959"/>
              <a:ext cx="3638355" cy="3724096"/>
            </a:xfrm>
            <a:prstGeom prst="rect">
              <a:avLst/>
            </a:prstGeom>
            <a:noFill/>
          </p:spPr>
          <p:txBody>
            <a:bodyPr wrap="square" rtlCol="0">
              <a:spAutoFit/>
            </a:bodyPr>
            <a:lstStyle/>
            <a:p>
              <a:r>
                <a:rPr kumimoji="1" lang="ja-JP" altLang="en-US" sz="2000">
                  <a:solidFill>
                    <a:srgbClr val="FF0000"/>
                  </a:solidFill>
                  <a:latin typeface="メイリオ" panose="020B0604030504040204" pitchFamily="50" charset="-128"/>
                  <a:ea typeface="メイリオ" panose="020B0604030504040204" pitchFamily="50" charset="-128"/>
                </a:rPr>
                <a:t>①</a:t>
              </a:r>
              <a:r>
                <a:rPr kumimoji="1" lang="en-US" altLang="ja-JP" sz="2000" dirty="0">
                  <a:solidFill>
                    <a:srgbClr val="FF0000"/>
                  </a:solidFill>
                  <a:latin typeface="メイリオ" panose="020B0604030504040204" pitchFamily="50" charset="-128"/>
                  <a:ea typeface="メイリオ" panose="020B0604030504040204" pitchFamily="50" charset="-128"/>
                </a:rPr>
                <a:t> </a:t>
              </a:r>
              <a:r>
                <a:rPr kumimoji="1" lang="ja-JP" altLang="en-US" sz="2000">
                  <a:solidFill>
                    <a:srgbClr val="FF0000"/>
                  </a:solidFill>
                  <a:latin typeface="メイリオ" panose="020B0604030504040204" pitchFamily="50" charset="-128"/>
                  <a:ea typeface="メイリオ" panose="020B0604030504040204" pitchFamily="50" charset="-128"/>
                </a:rPr>
                <a:t>障害児支援利用計画（案）</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pPr marL="317500"/>
              <a:r>
                <a:rPr kumimoji="1" lang="ja-JP" altLang="en-US" sz="2000">
                  <a:solidFill>
                    <a:srgbClr val="FF0000"/>
                  </a:solidFill>
                  <a:latin typeface="メイリオ" panose="020B0604030504040204" pitchFamily="50" charset="-128"/>
                  <a:ea typeface="メイリオ" panose="020B0604030504040204" pitchFamily="50" charset="-128"/>
                </a:rPr>
                <a:t>の</a:t>
              </a:r>
              <a:r>
                <a:rPr kumimoji="1" lang="ja-JP" altLang="en-US" sz="2000" dirty="0">
                  <a:solidFill>
                    <a:srgbClr val="FF0000"/>
                  </a:solidFill>
                  <a:latin typeface="メイリオ" panose="020B0604030504040204" pitchFamily="50" charset="-128"/>
                  <a:ea typeface="メイリオ" panose="020B0604030504040204" pitchFamily="50" charset="-128"/>
                </a:rPr>
                <a:t>共有</a:t>
              </a:r>
              <a:r>
                <a:rPr kumimoji="1" lang="ja-JP" altLang="en-US" sz="1600" dirty="0">
                  <a:solidFill>
                    <a:srgbClr val="FF0000"/>
                  </a:solidFill>
                  <a:latin typeface="メイリオ" panose="020B0604030504040204" pitchFamily="50" charset="-128"/>
                  <a:ea typeface="メイリオ" panose="020B0604030504040204" pitchFamily="50" charset="-128"/>
                </a:rPr>
                <a:t>（</a:t>
              </a:r>
              <a:r>
                <a:rPr kumimoji="1" lang="ja-JP" altLang="en-US" sz="1600">
                  <a:solidFill>
                    <a:srgbClr val="FF0000"/>
                  </a:solidFill>
                  <a:latin typeface="メイリオ" panose="020B0604030504040204" pitchFamily="50" charset="-128"/>
                  <a:ea typeface="メイリオ" panose="020B0604030504040204" pitchFamily="50" charset="-128"/>
                </a:rPr>
                <a:t>加筆修正が必要な場</a:t>
              </a:r>
              <a:endParaRPr kumimoji="1" lang="en-US" altLang="ja-JP" sz="1600" dirty="0">
                <a:solidFill>
                  <a:srgbClr val="FF0000"/>
                </a:solidFill>
                <a:latin typeface="メイリオ" panose="020B0604030504040204" pitchFamily="50" charset="-128"/>
                <a:ea typeface="メイリオ" panose="020B0604030504040204" pitchFamily="50" charset="-128"/>
              </a:endParaRPr>
            </a:p>
            <a:p>
              <a:pPr marL="317500"/>
              <a:r>
                <a:rPr kumimoji="1" lang="ja-JP" altLang="en-US" sz="1600">
                  <a:solidFill>
                    <a:srgbClr val="FF0000"/>
                  </a:solidFill>
                  <a:latin typeface="メイリオ" panose="020B0604030504040204" pitchFamily="50" charset="-128"/>
                  <a:ea typeface="メイリオ" panose="020B0604030504040204" pitchFamily="50" charset="-128"/>
                </a:rPr>
                <a:t>合</a:t>
              </a:r>
              <a:r>
                <a:rPr kumimoji="1" lang="ja-JP" altLang="en-US" sz="1600" dirty="0">
                  <a:solidFill>
                    <a:srgbClr val="FF0000"/>
                  </a:solidFill>
                  <a:latin typeface="メイリオ" panose="020B0604030504040204" pitchFamily="50" charset="-128"/>
                  <a:ea typeface="メイリオ" panose="020B0604030504040204" pitchFamily="50" charset="-128"/>
                </a:rPr>
                <a:t>は修正のうえ</a:t>
              </a:r>
              <a:r>
                <a:rPr kumimoji="1" lang="ja-JP" altLang="en-US" sz="1600">
                  <a:solidFill>
                    <a:srgbClr val="FF0000"/>
                  </a:solidFill>
                  <a:latin typeface="メイリオ" panose="020B0604030504040204" pitchFamily="50" charset="-128"/>
                  <a:ea typeface="メイリオ" panose="020B0604030504040204" pitchFamily="50" charset="-128"/>
                </a:rPr>
                <a:t>、共有</a:t>
              </a:r>
              <a:r>
                <a:rPr kumimoji="1" lang="ja-JP" altLang="en-US" sz="1600" dirty="0">
                  <a:solidFill>
                    <a:srgbClr val="FF0000"/>
                  </a:solidFill>
                  <a:latin typeface="メイリオ" panose="020B0604030504040204" pitchFamily="50" charset="-128"/>
                  <a:ea typeface="メイリオ" panose="020B0604030504040204" pitchFamily="50" charset="-128"/>
                </a:rPr>
                <a:t>を行う）</a:t>
              </a:r>
              <a:endParaRPr kumimoji="1" lang="en-US" altLang="ja-JP" sz="16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a:solidFill>
                    <a:srgbClr val="FF0000"/>
                  </a:solidFill>
                  <a:latin typeface="メイリオ" panose="020B0604030504040204" pitchFamily="50" charset="-128"/>
                  <a:ea typeface="メイリオ" panose="020B0604030504040204" pitchFamily="50" charset="-128"/>
                </a:rPr>
                <a:t>②</a:t>
              </a:r>
              <a:r>
                <a:rPr kumimoji="1" lang="en-US" altLang="ja-JP" sz="2000" dirty="0">
                  <a:solidFill>
                    <a:srgbClr val="FF0000"/>
                  </a:solidFill>
                  <a:latin typeface="メイリオ" panose="020B0604030504040204" pitchFamily="50" charset="-128"/>
                  <a:ea typeface="メイリオ" panose="020B0604030504040204" pitchFamily="50" charset="-128"/>
                </a:rPr>
                <a:t> </a:t>
              </a:r>
              <a:r>
                <a:rPr kumimoji="1" lang="ja-JP" altLang="en-US" sz="2000">
                  <a:solidFill>
                    <a:srgbClr val="FF0000"/>
                  </a:solidFill>
                  <a:latin typeface="メイリオ" panose="020B0604030504040204" pitchFamily="50" charset="-128"/>
                  <a:ea typeface="メイリオ" panose="020B0604030504040204" pitchFamily="50" charset="-128"/>
                </a:rPr>
                <a:t>時間</a:t>
              </a:r>
              <a:r>
                <a:rPr kumimoji="1" lang="ja-JP" altLang="en-US" sz="2000" dirty="0">
                  <a:solidFill>
                    <a:srgbClr val="FF0000"/>
                  </a:solidFill>
                  <a:latin typeface="メイリオ" panose="020B0604030504040204" pitchFamily="50" charset="-128"/>
                  <a:ea typeface="メイリオ" panose="020B0604030504040204" pitchFamily="50" charset="-128"/>
                </a:rPr>
                <a:t>は</a:t>
              </a:r>
              <a:r>
                <a:rPr kumimoji="1" lang="en-US" altLang="ja-JP" sz="2000" dirty="0">
                  <a:solidFill>
                    <a:srgbClr val="FF0000"/>
                  </a:solidFill>
                  <a:latin typeface="メイリオ" panose="020B0604030504040204" pitchFamily="50" charset="-128"/>
                  <a:ea typeface="メイリオ" panose="020B0604030504040204" pitchFamily="50" charset="-128"/>
                </a:rPr>
                <a:t>30</a:t>
              </a:r>
              <a:r>
                <a:rPr kumimoji="1" lang="ja-JP" altLang="en-US" sz="2000" dirty="0">
                  <a:solidFill>
                    <a:srgbClr val="FF0000"/>
                  </a:solidFill>
                  <a:latin typeface="メイリオ" panose="020B0604030504040204" pitchFamily="50" charset="-128"/>
                  <a:ea typeface="メイリオ" panose="020B0604030504040204" pitchFamily="50" charset="-128"/>
                </a:rPr>
                <a:t>分</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a:solidFill>
                    <a:srgbClr val="FF0000"/>
                  </a:solidFill>
                  <a:latin typeface="メイリオ" panose="020B0604030504040204" pitchFamily="50" charset="-128"/>
                  <a:ea typeface="メイリオ" panose="020B0604030504040204" pitchFamily="50" charset="-128"/>
                </a:rPr>
                <a:t>③</a:t>
              </a:r>
              <a:r>
                <a:rPr kumimoji="1" lang="en-US" altLang="ja-JP" sz="2000" dirty="0">
                  <a:solidFill>
                    <a:srgbClr val="FF0000"/>
                  </a:solidFill>
                  <a:latin typeface="メイリオ" panose="020B0604030504040204" pitchFamily="50" charset="-128"/>
                  <a:ea typeface="メイリオ" panose="020B0604030504040204" pitchFamily="50" charset="-128"/>
                </a:rPr>
                <a:t> </a:t>
              </a:r>
              <a:r>
                <a:rPr kumimoji="1" lang="ja-JP" altLang="en-US" sz="2000">
                  <a:solidFill>
                    <a:srgbClr val="FF0000"/>
                  </a:solidFill>
                  <a:latin typeface="メイリオ" panose="020B0604030504040204" pitchFamily="50" charset="-128"/>
                  <a:ea typeface="メイリオ" panose="020B0604030504040204" pitchFamily="50" charset="-128"/>
                </a:rPr>
                <a:t>情報</a:t>
              </a:r>
              <a:r>
                <a:rPr kumimoji="1" lang="ja-JP" altLang="en-US" sz="2000" dirty="0">
                  <a:solidFill>
                    <a:srgbClr val="FF0000"/>
                  </a:solidFill>
                  <a:latin typeface="メイリオ" panose="020B0604030504040204" pitchFamily="50" charset="-128"/>
                  <a:ea typeface="メイリオ" panose="020B0604030504040204" pitchFamily="50" charset="-128"/>
                </a:rPr>
                <a:t>共有</a:t>
              </a:r>
              <a:r>
                <a:rPr kumimoji="1" lang="ja-JP" altLang="en-US" sz="2000">
                  <a:solidFill>
                    <a:srgbClr val="FF0000"/>
                  </a:solidFill>
                  <a:latin typeface="メイリオ" panose="020B0604030504040204" pitchFamily="50" charset="-128"/>
                  <a:ea typeface="メイリオ" panose="020B0604030504040204" pitchFamily="50" charset="-128"/>
                </a:rPr>
                <a:t>の仕組みづくり</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pPr indent="317500"/>
              <a:r>
                <a:rPr kumimoji="1" lang="ja-JP" altLang="en-US" sz="2000">
                  <a:solidFill>
                    <a:srgbClr val="FF0000"/>
                  </a:solidFill>
                  <a:latin typeface="メイリオ" panose="020B0604030504040204" pitchFamily="50" charset="-128"/>
                  <a:ea typeface="メイリオ" panose="020B0604030504040204" pitchFamily="50" charset="-128"/>
                </a:rPr>
                <a:t>など</a:t>
              </a:r>
              <a:r>
                <a:rPr kumimoji="1" lang="ja-JP" altLang="en-US" sz="2000" dirty="0">
                  <a:solidFill>
                    <a:srgbClr val="FF0000"/>
                  </a:solidFill>
                  <a:latin typeface="メイリオ" panose="020B0604030504040204" pitchFamily="50" charset="-128"/>
                  <a:ea typeface="メイリオ" panose="020B0604030504040204" pitchFamily="50" charset="-128"/>
                </a:rPr>
                <a:t>アイデア</a:t>
              </a:r>
              <a:r>
                <a:rPr kumimoji="1" lang="ja-JP" altLang="en-US" sz="2000">
                  <a:solidFill>
                    <a:srgbClr val="FF0000"/>
                  </a:solidFill>
                  <a:latin typeface="メイリオ" panose="020B0604030504040204" pitchFamily="50" charset="-128"/>
                  <a:ea typeface="メイリオ" panose="020B0604030504040204" pitchFamily="50" charset="-128"/>
                </a:rPr>
                <a:t>を出し合い</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pPr indent="317500"/>
              <a:r>
                <a:rPr kumimoji="1" lang="ja-JP" altLang="en-US" sz="2000">
                  <a:solidFill>
                    <a:srgbClr val="FF0000"/>
                  </a:solidFill>
                  <a:latin typeface="メイリオ" panose="020B0604030504040204" pitchFamily="50" charset="-128"/>
                  <a:ea typeface="メイリオ" panose="020B0604030504040204" pitchFamily="50" charset="-128"/>
                </a:rPr>
                <a:t>具体化</a:t>
              </a:r>
              <a:r>
                <a:rPr kumimoji="1" lang="ja-JP" altLang="en-US" sz="2000" dirty="0">
                  <a:solidFill>
                    <a:srgbClr val="FF0000"/>
                  </a:solidFill>
                  <a:latin typeface="メイリオ" panose="020B0604030504040204" pitchFamily="50" charset="-128"/>
                  <a:ea typeface="メイリオ" panose="020B0604030504040204" pitchFamily="50" charset="-128"/>
                </a:rPr>
                <a:t>していく</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a:solidFill>
                    <a:srgbClr val="FF0000"/>
                  </a:solidFill>
                  <a:latin typeface="メイリオ" panose="020B0604030504040204" pitchFamily="50" charset="-128"/>
                  <a:ea typeface="メイリオ" panose="020B0604030504040204" pitchFamily="50" charset="-128"/>
                </a:rPr>
                <a:t>④⑤</a:t>
              </a:r>
              <a:r>
                <a:rPr kumimoji="1" lang="ja-JP" altLang="en-US" sz="2000" dirty="0">
                  <a:solidFill>
                    <a:srgbClr val="FF0000"/>
                  </a:solidFill>
                  <a:latin typeface="メイリオ" panose="020B0604030504040204" pitchFamily="50" charset="-128"/>
                  <a:ea typeface="メイリオ" panose="020B0604030504040204" pitchFamily="50" charset="-128"/>
                </a:rPr>
                <a:t>⑥は</a:t>
              </a:r>
              <a:r>
                <a:rPr kumimoji="1" lang="ja-JP" altLang="en-US" sz="2000">
                  <a:solidFill>
                    <a:srgbClr val="FF0000"/>
                  </a:solidFill>
                  <a:latin typeface="メイリオ" panose="020B0604030504040204" pitchFamily="50" charset="-128"/>
                  <a:ea typeface="メイリオ" panose="020B0604030504040204" pitchFamily="50" charset="-128"/>
                </a:rPr>
                <a:t>ロールプレイでも</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pPr indent="12700"/>
              <a:r>
                <a:rPr kumimoji="1" lang="ja-JP" altLang="en-US" sz="2000">
                  <a:solidFill>
                    <a:srgbClr val="FF0000"/>
                  </a:solidFill>
                  <a:latin typeface="メイリオ" panose="020B0604030504040204" pitchFamily="50" charset="-128"/>
                  <a:ea typeface="メイリオ" panose="020B0604030504040204" pitchFamily="50" charset="-128"/>
                </a:rPr>
                <a:t>実施する</a:t>
              </a:r>
              <a:endParaRPr kumimoji="1" lang="en-US" altLang="ja-JP" sz="2000" dirty="0">
                <a:solidFill>
                  <a:srgbClr val="FF0000"/>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5904ACD5-1C1F-F976-4E5D-E5ACC47CD8E5}"/>
                </a:ext>
              </a:extLst>
            </p:cNvPr>
            <p:cNvGrpSpPr/>
            <p:nvPr/>
          </p:nvGrpSpPr>
          <p:grpSpPr>
            <a:xfrm>
              <a:off x="5619962" y="1022734"/>
              <a:ext cx="3179075" cy="530422"/>
              <a:chOff x="5617627" y="825224"/>
              <a:chExt cx="3179075" cy="530422"/>
            </a:xfrm>
          </p:grpSpPr>
          <p:sp>
            <p:nvSpPr>
              <p:cNvPr id="13" name="正方形/長方形 12">
                <a:extLst>
                  <a:ext uri="{FF2B5EF4-FFF2-40B4-BE49-F238E27FC236}">
                    <a16:creationId xmlns:a16="http://schemas.microsoft.com/office/drawing/2014/main" id="{9EEB1AFF-4C88-7B0A-28FF-B7FF3FCACF44}"/>
                  </a:ext>
                </a:extLst>
              </p:cNvPr>
              <p:cNvSpPr/>
              <p:nvPr/>
            </p:nvSpPr>
            <p:spPr>
              <a:xfrm>
                <a:off x="5674266" y="825224"/>
                <a:ext cx="3070467" cy="530422"/>
              </a:xfrm>
              <a:prstGeom prst="rect">
                <a:avLst/>
              </a:prstGeom>
              <a:solidFill>
                <a:srgbClr val="FFFDD3"/>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62B5C8E-08A8-ACCC-4169-99607BD48F1F}"/>
                  </a:ext>
                </a:extLst>
              </p:cNvPr>
              <p:cNvSpPr txBox="1"/>
              <p:nvPr/>
            </p:nvSpPr>
            <p:spPr>
              <a:xfrm>
                <a:off x="5617627" y="926380"/>
                <a:ext cx="3179075" cy="400110"/>
              </a:xfrm>
              <a:prstGeom prst="rect">
                <a:avLst/>
              </a:prstGeom>
              <a:noFill/>
            </p:spPr>
            <p:txBody>
              <a:bodyPr wrap="none" rtlCol="0">
                <a:spAutoFit/>
              </a:bodyPr>
              <a:lstStyle/>
              <a:p>
                <a:r>
                  <a:rPr kumimoji="1" lang="ja-JP" altLang="en-US" sz="2000" b="1">
                    <a:solidFill>
                      <a:srgbClr val="FF0000"/>
                    </a:solidFill>
                    <a:latin typeface="Meiryo" panose="020B0604030504040204" pitchFamily="34" charset="-128"/>
                    <a:ea typeface="Meiryo" panose="020B0604030504040204" pitchFamily="34" charset="-128"/>
                  </a:rPr>
                  <a:t>［</a:t>
                </a:r>
                <a:r>
                  <a:rPr kumimoji="1" lang="en-US" altLang="ja-JP" sz="2000" b="1" dirty="0">
                    <a:solidFill>
                      <a:srgbClr val="FF0000"/>
                    </a:solidFill>
                    <a:latin typeface="Meiryo" panose="020B0604030504040204" pitchFamily="34" charset="-128"/>
                    <a:ea typeface="Meiryo" panose="020B0604030504040204" pitchFamily="34" charset="-128"/>
                  </a:rPr>
                  <a:t> </a:t>
                </a:r>
                <a:r>
                  <a:rPr kumimoji="1" lang="ja-JP" altLang="en-US" sz="2000" b="1">
                    <a:solidFill>
                      <a:srgbClr val="FF0000"/>
                    </a:solidFill>
                    <a:latin typeface="Meiryo" panose="020B0604030504040204" pitchFamily="34" charset="-128"/>
                    <a:ea typeface="Meiryo" panose="020B0604030504040204" pitchFamily="34" charset="-128"/>
                  </a:rPr>
                  <a:t>ロールプレイの設定</a:t>
                </a:r>
                <a:r>
                  <a:rPr kumimoji="1" lang="en-US" altLang="ja-JP" sz="2000" b="1" dirty="0">
                    <a:solidFill>
                      <a:srgbClr val="FF0000"/>
                    </a:solidFill>
                    <a:latin typeface="Meiryo" panose="020B0604030504040204" pitchFamily="34" charset="-128"/>
                    <a:ea typeface="Meiryo" panose="020B0604030504040204" pitchFamily="34" charset="-128"/>
                  </a:rPr>
                  <a:t> </a:t>
                </a:r>
                <a:r>
                  <a:rPr kumimoji="1" lang="ja-JP" altLang="en-US" sz="2000" b="1">
                    <a:solidFill>
                      <a:srgbClr val="FF0000"/>
                    </a:solidFill>
                    <a:latin typeface="Meiryo" panose="020B0604030504040204" pitchFamily="34" charset="-128"/>
                    <a:ea typeface="Meiryo" panose="020B0604030504040204" pitchFamily="34" charset="-128"/>
                  </a:rPr>
                  <a:t>］</a:t>
                </a:r>
              </a:p>
            </p:txBody>
          </p:sp>
        </p:grpSp>
      </p:grpSp>
    </p:spTree>
    <p:extLst>
      <p:ext uri="{BB962C8B-B14F-4D97-AF65-F5344CB8AC3E}">
        <p14:creationId xmlns:p14="http://schemas.microsoft.com/office/powerpoint/2010/main" val="414801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a:xfrm>
            <a:off x="0" y="6493018"/>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27</a:t>
            </a:fld>
            <a:endParaRPr lang="en-US"/>
          </a:p>
        </p:txBody>
      </p:sp>
      <p:sp>
        <p:nvSpPr>
          <p:cNvPr id="5" name="Rectangle 2"/>
          <p:cNvSpPr txBox="1">
            <a:spLocks noChangeArrowheads="1"/>
          </p:cNvSpPr>
          <p:nvPr/>
        </p:nvSpPr>
        <p:spPr>
          <a:xfrm>
            <a:off x="263724" y="29699"/>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ニーズ整理票（例）</a:t>
            </a:r>
          </a:p>
        </p:txBody>
      </p:sp>
      <p:pic>
        <p:nvPicPr>
          <p:cNvPr id="3076" name="Picture 4"/>
          <p:cNvPicPr>
            <a:picLocks noChangeAspect="1" noChangeArrowheads="1"/>
          </p:cNvPicPr>
          <p:nvPr/>
        </p:nvPicPr>
        <p:blipFill>
          <a:blip r:embed="rId3" cstate="print"/>
          <a:srcRect/>
          <a:stretch>
            <a:fillRect/>
          </a:stretch>
        </p:blipFill>
        <p:spPr bwMode="auto">
          <a:xfrm>
            <a:off x="310963" y="655243"/>
            <a:ext cx="8515797" cy="5914434"/>
          </a:xfrm>
          <a:prstGeom prst="rect">
            <a:avLst/>
          </a:prstGeom>
          <a:noFill/>
          <a:ln w="9525">
            <a:solidFill>
              <a:schemeClr val="tx1"/>
            </a:solidFill>
            <a:miter lim="800000"/>
            <a:headEnd/>
            <a:tailEnd/>
          </a:ln>
        </p:spPr>
      </p:pic>
      <p:sp>
        <p:nvSpPr>
          <p:cNvPr id="15" name="テキスト ボックス 14"/>
          <p:cNvSpPr txBox="1"/>
          <p:nvPr/>
        </p:nvSpPr>
        <p:spPr>
          <a:xfrm>
            <a:off x="3097790" y="103255"/>
            <a:ext cx="5852508" cy="369332"/>
          </a:xfrm>
          <a:prstGeom prst="rect">
            <a:avLst/>
          </a:prstGeom>
          <a:noFill/>
        </p:spPr>
        <p:txBody>
          <a:bodyPr wrap="square" rtlCol="0">
            <a:spAutoFit/>
          </a:bodyPr>
          <a:lstStyle/>
          <a:p>
            <a:r>
              <a:rPr kumimoji="1" lang="ja-JP" altLang="en-US" sz="900" dirty="0">
                <a:latin typeface="メイリオ"/>
                <a:ea typeface="メイリオ"/>
                <a:cs typeface="メイリオ"/>
              </a:rPr>
              <a:t>近藤直司</a:t>
            </a:r>
            <a:endParaRPr kumimoji="1" lang="en-US" altLang="ja-JP" sz="900" dirty="0">
              <a:latin typeface="メイリオ"/>
              <a:ea typeface="メイリオ"/>
              <a:cs typeface="メイリオ"/>
            </a:endParaRPr>
          </a:p>
          <a:p>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医療・保健・福祉・心理専門職のためのアセスメント技術を高めるハンドブック</a:t>
            </a:r>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（明石書店）を改変</a:t>
            </a:r>
          </a:p>
        </p:txBody>
      </p:sp>
      <p:sp>
        <p:nvSpPr>
          <p:cNvPr id="4" name="テキスト ボックス 3">
            <a:extLst>
              <a:ext uri="{FF2B5EF4-FFF2-40B4-BE49-F238E27FC236}">
                <a16:creationId xmlns:a16="http://schemas.microsoft.com/office/drawing/2014/main" id="{3F6058C2-C473-40A7-EF33-9A1BC0D75555}"/>
              </a:ext>
            </a:extLst>
          </p:cNvPr>
          <p:cNvSpPr txBox="1"/>
          <p:nvPr/>
        </p:nvSpPr>
        <p:spPr>
          <a:xfrm>
            <a:off x="3557847" y="1463041"/>
            <a:ext cx="1809405"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最近語彙が増えてきた事から、今後も語彙が増える可能性が高いと考える。そのため、より言語的成長が促されるような環境や機会の確保が重要か。</a:t>
            </a:r>
            <a:endParaRPr kumimoji="1" lang="en-US" altLang="ja-JP" sz="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668B3FD-8A80-5FB1-43D3-65E2C2669F25}"/>
              </a:ext>
            </a:extLst>
          </p:cNvPr>
          <p:cNvSpPr txBox="1"/>
          <p:nvPr/>
        </p:nvSpPr>
        <p:spPr>
          <a:xfrm>
            <a:off x="3557846" y="2357697"/>
            <a:ext cx="1845426" cy="58477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夏過ぎから集団遊びに参加する機会が増えたという情報から、他利用児への関心が芽生えている様子。</a:t>
            </a:r>
            <a:endParaRPr kumimoji="1" lang="en-US" altLang="ja-JP" sz="800" dirty="0">
              <a:latin typeface="メイリオ" panose="020B0604030504040204" pitchFamily="50" charset="-128"/>
              <a:ea typeface="メイリオ" panose="020B0604030504040204" pitchFamily="50" charset="-128"/>
            </a:endParaRPr>
          </a:p>
          <a:p>
            <a:endParaRPr kumimoji="1" lang="ja-JP" altLang="en-US" sz="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2A2816E-A69E-B9C6-9E61-9864F3FEAA98}"/>
              </a:ext>
            </a:extLst>
          </p:cNvPr>
          <p:cNvSpPr txBox="1"/>
          <p:nvPr/>
        </p:nvSpPr>
        <p:spPr>
          <a:xfrm>
            <a:off x="3510738" y="3239191"/>
            <a:ext cx="1859282"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夏過ぎ頃から担当保育士だけでなく、他利用児に話かける等行動が変化。しかし、双方向性に乏しく、やや強引なコミュニケーションになっているようなので学びが必要か。</a:t>
            </a:r>
            <a:endParaRPr kumimoji="1" lang="en-US" altLang="ja-JP"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9522399-3F0B-293A-26E7-19012B6F4BC6}"/>
              </a:ext>
            </a:extLst>
          </p:cNvPr>
          <p:cNvSpPr txBox="1"/>
          <p:nvPr/>
        </p:nvSpPr>
        <p:spPr>
          <a:xfrm>
            <a:off x="3477486" y="4027748"/>
            <a:ext cx="192578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家族</a:t>
            </a:r>
            <a:r>
              <a:rPr kumimoji="1" lang="en-US" altLang="ja-JP" sz="800" dirty="0">
                <a:latin typeface="メイリオ" panose="020B0604030504040204" pitchFamily="50" charset="-128"/>
                <a:ea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rPr>
              <a:t>両親とも焦らず</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くんのペースで成長するようにと願いつつ、経済的な事や兄弟の関係等の心配もしている。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（兄には自分の時間等を大切にして欲しい、という願いから）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協力的な姿勢があり関係機関との関係性も構築し易い印象</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兄は</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くんに優しく接している。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一緒に通学出来る事や「いっぽ」で遊べる事も楽しみにしている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F806D88-623D-13F6-ADB3-D4BBD8DD6AD2}"/>
              </a:ext>
            </a:extLst>
          </p:cNvPr>
          <p:cNvSpPr txBox="1"/>
          <p:nvPr/>
        </p:nvSpPr>
        <p:spPr>
          <a:xfrm>
            <a:off x="5403272" y="1383700"/>
            <a:ext cx="115480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歳時点</a:t>
            </a:r>
            <a:r>
              <a:rPr kumimoji="1" lang="ja-JP" altLang="en-US" sz="800">
                <a:latin typeface="メイリオ" panose="020B0604030504040204" pitchFamily="50" charset="-128"/>
                <a:ea typeface="メイリオ" panose="020B0604030504040204" pitchFamily="50" charset="-128"/>
              </a:rPr>
              <a:t>の</a:t>
            </a:r>
            <a:r>
              <a:rPr kumimoji="1" lang="en-US" altLang="ja-JP" sz="800" dirty="0">
                <a:latin typeface="メイリオ" panose="020B0604030504040204" pitchFamily="50" charset="-128"/>
                <a:ea typeface="メイリオ" panose="020B0604030504040204" pitchFamily="50" charset="-128"/>
              </a:rPr>
              <a:t>WISC-Ⅳ</a:t>
            </a:r>
            <a:r>
              <a:rPr kumimoji="1" lang="ja-JP" altLang="en-US" sz="800" dirty="0">
                <a:latin typeface="メイリオ" panose="020B0604030504040204" pitchFamily="50" charset="-128"/>
                <a:ea typeface="メイリオ" panose="020B0604030504040204" pitchFamily="50" charset="-128"/>
              </a:rPr>
              <a:t>の結果では言語理解が顕著に下位であった。知覚推理が本人のなかでは高めの評価が出た。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視覚優位な特徴があるか。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本人にとっての分かり易さを大切にしていく必要があると考える。</a:t>
            </a:r>
            <a:endParaRPr kumimoji="1"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21DF2B1-DD14-32DD-397F-E4D809553554}"/>
              </a:ext>
            </a:extLst>
          </p:cNvPr>
          <p:cNvSpPr txBox="1"/>
          <p:nvPr/>
        </p:nvSpPr>
        <p:spPr>
          <a:xfrm>
            <a:off x="5406041" y="3140455"/>
            <a:ext cx="1154805" cy="1077218"/>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では担当者の言語による一斉指示への理解は低く、他児の動きを見てワンテンポ遅れて行動する事が多いので、手掛かりになる情報提供を実施している。</a:t>
            </a:r>
            <a:endParaRPr kumimoji="1" lang="en-US" altLang="ja-JP" sz="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27AA683-46CA-F6EF-05F3-8F679B5B013B}"/>
              </a:ext>
            </a:extLst>
          </p:cNvPr>
          <p:cNvSpPr txBox="1"/>
          <p:nvPr/>
        </p:nvSpPr>
        <p:spPr>
          <a:xfrm>
            <a:off x="421176" y="1709569"/>
            <a:ext cx="1054678" cy="1692771"/>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お友だちが欲しい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お兄ちゃんと一緒に学校に行くのが楽しみ（ランドセルも購入した！）</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放課後児童クラブって？</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放課後等デイサービスって？</a:t>
            </a:r>
            <a:endParaRPr kumimoji="1" lang="en-US" altLang="ja-JP" sz="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36DC4A1-2C8D-46EC-4576-C5466C1E490F}"/>
              </a:ext>
            </a:extLst>
          </p:cNvPr>
          <p:cNvSpPr txBox="1"/>
          <p:nvPr/>
        </p:nvSpPr>
        <p:spPr>
          <a:xfrm>
            <a:off x="1475853" y="1506091"/>
            <a:ext cx="1885255" cy="427809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１．友だちが欲しいという希望を推察する根拠としてのエピソード等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で夏過ぎから集団遊びに参加する機会が増え、他利用児に話しかけるような行動が増えた。やや一方的な傾向ではある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２．家族関係と家族の想い</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⇒家庭訪問を実施した。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父：毎週末、兄のスイミングに</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君を連れて行くなど、育児に協力的・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くんの成長を願っている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母：</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のママ友の存在が大きく、不安もあるが前向きに考えている。最近の</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くんの成長が大きく影響している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くんと仲が良いが、時々ゲームの邪魔をされるとケンカになる。友だちも多く、快活な少年</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３．本人の特性など</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⇒最近、</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を実施したと母から聞いたので結果を教えてもらえるようにアプローチする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４．地域で活用可能な資源情報</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⇒公園は徒歩圏、本人が好きな遊具はブランコ（浮遊感が好き？）</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５．上記に関連して兄のスイミング</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に対するＡくんの興味の程度</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⇒水は好きだが、顔に水がかかるのは苦手（入浴時の様子：母談）</a:t>
            </a:r>
            <a:endParaRPr kumimoji="1" lang="en-US" altLang="ja-JP" sz="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A2D83EE-FD51-952C-9168-61C0F411E31A}"/>
              </a:ext>
            </a:extLst>
          </p:cNvPr>
          <p:cNvSpPr txBox="1"/>
          <p:nvPr/>
        </p:nvSpPr>
        <p:spPr>
          <a:xfrm>
            <a:off x="421176" y="5868479"/>
            <a:ext cx="8259475" cy="3693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家族の中で本人のペースで成長しており、成長に応じて新たな関心や意欲が喚起されていることから今後のさらなる成長に期待。ライフステージの移行へ配慮しつつ、より良い環境設定が重要。</a:t>
            </a:r>
            <a:endParaRPr kumimoji="1" lang="en-US" altLang="ja-JP" sz="9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96F275D-83EF-893D-8FE2-8C7621E51E24}"/>
              </a:ext>
            </a:extLst>
          </p:cNvPr>
          <p:cNvSpPr txBox="1"/>
          <p:nvPr/>
        </p:nvSpPr>
        <p:spPr>
          <a:xfrm>
            <a:off x="6587676" y="1363900"/>
            <a:ext cx="1375223" cy="3416320"/>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①友だちへの関心</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が高まっている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事から、</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月以降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もそれぞれの場所</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で成功体験を蓄積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出来るように配慮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②体力面等を考慮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し、必要以上に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予定を詰め込み</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過ぎない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③兄への過度な負担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増は避ける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④新らしい環境に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ついて</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くんが</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分かり易いよう</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に見学や体験の　</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機会を設定する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⑤</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の支援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の共有と継続</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AC59CAE-B882-2C24-1F55-537F963D307C}"/>
              </a:ext>
            </a:extLst>
          </p:cNvPr>
          <p:cNvSpPr txBox="1"/>
          <p:nvPr/>
        </p:nvSpPr>
        <p:spPr>
          <a:xfrm>
            <a:off x="7671953" y="1356626"/>
            <a:ext cx="1190827" cy="243143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くんのコミュニ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ケーションの特徴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や配慮点等の共有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化</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くんのリラックス</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日を確保する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③体験利用の実施</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（スイミングも？）</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④チーム内での情報共有の方法や仕組み作り</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上記</a:t>
            </a:r>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点についてサービス担当者会議で共有していく</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2302" y="467147"/>
            <a:ext cx="8525774" cy="5909925"/>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28</a:t>
            </a:fld>
            <a:endParaRPr lang="en-US"/>
          </a:p>
        </p:txBody>
      </p:sp>
      <p:sp>
        <p:nvSpPr>
          <p:cNvPr id="5" name="Rectangle 2"/>
          <p:cNvSpPr txBox="1">
            <a:spLocks noChangeArrowheads="1"/>
          </p:cNvSpPr>
          <p:nvPr/>
        </p:nvSpPr>
        <p:spPr>
          <a:xfrm>
            <a:off x="292301" y="9946"/>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利用計画（</a:t>
            </a:r>
            <a:r>
              <a:rPr kumimoji="1" lang="ja-JP" altLang="en-US" sz="1600" b="1" noProof="0" dirty="0">
                <a:latin typeface="メイリオ"/>
                <a:ea typeface="メイリオ"/>
                <a:cs typeface="メイリオ"/>
              </a:rPr>
              <a:t>案）</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
        <p:nvSpPr>
          <p:cNvPr id="4" name="テキスト ボックス 3">
            <a:extLst>
              <a:ext uri="{FF2B5EF4-FFF2-40B4-BE49-F238E27FC236}">
                <a16:creationId xmlns:a16="http://schemas.microsoft.com/office/drawing/2014/main" id="{7F638DEE-99B8-7612-4504-AB1968A17B37}"/>
              </a:ext>
            </a:extLst>
          </p:cNvPr>
          <p:cNvSpPr txBox="1"/>
          <p:nvPr/>
        </p:nvSpPr>
        <p:spPr>
          <a:xfrm>
            <a:off x="1528997" y="1139254"/>
            <a:ext cx="6986353" cy="1384995"/>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小学校はお兄ちゃんがいるから楽しみ。「いっぽ」（放課後児童クラブ）もお兄ちゃんと一緒で嬉しい。だけど、</a:t>
            </a:r>
            <a:r>
              <a:rPr kumimoji="1" lang="en-US" altLang="ja-JP" sz="1050" dirty="0">
                <a:latin typeface="メイリオ" panose="020B0604030504040204" pitchFamily="50" charset="-128"/>
                <a:ea typeface="メイリオ" panose="020B0604030504040204" pitchFamily="50" charset="-128"/>
              </a:rPr>
              <a:t>Tomorrow</a:t>
            </a:r>
            <a:r>
              <a:rPr kumimoji="1" lang="ja-JP" altLang="en-US" sz="1050" dirty="0">
                <a:latin typeface="メイリオ" panose="020B0604030504040204" pitchFamily="50" charset="-128"/>
                <a:ea typeface="メイリオ" panose="020B0604030504040204" pitchFamily="50" charset="-128"/>
              </a:rPr>
              <a:t>で一緒の子は別の学校にいくから僕だけなんだって。放課後等デイサービスさんさんのことは、まだ良くわからない。ともだちって僕と一緒に遊んでくれるんでしょ。（推察）</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家族（母）</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月を控え、環境の変化に</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がついていけるか心配がある。一方で最近の成長を嬉しく思うし、小学校に入学したら、言語面や情緒面でもっと成長できるのではないかと期待もしている。兄弟仲が良いので安心している反面、兄の負担が心配。放課後等デイサービスでは学校や自宅で出来ない経験をして欲しい。</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1C48950-E8A5-0516-0BD4-32BB5F733F19}"/>
              </a:ext>
            </a:extLst>
          </p:cNvPr>
          <p:cNvSpPr txBox="1"/>
          <p:nvPr/>
        </p:nvSpPr>
        <p:spPr>
          <a:xfrm>
            <a:off x="1528997" y="2479279"/>
            <a:ext cx="7151654" cy="1107996"/>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新入学を控え、期待と不安のある時期です。</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くんの希望である新しいおともだちができるように、先生や介助員さん、放課後児童クラブの指導員さんなどの協力を得ながら実現できるように協働していきます。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また、関係者による定期的な会議を行い、</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くんが環境変化に順応しやすくなるような配慮についても方法の共有などを行うとともに、</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くんの気持ちやご家族の意見を確認し、</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くんの新しい生活を見守ります。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Ａくんの変化等については、どの関係者にでも遠慮なくお声掛けください。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B0CC1D-E0BB-367E-7ED9-10BA85594B9F}"/>
              </a:ext>
            </a:extLst>
          </p:cNvPr>
          <p:cNvSpPr txBox="1"/>
          <p:nvPr/>
        </p:nvSpPr>
        <p:spPr>
          <a:xfrm>
            <a:off x="1528997" y="8244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p>
        </p:txBody>
      </p:sp>
      <p:sp>
        <p:nvSpPr>
          <p:cNvPr id="8" name="テキスト ボックス 7">
            <a:extLst>
              <a:ext uri="{FF2B5EF4-FFF2-40B4-BE49-F238E27FC236}">
                <a16:creationId xmlns:a16="http://schemas.microsoft.com/office/drawing/2014/main" id="{2E516579-F72D-4270-99AD-70298ADCCE2D}"/>
              </a:ext>
            </a:extLst>
          </p:cNvPr>
          <p:cNvSpPr txBox="1"/>
          <p:nvPr/>
        </p:nvSpPr>
        <p:spPr>
          <a:xfrm>
            <a:off x="1528997" y="38354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毎日学校に登校して放課後児童クラブや放課後等デイサービスも利用しながら、生活パターンが確立できるようになる。それぞれの場所で友だちができ一緒に遊んだり学んだりできるようになる。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各場所でのルールやプログラム等を覚え、自発的に活動ができるようになる。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すこしずつ体力をつけ、同学年の友だちの動きについていけるようになり、自信がつく。</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6A05F01-DD6D-2E88-C734-19C751D6D8C3}"/>
              </a:ext>
            </a:extLst>
          </p:cNvPr>
          <p:cNvSpPr txBox="1"/>
          <p:nvPr/>
        </p:nvSpPr>
        <p:spPr>
          <a:xfrm>
            <a:off x="1528997" y="51689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１</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入学式に参加し、家族に頑張った姿を見て貰う（兄・父母も参加予定）</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２</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学校生活に慣れる（先生・クラスメイト・登下校・時間割・給食など）友だちをつくる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３</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放課後児童クラブで楽しみと一緒に遊べる友だちをつくる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４</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放課後等デイサービスで楽しみと一緒に遊べる友だちをつくる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23D2314-57EE-75AF-A611-E9C73453F2E2}"/>
              </a:ext>
            </a:extLst>
          </p:cNvPr>
          <p:cNvSpPr txBox="1"/>
          <p:nvPr/>
        </p:nvSpPr>
        <p:spPr>
          <a:xfrm>
            <a:off x="4274689" y="8269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年５月</a:t>
            </a:r>
            <a:r>
              <a:rPr kumimoji="1" lang="en-US" altLang="ja-JP" sz="1000" dirty="0">
                <a:latin typeface="メイリオ" panose="020B0604030504040204" pitchFamily="50" charset="-128"/>
                <a:ea typeface="メイリオ" panose="020B0604030504040204" pitchFamily="50" charset="-128"/>
              </a:rPr>
              <a:t>6</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2301" y="857626"/>
            <a:ext cx="8604997" cy="5467322"/>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29</a:t>
            </a:fld>
            <a:endParaRPr lang="en-US" dirty="0"/>
          </a:p>
        </p:txBody>
      </p:sp>
      <p:sp>
        <p:nvSpPr>
          <p:cNvPr id="5" name="Rectangle 2"/>
          <p:cNvSpPr txBox="1">
            <a:spLocks noChangeArrowheads="1"/>
          </p:cNvSpPr>
          <p:nvPr/>
        </p:nvSpPr>
        <p:spPr>
          <a:xfrm>
            <a:off x="292301" y="994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障害児支援利用計画（案）週間計画表</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』(p.24-p.25)</a:t>
            </a:r>
            <a:endParaRPr kumimoji="1" lang="ja-JP" altLang="en-US" sz="900" dirty="0"/>
          </a:p>
        </p:txBody>
      </p:sp>
      <p:sp>
        <p:nvSpPr>
          <p:cNvPr id="4" name="正方形/長方形 3">
            <a:extLst>
              <a:ext uri="{FF2B5EF4-FFF2-40B4-BE49-F238E27FC236}">
                <a16:creationId xmlns:a16="http://schemas.microsoft.com/office/drawing/2014/main" id="{006E7343-2470-C976-530E-942E64CBE692}"/>
              </a:ext>
            </a:extLst>
          </p:cNvPr>
          <p:cNvSpPr/>
          <p:nvPr/>
        </p:nvSpPr>
        <p:spPr>
          <a:xfrm>
            <a:off x="942975" y="1924050"/>
            <a:ext cx="4629150" cy="1010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学校</a:t>
            </a:r>
          </a:p>
        </p:txBody>
      </p:sp>
      <p:sp>
        <p:nvSpPr>
          <p:cNvPr id="8" name="正方形/長方形 7">
            <a:extLst>
              <a:ext uri="{FF2B5EF4-FFF2-40B4-BE49-F238E27FC236}">
                <a16:creationId xmlns:a16="http://schemas.microsoft.com/office/drawing/2014/main" id="{7166AC5D-EA90-9FED-FBE7-082E3B1051A5}"/>
              </a:ext>
            </a:extLst>
          </p:cNvPr>
          <p:cNvSpPr/>
          <p:nvPr/>
        </p:nvSpPr>
        <p:spPr>
          <a:xfrm>
            <a:off x="942975" y="2957855"/>
            <a:ext cx="1819275" cy="471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いっぽ</a:t>
            </a:r>
          </a:p>
        </p:txBody>
      </p:sp>
      <p:sp>
        <p:nvSpPr>
          <p:cNvPr id="10" name="正方形/長方形 9">
            <a:extLst>
              <a:ext uri="{FF2B5EF4-FFF2-40B4-BE49-F238E27FC236}">
                <a16:creationId xmlns:a16="http://schemas.microsoft.com/office/drawing/2014/main" id="{F44C89BC-3517-DC7A-2CB0-7F2D4724929B}"/>
              </a:ext>
            </a:extLst>
          </p:cNvPr>
          <p:cNvSpPr/>
          <p:nvPr/>
        </p:nvSpPr>
        <p:spPr>
          <a:xfrm>
            <a:off x="2817019" y="2953373"/>
            <a:ext cx="1788317"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さんさん</a:t>
            </a:r>
          </a:p>
        </p:txBody>
      </p:sp>
      <p:sp>
        <p:nvSpPr>
          <p:cNvPr id="12" name="正方形/長方形 11">
            <a:extLst>
              <a:ext uri="{FF2B5EF4-FFF2-40B4-BE49-F238E27FC236}">
                <a16:creationId xmlns:a16="http://schemas.microsoft.com/office/drawing/2014/main" id="{C4ABC8CA-5A15-0243-4F34-ABCAB3BB636B}"/>
              </a:ext>
            </a:extLst>
          </p:cNvPr>
          <p:cNvSpPr/>
          <p:nvPr/>
        </p:nvSpPr>
        <p:spPr>
          <a:xfrm>
            <a:off x="971549" y="1609726"/>
            <a:ext cx="6410325" cy="142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起床・朝食など</a:t>
            </a:r>
          </a:p>
        </p:txBody>
      </p:sp>
      <p:sp>
        <p:nvSpPr>
          <p:cNvPr id="13" name="正方形/長方形 12">
            <a:extLst>
              <a:ext uri="{FF2B5EF4-FFF2-40B4-BE49-F238E27FC236}">
                <a16:creationId xmlns:a16="http://schemas.microsoft.com/office/drawing/2014/main" id="{255B2741-FA6F-E433-9A62-867B47908D82}"/>
              </a:ext>
            </a:extLst>
          </p:cNvPr>
          <p:cNvSpPr/>
          <p:nvPr/>
        </p:nvSpPr>
        <p:spPr>
          <a:xfrm>
            <a:off x="942974" y="3709084"/>
            <a:ext cx="6410325" cy="35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夕食・入浴・就寝</a:t>
            </a:r>
          </a:p>
        </p:txBody>
      </p:sp>
      <p:sp>
        <p:nvSpPr>
          <p:cNvPr id="14" name="正方形/長方形 13">
            <a:extLst>
              <a:ext uri="{FF2B5EF4-FFF2-40B4-BE49-F238E27FC236}">
                <a16:creationId xmlns:a16="http://schemas.microsoft.com/office/drawing/2014/main" id="{92DA481B-C748-00EA-6981-887E42B646D3}"/>
              </a:ext>
            </a:extLst>
          </p:cNvPr>
          <p:cNvSpPr/>
          <p:nvPr/>
        </p:nvSpPr>
        <p:spPr>
          <a:xfrm>
            <a:off x="4652961" y="2953373"/>
            <a:ext cx="914400"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自宅で遊ぶ</a:t>
            </a:r>
          </a:p>
        </p:txBody>
      </p:sp>
      <p:sp>
        <p:nvSpPr>
          <p:cNvPr id="6" name="テキスト ボックス 5">
            <a:extLst>
              <a:ext uri="{FF2B5EF4-FFF2-40B4-BE49-F238E27FC236}">
                <a16:creationId xmlns:a16="http://schemas.microsoft.com/office/drawing/2014/main" id="{2EAB0AD3-764E-FD4D-2C9E-ABB995E8C255}"/>
              </a:ext>
            </a:extLst>
          </p:cNvPr>
          <p:cNvSpPr txBox="1"/>
          <p:nvPr/>
        </p:nvSpPr>
        <p:spPr>
          <a:xfrm>
            <a:off x="7524750" y="1276350"/>
            <a:ext cx="1228725" cy="1477328"/>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金曜日は母が休みなので、下校後は自宅へ帰宅する。</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いっぽ（兄も利用）は週２日、さんさんも週２日利用。</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土曜日は父と兄のスイミングの見学に行くのが楽しみとなっている</a:t>
            </a:r>
            <a:endParaRPr kumimoji="1" lang="en-US" altLang="ja-JP" sz="9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C9E0DDC-F3B1-2DD6-2DF8-7425857459BC}"/>
              </a:ext>
            </a:extLst>
          </p:cNvPr>
          <p:cNvSpPr/>
          <p:nvPr/>
        </p:nvSpPr>
        <p:spPr>
          <a:xfrm>
            <a:off x="5614986"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スイミング見学</a:t>
            </a:r>
          </a:p>
        </p:txBody>
      </p:sp>
      <p:sp>
        <p:nvSpPr>
          <p:cNvPr id="16" name="正方形/長方形 15">
            <a:extLst>
              <a:ext uri="{FF2B5EF4-FFF2-40B4-BE49-F238E27FC236}">
                <a16:creationId xmlns:a16="http://schemas.microsoft.com/office/drawing/2014/main" id="{86DB62BD-BF66-AFAF-18B2-0427C956F0DA}"/>
              </a:ext>
            </a:extLst>
          </p:cNvPr>
          <p:cNvSpPr/>
          <p:nvPr/>
        </p:nvSpPr>
        <p:spPr>
          <a:xfrm>
            <a:off x="6591297"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○○公園</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rPr>
              <a:t>や買い物</a:t>
            </a:r>
          </a:p>
        </p:txBody>
      </p:sp>
      <p:sp>
        <p:nvSpPr>
          <p:cNvPr id="17" name="正方形/長方形 16">
            <a:extLst>
              <a:ext uri="{FF2B5EF4-FFF2-40B4-BE49-F238E27FC236}">
                <a16:creationId xmlns:a16="http://schemas.microsoft.com/office/drawing/2014/main" id="{C0292C93-C007-1EAB-806B-36AAD96C6675}"/>
              </a:ext>
            </a:extLst>
          </p:cNvPr>
          <p:cNvSpPr/>
          <p:nvPr/>
        </p:nvSpPr>
        <p:spPr>
          <a:xfrm>
            <a:off x="5641180" y="2436611"/>
            <a:ext cx="1809751" cy="168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昼食</a:t>
            </a:r>
          </a:p>
        </p:txBody>
      </p:sp>
      <p:sp>
        <p:nvSpPr>
          <p:cNvPr id="7" name="テキスト ボックス 6">
            <a:extLst>
              <a:ext uri="{FF2B5EF4-FFF2-40B4-BE49-F238E27FC236}">
                <a16:creationId xmlns:a16="http://schemas.microsoft.com/office/drawing/2014/main" id="{2519FE26-ED7D-2707-E2A0-27B9E0E8A723}"/>
              </a:ext>
            </a:extLst>
          </p:cNvPr>
          <p:cNvSpPr txBox="1"/>
          <p:nvPr/>
        </p:nvSpPr>
        <p:spPr>
          <a:xfrm>
            <a:off x="971549" y="5565410"/>
            <a:ext cx="7880150" cy="415498"/>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自宅、学校、放課後児童クラブに加え、放課後等デイサービスを利用することで支援者が増え、それぞれが連携する事で</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くんの特徴にあった支援が提供できるようになり、友だちができ</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くんの望む生活が送れるようになる。</a:t>
            </a:r>
          </a:p>
        </p:txBody>
      </p:sp>
      <p:sp>
        <p:nvSpPr>
          <p:cNvPr id="18" name="テキスト ボックス 17">
            <a:extLst>
              <a:ext uri="{FF2B5EF4-FFF2-40B4-BE49-F238E27FC236}">
                <a16:creationId xmlns:a16="http://schemas.microsoft.com/office/drawing/2014/main" id="{4EEFC248-02C0-9225-912E-030D656140AB}"/>
              </a:ext>
            </a:extLst>
          </p:cNvPr>
          <p:cNvSpPr txBox="1"/>
          <p:nvPr/>
        </p:nvSpPr>
        <p:spPr>
          <a:xfrm>
            <a:off x="7534275" y="3400425"/>
            <a:ext cx="1228725" cy="507831"/>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学校ではことばの教室への通級希望中。</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決定は後日。</a:t>
            </a:r>
            <a:endParaRPr kumimoji="1"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8C58964-DDE0-DAD1-CFA7-AC6F7BE4E43C}"/>
              </a:ext>
            </a:extLst>
          </p:cNvPr>
          <p:cNvSpPr txBox="1"/>
          <p:nvPr/>
        </p:nvSpPr>
        <p:spPr>
          <a:xfrm>
            <a:off x="0" y="332168"/>
            <a:ext cx="4572000" cy="646331"/>
          </a:xfrm>
          <a:prstGeom prst="rect">
            <a:avLst/>
          </a:prstGeom>
          <a:noFill/>
        </p:spPr>
        <p:txBody>
          <a:bodyPr wrap="square">
            <a:spAutoFit/>
          </a:bodyPr>
          <a:lstStyle/>
          <a:p>
            <a:r>
              <a:rPr kumimoji="1" lang="en-US" altLang="ja-JP" sz="3600" b="1" dirty="0">
                <a:latin typeface="Meiryo" panose="020B0604030504040204" pitchFamily="34" charset="-128"/>
                <a:ea typeface="Meiryo" panose="020B0604030504040204" pitchFamily="34" charset="-128"/>
              </a:rPr>
              <a:t>【 </a:t>
            </a:r>
            <a:r>
              <a:rPr kumimoji="1" lang="ja-JP" altLang="en-US" sz="3600" b="1">
                <a:latin typeface="Meiryo" panose="020B0604030504040204" pitchFamily="34" charset="-128"/>
                <a:ea typeface="Meiryo" panose="020B0604030504040204" pitchFamily="34" charset="-128"/>
              </a:rPr>
              <a:t>演習の流れ</a:t>
            </a:r>
            <a:r>
              <a:rPr kumimoji="1" lang="en-US" altLang="ja-JP" sz="3600" b="1" dirty="0">
                <a:latin typeface="Meiryo" panose="020B0604030504040204" pitchFamily="34" charset="-128"/>
                <a:ea typeface="Meiryo" panose="020B0604030504040204" pitchFamily="34" charset="-128"/>
              </a:rPr>
              <a:t> 】</a:t>
            </a:r>
            <a:endParaRPr lang="ja-JP" altLang="en-US" sz="3600" b="1">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8C9D9BFB-28C9-BDBD-3A02-55FDF80B9613}"/>
              </a:ext>
            </a:extLst>
          </p:cNvPr>
          <p:cNvSpPr txBox="1"/>
          <p:nvPr/>
        </p:nvSpPr>
        <p:spPr>
          <a:xfrm>
            <a:off x="245165" y="1155100"/>
            <a:ext cx="8653669" cy="830997"/>
          </a:xfrm>
          <a:prstGeom prst="rect">
            <a:avLst/>
          </a:prstGeom>
          <a:noFill/>
        </p:spPr>
        <p:txBody>
          <a:bodyPr wrap="square">
            <a:spAutoFit/>
          </a:bodyPr>
          <a:lstStyle/>
          <a:p>
            <a:r>
              <a:rPr kumimoji="1" lang="ja-JP" altLang="en-US" sz="2400">
                <a:latin typeface="Meiryo" panose="020B0604030504040204" pitchFamily="34" charset="-128"/>
                <a:ea typeface="Meiryo" panose="020B0604030504040204" pitchFamily="34" charset="-128"/>
              </a:rPr>
              <a:t>演習１は模擬支援会議を実施するための準備となる時間、</a:t>
            </a:r>
            <a:endParaRPr kumimoji="1" lang="en-US" altLang="ja-JP" sz="2400" dirty="0">
              <a:latin typeface="Meiryo" panose="020B0604030504040204" pitchFamily="34" charset="-128"/>
              <a:ea typeface="Meiryo" panose="020B0604030504040204" pitchFamily="34" charset="-128"/>
            </a:endParaRPr>
          </a:p>
          <a:p>
            <a:r>
              <a:rPr kumimoji="1" lang="ja-JP" altLang="en-US" sz="2400">
                <a:latin typeface="Meiryo" panose="020B0604030504040204" pitchFamily="34" charset="-128"/>
                <a:ea typeface="Meiryo" panose="020B0604030504040204" pitchFamily="34" charset="-128"/>
              </a:rPr>
              <a:t>演習２で行なう模擬支援会議が</a:t>
            </a:r>
            <a:r>
              <a:rPr kumimoji="1" lang="en-US" altLang="ja-JP" sz="2400" dirty="0">
                <a:latin typeface="Meiryo" panose="020B0604030504040204" pitchFamily="34" charset="-128"/>
                <a:ea typeface="Meiryo" panose="020B0604030504040204" pitchFamily="34" charset="-128"/>
              </a:rPr>
              <a:t>､</a:t>
            </a:r>
            <a:r>
              <a:rPr kumimoji="1" lang="ja-JP" altLang="en-US" sz="2400">
                <a:latin typeface="Meiryo" panose="020B0604030504040204" pitchFamily="34" charset="-128"/>
                <a:ea typeface="Meiryo" panose="020B0604030504040204" pitchFamily="34" charset="-128"/>
              </a:rPr>
              <a:t>本演習の中心となります。</a:t>
            </a:r>
            <a:endParaRPr lang="ja-JP" altLang="en-US" sz="2400">
              <a:latin typeface="Meiryo" panose="020B0604030504040204" pitchFamily="34" charset="-128"/>
              <a:ea typeface="Meiryo" panose="020B0604030504040204" pitchFamily="34" charset="-128"/>
            </a:endParaRPr>
          </a:p>
        </p:txBody>
      </p:sp>
      <p:graphicFrame>
        <p:nvGraphicFramePr>
          <p:cNvPr id="8" name="コンテンツ プレースホルダー 3">
            <a:extLst>
              <a:ext uri="{FF2B5EF4-FFF2-40B4-BE49-F238E27FC236}">
                <a16:creationId xmlns:a16="http://schemas.microsoft.com/office/drawing/2014/main" id="{A78F555A-CBFB-5D71-7078-43AA9A9E12D6}"/>
              </a:ext>
            </a:extLst>
          </p:cNvPr>
          <p:cNvGraphicFramePr>
            <a:graphicFrameLocks noGrp="1"/>
          </p:cNvGraphicFramePr>
          <p:nvPr>
            <p:ph idx="1"/>
            <p:extLst>
              <p:ext uri="{D42A27DB-BD31-4B8C-83A1-F6EECF244321}">
                <p14:modId xmlns:p14="http://schemas.microsoft.com/office/powerpoint/2010/main" val="2489789627"/>
              </p:ext>
            </p:extLst>
          </p:nvPr>
        </p:nvGraphicFramePr>
        <p:xfrm>
          <a:off x="245165" y="2101143"/>
          <a:ext cx="8653670" cy="4424690"/>
        </p:xfrm>
        <a:graphic>
          <a:graphicData uri="http://schemas.openxmlformats.org/drawingml/2006/table">
            <a:tbl>
              <a:tblPr firstRow="1" bandRow="1">
                <a:tableStyleId>{21E4AEA4-8DFA-4A89-87EB-49C32662AFE0}</a:tableStyleId>
              </a:tblPr>
              <a:tblGrid>
                <a:gridCol w="1356468">
                  <a:extLst>
                    <a:ext uri="{9D8B030D-6E8A-4147-A177-3AD203B41FA5}">
                      <a16:colId xmlns:a16="http://schemas.microsoft.com/office/drawing/2014/main" val="4084028701"/>
                    </a:ext>
                  </a:extLst>
                </a:gridCol>
                <a:gridCol w="2442302">
                  <a:extLst>
                    <a:ext uri="{9D8B030D-6E8A-4147-A177-3AD203B41FA5}">
                      <a16:colId xmlns:a16="http://schemas.microsoft.com/office/drawing/2014/main" val="1880747777"/>
                    </a:ext>
                  </a:extLst>
                </a:gridCol>
                <a:gridCol w="4854900">
                  <a:extLst>
                    <a:ext uri="{9D8B030D-6E8A-4147-A177-3AD203B41FA5}">
                      <a16:colId xmlns:a16="http://schemas.microsoft.com/office/drawing/2014/main" val="390501753"/>
                    </a:ext>
                  </a:extLst>
                </a:gridCol>
              </a:tblGrid>
              <a:tr h="615961">
                <a:tc>
                  <a:txBody>
                    <a:bodyPr/>
                    <a:lstStyle/>
                    <a:p>
                      <a:pPr algn="ctr"/>
                      <a:r>
                        <a:rPr kumimoji="1" lang="ja-JP" altLang="en-US" dirty="0">
                          <a:latin typeface="Meiryo" panose="020B0604030504040204" pitchFamily="34" charset="-128"/>
                          <a:ea typeface="Meiryo" panose="020B0604030504040204" pitchFamily="34" charset="-128"/>
                        </a:rPr>
                        <a:t>時間</a:t>
                      </a:r>
                    </a:p>
                  </a:txBody>
                  <a:tcPr anchor="ctr"/>
                </a:tc>
                <a:tc>
                  <a:txBody>
                    <a:bodyPr/>
                    <a:lstStyle/>
                    <a:p>
                      <a:pPr algn="ctr"/>
                      <a:r>
                        <a:rPr kumimoji="1" lang="ja-JP" altLang="en-US" dirty="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dirty="0">
                          <a:latin typeface="Meiryo" panose="020B0604030504040204" pitchFamily="34" charset="-128"/>
                          <a:ea typeface="Meiryo" panose="020B0604030504040204" pitchFamily="34" charset="-128"/>
                        </a:rPr>
                        <a:t>内容</a:t>
                      </a:r>
                    </a:p>
                  </a:txBody>
                  <a:tcPr anchor="ctr"/>
                </a:tc>
                <a:extLst>
                  <a:ext uri="{0D108BD9-81ED-4DB2-BD59-A6C34878D82A}">
                    <a16:rowId xmlns:a16="http://schemas.microsoft.com/office/drawing/2014/main" val="3658048334"/>
                  </a:ext>
                </a:extLst>
              </a:tr>
              <a:tr h="615961">
                <a:tc>
                  <a:txBody>
                    <a:bodyPr/>
                    <a:lstStyle/>
                    <a:p>
                      <a:r>
                        <a:rPr kumimoji="1" lang="ja-JP" altLang="en-US" dirty="0">
                          <a:latin typeface="Meiryo" panose="020B0604030504040204" pitchFamily="34" charset="-128"/>
                          <a:ea typeface="Meiryo" panose="020B0604030504040204" pitchFamily="34" charset="-128"/>
                        </a:rPr>
                        <a:t>５分</a:t>
                      </a:r>
                    </a:p>
                  </a:txBody>
                  <a:tcPr anchor="ctr"/>
                </a:tc>
                <a:tc>
                  <a:txBody>
                    <a:bodyPr/>
                    <a:lstStyle/>
                    <a:p>
                      <a:r>
                        <a:rPr kumimoji="1" lang="ja-JP" altLang="en-US" dirty="0">
                          <a:latin typeface="Meiryo" panose="020B0604030504040204" pitchFamily="34" charset="-128"/>
                          <a:ea typeface="Meiryo" panose="020B0604030504040204" pitchFamily="34" charset="-128"/>
                        </a:rPr>
                        <a:t>演習ガイダンス</a:t>
                      </a:r>
                    </a:p>
                  </a:txBody>
                  <a:tcPr anchor="ctr"/>
                </a:tc>
                <a:tc>
                  <a:txBody>
                    <a:bodyPr/>
                    <a:lstStyle/>
                    <a:p>
                      <a:r>
                        <a:rPr kumimoji="1" lang="ja-JP" altLang="en-US" dirty="0">
                          <a:latin typeface="Meiryo" panose="020B0604030504040204" pitchFamily="34" charset="-128"/>
                          <a:ea typeface="Meiryo" panose="020B0604030504040204" pitchFamily="34" charset="-128"/>
                        </a:rPr>
                        <a:t>演習の目的と演習の流れを説明</a:t>
                      </a:r>
                    </a:p>
                  </a:txBody>
                  <a:tcPr anchor="ctr"/>
                </a:tc>
                <a:extLst>
                  <a:ext uri="{0D108BD9-81ED-4DB2-BD59-A6C34878D82A}">
                    <a16:rowId xmlns:a16="http://schemas.microsoft.com/office/drawing/2014/main" val="342440237"/>
                  </a:ext>
                </a:extLst>
              </a:tr>
              <a:tr h="1960846">
                <a:tc>
                  <a:txBody>
                    <a:bodyPr/>
                    <a:lstStyle/>
                    <a:p>
                      <a:r>
                        <a:rPr kumimoji="1" lang="ja-JP" altLang="en-US" dirty="0">
                          <a:latin typeface="Meiryo" panose="020B0604030504040204" pitchFamily="34" charset="-128"/>
                          <a:ea typeface="Meiryo" panose="020B0604030504040204" pitchFamily="34" charset="-128"/>
                        </a:rPr>
                        <a:t>４５分</a:t>
                      </a:r>
                    </a:p>
                  </a:txBody>
                  <a:tcPr anchor="ctr"/>
                </a:tc>
                <a:tc>
                  <a:txBody>
                    <a:bodyPr/>
                    <a:lstStyle/>
                    <a:p>
                      <a:r>
                        <a:rPr kumimoji="1" lang="ja-JP" altLang="en-US" dirty="0">
                          <a:latin typeface="Meiryo" panose="020B0604030504040204" pitchFamily="34" charset="-128"/>
                          <a:ea typeface="Meiryo" panose="020B0604030504040204" pitchFamily="34" charset="-128"/>
                        </a:rPr>
                        <a:t>演習１</a:t>
                      </a:r>
                    </a:p>
                  </a:txBody>
                  <a:tcPr anchor="ctr"/>
                </a:tc>
                <a:tc>
                  <a:txBody>
                    <a:bodyPr/>
                    <a:lstStyle/>
                    <a:p>
                      <a:r>
                        <a:rPr kumimoji="1" lang="ja-JP" altLang="en-US" dirty="0">
                          <a:latin typeface="Meiryo" panose="020B0604030504040204" pitchFamily="34" charset="-128"/>
                          <a:ea typeface="Meiryo" panose="020B0604030504040204" pitchFamily="34" charset="-128"/>
                        </a:rPr>
                        <a:t>個人ワーク（まず、事例をイメージし、</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児童発達支援管理責任者と相談支援専門員の役割について考える）</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グループワーク（グループとしての支援の方向性についてイメージしていく）</a:t>
                      </a:r>
                      <a:endParaRPr kumimoji="1" lang="en-US" altLang="ja-JP" dirty="0">
                        <a:latin typeface="Meiryo" panose="020B0604030504040204" pitchFamily="34" charset="-128"/>
                        <a:ea typeface="Meiryo" panose="020B0604030504040204" pitchFamily="34" charset="-128"/>
                      </a:endParaRPr>
                    </a:p>
                    <a:p>
                      <a:endParaRPr kumimoji="1" lang="ja-JP" altLang="en-US"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919621897"/>
                  </a:ext>
                </a:extLst>
              </a:tr>
              <a:tr h="615961">
                <a:tc>
                  <a:txBody>
                    <a:bodyPr/>
                    <a:lstStyle/>
                    <a:p>
                      <a:r>
                        <a:rPr kumimoji="1" lang="ja-JP" altLang="en-US" dirty="0">
                          <a:latin typeface="Meiryo" panose="020B0604030504040204" pitchFamily="34" charset="-128"/>
                          <a:ea typeface="Meiryo" panose="020B0604030504040204" pitchFamily="34" charset="-128"/>
                        </a:rPr>
                        <a:t>６０分</a:t>
                      </a:r>
                    </a:p>
                  </a:txBody>
                  <a:tcPr anchor="ctr"/>
                </a:tc>
                <a:tc>
                  <a:txBody>
                    <a:bodyPr/>
                    <a:lstStyle/>
                    <a:p>
                      <a:r>
                        <a:rPr kumimoji="1" lang="ja-JP" altLang="en-US" dirty="0">
                          <a:latin typeface="Meiryo" panose="020B0604030504040204" pitchFamily="34" charset="-128"/>
                          <a:ea typeface="Meiryo" panose="020B0604030504040204" pitchFamily="34" charset="-128"/>
                        </a:rPr>
                        <a:t>演習２</a:t>
                      </a:r>
                    </a:p>
                  </a:txBody>
                  <a:tcPr anchor="ctr"/>
                </a:tc>
                <a:tc>
                  <a:txBody>
                    <a:bodyPr/>
                    <a:lstStyle/>
                    <a:p>
                      <a:r>
                        <a:rPr kumimoji="1" lang="ja-JP" altLang="en-US" dirty="0">
                          <a:latin typeface="Meiryo" panose="020B0604030504040204" pitchFamily="34" charset="-128"/>
                          <a:ea typeface="Meiryo" panose="020B0604030504040204" pitchFamily="34" charset="-128"/>
                        </a:rPr>
                        <a:t>模擬支援会議の実施</a:t>
                      </a:r>
                    </a:p>
                  </a:txBody>
                  <a:tcPr anchor="ctr"/>
                </a:tc>
                <a:extLst>
                  <a:ext uri="{0D108BD9-81ED-4DB2-BD59-A6C34878D82A}">
                    <a16:rowId xmlns:a16="http://schemas.microsoft.com/office/drawing/2014/main" val="2380269434"/>
                  </a:ext>
                </a:extLst>
              </a:tr>
              <a:tr h="615961">
                <a:tc>
                  <a:txBody>
                    <a:bodyPr/>
                    <a:lstStyle/>
                    <a:p>
                      <a:r>
                        <a:rPr kumimoji="1" lang="ja-JP" altLang="en-US" dirty="0">
                          <a:latin typeface="Meiryo" panose="020B0604030504040204" pitchFamily="34" charset="-128"/>
                          <a:ea typeface="Meiryo" panose="020B0604030504040204" pitchFamily="34" charset="-128"/>
                        </a:rPr>
                        <a:t>１０分</a:t>
                      </a:r>
                    </a:p>
                  </a:txBody>
                  <a:tcPr anchor="ctr"/>
                </a:tc>
                <a:tc>
                  <a:txBody>
                    <a:bodyPr/>
                    <a:lstStyle/>
                    <a:p>
                      <a:r>
                        <a:rPr kumimoji="1" lang="ja-JP" altLang="en-US" dirty="0">
                          <a:latin typeface="Meiryo" panose="020B0604030504040204" pitchFamily="34" charset="-128"/>
                          <a:ea typeface="Meiryo" panose="020B0604030504040204" pitchFamily="34" charset="-128"/>
                        </a:rPr>
                        <a:t>まとめの講義</a:t>
                      </a:r>
                    </a:p>
                  </a:txBody>
                  <a:tcPr anchor="ctr"/>
                </a:tc>
                <a:tc>
                  <a:txBody>
                    <a:bodyPr/>
                    <a:lstStyle/>
                    <a:p>
                      <a:endParaRPr kumimoji="1" lang="ja-JP" altLang="en-US"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7999987"/>
                  </a:ext>
                </a:extLst>
              </a:tr>
            </a:tbl>
          </a:graphicData>
        </a:graphic>
      </p:graphicFrame>
    </p:spTree>
    <p:extLst>
      <p:ext uri="{BB962C8B-B14F-4D97-AF65-F5344CB8AC3E}">
        <p14:creationId xmlns:p14="http://schemas.microsoft.com/office/powerpoint/2010/main" val="233672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6EDC-CFD5-738D-4FFA-E39C96A3AE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9AEA875-BCA3-F3F7-86B1-EA8B4357E17B}"/>
              </a:ext>
            </a:extLst>
          </p:cNvPr>
          <p:cNvSpPr txBox="1"/>
          <p:nvPr/>
        </p:nvSpPr>
        <p:spPr>
          <a:xfrm>
            <a:off x="159025" y="165506"/>
            <a:ext cx="4031873"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ストレングス</a:t>
            </a:r>
            <a:r>
              <a:rPr kumimoji="1" lang="en-US" altLang="ja-JP" sz="3600" b="1" dirty="0">
                <a:latin typeface="Meiryo" panose="020B0604030504040204" pitchFamily="34" charset="-128"/>
                <a:ea typeface="Meiryo" panose="020B0604030504040204" pitchFamily="34" charset="-128"/>
              </a:rPr>
              <a:t>MAP</a:t>
            </a:r>
            <a:endParaRPr kumimoji="1" lang="ja-JP" altLang="en-US" sz="3600" b="1">
              <a:latin typeface="Meiryo" panose="020B0604030504040204" pitchFamily="34" charset="-128"/>
              <a:ea typeface="Meiryo" panose="020B0604030504040204" pitchFamily="34" charset="-128"/>
            </a:endParaRPr>
          </a:p>
        </p:txBody>
      </p:sp>
      <p:grpSp>
        <p:nvGrpSpPr>
          <p:cNvPr id="27" name="グループ化 26">
            <a:extLst>
              <a:ext uri="{FF2B5EF4-FFF2-40B4-BE49-F238E27FC236}">
                <a16:creationId xmlns:a16="http://schemas.microsoft.com/office/drawing/2014/main" id="{DD95F7C4-E900-A101-E058-01D58E302A32}"/>
              </a:ext>
            </a:extLst>
          </p:cNvPr>
          <p:cNvGrpSpPr/>
          <p:nvPr/>
        </p:nvGrpSpPr>
        <p:grpSpPr>
          <a:xfrm>
            <a:off x="278292" y="1012841"/>
            <a:ext cx="8587415" cy="5679653"/>
            <a:chOff x="410813" y="873649"/>
            <a:chExt cx="8587415" cy="5679653"/>
          </a:xfrm>
        </p:grpSpPr>
        <p:grpSp>
          <p:nvGrpSpPr>
            <p:cNvPr id="23" name="グループ化 22">
              <a:extLst>
                <a:ext uri="{FF2B5EF4-FFF2-40B4-BE49-F238E27FC236}">
                  <a16:creationId xmlns:a16="http://schemas.microsoft.com/office/drawing/2014/main" id="{514927B0-E146-5A29-42CD-0DD55174B0BD}"/>
                </a:ext>
              </a:extLst>
            </p:cNvPr>
            <p:cNvGrpSpPr/>
            <p:nvPr/>
          </p:nvGrpSpPr>
          <p:grpSpPr>
            <a:xfrm>
              <a:off x="410815" y="873649"/>
              <a:ext cx="4240698" cy="2779052"/>
              <a:chOff x="410815" y="873649"/>
              <a:chExt cx="4240698" cy="2779052"/>
            </a:xfrm>
          </p:grpSpPr>
          <p:sp>
            <p:nvSpPr>
              <p:cNvPr id="2" name="角丸四角形 1">
                <a:extLst>
                  <a:ext uri="{FF2B5EF4-FFF2-40B4-BE49-F238E27FC236}">
                    <a16:creationId xmlns:a16="http://schemas.microsoft.com/office/drawing/2014/main" id="{2105C26B-DBF7-8276-2E9D-EEEB3670BB48}"/>
                  </a:ext>
                </a:extLst>
              </p:cNvPr>
              <p:cNvSpPr/>
              <p:nvPr/>
            </p:nvSpPr>
            <p:spPr>
              <a:xfrm>
                <a:off x="410817" y="873649"/>
                <a:ext cx="4240696" cy="2779052"/>
              </a:xfrm>
              <a:prstGeom prst="roundRect">
                <a:avLst>
                  <a:gd name="adj" fmla="val 2838"/>
                </a:avLst>
              </a:prstGeom>
              <a:solidFill>
                <a:srgbClr val="FFE2FC"/>
              </a:solid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DA08AF5-ED47-5918-FE35-90AEBCB8B74C}"/>
                  </a:ext>
                </a:extLst>
              </p:cNvPr>
              <p:cNvSpPr txBox="1"/>
              <p:nvPr/>
            </p:nvSpPr>
            <p:spPr>
              <a:xfrm>
                <a:off x="410815" y="1020164"/>
                <a:ext cx="4240696" cy="400110"/>
              </a:xfrm>
              <a:prstGeom prst="rect">
                <a:avLst/>
              </a:prstGeom>
              <a:noFill/>
            </p:spPr>
            <p:txBody>
              <a:bodyPr wrap="square" rtlCol="0">
                <a:spAutoFit/>
              </a:bodyPr>
              <a:lstStyle/>
              <a:p>
                <a:pPr algn="ctr"/>
                <a:r>
                  <a:rPr kumimoji="1" lang="ja-JP" altLang="en-US" sz="2000" b="1">
                    <a:latin typeface="Meiryo" panose="020B0604030504040204" pitchFamily="34" charset="-128"/>
                    <a:ea typeface="Meiryo" panose="020B0604030504040204" pitchFamily="34" charset="-128"/>
                  </a:rPr>
                  <a:t>［</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性格・人柄／個人的特性</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a:t>
                </a:r>
              </a:p>
            </p:txBody>
          </p:sp>
          <p:sp>
            <p:nvSpPr>
              <p:cNvPr id="7" name="テキスト ボックス 6">
                <a:extLst>
                  <a:ext uri="{FF2B5EF4-FFF2-40B4-BE49-F238E27FC236}">
                    <a16:creationId xmlns:a16="http://schemas.microsoft.com/office/drawing/2014/main" id="{A50C9B61-AE8A-2885-FDE9-4169932043AA}"/>
                  </a:ext>
                </a:extLst>
              </p:cNvPr>
              <p:cNvSpPr txBox="1"/>
              <p:nvPr/>
            </p:nvSpPr>
            <p:spPr>
              <a:xfrm>
                <a:off x="410817" y="1417795"/>
                <a:ext cx="4240696" cy="1426031"/>
              </a:xfrm>
              <a:prstGeom prst="rect">
                <a:avLst/>
              </a:prstGeom>
              <a:noFill/>
            </p:spPr>
            <p:txBody>
              <a:bodyPr wrap="square">
                <a:spAutoFit/>
              </a:bodyPr>
              <a:lstStyle/>
              <a:p>
                <a:pPr fontAlgn="auto">
                  <a:spcBef>
                    <a:spcPts val="450"/>
                  </a:spcBef>
                  <a:spcAft>
                    <a:spcPts val="0"/>
                  </a:spcAft>
                  <a:defRPr/>
                </a:pPr>
                <a:r>
                  <a:rPr kumimoji="0" lang="ja-JP" altLang="en-US" sz="1400" kern="100">
                    <a:solidFill>
                      <a:srgbClr val="000000"/>
                    </a:solidFill>
                    <a:latin typeface="メイリオ"/>
                    <a:ea typeface="メイリオ"/>
                    <a:cs typeface="メイリオ"/>
                  </a:rPr>
                  <a:t>・やや小柄な印象　明るい</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a:solidFill>
                      <a:srgbClr val="000000"/>
                    </a:solidFill>
                    <a:latin typeface="メイリオ"/>
                    <a:ea typeface="メイリオ"/>
                    <a:cs typeface="メイリオ"/>
                  </a:rPr>
                  <a:t>・素直　積極的　好奇心旺盛</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a:solidFill>
                      <a:srgbClr val="000000"/>
                    </a:solidFill>
                    <a:latin typeface="メイリオ"/>
                    <a:ea typeface="メイリオ"/>
                    <a:cs typeface="メイリオ"/>
                  </a:rPr>
                  <a:t>・視覚優位　観察力がある</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a:solidFill>
                      <a:srgbClr val="000000"/>
                    </a:solidFill>
                    <a:latin typeface="メイリオ"/>
                    <a:ea typeface="メイリオ"/>
                    <a:cs typeface="メイリオ"/>
                  </a:rPr>
                  <a:t>・称賛されると</a:t>
                </a:r>
                <a:r>
                  <a:rPr lang="ja-JP" altLang="en-US" sz="1400" kern="100">
                    <a:solidFill>
                      <a:srgbClr val="000000"/>
                    </a:solidFill>
                    <a:latin typeface="メイリオ"/>
                    <a:ea typeface="メイリオ"/>
                    <a:cs typeface="メイリオ"/>
                  </a:rPr>
                  <a:t>向上心が喚起される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・夢中になると高い集中力を発揮する</a:t>
                </a:r>
                <a:endParaRPr lang="en-US" altLang="ja-JP" sz="1400" kern="100" dirty="0">
                  <a:solidFill>
                    <a:srgbClr val="000000"/>
                  </a:solidFill>
                  <a:latin typeface="メイリオ"/>
                  <a:ea typeface="メイリオ"/>
                  <a:cs typeface="メイリオ"/>
                </a:endParaRPr>
              </a:p>
            </p:txBody>
          </p:sp>
        </p:grpSp>
        <p:grpSp>
          <p:nvGrpSpPr>
            <p:cNvPr id="24" name="グループ化 23">
              <a:extLst>
                <a:ext uri="{FF2B5EF4-FFF2-40B4-BE49-F238E27FC236}">
                  <a16:creationId xmlns:a16="http://schemas.microsoft.com/office/drawing/2014/main" id="{B5FBDFE4-4EA9-9DCD-5C7E-AA4AA78771CD}"/>
                </a:ext>
              </a:extLst>
            </p:cNvPr>
            <p:cNvGrpSpPr/>
            <p:nvPr/>
          </p:nvGrpSpPr>
          <p:grpSpPr>
            <a:xfrm>
              <a:off x="4757530" y="873649"/>
              <a:ext cx="4240697" cy="2779052"/>
              <a:chOff x="4757530" y="873649"/>
              <a:chExt cx="4240697" cy="2779052"/>
            </a:xfrm>
          </p:grpSpPr>
          <p:sp>
            <p:nvSpPr>
              <p:cNvPr id="12" name="角丸四角形 11">
                <a:extLst>
                  <a:ext uri="{FF2B5EF4-FFF2-40B4-BE49-F238E27FC236}">
                    <a16:creationId xmlns:a16="http://schemas.microsoft.com/office/drawing/2014/main" id="{17246D9B-FEA4-D18A-7AE8-7E33A5ED029E}"/>
                  </a:ext>
                </a:extLst>
              </p:cNvPr>
              <p:cNvSpPr/>
              <p:nvPr/>
            </p:nvSpPr>
            <p:spPr>
              <a:xfrm>
                <a:off x="4757532" y="873649"/>
                <a:ext cx="4240694" cy="2779052"/>
              </a:xfrm>
              <a:prstGeom prst="roundRect">
                <a:avLst>
                  <a:gd name="adj" fmla="val 2838"/>
                </a:avLst>
              </a:prstGeom>
              <a:solidFill>
                <a:srgbClr val="D9FBFF"/>
              </a:solid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771F88A-4A59-B39D-A7AA-11B3F43A15A0}"/>
                  </a:ext>
                </a:extLst>
              </p:cNvPr>
              <p:cNvSpPr txBox="1"/>
              <p:nvPr/>
            </p:nvSpPr>
            <p:spPr>
              <a:xfrm>
                <a:off x="4757530" y="1020164"/>
                <a:ext cx="4240694" cy="400110"/>
              </a:xfrm>
              <a:prstGeom prst="rect">
                <a:avLst/>
              </a:prstGeom>
              <a:noFill/>
            </p:spPr>
            <p:txBody>
              <a:bodyPr wrap="square" rtlCol="0">
                <a:spAutoFit/>
              </a:bodyPr>
              <a:lstStyle/>
              <a:p>
                <a:pPr algn="ctr"/>
                <a:r>
                  <a:rPr kumimoji="1" lang="ja-JP" altLang="en-US" sz="2000" b="1">
                    <a:latin typeface="Meiryo" panose="020B0604030504040204" pitchFamily="34" charset="-128"/>
                    <a:ea typeface="Meiryo" panose="020B0604030504040204" pitchFamily="34" charset="-128"/>
                  </a:rPr>
                  <a:t>［</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才能・素質</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a:t>
                </a:r>
              </a:p>
            </p:txBody>
          </p:sp>
          <p:sp>
            <p:nvSpPr>
              <p:cNvPr id="15" name="テキスト ボックス 14">
                <a:extLst>
                  <a:ext uri="{FF2B5EF4-FFF2-40B4-BE49-F238E27FC236}">
                    <a16:creationId xmlns:a16="http://schemas.microsoft.com/office/drawing/2014/main" id="{D7B70242-5705-7D1B-35D4-DEE6CC751E58}"/>
                  </a:ext>
                </a:extLst>
              </p:cNvPr>
              <p:cNvSpPr txBox="1"/>
              <p:nvPr/>
            </p:nvSpPr>
            <p:spPr>
              <a:xfrm>
                <a:off x="4757531" y="1417795"/>
                <a:ext cx="4240696" cy="1921039"/>
              </a:xfrm>
              <a:prstGeom prst="rect">
                <a:avLst/>
              </a:prstGeom>
              <a:noFill/>
            </p:spPr>
            <p:txBody>
              <a:bodyPr wrap="square">
                <a:spAutoFit/>
              </a:bodyPr>
              <a:lstStyle/>
              <a:p>
                <a:pPr fontAlgn="auto">
                  <a:spcBef>
                    <a:spcPts val="450"/>
                  </a:spcBef>
                  <a:spcAft>
                    <a:spcPts val="0"/>
                  </a:spcAft>
                  <a:defRPr/>
                </a:pPr>
                <a:r>
                  <a:rPr lang="ja-JP" altLang="en-US" sz="1400" kern="100">
                    <a:solidFill>
                      <a:srgbClr val="000000"/>
                    </a:solidFill>
                    <a:latin typeface="メイリオ"/>
                    <a:ea typeface="メイリオ"/>
                    <a:cs typeface="メイリオ"/>
                  </a:rPr>
                  <a:t>・語彙が増えた（二語文を話しはじめた）</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・コミュニケーションの意欲が向上している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a:solidFill>
                      <a:srgbClr val="000000"/>
                    </a:solidFill>
                    <a:latin typeface="メイリオ"/>
                    <a:ea typeface="メイリオ"/>
                    <a:cs typeface="メイリオ"/>
                  </a:rPr>
                  <a:t>・集中力がある（トイレに行くのも忘れるほど）</a:t>
                </a:r>
                <a:endParaRPr kumimoji="0" lang="en-US" altLang="ja-JP" sz="1400" kern="100" dirty="0">
                  <a:solidFill>
                    <a:srgbClr val="000000"/>
                  </a:solidFill>
                  <a:latin typeface="メイリオ"/>
                  <a:ea typeface="メイリオ"/>
                  <a:cs typeface="メイリオ"/>
                </a:endParaRPr>
              </a:p>
              <a:p>
                <a:pPr marL="184150" indent="-184150" fontAlgn="auto">
                  <a:spcBef>
                    <a:spcPts val="450"/>
                  </a:spcBef>
                  <a:spcAft>
                    <a:spcPts val="0"/>
                  </a:spcAft>
                  <a:defRPr/>
                </a:pPr>
                <a:r>
                  <a:rPr lang="ja-JP" altLang="en-US" sz="1400" kern="100">
                    <a:solidFill>
                      <a:srgbClr val="000000"/>
                    </a:solidFill>
                    <a:latin typeface="メイリオ"/>
                    <a:ea typeface="メイリオ"/>
                    <a:cs typeface="メイリオ"/>
                  </a:rPr>
                  <a:t>・電車名や路線名等、興味のある物への記銘力が長けている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・タブレットの操作が出来る（教わっていない）</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・走ったり公園の遊具遊びも好き</a:t>
                </a:r>
                <a:endParaRPr lang="en-US" altLang="ja-JP" sz="1400" kern="100" dirty="0">
                  <a:solidFill>
                    <a:srgbClr val="000000"/>
                  </a:solidFill>
                  <a:latin typeface="メイリオ"/>
                  <a:ea typeface="メイリオ"/>
                  <a:cs typeface="メイリオ"/>
                </a:endParaRPr>
              </a:p>
            </p:txBody>
          </p:sp>
        </p:grpSp>
        <p:grpSp>
          <p:nvGrpSpPr>
            <p:cNvPr id="25" name="グループ化 24">
              <a:extLst>
                <a:ext uri="{FF2B5EF4-FFF2-40B4-BE49-F238E27FC236}">
                  <a16:creationId xmlns:a16="http://schemas.microsoft.com/office/drawing/2014/main" id="{31F87194-E538-43AA-8951-C9BE63D47B9F}"/>
                </a:ext>
              </a:extLst>
            </p:cNvPr>
            <p:cNvGrpSpPr/>
            <p:nvPr/>
          </p:nvGrpSpPr>
          <p:grpSpPr>
            <a:xfrm>
              <a:off x="410813" y="3762387"/>
              <a:ext cx="4240698" cy="2779052"/>
              <a:chOff x="410813" y="3762387"/>
              <a:chExt cx="4240698" cy="2779052"/>
            </a:xfrm>
          </p:grpSpPr>
          <p:sp>
            <p:nvSpPr>
              <p:cNvPr id="16" name="角丸四角形 15">
                <a:extLst>
                  <a:ext uri="{FF2B5EF4-FFF2-40B4-BE49-F238E27FC236}">
                    <a16:creationId xmlns:a16="http://schemas.microsoft.com/office/drawing/2014/main" id="{78A04C1D-4E66-8BEA-08A8-D5622B9508D6}"/>
                  </a:ext>
                </a:extLst>
              </p:cNvPr>
              <p:cNvSpPr/>
              <p:nvPr/>
            </p:nvSpPr>
            <p:spPr>
              <a:xfrm>
                <a:off x="410815" y="3762387"/>
                <a:ext cx="4240696" cy="2779052"/>
              </a:xfrm>
              <a:prstGeom prst="roundRect">
                <a:avLst>
                  <a:gd name="adj" fmla="val 2838"/>
                </a:avLst>
              </a:prstGeom>
              <a:solidFill>
                <a:srgbClr val="D0FFDA"/>
              </a:solid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4762E78-5313-2B49-68BB-E9D88966D802}"/>
                  </a:ext>
                </a:extLst>
              </p:cNvPr>
              <p:cNvSpPr txBox="1"/>
              <p:nvPr/>
            </p:nvSpPr>
            <p:spPr>
              <a:xfrm>
                <a:off x="410813" y="3908902"/>
                <a:ext cx="4240696" cy="400110"/>
              </a:xfrm>
              <a:prstGeom prst="rect">
                <a:avLst/>
              </a:prstGeom>
              <a:noFill/>
            </p:spPr>
            <p:txBody>
              <a:bodyPr wrap="square" rtlCol="0">
                <a:spAutoFit/>
              </a:bodyPr>
              <a:lstStyle/>
              <a:p>
                <a:pPr algn="ctr"/>
                <a:r>
                  <a:rPr kumimoji="1" lang="ja-JP" altLang="en-US" sz="2000" b="1">
                    <a:latin typeface="Meiryo" panose="020B0604030504040204" pitchFamily="34" charset="-128"/>
                    <a:ea typeface="Meiryo" panose="020B0604030504040204" pitchFamily="34" charset="-128"/>
                  </a:rPr>
                  <a:t>［</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環境のストレングス</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a:t>
                </a:r>
              </a:p>
            </p:txBody>
          </p:sp>
          <p:sp>
            <p:nvSpPr>
              <p:cNvPr id="19" name="テキスト ボックス 18">
                <a:extLst>
                  <a:ext uri="{FF2B5EF4-FFF2-40B4-BE49-F238E27FC236}">
                    <a16:creationId xmlns:a16="http://schemas.microsoft.com/office/drawing/2014/main" id="{53E63FA7-83CF-57B2-8FB6-FDF1E52DF01E}"/>
                  </a:ext>
                </a:extLst>
              </p:cNvPr>
              <p:cNvSpPr txBox="1"/>
              <p:nvPr/>
            </p:nvSpPr>
            <p:spPr>
              <a:xfrm>
                <a:off x="410813" y="4304492"/>
                <a:ext cx="4240696" cy="1985159"/>
              </a:xfrm>
              <a:prstGeom prst="rect">
                <a:avLst/>
              </a:prstGeom>
              <a:noFill/>
            </p:spPr>
            <p:txBody>
              <a:bodyPr wrap="square">
                <a:spAutoFit/>
              </a:bodyPr>
              <a:lstStyle/>
              <a:p>
                <a:pPr fontAlgn="auto">
                  <a:spcBef>
                    <a:spcPts val="450"/>
                  </a:spcBef>
                  <a:spcAft>
                    <a:spcPts val="0"/>
                  </a:spcAft>
                  <a:defRPr/>
                </a:pPr>
                <a:r>
                  <a:rPr kumimoji="0" lang="ja-JP" altLang="en-US" sz="1400" kern="100">
                    <a:solidFill>
                      <a:srgbClr val="000000"/>
                    </a:solidFill>
                    <a:latin typeface="メイリオ"/>
                    <a:ea typeface="メイリオ"/>
                    <a:cs typeface="メイリオ"/>
                  </a:rPr>
                  <a:t>・学校が徒歩</a:t>
                </a:r>
                <a:r>
                  <a:rPr kumimoji="0" lang="en-US" altLang="ja-JP" sz="1400" kern="100" dirty="0">
                    <a:solidFill>
                      <a:srgbClr val="000000"/>
                    </a:solidFill>
                    <a:latin typeface="メイリオ"/>
                    <a:ea typeface="メイリオ"/>
                    <a:cs typeface="メイリオ"/>
                  </a:rPr>
                  <a:t>5</a:t>
                </a:r>
                <a:r>
                  <a:rPr kumimoji="0" lang="ja-JP" altLang="en-US" sz="1400" kern="100">
                    <a:solidFill>
                      <a:srgbClr val="000000"/>
                    </a:solidFill>
                    <a:latin typeface="メイリオ"/>
                    <a:ea typeface="メイリオ"/>
                    <a:cs typeface="メイリオ"/>
                  </a:rPr>
                  <a:t>分</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・最寄り駅まで徒歩</a:t>
                </a:r>
                <a:r>
                  <a:rPr lang="en-US" altLang="ja-JP" sz="1400" kern="100" dirty="0">
                    <a:solidFill>
                      <a:srgbClr val="000000"/>
                    </a:solidFill>
                    <a:latin typeface="メイリオ"/>
                    <a:ea typeface="メイリオ"/>
                    <a:cs typeface="メイリオ"/>
                  </a:rPr>
                  <a:t>15</a:t>
                </a:r>
                <a:r>
                  <a:rPr lang="ja-JP" altLang="en-US" sz="1400" kern="100">
                    <a:solidFill>
                      <a:srgbClr val="000000"/>
                    </a:solidFill>
                    <a:latin typeface="メイリオ"/>
                    <a:ea typeface="メイリオ"/>
                    <a:cs typeface="メイリオ"/>
                  </a:rPr>
                  <a:t>分</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・バス停は徒歩</a:t>
                </a:r>
                <a:r>
                  <a:rPr lang="en-US" altLang="ja-JP" sz="1400" kern="100" dirty="0">
                    <a:solidFill>
                      <a:srgbClr val="000000"/>
                    </a:solidFill>
                    <a:latin typeface="メイリオ"/>
                    <a:ea typeface="メイリオ"/>
                    <a:cs typeface="メイリオ"/>
                  </a:rPr>
                  <a:t>2</a:t>
                </a:r>
                <a:r>
                  <a:rPr lang="ja-JP" altLang="en-US" sz="1400" kern="100">
                    <a:solidFill>
                      <a:srgbClr val="000000"/>
                    </a:solidFill>
                    <a:latin typeface="メイリオ"/>
                    <a:ea typeface="メイリオ"/>
                    <a:cs typeface="メイリオ"/>
                  </a:rPr>
                  <a:t>分（駅までは徒歩で行っている）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a:solidFill>
                      <a:srgbClr val="000000"/>
                    </a:solidFill>
                    <a:latin typeface="メイリオ"/>
                    <a:ea typeface="メイリオ"/>
                    <a:cs typeface="メイリオ"/>
                  </a:rPr>
                  <a:t>・兄が同じ学校（放課後児童クラブも）</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・広めの公園（徒歩１０分）</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・駅前にショッピングセンターあり</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a:solidFill>
                      <a:srgbClr val="000000"/>
                    </a:solidFill>
                    <a:latin typeface="メイリオ"/>
                    <a:ea typeface="メイリオ"/>
                    <a:cs typeface="メイリオ"/>
                  </a:rPr>
                  <a:t>・サポートブックがある</a:t>
                </a:r>
                <a:endParaRPr lang="en-US" altLang="ja-JP" sz="1400" kern="100" dirty="0">
                  <a:solidFill>
                    <a:srgbClr val="000000"/>
                  </a:solidFill>
                  <a:latin typeface="メイリオ"/>
                  <a:ea typeface="メイリオ"/>
                  <a:cs typeface="メイリオ"/>
                </a:endParaRPr>
              </a:p>
            </p:txBody>
          </p:sp>
        </p:grpSp>
        <p:grpSp>
          <p:nvGrpSpPr>
            <p:cNvPr id="26" name="グループ化 25">
              <a:extLst>
                <a:ext uri="{FF2B5EF4-FFF2-40B4-BE49-F238E27FC236}">
                  <a16:creationId xmlns:a16="http://schemas.microsoft.com/office/drawing/2014/main" id="{2BADA53D-3588-7481-212F-80817D8A81A4}"/>
                </a:ext>
              </a:extLst>
            </p:cNvPr>
            <p:cNvGrpSpPr/>
            <p:nvPr/>
          </p:nvGrpSpPr>
          <p:grpSpPr>
            <a:xfrm>
              <a:off x="4757530" y="3762387"/>
              <a:ext cx="4240698" cy="2790915"/>
              <a:chOff x="4757530" y="3762387"/>
              <a:chExt cx="4240698" cy="2790915"/>
            </a:xfrm>
          </p:grpSpPr>
          <p:sp>
            <p:nvSpPr>
              <p:cNvPr id="20" name="角丸四角形 19">
                <a:extLst>
                  <a:ext uri="{FF2B5EF4-FFF2-40B4-BE49-F238E27FC236}">
                    <a16:creationId xmlns:a16="http://schemas.microsoft.com/office/drawing/2014/main" id="{43944BE3-CDAF-6EDD-A571-83A6B71FAE83}"/>
                  </a:ext>
                </a:extLst>
              </p:cNvPr>
              <p:cNvSpPr/>
              <p:nvPr/>
            </p:nvSpPr>
            <p:spPr>
              <a:xfrm>
                <a:off x="4757532" y="3762387"/>
                <a:ext cx="4240696" cy="2779052"/>
              </a:xfrm>
              <a:prstGeom prst="roundRect">
                <a:avLst>
                  <a:gd name="adj" fmla="val 2838"/>
                </a:avLst>
              </a:prstGeom>
              <a:solidFill>
                <a:srgbClr val="FFFDD3"/>
              </a:solidFill>
              <a:ln w="19050">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5F7D07F-778A-FCE6-BE8F-15BC8B7369D1}"/>
                  </a:ext>
                </a:extLst>
              </p:cNvPr>
              <p:cNvSpPr txBox="1"/>
              <p:nvPr/>
            </p:nvSpPr>
            <p:spPr>
              <a:xfrm>
                <a:off x="4757530" y="3908902"/>
                <a:ext cx="4240696" cy="400110"/>
              </a:xfrm>
              <a:prstGeom prst="rect">
                <a:avLst/>
              </a:prstGeom>
              <a:noFill/>
            </p:spPr>
            <p:txBody>
              <a:bodyPr wrap="square" rtlCol="0">
                <a:spAutoFit/>
              </a:bodyPr>
              <a:lstStyle/>
              <a:p>
                <a:pPr algn="ctr"/>
                <a:r>
                  <a:rPr kumimoji="1" lang="ja-JP" altLang="en-US" sz="2000" b="1">
                    <a:latin typeface="Meiryo" panose="020B0604030504040204" pitchFamily="34" charset="-128"/>
                    <a:ea typeface="Meiryo" panose="020B0604030504040204" pitchFamily="34" charset="-128"/>
                  </a:rPr>
                  <a:t>［</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興味・関心／向上心</a:t>
                </a:r>
                <a:r>
                  <a:rPr kumimoji="1" lang="en-US" altLang="ja-JP" sz="2000" b="1" dirty="0">
                    <a:latin typeface="Meiryo" panose="020B0604030504040204" pitchFamily="34" charset="-128"/>
                    <a:ea typeface="Meiryo" panose="020B0604030504040204" pitchFamily="34" charset="-128"/>
                  </a:rPr>
                  <a:t> </a:t>
                </a:r>
                <a:r>
                  <a:rPr kumimoji="1" lang="ja-JP" altLang="en-US" sz="2000" b="1">
                    <a:latin typeface="Meiryo" panose="020B0604030504040204" pitchFamily="34" charset="-128"/>
                    <a:ea typeface="Meiryo" panose="020B0604030504040204" pitchFamily="34" charset="-128"/>
                  </a:rPr>
                  <a:t>］</a:t>
                </a:r>
              </a:p>
            </p:txBody>
          </p:sp>
          <p:sp>
            <p:nvSpPr>
              <p:cNvPr id="22" name="テキスト ボックス 21">
                <a:extLst>
                  <a:ext uri="{FF2B5EF4-FFF2-40B4-BE49-F238E27FC236}">
                    <a16:creationId xmlns:a16="http://schemas.microsoft.com/office/drawing/2014/main" id="{DEC898F0-8F42-C7B7-16BD-2B5A76DC8E26}"/>
                  </a:ext>
                </a:extLst>
              </p:cNvPr>
              <p:cNvSpPr txBox="1"/>
              <p:nvPr/>
            </p:nvSpPr>
            <p:spPr>
              <a:xfrm>
                <a:off x="4757532" y="4306533"/>
                <a:ext cx="4240696" cy="2246769"/>
              </a:xfrm>
              <a:prstGeom prst="rect">
                <a:avLst/>
              </a:prstGeom>
              <a:noFill/>
            </p:spPr>
            <p:txBody>
              <a:bodyPr wrap="square">
                <a:spAutoFit/>
              </a:bodyPr>
              <a:lstStyle/>
              <a:p>
                <a:pPr fontAlgn="auto">
                  <a:spcBef>
                    <a:spcPts val="0"/>
                  </a:spcBef>
                  <a:spcAft>
                    <a:spcPts val="0"/>
                  </a:spcAft>
                  <a:defRPr/>
                </a:pPr>
                <a:r>
                  <a:rPr lang="ja-JP" altLang="en-US" sz="1400">
                    <a:solidFill>
                      <a:srgbClr val="000000"/>
                    </a:solidFill>
                    <a:latin typeface="メイリオ"/>
                    <a:ea typeface="メイリオ"/>
                    <a:cs typeface="メイリオ"/>
                  </a:rPr>
                  <a:t>・他児とのコミュニケーション</a:t>
                </a:r>
                <a:endParaRPr lang="en-US" altLang="ja-JP" sz="1400" dirty="0">
                  <a:solidFill>
                    <a:srgbClr val="000000"/>
                  </a:solidFill>
                  <a:latin typeface="メイリオ"/>
                  <a:ea typeface="メイリオ"/>
                  <a:cs typeface="メイリオ"/>
                </a:endParaRPr>
              </a:p>
              <a:p>
                <a:pPr fontAlgn="auto">
                  <a:spcBef>
                    <a:spcPts val="0"/>
                  </a:spcBef>
                  <a:spcAft>
                    <a:spcPts val="0"/>
                  </a:spcAft>
                  <a:defRPr/>
                </a:pPr>
                <a:r>
                  <a:rPr lang="ja-JP" altLang="en-US" sz="1400">
                    <a:solidFill>
                      <a:srgbClr val="000000"/>
                    </a:solidFill>
                    <a:latin typeface="メイリオ"/>
                    <a:ea typeface="メイリオ"/>
                    <a:cs typeface="メイリオ"/>
                  </a:rPr>
                  <a:t>・幼児向け番組（歌と踊りが好き・模倣する）</a:t>
                </a:r>
                <a:endParaRPr lang="en-US" altLang="ja-JP" sz="1400" dirty="0">
                  <a:solidFill>
                    <a:srgbClr val="000000"/>
                  </a:solidFill>
                  <a:latin typeface="メイリオ"/>
                  <a:ea typeface="メイリオ"/>
                  <a:cs typeface="メイリオ"/>
                </a:endParaRPr>
              </a:p>
              <a:p>
                <a:pPr fontAlgn="auto">
                  <a:spcBef>
                    <a:spcPts val="0"/>
                  </a:spcBef>
                  <a:spcAft>
                    <a:spcPts val="0"/>
                  </a:spcAft>
                  <a:defRPr/>
                </a:pPr>
                <a:r>
                  <a:rPr lang="ja-JP" altLang="en-US" sz="1400">
                    <a:solidFill>
                      <a:srgbClr val="000000"/>
                    </a:solidFill>
                    <a:latin typeface="メイリオ"/>
                    <a:ea typeface="メイリオ"/>
                    <a:cs typeface="メイリオ"/>
                  </a:rPr>
                  <a:t>・電車関連（プラレール・電車を見に行く事）</a:t>
                </a:r>
                <a:endParaRPr lang="en-US" altLang="ja-JP" sz="1400" dirty="0">
                  <a:solidFill>
                    <a:srgbClr val="000000"/>
                  </a:solidFill>
                  <a:latin typeface="メイリオ"/>
                  <a:ea typeface="メイリオ"/>
                  <a:cs typeface="メイリオ"/>
                </a:endParaRPr>
              </a:p>
              <a:p>
                <a:pPr marL="184150" indent="-184150" fontAlgn="auto">
                  <a:spcBef>
                    <a:spcPts val="0"/>
                  </a:spcBef>
                  <a:spcAft>
                    <a:spcPts val="0"/>
                  </a:spcAft>
                  <a:defRPr/>
                </a:pPr>
                <a:r>
                  <a:rPr lang="ja-JP" altLang="en-US" sz="1400">
                    <a:solidFill>
                      <a:srgbClr val="000000"/>
                    </a:solidFill>
                    <a:latin typeface="メイリオ"/>
                    <a:ea typeface="メイリオ"/>
                    <a:cs typeface="メイリオ"/>
                  </a:rPr>
                  <a:t>・兄のゲーム（格闘系・一緒に行うが勝てないのが悔しい様子）</a:t>
                </a:r>
                <a:endParaRPr lang="en-US" altLang="ja-JP" sz="1400" dirty="0">
                  <a:solidFill>
                    <a:srgbClr val="000000"/>
                  </a:solidFill>
                  <a:latin typeface="メイリオ"/>
                  <a:ea typeface="メイリオ"/>
                  <a:cs typeface="メイリオ"/>
                </a:endParaRPr>
              </a:p>
              <a:p>
                <a:pPr marL="184150" indent="-184150" fontAlgn="auto">
                  <a:spcBef>
                    <a:spcPts val="0"/>
                  </a:spcBef>
                  <a:spcAft>
                    <a:spcPts val="0"/>
                  </a:spcAft>
                  <a:defRPr/>
                </a:pPr>
                <a:r>
                  <a:rPr lang="ja-JP" altLang="en-US" sz="1400">
                    <a:solidFill>
                      <a:srgbClr val="000000"/>
                    </a:solidFill>
                    <a:latin typeface="メイリオ"/>
                    <a:ea typeface="メイリオ"/>
                    <a:cs typeface="メイリオ"/>
                  </a:rPr>
                  <a:t>・兄のタブレット（小学校に入学したら、自分もタブレットが入手できる予定）</a:t>
                </a:r>
                <a:endParaRPr lang="en-US" altLang="ja-JP" sz="1400" dirty="0">
                  <a:solidFill>
                    <a:srgbClr val="000000"/>
                  </a:solidFill>
                  <a:latin typeface="メイリオ"/>
                  <a:ea typeface="メイリオ"/>
                  <a:cs typeface="メイリオ"/>
                </a:endParaRPr>
              </a:p>
              <a:p>
                <a:pPr marL="184150" indent="-184150" fontAlgn="auto">
                  <a:spcBef>
                    <a:spcPts val="0"/>
                  </a:spcBef>
                  <a:spcAft>
                    <a:spcPts val="0"/>
                  </a:spcAft>
                  <a:defRPr/>
                </a:pPr>
                <a:r>
                  <a:rPr lang="ja-JP" altLang="en-US" sz="1400">
                    <a:solidFill>
                      <a:srgbClr val="000000"/>
                    </a:solidFill>
                    <a:latin typeface="メイリオ"/>
                    <a:ea typeface="メイリオ"/>
                    <a:cs typeface="メイリオ"/>
                  </a:rPr>
                  <a:t>・布パンツへ移行中（ほとんど失敗しないが、何かに集中して行きそびれてしまう時がある）</a:t>
                </a:r>
                <a:endParaRPr lang="en-US" altLang="ja-JP" sz="1400" dirty="0">
                  <a:solidFill>
                    <a:srgbClr val="000000"/>
                  </a:solidFill>
                  <a:latin typeface="メイリオ"/>
                  <a:ea typeface="メイリオ"/>
                  <a:cs typeface="メイリオ"/>
                </a:endParaRPr>
              </a:p>
              <a:p>
                <a:pPr marL="184150" fontAlgn="auto">
                  <a:spcBef>
                    <a:spcPts val="0"/>
                  </a:spcBef>
                  <a:spcAft>
                    <a:spcPts val="0"/>
                  </a:spcAft>
                  <a:defRPr/>
                </a:pPr>
                <a:r>
                  <a:rPr lang="ja-JP" altLang="en-US" sz="1400">
                    <a:solidFill>
                      <a:srgbClr val="000000"/>
                    </a:solidFill>
                    <a:latin typeface="メイリオ"/>
                    <a:ea typeface="メイリオ"/>
                    <a:cs typeface="メイリオ"/>
                  </a:rPr>
                  <a:t>→褒められる事で向上心が維持される</a:t>
                </a:r>
                <a:endParaRPr lang="en-US" altLang="ja-JP" sz="1400" dirty="0">
                  <a:solidFill>
                    <a:srgbClr val="000000"/>
                  </a:solidFill>
                  <a:latin typeface="メイリオ"/>
                  <a:ea typeface="メイリオ"/>
                  <a:cs typeface="メイリオ"/>
                </a:endParaRPr>
              </a:p>
            </p:txBody>
          </p:sp>
        </p:grpSp>
        <p:pic>
          <p:nvPicPr>
            <p:cNvPr id="3" name="図 2">
              <a:extLst>
                <a:ext uri="{FF2B5EF4-FFF2-40B4-BE49-F238E27FC236}">
                  <a16:creationId xmlns:a16="http://schemas.microsoft.com/office/drawing/2014/main" id="{C8AF41F7-45EA-9E37-DCE9-D8A72C44811B}"/>
                </a:ext>
              </a:extLst>
            </p:cNvPr>
            <p:cNvPicPr>
              <a:picLocks noChangeAspect="1"/>
            </p:cNvPicPr>
            <p:nvPr/>
          </p:nvPicPr>
          <p:blipFill>
            <a:blip r:embed="rId3"/>
            <a:stretch>
              <a:fillRect/>
            </a:stretch>
          </p:blipFill>
          <p:spPr>
            <a:xfrm>
              <a:off x="4308560" y="3200791"/>
              <a:ext cx="871432" cy="1146777"/>
            </a:xfrm>
            <a:prstGeom prst="rect">
              <a:avLst/>
            </a:prstGeom>
          </p:spPr>
        </p:pic>
      </p:grpSp>
    </p:spTree>
    <p:extLst>
      <p:ext uri="{BB962C8B-B14F-4D97-AF65-F5344CB8AC3E}">
        <p14:creationId xmlns:p14="http://schemas.microsoft.com/office/powerpoint/2010/main" val="355786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FF401-784C-6B4E-9298-29AC77EA4888}"/>
            </a:ext>
          </a:extLst>
        </p:cNvPr>
        <p:cNvGrpSpPr/>
        <p:nvPr/>
      </p:nvGrpSpPr>
      <p:grpSpPr>
        <a:xfrm>
          <a:off x="0" y="0"/>
          <a:ext cx="0" cy="0"/>
          <a:chOff x="0" y="0"/>
          <a:chExt cx="0" cy="0"/>
        </a:xfrm>
      </p:grpSpPr>
      <p:sp>
        <p:nvSpPr>
          <p:cNvPr id="4" name="星: 5 pt 2">
            <a:extLst>
              <a:ext uri="{FF2B5EF4-FFF2-40B4-BE49-F238E27FC236}">
                <a16:creationId xmlns:a16="http://schemas.microsoft.com/office/drawing/2014/main" id="{34F04803-62D5-57CC-475B-F6FD16573F5E}"/>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C03F6EDE-77F9-84B0-B172-47504E681735}"/>
              </a:ext>
            </a:extLst>
          </p:cNvPr>
          <p:cNvGrpSpPr/>
          <p:nvPr/>
        </p:nvGrpSpPr>
        <p:grpSpPr>
          <a:xfrm>
            <a:off x="5181601" y="106019"/>
            <a:ext cx="3829878" cy="455522"/>
            <a:chOff x="5181601" y="198783"/>
            <a:chExt cx="3829878" cy="455522"/>
          </a:xfrm>
        </p:grpSpPr>
        <p:sp>
          <p:nvSpPr>
            <p:cNvPr id="8" name="正方形/長方形 7">
              <a:extLst>
                <a:ext uri="{FF2B5EF4-FFF2-40B4-BE49-F238E27FC236}">
                  <a16:creationId xmlns:a16="http://schemas.microsoft.com/office/drawing/2014/main" id="{3EF70D5F-29AD-332B-3E79-A438E14691E2}"/>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AE053CB-191B-2DC1-1DD4-9E003E0D051C}"/>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
        <p:nvSpPr>
          <p:cNvPr id="15" name="テキスト ボックス 14">
            <a:extLst>
              <a:ext uri="{FF2B5EF4-FFF2-40B4-BE49-F238E27FC236}">
                <a16:creationId xmlns:a16="http://schemas.microsoft.com/office/drawing/2014/main" id="{889E5824-9B5E-3D5D-320F-ADF9CFE2E611}"/>
              </a:ext>
            </a:extLst>
          </p:cNvPr>
          <p:cNvSpPr txBox="1"/>
          <p:nvPr/>
        </p:nvSpPr>
        <p:spPr>
          <a:xfrm>
            <a:off x="483704" y="1606038"/>
            <a:ext cx="8176592"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800">
                <a:solidFill>
                  <a:prstClr val="black"/>
                </a:solidFill>
                <a:latin typeface="Meiryo" panose="020B0604030504040204" pitchFamily="34" charset="-128"/>
                <a:ea typeface="Meiryo" panose="020B0604030504040204" pitchFamily="34" charset="-128"/>
              </a:rPr>
              <a:t>事前準備</a:t>
            </a:r>
            <a:r>
              <a:rPr kumimoji="1" lang="en-US" altLang="ja-JP" sz="2800" dirty="0">
                <a:solidFill>
                  <a:prstClr val="black"/>
                </a:solidFill>
                <a:latin typeface="Meiryo" panose="020B0604030504040204" pitchFamily="34" charset="-128"/>
                <a:ea typeface="Meiryo" panose="020B0604030504040204" pitchFamily="34" charset="-128"/>
              </a:rPr>
              <a:t> </a:t>
            </a:r>
            <a:r>
              <a:rPr kumimoji="1" lang="en-US" altLang="ja-JP"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１</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a:solidFill>
                  <a:prstClr val="black"/>
                </a:solidFill>
                <a:latin typeface="Meiryo" panose="020B0604030504040204" pitchFamily="34" charset="-128"/>
                <a:ea typeface="Meiryo" panose="020B0604030504040204" pitchFamily="34" charset="-128"/>
              </a:rPr>
              <a:t>ワークシートは別刷りをしておく等の配慮</a:t>
            </a:r>
            <a:endParaRPr kumimoji="1" lang="en-US" altLang="ja-JP" sz="24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２</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a:solidFill>
                  <a:prstClr val="black"/>
                </a:solidFill>
                <a:latin typeface="Meiryo" panose="020B0604030504040204" pitchFamily="34" charset="-128"/>
                <a:ea typeface="Meiryo" panose="020B0604030504040204" pitchFamily="34" charset="-128"/>
              </a:rPr>
              <a:t>追加情報資料も別刷りをしておく等の配慮</a:t>
            </a:r>
            <a:endParaRPr kumimoji="1" lang="en-US" altLang="ja-JP" sz="24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800">
                <a:solidFill>
                  <a:prstClr val="black"/>
                </a:solidFill>
                <a:latin typeface="Meiryo" panose="020B0604030504040204" pitchFamily="34" charset="-128"/>
                <a:ea typeface="Meiryo" panose="020B0604030504040204" pitchFamily="34" charset="-128"/>
              </a:rPr>
              <a:t>演習進行</a:t>
            </a:r>
            <a:r>
              <a:rPr kumimoji="1" lang="en-US" altLang="ja-JP" sz="2800" dirty="0">
                <a:solidFill>
                  <a:prstClr val="black"/>
                </a:solidFill>
                <a:latin typeface="Meiryo" panose="020B0604030504040204" pitchFamily="34" charset="-128"/>
                <a:ea typeface="Meiryo" panose="020B0604030504040204" pitchFamily="34" charset="-128"/>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１</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時間管理の徹底</a:t>
            </a:r>
            <a:endParaRPr kumimoji="1" lang="en-US"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２</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a:solidFill>
                  <a:prstClr val="black"/>
                </a:solidFill>
                <a:latin typeface="Meiryo" panose="020B0604030504040204" pitchFamily="34" charset="-128"/>
                <a:ea typeface="Meiryo" panose="020B0604030504040204" pitchFamily="34" charset="-128"/>
              </a:rPr>
              <a:t>目的意識の明確化</a:t>
            </a:r>
            <a:endParaRPr kumimoji="1" lang="en-US" altLang="ja-JP" sz="24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３</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a:solidFill>
                  <a:prstClr val="black"/>
                </a:solidFill>
                <a:latin typeface="Meiryo" panose="020B0604030504040204" pitchFamily="34" charset="-128"/>
                <a:ea typeface="Meiryo" panose="020B0604030504040204" pitchFamily="34" charset="-128"/>
              </a:rPr>
              <a:t>積極的な参加促進</a:t>
            </a:r>
            <a:endParaRPr kumimoji="1" lang="en-US" altLang="ja-JP" sz="24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800">
                <a:solidFill>
                  <a:prstClr val="black"/>
                </a:solidFill>
                <a:latin typeface="Meiryo" panose="020B0604030504040204" pitchFamily="34" charset="-128"/>
                <a:ea typeface="Meiryo" panose="020B0604030504040204" pitchFamily="34" charset="-128"/>
              </a:rPr>
              <a:t>模擬演習</a:t>
            </a:r>
            <a:r>
              <a:rPr kumimoji="1" lang="en-US" altLang="ja-JP" sz="2800" dirty="0">
                <a:solidFill>
                  <a:prstClr val="black"/>
                </a:solidFill>
                <a:latin typeface="Meiryo" panose="020B0604030504040204" pitchFamily="34" charset="-128"/>
                <a:ea typeface="Meiryo" panose="020B0604030504040204" pitchFamily="34" charset="-128"/>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a:solidFill>
                  <a:prstClr val="black"/>
                </a:solidFill>
                <a:latin typeface="Meiryo" panose="020B0604030504040204" pitchFamily="34" charset="-128"/>
                <a:ea typeface="Meiryo" panose="020B0604030504040204" pitchFamily="34" charset="-128"/>
              </a:rPr>
              <a:t>１</a:t>
            </a:r>
            <a:r>
              <a:rPr kumimoji="1" lang="en-US" altLang="ja-JP" sz="2400" dirty="0">
                <a:solidFill>
                  <a:prstClr val="black"/>
                </a:solidFill>
                <a:latin typeface="Meiryo" panose="020B0604030504040204" pitchFamily="34" charset="-128"/>
                <a:ea typeface="Meiryo" panose="020B0604030504040204" pitchFamily="34" charset="-128"/>
              </a:rPr>
              <a:t>. </a:t>
            </a:r>
            <a:r>
              <a:rPr kumimoji="1" lang="ja-JP" altLang="en-US" sz="2400">
                <a:solidFill>
                  <a:prstClr val="black"/>
                </a:solidFill>
                <a:latin typeface="Meiryo" panose="020B0604030504040204" pitchFamily="34" charset="-128"/>
                <a:ea typeface="Meiryo" panose="020B0604030504040204" pitchFamily="34" charset="-128"/>
              </a:rPr>
              <a:t>振り返りシートの項目を意識する</a:t>
            </a:r>
            <a:endParaRPr kumimoji="1" lang="en-US" altLang="ja-JP" sz="2400" dirty="0">
              <a:solidFill>
                <a:prstClr val="black"/>
              </a:solidFill>
              <a:latin typeface="Meiryo" panose="020B0604030504040204" pitchFamily="34" charset="-128"/>
              <a:ea typeface="Meiryo" panose="020B0604030504040204" pitchFamily="34" charset="-128"/>
            </a:endParaRPr>
          </a:p>
        </p:txBody>
      </p:sp>
      <p:grpSp>
        <p:nvGrpSpPr>
          <p:cNvPr id="2" name="グループ化 1">
            <a:extLst>
              <a:ext uri="{FF2B5EF4-FFF2-40B4-BE49-F238E27FC236}">
                <a16:creationId xmlns:a16="http://schemas.microsoft.com/office/drawing/2014/main" id="{B79085DD-B7F9-C423-6961-E3E90FD62EF6}"/>
              </a:ext>
            </a:extLst>
          </p:cNvPr>
          <p:cNvGrpSpPr/>
          <p:nvPr/>
        </p:nvGrpSpPr>
        <p:grpSpPr>
          <a:xfrm>
            <a:off x="806104" y="879634"/>
            <a:ext cx="7536038" cy="707886"/>
            <a:chOff x="806104" y="676434"/>
            <a:chExt cx="7536038" cy="707886"/>
          </a:xfrm>
        </p:grpSpPr>
        <p:sp>
          <p:nvSpPr>
            <p:cNvPr id="3" name="正方形/長方形 2">
              <a:extLst>
                <a:ext uri="{FF2B5EF4-FFF2-40B4-BE49-F238E27FC236}">
                  <a16:creationId xmlns:a16="http://schemas.microsoft.com/office/drawing/2014/main" id="{14E17466-BC7F-8808-15D8-C49E89E393AB}"/>
                </a:ext>
              </a:extLst>
            </p:cNvPr>
            <p:cNvSpPr/>
            <p:nvPr/>
          </p:nvSpPr>
          <p:spPr>
            <a:xfrm>
              <a:off x="806104" y="993645"/>
              <a:ext cx="7531791" cy="201236"/>
            </a:xfrm>
            <a:prstGeom prst="rect">
              <a:avLst/>
            </a:prstGeom>
            <a:solidFill>
              <a:srgbClr val="C2FFF4"/>
            </a:solidFill>
            <a:ln>
              <a:solidFill>
                <a:srgbClr val="C2FFF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CC4FF6C-1FD6-9F51-BEDA-BD6D39AF3B21}"/>
                </a:ext>
              </a:extLst>
            </p:cNvPr>
            <p:cNvSpPr txBox="1"/>
            <p:nvPr/>
          </p:nvSpPr>
          <p:spPr>
            <a:xfrm>
              <a:off x="806105" y="676434"/>
              <a:ext cx="7536037" cy="707886"/>
            </a:xfrm>
            <a:prstGeom prst="rect">
              <a:avLst/>
            </a:prstGeom>
            <a:noFill/>
          </p:spPr>
          <p:txBody>
            <a:bodyPr wrap="none" rtlCol="0">
              <a:spAutoFit/>
            </a:bodyPr>
            <a:lstStyle/>
            <a:p>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プログラム内容の概要と解説</a:t>
              </a:r>
              <a:r>
                <a:rPr kumimoji="1" lang="en-US" altLang="ja-JP" sz="4000" b="1"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４</a:t>
              </a:r>
            </a:p>
          </p:txBody>
        </p:sp>
      </p:grpSp>
    </p:spTree>
    <p:extLst>
      <p:ext uri="{BB962C8B-B14F-4D97-AF65-F5344CB8AC3E}">
        <p14:creationId xmlns:p14="http://schemas.microsoft.com/office/powerpoint/2010/main" val="263729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7A30BDF-18E7-3D5A-3273-53601F272967}"/>
              </a:ext>
            </a:extLst>
          </p:cNvPr>
          <p:cNvGraphicFramePr>
            <a:graphicFrameLocks noGrp="1"/>
          </p:cNvGraphicFramePr>
          <p:nvPr>
            <p:extLst>
              <p:ext uri="{D42A27DB-BD31-4B8C-83A1-F6EECF244321}">
                <p14:modId xmlns:p14="http://schemas.microsoft.com/office/powerpoint/2010/main" val="2601197010"/>
              </p:ext>
            </p:extLst>
          </p:nvPr>
        </p:nvGraphicFramePr>
        <p:xfrm>
          <a:off x="239535" y="1164022"/>
          <a:ext cx="8664930" cy="4529955"/>
        </p:xfrm>
        <a:graphic>
          <a:graphicData uri="http://schemas.openxmlformats.org/drawingml/2006/table">
            <a:tbl>
              <a:tblPr firstRow="1" bandRow="1">
                <a:tableStyleId>{5C22544A-7EE6-4342-B048-85BDC9FD1C3A}</a:tableStyleId>
              </a:tblPr>
              <a:tblGrid>
                <a:gridCol w="2957394">
                  <a:extLst>
                    <a:ext uri="{9D8B030D-6E8A-4147-A177-3AD203B41FA5}">
                      <a16:colId xmlns:a16="http://schemas.microsoft.com/office/drawing/2014/main" val="1676551960"/>
                    </a:ext>
                  </a:extLst>
                </a:gridCol>
                <a:gridCol w="2040835">
                  <a:extLst>
                    <a:ext uri="{9D8B030D-6E8A-4147-A177-3AD203B41FA5}">
                      <a16:colId xmlns:a16="http://schemas.microsoft.com/office/drawing/2014/main" val="1051934428"/>
                    </a:ext>
                  </a:extLst>
                </a:gridCol>
                <a:gridCol w="3666701">
                  <a:extLst>
                    <a:ext uri="{9D8B030D-6E8A-4147-A177-3AD203B41FA5}">
                      <a16:colId xmlns:a16="http://schemas.microsoft.com/office/drawing/2014/main" val="3223337479"/>
                    </a:ext>
                  </a:extLst>
                </a:gridCol>
              </a:tblGrid>
              <a:tr h="422333">
                <a:tc>
                  <a:txBody>
                    <a:bodyPr/>
                    <a:lstStyle/>
                    <a:p>
                      <a:pPr algn="ctr"/>
                      <a:r>
                        <a:rPr kumimoji="1" lang="ja-JP" altLang="en-US" dirty="0"/>
                        <a:t>配役</a:t>
                      </a:r>
                    </a:p>
                  </a:txBody>
                  <a:tcPr anchor="ctr"/>
                </a:tc>
                <a:tc>
                  <a:txBody>
                    <a:bodyPr/>
                    <a:lstStyle/>
                    <a:p>
                      <a:pPr algn="ctr"/>
                      <a:r>
                        <a:rPr kumimoji="1" lang="ja-JP" altLang="en-US" dirty="0"/>
                        <a:t>氏名</a:t>
                      </a:r>
                    </a:p>
                  </a:txBody>
                  <a:tcPr anchor="ctr"/>
                </a:tc>
                <a:tc>
                  <a:txBody>
                    <a:bodyPr/>
                    <a:lstStyle/>
                    <a:p>
                      <a:pPr algn="ctr"/>
                      <a:r>
                        <a:rPr kumimoji="1" lang="ja-JP" altLang="en-US" dirty="0"/>
                        <a:t>役割</a:t>
                      </a:r>
                    </a:p>
                  </a:txBody>
                  <a:tcPr anchor="ctr"/>
                </a:tc>
                <a:extLst>
                  <a:ext uri="{0D108BD9-81ED-4DB2-BD59-A6C34878D82A}">
                    <a16:rowId xmlns:a16="http://schemas.microsoft.com/office/drawing/2014/main" val="3107898398"/>
                  </a:ext>
                </a:extLst>
              </a:tr>
              <a:tr h="422333">
                <a:tc>
                  <a:txBody>
                    <a:bodyPr/>
                    <a:lstStyle/>
                    <a:p>
                      <a:pPr algn="l"/>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a:t>
                      </a:r>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4191582236"/>
                  </a:ext>
                </a:extLst>
              </a:tr>
              <a:tr h="422333">
                <a:tc>
                  <a:txBody>
                    <a:bodyPr/>
                    <a:lstStyle/>
                    <a:p>
                      <a:pPr algn="l"/>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くん家族（　　）</a:t>
                      </a:r>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1010954739"/>
                  </a:ext>
                </a:extLst>
              </a:tr>
              <a:tr h="422333">
                <a:tc>
                  <a:txBody>
                    <a:bodyPr/>
                    <a:lstStyle/>
                    <a:p>
                      <a:pPr algn="l"/>
                      <a:r>
                        <a:rPr kumimoji="1" lang="ja-JP" altLang="en-US" dirty="0">
                          <a:latin typeface="メイリオ" panose="020B0604030504040204" pitchFamily="50" charset="-128"/>
                          <a:ea typeface="メイリオ" panose="020B0604030504040204" pitchFamily="50" charset="-128"/>
                        </a:rPr>
                        <a:t>相談支援専門員（</a:t>
                      </a:r>
                      <a:r>
                        <a:rPr kumimoji="1" lang="en-US" altLang="ja-JP" dirty="0">
                          <a:latin typeface="メイリオ" panose="020B0604030504040204" pitchFamily="50" charset="-128"/>
                          <a:ea typeface="メイリオ" panose="020B0604030504040204" pitchFamily="50" charset="-128"/>
                        </a:rPr>
                        <a:t>ONE</a:t>
                      </a:r>
                      <a:r>
                        <a:rPr kumimoji="1" lang="ja-JP" altLang="en-US" dirty="0">
                          <a:latin typeface="メイリオ" panose="020B0604030504040204" pitchFamily="50" charset="-128"/>
                          <a:ea typeface="メイリオ" panose="020B0604030504040204" pitchFamily="50" charset="-128"/>
                        </a:rPr>
                        <a:t>）</a:t>
                      </a:r>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991493642"/>
                  </a:ext>
                </a:extLst>
              </a:tr>
              <a:tr h="728958">
                <a:tc>
                  <a:txBody>
                    <a:bodyPr/>
                    <a:lstStyle/>
                    <a:p>
                      <a:pPr algn="l"/>
                      <a:r>
                        <a:rPr kumimoji="1" lang="ja-JP" altLang="en-US" dirty="0">
                          <a:latin typeface="メイリオ" panose="020B0604030504040204" pitchFamily="50" charset="-128"/>
                          <a:ea typeface="メイリオ" panose="020B0604030504040204" pitchFamily="50" charset="-128"/>
                        </a:rPr>
                        <a:t>児童発達支援</a:t>
                      </a:r>
                      <a:r>
                        <a:rPr kumimoji="1" lang="ja-JP" altLang="en-US">
                          <a:latin typeface="メイリオ" panose="020B0604030504040204" pitchFamily="50" charset="-128"/>
                          <a:ea typeface="メイリオ" panose="020B0604030504040204" pitchFamily="50" charset="-128"/>
                        </a:rPr>
                        <a:t>管理責任者</a:t>
                      </a:r>
                      <a:endParaRPr kumimoji="1" lang="en-US" altLang="ja-JP" dirty="0">
                        <a:latin typeface="メイリオ" panose="020B0604030504040204" pitchFamily="50" charset="-128"/>
                        <a:ea typeface="メイリオ" panose="020B0604030504040204" pitchFamily="50" charset="-128"/>
                      </a:endParaRPr>
                    </a:p>
                    <a:p>
                      <a:pPr algn="l"/>
                      <a:r>
                        <a:rPr kumimoji="1" lang="ja-JP" altLang="en-US">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さんさん）</a:t>
                      </a:r>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3944646972"/>
                  </a:ext>
                </a:extLst>
              </a:tr>
              <a:tr h="422333">
                <a:tc>
                  <a:txBody>
                    <a:bodyPr/>
                    <a:lstStyle/>
                    <a:p>
                      <a:pPr algn="l"/>
                      <a:r>
                        <a:rPr kumimoji="1" lang="ja-JP" altLang="en-US" dirty="0">
                          <a:latin typeface="メイリオ" panose="020B0604030504040204" pitchFamily="50" charset="-128"/>
                          <a:ea typeface="メイリオ" panose="020B0604030504040204" pitchFamily="50" charset="-128"/>
                        </a:rPr>
                        <a:t>担当保育士（</a:t>
                      </a:r>
                      <a:r>
                        <a:rPr kumimoji="1" lang="en-US" altLang="ja-JP" dirty="0">
                          <a:latin typeface="メイリオ" panose="020B0604030504040204" pitchFamily="50" charset="-128"/>
                          <a:ea typeface="メイリオ" panose="020B0604030504040204" pitchFamily="50" charset="-128"/>
                        </a:rPr>
                        <a:t>Tomorrow</a:t>
                      </a:r>
                      <a:r>
                        <a:rPr kumimoji="1" lang="ja-JP" altLang="en-US" dirty="0">
                          <a:latin typeface="メイリオ" panose="020B0604030504040204" pitchFamily="50" charset="-128"/>
                          <a:ea typeface="メイリオ" panose="020B0604030504040204" pitchFamily="50" charset="-128"/>
                        </a:rPr>
                        <a:t>）</a:t>
                      </a:r>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1893291728"/>
                  </a:ext>
                </a:extLst>
              </a:tr>
              <a:tr h="422333">
                <a:tc>
                  <a:txBody>
                    <a:bodyPr/>
                    <a:lstStyle/>
                    <a:p>
                      <a:pPr algn="l"/>
                      <a:endParaRPr kumimoji="1" lang="ja-JP" altLang="en-US" dirty="0"/>
                    </a:p>
                  </a:txBody>
                  <a:tcPr anchor="ctr"/>
                </a:tc>
                <a:tc>
                  <a:txBody>
                    <a:bodyPr/>
                    <a:lstStyle/>
                    <a:p>
                      <a:pPr algn="l"/>
                      <a:endParaRPr kumimoji="1" lang="ja-JP" altLang="en-US"/>
                    </a:p>
                  </a:txBody>
                  <a:tcPr anchor="ctr"/>
                </a:tc>
                <a:tc>
                  <a:txBody>
                    <a:bodyPr/>
                    <a:lstStyle/>
                    <a:p>
                      <a:pPr algn="l"/>
                      <a:endParaRPr kumimoji="1" lang="ja-JP" altLang="en-US"/>
                    </a:p>
                  </a:txBody>
                  <a:tcPr anchor="ctr"/>
                </a:tc>
                <a:extLst>
                  <a:ext uri="{0D108BD9-81ED-4DB2-BD59-A6C34878D82A}">
                    <a16:rowId xmlns:a16="http://schemas.microsoft.com/office/drawing/2014/main" val="460994384"/>
                  </a:ext>
                </a:extLst>
              </a:tr>
              <a:tr h="422333">
                <a:tc>
                  <a:txBody>
                    <a:bodyPr/>
                    <a:lstStyle/>
                    <a:p>
                      <a:pPr algn="l"/>
                      <a:endParaRPr kumimoji="1" lang="ja-JP" altLang="en-US" dirty="0"/>
                    </a:p>
                  </a:txBody>
                  <a:tcPr anchor="ctr"/>
                </a:tc>
                <a:tc>
                  <a:txBody>
                    <a:bodyPr/>
                    <a:lstStyle/>
                    <a:p>
                      <a:pPr algn="l"/>
                      <a:endParaRPr kumimoji="1" lang="ja-JP" altLang="en-US" dirty="0"/>
                    </a:p>
                  </a:txBody>
                  <a:tcPr anchor="ctr"/>
                </a:tc>
                <a:tc>
                  <a:txBody>
                    <a:bodyPr/>
                    <a:lstStyle/>
                    <a:p>
                      <a:pPr algn="l"/>
                      <a:endParaRPr kumimoji="1" lang="ja-JP" altLang="en-US" dirty="0"/>
                    </a:p>
                  </a:txBody>
                  <a:tcPr anchor="ctr"/>
                </a:tc>
                <a:extLst>
                  <a:ext uri="{0D108BD9-81ED-4DB2-BD59-A6C34878D82A}">
                    <a16:rowId xmlns:a16="http://schemas.microsoft.com/office/drawing/2014/main" val="3080864678"/>
                  </a:ext>
                </a:extLst>
              </a:tr>
              <a:tr h="422333">
                <a:tc>
                  <a:txBody>
                    <a:bodyPr/>
                    <a:lstStyle/>
                    <a:p>
                      <a:pPr algn="l"/>
                      <a:endParaRPr kumimoji="1" lang="ja-JP" altLang="en-US" dirty="0"/>
                    </a:p>
                  </a:txBody>
                  <a:tcPr anchor="ctr"/>
                </a:tc>
                <a:tc>
                  <a:txBody>
                    <a:bodyPr/>
                    <a:lstStyle/>
                    <a:p>
                      <a:pPr algn="l"/>
                      <a:endParaRPr kumimoji="1" lang="ja-JP" altLang="en-US" dirty="0"/>
                    </a:p>
                  </a:txBody>
                  <a:tcPr anchor="ctr"/>
                </a:tc>
                <a:tc>
                  <a:txBody>
                    <a:bodyPr/>
                    <a:lstStyle/>
                    <a:p>
                      <a:pPr algn="l"/>
                      <a:endParaRPr kumimoji="1" lang="ja-JP" altLang="en-US" dirty="0"/>
                    </a:p>
                  </a:txBody>
                  <a:tcPr anchor="ctr"/>
                </a:tc>
                <a:extLst>
                  <a:ext uri="{0D108BD9-81ED-4DB2-BD59-A6C34878D82A}">
                    <a16:rowId xmlns:a16="http://schemas.microsoft.com/office/drawing/2014/main" val="2696164284"/>
                  </a:ext>
                </a:extLst>
              </a:tr>
              <a:tr h="422333">
                <a:tc>
                  <a:txBody>
                    <a:bodyPr/>
                    <a:lstStyle/>
                    <a:p>
                      <a:pPr algn="l"/>
                      <a:r>
                        <a:rPr kumimoji="1" lang="ja-JP" altLang="en-US" dirty="0">
                          <a:latin typeface="メイリオ" panose="020B0604030504040204" pitchFamily="50" charset="-128"/>
                          <a:ea typeface="メイリオ" panose="020B0604030504040204" pitchFamily="50" charset="-128"/>
                        </a:rPr>
                        <a:t>観察者</a:t>
                      </a:r>
                      <a:endParaRPr kumimoji="1" lang="en-US" altLang="ja-JP" dirty="0">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dirty="0"/>
                    </a:p>
                  </a:txBody>
                  <a:tcPr anchor="ctr"/>
                </a:tc>
                <a:tc>
                  <a:txBody>
                    <a:bodyPr/>
                    <a:lstStyle/>
                    <a:p>
                      <a:pPr algn="l"/>
                      <a:endParaRPr kumimoji="1" lang="ja-JP" altLang="en-US" dirty="0"/>
                    </a:p>
                  </a:txBody>
                  <a:tcPr anchor="ctr"/>
                </a:tc>
                <a:extLst>
                  <a:ext uri="{0D108BD9-81ED-4DB2-BD59-A6C34878D82A}">
                    <a16:rowId xmlns:a16="http://schemas.microsoft.com/office/drawing/2014/main" val="1610129847"/>
                  </a:ext>
                </a:extLst>
              </a:tr>
            </a:tbl>
          </a:graphicData>
        </a:graphic>
      </p:graphicFrame>
      <p:sp>
        <p:nvSpPr>
          <p:cNvPr id="5" name="テキスト ボックス 4">
            <a:extLst>
              <a:ext uri="{FF2B5EF4-FFF2-40B4-BE49-F238E27FC236}">
                <a16:creationId xmlns:a16="http://schemas.microsoft.com/office/drawing/2014/main" id="{06E5BAFB-04D1-3560-B2C7-EC9E4A735530}"/>
              </a:ext>
            </a:extLst>
          </p:cNvPr>
          <p:cNvSpPr txBox="1"/>
          <p:nvPr/>
        </p:nvSpPr>
        <p:spPr>
          <a:xfrm>
            <a:off x="347037" y="5785928"/>
            <a:ext cx="8580776" cy="1015663"/>
          </a:xfrm>
          <a:prstGeom prst="rect">
            <a:avLst/>
          </a:prstGeom>
          <a:noFill/>
        </p:spPr>
        <p:txBody>
          <a:bodyPr wrap="square" rtlCol="0">
            <a:spAutoFit/>
          </a:bodyPr>
          <a:lstStyle/>
          <a:p>
            <a:r>
              <a:rPr kumimoji="1" lang="ja-JP" altLang="en-US" sz="2000" dirty="0">
                <a:latin typeface="Meiryo" panose="020B0604030504040204" pitchFamily="34" charset="-128"/>
                <a:ea typeface="Meiryo" panose="020B0604030504040204" pitchFamily="34" charset="-128"/>
              </a:rPr>
              <a:t>①会議参加者を決める　②配役を誰が行うかを決める　</a:t>
            </a:r>
            <a:endParaRPr kumimoji="1" lang="en-US" altLang="ja-JP" sz="2000" dirty="0">
              <a:latin typeface="Meiryo" panose="020B0604030504040204" pitchFamily="34" charset="-128"/>
              <a:ea typeface="Meiryo" panose="020B0604030504040204" pitchFamily="34" charset="-128"/>
            </a:endParaRPr>
          </a:p>
          <a:p>
            <a:r>
              <a:rPr kumimoji="1" lang="ja-JP" altLang="en-US" sz="2000" dirty="0">
                <a:latin typeface="Meiryo" panose="020B0604030504040204" pitchFamily="34" charset="-128"/>
                <a:ea typeface="Meiryo" panose="020B0604030504040204" pitchFamily="34" charset="-128"/>
              </a:rPr>
              <a:t>③役割（相談支援専門員が進行・記録等を一人で行う必要はありません）</a:t>
            </a:r>
            <a:endParaRPr kumimoji="1" lang="en-US" altLang="ja-JP" sz="2000" dirty="0">
              <a:latin typeface="Meiryo" panose="020B0604030504040204" pitchFamily="34" charset="-128"/>
              <a:ea typeface="Meiryo" panose="020B0604030504040204" pitchFamily="34" charset="-128"/>
            </a:endParaRPr>
          </a:p>
          <a:p>
            <a:r>
              <a:rPr kumimoji="1" lang="ja-JP" altLang="en-US" sz="2000" dirty="0">
                <a:latin typeface="Meiryo" panose="020B0604030504040204" pitchFamily="34" charset="-128"/>
                <a:ea typeface="Meiryo" panose="020B0604030504040204" pitchFamily="34" charset="-128"/>
              </a:rPr>
              <a:t>④観察者はファシリテーター等が実施</a:t>
            </a:r>
            <a:endParaRPr kumimoji="1" lang="en-US" altLang="ja-JP" sz="20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3642BAB0-C29F-B4AF-4B6D-A1ECF48645F7}"/>
              </a:ext>
            </a:extLst>
          </p:cNvPr>
          <p:cNvSpPr txBox="1"/>
          <p:nvPr/>
        </p:nvSpPr>
        <p:spPr>
          <a:xfrm>
            <a:off x="262884" y="221111"/>
            <a:ext cx="2031325" cy="646331"/>
          </a:xfrm>
          <a:prstGeom prst="rect">
            <a:avLst/>
          </a:prstGeom>
          <a:noFill/>
        </p:spPr>
        <p:txBody>
          <a:bodyPr wrap="none" rtlCol="0">
            <a:spAutoFit/>
          </a:bodyPr>
          <a:lstStyle/>
          <a:p>
            <a:r>
              <a:rPr kumimoji="1" lang="ja-JP" altLang="en-US" sz="3600" b="1"/>
              <a:t>配役決め</a:t>
            </a:r>
          </a:p>
        </p:txBody>
      </p:sp>
      <p:sp>
        <p:nvSpPr>
          <p:cNvPr id="6" name="テキスト ボックス 5">
            <a:extLst>
              <a:ext uri="{FF2B5EF4-FFF2-40B4-BE49-F238E27FC236}">
                <a16:creationId xmlns:a16="http://schemas.microsoft.com/office/drawing/2014/main" id="{9A951087-4925-DCEB-5AE0-7F14BE3B9A38}"/>
              </a:ext>
            </a:extLst>
          </p:cNvPr>
          <p:cNvSpPr txBox="1"/>
          <p:nvPr/>
        </p:nvSpPr>
        <p:spPr>
          <a:xfrm>
            <a:off x="7112675" y="221111"/>
            <a:ext cx="2031325" cy="646331"/>
          </a:xfrm>
          <a:prstGeom prst="rect">
            <a:avLst/>
          </a:prstGeom>
          <a:noFill/>
        </p:spPr>
        <p:txBody>
          <a:bodyPr wrap="none" rtlCol="0">
            <a:spAutoFit/>
          </a:bodyPr>
          <a:lstStyle/>
          <a:p>
            <a:r>
              <a:rPr kumimoji="1" lang="ja-JP" altLang="en-US" sz="3600" b="1" u="sng">
                <a:solidFill>
                  <a:srgbClr val="FF0000"/>
                </a:solidFill>
                <a:highlight>
                  <a:srgbClr val="FFFF00"/>
                </a:highlight>
                <a:latin typeface="Meiryo" panose="020B0604030504040204" pitchFamily="34" charset="-128"/>
                <a:ea typeface="Meiryo" panose="020B0604030504040204" pitchFamily="34" charset="-128"/>
              </a:rPr>
              <a:t>［５分］</a:t>
            </a:r>
          </a:p>
        </p:txBody>
      </p:sp>
    </p:spTree>
    <p:extLst>
      <p:ext uri="{BB962C8B-B14F-4D97-AF65-F5344CB8AC3E}">
        <p14:creationId xmlns:p14="http://schemas.microsoft.com/office/powerpoint/2010/main" val="1005228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ADBC158-A81E-859E-95E4-0DE1712D361A}"/>
              </a:ext>
            </a:extLst>
          </p:cNvPr>
          <p:cNvSpPr txBox="1"/>
          <p:nvPr/>
        </p:nvSpPr>
        <p:spPr>
          <a:xfrm>
            <a:off x="121430" y="357871"/>
            <a:ext cx="2031325" cy="646331"/>
          </a:xfrm>
          <a:prstGeom prst="rect">
            <a:avLst/>
          </a:prstGeom>
          <a:noFill/>
        </p:spPr>
        <p:txBody>
          <a:bodyPr wrap="none" rtlCol="0">
            <a:spAutoFit/>
          </a:bodyPr>
          <a:lstStyle/>
          <a:p>
            <a:r>
              <a:rPr lang="ja-JP" altLang="en-US" sz="3600" b="1">
                <a:latin typeface="Meiryo" panose="020B0604030504040204" pitchFamily="34" charset="-128"/>
                <a:ea typeface="Meiryo" panose="020B0604030504040204" pitchFamily="34" charset="-128"/>
              </a:rPr>
              <a:t>模擬演習</a:t>
            </a:r>
            <a:endParaRPr kumimoji="1" lang="ja-JP" altLang="en-US" sz="3600"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7D6D5C7-F7D5-65E7-722B-B7676B9D1F6F}"/>
              </a:ext>
            </a:extLst>
          </p:cNvPr>
          <p:cNvSpPr txBox="1"/>
          <p:nvPr/>
        </p:nvSpPr>
        <p:spPr>
          <a:xfrm>
            <a:off x="6529580" y="357871"/>
            <a:ext cx="2492990" cy="646331"/>
          </a:xfrm>
          <a:prstGeom prst="rect">
            <a:avLst/>
          </a:prstGeom>
          <a:noFill/>
        </p:spPr>
        <p:txBody>
          <a:bodyPr wrap="none" rtlCol="0">
            <a:spAutoFit/>
          </a:bodyPr>
          <a:lstStyle/>
          <a:p>
            <a:r>
              <a:rPr kumimoji="1" lang="ja-JP" altLang="en-US" sz="3600" b="1" u="sng">
                <a:solidFill>
                  <a:srgbClr val="FF0000"/>
                </a:solidFill>
                <a:highlight>
                  <a:srgbClr val="FFFF00"/>
                </a:highlight>
                <a:latin typeface="Meiryo" panose="020B0604030504040204" pitchFamily="34" charset="-128"/>
                <a:ea typeface="Meiryo" panose="020B0604030504040204" pitchFamily="34" charset="-128"/>
              </a:rPr>
              <a:t>［３０分］</a:t>
            </a:r>
          </a:p>
        </p:txBody>
      </p:sp>
      <p:sp>
        <p:nvSpPr>
          <p:cNvPr id="9" name="テキスト ボックス 8">
            <a:extLst>
              <a:ext uri="{FF2B5EF4-FFF2-40B4-BE49-F238E27FC236}">
                <a16:creationId xmlns:a16="http://schemas.microsoft.com/office/drawing/2014/main" id="{75E16251-A41D-78A0-3D79-0F33B5672D4C}"/>
              </a:ext>
            </a:extLst>
          </p:cNvPr>
          <p:cNvSpPr txBox="1"/>
          <p:nvPr/>
        </p:nvSpPr>
        <p:spPr>
          <a:xfrm>
            <a:off x="121430" y="1556556"/>
            <a:ext cx="8901140" cy="4755148"/>
          </a:xfrm>
          <a:prstGeom prst="rect">
            <a:avLst/>
          </a:prstGeom>
          <a:noFill/>
        </p:spPr>
        <p:txBody>
          <a:bodyPr wrap="square">
            <a:spAutoFit/>
          </a:bodyPr>
          <a:lstStyle/>
          <a:p>
            <a:pPr marL="0" indent="0">
              <a:buNone/>
            </a:pPr>
            <a:r>
              <a:rPr kumimoji="1" lang="ja-JP" altLang="en-US" sz="2800">
                <a:latin typeface="Meiryo" panose="020B0604030504040204" pitchFamily="34" charset="-128"/>
                <a:ea typeface="Meiryo" panose="020B0604030504040204" pitchFamily="34" charset="-128"/>
              </a:rPr>
              <a:t>［</a:t>
            </a:r>
            <a:r>
              <a:rPr kumimoji="1" lang="en-US" altLang="ja-JP" sz="2800" u="sng" dirty="0">
                <a:latin typeface="Meiryo" panose="020B0604030504040204" pitchFamily="34" charset="-128"/>
                <a:ea typeface="Meiryo" panose="020B0604030504040204" pitchFamily="34" charset="-128"/>
              </a:rPr>
              <a:t> POINT </a:t>
            </a:r>
            <a:r>
              <a:rPr kumimoji="1" lang="ja-JP" altLang="en-US" sz="2800">
                <a:latin typeface="Meiryo" panose="020B0604030504040204" pitchFamily="34" charset="-128"/>
                <a:ea typeface="Meiryo" panose="020B0604030504040204" pitchFamily="34" charset="-128"/>
              </a:rPr>
              <a:t>］</a:t>
            </a:r>
            <a:endParaRPr kumimoji="1" lang="en-US" altLang="ja-JP" sz="2800" dirty="0">
              <a:latin typeface="Meiryo" panose="020B0604030504040204" pitchFamily="34" charset="-128"/>
              <a:ea typeface="Meiryo" panose="020B0604030504040204" pitchFamily="34" charset="-128"/>
            </a:endParaRPr>
          </a:p>
          <a:p>
            <a:pPr marL="0" indent="0">
              <a:buNone/>
            </a:pPr>
            <a:endParaRPr kumimoji="1" lang="en-US" altLang="ja-JP" sz="1100" dirty="0">
              <a:latin typeface="Meiryo" panose="020B0604030504040204" pitchFamily="34" charset="-128"/>
              <a:ea typeface="Meiryo" panose="020B0604030504040204" pitchFamily="34" charset="-128"/>
            </a:endParaRPr>
          </a:p>
          <a:p>
            <a:r>
              <a:rPr kumimoji="1" lang="ja-JP" altLang="en-US" sz="2800">
                <a:latin typeface="Meiryo" panose="020B0604030504040204" pitchFamily="34" charset="-128"/>
                <a:ea typeface="Meiryo" panose="020B0604030504040204" pitchFamily="34" charset="-128"/>
              </a:rPr>
              <a:t>・</a:t>
            </a:r>
            <a:r>
              <a:rPr kumimoji="1" lang="en-US" altLang="ja-JP" sz="2800" dirty="0">
                <a:latin typeface="Meiryo" panose="020B0604030504040204" pitchFamily="34" charset="-128"/>
                <a:ea typeface="Meiryo" panose="020B0604030504040204" pitchFamily="34" charset="-128"/>
              </a:rPr>
              <a:t>A</a:t>
            </a:r>
            <a:r>
              <a:rPr kumimoji="1" lang="ja-JP" altLang="en-US" sz="2800">
                <a:latin typeface="Meiryo" panose="020B0604030504040204" pitchFamily="34" charset="-128"/>
                <a:ea typeface="Meiryo" panose="020B0604030504040204" pitchFamily="34" charset="-128"/>
              </a:rPr>
              <a:t>君を中心とした支援チームのスタートアップ</a:t>
            </a:r>
            <a:endParaRPr kumimoji="1" lang="en-US" altLang="ja-JP" sz="2800" dirty="0">
              <a:latin typeface="Meiryo" panose="020B0604030504040204" pitchFamily="34" charset="-128"/>
              <a:ea typeface="Meiryo" panose="020B0604030504040204" pitchFamily="34" charset="-128"/>
            </a:endParaRPr>
          </a:p>
          <a:p>
            <a:endParaRPr kumimoji="1" lang="en-US" altLang="ja-JP" sz="14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a:t>
            </a:r>
            <a:r>
              <a:rPr lang="en-US" altLang="ja-JP" sz="2800" dirty="0">
                <a:latin typeface="Meiryo" panose="020B0604030504040204" pitchFamily="34" charset="-128"/>
                <a:ea typeface="Meiryo" panose="020B0604030504040204" pitchFamily="34" charset="-128"/>
              </a:rPr>
              <a:t>A</a:t>
            </a:r>
            <a:r>
              <a:rPr lang="ja-JP" altLang="en-US" sz="2800">
                <a:latin typeface="Meiryo" panose="020B0604030504040204" pitchFamily="34" charset="-128"/>
                <a:ea typeface="Meiryo" panose="020B0604030504040204" pitchFamily="34" charset="-128"/>
              </a:rPr>
              <a:t>君の意思表明を大切に</a:t>
            </a:r>
            <a:endParaRPr lang="en-US" altLang="ja-JP" sz="2800" dirty="0">
              <a:latin typeface="Meiryo" panose="020B0604030504040204" pitchFamily="34" charset="-128"/>
              <a:ea typeface="Meiryo" panose="020B0604030504040204" pitchFamily="34" charset="-128"/>
            </a:endParaRPr>
          </a:p>
          <a:p>
            <a:endParaRPr kumimoji="1" lang="en-US" altLang="ja-JP" sz="1400" dirty="0">
              <a:latin typeface="Meiryo" panose="020B0604030504040204" pitchFamily="34" charset="-128"/>
              <a:ea typeface="Meiryo" panose="020B0604030504040204" pitchFamily="34" charset="-128"/>
            </a:endParaRPr>
          </a:p>
          <a:p>
            <a:pPr marL="317500" indent="-317500"/>
            <a:r>
              <a:rPr lang="ja-JP" altLang="en-US" sz="2800">
                <a:latin typeface="Meiryo" panose="020B0604030504040204" pitchFamily="34" charset="-128"/>
                <a:ea typeface="Meiryo" panose="020B0604030504040204" pitchFamily="34" charset="-128"/>
              </a:rPr>
              <a:t>・緩やかな合意形成</a:t>
            </a:r>
            <a:endParaRPr lang="en-US" altLang="ja-JP" sz="2800" dirty="0">
              <a:latin typeface="Meiryo" panose="020B0604030504040204" pitchFamily="34" charset="-128"/>
              <a:ea typeface="Meiryo" panose="020B0604030504040204" pitchFamily="34" charset="-128"/>
            </a:endParaRPr>
          </a:p>
          <a:p>
            <a:pPr marL="317500" indent="-317500"/>
            <a:r>
              <a:rPr lang="en-US" altLang="ja-JP" sz="2800" dirty="0">
                <a:latin typeface="Meiryo" panose="020B0604030504040204" pitchFamily="34" charset="-128"/>
                <a:ea typeface="Meiryo" panose="020B0604030504040204" pitchFamily="34" charset="-128"/>
              </a:rPr>
              <a:t> </a:t>
            </a:r>
            <a:r>
              <a:rPr lang="ja-JP" altLang="en-US" sz="2400">
                <a:latin typeface="Meiryo" panose="020B0604030504040204" pitchFamily="34" charset="-128"/>
                <a:ea typeface="Meiryo" panose="020B0604030504040204" pitchFamily="34" charset="-128"/>
              </a:rPr>
              <a:t>（総合的な支援方針や長期目標について合意形成をはかる）</a:t>
            </a:r>
            <a:endParaRPr lang="en-US" altLang="ja-JP" sz="2400" dirty="0">
              <a:latin typeface="Meiryo" panose="020B0604030504040204" pitchFamily="34" charset="-128"/>
              <a:ea typeface="Meiryo" panose="020B0604030504040204" pitchFamily="34" charset="-128"/>
            </a:endParaRPr>
          </a:p>
          <a:p>
            <a:endParaRPr lang="en-US" altLang="ja-JP" sz="14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・役割分担と重なり合いの確認と共有</a:t>
            </a:r>
            <a:endParaRPr lang="en-US" altLang="ja-JP" sz="2800" dirty="0">
              <a:latin typeface="Meiryo" panose="020B0604030504040204" pitchFamily="34" charset="-128"/>
              <a:ea typeface="Meiryo" panose="020B0604030504040204" pitchFamily="34" charset="-128"/>
            </a:endParaRPr>
          </a:p>
          <a:p>
            <a:endParaRPr lang="en-US" altLang="ja-JP" sz="14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・情報共有手段等の確認</a:t>
            </a:r>
            <a:endParaRPr lang="en-US" altLang="ja-JP" sz="2800" dirty="0">
              <a:latin typeface="Meiryo" panose="020B0604030504040204" pitchFamily="34" charset="-128"/>
              <a:ea typeface="Meiryo" panose="020B0604030504040204" pitchFamily="34" charset="-128"/>
            </a:endParaRPr>
          </a:p>
          <a:p>
            <a:endParaRPr lang="en-US" altLang="ja-JP" sz="14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・次回会議の設定</a:t>
            </a:r>
            <a:endParaRPr lang="en-US" altLang="ja-JP" sz="2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1143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F3187CD5-7D7B-6468-6F1C-391E75EBD400}"/>
              </a:ext>
            </a:extLst>
          </p:cNvPr>
          <p:cNvGraphicFramePr>
            <a:graphicFrameLocks noGrp="1"/>
          </p:cNvGraphicFramePr>
          <p:nvPr>
            <p:extLst>
              <p:ext uri="{D42A27DB-BD31-4B8C-83A1-F6EECF244321}">
                <p14:modId xmlns:p14="http://schemas.microsoft.com/office/powerpoint/2010/main" val="4051158531"/>
              </p:ext>
            </p:extLst>
          </p:nvPr>
        </p:nvGraphicFramePr>
        <p:xfrm>
          <a:off x="113723" y="1022246"/>
          <a:ext cx="8916553" cy="4979676"/>
        </p:xfrm>
        <a:graphic>
          <a:graphicData uri="http://schemas.openxmlformats.org/drawingml/2006/table">
            <a:tbl>
              <a:tblPr firstRow="1" bandRow="1">
                <a:tableStyleId>{5C22544A-7EE6-4342-B048-85BDC9FD1C3A}</a:tableStyleId>
              </a:tblPr>
              <a:tblGrid>
                <a:gridCol w="4049571">
                  <a:extLst>
                    <a:ext uri="{9D8B030D-6E8A-4147-A177-3AD203B41FA5}">
                      <a16:colId xmlns:a16="http://schemas.microsoft.com/office/drawing/2014/main" val="151377101"/>
                    </a:ext>
                  </a:extLst>
                </a:gridCol>
                <a:gridCol w="4866982">
                  <a:extLst>
                    <a:ext uri="{9D8B030D-6E8A-4147-A177-3AD203B41FA5}">
                      <a16:colId xmlns:a16="http://schemas.microsoft.com/office/drawing/2014/main" val="34491430"/>
                    </a:ext>
                  </a:extLst>
                </a:gridCol>
              </a:tblGrid>
              <a:tr h="488554">
                <a:tc>
                  <a:txBody>
                    <a:bodyPr/>
                    <a:lstStyle/>
                    <a:p>
                      <a:pPr algn="ctr"/>
                      <a:r>
                        <a:rPr kumimoji="1" lang="ja-JP" altLang="en-US" sz="1600" dirty="0"/>
                        <a:t>項目</a:t>
                      </a:r>
                    </a:p>
                  </a:txBody>
                  <a:tcPr anchor="ctr"/>
                </a:tc>
                <a:tc>
                  <a:txBody>
                    <a:bodyPr/>
                    <a:lstStyle/>
                    <a:p>
                      <a:pPr algn="ctr"/>
                      <a:r>
                        <a:rPr kumimoji="1" lang="ja-JP" altLang="en-US" sz="1600" dirty="0"/>
                        <a:t>演習での実施状況</a:t>
                      </a:r>
                    </a:p>
                  </a:txBody>
                  <a:tcPr anchor="ctr"/>
                </a:tc>
                <a:extLst>
                  <a:ext uri="{0D108BD9-81ED-4DB2-BD59-A6C34878D82A}">
                    <a16:rowId xmlns:a16="http://schemas.microsoft.com/office/drawing/2014/main" val="738876066"/>
                  </a:ext>
                </a:extLst>
              </a:tr>
              <a:tr h="488554">
                <a:tc>
                  <a:txBody>
                    <a:bodyPr/>
                    <a:lstStyle/>
                    <a:p>
                      <a:r>
                        <a:rPr kumimoji="1" lang="ja-JP" altLang="en-US" sz="1600" dirty="0">
                          <a:latin typeface="メイリオ" panose="020B0604030504040204" pitchFamily="50" charset="-128"/>
                          <a:ea typeface="メイリオ" panose="020B0604030504040204" pitchFamily="50" charset="-128"/>
                        </a:rPr>
                        <a:t>座席や環境面の配慮</a:t>
                      </a:r>
                    </a:p>
                  </a:txBody>
                  <a:tcPr anchor="ctr"/>
                </a:tc>
                <a:tc>
                  <a:txBody>
                    <a:bodyPr/>
                    <a:lstStyle/>
                    <a:p>
                      <a:endParaRPr kumimoji="1" lang="ja-JP" altLang="en-US" sz="1600"/>
                    </a:p>
                  </a:txBody>
                  <a:tcPr anchor="ctr"/>
                </a:tc>
                <a:extLst>
                  <a:ext uri="{0D108BD9-81ED-4DB2-BD59-A6C34878D82A}">
                    <a16:rowId xmlns:a16="http://schemas.microsoft.com/office/drawing/2014/main" val="494729438"/>
                  </a:ext>
                </a:extLst>
              </a:tr>
              <a:tr h="488554">
                <a:tc>
                  <a:txBody>
                    <a:bodyPr/>
                    <a:lstStyle/>
                    <a:p>
                      <a:r>
                        <a:rPr kumimoji="1" lang="ja-JP" altLang="en-US" sz="1600" dirty="0">
                          <a:latin typeface="メイリオ" panose="020B0604030504040204" pitchFamily="50" charset="-128"/>
                          <a:ea typeface="メイリオ" panose="020B0604030504040204" pitchFamily="50" charset="-128"/>
                        </a:rPr>
                        <a:t>会議目的の確認</a:t>
                      </a:r>
                    </a:p>
                  </a:txBody>
                  <a:tcPr anchor="ctr"/>
                </a:tc>
                <a:tc>
                  <a:txBody>
                    <a:bodyPr/>
                    <a:lstStyle/>
                    <a:p>
                      <a:endParaRPr kumimoji="1" lang="ja-JP" altLang="en-US" sz="1600" dirty="0"/>
                    </a:p>
                  </a:txBody>
                  <a:tcPr anchor="ctr"/>
                </a:tc>
                <a:extLst>
                  <a:ext uri="{0D108BD9-81ED-4DB2-BD59-A6C34878D82A}">
                    <a16:rowId xmlns:a16="http://schemas.microsoft.com/office/drawing/2014/main" val="417129880"/>
                  </a:ext>
                </a:extLst>
              </a:tr>
              <a:tr h="582690">
                <a:tc>
                  <a:txBody>
                    <a:bodyPr/>
                    <a:lstStyle/>
                    <a:p>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くんを中心とした会議</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くんの意思表示への支援）</a:t>
                      </a:r>
                    </a:p>
                  </a:txBody>
                  <a:tcPr anchor="ctr"/>
                </a:tc>
                <a:tc>
                  <a:txBody>
                    <a:bodyPr/>
                    <a:lstStyle/>
                    <a:p>
                      <a:endParaRPr kumimoji="1" lang="ja-JP" altLang="en-US" sz="1600" dirty="0"/>
                    </a:p>
                  </a:txBody>
                  <a:tcPr anchor="ctr"/>
                </a:tc>
                <a:extLst>
                  <a:ext uri="{0D108BD9-81ED-4DB2-BD59-A6C34878D82A}">
                    <a16:rowId xmlns:a16="http://schemas.microsoft.com/office/drawing/2014/main" val="1457157918"/>
                  </a:ext>
                </a:extLst>
              </a:tr>
              <a:tr h="488554">
                <a:tc>
                  <a:txBody>
                    <a:bodyPr/>
                    <a:lstStyle/>
                    <a:p>
                      <a:r>
                        <a:rPr kumimoji="1" lang="ja-JP" altLang="en-US" sz="1600" dirty="0">
                          <a:latin typeface="メイリオ" panose="020B0604030504040204" pitchFamily="50" charset="-128"/>
                          <a:ea typeface="メイリオ" panose="020B0604030504040204" pitchFamily="50" charset="-128"/>
                        </a:rPr>
                        <a:t>関係機関からの情報提供と共有</a:t>
                      </a:r>
                    </a:p>
                  </a:txBody>
                  <a:tcPr anchor="ctr"/>
                </a:tc>
                <a:tc>
                  <a:txBody>
                    <a:bodyPr/>
                    <a:lstStyle/>
                    <a:p>
                      <a:endParaRPr kumimoji="1" lang="ja-JP" altLang="en-US" sz="1600" dirty="0"/>
                    </a:p>
                  </a:txBody>
                  <a:tcPr anchor="ctr"/>
                </a:tc>
                <a:extLst>
                  <a:ext uri="{0D108BD9-81ED-4DB2-BD59-A6C34878D82A}">
                    <a16:rowId xmlns:a16="http://schemas.microsoft.com/office/drawing/2014/main" val="1641775446"/>
                  </a:ext>
                </a:extLst>
              </a:tr>
              <a:tr h="488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支援目標の共有（必要に応じた修正）</a:t>
                      </a:r>
                    </a:p>
                  </a:txBody>
                  <a:tcPr anchor="ctr"/>
                </a:tc>
                <a:tc>
                  <a:txBody>
                    <a:bodyPr/>
                    <a:lstStyle/>
                    <a:p>
                      <a:endParaRPr kumimoji="1" lang="ja-JP" altLang="en-US" sz="1600" dirty="0"/>
                    </a:p>
                  </a:txBody>
                  <a:tcPr anchor="ctr"/>
                </a:tc>
                <a:extLst>
                  <a:ext uri="{0D108BD9-81ED-4DB2-BD59-A6C34878D82A}">
                    <a16:rowId xmlns:a16="http://schemas.microsoft.com/office/drawing/2014/main" val="1388719362"/>
                  </a:ext>
                </a:extLst>
              </a:tr>
              <a:tr h="488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参加者全員の発言機会（アイデア出し）</a:t>
                      </a:r>
                    </a:p>
                  </a:txBody>
                  <a:tcPr anchor="ctr"/>
                </a:tc>
                <a:tc>
                  <a:txBody>
                    <a:bodyPr/>
                    <a:lstStyle/>
                    <a:p>
                      <a:endParaRPr kumimoji="1" lang="ja-JP" altLang="en-US" sz="1600" dirty="0"/>
                    </a:p>
                  </a:txBody>
                  <a:tcPr anchor="ctr"/>
                </a:tc>
                <a:extLst>
                  <a:ext uri="{0D108BD9-81ED-4DB2-BD59-A6C34878D82A}">
                    <a16:rowId xmlns:a16="http://schemas.microsoft.com/office/drawing/2014/main" val="2709732751"/>
                  </a:ext>
                </a:extLst>
              </a:tr>
              <a:tr h="488554">
                <a:tc>
                  <a:txBody>
                    <a:bodyPr/>
                    <a:lstStyle/>
                    <a:p>
                      <a:r>
                        <a:rPr kumimoji="1" lang="ja-JP" altLang="en-US" sz="1600" dirty="0">
                          <a:latin typeface="メイリオ" panose="020B0604030504040204" pitchFamily="50" charset="-128"/>
                          <a:ea typeface="メイリオ" panose="020B0604030504040204" pitchFamily="50" charset="-128"/>
                        </a:rPr>
                        <a:t>関係機関の具体的な役割分担</a:t>
                      </a:r>
                    </a:p>
                  </a:txBody>
                  <a:tcPr anchor="ctr"/>
                </a:tc>
                <a:tc>
                  <a:txBody>
                    <a:bodyPr/>
                    <a:lstStyle/>
                    <a:p>
                      <a:endParaRPr kumimoji="1" lang="ja-JP" altLang="en-US" sz="1600" dirty="0"/>
                    </a:p>
                  </a:txBody>
                  <a:tcPr anchor="ctr"/>
                </a:tc>
                <a:extLst>
                  <a:ext uri="{0D108BD9-81ED-4DB2-BD59-A6C34878D82A}">
                    <a16:rowId xmlns:a16="http://schemas.microsoft.com/office/drawing/2014/main" val="3045618477"/>
                  </a:ext>
                </a:extLst>
              </a:tr>
              <a:tr h="488554">
                <a:tc>
                  <a:txBody>
                    <a:bodyPr/>
                    <a:lstStyle/>
                    <a:p>
                      <a:r>
                        <a:rPr kumimoji="1" lang="ja-JP" altLang="en-US" sz="1600" dirty="0">
                          <a:latin typeface="メイリオ" panose="020B0604030504040204" pitchFamily="50" charset="-128"/>
                          <a:ea typeface="メイリオ" panose="020B0604030504040204" pitchFamily="50" charset="-128"/>
                        </a:rPr>
                        <a:t>次回までに実施することの確認</a:t>
                      </a:r>
                    </a:p>
                  </a:txBody>
                  <a:tcPr anchor="ctr"/>
                </a:tc>
                <a:tc>
                  <a:txBody>
                    <a:bodyPr/>
                    <a:lstStyle/>
                    <a:p>
                      <a:endParaRPr kumimoji="1" lang="ja-JP" altLang="en-US" sz="1600" dirty="0"/>
                    </a:p>
                  </a:txBody>
                  <a:tcPr anchor="ctr"/>
                </a:tc>
                <a:extLst>
                  <a:ext uri="{0D108BD9-81ED-4DB2-BD59-A6C34878D82A}">
                    <a16:rowId xmlns:a16="http://schemas.microsoft.com/office/drawing/2014/main" val="678876604"/>
                  </a:ext>
                </a:extLst>
              </a:tr>
              <a:tr h="488554">
                <a:tc>
                  <a:txBody>
                    <a:bodyPr/>
                    <a:lstStyle/>
                    <a:p>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くん・家族の納得度</a:t>
                      </a:r>
                    </a:p>
                  </a:txBody>
                  <a:tcPr anchor="ctr"/>
                </a:tc>
                <a:tc>
                  <a:txBody>
                    <a:bodyPr/>
                    <a:lstStyle/>
                    <a:p>
                      <a:endParaRPr kumimoji="1" lang="ja-JP" altLang="en-US" sz="1600" dirty="0"/>
                    </a:p>
                  </a:txBody>
                  <a:tcPr anchor="ctr"/>
                </a:tc>
                <a:extLst>
                  <a:ext uri="{0D108BD9-81ED-4DB2-BD59-A6C34878D82A}">
                    <a16:rowId xmlns:a16="http://schemas.microsoft.com/office/drawing/2014/main" val="4265845391"/>
                  </a:ext>
                </a:extLst>
              </a:tr>
            </a:tbl>
          </a:graphicData>
        </a:graphic>
      </p:graphicFrame>
      <p:sp>
        <p:nvSpPr>
          <p:cNvPr id="6" name="テキスト ボックス 5">
            <a:extLst>
              <a:ext uri="{FF2B5EF4-FFF2-40B4-BE49-F238E27FC236}">
                <a16:creationId xmlns:a16="http://schemas.microsoft.com/office/drawing/2014/main" id="{61D1268D-3B67-87B2-8799-52D0E6418C4C}"/>
              </a:ext>
            </a:extLst>
          </p:cNvPr>
          <p:cNvSpPr txBox="1"/>
          <p:nvPr/>
        </p:nvSpPr>
        <p:spPr>
          <a:xfrm>
            <a:off x="231913" y="357870"/>
            <a:ext cx="5347252" cy="646331"/>
          </a:xfrm>
          <a:prstGeom prst="rect">
            <a:avLst/>
          </a:prstGeom>
          <a:noFill/>
        </p:spPr>
        <p:txBody>
          <a:bodyPr wrap="square">
            <a:spAutoFit/>
          </a:bodyPr>
          <a:lstStyle/>
          <a:p>
            <a:r>
              <a:rPr lang="ja-JP" altLang="en-US" sz="3600" b="1">
                <a:latin typeface="メイリオ" panose="020B0604030504040204" pitchFamily="50" charset="-128"/>
                <a:ea typeface="メイリオ" panose="020B0604030504040204" pitchFamily="50" charset="-128"/>
              </a:rPr>
              <a:t>ロールプレイの振り返り</a:t>
            </a:r>
            <a:endParaRPr lang="ja-JP" altLang="en-US" sz="3600" b="1"/>
          </a:p>
        </p:txBody>
      </p:sp>
      <p:sp>
        <p:nvSpPr>
          <p:cNvPr id="7" name="テキスト ボックス 6">
            <a:extLst>
              <a:ext uri="{FF2B5EF4-FFF2-40B4-BE49-F238E27FC236}">
                <a16:creationId xmlns:a16="http://schemas.microsoft.com/office/drawing/2014/main" id="{EF1659D5-C614-BB6C-4943-012389CFA088}"/>
              </a:ext>
            </a:extLst>
          </p:cNvPr>
          <p:cNvSpPr txBox="1"/>
          <p:nvPr/>
        </p:nvSpPr>
        <p:spPr>
          <a:xfrm>
            <a:off x="6529580" y="357871"/>
            <a:ext cx="2492990" cy="646331"/>
          </a:xfrm>
          <a:prstGeom prst="rect">
            <a:avLst/>
          </a:prstGeom>
          <a:noFill/>
        </p:spPr>
        <p:txBody>
          <a:bodyPr wrap="none" rtlCol="0">
            <a:spAutoFit/>
          </a:bodyPr>
          <a:lstStyle/>
          <a:p>
            <a:r>
              <a:rPr kumimoji="1" lang="ja-JP" altLang="en-US" sz="3600" b="1" u="sng">
                <a:solidFill>
                  <a:srgbClr val="FF0000"/>
                </a:solidFill>
                <a:highlight>
                  <a:srgbClr val="FFFF00"/>
                </a:highlight>
                <a:latin typeface="Meiryo" panose="020B0604030504040204" pitchFamily="34" charset="-128"/>
                <a:ea typeface="Meiryo" panose="020B0604030504040204" pitchFamily="34" charset="-128"/>
              </a:rPr>
              <a:t>［１０分］</a:t>
            </a:r>
          </a:p>
        </p:txBody>
      </p:sp>
      <p:grpSp>
        <p:nvGrpSpPr>
          <p:cNvPr id="12" name="グループ化 11">
            <a:extLst>
              <a:ext uri="{FF2B5EF4-FFF2-40B4-BE49-F238E27FC236}">
                <a16:creationId xmlns:a16="http://schemas.microsoft.com/office/drawing/2014/main" id="{2651D946-143A-896C-83C1-9AA3CE1B643F}"/>
              </a:ext>
            </a:extLst>
          </p:cNvPr>
          <p:cNvGrpSpPr/>
          <p:nvPr/>
        </p:nvGrpSpPr>
        <p:grpSpPr>
          <a:xfrm>
            <a:off x="113723" y="6128682"/>
            <a:ext cx="8908847" cy="622852"/>
            <a:chOff x="113723" y="6075674"/>
            <a:chExt cx="8908847" cy="622852"/>
          </a:xfrm>
        </p:grpSpPr>
        <p:sp>
          <p:nvSpPr>
            <p:cNvPr id="10" name="角丸四角形 9">
              <a:extLst>
                <a:ext uri="{FF2B5EF4-FFF2-40B4-BE49-F238E27FC236}">
                  <a16:creationId xmlns:a16="http://schemas.microsoft.com/office/drawing/2014/main" id="{F1AC790E-EA03-F2B8-A6D8-C8390E3BFA0B}"/>
                </a:ext>
              </a:extLst>
            </p:cNvPr>
            <p:cNvSpPr/>
            <p:nvPr/>
          </p:nvSpPr>
          <p:spPr>
            <a:xfrm>
              <a:off x="113723" y="6075674"/>
              <a:ext cx="8908847" cy="622852"/>
            </a:xfrm>
            <a:prstGeom prst="round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531E8DD-F7C2-FBFB-7925-EC60773C7E1B}"/>
                </a:ext>
              </a:extLst>
            </p:cNvPr>
            <p:cNvSpPr txBox="1"/>
            <p:nvPr/>
          </p:nvSpPr>
          <p:spPr>
            <a:xfrm>
              <a:off x="121430" y="6202434"/>
              <a:ext cx="8878866" cy="369332"/>
            </a:xfrm>
            <a:prstGeom prst="rect">
              <a:avLst/>
            </a:prstGeom>
            <a:noFill/>
          </p:spPr>
          <p:txBody>
            <a:bodyPr wrap="square" rtlCol="0">
              <a:spAutoFit/>
            </a:bodyPr>
            <a:lstStyle/>
            <a:p>
              <a:pPr algn="ctr"/>
              <a:r>
                <a:rPr kumimoji="1" lang="ja-JP" altLang="en-US" b="1">
                  <a:solidFill>
                    <a:schemeClr val="bg1"/>
                  </a:solidFill>
                  <a:latin typeface="メイリオ" panose="020B0604030504040204" pitchFamily="50" charset="-128"/>
                  <a:ea typeface="メイリオ" panose="020B0604030504040204" pitchFamily="50" charset="-128"/>
                </a:rPr>
                <a:t>ワークシートの各項目に留意しながら、ロールプレイを実施してみてください。</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35845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E963A-8FF4-7B6D-6336-EB844341668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179227-BF77-EE68-1B2E-5E2B215EAE4A}"/>
              </a:ext>
            </a:extLst>
          </p:cNvPr>
          <p:cNvSpPr txBox="1"/>
          <p:nvPr/>
        </p:nvSpPr>
        <p:spPr>
          <a:xfrm>
            <a:off x="3787170" y="254349"/>
            <a:ext cx="1569660"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まとめ</a:t>
            </a:r>
          </a:p>
        </p:txBody>
      </p:sp>
      <p:sp>
        <p:nvSpPr>
          <p:cNvPr id="2" name="角丸四角形 1">
            <a:extLst>
              <a:ext uri="{FF2B5EF4-FFF2-40B4-BE49-F238E27FC236}">
                <a16:creationId xmlns:a16="http://schemas.microsoft.com/office/drawing/2014/main" id="{E6D3FEEA-7808-CFC0-7358-0C0DB5ACA60A}"/>
              </a:ext>
            </a:extLst>
          </p:cNvPr>
          <p:cNvSpPr/>
          <p:nvPr/>
        </p:nvSpPr>
        <p:spPr>
          <a:xfrm>
            <a:off x="145774" y="1199964"/>
            <a:ext cx="8825947" cy="689113"/>
          </a:xfrm>
          <a:prstGeom prst="roundRect">
            <a:avLst/>
          </a:prstGeom>
          <a:solidFill>
            <a:srgbClr val="FFC000"/>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BD55744-9FA1-EE31-5B6F-826EEBAF37B0}"/>
              </a:ext>
            </a:extLst>
          </p:cNvPr>
          <p:cNvSpPr txBox="1"/>
          <p:nvPr/>
        </p:nvSpPr>
        <p:spPr>
          <a:xfrm>
            <a:off x="145773" y="1353443"/>
            <a:ext cx="8825947" cy="461665"/>
          </a:xfrm>
          <a:prstGeom prst="rect">
            <a:avLst/>
          </a:prstGeom>
          <a:noFill/>
        </p:spPr>
        <p:txBody>
          <a:bodyPr wrap="square" rtlCol="0">
            <a:spAutoFit/>
          </a:bodyPr>
          <a:lstStyle/>
          <a:p>
            <a:pPr algn="ctr"/>
            <a:r>
              <a:rPr kumimoji="1" lang="ja-JP" altLang="en-US" sz="2400">
                <a:latin typeface="Meiryo" panose="020B0604030504040204" pitchFamily="34" charset="-128"/>
                <a:ea typeface="Meiryo" panose="020B0604030504040204" pitchFamily="34" charset="-128"/>
              </a:rPr>
              <a:t>模擬支援会議は、</a:t>
            </a:r>
          </a:p>
        </p:txBody>
      </p:sp>
      <p:grpSp>
        <p:nvGrpSpPr>
          <p:cNvPr id="20" name="グループ化 19">
            <a:extLst>
              <a:ext uri="{FF2B5EF4-FFF2-40B4-BE49-F238E27FC236}">
                <a16:creationId xmlns:a16="http://schemas.microsoft.com/office/drawing/2014/main" id="{798A1783-8C8C-07B7-98C0-8ABD4DC8882E}"/>
              </a:ext>
            </a:extLst>
          </p:cNvPr>
          <p:cNvGrpSpPr/>
          <p:nvPr/>
        </p:nvGrpSpPr>
        <p:grpSpPr>
          <a:xfrm>
            <a:off x="145774" y="2002800"/>
            <a:ext cx="8825948" cy="689113"/>
            <a:chOff x="145774" y="2002800"/>
            <a:chExt cx="8825948" cy="689113"/>
          </a:xfrm>
        </p:grpSpPr>
        <p:sp>
          <p:nvSpPr>
            <p:cNvPr id="12" name="額縁 11">
              <a:extLst>
                <a:ext uri="{FF2B5EF4-FFF2-40B4-BE49-F238E27FC236}">
                  <a16:creationId xmlns:a16="http://schemas.microsoft.com/office/drawing/2014/main" id="{C5D68D4F-CEA1-4690-BD7E-C1B5B6E9C731}"/>
                </a:ext>
              </a:extLst>
            </p:cNvPr>
            <p:cNvSpPr/>
            <p:nvPr/>
          </p:nvSpPr>
          <p:spPr>
            <a:xfrm>
              <a:off x="145774" y="2002800"/>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7C2EFE7-C5C4-86D3-1AA8-FB05E6634BF2}"/>
                </a:ext>
              </a:extLst>
            </p:cNvPr>
            <p:cNvSpPr txBox="1"/>
            <p:nvPr/>
          </p:nvSpPr>
          <p:spPr>
            <a:xfrm>
              <a:off x="172279" y="2188361"/>
              <a:ext cx="4137890"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会議の目的は達成できましたか？</a:t>
              </a:r>
              <a:endParaRPr lang="ja-JP" altLang="ja-JP">
                <a:latin typeface="Meiryo" panose="020B0604030504040204" pitchFamily="34" charset="-128"/>
                <a:ea typeface="Meiryo" panose="020B0604030504040204" pitchFamily="34" charset="-128"/>
              </a:endParaRPr>
            </a:p>
          </p:txBody>
        </p:sp>
      </p:grpSp>
      <p:grpSp>
        <p:nvGrpSpPr>
          <p:cNvPr id="21" name="グループ化 20">
            <a:extLst>
              <a:ext uri="{FF2B5EF4-FFF2-40B4-BE49-F238E27FC236}">
                <a16:creationId xmlns:a16="http://schemas.microsoft.com/office/drawing/2014/main" id="{ABC4E380-C083-9459-896C-D12810760CFE}"/>
              </a:ext>
            </a:extLst>
          </p:cNvPr>
          <p:cNvGrpSpPr/>
          <p:nvPr/>
        </p:nvGrpSpPr>
        <p:grpSpPr>
          <a:xfrm>
            <a:off x="145772" y="2782182"/>
            <a:ext cx="8825948" cy="689113"/>
            <a:chOff x="159026" y="2774032"/>
            <a:chExt cx="8825948" cy="689113"/>
          </a:xfrm>
        </p:grpSpPr>
        <p:sp>
          <p:nvSpPr>
            <p:cNvPr id="14" name="額縁 13">
              <a:extLst>
                <a:ext uri="{FF2B5EF4-FFF2-40B4-BE49-F238E27FC236}">
                  <a16:creationId xmlns:a16="http://schemas.microsoft.com/office/drawing/2014/main" id="{1208D569-07AE-3574-0F81-6B4CCD016012}"/>
                </a:ext>
              </a:extLst>
            </p:cNvPr>
            <p:cNvSpPr/>
            <p:nvPr/>
          </p:nvSpPr>
          <p:spPr>
            <a:xfrm>
              <a:off x="159026" y="2774032"/>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52440A9-6238-5D58-FBBA-743C469BF1C9}"/>
                </a:ext>
              </a:extLst>
            </p:cNvPr>
            <p:cNvSpPr txBox="1"/>
            <p:nvPr/>
          </p:nvSpPr>
          <p:spPr>
            <a:xfrm>
              <a:off x="185530" y="2959593"/>
              <a:ext cx="5171299"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子どもを中心にした会議になりましたか？</a:t>
              </a:r>
              <a:endParaRPr lang="ja-JP" altLang="ja-JP">
                <a:latin typeface="Meiryo" panose="020B0604030504040204" pitchFamily="34" charset="-128"/>
                <a:ea typeface="Meiryo" panose="020B0604030504040204" pitchFamily="34" charset="-128"/>
              </a:endParaRPr>
            </a:p>
          </p:txBody>
        </p:sp>
      </p:grpSp>
      <p:grpSp>
        <p:nvGrpSpPr>
          <p:cNvPr id="22" name="グループ化 21">
            <a:extLst>
              <a:ext uri="{FF2B5EF4-FFF2-40B4-BE49-F238E27FC236}">
                <a16:creationId xmlns:a16="http://schemas.microsoft.com/office/drawing/2014/main" id="{D0A176F3-BD8A-E049-D0A0-C35D8BB15EE8}"/>
              </a:ext>
            </a:extLst>
          </p:cNvPr>
          <p:cNvGrpSpPr/>
          <p:nvPr/>
        </p:nvGrpSpPr>
        <p:grpSpPr>
          <a:xfrm>
            <a:off x="145772" y="3561564"/>
            <a:ext cx="8825948" cy="689113"/>
            <a:chOff x="172279" y="3545264"/>
            <a:chExt cx="8825948" cy="689113"/>
          </a:xfrm>
        </p:grpSpPr>
        <p:sp>
          <p:nvSpPr>
            <p:cNvPr id="16" name="額縁 15">
              <a:extLst>
                <a:ext uri="{FF2B5EF4-FFF2-40B4-BE49-F238E27FC236}">
                  <a16:creationId xmlns:a16="http://schemas.microsoft.com/office/drawing/2014/main" id="{3E660F1F-0FC9-F51A-2B37-ACC9D4FB573A}"/>
                </a:ext>
              </a:extLst>
            </p:cNvPr>
            <p:cNvSpPr/>
            <p:nvPr/>
          </p:nvSpPr>
          <p:spPr>
            <a:xfrm>
              <a:off x="172279" y="3545264"/>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7FA6660-A77B-8C42-BCA0-AA00FE28F28C}"/>
                </a:ext>
              </a:extLst>
            </p:cNvPr>
            <p:cNvSpPr txBox="1"/>
            <p:nvPr/>
          </p:nvSpPr>
          <p:spPr>
            <a:xfrm>
              <a:off x="198783" y="3730825"/>
              <a:ext cx="5963478"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参加者それぞれが発言する機会がありましたか？</a:t>
              </a:r>
              <a:endParaRPr lang="ja-JP" altLang="ja-JP">
                <a:latin typeface="Meiryo" panose="020B0604030504040204" pitchFamily="34" charset="-128"/>
                <a:ea typeface="Meiryo" panose="020B0604030504040204" pitchFamily="34" charset="-128"/>
              </a:endParaRPr>
            </a:p>
          </p:txBody>
        </p:sp>
      </p:grpSp>
      <p:grpSp>
        <p:nvGrpSpPr>
          <p:cNvPr id="23" name="グループ化 22">
            <a:extLst>
              <a:ext uri="{FF2B5EF4-FFF2-40B4-BE49-F238E27FC236}">
                <a16:creationId xmlns:a16="http://schemas.microsoft.com/office/drawing/2014/main" id="{90433843-E323-855C-DA40-0F5B013A9AFA}"/>
              </a:ext>
            </a:extLst>
          </p:cNvPr>
          <p:cNvGrpSpPr/>
          <p:nvPr/>
        </p:nvGrpSpPr>
        <p:grpSpPr>
          <a:xfrm>
            <a:off x="145772" y="4340946"/>
            <a:ext cx="8825948" cy="689113"/>
            <a:chOff x="185530" y="4419938"/>
            <a:chExt cx="8825948" cy="689113"/>
          </a:xfrm>
        </p:grpSpPr>
        <p:sp>
          <p:nvSpPr>
            <p:cNvPr id="18" name="額縁 17">
              <a:extLst>
                <a:ext uri="{FF2B5EF4-FFF2-40B4-BE49-F238E27FC236}">
                  <a16:creationId xmlns:a16="http://schemas.microsoft.com/office/drawing/2014/main" id="{8001FBB6-662B-C8F3-B76F-38114BEF4564}"/>
                </a:ext>
              </a:extLst>
            </p:cNvPr>
            <p:cNvSpPr/>
            <p:nvPr/>
          </p:nvSpPr>
          <p:spPr>
            <a:xfrm>
              <a:off x="185530" y="4419938"/>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C19148D-8561-E103-CAC4-431DBA134F01}"/>
                </a:ext>
              </a:extLst>
            </p:cNvPr>
            <p:cNvSpPr txBox="1"/>
            <p:nvPr/>
          </p:nvSpPr>
          <p:spPr>
            <a:xfrm>
              <a:off x="212034" y="4605499"/>
              <a:ext cx="6652592"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それぞれの関係者の当面の役割は明確になりましたか？</a:t>
              </a:r>
              <a:endParaRPr lang="ja-JP" altLang="ja-JP">
                <a:latin typeface="Meiryo" panose="020B0604030504040204" pitchFamily="34" charset="-128"/>
                <a:ea typeface="Meiryo" panose="020B0604030504040204" pitchFamily="34" charset="-128"/>
              </a:endParaRPr>
            </a:p>
          </p:txBody>
        </p:sp>
      </p:grpSp>
      <p:grpSp>
        <p:nvGrpSpPr>
          <p:cNvPr id="24" name="グループ化 23">
            <a:extLst>
              <a:ext uri="{FF2B5EF4-FFF2-40B4-BE49-F238E27FC236}">
                <a16:creationId xmlns:a16="http://schemas.microsoft.com/office/drawing/2014/main" id="{337789CE-D46E-C115-B276-7E06B39B58A1}"/>
              </a:ext>
            </a:extLst>
          </p:cNvPr>
          <p:cNvGrpSpPr/>
          <p:nvPr/>
        </p:nvGrpSpPr>
        <p:grpSpPr>
          <a:xfrm>
            <a:off x="145772" y="5120328"/>
            <a:ext cx="8825948" cy="689113"/>
            <a:chOff x="185530" y="4419938"/>
            <a:chExt cx="8825948" cy="689113"/>
          </a:xfrm>
        </p:grpSpPr>
        <p:sp>
          <p:nvSpPr>
            <p:cNvPr id="25" name="額縁 24">
              <a:extLst>
                <a:ext uri="{FF2B5EF4-FFF2-40B4-BE49-F238E27FC236}">
                  <a16:creationId xmlns:a16="http://schemas.microsoft.com/office/drawing/2014/main" id="{3DD92798-E158-91F5-49CA-CE17E07B3891}"/>
                </a:ext>
              </a:extLst>
            </p:cNvPr>
            <p:cNvSpPr/>
            <p:nvPr/>
          </p:nvSpPr>
          <p:spPr>
            <a:xfrm>
              <a:off x="185530" y="4419938"/>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90FF48D-4DCE-DD56-4654-3DC34514EF1A}"/>
                </a:ext>
              </a:extLst>
            </p:cNvPr>
            <p:cNvSpPr txBox="1"/>
            <p:nvPr/>
          </p:nvSpPr>
          <p:spPr>
            <a:xfrm>
              <a:off x="212034" y="4605499"/>
              <a:ext cx="8799444"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次回の会議までに子ども、保護者、関係者が取り組むこと</a:t>
              </a:r>
              <a:r>
                <a:rPr kumimoji="1" lang="ja-JP" altLang="en-US">
                  <a:latin typeface="Meiryo" panose="020B0604030504040204" pitchFamily="34" charset="-128"/>
                  <a:ea typeface="Meiryo" panose="020B0604030504040204" pitchFamily="34" charset="-128"/>
                </a:rPr>
                <a:t>は確認</a:t>
              </a:r>
              <a:r>
                <a:rPr kumimoji="1" lang="ja-JP" altLang="ja-JP">
                  <a:latin typeface="Meiryo" panose="020B0604030504040204" pitchFamily="34" charset="-128"/>
                  <a:ea typeface="Meiryo" panose="020B0604030504040204" pitchFamily="34" charset="-128"/>
                </a:rPr>
                <a:t>できましたか？</a:t>
              </a:r>
              <a:endParaRPr lang="ja-JP" altLang="ja-JP">
                <a:latin typeface="Meiryo" panose="020B0604030504040204" pitchFamily="34" charset="-128"/>
                <a:ea typeface="Meiryo" panose="020B0604030504040204" pitchFamily="34" charset="-128"/>
              </a:endParaRPr>
            </a:p>
          </p:txBody>
        </p:sp>
      </p:grpSp>
      <p:grpSp>
        <p:nvGrpSpPr>
          <p:cNvPr id="27" name="グループ化 26">
            <a:extLst>
              <a:ext uri="{FF2B5EF4-FFF2-40B4-BE49-F238E27FC236}">
                <a16:creationId xmlns:a16="http://schemas.microsoft.com/office/drawing/2014/main" id="{20E6FE03-351C-C848-C764-5ED14A362EE6}"/>
              </a:ext>
            </a:extLst>
          </p:cNvPr>
          <p:cNvGrpSpPr/>
          <p:nvPr/>
        </p:nvGrpSpPr>
        <p:grpSpPr>
          <a:xfrm>
            <a:off x="145772" y="5899710"/>
            <a:ext cx="8825948" cy="689113"/>
            <a:chOff x="185530" y="4419938"/>
            <a:chExt cx="8825948" cy="689113"/>
          </a:xfrm>
        </p:grpSpPr>
        <p:sp>
          <p:nvSpPr>
            <p:cNvPr id="28" name="額縁 27">
              <a:extLst>
                <a:ext uri="{FF2B5EF4-FFF2-40B4-BE49-F238E27FC236}">
                  <a16:creationId xmlns:a16="http://schemas.microsoft.com/office/drawing/2014/main" id="{62D3897E-6F8F-3981-2C30-AB68F8A9D589}"/>
                </a:ext>
              </a:extLst>
            </p:cNvPr>
            <p:cNvSpPr/>
            <p:nvPr/>
          </p:nvSpPr>
          <p:spPr>
            <a:xfrm>
              <a:off x="185530" y="4419938"/>
              <a:ext cx="8825948" cy="689113"/>
            </a:xfrm>
            <a:prstGeom prst="bevel">
              <a:avLst>
                <a:gd name="adj" fmla="val 480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056D798-42F8-EFA5-1A32-26F43597B97F}"/>
                </a:ext>
              </a:extLst>
            </p:cNvPr>
            <p:cNvSpPr txBox="1"/>
            <p:nvPr/>
          </p:nvSpPr>
          <p:spPr>
            <a:xfrm>
              <a:off x="212034" y="4605499"/>
              <a:ext cx="8799444" cy="369332"/>
            </a:xfrm>
            <a:prstGeom prst="rect">
              <a:avLst/>
            </a:prstGeom>
            <a:noFill/>
          </p:spPr>
          <p:txBody>
            <a:bodyPr wrap="square" rtlCol="0">
              <a:spAutoFit/>
            </a:bodyPr>
            <a:lstStyle/>
            <a:p>
              <a:r>
                <a:rPr kumimoji="1" lang="ja-JP" altLang="ja-JP">
                  <a:latin typeface="Meiryo" panose="020B0604030504040204" pitchFamily="34" charset="-128"/>
                  <a:ea typeface="Meiryo" panose="020B0604030504040204" pitchFamily="34" charset="-128"/>
                </a:rPr>
                <a:t>保護者は、会議の内容に納得できたと思いますか？</a:t>
              </a:r>
              <a:endParaRPr lang="ja-JP" altLang="ja-JP">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585496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75DE-FCC1-5DFB-23E1-EAD911C852DD}"/>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069A370-D8AE-92CC-FFDF-942FB113D001}"/>
              </a:ext>
            </a:extLst>
          </p:cNvPr>
          <p:cNvGrpSpPr/>
          <p:nvPr/>
        </p:nvGrpSpPr>
        <p:grpSpPr>
          <a:xfrm>
            <a:off x="-14283" y="1591490"/>
            <a:ext cx="915495" cy="1690758"/>
            <a:chOff x="-14283" y="1542062"/>
            <a:chExt cx="915495" cy="1690758"/>
          </a:xfrm>
        </p:grpSpPr>
        <p:sp>
          <p:nvSpPr>
            <p:cNvPr id="180" name="AutoShape 115">
              <a:extLst>
                <a:ext uri="{FF2B5EF4-FFF2-40B4-BE49-F238E27FC236}">
                  <a16:creationId xmlns:a16="http://schemas.microsoft.com/office/drawing/2014/main" id="{A6CC40B0-3270-B789-8B20-B1949C44D01C}"/>
                </a:ext>
              </a:extLst>
            </p:cNvPr>
            <p:cNvSpPr>
              <a:spLocks noChangeArrowheads="1"/>
            </p:cNvSpPr>
            <p:nvPr/>
          </p:nvSpPr>
          <p:spPr bwMode="auto">
            <a:xfrm>
              <a:off x="68510" y="2594438"/>
              <a:ext cx="722436" cy="638382"/>
            </a:xfrm>
            <a:prstGeom prst="wedgeRoundRectCallout">
              <a:avLst>
                <a:gd name="adj1" fmla="val -20394"/>
                <a:gd name="adj2" fmla="val -58985"/>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6177" name="図 184" descr="23.gif">
              <a:extLst>
                <a:ext uri="{FF2B5EF4-FFF2-40B4-BE49-F238E27FC236}">
                  <a16:creationId xmlns:a16="http://schemas.microsoft.com/office/drawing/2014/main" id="{B0B14BB4-6A4A-AAEE-9610-2B1245C88A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44" y="1542062"/>
              <a:ext cx="796685" cy="7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74" name="テキスト ボックス 90">
              <a:extLst>
                <a:ext uri="{FF2B5EF4-FFF2-40B4-BE49-F238E27FC236}">
                  <a16:creationId xmlns:a16="http://schemas.microsoft.com/office/drawing/2014/main" id="{7946F868-4BB3-2D74-71BE-FC6792F1FC67}"/>
                </a:ext>
              </a:extLst>
            </p:cNvPr>
            <p:cNvSpPr txBox="1">
              <a:spLocks noChangeArrowheads="1"/>
            </p:cNvSpPr>
            <p:nvPr/>
          </p:nvSpPr>
          <p:spPr bwMode="auto">
            <a:xfrm>
              <a:off x="-14283" y="2221828"/>
              <a:ext cx="915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latin typeface="Meiryo" panose="020B0604030504040204" pitchFamily="34" charset="-128"/>
                  <a:ea typeface="Meiryo" panose="020B0604030504040204" pitchFamily="34" charset="-128"/>
                </a:rPr>
                <a:t>相談支援</a:t>
              </a:r>
              <a:endParaRPr lang="en-US" altLang="ja-JP" sz="1000" dirty="0">
                <a:solidFill>
                  <a:srgbClr val="000000"/>
                </a:solidFill>
                <a:latin typeface="Meiryo" panose="020B0604030504040204" pitchFamily="34" charset="-128"/>
                <a:ea typeface="Meiryo" panose="020B0604030504040204" pitchFamily="34" charset="-128"/>
              </a:endParaRPr>
            </a:p>
            <a:p>
              <a:pPr algn="r" eaLnBrk="1" hangingPunct="1">
                <a:spcBef>
                  <a:spcPct val="0"/>
                </a:spcBef>
                <a:buFontTx/>
                <a:buNone/>
              </a:pPr>
              <a:r>
                <a:rPr lang="ja-JP" altLang="en-US" sz="1000">
                  <a:solidFill>
                    <a:srgbClr val="000000"/>
                  </a:solidFill>
                  <a:latin typeface="Meiryo" panose="020B0604030504040204" pitchFamily="34" charset="-128"/>
                  <a:ea typeface="Meiryo" panose="020B0604030504040204" pitchFamily="34" charset="-128"/>
                </a:rPr>
                <a:t>専門員</a:t>
              </a:r>
            </a:p>
          </p:txBody>
        </p:sp>
        <p:sp>
          <p:nvSpPr>
            <p:cNvPr id="11" name="テキスト ボックス 10">
              <a:extLst>
                <a:ext uri="{FF2B5EF4-FFF2-40B4-BE49-F238E27FC236}">
                  <a16:creationId xmlns:a16="http://schemas.microsoft.com/office/drawing/2014/main" id="{D1A0DE5C-F9F8-8ECD-96AC-232C273DF938}"/>
                </a:ext>
              </a:extLst>
            </p:cNvPr>
            <p:cNvSpPr txBox="1"/>
            <p:nvPr/>
          </p:nvSpPr>
          <p:spPr>
            <a:xfrm>
              <a:off x="77303" y="2658161"/>
              <a:ext cx="713644" cy="553998"/>
            </a:xfrm>
            <a:prstGeom prst="rect">
              <a:avLst/>
            </a:prstGeom>
            <a:noFill/>
          </p:spPr>
          <p:txBody>
            <a:bodyPr wrap="square" rtlCol="0">
              <a:spAutoFit/>
            </a:bodyPr>
            <a:lstStyle/>
            <a:p>
              <a:r>
                <a:rPr lang="ja-JP" altLang="en-US" sz="1000">
                  <a:solidFill>
                    <a:srgbClr val="000000"/>
                  </a:solidFill>
                  <a:effectLst>
                    <a:outerShdw blurRad="38100" dist="38100" dir="2700000" algn="tl">
                      <a:srgbClr val="FFFFFF"/>
                    </a:outerShdw>
                  </a:effectLst>
                  <a:latin typeface="Meiryo" panose="020B0604030504040204" pitchFamily="34" charset="-128"/>
                  <a:ea typeface="Meiryo" panose="020B0604030504040204" pitchFamily="34" charset="-128"/>
                </a:rPr>
                <a:t>トータル</a:t>
              </a:r>
              <a:endParaRPr lang="en-US" altLang="ja-JP" sz="1000" dirty="0">
                <a:solidFill>
                  <a:srgbClr val="000000"/>
                </a:solidFill>
                <a:effectLst>
                  <a:outerShdw blurRad="38100" dist="38100" dir="2700000" algn="tl">
                    <a:srgbClr val="FFFFFF"/>
                  </a:outerShdw>
                </a:effectLst>
                <a:latin typeface="Meiryo" panose="020B0604030504040204" pitchFamily="34" charset="-128"/>
                <a:ea typeface="Meiryo" panose="020B0604030504040204" pitchFamily="34" charset="-128"/>
              </a:endParaRPr>
            </a:p>
            <a:p>
              <a:r>
                <a:rPr lang="ja-JP" altLang="en-US" sz="1000">
                  <a:solidFill>
                    <a:srgbClr val="000000"/>
                  </a:solidFill>
                  <a:effectLst>
                    <a:outerShdw blurRad="38100" dist="38100" dir="2700000" algn="tl">
                      <a:srgbClr val="FFFFFF"/>
                    </a:outerShdw>
                  </a:effectLst>
                  <a:latin typeface="Meiryo" panose="020B0604030504040204" pitchFamily="34" charset="-128"/>
                  <a:ea typeface="Meiryo" panose="020B0604030504040204" pitchFamily="34" charset="-128"/>
                </a:rPr>
                <a:t>プランの</a:t>
              </a:r>
              <a:endParaRPr lang="en-US" altLang="ja-JP" sz="1000" dirty="0">
                <a:solidFill>
                  <a:srgbClr val="000000"/>
                </a:solidFill>
                <a:effectLst>
                  <a:outerShdw blurRad="38100" dist="38100" dir="2700000" algn="tl">
                    <a:srgbClr val="FFFFFF"/>
                  </a:outerShdw>
                </a:effectLst>
                <a:latin typeface="Meiryo" panose="020B0604030504040204" pitchFamily="34" charset="-128"/>
                <a:ea typeface="Meiryo" panose="020B0604030504040204" pitchFamily="34" charset="-128"/>
              </a:endParaRPr>
            </a:p>
            <a:p>
              <a:r>
                <a:rPr lang="ja-JP" altLang="en-US" sz="1000">
                  <a:solidFill>
                    <a:srgbClr val="000000"/>
                  </a:solidFill>
                  <a:effectLst>
                    <a:outerShdw blurRad="38100" dist="38100" dir="2700000" algn="tl">
                      <a:srgbClr val="FFFFFF"/>
                    </a:outerShdw>
                  </a:effectLst>
                  <a:latin typeface="Meiryo" panose="020B0604030504040204" pitchFamily="34" charset="-128"/>
                  <a:ea typeface="Meiryo" panose="020B0604030504040204" pitchFamily="34" charset="-128"/>
                </a:rPr>
                <a:t>作成</a:t>
              </a:r>
            </a:p>
          </p:txBody>
        </p:sp>
      </p:grpSp>
      <p:sp>
        <p:nvSpPr>
          <p:cNvPr id="100" name="円/楕円 99">
            <a:extLst>
              <a:ext uri="{FF2B5EF4-FFF2-40B4-BE49-F238E27FC236}">
                <a16:creationId xmlns:a16="http://schemas.microsoft.com/office/drawing/2014/main" id="{5321D0F3-520A-23DB-7873-90B009A846CE}"/>
              </a:ext>
            </a:extLst>
          </p:cNvPr>
          <p:cNvSpPr/>
          <p:nvPr/>
        </p:nvSpPr>
        <p:spPr>
          <a:xfrm>
            <a:off x="6693482" y="3351890"/>
            <a:ext cx="2355771" cy="1022403"/>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eaLnBrk="1" hangingPunct="1">
              <a:defRPr/>
            </a:pPr>
            <a:endParaRPr lang="ja-JP" altLang="en-US" sz="1292" dirty="0">
              <a:solidFill>
                <a:srgbClr val="000000"/>
              </a:solidFill>
            </a:endParaRPr>
          </a:p>
        </p:txBody>
      </p:sp>
      <p:sp>
        <p:nvSpPr>
          <p:cNvPr id="6167" name="テキスト ボックス 28">
            <a:extLst>
              <a:ext uri="{FF2B5EF4-FFF2-40B4-BE49-F238E27FC236}">
                <a16:creationId xmlns:a16="http://schemas.microsoft.com/office/drawing/2014/main" id="{C765465B-AC58-DF1E-2E20-124BB930E87F}"/>
              </a:ext>
            </a:extLst>
          </p:cNvPr>
          <p:cNvSpPr txBox="1">
            <a:spLocks noChangeArrowheads="1"/>
          </p:cNvSpPr>
          <p:nvPr/>
        </p:nvSpPr>
        <p:spPr bwMode="auto">
          <a:xfrm>
            <a:off x="-459398" y="3582130"/>
            <a:ext cx="178630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585" dirty="0">
                <a:solidFill>
                  <a:srgbClr val="000000"/>
                </a:solidFill>
                <a:latin typeface="Meiryo" panose="020B0604030504040204" pitchFamily="34" charset="-128"/>
                <a:ea typeface="Meiryo" panose="020B0604030504040204" pitchFamily="34" charset="-128"/>
              </a:rPr>
              <a:t>A</a:t>
            </a:r>
            <a:r>
              <a:rPr lang="ja-JP" altLang="en-US" sz="1477" dirty="0">
                <a:solidFill>
                  <a:srgbClr val="000000"/>
                </a:solidFill>
                <a:latin typeface="Meiryo" panose="020B0604030504040204" pitchFamily="34" charset="-128"/>
                <a:ea typeface="Meiryo" panose="020B0604030504040204" pitchFamily="34" charset="-128"/>
              </a:rPr>
              <a:t>さん</a:t>
            </a:r>
            <a:r>
              <a:rPr lang="en-US" altLang="ja-JP" sz="1477" dirty="0">
                <a:solidFill>
                  <a:srgbClr val="000000"/>
                </a:solidFill>
                <a:latin typeface="Meiryo" panose="020B0604030504040204" pitchFamily="34" charset="-128"/>
                <a:ea typeface="Meiryo" panose="020B0604030504040204" pitchFamily="34" charset="-128"/>
              </a:rPr>
              <a:t> </a:t>
            </a:r>
            <a:endParaRPr lang="ja-JP" altLang="en-US" sz="1477" dirty="0">
              <a:solidFill>
                <a:srgbClr val="000000"/>
              </a:solidFill>
              <a:latin typeface="Meiryo" panose="020B0604030504040204" pitchFamily="34" charset="-128"/>
              <a:ea typeface="Meiryo" panose="020B0604030504040204" pitchFamily="34" charset="-128"/>
            </a:endParaRPr>
          </a:p>
        </p:txBody>
      </p:sp>
      <p:sp>
        <p:nvSpPr>
          <p:cNvPr id="2" name="角丸四角形 1">
            <a:extLst>
              <a:ext uri="{FF2B5EF4-FFF2-40B4-BE49-F238E27FC236}">
                <a16:creationId xmlns:a16="http://schemas.microsoft.com/office/drawing/2014/main" id="{145AA21A-B636-E624-A0B9-B73455F354B1}"/>
              </a:ext>
            </a:extLst>
          </p:cNvPr>
          <p:cNvSpPr/>
          <p:nvPr/>
        </p:nvSpPr>
        <p:spPr>
          <a:xfrm>
            <a:off x="2440830" y="1750739"/>
            <a:ext cx="1748827" cy="4501777"/>
          </a:xfrm>
          <a:prstGeom prst="roundRect">
            <a:avLst>
              <a:gd name="adj" fmla="val 692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solidFill>
                <a:srgbClr val="000000"/>
              </a:solidFill>
            </a:endParaRPr>
          </a:p>
        </p:txBody>
      </p:sp>
      <p:grpSp>
        <p:nvGrpSpPr>
          <p:cNvPr id="5" name="グループ化 4">
            <a:extLst>
              <a:ext uri="{FF2B5EF4-FFF2-40B4-BE49-F238E27FC236}">
                <a16:creationId xmlns:a16="http://schemas.microsoft.com/office/drawing/2014/main" id="{F6ADE28E-B8E0-7D78-7C51-38619CAEC45F}"/>
              </a:ext>
            </a:extLst>
          </p:cNvPr>
          <p:cNvGrpSpPr/>
          <p:nvPr/>
        </p:nvGrpSpPr>
        <p:grpSpPr>
          <a:xfrm>
            <a:off x="0" y="5101882"/>
            <a:ext cx="1082919" cy="1100414"/>
            <a:chOff x="0" y="5114239"/>
            <a:chExt cx="1082919" cy="1100414"/>
          </a:xfrm>
        </p:grpSpPr>
        <p:sp>
          <p:nvSpPr>
            <p:cNvPr id="326677" name="テキスト ボックス 93">
              <a:extLst>
                <a:ext uri="{FF2B5EF4-FFF2-40B4-BE49-F238E27FC236}">
                  <a16:creationId xmlns:a16="http://schemas.microsoft.com/office/drawing/2014/main" id="{BAAD18BF-3419-0D21-0DEB-F471017382A0}"/>
                </a:ext>
              </a:extLst>
            </p:cNvPr>
            <p:cNvSpPr txBox="1">
              <a:spLocks noChangeArrowheads="1"/>
            </p:cNvSpPr>
            <p:nvPr/>
          </p:nvSpPr>
          <p:spPr bwMode="auto">
            <a:xfrm>
              <a:off x="0" y="5114239"/>
              <a:ext cx="1082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latin typeface="Meiryo" panose="020B0604030504040204" pitchFamily="34" charset="-128"/>
                  <a:ea typeface="Meiryo" panose="020B0604030504040204" pitchFamily="34" charset="-128"/>
                </a:rPr>
                <a:t>児童発達支援</a:t>
              </a:r>
              <a:endParaRPr lang="en-US" altLang="ja-JP" sz="1000" dirty="0">
                <a:solidFill>
                  <a:srgbClr val="000000"/>
                </a:solidFill>
                <a:latin typeface="Meiryo" panose="020B0604030504040204" pitchFamily="34" charset="-128"/>
                <a:ea typeface="Meiryo" panose="020B0604030504040204" pitchFamily="34" charset="-128"/>
              </a:endParaRPr>
            </a:p>
            <a:p>
              <a:pPr algn="r" eaLnBrk="1" hangingPunct="1">
                <a:spcBef>
                  <a:spcPct val="0"/>
                </a:spcBef>
                <a:buFontTx/>
                <a:buNone/>
              </a:pPr>
              <a:r>
                <a:rPr lang="ja-JP" altLang="en-US" sz="1000">
                  <a:solidFill>
                    <a:srgbClr val="000000"/>
                  </a:solidFill>
                  <a:latin typeface="Meiryo" panose="020B0604030504040204" pitchFamily="34" charset="-128"/>
                  <a:ea typeface="Meiryo" panose="020B0604030504040204" pitchFamily="34" charset="-128"/>
                </a:rPr>
                <a:t>管理責任者</a:t>
              </a:r>
            </a:p>
          </p:txBody>
        </p:sp>
        <p:pic>
          <p:nvPicPr>
            <p:cNvPr id="6176" name="Picture 180">
              <a:extLst>
                <a:ext uri="{FF2B5EF4-FFF2-40B4-BE49-F238E27FC236}">
                  <a16:creationId xmlns:a16="http://schemas.microsoft.com/office/drawing/2014/main" id="{D5F24632-F32C-F815-341C-DD427A6C9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1" y="5522756"/>
              <a:ext cx="922530" cy="69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78" name="図 186" descr="男の子ガッツポーズ.gif">
            <a:extLst>
              <a:ext uri="{FF2B5EF4-FFF2-40B4-BE49-F238E27FC236}">
                <a16:creationId xmlns:a16="http://schemas.microsoft.com/office/drawing/2014/main" id="{3F109CEC-8F84-6CE1-ED08-B6CCEA01DB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954" y="3938610"/>
            <a:ext cx="665286" cy="60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CB119310-2B37-672F-092B-5B9A671507C6}"/>
              </a:ext>
            </a:extLst>
          </p:cNvPr>
          <p:cNvSpPr txBox="1"/>
          <p:nvPr/>
        </p:nvSpPr>
        <p:spPr>
          <a:xfrm>
            <a:off x="3533043" y="26727"/>
            <a:ext cx="5685183" cy="230832"/>
          </a:xfrm>
          <a:prstGeom prst="rect">
            <a:avLst/>
          </a:prstGeom>
          <a:noFill/>
        </p:spPr>
        <p:txBody>
          <a:bodyPr wrap="square">
            <a:spAutoFit/>
          </a:bodyPr>
          <a:lstStyle/>
          <a:p>
            <a:pPr algn="r" eaLnBrk="1" hangingPunct="1">
              <a:spcBef>
                <a:spcPct val="0"/>
              </a:spcBef>
              <a:buFontTx/>
              <a:buNone/>
            </a:pPr>
            <a:r>
              <a:rPr lang="en-US" altLang="ja-JP" sz="900" dirty="0">
                <a:latin typeface="Meiryo" panose="020B0604030504040204" pitchFamily="34" charset="-128"/>
                <a:ea typeface="Meiryo" panose="020B0604030504040204" pitchFamily="34" charset="-128"/>
              </a:rPr>
              <a:t>2016</a:t>
            </a:r>
            <a:r>
              <a:rPr lang="ja-JP" altLang="en-US" sz="900">
                <a:latin typeface="Meiryo" panose="020B0604030504040204" pitchFamily="34" charset="-128"/>
                <a:ea typeface="Meiryo" panose="020B0604030504040204" pitchFamily="34" charset="-128"/>
              </a:rPr>
              <a:t>サビ児管指導者養成研修児童分野講義「児童発達支援管理者と</a:t>
            </a:r>
            <a:r>
              <a:rPr lang="ja-JP" altLang="en-US" sz="900">
                <a:solidFill>
                  <a:srgbClr val="0C0A08"/>
                </a:solidFill>
                <a:latin typeface="Meiryo" panose="020B0604030504040204" pitchFamily="34" charset="-128"/>
                <a:ea typeface="Meiryo" panose="020B0604030504040204" pitchFamily="34" charset="-128"/>
              </a:rPr>
              <a:t>障害児相談支援専門員の関係と役割」</a:t>
            </a:r>
            <a:endParaRPr lang="ja-JP" altLang="en-US" sz="900" dirty="0">
              <a:latin typeface="Meiryo" panose="020B0604030504040204" pitchFamily="34" charset="-128"/>
              <a:ea typeface="Meiryo" panose="020B0604030504040204" pitchFamily="34" charset="-128"/>
            </a:endParaRPr>
          </a:p>
        </p:txBody>
      </p:sp>
      <p:grpSp>
        <p:nvGrpSpPr>
          <p:cNvPr id="326711" name="グループ化 326710">
            <a:extLst>
              <a:ext uri="{FF2B5EF4-FFF2-40B4-BE49-F238E27FC236}">
                <a16:creationId xmlns:a16="http://schemas.microsoft.com/office/drawing/2014/main" id="{B4BECFE9-8209-1280-94F0-26F961F69391}"/>
              </a:ext>
            </a:extLst>
          </p:cNvPr>
          <p:cNvGrpSpPr/>
          <p:nvPr/>
        </p:nvGrpSpPr>
        <p:grpSpPr>
          <a:xfrm>
            <a:off x="115456" y="331472"/>
            <a:ext cx="8907161" cy="798713"/>
            <a:chOff x="115456" y="294401"/>
            <a:chExt cx="8907161" cy="798713"/>
          </a:xfrm>
        </p:grpSpPr>
        <p:sp>
          <p:nvSpPr>
            <p:cNvPr id="8" name="正方形/長方形 7">
              <a:extLst>
                <a:ext uri="{FF2B5EF4-FFF2-40B4-BE49-F238E27FC236}">
                  <a16:creationId xmlns:a16="http://schemas.microsoft.com/office/drawing/2014/main" id="{4897E255-FE26-7E19-53F3-31F17A07D6EC}"/>
                </a:ext>
              </a:extLst>
            </p:cNvPr>
            <p:cNvSpPr/>
            <p:nvPr/>
          </p:nvSpPr>
          <p:spPr>
            <a:xfrm>
              <a:off x="115456" y="294401"/>
              <a:ext cx="8907161" cy="770472"/>
            </a:xfrm>
            <a:prstGeom prst="rect">
              <a:avLst/>
            </a:prstGeom>
            <a:solidFill>
              <a:srgbClr val="FFFDD3"/>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582C950-BF81-ECFB-1959-349680BAC566}"/>
                </a:ext>
              </a:extLst>
            </p:cNvPr>
            <p:cNvSpPr txBox="1"/>
            <p:nvPr/>
          </p:nvSpPr>
          <p:spPr>
            <a:xfrm>
              <a:off x="128953" y="361359"/>
              <a:ext cx="8893663" cy="523220"/>
            </a:xfrm>
            <a:prstGeom prst="rect">
              <a:avLst/>
            </a:prstGeom>
            <a:noFill/>
          </p:spPr>
          <p:txBody>
            <a:bodyPr wrap="square">
              <a:spAutoFit/>
            </a:bodyPr>
            <a:lstStyle/>
            <a:p>
              <a:pPr algn="ctr"/>
              <a:r>
                <a:rPr lang="ja-JP" altLang="en-US" sz="2800" b="1">
                  <a:latin typeface="Meiryo" panose="020B0604030504040204" pitchFamily="34" charset="-128"/>
                  <a:ea typeface="Meiryo" panose="020B0604030504040204" pitchFamily="34" charset="-128"/>
                </a:rPr>
                <a:t>支援提供プロセスの連携イメージ</a:t>
              </a:r>
            </a:p>
          </p:txBody>
        </p:sp>
        <p:sp>
          <p:nvSpPr>
            <p:cNvPr id="10" name="テキスト ボックス 9">
              <a:extLst>
                <a:ext uri="{FF2B5EF4-FFF2-40B4-BE49-F238E27FC236}">
                  <a16:creationId xmlns:a16="http://schemas.microsoft.com/office/drawing/2014/main" id="{A6B9104E-280F-2206-F5D6-C6FBC47F7B51}"/>
                </a:ext>
              </a:extLst>
            </p:cNvPr>
            <p:cNvSpPr txBox="1"/>
            <p:nvPr/>
          </p:nvSpPr>
          <p:spPr>
            <a:xfrm>
              <a:off x="128951" y="754560"/>
              <a:ext cx="8886095" cy="338554"/>
            </a:xfrm>
            <a:prstGeom prst="rect">
              <a:avLst/>
            </a:prstGeom>
            <a:noFill/>
          </p:spPr>
          <p:txBody>
            <a:bodyPr wrap="square">
              <a:spAutoFit/>
            </a:bodyPr>
            <a:lstStyle/>
            <a:p>
              <a:pPr algn="ctr"/>
              <a:r>
                <a:rPr lang="ja-JP" altLang="en-US" sz="1600">
                  <a:latin typeface="Meiryo" panose="020B0604030504040204" pitchFamily="34" charset="-128"/>
                  <a:ea typeface="Meiryo" panose="020B0604030504040204" pitchFamily="34" charset="-128"/>
                </a:rPr>
                <a:t>－本人・家族を中心において－</a:t>
              </a:r>
              <a:endParaRPr lang="ja-JP" altLang="en-US" sz="1600"/>
            </a:p>
          </p:txBody>
        </p:sp>
      </p:grpSp>
      <p:grpSp>
        <p:nvGrpSpPr>
          <p:cNvPr id="326707" name="グループ化 326706">
            <a:extLst>
              <a:ext uri="{FF2B5EF4-FFF2-40B4-BE49-F238E27FC236}">
                <a16:creationId xmlns:a16="http://schemas.microsoft.com/office/drawing/2014/main" id="{76E76B44-F032-05E5-DD8F-056E9402341A}"/>
              </a:ext>
            </a:extLst>
          </p:cNvPr>
          <p:cNvGrpSpPr/>
          <p:nvPr/>
        </p:nvGrpSpPr>
        <p:grpSpPr>
          <a:xfrm>
            <a:off x="991854" y="1184945"/>
            <a:ext cx="7435574" cy="541792"/>
            <a:chOff x="991854" y="999590"/>
            <a:chExt cx="7435574" cy="541792"/>
          </a:xfrm>
        </p:grpSpPr>
        <p:sp>
          <p:nvSpPr>
            <p:cNvPr id="12" name="右矢印 11">
              <a:extLst>
                <a:ext uri="{FF2B5EF4-FFF2-40B4-BE49-F238E27FC236}">
                  <a16:creationId xmlns:a16="http://schemas.microsoft.com/office/drawing/2014/main" id="{635029D8-0652-408C-95FE-2ECFD081A50E}"/>
                </a:ext>
              </a:extLst>
            </p:cNvPr>
            <p:cNvSpPr/>
            <p:nvPr/>
          </p:nvSpPr>
          <p:spPr>
            <a:xfrm>
              <a:off x="991854" y="999590"/>
              <a:ext cx="7435574" cy="541792"/>
            </a:xfrm>
            <a:prstGeom prst="rightArrow">
              <a:avLst>
                <a:gd name="adj1" fmla="val 69705"/>
                <a:gd name="adj2" fmla="val 55912"/>
              </a:avLst>
            </a:prstGeom>
            <a:solidFill>
              <a:srgbClr val="0F0DFF"/>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66DC56D-7E46-88AD-CEA2-EAA2F3091381}"/>
                </a:ext>
              </a:extLst>
            </p:cNvPr>
            <p:cNvSpPr txBox="1"/>
            <p:nvPr/>
          </p:nvSpPr>
          <p:spPr>
            <a:xfrm>
              <a:off x="991854" y="1085781"/>
              <a:ext cx="7427141" cy="430887"/>
            </a:xfrm>
            <a:prstGeom prst="rect">
              <a:avLst/>
            </a:prstGeom>
            <a:noFill/>
          </p:spPr>
          <p:txBody>
            <a:bodyPr wrap="square" rtlCol="0">
              <a:spAutoFit/>
            </a:bodyPr>
            <a:lstStyle/>
            <a:p>
              <a:pPr algn="ctr"/>
              <a:r>
                <a:rPr lang="ja-JP" altLang="en-US" sz="2200">
                  <a:solidFill>
                    <a:schemeClr val="bg1"/>
                  </a:solidFill>
                  <a:latin typeface="Hiragino Kaku Gothic Std W8" panose="020B0800000000000000" pitchFamily="34" charset="-128"/>
                  <a:ea typeface="Hiragino Kaku Gothic Std W8" panose="020B0800000000000000" pitchFamily="34" charset="-128"/>
                </a:rPr>
                <a:t>障害児相談支援専門員による</a:t>
              </a:r>
              <a:r>
                <a:rPr lang="ja-JP" altLang="en-US" sz="2200" i="1">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a:t>
              </a:r>
              <a:r>
                <a:rPr lang="en-US" altLang="ja-JP" sz="2200" i="1" u="sng" dirty="0">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 </a:t>
              </a:r>
              <a:r>
                <a:rPr lang="ja-JP" altLang="en-US" sz="2200" i="1" u="sng">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つながる</a:t>
              </a:r>
              <a:r>
                <a:rPr lang="en-US" altLang="ja-JP" sz="2200" i="1" u="sng" dirty="0">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 </a:t>
              </a:r>
              <a:r>
                <a:rPr lang="ja-JP" altLang="en-US" sz="2200" i="1">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a:t>
              </a:r>
              <a:r>
                <a:rPr lang="ja-JP" altLang="en-US" sz="2200">
                  <a:solidFill>
                    <a:schemeClr val="bg1"/>
                  </a:solidFill>
                  <a:latin typeface="Hiragino Kaku Gothic Std W8" panose="020B0800000000000000" pitchFamily="34" charset="-128"/>
                  <a:ea typeface="Hiragino Kaku Gothic Std W8" panose="020B0800000000000000" pitchFamily="34" charset="-128"/>
                </a:rPr>
                <a:t>支援</a:t>
              </a:r>
            </a:p>
          </p:txBody>
        </p:sp>
      </p:grpSp>
      <p:grpSp>
        <p:nvGrpSpPr>
          <p:cNvPr id="15" name="グループ化 14">
            <a:extLst>
              <a:ext uri="{FF2B5EF4-FFF2-40B4-BE49-F238E27FC236}">
                <a16:creationId xmlns:a16="http://schemas.microsoft.com/office/drawing/2014/main" id="{45F93393-647B-597B-C8E6-7498D8F19E7F}"/>
              </a:ext>
            </a:extLst>
          </p:cNvPr>
          <p:cNvGrpSpPr/>
          <p:nvPr/>
        </p:nvGrpSpPr>
        <p:grpSpPr>
          <a:xfrm>
            <a:off x="954602" y="1935796"/>
            <a:ext cx="400110" cy="2142683"/>
            <a:chOff x="-1652469" y="1258472"/>
            <a:chExt cx="400110" cy="2142683"/>
          </a:xfrm>
        </p:grpSpPr>
        <p:sp>
          <p:nvSpPr>
            <p:cNvPr id="13" name="Rectangle 18">
              <a:extLst>
                <a:ext uri="{FF2B5EF4-FFF2-40B4-BE49-F238E27FC236}">
                  <a16:creationId xmlns:a16="http://schemas.microsoft.com/office/drawing/2014/main" id="{D618B236-CCE1-D41A-9DAB-9A84DB3BB2A1}"/>
                </a:ext>
              </a:extLst>
            </p:cNvPr>
            <p:cNvSpPr>
              <a:spLocks noChangeArrowheads="1"/>
            </p:cNvSpPr>
            <p:nvPr/>
          </p:nvSpPr>
          <p:spPr bwMode="auto">
            <a:xfrm>
              <a:off x="-1615216" y="1270486"/>
              <a:ext cx="325677" cy="2130669"/>
            </a:xfrm>
            <a:prstGeom prst="rect">
              <a:avLst/>
            </a:prstGeom>
            <a:solidFill>
              <a:srgbClr val="D0FFDA"/>
            </a:solidFill>
            <a:ln w="9525">
              <a:solidFill>
                <a:schemeClr val="accent6">
                  <a:lumMod val="7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1DBDDE3C-E693-C09B-1759-E02F2FAE1E6E}"/>
                </a:ext>
              </a:extLst>
            </p:cNvPr>
            <p:cNvSpPr txBox="1"/>
            <p:nvPr/>
          </p:nvSpPr>
          <p:spPr>
            <a:xfrm>
              <a:off x="-1652469" y="1258472"/>
              <a:ext cx="400110" cy="2130670"/>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相　談　受　付</a:t>
              </a:r>
            </a:p>
          </p:txBody>
        </p:sp>
      </p:grpSp>
      <p:grpSp>
        <p:nvGrpSpPr>
          <p:cNvPr id="16" name="グループ化 15">
            <a:extLst>
              <a:ext uri="{FF2B5EF4-FFF2-40B4-BE49-F238E27FC236}">
                <a16:creationId xmlns:a16="http://schemas.microsoft.com/office/drawing/2014/main" id="{6CFE3F0F-A5EE-2CE3-B885-2932BCF28F9B}"/>
              </a:ext>
            </a:extLst>
          </p:cNvPr>
          <p:cNvGrpSpPr/>
          <p:nvPr/>
        </p:nvGrpSpPr>
        <p:grpSpPr>
          <a:xfrm>
            <a:off x="1315806" y="1935796"/>
            <a:ext cx="400110" cy="2144042"/>
            <a:chOff x="-1653299" y="1257113"/>
            <a:chExt cx="400110" cy="2144042"/>
          </a:xfrm>
        </p:grpSpPr>
        <p:sp>
          <p:nvSpPr>
            <p:cNvPr id="17" name="Rectangle 18">
              <a:extLst>
                <a:ext uri="{FF2B5EF4-FFF2-40B4-BE49-F238E27FC236}">
                  <a16:creationId xmlns:a16="http://schemas.microsoft.com/office/drawing/2014/main" id="{999B8CD7-7D6E-6AA5-F44F-C7929B43187B}"/>
                </a:ext>
              </a:extLst>
            </p:cNvPr>
            <p:cNvSpPr>
              <a:spLocks noChangeArrowheads="1"/>
            </p:cNvSpPr>
            <p:nvPr/>
          </p:nvSpPr>
          <p:spPr bwMode="auto">
            <a:xfrm>
              <a:off x="-1615216" y="1270486"/>
              <a:ext cx="325677" cy="2130669"/>
            </a:xfrm>
            <a:prstGeom prst="rect">
              <a:avLst/>
            </a:prstGeom>
            <a:solidFill>
              <a:srgbClr val="D0FFDA"/>
            </a:solidFill>
            <a:ln w="9525">
              <a:solidFill>
                <a:schemeClr val="accent6">
                  <a:lumMod val="7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41075DB6-A49C-D0FA-8FAC-5459180C1ECF}"/>
                </a:ext>
              </a:extLst>
            </p:cNvPr>
            <p:cNvSpPr txBox="1"/>
            <p:nvPr/>
          </p:nvSpPr>
          <p:spPr>
            <a:xfrm>
              <a:off x="-1653299" y="1257113"/>
              <a:ext cx="400110" cy="2130670"/>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アセスメント課題分析</a:t>
              </a:r>
            </a:p>
          </p:txBody>
        </p:sp>
      </p:grpSp>
      <p:grpSp>
        <p:nvGrpSpPr>
          <p:cNvPr id="21" name="グループ化 20">
            <a:extLst>
              <a:ext uri="{FF2B5EF4-FFF2-40B4-BE49-F238E27FC236}">
                <a16:creationId xmlns:a16="http://schemas.microsoft.com/office/drawing/2014/main" id="{36945AB4-D4EC-A4AA-4532-14DFE72BB42B}"/>
              </a:ext>
            </a:extLst>
          </p:cNvPr>
          <p:cNvGrpSpPr/>
          <p:nvPr/>
        </p:nvGrpSpPr>
        <p:grpSpPr>
          <a:xfrm>
            <a:off x="1753133" y="2172763"/>
            <a:ext cx="615553" cy="3582865"/>
            <a:chOff x="-1497147" y="1544516"/>
            <a:chExt cx="615553" cy="3582865"/>
          </a:xfrm>
        </p:grpSpPr>
        <p:sp>
          <p:nvSpPr>
            <p:cNvPr id="19" name="Rectangle 34">
              <a:extLst>
                <a:ext uri="{FF2B5EF4-FFF2-40B4-BE49-F238E27FC236}">
                  <a16:creationId xmlns:a16="http://schemas.microsoft.com/office/drawing/2014/main" id="{F8589E29-4F51-89AD-44D4-C8B7D9889E12}"/>
                </a:ext>
              </a:extLst>
            </p:cNvPr>
            <p:cNvSpPr>
              <a:spLocks noChangeArrowheads="1"/>
            </p:cNvSpPr>
            <p:nvPr/>
          </p:nvSpPr>
          <p:spPr bwMode="auto">
            <a:xfrm>
              <a:off x="-1460138" y="1544516"/>
              <a:ext cx="545123" cy="3582865"/>
            </a:xfrm>
            <a:prstGeom prst="rect">
              <a:avLst/>
            </a:prstGeom>
            <a:solidFill>
              <a:srgbClr val="D0FFDA"/>
            </a:solidFill>
            <a:ln w="57150" cmpd="dbl">
              <a:solidFill>
                <a:schemeClr val="accent6">
                  <a:lumMod val="75000"/>
                </a:schemeClr>
              </a:solidFill>
              <a:miter lim="800000"/>
              <a:headEnd/>
              <a:tailEnd/>
            </a:ln>
          </p:spPr>
          <p:txBody>
            <a:bodyPr vert="eaVert" anchor="ctr" anchorCtr="1"/>
            <a:lstStyle/>
            <a:p>
              <a:pPr algn="ctr" eaLnBrk="1" hangingPunct="1">
                <a:defRPr/>
              </a:pPr>
              <a:endParaRPr lang="en-US" altLang="ja-JP" sz="1300" dirty="0">
                <a:solidFill>
                  <a:srgbClr val="7030A0"/>
                </a:solidFill>
                <a:latin typeface="+mj-ea"/>
                <a:ea typeface="+mj-ea"/>
              </a:endParaRPr>
            </a:p>
          </p:txBody>
        </p:sp>
        <p:sp>
          <p:nvSpPr>
            <p:cNvPr id="20" name="テキスト ボックス 19">
              <a:extLst>
                <a:ext uri="{FF2B5EF4-FFF2-40B4-BE49-F238E27FC236}">
                  <a16:creationId xmlns:a16="http://schemas.microsoft.com/office/drawing/2014/main" id="{9C732F7A-00C8-F0F7-8C95-E070D131C205}"/>
                </a:ext>
              </a:extLst>
            </p:cNvPr>
            <p:cNvSpPr txBox="1"/>
            <p:nvPr/>
          </p:nvSpPr>
          <p:spPr>
            <a:xfrm>
              <a:off x="-1497147" y="1572283"/>
              <a:ext cx="615553" cy="3544931"/>
            </a:xfrm>
            <a:prstGeom prst="rect">
              <a:avLst/>
            </a:prstGeom>
            <a:noFill/>
          </p:spPr>
          <p:txBody>
            <a:bodyPr vert="eaVert" wrap="square" rtlCol="0">
              <a:spAutoFit/>
            </a:bodyPr>
            <a:lstStyle/>
            <a:p>
              <a:pPr algn="ctr">
                <a:defRPr/>
              </a:pPr>
              <a:r>
                <a:rPr lang="ja-JP" altLang="en-US" sz="1400" b="1">
                  <a:solidFill>
                    <a:srgbClr val="0F0DFF"/>
                  </a:solidFill>
                  <a:latin typeface="Meiryo" panose="020B0604030504040204" pitchFamily="34" charset="-128"/>
                  <a:ea typeface="Meiryo" panose="020B0604030504040204" pitchFamily="34" charset="-128"/>
                </a:rPr>
                <a:t>関係者による事前の連絡会議</a:t>
              </a:r>
              <a:endParaRPr lang="en-US" altLang="ja-JP" sz="1400" b="1" dirty="0">
                <a:solidFill>
                  <a:srgbClr val="0F0DFF"/>
                </a:solidFill>
                <a:latin typeface="Meiryo" panose="020B0604030504040204" pitchFamily="34" charset="-128"/>
                <a:ea typeface="Meiryo" panose="020B0604030504040204" pitchFamily="34" charset="-128"/>
              </a:endParaRPr>
            </a:p>
            <a:p>
              <a:pPr algn="ctr">
                <a:defRPr/>
              </a:pPr>
              <a:r>
                <a:rPr lang="ja-JP" altLang="en-US" sz="1400" b="1">
                  <a:solidFill>
                    <a:srgbClr val="0F0DFF"/>
                  </a:solidFill>
                  <a:latin typeface="Meiryo" panose="020B0604030504040204" pitchFamily="34" charset="-128"/>
                  <a:ea typeface="Meiryo" panose="020B0604030504040204" pitchFamily="34" charset="-128"/>
                </a:rPr>
                <a:t>または各機関の子どもの評価・方針の確認</a:t>
              </a:r>
              <a:endParaRPr kumimoji="1" lang="ja-JP" altLang="en-US" sz="1400" b="1">
                <a:solidFill>
                  <a:srgbClr val="0F0DFF"/>
                </a:solidFill>
                <a:latin typeface="Meiryo" panose="020B0604030504040204" pitchFamily="34" charset="-128"/>
                <a:ea typeface="Meiryo" panose="020B0604030504040204" pitchFamily="34" charset="-128"/>
              </a:endParaRPr>
            </a:p>
          </p:txBody>
        </p:sp>
      </p:grpSp>
      <p:grpSp>
        <p:nvGrpSpPr>
          <p:cNvPr id="23" name="グループ化 22">
            <a:extLst>
              <a:ext uri="{FF2B5EF4-FFF2-40B4-BE49-F238E27FC236}">
                <a16:creationId xmlns:a16="http://schemas.microsoft.com/office/drawing/2014/main" id="{16BACFC6-F8A2-003E-42A4-7F6BD81F31A6}"/>
              </a:ext>
            </a:extLst>
          </p:cNvPr>
          <p:cNvGrpSpPr/>
          <p:nvPr/>
        </p:nvGrpSpPr>
        <p:grpSpPr>
          <a:xfrm>
            <a:off x="1032538" y="4327249"/>
            <a:ext cx="665285" cy="552873"/>
            <a:chOff x="-1627642" y="3164884"/>
            <a:chExt cx="665285" cy="552873"/>
          </a:xfrm>
        </p:grpSpPr>
        <p:sp>
          <p:nvSpPr>
            <p:cNvPr id="36" name="角丸四角形吹き出し 35">
              <a:extLst>
                <a:ext uri="{FF2B5EF4-FFF2-40B4-BE49-F238E27FC236}">
                  <a16:creationId xmlns:a16="http://schemas.microsoft.com/office/drawing/2014/main" id="{7E1C4BC4-F1F2-4F14-A1CD-9390D7610928}"/>
                </a:ext>
              </a:extLst>
            </p:cNvPr>
            <p:cNvSpPr/>
            <p:nvPr/>
          </p:nvSpPr>
          <p:spPr bwMode="auto">
            <a:xfrm>
              <a:off x="-1627642" y="3164884"/>
              <a:ext cx="665285" cy="552873"/>
            </a:xfrm>
            <a:prstGeom prst="wedgeRoundRectCallout">
              <a:avLst>
                <a:gd name="adj1" fmla="val 55885"/>
                <a:gd name="adj2" fmla="val -69546"/>
                <a:gd name="adj3" fmla="val 16667"/>
              </a:avLst>
            </a:prstGeom>
            <a:solidFill>
              <a:srgbClr val="B3FF00"/>
            </a:solidFill>
            <a:ln w="25400" cap="flat" cmpd="sng" algn="ctr">
              <a:solidFill>
                <a:srgbClr val="0F0DFF"/>
              </a:solidFill>
              <a:prstDash val="solid"/>
              <a:round/>
              <a:headEnd type="none" w="med" len="med"/>
              <a:tailEnd type="none" w="med" len="med"/>
            </a:ln>
            <a:effectLst/>
          </p:spPr>
          <p:txBody>
            <a:bodyPr wrap="none" lIns="68580" tIns="8206" rIns="68580" bIns="8206" anchor="ctr"/>
            <a:lstStyle/>
            <a:p>
              <a:pPr algn="ctr" eaLnBrk="1" hangingPunct="1">
                <a:defRPr/>
              </a:pPr>
              <a:endParaRPr lang="ja-JP" altLang="en-US" sz="1477" dirty="0">
                <a:latin typeface="Arial" charset="0"/>
              </a:endParaRPr>
            </a:p>
          </p:txBody>
        </p:sp>
        <p:sp>
          <p:nvSpPr>
            <p:cNvPr id="22" name="テキスト ボックス 21">
              <a:extLst>
                <a:ext uri="{FF2B5EF4-FFF2-40B4-BE49-F238E27FC236}">
                  <a16:creationId xmlns:a16="http://schemas.microsoft.com/office/drawing/2014/main" id="{2678E716-33BB-A473-73DD-47B6AE744A57}"/>
                </a:ext>
              </a:extLst>
            </p:cNvPr>
            <p:cNvSpPr txBox="1"/>
            <p:nvPr/>
          </p:nvSpPr>
          <p:spPr>
            <a:xfrm>
              <a:off x="-1617916" y="3256092"/>
              <a:ext cx="654425" cy="461665"/>
            </a:xfrm>
            <a:prstGeom prst="rect">
              <a:avLst/>
            </a:prstGeom>
            <a:noFill/>
          </p:spPr>
          <p:txBody>
            <a:bodyPr wrap="square" rtlCol="0">
              <a:spAutoFit/>
            </a:bodyPr>
            <a:lstStyle/>
            <a:p>
              <a:pPr algn="ctr">
                <a:defRPr/>
              </a:pPr>
              <a:r>
                <a:rPr lang="ja-JP" altLang="en-US" sz="1200" b="1">
                  <a:solidFill>
                    <a:srgbClr val="FF0000"/>
                  </a:solidFill>
                  <a:latin typeface="Meiryo" panose="020B0604030504040204" pitchFamily="34" charset="-128"/>
                  <a:ea typeface="Meiryo" panose="020B0604030504040204" pitchFamily="34" charset="-128"/>
                </a:rPr>
                <a:t>ここは</a:t>
              </a:r>
              <a:endParaRPr lang="en-US" altLang="ja-JP" sz="1200" b="1" dirty="0">
                <a:solidFill>
                  <a:srgbClr val="FF0000"/>
                </a:solidFill>
                <a:latin typeface="Meiryo" panose="020B0604030504040204" pitchFamily="34" charset="-128"/>
                <a:ea typeface="Meiryo" panose="020B0604030504040204" pitchFamily="34" charset="-128"/>
              </a:endParaRPr>
            </a:p>
            <a:p>
              <a:pPr algn="ctr">
                <a:defRPr/>
              </a:pPr>
              <a:r>
                <a:rPr lang="ja-JP" altLang="en-US" sz="1200" b="1">
                  <a:solidFill>
                    <a:srgbClr val="FF0000"/>
                  </a:solidFill>
                  <a:latin typeface="Meiryo" panose="020B0604030504040204" pitchFamily="34" charset="-128"/>
                  <a:ea typeface="Meiryo" panose="020B0604030504040204" pitchFamily="34" charset="-128"/>
                </a:rPr>
                <a:t>大切！</a:t>
              </a:r>
            </a:p>
          </p:txBody>
        </p:sp>
      </p:grpSp>
      <p:grpSp>
        <p:nvGrpSpPr>
          <p:cNvPr id="26" name="グループ化 25">
            <a:extLst>
              <a:ext uri="{FF2B5EF4-FFF2-40B4-BE49-F238E27FC236}">
                <a16:creationId xmlns:a16="http://schemas.microsoft.com/office/drawing/2014/main" id="{A89E7519-5476-8EFE-A9E8-BE5B8906A05A}"/>
              </a:ext>
            </a:extLst>
          </p:cNvPr>
          <p:cNvGrpSpPr/>
          <p:nvPr/>
        </p:nvGrpSpPr>
        <p:grpSpPr>
          <a:xfrm>
            <a:off x="2507963" y="1834223"/>
            <a:ext cx="384721" cy="2259624"/>
            <a:chOff x="-854758" y="1722358"/>
            <a:chExt cx="384721" cy="2259624"/>
          </a:xfrm>
        </p:grpSpPr>
        <p:sp>
          <p:nvSpPr>
            <p:cNvPr id="24" name="Rectangle 24">
              <a:extLst>
                <a:ext uri="{FF2B5EF4-FFF2-40B4-BE49-F238E27FC236}">
                  <a16:creationId xmlns:a16="http://schemas.microsoft.com/office/drawing/2014/main" id="{49F2F51D-3ACA-8826-7A68-EE6332A3FA3B}"/>
                </a:ext>
              </a:extLst>
            </p:cNvPr>
            <p:cNvSpPr>
              <a:spLocks noChangeArrowheads="1"/>
            </p:cNvSpPr>
            <p:nvPr/>
          </p:nvSpPr>
          <p:spPr bwMode="auto">
            <a:xfrm>
              <a:off x="-829100" y="1733930"/>
              <a:ext cx="325348" cy="2237693"/>
            </a:xfrm>
            <a:prstGeom prst="rect">
              <a:avLst/>
            </a:prstGeom>
            <a:solidFill>
              <a:srgbClr val="FFE2FC"/>
            </a:solidFill>
            <a:ln w="9525">
              <a:solidFill>
                <a:srgbClr val="FF0000"/>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7A7B8F99-BBE9-F336-0FC2-F06A8E21163F}"/>
                </a:ext>
              </a:extLst>
            </p:cNvPr>
            <p:cNvSpPr txBox="1"/>
            <p:nvPr/>
          </p:nvSpPr>
          <p:spPr>
            <a:xfrm>
              <a:off x="-854758" y="1722358"/>
              <a:ext cx="384721" cy="2259624"/>
            </a:xfrm>
            <a:prstGeom prst="rect">
              <a:avLst/>
            </a:prstGeom>
            <a:noFill/>
          </p:spPr>
          <p:txBody>
            <a:bodyPr vert="eaVert" wrap="square" rtlCol="0">
              <a:spAutoFit/>
            </a:bodyPr>
            <a:lstStyle/>
            <a:p>
              <a:pPr algn="ctr"/>
              <a:r>
                <a:rPr lang="ja-JP" altLang="ja-JP" sz="1300">
                  <a:latin typeface="Meiryo" panose="020B0604030504040204" pitchFamily="34" charset="-128"/>
                  <a:ea typeface="Meiryo" panose="020B0604030504040204" pitchFamily="34" charset="-128"/>
                </a:rPr>
                <a:t>障害児支援利用計画</a:t>
              </a:r>
              <a:r>
                <a:rPr lang="ja-JP" altLang="en-US" sz="1300">
                  <a:latin typeface="Meiryo" panose="020B0604030504040204" pitchFamily="34" charset="-128"/>
                  <a:ea typeface="Meiryo" panose="020B0604030504040204" pitchFamily="34" charset="-128"/>
                </a:rPr>
                <a:t>案</a:t>
              </a:r>
              <a:r>
                <a:rPr lang="ja-JP" altLang="ja-JP" sz="1300">
                  <a:latin typeface="Meiryo" panose="020B0604030504040204" pitchFamily="34" charset="-128"/>
                  <a:ea typeface="Meiryo" panose="020B0604030504040204" pitchFamily="34" charset="-128"/>
                </a:rPr>
                <a:t>の作成</a:t>
              </a:r>
              <a:endParaRPr lang="ja-JP" altLang="en-US" sz="1300">
                <a:solidFill>
                  <a:srgbClr val="000000"/>
                </a:solidFill>
                <a:latin typeface="Meiryo" panose="020B0604030504040204" pitchFamily="34" charset="-128"/>
                <a:ea typeface="Meiryo" panose="020B0604030504040204" pitchFamily="34" charset="-128"/>
              </a:endParaRPr>
            </a:p>
          </p:txBody>
        </p:sp>
      </p:grpSp>
      <p:grpSp>
        <p:nvGrpSpPr>
          <p:cNvPr id="29" name="グループ化 28">
            <a:extLst>
              <a:ext uri="{FF2B5EF4-FFF2-40B4-BE49-F238E27FC236}">
                <a16:creationId xmlns:a16="http://schemas.microsoft.com/office/drawing/2014/main" id="{E8CD22AD-3DDC-B4D3-B828-38611AA4C029}"/>
              </a:ext>
            </a:extLst>
          </p:cNvPr>
          <p:cNvGrpSpPr/>
          <p:nvPr/>
        </p:nvGrpSpPr>
        <p:grpSpPr>
          <a:xfrm>
            <a:off x="2857415" y="3004955"/>
            <a:ext cx="369332" cy="1073524"/>
            <a:chOff x="-1346230" y="2574771"/>
            <a:chExt cx="369332" cy="1073524"/>
          </a:xfrm>
        </p:grpSpPr>
        <p:sp>
          <p:nvSpPr>
            <p:cNvPr id="27" name="角丸四角形 26">
              <a:extLst>
                <a:ext uri="{FF2B5EF4-FFF2-40B4-BE49-F238E27FC236}">
                  <a16:creationId xmlns:a16="http://schemas.microsoft.com/office/drawing/2014/main" id="{E8D3BD20-A65E-AC85-437C-8E68D296A9A5}"/>
                </a:ext>
              </a:extLst>
            </p:cNvPr>
            <p:cNvSpPr/>
            <p:nvPr/>
          </p:nvSpPr>
          <p:spPr>
            <a:xfrm>
              <a:off x="-1268486" y="2595651"/>
              <a:ext cx="207430" cy="1052644"/>
            </a:xfrm>
            <a:prstGeom prst="roundRect">
              <a:avLst/>
            </a:prstGeom>
            <a:solidFill>
              <a:schemeClr val="accent4">
                <a:lumMod val="40000"/>
                <a:lumOff val="60000"/>
              </a:schemeClr>
            </a:solidFill>
            <a:ln w="28575">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endParaRPr lang="ja-JP" altLang="en-US" sz="1000" dirty="0">
                <a:solidFill>
                  <a:srgbClr val="000000"/>
                </a:solidFill>
              </a:endParaRPr>
            </a:p>
          </p:txBody>
        </p:sp>
        <p:sp>
          <p:nvSpPr>
            <p:cNvPr id="28" name="テキスト ボックス 27">
              <a:extLst>
                <a:ext uri="{FF2B5EF4-FFF2-40B4-BE49-F238E27FC236}">
                  <a16:creationId xmlns:a16="http://schemas.microsoft.com/office/drawing/2014/main" id="{3C47A795-7C1D-B562-6100-A19BBCEA2CAE}"/>
                </a:ext>
              </a:extLst>
            </p:cNvPr>
            <p:cNvSpPr txBox="1"/>
            <p:nvPr/>
          </p:nvSpPr>
          <p:spPr>
            <a:xfrm>
              <a:off x="-1346230" y="2574771"/>
              <a:ext cx="369332" cy="1073524"/>
            </a:xfrm>
            <a:prstGeom prst="rect">
              <a:avLst/>
            </a:prstGeom>
            <a:noFill/>
          </p:spPr>
          <p:txBody>
            <a:bodyPr vert="eaVert" wrap="square" rtlCol="0">
              <a:spAutoFit/>
            </a:bodyPr>
            <a:lstStyle/>
            <a:p>
              <a:pPr algn="ctr"/>
              <a:r>
                <a:rPr lang="ja-JP" altLang="en-US" sz="1200">
                  <a:solidFill>
                    <a:srgbClr val="000000"/>
                  </a:solidFill>
                  <a:latin typeface="Meiryo" panose="020B0604030504040204" pitchFamily="34" charset="-128"/>
                  <a:ea typeface="Meiryo" panose="020B0604030504040204" pitchFamily="34" charset="-128"/>
                </a:rPr>
                <a:t>支</a:t>
              </a:r>
              <a:r>
                <a:rPr lang="en-US" altLang="ja-JP" sz="1200" dirty="0">
                  <a:solidFill>
                    <a:srgbClr val="000000"/>
                  </a:solidFill>
                  <a:latin typeface="Meiryo" panose="020B0604030504040204" pitchFamily="34" charset="-128"/>
                  <a:ea typeface="Meiryo" panose="020B0604030504040204" pitchFamily="34" charset="-128"/>
                </a:rPr>
                <a:t> </a:t>
              </a:r>
              <a:r>
                <a:rPr lang="ja-JP" altLang="en-US" sz="1200">
                  <a:solidFill>
                    <a:srgbClr val="000000"/>
                  </a:solidFill>
                  <a:latin typeface="Meiryo" panose="020B0604030504040204" pitchFamily="34" charset="-128"/>
                  <a:ea typeface="Meiryo" panose="020B0604030504040204" pitchFamily="34" charset="-128"/>
                </a:rPr>
                <a:t>給</a:t>
              </a:r>
              <a:r>
                <a:rPr lang="en-US" altLang="ja-JP" sz="1200" dirty="0">
                  <a:solidFill>
                    <a:srgbClr val="000000"/>
                  </a:solidFill>
                  <a:latin typeface="Meiryo" panose="020B0604030504040204" pitchFamily="34" charset="-128"/>
                  <a:ea typeface="Meiryo" panose="020B0604030504040204" pitchFamily="34" charset="-128"/>
                </a:rPr>
                <a:t> </a:t>
              </a:r>
              <a:r>
                <a:rPr lang="ja-JP" altLang="en-US" sz="1200">
                  <a:solidFill>
                    <a:srgbClr val="000000"/>
                  </a:solidFill>
                  <a:latin typeface="Meiryo" panose="020B0604030504040204" pitchFamily="34" charset="-128"/>
                  <a:ea typeface="Meiryo" panose="020B0604030504040204" pitchFamily="34" charset="-128"/>
                </a:rPr>
                <a:t>決</a:t>
              </a:r>
              <a:r>
                <a:rPr lang="en-US" altLang="ja-JP" sz="1200" dirty="0">
                  <a:solidFill>
                    <a:srgbClr val="000000"/>
                  </a:solidFill>
                  <a:latin typeface="Meiryo" panose="020B0604030504040204" pitchFamily="34" charset="-128"/>
                  <a:ea typeface="Meiryo" panose="020B0604030504040204" pitchFamily="34" charset="-128"/>
                </a:rPr>
                <a:t> </a:t>
              </a:r>
              <a:r>
                <a:rPr lang="ja-JP" altLang="en-US" sz="1200">
                  <a:solidFill>
                    <a:srgbClr val="000000"/>
                  </a:solidFill>
                  <a:latin typeface="Meiryo" panose="020B0604030504040204" pitchFamily="34" charset="-128"/>
                  <a:ea typeface="Meiryo" panose="020B0604030504040204" pitchFamily="34" charset="-128"/>
                </a:rPr>
                <a:t>定</a:t>
              </a:r>
            </a:p>
          </p:txBody>
        </p:sp>
      </p:grpSp>
      <p:sp>
        <p:nvSpPr>
          <p:cNvPr id="30" name="Rectangle 23">
            <a:extLst>
              <a:ext uri="{FF2B5EF4-FFF2-40B4-BE49-F238E27FC236}">
                <a16:creationId xmlns:a16="http://schemas.microsoft.com/office/drawing/2014/main" id="{F5EBD010-6652-D539-E5AA-E413D1E95D11}"/>
              </a:ext>
            </a:extLst>
          </p:cNvPr>
          <p:cNvSpPr>
            <a:spLocks noChangeArrowheads="1"/>
          </p:cNvSpPr>
          <p:nvPr/>
        </p:nvSpPr>
        <p:spPr bwMode="auto">
          <a:xfrm>
            <a:off x="3225292" y="1854680"/>
            <a:ext cx="322135" cy="2227553"/>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Meiryo" panose="020B0604030504040204" pitchFamily="34" charset="-128"/>
                <a:ea typeface="Meiryo" panose="020B0604030504040204" pitchFamily="34" charset="-128"/>
              </a:rPr>
              <a:t>サービス担当者会議</a:t>
            </a:r>
            <a:endParaRPr lang="ja-JP" altLang="en-US" sz="800">
              <a:solidFill>
                <a:srgbClr val="000000"/>
              </a:solidFill>
              <a:latin typeface="Meiryo" panose="020B0604030504040204" pitchFamily="34" charset="-128"/>
              <a:ea typeface="Meiryo" panose="020B0604030504040204" pitchFamily="34" charset="-128"/>
            </a:endParaRPr>
          </a:p>
        </p:txBody>
      </p:sp>
      <p:grpSp>
        <p:nvGrpSpPr>
          <p:cNvPr id="34" name="グループ化 33">
            <a:extLst>
              <a:ext uri="{FF2B5EF4-FFF2-40B4-BE49-F238E27FC236}">
                <a16:creationId xmlns:a16="http://schemas.microsoft.com/office/drawing/2014/main" id="{C23FFF10-2956-9B0F-6FA4-1B0A8817EA49}"/>
              </a:ext>
            </a:extLst>
          </p:cNvPr>
          <p:cNvGrpSpPr/>
          <p:nvPr/>
        </p:nvGrpSpPr>
        <p:grpSpPr>
          <a:xfrm>
            <a:off x="3552838" y="1854680"/>
            <a:ext cx="584775" cy="2236177"/>
            <a:chOff x="-1303176" y="1940404"/>
            <a:chExt cx="584775" cy="2236177"/>
          </a:xfrm>
        </p:grpSpPr>
        <p:sp>
          <p:nvSpPr>
            <p:cNvPr id="32" name="Rectangle 24">
              <a:extLst>
                <a:ext uri="{FF2B5EF4-FFF2-40B4-BE49-F238E27FC236}">
                  <a16:creationId xmlns:a16="http://schemas.microsoft.com/office/drawing/2014/main" id="{EA6E6B61-BE14-2023-30C4-7208ADD3F56A}"/>
                </a:ext>
              </a:extLst>
            </p:cNvPr>
            <p:cNvSpPr>
              <a:spLocks noChangeArrowheads="1"/>
            </p:cNvSpPr>
            <p:nvPr/>
          </p:nvSpPr>
          <p:spPr bwMode="auto">
            <a:xfrm>
              <a:off x="-1238981" y="1940404"/>
              <a:ext cx="473166" cy="2221432"/>
            </a:xfrm>
            <a:prstGeom prst="rect">
              <a:avLst/>
            </a:prstGeom>
            <a:solidFill>
              <a:srgbClr val="DADDFF"/>
            </a:solidFill>
            <a:ln w="28575">
              <a:solidFill>
                <a:srgbClr val="7030A0"/>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92" dirty="0">
                <a:solidFill>
                  <a:srgbClr val="000000"/>
                </a:solidFill>
                <a:latin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2BACAE33-9389-3424-783E-4148D371656A}"/>
                </a:ext>
              </a:extLst>
            </p:cNvPr>
            <p:cNvSpPr txBox="1"/>
            <p:nvPr/>
          </p:nvSpPr>
          <p:spPr>
            <a:xfrm>
              <a:off x="-1303176" y="1940404"/>
              <a:ext cx="584775" cy="2236177"/>
            </a:xfrm>
            <a:prstGeom prst="rect">
              <a:avLst/>
            </a:prstGeom>
            <a:noFill/>
          </p:spPr>
          <p:txBody>
            <a:bodyPr vert="eaVert" wrap="square" rtlCol="0">
              <a:spAutoFit/>
            </a:bodyPr>
            <a:lstStyle/>
            <a:p>
              <a:pPr>
                <a:spcBef>
                  <a:spcPct val="0"/>
                </a:spcBef>
              </a:pPr>
              <a:r>
                <a:rPr lang="ja-JP" altLang="en-US" sz="1200">
                  <a:solidFill>
                    <a:srgbClr val="000000"/>
                  </a:solidFill>
                  <a:latin typeface="Meiryo" panose="020B0604030504040204" pitchFamily="34" charset="-128"/>
                  <a:ea typeface="Meiryo" panose="020B0604030504040204" pitchFamily="34" charset="-128"/>
                </a:rPr>
                <a:t>支給決定後の</a:t>
              </a:r>
              <a:endParaRPr lang="en-US" altLang="ja-JP" sz="1200" dirty="0">
                <a:solidFill>
                  <a:srgbClr val="000000"/>
                </a:solidFill>
                <a:latin typeface="Meiryo" panose="020B0604030504040204" pitchFamily="34" charset="-128"/>
                <a:ea typeface="Meiryo" panose="020B0604030504040204" pitchFamily="34" charset="-128"/>
              </a:endParaRPr>
            </a:p>
            <a:p>
              <a:pPr>
                <a:spcBef>
                  <a:spcPct val="0"/>
                </a:spcBef>
              </a:pPr>
              <a:r>
                <a:rPr lang="ja-JP" altLang="ja-JP" sz="1400">
                  <a:latin typeface="Meiryo" panose="020B0604030504040204" pitchFamily="34" charset="-128"/>
                  <a:ea typeface="Meiryo" panose="020B0604030504040204" pitchFamily="34" charset="-128"/>
                </a:rPr>
                <a:t>障害児支援利用計画の作成</a:t>
              </a:r>
              <a:endParaRPr kumimoji="1" lang="ja-JP" altLang="en-US" sz="1400">
                <a:latin typeface="Meiryo" panose="020B0604030504040204" pitchFamily="34" charset="-128"/>
                <a:ea typeface="Meiryo" panose="020B0604030504040204" pitchFamily="34" charset="-128"/>
              </a:endParaRPr>
            </a:p>
          </p:txBody>
        </p:sp>
      </p:grpSp>
      <p:grpSp>
        <p:nvGrpSpPr>
          <p:cNvPr id="37" name="グループ化 36">
            <a:extLst>
              <a:ext uri="{FF2B5EF4-FFF2-40B4-BE49-F238E27FC236}">
                <a16:creationId xmlns:a16="http://schemas.microsoft.com/office/drawing/2014/main" id="{3DAFEF15-0C79-98C3-0EED-EB07A61F8E9B}"/>
              </a:ext>
            </a:extLst>
          </p:cNvPr>
          <p:cNvGrpSpPr/>
          <p:nvPr/>
        </p:nvGrpSpPr>
        <p:grpSpPr>
          <a:xfrm>
            <a:off x="4344650" y="1848920"/>
            <a:ext cx="400110" cy="2236177"/>
            <a:chOff x="-1260041" y="1940404"/>
            <a:chExt cx="400110" cy="2236177"/>
          </a:xfrm>
        </p:grpSpPr>
        <p:sp>
          <p:nvSpPr>
            <p:cNvPr id="38" name="Rectangle 24">
              <a:extLst>
                <a:ext uri="{FF2B5EF4-FFF2-40B4-BE49-F238E27FC236}">
                  <a16:creationId xmlns:a16="http://schemas.microsoft.com/office/drawing/2014/main" id="{6F0047AB-00DB-677E-83EA-B6518C7A5DEA}"/>
                </a:ext>
              </a:extLst>
            </p:cNvPr>
            <p:cNvSpPr>
              <a:spLocks noChangeArrowheads="1"/>
            </p:cNvSpPr>
            <p:nvPr/>
          </p:nvSpPr>
          <p:spPr bwMode="auto">
            <a:xfrm>
              <a:off x="-1238981" y="1940404"/>
              <a:ext cx="355160" cy="2221432"/>
            </a:xfrm>
            <a:prstGeom prst="rect">
              <a:avLst/>
            </a:prstGeom>
            <a:solidFill>
              <a:srgbClr val="FFE2FC"/>
            </a:solidFill>
            <a:ln w="28575">
              <a:solidFill>
                <a:srgbClr val="FF0000"/>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92" dirty="0">
                <a:solidFill>
                  <a:srgbClr val="000000"/>
                </a:solidFill>
                <a:latin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26C84D54-A09D-2D35-79A5-93A83A03F5A9}"/>
                </a:ext>
              </a:extLst>
            </p:cNvPr>
            <p:cNvSpPr txBox="1"/>
            <p:nvPr/>
          </p:nvSpPr>
          <p:spPr>
            <a:xfrm>
              <a:off x="-1260041" y="1940404"/>
              <a:ext cx="400110" cy="2236177"/>
            </a:xfrm>
            <a:prstGeom prst="rect">
              <a:avLst/>
            </a:prstGeom>
            <a:noFill/>
          </p:spPr>
          <p:txBody>
            <a:bodyPr vert="eaVert" wrap="square" rtlCol="0">
              <a:spAutoFit/>
            </a:bodyPr>
            <a:lstStyle/>
            <a:p>
              <a:pPr>
                <a:spcBef>
                  <a:spcPct val="0"/>
                </a:spcBef>
              </a:pPr>
              <a:r>
                <a:rPr lang="ja-JP" altLang="ja-JP" sz="1400" b="1">
                  <a:latin typeface="Meiryo" panose="020B0604030504040204" pitchFamily="34" charset="-128"/>
                  <a:ea typeface="Meiryo" panose="020B0604030504040204" pitchFamily="34" charset="-128"/>
                </a:rPr>
                <a:t>障害児支援利用計画の</a:t>
              </a:r>
              <a:r>
                <a:rPr lang="ja-JP" altLang="en-US" sz="1400" b="1">
                  <a:latin typeface="Meiryo" panose="020B0604030504040204" pitchFamily="34" charset="-128"/>
                  <a:ea typeface="Meiryo" panose="020B0604030504040204" pitchFamily="34" charset="-128"/>
                </a:rPr>
                <a:t>交付</a:t>
              </a:r>
              <a:endParaRPr kumimoji="1" lang="ja-JP" altLang="en-US" sz="1400" b="1">
                <a:latin typeface="Meiryo" panose="020B0604030504040204" pitchFamily="34" charset="-128"/>
                <a:ea typeface="Meiryo" panose="020B0604030504040204" pitchFamily="34" charset="-128"/>
              </a:endParaRPr>
            </a:p>
          </p:txBody>
        </p:sp>
      </p:grpSp>
      <p:grpSp>
        <p:nvGrpSpPr>
          <p:cNvPr id="42" name="グループ化 41">
            <a:extLst>
              <a:ext uri="{FF2B5EF4-FFF2-40B4-BE49-F238E27FC236}">
                <a16:creationId xmlns:a16="http://schemas.microsoft.com/office/drawing/2014/main" id="{B8A4E925-AE86-C92A-997A-DDD57BF52264}"/>
              </a:ext>
            </a:extLst>
          </p:cNvPr>
          <p:cNvGrpSpPr/>
          <p:nvPr/>
        </p:nvGrpSpPr>
        <p:grpSpPr>
          <a:xfrm>
            <a:off x="4909858" y="1942705"/>
            <a:ext cx="400110" cy="1994389"/>
            <a:chOff x="-1652433" y="1270486"/>
            <a:chExt cx="400110" cy="1994389"/>
          </a:xfrm>
        </p:grpSpPr>
        <p:sp>
          <p:nvSpPr>
            <p:cNvPr id="43" name="Rectangle 18">
              <a:extLst>
                <a:ext uri="{FF2B5EF4-FFF2-40B4-BE49-F238E27FC236}">
                  <a16:creationId xmlns:a16="http://schemas.microsoft.com/office/drawing/2014/main" id="{97498D6D-727F-AF68-0A88-F3CA2DE6DA28}"/>
                </a:ext>
              </a:extLst>
            </p:cNvPr>
            <p:cNvSpPr>
              <a:spLocks noChangeArrowheads="1"/>
            </p:cNvSpPr>
            <p:nvPr/>
          </p:nvSpPr>
          <p:spPr bwMode="auto">
            <a:xfrm>
              <a:off x="-1615216" y="1270486"/>
              <a:ext cx="325677" cy="1994389"/>
            </a:xfrm>
            <a:prstGeom prst="rect">
              <a:avLst/>
            </a:prstGeom>
            <a:solidFill>
              <a:srgbClr val="FFC000"/>
            </a:solidFill>
            <a:ln w="9525">
              <a:solidFill>
                <a:srgbClr val="FF73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0AF79A16-41C3-9A38-F23C-ADF5F609D451}"/>
                </a:ext>
              </a:extLst>
            </p:cNvPr>
            <p:cNvSpPr txBox="1"/>
            <p:nvPr/>
          </p:nvSpPr>
          <p:spPr>
            <a:xfrm>
              <a:off x="-1652433" y="1270486"/>
              <a:ext cx="400110" cy="1994389"/>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支</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援</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利</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用</a:t>
              </a:r>
            </a:p>
          </p:txBody>
        </p:sp>
      </p:grpSp>
      <p:grpSp>
        <p:nvGrpSpPr>
          <p:cNvPr id="46" name="グループ化 45">
            <a:extLst>
              <a:ext uri="{FF2B5EF4-FFF2-40B4-BE49-F238E27FC236}">
                <a16:creationId xmlns:a16="http://schemas.microsoft.com/office/drawing/2014/main" id="{52E418EB-0EAB-5019-2EF0-6A8F1C4EED6F}"/>
              </a:ext>
            </a:extLst>
          </p:cNvPr>
          <p:cNvGrpSpPr/>
          <p:nvPr/>
        </p:nvGrpSpPr>
        <p:grpSpPr>
          <a:xfrm>
            <a:off x="5463907" y="1937299"/>
            <a:ext cx="400110" cy="2002032"/>
            <a:chOff x="-1653284" y="1270487"/>
            <a:chExt cx="400110" cy="2002032"/>
          </a:xfrm>
        </p:grpSpPr>
        <p:sp>
          <p:nvSpPr>
            <p:cNvPr id="47" name="Rectangle 18">
              <a:extLst>
                <a:ext uri="{FF2B5EF4-FFF2-40B4-BE49-F238E27FC236}">
                  <a16:creationId xmlns:a16="http://schemas.microsoft.com/office/drawing/2014/main" id="{1209FC29-5E15-748E-0EA8-93D55241EE2B}"/>
                </a:ext>
              </a:extLst>
            </p:cNvPr>
            <p:cNvSpPr>
              <a:spLocks noChangeArrowheads="1"/>
            </p:cNvSpPr>
            <p:nvPr/>
          </p:nvSpPr>
          <p:spPr bwMode="auto">
            <a:xfrm>
              <a:off x="-1615216" y="1270487"/>
              <a:ext cx="325677" cy="2002032"/>
            </a:xfrm>
            <a:prstGeom prst="rect">
              <a:avLst/>
            </a:prstGeom>
            <a:solidFill>
              <a:srgbClr val="D0FFDA"/>
            </a:solidFill>
            <a:ln w="9525">
              <a:solidFill>
                <a:schemeClr val="accent6">
                  <a:lumMod val="7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48" name="テキスト ボックス 47">
              <a:extLst>
                <a:ext uri="{FF2B5EF4-FFF2-40B4-BE49-F238E27FC236}">
                  <a16:creationId xmlns:a16="http://schemas.microsoft.com/office/drawing/2014/main" id="{895BE69E-0B4A-9105-286C-AED325AC4C24}"/>
                </a:ext>
              </a:extLst>
            </p:cNvPr>
            <p:cNvSpPr txBox="1"/>
            <p:nvPr/>
          </p:nvSpPr>
          <p:spPr>
            <a:xfrm>
              <a:off x="-1653284" y="1270487"/>
              <a:ext cx="400110" cy="2002032"/>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モニタリング・評価</a:t>
              </a:r>
            </a:p>
          </p:txBody>
        </p:sp>
      </p:grpSp>
      <p:grpSp>
        <p:nvGrpSpPr>
          <p:cNvPr id="49" name="グループ化 48">
            <a:extLst>
              <a:ext uri="{FF2B5EF4-FFF2-40B4-BE49-F238E27FC236}">
                <a16:creationId xmlns:a16="http://schemas.microsoft.com/office/drawing/2014/main" id="{9E80C056-387E-618B-85FF-19E7CB66D99C}"/>
              </a:ext>
            </a:extLst>
          </p:cNvPr>
          <p:cNvGrpSpPr/>
          <p:nvPr/>
        </p:nvGrpSpPr>
        <p:grpSpPr>
          <a:xfrm>
            <a:off x="6038814" y="1939551"/>
            <a:ext cx="400110" cy="1997543"/>
            <a:chOff x="-1653016" y="1270470"/>
            <a:chExt cx="400110" cy="1997543"/>
          </a:xfrm>
        </p:grpSpPr>
        <p:sp>
          <p:nvSpPr>
            <p:cNvPr id="50" name="Rectangle 18">
              <a:extLst>
                <a:ext uri="{FF2B5EF4-FFF2-40B4-BE49-F238E27FC236}">
                  <a16:creationId xmlns:a16="http://schemas.microsoft.com/office/drawing/2014/main" id="{A6A0E73C-0594-DA5E-DE8D-420871B118D3}"/>
                </a:ext>
              </a:extLst>
            </p:cNvPr>
            <p:cNvSpPr>
              <a:spLocks noChangeArrowheads="1"/>
            </p:cNvSpPr>
            <p:nvPr/>
          </p:nvSpPr>
          <p:spPr bwMode="auto">
            <a:xfrm>
              <a:off x="-1615216" y="1270486"/>
              <a:ext cx="325677" cy="1997527"/>
            </a:xfrm>
            <a:prstGeom prst="rect">
              <a:avLst/>
            </a:prstGeom>
            <a:solidFill>
              <a:srgbClr val="D0FFDA"/>
            </a:solidFill>
            <a:ln w="9525">
              <a:solidFill>
                <a:schemeClr val="accent6">
                  <a:lumMod val="7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51" name="テキスト ボックス 50">
              <a:extLst>
                <a:ext uri="{FF2B5EF4-FFF2-40B4-BE49-F238E27FC236}">
                  <a16:creationId xmlns:a16="http://schemas.microsoft.com/office/drawing/2014/main" id="{67874A8D-3BEC-BA97-C90C-1BE964029BC2}"/>
                </a:ext>
              </a:extLst>
            </p:cNvPr>
            <p:cNvSpPr txBox="1"/>
            <p:nvPr/>
          </p:nvSpPr>
          <p:spPr>
            <a:xfrm>
              <a:off x="-1653016" y="1270470"/>
              <a:ext cx="400110" cy="1997527"/>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終　結</a:t>
              </a:r>
            </a:p>
          </p:txBody>
        </p:sp>
      </p:grpSp>
      <p:grpSp>
        <p:nvGrpSpPr>
          <p:cNvPr id="56" name="グループ化 55">
            <a:extLst>
              <a:ext uri="{FF2B5EF4-FFF2-40B4-BE49-F238E27FC236}">
                <a16:creationId xmlns:a16="http://schemas.microsoft.com/office/drawing/2014/main" id="{AE0E690C-82EA-4BC3-6C6F-DDBCB3D8EF99}"/>
              </a:ext>
            </a:extLst>
          </p:cNvPr>
          <p:cNvGrpSpPr/>
          <p:nvPr/>
        </p:nvGrpSpPr>
        <p:grpSpPr>
          <a:xfrm>
            <a:off x="2589110" y="4350851"/>
            <a:ext cx="384721" cy="1804031"/>
            <a:chOff x="-1649437" y="1256917"/>
            <a:chExt cx="384721" cy="1804031"/>
          </a:xfrm>
        </p:grpSpPr>
        <p:sp>
          <p:nvSpPr>
            <p:cNvPr id="57" name="Rectangle 18">
              <a:extLst>
                <a:ext uri="{FF2B5EF4-FFF2-40B4-BE49-F238E27FC236}">
                  <a16:creationId xmlns:a16="http://schemas.microsoft.com/office/drawing/2014/main" id="{B9021E5C-C698-2BF9-B0C5-66BDA5C6C885}"/>
                </a:ext>
              </a:extLst>
            </p:cNvPr>
            <p:cNvSpPr>
              <a:spLocks noChangeArrowheads="1"/>
            </p:cNvSpPr>
            <p:nvPr/>
          </p:nvSpPr>
          <p:spPr bwMode="auto">
            <a:xfrm>
              <a:off x="-1615216" y="1270486"/>
              <a:ext cx="325677" cy="1790462"/>
            </a:xfrm>
            <a:prstGeom prst="rect">
              <a:avLst/>
            </a:prstGeom>
            <a:solidFill>
              <a:srgbClr val="FFFDD3"/>
            </a:solidFill>
            <a:ln w="9525">
              <a:solidFill>
                <a:srgbClr val="0F0D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58" name="テキスト ボックス 57">
              <a:extLst>
                <a:ext uri="{FF2B5EF4-FFF2-40B4-BE49-F238E27FC236}">
                  <a16:creationId xmlns:a16="http://schemas.microsoft.com/office/drawing/2014/main" id="{77E2475E-30BC-4B32-C648-442B7388DFEE}"/>
                </a:ext>
              </a:extLst>
            </p:cNvPr>
            <p:cNvSpPr txBox="1"/>
            <p:nvPr/>
          </p:nvSpPr>
          <p:spPr>
            <a:xfrm>
              <a:off x="-1649437" y="1256917"/>
              <a:ext cx="384721" cy="1790462"/>
            </a:xfrm>
            <a:prstGeom prst="rect">
              <a:avLst/>
            </a:prstGeom>
            <a:noFill/>
          </p:spPr>
          <p:txBody>
            <a:bodyPr vert="eaVert" wrap="square" rtlCol="0">
              <a:spAutoFit/>
            </a:bodyPr>
            <a:lstStyle/>
            <a:p>
              <a:pPr algn="ctr"/>
              <a:r>
                <a:rPr lang="ja-JP" altLang="en-US" sz="1300">
                  <a:solidFill>
                    <a:srgbClr val="000000"/>
                  </a:solidFill>
                  <a:latin typeface="Meiryo" panose="020B0604030504040204" pitchFamily="34" charset="-128"/>
                  <a:ea typeface="Meiryo" panose="020B0604030504040204" pitchFamily="34" charset="-128"/>
                </a:rPr>
                <a:t>相談支援時の状況把握</a:t>
              </a:r>
            </a:p>
          </p:txBody>
        </p:sp>
      </p:grpSp>
      <p:grpSp>
        <p:nvGrpSpPr>
          <p:cNvPr id="59" name="グループ化 58">
            <a:extLst>
              <a:ext uri="{FF2B5EF4-FFF2-40B4-BE49-F238E27FC236}">
                <a16:creationId xmlns:a16="http://schemas.microsoft.com/office/drawing/2014/main" id="{CB5C173A-6A51-630B-E3D3-C05E112389FF}"/>
              </a:ext>
            </a:extLst>
          </p:cNvPr>
          <p:cNvGrpSpPr/>
          <p:nvPr/>
        </p:nvGrpSpPr>
        <p:grpSpPr>
          <a:xfrm>
            <a:off x="2968631" y="4350884"/>
            <a:ext cx="384721" cy="1804031"/>
            <a:chOff x="-1649437" y="1256917"/>
            <a:chExt cx="384721" cy="1804031"/>
          </a:xfrm>
        </p:grpSpPr>
        <p:sp>
          <p:nvSpPr>
            <p:cNvPr id="60" name="Rectangle 18">
              <a:extLst>
                <a:ext uri="{FF2B5EF4-FFF2-40B4-BE49-F238E27FC236}">
                  <a16:creationId xmlns:a16="http://schemas.microsoft.com/office/drawing/2014/main" id="{55B41D69-B3B4-547E-806C-60CA451256D2}"/>
                </a:ext>
              </a:extLst>
            </p:cNvPr>
            <p:cNvSpPr>
              <a:spLocks noChangeArrowheads="1"/>
            </p:cNvSpPr>
            <p:nvPr/>
          </p:nvSpPr>
          <p:spPr bwMode="auto">
            <a:xfrm>
              <a:off x="-1615216" y="1270486"/>
              <a:ext cx="325677" cy="1790462"/>
            </a:xfrm>
            <a:prstGeom prst="rect">
              <a:avLst/>
            </a:prstGeom>
            <a:solidFill>
              <a:srgbClr val="FFFDD3"/>
            </a:solidFill>
            <a:ln w="9525">
              <a:solidFill>
                <a:srgbClr val="0F0D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61" name="テキスト ボックス 60">
              <a:extLst>
                <a:ext uri="{FF2B5EF4-FFF2-40B4-BE49-F238E27FC236}">
                  <a16:creationId xmlns:a16="http://schemas.microsoft.com/office/drawing/2014/main" id="{A0B64B3C-14DC-416C-636D-4FA19872EEF0}"/>
                </a:ext>
              </a:extLst>
            </p:cNvPr>
            <p:cNvSpPr txBox="1"/>
            <p:nvPr/>
          </p:nvSpPr>
          <p:spPr>
            <a:xfrm>
              <a:off x="-1649437" y="1256917"/>
              <a:ext cx="384721" cy="1790462"/>
            </a:xfrm>
            <a:prstGeom prst="rect">
              <a:avLst/>
            </a:prstGeom>
            <a:noFill/>
          </p:spPr>
          <p:txBody>
            <a:bodyPr vert="eaVert" wrap="square" rtlCol="0">
              <a:spAutoFit/>
            </a:bodyPr>
            <a:lstStyle/>
            <a:p>
              <a:pPr algn="ctr"/>
              <a:r>
                <a:rPr lang="ja-JP" altLang="en-US" sz="1300">
                  <a:solidFill>
                    <a:srgbClr val="000000"/>
                  </a:solidFill>
                  <a:latin typeface="Meiryo" panose="020B0604030504040204" pitchFamily="34" charset="-128"/>
                  <a:ea typeface="Meiryo" panose="020B0604030504040204" pitchFamily="34" charset="-128"/>
                </a:rPr>
                <a:t>ア</a:t>
              </a: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セ</a:t>
              </a: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ス</a:t>
              </a: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メ</a:t>
              </a: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ン</a:t>
              </a: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ト</a:t>
              </a:r>
            </a:p>
          </p:txBody>
        </p:sp>
      </p:grpSp>
      <p:grpSp>
        <p:nvGrpSpPr>
          <p:cNvPr id="326656" name="グループ化 326655">
            <a:extLst>
              <a:ext uri="{FF2B5EF4-FFF2-40B4-BE49-F238E27FC236}">
                <a16:creationId xmlns:a16="http://schemas.microsoft.com/office/drawing/2014/main" id="{EB6FDA8F-A4A8-65A2-F9CD-CBA5A6F6BDAC}"/>
              </a:ext>
            </a:extLst>
          </p:cNvPr>
          <p:cNvGrpSpPr/>
          <p:nvPr/>
        </p:nvGrpSpPr>
        <p:grpSpPr>
          <a:xfrm>
            <a:off x="3350465" y="4364420"/>
            <a:ext cx="430887" cy="1795096"/>
            <a:chOff x="-1616305" y="3719133"/>
            <a:chExt cx="430887" cy="1795096"/>
          </a:xfrm>
        </p:grpSpPr>
        <p:sp>
          <p:nvSpPr>
            <p:cNvPr id="62" name="角丸四角形 61">
              <a:extLst>
                <a:ext uri="{FF2B5EF4-FFF2-40B4-BE49-F238E27FC236}">
                  <a16:creationId xmlns:a16="http://schemas.microsoft.com/office/drawing/2014/main" id="{F701391B-0D84-9E00-82D4-D501D67FD358}"/>
                </a:ext>
              </a:extLst>
            </p:cNvPr>
            <p:cNvSpPr/>
            <p:nvPr/>
          </p:nvSpPr>
          <p:spPr>
            <a:xfrm>
              <a:off x="-1552899" y="3719133"/>
              <a:ext cx="300404" cy="1795096"/>
            </a:xfrm>
            <a:prstGeom prst="roundRect">
              <a:avLst/>
            </a:prstGeom>
            <a:solidFill>
              <a:srgbClr val="D9FBFF"/>
            </a:solidFill>
            <a:ln w="38100">
              <a:solidFill>
                <a:srgbClr val="0000FF"/>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sz="1662" dirty="0">
                <a:solidFill>
                  <a:srgbClr val="000000"/>
                </a:solidFill>
              </a:endParaRPr>
            </a:p>
          </p:txBody>
        </p:sp>
        <p:sp>
          <p:nvSpPr>
            <p:cNvPr id="63" name="テキスト ボックス 62">
              <a:extLst>
                <a:ext uri="{FF2B5EF4-FFF2-40B4-BE49-F238E27FC236}">
                  <a16:creationId xmlns:a16="http://schemas.microsoft.com/office/drawing/2014/main" id="{F6B5BEAE-6606-9F11-75C3-E62FE064E07C}"/>
                </a:ext>
              </a:extLst>
            </p:cNvPr>
            <p:cNvSpPr txBox="1"/>
            <p:nvPr/>
          </p:nvSpPr>
          <p:spPr>
            <a:xfrm>
              <a:off x="-1616305" y="3719134"/>
              <a:ext cx="430887" cy="1795095"/>
            </a:xfrm>
            <a:prstGeom prst="rect">
              <a:avLst/>
            </a:prstGeom>
            <a:noFill/>
          </p:spPr>
          <p:txBody>
            <a:bodyPr vert="eaVert" wrap="square" rtlCol="0">
              <a:spAutoFit/>
            </a:bodyPr>
            <a:lstStyle/>
            <a:p>
              <a:pPr algn="ctr"/>
              <a:r>
                <a:rPr kumimoji="1" lang="ja-JP" altLang="en-US" sz="1600">
                  <a:latin typeface="Meiryo" panose="020B0604030504040204" pitchFamily="34" charset="-128"/>
                  <a:ea typeface="Meiryo" panose="020B0604030504040204" pitchFamily="34" charset="-128"/>
                </a:rPr>
                <a:t>個</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別</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支</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援</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会</a:t>
              </a:r>
              <a:r>
                <a:rPr kumimoji="1" lang="en-US" altLang="ja-JP" sz="1600" dirty="0">
                  <a:latin typeface="Meiryo" panose="020B0604030504040204" pitchFamily="34" charset="-128"/>
                  <a:ea typeface="Meiryo" panose="020B0604030504040204" pitchFamily="34" charset="-128"/>
                </a:rPr>
                <a:t> </a:t>
              </a:r>
              <a:r>
                <a:rPr kumimoji="1" lang="ja-JP" altLang="en-US" sz="1600">
                  <a:latin typeface="Meiryo" panose="020B0604030504040204" pitchFamily="34" charset="-128"/>
                  <a:ea typeface="Meiryo" panose="020B0604030504040204" pitchFamily="34" charset="-128"/>
                </a:rPr>
                <a:t>議</a:t>
              </a:r>
            </a:p>
          </p:txBody>
        </p:sp>
      </p:grpSp>
      <p:grpSp>
        <p:nvGrpSpPr>
          <p:cNvPr id="326675" name="グループ化 326674">
            <a:extLst>
              <a:ext uri="{FF2B5EF4-FFF2-40B4-BE49-F238E27FC236}">
                <a16:creationId xmlns:a16="http://schemas.microsoft.com/office/drawing/2014/main" id="{1F008D01-296F-D9F9-8DC9-29ACF3186799}"/>
              </a:ext>
            </a:extLst>
          </p:cNvPr>
          <p:cNvGrpSpPr/>
          <p:nvPr/>
        </p:nvGrpSpPr>
        <p:grpSpPr>
          <a:xfrm>
            <a:off x="3731721" y="4344344"/>
            <a:ext cx="400110" cy="1817077"/>
            <a:chOff x="-1558296" y="4119636"/>
            <a:chExt cx="400110" cy="1817077"/>
          </a:xfrm>
        </p:grpSpPr>
        <p:sp>
          <p:nvSpPr>
            <p:cNvPr id="326664" name="Rectangle 30">
              <a:extLst>
                <a:ext uri="{FF2B5EF4-FFF2-40B4-BE49-F238E27FC236}">
                  <a16:creationId xmlns:a16="http://schemas.microsoft.com/office/drawing/2014/main" id="{39CECB83-7404-A96D-56D2-AE6A548C768C}"/>
                </a:ext>
              </a:extLst>
            </p:cNvPr>
            <p:cNvSpPr>
              <a:spLocks noChangeArrowheads="1"/>
            </p:cNvSpPr>
            <p:nvPr/>
          </p:nvSpPr>
          <p:spPr bwMode="auto">
            <a:xfrm>
              <a:off x="-1506042" y="4144108"/>
              <a:ext cx="309197" cy="1786099"/>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　</a:t>
              </a:r>
            </a:p>
          </p:txBody>
        </p:sp>
        <p:sp>
          <p:nvSpPr>
            <p:cNvPr id="326665" name="テキスト ボックス 326664">
              <a:extLst>
                <a:ext uri="{FF2B5EF4-FFF2-40B4-BE49-F238E27FC236}">
                  <a16:creationId xmlns:a16="http://schemas.microsoft.com/office/drawing/2014/main" id="{1889922B-31E5-6378-ED9A-5D1FA68174F2}"/>
                </a:ext>
              </a:extLst>
            </p:cNvPr>
            <p:cNvSpPr txBox="1"/>
            <p:nvPr/>
          </p:nvSpPr>
          <p:spPr>
            <a:xfrm>
              <a:off x="-1558296" y="4119636"/>
              <a:ext cx="400110" cy="1817077"/>
            </a:xfrm>
            <a:prstGeom prst="rect">
              <a:avLst/>
            </a:prstGeom>
            <a:noFill/>
          </p:spPr>
          <p:txBody>
            <a:bodyPr vert="eaVert" wrap="square" rtlCol="0">
              <a:spAutoFit/>
            </a:bodyPr>
            <a:lstStyle/>
            <a:p>
              <a:pPr algn="ctr"/>
              <a:r>
                <a:rPr lang="ja-JP" altLang="en-US" sz="1400">
                  <a:solidFill>
                    <a:srgbClr val="000000"/>
                  </a:solidFill>
                  <a:latin typeface="Meiryo" panose="020B0604030504040204" pitchFamily="34" charset="-128"/>
                  <a:ea typeface="Meiryo" panose="020B0604030504040204" pitchFamily="34" charset="-128"/>
                </a:rPr>
                <a:t>個別支援計画の作成　</a:t>
              </a:r>
            </a:p>
          </p:txBody>
        </p:sp>
      </p:grpSp>
      <p:grpSp>
        <p:nvGrpSpPr>
          <p:cNvPr id="326676" name="グループ化 326675">
            <a:extLst>
              <a:ext uri="{FF2B5EF4-FFF2-40B4-BE49-F238E27FC236}">
                <a16:creationId xmlns:a16="http://schemas.microsoft.com/office/drawing/2014/main" id="{611F4647-9C26-5E5A-A9F9-9A6E74CA03D0}"/>
              </a:ext>
            </a:extLst>
          </p:cNvPr>
          <p:cNvGrpSpPr/>
          <p:nvPr/>
        </p:nvGrpSpPr>
        <p:grpSpPr>
          <a:xfrm>
            <a:off x="4344650" y="4366970"/>
            <a:ext cx="400110" cy="1817079"/>
            <a:chOff x="-1260041" y="1940404"/>
            <a:chExt cx="400110" cy="1817079"/>
          </a:xfrm>
        </p:grpSpPr>
        <p:sp>
          <p:nvSpPr>
            <p:cNvPr id="326678" name="Rectangle 24">
              <a:extLst>
                <a:ext uri="{FF2B5EF4-FFF2-40B4-BE49-F238E27FC236}">
                  <a16:creationId xmlns:a16="http://schemas.microsoft.com/office/drawing/2014/main" id="{597AF8BA-9C73-3633-F6CC-ED95943A1A53}"/>
                </a:ext>
              </a:extLst>
            </p:cNvPr>
            <p:cNvSpPr>
              <a:spLocks noChangeArrowheads="1"/>
            </p:cNvSpPr>
            <p:nvPr/>
          </p:nvSpPr>
          <p:spPr bwMode="auto">
            <a:xfrm>
              <a:off x="-1238981" y="1940404"/>
              <a:ext cx="355160" cy="1796802"/>
            </a:xfrm>
            <a:prstGeom prst="rect">
              <a:avLst/>
            </a:prstGeom>
            <a:solidFill>
              <a:srgbClr val="FFE2FC"/>
            </a:solidFill>
            <a:ln w="28575">
              <a:solidFill>
                <a:srgbClr val="FF0000"/>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92" dirty="0">
                <a:solidFill>
                  <a:srgbClr val="000000"/>
                </a:solidFill>
                <a:latin typeface="ＭＳ Ｐゴシック" panose="020B0600070205080204" pitchFamily="50" charset="-128"/>
              </a:endParaRPr>
            </a:p>
          </p:txBody>
        </p:sp>
        <p:sp>
          <p:nvSpPr>
            <p:cNvPr id="326682" name="テキスト ボックス 326681">
              <a:extLst>
                <a:ext uri="{FF2B5EF4-FFF2-40B4-BE49-F238E27FC236}">
                  <a16:creationId xmlns:a16="http://schemas.microsoft.com/office/drawing/2014/main" id="{911A669E-E1BA-2A48-BB6B-DDFE186946D8}"/>
                </a:ext>
              </a:extLst>
            </p:cNvPr>
            <p:cNvSpPr txBox="1"/>
            <p:nvPr/>
          </p:nvSpPr>
          <p:spPr>
            <a:xfrm>
              <a:off x="-1260041" y="1940405"/>
              <a:ext cx="400110" cy="1817078"/>
            </a:xfrm>
            <a:prstGeom prst="rect">
              <a:avLst/>
            </a:prstGeom>
            <a:noFill/>
          </p:spPr>
          <p:txBody>
            <a:bodyPr vert="eaVert" wrap="square" rtlCol="0">
              <a:spAutoFit/>
            </a:bodyPr>
            <a:lstStyle/>
            <a:p>
              <a:pPr algn="ctr">
                <a:spcBef>
                  <a:spcPct val="0"/>
                </a:spcBef>
              </a:pPr>
              <a:r>
                <a:rPr lang="ja-JP" altLang="en-US" sz="1400" b="1">
                  <a:latin typeface="Meiryo" panose="020B0604030504040204" pitchFamily="34" charset="-128"/>
                  <a:ea typeface="Meiryo" panose="020B0604030504040204" pitchFamily="34" charset="-128"/>
                </a:rPr>
                <a:t>個別支援</a:t>
              </a:r>
              <a:r>
                <a:rPr lang="ja-JP" altLang="ja-JP" sz="1400" b="1">
                  <a:latin typeface="Meiryo" panose="020B0604030504040204" pitchFamily="34" charset="-128"/>
                  <a:ea typeface="Meiryo" panose="020B0604030504040204" pitchFamily="34" charset="-128"/>
                </a:rPr>
                <a:t>計画の</a:t>
              </a:r>
              <a:r>
                <a:rPr lang="ja-JP" altLang="en-US" sz="1400" b="1">
                  <a:latin typeface="Meiryo" panose="020B0604030504040204" pitchFamily="34" charset="-128"/>
                  <a:ea typeface="Meiryo" panose="020B0604030504040204" pitchFamily="34" charset="-128"/>
                </a:rPr>
                <a:t>交付</a:t>
              </a:r>
              <a:endParaRPr kumimoji="1" lang="ja-JP" altLang="en-US" sz="1400" b="1">
                <a:latin typeface="Meiryo" panose="020B0604030504040204" pitchFamily="34" charset="-128"/>
                <a:ea typeface="Meiryo" panose="020B0604030504040204" pitchFamily="34" charset="-128"/>
              </a:endParaRPr>
            </a:p>
          </p:txBody>
        </p:sp>
      </p:grpSp>
      <p:grpSp>
        <p:nvGrpSpPr>
          <p:cNvPr id="326687" name="グループ化 326686">
            <a:extLst>
              <a:ext uri="{FF2B5EF4-FFF2-40B4-BE49-F238E27FC236}">
                <a16:creationId xmlns:a16="http://schemas.microsoft.com/office/drawing/2014/main" id="{572552C6-C5E2-C126-BD1D-AA222AFE1F27}"/>
              </a:ext>
            </a:extLst>
          </p:cNvPr>
          <p:cNvGrpSpPr/>
          <p:nvPr/>
        </p:nvGrpSpPr>
        <p:grpSpPr>
          <a:xfrm>
            <a:off x="4909858" y="4364420"/>
            <a:ext cx="400110" cy="1790462"/>
            <a:chOff x="-1652433" y="1270486"/>
            <a:chExt cx="400110" cy="1790462"/>
          </a:xfrm>
        </p:grpSpPr>
        <p:sp>
          <p:nvSpPr>
            <p:cNvPr id="326688" name="Rectangle 18">
              <a:extLst>
                <a:ext uri="{FF2B5EF4-FFF2-40B4-BE49-F238E27FC236}">
                  <a16:creationId xmlns:a16="http://schemas.microsoft.com/office/drawing/2014/main" id="{1B205F84-6E97-140A-B2D6-FB4400C98082}"/>
                </a:ext>
              </a:extLst>
            </p:cNvPr>
            <p:cNvSpPr>
              <a:spLocks noChangeArrowheads="1"/>
            </p:cNvSpPr>
            <p:nvPr/>
          </p:nvSpPr>
          <p:spPr bwMode="auto">
            <a:xfrm>
              <a:off x="-1615216" y="1270486"/>
              <a:ext cx="325677" cy="1790462"/>
            </a:xfrm>
            <a:prstGeom prst="rect">
              <a:avLst/>
            </a:prstGeom>
            <a:solidFill>
              <a:srgbClr val="FFFDD3"/>
            </a:solidFill>
            <a:ln w="9525">
              <a:solidFill>
                <a:srgbClr val="0F0D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326689" name="テキスト ボックス 326688">
              <a:extLst>
                <a:ext uri="{FF2B5EF4-FFF2-40B4-BE49-F238E27FC236}">
                  <a16:creationId xmlns:a16="http://schemas.microsoft.com/office/drawing/2014/main" id="{1EC67747-0AB8-00BE-2CDA-B27E70A58631}"/>
                </a:ext>
              </a:extLst>
            </p:cNvPr>
            <p:cNvSpPr txBox="1"/>
            <p:nvPr/>
          </p:nvSpPr>
          <p:spPr>
            <a:xfrm>
              <a:off x="-1652433" y="1270486"/>
              <a:ext cx="400110" cy="1790462"/>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個別支援計画の実施</a:t>
              </a:r>
            </a:p>
          </p:txBody>
        </p:sp>
      </p:grpSp>
      <p:grpSp>
        <p:nvGrpSpPr>
          <p:cNvPr id="326690" name="グループ化 326689">
            <a:extLst>
              <a:ext uri="{FF2B5EF4-FFF2-40B4-BE49-F238E27FC236}">
                <a16:creationId xmlns:a16="http://schemas.microsoft.com/office/drawing/2014/main" id="{2AC16098-38DD-1063-3756-AF1B4D3117A0}"/>
              </a:ext>
            </a:extLst>
          </p:cNvPr>
          <p:cNvGrpSpPr/>
          <p:nvPr/>
        </p:nvGrpSpPr>
        <p:grpSpPr>
          <a:xfrm>
            <a:off x="5463907" y="4365843"/>
            <a:ext cx="400110" cy="1790462"/>
            <a:chOff x="-1652433" y="1270486"/>
            <a:chExt cx="400110" cy="1790462"/>
          </a:xfrm>
        </p:grpSpPr>
        <p:sp>
          <p:nvSpPr>
            <p:cNvPr id="326691" name="Rectangle 18">
              <a:extLst>
                <a:ext uri="{FF2B5EF4-FFF2-40B4-BE49-F238E27FC236}">
                  <a16:creationId xmlns:a16="http://schemas.microsoft.com/office/drawing/2014/main" id="{FC6321CE-BC50-2256-16E6-6B4D80668D45}"/>
                </a:ext>
              </a:extLst>
            </p:cNvPr>
            <p:cNvSpPr>
              <a:spLocks noChangeArrowheads="1"/>
            </p:cNvSpPr>
            <p:nvPr/>
          </p:nvSpPr>
          <p:spPr bwMode="auto">
            <a:xfrm>
              <a:off x="-1615216" y="1270486"/>
              <a:ext cx="325677" cy="1790462"/>
            </a:xfrm>
            <a:prstGeom prst="rect">
              <a:avLst/>
            </a:prstGeom>
            <a:solidFill>
              <a:srgbClr val="FFFDD3"/>
            </a:solidFill>
            <a:ln w="9525">
              <a:solidFill>
                <a:srgbClr val="0F0D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326692" name="テキスト ボックス 326691">
              <a:extLst>
                <a:ext uri="{FF2B5EF4-FFF2-40B4-BE49-F238E27FC236}">
                  <a16:creationId xmlns:a16="http://schemas.microsoft.com/office/drawing/2014/main" id="{4C2BA9C3-49AE-6D72-A01E-A904D6250696}"/>
                </a:ext>
              </a:extLst>
            </p:cNvPr>
            <p:cNvSpPr txBox="1"/>
            <p:nvPr/>
          </p:nvSpPr>
          <p:spPr>
            <a:xfrm>
              <a:off x="-1652433" y="1270486"/>
              <a:ext cx="400110" cy="1790462"/>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中間評価と修正</a:t>
              </a:r>
            </a:p>
          </p:txBody>
        </p:sp>
      </p:grpSp>
      <p:grpSp>
        <p:nvGrpSpPr>
          <p:cNvPr id="326693" name="グループ化 326692">
            <a:extLst>
              <a:ext uri="{FF2B5EF4-FFF2-40B4-BE49-F238E27FC236}">
                <a16:creationId xmlns:a16="http://schemas.microsoft.com/office/drawing/2014/main" id="{83F402BE-D559-B455-77B6-488A372E7129}"/>
              </a:ext>
            </a:extLst>
          </p:cNvPr>
          <p:cNvGrpSpPr/>
          <p:nvPr/>
        </p:nvGrpSpPr>
        <p:grpSpPr>
          <a:xfrm>
            <a:off x="6035725" y="4364420"/>
            <a:ext cx="400110" cy="1790462"/>
            <a:chOff x="-1652433" y="1270486"/>
            <a:chExt cx="400110" cy="1790462"/>
          </a:xfrm>
        </p:grpSpPr>
        <p:sp>
          <p:nvSpPr>
            <p:cNvPr id="326694" name="Rectangle 18">
              <a:extLst>
                <a:ext uri="{FF2B5EF4-FFF2-40B4-BE49-F238E27FC236}">
                  <a16:creationId xmlns:a16="http://schemas.microsoft.com/office/drawing/2014/main" id="{F226F07C-DA8C-A9FA-71C0-41F18F4F18F9}"/>
                </a:ext>
              </a:extLst>
            </p:cNvPr>
            <p:cNvSpPr>
              <a:spLocks noChangeArrowheads="1"/>
            </p:cNvSpPr>
            <p:nvPr/>
          </p:nvSpPr>
          <p:spPr bwMode="auto">
            <a:xfrm>
              <a:off x="-1615216" y="1270486"/>
              <a:ext cx="325677" cy="1790462"/>
            </a:xfrm>
            <a:prstGeom prst="rect">
              <a:avLst/>
            </a:prstGeom>
            <a:solidFill>
              <a:srgbClr val="FFFDD3"/>
            </a:solidFill>
            <a:ln w="9525">
              <a:solidFill>
                <a:srgbClr val="0F0D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326695" name="テキスト ボックス 326694">
              <a:extLst>
                <a:ext uri="{FF2B5EF4-FFF2-40B4-BE49-F238E27FC236}">
                  <a16:creationId xmlns:a16="http://schemas.microsoft.com/office/drawing/2014/main" id="{C0E5DB8E-33C3-133F-DCD9-D6A3E80CF3B4}"/>
                </a:ext>
              </a:extLst>
            </p:cNvPr>
            <p:cNvSpPr txBox="1"/>
            <p:nvPr/>
          </p:nvSpPr>
          <p:spPr>
            <a:xfrm>
              <a:off x="-1652433" y="1270486"/>
              <a:ext cx="400110" cy="1790462"/>
            </a:xfrm>
            <a:prstGeom prst="rect">
              <a:avLst/>
            </a:prstGeom>
            <a:noFill/>
          </p:spPr>
          <p:txBody>
            <a:bodyPr vert="eaVert" wrap="square" rtlCol="0">
              <a:spAutoFit/>
            </a:bodyPr>
            <a:lstStyle/>
            <a:p>
              <a:pPr algn="ctr"/>
              <a:r>
                <a:rPr kumimoji="1" lang="ja-JP" altLang="en-US" sz="1400">
                  <a:latin typeface="Meiryo" panose="020B0604030504040204" pitchFamily="34" charset="-128"/>
                  <a:ea typeface="Meiryo" panose="020B0604030504040204" pitchFamily="34" charset="-128"/>
                </a:rPr>
                <a:t>終</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了</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時</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評</a:t>
              </a:r>
              <a:r>
                <a:rPr kumimoji="1" lang="en-US" altLang="ja-JP" sz="1400" dirty="0">
                  <a:latin typeface="Meiryo" panose="020B0604030504040204" pitchFamily="34" charset="-128"/>
                  <a:ea typeface="Meiryo" panose="020B0604030504040204" pitchFamily="34" charset="-128"/>
                </a:rPr>
                <a:t> </a:t>
              </a:r>
              <a:r>
                <a:rPr kumimoji="1" lang="ja-JP" altLang="en-US" sz="1400">
                  <a:latin typeface="Meiryo" panose="020B0604030504040204" pitchFamily="34" charset="-128"/>
                  <a:ea typeface="Meiryo" panose="020B0604030504040204" pitchFamily="34" charset="-128"/>
                </a:rPr>
                <a:t>価</a:t>
              </a:r>
            </a:p>
          </p:txBody>
        </p:sp>
      </p:grpSp>
      <p:sp>
        <p:nvSpPr>
          <p:cNvPr id="326680" name="線吹き出し 2 (枠付き) 97">
            <a:extLst>
              <a:ext uri="{FF2B5EF4-FFF2-40B4-BE49-F238E27FC236}">
                <a16:creationId xmlns:a16="http://schemas.microsoft.com/office/drawing/2014/main" id="{EE5EB786-D895-4BDD-4237-FDA643D0EEF4}"/>
              </a:ext>
            </a:extLst>
          </p:cNvPr>
          <p:cNvSpPr>
            <a:spLocks/>
          </p:cNvSpPr>
          <p:nvPr/>
        </p:nvSpPr>
        <p:spPr bwMode="auto">
          <a:xfrm>
            <a:off x="6693481" y="1814820"/>
            <a:ext cx="2373215" cy="1465781"/>
          </a:xfrm>
          <a:prstGeom prst="borderCallout2">
            <a:avLst>
              <a:gd name="adj1" fmla="val 45153"/>
              <a:gd name="adj2" fmla="val -3583"/>
              <a:gd name="adj3" fmla="val 45796"/>
              <a:gd name="adj4" fmla="val -67583"/>
              <a:gd name="adj5" fmla="val 46057"/>
              <a:gd name="adj6" fmla="val -105294"/>
            </a:avLst>
          </a:prstGeom>
          <a:solidFill>
            <a:schemeClr val="bg1">
              <a:alpha val="14117"/>
            </a:schemeClr>
          </a:solidFill>
          <a:ln w="50800" algn="ctr">
            <a:solidFill>
              <a:srgbClr val="FF0000"/>
            </a:solidFill>
            <a:miter lim="800000"/>
            <a:headEnd type="oval" w="med" len="med"/>
            <a:tailEnd type="triangle" w="lg" len="med"/>
          </a:ln>
          <a:effectLst>
            <a:outerShdw blurRad="50800" dist="38100" dir="2700000" algn="tl" rotWithShape="0">
              <a:prstClr val="black">
                <a:alpha val="40000"/>
              </a:prstClr>
            </a:outerShdw>
          </a:effec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292">
              <a:solidFill>
                <a:srgbClr val="000000"/>
              </a:solidFill>
              <a:latin typeface="Times New Roman" panose="02020603050405020304" pitchFamily="18" charset="0"/>
            </a:endParaRPr>
          </a:p>
        </p:txBody>
      </p:sp>
      <p:cxnSp>
        <p:nvCxnSpPr>
          <p:cNvPr id="7" name="直線矢印コネクタ 6">
            <a:extLst>
              <a:ext uri="{FF2B5EF4-FFF2-40B4-BE49-F238E27FC236}">
                <a16:creationId xmlns:a16="http://schemas.microsoft.com/office/drawing/2014/main" id="{5E6D4243-FACF-3C43-E32A-4DCA095FEF25}"/>
              </a:ext>
            </a:extLst>
          </p:cNvPr>
          <p:cNvCxnSpPr>
            <a:cxnSpLocks/>
          </p:cNvCxnSpPr>
          <p:nvPr/>
        </p:nvCxnSpPr>
        <p:spPr>
          <a:xfrm flipH="1" flipV="1">
            <a:off x="5918887" y="2706131"/>
            <a:ext cx="698395" cy="1458"/>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26679" name="円/楕円 96">
            <a:extLst>
              <a:ext uri="{FF2B5EF4-FFF2-40B4-BE49-F238E27FC236}">
                <a16:creationId xmlns:a16="http://schemas.microsoft.com/office/drawing/2014/main" id="{C2E553F7-6C9A-F4CF-E63F-4DD8761E12F7}"/>
              </a:ext>
            </a:extLst>
          </p:cNvPr>
          <p:cNvSpPr>
            <a:spLocks noChangeArrowheads="1"/>
          </p:cNvSpPr>
          <p:nvPr/>
        </p:nvSpPr>
        <p:spPr bwMode="auto">
          <a:xfrm>
            <a:off x="5336537" y="1937042"/>
            <a:ext cx="660206" cy="3994202"/>
          </a:xfrm>
          <a:prstGeom prst="ellipse">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215">
              <a:solidFill>
                <a:srgbClr val="FFFFFF"/>
              </a:solidFill>
              <a:latin typeface="Times New Roman" panose="02020603050405020304" pitchFamily="18" charset="0"/>
            </a:endParaRPr>
          </a:p>
        </p:txBody>
      </p:sp>
      <p:cxnSp>
        <p:nvCxnSpPr>
          <p:cNvPr id="186" name="直線矢印コネクタ 185">
            <a:extLst>
              <a:ext uri="{FF2B5EF4-FFF2-40B4-BE49-F238E27FC236}">
                <a16:creationId xmlns:a16="http://schemas.microsoft.com/office/drawing/2014/main" id="{077A216A-564D-AF3A-F443-DA9CDAF4ED0E}"/>
              </a:ext>
            </a:extLst>
          </p:cNvPr>
          <p:cNvCxnSpPr>
            <a:cxnSpLocks/>
          </p:cNvCxnSpPr>
          <p:nvPr/>
        </p:nvCxnSpPr>
        <p:spPr>
          <a:xfrm flipH="1" flipV="1">
            <a:off x="4015946" y="5782963"/>
            <a:ext cx="2601336" cy="516"/>
          </a:xfrm>
          <a:prstGeom prst="straightConnector1">
            <a:avLst/>
          </a:prstGeom>
          <a:ln w="38100">
            <a:solidFill>
              <a:srgbClr val="0000FF"/>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26681" name="線吹き出し 2 (枠付き) 98">
            <a:extLst>
              <a:ext uri="{FF2B5EF4-FFF2-40B4-BE49-F238E27FC236}">
                <a16:creationId xmlns:a16="http://schemas.microsoft.com/office/drawing/2014/main" id="{06313923-A890-FE19-A51C-12652E27EECF}"/>
              </a:ext>
            </a:extLst>
          </p:cNvPr>
          <p:cNvSpPr>
            <a:spLocks/>
          </p:cNvSpPr>
          <p:nvPr/>
        </p:nvSpPr>
        <p:spPr bwMode="auto">
          <a:xfrm>
            <a:off x="6693482" y="4433740"/>
            <a:ext cx="2373214" cy="1515722"/>
          </a:xfrm>
          <a:prstGeom prst="borderCallout2">
            <a:avLst>
              <a:gd name="adj1" fmla="val 77468"/>
              <a:gd name="adj2" fmla="val -4102"/>
              <a:gd name="adj3" fmla="val 77468"/>
              <a:gd name="adj4" fmla="val -17352"/>
              <a:gd name="adj5" fmla="val 77468"/>
              <a:gd name="adj6" fmla="val -34069"/>
            </a:avLst>
          </a:prstGeom>
          <a:solidFill>
            <a:schemeClr val="bg1">
              <a:alpha val="14117"/>
            </a:schemeClr>
          </a:solidFill>
          <a:ln w="50800" algn="ctr">
            <a:solidFill>
              <a:srgbClr val="0000FF"/>
            </a:solidFill>
            <a:miter lim="800000"/>
            <a:headEnd type="oval" w="med" len="med"/>
            <a:tailEnd type="triangle" w="lg" len="med"/>
          </a:ln>
          <a:effectLst>
            <a:outerShdw blurRad="50800" dist="38100" dir="2700000" algn="tl" rotWithShape="0">
              <a:prstClr val="black">
                <a:alpha val="40000"/>
              </a:prstClr>
            </a:outerShdw>
          </a:effec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292">
              <a:solidFill>
                <a:srgbClr val="000000"/>
              </a:solidFill>
              <a:latin typeface="Times New Roman" panose="02020603050405020304" pitchFamily="18" charset="0"/>
            </a:endParaRPr>
          </a:p>
        </p:txBody>
      </p:sp>
      <p:sp>
        <p:nvSpPr>
          <p:cNvPr id="326702" name="テキスト ボックス 326701">
            <a:extLst>
              <a:ext uri="{FF2B5EF4-FFF2-40B4-BE49-F238E27FC236}">
                <a16:creationId xmlns:a16="http://schemas.microsoft.com/office/drawing/2014/main" id="{A7499D58-5EAE-3A79-6FC0-EF0B199B2BCE}"/>
              </a:ext>
            </a:extLst>
          </p:cNvPr>
          <p:cNvSpPr txBox="1"/>
          <p:nvPr/>
        </p:nvSpPr>
        <p:spPr>
          <a:xfrm>
            <a:off x="6710926" y="1848814"/>
            <a:ext cx="2355770" cy="1461939"/>
          </a:xfrm>
          <a:prstGeom prst="rect">
            <a:avLst/>
          </a:prstGeom>
          <a:noFill/>
        </p:spPr>
        <p:txBody>
          <a:bodyPr wrap="square">
            <a:spAutoFit/>
          </a:bodyPr>
          <a:lstStyle/>
          <a:p>
            <a:pPr eaLnBrk="1" hangingPunct="1">
              <a:spcBef>
                <a:spcPct val="0"/>
              </a:spcBef>
              <a:buFontTx/>
              <a:buNone/>
            </a:pPr>
            <a:r>
              <a:rPr lang="ja-JP" altLang="en-US" sz="1200">
                <a:solidFill>
                  <a:srgbClr val="000000"/>
                </a:solidFill>
                <a:latin typeface="Meiryo" panose="020B0604030504040204" pitchFamily="34" charset="-128"/>
                <a:ea typeface="Meiryo" panose="020B0604030504040204" pitchFamily="34" charset="-128"/>
              </a:rPr>
              <a:t>①地域でサポートするためのチームを作り、ネットワークを組織する</a:t>
            </a:r>
            <a:endParaRPr lang="en-US" altLang="ja-JP" sz="1200" dirty="0">
              <a:solidFill>
                <a:srgbClr val="000000"/>
              </a:solidFill>
              <a:latin typeface="Meiryo" panose="020B0604030504040204" pitchFamily="34" charset="-128"/>
              <a:ea typeface="Meiryo" panose="020B0604030504040204" pitchFamily="34" charset="-128"/>
            </a:endParaRPr>
          </a:p>
          <a:p>
            <a:pPr eaLnBrk="1" hangingPunct="1">
              <a:spcBef>
                <a:spcPct val="0"/>
              </a:spcBef>
              <a:buFontTx/>
              <a:buNone/>
            </a:pPr>
            <a:endParaRPr lang="en-US" altLang="ja-JP" sz="500" dirty="0">
              <a:solidFill>
                <a:srgbClr val="000000"/>
              </a:solidFill>
              <a:latin typeface="Meiryo" panose="020B0604030504040204" pitchFamily="34" charset="-128"/>
              <a:ea typeface="Meiryo" panose="020B0604030504040204" pitchFamily="34" charset="-128"/>
            </a:endParaRPr>
          </a:p>
          <a:p>
            <a:pPr eaLnBrk="1" hangingPunct="1">
              <a:spcBef>
                <a:spcPct val="0"/>
              </a:spcBef>
              <a:buFontTx/>
              <a:buNone/>
            </a:pPr>
            <a:r>
              <a:rPr lang="ja-JP" altLang="en-US" sz="1200">
                <a:solidFill>
                  <a:srgbClr val="000000"/>
                </a:solidFill>
                <a:latin typeface="Meiryo" panose="020B0604030504040204" pitchFamily="34" charset="-128"/>
                <a:ea typeface="Meiryo" panose="020B0604030504040204" pitchFamily="34" charset="-128"/>
              </a:rPr>
              <a:t>②本人・家族や環境、生活全体に関する様々な情報や知識、技術の共有、ニーズ、支援方針を確認して統括する</a:t>
            </a:r>
          </a:p>
        </p:txBody>
      </p:sp>
      <p:sp>
        <p:nvSpPr>
          <p:cNvPr id="326704" name="テキスト ボックス 326703">
            <a:extLst>
              <a:ext uri="{FF2B5EF4-FFF2-40B4-BE49-F238E27FC236}">
                <a16:creationId xmlns:a16="http://schemas.microsoft.com/office/drawing/2014/main" id="{9CE97D8C-CD89-A8FB-63CD-9E78D3CBADB8}"/>
              </a:ext>
            </a:extLst>
          </p:cNvPr>
          <p:cNvSpPr txBox="1"/>
          <p:nvPr/>
        </p:nvSpPr>
        <p:spPr>
          <a:xfrm>
            <a:off x="6693480" y="3499217"/>
            <a:ext cx="2355771" cy="892552"/>
          </a:xfrm>
          <a:prstGeom prst="rect">
            <a:avLst/>
          </a:prstGeom>
          <a:noFill/>
        </p:spPr>
        <p:txBody>
          <a:bodyPr wrap="square">
            <a:spAutoFit/>
          </a:bodyPr>
          <a:lstStyle/>
          <a:p>
            <a:pPr algn="ctr" eaLnBrk="1" hangingPunct="1">
              <a:defRPr/>
            </a:pPr>
            <a:r>
              <a:rPr lang="ja-JP" altLang="en-US" sz="1300">
                <a:solidFill>
                  <a:srgbClr val="000000"/>
                </a:solidFill>
                <a:latin typeface="Meiryo" panose="020B0604030504040204" pitchFamily="34" charset="-128"/>
                <a:ea typeface="Meiryo" panose="020B0604030504040204" pitchFamily="34" charset="-128"/>
              </a:rPr>
              <a:t>本人・家族、支援者が</a:t>
            </a:r>
            <a:endParaRPr lang="en-US" altLang="ja-JP" sz="1300" dirty="0">
              <a:solidFill>
                <a:srgbClr val="000000"/>
              </a:solidFill>
              <a:latin typeface="Meiryo" panose="020B0604030504040204" pitchFamily="34" charset="-128"/>
              <a:ea typeface="Meiryo" panose="020B0604030504040204" pitchFamily="34" charset="-128"/>
            </a:endParaRPr>
          </a:p>
          <a:p>
            <a:pPr algn="ctr" eaLnBrk="1" hangingPunct="1">
              <a:defRPr/>
            </a:pPr>
            <a:r>
              <a:rPr lang="en-US" altLang="ja-JP" sz="1300" dirty="0">
                <a:solidFill>
                  <a:srgbClr val="000000"/>
                </a:solidFill>
                <a:latin typeface="Meiryo" panose="020B0604030504040204" pitchFamily="34" charset="-128"/>
                <a:ea typeface="Meiryo" panose="020B0604030504040204" pitchFamily="34" charset="-128"/>
              </a:rPr>
              <a:t> </a:t>
            </a:r>
            <a:r>
              <a:rPr lang="ja-JP" altLang="en-US" sz="1300">
                <a:solidFill>
                  <a:srgbClr val="000000"/>
                </a:solidFill>
                <a:latin typeface="Meiryo" panose="020B0604030504040204" pitchFamily="34" charset="-128"/>
                <a:ea typeface="Meiryo" panose="020B0604030504040204" pitchFamily="34" charset="-128"/>
              </a:rPr>
              <a:t>混乱しないように障害特性の理解、適切な支援方法を</a:t>
            </a:r>
            <a:endParaRPr lang="en-US" altLang="ja-JP" sz="1300" dirty="0">
              <a:solidFill>
                <a:srgbClr val="000000"/>
              </a:solidFill>
              <a:latin typeface="Meiryo" panose="020B0604030504040204" pitchFamily="34" charset="-128"/>
              <a:ea typeface="Meiryo" panose="020B0604030504040204" pitchFamily="34" charset="-128"/>
            </a:endParaRPr>
          </a:p>
          <a:p>
            <a:pPr algn="ctr" eaLnBrk="1" hangingPunct="1">
              <a:defRPr/>
            </a:pPr>
            <a:r>
              <a:rPr lang="ja-JP" altLang="en-US" sz="1300">
                <a:solidFill>
                  <a:srgbClr val="000000"/>
                </a:solidFill>
                <a:latin typeface="Meiryo" panose="020B0604030504040204" pitchFamily="34" charset="-128"/>
                <a:ea typeface="Meiryo" panose="020B0604030504040204" pitchFamily="34" charset="-128"/>
              </a:rPr>
              <a:t>共有する</a:t>
            </a:r>
            <a:endParaRPr lang="ja-JP" altLang="en-US" sz="1300" dirty="0">
              <a:solidFill>
                <a:srgbClr val="000000"/>
              </a:solidFill>
              <a:latin typeface="Meiryo" panose="020B0604030504040204" pitchFamily="34" charset="-128"/>
              <a:ea typeface="Meiryo" panose="020B0604030504040204" pitchFamily="34" charset="-128"/>
            </a:endParaRPr>
          </a:p>
        </p:txBody>
      </p:sp>
      <p:sp>
        <p:nvSpPr>
          <p:cNvPr id="326706" name="テキスト ボックス 326705">
            <a:extLst>
              <a:ext uri="{FF2B5EF4-FFF2-40B4-BE49-F238E27FC236}">
                <a16:creationId xmlns:a16="http://schemas.microsoft.com/office/drawing/2014/main" id="{F705C5E9-6761-9470-0E95-472EA498BEC8}"/>
              </a:ext>
            </a:extLst>
          </p:cNvPr>
          <p:cNvSpPr txBox="1"/>
          <p:nvPr/>
        </p:nvSpPr>
        <p:spPr>
          <a:xfrm>
            <a:off x="6693480" y="4492448"/>
            <a:ext cx="2342635" cy="1508105"/>
          </a:xfrm>
          <a:prstGeom prst="rect">
            <a:avLst/>
          </a:prstGeom>
          <a:noFill/>
        </p:spPr>
        <p:txBody>
          <a:bodyPr wrap="square">
            <a:spAutoFit/>
          </a:bodyPr>
          <a:lstStyle/>
          <a:p>
            <a:pPr eaLnBrk="1" hangingPunct="1">
              <a:spcBef>
                <a:spcPct val="0"/>
              </a:spcBef>
              <a:buFontTx/>
              <a:buNone/>
            </a:pPr>
            <a:r>
              <a:rPr lang="ja-JP" altLang="en-US" sz="1200">
                <a:solidFill>
                  <a:srgbClr val="000000"/>
                </a:solidFill>
                <a:latin typeface="Meiryo" panose="020B0604030504040204" pitchFamily="34" charset="-128"/>
                <a:ea typeface="Meiryo" panose="020B0604030504040204" pitchFamily="34" charset="-128"/>
              </a:rPr>
              <a:t>①障害児支援利用計画を参考にして、事業所内で個別支援会議を開き、個別支援計画を作成する</a:t>
            </a:r>
            <a:endParaRPr lang="en-US" altLang="ja-JP" sz="1200" dirty="0">
              <a:solidFill>
                <a:srgbClr val="000000"/>
              </a:solidFill>
              <a:latin typeface="Meiryo" panose="020B0604030504040204" pitchFamily="34" charset="-128"/>
              <a:ea typeface="Meiryo" panose="020B0604030504040204" pitchFamily="34" charset="-128"/>
            </a:endParaRPr>
          </a:p>
          <a:p>
            <a:pPr eaLnBrk="1" hangingPunct="1">
              <a:spcBef>
                <a:spcPct val="0"/>
              </a:spcBef>
              <a:buFontTx/>
              <a:buNone/>
            </a:pPr>
            <a:endParaRPr lang="en-US" altLang="ja-JP" sz="500" dirty="0">
              <a:solidFill>
                <a:srgbClr val="000000"/>
              </a:solidFill>
              <a:latin typeface="Meiryo" panose="020B0604030504040204" pitchFamily="34" charset="-128"/>
              <a:ea typeface="Meiryo" panose="020B0604030504040204" pitchFamily="34" charset="-128"/>
            </a:endParaRPr>
          </a:p>
          <a:p>
            <a:pPr eaLnBrk="1" hangingPunct="1">
              <a:spcBef>
                <a:spcPct val="0"/>
              </a:spcBef>
              <a:buFontTx/>
              <a:buNone/>
            </a:pPr>
            <a:r>
              <a:rPr lang="ja-JP" altLang="en-US" sz="1200">
                <a:solidFill>
                  <a:srgbClr val="000000"/>
                </a:solidFill>
                <a:latin typeface="Meiryo" panose="020B0604030504040204" pitchFamily="34" charset="-128"/>
                <a:ea typeface="Meiryo" panose="020B0604030504040204" pitchFamily="34" charset="-128"/>
              </a:rPr>
              <a:t>②それぞれの支援の提供状況、目標の達成状況、本人の状況について評価を共有する</a:t>
            </a:r>
          </a:p>
        </p:txBody>
      </p:sp>
      <p:grpSp>
        <p:nvGrpSpPr>
          <p:cNvPr id="326708" name="グループ化 326707">
            <a:extLst>
              <a:ext uri="{FF2B5EF4-FFF2-40B4-BE49-F238E27FC236}">
                <a16:creationId xmlns:a16="http://schemas.microsoft.com/office/drawing/2014/main" id="{00DA9872-B8C8-58F7-7A85-99E089AA1BCD}"/>
              </a:ext>
            </a:extLst>
          </p:cNvPr>
          <p:cNvGrpSpPr/>
          <p:nvPr/>
        </p:nvGrpSpPr>
        <p:grpSpPr>
          <a:xfrm>
            <a:off x="991854" y="6267707"/>
            <a:ext cx="7435574" cy="541792"/>
            <a:chOff x="991854" y="999590"/>
            <a:chExt cx="7435574" cy="541792"/>
          </a:xfrm>
        </p:grpSpPr>
        <p:sp>
          <p:nvSpPr>
            <p:cNvPr id="326709" name="右矢印 326708">
              <a:extLst>
                <a:ext uri="{FF2B5EF4-FFF2-40B4-BE49-F238E27FC236}">
                  <a16:creationId xmlns:a16="http://schemas.microsoft.com/office/drawing/2014/main" id="{54D3F493-0D9C-E524-114E-DFA5E6921F45}"/>
                </a:ext>
              </a:extLst>
            </p:cNvPr>
            <p:cNvSpPr/>
            <p:nvPr/>
          </p:nvSpPr>
          <p:spPr>
            <a:xfrm>
              <a:off x="991854" y="999590"/>
              <a:ext cx="7435574" cy="541792"/>
            </a:xfrm>
            <a:prstGeom prst="rightArrow">
              <a:avLst>
                <a:gd name="adj1" fmla="val 69705"/>
                <a:gd name="adj2" fmla="val 55912"/>
              </a:avLst>
            </a:prstGeom>
            <a:solidFill>
              <a:srgbClr val="FF00FF"/>
            </a:solidFill>
            <a:ln>
              <a:solidFill>
                <a:srgbClr val="FF00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710" name="テキスト ボックス 326709">
              <a:extLst>
                <a:ext uri="{FF2B5EF4-FFF2-40B4-BE49-F238E27FC236}">
                  <a16:creationId xmlns:a16="http://schemas.microsoft.com/office/drawing/2014/main" id="{84AE9397-8299-96A0-6101-99E0FD0436A7}"/>
                </a:ext>
              </a:extLst>
            </p:cNvPr>
            <p:cNvSpPr txBox="1"/>
            <p:nvPr/>
          </p:nvSpPr>
          <p:spPr>
            <a:xfrm>
              <a:off x="991854" y="1085781"/>
              <a:ext cx="7427141" cy="430887"/>
            </a:xfrm>
            <a:prstGeom prst="rect">
              <a:avLst/>
            </a:prstGeom>
            <a:noFill/>
          </p:spPr>
          <p:txBody>
            <a:bodyPr wrap="square" rtlCol="0">
              <a:spAutoFit/>
            </a:bodyPr>
            <a:lstStyle/>
            <a:p>
              <a:pPr algn="ctr"/>
              <a:r>
                <a:rPr lang="ja-JP" altLang="en-US" sz="2200">
                  <a:solidFill>
                    <a:schemeClr val="bg1"/>
                  </a:solidFill>
                  <a:latin typeface="Hiragino Kaku Gothic Std W8" panose="020B0800000000000000" pitchFamily="34" charset="-128"/>
                  <a:ea typeface="Hiragino Kaku Gothic Std W8" panose="020B0800000000000000" pitchFamily="34" charset="-128"/>
                </a:rPr>
                <a:t>児童発達支援管理責任者による</a:t>
              </a:r>
              <a:r>
                <a:rPr lang="ja-JP" altLang="en-US" sz="2200" i="1">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a:t>
              </a:r>
              <a:r>
                <a:rPr lang="en-US" altLang="ja-JP" sz="2200" i="1" u="sng" dirty="0">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 </a:t>
              </a:r>
              <a:r>
                <a:rPr lang="ja-JP" altLang="en-US" sz="2200" i="1" u="sng">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深める</a:t>
              </a:r>
              <a:r>
                <a:rPr lang="en-US" altLang="ja-JP" sz="2200" i="1" u="sng" dirty="0">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 </a:t>
              </a:r>
              <a:r>
                <a:rPr lang="ja-JP" altLang="en-US" sz="2200" i="1">
                  <a:solidFill>
                    <a:srgbClr val="FFFF00"/>
                  </a:solidFill>
                  <a:effectLst>
                    <a:outerShdw blurRad="38100" dist="38100" dir="2700000" algn="tl">
                      <a:srgbClr val="000000">
                        <a:alpha val="43137"/>
                      </a:srgbClr>
                    </a:outerShdw>
                  </a:effectLst>
                  <a:latin typeface="Hiragino Kaku Gothic Std W8" panose="020B0800000000000000" pitchFamily="34" charset="-128"/>
                  <a:ea typeface="Hiragino Kaku Gothic Std W8" panose="020B0800000000000000" pitchFamily="34" charset="-128"/>
                </a:rPr>
                <a:t>」</a:t>
              </a:r>
              <a:r>
                <a:rPr lang="ja-JP" altLang="en-US" sz="2200">
                  <a:solidFill>
                    <a:schemeClr val="bg1"/>
                  </a:solidFill>
                  <a:latin typeface="Hiragino Kaku Gothic Std W8" panose="020B0800000000000000" pitchFamily="34" charset="-128"/>
                  <a:ea typeface="Hiragino Kaku Gothic Std W8" panose="020B0800000000000000" pitchFamily="34" charset="-128"/>
                </a:rPr>
                <a:t>支援</a:t>
              </a:r>
            </a:p>
          </p:txBody>
        </p:sp>
      </p:grpSp>
    </p:spTree>
    <p:extLst>
      <p:ext uri="{BB962C8B-B14F-4D97-AF65-F5344CB8AC3E}">
        <p14:creationId xmlns:p14="http://schemas.microsoft.com/office/powerpoint/2010/main" val="120372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26679"/>
                                        </p:tgtEl>
                                        <p:attrNameLst>
                                          <p:attrName>style.visibility</p:attrName>
                                        </p:attrNameLst>
                                      </p:cBhvr>
                                      <p:to>
                                        <p:strVal val="visible"/>
                                      </p:to>
                                    </p:set>
                                    <p:animEffect transition="in" filter="barn(inVertical)">
                                      <p:cBhvr>
                                        <p:cTn id="11" dur="500"/>
                                        <p:tgtEl>
                                          <p:spTgt spid="3266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arn(inVertical)">
                                      <p:cBhvr>
                                        <p:cTn id="16" dur="500"/>
                                        <p:tgtEl>
                                          <p:spTgt spid="1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26680"/>
                                        </p:tgtEl>
                                        <p:attrNameLst>
                                          <p:attrName>style.visibility</p:attrName>
                                        </p:attrNameLst>
                                      </p:cBhvr>
                                      <p:to>
                                        <p:strVal val="visible"/>
                                      </p:to>
                                    </p:set>
                                    <p:animEffect transition="in" filter="barn(inVertical)">
                                      <p:cBhvr>
                                        <p:cTn id="21" dur="500"/>
                                        <p:tgtEl>
                                          <p:spTgt spid="326680"/>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6681"/>
                                        </p:tgtEl>
                                        <p:attrNameLst>
                                          <p:attrName>style.visibility</p:attrName>
                                        </p:attrNameLst>
                                      </p:cBhvr>
                                      <p:to>
                                        <p:strVal val="visible"/>
                                      </p:to>
                                    </p:set>
                                    <p:animEffect transition="in" filter="barn(inVertical)">
                                      <p:cBhvr>
                                        <p:cTn id="29" dur="500"/>
                                        <p:tgtEl>
                                          <p:spTgt spid="326681"/>
                                        </p:tgtEl>
                                      </p:cBhvr>
                                    </p:animEffect>
                                  </p:childTnLst>
                                </p:cTn>
                              </p:par>
                              <p:par>
                                <p:cTn id="30" presetID="16" presetClass="entr" presetSubtype="21" fill="hold" nodeType="withEffect">
                                  <p:stCondLst>
                                    <p:cond delay="0"/>
                                  </p:stCondLst>
                                  <p:childTnLst>
                                    <p:set>
                                      <p:cBhvr>
                                        <p:cTn id="31" dur="1" fill="hold">
                                          <p:stCondLst>
                                            <p:cond delay="0"/>
                                          </p:stCondLst>
                                        </p:cTn>
                                        <p:tgtEl>
                                          <p:spTgt spid="186"/>
                                        </p:tgtEl>
                                        <p:attrNameLst>
                                          <p:attrName>style.visibility</p:attrName>
                                        </p:attrNameLst>
                                      </p:cBhvr>
                                      <p:to>
                                        <p:strVal val="visible"/>
                                      </p:to>
                                    </p:set>
                                    <p:animEffect transition="in" filter="barn(inVertical)">
                                      <p:cBhvr>
                                        <p:cTn id="32" dur="500"/>
                                        <p:tgtEl>
                                          <p:spTgt spid="18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2" grpId="0" animBg="1"/>
      <p:bldP spid="30" grpId="0" animBg="1"/>
      <p:bldP spid="326680" grpId="0" animBg="1"/>
      <p:bldP spid="326679" grpId="0" animBg="1"/>
      <p:bldP spid="3266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004D-44AE-093F-9861-F901EBC0FE16}"/>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1AF5B8-7A09-A5A3-4AC5-69B7FEFE40A9}"/>
              </a:ext>
            </a:extLst>
          </p:cNvPr>
          <p:cNvSpPr txBox="1"/>
          <p:nvPr/>
        </p:nvSpPr>
        <p:spPr>
          <a:xfrm>
            <a:off x="251790" y="272707"/>
            <a:ext cx="8666923" cy="1446550"/>
          </a:xfrm>
          <a:prstGeom prst="rect">
            <a:avLst/>
          </a:prstGeom>
          <a:noFill/>
        </p:spPr>
        <p:txBody>
          <a:bodyPr wrap="square">
            <a:spAutoFit/>
          </a:bodyPr>
          <a:lstStyle/>
          <a:p>
            <a:r>
              <a:rPr kumimoji="1" lang="ja-JP" altLang="en-US" sz="4400" b="1">
                <a:latin typeface="Meiryo" panose="020B0604030504040204" pitchFamily="34" charset="-128"/>
                <a:ea typeface="Meiryo" panose="020B0604030504040204" pitchFamily="34" charset="-128"/>
              </a:rPr>
              <a:t>「支援会議」</a:t>
            </a:r>
            <a:r>
              <a:rPr kumimoji="1" lang="ja-JP" altLang="en-US" b="1">
                <a:latin typeface="Meiryo" panose="020B0604030504040204" pitchFamily="34" charset="-128"/>
                <a:ea typeface="Meiryo" panose="020B0604030504040204" pitchFamily="34" charset="-128"/>
              </a:rPr>
              <a:t>（サービス担当者会議・個別支援会議等を含む）</a:t>
            </a:r>
            <a:endParaRPr kumimoji="1" lang="en-US" altLang="ja-JP" b="1" dirty="0">
              <a:latin typeface="Meiryo" panose="020B0604030504040204" pitchFamily="34" charset="-128"/>
              <a:ea typeface="Meiryo" panose="020B0604030504040204" pitchFamily="34" charset="-128"/>
            </a:endParaRPr>
          </a:p>
          <a:p>
            <a:r>
              <a:rPr kumimoji="1" lang="ja-JP" altLang="en-US" sz="4400" b="1">
                <a:latin typeface="Meiryo" panose="020B0604030504040204" pitchFamily="34" charset="-128"/>
                <a:ea typeface="Meiryo" panose="020B0604030504040204" pitchFamily="34" charset="-128"/>
              </a:rPr>
              <a:t>を実施していくタイミング</a:t>
            </a:r>
            <a:endParaRPr lang="ja-JP" altLang="en-US" sz="3600" b="1">
              <a:latin typeface="Meiryo" panose="020B0604030504040204" pitchFamily="34" charset="-128"/>
              <a:ea typeface="Meiryo" panose="020B0604030504040204" pitchFamily="34" charset="-128"/>
            </a:endParaRPr>
          </a:p>
        </p:txBody>
      </p:sp>
      <p:grpSp>
        <p:nvGrpSpPr>
          <p:cNvPr id="15" name="グループ化 14">
            <a:extLst>
              <a:ext uri="{FF2B5EF4-FFF2-40B4-BE49-F238E27FC236}">
                <a16:creationId xmlns:a16="http://schemas.microsoft.com/office/drawing/2014/main" id="{E3CF1144-B8A2-F52A-E642-B0362D34BBC9}"/>
              </a:ext>
            </a:extLst>
          </p:cNvPr>
          <p:cNvGrpSpPr/>
          <p:nvPr/>
        </p:nvGrpSpPr>
        <p:grpSpPr>
          <a:xfrm>
            <a:off x="251789" y="1995153"/>
            <a:ext cx="8666923" cy="4590139"/>
            <a:chOff x="251789" y="1995153"/>
            <a:chExt cx="8666923" cy="4590139"/>
          </a:xfrm>
        </p:grpSpPr>
        <p:sp>
          <p:nvSpPr>
            <p:cNvPr id="13" name="角丸四角形 12">
              <a:extLst>
                <a:ext uri="{FF2B5EF4-FFF2-40B4-BE49-F238E27FC236}">
                  <a16:creationId xmlns:a16="http://schemas.microsoft.com/office/drawing/2014/main" id="{D2035D30-A663-455F-C6D9-F05A7C8B9162}"/>
                </a:ext>
              </a:extLst>
            </p:cNvPr>
            <p:cNvSpPr/>
            <p:nvPr/>
          </p:nvSpPr>
          <p:spPr>
            <a:xfrm>
              <a:off x="251789" y="1995153"/>
              <a:ext cx="8666923" cy="4590139"/>
            </a:xfrm>
            <a:prstGeom prst="roundRect">
              <a:avLst>
                <a:gd name="adj" fmla="val 2869"/>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a:lstStyle/>
            <a:p>
              <a:endParaRPr lang="ja-JP" altLang="en-US"/>
            </a:p>
          </p:txBody>
        </p:sp>
        <p:sp>
          <p:nvSpPr>
            <p:cNvPr id="9" name="テキスト ボックス 8">
              <a:extLst>
                <a:ext uri="{FF2B5EF4-FFF2-40B4-BE49-F238E27FC236}">
                  <a16:creationId xmlns:a16="http://schemas.microsoft.com/office/drawing/2014/main" id="{E9DE6E33-D1AF-8D46-0C0D-8471BE152B5B}"/>
                </a:ext>
              </a:extLst>
            </p:cNvPr>
            <p:cNvSpPr txBox="1"/>
            <p:nvPr/>
          </p:nvSpPr>
          <p:spPr>
            <a:xfrm>
              <a:off x="344557" y="2496570"/>
              <a:ext cx="8547654" cy="3693319"/>
            </a:xfrm>
            <a:prstGeom prst="rect">
              <a:avLst/>
            </a:prstGeom>
            <a:noFill/>
          </p:spPr>
          <p:txBody>
            <a:bodyPr wrap="square">
              <a:spAutoFit/>
            </a:bodyPr>
            <a:lstStyle/>
            <a:p>
              <a:pPr lvl="0"/>
              <a:r>
                <a:rPr kumimoji="1" lang="ja-JP" altLang="ja-JP" sz="2600" b="1">
                  <a:solidFill>
                    <a:schemeClr val="bg1"/>
                  </a:solidFill>
                  <a:latin typeface="Meiryo" panose="020B0604030504040204" pitchFamily="34" charset="-128"/>
                  <a:ea typeface="Meiryo" panose="020B0604030504040204" pitchFamily="34" charset="-128"/>
                </a:rPr>
                <a:t>初期</a:t>
              </a:r>
              <a:r>
                <a:rPr kumimoji="1" lang="ja-JP" altLang="ja-JP" sz="2600">
                  <a:solidFill>
                    <a:schemeClr val="bg1"/>
                  </a:solidFill>
                  <a:latin typeface="Meiryo" panose="020B0604030504040204" pitchFamily="34" charset="-128"/>
                  <a:ea typeface="Meiryo" panose="020B0604030504040204" pitchFamily="34" charset="-128"/>
                </a:rPr>
                <a:t>の利用計画作成～個別支援計画作成においては、利用計画案作成</a:t>
              </a:r>
              <a:r>
                <a:rPr kumimoji="1" lang="ja-JP" altLang="ja-JP" sz="2600" b="1">
                  <a:solidFill>
                    <a:schemeClr val="bg1"/>
                  </a:solidFill>
                  <a:latin typeface="Meiryo" panose="020B0604030504040204" pitchFamily="34" charset="-128"/>
                  <a:ea typeface="Meiryo" panose="020B0604030504040204" pitchFamily="34" charset="-128"/>
                </a:rPr>
                <a:t>前後</a:t>
              </a:r>
              <a:r>
                <a:rPr kumimoji="1" lang="ja-JP" altLang="ja-JP" sz="2600">
                  <a:solidFill>
                    <a:schemeClr val="bg1"/>
                  </a:solidFill>
                  <a:latin typeface="Meiryo" panose="020B0604030504040204" pitchFamily="34" charset="-128"/>
                  <a:ea typeface="Meiryo" panose="020B0604030504040204" pitchFamily="34" charset="-128"/>
                </a:rPr>
                <a:t>にサービス担当者会議（関係機関との連絡会議）を丁寧に実施し、</a:t>
              </a:r>
              <a:r>
                <a:rPr kumimoji="1" lang="ja-JP" altLang="ja-JP" sz="2600" b="1">
                  <a:solidFill>
                    <a:schemeClr val="bg1"/>
                  </a:solidFill>
                  <a:latin typeface="Meiryo" panose="020B0604030504040204" pitchFamily="34" charset="-128"/>
                  <a:ea typeface="Meiryo" panose="020B0604030504040204" pitchFamily="34" charset="-128"/>
                </a:rPr>
                <a:t>支援チーム全体が了解</a:t>
              </a:r>
              <a:r>
                <a:rPr kumimoji="1" lang="ja-JP" altLang="ja-JP" sz="2600">
                  <a:solidFill>
                    <a:schemeClr val="bg1"/>
                  </a:solidFill>
                  <a:latin typeface="Meiryo" panose="020B0604030504040204" pitchFamily="34" charset="-128"/>
                  <a:ea typeface="Meiryo" panose="020B0604030504040204" pitchFamily="34" charset="-128"/>
                </a:rPr>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altLang="ja-JP" sz="2600" dirty="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24070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9F09B-18C8-A948-7BF0-B4AD3AFFF298}"/>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8543D1-DB82-E510-9B4B-5C8B85C2CF0F}"/>
              </a:ext>
            </a:extLst>
          </p:cNvPr>
          <p:cNvSpPr txBox="1"/>
          <p:nvPr/>
        </p:nvSpPr>
        <p:spPr>
          <a:xfrm>
            <a:off x="251790" y="272707"/>
            <a:ext cx="8666923" cy="1446550"/>
          </a:xfrm>
          <a:prstGeom prst="rect">
            <a:avLst/>
          </a:prstGeom>
          <a:noFill/>
        </p:spPr>
        <p:txBody>
          <a:bodyPr wrap="square">
            <a:spAutoFit/>
          </a:bodyPr>
          <a:lstStyle/>
          <a:p>
            <a:r>
              <a:rPr kumimoji="1" lang="ja-JP" altLang="en-US" sz="4400" b="1">
                <a:latin typeface="Meiryo" panose="020B0604030504040204" pitchFamily="34" charset="-128"/>
                <a:ea typeface="Meiryo" panose="020B0604030504040204" pitchFamily="34" charset="-128"/>
              </a:rPr>
              <a:t>「支援会議」</a:t>
            </a:r>
            <a:r>
              <a:rPr kumimoji="1" lang="ja-JP" altLang="en-US" b="1">
                <a:latin typeface="Meiryo" panose="020B0604030504040204" pitchFamily="34" charset="-128"/>
                <a:ea typeface="Meiryo" panose="020B0604030504040204" pitchFamily="34" charset="-128"/>
              </a:rPr>
              <a:t>（サービス担当者会議・個別支援会議等を含む）</a:t>
            </a:r>
            <a:endParaRPr kumimoji="1" lang="en-US" altLang="ja-JP" b="1" dirty="0">
              <a:latin typeface="Meiryo" panose="020B0604030504040204" pitchFamily="34" charset="-128"/>
              <a:ea typeface="Meiryo" panose="020B0604030504040204" pitchFamily="34" charset="-128"/>
            </a:endParaRPr>
          </a:p>
          <a:p>
            <a:r>
              <a:rPr kumimoji="1" lang="ja-JP" altLang="en-US" sz="4400" b="1">
                <a:latin typeface="Meiryo" panose="020B0604030504040204" pitchFamily="34" charset="-128"/>
                <a:ea typeface="Meiryo" panose="020B0604030504040204" pitchFamily="34" charset="-128"/>
              </a:rPr>
              <a:t>を実施していくタイミング</a:t>
            </a:r>
            <a:endParaRPr lang="ja-JP" altLang="en-US" sz="3600" b="1">
              <a:latin typeface="Meiryo" panose="020B0604030504040204" pitchFamily="34" charset="-128"/>
              <a:ea typeface="Meiryo" panose="020B0604030504040204" pitchFamily="34" charset="-128"/>
            </a:endParaRPr>
          </a:p>
        </p:txBody>
      </p:sp>
      <p:sp>
        <p:nvSpPr>
          <p:cNvPr id="8" name="角丸四角形 7">
            <a:extLst>
              <a:ext uri="{FF2B5EF4-FFF2-40B4-BE49-F238E27FC236}">
                <a16:creationId xmlns:a16="http://schemas.microsoft.com/office/drawing/2014/main" id="{666BFFA7-B873-331B-5626-4165C1EE7199}"/>
              </a:ext>
            </a:extLst>
          </p:cNvPr>
          <p:cNvSpPr/>
          <p:nvPr/>
        </p:nvSpPr>
        <p:spPr>
          <a:xfrm>
            <a:off x="251789" y="1603513"/>
            <a:ext cx="8666923" cy="5208104"/>
          </a:xfrm>
          <a:prstGeom prst="roundRect">
            <a:avLst>
              <a:gd name="adj" fmla="val 2869"/>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a:lstStyle/>
          <a:p>
            <a:endParaRPr lang="ja-JP" altLang="en-US"/>
          </a:p>
        </p:txBody>
      </p:sp>
      <p:sp>
        <p:nvSpPr>
          <p:cNvPr id="13" name="テキスト ボックス 12">
            <a:extLst>
              <a:ext uri="{FF2B5EF4-FFF2-40B4-BE49-F238E27FC236}">
                <a16:creationId xmlns:a16="http://schemas.microsoft.com/office/drawing/2014/main" id="{906E3762-4221-6E34-B265-8DE5BCEEE4E4}"/>
              </a:ext>
            </a:extLst>
          </p:cNvPr>
          <p:cNvSpPr txBox="1"/>
          <p:nvPr/>
        </p:nvSpPr>
        <p:spPr>
          <a:xfrm>
            <a:off x="344553" y="1813749"/>
            <a:ext cx="8574159" cy="4893647"/>
          </a:xfrm>
          <a:prstGeom prst="rect">
            <a:avLst/>
          </a:prstGeom>
          <a:noFill/>
        </p:spPr>
        <p:txBody>
          <a:bodyPr wrap="square">
            <a:spAutoFit/>
          </a:bodyPr>
          <a:lstStyle/>
          <a:p>
            <a:pPr lvl="0"/>
            <a:r>
              <a:rPr kumimoji="1" lang="ja-JP" altLang="ja-JP" sz="2600" b="1">
                <a:solidFill>
                  <a:schemeClr val="bg1"/>
                </a:solidFill>
                <a:latin typeface="Meiryo" panose="020B0604030504040204" pitchFamily="34" charset="-128"/>
                <a:ea typeface="Meiryo" panose="020B0604030504040204" pitchFamily="34" charset="-128"/>
              </a:rPr>
              <a:t>モニタリング以降</a:t>
            </a:r>
            <a:r>
              <a:rPr kumimoji="1" lang="ja-JP" altLang="ja-JP" sz="2600">
                <a:solidFill>
                  <a:schemeClr val="bg1"/>
                </a:solidFill>
                <a:latin typeface="Meiryo" panose="020B0604030504040204" pitchFamily="34" charset="-128"/>
                <a:ea typeface="Meiryo" panose="020B0604030504040204" pitchFamily="34" charset="-128"/>
              </a:rPr>
              <a:t>については、利用計画におけるモニタリングと、個別支援計画の中間評価の時期を一致させていくことは、合理的かつ有効な連携の方法となりますが、児童期における支援は、</a:t>
            </a:r>
            <a:r>
              <a:rPr kumimoji="1" lang="ja-JP" altLang="ja-JP" sz="2600" b="1">
                <a:solidFill>
                  <a:schemeClr val="bg1"/>
                </a:solidFill>
                <a:latin typeface="Meiryo" panose="020B0604030504040204" pitchFamily="34" charset="-128"/>
                <a:ea typeface="Meiryo" panose="020B0604030504040204" pitchFamily="34" charset="-128"/>
              </a:rPr>
              <a:t>子どもの成長･変化は著しく、移行期も多い</a:t>
            </a:r>
            <a:r>
              <a:rPr kumimoji="1" lang="ja-JP" altLang="ja-JP" sz="2600">
                <a:solidFill>
                  <a:schemeClr val="bg1"/>
                </a:solidFill>
                <a:latin typeface="Meiryo" panose="020B0604030504040204" pitchFamily="34" charset="-128"/>
                <a:ea typeface="Meiryo" panose="020B0604030504040204" pitchFamily="34" charset="-128"/>
              </a:rPr>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altLang="ja-JP" sz="2600" u="sng">
                <a:solidFill>
                  <a:schemeClr val="bg1"/>
                </a:solidFill>
                <a:latin typeface="Meiryo" panose="020B0604030504040204" pitchFamily="34" charset="-128"/>
                <a:ea typeface="Meiryo" panose="020B0604030504040204" pitchFamily="34" charset="-128"/>
              </a:rPr>
              <a:t>会議が行なわれないほど、子どもにとって将来につながる適切な支援は実施できていない</a:t>
            </a:r>
            <a:r>
              <a:rPr kumimoji="1" lang="ja-JP" altLang="ja-JP" sz="2600">
                <a:solidFill>
                  <a:schemeClr val="bg1"/>
                </a:solidFill>
                <a:latin typeface="Meiryo" panose="020B0604030504040204" pitchFamily="34" charset="-128"/>
                <a:ea typeface="Meiryo" panose="020B0604030504040204" pitchFamily="34" charset="-128"/>
              </a:rPr>
              <a:t>と考えていくべきでしょう。</a:t>
            </a:r>
            <a:endParaRPr lang="ja-JP" altLang="ja-JP" sz="260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4864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49CAE1-B266-42DE-53E1-05EFBD4B8069}"/>
            </a:ext>
          </a:extLst>
        </p:cNvPr>
        <p:cNvGrpSpPr/>
        <p:nvPr/>
      </p:nvGrpSpPr>
      <p:grpSpPr>
        <a:xfrm>
          <a:off x="0" y="0"/>
          <a:ext cx="0" cy="0"/>
          <a:chOff x="0" y="0"/>
          <a:chExt cx="0" cy="0"/>
        </a:xfrm>
      </p:grpSpPr>
      <p:pic>
        <p:nvPicPr>
          <p:cNvPr id="5" name="図 4" descr="オフィスで作業しているチーム">
            <a:extLst>
              <a:ext uri="{FF2B5EF4-FFF2-40B4-BE49-F238E27FC236}">
                <a16:creationId xmlns:a16="http://schemas.microsoft.com/office/drawing/2014/main" id="{8A3D39D5-6CE4-2CD6-6392-1A4BC99E4807}"/>
              </a:ext>
            </a:extLst>
          </p:cNvPr>
          <p:cNvPicPr>
            <a:picLocks noChangeAspect="1"/>
          </p:cNvPicPr>
          <p:nvPr/>
        </p:nvPicPr>
        <p:blipFill rotWithShape="1">
          <a:blip r:embed="rId2">
            <a:extLst>
              <a:ext uri="{28A0092B-C50C-407E-A947-70E740481C1C}">
                <a14:useLocalDpi xmlns:a14="http://schemas.microsoft.com/office/drawing/2010/main" val="0"/>
              </a:ext>
            </a:extLst>
          </a:blip>
          <a:srcRect l="42240" r="23921" b="-1"/>
          <a:stretch/>
        </p:blipFill>
        <p:spPr>
          <a:xfrm>
            <a:off x="20" y="10"/>
            <a:ext cx="3476673" cy="6857990"/>
          </a:xfrm>
          <a:prstGeom prst="rect">
            <a:avLst/>
          </a:prstGeom>
          <a:effectLst/>
        </p:spPr>
      </p:pic>
      <p:cxnSp>
        <p:nvCxnSpPr>
          <p:cNvPr id="14" name="Straight Connector 9">
            <a:extLst>
              <a:ext uri="{FF2B5EF4-FFF2-40B4-BE49-F238E27FC236}">
                <a16:creationId xmlns:a16="http://schemas.microsoft.com/office/drawing/2014/main" id="{E185524F-0C37-15DB-12C5-61BDE7655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BCE6A"/>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1FAF5A0-C9C7-123C-AAF7-0303F5C9E6AD}"/>
              </a:ext>
            </a:extLst>
          </p:cNvPr>
          <p:cNvSpPr txBox="1"/>
          <p:nvPr/>
        </p:nvSpPr>
        <p:spPr>
          <a:xfrm>
            <a:off x="3717936" y="1080811"/>
            <a:ext cx="4955203" cy="1077218"/>
          </a:xfrm>
          <a:prstGeom prst="rect">
            <a:avLst/>
          </a:prstGeom>
          <a:noFill/>
        </p:spPr>
        <p:txBody>
          <a:bodyPr wrap="none" rtlCol="0">
            <a:spAutoFit/>
          </a:bodyPr>
          <a:lstStyle/>
          <a:p>
            <a:r>
              <a:rPr kumimoji="1" lang="ja-JP" altLang="en-US" sz="2800">
                <a:latin typeface="Meiryo" panose="020B0604030504040204" pitchFamily="34" charset="-128"/>
                <a:ea typeface="Meiryo" panose="020B0604030504040204" pitchFamily="34" charset="-128"/>
              </a:rPr>
              <a:t>児童期における</a:t>
            </a:r>
            <a:br>
              <a:rPr kumimoji="1" lang="en-US" altLang="ja-JP" sz="2400" dirty="0">
                <a:latin typeface="Meiryo" panose="020B0604030504040204" pitchFamily="34" charset="-128"/>
                <a:ea typeface="Meiryo" panose="020B0604030504040204" pitchFamily="34" charset="-128"/>
              </a:rPr>
            </a:br>
            <a:r>
              <a:rPr kumimoji="1" lang="ja-JP" altLang="en-US" sz="3600" b="1">
                <a:latin typeface="Meiryo" panose="020B0604030504040204" pitchFamily="34" charset="-128"/>
                <a:ea typeface="Meiryo" panose="020B0604030504040204" pitchFamily="34" charset="-128"/>
              </a:rPr>
              <a:t>ソーシャルワーク</a:t>
            </a:r>
            <a:r>
              <a:rPr kumimoji="1" lang="ja-JP" altLang="en-US" sz="2800">
                <a:latin typeface="Meiryo" panose="020B0604030504040204" pitchFamily="34" charset="-128"/>
                <a:ea typeface="Meiryo" panose="020B0604030504040204" pitchFamily="34" charset="-128"/>
              </a:rPr>
              <a:t>の視点</a:t>
            </a:r>
            <a:endParaRPr kumimoji="1" lang="ja-JP" altLang="en-US" sz="2400">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7D3AE2C4-A34D-FF11-7E0D-2EF8FEE5DE1F}"/>
              </a:ext>
            </a:extLst>
          </p:cNvPr>
          <p:cNvSpPr txBox="1"/>
          <p:nvPr/>
        </p:nvSpPr>
        <p:spPr>
          <a:xfrm>
            <a:off x="3622465" y="2385390"/>
            <a:ext cx="5473148" cy="4358116"/>
          </a:xfrm>
          <a:prstGeom prst="rect">
            <a:avLst/>
          </a:prstGeom>
          <a:noFill/>
        </p:spPr>
        <p:txBody>
          <a:bodyPr wrap="square" rtlCol="0">
            <a:spAutoFit/>
          </a:bodyPr>
          <a:lstStyle/>
          <a:p>
            <a:pPr marL="277813" indent="-277813">
              <a:lnSpc>
                <a:spcPct val="110000"/>
              </a:lnSpc>
            </a:pPr>
            <a:r>
              <a:rPr kumimoji="1" lang="ja-JP" altLang="en-US" sz="2100">
                <a:latin typeface="Meiryo" panose="020B0604030504040204" pitchFamily="34" charset="-128"/>
                <a:ea typeface="Meiryo" panose="020B0604030504040204" pitchFamily="34" charset="-128"/>
              </a:rPr>
              <a:t>・障害のある</a:t>
            </a:r>
            <a:r>
              <a:rPr kumimoji="1" lang="ja-JP" altLang="en-US" sz="2100" b="1">
                <a:latin typeface="Meiryo" panose="020B0604030504040204" pitchFamily="34" charset="-128"/>
                <a:ea typeface="Meiryo" panose="020B0604030504040204" pitchFamily="34" charset="-128"/>
              </a:rPr>
              <a:t>子どもの居場所</a:t>
            </a:r>
            <a:r>
              <a:rPr kumimoji="1" lang="ja-JP" altLang="en-US" sz="2100">
                <a:latin typeface="Meiryo" panose="020B0604030504040204" pitchFamily="34" charset="-128"/>
                <a:ea typeface="Meiryo" panose="020B0604030504040204" pitchFamily="34" charset="-128"/>
              </a:rPr>
              <a:t>は少ない。保護者が安心して連れ出すことができる場所探し。</a:t>
            </a:r>
            <a:endParaRPr kumimoji="1" lang="en-US" altLang="ja-JP" sz="2100" dirty="0">
              <a:latin typeface="Meiryo" panose="020B0604030504040204" pitchFamily="34" charset="-128"/>
              <a:ea typeface="Meiryo" panose="020B0604030504040204" pitchFamily="34" charset="-128"/>
            </a:endParaRPr>
          </a:p>
          <a:p>
            <a:pPr>
              <a:lnSpc>
                <a:spcPct val="110000"/>
              </a:lnSpc>
            </a:pPr>
            <a:endParaRPr kumimoji="1" lang="en-US" altLang="ja-JP" sz="700" dirty="0">
              <a:latin typeface="Meiryo" panose="020B0604030504040204" pitchFamily="34" charset="-128"/>
              <a:ea typeface="Meiryo" panose="020B0604030504040204" pitchFamily="34" charset="-128"/>
            </a:endParaRPr>
          </a:p>
          <a:p>
            <a:pPr marL="277813" indent="-277813">
              <a:lnSpc>
                <a:spcPct val="110000"/>
              </a:lnSpc>
            </a:pPr>
            <a:r>
              <a:rPr kumimoji="1" lang="ja-JP" altLang="en-US" sz="2100">
                <a:latin typeface="Meiryo" panose="020B0604030504040204" pitchFamily="34" charset="-128"/>
                <a:ea typeface="Meiryo" panose="020B0604030504040204" pitchFamily="34" charset="-128"/>
              </a:rPr>
              <a:t>・子どもは地域の宝であり、子どもたちの笑顔を地域に届けていく仕掛け。</a:t>
            </a:r>
            <a:endParaRPr kumimoji="1" lang="en-US" altLang="ja-JP" sz="2100" dirty="0">
              <a:latin typeface="Meiryo" panose="020B0604030504040204" pitchFamily="34" charset="-128"/>
              <a:ea typeface="Meiryo" panose="020B0604030504040204" pitchFamily="34" charset="-128"/>
            </a:endParaRPr>
          </a:p>
          <a:p>
            <a:pPr>
              <a:lnSpc>
                <a:spcPct val="110000"/>
              </a:lnSpc>
            </a:pPr>
            <a:endParaRPr kumimoji="1" lang="en-US" altLang="ja-JP" sz="700" dirty="0">
              <a:latin typeface="Meiryo" panose="020B0604030504040204" pitchFamily="34" charset="-128"/>
              <a:ea typeface="Meiryo" panose="020B0604030504040204" pitchFamily="34" charset="-128"/>
            </a:endParaRPr>
          </a:p>
          <a:p>
            <a:pPr marL="277813" indent="-277813">
              <a:lnSpc>
                <a:spcPct val="110000"/>
              </a:lnSpc>
            </a:pPr>
            <a:r>
              <a:rPr kumimoji="1" lang="ja-JP" altLang="en-US" sz="2100">
                <a:latin typeface="Meiryo" panose="020B0604030504040204" pitchFamily="34" charset="-128"/>
                <a:ea typeface="Meiryo" panose="020B0604030504040204" pitchFamily="34" charset="-128"/>
              </a:rPr>
              <a:t>・障害のある子どもに支えられていることは多く、そのことを家族や地域に還元していく仕掛け。</a:t>
            </a:r>
            <a:endParaRPr kumimoji="1" lang="en-US" altLang="ja-JP" sz="2100" dirty="0">
              <a:latin typeface="Meiryo" panose="020B0604030504040204" pitchFamily="34" charset="-128"/>
              <a:ea typeface="Meiryo" panose="020B0604030504040204" pitchFamily="34" charset="-128"/>
            </a:endParaRPr>
          </a:p>
          <a:p>
            <a:pPr>
              <a:lnSpc>
                <a:spcPct val="110000"/>
              </a:lnSpc>
            </a:pPr>
            <a:endParaRPr kumimoji="1" lang="en-US" altLang="ja-JP" sz="700" dirty="0">
              <a:latin typeface="Meiryo" panose="020B0604030504040204" pitchFamily="34" charset="-128"/>
              <a:ea typeface="Meiryo" panose="020B0604030504040204" pitchFamily="34" charset="-128"/>
            </a:endParaRPr>
          </a:p>
          <a:p>
            <a:pPr marL="277813" indent="-277813">
              <a:lnSpc>
                <a:spcPct val="110000"/>
              </a:lnSpc>
            </a:pPr>
            <a:r>
              <a:rPr kumimoji="1" lang="ja-JP" altLang="en-US" sz="2100">
                <a:latin typeface="Meiryo" panose="020B0604030504040204" pitchFamily="34" charset="-128"/>
                <a:ea typeface="Meiryo" panose="020B0604030504040204" pitchFamily="34" charset="-128"/>
              </a:rPr>
              <a:t>・個別支援計画作成において、相談支援専門員は地域支援の内容に児童発達支援管理責任者と協働することに努めていく。</a:t>
            </a:r>
            <a:endParaRPr kumimoji="1" lang="en-US" altLang="ja-JP" sz="21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1380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EA2BFA0-AEBF-C565-2410-FA4E197CC05D}"/>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134A3991-8747-471B-88DE-E93C4140645B}"/>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 障害児支援利用</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計画案</a:t>
              </a:r>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dirty="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 障害児支援利用</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dirty="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障</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害</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児</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支</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援</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当</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会</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a:solidFill>
                    <a:srgbClr val="000000"/>
                  </a:solidFill>
                  <a:latin typeface="HGP創英角ｺﾞｼｯｸUB" panose="020B0900000000000000" pitchFamily="50" charset="-128"/>
                  <a:ea typeface="HGP創英角ｺﾞｼｯｸUB" panose="020B0900000000000000" pitchFamily="50" charset="-128"/>
                </a:rPr>
                <a:t>障害児支援利用</a:t>
              </a: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障</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害</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児</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支</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援</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当</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者</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会</a:t>
              </a:r>
              <a:r>
                <a:rPr lang="en-US" altLang="ja-JP" sz="12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641A58BF-6D7E-0300-C328-782B23CE60F4}"/>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386233"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
        <p:nvSpPr>
          <p:cNvPr id="7" name="上矢印 6">
            <a:extLst>
              <a:ext uri="{FF2B5EF4-FFF2-40B4-BE49-F238E27FC236}">
                <a16:creationId xmlns:a16="http://schemas.microsoft.com/office/drawing/2014/main" id="{C53A2C16-0DF0-1475-07A5-55562EE73090}"/>
              </a:ext>
            </a:extLst>
          </p:cNvPr>
          <p:cNvSpPr/>
          <p:nvPr/>
        </p:nvSpPr>
        <p:spPr>
          <a:xfrm>
            <a:off x="5927423" y="2849271"/>
            <a:ext cx="251791" cy="649356"/>
          </a:xfrm>
          <a:prstGeom prst="upArrow">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3E9902ED-F0DC-B0DE-63BF-531E07335209}"/>
              </a:ext>
            </a:extLst>
          </p:cNvPr>
          <p:cNvGrpSpPr/>
          <p:nvPr/>
        </p:nvGrpSpPr>
        <p:grpSpPr>
          <a:xfrm>
            <a:off x="3276296" y="3863722"/>
            <a:ext cx="646331" cy="380366"/>
            <a:chOff x="5683599" y="2491805"/>
            <a:chExt cx="646331" cy="380366"/>
          </a:xfrm>
        </p:grpSpPr>
        <p:sp>
          <p:nvSpPr>
            <p:cNvPr id="13" name="対角する 2 つの角を切り取った四角形 12">
              <a:extLst>
                <a:ext uri="{FF2B5EF4-FFF2-40B4-BE49-F238E27FC236}">
                  <a16:creationId xmlns:a16="http://schemas.microsoft.com/office/drawing/2014/main" id="{051554E8-8D4B-25A0-6B74-2C4530804334}"/>
                </a:ext>
              </a:extLst>
            </p:cNvPr>
            <p:cNvSpPr/>
            <p:nvPr/>
          </p:nvSpPr>
          <p:spPr>
            <a:xfrm>
              <a:off x="5703731" y="2491805"/>
              <a:ext cx="585959" cy="351257"/>
            </a:xfrm>
            <a:prstGeom prst="snip2DiagRect">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03E202-A41B-05EF-7F34-D4E9FF0865CA}"/>
                </a:ext>
              </a:extLst>
            </p:cNvPr>
            <p:cNvSpPr txBox="1"/>
            <p:nvPr/>
          </p:nvSpPr>
          <p:spPr>
            <a:xfrm>
              <a:off x="5683599" y="2502839"/>
              <a:ext cx="646331" cy="369332"/>
            </a:xfrm>
            <a:prstGeom prst="rect">
              <a:avLst/>
            </a:prstGeom>
            <a:noFill/>
          </p:spPr>
          <p:txBody>
            <a:bodyPr wrap="none" rtlCol="0">
              <a:spAutoFit/>
            </a:bodyPr>
            <a:lstStyle/>
            <a:p>
              <a:r>
                <a:rPr kumimoji="1" lang="ja-JP" altLang="en-US" b="1">
                  <a:latin typeface="Meiryo" panose="020B0604030504040204" pitchFamily="34" charset="-128"/>
                  <a:ea typeface="Meiryo" panose="020B0604030504040204" pitchFamily="34" charset="-128"/>
                </a:rPr>
                <a:t>交付</a:t>
              </a:r>
            </a:p>
          </p:txBody>
        </p:sp>
      </p:grpSp>
      <p:grpSp>
        <p:nvGrpSpPr>
          <p:cNvPr id="15" name="グループ化 14">
            <a:extLst>
              <a:ext uri="{FF2B5EF4-FFF2-40B4-BE49-F238E27FC236}">
                <a16:creationId xmlns:a16="http://schemas.microsoft.com/office/drawing/2014/main" id="{66BC06CC-A0DF-63A7-DD1F-1C05AE9701C9}"/>
              </a:ext>
            </a:extLst>
          </p:cNvPr>
          <p:cNvGrpSpPr/>
          <p:nvPr/>
        </p:nvGrpSpPr>
        <p:grpSpPr>
          <a:xfrm>
            <a:off x="5747165" y="2493837"/>
            <a:ext cx="646331" cy="380366"/>
            <a:chOff x="5683599" y="2491805"/>
            <a:chExt cx="646331" cy="380366"/>
          </a:xfrm>
        </p:grpSpPr>
        <p:sp>
          <p:nvSpPr>
            <p:cNvPr id="16" name="対角する 2 つの角を切り取った四角形 15">
              <a:extLst>
                <a:ext uri="{FF2B5EF4-FFF2-40B4-BE49-F238E27FC236}">
                  <a16:creationId xmlns:a16="http://schemas.microsoft.com/office/drawing/2014/main" id="{9C67FEA5-054B-EA9A-6F82-2030653DBC5B}"/>
                </a:ext>
              </a:extLst>
            </p:cNvPr>
            <p:cNvSpPr/>
            <p:nvPr/>
          </p:nvSpPr>
          <p:spPr>
            <a:xfrm>
              <a:off x="5703731" y="2491805"/>
              <a:ext cx="585959" cy="351257"/>
            </a:xfrm>
            <a:prstGeom prst="snip2DiagRect">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31DE17C-7949-882E-47D7-CDBFF12CA60C}"/>
                </a:ext>
              </a:extLst>
            </p:cNvPr>
            <p:cNvSpPr txBox="1"/>
            <p:nvPr/>
          </p:nvSpPr>
          <p:spPr>
            <a:xfrm>
              <a:off x="5683599" y="2502839"/>
              <a:ext cx="646331" cy="369332"/>
            </a:xfrm>
            <a:prstGeom prst="rect">
              <a:avLst/>
            </a:prstGeom>
            <a:noFill/>
          </p:spPr>
          <p:txBody>
            <a:bodyPr wrap="none" rtlCol="0">
              <a:spAutoFit/>
            </a:bodyPr>
            <a:lstStyle/>
            <a:p>
              <a:r>
                <a:rPr kumimoji="1" lang="ja-JP" altLang="en-US" b="1">
                  <a:latin typeface="Meiryo" panose="020B0604030504040204" pitchFamily="34" charset="-128"/>
                  <a:ea typeface="Meiryo" panose="020B0604030504040204" pitchFamily="34" charset="-128"/>
                </a:rPr>
                <a:t>交付</a:t>
              </a:r>
            </a:p>
          </p:txBody>
        </p:sp>
      </p:grpSp>
      <p:sp>
        <p:nvSpPr>
          <p:cNvPr id="18" name="上矢印 17">
            <a:extLst>
              <a:ext uri="{FF2B5EF4-FFF2-40B4-BE49-F238E27FC236}">
                <a16:creationId xmlns:a16="http://schemas.microsoft.com/office/drawing/2014/main" id="{200AE4F6-75A6-552D-31FD-900B2B12993A}"/>
              </a:ext>
            </a:extLst>
          </p:cNvPr>
          <p:cNvSpPr/>
          <p:nvPr/>
        </p:nvSpPr>
        <p:spPr>
          <a:xfrm rot="10800000">
            <a:off x="3417800" y="3198494"/>
            <a:ext cx="251791" cy="649356"/>
          </a:xfrm>
          <a:prstGeom prst="upArrow">
            <a:avLst/>
          </a:prstGeom>
          <a:solidFill>
            <a:srgbClr val="FF00FF"/>
          </a:solidFill>
          <a:ln>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0C4C-084E-70FF-A567-0F8D713C9DB7}"/>
            </a:ext>
          </a:extLst>
        </p:cNvPr>
        <p:cNvGrpSpPr/>
        <p:nvPr/>
      </p:nvGrpSpPr>
      <p:grpSpPr>
        <a:xfrm>
          <a:off x="0" y="0"/>
          <a:ext cx="0" cy="0"/>
          <a:chOff x="0" y="0"/>
          <a:chExt cx="0" cy="0"/>
        </a:xfrm>
      </p:grpSpPr>
      <p:pic>
        <p:nvPicPr>
          <p:cNvPr id="5" name="図 4" descr="抽象, 挿絵 が含まれている画像&#10;&#10;自動的に生成された説明">
            <a:extLst>
              <a:ext uri="{FF2B5EF4-FFF2-40B4-BE49-F238E27FC236}">
                <a16:creationId xmlns:a16="http://schemas.microsoft.com/office/drawing/2014/main" id="{7E3DAC12-79E0-9CAD-FF13-B008B7D2C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16" y="5779804"/>
            <a:ext cx="785129" cy="785129"/>
          </a:xfrm>
          <a:prstGeom prst="rect">
            <a:avLst/>
          </a:prstGeom>
        </p:spPr>
      </p:pic>
      <p:pic>
        <p:nvPicPr>
          <p:cNvPr id="8" name="図 7" descr="おもちゃ, 写真, コンピュータ, テーブル が含まれている画像&#10;&#10;自動的に生成された説明">
            <a:extLst>
              <a:ext uri="{FF2B5EF4-FFF2-40B4-BE49-F238E27FC236}">
                <a16:creationId xmlns:a16="http://schemas.microsoft.com/office/drawing/2014/main" id="{CB0EB0CC-82D7-AB8B-534E-CBBC42895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521" y="1996173"/>
            <a:ext cx="1124625" cy="1190078"/>
          </a:xfrm>
          <a:prstGeom prst="rect">
            <a:avLst/>
          </a:prstGeom>
        </p:spPr>
      </p:pic>
      <p:sp>
        <p:nvSpPr>
          <p:cNvPr id="4" name="矢印: 上 3">
            <a:extLst>
              <a:ext uri="{FF2B5EF4-FFF2-40B4-BE49-F238E27FC236}">
                <a16:creationId xmlns:a16="http://schemas.microsoft.com/office/drawing/2014/main" id="{B9E78B39-28AC-CB49-602D-F8B547592158}"/>
              </a:ext>
            </a:extLst>
          </p:cNvPr>
          <p:cNvSpPr/>
          <p:nvPr/>
        </p:nvSpPr>
        <p:spPr>
          <a:xfrm rot="3586999">
            <a:off x="3721017" y="776062"/>
            <a:ext cx="1426651" cy="7313547"/>
          </a:xfrm>
          <a:prstGeom prst="upArrow">
            <a:avLst/>
          </a:prstGeom>
          <a:solidFill>
            <a:srgbClr val="F7C475">
              <a:alpha val="50196"/>
            </a:srgbClr>
          </a:solidFill>
          <a:ln>
            <a:solidFill>
              <a:schemeClr val="accent4">
                <a:lumMod val="50000"/>
              </a:schemeClr>
            </a:solidFill>
          </a:ln>
          <a:scene3d>
            <a:camera prst="perspectiveHeroicExtreme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C30FF-9C02-3F99-64CE-DAF80B94505C}"/>
              </a:ext>
            </a:extLst>
          </p:cNvPr>
          <p:cNvSpPr txBox="1"/>
          <p:nvPr/>
        </p:nvSpPr>
        <p:spPr>
          <a:xfrm>
            <a:off x="4634923" y="3953007"/>
            <a:ext cx="646331"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kumimoji="1" lang="ja-JP" altLang="en-US" b="1" dirty="0">
                <a:ln/>
                <a:solidFill>
                  <a:schemeClr val="accent4"/>
                </a:solidFill>
                <a:latin typeface="Meiryo" panose="020B0604030504040204" pitchFamily="34" charset="-128"/>
                <a:ea typeface="Meiryo" panose="020B0604030504040204" pitchFamily="34" charset="-128"/>
              </a:rPr>
              <a:t>成長</a:t>
            </a:r>
          </a:p>
        </p:txBody>
      </p:sp>
      <p:sp>
        <p:nvSpPr>
          <p:cNvPr id="28" name="楕円 27">
            <a:extLst>
              <a:ext uri="{FF2B5EF4-FFF2-40B4-BE49-F238E27FC236}">
                <a16:creationId xmlns:a16="http://schemas.microsoft.com/office/drawing/2014/main" id="{1B8D3428-A524-A513-641E-3065BCC5C512}"/>
              </a:ext>
            </a:extLst>
          </p:cNvPr>
          <p:cNvSpPr/>
          <p:nvPr/>
        </p:nvSpPr>
        <p:spPr>
          <a:xfrm>
            <a:off x="465516" y="2178035"/>
            <a:ext cx="2615610" cy="818141"/>
          </a:xfrm>
          <a:prstGeom prst="ellipse">
            <a:avLst/>
          </a:prstGeom>
          <a:solidFill>
            <a:srgbClr val="FFE2FC"/>
          </a:solidFill>
          <a:ln>
            <a:solidFill>
              <a:srgbClr val="FF00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en-US" altLang="ja-JP" b="1" dirty="0">
              <a:latin typeface="Meiryo" panose="020B0604030504040204" pitchFamily="34" charset="-128"/>
              <a:ea typeface="Meiryo" panose="020B0604030504040204" pitchFamily="34" charset="-128"/>
            </a:endParaRPr>
          </a:p>
        </p:txBody>
      </p:sp>
      <p:grpSp>
        <p:nvGrpSpPr>
          <p:cNvPr id="3" name="グループ化 2">
            <a:extLst>
              <a:ext uri="{FF2B5EF4-FFF2-40B4-BE49-F238E27FC236}">
                <a16:creationId xmlns:a16="http://schemas.microsoft.com/office/drawing/2014/main" id="{98F7141F-CD27-A2BD-271B-D9A8E80A8630}"/>
              </a:ext>
            </a:extLst>
          </p:cNvPr>
          <p:cNvGrpSpPr/>
          <p:nvPr/>
        </p:nvGrpSpPr>
        <p:grpSpPr>
          <a:xfrm>
            <a:off x="1828798" y="239040"/>
            <a:ext cx="5486400" cy="582562"/>
            <a:chOff x="1828798" y="239040"/>
            <a:chExt cx="5486400" cy="582562"/>
          </a:xfrm>
        </p:grpSpPr>
        <p:sp>
          <p:nvSpPr>
            <p:cNvPr id="6" name="正方形/長方形 5">
              <a:extLst>
                <a:ext uri="{FF2B5EF4-FFF2-40B4-BE49-F238E27FC236}">
                  <a16:creationId xmlns:a16="http://schemas.microsoft.com/office/drawing/2014/main" id="{80E0E802-088B-22A9-D410-89161316632D}"/>
                </a:ext>
              </a:extLst>
            </p:cNvPr>
            <p:cNvSpPr/>
            <p:nvPr/>
          </p:nvSpPr>
          <p:spPr>
            <a:xfrm>
              <a:off x="1828798" y="239040"/>
              <a:ext cx="5486400" cy="543340"/>
            </a:xfrm>
            <a:prstGeom prst="rect">
              <a:avLst/>
            </a:prstGeom>
            <a:solidFill>
              <a:srgbClr val="D9FBFF"/>
            </a:solidFill>
            <a:ln w="28575">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8CAC188-1656-9DA3-F35C-6F4EFE874DD2}"/>
                </a:ext>
              </a:extLst>
            </p:cNvPr>
            <p:cNvSpPr txBox="1"/>
            <p:nvPr/>
          </p:nvSpPr>
          <p:spPr>
            <a:xfrm>
              <a:off x="1828798" y="298382"/>
              <a:ext cx="5486400" cy="523220"/>
            </a:xfrm>
            <a:prstGeom prst="rect">
              <a:avLst/>
            </a:prstGeom>
            <a:noFill/>
          </p:spPr>
          <p:txBody>
            <a:bodyPr wrap="square" rtlCol="0">
              <a:spAutoFit/>
            </a:bodyPr>
            <a:lstStyle/>
            <a:p>
              <a:pPr algn="ctr"/>
              <a:r>
                <a:rPr kumimoji="1" lang="ja-JP" altLang="en-US" sz="2800" b="1">
                  <a:latin typeface="Meiryo" panose="020B0604030504040204" pitchFamily="34" charset="-128"/>
                  <a:ea typeface="Meiryo" panose="020B0604030504040204" pitchFamily="34" charset="-128"/>
                </a:rPr>
                <a:t>相談支援の目指す方向性は</a:t>
              </a:r>
              <a:r>
                <a:rPr kumimoji="1" lang="en-US" altLang="ja-JP" sz="2800" b="1" dirty="0">
                  <a:latin typeface="Meiryo" panose="020B0604030504040204" pitchFamily="34" charset="-128"/>
                  <a:ea typeface="Meiryo" panose="020B0604030504040204" pitchFamily="34" charset="-128"/>
                </a:rPr>
                <a:t>…</a:t>
              </a:r>
            </a:p>
          </p:txBody>
        </p:sp>
      </p:grpSp>
      <p:grpSp>
        <p:nvGrpSpPr>
          <p:cNvPr id="9" name="グループ化 8">
            <a:extLst>
              <a:ext uri="{FF2B5EF4-FFF2-40B4-BE49-F238E27FC236}">
                <a16:creationId xmlns:a16="http://schemas.microsoft.com/office/drawing/2014/main" id="{EDDCF8BC-0A4C-9F53-DBD8-8014B3F3E41F}"/>
              </a:ext>
            </a:extLst>
          </p:cNvPr>
          <p:cNvGrpSpPr/>
          <p:nvPr/>
        </p:nvGrpSpPr>
        <p:grpSpPr>
          <a:xfrm>
            <a:off x="197611" y="956531"/>
            <a:ext cx="8748773" cy="837084"/>
            <a:chOff x="197611" y="956194"/>
            <a:chExt cx="8748773" cy="837084"/>
          </a:xfrm>
        </p:grpSpPr>
        <p:sp>
          <p:nvSpPr>
            <p:cNvPr id="11" name="角丸四角形 10">
              <a:extLst>
                <a:ext uri="{FF2B5EF4-FFF2-40B4-BE49-F238E27FC236}">
                  <a16:creationId xmlns:a16="http://schemas.microsoft.com/office/drawing/2014/main" id="{BD7661B2-6B79-827F-F4A5-0BC81B3A9A99}"/>
                </a:ext>
              </a:extLst>
            </p:cNvPr>
            <p:cNvSpPr/>
            <p:nvPr/>
          </p:nvSpPr>
          <p:spPr>
            <a:xfrm>
              <a:off x="197611" y="956194"/>
              <a:ext cx="8748773" cy="790750"/>
            </a:xfrm>
            <a:prstGeom prst="roundRect">
              <a:avLst>
                <a:gd name="adj" fmla="val 7971"/>
              </a:avLst>
            </a:prstGeom>
            <a:solidFill>
              <a:srgbClr val="0F0DFF"/>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8885721-78F7-0261-686E-9EB6B32D8FBF}"/>
                </a:ext>
              </a:extLst>
            </p:cNvPr>
            <p:cNvSpPr txBox="1"/>
            <p:nvPr/>
          </p:nvSpPr>
          <p:spPr>
            <a:xfrm>
              <a:off x="428411" y="1023837"/>
              <a:ext cx="8287171" cy="769441"/>
            </a:xfrm>
            <a:prstGeom prst="rect">
              <a:avLst/>
            </a:prstGeom>
            <a:noFill/>
          </p:spPr>
          <p:txBody>
            <a:bodyPr wrap="square" rtlCol="0">
              <a:spAutoFit/>
            </a:bodyPr>
            <a:lstStyle/>
            <a:p>
              <a:r>
                <a:rPr kumimoji="1" lang="ja-JP" altLang="en-US" sz="2200" b="1">
                  <a:solidFill>
                    <a:schemeClr val="bg1"/>
                  </a:solidFill>
                  <a:latin typeface="Meiryo" panose="020B0604030504040204" pitchFamily="34" charset="-128"/>
                  <a:ea typeface="Meiryo" panose="020B0604030504040204" pitchFamily="34" charset="-128"/>
                </a:rPr>
                <a:t>相談支援専門員と児童発達支援管理責任者が日常的に絡み合い、子どもと保護者が元気になる会議を行なっていきましょう</a:t>
              </a:r>
            </a:p>
          </p:txBody>
        </p:sp>
      </p:grpSp>
      <p:sp>
        <p:nvSpPr>
          <p:cNvPr id="14" name="テキスト ボックス 13">
            <a:extLst>
              <a:ext uri="{FF2B5EF4-FFF2-40B4-BE49-F238E27FC236}">
                <a16:creationId xmlns:a16="http://schemas.microsoft.com/office/drawing/2014/main" id="{CF96E578-7791-6712-D0D3-0892AE326593}"/>
              </a:ext>
            </a:extLst>
          </p:cNvPr>
          <p:cNvSpPr txBox="1"/>
          <p:nvPr/>
        </p:nvSpPr>
        <p:spPr>
          <a:xfrm>
            <a:off x="465516" y="2425356"/>
            <a:ext cx="2615610" cy="400110"/>
          </a:xfrm>
          <a:prstGeom prst="rect">
            <a:avLst/>
          </a:prstGeom>
          <a:noFill/>
        </p:spPr>
        <p:txBody>
          <a:bodyPr wrap="square">
            <a:spAutoFit/>
          </a:bodyPr>
          <a:lstStyle/>
          <a:p>
            <a:pPr algn="ctr"/>
            <a:r>
              <a:rPr kumimoji="1" lang="ja-JP" altLang="en-US" sz="2000" b="1">
                <a:latin typeface="Meiryo" panose="020B0604030504040204" pitchFamily="34" charset="-128"/>
                <a:ea typeface="Meiryo" panose="020B0604030504040204" pitchFamily="34" charset="-128"/>
              </a:rPr>
              <a:t>相談支援専門員</a:t>
            </a:r>
            <a:endParaRPr kumimoji="1" lang="en-US" altLang="ja-JP" sz="2000" b="1" dirty="0">
              <a:latin typeface="Meiryo" panose="020B0604030504040204" pitchFamily="34" charset="-128"/>
              <a:ea typeface="Meiryo" panose="020B0604030504040204" pitchFamily="34" charset="-128"/>
            </a:endParaRPr>
          </a:p>
        </p:txBody>
      </p:sp>
      <p:grpSp>
        <p:nvGrpSpPr>
          <p:cNvPr id="23" name="グループ化 22">
            <a:extLst>
              <a:ext uri="{FF2B5EF4-FFF2-40B4-BE49-F238E27FC236}">
                <a16:creationId xmlns:a16="http://schemas.microsoft.com/office/drawing/2014/main" id="{1946E2D6-B831-6BDA-3462-CB9A74E9FEA4}"/>
              </a:ext>
            </a:extLst>
          </p:cNvPr>
          <p:cNvGrpSpPr/>
          <p:nvPr/>
        </p:nvGrpSpPr>
        <p:grpSpPr>
          <a:xfrm>
            <a:off x="6692349" y="5851150"/>
            <a:ext cx="2222234" cy="914400"/>
            <a:chOff x="6798365" y="5851150"/>
            <a:chExt cx="2222234" cy="914400"/>
          </a:xfrm>
          <a:solidFill>
            <a:srgbClr val="D0FFDA"/>
          </a:solidFill>
        </p:grpSpPr>
        <p:sp>
          <p:nvSpPr>
            <p:cNvPr id="29" name="楕円 28">
              <a:extLst>
                <a:ext uri="{FF2B5EF4-FFF2-40B4-BE49-F238E27FC236}">
                  <a16:creationId xmlns:a16="http://schemas.microsoft.com/office/drawing/2014/main" id="{3CF25064-F463-3468-F386-7483DE86C545}"/>
                </a:ext>
              </a:extLst>
            </p:cNvPr>
            <p:cNvSpPr/>
            <p:nvPr/>
          </p:nvSpPr>
          <p:spPr>
            <a:xfrm>
              <a:off x="6798365" y="5851150"/>
              <a:ext cx="2222234" cy="914400"/>
            </a:xfrm>
            <a:prstGeom prst="ellipse">
              <a:avLst/>
            </a:prstGeom>
            <a:grpFill/>
            <a:ln>
              <a:solidFill>
                <a:srgbClr val="00B050"/>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p>
          </p:txBody>
        </p:sp>
        <p:sp>
          <p:nvSpPr>
            <p:cNvPr id="20" name="テキスト ボックス 19">
              <a:extLst>
                <a:ext uri="{FF2B5EF4-FFF2-40B4-BE49-F238E27FC236}">
                  <a16:creationId xmlns:a16="http://schemas.microsoft.com/office/drawing/2014/main" id="{FF1296E9-673F-E096-4282-079527A25BA1}"/>
                </a:ext>
              </a:extLst>
            </p:cNvPr>
            <p:cNvSpPr txBox="1"/>
            <p:nvPr/>
          </p:nvSpPr>
          <p:spPr>
            <a:xfrm>
              <a:off x="7091486" y="6015069"/>
              <a:ext cx="1723549" cy="707886"/>
            </a:xfrm>
            <a:prstGeom prst="rect">
              <a:avLst/>
            </a:prstGeom>
            <a:noFill/>
            <a:ln>
              <a:noFill/>
            </a:ln>
          </p:spPr>
          <p:txBody>
            <a:bodyPr wrap="none" rtlCol="0">
              <a:spAutoFit/>
            </a:bodyPr>
            <a:lstStyle/>
            <a:p>
              <a:pPr algn="ctr"/>
              <a:r>
                <a:rPr kumimoji="1" lang="ja-JP" altLang="en-US" sz="2000">
                  <a:latin typeface="Meiryo" panose="020B0604030504040204" pitchFamily="34" charset="-128"/>
                  <a:ea typeface="Meiryo" panose="020B0604030504040204" pitchFamily="34" charset="-128"/>
                </a:rPr>
                <a:t>児童発達支援</a:t>
              </a:r>
              <a:endParaRPr kumimoji="1" lang="en-US" altLang="ja-JP" sz="2000" dirty="0">
                <a:latin typeface="Meiryo" panose="020B0604030504040204" pitchFamily="34" charset="-128"/>
                <a:ea typeface="Meiryo" panose="020B0604030504040204" pitchFamily="34" charset="-128"/>
              </a:endParaRPr>
            </a:p>
            <a:p>
              <a:pPr algn="ctr"/>
              <a:r>
                <a:rPr kumimoji="1" lang="ja-JP" altLang="en-US" sz="2000">
                  <a:latin typeface="Meiryo" panose="020B0604030504040204" pitchFamily="34" charset="-128"/>
                  <a:ea typeface="Meiryo" panose="020B0604030504040204" pitchFamily="34" charset="-128"/>
                </a:rPr>
                <a:t>管理責任者</a:t>
              </a:r>
            </a:p>
          </p:txBody>
        </p:sp>
      </p:grpSp>
      <p:grpSp>
        <p:nvGrpSpPr>
          <p:cNvPr id="34" name="グループ化 33">
            <a:extLst>
              <a:ext uri="{FF2B5EF4-FFF2-40B4-BE49-F238E27FC236}">
                <a16:creationId xmlns:a16="http://schemas.microsoft.com/office/drawing/2014/main" id="{28BE7A85-1384-EF07-0221-C823DF588AA1}"/>
              </a:ext>
            </a:extLst>
          </p:cNvPr>
          <p:cNvGrpSpPr/>
          <p:nvPr/>
        </p:nvGrpSpPr>
        <p:grpSpPr>
          <a:xfrm>
            <a:off x="3621188" y="2359523"/>
            <a:ext cx="2575129" cy="648172"/>
            <a:chOff x="-2478157" y="2996177"/>
            <a:chExt cx="2575129" cy="648172"/>
          </a:xfrm>
        </p:grpSpPr>
        <p:sp>
          <p:nvSpPr>
            <p:cNvPr id="24" name="額縁 23">
              <a:extLst>
                <a:ext uri="{FF2B5EF4-FFF2-40B4-BE49-F238E27FC236}">
                  <a16:creationId xmlns:a16="http://schemas.microsoft.com/office/drawing/2014/main" id="{5E09E9FC-3942-51CB-7957-12451643CD8B}"/>
                </a:ext>
              </a:extLst>
            </p:cNvPr>
            <p:cNvSpPr/>
            <p:nvPr/>
          </p:nvSpPr>
          <p:spPr>
            <a:xfrm>
              <a:off x="-2478157" y="2996177"/>
              <a:ext cx="2478157" cy="648172"/>
            </a:xfrm>
            <a:prstGeom prst="bevel">
              <a:avLst>
                <a:gd name="adj" fmla="val 4940"/>
              </a:avLst>
            </a:prstGeom>
            <a:solidFill>
              <a:srgbClr val="FFFDD3"/>
            </a:solidFill>
            <a:ln>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3567F57-FB9D-1819-8D44-42C64F9497EF}"/>
                </a:ext>
              </a:extLst>
            </p:cNvPr>
            <p:cNvSpPr txBox="1"/>
            <p:nvPr/>
          </p:nvSpPr>
          <p:spPr>
            <a:xfrm>
              <a:off x="-2478157" y="3098408"/>
              <a:ext cx="2575129"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支援全体のつながりと支援の効果を検証する機会</a:t>
              </a:r>
              <a:endParaRPr lang="ja-JP" altLang="en-US" sz="1400">
                <a:latin typeface="Meiryo" panose="020B0604030504040204" pitchFamily="34" charset="-128"/>
                <a:ea typeface="Meiryo" panose="020B0604030504040204" pitchFamily="34" charset="-128"/>
              </a:endParaRPr>
            </a:p>
          </p:txBody>
        </p:sp>
      </p:grpSp>
      <p:grpSp>
        <p:nvGrpSpPr>
          <p:cNvPr id="35" name="グループ化 34">
            <a:extLst>
              <a:ext uri="{FF2B5EF4-FFF2-40B4-BE49-F238E27FC236}">
                <a16:creationId xmlns:a16="http://schemas.microsoft.com/office/drawing/2014/main" id="{1D45E02F-957F-FB12-A4BB-3A0B580380B1}"/>
              </a:ext>
            </a:extLst>
          </p:cNvPr>
          <p:cNvGrpSpPr/>
          <p:nvPr/>
        </p:nvGrpSpPr>
        <p:grpSpPr>
          <a:xfrm>
            <a:off x="1250645" y="3258580"/>
            <a:ext cx="3172775" cy="648172"/>
            <a:chOff x="-2918171" y="2996177"/>
            <a:chExt cx="3172775" cy="648172"/>
          </a:xfrm>
        </p:grpSpPr>
        <p:sp>
          <p:nvSpPr>
            <p:cNvPr id="36" name="額縁 35">
              <a:extLst>
                <a:ext uri="{FF2B5EF4-FFF2-40B4-BE49-F238E27FC236}">
                  <a16:creationId xmlns:a16="http://schemas.microsoft.com/office/drawing/2014/main" id="{13D99EC5-D7B5-3321-BD8B-2ABEB5819EAE}"/>
                </a:ext>
              </a:extLst>
            </p:cNvPr>
            <p:cNvSpPr/>
            <p:nvPr/>
          </p:nvSpPr>
          <p:spPr>
            <a:xfrm>
              <a:off x="-2918171" y="2996177"/>
              <a:ext cx="3133019" cy="648172"/>
            </a:xfrm>
            <a:prstGeom prst="bevel">
              <a:avLst>
                <a:gd name="adj" fmla="val 4940"/>
              </a:avLst>
            </a:prstGeom>
            <a:solidFill>
              <a:srgbClr val="FFFDD3"/>
            </a:solidFill>
            <a:ln>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57B3362-FD62-5BC7-4CF1-E4A33C1ADFDC}"/>
                </a:ext>
              </a:extLst>
            </p:cNvPr>
            <p:cNvSpPr txBox="1"/>
            <p:nvPr/>
          </p:nvSpPr>
          <p:spPr>
            <a:xfrm>
              <a:off x="-2878415" y="3085156"/>
              <a:ext cx="3133019"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子どもと家族にとって必要な公的福祉サービスの支給量を調整する機会</a:t>
              </a:r>
              <a:endParaRPr lang="ja-JP" altLang="en-US" sz="1400">
                <a:latin typeface="Meiryo" panose="020B0604030504040204" pitchFamily="34" charset="-128"/>
                <a:ea typeface="Meiryo" panose="020B0604030504040204" pitchFamily="34" charset="-128"/>
              </a:endParaRPr>
            </a:p>
          </p:txBody>
        </p:sp>
      </p:grpSp>
      <p:grpSp>
        <p:nvGrpSpPr>
          <p:cNvPr id="40" name="グループ化 39">
            <a:extLst>
              <a:ext uri="{FF2B5EF4-FFF2-40B4-BE49-F238E27FC236}">
                <a16:creationId xmlns:a16="http://schemas.microsoft.com/office/drawing/2014/main" id="{884BCC35-AEB6-988F-9116-7FC1B298DFFF}"/>
              </a:ext>
            </a:extLst>
          </p:cNvPr>
          <p:cNvGrpSpPr/>
          <p:nvPr/>
        </p:nvGrpSpPr>
        <p:grpSpPr>
          <a:xfrm>
            <a:off x="401275" y="4322339"/>
            <a:ext cx="1819371" cy="648172"/>
            <a:chOff x="-2478157" y="2996177"/>
            <a:chExt cx="1819371" cy="648172"/>
          </a:xfrm>
        </p:grpSpPr>
        <p:sp>
          <p:nvSpPr>
            <p:cNvPr id="41" name="額縁 40">
              <a:extLst>
                <a:ext uri="{FF2B5EF4-FFF2-40B4-BE49-F238E27FC236}">
                  <a16:creationId xmlns:a16="http://schemas.microsoft.com/office/drawing/2014/main" id="{EF28B9F9-9440-58D7-28B8-4EBFDB5CDA46}"/>
                </a:ext>
              </a:extLst>
            </p:cNvPr>
            <p:cNvSpPr/>
            <p:nvPr/>
          </p:nvSpPr>
          <p:spPr>
            <a:xfrm>
              <a:off x="-2478157" y="2996177"/>
              <a:ext cx="1819371" cy="648172"/>
            </a:xfrm>
            <a:prstGeom prst="bevel">
              <a:avLst>
                <a:gd name="adj" fmla="val 4940"/>
              </a:avLst>
            </a:prstGeom>
            <a:solidFill>
              <a:srgbClr val="FFFDD3"/>
            </a:solidFill>
            <a:ln>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B976DAC-E5AC-CFD6-AE1D-49A2AAE99ED7}"/>
                </a:ext>
              </a:extLst>
            </p:cNvPr>
            <p:cNvSpPr txBox="1"/>
            <p:nvPr/>
          </p:nvSpPr>
          <p:spPr>
            <a:xfrm>
              <a:off x="-2478157" y="3098408"/>
              <a:ext cx="1819371"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子どもの生活全体を振り返る機会</a:t>
              </a:r>
              <a:endParaRPr lang="ja-JP" altLang="en-US" sz="1400">
                <a:latin typeface="Meiryo" panose="020B0604030504040204" pitchFamily="34" charset="-128"/>
                <a:ea typeface="Meiryo" panose="020B0604030504040204" pitchFamily="34" charset="-128"/>
              </a:endParaRPr>
            </a:p>
          </p:txBody>
        </p:sp>
      </p:grpSp>
      <p:grpSp>
        <p:nvGrpSpPr>
          <p:cNvPr id="43" name="グループ化 42">
            <a:extLst>
              <a:ext uri="{FF2B5EF4-FFF2-40B4-BE49-F238E27FC236}">
                <a16:creationId xmlns:a16="http://schemas.microsoft.com/office/drawing/2014/main" id="{556A092A-3916-04C3-EAA4-3DD856C85113}"/>
              </a:ext>
            </a:extLst>
          </p:cNvPr>
          <p:cNvGrpSpPr/>
          <p:nvPr/>
        </p:nvGrpSpPr>
        <p:grpSpPr>
          <a:xfrm>
            <a:off x="5113732" y="3254917"/>
            <a:ext cx="2165170" cy="648172"/>
            <a:chOff x="-2478157" y="2996177"/>
            <a:chExt cx="2165170" cy="648172"/>
          </a:xfrm>
        </p:grpSpPr>
        <p:sp>
          <p:nvSpPr>
            <p:cNvPr id="44" name="額縁 43">
              <a:extLst>
                <a:ext uri="{FF2B5EF4-FFF2-40B4-BE49-F238E27FC236}">
                  <a16:creationId xmlns:a16="http://schemas.microsoft.com/office/drawing/2014/main" id="{B3F763A8-0FB8-8759-5097-6D1A2EC7F654}"/>
                </a:ext>
              </a:extLst>
            </p:cNvPr>
            <p:cNvSpPr/>
            <p:nvPr/>
          </p:nvSpPr>
          <p:spPr>
            <a:xfrm>
              <a:off x="-2478157" y="2996177"/>
              <a:ext cx="2165170" cy="648172"/>
            </a:xfrm>
            <a:prstGeom prst="bevel">
              <a:avLst>
                <a:gd name="adj" fmla="val 4940"/>
              </a:avLst>
            </a:prstGeom>
            <a:solidFill>
              <a:srgbClr val="C2FFF4"/>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00ED142-D914-455C-ED74-090B1013E2BC}"/>
                </a:ext>
              </a:extLst>
            </p:cNvPr>
            <p:cNvSpPr txBox="1"/>
            <p:nvPr/>
          </p:nvSpPr>
          <p:spPr>
            <a:xfrm>
              <a:off x="-2478157" y="3098408"/>
              <a:ext cx="2165170" cy="523220"/>
            </a:xfrm>
            <a:prstGeom prst="rect">
              <a:avLst/>
            </a:prstGeom>
            <a:noFill/>
          </p:spPr>
          <p:txBody>
            <a:bodyPr wrap="square" rtlCol="0">
              <a:spAutoFit/>
            </a:bodyPr>
            <a:lstStyle/>
            <a:p>
              <a:r>
                <a:rPr kumimoji="1" lang="ja-JP" altLang="ja-JP" sz="1400">
                  <a:latin typeface="Meiryo" panose="020B0604030504040204" pitchFamily="34" charset="-128"/>
                  <a:ea typeface="Meiryo" panose="020B0604030504040204" pitchFamily="34" charset="-128"/>
                </a:rPr>
                <a:t>成人期の現状を共有し、現実的な目標を探る機会</a:t>
              </a:r>
              <a:endParaRPr lang="ja-JP" altLang="ja-JP" sz="1400">
                <a:latin typeface="Meiryo" panose="020B0604030504040204" pitchFamily="34" charset="-128"/>
                <a:ea typeface="Meiryo" panose="020B0604030504040204" pitchFamily="34" charset="-128"/>
              </a:endParaRPr>
            </a:p>
          </p:txBody>
        </p:sp>
      </p:grpSp>
      <p:grpSp>
        <p:nvGrpSpPr>
          <p:cNvPr id="46" name="グループ化 45">
            <a:extLst>
              <a:ext uri="{FF2B5EF4-FFF2-40B4-BE49-F238E27FC236}">
                <a16:creationId xmlns:a16="http://schemas.microsoft.com/office/drawing/2014/main" id="{F27E0DE9-BE6F-E219-076D-6ABF0591696F}"/>
              </a:ext>
            </a:extLst>
          </p:cNvPr>
          <p:cNvGrpSpPr/>
          <p:nvPr/>
        </p:nvGrpSpPr>
        <p:grpSpPr>
          <a:xfrm>
            <a:off x="2649134" y="4326674"/>
            <a:ext cx="3248523" cy="648172"/>
            <a:chOff x="-2478158" y="2996177"/>
            <a:chExt cx="3248523" cy="648172"/>
          </a:xfrm>
        </p:grpSpPr>
        <p:sp>
          <p:nvSpPr>
            <p:cNvPr id="47" name="額縁 46">
              <a:extLst>
                <a:ext uri="{FF2B5EF4-FFF2-40B4-BE49-F238E27FC236}">
                  <a16:creationId xmlns:a16="http://schemas.microsoft.com/office/drawing/2014/main" id="{C2D95617-64FC-5BBA-0D8C-33495B28A96E}"/>
                </a:ext>
              </a:extLst>
            </p:cNvPr>
            <p:cNvSpPr/>
            <p:nvPr/>
          </p:nvSpPr>
          <p:spPr>
            <a:xfrm>
              <a:off x="-2478158" y="2996177"/>
              <a:ext cx="3235543" cy="648172"/>
            </a:xfrm>
            <a:prstGeom prst="bevel">
              <a:avLst>
                <a:gd name="adj" fmla="val 4940"/>
              </a:avLst>
            </a:prstGeom>
            <a:solidFill>
              <a:srgbClr val="C2FFF4"/>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8FDBED1-BA79-EC4B-5559-3D6F536BC221}"/>
                </a:ext>
              </a:extLst>
            </p:cNvPr>
            <p:cNvSpPr txBox="1"/>
            <p:nvPr/>
          </p:nvSpPr>
          <p:spPr>
            <a:xfrm>
              <a:off x="-2478158" y="3098408"/>
              <a:ext cx="3248523"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保護者の不安、困っていること、きょうだいの思いを共有するする機会</a:t>
              </a:r>
              <a:endParaRPr lang="ja-JP" altLang="ja-JP" sz="1400">
                <a:latin typeface="Meiryo" panose="020B0604030504040204" pitchFamily="34" charset="-128"/>
                <a:ea typeface="Meiryo" panose="020B0604030504040204" pitchFamily="34" charset="-128"/>
              </a:endParaRPr>
            </a:p>
          </p:txBody>
        </p:sp>
      </p:grpSp>
      <p:grpSp>
        <p:nvGrpSpPr>
          <p:cNvPr id="49" name="グループ化 48">
            <a:extLst>
              <a:ext uri="{FF2B5EF4-FFF2-40B4-BE49-F238E27FC236}">
                <a16:creationId xmlns:a16="http://schemas.microsoft.com/office/drawing/2014/main" id="{2A9AC460-EBCC-F8C1-F0D6-5F9A5788487C}"/>
              </a:ext>
            </a:extLst>
          </p:cNvPr>
          <p:cNvGrpSpPr/>
          <p:nvPr/>
        </p:nvGrpSpPr>
        <p:grpSpPr>
          <a:xfrm>
            <a:off x="1592659" y="5236439"/>
            <a:ext cx="2165170" cy="648172"/>
            <a:chOff x="-2478157" y="2996177"/>
            <a:chExt cx="2165170" cy="648172"/>
          </a:xfrm>
        </p:grpSpPr>
        <p:sp>
          <p:nvSpPr>
            <p:cNvPr id="50" name="額縁 49">
              <a:extLst>
                <a:ext uri="{FF2B5EF4-FFF2-40B4-BE49-F238E27FC236}">
                  <a16:creationId xmlns:a16="http://schemas.microsoft.com/office/drawing/2014/main" id="{D17BE816-3917-F33B-840C-5866B9F00B77}"/>
                </a:ext>
              </a:extLst>
            </p:cNvPr>
            <p:cNvSpPr/>
            <p:nvPr/>
          </p:nvSpPr>
          <p:spPr>
            <a:xfrm>
              <a:off x="-2478157" y="2996177"/>
              <a:ext cx="2165170" cy="648172"/>
            </a:xfrm>
            <a:prstGeom prst="bevel">
              <a:avLst>
                <a:gd name="adj" fmla="val 4940"/>
              </a:avLst>
            </a:prstGeom>
            <a:solidFill>
              <a:srgbClr val="C2FFF4"/>
            </a:solidFill>
            <a:ln>
              <a:solidFill>
                <a:srgbClr val="0F0D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2FF01687-A8DA-9E07-DC55-A6B43ADC7040}"/>
                </a:ext>
              </a:extLst>
            </p:cNvPr>
            <p:cNvSpPr txBox="1"/>
            <p:nvPr/>
          </p:nvSpPr>
          <p:spPr>
            <a:xfrm>
              <a:off x="-2478157" y="3098408"/>
              <a:ext cx="2165170"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子どもらしさ、愛しみを確認する機会</a:t>
              </a:r>
              <a:endParaRPr lang="ja-JP" altLang="ja-JP" sz="1400">
                <a:latin typeface="Meiryo" panose="020B0604030504040204" pitchFamily="34" charset="-128"/>
                <a:ea typeface="Meiryo" panose="020B0604030504040204" pitchFamily="34" charset="-128"/>
              </a:endParaRPr>
            </a:p>
          </p:txBody>
        </p:sp>
      </p:grpSp>
      <p:grpSp>
        <p:nvGrpSpPr>
          <p:cNvPr id="52" name="グループ化 51">
            <a:extLst>
              <a:ext uri="{FF2B5EF4-FFF2-40B4-BE49-F238E27FC236}">
                <a16:creationId xmlns:a16="http://schemas.microsoft.com/office/drawing/2014/main" id="{D1D345B4-32F1-D076-1175-876F72FF57EC}"/>
              </a:ext>
            </a:extLst>
          </p:cNvPr>
          <p:cNvGrpSpPr/>
          <p:nvPr/>
        </p:nvGrpSpPr>
        <p:grpSpPr>
          <a:xfrm>
            <a:off x="6175988" y="4150311"/>
            <a:ext cx="2805075" cy="648172"/>
            <a:chOff x="-2478158" y="2996177"/>
            <a:chExt cx="2805075" cy="648172"/>
          </a:xfrm>
        </p:grpSpPr>
        <p:sp>
          <p:nvSpPr>
            <p:cNvPr id="53" name="額縁 52">
              <a:extLst>
                <a:ext uri="{FF2B5EF4-FFF2-40B4-BE49-F238E27FC236}">
                  <a16:creationId xmlns:a16="http://schemas.microsoft.com/office/drawing/2014/main" id="{3EAE7CB9-9204-5B35-57C0-F980F4316D44}"/>
                </a:ext>
              </a:extLst>
            </p:cNvPr>
            <p:cNvSpPr/>
            <p:nvPr/>
          </p:nvSpPr>
          <p:spPr>
            <a:xfrm>
              <a:off x="-2478158" y="2996177"/>
              <a:ext cx="2805073" cy="648172"/>
            </a:xfrm>
            <a:prstGeom prst="bevel">
              <a:avLst>
                <a:gd name="adj" fmla="val 4940"/>
              </a:avLst>
            </a:prstGeom>
            <a:solidFill>
              <a:srgbClr val="DADDFF"/>
            </a:solidFill>
            <a:ln>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6273F373-CF8B-25EF-2A58-67A997611569}"/>
                </a:ext>
              </a:extLst>
            </p:cNvPr>
            <p:cNvSpPr txBox="1"/>
            <p:nvPr/>
          </p:nvSpPr>
          <p:spPr>
            <a:xfrm>
              <a:off x="-2478157" y="3098408"/>
              <a:ext cx="2805074"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子どもの関心、得意なこと、苦手なことなどを共有する機会</a:t>
              </a:r>
              <a:endParaRPr lang="ja-JP" altLang="en-US" sz="1400">
                <a:latin typeface="Meiryo" panose="020B0604030504040204" pitchFamily="34" charset="-128"/>
                <a:ea typeface="Meiryo" panose="020B0604030504040204" pitchFamily="34" charset="-128"/>
              </a:endParaRPr>
            </a:p>
          </p:txBody>
        </p:sp>
      </p:grpSp>
      <p:grpSp>
        <p:nvGrpSpPr>
          <p:cNvPr id="55" name="グループ化 54">
            <a:extLst>
              <a:ext uri="{FF2B5EF4-FFF2-40B4-BE49-F238E27FC236}">
                <a16:creationId xmlns:a16="http://schemas.microsoft.com/office/drawing/2014/main" id="{3CE95C4D-99E2-1AC8-2518-2B6F51216494}"/>
              </a:ext>
            </a:extLst>
          </p:cNvPr>
          <p:cNvGrpSpPr/>
          <p:nvPr/>
        </p:nvGrpSpPr>
        <p:grpSpPr>
          <a:xfrm>
            <a:off x="4199861" y="5159663"/>
            <a:ext cx="2937121" cy="648172"/>
            <a:chOff x="-2478158" y="2996177"/>
            <a:chExt cx="2937121" cy="648172"/>
          </a:xfrm>
        </p:grpSpPr>
        <p:sp>
          <p:nvSpPr>
            <p:cNvPr id="56" name="額縁 55">
              <a:extLst>
                <a:ext uri="{FF2B5EF4-FFF2-40B4-BE49-F238E27FC236}">
                  <a16:creationId xmlns:a16="http://schemas.microsoft.com/office/drawing/2014/main" id="{45EFDC81-D56B-8D0C-BE6F-80EA557699D6}"/>
                </a:ext>
              </a:extLst>
            </p:cNvPr>
            <p:cNvSpPr/>
            <p:nvPr/>
          </p:nvSpPr>
          <p:spPr>
            <a:xfrm>
              <a:off x="-2478158" y="2996177"/>
              <a:ext cx="2937120" cy="648172"/>
            </a:xfrm>
            <a:prstGeom prst="bevel">
              <a:avLst>
                <a:gd name="adj" fmla="val 4940"/>
              </a:avLst>
            </a:prstGeom>
            <a:solidFill>
              <a:srgbClr val="DADDFF"/>
            </a:solidFill>
            <a:ln>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4CA1083-3CFA-61F8-F76B-C6424B202DBC}"/>
                </a:ext>
              </a:extLst>
            </p:cNvPr>
            <p:cNvSpPr txBox="1"/>
            <p:nvPr/>
          </p:nvSpPr>
          <p:spPr>
            <a:xfrm>
              <a:off x="-2478157" y="3098408"/>
              <a:ext cx="2937120"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事業所ができる支援をあきらかにし、支援のゴールを共有する機会</a:t>
              </a:r>
              <a:endParaRPr lang="ja-JP" altLang="en-US" sz="1400">
                <a:latin typeface="Meiryo" panose="020B0604030504040204" pitchFamily="34" charset="-128"/>
                <a:ea typeface="Meiryo" panose="020B0604030504040204" pitchFamily="34" charset="-128"/>
              </a:endParaRPr>
            </a:p>
          </p:txBody>
        </p:sp>
      </p:grpSp>
      <p:grpSp>
        <p:nvGrpSpPr>
          <p:cNvPr id="58" name="グループ化 57">
            <a:extLst>
              <a:ext uri="{FF2B5EF4-FFF2-40B4-BE49-F238E27FC236}">
                <a16:creationId xmlns:a16="http://schemas.microsoft.com/office/drawing/2014/main" id="{4F3945FB-8255-4BDC-C76B-1BA74103006B}"/>
              </a:ext>
            </a:extLst>
          </p:cNvPr>
          <p:cNvGrpSpPr/>
          <p:nvPr/>
        </p:nvGrpSpPr>
        <p:grpSpPr>
          <a:xfrm>
            <a:off x="3730217" y="6021102"/>
            <a:ext cx="2705057" cy="648172"/>
            <a:chOff x="-2478158" y="2996177"/>
            <a:chExt cx="2705057" cy="648172"/>
          </a:xfrm>
        </p:grpSpPr>
        <p:sp>
          <p:nvSpPr>
            <p:cNvPr id="59" name="額縁 58">
              <a:extLst>
                <a:ext uri="{FF2B5EF4-FFF2-40B4-BE49-F238E27FC236}">
                  <a16:creationId xmlns:a16="http://schemas.microsoft.com/office/drawing/2014/main" id="{537A5B0F-1BA7-8B81-C0F2-3C5A6C6C6836}"/>
                </a:ext>
              </a:extLst>
            </p:cNvPr>
            <p:cNvSpPr/>
            <p:nvPr/>
          </p:nvSpPr>
          <p:spPr>
            <a:xfrm>
              <a:off x="-2478158" y="2996177"/>
              <a:ext cx="2705057" cy="648172"/>
            </a:xfrm>
            <a:prstGeom prst="bevel">
              <a:avLst>
                <a:gd name="adj" fmla="val 4940"/>
              </a:avLst>
            </a:prstGeom>
            <a:solidFill>
              <a:srgbClr val="DADDFF"/>
            </a:solidFill>
            <a:ln>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0E86B109-A3CC-D7E6-7857-F3F3D4E6BA4F}"/>
                </a:ext>
              </a:extLst>
            </p:cNvPr>
            <p:cNvSpPr txBox="1"/>
            <p:nvPr/>
          </p:nvSpPr>
          <p:spPr>
            <a:xfrm>
              <a:off x="-2478157" y="3098408"/>
              <a:ext cx="2681572" cy="523220"/>
            </a:xfrm>
            <a:prstGeom prst="rect">
              <a:avLst/>
            </a:prstGeom>
            <a:noFill/>
          </p:spPr>
          <p:txBody>
            <a:bodyPr wrap="square" rtlCol="0">
              <a:spAutoFit/>
            </a:bodyPr>
            <a:lstStyle/>
            <a:p>
              <a:r>
                <a:rPr kumimoji="1" lang="ja-JP" altLang="en-US" sz="1400">
                  <a:latin typeface="Meiryo" panose="020B0604030504040204" pitchFamily="34" charset="-128"/>
                  <a:ea typeface="Meiryo" panose="020B0604030504040204" pitchFamily="34" charset="-128"/>
                </a:rPr>
                <a:t>子どもの発達において必要な具体的な支援を提案する機会</a:t>
              </a:r>
              <a:endParaRPr lang="ja-JP" altLang="en-US" sz="1400">
                <a:latin typeface="Meiryo" panose="020B0604030504040204" pitchFamily="34" charset="-128"/>
                <a:ea typeface="Meiryo" panose="020B0604030504040204" pitchFamily="34" charset="-128"/>
              </a:endParaRPr>
            </a:p>
          </p:txBody>
        </p:sp>
      </p:grpSp>
      <p:grpSp>
        <p:nvGrpSpPr>
          <p:cNvPr id="61" name="グループ化 60">
            <a:extLst>
              <a:ext uri="{FF2B5EF4-FFF2-40B4-BE49-F238E27FC236}">
                <a16:creationId xmlns:a16="http://schemas.microsoft.com/office/drawing/2014/main" id="{A96A318B-F51C-3281-506F-C0769F4A2B2D}"/>
              </a:ext>
            </a:extLst>
          </p:cNvPr>
          <p:cNvGrpSpPr/>
          <p:nvPr/>
        </p:nvGrpSpPr>
        <p:grpSpPr>
          <a:xfrm rot="1080943">
            <a:off x="7924799" y="215726"/>
            <a:ext cx="993913" cy="518472"/>
            <a:chOff x="-2067339" y="1080811"/>
            <a:chExt cx="993913" cy="518472"/>
          </a:xfrm>
        </p:grpSpPr>
        <p:sp>
          <p:nvSpPr>
            <p:cNvPr id="62" name="正方形/長方形 61">
              <a:extLst>
                <a:ext uri="{FF2B5EF4-FFF2-40B4-BE49-F238E27FC236}">
                  <a16:creationId xmlns:a16="http://schemas.microsoft.com/office/drawing/2014/main" id="{A57FD330-BE86-9923-E9EA-2C654B25BC90}"/>
                </a:ext>
              </a:extLst>
            </p:cNvPr>
            <p:cNvSpPr/>
            <p:nvPr/>
          </p:nvSpPr>
          <p:spPr>
            <a:xfrm>
              <a:off x="-2067339" y="1080811"/>
              <a:ext cx="993913" cy="509450"/>
            </a:xfrm>
            <a:prstGeom prst="rect">
              <a:avLst/>
            </a:prstGeom>
            <a:solidFill>
              <a:srgbClr val="FFFDD3"/>
            </a:solidFill>
            <a:ln w="28575">
              <a:solidFill>
                <a:srgbClr val="FF73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83DB6833-6A4B-4934-0D41-C7BF2D778399}"/>
                </a:ext>
              </a:extLst>
            </p:cNvPr>
            <p:cNvSpPr txBox="1"/>
            <p:nvPr/>
          </p:nvSpPr>
          <p:spPr>
            <a:xfrm>
              <a:off x="-2067339" y="1137618"/>
              <a:ext cx="993913" cy="461665"/>
            </a:xfrm>
            <a:prstGeom prst="rect">
              <a:avLst/>
            </a:prstGeom>
            <a:noFill/>
          </p:spPr>
          <p:txBody>
            <a:bodyPr wrap="square" rtlCol="0">
              <a:spAutoFit/>
            </a:bodyPr>
            <a:lstStyle/>
            <a:p>
              <a:pPr algn="ctr"/>
              <a:r>
                <a:rPr kumimoji="1" lang="ja-JP" altLang="en-US" sz="2400" b="1">
                  <a:latin typeface="Meiryo" panose="020B0604030504040204" pitchFamily="34" charset="-128"/>
                  <a:ea typeface="Meiryo" panose="020B0604030504040204" pitchFamily="34" charset="-128"/>
                </a:rPr>
                <a:t>再掲</a:t>
              </a:r>
            </a:p>
          </p:txBody>
        </p:sp>
      </p:grpSp>
    </p:spTree>
    <p:extLst>
      <p:ext uri="{BB962C8B-B14F-4D97-AF65-F5344CB8AC3E}">
        <p14:creationId xmlns:p14="http://schemas.microsoft.com/office/powerpoint/2010/main" val="4112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6F8F-ABA4-5925-6F9E-ECAF0313D2A1}"/>
            </a:ext>
          </a:extLst>
        </p:cNvPr>
        <p:cNvGrpSpPr/>
        <p:nvPr/>
      </p:nvGrpSpPr>
      <p:grpSpPr>
        <a:xfrm>
          <a:off x="0" y="0"/>
          <a:ext cx="0" cy="0"/>
          <a:chOff x="0" y="0"/>
          <a:chExt cx="0" cy="0"/>
        </a:xfrm>
      </p:grpSpPr>
      <p:sp>
        <p:nvSpPr>
          <p:cNvPr id="6" name="星: 5 pt 2">
            <a:extLst>
              <a:ext uri="{FF2B5EF4-FFF2-40B4-BE49-F238E27FC236}">
                <a16:creationId xmlns:a16="http://schemas.microsoft.com/office/drawing/2014/main" id="{6EB56A63-8241-EEE0-E812-86D9C0D63946}"/>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56DDFBE3-AA1C-8A62-2557-69A91C91A26C}"/>
              </a:ext>
            </a:extLst>
          </p:cNvPr>
          <p:cNvGrpSpPr/>
          <p:nvPr/>
        </p:nvGrpSpPr>
        <p:grpSpPr>
          <a:xfrm>
            <a:off x="5181601" y="106019"/>
            <a:ext cx="3829878" cy="455522"/>
            <a:chOff x="5181601" y="198783"/>
            <a:chExt cx="3829878" cy="455522"/>
          </a:xfrm>
        </p:grpSpPr>
        <p:sp>
          <p:nvSpPr>
            <p:cNvPr id="8" name="正方形/長方形 7">
              <a:extLst>
                <a:ext uri="{FF2B5EF4-FFF2-40B4-BE49-F238E27FC236}">
                  <a16:creationId xmlns:a16="http://schemas.microsoft.com/office/drawing/2014/main" id="{6C9B24FB-F9AC-E978-F71E-0F485B5FA990}"/>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7BD60EC-0A73-0E20-9344-D5B156FF7084}"/>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
        <p:nvSpPr>
          <p:cNvPr id="10" name="テキスト ボックス 9">
            <a:extLst>
              <a:ext uri="{FF2B5EF4-FFF2-40B4-BE49-F238E27FC236}">
                <a16:creationId xmlns:a16="http://schemas.microsoft.com/office/drawing/2014/main" id="{4C3340B4-2D1C-9447-428B-2F8986D6B80B}"/>
              </a:ext>
            </a:extLst>
          </p:cNvPr>
          <p:cNvSpPr txBox="1"/>
          <p:nvPr/>
        </p:nvSpPr>
        <p:spPr>
          <a:xfrm>
            <a:off x="261641" y="856445"/>
            <a:ext cx="8882359" cy="1200329"/>
          </a:xfrm>
          <a:prstGeom prst="rect">
            <a:avLst/>
          </a:prstGeom>
          <a:noFill/>
        </p:spPr>
        <p:txBody>
          <a:bodyPr wrap="square" rtlCol="0">
            <a:spAutoFit/>
          </a:bodyPr>
          <a:lstStyle/>
          <a:p>
            <a:r>
              <a:rPr lang="ja-JP" altLang="ja-JP" sz="3600" b="1">
                <a:latin typeface="Meiryo" panose="020B0604030504040204" pitchFamily="34" charset="-128"/>
                <a:ea typeface="Meiryo" panose="020B0604030504040204" pitchFamily="34" charset="-128"/>
                <a:cs typeface="Times New Roman" panose="02020603050405020304" pitchFamily="18" charset="0"/>
              </a:rPr>
              <a:t>都道府県研修で本講義を実施する際に</a:t>
            </a:r>
            <a:br>
              <a:rPr lang="en-US" altLang="ja-JP" sz="3600" b="1" dirty="0">
                <a:latin typeface="Meiryo" panose="020B0604030504040204" pitchFamily="34" charset="-128"/>
                <a:ea typeface="Meiryo" panose="020B0604030504040204" pitchFamily="34" charset="-128"/>
                <a:cs typeface="Times New Roman" panose="02020603050405020304" pitchFamily="18" charset="0"/>
              </a:rPr>
            </a:br>
            <a:r>
              <a:rPr lang="ja-JP" altLang="en-US" sz="3600" b="1">
                <a:latin typeface="Meiryo" panose="020B0604030504040204" pitchFamily="34" charset="-128"/>
                <a:ea typeface="Meiryo" panose="020B0604030504040204" pitchFamily="34" charset="-128"/>
                <a:cs typeface="Times New Roman" panose="02020603050405020304" pitchFamily="18" charset="0"/>
              </a:rPr>
              <a:t>　　　　　</a:t>
            </a:r>
            <a:r>
              <a:rPr lang="ja-JP" altLang="ja-JP" sz="3600" b="1">
                <a:latin typeface="Meiryo" panose="020B0604030504040204" pitchFamily="34" charset="-128"/>
                <a:ea typeface="Meiryo" panose="020B0604030504040204" pitchFamily="34" charset="-128"/>
                <a:cs typeface="Times New Roman" panose="02020603050405020304" pitchFamily="18" charset="0"/>
              </a:rPr>
              <a:t>検討して欲しいこと</a:t>
            </a:r>
            <a:r>
              <a:rPr lang="ja-JP" altLang="en-US" sz="3600" b="1">
                <a:latin typeface="Meiryo" panose="020B0604030504040204" pitchFamily="34" charset="-128"/>
                <a:ea typeface="Meiryo" panose="020B0604030504040204" pitchFamily="34" charset="-128"/>
                <a:cs typeface="Times New Roman" panose="02020603050405020304" pitchFamily="18" charset="0"/>
              </a:rPr>
              <a:t>（まとめ）</a:t>
            </a:r>
            <a:endParaRPr kumimoji="1" lang="ja-JP" altLang="en-US" sz="3600" b="1">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3EFED6BF-F688-ED3B-D9A3-59A962FB3840}"/>
              </a:ext>
            </a:extLst>
          </p:cNvPr>
          <p:cNvSpPr txBox="1"/>
          <p:nvPr/>
        </p:nvSpPr>
        <p:spPr>
          <a:xfrm>
            <a:off x="226944" y="2351678"/>
            <a:ext cx="8690112" cy="4524315"/>
          </a:xfrm>
          <a:prstGeom prst="rect">
            <a:avLst/>
          </a:prstGeom>
          <a:noFill/>
        </p:spPr>
        <p:txBody>
          <a:bodyPr wrap="square">
            <a:spAutoFit/>
          </a:bodyPr>
          <a:lstStyle/>
          <a:p>
            <a:pPr marL="277813" indent="-277813"/>
            <a:r>
              <a:rPr kumimoji="1" lang="ja-JP" altLang="en-US" sz="2200">
                <a:latin typeface="Meiryo" panose="020B0604030504040204" pitchFamily="34" charset="-128"/>
                <a:ea typeface="Meiryo" panose="020B0604030504040204" pitchFamily="34" charset="-128"/>
              </a:rPr>
              <a:t>・演習講師は可能であれば講義</a:t>
            </a:r>
            <a:r>
              <a:rPr kumimoji="1" lang="en-US" altLang="ja-JP" sz="2200" dirty="0">
                <a:latin typeface="Meiryo" panose="020B0604030504040204" pitchFamily="34" charset="-128"/>
                <a:ea typeface="Meiryo" panose="020B0604030504040204" pitchFamily="34" charset="-128"/>
              </a:rPr>
              <a:t>『</a:t>
            </a:r>
            <a:r>
              <a:rPr kumimoji="1" lang="ja-JP" altLang="en-US" sz="2200">
                <a:latin typeface="Meiryo" panose="020B0604030504040204" pitchFamily="34" charset="-128"/>
                <a:ea typeface="Meiryo" panose="020B0604030504040204" pitchFamily="34" charset="-128"/>
              </a:rPr>
              <a:t>児童期における相談支援の目指すべき方向性</a:t>
            </a:r>
            <a:r>
              <a:rPr kumimoji="1" lang="en-US" altLang="ja-JP" sz="2200" dirty="0">
                <a:latin typeface="Meiryo" panose="020B0604030504040204" pitchFamily="34" charset="-128"/>
                <a:ea typeface="Meiryo" panose="020B0604030504040204" pitchFamily="34" charset="-128"/>
              </a:rPr>
              <a:t>』</a:t>
            </a:r>
            <a:r>
              <a:rPr kumimoji="1" lang="ja-JP" altLang="en-US" sz="2200">
                <a:latin typeface="Meiryo" panose="020B0604030504040204" pitchFamily="34" charset="-128"/>
                <a:ea typeface="Meiryo" panose="020B0604030504040204" pitchFamily="34" charset="-128"/>
              </a:rPr>
              <a:t>の講師が兼務あるいは補助対応可能になると良いでしょう</a:t>
            </a:r>
            <a:endParaRPr kumimoji="1" lang="en-US" altLang="ja-JP" sz="2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pPr marL="277813" indent="-277813"/>
            <a:r>
              <a:rPr kumimoji="1" lang="ja-JP" altLang="en-US" sz="2200">
                <a:latin typeface="Meiryo" panose="020B0604030504040204" pitchFamily="34" charset="-128"/>
                <a:ea typeface="Meiryo" panose="020B0604030504040204" pitchFamily="34" charset="-128"/>
              </a:rPr>
              <a:t>・研修の企画運営は講師陣を中心にミーティング等の機会を設け、地域性を反映したものになると良いでしょう</a:t>
            </a:r>
            <a:endParaRPr kumimoji="1" lang="en-US" altLang="ja-JP" sz="2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pPr marL="277813" indent="-277813"/>
            <a:r>
              <a:rPr kumimoji="1" lang="ja-JP" altLang="en-US" sz="2200">
                <a:latin typeface="Meiryo" panose="020B0604030504040204" pitchFamily="34" charset="-128"/>
                <a:ea typeface="Meiryo" panose="020B0604030504040204" pitchFamily="34" charset="-128"/>
              </a:rPr>
              <a:t>・研修での学習が支援現場に波及できるような仕掛けなどを考えられると良いでしょう</a:t>
            </a:r>
            <a:endParaRPr kumimoji="1" lang="en-US" altLang="ja-JP" sz="2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pPr marL="277813" indent="-277813"/>
            <a:r>
              <a:rPr lang="ja-JP" altLang="en-US" sz="2200">
                <a:latin typeface="Meiryo" panose="020B0604030504040204" pitchFamily="34" charset="-128"/>
                <a:ea typeface="Meiryo" panose="020B0604030504040204" pitchFamily="34" charset="-128"/>
              </a:rPr>
              <a:t>・小さな実践の蓄積がやがて地域全体の支援の質的向上に繋がります。研修実施を契機に地域自立支援協議会等との連動や自主的な活動等への繋がりなど、戦術的な視点で作戦を立てられると素敵ですね</a:t>
            </a:r>
            <a:endParaRPr lang="en-US" altLang="ja-JP" sz="2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88928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56CE33C-249E-9490-4280-11DC44A00273}"/>
              </a:ext>
            </a:extLst>
          </p:cNvPr>
          <p:cNvSpPr txBox="1"/>
          <p:nvPr/>
        </p:nvSpPr>
        <p:spPr>
          <a:xfrm>
            <a:off x="2863840" y="3105834"/>
            <a:ext cx="3416320"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もう一つの事例</a:t>
            </a:r>
          </a:p>
        </p:txBody>
      </p:sp>
      <p:sp>
        <p:nvSpPr>
          <p:cNvPr id="5" name="星: 5 pt 2">
            <a:extLst>
              <a:ext uri="{FF2B5EF4-FFF2-40B4-BE49-F238E27FC236}">
                <a16:creationId xmlns:a16="http://schemas.microsoft.com/office/drawing/2014/main" id="{A16AD2FA-BAF6-9436-B971-57E4B6278922}"/>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A0C7DD96-A65F-ACB4-0E73-29B88F3CF561}"/>
              </a:ext>
            </a:extLst>
          </p:cNvPr>
          <p:cNvGrpSpPr/>
          <p:nvPr/>
        </p:nvGrpSpPr>
        <p:grpSpPr>
          <a:xfrm>
            <a:off x="5181601" y="106019"/>
            <a:ext cx="3829878" cy="455522"/>
            <a:chOff x="5181601" y="198783"/>
            <a:chExt cx="3829878" cy="455522"/>
          </a:xfrm>
        </p:grpSpPr>
        <p:sp>
          <p:nvSpPr>
            <p:cNvPr id="7" name="正方形/長方形 6">
              <a:extLst>
                <a:ext uri="{FF2B5EF4-FFF2-40B4-BE49-F238E27FC236}">
                  <a16:creationId xmlns:a16="http://schemas.microsoft.com/office/drawing/2014/main" id="{4EACE1F5-366B-72D4-1C11-A112E55A843A}"/>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0B4C19F-A899-100D-662B-8ED103213BA6}"/>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Tree>
    <p:extLst>
      <p:ext uri="{BB962C8B-B14F-4D97-AF65-F5344CB8AC3E}">
        <p14:creationId xmlns:p14="http://schemas.microsoft.com/office/powerpoint/2010/main" val="384064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86954-B66C-8D08-6C9E-5A12119ADB4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AF90916-8777-3540-1DC6-309322FB4942}"/>
              </a:ext>
            </a:extLst>
          </p:cNvPr>
          <p:cNvSpPr txBox="1"/>
          <p:nvPr/>
        </p:nvSpPr>
        <p:spPr>
          <a:xfrm>
            <a:off x="106017" y="172278"/>
            <a:ext cx="3877985"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状況（設定）確認</a:t>
            </a:r>
          </a:p>
        </p:txBody>
      </p:sp>
      <p:pic>
        <p:nvPicPr>
          <p:cNvPr id="6" name="図 5" descr="おもちゃ, 人形 が含まれている画像&#10;&#10;AI 生成コンテンツは誤りを含む可能性があります。">
            <a:extLst>
              <a:ext uri="{FF2B5EF4-FFF2-40B4-BE49-F238E27FC236}">
                <a16:creationId xmlns:a16="http://schemas.microsoft.com/office/drawing/2014/main" id="{D26B631C-0217-3DE9-12B2-7B56953C565F}"/>
              </a:ext>
            </a:extLst>
          </p:cNvPr>
          <p:cNvPicPr>
            <a:picLocks noChangeAspect="1"/>
          </p:cNvPicPr>
          <p:nvPr/>
        </p:nvPicPr>
        <p:blipFill>
          <a:blip r:embed="rId2"/>
          <a:stretch>
            <a:fillRect/>
          </a:stretch>
        </p:blipFill>
        <p:spPr>
          <a:xfrm>
            <a:off x="519589" y="1745242"/>
            <a:ext cx="440148" cy="825277"/>
          </a:xfrm>
          <a:prstGeom prst="rect">
            <a:avLst/>
          </a:prstGeom>
        </p:spPr>
      </p:pic>
      <p:pic>
        <p:nvPicPr>
          <p:cNvPr id="28" name="Picture 2" descr="ソース画像を表示">
            <a:extLst>
              <a:ext uri="{FF2B5EF4-FFF2-40B4-BE49-F238E27FC236}">
                <a16:creationId xmlns:a16="http://schemas.microsoft.com/office/drawing/2014/main" id="{B24DE424-EFE7-E42D-1EDB-35C3FBE57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570" y="1512627"/>
            <a:ext cx="378888" cy="4468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雨戸が空いた家のイラスト">
            <a:extLst>
              <a:ext uri="{FF2B5EF4-FFF2-40B4-BE49-F238E27FC236}">
                <a16:creationId xmlns:a16="http://schemas.microsoft.com/office/drawing/2014/main" id="{28FC96A7-D82E-97B5-F462-D3F2AF15D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19" y="1574047"/>
            <a:ext cx="1256577" cy="1041899"/>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F00DB525-07B0-F4AD-476A-F3E7DFFCD50D}"/>
              </a:ext>
            </a:extLst>
          </p:cNvPr>
          <p:cNvSpPr txBox="1"/>
          <p:nvPr/>
        </p:nvSpPr>
        <p:spPr>
          <a:xfrm>
            <a:off x="-52435" y="837763"/>
            <a:ext cx="2856872" cy="307777"/>
          </a:xfrm>
          <a:prstGeom prst="rect">
            <a:avLst/>
          </a:prstGeom>
          <a:noFill/>
        </p:spPr>
        <p:txBody>
          <a:bodyPr wrap="none" rtlCol="0">
            <a:spAutoFit/>
          </a:bodyPr>
          <a:lstStyle/>
          <a:p>
            <a:r>
              <a:rPr kumimoji="1" lang="ja-JP" altLang="en-US" sz="1400" b="1">
                <a:latin typeface="Meiryo" panose="020B0604030504040204" pitchFamily="34" charset="-128"/>
                <a:ea typeface="Meiryo" panose="020B0604030504040204" pitchFamily="34" charset="-128"/>
              </a:rPr>
              <a:t>［</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放課後等デイサービス</a:t>
            </a:r>
            <a:r>
              <a:rPr kumimoji="1" lang="en-US" altLang="ja-JP" sz="1400" b="1" dirty="0">
                <a:latin typeface="Meiryo" panose="020B0604030504040204" pitchFamily="34" charset="-128"/>
                <a:ea typeface="Meiryo" panose="020B0604030504040204" pitchFamily="34" charset="-128"/>
              </a:rPr>
              <a:t> Sun </a:t>
            </a:r>
            <a:r>
              <a:rPr kumimoji="1" lang="ja-JP" altLang="en-US" sz="1400" b="1">
                <a:latin typeface="Meiryo" panose="020B0604030504040204" pitchFamily="34" charset="-128"/>
                <a:ea typeface="Meiryo" panose="020B0604030504040204" pitchFamily="34" charset="-128"/>
              </a:rPr>
              <a:t>］</a:t>
            </a:r>
          </a:p>
        </p:txBody>
      </p:sp>
      <p:grpSp>
        <p:nvGrpSpPr>
          <p:cNvPr id="25" name="グループ化 24">
            <a:extLst>
              <a:ext uri="{FF2B5EF4-FFF2-40B4-BE49-F238E27FC236}">
                <a16:creationId xmlns:a16="http://schemas.microsoft.com/office/drawing/2014/main" id="{7D79E9A9-BC35-CF51-71F6-A4E59829936E}"/>
              </a:ext>
            </a:extLst>
          </p:cNvPr>
          <p:cNvGrpSpPr/>
          <p:nvPr/>
        </p:nvGrpSpPr>
        <p:grpSpPr>
          <a:xfrm>
            <a:off x="40384" y="3551527"/>
            <a:ext cx="2363147" cy="1257433"/>
            <a:chOff x="6742858" y="1417461"/>
            <a:chExt cx="2363147" cy="1257433"/>
          </a:xfrm>
        </p:grpSpPr>
        <p:pic>
          <p:nvPicPr>
            <p:cNvPr id="35" name="図 34">
              <a:extLst>
                <a:ext uri="{FF2B5EF4-FFF2-40B4-BE49-F238E27FC236}">
                  <a16:creationId xmlns:a16="http://schemas.microsoft.com/office/drawing/2014/main" id="{BD358F56-7EA2-9870-F14C-91E6E881B627}"/>
                </a:ext>
              </a:extLst>
            </p:cNvPr>
            <p:cNvPicPr>
              <a:picLocks noChangeAspect="1"/>
            </p:cNvPicPr>
            <p:nvPr/>
          </p:nvPicPr>
          <p:blipFill>
            <a:blip r:embed="rId5"/>
            <a:stretch>
              <a:fillRect/>
            </a:stretch>
          </p:blipFill>
          <p:spPr>
            <a:xfrm>
              <a:off x="7100282" y="1417461"/>
              <a:ext cx="1165383" cy="920653"/>
            </a:xfrm>
            <a:prstGeom prst="rect">
              <a:avLst/>
            </a:prstGeom>
          </p:spPr>
        </p:pic>
        <p:pic>
          <p:nvPicPr>
            <p:cNvPr id="37" name="図 36" descr="テレビゲームのキャラクター&#10;&#10;AI 生成コンテンツは誤りを含む可能性があります。">
              <a:extLst>
                <a:ext uri="{FF2B5EF4-FFF2-40B4-BE49-F238E27FC236}">
                  <a16:creationId xmlns:a16="http://schemas.microsoft.com/office/drawing/2014/main" id="{855161B8-3268-E148-2ACE-64967D717C66}"/>
                </a:ext>
              </a:extLst>
            </p:cNvPr>
            <p:cNvPicPr>
              <a:picLocks noChangeAspect="1"/>
            </p:cNvPicPr>
            <p:nvPr/>
          </p:nvPicPr>
          <p:blipFill>
            <a:blip r:embed="rId6"/>
            <a:stretch>
              <a:fillRect/>
            </a:stretch>
          </p:blipFill>
          <p:spPr>
            <a:xfrm>
              <a:off x="8110706" y="1518435"/>
              <a:ext cx="514861" cy="877604"/>
            </a:xfrm>
            <a:prstGeom prst="rect">
              <a:avLst/>
            </a:prstGeom>
          </p:spPr>
        </p:pic>
        <p:sp>
          <p:nvSpPr>
            <p:cNvPr id="40" name="テキスト ボックス 39">
              <a:extLst>
                <a:ext uri="{FF2B5EF4-FFF2-40B4-BE49-F238E27FC236}">
                  <a16:creationId xmlns:a16="http://schemas.microsoft.com/office/drawing/2014/main" id="{8B2D0D5B-0E14-EF90-623A-1561D4037E92}"/>
                </a:ext>
              </a:extLst>
            </p:cNvPr>
            <p:cNvSpPr txBox="1"/>
            <p:nvPr/>
          </p:nvSpPr>
          <p:spPr>
            <a:xfrm>
              <a:off x="6742858" y="2367117"/>
              <a:ext cx="2363147" cy="307777"/>
            </a:xfrm>
            <a:prstGeom prst="rect">
              <a:avLst/>
            </a:prstGeom>
            <a:noFill/>
          </p:spPr>
          <p:txBody>
            <a:bodyPr wrap="none" rtlCol="0">
              <a:spAutoFit/>
            </a:bodyPr>
            <a:lstStyle/>
            <a:p>
              <a:r>
                <a:rPr kumimoji="1" lang="ja-JP" altLang="en-US" sz="1400" b="1">
                  <a:latin typeface="Meiryo" panose="020B0604030504040204" pitchFamily="34" charset="-128"/>
                  <a:ea typeface="Meiryo" panose="020B0604030504040204" pitchFamily="34" charset="-128"/>
                </a:rPr>
                <a:t>［</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相談支援事業所</a:t>
              </a:r>
              <a:r>
                <a:rPr kumimoji="1" lang="en-US" altLang="ja-JP" sz="1400" b="1" dirty="0">
                  <a:latin typeface="Meiryo" panose="020B0604030504040204" pitchFamily="34" charset="-128"/>
                  <a:ea typeface="Meiryo" panose="020B0604030504040204" pitchFamily="34" charset="-128"/>
                </a:rPr>
                <a:t> ONE </a:t>
              </a:r>
              <a:r>
                <a:rPr kumimoji="1" lang="ja-JP" altLang="en-US" sz="1400" b="1">
                  <a:latin typeface="Meiryo" panose="020B0604030504040204" pitchFamily="34" charset="-128"/>
                  <a:ea typeface="Meiryo" panose="020B0604030504040204" pitchFamily="34" charset="-128"/>
                </a:rPr>
                <a:t>］</a:t>
              </a:r>
            </a:p>
          </p:txBody>
        </p:sp>
      </p:grpSp>
      <p:grpSp>
        <p:nvGrpSpPr>
          <p:cNvPr id="14" name="グループ化 13">
            <a:extLst>
              <a:ext uri="{FF2B5EF4-FFF2-40B4-BE49-F238E27FC236}">
                <a16:creationId xmlns:a16="http://schemas.microsoft.com/office/drawing/2014/main" id="{DFC45AD3-6392-21C1-6C0A-BE8ACE614AD1}"/>
              </a:ext>
            </a:extLst>
          </p:cNvPr>
          <p:cNvGrpSpPr/>
          <p:nvPr/>
        </p:nvGrpSpPr>
        <p:grpSpPr>
          <a:xfrm>
            <a:off x="7001801" y="2622722"/>
            <a:ext cx="2037769" cy="1328063"/>
            <a:chOff x="6842912" y="3989160"/>
            <a:chExt cx="2037769" cy="1328063"/>
          </a:xfrm>
        </p:grpSpPr>
        <p:pic>
          <p:nvPicPr>
            <p:cNvPr id="27" name="図 26" descr="写真と文字の加工写真&#10;&#10;AI 生成コンテンツは誤りを含む可能性があります。">
              <a:extLst>
                <a:ext uri="{FF2B5EF4-FFF2-40B4-BE49-F238E27FC236}">
                  <a16:creationId xmlns:a16="http://schemas.microsoft.com/office/drawing/2014/main" id="{3D855C8D-EFC7-18F3-39CA-F2A2AE7FAE6B}"/>
                </a:ext>
              </a:extLst>
            </p:cNvPr>
            <p:cNvPicPr>
              <a:picLocks noChangeAspect="1"/>
            </p:cNvPicPr>
            <p:nvPr/>
          </p:nvPicPr>
          <p:blipFill>
            <a:blip r:embed="rId7"/>
            <a:stretch>
              <a:fillRect/>
            </a:stretch>
          </p:blipFill>
          <p:spPr>
            <a:xfrm>
              <a:off x="7460345" y="3989160"/>
              <a:ext cx="908203" cy="1003539"/>
            </a:xfrm>
            <a:prstGeom prst="rect">
              <a:avLst/>
            </a:prstGeom>
          </p:spPr>
        </p:pic>
        <p:pic>
          <p:nvPicPr>
            <p:cNvPr id="31" name="図 30" descr="座る, 小さい, 少し, テディ が含まれている画像&#10;&#10;AI 生成コンテンツは誤りを含む可能性があります。">
              <a:extLst>
                <a:ext uri="{FF2B5EF4-FFF2-40B4-BE49-F238E27FC236}">
                  <a16:creationId xmlns:a16="http://schemas.microsoft.com/office/drawing/2014/main" id="{74E1B9BD-DFA0-6E0F-5B8E-890AB13B8DC9}"/>
                </a:ext>
              </a:extLst>
            </p:cNvPr>
            <p:cNvPicPr>
              <a:picLocks noChangeAspect="1"/>
            </p:cNvPicPr>
            <p:nvPr/>
          </p:nvPicPr>
          <p:blipFill>
            <a:blip r:embed="rId8"/>
            <a:stretch>
              <a:fillRect/>
            </a:stretch>
          </p:blipFill>
          <p:spPr>
            <a:xfrm>
              <a:off x="8275127" y="4432561"/>
              <a:ext cx="605554" cy="560138"/>
            </a:xfrm>
            <a:prstGeom prst="rect">
              <a:avLst/>
            </a:prstGeom>
          </p:spPr>
        </p:pic>
        <p:pic>
          <p:nvPicPr>
            <p:cNvPr id="33" name="図 32" descr="ピンクの誕生日ケーキ&#10;&#10;AI 生成コンテンツは誤りを含む可能性があります。">
              <a:extLst>
                <a:ext uri="{FF2B5EF4-FFF2-40B4-BE49-F238E27FC236}">
                  <a16:creationId xmlns:a16="http://schemas.microsoft.com/office/drawing/2014/main" id="{6E0D3AAA-115D-CFB0-69F6-1FA6289635FC}"/>
                </a:ext>
              </a:extLst>
            </p:cNvPr>
            <p:cNvPicPr>
              <a:picLocks noChangeAspect="1"/>
            </p:cNvPicPr>
            <p:nvPr/>
          </p:nvPicPr>
          <p:blipFill>
            <a:blip r:embed="rId9"/>
            <a:stretch>
              <a:fillRect/>
            </a:stretch>
          </p:blipFill>
          <p:spPr>
            <a:xfrm>
              <a:off x="6842912" y="4538718"/>
              <a:ext cx="611651" cy="453981"/>
            </a:xfrm>
            <a:prstGeom prst="rect">
              <a:avLst/>
            </a:prstGeom>
          </p:spPr>
        </p:pic>
        <p:sp>
          <p:nvSpPr>
            <p:cNvPr id="41" name="テキスト ボックス 40">
              <a:extLst>
                <a:ext uri="{FF2B5EF4-FFF2-40B4-BE49-F238E27FC236}">
                  <a16:creationId xmlns:a16="http://schemas.microsoft.com/office/drawing/2014/main" id="{22CCFE7D-7DF5-283C-C76C-09F50959BCF2}"/>
                </a:ext>
              </a:extLst>
            </p:cNvPr>
            <p:cNvSpPr txBox="1"/>
            <p:nvPr/>
          </p:nvSpPr>
          <p:spPr>
            <a:xfrm>
              <a:off x="7041254" y="5009446"/>
              <a:ext cx="1742785" cy="307777"/>
            </a:xfrm>
            <a:prstGeom prst="rect">
              <a:avLst/>
            </a:prstGeom>
            <a:noFill/>
          </p:spPr>
          <p:txBody>
            <a:bodyPr wrap="none" rtlCol="0">
              <a:spAutoFit/>
            </a:bodyPr>
            <a:lstStyle/>
            <a:p>
              <a:r>
                <a:rPr kumimoji="1" lang="ja-JP" altLang="en-US" sz="1400" b="1">
                  <a:latin typeface="Meiryo" panose="020B0604030504040204" pitchFamily="34" charset="-128"/>
                  <a:ea typeface="Meiryo" panose="020B0604030504040204" pitchFamily="34" charset="-128"/>
                </a:rPr>
                <a:t>［</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母親の勤務先</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a:t>
              </a:r>
            </a:p>
          </p:txBody>
        </p:sp>
      </p:grpSp>
      <p:sp>
        <p:nvSpPr>
          <p:cNvPr id="42" name="星: 5 pt 2">
            <a:extLst>
              <a:ext uri="{FF2B5EF4-FFF2-40B4-BE49-F238E27FC236}">
                <a16:creationId xmlns:a16="http://schemas.microsoft.com/office/drawing/2014/main" id="{676EAC83-0141-D174-90D8-DA54DEEFF0EB}"/>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3895ABAE-7E86-DBCC-2421-6B2E67F0A35F}"/>
              </a:ext>
            </a:extLst>
          </p:cNvPr>
          <p:cNvGrpSpPr/>
          <p:nvPr/>
        </p:nvGrpSpPr>
        <p:grpSpPr>
          <a:xfrm>
            <a:off x="5181601" y="106019"/>
            <a:ext cx="3829878" cy="455522"/>
            <a:chOff x="5181601" y="198783"/>
            <a:chExt cx="3829878" cy="455522"/>
          </a:xfrm>
        </p:grpSpPr>
        <p:sp>
          <p:nvSpPr>
            <p:cNvPr id="44" name="正方形/長方形 43">
              <a:extLst>
                <a:ext uri="{FF2B5EF4-FFF2-40B4-BE49-F238E27FC236}">
                  <a16:creationId xmlns:a16="http://schemas.microsoft.com/office/drawing/2014/main" id="{CD432A5B-919C-5B8A-CE36-2D78C9840017}"/>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463C08F6-FBEA-51CF-4730-93159857AF69}"/>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
        <p:nvSpPr>
          <p:cNvPr id="46" name="テキスト ボックス 45">
            <a:extLst>
              <a:ext uri="{FF2B5EF4-FFF2-40B4-BE49-F238E27FC236}">
                <a16:creationId xmlns:a16="http://schemas.microsoft.com/office/drawing/2014/main" id="{567CD006-F45B-D201-62B8-1C671F81797F}"/>
              </a:ext>
            </a:extLst>
          </p:cNvPr>
          <p:cNvSpPr txBox="1"/>
          <p:nvPr/>
        </p:nvSpPr>
        <p:spPr>
          <a:xfrm>
            <a:off x="3390528" y="721543"/>
            <a:ext cx="2419252" cy="369332"/>
          </a:xfrm>
          <a:prstGeom prst="rect">
            <a:avLst/>
          </a:prstGeom>
          <a:noFill/>
        </p:spPr>
        <p:txBody>
          <a:bodyPr wrap="none" rtlCol="0">
            <a:spAutoFit/>
          </a:bodyPr>
          <a:lstStyle/>
          <a:p>
            <a:r>
              <a:rPr kumimoji="1" lang="en-US" altLang="ja-JP" dirty="0">
                <a:solidFill>
                  <a:srgbClr val="0F0DFF"/>
                </a:solidFill>
                <a:latin typeface="Meiryo" panose="020B0604030504040204" pitchFamily="34" charset="-128"/>
                <a:ea typeface="Meiryo" panose="020B0604030504040204" pitchFamily="34" charset="-128"/>
              </a:rPr>
              <a:t>※ </a:t>
            </a:r>
            <a:r>
              <a:rPr kumimoji="1" lang="ja-JP" altLang="en-US">
                <a:solidFill>
                  <a:srgbClr val="0F0DFF"/>
                </a:solidFill>
                <a:latin typeface="Meiryo" panose="020B0604030504040204" pitchFamily="34" charset="-128"/>
                <a:ea typeface="Meiryo" panose="020B0604030504040204" pitchFamily="34" charset="-128"/>
              </a:rPr>
              <a:t>事業所名は架空</a:t>
            </a:r>
            <a:r>
              <a:rPr kumimoji="1" lang="en-US" altLang="ja-JP" dirty="0">
                <a:solidFill>
                  <a:srgbClr val="0F0DFF"/>
                </a:solidFill>
                <a:latin typeface="Meiryo" panose="020B0604030504040204" pitchFamily="34" charset="-128"/>
                <a:ea typeface="Meiryo" panose="020B0604030504040204" pitchFamily="34" charset="-128"/>
              </a:rPr>
              <a:t> ※</a:t>
            </a:r>
            <a:endParaRPr kumimoji="1" lang="ja-JP" altLang="en-US">
              <a:solidFill>
                <a:srgbClr val="0F0DFF"/>
              </a:solidFill>
              <a:latin typeface="Meiryo" panose="020B0604030504040204" pitchFamily="34" charset="-128"/>
              <a:ea typeface="Meiryo" panose="020B0604030504040204" pitchFamily="34" charset="-128"/>
            </a:endParaRPr>
          </a:p>
        </p:txBody>
      </p:sp>
      <p:sp>
        <p:nvSpPr>
          <p:cNvPr id="47" name="左右矢印 46">
            <a:extLst>
              <a:ext uri="{FF2B5EF4-FFF2-40B4-BE49-F238E27FC236}">
                <a16:creationId xmlns:a16="http://schemas.microsoft.com/office/drawing/2014/main" id="{AEBD38E0-B994-30D5-90C3-AD8A2517850D}"/>
              </a:ext>
            </a:extLst>
          </p:cNvPr>
          <p:cNvSpPr/>
          <p:nvPr/>
        </p:nvSpPr>
        <p:spPr>
          <a:xfrm>
            <a:off x="2476310" y="1471369"/>
            <a:ext cx="4191379"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左右矢印 47">
            <a:extLst>
              <a:ext uri="{FF2B5EF4-FFF2-40B4-BE49-F238E27FC236}">
                <a16:creationId xmlns:a16="http://schemas.microsoft.com/office/drawing/2014/main" id="{BDE31524-0A7B-9515-448B-FD0B48465256}"/>
              </a:ext>
            </a:extLst>
          </p:cNvPr>
          <p:cNvSpPr/>
          <p:nvPr/>
        </p:nvSpPr>
        <p:spPr>
          <a:xfrm rot="1255778">
            <a:off x="2437603" y="2505118"/>
            <a:ext cx="1347702"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左右矢印 65">
            <a:extLst>
              <a:ext uri="{FF2B5EF4-FFF2-40B4-BE49-F238E27FC236}">
                <a16:creationId xmlns:a16="http://schemas.microsoft.com/office/drawing/2014/main" id="{18B1148F-2BC7-383E-57E4-4682B57EA4DD}"/>
              </a:ext>
            </a:extLst>
          </p:cNvPr>
          <p:cNvSpPr/>
          <p:nvPr/>
        </p:nvSpPr>
        <p:spPr>
          <a:xfrm rot="1255778">
            <a:off x="5341283" y="3629142"/>
            <a:ext cx="1347702"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左右矢印 66">
            <a:extLst>
              <a:ext uri="{FF2B5EF4-FFF2-40B4-BE49-F238E27FC236}">
                <a16:creationId xmlns:a16="http://schemas.microsoft.com/office/drawing/2014/main" id="{AAA8D10A-5014-1ECD-7463-CF9F3AF4D3C1}"/>
              </a:ext>
            </a:extLst>
          </p:cNvPr>
          <p:cNvSpPr/>
          <p:nvPr/>
        </p:nvSpPr>
        <p:spPr>
          <a:xfrm rot="20290785">
            <a:off x="5340552" y="2508114"/>
            <a:ext cx="1347702"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左右矢印 67">
            <a:extLst>
              <a:ext uri="{FF2B5EF4-FFF2-40B4-BE49-F238E27FC236}">
                <a16:creationId xmlns:a16="http://schemas.microsoft.com/office/drawing/2014/main" id="{B18967A1-6921-D3AE-9D7A-DA59A4CB3617}"/>
              </a:ext>
            </a:extLst>
          </p:cNvPr>
          <p:cNvSpPr/>
          <p:nvPr/>
        </p:nvSpPr>
        <p:spPr>
          <a:xfrm rot="20290785">
            <a:off x="2430705" y="3651670"/>
            <a:ext cx="1347702"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1254CFD-5383-DA91-6A42-CC42998DD476}"/>
              </a:ext>
            </a:extLst>
          </p:cNvPr>
          <p:cNvGrpSpPr/>
          <p:nvPr/>
        </p:nvGrpSpPr>
        <p:grpSpPr>
          <a:xfrm>
            <a:off x="3538950" y="2566979"/>
            <a:ext cx="2108269" cy="1909371"/>
            <a:chOff x="3538950" y="2646491"/>
            <a:chExt cx="2108269" cy="1909371"/>
          </a:xfrm>
        </p:grpSpPr>
        <p:grpSp>
          <p:nvGrpSpPr>
            <p:cNvPr id="21" name="グループ化 20">
              <a:extLst>
                <a:ext uri="{FF2B5EF4-FFF2-40B4-BE49-F238E27FC236}">
                  <a16:creationId xmlns:a16="http://schemas.microsoft.com/office/drawing/2014/main" id="{89A5C4EF-DE6A-EC93-FF5E-08C393AC3E12}"/>
                </a:ext>
              </a:extLst>
            </p:cNvPr>
            <p:cNvGrpSpPr/>
            <p:nvPr/>
          </p:nvGrpSpPr>
          <p:grpSpPr>
            <a:xfrm>
              <a:off x="3900682" y="2646491"/>
              <a:ext cx="1391650" cy="1482300"/>
              <a:chOff x="3776658" y="2852000"/>
              <a:chExt cx="1391650" cy="1482300"/>
            </a:xfrm>
          </p:grpSpPr>
          <p:pic>
            <p:nvPicPr>
              <p:cNvPr id="18" name="図 17" descr="探す, 暗い, 衣類, 猫 が含まれている画像&#10;&#10;AI 生成コンテンツは誤りを含む可能性があります。">
                <a:extLst>
                  <a:ext uri="{FF2B5EF4-FFF2-40B4-BE49-F238E27FC236}">
                    <a16:creationId xmlns:a16="http://schemas.microsoft.com/office/drawing/2014/main" id="{5F66207D-D538-C9FB-0133-B5E47A621AFA}"/>
                  </a:ext>
                </a:extLst>
              </p:cNvPr>
              <p:cNvPicPr>
                <a:picLocks noChangeAspect="1"/>
              </p:cNvPicPr>
              <p:nvPr/>
            </p:nvPicPr>
            <p:blipFill>
              <a:blip r:embed="rId10"/>
              <a:stretch>
                <a:fillRect/>
              </a:stretch>
            </p:blipFill>
            <p:spPr>
              <a:xfrm>
                <a:off x="3776658" y="3403288"/>
                <a:ext cx="617712" cy="931012"/>
              </a:xfrm>
              <a:prstGeom prst="rect">
                <a:avLst/>
              </a:prstGeom>
            </p:spPr>
          </p:pic>
          <p:pic>
            <p:nvPicPr>
              <p:cNvPr id="20" name="図 19" descr="クマのぬいぐるみが置いてある人形&#10;&#10;AI 生成コンテンツは誤りを含む可能性があります。">
                <a:extLst>
                  <a:ext uri="{FF2B5EF4-FFF2-40B4-BE49-F238E27FC236}">
                    <a16:creationId xmlns:a16="http://schemas.microsoft.com/office/drawing/2014/main" id="{A6468D93-204A-190C-6D4A-55083C51BE01}"/>
                  </a:ext>
                </a:extLst>
              </p:cNvPr>
              <p:cNvPicPr>
                <a:picLocks noChangeAspect="1"/>
              </p:cNvPicPr>
              <p:nvPr/>
            </p:nvPicPr>
            <p:blipFill>
              <a:blip r:embed="rId11"/>
              <a:stretch>
                <a:fillRect/>
              </a:stretch>
            </p:blipFill>
            <p:spPr>
              <a:xfrm>
                <a:off x="4367866" y="2852000"/>
                <a:ext cx="800442" cy="1482300"/>
              </a:xfrm>
              <a:prstGeom prst="rect">
                <a:avLst/>
              </a:prstGeom>
            </p:spPr>
          </p:pic>
        </p:grpSp>
        <p:sp>
          <p:nvSpPr>
            <p:cNvPr id="2" name="テキスト ボックス 1">
              <a:extLst>
                <a:ext uri="{FF2B5EF4-FFF2-40B4-BE49-F238E27FC236}">
                  <a16:creationId xmlns:a16="http://schemas.microsoft.com/office/drawing/2014/main" id="{9BF3E895-5811-7738-CF52-BEDB7C4C504C}"/>
                </a:ext>
              </a:extLst>
            </p:cNvPr>
            <p:cNvSpPr txBox="1"/>
            <p:nvPr/>
          </p:nvSpPr>
          <p:spPr>
            <a:xfrm>
              <a:off x="3538950" y="4186530"/>
              <a:ext cx="2108269"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 Z</a:t>
              </a:r>
              <a:r>
                <a:rPr kumimoji="1" lang="ja-JP" altLang="en-US">
                  <a:latin typeface="Meiryo" panose="020B0604030504040204" pitchFamily="34" charset="-128"/>
                  <a:ea typeface="Meiryo" panose="020B0604030504040204" pitchFamily="34" charset="-128"/>
                </a:rPr>
                <a:t>くんご家族</a:t>
              </a:r>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a:t>
              </a:r>
            </a:p>
          </p:txBody>
        </p:sp>
      </p:grpSp>
      <p:sp>
        <p:nvSpPr>
          <p:cNvPr id="3" name="テキスト ボックス 2">
            <a:extLst>
              <a:ext uri="{FF2B5EF4-FFF2-40B4-BE49-F238E27FC236}">
                <a16:creationId xmlns:a16="http://schemas.microsoft.com/office/drawing/2014/main" id="{28FF73F4-B959-F668-ECD1-5A89A7D1130A}"/>
              </a:ext>
            </a:extLst>
          </p:cNvPr>
          <p:cNvSpPr txBox="1"/>
          <p:nvPr/>
        </p:nvSpPr>
        <p:spPr>
          <a:xfrm>
            <a:off x="539873" y="2574906"/>
            <a:ext cx="1903322" cy="1015663"/>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モニタリング・自立支援協議会などで顔を合わせる機会が多くあり、それに伴い、連携も比較的多い関係</a:t>
            </a:r>
            <a:endParaRPr kumimoji="1" lang="en-US" altLang="ja-JP" sz="1200" dirty="0">
              <a:latin typeface="Meiryo" panose="020B0604030504040204" pitchFamily="34" charset="-128"/>
              <a:ea typeface="Meiryo" panose="020B0604030504040204" pitchFamily="34" charset="-128"/>
            </a:endParaRPr>
          </a:p>
        </p:txBody>
      </p:sp>
      <p:pic>
        <p:nvPicPr>
          <p:cNvPr id="10" name="図 9" descr="スポーツゲーム, ベッド, 記号, 部屋 が含まれている画像&#10;&#10;AI 生成コンテンツは誤りを含む可能性があります。">
            <a:extLst>
              <a:ext uri="{FF2B5EF4-FFF2-40B4-BE49-F238E27FC236}">
                <a16:creationId xmlns:a16="http://schemas.microsoft.com/office/drawing/2014/main" id="{27961B73-9FD5-2D1B-A2E9-C8998D75D3C4}"/>
              </a:ext>
            </a:extLst>
          </p:cNvPr>
          <p:cNvPicPr>
            <a:picLocks noChangeAspect="1"/>
          </p:cNvPicPr>
          <p:nvPr/>
        </p:nvPicPr>
        <p:blipFill>
          <a:blip r:embed="rId12"/>
          <a:srcRect l="22312" r="22764" b="17963"/>
          <a:stretch>
            <a:fillRect/>
          </a:stretch>
        </p:blipFill>
        <p:spPr>
          <a:xfrm>
            <a:off x="7976460" y="945469"/>
            <a:ext cx="943656" cy="794024"/>
          </a:xfrm>
          <a:prstGeom prst="rect">
            <a:avLst/>
          </a:prstGeom>
        </p:spPr>
      </p:pic>
      <p:pic>
        <p:nvPicPr>
          <p:cNvPr id="12" name="図 11" descr="サッカー, 部屋 が含まれている画像&#10;&#10;AI 生成コンテンツは誤りを含む可能性があります。">
            <a:extLst>
              <a:ext uri="{FF2B5EF4-FFF2-40B4-BE49-F238E27FC236}">
                <a16:creationId xmlns:a16="http://schemas.microsoft.com/office/drawing/2014/main" id="{6AD31C18-45D8-7CA2-D355-BD1A8684C602}"/>
              </a:ext>
            </a:extLst>
          </p:cNvPr>
          <p:cNvPicPr>
            <a:picLocks noChangeAspect="1"/>
          </p:cNvPicPr>
          <p:nvPr/>
        </p:nvPicPr>
        <p:blipFill>
          <a:blip r:embed="rId13"/>
          <a:stretch>
            <a:fillRect/>
          </a:stretch>
        </p:blipFill>
        <p:spPr>
          <a:xfrm>
            <a:off x="6750849" y="930402"/>
            <a:ext cx="1289065" cy="1243947"/>
          </a:xfrm>
          <a:prstGeom prst="rect">
            <a:avLst/>
          </a:prstGeom>
        </p:spPr>
      </p:pic>
      <p:sp>
        <p:nvSpPr>
          <p:cNvPr id="38" name="テキスト ボックス 37">
            <a:extLst>
              <a:ext uri="{FF2B5EF4-FFF2-40B4-BE49-F238E27FC236}">
                <a16:creationId xmlns:a16="http://schemas.microsoft.com/office/drawing/2014/main" id="{243E14EB-7464-EAD2-6E25-D28776405FEF}"/>
              </a:ext>
            </a:extLst>
          </p:cNvPr>
          <p:cNvSpPr txBox="1"/>
          <p:nvPr/>
        </p:nvSpPr>
        <p:spPr>
          <a:xfrm>
            <a:off x="7860933" y="710639"/>
            <a:ext cx="1204176" cy="307777"/>
          </a:xfrm>
          <a:prstGeom prst="rect">
            <a:avLst/>
          </a:prstGeom>
          <a:noFill/>
        </p:spPr>
        <p:txBody>
          <a:bodyPr wrap="none" rtlCol="0">
            <a:spAutoFit/>
          </a:bodyPr>
          <a:lstStyle/>
          <a:p>
            <a:r>
              <a:rPr kumimoji="1" lang="ja-JP" altLang="en-US" sz="1400" b="1">
                <a:latin typeface="Meiryo" panose="020B0604030504040204" pitchFamily="34" charset="-128"/>
                <a:ea typeface="Meiryo" panose="020B0604030504040204" pitchFamily="34" charset="-128"/>
              </a:rPr>
              <a:t>［</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小学校</a:t>
            </a:r>
            <a:r>
              <a:rPr kumimoji="1" lang="en-US" altLang="ja-JP" sz="1400" b="1"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a:t>
            </a:r>
          </a:p>
        </p:txBody>
      </p:sp>
      <p:pic>
        <p:nvPicPr>
          <p:cNvPr id="7" name="図 6" descr="スーツを着ている人のイラスト&#10;&#10;AI 生成コンテンツは誤りを含む可能性があります。">
            <a:extLst>
              <a:ext uri="{FF2B5EF4-FFF2-40B4-BE49-F238E27FC236}">
                <a16:creationId xmlns:a16="http://schemas.microsoft.com/office/drawing/2014/main" id="{6DE58E86-4DB9-6024-88A1-8781E1CD9641}"/>
              </a:ext>
            </a:extLst>
          </p:cNvPr>
          <p:cNvPicPr>
            <a:picLocks noChangeAspect="1"/>
          </p:cNvPicPr>
          <p:nvPr/>
        </p:nvPicPr>
        <p:blipFill>
          <a:blip r:embed="rId14"/>
          <a:stretch>
            <a:fillRect/>
          </a:stretch>
        </p:blipFill>
        <p:spPr>
          <a:xfrm>
            <a:off x="8560866" y="1361558"/>
            <a:ext cx="596047" cy="812791"/>
          </a:xfrm>
          <a:prstGeom prst="rect">
            <a:avLst/>
          </a:prstGeom>
        </p:spPr>
      </p:pic>
      <p:sp>
        <p:nvSpPr>
          <p:cNvPr id="19" name="左右矢印 18">
            <a:extLst>
              <a:ext uri="{FF2B5EF4-FFF2-40B4-BE49-F238E27FC236}">
                <a16:creationId xmlns:a16="http://schemas.microsoft.com/office/drawing/2014/main" id="{6838CCD6-7460-95B3-F005-FD594C29BBBE}"/>
              </a:ext>
            </a:extLst>
          </p:cNvPr>
          <p:cNvSpPr/>
          <p:nvPr/>
        </p:nvSpPr>
        <p:spPr>
          <a:xfrm rot="5400000">
            <a:off x="-181450" y="2878095"/>
            <a:ext cx="998192" cy="426431"/>
          </a:xfrm>
          <a:prstGeom prst="leftRightArrow">
            <a:avLst/>
          </a:prstGeom>
          <a:solidFill>
            <a:srgbClr val="FF00FF"/>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7428C52-413C-F0A9-C023-F731CAB41658}"/>
              </a:ext>
            </a:extLst>
          </p:cNvPr>
          <p:cNvSpPr txBox="1"/>
          <p:nvPr/>
        </p:nvSpPr>
        <p:spPr>
          <a:xfrm>
            <a:off x="2680229" y="1284212"/>
            <a:ext cx="3769047" cy="276999"/>
          </a:xfrm>
          <a:prstGeom prst="rect">
            <a:avLst/>
          </a:prstGeom>
          <a:noFill/>
        </p:spPr>
        <p:txBody>
          <a:bodyPr wrap="square" rtlCol="0">
            <a:spAutoFit/>
          </a:bodyPr>
          <a:lstStyle/>
          <a:p>
            <a:pPr algn="ctr"/>
            <a:r>
              <a:rPr kumimoji="1" lang="ja-JP" altLang="en-US" sz="1200">
                <a:latin typeface="Meiryo" panose="020B0604030504040204" pitchFamily="34" charset="-128"/>
                <a:ea typeface="Meiryo" panose="020B0604030504040204" pitchFamily="34" charset="-128"/>
              </a:rPr>
              <a:t>業務上の連携の機会は年１</a:t>
            </a:r>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２回程度</a:t>
            </a:r>
          </a:p>
        </p:txBody>
      </p:sp>
      <p:sp>
        <p:nvSpPr>
          <p:cNvPr id="23" name="テキスト ボックス 22">
            <a:extLst>
              <a:ext uri="{FF2B5EF4-FFF2-40B4-BE49-F238E27FC236}">
                <a16:creationId xmlns:a16="http://schemas.microsoft.com/office/drawing/2014/main" id="{86686FDC-C813-D531-04FA-CEC9AF8DF228}"/>
              </a:ext>
            </a:extLst>
          </p:cNvPr>
          <p:cNvSpPr txBox="1"/>
          <p:nvPr/>
        </p:nvSpPr>
        <p:spPr>
          <a:xfrm>
            <a:off x="4956200" y="2094996"/>
            <a:ext cx="1430990"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友達と毎日一緒にサッカーをしたい</a:t>
            </a:r>
          </a:p>
        </p:txBody>
      </p:sp>
      <p:sp>
        <p:nvSpPr>
          <p:cNvPr id="24" name="テキスト ボックス 23">
            <a:extLst>
              <a:ext uri="{FF2B5EF4-FFF2-40B4-BE49-F238E27FC236}">
                <a16:creationId xmlns:a16="http://schemas.microsoft.com/office/drawing/2014/main" id="{92E3C019-11C2-4470-35B7-4F7E2D1446E8}"/>
              </a:ext>
            </a:extLst>
          </p:cNvPr>
          <p:cNvSpPr txBox="1"/>
          <p:nvPr/>
        </p:nvSpPr>
        <p:spPr>
          <a:xfrm>
            <a:off x="2777175" y="1938147"/>
            <a:ext cx="1430991" cy="646331"/>
          </a:xfrm>
          <a:prstGeom prst="rect">
            <a:avLst/>
          </a:prstGeom>
          <a:noFill/>
        </p:spPr>
        <p:txBody>
          <a:bodyPr wrap="square" rtlCol="0">
            <a:spAutoFit/>
          </a:bodyPr>
          <a:lstStyle/>
          <a:p>
            <a:r>
              <a:rPr kumimoji="1" lang="en-US" altLang="ja-JP" sz="1200" dirty="0">
                <a:latin typeface="Meiryo" panose="020B0604030504040204" pitchFamily="34" charset="-128"/>
                <a:ea typeface="Meiryo" panose="020B0604030504040204" pitchFamily="34" charset="-128"/>
              </a:rPr>
              <a:t>Z</a:t>
            </a:r>
            <a:r>
              <a:rPr kumimoji="1" lang="ja-JP" altLang="en-US" sz="1200">
                <a:latin typeface="Meiryo" panose="020B0604030504040204" pitchFamily="34" charset="-128"/>
                <a:ea typeface="Meiryo" panose="020B0604030504040204" pitchFamily="34" charset="-128"/>
              </a:rPr>
              <a:t>くんは信頼し、保護者さんは頼りにしている</a:t>
            </a:r>
          </a:p>
        </p:txBody>
      </p:sp>
      <p:sp>
        <p:nvSpPr>
          <p:cNvPr id="26" name="テキスト ボックス 25">
            <a:extLst>
              <a:ext uri="{FF2B5EF4-FFF2-40B4-BE49-F238E27FC236}">
                <a16:creationId xmlns:a16="http://schemas.microsoft.com/office/drawing/2014/main" id="{40DAC83E-9D1A-6F25-AF16-A3DDEE550833}"/>
              </a:ext>
            </a:extLst>
          </p:cNvPr>
          <p:cNvSpPr txBox="1"/>
          <p:nvPr/>
        </p:nvSpPr>
        <p:spPr>
          <a:xfrm>
            <a:off x="0" y="1100107"/>
            <a:ext cx="2678938" cy="646331"/>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発達支援に熱心に取り組み、どんなことでも親身に対応してくれる評判高い放デイ</a:t>
            </a:r>
          </a:p>
        </p:txBody>
      </p:sp>
      <p:sp>
        <p:nvSpPr>
          <p:cNvPr id="30" name="テキスト ボックス 29">
            <a:extLst>
              <a:ext uri="{FF2B5EF4-FFF2-40B4-BE49-F238E27FC236}">
                <a16:creationId xmlns:a16="http://schemas.microsoft.com/office/drawing/2014/main" id="{A7045844-CEA7-C079-867A-AFE04BF8F51A}"/>
              </a:ext>
            </a:extLst>
          </p:cNvPr>
          <p:cNvSpPr txBox="1"/>
          <p:nvPr/>
        </p:nvSpPr>
        <p:spPr>
          <a:xfrm>
            <a:off x="6667689" y="3869508"/>
            <a:ext cx="2540762" cy="646331"/>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・勤務終了が</a:t>
            </a:r>
            <a:r>
              <a:rPr kumimoji="1" lang="en-US" altLang="ja-JP" sz="1200" dirty="0">
                <a:latin typeface="Meiryo" panose="020B0604030504040204" pitchFamily="34" charset="-128"/>
                <a:ea typeface="Meiryo" panose="020B0604030504040204" pitchFamily="34" charset="-128"/>
              </a:rPr>
              <a:t>18</a:t>
            </a:r>
            <a:r>
              <a:rPr kumimoji="1" lang="ja-JP" altLang="en-US" sz="1200" dirty="0">
                <a:latin typeface="Meiryo" panose="020B0604030504040204" pitchFamily="34" charset="-128"/>
                <a:ea typeface="Meiryo" panose="020B0604030504040204" pitchFamily="34" charset="-128"/>
              </a:rPr>
              <a:t>時。その後、急</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　いで</a:t>
            </a:r>
            <a:r>
              <a:rPr kumimoji="1" lang="en-US" altLang="ja-JP" sz="1200" dirty="0">
                <a:latin typeface="Meiryo" panose="020B0604030504040204" pitchFamily="34" charset="-128"/>
                <a:ea typeface="Meiryo" panose="020B0604030504040204" pitchFamily="34" charset="-128"/>
              </a:rPr>
              <a:t>Sun</a:t>
            </a:r>
            <a:r>
              <a:rPr kumimoji="1" lang="ja-JP" altLang="en-US" sz="1200">
                <a:latin typeface="Meiryo" panose="020B0604030504040204" pitchFamily="34" charset="-128"/>
                <a:ea typeface="Meiryo" panose="020B0604030504040204" pitchFamily="34" charset="-128"/>
              </a:rPr>
              <a:t>に</a:t>
            </a:r>
            <a:r>
              <a:rPr kumimoji="1" lang="en-US" altLang="ja-JP" sz="1200" dirty="0">
                <a:latin typeface="Meiryo" panose="020B0604030504040204" pitchFamily="34" charset="-128"/>
                <a:ea typeface="Meiryo" panose="020B0604030504040204" pitchFamily="34" charset="-128"/>
              </a:rPr>
              <a:t>Z</a:t>
            </a:r>
            <a:r>
              <a:rPr kumimoji="1" lang="ja-JP" altLang="en-US" sz="1200">
                <a:latin typeface="Meiryo" panose="020B0604030504040204" pitchFamily="34" charset="-128"/>
                <a:ea typeface="Meiryo" panose="020B0604030504040204" pitchFamily="34" charset="-128"/>
              </a:rPr>
              <a:t>くんを</a:t>
            </a:r>
            <a:r>
              <a:rPr kumimoji="1" lang="ja-JP" altLang="en-US" sz="1200" dirty="0">
                <a:latin typeface="Meiryo" panose="020B0604030504040204" pitchFamily="34" charset="-128"/>
                <a:ea typeface="Meiryo" panose="020B0604030504040204" pitchFamily="34" charset="-128"/>
              </a:rPr>
              <a:t>迎えにいく</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a:t>
            </a:r>
            <a:r>
              <a:rPr kumimoji="1" lang="en-US" altLang="ja-JP" sz="1200" dirty="0">
                <a:latin typeface="Meiryo" panose="020B0604030504040204" pitchFamily="34" charset="-128"/>
                <a:ea typeface="Meiryo" panose="020B0604030504040204" pitchFamily="34" charset="-128"/>
              </a:rPr>
              <a:t>Sun</a:t>
            </a:r>
            <a:r>
              <a:rPr kumimoji="1" lang="ja-JP" altLang="en-US" sz="1200" dirty="0">
                <a:latin typeface="Meiryo" panose="020B0604030504040204" pitchFamily="34" charset="-128"/>
                <a:ea typeface="Meiryo" panose="020B0604030504040204" pitchFamily="34" charset="-128"/>
              </a:rPr>
              <a:t>の協力で継続的勤務可能</a:t>
            </a:r>
          </a:p>
        </p:txBody>
      </p:sp>
      <p:sp>
        <p:nvSpPr>
          <p:cNvPr id="32" name="テキスト ボックス 31">
            <a:extLst>
              <a:ext uri="{FF2B5EF4-FFF2-40B4-BE49-F238E27FC236}">
                <a16:creationId xmlns:a16="http://schemas.microsoft.com/office/drawing/2014/main" id="{509689A8-5668-4146-E707-47533A643F92}"/>
              </a:ext>
            </a:extLst>
          </p:cNvPr>
          <p:cNvSpPr txBox="1"/>
          <p:nvPr/>
        </p:nvSpPr>
        <p:spPr>
          <a:xfrm>
            <a:off x="2313225" y="4270242"/>
            <a:ext cx="1409648"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保護者さんは</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心底信頼している</a:t>
            </a:r>
          </a:p>
        </p:txBody>
      </p:sp>
      <p:sp>
        <p:nvSpPr>
          <p:cNvPr id="34" name="テキスト ボックス 33">
            <a:extLst>
              <a:ext uri="{FF2B5EF4-FFF2-40B4-BE49-F238E27FC236}">
                <a16:creationId xmlns:a16="http://schemas.microsoft.com/office/drawing/2014/main" id="{4D2CBC98-BE4E-B53A-B2F5-FCECB8A8213A}"/>
              </a:ext>
            </a:extLst>
          </p:cNvPr>
          <p:cNvSpPr txBox="1"/>
          <p:nvPr/>
        </p:nvSpPr>
        <p:spPr>
          <a:xfrm>
            <a:off x="6667689" y="2117428"/>
            <a:ext cx="2489224" cy="646331"/>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友達関係が良好。</a:t>
            </a:r>
            <a:r>
              <a:rPr kumimoji="1" lang="en-US" altLang="ja-JP" sz="1200" dirty="0">
                <a:latin typeface="Meiryo" panose="020B0604030504040204" pitchFamily="34" charset="-128"/>
                <a:ea typeface="Meiryo" panose="020B0604030504040204" pitchFamily="34" charset="-128"/>
              </a:rPr>
              <a:t>Z</a:t>
            </a:r>
            <a:r>
              <a:rPr kumimoji="1" lang="ja-JP" altLang="en-US" sz="1200">
                <a:latin typeface="Meiryo" panose="020B0604030504040204" pitchFamily="34" charset="-128"/>
                <a:ea typeface="Meiryo" panose="020B0604030504040204" pitchFamily="34" charset="-128"/>
              </a:rPr>
              <a:t>くんに困り事が生じると友達が親身にフォローをしてくれる</a:t>
            </a:r>
            <a:endParaRPr kumimoji="1" lang="en-US" altLang="ja-JP" sz="1200" dirty="0">
              <a:latin typeface="Meiryo" panose="020B0604030504040204" pitchFamily="34" charset="-128"/>
              <a:ea typeface="Meiryo" panose="020B0604030504040204" pitchFamily="34" charset="-128"/>
            </a:endParaRPr>
          </a:p>
        </p:txBody>
      </p:sp>
      <p:pic>
        <p:nvPicPr>
          <p:cNvPr id="49" name="図 48" descr="おもちゃ, 人形, 部屋 が含まれている画像&#10;&#10;AI 生成コンテンツは誤りを含む可能性があります。">
            <a:extLst>
              <a:ext uri="{FF2B5EF4-FFF2-40B4-BE49-F238E27FC236}">
                <a16:creationId xmlns:a16="http://schemas.microsoft.com/office/drawing/2014/main" id="{31ADE316-7363-0C90-1C95-62AFC30651F0}"/>
              </a:ext>
            </a:extLst>
          </p:cNvPr>
          <p:cNvPicPr>
            <a:picLocks noChangeAspect="1"/>
          </p:cNvPicPr>
          <p:nvPr/>
        </p:nvPicPr>
        <p:blipFill>
          <a:blip r:embed="rId15"/>
          <a:stretch>
            <a:fillRect/>
          </a:stretch>
        </p:blipFill>
        <p:spPr>
          <a:xfrm>
            <a:off x="8071536" y="1681977"/>
            <a:ext cx="769332" cy="492372"/>
          </a:xfrm>
          <a:prstGeom prst="rect">
            <a:avLst/>
          </a:prstGeom>
        </p:spPr>
      </p:pic>
      <p:sp>
        <p:nvSpPr>
          <p:cNvPr id="52" name="テキスト ボックス 51">
            <a:extLst>
              <a:ext uri="{FF2B5EF4-FFF2-40B4-BE49-F238E27FC236}">
                <a16:creationId xmlns:a16="http://schemas.microsoft.com/office/drawing/2014/main" id="{6DC9880E-A8FC-2745-F45F-0D44228EECAD}"/>
              </a:ext>
            </a:extLst>
          </p:cNvPr>
          <p:cNvSpPr txBox="1"/>
          <p:nvPr/>
        </p:nvSpPr>
        <p:spPr>
          <a:xfrm>
            <a:off x="-12913" y="4877719"/>
            <a:ext cx="9156913" cy="2031325"/>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市内の小学校特別支援学級に在籍し、放課後等デイサービス</a:t>
            </a:r>
            <a:r>
              <a:rPr kumimoji="1" lang="en-US" altLang="ja-JP" sz="1400" dirty="0">
                <a:latin typeface="Meiryo" panose="020B0604030504040204" pitchFamily="34" charset="-128"/>
                <a:ea typeface="Meiryo" panose="020B0604030504040204" pitchFamily="34" charset="-128"/>
              </a:rPr>
              <a:t>Sun</a:t>
            </a:r>
            <a:r>
              <a:rPr kumimoji="1" lang="ja-JP" altLang="en-US" sz="1400" dirty="0">
                <a:latin typeface="Meiryo" panose="020B0604030504040204" pitchFamily="34" charset="-128"/>
                <a:ea typeface="Meiryo" panose="020B0604030504040204" pitchFamily="34" charset="-128"/>
              </a:rPr>
              <a:t>に毎日</a:t>
            </a:r>
            <a:r>
              <a:rPr kumimoji="1" lang="ja-JP" altLang="en-US" sz="1400">
                <a:latin typeface="Meiryo" panose="020B0604030504040204" pitchFamily="34" charset="-128"/>
                <a:ea typeface="Meiryo" panose="020B0604030504040204" pitchFamily="34" charset="-128"/>
              </a:rPr>
              <a:t>通っている</a:t>
            </a:r>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a:t>
            </a:r>
            <a:r>
              <a:rPr kumimoji="1" lang="ja-JP" altLang="en-US" sz="1400" dirty="0">
                <a:latin typeface="Meiryo" panose="020B0604030504040204" pitchFamily="34" charset="-128"/>
                <a:ea typeface="Meiryo" panose="020B0604030504040204" pitchFamily="34" charset="-128"/>
              </a:rPr>
              <a:t>。学校の最も仲の良い友達が次々にサッカー部へ入部していることを知り、そして誘われたため、本児もその気になっている状況ではあるが、部活動は毎日練習があり</a:t>
            </a:r>
            <a:r>
              <a:rPr kumimoji="1" lang="en-US" altLang="ja-JP" sz="1400" dirty="0">
                <a:latin typeface="Meiryo" panose="020B0604030504040204" pitchFamily="34" charset="-128"/>
                <a:ea typeface="Meiryo" panose="020B0604030504040204" pitchFamily="34" charset="-128"/>
              </a:rPr>
              <a:t>17</a:t>
            </a:r>
            <a:r>
              <a:rPr kumimoji="1" lang="ja-JP" altLang="en-US" sz="1400" dirty="0">
                <a:latin typeface="Meiryo" panose="020B0604030504040204" pitchFamily="34" charset="-128"/>
                <a:ea typeface="Meiryo" panose="020B0604030504040204" pitchFamily="34" charset="-128"/>
              </a:rPr>
              <a:t>時で終了となるため、</a:t>
            </a:r>
            <a:r>
              <a:rPr kumimoji="1" lang="en-US" altLang="ja-JP" sz="1400" dirty="0">
                <a:latin typeface="Meiryo" panose="020B0604030504040204" pitchFamily="34" charset="-128"/>
                <a:ea typeface="Meiryo" panose="020B0604030504040204" pitchFamily="34" charset="-128"/>
              </a:rPr>
              <a:t>Sun</a:t>
            </a:r>
            <a:r>
              <a:rPr kumimoji="1" lang="ja-JP" altLang="en-US" sz="1400" dirty="0">
                <a:latin typeface="Meiryo" panose="020B0604030504040204" pitchFamily="34" charset="-128"/>
                <a:ea typeface="Meiryo" panose="020B0604030504040204" pitchFamily="34" charset="-128"/>
              </a:rPr>
              <a:t>には</a:t>
            </a:r>
            <a:r>
              <a:rPr kumimoji="1" lang="ja-JP" altLang="en-US" sz="1400">
                <a:latin typeface="Meiryo" panose="020B0604030504040204" pitchFamily="34" charset="-128"/>
                <a:ea typeface="Meiryo" panose="020B0604030504040204" pitchFamily="34" charset="-128"/>
              </a:rPr>
              <a:t>通えない。</a:t>
            </a:r>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くんは</a:t>
            </a:r>
            <a:r>
              <a:rPr kumimoji="1" lang="en-US" altLang="ja-JP" sz="1400" dirty="0">
                <a:latin typeface="Meiryo" panose="020B0604030504040204" pitchFamily="34" charset="-128"/>
                <a:ea typeface="Meiryo" panose="020B0604030504040204" pitchFamily="34" charset="-128"/>
              </a:rPr>
              <a:t>Sun</a:t>
            </a:r>
            <a:r>
              <a:rPr kumimoji="1" lang="ja-JP" altLang="en-US" sz="1400" dirty="0">
                <a:latin typeface="Meiryo" panose="020B0604030504040204" pitchFamily="34" charset="-128"/>
                <a:ea typeface="Meiryo" panose="020B0604030504040204" pitchFamily="34" charset="-128"/>
              </a:rPr>
              <a:t>を辞める決意は少しずつ固まってきているものの、まだ踏ん切りがつかず、現在葛藤中。一方、保護者さん</a:t>
            </a:r>
            <a:r>
              <a:rPr kumimoji="1" lang="ja-JP" altLang="en-US" sz="1400">
                <a:latin typeface="Meiryo" panose="020B0604030504040204" pitchFamily="34" charset="-128"/>
                <a:ea typeface="Meiryo" panose="020B0604030504040204" pitchFamily="34" charset="-128"/>
              </a:rPr>
              <a:t>は、</a:t>
            </a:r>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くんの</a:t>
            </a:r>
            <a:r>
              <a:rPr kumimoji="1" lang="ja-JP" altLang="en-US" sz="1400" dirty="0">
                <a:latin typeface="Meiryo" panose="020B0604030504040204" pitchFamily="34" charset="-128"/>
                <a:ea typeface="Meiryo" panose="020B0604030504040204" pitchFamily="34" charset="-128"/>
              </a:rPr>
              <a:t>気持ちに応えたい、応援したい気持ちでいっぱいであるが、</a:t>
            </a:r>
            <a:r>
              <a:rPr kumimoji="1" lang="en-US" altLang="ja-JP" sz="1400" dirty="0">
                <a:latin typeface="Meiryo" panose="020B0604030504040204" pitchFamily="34" charset="-128"/>
                <a:ea typeface="Meiryo" panose="020B0604030504040204" pitchFamily="34" charset="-128"/>
              </a:rPr>
              <a:t>Sun</a:t>
            </a:r>
            <a:r>
              <a:rPr kumimoji="1" lang="ja-JP" altLang="en-US" sz="1400" dirty="0">
                <a:latin typeface="Meiryo" panose="020B0604030504040204" pitchFamily="34" charset="-128"/>
                <a:ea typeface="Meiryo" panose="020B0604030504040204" pitchFamily="34" charset="-128"/>
              </a:rPr>
              <a:t>のこれまでの献身的な協力のおかげでこれまで勤務継続可能、生活維持可能だったのだが、</a:t>
            </a:r>
            <a:r>
              <a:rPr kumimoji="1" lang="en-US" altLang="ja-JP" sz="1400" dirty="0">
                <a:latin typeface="Meiryo" panose="020B0604030504040204" pitchFamily="34" charset="-128"/>
                <a:ea typeface="Meiryo" panose="020B0604030504040204" pitchFamily="34" charset="-128"/>
              </a:rPr>
              <a:t>Sun</a:t>
            </a:r>
            <a:r>
              <a:rPr kumimoji="1" lang="ja-JP" altLang="en-US" sz="1400" dirty="0">
                <a:latin typeface="Meiryo" panose="020B0604030504040204" pitchFamily="34" charset="-128"/>
                <a:ea typeface="Meiryo" panose="020B0604030504040204" pitchFamily="34" charset="-128"/>
              </a:rPr>
              <a:t>を辞めるとなると、本児の部活終了後は親戚等が近隣にいない状況下で、</a:t>
            </a:r>
            <a:r>
              <a:rPr kumimoji="1" lang="ja-JP" altLang="en-US" sz="1400">
                <a:latin typeface="Meiryo" panose="020B0604030504040204" pitchFamily="34" charset="-128"/>
                <a:ea typeface="Meiryo" panose="020B0604030504040204" pitchFamily="34" charset="-128"/>
              </a:rPr>
              <a:t>誰が</a:t>
            </a:r>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くんを</a:t>
            </a:r>
            <a:r>
              <a:rPr kumimoji="1" lang="ja-JP" altLang="en-US" sz="1400" dirty="0">
                <a:latin typeface="Meiryo" panose="020B0604030504040204" pitchFamily="34" charset="-128"/>
                <a:ea typeface="Meiryo" panose="020B0604030504040204" pitchFamily="34" charset="-128"/>
              </a:rPr>
              <a:t>迎えに行き、誰が面倒をみてくれるのか？自分が</a:t>
            </a:r>
            <a:r>
              <a:rPr kumimoji="1" lang="en-US" altLang="ja-JP" sz="1400" dirty="0">
                <a:latin typeface="Meiryo" panose="020B0604030504040204" pitchFamily="34" charset="-128"/>
                <a:ea typeface="Meiryo" panose="020B0604030504040204" pitchFamily="34" charset="-128"/>
              </a:rPr>
              <a:t>…</a:t>
            </a:r>
            <a:r>
              <a:rPr kumimoji="1" lang="ja-JP" altLang="en-US" sz="1400" dirty="0">
                <a:latin typeface="Meiryo" panose="020B0604030504040204" pitchFamily="34" charset="-128"/>
                <a:ea typeface="Meiryo" panose="020B0604030504040204" pitchFamily="34" charset="-128"/>
              </a:rPr>
              <a:t>となると、勤務継続が危うくなり、生活そのものも成立しなくなる</a:t>
            </a:r>
            <a:r>
              <a:rPr kumimoji="1" lang="en-US" altLang="ja-JP" sz="1400" dirty="0">
                <a:latin typeface="Meiryo" panose="020B0604030504040204" pitchFamily="34" charset="-128"/>
                <a:ea typeface="Meiryo" panose="020B0604030504040204" pitchFamily="34" charset="-128"/>
              </a:rPr>
              <a:t>…</a:t>
            </a:r>
            <a:r>
              <a:rPr kumimoji="1" lang="ja-JP" altLang="en-US" sz="1400" dirty="0">
                <a:latin typeface="Meiryo" panose="020B0604030504040204" pitchFamily="34" charset="-128"/>
                <a:ea typeface="Meiryo" panose="020B0604030504040204" pitchFamily="34" charset="-128"/>
              </a:rPr>
              <a:t>という危機感が日に日に込み上げてくる</a:t>
            </a:r>
            <a:r>
              <a:rPr kumimoji="1" lang="ja-JP" altLang="en-US" sz="1400">
                <a:latin typeface="Meiryo" panose="020B0604030504040204" pitchFamily="34" charset="-128"/>
                <a:ea typeface="Meiryo" panose="020B0604030504040204" pitchFamily="34" charset="-128"/>
              </a:rPr>
              <a:t>ため、</a:t>
            </a:r>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くんの</a:t>
            </a:r>
            <a:r>
              <a:rPr kumimoji="1" lang="ja-JP" altLang="en-US" sz="1400" dirty="0">
                <a:latin typeface="Meiryo" panose="020B0604030504040204" pitchFamily="34" charset="-128"/>
                <a:ea typeface="Meiryo" panose="020B0604030504040204" pitchFamily="34" charset="-128"/>
              </a:rPr>
              <a:t>入部を素直に喜べない、後押しができない状況である。その旨を相談支援事業所</a:t>
            </a:r>
            <a:r>
              <a:rPr kumimoji="1" lang="en-US" altLang="ja-JP" sz="1400" dirty="0">
                <a:latin typeface="Meiryo" panose="020B0604030504040204" pitchFamily="34" charset="-128"/>
                <a:ea typeface="Meiryo" panose="020B0604030504040204" pitchFamily="34" charset="-128"/>
              </a:rPr>
              <a:t>ONE</a:t>
            </a:r>
            <a:r>
              <a:rPr kumimoji="1" lang="ja-JP" altLang="en-US" sz="1400" dirty="0">
                <a:latin typeface="Meiryo" panose="020B0604030504040204" pitchFamily="34" charset="-128"/>
                <a:ea typeface="Meiryo" panose="020B0604030504040204" pitchFamily="34" charset="-128"/>
              </a:rPr>
              <a:t>に相談しようと考えている。</a:t>
            </a:r>
          </a:p>
        </p:txBody>
      </p:sp>
    </p:spTree>
    <p:extLst>
      <p:ext uri="{BB962C8B-B14F-4D97-AF65-F5344CB8AC3E}">
        <p14:creationId xmlns:p14="http://schemas.microsoft.com/office/powerpoint/2010/main" val="2531670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3623-A8DB-6B46-16B0-335792BF40ED}"/>
            </a:ext>
          </a:extLst>
        </p:cNvPr>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9997AC79-166F-4358-C0F2-BFE451F4CF37}"/>
              </a:ext>
            </a:extLst>
          </p:cNvPr>
          <p:cNvGraphicFramePr>
            <a:graphicFrameLocks noGrp="1"/>
          </p:cNvGraphicFramePr>
          <p:nvPr>
            <p:extLst>
              <p:ext uri="{D42A27DB-BD31-4B8C-83A1-F6EECF244321}">
                <p14:modId xmlns:p14="http://schemas.microsoft.com/office/powerpoint/2010/main" val="1282590487"/>
              </p:ext>
            </p:extLst>
          </p:nvPr>
        </p:nvGraphicFramePr>
        <p:xfrm>
          <a:off x="132521" y="994721"/>
          <a:ext cx="8878958" cy="5750481"/>
        </p:xfrm>
        <a:graphic>
          <a:graphicData uri="http://schemas.openxmlformats.org/drawingml/2006/table">
            <a:tbl>
              <a:tblPr firstRow="1" bandRow="1">
                <a:tableStyleId>{5C22544A-7EE6-4342-B048-85BDC9FD1C3A}</a:tableStyleId>
              </a:tblPr>
              <a:tblGrid>
                <a:gridCol w="2014330">
                  <a:extLst>
                    <a:ext uri="{9D8B030D-6E8A-4147-A177-3AD203B41FA5}">
                      <a16:colId xmlns:a16="http://schemas.microsoft.com/office/drawing/2014/main" val="2594461521"/>
                    </a:ext>
                  </a:extLst>
                </a:gridCol>
                <a:gridCol w="6864628">
                  <a:extLst>
                    <a:ext uri="{9D8B030D-6E8A-4147-A177-3AD203B41FA5}">
                      <a16:colId xmlns:a16="http://schemas.microsoft.com/office/drawing/2014/main" val="4150784373"/>
                    </a:ext>
                  </a:extLst>
                </a:gridCol>
              </a:tblGrid>
              <a:tr h="567679">
                <a:tc>
                  <a:txBody>
                    <a:bodyPr/>
                    <a:lstStyle/>
                    <a:p>
                      <a:pPr algn="ctr"/>
                      <a:r>
                        <a:rPr kumimoji="1" lang="ja-JP" altLang="en-US" sz="1600" dirty="0">
                          <a:latin typeface="Meiryo" panose="020B0604030504040204" pitchFamily="34" charset="-128"/>
                          <a:ea typeface="Meiryo" panose="020B0604030504040204" pitchFamily="34" charset="-128"/>
                        </a:rPr>
                        <a:t>項目</a:t>
                      </a:r>
                    </a:p>
                  </a:txBody>
                  <a:tcPr marL="68580" marR="68580" marT="34290" marB="34290" anchor="ctr"/>
                </a:tc>
                <a:tc>
                  <a:txBody>
                    <a:bodyPr/>
                    <a:lstStyle/>
                    <a:p>
                      <a:pPr algn="ctr"/>
                      <a:r>
                        <a:rPr kumimoji="1" lang="ja-JP" altLang="en-US" sz="1600" dirty="0">
                          <a:latin typeface="Meiryo" panose="020B0604030504040204" pitchFamily="34" charset="-128"/>
                          <a:ea typeface="Meiryo" panose="020B0604030504040204" pitchFamily="34" charset="-128"/>
                        </a:rPr>
                        <a:t>内容</a:t>
                      </a:r>
                    </a:p>
                  </a:txBody>
                  <a:tcPr marL="68580" marR="68580" marT="34290" marB="34290" anchor="ctr"/>
                </a:tc>
                <a:extLst>
                  <a:ext uri="{0D108BD9-81ED-4DB2-BD59-A6C34878D82A}">
                    <a16:rowId xmlns:a16="http://schemas.microsoft.com/office/drawing/2014/main" val="4152199104"/>
                  </a:ext>
                </a:extLst>
              </a:tr>
              <a:tr h="564868">
                <a:tc>
                  <a:txBody>
                    <a:bodyPr/>
                    <a:lstStyle/>
                    <a:p>
                      <a:r>
                        <a:rPr kumimoji="1" lang="ja-JP" altLang="en-US" sz="1400" dirty="0">
                          <a:latin typeface="Meiryo" panose="020B0604030504040204" pitchFamily="34" charset="-128"/>
                          <a:ea typeface="Meiryo" panose="020B0604030504040204" pitchFamily="34" charset="-128"/>
                        </a:rPr>
                        <a:t>事例タイトル</a:t>
                      </a:r>
                    </a:p>
                  </a:txBody>
                  <a:tcPr marL="68580" marR="68580" marT="34290" marB="34290" anchor="ctr"/>
                </a:tc>
                <a:tc>
                  <a:txBody>
                    <a:bodyPr/>
                    <a:lstStyle/>
                    <a:p>
                      <a:r>
                        <a:rPr kumimoji="1" lang="ja-JP" altLang="en-US" sz="1400">
                          <a:solidFill>
                            <a:schemeClr val="tx1"/>
                          </a:solidFill>
                          <a:latin typeface="Meiryo" panose="020B0604030504040204" pitchFamily="34" charset="-128"/>
                          <a:ea typeface="Meiryo" panose="020B0604030504040204" pitchFamily="34" charset="-128"/>
                        </a:rPr>
                        <a:t>葛藤に揺れる小学校４年生と保護者さん　</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a:solidFill>
                            <a:schemeClr val="tx1"/>
                          </a:solidFill>
                          <a:latin typeface="Meiryo" panose="020B0604030504040204" pitchFamily="34" charset="-128"/>
                          <a:ea typeface="Meiryo" panose="020B0604030504040204" pitchFamily="34" charset="-128"/>
                        </a:rPr>
                        <a:t>私たちはこれからどうしたら良い？</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369073571"/>
                  </a:ext>
                </a:extLst>
              </a:tr>
              <a:tr h="1325214">
                <a:tc>
                  <a:txBody>
                    <a:bodyPr/>
                    <a:lstStyle/>
                    <a:p>
                      <a:r>
                        <a:rPr kumimoji="1" lang="ja-JP" altLang="en-US" sz="1400" dirty="0">
                          <a:latin typeface="Meiryo" panose="020B0604030504040204" pitchFamily="34" charset="-128"/>
                          <a:ea typeface="Meiryo" panose="020B0604030504040204" pitchFamily="34" charset="-128"/>
                        </a:rPr>
                        <a:t>年齢・性別・家族構成</a:t>
                      </a:r>
                      <a:endParaRPr kumimoji="1" lang="en-US" altLang="ja-JP" sz="1400" dirty="0">
                        <a:latin typeface="Meiryo" panose="020B0604030504040204" pitchFamily="34" charset="-128"/>
                        <a:ea typeface="Meiryo" panose="020B0604030504040204" pitchFamily="34" charset="-128"/>
                      </a:endParaRPr>
                    </a:p>
                  </a:txBody>
                  <a:tcPr marL="68580" marR="68580" marT="34290" marB="34290" anchor="ctr"/>
                </a:tc>
                <a:tc>
                  <a:txBody>
                    <a:bodyPr/>
                    <a:lstStyle/>
                    <a:p>
                      <a:r>
                        <a:rPr kumimoji="1" lang="ja-JP" altLang="en-US" sz="1400">
                          <a:solidFill>
                            <a:schemeClr val="tx1"/>
                          </a:solidFill>
                          <a:latin typeface="Meiryo" panose="020B0604030504040204" pitchFamily="34" charset="-128"/>
                          <a:ea typeface="Meiryo" panose="020B0604030504040204" pitchFamily="34" charset="-128"/>
                        </a:rPr>
                        <a:t>母親（</a:t>
                      </a:r>
                      <a:r>
                        <a:rPr kumimoji="1" lang="en-US" altLang="ja-JP" sz="1400" dirty="0">
                          <a:solidFill>
                            <a:schemeClr val="tx1"/>
                          </a:solidFill>
                          <a:latin typeface="Meiryo" panose="020B0604030504040204" pitchFamily="34" charset="-128"/>
                          <a:ea typeface="Meiryo" panose="020B0604030504040204" pitchFamily="34" charset="-128"/>
                        </a:rPr>
                        <a:t>40</a:t>
                      </a:r>
                      <a:r>
                        <a:rPr kumimoji="1" lang="ja-JP" altLang="en-US" sz="1400">
                          <a:solidFill>
                            <a:schemeClr val="tx1"/>
                          </a:solidFill>
                          <a:latin typeface="Meiryo" panose="020B0604030504040204" pitchFamily="34" charset="-128"/>
                          <a:ea typeface="Meiryo" panose="020B0604030504040204" pitchFamily="34" charset="-128"/>
                        </a:rPr>
                        <a:t>）と</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くん（男・</a:t>
                      </a:r>
                      <a:r>
                        <a:rPr kumimoji="1" lang="en-US" altLang="ja-JP" sz="1400" dirty="0">
                          <a:solidFill>
                            <a:schemeClr val="tx1"/>
                          </a:solidFill>
                          <a:latin typeface="Meiryo" panose="020B0604030504040204" pitchFamily="34" charset="-128"/>
                          <a:ea typeface="Meiryo" panose="020B0604030504040204" pitchFamily="34" charset="-128"/>
                        </a:rPr>
                        <a:t>10</a:t>
                      </a:r>
                      <a:r>
                        <a:rPr kumimoji="1" lang="ja-JP" altLang="en-US" sz="1400">
                          <a:solidFill>
                            <a:schemeClr val="tx1"/>
                          </a:solidFill>
                          <a:latin typeface="Meiryo" panose="020B0604030504040204" pitchFamily="34" charset="-128"/>
                          <a:ea typeface="Meiryo" panose="020B0604030504040204" pitchFamily="34" charset="-128"/>
                        </a:rPr>
                        <a:t>）の二人家族／経済面は安定</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くんが</a:t>
                      </a:r>
                      <a:r>
                        <a:rPr kumimoji="1" lang="en-US" altLang="ja-JP" sz="1400" dirty="0">
                          <a:solidFill>
                            <a:schemeClr val="tx1"/>
                          </a:solidFill>
                          <a:latin typeface="Meiryo" panose="020B0604030504040204" pitchFamily="34" charset="-128"/>
                          <a:ea typeface="Meiryo" panose="020B0604030504040204" pitchFamily="34" charset="-128"/>
                        </a:rPr>
                        <a:t>3</a:t>
                      </a:r>
                      <a:r>
                        <a:rPr kumimoji="1" lang="ja-JP" altLang="en-US" sz="1400">
                          <a:solidFill>
                            <a:schemeClr val="tx1"/>
                          </a:solidFill>
                          <a:latin typeface="Meiryo" panose="020B0604030504040204" pitchFamily="34" charset="-128"/>
                          <a:ea typeface="Meiryo" panose="020B0604030504040204" pitchFamily="34" charset="-128"/>
                        </a:rPr>
                        <a:t>歳の時に離婚（離婚後は父親とは連絡を絶っている）。離婚後から母親一人で</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くんを養育。近隣に親族はなし。母親はいずれは実家に戻ろうと考えているが（実家との関係性は良好であり、祖父母も本児を気にかけ、案じている）、</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くんは友達と離れたくないという理由で転校を断固拒否中。</a:t>
                      </a:r>
                      <a:endParaRPr kumimoji="1" lang="en-US" altLang="ja-JP" sz="1400" dirty="0">
                        <a:solidFill>
                          <a:schemeClr val="tx1"/>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くんは地域の小学校の特別支援学級に在籍しているが、</a:t>
                      </a:r>
                      <a:r>
                        <a:rPr kumimoji="1" lang="en-US" altLang="ja-JP" sz="1400" dirty="0">
                          <a:solidFill>
                            <a:schemeClr val="tx1"/>
                          </a:solidFill>
                          <a:latin typeface="Meiryo" panose="020B0604030504040204" pitchFamily="34" charset="-128"/>
                          <a:ea typeface="Meiryo" panose="020B0604030504040204" pitchFamily="34" charset="-128"/>
                        </a:rPr>
                        <a:t>3</a:t>
                      </a:r>
                      <a:r>
                        <a:rPr kumimoji="1" lang="ja-JP" altLang="en-US" sz="1400">
                          <a:solidFill>
                            <a:schemeClr val="tx1"/>
                          </a:solidFill>
                          <a:latin typeface="Meiryo" panose="020B0604030504040204" pitchFamily="34" charset="-128"/>
                          <a:ea typeface="Meiryo" panose="020B0604030504040204" pitchFamily="34" charset="-128"/>
                        </a:rPr>
                        <a:t>分の</a:t>
                      </a:r>
                      <a:r>
                        <a:rPr kumimoji="1" lang="en-US" altLang="ja-JP" sz="1400" dirty="0">
                          <a:solidFill>
                            <a:schemeClr val="tx1"/>
                          </a:solidFill>
                          <a:latin typeface="Meiryo" panose="020B0604030504040204" pitchFamily="34" charset="-128"/>
                          <a:ea typeface="Meiryo" panose="020B0604030504040204" pitchFamily="34" charset="-128"/>
                        </a:rPr>
                        <a:t>2</a:t>
                      </a:r>
                      <a:r>
                        <a:rPr kumimoji="1" lang="ja-JP" altLang="en-US" sz="1400">
                          <a:solidFill>
                            <a:schemeClr val="tx1"/>
                          </a:solidFill>
                          <a:latin typeface="Meiryo" panose="020B0604030504040204" pitchFamily="34" charset="-128"/>
                          <a:ea typeface="Meiryo" panose="020B0604030504040204" pitchFamily="34" charset="-128"/>
                        </a:rPr>
                        <a:t>は通常級にいる</a:t>
                      </a:r>
                      <a:endParaRPr kumimoji="1" lang="en-US" altLang="ja-JP"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4134276349"/>
                  </a:ext>
                </a:extLst>
              </a:tr>
              <a:tr h="592158">
                <a:tc>
                  <a:txBody>
                    <a:bodyPr/>
                    <a:lstStyle/>
                    <a:p>
                      <a:r>
                        <a:rPr kumimoji="1" lang="ja-JP" altLang="en-US" sz="1400" dirty="0">
                          <a:latin typeface="Meiryo" panose="020B0604030504040204" pitchFamily="34" charset="-128"/>
                          <a:ea typeface="Meiryo" panose="020B0604030504040204" pitchFamily="34" charset="-128"/>
                        </a:rPr>
                        <a:t>手帳の種類と等級</a:t>
                      </a:r>
                    </a:p>
                  </a:txBody>
                  <a:tcPr marL="68580" marR="68580" marT="34290" marB="34290" anchor="ctr"/>
                </a:tc>
                <a:tc>
                  <a:txBody>
                    <a:bodyPr/>
                    <a:lstStyle/>
                    <a:p>
                      <a:r>
                        <a:rPr kumimoji="1" lang="ja-JP" altLang="en-US" sz="1400" dirty="0">
                          <a:solidFill>
                            <a:schemeClr val="tx1"/>
                          </a:solidFill>
                          <a:latin typeface="Meiryo" panose="020B0604030504040204" pitchFamily="34" charset="-128"/>
                          <a:ea typeface="Meiryo" panose="020B0604030504040204" pitchFamily="34" charset="-128"/>
                        </a:rPr>
                        <a:t>療育</a:t>
                      </a:r>
                      <a:r>
                        <a:rPr kumimoji="1" lang="ja-JP" altLang="en-US" sz="1400">
                          <a:solidFill>
                            <a:schemeClr val="tx1"/>
                          </a:solidFill>
                          <a:latin typeface="Meiryo" panose="020B0604030504040204" pitchFamily="34" charset="-128"/>
                          <a:ea typeface="Meiryo" panose="020B0604030504040204" pitchFamily="34" charset="-128"/>
                        </a:rPr>
                        <a:t>手帳　</a:t>
                      </a:r>
                      <a:r>
                        <a:rPr kumimoji="1" lang="en-US" altLang="ja-JP" sz="1400" dirty="0">
                          <a:solidFill>
                            <a:schemeClr val="tx1"/>
                          </a:solidFill>
                          <a:latin typeface="Meiryo" panose="020B0604030504040204" pitchFamily="34" charset="-128"/>
                          <a:ea typeface="Meiryo" panose="020B0604030504040204" pitchFamily="34" charset="-128"/>
                        </a:rPr>
                        <a:t>B</a:t>
                      </a:r>
                      <a:r>
                        <a:rPr kumimoji="1" lang="ja-JP" altLang="en-US" sz="140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知的障害</a:t>
                      </a:r>
                      <a:r>
                        <a:rPr kumimoji="1" lang="ja-JP" altLang="en-US" sz="1400">
                          <a:solidFill>
                            <a:schemeClr val="tx1"/>
                          </a:solidFill>
                          <a:latin typeface="Meiryo" panose="020B0604030504040204" pitchFamily="34" charset="-128"/>
                          <a:ea typeface="Meiryo" panose="020B0604030504040204" pitchFamily="34" charset="-128"/>
                        </a:rPr>
                        <a:t>）</a:t>
                      </a:r>
                      <a:r>
                        <a:rPr kumimoji="1" lang="en-US" altLang="ja-JP" sz="1400" dirty="0">
                          <a:solidFill>
                            <a:schemeClr val="tx1"/>
                          </a:solidFill>
                          <a:latin typeface="Meiryo" panose="020B0604030504040204" pitchFamily="34" charset="-128"/>
                          <a:ea typeface="Meiryo" panose="020B0604030504040204" pitchFamily="34" charset="-128"/>
                        </a:rPr>
                        <a:t>〔B</a:t>
                      </a:r>
                      <a:r>
                        <a:rPr kumimoji="1" lang="ja-JP" altLang="en-US" sz="1400">
                          <a:solidFill>
                            <a:schemeClr val="tx1"/>
                          </a:solidFill>
                          <a:latin typeface="Meiryo" panose="020B0604030504040204" pitchFamily="34" charset="-128"/>
                          <a:ea typeface="Meiryo" panose="020B0604030504040204" pitchFamily="34" charset="-128"/>
                        </a:rPr>
                        <a:t>と</a:t>
                      </a:r>
                      <a:r>
                        <a:rPr kumimoji="1" lang="ja-JP" altLang="en-US" sz="1400" dirty="0">
                          <a:solidFill>
                            <a:schemeClr val="tx1"/>
                          </a:solidFill>
                          <a:latin typeface="Meiryo" panose="020B0604030504040204" pitchFamily="34" charset="-128"/>
                          <a:ea typeface="Meiryo" panose="020B0604030504040204" pitchFamily="34" charset="-128"/>
                        </a:rPr>
                        <a:t>は、最重度・重度・中度・軽度の区分</a:t>
                      </a:r>
                      <a:r>
                        <a:rPr kumimoji="1" lang="ja-JP" altLang="en-US" sz="1400">
                          <a:solidFill>
                            <a:schemeClr val="tx1"/>
                          </a:solidFill>
                          <a:latin typeface="Meiryo" panose="020B0604030504040204" pitchFamily="34" charset="-128"/>
                          <a:ea typeface="Meiryo" panose="020B0604030504040204" pitchFamily="34" charset="-128"/>
                        </a:rPr>
                        <a:t>のうち軽度</a:t>
                      </a:r>
                      <a:r>
                        <a:rPr kumimoji="1" lang="en-US" altLang="ja-JP" sz="1400" dirty="0">
                          <a:solidFill>
                            <a:schemeClr val="tx1"/>
                          </a:solidFill>
                          <a:latin typeface="Meiryo" panose="020B0604030504040204" pitchFamily="34" charset="-128"/>
                          <a:ea typeface="Meiryo" panose="020B0604030504040204" pitchFamily="34" charset="-128"/>
                        </a:rPr>
                        <a:t>〕</a:t>
                      </a:r>
                      <a:endParaRPr kumimoji="1" lang="ja-JP" altLang="en-US"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59258692"/>
                  </a:ext>
                </a:extLst>
              </a:tr>
              <a:tr h="1130584">
                <a:tc>
                  <a:txBody>
                    <a:bodyPr/>
                    <a:lstStyle/>
                    <a:p>
                      <a:r>
                        <a:rPr kumimoji="1" lang="ja-JP" altLang="en-US" sz="1400" dirty="0">
                          <a:latin typeface="Meiryo" panose="020B0604030504040204" pitchFamily="34" charset="-128"/>
                          <a:ea typeface="Meiryo" panose="020B0604030504040204" pitchFamily="34" charset="-128"/>
                        </a:rPr>
                        <a:t>成育歴と病歴</a:t>
                      </a:r>
                    </a:p>
                  </a:txBody>
                  <a:tcPr marL="68580" marR="68580" marT="34290" marB="34290" anchor="ctr"/>
                </a:tc>
                <a:tc>
                  <a:txBody>
                    <a:bodyPr/>
                    <a:lstStyle/>
                    <a:p>
                      <a:r>
                        <a:rPr kumimoji="1" lang="ja-JP" altLang="en-US" sz="1400" dirty="0">
                          <a:solidFill>
                            <a:schemeClr val="tx1"/>
                          </a:solidFill>
                          <a:latin typeface="Meiryo" panose="020B0604030504040204" pitchFamily="34" charset="-128"/>
                          <a:ea typeface="Meiryo" panose="020B0604030504040204" pitchFamily="34" charset="-128"/>
                        </a:rPr>
                        <a:t>普通分娩　低体重で出産　現在も身長が低く体重が軽いが、医師から心配無いと言われた</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en-US" altLang="ja-JP" sz="1400" dirty="0">
                          <a:solidFill>
                            <a:schemeClr val="tx1"/>
                          </a:solidFill>
                          <a:latin typeface="Meiryo" panose="020B0604030504040204" pitchFamily="34" charset="-128"/>
                          <a:ea typeface="Meiryo" panose="020B0604030504040204" pitchFamily="34" charset="-128"/>
                        </a:rPr>
                        <a:t>1.6</a:t>
                      </a:r>
                      <a:r>
                        <a:rPr kumimoji="1" lang="ja-JP" altLang="en-US" sz="1400" dirty="0">
                          <a:solidFill>
                            <a:schemeClr val="tx1"/>
                          </a:solidFill>
                          <a:latin typeface="Meiryo" panose="020B0604030504040204" pitchFamily="34" charset="-128"/>
                          <a:ea typeface="Meiryo" panose="020B0604030504040204" pitchFamily="34" charset="-128"/>
                        </a:rPr>
                        <a:t>歳健診で保健師より健診後のフォロー教室を紹介された（手帳取得：</a:t>
                      </a:r>
                      <a:r>
                        <a:rPr kumimoji="1" lang="en-US" altLang="ja-JP" sz="1400" dirty="0">
                          <a:solidFill>
                            <a:schemeClr val="tx1"/>
                          </a:solidFill>
                          <a:latin typeface="Meiryo" panose="020B0604030504040204" pitchFamily="34" charset="-128"/>
                          <a:ea typeface="Meiryo" panose="020B0604030504040204" pitchFamily="34" charset="-128"/>
                        </a:rPr>
                        <a:t>4</a:t>
                      </a:r>
                      <a:r>
                        <a:rPr kumimoji="1" lang="ja-JP" altLang="en-US" sz="1400" dirty="0">
                          <a:solidFill>
                            <a:schemeClr val="tx1"/>
                          </a:solidFill>
                          <a:latin typeface="Meiryo" panose="020B0604030504040204" pitchFamily="34" charset="-128"/>
                          <a:ea typeface="Meiryo" panose="020B0604030504040204" pitchFamily="34" charset="-128"/>
                        </a:rPr>
                        <a:t>歳）</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dirty="0">
                          <a:solidFill>
                            <a:schemeClr val="tx1"/>
                          </a:solidFill>
                          <a:latin typeface="Meiryo" panose="020B0604030504040204" pitchFamily="34" charset="-128"/>
                          <a:ea typeface="Meiryo" panose="020B0604030504040204" pitchFamily="34" charset="-128"/>
                        </a:rPr>
                        <a:t>保育園（</a:t>
                      </a:r>
                      <a:r>
                        <a:rPr kumimoji="1" lang="en-US" altLang="ja-JP" sz="1400" dirty="0">
                          <a:solidFill>
                            <a:schemeClr val="tx1"/>
                          </a:solidFill>
                          <a:latin typeface="Meiryo" panose="020B0604030504040204" pitchFamily="34" charset="-128"/>
                          <a:ea typeface="Meiryo" panose="020B0604030504040204" pitchFamily="34" charset="-128"/>
                        </a:rPr>
                        <a:t>0</a:t>
                      </a:r>
                      <a:r>
                        <a:rPr kumimoji="1" lang="ja-JP" altLang="en-US" sz="1400" dirty="0">
                          <a:solidFill>
                            <a:schemeClr val="tx1"/>
                          </a:solidFill>
                          <a:latin typeface="Meiryo" panose="020B0604030504040204" pitchFamily="34" charset="-128"/>
                          <a:ea typeface="Meiryo" panose="020B0604030504040204" pitchFamily="34" charset="-128"/>
                        </a:rPr>
                        <a:t>歳から）と児童発達支援センター（</a:t>
                      </a:r>
                      <a:r>
                        <a:rPr kumimoji="1" lang="en-US" altLang="ja-JP" sz="1400" dirty="0">
                          <a:solidFill>
                            <a:schemeClr val="tx1"/>
                          </a:solidFill>
                          <a:latin typeface="Meiryo" panose="020B0604030504040204" pitchFamily="34" charset="-128"/>
                          <a:ea typeface="Meiryo" panose="020B0604030504040204" pitchFamily="34" charset="-128"/>
                        </a:rPr>
                        <a:t>4</a:t>
                      </a:r>
                      <a:r>
                        <a:rPr kumimoji="1" lang="ja-JP" altLang="en-US" sz="1400" dirty="0">
                          <a:solidFill>
                            <a:schemeClr val="tx1"/>
                          </a:solidFill>
                          <a:latin typeface="Meiryo" panose="020B0604030504040204" pitchFamily="34" charset="-128"/>
                          <a:ea typeface="Meiryo" panose="020B0604030504040204" pitchFamily="34" charset="-128"/>
                        </a:rPr>
                        <a:t>歳から）を並行通園し、就学とともに放課後等デイサービス</a:t>
                      </a:r>
                      <a:r>
                        <a:rPr kumimoji="1" lang="en-US" altLang="ja-JP" sz="1400" dirty="0">
                          <a:solidFill>
                            <a:schemeClr val="tx1"/>
                          </a:solidFill>
                          <a:latin typeface="Meiryo" panose="020B0604030504040204" pitchFamily="34" charset="-128"/>
                          <a:ea typeface="Meiryo" panose="020B0604030504040204" pitchFamily="34" charset="-128"/>
                        </a:rPr>
                        <a:t>Sun</a:t>
                      </a:r>
                      <a:r>
                        <a:rPr kumimoji="1" lang="ja-JP" altLang="en-US" sz="1400" dirty="0">
                          <a:solidFill>
                            <a:schemeClr val="tx1"/>
                          </a:solidFill>
                          <a:latin typeface="Meiryo" panose="020B0604030504040204" pitchFamily="34" charset="-128"/>
                          <a:ea typeface="Meiryo" panose="020B0604030504040204" pitchFamily="34" charset="-128"/>
                        </a:rPr>
                        <a:t>を毎日利用（</a:t>
                      </a:r>
                      <a:r>
                        <a:rPr kumimoji="1" lang="en-US" altLang="ja-JP" sz="1400" dirty="0">
                          <a:solidFill>
                            <a:schemeClr val="tx1"/>
                          </a:solidFill>
                          <a:latin typeface="Meiryo" panose="020B0604030504040204" pitchFamily="34" charset="-128"/>
                          <a:ea typeface="Meiryo" panose="020B0604030504040204" pitchFamily="34" charset="-128"/>
                        </a:rPr>
                        <a:t>14</a:t>
                      </a:r>
                      <a:r>
                        <a:rPr kumimoji="1" lang="ja-JP" altLang="en-US" sz="1400" dirty="0">
                          <a:solidFill>
                            <a:schemeClr val="tx1"/>
                          </a:solidFill>
                          <a:latin typeface="Meiryo" panose="020B0604030504040204" pitchFamily="34" charset="-128"/>
                          <a:ea typeface="Meiryo" panose="020B0604030504040204" pitchFamily="34" charset="-128"/>
                        </a:rPr>
                        <a:t>時</a:t>
                      </a:r>
                      <a:r>
                        <a:rPr kumimoji="1" lang="en-US" altLang="ja-JP" sz="1400" dirty="0">
                          <a:solidFill>
                            <a:schemeClr val="tx1"/>
                          </a:solidFill>
                          <a:latin typeface="Meiryo" panose="020B0604030504040204" pitchFamily="34" charset="-128"/>
                          <a:ea typeface="Meiryo" panose="020B0604030504040204" pitchFamily="34" charset="-128"/>
                        </a:rPr>
                        <a:t>30</a:t>
                      </a:r>
                      <a:r>
                        <a:rPr kumimoji="1" lang="ja-JP" altLang="en-US" sz="1400" dirty="0">
                          <a:solidFill>
                            <a:schemeClr val="tx1"/>
                          </a:solidFill>
                          <a:latin typeface="Meiryo" panose="020B0604030504040204" pitchFamily="34" charset="-128"/>
                          <a:ea typeface="Meiryo" panose="020B0604030504040204" pitchFamily="34" charset="-128"/>
                        </a:rPr>
                        <a:t>分～</a:t>
                      </a:r>
                      <a:r>
                        <a:rPr kumimoji="1" lang="en-US" altLang="ja-JP" sz="1400" dirty="0">
                          <a:solidFill>
                            <a:schemeClr val="tx1"/>
                          </a:solidFill>
                          <a:latin typeface="Meiryo" panose="020B0604030504040204" pitchFamily="34" charset="-128"/>
                          <a:ea typeface="Meiryo" panose="020B0604030504040204" pitchFamily="34" charset="-128"/>
                        </a:rPr>
                        <a:t>18</a:t>
                      </a:r>
                      <a:r>
                        <a:rPr kumimoji="1" lang="ja-JP" altLang="en-US" sz="1400" dirty="0">
                          <a:solidFill>
                            <a:schemeClr val="tx1"/>
                          </a:solidFill>
                          <a:latin typeface="Meiryo" panose="020B0604030504040204" pitchFamily="34" charset="-128"/>
                          <a:ea typeface="Meiryo" panose="020B0604030504040204" pitchFamily="34" charset="-128"/>
                        </a:rPr>
                        <a:t>時</a:t>
                      </a:r>
                      <a:r>
                        <a:rPr kumimoji="1" lang="en-US" altLang="ja-JP" sz="1400" dirty="0">
                          <a:solidFill>
                            <a:schemeClr val="tx1"/>
                          </a:solidFill>
                          <a:latin typeface="Meiryo" panose="020B0604030504040204" pitchFamily="34" charset="-128"/>
                          <a:ea typeface="Meiryo" panose="020B0604030504040204" pitchFamily="34" charset="-128"/>
                        </a:rPr>
                        <a:t>30</a:t>
                      </a:r>
                      <a:r>
                        <a:rPr kumimoji="1" lang="ja-JP" altLang="en-US" sz="1400" dirty="0">
                          <a:solidFill>
                            <a:schemeClr val="tx1"/>
                          </a:solidFill>
                          <a:latin typeface="Meiryo" panose="020B0604030504040204" pitchFamily="34" charset="-128"/>
                          <a:ea typeface="Meiryo" panose="020B0604030504040204" pitchFamily="34" charset="-128"/>
                        </a:rPr>
                        <a:t>分まで）</a:t>
                      </a:r>
                      <a:endParaRPr kumimoji="1" lang="en-US" altLang="ja-JP"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1946988780"/>
                  </a:ext>
                </a:extLst>
              </a:tr>
              <a:tr h="1541656">
                <a:tc>
                  <a:txBody>
                    <a:bodyPr/>
                    <a:lstStyle/>
                    <a:p>
                      <a:r>
                        <a:rPr kumimoji="1" lang="ja-JP" altLang="en-US" sz="1400" dirty="0">
                          <a:latin typeface="Meiryo" panose="020B0604030504040204" pitchFamily="34" charset="-128"/>
                          <a:ea typeface="Meiryo" panose="020B0604030504040204" pitchFamily="34" charset="-128"/>
                        </a:rPr>
                        <a:t>相談に</a:t>
                      </a:r>
                      <a:r>
                        <a:rPr kumimoji="1" lang="ja-JP" altLang="en-US" sz="1400">
                          <a:latin typeface="Meiryo" panose="020B0604030504040204" pitchFamily="34" charset="-128"/>
                          <a:ea typeface="Meiryo" panose="020B0604030504040204" pitchFamily="34" charset="-128"/>
                        </a:rPr>
                        <a:t>至る経緯</a:t>
                      </a:r>
                      <a:endParaRPr kumimoji="1" lang="en-US" altLang="ja-JP" sz="1400" dirty="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　　　　及び相談内容</a:t>
                      </a:r>
                      <a:endParaRPr kumimoji="1" lang="ja-JP" altLang="en-US" sz="1400" dirty="0">
                        <a:latin typeface="Meiryo" panose="020B0604030504040204" pitchFamily="34" charset="-128"/>
                        <a:ea typeface="Meiryo" panose="020B0604030504040204" pitchFamily="34" charset="-128"/>
                      </a:endParaRPr>
                    </a:p>
                  </a:txBody>
                  <a:tcPr marL="68580" marR="68580" marT="34290" marB="34290" anchor="ctr"/>
                </a:tc>
                <a:tc>
                  <a:txBody>
                    <a:bodyPr/>
                    <a:lstStyle/>
                    <a:p>
                      <a:r>
                        <a:rPr kumimoji="1" lang="ja-JP" altLang="en-US" sz="1400" dirty="0">
                          <a:solidFill>
                            <a:schemeClr val="tx1"/>
                          </a:solidFill>
                          <a:latin typeface="Meiryo" panose="020B0604030504040204" pitchFamily="34" charset="-128"/>
                          <a:ea typeface="Meiryo" panose="020B0604030504040204" pitchFamily="34" charset="-128"/>
                        </a:rPr>
                        <a:t>相談支援事業所</a:t>
                      </a:r>
                      <a:r>
                        <a:rPr kumimoji="1" lang="en-US" altLang="ja-JP" sz="1400" dirty="0">
                          <a:solidFill>
                            <a:schemeClr val="tx1"/>
                          </a:solidFill>
                          <a:latin typeface="Meiryo" panose="020B0604030504040204" pitchFamily="34" charset="-128"/>
                          <a:ea typeface="Meiryo" panose="020B0604030504040204" pitchFamily="34" charset="-128"/>
                        </a:rPr>
                        <a:t>ONE</a:t>
                      </a:r>
                      <a:r>
                        <a:rPr kumimoji="1" lang="ja-JP" altLang="en-US" sz="1400" dirty="0">
                          <a:solidFill>
                            <a:schemeClr val="tx1"/>
                          </a:solidFill>
                          <a:latin typeface="Meiryo" panose="020B0604030504040204" pitchFamily="34" charset="-128"/>
                          <a:ea typeface="Meiryo" panose="020B0604030504040204" pitchFamily="34" charset="-128"/>
                        </a:rPr>
                        <a:t>とは、児童発達支援センターを利用する時からの付き合い。そのため、相談支援専門員とは些細なことでも気軽に相談できる間柄。</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dirty="0">
                          <a:solidFill>
                            <a:schemeClr val="tx1"/>
                          </a:solidFill>
                          <a:latin typeface="Meiryo" panose="020B0604030504040204" pitchFamily="34" charset="-128"/>
                          <a:ea typeface="Meiryo" panose="020B0604030504040204" pitchFamily="34" charset="-128"/>
                        </a:rPr>
                        <a:t>相談</a:t>
                      </a:r>
                      <a:r>
                        <a:rPr kumimoji="1" lang="ja-JP" altLang="en-US" sz="1400">
                          <a:solidFill>
                            <a:schemeClr val="tx1"/>
                          </a:solidFill>
                          <a:latin typeface="Meiryo" panose="020B0604030504040204" pitchFamily="34" charset="-128"/>
                          <a:ea typeface="Meiryo" panose="020B0604030504040204" pitchFamily="34" charset="-128"/>
                        </a:rPr>
                        <a:t>内容：</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くんの</a:t>
                      </a:r>
                      <a:r>
                        <a:rPr kumimoji="1" lang="ja-JP" altLang="en-US" sz="1400" dirty="0">
                          <a:solidFill>
                            <a:schemeClr val="tx1"/>
                          </a:solidFill>
                          <a:latin typeface="Meiryo" panose="020B0604030504040204" pitchFamily="34" charset="-128"/>
                          <a:ea typeface="Meiryo" panose="020B0604030504040204" pitchFamily="34" charset="-128"/>
                        </a:rPr>
                        <a:t>サッカー部へ入部したいという気持ちは嬉しく感じているが、</a:t>
                      </a:r>
                      <a:r>
                        <a:rPr kumimoji="1" lang="ja-JP" altLang="en-US" sz="1400">
                          <a:solidFill>
                            <a:schemeClr val="tx1"/>
                          </a:solidFill>
                          <a:latin typeface="Meiryo" panose="020B0604030504040204" pitchFamily="34" charset="-128"/>
                          <a:ea typeface="Meiryo" panose="020B0604030504040204" pitchFamily="34" charset="-128"/>
                        </a:rPr>
                        <a:t>入部後に</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くんの</a:t>
                      </a:r>
                      <a:r>
                        <a:rPr kumimoji="1" lang="ja-JP" altLang="en-US" sz="1400" dirty="0">
                          <a:solidFill>
                            <a:schemeClr val="tx1"/>
                          </a:solidFill>
                          <a:latin typeface="Meiryo" panose="020B0604030504040204" pitchFamily="34" charset="-128"/>
                          <a:ea typeface="Meiryo" panose="020B0604030504040204" pitchFamily="34" charset="-128"/>
                        </a:rPr>
                        <a:t>送り迎え等を母親が実施すると、勤務継続が極めて困難となり、生活が全く維持ができなくなる</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だからと言ってここまで一人で頑張ってきたから、生活保護は絶対に受けたくない</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どうしたら良いのか</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dirty="0">
                          <a:solidFill>
                            <a:schemeClr val="tx1"/>
                          </a:solidFill>
                          <a:latin typeface="Meiryo" panose="020B0604030504040204" pitchFamily="34" charset="-128"/>
                          <a:ea typeface="Meiryo" panose="020B0604030504040204" pitchFamily="34" charset="-128"/>
                        </a:rPr>
                        <a:t>。</a:t>
                      </a:r>
                    </a:p>
                  </a:txBody>
                  <a:tcPr marL="68580" marR="68580" marT="34290" marB="34290" anchor="ctr"/>
                </a:tc>
                <a:extLst>
                  <a:ext uri="{0D108BD9-81ED-4DB2-BD59-A6C34878D82A}">
                    <a16:rowId xmlns:a16="http://schemas.microsoft.com/office/drawing/2014/main" val="2090388880"/>
                  </a:ext>
                </a:extLst>
              </a:tr>
            </a:tbl>
          </a:graphicData>
        </a:graphic>
      </p:graphicFrame>
      <p:sp>
        <p:nvSpPr>
          <p:cNvPr id="3" name="星: 5 pt 2">
            <a:extLst>
              <a:ext uri="{FF2B5EF4-FFF2-40B4-BE49-F238E27FC236}">
                <a16:creationId xmlns:a16="http://schemas.microsoft.com/office/drawing/2014/main" id="{4B43A5A0-1CD5-08AA-91CF-B8EEBC23882C}"/>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FCCE912F-9F15-62B2-BD74-C26C1A779701}"/>
              </a:ext>
            </a:extLst>
          </p:cNvPr>
          <p:cNvGrpSpPr/>
          <p:nvPr/>
        </p:nvGrpSpPr>
        <p:grpSpPr>
          <a:xfrm>
            <a:off x="5181601" y="106019"/>
            <a:ext cx="3829878" cy="455522"/>
            <a:chOff x="5181601" y="198783"/>
            <a:chExt cx="3829878" cy="455522"/>
          </a:xfrm>
        </p:grpSpPr>
        <p:sp>
          <p:nvSpPr>
            <p:cNvPr id="7" name="正方形/長方形 6">
              <a:extLst>
                <a:ext uri="{FF2B5EF4-FFF2-40B4-BE49-F238E27FC236}">
                  <a16:creationId xmlns:a16="http://schemas.microsoft.com/office/drawing/2014/main" id="{9FB1203D-86F3-8343-472E-ABD21C63D420}"/>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06381D9-D35F-CE47-8957-FFDADFED0903}"/>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
        <p:nvSpPr>
          <p:cNvPr id="9" name="テキスト ボックス 8">
            <a:extLst>
              <a:ext uri="{FF2B5EF4-FFF2-40B4-BE49-F238E27FC236}">
                <a16:creationId xmlns:a16="http://schemas.microsoft.com/office/drawing/2014/main" id="{297B18DA-B484-8B85-F2C7-0C8EB3084C03}"/>
              </a:ext>
            </a:extLst>
          </p:cNvPr>
          <p:cNvSpPr txBox="1"/>
          <p:nvPr/>
        </p:nvSpPr>
        <p:spPr>
          <a:xfrm>
            <a:off x="132521" y="136524"/>
            <a:ext cx="4339650"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事例の概要１（例）</a:t>
            </a:r>
          </a:p>
        </p:txBody>
      </p:sp>
    </p:spTree>
    <p:extLst>
      <p:ext uri="{BB962C8B-B14F-4D97-AF65-F5344CB8AC3E}">
        <p14:creationId xmlns:p14="http://schemas.microsoft.com/office/powerpoint/2010/main" val="143725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65AF-FEBE-3821-0514-04CAB1FB45AB}"/>
            </a:ext>
          </a:extLst>
        </p:cNvPr>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93F7E66C-39C4-D45D-C377-C446115CF8FF}"/>
              </a:ext>
            </a:extLst>
          </p:cNvPr>
          <p:cNvGraphicFramePr>
            <a:graphicFrameLocks noGrp="1"/>
          </p:cNvGraphicFramePr>
          <p:nvPr>
            <p:extLst>
              <p:ext uri="{D42A27DB-BD31-4B8C-83A1-F6EECF244321}">
                <p14:modId xmlns:p14="http://schemas.microsoft.com/office/powerpoint/2010/main" val="1230443171"/>
              </p:ext>
            </p:extLst>
          </p:nvPr>
        </p:nvGraphicFramePr>
        <p:xfrm>
          <a:off x="132521" y="863345"/>
          <a:ext cx="8878958" cy="5761915"/>
        </p:xfrm>
        <a:graphic>
          <a:graphicData uri="http://schemas.openxmlformats.org/drawingml/2006/table">
            <a:tbl>
              <a:tblPr firstRow="1" bandRow="1">
                <a:tableStyleId>{5C22544A-7EE6-4342-B048-85BDC9FD1C3A}</a:tableStyleId>
              </a:tblPr>
              <a:tblGrid>
                <a:gridCol w="2014330">
                  <a:extLst>
                    <a:ext uri="{9D8B030D-6E8A-4147-A177-3AD203B41FA5}">
                      <a16:colId xmlns:a16="http://schemas.microsoft.com/office/drawing/2014/main" val="2594461521"/>
                    </a:ext>
                  </a:extLst>
                </a:gridCol>
                <a:gridCol w="6864628">
                  <a:extLst>
                    <a:ext uri="{9D8B030D-6E8A-4147-A177-3AD203B41FA5}">
                      <a16:colId xmlns:a16="http://schemas.microsoft.com/office/drawing/2014/main" val="4150784373"/>
                    </a:ext>
                  </a:extLst>
                </a:gridCol>
              </a:tblGrid>
              <a:tr h="553811">
                <a:tc>
                  <a:txBody>
                    <a:bodyPr/>
                    <a:lstStyle/>
                    <a:p>
                      <a:pPr algn="ctr"/>
                      <a:r>
                        <a:rPr kumimoji="1" lang="ja-JP" altLang="en-US" sz="1400" dirty="0">
                          <a:latin typeface="Meiryo" panose="020B0604030504040204" pitchFamily="34" charset="-128"/>
                          <a:ea typeface="Meiryo" panose="020B0604030504040204" pitchFamily="34" charset="-128"/>
                        </a:rPr>
                        <a:t>項目</a:t>
                      </a:r>
                    </a:p>
                  </a:txBody>
                  <a:tcPr marL="68580" marR="68580" marT="34290" marB="34290" anchor="ctr"/>
                </a:tc>
                <a:tc>
                  <a:txBody>
                    <a:bodyPr/>
                    <a:lstStyle/>
                    <a:p>
                      <a:pPr algn="ctr"/>
                      <a:r>
                        <a:rPr kumimoji="1" lang="ja-JP" altLang="en-US" sz="1400" dirty="0">
                          <a:latin typeface="Meiryo" panose="020B0604030504040204" pitchFamily="34" charset="-128"/>
                          <a:ea typeface="Meiryo" panose="020B0604030504040204" pitchFamily="34" charset="-128"/>
                        </a:rPr>
                        <a:t>内容</a:t>
                      </a:r>
                    </a:p>
                  </a:txBody>
                  <a:tcPr marL="68580" marR="68580" marT="34290" marB="34290" anchor="ctr"/>
                </a:tc>
                <a:extLst>
                  <a:ext uri="{0D108BD9-81ED-4DB2-BD59-A6C34878D82A}">
                    <a16:rowId xmlns:a16="http://schemas.microsoft.com/office/drawing/2014/main" val="4152199104"/>
                  </a:ext>
                </a:extLst>
              </a:tr>
              <a:tr h="874643">
                <a:tc>
                  <a:txBody>
                    <a:bodyPr/>
                    <a:lstStyle/>
                    <a:p>
                      <a:r>
                        <a:rPr kumimoji="1" lang="ja-JP" altLang="en-US" sz="1400">
                          <a:latin typeface="Meiryo" panose="020B0604030504040204" pitchFamily="34" charset="-128"/>
                          <a:ea typeface="Meiryo" panose="020B0604030504040204" pitchFamily="34" charset="-128"/>
                        </a:rPr>
                        <a:t>希望など</a:t>
                      </a:r>
                      <a:endParaRPr kumimoji="1" lang="en-US" altLang="ja-JP" sz="1400" dirty="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a:t>
                      </a:r>
                      <a:r>
                        <a:rPr kumimoji="1" lang="ja-JP" altLang="en-US" sz="1400" dirty="0">
                          <a:latin typeface="Meiryo" panose="020B0604030504040204" pitchFamily="34" charset="-128"/>
                          <a:ea typeface="Meiryo" panose="020B0604030504040204" pitchFamily="34" charset="-128"/>
                        </a:rPr>
                        <a:t>本児・保護者）</a:t>
                      </a:r>
                    </a:p>
                  </a:txBody>
                  <a:tcPr marL="68580" marR="68580" marT="34290" marB="34290" anchor="ctr"/>
                </a:tc>
                <a:tc>
                  <a:txBody>
                    <a:bodyPr/>
                    <a:lstStyle/>
                    <a:p>
                      <a:r>
                        <a:rPr kumimoji="1" lang="ja-JP" altLang="en-US" sz="1400">
                          <a:solidFill>
                            <a:schemeClr val="tx1"/>
                          </a:solidFill>
                          <a:latin typeface="Meiryo" panose="020B0604030504040204" pitchFamily="34" charset="-128"/>
                          <a:ea typeface="Meiryo" panose="020B0604030504040204" pitchFamily="34" charset="-128"/>
                        </a:rPr>
                        <a:t>・</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a:t>
                      </a:r>
                      <a:r>
                        <a:rPr kumimoji="1" lang="ja-JP" altLang="en-US" sz="1400" dirty="0">
                          <a:solidFill>
                            <a:schemeClr val="tx1"/>
                          </a:solidFill>
                          <a:latin typeface="Meiryo" panose="020B0604030504040204" pitchFamily="34" charset="-128"/>
                          <a:ea typeface="Meiryo" panose="020B0604030504040204" pitchFamily="34" charset="-128"/>
                        </a:rPr>
                        <a:t>：いっぱいサッカーをしたいし、友達とずっと一緒にいたい！でも</a:t>
                      </a:r>
                      <a:r>
                        <a:rPr kumimoji="1" lang="en-US" altLang="ja-JP" sz="1400" dirty="0">
                          <a:solidFill>
                            <a:schemeClr val="tx1"/>
                          </a:solidFill>
                          <a:latin typeface="Meiryo" panose="020B0604030504040204" pitchFamily="34" charset="-128"/>
                          <a:ea typeface="Meiryo" panose="020B0604030504040204" pitchFamily="34" charset="-128"/>
                        </a:rPr>
                        <a:t>Sun</a:t>
                      </a:r>
                      <a:r>
                        <a:rPr kumimoji="1" lang="ja-JP" altLang="en-US" sz="1400" dirty="0">
                          <a:solidFill>
                            <a:schemeClr val="tx1"/>
                          </a:solidFill>
                          <a:latin typeface="Meiryo" panose="020B0604030504040204" pitchFamily="34" charset="-128"/>
                          <a:ea typeface="Meiryo" panose="020B0604030504040204" pitchFamily="34" charset="-128"/>
                        </a:rPr>
                        <a:t>を辞めたくもない</a:t>
                      </a:r>
                      <a:r>
                        <a:rPr kumimoji="1" lang="en-US" altLang="ja-JP" sz="1400" dirty="0">
                          <a:solidFill>
                            <a:schemeClr val="tx1"/>
                          </a:solidFill>
                          <a:latin typeface="Meiryo" panose="020B0604030504040204" pitchFamily="34" charset="-128"/>
                          <a:ea typeface="Meiryo" panose="020B0604030504040204" pitchFamily="34" charset="-128"/>
                        </a:rPr>
                        <a:t>…</a:t>
                      </a:r>
                    </a:p>
                    <a:p>
                      <a:r>
                        <a:rPr kumimoji="1" lang="ja-JP" altLang="en-US" sz="1400">
                          <a:solidFill>
                            <a:schemeClr val="tx1"/>
                          </a:solidFill>
                          <a:latin typeface="Meiryo" panose="020B0604030504040204" pitchFamily="34" charset="-128"/>
                          <a:ea typeface="Meiryo" panose="020B0604030504040204" pitchFamily="34" charset="-128"/>
                        </a:rPr>
                        <a:t>・母親</a:t>
                      </a:r>
                      <a:r>
                        <a:rPr kumimoji="1" lang="ja-JP" altLang="en-US" sz="1400" dirty="0">
                          <a:solidFill>
                            <a:schemeClr val="tx1"/>
                          </a:solidFill>
                          <a:latin typeface="Meiryo" panose="020B0604030504040204" pitchFamily="34" charset="-128"/>
                          <a:ea typeface="Meiryo" panose="020B0604030504040204" pitchFamily="34" charset="-128"/>
                        </a:rPr>
                        <a:t>：本児の気持ちを叶えつつ、これまでの生活を維持したい！</a:t>
                      </a:r>
                    </a:p>
                  </a:txBody>
                  <a:tcPr marL="68580" marR="68580" marT="34290" marB="34290" anchor="ctr"/>
                </a:tc>
                <a:extLst>
                  <a:ext uri="{0D108BD9-81ED-4DB2-BD59-A6C34878D82A}">
                    <a16:rowId xmlns:a16="http://schemas.microsoft.com/office/drawing/2014/main" val="1219378024"/>
                  </a:ext>
                </a:extLst>
              </a:tr>
              <a:tr h="1113183">
                <a:tc>
                  <a:txBody>
                    <a:bodyPr/>
                    <a:lstStyle/>
                    <a:p>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くんや</a:t>
                      </a:r>
                      <a:r>
                        <a:rPr kumimoji="1" lang="ja-JP" altLang="en-US" sz="1400" dirty="0">
                          <a:latin typeface="Meiryo" panose="020B0604030504040204" pitchFamily="34" charset="-128"/>
                          <a:ea typeface="Meiryo" panose="020B0604030504040204" pitchFamily="34" charset="-128"/>
                        </a:rPr>
                        <a:t>家族の問題</a:t>
                      </a:r>
                    </a:p>
                  </a:txBody>
                  <a:tcPr marL="68580" marR="68580" marT="34290" marB="34290" anchor="ctr"/>
                </a:tc>
                <a:tc>
                  <a:txBody>
                    <a:bodyPr/>
                    <a:lstStyle/>
                    <a:p>
                      <a:r>
                        <a:rPr kumimoji="1" lang="ja-JP" altLang="en-US" sz="1400">
                          <a:solidFill>
                            <a:schemeClr val="tx1"/>
                          </a:solidFill>
                          <a:latin typeface="Meiryo" panose="020B0604030504040204" pitchFamily="34" charset="-128"/>
                          <a:ea typeface="Meiryo" panose="020B0604030504040204" pitchFamily="34" charset="-128"/>
                        </a:rPr>
                        <a:t>・</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くん：ある程度のことは何でもできるが、一人になるとすぐに強い不安を抱く。そのため、一人で家にいることはできず（留守番ができない）、単独登校もできない。入部すると、</a:t>
                      </a:r>
                      <a:r>
                        <a:rPr kumimoji="1" lang="en-US" altLang="ja-JP" sz="1400" dirty="0">
                          <a:solidFill>
                            <a:schemeClr val="tx1"/>
                          </a:solidFill>
                          <a:latin typeface="Meiryo" panose="020B0604030504040204" pitchFamily="34" charset="-128"/>
                          <a:ea typeface="Meiryo" panose="020B0604030504040204" pitchFamily="34" charset="-128"/>
                        </a:rPr>
                        <a:t>17</a:t>
                      </a:r>
                      <a:r>
                        <a:rPr kumimoji="1" lang="ja-JP" altLang="en-US" sz="1400">
                          <a:solidFill>
                            <a:schemeClr val="tx1"/>
                          </a:solidFill>
                          <a:latin typeface="Meiryo" panose="020B0604030504040204" pitchFamily="34" charset="-128"/>
                          <a:ea typeface="Meiryo" panose="020B0604030504040204" pitchFamily="34" charset="-128"/>
                        </a:rPr>
                        <a:t>時まで毎日練習あり</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・母親：母親の勤務</a:t>
                      </a:r>
                      <a:r>
                        <a:rPr kumimoji="1" lang="en-US" altLang="ja-JP" sz="1400" dirty="0">
                          <a:solidFill>
                            <a:schemeClr val="tx1"/>
                          </a:solidFill>
                          <a:latin typeface="Meiryo" panose="020B0604030504040204" pitchFamily="34" charset="-128"/>
                          <a:ea typeface="Meiryo" panose="020B0604030504040204" pitchFamily="34" charset="-128"/>
                        </a:rPr>
                        <a:t>…</a:t>
                      </a:r>
                      <a:r>
                        <a:rPr kumimoji="1" lang="ja-JP" altLang="en-US" sz="1400">
                          <a:solidFill>
                            <a:schemeClr val="tx1"/>
                          </a:solidFill>
                          <a:latin typeface="Meiryo" panose="020B0604030504040204" pitchFamily="34" charset="-128"/>
                          <a:ea typeface="Meiryo" panose="020B0604030504040204" pitchFamily="34" charset="-128"/>
                        </a:rPr>
                        <a:t>土日は休み／平日</a:t>
                      </a:r>
                      <a:r>
                        <a:rPr kumimoji="1" lang="en-US" altLang="ja-JP" sz="1400" dirty="0">
                          <a:solidFill>
                            <a:schemeClr val="tx1"/>
                          </a:solidFill>
                          <a:latin typeface="Meiryo" panose="020B0604030504040204" pitchFamily="34" charset="-128"/>
                          <a:ea typeface="Meiryo" panose="020B0604030504040204" pitchFamily="34" charset="-128"/>
                        </a:rPr>
                        <a:t>10</a:t>
                      </a:r>
                      <a:r>
                        <a:rPr kumimoji="1" lang="ja-JP" altLang="en-US" sz="1400">
                          <a:solidFill>
                            <a:schemeClr val="tx1"/>
                          </a:solidFill>
                          <a:latin typeface="Meiryo" panose="020B0604030504040204" pitchFamily="34" charset="-128"/>
                          <a:ea typeface="Meiryo" panose="020B0604030504040204" pitchFamily="34" charset="-128"/>
                        </a:rPr>
                        <a:t>時</a:t>
                      </a:r>
                      <a:r>
                        <a:rPr kumimoji="1" lang="en-US" altLang="ja-JP" sz="1400" dirty="0">
                          <a:solidFill>
                            <a:schemeClr val="tx1"/>
                          </a:solidFill>
                          <a:latin typeface="Meiryo" panose="020B0604030504040204" pitchFamily="34" charset="-128"/>
                          <a:ea typeface="Meiryo" panose="020B0604030504040204" pitchFamily="34" charset="-128"/>
                        </a:rPr>
                        <a:t>〜18</a:t>
                      </a:r>
                      <a:r>
                        <a:rPr kumimoji="1" lang="ja-JP" altLang="en-US" sz="1400">
                          <a:solidFill>
                            <a:schemeClr val="tx1"/>
                          </a:solidFill>
                          <a:latin typeface="Meiryo" panose="020B0604030504040204" pitchFamily="34" charset="-128"/>
                          <a:ea typeface="Meiryo" panose="020B0604030504040204" pitchFamily="34" charset="-128"/>
                        </a:rPr>
                        <a:t>時（朝：本児の送迎あり）</a:t>
                      </a:r>
                      <a:endParaRPr kumimoji="1" lang="ja-JP" altLang="en-US"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292682861"/>
                  </a:ext>
                </a:extLst>
              </a:tr>
              <a:tr h="2198866">
                <a:tc>
                  <a:txBody>
                    <a:bodyPr/>
                    <a:lstStyle/>
                    <a:p>
                      <a:r>
                        <a:rPr kumimoji="1" lang="en-US" altLang="ja-JP" sz="1400" dirty="0">
                          <a:latin typeface="Meiryo" panose="020B0604030504040204" pitchFamily="34" charset="-128"/>
                          <a:ea typeface="Meiryo" panose="020B0604030504040204" pitchFamily="34" charset="-128"/>
                        </a:rPr>
                        <a:t>Z</a:t>
                      </a:r>
                      <a:r>
                        <a:rPr kumimoji="1" lang="ja-JP" altLang="en-US" sz="1400">
                          <a:latin typeface="Meiryo" panose="020B0604030504040204" pitchFamily="34" charset="-128"/>
                          <a:ea typeface="Meiryo" panose="020B0604030504040204" pitchFamily="34" charset="-128"/>
                        </a:rPr>
                        <a:t>くんの</a:t>
                      </a:r>
                      <a:r>
                        <a:rPr kumimoji="1" lang="ja-JP" altLang="en-US" sz="1400" dirty="0">
                          <a:latin typeface="Meiryo" panose="020B0604030504040204" pitchFamily="34" charset="-128"/>
                          <a:ea typeface="Meiryo" panose="020B0604030504040204" pitchFamily="34" charset="-128"/>
                        </a:rPr>
                        <a:t>強み</a:t>
                      </a:r>
                    </a:p>
                  </a:txBody>
                  <a:tcPr marL="68580" marR="68580" marT="34290" marB="34290" anchor="ctr"/>
                </a:tc>
                <a:tc>
                  <a:txBody>
                    <a:bodyPr/>
                    <a:lstStyle/>
                    <a:p>
                      <a:r>
                        <a:rPr kumimoji="1" lang="ja-JP" altLang="en-US" sz="1400">
                          <a:solidFill>
                            <a:schemeClr val="tx1"/>
                          </a:solidFill>
                          <a:latin typeface="Meiryo" panose="020B0604030504040204" pitchFamily="34" charset="-128"/>
                          <a:ea typeface="Meiryo" panose="020B0604030504040204" pitchFamily="34" charset="-128"/>
                        </a:rPr>
                        <a:t>・分からないことがあっても周囲を見て考えて、それから行動を起こすことができる。社交性は相応にある。</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・母親をとても大事にしている。</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・友達とはとても仲良し。友達数名も</a:t>
                      </a:r>
                      <a:r>
                        <a:rPr kumimoji="1" lang="en-US" altLang="ja-JP" sz="1400" dirty="0">
                          <a:solidFill>
                            <a:schemeClr val="tx1"/>
                          </a:solidFill>
                          <a:latin typeface="Meiryo" panose="020B0604030504040204" pitchFamily="34" charset="-128"/>
                          <a:ea typeface="Meiryo" panose="020B0604030504040204" pitchFamily="34" charset="-128"/>
                        </a:rPr>
                        <a:t>Z</a:t>
                      </a:r>
                      <a:r>
                        <a:rPr kumimoji="1" lang="ja-JP" altLang="en-US" sz="1400">
                          <a:solidFill>
                            <a:schemeClr val="tx1"/>
                          </a:solidFill>
                          <a:latin typeface="Meiryo" panose="020B0604030504040204" pitchFamily="34" charset="-128"/>
                          <a:ea typeface="Meiryo" panose="020B0604030504040204" pitchFamily="34" charset="-128"/>
                        </a:rPr>
                        <a:t>くんを大事にし、困ったことがあったらすぐに助ける関係。</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・レゴブロックで、見本図を見て</a:t>
                      </a:r>
                      <a:r>
                        <a:rPr kumimoji="1" lang="en-US" altLang="ja-JP" sz="1400" dirty="0">
                          <a:solidFill>
                            <a:schemeClr val="tx1"/>
                          </a:solidFill>
                          <a:latin typeface="Meiryo" panose="020B0604030504040204" pitchFamily="34" charset="-128"/>
                          <a:ea typeface="Meiryo" panose="020B0604030504040204" pitchFamily="34" charset="-128"/>
                        </a:rPr>
                        <a:t>100</a:t>
                      </a:r>
                      <a:r>
                        <a:rPr kumimoji="1" lang="ja-JP" altLang="en-US" sz="1400">
                          <a:solidFill>
                            <a:schemeClr val="tx1"/>
                          </a:solidFill>
                          <a:latin typeface="Meiryo" panose="020B0604030504040204" pitchFamily="34" charset="-128"/>
                          <a:ea typeface="Meiryo" panose="020B0604030504040204" pitchFamily="34" charset="-128"/>
                        </a:rPr>
                        <a:t>ピースくらい使用して恐竜や動物を作ることができる</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・ガンプラ数体を単独で作ることができる</a:t>
                      </a:r>
                      <a:endParaRPr kumimoji="1" lang="en-US" altLang="ja-JP" sz="1400" dirty="0">
                        <a:solidFill>
                          <a:schemeClr val="tx1"/>
                        </a:solidFill>
                        <a:latin typeface="Meiryo" panose="020B0604030504040204" pitchFamily="34" charset="-128"/>
                        <a:ea typeface="Meiryo" panose="020B0604030504040204" pitchFamily="34" charset="-128"/>
                      </a:endParaRPr>
                    </a:p>
                    <a:p>
                      <a:r>
                        <a:rPr kumimoji="1" lang="ja-JP" altLang="en-US" sz="1400">
                          <a:solidFill>
                            <a:schemeClr val="tx1"/>
                          </a:solidFill>
                          <a:latin typeface="Meiryo" panose="020B0604030504040204" pitchFamily="34" charset="-128"/>
                          <a:ea typeface="Meiryo" panose="020B0604030504040204" pitchFamily="34" charset="-128"/>
                        </a:rPr>
                        <a:t>・学校内では教室移動は単独可能</a:t>
                      </a:r>
                      <a:endParaRPr kumimoji="1" lang="en-US" altLang="ja-JP"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504052905"/>
                  </a:ext>
                </a:extLst>
              </a:tr>
              <a:tr h="1021412">
                <a:tc>
                  <a:txBody>
                    <a:bodyPr/>
                    <a:lstStyle/>
                    <a:p>
                      <a:r>
                        <a:rPr kumimoji="1" lang="ja-JP" altLang="en-US" sz="1400" dirty="0">
                          <a:latin typeface="Meiryo" panose="020B0604030504040204" pitchFamily="34" charset="-128"/>
                          <a:ea typeface="Meiryo" panose="020B0604030504040204" pitchFamily="34" charset="-128"/>
                        </a:rPr>
                        <a:t>その他</a:t>
                      </a:r>
                    </a:p>
                  </a:txBody>
                  <a:tcPr marL="68580" marR="68580" marT="34290" marB="34290" anchor="ctr"/>
                </a:tc>
                <a:tc>
                  <a:txBody>
                    <a:bodyPr/>
                    <a:lstStyle/>
                    <a:p>
                      <a:r>
                        <a:rPr kumimoji="1" lang="en-US" altLang="ja-JP" sz="1400" dirty="0">
                          <a:solidFill>
                            <a:schemeClr val="tx1"/>
                          </a:solidFill>
                          <a:latin typeface="Meiryo" panose="020B0604030504040204" pitchFamily="34" charset="-128"/>
                          <a:ea typeface="Meiryo" panose="020B0604030504040204" pitchFamily="34" charset="-128"/>
                        </a:rPr>
                        <a:t>Sun</a:t>
                      </a:r>
                      <a:r>
                        <a:rPr kumimoji="1" lang="ja-JP" altLang="en-US" sz="1400" dirty="0">
                          <a:solidFill>
                            <a:schemeClr val="tx1"/>
                          </a:solidFill>
                          <a:latin typeface="Meiryo" panose="020B0604030504040204" pitchFamily="34" charset="-128"/>
                          <a:ea typeface="Meiryo" panose="020B0604030504040204" pitchFamily="34" charset="-128"/>
                        </a:rPr>
                        <a:t>のサービス提供時間は</a:t>
                      </a:r>
                      <a:r>
                        <a:rPr kumimoji="1" lang="en-US" altLang="ja-JP" sz="1400" dirty="0">
                          <a:solidFill>
                            <a:schemeClr val="tx1"/>
                          </a:solidFill>
                          <a:latin typeface="Meiryo" panose="020B0604030504040204" pitchFamily="34" charset="-128"/>
                          <a:ea typeface="Meiryo" panose="020B0604030504040204" pitchFamily="34" charset="-128"/>
                        </a:rPr>
                        <a:t>9</a:t>
                      </a:r>
                      <a:r>
                        <a:rPr kumimoji="1" lang="ja-JP" altLang="en-US" sz="1400" dirty="0">
                          <a:solidFill>
                            <a:schemeClr val="tx1"/>
                          </a:solidFill>
                          <a:latin typeface="Meiryo" panose="020B0604030504040204" pitchFamily="34" charset="-128"/>
                          <a:ea typeface="Meiryo" panose="020B0604030504040204" pitchFamily="34" charset="-128"/>
                        </a:rPr>
                        <a:t>時</a:t>
                      </a:r>
                      <a:r>
                        <a:rPr kumimoji="1" lang="en-US" altLang="ja-JP" sz="1400" dirty="0">
                          <a:solidFill>
                            <a:schemeClr val="tx1"/>
                          </a:solidFill>
                          <a:latin typeface="Meiryo" panose="020B0604030504040204" pitchFamily="34" charset="-128"/>
                          <a:ea typeface="Meiryo" panose="020B0604030504040204" pitchFamily="34" charset="-128"/>
                        </a:rPr>
                        <a:t>〜17</a:t>
                      </a:r>
                      <a:r>
                        <a:rPr kumimoji="1" lang="ja-JP" altLang="en-US" sz="1400" dirty="0">
                          <a:solidFill>
                            <a:schemeClr val="tx1"/>
                          </a:solidFill>
                          <a:latin typeface="Meiryo" panose="020B0604030504040204" pitchFamily="34" charset="-128"/>
                          <a:ea typeface="Meiryo" panose="020B0604030504040204" pitchFamily="34" charset="-128"/>
                        </a:rPr>
                        <a:t>時まで。営業時間終了は</a:t>
                      </a:r>
                      <a:r>
                        <a:rPr kumimoji="1" lang="en-US" altLang="ja-JP" sz="1400" dirty="0">
                          <a:solidFill>
                            <a:schemeClr val="tx1"/>
                          </a:solidFill>
                          <a:latin typeface="Meiryo" panose="020B0604030504040204" pitchFamily="34" charset="-128"/>
                          <a:ea typeface="Meiryo" panose="020B0604030504040204" pitchFamily="34" charset="-128"/>
                        </a:rPr>
                        <a:t>18</a:t>
                      </a:r>
                      <a:r>
                        <a:rPr kumimoji="1" lang="ja-JP" altLang="en-US" sz="1400" dirty="0">
                          <a:solidFill>
                            <a:schemeClr val="tx1"/>
                          </a:solidFill>
                          <a:latin typeface="Meiryo" panose="020B0604030504040204" pitchFamily="34" charset="-128"/>
                          <a:ea typeface="Meiryo" panose="020B0604030504040204" pitchFamily="34" charset="-128"/>
                        </a:rPr>
                        <a:t>時</a:t>
                      </a:r>
                      <a:r>
                        <a:rPr kumimoji="1" lang="en-US" altLang="ja-JP" sz="1400" dirty="0">
                          <a:solidFill>
                            <a:schemeClr val="tx1"/>
                          </a:solidFill>
                          <a:latin typeface="Meiryo" panose="020B0604030504040204" pitchFamily="34" charset="-128"/>
                          <a:ea typeface="Meiryo" panose="020B0604030504040204" pitchFamily="34" charset="-128"/>
                        </a:rPr>
                        <a:t>30</a:t>
                      </a:r>
                      <a:r>
                        <a:rPr kumimoji="1" lang="ja-JP" altLang="en-US" sz="1400" dirty="0">
                          <a:solidFill>
                            <a:schemeClr val="tx1"/>
                          </a:solidFill>
                          <a:latin typeface="Meiryo" panose="020B0604030504040204" pitchFamily="34" charset="-128"/>
                          <a:ea typeface="Meiryo" panose="020B0604030504040204" pitchFamily="34" charset="-128"/>
                        </a:rPr>
                        <a:t>分。</a:t>
                      </a:r>
                      <a:r>
                        <a:rPr kumimoji="1" lang="en-US" altLang="ja-JP" sz="1400" dirty="0">
                          <a:solidFill>
                            <a:schemeClr val="tx1"/>
                          </a:solidFill>
                          <a:latin typeface="Meiryo" panose="020B0604030504040204" pitchFamily="34" charset="-128"/>
                          <a:ea typeface="Meiryo" panose="020B0604030504040204" pitchFamily="34" charset="-128"/>
                        </a:rPr>
                        <a:t>17</a:t>
                      </a:r>
                      <a:r>
                        <a:rPr kumimoji="1" lang="ja-JP" altLang="en-US" sz="1400" dirty="0">
                          <a:solidFill>
                            <a:schemeClr val="tx1"/>
                          </a:solidFill>
                          <a:latin typeface="Meiryo" panose="020B0604030504040204" pitchFamily="34" charset="-128"/>
                          <a:ea typeface="Meiryo" panose="020B0604030504040204" pitchFamily="34" charset="-128"/>
                        </a:rPr>
                        <a:t>時以降は保護者の迎えを条件としている。サービス提供時間の変更は事業所の運営上難しいが、その中で何とかこれまでと同じく可能な限り、フォローしたい意向はある</a:t>
                      </a:r>
                      <a:endParaRPr kumimoji="1" lang="en-US" altLang="ja-JP" sz="14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3" name="星: 5 pt 2">
            <a:extLst>
              <a:ext uri="{FF2B5EF4-FFF2-40B4-BE49-F238E27FC236}">
                <a16:creationId xmlns:a16="http://schemas.microsoft.com/office/drawing/2014/main" id="{B37E1C45-F3AE-CEA4-4B13-1BCE5BE505CD}"/>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FE8CA32A-276D-5369-ECDA-4560799323FB}"/>
              </a:ext>
            </a:extLst>
          </p:cNvPr>
          <p:cNvGrpSpPr/>
          <p:nvPr/>
        </p:nvGrpSpPr>
        <p:grpSpPr>
          <a:xfrm>
            <a:off x="5181601" y="106019"/>
            <a:ext cx="3829878" cy="455522"/>
            <a:chOff x="5181601" y="198783"/>
            <a:chExt cx="3829878" cy="455522"/>
          </a:xfrm>
        </p:grpSpPr>
        <p:sp>
          <p:nvSpPr>
            <p:cNvPr id="7" name="正方形/長方形 6">
              <a:extLst>
                <a:ext uri="{FF2B5EF4-FFF2-40B4-BE49-F238E27FC236}">
                  <a16:creationId xmlns:a16="http://schemas.microsoft.com/office/drawing/2014/main" id="{A38F6C92-6CD0-8783-4C47-72A51E80874F}"/>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842A1C8-F3A7-395C-742F-27B55C8479CC}"/>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sp>
        <p:nvSpPr>
          <p:cNvPr id="9" name="テキスト ボックス 8">
            <a:extLst>
              <a:ext uri="{FF2B5EF4-FFF2-40B4-BE49-F238E27FC236}">
                <a16:creationId xmlns:a16="http://schemas.microsoft.com/office/drawing/2014/main" id="{2780AC8F-7B65-295C-9661-948DD6FB2D7C}"/>
              </a:ext>
            </a:extLst>
          </p:cNvPr>
          <p:cNvSpPr txBox="1"/>
          <p:nvPr/>
        </p:nvSpPr>
        <p:spPr>
          <a:xfrm>
            <a:off x="132521" y="136524"/>
            <a:ext cx="4339650"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事例の概要２（例）</a:t>
            </a:r>
          </a:p>
        </p:txBody>
      </p:sp>
    </p:spTree>
    <p:extLst>
      <p:ext uri="{BB962C8B-B14F-4D97-AF65-F5344CB8AC3E}">
        <p14:creationId xmlns:p14="http://schemas.microsoft.com/office/powerpoint/2010/main" val="1806839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7EA004-3434-2CFD-B600-C6CE64106326}"/>
              </a:ext>
            </a:extLst>
          </p:cNvPr>
          <p:cNvSpPr txBox="1"/>
          <p:nvPr/>
        </p:nvSpPr>
        <p:spPr>
          <a:xfrm>
            <a:off x="0" y="557462"/>
            <a:ext cx="7452681"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a:t>
            </a:r>
            <a:r>
              <a:rPr kumimoji="1" lang="en-US" altLang="ja-JP" sz="3600" b="1" dirty="0">
                <a:latin typeface="Meiryo" panose="020B0604030504040204" pitchFamily="34" charset="-128"/>
                <a:ea typeface="Meiryo" panose="020B0604030504040204" pitchFamily="34" charset="-128"/>
              </a:rPr>
              <a:t> </a:t>
            </a:r>
            <a:r>
              <a:rPr kumimoji="1" lang="ja-JP" altLang="en-US" sz="3600" b="1">
                <a:latin typeface="Meiryo" panose="020B0604030504040204" pitchFamily="34" charset="-128"/>
                <a:ea typeface="Meiryo" panose="020B0604030504040204" pitchFamily="34" charset="-128"/>
              </a:rPr>
              <a:t>“もう一つの事例</a:t>
            </a:r>
            <a:r>
              <a:rPr kumimoji="1" lang="en-US" altLang="ja-JP" sz="3600" b="1" dirty="0">
                <a:latin typeface="Meiryo" panose="020B0604030504040204" pitchFamily="34" charset="-128"/>
                <a:ea typeface="Meiryo" panose="020B0604030504040204" pitchFamily="34" charset="-128"/>
              </a:rPr>
              <a:t>”</a:t>
            </a:r>
            <a:r>
              <a:rPr kumimoji="1" lang="ja-JP" altLang="en-US" sz="3600" b="1">
                <a:latin typeface="Meiryo" panose="020B0604030504040204" pitchFamily="34" charset="-128"/>
                <a:ea typeface="Meiryo" panose="020B0604030504040204" pitchFamily="34" charset="-128"/>
              </a:rPr>
              <a:t>のポイント</a:t>
            </a:r>
            <a:r>
              <a:rPr kumimoji="1" lang="en-US" altLang="ja-JP" sz="3600" b="1" dirty="0">
                <a:latin typeface="Meiryo" panose="020B0604030504040204" pitchFamily="34" charset="-128"/>
                <a:ea typeface="Meiryo" panose="020B0604030504040204" pitchFamily="34" charset="-128"/>
              </a:rPr>
              <a:t> </a:t>
            </a:r>
            <a:r>
              <a:rPr kumimoji="1" lang="ja-JP" altLang="en-US" sz="3600" b="1">
                <a:latin typeface="Meiryo" panose="020B0604030504040204" pitchFamily="34" charset="-128"/>
                <a:ea typeface="Meiryo" panose="020B0604030504040204" pitchFamily="34" charset="-128"/>
              </a:rPr>
              <a:t>］</a:t>
            </a:r>
          </a:p>
        </p:txBody>
      </p:sp>
      <p:sp>
        <p:nvSpPr>
          <p:cNvPr id="5" name="テキスト ボックス 4">
            <a:extLst>
              <a:ext uri="{FF2B5EF4-FFF2-40B4-BE49-F238E27FC236}">
                <a16:creationId xmlns:a16="http://schemas.microsoft.com/office/drawing/2014/main" id="{7086C6B9-7A7A-7A3B-ED38-51E1B7FE08AE}"/>
              </a:ext>
            </a:extLst>
          </p:cNvPr>
          <p:cNvSpPr txBox="1"/>
          <p:nvPr/>
        </p:nvSpPr>
        <p:spPr>
          <a:xfrm>
            <a:off x="289417" y="1868555"/>
            <a:ext cx="8565165" cy="3785652"/>
          </a:xfrm>
          <a:prstGeom prst="rect">
            <a:avLst/>
          </a:prstGeom>
          <a:noFill/>
        </p:spPr>
        <p:txBody>
          <a:bodyPr wrap="none" rtlCol="0">
            <a:spAutoFit/>
          </a:bodyPr>
          <a:lstStyle/>
          <a:p>
            <a:r>
              <a:rPr kumimoji="1" lang="en-US" altLang="ja-JP" sz="2000" dirty="0">
                <a:latin typeface="Meiryo" panose="020B0604030504040204" pitchFamily="34" charset="-128"/>
                <a:ea typeface="Meiryo" panose="020B0604030504040204" pitchFamily="34" charset="-128"/>
              </a:rPr>
              <a:t>① Z</a:t>
            </a:r>
            <a:r>
              <a:rPr kumimoji="1" lang="ja-JP" altLang="en-US" sz="2000">
                <a:latin typeface="Meiryo" panose="020B0604030504040204" pitchFamily="34" charset="-128"/>
                <a:ea typeface="Meiryo" panose="020B0604030504040204" pitchFamily="34" charset="-128"/>
              </a:rPr>
              <a:t>くんの心情を粗末にしない</a:t>
            </a:r>
            <a:endParaRPr kumimoji="1" lang="en-US" altLang="ja-JP" sz="20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　</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子どもの権利条約第</a:t>
            </a:r>
            <a:r>
              <a:rPr kumimoji="1" lang="en-US" altLang="ja-JP" sz="2000" dirty="0">
                <a:latin typeface="Meiryo" panose="020B0604030504040204" pitchFamily="34" charset="-128"/>
                <a:ea typeface="Meiryo" panose="020B0604030504040204" pitchFamily="34" charset="-128"/>
              </a:rPr>
              <a:t>12</a:t>
            </a:r>
            <a:r>
              <a:rPr kumimoji="1" lang="ja-JP" altLang="en-US" sz="2000">
                <a:latin typeface="Meiryo" panose="020B0604030504040204" pitchFamily="34" charset="-128"/>
                <a:ea typeface="Meiryo" panose="020B0604030504040204" pitchFamily="34" charset="-128"/>
              </a:rPr>
              <a:t>条「意思表明権」</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② </a:t>
            </a:r>
            <a:r>
              <a:rPr kumimoji="1" lang="ja-JP" altLang="en-US" sz="2000">
                <a:latin typeface="Meiryo" panose="020B0604030504040204" pitchFamily="34" charset="-128"/>
                <a:ea typeface="Meiryo" panose="020B0604030504040204" pitchFamily="34" charset="-128"/>
              </a:rPr>
              <a:t>保護者さんの心情及び背景を粗末にしない</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③ </a:t>
            </a:r>
            <a:r>
              <a:rPr kumimoji="1" lang="ja-JP" altLang="en-US" sz="2000">
                <a:latin typeface="Meiryo" panose="020B0604030504040204" pitchFamily="34" charset="-128"/>
                <a:ea typeface="Meiryo" panose="020B0604030504040204" pitchFamily="34" charset="-128"/>
              </a:rPr>
              <a:t>生活の維持を大切にする</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④ </a:t>
            </a:r>
            <a:r>
              <a:rPr kumimoji="1" lang="ja-JP" altLang="en-US" sz="2000">
                <a:latin typeface="Meiryo" panose="020B0604030504040204" pitchFamily="34" charset="-128"/>
                <a:ea typeface="Meiryo" panose="020B0604030504040204" pitchFamily="34" charset="-128"/>
              </a:rPr>
              <a:t>生活の質を落とさない</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⑤ </a:t>
            </a:r>
            <a:r>
              <a:rPr kumimoji="1" lang="ja-JP" altLang="en-US" sz="2000">
                <a:latin typeface="Meiryo" panose="020B0604030504040204" pitchFamily="34" charset="-128"/>
                <a:ea typeface="Meiryo" panose="020B0604030504040204" pitchFamily="34" charset="-128"/>
              </a:rPr>
              <a:t>インクルーシブの視点を持つ</a:t>
            </a:r>
            <a:endParaRPr kumimoji="1"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r>
              <a:rPr kumimoji="1" lang="en-US" altLang="ja-JP" sz="2000" dirty="0">
                <a:latin typeface="Meiryo" panose="020B0604030504040204" pitchFamily="34" charset="-128"/>
                <a:ea typeface="Meiryo" panose="020B0604030504040204" pitchFamily="34" charset="-128"/>
              </a:rPr>
              <a:t>⑥ </a:t>
            </a:r>
            <a:r>
              <a:rPr kumimoji="1" lang="ja-JP" altLang="en-US" sz="2000">
                <a:latin typeface="Meiryo" panose="020B0604030504040204" pitchFamily="34" charset="-128"/>
                <a:ea typeface="Meiryo" panose="020B0604030504040204" pitchFamily="34" charset="-128"/>
              </a:rPr>
              <a:t>フォーマル視点に捉われることなく、インフォーマル視点も駆使する</a:t>
            </a:r>
            <a:r>
              <a:rPr kumimoji="1" lang="en-US" altLang="ja-JP" sz="2000" dirty="0">
                <a:latin typeface="Meiryo" panose="020B0604030504040204" pitchFamily="34" charset="-128"/>
                <a:ea typeface="Meiryo" panose="020B0604030504040204" pitchFamily="34" charset="-128"/>
              </a:rPr>
              <a:t> </a:t>
            </a:r>
            <a:endParaRPr kumimoji="1" lang="ja-JP" altLang="en-US" sz="2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6678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B312A0E-6051-4219-91CE-23EFA1B1D1EB}"/>
              </a:ext>
            </a:extLst>
          </p:cNvPr>
          <p:cNvSpPr txBox="1"/>
          <p:nvPr/>
        </p:nvSpPr>
        <p:spPr>
          <a:xfrm>
            <a:off x="203195" y="1575890"/>
            <a:ext cx="8786191" cy="3185487"/>
          </a:xfrm>
          <a:prstGeom prst="rect">
            <a:avLst/>
          </a:prstGeom>
          <a:noFill/>
        </p:spPr>
        <p:txBody>
          <a:bodyPr wrap="square" rtlCol="0">
            <a:spAutoFit/>
          </a:bodyPr>
          <a:lstStyle/>
          <a:p>
            <a:r>
              <a:rPr kumimoji="1" lang="en-US" altLang="ja-JP" sz="3200" b="1" dirty="0">
                <a:latin typeface="Meiryo" panose="020B0604030504040204" pitchFamily="34" charset="-128"/>
                <a:ea typeface="Meiryo" panose="020B0604030504040204" pitchFamily="34" charset="-128"/>
              </a:rPr>
              <a:t>【</a:t>
            </a:r>
            <a:r>
              <a:rPr kumimoji="1" lang="ja-JP" altLang="en-US" sz="3200" b="1" dirty="0">
                <a:latin typeface="Meiryo" panose="020B0604030504040204" pitchFamily="34" charset="-128"/>
                <a:ea typeface="Meiryo" panose="020B0604030504040204" pitchFamily="34" charset="-128"/>
              </a:rPr>
              <a:t>演習１</a:t>
            </a:r>
            <a:r>
              <a:rPr kumimoji="1" lang="en-US" altLang="ja-JP" sz="3200" b="1" dirty="0">
                <a:latin typeface="Meiryo" panose="020B0604030504040204" pitchFamily="34" charset="-128"/>
                <a:ea typeface="Meiryo" panose="020B0604030504040204" pitchFamily="34" charset="-128"/>
              </a:rPr>
              <a:t>】</a:t>
            </a:r>
          </a:p>
          <a:p>
            <a:endParaRPr kumimoji="1" lang="en-US" altLang="ja-JP" sz="7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講義</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児童期における相談支援の目指す方向性</a:t>
            </a:r>
            <a:r>
              <a:rPr kumimoji="1" lang="en-US" altLang="ja-JP" sz="2000" dirty="0">
                <a:latin typeface="Meiryo" panose="020B0604030504040204" pitchFamily="34" charset="-128"/>
                <a:ea typeface="Meiryo" panose="020B0604030504040204" pitchFamily="34" charset="-128"/>
              </a:rPr>
              <a:t>』</a:t>
            </a:r>
            <a:r>
              <a:rPr kumimoji="1" lang="ja-JP" altLang="en-US" sz="2000" dirty="0">
                <a:latin typeface="Meiryo" panose="020B0604030504040204" pitchFamily="34" charset="-128"/>
                <a:ea typeface="Meiryo" panose="020B0604030504040204" pitchFamily="34" charset="-128"/>
              </a:rPr>
              <a:t>での学習を踏まえ、以下のとおり実施</a:t>
            </a:r>
            <a:endParaRPr kumimoji="1" lang="en-US" altLang="ja-JP" sz="2000" dirty="0">
              <a:latin typeface="Meiryo" panose="020B0604030504040204" pitchFamily="34" charset="-128"/>
              <a:ea typeface="Meiryo" panose="020B0604030504040204" pitchFamily="34" charset="-128"/>
            </a:endParaRPr>
          </a:p>
          <a:p>
            <a:endParaRPr kumimoji="1" lang="en-US" altLang="ja-JP" sz="7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１</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事例</a:t>
            </a:r>
            <a:r>
              <a:rPr kumimoji="1" lang="ja-JP" altLang="en-US" sz="2000" dirty="0">
                <a:latin typeface="Meiryo" panose="020B0604030504040204" pitchFamily="34" charset="-128"/>
                <a:ea typeface="Meiryo" panose="020B0604030504040204" pitchFamily="34" charset="-128"/>
              </a:rPr>
              <a:t>概要</a:t>
            </a:r>
            <a:r>
              <a:rPr kumimoji="1" lang="ja-JP" altLang="en-US" sz="2000">
                <a:latin typeface="Meiryo" panose="020B0604030504040204" pitchFamily="34" charset="-128"/>
                <a:ea typeface="Meiryo" panose="020B0604030504040204" pitchFamily="34" charset="-128"/>
              </a:rPr>
              <a:t>の提供</a:t>
            </a:r>
            <a:endParaRPr kumimoji="1" lang="en-US" altLang="ja-JP" sz="2000" dirty="0">
              <a:latin typeface="Meiryo" panose="020B0604030504040204" pitchFamily="34" charset="-128"/>
              <a:ea typeface="Meiryo" panose="020B0604030504040204" pitchFamily="34" charset="-128"/>
            </a:endParaRPr>
          </a:p>
          <a:p>
            <a:endParaRPr kumimoji="1" lang="en-US" altLang="ja-JP" sz="5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２</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事例</a:t>
            </a:r>
            <a:r>
              <a:rPr kumimoji="1" lang="ja-JP" altLang="en-US" sz="2000" dirty="0">
                <a:latin typeface="Meiryo" panose="020B0604030504040204" pitchFamily="34" charset="-128"/>
                <a:ea typeface="Meiryo" panose="020B0604030504040204" pitchFamily="34" charset="-128"/>
              </a:rPr>
              <a:t>の要点を掴む（個人</a:t>
            </a:r>
            <a:r>
              <a:rPr kumimoji="1" lang="ja-JP" altLang="en-US" sz="2000">
                <a:latin typeface="Meiryo" panose="020B0604030504040204" pitchFamily="34" charset="-128"/>
                <a:ea typeface="Meiryo" panose="020B0604030504040204" pitchFamily="34" charset="-128"/>
              </a:rPr>
              <a:t>ワーク）</a:t>
            </a:r>
            <a:endParaRPr kumimoji="1" lang="en-US" altLang="ja-JP" sz="2000" dirty="0">
              <a:latin typeface="Meiryo" panose="020B0604030504040204" pitchFamily="34" charset="-128"/>
              <a:ea typeface="Meiryo" panose="020B0604030504040204" pitchFamily="34" charset="-128"/>
            </a:endParaRPr>
          </a:p>
          <a:p>
            <a:endParaRPr kumimoji="1" lang="en-US" altLang="ja-JP" sz="500" dirty="0">
              <a:latin typeface="Meiryo" panose="020B0604030504040204" pitchFamily="34" charset="-128"/>
              <a:ea typeface="Meiryo" panose="020B0604030504040204" pitchFamily="34" charset="-128"/>
            </a:endParaRPr>
          </a:p>
          <a:p>
            <a:pPr marL="409575" indent="-409575"/>
            <a:r>
              <a:rPr kumimoji="1" lang="ja-JP" altLang="en-US" sz="2000">
                <a:latin typeface="Meiryo" panose="020B0604030504040204" pitchFamily="34" charset="-128"/>
                <a:ea typeface="Meiryo" panose="020B0604030504040204" pitchFamily="34" charset="-128"/>
              </a:rPr>
              <a:t>３</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相談</a:t>
            </a:r>
            <a:r>
              <a:rPr kumimoji="1" lang="ja-JP" altLang="en-US" sz="2000" dirty="0">
                <a:latin typeface="Meiryo" panose="020B0604030504040204" pitchFamily="34" charset="-128"/>
                <a:ea typeface="Meiryo" panose="020B0604030504040204" pitchFamily="34" charset="-128"/>
              </a:rPr>
              <a:t>支援専門員・児童発達支援管理責任者</a:t>
            </a:r>
            <a:r>
              <a:rPr kumimoji="1" lang="ja-JP" altLang="en-US" sz="2000">
                <a:latin typeface="Meiryo" panose="020B0604030504040204" pitchFamily="34" charset="-128"/>
                <a:ea typeface="Meiryo" panose="020B0604030504040204" pitchFamily="34" charset="-128"/>
              </a:rPr>
              <a:t>のそれぞれの</a:t>
            </a:r>
            <a:r>
              <a:rPr kumimoji="1" lang="ja-JP" altLang="en-US" sz="2000" dirty="0">
                <a:latin typeface="Meiryo" panose="020B0604030504040204" pitchFamily="34" charset="-128"/>
                <a:ea typeface="Meiryo" panose="020B0604030504040204" pitchFamily="34" charset="-128"/>
              </a:rPr>
              <a:t>立場で対応策</a:t>
            </a:r>
            <a:r>
              <a:rPr kumimoji="1" lang="ja-JP" altLang="en-US" sz="2000">
                <a:latin typeface="Meiryo" panose="020B0604030504040204" pitchFamily="34" charset="-128"/>
                <a:ea typeface="Meiryo" panose="020B0604030504040204" pitchFamily="34" charset="-128"/>
              </a:rPr>
              <a:t>を講じる</a:t>
            </a:r>
            <a:endParaRPr kumimoji="1" lang="en-US" altLang="ja-JP" sz="2000" dirty="0">
              <a:latin typeface="Meiryo" panose="020B0604030504040204" pitchFamily="34" charset="-128"/>
              <a:ea typeface="Meiryo" panose="020B0604030504040204" pitchFamily="34" charset="-128"/>
            </a:endParaRPr>
          </a:p>
          <a:p>
            <a:endParaRPr kumimoji="1" lang="en-US" altLang="ja-JP" sz="5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４</a:t>
            </a:r>
            <a:r>
              <a:rPr kumimoji="1" lang="en-US" altLang="ja-JP" sz="2000" dirty="0">
                <a:latin typeface="Meiryo" panose="020B0604030504040204" pitchFamily="34" charset="-128"/>
                <a:ea typeface="Meiryo" panose="020B0604030504040204" pitchFamily="34" charset="-128"/>
              </a:rPr>
              <a:t>. </a:t>
            </a:r>
            <a:r>
              <a:rPr kumimoji="1" lang="ja-JP" altLang="en-US" sz="2000">
                <a:latin typeface="Meiryo" panose="020B0604030504040204" pitchFamily="34" charset="-128"/>
                <a:ea typeface="Meiryo" panose="020B0604030504040204" pitchFamily="34" charset="-128"/>
              </a:rPr>
              <a:t>振り返り</a:t>
            </a:r>
            <a:endParaRPr kumimoji="1" lang="en-US" altLang="ja-JP" sz="2000" dirty="0">
              <a:latin typeface="Meiryo" panose="020B0604030504040204" pitchFamily="34" charset="-128"/>
              <a:ea typeface="Meiryo" panose="020B0604030504040204" pitchFamily="34" charset="-128"/>
            </a:endParaRPr>
          </a:p>
        </p:txBody>
      </p:sp>
      <p:sp>
        <p:nvSpPr>
          <p:cNvPr id="3" name="星: 5 pt 2">
            <a:extLst>
              <a:ext uri="{FF2B5EF4-FFF2-40B4-BE49-F238E27FC236}">
                <a16:creationId xmlns:a16="http://schemas.microsoft.com/office/drawing/2014/main" id="{6CEB0350-94AF-01FB-3851-FF275D8F0956}"/>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75B93BAB-D3A0-6065-5E77-FFDB67CD7D86}"/>
              </a:ext>
            </a:extLst>
          </p:cNvPr>
          <p:cNvGrpSpPr/>
          <p:nvPr/>
        </p:nvGrpSpPr>
        <p:grpSpPr>
          <a:xfrm>
            <a:off x="1145421" y="722510"/>
            <a:ext cx="6853158" cy="707886"/>
            <a:chOff x="1145421" y="881534"/>
            <a:chExt cx="6853158" cy="707886"/>
          </a:xfrm>
        </p:grpSpPr>
        <p:sp>
          <p:nvSpPr>
            <p:cNvPr id="13" name="正方形/長方形 12">
              <a:extLst>
                <a:ext uri="{FF2B5EF4-FFF2-40B4-BE49-F238E27FC236}">
                  <a16:creationId xmlns:a16="http://schemas.microsoft.com/office/drawing/2014/main" id="{8D687490-F9A9-1420-A430-97EC26A1F4DB}"/>
                </a:ext>
              </a:extLst>
            </p:cNvPr>
            <p:cNvSpPr/>
            <p:nvPr/>
          </p:nvSpPr>
          <p:spPr>
            <a:xfrm>
              <a:off x="1145421" y="1198745"/>
              <a:ext cx="6851374" cy="208354"/>
            </a:xfrm>
            <a:prstGeom prst="rect">
              <a:avLst/>
            </a:prstGeom>
            <a:solidFill>
              <a:srgbClr val="C2FFF4"/>
            </a:solidFill>
            <a:ln>
              <a:solidFill>
                <a:srgbClr val="C2FFF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F721D61-8C5B-2A95-1ECA-8E9F676B3A71}"/>
                </a:ext>
              </a:extLst>
            </p:cNvPr>
            <p:cNvSpPr txBox="1"/>
            <p:nvPr/>
          </p:nvSpPr>
          <p:spPr>
            <a:xfrm>
              <a:off x="1145421" y="881534"/>
              <a:ext cx="6853158" cy="707886"/>
            </a:xfrm>
            <a:prstGeom prst="rect">
              <a:avLst/>
            </a:prstGeom>
            <a:noFill/>
          </p:spPr>
          <p:txBody>
            <a:bodyPr wrap="none" rtlCol="0">
              <a:spAutoFit/>
            </a:bodyPr>
            <a:lstStyle/>
            <a:p>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プログラム内容の概要と解説</a:t>
              </a:r>
            </a:p>
          </p:txBody>
        </p:sp>
      </p:grpSp>
      <p:grpSp>
        <p:nvGrpSpPr>
          <p:cNvPr id="12" name="グループ化 11">
            <a:extLst>
              <a:ext uri="{FF2B5EF4-FFF2-40B4-BE49-F238E27FC236}">
                <a16:creationId xmlns:a16="http://schemas.microsoft.com/office/drawing/2014/main" id="{010D2169-76D0-B9BF-EE2C-E0A78EB92C22}"/>
              </a:ext>
            </a:extLst>
          </p:cNvPr>
          <p:cNvGrpSpPr/>
          <p:nvPr/>
        </p:nvGrpSpPr>
        <p:grpSpPr>
          <a:xfrm>
            <a:off x="5181601" y="106019"/>
            <a:ext cx="3829878" cy="455522"/>
            <a:chOff x="5181601" y="198783"/>
            <a:chExt cx="3829878" cy="455522"/>
          </a:xfrm>
        </p:grpSpPr>
        <p:sp>
          <p:nvSpPr>
            <p:cNvPr id="11" name="正方形/長方形 10">
              <a:extLst>
                <a:ext uri="{FF2B5EF4-FFF2-40B4-BE49-F238E27FC236}">
                  <a16:creationId xmlns:a16="http://schemas.microsoft.com/office/drawing/2014/main" id="{C027CDE3-6EE0-990B-E6C4-DB7387E3850D}"/>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2E73C9D-84F5-B9E4-69F7-4FFD558DB541}"/>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grpSp>
        <p:nvGrpSpPr>
          <p:cNvPr id="19" name="グループ化 18">
            <a:extLst>
              <a:ext uri="{FF2B5EF4-FFF2-40B4-BE49-F238E27FC236}">
                <a16:creationId xmlns:a16="http://schemas.microsoft.com/office/drawing/2014/main" id="{8684D71A-D072-EB81-AD7D-ADAFB7161924}"/>
              </a:ext>
            </a:extLst>
          </p:cNvPr>
          <p:cNvGrpSpPr/>
          <p:nvPr/>
        </p:nvGrpSpPr>
        <p:grpSpPr>
          <a:xfrm>
            <a:off x="178010" y="5166661"/>
            <a:ext cx="8767208" cy="1562427"/>
            <a:chOff x="244270" y="5034141"/>
            <a:chExt cx="8767208" cy="1562427"/>
          </a:xfrm>
        </p:grpSpPr>
        <p:sp>
          <p:nvSpPr>
            <p:cNvPr id="14" name="正方形/長方形 13">
              <a:extLst>
                <a:ext uri="{FF2B5EF4-FFF2-40B4-BE49-F238E27FC236}">
                  <a16:creationId xmlns:a16="http://schemas.microsoft.com/office/drawing/2014/main" id="{BA519E71-0AC8-3F6C-F3B1-6E358EE46694}"/>
                </a:ext>
              </a:extLst>
            </p:cNvPr>
            <p:cNvSpPr/>
            <p:nvPr/>
          </p:nvSpPr>
          <p:spPr>
            <a:xfrm>
              <a:off x="450574" y="5261114"/>
              <a:ext cx="8560904" cy="1335454"/>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450575" y="5580905"/>
              <a:ext cx="8560903" cy="1015663"/>
            </a:xfrm>
            <a:prstGeom prst="rect">
              <a:avLst/>
            </a:prstGeom>
            <a:noFill/>
          </p:spPr>
          <p:txBody>
            <a:bodyPr wrap="square" rtlCol="0">
              <a:spAutoFit/>
            </a:bodyPr>
            <a:lstStyle/>
            <a:p>
              <a:r>
                <a:rPr kumimoji="1" lang="ja-JP" altLang="en-US" sz="2000">
                  <a:solidFill>
                    <a:srgbClr val="0F0DFF"/>
                  </a:solidFill>
                  <a:latin typeface="Meiryo" panose="020B0604030504040204" pitchFamily="34" charset="-128"/>
                  <a:ea typeface="Meiryo" panose="020B0604030504040204" pitchFamily="34" charset="-128"/>
                </a:rPr>
                <a:t>①</a:t>
              </a:r>
              <a:r>
                <a:rPr kumimoji="1" lang="en-US" altLang="ja-JP" sz="2000" dirty="0">
                  <a:solidFill>
                    <a:srgbClr val="0F0DFF"/>
                  </a:solidFill>
                  <a:latin typeface="Meiryo" panose="020B0604030504040204" pitchFamily="34" charset="-128"/>
                  <a:ea typeface="Meiryo" panose="020B0604030504040204" pitchFamily="34" charset="-128"/>
                </a:rPr>
                <a:t> </a:t>
              </a:r>
              <a:r>
                <a:rPr kumimoji="1" lang="ja-JP" altLang="en-US" sz="2000">
                  <a:solidFill>
                    <a:srgbClr val="0F0DFF"/>
                  </a:solidFill>
                  <a:latin typeface="Meiryo" panose="020B0604030504040204" pitchFamily="34" charset="-128"/>
                  <a:ea typeface="Meiryo" panose="020B0604030504040204" pitchFamily="34" charset="-128"/>
                </a:rPr>
                <a:t>講義</a:t>
              </a:r>
              <a:r>
                <a:rPr kumimoji="1" lang="ja-JP" altLang="en-US" sz="2000" dirty="0">
                  <a:solidFill>
                    <a:srgbClr val="0F0DFF"/>
                  </a:solidFill>
                  <a:latin typeface="Meiryo" panose="020B0604030504040204" pitchFamily="34" charset="-128"/>
                  <a:ea typeface="Meiryo" panose="020B0604030504040204" pitchFamily="34" charset="-128"/>
                </a:rPr>
                <a:t>内容の再確認の機会とする</a:t>
              </a:r>
              <a:endParaRPr kumimoji="1" lang="en-US" altLang="ja-JP" sz="2000" dirty="0">
                <a:solidFill>
                  <a:srgbClr val="0F0DFF"/>
                </a:solidFill>
                <a:latin typeface="Meiryo" panose="020B0604030504040204" pitchFamily="34" charset="-128"/>
                <a:ea typeface="Meiryo" panose="020B0604030504040204" pitchFamily="34" charset="-128"/>
              </a:endParaRPr>
            </a:p>
            <a:p>
              <a:r>
                <a:rPr kumimoji="1" lang="ja-JP" altLang="en-US" sz="2000">
                  <a:solidFill>
                    <a:srgbClr val="0F0DFF"/>
                  </a:solidFill>
                  <a:latin typeface="Meiryo" panose="020B0604030504040204" pitchFamily="34" charset="-128"/>
                  <a:ea typeface="Meiryo" panose="020B0604030504040204" pitchFamily="34" charset="-128"/>
                </a:rPr>
                <a:t>②</a:t>
              </a:r>
              <a:r>
                <a:rPr kumimoji="1" lang="en-US" altLang="ja-JP" sz="2000" dirty="0">
                  <a:solidFill>
                    <a:srgbClr val="0F0DFF"/>
                  </a:solidFill>
                  <a:latin typeface="Meiryo" panose="020B0604030504040204" pitchFamily="34" charset="-128"/>
                  <a:ea typeface="Meiryo" panose="020B0604030504040204" pitchFamily="34" charset="-128"/>
                </a:rPr>
                <a:t> </a:t>
              </a:r>
              <a:r>
                <a:rPr kumimoji="1" lang="ja-JP" altLang="en-US" sz="2000">
                  <a:solidFill>
                    <a:srgbClr val="0F0DFF"/>
                  </a:solidFill>
                  <a:latin typeface="Meiryo" panose="020B0604030504040204" pitchFamily="34" charset="-128"/>
                  <a:ea typeface="Meiryo" panose="020B0604030504040204" pitchFamily="34" charset="-128"/>
                </a:rPr>
                <a:t>相談</a:t>
              </a:r>
              <a:r>
                <a:rPr kumimoji="1" lang="ja-JP" altLang="en-US" sz="2000" dirty="0">
                  <a:solidFill>
                    <a:srgbClr val="0F0DFF"/>
                  </a:solidFill>
                  <a:latin typeface="Meiryo" panose="020B0604030504040204" pitchFamily="34" charset="-128"/>
                  <a:ea typeface="Meiryo" panose="020B0604030504040204" pitchFamily="34" charset="-128"/>
                </a:rPr>
                <a:t>支援専門員・児童発達支援管理責任者の役割を再確認する</a:t>
              </a:r>
              <a:endParaRPr kumimoji="1" lang="en-US" altLang="ja-JP" sz="2000" dirty="0">
                <a:solidFill>
                  <a:srgbClr val="0F0DFF"/>
                </a:solidFill>
                <a:latin typeface="Meiryo" panose="020B0604030504040204" pitchFamily="34" charset="-128"/>
                <a:ea typeface="Meiryo" panose="020B0604030504040204" pitchFamily="34" charset="-128"/>
              </a:endParaRPr>
            </a:p>
            <a:p>
              <a:r>
                <a:rPr kumimoji="1" lang="ja-JP" altLang="en-US" sz="2000">
                  <a:solidFill>
                    <a:srgbClr val="0F0DFF"/>
                  </a:solidFill>
                  <a:latin typeface="Meiryo" panose="020B0604030504040204" pitchFamily="34" charset="-128"/>
                  <a:ea typeface="Meiryo" panose="020B0604030504040204" pitchFamily="34" charset="-128"/>
                </a:rPr>
                <a:t>③</a:t>
              </a:r>
              <a:r>
                <a:rPr kumimoji="1" lang="en-US" altLang="ja-JP" sz="2000" dirty="0">
                  <a:solidFill>
                    <a:srgbClr val="0F0DFF"/>
                  </a:solidFill>
                  <a:latin typeface="Meiryo" panose="020B0604030504040204" pitchFamily="34" charset="-128"/>
                  <a:ea typeface="Meiryo" panose="020B0604030504040204" pitchFamily="34" charset="-128"/>
                </a:rPr>
                <a:t> </a:t>
              </a:r>
              <a:r>
                <a:rPr kumimoji="1" lang="ja-JP" altLang="en-US" sz="2000">
                  <a:solidFill>
                    <a:srgbClr val="0F0DFF"/>
                  </a:solidFill>
                  <a:latin typeface="Meiryo" panose="020B0604030504040204" pitchFamily="34" charset="-128"/>
                  <a:ea typeface="Meiryo" panose="020B0604030504040204" pitchFamily="34" charset="-128"/>
                </a:rPr>
                <a:t>②</a:t>
              </a:r>
              <a:r>
                <a:rPr kumimoji="1" lang="ja-JP" altLang="en-US" sz="2000" dirty="0">
                  <a:solidFill>
                    <a:srgbClr val="0F0DFF"/>
                  </a:solidFill>
                  <a:latin typeface="Meiryo" panose="020B0604030504040204" pitchFamily="34" charset="-128"/>
                  <a:ea typeface="Meiryo" panose="020B0604030504040204" pitchFamily="34" charset="-128"/>
                </a:rPr>
                <a:t>を踏まえ、連携協働を行うことの重要性を再確認する</a:t>
              </a:r>
              <a:endParaRPr kumimoji="1" lang="en-US" altLang="ja-JP" sz="2000" dirty="0">
                <a:solidFill>
                  <a:srgbClr val="0F0DFF"/>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4B7A1A0C-AC5B-F2A4-F5F9-57624A0DB419}"/>
                </a:ext>
              </a:extLst>
            </p:cNvPr>
            <p:cNvSpPr/>
            <p:nvPr/>
          </p:nvSpPr>
          <p:spPr>
            <a:xfrm>
              <a:off x="244270" y="5034141"/>
              <a:ext cx="2101365" cy="430695"/>
            </a:xfrm>
            <a:prstGeom prst="rect">
              <a:avLst/>
            </a:prstGeom>
            <a:solidFill>
              <a:srgbClr val="D0FFDA"/>
            </a:solidFill>
            <a:ln>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44738D8-6932-14FB-C27C-99D3221004CA}"/>
                </a:ext>
              </a:extLst>
            </p:cNvPr>
            <p:cNvSpPr txBox="1"/>
            <p:nvPr/>
          </p:nvSpPr>
          <p:spPr>
            <a:xfrm>
              <a:off x="259516" y="5075133"/>
              <a:ext cx="2086119" cy="400110"/>
            </a:xfrm>
            <a:prstGeom prst="rect">
              <a:avLst/>
            </a:prstGeom>
            <a:noFill/>
          </p:spPr>
          <p:txBody>
            <a:bodyPr wrap="square">
              <a:spAutoFit/>
            </a:bodyPr>
            <a:lstStyle/>
            <a:p>
              <a:r>
                <a:rPr kumimoji="1" lang="ja-JP" altLang="en-US" sz="2000" b="1">
                  <a:solidFill>
                    <a:srgbClr val="0F0DFF"/>
                  </a:solidFill>
                  <a:latin typeface="Meiryo" panose="020B0604030504040204" pitchFamily="34" charset="-128"/>
                  <a:ea typeface="Meiryo" panose="020B0604030504040204" pitchFamily="34" charset="-128"/>
                </a:rPr>
                <a:t>演習１の</a:t>
              </a:r>
              <a:r>
                <a:rPr kumimoji="1" lang="en-US" altLang="ja-JP" sz="2000" b="1" dirty="0">
                  <a:solidFill>
                    <a:srgbClr val="0F0DFF"/>
                  </a:solidFill>
                  <a:latin typeface="Meiryo" panose="020B0604030504040204" pitchFamily="34" charset="-128"/>
                  <a:ea typeface="Meiryo" panose="020B0604030504040204" pitchFamily="34" charset="-128"/>
                </a:rPr>
                <a:t>POINT</a:t>
              </a:r>
              <a:endParaRPr lang="ja-JP" altLang="en-US" sz="2000" b="1">
                <a:solidFill>
                  <a:srgbClr val="0F0DFF"/>
                </a:solidFill>
              </a:endParaRPr>
            </a:p>
          </p:txBody>
        </p:sp>
      </p:grpSp>
    </p:spTree>
    <p:extLst>
      <p:ext uri="{BB962C8B-B14F-4D97-AF65-F5344CB8AC3E}">
        <p14:creationId xmlns:p14="http://schemas.microsoft.com/office/powerpoint/2010/main" val="188915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1715945597"/>
              </p:ext>
            </p:extLst>
          </p:nvPr>
        </p:nvGraphicFramePr>
        <p:xfrm>
          <a:off x="313110" y="1524485"/>
          <a:ext cx="8517780" cy="4187200"/>
        </p:xfrm>
        <a:graphic>
          <a:graphicData uri="http://schemas.openxmlformats.org/drawingml/2006/table">
            <a:tbl>
              <a:tblPr firstRow="1" bandRow="1">
                <a:tableStyleId>{5C22544A-7EE6-4342-B048-85BDC9FD1C3A}</a:tableStyleId>
              </a:tblPr>
              <a:tblGrid>
                <a:gridCol w="1356957">
                  <a:extLst>
                    <a:ext uri="{9D8B030D-6E8A-4147-A177-3AD203B41FA5}">
                      <a16:colId xmlns:a16="http://schemas.microsoft.com/office/drawing/2014/main" val="407166056"/>
                    </a:ext>
                  </a:extLst>
                </a:gridCol>
                <a:gridCol w="2385358">
                  <a:extLst>
                    <a:ext uri="{9D8B030D-6E8A-4147-A177-3AD203B41FA5}">
                      <a16:colId xmlns:a16="http://schemas.microsoft.com/office/drawing/2014/main" val="1463335307"/>
                    </a:ext>
                  </a:extLst>
                </a:gridCol>
                <a:gridCol w="4775465">
                  <a:extLst>
                    <a:ext uri="{9D8B030D-6E8A-4147-A177-3AD203B41FA5}">
                      <a16:colId xmlns:a16="http://schemas.microsoft.com/office/drawing/2014/main" val="2594542178"/>
                    </a:ext>
                  </a:extLst>
                </a:gridCol>
              </a:tblGrid>
              <a:tr h="617506">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617506">
                <a:tc>
                  <a:txBody>
                    <a:bodyPr/>
                    <a:lstStyle/>
                    <a:p>
                      <a:r>
                        <a:rPr kumimoji="1" lang="ja-JP" altLang="en-US" sz="1600" dirty="0">
                          <a:latin typeface="メイリオ" panose="020B0604030504040204" pitchFamily="50" charset="-128"/>
                          <a:ea typeface="メイリオ" panose="020B0604030504040204" pitchFamily="50" charset="-128"/>
                        </a:rPr>
                        <a:t>８分</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事例概要の提供</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事例提供（含、資料とワークシートの確認）</a:t>
                      </a:r>
                    </a:p>
                  </a:txBody>
                  <a:tcPr anchor="ctr"/>
                </a:tc>
                <a:extLst>
                  <a:ext uri="{0D108BD9-81ED-4DB2-BD59-A6C34878D82A}">
                    <a16:rowId xmlns:a16="http://schemas.microsoft.com/office/drawing/2014/main" val="3928063510"/>
                  </a:ext>
                </a:extLst>
              </a:tr>
              <a:tr h="617506">
                <a:tc>
                  <a:txBody>
                    <a:bodyPr/>
                    <a:lstStyle/>
                    <a:p>
                      <a:r>
                        <a:rPr kumimoji="1" lang="ja-JP" altLang="en-US" sz="1600" dirty="0">
                          <a:latin typeface="メイリオ" panose="020B0604030504040204" pitchFamily="50" charset="-128"/>
                          <a:ea typeface="メイリオ" panose="020B0604030504040204" pitchFamily="50" charset="-128"/>
                        </a:rPr>
                        <a:t>７分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事例の要点を掴む（様式１）</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1370357">
                <a:tc>
                  <a:txBody>
                    <a:bodyPr/>
                    <a:lstStyle/>
                    <a:p>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０分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（説明含む）</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相談支援専門員・児童発達支援管理責任者のそれぞれの立場で支援策を講じる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（様式２）</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964325">
                <a:tc>
                  <a:txBody>
                    <a:bodyPr/>
                    <a:lstStyle/>
                    <a:p>
                      <a:r>
                        <a:rPr kumimoji="1" lang="ja-JP" altLang="en-US" sz="1600" dirty="0">
                          <a:latin typeface="メイリオ" panose="020B0604030504040204" pitchFamily="50" charset="-128"/>
                          <a:ea typeface="メイリオ" panose="020B0604030504040204" pitchFamily="50" charset="-128"/>
                        </a:rPr>
                        <a:t>２０分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振り返り（グループワーク）</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共有と振り返り（様式３・４）</a:t>
                      </a:r>
                    </a:p>
                  </a:txBody>
                  <a:tcPr anchor="ctr"/>
                </a:tc>
                <a:extLst>
                  <a:ext uri="{0D108BD9-81ED-4DB2-BD59-A6C34878D82A}">
                    <a16:rowId xmlns:a16="http://schemas.microsoft.com/office/drawing/2014/main" val="262768559"/>
                  </a:ext>
                </a:extLst>
              </a:tr>
            </a:tbl>
          </a:graphicData>
        </a:graphic>
      </p:graphicFrame>
      <p:sp>
        <p:nvSpPr>
          <p:cNvPr id="3" name="テキスト ボックス 2">
            <a:extLst>
              <a:ext uri="{FF2B5EF4-FFF2-40B4-BE49-F238E27FC236}">
                <a16:creationId xmlns:a16="http://schemas.microsoft.com/office/drawing/2014/main" id="{A10506BA-3926-01DB-71F0-D8C1D1C7FF88}"/>
              </a:ext>
            </a:extLst>
          </p:cNvPr>
          <p:cNvSpPr txBox="1"/>
          <p:nvPr/>
        </p:nvSpPr>
        <p:spPr>
          <a:xfrm>
            <a:off x="313110" y="5976279"/>
            <a:ext cx="7885761" cy="646331"/>
          </a:xfrm>
          <a:prstGeom prst="rect">
            <a:avLst/>
          </a:prstGeom>
          <a:noFill/>
        </p:spPr>
        <p:txBody>
          <a:bodyPr wrap="square" rtlCol="0">
            <a:spAutoFit/>
          </a:bodyPr>
          <a:lstStyle/>
          <a:p>
            <a:r>
              <a:rPr kumimoji="1" lang="ja-JP" altLang="en-US">
                <a:latin typeface="Meiryo" panose="020B0604030504040204" pitchFamily="34" charset="-128"/>
                <a:ea typeface="Meiryo" panose="020B0604030504040204" pitchFamily="34" charset="-128"/>
              </a:rPr>
              <a:t>・事例</a:t>
            </a:r>
            <a:r>
              <a:rPr kumimoji="1" lang="ja-JP" altLang="en-US" dirty="0">
                <a:latin typeface="Meiryo" panose="020B0604030504040204" pitchFamily="34" charset="-128"/>
                <a:ea typeface="Meiryo" panose="020B0604030504040204" pitchFamily="34" charset="-128"/>
              </a:rPr>
              <a:t>に関する</a:t>
            </a:r>
            <a:r>
              <a:rPr kumimoji="1" lang="ja-JP" altLang="en-US">
                <a:latin typeface="Meiryo" panose="020B0604030504040204" pitchFamily="34" charset="-128"/>
                <a:ea typeface="Meiryo" panose="020B0604030504040204" pitchFamily="34" charset="-128"/>
              </a:rPr>
              <a:t>資料は「別刷り」で</a:t>
            </a:r>
            <a:r>
              <a:rPr kumimoji="1" lang="ja-JP" altLang="en-US" dirty="0">
                <a:latin typeface="Meiryo" panose="020B0604030504040204" pitchFamily="34" charset="-128"/>
                <a:ea typeface="Meiryo" panose="020B0604030504040204" pitchFamily="34" charset="-128"/>
              </a:rPr>
              <a:t>受講者</a:t>
            </a:r>
            <a:r>
              <a:rPr kumimoji="1" lang="ja-JP" altLang="en-US">
                <a:latin typeface="Meiryo" panose="020B0604030504040204" pitchFamily="34" charset="-128"/>
                <a:ea typeface="Meiryo" panose="020B0604030504040204" pitchFamily="34" charset="-128"/>
              </a:rPr>
              <a:t>に配布</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・ワーク</a:t>
            </a:r>
            <a:r>
              <a:rPr kumimoji="1" lang="ja-JP" altLang="en-US" dirty="0">
                <a:latin typeface="Meiryo" panose="020B0604030504040204" pitchFamily="34" charset="-128"/>
                <a:ea typeface="Meiryo" panose="020B0604030504040204" pitchFamily="34" charset="-128"/>
              </a:rPr>
              <a:t>に使用する</a:t>
            </a:r>
            <a:r>
              <a:rPr kumimoji="1" lang="ja-JP" altLang="en-US">
                <a:latin typeface="Meiryo" panose="020B0604030504040204" pitchFamily="34" charset="-128"/>
                <a:ea typeface="Meiryo" panose="020B0604030504040204" pitchFamily="34" charset="-128"/>
              </a:rPr>
              <a:t>様式も「別刷り」して配布</a:t>
            </a:r>
            <a:endParaRPr kumimoji="1" lang="ja-JP" altLang="en-US"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46BC047-3D92-6C0C-CC44-7B586AE734CF}"/>
              </a:ext>
            </a:extLst>
          </p:cNvPr>
          <p:cNvSpPr txBox="1"/>
          <p:nvPr/>
        </p:nvSpPr>
        <p:spPr>
          <a:xfrm>
            <a:off x="0" y="490450"/>
            <a:ext cx="2807179" cy="646331"/>
          </a:xfrm>
          <a:prstGeom prst="rect">
            <a:avLst/>
          </a:prstGeom>
          <a:noFill/>
        </p:spPr>
        <p:txBody>
          <a:bodyPr wrap="none" rtlCol="0">
            <a:spAutoFit/>
          </a:bodyPr>
          <a:lstStyle/>
          <a:p>
            <a:r>
              <a:rPr kumimoji="1" lang="en-US" altLang="ja-JP" sz="3600" b="1" dirty="0">
                <a:latin typeface="Meiryo" panose="020B0604030504040204" pitchFamily="34" charset="-128"/>
                <a:ea typeface="Meiryo" panose="020B0604030504040204" pitchFamily="34" charset="-128"/>
              </a:rPr>
              <a:t>【 </a:t>
            </a:r>
            <a:r>
              <a:rPr kumimoji="1" lang="ja-JP" altLang="en-US" sz="3600" b="1">
                <a:latin typeface="Meiryo" panose="020B0604030504040204" pitchFamily="34" charset="-128"/>
                <a:ea typeface="Meiryo" panose="020B0604030504040204" pitchFamily="34" charset="-128"/>
              </a:rPr>
              <a:t>演習１</a:t>
            </a:r>
            <a:r>
              <a:rPr kumimoji="1" lang="en-US" altLang="ja-JP" sz="3600" b="1" dirty="0">
                <a:latin typeface="Meiryo" panose="020B0604030504040204" pitchFamily="34" charset="-128"/>
                <a:ea typeface="Meiryo" panose="020B0604030504040204" pitchFamily="34" charset="-128"/>
              </a:rPr>
              <a:t> 】</a:t>
            </a:r>
            <a:endParaRPr kumimoji="1" lang="ja-JP" altLang="en-US" sz="3600" b="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999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市内の</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児童発達支援センター</a:t>
            </a:r>
            <a:r>
              <a:rPr kumimoji="1" lang="en-US" altLang="ja-JP" sz="1200" dirty="0">
                <a:latin typeface="Meiryo" panose="020B0604030504040204" pitchFamily="34" charset="-128"/>
                <a:ea typeface="Meiryo" panose="020B0604030504040204" pitchFamily="34" charset="-128"/>
              </a:rPr>
              <a:t>Tomorrow』</a:t>
            </a:r>
            <a:r>
              <a:rPr kumimoji="1" lang="ja-JP" altLang="en-US" sz="1200" dirty="0">
                <a:latin typeface="Meiryo" panose="020B0604030504040204" pitchFamily="34" charset="-128"/>
                <a:ea typeface="Meiryo" panose="020B0604030504040204" pitchFamily="34" charset="-128"/>
              </a:rPr>
              <a:t>（以下、児発</a:t>
            </a:r>
            <a:r>
              <a:rPr kumimoji="1" lang="en-US" altLang="ja-JP" sz="1200" dirty="0">
                <a:latin typeface="Meiryo" panose="020B0604030504040204" pitchFamily="34" charset="-128"/>
                <a:ea typeface="Meiryo" panose="020B0604030504040204" pitchFamily="34" charset="-128"/>
              </a:rPr>
              <a:t>C</a:t>
            </a:r>
            <a:r>
              <a:rPr kumimoji="1" lang="ja-JP" altLang="en-US" sz="1200" dirty="0">
                <a:latin typeface="Meiryo" panose="020B0604030504040204" pitchFamily="34" charset="-128"/>
                <a:ea typeface="Meiryo" panose="020B0604030504040204" pitchFamily="34" charset="-128"/>
              </a:rPr>
              <a:t>）に通所している</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くん。次年度の卒園に向け近隣の小学校に進学予定（兄も在校しており、</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くんと一緒に通える事を楽しみにしている）。</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くんのさらなる成長のために母は引き続き発達支援を受けさせたいと考えていた。児発</a:t>
            </a:r>
            <a:r>
              <a:rPr kumimoji="1" lang="en-US" altLang="ja-JP" sz="1200" dirty="0">
                <a:latin typeface="Meiryo" panose="020B0604030504040204" pitchFamily="34" charset="-128"/>
                <a:ea typeface="Meiryo" panose="020B0604030504040204" pitchFamily="34" charset="-128"/>
              </a:rPr>
              <a:t>C</a:t>
            </a:r>
            <a:r>
              <a:rPr kumimoji="1" lang="ja-JP" altLang="en-US" sz="1200" dirty="0">
                <a:latin typeface="Meiryo" panose="020B0604030504040204" pitchFamily="34" charset="-128"/>
                <a:ea typeface="Meiryo" panose="020B0604030504040204" pitchFamily="34" charset="-128"/>
              </a:rPr>
              <a:t>の担当職の勧めもあり、進学後は放課後等デイサービスの利用を検討中。そこで</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相談支援事業所</a:t>
            </a:r>
            <a:r>
              <a:rPr kumimoji="1" lang="en-US" altLang="ja-JP" sz="1200" dirty="0">
                <a:latin typeface="Meiryo" panose="020B0604030504040204" pitchFamily="34" charset="-128"/>
                <a:ea typeface="Meiryo" panose="020B0604030504040204" pitchFamily="34" charset="-128"/>
              </a:rPr>
              <a:t>ONE』</a:t>
            </a:r>
            <a:r>
              <a:rPr kumimoji="1" lang="ja-JP" altLang="en-US" sz="1200" dirty="0">
                <a:latin typeface="Meiryo" panose="020B0604030504040204" pitchFamily="34" charset="-128"/>
                <a:ea typeface="Meiryo" panose="020B0604030504040204" pitchFamily="34" charset="-128"/>
              </a:rPr>
              <a:t>に相談したいと考えている。放課後等デイサービスについては「</a:t>
            </a:r>
            <a:r>
              <a:rPr kumimoji="1" lang="en-US" altLang="ja-JP" sz="1200" dirty="0">
                <a:latin typeface="Meiryo" panose="020B0604030504040204" pitchFamily="34" charset="-128"/>
                <a:ea typeface="Meiryo" panose="020B0604030504040204" pitchFamily="34" charset="-128"/>
              </a:rPr>
              <a:t>tomorrow｣</a:t>
            </a:r>
            <a:r>
              <a:rPr kumimoji="1" lang="ja-JP" altLang="en-US" sz="1200" dirty="0">
                <a:latin typeface="Meiryo" panose="020B0604030504040204" pitchFamily="34" charset="-128"/>
                <a:ea typeface="Meiryo" panose="020B0604030504040204" pitchFamily="34" charset="-128"/>
              </a:rPr>
              <a:t>の卒園児が通所している</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放課後等デイサービスさんさん</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を候補として考えている。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196731" y="914352"/>
            <a:ext cx="8514348" cy="4732896"/>
            <a:chOff x="99414" y="914352"/>
            <a:chExt cx="8326854" cy="4732896"/>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99414" y="1060196"/>
              <a:ext cx="8326854" cy="4587052"/>
              <a:chOff x="-6602" y="1166212"/>
              <a:chExt cx="8326854" cy="4587052"/>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6602" y="1166212"/>
                <a:ext cx="8326854" cy="4587052"/>
                <a:chOff x="-183011" y="1174761"/>
                <a:chExt cx="8326854" cy="4802442"/>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718311"/>
                  <a:chOff x="592205" y="1475696"/>
                  <a:chExt cx="1531455" cy="2134824"/>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400336"/>
                  </a:xfrm>
                  <a:prstGeom prst="rect">
                    <a:avLst/>
                  </a:prstGeom>
                  <a:noFill/>
                </p:spPr>
                <p:txBody>
                  <a:bodyPr wrap="square" rtlCol="0">
                    <a:spAutoFit/>
                  </a:bodyPr>
                  <a:lstStyle/>
                  <a:p>
                    <a:r>
                      <a:rPr kumimoji="1" lang="en-US" altLang="ja-JP" sz="1400" dirty="0">
                        <a:latin typeface="Meiryo" panose="020B0604030504040204" pitchFamily="34" charset="-128"/>
                        <a:ea typeface="Meiryo" panose="020B0604030504040204" pitchFamily="34" charset="-128"/>
                      </a:rPr>
                      <a:t>A</a:t>
                    </a:r>
                    <a:r>
                      <a:rPr kumimoji="1" lang="ja-JP" altLang="en-US" sz="1400" dirty="0">
                        <a:latin typeface="Meiryo" panose="020B0604030504040204" pitchFamily="34" charset="-128"/>
                        <a:ea typeface="Meiryo" panose="020B0604030504040204" pitchFamily="34"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73498" y="4204554"/>
                  <a:ext cx="2722940" cy="1772649"/>
                  <a:chOff x="673498" y="4204554"/>
                  <a:chExt cx="2722940" cy="1772649"/>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98" y="463016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759255" y="4204554"/>
                    <a:ext cx="2637183" cy="547788"/>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児童発達支援センター</a:t>
                    </a:r>
                    <a:endParaRPr kumimoji="1" lang="en-US" altLang="ja-JP" sz="1400" dirty="0">
                      <a:latin typeface="Meiryo" panose="020B0604030504040204" pitchFamily="34" charset="-128"/>
                      <a:ea typeface="Meiryo" panose="020B0604030504040204" pitchFamily="34" charset="-128"/>
                    </a:endParaRPr>
                  </a:p>
                  <a:p>
                    <a:r>
                      <a:rPr kumimoji="1" lang="en-US" altLang="ja-JP" sz="1400" dirty="0">
                        <a:latin typeface="Meiryo" panose="020B0604030504040204" pitchFamily="34" charset="-128"/>
                        <a:ea typeface="Meiryo" panose="020B0604030504040204" pitchFamily="34" charset="-128"/>
                      </a:rPr>
                      <a:t>tomorrow</a:t>
                    </a:r>
                    <a:endParaRPr kumimoji="1" lang="ja-JP" altLang="en-US" sz="1400" dirty="0">
                      <a:latin typeface="Meiryo" panose="020B0604030504040204" pitchFamily="34" charset="-128"/>
                      <a:ea typeface="Meiryo" panose="020B0604030504040204" pitchFamily="34"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802765"/>
                  <a:chOff x="4457908" y="5100741"/>
                  <a:chExt cx="2287449" cy="2030971"/>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617131"/>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放課後等デイサービス</a:t>
                    </a:r>
                    <a:endParaRPr kumimoji="1" lang="en-US" altLang="ja-JP" sz="1400" dirty="0">
                      <a:latin typeface="Meiryo" panose="020B0604030504040204" pitchFamily="34" charset="-128"/>
                      <a:ea typeface="Meiryo" panose="020B0604030504040204" pitchFamily="34" charset="-128"/>
                    </a:endParaRPr>
                  </a:p>
                  <a:p>
                    <a:r>
                      <a:rPr kumimoji="1" lang="ja-JP" altLang="en-US" sz="1400" dirty="0">
                        <a:latin typeface="Meiryo" panose="020B0604030504040204" pitchFamily="34" charset="-128"/>
                        <a:ea typeface="Meiryo" panose="020B0604030504040204" pitchFamily="34"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22229"/>
                  </a:xfrm>
                  <a:prstGeom prst="rect">
                    <a:avLst/>
                  </a:prstGeom>
                  <a:noFill/>
                </p:spPr>
                <p:txBody>
                  <a:bodyPr wrap="square" rtlCol="0">
                    <a:spAutoFit/>
                  </a:bodyPr>
                  <a:lstStyle/>
                  <a:p>
                    <a:r>
                      <a:rPr kumimoji="1" lang="ja-JP" altLang="en-US" sz="1400" dirty="0">
                        <a:latin typeface="Meiryo" panose="020B0604030504040204" pitchFamily="34" charset="-128"/>
                        <a:ea typeface="Meiryo" panose="020B0604030504040204" pitchFamily="34"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102467" y="4722667"/>
                  <a:ext cx="2245728" cy="676680"/>
                </a:xfrm>
                <a:prstGeom prst="rect">
                  <a:avLst/>
                </a:prstGeom>
                <a:noFill/>
              </p:spPr>
              <p:txBody>
                <a:bodyPr wrap="square" rtlCol="0">
                  <a:spAutoFit/>
                </a:bodyPr>
                <a:lstStyle/>
                <a:p>
                  <a:r>
                    <a:rPr kumimoji="1" lang="en-US" altLang="ja-JP" sz="1200" dirty="0">
                      <a:latin typeface="Meiryo" panose="020B0604030504040204" pitchFamily="34" charset="-128"/>
                      <a:ea typeface="Meiryo" panose="020B0604030504040204" pitchFamily="34" charset="-128"/>
                    </a:rPr>
                    <a:t>3</a:t>
                  </a:r>
                  <a:r>
                    <a:rPr kumimoji="1" lang="ja-JP" altLang="en-US" sz="1200" dirty="0">
                      <a:latin typeface="Meiryo" panose="020B0604030504040204" pitchFamily="34" charset="-128"/>
                      <a:ea typeface="Meiryo" panose="020B0604030504040204" pitchFamily="34" charset="-128"/>
                    </a:rPr>
                    <a:t>歳から利用している。</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くんも両親も担当職員を信頼している。</a:t>
                  </a: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73444" y="1455778"/>
                  <a:ext cx="2877928" cy="483343"/>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業務上連携機会があり、自立支援議会の児童部会などで顔を合わせる機会がある。</a:t>
                  </a:r>
                  <a:endParaRPr kumimoji="1" lang="en-US" altLang="ja-JP" sz="1200" dirty="0">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発達支援に熱心であると評判なのに加え、児童発達支援センターの卒園児が利用していると聞き、通所を検討中。</a:t>
                  </a:r>
                  <a:endParaRPr kumimoji="1" lang="en-US" altLang="ja-JP" sz="1200" dirty="0">
                    <a:latin typeface="Meiryo" panose="020B0604030504040204" pitchFamily="34" charset="-128"/>
                    <a:ea typeface="Meiryo" panose="020B0604030504040204" pitchFamily="34"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174761"/>
                  <a:ext cx="1924757" cy="1435180"/>
                  <a:chOff x="1766681" y="4918668"/>
                  <a:chExt cx="1890919" cy="1764068"/>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18668"/>
                    <a:ext cx="1843905" cy="594107"/>
                  </a:xfrm>
                  <a:prstGeom prst="rect">
                    <a:avLst/>
                  </a:prstGeom>
                  <a:noFill/>
                </p:spPr>
                <p:txBody>
                  <a:bodyPr wrap="square" rtlCol="0">
                    <a:spAutoFit/>
                  </a:bodyPr>
                  <a:lstStyle/>
                  <a:p>
                    <a:endParaRPr kumimoji="1" lang="en-US" altLang="ja-JP" sz="1000" dirty="0">
                      <a:latin typeface="Meiryo" panose="020B0604030504040204" pitchFamily="34" charset="-128"/>
                      <a:ea typeface="Meiryo" panose="020B0604030504040204" pitchFamily="34" charset="-128"/>
                    </a:endParaRPr>
                  </a:p>
                  <a:p>
                    <a:r>
                      <a:rPr kumimoji="1" lang="ja-JP" altLang="en-US" sz="1400" dirty="0">
                        <a:latin typeface="Meiryo" panose="020B0604030504040204" pitchFamily="34" charset="-128"/>
                        <a:ea typeface="Meiryo" panose="020B0604030504040204" pitchFamily="34" charset="-128"/>
                      </a:rPr>
                      <a:t>相談支援事業所</a:t>
                    </a:r>
                    <a:r>
                      <a:rPr kumimoji="1" lang="en-US" altLang="ja-JP" sz="1400" dirty="0">
                        <a:latin typeface="Meiryo" panose="020B0604030504040204" pitchFamily="34" charset="-128"/>
                        <a:ea typeface="Meiryo" panose="020B0604030504040204" pitchFamily="34" charset="-128"/>
                      </a:rPr>
                      <a:t>ONE</a:t>
                    </a:r>
                    <a:endParaRPr kumimoji="1" lang="ja-JP" altLang="en-US" sz="1400" dirty="0">
                      <a:latin typeface="Meiryo" panose="020B0604030504040204" pitchFamily="34" charset="-128"/>
                      <a:ea typeface="Meiryo" panose="020B0604030504040204" pitchFamily="34"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83011" y="2720537"/>
                  <a:ext cx="1884997" cy="1256692"/>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業務上連携機会が比較的多い関係</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この地域では児童発達支援センターが、療育支援ネットワークの中心的な役割を担っている。</a:t>
                  </a:r>
                  <a:endParaRPr kumimoji="1" lang="en-US" altLang="ja-JP" sz="1200" dirty="0">
                    <a:latin typeface="Meiryo" panose="020B0604030504040204" pitchFamily="34" charset="-128"/>
                    <a:ea typeface="Meiryo" panose="020B0604030504040204" pitchFamily="34"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579341" y="2865871"/>
            <a:ext cx="1540648" cy="646331"/>
          </a:xfrm>
          <a:prstGeom prst="rect">
            <a:avLst/>
          </a:prstGeom>
          <a:noFill/>
        </p:spPr>
        <p:txBody>
          <a:bodyPr wrap="square" rtlCol="0">
            <a:spAutoFit/>
          </a:bodyPr>
          <a:lstStyle/>
          <a:p>
            <a:r>
              <a:rPr kumimoji="1" lang="ja-JP" altLang="en-US" sz="1200" dirty="0">
                <a:latin typeface="Meiryo" panose="020B0604030504040204" pitchFamily="34" charset="-128"/>
                <a:ea typeface="Meiryo" panose="020B0604030504040204" pitchFamily="34" charset="-128"/>
              </a:rPr>
              <a:t>今回、初めて相談支援事業所に相談した。</a:t>
            </a:r>
            <a:endParaRPr kumimoji="1" lang="ja-JP" altLang="en-US" sz="1200" dirty="0">
              <a:solidFill>
                <a:srgbClr val="FF0000"/>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06CD9C1B-81ED-AF63-3D20-61E60CB2AD73}"/>
              </a:ext>
            </a:extLst>
          </p:cNvPr>
          <p:cNvSpPr txBox="1"/>
          <p:nvPr/>
        </p:nvSpPr>
        <p:spPr>
          <a:xfrm>
            <a:off x="106017" y="172278"/>
            <a:ext cx="3877985"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状況（設定）確認</a:t>
            </a:r>
          </a:p>
        </p:txBody>
      </p:sp>
    </p:spTree>
    <p:extLst>
      <p:ext uri="{BB962C8B-B14F-4D97-AF65-F5344CB8AC3E}">
        <p14:creationId xmlns:p14="http://schemas.microsoft.com/office/powerpoint/2010/main" val="202075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rtl="0"/>
            <a:fld id="{B0815101-1B8E-4A9B-9649-6D03340A88F7}" type="datetime1">
              <a:rPr lang="ja-JP" altLang="en-US" smtClean="0"/>
              <a:t>2025/9/23</a:t>
            </a:fld>
            <a:endParaRPr lang="en-US"/>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2147560605"/>
              </p:ext>
            </p:extLst>
          </p:nvPr>
        </p:nvGraphicFramePr>
        <p:xfrm>
          <a:off x="132521" y="782855"/>
          <a:ext cx="8878957" cy="5915265"/>
        </p:xfrm>
        <a:graphic>
          <a:graphicData uri="http://schemas.openxmlformats.org/drawingml/2006/table">
            <a:tbl>
              <a:tblPr firstRow="1" bandRow="1">
                <a:tableStyleId>{5C22544A-7EE6-4342-B048-85BDC9FD1C3A}</a:tableStyleId>
              </a:tblPr>
              <a:tblGrid>
                <a:gridCol w="1974575">
                  <a:extLst>
                    <a:ext uri="{9D8B030D-6E8A-4147-A177-3AD203B41FA5}">
                      <a16:colId xmlns:a16="http://schemas.microsoft.com/office/drawing/2014/main" val="2594461521"/>
                    </a:ext>
                  </a:extLst>
                </a:gridCol>
                <a:gridCol w="6904382">
                  <a:extLst>
                    <a:ext uri="{9D8B030D-6E8A-4147-A177-3AD203B41FA5}">
                      <a16:colId xmlns:a16="http://schemas.microsoft.com/office/drawing/2014/main" val="4150784373"/>
                    </a:ext>
                  </a:extLst>
                </a:gridCol>
              </a:tblGrid>
              <a:tr h="398684">
                <a:tc>
                  <a:txBody>
                    <a:bodyPr/>
                    <a:lstStyle/>
                    <a:p>
                      <a:r>
                        <a:rPr kumimoji="1" lang="ja-JP" altLang="en-US" sz="1200" dirty="0">
                          <a:latin typeface="Meiryo" panose="020B0604030504040204" pitchFamily="34" charset="-128"/>
                          <a:ea typeface="Meiryo" panose="020B0604030504040204" pitchFamily="34" charset="-128"/>
                        </a:rPr>
                        <a:t>項目</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内容</a:t>
                      </a:r>
                    </a:p>
                  </a:txBody>
                  <a:tcPr marL="68580" marR="68580" marT="34290" marB="34290" anchor="ctr"/>
                </a:tc>
                <a:extLst>
                  <a:ext uri="{0D108BD9-81ED-4DB2-BD59-A6C34878D82A}">
                    <a16:rowId xmlns:a16="http://schemas.microsoft.com/office/drawing/2014/main" val="4152199104"/>
                  </a:ext>
                </a:extLst>
              </a:tr>
              <a:tr h="445800">
                <a:tc>
                  <a:txBody>
                    <a:bodyPr/>
                    <a:lstStyle/>
                    <a:p>
                      <a:r>
                        <a:rPr kumimoji="1" lang="ja-JP" altLang="en-US" sz="1200" dirty="0">
                          <a:latin typeface="Meiryo" panose="020B0604030504040204" pitchFamily="34" charset="-128"/>
                          <a:ea typeface="Meiryo" panose="020B0604030504040204" pitchFamily="34" charset="-128"/>
                        </a:rPr>
                        <a:t>事例タイトル</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進学と同時に放課後等デイサービス利用を勧められた５歳男児</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　　　　　　　　　　　　　　　　　　　　　　　　～ぼく、どうしたら良いの？～</a:t>
                      </a:r>
                    </a:p>
                  </a:txBody>
                  <a:tcPr marL="68580" marR="68580" marT="34290" marB="34290" anchor="ctr"/>
                </a:tc>
                <a:extLst>
                  <a:ext uri="{0D108BD9-81ED-4DB2-BD59-A6C34878D82A}">
                    <a16:rowId xmlns:a16="http://schemas.microsoft.com/office/drawing/2014/main" val="3369073571"/>
                  </a:ext>
                </a:extLst>
              </a:tr>
              <a:tr h="1008916">
                <a:tc>
                  <a:txBody>
                    <a:bodyPr/>
                    <a:lstStyle/>
                    <a:p>
                      <a:r>
                        <a:rPr kumimoji="1" lang="ja-JP" altLang="en-US" sz="1200" dirty="0">
                          <a:latin typeface="Meiryo" panose="020B0604030504040204" pitchFamily="34" charset="-128"/>
                          <a:ea typeface="Meiryo" panose="020B0604030504040204" pitchFamily="34" charset="-128"/>
                        </a:rPr>
                        <a:t>年齢・性別・家族構成</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父（</a:t>
                      </a:r>
                      <a:r>
                        <a:rPr kumimoji="1" lang="en-US" altLang="ja-JP" sz="1200" dirty="0">
                          <a:latin typeface="Meiryo" panose="020B0604030504040204" pitchFamily="34" charset="-128"/>
                          <a:ea typeface="Meiryo" panose="020B0604030504040204" pitchFamily="34" charset="-128"/>
                        </a:rPr>
                        <a:t>33</a:t>
                      </a:r>
                      <a:r>
                        <a:rPr kumimoji="1" lang="ja-JP" altLang="en-US" sz="1200" dirty="0">
                          <a:latin typeface="Meiryo" panose="020B0604030504040204" pitchFamily="34" charset="-128"/>
                          <a:ea typeface="Meiryo" panose="020B0604030504040204" pitchFamily="34" charset="-128"/>
                        </a:rPr>
                        <a:t>）・母（</a:t>
                      </a:r>
                      <a:r>
                        <a:rPr kumimoji="1" lang="en-US" altLang="ja-JP" sz="1200" dirty="0">
                          <a:latin typeface="Meiryo" panose="020B0604030504040204" pitchFamily="34" charset="-128"/>
                          <a:ea typeface="Meiryo" panose="020B0604030504040204" pitchFamily="34" charset="-128"/>
                        </a:rPr>
                        <a:t>30</a:t>
                      </a:r>
                      <a:r>
                        <a:rPr kumimoji="1" lang="ja-JP" altLang="en-US" sz="1200" dirty="0">
                          <a:latin typeface="Meiryo" panose="020B0604030504040204" pitchFamily="34" charset="-128"/>
                          <a:ea typeface="Meiryo" panose="020B0604030504040204" pitchFamily="34" charset="-128"/>
                        </a:rPr>
                        <a:t>）　小３男児（放課後児童クラブ</a:t>
                      </a:r>
                      <a:r>
                        <a:rPr kumimoji="1" lang="en-US" altLang="ja-JP" sz="1200" dirty="0">
                          <a:latin typeface="Meiryo" panose="020B0604030504040204" pitchFamily="34" charset="-128"/>
                          <a:ea typeface="Meiryo" panose="020B0604030504040204" pitchFamily="34" charset="-128"/>
                        </a:rPr>
                        <a:t>3</a:t>
                      </a:r>
                      <a:r>
                        <a:rPr kumimoji="1" lang="ja-JP" altLang="en-US" sz="1200" dirty="0">
                          <a:latin typeface="Meiryo" panose="020B0604030504040204" pitchFamily="34" charset="-128"/>
                          <a:ea typeface="Meiryo" panose="020B0604030504040204" pitchFamily="34" charset="-128"/>
                        </a:rPr>
                        <a:t>日</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週利用）　</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くん（入学予定）</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4</a:t>
                      </a:r>
                      <a:r>
                        <a:rPr kumimoji="1" lang="ja-JP" altLang="en-US" sz="1200" dirty="0">
                          <a:latin typeface="Meiryo" panose="020B0604030504040204" pitchFamily="34" charset="-128"/>
                          <a:ea typeface="Meiryo" panose="020B0604030504040204" pitchFamily="34" charset="-128"/>
                        </a:rPr>
                        <a:t>人家族</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共働き世帯（父は市外の会社勤務。母はパートタイム・経済的事由から時間増を検討中だが本児の心配もあり、迷っている。父は母の判断を尊重するという姿勢）</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市内中央エリアの戸建てに在住（住宅街・近隣トラブルない）実家は県外（両家とも）</a:t>
                      </a:r>
                    </a:p>
                  </a:txBody>
                  <a:tcPr marL="68580" marR="68580" marT="34290" marB="34290" anchor="ctr"/>
                </a:tc>
                <a:extLst>
                  <a:ext uri="{0D108BD9-81ED-4DB2-BD59-A6C34878D82A}">
                    <a16:rowId xmlns:a16="http://schemas.microsoft.com/office/drawing/2014/main" val="4134276349"/>
                  </a:ext>
                </a:extLst>
              </a:tr>
              <a:tr h="398684">
                <a:tc>
                  <a:txBody>
                    <a:bodyPr/>
                    <a:lstStyle/>
                    <a:p>
                      <a:r>
                        <a:rPr kumimoji="1" lang="ja-JP" altLang="en-US" sz="1200" dirty="0">
                          <a:latin typeface="Meiryo" panose="020B0604030504040204" pitchFamily="34" charset="-128"/>
                          <a:ea typeface="Meiryo" panose="020B0604030504040204" pitchFamily="34" charset="-128"/>
                        </a:rPr>
                        <a:t>手帳の種類と等級</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療育手帳　</a:t>
                      </a:r>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（知的障害）</a:t>
                      </a:r>
                      <a:r>
                        <a:rPr kumimoji="1" lang="en-US" altLang="ja-JP" sz="1200" dirty="0">
                          <a:solidFill>
                            <a:schemeClr val="tx1"/>
                          </a:solidFill>
                          <a:latin typeface="Meiryo" panose="020B0604030504040204" pitchFamily="34" charset="-128"/>
                          <a:ea typeface="Meiryo" panose="020B0604030504040204" pitchFamily="34" charset="-128"/>
                        </a:rPr>
                        <a:t>〔A</a:t>
                      </a:r>
                      <a:r>
                        <a:rPr kumimoji="1" lang="ja-JP" altLang="en-US" sz="1200" dirty="0">
                          <a:solidFill>
                            <a:schemeClr val="tx1"/>
                          </a:solidFill>
                          <a:latin typeface="Meiryo" panose="020B0604030504040204" pitchFamily="34" charset="-128"/>
                          <a:ea typeface="Meiryo" panose="020B0604030504040204" pitchFamily="34" charset="-128"/>
                        </a:rPr>
                        <a:t>とは、最重度・重度・中度・軽度の区分のうち重度</a:t>
                      </a:r>
                      <a:r>
                        <a:rPr kumimoji="1" lang="en-US" altLang="ja-JP" sz="1200" dirty="0">
                          <a:solidFill>
                            <a:schemeClr val="tx1"/>
                          </a:solidFill>
                          <a:latin typeface="Meiryo" panose="020B0604030504040204" pitchFamily="34" charset="-128"/>
                          <a:ea typeface="Meiryo" panose="020B0604030504040204" pitchFamily="34" charset="-128"/>
                        </a:rPr>
                        <a:t>〕</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59258692"/>
                  </a:ext>
                </a:extLst>
              </a:tr>
              <a:tr h="1008916">
                <a:tc>
                  <a:txBody>
                    <a:bodyPr/>
                    <a:lstStyle/>
                    <a:p>
                      <a:r>
                        <a:rPr kumimoji="1" lang="ja-JP" altLang="en-US" sz="1200" dirty="0">
                          <a:latin typeface="Meiryo" panose="020B0604030504040204" pitchFamily="34" charset="-128"/>
                          <a:ea typeface="Meiryo" panose="020B0604030504040204" pitchFamily="34" charset="-128"/>
                        </a:rPr>
                        <a:t>成育歴と病歴</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普通分娩　低体重で出産　現在も身長が低く体重が軽いが医師から心配無いと言われた</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1.6</a:t>
                      </a:r>
                      <a:r>
                        <a:rPr kumimoji="1" lang="ja-JP" altLang="en-US" sz="1200" dirty="0">
                          <a:latin typeface="Meiryo" panose="020B0604030504040204" pitchFamily="34" charset="-128"/>
                          <a:ea typeface="Meiryo" panose="020B0604030504040204" pitchFamily="34" charset="-128"/>
                        </a:rPr>
                        <a:t>歳健診で保健師より</a:t>
                      </a:r>
                      <a:r>
                        <a:rPr kumimoji="1" lang="ja-JP" altLang="en-US" sz="1200" dirty="0">
                          <a:solidFill>
                            <a:schemeClr val="tx1"/>
                          </a:solidFill>
                          <a:latin typeface="Meiryo" panose="020B0604030504040204" pitchFamily="34" charset="-128"/>
                          <a:ea typeface="Meiryo" panose="020B0604030504040204" pitchFamily="34" charset="-128"/>
                        </a:rPr>
                        <a:t>健診後のフ</a:t>
                      </a:r>
                      <a:r>
                        <a:rPr kumimoji="1" lang="ja-JP" altLang="en-US" sz="1200" dirty="0">
                          <a:latin typeface="Meiryo" panose="020B0604030504040204" pitchFamily="34" charset="-128"/>
                          <a:ea typeface="Meiryo" panose="020B0604030504040204" pitchFamily="34" charset="-128"/>
                        </a:rPr>
                        <a:t>ォロー教室を紹介された（手帳取得：</a:t>
                      </a:r>
                      <a:r>
                        <a:rPr kumimoji="1" lang="en-US" altLang="ja-JP" sz="1200" dirty="0">
                          <a:latin typeface="Meiryo" panose="020B0604030504040204" pitchFamily="34" charset="-128"/>
                          <a:ea typeface="Meiryo" panose="020B0604030504040204" pitchFamily="34" charset="-128"/>
                        </a:rPr>
                        <a:t>5</a:t>
                      </a:r>
                      <a:r>
                        <a:rPr kumimoji="1" lang="ja-JP" altLang="en-US" sz="1200" dirty="0">
                          <a:latin typeface="Meiryo" panose="020B0604030504040204" pitchFamily="34" charset="-128"/>
                          <a:ea typeface="Meiryo" panose="020B0604030504040204" pitchFamily="34" charset="-128"/>
                        </a:rPr>
                        <a:t>歳）</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保育園（</a:t>
                      </a:r>
                      <a:r>
                        <a:rPr kumimoji="1" lang="en-US" altLang="ja-JP" sz="1200" dirty="0">
                          <a:latin typeface="Meiryo" panose="020B0604030504040204" pitchFamily="34" charset="-128"/>
                          <a:ea typeface="Meiryo" panose="020B0604030504040204" pitchFamily="34" charset="-128"/>
                        </a:rPr>
                        <a:t>2</a:t>
                      </a:r>
                      <a:r>
                        <a:rPr kumimoji="1" lang="ja-JP" altLang="en-US" sz="1200" dirty="0">
                          <a:latin typeface="Meiryo" panose="020B0604030504040204" pitchFamily="34" charset="-128"/>
                          <a:ea typeface="Meiryo" panose="020B0604030504040204" pitchFamily="34" charset="-128"/>
                        </a:rPr>
                        <a:t>歳から）と児童発達支援センター（</a:t>
                      </a:r>
                      <a:r>
                        <a:rPr kumimoji="1" lang="en-US" altLang="ja-JP" sz="1200" dirty="0">
                          <a:latin typeface="Meiryo" panose="020B0604030504040204" pitchFamily="34" charset="-128"/>
                          <a:ea typeface="Meiryo" panose="020B0604030504040204" pitchFamily="34" charset="-128"/>
                        </a:rPr>
                        <a:t>3</a:t>
                      </a:r>
                      <a:r>
                        <a:rPr kumimoji="1" lang="ja-JP" altLang="en-US" sz="1200" dirty="0">
                          <a:latin typeface="Meiryo" panose="020B0604030504040204" pitchFamily="34" charset="-128"/>
                          <a:ea typeface="Meiryo" panose="020B0604030504040204" pitchFamily="34" charset="-128"/>
                        </a:rPr>
                        <a:t>歳から）を並行通園していたが</a:t>
                      </a:r>
                      <a:r>
                        <a:rPr kumimoji="1" lang="en-US" altLang="ja-JP" sz="1200" dirty="0">
                          <a:latin typeface="Meiryo" panose="020B0604030504040204" pitchFamily="34" charset="-128"/>
                          <a:ea typeface="Meiryo" panose="020B0604030504040204" pitchFamily="34" charset="-128"/>
                        </a:rPr>
                        <a:t>4</a:t>
                      </a:r>
                      <a:r>
                        <a:rPr kumimoji="1" lang="ja-JP" altLang="en-US" sz="1200" dirty="0">
                          <a:latin typeface="Meiryo" panose="020B0604030504040204" pitchFamily="34" charset="-128"/>
                          <a:ea typeface="Meiryo" panose="020B0604030504040204" pitchFamily="34" charset="-128"/>
                        </a:rPr>
                        <a:t>歳時から児童発達支援センター</a:t>
                      </a:r>
                      <a:r>
                        <a:rPr kumimoji="1" lang="en-US" altLang="ja-JP" sz="1200" dirty="0">
                          <a:latin typeface="Meiryo" panose="020B0604030504040204" pitchFamily="34" charset="-128"/>
                          <a:ea typeface="Meiryo" panose="020B0604030504040204" pitchFamily="34" charset="-128"/>
                        </a:rPr>
                        <a:t>Tomorrow</a:t>
                      </a:r>
                      <a:r>
                        <a:rPr kumimoji="1" lang="ja-JP" altLang="en-US" sz="1200" dirty="0">
                          <a:latin typeface="Meiryo" panose="020B0604030504040204" pitchFamily="34" charset="-128"/>
                          <a:ea typeface="Meiryo" panose="020B0604030504040204" pitchFamily="34" charset="-128"/>
                        </a:rPr>
                        <a:t>に通園となる</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就学相談の結果、地域の小学校の特別支援級に進学予定　</a:t>
                      </a:r>
                    </a:p>
                  </a:txBody>
                  <a:tcPr marL="68580" marR="68580" marT="34290" marB="34290" anchor="ctr"/>
                </a:tc>
                <a:extLst>
                  <a:ext uri="{0D108BD9-81ED-4DB2-BD59-A6C34878D82A}">
                    <a16:rowId xmlns:a16="http://schemas.microsoft.com/office/drawing/2014/main" val="1946988780"/>
                  </a:ext>
                </a:extLst>
              </a:tr>
              <a:tr h="644922">
                <a:tc>
                  <a:txBody>
                    <a:bodyPr/>
                    <a:lstStyle/>
                    <a:p>
                      <a:r>
                        <a:rPr kumimoji="1" lang="ja-JP" altLang="en-US" sz="1200" dirty="0">
                          <a:latin typeface="Meiryo" panose="020B0604030504040204" pitchFamily="34" charset="-128"/>
                          <a:ea typeface="Meiryo" panose="020B0604030504040204" pitchFamily="34" charset="-128"/>
                        </a:rPr>
                        <a:t>相談に至る経緯</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幼児期はセルフプラン　児童発達支援センターの担当職員が相談を受けてくれていた</a:t>
                      </a:r>
                      <a:endParaRPr kumimoji="1" lang="en-US" altLang="ja-JP" sz="1200" dirty="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この度、就学に伴い障害児相談支援事業所</a:t>
                      </a:r>
                      <a:r>
                        <a:rPr kumimoji="1" lang="en-US" altLang="ja-JP" sz="1200" dirty="0">
                          <a:latin typeface="Meiryo" panose="020B0604030504040204" pitchFamily="34" charset="-128"/>
                          <a:ea typeface="Meiryo" panose="020B0604030504040204" pitchFamily="34" charset="-128"/>
                        </a:rPr>
                        <a:t>ONE</a:t>
                      </a:r>
                      <a:r>
                        <a:rPr kumimoji="1" lang="ja-JP" altLang="en-US" sz="1200" dirty="0">
                          <a:latin typeface="Meiryo" panose="020B0604030504040204" pitchFamily="34" charset="-128"/>
                          <a:ea typeface="Meiryo" panose="020B0604030504040204" pitchFamily="34" charset="-128"/>
                        </a:rPr>
                        <a:t>がプラン作成となる（児童発達支援センターの担当職が一緒に相談支援事業所を探してくれた）</a:t>
                      </a:r>
                    </a:p>
                  </a:txBody>
                  <a:tcPr marL="68580" marR="68580" marT="34290" marB="34290" anchor="ctr"/>
                </a:tc>
                <a:extLst>
                  <a:ext uri="{0D108BD9-81ED-4DB2-BD59-A6C34878D82A}">
                    <a16:rowId xmlns:a16="http://schemas.microsoft.com/office/drawing/2014/main" val="2090388880"/>
                  </a:ext>
                </a:extLst>
              </a:tr>
              <a:tr h="453833">
                <a:tc>
                  <a:txBody>
                    <a:bodyPr/>
                    <a:lstStyle/>
                    <a:p>
                      <a:r>
                        <a:rPr kumimoji="1" lang="ja-JP" altLang="en-US" sz="1200" dirty="0">
                          <a:latin typeface="Meiryo" panose="020B0604030504040204" pitchFamily="34" charset="-128"/>
                          <a:ea typeface="Meiryo" panose="020B0604030504040204" pitchFamily="34" charset="-128"/>
                        </a:rPr>
                        <a:t>希望など（本児・保護者）</a:t>
                      </a:r>
                    </a:p>
                  </a:txBody>
                  <a:tcPr marL="68580" marR="68580" marT="34290" marB="34290" anchor="ctr"/>
                </a:tc>
                <a:tc>
                  <a:txBody>
                    <a:bodyPr/>
                    <a:lstStyle/>
                    <a:p>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a:t>
                      </a:r>
                      <a:r>
                        <a:rPr kumimoji="1" lang="ja-JP" altLang="en-US" sz="1200" dirty="0">
                          <a:solidFill>
                            <a:schemeClr val="tx1"/>
                          </a:solidFill>
                          <a:latin typeface="Meiryo" panose="020B0604030504040204" pitchFamily="34" charset="-128"/>
                          <a:ea typeface="Meiryo" panose="020B0604030504040204" pitchFamily="34" charset="-128"/>
                        </a:rPr>
                        <a:t>（推測）兄ちゃんと遊びたい　「こうえんいく！」</a:t>
                      </a:r>
                      <a:r>
                        <a:rPr kumimoji="1" lang="ja-JP" altLang="en-US" sz="1200" dirty="0">
                          <a:solidFill>
                            <a:srgbClr val="FF0000"/>
                          </a:solidFill>
                          <a:latin typeface="Meiryo" panose="020B0604030504040204" pitchFamily="34" charset="-128"/>
                          <a:ea typeface="Meiryo" panose="020B0604030504040204" pitchFamily="34" charset="-128"/>
                        </a:rPr>
                        <a:t>　</a:t>
                      </a:r>
                      <a:r>
                        <a:rPr kumimoji="1" lang="ja-JP" altLang="en-US" sz="1200" dirty="0">
                          <a:latin typeface="Meiryo" panose="020B0604030504040204" pitchFamily="34" charset="-128"/>
                          <a:ea typeface="Meiryo" panose="020B0604030504040204" pitchFamily="34" charset="-128"/>
                        </a:rPr>
                        <a:t>家族：環境の変化をうまく乗り越えて欲しい　言語面と情緒的な成長を期待したい（他児との交流など）</a:t>
                      </a:r>
                    </a:p>
                  </a:txBody>
                  <a:tcPr marL="68580" marR="68580" marT="34290" marB="34290" anchor="ctr"/>
                </a:tc>
                <a:extLst>
                  <a:ext uri="{0D108BD9-81ED-4DB2-BD59-A6C34878D82A}">
                    <a16:rowId xmlns:a16="http://schemas.microsoft.com/office/drawing/2014/main" val="1219378024"/>
                  </a:ext>
                </a:extLst>
              </a:tr>
              <a:tr h="554855">
                <a:tc>
                  <a:txBody>
                    <a:bodyPr/>
                    <a:lstStyle/>
                    <a:p>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くんや家族の問題</a:t>
                      </a:r>
                    </a:p>
                  </a:txBody>
                  <a:tcPr marL="68580" marR="68580" marT="34290" marB="34290" anchor="ctr"/>
                </a:tc>
                <a:tc>
                  <a:txBody>
                    <a:bodyPr/>
                    <a:lstStyle/>
                    <a:p>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a:t>
                      </a:r>
                      <a:r>
                        <a:rPr kumimoji="1" lang="ja-JP" altLang="en-US" sz="1200" dirty="0">
                          <a:solidFill>
                            <a:schemeClr val="tx1"/>
                          </a:solidFill>
                          <a:latin typeface="Meiryo" panose="020B0604030504040204" pitchFamily="34" charset="-128"/>
                          <a:ea typeface="Meiryo" panose="020B0604030504040204" pitchFamily="34" charset="-128"/>
                        </a:rPr>
                        <a:t>体力的に疲れやすく、全体的に筋力は弱い　</a:t>
                      </a:r>
                      <a:r>
                        <a:rPr kumimoji="1" lang="ja-JP" altLang="en-US" sz="1200" dirty="0">
                          <a:latin typeface="Meiryo" panose="020B0604030504040204" pitchFamily="34" charset="-128"/>
                          <a:ea typeface="Meiryo" panose="020B0604030504040204" pitchFamily="34" charset="-128"/>
                        </a:rPr>
                        <a:t>家族：両親の仕事の関係で平日は放課後支援が必要（母親が就業日増を検討中：現在は月～木就業）</a:t>
                      </a:r>
                    </a:p>
                  </a:txBody>
                  <a:tcPr marL="68580" marR="68580" marT="34290" marB="34290" anchor="ctr"/>
                </a:tc>
                <a:extLst>
                  <a:ext uri="{0D108BD9-81ED-4DB2-BD59-A6C34878D82A}">
                    <a16:rowId xmlns:a16="http://schemas.microsoft.com/office/drawing/2014/main" val="292682861"/>
                  </a:ext>
                </a:extLst>
              </a:tr>
              <a:tr h="445800">
                <a:tc>
                  <a:txBody>
                    <a:bodyPr/>
                    <a:lstStyle/>
                    <a:p>
                      <a:r>
                        <a:rPr kumimoji="1" lang="en-US" altLang="ja-JP" sz="1200" dirty="0">
                          <a:latin typeface="Meiryo" panose="020B0604030504040204" pitchFamily="34" charset="-128"/>
                          <a:ea typeface="Meiryo" panose="020B0604030504040204" pitchFamily="34" charset="-128"/>
                        </a:rPr>
                        <a:t>A</a:t>
                      </a:r>
                      <a:r>
                        <a:rPr kumimoji="1" lang="ja-JP" altLang="en-US" sz="1200" dirty="0">
                          <a:latin typeface="Meiryo" panose="020B0604030504040204" pitchFamily="34" charset="-128"/>
                          <a:ea typeface="Meiryo" panose="020B0604030504040204" pitchFamily="34" charset="-128"/>
                        </a:rPr>
                        <a:t>くんの強み</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明るく好奇心旺盛　最近語彙が増えた（やや不明瞭であるが、最近二語文を使い始めた）</a:t>
                      </a:r>
                      <a:r>
                        <a:rPr kumimoji="1" lang="ja-JP" altLang="en-US" sz="1200" dirty="0">
                          <a:solidFill>
                            <a:schemeClr val="tx1"/>
                          </a:solidFill>
                          <a:latin typeface="Meiryo" panose="020B0604030504040204" pitchFamily="34" charset="-128"/>
                          <a:ea typeface="Meiryo" panose="020B0604030504040204" pitchFamily="34" charset="-128"/>
                        </a:rPr>
                        <a:t>　買い物など毎日のように出かけたがる　誰にでも抱きついていくところがある</a:t>
                      </a:r>
                    </a:p>
                  </a:txBody>
                  <a:tcPr marL="68580" marR="68580" marT="34290" marB="34290" anchor="ctr"/>
                </a:tc>
                <a:extLst>
                  <a:ext uri="{0D108BD9-81ED-4DB2-BD59-A6C34878D82A}">
                    <a16:rowId xmlns:a16="http://schemas.microsoft.com/office/drawing/2014/main" val="3504052905"/>
                  </a:ext>
                </a:extLst>
              </a:tr>
              <a:tr h="554855">
                <a:tc>
                  <a:txBody>
                    <a:bodyPr/>
                    <a:lstStyle/>
                    <a:p>
                      <a:r>
                        <a:rPr kumimoji="1" lang="ja-JP" altLang="en-US" sz="1200" dirty="0">
                          <a:latin typeface="Meiryo" panose="020B0604030504040204" pitchFamily="34" charset="-128"/>
                          <a:ea typeface="Meiryo" panose="020B0604030504040204" pitchFamily="34" charset="-128"/>
                        </a:rPr>
                        <a:t>その他</a:t>
                      </a:r>
                    </a:p>
                  </a:txBody>
                  <a:tcPr marL="68580" marR="68580" marT="34290" marB="34290" anchor="ctr"/>
                </a:tc>
                <a:tc>
                  <a:txBody>
                    <a:bodyPr/>
                    <a:lstStyle/>
                    <a:p>
                      <a:r>
                        <a:rPr kumimoji="1" lang="ja-JP" altLang="en-US" sz="1200" dirty="0">
                          <a:latin typeface="Meiryo" panose="020B0604030504040204" pitchFamily="34" charset="-128"/>
                          <a:ea typeface="Meiryo" panose="020B0604030504040204" pitchFamily="34" charset="-128"/>
                        </a:rPr>
                        <a:t>本児の就学に伴い、放課後等デイサービスの利用を希望。放課後等デイサービスさんさんの利用を検討している（児童発達支援センターの担当者が提示した事業所から選択）</a:t>
                      </a:r>
                      <a:endParaRPr kumimoji="1" lang="en-US" altLang="ja-JP" sz="1200" dirty="0">
                        <a:latin typeface="Meiryo" panose="020B0604030504040204" pitchFamily="34" charset="-128"/>
                        <a:ea typeface="Meiryo" panose="020B0604030504040204" pitchFamily="34"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7" name="テキスト ボックス 6">
            <a:extLst>
              <a:ext uri="{FF2B5EF4-FFF2-40B4-BE49-F238E27FC236}">
                <a16:creationId xmlns:a16="http://schemas.microsoft.com/office/drawing/2014/main" id="{B40FD0EC-75E8-E762-D5CB-C9392F9E3EE8}"/>
              </a:ext>
            </a:extLst>
          </p:cNvPr>
          <p:cNvSpPr txBox="1"/>
          <p:nvPr/>
        </p:nvSpPr>
        <p:spPr>
          <a:xfrm>
            <a:off x="132521" y="136524"/>
            <a:ext cx="3877985"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事例の概要（例）</a:t>
            </a:r>
          </a:p>
        </p:txBody>
      </p:sp>
    </p:spTree>
    <p:extLst>
      <p:ext uri="{BB962C8B-B14F-4D97-AF65-F5344CB8AC3E}">
        <p14:creationId xmlns:p14="http://schemas.microsoft.com/office/powerpoint/2010/main" val="133551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F873A50-201E-42BB-871F-004ACBD2C25B}"/>
              </a:ext>
            </a:extLst>
          </p:cNvPr>
          <p:cNvSpPr txBox="1"/>
          <p:nvPr/>
        </p:nvSpPr>
        <p:spPr>
          <a:xfrm>
            <a:off x="132521" y="5329640"/>
            <a:ext cx="8787595"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事例は新規に障害児通所支援の利用を検討中</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で、</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solidFill>
                  <a:prstClr val="black"/>
                </a:solidFill>
                <a:latin typeface="Meiryo" panose="020B0604030504040204" pitchFamily="34" charset="-128"/>
                <a:ea typeface="Meiryo" panose="020B0604030504040204" pitchFamily="34" charset="-128"/>
              </a:rPr>
              <a:t>　</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①</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相談</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支援事業所として新たに</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担当予定</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　②</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自事業所</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の通所支援の利用</a:t>
            </a: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を予定</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と</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いう新規利用児を想定（図</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指定特定相談支援事業者（計画作成担当）と障害福祉サービス事業者の関係</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の流れを参照しながら演習が実施できると良い）</a:t>
            </a:r>
          </a:p>
        </p:txBody>
      </p:sp>
      <p:grpSp>
        <p:nvGrpSpPr>
          <p:cNvPr id="16" name="グループ化 15">
            <a:extLst>
              <a:ext uri="{FF2B5EF4-FFF2-40B4-BE49-F238E27FC236}">
                <a16:creationId xmlns:a16="http://schemas.microsoft.com/office/drawing/2014/main" id="{57F3F4D5-A439-FB8F-2C94-F499CA1044CE}"/>
              </a:ext>
            </a:extLst>
          </p:cNvPr>
          <p:cNvGrpSpPr/>
          <p:nvPr/>
        </p:nvGrpSpPr>
        <p:grpSpPr>
          <a:xfrm>
            <a:off x="806104" y="716190"/>
            <a:ext cx="7536038" cy="707886"/>
            <a:chOff x="806104" y="716190"/>
            <a:chExt cx="7536038" cy="707886"/>
          </a:xfrm>
        </p:grpSpPr>
        <p:sp>
          <p:nvSpPr>
            <p:cNvPr id="8" name="正方形/長方形 7">
              <a:extLst>
                <a:ext uri="{FF2B5EF4-FFF2-40B4-BE49-F238E27FC236}">
                  <a16:creationId xmlns:a16="http://schemas.microsoft.com/office/drawing/2014/main" id="{D3566D7D-B24B-39E1-8ABD-E2D55A3A08A7}"/>
                </a:ext>
              </a:extLst>
            </p:cNvPr>
            <p:cNvSpPr/>
            <p:nvPr/>
          </p:nvSpPr>
          <p:spPr>
            <a:xfrm>
              <a:off x="806104" y="1033401"/>
              <a:ext cx="7531791" cy="201236"/>
            </a:xfrm>
            <a:prstGeom prst="rect">
              <a:avLst/>
            </a:prstGeom>
            <a:solidFill>
              <a:srgbClr val="C2FFF4"/>
            </a:solidFill>
            <a:ln>
              <a:solidFill>
                <a:srgbClr val="C2FFF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9964632-3739-1858-A426-3F0EE7E75858}"/>
                </a:ext>
              </a:extLst>
            </p:cNvPr>
            <p:cNvSpPr txBox="1"/>
            <p:nvPr/>
          </p:nvSpPr>
          <p:spPr>
            <a:xfrm>
              <a:off x="806105" y="716190"/>
              <a:ext cx="7536037" cy="707886"/>
            </a:xfrm>
            <a:prstGeom prst="rect">
              <a:avLst/>
            </a:prstGeom>
            <a:noFill/>
          </p:spPr>
          <p:txBody>
            <a:bodyPr wrap="none" rtlCol="0">
              <a:spAutoFit/>
            </a:bodyPr>
            <a:lstStyle/>
            <a:p>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プログラム内容の概要と解説</a:t>
              </a:r>
              <a:r>
                <a:rPr kumimoji="1" lang="en-US" altLang="ja-JP" sz="4000" b="1" dirty="0">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２</a:t>
              </a:r>
            </a:p>
          </p:txBody>
        </p:sp>
      </p:grpSp>
      <p:sp>
        <p:nvSpPr>
          <p:cNvPr id="12" name="星: 5 pt 2">
            <a:extLst>
              <a:ext uri="{FF2B5EF4-FFF2-40B4-BE49-F238E27FC236}">
                <a16:creationId xmlns:a16="http://schemas.microsoft.com/office/drawing/2014/main" id="{D93CB989-F140-AB1E-9CF4-4BF4DBC9647C}"/>
              </a:ext>
            </a:extLst>
          </p:cNvPr>
          <p:cNvSpPr/>
          <p:nvPr/>
        </p:nvSpPr>
        <p:spPr>
          <a:xfrm>
            <a:off x="4596291" y="137866"/>
            <a:ext cx="420661" cy="389744"/>
          </a:xfrm>
          <a:prstGeom prst="star5">
            <a:avLst/>
          </a:prstGeom>
          <a:solidFill>
            <a:srgbClr val="FFFF00"/>
          </a:solidFill>
          <a:ln>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24FBD875-246F-7CE1-8428-C34A60040CA6}"/>
              </a:ext>
            </a:extLst>
          </p:cNvPr>
          <p:cNvGrpSpPr/>
          <p:nvPr/>
        </p:nvGrpSpPr>
        <p:grpSpPr>
          <a:xfrm>
            <a:off x="5181601" y="106019"/>
            <a:ext cx="3829878" cy="455522"/>
            <a:chOff x="5181601" y="198783"/>
            <a:chExt cx="3829878" cy="455522"/>
          </a:xfrm>
        </p:grpSpPr>
        <p:sp>
          <p:nvSpPr>
            <p:cNvPr id="14" name="正方形/長方形 13">
              <a:extLst>
                <a:ext uri="{FF2B5EF4-FFF2-40B4-BE49-F238E27FC236}">
                  <a16:creationId xmlns:a16="http://schemas.microsoft.com/office/drawing/2014/main" id="{25E1F0C2-D0AD-6680-4D78-02ADCE187FA7}"/>
                </a:ext>
              </a:extLst>
            </p:cNvPr>
            <p:cNvSpPr/>
            <p:nvPr/>
          </p:nvSpPr>
          <p:spPr>
            <a:xfrm>
              <a:off x="5181601" y="198783"/>
              <a:ext cx="3829878" cy="45552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11D4287-07BE-BEA3-2C40-1A3ECFA706D4}"/>
                </a:ext>
              </a:extLst>
            </p:cNvPr>
            <p:cNvSpPr txBox="1"/>
            <p:nvPr/>
          </p:nvSpPr>
          <p:spPr>
            <a:xfrm>
              <a:off x="5272964" y="259547"/>
              <a:ext cx="3647152"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都道府県研修スタッフ用スライド</a:t>
              </a:r>
            </a:p>
          </p:txBody>
        </p:sp>
      </p:grpSp>
      <p:grpSp>
        <p:nvGrpSpPr>
          <p:cNvPr id="18" name="グループ化 17">
            <a:extLst>
              <a:ext uri="{FF2B5EF4-FFF2-40B4-BE49-F238E27FC236}">
                <a16:creationId xmlns:a16="http://schemas.microsoft.com/office/drawing/2014/main" id="{D57741FB-89EC-D508-0C34-E4DE61EF2D4D}"/>
              </a:ext>
            </a:extLst>
          </p:cNvPr>
          <p:cNvGrpSpPr/>
          <p:nvPr/>
        </p:nvGrpSpPr>
        <p:grpSpPr>
          <a:xfrm>
            <a:off x="223885" y="1424076"/>
            <a:ext cx="8696232" cy="3704668"/>
            <a:chOff x="223885" y="1424076"/>
            <a:chExt cx="8696232" cy="3704668"/>
          </a:xfrm>
        </p:grpSpPr>
        <p:sp>
          <p:nvSpPr>
            <p:cNvPr id="17" name="正方形/長方形 16">
              <a:extLst>
                <a:ext uri="{FF2B5EF4-FFF2-40B4-BE49-F238E27FC236}">
                  <a16:creationId xmlns:a16="http://schemas.microsoft.com/office/drawing/2014/main" id="{FCE6C139-AA55-F534-BA37-E1582AE93944}"/>
                </a:ext>
              </a:extLst>
            </p:cNvPr>
            <p:cNvSpPr/>
            <p:nvPr/>
          </p:nvSpPr>
          <p:spPr>
            <a:xfrm>
              <a:off x="238539" y="1424076"/>
              <a:ext cx="8681577" cy="3678011"/>
            </a:xfrm>
            <a:prstGeom prst="rect">
              <a:avLst/>
            </a:prstGeom>
            <a:solidFill>
              <a:srgbClr val="FFFDD3"/>
            </a:solidFill>
            <a:ln>
              <a:solidFill>
                <a:srgbClr val="FF7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223885" y="1527758"/>
              <a:ext cx="8696232"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事例作成</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a:solidFill>
                    <a:prstClr val="black"/>
                  </a:solidFill>
                  <a:latin typeface="Meiryo" panose="020B0604030504040204" pitchFamily="34" charset="-128"/>
                  <a:ea typeface="Meiryo" panose="020B0604030504040204" pitchFamily="34" charset="-128"/>
                </a:rPr>
                <a:t>１</a:t>
              </a:r>
              <a:r>
                <a:rPr kumimoji="1" lang="en-US" altLang="ja-JP" sz="2000" dirty="0">
                  <a:solidFill>
                    <a:prstClr val="black"/>
                  </a:solidFill>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研修</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全体での連動性を考慮し、共通事例の作成</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を推奨</a:t>
              </a:r>
              <a:endPar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409575" marR="0" lvl="0" indent="-409575" algn="l" defTabSz="457200" rtl="0" eaLnBrk="1" fontAlgn="auto" latinLnBrk="0" hangingPunct="1">
                <a:lnSpc>
                  <a:spcPct val="100000"/>
                </a:lnSpc>
                <a:spcBef>
                  <a:spcPts val="0"/>
                </a:spcBef>
                <a:spcAft>
                  <a:spcPts val="0"/>
                </a:spcAft>
                <a:buClrTx/>
                <a:buSzTx/>
                <a:buFontTx/>
                <a:buNone/>
                <a:defRPr/>
              </a:pPr>
              <a:r>
                <a:rPr kumimoji="1" lang="ja-JP" altLang="en-US" sz="2000">
                  <a:solidFill>
                    <a:prstClr val="black"/>
                  </a:solidFill>
                  <a:latin typeface="Meiryo" panose="020B0604030504040204" pitchFamily="34" charset="-128"/>
                  <a:ea typeface="Meiryo" panose="020B0604030504040204" pitchFamily="34" charset="-128"/>
                </a:rPr>
                <a:t>２</a:t>
              </a:r>
              <a:r>
                <a:rPr kumimoji="1" lang="en-US" altLang="ja-JP" sz="2000" dirty="0">
                  <a:solidFill>
                    <a:prstClr val="black"/>
                  </a:solidFill>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幼児期</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や学齢期などの年齢設定は各都道府県の課題</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等との</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関連性があると考えられるが、受講者数を考慮</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すると学齢期を推奨</a:t>
              </a:r>
              <a:endPar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３</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提供する情報量や程度に</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ついては</a:t>
              </a:r>
              <a:r>
                <a:rPr kumimoji="1" lang="ja-JP" altLang="en-US" sz="2000">
                  <a:solidFill>
                    <a:prstClr val="black"/>
                  </a:solidFill>
                  <a:latin typeface="Meiryo" panose="020B0604030504040204" pitchFamily="34" charset="-128"/>
                  <a:ea typeface="Meiryo" panose="020B0604030504040204" pitchFamily="34" charset="-128"/>
                </a:rPr>
                <a:t>、</a:t>
              </a:r>
              <a:endParaRPr kumimoji="1" lang="en-US" altLang="ja-JP" sz="2000" dirty="0">
                <a:solidFill>
                  <a:prstClr val="black"/>
                </a:solidFill>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　</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①</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演習</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１では</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事例概要程度の情報</a:t>
              </a:r>
              <a:endPar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　</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②</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演習</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２で</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追加情報</a:t>
              </a:r>
              <a:endPar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668338" marR="0" lvl="0" indent="-668338" algn="l" defTabSz="457200" rtl="0" eaLnBrk="1" fontAlgn="auto" latinLnBrk="0" hangingPunct="1">
                <a:lnSpc>
                  <a:spcPct val="100000"/>
                </a:lnSpc>
                <a:spcBef>
                  <a:spcPts val="0"/>
                </a:spcBef>
                <a:spcAft>
                  <a:spcPts val="0"/>
                </a:spcAft>
                <a:buClrTx/>
                <a:buSzTx/>
                <a:buFontTx/>
                <a:buNone/>
                <a:defRPr/>
              </a:pP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　</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③</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必要</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に</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応じて障害児</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利用支援計画や個別支援計画等の資料があると</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良いが、情報量</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が多いと演習進行に時間を要す（他の演習</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と共通事例化</a:t>
              </a: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する場合は</a:t>
              </a:r>
              <a:r>
                <a:rPr kumimoji="1" lang="ja-JP" altLang="en-US" sz="20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除く）</a:t>
              </a:r>
              <a:endPar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92386853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3497</TotalTime>
  <Words>9872</Words>
  <Application>Microsoft Macintosh PowerPoint</Application>
  <PresentationFormat>画面に合わせる (4:3)</PresentationFormat>
  <Paragraphs>920</Paragraphs>
  <Slides>46</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46</vt:i4>
      </vt:variant>
    </vt:vector>
  </HeadingPairs>
  <TitlesOfParts>
    <vt:vector size="61" baseType="lpstr">
      <vt:lpstr>HGP創英角ｺﾞｼｯｸUB</vt:lpstr>
      <vt:lpstr>HG創英角ｺﾞｼｯｸUB</vt:lpstr>
      <vt:lpstr>Hiragino Kaku Gothic Std W8</vt:lpstr>
      <vt:lpstr>ＭＳ Ｐゴシック</vt:lpstr>
      <vt:lpstr>ＭＳ Ｐ明朝</vt:lpstr>
      <vt:lpstr>Meiryo</vt:lpstr>
      <vt:lpstr>Meiryo</vt:lpstr>
      <vt:lpstr>游ゴシック</vt:lpstr>
      <vt:lpstr>Arial</vt:lpstr>
      <vt:lpstr>Calibri</vt:lpstr>
      <vt:lpstr>Calibri Light</vt:lpstr>
      <vt:lpstr>Times New Roman</vt:lpstr>
      <vt:lpstr>Office Theme</vt:lpstr>
      <vt:lpstr>1_Office Theme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健弥 菊池</cp:lastModifiedBy>
  <cp:revision>149</cp:revision>
  <cp:lastPrinted>2025-08-05T03:16:17Z</cp:lastPrinted>
  <dcterms:created xsi:type="dcterms:W3CDTF">2021-05-31T21:19:07Z</dcterms:created>
  <dcterms:modified xsi:type="dcterms:W3CDTF">2025-09-23T07:52:04Z</dcterms:modified>
</cp:coreProperties>
</file>