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3673" r:id="rId3"/>
    <p:sldId id="3747" r:id="rId4"/>
    <p:sldId id="3751" r:id="rId5"/>
    <p:sldId id="3750" r:id="rId6"/>
    <p:sldId id="3752" r:id="rId7"/>
    <p:sldId id="3753" r:id="rId8"/>
    <p:sldId id="3754" r:id="rId9"/>
    <p:sldId id="4571" r:id="rId10"/>
    <p:sldId id="3727" r:id="rId11"/>
    <p:sldId id="4572" r:id="rId12"/>
    <p:sldId id="3729" r:id="rId13"/>
    <p:sldId id="451" r:id="rId14"/>
    <p:sldId id="3732" r:id="rId15"/>
    <p:sldId id="3733" r:id="rId16"/>
    <p:sldId id="3736" r:id="rId17"/>
    <p:sldId id="4573" r:id="rId18"/>
    <p:sldId id="3746" r:id="rId19"/>
    <p:sldId id="3722" r:id="rId20"/>
    <p:sldId id="3717" r:id="rId21"/>
    <p:sldId id="3745" r:id="rId22"/>
    <p:sldId id="265" r:id="rId23"/>
    <p:sldId id="4574" r:id="rId24"/>
    <p:sldId id="379" r:id="rId25"/>
    <p:sldId id="3738" r:id="rId26"/>
    <p:sldId id="661" r:id="rId27"/>
    <p:sldId id="266" r:id="rId28"/>
    <p:sldId id="3724" r:id="rId29"/>
    <p:sldId id="3741" r:id="rId30"/>
    <p:sldId id="3744" r:id="rId31"/>
    <p:sldId id="4575" r:id="rId32"/>
    <p:sldId id="372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49" userDrawn="1">
          <p15:clr>
            <a:srgbClr val="A4A3A4"/>
          </p15:clr>
        </p15:guide>
        <p15:guide id="4" pos="5511" userDrawn="1">
          <p15:clr>
            <a:srgbClr val="A4A3A4"/>
          </p15:clr>
        </p15:guide>
        <p15:guide id="5" orient="horz" pos="4020" userDrawn="1">
          <p15:clr>
            <a:srgbClr val="A4A3A4"/>
          </p15:clr>
        </p15:guide>
        <p15:guide id="6" orient="horz" pos="890" userDrawn="1">
          <p15:clr>
            <a:srgbClr val="A4A3A4"/>
          </p15:clr>
        </p15:guide>
        <p15:guide id="7" orient="horz" pos="2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25"/>
    <p:restoredTop sz="51620"/>
  </p:normalViewPr>
  <p:slideViewPr>
    <p:cSldViewPr snapToGrid="0" showGuides="1">
      <p:cViewPr varScale="1">
        <p:scale>
          <a:sx n="36" d="100"/>
          <a:sy n="36" d="100"/>
        </p:scale>
        <p:origin x="2720" y="488"/>
      </p:cViewPr>
      <p:guideLst>
        <p:guide orient="horz" pos="2160"/>
        <p:guide pos="2880"/>
        <p:guide pos="249"/>
        <p:guide pos="5511"/>
        <p:guide orient="horz" pos="4020"/>
        <p:guide orient="horz" pos="890"/>
        <p:guide orient="horz" pos="278"/>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9DBD7-46F0-624C-9906-D513E080998E}" type="datetimeFigureOut">
              <a:rPr kumimoji="1" lang="ja-JP" altLang="en-US" smtClean="0"/>
              <a:t>2025/9/23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15D7D-E32B-4F48-8A48-0B014694AC06}" type="slidenum">
              <a:rPr kumimoji="1" lang="ja-JP" altLang="en-US" smtClean="0"/>
              <a:t>‹#›</a:t>
            </a:fld>
            <a:endParaRPr kumimoji="1" lang="ja-JP" altLang="en-US"/>
          </a:p>
        </p:txBody>
      </p:sp>
    </p:spTree>
    <p:extLst>
      <p:ext uri="{BB962C8B-B14F-4D97-AF65-F5344CB8AC3E}">
        <p14:creationId xmlns:p14="http://schemas.microsoft.com/office/powerpoint/2010/main" val="39839605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実際の個別支援計画の作成とモニタリングを実施する</a:t>
            </a:r>
            <a:endParaRPr kumimoji="1" lang="en-US" altLang="ja-JP" dirty="0"/>
          </a:p>
          <a:p>
            <a:endParaRPr kumimoji="1" lang="en-US" altLang="ja-JP" dirty="0"/>
          </a:p>
          <a:p>
            <a:r>
              <a:rPr kumimoji="1" lang="ja-JP" altLang="en-US"/>
              <a:t>相談支援からの流れを踏まえること</a:t>
            </a:r>
            <a:endParaRPr kumimoji="1" lang="en-US" altLang="ja-JP" dirty="0"/>
          </a:p>
          <a:p>
            <a:r>
              <a:rPr kumimoji="1" lang="ja-JP" altLang="en-US"/>
              <a:t>相談支援専門員と、児発管が一緒に作業するので、それぞれの着目点の違いについて相互理解する機会になること</a:t>
            </a:r>
            <a:endParaRPr kumimoji="1" lang="en-US" altLang="ja-JP" dirty="0"/>
          </a:p>
          <a:p>
            <a:endParaRPr kumimoji="1" lang="en-US" altLang="ja-JP" dirty="0"/>
          </a:p>
          <a:p>
            <a:r>
              <a:rPr kumimoji="1" lang="ja-JP" altLang="en-US"/>
              <a:t>手続きは基礎研修、更新研修でおさえている。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「児童期」特有の、というところに力点を</a:t>
            </a:r>
            <a:endParaRPr kumimoji="1" lang="en-US" altLang="ja-JP" dirty="0"/>
          </a:p>
          <a:p>
            <a:endParaRPr kumimoji="1" lang="en-US" altLang="ja-JP" dirty="0"/>
          </a:p>
          <a:p>
            <a:r>
              <a:rPr kumimoji="1" lang="ja-JP" altLang="en-US"/>
              <a:t>演習に時間を割いたタイムスケジュールの検討を行ってほしい。</a:t>
            </a:r>
            <a:endParaRPr kumimoji="1" lang="en-US" altLang="ja-JP" dirty="0"/>
          </a:p>
          <a:p>
            <a:r>
              <a:rPr kumimoji="1" lang="ja-JP" altLang="en-US"/>
              <a:t>演習を行うことで、あらためて、注意点・留意点の確認を進めることができるため。</a:t>
            </a:r>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2</a:t>
            </a:fld>
            <a:endParaRPr kumimoji="1" lang="ja-JP" altLang="en-US"/>
          </a:p>
        </p:txBody>
      </p:sp>
    </p:spTree>
    <p:extLst>
      <p:ext uri="{BB962C8B-B14F-4D97-AF65-F5344CB8AC3E}">
        <p14:creationId xmlns:p14="http://schemas.microsoft.com/office/powerpoint/2010/main" val="58477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実施することは３つ</a:t>
            </a:r>
            <a:endParaRPr kumimoji="1" lang="en-US" altLang="ja-JP" dirty="0"/>
          </a:p>
          <a:p>
            <a:r>
              <a:rPr kumimoji="1" lang="ja-JP" altLang="en-US"/>
              <a:t>・目標の評価：達成・未達成</a:t>
            </a:r>
            <a:endParaRPr kumimoji="1" lang="en-US" altLang="ja-JP" dirty="0"/>
          </a:p>
          <a:p>
            <a:r>
              <a:rPr kumimoji="1" lang="ja-JP" altLang="en-US"/>
              <a:t>・次の目標の継続判断：</a:t>
            </a:r>
            <a:r>
              <a:rPr kumimoji="1" lang="ja-JP" altLang="en-US">
                <a:latin typeface="メイリオ" panose="020B0604030504040204" pitchFamily="50" charset="-128"/>
                <a:ea typeface="メイリオ" panose="020B0604030504040204" pitchFamily="50" charset="-128"/>
              </a:rPr>
              <a:t>継続・修正して継続・新しい目標の作成</a:t>
            </a:r>
            <a:endParaRPr kumimoji="1"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　未達成であっても状況が変われば、新しい目標が必要になることもある</a:t>
            </a:r>
            <a:endParaRPr kumimoji="1"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・新しい目標の作成</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29</a:t>
            </a:fld>
            <a:endParaRPr kumimoji="1" lang="ja-JP" altLang="en-US"/>
          </a:p>
        </p:txBody>
      </p:sp>
    </p:spTree>
    <p:extLst>
      <p:ext uri="{BB962C8B-B14F-4D97-AF65-F5344CB8AC3E}">
        <p14:creationId xmlns:p14="http://schemas.microsoft.com/office/powerpoint/2010/main" val="3534005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振り返り</a:t>
            </a:r>
            <a:endParaRPr kumimoji="1" lang="en-US" altLang="ja-JP" dirty="0"/>
          </a:p>
          <a:p>
            <a:endParaRPr kumimoji="1" lang="en-US" altLang="ja-JP" dirty="0"/>
          </a:p>
          <a:p>
            <a:r>
              <a:rPr kumimoji="1" lang="ja-JP" altLang="en-US"/>
              <a:t>・作成も重要だが、相互に見合うことで、アイデアを共有すること重要。ヒントになる</a:t>
            </a:r>
            <a:endParaRPr kumimoji="1" lang="en-US" altLang="ja-JP" dirty="0"/>
          </a:p>
          <a:p>
            <a:r>
              <a:rPr kumimoji="1" lang="ja-JP" altLang="en-US"/>
              <a:t>・全体発表の場を設けたり、回覧する機会を設けたり</a:t>
            </a:r>
            <a:endParaRPr kumimoji="1" lang="en-US" altLang="ja-JP" dirty="0"/>
          </a:p>
          <a:p>
            <a:endParaRPr kumimoji="1" lang="en-US" altLang="ja-JP" dirty="0"/>
          </a:p>
          <a:p>
            <a:r>
              <a:rPr kumimoji="1" lang="ja-JP" altLang="en-US"/>
              <a:t>・児童期特有の内容とするために、ブラッシュアップするための支援を</a:t>
            </a:r>
            <a:endParaRPr kumimoji="1" lang="en-US" altLang="ja-JP" dirty="0"/>
          </a:p>
          <a:p>
            <a:r>
              <a:rPr kumimoji="1" lang="ja-JP" altLang="en-US"/>
              <a:t>・発達的観点からの</a:t>
            </a:r>
            <a:r>
              <a:rPr kumimoji="1" lang="en-US" altLang="ja-JP" dirty="0"/>
              <a:t>SV</a:t>
            </a:r>
            <a:r>
              <a:rPr kumimoji="1" lang="ja-JP" altLang="en-US"/>
              <a:t>もあって良い</a:t>
            </a:r>
            <a:endParaRPr kumimoji="1" lang="en-US" altLang="ja-JP" dirty="0"/>
          </a:p>
          <a:p>
            <a:endParaRPr kumimoji="1" lang="en-US" altLang="ja-JP" dirty="0"/>
          </a:p>
          <a:p>
            <a:r>
              <a:rPr kumimoji="1" lang="ja-JP" altLang="en-US"/>
              <a:t>・具体的に、ということはよく指摘されることである。可能であれば数値化することが求められる。</a:t>
            </a:r>
            <a:endParaRPr kumimoji="1" lang="en-US" altLang="ja-JP" dirty="0"/>
          </a:p>
          <a:p>
            <a:r>
              <a:rPr kumimoji="1" lang="ja-JP" altLang="en-US"/>
              <a:t>　一方、数値化に馴染まない目標もある。その場合５</a:t>
            </a:r>
            <a:r>
              <a:rPr kumimoji="1" lang="en-US" altLang="ja-JP" dirty="0"/>
              <a:t>W1H</a:t>
            </a:r>
            <a:r>
              <a:rPr kumimoji="1" lang="ja-JP" altLang="en-US"/>
              <a:t>を加えると、より具体的になる。</a:t>
            </a:r>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32</a:t>
            </a:fld>
            <a:endParaRPr kumimoji="1" lang="ja-JP" altLang="en-US"/>
          </a:p>
        </p:txBody>
      </p:sp>
    </p:spTree>
    <p:extLst>
      <p:ext uri="{BB962C8B-B14F-4D97-AF65-F5344CB8AC3E}">
        <p14:creationId xmlns:p14="http://schemas.microsoft.com/office/powerpoint/2010/main" val="173801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設定に沿って考える。</a:t>
            </a:r>
            <a:endParaRPr kumimoji="1" lang="en-US" altLang="ja-JP" dirty="0"/>
          </a:p>
          <a:p>
            <a:r>
              <a:rPr kumimoji="1" lang="ja-JP" altLang="en-US" dirty="0"/>
              <a:t>両方の視点でとらえる事が狙い（講義の復習に繋がる）。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13</a:t>
            </a:fld>
            <a:endParaRPr kumimoji="1" lang="ja-JP" altLang="en-US"/>
          </a:p>
        </p:txBody>
      </p:sp>
    </p:spTree>
    <p:extLst>
      <p:ext uri="{BB962C8B-B14F-4D97-AF65-F5344CB8AC3E}">
        <p14:creationId xmlns:p14="http://schemas.microsoft.com/office/powerpoint/2010/main" val="122685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文字数を制限することにより、情報を整理し、取捨選択する練習を含む。</a:t>
            </a:r>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14</a:t>
            </a:fld>
            <a:endParaRPr kumimoji="1" lang="ja-JP" altLang="en-US"/>
          </a:p>
        </p:txBody>
      </p:sp>
    </p:spTree>
    <p:extLst>
      <p:ext uri="{BB962C8B-B14F-4D97-AF65-F5344CB8AC3E}">
        <p14:creationId xmlns:p14="http://schemas.microsoft.com/office/powerpoint/2010/main" val="81931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15</a:t>
            </a:fld>
            <a:endParaRPr kumimoji="1" lang="ja-JP" altLang="en-US"/>
          </a:p>
        </p:txBody>
      </p:sp>
    </p:spTree>
    <p:extLst>
      <p:ext uri="{BB962C8B-B14F-4D97-AF65-F5344CB8AC3E}">
        <p14:creationId xmlns:p14="http://schemas.microsoft.com/office/powerpoint/2010/main" val="280106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16</a:t>
            </a:fld>
            <a:endParaRPr kumimoji="1" lang="ja-JP" altLang="en-US"/>
          </a:p>
        </p:txBody>
      </p:sp>
    </p:spTree>
    <p:extLst>
      <p:ext uri="{BB962C8B-B14F-4D97-AF65-F5344CB8AC3E}">
        <p14:creationId xmlns:p14="http://schemas.microsoft.com/office/powerpoint/2010/main" val="234787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演習する項目するについては、他のアイデアもあるので、計画段階でスタッフ間で相談ください。</a:t>
            </a:r>
          </a:p>
        </p:txBody>
      </p:sp>
      <p:sp>
        <p:nvSpPr>
          <p:cNvPr id="4" name="スライド番号プレースホルダー 3"/>
          <p:cNvSpPr>
            <a:spLocks noGrp="1"/>
          </p:cNvSpPr>
          <p:nvPr>
            <p:ph type="sldNum" sz="quarter" idx="5"/>
          </p:nvPr>
        </p:nvSpPr>
        <p:spPr/>
        <p:txBody>
          <a:bodyPr/>
          <a:lstStyle/>
          <a:p>
            <a:fld id="{89015D7D-E32B-4F48-8A48-0B014694AC06}" type="slidenum">
              <a:rPr kumimoji="1" lang="ja-JP" altLang="en-US" smtClean="0"/>
              <a:t>17</a:t>
            </a:fld>
            <a:endParaRPr kumimoji="1" lang="ja-JP" altLang="en-US"/>
          </a:p>
        </p:txBody>
      </p:sp>
    </p:spTree>
    <p:extLst>
      <p:ext uri="{BB962C8B-B14F-4D97-AF65-F5344CB8AC3E}">
        <p14:creationId xmlns:p14="http://schemas.microsoft.com/office/powerpoint/2010/main" val="314566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6357">
              <a:defRPr kumimoji="1" sz="1000">
                <a:solidFill>
                  <a:schemeClr val="tx1"/>
                </a:solidFill>
                <a:latin typeface="Arial" pitchFamily="34" charset="0"/>
                <a:ea typeface="ＭＳ Ｐゴシック" pitchFamily="50" charset="-128"/>
              </a:defRPr>
            </a:lvl1pPr>
            <a:lvl2pPr marL="742863" indent="-285717" defTabSz="906357">
              <a:defRPr kumimoji="1" sz="1000">
                <a:solidFill>
                  <a:schemeClr val="tx1"/>
                </a:solidFill>
                <a:latin typeface="Arial" pitchFamily="34" charset="0"/>
                <a:ea typeface="ＭＳ Ｐゴシック" pitchFamily="50" charset="-128"/>
              </a:defRPr>
            </a:lvl2pPr>
            <a:lvl3pPr marL="1142867" indent="-228573" defTabSz="906357">
              <a:defRPr kumimoji="1" sz="1000">
                <a:solidFill>
                  <a:schemeClr val="tx1"/>
                </a:solidFill>
                <a:latin typeface="Arial" pitchFamily="34" charset="0"/>
                <a:ea typeface="ＭＳ Ｐゴシック" pitchFamily="50" charset="-128"/>
              </a:defRPr>
            </a:lvl3pPr>
            <a:lvl4pPr marL="1600013" indent="-228573" defTabSz="906357">
              <a:defRPr kumimoji="1" sz="1000">
                <a:solidFill>
                  <a:schemeClr val="tx1"/>
                </a:solidFill>
                <a:latin typeface="Arial" pitchFamily="34" charset="0"/>
                <a:ea typeface="ＭＳ Ｐゴシック" pitchFamily="50" charset="-128"/>
              </a:defRPr>
            </a:lvl4pPr>
            <a:lvl5pPr marL="2057159" indent="-228573" defTabSz="906357">
              <a:defRPr kumimoji="1" sz="1000">
                <a:solidFill>
                  <a:schemeClr val="tx1"/>
                </a:solidFill>
                <a:latin typeface="Arial" pitchFamily="34" charset="0"/>
                <a:ea typeface="ＭＳ Ｐゴシック" pitchFamily="50" charset="-128"/>
              </a:defRPr>
            </a:lvl5pPr>
            <a:lvl6pPr marL="2514306" indent="-228573" defTabSz="906357" fontAlgn="base">
              <a:spcBef>
                <a:spcPct val="0"/>
              </a:spcBef>
              <a:spcAft>
                <a:spcPct val="0"/>
              </a:spcAft>
              <a:defRPr kumimoji="1" sz="1000">
                <a:solidFill>
                  <a:schemeClr val="tx1"/>
                </a:solidFill>
                <a:latin typeface="Arial" pitchFamily="34" charset="0"/>
                <a:ea typeface="ＭＳ Ｐゴシック" pitchFamily="50" charset="-128"/>
              </a:defRPr>
            </a:lvl6pPr>
            <a:lvl7pPr marL="2971453" indent="-228573" defTabSz="906357" fontAlgn="base">
              <a:spcBef>
                <a:spcPct val="0"/>
              </a:spcBef>
              <a:spcAft>
                <a:spcPct val="0"/>
              </a:spcAft>
              <a:defRPr kumimoji="1" sz="1000">
                <a:solidFill>
                  <a:schemeClr val="tx1"/>
                </a:solidFill>
                <a:latin typeface="Arial" pitchFamily="34" charset="0"/>
                <a:ea typeface="ＭＳ Ｐゴシック" pitchFamily="50" charset="-128"/>
              </a:defRPr>
            </a:lvl7pPr>
            <a:lvl8pPr marL="3428599" indent="-228573" defTabSz="906357" fontAlgn="base">
              <a:spcBef>
                <a:spcPct val="0"/>
              </a:spcBef>
              <a:spcAft>
                <a:spcPct val="0"/>
              </a:spcAft>
              <a:defRPr kumimoji="1" sz="1000">
                <a:solidFill>
                  <a:schemeClr val="tx1"/>
                </a:solidFill>
                <a:latin typeface="Arial" pitchFamily="34" charset="0"/>
                <a:ea typeface="ＭＳ Ｐゴシック" pitchFamily="50" charset="-128"/>
              </a:defRPr>
            </a:lvl8pPr>
            <a:lvl9pPr marL="3885746" indent="-228573" defTabSz="906357" fontAlgn="base">
              <a:spcBef>
                <a:spcPct val="0"/>
              </a:spcBef>
              <a:spcAft>
                <a:spcPct val="0"/>
              </a:spcAft>
              <a:defRPr kumimoji="1" sz="1000">
                <a:solidFill>
                  <a:schemeClr val="tx1"/>
                </a:solidFill>
                <a:latin typeface="Arial" pitchFamily="34" charset="0"/>
                <a:ea typeface="ＭＳ Ｐゴシック" pitchFamily="50" charset="-128"/>
              </a:defRPr>
            </a:lvl9pPr>
          </a:lstStyle>
          <a:p>
            <a:pPr>
              <a:defRPr/>
            </a:pPr>
            <a:fld id="{2B049A06-C8CA-40D4-89F2-87327A1F5959}" type="slidenum">
              <a:rPr lang="en-US" altLang="ja-JP" sz="1200"/>
              <a:pPr>
                <a:defRPr/>
              </a:pPr>
              <a:t>20</a:t>
            </a:fld>
            <a:endParaRPr lang="en-US" altLang="ja-JP" sz="1200" dirty="0"/>
          </a:p>
        </p:txBody>
      </p:sp>
      <p:sp>
        <p:nvSpPr>
          <p:cNvPr id="75779" name="Rectangle 2"/>
          <p:cNvSpPr>
            <a:spLocks noGrp="1" noRot="1" noChangeAspect="1" noChangeArrowheads="1" noTextEdit="1"/>
          </p:cNvSpPr>
          <p:nvPr>
            <p:ph type="sldImg"/>
          </p:nvPr>
        </p:nvSpPr>
        <p:spPr>
          <a:xfrm>
            <a:off x="1371600" y="1143000"/>
            <a:ext cx="4114800" cy="3086100"/>
          </a:xfrm>
          <a:ln/>
        </p:spPr>
      </p:sp>
      <p:sp>
        <p:nvSpPr>
          <p:cNvPr id="757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ja-JP" altLang="ja-JP" sz="1000" dirty="0">
              <a:latin typeface="Arial" pitchFamily="34" charset="0"/>
            </a:endParaRPr>
          </a:p>
        </p:txBody>
      </p:sp>
    </p:spTree>
    <p:extLst>
      <p:ext uri="{BB962C8B-B14F-4D97-AF65-F5344CB8AC3E}">
        <p14:creationId xmlns:p14="http://schemas.microsoft.com/office/powerpoint/2010/main" val="108869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a:t>児童期特有の視点</a:t>
            </a:r>
            <a:endParaRPr kumimoji="1" lang="en-US" altLang="ja-JP" dirty="0"/>
          </a:p>
          <a:p>
            <a:endParaRPr kumimoji="1" lang="en-US" altLang="ja-JP" dirty="0"/>
          </a:p>
          <a:p>
            <a:r>
              <a:rPr kumimoji="1" lang="ja-JP" altLang="en-US"/>
              <a:t>特にこどもの場合半年もあると状況が変化する</a:t>
            </a:r>
            <a:endParaRPr kumimoji="1" lang="en-US" altLang="ja-JP" dirty="0"/>
          </a:p>
          <a:p>
            <a:endParaRPr kumimoji="1" lang="en-US" altLang="ja-JP" dirty="0"/>
          </a:p>
          <a:p>
            <a:r>
              <a:rPr kumimoji="1" lang="ja-JP" altLang="en-US"/>
              <a:t>育ちの状況</a:t>
            </a:r>
            <a:endParaRPr kumimoji="1" lang="en-US" altLang="ja-JP" dirty="0"/>
          </a:p>
          <a:p>
            <a:r>
              <a:rPr kumimoji="1" lang="ja-JP" altLang="en-US"/>
              <a:t>家族の状況</a:t>
            </a:r>
            <a:endParaRPr kumimoji="1" lang="en-US" altLang="ja-JP" dirty="0"/>
          </a:p>
          <a:p>
            <a:r>
              <a:rPr kumimoji="1" lang="ja-JP" altLang="en-US"/>
              <a:t>家族の就労状況</a:t>
            </a:r>
            <a:endParaRPr kumimoji="1" lang="en-US" altLang="ja-JP" dirty="0"/>
          </a:p>
          <a:p>
            <a:r>
              <a:rPr kumimoji="1" lang="ja-JP" altLang="en-US"/>
              <a:t>学校・保育園・幼稚園の状況</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8EC7E1F-2F0F-2045-87E3-899B49FA8864}" type="slidenum">
              <a:rPr kumimoji="1" lang="ja-JP" altLang="en-US" smtClean="0"/>
              <a:t>23</a:t>
            </a:fld>
            <a:endParaRPr kumimoji="1" lang="ja-JP" altLang="en-US"/>
          </a:p>
        </p:txBody>
      </p:sp>
    </p:spTree>
    <p:extLst>
      <p:ext uri="{BB962C8B-B14F-4D97-AF65-F5344CB8AC3E}">
        <p14:creationId xmlns:p14="http://schemas.microsoft.com/office/powerpoint/2010/main" val="241617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事例の読み込み（紹介）に</a:t>
            </a:r>
            <a:r>
              <a:rPr kumimoji="1" lang="en-US" altLang="ja-JP" dirty="0"/>
              <a:t>5</a:t>
            </a:r>
            <a:r>
              <a:rPr kumimoji="1" lang="ja-JP" altLang="en-US" dirty="0"/>
              <a:t>分</a:t>
            </a:r>
            <a:endParaRPr kumimoji="1" lang="en-US" altLang="ja-JP" dirty="0"/>
          </a:p>
          <a:p>
            <a:endParaRPr kumimoji="1" lang="en-US" altLang="ja-JP" dirty="0"/>
          </a:p>
          <a:p>
            <a:r>
              <a:rPr kumimoji="1" lang="ja-JP" altLang="en-US"/>
              <a:t>本事例は</a:t>
            </a:r>
            <a:r>
              <a:rPr kumimoji="1" lang="ja-JP" altLang="en-US" dirty="0"/>
              <a:t>「移行期の支援」の要素が加わっている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27</a:t>
            </a:fld>
            <a:endParaRPr kumimoji="1" lang="ja-JP" altLang="en-US"/>
          </a:p>
        </p:txBody>
      </p:sp>
    </p:spTree>
    <p:extLst>
      <p:ext uri="{BB962C8B-B14F-4D97-AF65-F5344CB8AC3E}">
        <p14:creationId xmlns:p14="http://schemas.microsoft.com/office/powerpoint/2010/main" val="145046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C59D44-2CD1-F54C-8CDD-B444112FD932}"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331638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C59D44-2CD1-F54C-8CDD-B444112FD932}"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352974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C59D44-2CD1-F54C-8CDD-B444112FD932}"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398960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C59D44-2CD1-F54C-8CDD-B444112FD932}"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373243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CC59D44-2CD1-F54C-8CDD-B444112FD932}" type="datetimeFigureOut">
              <a:rPr kumimoji="1" lang="ja-JP" altLang="en-US" smtClean="0"/>
              <a:t>2025/9/23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252120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CC59D44-2CD1-F54C-8CDD-B444112FD932}" type="datetimeFigureOut">
              <a:rPr kumimoji="1" lang="ja-JP" altLang="en-US" smtClean="0"/>
              <a:t>2025/9/23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237762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CC59D44-2CD1-F54C-8CDD-B444112FD932}" type="datetimeFigureOut">
              <a:rPr kumimoji="1" lang="ja-JP" altLang="en-US" smtClean="0"/>
              <a:t>2025/9/23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210187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CC59D44-2CD1-F54C-8CDD-B444112FD932}" type="datetimeFigureOut">
              <a:rPr kumimoji="1" lang="ja-JP" altLang="en-US" smtClean="0"/>
              <a:t>2025/9/23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237065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59D44-2CD1-F54C-8CDD-B444112FD932}" type="datetimeFigureOut">
              <a:rPr kumimoji="1" lang="ja-JP" altLang="en-US" smtClean="0"/>
              <a:t>2025/9/23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95860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C59D44-2CD1-F54C-8CDD-B444112FD932}" type="datetimeFigureOut">
              <a:rPr kumimoji="1" lang="ja-JP" altLang="en-US" smtClean="0"/>
              <a:t>2025/9/23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111840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C59D44-2CD1-F54C-8CDD-B444112FD932}" type="datetimeFigureOut">
              <a:rPr kumimoji="1" lang="ja-JP" altLang="en-US" smtClean="0"/>
              <a:t>2025/9/23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294494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C59D44-2CD1-F54C-8CDD-B444112FD932}" type="datetimeFigureOut">
              <a:rPr kumimoji="1" lang="ja-JP" altLang="en-US" smtClean="0"/>
              <a:t>2025/9/23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6AD03A-C17E-DD45-B684-DE365D175DE0}" type="slidenum">
              <a:rPr kumimoji="1" lang="ja-JP" altLang="en-US" smtClean="0"/>
              <a:t>‹#›</a:t>
            </a:fld>
            <a:endParaRPr kumimoji="1" lang="ja-JP" altLang="en-US"/>
          </a:p>
        </p:txBody>
      </p:sp>
    </p:spTree>
    <p:extLst>
      <p:ext uri="{BB962C8B-B14F-4D97-AF65-F5344CB8AC3E}">
        <p14:creationId xmlns:p14="http://schemas.microsoft.com/office/powerpoint/2010/main" val="3279073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E60B04-E3BD-AB81-B0B4-F6646D7E9874}"/>
              </a:ext>
            </a:extLst>
          </p:cNvPr>
          <p:cNvSpPr>
            <a:spLocks noGrp="1"/>
          </p:cNvSpPr>
          <p:nvPr>
            <p:ph type="ctrTitle"/>
          </p:nvPr>
        </p:nvSpPr>
        <p:spPr/>
        <p:txBody>
          <a:bodyPr>
            <a:normAutofit fontScale="90000"/>
          </a:bodyPr>
          <a:lstStyle/>
          <a:p>
            <a:r>
              <a:rPr kumimoji="1" lang="en-US" altLang="ja-JP" dirty="0">
                <a:latin typeface="Meiryo" panose="020B0604030504040204" pitchFamily="34" charset="-128"/>
                <a:ea typeface="Meiryo" panose="020B0604030504040204" pitchFamily="34" charset="-128"/>
              </a:rPr>
              <a:t> </a:t>
            </a:r>
            <a:r>
              <a:rPr kumimoji="1" lang="ja-JP" altLang="en-US">
                <a:latin typeface="Meiryo" panose="020B0604030504040204" pitchFamily="34" charset="-128"/>
                <a:ea typeface="Meiryo" panose="020B0604030504040204" pitchFamily="34" charset="-128"/>
              </a:rPr>
              <a:t>児童期における</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支援提供プロセスの</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管理に関する演習</a:t>
            </a:r>
            <a:br>
              <a:rPr kumimoji="1" lang="en-US" altLang="ja-JP" dirty="0">
                <a:latin typeface="Meiryo" panose="020B0604030504040204" pitchFamily="34" charset="-128"/>
                <a:ea typeface="Meiryo" panose="020B0604030504040204" pitchFamily="34" charset="-128"/>
              </a:rPr>
            </a:br>
            <a:r>
              <a:rPr lang="ja-JP" altLang="en-US" sz="3300">
                <a:latin typeface="Meiryo" panose="020B0604030504040204" pitchFamily="34" charset="-128"/>
                <a:ea typeface="Meiryo" panose="020B0604030504040204" pitchFamily="34" charset="-128"/>
              </a:rPr>
              <a:t>についての概要と解説</a:t>
            </a:r>
            <a:endParaRPr kumimoji="1" lang="ja-JP" altLang="en-US">
              <a:latin typeface="Meiryo" panose="020B0604030504040204" pitchFamily="34" charset="-128"/>
              <a:ea typeface="Meiryo" panose="020B0604030504040204" pitchFamily="34" charset="-128"/>
            </a:endParaRPr>
          </a:p>
        </p:txBody>
      </p:sp>
      <p:sp>
        <p:nvSpPr>
          <p:cNvPr id="3" name="字幕 2">
            <a:extLst>
              <a:ext uri="{FF2B5EF4-FFF2-40B4-BE49-F238E27FC236}">
                <a16:creationId xmlns:a16="http://schemas.microsoft.com/office/drawing/2014/main" id="{AF5DDA40-1D1B-6B56-BF6B-AB4DA580D23A}"/>
              </a:ext>
            </a:extLst>
          </p:cNvPr>
          <p:cNvSpPr>
            <a:spLocks noGrp="1"/>
          </p:cNvSpPr>
          <p:nvPr>
            <p:ph type="subTitle" idx="1"/>
          </p:nvPr>
        </p:nvSpPr>
        <p:spPr/>
        <p:txBody>
          <a:bodyPr/>
          <a:lstStyle/>
          <a:p>
            <a:r>
              <a:rPr kumimoji="1" lang="ja-JP" altLang="en-US">
                <a:latin typeface="Meiryo" panose="020B0604030504040204" pitchFamily="34" charset="-128"/>
                <a:ea typeface="Meiryo" panose="020B0604030504040204" pitchFamily="34" charset="-128"/>
              </a:rPr>
              <a:t>中核拠点型児童発達支援センター</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うめだ・あけぼの学園　学園長</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作業療法士　酒井康年</a:t>
            </a:r>
            <a:endParaRPr kumimoji="1" lang="ja-JP" altLang="en-US">
              <a:latin typeface="Meiryo" panose="020B0604030504040204" pitchFamily="34" charset="-128"/>
              <a:ea typeface="Meiryo" panose="020B0604030504040204" pitchFamily="34" charset="-128"/>
            </a:endParaRPr>
          </a:p>
          <a:p>
            <a:endParaRPr kumimoji="1" lang="ja-JP" altLang="en-US"/>
          </a:p>
        </p:txBody>
      </p:sp>
    </p:spTree>
    <p:extLst>
      <p:ext uri="{BB962C8B-B14F-4D97-AF65-F5344CB8AC3E}">
        <p14:creationId xmlns:p14="http://schemas.microsoft.com/office/powerpoint/2010/main" val="3706773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2F95C5-3B20-33AA-1AC6-E61F5C7ACBD3}"/>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演習１</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個別支援計画作成演習</a:t>
            </a:r>
          </a:p>
        </p:txBody>
      </p:sp>
      <p:sp>
        <p:nvSpPr>
          <p:cNvPr id="4" name="テキスト プレースホルダー 3">
            <a:extLst>
              <a:ext uri="{FF2B5EF4-FFF2-40B4-BE49-F238E27FC236}">
                <a16:creationId xmlns:a16="http://schemas.microsoft.com/office/drawing/2014/main" id="{5E4E5059-2B7D-CC8C-4E74-CDBECD59DE5B}"/>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297971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9CEAE7BE-6994-E24A-95CA-1E0F647402C3}"/>
              </a:ext>
            </a:extLst>
          </p:cNvPr>
          <p:cNvGraphicFramePr>
            <a:graphicFrameLocks noGrp="1"/>
          </p:cNvGraphicFramePr>
          <p:nvPr>
            <p:ph idx="1"/>
          </p:nvPr>
        </p:nvGraphicFramePr>
        <p:xfrm>
          <a:off x="395288" y="685636"/>
          <a:ext cx="8326025" cy="5779900"/>
        </p:xfrm>
        <a:graphic>
          <a:graphicData uri="http://schemas.openxmlformats.org/drawingml/2006/table">
            <a:tbl>
              <a:tblPr firstRow="1" bandRow="1">
                <a:tableStyleId>{5940675A-B579-460E-94D1-54222C63F5DA}</a:tableStyleId>
              </a:tblPr>
              <a:tblGrid>
                <a:gridCol w="782159">
                  <a:extLst>
                    <a:ext uri="{9D8B030D-6E8A-4147-A177-3AD203B41FA5}">
                      <a16:colId xmlns:a16="http://schemas.microsoft.com/office/drawing/2014/main" val="3671049887"/>
                    </a:ext>
                  </a:extLst>
                </a:gridCol>
                <a:gridCol w="1390389">
                  <a:extLst>
                    <a:ext uri="{9D8B030D-6E8A-4147-A177-3AD203B41FA5}">
                      <a16:colId xmlns:a16="http://schemas.microsoft.com/office/drawing/2014/main" val="2864819647"/>
                    </a:ext>
                  </a:extLst>
                </a:gridCol>
                <a:gridCol w="1686112">
                  <a:extLst>
                    <a:ext uri="{9D8B030D-6E8A-4147-A177-3AD203B41FA5}">
                      <a16:colId xmlns:a16="http://schemas.microsoft.com/office/drawing/2014/main" val="3225598659"/>
                    </a:ext>
                  </a:extLst>
                </a:gridCol>
                <a:gridCol w="858741">
                  <a:extLst>
                    <a:ext uri="{9D8B030D-6E8A-4147-A177-3AD203B41FA5}">
                      <a16:colId xmlns:a16="http://schemas.microsoft.com/office/drawing/2014/main" val="2561383671"/>
                    </a:ext>
                  </a:extLst>
                </a:gridCol>
                <a:gridCol w="597509">
                  <a:extLst>
                    <a:ext uri="{9D8B030D-6E8A-4147-A177-3AD203B41FA5}">
                      <a16:colId xmlns:a16="http://schemas.microsoft.com/office/drawing/2014/main" val="3522470646"/>
                    </a:ext>
                  </a:extLst>
                </a:gridCol>
                <a:gridCol w="931887">
                  <a:extLst>
                    <a:ext uri="{9D8B030D-6E8A-4147-A177-3AD203B41FA5}">
                      <a16:colId xmlns:a16="http://schemas.microsoft.com/office/drawing/2014/main" val="948585348"/>
                    </a:ext>
                  </a:extLst>
                </a:gridCol>
                <a:gridCol w="1668190">
                  <a:extLst>
                    <a:ext uri="{9D8B030D-6E8A-4147-A177-3AD203B41FA5}">
                      <a16:colId xmlns:a16="http://schemas.microsoft.com/office/drawing/2014/main" val="1076813120"/>
                    </a:ext>
                  </a:extLst>
                </a:gridCol>
                <a:gridCol w="411038">
                  <a:extLst>
                    <a:ext uri="{9D8B030D-6E8A-4147-A177-3AD203B41FA5}">
                      <a16:colId xmlns:a16="http://schemas.microsoft.com/office/drawing/2014/main" val="670662666"/>
                    </a:ext>
                  </a:extLst>
                </a:gridCol>
              </a:tblGrid>
              <a:tr h="370840">
                <a:tc gridSpan="2">
                  <a:txBody>
                    <a:bodyPr/>
                    <a:lstStyle/>
                    <a:p>
                      <a:pPr algn="ctr"/>
                      <a:r>
                        <a:rPr kumimoji="1" lang="ja-JP" altLang="en-US" sz="1200">
                          <a:latin typeface="Meiryo" panose="020B0604030504040204" pitchFamily="34" charset="-128"/>
                          <a:ea typeface="Meiryo" panose="020B0604030504040204" pitchFamily="34" charset="-128"/>
                        </a:rPr>
                        <a:t>利用時及び家族の</a:t>
                      </a:r>
                      <a:endParaRPr kumimoji="1" lang="en-US" altLang="ja-JP" sz="1200" dirty="0">
                        <a:latin typeface="Meiryo" panose="020B0604030504040204" pitchFamily="34" charset="-128"/>
                        <a:ea typeface="Meiryo" panose="020B0604030504040204" pitchFamily="34" charset="-128"/>
                      </a:endParaRPr>
                    </a:p>
                    <a:p>
                      <a:pPr algn="ctr"/>
                      <a:r>
                        <a:rPr kumimoji="1" lang="ja-JP" altLang="en-US" sz="1200">
                          <a:latin typeface="Meiryo" panose="020B0604030504040204" pitchFamily="34" charset="-128"/>
                          <a:ea typeface="Meiryo" panose="020B0604030504040204" pitchFamily="34" charset="-128"/>
                        </a:rPr>
                        <a:t>生活に対する意向</a:t>
                      </a: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6">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419131325"/>
                  </a:ext>
                </a:extLst>
              </a:tr>
              <a:tr h="0">
                <a:tc gridSpan="8">
                  <a:txBody>
                    <a:bodyPr/>
                    <a:lstStyle/>
                    <a:p>
                      <a:pPr algn="ctr"/>
                      <a:endParaRPr kumimoji="1" lang="ja-JP" altLang="en-US" sz="500">
                        <a:latin typeface="Meiryo" panose="020B0604030504040204" pitchFamily="34" charset="-128"/>
                        <a:ea typeface="Meiryo" panose="020B0604030504040204" pitchFamily="34" charset="-128"/>
                      </a:endParaRP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608630664"/>
                  </a:ext>
                </a:extLst>
              </a:tr>
              <a:tr h="370840">
                <a:tc gridSpan="2">
                  <a:txBody>
                    <a:bodyPr/>
                    <a:lstStyle/>
                    <a:p>
                      <a:pPr algn="ctr"/>
                      <a:r>
                        <a:rPr kumimoji="1" lang="ja-JP" altLang="en-US" sz="1200">
                          <a:latin typeface="Meiryo" panose="020B0604030504040204" pitchFamily="34" charset="-128"/>
                          <a:ea typeface="Meiryo" panose="020B0604030504040204" pitchFamily="34" charset="-128"/>
                        </a:rPr>
                        <a:t>総合的な支援の方針</a:t>
                      </a: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6">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163585721"/>
                  </a:ext>
                </a:extLst>
              </a:tr>
              <a:tr h="0">
                <a:tc gridSpan="8">
                  <a:txBody>
                    <a:bodyPr/>
                    <a:lstStyle/>
                    <a:p>
                      <a:pPr algn="ctr"/>
                      <a:endParaRPr kumimoji="1" lang="ja-JP" altLang="en-US" sz="500">
                        <a:latin typeface="Meiryo" panose="020B0604030504040204" pitchFamily="34" charset="-128"/>
                        <a:ea typeface="Meiryo" panose="020B0604030504040204" pitchFamily="34" charset="-128"/>
                      </a:endParaRP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28542383"/>
                  </a:ext>
                </a:extLst>
              </a:tr>
              <a:tr h="370840">
                <a:tc gridSpan="2">
                  <a:txBody>
                    <a:bodyPr/>
                    <a:lstStyle/>
                    <a:p>
                      <a:pPr algn="ctr"/>
                      <a:r>
                        <a:rPr kumimoji="1" lang="ja-JP" altLang="en-US" sz="1050">
                          <a:latin typeface="Meiryo" panose="020B0604030504040204" pitchFamily="34" charset="-128"/>
                          <a:ea typeface="Meiryo" panose="020B0604030504040204" pitchFamily="34" charset="-128"/>
                        </a:rPr>
                        <a:t>長期目標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（内容・期間等）</a:t>
                      </a: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4">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2">
                  <a:txBody>
                    <a:bodyPr/>
                    <a:lstStyle/>
                    <a:p>
                      <a:pPr algn="ctr"/>
                      <a:r>
                        <a:rPr kumimoji="1" lang="ja-JP" altLang="en-US" sz="1050">
                          <a:latin typeface="Meiryo" panose="020B0604030504040204" pitchFamily="34" charset="-128"/>
                          <a:ea typeface="Meiryo" panose="020B0604030504040204" pitchFamily="34" charset="-128"/>
                        </a:rPr>
                        <a:t>支援の標準的な提供時間</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（曜日・頻度、時間）</a:t>
                      </a: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925973085"/>
                  </a:ext>
                </a:extLst>
              </a:tr>
              <a:tr h="370840">
                <a:tc gridSpan="2">
                  <a:txBody>
                    <a:bodyPr/>
                    <a:lstStyle/>
                    <a:p>
                      <a:pPr algn="ctr"/>
                      <a:r>
                        <a:rPr kumimoji="1" lang="ja-JP" altLang="en-US" sz="1050">
                          <a:latin typeface="Meiryo" panose="020B0604030504040204" pitchFamily="34" charset="-128"/>
                          <a:ea typeface="Meiryo" panose="020B0604030504040204" pitchFamily="34" charset="-128"/>
                        </a:rPr>
                        <a:t>短期目標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（内容・期間等）</a:t>
                      </a: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4">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2">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852135001"/>
                  </a:ext>
                </a:extLst>
              </a:tr>
              <a:tr h="265298">
                <a:tc gridSpan="8">
                  <a:txBody>
                    <a:bodyPr/>
                    <a:lstStyle/>
                    <a:p>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支援目標及び具体的な支援内容等</a:t>
                      </a:r>
                    </a:p>
                  </a:txBody>
                  <a:tcPr anchor="b"/>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600280946"/>
                  </a:ext>
                </a:extLst>
              </a:tr>
              <a:tr h="370840">
                <a:tc>
                  <a:txBody>
                    <a:bodyPr/>
                    <a:lstStyle/>
                    <a:p>
                      <a:pPr algn="ctr"/>
                      <a:r>
                        <a:rPr kumimoji="1" lang="ja-JP" altLang="en-US" sz="1050">
                          <a:latin typeface="Meiryo" panose="020B0604030504040204" pitchFamily="34" charset="-128"/>
                          <a:ea typeface="Meiryo" panose="020B0604030504040204" pitchFamily="34" charset="-128"/>
                        </a:rPr>
                        <a:t>項目</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支援目標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（具体的な到達目標）</a:t>
                      </a:r>
                      <a:endParaRPr kumimoji="1" lang="ja-JP" altLang="en-US" sz="1050">
                        <a:latin typeface="Meiryo" panose="020B0604030504040204" pitchFamily="34" charset="-128"/>
                        <a:ea typeface="Meiryo" panose="020B0604030504040204" pitchFamily="34" charset="-128"/>
                      </a:endParaRPr>
                    </a:p>
                  </a:txBody>
                  <a:tcPr anchor="ctr"/>
                </a:tc>
                <a:tc gridSpan="2">
                  <a:txBody>
                    <a:bodyPr/>
                    <a:lstStyle/>
                    <a:p>
                      <a:pPr algn="ctr"/>
                      <a:r>
                        <a:rPr kumimoji="1" lang="ja-JP" altLang="en-US" sz="1050">
                          <a:latin typeface="Meiryo" panose="020B0604030504040204" pitchFamily="34" charset="-128"/>
                          <a:ea typeface="Meiryo" panose="020B0604030504040204" pitchFamily="34" charset="-128"/>
                        </a:rPr>
                        <a:t>支援内容</a:t>
                      </a:r>
                      <a:endParaRPr kumimoji="1" lang="en-US" altLang="ja-JP" sz="105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（内容・支援の提供上のポイント・５領域との関連性等）</a:t>
                      </a:r>
                      <a:endParaRPr kumimoji="1" lang="ja-JP" altLang="en-US"/>
                    </a:p>
                  </a:txBody>
                  <a:tcPr anchor="ctr"/>
                </a:tc>
                <a:tc hMerge="1">
                  <a:txBody>
                    <a:bodyPr/>
                    <a:lstStyle/>
                    <a:p>
                      <a:endParaRPr kumimoji="1" lang="ja-JP" altLang="en-US"/>
                    </a:p>
                  </a:txBody>
                  <a:tcPr/>
                </a:tc>
                <a:tc>
                  <a:txBody>
                    <a:bodyPr/>
                    <a:lstStyle/>
                    <a:p>
                      <a:pPr algn="ctr"/>
                      <a:r>
                        <a:rPr kumimoji="1" lang="ja-JP" altLang="en-US" sz="1000">
                          <a:latin typeface="Meiryo" panose="020B0604030504040204" pitchFamily="34" charset="-128"/>
                          <a:ea typeface="Meiryo" panose="020B0604030504040204" pitchFamily="34" charset="-128"/>
                        </a:rPr>
                        <a:t>達成</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時期</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担当者</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提供機関</a:t>
                      </a:r>
                      <a:endParaRPr kumimoji="1" lang="ja-JP" altLang="en-US" sz="1400"/>
                    </a:p>
                  </a:txBody>
                  <a:tcPr anchor="ctr"/>
                </a:tc>
                <a:tc>
                  <a:txBody>
                    <a:bodyPr/>
                    <a:lstStyle/>
                    <a:p>
                      <a:pPr algn="ctr"/>
                      <a:r>
                        <a:rPr kumimoji="1" lang="ja-JP" altLang="en-US" sz="1050">
                          <a:latin typeface="Meiryo" panose="020B0604030504040204" pitchFamily="34" charset="-128"/>
                          <a:ea typeface="Meiryo" panose="020B0604030504040204" pitchFamily="34" charset="-128"/>
                        </a:rPr>
                        <a:t>留意事項</a:t>
                      </a:r>
                    </a:p>
                  </a:txBody>
                  <a:tcPr anchor="ctr"/>
                </a:tc>
                <a:tc>
                  <a:txBody>
                    <a:bodyPr/>
                    <a:lstStyle/>
                    <a:p>
                      <a:pPr algn="ctr"/>
                      <a:r>
                        <a:rPr kumimoji="1" lang="ja-JP" altLang="en-US" sz="800">
                          <a:latin typeface="Meiryo" panose="020B0604030504040204" pitchFamily="34" charset="-128"/>
                          <a:ea typeface="Meiryo" panose="020B0604030504040204" pitchFamily="34" charset="-128"/>
                        </a:rPr>
                        <a:t>優先順位</a:t>
                      </a:r>
                    </a:p>
                  </a:txBody>
                  <a:tcPr anchor="ctr"/>
                </a:tc>
                <a:extLst>
                  <a:ext uri="{0D108BD9-81ED-4DB2-BD59-A6C34878D82A}">
                    <a16:rowId xmlns:a16="http://schemas.microsoft.com/office/drawing/2014/main" val="2335797880"/>
                  </a:ext>
                </a:extLst>
              </a:tr>
              <a:tr h="432000">
                <a:tc>
                  <a:txBody>
                    <a:bodyPr/>
                    <a:lstStyle/>
                    <a:p>
                      <a:pPr algn="ctr"/>
                      <a:r>
                        <a:rPr kumimoji="1" lang="ja-JP" altLang="en-US" sz="1000">
                          <a:latin typeface="Meiryo" panose="020B0604030504040204" pitchFamily="34" charset="-128"/>
                          <a:ea typeface="Meiryo" panose="020B0604030504040204" pitchFamily="34" charset="-128"/>
                        </a:rPr>
                        <a:t>本人支援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826213561"/>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306962549"/>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3343818461"/>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949225831"/>
                  </a:ext>
                </a:extLst>
              </a:tr>
              <a:tr h="432000">
                <a:tc>
                  <a:txBody>
                    <a:bodyPr/>
                    <a:lstStyle/>
                    <a:p>
                      <a:pPr algn="ctr"/>
                      <a:r>
                        <a:rPr kumimoji="1" lang="ja-JP" altLang="en-US" sz="1000">
                          <a:latin typeface="Meiryo" panose="020B0604030504040204" pitchFamily="34" charset="-128"/>
                          <a:ea typeface="Meiryo" panose="020B0604030504040204" pitchFamily="34" charset="-128"/>
                        </a:rPr>
                        <a:t>家族支援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107343239"/>
                  </a:ext>
                </a:extLst>
              </a:tr>
              <a:tr h="432000">
                <a:tc>
                  <a:txBody>
                    <a:bodyPr/>
                    <a:lstStyle/>
                    <a:p>
                      <a:pPr algn="ctr"/>
                      <a:r>
                        <a:rPr kumimoji="1" lang="ja-JP" altLang="en-US" sz="1000">
                          <a:latin typeface="Meiryo" panose="020B0604030504040204" pitchFamily="34" charset="-128"/>
                          <a:ea typeface="Meiryo" panose="020B0604030504040204" pitchFamily="34" charset="-128"/>
                        </a:rPr>
                        <a:t>移行支援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675489216"/>
                  </a:ext>
                </a:extLst>
              </a:tr>
              <a:tr h="432000">
                <a:tc>
                  <a:txBody>
                    <a:bodyPr/>
                    <a:lstStyle/>
                    <a:p>
                      <a:pPr algn="ctr"/>
                      <a:r>
                        <a:rPr kumimoji="1" lang="ja-JP" altLang="en-US" sz="1000">
                          <a:latin typeface="Meiryo" panose="020B0604030504040204" pitchFamily="34" charset="-128"/>
                          <a:ea typeface="Meiryo" panose="020B0604030504040204" pitchFamily="34" charset="-128"/>
                        </a:rPr>
                        <a:t>地域支援</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地域連携</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4038961668"/>
                  </a:ext>
                </a:extLst>
              </a:tr>
            </a:tbl>
          </a:graphicData>
        </a:graphic>
      </p:graphicFrame>
      <p:sp>
        <p:nvSpPr>
          <p:cNvPr id="50235" name="Rectangle 2786"/>
          <p:cNvSpPr>
            <a:spLocks noChangeArrowheads="1"/>
          </p:cNvSpPr>
          <p:nvPr/>
        </p:nvSpPr>
        <p:spPr bwMode="auto">
          <a:xfrm>
            <a:off x="3850878" y="6704706"/>
            <a:ext cx="4861322" cy="28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675">
                <a:solidFill>
                  <a:srgbClr val="000000"/>
                </a:solidFill>
              </a:rPr>
              <a:t>平成　　　年　　　月　　　日　　　</a:t>
            </a:r>
            <a:r>
              <a:rPr lang="ja-JP" altLang="en-US" sz="675" u="sng">
                <a:solidFill>
                  <a:srgbClr val="000000"/>
                </a:solidFill>
              </a:rPr>
              <a:t>利用者氏名　　　　　　　　　　　　　　　　　　</a:t>
            </a:r>
            <a:r>
              <a:rPr lang="ja-JP" altLang="en-US" sz="675">
                <a:solidFill>
                  <a:srgbClr val="000000"/>
                </a:solidFill>
              </a:rPr>
              <a:t>印　　　</a:t>
            </a:r>
            <a:r>
              <a:rPr lang="ja-JP" altLang="en-US" sz="675" u="sng">
                <a:solidFill>
                  <a:srgbClr val="000000"/>
                </a:solidFill>
              </a:rPr>
              <a:t>児童発達支援管理責任者　　　　　　　　　　　　　　　</a:t>
            </a:r>
            <a:r>
              <a:rPr lang="ja-JP" altLang="en-US" sz="675">
                <a:solidFill>
                  <a:srgbClr val="000000"/>
                </a:solidFill>
              </a:rPr>
              <a:t>印　　　　　　　　　　　</a:t>
            </a:r>
            <a:r>
              <a:rPr lang="ja-JP" altLang="en-US" sz="675" b="1">
                <a:solidFill>
                  <a:srgbClr val="000000"/>
                </a:solidFill>
              </a:rPr>
              <a:t>　　　　　　　　　　　　　　　　　　　</a:t>
            </a:r>
            <a:r>
              <a:rPr lang="ja-JP" altLang="en-US" sz="675" b="1" u="sng">
                <a:solidFill>
                  <a:srgbClr val="000000"/>
                </a:solidFill>
              </a:rPr>
              <a:t>　</a:t>
            </a:r>
            <a:endParaRPr lang="ja-JP" altLang="en-US" sz="675" b="1">
              <a:solidFill>
                <a:srgbClr val="000000"/>
              </a:solidFill>
            </a:endParaRPr>
          </a:p>
        </p:txBody>
      </p:sp>
      <p:sp>
        <p:nvSpPr>
          <p:cNvPr id="3" name="Rectangle 2786">
            <a:extLst>
              <a:ext uri="{FF2B5EF4-FFF2-40B4-BE49-F238E27FC236}">
                <a16:creationId xmlns:a16="http://schemas.microsoft.com/office/drawing/2014/main" id="{3DD30E33-1D53-EE96-FC78-F9F91B13D6C0}"/>
              </a:ext>
            </a:extLst>
          </p:cNvPr>
          <p:cNvSpPr>
            <a:spLocks noChangeArrowheads="1"/>
          </p:cNvSpPr>
          <p:nvPr/>
        </p:nvSpPr>
        <p:spPr bwMode="auto">
          <a:xfrm>
            <a:off x="832262" y="384005"/>
            <a:ext cx="8038606" cy="34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900" b="1" u="sng">
                <a:solidFill>
                  <a:srgbClr val="000000"/>
                </a:solidFill>
              </a:rPr>
              <a:t>利用者名　　　　　　　　　　　　　　</a:t>
            </a:r>
            <a:r>
              <a:rPr lang="ja-JP" altLang="en-US" sz="900" b="1">
                <a:solidFill>
                  <a:srgbClr val="000000"/>
                </a:solidFill>
              </a:rPr>
              <a:t>　　　　　　　　　　　　　　　　　　　　　　　　　　　　　　　　　　　　　　　　　　　　　　　　　　　　　　　　　　　　　　　</a:t>
            </a:r>
            <a:r>
              <a:rPr lang="ja-JP" altLang="en-US" sz="788" b="1" u="sng">
                <a:solidFill>
                  <a:srgbClr val="000000"/>
                </a:solidFill>
              </a:rPr>
              <a:t>作成年月日：　　　　年　　月　　日　　</a:t>
            </a:r>
            <a:br>
              <a:rPr lang="ja-JP" altLang="en-US" sz="788" b="1">
                <a:solidFill>
                  <a:srgbClr val="000000"/>
                </a:solidFill>
              </a:rPr>
            </a:br>
            <a:endParaRPr lang="ja-JP" altLang="en-US" sz="788" b="1">
              <a:solidFill>
                <a:srgbClr val="000000"/>
              </a:solidFill>
            </a:endParaRPr>
          </a:p>
        </p:txBody>
      </p:sp>
      <p:sp>
        <p:nvSpPr>
          <p:cNvPr id="4" name="Rectangle 2786">
            <a:extLst>
              <a:ext uri="{FF2B5EF4-FFF2-40B4-BE49-F238E27FC236}">
                <a16:creationId xmlns:a16="http://schemas.microsoft.com/office/drawing/2014/main" id="{33EC5D15-F960-9475-CC87-DBD2B34761B9}"/>
              </a:ext>
            </a:extLst>
          </p:cNvPr>
          <p:cNvSpPr>
            <a:spLocks noChangeArrowheads="1"/>
          </p:cNvSpPr>
          <p:nvPr/>
        </p:nvSpPr>
        <p:spPr bwMode="auto">
          <a:xfrm>
            <a:off x="2343648" y="153294"/>
            <a:ext cx="4495999" cy="30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ja-JP" altLang="en-US" sz="1800" b="1" u="sng" dirty="0">
                <a:solidFill>
                  <a:srgbClr val="000000"/>
                </a:solidFill>
              </a:rPr>
              <a:t>個別支援計画作成時の留意点（例）</a:t>
            </a:r>
          </a:p>
        </p:txBody>
      </p:sp>
    </p:spTree>
    <p:extLst>
      <p:ext uri="{BB962C8B-B14F-4D97-AF65-F5344CB8AC3E}">
        <p14:creationId xmlns:p14="http://schemas.microsoft.com/office/powerpoint/2010/main" val="95348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FE12DF-60DB-AA66-32F3-6142E1630B7A}"/>
              </a:ext>
            </a:extLst>
          </p:cNvPr>
          <p:cNvSpPr>
            <a:spLocks noGrp="1"/>
          </p:cNvSpPr>
          <p:nvPr>
            <p:ph type="title"/>
          </p:nvPr>
        </p:nvSpPr>
        <p:spPr>
          <a:xfrm>
            <a:off x="628650" y="365126"/>
            <a:ext cx="7886700" cy="1047749"/>
          </a:xfrm>
        </p:spPr>
        <p:txBody>
          <a:bodyPr/>
          <a:lstStyle/>
          <a:p>
            <a:r>
              <a:rPr kumimoji="1" lang="ja-JP" altLang="en-US">
                <a:latin typeface="Meiryo" panose="020B0604030504040204" pitchFamily="34" charset="-128"/>
                <a:ea typeface="Meiryo" panose="020B0604030504040204" pitchFamily="34" charset="-128"/>
              </a:rPr>
              <a:t>総合的な支援方針を考える</a:t>
            </a:r>
          </a:p>
        </p:txBody>
      </p:sp>
      <p:sp>
        <p:nvSpPr>
          <p:cNvPr id="3" name="コンテンツ プレースホルダー 2">
            <a:extLst>
              <a:ext uri="{FF2B5EF4-FFF2-40B4-BE49-F238E27FC236}">
                <a16:creationId xmlns:a16="http://schemas.microsoft.com/office/drawing/2014/main" id="{75076C13-FC36-AE84-EF8E-6EAF5EAE6D3F}"/>
              </a:ext>
            </a:extLst>
          </p:cNvPr>
          <p:cNvSpPr>
            <a:spLocks noGrp="1"/>
          </p:cNvSpPr>
          <p:nvPr>
            <p:ph idx="1"/>
          </p:nvPr>
        </p:nvSpPr>
        <p:spPr>
          <a:xfrm>
            <a:off x="395287" y="1412874"/>
            <a:ext cx="8353425" cy="4968875"/>
          </a:xfrm>
        </p:spPr>
        <p:txBody>
          <a:bodyPr/>
          <a:lstStyle/>
          <a:p>
            <a:r>
              <a:rPr kumimoji="1" lang="ja-JP" altLang="en-US">
                <a:latin typeface="Meiryo" panose="020B0604030504040204" pitchFamily="34" charset="-128"/>
                <a:ea typeface="Meiryo" panose="020B0604030504040204" pitchFamily="34" charset="-128"/>
              </a:rPr>
              <a:t>障害児支援利用計画、障害児支援担当者会議を踏まえて</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サービス提供事業所である、放課後等デイサービス「さんさん」の役割を考え、</a:t>
            </a:r>
            <a:r>
              <a:rPr kumimoji="1" lang="ja-JP" altLang="en-US">
                <a:latin typeface="Meiryo" panose="020B0604030504040204" pitchFamily="34" charset="-128"/>
                <a:ea typeface="Meiryo" panose="020B0604030504040204" pitchFamily="34" charset="-128"/>
              </a:rPr>
              <a:t>当面の支援方針を検討します</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通所する子ども自身にとって</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通わせる保護者にとって</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両者の視点を持ちながら、当面の「さんさん」における支援方針を検討しましょう</a:t>
            </a: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6445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62" y="475866"/>
            <a:ext cx="5155526" cy="329222"/>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350">
                <a:latin typeface="メイリオ" panose="020B0604030504040204" pitchFamily="50" charset="-128"/>
                <a:ea typeface="メイリオ" panose="020B0604030504040204" pitchFamily="50" charset="-128"/>
              </a:rPr>
              <a:t>総合的な支援方針を考えましょう！</a:t>
            </a:r>
            <a:endParaRPr lang="ja-JP" altLang="en-US" sz="1350" dirty="0">
              <a:latin typeface="メイリオ" panose="020B0604030504040204" pitchFamily="50" charset="-128"/>
              <a:ea typeface="メイリオ" panose="020B0604030504040204" pitchFamily="50" charset="-128"/>
            </a:endParaRPr>
          </a:p>
        </p:txBody>
      </p:sp>
      <p:sp>
        <p:nvSpPr>
          <p:cNvPr id="3" name="コンテンツ プレースホルダ 2"/>
          <p:cNvSpPr>
            <a:spLocks noGrp="1"/>
          </p:cNvSpPr>
          <p:nvPr>
            <p:ph idx="1"/>
          </p:nvPr>
        </p:nvSpPr>
        <p:spPr>
          <a:xfrm>
            <a:off x="395287" y="1412875"/>
            <a:ext cx="8353425" cy="4864280"/>
          </a:xfrm>
        </p:spPr>
        <p:style>
          <a:lnRef idx="2">
            <a:schemeClr val="accent5"/>
          </a:lnRef>
          <a:fillRef idx="1">
            <a:schemeClr val="lt1"/>
          </a:fillRef>
          <a:effectRef idx="0">
            <a:schemeClr val="accent5"/>
          </a:effectRef>
          <a:fontRef idx="minor">
            <a:schemeClr val="dk1"/>
          </a:fontRef>
        </p:style>
        <p:txBody>
          <a:bodyPr/>
          <a:lstStyle/>
          <a:p>
            <a:r>
              <a:rPr kumimoji="1" lang="ja-JP" altLang="en-US">
                <a:latin typeface="メイリオ" panose="020B0604030504040204" pitchFamily="50" charset="-128"/>
                <a:ea typeface="メイリオ" panose="020B0604030504040204" pitchFamily="50" charset="-128"/>
              </a:rPr>
              <a:t>利用する子どもにとって</a:t>
            </a: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通わせる保護者にとって</a:t>
            </a: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226217" y="441325"/>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1599872" y="6410086"/>
            <a:ext cx="6163955"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latin typeface="メイリオ" panose="020B0604030504040204" pitchFamily="50" charset="-128"/>
                <a:ea typeface="メイリオ" panose="020B0604030504040204" pitchFamily="50" charset="-128"/>
              </a:rPr>
              <a:t>利用する子どもと保護者にとって、どんな体験になってもらいたいか、通ってみてどんな感想を持ってもらいたいか、のような観点で検討する。箇条書きで構わない。</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199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1315" y="463599"/>
            <a:ext cx="5155526" cy="329222"/>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350">
                <a:latin typeface="メイリオ" panose="020B0604030504040204" pitchFamily="50" charset="-128"/>
                <a:ea typeface="メイリオ" panose="020B0604030504040204" pitchFamily="50" charset="-128"/>
              </a:rPr>
              <a:t>総合的な支援方針を記載する</a:t>
            </a:r>
            <a:endParaRPr lang="ja-JP" altLang="en-US" sz="1350" dirty="0">
              <a:latin typeface="メイリオ" panose="020B0604030504040204" pitchFamily="50" charset="-128"/>
              <a:ea typeface="メイリオ" panose="020B0604030504040204" pitchFamily="50" charset="-128"/>
            </a:endParaRPr>
          </a:p>
        </p:txBody>
      </p:sp>
      <p:graphicFrame>
        <p:nvGraphicFramePr>
          <p:cNvPr id="5" name="表 6">
            <a:extLst>
              <a:ext uri="{FF2B5EF4-FFF2-40B4-BE49-F238E27FC236}">
                <a16:creationId xmlns:a16="http://schemas.microsoft.com/office/drawing/2014/main" id="{A06DA02D-1B81-7C85-A56F-FFCF4EF2645B}"/>
              </a:ext>
            </a:extLst>
          </p:cNvPr>
          <p:cNvGraphicFramePr>
            <a:graphicFrameLocks noGrp="1"/>
          </p:cNvGraphicFramePr>
          <p:nvPr>
            <p:ph idx="1"/>
            <p:extLst>
              <p:ext uri="{D42A27DB-BD31-4B8C-83A1-F6EECF244321}">
                <p14:modId xmlns:p14="http://schemas.microsoft.com/office/powerpoint/2010/main" val="2497214955"/>
              </p:ext>
            </p:extLst>
          </p:nvPr>
        </p:nvGraphicFramePr>
        <p:xfrm>
          <a:off x="1695912" y="1070519"/>
          <a:ext cx="5760000" cy="5040002"/>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2724909021"/>
                    </a:ext>
                  </a:extLst>
                </a:gridCol>
                <a:gridCol w="576000">
                  <a:extLst>
                    <a:ext uri="{9D8B030D-6E8A-4147-A177-3AD203B41FA5}">
                      <a16:colId xmlns:a16="http://schemas.microsoft.com/office/drawing/2014/main" val="12594676"/>
                    </a:ext>
                  </a:extLst>
                </a:gridCol>
                <a:gridCol w="576000">
                  <a:extLst>
                    <a:ext uri="{9D8B030D-6E8A-4147-A177-3AD203B41FA5}">
                      <a16:colId xmlns:a16="http://schemas.microsoft.com/office/drawing/2014/main" val="3369586058"/>
                    </a:ext>
                  </a:extLst>
                </a:gridCol>
                <a:gridCol w="576000">
                  <a:extLst>
                    <a:ext uri="{9D8B030D-6E8A-4147-A177-3AD203B41FA5}">
                      <a16:colId xmlns:a16="http://schemas.microsoft.com/office/drawing/2014/main" val="1604273479"/>
                    </a:ext>
                  </a:extLst>
                </a:gridCol>
                <a:gridCol w="576000">
                  <a:extLst>
                    <a:ext uri="{9D8B030D-6E8A-4147-A177-3AD203B41FA5}">
                      <a16:colId xmlns:a16="http://schemas.microsoft.com/office/drawing/2014/main" val="2441736020"/>
                    </a:ext>
                  </a:extLst>
                </a:gridCol>
                <a:gridCol w="576000">
                  <a:extLst>
                    <a:ext uri="{9D8B030D-6E8A-4147-A177-3AD203B41FA5}">
                      <a16:colId xmlns:a16="http://schemas.microsoft.com/office/drawing/2014/main" val="1486485310"/>
                    </a:ext>
                  </a:extLst>
                </a:gridCol>
                <a:gridCol w="576000">
                  <a:extLst>
                    <a:ext uri="{9D8B030D-6E8A-4147-A177-3AD203B41FA5}">
                      <a16:colId xmlns:a16="http://schemas.microsoft.com/office/drawing/2014/main" val="2990042634"/>
                    </a:ext>
                  </a:extLst>
                </a:gridCol>
                <a:gridCol w="576000">
                  <a:extLst>
                    <a:ext uri="{9D8B030D-6E8A-4147-A177-3AD203B41FA5}">
                      <a16:colId xmlns:a16="http://schemas.microsoft.com/office/drawing/2014/main" val="901728340"/>
                    </a:ext>
                  </a:extLst>
                </a:gridCol>
                <a:gridCol w="576000">
                  <a:extLst>
                    <a:ext uri="{9D8B030D-6E8A-4147-A177-3AD203B41FA5}">
                      <a16:colId xmlns:a16="http://schemas.microsoft.com/office/drawing/2014/main" val="3579654833"/>
                    </a:ext>
                  </a:extLst>
                </a:gridCol>
                <a:gridCol w="576000">
                  <a:extLst>
                    <a:ext uri="{9D8B030D-6E8A-4147-A177-3AD203B41FA5}">
                      <a16:colId xmlns:a16="http://schemas.microsoft.com/office/drawing/2014/main" val="2642924865"/>
                    </a:ext>
                  </a:extLst>
                </a:gridCol>
              </a:tblGrid>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4138226372"/>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2392567375"/>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1709642860"/>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1116995368"/>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1072973595"/>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463534182"/>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1965785019"/>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4192337097"/>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35008797"/>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400405131"/>
                  </a:ext>
                </a:extLst>
              </a:tr>
              <a:tr h="458182">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extLst>
                  <a:ext uri="{0D108BD9-81ED-4DB2-BD59-A6C34878D82A}">
                    <a16:rowId xmlns:a16="http://schemas.microsoft.com/office/drawing/2014/main" val="1140378467"/>
                  </a:ext>
                </a:extLst>
              </a:tr>
            </a:tbl>
          </a:graphicData>
        </a:graphic>
      </p:graphicFrame>
      <p:sp>
        <p:nvSpPr>
          <p:cNvPr id="4" name="テキスト ボックス 3"/>
          <p:cNvSpPr txBox="1"/>
          <p:nvPr/>
        </p:nvSpPr>
        <p:spPr>
          <a:xfrm>
            <a:off x="7237370" y="429058"/>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1490023" y="6381750"/>
            <a:ext cx="6163955"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latin typeface="メイリオ" panose="020B0604030504040204" pitchFamily="50" charset="-128"/>
                <a:ea typeface="メイリオ" panose="020B0604030504040204" pitchFamily="50" charset="-128"/>
              </a:rPr>
              <a:t>前段の話し合いを受けて、１００文字程度にまとめる。（表は</a:t>
            </a:r>
            <a:r>
              <a:rPr lang="en-US" altLang="ja-JP" sz="1050" dirty="0">
                <a:latin typeface="メイリオ" panose="020B0604030504040204" pitchFamily="50" charset="-128"/>
                <a:ea typeface="メイリオ" panose="020B0604030504040204" pitchFamily="50" charset="-128"/>
              </a:rPr>
              <a:t>110</a:t>
            </a:r>
            <a:r>
              <a:rPr lang="ja-JP" altLang="en-US" sz="1050">
                <a:latin typeface="メイリオ" panose="020B0604030504040204" pitchFamily="50" charset="-128"/>
                <a:ea typeface="メイリオ" panose="020B0604030504040204" pitchFamily="50" charset="-128"/>
              </a:rPr>
              <a:t>文字用意している）</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70775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4237" y="475866"/>
            <a:ext cx="5155526" cy="329222"/>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350">
                <a:latin typeface="メイリオ" panose="020B0604030504040204" pitchFamily="50" charset="-128"/>
                <a:ea typeface="メイリオ" panose="020B0604030504040204" pitchFamily="50" charset="-128"/>
              </a:rPr>
              <a:t>長期目標を短期目標を考えましょう！</a:t>
            </a:r>
            <a:endParaRPr lang="ja-JP" altLang="en-US" sz="1350" dirty="0">
              <a:latin typeface="メイリオ" panose="020B0604030504040204" pitchFamily="50" charset="-128"/>
              <a:ea typeface="メイリオ" panose="020B0604030504040204" pitchFamily="50" charset="-128"/>
            </a:endParaRPr>
          </a:p>
        </p:txBody>
      </p:sp>
      <p:sp>
        <p:nvSpPr>
          <p:cNvPr id="3" name="コンテンツ プレースホルダ 2"/>
          <p:cNvSpPr>
            <a:spLocks noGrp="1"/>
          </p:cNvSpPr>
          <p:nvPr>
            <p:ph idx="1"/>
          </p:nvPr>
        </p:nvSpPr>
        <p:spPr>
          <a:xfrm>
            <a:off x="395287" y="1614306"/>
            <a:ext cx="8353425" cy="4586394"/>
          </a:xfrm>
        </p:spPr>
        <p:style>
          <a:lnRef idx="2">
            <a:schemeClr val="accent5"/>
          </a:lnRef>
          <a:fillRef idx="1">
            <a:schemeClr val="lt1"/>
          </a:fillRef>
          <a:effectRef idx="0">
            <a:schemeClr val="accent5"/>
          </a:effectRef>
          <a:fontRef idx="minor">
            <a:schemeClr val="dk1"/>
          </a:fontRef>
        </p:style>
        <p:txBody>
          <a:bodyPr/>
          <a:lstStyle/>
          <a:p>
            <a:r>
              <a:rPr kumimoji="1" lang="ja-JP" altLang="en-US">
                <a:latin typeface="メイリオ" panose="020B0604030504040204" pitchFamily="50" charset="-128"/>
                <a:ea typeface="メイリオ" panose="020B0604030504040204" pitchFamily="50" charset="-128"/>
              </a:rPr>
              <a:t>長期目標（１年後）</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短期目標（半年後）</a:t>
            </a: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348826" y="441325"/>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1490023" y="6333631"/>
            <a:ext cx="6163955"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latin typeface="メイリオ" panose="020B0604030504040204" pitchFamily="50" charset="-128"/>
                <a:ea typeface="メイリオ" panose="020B0604030504040204" pitchFamily="50" charset="-128"/>
              </a:rPr>
              <a:t>総合的な支援方針に基づき、長期目標と短期目標を設定する。</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支援方針の反映を受けて、長期短期を連続させられるように。</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56558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4237" y="473069"/>
            <a:ext cx="5155526" cy="329222"/>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350">
                <a:latin typeface="メイリオ" panose="020B0604030504040204" pitchFamily="50" charset="-128"/>
                <a:ea typeface="メイリオ" panose="020B0604030504040204" pitchFamily="50" charset="-128"/>
              </a:rPr>
              <a:t>必要な項目と優先順位を考えましょう！</a:t>
            </a:r>
            <a:endParaRPr lang="ja-JP" altLang="en-US" sz="1350" dirty="0">
              <a:latin typeface="メイリオ" panose="020B0604030504040204" pitchFamily="50" charset="-128"/>
              <a:ea typeface="メイリオ" panose="020B0604030504040204" pitchFamily="50" charset="-128"/>
            </a:endParaRPr>
          </a:p>
        </p:txBody>
      </p:sp>
      <p:sp>
        <p:nvSpPr>
          <p:cNvPr id="3" name="コンテンツ プレースホルダ 2"/>
          <p:cNvSpPr>
            <a:spLocks noGrp="1"/>
          </p:cNvSpPr>
          <p:nvPr>
            <p:ph idx="1"/>
          </p:nvPr>
        </p:nvSpPr>
        <p:spPr>
          <a:xfrm>
            <a:off x="395287" y="1412875"/>
            <a:ext cx="8353425" cy="4742598"/>
          </a:xfrm>
        </p:spPr>
        <p:style>
          <a:lnRef idx="2">
            <a:schemeClr val="accent5"/>
          </a:lnRef>
          <a:fillRef idx="1">
            <a:schemeClr val="lt1"/>
          </a:fillRef>
          <a:effectRef idx="0">
            <a:schemeClr val="accent5"/>
          </a:effectRef>
          <a:fontRef idx="minor">
            <a:schemeClr val="dk1"/>
          </a:fontRef>
        </p:style>
        <p:txBody>
          <a:bodyPr/>
          <a:lstStyle/>
          <a:p>
            <a:r>
              <a:rPr kumimoji="1" lang="ja-JP" altLang="en-US">
                <a:latin typeface="メイリオ" panose="020B0604030504040204" pitchFamily="50" charset="-128"/>
                <a:ea typeface="メイリオ" panose="020B0604030504040204" pitchFamily="50" charset="-128"/>
              </a:rPr>
              <a:t>必要な項目と優先順位</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348826" y="435483"/>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1490022" y="6381750"/>
            <a:ext cx="6163955"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latin typeface="メイリオ" panose="020B0604030504040204" pitchFamily="50" charset="-128"/>
                <a:ea typeface="メイリオ" panose="020B0604030504040204" pitchFamily="50" charset="-128"/>
              </a:rPr>
              <a:t>総合的な支援方針と長期目標、短期目標に応じて、項目を検討してください。項目を検討したら、優先順位を立てましょう。発達支援と家族支援と地域支援の割合は３：１：１を目安に設定。</a:t>
            </a:r>
          </a:p>
        </p:txBody>
      </p:sp>
    </p:spTree>
    <p:extLst>
      <p:ext uri="{BB962C8B-B14F-4D97-AF65-F5344CB8AC3E}">
        <p14:creationId xmlns:p14="http://schemas.microsoft.com/office/powerpoint/2010/main" val="17065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9CEAE7BE-6994-E24A-95CA-1E0F647402C3}"/>
              </a:ext>
            </a:extLst>
          </p:cNvPr>
          <p:cNvGraphicFramePr>
            <a:graphicFrameLocks noGrp="1"/>
          </p:cNvGraphicFramePr>
          <p:nvPr>
            <p:ph idx="1"/>
            <p:extLst>
              <p:ext uri="{D42A27DB-BD31-4B8C-83A1-F6EECF244321}">
                <p14:modId xmlns:p14="http://schemas.microsoft.com/office/powerpoint/2010/main" val="1090077582"/>
              </p:ext>
            </p:extLst>
          </p:nvPr>
        </p:nvGraphicFramePr>
        <p:xfrm>
          <a:off x="422688" y="1412877"/>
          <a:ext cx="8326025" cy="4809866"/>
        </p:xfrm>
        <a:graphic>
          <a:graphicData uri="http://schemas.openxmlformats.org/drawingml/2006/table">
            <a:tbl>
              <a:tblPr firstRow="1" bandRow="1">
                <a:tableStyleId>{5940675A-B579-460E-94D1-54222C63F5DA}</a:tableStyleId>
              </a:tblPr>
              <a:tblGrid>
                <a:gridCol w="782159">
                  <a:extLst>
                    <a:ext uri="{9D8B030D-6E8A-4147-A177-3AD203B41FA5}">
                      <a16:colId xmlns:a16="http://schemas.microsoft.com/office/drawing/2014/main" val="3671049887"/>
                    </a:ext>
                  </a:extLst>
                </a:gridCol>
                <a:gridCol w="1390389">
                  <a:extLst>
                    <a:ext uri="{9D8B030D-6E8A-4147-A177-3AD203B41FA5}">
                      <a16:colId xmlns:a16="http://schemas.microsoft.com/office/drawing/2014/main" val="2864819647"/>
                    </a:ext>
                  </a:extLst>
                </a:gridCol>
                <a:gridCol w="1686112">
                  <a:extLst>
                    <a:ext uri="{9D8B030D-6E8A-4147-A177-3AD203B41FA5}">
                      <a16:colId xmlns:a16="http://schemas.microsoft.com/office/drawing/2014/main" val="3225598659"/>
                    </a:ext>
                  </a:extLst>
                </a:gridCol>
                <a:gridCol w="858741">
                  <a:extLst>
                    <a:ext uri="{9D8B030D-6E8A-4147-A177-3AD203B41FA5}">
                      <a16:colId xmlns:a16="http://schemas.microsoft.com/office/drawing/2014/main" val="2561383671"/>
                    </a:ext>
                  </a:extLst>
                </a:gridCol>
                <a:gridCol w="597509">
                  <a:extLst>
                    <a:ext uri="{9D8B030D-6E8A-4147-A177-3AD203B41FA5}">
                      <a16:colId xmlns:a16="http://schemas.microsoft.com/office/drawing/2014/main" val="3522470646"/>
                    </a:ext>
                  </a:extLst>
                </a:gridCol>
                <a:gridCol w="931887">
                  <a:extLst>
                    <a:ext uri="{9D8B030D-6E8A-4147-A177-3AD203B41FA5}">
                      <a16:colId xmlns:a16="http://schemas.microsoft.com/office/drawing/2014/main" val="948585348"/>
                    </a:ext>
                  </a:extLst>
                </a:gridCol>
                <a:gridCol w="1668190">
                  <a:extLst>
                    <a:ext uri="{9D8B030D-6E8A-4147-A177-3AD203B41FA5}">
                      <a16:colId xmlns:a16="http://schemas.microsoft.com/office/drawing/2014/main" val="1076813120"/>
                    </a:ext>
                  </a:extLst>
                </a:gridCol>
                <a:gridCol w="411038">
                  <a:extLst>
                    <a:ext uri="{9D8B030D-6E8A-4147-A177-3AD203B41FA5}">
                      <a16:colId xmlns:a16="http://schemas.microsoft.com/office/drawing/2014/main" val="670662666"/>
                    </a:ext>
                  </a:extLst>
                </a:gridCol>
              </a:tblGrid>
              <a:tr h="308978">
                <a:tc gridSpan="8">
                  <a:txBody>
                    <a:bodyPr/>
                    <a:lstStyle/>
                    <a:p>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支援目標及び具体的な支援内容等</a:t>
                      </a:r>
                    </a:p>
                  </a:txBody>
                  <a:tcPr anchor="b"/>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600280946"/>
                  </a:ext>
                </a:extLst>
              </a:tr>
              <a:tr h="557877">
                <a:tc>
                  <a:txBody>
                    <a:bodyPr/>
                    <a:lstStyle/>
                    <a:p>
                      <a:pPr algn="ctr"/>
                      <a:r>
                        <a:rPr kumimoji="1" lang="ja-JP" altLang="en-US" sz="1050">
                          <a:latin typeface="Meiryo" panose="020B0604030504040204" pitchFamily="34" charset="-128"/>
                          <a:ea typeface="Meiryo" panose="020B0604030504040204" pitchFamily="34" charset="-128"/>
                        </a:rPr>
                        <a:t>項目</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支援目標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（具体的な到達目標）</a:t>
                      </a:r>
                      <a:endParaRPr kumimoji="1" lang="ja-JP" altLang="en-US" sz="1050">
                        <a:latin typeface="Meiryo" panose="020B0604030504040204" pitchFamily="34" charset="-128"/>
                        <a:ea typeface="Meiryo" panose="020B0604030504040204" pitchFamily="34" charset="-128"/>
                      </a:endParaRPr>
                    </a:p>
                  </a:txBody>
                  <a:tcPr anchor="ctr"/>
                </a:tc>
                <a:tc gridSpan="2">
                  <a:txBody>
                    <a:bodyPr/>
                    <a:lstStyle/>
                    <a:p>
                      <a:pPr algn="ctr"/>
                      <a:r>
                        <a:rPr kumimoji="1" lang="ja-JP" altLang="en-US" sz="1050">
                          <a:latin typeface="Meiryo" panose="020B0604030504040204" pitchFamily="34" charset="-128"/>
                          <a:ea typeface="Meiryo" panose="020B0604030504040204" pitchFamily="34" charset="-128"/>
                        </a:rPr>
                        <a:t>支援内容</a:t>
                      </a:r>
                      <a:endParaRPr kumimoji="1" lang="en-US" altLang="ja-JP" sz="105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（内容・支援の提供上のポイント・５領域との関連性等）</a:t>
                      </a:r>
                      <a:endParaRPr kumimoji="1" lang="ja-JP" altLang="en-US"/>
                    </a:p>
                  </a:txBody>
                  <a:tcPr anchor="ctr"/>
                </a:tc>
                <a:tc hMerge="1">
                  <a:txBody>
                    <a:bodyPr/>
                    <a:lstStyle/>
                    <a:p>
                      <a:endParaRPr kumimoji="1" lang="ja-JP" altLang="en-US"/>
                    </a:p>
                  </a:txBody>
                  <a:tcPr/>
                </a:tc>
                <a:tc>
                  <a:txBody>
                    <a:bodyPr/>
                    <a:lstStyle/>
                    <a:p>
                      <a:pPr algn="ctr"/>
                      <a:r>
                        <a:rPr kumimoji="1" lang="ja-JP" altLang="en-US" sz="1000">
                          <a:latin typeface="Meiryo" panose="020B0604030504040204" pitchFamily="34" charset="-128"/>
                          <a:ea typeface="Meiryo" panose="020B0604030504040204" pitchFamily="34" charset="-128"/>
                        </a:rPr>
                        <a:t>達成</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時期</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担当者</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提供機関</a:t>
                      </a:r>
                      <a:endParaRPr kumimoji="1" lang="ja-JP" altLang="en-US" sz="1400"/>
                    </a:p>
                  </a:txBody>
                  <a:tcPr anchor="ctr"/>
                </a:tc>
                <a:tc>
                  <a:txBody>
                    <a:bodyPr/>
                    <a:lstStyle/>
                    <a:p>
                      <a:pPr algn="ctr"/>
                      <a:r>
                        <a:rPr kumimoji="1" lang="ja-JP" altLang="en-US" sz="1050">
                          <a:latin typeface="Meiryo" panose="020B0604030504040204" pitchFamily="34" charset="-128"/>
                          <a:ea typeface="Meiryo" panose="020B0604030504040204" pitchFamily="34" charset="-128"/>
                        </a:rPr>
                        <a:t>留意事項</a:t>
                      </a:r>
                    </a:p>
                  </a:txBody>
                  <a:tcPr anchor="ctr"/>
                </a:tc>
                <a:tc>
                  <a:txBody>
                    <a:bodyPr/>
                    <a:lstStyle/>
                    <a:p>
                      <a:pPr algn="ctr"/>
                      <a:r>
                        <a:rPr kumimoji="1" lang="ja-JP" altLang="en-US" sz="800">
                          <a:latin typeface="Meiryo" panose="020B0604030504040204" pitchFamily="34" charset="-128"/>
                          <a:ea typeface="Meiryo" panose="020B0604030504040204" pitchFamily="34" charset="-128"/>
                        </a:rPr>
                        <a:t>優先順位</a:t>
                      </a:r>
                    </a:p>
                  </a:txBody>
                  <a:tcPr anchor="ctr"/>
                </a:tc>
                <a:extLst>
                  <a:ext uri="{0D108BD9-81ED-4DB2-BD59-A6C34878D82A}">
                    <a16:rowId xmlns:a16="http://schemas.microsoft.com/office/drawing/2014/main" val="2335797880"/>
                  </a:ext>
                </a:extLst>
              </a:tr>
              <a:tr h="1023531">
                <a:tc>
                  <a:txBody>
                    <a:bodyPr/>
                    <a:lstStyle/>
                    <a:p>
                      <a:pPr algn="ctr"/>
                      <a:r>
                        <a:rPr kumimoji="1" lang="ja-JP" altLang="en-US" sz="1000">
                          <a:latin typeface="Meiryo" panose="020B0604030504040204" pitchFamily="34" charset="-128"/>
                          <a:ea typeface="Meiryo" panose="020B0604030504040204" pitchFamily="34" charset="-128"/>
                        </a:rPr>
                        <a:t>本人支援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826213561"/>
                  </a:ext>
                </a:extLst>
              </a:tr>
              <a:tr h="486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extLst>
                  <a:ext uri="{0D108BD9-81ED-4DB2-BD59-A6C34878D82A}">
                    <a16:rowId xmlns:a16="http://schemas.microsoft.com/office/drawing/2014/main" val="306962549"/>
                  </a:ext>
                </a:extLst>
              </a:tr>
              <a:tr h="486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extLst>
                  <a:ext uri="{0D108BD9-81ED-4DB2-BD59-A6C34878D82A}">
                    <a16:rowId xmlns:a16="http://schemas.microsoft.com/office/drawing/2014/main" val="3343818461"/>
                  </a:ext>
                </a:extLst>
              </a:tr>
              <a:tr h="486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extLst>
                  <a:ext uri="{0D108BD9-81ED-4DB2-BD59-A6C34878D82A}">
                    <a16:rowId xmlns:a16="http://schemas.microsoft.com/office/drawing/2014/main" val="1949225831"/>
                  </a:ext>
                </a:extLst>
              </a:tr>
              <a:tr h="486580">
                <a:tc>
                  <a:txBody>
                    <a:bodyPr/>
                    <a:lstStyle/>
                    <a:p>
                      <a:pPr algn="ctr"/>
                      <a:r>
                        <a:rPr kumimoji="1" lang="ja-JP" altLang="en-US" sz="1000">
                          <a:latin typeface="Meiryo" panose="020B0604030504040204" pitchFamily="34" charset="-128"/>
                          <a:ea typeface="Meiryo" panose="020B0604030504040204" pitchFamily="34" charset="-128"/>
                        </a:rPr>
                        <a:t>家族支援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extLst>
                  <a:ext uri="{0D108BD9-81ED-4DB2-BD59-A6C34878D82A}">
                    <a16:rowId xmlns:a16="http://schemas.microsoft.com/office/drawing/2014/main" val="2107343239"/>
                  </a:ext>
                </a:extLst>
              </a:tr>
              <a:tr h="486580">
                <a:tc>
                  <a:txBody>
                    <a:bodyPr/>
                    <a:lstStyle/>
                    <a:p>
                      <a:pPr algn="ctr"/>
                      <a:r>
                        <a:rPr kumimoji="1" lang="ja-JP" altLang="en-US" sz="1000">
                          <a:latin typeface="Meiryo" panose="020B0604030504040204" pitchFamily="34" charset="-128"/>
                          <a:ea typeface="Meiryo" panose="020B0604030504040204" pitchFamily="34" charset="-128"/>
                        </a:rPr>
                        <a:t>移行支援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extLst>
                  <a:ext uri="{0D108BD9-81ED-4DB2-BD59-A6C34878D82A}">
                    <a16:rowId xmlns:a16="http://schemas.microsoft.com/office/drawing/2014/main" val="675489216"/>
                  </a:ext>
                </a:extLst>
              </a:tr>
              <a:tr h="486580">
                <a:tc>
                  <a:txBody>
                    <a:bodyPr/>
                    <a:lstStyle/>
                    <a:p>
                      <a:pPr algn="ctr"/>
                      <a:r>
                        <a:rPr kumimoji="1" lang="ja-JP" altLang="en-US" sz="1000">
                          <a:latin typeface="Meiryo" panose="020B0604030504040204" pitchFamily="34" charset="-128"/>
                          <a:ea typeface="Meiryo" panose="020B0604030504040204" pitchFamily="34" charset="-128"/>
                        </a:rPr>
                        <a:t>地域支援</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地域連携</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extLst>
                  <a:ext uri="{0D108BD9-81ED-4DB2-BD59-A6C34878D82A}">
                    <a16:rowId xmlns:a16="http://schemas.microsoft.com/office/drawing/2014/main" val="4038961668"/>
                  </a:ext>
                </a:extLst>
              </a:tr>
            </a:tbl>
          </a:graphicData>
        </a:graphic>
      </p:graphicFrame>
      <p:sp>
        <p:nvSpPr>
          <p:cNvPr id="50235" name="Rectangle 2786"/>
          <p:cNvSpPr>
            <a:spLocks noChangeArrowheads="1"/>
          </p:cNvSpPr>
          <p:nvPr/>
        </p:nvSpPr>
        <p:spPr bwMode="auto">
          <a:xfrm>
            <a:off x="3850878" y="6704706"/>
            <a:ext cx="4861322" cy="28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675">
                <a:solidFill>
                  <a:srgbClr val="000000"/>
                </a:solidFill>
              </a:rPr>
              <a:t>平成　　　年　　　月　　　日　　　</a:t>
            </a:r>
            <a:r>
              <a:rPr lang="ja-JP" altLang="en-US" sz="675" u="sng">
                <a:solidFill>
                  <a:srgbClr val="000000"/>
                </a:solidFill>
              </a:rPr>
              <a:t>利用者氏名　　　　　　　　　　　　　　　　　　</a:t>
            </a:r>
            <a:r>
              <a:rPr lang="ja-JP" altLang="en-US" sz="675">
                <a:solidFill>
                  <a:srgbClr val="000000"/>
                </a:solidFill>
              </a:rPr>
              <a:t>印　　　</a:t>
            </a:r>
            <a:r>
              <a:rPr lang="ja-JP" altLang="en-US" sz="675" u="sng">
                <a:solidFill>
                  <a:srgbClr val="000000"/>
                </a:solidFill>
              </a:rPr>
              <a:t>児童発達支援管理責任者　　　　　　　　　　　　　　　</a:t>
            </a:r>
            <a:r>
              <a:rPr lang="ja-JP" altLang="en-US" sz="675">
                <a:solidFill>
                  <a:srgbClr val="000000"/>
                </a:solidFill>
              </a:rPr>
              <a:t>印　　　　　　　　　　　</a:t>
            </a:r>
            <a:r>
              <a:rPr lang="ja-JP" altLang="en-US" sz="675" b="1">
                <a:solidFill>
                  <a:srgbClr val="000000"/>
                </a:solidFill>
              </a:rPr>
              <a:t>　　　　　　　　　　　　　　　　　　　</a:t>
            </a:r>
            <a:r>
              <a:rPr lang="ja-JP" altLang="en-US" sz="675" b="1" u="sng">
                <a:solidFill>
                  <a:srgbClr val="000000"/>
                </a:solidFill>
              </a:rPr>
              <a:t>　</a:t>
            </a:r>
            <a:endParaRPr lang="ja-JP" altLang="en-US" sz="675" b="1">
              <a:solidFill>
                <a:srgbClr val="000000"/>
              </a:solidFill>
            </a:endParaRPr>
          </a:p>
        </p:txBody>
      </p:sp>
      <p:sp>
        <p:nvSpPr>
          <p:cNvPr id="2" name="テキスト ボックス 1">
            <a:extLst>
              <a:ext uri="{FF2B5EF4-FFF2-40B4-BE49-F238E27FC236}">
                <a16:creationId xmlns:a16="http://schemas.microsoft.com/office/drawing/2014/main" id="{8D2E566F-EBE3-5256-FE66-684ECEAC3A03}"/>
              </a:ext>
            </a:extLst>
          </p:cNvPr>
          <p:cNvSpPr txBox="1"/>
          <p:nvPr/>
        </p:nvSpPr>
        <p:spPr>
          <a:xfrm>
            <a:off x="3722119" y="4438002"/>
            <a:ext cx="3322122" cy="923330"/>
          </a:xfrm>
          <a:prstGeom prst="rect">
            <a:avLst/>
          </a:prstGeom>
          <a:noFill/>
        </p:spPr>
        <p:txBody>
          <a:bodyPr wrap="square" rtlCol="0">
            <a:spAutoFit/>
          </a:bodyPr>
          <a:lstStyle/>
          <a:p>
            <a:r>
              <a:rPr lang="ja-JP" altLang="en-US" sz="1350">
                <a:solidFill>
                  <a:schemeClr val="bg1"/>
                </a:solidFill>
                <a:latin typeface="Meiryo" panose="020B0604030504040204" pitchFamily="34" charset="-128"/>
                <a:ea typeface="Meiryo" panose="020B0604030504040204" pitchFamily="34" charset="-128"/>
              </a:rPr>
              <a:t>演習では１項目のみ、具体的支援内容を検討してください。</a:t>
            </a:r>
            <a:endParaRPr lang="en-US" altLang="ja-JP" sz="1350" dirty="0">
              <a:solidFill>
                <a:schemeClr val="bg1"/>
              </a:solidFill>
              <a:latin typeface="Meiryo" panose="020B0604030504040204" pitchFamily="34" charset="-128"/>
              <a:ea typeface="Meiryo" panose="020B0604030504040204" pitchFamily="34" charset="-128"/>
            </a:endParaRPr>
          </a:p>
          <a:p>
            <a:endParaRPr lang="en-US" altLang="ja-JP" sz="1350" dirty="0">
              <a:solidFill>
                <a:schemeClr val="bg1"/>
              </a:solidFill>
              <a:latin typeface="Meiryo" panose="020B0604030504040204" pitchFamily="34" charset="-128"/>
              <a:ea typeface="Meiryo" panose="020B0604030504040204" pitchFamily="34" charset="-128"/>
            </a:endParaRPr>
          </a:p>
          <a:p>
            <a:r>
              <a:rPr lang="ja-JP" altLang="en-US" sz="1350">
                <a:solidFill>
                  <a:schemeClr val="bg1"/>
                </a:solidFill>
                <a:latin typeface="Meiryo" panose="020B0604030504040204" pitchFamily="34" charset="-128"/>
                <a:ea typeface="Meiryo" panose="020B0604030504040204" pitchFamily="34" charset="-128"/>
              </a:rPr>
              <a:t>グレーの部分は記入しない。</a:t>
            </a:r>
          </a:p>
        </p:txBody>
      </p:sp>
      <p:sp>
        <p:nvSpPr>
          <p:cNvPr id="5" name="四角形: 角を丸くする 5">
            <a:extLst>
              <a:ext uri="{FF2B5EF4-FFF2-40B4-BE49-F238E27FC236}">
                <a16:creationId xmlns:a16="http://schemas.microsoft.com/office/drawing/2014/main" id="{09C5E64A-2717-C09F-1F42-499A07A9CFF2}"/>
              </a:ext>
            </a:extLst>
          </p:cNvPr>
          <p:cNvSpPr/>
          <p:nvPr/>
        </p:nvSpPr>
        <p:spPr>
          <a:xfrm>
            <a:off x="1083704" y="6381750"/>
            <a:ext cx="6976592"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latin typeface="メイリオ" panose="020B0604030504040204" pitchFamily="50" charset="-128"/>
                <a:ea typeface="メイリオ" panose="020B0604030504040204" pitchFamily="50" charset="-128"/>
              </a:rPr>
              <a:t>検討した項目を記載し、優先順位を記入しましょう。１項目のみ、具体的目標、内容等を検討してください。</a:t>
            </a:r>
            <a:endParaRPr lang="en-US" altLang="ja-JP" sz="1050"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CC6BFA65-62AB-3CFD-84CC-DAD5B809C8C9}"/>
              </a:ext>
            </a:extLst>
          </p:cNvPr>
          <p:cNvSpPr>
            <a:spLocks noGrp="1"/>
          </p:cNvSpPr>
          <p:nvPr>
            <p:ph type="title"/>
          </p:nvPr>
        </p:nvSpPr>
        <p:spPr>
          <a:xfrm>
            <a:off x="1994237" y="468098"/>
            <a:ext cx="5155526" cy="329222"/>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350">
                <a:latin typeface="メイリオ" panose="020B0604030504040204" pitchFamily="50" charset="-128"/>
                <a:ea typeface="メイリオ" panose="020B0604030504040204" pitchFamily="50" charset="-128"/>
              </a:rPr>
              <a:t>具体的支援内容を考えましょう！</a:t>
            </a:r>
            <a:endParaRPr lang="ja-JP" altLang="en-US" sz="135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E5C35B0-5E4C-7F23-8DFB-F935ED0A1CA4}"/>
              </a:ext>
            </a:extLst>
          </p:cNvPr>
          <p:cNvSpPr txBox="1"/>
          <p:nvPr/>
        </p:nvSpPr>
        <p:spPr>
          <a:xfrm>
            <a:off x="7362273" y="517293"/>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Tree>
    <p:extLst>
      <p:ext uri="{BB962C8B-B14F-4D97-AF65-F5344CB8AC3E}">
        <p14:creationId xmlns:p14="http://schemas.microsoft.com/office/powerpoint/2010/main" val="871105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534A2B-221C-3CE3-AEA6-361B3C828F7C}"/>
              </a:ext>
            </a:extLst>
          </p:cNvPr>
          <p:cNvSpPr>
            <a:spLocks noGrp="1"/>
          </p:cNvSpPr>
          <p:nvPr>
            <p:ph type="ctrTitle"/>
          </p:nvPr>
        </p:nvSpPr>
        <p:spPr/>
        <p:txBody>
          <a:bodyPr/>
          <a:lstStyle/>
          <a:p>
            <a:r>
              <a:rPr kumimoji="1" lang="ja-JP" altLang="en-US">
                <a:latin typeface="Meiryo" panose="020B0604030504040204" pitchFamily="34" charset="-128"/>
                <a:ea typeface="Meiryo" panose="020B0604030504040204" pitchFamily="34" charset="-128"/>
              </a:rPr>
              <a:t>全体で振り返り</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４分</a:t>
            </a:r>
          </a:p>
        </p:txBody>
      </p:sp>
      <p:sp>
        <p:nvSpPr>
          <p:cNvPr id="4" name="字幕 3">
            <a:extLst>
              <a:ext uri="{FF2B5EF4-FFF2-40B4-BE49-F238E27FC236}">
                <a16:creationId xmlns:a16="http://schemas.microsoft.com/office/drawing/2014/main" id="{EB8D622F-DB65-FD96-D41F-0E4958BD6442}"/>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399412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E3750CA-7BC3-56D0-5B70-042643D7BAE3}"/>
              </a:ext>
            </a:extLst>
          </p:cNvPr>
          <p:cNvSpPr>
            <a:spLocks noGrp="1"/>
          </p:cNvSpPr>
          <p:nvPr>
            <p:ph idx="1"/>
          </p:nvPr>
        </p:nvSpPr>
        <p:spPr>
          <a:xfrm>
            <a:off x="395287" y="1412874"/>
            <a:ext cx="8353425" cy="4968875"/>
          </a:xfrm>
        </p:spPr>
        <p:txBody>
          <a:bodyPr>
            <a:normAutofit fontScale="92500"/>
          </a:bodyPr>
          <a:lstStyle/>
          <a:p>
            <a:pPr marL="0" indent="0">
              <a:buNone/>
            </a:pPr>
            <a:r>
              <a:rPr lang="ja-JP" altLang="en-US">
                <a:latin typeface="Meiryo" panose="020B0604030504040204" pitchFamily="34" charset="-128"/>
                <a:ea typeface="Meiryo" panose="020B0604030504040204" pitchFamily="34" charset="-128"/>
              </a:rPr>
              <a:t>＜作成した個別支援計画の振り返り＞</a:t>
            </a:r>
            <a:endParaRPr lang="en-US" altLang="ja-JP" dirty="0">
              <a:latin typeface="Meiryo" panose="020B0604030504040204" pitchFamily="34" charset="-128"/>
              <a:ea typeface="Meiryo" panose="020B0604030504040204" pitchFamily="34" charset="-128"/>
            </a:endParaRPr>
          </a:p>
          <a:p>
            <a:r>
              <a:rPr lang="en-US" altLang="ja-JP" dirty="0">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計画作成のポイント</a:t>
            </a: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に照らし合わせて</a:t>
            </a:r>
            <a:r>
              <a:rPr lang="ja-JP" altLang="en-US" dirty="0">
                <a:latin typeface="Meiryo" panose="020B0604030504040204" pitchFamily="34" charset="-128"/>
                <a:ea typeface="Meiryo" panose="020B0604030504040204" pitchFamily="34" charset="-128"/>
              </a:rPr>
              <a:t>、表現などを見直してみましょう</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本人や家族のニーズを反映し、</a:t>
            </a:r>
            <a:endParaRPr lang="en-US" altLang="ja-JP" dirty="0">
              <a:latin typeface="Meiryo" panose="020B0604030504040204" pitchFamily="34" charset="-128"/>
              <a:ea typeface="Meiryo" panose="020B0604030504040204" pitchFamily="34" charset="-128"/>
            </a:endParaRPr>
          </a:p>
          <a:p>
            <a:pPr marL="276965" lvl="1" indent="0">
              <a:buNone/>
            </a:pPr>
            <a:r>
              <a:rPr lang="ja-JP" altLang="en-US">
                <a:latin typeface="Meiryo" panose="020B0604030504040204" pitchFamily="34" charset="-128"/>
                <a:ea typeface="Meiryo" panose="020B0604030504040204" pitchFamily="34" charset="-128"/>
              </a:rPr>
              <a:t>＜</a:t>
            </a:r>
            <a:r>
              <a:rPr lang="ja-JP" altLang="en-US" dirty="0">
                <a:latin typeface="Meiryo" panose="020B0604030504040204" pitchFamily="34" charset="-128"/>
                <a:ea typeface="Meiryo" panose="020B0604030504040204" pitchFamily="34" charset="-128"/>
              </a:rPr>
              <a:t>総合的支援方法→長期目標→短期目標→項目ごとのねらい＞という形で、関連づけられ、整合性がとれていますか</a:t>
            </a:r>
            <a:endParaRPr lang="en-US" altLang="ja-JP" dirty="0">
              <a:latin typeface="Meiryo" panose="020B0604030504040204" pitchFamily="34" charset="-128"/>
              <a:ea typeface="Meiryo" panose="020B0604030504040204" pitchFamily="34" charset="-128"/>
            </a:endParaRPr>
          </a:p>
          <a:p>
            <a:pPr marL="276965" lvl="1" indent="0">
              <a:buNone/>
            </a:pPr>
            <a:r>
              <a:rPr lang="ja-JP" altLang="en-US">
                <a:latin typeface="Meiryo" panose="020B0604030504040204" pitchFamily="34" charset="-128"/>
                <a:ea typeface="Meiryo" panose="020B0604030504040204" pitchFamily="34" charset="-128"/>
              </a:rPr>
              <a:t>時</a:t>
            </a:r>
            <a:r>
              <a:rPr lang="ja-JP" altLang="en-US" dirty="0">
                <a:latin typeface="Meiryo" panose="020B0604030504040204" pitchFamily="34" charset="-128"/>
                <a:ea typeface="Meiryo" panose="020B0604030504040204" pitchFamily="34" charset="-128"/>
              </a:rPr>
              <a:t>に短期目標より、項目ごとのねらいの方が、大きな内容になっていることを見かけます</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「楽しく」「ちゃんと」などの抽象的な表現になっていないか</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赤ペンを用いて、必要な修正を行いましょう。前の文章は消してしまわずに、見える形で修正</a:t>
            </a:r>
            <a:r>
              <a:rPr lang="ja-JP" altLang="en-US">
                <a:latin typeface="Meiryo" panose="020B0604030504040204" pitchFamily="34" charset="-128"/>
                <a:ea typeface="Meiryo" panose="020B0604030504040204" pitchFamily="34" charset="-128"/>
              </a:rPr>
              <a:t>してください</a:t>
            </a:r>
            <a:endParaRPr lang="en-US" altLang="ja-JP" dirty="0">
              <a:latin typeface="Meiryo" panose="020B0604030504040204" pitchFamily="34" charset="-128"/>
              <a:ea typeface="Meiryo" panose="020B0604030504040204" pitchFamily="34" charset="-128"/>
            </a:endParaRPr>
          </a:p>
          <a:p>
            <a:pPr marL="0" indent="0">
              <a:buNone/>
            </a:pPr>
            <a:endParaRPr lang="ja-JP" altLang="en-US" dirty="0">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005B8929-9D99-A44A-9111-D49B185AF9C1}"/>
              </a:ext>
            </a:extLst>
          </p:cNvPr>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5" name="タイトル 1">
            <a:extLst>
              <a:ext uri="{FF2B5EF4-FFF2-40B4-BE49-F238E27FC236}">
                <a16:creationId xmlns:a16="http://schemas.microsoft.com/office/drawing/2014/main" id="{CCCBC4B5-66FF-F1E6-918F-E0D8BC7FDC82}"/>
              </a:ext>
            </a:extLst>
          </p:cNvPr>
          <p:cNvSpPr txBox="1">
            <a:spLocks/>
          </p:cNvSpPr>
          <p:nvPr/>
        </p:nvSpPr>
        <p:spPr>
          <a:xfrm>
            <a:off x="1485900" y="484052"/>
            <a:ext cx="6172200" cy="39397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a:latin typeface="Meiryo" panose="020B0604030504040204" pitchFamily="34" charset="-128"/>
                <a:ea typeface="Meiryo" panose="020B0604030504040204" pitchFamily="34" charset="-128"/>
              </a:rPr>
              <a:t>個別支援計画作成演習後の確認</a:t>
            </a:r>
            <a:endParaRPr lang="ja-JP" altLang="en-US" sz="3047"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925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D800B0-B71C-3EB7-3524-7D2A6091052D}"/>
              </a:ext>
            </a:extLst>
          </p:cNvPr>
          <p:cNvSpPr>
            <a:spLocks noGrp="1"/>
          </p:cNvSpPr>
          <p:nvPr>
            <p:ph type="title"/>
          </p:nvPr>
        </p:nvSpPr>
        <p:spPr>
          <a:xfrm>
            <a:off x="1614488" y="2536392"/>
            <a:ext cx="5915025" cy="994172"/>
          </a:xfrm>
        </p:spPr>
        <p:txBody>
          <a:bodyPr/>
          <a:lstStyle/>
          <a:p>
            <a:r>
              <a:rPr kumimoji="1" lang="ja-JP" altLang="en-US" dirty="0">
                <a:latin typeface="Meiryo" panose="020B0604030504040204" pitchFamily="34" charset="-128"/>
                <a:ea typeface="Meiryo" panose="020B0604030504040204" pitchFamily="34" charset="-128"/>
              </a:rPr>
              <a:t>タイムスケジュール</a:t>
            </a:r>
          </a:p>
        </p:txBody>
      </p:sp>
      <p:sp>
        <p:nvSpPr>
          <p:cNvPr id="3" name="コンテンツ プレースホルダー 2">
            <a:extLst>
              <a:ext uri="{FF2B5EF4-FFF2-40B4-BE49-F238E27FC236}">
                <a16:creationId xmlns:a16="http://schemas.microsoft.com/office/drawing/2014/main" id="{85A406A0-26EB-605D-1F80-6C77B83E268D}"/>
              </a:ext>
            </a:extLst>
          </p:cNvPr>
          <p:cNvSpPr>
            <a:spLocks noGrp="1"/>
          </p:cNvSpPr>
          <p:nvPr>
            <p:ph idx="1"/>
          </p:nvPr>
        </p:nvSpPr>
        <p:spPr>
          <a:xfrm>
            <a:off x="1614488" y="3489008"/>
            <a:ext cx="5915025" cy="2260164"/>
          </a:xfrm>
        </p:spPr>
        <p:txBody>
          <a:bodyPr>
            <a:normAutofit fontScale="77500" lnSpcReduction="20000"/>
          </a:bodyPr>
          <a:lstStyle/>
          <a:p>
            <a:pPr>
              <a:lnSpc>
                <a:spcPct val="150000"/>
              </a:lnSpc>
            </a:pPr>
            <a:r>
              <a:rPr kumimoji="1" lang="ja-JP" altLang="en-US" dirty="0">
                <a:latin typeface="Meiryo" panose="020B0604030504040204" pitchFamily="34" charset="-128"/>
                <a:ea typeface="Meiryo" panose="020B0604030504040204" pitchFamily="34" charset="-128"/>
              </a:rPr>
              <a:t>個別支援計画作成に関する講義　</a:t>
            </a:r>
            <a:r>
              <a:rPr kumimoji="1" lang="en-US" altLang="ja-JP" dirty="0">
                <a:latin typeface="Meiryo" panose="020B0604030504040204" pitchFamily="34" charset="-128"/>
                <a:ea typeface="Meiryo" panose="020B0604030504040204" pitchFamily="34" charset="-128"/>
              </a:rPr>
              <a:t>30</a:t>
            </a:r>
            <a:r>
              <a:rPr kumimoji="1" lang="ja-JP" altLang="en-US" dirty="0">
                <a:latin typeface="Meiryo" panose="020B0604030504040204" pitchFamily="34" charset="-128"/>
                <a:ea typeface="Meiryo" panose="020B0604030504040204" pitchFamily="34" charset="-128"/>
              </a:rPr>
              <a:t>分</a:t>
            </a:r>
            <a:endParaRPr kumimoji="1" lang="en-US" altLang="ja-JP" dirty="0">
              <a:latin typeface="Meiryo" panose="020B0604030504040204" pitchFamily="34" charset="-128"/>
              <a:ea typeface="Meiryo" panose="020B0604030504040204" pitchFamily="34" charset="-128"/>
            </a:endParaRPr>
          </a:p>
          <a:p>
            <a:pPr>
              <a:lnSpc>
                <a:spcPct val="150000"/>
              </a:lnSpc>
            </a:pPr>
            <a:r>
              <a:rPr lang="ja-JP" altLang="en-US" dirty="0">
                <a:latin typeface="Meiryo" panose="020B0604030504040204" pitchFamily="34" charset="-128"/>
                <a:ea typeface="Meiryo" panose="020B0604030504040204" pitchFamily="34" charset="-128"/>
              </a:rPr>
              <a:t>個別支援計画の作成演習　　</a:t>
            </a:r>
            <a:r>
              <a:rPr lang="en-US" altLang="ja-JP" dirty="0">
                <a:latin typeface="Meiryo" panose="020B0604030504040204" pitchFamily="34" charset="-128"/>
                <a:ea typeface="Meiryo" panose="020B0604030504040204" pitchFamily="34" charset="-128"/>
              </a:rPr>
              <a:t>70</a:t>
            </a:r>
            <a:r>
              <a:rPr lang="ja-JP" altLang="en-US" dirty="0">
                <a:latin typeface="Meiryo" panose="020B0604030504040204" pitchFamily="34" charset="-128"/>
                <a:ea typeface="Meiryo" panose="020B0604030504040204" pitchFamily="34" charset="-128"/>
              </a:rPr>
              <a:t>分</a:t>
            </a:r>
            <a:endParaRPr lang="en-US" altLang="ja-JP" dirty="0">
              <a:latin typeface="Meiryo" panose="020B0604030504040204" pitchFamily="34" charset="-128"/>
              <a:ea typeface="Meiryo" panose="020B0604030504040204" pitchFamily="34" charset="-128"/>
            </a:endParaRPr>
          </a:p>
          <a:p>
            <a:pPr>
              <a:lnSpc>
                <a:spcPct val="150000"/>
              </a:lnSpc>
            </a:pPr>
            <a:r>
              <a:rPr lang="ja-JP" altLang="en-US" dirty="0">
                <a:latin typeface="Meiryo" panose="020B0604030504040204" pitchFamily="34" charset="-128"/>
                <a:ea typeface="Meiryo" panose="020B0604030504040204" pitchFamily="34" charset="-128"/>
              </a:rPr>
              <a:t>モニタリングに関する講義　</a:t>
            </a:r>
            <a:r>
              <a:rPr lang="en-US" altLang="ja-JP" dirty="0">
                <a:latin typeface="Meiryo" panose="020B0604030504040204" pitchFamily="34" charset="-128"/>
                <a:ea typeface="Meiryo" panose="020B0604030504040204" pitchFamily="34" charset="-128"/>
              </a:rPr>
              <a:t>20</a:t>
            </a:r>
            <a:r>
              <a:rPr lang="ja-JP" altLang="en-US" dirty="0">
                <a:latin typeface="Meiryo" panose="020B0604030504040204" pitchFamily="34" charset="-128"/>
                <a:ea typeface="Meiryo" panose="020B0604030504040204" pitchFamily="34" charset="-128"/>
              </a:rPr>
              <a:t>分</a:t>
            </a:r>
            <a:endParaRPr lang="en-US" altLang="ja-JP" dirty="0">
              <a:latin typeface="Meiryo" panose="020B0604030504040204" pitchFamily="34" charset="-128"/>
              <a:ea typeface="Meiryo" panose="020B0604030504040204" pitchFamily="34" charset="-128"/>
            </a:endParaRPr>
          </a:p>
          <a:p>
            <a:pPr>
              <a:lnSpc>
                <a:spcPct val="150000"/>
              </a:lnSpc>
            </a:pPr>
            <a:r>
              <a:rPr lang="ja-JP" altLang="en-US" dirty="0">
                <a:latin typeface="Meiryo" panose="020B0604030504040204" pitchFamily="34" charset="-128"/>
                <a:ea typeface="Meiryo" panose="020B0604030504040204" pitchFamily="34" charset="-128"/>
              </a:rPr>
              <a:t>モニタリングの実施演習　　</a:t>
            </a:r>
            <a:r>
              <a:rPr lang="en-US" altLang="ja-JP" dirty="0">
                <a:latin typeface="Meiryo" panose="020B0604030504040204" pitchFamily="34" charset="-128"/>
                <a:ea typeface="Meiryo" panose="020B0604030504040204" pitchFamily="34" charset="-128"/>
              </a:rPr>
              <a:t>60</a:t>
            </a:r>
            <a:r>
              <a:rPr lang="ja-JP" altLang="en-US" dirty="0">
                <a:latin typeface="Meiryo" panose="020B0604030504040204" pitchFamily="34" charset="-128"/>
                <a:ea typeface="Meiryo" panose="020B0604030504040204" pitchFamily="34" charset="-128"/>
              </a:rPr>
              <a:t>分</a:t>
            </a:r>
            <a:endParaRPr lang="en-US" altLang="ja-JP" dirty="0">
              <a:latin typeface="Meiryo" panose="020B0604030504040204" pitchFamily="34" charset="-128"/>
              <a:ea typeface="Meiryo" panose="020B0604030504040204" pitchFamily="34" charset="-128"/>
            </a:endParaRPr>
          </a:p>
          <a:p>
            <a:pPr>
              <a:lnSpc>
                <a:spcPct val="150000"/>
              </a:lnSpc>
            </a:pPr>
            <a:endParaRPr kumimoji="1" lang="ja-JP" altLang="en-US" dirty="0">
              <a:latin typeface="Meiryo" panose="020B0604030504040204" pitchFamily="34" charset="-128"/>
              <a:ea typeface="Meiryo" panose="020B0604030504040204" pitchFamily="34" charset="-128"/>
            </a:endParaRPr>
          </a:p>
        </p:txBody>
      </p:sp>
      <p:sp>
        <p:nvSpPr>
          <p:cNvPr id="4" name="タイトル 1">
            <a:extLst>
              <a:ext uri="{FF2B5EF4-FFF2-40B4-BE49-F238E27FC236}">
                <a16:creationId xmlns:a16="http://schemas.microsoft.com/office/drawing/2014/main" id="{F4827B42-4B92-7B22-BABF-2285F8FFA796}"/>
              </a:ext>
            </a:extLst>
          </p:cNvPr>
          <p:cNvSpPr txBox="1">
            <a:spLocks/>
          </p:cNvSpPr>
          <p:nvPr/>
        </p:nvSpPr>
        <p:spPr>
          <a:xfrm>
            <a:off x="1614488" y="1108829"/>
            <a:ext cx="5915025" cy="1420059"/>
          </a:xfrm>
          <a:prstGeom prst="rect">
            <a:avLst/>
          </a:prstGeom>
          <a:solidFill>
            <a:schemeClr val="accent2"/>
          </a:solidFill>
          <a:ln>
            <a:solidFill>
              <a:schemeClr val="accent2">
                <a:lumMod val="75000"/>
              </a:schemeClr>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000" dirty="0">
                <a:solidFill>
                  <a:schemeClr val="bg1"/>
                </a:solidFill>
                <a:latin typeface="メイリオ" panose="020B0604030504040204" pitchFamily="50" charset="-128"/>
                <a:ea typeface="メイリオ" panose="020B0604030504040204" pitchFamily="50" charset="-128"/>
              </a:rPr>
              <a:t>この科目の獲得目標</a:t>
            </a:r>
            <a:endParaRPr lang="en-US" altLang="ja-JP" sz="3000" dirty="0">
              <a:solidFill>
                <a:schemeClr val="bg1"/>
              </a:solidFill>
              <a:latin typeface="メイリオ" panose="020B0604030504040204" pitchFamily="50" charset="-128"/>
              <a:ea typeface="メイリオ" panose="020B0604030504040204" pitchFamily="50" charset="-128"/>
            </a:endParaRPr>
          </a:p>
          <a:p>
            <a:r>
              <a:rPr lang="ja-JP" altLang="en-US" sz="1800" dirty="0">
                <a:solidFill>
                  <a:schemeClr val="bg1"/>
                </a:solidFill>
                <a:latin typeface="メイリオ" panose="020B0604030504040204" pitchFamily="50" charset="-128"/>
                <a:ea typeface="メイリオ" panose="020B0604030504040204" pitchFamily="50" charset="-128"/>
              </a:rPr>
              <a:t>児童期における個別支援計画の策定や中間評価と計画の修正等による支援提供のプロセス管理、支援提供に係るマネジメントについて理解する。</a:t>
            </a:r>
          </a:p>
        </p:txBody>
      </p:sp>
    </p:spTree>
    <p:extLst>
      <p:ext uri="{BB962C8B-B14F-4D97-AF65-F5344CB8AC3E}">
        <p14:creationId xmlns:p14="http://schemas.microsoft.com/office/powerpoint/2010/main" val="158857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3"/>
          <p:cNvSpPr txBox="1">
            <a:spLocks noChangeArrowheads="1"/>
          </p:cNvSpPr>
          <p:nvPr/>
        </p:nvSpPr>
        <p:spPr bwMode="auto">
          <a:xfrm>
            <a:off x="1995304" y="441325"/>
            <a:ext cx="5153392" cy="498964"/>
          </a:xfrm>
          <a:prstGeom prst="rect">
            <a:avLst/>
          </a:prstGeom>
          <a:noFill/>
          <a:ln w="9525">
            <a:noFill/>
            <a:miter lim="800000"/>
            <a:headEnd/>
            <a:tailEnd/>
          </a:ln>
        </p:spPr>
        <p:txBody>
          <a:bodyPr lIns="63298" tIns="31649" rIns="63298" bIns="31649" anchor="ctr"/>
          <a:lstStyle/>
          <a:p>
            <a:pPr algn="ctr" eaLnBrk="0" hangingPunct="0">
              <a:defRPr/>
            </a:pPr>
            <a:r>
              <a:rPr lang="ja-JP" altLang="en-US" sz="2769" u="sng" kern="0" dirty="0">
                <a:latin typeface="Meiryo" panose="020B0604030504040204" pitchFamily="34" charset="-128"/>
                <a:ea typeface="Meiryo" panose="020B0604030504040204" pitchFamily="34" charset="-128"/>
                <a:cs typeface="+mj-cs"/>
              </a:rPr>
              <a:t>計画作成</a:t>
            </a:r>
            <a:r>
              <a:rPr lang="ja-JP" altLang="en-US" sz="2769" u="sng" kern="0">
                <a:latin typeface="Meiryo" panose="020B0604030504040204" pitchFamily="34" charset="-128"/>
                <a:ea typeface="Meiryo" panose="020B0604030504040204" pitchFamily="34" charset="-128"/>
                <a:cs typeface="+mj-cs"/>
              </a:rPr>
              <a:t>のポイント</a:t>
            </a:r>
            <a:endParaRPr lang="en-US" altLang="ja-JP" sz="2769" u="sng" kern="0" dirty="0">
              <a:latin typeface="Meiryo" panose="020B0604030504040204" pitchFamily="34" charset="-128"/>
              <a:ea typeface="Meiryo" panose="020B0604030504040204" pitchFamily="34" charset="-128"/>
              <a:cs typeface="+mj-cs"/>
            </a:endParaRPr>
          </a:p>
        </p:txBody>
      </p:sp>
      <p:sp>
        <p:nvSpPr>
          <p:cNvPr id="7" name="コンテンツ プレースホルダ 4"/>
          <p:cNvSpPr txBox="1">
            <a:spLocks/>
          </p:cNvSpPr>
          <p:nvPr/>
        </p:nvSpPr>
        <p:spPr bwMode="auto">
          <a:xfrm>
            <a:off x="395288" y="1412875"/>
            <a:ext cx="8353425" cy="5003800"/>
          </a:xfrm>
          <a:prstGeom prst="rect">
            <a:avLst/>
          </a:prstGeom>
          <a:noFill/>
          <a:ln w="9525">
            <a:noFill/>
            <a:miter lim="800000"/>
            <a:headEnd/>
            <a:tailEnd/>
          </a:ln>
        </p:spPr>
        <p:txBody>
          <a:bodyPr lIns="63298" tIns="31649" rIns="63298" bIns="31649"/>
          <a:lstStyle/>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障害児支援利用計画に基づき個別支援計画を作成しているか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本人や家族のニーズがきちんと反映されているか？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支援者側の押し付けになっていないか？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本人や家族を中心として、本人、家族と一緒に作っているか？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本人や家族にとって分かりやすい言葉で書いているか？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到達目標</a:t>
            </a:r>
            <a:r>
              <a:rPr lang="ja-JP" altLang="en-US" sz="2000" kern="0">
                <a:latin typeface="Meiryo" panose="020B0604030504040204" pitchFamily="34" charset="-128"/>
                <a:ea typeface="Meiryo" panose="020B0604030504040204" pitchFamily="34" charset="-128"/>
              </a:rPr>
              <a:t>は、・本人</a:t>
            </a:r>
            <a:r>
              <a:rPr lang="ja-JP" altLang="en-US" sz="2000" kern="0" dirty="0">
                <a:latin typeface="Meiryo" panose="020B0604030504040204" pitchFamily="34" charset="-128"/>
                <a:ea typeface="Meiryo" panose="020B0604030504040204" pitchFamily="34" charset="-128"/>
              </a:rPr>
              <a:t>主語で具体的な行動で書いているか？</a:t>
            </a:r>
            <a:endParaRPr lang="en-US" altLang="ja-JP" sz="2000" kern="0" dirty="0">
              <a:latin typeface="Meiryo" panose="020B0604030504040204" pitchFamily="34" charset="-128"/>
              <a:ea typeface="Meiryo" panose="020B0604030504040204" pitchFamily="34" charset="-128"/>
            </a:endParaRPr>
          </a:p>
          <a:p>
            <a:pPr eaLnBrk="0" hangingPunct="0">
              <a:lnSpc>
                <a:spcPts val="2400"/>
              </a:lnSpc>
              <a:defRPr/>
            </a:pPr>
            <a:r>
              <a:rPr lang="ja-JP" altLang="en-US" sz="2000" kern="0">
                <a:latin typeface="Meiryo" panose="020B0604030504040204" pitchFamily="34" charset="-128"/>
                <a:ea typeface="Meiryo" panose="020B0604030504040204" pitchFamily="34" charset="-128"/>
              </a:rPr>
              <a:t>　　　　　　　・抽象的</a:t>
            </a:r>
            <a:r>
              <a:rPr lang="ja-JP" altLang="en-US" sz="2000" kern="0" dirty="0">
                <a:latin typeface="Meiryo" panose="020B0604030504040204" pitchFamily="34" charset="-128"/>
                <a:ea typeface="Meiryo" panose="020B0604030504040204" pitchFamily="34" charset="-128"/>
              </a:rPr>
              <a:t>な言葉</a:t>
            </a:r>
            <a:r>
              <a:rPr lang="ja-JP" altLang="en-US" sz="2000" kern="0">
                <a:latin typeface="Meiryo" panose="020B0604030504040204" pitchFamily="34" charset="-128"/>
                <a:ea typeface="Meiryo" panose="020B0604030504040204" pitchFamily="34" charset="-128"/>
              </a:rPr>
              <a:t>でごまかして</a:t>
            </a:r>
            <a:r>
              <a:rPr lang="ja-JP" altLang="en-US" sz="2000" kern="0" dirty="0">
                <a:latin typeface="Meiryo" panose="020B0604030504040204" pitchFamily="34" charset="-128"/>
                <a:ea typeface="Meiryo" panose="020B0604030504040204" pitchFamily="34" charset="-128"/>
              </a:rPr>
              <a:t>いないか？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defRPr/>
            </a:pPr>
            <a:r>
              <a:rPr lang="ja-JP" altLang="en-US" sz="1400" kern="0">
                <a:latin typeface="Meiryo" panose="020B0604030504040204" pitchFamily="34" charset="-128"/>
                <a:ea typeface="Meiryo" panose="020B0604030504040204" pitchFamily="34" charset="-128"/>
              </a:rPr>
              <a:t>　　　</a:t>
            </a:r>
            <a:r>
              <a:rPr lang="ja-JP" altLang="en-US" sz="1600" kern="0">
                <a:latin typeface="Meiryo" panose="020B0604030504040204" pitchFamily="34" charset="-128"/>
                <a:ea typeface="Meiryo" panose="020B0604030504040204" pitchFamily="34" charset="-128"/>
              </a:rPr>
              <a:t>　　　　（</a:t>
            </a:r>
            <a:r>
              <a:rPr lang="ja-JP" altLang="en-US" sz="1600" kern="0" dirty="0">
                <a:latin typeface="Meiryo" panose="020B0604030504040204" pitchFamily="34" charset="-128"/>
                <a:ea typeface="Meiryo" panose="020B0604030504040204" pitchFamily="34" charset="-128"/>
              </a:rPr>
              <a:t>例 ： </a:t>
            </a:r>
            <a:r>
              <a:rPr lang="ja-JP" altLang="en-US" sz="1600" u="sng" kern="0" dirty="0">
                <a:latin typeface="Meiryo" panose="020B0604030504040204" pitchFamily="34" charset="-128"/>
                <a:ea typeface="Meiryo" panose="020B0604030504040204" pitchFamily="34" charset="-128"/>
              </a:rPr>
              <a:t>安定した</a:t>
            </a:r>
            <a:r>
              <a:rPr lang="ja-JP" altLang="en-US" sz="1600" kern="0" dirty="0">
                <a:latin typeface="Meiryo" panose="020B0604030504040204" pitchFamily="34" charset="-128"/>
                <a:ea typeface="Meiryo" panose="020B0604030504040204" pitchFamily="34" charset="-128"/>
              </a:rPr>
              <a:t>生活、薬が</a:t>
            </a:r>
            <a:r>
              <a:rPr lang="ja-JP" altLang="en-US" sz="1600" u="sng" kern="0" dirty="0">
                <a:latin typeface="Meiryo" panose="020B0604030504040204" pitchFamily="34" charset="-128"/>
                <a:ea typeface="Meiryo" panose="020B0604030504040204" pitchFamily="34" charset="-128"/>
              </a:rPr>
              <a:t>ちゃんと</a:t>
            </a:r>
            <a:r>
              <a:rPr lang="ja-JP" altLang="en-US" sz="1600" kern="0" dirty="0">
                <a:latin typeface="Meiryo" panose="020B0604030504040204" pitchFamily="34" charset="-128"/>
                <a:ea typeface="Meiryo" panose="020B0604030504040204" pitchFamily="34" charset="-128"/>
              </a:rPr>
              <a:t>飲めるように</a:t>
            </a:r>
            <a:r>
              <a:rPr lang="en-US" altLang="ja-JP" sz="1600" kern="0" dirty="0">
                <a:latin typeface="Meiryo" panose="020B0604030504040204" pitchFamily="34" charset="-128"/>
                <a:ea typeface="Meiryo" panose="020B0604030504040204" pitchFamily="34" charset="-128"/>
              </a:rPr>
              <a:t>…</a:t>
            </a:r>
            <a:r>
              <a:rPr lang="ja-JP" altLang="en-US" sz="1600" kern="0" dirty="0">
                <a:latin typeface="Meiryo" panose="020B0604030504040204" pitchFamily="34" charset="-128"/>
                <a:ea typeface="Meiryo" panose="020B0604030504040204" pitchFamily="34" charset="-128"/>
              </a:rPr>
              <a:t>ｅｔｃ）</a:t>
            </a:r>
            <a:endParaRPr lang="en-US" altLang="ja-JP" sz="1600" kern="0" dirty="0">
              <a:latin typeface="Meiryo" panose="020B0604030504040204" pitchFamily="34" charset="-128"/>
              <a:ea typeface="Meiryo" panose="020B0604030504040204" pitchFamily="34" charset="-128"/>
            </a:endParaRPr>
          </a:p>
          <a:p>
            <a:pPr eaLnBrk="0" hangingPunct="0">
              <a:lnSpc>
                <a:spcPts val="2400"/>
              </a:lnSpc>
              <a:spcBef>
                <a:spcPts val="416"/>
              </a:spcBef>
              <a:defRPr/>
            </a:pPr>
            <a:r>
              <a:rPr lang="ja-JP" altLang="en-US" sz="2000" kern="0">
                <a:latin typeface="Meiryo" panose="020B0604030504040204" pitchFamily="34" charset="-128"/>
                <a:ea typeface="Meiryo" panose="020B0604030504040204" pitchFamily="34" charset="-128"/>
              </a:rPr>
              <a:t>　　　　　　　・到達</a:t>
            </a:r>
            <a:r>
              <a:rPr lang="ja-JP" altLang="en-US" sz="2000" kern="0" dirty="0">
                <a:latin typeface="Meiryo" panose="020B0604030504040204" pitchFamily="34" charset="-128"/>
                <a:ea typeface="Meiryo" panose="020B0604030504040204" pitchFamily="34" charset="-128"/>
              </a:rPr>
              <a:t>できる目標になっているか？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spcBef>
                <a:spcPts val="416"/>
              </a:spcBef>
              <a:buFontTx/>
              <a:buChar char="•"/>
              <a:defRPr/>
            </a:pPr>
            <a:r>
              <a:rPr lang="ja-JP" altLang="en-US" sz="2000" kern="0" dirty="0">
                <a:latin typeface="Meiryo" panose="020B0604030504040204" pitchFamily="34" charset="-128"/>
                <a:ea typeface="Meiryo" panose="020B0604030504040204" pitchFamily="34" charset="-128"/>
              </a:rPr>
              <a:t>適切な期間を設定しているか？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spcBef>
                <a:spcPts val="416"/>
              </a:spcBef>
              <a:buFontTx/>
              <a:buChar char="•"/>
              <a:defRPr/>
            </a:pPr>
            <a:r>
              <a:rPr lang="ja-JP" altLang="en-US" sz="2000" kern="0" dirty="0">
                <a:latin typeface="Meiryo" panose="020B0604030504040204" pitchFamily="34" charset="-128"/>
                <a:ea typeface="Meiryo" panose="020B0604030504040204" pitchFamily="34" charset="-128"/>
              </a:rPr>
              <a:t>支援内容は、具体的場面を想定している</a:t>
            </a:r>
            <a:r>
              <a:rPr lang="ja-JP" altLang="en-US" sz="2000" kern="0">
                <a:latin typeface="Meiryo" panose="020B0604030504040204" pitchFamily="34" charset="-128"/>
                <a:ea typeface="Meiryo" panose="020B0604030504040204" pitchFamily="34" charset="-128"/>
              </a:rPr>
              <a:t>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spcBef>
                <a:spcPts val="416"/>
              </a:spcBef>
              <a:buFontTx/>
              <a:buChar char="•"/>
              <a:defRPr/>
            </a:pPr>
            <a:r>
              <a:rPr lang="ja-JP" altLang="en-US" sz="2000" kern="0">
                <a:latin typeface="Meiryo" panose="020B0604030504040204" pitchFamily="34" charset="-128"/>
                <a:ea typeface="Meiryo" panose="020B0604030504040204" pitchFamily="34" charset="-128"/>
              </a:rPr>
              <a:t>障害</a:t>
            </a:r>
            <a:r>
              <a:rPr lang="ja-JP" altLang="en-US" sz="2000" kern="0" dirty="0">
                <a:latin typeface="Meiryo" panose="020B0604030504040204" pitchFamily="34" charset="-128"/>
                <a:ea typeface="Meiryo" panose="020B0604030504040204" pitchFamily="34" charset="-128"/>
              </a:rPr>
              <a:t>や特性に応じて配慮されている</a:t>
            </a:r>
            <a:r>
              <a:rPr lang="ja-JP" altLang="en-US" sz="2000" kern="0">
                <a:latin typeface="Meiryo" panose="020B0604030504040204" pitchFamily="34" charset="-128"/>
                <a:ea typeface="Meiryo" panose="020B0604030504040204" pitchFamily="34" charset="-128"/>
              </a:rPr>
              <a:t>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spcBef>
                <a:spcPts val="416"/>
              </a:spcBef>
              <a:buFontTx/>
              <a:buChar char="•"/>
              <a:defRPr/>
            </a:pPr>
            <a:r>
              <a:rPr lang="ja-JP" altLang="en-US" sz="2000" kern="0">
                <a:latin typeface="Meiryo" panose="020B0604030504040204" pitchFamily="34" charset="-128"/>
                <a:ea typeface="Meiryo" panose="020B0604030504040204" pitchFamily="34" charset="-128"/>
              </a:rPr>
              <a:t>エビデンス</a:t>
            </a:r>
            <a:r>
              <a:rPr lang="ja-JP" altLang="en-US" sz="2000" kern="0" dirty="0">
                <a:latin typeface="Meiryo" panose="020B0604030504040204" pitchFamily="34" charset="-128"/>
                <a:ea typeface="Meiryo" panose="020B0604030504040204" pitchFamily="34" charset="-128"/>
              </a:rPr>
              <a:t>（根拠）のある支援になっているか？</a:t>
            </a:r>
            <a:endParaRPr lang="en-US" altLang="ja-JP" sz="2000" kern="0" dirty="0">
              <a:latin typeface="Meiryo" panose="020B0604030504040204" pitchFamily="34" charset="-128"/>
              <a:ea typeface="Meiryo" panose="020B0604030504040204" pitchFamily="34" charset="-128"/>
            </a:endParaRPr>
          </a:p>
          <a:p>
            <a:pPr marL="237398" indent="-237398" eaLnBrk="0" hangingPunct="0">
              <a:lnSpc>
                <a:spcPts val="2400"/>
              </a:lnSpc>
              <a:buFontTx/>
              <a:buChar char="•"/>
              <a:defRPr/>
            </a:pPr>
            <a:r>
              <a:rPr lang="ja-JP" altLang="en-US" sz="2000" kern="0" dirty="0">
                <a:latin typeface="Meiryo" panose="020B0604030504040204" pitchFamily="34" charset="-128"/>
                <a:ea typeface="Meiryo" panose="020B0604030504040204" pitchFamily="34" charset="-128"/>
              </a:rPr>
              <a:t>本人や家族が</a:t>
            </a:r>
            <a:r>
              <a:rPr lang="ja-JP" altLang="en-US" sz="2000" kern="0">
                <a:latin typeface="Meiryo" panose="020B0604030504040204" pitchFamily="34" charset="-128"/>
                <a:ea typeface="Meiryo" panose="020B0604030504040204" pitchFamily="34" charset="-128"/>
              </a:rPr>
              <a:t>やれることまで、支援者側がやって</a:t>
            </a:r>
            <a:r>
              <a:rPr lang="ja-JP" altLang="en-US" sz="2000" kern="0" dirty="0">
                <a:latin typeface="Meiryo" panose="020B0604030504040204" pitchFamily="34" charset="-128"/>
                <a:ea typeface="Meiryo" panose="020B0604030504040204" pitchFamily="34" charset="-128"/>
              </a:rPr>
              <a:t>いないか？</a:t>
            </a:r>
          </a:p>
        </p:txBody>
      </p:sp>
    </p:spTree>
    <p:extLst>
      <p:ext uri="{BB962C8B-B14F-4D97-AF65-F5344CB8AC3E}">
        <p14:creationId xmlns:p14="http://schemas.microsoft.com/office/powerpoint/2010/main" val="70068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18FE6-A7D1-1D4F-AF0B-834EBDB363B4}"/>
              </a:ext>
            </a:extLst>
          </p:cNvPr>
          <p:cNvSpPr>
            <a:spLocks noGrp="1"/>
          </p:cNvSpPr>
          <p:nvPr>
            <p:ph type="ctrTitle"/>
          </p:nvPr>
        </p:nvSpPr>
        <p:spPr/>
        <p:txBody>
          <a:bodyPr/>
          <a:lstStyle/>
          <a:p>
            <a:r>
              <a:rPr lang="ja-JP" altLang="en-US">
                <a:latin typeface="Meiryo" panose="020B0604030504040204" pitchFamily="34" charset="-128"/>
                <a:ea typeface="Meiryo" panose="020B0604030504040204" pitchFamily="34" charset="-128"/>
              </a:rPr>
              <a:t>モニタリング説明</a:t>
            </a:r>
          </a:p>
        </p:txBody>
      </p:sp>
      <p:sp>
        <p:nvSpPr>
          <p:cNvPr id="3" name="字幕 2">
            <a:extLst>
              <a:ext uri="{FF2B5EF4-FFF2-40B4-BE49-F238E27FC236}">
                <a16:creationId xmlns:a16="http://schemas.microsoft.com/office/drawing/2014/main" id="{BFB62A30-2789-6718-3A0C-19F54BE33E4F}"/>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1205423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F7803-9C76-0447-8200-ADD1FD054B9B}"/>
              </a:ext>
            </a:extLst>
          </p:cNvPr>
          <p:cNvSpPr>
            <a:spLocks noGrp="1"/>
          </p:cNvSpPr>
          <p:nvPr>
            <p:ph type="title"/>
          </p:nvPr>
        </p:nvSpPr>
        <p:spPr/>
        <p:txBody>
          <a:bodyPr>
            <a:normAutofit/>
          </a:bodyPr>
          <a:lstStyle/>
          <a:p>
            <a:r>
              <a:rPr lang="ja-JP" altLang="en-US" sz="4800">
                <a:latin typeface="Meiryo" panose="020B0604030504040204" pitchFamily="34" charset="-128"/>
                <a:ea typeface="Meiryo" panose="020B0604030504040204" pitchFamily="34" charset="-128"/>
              </a:rPr>
              <a:t>モニタリング実施における</a:t>
            </a:r>
            <a:br>
              <a:rPr lang="en-US" altLang="ja-JP" sz="4800" dirty="0">
                <a:latin typeface="Meiryo" panose="020B0604030504040204" pitchFamily="34" charset="-128"/>
                <a:ea typeface="Meiryo" panose="020B0604030504040204" pitchFamily="34" charset="-128"/>
              </a:rPr>
            </a:br>
            <a:r>
              <a:rPr lang="ja-JP" altLang="en-US" sz="4800">
                <a:latin typeface="Meiryo" panose="020B0604030504040204" pitchFamily="34" charset="-128"/>
                <a:ea typeface="Meiryo" panose="020B0604030504040204" pitchFamily="34" charset="-128"/>
              </a:rPr>
              <a:t>ポイントと課題の整理</a:t>
            </a:r>
            <a:endParaRPr kumimoji="1" lang="ja-JP" altLang="en-US" sz="4800"/>
          </a:p>
        </p:txBody>
      </p:sp>
      <p:sp>
        <p:nvSpPr>
          <p:cNvPr id="5" name="テキスト プレースホルダー 4">
            <a:extLst>
              <a:ext uri="{FF2B5EF4-FFF2-40B4-BE49-F238E27FC236}">
                <a16:creationId xmlns:a16="http://schemas.microsoft.com/office/drawing/2014/main" id="{12A2886B-D73E-3341-B397-74F3BF073758}"/>
              </a:ext>
            </a:extLst>
          </p:cNvPr>
          <p:cNvSpPr>
            <a:spLocks noGrp="1"/>
          </p:cNvSpPr>
          <p:nvPr>
            <p:ph type="body" idx="1"/>
          </p:nvPr>
        </p:nvSpPr>
        <p:spPr/>
        <p:txBody>
          <a:bodyPr/>
          <a:lstStyle/>
          <a:p>
            <a:endParaRPr lang="ja-JP" altLang="en-US"/>
          </a:p>
        </p:txBody>
      </p:sp>
      <p:sp>
        <p:nvSpPr>
          <p:cNvPr id="4" name="角丸四角形吹き出し 3">
            <a:extLst>
              <a:ext uri="{FF2B5EF4-FFF2-40B4-BE49-F238E27FC236}">
                <a16:creationId xmlns:a16="http://schemas.microsoft.com/office/drawing/2014/main" id="{DC18E3DD-04D9-8064-A19B-F9E04F912238}"/>
              </a:ext>
            </a:extLst>
          </p:cNvPr>
          <p:cNvSpPr/>
          <p:nvPr/>
        </p:nvSpPr>
        <p:spPr>
          <a:xfrm>
            <a:off x="5572403" y="1120181"/>
            <a:ext cx="3443939" cy="1125140"/>
          </a:xfrm>
          <a:prstGeom prst="wedgeRoundRectCallout">
            <a:avLst>
              <a:gd name="adj1" fmla="val -32738"/>
              <a:gd name="adj2" fmla="val 7534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350">
                <a:latin typeface="Meiryo" panose="020B0604030504040204" pitchFamily="34" charset="-128"/>
                <a:ea typeface="Meiryo" panose="020B0604030504040204" pitchFamily="34" charset="-128"/>
              </a:rPr>
              <a:t>このセクションでは、児童期におけるモニタリングの意義を確認し、実施する。この期間の変化を捉えて個別支援計画を再作成する。</a:t>
            </a:r>
          </a:p>
        </p:txBody>
      </p:sp>
    </p:spTree>
    <p:extLst>
      <p:ext uri="{BB962C8B-B14F-4D97-AF65-F5344CB8AC3E}">
        <p14:creationId xmlns:p14="http://schemas.microsoft.com/office/powerpoint/2010/main" val="99586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FC6BB62-4A13-2FD4-F04B-47BEBC012761}"/>
              </a:ext>
            </a:extLst>
          </p:cNvPr>
          <p:cNvSpPr>
            <a:spLocks noGrp="1"/>
          </p:cNvSpPr>
          <p:nvPr>
            <p:ph type="title"/>
          </p:nvPr>
        </p:nvSpPr>
        <p:spPr>
          <a:xfrm>
            <a:off x="395288" y="75196"/>
            <a:ext cx="8316912" cy="794601"/>
          </a:xfrm>
        </p:spPr>
        <p:txBody>
          <a:bodyPr>
            <a:normAutofit/>
          </a:bodyPr>
          <a:lstStyle/>
          <a:p>
            <a:r>
              <a:rPr lang="ja-JP" altLang="en-US" sz="4000" dirty="0">
                <a:latin typeface="メイリオ" panose="020B0604030504040204" pitchFamily="50" charset="-128"/>
                <a:ea typeface="メイリオ" panose="020B0604030504040204" pitchFamily="50" charset="-128"/>
              </a:rPr>
              <a:t>児童期</a:t>
            </a:r>
            <a:r>
              <a:rPr lang="ja-JP" altLang="en-US" sz="4000">
                <a:latin typeface="メイリオ" panose="020B0604030504040204" pitchFamily="50" charset="-128"/>
                <a:ea typeface="メイリオ" panose="020B0604030504040204" pitchFamily="50" charset="-128"/>
              </a:rPr>
              <a:t>におけるモニタリング</a:t>
            </a:r>
            <a:r>
              <a:rPr lang="ja-JP" altLang="en-US" sz="4000" dirty="0">
                <a:latin typeface="メイリオ" panose="020B0604030504040204" pitchFamily="50" charset="-128"/>
                <a:ea typeface="メイリオ" panose="020B0604030504040204" pitchFamily="50" charset="-128"/>
              </a:rPr>
              <a:t>の意義</a:t>
            </a:r>
          </a:p>
        </p:txBody>
      </p:sp>
      <p:sp>
        <p:nvSpPr>
          <p:cNvPr id="5" name="コンテンツ プレースホルダー 4">
            <a:extLst>
              <a:ext uri="{FF2B5EF4-FFF2-40B4-BE49-F238E27FC236}">
                <a16:creationId xmlns:a16="http://schemas.microsoft.com/office/drawing/2014/main" id="{0598977F-9429-6011-0ED3-99D160E7086A}"/>
              </a:ext>
            </a:extLst>
          </p:cNvPr>
          <p:cNvSpPr>
            <a:spLocks noGrp="1"/>
          </p:cNvSpPr>
          <p:nvPr>
            <p:ph idx="1"/>
          </p:nvPr>
        </p:nvSpPr>
        <p:spPr>
          <a:xfrm>
            <a:off x="395288" y="1215482"/>
            <a:ext cx="8316912" cy="5129755"/>
          </a:xfrm>
        </p:spPr>
        <p:txBody>
          <a:bodyPr/>
          <a:lstStyle/>
          <a:p>
            <a:r>
              <a:rPr lang="ja-JP" altLang="en-US" dirty="0">
                <a:latin typeface="メイリオ" panose="020B0604030504040204" pitchFamily="50" charset="-128"/>
                <a:ea typeface="メイリオ" panose="020B0604030504040204" pitchFamily="50" charset="-128"/>
              </a:rPr>
              <a:t>発達・育ちの変化が大きい（児童分野の特徴）</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育っていること、成長していることの確認</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新たな課題の確認</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家族の意向や、支援機関の状況も</a:t>
            </a:r>
            <a:r>
              <a:rPr lang="ja-JP" altLang="en-US">
                <a:latin typeface="メイリオ" panose="020B0604030504040204" pitchFamily="50" charset="-128"/>
                <a:ea typeface="メイリオ" panose="020B0604030504040204" pitchFamily="50" charset="-128"/>
              </a:rPr>
              <a:t>変化する</a:t>
            </a:r>
            <a:endParaRPr lang="en-US" altLang="ja-JP" dirty="0">
              <a:latin typeface="メイリオ" panose="020B0604030504040204" pitchFamily="50" charset="-128"/>
              <a:ea typeface="メイリオ" panose="020B0604030504040204" pitchFamily="50" charset="-128"/>
            </a:endParaRPr>
          </a:p>
          <a:p>
            <a:pPr lvl="1"/>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家族の状況も変化する可能性がある</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家族のパワーバランスの変化</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新しいきょうだい、きょうだいの進級・進学、家族の就労状況・転勤、</a:t>
            </a:r>
            <a:r>
              <a:rPr lang="ja-JP" altLang="en-US">
                <a:latin typeface="メイリオ" panose="020B0604030504040204" pitchFamily="50" charset="-128"/>
                <a:ea typeface="メイリオ" panose="020B0604030504040204" pitchFamily="50" charset="-128"/>
              </a:rPr>
              <a:t>介護ニーズ</a:t>
            </a:r>
            <a:endParaRPr lang="en-US" altLang="ja-JP" dirty="0">
              <a:latin typeface="メイリオ" panose="020B0604030504040204" pitchFamily="50" charset="-128"/>
              <a:ea typeface="メイリオ" panose="020B0604030504040204" pitchFamily="50" charset="-128"/>
            </a:endParaRPr>
          </a:p>
          <a:p>
            <a:pPr lvl="1"/>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状況とニーズ、現在の支援状況への満足度などを把握する</a:t>
            </a:r>
          </a:p>
        </p:txBody>
      </p:sp>
    </p:spTree>
    <p:extLst>
      <p:ext uri="{BB962C8B-B14F-4D97-AF65-F5344CB8AC3E}">
        <p14:creationId xmlns:p14="http://schemas.microsoft.com/office/powerpoint/2010/main" val="802812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extLst>
              <p:ext uri="{D42A27DB-BD31-4B8C-83A1-F6EECF244321}">
                <p14:modId xmlns:p14="http://schemas.microsoft.com/office/powerpoint/2010/main" val="1129336901"/>
              </p:ext>
            </p:extLst>
          </p:nvPr>
        </p:nvGraphicFramePr>
        <p:xfrm>
          <a:off x="395288" y="1094142"/>
          <a:ext cx="8353425" cy="5326700"/>
        </p:xfrm>
        <a:graphic>
          <a:graphicData uri="http://schemas.openxmlformats.org/presentationml/2006/ole">
            <mc:AlternateContent xmlns:mc="http://schemas.openxmlformats.org/markup-compatibility/2006">
              <mc:Choice xmlns:v="urn:schemas-microsoft-com:vml" Requires="v">
                <p:oleObj name="Worksheet" r:id="rId2" imgW="9696416" imgH="6343785" progId="Excel.Sheet.8">
                  <p:embed/>
                </p:oleObj>
              </mc:Choice>
              <mc:Fallback>
                <p:oleObj name="Worksheet" r:id="rId2" imgW="9696416" imgH="6343785" progId="Excel.Sheet.8">
                  <p:embed/>
                  <p:pic>
                    <p:nvPicPr>
                      <p:cNvPr id="102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094142"/>
                        <a:ext cx="8353425" cy="5326700"/>
                      </a:xfrm>
                      <a:prstGeom prst="rect">
                        <a:avLst/>
                      </a:prstGeom>
                      <a:noFill/>
                      <a:ln>
                        <a:noFill/>
                      </a:ln>
                    </p:spPr>
                  </p:pic>
                </p:oleObj>
              </mc:Fallback>
            </mc:AlternateContent>
          </a:graphicData>
        </a:graphic>
      </p:graphicFrame>
      <p:sp>
        <p:nvSpPr>
          <p:cNvPr id="1028" name="正方形/長方形 3"/>
          <p:cNvSpPr>
            <a:spLocks noChangeArrowheads="1"/>
          </p:cNvSpPr>
          <p:nvPr/>
        </p:nvSpPr>
        <p:spPr bwMode="auto">
          <a:xfrm>
            <a:off x="2358894" y="465729"/>
            <a:ext cx="4426212" cy="334707"/>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575" dirty="0">
                <a:solidFill>
                  <a:srgbClr val="000000"/>
                </a:solidFill>
                <a:latin typeface="Meiryo" panose="020B0604030504040204" pitchFamily="34" charset="-128"/>
                <a:ea typeface="Meiryo" panose="020B0604030504040204" pitchFamily="34" charset="-128"/>
              </a:rPr>
              <a:t>個別支援計画の中間評価作成時の留意点（例）</a:t>
            </a:r>
          </a:p>
        </p:txBody>
      </p:sp>
      <p:sp>
        <p:nvSpPr>
          <p:cNvPr id="4" name="角丸四角形吹き出し 3"/>
          <p:cNvSpPr/>
          <p:nvPr/>
        </p:nvSpPr>
        <p:spPr>
          <a:xfrm>
            <a:off x="691376" y="2119156"/>
            <a:ext cx="1405053" cy="1269340"/>
          </a:xfrm>
          <a:prstGeom prst="wedgeRoundRectCallout">
            <a:avLst>
              <a:gd name="adj1" fmla="val -11146"/>
              <a:gd name="adj2" fmla="val -7659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r>
              <a:rPr lang="ja-JP" altLang="en-US" sz="1400" b="1">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個別支援計画」の具体的な到達目標を転記し、評価を行う。</a:t>
            </a:r>
          </a:p>
        </p:txBody>
      </p:sp>
      <p:sp>
        <p:nvSpPr>
          <p:cNvPr id="5" name="角丸四角形吹き出し 4"/>
          <p:cNvSpPr/>
          <p:nvPr/>
        </p:nvSpPr>
        <p:spPr>
          <a:xfrm>
            <a:off x="395288" y="5440319"/>
            <a:ext cx="3249071" cy="1183505"/>
          </a:xfrm>
          <a:prstGeom prst="wedgeRoundRectCallout">
            <a:avLst>
              <a:gd name="adj1" fmla="val 27749"/>
              <a:gd name="adj2" fmla="val -13814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r>
              <a:rPr lang="ja-JP" altLang="en-US" sz="1200" b="1" dirty="0">
                <a:solidFill>
                  <a:srgbClr val="FF0000"/>
                </a:solidFill>
                <a:latin typeface="メイリオ" panose="020B0604030504040204" pitchFamily="50" charset="-128"/>
                <a:ea typeface="メイリオ" panose="020B0604030504040204" pitchFamily="50" charset="-128"/>
              </a:rPr>
              <a:t>・到達目標の設定が具体的であれば、すぐに評価ができる</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200" b="1" dirty="0">
                <a:solidFill>
                  <a:srgbClr val="FF0000"/>
                </a:solidFill>
                <a:latin typeface="メイリオ" panose="020B0604030504040204" pitchFamily="50" charset="-128"/>
                <a:ea typeface="メイリオ" panose="020B0604030504040204" pitchFamily="50" charset="-128"/>
              </a:rPr>
              <a:t>・色々と理由、解釈をつけて評価しなければならないときは、目標設定が大雑把である場合が多い</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2" name="円/楕円 1"/>
          <p:cNvSpPr/>
          <p:nvPr/>
        </p:nvSpPr>
        <p:spPr bwMode="auto">
          <a:xfrm>
            <a:off x="2450560" y="4041992"/>
            <a:ext cx="1174631" cy="243027"/>
          </a:xfrm>
          <a:prstGeom prst="ellipse">
            <a:avLst/>
          </a:prstGeom>
          <a:noFill/>
          <a:ln w="57150" cap="flat" cmpd="sng" algn="ctr">
            <a:solidFill>
              <a:srgbClr val="FF0000"/>
            </a:solidFill>
            <a:prstDash val="solid"/>
            <a:round/>
            <a:headEnd type="none" w="med" len="med"/>
            <a:tailEnd type="none" w="med" len="med"/>
          </a:ln>
          <a:effectLst/>
        </p:spPr>
        <p:txBody>
          <a:bodyPr vert="horz" wrap="square" lIns="20702" tIns="4139" rIns="20702" bIns="4139" numCol="1" rtlCol="0" anchor="t" anchorCtr="0" compatLnSpc="1">
            <a:prstTxWarp prst="textNoShape">
              <a:avLst/>
            </a:prstTxWarp>
          </a:bodyPr>
          <a:lstStyle/>
          <a:p>
            <a:pPr marL="66973" indent="-66973" defTabSz="491133" fontAlgn="base">
              <a:spcBef>
                <a:spcPct val="0"/>
              </a:spcBef>
              <a:spcAft>
                <a:spcPct val="0"/>
              </a:spcAft>
            </a:pPr>
            <a:endParaRPr lang="ja-JP" altLang="en-US" sz="675">
              <a:solidFill>
                <a:srgbClr val="000000"/>
              </a:solidFill>
            </a:endParaRPr>
          </a:p>
        </p:txBody>
      </p:sp>
      <p:grpSp>
        <p:nvGrpSpPr>
          <p:cNvPr id="3" name="グループ化 2"/>
          <p:cNvGrpSpPr/>
          <p:nvPr/>
        </p:nvGrpSpPr>
        <p:grpSpPr>
          <a:xfrm>
            <a:off x="4247964" y="3246741"/>
            <a:ext cx="4215812" cy="2517117"/>
            <a:chOff x="5071029" y="2132856"/>
            <a:chExt cx="3971933" cy="2243861"/>
          </a:xfrm>
        </p:grpSpPr>
        <p:sp>
          <p:nvSpPr>
            <p:cNvPr id="8" name="角丸四角形吹き出し 7"/>
            <p:cNvSpPr/>
            <p:nvPr/>
          </p:nvSpPr>
          <p:spPr>
            <a:xfrm>
              <a:off x="5082522" y="2144469"/>
              <a:ext cx="3960440" cy="2232248"/>
            </a:xfrm>
            <a:prstGeom prst="wedgeRoundRectCallout">
              <a:avLst>
                <a:gd name="adj1" fmla="val -21386"/>
                <a:gd name="adj2" fmla="val -9011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endParaRPr lang="en-US" altLang="ja-JP" sz="1100" b="1" dirty="0">
                <a:solidFill>
                  <a:srgbClr val="FF0000"/>
                </a:solidFill>
                <a:latin typeface="メイリオ" panose="020B0604030504040204" pitchFamily="50" charset="-128"/>
                <a:ea typeface="メイリオ" panose="020B0604030504040204" pitchFamily="50" charset="-128"/>
              </a:endParaRPr>
            </a:p>
          </p:txBody>
        </p:sp>
        <p:sp>
          <p:nvSpPr>
            <p:cNvPr id="7" name="角丸四角形吹き出し 6"/>
            <p:cNvSpPr/>
            <p:nvPr/>
          </p:nvSpPr>
          <p:spPr>
            <a:xfrm>
              <a:off x="5071029" y="2132856"/>
              <a:ext cx="3960440" cy="2232248"/>
            </a:xfrm>
            <a:prstGeom prst="wedgeRoundRectCallout">
              <a:avLst>
                <a:gd name="adj1" fmla="val 28761"/>
                <a:gd name="adj2" fmla="val -9065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r>
                <a:rPr lang="ja-JP" altLang="en-US" sz="1100" b="1" dirty="0">
                  <a:solidFill>
                    <a:srgbClr val="FF0000"/>
                  </a:solidFill>
                  <a:latin typeface="メイリオ" panose="020B0604030504040204" pitchFamily="50" charset="-128"/>
                  <a:ea typeface="メイリオ" panose="020B0604030504040204" pitchFamily="50" charset="-128"/>
                </a:rPr>
                <a:t>・まずは「ほぼ達成」「未達成」の場合に</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何故だろう？</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と見直し、早急に対策を考える。次に、「達成」についても</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何故だろう？</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を考え、良かった点を次につなげる。</a:t>
              </a:r>
              <a:endParaRPr lang="en-US" altLang="ja-JP" sz="11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100" b="1" dirty="0">
                  <a:solidFill>
                    <a:srgbClr val="FF0000"/>
                  </a:solidFill>
                  <a:latin typeface="メイリオ" panose="020B0604030504040204" pitchFamily="50" charset="-128"/>
                  <a:ea typeface="メイリオ" panose="020B0604030504040204" pitchFamily="50" charset="-128"/>
                </a:rPr>
                <a:t>・原因となることを支援者、子ども、保護者、関係者、事業所環境、家庭環境、学校環境等々の様々な視点から考察する。特に支援者（自分）以外に原因があるときには、「今後の対応」がより具体的に多面的にする必要がある</a:t>
              </a:r>
              <a:endParaRPr lang="en-US" altLang="ja-JP" sz="11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100" b="1" dirty="0">
                  <a:solidFill>
                    <a:srgbClr val="FF0000"/>
                  </a:solidFill>
                  <a:latin typeface="メイリオ" panose="020B0604030504040204" pitchFamily="50" charset="-128"/>
                  <a:ea typeface="メイリオ" panose="020B0604030504040204" pitchFamily="50" charset="-128"/>
                </a:rPr>
                <a:t>・未達成でかつ原因がわからない場合は、目標そのものがズレ</a:t>
              </a:r>
              <a:r>
                <a:rPr lang="ja-JP" altLang="en-US" sz="1100" b="1" dirty="0" err="1">
                  <a:solidFill>
                    <a:srgbClr val="FF0000"/>
                  </a:solidFill>
                  <a:latin typeface="メイリオ" panose="020B0604030504040204" pitchFamily="50" charset="-128"/>
                  <a:ea typeface="メイリオ" panose="020B0604030504040204" pitchFamily="50" charset="-128"/>
                </a:rPr>
                <a:t>て</a:t>
              </a:r>
              <a:r>
                <a:rPr lang="ja-JP" altLang="en-US" sz="1100" b="1" dirty="0">
                  <a:solidFill>
                    <a:srgbClr val="FF0000"/>
                  </a:solidFill>
                  <a:latin typeface="メイリオ" panose="020B0604030504040204" pitchFamily="50" charset="-128"/>
                  <a:ea typeface="メイリオ" panose="020B0604030504040204" pitchFamily="50" charset="-128"/>
                </a:rPr>
                <a:t>いる、もしくは全く的外れであることも多い。その場合、支援者のこだわりで、到達目標を継続することは不適切</a:t>
              </a:r>
              <a:endParaRPr lang="en-US" altLang="ja-JP" sz="11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100" b="1" dirty="0">
                  <a:solidFill>
                    <a:srgbClr val="FF0000"/>
                  </a:solidFill>
                  <a:latin typeface="メイリオ" panose="020B0604030504040204" pitchFamily="50" charset="-128"/>
                  <a:ea typeface="メイリオ" panose="020B0604030504040204" pitchFamily="50" charset="-128"/>
                </a:rPr>
                <a:t>　（支援者に技量がないことを棚に上げ、子どもに無理な目標を強いてしまうことになる。）</a:t>
              </a:r>
              <a:endParaRPr lang="en-US" altLang="ja-JP" sz="1100" b="1" dirty="0">
                <a:solidFill>
                  <a:srgbClr val="FF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43004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2F95C5-3B20-33AA-1AC6-E61F5C7ACBD3}"/>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演習</a:t>
            </a:r>
            <a:r>
              <a:rPr lang="ja-JP" altLang="en-US">
                <a:latin typeface="Meiryo" panose="020B0604030504040204" pitchFamily="34" charset="-128"/>
                <a:ea typeface="Meiryo" panose="020B0604030504040204" pitchFamily="34" charset="-128"/>
              </a:rPr>
              <a:t>２</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モニタリング演習</a:t>
            </a:r>
          </a:p>
        </p:txBody>
      </p:sp>
      <p:sp>
        <p:nvSpPr>
          <p:cNvPr id="3" name="テキスト プレースホルダー 2">
            <a:extLst>
              <a:ext uri="{FF2B5EF4-FFF2-40B4-BE49-F238E27FC236}">
                <a16:creationId xmlns:a16="http://schemas.microsoft.com/office/drawing/2014/main" id="{664D7F8D-78A1-07D0-0389-82C156CC28E1}"/>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578766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4B799-D88D-E7FC-7FDF-B5F15A7BF9FB}"/>
              </a:ext>
            </a:extLst>
          </p:cNvPr>
          <p:cNvSpPr>
            <a:spLocks noGrp="1"/>
          </p:cNvSpPr>
          <p:nvPr>
            <p:ph type="title"/>
          </p:nvPr>
        </p:nvSpPr>
        <p:spPr>
          <a:xfrm>
            <a:off x="1614487" y="465348"/>
            <a:ext cx="5915025" cy="994172"/>
          </a:xfrm>
        </p:spPr>
        <p:txBody>
          <a:bodyPr>
            <a:normAutofit/>
          </a:bodyPr>
          <a:lstStyle/>
          <a:p>
            <a:r>
              <a:rPr lang="ja-JP" altLang="en-US" sz="2700" dirty="0">
                <a:latin typeface="メイリオ" panose="020B0604030504040204" pitchFamily="50" charset="-128"/>
                <a:ea typeface="メイリオ" panose="020B0604030504040204" pitchFamily="50" charset="-128"/>
              </a:rPr>
              <a:t>状況（設定</a:t>
            </a:r>
            <a:r>
              <a:rPr lang="ja-JP" altLang="en-US" sz="2700">
                <a:latin typeface="メイリオ" panose="020B0604030504040204" pitchFamily="50" charset="-128"/>
                <a:ea typeface="メイリオ" panose="020B0604030504040204" pitchFamily="50" charset="-128"/>
              </a:rPr>
              <a:t>）確認　　　　</a:t>
            </a:r>
            <a:r>
              <a:rPr lang="ja-JP" altLang="en-US" sz="1200" dirty="0">
                <a:latin typeface="メイリオ" panose="020B0604030504040204" pitchFamily="50" charset="-128"/>
                <a:ea typeface="メイリオ" panose="020B0604030504040204" pitchFamily="50" charset="-128"/>
              </a:rPr>
              <a:t>（事業所名は</a:t>
            </a:r>
            <a:r>
              <a:rPr lang="ja-JP" altLang="en-US" sz="1200">
                <a:latin typeface="メイリオ" panose="020B0604030504040204" pitchFamily="50" charset="-128"/>
                <a:ea typeface="メイリオ" panose="020B0604030504040204" pitchFamily="50" charset="-128"/>
              </a:rPr>
              <a:t>架空）</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最初の計画作成から半年後</a:t>
            </a:r>
            <a:endParaRPr lang="ja-JP" altLang="en-US" sz="1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C397980-1E3B-5E00-B577-A94A65C4CD3B}"/>
              </a:ext>
            </a:extLst>
          </p:cNvPr>
          <p:cNvSpPr txBox="1"/>
          <p:nvPr/>
        </p:nvSpPr>
        <p:spPr>
          <a:xfrm>
            <a:off x="1185244" y="5721367"/>
            <a:ext cx="6882728"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市内の</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児童発達支援センター</a:t>
            </a:r>
            <a:r>
              <a:rPr lang="en-US" altLang="ja-JP" sz="1100" dirty="0">
                <a:latin typeface="メイリオ" panose="020B0604030504040204" pitchFamily="50" charset="-128"/>
                <a:ea typeface="メイリオ" panose="020B0604030504040204" pitchFamily="50" charset="-128"/>
              </a:rPr>
              <a:t>Tomorrow』</a:t>
            </a:r>
            <a:r>
              <a:rPr lang="ja-JP" altLang="en-US" sz="1100" dirty="0">
                <a:latin typeface="メイリオ" panose="020B0604030504040204" pitchFamily="50" charset="-128"/>
                <a:ea typeface="メイリオ" panose="020B0604030504040204" pitchFamily="50" charset="-128"/>
              </a:rPr>
              <a:t>（以下、児発</a:t>
            </a:r>
            <a:r>
              <a:rPr lang="en-US" altLang="ja-JP" sz="1100" dirty="0">
                <a:latin typeface="メイリオ" panose="020B0604030504040204" pitchFamily="50" charset="-128"/>
                <a:ea typeface="メイリオ" panose="020B0604030504040204" pitchFamily="50" charset="-128"/>
              </a:rPr>
              <a:t>C</a:t>
            </a:r>
            <a:r>
              <a:rPr lang="ja-JP" altLang="en-US" sz="1100" dirty="0">
                <a:latin typeface="メイリオ" panose="020B0604030504040204" pitchFamily="50" charset="-128"/>
                <a:ea typeface="メイリオ" panose="020B0604030504040204" pitchFamily="50" charset="-128"/>
              </a:rPr>
              <a:t>）に通所していた</a:t>
            </a: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くんは、地元の小学校支援学級に進学をした。</a:t>
            </a: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くんのさらなる成長のため放課後等デイサービス「さんさん</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の利用も開始した。</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相談支援事業所</a:t>
            </a:r>
            <a:r>
              <a:rPr lang="en-US" altLang="ja-JP" sz="1100" dirty="0">
                <a:latin typeface="メイリオ" panose="020B0604030504040204" pitchFamily="50" charset="-128"/>
                <a:ea typeface="メイリオ" panose="020B0604030504040204" pitchFamily="50" charset="-128"/>
              </a:rPr>
              <a:t>ONE』</a:t>
            </a:r>
            <a:r>
              <a:rPr lang="ja-JP" altLang="en-US" sz="1100" dirty="0">
                <a:latin typeface="メイリオ" panose="020B0604030504040204" pitchFamily="50" charset="-128"/>
                <a:ea typeface="メイリオ" panose="020B0604030504040204" pitchFamily="50" charset="-128"/>
              </a:rPr>
              <a:t>での相談支援も開始となり、計画相談が始まっている。新しい生活が始まり、少し混乱した時期はありましたが、入学後４ヶ月が経過し、安定的に過ごせるようになってきた。保護者からは安堵の声とともに、保留していた母の仕事について時間数を増やす希望が出されている。</a:t>
            </a:r>
          </a:p>
        </p:txBody>
      </p:sp>
      <p:pic>
        <p:nvPicPr>
          <p:cNvPr id="4" name="Picture 2" descr="ソース画像を表示">
            <a:extLst>
              <a:ext uri="{FF2B5EF4-FFF2-40B4-BE49-F238E27FC236}">
                <a16:creationId xmlns:a16="http://schemas.microsoft.com/office/drawing/2014/main" id="{A5283A49-C773-9714-F1E3-850C75676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891" y="1543015"/>
            <a:ext cx="311279" cy="367088"/>
          </a:xfrm>
          <a:prstGeom prst="rect">
            <a:avLst/>
          </a:prstGeom>
          <a:noFill/>
          <a:extLst>
            <a:ext uri="{909E8E84-426E-40DD-AFC4-6F175D3DCCD1}">
              <a14:hiddenFill xmlns:a14="http://schemas.microsoft.com/office/drawing/2010/main">
                <a:solidFill>
                  <a:srgbClr val="FFFFFF"/>
                </a:solidFill>
              </a14:hiddenFill>
            </a:ext>
          </a:extLst>
        </p:spPr>
      </p:pic>
      <p:sp>
        <p:nvSpPr>
          <p:cNvPr id="33" name="矢印: 左右 32">
            <a:extLst>
              <a:ext uri="{FF2B5EF4-FFF2-40B4-BE49-F238E27FC236}">
                <a16:creationId xmlns:a16="http://schemas.microsoft.com/office/drawing/2014/main" id="{C40E7BC3-A676-50DF-7764-5812A353B121}"/>
              </a:ext>
            </a:extLst>
          </p:cNvPr>
          <p:cNvSpPr/>
          <p:nvPr/>
        </p:nvSpPr>
        <p:spPr>
          <a:xfrm rot="9103928">
            <a:off x="5092686" y="2708837"/>
            <a:ext cx="586886" cy="270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pic>
        <p:nvPicPr>
          <p:cNvPr id="1026" name="Picture 2" descr="手をつなぐカップル・夫婦のイラスト">
            <a:extLst>
              <a:ext uri="{FF2B5EF4-FFF2-40B4-BE49-F238E27FC236}">
                <a16:creationId xmlns:a16="http://schemas.microsoft.com/office/drawing/2014/main" id="{0B31D773-72EE-0923-AED3-39CC83165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136" y="3482172"/>
            <a:ext cx="868944" cy="691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兄と弟のイラスト">
            <a:extLst>
              <a:ext uri="{FF2B5EF4-FFF2-40B4-BE49-F238E27FC236}">
                <a16:creationId xmlns:a16="http://schemas.microsoft.com/office/drawing/2014/main" id="{3721C17F-099E-B24C-4624-9E4E02236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917" y="3744483"/>
            <a:ext cx="868944" cy="71548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19AEEEE-E1BD-6114-9C5A-4012F8402783}"/>
              </a:ext>
            </a:extLst>
          </p:cNvPr>
          <p:cNvSpPr txBox="1"/>
          <p:nvPr/>
        </p:nvSpPr>
        <p:spPr>
          <a:xfrm>
            <a:off x="4252007" y="4459971"/>
            <a:ext cx="1093274" cy="253916"/>
          </a:xfrm>
          <a:prstGeom prst="rect">
            <a:avLst/>
          </a:prstGeom>
          <a:noFill/>
        </p:spPr>
        <p:txBody>
          <a:bodyPr wrap="square" rtlCol="0">
            <a:spAutoFit/>
          </a:bodyPr>
          <a:lstStyle/>
          <a:p>
            <a:r>
              <a:rPr lang="en-US" altLang="ja-JP" sz="1050" dirty="0">
                <a:latin typeface="メイリオ" panose="020B0604030504040204" pitchFamily="50" charset="-128"/>
                <a:ea typeface="メイリオ" panose="020B0604030504040204" pitchFamily="50" charset="-128"/>
              </a:rPr>
              <a:t>A</a:t>
            </a:r>
            <a:r>
              <a:rPr lang="ja-JP" altLang="en-US" sz="1050" dirty="0">
                <a:latin typeface="メイリオ" panose="020B0604030504040204" pitchFamily="50" charset="-128"/>
                <a:ea typeface="メイリオ" panose="020B0604030504040204" pitchFamily="50" charset="-128"/>
              </a:rPr>
              <a:t>くん家族</a:t>
            </a:r>
          </a:p>
        </p:txBody>
      </p:sp>
      <p:pic>
        <p:nvPicPr>
          <p:cNvPr id="1030" name="Picture 6" descr="ピアノに合わせて踊る子供たちのイラスト">
            <a:extLst>
              <a:ext uri="{FF2B5EF4-FFF2-40B4-BE49-F238E27FC236}">
                <a16:creationId xmlns:a16="http://schemas.microsoft.com/office/drawing/2014/main" id="{CB5936F8-C481-6390-7DBF-1A83C121D0D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47394" y="4640674"/>
            <a:ext cx="1415939" cy="964965"/>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ED49EC7-813B-0FC5-26FC-EE8EEF00FB35}"/>
              </a:ext>
            </a:extLst>
          </p:cNvPr>
          <p:cNvSpPr txBox="1"/>
          <p:nvPr/>
        </p:nvSpPr>
        <p:spPr>
          <a:xfrm>
            <a:off x="1266030" y="4123908"/>
            <a:ext cx="2022423" cy="523220"/>
          </a:xfrm>
          <a:prstGeom prst="rect">
            <a:avLst/>
          </a:prstGeom>
          <a:noFill/>
        </p:spPr>
        <p:txBody>
          <a:bodyPr wrap="square" rtlCol="0">
            <a:spAutoFit/>
          </a:bodyPr>
          <a:lstStyle/>
          <a:p>
            <a:r>
              <a:rPr lang="ja-JP" altLang="en-US" sz="1400" dirty="0">
                <a:solidFill>
                  <a:schemeClr val="bg1">
                    <a:lumMod val="65000"/>
                  </a:schemeClr>
                </a:solidFill>
                <a:latin typeface="メイリオ" panose="020B0604030504040204" pitchFamily="50" charset="-128"/>
                <a:ea typeface="メイリオ" panose="020B0604030504040204" pitchFamily="50" charset="-128"/>
              </a:rPr>
              <a:t>児童発達支援センター</a:t>
            </a:r>
            <a:endParaRPr lang="en-US" altLang="ja-JP" sz="1400" dirty="0">
              <a:solidFill>
                <a:schemeClr val="bg1">
                  <a:lumMod val="65000"/>
                </a:schemeClr>
              </a:solidFill>
              <a:latin typeface="メイリオ" panose="020B0604030504040204" pitchFamily="50" charset="-128"/>
              <a:ea typeface="メイリオ" panose="020B0604030504040204" pitchFamily="50" charset="-128"/>
            </a:endParaRPr>
          </a:p>
          <a:p>
            <a:r>
              <a:rPr lang="en-US" altLang="ja-JP" sz="1400" dirty="0">
                <a:solidFill>
                  <a:schemeClr val="bg1">
                    <a:lumMod val="65000"/>
                  </a:schemeClr>
                </a:solidFill>
                <a:latin typeface="メイリオ" panose="020B0604030504040204" pitchFamily="50" charset="-128"/>
                <a:ea typeface="メイリオ" panose="020B0604030504040204" pitchFamily="50" charset="-128"/>
              </a:rPr>
              <a:t>tomorrow</a:t>
            </a:r>
            <a:endParaRPr lang="ja-JP" altLang="en-US" sz="1400" dirty="0">
              <a:solidFill>
                <a:schemeClr val="bg1">
                  <a:lumMod val="65000"/>
                </a:schemeClr>
              </a:solidFill>
              <a:latin typeface="メイリオ" panose="020B0604030504040204" pitchFamily="50" charset="-128"/>
              <a:ea typeface="メイリオ" panose="020B0604030504040204" pitchFamily="50" charset="-128"/>
            </a:endParaRPr>
          </a:p>
        </p:txBody>
      </p:sp>
      <p:pic>
        <p:nvPicPr>
          <p:cNvPr id="1032" name="Picture 8" descr="雨戸が空いた家のイラスト">
            <a:extLst>
              <a:ext uri="{FF2B5EF4-FFF2-40B4-BE49-F238E27FC236}">
                <a16:creationId xmlns:a16="http://schemas.microsoft.com/office/drawing/2014/main" id="{CABD4D2B-9A85-FE0D-5DEA-8C62A4A71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4639" y="1727694"/>
            <a:ext cx="1135072" cy="9411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保父さんのイラスト">
            <a:extLst>
              <a:ext uri="{FF2B5EF4-FFF2-40B4-BE49-F238E27FC236}">
                <a16:creationId xmlns:a16="http://schemas.microsoft.com/office/drawing/2014/main" id="{58318764-2C44-4F17-E502-A66F09F0E5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6733" y="1980568"/>
            <a:ext cx="444561" cy="68827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5CBA452B-6465-3225-7BF5-5C53C277B545}"/>
              </a:ext>
            </a:extLst>
          </p:cNvPr>
          <p:cNvSpPr txBox="1"/>
          <p:nvPr/>
        </p:nvSpPr>
        <p:spPr>
          <a:xfrm>
            <a:off x="5944228" y="2626712"/>
            <a:ext cx="246489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放課後等デイサービス</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さんさん</a:t>
            </a:r>
          </a:p>
        </p:txBody>
      </p:sp>
      <p:pic>
        <p:nvPicPr>
          <p:cNvPr id="16" name="図 15">
            <a:extLst>
              <a:ext uri="{FF2B5EF4-FFF2-40B4-BE49-F238E27FC236}">
                <a16:creationId xmlns:a16="http://schemas.microsoft.com/office/drawing/2014/main" id="{4510B941-95D0-E40E-3A65-D7D53C57E71E}"/>
              </a:ext>
            </a:extLst>
          </p:cNvPr>
          <p:cNvPicPr>
            <a:picLocks noChangeAspect="1"/>
          </p:cNvPicPr>
          <p:nvPr/>
        </p:nvPicPr>
        <p:blipFill>
          <a:blip r:embed="rId9"/>
          <a:stretch>
            <a:fillRect/>
          </a:stretch>
        </p:blipFill>
        <p:spPr>
          <a:xfrm>
            <a:off x="5862928" y="4289990"/>
            <a:ext cx="1722221" cy="1041083"/>
          </a:xfrm>
          <a:prstGeom prst="rect">
            <a:avLst/>
          </a:prstGeom>
        </p:spPr>
      </p:pic>
      <p:sp>
        <p:nvSpPr>
          <p:cNvPr id="17" name="テキスト ボックス 16">
            <a:extLst>
              <a:ext uri="{FF2B5EF4-FFF2-40B4-BE49-F238E27FC236}">
                <a16:creationId xmlns:a16="http://schemas.microsoft.com/office/drawing/2014/main" id="{5DA93613-185C-BAEA-3741-54378DFDF08F}"/>
              </a:ext>
            </a:extLst>
          </p:cNvPr>
          <p:cNvSpPr txBox="1"/>
          <p:nvPr/>
        </p:nvSpPr>
        <p:spPr>
          <a:xfrm>
            <a:off x="6466921" y="4084745"/>
            <a:ext cx="1209389" cy="253916"/>
          </a:xfrm>
          <a:prstGeom prst="rect">
            <a:avLst/>
          </a:prstGeom>
          <a:no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小学校</a:t>
            </a:r>
          </a:p>
        </p:txBody>
      </p:sp>
      <p:sp>
        <p:nvSpPr>
          <p:cNvPr id="20" name="矢印: 左右 19">
            <a:extLst>
              <a:ext uri="{FF2B5EF4-FFF2-40B4-BE49-F238E27FC236}">
                <a16:creationId xmlns:a16="http://schemas.microsoft.com/office/drawing/2014/main" id="{D87C0C14-A149-D5C0-C7E0-FDD7717015F8}"/>
              </a:ext>
            </a:extLst>
          </p:cNvPr>
          <p:cNvSpPr/>
          <p:nvPr/>
        </p:nvSpPr>
        <p:spPr>
          <a:xfrm rot="19726273">
            <a:off x="3432529" y="4011372"/>
            <a:ext cx="621872" cy="370953"/>
          </a:xfrm>
          <a:prstGeom prst="leftRightArrow">
            <a:avLst>
              <a:gd name="adj1" fmla="val 50000"/>
              <a:gd name="adj2" fmla="val 17797"/>
            </a:avLst>
          </a:prstGeom>
          <a:solidFill>
            <a:schemeClr val="bg1"/>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矢印: 左右 23">
            <a:extLst>
              <a:ext uri="{FF2B5EF4-FFF2-40B4-BE49-F238E27FC236}">
                <a16:creationId xmlns:a16="http://schemas.microsoft.com/office/drawing/2014/main" id="{65D548F6-C962-171B-09F6-2CBE2B30D8B0}"/>
              </a:ext>
            </a:extLst>
          </p:cNvPr>
          <p:cNvSpPr/>
          <p:nvPr/>
        </p:nvSpPr>
        <p:spPr>
          <a:xfrm rot="1648374">
            <a:off x="3410971" y="2978023"/>
            <a:ext cx="586886" cy="2715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矢印: 左右 28">
            <a:extLst>
              <a:ext uri="{FF2B5EF4-FFF2-40B4-BE49-F238E27FC236}">
                <a16:creationId xmlns:a16="http://schemas.microsoft.com/office/drawing/2014/main" id="{B52F6CDB-6A9A-21C1-C829-F17496B23CA8}"/>
              </a:ext>
            </a:extLst>
          </p:cNvPr>
          <p:cNvSpPr/>
          <p:nvPr/>
        </p:nvSpPr>
        <p:spPr>
          <a:xfrm>
            <a:off x="3751643" y="2204238"/>
            <a:ext cx="1795241" cy="1745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0" name="テキスト ボックス 29">
            <a:extLst>
              <a:ext uri="{FF2B5EF4-FFF2-40B4-BE49-F238E27FC236}">
                <a16:creationId xmlns:a16="http://schemas.microsoft.com/office/drawing/2014/main" id="{C4C36AAC-3BB9-48E5-6751-EC8D34427414}"/>
              </a:ext>
            </a:extLst>
          </p:cNvPr>
          <p:cNvSpPr txBox="1"/>
          <p:nvPr/>
        </p:nvSpPr>
        <p:spPr>
          <a:xfrm>
            <a:off x="3634506" y="1641837"/>
            <a:ext cx="2207048" cy="600164"/>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業務上連携機会があり、自立支援議会の児童部会などで顔を合わせる機会がある。</a:t>
            </a:r>
            <a:endParaRPr lang="en-US" altLang="ja-JP" sz="11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5D3D16BB-A8F0-B158-3F32-9600CB0A8174}"/>
              </a:ext>
            </a:extLst>
          </p:cNvPr>
          <p:cNvSpPr txBox="1"/>
          <p:nvPr/>
        </p:nvSpPr>
        <p:spPr>
          <a:xfrm>
            <a:off x="5603075" y="3372675"/>
            <a:ext cx="2464897" cy="261610"/>
          </a:xfrm>
          <a:prstGeom prst="rect">
            <a:avLst/>
          </a:prstGeom>
          <a:noFill/>
        </p:spPr>
        <p:txBody>
          <a:bodyPr wrap="square" rtlCol="0">
            <a:spAutoFit/>
          </a:bodyPr>
          <a:lstStyle/>
          <a:p>
            <a:r>
              <a:rPr lang="ja-JP" altLang="en-US" sz="1100">
                <a:latin typeface="メイリオ" panose="020B0604030504040204" pitchFamily="50" charset="-128"/>
                <a:ea typeface="メイリオ" panose="020B0604030504040204" pitchFamily="50" charset="-128"/>
              </a:rPr>
              <a:t>週２回楽しく通うことができている</a:t>
            </a:r>
            <a:endParaRPr lang="en-US" altLang="ja-JP" sz="1100" dirty="0">
              <a:latin typeface="メイリオ" panose="020B0604030504040204" pitchFamily="50" charset="-128"/>
              <a:ea typeface="メイリオ" panose="020B0604030504040204" pitchFamily="50" charset="-128"/>
            </a:endParaRPr>
          </a:p>
        </p:txBody>
      </p:sp>
      <p:sp>
        <p:nvSpPr>
          <p:cNvPr id="36" name="矢印: 左右 35">
            <a:extLst>
              <a:ext uri="{FF2B5EF4-FFF2-40B4-BE49-F238E27FC236}">
                <a16:creationId xmlns:a16="http://schemas.microsoft.com/office/drawing/2014/main" id="{D71D6AC9-32E4-755A-817C-FE643C78FFDD}"/>
              </a:ext>
            </a:extLst>
          </p:cNvPr>
          <p:cNvSpPr/>
          <p:nvPr/>
        </p:nvSpPr>
        <p:spPr>
          <a:xfrm rot="1648374">
            <a:off x="5219338" y="4052129"/>
            <a:ext cx="586886" cy="270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41" name="図 40">
            <a:extLst>
              <a:ext uri="{FF2B5EF4-FFF2-40B4-BE49-F238E27FC236}">
                <a16:creationId xmlns:a16="http://schemas.microsoft.com/office/drawing/2014/main" id="{E401CAD3-1023-746D-3A7D-F8C97B15BCB0}"/>
              </a:ext>
            </a:extLst>
          </p:cNvPr>
          <p:cNvPicPr>
            <a:picLocks noChangeAspect="1"/>
          </p:cNvPicPr>
          <p:nvPr/>
        </p:nvPicPr>
        <p:blipFill>
          <a:blip r:embed="rId10"/>
          <a:stretch>
            <a:fillRect/>
          </a:stretch>
        </p:blipFill>
        <p:spPr>
          <a:xfrm>
            <a:off x="2197493" y="1907959"/>
            <a:ext cx="1259478" cy="772547"/>
          </a:xfrm>
          <a:prstGeom prst="rect">
            <a:avLst/>
          </a:prstGeom>
        </p:spPr>
      </p:pic>
      <p:pic>
        <p:nvPicPr>
          <p:cNvPr id="42" name="Picture 10" descr="女性事務員のイラスト">
            <a:extLst>
              <a:ext uri="{FF2B5EF4-FFF2-40B4-BE49-F238E27FC236}">
                <a16:creationId xmlns:a16="http://schemas.microsoft.com/office/drawing/2014/main" id="{2FF03104-AE17-68C3-9F0F-71713F7E6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0899" y="1990282"/>
            <a:ext cx="803661" cy="63084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4C905617-6F97-974D-B584-5355CDE85CB3}"/>
              </a:ext>
            </a:extLst>
          </p:cNvPr>
          <p:cNvSpPr txBox="1"/>
          <p:nvPr/>
        </p:nvSpPr>
        <p:spPr>
          <a:xfrm>
            <a:off x="1491200" y="1529791"/>
            <a:ext cx="1439372" cy="677108"/>
          </a:xfrm>
          <a:prstGeom prst="rect">
            <a:avLst/>
          </a:prstGeom>
          <a:noFill/>
        </p:spPr>
        <p:txBody>
          <a:bodyPr wrap="square" rtlCol="0">
            <a:spAutoFit/>
          </a:bodyPr>
          <a:lstStyle/>
          <a:p>
            <a:endParaRPr lang="en-US" altLang="ja-JP" sz="10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相談支援事業所</a:t>
            </a:r>
            <a:r>
              <a:rPr lang="en-US" altLang="ja-JP" sz="1400" dirty="0">
                <a:latin typeface="メイリオ" panose="020B0604030504040204" pitchFamily="50" charset="-128"/>
                <a:ea typeface="メイリオ" panose="020B0604030504040204" pitchFamily="50" charset="-128"/>
              </a:rPr>
              <a:t>ONE</a:t>
            </a:r>
            <a:endParaRPr lang="ja-JP" altLang="en-US" sz="1400" dirty="0">
              <a:latin typeface="メイリオ" panose="020B0604030504040204" pitchFamily="50" charset="-128"/>
              <a:ea typeface="メイリオ" panose="020B0604030504040204" pitchFamily="50" charset="-128"/>
            </a:endParaRPr>
          </a:p>
        </p:txBody>
      </p:sp>
      <p:sp>
        <p:nvSpPr>
          <p:cNvPr id="43" name="矢印: 左右 42">
            <a:extLst>
              <a:ext uri="{FF2B5EF4-FFF2-40B4-BE49-F238E27FC236}">
                <a16:creationId xmlns:a16="http://schemas.microsoft.com/office/drawing/2014/main" id="{AF5AE463-1E9E-3A29-A05A-1D3BFDB60E29}"/>
              </a:ext>
            </a:extLst>
          </p:cNvPr>
          <p:cNvSpPr/>
          <p:nvPr/>
        </p:nvSpPr>
        <p:spPr>
          <a:xfrm rot="5400000">
            <a:off x="2150105" y="3261369"/>
            <a:ext cx="1296000" cy="236030"/>
          </a:xfrm>
          <a:prstGeom prst="leftRigh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4" name="テキスト ボックス 43">
            <a:extLst>
              <a:ext uri="{FF2B5EF4-FFF2-40B4-BE49-F238E27FC236}">
                <a16:creationId xmlns:a16="http://schemas.microsoft.com/office/drawing/2014/main" id="{6C73F01E-7F77-CB6A-BDF6-5F8641F77BF3}"/>
              </a:ext>
            </a:extLst>
          </p:cNvPr>
          <p:cNvSpPr txBox="1"/>
          <p:nvPr/>
        </p:nvSpPr>
        <p:spPr>
          <a:xfrm>
            <a:off x="948441" y="2759734"/>
            <a:ext cx="1787690" cy="1107996"/>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業務上連携機会が比較的多い関係</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この地域では児童発達支援センターが、療育支援ネットワークの中心的な役割を担っている。</a:t>
            </a:r>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0750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EA372-3446-4591-A4CD-95D748FB0A2F}"/>
              </a:ext>
            </a:extLst>
          </p:cNvPr>
          <p:cNvSpPr>
            <a:spLocks noGrp="1"/>
          </p:cNvSpPr>
          <p:nvPr>
            <p:ph type="title"/>
          </p:nvPr>
        </p:nvSpPr>
        <p:spPr>
          <a:xfrm>
            <a:off x="1448973" y="0"/>
            <a:ext cx="5951953" cy="421176"/>
          </a:xfrm>
        </p:spPr>
        <p:txBody>
          <a:bodyPr>
            <a:normAutofit fontScale="90000"/>
          </a:bodyPr>
          <a:lstStyle/>
          <a:p>
            <a:r>
              <a:rPr lang="ja-JP" altLang="en-US" sz="2700" dirty="0">
                <a:latin typeface="メイリオ" panose="020B0604030504040204" pitchFamily="50" charset="-128"/>
                <a:ea typeface="メイリオ" panose="020B0604030504040204" pitchFamily="50" charset="-128"/>
              </a:rPr>
              <a:t>半年後の事例の概要（例）</a:t>
            </a:r>
          </a:p>
        </p:txBody>
      </p:sp>
      <p:graphicFrame>
        <p:nvGraphicFramePr>
          <p:cNvPr id="5" name="表 5">
            <a:extLst>
              <a:ext uri="{FF2B5EF4-FFF2-40B4-BE49-F238E27FC236}">
                <a16:creationId xmlns:a16="http://schemas.microsoft.com/office/drawing/2014/main" id="{C9D4A6EF-2B87-4AD6-ADAE-EE1BF812CD13}"/>
              </a:ext>
            </a:extLst>
          </p:cNvPr>
          <p:cNvGraphicFramePr>
            <a:graphicFrameLocks noGrp="1"/>
          </p:cNvGraphicFramePr>
          <p:nvPr>
            <p:extLst>
              <p:ext uri="{D42A27DB-BD31-4B8C-83A1-F6EECF244321}">
                <p14:modId xmlns:p14="http://schemas.microsoft.com/office/powerpoint/2010/main" val="487203446"/>
              </p:ext>
            </p:extLst>
          </p:nvPr>
        </p:nvGraphicFramePr>
        <p:xfrm>
          <a:off x="395288" y="421176"/>
          <a:ext cx="8353425" cy="6296742"/>
        </p:xfrm>
        <a:graphic>
          <a:graphicData uri="http://schemas.openxmlformats.org/drawingml/2006/table">
            <a:tbl>
              <a:tblPr firstRow="1" bandRow="1">
                <a:tableStyleId>{5940675A-B579-460E-94D1-54222C63F5DA}</a:tableStyleId>
              </a:tblPr>
              <a:tblGrid>
                <a:gridCol w="1199336">
                  <a:extLst>
                    <a:ext uri="{9D8B030D-6E8A-4147-A177-3AD203B41FA5}">
                      <a16:colId xmlns:a16="http://schemas.microsoft.com/office/drawing/2014/main" val="2594461521"/>
                    </a:ext>
                  </a:extLst>
                </a:gridCol>
                <a:gridCol w="7154089">
                  <a:extLst>
                    <a:ext uri="{9D8B030D-6E8A-4147-A177-3AD203B41FA5}">
                      <a16:colId xmlns:a16="http://schemas.microsoft.com/office/drawing/2014/main" val="4150784373"/>
                    </a:ext>
                  </a:extLst>
                </a:gridCol>
              </a:tblGrid>
              <a:tr h="401162">
                <a:tc>
                  <a:txBody>
                    <a:bodyPr/>
                    <a:lstStyle/>
                    <a:p>
                      <a:r>
                        <a:rPr kumimoji="1" lang="ja-JP" altLang="en-US" sz="1200" dirty="0">
                          <a:solidFill>
                            <a:schemeClr val="tx1"/>
                          </a:solidFill>
                        </a:rPr>
                        <a:t>項目</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ja-JP" altLang="en-US" sz="1200" dirty="0">
                          <a:solidFill>
                            <a:schemeClr val="tx1"/>
                          </a:solidFill>
                        </a:rPr>
                        <a:t>内容</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4152199104"/>
                  </a:ext>
                </a:extLst>
              </a:tr>
              <a:tr h="448573">
                <a:tc>
                  <a:txBody>
                    <a:bodyPr/>
                    <a:lstStyle/>
                    <a:p>
                      <a:r>
                        <a:rPr kumimoji="1" lang="ja-JP" altLang="en-US" sz="1200" dirty="0">
                          <a:solidFill>
                            <a:schemeClr val="tx1"/>
                          </a:solidFill>
                        </a:rPr>
                        <a:t>事例タイトル</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ja-JP" altLang="en-US" sz="1200" dirty="0">
                          <a:solidFill>
                            <a:schemeClr val="tx1"/>
                          </a:solidFill>
                        </a:rPr>
                        <a:t>進学と同時に放課後等デイサービス利用を勧められた５歳男児</a:t>
                      </a:r>
                      <a:endParaRPr kumimoji="1" lang="en-US" altLang="ja-JP" sz="1200" dirty="0">
                        <a:solidFill>
                          <a:schemeClr val="tx1"/>
                        </a:solidFill>
                      </a:endParaRPr>
                    </a:p>
                    <a:p>
                      <a:r>
                        <a:rPr kumimoji="1" lang="ja-JP" altLang="en-US" sz="1200" dirty="0">
                          <a:solidFill>
                            <a:schemeClr val="tx1"/>
                          </a:solidFill>
                        </a:rPr>
                        <a:t>　　　　　　　　　　　　　　　　　　　　　　　　～ぼく、どうしたら良いの？～</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3369073571"/>
                  </a:ext>
                </a:extLst>
              </a:tr>
              <a:tr h="1397598">
                <a:tc>
                  <a:txBody>
                    <a:bodyPr/>
                    <a:lstStyle/>
                    <a:p>
                      <a:r>
                        <a:rPr kumimoji="1" lang="ja-JP" altLang="en-US" sz="1200" dirty="0">
                          <a:solidFill>
                            <a:schemeClr val="tx1"/>
                          </a:solidFill>
                        </a:rPr>
                        <a:t>年齢・性別・家族構成</a:t>
                      </a:r>
                      <a:endParaRPr kumimoji="1" lang="en-US" altLang="ja-JP"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ja-JP" altLang="en-US" sz="1200" dirty="0">
                          <a:solidFill>
                            <a:schemeClr val="tx1"/>
                          </a:solidFill>
                        </a:rPr>
                        <a:t>父（</a:t>
                      </a:r>
                      <a:r>
                        <a:rPr kumimoji="1" lang="en-US" altLang="ja-JP" sz="1200" dirty="0">
                          <a:solidFill>
                            <a:schemeClr val="tx1"/>
                          </a:solidFill>
                        </a:rPr>
                        <a:t>33</a:t>
                      </a:r>
                      <a:r>
                        <a:rPr kumimoji="1" lang="ja-JP" altLang="en-US" sz="1200" dirty="0">
                          <a:solidFill>
                            <a:schemeClr val="tx1"/>
                          </a:solidFill>
                        </a:rPr>
                        <a:t>）・母（</a:t>
                      </a:r>
                      <a:r>
                        <a:rPr kumimoji="1" lang="en-US" altLang="ja-JP" sz="1200" dirty="0">
                          <a:solidFill>
                            <a:schemeClr val="tx1"/>
                          </a:solidFill>
                        </a:rPr>
                        <a:t>31</a:t>
                      </a:r>
                      <a:r>
                        <a:rPr kumimoji="1" lang="ja-JP" altLang="en-US" sz="1200" dirty="0">
                          <a:solidFill>
                            <a:schemeClr val="tx1"/>
                          </a:solidFill>
                        </a:rPr>
                        <a:t>）　小４男児（放課後児童クラブ２日</a:t>
                      </a:r>
                      <a:r>
                        <a:rPr kumimoji="1" lang="en-US" altLang="ja-JP" sz="1200" dirty="0">
                          <a:solidFill>
                            <a:schemeClr val="tx1"/>
                          </a:solidFill>
                        </a:rPr>
                        <a:t>/</a:t>
                      </a:r>
                      <a:r>
                        <a:rPr kumimoji="1" lang="ja-JP" altLang="en-US" sz="1200" dirty="0">
                          <a:solidFill>
                            <a:schemeClr val="tx1"/>
                          </a:solidFill>
                        </a:rPr>
                        <a:t>週利用）　</a:t>
                      </a:r>
                      <a:r>
                        <a:rPr kumimoji="1" lang="en-US" altLang="ja-JP" sz="1200" dirty="0">
                          <a:solidFill>
                            <a:schemeClr val="tx1"/>
                          </a:solidFill>
                        </a:rPr>
                        <a:t>A</a:t>
                      </a:r>
                      <a:r>
                        <a:rPr kumimoji="1" lang="ja-JP" altLang="en-US" sz="1200" dirty="0">
                          <a:solidFill>
                            <a:schemeClr val="tx1"/>
                          </a:solidFill>
                        </a:rPr>
                        <a:t>くん（特別支援学級　１年生）　</a:t>
                      </a:r>
                      <a:r>
                        <a:rPr kumimoji="1" lang="en-US" altLang="ja-JP" sz="1200" dirty="0">
                          <a:solidFill>
                            <a:schemeClr val="tx1"/>
                          </a:solidFill>
                        </a:rPr>
                        <a:t>4</a:t>
                      </a:r>
                      <a:r>
                        <a:rPr kumimoji="1" lang="ja-JP" altLang="en-US" sz="1200" dirty="0">
                          <a:solidFill>
                            <a:schemeClr val="tx1"/>
                          </a:solidFill>
                        </a:rPr>
                        <a:t>人家族</a:t>
                      </a:r>
                      <a:endParaRPr kumimoji="1" lang="en-US" altLang="ja-JP" sz="1200" dirty="0">
                        <a:solidFill>
                          <a:schemeClr val="tx1"/>
                        </a:solidFill>
                      </a:endParaRPr>
                    </a:p>
                    <a:p>
                      <a:r>
                        <a:rPr kumimoji="1" lang="ja-JP" altLang="en-US" sz="1200" dirty="0">
                          <a:solidFill>
                            <a:schemeClr val="tx1"/>
                          </a:solidFill>
                        </a:rPr>
                        <a:t>共働き世帯（父は市外の会社勤務。母はパートタイム・経済的事由から時間増を検討していたが、入学と放課後等デイサービスと新しい生活が二重で始まることから、保留にしていた。入学から４ヶ月経ち、生活も落ち着いてきたので、時間増を現実に実施したいと考えている。父は引き続いて母の判断を尊重するという姿勢）</a:t>
                      </a:r>
                      <a:endParaRPr kumimoji="1" lang="en-US" altLang="ja-JP" sz="1200" dirty="0">
                        <a:solidFill>
                          <a:schemeClr val="tx1"/>
                        </a:solidFill>
                      </a:endParaRPr>
                    </a:p>
                    <a:p>
                      <a:r>
                        <a:rPr kumimoji="1" lang="ja-JP" altLang="en-US" sz="1200" dirty="0">
                          <a:solidFill>
                            <a:schemeClr val="tx1"/>
                          </a:solidFill>
                        </a:rPr>
                        <a:t>市内中央エリアの戸建てに在住（住宅街・近隣トラブルない）実家は県外（両家とも）</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4134276349"/>
                  </a:ext>
                </a:extLst>
              </a:tr>
              <a:tr h="401162">
                <a:tc>
                  <a:txBody>
                    <a:bodyPr/>
                    <a:lstStyle/>
                    <a:p>
                      <a:r>
                        <a:rPr kumimoji="1" lang="ja-JP" altLang="en-US" sz="1200" dirty="0">
                          <a:solidFill>
                            <a:schemeClr val="tx1"/>
                          </a:solidFill>
                        </a:rPr>
                        <a:t>手帳の種類と等級</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ja-JP" altLang="en-US" sz="1200" dirty="0">
                          <a:solidFill>
                            <a:schemeClr val="tx1"/>
                          </a:solidFill>
                        </a:rPr>
                        <a:t>療育手帳　</a:t>
                      </a:r>
                      <a:r>
                        <a:rPr kumimoji="1" lang="en-US" altLang="ja-JP" sz="1200" dirty="0">
                          <a:solidFill>
                            <a:schemeClr val="tx1"/>
                          </a:solidFill>
                        </a:rPr>
                        <a:t>A</a:t>
                      </a:r>
                      <a:r>
                        <a:rPr kumimoji="1" lang="ja-JP" altLang="en-US" sz="1200" dirty="0">
                          <a:solidFill>
                            <a:schemeClr val="tx1"/>
                          </a:solidFill>
                        </a:rPr>
                        <a:t>（知的障害）</a:t>
                      </a:r>
                      <a:r>
                        <a:rPr kumimoji="1" lang="en-US" altLang="ja-JP" sz="1200" dirty="0">
                          <a:solidFill>
                            <a:schemeClr val="tx1"/>
                          </a:solidFill>
                        </a:rPr>
                        <a:t>〔A</a:t>
                      </a:r>
                      <a:r>
                        <a:rPr kumimoji="1" lang="ja-JP" altLang="en-US" sz="1200" dirty="0">
                          <a:solidFill>
                            <a:schemeClr val="tx1"/>
                          </a:solidFill>
                        </a:rPr>
                        <a:t>とは、最重度・重度・中度・軽度の区分のうち重度</a:t>
                      </a:r>
                      <a:r>
                        <a:rPr kumimoji="1" lang="en-US" altLang="ja-JP" sz="1200" dirty="0">
                          <a:solidFill>
                            <a:schemeClr val="tx1"/>
                          </a:solidFill>
                        </a:rPr>
                        <a:t>〕</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59258692"/>
                  </a:ext>
                </a:extLst>
              </a:tr>
              <a:tr h="2357321">
                <a:tc>
                  <a:txBody>
                    <a:bodyPr/>
                    <a:lstStyle/>
                    <a:p>
                      <a:r>
                        <a:rPr kumimoji="1" lang="ja-JP" altLang="en-US" sz="1200">
                          <a:solidFill>
                            <a:schemeClr val="tx1"/>
                          </a:solidFill>
                        </a:rPr>
                        <a:t>入学後の経過</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ja-JP" altLang="en-US" sz="1200" dirty="0">
                          <a:solidFill>
                            <a:schemeClr val="tx1"/>
                          </a:solidFill>
                        </a:rPr>
                        <a:t>地域の小学校に入学した。放課後等デイサービスさんさんの利用は、水木の週２回。兄と同じ放課後児童クラブいっぽを月火の週２回。（兄は４年生になり、母親の願いにより、月火のみ利用。）計画通りに新しい生活を過ごしている。新しい生活の場所が増え、大きな混乱はなく生活できている。週末は疲れた様子も見られているが、見学していたスイミングには土曜日の午前中通い始めた。</a:t>
                      </a:r>
                      <a:endParaRPr kumimoji="1" lang="en-US" altLang="ja-JP" sz="1200" dirty="0">
                        <a:solidFill>
                          <a:schemeClr val="tx1"/>
                        </a:solidFill>
                      </a:endParaRPr>
                    </a:p>
                    <a:p>
                      <a:r>
                        <a:rPr kumimoji="1" lang="ja-JP" altLang="en-US" sz="1200" dirty="0">
                          <a:solidFill>
                            <a:schemeClr val="tx1"/>
                          </a:solidFill>
                        </a:rPr>
                        <a:t>発している言葉に友達の名を言うことが増え、懸命に何かを報告しようとしているが、どこの出来事なのか、母親としてはわからないことは多いとのこと。また、新生活が始まった当初は、その日がどこを利用する日なのか混乱している様子が見受けられた。支援学級の先生の発案で、カレンダーを模した予定表を作ってあげたことで、混乱が収まり、それぞれの施設を楽しく利用することができている。</a:t>
                      </a:r>
                      <a:endParaRPr kumimoji="1" lang="en-US" altLang="ja-JP" sz="1200" dirty="0">
                        <a:solidFill>
                          <a:schemeClr val="tx1"/>
                        </a:solidFill>
                      </a:endParaRPr>
                    </a:p>
                    <a:p>
                      <a:r>
                        <a:rPr kumimoji="1" lang="ja-JP" altLang="en-US" sz="1200" dirty="0">
                          <a:solidFill>
                            <a:schemeClr val="tx1"/>
                          </a:solidFill>
                        </a:rPr>
                        <a:t>家庭では、ゴミ出しや回覧板を届けることを好んでやりたがり、学校でも他のクラスなどに何かを届けることを進んでやろうとするようになっている。　</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1946988780"/>
                  </a:ext>
                </a:extLst>
              </a:tr>
              <a:tr h="637446">
                <a:tc>
                  <a:txBody>
                    <a:bodyPr/>
                    <a:lstStyle/>
                    <a:p>
                      <a:r>
                        <a:rPr kumimoji="1" lang="ja-JP" altLang="en-US" sz="1200" dirty="0">
                          <a:solidFill>
                            <a:schemeClr val="tx1"/>
                          </a:solidFill>
                        </a:rPr>
                        <a:t>希望など（本児・保護者）</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en-US" altLang="ja-JP" sz="1200" dirty="0">
                          <a:solidFill>
                            <a:schemeClr val="tx1"/>
                          </a:solidFill>
                        </a:rPr>
                        <a:t>A</a:t>
                      </a:r>
                      <a:r>
                        <a:rPr kumimoji="1" lang="ja-JP" altLang="en-US" sz="1200" dirty="0">
                          <a:solidFill>
                            <a:schemeClr val="tx1"/>
                          </a:solidFill>
                        </a:rPr>
                        <a:t>くん：（推測）さんさんもいっぽも「たのしい」　家族：落ち着いてきているし、言語面の成長を期待したいが、週末は疲れていると感じている。早く就労時間を増やしたいが、まだ悩んでいる。</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1219378024"/>
                  </a:ext>
                </a:extLst>
              </a:tr>
              <a:tr h="637446">
                <a:tc>
                  <a:txBody>
                    <a:bodyPr/>
                    <a:lstStyle/>
                    <a:p>
                      <a:r>
                        <a:rPr kumimoji="1" lang="en-US" altLang="ja-JP" sz="1200" dirty="0">
                          <a:solidFill>
                            <a:schemeClr val="tx1"/>
                          </a:solidFill>
                        </a:rPr>
                        <a:t>A</a:t>
                      </a:r>
                      <a:r>
                        <a:rPr kumimoji="1" lang="ja-JP" altLang="en-US" sz="1200" dirty="0">
                          <a:solidFill>
                            <a:schemeClr val="tx1"/>
                          </a:solidFill>
                        </a:rPr>
                        <a:t>くんや家族の問題</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solidFill>
                      <a:schemeClr val="accent6">
                        <a:lumMod val="40000"/>
                        <a:lumOff val="60000"/>
                      </a:schemeClr>
                    </a:solidFill>
                  </a:tcPr>
                </a:tc>
                <a:tc>
                  <a:txBody>
                    <a:bodyPr/>
                    <a:lstStyle/>
                    <a:p>
                      <a:r>
                        <a:rPr kumimoji="1" lang="en-US" altLang="ja-JP" sz="1200" dirty="0">
                          <a:solidFill>
                            <a:schemeClr val="tx1"/>
                          </a:solidFill>
                        </a:rPr>
                        <a:t>A</a:t>
                      </a:r>
                      <a:r>
                        <a:rPr kumimoji="1" lang="ja-JP" altLang="en-US" sz="1200" dirty="0">
                          <a:solidFill>
                            <a:schemeClr val="tx1"/>
                          </a:solidFill>
                        </a:rPr>
                        <a:t>くん：日曜日に兄と近くの公園に行きたがることが減り、寝転がって</a:t>
                      </a:r>
                      <a:r>
                        <a:rPr kumimoji="1" lang="en-US" altLang="ja-JP" sz="1200" dirty="0">
                          <a:solidFill>
                            <a:schemeClr val="tx1"/>
                          </a:solidFill>
                        </a:rPr>
                        <a:t>TV</a:t>
                      </a:r>
                      <a:r>
                        <a:rPr kumimoji="1" lang="ja-JP" altLang="en-US" sz="1200" dirty="0">
                          <a:solidFill>
                            <a:schemeClr val="tx1"/>
                          </a:solidFill>
                        </a:rPr>
                        <a:t>を観たがることが増えた。　家族：両親の仕事の関係で平日は放課後支援が必要（母親は現在も月～木就業）</a:t>
                      </a:r>
                      <a:endParaRPr kumimoji="1" lang="ja-JP" altLang="en-US" sz="1200" dirty="0">
                        <a:solidFill>
                          <a:schemeClr val="tx1"/>
                        </a:solidFill>
                        <a:latin typeface="Meiryo" panose="020B0604030504040204" pitchFamily="34" charset="-128"/>
                        <a:ea typeface="Meiryo" panose="020B0604030504040204" pitchFamily="34" charset="-128"/>
                      </a:endParaRPr>
                    </a:p>
                  </a:txBody>
                  <a:tcPr marL="51435" marR="51435" marT="25718" marB="25718" anchor="ctr"/>
                </a:tc>
                <a:extLst>
                  <a:ext uri="{0D108BD9-81ED-4DB2-BD59-A6C34878D82A}">
                    <a16:rowId xmlns:a16="http://schemas.microsoft.com/office/drawing/2014/main" val="292682861"/>
                  </a:ext>
                </a:extLst>
              </a:tr>
            </a:tbl>
          </a:graphicData>
        </a:graphic>
      </p:graphicFrame>
    </p:spTree>
    <p:extLst>
      <p:ext uri="{BB962C8B-B14F-4D97-AF65-F5344CB8AC3E}">
        <p14:creationId xmlns:p14="http://schemas.microsoft.com/office/powerpoint/2010/main" val="1335511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BB7B4-AB75-6F7B-BD81-E865D1E84AC3}"/>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モニタリング演習</a:t>
            </a:r>
          </a:p>
        </p:txBody>
      </p:sp>
      <p:sp>
        <p:nvSpPr>
          <p:cNvPr id="3" name="コンテンツ プレースホルダー 2">
            <a:extLst>
              <a:ext uri="{FF2B5EF4-FFF2-40B4-BE49-F238E27FC236}">
                <a16:creationId xmlns:a16="http://schemas.microsoft.com/office/drawing/2014/main" id="{05F69FF0-02A4-361A-F6B1-7AB1E741EECF}"/>
              </a:ext>
            </a:extLst>
          </p:cNvPr>
          <p:cNvSpPr>
            <a:spLocks noGrp="1"/>
          </p:cNvSpPr>
          <p:nvPr>
            <p:ph idx="1"/>
          </p:nvPr>
        </p:nvSpPr>
        <p:spPr/>
        <p:txBody>
          <a:bodyPr>
            <a:normAutofit/>
          </a:bodyPr>
          <a:lstStyle/>
          <a:p>
            <a:r>
              <a:rPr kumimoji="1" lang="ja-JP" altLang="en-US" dirty="0">
                <a:latin typeface="Meiryo" panose="020B0604030504040204" pitchFamily="34" charset="-128"/>
                <a:ea typeface="Meiryo" panose="020B0604030504040204" pitchFamily="34" charset="-128"/>
              </a:rPr>
              <a:t>作成した個別支援計画を、半年後の情報を踏まえてモニタリングの実施をする</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特に、単に達成・未達成・継続を判断するだけでなく、その要因はどこかを分析することは重要である。</a:t>
            </a:r>
            <a:endParaRPr kumimoji="1" lang="en-US" altLang="ja-JP" dirty="0">
              <a:latin typeface="Meiryo" panose="020B0604030504040204" pitchFamily="34" charset="-128"/>
              <a:ea typeface="Meiryo" panose="020B0604030504040204" pitchFamily="34" charset="-128"/>
            </a:endParaRPr>
          </a:p>
          <a:p>
            <a:endParaRPr kumimoji="1"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34153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1315" y="463599"/>
            <a:ext cx="5155526" cy="329222"/>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350">
                <a:latin typeface="メイリオ" panose="020B0604030504040204" pitchFamily="50" charset="-128"/>
                <a:ea typeface="メイリオ" panose="020B0604030504040204" pitchFamily="50" charset="-128"/>
              </a:rPr>
              <a:t>自分たちで立案した目標をモニタリングしましょう</a:t>
            </a:r>
            <a:endParaRPr lang="ja-JP" altLang="en-US" sz="1350" dirty="0">
              <a:latin typeface="メイリオ" panose="020B0604030504040204" pitchFamily="50" charset="-128"/>
              <a:ea typeface="メイリオ" panose="020B0604030504040204" pitchFamily="50" charset="-128"/>
            </a:endParaRPr>
          </a:p>
        </p:txBody>
      </p:sp>
      <p:sp>
        <p:nvSpPr>
          <p:cNvPr id="3" name="コンテンツ プレースホルダ 2"/>
          <p:cNvSpPr>
            <a:spLocks noGrp="1"/>
          </p:cNvSpPr>
          <p:nvPr>
            <p:ph idx="1"/>
          </p:nvPr>
        </p:nvSpPr>
        <p:spPr>
          <a:xfrm>
            <a:off x="395287" y="1412875"/>
            <a:ext cx="8353425" cy="4835944"/>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r>
              <a:rPr kumimoji="1" lang="ja-JP" altLang="en-US">
                <a:latin typeface="メイリオ" panose="020B0604030504040204" pitchFamily="50" charset="-128"/>
                <a:ea typeface="メイリオ" panose="020B0604030504040204" pitchFamily="50" charset="-128"/>
              </a:rPr>
              <a:t>自分たちで立案した目標は</a:t>
            </a:r>
            <a:r>
              <a:rPr kumimoji="1" lang="en-US" altLang="ja-JP" dirty="0">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達成・未達成</a:t>
            </a:r>
            <a:r>
              <a:rPr kumimoji="1" lang="en-US" altLang="ja-JP" dirty="0">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完全に達成</a:t>
            </a:r>
            <a:endParaRPr lang="en-US" altLang="ja-JP"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表現が不十分であったが、内容的には達成</a:t>
            </a:r>
            <a:endParaRPr lang="en-US" altLang="ja-JP"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もう少し「</a:t>
            </a:r>
            <a:r>
              <a:rPr lang="en-US" altLang="ja-JP" dirty="0">
                <a:latin typeface="メイリオ" panose="020B0604030504040204" pitchFamily="50" charset="-128"/>
                <a:ea typeface="メイリオ" panose="020B0604030504040204" pitchFamily="50" charset="-128"/>
              </a:rPr>
              <a:t>〜〜</a:t>
            </a:r>
            <a:r>
              <a:rPr lang="ja-JP" altLang="en-US">
                <a:latin typeface="メイリオ" panose="020B0604030504040204" pitchFamily="50" charset="-128"/>
                <a:ea typeface="メイリオ" panose="020B0604030504040204" pitchFamily="50" charset="-128"/>
              </a:rPr>
              <a:t>という条件が加われば」達成</a:t>
            </a:r>
            <a:endParaRPr lang="en-US" altLang="ja-JP"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計画がおおざっぱすぎて、判断がつかない</a:t>
            </a:r>
            <a:endParaRPr lang="en-US" altLang="ja-JP"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目的があいまいすぎて、判断がつかない</a:t>
            </a:r>
            <a:endParaRPr lang="en-US" altLang="ja-JP" dirty="0">
              <a:latin typeface="メイリオ" panose="020B0604030504040204" pitchFamily="50" charset="-128"/>
              <a:ea typeface="メイリオ" panose="020B0604030504040204" pitchFamily="50" charset="-128"/>
            </a:endParaRPr>
          </a:p>
          <a:p>
            <a:pPr lvl="1"/>
            <a:r>
              <a:rPr lang="ja-JP" altLang="en-US">
                <a:latin typeface="メイリオ" panose="020B0604030504040204" pitchFamily="50" charset="-128"/>
                <a:ea typeface="メイリオ" panose="020B0604030504040204" pitchFamily="50" charset="-128"/>
              </a:rPr>
              <a:t>今から考えると、計画立案時点ですでに達成できていた</a:t>
            </a:r>
            <a:endParaRPr lang="en-US" altLang="ja-JP" dirty="0">
              <a:latin typeface="メイリオ" panose="020B0604030504040204" pitchFamily="50" charset="-128"/>
              <a:ea typeface="メイリオ" panose="020B0604030504040204" pitchFamily="50" charset="-128"/>
            </a:endParaRPr>
          </a:p>
          <a:p>
            <a:pPr marL="342900" lvl="1" indent="0">
              <a:buNone/>
            </a:pPr>
            <a:r>
              <a:rPr lang="ja-JP" altLang="en-US">
                <a:latin typeface="メイリオ" panose="020B0604030504040204" pitchFamily="50" charset="-128"/>
                <a:ea typeface="メイリオ" panose="020B0604030504040204" pitchFamily="50" charset="-128"/>
              </a:rPr>
              <a:t>などがあろうかと思うので、自らの目標を見返して</a:t>
            </a:r>
            <a:r>
              <a:rPr kumimoji="1" lang="en-US" altLang="ja-JP" dirty="0">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達成・未達成</a:t>
            </a:r>
            <a:r>
              <a:rPr kumimoji="1" lang="en-US" altLang="ja-JP" dirty="0">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を判断してください。</a:t>
            </a:r>
            <a:endParaRPr kumimoji="1" lang="en-US" altLang="ja-JP" dirty="0">
              <a:latin typeface="メイリオ" panose="020B0604030504040204" pitchFamily="50" charset="-128"/>
              <a:ea typeface="メイリオ" panose="020B0604030504040204" pitchFamily="50" charset="-128"/>
            </a:endParaRPr>
          </a:p>
          <a:p>
            <a:pPr marL="342900" lvl="1" indent="0">
              <a:buNone/>
            </a:pPr>
            <a:endParaRPr lang="en-US" altLang="ja-JP" dirty="0">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結果は：</a:t>
            </a:r>
            <a:r>
              <a:rPr kumimoji="1" lang="en-US" altLang="ja-JP" dirty="0">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達成・未達成</a:t>
            </a:r>
            <a:r>
              <a:rPr kumimoji="1" lang="en-US" altLang="ja-JP" dirty="0">
                <a:latin typeface="メイリオ" panose="020B0604030504040204" pitchFamily="50" charset="-128"/>
                <a:ea typeface="メイリオ" panose="020B0604030504040204" pitchFamily="50" charset="-128"/>
              </a:rPr>
              <a:t>】</a:t>
            </a:r>
          </a:p>
          <a:p>
            <a:r>
              <a:rPr kumimoji="1" lang="ja-JP" altLang="en-US">
                <a:latin typeface="メイリオ" panose="020B0604030504040204" pitchFamily="50" charset="-128"/>
                <a:ea typeface="メイリオ" panose="020B0604030504040204" pitchFamily="50" charset="-128"/>
              </a:rPr>
              <a:t>その判断の説明：</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a:latin typeface="メイリオ" panose="020B0604030504040204" pitchFamily="50" charset="-128"/>
              <a:ea typeface="メイリオ" panose="020B0604030504040204" pitchFamily="50" charset="-128"/>
            </a:endParaRPr>
          </a:p>
          <a:p>
            <a:r>
              <a:rPr kumimoji="1" lang="ja-JP" altLang="en-US">
                <a:latin typeface="メイリオ" panose="020B0604030504040204" pitchFamily="50" charset="-128"/>
                <a:ea typeface="メイリオ" panose="020B0604030504040204" pitchFamily="50" charset="-128"/>
              </a:rPr>
              <a:t>次の目標は：</a:t>
            </a:r>
            <a:r>
              <a:rPr kumimoji="1" lang="en-US" altLang="ja-JP" dirty="0">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継続・修正して継続・新しい目標の作成</a:t>
            </a:r>
            <a:r>
              <a:rPr kumimoji="1" lang="en-US" altLang="ja-JP" dirty="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237370" y="429058"/>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1565745" y="6381750"/>
            <a:ext cx="6163955"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latin typeface="メイリオ" panose="020B0604030504040204" pitchFamily="50" charset="-128"/>
                <a:ea typeface="メイリオ" panose="020B0604030504040204" pitchFamily="50" charset="-128"/>
              </a:rPr>
              <a:t>新しい情報を踏まえて、モニタリングの実施をします。検討は、</a:t>
            </a:r>
            <a:r>
              <a:rPr lang="en-US" altLang="ja-JP"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達成・未達成</a:t>
            </a:r>
            <a:r>
              <a:rPr lang="en-US" altLang="ja-JP"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と、その目標を</a:t>
            </a:r>
            <a:r>
              <a:rPr lang="en-US" altLang="ja-JP"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継続・修正して継続・新しい目標の作成</a:t>
            </a:r>
            <a:r>
              <a:rPr lang="en-US" altLang="ja-JP"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について。</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7446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799B0-DC52-F556-A618-196F4724EFFE}"/>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個別支援計画の</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作成について</a:t>
            </a:r>
          </a:p>
        </p:txBody>
      </p:sp>
      <p:sp>
        <p:nvSpPr>
          <p:cNvPr id="4" name="テキスト プレースホルダー 3">
            <a:extLst>
              <a:ext uri="{FF2B5EF4-FFF2-40B4-BE49-F238E27FC236}">
                <a16:creationId xmlns:a16="http://schemas.microsoft.com/office/drawing/2014/main" id="{B19DDB83-7FD8-462C-5D4D-1B71162A1778}"/>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2457221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F3D3CDD-C618-332A-7641-102DA8A08E6A}"/>
              </a:ext>
            </a:extLst>
          </p:cNvPr>
          <p:cNvSpPr>
            <a:spLocks noGrp="1"/>
          </p:cNvSpPr>
          <p:nvPr>
            <p:ph type="ctrTitle"/>
          </p:nvPr>
        </p:nvSpPr>
        <p:spPr>
          <a:xfrm>
            <a:off x="1657350" y="1699023"/>
            <a:ext cx="5829300" cy="3141919"/>
          </a:xfrm>
        </p:spPr>
        <p:txBody>
          <a:bodyPr>
            <a:normAutofit fontScale="90000"/>
          </a:bodyPr>
          <a:lstStyle/>
          <a:p>
            <a:r>
              <a:rPr lang="ja-JP" altLang="en-US">
                <a:latin typeface="Meiryo" panose="020B0604030504040204" pitchFamily="34" charset="-128"/>
                <a:ea typeface="Meiryo" panose="020B0604030504040204" pitchFamily="34" charset="-128"/>
              </a:rPr>
              <a:t>ここまで説明</a:t>
            </a:r>
            <a:br>
              <a:rPr lang="en-US" altLang="ja-JP" dirty="0">
                <a:latin typeface="Meiryo" panose="020B0604030504040204" pitchFamily="34" charset="-128"/>
                <a:ea typeface="Meiryo" panose="020B0604030504040204" pitchFamily="34" charset="-128"/>
              </a:rPr>
            </a:br>
            <a:r>
              <a:rPr lang="ja-JP" altLang="en-US">
                <a:latin typeface="Meiryo" panose="020B0604030504040204" pitchFamily="34" charset="-128"/>
                <a:ea typeface="Meiryo" panose="020B0604030504040204" pitchFamily="34" charset="-128"/>
              </a:rPr>
              <a:t>・モニタリング</a:t>
            </a:r>
            <a:br>
              <a:rPr lang="en-US" altLang="ja-JP" dirty="0">
                <a:latin typeface="Meiryo" panose="020B0604030504040204" pitchFamily="34" charset="-128"/>
                <a:ea typeface="Meiryo" panose="020B0604030504040204" pitchFamily="34" charset="-128"/>
              </a:rPr>
            </a:br>
            <a:r>
              <a:rPr lang="ja-JP" altLang="en-US">
                <a:latin typeface="Meiryo" panose="020B0604030504040204" pitchFamily="34" charset="-128"/>
                <a:ea typeface="Meiryo" panose="020B0604030504040204" pitchFamily="34" charset="-128"/>
              </a:rPr>
              <a:t>・再作成</a:t>
            </a:r>
            <a:br>
              <a:rPr lang="en-US" altLang="ja-JP" dirty="0">
                <a:latin typeface="Meiryo" panose="020B0604030504040204" pitchFamily="34" charset="-128"/>
                <a:ea typeface="Meiryo" panose="020B0604030504040204" pitchFamily="34" charset="-128"/>
              </a:rPr>
            </a:br>
            <a:endParaRPr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237610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9CEAE7BE-6994-E24A-95CA-1E0F647402C3}"/>
              </a:ext>
            </a:extLst>
          </p:cNvPr>
          <p:cNvGraphicFramePr>
            <a:graphicFrameLocks noGrp="1"/>
          </p:cNvGraphicFramePr>
          <p:nvPr>
            <p:ph idx="1"/>
          </p:nvPr>
        </p:nvGraphicFramePr>
        <p:xfrm>
          <a:off x="422688" y="1412877"/>
          <a:ext cx="8326025" cy="4809866"/>
        </p:xfrm>
        <a:graphic>
          <a:graphicData uri="http://schemas.openxmlformats.org/drawingml/2006/table">
            <a:tbl>
              <a:tblPr firstRow="1" bandRow="1">
                <a:tableStyleId>{5940675A-B579-460E-94D1-54222C63F5DA}</a:tableStyleId>
              </a:tblPr>
              <a:tblGrid>
                <a:gridCol w="782159">
                  <a:extLst>
                    <a:ext uri="{9D8B030D-6E8A-4147-A177-3AD203B41FA5}">
                      <a16:colId xmlns:a16="http://schemas.microsoft.com/office/drawing/2014/main" val="3671049887"/>
                    </a:ext>
                  </a:extLst>
                </a:gridCol>
                <a:gridCol w="1390389">
                  <a:extLst>
                    <a:ext uri="{9D8B030D-6E8A-4147-A177-3AD203B41FA5}">
                      <a16:colId xmlns:a16="http://schemas.microsoft.com/office/drawing/2014/main" val="2864819647"/>
                    </a:ext>
                  </a:extLst>
                </a:gridCol>
                <a:gridCol w="1686112">
                  <a:extLst>
                    <a:ext uri="{9D8B030D-6E8A-4147-A177-3AD203B41FA5}">
                      <a16:colId xmlns:a16="http://schemas.microsoft.com/office/drawing/2014/main" val="3225598659"/>
                    </a:ext>
                  </a:extLst>
                </a:gridCol>
                <a:gridCol w="858741">
                  <a:extLst>
                    <a:ext uri="{9D8B030D-6E8A-4147-A177-3AD203B41FA5}">
                      <a16:colId xmlns:a16="http://schemas.microsoft.com/office/drawing/2014/main" val="2561383671"/>
                    </a:ext>
                  </a:extLst>
                </a:gridCol>
                <a:gridCol w="597509">
                  <a:extLst>
                    <a:ext uri="{9D8B030D-6E8A-4147-A177-3AD203B41FA5}">
                      <a16:colId xmlns:a16="http://schemas.microsoft.com/office/drawing/2014/main" val="3522470646"/>
                    </a:ext>
                  </a:extLst>
                </a:gridCol>
                <a:gridCol w="931887">
                  <a:extLst>
                    <a:ext uri="{9D8B030D-6E8A-4147-A177-3AD203B41FA5}">
                      <a16:colId xmlns:a16="http://schemas.microsoft.com/office/drawing/2014/main" val="948585348"/>
                    </a:ext>
                  </a:extLst>
                </a:gridCol>
                <a:gridCol w="1668190">
                  <a:extLst>
                    <a:ext uri="{9D8B030D-6E8A-4147-A177-3AD203B41FA5}">
                      <a16:colId xmlns:a16="http://schemas.microsoft.com/office/drawing/2014/main" val="1076813120"/>
                    </a:ext>
                  </a:extLst>
                </a:gridCol>
                <a:gridCol w="411038">
                  <a:extLst>
                    <a:ext uri="{9D8B030D-6E8A-4147-A177-3AD203B41FA5}">
                      <a16:colId xmlns:a16="http://schemas.microsoft.com/office/drawing/2014/main" val="670662666"/>
                    </a:ext>
                  </a:extLst>
                </a:gridCol>
              </a:tblGrid>
              <a:tr h="308978">
                <a:tc gridSpan="8">
                  <a:txBody>
                    <a:bodyPr/>
                    <a:lstStyle/>
                    <a:p>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支援目標及び具体的な支援内容等</a:t>
                      </a:r>
                    </a:p>
                  </a:txBody>
                  <a:tcPr anchor="b"/>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600280946"/>
                  </a:ext>
                </a:extLst>
              </a:tr>
              <a:tr h="557877">
                <a:tc>
                  <a:txBody>
                    <a:bodyPr/>
                    <a:lstStyle/>
                    <a:p>
                      <a:pPr algn="ctr"/>
                      <a:r>
                        <a:rPr kumimoji="1" lang="ja-JP" altLang="en-US" sz="1050">
                          <a:latin typeface="Meiryo" panose="020B0604030504040204" pitchFamily="34" charset="-128"/>
                          <a:ea typeface="Meiryo" panose="020B0604030504040204" pitchFamily="34" charset="-128"/>
                        </a:rPr>
                        <a:t>項目</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支援目標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（具体的な到達目標）</a:t>
                      </a:r>
                      <a:endParaRPr kumimoji="1" lang="ja-JP" altLang="en-US" sz="1050">
                        <a:latin typeface="Meiryo" panose="020B0604030504040204" pitchFamily="34" charset="-128"/>
                        <a:ea typeface="Meiryo" panose="020B0604030504040204" pitchFamily="34" charset="-128"/>
                      </a:endParaRPr>
                    </a:p>
                  </a:txBody>
                  <a:tcPr anchor="ctr"/>
                </a:tc>
                <a:tc gridSpan="2">
                  <a:txBody>
                    <a:bodyPr/>
                    <a:lstStyle/>
                    <a:p>
                      <a:pPr algn="ctr"/>
                      <a:r>
                        <a:rPr kumimoji="1" lang="ja-JP" altLang="en-US" sz="1050">
                          <a:latin typeface="Meiryo" panose="020B0604030504040204" pitchFamily="34" charset="-128"/>
                          <a:ea typeface="Meiryo" panose="020B0604030504040204" pitchFamily="34" charset="-128"/>
                        </a:rPr>
                        <a:t>支援内容</a:t>
                      </a:r>
                      <a:endParaRPr kumimoji="1" lang="en-US" altLang="ja-JP" sz="105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（内容・支援の提供上のポイント・５領域との関連性等）</a:t>
                      </a:r>
                      <a:endParaRPr kumimoji="1" lang="ja-JP" altLang="en-US"/>
                    </a:p>
                  </a:txBody>
                  <a:tcPr anchor="ctr"/>
                </a:tc>
                <a:tc hMerge="1">
                  <a:txBody>
                    <a:bodyPr/>
                    <a:lstStyle/>
                    <a:p>
                      <a:endParaRPr kumimoji="1" lang="ja-JP" altLang="en-US"/>
                    </a:p>
                  </a:txBody>
                  <a:tcPr/>
                </a:tc>
                <a:tc>
                  <a:txBody>
                    <a:bodyPr/>
                    <a:lstStyle/>
                    <a:p>
                      <a:pPr algn="ctr"/>
                      <a:r>
                        <a:rPr kumimoji="1" lang="ja-JP" altLang="en-US" sz="1000">
                          <a:latin typeface="Meiryo" panose="020B0604030504040204" pitchFamily="34" charset="-128"/>
                          <a:ea typeface="Meiryo" panose="020B0604030504040204" pitchFamily="34" charset="-128"/>
                        </a:rPr>
                        <a:t>達成</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時期</a:t>
                      </a:r>
                    </a:p>
                  </a:txBody>
                  <a:tcPr anchor="ctr"/>
                </a:tc>
                <a:tc>
                  <a:txBody>
                    <a:bodyPr/>
                    <a:lstStyle/>
                    <a:p>
                      <a:pPr algn="ctr"/>
                      <a:r>
                        <a:rPr kumimoji="1" lang="ja-JP" altLang="en-US" sz="1050">
                          <a:latin typeface="Meiryo" panose="020B0604030504040204" pitchFamily="34" charset="-128"/>
                          <a:ea typeface="Meiryo" panose="020B0604030504040204" pitchFamily="34" charset="-128"/>
                        </a:rPr>
                        <a:t>担当者</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提供機関</a:t>
                      </a:r>
                      <a:endParaRPr kumimoji="1" lang="ja-JP" altLang="en-US" sz="1400"/>
                    </a:p>
                  </a:txBody>
                  <a:tcPr anchor="ctr"/>
                </a:tc>
                <a:tc>
                  <a:txBody>
                    <a:bodyPr/>
                    <a:lstStyle/>
                    <a:p>
                      <a:pPr algn="ctr"/>
                      <a:r>
                        <a:rPr kumimoji="1" lang="ja-JP" altLang="en-US" sz="1050">
                          <a:latin typeface="Meiryo" panose="020B0604030504040204" pitchFamily="34" charset="-128"/>
                          <a:ea typeface="Meiryo" panose="020B0604030504040204" pitchFamily="34" charset="-128"/>
                        </a:rPr>
                        <a:t>留意事項</a:t>
                      </a:r>
                    </a:p>
                  </a:txBody>
                  <a:tcPr anchor="ctr"/>
                </a:tc>
                <a:tc>
                  <a:txBody>
                    <a:bodyPr/>
                    <a:lstStyle/>
                    <a:p>
                      <a:pPr algn="ctr"/>
                      <a:r>
                        <a:rPr kumimoji="1" lang="ja-JP" altLang="en-US" sz="800">
                          <a:latin typeface="Meiryo" panose="020B0604030504040204" pitchFamily="34" charset="-128"/>
                          <a:ea typeface="Meiryo" panose="020B0604030504040204" pitchFamily="34" charset="-128"/>
                        </a:rPr>
                        <a:t>優先順位</a:t>
                      </a:r>
                    </a:p>
                  </a:txBody>
                  <a:tcPr anchor="ctr"/>
                </a:tc>
                <a:extLst>
                  <a:ext uri="{0D108BD9-81ED-4DB2-BD59-A6C34878D82A}">
                    <a16:rowId xmlns:a16="http://schemas.microsoft.com/office/drawing/2014/main" val="2335797880"/>
                  </a:ext>
                </a:extLst>
              </a:tr>
              <a:tr h="1023531">
                <a:tc>
                  <a:txBody>
                    <a:bodyPr/>
                    <a:lstStyle/>
                    <a:p>
                      <a:pPr algn="ctr"/>
                      <a:r>
                        <a:rPr kumimoji="1" lang="ja-JP" altLang="en-US" sz="1000">
                          <a:latin typeface="Meiryo" panose="020B0604030504040204" pitchFamily="34" charset="-128"/>
                          <a:ea typeface="Meiryo" panose="020B0604030504040204" pitchFamily="34" charset="-128"/>
                        </a:rPr>
                        <a:t>本人支援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826213561"/>
                  </a:ext>
                </a:extLst>
              </a:tr>
              <a:tr h="486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extLst>
                  <a:ext uri="{0D108BD9-81ED-4DB2-BD59-A6C34878D82A}">
                    <a16:rowId xmlns:a16="http://schemas.microsoft.com/office/drawing/2014/main" val="306962549"/>
                  </a:ext>
                </a:extLst>
              </a:tr>
              <a:tr h="486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extLst>
                  <a:ext uri="{0D108BD9-81ED-4DB2-BD59-A6C34878D82A}">
                    <a16:rowId xmlns:a16="http://schemas.microsoft.com/office/drawing/2014/main" val="3343818461"/>
                  </a:ext>
                </a:extLst>
              </a:tr>
              <a:tr h="486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extLst>
                  <a:ext uri="{0D108BD9-81ED-4DB2-BD59-A6C34878D82A}">
                    <a16:rowId xmlns:a16="http://schemas.microsoft.com/office/drawing/2014/main" val="1949225831"/>
                  </a:ext>
                </a:extLst>
              </a:tr>
              <a:tr h="486580">
                <a:tc>
                  <a:txBody>
                    <a:bodyPr/>
                    <a:lstStyle/>
                    <a:p>
                      <a:pPr algn="ctr"/>
                      <a:r>
                        <a:rPr kumimoji="1" lang="ja-JP" altLang="en-US" sz="1000">
                          <a:latin typeface="Meiryo" panose="020B0604030504040204" pitchFamily="34" charset="-128"/>
                          <a:ea typeface="Meiryo" panose="020B0604030504040204" pitchFamily="34" charset="-128"/>
                        </a:rPr>
                        <a:t>家族支援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extLst>
                  <a:ext uri="{0D108BD9-81ED-4DB2-BD59-A6C34878D82A}">
                    <a16:rowId xmlns:a16="http://schemas.microsoft.com/office/drawing/2014/main" val="2107343239"/>
                  </a:ext>
                </a:extLst>
              </a:tr>
              <a:tr h="486580">
                <a:tc>
                  <a:txBody>
                    <a:bodyPr/>
                    <a:lstStyle/>
                    <a:p>
                      <a:pPr algn="ctr"/>
                      <a:r>
                        <a:rPr kumimoji="1" lang="ja-JP" altLang="en-US" sz="1000">
                          <a:latin typeface="Meiryo" panose="020B0604030504040204" pitchFamily="34" charset="-128"/>
                          <a:ea typeface="Meiryo" panose="020B0604030504040204" pitchFamily="34" charset="-128"/>
                        </a:rPr>
                        <a:t>移行支援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extLst>
                  <a:ext uri="{0D108BD9-81ED-4DB2-BD59-A6C34878D82A}">
                    <a16:rowId xmlns:a16="http://schemas.microsoft.com/office/drawing/2014/main" val="675489216"/>
                  </a:ext>
                </a:extLst>
              </a:tr>
              <a:tr h="486580">
                <a:tc>
                  <a:txBody>
                    <a:bodyPr/>
                    <a:lstStyle/>
                    <a:p>
                      <a:pPr algn="ctr"/>
                      <a:r>
                        <a:rPr kumimoji="1" lang="ja-JP" altLang="en-US" sz="1000">
                          <a:latin typeface="Meiryo" panose="020B0604030504040204" pitchFamily="34" charset="-128"/>
                          <a:ea typeface="Meiryo" panose="020B0604030504040204" pitchFamily="34" charset="-128"/>
                        </a:rPr>
                        <a:t>地域支援</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地域連携</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solidFill>
                      <a:schemeClr val="bg2">
                        <a:lumMod val="50000"/>
                      </a:schemeClr>
                    </a:solidFill>
                  </a:tcPr>
                </a:tc>
                <a:extLst>
                  <a:ext uri="{0D108BD9-81ED-4DB2-BD59-A6C34878D82A}">
                    <a16:rowId xmlns:a16="http://schemas.microsoft.com/office/drawing/2014/main" val="4038961668"/>
                  </a:ext>
                </a:extLst>
              </a:tr>
            </a:tbl>
          </a:graphicData>
        </a:graphic>
      </p:graphicFrame>
      <p:sp>
        <p:nvSpPr>
          <p:cNvPr id="50235" name="Rectangle 2786"/>
          <p:cNvSpPr>
            <a:spLocks noChangeArrowheads="1"/>
          </p:cNvSpPr>
          <p:nvPr/>
        </p:nvSpPr>
        <p:spPr bwMode="auto">
          <a:xfrm>
            <a:off x="3850878" y="6704706"/>
            <a:ext cx="4861322" cy="28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675">
                <a:solidFill>
                  <a:srgbClr val="000000"/>
                </a:solidFill>
              </a:rPr>
              <a:t>平成　　　年　　　月　　　日　　　</a:t>
            </a:r>
            <a:r>
              <a:rPr lang="ja-JP" altLang="en-US" sz="675" u="sng">
                <a:solidFill>
                  <a:srgbClr val="000000"/>
                </a:solidFill>
              </a:rPr>
              <a:t>利用者氏名　　　　　　　　　　　　　　　　　　</a:t>
            </a:r>
            <a:r>
              <a:rPr lang="ja-JP" altLang="en-US" sz="675">
                <a:solidFill>
                  <a:srgbClr val="000000"/>
                </a:solidFill>
              </a:rPr>
              <a:t>印　　　</a:t>
            </a:r>
            <a:r>
              <a:rPr lang="ja-JP" altLang="en-US" sz="675" u="sng">
                <a:solidFill>
                  <a:srgbClr val="000000"/>
                </a:solidFill>
              </a:rPr>
              <a:t>児童発達支援管理責任者　　　　　　　　　　　　　　　</a:t>
            </a:r>
            <a:r>
              <a:rPr lang="ja-JP" altLang="en-US" sz="675">
                <a:solidFill>
                  <a:srgbClr val="000000"/>
                </a:solidFill>
              </a:rPr>
              <a:t>印　　　　　　　　　　　</a:t>
            </a:r>
            <a:r>
              <a:rPr lang="ja-JP" altLang="en-US" sz="675" b="1">
                <a:solidFill>
                  <a:srgbClr val="000000"/>
                </a:solidFill>
              </a:rPr>
              <a:t>　　　　　　　　　　　　　　　　　　　</a:t>
            </a:r>
            <a:r>
              <a:rPr lang="ja-JP" altLang="en-US" sz="675" b="1" u="sng">
                <a:solidFill>
                  <a:srgbClr val="000000"/>
                </a:solidFill>
              </a:rPr>
              <a:t>　</a:t>
            </a:r>
            <a:endParaRPr lang="ja-JP" altLang="en-US" sz="675" b="1">
              <a:solidFill>
                <a:srgbClr val="000000"/>
              </a:solidFill>
            </a:endParaRPr>
          </a:p>
        </p:txBody>
      </p:sp>
      <p:sp>
        <p:nvSpPr>
          <p:cNvPr id="7" name="テキスト ボックス 6">
            <a:extLst>
              <a:ext uri="{FF2B5EF4-FFF2-40B4-BE49-F238E27FC236}">
                <a16:creationId xmlns:a16="http://schemas.microsoft.com/office/drawing/2014/main" id="{4E5C35B0-5E4C-7F23-8DFB-F935ED0A1CA4}"/>
              </a:ext>
            </a:extLst>
          </p:cNvPr>
          <p:cNvSpPr txBox="1"/>
          <p:nvPr/>
        </p:nvSpPr>
        <p:spPr>
          <a:xfrm>
            <a:off x="7362273" y="517293"/>
            <a:ext cx="761747" cy="230832"/>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ja-JP" altLang="en-US" sz="900" b="1" dirty="0"/>
              <a:t>様式２（例</a:t>
            </a:r>
          </a:p>
        </p:txBody>
      </p:sp>
      <p:sp>
        <p:nvSpPr>
          <p:cNvPr id="3" name="テキスト ボックス 2">
            <a:extLst>
              <a:ext uri="{FF2B5EF4-FFF2-40B4-BE49-F238E27FC236}">
                <a16:creationId xmlns:a16="http://schemas.microsoft.com/office/drawing/2014/main" id="{9158C492-6204-BDF3-A160-6278647B3EDB}"/>
              </a:ext>
            </a:extLst>
          </p:cNvPr>
          <p:cNvSpPr txBox="1"/>
          <p:nvPr/>
        </p:nvSpPr>
        <p:spPr>
          <a:xfrm>
            <a:off x="3081947" y="3963566"/>
            <a:ext cx="3820886" cy="1338828"/>
          </a:xfrm>
          <a:prstGeom prst="rect">
            <a:avLst/>
          </a:prstGeom>
          <a:noFill/>
        </p:spPr>
        <p:txBody>
          <a:bodyPr wrap="square" rtlCol="0">
            <a:spAutoFit/>
          </a:bodyPr>
          <a:lstStyle/>
          <a:p>
            <a:r>
              <a:rPr lang="ja-JP" altLang="en-US" sz="1350">
                <a:solidFill>
                  <a:schemeClr val="bg1"/>
                </a:solidFill>
                <a:latin typeface="Meiryo" panose="020B0604030504040204" pitchFamily="34" charset="-128"/>
                <a:ea typeface="Meiryo" panose="020B0604030504040204" pitchFamily="34" charset="-128"/>
              </a:rPr>
              <a:t>モニタリング後の新たな目標立てを作成しましょう。継続であればその内容を。できれば少しでも修正して、より具体的に、より良い表現の検討を。</a:t>
            </a:r>
            <a:endParaRPr lang="en-US" altLang="ja-JP" sz="1350" dirty="0">
              <a:solidFill>
                <a:schemeClr val="bg1"/>
              </a:solidFill>
              <a:latin typeface="Meiryo" panose="020B0604030504040204" pitchFamily="34" charset="-128"/>
              <a:ea typeface="Meiryo" panose="020B0604030504040204" pitchFamily="34" charset="-128"/>
            </a:endParaRPr>
          </a:p>
          <a:p>
            <a:endParaRPr lang="en-US" altLang="ja-JP" sz="1350" dirty="0">
              <a:solidFill>
                <a:schemeClr val="bg1"/>
              </a:solidFill>
              <a:latin typeface="Meiryo" panose="020B0604030504040204" pitchFamily="34" charset="-128"/>
              <a:ea typeface="Meiryo" panose="020B0604030504040204" pitchFamily="34" charset="-128"/>
            </a:endParaRPr>
          </a:p>
          <a:p>
            <a:r>
              <a:rPr lang="ja-JP" altLang="en-US" sz="1350">
                <a:solidFill>
                  <a:schemeClr val="bg1"/>
                </a:solidFill>
                <a:latin typeface="Meiryo" panose="020B0604030504040204" pitchFamily="34" charset="-128"/>
                <a:ea typeface="Meiryo" panose="020B0604030504040204" pitchFamily="34" charset="-128"/>
              </a:rPr>
              <a:t>グレーの部分は記入しない。</a:t>
            </a:r>
          </a:p>
        </p:txBody>
      </p:sp>
      <p:sp>
        <p:nvSpPr>
          <p:cNvPr id="9" name="タイトル 8">
            <a:extLst>
              <a:ext uri="{FF2B5EF4-FFF2-40B4-BE49-F238E27FC236}">
                <a16:creationId xmlns:a16="http://schemas.microsoft.com/office/drawing/2014/main" id="{EC4FF276-5C49-928A-3D9F-D58D21666938}"/>
              </a:ext>
            </a:extLst>
          </p:cNvPr>
          <p:cNvSpPr>
            <a:spLocks noGrp="1"/>
          </p:cNvSpPr>
          <p:nvPr>
            <p:ph type="title"/>
          </p:nvPr>
        </p:nvSpPr>
        <p:spPr/>
        <p:txBody>
          <a:bodyPr/>
          <a:lstStyle/>
          <a:p>
            <a:endParaRPr lang="ja-JP" altLang="en-US"/>
          </a:p>
        </p:txBody>
      </p:sp>
      <p:sp>
        <p:nvSpPr>
          <p:cNvPr id="10" name="タイトル 1">
            <a:extLst>
              <a:ext uri="{FF2B5EF4-FFF2-40B4-BE49-F238E27FC236}">
                <a16:creationId xmlns:a16="http://schemas.microsoft.com/office/drawing/2014/main" id="{6DA24D41-CE97-1CB9-0654-F055B561B974}"/>
              </a:ext>
            </a:extLst>
          </p:cNvPr>
          <p:cNvSpPr txBox="1">
            <a:spLocks/>
          </p:cNvSpPr>
          <p:nvPr/>
        </p:nvSpPr>
        <p:spPr>
          <a:xfrm>
            <a:off x="2103766" y="468098"/>
            <a:ext cx="5155526" cy="329222"/>
          </a:xfrm>
          <a:prstGeom prst="rect">
            <a:avLst/>
          </a:prstGeom>
          <a:solidFill>
            <a:schemeClr val="accent6">
              <a:lumMod val="60000"/>
              <a:lumOff val="40000"/>
            </a:schemeClr>
          </a:solidFill>
          <a:ln w="12700" cap="flat" cmpd="sng" algn="ctr">
            <a:solidFill>
              <a:schemeClr val="accent6">
                <a:lumMod val="7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350">
                <a:latin typeface="メイリオ" panose="020B0604030504040204" pitchFamily="50" charset="-128"/>
                <a:ea typeface="メイリオ" panose="020B0604030504040204" pitchFamily="50" charset="-128"/>
              </a:rPr>
              <a:t>モニタリング後の具体的支援内容を考えましょう！</a:t>
            </a:r>
            <a:endParaRPr lang="ja-JP" altLang="en-US" sz="1350" dirty="0">
              <a:latin typeface="メイリオ" panose="020B0604030504040204" pitchFamily="50" charset="-128"/>
              <a:ea typeface="メイリオ" panose="020B0604030504040204" pitchFamily="50" charset="-128"/>
            </a:endParaRPr>
          </a:p>
        </p:txBody>
      </p:sp>
      <p:sp>
        <p:nvSpPr>
          <p:cNvPr id="12" name="四角形: 角を丸くする 5">
            <a:extLst>
              <a:ext uri="{FF2B5EF4-FFF2-40B4-BE49-F238E27FC236}">
                <a16:creationId xmlns:a16="http://schemas.microsoft.com/office/drawing/2014/main" id="{90D1EEE3-342E-415A-46BA-284F21B2A058}"/>
              </a:ext>
            </a:extLst>
          </p:cNvPr>
          <p:cNvSpPr/>
          <p:nvPr/>
        </p:nvSpPr>
        <p:spPr>
          <a:xfrm>
            <a:off x="1490023" y="6375400"/>
            <a:ext cx="6163955" cy="447914"/>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latin typeface="メイリオ" panose="020B0604030504040204" pitchFamily="50" charset="-128"/>
                <a:ea typeface="メイリオ" panose="020B0604030504040204" pitchFamily="50" charset="-128"/>
              </a:rPr>
              <a:t>モニタリング後の具体的な項目を検討してください。</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43714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E3750CA-7BC3-56D0-5B70-042643D7BAE3}"/>
              </a:ext>
            </a:extLst>
          </p:cNvPr>
          <p:cNvSpPr>
            <a:spLocks noGrp="1"/>
          </p:cNvSpPr>
          <p:nvPr>
            <p:ph idx="1"/>
          </p:nvPr>
        </p:nvSpPr>
        <p:spPr>
          <a:xfrm>
            <a:off x="395287" y="1412875"/>
            <a:ext cx="8353425" cy="4943476"/>
          </a:xfrm>
        </p:spPr>
        <p:txBody>
          <a:bodyPr>
            <a:normAutofit/>
          </a:bodyPr>
          <a:lstStyle/>
          <a:p>
            <a:pPr marL="0" indent="0">
              <a:buNone/>
            </a:pPr>
            <a:r>
              <a:rPr lang="ja-JP" altLang="en-US" sz="2800">
                <a:latin typeface="Meiryo" panose="020B0604030504040204" pitchFamily="34" charset="-128"/>
                <a:ea typeface="Meiryo" panose="020B0604030504040204" pitchFamily="34" charset="-128"/>
              </a:rPr>
              <a:t>再作成した個別支援計画の振り返り</a:t>
            </a:r>
            <a:endParaRPr lang="en-US" altLang="ja-JP" dirty="0">
              <a:latin typeface="Meiryo" panose="020B0604030504040204" pitchFamily="34" charset="-128"/>
              <a:ea typeface="Meiryo" panose="020B0604030504040204" pitchFamily="34" charset="-128"/>
            </a:endParaRPr>
          </a:p>
          <a:p>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計画作成のポイント</a:t>
            </a: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に照らし合わせて、表現などを見直してみましょう</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１回目の作成は、作成の手順を確実に終えることを重視し、２回目の作成ではより具体的な内容になっているか、適切な支援内容になっているか、など、質的な側面に焦点を当てて振り替えりができるようにしましょう</a:t>
            </a:r>
            <a:endParaRPr lang="en-US" altLang="ja-JP" dirty="0">
              <a:latin typeface="Meiryo" panose="020B0604030504040204" pitchFamily="34" charset="-128"/>
              <a:ea typeface="Meiryo" panose="020B0604030504040204" pitchFamily="34" charset="-128"/>
            </a:endParaRPr>
          </a:p>
          <a:p>
            <a:pPr marL="0" indent="0">
              <a:buNone/>
            </a:pPr>
            <a:endParaRPr lang="ja-JP" altLang="en-US">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005B8929-9D99-A44A-9111-D49B185AF9C1}"/>
              </a:ext>
            </a:extLst>
          </p:cNvPr>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32</a:t>
            </a:fld>
            <a:endParaRPr lang="ja-JP" altLang="en-US">
              <a:solidFill>
                <a:prstClr val="black">
                  <a:tint val="75000"/>
                </a:prstClr>
              </a:solidFill>
            </a:endParaRPr>
          </a:p>
        </p:txBody>
      </p:sp>
      <p:sp>
        <p:nvSpPr>
          <p:cNvPr id="5" name="タイトル 1">
            <a:extLst>
              <a:ext uri="{FF2B5EF4-FFF2-40B4-BE49-F238E27FC236}">
                <a16:creationId xmlns:a16="http://schemas.microsoft.com/office/drawing/2014/main" id="{CCCBC4B5-66FF-F1E6-918F-E0D8BC7FDC82}"/>
              </a:ext>
            </a:extLst>
          </p:cNvPr>
          <p:cNvSpPr txBox="1">
            <a:spLocks/>
          </p:cNvSpPr>
          <p:nvPr/>
        </p:nvSpPr>
        <p:spPr>
          <a:xfrm>
            <a:off x="1485900" y="441325"/>
            <a:ext cx="6172200" cy="39397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a:latin typeface="Meiryo" panose="020B0604030504040204" pitchFamily="34" charset="-128"/>
                <a:ea typeface="Meiryo" panose="020B0604030504040204" pitchFamily="34" charset="-128"/>
              </a:rPr>
              <a:t>個別支援計画再作成演習後の確認</a:t>
            </a:r>
            <a:endParaRPr lang="ja-JP" altLang="en-US" sz="3047"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199004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0DD2838-6C6C-8BE8-4503-1B5E180C33B5}"/>
              </a:ext>
            </a:extLst>
          </p:cNvPr>
          <p:cNvSpPr>
            <a:spLocks noGrp="1"/>
          </p:cNvSpPr>
          <p:nvPr>
            <p:ph type="title"/>
          </p:nvPr>
        </p:nvSpPr>
        <p:spPr/>
        <p:txBody>
          <a:bodyPr/>
          <a:lstStyle/>
          <a:p>
            <a:r>
              <a:rPr lang="ja-JP" altLang="en-US">
                <a:latin typeface="Meiryo" panose="020B0604030504040204" pitchFamily="34" charset="-128"/>
                <a:ea typeface="Meiryo" panose="020B0604030504040204" pitchFamily="34" charset="-128"/>
              </a:rPr>
              <a:t>こども家庭庁</a:t>
            </a:r>
            <a:br>
              <a:rPr lang="en-US" altLang="ja-JP" dirty="0">
                <a:latin typeface="Meiryo" panose="020B0604030504040204" pitchFamily="34" charset="-128"/>
                <a:ea typeface="Meiryo" panose="020B0604030504040204" pitchFamily="34" charset="-128"/>
              </a:rPr>
            </a:br>
            <a:r>
              <a:rPr lang="ja-JP" altLang="en-US">
                <a:latin typeface="Meiryo" panose="020B0604030504040204" pitchFamily="34" charset="-128"/>
                <a:ea typeface="Meiryo" panose="020B0604030504040204" pitchFamily="34" charset="-128"/>
              </a:rPr>
              <a:t>発出資料を確認</a:t>
            </a:r>
          </a:p>
        </p:txBody>
      </p:sp>
      <p:sp>
        <p:nvSpPr>
          <p:cNvPr id="5" name="コンテンツ プレースホルダー 4">
            <a:extLst>
              <a:ext uri="{FF2B5EF4-FFF2-40B4-BE49-F238E27FC236}">
                <a16:creationId xmlns:a16="http://schemas.microsoft.com/office/drawing/2014/main" id="{35D7B003-EDC8-51CB-8E5E-E72D32C347B1}"/>
              </a:ext>
            </a:extLst>
          </p:cNvPr>
          <p:cNvSpPr>
            <a:spLocks noGrp="1"/>
          </p:cNvSpPr>
          <p:nvPr>
            <p:ph idx="1"/>
          </p:nvPr>
        </p:nvSpPr>
        <p:spPr>
          <a:xfrm>
            <a:off x="395287" y="1825625"/>
            <a:ext cx="8353425" cy="4351338"/>
          </a:xfrm>
        </p:spPr>
        <p:txBody>
          <a:bodyPr>
            <a:normAutofit fontScale="92500"/>
          </a:bodyPr>
          <a:lstStyle/>
          <a:p>
            <a:r>
              <a:rPr lang="en-US" altLang="ja-JP" dirty="0">
                <a:latin typeface="Meiryo" panose="020B0604030504040204" pitchFamily="34" charset="-128"/>
                <a:ea typeface="Meiryo" panose="020B0604030504040204" pitchFamily="34" charset="-128"/>
              </a:rPr>
              <a:t>2024</a:t>
            </a:r>
            <a:r>
              <a:rPr lang="ja-JP" altLang="en-US">
                <a:latin typeface="Meiryo" panose="020B0604030504040204" pitchFamily="34" charset="-128"/>
                <a:ea typeface="Meiryo" panose="020B0604030504040204" pitchFamily="34" charset="-128"/>
              </a:rPr>
              <a:t>年</a:t>
            </a:r>
            <a:r>
              <a:rPr lang="en-US" altLang="ja-JP" dirty="0">
                <a:latin typeface="Meiryo" panose="020B0604030504040204" pitchFamily="34" charset="-128"/>
                <a:ea typeface="Meiryo" panose="020B0604030504040204" pitchFamily="34" charset="-128"/>
              </a:rPr>
              <a:t>5</a:t>
            </a:r>
            <a:r>
              <a:rPr lang="ja-JP" altLang="en-US">
                <a:latin typeface="Meiryo" panose="020B0604030504040204" pitchFamily="34" charset="-128"/>
                <a:ea typeface="Meiryo" panose="020B0604030504040204" pitchFamily="34" charset="-128"/>
              </a:rPr>
              <a:t>月</a:t>
            </a:r>
            <a:r>
              <a:rPr lang="en-US" altLang="ja-JP" dirty="0">
                <a:latin typeface="Meiryo" panose="020B0604030504040204" pitchFamily="34" charset="-128"/>
                <a:ea typeface="Meiryo" panose="020B0604030504040204" pitchFamily="34" charset="-128"/>
              </a:rPr>
              <a:t>17</a:t>
            </a:r>
            <a:r>
              <a:rPr lang="ja-JP" altLang="en-US">
                <a:latin typeface="Meiryo" panose="020B0604030504040204" pitchFamily="34" charset="-128"/>
                <a:ea typeface="Meiryo" panose="020B0604030504040204" pitchFamily="34" charset="-128"/>
              </a:rPr>
              <a:t>日　こども家庭庁　発出　事務連絡</a:t>
            </a:r>
            <a:endParaRPr lang="en-US" altLang="ja-JP" dirty="0">
              <a:latin typeface="Meiryo" panose="020B0604030504040204" pitchFamily="34" charset="-128"/>
              <a:ea typeface="Meiryo" panose="020B0604030504040204" pitchFamily="34" charset="-128"/>
            </a:endParaRPr>
          </a:p>
          <a:p>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令和６年度障害福祉サービス等報酬改定に伴う個別支援計画作成にあたっての留意点及び記載例について</a:t>
            </a:r>
            <a:r>
              <a:rPr lang="en-US" altLang="ja-JP" dirty="0">
                <a:latin typeface="Meiryo" panose="020B0604030504040204" pitchFamily="34" charset="-128"/>
                <a:ea typeface="Meiryo" panose="020B0604030504040204" pitchFamily="34" charset="-128"/>
              </a:rPr>
              <a:t>】</a:t>
            </a:r>
          </a:p>
          <a:p>
            <a:r>
              <a:rPr lang="ja-JP" altLang="en-US">
                <a:latin typeface="Meiryo" panose="020B0604030504040204" pitchFamily="34" charset="-128"/>
                <a:ea typeface="Meiryo" panose="020B0604030504040204" pitchFamily="34" charset="-128"/>
              </a:rPr>
              <a:t>別紙１　個別支援計画の記載のポイント</a:t>
            </a:r>
          </a:p>
          <a:p>
            <a:r>
              <a:rPr lang="ja-JP" altLang="en-US">
                <a:latin typeface="Meiryo" panose="020B0604030504040204" pitchFamily="34" charset="-128"/>
                <a:ea typeface="Meiryo" panose="020B0604030504040204" pitchFamily="34" charset="-128"/>
              </a:rPr>
              <a:t>別紙２</a:t>
            </a:r>
            <a:r>
              <a:rPr lang="ja-JP" altLang="en-US"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個別支援計画の記載のポイント　参考様式版</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児童発達支援ガイドライン</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放課後等デイサービスガイドライン</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保育所等訪問支援ガイドライン</a:t>
            </a:r>
          </a:p>
        </p:txBody>
      </p:sp>
    </p:spTree>
    <p:extLst>
      <p:ext uri="{BB962C8B-B14F-4D97-AF65-F5344CB8AC3E}">
        <p14:creationId xmlns:p14="http://schemas.microsoft.com/office/powerpoint/2010/main" val="362449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80042E-3761-69FC-AE02-79B676D06C15}"/>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作成にあたって</a:t>
            </a:r>
          </a:p>
        </p:txBody>
      </p:sp>
      <p:sp>
        <p:nvSpPr>
          <p:cNvPr id="3" name="コンテンツ プレースホルダー 2">
            <a:extLst>
              <a:ext uri="{FF2B5EF4-FFF2-40B4-BE49-F238E27FC236}">
                <a16:creationId xmlns:a16="http://schemas.microsoft.com/office/drawing/2014/main" id="{870194E0-BBF3-B0FC-CDC7-9A834C595F6E}"/>
              </a:ext>
            </a:extLst>
          </p:cNvPr>
          <p:cNvSpPr>
            <a:spLocks noGrp="1"/>
          </p:cNvSpPr>
          <p:nvPr>
            <p:ph idx="1"/>
          </p:nvPr>
        </p:nvSpPr>
        <p:spPr>
          <a:xfrm>
            <a:off x="395287" y="1412876"/>
            <a:ext cx="8353425" cy="4968874"/>
          </a:xfrm>
        </p:spPr>
        <p:txBody>
          <a:bodyPr>
            <a:normAutofit fontScale="77500" lnSpcReduction="20000"/>
          </a:bodyPr>
          <a:lstStyle/>
          <a:p>
            <a:r>
              <a:rPr kumimoji="1" lang="ja-JP" altLang="en-US">
                <a:latin typeface="Meiryo" panose="020B0604030504040204" pitchFamily="34" charset="-128"/>
                <a:ea typeface="Meiryo" panose="020B0604030504040204" pitchFamily="34" charset="-128"/>
              </a:rPr>
              <a:t>医学モデルに立った、苦手なポイントの克服・改善が中心となった内容ではなく、ストレングスモデルに立った前向きになる計画を立てたい</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専門性に基づいた支援が提供されるべきではあるが、記載内容は専門用語の使用や書き振りには十分な考慮を持って、保護者の方が読みやすく、理解しやすい表現を心がけたい</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対象となる子ども本人に説明することを視野に入れることも必要かもしれない</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子どもの発達の状況と生活の様子、家族の状況、生活の場における様子に応じて、個別的な検討の上で作成される、フルオーダーな計画であるべき</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総合的な支援の提供が重要なキーワードとなっているので、包括的な観点で情報収集にあたり、支援計画を立案したい</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子ども自身が持っているニーズや願い、保護者の主訴や願いを反映した計画となるように検討したい</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発達的観点を意識して、専門性に立脚した計画を作成する</a:t>
            </a: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61034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C4DC0C-9A24-43AB-A3AB-5C2E84E2D313}"/>
              </a:ext>
            </a:extLst>
          </p:cNvPr>
          <p:cNvSpPr>
            <a:spLocks noGrp="1"/>
          </p:cNvSpPr>
          <p:nvPr>
            <p:ph type="title"/>
          </p:nvPr>
        </p:nvSpPr>
        <p:spPr/>
        <p:txBody>
          <a:bodyPr/>
          <a:lstStyle/>
          <a:p>
            <a:r>
              <a:rPr kumimoji="1" lang="ja-JP" altLang="en-US">
                <a:latin typeface="Meiryo" panose="020B0604030504040204" pitchFamily="34" charset="-128"/>
                <a:ea typeface="Meiryo" panose="020B0604030504040204" pitchFamily="34" charset="-128"/>
              </a:rPr>
              <a:t>作成にあたって</a:t>
            </a:r>
          </a:p>
        </p:txBody>
      </p:sp>
      <p:sp>
        <p:nvSpPr>
          <p:cNvPr id="3" name="コンテンツ プレースホルダー 2">
            <a:extLst>
              <a:ext uri="{FF2B5EF4-FFF2-40B4-BE49-F238E27FC236}">
                <a16:creationId xmlns:a16="http://schemas.microsoft.com/office/drawing/2014/main" id="{01B39F96-CFA5-064C-DD8A-2C9AE16BB2EF}"/>
              </a:ext>
            </a:extLst>
          </p:cNvPr>
          <p:cNvSpPr>
            <a:spLocks noGrp="1"/>
          </p:cNvSpPr>
          <p:nvPr>
            <p:ph idx="1"/>
          </p:nvPr>
        </p:nvSpPr>
        <p:spPr>
          <a:xfrm>
            <a:off x="395287" y="1412874"/>
            <a:ext cx="8353425" cy="4968875"/>
          </a:xfrm>
        </p:spPr>
        <p:txBody>
          <a:bodyPr>
            <a:normAutofit/>
          </a:bodyPr>
          <a:lstStyle/>
          <a:p>
            <a:pPr marL="0" indent="0">
              <a:buNone/>
            </a:pP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包括的な情報収集を行うことができたか</a:t>
            </a:r>
            <a:r>
              <a:rPr kumimoji="1" lang="en-US" altLang="ja-JP" dirty="0">
                <a:latin typeface="Meiryo" panose="020B0604030504040204" pitchFamily="34" charset="-128"/>
                <a:ea typeface="Meiryo" panose="020B0604030504040204" pitchFamily="34" charset="-128"/>
              </a:rPr>
              <a:t>】</a:t>
            </a:r>
          </a:p>
          <a:p>
            <a:r>
              <a:rPr kumimoji="1" lang="ja-JP" altLang="en-US">
                <a:latin typeface="Meiryo" panose="020B0604030504040204" pitchFamily="34" charset="-128"/>
                <a:ea typeface="Meiryo" panose="020B0604030504040204" pitchFamily="34" charset="-128"/>
              </a:rPr>
              <a:t>本人の声・思いを聞き取ることができたか</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家族の思いを聞き取ることができたか</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家庭における生活状況、地域生活の状況、併行利用している園・学校における状況を把握することができたか</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発達の状況、医学的情報を把握することができたか</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相談支援をはじめとして、関係者からの情報を把握することができたか</a:t>
            </a:r>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07288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E43AD3-8E32-8EC4-84A6-8D43E838042C}"/>
              </a:ext>
            </a:extLst>
          </p:cNvPr>
          <p:cNvSpPr>
            <a:spLocks noGrp="1"/>
          </p:cNvSpPr>
          <p:nvPr>
            <p:ph type="title"/>
          </p:nvPr>
        </p:nvSpPr>
        <p:spPr>
          <a:xfrm>
            <a:off x="628650" y="231314"/>
            <a:ext cx="7886700" cy="1017623"/>
          </a:xfrm>
        </p:spPr>
        <p:txBody>
          <a:bodyPr>
            <a:normAutofit fontScale="90000"/>
          </a:bodyPr>
          <a:lstStyle/>
          <a:p>
            <a:r>
              <a:rPr kumimoji="1" lang="ja-JP" altLang="en-US">
                <a:latin typeface="Meiryo" panose="020B0604030504040204" pitchFamily="34" charset="-128"/>
                <a:ea typeface="Meiryo" panose="020B0604030504040204" pitchFamily="34" charset="-128"/>
              </a:rPr>
              <a:t>総合的な支援と</a:t>
            </a:r>
            <a:br>
              <a:rPr kumimoji="1" lang="en-US" altLang="ja-JP" dirty="0">
                <a:latin typeface="Meiryo" panose="020B0604030504040204" pitchFamily="34" charset="-128"/>
                <a:ea typeface="Meiryo" panose="020B0604030504040204" pitchFamily="34" charset="-128"/>
              </a:rPr>
            </a:br>
            <a:r>
              <a:rPr kumimoji="1" lang="ja-JP" altLang="en-US">
                <a:latin typeface="Meiryo" panose="020B0604030504040204" pitchFamily="34" charset="-128"/>
                <a:ea typeface="Meiryo" panose="020B0604030504040204" pitchFamily="34" charset="-128"/>
              </a:rPr>
              <a:t>特定の領域に重点を置いた支援</a:t>
            </a:r>
          </a:p>
        </p:txBody>
      </p:sp>
      <p:sp>
        <p:nvSpPr>
          <p:cNvPr id="3" name="コンテンツ プレースホルダー 2">
            <a:extLst>
              <a:ext uri="{FF2B5EF4-FFF2-40B4-BE49-F238E27FC236}">
                <a16:creationId xmlns:a16="http://schemas.microsoft.com/office/drawing/2014/main" id="{B926CAB4-BC3D-9C77-4F1A-DE5D73D26341}"/>
              </a:ext>
            </a:extLst>
          </p:cNvPr>
          <p:cNvSpPr>
            <a:spLocks noGrp="1"/>
          </p:cNvSpPr>
          <p:nvPr>
            <p:ph idx="1"/>
          </p:nvPr>
        </p:nvSpPr>
        <p:spPr>
          <a:xfrm>
            <a:off x="395287" y="1412874"/>
            <a:ext cx="8353425" cy="4968875"/>
          </a:xfrm>
        </p:spPr>
        <p:txBody>
          <a:bodyPr>
            <a:normAutofit fontScale="77500" lnSpcReduction="20000"/>
          </a:bodyPr>
          <a:lstStyle/>
          <a:p>
            <a:pPr marL="0" indent="0">
              <a:lnSpc>
                <a:spcPct val="120000"/>
              </a:lnSpc>
              <a:buNone/>
            </a:pP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総合的な支援</a:t>
            </a:r>
            <a:r>
              <a:rPr kumimoji="1" lang="en-US" altLang="ja-JP" dirty="0">
                <a:latin typeface="Meiryo" panose="020B0604030504040204" pitchFamily="34" charset="-128"/>
                <a:ea typeface="Meiryo" panose="020B0604030504040204" pitchFamily="34" charset="-128"/>
              </a:rPr>
              <a:t>】</a:t>
            </a:r>
          </a:p>
          <a:p>
            <a:pPr marL="0" indent="0">
              <a:lnSpc>
                <a:spcPct val="120000"/>
              </a:lnSpc>
              <a:buNone/>
            </a:pPr>
            <a:r>
              <a:rPr kumimoji="1" lang="ja-JP" altLang="en-US">
                <a:latin typeface="Meiryo" panose="020B0604030504040204" pitchFamily="34" charset="-128"/>
                <a:ea typeface="Meiryo" panose="020B0604030504040204" pitchFamily="34" charset="-128"/>
              </a:rPr>
              <a:t>本人支援の</a:t>
            </a:r>
            <a:r>
              <a:rPr kumimoji="1" lang="en-US" altLang="ja-JP" dirty="0">
                <a:latin typeface="Meiryo" panose="020B0604030504040204" pitchFamily="34" charset="-128"/>
                <a:ea typeface="Meiryo" panose="020B0604030504040204" pitchFamily="34" charset="-128"/>
              </a:rPr>
              <a:t>5</a:t>
            </a:r>
            <a:r>
              <a:rPr kumimoji="1" lang="ja-JP" altLang="en-US">
                <a:latin typeface="Meiryo" panose="020B0604030504040204" pitchFamily="34" charset="-128"/>
                <a:ea typeface="Meiryo" panose="020B0604030504040204" pitchFamily="34" charset="-128"/>
              </a:rPr>
              <a:t>領域の視点等を踏まえたアセスメントを行った上で、生活や遊び等の中で、</a:t>
            </a:r>
            <a:r>
              <a:rPr kumimoji="1" lang="en-US" altLang="ja-JP" dirty="0">
                <a:latin typeface="Meiryo" panose="020B0604030504040204" pitchFamily="34" charset="-128"/>
                <a:ea typeface="Meiryo" panose="020B0604030504040204" pitchFamily="34" charset="-128"/>
              </a:rPr>
              <a:t>5</a:t>
            </a:r>
            <a:r>
              <a:rPr kumimoji="1" lang="ja-JP" altLang="en-US">
                <a:latin typeface="Meiryo" panose="020B0604030504040204" pitchFamily="34" charset="-128"/>
                <a:ea typeface="Meiryo" panose="020B0604030504040204" pitchFamily="34" charset="-128"/>
              </a:rPr>
              <a:t>領域の視点を網羅した個々のこどもに応じたオーダーメイドの支援が行われるものである。</a:t>
            </a:r>
          </a:p>
          <a:p>
            <a:pPr marL="0" indent="0">
              <a:lnSpc>
                <a:spcPct val="120000"/>
              </a:lnSpc>
              <a:buNone/>
            </a:pP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特定の領域に重点を置いた支援</a:t>
            </a:r>
            <a:r>
              <a:rPr kumimoji="1" lang="en-US" altLang="ja-JP" dirty="0">
                <a:latin typeface="Meiryo" panose="020B0604030504040204" pitchFamily="34" charset="-128"/>
                <a:ea typeface="Meiryo" panose="020B0604030504040204" pitchFamily="34" charset="-128"/>
              </a:rPr>
              <a:t>】</a:t>
            </a:r>
          </a:p>
          <a:p>
            <a:pPr marL="0" indent="0">
              <a:lnSpc>
                <a:spcPct val="120000"/>
              </a:lnSpc>
              <a:buNone/>
            </a:pPr>
            <a:r>
              <a:rPr kumimoji="1" lang="ja-JP" altLang="en-US">
                <a:latin typeface="Meiryo" panose="020B0604030504040204" pitchFamily="34" charset="-128"/>
                <a:ea typeface="Meiryo" panose="020B0604030504040204" pitchFamily="34" charset="-128"/>
              </a:rPr>
              <a:t>本人支援の</a:t>
            </a:r>
            <a:r>
              <a:rPr kumimoji="1" lang="en-US" altLang="ja-JP" dirty="0">
                <a:latin typeface="Meiryo" panose="020B0604030504040204" pitchFamily="34" charset="-128"/>
                <a:ea typeface="Meiryo" panose="020B0604030504040204" pitchFamily="34" charset="-128"/>
              </a:rPr>
              <a:t>5</a:t>
            </a:r>
            <a:r>
              <a:rPr kumimoji="1" lang="ja-JP" altLang="en-US">
                <a:latin typeface="Meiryo" panose="020B0604030504040204" pitchFamily="34" charset="-128"/>
                <a:ea typeface="Meiryo" panose="020B0604030504040204" pitchFamily="34" charset="-128"/>
              </a:rPr>
              <a:t>領域の視点等を踏まえたアセスメントを行った上で、</a:t>
            </a:r>
            <a:r>
              <a:rPr kumimoji="1" lang="en-US" altLang="ja-JP" dirty="0">
                <a:latin typeface="Meiryo" panose="020B0604030504040204" pitchFamily="34" charset="-128"/>
                <a:ea typeface="Meiryo" panose="020B0604030504040204" pitchFamily="34" charset="-128"/>
              </a:rPr>
              <a:t>5</a:t>
            </a:r>
            <a:r>
              <a:rPr kumimoji="1" lang="ja-JP" altLang="en-US">
                <a:latin typeface="Meiryo" panose="020B0604030504040204" pitchFamily="34" charset="-128"/>
                <a:ea typeface="Meiryo" panose="020B0604030504040204" pitchFamily="34" charset="-128"/>
              </a:rPr>
              <a:t>領域の視点を網羅した支援</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総合的な支援</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を行うことに加え、理学療法士等の有する専門性に基づきアセスメントを行い、</a:t>
            </a:r>
            <a:r>
              <a:rPr kumimoji="1" lang="en-US" altLang="ja-JP" dirty="0">
                <a:latin typeface="Meiryo" panose="020B0604030504040204" pitchFamily="34" charset="-128"/>
                <a:ea typeface="Meiryo" panose="020B0604030504040204" pitchFamily="34" charset="-128"/>
              </a:rPr>
              <a:t>5</a:t>
            </a:r>
            <a:r>
              <a:rPr kumimoji="1" lang="ja-JP" altLang="en-US">
                <a:latin typeface="Meiryo" panose="020B0604030504040204" pitchFamily="34" charset="-128"/>
                <a:ea typeface="Meiryo" panose="020B0604030504040204" pitchFamily="34" charset="-128"/>
              </a:rPr>
              <a:t>領域のうち、特定</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又は複数</a:t>
            </a:r>
            <a:r>
              <a:rPr kumimoji="1" lang="en-US" altLang="ja-JP" dirty="0">
                <a:latin typeface="Meiryo" panose="020B0604030504040204" pitchFamily="34" charset="-128"/>
                <a:ea typeface="Meiryo" panose="020B0604030504040204" pitchFamily="34" charset="-128"/>
              </a:rPr>
              <a:t>)</a:t>
            </a:r>
            <a:r>
              <a:rPr kumimoji="1" lang="ja-JP" altLang="en-US">
                <a:latin typeface="Meiryo" panose="020B0604030504040204" pitchFamily="34" charset="-128"/>
                <a:ea typeface="Meiryo" panose="020B0604030504040204" pitchFamily="34" charset="-128"/>
              </a:rPr>
              <a:t>の領域に重点を置いた支援が計画的及び個別・集中的に行われるものであり、一対一による個別支援だけでなく、個々のニーズに応じた配慮がされた上で、小集団等で行われる支援も含まれるものである。</a:t>
            </a:r>
            <a:endParaRPr kumimoji="1" lang="en-US" altLang="ja-JP" dirty="0">
              <a:latin typeface="Meiryo" panose="020B0604030504040204" pitchFamily="34" charset="-128"/>
              <a:ea typeface="Meiryo" panose="020B0604030504040204" pitchFamily="34" charset="-128"/>
            </a:endParaRPr>
          </a:p>
          <a:p>
            <a:pPr marL="0" indent="0" algn="r">
              <a:lnSpc>
                <a:spcPct val="120000"/>
              </a:lnSpc>
              <a:buNone/>
            </a:pPr>
            <a:r>
              <a:rPr kumimoji="1" lang="ja-JP" altLang="en-US" sz="1900">
                <a:latin typeface="Meiryo" panose="020B0604030504040204" pitchFamily="34" charset="-128"/>
                <a:ea typeface="Meiryo" panose="020B0604030504040204" pitchFamily="34" charset="-128"/>
              </a:rPr>
              <a:t>児童発達支援ガイドライン</a:t>
            </a:r>
            <a:r>
              <a:rPr kumimoji="1" lang="en-US" altLang="ja-JP" sz="1900" dirty="0">
                <a:latin typeface="Meiryo" panose="020B0604030504040204" pitchFamily="34" charset="-128"/>
                <a:ea typeface="Meiryo" panose="020B0604030504040204" pitchFamily="34" charset="-128"/>
              </a:rPr>
              <a:t>p13</a:t>
            </a:r>
            <a:endParaRPr kumimoji="1" lang="ja-JP" altLang="en-US" sz="21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44779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234" name="Group 2794"/>
          <p:cNvGraphicFramePr>
            <a:graphicFrameLocks noGrp="1"/>
          </p:cNvGraphicFramePr>
          <p:nvPr>
            <p:ph idx="1"/>
          </p:nvPr>
        </p:nvGraphicFramePr>
        <p:xfrm>
          <a:off x="395288" y="873125"/>
          <a:ext cx="8353425" cy="5895811"/>
        </p:xfrm>
        <a:graphic>
          <a:graphicData uri="http://schemas.openxmlformats.org/drawingml/2006/table">
            <a:tbl>
              <a:tblPr/>
              <a:tblGrid>
                <a:gridCol w="568765">
                  <a:extLst>
                    <a:ext uri="{9D8B030D-6E8A-4147-A177-3AD203B41FA5}">
                      <a16:colId xmlns:a16="http://schemas.microsoft.com/office/drawing/2014/main" val="20000"/>
                    </a:ext>
                  </a:extLst>
                </a:gridCol>
                <a:gridCol w="1709442">
                  <a:extLst>
                    <a:ext uri="{9D8B030D-6E8A-4147-A177-3AD203B41FA5}">
                      <a16:colId xmlns:a16="http://schemas.microsoft.com/office/drawing/2014/main" val="20001"/>
                    </a:ext>
                  </a:extLst>
                </a:gridCol>
                <a:gridCol w="2002060">
                  <a:extLst>
                    <a:ext uri="{9D8B030D-6E8A-4147-A177-3AD203B41FA5}">
                      <a16:colId xmlns:a16="http://schemas.microsoft.com/office/drawing/2014/main" val="20002"/>
                    </a:ext>
                  </a:extLst>
                </a:gridCol>
                <a:gridCol w="2126992">
                  <a:extLst>
                    <a:ext uri="{9D8B030D-6E8A-4147-A177-3AD203B41FA5}">
                      <a16:colId xmlns:a16="http://schemas.microsoft.com/office/drawing/2014/main" val="20003"/>
                    </a:ext>
                  </a:extLst>
                </a:gridCol>
                <a:gridCol w="1946166">
                  <a:extLst>
                    <a:ext uri="{9D8B030D-6E8A-4147-A177-3AD203B41FA5}">
                      <a16:colId xmlns:a16="http://schemas.microsoft.com/office/drawing/2014/main" val="20004"/>
                    </a:ext>
                  </a:extLst>
                </a:gridCol>
              </a:tblGrid>
              <a:tr h="8650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a:t>
                      </a:r>
                      <a:endParaRPr kumimoji="1" lang="ja-JP" altLang="ja-JP" sz="14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発達ニーズ・意向等</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の把握</a:t>
                      </a:r>
                    </a:p>
                  </a:txBody>
                  <a:tcPr marL="55721" marR="55721" marT="25718" marB="2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初期状態の評価</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（利用者の状況</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・環境の状況）</a:t>
                      </a:r>
                    </a:p>
                  </a:txBody>
                  <a:tcPr marL="55721" marR="55721" marT="25718" marB="2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支援者の気になること</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・推測できること</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（事例の強み・可能性）</a:t>
                      </a:r>
                    </a:p>
                  </a:txBody>
                  <a:tcPr marL="55721" marR="55721" marT="25718" marB="2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a:ln>
                            <a:noFill/>
                          </a:ln>
                          <a:solidFill>
                            <a:schemeClr val="tx1"/>
                          </a:solidFill>
                          <a:effectLst/>
                          <a:latin typeface="Arial" charset="0"/>
                          <a:ea typeface="ＭＳ Ｐゴシック" pitchFamily="50" charset="-128"/>
                        </a:rPr>
                        <a:t>解決すべき課題</a:t>
                      </a:r>
                    </a:p>
                  </a:txBody>
                  <a:tcPr marL="55721" marR="55721" marT="25718" marB="2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extLst>
                  <a:ext uri="{0D108BD9-81ED-4DB2-BD59-A6C34878D82A}">
                    <a16:rowId xmlns:a16="http://schemas.microsoft.com/office/drawing/2014/main" val="10000"/>
                  </a:ext>
                </a:extLst>
              </a:tr>
              <a:tr h="19199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本</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人</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支</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援</a:t>
                      </a:r>
                    </a:p>
                  </a:txBody>
                  <a:tcPr marL="55721" marR="55721"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6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家</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族</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支</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援</a:t>
                      </a:r>
                    </a:p>
                  </a:txBody>
                  <a:tcPr marL="55721" marR="55721"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6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移</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行</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支</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Arial" charset="0"/>
                          <a:ea typeface="ＭＳ Ｐゴシック" pitchFamily="50" charset="-128"/>
                        </a:rPr>
                        <a:t>援</a:t>
                      </a:r>
                      <a:endParaRPr kumimoji="1" lang="ja-JP" altLang="en-US" sz="1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187969"/>
                  </a:ext>
                </a:extLst>
              </a:tr>
              <a:tr h="1036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地</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域</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連</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携</a:t>
                      </a:r>
                    </a:p>
                  </a:txBody>
                  <a:tcPr marL="55721" marR="55721" marT="25718" marB="2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55721" marR="55721" marT="25718" marB="2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59" name="Rectangle 2786"/>
          <p:cNvSpPr>
            <a:spLocks noChangeArrowheads="1"/>
          </p:cNvSpPr>
          <p:nvPr/>
        </p:nvSpPr>
        <p:spPr bwMode="auto">
          <a:xfrm>
            <a:off x="2421481" y="205778"/>
            <a:ext cx="4301041" cy="324148"/>
          </a:xfrm>
          <a:prstGeom prst="rect">
            <a:avLst/>
          </a:prstGeom>
          <a:noFill/>
          <a:ln w="12700" algn="ctr">
            <a:noFill/>
            <a:miter lim="800000"/>
            <a:headEnd/>
            <a:tailEnd/>
          </a:ln>
        </p:spPr>
        <p:txBody>
          <a:bodyPr anchor="ctr"/>
          <a:lstStyle/>
          <a:p>
            <a:pPr algn="ctr" fontAlgn="base">
              <a:spcBef>
                <a:spcPct val="0"/>
              </a:spcBef>
              <a:spcAft>
                <a:spcPct val="0"/>
              </a:spcAft>
            </a:pPr>
            <a:r>
              <a:rPr lang="ja-JP" altLang="en-US" sz="1575" b="1" dirty="0">
                <a:solidFill>
                  <a:srgbClr val="000000"/>
                </a:solidFill>
              </a:rPr>
              <a:t>ニーズ・課題の整理表作成時の留意点（例）</a:t>
            </a:r>
            <a:endParaRPr lang="ja-JP" altLang="en-US" sz="900" b="1" dirty="0">
              <a:solidFill>
                <a:srgbClr val="000000"/>
              </a:solidFill>
            </a:endParaRPr>
          </a:p>
        </p:txBody>
      </p:sp>
      <p:sp>
        <p:nvSpPr>
          <p:cNvPr id="26661" name="Rectangle 2786"/>
          <p:cNvSpPr>
            <a:spLocks noChangeArrowheads="1"/>
          </p:cNvSpPr>
          <p:nvPr/>
        </p:nvSpPr>
        <p:spPr bwMode="auto">
          <a:xfrm>
            <a:off x="6775220" y="537786"/>
            <a:ext cx="2187807" cy="235129"/>
          </a:xfrm>
          <a:prstGeom prst="rect">
            <a:avLst/>
          </a:prstGeom>
          <a:noFill/>
          <a:ln w="12700" algn="ctr">
            <a:noFill/>
            <a:miter lim="800000"/>
            <a:headEnd/>
            <a:tailEnd/>
          </a:ln>
        </p:spPr>
        <p:txBody>
          <a:bodyPr anchor="ctr"/>
          <a:lstStyle/>
          <a:p>
            <a:pPr fontAlgn="base">
              <a:spcBef>
                <a:spcPct val="0"/>
              </a:spcBef>
              <a:spcAft>
                <a:spcPct val="0"/>
              </a:spcAft>
            </a:pPr>
            <a:r>
              <a:rPr lang="ja-JP" altLang="en-US" sz="788" b="1" dirty="0">
                <a:solidFill>
                  <a:srgbClr val="000000"/>
                </a:solidFill>
              </a:rPr>
              <a:t>　　　　　　　　　　　　　　　　　　　　　　　　　　　　　　　　　　　　　　　　　　　</a:t>
            </a:r>
            <a:r>
              <a:rPr lang="ja-JP" altLang="en-US" sz="900" b="1" u="sng" dirty="0">
                <a:solidFill>
                  <a:srgbClr val="000000"/>
                </a:solidFill>
              </a:rPr>
              <a:t>利用者名　　　　　　　　さん</a:t>
            </a:r>
            <a:br>
              <a:rPr lang="ja-JP" altLang="en-US" sz="900" b="1" dirty="0">
                <a:solidFill>
                  <a:srgbClr val="000000"/>
                </a:solidFill>
              </a:rPr>
            </a:br>
            <a:endParaRPr lang="ja-JP" altLang="en-US" sz="900" b="1" dirty="0">
              <a:solidFill>
                <a:srgbClr val="000000"/>
              </a:solidFill>
            </a:endParaRPr>
          </a:p>
        </p:txBody>
      </p:sp>
      <p:sp>
        <p:nvSpPr>
          <p:cNvPr id="9" name="角丸四角形吹き出し 8"/>
          <p:cNvSpPr/>
          <p:nvPr/>
        </p:nvSpPr>
        <p:spPr>
          <a:xfrm>
            <a:off x="1019786" y="2244632"/>
            <a:ext cx="1539821" cy="3989180"/>
          </a:xfrm>
          <a:prstGeom prst="wedgeRoundRectCallout">
            <a:avLst>
              <a:gd name="adj1" fmla="val -10217"/>
              <a:gd name="adj2" fmla="val -6590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a:t>
            </a:r>
            <a:r>
              <a:rPr lang="ja-JP" altLang="en-US" sz="1400" b="1">
                <a:solidFill>
                  <a:srgbClr val="FF0000"/>
                </a:solidFill>
                <a:latin typeface="メイリオ" panose="020B0604030504040204" pitchFamily="50" charset="-128"/>
                <a:ea typeface="メイリオ" panose="020B0604030504040204" pitchFamily="50" charset="-128"/>
              </a:rPr>
              <a:t>誰」が欲した「ニーズ</a:t>
            </a:r>
            <a:r>
              <a:rPr lang="ja-JP" altLang="en-US" sz="1400" b="1" dirty="0">
                <a:solidFill>
                  <a:srgbClr val="FF0000"/>
                </a:solidFill>
                <a:latin typeface="メイリオ" panose="020B0604030504040204" pitchFamily="50" charset="-128"/>
                <a:ea typeface="メイリオ" panose="020B0604030504040204" pitchFamily="50" charset="-128"/>
              </a:rPr>
              <a:t>」</a:t>
            </a:r>
            <a:r>
              <a:rPr lang="ja-JP" altLang="en-US" sz="1400" b="1" dirty="0" err="1">
                <a:solidFill>
                  <a:srgbClr val="FF0000"/>
                </a:solidFill>
                <a:latin typeface="メイリオ" panose="020B0604030504040204" pitchFamily="50" charset="-128"/>
                <a:ea typeface="メイリオ" panose="020B0604030504040204" pitchFamily="50" charset="-128"/>
              </a:rPr>
              <a:t>かを</a:t>
            </a:r>
            <a:r>
              <a:rPr lang="ja-JP" altLang="en-US" sz="1400" b="1" dirty="0">
                <a:solidFill>
                  <a:srgbClr val="FF0000"/>
                </a:solidFill>
                <a:latin typeface="メイリオ" panose="020B0604030504040204" pitchFamily="50" charset="-128"/>
                <a:ea typeface="メイリオ" panose="020B0604030504040204" pitchFamily="50" charset="-128"/>
              </a:rPr>
              <a:t>明確に記載し整理することがポイント．</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a:solidFill>
                  <a:srgbClr val="FF0000"/>
                </a:solidFill>
                <a:latin typeface="メイリオ" panose="020B0604030504040204" pitchFamily="50" charset="-128"/>
                <a:ea typeface="メイリオ" panose="020B0604030504040204" pitchFamily="50" charset="-128"/>
              </a:rPr>
              <a:t>例えば、</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a:solidFill>
                  <a:srgbClr val="FF0000"/>
                </a:solidFill>
                <a:latin typeface="メイリオ" panose="020B0604030504040204" pitchFamily="50" charset="-128"/>
                <a:ea typeface="メイリオ" panose="020B0604030504040204" pitchFamily="50" charset="-128"/>
              </a:rPr>
              <a:t>①</a:t>
            </a:r>
            <a:r>
              <a:rPr lang="ja-JP" altLang="en-US" sz="1400" b="1" dirty="0">
                <a:solidFill>
                  <a:srgbClr val="FF0000"/>
                </a:solidFill>
                <a:latin typeface="メイリオ" panose="020B0604030504040204" pitchFamily="50" charset="-128"/>
                <a:ea typeface="メイリオ" panose="020B0604030504040204" pitchFamily="50" charset="-128"/>
              </a:rPr>
              <a:t>保護者のニーズ</a:t>
            </a:r>
            <a:r>
              <a:rPr lang="ja-JP" altLang="en-US" sz="1400" b="1">
                <a:solidFill>
                  <a:srgbClr val="FF0000"/>
                </a:solidFill>
                <a:latin typeface="メイリオ" panose="020B0604030504040204" pitchFamily="50" charset="-128"/>
                <a:ea typeface="メイリオ" panose="020B0604030504040204" pitchFamily="50" charset="-128"/>
              </a:rPr>
              <a:t>を子どもが</a:t>
            </a:r>
            <a:r>
              <a:rPr lang="ja-JP" altLang="en-US" sz="1400" b="1" dirty="0">
                <a:solidFill>
                  <a:srgbClr val="FF0000"/>
                </a:solidFill>
                <a:latin typeface="メイリオ" panose="020B0604030504040204" pitchFamily="50" charset="-128"/>
                <a:ea typeface="メイリオ" panose="020B0604030504040204" pitchFamily="50" charset="-128"/>
              </a:rPr>
              <a:t>欲したように</a:t>
            </a:r>
            <a:r>
              <a:rPr lang="ja-JP" altLang="en-US" sz="1400" b="1">
                <a:solidFill>
                  <a:srgbClr val="FF0000"/>
                </a:solidFill>
                <a:latin typeface="メイリオ" panose="020B0604030504040204" pitchFamily="50" charset="-128"/>
                <a:ea typeface="メイリオ" panose="020B0604030504040204" pitchFamily="50" charset="-128"/>
              </a:rPr>
              <a:t>書かないこと</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a:solidFill>
                  <a:srgbClr val="FF0000"/>
                </a:solidFill>
                <a:latin typeface="メイリオ" panose="020B0604030504040204" pitchFamily="50" charset="-128"/>
                <a:ea typeface="メイリオ" panose="020B0604030504040204" pitchFamily="50" charset="-128"/>
              </a:rPr>
              <a:t>②</a:t>
            </a:r>
            <a:r>
              <a:rPr lang="ja-JP" altLang="en-US" sz="1400" b="1" dirty="0">
                <a:solidFill>
                  <a:srgbClr val="FF0000"/>
                </a:solidFill>
                <a:latin typeface="メイリオ" panose="020B0604030504040204" pitchFamily="50" charset="-128"/>
                <a:ea typeface="メイリオ" panose="020B0604030504040204" pitchFamily="50" charset="-128"/>
              </a:rPr>
              <a:t>支援者から見た発達ニーズ（感覚ニーズや運動ニーズ）もわけること</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23" name="角丸四角形吹き出し 22"/>
          <p:cNvSpPr/>
          <p:nvPr/>
        </p:nvSpPr>
        <p:spPr>
          <a:xfrm>
            <a:off x="4871535" y="3243475"/>
            <a:ext cx="1721318" cy="2990338"/>
          </a:xfrm>
          <a:prstGeom prst="wedgeRoundRectCallout">
            <a:avLst>
              <a:gd name="adj1" fmla="val -14213"/>
              <a:gd name="adj2" fmla="val 5873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・「支援者が気になる」等と思う根拠は何！</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・障害特性や家族像、地域資源等の一般的なイメージから推察される「強み・可能性」の記載にとどまらないこと</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・より個別性を持たせるため、具体的に記載する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grpSp>
        <p:nvGrpSpPr>
          <p:cNvPr id="24" name="グループ化 23"/>
          <p:cNvGrpSpPr/>
          <p:nvPr/>
        </p:nvGrpSpPr>
        <p:grpSpPr>
          <a:xfrm>
            <a:off x="4729951" y="1872637"/>
            <a:ext cx="3958192" cy="846812"/>
            <a:chOff x="1106398" y="4563002"/>
            <a:chExt cx="3798819" cy="2016223"/>
          </a:xfrm>
        </p:grpSpPr>
        <p:sp>
          <p:nvSpPr>
            <p:cNvPr id="25" name="角丸四角形吹き出し 24"/>
            <p:cNvSpPr/>
            <p:nvPr/>
          </p:nvSpPr>
          <p:spPr>
            <a:xfrm>
              <a:off x="1886379" y="4588095"/>
              <a:ext cx="2850597" cy="1721225"/>
            </a:xfrm>
            <a:prstGeom prst="wedgeRoundRectCallout">
              <a:avLst>
                <a:gd name="adj1" fmla="val 29204"/>
                <a:gd name="adj2" fmla="val -8580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27" name="角丸四角形吹き出し 26"/>
            <p:cNvSpPr/>
            <p:nvPr/>
          </p:nvSpPr>
          <p:spPr>
            <a:xfrm>
              <a:off x="1106398" y="4563002"/>
              <a:ext cx="3798819" cy="2016223"/>
            </a:xfrm>
            <a:prstGeom prst="wedgeRoundRectCallout">
              <a:avLst>
                <a:gd name="adj1" fmla="val -20784"/>
                <a:gd name="adj2" fmla="val -8047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「支援者の知識と技量があからさまになる」</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・左記のニーズの把握、状態の評価の内容を基に論理的に記載できるか！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grpSp>
      <p:sp>
        <p:nvSpPr>
          <p:cNvPr id="31" name="角丸四角形吹き出し 30"/>
          <p:cNvSpPr/>
          <p:nvPr/>
        </p:nvSpPr>
        <p:spPr>
          <a:xfrm>
            <a:off x="6897655" y="3243474"/>
            <a:ext cx="1721318" cy="2996104"/>
          </a:xfrm>
          <a:prstGeom prst="wedgeRoundRectCallout">
            <a:avLst>
              <a:gd name="adj1" fmla="val -13934"/>
              <a:gd name="adj2" fmla="val 6151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・左記のニーズの記載内容と主語が一致するとは限らない。解決すべき課題の主語を明確化することでどこにアプローチすべきかが定まる</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・ここで挙げられた記載内容が、「個別支援計画」の具体的な到達目標となりうる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15" name="角丸四角形吹き出し 14"/>
          <p:cNvSpPr/>
          <p:nvPr/>
        </p:nvSpPr>
        <p:spPr>
          <a:xfrm>
            <a:off x="2904098" y="2244631"/>
            <a:ext cx="1539821" cy="3989181"/>
          </a:xfrm>
          <a:prstGeom prst="wedgeRoundRectCallout">
            <a:avLst>
              <a:gd name="adj1" fmla="val -9146"/>
              <a:gd name="adj2" fmla="val -6430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52685" indent="-52685"/>
            <a:r>
              <a:rPr lang="ja-JP" altLang="en-US" sz="1400" b="1" dirty="0">
                <a:solidFill>
                  <a:srgbClr val="FF0000"/>
                </a:solidFill>
                <a:latin typeface="メイリオ" panose="020B0604030504040204" pitchFamily="50" charset="-128"/>
                <a:ea typeface="メイリオ" panose="020B0604030504040204" pitchFamily="50" charset="-128"/>
              </a:rPr>
              <a:t>・まずは、聞き取り表、モニタリング情報等に記載されている状況で左記に挙げたニーズに該当する文言をそのまま抽出する。</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endParaRPr lang="en-US" altLang="ja-JP" sz="14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400" b="1">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すでに参考とする書類の記載者（保護者、相談支援専門員、職員等）の主観のもとに記載されている可能性が高いことに留意して読み取る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6457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9CEAE7BE-6994-E24A-95CA-1E0F647402C3}"/>
              </a:ext>
            </a:extLst>
          </p:cNvPr>
          <p:cNvGraphicFramePr>
            <a:graphicFrameLocks noGrp="1"/>
          </p:cNvGraphicFramePr>
          <p:nvPr>
            <p:ph idx="1"/>
          </p:nvPr>
        </p:nvGraphicFramePr>
        <p:xfrm>
          <a:off x="395288" y="685636"/>
          <a:ext cx="8326025" cy="5868004"/>
        </p:xfrm>
        <a:graphic>
          <a:graphicData uri="http://schemas.openxmlformats.org/drawingml/2006/table">
            <a:tbl>
              <a:tblPr firstRow="1" bandRow="1">
                <a:tableStyleId>{5940675A-B579-460E-94D1-54222C63F5DA}</a:tableStyleId>
              </a:tblPr>
              <a:tblGrid>
                <a:gridCol w="782159">
                  <a:extLst>
                    <a:ext uri="{9D8B030D-6E8A-4147-A177-3AD203B41FA5}">
                      <a16:colId xmlns:a16="http://schemas.microsoft.com/office/drawing/2014/main" val="3671049887"/>
                    </a:ext>
                  </a:extLst>
                </a:gridCol>
                <a:gridCol w="1390389">
                  <a:extLst>
                    <a:ext uri="{9D8B030D-6E8A-4147-A177-3AD203B41FA5}">
                      <a16:colId xmlns:a16="http://schemas.microsoft.com/office/drawing/2014/main" val="2864819647"/>
                    </a:ext>
                  </a:extLst>
                </a:gridCol>
                <a:gridCol w="1686112">
                  <a:extLst>
                    <a:ext uri="{9D8B030D-6E8A-4147-A177-3AD203B41FA5}">
                      <a16:colId xmlns:a16="http://schemas.microsoft.com/office/drawing/2014/main" val="3225598659"/>
                    </a:ext>
                  </a:extLst>
                </a:gridCol>
                <a:gridCol w="858741">
                  <a:extLst>
                    <a:ext uri="{9D8B030D-6E8A-4147-A177-3AD203B41FA5}">
                      <a16:colId xmlns:a16="http://schemas.microsoft.com/office/drawing/2014/main" val="2561383671"/>
                    </a:ext>
                  </a:extLst>
                </a:gridCol>
                <a:gridCol w="597509">
                  <a:extLst>
                    <a:ext uri="{9D8B030D-6E8A-4147-A177-3AD203B41FA5}">
                      <a16:colId xmlns:a16="http://schemas.microsoft.com/office/drawing/2014/main" val="3522470646"/>
                    </a:ext>
                  </a:extLst>
                </a:gridCol>
                <a:gridCol w="931887">
                  <a:extLst>
                    <a:ext uri="{9D8B030D-6E8A-4147-A177-3AD203B41FA5}">
                      <a16:colId xmlns:a16="http://schemas.microsoft.com/office/drawing/2014/main" val="948585348"/>
                    </a:ext>
                  </a:extLst>
                </a:gridCol>
                <a:gridCol w="1668190">
                  <a:extLst>
                    <a:ext uri="{9D8B030D-6E8A-4147-A177-3AD203B41FA5}">
                      <a16:colId xmlns:a16="http://schemas.microsoft.com/office/drawing/2014/main" val="1076813120"/>
                    </a:ext>
                  </a:extLst>
                </a:gridCol>
                <a:gridCol w="411038">
                  <a:extLst>
                    <a:ext uri="{9D8B030D-6E8A-4147-A177-3AD203B41FA5}">
                      <a16:colId xmlns:a16="http://schemas.microsoft.com/office/drawing/2014/main" val="670662666"/>
                    </a:ext>
                  </a:extLst>
                </a:gridCol>
              </a:tblGrid>
              <a:tr h="464170">
                <a:tc gridSpan="2">
                  <a:txBody>
                    <a:bodyPr/>
                    <a:lstStyle/>
                    <a:p>
                      <a:pPr algn="ctr"/>
                      <a:r>
                        <a:rPr kumimoji="1" lang="ja-JP" altLang="en-US" sz="1200">
                          <a:latin typeface="Meiryo" panose="020B0604030504040204" pitchFamily="34" charset="-128"/>
                          <a:ea typeface="Meiryo" panose="020B0604030504040204" pitchFamily="34" charset="-128"/>
                        </a:rPr>
                        <a:t>利用時及び家族の</a:t>
                      </a:r>
                      <a:endParaRPr kumimoji="1" lang="en-US" altLang="ja-JP" sz="1200" dirty="0">
                        <a:latin typeface="Meiryo" panose="020B0604030504040204" pitchFamily="34" charset="-128"/>
                        <a:ea typeface="Meiryo" panose="020B0604030504040204" pitchFamily="34" charset="-128"/>
                      </a:endParaRPr>
                    </a:p>
                    <a:p>
                      <a:pPr algn="ctr"/>
                      <a:r>
                        <a:rPr kumimoji="1" lang="ja-JP" altLang="en-US" sz="1200">
                          <a:latin typeface="Meiryo" panose="020B0604030504040204" pitchFamily="34" charset="-128"/>
                          <a:ea typeface="Meiryo" panose="020B0604030504040204" pitchFamily="34" charset="-128"/>
                        </a:rPr>
                        <a:t>生活に対する意向</a:t>
                      </a:r>
                    </a:p>
                  </a:txBody>
                  <a:tcPr anchor="ctr">
                    <a:solidFill>
                      <a:srgbClr val="F9F98F"/>
                    </a:solidFill>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6">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419131325"/>
                  </a:ext>
                </a:extLst>
              </a:tr>
              <a:tr h="170195">
                <a:tc gridSpan="8">
                  <a:txBody>
                    <a:bodyPr/>
                    <a:lstStyle/>
                    <a:p>
                      <a:pPr algn="ctr"/>
                      <a:endParaRPr kumimoji="1" lang="ja-JP" altLang="en-US" sz="500">
                        <a:latin typeface="Meiryo" panose="020B0604030504040204" pitchFamily="34" charset="-128"/>
                        <a:ea typeface="Meiryo" panose="020B0604030504040204" pitchFamily="34" charset="-128"/>
                      </a:endParaRP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608630664"/>
                  </a:ext>
                </a:extLst>
              </a:tr>
              <a:tr h="376493">
                <a:tc gridSpan="2">
                  <a:txBody>
                    <a:bodyPr/>
                    <a:lstStyle/>
                    <a:p>
                      <a:pPr algn="ctr"/>
                      <a:r>
                        <a:rPr kumimoji="1" lang="ja-JP" altLang="en-US" sz="1200">
                          <a:latin typeface="Meiryo" panose="020B0604030504040204" pitchFamily="34" charset="-128"/>
                          <a:ea typeface="Meiryo" panose="020B0604030504040204" pitchFamily="34" charset="-128"/>
                        </a:rPr>
                        <a:t>総合的な支援の方針</a:t>
                      </a:r>
                    </a:p>
                  </a:txBody>
                  <a:tcPr anchor="ctr">
                    <a:solidFill>
                      <a:srgbClr val="F9F98F"/>
                    </a:solidFill>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6">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163585721"/>
                  </a:ext>
                </a:extLst>
              </a:tr>
              <a:tr h="170195">
                <a:tc gridSpan="8">
                  <a:txBody>
                    <a:bodyPr/>
                    <a:lstStyle/>
                    <a:p>
                      <a:pPr algn="ctr"/>
                      <a:endParaRPr kumimoji="1" lang="ja-JP" altLang="en-US" sz="500">
                        <a:latin typeface="Meiryo" panose="020B0604030504040204" pitchFamily="34" charset="-128"/>
                        <a:ea typeface="Meiryo" panose="020B0604030504040204" pitchFamily="34" charset="-128"/>
                      </a:endParaRPr>
                    </a:p>
                  </a:txBody>
                  <a:tcPr anchor="ct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28542383"/>
                  </a:ext>
                </a:extLst>
              </a:tr>
              <a:tr h="417752">
                <a:tc gridSpan="2">
                  <a:txBody>
                    <a:bodyPr/>
                    <a:lstStyle/>
                    <a:p>
                      <a:pPr algn="ctr"/>
                      <a:r>
                        <a:rPr kumimoji="1" lang="ja-JP" altLang="en-US" sz="1050">
                          <a:latin typeface="Meiryo" panose="020B0604030504040204" pitchFamily="34" charset="-128"/>
                          <a:ea typeface="Meiryo" panose="020B0604030504040204" pitchFamily="34" charset="-128"/>
                        </a:rPr>
                        <a:t>長期目標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（内容・期間等）</a:t>
                      </a:r>
                    </a:p>
                  </a:txBody>
                  <a:tcPr anchor="ctr">
                    <a:solidFill>
                      <a:srgbClr val="F9F98F"/>
                    </a:solidFill>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4">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2">
                  <a:txBody>
                    <a:bodyPr/>
                    <a:lstStyle/>
                    <a:p>
                      <a:pPr algn="ctr"/>
                      <a:r>
                        <a:rPr kumimoji="1" lang="ja-JP" altLang="en-US" sz="1050">
                          <a:latin typeface="Meiryo" panose="020B0604030504040204" pitchFamily="34" charset="-128"/>
                          <a:ea typeface="Meiryo" panose="020B0604030504040204" pitchFamily="34" charset="-128"/>
                        </a:rPr>
                        <a:t>支援の標準的な提供時間</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（曜日・頻度、時間）</a:t>
                      </a: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925973085"/>
                  </a:ext>
                </a:extLst>
              </a:tr>
              <a:tr h="417752">
                <a:tc gridSpan="2">
                  <a:txBody>
                    <a:bodyPr/>
                    <a:lstStyle/>
                    <a:p>
                      <a:pPr algn="ctr"/>
                      <a:r>
                        <a:rPr kumimoji="1" lang="ja-JP" altLang="en-US" sz="1050">
                          <a:latin typeface="Meiryo" panose="020B0604030504040204" pitchFamily="34" charset="-128"/>
                          <a:ea typeface="Meiryo" panose="020B0604030504040204" pitchFamily="34" charset="-128"/>
                        </a:rPr>
                        <a:t>短期目標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（内容・期間等）</a:t>
                      </a:r>
                    </a:p>
                  </a:txBody>
                  <a:tcPr anchor="ctr">
                    <a:solidFill>
                      <a:srgbClr val="F9F98F"/>
                    </a:solidFill>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4">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gridSpan="2">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3852135001"/>
                  </a:ext>
                </a:extLst>
              </a:tr>
              <a:tr h="278502">
                <a:tc gridSpan="8">
                  <a:txBody>
                    <a:bodyPr/>
                    <a:lstStyle/>
                    <a:p>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支援目標及び具体的な支援内容等</a:t>
                      </a:r>
                    </a:p>
                  </a:txBody>
                  <a:tcPr anchor="b"/>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tc hMerge="1">
                  <a:txBody>
                    <a:bodyPr/>
                    <a:lstStyle/>
                    <a:p>
                      <a:endParaRPr kumimoji="1" lang="ja-JP" altLang="en-US" sz="1200">
                        <a:latin typeface="Meiryo" panose="020B0604030504040204" pitchFamily="34" charset="-128"/>
                        <a:ea typeface="Meiryo" panose="020B0604030504040204" pitchFamily="34" charset="-128"/>
                      </a:endParaRPr>
                    </a:p>
                  </a:txBody>
                  <a:tcPr/>
                </a:tc>
                <a:extLst>
                  <a:ext uri="{0D108BD9-81ED-4DB2-BD59-A6C34878D82A}">
                    <a16:rowId xmlns:a16="http://schemas.microsoft.com/office/drawing/2014/main" val="1600280946"/>
                  </a:ext>
                </a:extLst>
              </a:tr>
              <a:tr h="502850">
                <a:tc>
                  <a:txBody>
                    <a:bodyPr/>
                    <a:lstStyle/>
                    <a:p>
                      <a:pPr algn="ctr"/>
                      <a:r>
                        <a:rPr kumimoji="1" lang="ja-JP" altLang="en-US" sz="1050">
                          <a:latin typeface="Meiryo" panose="020B0604030504040204" pitchFamily="34" charset="-128"/>
                          <a:ea typeface="Meiryo" panose="020B0604030504040204" pitchFamily="34" charset="-128"/>
                        </a:rPr>
                        <a:t>項目</a:t>
                      </a:r>
                    </a:p>
                  </a:txBody>
                  <a:tcPr anchor="ctr">
                    <a:solidFill>
                      <a:srgbClr val="F9F98F"/>
                    </a:solidFill>
                  </a:tcPr>
                </a:tc>
                <a:tc>
                  <a:txBody>
                    <a:bodyPr/>
                    <a:lstStyle/>
                    <a:p>
                      <a:pPr algn="ctr"/>
                      <a:r>
                        <a:rPr kumimoji="1" lang="ja-JP" altLang="en-US" sz="1050">
                          <a:latin typeface="Meiryo" panose="020B0604030504040204" pitchFamily="34" charset="-128"/>
                          <a:ea typeface="Meiryo" panose="020B0604030504040204" pitchFamily="34" charset="-128"/>
                        </a:rPr>
                        <a:t>支援目標</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（具体的な到達目標）</a:t>
                      </a:r>
                      <a:endParaRPr kumimoji="1" lang="ja-JP" altLang="en-US" sz="1050">
                        <a:latin typeface="Meiryo" panose="020B0604030504040204" pitchFamily="34" charset="-128"/>
                        <a:ea typeface="Meiryo" panose="020B0604030504040204" pitchFamily="34" charset="-128"/>
                      </a:endParaRPr>
                    </a:p>
                  </a:txBody>
                  <a:tcPr anchor="ctr">
                    <a:solidFill>
                      <a:srgbClr val="F9F98F"/>
                    </a:solidFill>
                  </a:tcPr>
                </a:tc>
                <a:tc gridSpan="2">
                  <a:txBody>
                    <a:bodyPr/>
                    <a:lstStyle/>
                    <a:p>
                      <a:pPr algn="ctr"/>
                      <a:r>
                        <a:rPr kumimoji="1" lang="ja-JP" altLang="en-US" sz="1050">
                          <a:latin typeface="Meiryo" panose="020B0604030504040204" pitchFamily="34" charset="-128"/>
                          <a:ea typeface="Meiryo" panose="020B0604030504040204" pitchFamily="34" charset="-128"/>
                        </a:rPr>
                        <a:t>支援内容</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800">
                          <a:latin typeface="Meiryo" panose="020B0604030504040204" pitchFamily="34" charset="-128"/>
                          <a:ea typeface="Meiryo" panose="020B0604030504040204" pitchFamily="34" charset="-128"/>
                        </a:rPr>
                        <a:t>（内容・支援の提供上のポイント・５領域との関連性等）</a:t>
                      </a:r>
                      <a:endParaRPr kumimoji="1" lang="ja-JP" altLang="en-US"/>
                    </a:p>
                  </a:txBody>
                  <a:tcPr anchor="ctr">
                    <a:solidFill>
                      <a:srgbClr val="F9F98F"/>
                    </a:solidFill>
                  </a:tcPr>
                </a:tc>
                <a:tc hMerge="1">
                  <a:txBody>
                    <a:bodyPr/>
                    <a:lstStyle/>
                    <a:p>
                      <a:endParaRPr kumimoji="1" lang="ja-JP" altLang="en-US"/>
                    </a:p>
                  </a:txBody>
                  <a:tcPr/>
                </a:tc>
                <a:tc>
                  <a:txBody>
                    <a:bodyPr/>
                    <a:lstStyle/>
                    <a:p>
                      <a:pPr algn="ctr"/>
                      <a:r>
                        <a:rPr kumimoji="1" lang="ja-JP" altLang="en-US" sz="1000">
                          <a:latin typeface="Meiryo" panose="020B0604030504040204" pitchFamily="34" charset="-128"/>
                          <a:ea typeface="Meiryo" panose="020B0604030504040204" pitchFamily="34" charset="-128"/>
                        </a:rPr>
                        <a:t>達成</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時期</a:t>
                      </a:r>
                    </a:p>
                  </a:txBody>
                  <a:tcPr anchor="ctr">
                    <a:solidFill>
                      <a:srgbClr val="F9F98F"/>
                    </a:solidFill>
                  </a:tcPr>
                </a:tc>
                <a:tc>
                  <a:txBody>
                    <a:bodyPr/>
                    <a:lstStyle/>
                    <a:p>
                      <a:pPr algn="ctr"/>
                      <a:r>
                        <a:rPr kumimoji="1" lang="ja-JP" altLang="en-US" sz="1050">
                          <a:latin typeface="Meiryo" panose="020B0604030504040204" pitchFamily="34" charset="-128"/>
                          <a:ea typeface="Meiryo" panose="020B0604030504040204" pitchFamily="34" charset="-128"/>
                        </a:rPr>
                        <a:t>担当者</a:t>
                      </a:r>
                      <a:endParaRPr kumimoji="1" lang="en-US" altLang="ja-JP" sz="1050" dirty="0">
                        <a:latin typeface="Meiryo" panose="020B0604030504040204" pitchFamily="34" charset="-128"/>
                        <a:ea typeface="Meiryo" panose="020B0604030504040204" pitchFamily="34" charset="-128"/>
                      </a:endParaRPr>
                    </a:p>
                    <a:p>
                      <a:pPr algn="ctr"/>
                      <a:r>
                        <a:rPr kumimoji="1" lang="ja-JP" altLang="en-US" sz="1050">
                          <a:latin typeface="Meiryo" panose="020B0604030504040204" pitchFamily="34" charset="-128"/>
                          <a:ea typeface="Meiryo" panose="020B0604030504040204" pitchFamily="34" charset="-128"/>
                        </a:rPr>
                        <a:t>提供機関</a:t>
                      </a:r>
                      <a:endParaRPr kumimoji="1" lang="ja-JP" altLang="en-US" sz="1400"/>
                    </a:p>
                  </a:txBody>
                  <a:tcPr anchor="ctr">
                    <a:solidFill>
                      <a:srgbClr val="F9F98F"/>
                    </a:solidFill>
                  </a:tcPr>
                </a:tc>
                <a:tc>
                  <a:txBody>
                    <a:bodyPr/>
                    <a:lstStyle/>
                    <a:p>
                      <a:pPr algn="ctr"/>
                      <a:r>
                        <a:rPr kumimoji="1" lang="ja-JP" altLang="en-US" sz="1050">
                          <a:latin typeface="Meiryo" panose="020B0604030504040204" pitchFamily="34" charset="-128"/>
                          <a:ea typeface="Meiryo" panose="020B0604030504040204" pitchFamily="34" charset="-128"/>
                        </a:rPr>
                        <a:t>留意事項</a:t>
                      </a:r>
                    </a:p>
                  </a:txBody>
                  <a:tcPr anchor="ctr">
                    <a:solidFill>
                      <a:srgbClr val="F9F98F"/>
                    </a:solidFill>
                  </a:tcPr>
                </a:tc>
                <a:tc>
                  <a:txBody>
                    <a:bodyPr/>
                    <a:lstStyle/>
                    <a:p>
                      <a:pPr algn="ctr"/>
                      <a:r>
                        <a:rPr kumimoji="1" lang="ja-JP" altLang="en-US" sz="800">
                          <a:latin typeface="Meiryo" panose="020B0604030504040204" pitchFamily="34" charset="-128"/>
                          <a:ea typeface="Meiryo" panose="020B0604030504040204" pitchFamily="34" charset="-128"/>
                        </a:rPr>
                        <a:t>優先順位</a:t>
                      </a:r>
                    </a:p>
                  </a:txBody>
                  <a:tcPr anchor="ctr">
                    <a:solidFill>
                      <a:srgbClr val="F9F98F"/>
                    </a:solidFill>
                  </a:tcPr>
                </a:tc>
                <a:extLst>
                  <a:ext uri="{0D108BD9-81ED-4DB2-BD59-A6C34878D82A}">
                    <a16:rowId xmlns:a16="http://schemas.microsoft.com/office/drawing/2014/main" val="2335797880"/>
                  </a:ext>
                </a:extLst>
              </a:tr>
              <a:tr h="438585">
                <a:tc>
                  <a:txBody>
                    <a:bodyPr/>
                    <a:lstStyle/>
                    <a:p>
                      <a:pPr algn="ctr"/>
                      <a:r>
                        <a:rPr kumimoji="1" lang="ja-JP" altLang="en-US" sz="1000">
                          <a:latin typeface="Meiryo" panose="020B0604030504040204" pitchFamily="34" charset="-128"/>
                          <a:ea typeface="Meiryo" panose="020B0604030504040204" pitchFamily="34" charset="-128"/>
                        </a:rPr>
                        <a:t>本人支援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826213561"/>
                  </a:ext>
                </a:extLst>
              </a:tr>
              <a:tr h="438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306962549"/>
                  </a:ext>
                </a:extLst>
              </a:tr>
              <a:tr h="438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3343818461"/>
                  </a:ext>
                </a:extLst>
              </a:tr>
              <a:tr h="438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panose="020B0604030504040204" pitchFamily="34" charset="-128"/>
                          <a:ea typeface="Meiryo" panose="020B0604030504040204" pitchFamily="34" charset="-128"/>
                        </a:rPr>
                        <a:t>本人支援</a:t>
                      </a:r>
                    </a:p>
                    <a:p>
                      <a:pPr algn="ctr"/>
                      <a:endParaRPr kumimoji="1" lang="ja-JP" altLang="en-US" sz="10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949225831"/>
                  </a:ext>
                </a:extLst>
              </a:tr>
              <a:tr h="438585">
                <a:tc>
                  <a:txBody>
                    <a:bodyPr/>
                    <a:lstStyle/>
                    <a:p>
                      <a:pPr algn="ctr"/>
                      <a:r>
                        <a:rPr kumimoji="1" lang="ja-JP" altLang="en-US" sz="1000">
                          <a:latin typeface="Meiryo" panose="020B0604030504040204" pitchFamily="34" charset="-128"/>
                          <a:ea typeface="Meiryo" panose="020B0604030504040204" pitchFamily="34" charset="-128"/>
                        </a:rPr>
                        <a:t>家族支援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107343239"/>
                  </a:ext>
                </a:extLst>
              </a:tr>
              <a:tr h="438585">
                <a:tc>
                  <a:txBody>
                    <a:bodyPr/>
                    <a:lstStyle/>
                    <a:p>
                      <a:pPr algn="ctr"/>
                      <a:r>
                        <a:rPr kumimoji="1" lang="ja-JP" altLang="en-US" sz="1000">
                          <a:latin typeface="Meiryo" panose="020B0604030504040204" pitchFamily="34" charset="-128"/>
                          <a:ea typeface="Meiryo" panose="020B0604030504040204" pitchFamily="34" charset="-128"/>
                        </a:rPr>
                        <a:t>移行支援</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675489216"/>
                  </a:ext>
                </a:extLst>
              </a:tr>
              <a:tr h="438585">
                <a:tc>
                  <a:txBody>
                    <a:bodyPr/>
                    <a:lstStyle/>
                    <a:p>
                      <a:pPr algn="ctr"/>
                      <a:r>
                        <a:rPr kumimoji="1" lang="ja-JP" altLang="en-US" sz="1000">
                          <a:latin typeface="Meiryo" panose="020B0604030504040204" pitchFamily="34" charset="-128"/>
                          <a:ea typeface="Meiryo" panose="020B0604030504040204" pitchFamily="34" charset="-128"/>
                        </a:rPr>
                        <a:t>地域支援</a:t>
                      </a:r>
                      <a:endParaRPr kumimoji="1" lang="en-US" altLang="ja-JP" sz="1000" dirty="0">
                        <a:latin typeface="Meiryo" panose="020B0604030504040204" pitchFamily="34" charset="-128"/>
                        <a:ea typeface="Meiryo" panose="020B0604030504040204" pitchFamily="34" charset="-128"/>
                      </a:endParaRPr>
                    </a:p>
                    <a:p>
                      <a:pPr algn="ctr"/>
                      <a:r>
                        <a:rPr kumimoji="1" lang="ja-JP" altLang="en-US" sz="1000">
                          <a:latin typeface="Meiryo" panose="020B0604030504040204" pitchFamily="34" charset="-128"/>
                          <a:ea typeface="Meiryo" panose="020B0604030504040204" pitchFamily="34" charset="-128"/>
                        </a:rPr>
                        <a:t>地域連携</a:t>
                      </a: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tc>
                  <a:txBody>
                    <a:bodyPr/>
                    <a:lstStyle/>
                    <a:p>
                      <a:pPr algn="ctr"/>
                      <a:endParaRPr kumimoji="1" lang="ja-JP" altLang="en-US" sz="1200">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4038961668"/>
                  </a:ext>
                </a:extLst>
              </a:tr>
            </a:tbl>
          </a:graphicData>
        </a:graphic>
      </p:graphicFrame>
      <p:sp>
        <p:nvSpPr>
          <p:cNvPr id="50235" name="Rectangle 2786"/>
          <p:cNvSpPr>
            <a:spLocks noChangeArrowheads="1"/>
          </p:cNvSpPr>
          <p:nvPr/>
        </p:nvSpPr>
        <p:spPr bwMode="auto">
          <a:xfrm>
            <a:off x="3850878" y="6704706"/>
            <a:ext cx="4861322" cy="28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b"/>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675">
                <a:solidFill>
                  <a:srgbClr val="000000"/>
                </a:solidFill>
              </a:rPr>
              <a:t>平成　　　年　　　月　　　日　　　</a:t>
            </a:r>
            <a:r>
              <a:rPr lang="ja-JP" altLang="en-US" sz="675" u="sng">
                <a:solidFill>
                  <a:srgbClr val="000000"/>
                </a:solidFill>
              </a:rPr>
              <a:t>利用者氏名　　　　　　　　　　　　　　　　　　</a:t>
            </a:r>
            <a:r>
              <a:rPr lang="ja-JP" altLang="en-US" sz="675">
                <a:solidFill>
                  <a:srgbClr val="000000"/>
                </a:solidFill>
              </a:rPr>
              <a:t>印　　　</a:t>
            </a:r>
            <a:r>
              <a:rPr lang="ja-JP" altLang="en-US" sz="675" u="sng">
                <a:solidFill>
                  <a:srgbClr val="000000"/>
                </a:solidFill>
              </a:rPr>
              <a:t>児童発達支援管理責任者　　　　　　　　　　　　　　　</a:t>
            </a:r>
            <a:r>
              <a:rPr lang="ja-JP" altLang="en-US" sz="675">
                <a:solidFill>
                  <a:srgbClr val="000000"/>
                </a:solidFill>
              </a:rPr>
              <a:t>印　　　　　　　　　　　</a:t>
            </a:r>
            <a:r>
              <a:rPr lang="ja-JP" altLang="en-US" sz="675" b="1">
                <a:solidFill>
                  <a:srgbClr val="000000"/>
                </a:solidFill>
              </a:rPr>
              <a:t>　　　　　　　　　　　　　　　　　　　</a:t>
            </a:r>
            <a:r>
              <a:rPr lang="ja-JP" altLang="en-US" sz="675" b="1" u="sng">
                <a:solidFill>
                  <a:srgbClr val="000000"/>
                </a:solidFill>
              </a:rPr>
              <a:t>　</a:t>
            </a:r>
            <a:endParaRPr lang="ja-JP" altLang="en-US" sz="675" b="1">
              <a:solidFill>
                <a:srgbClr val="000000"/>
              </a:solidFill>
            </a:endParaRPr>
          </a:p>
        </p:txBody>
      </p:sp>
      <p:sp>
        <p:nvSpPr>
          <p:cNvPr id="3" name="Rectangle 2786">
            <a:extLst>
              <a:ext uri="{FF2B5EF4-FFF2-40B4-BE49-F238E27FC236}">
                <a16:creationId xmlns:a16="http://schemas.microsoft.com/office/drawing/2014/main" id="{3DD30E33-1D53-EE96-FC78-F9F91B13D6C0}"/>
              </a:ext>
            </a:extLst>
          </p:cNvPr>
          <p:cNvSpPr>
            <a:spLocks noChangeArrowheads="1"/>
          </p:cNvSpPr>
          <p:nvPr/>
        </p:nvSpPr>
        <p:spPr bwMode="auto">
          <a:xfrm>
            <a:off x="832262" y="384005"/>
            <a:ext cx="8038606" cy="34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900" b="1" u="sng">
                <a:solidFill>
                  <a:srgbClr val="000000"/>
                </a:solidFill>
              </a:rPr>
              <a:t>利用者名　　　　　　　　　　　　　　</a:t>
            </a:r>
            <a:r>
              <a:rPr lang="ja-JP" altLang="en-US" sz="900" b="1">
                <a:solidFill>
                  <a:srgbClr val="000000"/>
                </a:solidFill>
              </a:rPr>
              <a:t>　　　　　　　　　　　　　　　　　　　　　　　　　　　　　　　　　　　　　　　　　　　　　　　　　　　　　　　　　　　　　　　</a:t>
            </a:r>
            <a:r>
              <a:rPr lang="ja-JP" altLang="en-US" sz="788" b="1" u="sng">
                <a:solidFill>
                  <a:srgbClr val="000000"/>
                </a:solidFill>
              </a:rPr>
              <a:t>作成年月日：　　　　年　　月　　日　　</a:t>
            </a:r>
            <a:br>
              <a:rPr lang="ja-JP" altLang="en-US" sz="788" b="1">
                <a:solidFill>
                  <a:srgbClr val="000000"/>
                </a:solidFill>
              </a:rPr>
            </a:br>
            <a:endParaRPr lang="ja-JP" altLang="en-US" sz="788" b="1">
              <a:solidFill>
                <a:srgbClr val="000000"/>
              </a:solidFill>
            </a:endParaRPr>
          </a:p>
        </p:txBody>
      </p:sp>
      <p:sp>
        <p:nvSpPr>
          <p:cNvPr id="4" name="Rectangle 2786">
            <a:extLst>
              <a:ext uri="{FF2B5EF4-FFF2-40B4-BE49-F238E27FC236}">
                <a16:creationId xmlns:a16="http://schemas.microsoft.com/office/drawing/2014/main" id="{33EC5D15-F960-9475-CC87-DBD2B34761B9}"/>
              </a:ext>
            </a:extLst>
          </p:cNvPr>
          <p:cNvSpPr>
            <a:spLocks noChangeArrowheads="1"/>
          </p:cNvSpPr>
          <p:nvPr/>
        </p:nvSpPr>
        <p:spPr bwMode="auto">
          <a:xfrm>
            <a:off x="2343648" y="153294"/>
            <a:ext cx="4495999" cy="30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kumimoji="1" sz="1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ja-JP" altLang="en-US" sz="1800" b="1" u="sng" dirty="0">
                <a:solidFill>
                  <a:srgbClr val="000000"/>
                </a:solidFill>
              </a:rPr>
              <a:t>個別支援計画作成時の留意点（例）</a:t>
            </a:r>
          </a:p>
        </p:txBody>
      </p:sp>
      <p:sp>
        <p:nvSpPr>
          <p:cNvPr id="9" name="角丸四角形吹き出し 8">
            <a:extLst>
              <a:ext uri="{FF2B5EF4-FFF2-40B4-BE49-F238E27FC236}">
                <a16:creationId xmlns:a16="http://schemas.microsoft.com/office/drawing/2014/main" id="{160A2C6F-4444-C897-7506-57DEEF6B60FC}"/>
              </a:ext>
            </a:extLst>
          </p:cNvPr>
          <p:cNvSpPr/>
          <p:nvPr/>
        </p:nvSpPr>
        <p:spPr>
          <a:xfrm>
            <a:off x="2505205" y="1890415"/>
            <a:ext cx="4083485" cy="745012"/>
          </a:xfrm>
          <a:prstGeom prst="wedgeRoundRectCallout">
            <a:avLst>
              <a:gd name="adj1" fmla="val -57708"/>
              <a:gd name="adj2" fmla="val 126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1798" indent="-101798"/>
            <a:r>
              <a:rPr lang="ja-JP" altLang="en-US" sz="1000" b="1" dirty="0">
                <a:solidFill>
                  <a:srgbClr val="FF0000"/>
                </a:solidFill>
                <a:latin typeface="メイリオ" panose="020B0604030504040204" pitchFamily="50" charset="-128"/>
                <a:ea typeface="メイリオ" panose="020B0604030504040204" pitchFamily="50" charset="-128"/>
              </a:rPr>
              <a:t>◎どのような子どもに育ってほしいかを保護者とともに</a:t>
            </a:r>
            <a:endParaRPr lang="en-US" altLang="ja-JP" sz="1000" b="1" dirty="0">
              <a:solidFill>
                <a:srgbClr val="FF0000"/>
              </a:solidFill>
              <a:latin typeface="メイリオ" panose="020B0604030504040204" pitchFamily="50" charset="-128"/>
              <a:ea typeface="メイリオ" panose="020B0604030504040204" pitchFamily="50" charset="-128"/>
            </a:endParaRPr>
          </a:p>
          <a:p>
            <a:pPr indent="-101798"/>
            <a:r>
              <a:rPr lang="ja-JP" altLang="en-US" sz="1000" b="1" dirty="0">
                <a:solidFill>
                  <a:srgbClr val="FF0000"/>
                </a:solidFill>
                <a:latin typeface="メイリオ" panose="020B0604030504040204" pitchFamily="50" charset="-128"/>
                <a:ea typeface="メイリオ" panose="020B0604030504040204" pitchFamily="50" charset="-128"/>
              </a:rPr>
              <a:t>◎ワクワク、ドキドキ感のある計画になるように本人とともに</a:t>
            </a:r>
          </a:p>
          <a:p>
            <a:pPr indent="-101798"/>
            <a:r>
              <a:rPr lang="ja-JP" altLang="en-US" sz="1000" b="1" dirty="0">
                <a:solidFill>
                  <a:srgbClr val="FF0000"/>
                </a:solidFill>
                <a:latin typeface="メイリオ" panose="020B0604030504040204" pitchFamily="50" charset="-128"/>
                <a:ea typeface="メイリオ" panose="020B0604030504040204" pitchFamily="50" charset="-128"/>
              </a:rPr>
              <a:t>◎具体的な到達目標とリンクさせることが必要</a:t>
            </a:r>
            <a:endParaRPr lang="en-US" altLang="ja-JP" sz="1000" b="1" dirty="0">
              <a:solidFill>
                <a:srgbClr val="FF0000"/>
              </a:solidFill>
              <a:latin typeface="メイリオ" panose="020B0604030504040204" pitchFamily="50" charset="-128"/>
              <a:ea typeface="メイリオ" panose="020B0604030504040204" pitchFamily="50" charset="-128"/>
            </a:endParaRPr>
          </a:p>
          <a:p>
            <a:pPr indent="-101798"/>
            <a:r>
              <a:rPr lang="ja-JP" altLang="en-US" sz="1000" b="1" dirty="0">
                <a:solidFill>
                  <a:srgbClr val="FF0000"/>
                </a:solidFill>
                <a:latin typeface="メイリオ" panose="020B0604030504040204" pitchFamily="50" charset="-128"/>
                <a:ea typeface="メイリオ" panose="020B0604030504040204" pitchFamily="50" charset="-128"/>
              </a:rPr>
              <a:t>◎具体性は必要だが、気持ちの在り方や育む力など緩やかな表現も</a:t>
            </a:r>
            <a:endParaRPr lang="en-US" altLang="ja-JP" sz="1000" b="1" dirty="0">
              <a:solidFill>
                <a:srgbClr val="FF0000"/>
              </a:solidFill>
              <a:latin typeface="メイリオ" panose="020B0604030504040204" pitchFamily="50" charset="-128"/>
              <a:ea typeface="メイリオ" panose="020B0604030504040204" pitchFamily="50" charset="-128"/>
            </a:endParaRPr>
          </a:p>
          <a:p>
            <a:pPr indent="-101798"/>
            <a:r>
              <a:rPr lang="ja-JP" altLang="en-US" sz="1000" b="1" dirty="0">
                <a:solidFill>
                  <a:srgbClr val="FF0000"/>
                </a:solidFill>
                <a:latin typeface="メイリオ" panose="020B0604030504040204" pitchFamily="50" charset="-128"/>
                <a:ea typeface="メイリオ" panose="020B0604030504040204" pitchFamily="50" charset="-128"/>
              </a:rPr>
              <a:t>◎長期目標は約１年、短期目標は３～６か月で設定</a:t>
            </a:r>
            <a:endParaRPr lang="en-US" altLang="ja-JP" sz="1000" b="1" dirty="0">
              <a:solidFill>
                <a:srgbClr val="FF0000"/>
              </a:solidFill>
              <a:latin typeface="メイリオ" panose="020B0604030504040204" pitchFamily="50" charset="-128"/>
              <a:ea typeface="メイリオ" panose="020B0604030504040204" pitchFamily="50" charset="-128"/>
            </a:endParaRPr>
          </a:p>
        </p:txBody>
      </p:sp>
      <p:sp>
        <p:nvSpPr>
          <p:cNvPr id="10" name="角丸四角形吹き出し 9">
            <a:extLst>
              <a:ext uri="{FF2B5EF4-FFF2-40B4-BE49-F238E27FC236}">
                <a16:creationId xmlns:a16="http://schemas.microsoft.com/office/drawing/2014/main" id="{5DA0A0C2-5795-EE47-86AD-F929B70DC3B7}"/>
              </a:ext>
            </a:extLst>
          </p:cNvPr>
          <p:cNvSpPr/>
          <p:nvPr/>
        </p:nvSpPr>
        <p:spPr>
          <a:xfrm>
            <a:off x="87105" y="5121965"/>
            <a:ext cx="1966982" cy="1645201"/>
          </a:xfrm>
          <a:prstGeom prst="wedgeRoundRectCallout">
            <a:avLst>
              <a:gd name="adj1" fmla="val -18590"/>
              <a:gd name="adj2" fmla="val -5567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52685" indent="-52685"/>
            <a:r>
              <a:rPr lang="ja-JP" altLang="en-US" sz="1100" b="1">
                <a:solidFill>
                  <a:srgbClr val="FF0000"/>
                </a:solidFill>
                <a:latin typeface="メイリオ" panose="020B0604030504040204" pitchFamily="50" charset="-128"/>
                <a:ea typeface="メイリオ" panose="020B0604030504040204" pitchFamily="50" charset="-128"/>
              </a:rPr>
              <a:t>・項目欄は、本人支援</a:t>
            </a:r>
            <a:r>
              <a:rPr lang="ja-JP" altLang="en-US" sz="1100" b="1" dirty="0">
                <a:solidFill>
                  <a:srgbClr val="FF0000"/>
                </a:solidFill>
                <a:latin typeface="メイリオ" panose="020B0604030504040204" pitchFamily="50" charset="-128"/>
                <a:ea typeface="メイリオ" panose="020B0604030504040204" pitchFamily="50" charset="-128"/>
              </a:rPr>
              <a:t>では発達の領域（運動、遊び・・・）で記載してもよい⇒アセスメント</a:t>
            </a:r>
            <a:r>
              <a:rPr lang="ja-JP" altLang="en-US" sz="1100" b="1">
                <a:solidFill>
                  <a:srgbClr val="FF0000"/>
                </a:solidFill>
                <a:latin typeface="メイリオ" panose="020B0604030504040204" pitchFamily="50" charset="-128"/>
                <a:ea typeface="メイリオ" panose="020B0604030504040204" pitchFamily="50" charset="-128"/>
              </a:rPr>
              <a:t>と直結</a:t>
            </a:r>
            <a:endParaRPr lang="en-US" altLang="ja-JP" sz="1100" b="1" dirty="0">
              <a:solidFill>
                <a:srgbClr val="FF0000"/>
              </a:solidFill>
              <a:latin typeface="メイリオ" panose="020B0604030504040204" pitchFamily="50" charset="-128"/>
              <a:ea typeface="メイリオ" panose="020B0604030504040204" pitchFamily="50" charset="-128"/>
            </a:endParaRPr>
          </a:p>
          <a:p>
            <a:pPr marL="52685" indent="-52685"/>
            <a:endParaRPr lang="en-US" altLang="ja-JP" sz="1100" b="1" dirty="0">
              <a:solidFill>
                <a:srgbClr val="FF0000"/>
              </a:solidFill>
              <a:latin typeface="メイリオ" panose="020B0604030504040204" pitchFamily="50" charset="-128"/>
              <a:ea typeface="メイリオ" panose="020B0604030504040204" pitchFamily="50" charset="-128"/>
            </a:endParaRPr>
          </a:p>
          <a:p>
            <a:pPr marL="52685" indent="-52685"/>
            <a:r>
              <a:rPr lang="ja-JP" altLang="en-US" sz="1100" b="1" dirty="0">
                <a:solidFill>
                  <a:srgbClr val="FF0000"/>
                </a:solidFill>
                <a:latin typeface="メイリオ" panose="020B0604030504040204" pitchFamily="50" charset="-128"/>
                <a:ea typeface="メイリオ" panose="020B0604030504040204" pitchFamily="50" charset="-128"/>
              </a:rPr>
              <a:t>・「ニーズの整理票」で作成したニーズ、発達課題等を書けるよう欄を追加してもよい</a:t>
            </a:r>
          </a:p>
        </p:txBody>
      </p:sp>
      <p:sp>
        <p:nvSpPr>
          <p:cNvPr id="17" name="角丸四角形吹き出し 16">
            <a:extLst>
              <a:ext uri="{FF2B5EF4-FFF2-40B4-BE49-F238E27FC236}">
                <a16:creationId xmlns:a16="http://schemas.microsoft.com/office/drawing/2014/main" id="{0FB303CA-1856-C83E-DE49-7550215AE053}"/>
              </a:ext>
            </a:extLst>
          </p:cNvPr>
          <p:cNvSpPr/>
          <p:nvPr/>
        </p:nvSpPr>
        <p:spPr>
          <a:xfrm>
            <a:off x="1223601" y="4485906"/>
            <a:ext cx="1302026" cy="531910"/>
          </a:xfrm>
          <a:prstGeom prst="wedgeRoundRectCallout">
            <a:avLst>
              <a:gd name="adj1" fmla="val 17718"/>
              <a:gd name="adj2" fmla="val -25167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788" b="1" dirty="0">
                <a:solidFill>
                  <a:srgbClr val="FF0000"/>
                </a:solidFill>
                <a:latin typeface="メイリオ" panose="020B0604030504040204" pitchFamily="50" charset="-128"/>
                <a:ea typeface="メイリオ" panose="020B0604030504040204" pitchFamily="50" charset="-128"/>
              </a:rPr>
              <a:t>言葉で発せられるニーズだけでなく、子どもの成長に必要な「発達ニーズ」も</a:t>
            </a:r>
            <a:r>
              <a:rPr lang="ja-JP" altLang="en-US" sz="788" b="1">
                <a:solidFill>
                  <a:srgbClr val="FF0000"/>
                </a:solidFill>
                <a:latin typeface="メイリオ" panose="020B0604030504040204" pitchFamily="50" charset="-128"/>
                <a:ea typeface="メイリオ" panose="020B0604030504040204" pitchFamily="50" charset="-128"/>
              </a:rPr>
              <a:t>検討し目標</a:t>
            </a:r>
            <a:r>
              <a:rPr lang="ja-JP" altLang="en-US" sz="788" b="1" dirty="0">
                <a:solidFill>
                  <a:srgbClr val="FF0000"/>
                </a:solidFill>
                <a:latin typeface="メイリオ" panose="020B0604030504040204" pitchFamily="50" charset="-128"/>
                <a:ea typeface="メイリオ" panose="020B0604030504040204" pitchFamily="50" charset="-128"/>
              </a:rPr>
              <a:t>を設定</a:t>
            </a:r>
          </a:p>
        </p:txBody>
      </p:sp>
      <p:sp>
        <p:nvSpPr>
          <p:cNvPr id="11" name="角丸四角形吹き出し 10">
            <a:extLst>
              <a:ext uri="{FF2B5EF4-FFF2-40B4-BE49-F238E27FC236}">
                <a16:creationId xmlns:a16="http://schemas.microsoft.com/office/drawing/2014/main" id="{2F7671CB-6321-1CE2-3864-F1DCC8FC77BD}"/>
              </a:ext>
            </a:extLst>
          </p:cNvPr>
          <p:cNvSpPr/>
          <p:nvPr/>
        </p:nvSpPr>
        <p:spPr>
          <a:xfrm>
            <a:off x="1223601" y="3512044"/>
            <a:ext cx="1302026" cy="869714"/>
          </a:xfrm>
          <a:prstGeom prst="wedgeRoundRectCallout">
            <a:avLst>
              <a:gd name="adj1" fmla="val -26483"/>
              <a:gd name="adj2" fmla="val -6199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788" b="1" dirty="0">
                <a:solidFill>
                  <a:srgbClr val="FF0000"/>
                </a:solidFill>
                <a:latin typeface="メイリオ" panose="020B0604030504040204" pitchFamily="50" charset="-128"/>
                <a:ea typeface="メイリオ" panose="020B0604030504040204" pitchFamily="50" charset="-128"/>
              </a:rPr>
              <a:t>支援期間終了後（モニタリング時）に到達しているであろう「子どもや家族の様子」を記載</a:t>
            </a:r>
            <a:endParaRPr lang="en-US" altLang="ja-JP" sz="788" b="1" dirty="0">
              <a:solidFill>
                <a:srgbClr val="FF0000"/>
              </a:solidFill>
              <a:latin typeface="メイリオ" panose="020B0604030504040204" pitchFamily="50" charset="-128"/>
              <a:ea typeface="メイリオ" panose="020B0604030504040204" pitchFamily="50" charset="-128"/>
            </a:endParaRPr>
          </a:p>
          <a:p>
            <a:r>
              <a:rPr lang="en-US" altLang="ja-JP" sz="788" b="1" u="sng" dirty="0">
                <a:solidFill>
                  <a:srgbClr val="FF0000"/>
                </a:solidFill>
                <a:latin typeface="メイリオ" panose="020B0604030504040204" pitchFamily="50" charset="-128"/>
                <a:ea typeface="メイリオ" panose="020B0604030504040204" pitchFamily="50" charset="-128"/>
              </a:rPr>
              <a:t>【</a:t>
            </a:r>
            <a:r>
              <a:rPr lang="ja-JP" altLang="en-US" sz="788" b="1" u="sng" dirty="0">
                <a:solidFill>
                  <a:srgbClr val="FF0000"/>
                </a:solidFill>
                <a:latin typeface="メイリオ" panose="020B0604030504040204" pitchFamily="50" charset="-128"/>
                <a:ea typeface="メイリオ" panose="020B0604030504040204" pitchFamily="50" charset="-128"/>
              </a:rPr>
              <a:t>主語は子ども・家族</a:t>
            </a:r>
            <a:r>
              <a:rPr lang="en-US" altLang="ja-JP" sz="788" b="1" u="sng" dirty="0">
                <a:solidFill>
                  <a:srgbClr val="FF0000"/>
                </a:solidFill>
                <a:latin typeface="メイリオ" panose="020B0604030504040204" pitchFamily="50" charset="-128"/>
                <a:ea typeface="メイリオ" panose="020B0604030504040204" pitchFamily="50" charset="-128"/>
              </a:rPr>
              <a:t>】</a:t>
            </a:r>
            <a:endParaRPr lang="ja-JP" altLang="en-US" sz="788" b="1" spc="-56" dirty="0">
              <a:solidFill>
                <a:srgbClr val="FF0000"/>
              </a:solidFill>
              <a:latin typeface="メイリオ" panose="020B0604030504040204" pitchFamily="50" charset="-128"/>
              <a:ea typeface="メイリオ" panose="020B0604030504040204" pitchFamily="50" charset="-128"/>
            </a:endParaRPr>
          </a:p>
        </p:txBody>
      </p:sp>
      <p:sp>
        <p:nvSpPr>
          <p:cNvPr id="21" name="角丸四角形吹き出し 20">
            <a:extLst>
              <a:ext uri="{FF2B5EF4-FFF2-40B4-BE49-F238E27FC236}">
                <a16:creationId xmlns:a16="http://schemas.microsoft.com/office/drawing/2014/main" id="{1B677559-C37E-98D8-D4DB-EEAB0DEFC135}"/>
              </a:ext>
            </a:extLst>
          </p:cNvPr>
          <p:cNvSpPr/>
          <p:nvPr/>
        </p:nvSpPr>
        <p:spPr>
          <a:xfrm>
            <a:off x="2656259" y="3756461"/>
            <a:ext cx="2389237" cy="1250594"/>
          </a:xfrm>
          <a:prstGeom prst="wedgeRoundRectCallout">
            <a:avLst>
              <a:gd name="adj1" fmla="val -16206"/>
              <a:gd name="adj2" fmla="val -8256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88" b="1" dirty="0">
                <a:solidFill>
                  <a:srgbClr val="FF0000"/>
                </a:solidFill>
                <a:latin typeface="メイリオ" panose="020B0604030504040204" pitchFamily="50" charset="-128"/>
                <a:ea typeface="メイリオ" panose="020B0604030504040204" pitchFamily="50" charset="-128"/>
              </a:rPr>
              <a:t>到達目標に掲げた子どもや家族等の様子になるよう、事業所がどのような「専門的な支援」、工夫、配慮を行うのかを具体的に記載。家族支援および地域支援の場合も具体的働きかけを記載　　</a:t>
            </a:r>
            <a:r>
              <a:rPr lang="en-US" altLang="ja-JP" sz="788" b="1" u="sng" dirty="0">
                <a:solidFill>
                  <a:srgbClr val="FF0000"/>
                </a:solidFill>
                <a:latin typeface="メイリオ" panose="020B0604030504040204" pitchFamily="50" charset="-128"/>
                <a:ea typeface="メイリオ" panose="020B0604030504040204" pitchFamily="50" charset="-128"/>
              </a:rPr>
              <a:t>【</a:t>
            </a:r>
            <a:r>
              <a:rPr lang="ja-JP" altLang="en-US" sz="788" b="1" u="sng" dirty="0">
                <a:solidFill>
                  <a:srgbClr val="FF0000"/>
                </a:solidFill>
                <a:latin typeface="メイリオ" panose="020B0604030504040204" pitchFamily="50" charset="-128"/>
                <a:ea typeface="メイリオ" panose="020B0604030504040204" pitchFamily="50" charset="-128"/>
              </a:rPr>
              <a:t>主語は事業所</a:t>
            </a:r>
            <a:r>
              <a:rPr lang="en-US" altLang="ja-JP" sz="788" b="1" u="sng" dirty="0">
                <a:solidFill>
                  <a:srgbClr val="FF0000"/>
                </a:solidFill>
                <a:latin typeface="メイリオ" panose="020B0604030504040204" pitchFamily="50" charset="-128"/>
                <a:ea typeface="メイリオ" panose="020B0604030504040204" pitchFamily="50" charset="-128"/>
              </a:rPr>
              <a:t>】</a:t>
            </a:r>
          </a:p>
          <a:p>
            <a:endParaRPr lang="en-US" altLang="ja-JP" sz="225" b="1" dirty="0">
              <a:solidFill>
                <a:srgbClr val="FF0000"/>
              </a:solidFill>
              <a:latin typeface="メイリオ" panose="020B0604030504040204" pitchFamily="50" charset="-128"/>
              <a:ea typeface="メイリオ" panose="020B0604030504040204" pitchFamily="50" charset="-128"/>
            </a:endParaRPr>
          </a:p>
          <a:p>
            <a:pPr marL="102692" indent="-102692"/>
            <a:r>
              <a:rPr lang="en-US" altLang="ja-JP" sz="788" b="1" dirty="0">
                <a:solidFill>
                  <a:srgbClr val="FF0000"/>
                </a:solidFill>
                <a:latin typeface="メイリオ" panose="020B0604030504040204" pitchFamily="50" charset="-128"/>
                <a:ea typeface="メイリオ" panose="020B0604030504040204" pitchFamily="50" charset="-128"/>
              </a:rPr>
              <a:t>※</a:t>
            </a:r>
            <a:r>
              <a:rPr lang="ja-JP" altLang="en-US" sz="788" b="1" dirty="0">
                <a:solidFill>
                  <a:srgbClr val="FF0000"/>
                </a:solidFill>
                <a:latin typeface="メイリオ" panose="020B0604030504040204" pitchFamily="50" charset="-128"/>
                <a:ea typeface="メイリオ" panose="020B0604030504040204" pitchFamily="50" charset="-128"/>
              </a:rPr>
              <a:t>　モニタリング時に、事業所の支援の質、力量が問われる⇒達成できなかった場合は子どもや家族、地域のせいではなく、事業所の目標設定や支援内容が悪かったと評価する</a:t>
            </a:r>
          </a:p>
        </p:txBody>
      </p:sp>
      <p:sp>
        <p:nvSpPr>
          <p:cNvPr id="22" name="角丸四角形吹き出し 21">
            <a:extLst>
              <a:ext uri="{FF2B5EF4-FFF2-40B4-BE49-F238E27FC236}">
                <a16:creationId xmlns:a16="http://schemas.microsoft.com/office/drawing/2014/main" id="{8E23E0F6-43D6-1926-1BB1-51567469FDA2}"/>
              </a:ext>
            </a:extLst>
          </p:cNvPr>
          <p:cNvSpPr/>
          <p:nvPr/>
        </p:nvSpPr>
        <p:spPr>
          <a:xfrm>
            <a:off x="2682730" y="1200585"/>
            <a:ext cx="5316419" cy="580644"/>
          </a:xfrm>
          <a:prstGeom prst="wedgeRoundRectCallout">
            <a:avLst>
              <a:gd name="adj1" fmla="val -55026"/>
              <a:gd name="adj2" fmla="val 759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1805" indent="-151805"/>
            <a:r>
              <a:rPr lang="ja-JP" altLang="en-US" sz="700" b="1" dirty="0">
                <a:solidFill>
                  <a:srgbClr val="FF0000"/>
                </a:solidFill>
                <a:latin typeface="メイリオ" panose="020B0604030504040204" pitchFamily="50" charset="-128"/>
                <a:ea typeface="メイリオ" panose="020B0604030504040204" pitchFamily="50" charset="-128"/>
              </a:rPr>
              <a:t>◎事業所として、どのようなコンセプトで支援していくのかも含めて書ける</a:t>
            </a:r>
            <a:r>
              <a:rPr lang="ja-JP" altLang="en-US" sz="700" b="1">
                <a:solidFill>
                  <a:srgbClr val="FF0000"/>
                </a:solidFill>
                <a:latin typeface="メイリオ" panose="020B0604030504040204" pitchFamily="50" charset="-128"/>
                <a:ea typeface="メイリオ" panose="020B0604030504040204" pitchFamily="50" charset="-128"/>
              </a:rPr>
              <a:t>といい　　（</a:t>
            </a:r>
            <a:r>
              <a:rPr lang="ja-JP" altLang="en-US" sz="700" b="1" dirty="0">
                <a:solidFill>
                  <a:srgbClr val="FF0000"/>
                </a:solidFill>
                <a:latin typeface="メイリオ" panose="020B0604030504040204" pitchFamily="50" charset="-128"/>
                <a:ea typeface="メイリオ" panose="020B0604030504040204" pitchFamily="50" charset="-128"/>
              </a:rPr>
              <a:t>どのような子どもに育ってほしいのか、育てたいのかなど）</a:t>
            </a:r>
            <a:endParaRPr lang="en-US" altLang="ja-JP" sz="700" b="1" dirty="0">
              <a:solidFill>
                <a:srgbClr val="FF0000"/>
              </a:solidFill>
              <a:latin typeface="メイリオ" panose="020B0604030504040204" pitchFamily="50" charset="-128"/>
              <a:ea typeface="メイリオ" panose="020B0604030504040204" pitchFamily="50" charset="-128"/>
            </a:endParaRPr>
          </a:p>
          <a:p>
            <a:r>
              <a:rPr lang="ja-JP" altLang="en-US" sz="700" b="1" dirty="0">
                <a:solidFill>
                  <a:srgbClr val="FF0000"/>
                </a:solidFill>
                <a:latin typeface="メイリオ" panose="020B0604030504040204" pitchFamily="50" charset="-128"/>
                <a:ea typeface="メイリオ" panose="020B0604030504040204" pitchFamily="50" charset="-128"/>
              </a:rPr>
              <a:t>◎全体の活動のねらいとの関係がわかるといい</a:t>
            </a:r>
            <a:endParaRPr lang="en-US" altLang="ja-JP" sz="700" b="1" dirty="0">
              <a:solidFill>
                <a:srgbClr val="FF0000"/>
              </a:solidFill>
              <a:latin typeface="メイリオ" panose="020B0604030504040204" pitchFamily="50" charset="-128"/>
              <a:ea typeface="メイリオ" panose="020B0604030504040204" pitchFamily="50" charset="-128"/>
            </a:endParaRPr>
          </a:p>
          <a:p>
            <a:r>
              <a:rPr lang="ja-JP" altLang="en-US" sz="700" b="1" dirty="0">
                <a:solidFill>
                  <a:srgbClr val="FF0000"/>
                </a:solidFill>
                <a:latin typeface="メイリオ" panose="020B0604030504040204" pitchFamily="50" charset="-128"/>
                <a:ea typeface="メイリオ" panose="020B0604030504040204" pitchFamily="50" charset="-128"/>
              </a:rPr>
              <a:t>◎子どもの育ちにいいことがわかるといい</a:t>
            </a:r>
            <a:endParaRPr lang="en-US" altLang="ja-JP" sz="700" b="1" dirty="0">
              <a:solidFill>
                <a:srgbClr val="FF0000"/>
              </a:solidFill>
              <a:latin typeface="メイリオ" panose="020B0604030504040204" pitchFamily="50" charset="-128"/>
              <a:ea typeface="メイリオ" panose="020B0604030504040204" pitchFamily="50" charset="-128"/>
            </a:endParaRPr>
          </a:p>
          <a:p>
            <a:r>
              <a:rPr lang="ja-JP" altLang="en-US" sz="700" b="1" dirty="0">
                <a:solidFill>
                  <a:srgbClr val="FF0000"/>
                </a:solidFill>
                <a:latin typeface="メイリオ" panose="020B0604030504040204" pitchFamily="50" charset="-128"/>
                <a:ea typeface="メイリオ" panose="020B0604030504040204" pitchFamily="50" charset="-128"/>
              </a:rPr>
              <a:t>◎支援の見通し、イメージが持てるように（</a:t>
            </a:r>
            <a:r>
              <a:rPr lang="en-US" altLang="ja-JP" sz="700" b="1" dirty="0">
                <a:solidFill>
                  <a:srgbClr val="FF0000"/>
                </a:solidFill>
                <a:latin typeface="メイリオ" panose="020B0604030504040204" pitchFamily="50" charset="-128"/>
                <a:ea typeface="メイリオ" panose="020B0604030504040204" pitchFamily="50" charset="-128"/>
              </a:rPr>
              <a:t>1</a:t>
            </a:r>
            <a:r>
              <a:rPr lang="ja-JP" altLang="en-US" sz="700" b="1" dirty="0">
                <a:solidFill>
                  <a:srgbClr val="FF0000"/>
                </a:solidFill>
                <a:latin typeface="メイリオ" panose="020B0604030504040204" pitchFamily="50" charset="-128"/>
                <a:ea typeface="メイリオ" panose="020B0604030504040204" pitchFamily="50" charset="-128"/>
              </a:rPr>
              <a:t>年ではない長いスパンでの見通しも含めて）</a:t>
            </a:r>
          </a:p>
        </p:txBody>
      </p:sp>
    </p:spTree>
    <p:extLst>
      <p:ext uri="{BB962C8B-B14F-4D97-AF65-F5344CB8AC3E}">
        <p14:creationId xmlns:p14="http://schemas.microsoft.com/office/powerpoint/2010/main" val="31433938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266</TotalTime>
  <Words>4354</Words>
  <Application>Microsoft Macintosh PowerPoint</Application>
  <PresentationFormat>画面に合わせる (4:3)</PresentationFormat>
  <Paragraphs>412</Paragraphs>
  <Slides>32</Slides>
  <Notes>11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40" baseType="lpstr">
      <vt:lpstr>Meiryo</vt:lpstr>
      <vt:lpstr>Meiryo</vt:lpstr>
      <vt:lpstr>游ゴシック</vt:lpstr>
      <vt:lpstr>Aptos</vt:lpstr>
      <vt:lpstr>Aptos Display</vt:lpstr>
      <vt:lpstr>Arial</vt:lpstr>
      <vt:lpstr>Office テーマ</vt:lpstr>
      <vt:lpstr>Worksheet</vt:lpstr>
      <vt:lpstr> 児童期における 支援提供プロセスの 管理に関する演習 についての概要と解説</vt:lpstr>
      <vt:lpstr>タイムスケジュール</vt:lpstr>
      <vt:lpstr>個別支援計画の 作成について</vt:lpstr>
      <vt:lpstr>こども家庭庁 発出資料を確認</vt:lpstr>
      <vt:lpstr>作成にあたって</vt:lpstr>
      <vt:lpstr>作成にあたって</vt:lpstr>
      <vt:lpstr>総合的な支援と 特定の領域に重点を置いた支援</vt:lpstr>
      <vt:lpstr>PowerPoint プレゼンテーション</vt:lpstr>
      <vt:lpstr>PowerPoint プレゼンテーション</vt:lpstr>
      <vt:lpstr>演習１ 個別支援計画作成演習</vt:lpstr>
      <vt:lpstr>PowerPoint プレゼンテーション</vt:lpstr>
      <vt:lpstr>総合的な支援方針を考える</vt:lpstr>
      <vt:lpstr>総合的な支援方針を考えましょう！</vt:lpstr>
      <vt:lpstr>総合的な支援方針を記載する</vt:lpstr>
      <vt:lpstr>長期目標を短期目標を考えましょう！</vt:lpstr>
      <vt:lpstr>必要な項目と優先順位を考えましょう！</vt:lpstr>
      <vt:lpstr>具体的支援内容を考えましょう！</vt:lpstr>
      <vt:lpstr>全体で振り返り ４分</vt:lpstr>
      <vt:lpstr>PowerPoint プレゼンテーション</vt:lpstr>
      <vt:lpstr>PowerPoint プレゼンテーション</vt:lpstr>
      <vt:lpstr>モニタリング説明</vt:lpstr>
      <vt:lpstr>モニタリング実施における ポイントと課題の整理</vt:lpstr>
      <vt:lpstr>児童期におけるモニタリングの意義</vt:lpstr>
      <vt:lpstr>PowerPoint プレゼンテーション</vt:lpstr>
      <vt:lpstr>演習２ モニタリング演習</vt:lpstr>
      <vt:lpstr>状況（設定）確認　　　　（事業所名は架空） 最初の計画作成から半年後</vt:lpstr>
      <vt:lpstr>半年後の事例の概要（例）</vt:lpstr>
      <vt:lpstr>モニタリング演習</vt:lpstr>
      <vt:lpstr>自分たちで立案した目標をモニタリングしましょう</vt:lpstr>
      <vt:lpstr>ここまで説明 ・モニタリング ・再作成 </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康年 酒井</dc:creator>
  <cp:lastModifiedBy>康年 酒井</cp:lastModifiedBy>
  <cp:revision>12</cp:revision>
  <dcterms:created xsi:type="dcterms:W3CDTF">2024-07-23T03:57:02Z</dcterms:created>
  <dcterms:modified xsi:type="dcterms:W3CDTF">2025-09-23T05:00:04Z</dcterms:modified>
</cp:coreProperties>
</file>