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4"/>
  </p:notesMasterIdLst>
  <p:handoutMasterIdLst>
    <p:handoutMasterId r:id="rId65"/>
  </p:handoutMasterIdLst>
  <p:sldIdLst>
    <p:sldId id="256" r:id="rId5"/>
    <p:sldId id="279" r:id="rId6"/>
    <p:sldId id="272" r:id="rId7"/>
    <p:sldId id="300" r:id="rId8"/>
    <p:sldId id="2414" r:id="rId9"/>
    <p:sldId id="275" r:id="rId10"/>
    <p:sldId id="16398" r:id="rId11"/>
    <p:sldId id="301" r:id="rId12"/>
    <p:sldId id="553" r:id="rId13"/>
    <p:sldId id="16415" r:id="rId14"/>
    <p:sldId id="16417" r:id="rId15"/>
    <p:sldId id="887" r:id="rId16"/>
    <p:sldId id="888" r:id="rId17"/>
    <p:sldId id="16419" r:id="rId18"/>
    <p:sldId id="16391" r:id="rId19"/>
    <p:sldId id="16421" r:id="rId20"/>
    <p:sldId id="16393" r:id="rId21"/>
    <p:sldId id="16422" r:id="rId22"/>
    <p:sldId id="16423" r:id="rId23"/>
    <p:sldId id="16406" r:id="rId24"/>
    <p:sldId id="16425" r:id="rId25"/>
    <p:sldId id="2410" r:id="rId26"/>
    <p:sldId id="278" r:id="rId27"/>
    <p:sldId id="290" r:id="rId28"/>
    <p:sldId id="257" r:id="rId29"/>
    <p:sldId id="16399" r:id="rId30"/>
    <p:sldId id="259" r:id="rId31"/>
    <p:sldId id="260" r:id="rId32"/>
    <p:sldId id="971" r:id="rId33"/>
    <p:sldId id="261" r:id="rId34"/>
    <p:sldId id="973" r:id="rId35"/>
    <p:sldId id="974" r:id="rId36"/>
    <p:sldId id="2418" r:id="rId37"/>
    <p:sldId id="2419" r:id="rId38"/>
    <p:sldId id="281" r:id="rId39"/>
    <p:sldId id="297" r:id="rId40"/>
    <p:sldId id="16400" r:id="rId41"/>
    <p:sldId id="741" r:id="rId42"/>
    <p:sldId id="932" r:id="rId43"/>
    <p:sldId id="16402" r:id="rId44"/>
    <p:sldId id="2401" r:id="rId45"/>
    <p:sldId id="955" r:id="rId46"/>
    <p:sldId id="16401" r:id="rId47"/>
    <p:sldId id="740" r:id="rId48"/>
    <p:sldId id="282" r:id="rId49"/>
    <p:sldId id="743" r:id="rId50"/>
    <p:sldId id="931" r:id="rId51"/>
    <p:sldId id="744" r:id="rId52"/>
    <p:sldId id="930" r:id="rId53"/>
    <p:sldId id="934" r:id="rId54"/>
    <p:sldId id="925" r:id="rId55"/>
    <p:sldId id="928" r:id="rId56"/>
    <p:sldId id="926" r:id="rId57"/>
    <p:sldId id="283" r:id="rId58"/>
    <p:sldId id="295" r:id="rId59"/>
    <p:sldId id="302" r:id="rId60"/>
    <p:sldId id="303" r:id="rId61"/>
    <p:sldId id="287" r:id="rId62"/>
    <p:sldId id="274" r:id="rId6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4" autoAdjust="0"/>
    <p:restoredTop sz="96187" autoAdjust="0"/>
  </p:normalViewPr>
  <p:slideViewPr>
    <p:cSldViewPr snapToGrid="0">
      <p:cViewPr varScale="1">
        <p:scale>
          <a:sx n="109" d="100"/>
          <a:sy n="109" d="100"/>
        </p:scale>
        <p:origin x="684"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to motoko" userId="4d92c226-05ea-44b3-a29a-ffd31da0c61a" providerId="ADAL" clId="{D8952453-4216-4857-A0E4-09BA63B8C5D9}"/>
    <pc:docChg chg="custSel delSld modSld delMainMaster">
      <pc:chgData name="sato motoko" userId="4d92c226-05ea-44b3-a29a-ffd31da0c61a" providerId="ADAL" clId="{D8952453-4216-4857-A0E4-09BA63B8C5D9}" dt="2025-07-27T23:33:54.304" v="4" actId="47"/>
      <pc:docMkLst>
        <pc:docMk/>
      </pc:docMkLst>
      <pc:sldChg chg="delSp mod">
        <pc:chgData name="sato motoko" userId="4d92c226-05ea-44b3-a29a-ffd31da0c61a" providerId="ADAL" clId="{D8952453-4216-4857-A0E4-09BA63B8C5D9}" dt="2025-07-27T23:31:51.786" v="2" actId="478"/>
        <pc:sldMkLst>
          <pc:docMk/>
          <pc:sldMk cId="4197737851" sldId="16406"/>
        </pc:sldMkLst>
        <pc:picChg chg="del">
          <ac:chgData name="sato motoko" userId="4d92c226-05ea-44b3-a29a-ffd31da0c61a" providerId="ADAL" clId="{D8952453-4216-4857-A0E4-09BA63B8C5D9}" dt="2025-07-27T23:31:51.786" v="2" actId="478"/>
          <ac:picMkLst>
            <pc:docMk/>
            <pc:sldMk cId="4197737851" sldId="16406"/>
            <ac:picMk id="21" creationId="{0C4DDDCA-1CEC-5828-D365-143ACFA40CBC}"/>
          </ac:picMkLst>
        </pc:picChg>
      </pc:sldChg>
      <pc:sldChg chg="delSp mod">
        <pc:chgData name="sato motoko" userId="4d92c226-05ea-44b3-a29a-ffd31da0c61a" providerId="ADAL" clId="{D8952453-4216-4857-A0E4-09BA63B8C5D9}" dt="2025-07-27T23:31:46.678" v="0" actId="478"/>
        <pc:sldMkLst>
          <pc:docMk/>
          <pc:sldMk cId="706287683" sldId="16421"/>
        </pc:sldMkLst>
        <pc:picChg chg="del">
          <ac:chgData name="sato motoko" userId="4d92c226-05ea-44b3-a29a-ffd31da0c61a" providerId="ADAL" clId="{D8952453-4216-4857-A0E4-09BA63B8C5D9}" dt="2025-07-27T23:31:46.678" v="0" actId="478"/>
          <ac:picMkLst>
            <pc:docMk/>
            <pc:sldMk cId="706287683" sldId="16421"/>
            <ac:picMk id="16" creationId="{2C5D5E1E-A5C3-EBA4-C2C8-DAF1D0A0A2DC}"/>
          </ac:picMkLst>
        </pc:picChg>
      </pc:sldChg>
      <pc:sldChg chg="delSp mod">
        <pc:chgData name="sato motoko" userId="4d92c226-05ea-44b3-a29a-ffd31da0c61a" providerId="ADAL" clId="{D8952453-4216-4857-A0E4-09BA63B8C5D9}" dt="2025-07-27T23:31:49.198" v="1" actId="478"/>
        <pc:sldMkLst>
          <pc:docMk/>
          <pc:sldMk cId="915009705" sldId="16422"/>
        </pc:sldMkLst>
        <pc:picChg chg="del">
          <ac:chgData name="sato motoko" userId="4d92c226-05ea-44b3-a29a-ffd31da0c61a" providerId="ADAL" clId="{D8952453-4216-4857-A0E4-09BA63B8C5D9}" dt="2025-07-27T23:31:49.198" v="1" actId="478"/>
          <ac:picMkLst>
            <pc:docMk/>
            <pc:sldMk cId="915009705" sldId="16422"/>
            <ac:picMk id="22" creationId="{F04E3ECB-1A38-2E16-3199-1F854C282437}"/>
          </ac:picMkLst>
        </pc:picChg>
      </pc:sldChg>
      <pc:sldChg chg="delSp mod">
        <pc:chgData name="sato motoko" userId="4d92c226-05ea-44b3-a29a-ffd31da0c61a" providerId="ADAL" clId="{D8952453-4216-4857-A0E4-09BA63B8C5D9}" dt="2025-07-27T23:31:53.655" v="3" actId="478"/>
        <pc:sldMkLst>
          <pc:docMk/>
          <pc:sldMk cId="304004944" sldId="16424"/>
        </pc:sldMkLst>
        <pc:picChg chg="del">
          <ac:chgData name="sato motoko" userId="4d92c226-05ea-44b3-a29a-ffd31da0c61a" providerId="ADAL" clId="{D8952453-4216-4857-A0E4-09BA63B8C5D9}" dt="2025-07-27T23:31:53.655" v="3" actId="478"/>
          <ac:picMkLst>
            <pc:docMk/>
            <pc:sldMk cId="304004944" sldId="16424"/>
            <ac:picMk id="21" creationId="{0C4DDDCA-1CEC-5828-D365-143ACFA40CBC}"/>
          </ac:picMkLst>
        </pc:picChg>
      </pc:sldChg>
      <pc:sldChg chg="del">
        <pc:chgData name="sato motoko" userId="4d92c226-05ea-44b3-a29a-ffd31da0c61a" providerId="ADAL" clId="{D8952453-4216-4857-A0E4-09BA63B8C5D9}" dt="2025-07-27T23:33:54.304" v="4" actId="47"/>
        <pc:sldMkLst>
          <pc:docMk/>
          <pc:sldMk cId="1588585471" sldId="16426"/>
        </pc:sldMkLst>
      </pc:sldChg>
      <pc:sldMasterChg chg="del delSldLayout">
        <pc:chgData name="sato motoko" userId="4d92c226-05ea-44b3-a29a-ffd31da0c61a" providerId="ADAL" clId="{D8952453-4216-4857-A0E4-09BA63B8C5D9}" dt="2025-07-27T23:33:54.304" v="4" actId="47"/>
        <pc:sldMasterMkLst>
          <pc:docMk/>
          <pc:sldMasterMk cId="2136095427" sldId="2147483660"/>
        </pc:sldMasterMkLst>
        <pc:sldLayoutChg chg="del">
          <pc:chgData name="sato motoko" userId="4d92c226-05ea-44b3-a29a-ffd31da0c61a" providerId="ADAL" clId="{D8952453-4216-4857-A0E4-09BA63B8C5D9}" dt="2025-07-27T23:33:54.304" v="4" actId="47"/>
          <pc:sldLayoutMkLst>
            <pc:docMk/>
            <pc:sldMasterMk cId="2136095427" sldId="2147483660"/>
            <pc:sldLayoutMk cId="4252265872" sldId="2147483661"/>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296435575" sldId="2147483662"/>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181458981" sldId="2147483663"/>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713142362" sldId="2147483664"/>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201527731" sldId="2147483665"/>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360528137" sldId="2147483666"/>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826390064" sldId="2147483667"/>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2774967778" sldId="2147483668"/>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44345917" sldId="2147483669"/>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994128472" sldId="2147483670"/>
          </pc:sldLayoutMkLst>
        </pc:sldLayoutChg>
        <pc:sldLayoutChg chg="del">
          <pc:chgData name="sato motoko" userId="4d92c226-05ea-44b3-a29a-ffd31da0c61a" providerId="ADAL" clId="{D8952453-4216-4857-A0E4-09BA63B8C5D9}" dt="2025-07-27T23:33:54.304" v="4" actId="47"/>
          <pc:sldLayoutMkLst>
            <pc:docMk/>
            <pc:sldMasterMk cId="2136095427" sldId="2147483660"/>
            <pc:sldLayoutMk cId="3122511977" sldId="2147483671"/>
          </pc:sldLayoutMkLst>
        </pc:sldLayoutChg>
      </pc:sldMasterChg>
    </pc:docChg>
  </pc:docChgLst>
  <pc:docChgLst>
    <pc:chgData name="鈴木 大樹(suzuki-daiju.qj1)" userId="82ddffd4-e1f3-4e01-8953-aa6695813c97" providerId="ADAL" clId="{14FF5FCC-853C-4B1A-8914-31C9AAB0F8C7}"/>
    <pc:docChg chg="delSld">
      <pc:chgData name="鈴木 大樹(suzuki-daiju.qj1)" userId="82ddffd4-e1f3-4e01-8953-aa6695813c97" providerId="ADAL" clId="{14FF5FCC-853C-4B1A-8914-31C9AAB0F8C7}" dt="2025-08-05T07:14:38.019" v="0" actId="2696"/>
      <pc:docMkLst>
        <pc:docMk/>
      </pc:docMkLst>
      <pc:sldChg chg="del">
        <pc:chgData name="鈴木 大樹(suzuki-daiju.qj1)" userId="82ddffd4-e1f3-4e01-8953-aa6695813c97" providerId="ADAL" clId="{14FF5FCC-853C-4B1A-8914-31C9AAB0F8C7}" dt="2025-08-05T07:14:38.019" v="0" actId="2696"/>
        <pc:sldMkLst>
          <pc:docMk/>
          <pc:sldMk cId="4025662962" sldId="1642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029"/>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1"/>
            <a:ext cx="2918831" cy="495029"/>
          </a:xfrm>
          <a:prstGeom prst="rect">
            <a:avLst/>
          </a:prstGeom>
        </p:spPr>
        <p:txBody>
          <a:bodyPr vert="horz" lIns="91434" tIns="45717" rIns="91434" bIns="45717" rtlCol="0"/>
          <a:lstStyle>
            <a:lvl1pPr algn="r">
              <a:defRPr sz="1200"/>
            </a:lvl1pPr>
          </a:lstStyle>
          <a:p>
            <a:fld id="{2FE123CA-CE4A-416D-9A85-666887C584A0}" type="datetimeFigureOut">
              <a:rPr kumimoji="1" lang="ja-JP" altLang="en-US" smtClean="0"/>
              <a:t>2025/8/5</a:t>
            </a:fld>
            <a:endParaRPr kumimoji="1" lang="ja-JP" altLang="en-US"/>
          </a:p>
        </p:txBody>
      </p:sp>
      <p:sp>
        <p:nvSpPr>
          <p:cNvPr id="4" name="フッター プレースホルダー 3"/>
          <p:cNvSpPr>
            <a:spLocks noGrp="1"/>
          </p:cNvSpPr>
          <p:nvPr>
            <p:ph type="ftr" sz="quarter" idx="2"/>
          </p:nvPr>
        </p:nvSpPr>
        <p:spPr>
          <a:xfrm>
            <a:off x="1" y="9371286"/>
            <a:ext cx="2918831" cy="495028"/>
          </a:xfrm>
          <a:prstGeom prst="rect">
            <a:avLst/>
          </a:prstGeom>
        </p:spPr>
        <p:txBody>
          <a:bodyPr vert="horz" lIns="91434" tIns="45717" rIns="91434"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6"/>
            <a:ext cx="2918831" cy="495028"/>
          </a:xfrm>
          <a:prstGeom prst="rect">
            <a:avLst/>
          </a:prstGeom>
        </p:spPr>
        <p:txBody>
          <a:bodyPr vert="horz" lIns="91434" tIns="45717" rIns="91434" bIns="45717" rtlCol="0" anchor="b"/>
          <a:lstStyle>
            <a:lvl1pPr algn="r">
              <a:defRPr sz="1200"/>
            </a:lvl1pPr>
          </a:lstStyle>
          <a:p>
            <a:fld id="{3CC29A88-BA20-4FDD-9DCC-172614018D95}" type="slidenum">
              <a:rPr kumimoji="1" lang="ja-JP" altLang="en-US" smtClean="0"/>
              <a:t>‹#›</a:t>
            </a:fld>
            <a:endParaRPr kumimoji="1" lang="ja-JP" altLang="en-US"/>
          </a:p>
        </p:txBody>
      </p:sp>
    </p:spTree>
    <p:extLst>
      <p:ext uri="{BB962C8B-B14F-4D97-AF65-F5344CB8AC3E}">
        <p14:creationId xmlns:p14="http://schemas.microsoft.com/office/powerpoint/2010/main" val="19315787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029"/>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1434" tIns="45717" rIns="91434" bIns="45717" rtlCol="0"/>
          <a:lstStyle>
            <a:lvl1pPr algn="r">
              <a:defRPr sz="1200"/>
            </a:lvl1pPr>
          </a:lstStyle>
          <a:p>
            <a:fld id="{5772881C-E871-4FED-B7F7-8FA90E42F8BA}" type="datetimeFigureOut">
              <a:rPr kumimoji="1" lang="ja-JP" altLang="en-US" smtClean="0"/>
              <a:t>2025/8/5</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34" tIns="45717" rIns="91434" bIns="45717" rtlCol="0" anchor="b"/>
          <a:lstStyle>
            <a:lvl1pPr algn="r">
              <a:defRPr sz="1200"/>
            </a:lvl1pPr>
          </a:lstStyle>
          <a:p>
            <a:fld id="{12244025-09F8-4267-82DB-1F0DDD2298C7}" type="slidenum">
              <a:rPr kumimoji="1" lang="ja-JP" altLang="en-US" smtClean="0"/>
              <a:t>‹#›</a:t>
            </a:fld>
            <a:endParaRPr kumimoji="1" lang="ja-JP" altLang="en-US"/>
          </a:p>
        </p:txBody>
      </p:sp>
    </p:spTree>
    <p:extLst>
      <p:ext uri="{BB962C8B-B14F-4D97-AF65-F5344CB8AC3E}">
        <p14:creationId xmlns:p14="http://schemas.microsoft.com/office/powerpoint/2010/main" val="21121787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1</a:t>
            </a:fld>
            <a:endParaRPr kumimoji="1" lang="ja-JP" altLang="en-US"/>
          </a:p>
        </p:txBody>
      </p:sp>
    </p:spTree>
    <p:extLst>
      <p:ext uri="{BB962C8B-B14F-4D97-AF65-F5344CB8AC3E}">
        <p14:creationId xmlns:p14="http://schemas.microsoft.com/office/powerpoint/2010/main" val="1302597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16</a:t>
            </a:fld>
            <a:endParaRPr kumimoji="1" lang="ja-JP" altLang="en-US"/>
          </a:p>
        </p:txBody>
      </p:sp>
    </p:spTree>
    <p:extLst>
      <p:ext uri="{BB962C8B-B14F-4D97-AF65-F5344CB8AC3E}">
        <p14:creationId xmlns:p14="http://schemas.microsoft.com/office/powerpoint/2010/main" val="2322148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21</a:t>
            </a:fld>
            <a:endParaRPr kumimoji="1" lang="ja-JP" altLang="en-US"/>
          </a:p>
        </p:txBody>
      </p:sp>
    </p:spTree>
    <p:extLst>
      <p:ext uri="{BB962C8B-B14F-4D97-AF65-F5344CB8AC3E}">
        <p14:creationId xmlns:p14="http://schemas.microsoft.com/office/powerpoint/2010/main" val="39040395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22</a:t>
            </a:fld>
            <a:endParaRPr kumimoji="1" lang="ja-JP" altLang="en-US"/>
          </a:p>
        </p:txBody>
      </p:sp>
    </p:spTree>
    <p:extLst>
      <p:ext uri="{BB962C8B-B14F-4D97-AF65-F5344CB8AC3E}">
        <p14:creationId xmlns:p14="http://schemas.microsoft.com/office/powerpoint/2010/main" val="3344281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24</a:t>
            </a:fld>
            <a:endParaRPr kumimoji="1" lang="ja-JP" altLang="en-US"/>
          </a:p>
        </p:txBody>
      </p:sp>
    </p:spTree>
    <p:extLst>
      <p:ext uri="{BB962C8B-B14F-4D97-AF65-F5344CB8AC3E}">
        <p14:creationId xmlns:p14="http://schemas.microsoft.com/office/powerpoint/2010/main" val="852549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25</a:t>
            </a:fld>
            <a:endParaRPr kumimoji="1" lang="ja-JP" altLang="en-US"/>
          </a:p>
        </p:txBody>
      </p:sp>
    </p:spTree>
    <p:extLst>
      <p:ext uri="{BB962C8B-B14F-4D97-AF65-F5344CB8AC3E}">
        <p14:creationId xmlns:p14="http://schemas.microsoft.com/office/powerpoint/2010/main" val="37448240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C4332-28F5-D4EE-1C45-95E0B090121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DA66F06-B572-DC1A-A52B-6CC3A6DBC4B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5B61119-477D-C2EE-8289-1749191D38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76175CE-171C-34E3-8B06-EBC15AC5095E}"/>
              </a:ext>
            </a:extLst>
          </p:cNvPr>
          <p:cNvSpPr>
            <a:spLocks noGrp="1"/>
          </p:cNvSpPr>
          <p:nvPr>
            <p:ph type="sldNum" sz="quarter" idx="5"/>
          </p:nvPr>
        </p:nvSpPr>
        <p:spPr/>
        <p:txBody>
          <a:bodyPr/>
          <a:lstStyle/>
          <a:p>
            <a:fld id="{12244025-09F8-4267-82DB-1F0DDD2298C7}" type="slidenum">
              <a:rPr kumimoji="1" lang="ja-JP" altLang="en-US" smtClean="0"/>
              <a:t>26</a:t>
            </a:fld>
            <a:endParaRPr kumimoji="1" lang="ja-JP" altLang="en-US"/>
          </a:p>
        </p:txBody>
      </p:sp>
    </p:spTree>
    <p:extLst>
      <p:ext uri="{BB962C8B-B14F-4D97-AF65-F5344CB8AC3E}">
        <p14:creationId xmlns:p14="http://schemas.microsoft.com/office/powerpoint/2010/main" val="2410608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27</a:t>
            </a:fld>
            <a:endParaRPr kumimoji="1" lang="ja-JP" altLang="en-US"/>
          </a:p>
        </p:txBody>
      </p:sp>
    </p:spTree>
    <p:extLst>
      <p:ext uri="{BB962C8B-B14F-4D97-AF65-F5344CB8AC3E}">
        <p14:creationId xmlns:p14="http://schemas.microsoft.com/office/powerpoint/2010/main" val="6074673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30</a:t>
            </a:fld>
            <a:endParaRPr kumimoji="1" lang="ja-JP" altLang="en-US"/>
          </a:p>
        </p:txBody>
      </p:sp>
    </p:spTree>
    <p:extLst>
      <p:ext uri="{BB962C8B-B14F-4D97-AF65-F5344CB8AC3E}">
        <p14:creationId xmlns:p14="http://schemas.microsoft.com/office/powerpoint/2010/main" val="3371246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31</a:t>
            </a:fld>
            <a:endParaRPr kumimoji="1" lang="ja-JP" altLang="en-US"/>
          </a:p>
        </p:txBody>
      </p:sp>
    </p:spTree>
    <p:extLst>
      <p:ext uri="{BB962C8B-B14F-4D97-AF65-F5344CB8AC3E}">
        <p14:creationId xmlns:p14="http://schemas.microsoft.com/office/powerpoint/2010/main" val="327150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34</a:t>
            </a:fld>
            <a:endParaRPr kumimoji="1" lang="ja-JP" altLang="en-US"/>
          </a:p>
        </p:txBody>
      </p:sp>
    </p:spTree>
    <p:extLst>
      <p:ext uri="{BB962C8B-B14F-4D97-AF65-F5344CB8AC3E}">
        <p14:creationId xmlns:p14="http://schemas.microsoft.com/office/powerpoint/2010/main" val="166643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12244025-09F8-4267-82DB-1F0DDD2298C7}" type="slidenum">
              <a:rPr kumimoji="1" lang="ja-JP" altLang="en-US" smtClean="0"/>
              <a:t>2</a:t>
            </a:fld>
            <a:endParaRPr kumimoji="1" lang="ja-JP" altLang="en-US"/>
          </a:p>
        </p:txBody>
      </p:sp>
    </p:spTree>
    <p:extLst>
      <p:ext uri="{BB962C8B-B14F-4D97-AF65-F5344CB8AC3E}">
        <p14:creationId xmlns:p14="http://schemas.microsoft.com/office/powerpoint/2010/main" val="17114664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36</a:t>
            </a:fld>
            <a:endParaRPr kumimoji="1" lang="ja-JP" altLang="en-US"/>
          </a:p>
        </p:txBody>
      </p:sp>
    </p:spTree>
    <p:extLst>
      <p:ext uri="{BB962C8B-B14F-4D97-AF65-F5344CB8AC3E}">
        <p14:creationId xmlns:p14="http://schemas.microsoft.com/office/powerpoint/2010/main" val="22999047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37</a:t>
            </a:fld>
            <a:endParaRPr kumimoji="1" lang="ja-JP" altLang="en-US"/>
          </a:p>
        </p:txBody>
      </p:sp>
    </p:spTree>
    <p:extLst>
      <p:ext uri="{BB962C8B-B14F-4D97-AF65-F5344CB8AC3E}">
        <p14:creationId xmlns:p14="http://schemas.microsoft.com/office/powerpoint/2010/main" val="4406624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38</a:t>
            </a:fld>
            <a:endParaRPr kumimoji="1" lang="ja-JP" altLang="en-US"/>
          </a:p>
        </p:txBody>
      </p:sp>
    </p:spTree>
    <p:extLst>
      <p:ext uri="{BB962C8B-B14F-4D97-AF65-F5344CB8AC3E}">
        <p14:creationId xmlns:p14="http://schemas.microsoft.com/office/powerpoint/2010/main" val="5476301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40</a:t>
            </a:fld>
            <a:endParaRPr kumimoji="1" lang="ja-JP" altLang="en-US"/>
          </a:p>
        </p:txBody>
      </p:sp>
    </p:spTree>
    <p:extLst>
      <p:ext uri="{BB962C8B-B14F-4D97-AF65-F5344CB8AC3E}">
        <p14:creationId xmlns:p14="http://schemas.microsoft.com/office/powerpoint/2010/main" val="28023768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就労の定着には、就労側と生活支援側が支援のために両者が本人含めて出会える場を作っていくことが必要。生活支援側の姿勢がない。生活支援従事者はその人が昼間どんな働き方をしているのか、まったく興味をもっていない。働いている人であれば、支援会議に（支援会議）</a:t>
            </a:r>
          </a:p>
        </p:txBody>
      </p:sp>
      <p:sp>
        <p:nvSpPr>
          <p:cNvPr id="4" name="日付プレースホルダー 3"/>
          <p:cNvSpPr>
            <a:spLocks noGrp="1"/>
          </p:cNvSpPr>
          <p:nvPr>
            <p:ph type="dt" idx="1"/>
          </p:nvPr>
        </p:nvSpPr>
        <p:spPr/>
        <p:txBody>
          <a:bodyPr/>
          <a:lstStyle/>
          <a:p>
            <a:pPr rtl="0"/>
            <a:fld id="{12CD2E1E-736E-47DB-9544-043CA732B0EB}" type="datetime1">
              <a:rPr lang="ja-JP" altLang="en-US" smtClean="0"/>
              <a:t>2025/8/5</a:t>
            </a:fld>
            <a:endParaRPr lang="en-US"/>
          </a:p>
        </p:txBody>
      </p:sp>
      <p:sp>
        <p:nvSpPr>
          <p:cNvPr id="5" name="スライド番号プレースホルダー 4"/>
          <p:cNvSpPr>
            <a:spLocks noGrp="1"/>
          </p:cNvSpPr>
          <p:nvPr>
            <p:ph type="sldNum" sz="quarter" idx="5"/>
          </p:nvPr>
        </p:nvSpPr>
        <p:spPr/>
        <p:txBody>
          <a:bodyPr/>
          <a:lstStyle/>
          <a:p>
            <a:pPr rtl="0"/>
            <a:fld id="{9C2B151B-D7D1-48E5-8230-5AADBC794F88}" type="slidenum">
              <a:rPr lang="en-US" smtClean="0"/>
              <a:t>41</a:t>
            </a:fld>
            <a:endParaRPr lang="en-US"/>
          </a:p>
        </p:txBody>
      </p:sp>
    </p:spTree>
    <p:extLst>
      <p:ext uri="{BB962C8B-B14F-4D97-AF65-F5344CB8AC3E}">
        <p14:creationId xmlns:p14="http://schemas.microsoft.com/office/powerpoint/2010/main" val="9591840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42</a:t>
            </a:fld>
            <a:endParaRPr kumimoji="1" lang="ja-JP" altLang="en-US"/>
          </a:p>
        </p:txBody>
      </p:sp>
    </p:spTree>
    <p:extLst>
      <p:ext uri="{BB962C8B-B14F-4D97-AF65-F5344CB8AC3E}">
        <p14:creationId xmlns:p14="http://schemas.microsoft.com/office/powerpoint/2010/main" val="22019450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44</a:t>
            </a:fld>
            <a:endParaRPr kumimoji="1" lang="ja-JP" altLang="en-US"/>
          </a:p>
        </p:txBody>
      </p:sp>
    </p:spTree>
    <p:extLst>
      <p:ext uri="{BB962C8B-B14F-4D97-AF65-F5344CB8AC3E}">
        <p14:creationId xmlns:p14="http://schemas.microsoft.com/office/powerpoint/2010/main" val="4101028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46</a:t>
            </a:fld>
            <a:endParaRPr kumimoji="1" lang="ja-JP" altLang="en-US"/>
          </a:p>
        </p:txBody>
      </p:sp>
    </p:spTree>
    <p:extLst>
      <p:ext uri="{BB962C8B-B14F-4D97-AF65-F5344CB8AC3E}">
        <p14:creationId xmlns:p14="http://schemas.microsoft.com/office/powerpoint/2010/main" val="39894450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49</a:t>
            </a:fld>
            <a:endParaRPr kumimoji="1" lang="ja-JP" altLang="en-US"/>
          </a:p>
        </p:txBody>
      </p:sp>
    </p:spTree>
    <p:extLst>
      <p:ext uri="{BB962C8B-B14F-4D97-AF65-F5344CB8AC3E}">
        <p14:creationId xmlns:p14="http://schemas.microsoft.com/office/powerpoint/2010/main" val="14168896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51</a:t>
            </a:fld>
            <a:endParaRPr kumimoji="1" lang="ja-JP" altLang="en-US"/>
          </a:p>
        </p:txBody>
      </p:sp>
    </p:spTree>
    <p:extLst>
      <p:ext uri="{BB962C8B-B14F-4D97-AF65-F5344CB8AC3E}">
        <p14:creationId xmlns:p14="http://schemas.microsoft.com/office/powerpoint/2010/main" val="3696585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914331">
              <a:defRPr/>
            </a:pPr>
            <a:fld id="{12244025-09F8-4267-82DB-1F0DDD2298C7}" type="slidenum">
              <a:rPr lang="ja-JP" altLang="en-US">
                <a:solidFill>
                  <a:prstClr val="black"/>
                </a:solidFill>
                <a:latin typeface="游ゴシック" panose="02110004020202020204"/>
                <a:ea typeface="游ゴシック" panose="020B0400000000000000" pitchFamily="50" charset="-128"/>
              </a:rPr>
              <a:pPr defTabSz="914331">
                <a:defRPr/>
              </a:pPr>
              <a:t>3</a:t>
            </a:fld>
            <a:endParaRPr lang="ja-JP" altLang="en-US">
              <a:solidFill>
                <a:prstClr val="black"/>
              </a:solidFill>
              <a:latin typeface="游ゴシック" panose="02110004020202020204"/>
              <a:ea typeface="游ゴシック" panose="020B0400000000000000" pitchFamily="50" charset="-128"/>
            </a:endParaRPr>
          </a:p>
        </p:txBody>
      </p:sp>
    </p:spTree>
    <p:extLst>
      <p:ext uri="{BB962C8B-B14F-4D97-AF65-F5344CB8AC3E}">
        <p14:creationId xmlns:p14="http://schemas.microsoft.com/office/powerpoint/2010/main" val="41341665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57</a:t>
            </a:fld>
            <a:endParaRPr kumimoji="1" lang="ja-JP" altLang="en-US"/>
          </a:p>
        </p:txBody>
      </p:sp>
    </p:spTree>
    <p:extLst>
      <p:ext uri="{BB962C8B-B14F-4D97-AF65-F5344CB8AC3E}">
        <p14:creationId xmlns:p14="http://schemas.microsoft.com/office/powerpoint/2010/main" val="3954902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59</a:t>
            </a:fld>
            <a:endParaRPr kumimoji="1" lang="ja-JP" altLang="en-US"/>
          </a:p>
        </p:txBody>
      </p:sp>
    </p:spTree>
    <p:extLst>
      <p:ext uri="{BB962C8B-B14F-4D97-AF65-F5344CB8AC3E}">
        <p14:creationId xmlns:p14="http://schemas.microsoft.com/office/powerpoint/2010/main" val="3873426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914331">
              <a:defRPr/>
            </a:pPr>
            <a:fld id="{12244025-09F8-4267-82DB-1F0DDD2298C7}" type="slidenum">
              <a:rPr lang="ja-JP" altLang="en-US">
                <a:solidFill>
                  <a:prstClr val="black"/>
                </a:solidFill>
                <a:latin typeface="游ゴシック" panose="02110004020202020204"/>
                <a:ea typeface="游ゴシック" panose="020B0400000000000000" pitchFamily="50" charset="-128"/>
              </a:rPr>
              <a:pPr defTabSz="914331">
                <a:defRPr/>
              </a:pPr>
              <a:t>4</a:t>
            </a:fld>
            <a:endParaRPr lang="ja-JP" altLang="en-US">
              <a:solidFill>
                <a:prstClr val="black"/>
              </a:solidFill>
              <a:latin typeface="游ゴシック" panose="02110004020202020204"/>
              <a:ea typeface="游ゴシック" panose="020B0400000000000000" pitchFamily="50" charset="-128"/>
            </a:endParaRPr>
          </a:p>
        </p:txBody>
      </p:sp>
    </p:spTree>
    <p:extLst>
      <p:ext uri="{BB962C8B-B14F-4D97-AF65-F5344CB8AC3E}">
        <p14:creationId xmlns:p14="http://schemas.microsoft.com/office/powerpoint/2010/main" val="2856731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defTabSz="914331">
              <a:defRPr/>
            </a:pPr>
            <a:fld id="{12244025-09F8-4267-82DB-1F0DDD2298C7}" type="slidenum">
              <a:rPr lang="ja-JP" altLang="en-US">
                <a:solidFill>
                  <a:prstClr val="black"/>
                </a:solidFill>
                <a:latin typeface="游ゴシック" panose="02110004020202020204"/>
                <a:ea typeface="游ゴシック" panose="020B0400000000000000" pitchFamily="50" charset="-128"/>
              </a:rPr>
              <a:pPr defTabSz="914331">
                <a:defRPr/>
              </a:pPr>
              <a:t>5</a:t>
            </a:fld>
            <a:endParaRPr lang="ja-JP" altLang="en-US">
              <a:solidFill>
                <a:prstClr val="black"/>
              </a:solidFill>
              <a:latin typeface="游ゴシック" panose="02110004020202020204"/>
              <a:ea typeface="游ゴシック" panose="020B0400000000000000" pitchFamily="50" charset="-128"/>
            </a:endParaRPr>
          </a:p>
        </p:txBody>
      </p:sp>
    </p:spTree>
    <p:extLst>
      <p:ext uri="{BB962C8B-B14F-4D97-AF65-F5344CB8AC3E}">
        <p14:creationId xmlns:p14="http://schemas.microsoft.com/office/powerpoint/2010/main" val="897196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6</a:t>
            </a:fld>
            <a:endParaRPr kumimoji="1" lang="ja-JP" altLang="en-US"/>
          </a:p>
        </p:txBody>
      </p:sp>
    </p:spTree>
    <p:extLst>
      <p:ext uri="{BB962C8B-B14F-4D97-AF65-F5344CB8AC3E}">
        <p14:creationId xmlns:p14="http://schemas.microsoft.com/office/powerpoint/2010/main" val="2869838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7</a:t>
            </a:fld>
            <a:endParaRPr kumimoji="1" lang="ja-JP" altLang="en-US"/>
          </a:p>
        </p:txBody>
      </p:sp>
    </p:spTree>
    <p:extLst>
      <p:ext uri="{BB962C8B-B14F-4D97-AF65-F5344CB8AC3E}">
        <p14:creationId xmlns:p14="http://schemas.microsoft.com/office/powerpoint/2010/main" val="745916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9</a:t>
            </a:fld>
            <a:endParaRPr kumimoji="1" lang="ja-JP" altLang="en-US"/>
          </a:p>
        </p:txBody>
      </p:sp>
    </p:spTree>
    <p:extLst>
      <p:ext uri="{BB962C8B-B14F-4D97-AF65-F5344CB8AC3E}">
        <p14:creationId xmlns:p14="http://schemas.microsoft.com/office/powerpoint/2010/main" val="1317634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B65DD-BC5E-219E-4C13-4EC1F9EC0C0F}"/>
            </a:ext>
          </a:extLst>
        </p:cNvPr>
        <p:cNvGrpSpPr/>
        <p:nvPr/>
      </p:nvGrpSpPr>
      <p:grpSpPr>
        <a:xfrm>
          <a:off x="0" y="0"/>
          <a:ext cx="0" cy="0"/>
          <a:chOff x="0" y="0"/>
          <a:chExt cx="0" cy="0"/>
        </a:xfrm>
      </p:grpSpPr>
      <p:sp>
        <p:nvSpPr>
          <p:cNvPr id="43010" name="Rectangle 7">
            <a:extLst>
              <a:ext uri="{FF2B5EF4-FFF2-40B4-BE49-F238E27FC236}">
                <a16:creationId xmlns:a16="http://schemas.microsoft.com/office/drawing/2014/main" id="{FAC2C902-AE62-B77A-C7B8-3ABEB915E9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chemeClr val="tx1"/>
                </a:solidFill>
                <a:latin typeface="Arial" charset="0"/>
                <a:ea typeface="ＭＳ Ｐゴシック" charset="-128"/>
              </a:defRPr>
            </a:lvl1pPr>
            <a:lvl2pPr marL="742894" indent="-285728" eaLnBrk="0" hangingPunct="0">
              <a:defRPr kumimoji="1" sz="1400" b="1">
                <a:solidFill>
                  <a:schemeClr val="tx1"/>
                </a:solidFill>
                <a:latin typeface="Arial" charset="0"/>
                <a:ea typeface="ＭＳ Ｐゴシック" charset="-128"/>
              </a:defRPr>
            </a:lvl2pPr>
            <a:lvl3pPr marL="1142913" indent="-228583" eaLnBrk="0" hangingPunct="0">
              <a:defRPr kumimoji="1" sz="1400" b="1">
                <a:solidFill>
                  <a:schemeClr val="tx1"/>
                </a:solidFill>
                <a:latin typeface="Arial" charset="0"/>
                <a:ea typeface="ＭＳ Ｐゴシック" charset="-128"/>
              </a:defRPr>
            </a:lvl3pPr>
            <a:lvl4pPr marL="1600079" indent="-228583" eaLnBrk="0" hangingPunct="0">
              <a:defRPr kumimoji="1" sz="1400" b="1">
                <a:solidFill>
                  <a:schemeClr val="tx1"/>
                </a:solidFill>
                <a:latin typeface="Arial" charset="0"/>
                <a:ea typeface="ＭＳ Ｐゴシック" charset="-128"/>
              </a:defRPr>
            </a:lvl4pPr>
            <a:lvl5pPr marL="2057244" indent="-228583" eaLnBrk="0" hangingPunct="0">
              <a:defRPr kumimoji="1" sz="1400" b="1">
                <a:solidFill>
                  <a:schemeClr val="tx1"/>
                </a:solidFill>
                <a:latin typeface="Arial" charset="0"/>
                <a:ea typeface="ＭＳ Ｐゴシック" charset="-128"/>
              </a:defRPr>
            </a:lvl5pPr>
            <a:lvl6pPr marL="2514410" indent="-228583" algn="ctr" eaLnBrk="0" fontAlgn="base" hangingPunct="0">
              <a:spcBef>
                <a:spcPct val="50000"/>
              </a:spcBef>
              <a:spcAft>
                <a:spcPct val="0"/>
              </a:spcAft>
              <a:defRPr kumimoji="1" sz="1400" b="1">
                <a:solidFill>
                  <a:schemeClr val="tx1"/>
                </a:solidFill>
                <a:latin typeface="Arial" charset="0"/>
                <a:ea typeface="ＭＳ Ｐゴシック" charset="-128"/>
              </a:defRPr>
            </a:lvl6pPr>
            <a:lvl7pPr marL="2971575" indent="-228583" algn="ctr" eaLnBrk="0" fontAlgn="base" hangingPunct="0">
              <a:spcBef>
                <a:spcPct val="50000"/>
              </a:spcBef>
              <a:spcAft>
                <a:spcPct val="0"/>
              </a:spcAft>
              <a:defRPr kumimoji="1" sz="1400" b="1">
                <a:solidFill>
                  <a:schemeClr val="tx1"/>
                </a:solidFill>
                <a:latin typeface="Arial" charset="0"/>
                <a:ea typeface="ＭＳ Ｐゴシック" charset="-128"/>
              </a:defRPr>
            </a:lvl7pPr>
            <a:lvl8pPr marL="3428740" indent="-228583" algn="ctr" eaLnBrk="0" fontAlgn="base" hangingPunct="0">
              <a:spcBef>
                <a:spcPct val="50000"/>
              </a:spcBef>
              <a:spcAft>
                <a:spcPct val="0"/>
              </a:spcAft>
              <a:defRPr kumimoji="1" sz="1400" b="1">
                <a:solidFill>
                  <a:schemeClr val="tx1"/>
                </a:solidFill>
                <a:latin typeface="Arial" charset="0"/>
                <a:ea typeface="ＭＳ Ｐゴシック" charset="-128"/>
              </a:defRPr>
            </a:lvl8pPr>
            <a:lvl9pPr marL="3885906" indent="-228583" algn="ctr" eaLnBrk="0" fontAlgn="base" hangingPunct="0">
              <a:spcBef>
                <a:spcPct val="50000"/>
              </a:spcBef>
              <a:spcAft>
                <a:spcPct val="0"/>
              </a:spcAft>
              <a:defRPr kumimoji="1" sz="1400" b="1">
                <a:solidFill>
                  <a:schemeClr val="tx1"/>
                </a:solidFill>
                <a:latin typeface="Arial" charset="0"/>
                <a:ea typeface="ＭＳ Ｐゴシック" charset="-128"/>
              </a:defRPr>
            </a:lvl9pPr>
          </a:lstStyle>
          <a:p>
            <a:pPr defTabSz="457166" eaLnBrk="1" hangingPunct="1">
              <a:defRPr/>
            </a:pPr>
            <a:fld id="{64AF1927-39B5-4187-802E-150F825E81AC}" type="slidenum">
              <a:rPr lang="en-US" altLang="ja-JP" sz="1200" b="0">
                <a:solidFill>
                  <a:prstClr val="black"/>
                </a:solidFill>
              </a:rPr>
              <a:pPr defTabSz="457166" eaLnBrk="1" hangingPunct="1">
                <a:defRPr/>
              </a:pPr>
              <a:t>11</a:t>
            </a:fld>
            <a:endParaRPr lang="en-US" altLang="ja-JP" sz="1200" b="0" dirty="0">
              <a:solidFill>
                <a:prstClr val="black"/>
              </a:solidFill>
            </a:endParaRPr>
          </a:p>
        </p:txBody>
      </p:sp>
      <p:sp>
        <p:nvSpPr>
          <p:cNvPr id="43011" name="Rectangle 2">
            <a:extLst>
              <a:ext uri="{FF2B5EF4-FFF2-40B4-BE49-F238E27FC236}">
                <a16:creationId xmlns:a16="http://schemas.microsoft.com/office/drawing/2014/main" id="{FF2E1C9A-76A9-7F98-C46C-65B012FAF640}"/>
              </a:ext>
            </a:extLst>
          </p:cNvPr>
          <p:cNvSpPr>
            <a:spLocks noGrp="1" noRot="1" noChangeAspect="1" noChangeArrowheads="1" noTextEdit="1"/>
          </p:cNvSpPr>
          <p:nvPr>
            <p:ph type="sldImg"/>
          </p:nvPr>
        </p:nvSpPr>
        <p:spPr>
          <a:xfrm>
            <a:off x="2433638" y="550863"/>
            <a:ext cx="4895850" cy="2754312"/>
          </a:xfrm>
          <a:ln/>
        </p:spPr>
      </p:sp>
      <p:sp>
        <p:nvSpPr>
          <p:cNvPr id="43012" name="Rectangle 3">
            <a:extLst>
              <a:ext uri="{FF2B5EF4-FFF2-40B4-BE49-F238E27FC236}">
                <a16:creationId xmlns:a16="http://schemas.microsoft.com/office/drawing/2014/main" id="{69FA83F3-C879-C871-A933-A3984CC4BC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2785703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2C262-59AC-E049-CE23-7B17C84F39E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E2585F6-68EE-2A6F-2035-8804D7860E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55FCD3B-2FA3-3743-886B-6DD41CFF7A22}"/>
              </a:ext>
            </a:extLst>
          </p:cNvPr>
          <p:cNvSpPr>
            <a:spLocks noGrp="1"/>
          </p:cNvSpPr>
          <p:nvPr>
            <p:ph type="dt" sz="half" idx="10"/>
          </p:nvPr>
        </p:nvSpPr>
        <p:spPr/>
        <p:txBody>
          <a:bodyPr/>
          <a:lstStyle/>
          <a:p>
            <a:fld id="{6B0557DE-25E4-4960-A1CD-BE59A768DC29}"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9CB68A7E-ABA0-12B1-3B45-AC04DF5148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9E1CFD-CC6E-3968-68FF-767C3F14532E}"/>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29924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215C17-3F12-EDC6-CA93-1691B3E53C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DB8B68F-8B0D-C646-28CF-83765EA0A54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27B8A1-1D4E-406F-61B8-AA91CF09F925}"/>
              </a:ext>
            </a:extLst>
          </p:cNvPr>
          <p:cNvSpPr>
            <a:spLocks noGrp="1"/>
          </p:cNvSpPr>
          <p:nvPr>
            <p:ph type="dt" sz="half" idx="10"/>
          </p:nvPr>
        </p:nvSpPr>
        <p:spPr/>
        <p:txBody>
          <a:bodyPr/>
          <a:lstStyle/>
          <a:p>
            <a:fld id="{A7084651-FC21-46EB-88AE-BC9AE8C4A567}"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E96DD1D9-8263-6FBB-2F13-F3E9194E96D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D689C3-1D96-FFF8-3C79-F22D3FC37F4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095349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7D6C500-F217-0F6C-9418-4538D832932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F609FFE-011C-806E-97B8-5E9BAEC216F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10BC4-A095-C154-D029-4715C0D5450A}"/>
              </a:ext>
            </a:extLst>
          </p:cNvPr>
          <p:cNvSpPr>
            <a:spLocks noGrp="1"/>
          </p:cNvSpPr>
          <p:nvPr>
            <p:ph type="dt" sz="half" idx="10"/>
          </p:nvPr>
        </p:nvSpPr>
        <p:spPr/>
        <p:txBody>
          <a:bodyPr/>
          <a:lstStyle/>
          <a:p>
            <a:fld id="{8188F75B-EF54-4EE5-92AF-6ED38ED96405}"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36E3A4D3-AB17-981E-D45B-424E21550E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930267-6A94-5655-2A25-C7FDD3E66DCA}"/>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3113355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DA5598-83FE-4A31-E19F-F3591D74DC1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0E2BF6-8A6D-E18F-603F-AEA2583E4ED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CFA769-832B-3958-8D60-02FD261B4B5D}"/>
              </a:ext>
            </a:extLst>
          </p:cNvPr>
          <p:cNvSpPr>
            <a:spLocks noGrp="1"/>
          </p:cNvSpPr>
          <p:nvPr>
            <p:ph type="dt" sz="half" idx="10"/>
          </p:nvPr>
        </p:nvSpPr>
        <p:spPr/>
        <p:txBody>
          <a:bodyPr/>
          <a:lstStyle/>
          <a:p>
            <a:fld id="{CFF83361-0EDC-4929-8685-0236881C73C1}"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7A179649-F8CB-EEE8-0E40-79AFD72C321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DF5390-8FFF-D49E-936F-B843217052F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3295011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2424B2-ECE6-61EC-F2FA-FD2F204F30D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8B4C0D-8DCA-146B-1D1D-E912B332F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3F6F490-7DC2-62FE-4018-57FB05BFAC82}"/>
              </a:ext>
            </a:extLst>
          </p:cNvPr>
          <p:cNvSpPr>
            <a:spLocks noGrp="1"/>
          </p:cNvSpPr>
          <p:nvPr>
            <p:ph type="dt" sz="half" idx="10"/>
          </p:nvPr>
        </p:nvSpPr>
        <p:spPr/>
        <p:txBody>
          <a:bodyPr/>
          <a:lstStyle/>
          <a:p>
            <a:fld id="{52D94133-358C-4BA7-8A74-BFBFDB9969EB}"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629F81D8-CD13-264D-0590-108D3E734AB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E37D80-A45C-DCD4-DF05-150EA5F16E96}"/>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227224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9AE4FA-2258-711F-5DD3-2C059C989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5ED9BF9-A127-07E9-2DD7-4470BB1150B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8A03D68-2607-EBF8-8361-E4F2D3E4E4E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50DA2F4-69D9-45E6-6A1E-5498E1EB1FEA}"/>
              </a:ext>
            </a:extLst>
          </p:cNvPr>
          <p:cNvSpPr>
            <a:spLocks noGrp="1"/>
          </p:cNvSpPr>
          <p:nvPr>
            <p:ph type="dt" sz="half" idx="10"/>
          </p:nvPr>
        </p:nvSpPr>
        <p:spPr/>
        <p:txBody>
          <a:bodyPr/>
          <a:lstStyle/>
          <a:p>
            <a:fld id="{316E0D64-A123-45D0-8F50-56F32C7D62B4}" type="datetime1">
              <a:rPr kumimoji="1" lang="ja-JP" altLang="en-US" smtClean="0"/>
              <a:t>2025/8/5</a:t>
            </a:fld>
            <a:endParaRPr kumimoji="1" lang="ja-JP" altLang="en-US"/>
          </a:p>
        </p:txBody>
      </p:sp>
      <p:sp>
        <p:nvSpPr>
          <p:cNvPr id="6" name="フッター プレースホルダー 5">
            <a:extLst>
              <a:ext uri="{FF2B5EF4-FFF2-40B4-BE49-F238E27FC236}">
                <a16:creationId xmlns:a16="http://schemas.microsoft.com/office/drawing/2014/main" id="{9625DD4F-2244-764D-8BE9-814D665D5D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A959C7-6632-7BF7-6E03-5C3B2E070E98}"/>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65546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1FEC00-D04E-D873-346F-C48669EDB1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BAAAC5-809D-A2DD-B42B-CC8104C47C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6F1EAB5-5892-B372-DD59-7A1862B03CE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4A1C36E-DB5C-195D-0329-E062182869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3551793-A881-2E48-A9F1-F05BA6083F9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08EEE39-F1FF-A184-3A0A-BB98BB5A13C8}"/>
              </a:ext>
            </a:extLst>
          </p:cNvPr>
          <p:cNvSpPr>
            <a:spLocks noGrp="1"/>
          </p:cNvSpPr>
          <p:nvPr>
            <p:ph type="dt" sz="half" idx="10"/>
          </p:nvPr>
        </p:nvSpPr>
        <p:spPr/>
        <p:txBody>
          <a:bodyPr/>
          <a:lstStyle/>
          <a:p>
            <a:fld id="{58A6EBEB-CB15-4378-84AA-3606D3113B9C}" type="datetime1">
              <a:rPr kumimoji="1" lang="ja-JP" altLang="en-US" smtClean="0"/>
              <a:t>2025/8/5</a:t>
            </a:fld>
            <a:endParaRPr kumimoji="1" lang="ja-JP" altLang="en-US"/>
          </a:p>
        </p:txBody>
      </p:sp>
      <p:sp>
        <p:nvSpPr>
          <p:cNvPr id="8" name="フッター プレースホルダー 7">
            <a:extLst>
              <a:ext uri="{FF2B5EF4-FFF2-40B4-BE49-F238E27FC236}">
                <a16:creationId xmlns:a16="http://schemas.microsoft.com/office/drawing/2014/main" id="{9700AD2E-30D1-E5D5-ACB6-170550E07D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81BAD5C-6EF5-765B-1516-B076F17038A7}"/>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367393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5C0892-5FE0-1BCA-647B-A9BD993EE4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97ABB56-0CC6-EAEC-A570-A74809AF284D}"/>
              </a:ext>
            </a:extLst>
          </p:cNvPr>
          <p:cNvSpPr>
            <a:spLocks noGrp="1"/>
          </p:cNvSpPr>
          <p:nvPr>
            <p:ph type="dt" sz="half" idx="10"/>
          </p:nvPr>
        </p:nvSpPr>
        <p:spPr/>
        <p:txBody>
          <a:bodyPr/>
          <a:lstStyle/>
          <a:p>
            <a:fld id="{00223FAA-1835-4393-9429-4CE6A7C79D69}" type="datetime1">
              <a:rPr kumimoji="1" lang="ja-JP" altLang="en-US" smtClean="0"/>
              <a:t>2025/8/5</a:t>
            </a:fld>
            <a:endParaRPr kumimoji="1" lang="ja-JP" altLang="en-US"/>
          </a:p>
        </p:txBody>
      </p:sp>
      <p:sp>
        <p:nvSpPr>
          <p:cNvPr id="4" name="フッター プレースホルダー 3">
            <a:extLst>
              <a:ext uri="{FF2B5EF4-FFF2-40B4-BE49-F238E27FC236}">
                <a16:creationId xmlns:a16="http://schemas.microsoft.com/office/drawing/2014/main" id="{610ED7D1-C096-77AF-64F5-9AEFDFD88DB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ACEF1F5-0387-630C-636A-124E48B6396F}"/>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406265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92BE7C5-35A3-BBD0-CF3A-4E4080C9DEE4}"/>
              </a:ext>
            </a:extLst>
          </p:cNvPr>
          <p:cNvSpPr>
            <a:spLocks noGrp="1"/>
          </p:cNvSpPr>
          <p:nvPr>
            <p:ph type="dt" sz="half" idx="10"/>
          </p:nvPr>
        </p:nvSpPr>
        <p:spPr/>
        <p:txBody>
          <a:bodyPr/>
          <a:lstStyle/>
          <a:p>
            <a:fld id="{E54173C2-7CA3-469F-861D-2EBC59E5828B}" type="datetime1">
              <a:rPr kumimoji="1" lang="ja-JP" altLang="en-US" smtClean="0"/>
              <a:t>2025/8/5</a:t>
            </a:fld>
            <a:endParaRPr kumimoji="1" lang="ja-JP" altLang="en-US"/>
          </a:p>
        </p:txBody>
      </p:sp>
      <p:sp>
        <p:nvSpPr>
          <p:cNvPr id="3" name="フッター プレースホルダー 2">
            <a:extLst>
              <a:ext uri="{FF2B5EF4-FFF2-40B4-BE49-F238E27FC236}">
                <a16:creationId xmlns:a16="http://schemas.microsoft.com/office/drawing/2014/main" id="{43B9E29F-A64A-1B9E-C425-535774EB449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4E20B3E-3897-CD00-C936-CC26D16B189E}"/>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45393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5CB282-D49D-A348-A386-19E3AAE2CF7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B2C056-0845-637A-C864-6E87BB2109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4BBC77B-2E2C-7309-54F1-221F4EE4A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D89D0F-6CFA-E6CC-ED0C-C7655726DE6C}"/>
              </a:ext>
            </a:extLst>
          </p:cNvPr>
          <p:cNvSpPr>
            <a:spLocks noGrp="1"/>
          </p:cNvSpPr>
          <p:nvPr>
            <p:ph type="dt" sz="half" idx="10"/>
          </p:nvPr>
        </p:nvSpPr>
        <p:spPr/>
        <p:txBody>
          <a:bodyPr/>
          <a:lstStyle/>
          <a:p>
            <a:fld id="{F227BFB7-37A1-4317-90E7-2DBBE703CC6F}" type="datetime1">
              <a:rPr kumimoji="1" lang="ja-JP" altLang="en-US" smtClean="0"/>
              <a:t>2025/8/5</a:t>
            </a:fld>
            <a:endParaRPr kumimoji="1" lang="ja-JP" altLang="en-US"/>
          </a:p>
        </p:txBody>
      </p:sp>
      <p:sp>
        <p:nvSpPr>
          <p:cNvPr id="6" name="フッター プレースホルダー 5">
            <a:extLst>
              <a:ext uri="{FF2B5EF4-FFF2-40B4-BE49-F238E27FC236}">
                <a16:creationId xmlns:a16="http://schemas.microsoft.com/office/drawing/2014/main" id="{76A02A49-BE65-5E94-34F4-70A4FA50A3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1C21A07-0838-2F41-C9EF-770E87753EC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577096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DE44BC-5303-A56E-D9AA-CCEEC9A03F1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41A1C1F-0B2B-043A-CB8B-F959900631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D3D9CE-8412-E12B-5DDB-818EDE445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A149B38-EC35-6E4C-FF5A-A5E7E2598D94}"/>
              </a:ext>
            </a:extLst>
          </p:cNvPr>
          <p:cNvSpPr>
            <a:spLocks noGrp="1"/>
          </p:cNvSpPr>
          <p:nvPr>
            <p:ph type="dt" sz="half" idx="10"/>
          </p:nvPr>
        </p:nvSpPr>
        <p:spPr/>
        <p:txBody>
          <a:bodyPr/>
          <a:lstStyle/>
          <a:p>
            <a:fld id="{D23F1ACC-EFC2-4CE8-87B5-243ED2559CF5}" type="datetime1">
              <a:rPr kumimoji="1" lang="ja-JP" altLang="en-US" smtClean="0"/>
              <a:t>2025/8/5</a:t>
            </a:fld>
            <a:endParaRPr kumimoji="1" lang="ja-JP" altLang="en-US"/>
          </a:p>
        </p:txBody>
      </p:sp>
      <p:sp>
        <p:nvSpPr>
          <p:cNvPr id="6" name="フッター プレースホルダー 5">
            <a:extLst>
              <a:ext uri="{FF2B5EF4-FFF2-40B4-BE49-F238E27FC236}">
                <a16:creationId xmlns:a16="http://schemas.microsoft.com/office/drawing/2014/main" id="{879B2F2A-D336-E460-EE9C-371658E0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96AA04-C58B-E014-8667-3C79AD282A6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303295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A515729-3866-8FAF-CB39-189938116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CAB9838-5A05-6C01-DE73-8542528120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52CD0B-65AD-8252-2805-96503411AB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CA03EC-CE61-4346-85F5-54100B841B88}"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5FDF6169-8AE1-1060-ED7C-3238BF24E9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5F2535F-CC52-2009-8C3C-0FC0CB7D29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43298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4AF6E-863F-B142-9FD8-11B7E188022A}"/>
              </a:ext>
            </a:extLst>
          </p:cNvPr>
          <p:cNvSpPr>
            <a:spLocks noGrp="1"/>
          </p:cNvSpPr>
          <p:nvPr>
            <p:ph type="ctrTitle"/>
          </p:nvPr>
        </p:nvSpPr>
        <p:spPr>
          <a:xfrm>
            <a:off x="1524000" y="751840"/>
            <a:ext cx="9144000" cy="3027680"/>
          </a:xfrm>
        </p:spPr>
        <p:txBody>
          <a:bodyPr>
            <a:normAutofit/>
          </a:bodyPr>
          <a:lstStyle/>
          <a:p>
            <a:r>
              <a:rPr kumimoji="1" lang="ja-JP" altLang="en-US" dirty="0">
                <a:latin typeface="UD デジタル 教科書体 NK-R" panose="02020400000000000000" pitchFamily="18" charset="-128"/>
                <a:ea typeface="UD デジタル 教科書体 NK-R" panose="02020400000000000000" pitchFamily="18" charset="-128"/>
              </a:rPr>
              <a:t>ケースから学ぶ</a:t>
            </a:r>
            <a:br>
              <a:rPr kumimoji="1" lang="en-US" altLang="ja-JP" dirty="0">
                <a:latin typeface="UD デジタル 教科書体 NK-R" panose="02020400000000000000" pitchFamily="18" charset="-128"/>
                <a:ea typeface="UD デジタル 教科書体 NK-R" panose="02020400000000000000" pitchFamily="18" charset="-128"/>
              </a:rPr>
            </a:br>
            <a:r>
              <a:rPr kumimoji="1" lang="ja-JP" altLang="en-US" dirty="0">
                <a:latin typeface="UD デジタル 教科書体 NK-R" panose="02020400000000000000" pitchFamily="18" charset="-128"/>
                <a:ea typeface="UD デジタル 教科書体 NK-R" panose="02020400000000000000" pitchFamily="18" charset="-128"/>
              </a:rPr>
              <a:t>就労支援プロセスの実際</a:t>
            </a:r>
            <a:br>
              <a:rPr kumimoji="1" lang="en-US" altLang="ja-JP" dirty="0">
                <a:latin typeface="UD デジタル 教科書体 NK-R" panose="02020400000000000000" pitchFamily="18" charset="-128"/>
                <a:ea typeface="UD デジタル 教科書体 NK-R" panose="02020400000000000000" pitchFamily="18" charset="-128"/>
              </a:rPr>
            </a:br>
            <a:r>
              <a:rPr kumimoji="1" lang="ja-JP" altLang="en-US" dirty="0">
                <a:latin typeface="UD デジタル 教科書体 NK-R" panose="02020400000000000000" pitchFamily="18" charset="-128"/>
                <a:ea typeface="UD デジタル 教科書体 NK-R" panose="02020400000000000000" pitchFamily="18" charset="-128"/>
              </a:rPr>
              <a:t>（演習）</a:t>
            </a:r>
          </a:p>
        </p:txBody>
      </p:sp>
      <p:sp>
        <p:nvSpPr>
          <p:cNvPr id="3" name="字幕 2">
            <a:extLst>
              <a:ext uri="{FF2B5EF4-FFF2-40B4-BE49-F238E27FC236}">
                <a16:creationId xmlns:a16="http://schemas.microsoft.com/office/drawing/2014/main" id="{37C15B59-24BA-B9C5-917D-D35A2B14D3C7}"/>
              </a:ext>
            </a:extLst>
          </p:cNvPr>
          <p:cNvSpPr>
            <a:spLocks noGrp="1"/>
          </p:cNvSpPr>
          <p:nvPr>
            <p:ph type="subTitle" idx="1"/>
          </p:nvPr>
        </p:nvSpPr>
        <p:spPr>
          <a:xfrm>
            <a:off x="1267692" y="4902749"/>
            <a:ext cx="10172700" cy="936942"/>
          </a:xfrm>
        </p:spPr>
        <p:txBody>
          <a:bodyPr>
            <a:normAutofit/>
          </a:bodyPr>
          <a:lstStyle/>
          <a:p>
            <a:pPr algn="l"/>
            <a:r>
              <a:rPr lang="ja-JP" altLang="en-US" dirty="0">
                <a:latin typeface="UD デジタル 教科書体 NK-R" panose="02020400000000000000" pitchFamily="18" charset="-128"/>
                <a:ea typeface="UD デジタル 教科書体 NK-R" panose="02020400000000000000" pitchFamily="18" charset="-128"/>
              </a:rPr>
              <a:t>社会福祉法人ほほえみ　</a:t>
            </a:r>
            <a:r>
              <a:rPr kumimoji="1" lang="ja-JP" altLang="en-US" dirty="0">
                <a:latin typeface="UD デジタル 教科書体 NK-R" panose="02020400000000000000" pitchFamily="18" charset="-128"/>
                <a:ea typeface="UD デジタル 教科書体 NK-R" panose="02020400000000000000" pitchFamily="18" charset="-128"/>
              </a:rPr>
              <a:t>　　　　　　チャレンジャー　　　　　社会福祉法人維雅幸育会</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lang="ja-JP" altLang="en-US" dirty="0">
                <a:latin typeface="UD デジタル 教科書体 NK-R" panose="02020400000000000000" pitchFamily="18" charset="-128"/>
                <a:ea typeface="UD デジタル 教科書体 NK-R" panose="02020400000000000000" pitchFamily="18" charset="-128"/>
              </a:rPr>
              <a:t>　　課長　佐々木　啓太　　　　　　　　所長　佐藤資子　　　　　 統括管理者　奥西　利江</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6195D1CE-C333-3B15-3BC8-45113A42D482}"/>
              </a:ext>
            </a:extLst>
          </p:cNvPr>
          <p:cNvSpPr>
            <a:spLocks noGrp="1"/>
          </p:cNvSpPr>
          <p:nvPr>
            <p:ph type="sldNum" sz="quarter" idx="12"/>
          </p:nvPr>
        </p:nvSpPr>
        <p:spPr>
          <a:xfrm>
            <a:off x="8569037" y="6356350"/>
            <a:ext cx="2743200" cy="365125"/>
          </a:xfrm>
        </p:spPr>
        <p:txBody>
          <a:bodyPr/>
          <a:lstStyle/>
          <a:p>
            <a:fld id="{C339E4E8-780C-47DA-9976-8D59F520AA81}" type="slidenum">
              <a:rPr kumimoji="1" lang="ja-JP" altLang="en-US" smtClean="0"/>
              <a:t>1</a:t>
            </a:fld>
            <a:endParaRPr kumimoji="1" lang="ja-JP" altLang="en-US"/>
          </a:p>
        </p:txBody>
      </p:sp>
    </p:spTree>
    <p:extLst>
      <p:ext uri="{BB962C8B-B14F-4D97-AF65-F5344CB8AC3E}">
        <p14:creationId xmlns:p14="http://schemas.microsoft.com/office/powerpoint/2010/main" val="4257136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AEB42-12CC-7D80-AE1D-61B8091192AF}"/>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E6E74FF0-3DDB-A65C-08CC-5B07786F8735}"/>
              </a:ext>
            </a:extLst>
          </p:cNvPr>
          <p:cNvPicPr>
            <a:picLocks noChangeAspect="1"/>
          </p:cNvPicPr>
          <p:nvPr/>
        </p:nvPicPr>
        <p:blipFill>
          <a:blip r:embed="rId2"/>
          <a:stretch>
            <a:fillRect/>
          </a:stretch>
        </p:blipFill>
        <p:spPr>
          <a:xfrm>
            <a:off x="0" y="34890"/>
            <a:ext cx="12192000" cy="6788219"/>
          </a:xfrm>
          <a:prstGeom prst="rect">
            <a:avLst/>
          </a:prstGeom>
        </p:spPr>
      </p:pic>
    </p:spTree>
    <p:extLst>
      <p:ext uri="{BB962C8B-B14F-4D97-AF65-F5344CB8AC3E}">
        <p14:creationId xmlns:p14="http://schemas.microsoft.com/office/powerpoint/2010/main" val="4070710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6B55C-9E67-64E1-2D55-5C2DD3AA7388}"/>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FECC3355-0E18-8385-6F99-BA80F73DBBAE}"/>
              </a:ext>
            </a:extLst>
          </p:cNvPr>
          <p:cNvSpPr/>
          <p:nvPr/>
        </p:nvSpPr>
        <p:spPr>
          <a:xfrm>
            <a:off x="865338" y="1587818"/>
            <a:ext cx="10274610" cy="1692771"/>
          </a:xfrm>
          <a:prstGeom prst="rect">
            <a:avLst/>
          </a:prstGeom>
        </p:spPr>
        <p:txBody>
          <a:bodyPr wrap="square">
            <a:spAutoFit/>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第５条 第</a:t>
            </a:r>
            <a:r>
              <a:rPr kumimoji="0"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14</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項</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この法律において</a:t>
            </a:r>
            <a:r>
              <a:rPr kumimoji="0" lang="ja-JP" alt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「就労継続支援」</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とは、通常の事業所に雇用されることが困難な障害者につき、</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①就労の機会</a:t>
            </a:r>
            <a:r>
              <a:rPr kumimoji="0"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を提供</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するとともに、</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②生産活動③その他の活動</a:t>
            </a:r>
            <a:r>
              <a:rPr kumimoji="0"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の機会の提供</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を</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通じて、その知識及び能力の向上のために必要な訓練</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その他の厚生労働省令で定める便宜を供与することをいう。</a:t>
            </a:r>
          </a:p>
        </p:txBody>
      </p:sp>
      <p:sp>
        <p:nvSpPr>
          <p:cNvPr id="14" name="正方形/長方形 13">
            <a:extLst>
              <a:ext uri="{FF2B5EF4-FFF2-40B4-BE49-F238E27FC236}">
                <a16:creationId xmlns:a16="http://schemas.microsoft.com/office/drawing/2014/main" id="{E0E4BF17-7010-E0C2-2832-15EED5FD4BB7}"/>
              </a:ext>
            </a:extLst>
          </p:cNvPr>
          <p:cNvSpPr/>
          <p:nvPr/>
        </p:nvSpPr>
        <p:spPr>
          <a:xfrm>
            <a:off x="865338" y="3800999"/>
            <a:ext cx="1846980" cy="400110"/>
          </a:xfrm>
          <a:prstGeom prst="rect">
            <a:avLst/>
          </a:prstGeom>
        </p:spPr>
        <p:txBody>
          <a:bodyPr wrap="none">
            <a:spAutoFit/>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第６条の</a:t>
            </a:r>
            <a:r>
              <a:rPr kumimoji="0"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10</a:t>
            </a:r>
          </a:p>
        </p:txBody>
      </p:sp>
      <p:sp>
        <p:nvSpPr>
          <p:cNvPr id="15" name="正方形/長方形 14">
            <a:extLst>
              <a:ext uri="{FF2B5EF4-FFF2-40B4-BE49-F238E27FC236}">
                <a16:creationId xmlns:a16="http://schemas.microsoft.com/office/drawing/2014/main" id="{81972C88-DE9E-A3A7-D881-44FE52B33368}"/>
              </a:ext>
            </a:extLst>
          </p:cNvPr>
          <p:cNvSpPr/>
          <p:nvPr/>
        </p:nvSpPr>
        <p:spPr>
          <a:xfrm>
            <a:off x="1425677" y="3480397"/>
            <a:ext cx="9900985" cy="461665"/>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障害者の日常生活及び社会生活を総合的に支援するための法律施行規則</a:t>
            </a:r>
            <a:endParaRPr kumimoji="0" lang="en-US" altLang="zh-CN"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6" name="正方形/長方形 15">
            <a:extLst>
              <a:ext uri="{FF2B5EF4-FFF2-40B4-BE49-F238E27FC236}">
                <a16:creationId xmlns:a16="http://schemas.microsoft.com/office/drawing/2014/main" id="{974F9AB1-2546-3862-7C49-506CB075DF00}"/>
              </a:ext>
            </a:extLst>
          </p:cNvPr>
          <p:cNvSpPr/>
          <p:nvPr/>
        </p:nvSpPr>
        <p:spPr>
          <a:xfrm>
            <a:off x="7042694" y="3194524"/>
            <a:ext cx="4283968" cy="400110"/>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（平成</a:t>
            </a:r>
            <a:r>
              <a:rPr kumimoji="0" lang="en-US" altLang="zh-CN"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18</a:t>
            </a:r>
            <a:r>
              <a:rPr kumimoji="0" lang="zh-CN"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年厚生労働省令第</a:t>
            </a:r>
            <a:r>
              <a:rPr kumimoji="0" lang="en-US" altLang="zh-CN"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19</a:t>
            </a:r>
            <a:r>
              <a:rPr kumimoji="0" lang="zh-CN"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号）</a:t>
            </a:r>
            <a:endPar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7" name="正方形/長方形 16">
            <a:extLst>
              <a:ext uri="{FF2B5EF4-FFF2-40B4-BE49-F238E27FC236}">
                <a16:creationId xmlns:a16="http://schemas.microsoft.com/office/drawing/2014/main" id="{C7DFA037-824C-CB2B-820C-DAF31053FD5D}"/>
              </a:ext>
            </a:extLst>
          </p:cNvPr>
          <p:cNvSpPr/>
          <p:nvPr/>
        </p:nvSpPr>
        <p:spPr>
          <a:xfrm>
            <a:off x="501904" y="4070104"/>
            <a:ext cx="11372484" cy="646331"/>
          </a:xfrm>
          <a:prstGeom prst="rect">
            <a:avLst/>
          </a:prstGeom>
        </p:spPr>
        <p:txBody>
          <a:bodyPr wrap="square">
            <a:spAutoFit/>
          </a:bodyPr>
          <a:lstStyle/>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法第五条第十四項に規定する厚生労働省令で定める便宜は、次の各号に掲げる区分に応じ、当該各号に定める便宜とする。</a:t>
            </a:r>
          </a:p>
        </p:txBody>
      </p:sp>
      <p:sp>
        <p:nvSpPr>
          <p:cNvPr id="18" name="正方形/長方形 17">
            <a:extLst>
              <a:ext uri="{FF2B5EF4-FFF2-40B4-BE49-F238E27FC236}">
                <a16:creationId xmlns:a16="http://schemas.microsoft.com/office/drawing/2014/main" id="{29D8BD62-0019-379C-4626-43670F81B1DF}"/>
              </a:ext>
            </a:extLst>
          </p:cNvPr>
          <p:cNvSpPr/>
          <p:nvPr/>
        </p:nvSpPr>
        <p:spPr>
          <a:xfrm>
            <a:off x="9723536" y="2978989"/>
            <a:ext cx="954107" cy="40011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2006</a:t>
            </a:r>
            <a:r>
              <a:rPr kumimoji="0" lang="ja-JP" altLang="en-US" sz="2000" b="0"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年</a:t>
            </a:r>
            <a:endPar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 name="正方形/長方形 19">
            <a:extLst>
              <a:ext uri="{FF2B5EF4-FFF2-40B4-BE49-F238E27FC236}">
                <a16:creationId xmlns:a16="http://schemas.microsoft.com/office/drawing/2014/main" id="{AC105C3A-BEC5-FBD6-4A47-5CCD08E6608A}"/>
              </a:ext>
            </a:extLst>
          </p:cNvPr>
          <p:cNvSpPr/>
          <p:nvPr/>
        </p:nvSpPr>
        <p:spPr>
          <a:xfrm>
            <a:off x="4741725" y="806597"/>
            <a:ext cx="2710999" cy="523220"/>
          </a:xfrm>
          <a:prstGeom prst="rect">
            <a:avLst/>
          </a:prstGeom>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「就労継続支援」</a:t>
            </a:r>
            <a:endParaRPr kumimoji="0" lang="ja-JP" altLang="en-US" sz="2800" b="0" i="0" u="none" strike="noStrike" kern="1200" cap="none" spc="0" normalizeH="0" baseline="0" noProof="0" dirty="0">
              <a:ln>
                <a:noFill/>
              </a:ln>
              <a:solidFill>
                <a:srgbClr val="000066"/>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1" name="正方形/長方形 20">
            <a:extLst>
              <a:ext uri="{FF2B5EF4-FFF2-40B4-BE49-F238E27FC236}">
                <a16:creationId xmlns:a16="http://schemas.microsoft.com/office/drawing/2014/main" id="{F14334F0-A748-9C32-75A0-A2938AB9CE40}"/>
              </a:ext>
            </a:extLst>
          </p:cNvPr>
          <p:cNvSpPr/>
          <p:nvPr/>
        </p:nvSpPr>
        <p:spPr>
          <a:xfrm>
            <a:off x="3609424" y="938923"/>
            <a:ext cx="7686600" cy="400110"/>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（平成</a:t>
            </a:r>
            <a:r>
              <a:rPr kumimoji="0"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17</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a:t>
            </a:r>
            <a:r>
              <a:rPr kumimoji="0"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11</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a:t>
            </a:r>
            <a:r>
              <a:rPr kumimoji="0"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7</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日法律第</a:t>
            </a:r>
            <a:r>
              <a:rPr kumimoji="0"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123</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号）</a:t>
            </a:r>
          </a:p>
        </p:txBody>
      </p:sp>
      <p:sp>
        <p:nvSpPr>
          <p:cNvPr id="22" name="正方形/長方形 21">
            <a:extLst>
              <a:ext uri="{FF2B5EF4-FFF2-40B4-BE49-F238E27FC236}">
                <a16:creationId xmlns:a16="http://schemas.microsoft.com/office/drawing/2014/main" id="{B3711589-9C07-6876-78EE-CAB373200BD1}"/>
              </a:ext>
            </a:extLst>
          </p:cNvPr>
          <p:cNvSpPr/>
          <p:nvPr/>
        </p:nvSpPr>
        <p:spPr>
          <a:xfrm>
            <a:off x="9670382" y="692696"/>
            <a:ext cx="954107" cy="40011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2005</a:t>
            </a:r>
            <a:r>
              <a:rPr kumimoji="0" lang="ja-JP" altLang="en-US" sz="2000" b="0"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年</a:t>
            </a:r>
            <a:endPar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3" name="テキスト ボックス 22">
            <a:extLst>
              <a:ext uri="{FF2B5EF4-FFF2-40B4-BE49-F238E27FC236}">
                <a16:creationId xmlns:a16="http://schemas.microsoft.com/office/drawing/2014/main" id="{9A26796D-4463-2A2F-6E11-14ABFF0C4C66}"/>
              </a:ext>
            </a:extLst>
          </p:cNvPr>
          <p:cNvSpPr txBox="1"/>
          <p:nvPr/>
        </p:nvSpPr>
        <p:spPr>
          <a:xfrm>
            <a:off x="1052052" y="1264048"/>
            <a:ext cx="10117393" cy="46166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障害者の日常生活及び社会生活を総合的に支援するための法律</a:t>
            </a:r>
          </a:p>
        </p:txBody>
      </p:sp>
      <p:sp>
        <p:nvSpPr>
          <p:cNvPr id="5" name="テキスト ボックス 4">
            <a:extLst>
              <a:ext uri="{FF2B5EF4-FFF2-40B4-BE49-F238E27FC236}">
                <a16:creationId xmlns:a16="http://schemas.microsoft.com/office/drawing/2014/main" id="{FF430D67-EF21-A1D4-EA65-D81F89CE2906}"/>
              </a:ext>
            </a:extLst>
          </p:cNvPr>
          <p:cNvSpPr txBox="1"/>
          <p:nvPr/>
        </p:nvSpPr>
        <p:spPr>
          <a:xfrm>
            <a:off x="501904" y="4589963"/>
            <a:ext cx="10638044" cy="2246769"/>
          </a:xfrm>
          <a:prstGeom prst="rect">
            <a:avLst/>
          </a:prstGeom>
          <a:noFill/>
        </p:spPr>
        <p:txBody>
          <a:bodyPr wrap="square" rtlCol="0">
            <a:spAutoFit/>
          </a:bodyPr>
          <a:lstStyle/>
          <a:p>
            <a:pPr marL="914400" marR="0" lvl="2"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一　</a:t>
            </a:r>
            <a:r>
              <a:rPr kumimoji="0" lang="ja-JP" altLang="en-US" sz="2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就労継続支援Ａ型</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通常の事業所に雇用されることが困難であって、雇用契約に基づく就労が可能である者に対して行う雇用契約の締結等による①就労の機会の提供及び②生産活動の機会の提供③その他の就労に必要な知識及び能力の向上のために必要な訓練その他の必要な支援</a:t>
            </a:r>
          </a:p>
          <a:p>
            <a:pPr marL="914400" marR="0" lvl="2"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二　</a:t>
            </a:r>
            <a:r>
              <a:rPr kumimoji="0" lang="ja-JP" altLang="en-US" sz="2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就労継続支援Ｂ型</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通常の事業所に雇用されることが困難であって、雇用契約に基づく就労が困難である者に対して行う</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①就労の機会</a:t>
            </a:r>
            <a:r>
              <a:rPr kumimoji="0"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の提供及び</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②生産活動</a:t>
            </a:r>
            <a:r>
              <a:rPr kumimoji="0"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の機会の提供</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③その他の就労に必要な知識及び能力の向上のために必要な訓練</a:t>
            </a:r>
            <a:r>
              <a:rPr kumimoji="0"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その他の必要な</a:t>
            </a:r>
            <a:r>
              <a:rPr kumimoji="0" lang="ja-JP" altLang="en-US" sz="20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支援</a:t>
            </a:r>
            <a:endPar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659BE93F-EC5E-04BA-5539-1EB31348BAE3}"/>
              </a:ext>
            </a:extLst>
          </p:cNvPr>
          <p:cNvSpPr txBox="1"/>
          <p:nvPr/>
        </p:nvSpPr>
        <p:spPr>
          <a:xfrm>
            <a:off x="2511070" y="-96250"/>
            <a:ext cx="7204363" cy="110799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6600" b="1" i="0" u="none" strike="noStrike" kern="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就労を支援する</a:t>
            </a:r>
            <a:endParaRPr kumimoji="0" lang="en-US" altLang="ja-JP" sz="6600" b="1" i="0" u="none" strike="noStrike" kern="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3131122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B27427-CEFB-F631-2766-ECEE7A537059}"/>
              </a:ext>
            </a:extLst>
          </p:cNvPr>
          <p:cNvSpPr>
            <a:spLocks noGrp="1"/>
          </p:cNvSpPr>
          <p:nvPr>
            <p:ph type="title"/>
          </p:nvPr>
        </p:nvSpPr>
        <p:spPr/>
        <p:txBody>
          <a:bodyPr/>
          <a:lstStyle/>
          <a:p>
            <a:r>
              <a:rPr kumimoji="1" lang="ja-JP" altLang="en-US" dirty="0">
                <a:latin typeface="メイリオ" panose="020B0604030504040204" pitchFamily="50" charset="-128"/>
                <a:ea typeface="メイリオ" panose="020B0604030504040204" pitchFamily="50" charset="-128"/>
              </a:rPr>
              <a:t>就労系障害福祉サービスについて</a:t>
            </a:r>
          </a:p>
        </p:txBody>
      </p:sp>
      <p:sp>
        <p:nvSpPr>
          <p:cNvPr id="3" name="コンテンツ プレースホルダー 2">
            <a:extLst>
              <a:ext uri="{FF2B5EF4-FFF2-40B4-BE49-F238E27FC236}">
                <a16:creationId xmlns:a16="http://schemas.microsoft.com/office/drawing/2014/main" id="{B4B0EB34-C3E1-2ED8-5BF4-152A4349CD66}"/>
              </a:ext>
            </a:extLst>
          </p:cNvPr>
          <p:cNvSpPr>
            <a:spLocks noGrp="1"/>
          </p:cNvSpPr>
          <p:nvPr>
            <p:ph idx="1"/>
          </p:nvPr>
        </p:nvSpPr>
        <p:spPr>
          <a:xfrm>
            <a:off x="457200" y="1690688"/>
            <a:ext cx="10896600" cy="4581775"/>
          </a:xfrm>
        </p:spPr>
        <p:txBody>
          <a:bodyPr>
            <a:normAutofit/>
          </a:bodyPr>
          <a:lstStyle/>
          <a:p>
            <a:r>
              <a:rPr kumimoji="1" lang="ja-JP" altLang="en-US" sz="3600" b="1" dirty="0">
                <a:latin typeface="メイリオ" panose="020B0604030504040204" pitchFamily="50" charset="-128"/>
                <a:ea typeface="メイリオ" panose="020B0604030504040204" pitchFamily="50" charset="-128"/>
              </a:rPr>
              <a:t>就労移行支援事業</a:t>
            </a:r>
            <a:endParaRPr kumimoji="1" lang="en-US" altLang="ja-JP" sz="3600" b="1" dirty="0">
              <a:latin typeface="メイリオ" panose="020B0604030504040204" pitchFamily="50" charset="-128"/>
              <a:ea typeface="メイリオ" panose="020B0604030504040204" pitchFamily="50" charset="-128"/>
            </a:endParaRPr>
          </a:p>
          <a:p>
            <a:endParaRPr kumimoji="1" lang="en-US" altLang="ja-JP" sz="3200" b="1" dirty="0">
              <a:latin typeface="メイリオ" panose="020B0604030504040204" pitchFamily="50" charset="-128"/>
              <a:ea typeface="メイリオ" panose="020B0604030504040204" pitchFamily="50" charset="-128"/>
            </a:endParaRPr>
          </a:p>
          <a:p>
            <a:pPr marL="0" indent="0">
              <a:buNone/>
            </a:pPr>
            <a:r>
              <a:rPr lang="ja-JP" altLang="en-US" sz="3200" dirty="0">
                <a:latin typeface="メイリオ" panose="020B0604030504040204" pitchFamily="50" charset="-128"/>
                <a:ea typeface="メイリオ" panose="020B0604030504040204" pitchFamily="50" charset="-128"/>
              </a:rPr>
              <a:t>通常の事業所に雇用されることが可能と見込まれる者に対して、①</a:t>
            </a:r>
            <a:r>
              <a:rPr lang="ja-JP" altLang="en-US" sz="3200" dirty="0">
                <a:solidFill>
                  <a:srgbClr val="FF0000"/>
                </a:solidFill>
                <a:latin typeface="メイリオ" panose="020B0604030504040204" pitchFamily="50" charset="-128"/>
                <a:ea typeface="メイリオ" panose="020B0604030504040204" pitchFamily="50" charset="-128"/>
              </a:rPr>
              <a:t>生産活動</a:t>
            </a:r>
            <a:r>
              <a:rPr lang="ja-JP" altLang="en-US" sz="3200" dirty="0">
                <a:latin typeface="メイリオ" panose="020B0604030504040204" pitchFamily="50" charset="-128"/>
                <a:ea typeface="メイリオ" panose="020B0604030504040204" pitchFamily="50" charset="-128"/>
              </a:rPr>
              <a:t>、職場体験等の活動の機会の提供その他の</a:t>
            </a:r>
            <a:r>
              <a:rPr lang="ja-JP" altLang="en-US" sz="3200" dirty="0">
                <a:solidFill>
                  <a:srgbClr val="FF0000"/>
                </a:solidFill>
                <a:latin typeface="メイリオ" panose="020B0604030504040204" pitchFamily="50" charset="-128"/>
                <a:ea typeface="メイリオ" panose="020B0604030504040204" pitchFamily="50" charset="-128"/>
              </a:rPr>
              <a:t>就労に必要な知識及び能力の向上のために必要な訓練</a:t>
            </a:r>
            <a:r>
              <a:rPr lang="ja-JP" altLang="en-US" sz="3200" dirty="0">
                <a:latin typeface="メイリオ" panose="020B0604030504040204" pitchFamily="50" charset="-128"/>
                <a:ea typeface="メイリオ" panose="020B0604030504040204" pitchFamily="50" charset="-128"/>
              </a:rPr>
              <a:t>、②</a:t>
            </a:r>
            <a:r>
              <a:rPr lang="ja-JP" altLang="en-US" sz="3200" dirty="0">
                <a:solidFill>
                  <a:srgbClr val="FF0000"/>
                </a:solidFill>
                <a:latin typeface="メイリオ" panose="020B0604030504040204" pitchFamily="50" charset="-128"/>
                <a:ea typeface="メイリオ" panose="020B0604030504040204" pitchFamily="50" charset="-128"/>
              </a:rPr>
              <a:t>求職活動</a:t>
            </a:r>
            <a:r>
              <a:rPr lang="ja-JP" altLang="en-US" sz="3200" dirty="0">
                <a:latin typeface="メイリオ" panose="020B0604030504040204" pitchFamily="50" charset="-128"/>
                <a:ea typeface="メイリオ" panose="020B0604030504040204" pitchFamily="50" charset="-128"/>
              </a:rPr>
              <a:t>に関する支援、③その適性に応じた</a:t>
            </a:r>
            <a:r>
              <a:rPr lang="ja-JP" altLang="en-US" sz="3200" dirty="0">
                <a:solidFill>
                  <a:srgbClr val="FF0000"/>
                </a:solidFill>
                <a:latin typeface="メイリオ" panose="020B0604030504040204" pitchFamily="50" charset="-128"/>
                <a:ea typeface="メイリオ" panose="020B0604030504040204" pitchFamily="50" charset="-128"/>
              </a:rPr>
              <a:t>職場の開拓</a:t>
            </a:r>
            <a:r>
              <a:rPr lang="ja-JP" altLang="en-US" sz="3200" dirty="0">
                <a:latin typeface="メイリオ" panose="020B0604030504040204" pitchFamily="50" charset="-128"/>
                <a:ea typeface="メイリオ" panose="020B0604030504040204" pitchFamily="50" charset="-128"/>
              </a:rPr>
              <a:t>、④就職後における</a:t>
            </a:r>
            <a:r>
              <a:rPr lang="ja-JP" altLang="en-US" sz="3200" dirty="0">
                <a:solidFill>
                  <a:srgbClr val="FF0000"/>
                </a:solidFill>
                <a:latin typeface="メイリオ" panose="020B0604030504040204" pitchFamily="50" charset="-128"/>
                <a:ea typeface="メイリオ" panose="020B0604030504040204" pitchFamily="50" charset="-128"/>
              </a:rPr>
              <a:t>職場への定着</a:t>
            </a:r>
            <a:r>
              <a:rPr lang="ja-JP" altLang="en-US" sz="3200" dirty="0">
                <a:latin typeface="メイリオ" panose="020B0604030504040204" pitchFamily="50" charset="-128"/>
                <a:ea typeface="メイリオ" panose="020B0604030504040204" pitchFamily="50" charset="-128"/>
              </a:rPr>
              <a:t>のために必要な相談等の支援を行う。</a:t>
            </a:r>
            <a:endParaRPr lang="en-US" altLang="ja-JP" sz="3200" dirty="0">
              <a:latin typeface="メイリオ" panose="020B0604030504040204" pitchFamily="50" charset="-128"/>
              <a:ea typeface="メイリオ" panose="020B0604030504040204" pitchFamily="50" charset="-128"/>
            </a:endParaRPr>
          </a:p>
          <a:p>
            <a:pPr marL="0" indent="0">
              <a:buNone/>
            </a:pPr>
            <a:r>
              <a:rPr kumimoji="1" lang="ja-JP" altLang="en-US" sz="3200" dirty="0">
                <a:latin typeface="メイリオ" panose="020B0604030504040204" pitchFamily="50" charset="-128"/>
                <a:ea typeface="メイリオ" panose="020B0604030504040204" pitchFamily="50" charset="-128"/>
              </a:rPr>
              <a:t>（標準利用期間：２年）</a:t>
            </a:r>
            <a:endParaRPr kumimoji="1" lang="en-US" altLang="ja-JP" sz="3200"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17239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B27427-CEFB-F631-2766-ECEE7A537059}"/>
              </a:ext>
            </a:extLst>
          </p:cNvPr>
          <p:cNvSpPr>
            <a:spLocks noGrp="1"/>
          </p:cNvSpPr>
          <p:nvPr>
            <p:ph type="title"/>
          </p:nvPr>
        </p:nvSpPr>
        <p:spPr/>
        <p:txBody>
          <a:bodyPr/>
          <a:lstStyle/>
          <a:p>
            <a:r>
              <a:rPr kumimoji="1" lang="ja-JP" altLang="en-US" dirty="0">
                <a:latin typeface="メイリオ" panose="020B0604030504040204" pitchFamily="50" charset="-128"/>
                <a:ea typeface="メイリオ" panose="020B0604030504040204" pitchFamily="50" charset="-128"/>
              </a:rPr>
              <a:t>就労系障害福祉サービスについて</a:t>
            </a:r>
          </a:p>
        </p:txBody>
      </p:sp>
      <p:sp>
        <p:nvSpPr>
          <p:cNvPr id="3" name="コンテンツ プレースホルダー 2">
            <a:extLst>
              <a:ext uri="{FF2B5EF4-FFF2-40B4-BE49-F238E27FC236}">
                <a16:creationId xmlns:a16="http://schemas.microsoft.com/office/drawing/2014/main" id="{B4B0EB34-C3E1-2ED8-5BF4-152A4349CD66}"/>
              </a:ext>
            </a:extLst>
          </p:cNvPr>
          <p:cNvSpPr>
            <a:spLocks noGrp="1"/>
          </p:cNvSpPr>
          <p:nvPr>
            <p:ph idx="1"/>
          </p:nvPr>
        </p:nvSpPr>
        <p:spPr>
          <a:xfrm>
            <a:off x="314590" y="1846931"/>
            <a:ext cx="11562819" cy="4489701"/>
          </a:xfrm>
        </p:spPr>
        <p:txBody>
          <a:bodyPr>
            <a:normAutofit/>
          </a:bodyPr>
          <a:lstStyle/>
          <a:p>
            <a:r>
              <a:rPr kumimoji="1" lang="ja-JP" altLang="en-US" sz="3600" b="1" dirty="0">
                <a:latin typeface="メイリオ" panose="020B0604030504040204" pitchFamily="50" charset="-128"/>
                <a:ea typeface="メイリオ" panose="020B0604030504040204" pitchFamily="50" charset="-128"/>
              </a:rPr>
              <a:t>就労継続支援</a:t>
            </a:r>
            <a:r>
              <a:rPr lang="en-US" altLang="ja-JP" sz="3600" b="1" dirty="0">
                <a:latin typeface="メイリオ" panose="020B0604030504040204" pitchFamily="50" charset="-128"/>
                <a:ea typeface="メイリオ" panose="020B0604030504040204" pitchFamily="50" charset="-128"/>
              </a:rPr>
              <a:t>A</a:t>
            </a:r>
            <a:r>
              <a:rPr kumimoji="1" lang="ja-JP" altLang="en-US" sz="3600" b="1" dirty="0">
                <a:latin typeface="メイリオ" panose="020B0604030504040204" pitchFamily="50" charset="-128"/>
                <a:ea typeface="メイリオ" panose="020B0604030504040204" pitchFamily="50" charset="-128"/>
              </a:rPr>
              <a:t>型事業</a:t>
            </a:r>
            <a:endParaRPr kumimoji="1" lang="en-US" altLang="ja-JP" sz="3600" b="1" dirty="0">
              <a:latin typeface="メイリオ" panose="020B0604030504040204" pitchFamily="50" charset="-128"/>
              <a:ea typeface="メイリオ" panose="020B0604030504040204" pitchFamily="50" charset="-128"/>
            </a:endParaRPr>
          </a:p>
          <a:p>
            <a:pPr marL="0" indent="0">
              <a:buNone/>
            </a:pPr>
            <a:endParaRPr kumimoji="1" lang="en-US" altLang="ja-JP" b="1" dirty="0">
              <a:latin typeface="メイリオ" panose="020B0604030504040204" pitchFamily="50" charset="-128"/>
              <a:ea typeface="メイリオ" panose="020B0604030504040204" pitchFamily="50" charset="-128"/>
            </a:endParaRPr>
          </a:p>
          <a:p>
            <a:pPr marL="0" indent="0">
              <a:buNone/>
            </a:pPr>
            <a:r>
              <a:rPr lang="ja-JP" altLang="en-US" sz="3200" dirty="0">
                <a:latin typeface="メイリオ" panose="020B0604030504040204" pitchFamily="50" charset="-128"/>
                <a:ea typeface="メイリオ" panose="020B0604030504040204" pitchFamily="50" charset="-128"/>
              </a:rPr>
              <a:t>通常の事業所に雇用されることが困難な障害者のうち、適切な支援により雇用契約等に基づき就労する者につき、</a:t>
            </a:r>
            <a:r>
              <a:rPr lang="ja-JP" altLang="en-US" sz="3200" dirty="0">
                <a:solidFill>
                  <a:srgbClr val="FF0000"/>
                </a:solidFill>
                <a:latin typeface="メイリオ" panose="020B0604030504040204" pitchFamily="50" charset="-128"/>
                <a:ea typeface="メイリオ" panose="020B0604030504040204" pitchFamily="50" charset="-128"/>
              </a:rPr>
              <a:t>生産活動、</a:t>
            </a:r>
            <a:r>
              <a:rPr lang="ja-JP" altLang="en-US" sz="3200" dirty="0">
                <a:latin typeface="メイリオ" panose="020B0604030504040204" pitchFamily="50" charset="-128"/>
                <a:ea typeface="メイリオ" panose="020B0604030504040204" pitchFamily="50" charset="-128"/>
              </a:rPr>
              <a:t>その他の活動の機会の提供、その他の</a:t>
            </a:r>
            <a:r>
              <a:rPr lang="ja-JP" altLang="en-US" sz="3200" dirty="0">
                <a:solidFill>
                  <a:srgbClr val="FF0000"/>
                </a:solidFill>
                <a:latin typeface="メイリオ" panose="020B0604030504040204" pitchFamily="50" charset="-128"/>
                <a:ea typeface="メイリオ" panose="020B0604030504040204" pitchFamily="50" charset="-128"/>
              </a:rPr>
              <a:t>就労に必要な知識及び能力の向上のために必要な訓練</a:t>
            </a:r>
            <a:r>
              <a:rPr lang="ja-JP" altLang="en-US" sz="3200" dirty="0">
                <a:latin typeface="メイリオ" panose="020B0604030504040204" pitchFamily="50" charset="-128"/>
                <a:ea typeface="メイリオ" panose="020B0604030504040204" pitchFamily="50" charset="-128"/>
              </a:rPr>
              <a:t>その他の必要な支援を行う。</a:t>
            </a:r>
            <a:endParaRPr kumimoji="1"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57732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83629-CA99-07C0-2166-78CCCFF7B5E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4DBB4DB-C9ED-4A0F-7E2B-37A25ADD3501}"/>
              </a:ext>
            </a:extLst>
          </p:cNvPr>
          <p:cNvSpPr>
            <a:spLocks noGrp="1"/>
          </p:cNvSpPr>
          <p:nvPr>
            <p:ph type="title"/>
          </p:nvPr>
        </p:nvSpPr>
        <p:spPr/>
        <p:txBody>
          <a:bodyPr/>
          <a:lstStyle/>
          <a:p>
            <a:r>
              <a:rPr kumimoji="1" lang="ja-JP" altLang="en-US" dirty="0">
                <a:latin typeface="メイリオ" panose="020B0604030504040204" pitchFamily="50" charset="-128"/>
                <a:ea typeface="メイリオ" panose="020B0604030504040204" pitchFamily="50" charset="-128"/>
              </a:rPr>
              <a:t>就労系障害福祉サービスについて</a:t>
            </a:r>
          </a:p>
        </p:txBody>
      </p:sp>
      <p:sp>
        <p:nvSpPr>
          <p:cNvPr id="3" name="コンテンツ プレースホルダー 2">
            <a:extLst>
              <a:ext uri="{FF2B5EF4-FFF2-40B4-BE49-F238E27FC236}">
                <a16:creationId xmlns:a16="http://schemas.microsoft.com/office/drawing/2014/main" id="{E9BD6D81-B73C-E9BD-5FB3-3B7145D2F684}"/>
              </a:ext>
            </a:extLst>
          </p:cNvPr>
          <p:cNvSpPr>
            <a:spLocks noGrp="1"/>
          </p:cNvSpPr>
          <p:nvPr>
            <p:ph idx="1"/>
          </p:nvPr>
        </p:nvSpPr>
        <p:spPr>
          <a:xfrm>
            <a:off x="436676" y="1846931"/>
            <a:ext cx="11318648" cy="4505742"/>
          </a:xfrm>
        </p:spPr>
        <p:txBody>
          <a:bodyPr>
            <a:normAutofit/>
          </a:bodyPr>
          <a:lstStyle/>
          <a:p>
            <a:r>
              <a:rPr kumimoji="1" lang="ja-JP" altLang="en-US" sz="3600" b="1" dirty="0">
                <a:latin typeface="メイリオ" panose="020B0604030504040204" pitchFamily="50" charset="-128"/>
                <a:ea typeface="メイリオ" panose="020B0604030504040204" pitchFamily="50" charset="-128"/>
              </a:rPr>
              <a:t>就労継続支援</a:t>
            </a:r>
            <a:r>
              <a:rPr kumimoji="1" lang="en-US" altLang="ja-JP" sz="3600" b="1" dirty="0">
                <a:latin typeface="メイリオ" panose="020B0604030504040204" pitchFamily="50" charset="-128"/>
                <a:ea typeface="メイリオ" panose="020B0604030504040204" pitchFamily="50" charset="-128"/>
              </a:rPr>
              <a:t>B</a:t>
            </a:r>
            <a:r>
              <a:rPr kumimoji="1" lang="ja-JP" altLang="en-US" sz="3600" b="1" dirty="0">
                <a:latin typeface="メイリオ" panose="020B0604030504040204" pitchFamily="50" charset="-128"/>
                <a:ea typeface="メイリオ" panose="020B0604030504040204" pitchFamily="50" charset="-128"/>
              </a:rPr>
              <a:t>型事業</a:t>
            </a:r>
            <a:endParaRPr kumimoji="1" lang="en-US" altLang="ja-JP" sz="3600" b="1" dirty="0">
              <a:latin typeface="メイリオ" panose="020B0604030504040204" pitchFamily="50" charset="-128"/>
              <a:ea typeface="メイリオ" panose="020B0604030504040204" pitchFamily="50" charset="-128"/>
            </a:endParaRPr>
          </a:p>
          <a:p>
            <a:pPr marL="0" indent="0">
              <a:buNone/>
            </a:pPr>
            <a:endParaRPr kumimoji="1" lang="en-US" altLang="ja-JP" b="1" dirty="0">
              <a:latin typeface="メイリオ" panose="020B0604030504040204" pitchFamily="50" charset="-128"/>
              <a:ea typeface="メイリオ" panose="020B0604030504040204" pitchFamily="50" charset="-128"/>
            </a:endParaRPr>
          </a:p>
          <a:p>
            <a:pPr marL="0" indent="0">
              <a:buNone/>
            </a:pPr>
            <a:r>
              <a:rPr kumimoji="1" lang="ja-JP" altLang="en-US" sz="3200" dirty="0">
                <a:latin typeface="メイリオ" panose="020B0604030504040204" pitchFamily="50" charset="-128"/>
                <a:ea typeface="メイリオ" panose="020B0604030504040204" pitchFamily="50" charset="-128"/>
              </a:rPr>
              <a:t>通常の事業所に雇用されることが困難であり、雇用契約に基づく就労が困難である者に対して、</a:t>
            </a:r>
            <a:r>
              <a:rPr kumimoji="1" lang="ja-JP" altLang="en-US" sz="3200" dirty="0">
                <a:solidFill>
                  <a:srgbClr val="FF0000"/>
                </a:solidFill>
                <a:latin typeface="メイリオ" panose="020B0604030504040204" pitchFamily="50" charset="-128"/>
                <a:ea typeface="メイリオ" panose="020B0604030504040204" pitchFamily="50" charset="-128"/>
              </a:rPr>
              <a:t>就労の機会の提供</a:t>
            </a:r>
            <a:r>
              <a:rPr kumimoji="1" lang="ja-JP" altLang="en-US" sz="3200" dirty="0">
                <a:latin typeface="メイリオ" panose="020B0604030504040204" pitchFamily="50" charset="-128"/>
                <a:ea typeface="メイリオ" panose="020B0604030504040204" pitchFamily="50" charset="-128"/>
              </a:rPr>
              <a:t>及び</a:t>
            </a:r>
            <a:r>
              <a:rPr kumimoji="1" lang="ja-JP" altLang="en-US" sz="3200" dirty="0">
                <a:solidFill>
                  <a:srgbClr val="FF0000"/>
                </a:solidFill>
                <a:latin typeface="メイリオ" panose="020B0604030504040204" pitchFamily="50" charset="-128"/>
                <a:ea typeface="メイリオ" panose="020B0604030504040204" pitchFamily="50" charset="-128"/>
              </a:rPr>
              <a:t>生産活動</a:t>
            </a:r>
            <a:r>
              <a:rPr kumimoji="1" lang="ja-JP" altLang="en-US" sz="3200" dirty="0">
                <a:latin typeface="メイリオ" panose="020B0604030504040204" pitchFamily="50" charset="-128"/>
                <a:ea typeface="メイリオ" panose="020B0604030504040204" pitchFamily="50" charset="-128"/>
              </a:rPr>
              <a:t>の機会の提供その他の</a:t>
            </a:r>
            <a:r>
              <a:rPr kumimoji="1" lang="ja-JP" altLang="en-US" sz="3200" dirty="0">
                <a:solidFill>
                  <a:srgbClr val="FF0000"/>
                </a:solidFill>
                <a:latin typeface="メイリオ" panose="020B0604030504040204" pitchFamily="50" charset="-128"/>
                <a:ea typeface="メイリオ" panose="020B0604030504040204" pitchFamily="50" charset="-128"/>
              </a:rPr>
              <a:t>就労に必要な知識及び能力の向上のために必要な訓練</a:t>
            </a:r>
            <a:r>
              <a:rPr kumimoji="1" lang="ja-JP" altLang="en-US" sz="3200" dirty="0">
                <a:latin typeface="メイリオ" panose="020B0604030504040204" pitchFamily="50" charset="-128"/>
                <a:ea typeface="メイリオ" panose="020B0604030504040204" pitchFamily="50" charset="-128"/>
              </a:rPr>
              <a:t>その他の必要な訓練を行う。</a:t>
            </a:r>
            <a:endParaRPr kumimoji="1" lang="en-US" altLang="ja-JP" sz="3200" dirty="0">
              <a:latin typeface="メイリオ" panose="020B0604030504040204" pitchFamily="50" charset="-128"/>
              <a:ea typeface="メイリオ" panose="020B0604030504040204" pitchFamily="50" charset="-128"/>
            </a:endParaRPr>
          </a:p>
          <a:p>
            <a:pPr marL="0" indent="0">
              <a:buNone/>
            </a:pPr>
            <a:r>
              <a:rPr lang="ja-JP" altLang="en-US" sz="3200" dirty="0">
                <a:latin typeface="メイリオ" panose="020B0604030504040204" pitchFamily="50" charset="-128"/>
                <a:ea typeface="メイリオ" panose="020B0604030504040204" pitchFamily="50" charset="-128"/>
              </a:rPr>
              <a:t>（利用期間：制限なし）</a:t>
            </a:r>
            <a:endParaRPr lang="en-US" altLang="ja-JP" sz="3200" dirty="0">
              <a:latin typeface="メイリオ" panose="020B0604030504040204" pitchFamily="50" charset="-128"/>
              <a:ea typeface="メイリオ" panose="020B0604030504040204" pitchFamily="50" charset="-128"/>
            </a:endParaRPr>
          </a:p>
          <a:p>
            <a:pPr marL="0" indent="0">
              <a:buNone/>
            </a:pPr>
            <a:endParaRPr kumimoji="1" lang="en-US" altLang="ja-JP"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036451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台形 1"/>
          <p:cNvSpPr/>
          <p:nvPr/>
        </p:nvSpPr>
        <p:spPr>
          <a:xfrm>
            <a:off x="3192400" y="177800"/>
            <a:ext cx="5778896" cy="6563568"/>
          </a:xfrm>
          <a:prstGeom prst="trapezoid">
            <a:avLst>
              <a:gd name="adj" fmla="val 29097"/>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6200000" scaled="1"/>
            <a:tileRect/>
          </a:gra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4" name="グループ化 11"/>
          <p:cNvGrpSpPr>
            <a:grpSpLocks/>
          </p:cNvGrpSpPr>
          <p:nvPr/>
        </p:nvGrpSpPr>
        <p:grpSpPr bwMode="auto">
          <a:xfrm>
            <a:off x="6355398" y="204424"/>
            <a:ext cx="1463045" cy="6348777"/>
            <a:chOff x="5052876" y="575790"/>
            <a:chExt cx="1462943" cy="5976938"/>
          </a:xfrm>
        </p:grpSpPr>
        <p:sp>
          <p:nvSpPr>
            <p:cNvPr id="154650" name="AutoShape 9"/>
            <p:cNvSpPr>
              <a:spLocks noChangeArrowheads="1"/>
            </p:cNvSpPr>
            <p:nvPr/>
          </p:nvSpPr>
          <p:spPr bwMode="auto">
            <a:xfrm>
              <a:off x="5076056" y="575790"/>
              <a:ext cx="1439763" cy="5976938"/>
            </a:xfrm>
            <a:prstGeom prst="rtTriangle">
              <a:avLst/>
            </a:prstGeom>
            <a:gradFill rotWithShape="1">
              <a:gsLst>
                <a:gs pos="0">
                  <a:srgbClr val="FFFF66"/>
                </a:gs>
                <a:gs pos="100000">
                  <a:srgbClr val="76762F"/>
                </a:gs>
              </a:gsLst>
              <a:lin ang="5400000" scaled="1"/>
            </a:gradFill>
            <a:ln w="9525">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2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 name="テキスト ボックス 10"/>
            <p:cNvSpPr txBox="1"/>
            <p:nvPr/>
          </p:nvSpPr>
          <p:spPr>
            <a:xfrm>
              <a:off x="5052876" y="3041251"/>
              <a:ext cx="738613" cy="2033181"/>
            </a:xfrm>
            <a:prstGeom prst="rect">
              <a:avLst/>
            </a:prstGeom>
            <a:noFill/>
            <a:ln>
              <a:noFill/>
            </a:ln>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くらす</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7" name="グループ化 9"/>
          <p:cNvGrpSpPr>
            <a:grpSpLocks/>
          </p:cNvGrpSpPr>
          <p:nvPr/>
        </p:nvGrpSpPr>
        <p:grpSpPr bwMode="auto">
          <a:xfrm>
            <a:off x="4362452" y="865718"/>
            <a:ext cx="1079500" cy="5222345"/>
            <a:chOff x="3066874" y="1368151"/>
            <a:chExt cx="1080120" cy="4720117"/>
          </a:xfrm>
        </p:grpSpPr>
        <p:grpSp>
          <p:nvGrpSpPr>
            <p:cNvPr id="9" name="グループ化 6"/>
            <p:cNvGrpSpPr>
              <a:grpSpLocks/>
            </p:cNvGrpSpPr>
            <p:nvPr/>
          </p:nvGrpSpPr>
          <p:grpSpPr bwMode="auto">
            <a:xfrm>
              <a:off x="3066874" y="1368151"/>
              <a:ext cx="1080120" cy="4720117"/>
              <a:chOff x="3131840" y="1325870"/>
              <a:chExt cx="1080120" cy="5599242"/>
            </a:xfrm>
          </p:grpSpPr>
          <p:sp>
            <p:nvSpPr>
              <p:cNvPr id="5" name="台形 4"/>
              <p:cNvSpPr/>
              <p:nvPr/>
            </p:nvSpPr>
            <p:spPr>
              <a:xfrm>
                <a:off x="3131840" y="1325870"/>
                <a:ext cx="1080120" cy="3570858"/>
              </a:xfrm>
              <a:prstGeom prst="trapezoid">
                <a:avLst>
                  <a:gd name="adj" fmla="val 42574"/>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台形 5"/>
              <p:cNvSpPr/>
              <p:nvPr/>
            </p:nvSpPr>
            <p:spPr>
              <a:xfrm flipV="1">
                <a:off x="3139783" y="4832694"/>
                <a:ext cx="1072177" cy="2092418"/>
              </a:xfrm>
              <a:prstGeom prst="trapezoid">
                <a:avLst>
                  <a:gd name="adj" fmla="val 48503"/>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4" name="テキスト ボックス 13"/>
            <p:cNvSpPr txBox="1"/>
            <p:nvPr/>
          </p:nvSpPr>
          <p:spPr>
            <a:xfrm>
              <a:off x="3208771" y="3088694"/>
              <a:ext cx="739088" cy="2089362"/>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はたらく</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5" name="テキスト ボックス 14"/>
          <p:cNvSpPr txBox="1"/>
          <p:nvPr/>
        </p:nvSpPr>
        <p:spPr>
          <a:xfrm>
            <a:off x="7233212" y="2823267"/>
            <a:ext cx="738664" cy="2592387"/>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かかわる</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10" name="グループ化 25"/>
          <p:cNvGrpSpPr>
            <a:grpSpLocks/>
          </p:cNvGrpSpPr>
          <p:nvPr/>
        </p:nvGrpSpPr>
        <p:grpSpPr bwMode="auto">
          <a:xfrm>
            <a:off x="5010153" y="178092"/>
            <a:ext cx="1655763" cy="6564021"/>
            <a:chOff x="3714946" y="980728"/>
            <a:chExt cx="1656184" cy="5760640"/>
          </a:xfrm>
        </p:grpSpPr>
        <p:sp>
          <p:nvSpPr>
            <p:cNvPr id="3" name="台形 2"/>
            <p:cNvSpPr/>
            <p:nvPr/>
          </p:nvSpPr>
          <p:spPr>
            <a:xfrm>
              <a:off x="3714946" y="980728"/>
              <a:ext cx="1656184" cy="5760640"/>
            </a:xfrm>
            <a:prstGeom prst="trapezoid">
              <a:avLst/>
            </a:prstGeom>
            <a:gradFill flip="none" rotWithShape="1">
              <a:gsLst>
                <a:gs pos="0">
                  <a:srgbClr val="FFCC66">
                    <a:shade val="30000"/>
                    <a:satMod val="115000"/>
                  </a:srgbClr>
                </a:gs>
                <a:gs pos="50000">
                  <a:srgbClr val="FFCC66">
                    <a:shade val="67500"/>
                    <a:satMod val="115000"/>
                  </a:srgbClr>
                </a:gs>
                <a:gs pos="100000">
                  <a:srgbClr val="FFCC66">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テキスト ボックス 12"/>
            <p:cNvSpPr txBox="1"/>
            <p:nvPr/>
          </p:nvSpPr>
          <p:spPr>
            <a:xfrm>
              <a:off x="4130394" y="3254820"/>
              <a:ext cx="738852" cy="3212878"/>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学ぶ・楽しむ</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12" name="グループ化 11">
            <a:extLst>
              <a:ext uri="{FF2B5EF4-FFF2-40B4-BE49-F238E27FC236}">
                <a16:creationId xmlns:a16="http://schemas.microsoft.com/office/drawing/2014/main" id="{C4E432CD-A1E4-EDD5-6E6F-673022AC791D}"/>
              </a:ext>
            </a:extLst>
          </p:cNvPr>
          <p:cNvGrpSpPr/>
          <p:nvPr/>
        </p:nvGrpSpPr>
        <p:grpSpPr>
          <a:xfrm>
            <a:off x="9324171" y="89711"/>
            <a:ext cx="1751595" cy="6702477"/>
            <a:chOff x="6885991" y="994215"/>
            <a:chExt cx="1751595" cy="5747152"/>
          </a:xfrm>
          <a:solidFill>
            <a:schemeClr val="accent6">
              <a:lumMod val="20000"/>
              <a:lumOff val="80000"/>
            </a:schemeClr>
          </a:solidFill>
        </p:grpSpPr>
        <p:sp>
          <p:nvSpPr>
            <p:cNvPr id="17" name="正方形/長方形 16">
              <a:extLst>
                <a:ext uri="{FF2B5EF4-FFF2-40B4-BE49-F238E27FC236}">
                  <a16:creationId xmlns:a16="http://schemas.microsoft.com/office/drawing/2014/main" id="{52D244D7-3894-9086-AC12-EB06CDA149EF}"/>
                </a:ext>
              </a:extLst>
            </p:cNvPr>
            <p:cNvSpPr/>
            <p:nvPr/>
          </p:nvSpPr>
          <p:spPr>
            <a:xfrm>
              <a:off x="6891337" y="994215"/>
              <a:ext cx="1724025" cy="45953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8" name="テキスト ボックス 18">
              <a:extLst>
                <a:ext uri="{FF2B5EF4-FFF2-40B4-BE49-F238E27FC236}">
                  <a16:creationId xmlns:a16="http://schemas.microsoft.com/office/drawing/2014/main" id="{15619368-DAAB-915D-6669-93E180778A52}"/>
                </a:ext>
              </a:extLst>
            </p:cNvPr>
            <p:cNvSpPr txBox="1">
              <a:spLocks noChangeArrowheads="1"/>
            </p:cNvSpPr>
            <p:nvPr/>
          </p:nvSpPr>
          <p:spPr bwMode="auto">
            <a:xfrm>
              <a:off x="6891338" y="1268413"/>
              <a:ext cx="1730375" cy="646112"/>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老年期</a:t>
              </a:r>
            </a:p>
          </p:txBody>
        </p:sp>
        <p:sp>
          <p:nvSpPr>
            <p:cNvPr id="19" name="正方形/長方形 18">
              <a:extLst>
                <a:ext uri="{FF2B5EF4-FFF2-40B4-BE49-F238E27FC236}">
                  <a16:creationId xmlns:a16="http://schemas.microsoft.com/office/drawing/2014/main" id="{830EFDFE-195C-27C7-2225-EAB5694F8F2F}"/>
                </a:ext>
              </a:extLst>
            </p:cNvPr>
            <p:cNvSpPr/>
            <p:nvPr/>
          </p:nvSpPr>
          <p:spPr>
            <a:xfrm>
              <a:off x="6891337" y="5558898"/>
              <a:ext cx="1746249" cy="571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0" name="テキスト ボックス 16">
              <a:extLst>
                <a:ext uri="{FF2B5EF4-FFF2-40B4-BE49-F238E27FC236}">
                  <a16:creationId xmlns:a16="http://schemas.microsoft.com/office/drawing/2014/main" id="{011C99E6-AEFA-86A5-4E80-4D6BC7AB74ED}"/>
                </a:ext>
              </a:extLst>
            </p:cNvPr>
            <p:cNvSpPr txBox="1">
              <a:spLocks noChangeArrowheads="1"/>
            </p:cNvSpPr>
            <p:nvPr/>
          </p:nvSpPr>
          <p:spPr bwMode="auto">
            <a:xfrm>
              <a:off x="6891337" y="5463733"/>
              <a:ext cx="1727729"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4" name="テキスト ボックス 17">
              <a:extLst>
                <a:ext uri="{FF2B5EF4-FFF2-40B4-BE49-F238E27FC236}">
                  <a16:creationId xmlns:a16="http://schemas.microsoft.com/office/drawing/2014/main" id="{70F2606C-F61D-4A63-6F55-8E45E5330FDD}"/>
                </a:ext>
              </a:extLst>
            </p:cNvPr>
            <p:cNvSpPr txBox="1">
              <a:spLocks noChangeArrowheads="1"/>
            </p:cNvSpPr>
            <p:nvPr/>
          </p:nvSpPr>
          <p:spPr bwMode="auto">
            <a:xfrm>
              <a:off x="6885991" y="3082766"/>
              <a:ext cx="1690688" cy="646112"/>
            </a:xfrm>
            <a:prstGeom prst="rect">
              <a:avLst/>
            </a:prstGeom>
            <a:grp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成人期</a:t>
              </a:r>
            </a:p>
          </p:txBody>
        </p:sp>
        <p:sp>
          <p:nvSpPr>
            <p:cNvPr id="26" name="テキスト ボックス 23">
              <a:extLst>
                <a:ext uri="{FF2B5EF4-FFF2-40B4-BE49-F238E27FC236}">
                  <a16:creationId xmlns:a16="http://schemas.microsoft.com/office/drawing/2014/main" id="{2559B4FB-83AD-4602-809F-ACC3611C236D}"/>
                </a:ext>
              </a:extLst>
            </p:cNvPr>
            <p:cNvSpPr txBox="1">
              <a:spLocks noChangeArrowheads="1"/>
            </p:cNvSpPr>
            <p:nvPr/>
          </p:nvSpPr>
          <p:spPr bwMode="auto">
            <a:xfrm>
              <a:off x="6907210" y="2135698"/>
              <a:ext cx="1690688" cy="461665"/>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壮年期</a:t>
              </a:r>
            </a:p>
          </p:txBody>
        </p:sp>
        <p:sp>
          <p:nvSpPr>
            <p:cNvPr id="28" name="正方形/長方形 27">
              <a:extLst>
                <a:ext uri="{FF2B5EF4-FFF2-40B4-BE49-F238E27FC236}">
                  <a16:creationId xmlns:a16="http://schemas.microsoft.com/office/drawing/2014/main" id="{A249C01A-9D64-35F6-3628-3BDB84772FF5}"/>
                </a:ext>
              </a:extLst>
            </p:cNvPr>
            <p:cNvSpPr/>
            <p:nvPr/>
          </p:nvSpPr>
          <p:spPr>
            <a:xfrm>
              <a:off x="6898245" y="6290670"/>
              <a:ext cx="1722902" cy="4506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乳児期</a:t>
              </a:r>
            </a:p>
          </p:txBody>
        </p:sp>
        <p:sp>
          <p:nvSpPr>
            <p:cNvPr id="29" name="テキスト ボックス 19">
              <a:extLst>
                <a:ext uri="{FF2B5EF4-FFF2-40B4-BE49-F238E27FC236}">
                  <a16:creationId xmlns:a16="http://schemas.microsoft.com/office/drawing/2014/main" id="{574769F5-4894-EEF1-22E9-125C723F9F9C}"/>
                </a:ext>
              </a:extLst>
            </p:cNvPr>
            <p:cNvSpPr txBox="1">
              <a:spLocks noChangeArrowheads="1"/>
            </p:cNvSpPr>
            <p:nvPr/>
          </p:nvSpPr>
          <p:spPr bwMode="auto">
            <a:xfrm>
              <a:off x="6902450" y="4126212"/>
              <a:ext cx="1704446"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青年期</a:t>
              </a:r>
            </a:p>
          </p:txBody>
        </p:sp>
      </p:grpSp>
      <p:sp>
        <p:nvSpPr>
          <p:cNvPr id="30" name="テキスト ボックス 17">
            <a:extLst>
              <a:ext uri="{FF2B5EF4-FFF2-40B4-BE49-F238E27FC236}">
                <a16:creationId xmlns:a16="http://schemas.microsoft.com/office/drawing/2014/main" id="{F8C25177-22C5-6486-A066-13AFD39CA061}"/>
              </a:ext>
            </a:extLst>
          </p:cNvPr>
          <p:cNvSpPr txBox="1">
            <a:spLocks noChangeArrowheads="1"/>
          </p:cNvSpPr>
          <p:nvPr/>
        </p:nvSpPr>
        <p:spPr bwMode="auto">
          <a:xfrm>
            <a:off x="9337585" y="4657427"/>
            <a:ext cx="1718470" cy="646331"/>
          </a:xfrm>
          <a:prstGeom prst="rect">
            <a:avLst/>
          </a:prstGeom>
          <a:solidFill>
            <a:schemeClr val="accent6">
              <a:lumMod val="20000"/>
              <a:lumOff val="80000"/>
            </a:scheme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児童期</a:t>
            </a:r>
          </a:p>
        </p:txBody>
      </p:sp>
      <p:sp>
        <p:nvSpPr>
          <p:cNvPr id="31" name="正方形/長方形 30">
            <a:extLst>
              <a:ext uri="{FF2B5EF4-FFF2-40B4-BE49-F238E27FC236}">
                <a16:creationId xmlns:a16="http://schemas.microsoft.com/office/drawing/2014/main" id="{220C0148-BCAF-9804-E4DA-09F4AB4ADFA7}"/>
              </a:ext>
            </a:extLst>
          </p:cNvPr>
          <p:cNvSpPr/>
          <p:nvPr/>
        </p:nvSpPr>
        <p:spPr>
          <a:xfrm>
            <a:off x="9324171" y="5598495"/>
            <a:ext cx="1735721" cy="76683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幼児期</a:t>
            </a:r>
          </a:p>
        </p:txBody>
      </p:sp>
      <p:sp>
        <p:nvSpPr>
          <p:cNvPr id="154624" name="Rectangle 14">
            <a:extLst>
              <a:ext uri="{FF2B5EF4-FFF2-40B4-BE49-F238E27FC236}">
                <a16:creationId xmlns:a16="http://schemas.microsoft.com/office/drawing/2014/main" id="{1C98FD2E-D396-D1B4-7534-BAC3869FE6D6}"/>
              </a:ext>
            </a:extLst>
          </p:cNvPr>
          <p:cNvSpPr>
            <a:spLocks noChangeArrowheads="1"/>
          </p:cNvSpPr>
          <p:nvPr/>
        </p:nvSpPr>
        <p:spPr bwMode="auto">
          <a:xfrm>
            <a:off x="3369857" y="5647090"/>
            <a:ext cx="5423982" cy="1077218"/>
          </a:xfrm>
          <a:prstGeom prst="rect">
            <a:avLst/>
          </a:prstGeom>
          <a:solidFill>
            <a:srgbClr val="A9D18E">
              <a:alpha val="69804"/>
            </a:srgbClr>
          </a:solid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1" i="0" u="sng" strike="noStrike" kern="1200" cap="none" spc="0" normalizeH="0" baseline="0" noProof="0" dirty="0">
                <a:ln>
                  <a:noFill/>
                </a:ln>
                <a:solidFill>
                  <a:srgbClr val="000099"/>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生涯発達支援と地域生活支援の４領域</a:t>
            </a:r>
            <a:endParaRPr kumimoji="1" lang="ja-JP" altLang="en-US" sz="32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2196285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A58E3-B1AC-E8AE-F967-31A15BCD2135}"/>
            </a:ext>
          </a:extLst>
        </p:cNvPr>
        <p:cNvGrpSpPr/>
        <p:nvPr/>
      </p:nvGrpSpPr>
      <p:grpSpPr>
        <a:xfrm>
          <a:off x="0" y="0"/>
          <a:ext cx="0" cy="0"/>
          <a:chOff x="0" y="0"/>
          <a:chExt cx="0" cy="0"/>
        </a:xfrm>
      </p:grpSpPr>
      <p:sp>
        <p:nvSpPr>
          <p:cNvPr id="2" name="台形 1">
            <a:extLst>
              <a:ext uri="{FF2B5EF4-FFF2-40B4-BE49-F238E27FC236}">
                <a16:creationId xmlns:a16="http://schemas.microsoft.com/office/drawing/2014/main" id="{57B14733-1B34-0D17-4BEF-8573FE64BC74}"/>
              </a:ext>
            </a:extLst>
          </p:cNvPr>
          <p:cNvSpPr/>
          <p:nvPr/>
        </p:nvSpPr>
        <p:spPr>
          <a:xfrm>
            <a:off x="3192400" y="177800"/>
            <a:ext cx="5778896" cy="6563568"/>
          </a:xfrm>
          <a:prstGeom prst="trapezoid">
            <a:avLst>
              <a:gd name="adj" fmla="val 29097"/>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6200000" scaled="1"/>
            <a:tileRect/>
          </a:gra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4" name="グループ化 11">
            <a:extLst>
              <a:ext uri="{FF2B5EF4-FFF2-40B4-BE49-F238E27FC236}">
                <a16:creationId xmlns:a16="http://schemas.microsoft.com/office/drawing/2014/main" id="{F7DDD01E-EE1D-2B4A-711D-440E0E0E254D}"/>
              </a:ext>
            </a:extLst>
          </p:cNvPr>
          <p:cNvGrpSpPr>
            <a:grpSpLocks/>
          </p:cNvGrpSpPr>
          <p:nvPr/>
        </p:nvGrpSpPr>
        <p:grpSpPr bwMode="auto">
          <a:xfrm>
            <a:off x="6355398" y="204424"/>
            <a:ext cx="1463045" cy="6348777"/>
            <a:chOff x="5052876" y="575790"/>
            <a:chExt cx="1462943" cy="5976938"/>
          </a:xfrm>
        </p:grpSpPr>
        <p:sp>
          <p:nvSpPr>
            <p:cNvPr id="154650" name="AutoShape 9">
              <a:extLst>
                <a:ext uri="{FF2B5EF4-FFF2-40B4-BE49-F238E27FC236}">
                  <a16:creationId xmlns:a16="http://schemas.microsoft.com/office/drawing/2014/main" id="{A64E5658-8A86-21BE-779D-FD7E436027BE}"/>
                </a:ext>
              </a:extLst>
            </p:cNvPr>
            <p:cNvSpPr>
              <a:spLocks noChangeArrowheads="1"/>
            </p:cNvSpPr>
            <p:nvPr/>
          </p:nvSpPr>
          <p:spPr bwMode="auto">
            <a:xfrm>
              <a:off x="5076056" y="575790"/>
              <a:ext cx="1439763" cy="5976938"/>
            </a:xfrm>
            <a:prstGeom prst="rtTriangle">
              <a:avLst/>
            </a:prstGeom>
            <a:gradFill rotWithShape="1">
              <a:gsLst>
                <a:gs pos="0">
                  <a:srgbClr val="FFFF66"/>
                </a:gs>
                <a:gs pos="100000">
                  <a:srgbClr val="76762F"/>
                </a:gs>
              </a:gsLst>
              <a:lin ang="5400000" scaled="1"/>
            </a:gradFill>
            <a:ln w="9525">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2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EEBFAD41-2604-A2A9-3BD9-0F557EC44AD4}"/>
                </a:ext>
              </a:extLst>
            </p:cNvPr>
            <p:cNvSpPr txBox="1"/>
            <p:nvPr/>
          </p:nvSpPr>
          <p:spPr>
            <a:xfrm>
              <a:off x="5052876" y="3041251"/>
              <a:ext cx="738613" cy="2033181"/>
            </a:xfrm>
            <a:prstGeom prst="rect">
              <a:avLst/>
            </a:prstGeom>
            <a:noFill/>
            <a:ln>
              <a:noFill/>
            </a:ln>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くらす</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7" name="グループ化 9">
            <a:extLst>
              <a:ext uri="{FF2B5EF4-FFF2-40B4-BE49-F238E27FC236}">
                <a16:creationId xmlns:a16="http://schemas.microsoft.com/office/drawing/2014/main" id="{CACF7AC3-A156-3BB3-7E50-955B663E8795}"/>
              </a:ext>
            </a:extLst>
          </p:cNvPr>
          <p:cNvGrpSpPr>
            <a:grpSpLocks/>
          </p:cNvGrpSpPr>
          <p:nvPr/>
        </p:nvGrpSpPr>
        <p:grpSpPr bwMode="auto">
          <a:xfrm>
            <a:off x="4362452" y="865718"/>
            <a:ext cx="1079500" cy="5222345"/>
            <a:chOff x="3066874" y="1368151"/>
            <a:chExt cx="1080120" cy="4720117"/>
          </a:xfrm>
        </p:grpSpPr>
        <p:grpSp>
          <p:nvGrpSpPr>
            <p:cNvPr id="9" name="グループ化 6">
              <a:extLst>
                <a:ext uri="{FF2B5EF4-FFF2-40B4-BE49-F238E27FC236}">
                  <a16:creationId xmlns:a16="http://schemas.microsoft.com/office/drawing/2014/main" id="{F937B691-29D2-DEEE-7C93-FE7A9CD9D483}"/>
                </a:ext>
              </a:extLst>
            </p:cNvPr>
            <p:cNvGrpSpPr>
              <a:grpSpLocks/>
            </p:cNvGrpSpPr>
            <p:nvPr/>
          </p:nvGrpSpPr>
          <p:grpSpPr bwMode="auto">
            <a:xfrm>
              <a:off x="3066874" y="1368151"/>
              <a:ext cx="1080120" cy="4720117"/>
              <a:chOff x="3131840" y="1325870"/>
              <a:chExt cx="1080120" cy="5599242"/>
            </a:xfrm>
          </p:grpSpPr>
          <p:sp>
            <p:nvSpPr>
              <p:cNvPr id="5" name="台形 4">
                <a:extLst>
                  <a:ext uri="{FF2B5EF4-FFF2-40B4-BE49-F238E27FC236}">
                    <a16:creationId xmlns:a16="http://schemas.microsoft.com/office/drawing/2014/main" id="{3AD58CDA-2454-1A61-D7FD-2D0F398BA7ED}"/>
                  </a:ext>
                </a:extLst>
              </p:cNvPr>
              <p:cNvSpPr/>
              <p:nvPr/>
            </p:nvSpPr>
            <p:spPr>
              <a:xfrm>
                <a:off x="3131840" y="1325870"/>
                <a:ext cx="1080120" cy="3570858"/>
              </a:xfrm>
              <a:prstGeom prst="trapezoid">
                <a:avLst>
                  <a:gd name="adj" fmla="val 42574"/>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台形 5">
                <a:extLst>
                  <a:ext uri="{FF2B5EF4-FFF2-40B4-BE49-F238E27FC236}">
                    <a16:creationId xmlns:a16="http://schemas.microsoft.com/office/drawing/2014/main" id="{3BF12076-A38B-5148-7D6D-5442BA7FA652}"/>
                  </a:ext>
                </a:extLst>
              </p:cNvPr>
              <p:cNvSpPr/>
              <p:nvPr/>
            </p:nvSpPr>
            <p:spPr>
              <a:xfrm flipV="1">
                <a:off x="3139783" y="4832694"/>
                <a:ext cx="1072177" cy="2092418"/>
              </a:xfrm>
              <a:prstGeom prst="trapezoid">
                <a:avLst>
                  <a:gd name="adj" fmla="val 48503"/>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4" name="テキスト ボックス 13">
              <a:extLst>
                <a:ext uri="{FF2B5EF4-FFF2-40B4-BE49-F238E27FC236}">
                  <a16:creationId xmlns:a16="http://schemas.microsoft.com/office/drawing/2014/main" id="{2DF9CA84-60D8-741E-BB3C-49D7580485AA}"/>
                </a:ext>
              </a:extLst>
            </p:cNvPr>
            <p:cNvSpPr txBox="1"/>
            <p:nvPr/>
          </p:nvSpPr>
          <p:spPr>
            <a:xfrm>
              <a:off x="3208771" y="3088694"/>
              <a:ext cx="739088" cy="2089362"/>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はたらく</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5" name="テキスト ボックス 14">
            <a:extLst>
              <a:ext uri="{FF2B5EF4-FFF2-40B4-BE49-F238E27FC236}">
                <a16:creationId xmlns:a16="http://schemas.microsoft.com/office/drawing/2014/main" id="{F1EF9989-14B7-6EAD-FF08-46253D6FD9B6}"/>
              </a:ext>
            </a:extLst>
          </p:cNvPr>
          <p:cNvSpPr txBox="1"/>
          <p:nvPr/>
        </p:nvSpPr>
        <p:spPr>
          <a:xfrm>
            <a:off x="7233212" y="2823267"/>
            <a:ext cx="738664" cy="2592387"/>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かかわる</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10" name="グループ化 25">
            <a:extLst>
              <a:ext uri="{FF2B5EF4-FFF2-40B4-BE49-F238E27FC236}">
                <a16:creationId xmlns:a16="http://schemas.microsoft.com/office/drawing/2014/main" id="{571EB555-11F7-2E66-56BD-2098F56F098F}"/>
              </a:ext>
            </a:extLst>
          </p:cNvPr>
          <p:cNvGrpSpPr>
            <a:grpSpLocks/>
          </p:cNvGrpSpPr>
          <p:nvPr/>
        </p:nvGrpSpPr>
        <p:grpSpPr bwMode="auto">
          <a:xfrm>
            <a:off x="5010153" y="178092"/>
            <a:ext cx="1655763" cy="6564021"/>
            <a:chOff x="3714946" y="980728"/>
            <a:chExt cx="1656184" cy="5760640"/>
          </a:xfrm>
        </p:grpSpPr>
        <p:sp>
          <p:nvSpPr>
            <p:cNvPr id="3" name="台形 2">
              <a:extLst>
                <a:ext uri="{FF2B5EF4-FFF2-40B4-BE49-F238E27FC236}">
                  <a16:creationId xmlns:a16="http://schemas.microsoft.com/office/drawing/2014/main" id="{9AD6B83C-298D-8AF4-AAD7-709D559D1BF5}"/>
                </a:ext>
              </a:extLst>
            </p:cNvPr>
            <p:cNvSpPr/>
            <p:nvPr/>
          </p:nvSpPr>
          <p:spPr>
            <a:xfrm>
              <a:off x="3714946" y="980728"/>
              <a:ext cx="1656184" cy="5760640"/>
            </a:xfrm>
            <a:prstGeom prst="trapezoid">
              <a:avLst/>
            </a:prstGeom>
            <a:gradFill flip="none" rotWithShape="1">
              <a:gsLst>
                <a:gs pos="0">
                  <a:srgbClr val="FFCC66">
                    <a:shade val="30000"/>
                    <a:satMod val="115000"/>
                  </a:srgbClr>
                </a:gs>
                <a:gs pos="50000">
                  <a:srgbClr val="FFCC66">
                    <a:shade val="67500"/>
                    <a:satMod val="115000"/>
                  </a:srgbClr>
                </a:gs>
                <a:gs pos="100000">
                  <a:srgbClr val="FFCC66">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34649CE8-C746-6945-09DA-44750CBD06CA}"/>
                </a:ext>
              </a:extLst>
            </p:cNvPr>
            <p:cNvSpPr txBox="1"/>
            <p:nvPr/>
          </p:nvSpPr>
          <p:spPr>
            <a:xfrm>
              <a:off x="4130394" y="3254820"/>
              <a:ext cx="738852" cy="3212878"/>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学ぶ・楽しむ</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12" name="グループ化 11">
            <a:extLst>
              <a:ext uri="{FF2B5EF4-FFF2-40B4-BE49-F238E27FC236}">
                <a16:creationId xmlns:a16="http://schemas.microsoft.com/office/drawing/2014/main" id="{FCAD69E8-3A0D-27C6-9212-DBCAE00C4FDB}"/>
              </a:ext>
            </a:extLst>
          </p:cNvPr>
          <p:cNvGrpSpPr/>
          <p:nvPr/>
        </p:nvGrpSpPr>
        <p:grpSpPr>
          <a:xfrm>
            <a:off x="9324171" y="89711"/>
            <a:ext cx="1751595" cy="6702477"/>
            <a:chOff x="6885991" y="994215"/>
            <a:chExt cx="1751595" cy="5747152"/>
          </a:xfrm>
          <a:solidFill>
            <a:schemeClr val="accent6">
              <a:lumMod val="20000"/>
              <a:lumOff val="80000"/>
            </a:schemeClr>
          </a:solidFill>
        </p:grpSpPr>
        <p:sp>
          <p:nvSpPr>
            <p:cNvPr id="17" name="正方形/長方形 16">
              <a:extLst>
                <a:ext uri="{FF2B5EF4-FFF2-40B4-BE49-F238E27FC236}">
                  <a16:creationId xmlns:a16="http://schemas.microsoft.com/office/drawing/2014/main" id="{74B98AD5-41E3-3D29-45FB-A860200761C0}"/>
                </a:ext>
              </a:extLst>
            </p:cNvPr>
            <p:cNvSpPr/>
            <p:nvPr/>
          </p:nvSpPr>
          <p:spPr>
            <a:xfrm>
              <a:off x="6891337" y="994215"/>
              <a:ext cx="1724025" cy="45953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8" name="テキスト ボックス 18">
              <a:extLst>
                <a:ext uri="{FF2B5EF4-FFF2-40B4-BE49-F238E27FC236}">
                  <a16:creationId xmlns:a16="http://schemas.microsoft.com/office/drawing/2014/main" id="{DABC2692-A0E2-6659-9CBC-478D08953A1E}"/>
                </a:ext>
              </a:extLst>
            </p:cNvPr>
            <p:cNvSpPr txBox="1">
              <a:spLocks noChangeArrowheads="1"/>
            </p:cNvSpPr>
            <p:nvPr/>
          </p:nvSpPr>
          <p:spPr bwMode="auto">
            <a:xfrm>
              <a:off x="6891338" y="1268413"/>
              <a:ext cx="1730375" cy="646112"/>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老年期</a:t>
              </a:r>
            </a:p>
          </p:txBody>
        </p:sp>
        <p:sp>
          <p:nvSpPr>
            <p:cNvPr id="19" name="正方形/長方形 18">
              <a:extLst>
                <a:ext uri="{FF2B5EF4-FFF2-40B4-BE49-F238E27FC236}">
                  <a16:creationId xmlns:a16="http://schemas.microsoft.com/office/drawing/2014/main" id="{FBC486D2-57AF-A703-7567-5AE952BE50E5}"/>
                </a:ext>
              </a:extLst>
            </p:cNvPr>
            <p:cNvSpPr/>
            <p:nvPr/>
          </p:nvSpPr>
          <p:spPr>
            <a:xfrm>
              <a:off x="6891337" y="5558898"/>
              <a:ext cx="1746249" cy="571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0" name="テキスト ボックス 16">
              <a:extLst>
                <a:ext uri="{FF2B5EF4-FFF2-40B4-BE49-F238E27FC236}">
                  <a16:creationId xmlns:a16="http://schemas.microsoft.com/office/drawing/2014/main" id="{02F91D8F-9248-B62A-EEB1-1CE68E16883C}"/>
                </a:ext>
              </a:extLst>
            </p:cNvPr>
            <p:cNvSpPr txBox="1">
              <a:spLocks noChangeArrowheads="1"/>
            </p:cNvSpPr>
            <p:nvPr/>
          </p:nvSpPr>
          <p:spPr bwMode="auto">
            <a:xfrm>
              <a:off x="6891337" y="5463733"/>
              <a:ext cx="1727729"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4" name="テキスト ボックス 17">
              <a:extLst>
                <a:ext uri="{FF2B5EF4-FFF2-40B4-BE49-F238E27FC236}">
                  <a16:creationId xmlns:a16="http://schemas.microsoft.com/office/drawing/2014/main" id="{37ABF214-7177-6823-4807-3D89727CD249}"/>
                </a:ext>
              </a:extLst>
            </p:cNvPr>
            <p:cNvSpPr txBox="1">
              <a:spLocks noChangeArrowheads="1"/>
            </p:cNvSpPr>
            <p:nvPr/>
          </p:nvSpPr>
          <p:spPr bwMode="auto">
            <a:xfrm>
              <a:off x="6885991" y="3082766"/>
              <a:ext cx="1690688" cy="646112"/>
            </a:xfrm>
            <a:prstGeom prst="rect">
              <a:avLst/>
            </a:prstGeom>
            <a:grp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成人期</a:t>
              </a:r>
            </a:p>
          </p:txBody>
        </p:sp>
        <p:sp>
          <p:nvSpPr>
            <p:cNvPr id="26" name="テキスト ボックス 23">
              <a:extLst>
                <a:ext uri="{FF2B5EF4-FFF2-40B4-BE49-F238E27FC236}">
                  <a16:creationId xmlns:a16="http://schemas.microsoft.com/office/drawing/2014/main" id="{32F4C447-BF25-6080-B28C-EEA1E837A5D1}"/>
                </a:ext>
              </a:extLst>
            </p:cNvPr>
            <p:cNvSpPr txBox="1">
              <a:spLocks noChangeArrowheads="1"/>
            </p:cNvSpPr>
            <p:nvPr/>
          </p:nvSpPr>
          <p:spPr bwMode="auto">
            <a:xfrm>
              <a:off x="6907210" y="2135698"/>
              <a:ext cx="1690688" cy="461665"/>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壮年期</a:t>
              </a:r>
            </a:p>
          </p:txBody>
        </p:sp>
        <p:sp>
          <p:nvSpPr>
            <p:cNvPr id="28" name="正方形/長方形 27">
              <a:extLst>
                <a:ext uri="{FF2B5EF4-FFF2-40B4-BE49-F238E27FC236}">
                  <a16:creationId xmlns:a16="http://schemas.microsoft.com/office/drawing/2014/main" id="{1CF1F70A-C079-3253-A7AE-11B577416B53}"/>
                </a:ext>
              </a:extLst>
            </p:cNvPr>
            <p:cNvSpPr/>
            <p:nvPr/>
          </p:nvSpPr>
          <p:spPr>
            <a:xfrm>
              <a:off x="6898245" y="6290670"/>
              <a:ext cx="1722902" cy="4506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乳児期</a:t>
              </a:r>
            </a:p>
          </p:txBody>
        </p:sp>
        <p:sp>
          <p:nvSpPr>
            <p:cNvPr id="29" name="テキスト ボックス 19">
              <a:extLst>
                <a:ext uri="{FF2B5EF4-FFF2-40B4-BE49-F238E27FC236}">
                  <a16:creationId xmlns:a16="http://schemas.microsoft.com/office/drawing/2014/main" id="{81E86823-FCB0-31D6-12BE-0236FC70BAF4}"/>
                </a:ext>
              </a:extLst>
            </p:cNvPr>
            <p:cNvSpPr txBox="1">
              <a:spLocks noChangeArrowheads="1"/>
            </p:cNvSpPr>
            <p:nvPr/>
          </p:nvSpPr>
          <p:spPr bwMode="auto">
            <a:xfrm>
              <a:off x="6902450" y="4126212"/>
              <a:ext cx="1704446"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青年期</a:t>
              </a:r>
            </a:p>
          </p:txBody>
        </p:sp>
      </p:grpSp>
      <p:sp>
        <p:nvSpPr>
          <p:cNvPr id="30" name="テキスト ボックス 17">
            <a:extLst>
              <a:ext uri="{FF2B5EF4-FFF2-40B4-BE49-F238E27FC236}">
                <a16:creationId xmlns:a16="http://schemas.microsoft.com/office/drawing/2014/main" id="{680A07CD-82CC-2EAC-9695-417EE78007B4}"/>
              </a:ext>
            </a:extLst>
          </p:cNvPr>
          <p:cNvSpPr txBox="1">
            <a:spLocks noChangeArrowheads="1"/>
          </p:cNvSpPr>
          <p:nvPr/>
        </p:nvSpPr>
        <p:spPr bwMode="auto">
          <a:xfrm>
            <a:off x="9337585" y="4657427"/>
            <a:ext cx="1718470" cy="646331"/>
          </a:xfrm>
          <a:prstGeom prst="rect">
            <a:avLst/>
          </a:prstGeom>
          <a:solidFill>
            <a:schemeClr val="accent6">
              <a:lumMod val="20000"/>
              <a:lumOff val="80000"/>
            </a:scheme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児童期</a:t>
            </a:r>
          </a:p>
        </p:txBody>
      </p:sp>
      <p:sp>
        <p:nvSpPr>
          <p:cNvPr id="31" name="正方形/長方形 30">
            <a:extLst>
              <a:ext uri="{FF2B5EF4-FFF2-40B4-BE49-F238E27FC236}">
                <a16:creationId xmlns:a16="http://schemas.microsoft.com/office/drawing/2014/main" id="{C000EE3B-ABAD-4E43-81B1-04B05F74A737}"/>
              </a:ext>
            </a:extLst>
          </p:cNvPr>
          <p:cNvSpPr/>
          <p:nvPr/>
        </p:nvSpPr>
        <p:spPr>
          <a:xfrm>
            <a:off x="9324171" y="5598495"/>
            <a:ext cx="1735721" cy="76683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幼児期</a:t>
            </a:r>
          </a:p>
        </p:txBody>
      </p:sp>
      <p:sp>
        <p:nvSpPr>
          <p:cNvPr id="8" name="ホームベース 11">
            <a:extLst>
              <a:ext uri="{FF2B5EF4-FFF2-40B4-BE49-F238E27FC236}">
                <a16:creationId xmlns:a16="http://schemas.microsoft.com/office/drawing/2014/main" id="{25584926-871A-0A07-911F-102C48454B08}"/>
              </a:ext>
            </a:extLst>
          </p:cNvPr>
          <p:cNvSpPr/>
          <p:nvPr/>
        </p:nvSpPr>
        <p:spPr>
          <a:xfrm>
            <a:off x="2877492" y="5257380"/>
            <a:ext cx="6408712" cy="427038"/>
          </a:xfrm>
          <a:prstGeom prst="homePlate">
            <a:avLst>
              <a:gd name="adj" fmla="val 458786"/>
            </a:avLst>
          </a:prstGeom>
          <a:solidFill>
            <a:srgbClr val="59EDF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1" name="テキスト ボックス 20">
            <a:extLst>
              <a:ext uri="{FF2B5EF4-FFF2-40B4-BE49-F238E27FC236}">
                <a16:creationId xmlns:a16="http://schemas.microsoft.com/office/drawing/2014/main" id="{75E25BAC-CDA4-E5F6-AF7F-FB6FEC5D06B1}"/>
              </a:ext>
            </a:extLst>
          </p:cNvPr>
          <p:cNvSpPr txBox="1"/>
          <p:nvPr/>
        </p:nvSpPr>
        <p:spPr>
          <a:xfrm>
            <a:off x="183058" y="225514"/>
            <a:ext cx="3768725" cy="646331"/>
          </a:xfrm>
          <a:prstGeom prst="rect">
            <a:avLst/>
          </a:prstGeom>
          <a:solidFill>
            <a:schemeClr val="accent6">
              <a:lumMod val="20000"/>
              <a:lumOff val="80000"/>
            </a:schemeClr>
          </a:solidFill>
          <a:ln>
            <a:no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幼児期～児童期</a:t>
            </a:r>
          </a:p>
        </p:txBody>
      </p:sp>
    </p:spTree>
    <p:extLst>
      <p:ext uri="{BB962C8B-B14F-4D97-AF65-F5344CB8AC3E}">
        <p14:creationId xmlns:p14="http://schemas.microsoft.com/office/powerpoint/2010/main" val="70628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円/楕円 1"/>
          <p:cNvSpPr/>
          <p:nvPr/>
        </p:nvSpPr>
        <p:spPr>
          <a:xfrm>
            <a:off x="3215680" y="548680"/>
            <a:ext cx="5760640" cy="5688632"/>
          </a:xfrm>
          <a:prstGeom prst="ellipse">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3" name="円/楕円 2"/>
          <p:cNvSpPr/>
          <p:nvPr/>
        </p:nvSpPr>
        <p:spPr>
          <a:xfrm>
            <a:off x="4583832" y="3284984"/>
            <a:ext cx="288032" cy="260648"/>
          </a:xfrm>
          <a:prstGeom prst="ellipse">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6" name="円/楕円 5"/>
          <p:cNvSpPr/>
          <p:nvPr/>
        </p:nvSpPr>
        <p:spPr>
          <a:xfrm>
            <a:off x="4943476" y="2276476"/>
            <a:ext cx="2232025" cy="2232025"/>
          </a:xfrm>
          <a:prstGeom prst="ellipse">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7" name="円/楕円 6"/>
          <p:cNvSpPr/>
          <p:nvPr/>
        </p:nvSpPr>
        <p:spPr>
          <a:xfrm>
            <a:off x="6545859" y="2420938"/>
            <a:ext cx="2142430" cy="2087562"/>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p:cNvSpPr txBox="1"/>
          <p:nvPr/>
        </p:nvSpPr>
        <p:spPr>
          <a:xfrm>
            <a:off x="4079399" y="2420938"/>
            <a:ext cx="738664" cy="2087562"/>
          </a:xfrm>
          <a:prstGeom prst="rect">
            <a:avLst/>
          </a:prstGeom>
          <a:noFill/>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はたらく</a:t>
            </a:r>
          </a:p>
        </p:txBody>
      </p:sp>
      <p:sp>
        <p:nvSpPr>
          <p:cNvPr id="10" name="テキスト ボックス 9"/>
          <p:cNvSpPr txBox="1"/>
          <p:nvPr/>
        </p:nvSpPr>
        <p:spPr>
          <a:xfrm>
            <a:off x="5663724" y="1916113"/>
            <a:ext cx="738664" cy="3213100"/>
          </a:xfrm>
          <a:prstGeom prst="rect">
            <a:avLst/>
          </a:prstGeom>
          <a:noFill/>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学ぶ・楽しむ</a:t>
            </a:r>
          </a:p>
        </p:txBody>
      </p:sp>
      <p:sp>
        <p:nvSpPr>
          <p:cNvPr id="11" name="テキスト ボックス 10"/>
          <p:cNvSpPr txBox="1"/>
          <p:nvPr/>
        </p:nvSpPr>
        <p:spPr>
          <a:xfrm>
            <a:off x="7301552" y="2665338"/>
            <a:ext cx="738664" cy="1555750"/>
          </a:xfrm>
          <a:prstGeom prst="rect">
            <a:avLst/>
          </a:prstGeom>
          <a:noFill/>
          <a:ln>
            <a:noFill/>
          </a:ln>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くらす</a:t>
            </a:r>
          </a:p>
        </p:txBody>
      </p:sp>
      <p:sp>
        <p:nvSpPr>
          <p:cNvPr id="12" name="テキスト ボックス 11"/>
          <p:cNvSpPr txBox="1"/>
          <p:nvPr/>
        </p:nvSpPr>
        <p:spPr>
          <a:xfrm>
            <a:off x="4800600" y="1054101"/>
            <a:ext cx="2590800" cy="769441"/>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かかわる</a:t>
            </a:r>
          </a:p>
        </p:txBody>
      </p:sp>
      <p:sp>
        <p:nvSpPr>
          <p:cNvPr id="14" name="Rectangle 2">
            <a:extLst>
              <a:ext uri="{FF2B5EF4-FFF2-40B4-BE49-F238E27FC236}">
                <a16:creationId xmlns:a16="http://schemas.microsoft.com/office/drawing/2014/main" id="{CC674D90-7C2A-42F9-A5DC-2A3C2EAD1FC5}"/>
              </a:ext>
            </a:extLst>
          </p:cNvPr>
          <p:cNvSpPr txBox="1">
            <a:spLocks noChangeArrowheads="1"/>
          </p:cNvSpPr>
          <p:nvPr/>
        </p:nvSpPr>
        <p:spPr>
          <a:xfrm>
            <a:off x="6698664" y="4969680"/>
            <a:ext cx="5493336" cy="1512032"/>
          </a:xfrm>
          <a:prstGeom prst="rect">
            <a:avLst/>
          </a:prstGeom>
        </p:spPr>
        <p:txBody>
          <a:bodyPr>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rPr>
              <a:t>乳児期からの「かかわる」が中心の毎日から、生活の中で「くらす」「学ぶ・楽しむ」の支援にも力を入れ、さらに将来に向けて　「はたらく」を位置づけていく時期</a:t>
            </a:r>
          </a:p>
        </p:txBody>
      </p:sp>
      <p:sp>
        <p:nvSpPr>
          <p:cNvPr id="4" name="テキスト ボックス 3">
            <a:extLst>
              <a:ext uri="{FF2B5EF4-FFF2-40B4-BE49-F238E27FC236}">
                <a16:creationId xmlns:a16="http://schemas.microsoft.com/office/drawing/2014/main" id="{BBBC2836-6724-E30C-C7B7-EC4F93EB1572}"/>
              </a:ext>
            </a:extLst>
          </p:cNvPr>
          <p:cNvSpPr txBox="1"/>
          <p:nvPr/>
        </p:nvSpPr>
        <p:spPr>
          <a:xfrm>
            <a:off x="183058" y="225514"/>
            <a:ext cx="3768725" cy="646331"/>
          </a:xfrm>
          <a:prstGeom prst="rect">
            <a:avLst/>
          </a:prstGeom>
          <a:solidFill>
            <a:schemeClr val="accent6">
              <a:lumMod val="20000"/>
              <a:lumOff val="80000"/>
            </a:schemeClr>
          </a:solidFill>
          <a:ln>
            <a:no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幼児期～児童期</a:t>
            </a:r>
          </a:p>
        </p:txBody>
      </p:sp>
    </p:spTree>
    <p:extLst>
      <p:ext uri="{BB962C8B-B14F-4D97-AF65-F5344CB8AC3E}">
        <p14:creationId xmlns:p14="http://schemas.microsoft.com/office/powerpoint/2010/main" val="98949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223F7-0358-1735-6A55-B24328BE07C1}"/>
            </a:ext>
          </a:extLst>
        </p:cNvPr>
        <p:cNvGrpSpPr/>
        <p:nvPr/>
      </p:nvGrpSpPr>
      <p:grpSpPr>
        <a:xfrm>
          <a:off x="0" y="0"/>
          <a:ext cx="0" cy="0"/>
          <a:chOff x="0" y="0"/>
          <a:chExt cx="0" cy="0"/>
        </a:xfrm>
      </p:grpSpPr>
      <p:sp>
        <p:nvSpPr>
          <p:cNvPr id="2" name="台形 1">
            <a:extLst>
              <a:ext uri="{FF2B5EF4-FFF2-40B4-BE49-F238E27FC236}">
                <a16:creationId xmlns:a16="http://schemas.microsoft.com/office/drawing/2014/main" id="{E1E5A0F3-1292-FB08-9B22-47B483456AE6}"/>
              </a:ext>
            </a:extLst>
          </p:cNvPr>
          <p:cNvSpPr/>
          <p:nvPr/>
        </p:nvSpPr>
        <p:spPr>
          <a:xfrm>
            <a:off x="3192400" y="177800"/>
            <a:ext cx="5778896" cy="6563568"/>
          </a:xfrm>
          <a:prstGeom prst="trapezoid">
            <a:avLst>
              <a:gd name="adj" fmla="val 29097"/>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6200000" scaled="1"/>
            <a:tileRect/>
          </a:gra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4" name="グループ化 11">
            <a:extLst>
              <a:ext uri="{FF2B5EF4-FFF2-40B4-BE49-F238E27FC236}">
                <a16:creationId xmlns:a16="http://schemas.microsoft.com/office/drawing/2014/main" id="{CA68C6C1-D855-4985-3F8A-B8A1EA366E45}"/>
              </a:ext>
            </a:extLst>
          </p:cNvPr>
          <p:cNvGrpSpPr>
            <a:grpSpLocks/>
          </p:cNvGrpSpPr>
          <p:nvPr/>
        </p:nvGrpSpPr>
        <p:grpSpPr bwMode="auto">
          <a:xfrm>
            <a:off x="6355398" y="204424"/>
            <a:ext cx="1463045" cy="6348777"/>
            <a:chOff x="5052876" y="575790"/>
            <a:chExt cx="1462943" cy="5976938"/>
          </a:xfrm>
        </p:grpSpPr>
        <p:sp>
          <p:nvSpPr>
            <p:cNvPr id="154650" name="AutoShape 9">
              <a:extLst>
                <a:ext uri="{FF2B5EF4-FFF2-40B4-BE49-F238E27FC236}">
                  <a16:creationId xmlns:a16="http://schemas.microsoft.com/office/drawing/2014/main" id="{63BC4564-DE99-8FC4-7CAB-6F3A5890A8C8}"/>
                </a:ext>
              </a:extLst>
            </p:cNvPr>
            <p:cNvSpPr>
              <a:spLocks noChangeArrowheads="1"/>
            </p:cNvSpPr>
            <p:nvPr/>
          </p:nvSpPr>
          <p:spPr bwMode="auto">
            <a:xfrm>
              <a:off x="5076056" y="575790"/>
              <a:ext cx="1439763" cy="5976938"/>
            </a:xfrm>
            <a:prstGeom prst="rtTriangle">
              <a:avLst/>
            </a:prstGeom>
            <a:gradFill rotWithShape="1">
              <a:gsLst>
                <a:gs pos="0">
                  <a:srgbClr val="FFFF66"/>
                </a:gs>
                <a:gs pos="100000">
                  <a:srgbClr val="76762F"/>
                </a:gs>
              </a:gsLst>
              <a:lin ang="5400000" scaled="1"/>
            </a:gradFill>
            <a:ln w="9525">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2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EB5E2B39-9550-3CF2-6DC1-463196380675}"/>
                </a:ext>
              </a:extLst>
            </p:cNvPr>
            <p:cNvSpPr txBox="1"/>
            <p:nvPr/>
          </p:nvSpPr>
          <p:spPr>
            <a:xfrm>
              <a:off x="5052876" y="3041251"/>
              <a:ext cx="738613" cy="2033181"/>
            </a:xfrm>
            <a:prstGeom prst="rect">
              <a:avLst/>
            </a:prstGeom>
            <a:noFill/>
            <a:ln>
              <a:noFill/>
            </a:ln>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くらす</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7" name="グループ化 9">
            <a:extLst>
              <a:ext uri="{FF2B5EF4-FFF2-40B4-BE49-F238E27FC236}">
                <a16:creationId xmlns:a16="http://schemas.microsoft.com/office/drawing/2014/main" id="{8EFB53AC-701F-8BB4-EB56-9BA958D51D3D}"/>
              </a:ext>
            </a:extLst>
          </p:cNvPr>
          <p:cNvGrpSpPr>
            <a:grpSpLocks/>
          </p:cNvGrpSpPr>
          <p:nvPr/>
        </p:nvGrpSpPr>
        <p:grpSpPr bwMode="auto">
          <a:xfrm>
            <a:off x="4362452" y="865718"/>
            <a:ext cx="1079500" cy="5222345"/>
            <a:chOff x="3066874" y="1368151"/>
            <a:chExt cx="1080120" cy="4720117"/>
          </a:xfrm>
        </p:grpSpPr>
        <p:grpSp>
          <p:nvGrpSpPr>
            <p:cNvPr id="9" name="グループ化 6">
              <a:extLst>
                <a:ext uri="{FF2B5EF4-FFF2-40B4-BE49-F238E27FC236}">
                  <a16:creationId xmlns:a16="http://schemas.microsoft.com/office/drawing/2014/main" id="{6A91F92F-CE7B-A66B-D36C-D56E8459A435}"/>
                </a:ext>
              </a:extLst>
            </p:cNvPr>
            <p:cNvGrpSpPr>
              <a:grpSpLocks/>
            </p:cNvGrpSpPr>
            <p:nvPr/>
          </p:nvGrpSpPr>
          <p:grpSpPr bwMode="auto">
            <a:xfrm>
              <a:off x="3066874" y="1368151"/>
              <a:ext cx="1080120" cy="4720117"/>
              <a:chOff x="3131840" y="1325870"/>
              <a:chExt cx="1080120" cy="5599242"/>
            </a:xfrm>
          </p:grpSpPr>
          <p:sp>
            <p:nvSpPr>
              <p:cNvPr id="5" name="台形 4">
                <a:extLst>
                  <a:ext uri="{FF2B5EF4-FFF2-40B4-BE49-F238E27FC236}">
                    <a16:creationId xmlns:a16="http://schemas.microsoft.com/office/drawing/2014/main" id="{B3E04AC5-B3B6-5FE4-EB0B-4A118BF977EE}"/>
                  </a:ext>
                </a:extLst>
              </p:cNvPr>
              <p:cNvSpPr/>
              <p:nvPr/>
            </p:nvSpPr>
            <p:spPr>
              <a:xfrm>
                <a:off x="3131840" y="1325870"/>
                <a:ext cx="1080120" cy="3570858"/>
              </a:xfrm>
              <a:prstGeom prst="trapezoid">
                <a:avLst>
                  <a:gd name="adj" fmla="val 42574"/>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台形 5">
                <a:extLst>
                  <a:ext uri="{FF2B5EF4-FFF2-40B4-BE49-F238E27FC236}">
                    <a16:creationId xmlns:a16="http://schemas.microsoft.com/office/drawing/2014/main" id="{BF73EFA6-AAEC-6940-ECF3-8B44B5B6A60F}"/>
                  </a:ext>
                </a:extLst>
              </p:cNvPr>
              <p:cNvSpPr/>
              <p:nvPr/>
            </p:nvSpPr>
            <p:spPr>
              <a:xfrm flipV="1">
                <a:off x="3139783" y="4832694"/>
                <a:ext cx="1072177" cy="2092418"/>
              </a:xfrm>
              <a:prstGeom prst="trapezoid">
                <a:avLst>
                  <a:gd name="adj" fmla="val 48503"/>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4" name="テキスト ボックス 13">
              <a:extLst>
                <a:ext uri="{FF2B5EF4-FFF2-40B4-BE49-F238E27FC236}">
                  <a16:creationId xmlns:a16="http://schemas.microsoft.com/office/drawing/2014/main" id="{AD932137-DB64-95A7-CEE0-0DB86701CA0C}"/>
                </a:ext>
              </a:extLst>
            </p:cNvPr>
            <p:cNvSpPr txBox="1"/>
            <p:nvPr/>
          </p:nvSpPr>
          <p:spPr>
            <a:xfrm>
              <a:off x="3208771" y="3088694"/>
              <a:ext cx="739088" cy="2089362"/>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はたらく</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5" name="テキスト ボックス 14">
            <a:extLst>
              <a:ext uri="{FF2B5EF4-FFF2-40B4-BE49-F238E27FC236}">
                <a16:creationId xmlns:a16="http://schemas.microsoft.com/office/drawing/2014/main" id="{4AA0BB98-D7B9-D592-BBDE-1D1036B5E990}"/>
              </a:ext>
            </a:extLst>
          </p:cNvPr>
          <p:cNvSpPr txBox="1"/>
          <p:nvPr/>
        </p:nvSpPr>
        <p:spPr>
          <a:xfrm>
            <a:off x="7233212" y="2823267"/>
            <a:ext cx="738664" cy="2592387"/>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かかわる</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10" name="グループ化 25">
            <a:extLst>
              <a:ext uri="{FF2B5EF4-FFF2-40B4-BE49-F238E27FC236}">
                <a16:creationId xmlns:a16="http://schemas.microsoft.com/office/drawing/2014/main" id="{7DC42E36-1C5D-A9DD-CAD0-D3F74E80DF5C}"/>
              </a:ext>
            </a:extLst>
          </p:cNvPr>
          <p:cNvGrpSpPr>
            <a:grpSpLocks/>
          </p:cNvGrpSpPr>
          <p:nvPr/>
        </p:nvGrpSpPr>
        <p:grpSpPr bwMode="auto">
          <a:xfrm>
            <a:off x="5010153" y="178092"/>
            <a:ext cx="1655763" cy="6564021"/>
            <a:chOff x="3714946" y="980728"/>
            <a:chExt cx="1656184" cy="5760640"/>
          </a:xfrm>
        </p:grpSpPr>
        <p:sp>
          <p:nvSpPr>
            <p:cNvPr id="3" name="台形 2">
              <a:extLst>
                <a:ext uri="{FF2B5EF4-FFF2-40B4-BE49-F238E27FC236}">
                  <a16:creationId xmlns:a16="http://schemas.microsoft.com/office/drawing/2014/main" id="{DF90D8E3-1F53-77B5-085A-7D7427CD1670}"/>
                </a:ext>
              </a:extLst>
            </p:cNvPr>
            <p:cNvSpPr/>
            <p:nvPr/>
          </p:nvSpPr>
          <p:spPr>
            <a:xfrm>
              <a:off x="3714946" y="980728"/>
              <a:ext cx="1656184" cy="5760640"/>
            </a:xfrm>
            <a:prstGeom prst="trapezoid">
              <a:avLst/>
            </a:prstGeom>
            <a:gradFill flip="none" rotWithShape="1">
              <a:gsLst>
                <a:gs pos="0">
                  <a:srgbClr val="FFCC66">
                    <a:shade val="30000"/>
                    <a:satMod val="115000"/>
                  </a:srgbClr>
                </a:gs>
                <a:gs pos="50000">
                  <a:srgbClr val="FFCC66">
                    <a:shade val="67500"/>
                    <a:satMod val="115000"/>
                  </a:srgbClr>
                </a:gs>
                <a:gs pos="100000">
                  <a:srgbClr val="FFCC66">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BA2F222C-373F-4FC9-E782-2BC65E85FF2A}"/>
                </a:ext>
              </a:extLst>
            </p:cNvPr>
            <p:cNvSpPr txBox="1"/>
            <p:nvPr/>
          </p:nvSpPr>
          <p:spPr>
            <a:xfrm>
              <a:off x="4130394" y="3254820"/>
              <a:ext cx="738852" cy="3212878"/>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学ぶ・楽しむ</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12" name="グループ化 11">
            <a:extLst>
              <a:ext uri="{FF2B5EF4-FFF2-40B4-BE49-F238E27FC236}">
                <a16:creationId xmlns:a16="http://schemas.microsoft.com/office/drawing/2014/main" id="{49A2E59D-DB3F-728B-94CD-5FAEE5E332E4}"/>
              </a:ext>
            </a:extLst>
          </p:cNvPr>
          <p:cNvGrpSpPr/>
          <p:nvPr/>
        </p:nvGrpSpPr>
        <p:grpSpPr>
          <a:xfrm>
            <a:off x="9324171" y="89711"/>
            <a:ext cx="1751595" cy="6702477"/>
            <a:chOff x="6885991" y="994215"/>
            <a:chExt cx="1751595" cy="5747152"/>
          </a:xfrm>
          <a:solidFill>
            <a:schemeClr val="accent6">
              <a:lumMod val="20000"/>
              <a:lumOff val="80000"/>
            </a:schemeClr>
          </a:solidFill>
        </p:grpSpPr>
        <p:sp>
          <p:nvSpPr>
            <p:cNvPr id="17" name="正方形/長方形 16">
              <a:extLst>
                <a:ext uri="{FF2B5EF4-FFF2-40B4-BE49-F238E27FC236}">
                  <a16:creationId xmlns:a16="http://schemas.microsoft.com/office/drawing/2014/main" id="{74E27673-7158-F024-9EDE-C437E58E3FA0}"/>
                </a:ext>
              </a:extLst>
            </p:cNvPr>
            <p:cNvSpPr/>
            <p:nvPr/>
          </p:nvSpPr>
          <p:spPr>
            <a:xfrm>
              <a:off x="6891337" y="994215"/>
              <a:ext cx="1724025" cy="45953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8" name="テキスト ボックス 18">
              <a:extLst>
                <a:ext uri="{FF2B5EF4-FFF2-40B4-BE49-F238E27FC236}">
                  <a16:creationId xmlns:a16="http://schemas.microsoft.com/office/drawing/2014/main" id="{C726A3CB-64DF-C97A-7DF2-B3D97A207940}"/>
                </a:ext>
              </a:extLst>
            </p:cNvPr>
            <p:cNvSpPr txBox="1">
              <a:spLocks noChangeArrowheads="1"/>
            </p:cNvSpPr>
            <p:nvPr/>
          </p:nvSpPr>
          <p:spPr bwMode="auto">
            <a:xfrm>
              <a:off x="6891338" y="1268413"/>
              <a:ext cx="1730375" cy="646112"/>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老年期</a:t>
              </a:r>
            </a:p>
          </p:txBody>
        </p:sp>
        <p:sp>
          <p:nvSpPr>
            <p:cNvPr id="19" name="正方形/長方形 18">
              <a:extLst>
                <a:ext uri="{FF2B5EF4-FFF2-40B4-BE49-F238E27FC236}">
                  <a16:creationId xmlns:a16="http://schemas.microsoft.com/office/drawing/2014/main" id="{ABC57A78-7C7F-46AE-AEA0-4DF5E6DA4C8B}"/>
                </a:ext>
              </a:extLst>
            </p:cNvPr>
            <p:cNvSpPr/>
            <p:nvPr/>
          </p:nvSpPr>
          <p:spPr>
            <a:xfrm>
              <a:off x="6891337" y="5558898"/>
              <a:ext cx="1746249" cy="571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0" name="テキスト ボックス 16">
              <a:extLst>
                <a:ext uri="{FF2B5EF4-FFF2-40B4-BE49-F238E27FC236}">
                  <a16:creationId xmlns:a16="http://schemas.microsoft.com/office/drawing/2014/main" id="{21779F4B-913E-ACFE-189D-F673578C4B1E}"/>
                </a:ext>
              </a:extLst>
            </p:cNvPr>
            <p:cNvSpPr txBox="1">
              <a:spLocks noChangeArrowheads="1"/>
            </p:cNvSpPr>
            <p:nvPr/>
          </p:nvSpPr>
          <p:spPr bwMode="auto">
            <a:xfrm>
              <a:off x="6891337" y="5463733"/>
              <a:ext cx="1727729"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4" name="テキスト ボックス 17">
              <a:extLst>
                <a:ext uri="{FF2B5EF4-FFF2-40B4-BE49-F238E27FC236}">
                  <a16:creationId xmlns:a16="http://schemas.microsoft.com/office/drawing/2014/main" id="{603B181C-FB7B-C55F-5D60-B1B009446EDD}"/>
                </a:ext>
              </a:extLst>
            </p:cNvPr>
            <p:cNvSpPr txBox="1">
              <a:spLocks noChangeArrowheads="1"/>
            </p:cNvSpPr>
            <p:nvPr/>
          </p:nvSpPr>
          <p:spPr bwMode="auto">
            <a:xfrm>
              <a:off x="6885991" y="3082766"/>
              <a:ext cx="1690688" cy="646112"/>
            </a:xfrm>
            <a:prstGeom prst="rect">
              <a:avLst/>
            </a:prstGeom>
            <a:grp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成人期</a:t>
              </a:r>
            </a:p>
          </p:txBody>
        </p:sp>
        <p:sp>
          <p:nvSpPr>
            <p:cNvPr id="26" name="テキスト ボックス 23">
              <a:extLst>
                <a:ext uri="{FF2B5EF4-FFF2-40B4-BE49-F238E27FC236}">
                  <a16:creationId xmlns:a16="http://schemas.microsoft.com/office/drawing/2014/main" id="{40C1C965-199B-11C4-D6CC-EDF7123C7175}"/>
                </a:ext>
              </a:extLst>
            </p:cNvPr>
            <p:cNvSpPr txBox="1">
              <a:spLocks noChangeArrowheads="1"/>
            </p:cNvSpPr>
            <p:nvPr/>
          </p:nvSpPr>
          <p:spPr bwMode="auto">
            <a:xfrm>
              <a:off x="6907210" y="2135698"/>
              <a:ext cx="1690688" cy="461665"/>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壮年期</a:t>
              </a:r>
            </a:p>
          </p:txBody>
        </p:sp>
        <p:sp>
          <p:nvSpPr>
            <p:cNvPr id="28" name="正方形/長方形 27">
              <a:extLst>
                <a:ext uri="{FF2B5EF4-FFF2-40B4-BE49-F238E27FC236}">
                  <a16:creationId xmlns:a16="http://schemas.microsoft.com/office/drawing/2014/main" id="{44EED722-0669-20CD-3406-72ADB71D9796}"/>
                </a:ext>
              </a:extLst>
            </p:cNvPr>
            <p:cNvSpPr/>
            <p:nvPr/>
          </p:nvSpPr>
          <p:spPr>
            <a:xfrm>
              <a:off x="6898245" y="6290670"/>
              <a:ext cx="1722902" cy="4506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乳児期</a:t>
              </a:r>
            </a:p>
          </p:txBody>
        </p:sp>
        <p:sp>
          <p:nvSpPr>
            <p:cNvPr id="29" name="テキスト ボックス 19">
              <a:extLst>
                <a:ext uri="{FF2B5EF4-FFF2-40B4-BE49-F238E27FC236}">
                  <a16:creationId xmlns:a16="http://schemas.microsoft.com/office/drawing/2014/main" id="{4B26EB60-1D18-D84B-AF03-769F85AE2E66}"/>
                </a:ext>
              </a:extLst>
            </p:cNvPr>
            <p:cNvSpPr txBox="1">
              <a:spLocks noChangeArrowheads="1"/>
            </p:cNvSpPr>
            <p:nvPr/>
          </p:nvSpPr>
          <p:spPr bwMode="auto">
            <a:xfrm>
              <a:off x="6902450" y="4126212"/>
              <a:ext cx="1704446"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青年期</a:t>
              </a:r>
            </a:p>
          </p:txBody>
        </p:sp>
      </p:grpSp>
      <p:sp>
        <p:nvSpPr>
          <p:cNvPr id="30" name="テキスト ボックス 17">
            <a:extLst>
              <a:ext uri="{FF2B5EF4-FFF2-40B4-BE49-F238E27FC236}">
                <a16:creationId xmlns:a16="http://schemas.microsoft.com/office/drawing/2014/main" id="{466F923D-CCB0-E75F-595F-79018764B22C}"/>
              </a:ext>
            </a:extLst>
          </p:cNvPr>
          <p:cNvSpPr txBox="1">
            <a:spLocks noChangeArrowheads="1"/>
          </p:cNvSpPr>
          <p:nvPr/>
        </p:nvSpPr>
        <p:spPr bwMode="auto">
          <a:xfrm>
            <a:off x="9337585" y="4657427"/>
            <a:ext cx="1718470" cy="646331"/>
          </a:xfrm>
          <a:prstGeom prst="rect">
            <a:avLst/>
          </a:prstGeom>
          <a:solidFill>
            <a:schemeClr val="accent6">
              <a:lumMod val="20000"/>
              <a:lumOff val="80000"/>
            </a:scheme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児童期</a:t>
            </a:r>
          </a:p>
        </p:txBody>
      </p:sp>
      <p:sp>
        <p:nvSpPr>
          <p:cNvPr id="31" name="正方形/長方形 30">
            <a:extLst>
              <a:ext uri="{FF2B5EF4-FFF2-40B4-BE49-F238E27FC236}">
                <a16:creationId xmlns:a16="http://schemas.microsoft.com/office/drawing/2014/main" id="{9B33FB48-4899-F5E6-655F-FC876FF4D637}"/>
              </a:ext>
            </a:extLst>
          </p:cNvPr>
          <p:cNvSpPr/>
          <p:nvPr/>
        </p:nvSpPr>
        <p:spPr>
          <a:xfrm>
            <a:off x="9324171" y="5598495"/>
            <a:ext cx="1735721" cy="76683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幼児期</a:t>
            </a:r>
          </a:p>
        </p:txBody>
      </p:sp>
      <p:sp>
        <p:nvSpPr>
          <p:cNvPr id="154624" name="Rectangle 14">
            <a:extLst>
              <a:ext uri="{FF2B5EF4-FFF2-40B4-BE49-F238E27FC236}">
                <a16:creationId xmlns:a16="http://schemas.microsoft.com/office/drawing/2014/main" id="{5E1E3B17-3844-A995-F9B4-DF7A67860F7D}"/>
              </a:ext>
            </a:extLst>
          </p:cNvPr>
          <p:cNvSpPr>
            <a:spLocks noChangeArrowheads="1"/>
          </p:cNvSpPr>
          <p:nvPr/>
        </p:nvSpPr>
        <p:spPr bwMode="auto">
          <a:xfrm>
            <a:off x="3369857" y="5647090"/>
            <a:ext cx="5423982" cy="1077218"/>
          </a:xfrm>
          <a:prstGeom prst="rect">
            <a:avLst/>
          </a:prstGeom>
          <a:solidFill>
            <a:srgbClr val="A9D18E">
              <a:alpha val="69804"/>
            </a:srgbClr>
          </a:solid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1" i="0" u="sng" strike="noStrike" kern="1200" cap="none" spc="0" normalizeH="0" baseline="0" noProof="0" dirty="0">
                <a:ln>
                  <a:noFill/>
                </a:ln>
                <a:solidFill>
                  <a:srgbClr val="000099"/>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生涯発達支援と地域生活支援の４領域</a:t>
            </a:r>
            <a:endParaRPr kumimoji="1" lang="ja-JP" altLang="en-US" sz="32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8" name="ホームベース 11">
            <a:extLst>
              <a:ext uri="{FF2B5EF4-FFF2-40B4-BE49-F238E27FC236}">
                <a16:creationId xmlns:a16="http://schemas.microsoft.com/office/drawing/2014/main" id="{2C219B29-58BC-16B6-389A-97D3C5615584}"/>
              </a:ext>
            </a:extLst>
          </p:cNvPr>
          <p:cNvSpPr/>
          <p:nvPr/>
        </p:nvSpPr>
        <p:spPr>
          <a:xfrm>
            <a:off x="2884686" y="2159114"/>
            <a:ext cx="6408712" cy="427038"/>
          </a:xfrm>
          <a:prstGeom prst="homePlate">
            <a:avLst>
              <a:gd name="adj" fmla="val 458786"/>
            </a:avLst>
          </a:prstGeom>
          <a:solidFill>
            <a:srgbClr val="59EDF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BED231D4-D9BA-F3A4-C9E6-4ED8288E20A4}"/>
              </a:ext>
            </a:extLst>
          </p:cNvPr>
          <p:cNvSpPr txBox="1"/>
          <p:nvPr/>
        </p:nvSpPr>
        <p:spPr>
          <a:xfrm>
            <a:off x="0" y="225514"/>
            <a:ext cx="3768725" cy="646331"/>
          </a:xfrm>
          <a:prstGeom prst="rect">
            <a:avLst/>
          </a:prstGeom>
          <a:solidFill>
            <a:schemeClr val="accent6">
              <a:lumMod val="20000"/>
              <a:lumOff val="80000"/>
            </a:schemeClr>
          </a:solidFill>
          <a:ln>
            <a:no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成人期～壮年期</a:t>
            </a:r>
          </a:p>
        </p:txBody>
      </p:sp>
    </p:spTree>
    <p:extLst>
      <p:ext uri="{BB962C8B-B14F-4D97-AF65-F5344CB8AC3E}">
        <p14:creationId xmlns:p14="http://schemas.microsoft.com/office/powerpoint/2010/main" val="91500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円/楕円 1"/>
          <p:cNvSpPr/>
          <p:nvPr/>
        </p:nvSpPr>
        <p:spPr>
          <a:xfrm>
            <a:off x="3215680" y="548680"/>
            <a:ext cx="5760640" cy="5688632"/>
          </a:xfrm>
          <a:prstGeom prst="ellipse">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3" name="円/楕円 2"/>
          <p:cNvSpPr/>
          <p:nvPr/>
        </p:nvSpPr>
        <p:spPr>
          <a:xfrm>
            <a:off x="3359696" y="2420888"/>
            <a:ext cx="2160240" cy="2016224"/>
          </a:xfrm>
          <a:prstGeom prst="ellipse">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7" name="円/楕円 6"/>
          <p:cNvSpPr/>
          <p:nvPr/>
        </p:nvSpPr>
        <p:spPr>
          <a:xfrm>
            <a:off x="6959600" y="2781301"/>
            <a:ext cx="1512888" cy="1368425"/>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p:cNvSpPr txBox="1"/>
          <p:nvPr/>
        </p:nvSpPr>
        <p:spPr>
          <a:xfrm>
            <a:off x="4079399" y="2420938"/>
            <a:ext cx="738664" cy="2087562"/>
          </a:xfrm>
          <a:prstGeom prst="rect">
            <a:avLst/>
          </a:prstGeom>
          <a:noFill/>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はたらく</a:t>
            </a:r>
          </a:p>
        </p:txBody>
      </p:sp>
      <p:sp>
        <p:nvSpPr>
          <p:cNvPr id="11" name="テキスト ボックス 10"/>
          <p:cNvSpPr txBox="1"/>
          <p:nvPr/>
        </p:nvSpPr>
        <p:spPr>
          <a:xfrm>
            <a:off x="7319486" y="2708275"/>
            <a:ext cx="738664" cy="1555750"/>
          </a:xfrm>
          <a:prstGeom prst="rect">
            <a:avLst/>
          </a:prstGeom>
          <a:noFill/>
          <a:ln>
            <a:noFill/>
          </a:ln>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くらす</a:t>
            </a:r>
          </a:p>
        </p:txBody>
      </p:sp>
      <p:sp>
        <p:nvSpPr>
          <p:cNvPr id="12" name="テキスト ボックス 11"/>
          <p:cNvSpPr txBox="1"/>
          <p:nvPr/>
        </p:nvSpPr>
        <p:spPr>
          <a:xfrm>
            <a:off x="4800600" y="1054101"/>
            <a:ext cx="2590800" cy="769441"/>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かかわる</a:t>
            </a:r>
          </a:p>
        </p:txBody>
      </p:sp>
      <p:sp>
        <p:nvSpPr>
          <p:cNvPr id="6" name="円/楕円 5"/>
          <p:cNvSpPr/>
          <p:nvPr/>
        </p:nvSpPr>
        <p:spPr>
          <a:xfrm>
            <a:off x="5159896" y="2420939"/>
            <a:ext cx="2016224" cy="1843087"/>
          </a:xfrm>
          <a:prstGeom prst="ellipse">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6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0" name="テキスト ボックス 9"/>
          <p:cNvSpPr txBox="1"/>
          <p:nvPr/>
        </p:nvSpPr>
        <p:spPr>
          <a:xfrm>
            <a:off x="5807492" y="1916113"/>
            <a:ext cx="738664" cy="3213100"/>
          </a:xfrm>
          <a:prstGeom prst="rect">
            <a:avLst/>
          </a:prstGeom>
          <a:noFill/>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学ぶ・楽しむ</a:t>
            </a:r>
          </a:p>
        </p:txBody>
      </p:sp>
      <p:sp>
        <p:nvSpPr>
          <p:cNvPr id="14" name="テキスト ボックス 13">
            <a:extLst>
              <a:ext uri="{FF2B5EF4-FFF2-40B4-BE49-F238E27FC236}">
                <a16:creationId xmlns:a16="http://schemas.microsoft.com/office/drawing/2014/main" id="{B36C26B6-FEB0-4C29-945C-5D77552D5E5F}"/>
              </a:ext>
            </a:extLst>
          </p:cNvPr>
          <p:cNvSpPr txBox="1"/>
          <p:nvPr/>
        </p:nvSpPr>
        <p:spPr>
          <a:xfrm>
            <a:off x="0" y="225514"/>
            <a:ext cx="3768725" cy="646331"/>
          </a:xfrm>
          <a:prstGeom prst="rect">
            <a:avLst/>
          </a:prstGeom>
          <a:solidFill>
            <a:schemeClr val="accent6">
              <a:lumMod val="20000"/>
              <a:lumOff val="80000"/>
            </a:schemeClr>
          </a:solidFill>
          <a:ln>
            <a:no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成人期～壮年期</a:t>
            </a:r>
          </a:p>
        </p:txBody>
      </p:sp>
      <p:sp>
        <p:nvSpPr>
          <p:cNvPr id="15" name="Rectangle 2">
            <a:extLst>
              <a:ext uri="{FF2B5EF4-FFF2-40B4-BE49-F238E27FC236}">
                <a16:creationId xmlns:a16="http://schemas.microsoft.com/office/drawing/2014/main" id="{AE95941E-3849-4399-A68E-E690BCA717AA}"/>
              </a:ext>
            </a:extLst>
          </p:cNvPr>
          <p:cNvSpPr txBox="1">
            <a:spLocks noChangeArrowheads="1"/>
          </p:cNvSpPr>
          <p:nvPr/>
        </p:nvSpPr>
        <p:spPr>
          <a:xfrm>
            <a:off x="6302722" y="5046116"/>
            <a:ext cx="5760640" cy="1670075"/>
          </a:xfrm>
          <a:prstGeom prst="rect">
            <a:avLst/>
          </a:prstGeom>
        </p:spPr>
        <p:txBody>
          <a:bodyPr>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rPr>
              <a:t>生活において、人との「かかわる」を基に「はたらく」が位置づけられ、これまでの　「学ぶ・楽しむ」とのバランスが保たれ、</a:t>
            </a:r>
            <a:br>
              <a:rPr kumimoji="1" lang="en-US" altLang="ja-JP"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rPr>
            </a:br>
            <a:r>
              <a:rPr kumimoji="1" lang="ja-JP" alt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rPr>
              <a:t>地域での「くらす」に向けた取り組みの時期　　　　</a:t>
            </a:r>
            <a:endParaRPr kumimoji="1" lang="ja-JP" altLang="en-US" sz="24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endParaRPr>
          </a:p>
        </p:txBody>
      </p:sp>
    </p:spTree>
    <p:extLst>
      <p:ext uri="{BB962C8B-B14F-4D97-AF65-F5344CB8AC3E}">
        <p14:creationId xmlns:p14="http://schemas.microsoft.com/office/powerpoint/2010/main" val="171884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4D737-F2A4-6457-22A7-540FC48BF0BF}"/>
              </a:ext>
            </a:extLst>
          </p:cNvPr>
          <p:cNvSpPr>
            <a:spLocks noGrp="1"/>
          </p:cNvSpPr>
          <p:nvPr>
            <p:ph type="title"/>
          </p:nvPr>
        </p:nvSpPr>
        <p:spPr>
          <a:xfrm>
            <a:off x="838200" y="396241"/>
            <a:ext cx="10515600" cy="4348480"/>
          </a:xfrm>
        </p:spPr>
        <p:txBody>
          <a:bodyPr>
            <a:normAutofit/>
          </a:bodyPr>
          <a:lstStyle/>
          <a:p>
            <a:pPr algn="ctr">
              <a:lnSpc>
                <a:spcPct val="150000"/>
              </a:lnSpc>
            </a:pPr>
            <a:r>
              <a:rPr lang="ja-JP" altLang="en-US" sz="3600" dirty="0">
                <a:latin typeface="UD デジタル 教科書体 NK-R" panose="02020400000000000000" pitchFamily="18" charset="-128"/>
                <a:ea typeface="UD デジタル 教科書体 NK-R" panose="02020400000000000000" pitchFamily="18" charset="-128"/>
              </a:rPr>
              <a:t>ミニ講義</a:t>
            </a:r>
            <a:br>
              <a:rPr lang="en-US" altLang="ja-JP" dirty="0">
                <a:latin typeface="UD デジタル 教科書体 NK-R" panose="02020400000000000000" pitchFamily="18" charset="-128"/>
                <a:ea typeface="UD デジタル 教科書体 NK-R" panose="02020400000000000000" pitchFamily="18" charset="-128"/>
              </a:rPr>
            </a:br>
            <a:br>
              <a:rPr lang="en-US" altLang="ja-JP" sz="3600" dirty="0">
                <a:latin typeface="UD デジタル 教科書体 NK-R" panose="02020400000000000000" pitchFamily="18" charset="-128"/>
                <a:ea typeface="UD デジタル 教科書体 NK-R" panose="02020400000000000000" pitchFamily="18" charset="-128"/>
              </a:rPr>
            </a:br>
            <a:r>
              <a:rPr lang="ja-JP" altLang="en-US" dirty="0">
                <a:latin typeface="UD デジタル 教科書体 NK-R" panose="02020400000000000000" pitchFamily="18" charset="-128"/>
                <a:ea typeface="UD デジタル 教科書体 NK-R" panose="02020400000000000000" pitchFamily="18" charset="-128"/>
              </a:rPr>
              <a:t>テーマ</a:t>
            </a:r>
            <a:br>
              <a:rPr lang="en-US" altLang="ja-JP" dirty="0">
                <a:latin typeface="UD デジタル 教科書体 NK-R" panose="02020400000000000000" pitchFamily="18" charset="-128"/>
                <a:ea typeface="UD デジタル 教科書体 NK-R" panose="02020400000000000000" pitchFamily="18" charset="-128"/>
              </a:rPr>
            </a:br>
            <a:r>
              <a:rPr lang="ja-JP" altLang="en-US" sz="5300" dirty="0">
                <a:latin typeface="UD デジタル 教科書体 NK-R" panose="02020400000000000000" pitchFamily="18" charset="-128"/>
                <a:ea typeface="UD デジタル 教科書体 NK-R" panose="02020400000000000000" pitchFamily="18" charset="-128"/>
              </a:rPr>
              <a:t>「就労支援のいま」</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3" name="スライド番号プレースホルダー 2">
            <a:extLst>
              <a:ext uri="{FF2B5EF4-FFF2-40B4-BE49-F238E27FC236}">
                <a16:creationId xmlns:a16="http://schemas.microsoft.com/office/drawing/2014/main" id="{B59F0F8B-A2BE-D146-C06F-1AC120115BC8}"/>
              </a:ext>
            </a:extLst>
          </p:cNvPr>
          <p:cNvSpPr>
            <a:spLocks noGrp="1"/>
          </p:cNvSpPr>
          <p:nvPr>
            <p:ph type="sldNum" sz="quarter" idx="12"/>
          </p:nvPr>
        </p:nvSpPr>
        <p:spPr/>
        <p:txBody>
          <a:bodyPr/>
          <a:lstStyle/>
          <a:p>
            <a:fld id="{C339E4E8-780C-47DA-9976-8D59F520AA81}" type="slidenum">
              <a:rPr kumimoji="1" lang="ja-JP" altLang="en-US" smtClean="0"/>
              <a:t>2</a:t>
            </a:fld>
            <a:endParaRPr kumimoji="1" lang="ja-JP" altLang="en-US"/>
          </a:p>
        </p:txBody>
      </p:sp>
    </p:spTree>
    <p:extLst>
      <p:ext uri="{BB962C8B-B14F-4D97-AF65-F5344CB8AC3E}">
        <p14:creationId xmlns:p14="http://schemas.microsoft.com/office/powerpoint/2010/main" val="1482571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B2C9A-C353-F19C-ACA3-A92759BF33DE}"/>
            </a:ext>
          </a:extLst>
        </p:cNvPr>
        <p:cNvGrpSpPr/>
        <p:nvPr/>
      </p:nvGrpSpPr>
      <p:grpSpPr>
        <a:xfrm>
          <a:off x="0" y="0"/>
          <a:ext cx="0" cy="0"/>
          <a:chOff x="0" y="0"/>
          <a:chExt cx="0" cy="0"/>
        </a:xfrm>
      </p:grpSpPr>
      <p:sp>
        <p:nvSpPr>
          <p:cNvPr id="2" name="台形 1">
            <a:extLst>
              <a:ext uri="{FF2B5EF4-FFF2-40B4-BE49-F238E27FC236}">
                <a16:creationId xmlns:a16="http://schemas.microsoft.com/office/drawing/2014/main" id="{D8A9C33D-966B-1E1D-177B-3E2A4523BF3C}"/>
              </a:ext>
            </a:extLst>
          </p:cNvPr>
          <p:cNvSpPr/>
          <p:nvPr/>
        </p:nvSpPr>
        <p:spPr>
          <a:xfrm>
            <a:off x="3192400" y="177800"/>
            <a:ext cx="5778896" cy="6563568"/>
          </a:xfrm>
          <a:prstGeom prst="trapezoid">
            <a:avLst>
              <a:gd name="adj" fmla="val 29097"/>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6200000" scaled="1"/>
            <a:tileRect/>
          </a:gra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4" name="グループ化 11">
            <a:extLst>
              <a:ext uri="{FF2B5EF4-FFF2-40B4-BE49-F238E27FC236}">
                <a16:creationId xmlns:a16="http://schemas.microsoft.com/office/drawing/2014/main" id="{8F00A5F9-8CCF-66BE-4840-3310905EE5E3}"/>
              </a:ext>
            </a:extLst>
          </p:cNvPr>
          <p:cNvGrpSpPr>
            <a:grpSpLocks/>
          </p:cNvGrpSpPr>
          <p:nvPr/>
        </p:nvGrpSpPr>
        <p:grpSpPr bwMode="auto">
          <a:xfrm>
            <a:off x="6355398" y="204424"/>
            <a:ext cx="1463045" cy="6348777"/>
            <a:chOff x="5052876" y="575790"/>
            <a:chExt cx="1462943" cy="5976938"/>
          </a:xfrm>
        </p:grpSpPr>
        <p:sp>
          <p:nvSpPr>
            <p:cNvPr id="154650" name="AutoShape 9">
              <a:extLst>
                <a:ext uri="{FF2B5EF4-FFF2-40B4-BE49-F238E27FC236}">
                  <a16:creationId xmlns:a16="http://schemas.microsoft.com/office/drawing/2014/main" id="{551B3564-572A-82A6-26AF-0D497910A3D9}"/>
                </a:ext>
              </a:extLst>
            </p:cNvPr>
            <p:cNvSpPr>
              <a:spLocks noChangeArrowheads="1"/>
            </p:cNvSpPr>
            <p:nvPr/>
          </p:nvSpPr>
          <p:spPr bwMode="auto">
            <a:xfrm>
              <a:off x="5076056" y="575790"/>
              <a:ext cx="1439763" cy="5976938"/>
            </a:xfrm>
            <a:prstGeom prst="rtTriangle">
              <a:avLst/>
            </a:prstGeom>
            <a:gradFill rotWithShape="1">
              <a:gsLst>
                <a:gs pos="0">
                  <a:srgbClr val="FFFF66"/>
                </a:gs>
                <a:gs pos="100000">
                  <a:srgbClr val="76762F"/>
                </a:gs>
              </a:gsLst>
              <a:lin ang="5400000" scaled="1"/>
            </a:gradFill>
            <a:ln w="9525">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2400" b="1"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4D1A73DC-9564-02F5-6320-3FE7EC723EDE}"/>
                </a:ext>
              </a:extLst>
            </p:cNvPr>
            <p:cNvSpPr txBox="1"/>
            <p:nvPr/>
          </p:nvSpPr>
          <p:spPr>
            <a:xfrm>
              <a:off x="5052876" y="3041251"/>
              <a:ext cx="738613" cy="2033181"/>
            </a:xfrm>
            <a:prstGeom prst="rect">
              <a:avLst/>
            </a:prstGeom>
            <a:noFill/>
            <a:ln>
              <a:noFill/>
            </a:ln>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くらす</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7" name="グループ化 9">
            <a:extLst>
              <a:ext uri="{FF2B5EF4-FFF2-40B4-BE49-F238E27FC236}">
                <a16:creationId xmlns:a16="http://schemas.microsoft.com/office/drawing/2014/main" id="{C46DE7A7-22C2-05A5-EE35-8A14BC3E5206}"/>
              </a:ext>
            </a:extLst>
          </p:cNvPr>
          <p:cNvGrpSpPr>
            <a:grpSpLocks/>
          </p:cNvGrpSpPr>
          <p:nvPr/>
        </p:nvGrpSpPr>
        <p:grpSpPr bwMode="auto">
          <a:xfrm>
            <a:off x="4362452" y="865718"/>
            <a:ext cx="1079500" cy="5222345"/>
            <a:chOff x="3066874" y="1368151"/>
            <a:chExt cx="1080120" cy="4720117"/>
          </a:xfrm>
        </p:grpSpPr>
        <p:grpSp>
          <p:nvGrpSpPr>
            <p:cNvPr id="9" name="グループ化 6">
              <a:extLst>
                <a:ext uri="{FF2B5EF4-FFF2-40B4-BE49-F238E27FC236}">
                  <a16:creationId xmlns:a16="http://schemas.microsoft.com/office/drawing/2014/main" id="{337EF5F5-141C-0D8F-AB8A-98000795E27F}"/>
                </a:ext>
              </a:extLst>
            </p:cNvPr>
            <p:cNvGrpSpPr>
              <a:grpSpLocks/>
            </p:cNvGrpSpPr>
            <p:nvPr/>
          </p:nvGrpSpPr>
          <p:grpSpPr bwMode="auto">
            <a:xfrm>
              <a:off x="3066874" y="1368151"/>
              <a:ext cx="1080120" cy="4720117"/>
              <a:chOff x="3131840" y="1325870"/>
              <a:chExt cx="1080120" cy="5599242"/>
            </a:xfrm>
          </p:grpSpPr>
          <p:sp>
            <p:nvSpPr>
              <p:cNvPr id="5" name="台形 4">
                <a:extLst>
                  <a:ext uri="{FF2B5EF4-FFF2-40B4-BE49-F238E27FC236}">
                    <a16:creationId xmlns:a16="http://schemas.microsoft.com/office/drawing/2014/main" id="{09BBD253-35AD-0A43-FEC1-9D1C96FE25B8}"/>
                  </a:ext>
                </a:extLst>
              </p:cNvPr>
              <p:cNvSpPr/>
              <p:nvPr/>
            </p:nvSpPr>
            <p:spPr>
              <a:xfrm>
                <a:off x="3131840" y="1325870"/>
                <a:ext cx="1080120" cy="3570858"/>
              </a:xfrm>
              <a:prstGeom prst="trapezoid">
                <a:avLst>
                  <a:gd name="adj" fmla="val 42574"/>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台形 5">
                <a:extLst>
                  <a:ext uri="{FF2B5EF4-FFF2-40B4-BE49-F238E27FC236}">
                    <a16:creationId xmlns:a16="http://schemas.microsoft.com/office/drawing/2014/main" id="{7385171C-057C-F942-DD1E-11DC0B222118}"/>
                  </a:ext>
                </a:extLst>
              </p:cNvPr>
              <p:cNvSpPr/>
              <p:nvPr/>
            </p:nvSpPr>
            <p:spPr>
              <a:xfrm flipV="1">
                <a:off x="3139783" y="4832694"/>
                <a:ext cx="1072177" cy="2092418"/>
              </a:xfrm>
              <a:prstGeom prst="trapezoid">
                <a:avLst>
                  <a:gd name="adj" fmla="val 48503"/>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4" name="テキスト ボックス 13">
              <a:extLst>
                <a:ext uri="{FF2B5EF4-FFF2-40B4-BE49-F238E27FC236}">
                  <a16:creationId xmlns:a16="http://schemas.microsoft.com/office/drawing/2014/main" id="{BF91FCA2-BEBB-DE11-DCE2-9640220603B5}"/>
                </a:ext>
              </a:extLst>
            </p:cNvPr>
            <p:cNvSpPr txBox="1"/>
            <p:nvPr/>
          </p:nvSpPr>
          <p:spPr>
            <a:xfrm>
              <a:off x="3208771" y="3088694"/>
              <a:ext cx="739088" cy="2089362"/>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はたらく</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5" name="テキスト ボックス 14">
            <a:extLst>
              <a:ext uri="{FF2B5EF4-FFF2-40B4-BE49-F238E27FC236}">
                <a16:creationId xmlns:a16="http://schemas.microsoft.com/office/drawing/2014/main" id="{8DBEACF4-172B-674B-3AB4-AC8E6508D779}"/>
              </a:ext>
            </a:extLst>
          </p:cNvPr>
          <p:cNvSpPr txBox="1"/>
          <p:nvPr/>
        </p:nvSpPr>
        <p:spPr>
          <a:xfrm>
            <a:off x="7233212" y="2823267"/>
            <a:ext cx="738664" cy="2592387"/>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かかわる</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10" name="グループ化 25">
            <a:extLst>
              <a:ext uri="{FF2B5EF4-FFF2-40B4-BE49-F238E27FC236}">
                <a16:creationId xmlns:a16="http://schemas.microsoft.com/office/drawing/2014/main" id="{DA44D598-C1D3-4EA0-C169-86B48884BD85}"/>
              </a:ext>
            </a:extLst>
          </p:cNvPr>
          <p:cNvGrpSpPr>
            <a:grpSpLocks/>
          </p:cNvGrpSpPr>
          <p:nvPr/>
        </p:nvGrpSpPr>
        <p:grpSpPr bwMode="auto">
          <a:xfrm>
            <a:off x="5010153" y="178092"/>
            <a:ext cx="1655763" cy="6564021"/>
            <a:chOff x="3714946" y="980728"/>
            <a:chExt cx="1656184" cy="5760640"/>
          </a:xfrm>
        </p:grpSpPr>
        <p:sp>
          <p:nvSpPr>
            <p:cNvPr id="3" name="台形 2">
              <a:extLst>
                <a:ext uri="{FF2B5EF4-FFF2-40B4-BE49-F238E27FC236}">
                  <a16:creationId xmlns:a16="http://schemas.microsoft.com/office/drawing/2014/main" id="{73332EE6-A8B4-D889-D2E9-6906F3DA83CD}"/>
                </a:ext>
              </a:extLst>
            </p:cNvPr>
            <p:cNvSpPr/>
            <p:nvPr/>
          </p:nvSpPr>
          <p:spPr>
            <a:xfrm>
              <a:off x="3714946" y="980728"/>
              <a:ext cx="1656184" cy="5760640"/>
            </a:xfrm>
            <a:prstGeom prst="trapezoid">
              <a:avLst/>
            </a:prstGeom>
            <a:gradFill flip="none" rotWithShape="1">
              <a:gsLst>
                <a:gs pos="0">
                  <a:srgbClr val="FFCC66">
                    <a:shade val="30000"/>
                    <a:satMod val="115000"/>
                  </a:srgbClr>
                </a:gs>
                <a:gs pos="50000">
                  <a:srgbClr val="FFCC66">
                    <a:shade val="67500"/>
                    <a:satMod val="115000"/>
                  </a:srgbClr>
                </a:gs>
                <a:gs pos="100000">
                  <a:srgbClr val="FFCC66">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56597524-B812-66DF-A296-3476E7A5A7A1}"/>
                </a:ext>
              </a:extLst>
            </p:cNvPr>
            <p:cNvSpPr txBox="1"/>
            <p:nvPr/>
          </p:nvSpPr>
          <p:spPr>
            <a:xfrm>
              <a:off x="4130394" y="3254820"/>
              <a:ext cx="738852" cy="3212878"/>
            </a:xfrm>
            <a:prstGeom prst="rect">
              <a:avLst/>
            </a:prstGeom>
            <a:noFill/>
          </p:spPr>
          <p:txBody>
            <a:bodyPr vert="eaVe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mn-cs"/>
                </a:rPr>
                <a:t>学ぶ・楽しむ</a:t>
              </a:r>
              <a:endParaRPr kumimoji="1" lang="ja-JP" altLang="en-US" sz="3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pSp>
      <p:grpSp>
        <p:nvGrpSpPr>
          <p:cNvPr id="12" name="グループ化 11">
            <a:extLst>
              <a:ext uri="{FF2B5EF4-FFF2-40B4-BE49-F238E27FC236}">
                <a16:creationId xmlns:a16="http://schemas.microsoft.com/office/drawing/2014/main" id="{D780D8A0-4884-F607-5B59-B37D46DE1119}"/>
              </a:ext>
            </a:extLst>
          </p:cNvPr>
          <p:cNvGrpSpPr/>
          <p:nvPr/>
        </p:nvGrpSpPr>
        <p:grpSpPr>
          <a:xfrm>
            <a:off x="9324171" y="89711"/>
            <a:ext cx="1751595" cy="6702477"/>
            <a:chOff x="6885991" y="994215"/>
            <a:chExt cx="1751595" cy="5747152"/>
          </a:xfrm>
          <a:solidFill>
            <a:schemeClr val="accent6">
              <a:lumMod val="20000"/>
              <a:lumOff val="80000"/>
            </a:schemeClr>
          </a:solidFill>
        </p:grpSpPr>
        <p:sp>
          <p:nvSpPr>
            <p:cNvPr id="17" name="正方形/長方形 16">
              <a:extLst>
                <a:ext uri="{FF2B5EF4-FFF2-40B4-BE49-F238E27FC236}">
                  <a16:creationId xmlns:a16="http://schemas.microsoft.com/office/drawing/2014/main" id="{A47FFE50-5B21-5C5D-2390-8786E8A67108}"/>
                </a:ext>
              </a:extLst>
            </p:cNvPr>
            <p:cNvSpPr/>
            <p:nvPr/>
          </p:nvSpPr>
          <p:spPr>
            <a:xfrm>
              <a:off x="6891337" y="994215"/>
              <a:ext cx="1724025" cy="45953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8" name="テキスト ボックス 18">
              <a:extLst>
                <a:ext uri="{FF2B5EF4-FFF2-40B4-BE49-F238E27FC236}">
                  <a16:creationId xmlns:a16="http://schemas.microsoft.com/office/drawing/2014/main" id="{D3B1122D-A9BE-A96D-400B-8945E4090225}"/>
                </a:ext>
              </a:extLst>
            </p:cNvPr>
            <p:cNvSpPr txBox="1">
              <a:spLocks noChangeArrowheads="1"/>
            </p:cNvSpPr>
            <p:nvPr/>
          </p:nvSpPr>
          <p:spPr bwMode="auto">
            <a:xfrm>
              <a:off x="6891338" y="1268413"/>
              <a:ext cx="1730375" cy="646112"/>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老年期</a:t>
              </a:r>
            </a:p>
          </p:txBody>
        </p:sp>
        <p:sp>
          <p:nvSpPr>
            <p:cNvPr id="19" name="正方形/長方形 18">
              <a:extLst>
                <a:ext uri="{FF2B5EF4-FFF2-40B4-BE49-F238E27FC236}">
                  <a16:creationId xmlns:a16="http://schemas.microsoft.com/office/drawing/2014/main" id="{C28B4F8A-465B-3490-3CB5-FCF25768BC37}"/>
                </a:ext>
              </a:extLst>
            </p:cNvPr>
            <p:cNvSpPr/>
            <p:nvPr/>
          </p:nvSpPr>
          <p:spPr>
            <a:xfrm>
              <a:off x="6891337" y="5558898"/>
              <a:ext cx="1746249" cy="5715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0" name="テキスト ボックス 16">
              <a:extLst>
                <a:ext uri="{FF2B5EF4-FFF2-40B4-BE49-F238E27FC236}">
                  <a16:creationId xmlns:a16="http://schemas.microsoft.com/office/drawing/2014/main" id="{2AA42580-8A97-27C4-C943-1653FB188FD4}"/>
                </a:ext>
              </a:extLst>
            </p:cNvPr>
            <p:cNvSpPr txBox="1">
              <a:spLocks noChangeArrowheads="1"/>
            </p:cNvSpPr>
            <p:nvPr/>
          </p:nvSpPr>
          <p:spPr bwMode="auto">
            <a:xfrm>
              <a:off x="6891337" y="5463733"/>
              <a:ext cx="1727729"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24" name="テキスト ボックス 17">
              <a:extLst>
                <a:ext uri="{FF2B5EF4-FFF2-40B4-BE49-F238E27FC236}">
                  <a16:creationId xmlns:a16="http://schemas.microsoft.com/office/drawing/2014/main" id="{2C0B3B2D-E4D5-AAA9-4A44-FDD120F70C40}"/>
                </a:ext>
              </a:extLst>
            </p:cNvPr>
            <p:cNvSpPr txBox="1">
              <a:spLocks noChangeArrowheads="1"/>
            </p:cNvSpPr>
            <p:nvPr/>
          </p:nvSpPr>
          <p:spPr bwMode="auto">
            <a:xfrm>
              <a:off x="6885991" y="3082766"/>
              <a:ext cx="1690688" cy="646112"/>
            </a:xfrm>
            <a:prstGeom prst="rect">
              <a:avLst/>
            </a:prstGeom>
            <a:grp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成人期</a:t>
              </a:r>
            </a:p>
          </p:txBody>
        </p:sp>
        <p:sp>
          <p:nvSpPr>
            <p:cNvPr id="26" name="テキスト ボックス 23">
              <a:extLst>
                <a:ext uri="{FF2B5EF4-FFF2-40B4-BE49-F238E27FC236}">
                  <a16:creationId xmlns:a16="http://schemas.microsoft.com/office/drawing/2014/main" id="{52EB6B66-BF27-31E9-A43C-D8D5F0468B42}"/>
                </a:ext>
              </a:extLst>
            </p:cNvPr>
            <p:cNvSpPr txBox="1">
              <a:spLocks noChangeArrowheads="1"/>
            </p:cNvSpPr>
            <p:nvPr/>
          </p:nvSpPr>
          <p:spPr bwMode="auto">
            <a:xfrm>
              <a:off x="6907210" y="2135698"/>
              <a:ext cx="1690688" cy="461665"/>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壮年期</a:t>
              </a:r>
            </a:p>
          </p:txBody>
        </p:sp>
        <p:sp>
          <p:nvSpPr>
            <p:cNvPr id="28" name="正方形/長方形 27">
              <a:extLst>
                <a:ext uri="{FF2B5EF4-FFF2-40B4-BE49-F238E27FC236}">
                  <a16:creationId xmlns:a16="http://schemas.microsoft.com/office/drawing/2014/main" id="{DD52E5A9-57FB-DC88-689A-9379084F82FB}"/>
                </a:ext>
              </a:extLst>
            </p:cNvPr>
            <p:cNvSpPr/>
            <p:nvPr/>
          </p:nvSpPr>
          <p:spPr>
            <a:xfrm>
              <a:off x="6898245" y="6290670"/>
              <a:ext cx="1722902" cy="4506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乳児期</a:t>
              </a:r>
            </a:p>
          </p:txBody>
        </p:sp>
        <p:sp>
          <p:nvSpPr>
            <p:cNvPr id="29" name="テキスト ボックス 19">
              <a:extLst>
                <a:ext uri="{FF2B5EF4-FFF2-40B4-BE49-F238E27FC236}">
                  <a16:creationId xmlns:a16="http://schemas.microsoft.com/office/drawing/2014/main" id="{AA469FB4-7B3D-C057-E6D1-82C5446EFBF0}"/>
                </a:ext>
              </a:extLst>
            </p:cNvPr>
            <p:cNvSpPr txBox="1">
              <a:spLocks noChangeArrowheads="1"/>
            </p:cNvSpPr>
            <p:nvPr/>
          </p:nvSpPr>
          <p:spPr bwMode="auto">
            <a:xfrm>
              <a:off x="6902450" y="4126212"/>
              <a:ext cx="1704446" cy="400050"/>
            </a:xfrm>
            <a:prstGeom prst="rect">
              <a:avLst/>
            </a:prstGeom>
            <a:grp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青年期</a:t>
              </a:r>
            </a:p>
          </p:txBody>
        </p:sp>
      </p:grpSp>
      <p:sp>
        <p:nvSpPr>
          <p:cNvPr id="30" name="テキスト ボックス 17">
            <a:extLst>
              <a:ext uri="{FF2B5EF4-FFF2-40B4-BE49-F238E27FC236}">
                <a16:creationId xmlns:a16="http://schemas.microsoft.com/office/drawing/2014/main" id="{B334913F-6809-E2E0-0A46-A23BBB258669}"/>
              </a:ext>
            </a:extLst>
          </p:cNvPr>
          <p:cNvSpPr txBox="1">
            <a:spLocks noChangeArrowheads="1"/>
          </p:cNvSpPr>
          <p:nvPr/>
        </p:nvSpPr>
        <p:spPr bwMode="auto">
          <a:xfrm>
            <a:off x="9337585" y="4657427"/>
            <a:ext cx="1718470" cy="646331"/>
          </a:xfrm>
          <a:prstGeom prst="rect">
            <a:avLst/>
          </a:prstGeom>
          <a:solidFill>
            <a:schemeClr val="accent6">
              <a:lumMod val="20000"/>
              <a:lumOff val="80000"/>
            </a:scheme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児童期</a:t>
            </a:r>
          </a:p>
        </p:txBody>
      </p:sp>
      <p:sp>
        <p:nvSpPr>
          <p:cNvPr id="31" name="正方形/長方形 30">
            <a:extLst>
              <a:ext uri="{FF2B5EF4-FFF2-40B4-BE49-F238E27FC236}">
                <a16:creationId xmlns:a16="http://schemas.microsoft.com/office/drawing/2014/main" id="{046149ED-4981-0E7D-EB50-E18713E2E8DD}"/>
              </a:ext>
            </a:extLst>
          </p:cNvPr>
          <p:cNvSpPr/>
          <p:nvPr/>
        </p:nvSpPr>
        <p:spPr>
          <a:xfrm>
            <a:off x="9324171" y="5598495"/>
            <a:ext cx="1735721" cy="76683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4472C4">
                    <a:lumMod val="50000"/>
                  </a:srgbClr>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幼児期</a:t>
            </a:r>
          </a:p>
        </p:txBody>
      </p:sp>
      <p:sp>
        <p:nvSpPr>
          <p:cNvPr id="154624" name="Rectangle 14">
            <a:extLst>
              <a:ext uri="{FF2B5EF4-FFF2-40B4-BE49-F238E27FC236}">
                <a16:creationId xmlns:a16="http://schemas.microsoft.com/office/drawing/2014/main" id="{50890A97-1B46-3B14-EF78-473E2AE87D39}"/>
              </a:ext>
            </a:extLst>
          </p:cNvPr>
          <p:cNvSpPr>
            <a:spLocks noChangeArrowheads="1"/>
          </p:cNvSpPr>
          <p:nvPr/>
        </p:nvSpPr>
        <p:spPr bwMode="auto">
          <a:xfrm>
            <a:off x="3369857" y="5647090"/>
            <a:ext cx="5423982" cy="1077218"/>
          </a:xfrm>
          <a:prstGeom prst="rect">
            <a:avLst/>
          </a:prstGeom>
          <a:solidFill>
            <a:srgbClr val="A9D18E">
              <a:alpha val="69804"/>
            </a:srgbClr>
          </a:solid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1" i="0" u="sng" strike="noStrike" kern="1200" cap="none" spc="0" normalizeH="0" baseline="0" noProof="0" dirty="0">
                <a:ln>
                  <a:noFill/>
                </a:ln>
                <a:solidFill>
                  <a:srgbClr val="000099"/>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生涯発達支援と地域生活支援の４領域</a:t>
            </a:r>
            <a:endParaRPr kumimoji="1" lang="ja-JP" altLang="en-US" sz="32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8" name="ホームベース 11">
            <a:extLst>
              <a:ext uri="{FF2B5EF4-FFF2-40B4-BE49-F238E27FC236}">
                <a16:creationId xmlns:a16="http://schemas.microsoft.com/office/drawing/2014/main" id="{45F0E9E9-6758-6A59-7CA8-2FA8ABCC580F}"/>
              </a:ext>
            </a:extLst>
          </p:cNvPr>
          <p:cNvSpPr/>
          <p:nvPr/>
        </p:nvSpPr>
        <p:spPr>
          <a:xfrm>
            <a:off x="2891644" y="920846"/>
            <a:ext cx="6408712" cy="427038"/>
          </a:xfrm>
          <a:prstGeom prst="homePlate">
            <a:avLst>
              <a:gd name="adj" fmla="val 458786"/>
            </a:avLst>
          </a:prstGeom>
          <a:solidFill>
            <a:srgbClr val="59EDF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79BB8F50-0B65-6373-9B94-8097900ADC50}"/>
              </a:ext>
            </a:extLst>
          </p:cNvPr>
          <p:cNvSpPr txBox="1"/>
          <p:nvPr/>
        </p:nvSpPr>
        <p:spPr>
          <a:xfrm>
            <a:off x="0" y="225514"/>
            <a:ext cx="3768725" cy="646331"/>
          </a:xfrm>
          <a:prstGeom prst="rect">
            <a:avLst/>
          </a:prstGeom>
          <a:solidFill>
            <a:schemeClr val="accent6">
              <a:lumMod val="20000"/>
              <a:lumOff val="80000"/>
            </a:schemeClr>
          </a:solidFill>
          <a:ln>
            <a:no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壮年期～老年期</a:t>
            </a:r>
          </a:p>
        </p:txBody>
      </p:sp>
    </p:spTree>
    <p:extLst>
      <p:ext uri="{BB962C8B-B14F-4D97-AF65-F5344CB8AC3E}">
        <p14:creationId xmlns:p14="http://schemas.microsoft.com/office/powerpoint/2010/main" val="4197737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円/楕円 1"/>
          <p:cNvSpPr/>
          <p:nvPr/>
        </p:nvSpPr>
        <p:spPr>
          <a:xfrm>
            <a:off x="3215680" y="548680"/>
            <a:ext cx="5760640" cy="5688632"/>
          </a:xfrm>
          <a:prstGeom prst="ellipse">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3" name="円/楕円 2"/>
          <p:cNvSpPr/>
          <p:nvPr/>
        </p:nvSpPr>
        <p:spPr>
          <a:xfrm>
            <a:off x="4584230" y="3212977"/>
            <a:ext cx="431650" cy="410815"/>
          </a:xfrm>
          <a:prstGeom prst="ellipse">
            <a:avLst/>
          </a:prstGeom>
          <a:gradFill flip="none" rotWithShape="1">
            <a:gsLst>
              <a:gs pos="0">
                <a:srgbClr val="FFCCCC">
                  <a:shade val="30000"/>
                  <a:satMod val="115000"/>
                </a:srgbClr>
              </a:gs>
              <a:gs pos="50000">
                <a:srgbClr val="FFCCCC">
                  <a:shade val="67500"/>
                  <a:satMod val="115000"/>
                </a:srgbClr>
              </a:gs>
              <a:gs pos="100000">
                <a:srgbClr val="FFCCCC">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7" name="円/楕円 6"/>
          <p:cNvSpPr/>
          <p:nvPr/>
        </p:nvSpPr>
        <p:spPr>
          <a:xfrm>
            <a:off x="6959601" y="2997201"/>
            <a:ext cx="936625" cy="936625"/>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8" name="テキスト ボックス 7"/>
          <p:cNvSpPr txBox="1"/>
          <p:nvPr/>
        </p:nvSpPr>
        <p:spPr>
          <a:xfrm>
            <a:off x="4079399" y="2420938"/>
            <a:ext cx="738664" cy="2087562"/>
          </a:xfrm>
          <a:prstGeom prst="rect">
            <a:avLst/>
          </a:prstGeom>
          <a:noFill/>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はたらく</a:t>
            </a:r>
          </a:p>
        </p:txBody>
      </p:sp>
      <p:sp>
        <p:nvSpPr>
          <p:cNvPr id="11" name="テキスト ボックス 10"/>
          <p:cNvSpPr txBox="1"/>
          <p:nvPr/>
        </p:nvSpPr>
        <p:spPr>
          <a:xfrm>
            <a:off x="7157561" y="2665413"/>
            <a:ext cx="738664" cy="1555750"/>
          </a:xfrm>
          <a:prstGeom prst="rect">
            <a:avLst/>
          </a:prstGeom>
          <a:noFill/>
          <a:ln>
            <a:noFill/>
          </a:ln>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くらす</a:t>
            </a:r>
          </a:p>
        </p:txBody>
      </p:sp>
      <p:sp>
        <p:nvSpPr>
          <p:cNvPr id="12" name="テキスト ボックス 11"/>
          <p:cNvSpPr txBox="1"/>
          <p:nvPr/>
        </p:nvSpPr>
        <p:spPr>
          <a:xfrm>
            <a:off x="4800600" y="1054101"/>
            <a:ext cx="2590800" cy="769441"/>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かかわる</a:t>
            </a:r>
          </a:p>
        </p:txBody>
      </p:sp>
      <p:sp>
        <p:nvSpPr>
          <p:cNvPr id="6" name="円/楕円 5"/>
          <p:cNvSpPr/>
          <p:nvPr/>
        </p:nvSpPr>
        <p:spPr>
          <a:xfrm>
            <a:off x="4943476" y="2276476"/>
            <a:ext cx="2232025" cy="2232025"/>
          </a:xfrm>
          <a:prstGeom prst="ellipse">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endParaRPr>
          </a:p>
        </p:txBody>
      </p:sp>
      <p:sp>
        <p:nvSpPr>
          <p:cNvPr id="10" name="テキスト ボックス 9"/>
          <p:cNvSpPr txBox="1"/>
          <p:nvPr/>
        </p:nvSpPr>
        <p:spPr>
          <a:xfrm>
            <a:off x="5663724" y="1916113"/>
            <a:ext cx="738664" cy="3213100"/>
          </a:xfrm>
          <a:prstGeom prst="rect">
            <a:avLst/>
          </a:prstGeom>
          <a:noFill/>
        </p:spPr>
        <p:txBody>
          <a:bodyPr vert="eaVe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学ぶ・楽しむ</a:t>
            </a:r>
          </a:p>
        </p:txBody>
      </p:sp>
      <p:sp>
        <p:nvSpPr>
          <p:cNvPr id="17" name="Rectangle 2">
            <a:extLst>
              <a:ext uri="{FF2B5EF4-FFF2-40B4-BE49-F238E27FC236}">
                <a16:creationId xmlns:a16="http://schemas.microsoft.com/office/drawing/2014/main" id="{F44606A0-6985-4E51-A473-C2879782D74B}"/>
              </a:ext>
            </a:extLst>
          </p:cNvPr>
          <p:cNvSpPr txBox="1">
            <a:spLocks noChangeArrowheads="1"/>
          </p:cNvSpPr>
          <p:nvPr/>
        </p:nvSpPr>
        <p:spPr>
          <a:xfrm>
            <a:off x="6216504" y="5195203"/>
            <a:ext cx="5975496" cy="926440"/>
          </a:xfrm>
          <a:prstGeom prst="rect">
            <a:avLst/>
          </a:prstGeom>
        </p:spPr>
        <p:txBody>
          <a:bodyPr>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rPr>
              <a:t>生活が「学ぶ・楽しむ」「かかわる」が中心となりながらも「はたらく」「くらす」も保たれる時期　　</a:t>
            </a:r>
            <a:endParaRPr kumimoji="1" lang="ja-JP" altLang="en-US" sz="24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j-cs"/>
            </a:endParaRPr>
          </a:p>
        </p:txBody>
      </p:sp>
      <p:sp>
        <p:nvSpPr>
          <p:cNvPr id="4" name="テキスト ボックス 3">
            <a:extLst>
              <a:ext uri="{FF2B5EF4-FFF2-40B4-BE49-F238E27FC236}">
                <a16:creationId xmlns:a16="http://schemas.microsoft.com/office/drawing/2014/main" id="{D15BFBAF-AD2E-56CA-C540-6CA446D23911}"/>
              </a:ext>
            </a:extLst>
          </p:cNvPr>
          <p:cNvSpPr txBox="1"/>
          <p:nvPr/>
        </p:nvSpPr>
        <p:spPr>
          <a:xfrm>
            <a:off x="0" y="225514"/>
            <a:ext cx="3768725" cy="646331"/>
          </a:xfrm>
          <a:prstGeom prst="rect">
            <a:avLst/>
          </a:prstGeom>
          <a:solidFill>
            <a:schemeClr val="accent6">
              <a:lumMod val="20000"/>
              <a:lumOff val="80000"/>
            </a:schemeClr>
          </a:solidFill>
          <a:ln>
            <a:no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600" b="1" i="0" u="none" strike="noStrike" kern="1200" cap="none" spc="0" normalizeH="0" baseline="0" noProof="0" dirty="0">
                <a:ln>
                  <a:noFill/>
                </a:ln>
                <a:solidFill>
                  <a:srgbClr val="000066"/>
                </a:solidFill>
                <a:effectLst>
                  <a:outerShdw blurRad="38100" dist="38100" dir="2700000" algn="tl">
                    <a:srgbClr val="000000">
                      <a:alpha val="43137"/>
                    </a:srgbClr>
                  </a:outerShdw>
                </a:effectLst>
                <a:uLnTx/>
                <a:uFillTx/>
                <a:latin typeface="ＭＳ Ｐゴシック" panose="020B0600070205080204" pitchFamily="50" charset="-128"/>
                <a:ea typeface="ＭＳ Ｐゴシック" panose="020B0600070205080204" pitchFamily="50" charset="-128"/>
                <a:cs typeface="+mn-cs"/>
              </a:rPr>
              <a:t>壮年期～老年期</a:t>
            </a:r>
          </a:p>
        </p:txBody>
      </p:sp>
    </p:spTree>
    <p:extLst>
      <p:ext uri="{BB962C8B-B14F-4D97-AF65-F5344CB8AC3E}">
        <p14:creationId xmlns:p14="http://schemas.microsoft.com/office/powerpoint/2010/main" val="3283508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A267B6CC-2512-18B0-32ED-0B4735C25204}"/>
              </a:ext>
            </a:extLst>
          </p:cNvPr>
          <p:cNvSpPr>
            <a:spLocks noGrp="1"/>
          </p:cNvSpPr>
          <p:nvPr>
            <p:ph idx="1"/>
          </p:nvPr>
        </p:nvSpPr>
        <p:spPr>
          <a:xfrm>
            <a:off x="838201" y="1381991"/>
            <a:ext cx="10301860" cy="4914899"/>
          </a:xfrm>
        </p:spPr>
        <p:txBody>
          <a:bodyPr>
            <a:normAutofit fontScale="25000" lnSpcReduction="20000"/>
          </a:bodyPr>
          <a:lstStyle/>
          <a:p>
            <a:pPr marL="0" indent="0">
              <a:buNone/>
            </a:pPr>
            <a:r>
              <a:rPr lang="ja-JP" altLang="en-US" sz="11200" b="1" dirty="0">
                <a:latin typeface="UD デジタル 教科書体 NK-R" panose="02020400000000000000" pitchFamily="18" charset="-128"/>
                <a:ea typeface="UD デジタル 教科書体 NK-R" panose="02020400000000000000" pitchFamily="18" charset="-128"/>
              </a:rPr>
              <a:t>おわりに</a:t>
            </a:r>
          </a:p>
          <a:p>
            <a:pPr marL="0" indent="0">
              <a:buNone/>
            </a:pPr>
            <a:endParaRPr lang="ja-JP" altLang="en-US" sz="9600" b="1" dirty="0">
              <a:latin typeface="UD デジタル 教科書体 NK-R" panose="02020400000000000000" pitchFamily="18" charset="-128"/>
              <a:ea typeface="UD デジタル 教科書体 NK-R" panose="02020400000000000000" pitchFamily="18" charset="-128"/>
            </a:endParaRPr>
          </a:p>
          <a:p>
            <a:r>
              <a:rPr lang="ja-JP" altLang="en-US" sz="9600" dirty="0">
                <a:latin typeface="UD デジタル 教科書体 NK-R" panose="02020400000000000000" pitchFamily="18" charset="-128"/>
                <a:ea typeface="UD デジタル 教科書体 NK-R" panose="02020400000000000000" pitchFamily="18" charset="-128"/>
              </a:rPr>
              <a:t>障がいはその人の周辺の環境から生み出されるもの</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9600" dirty="0">
                <a:latin typeface="UD デジタル 教科書体 NK-R" panose="02020400000000000000" pitchFamily="18" charset="-128"/>
                <a:ea typeface="UD デジタル 教科書体 NK-R" panose="02020400000000000000" pitchFamily="18" charset="-128"/>
              </a:rPr>
              <a:t>　</a:t>
            </a:r>
            <a:r>
              <a:rPr lang="en-US" altLang="ja-JP" sz="9600" dirty="0">
                <a:latin typeface="UD デジタル 教科書体 NK-R" panose="02020400000000000000" pitchFamily="18" charset="-128"/>
                <a:ea typeface="UD デジタル 教科書体 NK-R" panose="02020400000000000000" pitchFamily="18" charset="-128"/>
              </a:rPr>
              <a:t>	</a:t>
            </a:r>
            <a:r>
              <a:rPr lang="ja-JP" altLang="en-US" sz="9600" dirty="0">
                <a:latin typeface="UD デジタル 教科書体 NK-R" panose="02020400000000000000" pitchFamily="18" charset="-128"/>
                <a:ea typeface="UD デジタル 教科書体 NK-R" panose="02020400000000000000" pitchFamily="18" charset="-128"/>
              </a:rPr>
              <a:t>支援の鍵は　「本人の意思」と「その決定」にある</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sz="9600" dirty="0">
              <a:latin typeface="UD デジタル 教科書体 NK-R" panose="02020400000000000000" pitchFamily="18" charset="-128"/>
              <a:ea typeface="UD デジタル 教科書体 NK-R" panose="02020400000000000000" pitchFamily="18" charset="-128"/>
            </a:endParaRPr>
          </a:p>
          <a:p>
            <a:r>
              <a:rPr lang="ja-JP" altLang="en-US" sz="9600" dirty="0">
                <a:latin typeface="UD デジタル 教科書体 NK-R" panose="02020400000000000000" pitchFamily="18" charset="-128"/>
                <a:ea typeface="UD デジタル 教科書体 NK-R" panose="02020400000000000000" pitchFamily="18" charset="-128"/>
              </a:rPr>
              <a:t>障がいのある人が働き続けるには</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9600" dirty="0">
                <a:latin typeface="UD デジタル 教科書体 NK-R" panose="02020400000000000000" pitchFamily="18" charset="-128"/>
                <a:ea typeface="UD デジタル 教科書体 NK-R" panose="02020400000000000000" pitchFamily="18" charset="-128"/>
              </a:rPr>
              <a:t>　　ライフステージにおける様々な危機に陥ったとき</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9600" dirty="0">
                <a:latin typeface="UD デジタル 教科書体 NK-R" panose="02020400000000000000" pitchFamily="18" charset="-128"/>
                <a:ea typeface="UD デジタル 教科書体 NK-R" panose="02020400000000000000" pitchFamily="18" charset="-128"/>
              </a:rPr>
              <a:t>　　　　　　　　　　　　　　「必要な支援」につながるかどうかが決め手になる</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sz="9600" dirty="0">
              <a:latin typeface="UD デジタル 教科書体 NK-R" panose="02020400000000000000" pitchFamily="18" charset="-128"/>
              <a:ea typeface="UD デジタル 教科書体 NK-R" panose="02020400000000000000" pitchFamily="18" charset="-128"/>
            </a:endParaRPr>
          </a:p>
          <a:p>
            <a:r>
              <a:rPr lang="ja-JP" altLang="en-US" sz="9600" dirty="0">
                <a:latin typeface="UD デジタル 教科書体 NK-R" panose="02020400000000000000" pitchFamily="18" charset="-128"/>
                <a:ea typeface="UD デジタル 教科書体 NK-R" panose="02020400000000000000" pitchFamily="18" charset="-128"/>
              </a:rPr>
              <a:t>そして、危機を解決する「支援（者）」との出会いも重要</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sz="9600" dirty="0">
              <a:latin typeface="UD デジタル 教科書体 NK-R" panose="02020400000000000000" pitchFamily="18" charset="-128"/>
              <a:ea typeface="UD デジタル 教科書体 NK-R" panose="02020400000000000000" pitchFamily="18" charset="-128"/>
            </a:endParaRPr>
          </a:p>
          <a:p>
            <a:r>
              <a:rPr lang="ja-JP" altLang="en-US" sz="9600" dirty="0">
                <a:latin typeface="UD デジタル 教科書体 NK-R" panose="02020400000000000000" pitchFamily="18" charset="-128"/>
                <a:ea typeface="UD デジタル 教科書体 NK-R" panose="02020400000000000000" pitchFamily="18" charset="-128"/>
              </a:rPr>
              <a:t>制度は充実しても、支援をつなぐのは「人（支援者）」</a:t>
            </a:r>
            <a:endParaRPr lang="en-US" altLang="ja-JP" sz="96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11200" dirty="0">
                <a:latin typeface="UD デジタル 教科書体 NK-R" panose="02020400000000000000" pitchFamily="18" charset="-128"/>
                <a:ea typeface="UD デジタル 教科書体 NK-R" panose="02020400000000000000" pitchFamily="18" charset="-128"/>
              </a:rPr>
              <a:t>　　</a:t>
            </a:r>
            <a:endParaRPr lang="en-US" altLang="ja-JP" sz="11200"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p>
          <a:p>
            <a:pPr marL="0" indent="0">
              <a:buNone/>
            </a:pPr>
            <a:r>
              <a:rPr lang="ja-JP" altLang="en-US" dirty="0"/>
              <a:t>　</a:t>
            </a:r>
            <a:endParaRPr lang="en-US" altLang="ja-JP" dirty="0"/>
          </a:p>
          <a:p>
            <a:pPr marL="0" indent="0">
              <a:buNone/>
            </a:pPr>
            <a:endParaRPr lang="en-US" altLang="ja-JP" dirty="0"/>
          </a:p>
          <a:p>
            <a:pPr marL="0" indent="0">
              <a:buNone/>
            </a:pPr>
            <a:endParaRPr lang="ja-JP" altLang="en-US" dirty="0"/>
          </a:p>
        </p:txBody>
      </p:sp>
      <p:pic>
        <p:nvPicPr>
          <p:cNvPr id="2" name="図 1">
            <a:extLst>
              <a:ext uri="{FF2B5EF4-FFF2-40B4-BE49-F238E27FC236}">
                <a16:creationId xmlns:a16="http://schemas.microsoft.com/office/drawing/2014/main" id="{CBB13055-9900-34FA-82BA-1514CF6D0DFE}"/>
              </a:ext>
            </a:extLst>
          </p:cNvPr>
          <p:cNvPicPr>
            <a:picLocks noChangeAspect="1"/>
          </p:cNvPicPr>
          <p:nvPr/>
        </p:nvPicPr>
        <p:blipFill>
          <a:blip r:embed="rId3">
            <a:extLst>
              <a:ext uri="{28A0092B-C50C-407E-A947-70E740481C1C}">
                <a14:useLocalDpi xmlns:a14="http://schemas.microsoft.com/office/drawing/2010/main" val="0"/>
              </a:ext>
            </a:extLst>
          </a:blip>
          <a:srcRect t="15523" b="6873"/>
          <a:stretch/>
        </p:blipFill>
        <p:spPr bwMode="auto">
          <a:xfrm>
            <a:off x="8595738" y="4634346"/>
            <a:ext cx="3148446" cy="1143000"/>
          </a:xfrm>
          <a:custGeom>
            <a:avLst/>
            <a:gdLst/>
            <a:ahLst/>
            <a:cxnLst/>
            <a:rect l="l" t="t" r="r" b="b"/>
            <a:pathLst>
              <a:path w="12178449" h="3424057">
                <a:moveTo>
                  <a:pt x="8778628" y="0"/>
                </a:moveTo>
                <a:lnTo>
                  <a:pt x="9096995" y="0"/>
                </a:lnTo>
                <a:lnTo>
                  <a:pt x="9540073" y="10341"/>
                </a:lnTo>
                <a:cubicBezTo>
                  <a:pt x="10154127" y="37036"/>
                  <a:pt x="10847400" y="104023"/>
                  <a:pt x="11653844" y="224215"/>
                </a:cubicBezTo>
                <a:lnTo>
                  <a:pt x="12178449" y="307575"/>
                </a:lnTo>
                <a:lnTo>
                  <a:pt x="12178449" y="3424056"/>
                </a:lnTo>
                <a:lnTo>
                  <a:pt x="0" y="3424057"/>
                </a:lnTo>
                <a:lnTo>
                  <a:pt x="0" y="1093185"/>
                </a:lnTo>
                <a:lnTo>
                  <a:pt x="851945" y="1080793"/>
                </a:lnTo>
                <a:cubicBezTo>
                  <a:pt x="4637202" y="967650"/>
                  <a:pt x="5848483" y="115490"/>
                  <a:pt x="8385751" y="7749"/>
                </a:cubicBezTo>
                <a:close/>
              </a:path>
            </a:pathLst>
          </a:custGeom>
          <a:noFill/>
        </p:spPr>
      </p:pic>
      <p:sp>
        <p:nvSpPr>
          <p:cNvPr id="8" name="タイトル 1">
            <a:extLst>
              <a:ext uri="{FF2B5EF4-FFF2-40B4-BE49-F238E27FC236}">
                <a16:creationId xmlns:a16="http://schemas.microsoft.com/office/drawing/2014/main" id="{1B20FBF3-46EA-3705-9548-3521ECBA1B75}"/>
              </a:ext>
            </a:extLst>
          </p:cNvPr>
          <p:cNvSpPr>
            <a:spLocks noGrp="1"/>
          </p:cNvSpPr>
          <p:nvPr>
            <p:ph type="title"/>
          </p:nvPr>
        </p:nvSpPr>
        <p:spPr>
          <a:xfrm>
            <a:off x="838200" y="365125"/>
            <a:ext cx="10515600" cy="1325563"/>
          </a:xfrm>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Tree>
    <p:extLst>
      <p:ext uri="{BB962C8B-B14F-4D97-AF65-F5344CB8AC3E}">
        <p14:creationId xmlns:p14="http://schemas.microsoft.com/office/powerpoint/2010/main" val="907124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4D737-F2A4-6457-22A7-540FC48BF0BF}"/>
              </a:ext>
            </a:extLst>
          </p:cNvPr>
          <p:cNvSpPr>
            <a:spLocks noGrp="1"/>
          </p:cNvSpPr>
          <p:nvPr>
            <p:ph type="title"/>
          </p:nvPr>
        </p:nvSpPr>
        <p:spPr>
          <a:xfrm>
            <a:off x="838200" y="1443421"/>
            <a:ext cx="10515600" cy="3352860"/>
          </a:xfrm>
        </p:spPr>
        <p:txBody>
          <a:bodyPr>
            <a:normAutofit/>
          </a:bodyPr>
          <a:lstStyle/>
          <a:p>
            <a:pPr algn="ctr"/>
            <a:r>
              <a:rPr lang="ja-JP" altLang="en-US" sz="6000" dirty="0">
                <a:latin typeface="UD デジタル 教科書体 NK-R" panose="02020400000000000000" pitchFamily="18" charset="-128"/>
                <a:ea typeface="UD デジタル 教科書体 NK-R" panose="02020400000000000000" pitchFamily="18" charset="-128"/>
              </a:rPr>
              <a:t>ガイダンス</a:t>
            </a:r>
            <a:br>
              <a:rPr lang="en-US" altLang="ja-JP" sz="6000" dirty="0">
                <a:latin typeface="UD デジタル 教科書体 NK-R" panose="02020400000000000000" pitchFamily="18" charset="-128"/>
                <a:ea typeface="UD デジタル 教科書体 NK-R" panose="02020400000000000000" pitchFamily="18" charset="-128"/>
              </a:rPr>
            </a:br>
            <a:br>
              <a:rPr lang="en-US" altLang="ja-JP" sz="6000" dirty="0">
                <a:latin typeface="UD デジタル 教科書体 NK-R" panose="02020400000000000000" pitchFamily="18" charset="-128"/>
                <a:ea typeface="UD デジタル 教科書体 NK-R" panose="02020400000000000000" pitchFamily="18" charset="-128"/>
              </a:rPr>
            </a:br>
            <a:r>
              <a:rPr lang="ja-JP" altLang="en-US" sz="6000" dirty="0">
                <a:latin typeface="UD デジタル 教科書体 NK-R" panose="02020400000000000000" pitchFamily="18" charset="-128"/>
                <a:ea typeface="UD デジタル 教科書体 NK-R" panose="02020400000000000000" pitchFamily="18" charset="-128"/>
              </a:rPr>
              <a:t>演習の進め方について</a:t>
            </a:r>
            <a:endParaRPr kumimoji="1" lang="ja-JP" altLang="en-US" sz="6000" dirty="0">
              <a:latin typeface="UD デジタル 教科書体 NK-R" panose="02020400000000000000" pitchFamily="18" charset="-128"/>
              <a:ea typeface="UD デジタル 教科書体 NK-R" panose="02020400000000000000" pitchFamily="18" charset="-128"/>
            </a:endParaRPr>
          </a:p>
        </p:txBody>
      </p:sp>
      <p:sp>
        <p:nvSpPr>
          <p:cNvPr id="3" name="スライド番号プレースホルダー 2">
            <a:extLst>
              <a:ext uri="{FF2B5EF4-FFF2-40B4-BE49-F238E27FC236}">
                <a16:creationId xmlns:a16="http://schemas.microsoft.com/office/drawing/2014/main" id="{C1B0C8C3-78F4-BA46-EBC5-559991757E11}"/>
              </a:ext>
            </a:extLst>
          </p:cNvPr>
          <p:cNvSpPr>
            <a:spLocks noGrp="1"/>
          </p:cNvSpPr>
          <p:nvPr>
            <p:ph type="sldNum" sz="quarter" idx="12"/>
          </p:nvPr>
        </p:nvSpPr>
        <p:spPr/>
        <p:txBody>
          <a:bodyPr/>
          <a:lstStyle/>
          <a:p>
            <a:fld id="{C339E4E8-780C-47DA-9976-8D59F520AA81}" type="slidenum">
              <a:rPr kumimoji="1" lang="ja-JP" altLang="en-US" smtClean="0"/>
              <a:t>23</a:t>
            </a:fld>
            <a:endParaRPr kumimoji="1" lang="ja-JP" altLang="en-US"/>
          </a:p>
        </p:txBody>
      </p:sp>
    </p:spTree>
    <p:extLst>
      <p:ext uri="{BB962C8B-B14F-4D97-AF65-F5344CB8AC3E}">
        <p14:creationId xmlns:p14="http://schemas.microsoft.com/office/powerpoint/2010/main" val="3831051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081A2018-CEA4-B277-BBD9-E79E0B4F621F}"/>
              </a:ext>
            </a:extLst>
          </p:cNvPr>
          <p:cNvSpPr txBox="1"/>
          <p:nvPr/>
        </p:nvSpPr>
        <p:spPr>
          <a:xfrm>
            <a:off x="0" y="174478"/>
            <a:ext cx="7420476" cy="400110"/>
          </a:xfrm>
          <a:prstGeom prst="rect">
            <a:avLst/>
          </a:prstGeom>
          <a:noFill/>
        </p:spPr>
        <p:txBody>
          <a:bodyPr wrap="square">
            <a:spAutoFit/>
          </a:bodyPr>
          <a:lstStyle/>
          <a:p>
            <a:r>
              <a:rPr lang="ja-JP" altLang="en-US" sz="2000" b="1" i="0" u="none" strike="noStrike" dirty="0">
                <a:solidFill>
                  <a:srgbClr val="000000"/>
                </a:solidFill>
                <a:effectLst/>
                <a:latin typeface="游ゴシック" panose="020B0400000000000000" pitchFamily="50" charset="-128"/>
                <a:ea typeface="游ゴシック" panose="020B0400000000000000" pitchFamily="50" charset="-128"/>
              </a:rPr>
              <a:t>　</a:t>
            </a:r>
            <a:r>
              <a:rPr lang="ja-JP" altLang="en-US" sz="2000" b="1"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「ケースから学ぶ就労支援プロセスの実際（演習）」進行表</a:t>
            </a:r>
            <a:r>
              <a:rPr lang="ja-JP" altLang="en-US" sz="2000" b="1" dirty="0">
                <a:latin typeface="UD デジタル 教科書体 NK-R" panose="02020400000000000000" pitchFamily="18" charset="-128"/>
                <a:ea typeface="UD デジタル 教科書体 NK-R" panose="02020400000000000000" pitchFamily="18" charset="-128"/>
              </a:rPr>
              <a:t> </a:t>
            </a:r>
          </a:p>
        </p:txBody>
      </p:sp>
      <p:graphicFrame>
        <p:nvGraphicFramePr>
          <p:cNvPr id="22" name="表 21">
            <a:extLst>
              <a:ext uri="{FF2B5EF4-FFF2-40B4-BE49-F238E27FC236}">
                <a16:creationId xmlns:a16="http://schemas.microsoft.com/office/drawing/2014/main" id="{E8EA2F5E-7B9E-222F-2C63-D219F38D7B0C}"/>
              </a:ext>
            </a:extLst>
          </p:cNvPr>
          <p:cNvGraphicFramePr>
            <a:graphicFrameLocks noGrp="1"/>
          </p:cNvGraphicFramePr>
          <p:nvPr>
            <p:extLst>
              <p:ext uri="{D42A27DB-BD31-4B8C-83A1-F6EECF244321}">
                <p14:modId xmlns:p14="http://schemas.microsoft.com/office/powerpoint/2010/main" val="3170376606"/>
              </p:ext>
            </p:extLst>
          </p:nvPr>
        </p:nvGraphicFramePr>
        <p:xfrm>
          <a:off x="148795" y="653737"/>
          <a:ext cx="11894409" cy="5800784"/>
        </p:xfrm>
        <a:graphic>
          <a:graphicData uri="http://schemas.openxmlformats.org/drawingml/2006/table">
            <a:tbl>
              <a:tblPr/>
              <a:tblGrid>
                <a:gridCol w="288729">
                  <a:extLst>
                    <a:ext uri="{9D8B030D-6E8A-4147-A177-3AD203B41FA5}">
                      <a16:colId xmlns:a16="http://schemas.microsoft.com/office/drawing/2014/main" val="399131560"/>
                    </a:ext>
                  </a:extLst>
                </a:gridCol>
                <a:gridCol w="288729">
                  <a:extLst>
                    <a:ext uri="{9D8B030D-6E8A-4147-A177-3AD203B41FA5}">
                      <a16:colId xmlns:a16="http://schemas.microsoft.com/office/drawing/2014/main" val="3151935078"/>
                    </a:ext>
                  </a:extLst>
                </a:gridCol>
                <a:gridCol w="348869">
                  <a:extLst>
                    <a:ext uri="{9D8B030D-6E8A-4147-A177-3AD203B41FA5}">
                      <a16:colId xmlns:a16="http://schemas.microsoft.com/office/drawing/2014/main" val="2373444409"/>
                    </a:ext>
                  </a:extLst>
                </a:gridCol>
                <a:gridCol w="707148">
                  <a:extLst>
                    <a:ext uri="{9D8B030D-6E8A-4147-A177-3AD203B41FA5}">
                      <a16:colId xmlns:a16="http://schemas.microsoft.com/office/drawing/2014/main" val="2091160532"/>
                    </a:ext>
                  </a:extLst>
                </a:gridCol>
                <a:gridCol w="2014973">
                  <a:extLst>
                    <a:ext uri="{9D8B030D-6E8A-4147-A177-3AD203B41FA5}">
                      <a16:colId xmlns:a16="http://schemas.microsoft.com/office/drawing/2014/main" val="3341562083"/>
                    </a:ext>
                  </a:extLst>
                </a:gridCol>
                <a:gridCol w="707964">
                  <a:extLst>
                    <a:ext uri="{9D8B030D-6E8A-4147-A177-3AD203B41FA5}">
                      <a16:colId xmlns:a16="http://schemas.microsoft.com/office/drawing/2014/main" val="293854525"/>
                    </a:ext>
                  </a:extLst>
                </a:gridCol>
                <a:gridCol w="463427">
                  <a:extLst>
                    <a:ext uri="{9D8B030D-6E8A-4147-A177-3AD203B41FA5}">
                      <a16:colId xmlns:a16="http://schemas.microsoft.com/office/drawing/2014/main" val="932285625"/>
                    </a:ext>
                  </a:extLst>
                </a:gridCol>
                <a:gridCol w="517358">
                  <a:extLst>
                    <a:ext uri="{9D8B030D-6E8A-4147-A177-3AD203B41FA5}">
                      <a16:colId xmlns:a16="http://schemas.microsoft.com/office/drawing/2014/main" val="2083831220"/>
                    </a:ext>
                  </a:extLst>
                </a:gridCol>
                <a:gridCol w="757989">
                  <a:extLst>
                    <a:ext uri="{9D8B030D-6E8A-4147-A177-3AD203B41FA5}">
                      <a16:colId xmlns:a16="http://schemas.microsoft.com/office/drawing/2014/main" val="2814979439"/>
                    </a:ext>
                  </a:extLst>
                </a:gridCol>
                <a:gridCol w="5799223">
                  <a:extLst>
                    <a:ext uri="{9D8B030D-6E8A-4147-A177-3AD203B41FA5}">
                      <a16:colId xmlns:a16="http://schemas.microsoft.com/office/drawing/2014/main" val="2919133230"/>
                    </a:ext>
                  </a:extLst>
                </a:gridCol>
              </a:tblGrid>
              <a:tr h="197642">
                <a:tc gridSpan="3">
                  <a:txBody>
                    <a:bodyPr/>
                    <a:lstStyle/>
                    <a:p>
                      <a:pPr algn="l"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DEDED"/>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小単元</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項目</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l"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学習内容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形態</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役割分担</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l" fontAlgn="ctr"/>
                      <a:r>
                        <a:rPr lang="ja-JP" altLang="en-US" sz="16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手順の詳細、指導・評価上の留意点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131297464"/>
                  </a:ext>
                </a:extLst>
              </a:tr>
              <a:tr h="292447">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所要</a:t>
                      </a: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l"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使用する教材・ツール</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進行</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担当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extLst>
                  <a:ext uri="{0D108BD9-81ED-4DB2-BD59-A6C34878D82A}">
                    <a16:rowId xmlns:a16="http://schemas.microsoft.com/office/drawing/2014/main" val="944648870"/>
                  </a:ext>
                </a:extLst>
              </a:tr>
              <a:tr h="542238">
                <a:tc rowSpan="3">
                  <a:txBody>
                    <a:bodyPr/>
                    <a:lstStyle/>
                    <a:p>
                      <a:pPr algn="ct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2">
                          <a:lumMod val="50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endPar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導入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事務連絡</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司会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526425"/>
                  </a:ext>
                </a:extLst>
              </a:tr>
              <a:tr h="1368153">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2">
                          <a:lumMod val="50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25</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ミニ</a:t>
                      </a:r>
                      <a:b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講義</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テーマ</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「就労支援のいま」</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2">
                          <a:lumMod val="5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スライド</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担当者</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または</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演習導入のためのミニ講義</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就労支援は「働きながら生活を組み立てること」が重要、そのために生活全体を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見据えた「暮らしのあり方」を柱に、以下の５つの視点に留意し、利用者の個別</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性に合わせた支援を提供することを伝える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marL="228600" indent="-228600" algn="l" fontAlgn="ctr">
                        <a:buFont typeface="+mj-ea"/>
                        <a:buAutoNum type="circleNumDbPlain"/>
                      </a:pP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働くことの意義と就労の場との関係</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②　就労支援と生活支援を一体的に継続する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③　利用者が自分の人生の主人公となることを支援</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④　地域ネットワークの構築と活用</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⑤　ケアマネジメントの視点の活用</a:t>
                      </a:r>
                    </a:p>
                    <a:p>
                      <a:pPr algn="l" fontAlgn="ctr"/>
                      <a:endParaRPr lang="en-US" altLang="ja-JP"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❖生涯を見据えた支援とは</a:t>
                      </a:r>
                      <a:b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br>
                      <a:endPar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21427198"/>
                  </a:ext>
                </a:extLst>
              </a:tr>
              <a:tr h="1832852">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2">
                          <a:lumMod val="50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ガイダンス</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演習の進め方について</a:t>
                      </a: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スライド</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講義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研修全体の構造と獲得目標、演習の概要を説明する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演習➀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B</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型利用から</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型利用へ移行時点でのサービス等利用計画作成のために　　　　　　</a:t>
                      </a: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　　　　　　　</a:t>
                      </a:r>
                    </a:p>
                    <a:p>
                      <a:pPr algn="l" fontAlgn="ct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地域の社会資源のアセスメントを中心に</a:t>
                      </a:r>
                      <a:r>
                        <a:rPr lang="en-US" altLang="ja-JP"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a:t>
                      </a: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演習➁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型利用の個別支援計画の作成会議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一年後、一般就労に向けて</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演習➂　就労分野のサービス管理責任者の役割と立ち位置について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20554146"/>
                  </a:ext>
                </a:extLst>
              </a:tr>
            </a:tbl>
          </a:graphicData>
        </a:graphic>
      </p:graphicFrame>
      <p:sp>
        <p:nvSpPr>
          <p:cNvPr id="2" name="スライド番号プレースホルダー 1">
            <a:extLst>
              <a:ext uri="{FF2B5EF4-FFF2-40B4-BE49-F238E27FC236}">
                <a16:creationId xmlns:a16="http://schemas.microsoft.com/office/drawing/2014/main" id="{A8091F1C-9DFE-4E9A-5784-CF610CBBB119}"/>
              </a:ext>
            </a:extLst>
          </p:cNvPr>
          <p:cNvSpPr>
            <a:spLocks noGrp="1"/>
          </p:cNvSpPr>
          <p:nvPr>
            <p:ph type="sldNum" sz="quarter" idx="12"/>
          </p:nvPr>
        </p:nvSpPr>
        <p:spPr/>
        <p:txBody>
          <a:bodyPr/>
          <a:lstStyle/>
          <a:p>
            <a:fld id="{C339E4E8-780C-47DA-9976-8D59F520AA81}" type="slidenum">
              <a:rPr kumimoji="1" lang="ja-JP" altLang="en-US" smtClean="0"/>
              <a:t>24</a:t>
            </a:fld>
            <a:endParaRPr kumimoji="1" lang="ja-JP" altLang="en-US"/>
          </a:p>
        </p:txBody>
      </p:sp>
    </p:spTree>
    <p:extLst>
      <p:ext uri="{BB962C8B-B14F-4D97-AF65-F5344CB8AC3E}">
        <p14:creationId xmlns:p14="http://schemas.microsoft.com/office/powerpoint/2010/main" val="742518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9B5725-425F-299D-DBC8-4AC9E9DDC919}"/>
              </a:ext>
            </a:extLst>
          </p:cNvPr>
          <p:cNvSpPr>
            <a:spLocks noGrp="1"/>
          </p:cNvSpPr>
          <p:nvPr>
            <p:ph type="title"/>
          </p:nvPr>
        </p:nvSpPr>
        <p:spPr>
          <a:xfrm>
            <a:off x="949036" y="473508"/>
            <a:ext cx="10515600" cy="1325563"/>
          </a:xfrm>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本科目における獲得目標</a:t>
            </a:r>
          </a:p>
        </p:txBody>
      </p:sp>
      <p:sp>
        <p:nvSpPr>
          <p:cNvPr id="3" name="コンテンツ プレースホルダー 2">
            <a:extLst>
              <a:ext uri="{FF2B5EF4-FFF2-40B4-BE49-F238E27FC236}">
                <a16:creationId xmlns:a16="http://schemas.microsoft.com/office/drawing/2014/main" id="{A7BACAA0-170F-4A83-1523-006D01CA5541}"/>
              </a:ext>
            </a:extLst>
          </p:cNvPr>
          <p:cNvSpPr>
            <a:spLocks noGrp="1"/>
          </p:cNvSpPr>
          <p:nvPr>
            <p:ph idx="1"/>
          </p:nvPr>
        </p:nvSpPr>
        <p:spPr>
          <a:xfrm>
            <a:off x="838200" y="1800515"/>
            <a:ext cx="10515600" cy="2407803"/>
          </a:xfrm>
        </p:spPr>
        <p:txBody>
          <a:bodyPr>
            <a:normAutofit/>
          </a:bodyPr>
          <a:lstStyle/>
          <a:p>
            <a:pPr marL="0" indent="0">
              <a:buNone/>
            </a:pPr>
            <a:endParaRPr lang="en-US" altLang="ja-JP" sz="3200" dirty="0"/>
          </a:p>
          <a:p>
            <a:pPr marL="0" indent="0">
              <a:lnSpc>
                <a:spcPct val="150000"/>
              </a:lnSpc>
              <a:buNone/>
            </a:pPr>
            <a:r>
              <a:rPr kumimoji="1" lang="ja-JP" altLang="en-US" sz="2600" dirty="0">
                <a:latin typeface="UD デジタル 教科書体 NK-R" panose="02020400000000000000" pitchFamily="18" charset="-128"/>
                <a:ea typeface="UD デジタル 教科書体 NK-R" panose="02020400000000000000" pitchFamily="18" charset="-128"/>
              </a:rPr>
              <a:t>就労系サービスの支援の流れと各支援内容、相談支援や関係機関との連携の方法等について理解します</a:t>
            </a:r>
            <a:endParaRPr kumimoji="1" lang="en-US" altLang="ja-JP" sz="26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endParaRPr kumimoji="1" lang="ja-JP" altLang="en-US" sz="50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7052BC71-161D-60E3-34E0-1079737D649B}"/>
              </a:ext>
            </a:extLst>
          </p:cNvPr>
          <p:cNvSpPr>
            <a:spLocks noGrp="1"/>
          </p:cNvSpPr>
          <p:nvPr>
            <p:ph type="sldNum" sz="quarter" idx="12"/>
          </p:nvPr>
        </p:nvSpPr>
        <p:spPr/>
        <p:txBody>
          <a:bodyPr/>
          <a:lstStyle/>
          <a:p>
            <a:fld id="{C339E4E8-780C-47DA-9976-8D59F520AA81}" type="slidenum">
              <a:rPr kumimoji="1" lang="ja-JP" altLang="en-US" smtClean="0"/>
              <a:t>25</a:t>
            </a:fld>
            <a:endParaRPr kumimoji="1" lang="ja-JP" altLang="en-US"/>
          </a:p>
        </p:txBody>
      </p:sp>
    </p:spTree>
    <p:extLst>
      <p:ext uri="{BB962C8B-B14F-4D97-AF65-F5344CB8AC3E}">
        <p14:creationId xmlns:p14="http://schemas.microsoft.com/office/powerpoint/2010/main" val="41645909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374B9-862D-F872-8095-2387B76F2F3A}"/>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81BAD4C-5ADC-DB90-33AF-CE4B7262C340}"/>
              </a:ext>
            </a:extLst>
          </p:cNvPr>
          <p:cNvSpPr>
            <a:spLocks noGrp="1"/>
          </p:cNvSpPr>
          <p:nvPr>
            <p:ph type="sldNum" sz="quarter" idx="12"/>
          </p:nvPr>
        </p:nvSpPr>
        <p:spPr/>
        <p:txBody>
          <a:bodyPr/>
          <a:lstStyle/>
          <a:p>
            <a:fld id="{C339E4E8-780C-47DA-9976-8D59F520AA81}" type="slidenum">
              <a:rPr kumimoji="1" lang="ja-JP" altLang="en-US" smtClean="0"/>
              <a:t>26</a:t>
            </a:fld>
            <a:endParaRPr kumimoji="1" lang="ja-JP" altLang="en-US" dirty="0"/>
          </a:p>
        </p:txBody>
      </p:sp>
      <p:sp>
        <p:nvSpPr>
          <p:cNvPr id="5" name="タイトル 1">
            <a:extLst>
              <a:ext uri="{FF2B5EF4-FFF2-40B4-BE49-F238E27FC236}">
                <a16:creationId xmlns:a16="http://schemas.microsoft.com/office/drawing/2014/main" id="{CA4E50DD-57C3-C3AD-A228-9FBE6D8D4A65}"/>
              </a:ext>
            </a:extLst>
          </p:cNvPr>
          <p:cNvSpPr txBox="1">
            <a:spLocks/>
          </p:cNvSpPr>
          <p:nvPr/>
        </p:nvSpPr>
        <p:spPr>
          <a:xfrm>
            <a:off x="1066800" y="887270"/>
            <a:ext cx="10515600" cy="671126"/>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latin typeface="UD デジタル 教科書体 NK-R" panose="02020400000000000000" pitchFamily="18" charset="-128"/>
                <a:ea typeface="UD デジタル 教科書体 NK-R" panose="02020400000000000000" pitchFamily="18" charset="-128"/>
              </a:rPr>
              <a:t>本科目のねらい</a:t>
            </a:r>
          </a:p>
        </p:txBody>
      </p:sp>
      <p:sp>
        <p:nvSpPr>
          <p:cNvPr id="3" name="テキスト ボックス 2">
            <a:extLst>
              <a:ext uri="{FF2B5EF4-FFF2-40B4-BE49-F238E27FC236}">
                <a16:creationId xmlns:a16="http://schemas.microsoft.com/office/drawing/2014/main" id="{F718DA05-D083-3552-3FA1-C94953016226}"/>
              </a:ext>
            </a:extLst>
          </p:cNvPr>
          <p:cNvSpPr txBox="1"/>
          <p:nvPr/>
        </p:nvSpPr>
        <p:spPr>
          <a:xfrm>
            <a:off x="1066800" y="1922838"/>
            <a:ext cx="10287000" cy="3868880"/>
          </a:xfrm>
          <a:prstGeom prst="rect">
            <a:avLst/>
          </a:prstGeom>
          <a:noFill/>
        </p:spPr>
        <p:txBody>
          <a:bodyPr wrap="square">
            <a:spAutoFit/>
          </a:bodyPr>
          <a:lstStyle/>
          <a:p>
            <a:pPr marL="0" indent="0">
              <a:lnSpc>
                <a:spcPts val="3300"/>
              </a:lnSpc>
              <a:buNone/>
            </a:pPr>
            <a:r>
              <a:rPr lang="ja-JP" altLang="en-US" sz="2000" dirty="0">
                <a:latin typeface="UD デジタル 教科書体 NK-R" panose="02020400000000000000" pitchFamily="18" charset="-128"/>
                <a:ea typeface="UD デジタル 教科書体 NK-R" panose="02020400000000000000" pitchFamily="18" charset="-128"/>
              </a:rPr>
              <a:t>就</a:t>
            </a:r>
            <a:r>
              <a:rPr kumimoji="1" lang="ja-JP" altLang="en-US" sz="2000" dirty="0">
                <a:latin typeface="UD デジタル 教科書体 NK-R" panose="02020400000000000000" pitchFamily="18" charset="-128"/>
                <a:ea typeface="UD デジタル 教科書体 NK-R" panose="02020400000000000000" pitchFamily="18" charset="-128"/>
              </a:rPr>
              <a:t>労支援は「働きながら生活を組み立てること」が重要であるため、生活全体を見据えた「暮らしのあり方」を柱に、利用者の個別性に合わせた支援を提供する意識をもつ</a:t>
            </a:r>
            <a:endParaRPr kumimoji="1" lang="en-US" altLang="ja-JP" sz="2000" dirty="0">
              <a:latin typeface="UD デジタル 教科書体 NK-R" panose="02020400000000000000" pitchFamily="18" charset="-128"/>
              <a:ea typeface="UD デジタル 教科書体 NK-R" panose="02020400000000000000" pitchFamily="18" charset="-128"/>
            </a:endParaRPr>
          </a:p>
          <a:p>
            <a:pPr marL="0" indent="0">
              <a:lnSpc>
                <a:spcPts val="3300"/>
              </a:lnSpc>
              <a:buNone/>
            </a:pPr>
            <a:endParaRPr kumimoji="1" lang="ja-JP" altLang="en-US" sz="2000" dirty="0">
              <a:latin typeface="UD デジタル 教科書体 NK-R" panose="02020400000000000000" pitchFamily="18" charset="-128"/>
              <a:ea typeface="UD デジタル 教科書体 NK-R" panose="02020400000000000000" pitchFamily="18" charset="-128"/>
            </a:endParaRPr>
          </a:p>
          <a:p>
            <a:pPr marL="0" indent="0">
              <a:lnSpc>
                <a:spcPts val="3300"/>
              </a:lnSpc>
              <a:buNone/>
            </a:pPr>
            <a:r>
              <a:rPr kumimoji="1" lang="ja-JP" altLang="en-US" sz="2000" dirty="0">
                <a:latin typeface="UD デジタル 教科書体 NK-R" panose="02020400000000000000" pitchFamily="18" charset="-128"/>
                <a:ea typeface="UD デジタル 教科書体 NK-R" panose="02020400000000000000" pitchFamily="18" charset="-128"/>
              </a:rPr>
              <a:t>「個人のライフプラン」という視点で考え、多職種との共有・連携、地域資源の利活用</a:t>
            </a:r>
            <a:r>
              <a:rPr lang="ja-JP" altLang="en-US" sz="2000" dirty="0">
                <a:latin typeface="UD デジタル 教科書体 NK-R" panose="02020400000000000000" pitchFamily="18" charset="-128"/>
                <a:ea typeface="UD デジタル 教科書体 NK-R" panose="02020400000000000000" pitchFamily="18" charset="-128"/>
              </a:rPr>
              <a:t>の</a:t>
            </a:r>
            <a:r>
              <a:rPr kumimoji="1" lang="ja-JP" altLang="en-US" sz="2000" dirty="0">
                <a:latin typeface="UD デジタル 教科書体 NK-R" panose="02020400000000000000" pitchFamily="18" charset="-128"/>
                <a:ea typeface="UD デジタル 教科書体 NK-R" panose="02020400000000000000" pitchFamily="18" charset="-128"/>
              </a:rPr>
              <a:t>重要性に気づく</a:t>
            </a:r>
            <a:endParaRPr kumimoji="1" lang="en-US" altLang="ja-JP" sz="2000" dirty="0">
              <a:latin typeface="UD デジタル 教科書体 NK-R" panose="02020400000000000000" pitchFamily="18" charset="-128"/>
              <a:ea typeface="UD デジタル 教科書体 NK-R" panose="02020400000000000000" pitchFamily="18" charset="-128"/>
            </a:endParaRPr>
          </a:p>
          <a:p>
            <a:pPr marL="0" indent="0">
              <a:lnSpc>
                <a:spcPts val="3300"/>
              </a:lnSpc>
              <a:buNone/>
            </a:pPr>
            <a:endParaRPr kumimoji="1" lang="ja-JP" altLang="en-US" sz="2000" dirty="0">
              <a:latin typeface="UD デジタル 教科書体 NK-R" panose="02020400000000000000" pitchFamily="18" charset="-128"/>
              <a:ea typeface="UD デジタル 教科書体 NK-R" panose="02020400000000000000" pitchFamily="18" charset="-128"/>
            </a:endParaRPr>
          </a:p>
          <a:p>
            <a:pPr marL="0" indent="0">
              <a:lnSpc>
                <a:spcPts val="3300"/>
              </a:lnSpc>
              <a:buNone/>
            </a:pPr>
            <a:r>
              <a:rPr lang="ja-JP" altLang="en-US" sz="2000" dirty="0">
                <a:latin typeface="UD デジタル 教科書体 NK-R" panose="02020400000000000000" pitchFamily="18" charset="-128"/>
                <a:ea typeface="UD デジタル 教科書体 NK-R" panose="02020400000000000000" pitchFamily="18" charset="-128"/>
              </a:rPr>
              <a:t>サービス管理責任者として、個別支援計画の作成にあたり、</a:t>
            </a:r>
            <a:r>
              <a:rPr kumimoji="1" lang="ja-JP" altLang="en-US" sz="2000" dirty="0">
                <a:latin typeface="UD デジタル 教科書体 NK-R" panose="02020400000000000000" pitchFamily="18" charset="-128"/>
                <a:ea typeface="UD デジタル 教科書体 NK-R" panose="02020400000000000000" pitchFamily="18" charset="-128"/>
              </a:rPr>
              <a:t>個別支援の捉え方を常に意識しながら、計画</a:t>
            </a:r>
            <a:r>
              <a:rPr lang="ja-JP" altLang="en-US" sz="2000" dirty="0">
                <a:latin typeface="UD デジタル 教科書体 NK-R" panose="02020400000000000000" pitchFamily="18" charset="-128"/>
                <a:ea typeface="UD デジタル 教科書体 NK-R" panose="02020400000000000000" pitchFamily="18" charset="-128"/>
              </a:rPr>
              <a:t>作成のプロセスの中で、ケアマネジメントの他に地域ネットワークづくりについて、より多くの気づきと意識を得る</a:t>
            </a:r>
            <a:endParaRPr kumimoji="1" lang="ja-JP" altLang="en-US" sz="18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829524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40193B-2EDC-C502-D52E-782A4B3F708A}"/>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科目概要</a:t>
            </a:r>
          </a:p>
        </p:txBody>
      </p:sp>
      <p:sp>
        <p:nvSpPr>
          <p:cNvPr id="3" name="コンテンツ プレースホルダー 2">
            <a:extLst>
              <a:ext uri="{FF2B5EF4-FFF2-40B4-BE49-F238E27FC236}">
                <a16:creationId xmlns:a16="http://schemas.microsoft.com/office/drawing/2014/main" id="{C2F17AED-9A7E-A08C-1D59-BB8AD5C10742}"/>
              </a:ext>
            </a:extLst>
          </p:cNvPr>
          <p:cNvSpPr>
            <a:spLocks noGrp="1"/>
          </p:cNvSpPr>
          <p:nvPr>
            <p:ph idx="1"/>
          </p:nvPr>
        </p:nvSpPr>
        <p:spPr>
          <a:xfrm>
            <a:off x="838200" y="1825625"/>
            <a:ext cx="10833340" cy="4351338"/>
          </a:xfrm>
        </p:spPr>
        <p:txBody>
          <a:bodyPr>
            <a:normAutofit fontScale="92500" lnSpcReduction="10000"/>
          </a:bodyPr>
          <a:lstStyle/>
          <a:p>
            <a:pPr>
              <a:lnSpc>
                <a:spcPct val="150000"/>
              </a:lnSpc>
              <a:buFont typeface="Wingdings" panose="05000000000000000000" pitchFamily="2" charset="2"/>
              <a:buChar char="Ø"/>
            </a:pPr>
            <a:r>
              <a:rPr kumimoji="1" lang="ja-JP" altLang="en-US" dirty="0">
                <a:latin typeface="UD デジタル 教科書体 NK-R" panose="02020400000000000000" pitchFamily="18" charset="-128"/>
                <a:ea typeface="UD デジタル 教科書体 NK-R" panose="02020400000000000000" pitchFamily="18" charset="-128"/>
              </a:rPr>
              <a:t>就労系サービスや就労支援に関するサービス提供プロセス</a:t>
            </a:r>
            <a:endParaRPr kumimoji="1" lang="en-US" altLang="ja-JP" dirty="0">
              <a:latin typeface="UD デジタル 教科書体 NK-R" panose="02020400000000000000" pitchFamily="18" charset="-128"/>
              <a:ea typeface="UD デジタル 教科書体 NK-R" panose="02020400000000000000" pitchFamily="18" charset="-128"/>
            </a:endParaRPr>
          </a:p>
          <a:p>
            <a:pPr>
              <a:lnSpc>
                <a:spcPct val="150000"/>
              </a:lnSpc>
              <a:buFont typeface="Wingdings" panose="05000000000000000000" pitchFamily="2" charset="2"/>
              <a:buChar char="Ø"/>
            </a:pPr>
            <a:r>
              <a:rPr lang="ja-JP" altLang="en-US" dirty="0">
                <a:latin typeface="UD デジタル 教科書体 NK-R" panose="02020400000000000000" pitchFamily="18" charset="-128"/>
                <a:ea typeface="UD デジタル 教科書体 NK-R" panose="02020400000000000000" pitchFamily="18" charset="-128"/>
              </a:rPr>
              <a:t>就労系サービスに関する個別支援計画を核としたサービス管理</a:t>
            </a:r>
            <a:endParaRPr lang="en-US" altLang="ja-JP" dirty="0">
              <a:latin typeface="UD デジタル 教科書体 NK-R" panose="02020400000000000000" pitchFamily="18" charset="-128"/>
              <a:ea typeface="UD デジタル 教科書体 NK-R" panose="02020400000000000000" pitchFamily="18" charset="-128"/>
            </a:endParaRPr>
          </a:p>
          <a:p>
            <a:pPr>
              <a:lnSpc>
                <a:spcPct val="150000"/>
              </a:lnSpc>
              <a:buFont typeface="Wingdings" panose="05000000000000000000" pitchFamily="2" charset="2"/>
              <a:buChar char="Ø"/>
            </a:pPr>
            <a:r>
              <a:rPr kumimoji="1" lang="ja-JP" altLang="en-US" dirty="0">
                <a:latin typeface="UD デジタル 教科書体 NK-R" panose="02020400000000000000" pitchFamily="18" charset="-128"/>
                <a:ea typeface="UD デジタル 教科書体 NK-R" panose="02020400000000000000" pitchFamily="18" charset="-128"/>
              </a:rPr>
              <a:t>相談支援専門員と就労系サービスにおけるサービス管理責任者の連携、サービス等利用計画と個別支援計画の関係性</a:t>
            </a:r>
            <a:endParaRPr kumimoji="1" lang="en-US" altLang="ja-JP" dirty="0">
              <a:latin typeface="UD デジタル 教科書体 NK-R" panose="02020400000000000000" pitchFamily="18" charset="-128"/>
              <a:ea typeface="UD デジタル 教科書体 NK-R" panose="02020400000000000000" pitchFamily="18" charset="-128"/>
            </a:endParaRPr>
          </a:p>
          <a:p>
            <a:pPr>
              <a:lnSpc>
                <a:spcPct val="150000"/>
              </a:lnSpc>
              <a:buFont typeface="Wingdings" panose="05000000000000000000" pitchFamily="2" charset="2"/>
              <a:buChar char="Ø"/>
            </a:pPr>
            <a:r>
              <a:rPr lang="ja-JP" altLang="en-US" dirty="0">
                <a:latin typeface="UD デジタル 教科書体 NK-R" panose="02020400000000000000" pitchFamily="18" charset="-128"/>
                <a:ea typeface="UD デジタル 教科書体 NK-R" panose="02020400000000000000" pitchFamily="18" charset="-128"/>
              </a:rPr>
              <a:t>就労系サービスや就労支援に関する関係機関等との連携</a:t>
            </a: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kumimoji="1" lang="en-US" altLang="ja-JP" dirty="0">
              <a:latin typeface="UD デジタル 教科書体 NK-R" panose="02020400000000000000" pitchFamily="18" charset="-128"/>
              <a:ea typeface="UD デジタル 教科書体 NK-R" panose="02020400000000000000" pitchFamily="18" charset="-128"/>
            </a:endParaRPr>
          </a:p>
          <a:p>
            <a:pPr marL="0" indent="0" algn="ctr">
              <a:buNone/>
            </a:pPr>
            <a:r>
              <a:rPr lang="ja-JP" altLang="en-US" dirty="0">
                <a:latin typeface="UD デジタル 教科書体 NK-R" panose="02020400000000000000" pitchFamily="18" charset="-128"/>
                <a:ea typeface="UD デジタル 教科書体 NK-R" panose="02020400000000000000" pitchFamily="18" charset="-128"/>
              </a:rPr>
              <a:t>以上について、事例に基づく演習を実施する</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2E1447C5-93BA-2C61-1032-E1A745AFB092}"/>
              </a:ext>
            </a:extLst>
          </p:cNvPr>
          <p:cNvSpPr>
            <a:spLocks noGrp="1"/>
          </p:cNvSpPr>
          <p:nvPr>
            <p:ph type="sldNum" sz="quarter" idx="12"/>
          </p:nvPr>
        </p:nvSpPr>
        <p:spPr/>
        <p:txBody>
          <a:bodyPr/>
          <a:lstStyle/>
          <a:p>
            <a:fld id="{C339E4E8-780C-47DA-9976-8D59F520AA81}" type="slidenum">
              <a:rPr kumimoji="1" lang="ja-JP" altLang="en-US" smtClean="0"/>
              <a:t>27</a:t>
            </a:fld>
            <a:endParaRPr kumimoji="1" lang="ja-JP" altLang="en-US"/>
          </a:p>
        </p:txBody>
      </p:sp>
    </p:spTree>
    <p:extLst>
      <p:ext uri="{BB962C8B-B14F-4D97-AF65-F5344CB8AC3E}">
        <p14:creationId xmlns:p14="http://schemas.microsoft.com/office/powerpoint/2010/main" val="4023698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63DCC8-514D-91F5-D473-B27BA170848E}"/>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指導ポイント</a:t>
            </a:r>
          </a:p>
        </p:txBody>
      </p:sp>
      <p:sp>
        <p:nvSpPr>
          <p:cNvPr id="4" name="コンテンツ プレースホルダー 2">
            <a:extLst>
              <a:ext uri="{FF2B5EF4-FFF2-40B4-BE49-F238E27FC236}">
                <a16:creationId xmlns:a16="http://schemas.microsoft.com/office/drawing/2014/main" id="{67CD2C90-E7D4-9285-888F-06F83E94CD0A}"/>
              </a:ext>
            </a:extLst>
          </p:cNvPr>
          <p:cNvSpPr>
            <a:spLocks noGrp="1"/>
          </p:cNvSpPr>
          <p:nvPr>
            <p:ph idx="1"/>
          </p:nvPr>
        </p:nvSpPr>
        <p:spPr>
          <a:xfrm>
            <a:off x="838200" y="1825625"/>
            <a:ext cx="10515600" cy="4097194"/>
          </a:xfrm>
        </p:spPr>
        <p:txBody>
          <a:bodyPr>
            <a:normAutofit/>
          </a:bodyPr>
          <a:lstStyle/>
          <a:p>
            <a:pPr marL="0" indent="0">
              <a:buNone/>
            </a:pPr>
            <a:r>
              <a:rPr lang="ja-JP" altLang="en-US" dirty="0">
                <a:latin typeface="UD デジタル 教科書体 NK-R" panose="02020400000000000000" pitchFamily="18" charset="-128"/>
                <a:ea typeface="UD デジタル 教科書体 NK-R" panose="02020400000000000000" pitchFamily="18" charset="-128"/>
              </a:rPr>
              <a:t>就労支援は「働きながら生活を組み立てること」が重要。</a:t>
            </a: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sz="12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r>
              <a:rPr lang="ja-JP" altLang="en-US" dirty="0">
                <a:latin typeface="UD デジタル 教科書体 NK-R" panose="02020400000000000000" pitchFamily="18" charset="-128"/>
                <a:ea typeface="UD デジタル 教科書体 NK-R" panose="02020400000000000000" pitchFamily="18" charset="-128"/>
              </a:rPr>
              <a:t>生活全体を見据えた「暮らしのあり方」を柱に、利用者の個別性に合わせた支援を提供するために、主に</a:t>
            </a:r>
            <a:r>
              <a:rPr lang="ja-JP" altLang="en-US" b="1" u="sng" dirty="0">
                <a:latin typeface="UD デジタル 教科書体 NK-R" panose="02020400000000000000" pitchFamily="18" charset="-128"/>
                <a:ea typeface="UD デジタル 教科書体 NK-R" panose="02020400000000000000" pitchFamily="18" charset="-128"/>
              </a:rPr>
              <a:t>５つの視点</a:t>
            </a:r>
            <a:r>
              <a:rPr lang="ja-JP" altLang="en-US" dirty="0">
                <a:latin typeface="UD デジタル 教科書体 NK-R" panose="02020400000000000000" pitchFamily="18" charset="-128"/>
                <a:ea typeface="UD デジタル 教科書体 NK-R" panose="02020400000000000000" pitchFamily="18" charset="-128"/>
              </a:rPr>
              <a:t>が求められる。</a:t>
            </a:r>
            <a:endParaRPr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sz="12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r>
              <a:rPr lang="ja-JP" altLang="en-US" dirty="0">
                <a:latin typeface="UD デジタル 教科書体 NK-R" panose="02020400000000000000" pitchFamily="18" charset="-128"/>
                <a:ea typeface="UD デジタル 教科書体 NK-R" panose="02020400000000000000" pitchFamily="18" charset="-128"/>
              </a:rPr>
              <a:t>これらの視点に気づき、それを意識しながら支援することを伝える。</a:t>
            </a:r>
            <a:endParaRPr lang="en-US" altLang="ja-JP" dirty="0">
              <a:latin typeface="UD デジタル 教科書体 NK-R" panose="02020400000000000000" pitchFamily="18" charset="-128"/>
              <a:ea typeface="UD デジタル 教科書体 NK-R" panose="02020400000000000000" pitchFamily="18" charset="-128"/>
            </a:endParaRPr>
          </a:p>
        </p:txBody>
      </p:sp>
      <p:sp>
        <p:nvSpPr>
          <p:cNvPr id="3" name="スライド番号プレースホルダー 2">
            <a:extLst>
              <a:ext uri="{FF2B5EF4-FFF2-40B4-BE49-F238E27FC236}">
                <a16:creationId xmlns:a16="http://schemas.microsoft.com/office/drawing/2014/main" id="{A35A263E-2AFE-6506-DC3E-5456DDC50603}"/>
              </a:ext>
            </a:extLst>
          </p:cNvPr>
          <p:cNvSpPr>
            <a:spLocks noGrp="1"/>
          </p:cNvSpPr>
          <p:nvPr>
            <p:ph type="sldNum" sz="quarter" idx="12"/>
          </p:nvPr>
        </p:nvSpPr>
        <p:spPr/>
        <p:txBody>
          <a:bodyPr/>
          <a:lstStyle/>
          <a:p>
            <a:fld id="{C339E4E8-780C-47DA-9976-8D59F520AA81}" type="slidenum">
              <a:rPr kumimoji="1" lang="ja-JP" altLang="en-US" smtClean="0"/>
              <a:t>28</a:t>
            </a:fld>
            <a:endParaRPr kumimoji="1" lang="ja-JP" altLang="en-US"/>
          </a:p>
        </p:txBody>
      </p:sp>
    </p:spTree>
    <p:extLst>
      <p:ext uri="{BB962C8B-B14F-4D97-AF65-F5344CB8AC3E}">
        <p14:creationId xmlns:p14="http://schemas.microsoft.com/office/powerpoint/2010/main" val="65474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BB368-6E61-CA33-A76B-8E736791874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027D3EE-B9C9-B427-EAB8-9E489B8EE40E}"/>
              </a:ext>
            </a:extLst>
          </p:cNvPr>
          <p:cNvSpPr>
            <a:spLocks noGrp="1"/>
          </p:cNvSpPr>
          <p:nvPr>
            <p:ph type="title"/>
          </p:nvPr>
        </p:nvSpPr>
        <p:spPr>
          <a:xfrm>
            <a:off x="838200" y="365126"/>
            <a:ext cx="10515600" cy="948770"/>
          </a:xfrm>
        </p:spPr>
        <p:txBody>
          <a:bodyPr>
            <a:normAutofit/>
          </a:bodyPr>
          <a:lstStyle/>
          <a:p>
            <a:pPr algn="ctr"/>
            <a:r>
              <a:rPr lang="ja-JP" altLang="en-US" dirty="0">
                <a:latin typeface="UD デジタル 教科書体 NK-R" panose="02020400000000000000" pitchFamily="18" charset="-128"/>
                <a:ea typeface="UD デジタル 教科書体 NK-R" panose="02020400000000000000" pitchFamily="18" charset="-128"/>
              </a:rPr>
              <a:t>就労支援の視点　「５本の矢🏹」</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496F7096-4CD5-EE7A-C16E-7890A0585944}"/>
              </a:ext>
            </a:extLst>
          </p:cNvPr>
          <p:cNvSpPr>
            <a:spLocks noGrp="1"/>
          </p:cNvSpPr>
          <p:nvPr>
            <p:ph type="sldNum" sz="quarter" idx="12"/>
          </p:nvPr>
        </p:nvSpPr>
        <p:spPr/>
        <p:txBody>
          <a:bodyPr/>
          <a:lstStyle/>
          <a:p>
            <a:fld id="{C339E4E8-780C-47DA-9976-8D59F520AA81}" type="slidenum">
              <a:rPr kumimoji="1" lang="ja-JP" altLang="en-US" smtClean="0"/>
              <a:t>29</a:t>
            </a:fld>
            <a:endParaRPr kumimoji="1" lang="ja-JP" altLang="en-US"/>
          </a:p>
        </p:txBody>
      </p:sp>
      <p:sp>
        <p:nvSpPr>
          <p:cNvPr id="6" name="コンテンツ プレースホルダー 5">
            <a:extLst>
              <a:ext uri="{FF2B5EF4-FFF2-40B4-BE49-F238E27FC236}">
                <a16:creationId xmlns:a16="http://schemas.microsoft.com/office/drawing/2014/main" id="{4091B967-A5C8-873A-7017-D86B009AFD4D}"/>
              </a:ext>
            </a:extLst>
          </p:cNvPr>
          <p:cNvSpPr>
            <a:spLocks noGrp="1"/>
          </p:cNvSpPr>
          <p:nvPr>
            <p:ph idx="1"/>
          </p:nvPr>
        </p:nvSpPr>
        <p:spPr>
          <a:xfrm>
            <a:off x="838200" y="1535836"/>
            <a:ext cx="10515600" cy="4957037"/>
          </a:xfrm>
        </p:spPr>
        <p:txBody>
          <a:bodyPr>
            <a:normAutofit lnSpcReduction="10000"/>
          </a:bodyPr>
          <a:lstStyle/>
          <a:p>
            <a:endParaRPr lang="en-US" altLang="ja-JP" dirty="0">
              <a:latin typeface="UD デジタル 教科書体 NK-R" panose="02020400000000000000" pitchFamily="18" charset="-128"/>
              <a:ea typeface="UD デジタル 教科書体 NK-R" panose="02020400000000000000" pitchFamily="18" charset="-128"/>
            </a:endParaRPr>
          </a:p>
          <a:p>
            <a:pPr marL="0" indent="0" algn="l" fontAlgn="ctr">
              <a:lnSpc>
                <a:spcPct val="100000"/>
              </a:lnSpc>
              <a:buNone/>
            </a:pPr>
            <a:r>
              <a:rPr lang="ja-JP" altLang="en-US" sz="2800" dirty="0">
                <a:latin typeface="UD デジタル 教科書体 NK-R" panose="02020400000000000000" pitchFamily="18" charset="-128"/>
                <a:ea typeface="UD デジタル 教科書体 NK-R" panose="02020400000000000000" pitchFamily="18" charset="-128"/>
              </a:rPr>
              <a:t>　　　　　　　　🏹　</a:t>
            </a:r>
            <a:r>
              <a:rPr lang="ja-JP" altLang="en-US"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働くことの意義と就労の場との関係</a:t>
            </a:r>
            <a:endParaRPr lang="en-US" altLang="ja-JP"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marL="0" indent="0" algn="l" fontAlgn="ctr">
              <a:lnSpc>
                <a:spcPct val="100000"/>
              </a:lnSpc>
              <a:buNone/>
            </a:pPr>
            <a:r>
              <a:rPr lang="ja-JP" altLang="en-US" sz="2800" dirty="0">
                <a:latin typeface="UD デジタル 教科書体 NK-R" panose="02020400000000000000" pitchFamily="18" charset="-128"/>
                <a:ea typeface="UD デジタル 教科書体 NK-R" panose="02020400000000000000" pitchFamily="18" charset="-128"/>
              </a:rPr>
              <a:t>　　　　　　　　🏹　</a:t>
            </a:r>
            <a:r>
              <a:rPr lang="ja-JP" altLang="en-US"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就労支援と生活支援を一体的に継続</a:t>
            </a:r>
            <a:endParaRPr lang="en-US" altLang="ja-JP"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marL="0" indent="0" algn="l" fontAlgn="ctr">
              <a:lnSpc>
                <a:spcPct val="100000"/>
              </a:lnSpc>
              <a:buNone/>
            </a:pPr>
            <a:r>
              <a:rPr lang="ja-JP" altLang="en-US" sz="2800" dirty="0">
                <a:latin typeface="UD デジタル 教科書体 NK-R" panose="02020400000000000000" pitchFamily="18" charset="-128"/>
                <a:ea typeface="UD デジタル 教科書体 NK-R" panose="02020400000000000000" pitchFamily="18" charset="-128"/>
              </a:rPr>
              <a:t>　　　　　　　　🏹　</a:t>
            </a:r>
            <a:r>
              <a:rPr lang="ja-JP" altLang="en-US"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利用者が自分の人生の主人公となることを支援</a:t>
            </a:r>
            <a:endParaRPr lang="en-US" altLang="ja-JP"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marL="0" indent="0" algn="l" fontAlgn="ctr">
              <a:lnSpc>
                <a:spcPct val="100000"/>
              </a:lnSpc>
              <a:buNone/>
            </a:pPr>
            <a:r>
              <a:rPr lang="ja-JP" altLang="en-US" sz="2800" dirty="0">
                <a:latin typeface="UD デジタル 教科書体 NK-R" panose="02020400000000000000" pitchFamily="18" charset="-128"/>
                <a:ea typeface="UD デジタル 教科書体 NK-R" panose="02020400000000000000" pitchFamily="18" charset="-128"/>
              </a:rPr>
              <a:t>　　　　　　　　🏹　</a:t>
            </a:r>
            <a:r>
              <a:rPr lang="ja-JP" altLang="en-US"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地域ネットワークの構築と活用</a:t>
            </a:r>
            <a:endParaRPr lang="en-US" altLang="ja-JP"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marL="0" indent="0" algn="l" fontAlgn="ctr">
              <a:lnSpc>
                <a:spcPct val="100000"/>
              </a:lnSpc>
              <a:buNone/>
            </a:pPr>
            <a:r>
              <a:rPr lang="ja-JP" altLang="en-US" sz="2800" dirty="0">
                <a:latin typeface="UD デジタル 教科書体 NK-R" panose="02020400000000000000" pitchFamily="18" charset="-128"/>
                <a:ea typeface="UD デジタル 教科書体 NK-R" panose="02020400000000000000" pitchFamily="18" charset="-128"/>
              </a:rPr>
              <a:t>　　　　　　　　🏹　</a:t>
            </a:r>
            <a:r>
              <a:rPr lang="ja-JP" altLang="en-US"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ケアマネジメントの視点を活用</a:t>
            </a:r>
          </a:p>
          <a:p>
            <a:pPr marL="0" indent="0" algn="l" fontAlgn="ctr">
              <a:lnSpc>
                <a:spcPct val="100000"/>
              </a:lnSpc>
              <a:buNone/>
            </a:pPr>
            <a:endParaRPr lang="en-US" altLang="ja-JP" sz="2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marL="0" indent="0" fontAlgn="ctr">
              <a:lnSpc>
                <a:spcPct val="100000"/>
              </a:lnSpc>
              <a:buNone/>
            </a:pPr>
            <a:r>
              <a:rPr kumimoji="1" lang="ja-JP" altLang="en-US" sz="1900" dirty="0">
                <a:latin typeface="UD デジタル 教科書体 NK-R" panose="02020400000000000000" pitchFamily="18" charset="-128"/>
                <a:ea typeface="UD デジタル 教科書体 NK-R" panose="02020400000000000000" pitchFamily="18" charset="-128"/>
              </a:rPr>
              <a:t>就労支援は、利用者の生活全体を見据えた「暮らしのあり方」を柱に、将来をも見越して、就労支援と生活支援を一体的に支援することを意識する。</a:t>
            </a:r>
          </a:p>
          <a:p>
            <a:pPr marL="0" indent="0" fontAlgn="ctr">
              <a:lnSpc>
                <a:spcPct val="100000"/>
              </a:lnSpc>
              <a:buNone/>
            </a:pPr>
            <a:r>
              <a:rPr kumimoji="1" lang="ja-JP" altLang="en-US" sz="1900" dirty="0">
                <a:latin typeface="UD デジタル 教科書体 NK-R" panose="02020400000000000000" pitchFamily="18" charset="-128"/>
                <a:ea typeface="UD デジタル 教科書体 NK-R" panose="02020400000000000000" pitchFamily="18" charset="-128"/>
              </a:rPr>
              <a:t>そのために企業、行政、医療、他の福祉サービスはじめ地域のあらゆる社会資源との連携が必要なことを意識する。</a:t>
            </a:r>
          </a:p>
          <a:p>
            <a:pPr marL="0" indent="0" algn="l" fontAlgn="ctr">
              <a:lnSpc>
                <a:spcPct val="100000"/>
              </a:lnSpc>
              <a:buNone/>
            </a:pPr>
            <a:endParaRPr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86508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33AC9-9BE3-F530-1192-C778376B1308}"/>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
        <p:nvSpPr>
          <p:cNvPr id="3" name="コンテンツ プレースホルダー 2">
            <a:extLst>
              <a:ext uri="{FF2B5EF4-FFF2-40B4-BE49-F238E27FC236}">
                <a16:creationId xmlns:a16="http://schemas.microsoft.com/office/drawing/2014/main" id="{C99C5622-8C43-3F62-1E5D-59925C9AC8B5}"/>
              </a:ext>
            </a:extLst>
          </p:cNvPr>
          <p:cNvSpPr>
            <a:spLocks noGrp="1"/>
          </p:cNvSpPr>
          <p:nvPr>
            <p:ph idx="1"/>
          </p:nvPr>
        </p:nvSpPr>
        <p:spPr>
          <a:xfrm>
            <a:off x="715452" y="1690688"/>
            <a:ext cx="11171747" cy="4491903"/>
          </a:xfrm>
        </p:spPr>
        <p:txBody>
          <a:bodyPr>
            <a:normAutofit/>
          </a:bodyPr>
          <a:lstStyle/>
          <a:p>
            <a:pPr marL="514350" indent="-514350">
              <a:buFont typeface="+mj-lt"/>
              <a:buAutoNum type="arabicPeriod"/>
            </a:pPr>
            <a:r>
              <a:rPr lang="ja-JP" altLang="en-US" sz="2600" b="1" dirty="0">
                <a:latin typeface="UD デジタル 教科書体 NK-R" panose="02020400000000000000" pitchFamily="18" charset="-128"/>
                <a:ea typeface="UD デジタル 教科書体 NK-R" panose="02020400000000000000" pitchFamily="18" charset="-128"/>
              </a:rPr>
              <a:t>右肩上がりに成長し続ける障害者雇用</a:t>
            </a:r>
            <a:endParaRPr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lang="ja-JP" altLang="en-US" sz="2000" dirty="0">
                <a:latin typeface="UD デジタル 教科書体 NK-R" panose="02020400000000000000" pitchFamily="18" charset="-128"/>
                <a:ea typeface="UD デジタル 教科書体 NK-R" panose="02020400000000000000" pitchFamily="18" charset="-128"/>
              </a:rPr>
              <a:t>障害者雇用促進法の改正などにより、年々障害者雇用は拡大している。それに伴い、労働市場においても様々な企業が障害者雇用に乗り出し、障がいのある人の職業選択が広がっている。こうした中で、事業所及び支援者は、文字ベースでのジョブマッチング等</a:t>
            </a:r>
            <a:r>
              <a:rPr lang="ja-JP" altLang="en-US" sz="2000" u="sng" dirty="0">
                <a:latin typeface="UD デジタル 教科書体 NK-R" panose="02020400000000000000" pitchFamily="18" charset="-128"/>
                <a:ea typeface="UD デジタル 教科書体 NK-R" panose="02020400000000000000" pitchFamily="18" charset="-128"/>
              </a:rPr>
              <a:t>表面的な支援がなされていないか</a:t>
            </a:r>
            <a:r>
              <a:rPr lang="ja-JP" altLang="en-US" sz="2000" dirty="0">
                <a:latin typeface="UD デジタル 教科書体 NK-R" panose="02020400000000000000" pitchFamily="18" charset="-128"/>
                <a:ea typeface="UD デジタル 教科書体 NK-R" panose="02020400000000000000" pitchFamily="18" charset="-128"/>
              </a:rPr>
              <a:t>等、自らの支援をアセスメントすることが重要になっている。</a:t>
            </a:r>
            <a:endParaRPr lang="en-US" altLang="ja-JP" sz="2000"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sz="1200" dirty="0">
              <a:latin typeface="UD デジタル 教科書体 NK-R" panose="02020400000000000000" pitchFamily="18" charset="-128"/>
              <a:ea typeface="UD デジタル 教科書体 NK-R" panose="02020400000000000000" pitchFamily="18" charset="-128"/>
            </a:endParaRPr>
          </a:p>
          <a:p>
            <a:pPr marL="514350" indent="-514350">
              <a:buFont typeface="+mj-lt"/>
              <a:buAutoNum type="arabicPeriod" startAt="2"/>
            </a:pPr>
            <a:r>
              <a:rPr kumimoji="1" lang="ja-JP" altLang="en-US" sz="2600" b="1" dirty="0">
                <a:latin typeface="UD デジタル 教科書体 NK-R" panose="02020400000000000000" pitchFamily="18" charset="-128"/>
                <a:ea typeface="UD デジタル 教科書体 NK-R" panose="02020400000000000000" pitchFamily="18" charset="-128"/>
              </a:rPr>
              <a:t>企業</a:t>
            </a:r>
            <a:r>
              <a:rPr lang="ja-JP" altLang="en-US" sz="2600" b="1" dirty="0">
                <a:latin typeface="UD デジタル 教科書体 NK-R" panose="02020400000000000000" pitchFamily="18" charset="-128"/>
                <a:ea typeface="UD デジタル 教科書体 NK-R" panose="02020400000000000000" pitchFamily="18" charset="-128"/>
              </a:rPr>
              <a:t>等</a:t>
            </a:r>
            <a:r>
              <a:rPr kumimoji="1" lang="ja-JP" altLang="en-US" sz="2600" b="1" dirty="0">
                <a:latin typeface="UD デジタル 教科書体 NK-R" panose="02020400000000000000" pitchFamily="18" charset="-128"/>
                <a:ea typeface="UD デジタル 教科書体 NK-R" panose="02020400000000000000" pitchFamily="18" charset="-128"/>
              </a:rPr>
              <a:t>からの相談は「人材不足」をきっかけとした相談へ</a:t>
            </a:r>
            <a:endParaRPr kumimoji="1"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kumimoji="1" lang="ja-JP" altLang="en-US" sz="2000" dirty="0">
                <a:latin typeface="UD デジタル 教科書体 NK-R" panose="02020400000000000000" pitchFamily="18" charset="-128"/>
                <a:ea typeface="UD デジタル 教科書体 NK-R" panose="02020400000000000000" pitchFamily="18" charset="-128"/>
              </a:rPr>
              <a:t>障害者雇用を問わず</a:t>
            </a:r>
            <a:r>
              <a:rPr kumimoji="1" lang="ja-JP" altLang="en-US" sz="2000" u="sng" dirty="0">
                <a:latin typeface="UD デジタル 教科書体 NK-R" panose="02020400000000000000" pitchFamily="18" charset="-128"/>
                <a:ea typeface="UD デジタル 教科書体 NK-R" panose="02020400000000000000" pitchFamily="18" charset="-128"/>
              </a:rPr>
              <a:t>人材不足・人材確保</a:t>
            </a:r>
            <a:r>
              <a:rPr kumimoji="1" lang="ja-JP" altLang="en-US" sz="2000" dirty="0">
                <a:latin typeface="UD デジタル 教科書体 NK-R" panose="02020400000000000000" pitchFamily="18" charset="-128"/>
                <a:ea typeface="UD デジタル 教科書体 NK-R" panose="02020400000000000000" pitchFamily="18" charset="-128"/>
              </a:rPr>
              <a:t>は深刻な社会問題。特にこの傾向については地方がより顕著で、人材を確保していくために障害者雇用も視野に入れたいとの相談が増えている。</a:t>
            </a:r>
            <a:endParaRPr kumimoji="1" lang="en-US" altLang="ja-JP" sz="20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283488E1-1052-8801-6881-5AB534248C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39E4E8-780C-47DA-9976-8D59F520AA81}" type="slidenum">
              <a:rPr kumimoji="1" lang="ja-JP" altLang="en-US" sz="1200" b="0" i="0" u="none" strike="noStrike" kern="1200" cap="none" spc="0" normalizeH="0" baseline="0" noProof="0" smtClean="0">
                <a:ln>
                  <a:noFill/>
                </a:ln>
                <a:solidFill>
                  <a:prstClr val="black">
                    <a:tint val="82000"/>
                  </a:prstClr>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tint val="82000"/>
                </a:prstClr>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113592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B59506-0355-1322-B594-3B2F16E7AD53}"/>
              </a:ext>
            </a:extLst>
          </p:cNvPr>
          <p:cNvSpPr>
            <a:spLocks noGrp="1"/>
          </p:cNvSpPr>
          <p:nvPr>
            <p:ph type="title"/>
          </p:nvPr>
        </p:nvSpPr>
        <p:spPr/>
        <p:txBody>
          <a:bodyPr>
            <a:normAutofit/>
          </a:bodyPr>
          <a:lstStyle/>
          <a:p>
            <a:r>
              <a:rPr kumimoji="1" lang="ja-JP" altLang="en-US" sz="3600" dirty="0">
                <a:latin typeface="UD デジタル 教科書体 NK-R" panose="02020400000000000000" pitchFamily="18" charset="-128"/>
                <a:ea typeface="UD デジタル 教科書体 NK-R" panose="02020400000000000000" pitchFamily="18" charset="-128"/>
              </a:rPr>
              <a:t>①働くことの意義と就労の場との関係</a:t>
            </a:r>
          </a:p>
        </p:txBody>
      </p:sp>
      <p:sp>
        <p:nvSpPr>
          <p:cNvPr id="3" name="コンテンツ プレースホルダー 2">
            <a:extLst>
              <a:ext uri="{FF2B5EF4-FFF2-40B4-BE49-F238E27FC236}">
                <a16:creationId xmlns:a16="http://schemas.microsoft.com/office/drawing/2014/main" id="{F6332B01-D21E-BBC6-294B-01559C28FFD4}"/>
              </a:ext>
            </a:extLst>
          </p:cNvPr>
          <p:cNvSpPr>
            <a:spLocks noGrp="1"/>
          </p:cNvSpPr>
          <p:nvPr>
            <p:ph idx="1"/>
          </p:nvPr>
        </p:nvSpPr>
        <p:spPr>
          <a:xfrm>
            <a:off x="1007918" y="1825625"/>
            <a:ext cx="10345882" cy="4315402"/>
          </a:xfrm>
        </p:spPr>
        <p:txBody>
          <a:bodyPr>
            <a:normAutofit/>
          </a:bodyPr>
          <a:lstStyle/>
          <a:p>
            <a:pPr marL="0" indent="0">
              <a:lnSpc>
                <a:spcPct val="150000"/>
              </a:lnSpc>
              <a:buNone/>
            </a:pPr>
            <a:r>
              <a:rPr kumimoji="1" lang="ja-JP" altLang="en-US" sz="2400" dirty="0">
                <a:latin typeface="UD デジタル 教科書体 NK-R" panose="02020400000000000000" pitchFamily="18" charset="-128"/>
                <a:ea typeface="UD デジタル 教科書体 NK-R" panose="02020400000000000000" pitchFamily="18" charset="-128"/>
              </a:rPr>
              <a:t>「一般就労（企業就労）なのか、福祉的就労なのか」</a:t>
            </a:r>
            <a:r>
              <a:rPr lang="ja-JP" altLang="en-US" sz="2400" dirty="0">
                <a:latin typeface="UD デジタル 教科書体 NK-R" panose="02020400000000000000" pitchFamily="18" charset="-128"/>
                <a:ea typeface="UD デジタル 教科書体 NK-R" panose="02020400000000000000" pitchFamily="18" charset="-128"/>
              </a:rPr>
              <a:t>これは二分するということではなく、</a:t>
            </a:r>
            <a:endParaRPr lang="en-US" altLang="ja-JP" sz="24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r>
              <a:rPr lang="ja-JP" altLang="en-US" sz="2400" dirty="0">
                <a:latin typeface="UD デジタル 教科書体 NK-R" panose="02020400000000000000" pitchFamily="18" charset="-128"/>
                <a:ea typeface="UD デジタル 教科書体 NK-R" panose="02020400000000000000" pitchFamily="18" charset="-128"/>
              </a:rPr>
              <a:t>利用者のニーズが</a:t>
            </a:r>
            <a:r>
              <a:rPr lang="ja-JP" altLang="en-US" sz="2400" u="sng" dirty="0">
                <a:latin typeface="UD デジタル 教科書体 NK-R" panose="02020400000000000000" pitchFamily="18" charset="-128"/>
                <a:ea typeface="UD デジタル 教科書体 NK-R" panose="02020400000000000000" pitchFamily="18" charset="-128"/>
              </a:rPr>
              <a:t>賃金を得ることなのか</a:t>
            </a:r>
            <a:r>
              <a:rPr lang="ja-JP" altLang="en-US" sz="2400" dirty="0">
                <a:latin typeface="UD デジタル 教科書体 NK-R" panose="02020400000000000000" pitchFamily="18" charset="-128"/>
                <a:ea typeface="UD デジタル 教科書体 NK-R" panose="02020400000000000000" pitchFamily="18" charset="-128"/>
              </a:rPr>
              <a:t>、</a:t>
            </a:r>
            <a:r>
              <a:rPr lang="ja-JP" altLang="en-US" sz="2400" u="sng" dirty="0">
                <a:latin typeface="UD デジタル 教科書体 NK-R" panose="02020400000000000000" pitchFamily="18" charset="-128"/>
                <a:ea typeface="UD デジタル 教科書体 NK-R" panose="02020400000000000000" pitchFamily="18" charset="-128"/>
              </a:rPr>
              <a:t>工賃を得ることなのか</a:t>
            </a:r>
            <a:r>
              <a:rPr lang="ja-JP" altLang="en-US" sz="2400" dirty="0">
                <a:latin typeface="UD デジタル 教科書体 NK-R" panose="02020400000000000000" pitchFamily="18" charset="-128"/>
                <a:ea typeface="UD デジタル 教科書体 NK-R" panose="02020400000000000000" pitchFamily="18" charset="-128"/>
              </a:rPr>
              <a:t>、</a:t>
            </a:r>
            <a:r>
              <a:rPr lang="ja-JP" altLang="en-US" sz="2400" u="sng" dirty="0">
                <a:latin typeface="UD デジタル 教科書体 NK-R" panose="02020400000000000000" pitchFamily="18" charset="-128"/>
                <a:ea typeface="UD デジタル 教科書体 NK-R" panose="02020400000000000000" pitchFamily="18" charset="-128"/>
              </a:rPr>
              <a:t>社会参加なのか</a:t>
            </a:r>
            <a:r>
              <a:rPr lang="ja-JP" altLang="en-US" sz="2400" dirty="0">
                <a:latin typeface="UD デジタル 教科書体 NK-R" panose="02020400000000000000" pitchFamily="18" charset="-128"/>
                <a:ea typeface="UD デジタル 教科書体 NK-R" panose="02020400000000000000" pitchFamily="18" charset="-128"/>
              </a:rPr>
              <a:t>、</a:t>
            </a:r>
            <a:r>
              <a:rPr lang="ja-JP" altLang="en-US" sz="2400" u="sng" dirty="0">
                <a:latin typeface="UD デジタル 教科書体 NK-R" panose="02020400000000000000" pitchFamily="18" charset="-128"/>
                <a:ea typeface="UD デジタル 教科書体 NK-R" panose="02020400000000000000" pitchFamily="18" charset="-128"/>
              </a:rPr>
              <a:t>訓練の場なのか</a:t>
            </a:r>
            <a:r>
              <a:rPr lang="ja-JP" altLang="en-US" sz="2400" dirty="0">
                <a:latin typeface="UD デジタル 教科書体 NK-R" panose="02020400000000000000" pitchFamily="18" charset="-128"/>
                <a:ea typeface="UD デジタル 教科書体 NK-R" panose="02020400000000000000" pitchFamily="18" charset="-128"/>
              </a:rPr>
              <a:t>を適切に見立て、（例えば、訓練の場であるならば、働くことを訓練するのか、一般就労に向けての訓練なのか等）</a:t>
            </a:r>
            <a:endParaRPr lang="en-US" altLang="ja-JP" sz="2400" dirty="0">
              <a:latin typeface="UD デジタル 教科書体 NK-R" panose="02020400000000000000" pitchFamily="18" charset="-128"/>
              <a:ea typeface="UD デジタル 教科書体 NK-R" panose="02020400000000000000" pitchFamily="18" charset="-128"/>
            </a:endParaRPr>
          </a:p>
          <a:p>
            <a:pPr marL="0" indent="0">
              <a:lnSpc>
                <a:spcPct val="160000"/>
              </a:lnSpc>
              <a:buNone/>
            </a:pPr>
            <a:r>
              <a:rPr lang="ja-JP" altLang="en-US" sz="2400" dirty="0">
                <a:latin typeface="UD デジタル 教科書体 NK-R" panose="02020400000000000000" pitchFamily="18" charset="-128"/>
                <a:ea typeface="UD デジタル 教科書体 NK-R" panose="02020400000000000000" pitchFamily="18" charset="-128"/>
              </a:rPr>
              <a:t>支援者には、目的を把握した支援体制の構築に向けた取り組みが求められていることを認識する。</a:t>
            </a:r>
            <a:endParaRPr kumimoji="1" lang="ja-JP" altLang="en-US" sz="24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312CF675-0B98-662B-10D3-9CA6F307516C}"/>
              </a:ext>
            </a:extLst>
          </p:cNvPr>
          <p:cNvSpPr>
            <a:spLocks noGrp="1"/>
          </p:cNvSpPr>
          <p:nvPr>
            <p:ph type="sldNum" sz="quarter" idx="12"/>
          </p:nvPr>
        </p:nvSpPr>
        <p:spPr/>
        <p:txBody>
          <a:bodyPr/>
          <a:lstStyle/>
          <a:p>
            <a:fld id="{C339E4E8-780C-47DA-9976-8D59F520AA81}" type="slidenum">
              <a:rPr kumimoji="1" lang="ja-JP" altLang="en-US" smtClean="0"/>
              <a:t>30</a:t>
            </a:fld>
            <a:endParaRPr kumimoji="1" lang="ja-JP" altLang="en-US"/>
          </a:p>
        </p:txBody>
      </p:sp>
    </p:spTree>
    <p:extLst>
      <p:ext uri="{BB962C8B-B14F-4D97-AF65-F5344CB8AC3E}">
        <p14:creationId xmlns:p14="http://schemas.microsoft.com/office/powerpoint/2010/main" val="22668147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B59506-0355-1322-B594-3B2F16E7AD53}"/>
              </a:ext>
            </a:extLst>
          </p:cNvPr>
          <p:cNvSpPr>
            <a:spLocks noGrp="1"/>
          </p:cNvSpPr>
          <p:nvPr>
            <p:ph type="title"/>
          </p:nvPr>
        </p:nvSpPr>
        <p:spPr/>
        <p:txBody>
          <a:bodyPr>
            <a:normAutofit/>
          </a:bodyPr>
          <a:lstStyle/>
          <a:p>
            <a:r>
              <a:rPr kumimoji="1" lang="ja-JP" altLang="en-US" sz="3600" dirty="0">
                <a:latin typeface="UD デジタル 教科書体 NK-R" panose="02020400000000000000" pitchFamily="18" charset="-128"/>
                <a:ea typeface="UD デジタル 教科書体 NK-R" panose="02020400000000000000" pitchFamily="18" charset="-128"/>
              </a:rPr>
              <a:t>②</a:t>
            </a:r>
            <a:r>
              <a:rPr lang="ja-JP" altLang="en-US" sz="3600" b="1" dirty="0">
                <a:latin typeface="UD デジタル 教科書体 NK-R" panose="02020400000000000000" pitchFamily="18" charset="-128"/>
                <a:ea typeface="UD デジタル 教科書体 NK-R" panose="02020400000000000000" pitchFamily="18" charset="-128"/>
              </a:rPr>
              <a:t>就労支援</a:t>
            </a:r>
            <a:r>
              <a:rPr kumimoji="1" lang="ja-JP" altLang="en-US" sz="3600" b="1" dirty="0">
                <a:latin typeface="UD デジタル 教科書体 NK-R" panose="02020400000000000000" pitchFamily="18" charset="-128"/>
                <a:ea typeface="UD デジタル 教科書体 NK-R" panose="02020400000000000000" pitchFamily="18" charset="-128"/>
              </a:rPr>
              <a:t>と</a:t>
            </a:r>
            <a:r>
              <a:rPr lang="ja-JP" altLang="en-US" sz="3600" b="1" dirty="0">
                <a:latin typeface="UD デジタル 教科書体 NK-R" panose="02020400000000000000" pitchFamily="18" charset="-128"/>
                <a:ea typeface="UD デジタル 教科書体 NK-R" panose="02020400000000000000" pitchFamily="18" charset="-128"/>
              </a:rPr>
              <a:t>生活</a:t>
            </a:r>
            <a:r>
              <a:rPr kumimoji="1" lang="ja-JP" altLang="en-US" sz="3600" b="1" dirty="0">
                <a:latin typeface="UD デジタル 教科書体 NK-R" panose="02020400000000000000" pitchFamily="18" charset="-128"/>
                <a:ea typeface="UD デジタル 教科書体 NK-R" panose="02020400000000000000" pitchFamily="18" charset="-128"/>
              </a:rPr>
              <a:t>支援を一体的に継続</a:t>
            </a:r>
          </a:p>
        </p:txBody>
      </p:sp>
      <p:sp>
        <p:nvSpPr>
          <p:cNvPr id="3" name="コンテンツ プレースホルダー 2">
            <a:extLst>
              <a:ext uri="{FF2B5EF4-FFF2-40B4-BE49-F238E27FC236}">
                <a16:creationId xmlns:a16="http://schemas.microsoft.com/office/drawing/2014/main" id="{F6332B01-D21E-BBC6-294B-01559C28FFD4}"/>
              </a:ext>
            </a:extLst>
          </p:cNvPr>
          <p:cNvSpPr>
            <a:spLocks noGrp="1"/>
          </p:cNvSpPr>
          <p:nvPr>
            <p:ph idx="1"/>
          </p:nvPr>
        </p:nvSpPr>
        <p:spPr>
          <a:xfrm>
            <a:off x="838200" y="1507333"/>
            <a:ext cx="10515600" cy="4910246"/>
          </a:xfrm>
        </p:spPr>
        <p:txBody>
          <a:bodyPr>
            <a:normAutofit/>
          </a:bodyPr>
          <a:lstStyle/>
          <a:p>
            <a:pPr marL="0" indent="0">
              <a:lnSpc>
                <a:spcPct val="150000"/>
              </a:lnSpc>
              <a:buNone/>
            </a:pPr>
            <a:r>
              <a:rPr kumimoji="1" lang="ja-JP" altLang="en-US" sz="3200" dirty="0">
                <a:latin typeface="UD デジタル 教科書体 NK-R" panose="02020400000000000000" pitchFamily="18" charset="-128"/>
                <a:ea typeface="UD デジタル 教科書体 NK-R" panose="02020400000000000000" pitchFamily="18" charset="-128"/>
              </a:rPr>
              <a:t>今よりも、より良い暮らしを営みたいと願う利用者の願いを汲みながら、「働きながら暮らす」という視点を大切にする</a:t>
            </a:r>
          </a:p>
          <a:p>
            <a:pPr marL="0" indent="0">
              <a:lnSpc>
                <a:spcPct val="150000"/>
              </a:lnSpc>
              <a:buNone/>
            </a:pPr>
            <a:r>
              <a:rPr lang="ja-JP" altLang="en-US" sz="3200" dirty="0">
                <a:latin typeface="UD デジタル 教科書体 NK-R" panose="02020400000000000000" pitchFamily="18" charset="-128"/>
                <a:ea typeface="UD デジタル 教科書体 NK-R" panose="02020400000000000000" pitchFamily="18" charset="-128"/>
              </a:rPr>
              <a:t>ライフマネジメントからの視点を大切にする</a:t>
            </a:r>
            <a:r>
              <a:rPr lang="en-US" altLang="ja-JP" dirty="0">
                <a:latin typeface="UD デジタル 教科書体 NK-R" panose="02020400000000000000" pitchFamily="18" charset="-128"/>
                <a:ea typeface="UD デジタル 教科書体 NK-R" panose="02020400000000000000" pitchFamily="18" charset="-128"/>
              </a:rPr>
              <a:t>(</a:t>
            </a:r>
            <a:r>
              <a:rPr lang="ja-JP" altLang="en-US" dirty="0">
                <a:latin typeface="UD デジタル 教科書体 NK-R" panose="02020400000000000000" pitchFamily="18" charset="-128"/>
                <a:ea typeface="UD デジタル 教科書体 NK-R" panose="02020400000000000000" pitchFamily="18" charset="-128"/>
              </a:rPr>
              <a:t>生活設計・再設計</a:t>
            </a:r>
            <a:r>
              <a:rPr lang="en-US" altLang="ja-JP" dirty="0">
                <a:latin typeface="UD デジタル 教科書体 NK-R" panose="02020400000000000000" pitchFamily="18" charset="-128"/>
                <a:ea typeface="UD デジタル 教科書体 NK-R" panose="02020400000000000000" pitchFamily="18" charset="-128"/>
              </a:rPr>
              <a:t>)</a:t>
            </a:r>
            <a:endParaRPr kumimoji="1" lang="ja-JP" altLang="en-US" sz="32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endParaRPr kumimoji="1" lang="ja-JP" altLang="en-US" sz="32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D7A1CAD7-A3BA-304D-F832-938DF4489A9C}"/>
              </a:ext>
            </a:extLst>
          </p:cNvPr>
          <p:cNvSpPr>
            <a:spLocks noGrp="1"/>
          </p:cNvSpPr>
          <p:nvPr>
            <p:ph type="sldNum" sz="quarter" idx="12"/>
          </p:nvPr>
        </p:nvSpPr>
        <p:spPr/>
        <p:txBody>
          <a:bodyPr/>
          <a:lstStyle/>
          <a:p>
            <a:fld id="{C339E4E8-780C-47DA-9976-8D59F520AA81}" type="slidenum">
              <a:rPr kumimoji="1" lang="ja-JP" altLang="en-US" smtClean="0"/>
              <a:t>31</a:t>
            </a:fld>
            <a:endParaRPr kumimoji="1" lang="ja-JP" altLang="en-US"/>
          </a:p>
        </p:txBody>
      </p:sp>
      <p:sp>
        <p:nvSpPr>
          <p:cNvPr id="5" name="四角形: 角を丸くする 4">
            <a:extLst>
              <a:ext uri="{FF2B5EF4-FFF2-40B4-BE49-F238E27FC236}">
                <a16:creationId xmlns:a16="http://schemas.microsoft.com/office/drawing/2014/main" id="{2377716D-5FD7-0BA6-BA76-36DD82E4C0E3}"/>
              </a:ext>
            </a:extLst>
          </p:cNvPr>
          <p:cNvSpPr/>
          <p:nvPr/>
        </p:nvSpPr>
        <p:spPr>
          <a:xfrm>
            <a:off x="1006449" y="4663062"/>
            <a:ext cx="10179102" cy="1750626"/>
          </a:xfrm>
          <a:prstGeom prst="roundRect">
            <a:avLst>
              <a:gd name="adj" fmla="val 5925"/>
            </a:avLst>
          </a:prstGeom>
          <a:noFill/>
        </p:spPr>
        <p:style>
          <a:lnRef idx="1">
            <a:schemeClr val="accent4"/>
          </a:lnRef>
          <a:fillRef idx="2">
            <a:schemeClr val="accent4"/>
          </a:fillRef>
          <a:effectRef idx="1">
            <a:schemeClr val="accent4"/>
          </a:effectRef>
          <a:fontRef idx="minor">
            <a:schemeClr val="dk1"/>
          </a:fontRef>
        </p:style>
        <p:txBody>
          <a:bodyPr rtlCol="0" anchor="t"/>
          <a:lstStyle/>
          <a:p>
            <a:r>
              <a:rPr kumimoji="1" lang="ja-JP" altLang="en-US" sz="2400" dirty="0">
                <a:latin typeface="Meiryo UI" panose="020B0604030504040204" pitchFamily="50" charset="-128"/>
                <a:ea typeface="Meiryo UI" panose="020B0604030504040204" pitchFamily="50" charset="-128"/>
              </a:rPr>
              <a:t>　</a:t>
            </a:r>
            <a:r>
              <a:rPr kumimoji="1" lang="ja-JP" altLang="en-US" sz="2400" dirty="0">
                <a:latin typeface="UD デジタル 教科書体 NK-R" panose="02020400000000000000" pitchFamily="18" charset="-128"/>
                <a:ea typeface="UD デジタル 教科書体 NK-R" panose="02020400000000000000" pitchFamily="18" charset="-128"/>
              </a:rPr>
              <a:t>日常生活の構成は労働のみではない。経済的安定と健康保持を前提として、食事・睡眠等の「基礎生活」、家庭・職場・地域での「役割生活」、心身の休息・気分転換・自己開発の「余暇活動」がバランスよく保たれることで健康で安定した生活がある。</a:t>
            </a:r>
            <a:endParaRPr kumimoji="1" lang="en-US" altLang="ja-JP" sz="2400" dirty="0">
              <a:latin typeface="UD デジタル 教科書体 NK-R" panose="02020400000000000000" pitchFamily="18" charset="-128"/>
              <a:ea typeface="UD デジタル 教科書体 NK-R" panose="02020400000000000000" pitchFamily="18" charset="-128"/>
            </a:endParaRPr>
          </a:p>
          <a:p>
            <a:endParaRPr kumimoji="1" lang="en-US" altLang="ja-JP" sz="2400" dirty="0">
              <a:latin typeface="Meiryo UI" panose="020B0604030504040204" pitchFamily="50" charset="-128"/>
              <a:ea typeface="Meiryo UI" panose="020B0604030504040204" pitchFamily="50" charset="-128"/>
            </a:endParaRPr>
          </a:p>
          <a:p>
            <a:endParaRPr kumimoji="1" lang="en-US" altLang="ja-JP" sz="2400" dirty="0">
              <a:latin typeface="Meiryo UI" panose="020B0604030504040204" pitchFamily="50" charset="-128"/>
              <a:ea typeface="Meiryo UI" panose="020B0604030504040204" pitchFamily="50" charset="-128"/>
            </a:endParaRPr>
          </a:p>
          <a:p>
            <a:endParaRPr kumimoji="1" lang="en-US" altLang="ja-JP" sz="24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C87F570D-DFB9-013B-720E-21D26B1F2DFD}"/>
              </a:ext>
            </a:extLst>
          </p:cNvPr>
          <p:cNvSpPr/>
          <p:nvPr/>
        </p:nvSpPr>
        <p:spPr>
          <a:xfrm>
            <a:off x="1327468" y="4359166"/>
            <a:ext cx="3802743" cy="370889"/>
          </a:xfrm>
          <a:prstGeom prst="roundRect">
            <a:avLst>
              <a:gd name="adj" fmla="val 50000"/>
            </a:avLst>
          </a:prstGeom>
          <a:solidFill>
            <a:schemeClr val="bg1"/>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000" b="1" dirty="0">
                <a:latin typeface="UD デジタル 教科書体 NK-R" panose="02020400000000000000" pitchFamily="18" charset="-128"/>
                <a:ea typeface="UD デジタル 教科書体 NK-R" panose="02020400000000000000" pitchFamily="18" charset="-128"/>
              </a:rPr>
              <a:t>ワーク・ライフ・バランス</a:t>
            </a:r>
          </a:p>
        </p:txBody>
      </p:sp>
    </p:spTree>
    <p:extLst>
      <p:ext uri="{BB962C8B-B14F-4D97-AF65-F5344CB8AC3E}">
        <p14:creationId xmlns:p14="http://schemas.microsoft.com/office/powerpoint/2010/main" val="1436633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B59506-0355-1322-B594-3B2F16E7AD53}"/>
              </a:ext>
            </a:extLst>
          </p:cNvPr>
          <p:cNvSpPr>
            <a:spLocks noGrp="1"/>
          </p:cNvSpPr>
          <p:nvPr>
            <p:ph type="title"/>
          </p:nvPr>
        </p:nvSpPr>
        <p:spPr/>
        <p:txBody>
          <a:bodyPr>
            <a:normAutofit/>
          </a:bodyPr>
          <a:lstStyle/>
          <a:p>
            <a:r>
              <a:rPr kumimoji="1" lang="ja-JP" altLang="en-US" sz="3600" dirty="0">
                <a:latin typeface="UD デジタル 教科書体 NK-R" panose="02020400000000000000" pitchFamily="18" charset="-128"/>
                <a:ea typeface="UD デジタル 教科書体 NK-R" panose="02020400000000000000" pitchFamily="18" charset="-128"/>
              </a:rPr>
              <a:t>③</a:t>
            </a:r>
            <a:r>
              <a:rPr kumimoji="1" lang="ja-JP" altLang="en-US" sz="3600" b="1" dirty="0">
                <a:latin typeface="UD デジタル 教科書体 NK-R" panose="02020400000000000000" pitchFamily="18" charset="-128"/>
                <a:ea typeface="UD デジタル 教科書体 NK-R" panose="02020400000000000000" pitchFamily="18" charset="-128"/>
              </a:rPr>
              <a:t>利用者が自分の人生の主人公となることを支援</a:t>
            </a:r>
          </a:p>
        </p:txBody>
      </p:sp>
      <p:sp>
        <p:nvSpPr>
          <p:cNvPr id="3" name="コンテンツ プレースホルダー 2">
            <a:extLst>
              <a:ext uri="{FF2B5EF4-FFF2-40B4-BE49-F238E27FC236}">
                <a16:creationId xmlns:a16="http://schemas.microsoft.com/office/drawing/2014/main" id="{F6332B01-D21E-BBC6-294B-01559C28FFD4}"/>
              </a:ext>
            </a:extLst>
          </p:cNvPr>
          <p:cNvSpPr>
            <a:spLocks noGrp="1"/>
          </p:cNvSpPr>
          <p:nvPr>
            <p:ph idx="1"/>
          </p:nvPr>
        </p:nvSpPr>
        <p:spPr>
          <a:xfrm>
            <a:off x="838200" y="1664136"/>
            <a:ext cx="10515600" cy="1325563"/>
          </a:xfrm>
        </p:spPr>
        <p:txBody>
          <a:bodyPr>
            <a:normAutofit/>
          </a:bodyPr>
          <a:lstStyle/>
          <a:p>
            <a:pPr marL="0" indent="0">
              <a:lnSpc>
                <a:spcPct val="150000"/>
              </a:lnSpc>
              <a:buNone/>
            </a:pPr>
            <a:r>
              <a:rPr kumimoji="1" lang="ja-JP" altLang="en-US" sz="2400" dirty="0">
                <a:latin typeface="UD デジタル 教科書体 NK-R" panose="02020400000000000000" pitchFamily="18" charset="-128"/>
                <a:ea typeface="UD デジタル 教科書体 NK-R" panose="02020400000000000000" pitchFamily="18" charset="-128"/>
              </a:rPr>
              <a:t>仕事に就く前の準備、仕事を含む暮らしの持続、働く場からの引退まで、長期の展望を踏まえた支援が必要である。</a:t>
            </a:r>
          </a:p>
        </p:txBody>
      </p:sp>
      <p:sp>
        <p:nvSpPr>
          <p:cNvPr id="4" name="スライド番号プレースホルダー 3">
            <a:extLst>
              <a:ext uri="{FF2B5EF4-FFF2-40B4-BE49-F238E27FC236}">
                <a16:creationId xmlns:a16="http://schemas.microsoft.com/office/drawing/2014/main" id="{9D633DD9-66C2-AD55-FFB1-1ACC60863243}"/>
              </a:ext>
            </a:extLst>
          </p:cNvPr>
          <p:cNvSpPr>
            <a:spLocks noGrp="1"/>
          </p:cNvSpPr>
          <p:nvPr>
            <p:ph type="sldNum" sz="quarter" idx="12"/>
          </p:nvPr>
        </p:nvSpPr>
        <p:spPr/>
        <p:txBody>
          <a:bodyPr/>
          <a:lstStyle/>
          <a:p>
            <a:fld id="{C339E4E8-780C-47DA-9976-8D59F520AA81}" type="slidenum">
              <a:rPr kumimoji="1" lang="ja-JP" altLang="en-US" smtClean="0"/>
              <a:t>32</a:t>
            </a:fld>
            <a:endParaRPr kumimoji="1" lang="ja-JP" altLang="en-US"/>
          </a:p>
        </p:txBody>
      </p:sp>
      <p:sp>
        <p:nvSpPr>
          <p:cNvPr id="5" name="タイトル 1">
            <a:extLst>
              <a:ext uri="{FF2B5EF4-FFF2-40B4-BE49-F238E27FC236}">
                <a16:creationId xmlns:a16="http://schemas.microsoft.com/office/drawing/2014/main" id="{A93D41B3-1C3B-0FBF-BD41-5F14549F5DFA}"/>
              </a:ext>
            </a:extLst>
          </p:cNvPr>
          <p:cNvSpPr txBox="1">
            <a:spLocks/>
          </p:cNvSpPr>
          <p:nvPr/>
        </p:nvSpPr>
        <p:spPr>
          <a:xfrm>
            <a:off x="654340" y="3082729"/>
            <a:ext cx="3548543" cy="33432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lang="ja-JP" altLang="en-US" sz="3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本人主導の原則</a:t>
            </a:r>
            <a:r>
              <a:rPr lang="en-US" altLang="ja-JP" sz="3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endParaRPr lang="ja-JP" altLang="en-US" sz="3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6" name="コンテンツ プレースホルダー 2">
            <a:extLst>
              <a:ext uri="{FF2B5EF4-FFF2-40B4-BE49-F238E27FC236}">
                <a16:creationId xmlns:a16="http://schemas.microsoft.com/office/drawing/2014/main" id="{89150467-876A-2D4C-6C79-E29044E26835}"/>
              </a:ext>
            </a:extLst>
          </p:cNvPr>
          <p:cNvSpPr txBox="1">
            <a:spLocks/>
          </p:cNvSpPr>
          <p:nvPr/>
        </p:nvSpPr>
        <p:spPr>
          <a:xfrm>
            <a:off x="4370664" y="3280095"/>
            <a:ext cx="6518245" cy="32127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14300" indent="0">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❖主人公は本人　（周囲ではない）</a:t>
            </a:r>
          </a:p>
          <a:p>
            <a:pPr marL="114300" indent="0">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「本人意思（思い）に沿って</a:t>
            </a:r>
            <a:r>
              <a:rPr lang="ja-JP" altLang="en-US" sz="1400" b="1" u="sng"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本人が選択し決める</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主導するのは本人　このスタンスは崩さない　</a:t>
            </a:r>
          </a:p>
          <a:p>
            <a:pPr marL="114300" indent="0">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❖選択や決定をサポート</a:t>
            </a:r>
            <a:endParaRPr lang="en-US" altLang="ja-JP" sz="14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114300" indent="0">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誘導は行わず、本人が日々の生活の中で自分で責任をもって選択・決定・成長する姿を見守る</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114300" indent="0">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⇒本人が</a:t>
            </a:r>
            <a:r>
              <a:rPr lang="ja-JP" altLang="en-US" sz="1400" b="1" u="sng"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「エンパワメント」</a:t>
            </a:r>
            <a:r>
              <a:rPr lang="ja-JP" altLang="en-US" sz="14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する</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過程に寄り添う（自己の本来の力に気づき、ﾊﾟﾜｰｱｯﾌﾟし自信をつける過程）　　　　　</a:t>
            </a:r>
          </a:p>
          <a:p>
            <a:pPr marL="114300" indent="0">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❖本人選択・決定支援　</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（合理的配慮：</a:t>
            </a:r>
            <a:r>
              <a:rPr lang="ja-JP" altLang="en-US" sz="14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環境を作る視点</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114300" indent="0">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「分かりやすい情報提供」</a:t>
            </a:r>
            <a:r>
              <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経験体験の機会提供」</a:t>
            </a:r>
            <a:endParaRPr lang="en-US" altLang="ja-JP"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marL="114300" indent="0">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14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「決定できる環境整備（家族・支援者）」等</a:t>
            </a:r>
            <a:endParaRPr lang="ja-JP" altLang="en-US" sz="1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7" name="四角形: 角を丸くする 6">
            <a:extLst>
              <a:ext uri="{FF2B5EF4-FFF2-40B4-BE49-F238E27FC236}">
                <a16:creationId xmlns:a16="http://schemas.microsoft.com/office/drawing/2014/main" id="{892E98D6-A425-3DC3-ED37-BF839D286F8B}"/>
              </a:ext>
            </a:extLst>
          </p:cNvPr>
          <p:cNvSpPr/>
          <p:nvPr/>
        </p:nvSpPr>
        <p:spPr>
          <a:xfrm>
            <a:off x="4320330" y="3149637"/>
            <a:ext cx="6610525" cy="334323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63888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B59506-0355-1322-B594-3B2F16E7AD53}"/>
              </a:ext>
            </a:extLst>
          </p:cNvPr>
          <p:cNvSpPr>
            <a:spLocks noGrp="1"/>
          </p:cNvSpPr>
          <p:nvPr>
            <p:ph type="title"/>
          </p:nvPr>
        </p:nvSpPr>
        <p:spPr/>
        <p:txBody>
          <a:bodyPr>
            <a:normAutofit/>
          </a:bodyPr>
          <a:lstStyle/>
          <a:p>
            <a:r>
              <a:rPr kumimoji="1" lang="ja-JP" altLang="en-US" sz="3600" dirty="0">
                <a:latin typeface="UD デジタル 教科書体 NK-R" panose="02020400000000000000" pitchFamily="18" charset="-128"/>
                <a:ea typeface="UD デジタル 教科書体 NK-R" panose="02020400000000000000" pitchFamily="18" charset="-128"/>
              </a:rPr>
              <a:t>④</a:t>
            </a:r>
            <a:r>
              <a:rPr kumimoji="1" lang="ja-JP" altLang="en-US" sz="3600" b="1" dirty="0">
                <a:latin typeface="UD デジタル 教科書体 NK-R" panose="02020400000000000000" pitchFamily="18" charset="-128"/>
                <a:ea typeface="UD デジタル 教科書体 NK-R" panose="02020400000000000000" pitchFamily="18" charset="-128"/>
              </a:rPr>
              <a:t>地域ネットワークの構築と活用</a:t>
            </a:r>
          </a:p>
        </p:txBody>
      </p:sp>
      <p:sp>
        <p:nvSpPr>
          <p:cNvPr id="3" name="コンテンツ プレースホルダー 2">
            <a:extLst>
              <a:ext uri="{FF2B5EF4-FFF2-40B4-BE49-F238E27FC236}">
                <a16:creationId xmlns:a16="http://schemas.microsoft.com/office/drawing/2014/main" id="{F6332B01-D21E-BBC6-294B-01559C28FFD4}"/>
              </a:ext>
            </a:extLst>
          </p:cNvPr>
          <p:cNvSpPr>
            <a:spLocks noGrp="1"/>
          </p:cNvSpPr>
          <p:nvPr>
            <p:ph idx="1"/>
          </p:nvPr>
        </p:nvSpPr>
        <p:spPr>
          <a:xfrm>
            <a:off x="843793" y="1313896"/>
            <a:ext cx="10816087" cy="5042454"/>
          </a:xfrm>
        </p:spPr>
        <p:txBody>
          <a:bodyPr>
            <a:normAutofit fontScale="85000" lnSpcReduction="10000"/>
          </a:bodyPr>
          <a:lstStyle/>
          <a:p>
            <a:pPr marL="0" indent="0">
              <a:lnSpc>
                <a:spcPct val="150000"/>
              </a:lnSpc>
              <a:buNone/>
            </a:pPr>
            <a:r>
              <a:rPr kumimoji="1" lang="ja-JP" altLang="en-US" sz="3100" dirty="0">
                <a:latin typeface="UD デジタル 教科書体 NK-R" panose="02020400000000000000" pitchFamily="18" charset="-128"/>
                <a:ea typeface="UD デジタル 教科書体 NK-R" panose="02020400000000000000" pitchFamily="18" charset="-128"/>
              </a:rPr>
              <a:t>利用者のニーズを真摯に受け止め応えようとすると、自分たちの支援だけでは限界があることに気づき、企業、行政、他の福祉サービス等の地域社会資源の連携が必要な</a:t>
            </a:r>
            <a:r>
              <a:rPr lang="ja-JP" altLang="en-US" sz="3100" dirty="0">
                <a:latin typeface="UD デジタル 教科書体 NK-R" panose="02020400000000000000" pitchFamily="18" charset="-128"/>
                <a:ea typeface="UD デジタル 教科書体 NK-R" panose="02020400000000000000" pitchFamily="18" charset="-128"/>
              </a:rPr>
              <a:t>ことが</a:t>
            </a:r>
            <a:r>
              <a:rPr kumimoji="1" lang="ja-JP" altLang="en-US" sz="3100" dirty="0">
                <a:latin typeface="UD デジタル 教科書体 NK-R" panose="02020400000000000000" pitchFamily="18" charset="-128"/>
                <a:ea typeface="UD デジタル 教科書体 NK-R" panose="02020400000000000000" pitchFamily="18" charset="-128"/>
              </a:rPr>
              <a:t>認識できる</a:t>
            </a:r>
            <a:endParaRPr kumimoji="1" lang="en-US" altLang="ja-JP" sz="31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r>
              <a:rPr kumimoji="1" lang="ja-JP" altLang="en-US" sz="3100" dirty="0">
                <a:latin typeface="UD デジタル 教科書体 NK-R" panose="02020400000000000000" pitchFamily="18" charset="-128"/>
                <a:ea typeface="UD デジタル 教科書体 NK-R" panose="02020400000000000000" pitchFamily="18" charset="-128"/>
              </a:rPr>
              <a:t>また、地域ネットワークに参加することは、自分以外の人の考え方や見方を知り、自己覚知や自己研鑽にも繋がることに気づくこと</a:t>
            </a:r>
            <a:r>
              <a:rPr lang="ja-JP" altLang="en-US" sz="3100" dirty="0">
                <a:latin typeface="UD デジタル 教科書体 NK-R" panose="02020400000000000000" pitchFamily="18" charset="-128"/>
                <a:ea typeface="UD デジタル 教科書体 NK-R" panose="02020400000000000000" pitchFamily="18" charset="-128"/>
              </a:rPr>
              <a:t>につながる</a:t>
            </a:r>
          </a:p>
          <a:p>
            <a:pPr marL="0" indent="0">
              <a:lnSpc>
                <a:spcPct val="150000"/>
              </a:lnSpc>
              <a:buNone/>
            </a:pPr>
            <a:r>
              <a:rPr lang="ja-JP" altLang="en-US" sz="3100" dirty="0">
                <a:latin typeface="UD デジタル 教科書体 NK-R" panose="02020400000000000000" pitchFamily="18" charset="-128"/>
                <a:ea typeface="UD デジタル 教科書体 NK-R" panose="02020400000000000000" pitchFamily="18" charset="-128"/>
              </a:rPr>
              <a:t>		①新たな雇用機会や社会資源開発の視点</a:t>
            </a:r>
          </a:p>
          <a:p>
            <a:pPr marL="0" indent="0">
              <a:lnSpc>
                <a:spcPct val="150000"/>
              </a:lnSpc>
              <a:buNone/>
            </a:pPr>
            <a:r>
              <a:rPr lang="ja-JP" altLang="en-US" sz="3100" dirty="0">
                <a:latin typeface="UD デジタル 教科書体 NK-R" panose="02020400000000000000" pitchFamily="18" charset="-128"/>
                <a:ea typeface="UD デジタル 教科書体 NK-R" panose="02020400000000000000" pitchFamily="18" charset="-128"/>
              </a:rPr>
              <a:t>		②連携・調整の視点</a:t>
            </a:r>
          </a:p>
          <a:p>
            <a:pPr marL="0" indent="0">
              <a:lnSpc>
                <a:spcPct val="150000"/>
              </a:lnSpc>
              <a:buNone/>
            </a:pPr>
            <a:r>
              <a:rPr lang="ja-JP" altLang="en-US" sz="3100" dirty="0">
                <a:latin typeface="UD デジタル 教科書体 NK-R" panose="02020400000000000000" pitchFamily="18" charset="-128"/>
                <a:ea typeface="UD デジタル 教科書体 NK-R" panose="02020400000000000000" pitchFamily="18" charset="-128"/>
              </a:rPr>
              <a:t>		③自己完結型でないネットワーク型</a:t>
            </a:r>
          </a:p>
          <a:p>
            <a:pPr marL="0" indent="0">
              <a:lnSpc>
                <a:spcPct val="150000"/>
              </a:lnSpc>
              <a:buNone/>
            </a:pPr>
            <a:endParaRPr lang="ja-JP" altLang="en-US"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endParaRPr lang="ja-JP" altLang="en-US"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endParaRPr lang="ja-JP" altLang="en-US"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255817AE-482B-C09E-E1E6-3B66D69EFDC0}"/>
              </a:ext>
            </a:extLst>
          </p:cNvPr>
          <p:cNvSpPr>
            <a:spLocks noGrp="1"/>
          </p:cNvSpPr>
          <p:nvPr>
            <p:ph type="sldNum" sz="quarter" idx="12"/>
          </p:nvPr>
        </p:nvSpPr>
        <p:spPr/>
        <p:txBody>
          <a:bodyPr/>
          <a:lstStyle/>
          <a:p>
            <a:fld id="{C339E4E8-780C-47DA-9976-8D59F520AA81}" type="slidenum">
              <a:rPr kumimoji="1" lang="ja-JP" altLang="en-US" smtClean="0"/>
              <a:t>33</a:t>
            </a:fld>
            <a:endParaRPr kumimoji="1" lang="ja-JP" altLang="en-US"/>
          </a:p>
        </p:txBody>
      </p:sp>
    </p:spTree>
    <p:extLst>
      <p:ext uri="{BB962C8B-B14F-4D97-AF65-F5344CB8AC3E}">
        <p14:creationId xmlns:p14="http://schemas.microsoft.com/office/powerpoint/2010/main" val="5261585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B59506-0355-1322-B594-3B2F16E7AD53}"/>
              </a:ext>
            </a:extLst>
          </p:cNvPr>
          <p:cNvSpPr>
            <a:spLocks noGrp="1"/>
          </p:cNvSpPr>
          <p:nvPr>
            <p:ph type="title"/>
          </p:nvPr>
        </p:nvSpPr>
        <p:spPr/>
        <p:txBody>
          <a:bodyPr>
            <a:normAutofit/>
          </a:bodyPr>
          <a:lstStyle/>
          <a:p>
            <a:r>
              <a:rPr kumimoji="1" lang="ja-JP" altLang="en-US" sz="3600" dirty="0">
                <a:latin typeface="UD デジタル 教科書体 NK-R" panose="02020400000000000000" pitchFamily="18" charset="-128"/>
                <a:ea typeface="UD デジタル 教科書体 NK-R" panose="02020400000000000000" pitchFamily="18" charset="-128"/>
              </a:rPr>
              <a:t>⑤</a:t>
            </a:r>
            <a:r>
              <a:rPr kumimoji="1" lang="ja-JP" altLang="en-US" sz="3600" b="1" dirty="0">
                <a:latin typeface="UD デジタル 教科書体 NK-R" panose="02020400000000000000" pitchFamily="18" charset="-128"/>
                <a:ea typeface="UD デジタル 教科書体 NK-R" panose="02020400000000000000" pitchFamily="18" charset="-128"/>
              </a:rPr>
              <a:t>ケアマネジメントの視点を活用</a:t>
            </a:r>
          </a:p>
        </p:txBody>
      </p:sp>
      <p:sp>
        <p:nvSpPr>
          <p:cNvPr id="3" name="コンテンツ プレースホルダー 2">
            <a:extLst>
              <a:ext uri="{FF2B5EF4-FFF2-40B4-BE49-F238E27FC236}">
                <a16:creationId xmlns:a16="http://schemas.microsoft.com/office/drawing/2014/main" id="{F6332B01-D21E-BBC6-294B-01559C28FFD4}"/>
              </a:ext>
            </a:extLst>
          </p:cNvPr>
          <p:cNvSpPr>
            <a:spLocks noGrp="1"/>
          </p:cNvSpPr>
          <p:nvPr>
            <p:ph idx="1"/>
          </p:nvPr>
        </p:nvSpPr>
        <p:spPr>
          <a:xfrm>
            <a:off x="838200" y="1323976"/>
            <a:ext cx="10515600" cy="2442682"/>
          </a:xfrm>
        </p:spPr>
        <p:txBody>
          <a:bodyPr>
            <a:normAutofit fontScale="77500" lnSpcReduction="20000"/>
          </a:bodyPr>
          <a:lstStyle/>
          <a:p>
            <a:pPr marL="0" indent="0">
              <a:lnSpc>
                <a:spcPct val="150000"/>
              </a:lnSpc>
              <a:buNone/>
            </a:pPr>
            <a:r>
              <a:rPr kumimoji="1" lang="ja-JP" altLang="en-US" dirty="0">
                <a:latin typeface="UD デジタル 教科書体 NK-R" panose="02020400000000000000" pitchFamily="18" charset="-128"/>
                <a:ea typeface="UD デジタル 教科書体 NK-R" panose="02020400000000000000" pitchFamily="18" charset="-128"/>
              </a:rPr>
              <a:t>利用者の人生に寄り添い、「共に悩み、共に考える」という寄り添いの原点、パートナーシップを忘れず、利用者本位の支援をすることが大切。</a:t>
            </a:r>
            <a:endParaRPr kumimoji="1" lang="en-US" altLang="ja-JP"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endParaRPr lang="ja-JP" altLang="en-US" sz="1900" dirty="0">
              <a:latin typeface="UD デジタル 教科書体 NK-R" panose="02020400000000000000" pitchFamily="18" charset="-128"/>
              <a:ea typeface="UD デジタル 教科書体 NK-R" panose="02020400000000000000" pitchFamily="18" charset="-128"/>
            </a:endParaRPr>
          </a:p>
          <a:p>
            <a:pPr marL="0" indent="0">
              <a:lnSpc>
                <a:spcPct val="150000"/>
              </a:lnSpc>
              <a:buNone/>
            </a:pPr>
            <a:r>
              <a:rPr lang="en-US" altLang="ja-JP" sz="1900" dirty="0">
                <a:latin typeface="UD デジタル 教科書体 NK-R" panose="02020400000000000000" pitchFamily="18" charset="-128"/>
                <a:ea typeface="UD デジタル 教科書体 NK-R" panose="02020400000000000000" pitchFamily="18" charset="-128"/>
              </a:rPr>
              <a:t>【</a:t>
            </a:r>
            <a:r>
              <a:rPr lang="ja-JP" altLang="en-US" sz="1900" dirty="0">
                <a:latin typeface="UD デジタル 教科書体 NK-R" panose="02020400000000000000" pitchFamily="18" charset="-128"/>
                <a:ea typeface="UD デジタル 教科書体 NK-R" panose="02020400000000000000" pitchFamily="18" charset="-128"/>
              </a:rPr>
              <a:t>ケアマネジメント</a:t>
            </a:r>
            <a:r>
              <a:rPr lang="en-US" altLang="ja-JP" sz="1900" dirty="0">
                <a:latin typeface="UD デジタル 教科書体 NK-R" panose="02020400000000000000" pitchFamily="18" charset="-128"/>
                <a:ea typeface="UD デジタル 教科書体 NK-R" panose="02020400000000000000" pitchFamily="18" charset="-128"/>
              </a:rPr>
              <a:t>】</a:t>
            </a:r>
            <a:r>
              <a:rPr kumimoji="1" lang="ja-JP" altLang="en-US" sz="1900" dirty="0">
                <a:latin typeface="UD デジタル 教科書体 NK-R" panose="02020400000000000000" pitchFamily="18" charset="-128"/>
                <a:ea typeface="UD デジタル 教科書体 NK-R" panose="02020400000000000000" pitchFamily="18" charset="-128"/>
              </a:rPr>
              <a:t>障がいのある人など社会生活上に多様なニーズをもつ人たちが、自分の能力を発揮して、安心して</a:t>
            </a:r>
            <a:r>
              <a:rPr lang="ja-JP" altLang="en-US" sz="1900" dirty="0">
                <a:latin typeface="UD デジタル 教科書体 NK-R" panose="02020400000000000000" pitchFamily="18" charset="-128"/>
                <a:ea typeface="UD デジタル 教科書体 NK-R" panose="02020400000000000000" pitchFamily="18" charset="-128"/>
              </a:rPr>
              <a:t>地域生活を送るために、そのニーズと地域に散在しているフォーマル・インフォーマルな社会資源や制度とをつなぐ支援ネットワークの方法と支援の機能をいう</a:t>
            </a:r>
            <a:endParaRPr kumimoji="1" lang="ja-JP" altLang="en-US" sz="19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A7A6109D-9D1E-35A9-F52D-B2A39195FE43}"/>
              </a:ext>
            </a:extLst>
          </p:cNvPr>
          <p:cNvSpPr>
            <a:spLocks noGrp="1"/>
          </p:cNvSpPr>
          <p:nvPr>
            <p:ph type="sldNum" sz="quarter" idx="12"/>
          </p:nvPr>
        </p:nvSpPr>
        <p:spPr/>
        <p:txBody>
          <a:bodyPr/>
          <a:lstStyle/>
          <a:p>
            <a:fld id="{C339E4E8-780C-47DA-9976-8D59F520AA81}" type="slidenum">
              <a:rPr kumimoji="1" lang="ja-JP" altLang="en-US" smtClean="0"/>
              <a:t>34</a:t>
            </a:fld>
            <a:endParaRPr kumimoji="1" lang="ja-JP" altLang="en-US"/>
          </a:p>
        </p:txBody>
      </p:sp>
      <p:grpSp>
        <p:nvGrpSpPr>
          <p:cNvPr id="33" name="グループ化 32">
            <a:extLst>
              <a:ext uri="{FF2B5EF4-FFF2-40B4-BE49-F238E27FC236}">
                <a16:creationId xmlns:a16="http://schemas.microsoft.com/office/drawing/2014/main" id="{0A02112C-2B45-D140-B9B4-91EAE792D379}"/>
              </a:ext>
            </a:extLst>
          </p:cNvPr>
          <p:cNvGrpSpPr/>
          <p:nvPr/>
        </p:nvGrpSpPr>
        <p:grpSpPr>
          <a:xfrm>
            <a:off x="1343606" y="4001548"/>
            <a:ext cx="9260080" cy="2491327"/>
            <a:chOff x="1175824" y="2794456"/>
            <a:chExt cx="9840349" cy="3958182"/>
          </a:xfrm>
        </p:grpSpPr>
        <p:sp>
          <p:nvSpPr>
            <p:cNvPr id="34" name="正方形/長方形 33">
              <a:extLst>
                <a:ext uri="{FF2B5EF4-FFF2-40B4-BE49-F238E27FC236}">
                  <a16:creationId xmlns:a16="http://schemas.microsoft.com/office/drawing/2014/main" id="{B4F2E73F-B781-AABE-A17A-690D329D58A5}"/>
                </a:ext>
              </a:extLst>
            </p:cNvPr>
            <p:cNvSpPr/>
            <p:nvPr/>
          </p:nvSpPr>
          <p:spPr>
            <a:xfrm>
              <a:off x="8596530" y="2794456"/>
              <a:ext cx="1617784" cy="62869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福祉</a:t>
              </a:r>
              <a:endParaRPr kumimoji="1" lang="en-US" altLang="ja-JP" sz="2400" dirty="0">
                <a:latin typeface="Meiryo UI" panose="020B0604030504040204" pitchFamily="50" charset="-128"/>
                <a:ea typeface="Meiryo UI" panose="020B0604030504040204" pitchFamily="50" charset="-128"/>
              </a:endParaRPr>
            </a:p>
          </p:txBody>
        </p:sp>
        <p:sp>
          <p:nvSpPr>
            <p:cNvPr id="35" name="四角形: 角を丸くする 34">
              <a:extLst>
                <a:ext uri="{FF2B5EF4-FFF2-40B4-BE49-F238E27FC236}">
                  <a16:creationId xmlns:a16="http://schemas.microsoft.com/office/drawing/2014/main" id="{D29E22DA-CBD2-8006-166A-7B1C71754D93}"/>
                </a:ext>
              </a:extLst>
            </p:cNvPr>
            <p:cNvSpPr/>
            <p:nvPr/>
          </p:nvSpPr>
          <p:spPr>
            <a:xfrm>
              <a:off x="10481601" y="2794456"/>
              <a:ext cx="534572" cy="3885883"/>
            </a:xfrm>
            <a:prstGeom prst="roundRect">
              <a:avLst/>
            </a:prstGeom>
            <a:ln>
              <a:solidFill>
                <a:srgbClr val="7030A0"/>
              </a:solidFill>
            </a:ln>
          </p:spPr>
          <p:style>
            <a:lnRef idx="1">
              <a:schemeClr val="accent5"/>
            </a:lnRef>
            <a:fillRef idx="2">
              <a:schemeClr val="accent5"/>
            </a:fillRef>
            <a:effectRef idx="1">
              <a:schemeClr val="accent5"/>
            </a:effectRef>
            <a:fontRef idx="minor">
              <a:schemeClr val="dk1"/>
            </a:fontRef>
          </p:style>
          <p:txBody>
            <a:bodyPr vert="eaVert" rtlCol="0" anchor="ctr"/>
            <a:lstStyle/>
            <a:p>
              <a:pPr algn="ctr"/>
              <a:r>
                <a:rPr kumimoji="1" lang="ja-JP" altLang="en-US" sz="2400" dirty="0">
                  <a:latin typeface="Meiryo UI" panose="020B0604030504040204" pitchFamily="50" charset="-128"/>
                  <a:ea typeface="Meiryo UI" panose="020B0604030504040204" pitchFamily="50" charset="-128"/>
                </a:rPr>
                <a:t>フォーマル</a:t>
              </a:r>
            </a:p>
          </p:txBody>
        </p:sp>
        <p:sp>
          <p:nvSpPr>
            <p:cNvPr id="36" name="正方形/長方形 35">
              <a:extLst>
                <a:ext uri="{FF2B5EF4-FFF2-40B4-BE49-F238E27FC236}">
                  <a16:creationId xmlns:a16="http://schemas.microsoft.com/office/drawing/2014/main" id="{36CF9F0D-7721-DC6F-F0E9-833BDCBBC1EF}"/>
                </a:ext>
              </a:extLst>
            </p:cNvPr>
            <p:cNvSpPr/>
            <p:nvPr/>
          </p:nvSpPr>
          <p:spPr>
            <a:xfrm>
              <a:off x="1963612" y="2815029"/>
              <a:ext cx="1617784" cy="6286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家族</a:t>
              </a:r>
              <a:endParaRPr kumimoji="1" lang="en-US" altLang="ja-JP" sz="2400" dirty="0">
                <a:latin typeface="Meiryo UI" panose="020B0604030504040204" pitchFamily="50" charset="-128"/>
                <a:ea typeface="Meiryo UI" panose="020B0604030504040204" pitchFamily="50" charset="-128"/>
              </a:endParaRPr>
            </a:p>
          </p:txBody>
        </p:sp>
        <p:sp>
          <p:nvSpPr>
            <p:cNvPr id="37" name="楕円 36">
              <a:extLst>
                <a:ext uri="{FF2B5EF4-FFF2-40B4-BE49-F238E27FC236}">
                  <a16:creationId xmlns:a16="http://schemas.microsoft.com/office/drawing/2014/main" id="{46866CDD-1604-C0E7-BC96-E0A3E43E6144}"/>
                </a:ext>
              </a:extLst>
            </p:cNvPr>
            <p:cNvSpPr/>
            <p:nvPr/>
          </p:nvSpPr>
          <p:spPr>
            <a:xfrm>
              <a:off x="4643509" y="3800811"/>
              <a:ext cx="2996419" cy="1842867"/>
            </a:xfrm>
            <a:prstGeom prst="ellipse">
              <a:avLst/>
            </a:prstGeom>
          </p:spPr>
          <p:style>
            <a:lnRef idx="1">
              <a:schemeClr val="accent4"/>
            </a:lnRef>
            <a:fillRef idx="2">
              <a:schemeClr val="accent4"/>
            </a:fillRef>
            <a:effectRef idx="1">
              <a:schemeClr val="accent4"/>
            </a:effectRef>
            <a:fontRef idx="minor">
              <a:schemeClr val="dk1"/>
            </a:fontRef>
          </p:style>
          <p:txBody>
            <a:bodyPr rtlCol="0" anchor="b"/>
            <a:lstStyle/>
            <a:p>
              <a:pPr algn="r"/>
              <a:r>
                <a:rPr kumimoji="1" lang="ja-JP" altLang="en-US" sz="3600" dirty="0"/>
                <a:t>本人</a:t>
              </a:r>
            </a:p>
          </p:txBody>
        </p:sp>
        <p:sp>
          <p:nvSpPr>
            <p:cNvPr id="38" name="楕円 37">
              <a:extLst>
                <a:ext uri="{FF2B5EF4-FFF2-40B4-BE49-F238E27FC236}">
                  <a16:creationId xmlns:a16="http://schemas.microsoft.com/office/drawing/2014/main" id="{23518904-1772-889E-2766-5F4406B88BB2}"/>
                </a:ext>
              </a:extLst>
            </p:cNvPr>
            <p:cNvSpPr/>
            <p:nvPr/>
          </p:nvSpPr>
          <p:spPr>
            <a:xfrm>
              <a:off x="4652267" y="3297342"/>
              <a:ext cx="2307101" cy="12942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000" dirty="0">
                  <a:latin typeface="Meiryo UI" panose="020B0604030504040204" pitchFamily="50" charset="-128"/>
                  <a:ea typeface="Meiryo UI" panose="020B0604030504040204" pitchFamily="50" charset="-128"/>
                </a:rPr>
                <a:t>多様なニーズ</a:t>
              </a:r>
            </a:p>
          </p:txBody>
        </p:sp>
        <p:sp>
          <p:nvSpPr>
            <p:cNvPr id="39" name="正方形/長方形 38">
              <a:extLst>
                <a:ext uri="{FF2B5EF4-FFF2-40B4-BE49-F238E27FC236}">
                  <a16:creationId xmlns:a16="http://schemas.microsoft.com/office/drawing/2014/main" id="{DEE74F08-AC83-1BE3-B58D-47AFA458DE30}"/>
                </a:ext>
              </a:extLst>
            </p:cNvPr>
            <p:cNvSpPr/>
            <p:nvPr/>
          </p:nvSpPr>
          <p:spPr>
            <a:xfrm>
              <a:off x="8596530" y="3622275"/>
              <a:ext cx="1617784" cy="62869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教育</a:t>
              </a:r>
              <a:endParaRPr kumimoji="1" lang="en-US" altLang="ja-JP" sz="240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8E056DCA-A0A2-4F67-9AC5-280699926C6B}"/>
                </a:ext>
              </a:extLst>
            </p:cNvPr>
            <p:cNvSpPr/>
            <p:nvPr/>
          </p:nvSpPr>
          <p:spPr>
            <a:xfrm>
              <a:off x="8596530" y="4450094"/>
              <a:ext cx="1617784" cy="62869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医療</a:t>
              </a:r>
              <a:endParaRPr kumimoji="1" lang="en-US" altLang="ja-JP" sz="240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19F75AFC-2EA2-7281-4AE6-36DBCBA28E99}"/>
                </a:ext>
              </a:extLst>
            </p:cNvPr>
            <p:cNvSpPr/>
            <p:nvPr/>
          </p:nvSpPr>
          <p:spPr>
            <a:xfrm>
              <a:off x="8596530" y="5251963"/>
              <a:ext cx="1617784" cy="62869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保健</a:t>
              </a:r>
              <a:endParaRPr kumimoji="1" lang="en-US" altLang="ja-JP" sz="2400" dirty="0">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21B349F3-5D7F-D17A-E951-04D18F71088F}"/>
                </a:ext>
              </a:extLst>
            </p:cNvPr>
            <p:cNvSpPr/>
            <p:nvPr/>
          </p:nvSpPr>
          <p:spPr>
            <a:xfrm>
              <a:off x="8596530" y="6051642"/>
              <a:ext cx="1617784" cy="62869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労働</a:t>
              </a:r>
              <a:endParaRPr kumimoji="1" lang="en-US" altLang="ja-JP" sz="2400" dirty="0">
                <a:latin typeface="Meiryo UI" panose="020B0604030504040204" pitchFamily="50" charset="-128"/>
                <a:ea typeface="Meiryo UI" panose="020B0604030504040204" pitchFamily="50" charset="-128"/>
              </a:endParaRPr>
            </a:p>
          </p:txBody>
        </p:sp>
        <p:cxnSp>
          <p:nvCxnSpPr>
            <p:cNvPr id="43" name="直線コネクタ 42">
              <a:extLst>
                <a:ext uri="{FF2B5EF4-FFF2-40B4-BE49-F238E27FC236}">
                  <a16:creationId xmlns:a16="http://schemas.microsoft.com/office/drawing/2014/main" id="{518AB8D8-B119-40AD-E27B-A652A35F0869}"/>
                </a:ext>
              </a:extLst>
            </p:cNvPr>
            <p:cNvCxnSpPr>
              <a:stCxn id="34" idx="1"/>
              <a:endCxn id="37" idx="7"/>
            </p:cNvCxnSpPr>
            <p:nvPr/>
          </p:nvCxnSpPr>
          <p:spPr>
            <a:xfrm flipH="1">
              <a:off x="7201113" y="3108805"/>
              <a:ext cx="1395417" cy="9618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546AB0EF-6A3A-F96B-DDB7-1483F6502B72}"/>
                </a:ext>
              </a:extLst>
            </p:cNvPr>
            <p:cNvCxnSpPr>
              <a:cxnSpLocks/>
              <a:stCxn id="39" idx="1"/>
            </p:cNvCxnSpPr>
            <p:nvPr/>
          </p:nvCxnSpPr>
          <p:spPr>
            <a:xfrm flipH="1">
              <a:off x="7506285" y="3936624"/>
              <a:ext cx="1090245" cy="39281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0F659D3B-F2F4-3B56-17FF-B423CA364CA8}"/>
                </a:ext>
              </a:extLst>
            </p:cNvPr>
            <p:cNvCxnSpPr>
              <a:stCxn id="40" idx="1"/>
              <a:endCxn id="37" idx="6"/>
            </p:cNvCxnSpPr>
            <p:nvPr/>
          </p:nvCxnSpPr>
          <p:spPr>
            <a:xfrm flipH="1" flipV="1">
              <a:off x="7639928" y="4722245"/>
              <a:ext cx="956602" cy="4219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C533B7F2-FA93-86E0-ABD6-0491D9699ACD}"/>
                </a:ext>
              </a:extLst>
            </p:cNvPr>
            <p:cNvCxnSpPr>
              <a:stCxn id="41" idx="1"/>
            </p:cNvCxnSpPr>
            <p:nvPr/>
          </p:nvCxnSpPr>
          <p:spPr>
            <a:xfrm flipH="1" flipV="1">
              <a:off x="7386708" y="5251963"/>
              <a:ext cx="1209822" cy="314349"/>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F69BD7FF-FDE3-CDA3-2264-51E7848DC8B4}"/>
                </a:ext>
              </a:extLst>
            </p:cNvPr>
            <p:cNvCxnSpPr>
              <a:cxnSpLocks/>
              <a:stCxn id="42" idx="1"/>
            </p:cNvCxnSpPr>
            <p:nvPr/>
          </p:nvCxnSpPr>
          <p:spPr>
            <a:xfrm flipH="1" flipV="1">
              <a:off x="6908407" y="5519503"/>
              <a:ext cx="1688123" cy="846488"/>
            </a:xfrm>
            <a:prstGeom prst="line">
              <a:avLst/>
            </a:prstGeom>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0298D7B4-F952-465A-F09C-E65E8F498171}"/>
                </a:ext>
              </a:extLst>
            </p:cNvPr>
            <p:cNvSpPr/>
            <p:nvPr/>
          </p:nvSpPr>
          <p:spPr>
            <a:xfrm>
              <a:off x="1963610" y="3582551"/>
              <a:ext cx="1617784" cy="6286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地域住民</a:t>
              </a:r>
              <a:endParaRPr kumimoji="1" lang="en-US" altLang="ja-JP" sz="2400" dirty="0">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32CD0D32-A4E4-CA1A-6FEA-197F2DD710E6}"/>
                </a:ext>
              </a:extLst>
            </p:cNvPr>
            <p:cNvSpPr/>
            <p:nvPr/>
          </p:nvSpPr>
          <p:spPr>
            <a:xfrm>
              <a:off x="1943785" y="4312557"/>
              <a:ext cx="1617784" cy="6286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友達</a:t>
              </a:r>
              <a:endParaRPr kumimoji="1" lang="en-US" altLang="ja-JP" sz="2400" dirty="0">
                <a:latin typeface="Meiryo UI" panose="020B0604030504040204" pitchFamily="50" charset="-128"/>
                <a:ea typeface="Meiryo UI" panose="020B0604030504040204" pitchFamily="50" charset="-128"/>
              </a:endParaRPr>
            </a:p>
          </p:txBody>
        </p:sp>
        <p:cxnSp>
          <p:nvCxnSpPr>
            <p:cNvPr id="50" name="直線コネクタ 49">
              <a:extLst>
                <a:ext uri="{FF2B5EF4-FFF2-40B4-BE49-F238E27FC236}">
                  <a16:creationId xmlns:a16="http://schemas.microsoft.com/office/drawing/2014/main" id="{AF392941-C75B-868E-4551-AFD505E351FA}"/>
                </a:ext>
              </a:extLst>
            </p:cNvPr>
            <p:cNvCxnSpPr>
              <a:cxnSpLocks/>
              <a:stCxn id="36" idx="3"/>
              <a:endCxn id="38" idx="1"/>
            </p:cNvCxnSpPr>
            <p:nvPr/>
          </p:nvCxnSpPr>
          <p:spPr>
            <a:xfrm>
              <a:off x="3581396" y="3129378"/>
              <a:ext cx="1408739" cy="357499"/>
            </a:xfrm>
            <a:prstGeom prst="line">
              <a:avLst/>
            </a:prstGeom>
          </p:spPr>
          <p:style>
            <a:lnRef idx="1">
              <a:schemeClr val="accent6"/>
            </a:lnRef>
            <a:fillRef idx="0">
              <a:schemeClr val="accent6"/>
            </a:fillRef>
            <a:effectRef idx="0">
              <a:schemeClr val="accent6"/>
            </a:effectRef>
            <a:fontRef idx="minor">
              <a:schemeClr val="tx1"/>
            </a:fontRef>
          </p:style>
        </p:cxnSp>
        <p:cxnSp>
          <p:nvCxnSpPr>
            <p:cNvPr id="51" name="直線コネクタ 50">
              <a:extLst>
                <a:ext uri="{FF2B5EF4-FFF2-40B4-BE49-F238E27FC236}">
                  <a16:creationId xmlns:a16="http://schemas.microsoft.com/office/drawing/2014/main" id="{6B70F96E-EFEE-A16E-EC37-A5F15EAF5E5E}"/>
                </a:ext>
              </a:extLst>
            </p:cNvPr>
            <p:cNvCxnSpPr>
              <a:cxnSpLocks/>
              <a:stCxn id="48" idx="3"/>
              <a:endCxn id="38" idx="2"/>
            </p:cNvCxnSpPr>
            <p:nvPr/>
          </p:nvCxnSpPr>
          <p:spPr>
            <a:xfrm>
              <a:off x="3581394" y="3896899"/>
              <a:ext cx="1070873" cy="47557"/>
            </a:xfrm>
            <a:prstGeom prst="line">
              <a:avLst/>
            </a:prstGeom>
          </p:spPr>
          <p:style>
            <a:lnRef idx="1">
              <a:schemeClr val="accent6"/>
            </a:lnRef>
            <a:fillRef idx="0">
              <a:schemeClr val="accent6"/>
            </a:fillRef>
            <a:effectRef idx="0">
              <a:schemeClr val="accent6"/>
            </a:effectRef>
            <a:fontRef idx="minor">
              <a:schemeClr val="tx1"/>
            </a:fontRef>
          </p:style>
        </p:cxnSp>
        <p:cxnSp>
          <p:nvCxnSpPr>
            <p:cNvPr id="52" name="直線コネクタ 51">
              <a:extLst>
                <a:ext uri="{FF2B5EF4-FFF2-40B4-BE49-F238E27FC236}">
                  <a16:creationId xmlns:a16="http://schemas.microsoft.com/office/drawing/2014/main" id="{A9812D71-FD33-1FF6-53F5-B0E0A014BEED}"/>
                </a:ext>
              </a:extLst>
            </p:cNvPr>
            <p:cNvCxnSpPr>
              <a:cxnSpLocks/>
              <a:stCxn id="49" idx="3"/>
            </p:cNvCxnSpPr>
            <p:nvPr/>
          </p:nvCxnSpPr>
          <p:spPr>
            <a:xfrm>
              <a:off x="3561569" y="4626906"/>
              <a:ext cx="1163937" cy="248232"/>
            </a:xfrm>
            <a:prstGeom prst="line">
              <a:avLst/>
            </a:prstGeom>
          </p:spPr>
          <p:style>
            <a:lnRef idx="1">
              <a:schemeClr val="accent6"/>
            </a:lnRef>
            <a:fillRef idx="0">
              <a:schemeClr val="accent6"/>
            </a:fillRef>
            <a:effectRef idx="0">
              <a:schemeClr val="accent6"/>
            </a:effectRef>
            <a:fontRef idx="minor">
              <a:schemeClr val="tx1"/>
            </a:fontRef>
          </p:style>
        </p:cxnSp>
        <p:sp>
          <p:nvSpPr>
            <p:cNvPr id="53" name="四角形: 角を丸くする 52">
              <a:extLst>
                <a:ext uri="{FF2B5EF4-FFF2-40B4-BE49-F238E27FC236}">
                  <a16:creationId xmlns:a16="http://schemas.microsoft.com/office/drawing/2014/main" id="{9548294B-248E-1EA6-1E70-FB5FEAE609B4}"/>
                </a:ext>
              </a:extLst>
            </p:cNvPr>
            <p:cNvSpPr/>
            <p:nvPr/>
          </p:nvSpPr>
          <p:spPr>
            <a:xfrm>
              <a:off x="1175824" y="2866755"/>
              <a:ext cx="626012" cy="3885883"/>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pPr algn="ctr"/>
              <a:r>
                <a:rPr kumimoji="1" lang="ja-JP" altLang="en-US" sz="2400" dirty="0">
                  <a:latin typeface="Meiryo UI" panose="020B0604030504040204" pitchFamily="50" charset="-128"/>
                  <a:ea typeface="Meiryo UI" panose="020B0604030504040204" pitchFamily="50" charset="-128"/>
                </a:rPr>
                <a:t>インフォーマル</a:t>
              </a:r>
            </a:p>
          </p:txBody>
        </p:sp>
        <p:sp>
          <p:nvSpPr>
            <p:cNvPr id="54" name="正方形/長方形 53">
              <a:extLst>
                <a:ext uri="{FF2B5EF4-FFF2-40B4-BE49-F238E27FC236}">
                  <a16:creationId xmlns:a16="http://schemas.microsoft.com/office/drawing/2014/main" id="{51D9BD93-E6D1-2ECA-C70C-E39B6C4C5EFD}"/>
                </a:ext>
              </a:extLst>
            </p:cNvPr>
            <p:cNvSpPr/>
            <p:nvPr/>
          </p:nvSpPr>
          <p:spPr>
            <a:xfrm>
              <a:off x="1945413" y="5079954"/>
              <a:ext cx="1617784" cy="6286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dirty="0">
                  <a:latin typeface="Meiryo UI" panose="020B0604030504040204" pitchFamily="50" charset="-128"/>
                  <a:ea typeface="Meiryo UI" panose="020B0604030504040204" pitchFamily="50" charset="-128"/>
                </a:rPr>
                <a:t>ボランティア</a:t>
              </a:r>
              <a:endParaRPr kumimoji="1" lang="en-US" altLang="ja-JP" sz="2400" dirty="0">
                <a:latin typeface="Meiryo UI" panose="020B0604030504040204" pitchFamily="50" charset="-128"/>
                <a:ea typeface="Meiryo UI" panose="020B0604030504040204" pitchFamily="50" charset="-128"/>
              </a:endParaRPr>
            </a:p>
          </p:txBody>
        </p:sp>
        <p:cxnSp>
          <p:nvCxnSpPr>
            <p:cNvPr id="55" name="直線コネクタ 54">
              <a:extLst>
                <a:ext uri="{FF2B5EF4-FFF2-40B4-BE49-F238E27FC236}">
                  <a16:creationId xmlns:a16="http://schemas.microsoft.com/office/drawing/2014/main" id="{5415640C-1D90-A16A-9D7D-A3D76EB62384}"/>
                </a:ext>
              </a:extLst>
            </p:cNvPr>
            <p:cNvCxnSpPr>
              <a:cxnSpLocks/>
              <a:stCxn id="54" idx="3"/>
              <a:endCxn id="37" idx="3"/>
            </p:cNvCxnSpPr>
            <p:nvPr/>
          </p:nvCxnSpPr>
          <p:spPr>
            <a:xfrm flipV="1">
              <a:off x="3563197" y="5373796"/>
              <a:ext cx="1519127" cy="20507"/>
            </a:xfrm>
            <a:prstGeom prst="line">
              <a:avLst/>
            </a:prstGeom>
          </p:spPr>
          <p:style>
            <a:lnRef idx="1">
              <a:schemeClr val="accent6"/>
            </a:lnRef>
            <a:fillRef idx="0">
              <a:schemeClr val="accent6"/>
            </a:fillRef>
            <a:effectRef idx="0">
              <a:schemeClr val="accent6"/>
            </a:effectRef>
            <a:fontRef idx="minor">
              <a:schemeClr val="tx1"/>
            </a:fontRef>
          </p:style>
        </p:cxnSp>
        <p:sp>
          <p:nvSpPr>
            <p:cNvPr id="56" name="正方形/長方形 55">
              <a:extLst>
                <a:ext uri="{FF2B5EF4-FFF2-40B4-BE49-F238E27FC236}">
                  <a16:creationId xmlns:a16="http://schemas.microsoft.com/office/drawing/2014/main" id="{26BDCA34-0DF1-F981-7779-139029B67B7C}"/>
                </a:ext>
              </a:extLst>
            </p:cNvPr>
            <p:cNvSpPr/>
            <p:nvPr/>
          </p:nvSpPr>
          <p:spPr>
            <a:xfrm>
              <a:off x="1943785" y="5826532"/>
              <a:ext cx="1617784" cy="70908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地域の団体組織</a:t>
              </a:r>
              <a:endParaRPr kumimoji="1" lang="en-US" altLang="ja-JP" sz="1400" dirty="0">
                <a:latin typeface="Meiryo UI" panose="020B0604030504040204" pitchFamily="50" charset="-128"/>
                <a:ea typeface="Meiryo UI" panose="020B0604030504040204" pitchFamily="50" charset="-128"/>
              </a:endParaRPr>
            </a:p>
          </p:txBody>
        </p:sp>
        <p:cxnSp>
          <p:nvCxnSpPr>
            <p:cNvPr id="57" name="直線コネクタ 56">
              <a:extLst>
                <a:ext uri="{FF2B5EF4-FFF2-40B4-BE49-F238E27FC236}">
                  <a16:creationId xmlns:a16="http://schemas.microsoft.com/office/drawing/2014/main" id="{57ECBF93-BC4B-BE44-5DF8-927792F08561}"/>
                </a:ext>
              </a:extLst>
            </p:cNvPr>
            <p:cNvCxnSpPr>
              <a:cxnSpLocks/>
              <a:stCxn id="56" idx="3"/>
            </p:cNvCxnSpPr>
            <p:nvPr/>
          </p:nvCxnSpPr>
          <p:spPr>
            <a:xfrm flipV="1">
              <a:off x="3561569" y="5610599"/>
              <a:ext cx="1977840" cy="570475"/>
            </a:xfrm>
            <a:prstGeom prst="line">
              <a:avLst/>
            </a:prstGeom>
          </p:spPr>
          <p:style>
            <a:lnRef idx="1">
              <a:schemeClr val="accent6"/>
            </a:lnRef>
            <a:fillRef idx="0">
              <a:schemeClr val="accent6"/>
            </a:fillRef>
            <a:effectRef idx="0">
              <a:schemeClr val="accent6"/>
            </a:effectRef>
            <a:fontRef idx="minor">
              <a:schemeClr val="tx1"/>
            </a:fontRef>
          </p:style>
        </p:cxnSp>
      </p:grpSp>
    </p:spTree>
    <p:extLst>
      <p:ext uri="{BB962C8B-B14F-4D97-AF65-F5344CB8AC3E}">
        <p14:creationId xmlns:p14="http://schemas.microsoft.com/office/powerpoint/2010/main" val="2868350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4D737-F2A4-6457-22A7-540FC48BF0BF}"/>
              </a:ext>
            </a:extLst>
          </p:cNvPr>
          <p:cNvSpPr>
            <a:spLocks noGrp="1"/>
          </p:cNvSpPr>
          <p:nvPr>
            <p:ph type="title"/>
          </p:nvPr>
        </p:nvSpPr>
        <p:spPr>
          <a:xfrm>
            <a:off x="925183" y="592282"/>
            <a:ext cx="10341634" cy="5621482"/>
          </a:xfrm>
        </p:spPr>
        <p:txBody>
          <a:bodyPr>
            <a:normAutofit/>
          </a:bodyPr>
          <a:lstStyle/>
          <a:p>
            <a:pPr algn="ctr" fontAlgn="ctr"/>
            <a:r>
              <a:rPr lang="ja-JP" altLang="en-US" dirty="0">
                <a:latin typeface="UD デジタル 教科書体 NK-R" panose="02020400000000000000" pitchFamily="18" charset="-128"/>
                <a:ea typeface="UD デジタル 教科書体 NK-R" panose="02020400000000000000" pitchFamily="18" charset="-128"/>
              </a:rPr>
              <a:t>演習①</a:t>
            </a:r>
            <a:br>
              <a:rPr lang="en-US" altLang="ja-JP" dirty="0">
                <a:latin typeface="UD デジタル 教科書体 NK-R" panose="02020400000000000000" pitchFamily="18" charset="-128"/>
                <a:ea typeface="UD デジタル 教科書体 NK-R" panose="02020400000000000000" pitchFamily="18" charset="-128"/>
              </a:rPr>
            </a:br>
            <a:br>
              <a:rPr lang="en-US" altLang="ja-JP" dirty="0">
                <a:latin typeface="UD デジタル 教科書体 NK-R" panose="02020400000000000000" pitchFamily="18" charset="-128"/>
                <a:ea typeface="UD デジタル 教科書体 NK-R" panose="02020400000000000000" pitchFamily="18" charset="-128"/>
              </a:rPr>
            </a:br>
            <a:r>
              <a:rPr lang="en-US" altLang="ja-JP" sz="3600" dirty="0">
                <a:latin typeface="UD デジタル 教科書体 NK-R" panose="02020400000000000000" pitchFamily="18" charset="-128"/>
                <a:ea typeface="UD デジタル 教科書体 NK-R" panose="02020400000000000000" pitchFamily="18" charset="-128"/>
              </a:rPr>
              <a:t>B</a:t>
            </a:r>
            <a:r>
              <a:rPr lang="ja-JP" altLang="en-US" sz="3600" dirty="0">
                <a:latin typeface="UD デジタル 教科書体 NK-R" panose="02020400000000000000" pitchFamily="18" charset="-128"/>
                <a:ea typeface="UD デジタル 教科書体 NK-R" panose="02020400000000000000" pitchFamily="18" charset="-128"/>
              </a:rPr>
              <a:t>型利用から</a:t>
            </a:r>
            <a:r>
              <a:rPr lang="en-US" altLang="ja-JP" sz="3600" dirty="0">
                <a:latin typeface="UD デジタル 教科書体 NK-R" panose="02020400000000000000" pitchFamily="18" charset="-128"/>
                <a:ea typeface="UD デジタル 教科書体 NK-R" panose="02020400000000000000" pitchFamily="18" charset="-128"/>
              </a:rPr>
              <a:t>A</a:t>
            </a:r>
            <a:r>
              <a:rPr lang="ja-JP" altLang="en-US" sz="3600" dirty="0">
                <a:latin typeface="UD デジタル 教科書体 NK-R" panose="02020400000000000000" pitchFamily="18" charset="-128"/>
                <a:ea typeface="UD デジタル 教科書体 NK-R" panose="02020400000000000000" pitchFamily="18" charset="-128"/>
              </a:rPr>
              <a:t>型利用へ移行時点での</a:t>
            </a:r>
            <a:br>
              <a:rPr lang="en-US" altLang="ja-JP" sz="3600"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サービス等利用計画作成</a:t>
            </a:r>
            <a:r>
              <a:rPr lang="ja-JP" altLang="en-US" sz="3600" dirty="0">
                <a:solidFill>
                  <a:srgbClr val="000000"/>
                </a:solidFill>
                <a:latin typeface="UD デジタル 教科書体 NK-R" panose="02020400000000000000" pitchFamily="18" charset="-128"/>
                <a:ea typeface="UD デジタル 教科書体 NK-R" panose="02020400000000000000" pitchFamily="18" charset="-128"/>
              </a:rPr>
              <a:t>のために</a:t>
            </a:r>
            <a:br>
              <a:rPr lang="en-US" altLang="ja-JP" sz="3600" dirty="0">
                <a:latin typeface="UD デジタル 教科書体 NK-R" panose="02020400000000000000" pitchFamily="18" charset="-128"/>
                <a:ea typeface="UD デジタル 教科書体 NK-R" panose="02020400000000000000" pitchFamily="18" charset="-128"/>
              </a:rPr>
            </a:br>
            <a:r>
              <a:rPr lang="en-US" altLang="ja-JP" sz="3600" dirty="0">
                <a:latin typeface="UD デジタル 教科書体 NK-R" panose="02020400000000000000" pitchFamily="18" charset="-128"/>
                <a:ea typeface="UD デジタル 教科書体 NK-R" panose="02020400000000000000" pitchFamily="18" charset="-128"/>
              </a:rPr>
              <a:t>(</a:t>
            </a:r>
            <a:r>
              <a:rPr lang="ja-JP" altLang="en-US" sz="3600" dirty="0">
                <a:latin typeface="UD デジタル 教科書体 NK-R" panose="02020400000000000000" pitchFamily="18" charset="-128"/>
                <a:ea typeface="UD デジタル 教科書体 NK-R" panose="02020400000000000000" pitchFamily="18" charset="-128"/>
              </a:rPr>
              <a:t>地域の社会資源のアセスメントを中心に</a:t>
            </a:r>
            <a:r>
              <a:rPr lang="en-US" altLang="ja-JP" sz="3600" dirty="0">
                <a:latin typeface="UD デジタル 教科書体 NK-R" panose="02020400000000000000" pitchFamily="18" charset="-128"/>
                <a:ea typeface="UD デジタル 教科書体 NK-R" panose="02020400000000000000" pitchFamily="18" charset="-128"/>
              </a:rPr>
              <a:t>)</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3" name="スライド番号プレースホルダー 2">
            <a:extLst>
              <a:ext uri="{FF2B5EF4-FFF2-40B4-BE49-F238E27FC236}">
                <a16:creationId xmlns:a16="http://schemas.microsoft.com/office/drawing/2014/main" id="{1A994E1C-A965-90B0-194E-3F7A88ADEB3F}"/>
              </a:ext>
            </a:extLst>
          </p:cNvPr>
          <p:cNvSpPr>
            <a:spLocks noGrp="1"/>
          </p:cNvSpPr>
          <p:nvPr>
            <p:ph type="sldNum" sz="quarter" idx="12"/>
          </p:nvPr>
        </p:nvSpPr>
        <p:spPr/>
        <p:txBody>
          <a:bodyPr/>
          <a:lstStyle/>
          <a:p>
            <a:fld id="{C339E4E8-780C-47DA-9976-8D59F520AA81}" type="slidenum">
              <a:rPr kumimoji="1" lang="ja-JP" altLang="en-US" smtClean="0"/>
              <a:t>35</a:t>
            </a:fld>
            <a:endParaRPr kumimoji="1" lang="ja-JP" altLang="en-US"/>
          </a:p>
        </p:txBody>
      </p:sp>
    </p:spTree>
    <p:extLst>
      <p:ext uri="{BB962C8B-B14F-4D97-AF65-F5344CB8AC3E}">
        <p14:creationId xmlns:p14="http://schemas.microsoft.com/office/powerpoint/2010/main" val="3696398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BAF35256-E1CC-E5D1-D129-222A59EC3AB7}"/>
              </a:ext>
            </a:extLst>
          </p:cNvPr>
          <p:cNvGraphicFramePr>
            <a:graphicFrameLocks noGrp="1"/>
          </p:cNvGraphicFramePr>
          <p:nvPr>
            <p:extLst>
              <p:ext uri="{D42A27DB-BD31-4B8C-83A1-F6EECF244321}">
                <p14:modId xmlns:p14="http://schemas.microsoft.com/office/powerpoint/2010/main" val="467642641"/>
              </p:ext>
            </p:extLst>
          </p:nvPr>
        </p:nvGraphicFramePr>
        <p:xfrm>
          <a:off x="148795" y="214684"/>
          <a:ext cx="11894409" cy="6506791"/>
        </p:xfrm>
        <a:graphic>
          <a:graphicData uri="http://schemas.openxmlformats.org/drawingml/2006/table">
            <a:tbl>
              <a:tblPr/>
              <a:tblGrid>
                <a:gridCol w="288729">
                  <a:extLst>
                    <a:ext uri="{9D8B030D-6E8A-4147-A177-3AD203B41FA5}">
                      <a16:colId xmlns:a16="http://schemas.microsoft.com/office/drawing/2014/main" val="399131560"/>
                    </a:ext>
                  </a:extLst>
                </a:gridCol>
                <a:gridCol w="288729">
                  <a:extLst>
                    <a:ext uri="{9D8B030D-6E8A-4147-A177-3AD203B41FA5}">
                      <a16:colId xmlns:a16="http://schemas.microsoft.com/office/drawing/2014/main" val="3151935078"/>
                    </a:ext>
                  </a:extLst>
                </a:gridCol>
                <a:gridCol w="348869">
                  <a:extLst>
                    <a:ext uri="{9D8B030D-6E8A-4147-A177-3AD203B41FA5}">
                      <a16:colId xmlns:a16="http://schemas.microsoft.com/office/drawing/2014/main" val="2373444409"/>
                    </a:ext>
                  </a:extLst>
                </a:gridCol>
                <a:gridCol w="671868">
                  <a:extLst>
                    <a:ext uri="{9D8B030D-6E8A-4147-A177-3AD203B41FA5}">
                      <a16:colId xmlns:a16="http://schemas.microsoft.com/office/drawing/2014/main" val="2091160532"/>
                    </a:ext>
                  </a:extLst>
                </a:gridCol>
                <a:gridCol w="2050253">
                  <a:extLst>
                    <a:ext uri="{9D8B030D-6E8A-4147-A177-3AD203B41FA5}">
                      <a16:colId xmlns:a16="http://schemas.microsoft.com/office/drawing/2014/main" val="3341562083"/>
                    </a:ext>
                  </a:extLst>
                </a:gridCol>
                <a:gridCol w="707964">
                  <a:extLst>
                    <a:ext uri="{9D8B030D-6E8A-4147-A177-3AD203B41FA5}">
                      <a16:colId xmlns:a16="http://schemas.microsoft.com/office/drawing/2014/main" val="293854525"/>
                    </a:ext>
                  </a:extLst>
                </a:gridCol>
                <a:gridCol w="463427">
                  <a:extLst>
                    <a:ext uri="{9D8B030D-6E8A-4147-A177-3AD203B41FA5}">
                      <a16:colId xmlns:a16="http://schemas.microsoft.com/office/drawing/2014/main" val="932285625"/>
                    </a:ext>
                  </a:extLst>
                </a:gridCol>
                <a:gridCol w="517358">
                  <a:extLst>
                    <a:ext uri="{9D8B030D-6E8A-4147-A177-3AD203B41FA5}">
                      <a16:colId xmlns:a16="http://schemas.microsoft.com/office/drawing/2014/main" val="2083831220"/>
                    </a:ext>
                  </a:extLst>
                </a:gridCol>
                <a:gridCol w="757989">
                  <a:extLst>
                    <a:ext uri="{9D8B030D-6E8A-4147-A177-3AD203B41FA5}">
                      <a16:colId xmlns:a16="http://schemas.microsoft.com/office/drawing/2014/main" val="2814979439"/>
                    </a:ext>
                  </a:extLst>
                </a:gridCol>
                <a:gridCol w="5799223">
                  <a:extLst>
                    <a:ext uri="{9D8B030D-6E8A-4147-A177-3AD203B41FA5}">
                      <a16:colId xmlns:a16="http://schemas.microsoft.com/office/drawing/2014/main" val="2919133230"/>
                    </a:ext>
                  </a:extLst>
                </a:gridCol>
              </a:tblGrid>
              <a:tr h="248684">
                <a:tc gridSpan="3">
                  <a:txBody>
                    <a:bodyPr/>
                    <a:lstStyle/>
                    <a:p>
                      <a:pPr algn="l"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DEDED"/>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小単元</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項目</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l"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学習内容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形態</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役割分担</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l" fontAlgn="ctr"/>
                      <a:r>
                        <a:rPr lang="ja-JP" altLang="en-US" sz="16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手順の詳細、指導・評価上の留意点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131297464"/>
                  </a:ext>
                </a:extLst>
              </a:tr>
              <a:tr h="302470">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所要</a:t>
                      </a: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l"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9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使用する教材・ツール</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進行</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担当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extLst>
                  <a:ext uri="{0D108BD9-81ED-4DB2-BD59-A6C34878D82A}">
                    <a16:rowId xmlns:a16="http://schemas.microsoft.com/office/drawing/2014/main" val="944648870"/>
                  </a:ext>
                </a:extLst>
              </a:tr>
              <a:tr h="543216">
                <a:tc rowSpan="4">
                  <a:txBody>
                    <a:bodyPr/>
                    <a:lstStyle/>
                    <a:p>
                      <a:pPr algn="ctr" fontAlgn="ctr"/>
                      <a:r>
                        <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80</a:t>
                      </a:r>
                    </a:p>
                  </a:txBody>
                  <a:tcPr marL="7747" marR="7747" marT="7747" marB="0" anchor="ctr">
                    <a:lnL w="6350" cap="flat" cmpd="sng" algn="ctr">
                      <a:solidFill>
                        <a:srgbClr val="000000"/>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7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7747" marR="7747" marT="7747"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endPar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ja-JP" altLang="en-US" sz="16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演習①</a:t>
                      </a:r>
                    </a:p>
                  </a:txBody>
                  <a:tcPr marL="7747" marR="7747" marT="7747" marB="0" anchor="ctr">
                    <a:lnL w="6350" cap="flat" cmpd="sng" algn="ctr">
                      <a:solidFill>
                        <a:srgbClr val="000000"/>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事例の説明</a:t>
                      </a:r>
                    </a:p>
                  </a:txBody>
                  <a:tcPr marL="95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事例の</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概要</a:t>
                      </a:r>
                    </a:p>
                  </a:txBody>
                  <a:tcPr marL="9525" marR="9525" marT="9525"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各自で事例の概要を読み込む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資料は事前配布</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526425"/>
                  </a:ext>
                </a:extLst>
              </a:tr>
              <a:tr h="923925">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r>
                        <a:rPr lang="ja-JP" altLang="en-US" sz="7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endParaRPr kumimoji="1" lang="ja-JP" altLang="en-US">
                        <a:latin typeface="UD デジタル 教科書体 NK-R" panose="02020400000000000000" pitchFamily="18" charset="-128"/>
                        <a:ea typeface="UD デジタル 教科書体 NK-R" panose="02020400000000000000" pitchFamily="18" charset="-128"/>
                      </a:endParaRPr>
                    </a:p>
                  </a:txBody>
                  <a:tcPr marL="7747" marR="7747" marT="7747"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15</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l"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相談支援専門員の立場で個人ワーク</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主訴の把握とニーズの整理</a:t>
                      </a:r>
                    </a:p>
                  </a:txBody>
                  <a:tcPr marL="95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ニーズの整理票</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地域資源マップ</a:t>
                      </a:r>
                    </a:p>
                  </a:txBody>
                  <a:tcPr marL="9525" marR="9525" marT="9525"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個人</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講師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各自が相談支援専門員の立場で、サービス等利用計画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作成のためニーズ整理を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行う</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地域の社会資源のアセスメントを中心に</a:t>
                      </a:r>
                      <a:b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サービス管理責任者が、サービス等利用計画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の作成を体験する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21427198"/>
                  </a:ext>
                </a:extLst>
              </a:tr>
              <a:tr h="2269873">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r" fontAlgn="ctr"/>
                      <a:r>
                        <a:rPr lang="ja-JP" altLang="en-US" sz="7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7747" marR="7747" marT="7747"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30</a:t>
                      </a: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l"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相談支援専門員の立場でグループワーク</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サービス等利用計画案作成のためのニーズの整理</a:t>
                      </a:r>
                    </a:p>
                  </a:txBody>
                  <a:tcPr marL="9525" marR="9525" marT="9525"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ホワイトボード</a:t>
                      </a:r>
                      <a:endPar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endParaRPr>
                    </a:p>
                    <a:p>
                      <a:pPr algn="ctr" fontAlgn="ct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ニーズの整理票</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地域資源マップ</a:t>
                      </a:r>
                    </a:p>
                    <a:p>
                      <a:pPr algn="ctr" fontAlgn="ctr"/>
                      <a:endPar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Ｇ</a:t>
                      </a:r>
                      <a:b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個人作業をもとに討議を行い、グループとしてニーズを整理する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ホワイトボー</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ドを使用</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・本人の願いを共有する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・本人の希望・ゴールの達成にむけて必要な支援を討議し、グループで共有する</a:t>
                      </a: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・地域資源マップを用いて地域をアセスメントする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・その際、</a:t>
                      </a: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地域特性や社会資源の状況を把握し、</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サービス担当者会議開催のため</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の参加者を検討する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受講者がそれぞれ根拠をもって発言することを意識させる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定められた時間内で検討が終了するよう進行管理を行う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20554146"/>
                  </a:ext>
                </a:extLst>
              </a:tr>
              <a:tr h="1852863">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r" fontAlgn="ctr"/>
                      <a:endParaRPr lang="ja-JP" altLang="en-US" sz="7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7747" marR="7747" marT="7747"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30</a:t>
                      </a: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1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相談支援専門員としてのグループワーク</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サービス等利用計画案の作成</a:t>
                      </a:r>
                    </a:p>
                  </a:txBody>
                  <a:tcPr marL="9525" marR="9525" marT="9525" marB="0" anchor="ctr">
                    <a:lnL w="12700" cap="flat" cmpd="sng" algn="ctr">
                      <a:solidFill>
                        <a:schemeClr val="bg1">
                          <a:lumMod val="65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ホワイトボード</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サービス等利用計画の様式</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Ｇ</a:t>
                      </a:r>
                      <a:b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各グループ毎に、多職種・他機関との連携に配慮し、サービス等利用計画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作成する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サービス担当者会議に招聘する人や機関の設定も含めて討議する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各グループにて振り返りと講師コメントを実施する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14770476"/>
                  </a:ext>
                </a:extLst>
              </a:tr>
            </a:tbl>
          </a:graphicData>
        </a:graphic>
      </p:graphicFrame>
      <p:sp>
        <p:nvSpPr>
          <p:cNvPr id="2" name="スライド番号プレースホルダー 1">
            <a:extLst>
              <a:ext uri="{FF2B5EF4-FFF2-40B4-BE49-F238E27FC236}">
                <a16:creationId xmlns:a16="http://schemas.microsoft.com/office/drawing/2014/main" id="{8C7C3D04-1577-E388-FC69-0C401AAB503D}"/>
              </a:ext>
            </a:extLst>
          </p:cNvPr>
          <p:cNvSpPr>
            <a:spLocks noGrp="1"/>
          </p:cNvSpPr>
          <p:nvPr>
            <p:ph type="sldNum" sz="quarter" idx="12"/>
          </p:nvPr>
        </p:nvSpPr>
        <p:spPr/>
        <p:txBody>
          <a:bodyPr/>
          <a:lstStyle/>
          <a:p>
            <a:fld id="{C339E4E8-780C-47DA-9976-8D59F520AA81}" type="slidenum">
              <a:rPr kumimoji="1" lang="ja-JP" altLang="en-US" smtClean="0"/>
              <a:t>36</a:t>
            </a:fld>
            <a:endParaRPr kumimoji="1" lang="ja-JP" altLang="en-US"/>
          </a:p>
        </p:txBody>
      </p:sp>
    </p:spTree>
    <p:extLst>
      <p:ext uri="{BB962C8B-B14F-4D97-AF65-F5344CB8AC3E}">
        <p14:creationId xmlns:p14="http://schemas.microsoft.com/office/powerpoint/2010/main" val="29901008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C9CDEC-802C-8371-0921-3818076D78C8}"/>
              </a:ext>
            </a:extLst>
          </p:cNvPr>
          <p:cNvSpPr>
            <a:spLocks noGrp="1"/>
          </p:cNvSpPr>
          <p:nvPr>
            <p:ph type="ctrTitle"/>
          </p:nvPr>
        </p:nvSpPr>
        <p:spPr>
          <a:xfrm>
            <a:off x="1524000" y="708870"/>
            <a:ext cx="9144000" cy="1466373"/>
          </a:xfrm>
        </p:spPr>
        <p:txBody>
          <a:bodyPr>
            <a:normAutofit/>
          </a:bodyPr>
          <a:lstStyle/>
          <a:p>
            <a:r>
              <a:rPr kumimoji="1" lang="ja-JP" altLang="en-US" sz="1800" dirty="0">
                <a:latin typeface="UD デジタル 教科書体 NK-R" panose="02020400000000000000" pitchFamily="18" charset="-128"/>
                <a:ea typeface="UD デジタル 教科書体 NK-R" panose="02020400000000000000" pitchFamily="18" charset="-128"/>
              </a:rPr>
              <a:t>令和</a:t>
            </a:r>
            <a:r>
              <a:rPr lang="ja-JP" altLang="en-US" sz="1800" dirty="0">
                <a:latin typeface="UD デジタル 教科書体 NK-R" panose="02020400000000000000" pitchFamily="18" charset="-128"/>
                <a:ea typeface="UD デジタル 教科書体 NK-R" panose="02020400000000000000" pitchFamily="18" charset="-128"/>
              </a:rPr>
              <a:t>７</a:t>
            </a:r>
            <a:r>
              <a:rPr kumimoji="1" lang="ja-JP" altLang="en-US" sz="1800" dirty="0">
                <a:latin typeface="UD デジタル 教科書体 NK-R" panose="02020400000000000000" pitchFamily="18" charset="-128"/>
                <a:ea typeface="UD デジタル 教科書体 NK-R" panose="02020400000000000000" pitchFamily="18" charset="-128"/>
              </a:rPr>
              <a:t>年度 演習事例資料　</a:t>
            </a:r>
            <a:br>
              <a:rPr kumimoji="1" lang="en-US" altLang="ja-JP" sz="1800" dirty="0">
                <a:latin typeface="UD デジタル 教科書体 NK-R" panose="02020400000000000000" pitchFamily="18" charset="-128"/>
                <a:ea typeface="UD デジタル 教科書体 NK-R" panose="02020400000000000000" pitchFamily="18" charset="-128"/>
              </a:rPr>
            </a:br>
            <a:br>
              <a:rPr kumimoji="1" lang="en-US" altLang="ja-JP" sz="1800" dirty="0">
                <a:latin typeface="UD デジタル 教科書体 NK-R" panose="02020400000000000000" pitchFamily="18" charset="-128"/>
                <a:ea typeface="UD デジタル 教科書体 NK-R" panose="02020400000000000000" pitchFamily="18" charset="-128"/>
              </a:rPr>
            </a:br>
            <a:r>
              <a:rPr lang="ja-JP" altLang="en-US" sz="3200" b="1" u="sng" dirty="0">
                <a:latin typeface="UD デジタル 教科書体 NK-R" panose="02020400000000000000" pitchFamily="18" charset="-128"/>
                <a:ea typeface="UD デジタル 教科書体 NK-R" panose="02020400000000000000" pitchFamily="18" charset="-128"/>
              </a:rPr>
              <a:t>資料</a:t>
            </a:r>
            <a:r>
              <a:rPr lang="en-US" altLang="ja-JP" sz="3200" b="1" u="sng" dirty="0">
                <a:latin typeface="UD デジタル 教科書体 NK-R" panose="02020400000000000000" pitchFamily="18" charset="-128"/>
                <a:ea typeface="UD デジタル 教科書体 NK-R" panose="02020400000000000000" pitchFamily="18" charset="-128"/>
              </a:rPr>
              <a:t>PG C-08-3</a:t>
            </a:r>
            <a:r>
              <a:rPr lang="ja-JP" altLang="en-US" sz="3200" b="1" u="sng" dirty="0">
                <a:latin typeface="UD デジタル 教科書体 NK-R" panose="02020400000000000000" pitchFamily="18" charset="-128"/>
                <a:ea typeface="UD デジタル 教科書体 NK-R" panose="02020400000000000000" pitchFamily="18" charset="-128"/>
              </a:rPr>
              <a:t>参照</a:t>
            </a:r>
            <a:br>
              <a:rPr lang="en-US" altLang="ja-JP" sz="3200" b="1" u="sng" dirty="0">
                <a:latin typeface="UD デジタル 教科書体 NK-R" panose="02020400000000000000" pitchFamily="18" charset="-128"/>
                <a:ea typeface="UD デジタル 教科書体 NK-R" panose="02020400000000000000" pitchFamily="18" charset="-128"/>
              </a:rPr>
            </a:br>
            <a:r>
              <a:rPr kumimoji="1" lang="ja-JP" altLang="en-US" sz="2400" dirty="0">
                <a:latin typeface="UD デジタル 教科書体 NK-R" panose="02020400000000000000" pitchFamily="18" charset="-128"/>
                <a:ea typeface="UD デジタル 教科書体 NK-R" panose="02020400000000000000" pitchFamily="18" charset="-128"/>
              </a:rPr>
              <a:t>　　　　　　</a:t>
            </a:r>
            <a:r>
              <a:rPr kumimoji="1" lang="ja-JP" altLang="en-US" sz="2400" dirty="0">
                <a:latin typeface="BIZ UDゴシック" panose="020B0400000000000000" pitchFamily="49" charset="-128"/>
                <a:ea typeface="BIZ UDゴシック" panose="020B0400000000000000" pitchFamily="49" charset="-128"/>
              </a:rPr>
              <a:t>　　　　</a:t>
            </a:r>
            <a:endParaRPr kumimoji="1" lang="ja-JP" altLang="en-US" sz="3600" dirty="0">
              <a:latin typeface="BIZ UDゴシック" panose="020B0400000000000000" pitchFamily="49" charset="-128"/>
              <a:ea typeface="BIZ UDゴシック" panose="020B0400000000000000" pitchFamily="49" charset="-128"/>
            </a:endParaRPr>
          </a:p>
        </p:txBody>
      </p:sp>
      <p:sp>
        <p:nvSpPr>
          <p:cNvPr id="3" name="字幕 2">
            <a:extLst>
              <a:ext uri="{FF2B5EF4-FFF2-40B4-BE49-F238E27FC236}">
                <a16:creationId xmlns:a16="http://schemas.microsoft.com/office/drawing/2014/main" id="{1917AB73-1056-D8A3-F449-AD546D57E8D7}"/>
              </a:ext>
            </a:extLst>
          </p:cNvPr>
          <p:cNvSpPr>
            <a:spLocks noGrp="1"/>
          </p:cNvSpPr>
          <p:nvPr>
            <p:ph type="subTitle" idx="1"/>
          </p:nvPr>
        </p:nvSpPr>
        <p:spPr>
          <a:xfrm>
            <a:off x="800099" y="1882066"/>
            <a:ext cx="10889673" cy="4267064"/>
          </a:xfrm>
        </p:spPr>
        <p:txBody>
          <a:bodyPr>
            <a:normAutofit/>
          </a:bodyPr>
          <a:lstStyle/>
          <a:p>
            <a:endParaRPr kumimoji="1" lang="en-US" altLang="ja-JP" sz="4000" dirty="0">
              <a:latin typeface="BIZ UDPゴシック" panose="020B0400000000000000" pitchFamily="50" charset="-128"/>
              <a:ea typeface="BIZ UDPゴシック" panose="020B0400000000000000" pitchFamily="50" charset="-128"/>
            </a:endParaRPr>
          </a:p>
          <a:p>
            <a:r>
              <a:rPr kumimoji="1" lang="en-US" altLang="ja-JP" sz="4000" dirty="0">
                <a:latin typeface="UD デジタル 教科書体 NK-R" panose="02020400000000000000" pitchFamily="18" charset="-128"/>
                <a:ea typeface="UD デジタル 教科書体 NK-R" panose="02020400000000000000" pitchFamily="18" charset="-128"/>
              </a:rPr>
              <a:t>【</a:t>
            </a:r>
            <a:r>
              <a:rPr kumimoji="1" lang="ja-JP" altLang="en-US" sz="4000" dirty="0">
                <a:latin typeface="UD デジタル 教科書体 NK-R" panose="02020400000000000000" pitchFamily="18" charset="-128"/>
                <a:ea typeface="UD デジタル 教科書体 NK-R" panose="02020400000000000000" pitchFamily="18" charset="-128"/>
              </a:rPr>
              <a:t>事例研究の概要</a:t>
            </a:r>
            <a:r>
              <a:rPr kumimoji="1" lang="en-US" altLang="ja-JP" sz="4000" dirty="0">
                <a:latin typeface="UD デジタル 教科書体 NK-R" panose="02020400000000000000" pitchFamily="18" charset="-128"/>
                <a:ea typeface="UD デジタル 教科書体 NK-R" panose="02020400000000000000" pitchFamily="18" charset="-128"/>
              </a:rPr>
              <a:t>】</a:t>
            </a:r>
          </a:p>
          <a:p>
            <a:r>
              <a:rPr kumimoji="1" lang="ja-JP" altLang="en-US" sz="4000" dirty="0">
                <a:latin typeface="UD デジタル 教科書体 NK-R" panose="02020400000000000000" pitchFamily="18" charset="-128"/>
                <a:ea typeface="UD デジタル 教科書体 NK-R" panose="02020400000000000000" pitchFamily="18" charset="-128"/>
              </a:rPr>
              <a:t>ケースから学ぶ就労支援プロセスの実際</a:t>
            </a:r>
            <a:endParaRPr kumimoji="1" lang="en-US" altLang="ja-JP" sz="4000" dirty="0">
              <a:latin typeface="UD デジタル 教科書体 NK-R" panose="02020400000000000000" pitchFamily="18" charset="-128"/>
              <a:ea typeface="UD デジタル 教科書体 NK-R" panose="02020400000000000000" pitchFamily="18" charset="-128"/>
            </a:endParaRPr>
          </a:p>
          <a:p>
            <a:r>
              <a:rPr lang="ja-JP" altLang="en-US" sz="3600" dirty="0">
                <a:latin typeface="UD デジタル 教科書体 NK-R" panose="02020400000000000000" pitchFamily="18" charset="-128"/>
                <a:ea typeface="UD デジタル 教科書体 NK-R" panose="02020400000000000000" pitchFamily="18" charset="-128"/>
              </a:rPr>
              <a:t>～羽田良　光</a:t>
            </a:r>
            <a:r>
              <a:rPr lang="en-US" altLang="ja-JP" sz="3600" dirty="0">
                <a:latin typeface="UD デジタル 教科書体 NK-R" panose="02020400000000000000" pitchFamily="18" charset="-128"/>
                <a:ea typeface="UD デジタル 教科書体 NK-R" panose="02020400000000000000" pitchFamily="18" charset="-128"/>
              </a:rPr>
              <a:t>(</a:t>
            </a:r>
            <a:r>
              <a:rPr lang="ja-JP" altLang="en-US" sz="3600" dirty="0">
                <a:latin typeface="UD デジタル 教科書体 NK-R" panose="02020400000000000000" pitchFamily="18" charset="-128"/>
                <a:ea typeface="UD デジタル 教科書体 NK-R" panose="02020400000000000000" pitchFamily="18" charset="-128"/>
              </a:rPr>
              <a:t>はたら　こう</a:t>
            </a:r>
            <a:r>
              <a:rPr lang="en-US" altLang="ja-JP" sz="3600" dirty="0">
                <a:latin typeface="UD デジタル 教科書体 NK-R" panose="02020400000000000000" pitchFamily="18" charset="-128"/>
                <a:ea typeface="UD デジタル 教科書体 NK-R" panose="02020400000000000000" pitchFamily="18" charset="-128"/>
              </a:rPr>
              <a:t>)</a:t>
            </a:r>
            <a:r>
              <a:rPr lang="ja-JP" altLang="en-US" sz="3600" dirty="0">
                <a:latin typeface="UD デジタル 教科書体 NK-R" panose="02020400000000000000" pitchFamily="18" charset="-128"/>
                <a:ea typeface="UD デジタル 教科書体 NK-R" panose="02020400000000000000" pitchFamily="18" charset="-128"/>
              </a:rPr>
              <a:t>さんの</a:t>
            </a:r>
          </a:p>
          <a:p>
            <a:r>
              <a:rPr lang="ja-JP" altLang="en-US" sz="3600" dirty="0">
                <a:latin typeface="UD デジタル 教科書体 NK-R" panose="02020400000000000000" pitchFamily="18" charset="-128"/>
                <a:ea typeface="UD デジタル 教科書体 NK-R" panose="02020400000000000000" pitchFamily="18" charset="-128"/>
              </a:rPr>
              <a:t>「より良い選択」を支援するために～</a:t>
            </a:r>
          </a:p>
          <a:p>
            <a:r>
              <a:rPr lang="en-US" altLang="ja-JP" sz="2800" dirty="0">
                <a:solidFill>
                  <a:srgbClr val="FF0000"/>
                </a:solidFill>
                <a:latin typeface="UD デジタル 教科書体 NK-R" panose="02020400000000000000" pitchFamily="18" charset="-128"/>
                <a:ea typeface="UD デジタル 教科書体 NK-R" panose="02020400000000000000" pitchFamily="18" charset="-128"/>
              </a:rPr>
              <a:t>(</a:t>
            </a:r>
            <a:r>
              <a:rPr lang="ja-JP" altLang="en-US" sz="2800" dirty="0">
                <a:solidFill>
                  <a:srgbClr val="FF0000"/>
                </a:solidFill>
                <a:latin typeface="UD デジタル 教科書体 NK-R" panose="02020400000000000000" pitchFamily="18" charset="-128"/>
                <a:ea typeface="UD デジタル 教科書体 NK-R" panose="02020400000000000000" pitchFamily="18" charset="-128"/>
              </a:rPr>
              <a:t>地域資源マップを活用した地域の社会資源のアセスメントを中心に</a:t>
            </a:r>
            <a:r>
              <a:rPr lang="en-US" altLang="ja-JP" sz="2800" dirty="0">
                <a:solidFill>
                  <a:srgbClr val="FF0000"/>
                </a:solidFill>
                <a:latin typeface="UD デジタル 教科書体 NK-R" panose="02020400000000000000" pitchFamily="18" charset="-128"/>
                <a:ea typeface="UD デジタル 教科書体 NK-R" panose="02020400000000000000" pitchFamily="18" charset="-128"/>
              </a:rPr>
              <a:t>)</a:t>
            </a:r>
            <a:br>
              <a:rPr lang="ja-JP" altLang="en-US" sz="2800" dirty="0">
                <a:solidFill>
                  <a:srgbClr val="FF0000"/>
                </a:solidFill>
                <a:latin typeface="UD デジタル 教科書体 NK-R" panose="02020400000000000000" pitchFamily="18" charset="-128"/>
                <a:ea typeface="UD デジタル 教科書体 NK-R" panose="02020400000000000000" pitchFamily="18" charset="-128"/>
              </a:rPr>
            </a:br>
            <a:endParaRPr lang="ja-JP" altLang="en-US" sz="2800" dirty="0">
              <a:latin typeface="BIZ UDPゴシック" panose="020B0400000000000000" pitchFamily="50" charset="-128"/>
              <a:ea typeface="BIZ UDPゴシック" panose="020B0400000000000000" pitchFamily="50" charset="-128"/>
            </a:endParaRPr>
          </a:p>
          <a:p>
            <a:endParaRPr lang="en-US" altLang="ja-JP" sz="2800" dirty="0">
              <a:latin typeface="BIZ UDPゴシック" panose="020B0400000000000000" pitchFamily="50" charset="-128"/>
              <a:ea typeface="BIZ UDPゴシック" panose="020B0400000000000000" pitchFamily="50" charset="-128"/>
            </a:endParaRPr>
          </a:p>
          <a:p>
            <a:endParaRPr lang="en-US" altLang="ja-JP" sz="2000" dirty="0">
              <a:latin typeface="HG丸ｺﾞｼｯｸM-PRO" panose="020F0600000000000000" pitchFamily="50" charset="-128"/>
              <a:ea typeface="HG丸ｺﾞｼｯｸM-PRO" panose="020F0600000000000000" pitchFamily="50" charset="-128"/>
            </a:endParaRPr>
          </a:p>
          <a:p>
            <a:endParaRPr kumimoji="1" lang="en-US" altLang="ja-JP" sz="3200" dirty="0">
              <a:latin typeface="BIZ UDPゴシック" panose="020B0400000000000000" pitchFamily="50" charset="-128"/>
              <a:ea typeface="BIZ UDPゴシック" panose="020B0400000000000000" pitchFamily="50" charset="-128"/>
            </a:endParaRPr>
          </a:p>
          <a:p>
            <a:endParaRPr lang="en-US" altLang="ja-JP" sz="3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09356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63DCC8-514D-91F5-D473-B27BA170848E}"/>
              </a:ext>
            </a:extLst>
          </p:cNvPr>
          <p:cNvSpPr>
            <a:spLocks noGrp="1"/>
          </p:cNvSpPr>
          <p:nvPr>
            <p:ph type="title"/>
          </p:nvPr>
        </p:nvSpPr>
        <p:spPr>
          <a:xfrm>
            <a:off x="838200" y="365126"/>
            <a:ext cx="10515600" cy="560564"/>
          </a:xfrm>
        </p:spPr>
        <p:txBody>
          <a:bodyPr>
            <a:normAutofit fontScale="90000"/>
          </a:bodyPr>
          <a:lstStyle/>
          <a:p>
            <a:pPr algn="ctr"/>
            <a:br>
              <a:rPr kumimoji="1" lang="ja-JP" altLang="en-US" sz="4000" dirty="0"/>
            </a:br>
            <a:r>
              <a:rPr kumimoji="1" lang="ja-JP" altLang="en-US" sz="3200" b="1" dirty="0">
                <a:latin typeface="UD デジタル 教科書体 NK-R" panose="02020400000000000000" pitchFamily="18" charset="-128"/>
                <a:ea typeface="UD デジタル 教科書体 NK-R" panose="02020400000000000000" pitchFamily="18" charset="-128"/>
              </a:rPr>
              <a:t>サービス管理責任者と相談支援専門員の連携</a:t>
            </a:r>
            <a:br>
              <a:rPr kumimoji="1" lang="ja-JP" altLang="en-US" dirty="0">
                <a:latin typeface="UD デジタル 教科書体 NK-R" panose="02020400000000000000" pitchFamily="18" charset="-128"/>
                <a:ea typeface="UD デジタル 教科書体 NK-R" panose="02020400000000000000" pitchFamily="18" charset="-128"/>
              </a:rPr>
            </a:b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4" name="コンテンツ プレースホルダー 2">
            <a:extLst>
              <a:ext uri="{FF2B5EF4-FFF2-40B4-BE49-F238E27FC236}">
                <a16:creationId xmlns:a16="http://schemas.microsoft.com/office/drawing/2014/main" id="{67CD2C90-E7D4-9285-888F-06F83E94CD0A}"/>
              </a:ext>
            </a:extLst>
          </p:cNvPr>
          <p:cNvSpPr>
            <a:spLocks noGrp="1"/>
          </p:cNvSpPr>
          <p:nvPr>
            <p:ph idx="1"/>
          </p:nvPr>
        </p:nvSpPr>
        <p:spPr>
          <a:xfrm>
            <a:off x="838200" y="925690"/>
            <a:ext cx="10747664" cy="5678312"/>
          </a:xfrm>
        </p:spPr>
        <p:txBody>
          <a:bodyPr>
            <a:normAutofit/>
          </a:bodyPr>
          <a:lstStyle/>
          <a:p>
            <a:pPr marL="0" indent="0">
              <a:buNone/>
            </a:pPr>
            <a:endParaRPr lang="en-US" altLang="ja-JP" sz="100" dirty="0">
              <a:latin typeface="+mj-ea"/>
              <a:ea typeface="+mj-ea"/>
            </a:endParaRPr>
          </a:p>
          <a:p>
            <a:pPr marL="0" indent="0">
              <a:buNone/>
            </a:pPr>
            <a:endParaRPr lang="en-US" altLang="ja-JP" sz="100" dirty="0">
              <a:latin typeface="+mj-ea"/>
              <a:ea typeface="+mj-ea"/>
            </a:endParaRP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利用者が求める「安心と元気を与えるサービス管理責任者」とは</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　　</a:t>
            </a:r>
            <a:r>
              <a:rPr lang="ja-JP" altLang="en-US" sz="1800" dirty="0">
                <a:latin typeface="UD デジタル 教科書体 NK-R" panose="02020400000000000000" pitchFamily="18" charset="-128"/>
                <a:ea typeface="UD デジタル 教科書体 NK-R" panose="02020400000000000000" pitchFamily="18" charset="-128"/>
              </a:rPr>
              <a:t>・自分の話や思いを聞いてくれる</a:t>
            </a:r>
          </a:p>
          <a:p>
            <a:pPr marL="0" indent="0">
              <a:buNone/>
            </a:pPr>
            <a:r>
              <a:rPr lang="ja-JP" altLang="en-US" sz="1800" dirty="0">
                <a:latin typeface="UD デジタル 教科書体 NK-R" panose="02020400000000000000" pitchFamily="18" charset="-128"/>
                <a:ea typeface="UD デジタル 教科書体 NK-R" panose="02020400000000000000" pitchFamily="18" charset="-128"/>
              </a:rPr>
              <a:t>　　・言いにくいことや困っていることを整理してくれる</a:t>
            </a:r>
          </a:p>
          <a:p>
            <a:pPr marL="0" indent="0">
              <a:buNone/>
            </a:pPr>
            <a:r>
              <a:rPr lang="ja-JP" altLang="en-US" sz="1800" dirty="0">
                <a:latin typeface="UD デジタル 教科書体 NK-R" panose="02020400000000000000" pitchFamily="18" charset="-128"/>
                <a:ea typeface="UD デジタル 教科書体 NK-R" panose="02020400000000000000" pitchFamily="18" charset="-128"/>
              </a:rPr>
              <a:t>　　・どう表現したら良いのかわからないことをまとめてくれる</a:t>
            </a:r>
          </a:p>
          <a:p>
            <a:pPr marL="0" indent="0">
              <a:buNone/>
            </a:pPr>
            <a:r>
              <a:rPr lang="ja-JP" altLang="en-US" sz="1800" dirty="0">
                <a:latin typeface="UD デジタル 教科書体 NK-R" panose="02020400000000000000" pitchFamily="18" charset="-128"/>
                <a:ea typeface="UD デジタル 教科書体 NK-R" panose="02020400000000000000" pitchFamily="18" charset="-128"/>
              </a:rPr>
              <a:t>　　・そして、それらをわかりやすく計画にして、自分が動きやすいアドバイスをくれる</a:t>
            </a:r>
          </a:p>
          <a:p>
            <a:pPr marL="0" indent="0">
              <a:buNone/>
            </a:pPr>
            <a:r>
              <a:rPr lang="ja-JP" altLang="en-US" sz="1800" dirty="0">
                <a:latin typeface="UD デジタル 教科書体 NK-R" panose="02020400000000000000" pitchFamily="18" charset="-128"/>
                <a:ea typeface="UD デジタル 教科書体 NK-R" panose="02020400000000000000" pitchFamily="18" charset="-128"/>
              </a:rPr>
              <a:t>　　・また、自分に関わりのある周囲の意見も聞いて、調整してくれる</a:t>
            </a:r>
            <a:endParaRPr lang="ja-JP" altLang="en-US" sz="1050" dirty="0">
              <a:latin typeface="UD デジタル 教科書体 NK-R" panose="02020400000000000000" pitchFamily="18" charset="-128"/>
              <a:ea typeface="UD デジタル 教科書体 NK-R" panose="02020400000000000000" pitchFamily="18" charset="-128"/>
            </a:endParaRPr>
          </a:p>
          <a:p>
            <a:pPr marL="0" indent="0">
              <a:buNone/>
            </a:pPr>
            <a:endParaRPr lang="ja-JP" altLang="en-US" sz="7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利用者の思いに寄り添い、地域や外部につながる支援のために</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　</a:t>
            </a:r>
            <a:r>
              <a:rPr lang="ja-JP" altLang="en-US" sz="1800" dirty="0">
                <a:latin typeface="UD デジタル 教科書体 NK-R" panose="02020400000000000000" pitchFamily="18" charset="-128"/>
                <a:ea typeface="UD デジタル 教科書体 NK-R" panose="02020400000000000000" pitchFamily="18" charset="-128"/>
              </a:rPr>
              <a:t>　・サービス担当者会議（サービス等利用計画の作成会議）に参加</a:t>
            </a:r>
          </a:p>
          <a:p>
            <a:pPr marL="0" indent="0">
              <a:buNone/>
            </a:pPr>
            <a:r>
              <a:rPr lang="ja-JP" altLang="en-US" sz="1800" dirty="0">
                <a:latin typeface="UD デジタル 教科書体 NK-R" panose="02020400000000000000" pitchFamily="18" charset="-128"/>
                <a:ea typeface="UD デジタル 教科書体 NK-R" panose="02020400000000000000" pitchFamily="18" charset="-128"/>
              </a:rPr>
              <a:t>　　・相談支援専門員と連携し、チーム支援をするためのネットワークづくり</a:t>
            </a:r>
          </a:p>
          <a:p>
            <a:pPr marL="0" indent="0">
              <a:buNone/>
            </a:pPr>
            <a:r>
              <a:rPr lang="ja-JP" altLang="en-US" sz="1800" dirty="0">
                <a:latin typeface="UD デジタル 教科書体 NK-R" panose="02020400000000000000" pitchFamily="18" charset="-128"/>
                <a:ea typeface="UD デジタル 教科書体 NK-R" panose="02020400000000000000" pitchFamily="18" charset="-128"/>
              </a:rPr>
              <a:t>　　・専門的な見地から意見を述べてアセスメント等を深める</a:t>
            </a:r>
          </a:p>
          <a:p>
            <a:pPr marL="0" indent="0" algn="ctr">
              <a:buNone/>
            </a:pPr>
            <a:r>
              <a:rPr lang="ja-JP" altLang="en-US" sz="3600" dirty="0">
                <a:latin typeface="UD デジタル 教科書体 NK-R" panose="02020400000000000000" pitchFamily="18" charset="-128"/>
                <a:ea typeface="UD デジタル 教科書体 NK-R" panose="02020400000000000000" pitchFamily="18" charset="-128"/>
              </a:rPr>
              <a:t>⇓</a:t>
            </a:r>
            <a:endParaRPr lang="ja-JP" altLang="en-US" sz="4000" dirty="0">
              <a:latin typeface="UD デジタル 教科書体 NK-R" panose="02020400000000000000" pitchFamily="18" charset="-128"/>
              <a:ea typeface="UD デジタル 教科書体 NK-R" panose="02020400000000000000" pitchFamily="18" charset="-128"/>
            </a:endParaRPr>
          </a:p>
          <a:p>
            <a:pPr marL="0" indent="0" algn="ctr">
              <a:buNone/>
            </a:pPr>
            <a:r>
              <a:rPr lang="ja-JP" altLang="en-US" b="1" u="sng" dirty="0">
                <a:latin typeface="UD デジタル 教科書体 NK-R" panose="02020400000000000000" pitchFamily="18" charset="-128"/>
                <a:ea typeface="UD デジタル 教科書体 NK-R" panose="02020400000000000000" pitchFamily="18" charset="-128"/>
              </a:rPr>
              <a:t>相談支援専門員の立場で、サービス等利用計画</a:t>
            </a:r>
            <a:r>
              <a:rPr lang="en-US" altLang="ja-JP" b="1" u="sng" dirty="0">
                <a:latin typeface="UD デジタル 教科書体 NK-R" panose="02020400000000000000" pitchFamily="18" charset="-128"/>
                <a:ea typeface="UD デジタル 教科書体 NK-R" panose="02020400000000000000" pitchFamily="18" charset="-128"/>
              </a:rPr>
              <a:t>(</a:t>
            </a:r>
            <a:r>
              <a:rPr lang="ja-JP" altLang="en-US" b="1" u="sng" dirty="0">
                <a:latin typeface="UD デジタル 教科書体 NK-R" panose="02020400000000000000" pitchFamily="18" charset="-128"/>
                <a:ea typeface="UD デジタル 教科書体 NK-R" panose="02020400000000000000" pitchFamily="18" charset="-128"/>
              </a:rPr>
              <a:t>案</a:t>
            </a:r>
            <a:r>
              <a:rPr lang="en-US" altLang="ja-JP" b="1" u="sng" dirty="0">
                <a:latin typeface="UD デジタル 教科書体 NK-R" panose="02020400000000000000" pitchFamily="18" charset="-128"/>
                <a:ea typeface="UD デジタル 教科書体 NK-R" panose="02020400000000000000" pitchFamily="18" charset="-128"/>
              </a:rPr>
              <a:t>)</a:t>
            </a:r>
            <a:r>
              <a:rPr lang="ja-JP" altLang="en-US" b="1" u="sng" dirty="0">
                <a:latin typeface="UD デジタル 教科書体 NK-R" panose="02020400000000000000" pitchFamily="18" charset="-128"/>
                <a:ea typeface="UD デジタル 教科書体 NK-R" panose="02020400000000000000" pitchFamily="18" charset="-128"/>
              </a:rPr>
              <a:t>の作成を体験</a:t>
            </a:r>
          </a:p>
          <a:p>
            <a:pPr marL="0" indent="0">
              <a:buNone/>
            </a:pPr>
            <a:endParaRPr lang="ja-JP" altLang="en-US" dirty="0"/>
          </a:p>
          <a:p>
            <a:pPr marL="0" indent="0">
              <a:buNone/>
            </a:pPr>
            <a:endParaRPr lang="ja-JP" altLang="en-US" dirty="0"/>
          </a:p>
          <a:p>
            <a:pPr marL="0" indent="0">
              <a:buNone/>
            </a:pPr>
            <a:endParaRPr lang="ja-JP" altLang="en-US" dirty="0"/>
          </a:p>
          <a:p>
            <a:pPr marL="0" indent="0">
              <a:buNone/>
            </a:pPr>
            <a:endParaRPr lang="ja-JP" altLang="en-US" dirty="0"/>
          </a:p>
          <a:p>
            <a:pPr marL="0" indent="0">
              <a:buNone/>
            </a:pPr>
            <a:endParaRPr lang="ja-JP" altLang="en-US" dirty="0"/>
          </a:p>
          <a:p>
            <a:pPr marL="0" indent="0">
              <a:buNone/>
            </a:pPr>
            <a:endParaRPr lang="en-US" altLang="ja-JP" dirty="0"/>
          </a:p>
        </p:txBody>
      </p:sp>
      <p:sp>
        <p:nvSpPr>
          <p:cNvPr id="3" name="スライド番号プレースホルダー 2">
            <a:extLst>
              <a:ext uri="{FF2B5EF4-FFF2-40B4-BE49-F238E27FC236}">
                <a16:creationId xmlns:a16="http://schemas.microsoft.com/office/drawing/2014/main" id="{EFF68BCE-89F8-C872-82DA-8A1274ECC30E}"/>
              </a:ext>
            </a:extLst>
          </p:cNvPr>
          <p:cNvSpPr>
            <a:spLocks noGrp="1"/>
          </p:cNvSpPr>
          <p:nvPr>
            <p:ph type="sldNum" sz="quarter" idx="12"/>
          </p:nvPr>
        </p:nvSpPr>
        <p:spPr/>
        <p:txBody>
          <a:bodyPr/>
          <a:lstStyle/>
          <a:p>
            <a:fld id="{C339E4E8-780C-47DA-9976-8D59F520AA81}" type="slidenum">
              <a:rPr kumimoji="1" lang="ja-JP" altLang="en-US" smtClean="0"/>
              <a:t>38</a:t>
            </a:fld>
            <a:endParaRPr kumimoji="1" lang="ja-JP" altLang="en-US"/>
          </a:p>
        </p:txBody>
      </p:sp>
    </p:spTree>
    <p:extLst>
      <p:ext uri="{BB962C8B-B14F-4D97-AF65-F5344CB8AC3E}">
        <p14:creationId xmlns:p14="http://schemas.microsoft.com/office/powerpoint/2010/main" val="27229987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6F167F9-55FD-C073-8B57-2DCAC3C9A942}"/>
              </a:ext>
            </a:extLst>
          </p:cNvPr>
          <p:cNvSpPr txBox="1"/>
          <p:nvPr/>
        </p:nvSpPr>
        <p:spPr>
          <a:xfrm>
            <a:off x="3087756" y="0"/>
            <a:ext cx="6016487" cy="292388"/>
          </a:xfrm>
          <a:prstGeom prst="rect">
            <a:avLst/>
          </a:prstGeom>
          <a:noFill/>
          <a:ln>
            <a:noFill/>
          </a:ln>
        </p:spPr>
        <p:txBody>
          <a:bodyPr wrap="square" rtlCol="0" anchor="ctr">
            <a:spAutoFit/>
          </a:bodyPr>
          <a:lstStyle/>
          <a:p>
            <a:pPr algn="ctr"/>
            <a:r>
              <a:rPr kumimoji="1" lang="ja-JP" altLang="en-US" sz="1300" dirty="0">
                <a:latin typeface="ＭＳ Ｐゴシック" panose="020B0600070205080204" pitchFamily="50" charset="-128"/>
                <a:ea typeface="ＭＳ Ｐゴシック" panose="020B0600070205080204" pitchFamily="50" charset="-128"/>
              </a:rPr>
              <a:t>サービス等利用計画・障害児支援利用計画</a:t>
            </a:r>
          </a:p>
        </p:txBody>
      </p:sp>
      <p:sp>
        <p:nvSpPr>
          <p:cNvPr id="7" name="正方形/長方形 6">
            <a:extLst>
              <a:ext uri="{FF2B5EF4-FFF2-40B4-BE49-F238E27FC236}">
                <a16:creationId xmlns:a16="http://schemas.microsoft.com/office/drawing/2014/main" id="{5758E355-4BF8-FED2-20E0-2C8ADC90D392}"/>
              </a:ext>
            </a:extLst>
          </p:cNvPr>
          <p:cNvSpPr/>
          <p:nvPr/>
        </p:nvSpPr>
        <p:spPr>
          <a:xfrm>
            <a:off x="1981199" y="755374"/>
            <a:ext cx="1371601" cy="15129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F5A35E4-3021-602B-D4C3-A0B7E4E8EA64}"/>
              </a:ext>
            </a:extLst>
          </p:cNvPr>
          <p:cNvSpPr/>
          <p:nvPr/>
        </p:nvSpPr>
        <p:spPr>
          <a:xfrm>
            <a:off x="1981199" y="755374"/>
            <a:ext cx="1371601" cy="15129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12" name="表 12">
            <a:extLst>
              <a:ext uri="{FF2B5EF4-FFF2-40B4-BE49-F238E27FC236}">
                <a16:creationId xmlns:a16="http://schemas.microsoft.com/office/drawing/2014/main" id="{F1257CB2-4781-0904-D9B1-9337DA75D7C2}"/>
              </a:ext>
            </a:extLst>
          </p:cNvPr>
          <p:cNvGraphicFramePr>
            <a:graphicFrameLocks noGrp="1"/>
          </p:cNvGraphicFramePr>
          <p:nvPr/>
        </p:nvGraphicFramePr>
        <p:xfrm>
          <a:off x="225286" y="267192"/>
          <a:ext cx="11754678" cy="853440"/>
        </p:xfrm>
        <a:graphic>
          <a:graphicData uri="http://schemas.openxmlformats.org/drawingml/2006/table">
            <a:tbl>
              <a:tblPr firstRow="1" bandRow="1">
                <a:tableStyleId>{2D5ABB26-0587-4C30-8999-92F81FD0307C}</a:tableStyleId>
              </a:tblPr>
              <a:tblGrid>
                <a:gridCol w="1842052">
                  <a:extLst>
                    <a:ext uri="{9D8B030D-6E8A-4147-A177-3AD203B41FA5}">
                      <a16:colId xmlns:a16="http://schemas.microsoft.com/office/drawing/2014/main" val="3132489913"/>
                    </a:ext>
                  </a:extLst>
                </a:gridCol>
                <a:gridCol w="1881809">
                  <a:extLst>
                    <a:ext uri="{9D8B030D-6E8A-4147-A177-3AD203B41FA5}">
                      <a16:colId xmlns:a16="http://schemas.microsoft.com/office/drawing/2014/main" val="2708884163"/>
                    </a:ext>
                  </a:extLst>
                </a:gridCol>
                <a:gridCol w="1762539">
                  <a:extLst>
                    <a:ext uri="{9D8B030D-6E8A-4147-A177-3AD203B41FA5}">
                      <a16:colId xmlns:a16="http://schemas.microsoft.com/office/drawing/2014/main" val="1829210211"/>
                    </a:ext>
                  </a:extLst>
                </a:gridCol>
                <a:gridCol w="2213113">
                  <a:extLst>
                    <a:ext uri="{9D8B030D-6E8A-4147-A177-3AD203B41FA5}">
                      <a16:colId xmlns:a16="http://schemas.microsoft.com/office/drawing/2014/main" val="1888705351"/>
                    </a:ext>
                  </a:extLst>
                </a:gridCol>
                <a:gridCol w="1722783">
                  <a:extLst>
                    <a:ext uri="{9D8B030D-6E8A-4147-A177-3AD203B41FA5}">
                      <a16:colId xmlns:a16="http://schemas.microsoft.com/office/drawing/2014/main" val="1783716465"/>
                    </a:ext>
                  </a:extLst>
                </a:gridCol>
                <a:gridCol w="2332382">
                  <a:extLst>
                    <a:ext uri="{9D8B030D-6E8A-4147-A177-3AD203B41FA5}">
                      <a16:colId xmlns:a16="http://schemas.microsoft.com/office/drawing/2014/main" val="78056581"/>
                    </a:ext>
                  </a:extLst>
                </a:gridCol>
              </a:tblGrid>
              <a:tr h="0">
                <a:tc>
                  <a:txBody>
                    <a:bodyPr/>
                    <a:lstStyle/>
                    <a:p>
                      <a:r>
                        <a:rPr kumimoji="1" lang="ja-JP" altLang="en-US" sz="700" dirty="0">
                          <a:latin typeface="ＭＳ Ｐゴシック" panose="020B0600070205080204" pitchFamily="50" charset="-128"/>
                          <a:ea typeface="ＭＳ Ｐゴシック" panose="020B0600070205080204" pitchFamily="50" charset="-128"/>
                        </a:rPr>
                        <a:t>利用者氏名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障害支援区分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相談支援事業者名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6190938"/>
                  </a:ext>
                </a:extLst>
              </a:tr>
              <a:tr h="0">
                <a:tc>
                  <a:txBody>
                    <a:bodyPr/>
                    <a:lstStyle/>
                    <a:p>
                      <a:r>
                        <a:rPr kumimoji="1" lang="ja-JP" altLang="en-US" sz="700" dirty="0">
                          <a:latin typeface="ＭＳ Ｐゴシック" panose="020B0600070205080204" pitchFamily="50" charset="-128"/>
                          <a:ea typeface="ＭＳ Ｐゴシック" panose="020B0600070205080204" pitchFamily="50" charset="-128"/>
                        </a:rPr>
                        <a:t>障害福祉サービス受給者証番号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利用者負担上限額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計画作成担当者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5350161"/>
                  </a:ext>
                </a:extLst>
              </a:tr>
              <a:tr h="0">
                <a:tc>
                  <a:txBody>
                    <a:bodyPr/>
                    <a:lstStyle/>
                    <a:p>
                      <a:r>
                        <a:rPr kumimoji="1" lang="ja-JP" altLang="en-US" sz="700" dirty="0">
                          <a:latin typeface="ＭＳ Ｐゴシック" panose="020B0600070205080204" pitchFamily="50" charset="-128"/>
                          <a:ea typeface="ＭＳ Ｐゴシック" panose="020B0600070205080204" pitchFamily="50" charset="-128"/>
                        </a:rPr>
                        <a:t>地域相談支援受給者番号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通所受給者証番号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代筆者署名欄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6723094"/>
                  </a:ext>
                </a:extLst>
              </a:tr>
              <a:tr h="0">
                <a:tc>
                  <a:txBody>
                    <a:bodyPr/>
                    <a:lstStyle/>
                    <a:p>
                      <a:r>
                        <a:rPr kumimoji="1" lang="ja-JP" altLang="en-US" sz="700" dirty="0">
                          <a:latin typeface="ＭＳ Ｐゴシック" panose="020B0600070205080204" pitchFamily="50" charset="-128"/>
                          <a:ea typeface="ＭＳ Ｐゴシック" panose="020B0600070205080204" pitchFamily="50" charset="-128"/>
                        </a:rPr>
                        <a:t>計画作成日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モニタリング期間（開始年月）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利用者同意書名欄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33584"/>
                  </a:ext>
                </a:extLst>
              </a:tr>
            </a:tbl>
          </a:graphicData>
        </a:graphic>
      </p:graphicFrame>
      <p:graphicFrame>
        <p:nvGraphicFramePr>
          <p:cNvPr id="13" name="表 13">
            <a:extLst>
              <a:ext uri="{FF2B5EF4-FFF2-40B4-BE49-F238E27FC236}">
                <a16:creationId xmlns:a16="http://schemas.microsoft.com/office/drawing/2014/main" id="{B11D8EB3-04E3-9E83-5DD6-C5FD885A4B00}"/>
              </a:ext>
            </a:extLst>
          </p:cNvPr>
          <p:cNvGraphicFramePr>
            <a:graphicFrameLocks noGrp="1"/>
          </p:cNvGraphicFramePr>
          <p:nvPr/>
        </p:nvGraphicFramePr>
        <p:xfrm>
          <a:off x="225286" y="1148865"/>
          <a:ext cx="11754677" cy="1419501"/>
        </p:xfrm>
        <a:graphic>
          <a:graphicData uri="http://schemas.openxmlformats.org/drawingml/2006/table">
            <a:tbl>
              <a:tblPr firstRow="1" bandRow="1">
                <a:tableStyleId>{2D5ABB26-0587-4C30-8999-92F81FD0307C}</a:tableStyleId>
              </a:tblPr>
              <a:tblGrid>
                <a:gridCol w="1842053">
                  <a:extLst>
                    <a:ext uri="{9D8B030D-6E8A-4147-A177-3AD203B41FA5}">
                      <a16:colId xmlns:a16="http://schemas.microsoft.com/office/drawing/2014/main" val="551654702"/>
                    </a:ext>
                  </a:extLst>
                </a:gridCol>
                <a:gridCol w="9912624">
                  <a:extLst>
                    <a:ext uri="{9D8B030D-6E8A-4147-A177-3AD203B41FA5}">
                      <a16:colId xmlns:a16="http://schemas.microsoft.com/office/drawing/2014/main" val="2654086290"/>
                    </a:ext>
                  </a:extLst>
                </a:gridCol>
              </a:tblGrid>
              <a:tr h="646387">
                <a:tc>
                  <a:txBody>
                    <a:bodyPr/>
                    <a:lstStyle/>
                    <a:p>
                      <a:r>
                        <a:rPr kumimoji="1" lang="ja-JP" altLang="en-US" sz="700" dirty="0">
                          <a:latin typeface="ＭＳ Ｐゴシック" panose="020B0600070205080204" pitchFamily="50" charset="-128"/>
                          <a:ea typeface="ＭＳ Ｐゴシック" panose="020B0600070205080204" pitchFamily="50" charset="-128"/>
                        </a:rPr>
                        <a:t>利用者及びその家族の</a:t>
                      </a:r>
                      <a:endParaRPr kumimoji="1" lang="en-US" altLang="ja-JP" sz="700" dirty="0">
                        <a:latin typeface="ＭＳ Ｐゴシック" panose="020B0600070205080204" pitchFamily="50" charset="-128"/>
                        <a:ea typeface="ＭＳ Ｐゴシック" panose="020B0600070205080204" pitchFamily="50" charset="-128"/>
                      </a:endParaRPr>
                    </a:p>
                    <a:p>
                      <a:r>
                        <a:rPr kumimoji="1" lang="ja-JP" altLang="en-US" sz="700" dirty="0">
                          <a:latin typeface="ＭＳ Ｐゴシック" panose="020B0600070205080204" pitchFamily="50" charset="-128"/>
                          <a:ea typeface="ＭＳ Ｐゴシック" panose="020B0600070205080204" pitchFamily="50" charset="-128"/>
                        </a:rPr>
                        <a:t>生活に対する意向</a:t>
                      </a:r>
                      <a:endParaRPr kumimoji="1" lang="en-US" altLang="ja-JP" sz="700" dirty="0">
                        <a:latin typeface="ＭＳ Ｐゴシック" panose="020B0600070205080204" pitchFamily="50" charset="-128"/>
                        <a:ea typeface="ＭＳ Ｐゴシック" panose="020B0600070205080204" pitchFamily="50" charset="-128"/>
                      </a:endParaRPr>
                    </a:p>
                    <a:p>
                      <a:r>
                        <a:rPr kumimoji="1" lang="ja-JP" altLang="en-US" sz="700" dirty="0">
                          <a:latin typeface="ＭＳ Ｐゴシック" panose="020B0600070205080204" pitchFamily="50" charset="-128"/>
                          <a:ea typeface="ＭＳ Ｐゴシック" panose="020B0600070205080204" pitchFamily="50" charset="-128"/>
                        </a:rPr>
                        <a:t>（希望する生活）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7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02559249"/>
                  </a:ext>
                </a:extLst>
              </a:tr>
              <a:tr h="773114">
                <a:tc>
                  <a:txBody>
                    <a:bodyPr/>
                    <a:lstStyle/>
                    <a:p>
                      <a:pPr algn="ctr"/>
                      <a:r>
                        <a:rPr kumimoji="1" lang="ja-JP" altLang="en-US" sz="800" dirty="0">
                          <a:latin typeface="ＭＳ Ｐゴシック" panose="020B0600070205080204" pitchFamily="50" charset="-128"/>
                          <a:ea typeface="ＭＳ Ｐゴシック" panose="020B0600070205080204" pitchFamily="50" charset="-128"/>
                        </a:rPr>
                        <a:t>総合的な援助の方針</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7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9088180"/>
                  </a:ext>
                </a:extLst>
              </a:tr>
            </a:tbl>
          </a:graphicData>
        </a:graphic>
      </p:graphicFrame>
      <p:graphicFrame>
        <p:nvGraphicFramePr>
          <p:cNvPr id="14" name="表 14">
            <a:extLst>
              <a:ext uri="{FF2B5EF4-FFF2-40B4-BE49-F238E27FC236}">
                <a16:creationId xmlns:a16="http://schemas.microsoft.com/office/drawing/2014/main" id="{EB2EFF14-A6F5-F765-FA02-896D22B0BB13}"/>
              </a:ext>
            </a:extLst>
          </p:cNvPr>
          <p:cNvGraphicFramePr>
            <a:graphicFrameLocks noGrp="1"/>
          </p:cNvGraphicFramePr>
          <p:nvPr/>
        </p:nvGraphicFramePr>
        <p:xfrm>
          <a:off x="490280" y="2095972"/>
          <a:ext cx="11489683" cy="476520"/>
        </p:xfrm>
        <a:graphic>
          <a:graphicData uri="http://schemas.openxmlformats.org/drawingml/2006/table">
            <a:tbl>
              <a:tblPr firstRow="1" bandRow="1">
                <a:tableStyleId>{2D5ABB26-0587-4C30-8999-92F81FD0307C}</a:tableStyleId>
              </a:tblPr>
              <a:tblGrid>
                <a:gridCol w="1572437">
                  <a:extLst>
                    <a:ext uri="{9D8B030D-6E8A-4147-A177-3AD203B41FA5}">
                      <a16:colId xmlns:a16="http://schemas.microsoft.com/office/drawing/2014/main" val="3810478611"/>
                    </a:ext>
                  </a:extLst>
                </a:gridCol>
                <a:gridCol w="9917246">
                  <a:extLst>
                    <a:ext uri="{9D8B030D-6E8A-4147-A177-3AD203B41FA5}">
                      <a16:colId xmlns:a16="http://schemas.microsoft.com/office/drawing/2014/main" val="3603085999"/>
                    </a:ext>
                  </a:extLst>
                </a:gridCol>
              </a:tblGrid>
              <a:tr h="216221">
                <a:tc>
                  <a:txBody>
                    <a:bodyPr/>
                    <a:lstStyle/>
                    <a:p>
                      <a:r>
                        <a:rPr kumimoji="1" lang="ja-JP" altLang="en-US" sz="800" dirty="0">
                          <a:latin typeface="ＭＳ Ｐゴシック" panose="020B0600070205080204" pitchFamily="50" charset="-128"/>
                          <a:ea typeface="ＭＳ Ｐゴシック" panose="020B0600070205080204" pitchFamily="50" charset="-128"/>
                        </a:rPr>
                        <a:t>長期目標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0863326"/>
                  </a:ext>
                </a:extLst>
              </a:tr>
              <a:tr h="260299">
                <a:tc>
                  <a:txBody>
                    <a:bodyPr/>
                    <a:lstStyle/>
                    <a:p>
                      <a:r>
                        <a:rPr kumimoji="1" lang="ja-JP" altLang="en-US" sz="800" dirty="0">
                          <a:latin typeface="ＭＳ Ｐゴシック" panose="020B0600070205080204" pitchFamily="50" charset="-128"/>
                          <a:ea typeface="ＭＳ Ｐゴシック" panose="020B0600070205080204" pitchFamily="50" charset="-128"/>
                        </a:rPr>
                        <a:t>短期目標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8529560"/>
                  </a:ext>
                </a:extLst>
              </a:tr>
            </a:tbl>
          </a:graphicData>
        </a:graphic>
      </p:graphicFrame>
      <p:graphicFrame>
        <p:nvGraphicFramePr>
          <p:cNvPr id="18" name="表 18">
            <a:extLst>
              <a:ext uri="{FF2B5EF4-FFF2-40B4-BE49-F238E27FC236}">
                <a16:creationId xmlns:a16="http://schemas.microsoft.com/office/drawing/2014/main" id="{EE707CE9-164F-9752-B07F-03C02571061D}"/>
              </a:ext>
            </a:extLst>
          </p:cNvPr>
          <p:cNvGraphicFramePr>
            <a:graphicFrameLocks noGrp="1"/>
          </p:cNvGraphicFramePr>
          <p:nvPr/>
        </p:nvGraphicFramePr>
        <p:xfrm>
          <a:off x="225286" y="2628958"/>
          <a:ext cx="11754680" cy="4108273"/>
        </p:xfrm>
        <a:graphic>
          <a:graphicData uri="http://schemas.openxmlformats.org/drawingml/2006/table">
            <a:tbl>
              <a:tblPr firstRow="1" bandRow="1">
                <a:tableStyleId>{5940675A-B579-460E-94D1-54222C63F5DA}</a:tableStyleId>
              </a:tblPr>
              <a:tblGrid>
                <a:gridCol w="268010">
                  <a:extLst>
                    <a:ext uri="{9D8B030D-6E8A-4147-A177-3AD203B41FA5}">
                      <a16:colId xmlns:a16="http://schemas.microsoft.com/office/drawing/2014/main" val="2196456922"/>
                    </a:ext>
                  </a:extLst>
                </a:gridCol>
                <a:gridCol w="2013930">
                  <a:extLst>
                    <a:ext uri="{9D8B030D-6E8A-4147-A177-3AD203B41FA5}">
                      <a16:colId xmlns:a16="http://schemas.microsoft.com/office/drawing/2014/main" val="724344087"/>
                    </a:ext>
                  </a:extLst>
                </a:gridCol>
                <a:gridCol w="1172497">
                  <a:extLst>
                    <a:ext uri="{9D8B030D-6E8A-4147-A177-3AD203B41FA5}">
                      <a16:colId xmlns:a16="http://schemas.microsoft.com/office/drawing/2014/main" val="4021379510"/>
                    </a:ext>
                  </a:extLst>
                </a:gridCol>
                <a:gridCol w="486696">
                  <a:extLst>
                    <a:ext uri="{9D8B030D-6E8A-4147-A177-3AD203B41FA5}">
                      <a16:colId xmlns:a16="http://schemas.microsoft.com/office/drawing/2014/main" val="773044156"/>
                    </a:ext>
                  </a:extLst>
                </a:gridCol>
                <a:gridCol w="862781">
                  <a:extLst>
                    <a:ext uri="{9D8B030D-6E8A-4147-A177-3AD203B41FA5}">
                      <a16:colId xmlns:a16="http://schemas.microsoft.com/office/drawing/2014/main" val="3379427199"/>
                    </a:ext>
                  </a:extLst>
                </a:gridCol>
                <a:gridCol w="2286000">
                  <a:extLst>
                    <a:ext uri="{9D8B030D-6E8A-4147-A177-3AD203B41FA5}">
                      <a16:colId xmlns:a16="http://schemas.microsoft.com/office/drawing/2014/main" val="2220987484"/>
                    </a:ext>
                  </a:extLst>
                </a:gridCol>
                <a:gridCol w="833284">
                  <a:extLst>
                    <a:ext uri="{9D8B030D-6E8A-4147-A177-3AD203B41FA5}">
                      <a16:colId xmlns:a16="http://schemas.microsoft.com/office/drawing/2014/main" val="3739687628"/>
                    </a:ext>
                  </a:extLst>
                </a:gridCol>
                <a:gridCol w="1769806">
                  <a:extLst>
                    <a:ext uri="{9D8B030D-6E8A-4147-A177-3AD203B41FA5}">
                      <a16:colId xmlns:a16="http://schemas.microsoft.com/office/drawing/2014/main" val="3984522084"/>
                    </a:ext>
                  </a:extLst>
                </a:gridCol>
                <a:gridCol w="538316">
                  <a:extLst>
                    <a:ext uri="{9D8B030D-6E8A-4147-A177-3AD203B41FA5}">
                      <a16:colId xmlns:a16="http://schemas.microsoft.com/office/drawing/2014/main" val="2467039440"/>
                    </a:ext>
                  </a:extLst>
                </a:gridCol>
                <a:gridCol w="1523360">
                  <a:extLst>
                    <a:ext uri="{9D8B030D-6E8A-4147-A177-3AD203B41FA5}">
                      <a16:colId xmlns:a16="http://schemas.microsoft.com/office/drawing/2014/main" val="2313273073"/>
                    </a:ext>
                  </a:extLst>
                </a:gridCol>
              </a:tblGrid>
              <a:tr h="230899">
                <a:tc rowSpan="2">
                  <a:txBody>
                    <a:bodyPr/>
                    <a:lstStyle/>
                    <a:p>
                      <a:pPr algn="ctr"/>
                      <a:r>
                        <a:rPr kumimoji="1" lang="ja-JP" altLang="en-US" sz="600" dirty="0">
                          <a:latin typeface="ＭＳ Ｐゴシック" panose="020B0600070205080204" pitchFamily="50" charset="-128"/>
                          <a:ea typeface="ＭＳ Ｐゴシック" panose="020B0600070205080204" pitchFamily="50" charset="-128"/>
                        </a:rPr>
                        <a:t>優先順位</a:t>
                      </a:r>
                    </a:p>
                  </a:txBody>
                  <a:tcPr vert="eaVert"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解決すべき課題</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（本人のニーズ）</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支援目標</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達成</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時期</a:t>
                      </a:r>
                    </a:p>
                  </a:txBody>
                  <a:tcPr anchor="ctr"/>
                </a:tc>
                <a:tc gridSpan="3">
                  <a:txBody>
                    <a:bodyPr/>
                    <a:lstStyle/>
                    <a:p>
                      <a:pPr algn="ctr"/>
                      <a:r>
                        <a:rPr kumimoji="1" lang="ja-JP" altLang="en-US" sz="800" dirty="0">
                          <a:latin typeface="ＭＳ Ｐゴシック" panose="020B0600070205080204" pitchFamily="50" charset="-128"/>
                          <a:ea typeface="ＭＳ Ｐゴシック" panose="020B0600070205080204" pitchFamily="50" charset="-128"/>
                        </a:rPr>
                        <a:t>福祉サービス等</a:t>
                      </a:r>
                    </a:p>
                  </a:txBody>
                  <a:tcPr/>
                </a:tc>
                <a:tc h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h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問題解決のための</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本人の役割</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評価</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時期</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その他留意事項</a:t>
                      </a:r>
                    </a:p>
                  </a:txBody>
                  <a:tcPr anchor="ctr"/>
                </a:tc>
                <a:extLst>
                  <a:ext uri="{0D108BD9-81ED-4DB2-BD59-A6C34878D82A}">
                    <a16:rowId xmlns:a16="http://schemas.microsoft.com/office/drawing/2014/main" val="16286459"/>
                  </a:ext>
                </a:extLst>
              </a:tr>
              <a:tr h="296354">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grid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種類・内容・量（頻度・時間）</a:t>
                      </a:r>
                    </a:p>
                  </a:txBody>
                  <a:tcPr anchor="ctr"/>
                </a:tc>
                <a:tc h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600" dirty="0">
                          <a:latin typeface="ＭＳ Ｐゴシック" panose="020B0600070205080204" pitchFamily="50" charset="-128"/>
                          <a:ea typeface="ＭＳ Ｐゴシック" panose="020B0600070205080204" pitchFamily="50" charset="-128"/>
                        </a:rPr>
                        <a:t>提供事業者名</a:t>
                      </a:r>
                      <a:endParaRPr kumimoji="1" lang="en-US" altLang="ja-JP" sz="600" dirty="0">
                        <a:latin typeface="ＭＳ Ｐゴシック" panose="020B0600070205080204" pitchFamily="50" charset="-128"/>
                        <a:ea typeface="ＭＳ Ｐゴシック" panose="020B0600070205080204" pitchFamily="50" charset="-128"/>
                      </a:endParaRPr>
                    </a:p>
                    <a:p>
                      <a:pPr algn="ctr"/>
                      <a:r>
                        <a:rPr kumimoji="1" lang="ja-JP" altLang="en-US" sz="600" dirty="0">
                          <a:latin typeface="ＭＳ Ｐゴシック" panose="020B0600070205080204" pitchFamily="50" charset="-128"/>
                          <a:ea typeface="ＭＳ Ｐゴシック" panose="020B0600070205080204" pitchFamily="50" charset="-128"/>
                        </a:rPr>
                        <a:t>（担当者名・電話）</a:t>
                      </a:r>
                    </a:p>
                  </a:txBody>
                  <a:tcPr anchor="ct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957370392"/>
                  </a:ext>
                </a:extLst>
              </a:tr>
              <a:tr h="716204">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1</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pPr algn="ctr"/>
                      <a:endParaRPr kumimoji="1" lang="en-US" altLang="ja-JP"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1492165576"/>
                  </a:ext>
                </a:extLst>
              </a:tr>
              <a:tr h="716204">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2</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1835659564"/>
                  </a:ext>
                </a:extLst>
              </a:tr>
              <a:tr h="716204">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3</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947313925"/>
                  </a:ext>
                </a:extLst>
              </a:tr>
              <a:tr h="716204">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4</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560956158"/>
                  </a:ext>
                </a:extLst>
              </a:tr>
              <a:tr h="716204">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5</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1157621133"/>
                  </a:ext>
                </a:extLst>
              </a:tr>
            </a:tbl>
          </a:graphicData>
        </a:graphic>
      </p:graphicFrame>
      <p:sp>
        <p:nvSpPr>
          <p:cNvPr id="2" name="スライド番号プレースホルダー 1">
            <a:extLst>
              <a:ext uri="{FF2B5EF4-FFF2-40B4-BE49-F238E27FC236}">
                <a16:creationId xmlns:a16="http://schemas.microsoft.com/office/drawing/2014/main" id="{7D37C13D-DA69-D170-E46C-50868FC101BA}"/>
              </a:ext>
            </a:extLst>
          </p:cNvPr>
          <p:cNvSpPr>
            <a:spLocks noGrp="1"/>
          </p:cNvSpPr>
          <p:nvPr>
            <p:ph type="sldNum" sz="quarter" idx="12"/>
          </p:nvPr>
        </p:nvSpPr>
        <p:spPr/>
        <p:txBody>
          <a:bodyPr/>
          <a:lstStyle/>
          <a:p>
            <a:fld id="{C339E4E8-780C-47DA-9976-8D59F520AA81}" type="slidenum">
              <a:rPr kumimoji="1" lang="ja-JP" altLang="en-US" smtClean="0"/>
              <a:t>39</a:t>
            </a:fld>
            <a:endParaRPr kumimoji="1" lang="ja-JP" altLang="en-US"/>
          </a:p>
        </p:txBody>
      </p:sp>
    </p:spTree>
    <p:extLst>
      <p:ext uri="{BB962C8B-B14F-4D97-AF65-F5344CB8AC3E}">
        <p14:creationId xmlns:p14="http://schemas.microsoft.com/office/powerpoint/2010/main" val="144781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33AC9-9BE3-F530-1192-C778376B1308}"/>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
        <p:nvSpPr>
          <p:cNvPr id="3" name="コンテンツ プレースホルダー 2">
            <a:extLst>
              <a:ext uri="{FF2B5EF4-FFF2-40B4-BE49-F238E27FC236}">
                <a16:creationId xmlns:a16="http://schemas.microsoft.com/office/drawing/2014/main" id="{C99C5622-8C43-3F62-1E5D-59925C9AC8B5}"/>
              </a:ext>
            </a:extLst>
          </p:cNvPr>
          <p:cNvSpPr>
            <a:spLocks noGrp="1"/>
          </p:cNvSpPr>
          <p:nvPr>
            <p:ph idx="1"/>
          </p:nvPr>
        </p:nvSpPr>
        <p:spPr>
          <a:xfrm>
            <a:off x="707064" y="1465118"/>
            <a:ext cx="10903300" cy="5073794"/>
          </a:xfrm>
        </p:spPr>
        <p:txBody>
          <a:bodyPr>
            <a:normAutofit fontScale="85000" lnSpcReduction="20000"/>
          </a:bodyPr>
          <a:lstStyle/>
          <a:p>
            <a:pPr marL="514350" indent="-514350">
              <a:buFont typeface="+mj-lt"/>
              <a:buAutoNum type="arabicPeriod" startAt="3"/>
            </a:pPr>
            <a:r>
              <a:rPr kumimoji="1" lang="ja-JP" altLang="en-US" sz="2600" b="1" dirty="0">
                <a:latin typeface="UD デジタル 教科書体 NK-R" panose="02020400000000000000" pitchFamily="18" charset="-128"/>
                <a:ea typeface="UD デジタル 教科書体 NK-R" panose="02020400000000000000" pitchFamily="18" charset="-128"/>
              </a:rPr>
              <a:t>「多様」という言葉</a:t>
            </a:r>
            <a:endParaRPr kumimoji="1"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lang="ja-JP" altLang="en-US" sz="2400" dirty="0">
                <a:latin typeface="UD デジタル 教科書体 NK-R" panose="02020400000000000000" pitchFamily="18" charset="-128"/>
                <a:ea typeface="UD デジタル 教科書体 NK-R" panose="02020400000000000000" pitchFamily="18" charset="-128"/>
              </a:rPr>
              <a:t>テレワークや短時間就労をはじめとした多様な働き方等「多様」という言葉をよく耳にする昨今。そんな中で、「変化しなければならないこと」また「変化してはならないこと」をそれぞれがしっかりと見極めて</a:t>
            </a:r>
            <a:r>
              <a:rPr lang="ja-JP" altLang="en-US" sz="2400" u="sng" dirty="0">
                <a:latin typeface="UD デジタル 教科書体 NK-R" panose="02020400000000000000" pitchFamily="18" charset="-128"/>
                <a:ea typeface="UD デジタル 教科書体 NK-R" panose="02020400000000000000" pitchFamily="18" charset="-128"/>
              </a:rPr>
              <a:t>「多様」という言葉が、事業所及び支援者の都合でなく、ご本人の労働者性が中心となるよう捉える</a:t>
            </a:r>
            <a:r>
              <a:rPr lang="ja-JP" altLang="en-US" sz="2400" dirty="0">
                <a:latin typeface="UD デジタル 教科書体 NK-R" panose="02020400000000000000" pitchFamily="18" charset="-128"/>
                <a:ea typeface="UD デジタル 教科書体 NK-R" panose="02020400000000000000" pitchFamily="18" charset="-128"/>
              </a:rPr>
              <a:t>必要がある。</a:t>
            </a:r>
            <a:r>
              <a:rPr lang="en-US" altLang="ja-JP" sz="2400" dirty="0">
                <a:latin typeface="UD デジタル 教科書体 NK-R" panose="02020400000000000000" pitchFamily="18" charset="-128"/>
                <a:ea typeface="UD デジタル 教科書体 NK-R" panose="02020400000000000000" pitchFamily="18" charset="-128"/>
              </a:rPr>
              <a:t> </a:t>
            </a:r>
            <a:endParaRPr lang="ja-JP" altLang="en-US" sz="2400"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lang="ja-JP" altLang="en-US" sz="2400" dirty="0">
                <a:latin typeface="UD デジタル 教科書体 NK-R" panose="02020400000000000000" pitchFamily="18" charset="-128"/>
                <a:ea typeface="UD デジタル 教科書体 NK-R" panose="02020400000000000000" pitchFamily="18" charset="-128"/>
              </a:rPr>
              <a:t>また、企業についても、</a:t>
            </a:r>
            <a:r>
              <a:rPr lang="en-US" altLang="ja-JP" sz="2400" dirty="0">
                <a:latin typeface="UD デジタル 教科書体 NK-R" panose="02020400000000000000" pitchFamily="18" charset="-128"/>
                <a:ea typeface="UD デジタル 教科書体 NK-R" panose="02020400000000000000" pitchFamily="18" charset="-128"/>
              </a:rPr>
              <a:t>DE&amp;I(</a:t>
            </a:r>
            <a:r>
              <a:rPr lang="ja-JP" altLang="en-US" sz="2400" dirty="0">
                <a:latin typeface="UD デジタル 教科書体 NK-R" panose="02020400000000000000" pitchFamily="18" charset="-128"/>
                <a:ea typeface="UD デジタル 教科書体 NK-R" panose="02020400000000000000" pitchFamily="18" charset="-128"/>
              </a:rPr>
              <a:t>ダイバーシティ・エクイティ</a:t>
            </a:r>
            <a:r>
              <a:rPr lang="en-US" altLang="ja-JP" sz="2400" dirty="0">
                <a:latin typeface="UD デジタル 教科書体 NK-R" panose="02020400000000000000" pitchFamily="18" charset="-128"/>
                <a:ea typeface="UD デジタル 教科書体 NK-R" panose="02020400000000000000" pitchFamily="18" charset="-128"/>
              </a:rPr>
              <a:t>&amp;</a:t>
            </a:r>
            <a:r>
              <a:rPr lang="ja-JP" altLang="en-US" sz="2400" dirty="0">
                <a:latin typeface="UD デジタル 教科書体 NK-R" panose="02020400000000000000" pitchFamily="18" charset="-128"/>
                <a:ea typeface="UD デジタル 教科書体 NK-R" panose="02020400000000000000" pitchFamily="18" charset="-128"/>
              </a:rPr>
              <a:t>インクルージョン</a:t>
            </a:r>
            <a:r>
              <a:rPr lang="en-US" altLang="ja-JP" sz="2400" dirty="0">
                <a:latin typeface="UD デジタル 教科書体 NK-R" panose="02020400000000000000" pitchFamily="18" charset="-128"/>
                <a:ea typeface="UD デジタル 教科書体 NK-R" panose="02020400000000000000" pitchFamily="18" charset="-128"/>
              </a:rPr>
              <a:t>)</a:t>
            </a:r>
            <a:r>
              <a:rPr lang="ja-JP" altLang="en-US" sz="2400" dirty="0">
                <a:latin typeface="UD デジタル 教科書体 NK-R" panose="02020400000000000000" pitchFamily="18" charset="-128"/>
                <a:ea typeface="UD デジタル 教科書体 NK-R" panose="02020400000000000000" pitchFamily="18" charset="-128"/>
              </a:rPr>
              <a:t>が求められ、障がいのある労働者に活躍の場を確保することが、企業の多様性を確保するために重要だということも共有しておく必要がある。</a:t>
            </a:r>
          </a:p>
          <a:p>
            <a:pPr marL="0" indent="0">
              <a:lnSpc>
                <a:spcPct val="150000"/>
              </a:lnSpc>
              <a:spcBef>
                <a:spcPts val="600"/>
              </a:spcBef>
              <a:buNone/>
            </a:pPr>
            <a:endParaRPr lang="ja-JP" altLang="en-US" sz="900"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kumimoji="1" lang="en-US" altLang="ja-JP" sz="2600" b="1" dirty="0">
                <a:latin typeface="UD デジタル 教科書体 NK-R" panose="02020400000000000000" pitchFamily="18" charset="-128"/>
                <a:ea typeface="UD デジタル 教科書体 NK-R" panose="02020400000000000000" pitchFamily="18" charset="-128"/>
              </a:rPr>
              <a:t>4.</a:t>
            </a:r>
            <a:r>
              <a:rPr kumimoji="1" lang="ja-JP" altLang="en-US" sz="2600" b="1" dirty="0">
                <a:latin typeface="UD デジタル 教科書体 NK-R" panose="02020400000000000000" pitchFamily="18" charset="-128"/>
                <a:ea typeface="UD デジタル 教科書体 NK-R" panose="02020400000000000000" pitchFamily="18" charset="-128"/>
              </a:rPr>
              <a:t>　働ける人は働いていて、</a:t>
            </a:r>
            <a:r>
              <a:rPr lang="ja-JP" altLang="en-US" sz="2600" b="1" dirty="0">
                <a:latin typeface="UD デジタル 教科書体 NK-R" panose="02020400000000000000" pitchFamily="18" charset="-128"/>
                <a:ea typeface="UD デジタル 教科書体 NK-R" panose="02020400000000000000" pitchFamily="18" charset="-128"/>
              </a:rPr>
              <a:t>いま企業につながってくる人は支援度が高い人</a:t>
            </a:r>
            <a:endParaRPr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lang="ja-JP" altLang="en-US" sz="2400" dirty="0">
                <a:latin typeface="UD デジタル 教科書体 NK-R" panose="02020400000000000000" pitchFamily="18" charset="-128"/>
                <a:ea typeface="UD デジタル 教科書体 NK-R" panose="02020400000000000000" pitchFamily="18" charset="-128"/>
              </a:rPr>
              <a:t>年々、難しいケースが増えている。「働きづらさ」や「生きづらさ」を抱えた人が相談窓口につながってきており、事業所及び支援者には</a:t>
            </a:r>
            <a:r>
              <a:rPr lang="ja-JP" altLang="en-US" sz="2400" u="sng" dirty="0">
                <a:latin typeface="UD デジタル 教科書体 NK-R" panose="02020400000000000000" pitchFamily="18" charset="-128"/>
                <a:ea typeface="UD デジタル 教科書体 NK-R" panose="02020400000000000000" pitchFamily="18" charset="-128"/>
              </a:rPr>
              <a:t>支援の質</a:t>
            </a:r>
            <a:r>
              <a:rPr lang="ja-JP" altLang="en-US" sz="2400" dirty="0">
                <a:latin typeface="UD デジタル 教科書体 NK-R" panose="02020400000000000000" pitchFamily="18" charset="-128"/>
                <a:ea typeface="UD デジタル 教科書体 NK-R" panose="02020400000000000000" pitchFamily="18" charset="-128"/>
              </a:rPr>
              <a:t>がより求められている。</a:t>
            </a:r>
            <a:endParaRPr lang="en-US" altLang="ja-JP" sz="24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16486364-0D46-B21B-31DC-FB84213E0C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39E4E8-780C-47DA-9976-8D59F520AA81}" type="slidenum">
              <a:rPr kumimoji="1" lang="ja-JP" altLang="en-US" sz="1200" b="0" i="0" u="none" strike="noStrike" kern="1200" cap="none" spc="0" normalizeH="0" baseline="0" noProof="0" smtClean="0">
                <a:ln>
                  <a:noFill/>
                </a:ln>
                <a:solidFill>
                  <a:prstClr val="black">
                    <a:tint val="82000"/>
                  </a:prstClr>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tint val="82000"/>
                </a:prstClr>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9745160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21BD1-C798-6825-D9B3-1471A0CC5A63}"/>
            </a:ext>
          </a:extLst>
        </p:cNvPr>
        <p:cNvGrpSpPr/>
        <p:nvPr/>
      </p:nvGrpSpPr>
      <p:grpSpPr>
        <a:xfrm>
          <a:off x="0" y="0"/>
          <a:ext cx="0" cy="0"/>
          <a:chOff x="0" y="0"/>
          <a:chExt cx="0" cy="0"/>
        </a:xfrm>
      </p:grpSpPr>
      <p:graphicFrame>
        <p:nvGraphicFramePr>
          <p:cNvPr id="192234" name="Group 2794">
            <a:extLst>
              <a:ext uri="{FF2B5EF4-FFF2-40B4-BE49-F238E27FC236}">
                <a16:creationId xmlns:a16="http://schemas.microsoft.com/office/drawing/2014/main" id="{3090FE35-70CF-7F7C-280C-6DD76CD8D217}"/>
              </a:ext>
            </a:extLst>
          </p:cNvPr>
          <p:cNvGraphicFramePr>
            <a:graphicFrameLocks noGrp="1"/>
          </p:cNvGraphicFramePr>
          <p:nvPr>
            <p:ph idx="1"/>
          </p:nvPr>
        </p:nvGraphicFramePr>
        <p:xfrm>
          <a:off x="1150957" y="908051"/>
          <a:ext cx="9874357" cy="5689301"/>
        </p:xfrm>
        <a:graphic>
          <a:graphicData uri="http://schemas.openxmlformats.org/drawingml/2006/table">
            <a:tbl>
              <a:tblPr/>
              <a:tblGrid>
                <a:gridCol w="672321">
                  <a:extLst>
                    <a:ext uri="{9D8B030D-6E8A-4147-A177-3AD203B41FA5}">
                      <a16:colId xmlns:a16="http://schemas.microsoft.com/office/drawing/2014/main" val="20000"/>
                    </a:ext>
                  </a:extLst>
                </a:gridCol>
                <a:gridCol w="2020685">
                  <a:extLst>
                    <a:ext uri="{9D8B030D-6E8A-4147-A177-3AD203B41FA5}">
                      <a16:colId xmlns:a16="http://schemas.microsoft.com/office/drawing/2014/main" val="20001"/>
                    </a:ext>
                  </a:extLst>
                </a:gridCol>
                <a:gridCol w="2366583">
                  <a:extLst>
                    <a:ext uri="{9D8B030D-6E8A-4147-A177-3AD203B41FA5}">
                      <a16:colId xmlns:a16="http://schemas.microsoft.com/office/drawing/2014/main" val="20002"/>
                    </a:ext>
                  </a:extLst>
                </a:gridCol>
                <a:gridCol w="2514259">
                  <a:extLst>
                    <a:ext uri="{9D8B030D-6E8A-4147-A177-3AD203B41FA5}">
                      <a16:colId xmlns:a16="http://schemas.microsoft.com/office/drawing/2014/main" val="20003"/>
                    </a:ext>
                  </a:extLst>
                </a:gridCol>
                <a:gridCol w="2300509">
                  <a:extLst>
                    <a:ext uri="{9D8B030D-6E8A-4147-A177-3AD203B41FA5}">
                      <a16:colId xmlns:a16="http://schemas.microsoft.com/office/drawing/2014/main" val="20004"/>
                    </a:ext>
                  </a:extLst>
                </a:gridCol>
              </a:tblGrid>
              <a:tr h="82623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Arial" charset="0"/>
                          <a:ea typeface="ＭＳ Ｐゴシック" pitchFamily="50" charset="-128"/>
                        </a:rPr>
                        <a:t>№</a:t>
                      </a:r>
                      <a:endParaRPr kumimoji="1" lang="ja-JP" altLang="ja-JP" sz="1800" b="0" i="0" u="none" strike="noStrike" cap="none" normalizeH="0" baseline="0" dirty="0">
                        <a:ln>
                          <a:noFill/>
                        </a:ln>
                        <a:solidFill>
                          <a:schemeClr val="tx1"/>
                        </a:solidFill>
                        <a:effectLst/>
                        <a:latin typeface="Arial" charset="0"/>
                        <a:ea typeface="ＭＳ Ｐゴシック" pitchFamily="50" charset="-128"/>
                      </a:endParaRPr>
                    </a:p>
                  </a:txBody>
                  <a:tcPr marL="101537" marR="101537"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サービス等利用計画で整理された解決すべき課題（本人のニーズ）</a:t>
                      </a:r>
                    </a:p>
                  </a:txBody>
                  <a:tcPr marL="101537" marR="101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初期状態の評価</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（利用者の状況</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・環境の状況）</a:t>
                      </a:r>
                    </a:p>
                  </a:txBody>
                  <a:tcPr marL="101537" marR="101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支援者の気になること</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・推測できること</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（事例の強み・可能性）</a:t>
                      </a:r>
                    </a:p>
                  </a:txBody>
                  <a:tcPr marL="101537" marR="101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整理されたニーズ</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（願いや希望を満たすための具体的な到達目標）</a:t>
                      </a:r>
                    </a:p>
                  </a:txBody>
                  <a:tcPr marL="101537" marR="101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extLst>
                  <a:ext uri="{0D108BD9-81ED-4DB2-BD59-A6C34878D82A}">
                    <a16:rowId xmlns:a16="http://schemas.microsoft.com/office/drawing/2014/main" val="10000"/>
                  </a:ext>
                </a:extLst>
              </a:tr>
              <a:tr h="486307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charset="0"/>
                        <a:ea typeface="ＭＳ Ｐゴシック" pitchFamily="50" charset="-128"/>
                      </a:endParaRPr>
                    </a:p>
                  </a:txBody>
                  <a:tcPr marL="101537" marR="101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（留意点）</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本人の能力・家族・インフォーマルな支援の状況も記載する</a:t>
                      </a:r>
                      <a:endParaRPr kumimoji="1" lang="ja-JP" altLang="ja-JP" sz="16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（留意点）</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本人の強さ・可能性・揺れ具合も含めた見立てとして整理する</a:t>
                      </a:r>
                      <a:endParaRPr kumimoji="1" lang="ja-JP" altLang="ja-JP" sz="16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4839" name="Rectangle 2786">
            <a:extLst>
              <a:ext uri="{FF2B5EF4-FFF2-40B4-BE49-F238E27FC236}">
                <a16:creationId xmlns:a16="http://schemas.microsoft.com/office/drawing/2014/main" id="{27D6914F-27B2-ADF3-DED0-45B107ACCDFE}"/>
              </a:ext>
            </a:extLst>
          </p:cNvPr>
          <p:cNvSpPr>
            <a:spLocks noChangeArrowheads="1"/>
          </p:cNvSpPr>
          <p:nvPr/>
        </p:nvSpPr>
        <p:spPr bwMode="auto">
          <a:xfrm>
            <a:off x="3336966" y="115888"/>
            <a:ext cx="5165766" cy="576262"/>
          </a:xfrm>
          <a:prstGeom prst="rect">
            <a:avLst/>
          </a:prstGeom>
          <a:noFill/>
          <a:ln w="12700" algn="ctr">
            <a:noFill/>
            <a:miter lim="800000"/>
            <a:headEnd/>
            <a:tailEnd/>
          </a:ln>
        </p:spPr>
        <p:txBody>
          <a:bodyPr anchor="ctr"/>
          <a:lstStyle/>
          <a:p>
            <a:r>
              <a:rPr lang="ja-JP" altLang="en-US" sz="2800" b="1" dirty="0">
                <a:solidFill>
                  <a:schemeClr val="tx2"/>
                </a:solidFill>
              </a:rPr>
              <a:t>ニーズの整理表の一例</a:t>
            </a:r>
            <a:endParaRPr lang="ja-JP" altLang="en-US" sz="1600" b="1" dirty="0">
              <a:solidFill>
                <a:schemeClr val="tx2"/>
              </a:solidFill>
            </a:endParaRPr>
          </a:p>
        </p:txBody>
      </p:sp>
      <p:sp>
        <p:nvSpPr>
          <p:cNvPr id="34841" name="Rectangle 2786">
            <a:extLst>
              <a:ext uri="{FF2B5EF4-FFF2-40B4-BE49-F238E27FC236}">
                <a16:creationId xmlns:a16="http://schemas.microsoft.com/office/drawing/2014/main" id="{087CAF13-5F9F-66BA-93F2-C381F987CC8C}"/>
              </a:ext>
            </a:extLst>
          </p:cNvPr>
          <p:cNvSpPr>
            <a:spLocks noChangeArrowheads="1"/>
          </p:cNvSpPr>
          <p:nvPr/>
        </p:nvSpPr>
        <p:spPr bwMode="auto">
          <a:xfrm>
            <a:off x="7294581" y="476285"/>
            <a:ext cx="3730733" cy="346075"/>
          </a:xfrm>
          <a:prstGeom prst="rect">
            <a:avLst/>
          </a:prstGeom>
          <a:noFill/>
          <a:ln w="12700" algn="ctr">
            <a:noFill/>
            <a:miter lim="800000"/>
            <a:headEnd/>
            <a:tailEnd/>
          </a:ln>
        </p:spPr>
        <p:txBody>
          <a:bodyPr anchor="ctr"/>
          <a:lstStyle/>
          <a:p>
            <a:r>
              <a:rPr lang="ja-JP" altLang="en-US" sz="1400" b="1" dirty="0">
                <a:solidFill>
                  <a:schemeClr val="tx2"/>
                </a:solidFill>
              </a:rPr>
              <a:t>　　　　　　　　　　　　　　　　　　　　　　　　　　　　　　　　　　　　　　　　　　　</a:t>
            </a:r>
            <a:r>
              <a:rPr lang="ja-JP" altLang="en-US" sz="1600" b="1" u="sng" dirty="0">
                <a:solidFill>
                  <a:schemeClr val="tx2"/>
                </a:solidFill>
              </a:rPr>
              <a:t>利用者名　　　　　　　　　　　様</a:t>
            </a:r>
            <a:br>
              <a:rPr lang="ja-JP" altLang="en-US" sz="1600" b="1" dirty="0">
                <a:solidFill>
                  <a:schemeClr val="tx2"/>
                </a:solidFill>
              </a:rPr>
            </a:br>
            <a:endParaRPr lang="ja-JP" altLang="en-US" sz="1600" b="1" dirty="0">
              <a:solidFill>
                <a:schemeClr val="tx2"/>
              </a:solidFill>
            </a:endParaRPr>
          </a:p>
        </p:txBody>
      </p:sp>
      <p:sp>
        <p:nvSpPr>
          <p:cNvPr id="2" name="スライド番号プレースホルダー 1">
            <a:extLst>
              <a:ext uri="{FF2B5EF4-FFF2-40B4-BE49-F238E27FC236}">
                <a16:creationId xmlns:a16="http://schemas.microsoft.com/office/drawing/2014/main" id="{1B2C5C14-A24D-6792-7B82-C1DA4CD701D8}"/>
              </a:ext>
            </a:extLst>
          </p:cNvPr>
          <p:cNvSpPr>
            <a:spLocks noGrp="1"/>
          </p:cNvSpPr>
          <p:nvPr>
            <p:ph type="sldNum" sz="quarter" idx="12"/>
          </p:nvPr>
        </p:nvSpPr>
        <p:spPr/>
        <p:txBody>
          <a:bodyPr/>
          <a:lstStyle/>
          <a:p>
            <a:fld id="{C339E4E8-780C-47DA-9976-8D59F520AA81}" type="slidenum">
              <a:rPr kumimoji="1" lang="ja-JP" altLang="en-US" smtClean="0"/>
              <a:t>40</a:t>
            </a:fld>
            <a:endParaRPr kumimoji="1" lang="ja-JP" altLang="en-US"/>
          </a:p>
        </p:txBody>
      </p:sp>
    </p:spTree>
    <p:extLst>
      <p:ext uri="{BB962C8B-B14F-4D97-AF65-F5344CB8AC3E}">
        <p14:creationId xmlns:p14="http://schemas.microsoft.com/office/powerpoint/2010/main" val="37932082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220C04-33EB-A6C6-45B2-395F4E2975CE}"/>
              </a:ext>
            </a:extLst>
          </p:cNvPr>
          <p:cNvSpPr>
            <a:spLocks noGrp="1"/>
          </p:cNvSpPr>
          <p:nvPr>
            <p:ph type="title"/>
          </p:nvPr>
        </p:nvSpPr>
        <p:spPr/>
        <p:txBody>
          <a:bodyPr/>
          <a:lstStyle/>
          <a:p>
            <a:endParaRPr kumimoji="1" lang="ja-JP" altLang="en-US" dirty="0"/>
          </a:p>
        </p:txBody>
      </p:sp>
      <p:sp>
        <p:nvSpPr>
          <p:cNvPr id="3" name="スライド番号プレースホルダー 2">
            <a:extLst>
              <a:ext uri="{FF2B5EF4-FFF2-40B4-BE49-F238E27FC236}">
                <a16:creationId xmlns:a16="http://schemas.microsoft.com/office/drawing/2014/main" id="{6DE03FED-DE97-B823-F831-F3A4346493B0}"/>
              </a:ext>
            </a:extLst>
          </p:cNvPr>
          <p:cNvSpPr>
            <a:spLocks noGrp="1"/>
          </p:cNvSpPr>
          <p:nvPr>
            <p:ph type="sldNum" sz="quarter" idx="12"/>
          </p:nvPr>
        </p:nvSpPr>
        <p:spPr>
          <a:xfrm>
            <a:off x="-172630" y="6037682"/>
            <a:ext cx="2844800" cy="365125"/>
          </a:xfrm>
        </p:spPr>
        <p:txBody>
          <a:bodyPr/>
          <a:lstStyle/>
          <a:p>
            <a:pPr>
              <a:defRPr/>
            </a:pPr>
            <a:r>
              <a:rPr lang="en-US" altLang="ja-JP" sz="1200" dirty="0">
                <a:solidFill>
                  <a:prstClr val="black">
                    <a:tint val="75000"/>
                  </a:prstClr>
                </a:solidFill>
              </a:rPr>
              <a:t>※</a:t>
            </a:r>
            <a:r>
              <a:rPr lang="ja-JP" altLang="en-US" sz="1200" dirty="0">
                <a:solidFill>
                  <a:prstClr val="black">
                    <a:tint val="75000"/>
                  </a:prstClr>
                </a:solidFill>
              </a:rPr>
              <a:t>主として大阪での環境</a:t>
            </a:r>
            <a:endParaRPr lang="en-US" altLang="ja-JP" sz="1200" dirty="0">
              <a:solidFill>
                <a:prstClr val="black">
                  <a:tint val="75000"/>
                </a:prstClr>
              </a:solidFill>
            </a:endParaRPr>
          </a:p>
        </p:txBody>
      </p:sp>
      <p:sp>
        <p:nvSpPr>
          <p:cNvPr id="4" name="Oval 4">
            <a:extLst>
              <a:ext uri="{FF2B5EF4-FFF2-40B4-BE49-F238E27FC236}">
                <a16:creationId xmlns:a16="http://schemas.microsoft.com/office/drawing/2014/main" id="{12A35C73-B2C9-7329-FD5F-F0A07E6BE78C}"/>
              </a:ext>
            </a:extLst>
          </p:cNvPr>
          <p:cNvSpPr>
            <a:spLocks noChangeArrowheads="1"/>
          </p:cNvSpPr>
          <p:nvPr/>
        </p:nvSpPr>
        <p:spPr bwMode="auto">
          <a:xfrm>
            <a:off x="3081257" y="882835"/>
            <a:ext cx="6899096" cy="5391150"/>
          </a:xfrm>
          <a:prstGeom prst="ellipse">
            <a:avLst/>
          </a:prstGeom>
          <a:solidFill>
            <a:schemeClr val="accent3">
              <a:lumMod val="60000"/>
              <a:lumOff val="40000"/>
            </a:schemeClr>
          </a:solidFill>
          <a:ln w="9525">
            <a:solidFill>
              <a:srgbClr val="000000"/>
            </a:solidFill>
            <a:round/>
            <a:headEnd/>
            <a:tailEnd/>
          </a:ln>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1" lang="ja-JP" altLang="ja-JP" sz="1800" b="0" i="0" u="none" strike="noStrike" kern="0" cap="none" spc="0" normalizeH="0" baseline="0" noProof="0" dirty="0">
              <a:ln>
                <a:noFill/>
              </a:ln>
              <a:solidFill>
                <a:srgbClr val="000000"/>
              </a:solidFill>
              <a:effectLst/>
              <a:uLnTx/>
              <a:uFillTx/>
              <a:latin typeface="Arial" charset="0"/>
            </a:endParaRPr>
          </a:p>
        </p:txBody>
      </p:sp>
      <p:sp>
        <p:nvSpPr>
          <p:cNvPr id="5" name="Text Box 34">
            <a:extLst>
              <a:ext uri="{FF2B5EF4-FFF2-40B4-BE49-F238E27FC236}">
                <a16:creationId xmlns:a16="http://schemas.microsoft.com/office/drawing/2014/main" id="{8A5C36E1-CE42-28D6-758F-B9A7A3C9FEC6}"/>
              </a:ext>
            </a:extLst>
          </p:cNvPr>
          <p:cNvSpPr txBox="1">
            <a:spLocks noChangeArrowheads="1"/>
          </p:cNvSpPr>
          <p:nvPr/>
        </p:nvSpPr>
        <p:spPr bwMode="auto">
          <a:xfrm>
            <a:off x="668152" y="79761"/>
            <a:ext cx="7189789" cy="584775"/>
          </a:xfrm>
          <a:prstGeom prst="rect">
            <a:avLst/>
          </a:prstGeom>
          <a:noFill/>
          <a:ln w="9525">
            <a:noFill/>
            <a:miter lim="800000"/>
            <a:headEnd/>
            <a:tailEnd/>
          </a:ln>
        </p:spPr>
        <p:txBody>
          <a:bodyPr wrap="none">
            <a:spAutoFit/>
          </a:bodyPr>
          <a:lstStyle/>
          <a:p>
            <a:pPr fontAlgn="base">
              <a:spcBef>
                <a:spcPct val="0"/>
              </a:spcBef>
              <a:spcAft>
                <a:spcPct val="0"/>
              </a:spcAft>
            </a:pPr>
            <a:r>
              <a:rPr kumimoji="1" lang="ja-JP" altLang="en-US" sz="3200" dirty="0">
                <a:solidFill>
                  <a:srgbClr val="000000"/>
                </a:solidFill>
                <a:latin typeface="UD デジタル 教科書体 NK-R" panose="02020400000000000000" pitchFamily="18" charset="-128"/>
                <a:ea typeface="UD デジタル 教科書体 NK-R" panose="02020400000000000000" pitchFamily="18" charset="-128"/>
              </a:rPr>
              <a:t>働き続けるための就労と生活支援の連携</a:t>
            </a:r>
          </a:p>
        </p:txBody>
      </p:sp>
      <p:sp>
        <p:nvSpPr>
          <p:cNvPr id="6" name="AutoShape 16">
            <a:extLst>
              <a:ext uri="{FF2B5EF4-FFF2-40B4-BE49-F238E27FC236}">
                <a16:creationId xmlns:a16="http://schemas.microsoft.com/office/drawing/2014/main" id="{BE0F2C3E-C687-447B-78C2-DC4333A5C96D}"/>
              </a:ext>
            </a:extLst>
          </p:cNvPr>
          <p:cNvSpPr>
            <a:spLocks noChangeArrowheads="1"/>
          </p:cNvSpPr>
          <p:nvPr/>
        </p:nvSpPr>
        <p:spPr bwMode="auto">
          <a:xfrm>
            <a:off x="2045727" y="2017098"/>
            <a:ext cx="2910778" cy="681968"/>
          </a:xfrm>
          <a:prstGeom prst="roundRect">
            <a:avLst>
              <a:gd name="adj" fmla="val 16667"/>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居住系福祉サービス</a:t>
            </a:r>
            <a:endParaRPr kumimoji="1" lang="en-US" altLang="ja-JP" sz="1800" b="1" i="0" u="none" strike="noStrike" kern="0" cap="none" spc="0" normalizeH="0" baseline="0" noProof="0" dirty="0">
              <a:ln>
                <a:noFill/>
              </a:ln>
              <a:solidFill>
                <a:srgbClr val="000000"/>
              </a:solidFill>
              <a:effectLst/>
              <a:uLnTx/>
              <a:uFillTx/>
              <a:latin typeface="Arial"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800" b="0" i="0" u="none" strike="noStrike" kern="0" cap="none" spc="0" normalizeH="0" baseline="0" noProof="0" dirty="0">
                <a:ln>
                  <a:noFill/>
                </a:ln>
                <a:solidFill>
                  <a:srgbClr val="000000"/>
                </a:solidFill>
                <a:effectLst/>
                <a:uLnTx/>
                <a:uFillTx/>
                <a:latin typeface="Arial" charset="0"/>
              </a:rPr>
              <a:t>（ｸﾞﾙｰﾌﾟﾎｰﾑ・ｼｮｰﾄｽﾃｲ）</a:t>
            </a:r>
          </a:p>
        </p:txBody>
      </p:sp>
      <p:sp>
        <p:nvSpPr>
          <p:cNvPr id="7" name="AutoShape 16">
            <a:extLst>
              <a:ext uri="{FF2B5EF4-FFF2-40B4-BE49-F238E27FC236}">
                <a16:creationId xmlns:a16="http://schemas.microsoft.com/office/drawing/2014/main" id="{226BF2DE-E096-C462-0FB2-9E1681274B34}"/>
              </a:ext>
            </a:extLst>
          </p:cNvPr>
          <p:cNvSpPr>
            <a:spLocks noChangeArrowheads="1"/>
          </p:cNvSpPr>
          <p:nvPr/>
        </p:nvSpPr>
        <p:spPr bwMode="auto">
          <a:xfrm>
            <a:off x="7541904" y="2459895"/>
            <a:ext cx="2378075" cy="503238"/>
          </a:xfrm>
          <a:prstGeom prst="roundRect">
            <a:avLst>
              <a:gd name="adj" fmla="val 16667"/>
            </a:avLst>
          </a:prstGeom>
          <a:solidFill>
            <a:srgbClr val="FF99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en-US" altLang="ja-JP" kern="0" dirty="0">
                <a:solidFill>
                  <a:srgbClr val="000000"/>
                </a:solidFill>
                <a:latin typeface="Arial" charset="0"/>
              </a:rPr>
              <a:t> </a:t>
            </a:r>
            <a:r>
              <a:rPr kumimoji="1" lang="ja-JP" altLang="en-US" b="1" kern="0" dirty="0">
                <a:solidFill>
                  <a:srgbClr val="000000"/>
                </a:solidFill>
                <a:latin typeface="Arial" charset="0"/>
              </a:rPr>
              <a:t>職業能力開発施設・校</a:t>
            </a:r>
            <a:endParaRPr kumimoji="1" lang="ja-JP" altLang="en-US" sz="1800" b="1" i="0" u="none" strike="noStrike" kern="0" cap="none" spc="0" normalizeH="0" baseline="0" noProof="0" dirty="0">
              <a:ln>
                <a:noFill/>
              </a:ln>
              <a:solidFill>
                <a:srgbClr val="000000"/>
              </a:solidFill>
              <a:effectLst/>
              <a:uLnTx/>
              <a:uFillTx/>
              <a:latin typeface="Arial" charset="0"/>
            </a:endParaRPr>
          </a:p>
        </p:txBody>
      </p:sp>
      <p:sp>
        <p:nvSpPr>
          <p:cNvPr id="8" name="AutoShape 16">
            <a:extLst>
              <a:ext uri="{FF2B5EF4-FFF2-40B4-BE49-F238E27FC236}">
                <a16:creationId xmlns:a16="http://schemas.microsoft.com/office/drawing/2014/main" id="{2CF7D9B4-A17A-F376-F577-904081927199}"/>
              </a:ext>
            </a:extLst>
          </p:cNvPr>
          <p:cNvSpPr>
            <a:spLocks noChangeArrowheads="1"/>
          </p:cNvSpPr>
          <p:nvPr/>
        </p:nvSpPr>
        <p:spPr bwMode="auto">
          <a:xfrm>
            <a:off x="7518709" y="1041545"/>
            <a:ext cx="2778622" cy="503238"/>
          </a:xfrm>
          <a:prstGeom prst="roundRect">
            <a:avLst>
              <a:gd name="adj" fmla="val 16667"/>
            </a:avLst>
          </a:prstGeom>
          <a:solidFill>
            <a:srgbClr val="FFFF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就労移行</a:t>
            </a:r>
            <a:r>
              <a:rPr kumimoji="1" lang="en-US" altLang="ja-JP" sz="1800" b="1" i="0" u="none" strike="noStrike" kern="0" cap="none" spc="0" normalizeH="0" baseline="0" noProof="0" dirty="0">
                <a:ln>
                  <a:noFill/>
                </a:ln>
                <a:solidFill>
                  <a:srgbClr val="000000"/>
                </a:solidFill>
                <a:effectLst/>
                <a:uLnTx/>
                <a:uFillTx/>
                <a:latin typeface="Arial" charset="0"/>
              </a:rPr>
              <a:t>,</a:t>
            </a:r>
            <a:r>
              <a:rPr kumimoji="1" lang="ja-JP" altLang="en-US" sz="1800" b="1" i="0" u="none" strike="noStrike" kern="0" cap="none" spc="0" normalizeH="0" baseline="0" noProof="0" dirty="0">
                <a:ln>
                  <a:noFill/>
                </a:ln>
                <a:solidFill>
                  <a:srgbClr val="000000"/>
                </a:solidFill>
                <a:effectLst/>
                <a:uLnTx/>
                <a:uFillTx/>
                <a:latin typeface="Arial" charset="0"/>
              </a:rPr>
              <a:t>就労継続</a:t>
            </a:r>
            <a:r>
              <a:rPr kumimoji="1" lang="en-US" altLang="ja-JP" sz="1800" b="1" i="0" u="none" strike="noStrike" kern="0" cap="none" spc="0" normalizeH="0" baseline="0" noProof="0" dirty="0">
                <a:ln>
                  <a:noFill/>
                </a:ln>
                <a:solidFill>
                  <a:srgbClr val="000000"/>
                </a:solidFill>
                <a:effectLst/>
                <a:uLnTx/>
                <a:uFillTx/>
                <a:latin typeface="Arial" charset="0"/>
              </a:rPr>
              <a:t>A</a:t>
            </a:r>
            <a:r>
              <a:rPr kumimoji="1" lang="ja-JP" altLang="en-US" sz="1800" b="1" i="0" u="none" strike="noStrike" kern="0" cap="none" spc="0" normalizeH="0" baseline="0" noProof="0" dirty="0">
                <a:ln>
                  <a:noFill/>
                </a:ln>
                <a:solidFill>
                  <a:srgbClr val="000000"/>
                </a:solidFill>
                <a:effectLst/>
                <a:uLnTx/>
                <a:uFillTx/>
                <a:latin typeface="Arial" charset="0"/>
              </a:rPr>
              <a:t>・</a:t>
            </a:r>
            <a:r>
              <a:rPr kumimoji="1" lang="en-US" altLang="ja-JP" sz="1800" b="1" i="0" u="none" strike="noStrike" kern="0" cap="none" spc="0" normalizeH="0" baseline="0" noProof="0" dirty="0">
                <a:ln>
                  <a:noFill/>
                </a:ln>
                <a:solidFill>
                  <a:srgbClr val="000000"/>
                </a:solidFill>
                <a:effectLst/>
                <a:uLnTx/>
                <a:uFillTx/>
                <a:latin typeface="Arial" charset="0"/>
              </a:rPr>
              <a:t>B</a:t>
            </a:r>
            <a:r>
              <a:rPr kumimoji="1" lang="ja-JP" altLang="en-US" sz="1800" b="1" i="0" u="none" strike="noStrike" kern="0" cap="none" spc="0" normalizeH="0" baseline="0" noProof="0" dirty="0">
                <a:ln>
                  <a:noFill/>
                </a:ln>
                <a:solidFill>
                  <a:srgbClr val="000000"/>
                </a:solidFill>
                <a:effectLst/>
                <a:uLnTx/>
                <a:uFillTx/>
                <a:latin typeface="Arial" charset="0"/>
              </a:rPr>
              <a:t>他</a:t>
            </a:r>
          </a:p>
        </p:txBody>
      </p:sp>
      <p:sp>
        <p:nvSpPr>
          <p:cNvPr id="9" name="AutoShape 16">
            <a:extLst>
              <a:ext uri="{FF2B5EF4-FFF2-40B4-BE49-F238E27FC236}">
                <a16:creationId xmlns:a16="http://schemas.microsoft.com/office/drawing/2014/main" id="{02A82D16-9D34-DB6A-E44E-B4E4800139B8}"/>
              </a:ext>
            </a:extLst>
          </p:cNvPr>
          <p:cNvSpPr>
            <a:spLocks noChangeArrowheads="1"/>
          </p:cNvSpPr>
          <p:nvPr/>
        </p:nvSpPr>
        <p:spPr bwMode="auto">
          <a:xfrm>
            <a:off x="5342235" y="1833615"/>
            <a:ext cx="1790550" cy="584775"/>
          </a:xfrm>
          <a:prstGeom prst="roundRect">
            <a:avLst>
              <a:gd name="adj" fmla="val 16667"/>
            </a:avLst>
          </a:prstGeom>
          <a:solidFill>
            <a:srgbClr val="FF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家　族</a:t>
            </a:r>
          </a:p>
        </p:txBody>
      </p:sp>
      <p:sp>
        <p:nvSpPr>
          <p:cNvPr id="10" name="AutoShape 16">
            <a:extLst>
              <a:ext uri="{FF2B5EF4-FFF2-40B4-BE49-F238E27FC236}">
                <a16:creationId xmlns:a16="http://schemas.microsoft.com/office/drawing/2014/main" id="{68810EEA-D703-D27F-24FF-63463D9516EC}"/>
              </a:ext>
            </a:extLst>
          </p:cNvPr>
          <p:cNvSpPr>
            <a:spLocks noChangeArrowheads="1"/>
          </p:cNvSpPr>
          <p:nvPr/>
        </p:nvSpPr>
        <p:spPr bwMode="auto">
          <a:xfrm>
            <a:off x="1630418" y="4251111"/>
            <a:ext cx="2803377" cy="618721"/>
          </a:xfrm>
          <a:prstGeom prst="roundRect">
            <a:avLst>
              <a:gd name="adj" fmla="val 16667"/>
            </a:avLst>
          </a:prstGeom>
          <a:solidFill>
            <a:srgbClr val="CC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後見支援（権利擁護）</a:t>
            </a:r>
            <a:endParaRPr kumimoji="1" lang="en-US" altLang="ja-JP" sz="1800" b="1" i="0" u="none" strike="noStrike" kern="0" cap="none" spc="0" normalizeH="0" baseline="0" noProof="0" dirty="0">
              <a:ln>
                <a:noFill/>
              </a:ln>
              <a:solidFill>
                <a:srgbClr val="000000"/>
              </a:solidFill>
              <a:effectLst/>
              <a:uLnTx/>
              <a:uFillTx/>
              <a:latin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400" b="1" kern="0" dirty="0">
                <a:solidFill>
                  <a:srgbClr val="000000"/>
                </a:solidFill>
                <a:latin typeface="Arial" charset="0"/>
              </a:rPr>
              <a:t>弁護士・法人後見事業所</a:t>
            </a:r>
            <a:endParaRPr kumimoji="1" lang="ja-JP" altLang="en-US" sz="1400" b="1" i="0" u="none" strike="noStrike" kern="0" cap="none" spc="0" normalizeH="0" baseline="0" noProof="0" dirty="0">
              <a:ln>
                <a:noFill/>
              </a:ln>
              <a:solidFill>
                <a:srgbClr val="000000"/>
              </a:solidFill>
              <a:effectLst/>
              <a:uLnTx/>
              <a:uFillTx/>
              <a:latin typeface="Arial" charset="0"/>
            </a:endParaRPr>
          </a:p>
        </p:txBody>
      </p:sp>
      <p:sp>
        <p:nvSpPr>
          <p:cNvPr id="11" name="AutoShape 16">
            <a:extLst>
              <a:ext uri="{FF2B5EF4-FFF2-40B4-BE49-F238E27FC236}">
                <a16:creationId xmlns:a16="http://schemas.microsoft.com/office/drawing/2014/main" id="{BE7313E2-452D-DD00-90A7-CCEFD4E26373}"/>
              </a:ext>
            </a:extLst>
          </p:cNvPr>
          <p:cNvSpPr>
            <a:spLocks noChangeArrowheads="1"/>
          </p:cNvSpPr>
          <p:nvPr/>
        </p:nvSpPr>
        <p:spPr bwMode="auto">
          <a:xfrm>
            <a:off x="2086397" y="2865753"/>
            <a:ext cx="2214679" cy="336386"/>
          </a:xfrm>
          <a:prstGeom prst="roundRect">
            <a:avLst>
              <a:gd name="adj" fmla="val 38376"/>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自立生活援助事業</a:t>
            </a:r>
          </a:p>
        </p:txBody>
      </p:sp>
      <p:sp>
        <p:nvSpPr>
          <p:cNvPr id="12" name="AutoShape 16">
            <a:extLst>
              <a:ext uri="{FF2B5EF4-FFF2-40B4-BE49-F238E27FC236}">
                <a16:creationId xmlns:a16="http://schemas.microsoft.com/office/drawing/2014/main" id="{ED519179-467D-383C-88C0-00B72F18560F}"/>
              </a:ext>
            </a:extLst>
          </p:cNvPr>
          <p:cNvSpPr>
            <a:spLocks noChangeArrowheads="1"/>
          </p:cNvSpPr>
          <p:nvPr/>
        </p:nvSpPr>
        <p:spPr bwMode="auto">
          <a:xfrm>
            <a:off x="2024744" y="3242689"/>
            <a:ext cx="2751164" cy="394091"/>
          </a:xfrm>
          <a:prstGeom prst="roundRect">
            <a:avLst>
              <a:gd name="adj" fmla="val 50000"/>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600" b="1" kern="0" dirty="0">
                <a:solidFill>
                  <a:srgbClr val="000000"/>
                </a:solidFill>
                <a:latin typeface="Arial" charset="0"/>
              </a:rPr>
              <a:t>居宅介護事業（ﾍﾙﾊﾟｰ派遣</a:t>
            </a:r>
            <a:r>
              <a:rPr kumimoji="1" lang="ja-JP" altLang="en-US" b="1" kern="0" dirty="0">
                <a:solidFill>
                  <a:srgbClr val="000000"/>
                </a:solidFill>
                <a:latin typeface="Arial" charset="0"/>
              </a:rPr>
              <a:t>）</a:t>
            </a:r>
            <a:endParaRPr kumimoji="1" lang="ja-JP" altLang="en-US" sz="1800" b="1" i="0" u="none" strike="noStrike" kern="0" cap="none" spc="0" normalizeH="0" baseline="0" noProof="0" dirty="0">
              <a:ln>
                <a:noFill/>
              </a:ln>
              <a:solidFill>
                <a:srgbClr val="000000"/>
              </a:solidFill>
              <a:effectLst/>
              <a:uLnTx/>
              <a:uFillTx/>
              <a:latin typeface="Arial" charset="0"/>
            </a:endParaRPr>
          </a:p>
        </p:txBody>
      </p:sp>
      <p:sp>
        <p:nvSpPr>
          <p:cNvPr id="13" name="AutoShape 16">
            <a:extLst>
              <a:ext uri="{FF2B5EF4-FFF2-40B4-BE49-F238E27FC236}">
                <a16:creationId xmlns:a16="http://schemas.microsoft.com/office/drawing/2014/main" id="{C7F5E133-475F-5900-1919-DA8F169ACC8C}"/>
              </a:ext>
            </a:extLst>
          </p:cNvPr>
          <p:cNvSpPr>
            <a:spLocks noChangeArrowheads="1"/>
          </p:cNvSpPr>
          <p:nvPr/>
        </p:nvSpPr>
        <p:spPr bwMode="auto">
          <a:xfrm>
            <a:off x="7607279" y="3731756"/>
            <a:ext cx="3944904" cy="503238"/>
          </a:xfrm>
          <a:prstGeom prst="roundRect">
            <a:avLst>
              <a:gd name="adj" fmla="val 16667"/>
            </a:avLst>
          </a:prstGeom>
          <a:solidFill>
            <a:srgbClr val="FF99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障がい者就業・生活支援ｾﾝﾀｰ（就ポツ）</a:t>
            </a:r>
          </a:p>
        </p:txBody>
      </p:sp>
      <p:sp>
        <p:nvSpPr>
          <p:cNvPr id="14" name="AutoShape 16">
            <a:extLst>
              <a:ext uri="{FF2B5EF4-FFF2-40B4-BE49-F238E27FC236}">
                <a16:creationId xmlns:a16="http://schemas.microsoft.com/office/drawing/2014/main" id="{177A51DE-C484-E3C4-D0E6-1AF45480FBDB}"/>
              </a:ext>
            </a:extLst>
          </p:cNvPr>
          <p:cNvSpPr>
            <a:spLocks noChangeArrowheads="1"/>
          </p:cNvSpPr>
          <p:nvPr/>
        </p:nvSpPr>
        <p:spPr bwMode="auto">
          <a:xfrm>
            <a:off x="7554994" y="1565829"/>
            <a:ext cx="2448196" cy="326500"/>
          </a:xfrm>
          <a:prstGeom prst="roundRect">
            <a:avLst>
              <a:gd name="adj" fmla="val 16667"/>
            </a:avLst>
          </a:prstGeom>
          <a:solidFill>
            <a:srgbClr val="FFFF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b="1" kern="0" dirty="0">
                <a:solidFill>
                  <a:srgbClr val="000000"/>
                </a:solidFill>
                <a:latin typeface="Arial" charset="0"/>
              </a:rPr>
              <a:t>就労定着支援事業</a:t>
            </a:r>
            <a:endParaRPr kumimoji="1" lang="ja-JP" altLang="en-US" sz="1800" b="1" i="0" u="none" strike="noStrike" kern="0" cap="none" spc="0" normalizeH="0" baseline="0" noProof="0" dirty="0">
              <a:ln>
                <a:noFill/>
              </a:ln>
              <a:solidFill>
                <a:srgbClr val="000000"/>
              </a:solidFill>
              <a:effectLst/>
              <a:uLnTx/>
              <a:uFillTx/>
              <a:latin typeface="Arial" charset="0"/>
            </a:endParaRPr>
          </a:p>
        </p:txBody>
      </p:sp>
      <p:sp>
        <p:nvSpPr>
          <p:cNvPr id="15" name="AutoShape 16">
            <a:extLst>
              <a:ext uri="{FF2B5EF4-FFF2-40B4-BE49-F238E27FC236}">
                <a16:creationId xmlns:a16="http://schemas.microsoft.com/office/drawing/2014/main" id="{B0F2995A-BDAF-7591-6F46-F310B2755C97}"/>
              </a:ext>
            </a:extLst>
          </p:cNvPr>
          <p:cNvSpPr>
            <a:spLocks noChangeArrowheads="1"/>
          </p:cNvSpPr>
          <p:nvPr/>
        </p:nvSpPr>
        <p:spPr bwMode="auto">
          <a:xfrm>
            <a:off x="5315707" y="2768262"/>
            <a:ext cx="1918051" cy="1150425"/>
          </a:xfrm>
          <a:prstGeom prst="roundRect">
            <a:avLst>
              <a:gd name="adj" fmla="val 16667"/>
            </a:avLst>
          </a:prstGeom>
          <a:solidFill>
            <a:srgbClr val="FFFFFF"/>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36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本人</a:t>
            </a:r>
            <a:endParaRPr kumimoji="1" lang="en-US" altLang="ja-JP" sz="36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20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（自己決定）</a:t>
            </a:r>
          </a:p>
        </p:txBody>
      </p:sp>
      <p:sp>
        <p:nvSpPr>
          <p:cNvPr id="16" name="AutoShape 16">
            <a:extLst>
              <a:ext uri="{FF2B5EF4-FFF2-40B4-BE49-F238E27FC236}">
                <a16:creationId xmlns:a16="http://schemas.microsoft.com/office/drawing/2014/main" id="{36EF19A7-A585-14C2-6F50-605E94C15996}"/>
              </a:ext>
            </a:extLst>
          </p:cNvPr>
          <p:cNvSpPr>
            <a:spLocks noChangeArrowheads="1"/>
          </p:cNvSpPr>
          <p:nvPr/>
        </p:nvSpPr>
        <p:spPr bwMode="auto">
          <a:xfrm>
            <a:off x="5372979" y="4542969"/>
            <a:ext cx="1868928" cy="944169"/>
          </a:xfrm>
          <a:prstGeom prst="roundRect">
            <a:avLst>
              <a:gd name="adj" fmla="val 16667"/>
            </a:avLst>
          </a:prstGeom>
          <a:solidFill>
            <a:srgbClr val="FFCC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雇用企業</a:t>
            </a:r>
            <a:endParaRPr kumimoji="1" lang="en-US" altLang="ja-JP" sz="2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1" lang="ja-JP" altLang="en-US" sz="2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7" name="AutoShape 16">
            <a:extLst>
              <a:ext uri="{FF2B5EF4-FFF2-40B4-BE49-F238E27FC236}">
                <a16:creationId xmlns:a16="http://schemas.microsoft.com/office/drawing/2014/main" id="{49EBA74C-5165-EFB6-3F60-EC3240E9184B}"/>
              </a:ext>
            </a:extLst>
          </p:cNvPr>
          <p:cNvSpPr>
            <a:spLocks noChangeArrowheads="1"/>
          </p:cNvSpPr>
          <p:nvPr/>
        </p:nvSpPr>
        <p:spPr bwMode="auto">
          <a:xfrm>
            <a:off x="5049934" y="694020"/>
            <a:ext cx="2489800" cy="370972"/>
          </a:xfrm>
          <a:prstGeom prst="roundRect">
            <a:avLst>
              <a:gd name="adj" fmla="val 50000"/>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2000" kern="0" dirty="0">
                <a:solidFill>
                  <a:srgbClr val="000000"/>
                </a:solidFill>
                <a:latin typeface="HGP創英角ｺﾞｼｯｸUB" panose="020B0900000000000000" pitchFamily="50" charset="-128"/>
                <a:ea typeface="HGP創英角ｺﾞｼｯｸUB" panose="020B0900000000000000" pitchFamily="50" charset="-128"/>
              </a:rPr>
              <a:t>役所：府市区福祉</a:t>
            </a:r>
            <a:endParaRPr kumimoji="1" lang="ja-JP" altLang="en-US" sz="2000"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8" name="AutoShape 16">
            <a:extLst>
              <a:ext uri="{FF2B5EF4-FFF2-40B4-BE49-F238E27FC236}">
                <a16:creationId xmlns:a16="http://schemas.microsoft.com/office/drawing/2014/main" id="{506F03D7-F7BE-1D4A-CE68-BD767460577B}"/>
              </a:ext>
            </a:extLst>
          </p:cNvPr>
          <p:cNvSpPr>
            <a:spLocks noChangeArrowheads="1"/>
          </p:cNvSpPr>
          <p:nvPr/>
        </p:nvSpPr>
        <p:spPr bwMode="auto">
          <a:xfrm>
            <a:off x="7836591" y="4279949"/>
            <a:ext cx="3256882" cy="584775"/>
          </a:xfrm>
          <a:prstGeom prst="roundRect">
            <a:avLst>
              <a:gd name="adj" fmla="val 16667"/>
            </a:avLst>
          </a:prstGeom>
          <a:solidFill>
            <a:srgbClr val="FF99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200" b="0" i="0" u="none" strike="noStrike" kern="0" cap="none" spc="0" normalizeH="0" baseline="0" noProof="0" dirty="0">
                <a:ln>
                  <a:noFill/>
                </a:ln>
                <a:solidFill>
                  <a:srgbClr val="000000"/>
                </a:solidFill>
                <a:effectLst/>
                <a:uLnTx/>
                <a:uFillTx/>
                <a:latin typeface="Arial" charset="0"/>
              </a:rPr>
              <a:t>高齢・障害・求職者雇用支援機構</a:t>
            </a: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障害者職業センター</a:t>
            </a:r>
          </a:p>
        </p:txBody>
      </p:sp>
      <p:sp>
        <p:nvSpPr>
          <p:cNvPr id="19" name="AutoShape 16">
            <a:extLst>
              <a:ext uri="{FF2B5EF4-FFF2-40B4-BE49-F238E27FC236}">
                <a16:creationId xmlns:a16="http://schemas.microsoft.com/office/drawing/2014/main" id="{7827A50C-CFEA-0F3C-6722-45DB8022C94C}"/>
              </a:ext>
            </a:extLst>
          </p:cNvPr>
          <p:cNvSpPr>
            <a:spLocks noChangeArrowheads="1"/>
          </p:cNvSpPr>
          <p:nvPr/>
        </p:nvSpPr>
        <p:spPr bwMode="auto">
          <a:xfrm>
            <a:off x="7852601" y="2951157"/>
            <a:ext cx="3089707" cy="502955"/>
          </a:xfrm>
          <a:prstGeom prst="roundRect">
            <a:avLst>
              <a:gd name="adj" fmla="val 35703"/>
            </a:avLst>
          </a:prstGeom>
          <a:solidFill>
            <a:srgbClr val="FFFF99"/>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800" b="1" i="0" u="none" strike="noStrike" kern="0" cap="none" spc="0" normalizeH="0" baseline="0" noProof="0" dirty="0">
                <a:ln>
                  <a:noFill/>
                </a:ln>
                <a:solidFill>
                  <a:srgbClr val="000000"/>
                </a:solidFill>
                <a:effectLst/>
                <a:uLnTx/>
                <a:uFillTx/>
                <a:latin typeface="Arial" charset="0"/>
              </a:rPr>
              <a:t>学校：支援学校</a:t>
            </a:r>
            <a:endParaRPr kumimoji="1" lang="en-US" altLang="ja-JP" sz="1800" b="1" i="0" u="none" strike="noStrike" kern="0" cap="none" spc="0" normalizeH="0" baseline="0" noProof="0" dirty="0">
              <a:ln>
                <a:noFill/>
              </a:ln>
              <a:solidFill>
                <a:srgbClr val="000000"/>
              </a:solidFill>
              <a:effectLst/>
              <a:uLnTx/>
              <a:uFillTx/>
              <a:latin typeface="Arial"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1400" b="0" i="0" u="none" strike="noStrike" kern="0" cap="none" spc="0" normalizeH="0" baseline="0" noProof="0" dirty="0">
                <a:ln>
                  <a:noFill/>
                </a:ln>
                <a:solidFill>
                  <a:srgbClr val="000000"/>
                </a:solidFill>
                <a:effectLst/>
                <a:uLnTx/>
                <a:uFillTx/>
                <a:latin typeface="Arial" charset="0"/>
              </a:rPr>
              <a:t>　　　　</a:t>
            </a:r>
            <a:r>
              <a:rPr kumimoji="1" lang="ja-JP" altLang="en-US" sz="1400" b="1" i="0" u="none" strike="noStrike" kern="0" cap="none" spc="0" normalizeH="0" baseline="0" noProof="0" dirty="0">
                <a:ln>
                  <a:noFill/>
                </a:ln>
                <a:solidFill>
                  <a:srgbClr val="000000"/>
                </a:solidFill>
                <a:effectLst/>
                <a:uLnTx/>
                <a:uFillTx/>
                <a:latin typeface="Arial" charset="0"/>
              </a:rPr>
              <a:t>高校・</a:t>
            </a:r>
            <a:r>
              <a:rPr kumimoji="1" lang="ja-JP" altLang="en-US" sz="1400" b="1" kern="0" dirty="0">
                <a:solidFill>
                  <a:srgbClr val="000000"/>
                </a:solidFill>
                <a:latin typeface="Arial" charset="0"/>
              </a:rPr>
              <a:t>専修・専門学校・大学</a:t>
            </a:r>
            <a:endParaRPr kumimoji="1" lang="ja-JP" altLang="en-US" sz="1400" b="1" i="0" u="none" strike="noStrike" kern="0" cap="none" spc="0" normalizeH="0" baseline="0" noProof="0" dirty="0">
              <a:ln>
                <a:noFill/>
              </a:ln>
              <a:solidFill>
                <a:srgbClr val="000000"/>
              </a:solidFill>
              <a:effectLst/>
              <a:uLnTx/>
              <a:uFillTx/>
              <a:latin typeface="Arial" charset="0"/>
            </a:endParaRPr>
          </a:p>
        </p:txBody>
      </p:sp>
      <p:sp>
        <p:nvSpPr>
          <p:cNvPr id="26" name="AutoShape 16">
            <a:extLst>
              <a:ext uri="{FF2B5EF4-FFF2-40B4-BE49-F238E27FC236}">
                <a16:creationId xmlns:a16="http://schemas.microsoft.com/office/drawing/2014/main" id="{EBD962A5-7A4E-B6AA-A559-8889F208EF15}"/>
              </a:ext>
            </a:extLst>
          </p:cNvPr>
          <p:cNvSpPr>
            <a:spLocks noChangeArrowheads="1"/>
          </p:cNvSpPr>
          <p:nvPr/>
        </p:nvSpPr>
        <p:spPr bwMode="auto">
          <a:xfrm>
            <a:off x="2216773" y="5503450"/>
            <a:ext cx="2880397" cy="358919"/>
          </a:xfrm>
          <a:prstGeom prst="roundRect">
            <a:avLst>
              <a:gd name="adj" fmla="val 16667"/>
            </a:avLst>
          </a:prstGeom>
          <a:solidFill>
            <a:srgbClr val="CC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b="1" kern="0" dirty="0">
                <a:solidFill>
                  <a:srgbClr val="000000"/>
                </a:solidFill>
                <a:latin typeface="Arial" charset="0"/>
              </a:rPr>
              <a:t>医療機関・精神科クリニック</a:t>
            </a:r>
            <a:endParaRPr kumimoji="1" lang="ja-JP" altLang="en-US" sz="1800" b="1" i="0" u="none" strike="noStrike" kern="0" cap="none" spc="0" normalizeH="0" baseline="0" noProof="0" dirty="0">
              <a:ln>
                <a:noFill/>
              </a:ln>
              <a:solidFill>
                <a:srgbClr val="000000"/>
              </a:solidFill>
              <a:effectLst/>
              <a:uLnTx/>
              <a:uFillTx/>
              <a:latin typeface="Arial" charset="0"/>
            </a:endParaRPr>
          </a:p>
        </p:txBody>
      </p:sp>
      <p:sp>
        <p:nvSpPr>
          <p:cNvPr id="27" name="AutoShape 16">
            <a:extLst>
              <a:ext uri="{FF2B5EF4-FFF2-40B4-BE49-F238E27FC236}">
                <a16:creationId xmlns:a16="http://schemas.microsoft.com/office/drawing/2014/main" id="{BD4B0800-A2BC-5350-5359-55A286716512}"/>
              </a:ext>
            </a:extLst>
          </p:cNvPr>
          <p:cNvSpPr>
            <a:spLocks noChangeArrowheads="1"/>
          </p:cNvSpPr>
          <p:nvPr/>
        </p:nvSpPr>
        <p:spPr bwMode="auto">
          <a:xfrm>
            <a:off x="3610680" y="5987008"/>
            <a:ext cx="2691651" cy="492880"/>
          </a:xfrm>
          <a:prstGeom prst="roundRect">
            <a:avLst>
              <a:gd name="adj" fmla="val 16667"/>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800" b="0" i="0" u="none" strike="noStrike" kern="0" cap="none" spc="0" normalizeH="0" baseline="0" noProof="0" dirty="0">
                <a:ln>
                  <a:noFill/>
                </a:ln>
                <a:solidFill>
                  <a:srgbClr val="000000"/>
                </a:solidFill>
                <a:effectLst/>
                <a:uLnTx/>
                <a:uFillTx/>
                <a:latin typeface="Arial" charset="0"/>
              </a:rPr>
              <a:t>発達障がい者支援ｾﾝﾀｰ</a:t>
            </a:r>
          </a:p>
        </p:txBody>
      </p:sp>
      <p:sp>
        <p:nvSpPr>
          <p:cNvPr id="28" name="AutoShape 16">
            <a:extLst>
              <a:ext uri="{FF2B5EF4-FFF2-40B4-BE49-F238E27FC236}">
                <a16:creationId xmlns:a16="http://schemas.microsoft.com/office/drawing/2014/main" id="{1349B9E5-FC60-C1EE-8C3B-9B19A097D777}"/>
              </a:ext>
            </a:extLst>
          </p:cNvPr>
          <p:cNvSpPr>
            <a:spLocks noChangeArrowheads="1"/>
          </p:cNvSpPr>
          <p:nvPr/>
        </p:nvSpPr>
        <p:spPr bwMode="auto">
          <a:xfrm>
            <a:off x="6710600" y="5740631"/>
            <a:ext cx="2063388" cy="778843"/>
          </a:xfrm>
          <a:prstGeom prst="roundRect">
            <a:avLst>
              <a:gd name="adj" fmla="val 16667"/>
            </a:avLst>
          </a:prstGeom>
          <a:solidFill>
            <a:srgbClr val="FF99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000000"/>
                </a:solidFill>
                <a:effectLst/>
                <a:uLnTx/>
                <a:uFillTx/>
                <a:latin typeface="Arial" charset="0"/>
              </a:rPr>
              <a:t>ハローワーク</a:t>
            </a:r>
          </a:p>
        </p:txBody>
      </p:sp>
      <p:sp>
        <p:nvSpPr>
          <p:cNvPr id="29" name="AutoShape 16">
            <a:extLst>
              <a:ext uri="{FF2B5EF4-FFF2-40B4-BE49-F238E27FC236}">
                <a16:creationId xmlns:a16="http://schemas.microsoft.com/office/drawing/2014/main" id="{E515E38E-0EB2-ADBE-59DE-488B7ADADAF1}"/>
              </a:ext>
            </a:extLst>
          </p:cNvPr>
          <p:cNvSpPr>
            <a:spLocks noChangeArrowheads="1"/>
          </p:cNvSpPr>
          <p:nvPr/>
        </p:nvSpPr>
        <p:spPr bwMode="auto">
          <a:xfrm>
            <a:off x="2910215" y="1503873"/>
            <a:ext cx="2331099" cy="367257"/>
          </a:xfrm>
          <a:prstGeom prst="roundRect">
            <a:avLst>
              <a:gd name="adj" fmla="val 23589"/>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400" b="1" i="0" u="none" strike="noStrike" kern="0" cap="none" spc="0" normalizeH="0" baseline="0" noProof="0" dirty="0">
                <a:ln>
                  <a:noFill/>
                </a:ln>
                <a:solidFill>
                  <a:srgbClr val="000000"/>
                </a:solidFill>
                <a:effectLst/>
                <a:uLnTx/>
                <a:uFillTx/>
                <a:latin typeface="Arial" charset="0"/>
              </a:rPr>
              <a:t>一般・特定相談支援事業所</a:t>
            </a:r>
          </a:p>
        </p:txBody>
      </p:sp>
      <p:sp>
        <p:nvSpPr>
          <p:cNvPr id="32" name="テキスト ボックス 31">
            <a:extLst>
              <a:ext uri="{FF2B5EF4-FFF2-40B4-BE49-F238E27FC236}">
                <a16:creationId xmlns:a16="http://schemas.microsoft.com/office/drawing/2014/main" id="{307ED546-133E-CD68-04A4-7C60A5CE3CCD}"/>
              </a:ext>
            </a:extLst>
          </p:cNvPr>
          <p:cNvSpPr txBox="1"/>
          <p:nvPr/>
        </p:nvSpPr>
        <p:spPr>
          <a:xfrm>
            <a:off x="10607032" y="855884"/>
            <a:ext cx="972882" cy="461665"/>
          </a:xfrm>
          <a:prstGeom prst="rect">
            <a:avLst/>
          </a:prstGeom>
          <a:noFill/>
        </p:spPr>
        <p:txBody>
          <a:bodyPr wrap="square" rtlCol="0">
            <a:spAutoFit/>
          </a:bodyPr>
          <a:lstStyle/>
          <a:p>
            <a:r>
              <a:rPr kumimoji="1" lang="ja-JP" altLang="en-US" sz="1200" dirty="0">
                <a:solidFill>
                  <a:srgbClr val="FF0000"/>
                </a:solidFill>
                <a:latin typeface="ＭＳ 明朝" panose="02020609040205080304" pitchFamily="17" charset="-128"/>
                <a:ea typeface="ＭＳ 明朝" panose="02020609040205080304" pitchFamily="17" charset="-128"/>
              </a:rPr>
              <a:t>障害者総合</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支援法</a:t>
            </a:r>
          </a:p>
        </p:txBody>
      </p:sp>
      <p:sp>
        <p:nvSpPr>
          <p:cNvPr id="36" name="テキスト ボックス 35">
            <a:extLst>
              <a:ext uri="{FF2B5EF4-FFF2-40B4-BE49-F238E27FC236}">
                <a16:creationId xmlns:a16="http://schemas.microsoft.com/office/drawing/2014/main" id="{07C24CB0-0C08-F960-AEBF-7E94B37DFDC1}"/>
              </a:ext>
            </a:extLst>
          </p:cNvPr>
          <p:cNvSpPr txBox="1"/>
          <p:nvPr/>
        </p:nvSpPr>
        <p:spPr>
          <a:xfrm>
            <a:off x="661845" y="2111061"/>
            <a:ext cx="949511" cy="461665"/>
          </a:xfrm>
          <a:prstGeom prst="rect">
            <a:avLst/>
          </a:prstGeom>
          <a:noFill/>
        </p:spPr>
        <p:txBody>
          <a:bodyPr wrap="square" rtlCol="0">
            <a:spAutoFit/>
          </a:bodyPr>
          <a:lstStyle/>
          <a:p>
            <a:r>
              <a:rPr kumimoji="1" lang="ja-JP" altLang="en-US" sz="1200" dirty="0">
                <a:solidFill>
                  <a:srgbClr val="FF0000"/>
                </a:solidFill>
                <a:latin typeface="ＭＳ 明朝" panose="02020609040205080304" pitchFamily="17" charset="-128"/>
                <a:ea typeface="ＭＳ 明朝" panose="02020609040205080304" pitchFamily="17" charset="-128"/>
              </a:rPr>
              <a:t>障害者総合</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支援法</a:t>
            </a:r>
          </a:p>
        </p:txBody>
      </p:sp>
      <p:sp>
        <p:nvSpPr>
          <p:cNvPr id="22" name="AutoShape 16">
            <a:extLst>
              <a:ext uri="{FF2B5EF4-FFF2-40B4-BE49-F238E27FC236}">
                <a16:creationId xmlns:a16="http://schemas.microsoft.com/office/drawing/2014/main" id="{529E85CD-8E6C-E8DD-6F52-4E366F3826BB}"/>
              </a:ext>
            </a:extLst>
          </p:cNvPr>
          <p:cNvSpPr>
            <a:spLocks noChangeArrowheads="1"/>
          </p:cNvSpPr>
          <p:nvPr/>
        </p:nvSpPr>
        <p:spPr bwMode="auto">
          <a:xfrm>
            <a:off x="2081044" y="3702009"/>
            <a:ext cx="2511081" cy="454008"/>
          </a:xfrm>
          <a:prstGeom prst="roundRect">
            <a:avLst>
              <a:gd name="adj" fmla="val 50000"/>
            </a:avLst>
          </a:prstGeom>
          <a:solidFill>
            <a:srgbClr val="CC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400" b="1" kern="0" dirty="0">
                <a:solidFill>
                  <a:srgbClr val="000000"/>
                </a:solidFill>
                <a:latin typeface="Meiryo UI" panose="020B0604030504040204" pitchFamily="50" charset="-128"/>
                <a:ea typeface="Meiryo UI" panose="020B0604030504040204" pitchFamily="50" charset="-128"/>
              </a:rPr>
              <a:t>社会福祉協議会</a:t>
            </a:r>
            <a:endParaRPr kumimoji="1" lang="en-US" altLang="ja-JP" sz="1400" b="1" kern="0" dirty="0">
              <a:solidFill>
                <a:srgbClr val="000000"/>
              </a:solidFill>
              <a:latin typeface="Meiryo UI" panose="020B0604030504040204" pitchFamily="50" charset="-128"/>
              <a:ea typeface="Meiryo UI" panose="020B060403050404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400" b="1" kern="0" dirty="0">
                <a:solidFill>
                  <a:srgbClr val="000000"/>
                </a:solidFill>
                <a:latin typeface="Meiryo UI" panose="020B0604030504040204" pitchFamily="50" charset="-128"/>
                <a:ea typeface="Meiryo UI" panose="020B0604030504040204" pitchFamily="50" charset="-128"/>
              </a:rPr>
              <a:t>金銭管理（あんしんｻﾎﾟｰﾄ）</a:t>
            </a:r>
            <a:endParaRPr kumimoji="1"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9357BF17-3DB5-2927-4E3B-59C22C6E05CB}"/>
              </a:ext>
            </a:extLst>
          </p:cNvPr>
          <p:cNvSpPr txBox="1"/>
          <p:nvPr/>
        </p:nvSpPr>
        <p:spPr>
          <a:xfrm flipH="1">
            <a:off x="794068" y="2834368"/>
            <a:ext cx="400979" cy="1815882"/>
          </a:xfrm>
          <a:prstGeom prst="rect">
            <a:avLst/>
          </a:prstGeom>
          <a:noFill/>
        </p:spPr>
        <p:txBody>
          <a:bodyPr wrap="square" rtlCol="0">
            <a:spAutoFit/>
          </a:bodyPr>
          <a:lstStyle/>
          <a:p>
            <a:r>
              <a:rPr kumimoji="1" lang="ja-JP" altLang="en-US" sz="2800" dirty="0">
                <a:solidFill>
                  <a:srgbClr val="FF0000"/>
                </a:solidFill>
                <a:latin typeface="HGP創英角ｺﾞｼｯｸUB" panose="020B0900000000000000" pitchFamily="50" charset="-128"/>
                <a:ea typeface="HGP創英角ｺﾞｼｯｸUB" panose="020B0900000000000000" pitchFamily="50" charset="-128"/>
              </a:rPr>
              <a:t>生活領域</a:t>
            </a:r>
          </a:p>
        </p:txBody>
      </p:sp>
      <p:sp>
        <p:nvSpPr>
          <p:cNvPr id="24" name="テキスト ボックス 23">
            <a:extLst>
              <a:ext uri="{FF2B5EF4-FFF2-40B4-BE49-F238E27FC236}">
                <a16:creationId xmlns:a16="http://schemas.microsoft.com/office/drawing/2014/main" id="{22592727-9DDB-7E9F-270B-5028D30231F1}"/>
              </a:ext>
            </a:extLst>
          </p:cNvPr>
          <p:cNvSpPr txBox="1"/>
          <p:nvPr/>
        </p:nvSpPr>
        <p:spPr>
          <a:xfrm flipH="1">
            <a:off x="11315692" y="1144235"/>
            <a:ext cx="533415" cy="1815882"/>
          </a:xfrm>
          <a:prstGeom prst="rect">
            <a:avLst/>
          </a:prstGeom>
          <a:noFill/>
        </p:spPr>
        <p:txBody>
          <a:bodyPr wrap="square" rtlCol="0">
            <a:spAutoFit/>
          </a:bodyPr>
          <a:lstStyle/>
          <a:p>
            <a:r>
              <a:rPr kumimoji="1" lang="ja-JP" altLang="en-US" sz="2800" dirty="0">
                <a:solidFill>
                  <a:srgbClr val="0070C0"/>
                </a:solidFill>
                <a:latin typeface="HGP創英角ｺﾞｼｯｸUB" panose="020B0900000000000000" pitchFamily="50" charset="-128"/>
                <a:ea typeface="HGP創英角ｺﾞｼｯｸUB" panose="020B0900000000000000" pitchFamily="50" charset="-128"/>
              </a:rPr>
              <a:t>就労領域</a:t>
            </a:r>
          </a:p>
        </p:txBody>
      </p:sp>
      <p:sp>
        <p:nvSpPr>
          <p:cNvPr id="25" name="AutoShape 16">
            <a:extLst>
              <a:ext uri="{FF2B5EF4-FFF2-40B4-BE49-F238E27FC236}">
                <a16:creationId xmlns:a16="http://schemas.microsoft.com/office/drawing/2014/main" id="{CB3B2E3D-09D5-EDFD-13D7-CCAEF1E9C965}"/>
              </a:ext>
            </a:extLst>
          </p:cNvPr>
          <p:cNvSpPr>
            <a:spLocks noChangeArrowheads="1"/>
          </p:cNvSpPr>
          <p:nvPr/>
        </p:nvSpPr>
        <p:spPr bwMode="auto">
          <a:xfrm>
            <a:off x="2389405" y="987324"/>
            <a:ext cx="2660529" cy="461976"/>
          </a:xfrm>
          <a:prstGeom prst="roundRect">
            <a:avLst>
              <a:gd name="adj" fmla="val 23589"/>
            </a:avLst>
          </a:prstGeom>
          <a:solidFill>
            <a:srgbClr val="66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2000" b="0" i="0" u="none" strike="noStrike" kern="0" cap="none" spc="0" normalizeH="0" baseline="0" noProof="0" dirty="0">
                <a:ln>
                  <a:noFill/>
                </a:ln>
                <a:solidFill>
                  <a:srgbClr val="000000"/>
                </a:solidFill>
                <a:effectLst/>
                <a:uLnTx/>
                <a:uFillTx/>
                <a:latin typeface="Arial" charset="0"/>
              </a:rPr>
              <a:t>基幹相談支援センター</a:t>
            </a:r>
          </a:p>
        </p:txBody>
      </p:sp>
      <p:sp>
        <p:nvSpPr>
          <p:cNvPr id="30" name="テキスト ボックス 29">
            <a:extLst>
              <a:ext uri="{FF2B5EF4-FFF2-40B4-BE49-F238E27FC236}">
                <a16:creationId xmlns:a16="http://schemas.microsoft.com/office/drawing/2014/main" id="{7FAE5FB8-8A78-281E-3373-250934449DD3}"/>
              </a:ext>
            </a:extLst>
          </p:cNvPr>
          <p:cNvSpPr txBox="1"/>
          <p:nvPr/>
        </p:nvSpPr>
        <p:spPr>
          <a:xfrm>
            <a:off x="1700082" y="3136551"/>
            <a:ext cx="400110" cy="1291007"/>
          </a:xfrm>
          <a:prstGeom prst="rect">
            <a:avLst/>
          </a:prstGeom>
          <a:noFill/>
        </p:spPr>
        <p:txBody>
          <a:bodyPr vert="eaVert" wrap="square" rtlCol="0">
            <a:spAutoFit/>
          </a:bodyPr>
          <a:lstStyle/>
          <a:p>
            <a:r>
              <a:rPr kumimoji="1" lang="ja-JP" altLang="en-US" sz="1400" dirty="0"/>
              <a:t>一人暮らし</a:t>
            </a:r>
          </a:p>
        </p:txBody>
      </p:sp>
      <p:sp>
        <p:nvSpPr>
          <p:cNvPr id="31" name="AutoShape 16">
            <a:extLst>
              <a:ext uri="{FF2B5EF4-FFF2-40B4-BE49-F238E27FC236}">
                <a16:creationId xmlns:a16="http://schemas.microsoft.com/office/drawing/2014/main" id="{8722284E-EA4B-DB69-673C-68B3C8FD3538}"/>
              </a:ext>
            </a:extLst>
          </p:cNvPr>
          <p:cNvSpPr>
            <a:spLocks noChangeArrowheads="1"/>
          </p:cNvSpPr>
          <p:nvPr/>
        </p:nvSpPr>
        <p:spPr bwMode="auto">
          <a:xfrm>
            <a:off x="2297730" y="4976798"/>
            <a:ext cx="2279304" cy="356588"/>
          </a:xfrm>
          <a:prstGeom prst="roundRect">
            <a:avLst>
              <a:gd name="adj" fmla="val 16667"/>
            </a:avLst>
          </a:prstGeom>
          <a:solidFill>
            <a:srgbClr val="CCFFCC"/>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kern="0" dirty="0">
                <a:solidFill>
                  <a:srgbClr val="000000"/>
                </a:solidFill>
                <a:latin typeface="Arial" charset="0"/>
              </a:rPr>
              <a:t>民生委員・地域住民</a:t>
            </a:r>
            <a:endParaRPr kumimoji="1" lang="ja-JP" altLang="en-US" sz="1800" b="0" i="0" u="none" strike="noStrike" kern="0" cap="none" spc="0" normalizeH="0" baseline="0" noProof="0" dirty="0">
              <a:ln>
                <a:noFill/>
              </a:ln>
              <a:solidFill>
                <a:srgbClr val="000000"/>
              </a:solidFill>
              <a:effectLst/>
              <a:uLnTx/>
              <a:uFillTx/>
              <a:latin typeface="Arial" charset="0"/>
            </a:endParaRPr>
          </a:p>
        </p:txBody>
      </p:sp>
      <p:sp>
        <p:nvSpPr>
          <p:cNvPr id="33" name="AutoShape 16">
            <a:extLst>
              <a:ext uri="{FF2B5EF4-FFF2-40B4-BE49-F238E27FC236}">
                <a16:creationId xmlns:a16="http://schemas.microsoft.com/office/drawing/2014/main" id="{A113ABEE-F7BC-FC5D-3FE8-2D851B157C46}"/>
              </a:ext>
            </a:extLst>
          </p:cNvPr>
          <p:cNvSpPr>
            <a:spLocks noChangeArrowheads="1"/>
          </p:cNvSpPr>
          <p:nvPr/>
        </p:nvSpPr>
        <p:spPr bwMode="auto">
          <a:xfrm>
            <a:off x="7584021" y="5430003"/>
            <a:ext cx="2180507" cy="243644"/>
          </a:xfrm>
          <a:prstGeom prst="roundRect">
            <a:avLst>
              <a:gd name="adj" fmla="val 35703"/>
            </a:avLst>
          </a:prstGeom>
          <a:solidFill>
            <a:srgbClr val="FF9966"/>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1800" b="0" i="0" u="none" strike="noStrike" kern="0" cap="none" spc="0" normalizeH="0" baseline="0" noProof="0" dirty="0">
                <a:ln>
                  <a:noFill/>
                </a:ln>
                <a:solidFill>
                  <a:srgbClr val="000000"/>
                </a:solidFill>
                <a:effectLst/>
                <a:uLnTx/>
                <a:uFillTx/>
                <a:latin typeface="Arial" charset="0"/>
              </a:rPr>
              <a:t>助成金ｾﾝﾀｰ</a:t>
            </a:r>
          </a:p>
        </p:txBody>
      </p:sp>
      <p:sp>
        <p:nvSpPr>
          <p:cNvPr id="34" name="AutoShape 16">
            <a:extLst>
              <a:ext uri="{FF2B5EF4-FFF2-40B4-BE49-F238E27FC236}">
                <a16:creationId xmlns:a16="http://schemas.microsoft.com/office/drawing/2014/main" id="{43F731FB-DE1C-92F0-5179-0E17C47E5A3C}"/>
              </a:ext>
            </a:extLst>
          </p:cNvPr>
          <p:cNvSpPr>
            <a:spLocks noChangeArrowheads="1"/>
          </p:cNvSpPr>
          <p:nvPr/>
        </p:nvSpPr>
        <p:spPr bwMode="auto">
          <a:xfrm>
            <a:off x="7901859" y="4821654"/>
            <a:ext cx="2180507" cy="310288"/>
          </a:xfrm>
          <a:prstGeom prst="roundRect">
            <a:avLst>
              <a:gd name="adj" fmla="val 35703"/>
            </a:avLst>
          </a:prstGeom>
          <a:solidFill>
            <a:srgbClr val="FFCC99"/>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en-US" altLang="ja-JP" b="1" i="0" u="none" strike="noStrike" kern="0" cap="none" spc="0" normalizeH="0" baseline="0" noProof="0" dirty="0">
                <a:ln>
                  <a:noFill/>
                </a:ln>
                <a:solidFill>
                  <a:srgbClr val="000000"/>
                </a:solidFill>
                <a:effectLst/>
                <a:uLnTx/>
                <a:uFillTx/>
                <a:latin typeface="HGP明朝B" panose="02020800000000000000" pitchFamily="18" charset="-128"/>
                <a:ea typeface="HGP明朝B" panose="02020800000000000000" pitchFamily="18" charset="-128"/>
              </a:rPr>
              <a:t>JC</a:t>
            </a:r>
            <a:r>
              <a:rPr kumimoji="1" lang="ja-JP" altLang="en-US" b="1" i="0" u="none" strike="noStrike" kern="0" cap="none" spc="0" normalizeH="0" baseline="0" noProof="0" dirty="0">
                <a:ln>
                  <a:noFill/>
                </a:ln>
                <a:solidFill>
                  <a:srgbClr val="000000"/>
                </a:solidFill>
                <a:effectLst/>
                <a:uLnTx/>
                <a:uFillTx/>
                <a:latin typeface="HGP明朝B" panose="02020800000000000000" pitchFamily="18" charset="-128"/>
                <a:ea typeface="HGP明朝B" panose="02020800000000000000" pitchFamily="18" charset="-128"/>
              </a:rPr>
              <a:t>支援（配置型）</a:t>
            </a:r>
          </a:p>
        </p:txBody>
      </p:sp>
      <p:sp>
        <p:nvSpPr>
          <p:cNvPr id="35" name="AutoShape 16">
            <a:extLst>
              <a:ext uri="{FF2B5EF4-FFF2-40B4-BE49-F238E27FC236}">
                <a16:creationId xmlns:a16="http://schemas.microsoft.com/office/drawing/2014/main" id="{2EAD687A-4CCA-2E9D-E0A2-9F727EBB758C}"/>
              </a:ext>
            </a:extLst>
          </p:cNvPr>
          <p:cNvSpPr>
            <a:spLocks noChangeArrowheads="1"/>
          </p:cNvSpPr>
          <p:nvPr/>
        </p:nvSpPr>
        <p:spPr bwMode="auto">
          <a:xfrm>
            <a:off x="5312241" y="5097995"/>
            <a:ext cx="2068280" cy="310288"/>
          </a:xfrm>
          <a:prstGeom prst="roundRect">
            <a:avLst>
              <a:gd name="adj" fmla="val 35703"/>
            </a:avLst>
          </a:prstGeom>
          <a:solidFill>
            <a:srgbClr val="FFCC99"/>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en-US" altLang="ja-JP" b="1" i="0" u="none" strike="noStrike" kern="0" cap="none" spc="0" normalizeH="0" baseline="0" noProof="0" dirty="0">
                <a:ln>
                  <a:noFill/>
                </a:ln>
                <a:solidFill>
                  <a:srgbClr val="000000"/>
                </a:solidFill>
                <a:effectLst/>
                <a:uLnTx/>
                <a:uFillTx/>
                <a:latin typeface="HGP明朝B" panose="02020800000000000000" pitchFamily="18" charset="-128"/>
                <a:ea typeface="HGP明朝B" panose="02020800000000000000" pitchFamily="18" charset="-128"/>
              </a:rPr>
              <a:t>JC</a:t>
            </a:r>
            <a:r>
              <a:rPr kumimoji="1" lang="ja-JP" altLang="en-US" b="1" i="0" u="none" strike="noStrike" kern="0" cap="none" spc="0" normalizeH="0" baseline="0" noProof="0" dirty="0">
                <a:ln>
                  <a:noFill/>
                </a:ln>
                <a:solidFill>
                  <a:srgbClr val="000000"/>
                </a:solidFill>
                <a:effectLst/>
                <a:uLnTx/>
                <a:uFillTx/>
                <a:latin typeface="HGP明朝B" panose="02020800000000000000" pitchFamily="18" charset="-128"/>
                <a:ea typeface="HGP明朝B" panose="02020800000000000000" pitchFamily="18" charset="-128"/>
              </a:rPr>
              <a:t>支援（企業在籍）</a:t>
            </a:r>
          </a:p>
        </p:txBody>
      </p:sp>
      <p:sp>
        <p:nvSpPr>
          <p:cNvPr id="38" name="AutoShape 16">
            <a:extLst>
              <a:ext uri="{FF2B5EF4-FFF2-40B4-BE49-F238E27FC236}">
                <a16:creationId xmlns:a16="http://schemas.microsoft.com/office/drawing/2014/main" id="{572F707D-0008-4A7F-F8E3-6B897E180C7C}"/>
              </a:ext>
            </a:extLst>
          </p:cNvPr>
          <p:cNvSpPr>
            <a:spLocks noChangeArrowheads="1"/>
          </p:cNvSpPr>
          <p:nvPr/>
        </p:nvSpPr>
        <p:spPr bwMode="auto">
          <a:xfrm>
            <a:off x="7541904" y="1907302"/>
            <a:ext cx="2222624" cy="275827"/>
          </a:xfrm>
          <a:prstGeom prst="roundRect">
            <a:avLst>
              <a:gd name="adj" fmla="val 35703"/>
            </a:avLst>
          </a:prstGeom>
          <a:solidFill>
            <a:srgbClr val="FFCC99"/>
          </a:solidFill>
          <a:ln w="9525">
            <a:solidFill>
              <a:srgbClr val="000000"/>
            </a:solidFill>
            <a:round/>
            <a:headEnd/>
            <a:tailEnd/>
          </a:ln>
          <a:effectLst>
            <a:outerShdw dist="107763" dir="2700000" algn="ctr" rotWithShape="0">
              <a:srgbClr val="000000">
                <a:alpha val="50000"/>
              </a:srgbClr>
            </a:outerShdw>
          </a:effectLst>
        </p:spPr>
        <p:txBody>
          <a:bodyPr wrap="none" anchor="ctr"/>
          <a:lstStyle/>
          <a:p>
            <a:pPr lvl="0" algn="ctr" fontAlgn="base">
              <a:spcBef>
                <a:spcPct val="0"/>
              </a:spcBef>
              <a:spcAft>
                <a:spcPct val="0"/>
              </a:spcAft>
              <a:defRPr/>
            </a:pPr>
            <a:r>
              <a:rPr kumimoji="1" lang="en-US" altLang="ja-JP" b="1" kern="0" dirty="0">
                <a:solidFill>
                  <a:srgbClr val="000000"/>
                </a:solidFill>
                <a:latin typeface="HGP明朝B" panose="02020800000000000000" pitchFamily="18" charset="-128"/>
                <a:ea typeface="HGP明朝B" panose="02020800000000000000" pitchFamily="18" charset="-128"/>
              </a:rPr>
              <a:t>JC</a:t>
            </a:r>
            <a:r>
              <a:rPr kumimoji="1" lang="ja-JP" altLang="en-US" b="1" kern="0" dirty="0">
                <a:solidFill>
                  <a:srgbClr val="000000"/>
                </a:solidFill>
                <a:latin typeface="HGP明朝B" panose="02020800000000000000" pitchFamily="18" charset="-128"/>
                <a:ea typeface="HGP明朝B" panose="02020800000000000000" pitchFamily="18" charset="-128"/>
              </a:rPr>
              <a:t>支援（訪問型）</a:t>
            </a:r>
            <a:endParaRPr kumimoji="1" lang="ja-JP" altLang="en-US" b="1" i="0" u="none" strike="noStrike" kern="0" cap="none" spc="0" normalizeH="0" baseline="0" noProof="0" dirty="0">
              <a:ln>
                <a:noFill/>
              </a:ln>
              <a:solidFill>
                <a:srgbClr val="000000"/>
              </a:solidFill>
              <a:effectLst/>
              <a:uLnTx/>
              <a:uFillTx/>
              <a:latin typeface="HGP明朝B" panose="02020800000000000000" pitchFamily="18" charset="-128"/>
              <a:ea typeface="HGP明朝B" panose="02020800000000000000" pitchFamily="18" charset="-128"/>
            </a:endParaRPr>
          </a:p>
        </p:txBody>
      </p:sp>
      <p:sp>
        <p:nvSpPr>
          <p:cNvPr id="39" name="矢印: 下 38">
            <a:extLst>
              <a:ext uri="{FF2B5EF4-FFF2-40B4-BE49-F238E27FC236}">
                <a16:creationId xmlns:a16="http://schemas.microsoft.com/office/drawing/2014/main" id="{ED2961BB-62E5-08DD-A44C-2F62F8480A04}"/>
              </a:ext>
            </a:extLst>
          </p:cNvPr>
          <p:cNvSpPr/>
          <p:nvPr/>
        </p:nvSpPr>
        <p:spPr>
          <a:xfrm>
            <a:off x="5927464" y="4061517"/>
            <a:ext cx="279698" cy="48145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矢印: 下 39">
            <a:extLst>
              <a:ext uri="{FF2B5EF4-FFF2-40B4-BE49-F238E27FC236}">
                <a16:creationId xmlns:a16="http://schemas.microsoft.com/office/drawing/2014/main" id="{8A6BFD75-AA11-2FAF-6788-BE99CED13C35}"/>
              </a:ext>
            </a:extLst>
          </p:cNvPr>
          <p:cNvSpPr/>
          <p:nvPr/>
        </p:nvSpPr>
        <p:spPr>
          <a:xfrm rot="10800000">
            <a:off x="6441584" y="4040828"/>
            <a:ext cx="279698" cy="44896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左中かっこ 45">
            <a:extLst>
              <a:ext uri="{FF2B5EF4-FFF2-40B4-BE49-F238E27FC236}">
                <a16:creationId xmlns:a16="http://schemas.microsoft.com/office/drawing/2014/main" id="{FFA8653D-F924-9480-7F6B-B7025329E1A0}"/>
              </a:ext>
            </a:extLst>
          </p:cNvPr>
          <p:cNvSpPr/>
          <p:nvPr/>
        </p:nvSpPr>
        <p:spPr>
          <a:xfrm>
            <a:off x="1356294" y="1136340"/>
            <a:ext cx="406432" cy="250696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左中かっこ 46">
            <a:extLst>
              <a:ext uri="{FF2B5EF4-FFF2-40B4-BE49-F238E27FC236}">
                <a16:creationId xmlns:a16="http://schemas.microsoft.com/office/drawing/2014/main" id="{42589B9B-1ADC-58BD-AF02-29E104D18ADE}"/>
              </a:ext>
            </a:extLst>
          </p:cNvPr>
          <p:cNvSpPr/>
          <p:nvPr/>
        </p:nvSpPr>
        <p:spPr>
          <a:xfrm flipH="1">
            <a:off x="10462522" y="1136340"/>
            <a:ext cx="177877" cy="6972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21" name="Picture 12" descr="BD09206_">
            <a:extLst>
              <a:ext uri="{FF2B5EF4-FFF2-40B4-BE49-F238E27FC236}">
                <a16:creationId xmlns:a16="http://schemas.microsoft.com/office/drawing/2014/main" id="{9BBB779A-A534-4E9C-F709-F8F8980C6AB7}"/>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7017072" y="4358622"/>
            <a:ext cx="766763"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テキスト ボックス 40">
            <a:extLst>
              <a:ext uri="{FF2B5EF4-FFF2-40B4-BE49-F238E27FC236}">
                <a16:creationId xmlns:a16="http://schemas.microsoft.com/office/drawing/2014/main" id="{6D629400-A7A3-19A3-0B11-3434A4A305B0}"/>
              </a:ext>
            </a:extLst>
          </p:cNvPr>
          <p:cNvSpPr txBox="1"/>
          <p:nvPr/>
        </p:nvSpPr>
        <p:spPr>
          <a:xfrm>
            <a:off x="10381901" y="5862369"/>
            <a:ext cx="1423144" cy="276999"/>
          </a:xfrm>
          <a:prstGeom prst="rect">
            <a:avLst/>
          </a:prstGeom>
          <a:noFill/>
        </p:spPr>
        <p:txBody>
          <a:bodyPr wrap="square" rtlCol="0">
            <a:spAutoFit/>
          </a:bodyPr>
          <a:lstStyle/>
          <a:p>
            <a:r>
              <a:rPr kumimoji="1" lang="ja-JP" altLang="en-US" sz="1200" dirty="0">
                <a:solidFill>
                  <a:srgbClr val="FF0000"/>
                </a:solidFill>
                <a:latin typeface="ＭＳ 明朝" panose="02020609040205080304" pitchFamily="17" charset="-128"/>
                <a:ea typeface="ＭＳ 明朝" panose="02020609040205080304" pitchFamily="17" charset="-128"/>
              </a:rPr>
              <a:t>障害者雇用促進法</a:t>
            </a:r>
          </a:p>
        </p:txBody>
      </p:sp>
      <p:sp>
        <p:nvSpPr>
          <p:cNvPr id="42" name="左中かっこ 41">
            <a:extLst>
              <a:ext uri="{FF2B5EF4-FFF2-40B4-BE49-F238E27FC236}">
                <a16:creationId xmlns:a16="http://schemas.microsoft.com/office/drawing/2014/main" id="{EBAFD98A-F8D3-4E52-C69F-C7D67DB8B52F}"/>
              </a:ext>
            </a:extLst>
          </p:cNvPr>
          <p:cNvSpPr/>
          <p:nvPr/>
        </p:nvSpPr>
        <p:spPr>
          <a:xfrm rot="2459005" flipH="1">
            <a:off x="10416013" y="4268601"/>
            <a:ext cx="448583" cy="263928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20" name="図 19" descr="時計 が含まれている画像&#10;&#10;説明は自動で生成されたものです">
            <a:extLst>
              <a:ext uri="{FF2B5EF4-FFF2-40B4-BE49-F238E27FC236}">
                <a16:creationId xmlns:a16="http://schemas.microsoft.com/office/drawing/2014/main" id="{EB2712DB-42C1-0BF1-A258-995B8157B5B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86536" y="2748332"/>
            <a:ext cx="705499" cy="776438"/>
          </a:xfrm>
          <a:prstGeom prst="rect">
            <a:avLst/>
          </a:prstGeom>
        </p:spPr>
      </p:pic>
    </p:spTree>
    <p:extLst>
      <p:ext uri="{BB962C8B-B14F-4D97-AF65-F5344CB8AC3E}">
        <p14:creationId xmlns:p14="http://schemas.microsoft.com/office/powerpoint/2010/main" val="14787471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E92EE-242A-BC45-3059-933315817EFD}"/>
              </a:ext>
            </a:extLst>
          </p:cNvPr>
          <p:cNvSpPr>
            <a:spLocks noGrp="1"/>
          </p:cNvSpPr>
          <p:nvPr>
            <p:ph type="title"/>
          </p:nvPr>
        </p:nvSpPr>
        <p:spPr>
          <a:xfrm>
            <a:off x="838200" y="365126"/>
            <a:ext cx="10515600" cy="1002036"/>
          </a:xfrm>
        </p:spPr>
        <p:txBody>
          <a:bodyPr>
            <a:normAutofit/>
          </a:bodyPr>
          <a:lstStyle/>
          <a:p>
            <a:r>
              <a:rPr lang="ja-JP" altLang="en-US" sz="3600" dirty="0">
                <a:latin typeface="BIZ UDPゴシック" panose="020B0400000000000000" pitchFamily="50" charset="-128"/>
                <a:ea typeface="BIZ UDPゴシック" panose="020B0400000000000000" pitchFamily="50" charset="-128"/>
              </a:rPr>
              <a:t>地域資源マップを使って「気づき」「アイデア発想」を</a:t>
            </a:r>
            <a:r>
              <a:rPr lang="en-US" altLang="ja-JP" sz="3600" dirty="0">
                <a:latin typeface="BIZ UDPゴシック" panose="020B0400000000000000" pitchFamily="50" charset="-128"/>
                <a:ea typeface="BIZ UDPゴシック" panose="020B0400000000000000" pitchFamily="50" charset="-128"/>
              </a:rPr>
              <a:t>!</a:t>
            </a:r>
            <a:endParaRPr lang="ja-JP" altLang="en-US" sz="36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4EBB2F5A-679A-B260-70E0-8B09763630C7}"/>
              </a:ext>
            </a:extLst>
          </p:cNvPr>
          <p:cNvSpPr>
            <a:spLocks noGrp="1"/>
          </p:cNvSpPr>
          <p:nvPr>
            <p:ph sz="half" idx="1"/>
          </p:nvPr>
        </p:nvSpPr>
        <p:spPr>
          <a:xfrm>
            <a:off x="822755" y="1868666"/>
            <a:ext cx="4639321" cy="4350058"/>
          </a:xfrm>
        </p:spPr>
        <p:txBody>
          <a:bodyPr>
            <a:normAutofit lnSpcReduction="10000"/>
          </a:bodyPr>
          <a:lstStyle/>
          <a:p>
            <a:pPr marL="0" indent="0">
              <a:buNone/>
            </a:pPr>
            <a:r>
              <a:rPr lang="ja-JP" altLang="en-US"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地域資源マップの使い方</a:t>
            </a:r>
          </a:p>
          <a:p>
            <a:pPr marL="0" indent="0">
              <a:buNone/>
            </a:pPr>
            <a:endParaRPr lang="en-US" altLang="ja-JP" sz="100" dirty="0">
              <a:latin typeface="BIZ UDPゴシック" panose="020B0400000000000000" pitchFamily="50" charset="-128"/>
              <a:ea typeface="BIZ UDPゴシック" panose="020B0400000000000000" pitchFamily="50" charset="-128"/>
            </a:endParaRPr>
          </a:p>
          <a:p>
            <a:pPr marL="0" indent="0">
              <a:buNone/>
            </a:pPr>
            <a:r>
              <a:rPr lang="en-US" altLang="ja-JP" sz="2000" dirty="0"/>
              <a:t>【</a:t>
            </a:r>
            <a:r>
              <a:rPr lang="ja-JP" altLang="en-US" sz="2000" dirty="0"/>
              <a:t>例</a:t>
            </a:r>
            <a:r>
              <a:rPr lang="en-US" altLang="ja-JP" sz="2000" dirty="0"/>
              <a:t>】</a:t>
            </a:r>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sz="1000" dirty="0"/>
          </a:p>
        </p:txBody>
      </p:sp>
      <p:sp>
        <p:nvSpPr>
          <p:cNvPr id="4" name="コンテンツ プレースホルダー 3">
            <a:extLst>
              <a:ext uri="{FF2B5EF4-FFF2-40B4-BE49-F238E27FC236}">
                <a16:creationId xmlns:a16="http://schemas.microsoft.com/office/drawing/2014/main" id="{DF0B9CA4-2177-FB8B-4545-399D01A50AD3}"/>
              </a:ext>
            </a:extLst>
          </p:cNvPr>
          <p:cNvSpPr>
            <a:spLocks noGrp="1"/>
          </p:cNvSpPr>
          <p:nvPr>
            <p:ph sz="half" idx="2"/>
          </p:nvPr>
        </p:nvSpPr>
        <p:spPr>
          <a:xfrm>
            <a:off x="6052349" y="1820046"/>
            <a:ext cx="5465687" cy="4672827"/>
          </a:xfrm>
        </p:spPr>
        <p:txBody>
          <a:bodyPr>
            <a:normAutofit lnSpcReduction="10000"/>
          </a:bodyPr>
          <a:lstStyle/>
          <a:p>
            <a:pPr marL="0" indent="0">
              <a:lnSpc>
                <a:spcPct val="120000"/>
              </a:lnSpc>
              <a:buNone/>
            </a:pPr>
            <a:r>
              <a:rPr lang="ja-JP" altLang="en-US" sz="2000" dirty="0">
                <a:latin typeface="BIZ UDPゴシック" panose="020B0400000000000000" pitchFamily="50" charset="-128"/>
                <a:ea typeface="BIZ UDPゴシック" panose="020B0400000000000000" pitchFamily="50" charset="-128"/>
              </a:rPr>
              <a:t>「障がいのある人たちが地域で暮らし・働くために必要なことを、既存の制度だけで解決しようとしていませんか」</a:t>
            </a:r>
            <a:endParaRPr lang="en-US" altLang="ja-JP" sz="2000"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sz="1400" dirty="0">
                <a:latin typeface="BIZ UDPゴシック" panose="020B0400000000000000" pitchFamily="50" charset="-128"/>
                <a:ea typeface="BIZ UDPゴシック" panose="020B0400000000000000" pitchFamily="50" charset="-128"/>
              </a:rPr>
              <a:t>演習では、地域資源マップを使って、</a:t>
            </a:r>
          </a:p>
          <a:p>
            <a:pPr marL="0" indent="0">
              <a:lnSpc>
                <a:spcPct val="120000"/>
              </a:lnSpc>
              <a:buNone/>
            </a:pPr>
            <a:r>
              <a:rPr lang="ja-JP" altLang="en-US" sz="1400" dirty="0">
                <a:latin typeface="BIZ UDPゴシック" panose="020B0400000000000000" pitchFamily="50" charset="-128"/>
                <a:ea typeface="BIZ UDPゴシック" panose="020B0400000000000000" pitchFamily="50" charset="-128"/>
              </a:rPr>
              <a:t>①それぞれのカテゴリーごとに地域にある資源を出し合いその資源と連携したい理由を話し合う</a:t>
            </a: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sz="1400" dirty="0">
                <a:latin typeface="BIZ UDPゴシック" panose="020B0400000000000000" pitchFamily="50" charset="-128"/>
                <a:ea typeface="BIZ UDPゴシック" panose="020B0400000000000000" pitchFamily="50" charset="-128"/>
              </a:rPr>
              <a:t>②どのような社会資源に、どのようなアプローチができるのかを話し合う</a:t>
            </a:r>
          </a:p>
          <a:p>
            <a:pPr marL="0" indent="0">
              <a:lnSpc>
                <a:spcPct val="120000"/>
              </a:lnSpc>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留意点</a:t>
            </a: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sz="1400" dirty="0">
                <a:latin typeface="BIZ UDPゴシック" panose="020B0400000000000000" pitchFamily="50" charset="-128"/>
                <a:ea typeface="BIZ UDPゴシック" panose="020B0400000000000000" pitchFamily="50" charset="-128"/>
              </a:rPr>
              <a:t>連携等が「ご本人にどのようなメリットがあるのか」を基本に話し合いを進めて下さい</a:t>
            </a:r>
            <a:endParaRPr lang="en-US" altLang="ja-JP" sz="1600" dirty="0">
              <a:latin typeface="BIZ UDPゴシック" panose="020B0400000000000000" pitchFamily="50" charset="-128"/>
              <a:ea typeface="BIZ UDPゴシック" panose="020B0400000000000000" pitchFamily="50" charset="-128"/>
            </a:endParaRPr>
          </a:p>
          <a:p>
            <a:pPr marL="0" indent="0">
              <a:lnSpc>
                <a:spcPct val="120000"/>
              </a:lnSpc>
              <a:buNone/>
            </a:pP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時間があれば・・・</a:t>
            </a:r>
          </a:p>
          <a:p>
            <a:pPr marL="0" indent="0">
              <a:lnSpc>
                <a:spcPct val="120000"/>
              </a:lnSpc>
              <a:buNone/>
            </a:pPr>
            <a:r>
              <a:rPr lang="ja-JP" altLang="en-US" sz="1400" dirty="0">
                <a:latin typeface="BIZ UDPゴシック" panose="020B0400000000000000" pitchFamily="50" charset="-128"/>
                <a:ea typeface="BIZ UDPゴシック" panose="020B0400000000000000" pitchFamily="50" charset="-128"/>
              </a:rPr>
              <a:t>あったらいいなと思う資源や事業・企画等のアイデアもあれば取り入れる</a:t>
            </a:r>
          </a:p>
          <a:p>
            <a:pPr marL="0" indent="0">
              <a:lnSpc>
                <a:spcPct val="120000"/>
              </a:lnSpc>
              <a:buNone/>
            </a:pPr>
            <a:endParaRPr lang="en-US" altLang="ja-JP" sz="1400" dirty="0">
              <a:latin typeface="BIZ UDPゴシック" panose="020B0400000000000000" pitchFamily="50" charset="-128"/>
              <a:ea typeface="BIZ UDPゴシック" panose="020B0400000000000000" pitchFamily="50" charset="-128"/>
            </a:endParaRPr>
          </a:p>
          <a:p>
            <a:pPr marL="0" indent="0">
              <a:lnSpc>
                <a:spcPct val="120000"/>
              </a:lnSpc>
              <a:buNone/>
            </a:pPr>
            <a:endParaRPr lang="ja-JP" altLang="en-US" dirty="0"/>
          </a:p>
        </p:txBody>
      </p:sp>
      <p:sp>
        <p:nvSpPr>
          <p:cNvPr id="5" name="四角形: 角を丸くする 4">
            <a:extLst>
              <a:ext uri="{FF2B5EF4-FFF2-40B4-BE49-F238E27FC236}">
                <a16:creationId xmlns:a16="http://schemas.microsoft.com/office/drawing/2014/main" id="{5BB72424-CCE4-1014-0C60-34740F32809C}"/>
              </a:ext>
            </a:extLst>
          </p:cNvPr>
          <p:cNvSpPr/>
          <p:nvPr/>
        </p:nvSpPr>
        <p:spPr>
          <a:xfrm>
            <a:off x="1258961" y="3212434"/>
            <a:ext cx="3904325" cy="2802188"/>
          </a:xfrm>
          <a:prstGeom prst="roundRect">
            <a:avLst>
              <a:gd name="adj" fmla="val 9429"/>
            </a:avLst>
          </a:prstGeom>
          <a:solidFill>
            <a:srgbClr val="FFE5FF"/>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latin typeface="BIZ UDゴシック" panose="020B0400000000000000" pitchFamily="49" charset="-128"/>
                <a:ea typeface="BIZ UDゴシック" panose="020B0400000000000000" pitchFamily="49" charset="-128"/>
              </a:rPr>
              <a:t>　　</a:t>
            </a:r>
          </a:p>
          <a:p>
            <a:r>
              <a:rPr lang="ja-JP" altLang="en-US" sz="1100" dirty="0">
                <a:solidFill>
                  <a:schemeClr val="tx1"/>
                </a:solidFill>
                <a:latin typeface="BIZ UDゴシック" panose="020B0400000000000000" pitchFamily="49" charset="-128"/>
                <a:ea typeface="BIZ UDゴシック" panose="020B0400000000000000" pitchFamily="49" charset="-128"/>
              </a:rPr>
              <a:t>　　　地域にある資源　　 　　連携したい理由</a:t>
            </a:r>
            <a:endParaRPr lang="ja-JP" altLang="en-US" sz="1100" dirty="0"/>
          </a:p>
        </p:txBody>
      </p:sp>
      <p:sp>
        <p:nvSpPr>
          <p:cNvPr id="6" name="正方形/長方形 5">
            <a:extLst>
              <a:ext uri="{FF2B5EF4-FFF2-40B4-BE49-F238E27FC236}">
                <a16:creationId xmlns:a16="http://schemas.microsoft.com/office/drawing/2014/main" id="{358A731E-E2F1-1AFA-33EA-D5D64066A408}"/>
              </a:ext>
            </a:extLst>
          </p:cNvPr>
          <p:cNvSpPr/>
          <p:nvPr/>
        </p:nvSpPr>
        <p:spPr>
          <a:xfrm>
            <a:off x="1550999" y="3792763"/>
            <a:ext cx="1660124" cy="1993473"/>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ja-JP" altLang="en-US" sz="1100" dirty="0"/>
              <a:t>・例を参考に、地域を見渡して、今ある資源を列挙する</a:t>
            </a:r>
            <a:endParaRPr lang="en-US" altLang="ja-JP" sz="1100" dirty="0"/>
          </a:p>
          <a:p>
            <a:endParaRPr lang="en-US" altLang="ja-JP" sz="1100" dirty="0"/>
          </a:p>
          <a:p>
            <a:r>
              <a:rPr lang="ja-JP" altLang="en-US" sz="1100" dirty="0"/>
              <a:t>・あらゆる分野から、できるだけたくさんの資源を見つける</a:t>
            </a:r>
            <a:endParaRPr lang="en-US" altLang="ja-JP" sz="1100" dirty="0"/>
          </a:p>
          <a:p>
            <a:endParaRPr lang="en-US" altLang="ja-JP" sz="1100" dirty="0"/>
          </a:p>
          <a:p>
            <a:r>
              <a:rPr lang="ja-JP" altLang="en-US" sz="1100" dirty="0"/>
              <a:t>・フォーマル・インフォーマルも含めて考える</a:t>
            </a:r>
            <a:endParaRPr lang="en-US" altLang="ja-JP" sz="1100" dirty="0"/>
          </a:p>
          <a:p>
            <a:endParaRPr lang="en-US" altLang="ja-JP" sz="1200" dirty="0"/>
          </a:p>
          <a:p>
            <a:endParaRPr lang="ja-JP" altLang="en-US" sz="1200" dirty="0"/>
          </a:p>
        </p:txBody>
      </p:sp>
      <p:sp>
        <p:nvSpPr>
          <p:cNvPr id="10" name="正方形/長方形 9">
            <a:extLst>
              <a:ext uri="{FF2B5EF4-FFF2-40B4-BE49-F238E27FC236}">
                <a16:creationId xmlns:a16="http://schemas.microsoft.com/office/drawing/2014/main" id="{AF1051EA-CEED-D3BC-67A1-7559C4922E76}"/>
              </a:ext>
            </a:extLst>
          </p:cNvPr>
          <p:cNvSpPr/>
          <p:nvPr/>
        </p:nvSpPr>
        <p:spPr>
          <a:xfrm>
            <a:off x="3211123" y="3792763"/>
            <a:ext cx="1660124" cy="1993473"/>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ja-JP" altLang="en-US" sz="1100" dirty="0"/>
              <a:t>その資源と連携したい理由を挙げる</a:t>
            </a:r>
            <a:endParaRPr lang="en-US" altLang="ja-JP" sz="1100" dirty="0"/>
          </a:p>
          <a:p>
            <a:endParaRPr lang="en-US" altLang="ja-JP" sz="1200" dirty="0"/>
          </a:p>
          <a:p>
            <a:endParaRPr lang="ja-JP" altLang="en-US" sz="1200" dirty="0"/>
          </a:p>
        </p:txBody>
      </p:sp>
      <p:cxnSp>
        <p:nvCxnSpPr>
          <p:cNvPr id="7" name="直線コネクタ 6">
            <a:extLst>
              <a:ext uri="{FF2B5EF4-FFF2-40B4-BE49-F238E27FC236}">
                <a16:creationId xmlns:a16="http://schemas.microsoft.com/office/drawing/2014/main" id="{ADBBF8EE-5823-29BE-7E00-78BC3C4A91C1}"/>
              </a:ext>
            </a:extLst>
          </p:cNvPr>
          <p:cNvCxnSpPr>
            <a:cxnSpLocks/>
          </p:cNvCxnSpPr>
          <p:nvPr/>
        </p:nvCxnSpPr>
        <p:spPr>
          <a:xfrm flipH="1">
            <a:off x="5760866" y="1820046"/>
            <a:ext cx="8138" cy="4672829"/>
          </a:xfrm>
          <a:prstGeom prst="line">
            <a:avLst/>
          </a:prstGeom>
          <a:ln>
            <a:prstDash val="sys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167278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9CEE080-05E9-7F70-DB2F-BB8E5CA5FAD6}"/>
              </a:ext>
            </a:extLst>
          </p:cNvPr>
          <p:cNvPicPr>
            <a:picLocks noChangeAspect="1"/>
          </p:cNvPicPr>
          <p:nvPr/>
        </p:nvPicPr>
        <p:blipFill>
          <a:blip r:embed="rId2"/>
          <a:stretch>
            <a:fillRect/>
          </a:stretch>
        </p:blipFill>
        <p:spPr>
          <a:xfrm>
            <a:off x="975747" y="0"/>
            <a:ext cx="10240505" cy="6858000"/>
          </a:xfrm>
          <a:prstGeom prst="rect">
            <a:avLst/>
          </a:prstGeom>
        </p:spPr>
      </p:pic>
    </p:spTree>
    <p:extLst>
      <p:ext uri="{BB962C8B-B14F-4D97-AF65-F5344CB8AC3E}">
        <p14:creationId xmlns:p14="http://schemas.microsoft.com/office/powerpoint/2010/main" val="23126916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63DCC8-514D-91F5-D473-B27BA170848E}"/>
              </a:ext>
            </a:extLst>
          </p:cNvPr>
          <p:cNvSpPr>
            <a:spLocks noGrp="1"/>
          </p:cNvSpPr>
          <p:nvPr>
            <p:ph type="title"/>
          </p:nvPr>
        </p:nvSpPr>
        <p:spPr>
          <a:xfrm>
            <a:off x="838200" y="365126"/>
            <a:ext cx="10515600" cy="560564"/>
          </a:xfrm>
        </p:spPr>
        <p:txBody>
          <a:bodyPr>
            <a:normAutofit fontScale="90000"/>
          </a:bodyPr>
          <a:lstStyle/>
          <a:p>
            <a:pPr algn="ctr"/>
            <a:br>
              <a:rPr kumimoji="1" lang="ja-JP" altLang="en-US" sz="4000" dirty="0"/>
            </a:br>
            <a:r>
              <a:rPr lang="ja-JP" altLang="en-US" sz="4000" dirty="0">
                <a:latin typeface="UD デジタル 教科書体 NK-R" panose="02020400000000000000" pitchFamily="18" charset="-128"/>
                <a:ea typeface="UD デジタル 教科書体 NK-R" panose="02020400000000000000" pitchFamily="18" charset="-128"/>
              </a:rPr>
              <a:t>サービス等利用計画を作成する際のポイント</a:t>
            </a:r>
            <a:br>
              <a:rPr kumimoji="1" lang="ja-JP" altLang="en-US" dirty="0"/>
            </a:br>
            <a:endParaRPr kumimoji="1" lang="ja-JP" altLang="en-US" dirty="0"/>
          </a:p>
        </p:txBody>
      </p:sp>
      <p:sp>
        <p:nvSpPr>
          <p:cNvPr id="4" name="コンテンツ プレースホルダー 2">
            <a:extLst>
              <a:ext uri="{FF2B5EF4-FFF2-40B4-BE49-F238E27FC236}">
                <a16:creationId xmlns:a16="http://schemas.microsoft.com/office/drawing/2014/main" id="{67CD2C90-E7D4-9285-888F-06F83E94CD0A}"/>
              </a:ext>
            </a:extLst>
          </p:cNvPr>
          <p:cNvSpPr>
            <a:spLocks noGrp="1"/>
          </p:cNvSpPr>
          <p:nvPr>
            <p:ph idx="1"/>
          </p:nvPr>
        </p:nvSpPr>
        <p:spPr>
          <a:xfrm>
            <a:off x="838200" y="1072444"/>
            <a:ext cx="10515600" cy="5546565"/>
          </a:xfrm>
        </p:spPr>
        <p:txBody>
          <a:bodyPr>
            <a:normAutofit fontScale="92500" lnSpcReduction="10000"/>
          </a:bodyPr>
          <a:lstStyle/>
          <a:p>
            <a:pPr marL="0" indent="0">
              <a:buNone/>
            </a:pPr>
            <a:r>
              <a:rPr lang="ja-JP" altLang="en-US" b="1" dirty="0">
                <a:latin typeface="UD デジタル 教科書体 NK-R" panose="02020400000000000000" pitchFamily="18" charset="-128"/>
                <a:ea typeface="UD デジタル 教科書体 NK-R" panose="02020400000000000000" pitchFamily="18" charset="-128"/>
              </a:rPr>
              <a:t>サービス管理責任者としてサービス担当者会議に参加する際のポイントを参考にして、サービス等利用計画を作成する</a:t>
            </a:r>
          </a:p>
          <a:p>
            <a:pPr marL="0" indent="0" algn="ctr">
              <a:buNone/>
            </a:pPr>
            <a:r>
              <a:rPr lang="ja-JP" altLang="en-US" sz="3200" dirty="0"/>
              <a:t>⇓</a:t>
            </a:r>
            <a:endParaRPr lang="ja-JP" altLang="en-US" sz="40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・サービス利用に至る経緯を確認する</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・ご本人の意向を、ご本人の言葉により確認する</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・ご家族の意向を、ご家族の言葉により確認する</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・相談支援専門員によるアセスメントの内容やニーズの整理について不明な点を確</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認したり、意見を述べる</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・サービス等利用計画案に示されている支援の方向性や必要な支援内容の全体像を</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確認する</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・それぞれの事業所に求められていることについて確認すると共に、対応可能なこと、</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現状では困難なことについて確認する</a:t>
            </a:r>
          </a:p>
          <a:p>
            <a:pPr marL="0" indent="0">
              <a:buNone/>
            </a:pPr>
            <a:r>
              <a:rPr lang="ja-JP" altLang="en-US" sz="2400" dirty="0">
                <a:latin typeface="UD デジタル 教科書体 NK-R" panose="02020400000000000000" pitchFamily="18" charset="-128"/>
                <a:ea typeface="UD デジタル 教科書体 NK-R" panose="02020400000000000000" pitchFamily="18" charset="-128"/>
              </a:rPr>
              <a:t>　　・今後のスケジュールについて確認する</a:t>
            </a:r>
          </a:p>
          <a:p>
            <a:pPr marL="0" indent="0">
              <a:buNone/>
            </a:pPr>
            <a:endParaRPr lang="ja-JP" altLang="en-US" sz="3200" dirty="0">
              <a:latin typeface="UD デジタル 教科書体 NK-R" panose="02020400000000000000" pitchFamily="18" charset="-128"/>
              <a:ea typeface="UD デジタル 教科書体 NK-R" panose="02020400000000000000" pitchFamily="18" charset="-128"/>
            </a:endParaRPr>
          </a:p>
          <a:p>
            <a:pPr marL="0" indent="0">
              <a:buNone/>
            </a:pPr>
            <a:endParaRPr lang="ja-JP" altLang="en-US" dirty="0"/>
          </a:p>
          <a:p>
            <a:pPr marL="0" indent="0">
              <a:buNone/>
            </a:pPr>
            <a:endParaRPr lang="ja-JP" altLang="en-US" dirty="0"/>
          </a:p>
          <a:p>
            <a:pPr marL="0" indent="0">
              <a:buNone/>
            </a:pPr>
            <a:endParaRPr lang="ja-JP" altLang="en-US" dirty="0"/>
          </a:p>
          <a:p>
            <a:pPr marL="0" indent="0">
              <a:buNone/>
            </a:pPr>
            <a:endParaRPr lang="ja-JP" altLang="en-US" dirty="0"/>
          </a:p>
          <a:p>
            <a:pPr marL="0" indent="0">
              <a:buNone/>
            </a:pPr>
            <a:endParaRPr lang="en-US" altLang="ja-JP" dirty="0"/>
          </a:p>
        </p:txBody>
      </p:sp>
      <p:sp>
        <p:nvSpPr>
          <p:cNvPr id="3" name="スライド番号プレースホルダー 2">
            <a:extLst>
              <a:ext uri="{FF2B5EF4-FFF2-40B4-BE49-F238E27FC236}">
                <a16:creationId xmlns:a16="http://schemas.microsoft.com/office/drawing/2014/main" id="{9D23D210-F21D-DA1F-A97D-D7419D5369B1}"/>
              </a:ext>
            </a:extLst>
          </p:cNvPr>
          <p:cNvSpPr>
            <a:spLocks noGrp="1"/>
          </p:cNvSpPr>
          <p:nvPr>
            <p:ph type="sldNum" sz="quarter" idx="12"/>
          </p:nvPr>
        </p:nvSpPr>
        <p:spPr/>
        <p:txBody>
          <a:bodyPr/>
          <a:lstStyle/>
          <a:p>
            <a:fld id="{C339E4E8-780C-47DA-9976-8D59F520AA81}" type="slidenum">
              <a:rPr kumimoji="1" lang="ja-JP" altLang="en-US" smtClean="0"/>
              <a:t>44</a:t>
            </a:fld>
            <a:endParaRPr kumimoji="1" lang="ja-JP" altLang="en-US"/>
          </a:p>
        </p:txBody>
      </p:sp>
    </p:spTree>
    <p:extLst>
      <p:ext uri="{BB962C8B-B14F-4D97-AF65-F5344CB8AC3E}">
        <p14:creationId xmlns:p14="http://schemas.microsoft.com/office/powerpoint/2010/main" val="27875075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4D737-F2A4-6457-22A7-540FC48BF0BF}"/>
              </a:ext>
            </a:extLst>
          </p:cNvPr>
          <p:cNvSpPr>
            <a:spLocks noGrp="1"/>
          </p:cNvSpPr>
          <p:nvPr>
            <p:ph type="title"/>
          </p:nvPr>
        </p:nvSpPr>
        <p:spPr>
          <a:xfrm>
            <a:off x="838200" y="1443421"/>
            <a:ext cx="10515600" cy="3352860"/>
          </a:xfrm>
        </p:spPr>
        <p:txBody>
          <a:bodyPr>
            <a:normAutofit fontScale="90000"/>
          </a:bodyPr>
          <a:lstStyle/>
          <a:p>
            <a:pPr algn="ctr">
              <a:lnSpc>
                <a:spcPct val="150000"/>
              </a:lnSpc>
            </a:pPr>
            <a:r>
              <a:rPr lang="ja-JP" altLang="en-US" dirty="0">
                <a:latin typeface="UD デジタル 教科書体 NK-R" panose="02020400000000000000" pitchFamily="18" charset="-128"/>
                <a:ea typeface="UD デジタル 教科書体 NK-R" panose="02020400000000000000" pitchFamily="18" charset="-128"/>
              </a:rPr>
              <a:t>演習②</a:t>
            </a:r>
            <a:br>
              <a:rPr lang="en-US" altLang="ja-JP" dirty="0">
                <a:latin typeface="UD デジタル 教科書体 NK-R" panose="02020400000000000000" pitchFamily="18" charset="-128"/>
                <a:ea typeface="UD デジタル 教科書体 NK-R" panose="02020400000000000000" pitchFamily="18" charset="-128"/>
              </a:rPr>
            </a:br>
            <a:br>
              <a:rPr lang="en-US" altLang="ja-JP" dirty="0">
                <a:latin typeface="UD デジタル 教科書体 NK-R" panose="02020400000000000000" pitchFamily="18" charset="-128"/>
                <a:ea typeface="UD デジタル 教科書体 NK-R" panose="02020400000000000000" pitchFamily="18" charset="-128"/>
              </a:rPr>
            </a:br>
            <a:r>
              <a:rPr lang="en-US" altLang="ja-JP" sz="3600" dirty="0">
                <a:latin typeface="UD デジタル 教科書体 NK-R" panose="02020400000000000000" pitchFamily="18" charset="-128"/>
                <a:ea typeface="UD デジタル 教科書体 NK-R" panose="02020400000000000000" pitchFamily="18" charset="-128"/>
              </a:rPr>
              <a:t>A</a:t>
            </a:r>
            <a:r>
              <a:rPr lang="ja-JP" altLang="en-US" sz="3600" dirty="0">
                <a:latin typeface="UD デジタル 教科書体 NK-R" panose="02020400000000000000" pitchFamily="18" charset="-128"/>
                <a:ea typeface="UD デジタル 教科書体 NK-R" panose="02020400000000000000" pitchFamily="18" charset="-128"/>
              </a:rPr>
              <a:t>型利用の個別支援計画の作成会議　</a:t>
            </a:r>
            <a:br>
              <a:rPr lang="en-US" altLang="ja-JP" sz="3600" dirty="0">
                <a:latin typeface="UD デジタル 教科書体 NK-R" panose="02020400000000000000" pitchFamily="18" charset="-128"/>
                <a:ea typeface="UD デジタル 教科書体 NK-R" panose="02020400000000000000" pitchFamily="18" charset="-128"/>
              </a:rPr>
            </a:br>
            <a:r>
              <a:rPr lang="en-US" altLang="ja-JP" sz="3600" dirty="0">
                <a:latin typeface="UD デジタル 教科書体 NK-R" panose="02020400000000000000" pitchFamily="18" charset="-128"/>
                <a:ea typeface="UD デジタル 教科書体 NK-R" panose="02020400000000000000" pitchFamily="18" charset="-128"/>
              </a:rPr>
              <a:t>(</a:t>
            </a:r>
            <a:r>
              <a:rPr lang="ja-JP" altLang="en-US" sz="3600" dirty="0">
                <a:latin typeface="UD デジタル 教科書体 NK-R" panose="02020400000000000000" pitchFamily="18" charset="-128"/>
                <a:ea typeface="UD デジタル 教科書体 NK-R" panose="02020400000000000000" pitchFamily="18" charset="-128"/>
              </a:rPr>
              <a:t>一年後、一般就労に向けて</a:t>
            </a:r>
            <a:r>
              <a:rPr lang="en-US" altLang="ja-JP" sz="3600" dirty="0">
                <a:latin typeface="UD デジタル 教科書体 NK-R" panose="02020400000000000000" pitchFamily="18" charset="-128"/>
                <a:ea typeface="UD デジタル 教科書体 NK-R" panose="02020400000000000000" pitchFamily="18" charset="-128"/>
              </a:rPr>
              <a:t>)</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3" name="スライド番号プレースホルダー 2">
            <a:extLst>
              <a:ext uri="{FF2B5EF4-FFF2-40B4-BE49-F238E27FC236}">
                <a16:creationId xmlns:a16="http://schemas.microsoft.com/office/drawing/2014/main" id="{0567E830-0FD7-E0D4-147E-C8E5D1A9A75F}"/>
              </a:ext>
            </a:extLst>
          </p:cNvPr>
          <p:cNvSpPr>
            <a:spLocks noGrp="1"/>
          </p:cNvSpPr>
          <p:nvPr>
            <p:ph type="sldNum" sz="quarter" idx="12"/>
          </p:nvPr>
        </p:nvSpPr>
        <p:spPr/>
        <p:txBody>
          <a:bodyPr/>
          <a:lstStyle/>
          <a:p>
            <a:fld id="{C339E4E8-780C-47DA-9976-8D59F520AA81}" type="slidenum">
              <a:rPr kumimoji="1" lang="ja-JP" altLang="en-US" smtClean="0"/>
              <a:t>45</a:t>
            </a:fld>
            <a:endParaRPr kumimoji="1" lang="ja-JP" altLang="en-US"/>
          </a:p>
        </p:txBody>
      </p:sp>
    </p:spTree>
    <p:extLst>
      <p:ext uri="{BB962C8B-B14F-4D97-AF65-F5344CB8AC3E}">
        <p14:creationId xmlns:p14="http://schemas.microsoft.com/office/powerpoint/2010/main" val="36932497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BAF35256-E1CC-E5D1-D129-222A59EC3AB7}"/>
              </a:ext>
            </a:extLst>
          </p:cNvPr>
          <p:cNvGraphicFramePr>
            <a:graphicFrameLocks noGrp="1"/>
          </p:cNvGraphicFramePr>
          <p:nvPr>
            <p:extLst>
              <p:ext uri="{D42A27DB-BD31-4B8C-83A1-F6EECF244321}">
                <p14:modId xmlns:p14="http://schemas.microsoft.com/office/powerpoint/2010/main" val="1245351827"/>
              </p:ext>
            </p:extLst>
          </p:nvPr>
        </p:nvGraphicFramePr>
        <p:xfrm>
          <a:off x="148795" y="21979"/>
          <a:ext cx="11894409" cy="6699496"/>
        </p:xfrm>
        <a:graphic>
          <a:graphicData uri="http://schemas.openxmlformats.org/drawingml/2006/table">
            <a:tbl>
              <a:tblPr/>
              <a:tblGrid>
                <a:gridCol w="288729">
                  <a:extLst>
                    <a:ext uri="{9D8B030D-6E8A-4147-A177-3AD203B41FA5}">
                      <a16:colId xmlns:a16="http://schemas.microsoft.com/office/drawing/2014/main" val="399131560"/>
                    </a:ext>
                  </a:extLst>
                </a:gridCol>
                <a:gridCol w="288729">
                  <a:extLst>
                    <a:ext uri="{9D8B030D-6E8A-4147-A177-3AD203B41FA5}">
                      <a16:colId xmlns:a16="http://schemas.microsoft.com/office/drawing/2014/main" val="3151935078"/>
                    </a:ext>
                  </a:extLst>
                </a:gridCol>
                <a:gridCol w="348869">
                  <a:extLst>
                    <a:ext uri="{9D8B030D-6E8A-4147-A177-3AD203B41FA5}">
                      <a16:colId xmlns:a16="http://schemas.microsoft.com/office/drawing/2014/main" val="2373444409"/>
                    </a:ext>
                  </a:extLst>
                </a:gridCol>
                <a:gridCol w="707148">
                  <a:extLst>
                    <a:ext uri="{9D8B030D-6E8A-4147-A177-3AD203B41FA5}">
                      <a16:colId xmlns:a16="http://schemas.microsoft.com/office/drawing/2014/main" val="2091160532"/>
                    </a:ext>
                  </a:extLst>
                </a:gridCol>
                <a:gridCol w="2014973">
                  <a:extLst>
                    <a:ext uri="{9D8B030D-6E8A-4147-A177-3AD203B41FA5}">
                      <a16:colId xmlns:a16="http://schemas.microsoft.com/office/drawing/2014/main" val="3341562083"/>
                    </a:ext>
                  </a:extLst>
                </a:gridCol>
                <a:gridCol w="707964">
                  <a:extLst>
                    <a:ext uri="{9D8B030D-6E8A-4147-A177-3AD203B41FA5}">
                      <a16:colId xmlns:a16="http://schemas.microsoft.com/office/drawing/2014/main" val="293854525"/>
                    </a:ext>
                  </a:extLst>
                </a:gridCol>
                <a:gridCol w="463427">
                  <a:extLst>
                    <a:ext uri="{9D8B030D-6E8A-4147-A177-3AD203B41FA5}">
                      <a16:colId xmlns:a16="http://schemas.microsoft.com/office/drawing/2014/main" val="932285625"/>
                    </a:ext>
                  </a:extLst>
                </a:gridCol>
                <a:gridCol w="517358">
                  <a:extLst>
                    <a:ext uri="{9D8B030D-6E8A-4147-A177-3AD203B41FA5}">
                      <a16:colId xmlns:a16="http://schemas.microsoft.com/office/drawing/2014/main" val="2083831220"/>
                    </a:ext>
                  </a:extLst>
                </a:gridCol>
                <a:gridCol w="757989">
                  <a:extLst>
                    <a:ext uri="{9D8B030D-6E8A-4147-A177-3AD203B41FA5}">
                      <a16:colId xmlns:a16="http://schemas.microsoft.com/office/drawing/2014/main" val="2814979439"/>
                    </a:ext>
                  </a:extLst>
                </a:gridCol>
                <a:gridCol w="5799223">
                  <a:extLst>
                    <a:ext uri="{9D8B030D-6E8A-4147-A177-3AD203B41FA5}">
                      <a16:colId xmlns:a16="http://schemas.microsoft.com/office/drawing/2014/main" val="2919133230"/>
                    </a:ext>
                  </a:extLst>
                </a:gridCol>
              </a:tblGrid>
              <a:tr h="248684">
                <a:tc gridSpan="3">
                  <a:txBody>
                    <a:bodyPr/>
                    <a:lstStyle/>
                    <a:p>
                      <a:pPr algn="l"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DEDED"/>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小単元</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項目</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l"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学習内容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形態</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役割分担</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l" fontAlgn="ctr"/>
                      <a:r>
                        <a:rPr lang="ja-JP" altLang="en-US" sz="16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手順の詳細、指導・評価上の留意点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131297464"/>
                  </a:ext>
                </a:extLst>
              </a:tr>
              <a:tr h="302470">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所要</a:t>
                      </a: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l"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9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使用する教材・ツール</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進行</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担当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extLst>
                  <a:ext uri="{0D108BD9-81ED-4DB2-BD59-A6C34878D82A}">
                    <a16:rowId xmlns:a16="http://schemas.microsoft.com/office/drawing/2014/main" val="944648870"/>
                  </a:ext>
                </a:extLst>
              </a:tr>
              <a:tr h="862781">
                <a:tc rowSpan="4">
                  <a:txBody>
                    <a:bodyPr/>
                    <a:lstStyle/>
                    <a:p>
                      <a:pPr algn="ct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演習②</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事例の説明</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サービス等利用計画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講義</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B</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型から</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型へ移行の際のサービス等利用計画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B</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型でのアセスメント等の情報 </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を提供</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526425"/>
                  </a:ext>
                </a:extLst>
              </a:tr>
              <a:tr h="1479884">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r" fontAlgn="ctr"/>
                      <a:r>
                        <a:rPr lang="ja-JP" altLang="en-US" sz="10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15</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型事業所サービス管理責任者としての個人ワーク</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個別支援計画の原案作成</a:t>
                      </a: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ニーズの整理票</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個別支援計画の様式</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個人</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各自が</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型のサービス管理責任者の立場で、個別支援計画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作成のためニーズ整</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理を行う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サービス管理責任者として</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型の個別支援計画</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案</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の作成を体験する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個別支援計画作成会議に招集する人や機関の設定も含めて考える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78660861"/>
                  </a:ext>
                </a:extLst>
              </a:tr>
              <a:tr h="2277662">
                <a:tc vMerge="1">
                  <a:txBody>
                    <a:bodyPr/>
                    <a:lstStyle/>
                    <a:p>
                      <a:endParaRPr kumimoji="1" lang="ja-JP" altLang="en-US"/>
                    </a:p>
                  </a:txBody>
                  <a:tcPr/>
                </a:tc>
                <a:tc>
                  <a:txBody>
                    <a:bodyPr/>
                    <a:lstStyle/>
                    <a:p>
                      <a:pPr algn="r" fontAlgn="ctr"/>
                      <a:r>
                        <a:rPr lang="ja-JP" altLang="en-US" sz="10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45</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型事業所としてのグループワーク</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個別支援計画作成会議</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ロールプレイ</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a: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Ｇ</a:t>
                      </a:r>
                      <a:b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統括</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ロールプレイの配役を決めて、役付けを行う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この時、他機関からの参加者を一人以上設定、また観察者を置く</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グループにおいてロールプレイを行う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進行はサービス管理責任者が行う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役を解き、観察者が振り返りを行う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受講者がそれぞれ根拠をもって発言することを意識させる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定められた時間内で検討が終了するよう進行管理を行う</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02663044"/>
                  </a:ext>
                </a:extLst>
              </a:tr>
              <a:tr h="1528015">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r" fontAlgn="ctr"/>
                      <a:r>
                        <a:rPr lang="ja-JP" altLang="en-US" sz="10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グループ発表</a:t>
                      </a:r>
                      <a:endParaRPr kumimoji="1" lang="ja-JP" altLang="en-US" sz="28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12700" cap="flat" cmpd="sng" algn="ctr">
                      <a:solidFill>
                        <a:schemeClr val="bg1">
                          <a:lumMod val="5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4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全体</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統括</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endParaRPr kumimoji="1" lang="ja-JP" altLang="en-US" sz="24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各グループでの討議の概要を会場全体で共有</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・特に議論となった点や課題を簡潔に発表する。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議論には多様性を持たせる。</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07404545"/>
                  </a:ext>
                </a:extLst>
              </a:tr>
            </a:tbl>
          </a:graphicData>
        </a:graphic>
      </p:graphicFrame>
      <p:sp>
        <p:nvSpPr>
          <p:cNvPr id="2" name="スライド番号プレースホルダー 1">
            <a:extLst>
              <a:ext uri="{FF2B5EF4-FFF2-40B4-BE49-F238E27FC236}">
                <a16:creationId xmlns:a16="http://schemas.microsoft.com/office/drawing/2014/main" id="{C7B92CA6-848B-8918-9B67-85272E54624A}"/>
              </a:ext>
            </a:extLst>
          </p:cNvPr>
          <p:cNvSpPr>
            <a:spLocks noGrp="1"/>
          </p:cNvSpPr>
          <p:nvPr>
            <p:ph type="sldNum" sz="quarter" idx="12"/>
          </p:nvPr>
        </p:nvSpPr>
        <p:spPr/>
        <p:txBody>
          <a:bodyPr/>
          <a:lstStyle/>
          <a:p>
            <a:fld id="{C339E4E8-780C-47DA-9976-8D59F520AA81}" type="slidenum">
              <a:rPr kumimoji="1" lang="ja-JP" altLang="en-US" smtClean="0"/>
              <a:t>46</a:t>
            </a:fld>
            <a:endParaRPr kumimoji="1" lang="ja-JP" altLang="en-US"/>
          </a:p>
        </p:txBody>
      </p:sp>
    </p:spTree>
    <p:extLst>
      <p:ext uri="{BB962C8B-B14F-4D97-AF65-F5344CB8AC3E}">
        <p14:creationId xmlns:p14="http://schemas.microsoft.com/office/powerpoint/2010/main" val="30878106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6F167F9-55FD-C073-8B57-2DCAC3C9A942}"/>
              </a:ext>
            </a:extLst>
          </p:cNvPr>
          <p:cNvSpPr txBox="1"/>
          <p:nvPr/>
        </p:nvSpPr>
        <p:spPr>
          <a:xfrm>
            <a:off x="3087756" y="0"/>
            <a:ext cx="6016487" cy="292388"/>
          </a:xfrm>
          <a:prstGeom prst="rect">
            <a:avLst/>
          </a:prstGeom>
          <a:noFill/>
          <a:ln>
            <a:noFill/>
          </a:ln>
        </p:spPr>
        <p:txBody>
          <a:bodyPr wrap="square" rtlCol="0" anchor="ctr">
            <a:spAutoFit/>
          </a:bodyPr>
          <a:lstStyle/>
          <a:p>
            <a:pPr algn="ctr"/>
            <a:r>
              <a:rPr kumimoji="1" lang="ja-JP" altLang="en-US" sz="1300" dirty="0">
                <a:latin typeface="ＭＳ Ｐゴシック" panose="020B0600070205080204" pitchFamily="50" charset="-128"/>
                <a:ea typeface="ＭＳ Ｐゴシック" panose="020B0600070205080204" pitchFamily="50" charset="-128"/>
              </a:rPr>
              <a:t>サービス等利用計画・障害児支援利用計画</a:t>
            </a:r>
          </a:p>
        </p:txBody>
      </p:sp>
      <p:sp>
        <p:nvSpPr>
          <p:cNvPr id="7" name="正方形/長方形 6">
            <a:extLst>
              <a:ext uri="{FF2B5EF4-FFF2-40B4-BE49-F238E27FC236}">
                <a16:creationId xmlns:a16="http://schemas.microsoft.com/office/drawing/2014/main" id="{5758E355-4BF8-FED2-20E0-2C8ADC90D392}"/>
              </a:ext>
            </a:extLst>
          </p:cNvPr>
          <p:cNvSpPr/>
          <p:nvPr/>
        </p:nvSpPr>
        <p:spPr>
          <a:xfrm>
            <a:off x="1981199" y="755374"/>
            <a:ext cx="1371601" cy="15129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F5A35E4-3021-602B-D4C3-A0B7E4E8EA64}"/>
              </a:ext>
            </a:extLst>
          </p:cNvPr>
          <p:cNvSpPr/>
          <p:nvPr/>
        </p:nvSpPr>
        <p:spPr>
          <a:xfrm>
            <a:off x="1981199" y="755374"/>
            <a:ext cx="1371601" cy="15129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12" name="表 12">
            <a:extLst>
              <a:ext uri="{FF2B5EF4-FFF2-40B4-BE49-F238E27FC236}">
                <a16:creationId xmlns:a16="http://schemas.microsoft.com/office/drawing/2014/main" id="{F1257CB2-4781-0904-D9B1-9337DA75D7C2}"/>
              </a:ext>
            </a:extLst>
          </p:cNvPr>
          <p:cNvGraphicFramePr>
            <a:graphicFrameLocks noGrp="1"/>
          </p:cNvGraphicFramePr>
          <p:nvPr/>
        </p:nvGraphicFramePr>
        <p:xfrm>
          <a:off x="225286" y="267192"/>
          <a:ext cx="11754678" cy="853440"/>
        </p:xfrm>
        <a:graphic>
          <a:graphicData uri="http://schemas.openxmlformats.org/drawingml/2006/table">
            <a:tbl>
              <a:tblPr firstRow="1" bandRow="1">
                <a:tableStyleId>{2D5ABB26-0587-4C30-8999-92F81FD0307C}</a:tableStyleId>
              </a:tblPr>
              <a:tblGrid>
                <a:gridCol w="1842052">
                  <a:extLst>
                    <a:ext uri="{9D8B030D-6E8A-4147-A177-3AD203B41FA5}">
                      <a16:colId xmlns:a16="http://schemas.microsoft.com/office/drawing/2014/main" val="3132489913"/>
                    </a:ext>
                  </a:extLst>
                </a:gridCol>
                <a:gridCol w="1881809">
                  <a:extLst>
                    <a:ext uri="{9D8B030D-6E8A-4147-A177-3AD203B41FA5}">
                      <a16:colId xmlns:a16="http://schemas.microsoft.com/office/drawing/2014/main" val="2708884163"/>
                    </a:ext>
                  </a:extLst>
                </a:gridCol>
                <a:gridCol w="1762539">
                  <a:extLst>
                    <a:ext uri="{9D8B030D-6E8A-4147-A177-3AD203B41FA5}">
                      <a16:colId xmlns:a16="http://schemas.microsoft.com/office/drawing/2014/main" val="1829210211"/>
                    </a:ext>
                  </a:extLst>
                </a:gridCol>
                <a:gridCol w="2213113">
                  <a:extLst>
                    <a:ext uri="{9D8B030D-6E8A-4147-A177-3AD203B41FA5}">
                      <a16:colId xmlns:a16="http://schemas.microsoft.com/office/drawing/2014/main" val="1888705351"/>
                    </a:ext>
                  </a:extLst>
                </a:gridCol>
                <a:gridCol w="1722783">
                  <a:extLst>
                    <a:ext uri="{9D8B030D-6E8A-4147-A177-3AD203B41FA5}">
                      <a16:colId xmlns:a16="http://schemas.microsoft.com/office/drawing/2014/main" val="1783716465"/>
                    </a:ext>
                  </a:extLst>
                </a:gridCol>
                <a:gridCol w="2332382">
                  <a:extLst>
                    <a:ext uri="{9D8B030D-6E8A-4147-A177-3AD203B41FA5}">
                      <a16:colId xmlns:a16="http://schemas.microsoft.com/office/drawing/2014/main" val="78056581"/>
                    </a:ext>
                  </a:extLst>
                </a:gridCol>
              </a:tblGrid>
              <a:tr h="0">
                <a:tc>
                  <a:txBody>
                    <a:bodyPr/>
                    <a:lstStyle/>
                    <a:p>
                      <a:r>
                        <a:rPr kumimoji="1" lang="ja-JP" altLang="en-US" sz="700" dirty="0">
                          <a:latin typeface="ＭＳ Ｐゴシック" panose="020B0600070205080204" pitchFamily="50" charset="-128"/>
                          <a:ea typeface="ＭＳ Ｐゴシック" panose="020B0600070205080204" pitchFamily="50" charset="-128"/>
                        </a:rPr>
                        <a:t>利用者氏名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羽田良　光（はたら　こう）　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障害支援区分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無</a:t>
                      </a:r>
                      <a:endParaRPr kumimoji="1" lang="en-US" altLang="ja-JP"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相談支援事業者名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障がい者相談支援センターｃａｌｌｕｓ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6190938"/>
                  </a:ext>
                </a:extLst>
              </a:tr>
              <a:tr h="0">
                <a:tc>
                  <a:txBody>
                    <a:bodyPr/>
                    <a:lstStyle/>
                    <a:p>
                      <a:r>
                        <a:rPr kumimoji="1" lang="ja-JP" altLang="en-US" sz="700" dirty="0">
                          <a:latin typeface="ＭＳ Ｐゴシック" panose="020B0600070205080204" pitchFamily="50" charset="-128"/>
                          <a:ea typeface="ＭＳ Ｐゴシック" panose="020B0600070205080204" pitchFamily="50" charset="-128"/>
                        </a:rPr>
                        <a:t>障害福祉サービス受給者証番号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利用者負担上限額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800" dirty="0">
                          <a:latin typeface="HG教科書体" panose="02020609000000000000" pitchFamily="17" charset="-128"/>
                          <a:ea typeface="HG教科書体" panose="02020609000000000000" pitchFamily="17" charset="-128"/>
                        </a:rPr>
                        <a:t>0</a:t>
                      </a:r>
                      <a:r>
                        <a:rPr kumimoji="1" lang="ja-JP" altLang="en-US" sz="800" dirty="0">
                          <a:latin typeface="HG教科書体" panose="02020609000000000000" pitchFamily="17" charset="-128"/>
                          <a:ea typeface="HG教科書体" panose="02020609000000000000" pitchFamily="17" charset="-128"/>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計画作成担当者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相　談太郎（そう　だんだろう）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5350161"/>
                  </a:ext>
                </a:extLst>
              </a:tr>
              <a:tr h="0">
                <a:tc>
                  <a:txBody>
                    <a:bodyPr/>
                    <a:lstStyle/>
                    <a:p>
                      <a:r>
                        <a:rPr kumimoji="1" lang="ja-JP" altLang="en-US" sz="700" dirty="0">
                          <a:latin typeface="ＭＳ Ｐゴシック" panose="020B0600070205080204" pitchFamily="50" charset="-128"/>
                          <a:ea typeface="ＭＳ Ｐゴシック" panose="020B0600070205080204" pitchFamily="50" charset="-128"/>
                        </a:rPr>
                        <a:t>地域相談支援受給者番号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通所受給者証番号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8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代筆者署名欄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　　　　　　　　　　　　　　　　　　　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6723094"/>
                  </a:ext>
                </a:extLst>
              </a:tr>
              <a:tr h="0">
                <a:tc>
                  <a:txBody>
                    <a:bodyPr/>
                    <a:lstStyle/>
                    <a:p>
                      <a:r>
                        <a:rPr kumimoji="1" lang="ja-JP" altLang="en-US" sz="700" dirty="0">
                          <a:latin typeface="ＭＳ Ｐゴシック" panose="020B0600070205080204" pitchFamily="50" charset="-128"/>
                          <a:ea typeface="ＭＳ Ｐゴシック" panose="020B0600070205080204" pitchFamily="50" charset="-128"/>
                        </a:rPr>
                        <a:t>計画作成日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令和</a:t>
                      </a:r>
                      <a:r>
                        <a:rPr kumimoji="1" lang="en-US" altLang="ja-JP" sz="800" dirty="0">
                          <a:latin typeface="HG教科書体" panose="02020609000000000000" pitchFamily="17" charset="-128"/>
                          <a:ea typeface="HG教科書体" panose="02020609000000000000" pitchFamily="17" charset="-128"/>
                        </a:rPr>
                        <a:t>3</a:t>
                      </a:r>
                      <a:r>
                        <a:rPr kumimoji="1" lang="ja-JP" altLang="en-US" sz="800" dirty="0">
                          <a:latin typeface="HG教科書体" panose="02020609000000000000" pitchFamily="17" charset="-128"/>
                          <a:ea typeface="HG教科書体" panose="02020609000000000000" pitchFamily="17" charset="-128"/>
                        </a:rPr>
                        <a:t>年</a:t>
                      </a:r>
                      <a:r>
                        <a:rPr kumimoji="1" lang="en-US" altLang="ja-JP" sz="800" dirty="0">
                          <a:latin typeface="HG教科書体" panose="02020609000000000000" pitchFamily="17" charset="-128"/>
                          <a:ea typeface="HG教科書体" panose="02020609000000000000" pitchFamily="17" charset="-128"/>
                        </a:rPr>
                        <a:t>9</a:t>
                      </a:r>
                      <a:r>
                        <a:rPr kumimoji="1" lang="ja-JP" altLang="en-US" sz="800" dirty="0">
                          <a:latin typeface="HG教科書体" panose="02020609000000000000" pitchFamily="17" charset="-128"/>
                          <a:ea typeface="HG教科書体" panose="02020609000000000000" pitchFamily="17" charset="-128"/>
                        </a:rPr>
                        <a:t>月</a:t>
                      </a:r>
                      <a:r>
                        <a:rPr kumimoji="1" lang="en-US" altLang="ja-JP" sz="800" dirty="0">
                          <a:latin typeface="HG教科書体" panose="02020609000000000000" pitchFamily="17" charset="-128"/>
                          <a:ea typeface="HG教科書体" panose="02020609000000000000" pitchFamily="17" charset="-128"/>
                        </a:rPr>
                        <a:t>13</a:t>
                      </a:r>
                      <a:r>
                        <a:rPr kumimoji="1" lang="ja-JP" altLang="en-US" sz="800" dirty="0">
                          <a:latin typeface="HG教科書体" panose="02020609000000000000" pitchFamily="17" charset="-128"/>
                          <a:ea typeface="HG教科書体" panose="02020609000000000000" pitchFamily="17" charset="-128"/>
                        </a:rPr>
                        <a:t>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モニタリング期間（開始年月）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当初</a:t>
                      </a:r>
                      <a:r>
                        <a:rPr kumimoji="1" lang="en-US" altLang="ja-JP" sz="800" dirty="0">
                          <a:latin typeface="HG教科書体" panose="02020609000000000000" pitchFamily="17" charset="-128"/>
                          <a:ea typeface="HG教科書体" panose="02020609000000000000" pitchFamily="17" charset="-128"/>
                        </a:rPr>
                        <a:t>3</a:t>
                      </a:r>
                      <a:r>
                        <a:rPr kumimoji="1" lang="ja-JP" altLang="en-US" sz="800" dirty="0">
                          <a:latin typeface="HG教科書体" panose="02020609000000000000" pitchFamily="17" charset="-128"/>
                          <a:ea typeface="HG教科書体" panose="02020609000000000000" pitchFamily="17" charset="-128"/>
                        </a:rPr>
                        <a:t>か月は毎月（その後</a:t>
                      </a:r>
                      <a:r>
                        <a:rPr kumimoji="1" lang="en-US" altLang="ja-JP" sz="800" dirty="0">
                          <a:latin typeface="HG教科書体" panose="02020609000000000000" pitchFamily="17" charset="-128"/>
                          <a:ea typeface="HG教科書体" panose="02020609000000000000" pitchFamily="17" charset="-128"/>
                        </a:rPr>
                        <a:t>6</a:t>
                      </a:r>
                      <a:r>
                        <a:rPr kumimoji="1" lang="ja-JP" altLang="en-US" sz="800" dirty="0">
                          <a:latin typeface="HG教科書体" panose="02020609000000000000" pitchFamily="17" charset="-128"/>
                          <a:ea typeface="HG教科書体" panose="02020609000000000000" pitchFamily="17" charset="-128"/>
                        </a:rPr>
                        <a:t>か月毎）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700" dirty="0">
                          <a:latin typeface="ＭＳ Ｐゴシック" panose="020B0600070205080204" pitchFamily="50" charset="-128"/>
                          <a:ea typeface="ＭＳ Ｐゴシック" panose="020B0600070205080204" pitchFamily="50" charset="-128"/>
                        </a:rPr>
                        <a:t>利用者同意書名欄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羽田良　光　　　　　　　　　　　　　　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33584"/>
                  </a:ext>
                </a:extLst>
              </a:tr>
            </a:tbl>
          </a:graphicData>
        </a:graphic>
      </p:graphicFrame>
      <p:graphicFrame>
        <p:nvGraphicFramePr>
          <p:cNvPr id="13" name="表 13">
            <a:extLst>
              <a:ext uri="{FF2B5EF4-FFF2-40B4-BE49-F238E27FC236}">
                <a16:creationId xmlns:a16="http://schemas.microsoft.com/office/drawing/2014/main" id="{B11D8EB3-04E3-9E83-5DD6-C5FD885A4B00}"/>
              </a:ext>
            </a:extLst>
          </p:cNvPr>
          <p:cNvGraphicFramePr>
            <a:graphicFrameLocks noGrp="1"/>
          </p:cNvGraphicFramePr>
          <p:nvPr/>
        </p:nvGraphicFramePr>
        <p:xfrm>
          <a:off x="225286" y="1148865"/>
          <a:ext cx="11754677" cy="1423627"/>
        </p:xfrm>
        <a:graphic>
          <a:graphicData uri="http://schemas.openxmlformats.org/drawingml/2006/table">
            <a:tbl>
              <a:tblPr firstRow="1" bandRow="1">
                <a:tableStyleId>{2D5ABB26-0587-4C30-8999-92F81FD0307C}</a:tableStyleId>
              </a:tblPr>
              <a:tblGrid>
                <a:gridCol w="1842053">
                  <a:extLst>
                    <a:ext uri="{9D8B030D-6E8A-4147-A177-3AD203B41FA5}">
                      <a16:colId xmlns:a16="http://schemas.microsoft.com/office/drawing/2014/main" val="551654702"/>
                    </a:ext>
                  </a:extLst>
                </a:gridCol>
                <a:gridCol w="9912624">
                  <a:extLst>
                    <a:ext uri="{9D8B030D-6E8A-4147-A177-3AD203B41FA5}">
                      <a16:colId xmlns:a16="http://schemas.microsoft.com/office/drawing/2014/main" val="2654086290"/>
                    </a:ext>
                  </a:extLst>
                </a:gridCol>
              </a:tblGrid>
              <a:tr h="646387">
                <a:tc>
                  <a:txBody>
                    <a:bodyPr/>
                    <a:lstStyle/>
                    <a:p>
                      <a:r>
                        <a:rPr kumimoji="1" lang="ja-JP" altLang="en-US" sz="700" dirty="0">
                          <a:latin typeface="ＭＳ Ｐゴシック" panose="020B0600070205080204" pitchFamily="50" charset="-128"/>
                          <a:ea typeface="ＭＳ Ｐゴシック" panose="020B0600070205080204" pitchFamily="50" charset="-128"/>
                        </a:rPr>
                        <a:t>利用者及びその家族の</a:t>
                      </a:r>
                      <a:endParaRPr kumimoji="1" lang="en-US" altLang="ja-JP" sz="700" dirty="0">
                        <a:latin typeface="ＭＳ Ｐゴシック" panose="020B0600070205080204" pitchFamily="50" charset="-128"/>
                        <a:ea typeface="ＭＳ Ｐゴシック" panose="020B0600070205080204" pitchFamily="50" charset="-128"/>
                      </a:endParaRPr>
                    </a:p>
                    <a:p>
                      <a:r>
                        <a:rPr kumimoji="1" lang="ja-JP" altLang="en-US" sz="700" dirty="0">
                          <a:latin typeface="ＭＳ Ｐゴシック" panose="020B0600070205080204" pitchFamily="50" charset="-128"/>
                          <a:ea typeface="ＭＳ Ｐゴシック" panose="020B0600070205080204" pitchFamily="50" charset="-128"/>
                        </a:rPr>
                        <a:t>生活に対する意向</a:t>
                      </a:r>
                      <a:endParaRPr kumimoji="1" lang="en-US" altLang="ja-JP" sz="700" dirty="0">
                        <a:latin typeface="ＭＳ Ｐゴシック" panose="020B0600070205080204" pitchFamily="50" charset="-128"/>
                        <a:ea typeface="ＭＳ Ｐゴシック" panose="020B0600070205080204" pitchFamily="50" charset="-128"/>
                      </a:endParaRPr>
                    </a:p>
                    <a:p>
                      <a:r>
                        <a:rPr kumimoji="1" lang="ja-JP" altLang="en-US" sz="700" dirty="0">
                          <a:latin typeface="ＭＳ Ｐゴシック" panose="020B0600070205080204" pitchFamily="50" charset="-128"/>
                          <a:ea typeface="ＭＳ Ｐゴシック" panose="020B0600070205080204" pitchFamily="50" charset="-128"/>
                        </a:rPr>
                        <a:t>（希望する生活）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700" dirty="0">
                          <a:latin typeface="HG教科書体" panose="02020609000000000000" pitchFamily="17" charset="-128"/>
                          <a:ea typeface="HG教科書体" panose="02020609000000000000" pitchFamily="17" charset="-128"/>
                        </a:rPr>
                        <a:t>（本人）将来は一般の企業で働きたい。</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では精肉工場で施設外就労をしたい。できればそこで雇ってもらいたい。自家用車で通勤したい。持ち物や薬の管理が難しく忘れてしまうことがある。障害者手帳は取りたくない。立ち仕事は足が痛くなることがあるので痩せないといけないと思っている。制服を洗濯できるようになった。お母さんが喜んでくれて自分も嬉しかった。今後も自宅で両親と一緒に暮らしたい。</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（父親）一人で生活できるだけの給料を稼いでもらいたい。障害者手帳は必要ないと思っている。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（母親）</a:t>
                      </a:r>
                      <a:r>
                        <a:rPr kumimoji="1" lang="en-US" altLang="ja-JP" sz="700" dirty="0">
                          <a:latin typeface="HG教科書体" panose="02020609000000000000" pitchFamily="17" charset="-128"/>
                          <a:ea typeface="HG教科書体" panose="02020609000000000000" pitchFamily="17" charset="-128"/>
                        </a:rPr>
                        <a:t>B</a:t>
                      </a:r>
                      <a:r>
                        <a:rPr kumimoji="1" lang="ja-JP" altLang="en-US" sz="700" dirty="0">
                          <a:latin typeface="HG教科書体" panose="02020609000000000000" pitchFamily="17" charset="-128"/>
                          <a:ea typeface="HG教科書体" panose="02020609000000000000" pitchFamily="17" charset="-128"/>
                        </a:rPr>
                        <a:t>型の時は毎日楽しそうに仕事に行っていた。</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に変わっても頑張って欲しい。家でも洗濯機の使い方を教えたら自分でできるようになった。親亡き後の本人の生活が不安。一人で生きていくために必要なことがあれば教えてほしい。持ち物や服薬を忘れていないかいつも私が確認している。家でできることがあれば協力したい。</a:t>
                      </a:r>
                      <a:endParaRPr kumimoji="1" lang="en-US" altLang="ja-JP" sz="7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02559249"/>
                  </a:ext>
                </a:extLst>
              </a:tr>
              <a:tr h="773114">
                <a:tc>
                  <a:txBody>
                    <a:bodyPr/>
                    <a:lstStyle/>
                    <a:p>
                      <a:pPr algn="ctr"/>
                      <a:r>
                        <a:rPr kumimoji="1" lang="ja-JP" altLang="en-US" sz="800" dirty="0">
                          <a:latin typeface="ＭＳ Ｐゴシック" panose="020B0600070205080204" pitchFamily="50" charset="-128"/>
                          <a:ea typeface="ＭＳ Ｐゴシック" panose="020B0600070205080204" pitchFamily="50" charset="-128"/>
                        </a:rPr>
                        <a:t>総合的な援助の方針</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800" dirty="0">
                          <a:latin typeface="HG教科書体" panose="02020609000000000000" pitchFamily="17" charset="-128"/>
                          <a:ea typeface="HG教科書体" panose="02020609000000000000" pitchFamily="17" charset="-128"/>
                        </a:rPr>
                        <a:t>一般就労を目標として、関係機関と連携しながら就労支援をします。また希望する自宅での埼葛がつづけられるよう、必要な福祉サービスや地域資源の情報を提供するとともに、家事等をする機会を設けて自分でできることを増やしていきます。</a:t>
                      </a:r>
                      <a:endParaRPr kumimoji="1" lang="en-US" altLang="ja-JP" sz="800" dirty="0">
                        <a:latin typeface="HG教科書体" panose="02020609000000000000" pitchFamily="17" charset="-128"/>
                        <a:ea typeface="HG教科書体" panose="02020609000000000000" pitchFamily="17" charset="-128"/>
                      </a:endParaRPr>
                    </a:p>
                    <a:p>
                      <a:endParaRPr kumimoji="1" lang="en-US" altLang="ja-JP" sz="800" dirty="0">
                        <a:latin typeface="HG教科書体" panose="02020609000000000000" pitchFamily="17" charset="-128"/>
                        <a:ea typeface="HG教科書体" panose="02020609000000000000" pitchFamily="17" charset="-128"/>
                      </a:endParaRPr>
                    </a:p>
                    <a:p>
                      <a:endParaRPr kumimoji="1" lang="en-US" altLang="ja-JP" sz="700" dirty="0">
                        <a:latin typeface="HG教科書体" panose="02020609000000000000" pitchFamily="17" charset="-128"/>
                        <a:ea typeface="HG教科書体" panose="02020609000000000000" pitchFamily="17" charset="-128"/>
                      </a:endParaRPr>
                    </a:p>
                    <a:p>
                      <a:endParaRPr kumimoji="1" lang="en-US" altLang="ja-JP" sz="700" dirty="0">
                        <a:latin typeface="HG教科書体" panose="02020609000000000000" pitchFamily="17" charset="-128"/>
                        <a:ea typeface="HG教科書体" panose="02020609000000000000" pitchFamily="17" charset="-128"/>
                      </a:endParaRPr>
                    </a:p>
                    <a:p>
                      <a:endParaRPr kumimoji="1" lang="en-US" altLang="ja-JP" sz="700" dirty="0">
                        <a:latin typeface="HG教科書体" panose="02020609000000000000" pitchFamily="17" charset="-128"/>
                        <a:ea typeface="HG教科書体" panose="02020609000000000000"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9088180"/>
                  </a:ext>
                </a:extLst>
              </a:tr>
            </a:tbl>
          </a:graphicData>
        </a:graphic>
      </p:graphicFrame>
      <p:graphicFrame>
        <p:nvGraphicFramePr>
          <p:cNvPr id="14" name="表 14">
            <a:extLst>
              <a:ext uri="{FF2B5EF4-FFF2-40B4-BE49-F238E27FC236}">
                <a16:creationId xmlns:a16="http://schemas.microsoft.com/office/drawing/2014/main" id="{EB2EFF14-A6F5-F765-FA02-896D22B0BB13}"/>
              </a:ext>
            </a:extLst>
          </p:cNvPr>
          <p:cNvGraphicFramePr>
            <a:graphicFrameLocks noGrp="1"/>
          </p:cNvGraphicFramePr>
          <p:nvPr/>
        </p:nvGraphicFramePr>
        <p:xfrm>
          <a:off x="490280" y="2095972"/>
          <a:ext cx="11489683" cy="476520"/>
        </p:xfrm>
        <a:graphic>
          <a:graphicData uri="http://schemas.openxmlformats.org/drawingml/2006/table">
            <a:tbl>
              <a:tblPr firstRow="1" bandRow="1">
                <a:tableStyleId>{2D5ABB26-0587-4C30-8999-92F81FD0307C}</a:tableStyleId>
              </a:tblPr>
              <a:tblGrid>
                <a:gridCol w="1572437">
                  <a:extLst>
                    <a:ext uri="{9D8B030D-6E8A-4147-A177-3AD203B41FA5}">
                      <a16:colId xmlns:a16="http://schemas.microsoft.com/office/drawing/2014/main" val="3810478611"/>
                    </a:ext>
                  </a:extLst>
                </a:gridCol>
                <a:gridCol w="9917246">
                  <a:extLst>
                    <a:ext uri="{9D8B030D-6E8A-4147-A177-3AD203B41FA5}">
                      <a16:colId xmlns:a16="http://schemas.microsoft.com/office/drawing/2014/main" val="3603085999"/>
                    </a:ext>
                  </a:extLst>
                </a:gridCol>
              </a:tblGrid>
              <a:tr h="216221">
                <a:tc>
                  <a:txBody>
                    <a:bodyPr/>
                    <a:lstStyle/>
                    <a:p>
                      <a:r>
                        <a:rPr kumimoji="1" lang="ja-JP" altLang="en-US" sz="800" dirty="0">
                          <a:latin typeface="ＭＳ Ｐゴシック" panose="020B0600070205080204" pitchFamily="50" charset="-128"/>
                          <a:ea typeface="ＭＳ Ｐゴシック" panose="020B0600070205080204" pitchFamily="50" charset="-128"/>
                        </a:rPr>
                        <a:t>長期目標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①一般就労をする。　②健康に配慮し</a:t>
                      </a:r>
                      <a:r>
                        <a:rPr kumimoji="1" lang="en-US" altLang="ja-JP" sz="800" dirty="0">
                          <a:latin typeface="HG教科書体" panose="02020609000000000000" pitchFamily="17" charset="-128"/>
                          <a:ea typeface="HG教科書体" panose="02020609000000000000" pitchFamily="17" charset="-128"/>
                        </a:rPr>
                        <a:t>20kg</a:t>
                      </a:r>
                      <a:r>
                        <a:rPr kumimoji="1" lang="ja-JP" altLang="en-US" sz="800" dirty="0">
                          <a:latin typeface="HG教科書体" panose="02020609000000000000" pitchFamily="17" charset="-128"/>
                          <a:ea typeface="HG教科書体" panose="02020609000000000000" pitchFamily="17" charset="-128"/>
                        </a:rPr>
                        <a:t>減量する。　③一人で生活ができる程度の家事を覚える。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0863326"/>
                  </a:ext>
                </a:extLst>
              </a:tr>
              <a:tr h="260299">
                <a:tc>
                  <a:txBody>
                    <a:bodyPr/>
                    <a:lstStyle/>
                    <a:p>
                      <a:r>
                        <a:rPr kumimoji="1" lang="ja-JP" altLang="en-US" sz="800" dirty="0">
                          <a:latin typeface="ＭＳ Ｐゴシック" panose="020B0600070205080204" pitchFamily="50" charset="-128"/>
                          <a:ea typeface="ＭＳ Ｐゴシック" panose="020B0600070205080204" pitchFamily="50" charset="-128"/>
                        </a:rPr>
                        <a:t>短期目標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800" dirty="0">
                          <a:latin typeface="HG教科書体" panose="02020609000000000000" pitchFamily="17" charset="-128"/>
                          <a:ea typeface="HG教科書体" panose="02020609000000000000" pitchFamily="17" charset="-128"/>
                        </a:rPr>
                        <a:t>①雇用されてから働くという経験をすることで、社会人としてのマナーを習得する。　②関係機関から求人情報を得て、企業見学をする。　③自宅での役割を担うことで、家族と協力して生活する。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8529560"/>
                  </a:ext>
                </a:extLst>
              </a:tr>
            </a:tbl>
          </a:graphicData>
        </a:graphic>
      </p:graphicFrame>
      <p:graphicFrame>
        <p:nvGraphicFramePr>
          <p:cNvPr id="18" name="表 18">
            <a:extLst>
              <a:ext uri="{FF2B5EF4-FFF2-40B4-BE49-F238E27FC236}">
                <a16:creationId xmlns:a16="http://schemas.microsoft.com/office/drawing/2014/main" id="{EE707CE9-164F-9752-B07F-03C02571061D}"/>
              </a:ext>
            </a:extLst>
          </p:cNvPr>
          <p:cNvGraphicFramePr>
            <a:graphicFrameLocks noGrp="1"/>
          </p:cNvGraphicFramePr>
          <p:nvPr>
            <p:extLst>
              <p:ext uri="{D42A27DB-BD31-4B8C-83A1-F6EECF244321}">
                <p14:modId xmlns:p14="http://schemas.microsoft.com/office/powerpoint/2010/main" val="387759961"/>
              </p:ext>
            </p:extLst>
          </p:nvPr>
        </p:nvGraphicFramePr>
        <p:xfrm>
          <a:off x="225286" y="2628959"/>
          <a:ext cx="11754680" cy="4170138"/>
        </p:xfrm>
        <a:graphic>
          <a:graphicData uri="http://schemas.openxmlformats.org/drawingml/2006/table">
            <a:tbl>
              <a:tblPr firstRow="1" bandRow="1">
                <a:tableStyleId>{5940675A-B579-460E-94D1-54222C63F5DA}</a:tableStyleId>
              </a:tblPr>
              <a:tblGrid>
                <a:gridCol w="268010">
                  <a:extLst>
                    <a:ext uri="{9D8B030D-6E8A-4147-A177-3AD203B41FA5}">
                      <a16:colId xmlns:a16="http://schemas.microsoft.com/office/drawing/2014/main" val="2196456922"/>
                    </a:ext>
                  </a:extLst>
                </a:gridCol>
                <a:gridCol w="2013930">
                  <a:extLst>
                    <a:ext uri="{9D8B030D-6E8A-4147-A177-3AD203B41FA5}">
                      <a16:colId xmlns:a16="http://schemas.microsoft.com/office/drawing/2014/main" val="724344087"/>
                    </a:ext>
                  </a:extLst>
                </a:gridCol>
                <a:gridCol w="1172497">
                  <a:extLst>
                    <a:ext uri="{9D8B030D-6E8A-4147-A177-3AD203B41FA5}">
                      <a16:colId xmlns:a16="http://schemas.microsoft.com/office/drawing/2014/main" val="4021379510"/>
                    </a:ext>
                  </a:extLst>
                </a:gridCol>
                <a:gridCol w="486696">
                  <a:extLst>
                    <a:ext uri="{9D8B030D-6E8A-4147-A177-3AD203B41FA5}">
                      <a16:colId xmlns:a16="http://schemas.microsoft.com/office/drawing/2014/main" val="773044156"/>
                    </a:ext>
                  </a:extLst>
                </a:gridCol>
                <a:gridCol w="862781">
                  <a:extLst>
                    <a:ext uri="{9D8B030D-6E8A-4147-A177-3AD203B41FA5}">
                      <a16:colId xmlns:a16="http://schemas.microsoft.com/office/drawing/2014/main" val="3379427199"/>
                    </a:ext>
                  </a:extLst>
                </a:gridCol>
                <a:gridCol w="2286000">
                  <a:extLst>
                    <a:ext uri="{9D8B030D-6E8A-4147-A177-3AD203B41FA5}">
                      <a16:colId xmlns:a16="http://schemas.microsoft.com/office/drawing/2014/main" val="2220987484"/>
                    </a:ext>
                  </a:extLst>
                </a:gridCol>
                <a:gridCol w="833284">
                  <a:extLst>
                    <a:ext uri="{9D8B030D-6E8A-4147-A177-3AD203B41FA5}">
                      <a16:colId xmlns:a16="http://schemas.microsoft.com/office/drawing/2014/main" val="3739687628"/>
                    </a:ext>
                  </a:extLst>
                </a:gridCol>
                <a:gridCol w="1769806">
                  <a:extLst>
                    <a:ext uri="{9D8B030D-6E8A-4147-A177-3AD203B41FA5}">
                      <a16:colId xmlns:a16="http://schemas.microsoft.com/office/drawing/2014/main" val="3984522084"/>
                    </a:ext>
                  </a:extLst>
                </a:gridCol>
                <a:gridCol w="538316">
                  <a:extLst>
                    <a:ext uri="{9D8B030D-6E8A-4147-A177-3AD203B41FA5}">
                      <a16:colId xmlns:a16="http://schemas.microsoft.com/office/drawing/2014/main" val="2467039440"/>
                    </a:ext>
                  </a:extLst>
                </a:gridCol>
                <a:gridCol w="1523360">
                  <a:extLst>
                    <a:ext uri="{9D8B030D-6E8A-4147-A177-3AD203B41FA5}">
                      <a16:colId xmlns:a16="http://schemas.microsoft.com/office/drawing/2014/main" val="2313273073"/>
                    </a:ext>
                  </a:extLst>
                </a:gridCol>
              </a:tblGrid>
              <a:tr h="213732">
                <a:tc rowSpan="2">
                  <a:txBody>
                    <a:bodyPr/>
                    <a:lstStyle/>
                    <a:p>
                      <a:pPr algn="ctr"/>
                      <a:r>
                        <a:rPr kumimoji="1" lang="ja-JP" altLang="en-US" sz="600" dirty="0">
                          <a:latin typeface="ＭＳ Ｐゴシック" panose="020B0600070205080204" pitchFamily="50" charset="-128"/>
                          <a:ea typeface="ＭＳ Ｐゴシック" panose="020B0600070205080204" pitchFamily="50" charset="-128"/>
                        </a:rPr>
                        <a:t>優先順位</a:t>
                      </a:r>
                    </a:p>
                  </a:txBody>
                  <a:tcPr vert="eaVert"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解決すべき課題</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（本人のニーズ）</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支援目標</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達成</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時期</a:t>
                      </a:r>
                    </a:p>
                  </a:txBody>
                  <a:tcPr anchor="ctr"/>
                </a:tc>
                <a:tc gridSpan="3">
                  <a:txBody>
                    <a:bodyPr/>
                    <a:lstStyle/>
                    <a:p>
                      <a:pPr algn="ctr"/>
                      <a:r>
                        <a:rPr kumimoji="1" lang="ja-JP" altLang="en-US" sz="800" dirty="0">
                          <a:latin typeface="ＭＳ Ｐゴシック" panose="020B0600070205080204" pitchFamily="50" charset="-128"/>
                          <a:ea typeface="ＭＳ Ｐゴシック" panose="020B0600070205080204" pitchFamily="50" charset="-128"/>
                        </a:rPr>
                        <a:t>福祉サービス等</a:t>
                      </a:r>
                    </a:p>
                  </a:txBody>
                  <a:tcPr/>
                </a:tc>
                <a:tc h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h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問題解決のための</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本人の役割</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評価</a:t>
                      </a:r>
                      <a:endParaRPr kumimoji="1" lang="en-US" altLang="ja-JP" sz="800" dirty="0">
                        <a:latin typeface="ＭＳ Ｐゴシック" panose="020B0600070205080204" pitchFamily="50" charset="-128"/>
                        <a:ea typeface="ＭＳ Ｐゴシック" panose="020B0600070205080204" pitchFamily="50" charset="-128"/>
                      </a:endParaRPr>
                    </a:p>
                    <a:p>
                      <a:pPr algn="ctr"/>
                      <a:r>
                        <a:rPr kumimoji="1" lang="ja-JP" altLang="en-US" sz="800" dirty="0">
                          <a:latin typeface="ＭＳ Ｐゴシック" panose="020B0600070205080204" pitchFamily="50" charset="-128"/>
                          <a:ea typeface="ＭＳ Ｐゴシック" panose="020B0600070205080204" pitchFamily="50" charset="-128"/>
                        </a:rPr>
                        <a:t>時期</a:t>
                      </a:r>
                    </a:p>
                  </a:txBody>
                  <a:tcPr anchor="ctr"/>
                </a:tc>
                <a:tc row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その他留意事項</a:t>
                      </a:r>
                    </a:p>
                  </a:txBody>
                  <a:tcPr anchor="ctr"/>
                </a:tc>
                <a:extLst>
                  <a:ext uri="{0D108BD9-81ED-4DB2-BD59-A6C34878D82A}">
                    <a16:rowId xmlns:a16="http://schemas.microsoft.com/office/drawing/2014/main" val="16286459"/>
                  </a:ext>
                </a:extLst>
              </a:tr>
              <a:tr h="0">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gridSpan="2">
                  <a:txBody>
                    <a:bodyPr/>
                    <a:lstStyle/>
                    <a:p>
                      <a:pPr algn="ctr"/>
                      <a:r>
                        <a:rPr kumimoji="1" lang="ja-JP" altLang="en-US" sz="800" dirty="0">
                          <a:latin typeface="ＭＳ Ｐゴシック" panose="020B0600070205080204" pitchFamily="50" charset="-128"/>
                          <a:ea typeface="ＭＳ Ｐゴシック" panose="020B0600070205080204" pitchFamily="50" charset="-128"/>
                        </a:rPr>
                        <a:t>種類・内容・量（頻度・時間）</a:t>
                      </a:r>
                    </a:p>
                  </a:txBody>
                  <a:tcPr anchor="ctr"/>
                </a:tc>
                <a:tc h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a:txBody>
                    <a:bodyPr/>
                    <a:lstStyle/>
                    <a:p>
                      <a:pPr algn="ctr"/>
                      <a:r>
                        <a:rPr kumimoji="1" lang="ja-JP" altLang="en-US" sz="600" dirty="0">
                          <a:latin typeface="ＭＳ Ｐゴシック" panose="020B0600070205080204" pitchFamily="50" charset="-128"/>
                          <a:ea typeface="ＭＳ Ｐゴシック" panose="020B0600070205080204" pitchFamily="50" charset="-128"/>
                        </a:rPr>
                        <a:t>提供事業者名</a:t>
                      </a:r>
                      <a:endParaRPr kumimoji="1" lang="en-US" altLang="ja-JP" sz="600" dirty="0">
                        <a:latin typeface="ＭＳ Ｐゴシック" panose="020B0600070205080204" pitchFamily="50" charset="-128"/>
                        <a:ea typeface="ＭＳ Ｐゴシック" panose="020B0600070205080204" pitchFamily="50" charset="-128"/>
                      </a:endParaRPr>
                    </a:p>
                    <a:p>
                      <a:pPr algn="ctr"/>
                      <a:r>
                        <a:rPr kumimoji="1" lang="ja-JP" altLang="en-US" sz="600" dirty="0">
                          <a:latin typeface="ＭＳ Ｐゴシック" panose="020B0600070205080204" pitchFamily="50" charset="-128"/>
                          <a:ea typeface="ＭＳ Ｐゴシック" panose="020B0600070205080204" pitchFamily="50" charset="-128"/>
                        </a:rPr>
                        <a:t>（担当者名・電話）</a:t>
                      </a:r>
                    </a:p>
                  </a:txBody>
                  <a:tcPr anchor="ct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tc vMerge="1">
                  <a:txBody>
                    <a:bodyPr/>
                    <a:lstStyle/>
                    <a:p>
                      <a:endParaRPr kumimoji="1" lang="ja-JP" altLang="en-US" sz="800" dirty="0">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957370392"/>
                  </a:ext>
                </a:extLst>
              </a:tr>
              <a:tr h="779160">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1</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本人</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型では精肉工場での施設外就労をしたい。できればそこで雇ってもらいたい。自家用車で通勤したい。持ち物や薬の管理が難しく忘れてしまうことがある。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（父親）一人で生活できるだけの給料を稼いでもらいたい。</a:t>
                      </a:r>
                    </a:p>
                  </a:txBody>
                  <a:tcPr/>
                </a:tc>
                <a:tc>
                  <a:txBody>
                    <a:bodyPr/>
                    <a:lstStyle/>
                    <a:p>
                      <a:r>
                        <a:rPr kumimoji="1" lang="ja-JP" altLang="en-US" sz="700" dirty="0">
                          <a:latin typeface="HG教科書体" panose="02020609000000000000" pitchFamily="17" charset="-128"/>
                          <a:ea typeface="HG教科書体" panose="02020609000000000000" pitchFamily="17" charset="-128"/>
                        </a:rPr>
                        <a:t>・本人の特性に配慮しながら一般就労に向けた就労支援をする。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・本人の生活力の向上にも留意した支援を行う。</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12</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pPr algn="ctr"/>
                      <a:r>
                        <a:rPr kumimoji="1" lang="ja-JP" altLang="en-US" sz="700" dirty="0">
                          <a:latin typeface="HG教科書体" panose="02020609000000000000" pitchFamily="17" charset="-128"/>
                          <a:ea typeface="HG教科書体" panose="02020609000000000000" pitchFamily="17" charset="-128"/>
                        </a:rPr>
                        <a:t>就労継続</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支援</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原則日数</a:t>
                      </a:r>
                      <a:endParaRPr kumimoji="1" lang="en-US" altLang="ja-JP" sz="700" dirty="0">
                        <a:latin typeface="HG教科書体" panose="02020609000000000000" pitchFamily="17" charset="-128"/>
                        <a:ea typeface="HG教科書体" panose="02020609000000000000" pitchFamily="17" charset="-128"/>
                      </a:endParaRP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・就労の支援</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施設内清掃、厨房補助、精肉工場での施設外就労等</a:t>
                      </a:r>
                      <a:r>
                        <a:rPr kumimoji="1" lang="en-US" altLang="ja-JP" sz="700" dirty="0">
                          <a:latin typeface="HG教科書体" panose="02020609000000000000" pitchFamily="17" charset="-128"/>
                          <a:ea typeface="HG教科書体" panose="02020609000000000000" pitchFamily="17" charset="-128"/>
                        </a:rPr>
                        <a:t>)</a:t>
                      </a:r>
                    </a:p>
                    <a:p>
                      <a:r>
                        <a:rPr kumimoji="1" lang="ja-JP" altLang="en-US" sz="700" dirty="0">
                          <a:latin typeface="HG教科書体" panose="02020609000000000000" pitchFamily="17" charset="-128"/>
                          <a:ea typeface="HG教科書体" panose="02020609000000000000" pitchFamily="17" charset="-128"/>
                        </a:rPr>
                        <a:t>・就職の支援</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求人情報の収集、関係機関や企業見学等の同行</a:t>
                      </a:r>
                      <a:r>
                        <a:rPr kumimoji="1" lang="en-US" altLang="ja-JP" sz="700" dirty="0">
                          <a:latin typeface="HG教科書体" panose="02020609000000000000" pitchFamily="17" charset="-128"/>
                          <a:ea typeface="HG教科書体" panose="02020609000000000000" pitchFamily="17" charset="-128"/>
                        </a:rPr>
                        <a:t>)</a:t>
                      </a:r>
                    </a:p>
                    <a:p>
                      <a:r>
                        <a:rPr kumimoji="1" lang="ja-JP" altLang="en-US" sz="700" dirty="0">
                          <a:latin typeface="HG教科書体" panose="02020609000000000000" pitchFamily="17" charset="-128"/>
                          <a:ea typeface="HG教科書体" panose="02020609000000000000" pitchFamily="17" charset="-128"/>
                        </a:rPr>
                        <a:t>・生活の支援</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・相談、助言　等</a:t>
                      </a:r>
                      <a:endParaRPr kumimoji="1" lang="en-US" altLang="ja-JP" sz="700" dirty="0">
                        <a:latin typeface="HG教科書体" panose="02020609000000000000" pitchFamily="17" charset="-128"/>
                        <a:ea typeface="HG教科書体" panose="02020609000000000000" pitchFamily="17" charset="-128"/>
                      </a:endParaRPr>
                    </a:p>
                    <a:p>
                      <a:r>
                        <a:rPr kumimoji="1" lang="en-US" altLang="ja-JP" sz="700" dirty="0">
                          <a:latin typeface="HG教科書体" panose="02020609000000000000" pitchFamily="17" charset="-128"/>
                          <a:ea typeface="HG教科書体" panose="02020609000000000000" pitchFamily="17" charset="-128"/>
                        </a:rPr>
                        <a:t>5</a:t>
                      </a:r>
                      <a:r>
                        <a:rPr kumimoji="1" lang="ja-JP" altLang="en-US" sz="700" dirty="0">
                          <a:latin typeface="HG教科書体" panose="02020609000000000000" pitchFamily="17" charset="-128"/>
                          <a:ea typeface="HG教科書体" panose="02020609000000000000" pitchFamily="17" charset="-128"/>
                        </a:rPr>
                        <a:t>～</a:t>
                      </a:r>
                      <a:r>
                        <a:rPr kumimoji="1" lang="en-US" altLang="ja-JP" sz="700" dirty="0">
                          <a:latin typeface="HG教科書体" panose="02020609000000000000" pitchFamily="17" charset="-128"/>
                          <a:ea typeface="HG教科書体" panose="02020609000000000000" pitchFamily="17" charset="-128"/>
                        </a:rPr>
                        <a:t>6</a:t>
                      </a:r>
                      <a:r>
                        <a:rPr kumimoji="1" lang="ja-JP" altLang="en-US" sz="700" dirty="0">
                          <a:latin typeface="HG教科書体" panose="02020609000000000000" pitchFamily="17" charset="-128"/>
                          <a:ea typeface="HG教科書体" panose="02020609000000000000" pitchFamily="17" charset="-128"/>
                        </a:rPr>
                        <a:t>日</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週</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原則日数内</a:t>
                      </a:r>
                      <a:r>
                        <a:rPr kumimoji="1" lang="en-US" altLang="ja-JP" sz="700" dirty="0">
                          <a:latin typeface="HG教科書体" panose="02020609000000000000" pitchFamily="17" charset="-128"/>
                          <a:ea typeface="HG教科書体" panose="02020609000000000000" pitchFamily="17" charset="-128"/>
                        </a:rPr>
                        <a:t>)</a:t>
                      </a:r>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r>
                        <a:rPr kumimoji="1" lang="ja-JP" altLang="en-US" sz="700" dirty="0">
                          <a:latin typeface="HG教科書体" panose="02020609000000000000" pitchFamily="17" charset="-128"/>
                          <a:ea typeface="HG教科書体" panose="02020609000000000000" pitchFamily="17" charset="-128"/>
                        </a:rPr>
                        <a:t>〇</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事業所</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サービス</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管理責任者</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・毎日仕事に通い、分からないことがある時は支援者に相談する。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・相手から聞いたことはメモする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・就労することで本人ができるようになったこと</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掃除や食器洗い等</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をご家族に伝えて自宅での家事につなげていく。</a:t>
                      </a:r>
                    </a:p>
                  </a:txBody>
                  <a:tcPr/>
                </a:tc>
                <a:extLst>
                  <a:ext uri="{0D108BD9-81ED-4DB2-BD59-A6C34878D82A}">
                    <a16:rowId xmlns:a16="http://schemas.microsoft.com/office/drawing/2014/main" val="1492165576"/>
                  </a:ext>
                </a:extLst>
              </a:tr>
              <a:tr h="478017">
                <a:tc rowSpan="2">
                  <a:txBody>
                    <a:bodyPr/>
                    <a:lstStyle/>
                    <a:p>
                      <a:pPr algn="ctr"/>
                      <a:r>
                        <a:rPr kumimoji="1" lang="en-US" altLang="ja-JP" sz="800" dirty="0">
                          <a:latin typeface="ＭＳ Ｐゴシック" panose="020B0600070205080204" pitchFamily="50" charset="-128"/>
                          <a:ea typeface="ＭＳ Ｐゴシック" panose="020B0600070205080204" pitchFamily="50" charset="-128"/>
                        </a:rPr>
                        <a:t>2</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rowSpan="2">
                  <a:txBody>
                    <a:bodyPr/>
                    <a:lstStyle/>
                    <a:p>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本人</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将来は一般の企業で働きたい。障害者手帳は取りたくない。</a:t>
                      </a:r>
                    </a:p>
                  </a:txBody>
                  <a:tcPr/>
                </a:tc>
                <a:tc rowSpan="2">
                  <a:txBody>
                    <a:bodyPr/>
                    <a:lstStyle/>
                    <a:p>
                      <a:r>
                        <a:rPr kumimoji="1" lang="ja-JP" altLang="en-US" sz="700" dirty="0">
                          <a:latin typeface="HG教科書体" panose="02020609000000000000" pitchFamily="17" charset="-128"/>
                          <a:ea typeface="HG教科書体" panose="02020609000000000000" pitchFamily="17" charset="-128"/>
                        </a:rPr>
                        <a:t>・関係機関を連携しながら求人情報を提供する。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・職場見学や職場実習の機会を提供する。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12</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pPr algn="ctr"/>
                      <a:r>
                        <a:rPr kumimoji="1" lang="ja-JP" altLang="en-US" sz="700" dirty="0">
                          <a:latin typeface="HG教科書体" panose="02020609000000000000" pitchFamily="17" charset="-128"/>
                          <a:ea typeface="HG教科書体" panose="02020609000000000000" pitchFamily="17" charset="-128"/>
                        </a:rPr>
                        <a:t>障害者就業・</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生活支援</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センター</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必要時</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・就業に関する相談支援</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職場実習のあっせん、就職活動の支援、職場定着支援　等</a:t>
                      </a:r>
                      <a:r>
                        <a:rPr kumimoji="1" lang="en-US" altLang="ja-JP" sz="700" dirty="0">
                          <a:latin typeface="HG教科書体" panose="02020609000000000000" pitchFamily="17" charset="-128"/>
                          <a:ea typeface="HG教科書体" panose="02020609000000000000" pitchFamily="17" charset="-128"/>
                        </a:rPr>
                        <a:t>)</a:t>
                      </a:r>
                    </a:p>
                    <a:p>
                      <a:r>
                        <a:rPr kumimoji="1" lang="ja-JP" altLang="en-US" sz="700" dirty="0">
                          <a:latin typeface="HG教科書体" panose="02020609000000000000" pitchFamily="17" charset="-128"/>
                          <a:ea typeface="HG教科書体" panose="02020609000000000000" pitchFamily="17" charset="-128"/>
                        </a:rPr>
                        <a:t>・日常生活、地域生活に関する助言</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・関係機関との連絡調整</a:t>
                      </a:r>
                    </a:p>
                  </a:txBody>
                  <a:tcPr/>
                </a:tc>
                <a:tc>
                  <a:txBody>
                    <a:bodyPr/>
                    <a:lstStyle/>
                    <a:p>
                      <a:pPr algn="ctr"/>
                      <a:r>
                        <a:rPr kumimoji="1" lang="ja-JP" altLang="en-US" sz="700" dirty="0">
                          <a:latin typeface="HG教科書体" panose="02020609000000000000" pitchFamily="17" charset="-128"/>
                          <a:ea typeface="HG教科書体" panose="02020609000000000000" pitchFamily="17" charset="-128"/>
                        </a:rPr>
                        <a:t>●■センター</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就業支援担当</a:t>
                      </a:r>
                    </a:p>
                  </a:txBody>
                  <a:tcPr anchor="ctr"/>
                </a:tc>
                <a:tc rowSpan="2">
                  <a:txBody>
                    <a:bodyPr/>
                    <a:lstStyle/>
                    <a:p>
                      <a:r>
                        <a:rPr kumimoji="1" lang="ja-JP" altLang="en-US" sz="700" dirty="0">
                          <a:latin typeface="HG教科書体" panose="02020609000000000000" pitchFamily="17" charset="-128"/>
                          <a:ea typeface="HG教科書体" panose="02020609000000000000" pitchFamily="17" charset="-128"/>
                        </a:rPr>
                        <a:t>・</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型の支援者と一緒に月に</a:t>
                      </a: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回関係機関を訪問し、求人情報を得る。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・興味のある企業を支援者に伝える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か月</a:t>
                      </a:r>
                    </a:p>
                  </a:txBody>
                  <a:tcPr anchor="ctr"/>
                </a:tc>
                <a:tc rowSpan="2">
                  <a:txBody>
                    <a:bodyPr/>
                    <a:lstStyle/>
                    <a:p>
                      <a:r>
                        <a:rPr kumimoji="1" lang="ja-JP" altLang="en-US" sz="700" dirty="0">
                          <a:latin typeface="HG教科書体" panose="02020609000000000000" pitchFamily="17" charset="-128"/>
                          <a:ea typeface="HG教科書体" panose="02020609000000000000" pitchFamily="17" charset="-128"/>
                        </a:rPr>
                        <a:t>・一般雇用と障害者雇用の両方の求人情報を得る。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・企業見学や実習に行く際は</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型支援者と地図等で場所を確認してから、自分の車で運転をして行く。</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・一般雇用と障害者雇用それぞれのメリットを分かりやすく伝える。</a:t>
                      </a:r>
                    </a:p>
                  </a:txBody>
                  <a:tcPr/>
                </a:tc>
                <a:extLst>
                  <a:ext uri="{0D108BD9-81ED-4DB2-BD59-A6C34878D82A}">
                    <a16:rowId xmlns:a16="http://schemas.microsoft.com/office/drawing/2014/main" val="1835659564"/>
                  </a:ext>
                </a:extLst>
              </a:tr>
              <a:tr h="392994">
                <a:tc vMerge="1">
                  <a:txBody>
                    <a:bodyPr/>
                    <a:lstStyle/>
                    <a:p>
                      <a:pPr algn="ct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700">
                          <a:latin typeface="HG教科書体" panose="02020609000000000000" pitchFamily="17" charset="-128"/>
                          <a:ea typeface="HG教科書体" panose="02020609000000000000" pitchFamily="17" charset="-128"/>
                        </a:rPr>
                        <a:t>12</a:t>
                      </a:r>
                      <a:r>
                        <a:rPr kumimoji="1" lang="ja-JP" altLang="en-US" sz="700">
                          <a:latin typeface="HG教科書体" panose="02020609000000000000" pitchFamily="17" charset="-128"/>
                          <a:ea typeface="HG教科書体" panose="02020609000000000000" pitchFamily="17" charset="-128"/>
                        </a:rPr>
                        <a:t>か月</a:t>
                      </a: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pPr algn="ctr"/>
                      <a:r>
                        <a:rPr kumimoji="1" lang="ja-JP" altLang="en-US" sz="700">
                          <a:latin typeface="HG教科書体" panose="02020609000000000000" pitchFamily="17" charset="-128"/>
                          <a:ea typeface="HG教科書体" panose="02020609000000000000" pitchFamily="17" charset="-128"/>
                        </a:rPr>
                        <a:t>公共職業</a:t>
                      </a:r>
                      <a:endParaRPr kumimoji="1" lang="en-US" altLang="ja-JP" sz="700">
                        <a:latin typeface="HG教科書体" panose="02020609000000000000" pitchFamily="17" charset="-128"/>
                        <a:ea typeface="HG教科書体" panose="02020609000000000000" pitchFamily="17" charset="-128"/>
                      </a:endParaRPr>
                    </a:p>
                    <a:p>
                      <a:pPr algn="ctr"/>
                      <a:r>
                        <a:rPr kumimoji="1" lang="ja-JP" altLang="en-US" sz="700">
                          <a:latin typeface="HG教科書体" panose="02020609000000000000" pitchFamily="17" charset="-128"/>
                          <a:ea typeface="HG教科書体" panose="02020609000000000000" pitchFamily="17" charset="-128"/>
                        </a:rPr>
                        <a:t>安定所</a:t>
                      </a:r>
                      <a:endParaRPr kumimoji="1" lang="en-US" altLang="ja-JP" sz="700">
                        <a:latin typeface="HG教科書体" panose="02020609000000000000" pitchFamily="17" charset="-128"/>
                        <a:ea typeface="HG教科書体" panose="02020609000000000000" pitchFamily="17" charset="-128"/>
                      </a:endParaRPr>
                    </a:p>
                    <a:p>
                      <a:pPr algn="ctr"/>
                      <a:r>
                        <a:rPr kumimoji="1" lang="ja-JP" altLang="en-US" sz="700">
                          <a:latin typeface="HG教科書体" panose="02020609000000000000" pitchFamily="17" charset="-128"/>
                          <a:ea typeface="HG教科書体" panose="02020609000000000000" pitchFamily="17" charset="-128"/>
                        </a:rPr>
                        <a:t>必要時</a:t>
                      </a:r>
                      <a:endParaRPr kumimoji="1" lang="ja-JP" altLang="en-US" sz="700" dirty="0">
                        <a:latin typeface="HG教科書体" panose="02020609000000000000" pitchFamily="17" charset="-128"/>
                        <a:ea typeface="HG教科書体" panose="02020609000000000000" pitchFamily="17" charset="-128"/>
                      </a:endParaRPr>
                    </a:p>
                  </a:txBody>
                  <a:tcPr anchor="ctr"/>
                </a:tc>
                <a:tc>
                  <a:txBody>
                    <a:bodyPr/>
                    <a:lstStyle/>
                    <a:p>
                      <a:r>
                        <a:rPr kumimoji="1" lang="ja-JP" altLang="en-US" sz="700">
                          <a:latin typeface="HG教科書体" panose="02020609000000000000" pitchFamily="17" charset="-128"/>
                          <a:ea typeface="HG教科書体" panose="02020609000000000000" pitchFamily="17" charset="-128"/>
                        </a:rPr>
                        <a:t>・求人等の情報提供</a:t>
                      </a:r>
                      <a:endParaRPr kumimoji="1" lang="en-US" altLang="ja-JP" sz="700">
                        <a:latin typeface="HG教科書体" panose="02020609000000000000" pitchFamily="17" charset="-128"/>
                        <a:ea typeface="HG教科書体" panose="02020609000000000000" pitchFamily="17" charset="-128"/>
                      </a:endParaRPr>
                    </a:p>
                    <a:p>
                      <a:r>
                        <a:rPr kumimoji="1" lang="ja-JP" altLang="en-US" sz="700">
                          <a:latin typeface="HG教科書体" panose="02020609000000000000" pitchFamily="17" charset="-128"/>
                          <a:ea typeface="HG教科書体" panose="02020609000000000000" pitchFamily="17" charset="-128"/>
                        </a:rPr>
                        <a:t>・求職相談</a:t>
                      </a:r>
                      <a:endParaRPr kumimoji="1" lang="en-US" altLang="ja-JP" sz="700">
                        <a:latin typeface="HG教科書体" panose="02020609000000000000" pitchFamily="17" charset="-128"/>
                        <a:ea typeface="HG教科書体" panose="02020609000000000000" pitchFamily="17" charset="-128"/>
                      </a:endParaRPr>
                    </a:p>
                    <a:p>
                      <a:r>
                        <a:rPr kumimoji="1" lang="ja-JP" altLang="en-US" sz="700">
                          <a:latin typeface="HG教科書体" panose="02020609000000000000" pitchFamily="17" charset="-128"/>
                          <a:ea typeface="HG教科書体" panose="02020609000000000000" pitchFamily="17" charset="-128"/>
                        </a:rPr>
                        <a:t>・関係機関との連絡調整</a:t>
                      </a:r>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r>
                        <a:rPr kumimoji="1" lang="ja-JP" altLang="en-US" sz="700" dirty="0">
                          <a:latin typeface="HG教科書体" panose="02020609000000000000" pitchFamily="17" charset="-128"/>
                          <a:ea typeface="HG教科書体" panose="02020609000000000000" pitchFamily="17" charset="-128"/>
                        </a:rPr>
                        <a:t>ハローワーク</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就職促進指導官</a:t>
                      </a:r>
                    </a:p>
                  </a:txBody>
                  <a:tcPr anchor="ctr"/>
                </a:tc>
                <a:tc vMerge="1">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か月</a:t>
                      </a:r>
                    </a:p>
                  </a:txBody>
                  <a:tcPr anchor="ctr"/>
                </a:tc>
                <a:tc vMerge="1">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2055979519"/>
                  </a:ext>
                </a:extLst>
              </a:tr>
              <a:tr h="451206">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3</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本人）立ち仕事は足が痛くなることがあるので痩せないといけないと思っている。</a:t>
                      </a:r>
                    </a:p>
                  </a:txBody>
                  <a:tcPr/>
                </a:tc>
                <a:tc>
                  <a:txBody>
                    <a:bodyPr/>
                    <a:lstStyle/>
                    <a:p>
                      <a:r>
                        <a:rPr kumimoji="1" lang="ja-JP" altLang="en-US" sz="700" dirty="0">
                          <a:latin typeface="HG教科書体" panose="02020609000000000000" pitchFamily="17" charset="-128"/>
                          <a:ea typeface="HG教科書体" panose="02020609000000000000" pitchFamily="17" charset="-128"/>
                        </a:rPr>
                        <a:t>・本人が継続できるよう無理のないプログラムを作成する。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12</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pPr algn="ctr"/>
                      <a:r>
                        <a:rPr kumimoji="1" lang="ja-JP" altLang="en-US" sz="700" dirty="0">
                          <a:latin typeface="HG教科書体" panose="02020609000000000000" pitchFamily="17" charset="-128"/>
                          <a:ea typeface="HG教科書体" panose="02020609000000000000" pitchFamily="17" charset="-128"/>
                        </a:rPr>
                        <a:t>トレーニング</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ジム</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週</a:t>
                      </a:r>
                      <a:r>
                        <a:rPr kumimoji="1" lang="en-US" altLang="ja-JP" sz="700" dirty="0">
                          <a:latin typeface="HG教科書体" panose="02020609000000000000" pitchFamily="17" charset="-128"/>
                          <a:ea typeface="HG教科書体" panose="02020609000000000000" pitchFamily="17" charset="-128"/>
                        </a:rPr>
                        <a:t>2</a:t>
                      </a:r>
                      <a:r>
                        <a:rPr kumimoji="1" lang="ja-JP" altLang="en-US" sz="700" dirty="0">
                          <a:latin typeface="HG教科書体" panose="02020609000000000000" pitchFamily="17" charset="-128"/>
                          <a:ea typeface="HG教科書体" panose="02020609000000000000" pitchFamily="17" charset="-128"/>
                        </a:rPr>
                        <a:t>日</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・ダイエットプログラムの考案</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・トレーニングのサポート、助言</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・バランスの取れた食事等の情報提供</a:t>
                      </a:r>
                    </a:p>
                  </a:txBody>
                  <a:tcPr/>
                </a:tc>
                <a:tc>
                  <a:txBody>
                    <a:bodyPr/>
                    <a:lstStyle/>
                    <a:p>
                      <a:pPr algn="ctr"/>
                      <a:r>
                        <a:rPr kumimoji="1" lang="ja-JP" altLang="en-US" sz="700" dirty="0">
                          <a:latin typeface="HG教科書体" panose="02020609000000000000" pitchFamily="17" charset="-128"/>
                          <a:ea typeface="HG教科書体" panose="02020609000000000000" pitchFamily="17" charset="-128"/>
                        </a:rPr>
                        <a:t>■△ジム</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トレーナー</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・週に</a:t>
                      </a:r>
                      <a:r>
                        <a:rPr kumimoji="1" lang="en-US" altLang="ja-JP" sz="700" dirty="0">
                          <a:latin typeface="HG教科書体" panose="02020609000000000000" pitchFamily="17" charset="-128"/>
                          <a:ea typeface="HG教科書体" panose="02020609000000000000" pitchFamily="17" charset="-128"/>
                        </a:rPr>
                        <a:t>2</a:t>
                      </a:r>
                      <a:r>
                        <a:rPr kumimoji="1" lang="ja-JP" altLang="en-US" sz="700" dirty="0">
                          <a:latin typeface="HG教科書体" panose="02020609000000000000" pitchFamily="17" charset="-128"/>
                          <a:ea typeface="HG教科書体" panose="02020609000000000000" pitchFamily="17" charset="-128"/>
                        </a:rPr>
                        <a:t>日トレーニングジムに行き運動をする。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・必要な場合は医師の意見を聞き、トレーナーに伝える。</a:t>
                      </a:r>
                    </a:p>
                  </a:txBody>
                  <a:tcPr/>
                </a:tc>
                <a:extLst>
                  <a:ext uri="{0D108BD9-81ED-4DB2-BD59-A6C34878D82A}">
                    <a16:rowId xmlns:a16="http://schemas.microsoft.com/office/drawing/2014/main" val="947313925"/>
                  </a:ext>
                </a:extLst>
              </a:tr>
              <a:tr h="531627">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4</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母親</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親亡き後の本人の生活が不安。一人で生きていくために必要なことがあれば教えてほしい。</a:t>
                      </a:r>
                    </a:p>
                  </a:txBody>
                  <a:tcPr/>
                </a:tc>
                <a:tc>
                  <a:txBody>
                    <a:bodyPr/>
                    <a:lstStyle/>
                    <a:p>
                      <a:r>
                        <a:rPr kumimoji="1" lang="ja-JP" altLang="en-US" sz="700" dirty="0">
                          <a:latin typeface="HG教科書体" panose="02020609000000000000" pitchFamily="17" charset="-128"/>
                          <a:ea typeface="HG教科書体" panose="02020609000000000000" pitchFamily="17" charset="-128"/>
                        </a:rPr>
                        <a:t>・定期的に面談をして、本人や家族の不安が解消でけいるよう必要な福祉サービス等の情報を提供する。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12</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pPr algn="ctr"/>
                      <a:r>
                        <a:rPr kumimoji="1" lang="ja-JP" altLang="en-US" sz="700" dirty="0">
                          <a:latin typeface="HG教科書体" panose="02020609000000000000" pitchFamily="17" charset="-128"/>
                          <a:ea typeface="HG教科書体" panose="02020609000000000000" pitchFamily="17" charset="-128"/>
                        </a:rPr>
                        <a:t>相談支援</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必要時</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・サービス等利用計画の作成</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・福祉サービスに関する情報提供</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・地域資源等、社会保障等の情報提供</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・各種手続きのサポート</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・本人、家族等への相談支援</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・関係機関との連絡調整</a:t>
                      </a:r>
                    </a:p>
                  </a:txBody>
                  <a:tcPr/>
                </a:tc>
                <a:tc>
                  <a:txBody>
                    <a:bodyPr/>
                    <a:lstStyle/>
                    <a:p>
                      <a:pPr algn="ctr"/>
                      <a:r>
                        <a:rPr kumimoji="1" lang="ja-JP" altLang="en-US" sz="700" dirty="0">
                          <a:latin typeface="HG教科書体" panose="02020609000000000000" pitchFamily="17" charset="-128"/>
                          <a:ea typeface="HG教科書体" panose="02020609000000000000" pitchFamily="17" charset="-128"/>
                        </a:rPr>
                        <a:t>相談支援センター</a:t>
                      </a:r>
                      <a:endParaRPr kumimoji="1" lang="en-US" altLang="ja-JP" sz="700" dirty="0">
                        <a:latin typeface="HG教科書体" panose="02020609000000000000" pitchFamily="17" charset="-128"/>
                        <a:ea typeface="HG教科書体" panose="02020609000000000000" pitchFamily="17" charset="-128"/>
                      </a:endParaRPr>
                    </a:p>
                    <a:p>
                      <a:pPr algn="ctr"/>
                      <a:r>
                        <a:rPr kumimoji="1" lang="en-US" altLang="ja-JP" sz="700" dirty="0">
                          <a:latin typeface="HG教科書体" panose="02020609000000000000" pitchFamily="17" charset="-128"/>
                          <a:ea typeface="HG教科書体" panose="02020609000000000000" pitchFamily="17" charset="-128"/>
                        </a:rPr>
                        <a:t>Callus</a:t>
                      </a:r>
                    </a:p>
                    <a:p>
                      <a:pPr algn="ctr"/>
                      <a:r>
                        <a:rPr kumimoji="1" lang="ja-JP" altLang="en-US" sz="700" dirty="0">
                          <a:latin typeface="HG教科書体" panose="02020609000000000000" pitchFamily="17" charset="-128"/>
                          <a:ea typeface="HG教科書体" panose="02020609000000000000" pitchFamily="17" charset="-128"/>
                        </a:rPr>
                        <a:t>相談支援専門員</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・分からないことや困ったことがある時は相談員に相談をする。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560956158"/>
                  </a:ext>
                </a:extLst>
              </a:tr>
              <a:tr h="681765">
                <a:tc>
                  <a:txBody>
                    <a:bodyPr/>
                    <a:lstStyle/>
                    <a:p>
                      <a:pPr algn="ctr"/>
                      <a:r>
                        <a:rPr kumimoji="1" lang="en-US" altLang="ja-JP" sz="800" dirty="0">
                          <a:latin typeface="ＭＳ Ｐゴシック" panose="020B0600070205080204" pitchFamily="50" charset="-128"/>
                          <a:ea typeface="ＭＳ Ｐゴシック" panose="020B0600070205080204" pitchFamily="50" charset="-128"/>
                        </a:rPr>
                        <a:t>5</a:t>
                      </a:r>
                      <a:endParaRPr kumimoji="1" lang="ja-JP" altLang="en-US" sz="800" dirty="0">
                        <a:latin typeface="ＭＳ Ｐゴシック" panose="020B0600070205080204" pitchFamily="50" charset="-128"/>
                        <a:ea typeface="ＭＳ Ｐゴシック" panose="020B0600070205080204" pitchFamily="50" charset="-128"/>
                      </a:endParaRPr>
                    </a:p>
                  </a:txBody>
                  <a:tcPr vert="eaVert" anchor="ctr"/>
                </a:tc>
                <a:tc>
                  <a:txBody>
                    <a:bodyPr/>
                    <a:lstStyle/>
                    <a:p>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本人</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制服を洗濯できるようになった。お母さんが喜んでくれて自分も嬉しかった。今後も自宅で両親と一緒に暮らしたい。</a:t>
                      </a:r>
                      <a:endParaRPr kumimoji="1" lang="en-US" altLang="ja-JP" sz="700" dirty="0">
                        <a:latin typeface="HG教科書体" panose="02020609000000000000" pitchFamily="17" charset="-128"/>
                        <a:ea typeface="HG教科書体" panose="02020609000000000000" pitchFamily="17" charset="-128"/>
                      </a:endParaRPr>
                    </a:p>
                    <a:p>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母親</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持ち物や服薬を忘れていないかいつも私が確認している。家でできることがあれば協力したい。</a:t>
                      </a:r>
                    </a:p>
                  </a:txBody>
                  <a:tcPr/>
                </a:tc>
                <a:tc>
                  <a:txBody>
                    <a:bodyPr/>
                    <a:lstStyle/>
                    <a:p>
                      <a:r>
                        <a:rPr kumimoji="1" lang="ja-JP" altLang="en-US" sz="700" dirty="0">
                          <a:latin typeface="HG教科書体" panose="02020609000000000000" pitchFamily="17" charset="-128"/>
                          <a:ea typeface="HG教科書体" panose="02020609000000000000" pitchFamily="17" charset="-128"/>
                        </a:rPr>
                        <a:t>・</a:t>
                      </a:r>
                      <a:r>
                        <a:rPr kumimoji="1" lang="en-US" altLang="ja-JP" sz="700" dirty="0">
                          <a:latin typeface="HG教科書体" panose="02020609000000000000" pitchFamily="17" charset="-128"/>
                          <a:ea typeface="HG教科書体" panose="02020609000000000000" pitchFamily="17" charset="-128"/>
                        </a:rPr>
                        <a:t>A</a:t>
                      </a:r>
                      <a:r>
                        <a:rPr kumimoji="1" lang="ja-JP" altLang="en-US" sz="700" dirty="0">
                          <a:latin typeface="HG教科書体" panose="02020609000000000000" pitchFamily="17" charset="-128"/>
                          <a:ea typeface="HG教科書体" panose="02020609000000000000" pitchFamily="17" charset="-128"/>
                        </a:rPr>
                        <a:t>型事業所と母親で生活面に関しての情報提供をして、自宅で本人が家事等をする機会をつくる。</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12</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pPr algn="ctr"/>
                      <a:r>
                        <a:rPr kumimoji="1" lang="ja-JP" altLang="en-US" sz="700" dirty="0">
                          <a:latin typeface="HG教科書体" panose="02020609000000000000" pitchFamily="17" charset="-128"/>
                          <a:ea typeface="HG教科書体" panose="02020609000000000000" pitchFamily="17" charset="-128"/>
                        </a:rPr>
                        <a:t>日常生活に</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おける家事等</a:t>
                      </a:r>
                      <a:endParaRPr kumimoji="1" lang="en-US" altLang="ja-JP" sz="700" dirty="0">
                        <a:latin typeface="HG教科書体" panose="02020609000000000000" pitchFamily="17" charset="-128"/>
                        <a:ea typeface="HG教科書体" panose="02020609000000000000" pitchFamily="17" charset="-128"/>
                      </a:endParaRPr>
                    </a:p>
                    <a:p>
                      <a:pPr algn="ctr"/>
                      <a:r>
                        <a:rPr kumimoji="1" lang="ja-JP" altLang="en-US" sz="700" dirty="0">
                          <a:latin typeface="HG教科書体" panose="02020609000000000000" pitchFamily="17" charset="-128"/>
                          <a:ea typeface="HG教科書体" panose="02020609000000000000" pitchFamily="17" charset="-128"/>
                        </a:rPr>
                        <a:t>毎日</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・自宅での家事等の役割分担</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・家事等の支援、助言</a:t>
                      </a:r>
                      <a:r>
                        <a:rPr kumimoji="1" lang="en-US" altLang="ja-JP" sz="700" dirty="0">
                          <a:latin typeface="HG教科書体" panose="02020609000000000000" pitchFamily="17" charset="-128"/>
                          <a:ea typeface="HG教科書体" panose="02020609000000000000" pitchFamily="17" charset="-128"/>
                        </a:rPr>
                        <a:t>(</a:t>
                      </a:r>
                      <a:r>
                        <a:rPr kumimoji="1" lang="ja-JP" altLang="en-US" sz="700" dirty="0">
                          <a:latin typeface="HG教科書体" panose="02020609000000000000" pitchFamily="17" charset="-128"/>
                          <a:ea typeface="HG教科書体" panose="02020609000000000000" pitchFamily="17" charset="-128"/>
                        </a:rPr>
                        <a:t>自室の掃除、食器洗い、水回りの掃除、作業服等の洗濯、簡単な調理等）</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・持ち物や服薬の確認</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・金銭管理等</a:t>
                      </a:r>
                    </a:p>
                  </a:txBody>
                  <a:tcPr/>
                </a:tc>
                <a:tc>
                  <a:txBody>
                    <a:bodyPr/>
                    <a:lstStyle/>
                    <a:p>
                      <a:pPr algn="ctr"/>
                      <a:r>
                        <a:rPr kumimoji="1" lang="ja-JP" altLang="en-US" sz="700" dirty="0">
                          <a:latin typeface="HG教科書体" panose="02020609000000000000" pitchFamily="17" charset="-128"/>
                          <a:ea typeface="HG教科書体" panose="02020609000000000000" pitchFamily="17" charset="-128"/>
                        </a:rPr>
                        <a:t>母親</a:t>
                      </a:r>
                    </a:p>
                  </a:txBody>
                  <a:tcPr anchor="ctr"/>
                </a:tc>
                <a:tc>
                  <a:txBody>
                    <a:bodyPr/>
                    <a:lstStyle/>
                    <a:p>
                      <a:r>
                        <a:rPr kumimoji="1" lang="ja-JP" altLang="en-US" sz="700" dirty="0">
                          <a:latin typeface="HG教科書体" panose="02020609000000000000" pitchFamily="17" charset="-128"/>
                          <a:ea typeface="HG教科書体" panose="02020609000000000000" pitchFamily="17" charset="-128"/>
                        </a:rPr>
                        <a:t>・家族と一緒に家事等の役割分担をして、協力しながら生活をする。</a:t>
                      </a:r>
                      <a:endParaRPr kumimoji="1" lang="en-US" altLang="ja-JP" sz="700" dirty="0">
                        <a:latin typeface="HG教科書体" panose="02020609000000000000" pitchFamily="17" charset="-128"/>
                        <a:ea typeface="HG教科書体" panose="02020609000000000000" pitchFamily="17" charset="-128"/>
                      </a:endParaRPr>
                    </a:p>
                    <a:p>
                      <a:r>
                        <a:rPr kumimoji="1" lang="ja-JP" altLang="en-US" sz="700" dirty="0">
                          <a:latin typeface="HG教科書体" panose="02020609000000000000" pitchFamily="17" charset="-128"/>
                          <a:ea typeface="HG教科書体" panose="02020609000000000000" pitchFamily="17" charset="-128"/>
                        </a:rPr>
                        <a:t>・自分でできることを増やしていく。</a:t>
                      </a:r>
                    </a:p>
                  </a:txBody>
                  <a:tcPr/>
                </a:tc>
                <a:tc>
                  <a:txBody>
                    <a:bodyPr/>
                    <a:lstStyle/>
                    <a:p>
                      <a:pPr algn="ctr"/>
                      <a:r>
                        <a:rPr kumimoji="1" lang="en-US" altLang="ja-JP" sz="700" dirty="0">
                          <a:latin typeface="HG教科書体" panose="02020609000000000000" pitchFamily="17" charset="-128"/>
                          <a:ea typeface="HG教科書体" panose="02020609000000000000" pitchFamily="17" charset="-128"/>
                        </a:rPr>
                        <a:t>1</a:t>
                      </a:r>
                      <a:r>
                        <a:rPr kumimoji="1" lang="ja-JP" altLang="en-US" sz="700" dirty="0">
                          <a:latin typeface="HG教科書体" panose="02020609000000000000" pitchFamily="17" charset="-128"/>
                          <a:ea typeface="HG教科書体" panose="02020609000000000000" pitchFamily="17" charset="-128"/>
                        </a:rPr>
                        <a:t>か月</a:t>
                      </a:r>
                    </a:p>
                  </a:txBody>
                  <a:tcPr anchor="ctr"/>
                </a:tc>
                <a:tc>
                  <a:txBody>
                    <a:bodyPr/>
                    <a:lstStyle/>
                    <a:p>
                      <a:endParaRPr kumimoji="1" lang="ja-JP" altLang="en-US" sz="700" dirty="0">
                        <a:latin typeface="HG教科書体" panose="02020609000000000000" pitchFamily="17" charset="-128"/>
                        <a:ea typeface="HG教科書体" panose="02020609000000000000" pitchFamily="17" charset="-128"/>
                      </a:endParaRPr>
                    </a:p>
                  </a:txBody>
                  <a:tcPr/>
                </a:tc>
                <a:extLst>
                  <a:ext uri="{0D108BD9-81ED-4DB2-BD59-A6C34878D82A}">
                    <a16:rowId xmlns:a16="http://schemas.microsoft.com/office/drawing/2014/main" val="1157621133"/>
                  </a:ext>
                </a:extLst>
              </a:tr>
            </a:tbl>
          </a:graphicData>
        </a:graphic>
      </p:graphicFrame>
      <p:sp>
        <p:nvSpPr>
          <p:cNvPr id="2" name="スライド番号プレースホルダー 1">
            <a:extLst>
              <a:ext uri="{FF2B5EF4-FFF2-40B4-BE49-F238E27FC236}">
                <a16:creationId xmlns:a16="http://schemas.microsoft.com/office/drawing/2014/main" id="{CAE396F9-604B-45EA-7A6B-34732BEBE33D}"/>
              </a:ext>
            </a:extLst>
          </p:cNvPr>
          <p:cNvSpPr>
            <a:spLocks noGrp="1"/>
          </p:cNvSpPr>
          <p:nvPr>
            <p:ph type="sldNum" sz="quarter" idx="12"/>
          </p:nvPr>
        </p:nvSpPr>
        <p:spPr/>
        <p:txBody>
          <a:bodyPr/>
          <a:lstStyle/>
          <a:p>
            <a:fld id="{C339E4E8-780C-47DA-9976-8D59F520AA81}" type="slidenum">
              <a:rPr kumimoji="1" lang="ja-JP" altLang="en-US" smtClean="0"/>
              <a:t>47</a:t>
            </a:fld>
            <a:endParaRPr kumimoji="1" lang="ja-JP" altLang="en-US"/>
          </a:p>
        </p:txBody>
      </p:sp>
    </p:spTree>
    <p:extLst>
      <p:ext uri="{BB962C8B-B14F-4D97-AF65-F5344CB8AC3E}">
        <p14:creationId xmlns:p14="http://schemas.microsoft.com/office/powerpoint/2010/main" val="38670610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2234" name="Group 2794"/>
          <p:cNvGraphicFramePr>
            <a:graphicFrameLocks noGrp="1"/>
          </p:cNvGraphicFramePr>
          <p:nvPr>
            <p:ph idx="1"/>
            <p:extLst>
              <p:ext uri="{D42A27DB-BD31-4B8C-83A1-F6EECF244321}">
                <p14:modId xmlns:p14="http://schemas.microsoft.com/office/powerpoint/2010/main" val="3438380462"/>
              </p:ext>
            </p:extLst>
          </p:nvPr>
        </p:nvGraphicFramePr>
        <p:xfrm>
          <a:off x="1150957" y="908051"/>
          <a:ext cx="9874357" cy="5689301"/>
        </p:xfrm>
        <a:graphic>
          <a:graphicData uri="http://schemas.openxmlformats.org/drawingml/2006/table">
            <a:tbl>
              <a:tblPr/>
              <a:tblGrid>
                <a:gridCol w="672321">
                  <a:extLst>
                    <a:ext uri="{9D8B030D-6E8A-4147-A177-3AD203B41FA5}">
                      <a16:colId xmlns:a16="http://schemas.microsoft.com/office/drawing/2014/main" val="20000"/>
                    </a:ext>
                  </a:extLst>
                </a:gridCol>
                <a:gridCol w="2020685">
                  <a:extLst>
                    <a:ext uri="{9D8B030D-6E8A-4147-A177-3AD203B41FA5}">
                      <a16:colId xmlns:a16="http://schemas.microsoft.com/office/drawing/2014/main" val="20001"/>
                    </a:ext>
                  </a:extLst>
                </a:gridCol>
                <a:gridCol w="2366583">
                  <a:extLst>
                    <a:ext uri="{9D8B030D-6E8A-4147-A177-3AD203B41FA5}">
                      <a16:colId xmlns:a16="http://schemas.microsoft.com/office/drawing/2014/main" val="20002"/>
                    </a:ext>
                  </a:extLst>
                </a:gridCol>
                <a:gridCol w="2514259">
                  <a:extLst>
                    <a:ext uri="{9D8B030D-6E8A-4147-A177-3AD203B41FA5}">
                      <a16:colId xmlns:a16="http://schemas.microsoft.com/office/drawing/2014/main" val="20003"/>
                    </a:ext>
                  </a:extLst>
                </a:gridCol>
                <a:gridCol w="2300509">
                  <a:extLst>
                    <a:ext uri="{9D8B030D-6E8A-4147-A177-3AD203B41FA5}">
                      <a16:colId xmlns:a16="http://schemas.microsoft.com/office/drawing/2014/main" val="20004"/>
                    </a:ext>
                  </a:extLst>
                </a:gridCol>
              </a:tblGrid>
              <a:tr h="82623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Arial" charset="0"/>
                          <a:ea typeface="ＭＳ Ｐゴシック" pitchFamily="50" charset="-128"/>
                        </a:rPr>
                        <a:t>№</a:t>
                      </a:r>
                      <a:endParaRPr kumimoji="1" lang="ja-JP" altLang="ja-JP" sz="1800" b="0" i="0" u="none" strike="noStrike" cap="none" normalizeH="0" baseline="0" dirty="0">
                        <a:ln>
                          <a:noFill/>
                        </a:ln>
                        <a:solidFill>
                          <a:schemeClr val="tx1"/>
                        </a:solidFill>
                        <a:effectLst/>
                        <a:latin typeface="Arial" charset="0"/>
                        <a:ea typeface="ＭＳ Ｐゴシック" pitchFamily="50" charset="-128"/>
                      </a:endParaRPr>
                    </a:p>
                  </a:txBody>
                  <a:tcPr marL="101537" marR="101537"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サービス等利用計画で整理された解決すべき課題（本人のニーズ）</a:t>
                      </a:r>
                    </a:p>
                  </a:txBody>
                  <a:tcPr marL="101537" marR="101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初期状態の評価</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（利用者の状況</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・環境の状況）</a:t>
                      </a:r>
                    </a:p>
                  </a:txBody>
                  <a:tcPr marL="101537" marR="101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支援者の気になること</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・推測できること</a:t>
                      </a:r>
                      <a:endParaRPr kumimoji="1" lang="en-US" altLang="ja-JP" sz="14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（事例の強み・可能性）</a:t>
                      </a:r>
                    </a:p>
                  </a:txBody>
                  <a:tcPr marL="101537" marR="101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整理されたニーズ</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a:ln>
                            <a:noFill/>
                          </a:ln>
                          <a:solidFill>
                            <a:schemeClr val="tx1"/>
                          </a:solidFill>
                          <a:effectLst/>
                          <a:latin typeface="Arial" charset="0"/>
                          <a:ea typeface="ＭＳ Ｐゴシック" pitchFamily="50" charset="-128"/>
                        </a:rPr>
                        <a:t>（願いや希望を満たすための具体的な到達目標）</a:t>
                      </a:r>
                    </a:p>
                  </a:txBody>
                  <a:tcPr marL="101537" marR="101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9F98F"/>
                    </a:solidFill>
                  </a:tcPr>
                </a:tc>
                <a:extLst>
                  <a:ext uri="{0D108BD9-81ED-4DB2-BD59-A6C34878D82A}">
                    <a16:rowId xmlns:a16="http://schemas.microsoft.com/office/drawing/2014/main" val="10000"/>
                  </a:ext>
                </a:extLst>
              </a:tr>
              <a:tr h="486307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charset="0"/>
                        <a:ea typeface="ＭＳ Ｐゴシック" pitchFamily="50" charset="-128"/>
                      </a:endParaRPr>
                    </a:p>
                  </a:txBody>
                  <a:tcPr marL="101537" marR="101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（留意点）</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本人の能力・家族・インフォーマルな支援の状況も記載する</a:t>
                      </a:r>
                      <a:endParaRPr kumimoji="1" lang="ja-JP" altLang="ja-JP" sz="16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（留意点）</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a:ln>
                            <a:noFill/>
                          </a:ln>
                          <a:solidFill>
                            <a:schemeClr val="tx1"/>
                          </a:solidFill>
                          <a:effectLst/>
                          <a:latin typeface="Arial" charset="0"/>
                          <a:ea typeface="ＭＳ Ｐゴシック" pitchFamily="50" charset="-128"/>
                        </a:rPr>
                        <a:t>本人の強さ・可能性・揺れ具合も含めた見立てとして整理する</a:t>
                      </a:r>
                      <a:endParaRPr kumimoji="1" lang="ja-JP" altLang="ja-JP" sz="16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a:ln>
                          <a:noFill/>
                        </a:ln>
                        <a:solidFill>
                          <a:schemeClr val="tx1"/>
                        </a:solidFill>
                        <a:effectLst/>
                        <a:latin typeface="Arial" charset="0"/>
                        <a:ea typeface="ＭＳ Ｐゴシック" pitchFamily="50" charset="-128"/>
                      </a:endParaRPr>
                    </a:p>
                  </a:txBody>
                  <a:tcPr marL="101537" marR="101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4839" name="Rectangle 2786"/>
          <p:cNvSpPr>
            <a:spLocks noChangeArrowheads="1"/>
          </p:cNvSpPr>
          <p:nvPr/>
        </p:nvSpPr>
        <p:spPr bwMode="auto">
          <a:xfrm>
            <a:off x="3336966" y="115888"/>
            <a:ext cx="5165766" cy="576262"/>
          </a:xfrm>
          <a:prstGeom prst="rect">
            <a:avLst/>
          </a:prstGeom>
          <a:noFill/>
          <a:ln w="12700" algn="ctr">
            <a:noFill/>
            <a:miter lim="800000"/>
            <a:headEnd/>
            <a:tailEnd/>
          </a:ln>
        </p:spPr>
        <p:txBody>
          <a:bodyPr anchor="ctr"/>
          <a:lstStyle/>
          <a:p>
            <a:r>
              <a:rPr lang="ja-JP" altLang="en-US" sz="2800" b="1" dirty="0">
                <a:solidFill>
                  <a:schemeClr val="tx2"/>
                </a:solidFill>
              </a:rPr>
              <a:t>ニーズの整理表の一例</a:t>
            </a:r>
            <a:endParaRPr lang="ja-JP" altLang="en-US" sz="1600" b="1" dirty="0">
              <a:solidFill>
                <a:schemeClr val="tx2"/>
              </a:solidFill>
            </a:endParaRPr>
          </a:p>
        </p:txBody>
      </p:sp>
      <p:sp>
        <p:nvSpPr>
          <p:cNvPr id="34841" name="Rectangle 2786"/>
          <p:cNvSpPr>
            <a:spLocks noChangeArrowheads="1"/>
          </p:cNvSpPr>
          <p:nvPr/>
        </p:nvSpPr>
        <p:spPr bwMode="auto">
          <a:xfrm>
            <a:off x="7294581" y="476285"/>
            <a:ext cx="3730733" cy="346075"/>
          </a:xfrm>
          <a:prstGeom prst="rect">
            <a:avLst/>
          </a:prstGeom>
          <a:noFill/>
          <a:ln w="12700" algn="ctr">
            <a:noFill/>
            <a:miter lim="800000"/>
            <a:headEnd/>
            <a:tailEnd/>
          </a:ln>
        </p:spPr>
        <p:txBody>
          <a:bodyPr anchor="ctr"/>
          <a:lstStyle/>
          <a:p>
            <a:r>
              <a:rPr lang="ja-JP" altLang="en-US" sz="1400" b="1" dirty="0">
                <a:solidFill>
                  <a:schemeClr val="tx2"/>
                </a:solidFill>
              </a:rPr>
              <a:t>　　　　　　　　　　　　　　　　　　　　　　　　　　　　　　　　　　　　　　　　　　　</a:t>
            </a:r>
            <a:r>
              <a:rPr lang="ja-JP" altLang="en-US" sz="1600" b="1" u="sng" dirty="0">
                <a:solidFill>
                  <a:schemeClr val="tx2"/>
                </a:solidFill>
              </a:rPr>
              <a:t>利用者名　　　　　　　　　　　様</a:t>
            </a:r>
            <a:br>
              <a:rPr lang="ja-JP" altLang="en-US" sz="1600" b="1" dirty="0">
                <a:solidFill>
                  <a:schemeClr val="tx2"/>
                </a:solidFill>
              </a:rPr>
            </a:br>
            <a:endParaRPr lang="ja-JP" altLang="en-US" sz="1600" b="1" dirty="0">
              <a:solidFill>
                <a:schemeClr val="tx2"/>
              </a:solidFill>
            </a:endParaRPr>
          </a:p>
        </p:txBody>
      </p:sp>
      <p:sp>
        <p:nvSpPr>
          <p:cNvPr id="2" name="スライド番号プレースホルダー 1">
            <a:extLst>
              <a:ext uri="{FF2B5EF4-FFF2-40B4-BE49-F238E27FC236}">
                <a16:creationId xmlns:a16="http://schemas.microsoft.com/office/drawing/2014/main" id="{834A0083-5D01-0BDF-9F50-817E8B4E1214}"/>
              </a:ext>
            </a:extLst>
          </p:cNvPr>
          <p:cNvSpPr>
            <a:spLocks noGrp="1"/>
          </p:cNvSpPr>
          <p:nvPr>
            <p:ph type="sldNum" sz="quarter" idx="12"/>
          </p:nvPr>
        </p:nvSpPr>
        <p:spPr/>
        <p:txBody>
          <a:bodyPr/>
          <a:lstStyle/>
          <a:p>
            <a:fld id="{C339E4E8-780C-47DA-9976-8D59F520AA81}" type="slidenum">
              <a:rPr kumimoji="1" lang="ja-JP" altLang="en-US" smtClean="0"/>
              <a:t>48</a:t>
            </a:fld>
            <a:endParaRPr kumimoji="1" lang="ja-JP" altLang="en-US"/>
          </a:p>
        </p:txBody>
      </p:sp>
    </p:spTree>
    <p:extLst>
      <p:ext uri="{BB962C8B-B14F-4D97-AF65-F5344CB8AC3E}">
        <p14:creationId xmlns:p14="http://schemas.microsoft.com/office/powerpoint/2010/main" val="26675797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6BA6FF-E31E-63F9-9B06-20797E61D6B9}"/>
              </a:ext>
            </a:extLst>
          </p:cNvPr>
          <p:cNvSpPr>
            <a:spLocks noGrp="1"/>
          </p:cNvSpPr>
          <p:nvPr>
            <p:ph type="title"/>
          </p:nvPr>
        </p:nvSpPr>
        <p:spPr>
          <a:xfrm>
            <a:off x="838200" y="365125"/>
            <a:ext cx="10515600" cy="1784309"/>
          </a:xfrm>
        </p:spPr>
        <p:txBody>
          <a:bodyPr>
            <a:noAutofit/>
          </a:bodyPr>
          <a:lstStyle/>
          <a:p>
            <a:br>
              <a:rPr lang="en-US" altLang="ja-JP" sz="2000" b="1" dirty="0">
                <a:latin typeface="UD デジタル 教科書体 NK-R" panose="02020400000000000000" pitchFamily="18" charset="-128"/>
                <a:ea typeface="UD デジタル 教科書体 NK-R" panose="02020400000000000000" pitchFamily="18" charset="-128"/>
              </a:rPr>
            </a:br>
            <a:r>
              <a:rPr lang="ja-JP" altLang="en-US" sz="2800" b="1" dirty="0">
                <a:latin typeface="UD デジタル 教科書体 NK-R" panose="02020400000000000000" pitchFamily="18" charset="-128"/>
                <a:ea typeface="UD デジタル 教科書体 NK-R" panose="02020400000000000000" pitchFamily="18" charset="-128"/>
              </a:rPr>
              <a:t>就労支援のニーズ整理では、就労よりも先に解決しておかねばならない領域があるので、初期段階で他の領域のニーズも確認する</a:t>
            </a:r>
            <a:br>
              <a:rPr lang="ja-JP" altLang="en-US" sz="2800" b="1" dirty="0">
                <a:latin typeface="UD デジタル 教科書体 NK-R" panose="02020400000000000000" pitchFamily="18" charset="-128"/>
                <a:ea typeface="UD デジタル 教科書体 NK-R" panose="02020400000000000000" pitchFamily="18" charset="-128"/>
              </a:rPr>
            </a:br>
            <a:r>
              <a:rPr lang="ja-JP" altLang="en-US" sz="1800" b="1" dirty="0">
                <a:latin typeface="UD デジタル 教科書体 NK-R" panose="02020400000000000000" pitchFamily="18" charset="-128"/>
                <a:ea typeface="UD デジタル 教科書体 NK-R" panose="02020400000000000000" pitchFamily="18" charset="-128"/>
              </a:rPr>
              <a:t>例えば、住居・医療・収入・家族・交友・趣味への希望等広く生活を聴取していく中で本当のニーズを知ることができる</a:t>
            </a:r>
            <a:endParaRPr kumimoji="1" lang="ja-JP" altLang="en-US" sz="2800" dirty="0">
              <a:latin typeface="UD デジタル 教科書体 NK-R" panose="02020400000000000000" pitchFamily="18" charset="-128"/>
              <a:ea typeface="UD デジタル 教科書体 NK-R" panose="02020400000000000000" pitchFamily="18" charset="-128"/>
            </a:endParaRPr>
          </a:p>
        </p:txBody>
      </p:sp>
      <p:sp>
        <p:nvSpPr>
          <p:cNvPr id="3" name="コンテンツ プレースホルダー 2">
            <a:extLst>
              <a:ext uri="{FF2B5EF4-FFF2-40B4-BE49-F238E27FC236}">
                <a16:creationId xmlns:a16="http://schemas.microsoft.com/office/drawing/2014/main" id="{4274F1A0-DF42-3739-9318-2267C8940C9D}"/>
              </a:ext>
            </a:extLst>
          </p:cNvPr>
          <p:cNvSpPr>
            <a:spLocks noGrp="1"/>
          </p:cNvSpPr>
          <p:nvPr>
            <p:ph idx="1"/>
          </p:nvPr>
        </p:nvSpPr>
        <p:spPr>
          <a:xfrm>
            <a:off x="838200" y="2149433"/>
            <a:ext cx="10515600" cy="4488873"/>
          </a:xfrm>
        </p:spPr>
        <p:txBody>
          <a:bodyPr/>
          <a:lstStyle/>
          <a:p>
            <a:pPr marL="0" indent="0">
              <a:buNone/>
            </a:pPr>
            <a:endParaRPr lang="ja-JP" altLang="en-US" sz="800" dirty="0">
              <a:latin typeface="+mn-ea"/>
            </a:endParaRP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a:t>
            </a:r>
            <a:r>
              <a:rPr lang="en-US" altLang="ja-JP" sz="2000" dirty="0">
                <a:latin typeface="UD デジタル 教科書体 NK-R" panose="02020400000000000000" pitchFamily="18" charset="-128"/>
                <a:ea typeface="UD デジタル 教科書体 NK-R" panose="02020400000000000000" pitchFamily="18" charset="-128"/>
              </a:rPr>
              <a:t>1</a:t>
            </a:r>
            <a:r>
              <a:rPr lang="ja-JP" altLang="en-US" sz="2000" dirty="0">
                <a:latin typeface="UD デジタル 教科書体 NK-R" panose="02020400000000000000" pitchFamily="18" charset="-128"/>
                <a:ea typeface="UD デジタル 教科書体 NK-R" panose="02020400000000000000" pitchFamily="18" charset="-128"/>
              </a:rPr>
              <a:t>）ニーズ整理のポイントとは</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・利用者の意向に沿っているか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・人生の一部分としてとらえているか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・全体像をとらえている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・多面的にとらえているか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・複数の立場、職種の意見が反映されているか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・課題は検証可能か</a:t>
            </a:r>
          </a:p>
          <a:p>
            <a:pPr marL="0" indent="0">
              <a:buNone/>
            </a:pPr>
            <a:endParaRPr lang="ja-JP" altLang="en-US" sz="4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a:t>
            </a:r>
            <a:r>
              <a:rPr lang="en-US" altLang="ja-JP" sz="2000" dirty="0">
                <a:latin typeface="UD デジタル 教科書体 NK-R" panose="02020400000000000000" pitchFamily="18" charset="-128"/>
                <a:ea typeface="UD デジタル 教科書体 NK-R" panose="02020400000000000000" pitchFamily="18" charset="-128"/>
              </a:rPr>
              <a:t>2</a:t>
            </a:r>
            <a:r>
              <a:rPr lang="ja-JP" altLang="en-US" sz="2000" dirty="0">
                <a:latin typeface="UD デジタル 教科書体 NK-R" panose="02020400000000000000" pitchFamily="18" charset="-128"/>
                <a:ea typeface="UD デジタル 教科書体 NK-R" panose="02020400000000000000" pitchFamily="18" charset="-128"/>
              </a:rPr>
              <a:t>）ニーズ整理の記入についての工夫（一例）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・アセスメントでは、できること、できないことをチェックしているうちに本人の全体像がぼやけることがあるので、１００字程度でアセスメントを要約してみる</a:t>
            </a:r>
          </a:p>
          <a:p>
            <a:pPr marL="0" indent="0">
              <a:buNone/>
            </a:pPr>
            <a:r>
              <a:rPr lang="ja-JP" altLang="en-US" sz="1600" dirty="0">
                <a:latin typeface="UD デジタル 教科書体 NK-R" panose="02020400000000000000" pitchFamily="18" charset="-128"/>
                <a:ea typeface="UD デジタル 教科書体 NK-R" panose="02020400000000000000" pitchFamily="18" charset="-128"/>
              </a:rPr>
              <a:t>・支援者の見立ての上で、ご本人の希望に即した支援を行うために、改めて、本人の全体像を確認するため「○○さんってどんな人」かを１００字程度でまとめてみる</a:t>
            </a:r>
            <a:endParaRPr lang="en-US" altLang="ja-JP" sz="1600" dirty="0">
              <a:latin typeface="UD デジタル 教科書体 NK-R" panose="02020400000000000000" pitchFamily="18" charset="-128"/>
              <a:ea typeface="UD デジタル 教科書体 NK-R" panose="02020400000000000000" pitchFamily="18" charset="-128"/>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F36E52C7-153C-4F58-B015-BDF578C3E6F0}"/>
              </a:ext>
            </a:extLst>
          </p:cNvPr>
          <p:cNvSpPr>
            <a:spLocks noGrp="1"/>
          </p:cNvSpPr>
          <p:nvPr>
            <p:ph type="sldNum" sz="quarter" idx="12"/>
          </p:nvPr>
        </p:nvSpPr>
        <p:spPr/>
        <p:txBody>
          <a:bodyPr/>
          <a:lstStyle/>
          <a:p>
            <a:fld id="{C339E4E8-780C-47DA-9976-8D59F520AA81}" type="slidenum">
              <a:rPr kumimoji="1" lang="ja-JP" altLang="en-US" smtClean="0"/>
              <a:t>49</a:t>
            </a:fld>
            <a:endParaRPr kumimoji="1" lang="ja-JP" altLang="en-US"/>
          </a:p>
        </p:txBody>
      </p:sp>
    </p:spTree>
    <p:extLst>
      <p:ext uri="{BB962C8B-B14F-4D97-AF65-F5344CB8AC3E}">
        <p14:creationId xmlns:p14="http://schemas.microsoft.com/office/powerpoint/2010/main" val="1132888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33AC9-9BE3-F530-1192-C778376B1308}"/>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
        <p:nvSpPr>
          <p:cNvPr id="3" name="コンテンツ プレースホルダー 2">
            <a:extLst>
              <a:ext uri="{FF2B5EF4-FFF2-40B4-BE49-F238E27FC236}">
                <a16:creationId xmlns:a16="http://schemas.microsoft.com/office/drawing/2014/main" id="{C99C5622-8C43-3F62-1E5D-59925C9AC8B5}"/>
              </a:ext>
            </a:extLst>
          </p:cNvPr>
          <p:cNvSpPr>
            <a:spLocks noGrp="1"/>
          </p:cNvSpPr>
          <p:nvPr>
            <p:ph idx="1"/>
          </p:nvPr>
        </p:nvSpPr>
        <p:spPr>
          <a:xfrm>
            <a:off x="715452" y="1816998"/>
            <a:ext cx="11042351" cy="4675877"/>
          </a:xfrm>
        </p:spPr>
        <p:txBody>
          <a:bodyPr>
            <a:normAutofit/>
          </a:bodyPr>
          <a:lstStyle/>
          <a:p>
            <a:pPr marL="514350" indent="-514350">
              <a:buFont typeface="+mj-lt"/>
              <a:buAutoNum type="arabicPeriod" startAt="5"/>
            </a:pPr>
            <a:r>
              <a:rPr kumimoji="1" lang="ja-JP" altLang="en-US" sz="2600" b="1" dirty="0">
                <a:latin typeface="UD デジタル 教科書体 NK-R" panose="02020400000000000000" pitchFamily="18" charset="-128"/>
                <a:ea typeface="UD デジタル 教科書体 NK-R" panose="02020400000000000000" pitchFamily="18" charset="-128"/>
              </a:rPr>
              <a:t>精神・発達・軽度知的など障害者手帳未取得者への支援の増加</a:t>
            </a:r>
            <a:endParaRPr kumimoji="1"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kumimoji="1" lang="ja-JP" altLang="en-US" sz="2000" dirty="0">
                <a:latin typeface="UD デジタル 教科書体 NK-R" panose="02020400000000000000" pitchFamily="18" charset="-128"/>
                <a:ea typeface="UD デジタル 教科書体 NK-R" panose="02020400000000000000" pitchFamily="18" charset="-128"/>
              </a:rPr>
              <a:t>その多くが家庭生活や決まった学生生活ではあまり感じなかった「生きづらさ」を、社会に出て働き始めてから（働くことを通して）初めて体験することが多い。また近年は進路選択時に、ご本人またはご家族、学校関係者からの支援の問い合わせ</a:t>
            </a:r>
            <a:r>
              <a:rPr lang="ja-JP" altLang="en-US" sz="2000" dirty="0">
                <a:latin typeface="UD デジタル 教科書体 NK-R" panose="02020400000000000000" pitchFamily="18" charset="-128"/>
                <a:ea typeface="UD デジタル 教科書体 NK-R" panose="02020400000000000000" pitchFamily="18" charset="-128"/>
              </a:rPr>
              <a:t>が増加しており、</a:t>
            </a:r>
            <a:r>
              <a:rPr kumimoji="1" lang="ja-JP" altLang="en-US" sz="2000" dirty="0">
                <a:latin typeface="UD デジタル 教科書体 NK-R" panose="02020400000000000000" pitchFamily="18" charset="-128"/>
                <a:ea typeface="UD デジタル 教科書体 NK-R" panose="02020400000000000000" pitchFamily="18" charset="-128"/>
              </a:rPr>
              <a:t>障害者雇用の対象像は確実に変化している。</a:t>
            </a:r>
            <a:endParaRPr kumimoji="1" lang="en-US" altLang="ja-JP" sz="2000" dirty="0">
              <a:latin typeface="UD デジタル 教科書体 NK-R" panose="02020400000000000000" pitchFamily="18" charset="-128"/>
              <a:ea typeface="UD デジタル 教科書体 NK-R" panose="02020400000000000000" pitchFamily="18" charset="-128"/>
            </a:endParaRPr>
          </a:p>
          <a:p>
            <a:pPr marL="0" indent="0">
              <a:buNone/>
            </a:pPr>
            <a:endParaRPr kumimoji="1" lang="en-US" altLang="ja-JP" sz="2000" dirty="0">
              <a:latin typeface="UD デジタル 教科書体 NK-R" panose="02020400000000000000" pitchFamily="18" charset="-128"/>
              <a:ea typeface="UD デジタル 教科書体 NK-R" panose="02020400000000000000" pitchFamily="18" charset="-128"/>
            </a:endParaRPr>
          </a:p>
          <a:p>
            <a:pPr marL="514350" indent="-514350">
              <a:buFont typeface="+mj-lt"/>
              <a:buAutoNum type="arabicPeriod" startAt="6"/>
            </a:pPr>
            <a:r>
              <a:rPr kumimoji="1" lang="ja-JP" altLang="en-US" sz="2600" b="1" dirty="0">
                <a:latin typeface="UD デジタル 教科書体 NK-R" panose="02020400000000000000" pitchFamily="18" charset="-128"/>
                <a:ea typeface="UD デジタル 教科書体 NK-R" panose="02020400000000000000" pitchFamily="18" charset="-128"/>
              </a:rPr>
              <a:t>診断名で就労支援を組み立てることはしない</a:t>
            </a:r>
            <a:endParaRPr kumimoji="1"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ct val="150000"/>
              </a:lnSpc>
              <a:spcBef>
                <a:spcPts val="600"/>
              </a:spcBef>
              <a:buNone/>
            </a:pPr>
            <a:r>
              <a:rPr kumimoji="1" lang="ja-JP" altLang="en-US" sz="2000" dirty="0">
                <a:latin typeface="UD デジタル 教科書体 NK-R" panose="02020400000000000000" pitchFamily="18" charset="-128"/>
                <a:ea typeface="UD デジタル 教科書体 NK-R" panose="02020400000000000000" pitchFamily="18" charset="-128"/>
              </a:rPr>
              <a:t>例えば、診断名が「うつ病」というケースで、うつ病を発症した要因を丁寧にアセスメントしていくと、実は一次障害に発達障害があり、二次障害で「うつ病」を発症しているケースがある。就労支援の現場においては、診断名</a:t>
            </a:r>
            <a:r>
              <a:rPr lang="ja-JP" altLang="en-US" sz="2000" dirty="0">
                <a:latin typeface="UD デジタル 教科書体 NK-R" panose="02020400000000000000" pitchFamily="18" charset="-128"/>
                <a:ea typeface="UD デジタル 教科書体 NK-R" panose="02020400000000000000" pitchFamily="18" charset="-128"/>
              </a:rPr>
              <a:t>のみでない</a:t>
            </a:r>
            <a:r>
              <a:rPr kumimoji="1" lang="ja-JP" altLang="en-US" sz="2000" u="sng" dirty="0">
                <a:latin typeface="UD デジタル 教科書体 NK-R" panose="02020400000000000000" pitchFamily="18" charset="-128"/>
                <a:ea typeface="UD デジタル 教科書体 NK-R" panose="02020400000000000000" pitchFamily="18" charset="-128"/>
              </a:rPr>
              <a:t>丁寧なアセスメント</a:t>
            </a:r>
            <a:r>
              <a:rPr kumimoji="1" lang="ja-JP" altLang="en-US" sz="2000" dirty="0">
                <a:latin typeface="UD デジタル 教科書体 NK-R" panose="02020400000000000000" pitchFamily="18" charset="-128"/>
                <a:ea typeface="UD デジタル 教科書体 NK-R" panose="02020400000000000000" pitchFamily="18" charset="-128"/>
              </a:rPr>
              <a:t>が求められている。</a:t>
            </a:r>
            <a:endParaRPr kumimoji="1" lang="en-US" altLang="ja-JP"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DC0503A1-3F25-353A-B81E-B3C1FBDA481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39E4E8-780C-47DA-9976-8D59F520AA81}" type="slidenum">
              <a:rPr kumimoji="1" lang="ja-JP" altLang="en-US" sz="1200" b="0" i="0" u="none" strike="noStrike" kern="1200" cap="none" spc="0" normalizeH="0" baseline="0" noProof="0" smtClean="0">
                <a:ln>
                  <a:noFill/>
                </a:ln>
                <a:solidFill>
                  <a:prstClr val="black">
                    <a:tint val="82000"/>
                  </a:prstClr>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tint val="82000"/>
                </a:prstClr>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0244641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84590C9F-09B5-939B-2921-BEA2BBD49961}"/>
              </a:ext>
            </a:extLst>
          </p:cNvPr>
          <p:cNvSpPr>
            <a:spLocks noGrp="1"/>
          </p:cNvSpPr>
          <p:nvPr>
            <p:ph type="title"/>
          </p:nvPr>
        </p:nvSpPr>
        <p:spPr>
          <a:xfrm>
            <a:off x="6495372" y="355888"/>
            <a:ext cx="4858427" cy="1325563"/>
          </a:xfrm>
        </p:spPr>
        <p:txBody>
          <a:bodyPr>
            <a:noAutofit/>
          </a:bodyPr>
          <a:lstStyle/>
          <a:p>
            <a:r>
              <a:rPr lang="ja-JP" altLang="en-US" sz="3600" dirty="0">
                <a:latin typeface="UD デジタル 教科書体 NK-R" panose="02020400000000000000" pitchFamily="18" charset="-128"/>
                <a:ea typeface="UD デジタル 教科書体 NK-R" panose="02020400000000000000" pitchFamily="18" charset="-128"/>
              </a:rPr>
              <a:t>就労継続支援</a:t>
            </a:r>
            <a:r>
              <a:rPr lang="en-US" altLang="ja-JP" sz="3600" dirty="0">
                <a:latin typeface="UD デジタル 教科書体 NK-R" panose="02020400000000000000" pitchFamily="18" charset="-128"/>
                <a:ea typeface="UD デジタル 教科書体 NK-R" panose="02020400000000000000" pitchFamily="18" charset="-128"/>
              </a:rPr>
              <a:t>A</a:t>
            </a:r>
            <a:r>
              <a:rPr lang="ja-JP" altLang="en-US" sz="3600" dirty="0">
                <a:latin typeface="UD デジタル 教科書体 NK-R" panose="02020400000000000000" pitchFamily="18" charset="-128"/>
                <a:ea typeface="UD デジタル 教科書体 NK-R" panose="02020400000000000000" pitchFamily="18" charset="-128"/>
              </a:rPr>
              <a:t>型計画の作成について</a:t>
            </a:r>
          </a:p>
        </p:txBody>
      </p:sp>
      <p:pic>
        <p:nvPicPr>
          <p:cNvPr id="11" name="コンテンツ プレースホルダー 10">
            <a:extLst>
              <a:ext uri="{FF2B5EF4-FFF2-40B4-BE49-F238E27FC236}">
                <a16:creationId xmlns:a16="http://schemas.microsoft.com/office/drawing/2014/main" id="{796147E7-58CD-23AC-DB3B-1E5ADE01EE2C}"/>
              </a:ext>
            </a:extLst>
          </p:cNvPr>
          <p:cNvPicPr>
            <a:picLocks noGrp="1" noChangeAspect="1"/>
          </p:cNvPicPr>
          <p:nvPr>
            <p:ph sz="half" idx="1"/>
          </p:nvPr>
        </p:nvPicPr>
        <p:blipFill>
          <a:blip r:embed="rId2"/>
          <a:stretch>
            <a:fillRect/>
          </a:stretch>
        </p:blipFill>
        <p:spPr>
          <a:xfrm>
            <a:off x="1043609" y="180976"/>
            <a:ext cx="4858427" cy="6358369"/>
          </a:xfrm>
          <a:prstGeom prst="rect">
            <a:avLst/>
          </a:prstGeom>
        </p:spPr>
      </p:pic>
      <p:sp>
        <p:nvSpPr>
          <p:cNvPr id="10" name="コンテンツ プレースホルダー 9">
            <a:extLst>
              <a:ext uri="{FF2B5EF4-FFF2-40B4-BE49-F238E27FC236}">
                <a16:creationId xmlns:a16="http://schemas.microsoft.com/office/drawing/2014/main" id="{03E54683-550F-A7B0-A3A1-E76952482322}"/>
              </a:ext>
            </a:extLst>
          </p:cNvPr>
          <p:cNvSpPr>
            <a:spLocks noGrp="1"/>
          </p:cNvSpPr>
          <p:nvPr>
            <p:ph sz="half" idx="2"/>
          </p:nvPr>
        </p:nvSpPr>
        <p:spPr>
          <a:xfrm>
            <a:off x="6585528" y="1825624"/>
            <a:ext cx="4768272" cy="4841875"/>
          </a:xfrm>
        </p:spPr>
        <p:txBody>
          <a:bodyPr>
            <a:normAutofit/>
          </a:bodyPr>
          <a:lstStyle/>
          <a:p>
            <a:pPr marL="0" indent="0">
              <a:buNone/>
            </a:pPr>
            <a:r>
              <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rPr>
              <a:t>（</a:t>
            </a:r>
            <a:r>
              <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中略）指定就労継続支援Ａ型事業所は、以下の内容を含めた就労継続支援Ａ型計画（中略）を作成する必要があるため、別紙様式１を参考に作成すること。</a:t>
            </a:r>
            <a:endParaRPr lang="en-US"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pPr marL="0" indent="0">
              <a:buNone/>
            </a:pPr>
            <a:endPar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r>
              <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利用者の希望する業務内容、労働時間、賃金、一般就労の希望の有無等</a:t>
            </a:r>
            <a:endParaRPr lang="en-US"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endPar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r>
              <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利用者の希望する生活や課題等を踏まえた短期目標、長期目標</a:t>
            </a:r>
            <a:endParaRPr lang="en-US"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endPar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r>
              <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利用者の希望を実現するための具体的な支援方針・内容</a:t>
            </a:r>
            <a:endParaRPr lang="en-US"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pPr marL="0" indent="0">
              <a:buNone/>
            </a:pPr>
            <a:endParaRPr lang="en-US"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pPr marL="0" indent="0">
              <a:buNone/>
            </a:pPr>
            <a:r>
              <a:rPr lang="ja-JP" altLang="ja-JP" sz="11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出典「障害者総合支援法　事業者ハンドブック報酬編　</a:t>
            </a:r>
            <a:r>
              <a:rPr lang="en-US" altLang="ja-JP" sz="11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2022</a:t>
            </a:r>
            <a:r>
              <a:rPr lang="ja-JP" altLang="ja-JP" sz="11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rPr>
              <a:t>年度版」</a:t>
            </a:r>
          </a:p>
          <a:p>
            <a:endParaRPr lang="ja-JP" altLang="ja-JP" sz="1800" kern="100" dirty="0">
              <a:effectLst/>
              <a:latin typeface="UD デジタル 教科書体 NK-R" panose="02020400000000000000" pitchFamily="18" charset="-128"/>
              <a:ea typeface="UD デジタル 教科書体 NK-R" panose="02020400000000000000" pitchFamily="18" charset="-128"/>
              <a:cs typeface="Courier New" panose="02070309020205020404" pitchFamily="49" charset="0"/>
            </a:endParaRPr>
          </a:p>
          <a:p>
            <a:endParaRPr lang="ja-JP" altLang="en-US" dirty="0"/>
          </a:p>
        </p:txBody>
      </p:sp>
      <p:sp>
        <p:nvSpPr>
          <p:cNvPr id="2" name="スライド番号プレースホルダー 1">
            <a:extLst>
              <a:ext uri="{FF2B5EF4-FFF2-40B4-BE49-F238E27FC236}">
                <a16:creationId xmlns:a16="http://schemas.microsoft.com/office/drawing/2014/main" id="{E021EE12-1F28-0AFD-E682-BE2F8DFF44BE}"/>
              </a:ext>
            </a:extLst>
          </p:cNvPr>
          <p:cNvSpPr>
            <a:spLocks noGrp="1"/>
          </p:cNvSpPr>
          <p:nvPr>
            <p:ph type="sldNum" sz="quarter" idx="12"/>
          </p:nvPr>
        </p:nvSpPr>
        <p:spPr/>
        <p:txBody>
          <a:bodyPr/>
          <a:lstStyle/>
          <a:p>
            <a:fld id="{C339E4E8-780C-47DA-9976-8D59F520AA81}" type="slidenum">
              <a:rPr kumimoji="1" lang="ja-JP" altLang="en-US" smtClean="0"/>
              <a:t>50</a:t>
            </a:fld>
            <a:endParaRPr kumimoji="1" lang="ja-JP" altLang="en-US"/>
          </a:p>
        </p:txBody>
      </p:sp>
    </p:spTree>
    <p:extLst>
      <p:ext uri="{BB962C8B-B14F-4D97-AF65-F5344CB8AC3E}">
        <p14:creationId xmlns:p14="http://schemas.microsoft.com/office/powerpoint/2010/main" val="176359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67CD2C90-E7D4-9285-888F-06F83E94CD0A}"/>
              </a:ext>
            </a:extLst>
          </p:cNvPr>
          <p:cNvSpPr>
            <a:spLocks noGrp="1"/>
          </p:cNvSpPr>
          <p:nvPr>
            <p:ph idx="1"/>
          </p:nvPr>
        </p:nvSpPr>
        <p:spPr>
          <a:xfrm>
            <a:off x="838200" y="1448790"/>
            <a:ext cx="10515600" cy="5301966"/>
          </a:xfrm>
        </p:spPr>
        <p:txBody>
          <a:bodyPr>
            <a:normAutofit/>
          </a:bodyPr>
          <a:lstStyle/>
          <a:p>
            <a:pPr marL="0" indent="0">
              <a:buNone/>
            </a:pPr>
            <a:endParaRPr lang="ja-JP" altLang="en-US" sz="2000" dirty="0">
              <a:latin typeface="+mn-ea"/>
            </a:endParaRP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・サービス等利用計画に基づいた個別支援計画を作成しているかを確認</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・本人のニーズがきちんと反映されているか、支援者の押し付けになっていないかを確認</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・本人にわかりやすい言葉で書いてあるかを確認</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・支援内容を抽象的な言葉で表現していないかを確認</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　　　　　　　（例　安定した生活、楽しい暮らし、薬をちゃんと飲む等）</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・具体的な目標と期間を設定してあるかを確認</a:t>
            </a:r>
          </a:p>
          <a:p>
            <a:pPr marL="0" indent="0">
              <a:buNone/>
            </a:pPr>
            <a:r>
              <a:rPr lang="ja-JP" altLang="en-US" sz="2000" dirty="0">
                <a:latin typeface="UD デジタル 教科書体 NK-R" panose="02020400000000000000" pitchFamily="18" charset="-128"/>
                <a:ea typeface="UD デジタル 教科書体 NK-R" panose="02020400000000000000" pitchFamily="18" charset="-128"/>
              </a:rPr>
              <a:t>・小さなステップを踏むような計画作成に留意してあるかを確認</a:t>
            </a:r>
            <a:endParaRPr lang="en-US" altLang="ja-JP" sz="2000" dirty="0">
              <a:latin typeface="UD デジタル 教科書体 NK-R" panose="02020400000000000000" pitchFamily="18" charset="-128"/>
              <a:ea typeface="UD デジタル 教科書体 NK-R" panose="02020400000000000000" pitchFamily="18" charset="-128"/>
            </a:endParaRPr>
          </a:p>
          <a:p>
            <a:pPr marL="0" indent="0">
              <a:buNone/>
            </a:pPr>
            <a:endParaRPr lang="ja-JP" altLang="en-US" sz="2000" dirty="0">
              <a:latin typeface="UD デジタル 教科書体 NK-R" panose="02020400000000000000" pitchFamily="18" charset="-128"/>
              <a:ea typeface="UD デジタル 教科書体 NK-R" panose="02020400000000000000" pitchFamily="18" charset="-128"/>
            </a:endParaRPr>
          </a:p>
          <a:p>
            <a:pPr marL="0" indent="0" algn="ctr">
              <a:buNone/>
            </a:pPr>
            <a:r>
              <a:rPr lang="ja-JP" altLang="en-US" sz="2600" b="1" dirty="0">
                <a:latin typeface="UD デジタル 教科書体 NK-R" panose="02020400000000000000" pitchFamily="18" charset="-128"/>
                <a:ea typeface="UD デジタル 教科書体 NK-R" panose="02020400000000000000" pitchFamily="18" charset="-128"/>
              </a:rPr>
              <a:t>本人を中心とした計画を、本人と一緒に作っていくプロセスが重要</a:t>
            </a:r>
          </a:p>
          <a:p>
            <a:pPr marL="0" indent="0" algn="ctr">
              <a:buNone/>
            </a:pPr>
            <a:r>
              <a:rPr lang="ja-JP" altLang="en-US" sz="2000" b="1" dirty="0">
                <a:latin typeface="UD デジタル 教科書体 NK-R" panose="02020400000000000000" pitchFamily="18" charset="-128"/>
                <a:ea typeface="UD デジタル 教科書体 NK-R" panose="02020400000000000000" pitchFamily="18" charset="-128"/>
              </a:rPr>
              <a:t>本人が自分の支援計画を自分でラフスケッチする力を養う</a:t>
            </a:r>
          </a:p>
          <a:p>
            <a:pPr marL="0" indent="0">
              <a:buNone/>
            </a:pPr>
            <a:r>
              <a:rPr lang="ja-JP" altLang="en-US" sz="2000" b="1" dirty="0">
                <a:latin typeface="UD デジタル 教科書体 NK-R" panose="02020400000000000000" pitchFamily="18" charset="-128"/>
                <a:ea typeface="UD デジタル 教科書体 NK-R" panose="02020400000000000000" pitchFamily="18" charset="-128"/>
              </a:rPr>
              <a:t>　　　　  　　   　　　　　　　 自分の人生に責任を持つという視点を伝える</a:t>
            </a:r>
            <a:endParaRPr lang="en-US" altLang="ja-JP" sz="2000" b="1" dirty="0">
              <a:latin typeface="UD デジタル 教科書体 NK-R" panose="02020400000000000000" pitchFamily="18" charset="-128"/>
              <a:ea typeface="UD デジタル 教科書体 NK-R" panose="02020400000000000000" pitchFamily="18" charset="-128"/>
            </a:endParaRPr>
          </a:p>
        </p:txBody>
      </p:sp>
      <p:sp>
        <p:nvSpPr>
          <p:cNvPr id="6" name="タイトル 5">
            <a:extLst>
              <a:ext uri="{FF2B5EF4-FFF2-40B4-BE49-F238E27FC236}">
                <a16:creationId xmlns:a16="http://schemas.microsoft.com/office/drawing/2014/main" id="{608DF8CA-02AB-2A22-EDD6-78756BE0CA4D}"/>
              </a:ext>
            </a:extLst>
          </p:cNvPr>
          <p:cNvSpPr>
            <a:spLocks noGrp="1"/>
          </p:cNvSpPr>
          <p:nvPr>
            <p:ph type="title"/>
          </p:nvPr>
        </p:nvSpPr>
        <p:spPr/>
        <p:txBody>
          <a:bodyPr/>
          <a:lstStyle/>
          <a:p>
            <a:pPr algn="ctr"/>
            <a:r>
              <a:rPr lang="ja-JP" altLang="en-US" dirty="0">
                <a:latin typeface="UD デジタル 教科書体 NK-R" panose="02020400000000000000" pitchFamily="18" charset="-128"/>
                <a:ea typeface="UD デジタル 教科書体 NK-R" panose="02020400000000000000" pitchFamily="18" charset="-128"/>
              </a:rPr>
              <a:t>個別支援計画作成のポイント</a:t>
            </a:r>
          </a:p>
        </p:txBody>
      </p:sp>
      <p:sp>
        <p:nvSpPr>
          <p:cNvPr id="2" name="スライド番号プレースホルダー 1">
            <a:extLst>
              <a:ext uri="{FF2B5EF4-FFF2-40B4-BE49-F238E27FC236}">
                <a16:creationId xmlns:a16="http://schemas.microsoft.com/office/drawing/2014/main" id="{ED54E708-2F7C-B6CD-A565-8C739762E6E5}"/>
              </a:ext>
            </a:extLst>
          </p:cNvPr>
          <p:cNvSpPr>
            <a:spLocks noGrp="1"/>
          </p:cNvSpPr>
          <p:nvPr>
            <p:ph type="sldNum" sz="quarter" idx="12"/>
          </p:nvPr>
        </p:nvSpPr>
        <p:spPr/>
        <p:txBody>
          <a:bodyPr/>
          <a:lstStyle/>
          <a:p>
            <a:fld id="{C339E4E8-780C-47DA-9976-8D59F520AA81}" type="slidenum">
              <a:rPr kumimoji="1" lang="ja-JP" altLang="en-US" smtClean="0"/>
              <a:t>51</a:t>
            </a:fld>
            <a:endParaRPr kumimoji="1" lang="ja-JP" altLang="en-US"/>
          </a:p>
        </p:txBody>
      </p:sp>
    </p:spTree>
    <p:extLst>
      <p:ext uri="{BB962C8B-B14F-4D97-AF65-F5344CB8AC3E}">
        <p14:creationId xmlns:p14="http://schemas.microsoft.com/office/powerpoint/2010/main" val="4241302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67CD2C90-E7D4-9285-888F-06F83E94CD0A}"/>
              </a:ext>
            </a:extLst>
          </p:cNvPr>
          <p:cNvSpPr>
            <a:spLocks noGrp="1"/>
          </p:cNvSpPr>
          <p:nvPr>
            <p:ph idx="1"/>
          </p:nvPr>
        </p:nvSpPr>
        <p:spPr>
          <a:xfrm>
            <a:off x="838200" y="1151906"/>
            <a:ext cx="10515600" cy="5706094"/>
          </a:xfrm>
        </p:spPr>
        <p:txBody>
          <a:bodyPr>
            <a:normAutofit/>
          </a:bodyPr>
          <a:lstStyle/>
          <a:p>
            <a:pPr marL="0" lvl="0" indent="0">
              <a:lnSpc>
                <a:spcPct val="100000"/>
              </a:lnSpc>
              <a:buNone/>
            </a:pPr>
            <a:r>
              <a:rPr lang="ja-JP" altLang="en-US" sz="1800" b="1" dirty="0">
                <a:latin typeface="UD デジタル 教科書体 NK-R" panose="02020400000000000000" pitchFamily="18" charset="-128"/>
                <a:ea typeface="UD デジタル 教科書体 NK-R" panose="02020400000000000000" pitchFamily="18" charset="-128"/>
              </a:rPr>
              <a:t>（</a:t>
            </a:r>
            <a:r>
              <a:rPr lang="en-US" altLang="ja-JP" sz="1800" b="1" dirty="0">
                <a:latin typeface="UD デジタル 教科書体 NK-R" panose="02020400000000000000" pitchFamily="18" charset="-128"/>
                <a:ea typeface="UD デジタル 教科書体 NK-R" panose="02020400000000000000" pitchFamily="18" charset="-128"/>
              </a:rPr>
              <a:t>1</a:t>
            </a:r>
            <a:r>
              <a:rPr lang="ja-JP" altLang="en-US" sz="1800" b="1" dirty="0">
                <a:latin typeface="UD デジタル 教科書体 NK-R" panose="02020400000000000000" pitchFamily="18" charset="-128"/>
                <a:ea typeface="UD デジタル 教科書体 NK-R" panose="02020400000000000000" pitchFamily="18" charset="-128"/>
              </a:rPr>
              <a:t>）登場人物の設定</a:t>
            </a:r>
          </a:p>
          <a:p>
            <a:pPr marL="0" lvl="0" indent="0">
              <a:lnSpc>
                <a:spcPct val="100000"/>
              </a:lnSpc>
              <a:buNone/>
            </a:pPr>
            <a:r>
              <a:rPr lang="ja-JP" altLang="en-US" sz="1800" dirty="0">
                <a:latin typeface="UD デジタル 教科書体 NK-R" panose="02020400000000000000" pitchFamily="18" charset="-128"/>
                <a:ea typeface="UD デジタル 教科書体 NK-R" panose="02020400000000000000" pitchFamily="18" charset="-128"/>
              </a:rPr>
              <a:t>　ご本人・サービス管理責任者・Ａ型生活支援員・Ａ型職業指導員</a:t>
            </a:r>
          </a:p>
          <a:p>
            <a:pPr marL="0" lvl="0" indent="0">
              <a:lnSpc>
                <a:spcPct val="100000"/>
              </a:lnSpc>
              <a:buNone/>
            </a:pPr>
            <a:r>
              <a:rPr lang="ja-JP" altLang="en-US" sz="1800" dirty="0">
                <a:latin typeface="UD デジタル 教科書体 NK-R" panose="02020400000000000000" pitchFamily="18" charset="-128"/>
                <a:ea typeface="UD デジタル 教科書体 NK-R" panose="02020400000000000000" pitchFamily="18" charset="-128"/>
              </a:rPr>
              <a:t>　その他にどなたを会議に招くのかを検討</a:t>
            </a:r>
          </a:p>
          <a:p>
            <a:pPr marL="0" lvl="0" indent="0">
              <a:lnSpc>
                <a:spcPct val="100000"/>
              </a:lnSpc>
              <a:buNone/>
            </a:pPr>
            <a:r>
              <a:rPr lang="ja-JP" altLang="en-US" sz="1800" b="1" dirty="0">
                <a:latin typeface="UD デジタル 教科書体 NK-R" panose="02020400000000000000" pitchFamily="18" charset="-128"/>
                <a:ea typeface="UD デジタル 教科書体 NK-R" panose="02020400000000000000" pitchFamily="18" charset="-128"/>
              </a:rPr>
              <a:t>（</a:t>
            </a:r>
            <a:r>
              <a:rPr lang="en-US" altLang="ja-JP" sz="1800" b="1" dirty="0">
                <a:latin typeface="UD デジタル 教科書体 NK-R" panose="02020400000000000000" pitchFamily="18" charset="-128"/>
                <a:ea typeface="UD デジタル 教科書体 NK-R" panose="02020400000000000000" pitchFamily="18" charset="-128"/>
              </a:rPr>
              <a:t>2</a:t>
            </a:r>
            <a:r>
              <a:rPr lang="ja-JP" altLang="en-US" sz="1800" b="1" dirty="0">
                <a:latin typeface="UD デジタル 教科書体 NK-R" panose="02020400000000000000" pitchFamily="18" charset="-128"/>
                <a:ea typeface="UD デジタル 教科書体 NK-R" panose="02020400000000000000" pitchFamily="18" charset="-128"/>
              </a:rPr>
              <a:t>）会議の次第</a:t>
            </a:r>
          </a:p>
          <a:p>
            <a:pPr marL="0" indent="0">
              <a:lnSpc>
                <a:spcPct val="100000"/>
              </a:lnSpc>
              <a:buNone/>
            </a:pPr>
            <a:r>
              <a:rPr kumimoji="1" lang="ja-JP" altLang="en-US" sz="1800" dirty="0">
                <a:latin typeface="UD デジタル 教科書体 NK-R" panose="02020400000000000000" pitchFamily="18" charset="-128"/>
                <a:ea typeface="UD デジタル 教科書体 NK-R" panose="02020400000000000000" pitchFamily="18" charset="-128"/>
              </a:rPr>
              <a:t>　① 自己紹介　② 本日の会議の目的　③ ご本人が思いを語る　④ 現在の各所での様子の共有</a:t>
            </a:r>
          </a:p>
          <a:p>
            <a:pPr marL="0" indent="0">
              <a:lnSpc>
                <a:spcPct val="100000"/>
              </a:lnSpc>
              <a:buNone/>
            </a:pPr>
            <a:r>
              <a:rPr kumimoji="1" lang="ja-JP" altLang="en-US" sz="1800" dirty="0">
                <a:latin typeface="UD デジタル 教科書体 NK-R" panose="02020400000000000000" pitchFamily="18" charset="-128"/>
                <a:ea typeface="UD デジタル 教科書体 NK-R" panose="02020400000000000000" pitchFamily="18" charset="-128"/>
              </a:rPr>
              <a:t>　⑤ 支援方針と個別支援計画案の説明　⑥ 質疑　⑦ 役割の確認　⑧ 次回会議の日程</a:t>
            </a:r>
          </a:p>
          <a:p>
            <a:pPr marL="0" indent="0">
              <a:lnSpc>
                <a:spcPct val="100000"/>
              </a:lnSpc>
              <a:buNone/>
            </a:pPr>
            <a:r>
              <a:rPr lang="ja-JP" altLang="en-US" sz="1800" b="1" dirty="0">
                <a:latin typeface="UD デジタル 教科書体 NK-R" panose="02020400000000000000" pitchFamily="18" charset="-128"/>
                <a:ea typeface="UD デジタル 教科書体 NK-R" panose="02020400000000000000" pitchFamily="18" charset="-128"/>
              </a:rPr>
              <a:t>（</a:t>
            </a:r>
            <a:r>
              <a:rPr lang="en-US" altLang="ja-JP" sz="1800" b="1" dirty="0">
                <a:latin typeface="UD デジタル 教科書体 NK-R" panose="02020400000000000000" pitchFamily="18" charset="-128"/>
                <a:ea typeface="UD デジタル 教科書体 NK-R" panose="02020400000000000000" pitchFamily="18" charset="-128"/>
              </a:rPr>
              <a:t>3</a:t>
            </a:r>
            <a:r>
              <a:rPr lang="ja-JP" altLang="en-US" sz="1800" b="1" dirty="0">
                <a:latin typeface="UD デジタル 教科書体 NK-R" panose="02020400000000000000" pitchFamily="18" charset="-128"/>
                <a:ea typeface="UD デジタル 教科書体 NK-R" panose="02020400000000000000" pitchFamily="18" charset="-128"/>
              </a:rPr>
              <a:t>）個別支援計画作成</a:t>
            </a:r>
            <a:r>
              <a:rPr kumimoji="1" lang="ja-JP" altLang="en-US" sz="1800" b="1" dirty="0">
                <a:latin typeface="UD デジタル 教科書体 NK-R" panose="02020400000000000000" pitchFamily="18" charset="-128"/>
                <a:ea typeface="UD デジタル 教科書体 NK-R" panose="02020400000000000000" pitchFamily="18" charset="-128"/>
              </a:rPr>
              <a:t>会議の留意点</a:t>
            </a:r>
            <a:endParaRPr kumimoji="1" lang="ja-JP" altLang="en-US" sz="1600" b="1" dirty="0">
              <a:latin typeface="UD デジタル 教科書体 NK-R" panose="02020400000000000000" pitchFamily="18" charset="-128"/>
              <a:ea typeface="UD デジタル 教科書体 NK-R" panose="02020400000000000000" pitchFamily="18" charset="-128"/>
            </a:endParaRPr>
          </a:p>
          <a:p>
            <a:pPr marL="0" indent="0">
              <a:lnSpc>
                <a:spcPct val="100000"/>
              </a:lnSpc>
              <a:buNone/>
            </a:pPr>
            <a:r>
              <a:rPr lang="ja-JP" altLang="en-US" sz="1800" dirty="0">
                <a:latin typeface="UD デジタル 教科書体 NK-R" panose="02020400000000000000" pitchFamily="18" charset="-128"/>
                <a:ea typeface="UD デジタル 教科書体 NK-R" panose="02020400000000000000" pitchFamily="18" charset="-128"/>
              </a:rPr>
              <a:t>　・</a:t>
            </a:r>
            <a:r>
              <a:rPr kumimoji="1" lang="ja-JP" altLang="en-US" sz="1800" dirty="0">
                <a:latin typeface="UD デジタル 教科書体 NK-R" panose="02020400000000000000" pitchFamily="18" charset="-128"/>
                <a:ea typeface="UD デジタル 教科書体 NK-R" panose="02020400000000000000" pitchFamily="18" charset="-128"/>
              </a:rPr>
              <a:t>ここでも基本的な価値が問われる　「本人が中心か」「本人の意思決定の支援か」</a:t>
            </a:r>
          </a:p>
          <a:p>
            <a:pPr marL="0" indent="0">
              <a:lnSpc>
                <a:spcPct val="100000"/>
              </a:lnSpc>
              <a:buNone/>
            </a:pPr>
            <a:r>
              <a:rPr kumimoji="1" lang="ja-JP" altLang="en-US" sz="1800" dirty="0">
                <a:latin typeface="UD デジタル 教科書体 NK-R" panose="02020400000000000000" pitchFamily="18" charset="-128"/>
                <a:ea typeface="UD デジタル 教科書体 NK-R" panose="02020400000000000000" pitchFamily="18" charset="-128"/>
              </a:rPr>
              <a:t>　・本人・関係者のことを考えぬいた環境設定</a:t>
            </a:r>
          </a:p>
          <a:p>
            <a:pPr marL="0" indent="0">
              <a:lnSpc>
                <a:spcPct val="100000"/>
              </a:lnSpc>
              <a:buNone/>
            </a:pPr>
            <a:r>
              <a:rPr kumimoji="1" lang="ja-JP" altLang="en-US" sz="1800" dirty="0">
                <a:latin typeface="UD デジタル 教科書体 NK-R" panose="02020400000000000000" pitchFamily="18" charset="-128"/>
                <a:ea typeface="UD デジタル 教科書体 NK-R" panose="02020400000000000000" pitchFamily="18" charset="-128"/>
              </a:rPr>
              <a:t>　・共有と分担、連携が具現化されているか</a:t>
            </a:r>
          </a:p>
          <a:p>
            <a:pPr marL="0" indent="0">
              <a:lnSpc>
                <a:spcPct val="100000"/>
              </a:lnSpc>
              <a:buNone/>
            </a:pPr>
            <a:r>
              <a:rPr kumimoji="1" lang="ja-JP" altLang="en-US" sz="1800" dirty="0">
                <a:latin typeface="UD デジタル 教科書体 NK-R" panose="02020400000000000000" pitchFamily="18" charset="-128"/>
                <a:ea typeface="UD デジタル 教科書体 NK-R" panose="02020400000000000000" pitchFamily="18" charset="-128"/>
              </a:rPr>
              <a:t>　・みんな参加し、みんな発言する</a:t>
            </a:r>
          </a:p>
          <a:p>
            <a:pPr marL="0" indent="0">
              <a:lnSpc>
                <a:spcPct val="100000"/>
              </a:lnSpc>
              <a:buNone/>
            </a:pPr>
            <a:r>
              <a:rPr lang="ja-JP" altLang="en-US" sz="1800" dirty="0">
                <a:latin typeface="UD デジタル 教科書体 NK-R" panose="02020400000000000000" pitchFamily="18" charset="-128"/>
                <a:ea typeface="UD デジタル 教科書体 NK-R" panose="02020400000000000000" pitchFamily="18" charset="-128"/>
              </a:rPr>
              <a:t>　・</a:t>
            </a:r>
            <a:r>
              <a:rPr kumimoji="1" lang="ja-JP" altLang="en-US" sz="1800" dirty="0">
                <a:latin typeface="UD デジタル 教科書体 NK-R" panose="02020400000000000000" pitchFamily="18" charset="-128"/>
                <a:ea typeface="UD デジタル 教科書体 NK-R" panose="02020400000000000000" pitchFamily="18" charset="-128"/>
              </a:rPr>
              <a:t>関係者との事前調整</a:t>
            </a:r>
          </a:p>
          <a:p>
            <a:pPr marL="0" indent="0">
              <a:lnSpc>
                <a:spcPct val="100000"/>
              </a:lnSpc>
              <a:buNone/>
            </a:pPr>
            <a:r>
              <a:rPr kumimoji="1" lang="ja-JP" altLang="en-US" sz="1800" dirty="0">
                <a:latin typeface="UD デジタル 教科書体 NK-R" panose="02020400000000000000" pitchFamily="18" charset="-128"/>
                <a:ea typeface="UD デジタル 教科書体 NK-R" panose="02020400000000000000" pitchFamily="18" charset="-128"/>
              </a:rPr>
              <a:t>　・いい雰囲気で、支援チームを作る</a:t>
            </a:r>
          </a:p>
          <a:p>
            <a:pPr marL="0" indent="0">
              <a:lnSpc>
                <a:spcPct val="100000"/>
              </a:lnSpc>
              <a:buNone/>
            </a:pPr>
            <a:endParaRPr kumimoji="1" lang="ja-JP" altLang="en-US" sz="1800" dirty="0">
              <a:latin typeface="+mn-ea"/>
            </a:endParaRPr>
          </a:p>
          <a:p>
            <a:pPr marL="0" lvl="0" indent="0">
              <a:lnSpc>
                <a:spcPct val="100000"/>
              </a:lnSpc>
              <a:buNone/>
            </a:pPr>
            <a:endParaRPr lang="ja-JP" altLang="en-US" sz="2000" dirty="0">
              <a:latin typeface="+mn-ea"/>
            </a:endParaRPr>
          </a:p>
        </p:txBody>
      </p:sp>
      <p:sp>
        <p:nvSpPr>
          <p:cNvPr id="6" name="タイトル 5">
            <a:extLst>
              <a:ext uri="{FF2B5EF4-FFF2-40B4-BE49-F238E27FC236}">
                <a16:creationId xmlns:a16="http://schemas.microsoft.com/office/drawing/2014/main" id="{608DF8CA-02AB-2A22-EDD6-78756BE0CA4D}"/>
              </a:ext>
            </a:extLst>
          </p:cNvPr>
          <p:cNvSpPr>
            <a:spLocks noGrp="1"/>
          </p:cNvSpPr>
          <p:nvPr>
            <p:ph type="title"/>
          </p:nvPr>
        </p:nvSpPr>
        <p:spPr>
          <a:xfrm>
            <a:off x="838200" y="365125"/>
            <a:ext cx="10515600" cy="786781"/>
          </a:xfrm>
        </p:spPr>
        <p:txBody>
          <a:bodyPr/>
          <a:lstStyle/>
          <a:p>
            <a:pPr algn="ctr"/>
            <a:r>
              <a:rPr lang="ja-JP" altLang="en-US" dirty="0">
                <a:latin typeface="UD デジタル 教科書体 NK-R" panose="02020400000000000000" pitchFamily="18" charset="-128"/>
                <a:ea typeface="UD デジタル 教科書体 NK-R" panose="02020400000000000000" pitchFamily="18" charset="-128"/>
              </a:rPr>
              <a:t>個別支援計画作成会議（ロールプレイ）</a:t>
            </a:r>
          </a:p>
        </p:txBody>
      </p:sp>
      <p:sp>
        <p:nvSpPr>
          <p:cNvPr id="2" name="スライド番号プレースホルダー 1">
            <a:extLst>
              <a:ext uri="{FF2B5EF4-FFF2-40B4-BE49-F238E27FC236}">
                <a16:creationId xmlns:a16="http://schemas.microsoft.com/office/drawing/2014/main" id="{8CBF10F0-DF61-7084-34D5-D6A662094D97}"/>
              </a:ext>
            </a:extLst>
          </p:cNvPr>
          <p:cNvSpPr>
            <a:spLocks noGrp="1"/>
          </p:cNvSpPr>
          <p:nvPr>
            <p:ph type="sldNum" sz="quarter" idx="12"/>
          </p:nvPr>
        </p:nvSpPr>
        <p:spPr/>
        <p:txBody>
          <a:bodyPr/>
          <a:lstStyle/>
          <a:p>
            <a:fld id="{C339E4E8-780C-47DA-9976-8D59F520AA81}" type="slidenum">
              <a:rPr kumimoji="1" lang="ja-JP" altLang="en-US" smtClean="0"/>
              <a:t>52</a:t>
            </a:fld>
            <a:endParaRPr kumimoji="1" lang="ja-JP" altLang="en-US"/>
          </a:p>
        </p:txBody>
      </p:sp>
    </p:spTree>
    <p:extLst>
      <p:ext uri="{BB962C8B-B14F-4D97-AF65-F5344CB8AC3E}">
        <p14:creationId xmlns:p14="http://schemas.microsoft.com/office/powerpoint/2010/main" val="10401707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コンテンツ プレースホルダー 3">
            <a:extLst>
              <a:ext uri="{FF2B5EF4-FFF2-40B4-BE49-F238E27FC236}">
                <a16:creationId xmlns:a16="http://schemas.microsoft.com/office/drawing/2014/main" id="{FDEF69CF-D6F1-6216-FEF5-6D057BF37402}"/>
              </a:ext>
            </a:extLst>
          </p:cNvPr>
          <p:cNvGraphicFramePr>
            <a:graphicFrameLocks noGrp="1"/>
          </p:cNvGraphicFramePr>
          <p:nvPr>
            <p:ph idx="1"/>
            <p:extLst>
              <p:ext uri="{D42A27DB-BD31-4B8C-83A1-F6EECF244321}">
                <p14:modId xmlns:p14="http://schemas.microsoft.com/office/powerpoint/2010/main" val="1715186237"/>
              </p:ext>
            </p:extLst>
          </p:nvPr>
        </p:nvGraphicFramePr>
        <p:xfrm>
          <a:off x="838200" y="332508"/>
          <a:ext cx="10515604" cy="6275323"/>
        </p:xfrm>
        <a:graphic>
          <a:graphicData uri="http://schemas.openxmlformats.org/drawingml/2006/table">
            <a:tbl>
              <a:tblPr firstRow="1" firstCol="1" bandRow="1"/>
              <a:tblGrid>
                <a:gridCol w="1841396">
                  <a:extLst>
                    <a:ext uri="{9D8B030D-6E8A-4147-A177-3AD203B41FA5}">
                      <a16:colId xmlns:a16="http://schemas.microsoft.com/office/drawing/2014/main" val="4245070696"/>
                    </a:ext>
                  </a:extLst>
                </a:gridCol>
                <a:gridCol w="1975531">
                  <a:extLst>
                    <a:ext uri="{9D8B030D-6E8A-4147-A177-3AD203B41FA5}">
                      <a16:colId xmlns:a16="http://schemas.microsoft.com/office/drawing/2014/main" val="149573477"/>
                    </a:ext>
                  </a:extLst>
                </a:gridCol>
                <a:gridCol w="952364">
                  <a:extLst>
                    <a:ext uri="{9D8B030D-6E8A-4147-A177-3AD203B41FA5}">
                      <a16:colId xmlns:a16="http://schemas.microsoft.com/office/drawing/2014/main" val="1720171062"/>
                    </a:ext>
                  </a:extLst>
                </a:gridCol>
                <a:gridCol w="1033073">
                  <a:extLst>
                    <a:ext uri="{9D8B030D-6E8A-4147-A177-3AD203B41FA5}">
                      <a16:colId xmlns:a16="http://schemas.microsoft.com/office/drawing/2014/main" val="1419247443"/>
                    </a:ext>
                  </a:extLst>
                </a:gridCol>
                <a:gridCol w="632721">
                  <a:extLst>
                    <a:ext uri="{9D8B030D-6E8A-4147-A177-3AD203B41FA5}">
                      <a16:colId xmlns:a16="http://schemas.microsoft.com/office/drawing/2014/main" val="2483282375"/>
                    </a:ext>
                  </a:extLst>
                </a:gridCol>
                <a:gridCol w="479944">
                  <a:extLst>
                    <a:ext uri="{9D8B030D-6E8A-4147-A177-3AD203B41FA5}">
                      <a16:colId xmlns:a16="http://schemas.microsoft.com/office/drawing/2014/main" val="3240510856"/>
                    </a:ext>
                  </a:extLst>
                </a:gridCol>
                <a:gridCol w="1343269">
                  <a:extLst>
                    <a:ext uri="{9D8B030D-6E8A-4147-A177-3AD203B41FA5}">
                      <a16:colId xmlns:a16="http://schemas.microsoft.com/office/drawing/2014/main" val="1272248809"/>
                    </a:ext>
                  </a:extLst>
                </a:gridCol>
                <a:gridCol w="641188">
                  <a:extLst>
                    <a:ext uri="{9D8B030D-6E8A-4147-A177-3AD203B41FA5}">
                      <a16:colId xmlns:a16="http://schemas.microsoft.com/office/drawing/2014/main" val="1044700546"/>
                    </a:ext>
                  </a:extLst>
                </a:gridCol>
                <a:gridCol w="808059">
                  <a:extLst>
                    <a:ext uri="{9D8B030D-6E8A-4147-A177-3AD203B41FA5}">
                      <a16:colId xmlns:a16="http://schemas.microsoft.com/office/drawing/2014/main" val="918484771"/>
                    </a:ext>
                  </a:extLst>
                </a:gridCol>
                <a:gridCol w="808059">
                  <a:extLst>
                    <a:ext uri="{9D8B030D-6E8A-4147-A177-3AD203B41FA5}">
                      <a16:colId xmlns:a16="http://schemas.microsoft.com/office/drawing/2014/main" val="883107751"/>
                    </a:ext>
                  </a:extLst>
                </a:gridCol>
              </a:tblGrid>
              <a:tr h="412193">
                <a:tc gridSpan="10">
                  <a:txBody>
                    <a:bodyPr/>
                    <a:lstStyle/>
                    <a:p>
                      <a:pPr algn="ctr" fontAlgn="ctr">
                        <a:spcBef>
                          <a:spcPts val="0"/>
                        </a:spcBef>
                        <a:spcAft>
                          <a:spcPts val="0"/>
                        </a:spcAft>
                      </a:pPr>
                      <a:r>
                        <a:rPr lang="ja-JP" altLang="en-US" sz="2400" b="1" i="0" u="none" strike="noStrike" dirty="0">
                          <a:effectLst/>
                          <a:latin typeface="+mn-ea"/>
                          <a:ea typeface="+mn-ea"/>
                          <a:cs typeface="ＭＳ Ｐゴシック" panose="020B0600070205080204" pitchFamily="34" charset="-128"/>
                        </a:rPr>
                        <a:t>個別支援計画（案）作成の会議録</a:t>
                      </a:r>
                      <a:endParaRPr lang="ja-JP" altLang="en-US" sz="3600" b="0" i="0" u="none" strike="noStrike" dirty="0">
                        <a:effectLst/>
                        <a:latin typeface="+mn-ea"/>
                        <a:ea typeface="+mn-ea"/>
                      </a:endParaRPr>
                    </a:p>
                  </a:txBody>
                  <a:tcPr marL="59415" marR="59415" marT="29708" marB="29708">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0953068"/>
                  </a:ext>
                </a:extLst>
              </a:tr>
              <a:tr h="559939">
                <a:tc>
                  <a:txBody>
                    <a:bodyPr/>
                    <a:lstStyle/>
                    <a:p>
                      <a:pPr algn="l" fontAlgn="ctr">
                        <a:spcBef>
                          <a:spcPts val="0"/>
                        </a:spcBef>
                        <a:spcAft>
                          <a:spcPts val="0"/>
                        </a:spcAft>
                      </a:pPr>
                      <a:endParaRPr lang="ja-JP" altLang="en-US" sz="3200" b="0" i="0" u="none" strike="noStrike" dirty="0">
                        <a:effectLst/>
                        <a:latin typeface="Arial" panose="020B0604020202020204" pitchFamily="34" charset="0"/>
                      </a:endParaRPr>
                    </a:p>
                  </a:txBody>
                  <a:tcPr marL="40848" marR="40848" marT="6189"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ctr">
                        <a:spcBef>
                          <a:spcPts val="0"/>
                        </a:spcBef>
                        <a:spcAft>
                          <a:spcPts val="0"/>
                        </a:spcAft>
                      </a:pPr>
                      <a:endParaRPr lang="ja-JP" altLang="en-US" sz="3600" b="0" i="0" u="none" strike="noStrike" dirty="0">
                        <a:effectLst/>
                        <a:latin typeface="+mn-ea"/>
                        <a:ea typeface="+mn-ea"/>
                      </a:endParaRPr>
                    </a:p>
                  </a:txBody>
                  <a:tcPr marL="40848" marR="40848" marT="6189"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ctr">
                        <a:spcBef>
                          <a:spcPts val="0"/>
                        </a:spcBef>
                        <a:spcAft>
                          <a:spcPts val="0"/>
                        </a:spcAft>
                      </a:pPr>
                      <a:endParaRPr lang="ja-JP" altLang="en-US" sz="2400" b="0" i="0" u="none" strike="noStrike" dirty="0">
                        <a:effectLst/>
                        <a:latin typeface="+mn-ea"/>
                        <a:ea typeface="+mn-ea"/>
                      </a:endParaRPr>
                    </a:p>
                  </a:txBody>
                  <a:tcPr marL="40848" marR="40848" marT="6189"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ja-JP" altLang="en-US" sz="3600" b="0" i="0" u="none" strike="noStrike" dirty="0">
                        <a:effectLst/>
                        <a:latin typeface="+mn-ea"/>
                        <a:ea typeface="+mn-ea"/>
                      </a:endParaRPr>
                    </a:p>
                  </a:txBody>
                  <a:tcPr marL="40848" marR="40848" marT="6189"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ja-JP" altLang="en-US" sz="3600" b="0" i="0" u="none" strike="noStrike" dirty="0">
                        <a:effectLst/>
                        <a:latin typeface="+mn-ea"/>
                        <a:ea typeface="+mn-ea"/>
                      </a:endParaRPr>
                    </a:p>
                  </a:txBody>
                  <a:tcPr marL="40848" marR="40848" marT="6189"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ja-JP" altLang="en-US" sz="1800" b="0" i="0" u="none" strike="noStrike" dirty="0">
                        <a:effectLst/>
                        <a:latin typeface="Arial" panose="020B0604020202020204" pitchFamily="34" charset="0"/>
                      </a:endParaRPr>
                    </a:p>
                  </a:txBody>
                  <a:tcPr marL="40848" marR="40848" marT="6189"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endParaRPr lang="ja-JP" altLang="en-US" sz="9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endParaRPr>
                    </a:p>
                    <a:p>
                      <a:pPr algn="ctr" fontAlgn="ctr">
                        <a:spcBef>
                          <a:spcPts val="0"/>
                        </a:spcBef>
                        <a:spcAft>
                          <a:spcPts val="0"/>
                        </a:spcAft>
                      </a:pPr>
                      <a:endParaRPr lang="ja-JP" altLang="en-US" sz="9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endParaRPr>
                    </a:p>
                    <a:p>
                      <a:pPr algn="ctr" fontAlgn="ctr">
                        <a:spcBef>
                          <a:spcPts val="0"/>
                        </a:spcBef>
                        <a:spcAft>
                          <a:spcPts val="0"/>
                        </a:spcAft>
                      </a:pPr>
                      <a:endParaRPr lang="ja-JP" altLang="en-US" sz="1800" b="0" i="0" u="none" strike="noStrike" dirty="0">
                        <a:effectLst/>
                        <a:latin typeface="Arial" panose="020B0604020202020204" pitchFamily="34" charset="0"/>
                      </a:endParaRPr>
                    </a:p>
                  </a:txBody>
                  <a:tcPr marL="40848" marR="40848" marT="6189"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ctr">
                        <a:spcBef>
                          <a:spcPts val="0"/>
                        </a:spcBef>
                        <a:spcAft>
                          <a:spcPts val="0"/>
                        </a:spcAft>
                      </a:pPr>
                      <a:endParaRPr lang="ja-JP" altLang="en-US" sz="11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endParaRPr>
                    </a:p>
                    <a:p>
                      <a:pPr algn="ctr" fontAlgn="ctr">
                        <a:spcBef>
                          <a:spcPts val="0"/>
                        </a:spcBef>
                        <a:spcAft>
                          <a:spcPts val="0"/>
                        </a:spcAft>
                      </a:pPr>
                      <a:endParaRPr lang="ja-JP" altLang="en-US" sz="11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endParaRPr>
                    </a:p>
                    <a:p>
                      <a:pPr algn="ctr" fontAlgn="ctr">
                        <a:spcBef>
                          <a:spcPts val="0"/>
                        </a:spcBef>
                        <a:spcAft>
                          <a:spcPts val="0"/>
                        </a:spcAft>
                      </a:pP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作成日　　令和〇年〇月〇日</a:t>
                      </a:r>
                      <a:endParaRPr lang="ja-JP" altLang="en-US" sz="3200" b="0" i="0" u="none" strike="noStrike" dirty="0">
                        <a:effectLst/>
                        <a:latin typeface="Arial" panose="020B0604020202020204" pitchFamily="34" charset="0"/>
                      </a:endParaRPr>
                    </a:p>
                  </a:txBody>
                  <a:tcPr marL="59415" marR="59415" marT="29708" marB="29708">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58873878"/>
                  </a:ext>
                </a:extLst>
              </a:tr>
              <a:tr h="250172">
                <a:tc>
                  <a:txBody>
                    <a:bodyPr/>
                    <a:lstStyle/>
                    <a:p>
                      <a:pPr algn="ctr" fontAlgn="ctr">
                        <a:spcBef>
                          <a:spcPts val="0"/>
                        </a:spcBef>
                        <a:spcAft>
                          <a:spcPts val="0"/>
                        </a:spcAft>
                      </a:pPr>
                      <a:r>
                        <a:rPr lang="ja-JP" altLang="en-US" sz="105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利用者氏名</a:t>
                      </a:r>
                      <a:endParaRPr lang="ja-JP" altLang="en-US" sz="2400" b="0" i="0" u="none" strike="noStrike">
                        <a:effectLst/>
                        <a:latin typeface="Arial" panose="020B0604020202020204" pitchFamily="34" charset="0"/>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ctr">
                        <a:spcBef>
                          <a:spcPts val="0"/>
                        </a:spcBef>
                        <a:spcAft>
                          <a:spcPts val="0"/>
                        </a:spcAft>
                      </a:pPr>
                      <a:r>
                        <a:rPr lang="ja-JP" altLang="en-US" sz="1100" b="0" i="0" u="none" strike="noStrike" dirty="0">
                          <a:effectLst/>
                          <a:latin typeface="+mn-ea"/>
                          <a:ea typeface="+mn-ea"/>
                          <a:cs typeface="ＭＳ Ｐゴシック" panose="020B0600070205080204" pitchFamily="34" charset="-128"/>
                        </a:rPr>
                        <a:t>羽田良　光（はたら　こう）様</a:t>
                      </a:r>
                      <a:endParaRPr lang="ja-JP" altLang="en-US" sz="28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spcBef>
                          <a:spcPts val="0"/>
                        </a:spcBef>
                        <a:spcAft>
                          <a:spcPts val="0"/>
                        </a:spcAft>
                      </a:pPr>
                      <a:r>
                        <a:rPr lang="ja-JP" altLang="en-US" sz="1050" b="0" i="0" u="none" strike="noStrike">
                          <a:effectLst/>
                          <a:latin typeface="+mn-ea"/>
                          <a:ea typeface="+mn-ea"/>
                          <a:cs typeface="ＭＳ Ｐゴシック" panose="020B0600070205080204" pitchFamily="34" charset="-128"/>
                        </a:rPr>
                        <a:t>事業者名</a:t>
                      </a:r>
                      <a:endParaRPr lang="ja-JP" altLang="en-US" sz="2400" b="0" i="0" u="none" strike="noStrike">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gridSpan="3">
                  <a:txBody>
                    <a:bodyPr/>
                    <a:lstStyle/>
                    <a:p>
                      <a:pPr algn="ctr" fontAlgn="ctr">
                        <a:spcBef>
                          <a:spcPts val="0"/>
                        </a:spcBef>
                        <a:spcAft>
                          <a:spcPts val="0"/>
                        </a:spcAft>
                      </a:pPr>
                      <a:r>
                        <a:rPr lang="ja-JP" altLang="en-US" sz="11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就労継続支援Ａ型事業所「〇〇」</a:t>
                      </a:r>
                      <a:endParaRPr lang="ja-JP" altLang="en-US" sz="2800" b="0" i="0" u="none" strike="noStrike" dirty="0">
                        <a:effectLst/>
                        <a:latin typeface="Arial" panose="020B0604020202020204" pitchFamily="34" charset="0"/>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2182989"/>
                  </a:ext>
                </a:extLst>
              </a:tr>
              <a:tr h="250172">
                <a:tc>
                  <a:txBody>
                    <a:bodyPr/>
                    <a:lstStyle/>
                    <a:p>
                      <a:pPr algn="ctr" fontAlgn="ctr">
                        <a:spcBef>
                          <a:spcPts val="0"/>
                        </a:spcBef>
                        <a:spcAft>
                          <a:spcPts val="0"/>
                        </a:spcAft>
                      </a:pPr>
                      <a:r>
                        <a:rPr lang="ja-JP" altLang="en-US" sz="105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開催日時</a:t>
                      </a:r>
                      <a:endParaRPr lang="ja-JP" altLang="en-US" sz="2400" b="0" i="0" u="none" strike="noStrike">
                        <a:effectLst/>
                        <a:latin typeface="Arial" panose="020B0604020202020204" pitchFamily="34" charset="0"/>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ctr">
                        <a:spcBef>
                          <a:spcPts val="0"/>
                        </a:spcBef>
                        <a:spcAft>
                          <a:spcPts val="0"/>
                        </a:spcAft>
                      </a:pPr>
                      <a:r>
                        <a:rPr lang="ja-JP" altLang="en-US" sz="1100" b="0" i="0" u="none" strike="noStrike" dirty="0">
                          <a:effectLst/>
                          <a:latin typeface="+mn-ea"/>
                          <a:ea typeface="+mn-ea"/>
                          <a:cs typeface="ＭＳ Ｐゴシック" panose="020B0600070205080204" pitchFamily="34" charset="-128"/>
                        </a:rPr>
                        <a:t>令和〇年〇月〇日　　〇時～〇時</a:t>
                      </a:r>
                      <a:endParaRPr lang="ja-JP" altLang="en-US" sz="28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spcBef>
                          <a:spcPts val="0"/>
                        </a:spcBef>
                        <a:spcAft>
                          <a:spcPts val="0"/>
                        </a:spcAft>
                      </a:pPr>
                      <a:r>
                        <a:rPr lang="ja-JP" altLang="en-US" sz="1050" b="0" i="0" u="none" strike="noStrike">
                          <a:effectLst/>
                          <a:latin typeface="+mn-ea"/>
                          <a:ea typeface="+mn-ea"/>
                          <a:cs typeface="ＭＳ Ｐゴシック" panose="020B0600070205080204" pitchFamily="34" charset="-128"/>
                        </a:rPr>
                        <a:t>サービス管理責任者氏名</a:t>
                      </a:r>
                      <a:endParaRPr lang="ja-JP" altLang="en-US" sz="2400" b="0" i="0" u="none" strike="noStrike">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gridSpan="3">
                  <a:txBody>
                    <a:bodyPr/>
                    <a:lstStyle/>
                    <a:p>
                      <a:pPr algn="ctr" fontAlgn="ctr">
                        <a:spcBef>
                          <a:spcPts val="0"/>
                        </a:spcBef>
                        <a:spcAft>
                          <a:spcPts val="0"/>
                        </a:spcAft>
                      </a:pPr>
                      <a:r>
                        <a:rPr lang="ja-JP" altLang="en-US" sz="11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lang="ja-JP" altLang="en-US" sz="2800" b="0" i="0" u="none" strike="noStrike" dirty="0">
                        <a:effectLst/>
                        <a:latin typeface="Arial" panose="020B0604020202020204" pitchFamily="34" charset="0"/>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94150812"/>
                  </a:ext>
                </a:extLst>
              </a:tr>
              <a:tr h="250172">
                <a:tc>
                  <a:txBody>
                    <a:bodyPr/>
                    <a:lstStyle/>
                    <a:p>
                      <a:pPr algn="ctr" fontAlgn="ctr">
                        <a:spcBef>
                          <a:spcPts val="0"/>
                        </a:spcBef>
                        <a:spcAft>
                          <a:spcPts val="0"/>
                        </a:spcAft>
                      </a:pPr>
                      <a:r>
                        <a:rPr lang="ja-JP" altLang="en-US" sz="105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開催場所</a:t>
                      </a:r>
                      <a:endParaRPr lang="ja-JP" altLang="en-US" sz="2400" b="0" i="0" u="none" strike="noStrike">
                        <a:effectLst/>
                        <a:latin typeface="Arial" panose="020B0604020202020204" pitchFamily="34" charset="0"/>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ctr">
                        <a:spcBef>
                          <a:spcPts val="0"/>
                        </a:spcBef>
                        <a:spcAft>
                          <a:spcPts val="0"/>
                        </a:spcAft>
                      </a:pPr>
                      <a:r>
                        <a:rPr lang="ja-JP" altLang="en-US" sz="1100" b="0" i="0" u="none" strike="noStrike" dirty="0">
                          <a:effectLst/>
                          <a:latin typeface="+mn-ea"/>
                          <a:ea typeface="+mn-ea"/>
                          <a:cs typeface="ＭＳ Ｐゴシック" panose="020B0600070205080204" pitchFamily="34" charset="-128"/>
                        </a:rPr>
                        <a:t>就労継続支援</a:t>
                      </a:r>
                      <a:r>
                        <a:rPr lang="en-US" sz="1100" b="0" i="0" u="none" strike="noStrike" dirty="0">
                          <a:effectLst/>
                          <a:latin typeface="+mn-ea"/>
                          <a:ea typeface="+mn-ea"/>
                          <a:cs typeface="ＭＳ Ｐゴシック" panose="020B0600070205080204" pitchFamily="34" charset="-128"/>
                        </a:rPr>
                        <a:t>B</a:t>
                      </a:r>
                      <a:r>
                        <a:rPr lang="ja-JP" altLang="en-US" sz="1100" b="0" i="0" u="none" strike="noStrike" dirty="0">
                          <a:effectLst/>
                          <a:latin typeface="+mn-ea"/>
                          <a:ea typeface="+mn-ea"/>
                          <a:cs typeface="ＭＳ Ｐゴシック" panose="020B0600070205080204" pitchFamily="34" charset="-128"/>
                        </a:rPr>
                        <a:t>型事業所「〇〇」　相談室</a:t>
                      </a:r>
                      <a:endParaRPr lang="ja-JP" altLang="en-US" sz="28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2">
                  <a:txBody>
                    <a:bodyPr/>
                    <a:lstStyle/>
                    <a:p>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kumimoji="1" lang="ja-JP" altLang="en-US"/>
                    </a:p>
                  </a:txBody>
                  <a:tcPr marL="40848" marR="40848" marT="618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40848" marR="40848" marT="6189" marB="0" anchor="ctr">
                    <a:lnL>
                      <a:noFill/>
                    </a:lnL>
                    <a:lnR>
                      <a:noFill/>
                    </a:lnR>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40848" marR="40848" marT="618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40848" marR="40848" marT="618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40848" marR="40848" marT="618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40848" marR="40848" marT="6189"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6075603"/>
                  </a:ext>
                </a:extLst>
              </a:tr>
              <a:tr h="250172">
                <a:tc rowSpan="5">
                  <a:txBody>
                    <a:bodyPr/>
                    <a:lstStyle/>
                    <a:p>
                      <a:pPr algn="ctr" fontAlgn="ctr">
                        <a:spcBef>
                          <a:spcPts val="0"/>
                        </a:spcBef>
                        <a:spcAft>
                          <a:spcPts val="0"/>
                        </a:spcAft>
                      </a:pPr>
                      <a:r>
                        <a:rPr lang="ja-JP" altLang="en-US" sz="105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会議出席者</a:t>
                      </a:r>
                      <a:endParaRPr lang="ja-JP" altLang="en-US" sz="2400" b="0" i="0" u="none" strike="noStrike">
                        <a:effectLst/>
                        <a:latin typeface="Arial" panose="020B0604020202020204" pitchFamily="34" charset="0"/>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所　属（職種）</a:t>
                      </a:r>
                      <a:endParaRPr lang="ja-JP" altLang="en-US" sz="3200" b="0" i="0" u="none" strike="noStrike" dirty="0">
                        <a:effectLst/>
                        <a:latin typeface="+mn-ea"/>
                        <a:ea typeface="+mn-ea"/>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氏　名</a:t>
                      </a:r>
                      <a:endParaRPr lang="ja-JP" altLang="en-US" sz="3200" b="0" i="0" u="none" strike="noStrike" dirty="0">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ctr">
                        <a:spcBef>
                          <a:spcPts val="0"/>
                        </a:spcBef>
                        <a:spcAft>
                          <a:spcPts val="0"/>
                        </a:spcAft>
                      </a:pPr>
                      <a:r>
                        <a:rPr lang="ja-JP" altLang="en-US" sz="1050" b="0" i="0" u="none" strike="noStrike">
                          <a:effectLst/>
                          <a:latin typeface="+mn-ea"/>
                          <a:ea typeface="+mn-ea"/>
                          <a:cs typeface="ＭＳ Ｐゴシック" panose="020B0600070205080204" pitchFamily="34" charset="-128"/>
                        </a:rPr>
                        <a:t>氏　名</a:t>
                      </a:r>
                      <a:endParaRPr lang="ja-JP" altLang="en-US" sz="2400" b="0" i="0" u="none" strike="noStrike">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所　属（職種）</a:t>
                      </a:r>
                      <a:endParaRPr kumimoji="1" lang="ja-JP" altLang="en-US" sz="4400" dirty="0"/>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所　属（職種）</a:t>
                      </a:r>
                      <a:endParaRPr lang="ja-JP" altLang="en-US" sz="1200" b="0" i="0" u="none" strike="noStrike">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3">
                  <a:txBody>
                    <a:bodyPr/>
                    <a:lstStyle/>
                    <a:p>
                      <a:pPr algn="ctr" fontAlgn="ctr">
                        <a:spcBef>
                          <a:spcPts val="0"/>
                        </a:spcBef>
                        <a:spcAft>
                          <a:spcPts val="0"/>
                        </a:spcAft>
                      </a:pPr>
                      <a:r>
                        <a:rPr lang="ja-JP" altLang="en-US" sz="11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氏　名</a:t>
                      </a:r>
                      <a:endParaRPr lang="ja-JP" altLang="en-US" sz="28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15406063"/>
                  </a:ext>
                </a:extLst>
              </a:tr>
              <a:tr h="257078">
                <a:tc vMerge="1">
                  <a:txBody>
                    <a:bodyPr/>
                    <a:lstStyle/>
                    <a:p>
                      <a:endParaRPr kumimoji="1" lang="ja-JP" altLang="en-US"/>
                    </a:p>
                  </a:txBody>
                  <a:tcPr/>
                </a:tc>
                <a:tc>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ご本人</a:t>
                      </a:r>
                      <a:endParaRPr lang="ja-JP" altLang="en-US" sz="3200" b="0" i="0" u="none" strike="noStrike" dirty="0">
                        <a:effectLst/>
                        <a:latin typeface="+mn-ea"/>
                        <a:ea typeface="+mn-ea"/>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gridSpan="2">
                  <a:txBody>
                    <a:bodyPr/>
                    <a:lstStyle/>
                    <a:p>
                      <a:pPr algn="ctr" fontAlgn="ctr">
                        <a:spcBef>
                          <a:spcPts val="0"/>
                        </a:spcBef>
                        <a:spcAft>
                          <a:spcPts val="0"/>
                        </a:spcAft>
                      </a:pPr>
                      <a:endParaRPr lang="ja-JP" altLang="en-US" sz="1000" b="0" i="0" u="none" strike="noStrike" dirty="0">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pPr algn="ctr" fontAlgn="ctr">
                        <a:spcBef>
                          <a:spcPts val="0"/>
                        </a:spcBef>
                        <a:spcAft>
                          <a:spcPts val="0"/>
                        </a:spcAft>
                      </a:pPr>
                      <a:r>
                        <a:rPr lang="ja-JP" altLang="en-US" sz="1050" b="0" i="0" u="none" strike="noStrike" dirty="0">
                          <a:effectLst/>
                          <a:latin typeface="+mn-ea"/>
                          <a:ea typeface="+mn-ea"/>
                          <a:cs typeface="ＭＳ Ｐゴシック" panose="020B0600070205080204" pitchFamily="34" charset="-128"/>
                        </a:rPr>
                        <a:t>羽田良　光（はたら　こう）様</a:t>
                      </a:r>
                      <a:endParaRPr lang="ja-JP" altLang="en-US" sz="2400" b="0" i="0" u="none" strike="noStrike" dirty="0">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gridSpan="3">
                  <a:txBody>
                    <a:bodyPr/>
                    <a:lstStyle/>
                    <a:p>
                      <a:pPr algn="ct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kumimoji="1" lang="ja-JP" altLang="en-US" sz="2800" dirty="0"/>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pPr algn="ctr" fontAlgn="ctr">
                        <a:spcBef>
                          <a:spcPts val="0"/>
                        </a:spcBef>
                        <a:spcAft>
                          <a:spcPts val="0"/>
                        </a:spcAft>
                      </a:pPr>
                      <a:r>
                        <a:rPr lang="ja-JP" altLang="en-US" sz="10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lang="ja-JP" altLang="en-US" sz="20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kumimoji="1" lang="ja-JP" altLang="en-US"/>
                    </a:p>
                  </a:txBody>
                  <a:tcPr/>
                </a:tc>
                <a:tc gridSpan="3">
                  <a:txBody>
                    <a:bodyPr/>
                    <a:lstStyle/>
                    <a:p>
                      <a:pPr algn="ctr" fontAlgn="ctr">
                        <a:spcBef>
                          <a:spcPts val="0"/>
                        </a:spcBef>
                        <a:spcAft>
                          <a:spcPts val="0"/>
                        </a:spcAft>
                      </a:pPr>
                      <a:r>
                        <a:rPr lang="ja-JP" altLang="en-US" sz="6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66173685"/>
                  </a:ext>
                </a:extLst>
              </a:tr>
              <a:tr h="250172">
                <a:tc vMerge="1">
                  <a:txBody>
                    <a:bodyPr/>
                    <a:lstStyle/>
                    <a:p>
                      <a:endParaRPr kumimoji="1" lang="ja-JP" altLang="en-US"/>
                    </a:p>
                  </a:txBody>
                  <a:tcPr/>
                </a:tc>
                <a:tc>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Ａ型生活支援員</a:t>
                      </a:r>
                      <a:endParaRPr lang="ja-JP" altLang="en-US" sz="3200" b="0" i="0" u="none" strike="noStrike" dirty="0">
                        <a:effectLst/>
                        <a:latin typeface="+mn-ea"/>
                        <a:ea typeface="+mn-ea"/>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gridSpan="2">
                  <a:txBody>
                    <a:bodyPr/>
                    <a:lstStyle/>
                    <a:p>
                      <a:pPr algn="ctr" fontAlgn="ctr">
                        <a:spcBef>
                          <a:spcPts val="0"/>
                        </a:spcBef>
                        <a:spcAft>
                          <a:spcPts val="0"/>
                        </a:spcAft>
                      </a:pPr>
                      <a:r>
                        <a:rPr lang="ja-JP" altLang="en-US" sz="1050" b="0" i="0" u="none" strike="noStrike" dirty="0">
                          <a:effectLst/>
                          <a:latin typeface="+mn-ea"/>
                          <a:ea typeface="+mn-ea"/>
                          <a:cs typeface="ＭＳ Ｐゴシック" panose="020B0600070205080204" pitchFamily="34" charset="-128"/>
                        </a:rPr>
                        <a:t>　</a:t>
                      </a:r>
                      <a:endParaRPr lang="ja-JP" altLang="en-US" sz="2400" b="0" i="0" u="none" strike="noStrike" dirty="0">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pPr algn="ctr" fontAlgn="ctr">
                        <a:spcBef>
                          <a:spcPts val="0"/>
                        </a:spcBef>
                        <a:spcAft>
                          <a:spcPts val="0"/>
                        </a:spcAft>
                      </a:pPr>
                      <a:r>
                        <a:rPr lang="ja-JP" altLang="en-US" sz="1050" b="0" i="0" u="none" strike="noStrike">
                          <a:effectLst/>
                          <a:latin typeface="+mn-ea"/>
                          <a:ea typeface="+mn-ea"/>
                          <a:cs typeface="ＭＳ Ｐゴシック" panose="020B0600070205080204" pitchFamily="34" charset="-128"/>
                        </a:rPr>
                        <a:t>　</a:t>
                      </a:r>
                      <a:endParaRPr lang="ja-JP" altLang="en-US" sz="2400" b="0" i="0" u="none" strike="noStrike">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gridSpan="3">
                  <a:txBody>
                    <a:bodyPr/>
                    <a:lstStyle/>
                    <a:p>
                      <a:pPr algn="ct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kumimoji="1" lang="ja-JP" altLang="en-US" sz="2800" dirty="0"/>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pPr algn="ctr" fontAlgn="ctr">
                        <a:spcBef>
                          <a:spcPts val="0"/>
                        </a:spcBef>
                        <a:spcAft>
                          <a:spcPts val="0"/>
                        </a:spcAft>
                      </a:pPr>
                      <a:r>
                        <a:rPr lang="ja-JP" altLang="en-US" sz="10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lang="ja-JP" altLang="en-US" sz="20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kumimoji="1" lang="ja-JP" altLang="en-US"/>
                    </a:p>
                  </a:txBody>
                  <a:tcPr/>
                </a:tc>
                <a:tc gridSpan="3">
                  <a:txBody>
                    <a:bodyPr/>
                    <a:lstStyle/>
                    <a:p>
                      <a:pPr algn="ctr"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47645856"/>
                  </a:ext>
                </a:extLst>
              </a:tr>
              <a:tr h="250172">
                <a:tc vMerge="1">
                  <a:txBody>
                    <a:bodyPr/>
                    <a:lstStyle/>
                    <a:p>
                      <a:endParaRPr kumimoji="1" lang="ja-JP" altLang="en-US"/>
                    </a:p>
                  </a:txBody>
                  <a:tcPr/>
                </a:tc>
                <a:tc>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Ａ型職業指導員</a:t>
                      </a:r>
                      <a:endParaRPr lang="ja-JP" altLang="en-US" sz="3200" b="0" i="0" u="none" strike="noStrike" dirty="0">
                        <a:effectLst/>
                        <a:latin typeface="+mn-ea"/>
                        <a:ea typeface="+mn-ea"/>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gridSpan="2">
                  <a:txBody>
                    <a:bodyPr/>
                    <a:lstStyle/>
                    <a:p>
                      <a:pPr algn="ctr" fontAlgn="ctr">
                        <a:spcBef>
                          <a:spcPts val="0"/>
                        </a:spcBef>
                        <a:spcAft>
                          <a:spcPts val="0"/>
                        </a:spcAft>
                      </a:pPr>
                      <a:r>
                        <a:rPr lang="ja-JP" altLang="en-US" sz="1050" b="0" i="0" u="none" strike="noStrike">
                          <a:effectLst/>
                          <a:latin typeface="+mn-ea"/>
                          <a:ea typeface="+mn-ea"/>
                          <a:cs typeface="ＭＳ Ｐゴシック" panose="020B0600070205080204" pitchFamily="34" charset="-128"/>
                        </a:rPr>
                        <a:t>　</a:t>
                      </a:r>
                      <a:endParaRPr lang="ja-JP" altLang="en-US" sz="2400" b="0" i="0" u="none" strike="noStrike">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pPr algn="ctr" fontAlgn="ctr">
                        <a:spcBef>
                          <a:spcPts val="0"/>
                        </a:spcBef>
                        <a:spcAft>
                          <a:spcPts val="0"/>
                        </a:spcAft>
                      </a:pPr>
                      <a:r>
                        <a:rPr lang="ja-JP" altLang="en-US" sz="1050" b="0" i="0" u="none" strike="noStrike" dirty="0">
                          <a:effectLst/>
                          <a:latin typeface="+mn-ea"/>
                          <a:ea typeface="+mn-ea"/>
                          <a:cs typeface="ＭＳ Ｐゴシック" panose="020B0600070205080204" pitchFamily="34" charset="-128"/>
                        </a:rPr>
                        <a:t>　</a:t>
                      </a:r>
                      <a:endParaRPr lang="ja-JP" altLang="en-US" sz="2400" b="0" i="0" u="none" strike="noStrike" dirty="0">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gridSpan="3">
                  <a:txBody>
                    <a:bodyPr/>
                    <a:lstStyle/>
                    <a:p>
                      <a:pPr algn="ct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kumimoji="1" lang="ja-JP" altLang="en-US" sz="2800" dirty="0"/>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pPr algn="ctr" fontAlgn="ctr">
                        <a:spcBef>
                          <a:spcPts val="0"/>
                        </a:spcBef>
                        <a:spcAft>
                          <a:spcPts val="0"/>
                        </a:spcAft>
                      </a:pPr>
                      <a:r>
                        <a:rPr lang="ja-JP" altLang="en-US" sz="10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〇〇〇〇</a:t>
                      </a:r>
                      <a:endParaRPr lang="ja-JP" altLang="en-US" sz="20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kumimoji="1" lang="ja-JP" altLang="en-US"/>
                    </a:p>
                  </a:txBody>
                  <a:tcPr/>
                </a:tc>
                <a:tc gridSpan="3">
                  <a:txBody>
                    <a:bodyPr/>
                    <a:lstStyle/>
                    <a:p>
                      <a:pPr algn="ctr" fontAlgn="ctr">
                        <a:spcBef>
                          <a:spcPts val="0"/>
                        </a:spcBef>
                        <a:spcAft>
                          <a:spcPts val="0"/>
                        </a:spcAft>
                      </a:pPr>
                      <a:r>
                        <a:rPr lang="ja-JP" altLang="en-US" sz="6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3939628"/>
                  </a:ext>
                </a:extLst>
              </a:tr>
              <a:tr h="250172">
                <a:tc vMerge="1">
                  <a:txBody>
                    <a:bodyPr/>
                    <a:lstStyle/>
                    <a:p>
                      <a:endParaRPr kumimoji="1" lang="ja-JP" altLang="en-US"/>
                    </a:p>
                  </a:txBody>
                  <a:tcPr/>
                </a:tc>
                <a:tc>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〇〇〇〇</a:t>
                      </a:r>
                      <a:endParaRPr lang="ja-JP" altLang="en-US" sz="3200" b="0" i="0" u="none" strike="noStrike" dirty="0">
                        <a:effectLst/>
                        <a:latin typeface="+mn-ea"/>
                        <a:ea typeface="+mn-ea"/>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spcBef>
                          <a:spcPts val="0"/>
                        </a:spcBef>
                        <a:spcAft>
                          <a:spcPts val="0"/>
                        </a:spcAft>
                      </a:pPr>
                      <a:r>
                        <a:rPr lang="ja-JP" altLang="en-US" sz="1050" b="0" i="0" u="none" strike="noStrike" dirty="0">
                          <a:effectLst/>
                          <a:latin typeface="+mn-ea"/>
                          <a:ea typeface="+mn-ea"/>
                          <a:cs typeface="ＭＳ Ｐゴシック" panose="020B0600070205080204" pitchFamily="34" charset="-128"/>
                        </a:rPr>
                        <a:t>　</a:t>
                      </a:r>
                      <a:endParaRPr lang="ja-JP" altLang="en-US" sz="2400" b="0" i="0" u="none" strike="noStrike" dirty="0">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ctr">
                        <a:spcBef>
                          <a:spcPts val="0"/>
                        </a:spcBef>
                        <a:spcAft>
                          <a:spcPts val="0"/>
                        </a:spcAft>
                      </a:pPr>
                      <a:r>
                        <a:rPr lang="ja-JP" altLang="en-US" sz="1050" b="0" i="0" u="none" strike="noStrike">
                          <a:effectLst/>
                          <a:latin typeface="+mn-ea"/>
                          <a:ea typeface="+mn-ea"/>
                          <a:cs typeface="ＭＳ Ｐゴシック" panose="020B0600070205080204" pitchFamily="34" charset="-128"/>
                        </a:rPr>
                        <a:t>　</a:t>
                      </a:r>
                      <a:endParaRPr lang="ja-JP" altLang="en-US" sz="2400" b="0" i="0" u="none" strike="noStrike">
                        <a:effectLst/>
                        <a:latin typeface="+mn-ea"/>
                        <a:ea typeface="+mn-ea"/>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サービス管理責任者</a:t>
                      </a:r>
                      <a:endParaRPr kumimoji="1" lang="ja-JP" altLang="en-US" sz="2800" dirty="0"/>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ctr">
                        <a:spcBef>
                          <a:spcPts val="0"/>
                        </a:spcBef>
                        <a:spcAft>
                          <a:spcPts val="0"/>
                        </a:spcAft>
                      </a:pPr>
                      <a:r>
                        <a:rPr lang="ja-JP" altLang="en-US" sz="10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サービス管理責任者</a:t>
                      </a:r>
                      <a:endParaRPr lang="ja-JP" altLang="en-US" sz="2000" b="0" i="0" u="none" strike="noStrike" dirty="0">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3">
                  <a:txBody>
                    <a:bodyPr/>
                    <a:lstStyle/>
                    <a:p>
                      <a:pPr algn="ctr" fontAlgn="ctr">
                        <a:spcBef>
                          <a:spcPts val="0"/>
                        </a:spcBef>
                        <a:spcAft>
                          <a:spcPts val="0"/>
                        </a:spcAft>
                      </a:pPr>
                      <a:r>
                        <a:rPr lang="ja-JP" altLang="en-US" sz="600" b="0" i="0" u="none" strike="noStrike">
                          <a:effectLst/>
                          <a:latin typeface="游明朝" panose="02020400000000000000" pitchFamily="18" charset="-128"/>
                          <a:ea typeface="ＭＳ Ｐ明朝" panose="02020600040205080304" pitchFamily="18" charset="-128"/>
                          <a:cs typeface="ＭＳ Ｐゴシック" panose="020B0600070205080204" pitchFamily="34" charset="-128"/>
                        </a:rPr>
                        <a:t>　</a:t>
                      </a:r>
                      <a:endParaRPr lang="ja-JP" altLang="en-US" sz="1200" b="0" i="0" u="none" strike="noStrike">
                        <a:effectLst/>
                        <a:latin typeface="Arial" panose="020B0604020202020204" pitchFamily="34" charset="0"/>
                      </a:endParaRPr>
                    </a:p>
                  </a:txBody>
                  <a:tcPr marL="59415" marR="59415" marT="29708" marB="29708">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49747787"/>
                  </a:ext>
                </a:extLst>
              </a:tr>
              <a:tr h="365398">
                <a:tc gridSpan="4">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現状および検討事項</a:t>
                      </a:r>
                      <a:endParaRPr lang="ja-JP" altLang="en-US" sz="32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検討内容・対応</a:t>
                      </a:r>
                      <a:endParaRPr lang="ja-JP" altLang="en-US" sz="32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4457885"/>
                  </a:ext>
                </a:extLst>
              </a:tr>
              <a:tr h="1830558">
                <a:tc gridSpan="4">
                  <a:txBody>
                    <a:bodyPr/>
                    <a:lstStyle/>
                    <a:p>
                      <a:pPr algn="l" fontAlgn="t">
                        <a:spcBef>
                          <a:spcPts val="0"/>
                        </a:spcBef>
                        <a:spcAft>
                          <a:spcPts val="0"/>
                        </a:spcAft>
                      </a:pPr>
                      <a:r>
                        <a:rPr lang="ja-JP" altLang="en-US" sz="1200" b="0" i="0" u="none" strike="noStrike" dirty="0">
                          <a:effectLst/>
                          <a:latin typeface="+mn-ea"/>
                          <a:ea typeface="+mn-ea"/>
                          <a:cs typeface="ＭＳ Ｐゴシック" panose="020B0600070205080204" pitchFamily="34" charset="-128"/>
                        </a:rPr>
                        <a:t>・サービス等利用計画の確認について</a:t>
                      </a:r>
                      <a:br>
                        <a:rPr lang="ja-JP" altLang="en-US" sz="1200" b="0" i="0" u="none" strike="noStrike" dirty="0">
                          <a:effectLst/>
                          <a:latin typeface="+mn-ea"/>
                          <a:ea typeface="+mn-ea"/>
                          <a:cs typeface="ＭＳ Ｐゴシック" panose="020B0600070205080204" pitchFamily="34" charset="-128"/>
                        </a:rPr>
                      </a:b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・ご本人から</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・〇〇〇〇からの報告</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・〇〇〇〇からの報告　　　　</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endParaRPr lang="ja-JP" altLang="en-US" sz="32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l" fontAlgn="t">
                        <a:spcBef>
                          <a:spcPts val="0"/>
                        </a:spcBef>
                        <a:spcAft>
                          <a:spcPts val="0"/>
                        </a:spcAft>
                      </a:pPr>
                      <a:r>
                        <a:rPr lang="ja-JP" altLang="en-US" sz="1200" b="0" i="0" u="none" strike="noStrike" dirty="0">
                          <a:effectLst/>
                          <a:latin typeface="+mn-ea"/>
                          <a:ea typeface="+mn-ea"/>
                          <a:cs typeface="ＭＳ Ｐゴシック" panose="020B0600070205080204" pitchFamily="34" charset="-128"/>
                        </a:rPr>
                        <a:t>・検討事項</a:t>
                      </a:r>
                      <a:br>
                        <a:rPr lang="ja-JP" altLang="en-US" sz="1200" b="0" i="0" u="none" strike="noStrike" dirty="0">
                          <a:effectLst/>
                          <a:latin typeface="+mn-ea"/>
                          <a:ea typeface="+mn-ea"/>
                          <a:cs typeface="ＭＳ Ｐゴシック" panose="020B0600070205080204" pitchFamily="34" charset="-128"/>
                        </a:rPr>
                      </a:b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・対応</a:t>
                      </a: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br>
                        <a:rPr lang="ja-JP" altLang="en-US" sz="1200" b="0" i="0" u="none" strike="noStrike" dirty="0">
                          <a:effectLst/>
                          <a:latin typeface="+mn-ea"/>
                          <a:ea typeface="+mn-ea"/>
                          <a:cs typeface="ＭＳ Ｐゴシック" panose="020B0600070205080204" pitchFamily="34" charset="-128"/>
                        </a:rPr>
                      </a:br>
                      <a:br>
                        <a:rPr lang="ja-JP" altLang="en-US" sz="1200" b="0" i="0" u="none" strike="noStrike" dirty="0">
                          <a:effectLst/>
                          <a:latin typeface="+mn-ea"/>
                          <a:ea typeface="+mn-ea"/>
                          <a:cs typeface="ＭＳ Ｐゴシック" panose="020B0600070205080204" pitchFamily="34" charset="-128"/>
                        </a:rPr>
                      </a:br>
                      <a:r>
                        <a:rPr lang="ja-JP" altLang="en-US" sz="1200" b="0" i="0" u="none" strike="noStrike" dirty="0">
                          <a:effectLst/>
                          <a:latin typeface="+mn-ea"/>
                          <a:ea typeface="+mn-ea"/>
                          <a:cs typeface="ＭＳ Ｐゴシック" panose="020B0600070205080204" pitchFamily="34" charset="-128"/>
                        </a:rPr>
                        <a:t>　</a:t>
                      </a:r>
                      <a:endParaRPr lang="ja-JP" altLang="en-US" sz="32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28341705"/>
                  </a:ext>
                </a:extLst>
              </a:tr>
              <a:tr h="1010675">
                <a:tc>
                  <a:txBody>
                    <a:bodyPr/>
                    <a:lstStyle/>
                    <a:p>
                      <a:pPr algn="l" fontAlgn="ctr">
                        <a:spcBef>
                          <a:spcPts val="0"/>
                        </a:spcBef>
                        <a:spcAft>
                          <a:spcPts val="0"/>
                        </a:spcAft>
                      </a:pPr>
                      <a:endPar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endParaRPr>
                    </a:p>
                    <a:p>
                      <a:pPr algn="l" fontAlgn="ctr">
                        <a:spcBef>
                          <a:spcPts val="0"/>
                        </a:spcBef>
                        <a:spcAft>
                          <a:spcPts val="0"/>
                        </a:spcAft>
                      </a:pP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今後の課題</a:t>
                      </a:r>
                      <a:b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br>
                      <a:r>
                        <a:rPr lang="ja-JP" altLang="en-US" sz="1200" b="0" i="0" u="none" strike="noStrike" dirty="0">
                          <a:effectLst/>
                          <a:latin typeface="游明朝" panose="02020400000000000000" pitchFamily="18" charset="-128"/>
                          <a:ea typeface="ＭＳ Ｐ明朝" panose="02020600040205080304" pitchFamily="18" charset="-128"/>
                          <a:cs typeface="ＭＳ Ｐゴシック" panose="020B0600070205080204" pitchFamily="34" charset="-128"/>
                        </a:rPr>
                        <a:t>　　　および確認等</a:t>
                      </a:r>
                      <a:endParaRPr lang="ja-JP" altLang="en-US" sz="3200" b="0" i="0" u="none" strike="noStrike" dirty="0">
                        <a:effectLst/>
                        <a:latin typeface="Arial" panose="020B0604020202020204" pitchFamily="34" charset="0"/>
                      </a:endParaRPr>
                    </a:p>
                  </a:txBody>
                  <a:tcPr marL="40848" marR="40848" marT="61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9">
                  <a:txBody>
                    <a:bodyPr/>
                    <a:lstStyle/>
                    <a:p>
                      <a:pPr algn="l" fontAlgn="ctr">
                        <a:spcBef>
                          <a:spcPts val="0"/>
                        </a:spcBef>
                        <a:spcAft>
                          <a:spcPts val="0"/>
                        </a:spcAft>
                      </a:pPr>
                      <a:r>
                        <a:rPr lang="ja-JP" altLang="en-US" sz="1200" b="0" i="0" u="none" strike="noStrike" dirty="0">
                          <a:effectLst/>
                          <a:latin typeface="+mn-ea"/>
                          <a:ea typeface="+mn-ea"/>
                          <a:cs typeface="ＭＳ Ｐゴシック" panose="020B0600070205080204" pitchFamily="34" charset="-128"/>
                        </a:rPr>
                        <a:t>　</a:t>
                      </a:r>
                      <a:endParaRPr lang="ja-JP" altLang="en-US" sz="3200" b="0" i="0" u="none" strike="noStrike" dirty="0">
                        <a:effectLst/>
                        <a:latin typeface="+mn-ea"/>
                        <a:ea typeface="+mn-ea"/>
                      </a:endParaRPr>
                    </a:p>
                  </a:txBody>
                  <a:tcPr marL="59415" marR="59415" marT="29708" marB="297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90797578"/>
                  </a:ext>
                </a:extLst>
              </a:tr>
            </a:tbl>
          </a:graphicData>
        </a:graphic>
      </p:graphicFrame>
      <p:sp>
        <p:nvSpPr>
          <p:cNvPr id="2" name="スライド番号プレースホルダー 1">
            <a:extLst>
              <a:ext uri="{FF2B5EF4-FFF2-40B4-BE49-F238E27FC236}">
                <a16:creationId xmlns:a16="http://schemas.microsoft.com/office/drawing/2014/main" id="{FFD036EA-C240-9F60-0844-080140AE581F}"/>
              </a:ext>
            </a:extLst>
          </p:cNvPr>
          <p:cNvSpPr>
            <a:spLocks noGrp="1"/>
          </p:cNvSpPr>
          <p:nvPr>
            <p:ph type="sldNum" sz="quarter" idx="12"/>
          </p:nvPr>
        </p:nvSpPr>
        <p:spPr/>
        <p:txBody>
          <a:bodyPr/>
          <a:lstStyle/>
          <a:p>
            <a:fld id="{C339E4E8-780C-47DA-9976-8D59F520AA81}" type="slidenum">
              <a:rPr kumimoji="1" lang="ja-JP" altLang="en-US" smtClean="0"/>
              <a:t>53</a:t>
            </a:fld>
            <a:endParaRPr kumimoji="1" lang="ja-JP" altLang="en-US"/>
          </a:p>
        </p:txBody>
      </p:sp>
    </p:spTree>
    <p:extLst>
      <p:ext uri="{BB962C8B-B14F-4D97-AF65-F5344CB8AC3E}">
        <p14:creationId xmlns:p14="http://schemas.microsoft.com/office/powerpoint/2010/main" val="26274600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4D737-F2A4-6457-22A7-540FC48BF0BF}"/>
              </a:ext>
            </a:extLst>
          </p:cNvPr>
          <p:cNvSpPr>
            <a:spLocks noGrp="1"/>
          </p:cNvSpPr>
          <p:nvPr>
            <p:ph type="title"/>
          </p:nvPr>
        </p:nvSpPr>
        <p:spPr>
          <a:xfrm>
            <a:off x="838200" y="1443421"/>
            <a:ext cx="10515600" cy="3352860"/>
          </a:xfrm>
        </p:spPr>
        <p:txBody>
          <a:bodyPr>
            <a:normAutofit fontScale="90000"/>
          </a:bodyPr>
          <a:lstStyle/>
          <a:p>
            <a:pPr algn="ctr">
              <a:lnSpc>
                <a:spcPct val="150000"/>
              </a:lnSpc>
            </a:pPr>
            <a:r>
              <a:rPr lang="ja-JP" altLang="en-US" dirty="0">
                <a:latin typeface="UD デジタル 教科書体 NK-R" panose="02020400000000000000" pitchFamily="18" charset="-128"/>
                <a:ea typeface="UD デジタル 教科書体 NK-R" panose="02020400000000000000" pitchFamily="18" charset="-128"/>
              </a:rPr>
              <a:t>演習③</a:t>
            </a:r>
            <a:br>
              <a:rPr lang="en-US" altLang="ja-JP" dirty="0">
                <a:latin typeface="UD デジタル 教科書体 NK-R" panose="02020400000000000000" pitchFamily="18" charset="-128"/>
                <a:ea typeface="UD デジタル 教科書体 NK-R" panose="02020400000000000000" pitchFamily="18" charset="-128"/>
              </a:rPr>
            </a:br>
            <a:br>
              <a:rPr lang="en-US" altLang="ja-JP"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就労分野のサービス管理責任者の役割と</a:t>
            </a:r>
            <a:br>
              <a:rPr lang="en-US" altLang="ja-JP" sz="3600" dirty="0">
                <a:latin typeface="UD デジタル 教科書体 NK-R" panose="02020400000000000000" pitchFamily="18" charset="-128"/>
                <a:ea typeface="UD デジタル 教科書体 NK-R" panose="02020400000000000000" pitchFamily="18" charset="-128"/>
              </a:rPr>
            </a:br>
            <a:r>
              <a:rPr lang="ja-JP" altLang="en-US" sz="3600" dirty="0">
                <a:latin typeface="UD デジタル 教科書体 NK-R" panose="02020400000000000000" pitchFamily="18" charset="-128"/>
                <a:ea typeface="UD デジタル 教科書体 NK-R" panose="02020400000000000000" pitchFamily="18" charset="-128"/>
              </a:rPr>
              <a:t>立ち位置について</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3" name="スライド番号プレースホルダー 2">
            <a:extLst>
              <a:ext uri="{FF2B5EF4-FFF2-40B4-BE49-F238E27FC236}">
                <a16:creationId xmlns:a16="http://schemas.microsoft.com/office/drawing/2014/main" id="{34CE6D7F-6394-A917-733B-7B9CAE99F402}"/>
              </a:ext>
            </a:extLst>
          </p:cNvPr>
          <p:cNvSpPr>
            <a:spLocks noGrp="1"/>
          </p:cNvSpPr>
          <p:nvPr>
            <p:ph type="sldNum" sz="quarter" idx="12"/>
          </p:nvPr>
        </p:nvSpPr>
        <p:spPr/>
        <p:txBody>
          <a:bodyPr/>
          <a:lstStyle/>
          <a:p>
            <a:fld id="{C339E4E8-780C-47DA-9976-8D59F520AA81}" type="slidenum">
              <a:rPr kumimoji="1" lang="ja-JP" altLang="en-US" smtClean="0"/>
              <a:t>54</a:t>
            </a:fld>
            <a:endParaRPr kumimoji="1" lang="ja-JP" altLang="en-US"/>
          </a:p>
        </p:txBody>
      </p:sp>
    </p:spTree>
    <p:extLst>
      <p:ext uri="{BB962C8B-B14F-4D97-AF65-F5344CB8AC3E}">
        <p14:creationId xmlns:p14="http://schemas.microsoft.com/office/powerpoint/2010/main" val="41952569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BAF35256-E1CC-E5D1-D129-222A59EC3AB7}"/>
              </a:ext>
            </a:extLst>
          </p:cNvPr>
          <p:cNvGraphicFramePr>
            <a:graphicFrameLocks noGrp="1"/>
          </p:cNvGraphicFramePr>
          <p:nvPr>
            <p:extLst>
              <p:ext uri="{D42A27DB-BD31-4B8C-83A1-F6EECF244321}">
                <p14:modId xmlns:p14="http://schemas.microsoft.com/office/powerpoint/2010/main" val="1380078288"/>
              </p:ext>
            </p:extLst>
          </p:nvPr>
        </p:nvGraphicFramePr>
        <p:xfrm>
          <a:off x="194244" y="529391"/>
          <a:ext cx="11803513" cy="4199020"/>
        </p:xfrm>
        <a:graphic>
          <a:graphicData uri="http://schemas.openxmlformats.org/drawingml/2006/table">
            <a:tbl>
              <a:tblPr/>
              <a:tblGrid>
                <a:gridCol w="286407">
                  <a:extLst>
                    <a:ext uri="{9D8B030D-6E8A-4147-A177-3AD203B41FA5}">
                      <a16:colId xmlns:a16="http://schemas.microsoft.com/office/drawing/2014/main" val="399131560"/>
                    </a:ext>
                  </a:extLst>
                </a:gridCol>
                <a:gridCol w="286407">
                  <a:extLst>
                    <a:ext uri="{9D8B030D-6E8A-4147-A177-3AD203B41FA5}">
                      <a16:colId xmlns:a16="http://schemas.microsoft.com/office/drawing/2014/main" val="3151935078"/>
                    </a:ext>
                  </a:extLst>
                </a:gridCol>
                <a:gridCol w="350846">
                  <a:extLst>
                    <a:ext uri="{9D8B030D-6E8A-4147-A177-3AD203B41FA5}">
                      <a16:colId xmlns:a16="http://schemas.microsoft.com/office/drawing/2014/main" val="2373444409"/>
                    </a:ext>
                  </a:extLst>
                </a:gridCol>
                <a:gridCol w="697324">
                  <a:extLst>
                    <a:ext uri="{9D8B030D-6E8A-4147-A177-3AD203B41FA5}">
                      <a16:colId xmlns:a16="http://schemas.microsoft.com/office/drawing/2014/main" val="2091160532"/>
                    </a:ext>
                  </a:extLst>
                </a:gridCol>
                <a:gridCol w="2002898">
                  <a:extLst>
                    <a:ext uri="{9D8B030D-6E8A-4147-A177-3AD203B41FA5}">
                      <a16:colId xmlns:a16="http://schemas.microsoft.com/office/drawing/2014/main" val="3341562083"/>
                    </a:ext>
                  </a:extLst>
                </a:gridCol>
                <a:gridCol w="662548">
                  <a:extLst>
                    <a:ext uri="{9D8B030D-6E8A-4147-A177-3AD203B41FA5}">
                      <a16:colId xmlns:a16="http://schemas.microsoft.com/office/drawing/2014/main" val="293854525"/>
                    </a:ext>
                  </a:extLst>
                </a:gridCol>
                <a:gridCol w="499421">
                  <a:extLst>
                    <a:ext uri="{9D8B030D-6E8A-4147-A177-3AD203B41FA5}">
                      <a16:colId xmlns:a16="http://schemas.microsoft.com/office/drawing/2014/main" val="932285625"/>
                    </a:ext>
                  </a:extLst>
                </a:gridCol>
                <a:gridCol w="513196">
                  <a:extLst>
                    <a:ext uri="{9D8B030D-6E8A-4147-A177-3AD203B41FA5}">
                      <a16:colId xmlns:a16="http://schemas.microsoft.com/office/drawing/2014/main" val="2083831220"/>
                    </a:ext>
                  </a:extLst>
                </a:gridCol>
                <a:gridCol w="751891">
                  <a:extLst>
                    <a:ext uri="{9D8B030D-6E8A-4147-A177-3AD203B41FA5}">
                      <a16:colId xmlns:a16="http://schemas.microsoft.com/office/drawing/2014/main" val="2814979439"/>
                    </a:ext>
                  </a:extLst>
                </a:gridCol>
                <a:gridCol w="5752575">
                  <a:extLst>
                    <a:ext uri="{9D8B030D-6E8A-4147-A177-3AD203B41FA5}">
                      <a16:colId xmlns:a16="http://schemas.microsoft.com/office/drawing/2014/main" val="2919133230"/>
                    </a:ext>
                  </a:extLst>
                </a:gridCol>
              </a:tblGrid>
              <a:tr h="220960">
                <a:tc gridSpan="3">
                  <a:txBody>
                    <a:bodyPr/>
                    <a:lstStyle/>
                    <a:p>
                      <a:pPr algn="l" fontAlgn="ctr"/>
                      <a:r>
                        <a:rPr lang="ja-JP" altLang="en-US" sz="1050" b="0" i="0" u="none" strike="noStrike" dirty="0">
                          <a:solidFill>
                            <a:srgbClr val="000000"/>
                          </a:solidFill>
                          <a:effectLst/>
                          <a:latin typeface="游ゴシック" panose="020B0400000000000000" pitchFamily="50" charset="-128"/>
                          <a:ea typeface="游ゴシック" panose="020B0400000000000000" pitchFamily="50"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DEDED"/>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小単元</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項目</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l" fontAlgn="ct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学習内容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形態</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2">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役割分担</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rowSpan="2">
                  <a:txBody>
                    <a:bodyPr/>
                    <a:lstStyle/>
                    <a:p>
                      <a:pPr algn="l" fontAlgn="ctr"/>
                      <a:r>
                        <a:rPr lang="ja-JP" altLang="en-US" sz="16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手順の詳細、指導・評価上の留意点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131297464"/>
                  </a:ext>
                </a:extLst>
              </a:tr>
              <a:tr h="301936">
                <a:tc>
                  <a:txBody>
                    <a:bodyPr/>
                    <a:lstStyle/>
                    <a:p>
                      <a:pPr algn="ctr" fontAlgn="ctr"/>
                      <a:r>
                        <a:rPr lang="ja-JP" altLang="en-US" sz="105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游ゴシック" panose="020B0400000000000000" pitchFamily="50" charset="-128"/>
                          <a:ea typeface="游ゴシック" panose="020B0400000000000000" pitchFamily="50" charset="-128"/>
                        </a:rPr>
                        <a:t>時間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游ゴシック" panose="020B0400000000000000" pitchFamily="50" charset="-128"/>
                          <a:ea typeface="游ゴシック" panose="020B0400000000000000" pitchFamily="50" charset="-128"/>
                        </a:rPr>
                        <a:t>所要</a:t>
                      </a:r>
                    </a:p>
                  </a:txBody>
                  <a:tcPr marL="7747" marR="7747" marT="774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内容</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9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使用する教材・ツール</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tc>
                  <a:txBody>
                    <a:bodyPr/>
                    <a:lstStyle/>
                    <a:p>
                      <a:pPr algn="ctr" fontAlgn="ctr"/>
                      <a:r>
                        <a:rPr lang="ja-JP" altLang="en-US" sz="105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進行</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担当</a:t>
                      </a:r>
                    </a:p>
                  </a:txBody>
                  <a:tcPr marL="7747" marR="7747" marT="77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extLst>
                  <a:ext uri="{0D108BD9-81ED-4DB2-BD59-A6C34878D82A}">
                    <a16:rowId xmlns:a16="http://schemas.microsoft.com/office/drawing/2014/main" val="944648870"/>
                  </a:ext>
                </a:extLst>
              </a:tr>
              <a:tr h="1849719">
                <a:tc rowSpan="2">
                  <a:txBody>
                    <a:bodyPr/>
                    <a:lstStyle/>
                    <a:p>
                      <a:pPr algn="ctr" fontAlgn="ct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45</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演習③</a:t>
                      </a:r>
                      <a:endPar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ctr" fontAlgn="ctr"/>
                      <a:endParaRPr lang="en-US" altLang="ja-JP"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グループワーク</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b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就労分野のサービス管理責任者の役割と立ち位置について</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振り返りシート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Ｇ</a:t>
                      </a:r>
                      <a:br>
                        <a:rPr 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振り返りシートをもとに、項目毎に振り返りの共有</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今後に向けた課題や実践したいこと等を共有</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就労分野で押さえておくべきサービス管理責任者の視点を再整理する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526425"/>
                  </a:ext>
                </a:extLst>
              </a:tr>
              <a:tr h="1826405">
                <a:tc vMerge="1">
                  <a:txBody>
                    <a:bodyPr/>
                    <a:lstStyle/>
                    <a:p>
                      <a:pPr algn="ctr" fontAlgn="ctr"/>
                      <a:endParaRPr lang="en-US" altLang="ja-JP" sz="1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10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1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グループ発表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8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　</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Ｇ</a:t>
                      </a:r>
                      <a:br>
                        <a:rPr 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演習</a:t>
                      </a:r>
                      <a:endPar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統括</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演習</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講師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❖手順</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 </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各グループでの討議の概要を会場全体で共有</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・特に議論となった点や課題を簡潔に発表する。</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❖留意点</a:t>
                      </a:r>
                      <a:b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b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議論には多様性を持たせる。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8753666"/>
                  </a:ext>
                </a:extLst>
              </a:tr>
            </a:tbl>
          </a:graphicData>
        </a:graphic>
      </p:graphicFrame>
      <p:sp>
        <p:nvSpPr>
          <p:cNvPr id="2" name="スライド番号プレースホルダー 1">
            <a:extLst>
              <a:ext uri="{FF2B5EF4-FFF2-40B4-BE49-F238E27FC236}">
                <a16:creationId xmlns:a16="http://schemas.microsoft.com/office/drawing/2014/main" id="{6134AEFC-3922-5B8E-E740-7FAB40D3F81D}"/>
              </a:ext>
            </a:extLst>
          </p:cNvPr>
          <p:cNvSpPr>
            <a:spLocks noGrp="1"/>
          </p:cNvSpPr>
          <p:nvPr>
            <p:ph type="sldNum" sz="quarter" idx="12"/>
          </p:nvPr>
        </p:nvSpPr>
        <p:spPr/>
        <p:txBody>
          <a:bodyPr/>
          <a:lstStyle/>
          <a:p>
            <a:fld id="{C339E4E8-780C-47DA-9976-8D59F520AA81}" type="slidenum">
              <a:rPr kumimoji="1" lang="ja-JP" altLang="en-US" smtClean="0"/>
              <a:t>55</a:t>
            </a:fld>
            <a:endParaRPr kumimoji="1" lang="ja-JP" altLang="en-US"/>
          </a:p>
        </p:txBody>
      </p:sp>
    </p:spTree>
    <p:extLst>
      <p:ext uri="{BB962C8B-B14F-4D97-AF65-F5344CB8AC3E}">
        <p14:creationId xmlns:p14="http://schemas.microsoft.com/office/powerpoint/2010/main" val="40235395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9B0ACF-C713-7722-9C07-1947E76506B9}"/>
              </a:ext>
            </a:extLst>
          </p:cNvPr>
          <p:cNvSpPr>
            <a:spLocks noGrp="1"/>
          </p:cNvSpPr>
          <p:nvPr>
            <p:ph type="title"/>
          </p:nvPr>
        </p:nvSpPr>
        <p:spPr/>
        <p:txBody>
          <a:bodyPr/>
          <a:lstStyle/>
          <a:p>
            <a:pPr algn="ctr"/>
            <a:r>
              <a:rPr lang="ja-JP" altLang="en-US" dirty="0">
                <a:latin typeface="UD デジタル 教科書体 NK-R" panose="02020400000000000000" pitchFamily="18" charset="-128"/>
                <a:ea typeface="UD デジタル 教科書体 NK-R" panose="02020400000000000000" pitchFamily="18" charset="-128"/>
              </a:rPr>
              <a:t>演習のポイント</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3" name="コンテンツ プレースホルダー 2">
            <a:extLst>
              <a:ext uri="{FF2B5EF4-FFF2-40B4-BE49-F238E27FC236}">
                <a16:creationId xmlns:a16="http://schemas.microsoft.com/office/drawing/2014/main" id="{CEC2C481-49DE-D795-2A0E-355C1611CF71}"/>
              </a:ext>
            </a:extLst>
          </p:cNvPr>
          <p:cNvSpPr>
            <a:spLocks noGrp="1"/>
          </p:cNvSpPr>
          <p:nvPr>
            <p:ph idx="1"/>
          </p:nvPr>
        </p:nvSpPr>
        <p:spPr/>
        <p:txBody>
          <a:bodyPr/>
          <a:lstStyle/>
          <a:p>
            <a:pPr marL="0" indent="0">
              <a:buNone/>
            </a:pPr>
            <a:r>
              <a:rPr kumimoji="1" lang="ja-JP" altLang="en-US" dirty="0"/>
              <a:t>　</a:t>
            </a:r>
            <a:endParaRPr kumimoji="1" lang="en-US" altLang="ja-JP" dirty="0"/>
          </a:p>
          <a:p>
            <a:pPr marL="0" indent="0">
              <a:lnSpc>
                <a:spcPct val="150000"/>
              </a:lnSpc>
              <a:buNone/>
            </a:pPr>
            <a:r>
              <a:rPr lang="ja-JP" altLang="en-US" sz="3200" dirty="0"/>
              <a:t>　</a:t>
            </a:r>
            <a:r>
              <a:rPr kumimoji="1" lang="ja-JP" altLang="en-US" sz="3200" dirty="0">
                <a:latin typeface="UD デジタル 教科書体 NK-R" panose="02020400000000000000" pitchFamily="18" charset="-128"/>
                <a:ea typeface="UD デジタル 教科書体 NK-R" panose="02020400000000000000" pitchFamily="18" charset="-128"/>
              </a:rPr>
              <a:t>演習①・②を受け、就労分野のサービス管理責任者として、障害者の就労支援とはどのようなものか、どのようなことを大事にして展開されるべきかについて気づきを促す。</a:t>
            </a:r>
            <a:endParaRPr kumimoji="1" lang="en-US" altLang="ja-JP" sz="3200" dirty="0">
              <a:latin typeface="UD デジタル 教科書体 NK-R" panose="02020400000000000000" pitchFamily="18" charset="-128"/>
              <a:ea typeface="UD デジタル 教科書体 NK-R" panose="02020400000000000000" pitchFamily="18" charset="-128"/>
            </a:endParaRPr>
          </a:p>
          <a:p>
            <a:pPr marL="0" indent="0">
              <a:buNone/>
            </a:pPr>
            <a:endParaRPr lang="en-US" altLang="ja-JP" dirty="0"/>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8F27EE99-0C5F-369F-7B8E-7AEB3F681B6B}"/>
              </a:ext>
            </a:extLst>
          </p:cNvPr>
          <p:cNvSpPr>
            <a:spLocks noGrp="1"/>
          </p:cNvSpPr>
          <p:nvPr>
            <p:ph type="sldNum" sz="quarter" idx="12"/>
          </p:nvPr>
        </p:nvSpPr>
        <p:spPr/>
        <p:txBody>
          <a:bodyPr/>
          <a:lstStyle/>
          <a:p>
            <a:fld id="{C339E4E8-780C-47DA-9976-8D59F520AA81}" type="slidenum">
              <a:rPr kumimoji="1" lang="ja-JP" altLang="en-US" smtClean="0"/>
              <a:t>56</a:t>
            </a:fld>
            <a:endParaRPr kumimoji="1" lang="ja-JP" altLang="en-US"/>
          </a:p>
        </p:txBody>
      </p:sp>
    </p:spTree>
    <p:extLst>
      <p:ext uri="{BB962C8B-B14F-4D97-AF65-F5344CB8AC3E}">
        <p14:creationId xmlns:p14="http://schemas.microsoft.com/office/powerpoint/2010/main" val="18201101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9B0ACF-C713-7722-9C07-1947E76506B9}"/>
              </a:ext>
            </a:extLst>
          </p:cNvPr>
          <p:cNvSpPr>
            <a:spLocks noGrp="1"/>
          </p:cNvSpPr>
          <p:nvPr>
            <p:ph type="title"/>
          </p:nvPr>
        </p:nvSpPr>
        <p:spPr/>
        <p:txBody>
          <a:bodyPr/>
          <a:lstStyle/>
          <a:p>
            <a:pPr algn="ctr"/>
            <a:r>
              <a:rPr lang="ja-JP" altLang="en-US" dirty="0">
                <a:latin typeface="UD デジタル 教科書体 NK-R" panose="02020400000000000000" pitchFamily="18" charset="-128"/>
                <a:ea typeface="UD デジタル 教科書体 NK-R" panose="02020400000000000000" pitchFamily="18" charset="-128"/>
              </a:rPr>
              <a:t>討議のポイント</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3" name="コンテンツ プレースホルダー 2">
            <a:extLst>
              <a:ext uri="{FF2B5EF4-FFF2-40B4-BE49-F238E27FC236}">
                <a16:creationId xmlns:a16="http://schemas.microsoft.com/office/drawing/2014/main" id="{CEC2C481-49DE-D795-2A0E-355C1611CF71}"/>
              </a:ext>
            </a:extLst>
          </p:cNvPr>
          <p:cNvSpPr>
            <a:spLocks noGrp="1"/>
          </p:cNvSpPr>
          <p:nvPr>
            <p:ph idx="1"/>
          </p:nvPr>
        </p:nvSpPr>
        <p:spPr>
          <a:xfrm>
            <a:off x="838200" y="1690688"/>
            <a:ext cx="10515600" cy="4351338"/>
          </a:xfrm>
        </p:spPr>
        <p:txBody>
          <a:bodyPr/>
          <a:lstStyle/>
          <a:p>
            <a:pPr>
              <a:lnSpc>
                <a:spcPts val="3600"/>
              </a:lnSpc>
            </a:pPr>
            <a:r>
              <a:rPr lang="ja-JP" altLang="en-US" dirty="0">
                <a:latin typeface="UD デジタル 教科書体 NK-R" panose="02020400000000000000" pitchFamily="18" charset="-128"/>
                <a:ea typeface="UD デジタル 教科書体 NK-R" panose="02020400000000000000" pitchFamily="18" charset="-128"/>
              </a:rPr>
              <a:t>利用者が自分の人生の主人公となるため、ケアマネジメントの視点を用いた支援が重要になる。</a:t>
            </a:r>
            <a:endParaRPr lang="en-US" altLang="ja-JP" dirty="0">
              <a:latin typeface="UD デジタル 教科書体 NK-R" panose="02020400000000000000" pitchFamily="18" charset="-128"/>
              <a:ea typeface="UD デジタル 教科書体 NK-R" panose="02020400000000000000" pitchFamily="18" charset="-128"/>
            </a:endParaRPr>
          </a:p>
          <a:p>
            <a:pPr>
              <a:lnSpc>
                <a:spcPts val="3600"/>
              </a:lnSpc>
            </a:pPr>
            <a:r>
              <a:rPr kumimoji="1" lang="ja-JP" altLang="en-US" dirty="0">
                <a:latin typeface="UD デジタル 教科書体 NK-R" panose="02020400000000000000" pitchFamily="18" charset="-128"/>
                <a:ea typeface="UD デジタル 教科書体 NK-R" panose="02020400000000000000" pitchFamily="18" charset="-128"/>
              </a:rPr>
              <a:t>地域ネットワークを構築・活用して幅広い支援の選択肢を持つ</a:t>
            </a:r>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pPr marL="0" indent="0">
              <a:lnSpc>
                <a:spcPts val="3600"/>
              </a:lnSpc>
              <a:buNone/>
            </a:pPr>
            <a:r>
              <a:rPr kumimoji="1" lang="en-US" altLang="ja-JP"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就労支援は、利用者の生活全体を見据えた「暮らしのあり方」を柱に、将来をも見越して、就労支援と生活支援を一体的に支援することを意識し、そのために企業、行政、医療、他の福祉サービス等の地域社会資源の連携が必要な</a:t>
            </a:r>
            <a:r>
              <a:rPr lang="ja-JP" altLang="en-US" dirty="0">
                <a:latin typeface="UD デジタル 教科書体 NK-R" panose="02020400000000000000" pitchFamily="18" charset="-128"/>
                <a:ea typeface="UD デジタル 教科書体 NK-R" panose="02020400000000000000" pitchFamily="18" charset="-128"/>
              </a:rPr>
              <a:t>こと</a:t>
            </a:r>
            <a:r>
              <a:rPr kumimoji="1" lang="ja-JP" altLang="en-US" dirty="0">
                <a:latin typeface="UD デジタル 教科書体 NK-R" panose="02020400000000000000" pitchFamily="18" charset="-128"/>
                <a:ea typeface="UD デジタル 教科書体 NK-R" panose="02020400000000000000" pitchFamily="18" charset="-128"/>
              </a:rPr>
              <a:t>を認識する</a:t>
            </a:r>
          </a:p>
        </p:txBody>
      </p:sp>
      <p:sp>
        <p:nvSpPr>
          <p:cNvPr id="4" name="スライド番号プレースホルダー 3">
            <a:extLst>
              <a:ext uri="{FF2B5EF4-FFF2-40B4-BE49-F238E27FC236}">
                <a16:creationId xmlns:a16="http://schemas.microsoft.com/office/drawing/2014/main" id="{183B128B-F3FC-D9D4-BC33-4CFB5E2F9711}"/>
              </a:ext>
            </a:extLst>
          </p:cNvPr>
          <p:cNvSpPr>
            <a:spLocks noGrp="1"/>
          </p:cNvSpPr>
          <p:nvPr>
            <p:ph type="sldNum" sz="quarter" idx="12"/>
          </p:nvPr>
        </p:nvSpPr>
        <p:spPr/>
        <p:txBody>
          <a:bodyPr/>
          <a:lstStyle/>
          <a:p>
            <a:fld id="{C339E4E8-780C-47DA-9976-8D59F520AA81}" type="slidenum">
              <a:rPr kumimoji="1" lang="ja-JP" altLang="en-US" smtClean="0"/>
              <a:t>57</a:t>
            </a:fld>
            <a:endParaRPr kumimoji="1" lang="ja-JP" altLang="en-US"/>
          </a:p>
        </p:txBody>
      </p:sp>
    </p:spTree>
    <p:extLst>
      <p:ext uri="{BB962C8B-B14F-4D97-AF65-F5344CB8AC3E}">
        <p14:creationId xmlns:p14="http://schemas.microsoft.com/office/powerpoint/2010/main" val="41777283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C5797D-9E01-D351-F830-F83FF5964494}"/>
              </a:ext>
            </a:extLst>
          </p:cNvPr>
          <p:cNvSpPr>
            <a:spLocks noGrp="1"/>
          </p:cNvSpPr>
          <p:nvPr>
            <p:ph type="title"/>
          </p:nvPr>
        </p:nvSpPr>
        <p:spPr>
          <a:xfrm>
            <a:off x="838200" y="106340"/>
            <a:ext cx="10515600" cy="1325563"/>
          </a:xfrm>
        </p:spPr>
        <p:txBody>
          <a:bodyPr>
            <a:normAutofit/>
          </a:bodyPr>
          <a:lstStyle/>
          <a:p>
            <a:r>
              <a:rPr kumimoji="1" lang="ja-JP" altLang="en-US" sz="1800" dirty="0"/>
              <a:t>記入様式</a:t>
            </a:r>
            <a:br>
              <a:rPr kumimoji="1" lang="en-US" altLang="ja-JP" sz="1800" dirty="0"/>
            </a:br>
            <a:br>
              <a:rPr kumimoji="1" lang="en-US" altLang="ja-JP" sz="900" dirty="0"/>
            </a:br>
            <a:r>
              <a:rPr kumimoji="1" lang="ja-JP" altLang="en-US" dirty="0"/>
              <a:t>　　　　</a:t>
            </a:r>
            <a:r>
              <a:rPr lang="ja-JP" altLang="en-US" dirty="0"/>
              <a:t>　　</a:t>
            </a:r>
            <a:r>
              <a:rPr kumimoji="1" lang="ja-JP" altLang="en-US" dirty="0">
                <a:latin typeface="UD デジタル 教科書体 NK-R" panose="02020400000000000000" pitchFamily="18" charset="-128"/>
                <a:ea typeface="UD デジタル 教科書体 NK-R" panose="02020400000000000000" pitchFamily="18" charset="-128"/>
              </a:rPr>
              <a:t>振り返りシート</a:t>
            </a:r>
          </a:p>
        </p:txBody>
      </p:sp>
      <p:graphicFrame>
        <p:nvGraphicFramePr>
          <p:cNvPr id="4" name="表 4">
            <a:extLst>
              <a:ext uri="{FF2B5EF4-FFF2-40B4-BE49-F238E27FC236}">
                <a16:creationId xmlns:a16="http://schemas.microsoft.com/office/drawing/2014/main" id="{27570C25-4E4C-A70C-A669-3D3402819E29}"/>
              </a:ext>
            </a:extLst>
          </p:cNvPr>
          <p:cNvGraphicFramePr>
            <a:graphicFrameLocks noGrp="1"/>
          </p:cNvGraphicFramePr>
          <p:nvPr>
            <p:ph idx="1"/>
            <p:extLst>
              <p:ext uri="{D42A27DB-BD31-4B8C-83A1-F6EECF244321}">
                <p14:modId xmlns:p14="http://schemas.microsoft.com/office/powerpoint/2010/main" val="1873351168"/>
              </p:ext>
            </p:extLst>
          </p:nvPr>
        </p:nvGraphicFramePr>
        <p:xfrm>
          <a:off x="838200" y="1644479"/>
          <a:ext cx="10515597" cy="4942840"/>
        </p:xfrm>
        <a:graphic>
          <a:graphicData uri="http://schemas.openxmlformats.org/drawingml/2006/table">
            <a:tbl>
              <a:tblPr firstRow="1" bandRow="1">
                <a:tableStyleId>{5C22544A-7EE6-4342-B048-85BDC9FD1C3A}</a:tableStyleId>
              </a:tblPr>
              <a:tblGrid>
                <a:gridCol w="1189008">
                  <a:extLst>
                    <a:ext uri="{9D8B030D-6E8A-4147-A177-3AD203B41FA5}">
                      <a16:colId xmlns:a16="http://schemas.microsoft.com/office/drawing/2014/main" val="2272234337"/>
                    </a:ext>
                  </a:extLst>
                </a:gridCol>
                <a:gridCol w="4080294">
                  <a:extLst>
                    <a:ext uri="{9D8B030D-6E8A-4147-A177-3AD203B41FA5}">
                      <a16:colId xmlns:a16="http://schemas.microsoft.com/office/drawing/2014/main" val="1617872442"/>
                    </a:ext>
                  </a:extLst>
                </a:gridCol>
                <a:gridCol w="5246295">
                  <a:extLst>
                    <a:ext uri="{9D8B030D-6E8A-4147-A177-3AD203B41FA5}">
                      <a16:colId xmlns:a16="http://schemas.microsoft.com/office/drawing/2014/main" val="2730396563"/>
                    </a:ext>
                  </a:extLst>
                </a:gridCol>
              </a:tblGrid>
              <a:tr h="370840">
                <a:tc>
                  <a:txBody>
                    <a:bodyPr/>
                    <a:lstStyle/>
                    <a:p>
                      <a:pPr algn="ct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指導ポイント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気づき等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963479"/>
                  </a:ext>
                </a:extLst>
              </a:tr>
              <a:tr h="370840">
                <a:tc>
                  <a:txBody>
                    <a:bodyPr/>
                    <a:lstStyle/>
                    <a:p>
                      <a:pPr algn="ct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働くことの意義と就労の場との関係</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7509952"/>
                  </a:ext>
                </a:extLst>
              </a:tr>
              <a:tr h="370840">
                <a:tc>
                  <a:txBody>
                    <a:bodyPr/>
                    <a:lstStyle/>
                    <a:p>
                      <a:pPr algn="ct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生活支援と就労支援を一体的に継続して実施</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1012564"/>
                  </a:ext>
                </a:extLst>
              </a:tr>
              <a:tr h="370840">
                <a:tc>
                  <a:txBody>
                    <a:bodyPr/>
                    <a:lstStyle/>
                    <a:p>
                      <a:pPr algn="ct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利用者が自分の人生の主人公となることを支援</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5933266"/>
                  </a:ext>
                </a:extLst>
              </a:tr>
              <a:tr h="370840">
                <a:tc>
                  <a:txBody>
                    <a:bodyPr/>
                    <a:lstStyle/>
                    <a:p>
                      <a:pPr algn="ct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地域ネットワークの構築と活用</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667807"/>
                  </a:ext>
                </a:extLst>
              </a:tr>
              <a:tr h="370840">
                <a:tc>
                  <a:txBody>
                    <a:bodyPr/>
                    <a:lstStyle/>
                    <a:p>
                      <a:pPr algn="ct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ケアマネジメントの視点を活用する</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9809401"/>
                  </a:ext>
                </a:extLst>
              </a:tr>
            </a:tbl>
          </a:graphicData>
        </a:graphic>
      </p:graphicFrame>
      <p:sp>
        <p:nvSpPr>
          <p:cNvPr id="3" name="スライド番号プレースホルダー 2">
            <a:extLst>
              <a:ext uri="{FF2B5EF4-FFF2-40B4-BE49-F238E27FC236}">
                <a16:creationId xmlns:a16="http://schemas.microsoft.com/office/drawing/2014/main" id="{B076C997-28FB-5497-56B3-D49E94397011}"/>
              </a:ext>
            </a:extLst>
          </p:cNvPr>
          <p:cNvSpPr>
            <a:spLocks noGrp="1"/>
          </p:cNvSpPr>
          <p:nvPr>
            <p:ph type="sldNum" sz="quarter" idx="12"/>
          </p:nvPr>
        </p:nvSpPr>
        <p:spPr/>
        <p:txBody>
          <a:bodyPr/>
          <a:lstStyle/>
          <a:p>
            <a:fld id="{C339E4E8-780C-47DA-9976-8D59F520AA81}" type="slidenum">
              <a:rPr kumimoji="1" lang="ja-JP" altLang="en-US" smtClean="0"/>
              <a:t>58</a:t>
            </a:fld>
            <a:endParaRPr kumimoji="1" lang="ja-JP" altLang="en-US"/>
          </a:p>
        </p:txBody>
      </p:sp>
    </p:spTree>
    <p:extLst>
      <p:ext uri="{BB962C8B-B14F-4D97-AF65-F5344CB8AC3E}">
        <p14:creationId xmlns:p14="http://schemas.microsoft.com/office/powerpoint/2010/main" val="28987901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33AC9-9BE3-F530-1192-C778376B1308}"/>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本科目のまとめ</a:t>
            </a:r>
          </a:p>
        </p:txBody>
      </p:sp>
      <p:sp>
        <p:nvSpPr>
          <p:cNvPr id="3" name="コンテンツ プレースホルダー 2">
            <a:extLst>
              <a:ext uri="{FF2B5EF4-FFF2-40B4-BE49-F238E27FC236}">
                <a16:creationId xmlns:a16="http://schemas.microsoft.com/office/drawing/2014/main" id="{C99C5622-8C43-3F62-1E5D-59925C9AC8B5}"/>
              </a:ext>
            </a:extLst>
          </p:cNvPr>
          <p:cNvSpPr>
            <a:spLocks noGrp="1"/>
          </p:cNvSpPr>
          <p:nvPr>
            <p:ph idx="1"/>
          </p:nvPr>
        </p:nvSpPr>
        <p:spPr>
          <a:xfrm>
            <a:off x="921328" y="1410239"/>
            <a:ext cx="10515600" cy="4946111"/>
          </a:xfrm>
        </p:spPr>
        <p:txBody>
          <a:bodyPr>
            <a:normAutofit/>
          </a:bodyPr>
          <a:lstStyle/>
          <a:p>
            <a:pPr>
              <a:buFont typeface="Wingdings" panose="05000000000000000000" pitchFamily="2" charset="2"/>
              <a:buChar char="Ø"/>
            </a:pPr>
            <a:r>
              <a:rPr kumimoji="1" lang="ja-JP" altLang="en-US" dirty="0">
                <a:latin typeface="UD デジタル 教科書体 NK-R" panose="02020400000000000000" pitchFamily="18" charset="-128"/>
                <a:ea typeface="UD デジタル 教科書体 NK-R" panose="02020400000000000000" pitchFamily="18" charset="-128"/>
              </a:rPr>
              <a:t>地域実情に応じた内容で演習を実施</a:t>
            </a:r>
            <a:endParaRPr kumimoji="1"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endParaRPr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r>
              <a:rPr kumimoji="1" lang="ja-JP" altLang="en-US" dirty="0">
                <a:latin typeface="UD デジタル 教科書体 NK-R" panose="02020400000000000000" pitchFamily="18" charset="-128"/>
                <a:ea typeface="UD デジタル 教科書体 NK-R" panose="02020400000000000000" pitchFamily="18" charset="-128"/>
              </a:rPr>
              <a:t>相互理解　＝　お互いを知ること（分野・事業・プロセス）</a:t>
            </a:r>
            <a:endParaRPr kumimoji="1"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endParaRPr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r>
              <a:rPr kumimoji="1" lang="ja-JP" altLang="en-US" dirty="0">
                <a:latin typeface="UD デジタル 教科書体 NK-R" panose="02020400000000000000" pitchFamily="18" charset="-128"/>
                <a:ea typeface="UD デジタル 教科書体 NK-R" panose="02020400000000000000" pitchFamily="18" charset="-128"/>
              </a:rPr>
              <a:t>「獲得目標」と「ねらい」を意識</a:t>
            </a:r>
            <a:endParaRPr kumimoji="1"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endParaRPr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r>
              <a:rPr lang="ja-JP" altLang="en-US" dirty="0">
                <a:latin typeface="UD デジタル 教科書体 NK-R" panose="02020400000000000000" pitchFamily="18" charset="-128"/>
                <a:ea typeface="UD デジタル 教科書体 NK-R" panose="02020400000000000000" pitchFamily="18" charset="-128"/>
              </a:rPr>
              <a:t>「指導のポイント」　＝　５つの視点</a:t>
            </a:r>
            <a:endParaRPr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endParaRPr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r>
              <a:rPr kumimoji="1" lang="ja-JP" altLang="en-US" dirty="0">
                <a:latin typeface="UD デジタル 教科書体 NK-R" panose="02020400000000000000" pitchFamily="18" charset="-128"/>
                <a:ea typeface="UD デジタル 教科書体 NK-R" panose="02020400000000000000" pitchFamily="18" charset="-128"/>
              </a:rPr>
              <a:t>誰のため、何のため　＝　本人が中心、本人と一緒に</a:t>
            </a:r>
            <a:endParaRPr kumimoji="1" lang="en-US" altLang="ja-JP" dirty="0">
              <a:latin typeface="UD デジタル 教科書体 NK-R" panose="02020400000000000000" pitchFamily="18" charset="-128"/>
              <a:ea typeface="UD デジタル 教科書体 NK-R" panose="02020400000000000000" pitchFamily="18" charset="-128"/>
            </a:endParaRPr>
          </a:p>
          <a:p>
            <a:pPr>
              <a:buFont typeface="Wingdings" panose="05000000000000000000" pitchFamily="2" charset="2"/>
              <a:buChar char="Ø"/>
            </a:pPr>
            <a:endParaRPr lang="en-US" altLang="ja-JP" dirty="0"/>
          </a:p>
          <a:p>
            <a:pPr>
              <a:buFont typeface="Wingdings" panose="05000000000000000000" pitchFamily="2" charset="2"/>
              <a:buChar char="Ø"/>
            </a:pPr>
            <a:endParaRPr kumimoji="1" lang="ja-JP" altLang="en-US" dirty="0"/>
          </a:p>
        </p:txBody>
      </p:sp>
      <p:sp>
        <p:nvSpPr>
          <p:cNvPr id="4" name="スライド番号プレースホルダー 3">
            <a:extLst>
              <a:ext uri="{FF2B5EF4-FFF2-40B4-BE49-F238E27FC236}">
                <a16:creationId xmlns:a16="http://schemas.microsoft.com/office/drawing/2014/main" id="{6F75A247-3A9F-A8E0-E466-DE2844919545}"/>
              </a:ext>
            </a:extLst>
          </p:cNvPr>
          <p:cNvSpPr>
            <a:spLocks noGrp="1"/>
          </p:cNvSpPr>
          <p:nvPr>
            <p:ph type="sldNum" sz="quarter" idx="12"/>
          </p:nvPr>
        </p:nvSpPr>
        <p:spPr/>
        <p:txBody>
          <a:bodyPr/>
          <a:lstStyle/>
          <a:p>
            <a:fld id="{C339E4E8-780C-47DA-9976-8D59F520AA81}" type="slidenum">
              <a:rPr kumimoji="1" lang="ja-JP" altLang="en-US" smtClean="0"/>
              <a:t>59</a:t>
            </a:fld>
            <a:endParaRPr kumimoji="1" lang="ja-JP" altLang="en-US"/>
          </a:p>
        </p:txBody>
      </p:sp>
    </p:spTree>
    <p:extLst>
      <p:ext uri="{BB962C8B-B14F-4D97-AF65-F5344CB8AC3E}">
        <p14:creationId xmlns:p14="http://schemas.microsoft.com/office/powerpoint/2010/main" val="2710792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33AC9-9BE3-F530-1192-C778376B1308}"/>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
        <p:nvSpPr>
          <p:cNvPr id="3" name="コンテンツ プレースホルダー 2">
            <a:extLst>
              <a:ext uri="{FF2B5EF4-FFF2-40B4-BE49-F238E27FC236}">
                <a16:creationId xmlns:a16="http://schemas.microsoft.com/office/drawing/2014/main" id="{C99C5622-8C43-3F62-1E5D-59925C9AC8B5}"/>
              </a:ext>
            </a:extLst>
          </p:cNvPr>
          <p:cNvSpPr>
            <a:spLocks noGrp="1"/>
          </p:cNvSpPr>
          <p:nvPr>
            <p:ph idx="1"/>
          </p:nvPr>
        </p:nvSpPr>
        <p:spPr>
          <a:xfrm>
            <a:off x="669715" y="1579601"/>
            <a:ext cx="10852570" cy="4913274"/>
          </a:xfrm>
        </p:spPr>
        <p:txBody>
          <a:bodyPr>
            <a:normAutofit/>
          </a:bodyPr>
          <a:lstStyle/>
          <a:p>
            <a:pPr marL="514350" indent="-514350">
              <a:buFont typeface="+mj-lt"/>
              <a:buAutoNum type="arabicPeriod" startAt="7"/>
            </a:pPr>
            <a:r>
              <a:rPr kumimoji="1" lang="ja-JP" altLang="en-US" sz="2600" b="1" dirty="0">
                <a:latin typeface="UD デジタル 教科書体 NK-R" panose="02020400000000000000" pitchFamily="18" charset="-128"/>
                <a:ea typeface="UD デジタル 教科書体 NK-R" panose="02020400000000000000" pitchFamily="18" charset="-128"/>
              </a:rPr>
              <a:t>就労に伴う生活支援のニーズ</a:t>
            </a:r>
            <a:endParaRPr kumimoji="1"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ts val="3000"/>
              </a:lnSpc>
              <a:spcBef>
                <a:spcPts val="600"/>
              </a:spcBef>
              <a:buNone/>
            </a:pPr>
            <a:r>
              <a:rPr lang="ja-JP" altLang="en-US" sz="2000" dirty="0">
                <a:latin typeface="UD デジタル 教科書体 NK-R" panose="02020400000000000000" pitchFamily="18" charset="-128"/>
                <a:ea typeface="UD デジタル 教科書体 NK-R" panose="02020400000000000000" pitchFamily="18" charset="-128"/>
              </a:rPr>
              <a:t>仕事をする力はあるけれど生活する力に課題を抱えているケースや、就労支援の前に生活支援そのものを必要としているケースが増加している。</a:t>
            </a:r>
          </a:p>
          <a:p>
            <a:pPr marL="0" indent="0">
              <a:lnSpc>
                <a:spcPts val="3000"/>
              </a:lnSpc>
              <a:spcBef>
                <a:spcPts val="600"/>
              </a:spcBef>
              <a:buNone/>
            </a:pPr>
            <a:r>
              <a:rPr lang="ja-JP" altLang="en-US" sz="2000" dirty="0">
                <a:latin typeface="UD デジタル 教科書体 NK-R" panose="02020400000000000000" pitchFamily="18" charset="-128"/>
                <a:ea typeface="UD デジタル 教科書体 NK-R" panose="02020400000000000000" pitchFamily="18" charset="-128"/>
              </a:rPr>
              <a:t>「仕事ができなくて・・・」という相談よりも、生活リズム・健康管理・服薬管理・金銭管理・不安や悩み・対人コミュニケーション・消費者トラブル・</a:t>
            </a:r>
            <a:r>
              <a:rPr lang="en-US" altLang="ja-JP" sz="2000" dirty="0">
                <a:latin typeface="UD デジタル 教科書体 NK-R" panose="02020400000000000000" pitchFamily="18" charset="-128"/>
                <a:ea typeface="UD デジタル 教科書体 NK-R" panose="02020400000000000000" pitchFamily="18" charset="-128"/>
              </a:rPr>
              <a:t>SNS</a:t>
            </a:r>
            <a:r>
              <a:rPr lang="ja-JP" altLang="en-US" sz="2000" dirty="0">
                <a:latin typeface="UD デジタル 教科書体 NK-R" panose="02020400000000000000" pitchFamily="18" charset="-128"/>
                <a:ea typeface="UD デジタル 教科書体 NK-R" panose="02020400000000000000" pitchFamily="18" charset="-128"/>
              </a:rPr>
              <a:t>トラブル・恋愛・一人暮らし・親亡き後など、</a:t>
            </a:r>
            <a:r>
              <a:rPr lang="ja-JP" altLang="en-US" sz="2000" u="sng" dirty="0">
                <a:latin typeface="UD デジタル 教科書体 NK-R" panose="02020400000000000000" pitchFamily="18" charset="-128"/>
                <a:ea typeface="UD デジタル 教科書体 NK-R" panose="02020400000000000000" pitchFamily="18" charset="-128"/>
              </a:rPr>
              <a:t>就労に伴う生活支援のニーズが増加</a:t>
            </a:r>
            <a:r>
              <a:rPr lang="ja-JP" altLang="en-US" sz="2000" dirty="0">
                <a:latin typeface="UD デジタル 教科書体 NK-R" panose="02020400000000000000" pitchFamily="18" charset="-128"/>
                <a:ea typeface="UD デジタル 教科書体 NK-R" panose="02020400000000000000" pitchFamily="18" charset="-128"/>
              </a:rPr>
              <a:t>している。</a:t>
            </a:r>
            <a:endParaRPr kumimoji="1" lang="en-US" altLang="ja-JP" dirty="0">
              <a:latin typeface="UD デジタル 教科書体 NK-R" panose="02020400000000000000" pitchFamily="18" charset="-128"/>
              <a:ea typeface="UD デジタル 教科書体 NK-R" panose="02020400000000000000" pitchFamily="18" charset="-128"/>
            </a:endParaRPr>
          </a:p>
          <a:p>
            <a:pPr marL="0" indent="0">
              <a:buNone/>
            </a:pPr>
            <a:endParaRPr kumimoji="1" lang="en-US" altLang="ja-JP" sz="1200" dirty="0">
              <a:latin typeface="UD デジタル 教科書体 NK-R" panose="02020400000000000000" pitchFamily="18" charset="-128"/>
              <a:ea typeface="UD デジタル 教科書体 NK-R" panose="02020400000000000000" pitchFamily="18" charset="-128"/>
            </a:endParaRPr>
          </a:p>
          <a:p>
            <a:pPr marL="514350" indent="-514350">
              <a:buFont typeface="+mj-lt"/>
              <a:buAutoNum type="arabicPeriod" startAt="8"/>
            </a:pPr>
            <a:r>
              <a:rPr kumimoji="1" lang="ja-JP" altLang="en-US" sz="2600" b="1" dirty="0">
                <a:latin typeface="UD デジタル 教科書体 NK-R" panose="02020400000000000000" pitchFamily="18" charset="-128"/>
                <a:ea typeface="UD デジタル 教科書体 NK-R" panose="02020400000000000000" pitchFamily="18" charset="-128"/>
              </a:rPr>
              <a:t>生活支援という広い領域の</a:t>
            </a:r>
            <a:r>
              <a:rPr lang="ja-JP" altLang="en-US" sz="2600" b="1" dirty="0">
                <a:latin typeface="UD デジタル 教科書体 NK-R" panose="02020400000000000000" pitchFamily="18" charset="-128"/>
                <a:ea typeface="UD デジタル 教科書体 NK-R" panose="02020400000000000000" pitchFamily="18" charset="-128"/>
              </a:rPr>
              <a:t>中</a:t>
            </a:r>
            <a:r>
              <a:rPr kumimoji="1" lang="ja-JP" altLang="en-US" sz="2600" b="1" dirty="0">
                <a:latin typeface="UD デジタル 教科書体 NK-R" panose="02020400000000000000" pitchFamily="18" charset="-128"/>
                <a:ea typeface="UD デジタル 教科書体 NK-R" panose="02020400000000000000" pitchFamily="18" charset="-128"/>
              </a:rPr>
              <a:t>で</a:t>
            </a:r>
            <a:endParaRPr kumimoji="1" lang="en-US" altLang="ja-JP" sz="2600" b="1" dirty="0">
              <a:latin typeface="UD デジタル 教科書体 NK-R" panose="02020400000000000000" pitchFamily="18" charset="-128"/>
              <a:ea typeface="UD デジタル 教科書体 NK-R" panose="02020400000000000000" pitchFamily="18" charset="-128"/>
            </a:endParaRPr>
          </a:p>
          <a:p>
            <a:pPr marL="0" indent="0">
              <a:lnSpc>
                <a:spcPts val="3000"/>
              </a:lnSpc>
              <a:spcBef>
                <a:spcPts val="600"/>
              </a:spcBef>
              <a:buNone/>
            </a:pPr>
            <a:r>
              <a:rPr lang="ja-JP" altLang="en-US" sz="2000" dirty="0">
                <a:latin typeface="UD デジタル 教科書体 NK-R" panose="02020400000000000000" pitchFamily="18" charset="-128"/>
                <a:ea typeface="UD デジタル 教科書体 NK-R" panose="02020400000000000000" pitchFamily="18" charset="-128"/>
              </a:rPr>
              <a:t>生活支援の領域はとても広く、難しい局面では「誰が？どこまで？」との思いに企業及び支援者が直面することもある。その時には就労支援の基本（</a:t>
            </a:r>
            <a:r>
              <a:rPr lang="en-US" altLang="ja-JP" sz="2000" dirty="0">
                <a:latin typeface="UD デジタル 教科書体 NK-R" panose="02020400000000000000" pitchFamily="18" charset="-128"/>
                <a:ea typeface="UD デジタル 教科書体 NK-R" panose="02020400000000000000" pitchFamily="18" charset="-128"/>
              </a:rPr>
              <a:t>※</a:t>
            </a:r>
            <a:r>
              <a:rPr lang="ja-JP" altLang="en-US" sz="2000" dirty="0">
                <a:latin typeface="UD デジタル 教科書体 NK-R" panose="02020400000000000000" pitchFamily="18" charset="-128"/>
                <a:ea typeface="UD デジタル 教科書体 NK-R" panose="02020400000000000000" pitchFamily="18" charset="-128"/>
              </a:rPr>
              <a:t>働きながら生活を組み立てること）に立ち返り、決して事業所及び支援者だけでその支援を抱えることなく、</a:t>
            </a:r>
            <a:r>
              <a:rPr lang="ja-JP" altLang="en-US" sz="2000" u="sng" dirty="0">
                <a:latin typeface="UD デジタル 教科書体 NK-R" panose="02020400000000000000" pitchFamily="18" charset="-128"/>
                <a:ea typeface="UD デジタル 教科書体 NK-R" panose="02020400000000000000" pitchFamily="18" charset="-128"/>
              </a:rPr>
              <a:t>他機関連携の重要性や地域ネットワークの構築</a:t>
            </a:r>
            <a:r>
              <a:rPr lang="ja-JP" altLang="en-US" sz="2000" dirty="0">
                <a:latin typeface="UD デジタル 教科書体 NK-R" panose="02020400000000000000" pitchFamily="18" charset="-128"/>
                <a:ea typeface="UD デジタル 教科書体 NK-R" panose="02020400000000000000" pitchFamily="18" charset="-128"/>
              </a:rPr>
              <a:t>を図っていくことが大切。</a:t>
            </a:r>
            <a:endParaRPr lang="en-US" altLang="ja-JP" sz="20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C64FAAB3-8860-22B2-4C11-4EEABCE02F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39E4E8-780C-47DA-9976-8D59F520AA81}" type="slidenum">
              <a:rPr kumimoji="1" lang="ja-JP" altLang="en-US" sz="1200" b="0" i="0" u="none" strike="noStrike" kern="1200" cap="none" spc="0" normalizeH="0" baseline="0" noProof="0" smtClean="0">
                <a:ln>
                  <a:noFill/>
                </a:ln>
                <a:solidFill>
                  <a:prstClr val="black">
                    <a:tint val="82000"/>
                  </a:prstClr>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tint val="82000"/>
                </a:prstClr>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688078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3FC8B-B5A4-81D2-66E0-73970310047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3006CB-43F2-71EE-2D81-B92F07A0C9BB}"/>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
        <p:nvSpPr>
          <p:cNvPr id="3" name="コンテンツ プレースホルダー 2">
            <a:extLst>
              <a:ext uri="{FF2B5EF4-FFF2-40B4-BE49-F238E27FC236}">
                <a16:creationId xmlns:a16="http://schemas.microsoft.com/office/drawing/2014/main" id="{F46DF7B1-F324-C8C6-09D0-9D272CF07181}"/>
              </a:ext>
            </a:extLst>
          </p:cNvPr>
          <p:cNvSpPr>
            <a:spLocks noGrp="1"/>
          </p:cNvSpPr>
          <p:nvPr>
            <p:ph idx="1"/>
          </p:nvPr>
        </p:nvSpPr>
        <p:spPr>
          <a:xfrm>
            <a:off x="715453" y="1690688"/>
            <a:ext cx="11111362" cy="4928321"/>
          </a:xfrm>
        </p:spPr>
        <p:txBody>
          <a:bodyPr>
            <a:normAutofit/>
          </a:bodyPr>
          <a:lstStyle/>
          <a:p>
            <a:pPr marL="514350" indent="-514350">
              <a:buFont typeface="+mj-lt"/>
              <a:buAutoNum type="arabicPeriod" startAt="9"/>
            </a:pPr>
            <a:r>
              <a:rPr kumimoji="1" lang="ja-JP" altLang="en-US" sz="2600" b="1" dirty="0">
                <a:latin typeface="UD デジタル 教科書体 NK-R" panose="02020400000000000000" pitchFamily="18" charset="-128"/>
                <a:ea typeface="UD デジタル 教科書体 NK-R" panose="02020400000000000000" pitchFamily="18" charset="-128"/>
              </a:rPr>
              <a:t>自己理解と障害受容</a:t>
            </a:r>
          </a:p>
          <a:p>
            <a:pPr marL="0" indent="0">
              <a:buNone/>
            </a:pPr>
            <a:endParaRPr kumimoji="1" lang="ja-JP" altLang="en-US" sz="1050" b="1" dirty="0">
              <a:latin typeface="UD デジタル 教科書体 NK-R" panose="02020400000000000000" pitchFamily="18" charset="-128"/>
              <a:ea typeface="UD デジタル 教科書体 NK-R" panose="02020400000000000000" pitchFamily="18" charset="-128"/>
            </a:endParaRPr>
          </a:p>
          <a:p>
            <a:pPr marL="0" indent="0">
              <a:spcBef>
                <a:spcPts val="1200"/>
              </a:spcBef>
              <a:buNone/>
            </a:pPr>
            <a:r>
              <a:rPr kumimoji="1" lang="ja-JP" altLang="en-US" sz="2000" b="1" dirty="0">
                <a:latin typeface="UD デジタル 教科書体 NK-R" panose="02020400000000000000" pitchFamily="18" charset="-128"/>
                <a:ea typeface="UD デジタル 教科書体 NK-R" panose="02020400000000000000" pitchFamily="18" charset="-128"/>
              </a:rPr>
              <a:t>～　ご本人の受容（障害受容）　～</a:t>
            </a:r>
          </a:p>
          <a:p>
            <a:pPr marL="0" indent="0">
              <a:lnSpc>
                <a:spcPts val="2800"/>
              </a:lnSpc>
              <a:spcBef>
                <a:spcPts val="600"/>
              </a:spcBef>
              <a:buNone/>
            </a:pPr>
            <a:r>
              <a:rPr kumimoji="1" lang="ja-JP" altLang="en-US" sz="2000" dirty="0">
                <a:latin typeface="UD デジタル 教科書体 NK-R" panose="02020400000000000000" pitchFamily="18" charset="-128"/>
                <a:ea typeface="UD デジタル 教科書体 NK-R" panose="02020400000000000000" pitchFamily="18" charset="-128"/>
              </a:rPr>
              <a:t>自分の強み、自分の長所、自分の性格、自分の個性、今の自分に出来ること（就労の可能性）について、まずは自分が自分を「知ること・理解すること」が大切で、それが就労への一歩となり、そして働き続けていくこと（解決方法・解消方法）につながる。</a:t>
            </a:r>
          </a:p>
          <a:p>
            <a:pPr marL="0" indent="0">
              <a:lnSpc>
                <a:spcPts val="2800"/>
              </a:lnSpc>
              <a:spcBef>
                <a:spcPts val="600"/>
              </a:spcBef>
              <a:buNone/>
            </a:pPr>
            <a:r>
              <a:rPr kumimoji="1" lang="ja-JP" altLang="en-US" sz="2000" dirty="0">
                <a:latin typeface="UD デジタル 教科書体 NK-R" panose="02020400000000000000" pitchFamily="18" charset="-128"/>
                <a:ea typeface="UD デジタル 教科書体 NK-R" panose="02020400000000000000" pitchFamily="18" charset="-128"/>
              </a:rPr>
              <a:t>支援者には、利用者の人生に寄り添いながら、就労支援を通じてご本人の様々な気づきと自己理解へつながる支援が求められている。</a:t>
            </a:r>
          </a:p>
          <a:p>
            <a:pPr marL="0" indent="0">
              <a:spcBef>
                <a:spcPts val="1200"/>
              </a:spcBef>
              <a:buNone/>
            </a:pPr>
            <a:r>
              <a:rPr kumimoji="1" lang="ja-JP" altLang="en-US" sz="2000" b="1" dirty="0">
                <a:latin typeface="UD デジタル 教科書体 NK-R" panose="02020400000000000000" pitchFamily="18" charset="-128"/>
                <a:ea typeface="UD デジタル 教科書体 NK-R" panose="02020400000000000000" pitchFamily="18" charset="-128"/>
              </a:rPr>
              <a:t>～　ご家族の受容　～</a:t>
            </a:r>
          </a:p>
          <a:p>
            <a:pPr marL="0" indent="0">
              <a:lnSpc>
                <a:spcPts val="2800"/>
              </a:lnSpc>
              <a:spcBef>
                <a:spcPts val="600"/>
              </a:spcBef>
              <a:buNone/>
            </a:pPr>
            <a:r>
              <a:rPr kumimoji="1" lang="ja-JP" altLang="en-US" sz="2000" dirty="0">
                <a:latin typeface="UD デジタル 教科書体 NK-R" panose="02020400000000000000" pitchFamily="18" charset="-128"/>
                <a:ea typeface="UD デジタル 教科書体 NK-R" panose="02020400000000000000" pitchFamily="18" charset="-128"/>
              </a:rPr>
              <a:t>ご家族の理解（本人の障害受容）や支えがご本人の就労面にも大きく影響する。支援者はご本人のみならず、必要なタイミングでご家族</a:t>
            </a:r>
            <a:r>
              <a:rPr lang="ja-JP" altLang="en-US" sz="2000" dirty="0">
                <a:latin typeface="UD デジタル 教科書体 NK-R" panose="02020400000000000000" pitchFamily="18" charset="-128"/>
                <a:ea typeface="UD デジタル 教科書体 NK-R" panose="02020400000000000000" pitchFamily="18" charset="-128"/>
              </a:rPr>
              <a:t>に</a:t>
            </a:r>
            <a:r>
              <a:rPr kumimoji="1" lang="ja-JP" altLang="en-US" sz="2000" dirty="0">
                <a:latin typeface="UD デジタル 教科書体 NK-R" panose="02020400000000000000" pitchFamily="18" charset="-128"/>
                <a:ea typeface="UD デジタル 教科書体 NK-R" panose="02020400000000000000" pitchFamily="18" charset="-128"/>
              </a:rPr>
              <a:t>アプローチ</a:t>
            </a:r>
            <a:r>
              <a:rPr lang="ja-JP" altLang="en-US" sz="2000" dirty="0">
                <a:latin typeface="UD デジタル 教科書体 NK-R" panose="02020400000000000000" pitchFamily="18" charset="-128"/>
                <a:ea typeface="UD デジタル 教科書体 NK-R" panose="02020400000000000000" pitchFamily="18" charset="-128"/>
              </a:rPr>
              <a:t>することが</a:t>
            </a:r>
            <a:r>
              <a:rPr kumimoji="1" lang="ja-JP" altLang="en-US" sz="2000" dirty="0">
                <a:latin typeface="UD デジタル 教科書体 NK-R" panose="02020400000000000000" pitchFamily="18" charset="-128"/>
                <a:ea typeface="UD デジタル 教科書体 NK-R" panose="02020400000000000000" pitchFamily="18" charset="-128"/>
              </a:rPr>
              <a:t>重要になる。</a:t>
            </a:r>
          </a:p>
          <a:p>
            <a:pPr marL="0" indent="0">
              <a:lnSpc>
                <a:spcPts val="2800"/>
              </a:lnSpc>
              <a:spcBef>
                <a:spcPts val="600"/>
              </a:spcBef>
              <a:buNone/>
            </a:pPr>
            <a:r>
              <a:rPr lang="ja-JP" altLang="en-US" sz="2000" dirty="0">
                <a:latin typeface="UD デジタル 教科書体 NK-R" panose="02020400000000000000" pitchFamily="18" charset="-128"/>
                <a:ea typeface="UD デジタル 教科書体 NK-R" panose="02020400000000000000" pitchFamily="18" charset="-128"/>
              </a:rPr>
              <a:t>ご家族も「ご本人の職業生活を支える支援者」であるととらえる。</a:t>
            </a:r>
            <a:endParaRPr kumimoji="1" lang="ja-JP" altLang="en-US" sz="20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CA02837A-46BB-3628-47D4-30BD3F58519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39E4E8-780C-47DA-9976-8D59F520AA81}" type="slidenum">
              <a:rPr kumimoji="1" lang="ja-JP" altLang="en-US" sz="1200" b="0" i="0" u="none" strike="noStrike" kern="1200" cap="none" spc="0" normalizeH="0" baseline="0" noProof="0" smtClean="0">
                <a:ln>
                  <a:noFill/>
                </a:ln>
                <a:solidFill>
                  <a:prstClr val="black">
                    <a:tint val="82000"/>
                  </a:prstClr>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tint val="82000"/>
                </a:prstClr>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22435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33AC9-9BE3-F530-1192-C778376B1308}"/>
              </a:ext>
            </a:extLst>
          </p:cNvPr>
          <p:cNvSpPr>
            <a:spLocks noGrp="1"/>
          </p:cNvSpPr>
          <p:nvPr>
            <p:ph type="title"/>
          </p:nvPr>
        </p:nvSpPr>
        <p:spPr/>
        <p: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就労支援のいま</a:t>
            </a:r>
          </a:p>
        </p:txBody>
      </p:sp>
      <p:sp>
        <p:nvSpPr>
          <p:cNvPr id="3" name="コンテンツ プレースホルダー 2">
            <a:extLst>
              <a:ext uri="{FF2B5EF4-FFF2-40B4-BE49-F238E27FC236}">
                <a16:creationId xmlns:a16="http://schemas.microsoft.com/office/drawing/2014/main" id="{C99C5622-8C43-3F62-1E5D-59925C9AC8B5}"/>
              </a:ext>
            </a:extLst>
          </p:cNvPr>
          <p:cNvSpPr>
            <a:spLocks noGrp="1"/>
          </p:cNvSpPr>
          <p:nvPr>
            <p:ph idx="1"/>
          </p:nvPr>
        </p:nvSpPr>
        <p:spPr>
          <a:xfrm>
            <a:off x="715453" y="1690688"/>
            <a:ext cx="11111362" cy="4481512"/>
          </a:xfrm>
        </p:spPr>
        <p:txBody>
          <a:bodyPr>
            <a:normAutofit/>
          </a:bodyPr>
          <a:lstStyle/>
          <a:p>
            <a:pPr marL="0" indent="0">
              <a:buNone/>
            </a:pPr>
            <a:r>
              <a:rPr kumimoji="1" lang="en-US" altLang="ja-JP" b="1" dirty="0">
                <a:latin typeface="UD デジタル 教科書体 NK-R" panose="02020400000000000000" pitchFamily="18" charset="-128"/>
                <a:ea typeface="UD デジタル 教科書体 NK-R" panose="02020400000000000000" pitchFamily="18" charset="-128"/>
              </a:rPr>
              <a:t>10.</a:t>
            </a:r>
            <a:r>
              <a:rPr kumimoji="1" lang="ja-JP" altLang="en-US" b="1" dirty="0">
                <a:latin typeface="UD デジタル 教科書体 NK-R" panose="02020400000000000000" pitchFamily="18" charset="-128"/>
                <a:ea typeface="UD デジタル 教科書体 NK-R" panose="02020400000000000000" pitchFamily="18" charset="-128"/>
              </a:rPr>
              <a:t>　就労選択支援のはじまり</a:t>
            </a:r>
          </a:p>
          <a:p>
            <a:pPr marL="0" indent="0">
              <a:buNone/>
            </a:pPr>
            <a:endParaRPr lang="ja-JP" altLang="en-US" sz="2600" b="1" dirty="0">
              <a:latin typeface="UD デジタル 教科書体 NK-R" panose="02020400000000000000" pitchFamily="18" charset="-128"/>
              <a:ea typeface="UD デジタル 教科書体 NK-R" panose="02020400000000000000" pitchFamily="18" charset="-128"/>
            </a:endParaRPr>
          </a:p>
          <a:p>
            <a:pPr marL="0" indent="0">
              <a:lnSpc>
                <a:spcPct val="120000"/>
              </a:lnSpc>
              <a:buNone/>
            </a:pPr>
            <a:r>
              <a:rPr kumimoji="1" lang="ja-JP" altLang="en-US" sz="2000" dirty="0">
                <a:latin typeface="UD デジタル 教科書体 NK-R" panose="02020400000000000000" pitchFamily="18" charset="-128"/>
                <a:ea typeface="UD デジタル 教科書体 NK-R" panose="02020400000000000000" pitchFamily="18" charset="-128"/>
              </a:rPr>
              <a:t>就労選択支援の目的は、ご本人が自分の働き方について考えることをサポートすること</a:t>
            </a:r>
            <a:r>
              <a:rPr lang="ja-JP" altLang="en-US" sz="2000" dirty="0">
                <a:latin typeface="UD デジタル 教科書体 NK-R" panose="02020400000000000000" pitchFamily="18" charset="-128"/>
                <a:ea typeface="UD デジタル 教科書体 NK-R" panose="02020400000000000000" pitchFamily="18" charset="-128"/>
              </a:rPr>
              <a:t>である。そのためには「人」として対等に支援することが大切。</a:t>
            </a:r>
            <a:endParaRPr lang="en-US" altLang="ja-JP" sz="2000" dirty="0">
              <a:latin typeface="UD デジタル 教科書体 NK-R" panose="02020400000000000000" pitchFamily="18" charset="-128"/>
              <a:ea typeface="UD デジタル 教科書体 NK-R" panose="02020400000000000000" pitchFamily="18" charset="-128"/>
            </a:endParaRPr>
          </a:p>
          <a:p>
            <a:pPr marL="0" indent="0">
              <a:lnSpc>
                <a:spcPct val="120000"/>
              </a:lnSpc>
              <a:buNone/>
            </a:pPr>
            <a:r>
              <a:rPr lang="ja-JP" altLang="en-US" sz="2000" dirty="0">
                <a:latin typeface="UD デジタル 教科書体 NK-R" panose="02020400000000000000" pitchFamily="18" charset="-128"/>
                <a:ea typeface="UD デジタル 教科書体 NK-R" panose="02020400000000000000" pitchFamily="18" charset="-128"/>
              </a:rPr>
              <a:t>支援は「障がいのある人」としてスタートせず、まずは「人」として始めることに留意する。</a:t>
            </a:r>
          </a:p>
          <a:p>
            <a:pPr marL="0" indent="0">
              <a:lnSpc>
                <a:spcPct val="120000"/>
              </a:lnSpc>
              <a:buNone/>
            </a:pPr>
            <a:r>
              <a:rPr lang="ja-JP" altLang="en-US" sz="2000" dirty="0">
                <a:latin typeface="UD デジタル 教科書体 NK-R" panose="02020400000000000000" pitchFamily="18" charset="-128"/>
                <a:ea typeface="UD デジタル 教科書体 NK-R" panose="02020400000000000000" pitchFamily="18" charset="-128"/>
              </a:rPr>
              <a:t>就労選択支援は、就労の可否を判断したり、どの就労系障害福祉サービスを利用するかの振り分けを行うものではない。</a:t>
            </a:r>
          </a:p>
          <a:p>
            <a:pPr marL="0" indent="0">
              <a:lnSpc>
                <a:spcPct val="120000"/>
              </a:lnSpc>
              <a:buNone/>
            </a:pPr>
            <a:r>
              <a:rPr lang="ja-JP" altLang="en-US" sz="2000" dirty="0">
                <a:latin typeface="UD デジタル 教科書体 NK-R" panose="02020400000000000000" pitchFamily="18" charset="-128"/>
                <a:ea typeface="UD デジタル 教科書体 NK-R" panose="02020400000000000000" pitchFamily="18" charset="-128"/>
              </a:rPr>
              <a:t>ご本人が</a:t>
            </a:r>
            <a:r>
              <a:rPr kumimoji="1" lang="ja-JP" altLang="en-US" sz="2000" dirty="0">
                <a:latin typeface="UD デジタル 教科書体 NK-R" panose="02020400000000000000" pitchFamily="18" charset="-128"/>
                <a:ea typeface="UD デジタル 教科書体 NK-R" panose="02020400000000000000" pitchFamily="18" charset="-128"/>
              </a:rPr>
              <a:t>就労先・働き方について、より</a:t>
            </a:r>
            <a:r>
              <a:rPr kumimoji="1" lang="ja-JP" altLang="en-US" sz="2000" u="sng" dirty="0">
                <a:latin typeface="UD デジタル 教科書体 NK-R" panose="02020400000000000000" pitchFamily="18" charset="-128"/>
                <a:ea typeface="UD デジタル 教科書体 NK-R" panose="02020400000000000000" pitchFamily="18" charset="-128"/>
              </a:rPr>
              <a:t>良い選択ができるよう</a:t>
            </a:r>
            <a:r>
              <a:rPr kumimoji="1" lang="ja-JP" altLang="en-US" sz="2000" dirty="0">
                <a:latin typeface="UD デジタル 教科書体 NK-R" panose="02020400000000000000" pitchFamily="18" charset="-128"/>
                <a:ea typeface="UD デジタル 教科書体 NK-R" panose="02020400000000000000" pitchFamily="18" charset="-128"/>
              </a:rPr>
              <a:t>、就労アセスメントの手法を活用して、ご本人の希望・就労能力や適性等にあった選択を支援</a:t>
            </a:r>
            <a:r>
              <a:rPr lang="ja-JP" altLang="en-US" sz="2000" dirty="0">
                <a:latin typeface="UD デジタル 教科書体 NK-R" panose="02020400000000000000" pitchFamily="18" charset="-128"/>
                <a:ea typeface="UD デジタル 教科書体 NK-R" panose="02020400000000000000" pitchFamily="18" charset="-128"/>
              </a:rPr>
              <a:t>する。</a:t>
            </a:r>
            <a:endParaRPr kumimoji="1" lang="en-US" altLang="ja-JP" sz="20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E5AE2A71-C810-CFF6-51AD-3181FB3B023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39E4E8-780C-47DA-9976-8D59F520AA81}" type="slidenum">
              <a:rPr kumimoji="1" lang="ja-JP" altLang="en-US" sz="1200" b="0" i="0" u="none" strike="noStrike" kern="1200" cap="none" spc="0" normalizeH="0" baseline="0" noProof="0" smtClean="0">
                <a:ln>
                  <a:noFill/>
                </a:ln>
                <a:solidFill>
                  <a:prstClr val="black">
                    <a:tint val="82000"/>
                  </a:prstClr>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tint val="82000"/>
                </a:prstClr>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1193010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DC27A-57CF-BB29-DD69-4023A20018A0}"/>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C6CEFE5-A08B-696D-35B0-FDE90AF834D8}"/>
              </a:ext>
            </a:extLst>
          </p:cNvPr>
          <p:cNvSpPr>
            <a:spLocks noGrp="1"/>
          </p:cNvSpPr>
          <p:nvPr>
            <p:ph idx="1"/>
          </p:nvPr>
        </p:nvSpPr>
        <p:spPr>
          <a:xfrm>
            <a:off x="1214981" y="1533491"/>
            <a:ext cx="9762037" cy="3791017"/>
          </a:xfrm>
        </p:spPr>
        <p:txBody>
          <a:bodyPr anchor="t">
            <a:noAutofit/>
          </a:bodyPr>
          <a:lstStyle/>
          <a:p>
            <a:pPr marL="0" indent="0">
              <a:buNone/>
            </a:pPr>
            <a:r>
              <a:rPr kumimoji="1" lang="en-US" altLang="ja-JP" sz="4800" dirty="0">
                <a:solidFill>
                  <a:schemeClr val="tx2"/>
                </a:solidFill>
                <a:latin typeface="UD デジタル 教科書体 NK-R" panose="02020400000000000000" pitchFamily="18" charset="-128"/>
                <a:ea typeface="UD デジタル 教科書体 NK-R" panose="02020400000000000000" pitchFamily="18" charset="-128"/>
              </a:rPr>
              <a:t>【</a:t>
            </a:r>
            <a:r>
              <a:rPr kumimoji="1" lang="ja-JP" altLang="en-US" sz="4800" dirty="0">
                <a:solidFill>
                  <a:schemeClr val="tx2"/>
                </a:solidFill>
                <a:latin typeface="UD デジタル 教科書体 NK-R" panose="02020400000000000000" pitchFamily="18" charset="-128"/>
                <a:ea typeface="UD デジタル 教科書体 NK-R" panose="02020400000000000000" pitchFamily="18" charset="-128"/>
              </a:rPr>
              <a:t>ご</a:t>
            </a:r>
            <a:r>
              <a:rPr lang="ja-JP" altLang="en-US" sz="4800" dirty="0">
                <a:solidFill>
                  <a:schemeClr val="tx2"/>
                </a:solidFill>
                <a:latin typeface="UD デジタル 教科書体 NK-R" panose="02020400000000000000" pitchFamily="18" charset="-128"/>
                <a:ea typeface="UD デジタル 教科書体 NK-R" panose="02020400000000000000" pitchFamily="18" charset="-128"/>
              </a:rPr>
              <a:t>紹介</a:t>
            </a:r>
            <a:r>
              <a:rPr kumimoji="1" lang="en-US" altLang="ja-JP" sz="4800" dirty="0">
                <a:solidFill>
                  <a:schemeClr val="tx2"/>
                </a:solidFill>
                <a:latin typeface="UD デジタル 教科書体 NK-R" panose="02020400000000000000" pitchFamily="18" charset="-128"/>
                <a:ea typeface="UD デジタル 教科書体 NK-R" panose="02020400000000000000" pitchFamily="18" charset="-128"/>
              </a:rPr>
              <a:t>】</a:t>
            </a:r>
          </a:p>
          <a:p>
            <a:pPr marL="0" indent="0">
              <a:buNone/>
            </a:pPr>
            <a:endParaRPr kumimoji="1" lang="ja-JP" altLang="en-US" sz="4800" dirty="0">
              <a:solidFill>
                <a:schemeClr val="tx2"/>
              </a:solidFill>
              <a:latin typeface="UD デジタル 教科書体 NK-R" panose="02020400000000000000" pitchFamily="18" charset="-128"/>
              <a:ea typeface="UD デジタル 教科書体 NK-R" panose="02020400000000000000" pitchFamily="18" charset="-128"/>
            </a:endParaRPr>
          </a:p>
          <a:p>
            <a:pPr marL="0" indent="0" algn="ctr">
              <a:buNone/>
            </a:pPr>
            <a:r>
              <a:rPr kumimoji="1" lang="ja-JP" altLang="en-US" sz="6000" dirty="0">
                <a:solidFill>
                  <a:schemeClr val="tx2"/>
                </a:solidFill>
                <a:latin typeface="UD デジタル 教科書体 NK-R" panose="02020400000000000000" pitchFamily="18" charset="-128"/>
                <a:ea typeface="UD デジタル 教科書体 NK-R" panose="02020400000000000000" pitchFamily="18" charset="-128"/>
              </a:rPr>
              <a:t>生涯を見据えた支援とは</a:t>
            </a:r>
            <a:endParaRPr kumimoji="1" lang="ja-JP" altLang="en-US" sz="6600" dirty="0">
              <a:solidFill>
                <a:schemeClr val="tx2"/>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6714043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01E761D7F10AC4AA5F2ABE28D747455" ma:contentTypeVersion="15" ma:contentTypeDescription="新しいドキュメントを作成します。" ma:contentTypeScope="" ma:versionID="a1a5d4788f9ad038195f184f59cbe8c5">
  <xsd:schema xmlns:xsd="http://www.w3.org/2001/XMLSchema" xmlns:xs="http://www.w3.org/2001/XMLSchema" xmlns:p="http://schemas.microsoft.com/office/2006/metadata/properties" xmlns:ns2="3b7b391f-316a-4bc7-a585-b2bcaf106fac" xmlns:ns3="263dbbe5-076b-4606-a03b-9598f5f2f35a" targetNamespace="http://schemas.microsoft.com/office/2006/metadata/properties" ma:root="true" ma:fieldsID="a415a90dd5818373bf7a0c58fd41e082" ns2:_="" ns3:_="">
    <xsd:import namespace="3b7b391f-316a-4bc7-a585-b2bcaf106fac"/>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7b391f-316a-4bc7-a585-b2bcaf106fa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34faeb6-5c06-48a1-9936-61b343ad2bb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3b7b391f-316a-4bc7-a585-b2bcaf106fac">
      <UserInfo>
        <DisplayName/>
        <AccountId xsi:nil="true"/>
        <AccountType/>
      </UserInfo>
    </Owner>
    <lcf76f155ced4ddcb4097134ff3c332f xmlns="3b7b391f-316a-4bc7-a585-b2bcaf106fa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DDEBAA-8A1B-486C-9A81-4FB16390D7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7b391f-316a-4bc7-a585-b2bcaf106fac"/>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03504F-4100-40A4-9C08-6D36295F3BB4}">
  <ds:schemaRefs>
    <ds:schemaRef ds:uri="http://schemas.microsoft.com/sharepoint/v3/contenttype/forms"/>
  </ds:schemaRefs>
</ds:datastoreItem>
</file>

<file path=customXml/itemProps3.xml><?xml version="1.0" encoding="utf-8"?>
<ds:datastoreItem xmlns:ds="http://schemas.openxmlformats.org/officeDocument/2006/customXml" ds:itemID="{7191285A-C7E7-47B8-96F0-F15DA92B7E47}">
  <ds:schemaRefs>
    <ds:schemaRef ds:uri="http://purl.org/dc/elements/1.1/"/>
    <ds:schemaRef ds:uri="http://schemas.microsoft.com/office/infopath/2007/PartnerControls"/>
    <ds:schemaRef ds:uri="263dbbe5-076b-4606-a03b-9598f5f2f35a"/>
    <ds:schemaRef ds:uri="3b7b391f-316a-4bc7-a585-b2bcaf106fac"/>
    <ds:schemaRef ds:uri="http://schemas.microsoft.com/office/2006/metadata/properties"/>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TM03457444[[fn=基礎]]</Template>
  <TotalTime>3690</TotalTime>
  <Words>8311</Words>
  <Application>Microsoft Office PowerPoint</Application>
  <PresentationFormat>ワイド画面</PresentationFormat>
  <Paragraphs>978</Paragraphs>
  <Slides>59</Slides>
  <Notes>31</Notes>
  <HiddenSlides>0</HiddenSlides>
  <MMClips>0</MMClips>
  <ScaleCrop>false</ScaleCrop>
  <HeadingPairs>
    <vt:vector size="6" baseType="variant">
      <vt:variant>
        <vt:lpstr>使用されているフォント</vt:lpstr>
      </vt:variant>
      <vt:variant>
        <vt:i4>18</vt:i4>
      </vt:variant>
      <vt:variant>
        <vt:lpstr>テーマ</vt:lpstr>
      </vt:variant>
      <vt:variant>
        <vt:i4>1</vt:i4>
      </vt:variant>
      <vt:variant>
        <vt:lpstr>スライド タイトル</vt:lpstr>
      </vt:variant>
      <vt:variant>
        <vt:i4>59</vt:i4>
      </vt:variant>
    </vt:vector>
  </HeadingPairs>
  <TitlesOfParts>
    <vt:vector size="78" baseType="lpstr">
      <vt:lpstr>BIZ UDPゴシック</vt:lpstr>
      <vt:lpstr>BIZ UDゴシック</vt:lpstr>
      <vt:lpstr>HGP創英角ｺﾞｼｯｸUB</vt:lpstr>
      <vt:lpstr>HGP明朝B</vt:lpstr>
      <vt:lpstr>HG丸ｺﾞｼｯｸM-PRO</vt:lpstr>
      <vt:lpstr>HG教科書体</vt:lpstr>
      <vt:lpstr>Meiryo UI</vt:lpstr>
      <vt:lpstr>ＭＳ Ｐゴシック</vt:lpstr>
      <vt:lpstr>ＭＳ Ｐ明朝</vt:lpstr>
      <vt:lpstr>ＭＳ 明朝</vt:lpstr>
      <vt:lpstr>UD デジタル 教科書体 NK-R</vt:lpstr>
      <vt:lpstr>メイリオ</vt:lpstr>
      <vt:lpstr>游ゴシック</vt:lpstr>
      <vt:lpstr>游ゴシック Light</vt:lpstr>
      <vt:lpstr>游明朝</vt:lpstr>
      <vt:lpstr>Arial</vt:lpstr>
      <vt:lpstr>Calibri</vt:lpstr>
      <vt:lpstr>Wingdings</vt:lpstr>
      <vt:lpstr>Office テーマ</vt:lpstr>
      <vt:lpstr>ケースから学ぶ 就労支援プロセスの実際 （演習）</vt:lpstr>
      <vt:lpstr>ミニ講義  テーマ 「就労支援のいま」</vt:lpstr>
      <vt:lpstr>就労支援のいま</vt:lpstr>
      <vt:lpstr>就労支援のいま</vt:lpstr>
      <vt:lpstr>就労支援のいま</vt:lpstr>
      <vt:lpstr>就労支援のいま</vt:lpstr>
      <vt:lpstr>就労支援のいま</vt:lpstr>
      <vt:lpstr>就労支援のいま</vt:lpstr>
      <vt:lpstr>PowerPoint プレゼンテーション</vt:lpstr>
      <vt:lpstr>PowerPoint プレゼンテーション</vt:lpstr>
      <vt:lpstr>PowerPoint プレゼンテーション</vt:lpstr>
      <vt:lpstr>就労系障害福祉サービスについて</vt:lpstr>
      <vt:lpstr>就労系障害福祉サービスについて</vt:lpstr>
      <vt:lpstr>就労系障害福祉サービスについて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就労支援のいま</vt:lpstr>
      <vt:lpstr>ガイダンス  演習の進め方について</vt:lpstr>
      <vt:lpstr>PowerPoint プレゼンテーション</vt:lpstr>
      <vt:lpstr>本科目における獲得目標</vt:lpstr>
      <vt:lpstr>PowerPoint プレゼンテーション</vt:lpstr>
      <vt:lpstr>科目概要</vt:lpstr>
      <vt:lpstr>指導ポイント</vt:lpstr>
      <vt:lpstr>就労支援の視点　「５本の矢🏹」</vt:lpstr>
      <vt:lpstr>①働くことの意義と就労の場との関係</vt:lpstr>
      <vt:lpstr>②就労支援と生活支援を一体的に継続</vt:lpstr>
      <vt:lpstr>③利用者が自分の人生の主人公となることを支援</vt:lpstr>
      <vt:lpstr>④地域ネットワークの構築と活用</vt:lpstr>
      <vt:lpstr>⑤ケアマネジメントの視点を活用</vt:lpstr>
      <vt:lpstr>演習①  B型利用からA型利用へ移行時点での サービス等利用計画作成のために (地域の社会資源のアセスメントを中心に)</vt:lpstr>
      <vt:lpstr>PowerPoint プレゼンテーション</vt:lpstr>
      <vt:lpstr>令和７年度 演習事例資料　  資料PG C-08-3参照 　　　　　　　　　　</vt:lpstr>
      <vt:lpstr> サービス管理責任者と相談支援専門員の連携 </vt:lpstr>
      <vt:lpstr>PowerPoint プレゼンテーション</vt:lpstr>
      <vt:lpstr>PowerPoint プレゼンテーション</vt:lpstr>
      <vt:lpstr>PowerPoint プレゼンテーション</vt:lpstr>
      <vt:lpstr>地域資源マップを使って「気づき」「アイデア発想」を!</vt:lpstr>
      <vt:lpstr>PowerPoint プレゼンテーション</vt:lpstr>
      <vt:lpstr> サービス等利用計画を作成する際のポイント </vt:lpstr>
      <vt:lpstr>演習②  A型利用の個別支援計画の作成会議　 (一年後、一般就労に向けて)</vt:lpstr>
      <vt:lpstr>PowerPoint プレゼンテーション</vt:lpstr>
      <vt:lpstr>PowerPoint プレゼンテーション</vt:lpstr>
      <vt:lpstr>PowerPoint プレゼンテーション</vt:lpstr>
      <vt:lpstr> 就労支援のニーズ整理では、就労よりも先に解決しておかねばならない領域があるので、初期段階で他の領域のニーズも確認する 例えば、住居・医療・収入・家族・交友・趣味への希望等広く生活を聴取していく中で本当のニーズを知ることができる</vt:lpstr>
      <vt:lpstr>就労継続支援A型計画の作成について</vt:lpstr>
      <vt:lpstr>個別支援計画作成のポイント</vt:lpstr>
      <vt:lpstr>個別支援計画作成会議（ロールプレイ）</vt:lpstr>
      <vt:lpstr>PowerPoint プレゼンテーション</vt:lpstr>
      <vt:lpstr>演習③  就労分野のサービス管理責任者の役割と 立ち位置について</vt:lpstr>
      <vt:lpstr>PowerPoint プレゼンテーション</vt:lpstr>
      <vt:lpstr>演習のポイント</vt:lpstr>
      <vt:lpstr>討議のポイント</vt:lpstr>
      <vt:lpstr>記入様式  　　　　　　振り返りシート</vt:lpstr>
      <vt:lpstr>本科目のまとめ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edogawa01</dc:creator>
  <cp:lastModifiedBy>鈴木 大樹(suzuki-daiju.qj1)</cp:lastModifiedBy>
  <cp:revision>187</cp:revision>
  <cp:lastPrinted>2025-08-05T06:22:57Z</cp:lastPrinted>
  <dcterms:created xsi:type="dcterms:W3CDTF">2022-07-25T06:58:29Z</dcterms:created>
  <dcterms:modified xsi:type="dcterms:W3CDTF">2025-08-05T07:14:42Z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0x010100C01E761D7F10AC4AA5F2ABE28D747455</vt:lpwstr>
  </property>
  <property fmtid="{D5CDD505-2E9C-101B-9397-08002B2CF9AE}" pid="3" name="MediaServiceImageTags">
    <vt:lpwstr/>
  </property>
</Properties>
</file>