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16407" r:id="rId5"/>
    <p:sldId id="16403" r:id="rId6"/>
    <p:sldId id="258" r:id="rId7"/>
    <p:sldId id="16404" r:id="rId8"/>
    <p:sldId id="16405" r:id="rId9"/>
    <p:sldId id="261" r:id="rId10"/>
    <p:sldId id="16408" r:id="rId11"/>
    <p:sldId id="16409" r:id="rId12"/>
    <p:sldId id="16410" r:id="rId13"/>
    <p:sldId id="16411" r:id="rId14"/>
    <p:sldId id="16412" r:id="rId15"/>
    <p:sldId id="16413" r:id="rId16"/>
    <p:sldId id="16414" r:id="rId17"/>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77704" autoAdjust="0"/>
  </p:normalViewPr>
  <p:slideViewPr>
    <p:cSldViewPr snapToGrid="0">
      <p:cViewPr varScale="1">
        <p:scale>
          <a:sx n="74" d="100"/>
          <a:sy n="74" d="100"/>
        </p:scale>
        <p:origin x="1051" y="77"/>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8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2FE123CA-CE4A-416D-9A85-666887C584A0}" type="datetimeFigureOut">
              <a:rPr kumimoji="1" lang="ja-JP" altLang="en-US" smtClean="0"/>
              <a:t>2025/8/5</a:t>
            </a:fld>
            <a:endParaRPr kumimoji="1" lang="ja-JP" altLang="en-US"/>
          </a:p>
        </p:txBody>
      </p:sp>
      <p:sp>
        <p:nvSpPr>
          <p:cNvPr id="4" name="フッター プレースホルダー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3CC29A88-BA20-4FDD-9DCC-172614018D95}" type="slidenum">
              <a:rPr kumimoji="1" lang="ja-JP" altLang="en-US" smtClean="0"/>
              <a:t>‹#›</a:t>
            </a:fld>
            <a:endParaRPr kumimoji="1" lang="ja-JP" altLang="en-US"/>
          </a:p>
        </p:txBody>
      </p:sp>
    </p:spTree>
    <p:extLst>
      <p:ext uri="{BB962C8B-B14F-4D97-AF65-F5344CB8AC3E}">
        <p14:creationId xmlns:p14="http://schemas.microsoft.com/office/powerpoint/2010/main" val="19315787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5772881C-E871-4FED-B7F7-8FA90E42F8BA}" type="datetimeFigureOut">
              <a:rPr kumimoji="1" lang="ja-JP" altLang="en-US" smtClean="0"/>
              <a:t>2025/8/5</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12244025-09F8-4267-82DB-1F0DDD2298C7}" type="slidenum">
              <a:rPr kumimoji="1" lang="ja-JP" altLang="en-US" smtClean="0"/>
              <a:t>‹#›</a:t>
            </a:fld>
            <a:endParaRPr kumimoji="1" lang="ja-JP" altLang="en-US"/>
          </a:p>
        </p:txBody>
      </p:sp>
    </p:spTree>
    <p:extLst>
      <p:ext uri="{BB962C8B-B14F-4D97-AF65-F5344CB8AC3E}">
        <p14:creationId xmlns:p14="http://schemas.microsoft.com/office/powerpoint/2010/main" val="21121787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1</a:t>
            </a:fld>
            <a:endParaRPr kumimoji="1" lang="ja-JP" altLang="en-US"/>
          </a:p>
        </p:txBody>
      </p:sp>
    </p:spTree>
    <p:extLst>
      <p:ext uri="{BB962C8B-B14F-4D97-AF65-F5344CB8AC3E}">
        <p14:creationId xmlns:p14="http://schemas.microsoft.com/office/powerpoint/2010/main" val="440662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00846-70BC-AD64-2623-19BFD217276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2CD3D78-9B5F-EF40-A4E8-15D848D3922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9E4A5CA-F06D-0351-9774-A802E9D42F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8FDAED1-083C-7D3C-4802-B9F1D204FCED}"/>
              </a:ext>
            </a:extLst>
          </p:cNvPr>
          <p:cNvSpPr>
            <a:spLocks noGrp="1"/>
          </p:cNvSpPr>
          <p:nvPr>
            <p:ph type="sldNum" sz="quarter" idx="5"/>
          </p:nvPr>
        </p:nvSpPr>
        <p:spPr/>
        <p:txBody>
          <a:bodyPr/>
          <a:lstStyle/>
          <a:p>
            <a:fld id="{12244025-09F8-4267-82DB-1F0DDD2298C7}" type="slidenum">
              <a:rPr kumimoji="1" lang="ja-JP" altLang="en-US" smtClean="0"/>
              <a:t>12</a:t>
            </a:fld>
            <a:endParaRPr kumimoji="1" lang="ja-JP" altLang="en-US"/>
          </a:p>
        </p:txBody>
      </p:sp>
    </p:spTree>
    <p:extLst>
      <p:ext uri="{BB962C8B-B14F-4D97-AF65-F5344CB8AC3E}">
        <p14:creationId xmlns:p14="http://schemas.microsoft.com/office/powerpoint/2010/main" val="7852803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64D8F-C1E1-E42D-1F7B-DC6DD33EB24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9617E24-CB21-6B30-6286-86558CB2C62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EFD3995-E968-3CFA-15A9-6DB64F1DF82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5718860-1836-CB58-D63B-1EB4540871F7}"/>
              </a:ext>
            </a:extLst>
          </p:cNvPr>
          <p:cNvSpPr>
            <a:spLocks noGrp="1"/>
          </p:cNvSpPr>
          <p:nvPr>
            <p:ph type="sldNum" sz="quarter" idx="5"/>
          </p:nvPr>
        </p:nvSpPr>
        <p:spPr/>
        <p:txBody>
          <a:bodyPr/>
          <a:lstStyle/>
          <a:p>
            <a:fld id="{12244025-09F8-4267-82DB-1F0DDD2298C7}" type="slidenum">
              <a:rPr kumimoji="1" lang="ja-JP" altLang="en-US" smtClean="0"/>
              <a:t>13</a:t>
            </a:fld>
            <a:endParaRPr kumimoji="1" lang="ja-JP" altLang="en-US"/>
          </a:p>
        </p:txBody>
      </p:sp>
    </p:spTree>
    <p:extLst>
      <p:ext uri="{BB962C8B-B14F-4D97-AF65-F5344CB8AC3E}">
        <p14:creationId xmlns:p14="http://schemas.microsoft.com/office/powerpoint/2010/main" val="1715167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2</a:t>
            </a:fld>
            <a:endParaRPr kumimoji="1" lang="ja-JP" altLang="en-US"/>
          </a:p>
        </p:txBody>
      </p:sp>
    </p:spTree>
    <p:extLst>
      <p:ext uri="{BB962C8B-B14F-4D97-AF65-F5344CB8AC3E}">
        <p14:creationId xmlns:p14="http://schemas.microsoft.com/office/powerpoint/2010/main" val="2906302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5</a:t>
            </a:fld>
            <a:endParaRPr kumimoji="1" lang="ja-JP" altLang="en-US"/>
          </a:p>
        </p:txBody>
      </p:sp>
    </p:spTree>
    <p:extLst>
      <p:ext uri="{BB962C8B-B14F-4D97-AF65-F5344CB8AC3E}">
        <p14:creationId xmlns:p14="http://schemas.microsoft.com/office/powerpoint/2010/main" val="1031462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6</a:t>
            </a:fld>
            <a:endParaRPr kumimoji="1" lang="ja-JP" altLang="en-US"/>
          </a:p>
        </p:txBody>
      </p:sp>
    </p:spTree>
    <p:extLst>
      <p:ext uri="{BB962C8B-B14F-4D97-AF65-F5344CB8AC3E}">
        <p14:creationId xmlns:p14="http://schemas.microsoft.com/office/powerpoint/2010/main" val="362372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7</a:t>
            </a:fld>
            <a:endParaRPr kumimoji="1" lang="ja-JP" altLang="en-US"/>
          </a:p>
        </p:txBody>
      </p:sp>
    </p:spTree>
    <p:extLst>
      <p:ext uri="{BB962C8B-B14F-4D97-AF65-F5344CB8AC3E}">
        <p14:creationId xmlns:p14="http://schemas.microsoft.com/office/powerpoint/2010/main" val="4146929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8</a:t>
            </a:fld>
            <a:endParaRPr kumimoji="1" lang="ja-JP" altLang="en-US"/>
          </a:p>
        </p:txBody>
      </p:sp>
    </p:spTree>
    <p:extLst>
      <p:ext uri="{BB962C8B-B14F-4D97-AF65-F5344CB8AC3E}">
        <p14:creationId xmlns:p14="http://schemas.microsoft.com/office/powerpoint/2010/main" val="30459405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9</a:t>
            </a:fld>
            <a:endParaRPr kumimoji="1" lang="ja-JP" altLang="en-US"/>
          </a:p>
        </p:txBody>
      </p:sp>
    </p:spTree>
    <p:extLst>
      <p:ext uri="{BB962C8B-B14F-4D97-AF65-F5344CB8AC3E}">
        <p14:creationId xmlns:p14="http://schemas.microsoft.com/office/powerpoint/2010/main" val="3936984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244BF-0470-EB97-D6BB-3A3DEE0C5C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7B5CAAB-5177-B6C6-C556-A8A26AA54C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96AACE-AB5A-7DF6-252D-0570552FEA2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090B135-102B-E00D-999C-213B0AC992D8}"/>
              </a:ext>
            </a:extLst>
          </p:cNvPr>
          <p:cNvSpPr>
            <a:spLocks noGrp="1"/>
          </p:cNvSpPr>
          <p:nvPr>
            <p:ph type="sldNum" sz="quarter" idx="5"/>
          </p:nvPr>
        </p:nvSpPr>
        <p:spPr/>
        <p:txBody>
          <a:bodyPr/>
          <a:lstStyle/>
          <a:p>
            <a:fld id="{12244025-09F8-4267-82DB-1F0DDD2298C7}" type="slidenum">
              <a:rPr kumimoji="1" lang="ja-JP" altLang="en-US" smtClean="0"/>
              <a:t>10</a:t>
            </a:fld>
            <a:endParaRPr kumimoji="1" lang="ja-JP" altLang="en-US"/>
          </a:p>
        </p:txBody>
      </p:sp>
    </p:spTree>
    <p:extLst>
      <p:ext uri="{BB962C8B-B14F-4D97-AF65-F5344CB8AC3E}">
        <p14:creationId xmlns:p14="http://schemas.microsoft.com/office/powerpoint/2010/main" val="1920096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244025-09F8-4267-82DB-1F0DDD2298C7}" type="slidenum">
              <a:rPr kumimoji="1" lang="ja-JP" altLang="en-US" smtClean="0"/>
              <a:t>11</a:t>
            </a:fld>
            <a:endParaRPr kumimoji="1" lang="ja-JP" altLang="en-US"/>
          </a:p>
        </p:txBody>
      </p:sp>
    </p:spTree>
    <p:extLst>
      <p:ext uri="{BB962C8B-B14F-4D97-AF65-F5344CB8AC3E}">
        <p14:creationId xmlns:p14="http://schemas.microsoft.com/office/powerpoint/2010/main" val="2018691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B2C262-59AC-E049-CE23-7B17C84F39E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E2585F6-68EE-2A6F-2035-8804D7860E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55FCD3B-2FA3-3743-886B-6DD41CFF7A22}"/>
              </a:ext>
            </a:extLst>
          </p:cNvPr>
          <p:cNvSpPr>
            <a:spLocks noGrp="1"/>
          </p:cNvSpPr>
          <p:nvPr>
            <p:ph type="dt" sz="half" idx="10"/>
          </p:nvPr>
        </p:nvSpPr>
        <p:spPr/>
        <p:txBody>
          <a:bodyPr/>
          <a:lstStyle/>
          <a:p>
            <a:fld id="{6B0557DE-25E4-4960-A1CD-BE59A768DC29}"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9CB68A7E-ABA0-12B1-3B45-AC04DF5148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9E1CFD-CC6E-3968-68FF-767C3F14532E}"/>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299247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215C17-3F12-EDC6-CA93-1691B3E53C0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DB8B68F-8B0D-C646-28CF-83765EA0A54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D27B8A1-1D4E-406F-61B8-AA91CF09F925}"/>
              </a:ext>
            </a:extLst>
          </p:cNvPr>
          <p:cNvSpPr>
            <a:spLocks noGrp="1"/>
          </p:cNvSpPr>
          <p:nvPr>
            <p:ph type="dt" sz="half" idx="10"/>
          </p:nvPr>
        </p:nvSpPr>
        <p:spPr/>
        <p:txBody>
          <a:bodyPr/>
          <a:lstStyle/>
          <a:p>
            <a:fld id="{A7084651-FC21-46EB-88AE-BC9AE8C4A567}"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E96DD1D9-8263-6FBB-2F13-F3E9194E96D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D689C3-1D96-FFF8-3C79-F22D3FC37F4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095349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7D6C500-F217-0F6C-9418-4538D832932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F609FFE-011C-806E-97B8-5E9BAEC216F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10BC4-A095-C154-D029-4715C0D5450A}"/>
              </a:ext>
            </a:extLst>
          </p:cNvPr>
          <p:cNvSpPr>
            <a:spLocks noGrp="1"/>
          </p:cNvSpPr>
          <p:nvPr>
            <p:ph type="dt" sz="half" idx="10"/>
          </p:nvPr>
        </p:nvSpPr>
        <p:spPr/>
        <p:txBody>
          <a:bodyPr/>
          <a:lstStyle/>
          <a:p>
            <a:fld id="{8188F75B-EF54-4EE5-92AF-6ED38ED96405}"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36E3A4D3-AB17-981E-D45B-424E21550E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6930267-6A94-5655-2A25-C7FDD3E66DCA}"/>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3113355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DA5598-83FE-4A31-E19F-F3591D74DC1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0E2BF6-8A6D-E18F-603F-AEA2583E4ED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4CFA769-832B-3958-8D60-02FD261B4B5D}"/>
              </a:ext>
            </a:extLst>
          </p:cNvPr>
          <p:cNvSpPr>
            <a:spLocks noGrp="1"/>
          </p:cNvSpPr>
          <p:nvPr>
            <p:ph type="dt" sz="half" idx="10"/>
          </p:nvPr>
        </p:nvSpPr>
        <p:spPr/>
        <p:txBody>
          <a:bodyPr/>
          <a:lstStyle/>
          <a:p>
            <a:fld id="{CFF83361-0EDC-4929-8685-0236881C73C1}"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7A179649-F8CB-EEE8-0E40-79AFD72C321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DF5390-8FFF-D49E-936F-B843217052F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3295011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2424B2-ECE6-61EC-F2FA-FD2F204F30D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8B4C0D-8DCA-146B-1D1D-E912B332F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3F6F490-7DC2-62FE-4018-57FB05BFAC82}"/>
              </a:ext>
            </a:extLst>
          </p:cNvPr>
          <p:cNvSpPr>
            <a:spLocks noGrp="1"/>
          </p:cNvSpPr>
          <p:nvPr>
            <p:ph type="dt" sz="half" idx="10"/>
          </p:nvPr>
        </p:nvSpPr>
        <p:spPr/>
        <p:txBody>
          <a:bodyPr/>
          <a:lstStyle/>
          <a:p>
            <a:fld id="{52D94133-358C-4BA7-8A74-BFBFDB9969EB}"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629F81D8-CD13-264D-0590-108D3E734AB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1E37D80-A45C-DCD4-DF05-150EA5F16E96}"/>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227224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9AE4FA-2258-711F-5DD3-2C059C989E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5ED9BF9-A127-07E9-2DD7-4470BB1150B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8A03D68-2607-EBF8-8361-E4F2D3E4E4E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50DA2F4-69D9-45E6-6A1E-5498E1EB1FEA}"/>
              </a:ext>
            </a:extLst>
          </p:cNvPr>
          <p:cNvSpPr>
            <a:spLocks noGrp="1"/>
          </p:cNvSpPr>
          <p:nvPr>
            <p:ph type="dt" sz="half" idx="10"/>
          </p:nvPr>
        </p:nvSpPr>
        <p:spPr/>
        <p:txBody>
          <a:bodyPr/>
          <a:lstStyle/>
          <a:p>
            <a:fld id="{316E0D64-A123-45D0-8F50-56F32C7D62B4}" type="datetime1">
              <a:rPr kumimoji="1" lang="ja-JP" altLang="en-US" smtClean="0"/>
              <a:t>2025/8/5</a:t>
            </a:fld>
            <a:endParaRPr kumimoji="1" lang="ja-JP" altLang="en-US"/>
          </a:p>
        </p:txBody>
      </p:sp>
      <p:sp>
        <p:nvSpPr>
          <p:cNvPr id="6" name="フッター プレースホルダー 5">
            <a:extLst>
              <a:ext uri="{FF2B5EF4-FFF2-40B4-BE49-F238E27FC236}">
                <a16:creationId xmlns:a16="http://schemas.microsoft.com/office/drawing/2014/main" id="{9625DD4F-2244-764D-8BE9-814D665D5DA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8A959C7-6632-7BF7-6E03-5C3B2E070E98}"/>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655460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1FEC00-D04E-D873-346F-C48669EDB1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BAAAC5-809D-A2DD-B42B-CC8104C47C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6F1EAB5-5892-B372-DD59-7A1862B03CE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4A1C36E-DB5C-195D-0329-E062182869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3551793-A881-2E48-A9F1-F05BA6083F9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08EEE39-F1FF-A184-3A0A-BB98BB5A13C8}"/>
              </a:ext>
            </a:extLst>
          </p:cNvPr>
          <p:cNvSpPr>
            <a:spLocks noGrp="1"/>
          </p:cNvSpPr>
          <p:nvPr>
            <p:ph type="dt" sz="half" idx="10"/>
          </p:nvPr>
        </p:nvSpPr>
        <p:spPr/>
        <p:txBody>
          <a:bodyPr/>
          <a:lstStyle/>
          <a:p>
            <a:fld id="{58A6EBEB-CB15-4378-84AA-3606D3113B9C}" type="datetime1">
              <a:rPr kumimoji="1" lang="ja-JP" altLang="en-US" smtClean="0"/>
              <a:t>2025/8/5</a:t>
            </a:fld>
            <a:endParaRPr kumimoji="1" lang="ja-JP" altLang="en-US"/>
          </a:p>
        </p:txBody>
      </p:sp>
      <p:sp>
        <p:nvSpPr>
          <p:cNvPr id="8" name="フッター プレースホルダー 7">
            <a:extLst>
              <a:ext uri="{FF2B5EF4-FFF2-40B4-BE49-F238E27FC236}">
                <a16:creationId xmlns:a16="http://schemas.microsoft.com/office/drawing/2014/main" id="{9700AD2E-30D1-E5D5-ACB6-170550E07D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81BAD5C-6EF5-765B-1516-B076F17038A7}"/>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1367393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5C0892-5FE0-1BCA-647B-A9BD993EE4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97ABB56-0CC6-EAEC-A570-A74809AF284D}"/>
              </a:ext>
            </a:extLst>
          </p:cNvPr>
          <p:cNvSpPr>
            <a:spLocks noGrp="1"/>
          </p:cNvSpPr>
          <p:nvPr>
            <p:ph type="dt" sz="half" idx="10"/>
          </p:nvPr>
        </p:nvSpPr>
        <p:spPr/>
        <p:txBody>
          <a:bodyPr/>
          <a:lstStyle/>
          <a:p>
            <a:fld id="{00223FAA-1835-4393-9429-4CE6A7C79D69}" type="datetime1">
              <a:rPr kumimoji="1" lang="ja-JP" altLang="en-US" smtClean="0"/>
              <a:t>2025/8/5</a:t>
            </a:fld>
            <a:endParaRPr kumimoji="1" lang="ja-JP" altLang="en-US"/>
          </a:p>
        </p:txBody>
      </p:sp>
      <p:sp>
        <p:nvSpPr>
          <p:cNvPr id="4" name="フッター プレースホルダー 3">
            <a:extLst>
              <a:ext uri="{FF2B5EF4-FFF2-40B4-BE49-F238E27FC236}">
                <a16:creationId xmlns:a16="http://schemas.microsoft.com/office/drawing/2014/main" id="{610ED7D1-C096-77AF-64F5-9AEFDFD88DB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ACEF1F5-0387-630C-636A-124E48B6396F}"/>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406265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92BE7C5-35A3-BBD0-CF3A-4E4080C9DEE4}"/>
              </a:ext>
            </a:extLst>
          </p:cNvPr>
          <p:cNvSpPr>
            <a:spLocks noGrp="1"/>
          </p:cNvSpPr>
          <p:nvPr>
            <p:ph type="dt" sz="half" idx="10"/>
          </p:nvPr>
        </p:nvSpPr>
        <p:spPr/>
        <p:txBody>
          <a:bodyPr/>
          <a:lstStyle/>
          <a:p>
            <a:fld id="{E54173C2-7CA3-469F-861D-2EBC59E5828B}" type="datetime1">
              <a:rPr kumimoji="1" lang="ja-JP" altLang="en-US" smtClean="0"/>
              <a:t>2025/8/5</a:t>
            </a:fld>
            <a:endParaRPr kumimoji="1" lang="ja-JP" altLang="en-US"/>
          </a:p>
        </p:txBody>
      </p:sp>
      <p:sp>
        <p:nvSpPr>
          <p:cNvPr id="3" name="フッター プレースホルダー 2">
            <a:extLst>
              <a:ext uri="{FF2B5EF4-FFF2-40B4-BE49-F238E27FC236}">
                <a16:creationId xmlns:a16="http://schemas.microsoft.com/office/drawing/2014/main" id="{43B9E29F-A64A-1B9E-C425-535774EB449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4E20B3E-3897-CD00-C936-CC26D16B189E}"/>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45393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5CB282-D49D-A348-A386-19E3AAE2CF7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8B2C056-0845-637A-C864-6E87BB2109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4BBC77B-2E2C-7309-54F1-221F4EE4AA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DD89D0F-6CFA-E6CC-ED0C-C7655726DE6C}"/>
              </a:ext>
            </a:extLst>
          </p:cNvPr>
          <p:cNvSpPr>
            <a:spLocks noGrp="1"/>
          </p:cNvSpPr>
          <p:nvPr>
            <p:ph type="dt" sz="half" idx="10"/>
          </p:nvPr>
        </p:nvSpPr>
        <p:spPr/>
        <p:txBody>
          <a:bodyPr/>
          <a:lstStyle/>
          <a:p>
            <a:fld id="{F227BFB7-37A1-4317-90E7-2DBBE703CC6F}" type="datetime1">
              <a:rPr kumimoji="1" lang="ja-JP" altLang="en-US" smtClean="0"/>
              <a:t>2025/8/5</a:t>
            </a:fld>
            <a:endParaRPr kumimoji="1" lang="ja-JP" altLang="en-US"/>
          </a:p>
        </p:txBody>
      </p:sp>
      <p:sp>
        <p:nvSpPr>
          <p:cNvPr id="6" name="フッター プレースホルダー 5">
            <a:extLst>
              <a:ext uri="{FF2B5EF4-FFF2-40B4-BE49-F238E27FC236}">
                <a16:creationId xmlns:a16="http://schemas.microsoft.com/office/drawing/2014/main" id="{76A02A49-BE65-5E94-34F4-70A4FA50A39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1C21A07-0838-2F41-C9EF-770E87753EC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577096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DE44BC-5303-A56E-D9AA-CCEEC9A03F1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41A1C1F-0B2B-043A-CB8B-F959900631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ED3D9CE-8412-E12B-5DDB-818EDE4458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A149B38-EC35-6E4C-FF5A-A5E7E2598D94}"/>
              </a:ext>
            </a:extLst>
          </p:cNvPr>
          <p:cNvSpPr>
            <a:spLocks noGrp="1"/>
          </p:cNvSpPr>
          <p:nvPr>
            <p:ph type="dt" sz="half" idx="10"/>
          </p:nvPr>
        </p:nvSpPr>
        <p:spPr/>
        <p:txBody>
          <a:bodyPr/>
          <a:lstStyle/>
          <a:p>
            <a:fld id="{D23F1ACC-EFC2-4CE8-87B5-243ED2559CF5}" type="datetime1">
              <a:rPr kumimoji="1" lang="ja-JP" altLang="en-US" smtClean="0"/>
              <a:t>2025/8/5</a:t>
            </a:fld>
            <a:endParaRPr kumimoji="1" lang="ja-JP" altLang="en-US"/>
          </a:p>
        </p:txBody>
      </p:sp>
      <p:sp>
        <p:nvSpPr>
          <p:cNvPr id="6" name="フッター プレースホルダー 5">
            <a:extLst>
              <a:ext uri="{FF2B5EF4-FFF2-40B4-BE49-F238E27FC236}">
                <a16:creationId xmlns:a16="http://schemas.microsoft.com/office/drawing/2014/main" id="{879B2F2A-D336-E460-EE9C-371658E0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96AA04-C58B-E014-8667-3C79AD282A6C}"/>
              </a:ext>
            </a:extLst>
          </p:cNvPr>
          <p:cNvSpPr>
            <a:spLocks noGrp="1"/>
          </p:cNvSpPr>
          <p:nvPr>
            <p:ph type="sldNum" sz="quarter" idx="12"/>
          </p:nvPr>
        </p:nvSpPr>
        <p:spPr/>
        <p:txBody>
          <a:body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303295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A515729-3866-8FAF-CB39-1899381168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CAB9838-5A05-6C01-DE73-8542528120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152CD0B-65AD-8252-2805-96503411AB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CA03EC-CE61-4346-85F5-54100B841B88}" type="datetime1">
              <a:rPr kumimoji="1" lang="ja-JP" altLang="en-US" smtClean="0"/>
              <a:t>2025/8/5</a:t>
            </a:fld>
            <a:endParaRPr kumimoji="1" lang="ja-JP" altLang="en-US"/>
          </a:p>
        </p:txBody>
      </p:sp>
      <p:sp>
        <p:nvSpPr>
          <p:cNvPr id="5" name="フッター プレースホルダー 4">
            <a:extLst>
              <a:ext uri="{FF2B5EF4-FFF2-40B4-BE49-F238E27FC236}">
                <a16:creationId xmlns:a16="http://schemas.microsoft.com/office/drawing/2014/main" id="{5FDF6169-8AE1-1060-ED7C-3238BF24E9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5F2535F-CC52-2009-8C3C-0FC0CB7D29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39E4E8-780C-47DA-9976-8D59F520AA81}" type="slidenum">
              <a:rPr kumimoji="1" lang="ja-JP" altLang="en-US" smtClean="0"/>
              <a:t>‹#›</a:t>
            </a:fld>
            <a:endParaRPr kumimoji="1" lang="ja-JP" altLang="en-US"/>
          </a:p>
        </p:txBody>
      </p:sp>
    </p:spTree>
    <p:extLst>
      <p:ext uri="{BB962C8B-B14F-4D97-AF65-F5344CB8AC3E}">
        <p14:creationId xmlns:p14="http://schemas.microsoft.com/office/powerpoint/2010/main" val="2432981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C9CDEC-802C-8371-0921-3818076D78C8}"/>
              </a:ext>
            </a:extLst>
          </p:cNvPr>
          <p:cNvSpPr>
            <a:spLocks noGrp="1"/>
          </p:cNvSpPr>
          <p:nvPr>
            <p:ph type="ctrTitle"/>
          </p:nvPr>
        </p:nvSpPr>
        <p:spPr>
          <a:xfrm>
            <a:off x="1524000" y="537343"/>
            <a:ext cx="9144000" cy="983273"/>
          </a:xfrm>
        </p:spPr>
        <p:txBody>
          <a:bodyPr>
            <a:normAutofit/>
          </a:bodyPr>
          <a:lstStyle/>
          <a:p>
            <a:r>
              <a:rPr lang="en-US" altLang="ja-JP" sz="3100" dirty="0">
                <a:latin typeface="BIZ UDPゴシック" panose="020B0400000000000000" pitchFamily="50" charset="-128"/>
                <a:ea typeface="BIZ UDPゴシック" panose="020B0400000000000000" pitchFamily="50" charset="-128"/>
              </a:rPr>
              <a:t>PG C-08-3</a:t>
            </a:r>
            <a:r>
              <a:rPr lang="ja-JP" altLang="en-US" sz="3100" dirty="0">
                <a:latin typeface="BIZ UDPゴシック" panose="020B0400000000000000" pitchFamily="50" charset="-128"/>
                <a:ea typeface="BIZ UDPゴシック" panose="020B0400000000000000" pitchFamily="50" charset="-128"/>
              </a:rPr>
              <a:t>　　</a:t>
            </a:r>
            <a:r>
              <a:rPr kumimoji="1" lang="ja-JP" altLang="en-US" sz="1800" dirty="0">
                <a:latin typeface="BIZ UDゴシック" panose="020B0400000000000000" pitchFamily="49" charset="-128"/>
                <a:ea typeface="BIZ UDゴシック" panose="020B0400000000000000" pitchFamily="49" charset="-128"/>
              </a:rPr>
              <a:t>令和</a:t>
            </a:r>
            <a:r>
              <a:rPr lang="ja-JP" altLang="en-US" sz="1800" dirty="0">
                <a:latin typeface="BIZ UDゴシック" panose="020B0400000000000000" pitchFamily="49" charset="-128"/>
                <a:ea typeface="BIZ UDゴシック" panose="020B0400000000000000" pitchFamily="49" charset="-128"/>
              </a:rPr>
              <a:t>７</a:t>
            </a:r>
            <a:r>
              <a:rPr kumimoji="1" lang="ja-JP" altLang="en-US" sz="1800" dirty="0">
                <a:latin typeface="BIZ UDゴシック" panose="020B0400000000000000" pitchFamily="49" charset="-128"/>
                <a:ea typeface="BIZ UDゴシック" panose="020B0400000000000000" pitchFamily="49" charset="-128"/>
              </a:rPr>
              <a:t>年度 「就労支援コース」演習事例資料　</a:t>
            </a:r>
            <a:br>
              <a:rPr lang="en-US" altLang="ja-JP" sz="2400" dirty="0">
                <a:latin typeface="BIZ UDPゴシック" panose="020B0400000000000000" pitchFamily="50" charset="-128"/>
                <a:ea typeface="BIZ UDPゴシック" panose="020B0400000000000000" pitchFamily="50" charset="-128"/>
              </a:rPr>
            </a:br>
            <a:r>
              <a:rPr kumimoji="1" lang="ja-JP" altLang="en-US" sz="2400" dirty="0">
                <a:latin typeface="BIZ UDゴシック" panose="020B0400000000000000" pitchFamily="49" charset="-128"/>
                <a:ea typeface="BIZ UDゴシック" panose="020B0400000000000000" pitchFamily="49" charset="-128"/>
              </a:rPr>
              <a:t>　　　　　　　　　　</a:t>
            </a:r>
            <a:endParaRPr kumimoji="1" lang="ja-JP" altLang="en-US" sz="3600" dirty="0">
              <a:latin typeface="BIZ UDゴシック" panose="020B0400000000000000" pitchFamily="49" charset="-128"/>
              <a:ea typeface="BIZ UDゴシック" panose="020B0400000000000000" pitchFamily="49" charset="-128"/>
            </a:endParaRPr>
          </a:p>
        </p:txBody>
      </p:sp>
      <p:sp>
        <p:nvSpPr>
          <p:cNvPr id="3" name="字幕 2">
            <a:extLst>
              <a:ext uri="{FF2B5EF4-FFF2-40B4-BE49-F238E27FC236}">
                <a16:creationId xmlns:a16="http://schemas.microsoft.com/office/drawing/2014/main" id="{1917AB73-1056-D8A3-F449-AD546D57E8D7}"/>
              </a:ext>
            </a:extLst>
          </p:cNvPr>
          <p:cNvSpPr>
            <a:spLocks noGrp="1"/>
          </p:cNvSpPr>
          <p:nvPr>
            <p:ph type="subTitle" idx="1"/>
          </p:nvPr>
        </p:nvSpPr>
        <p:spPr>
          <a:xfrm>
            <a:off x="800099" y="1882066"/>
            <a:ext cx="10889673" cy="4267064"/>
          </a:xfrm>
        </p:spPr>
        <p:txBody>
          <a:bodyPr>
            <a:normAutofit/>
          </a:bodyPr>
          <a:lstStyle/>
          <a:p>
            <a:endParaRPr kumimoji="1" lang="en-US" altLang="ja-JP" sz="4000" dirty="0">
              <a:latin typeface="BIZ UDPゴシック" panose="020B0400000000000000" pitchFamily="50" charset="-128"/>
              <a:ea typeface="BIZ UDPゴシック" panose="020B0400000000000000" pitchFamily="50" charset="-128"/>
            </a:endParaRPr>
          </a:p>
          <a:p>
            <a:r>
              <a:rPr kumimoji="1" lang="en-US" altLang="ja-JP" sz="4000" dirty="0">
                <a:latin typeface="BIZ UDPゴシック" panose="020B0400000000000000" pitchFamily="50" charset="-128"/>
                <a:ea typeface="BIZ UDPゴシック" panose="020B0400000000000000" pitchFamily="50" charset="-128"/>
              </a:rPr>
              <a:t>【</a:t>
            </a:r>
            <a:r>
              <a:rPr kumimoji="1" lang="ja-JP" altLang="en-US" sz="4000" dirty="0">
                <a:latin typeface="BIZ UDPゴシック" panose="020B0400000000000000" pitchFamily="50" charset="-128"/>
                <a:ea typeface="BIZ UDPゴシック" panose="020B0400000000000000" pitchFamily="50" charset="-128"/>
              </a:rPr>
              <a:t>事例研究の概要</a:t>
            </a:r>
            <a:r>
              <a:rPr kumimoji="1" lang="en-US" altLang="ja-JP" sz="4000" dirty="0">
                <a:latin typeface="BIZ UDPゴシック" panose="020B0400000000000000" pitchFamily="50" charset="-128"/>
                <a:ea typeface="BIZ UDPゴシック" panose="020B0400000000000000" pitchFamily="50" charset="-128"/>
              </a:rPr>
              <a:t>】</a:t>
            </a:r>
          </a:p>
          <a:p>
            <a:r>
              <a:rPr kumimoji="1" lang="ja-JP" altLang="en-US" sz="4000" dirty="0">
                <a:latin typeface="BIZ UDPゴシック" panose="020B0400000000000000" pitchFamily="50" charset="-128"/>
                <a:ea typeface="BIZ UDPゴシック" panose="020B0400000000000000" pitchFamily="50" charset="-128"/>
              </a:rPr>
              <a:t>ケースから学ぶ就労支援プロセスの実際</a:t>
            </a:r>
            <a:endParaRPr kumimoji="1" lang="en-US" altLang="ja-JP" sz="4000" dirty="0">
              <a:latin typeface="BIZ UDPゴシック" panose="020B0400000000000000" pitchFamily="50" charset="-128"/>
              <a:ea typeface="BIZ UDPゴシック" panose="020B0400000000000000" pitchFamily="50" charset="-128"/>
            </a:endParaRPr>
          </a:p>
          <a:p>
            <a:r>
              <a:rPr lang="ja-JP" altLang="en-US" sz="2800" dirty="0">
                <a:latin typeface="BIZ UDPゴシック" panose="020B0400000000000000" pitchFamily="50" charset="-128"/>
                <a:ea typeface="BIZ UDPゴシック" panose="020B0400000000000000" pitchFamily="50" charset="-128"/>
              </a:rPr>
              <a:t>～羽田良　光</a:t>
            </a:r>
            <a:r>
              <a:rPr lang="en-US" altLang="ja-JP" sz="2800" dirty="0">
                <a:latin typeface="BIZ UDPゴシック" panose="020B0400000000000000" pitchFamily="50" charset="-128"/>
                <a:ea typeface="BIZ UDPゴシック" panose="020B0400000000000000" pitchFamily="50" charset="-128"/>
              </a:rPr>
              <a:t>(</a:t>
            </a:r>
            <a:r>
              <a:rPr lang="ja-JP" altLang="en-US" sz="2800" dirty="0">
                <a:latin typeface="BIZ UDPゴシック" panose="020B0400000000000000" pitchFamily="50" charset="-128"/>
                <a:ea typeface="BIZ UDPゴシック" panose="020B0400000000000000" pitchFamily="50" charset="-128"/>
              </a:rPr>
              <a:t>はたら　こう</a:t>
            </a:r>
            <a:r>
              <a:rPr lang="en-US" altLang="ja-JP" sz="2800" dirty="0">
                <a:latin typeface="BIZ UDPゴシック" panose="020B0400000000000000" pitchFamily="50" charset="-128"/>
                <a:ea typeface="BIZ UDPゴシック" panose="020B0400000000000000" pitchFamily="50" charset="-128"/>
              </a:rPr>
              <a:t>)</a:t>
            </a:r>
            <a:r>
              <a:rPr lang="ja-JP" altLang="en-US" sz="2800" dirty="0">
                <a:latin typeface="BIZ UDPゴシック" panose="020B0400000000000000" pitchFamily="50" charset="-128"/>
                <a:ea typeface="BIZ UDPゴシック" panose="020B0400000000000000" pitchFamily="50" charset="-128"/>
              </a:rPr>
              <a:t>さんの</a:t>
            </a:r>
          </a:p>
          <a:p>
            <a:r>
              <a:rPr lang="ja-JP" altLang="en-US" sz="2800" dirty="0">
                <a:latin typeface="BIZ UDPゴシック" panose="020B0400000000000000" pitchFamily="50" charset="-128"/>
                <a:ea typeface="BIZ UDPゴシック" panose="020B0400000000000000" pitchFamily="50" charset="-128"/>
              </a:rPr>
              <a:t>「より良い選択」を支援するために～</a:t>
            </a:r>
          </a:p>
          <a:p>
            <a:endParaRPr lang="ja-JP" altLang="en-US" sz="2800" dirty="0">
              <a:latin typeface="BIZ UDPゴシック" panose="020B0400000000000000" pitchFamily="50" charset="-128"/>
              <a:ea typeface="BIZ UDPゴシック" panose="020B0400000000000000" pitchFamily="50" charset="-128"/>
            </a:endParaRPr>
          </a:p>
          <a:p>
            <a:endParaRPr lang="en-US" altLang="ja-JP" sz="2800" dirty="0">
              <a:latin typeface="BIZ UDPゴシック" panose="020B0400000000000000" pitchFamily="50" charset="-128"/>
              <a:ea typeface="BIZ UDPゴシック" panose="020B0400000000000000" pitchFamily="50" charset="-128"/>
            </a:endParaRPr>
          </a:p>
          <a:p>
            <a:endParaRPr lang="en-US" altLang="ja-JP" sz="2000" dirty="0">
              <a:latin typeface="HG丸ｺﾞｼｯｸM-PRO" panose="020F0600000000000000" pitchFamily="50" charset="-128"/>
              <a:ea typeface="HG丸ｺﾞｼｯｸM-PRO" panose="020F0600000000000000" pitchFamily="50" charset="-128"/>
            </a:endParaRPr>
          </a:p>
          <a:p>
            <a:endParaRPr kumimoji="1" lang="en-US" altLang="ja-JP" sz="3200" dirty="0">
              <a:latin typeface="BIZ UDPゴシック" panose="020B0400000000000000" pitchFamily="50" charset="-128"/>
              <a:ea typeface="BIZ UDPゴシック" panose="020B0400000000000000" pitchFamily="50" charset="-128"/>
            </a:endParaRPr>
          </a:p>
          <a:p>
            <a:endParaRPr lang="en-US" altLang="ja-JP" sz="3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22054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13775-AEFC-63C9-2D8E-D9C91AD521F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75975A8-DFAE-A7FC-E63C-E73F3E3018F7}"/>
              </a:ext>
            </a:extLst>
          </p:cNvPr>
          <p:cNvSpPr>
            <a:spLocks noGrp="1"/>
          </p:cNvSpPr>
          <p:nvPr>
            <p:ph type="title"/>
          </p:nvPr>
        </p:nvSpPr>
        <p:spPr>
          <a:xfrm>
            <a:off x="668482" y="272641"/>
            <a:ext cx="10515600" cy="357908"/>
          </a:xfrm>
        </p:spPr>
        <p:txBody>
          <a:bodyPr>
            <a:noAutofit/>
          </a:bodyPr>
          <a:lstStyle/>
          <a:p>
            <a:r>
              <a:rPr kumimoji="1" lang="ja-JP" altLang="en-US" sz="2800" dirty="0">
                <a:latin typeface="UD デジタル 教科書体 NK-R" panose="02020400000000000000" pitchFamily="18" charset="-128"/>
                <a:ea typeface="UD デジタル 教科書体 NK-R" panose="02020400000000000000" pitchFamily="18" charset="-128"/>
              </a:rPr>
              <a:t>アセスメント参考事項</a:t>
            </a:r>
          </a:p>
        </p:txBody>
      </p:sp>
      <p:sp>
        <p:nvSpPr>
          <p:cNvPr id="4" name="スライド番号プレースホルダー 3">
            <a:extLst>
              <a:ext uri="{FF2B5EF4-FFF2-40B4-BE49-F238E27FC236}">
                <a16:creationId xmlns:a16="http://schemas.microsoft.com/office/drawing/2014/main" id="{04A4F34A-C785-C1F5-527D-7C2D3DF5CE26}"/>
              </a:ext>
            </a:extLst>
          </p:cNvPr>
          <p:cNvSpPr>
            <a:spLocks noGrp="1"/>
          </p:cNvSpPr>
          <p:nvPr>
            <p:ph type="sldNum" sz="quarter" idx="12"/>
          </p:nvPr>
        </p:nvSpPr>
        <p:spPr/>
        <p:txBody>
          <a:bodyPr/>
          <a:lstStyle/>
          <a:p>
            <a:fld id="{C339E4E8-780C-47DA-9976-8D59F520AA81}" type="slidenum">
              <a:rPr kumimoji="1" lang="ja-JP" altLang="en-US" smtClean="0"/>
              <a:t>10</a:t>
            </a:fld>
            <a:endParaRPr kumimoji="1" lang="ja-JP" altLang="en-US"/>
          </a:p>
        </p:txBody>
      </p:sp>
      <p:graphicFrame>
        <p:nvGraphicFramePr>
          <p:cNvPr id="11" name="コンテンツ プレースホルダー 10">
            <a:extLst>
              <a:ext uri="{FF2B5EF4-FFF2-40B4-BE49-F238E27FC236}">
                <a16:creationId xmlns:a16="http://schemas.microsoft.com/office/drawing/2014/main" id="{533B1334-1FE7-83EB-1977-355C5AB4853B}"/>
              </a:ext>
            </a:extLst>
          </p:cNvPr>
          <p:cNvGraphicFramePr>
            <a:graphicFrameLocks noGrp="1"/>
          </p:cNvGraphicFramePr>
          <p:nvPr>
            <p:ph idx="1"/>
            <p:extLst>
              <p:ext uri="{D42A27DB-BD31-4B8C-83A1-F6EECF244321}">
                <p14:modId xmlns:p14="http://schemas.microsoft.com/office/powerpoint/2010/main" val="3973425546"/>
              </p:ext>
            </p:extLst>
          </p:nvPr>
        </p:nvGraphicFramePr>
        <p:xfrm>
          <a:off x="668482" y="723034"/>
          <a:ext cx="10685318" cy="184971"/>
        </p:xfrm>
        <a:graphic>
          <a:graphicData uri="http://schemas.openxmlformats.org/drawingml/2006/table">
            <a:tbl>
              <a:tblPr/>
              <a:tblGrid>
                <a:gridCol w="1844386">
                  <a:extLst>
                    <a:ext uri="{9D8B030D-6E8A-4147-A177-3AD203B41FA5}">
                      <a16:colId xmlns:a16="http://schemas.microsoft.com/office/drawing/2014/main" val="3040361329"/>
                    </a:ext>
                  </a:extLst>
                </a:gridCol>
                <a:gridCol w="5249141">
                  <a:extLst>
                    <a:ext uri="{9D8B030D-6E8A-4147-A177-3AD203B41FA5}">
                      <a16:colId xmlns:a16="http://schemas.microsoft.com/office/drawing/2014/main" val="3885945434"/>
                    </a:ext>
                  </a:extLst>
                </a:gridCol>
                <a:gridCol w="3591791">
                  <a:extLst>
                    <a:ext uri="{9D8B030D-6E8A-4147-A177-3AD203B41FA5}">
                      <a16:colId xmlns:a16="http://schemas.microsoft.com/office/drawing/2014/main" val="4024473103"/>
                    </a:ext>
                  </a:extLst>
                </a:gridCol>
              </a:tblGrid>
              <a:tr h="184971">
                <a:tc>
                  <a:txBody>
                    <a:bodyPr/>
                    <a:lstStyle/>
                    <a:p>
                      <a:pPr algn="ctr">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項　　目</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現　　　状</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これまでの支援の経過や方針・課題等</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921657"/>
                  </a:ext>
                </a:extLst>
              </a:tr>
            </a:tbl>
          </a:graphicData>
        </a:graphic>
      </p:graphicFrame>
      <p:graphicFrame>
        <p:nvGraphicFramePr>
          <p:cNvPr id="5" name="表 4">
            <a:extLst>
              <a:ext uri="{FF2B5EF4-FFF2-40B4-BE49-F238E27FC236}">
                <a16:creationId xmlns:a16="http://schemas.microsoft.com/office/drawing/2014/main" id="{5EACFEE6-4CAA-106D-97FD-314A641C86EB}"/>
              </a:ext>
            </a:extLst>
          </p:cNvPr>
          <p:cNvGraphicFramePr>
            <a:graphicFrameLocks noGrp="1"/>
          </p:cNvGraphicFramePr>
          <p:nvPr>
            <p:extLst>
              <p:ext uri="{D42A27DB-BD31-4B8C-83A1-F6EECF244321}">
                <p14:modId xmlns:p14="http://schemas.microsoft.com/office/powerpoint/2010/main" val="1745814064"/>
              </p:ext>
            </p:extLst>
          </p:nvPr>
        </p:nvGraphicFramePr>
        <p:xfrm>
          <a:off x="668482" y="908005"/>
          <a:ext cx="10685318" cy="5638268"/>
        </p:xfrm>
        <a:graphic>
          <a:graphicData uri="http://schemas.openxmlformats.org/drawingml/2006/table">
            <a:tbl>
              <a:tblPr/>
              <a:tblGrid>
                <a:gridCol w="1835727">
                  <a:extLst>
                    <a:ext uri="{9D8B030D-6E8A-4147-A177-3AD203B41FA5}">
                      <a16:colId xmlns:a16="http://schemas.microsoft.com/office/drawing/2014/main" val="1191770072"/>
                    </a:ext>
                  </a:extLst>
                </a:gridCol>
                <a:gridCol w="5257800">
                  <a:extLst>
                    <a:ext uri="{9D8B030D-6E8A-4147-A177-3AD203B41FA5}">
                      <a16:colId xmlns:a16="http://schemas.microsoft.com/office/drawing/2014/main" val="1307844324"/>
                    </a:ext>
                  </a:extLst>
                </a:gridCol>
                <a:gridCol w="3591791">
                  <a:extLst>
                    <a:ext uri="{9D8B030D-6E8A-4147-A177-3AD203B41FA5}">
                      <a16:colId xmlns:a16="http://schemas.microsoft.com/office/drawing/2014/main" val="941269653"/>
                    </a:ext>
                  </a:extLst>
                </a:gridCol>
              </a:tblGrid>
              <a:tr h="1090026">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地域生活力</a:t>
                      </a: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生活リズムは整っており、基礎体力も十分備わっている。減量と既往症の治療を継続することで健康管理も可能。</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ただ、家事全般については、ほとんど経験がなく、現状、できること・できないことがわからない。</a:t>
                      </a: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両親との在宅生活の中で、生活の大部分を母親が担っているのが通常となっている。</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ご本人には切迫感はない。</a:t>
                      </a: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10315"/>
                  </a:ext>
                </a:extLst>
              </a:tr>
              <a:tr h="1271697">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就労</a:t>
                      </a: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大学卒業と同時に大手外食チェーン店に社員として就職するが、仕事手順が覚えられず、仕事の段取りも苦手なため、パート社員からのいじめにあい約</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ケ月で退職。</a:t>
                      </a:r>
                    </a:p>
                    <a:p>
                      <a:pPr indent="133350"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その後も一般就労をめざして、若者サポートステーション、生活困窮者自立支援事業等を利用するが、就労には繋がっていない。</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ご本人、両親共に、一般雇用での一般就労を希望。</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就労アセスメントの結果、障害者雇用枠での一般就労を勧めているが、障害者手帳の取得についてはの前向きになれず、就労継続支援</a:t>
                      </a: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B</a:t>
                      </a: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型事業所で施設外就労活動に取り組みながら、アセスメントと話し合いを続けている。</a:t>
                      </a: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0948284"/>
                  </a:ext>
                </a:extLst>
              </a:tr>
              <a:tr h="3260828">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作業について</a:t>
                      </a: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職業適性検査の結果から</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手腕の器用さ、運動共応等の適性能力は標準値。</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簡易な作業検査は、口頭説明と例示での補足があれば理解できる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作業手順が複数ある作業は理解が難しく、手順が前後したり、抜けたりすることがある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定型反復作業は習熟可能、選別・分類作業等の判断要素を含む作業は効率が下がりミスも多い</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作業量の確認、効率的な作業方法については適宜の助言が必要</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作業内容を十分に理解できていない場面でも、自分で解決しようとする傾向があり、効率の低下やミスが起こりやすい</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心理検査や職業適性検査の結果を通して、作業場面で、ご本人と共に確認、検証をしている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また、職業準備性ピラミットや就労準備性チェックシートの活用により、座学・個人ワーク・実践・記録・面談を繰り返し、一般就労に向けての準備に取り組んでいる。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37988" marR="37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2815375"/>
                  </a:ext>
                </a:extLst>
              </a:tr>
            </a:tbl>
          </a:graphicData>
        </a:graphic>
      </p:graphicFrame>
    </p:spTree>
    <p:extLst>
      <p:ext uri="{BB962C8B-B14F-4D97-AF65-F5344CB8AC3E}">
        <p14:creationId xmlns:p14="http://schemas.microsoft.com/office/powerpoint/2010/main" val="3799267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60735-DBF7-0C06-23EE-CDF707B6279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7435A36-01B1-2834-AAF5-74EDFAB92254}"/>
              </a:ext>
            </a:extLst>
          </p:cNvPr>
          <p:cNvSpPr>
            <a:spLocks noGrp="1"/>
          </p:cNvSpPr>
          <p:nvPr>
            <p:ph type="title"/>
          </p:nvPr>
        </p:nvSpPr>
        <p:spPr>
          <a:xfrm>
            <a:off x="838200" y="365126"/>
            <a:ext cx="10515600" cy="357908"/>
          </a:xfrm>
        </p:spPr>
        <p:txBody>
          <a:bodyPr>
            <a:noAutofit/>
          </a:bodyPr>
          <a:lstStyle/>
          <a:p>
            <a:r>
              <a:rPr kumimoji="1" lang="ja-JP" altLang="en-US" sz="2800" dirty="0">
                <a:latin typeface="UD デジタル 教科書体 NK-R" panose="02020400000000000000" pitchFamily="18" charset="-128"/>
                <a:ea typeface="UD デジタル 教科書体 NK-R" panose="02020400000000000000" pitchFamily="18" charset="-128"/>
              </a:rPr>
              <a:t>アセスメント参考事項</a:t>
            </a:r>
          </a:p>
        </p:txBody>
      </p:sp>
      <p:sp>
        <p:nvSpPr>
          <p:cNvPr id="4" name="スライド番号プレースホルダー 3">
            <a:extLst>
              <a:ext uri="{FF2B5EF4-FFF2-40B4-BE49-F238E27FC236}">
                <a16:creationId xmlns:a16="http://schemas.microsoft.com/office/drawing/2014/main" id="{E7B3FB5D-FAF4-9F47-D75E-E74F24F61F77}"/>
              </a:ext>
            </a:extLst>
          </p:cNvPr>
          <p:cNvSpPr>
            <a:spLocks noGrp="1"/>
          </p:cNvSpPr>
          <p:nvPr>
            <p:ph type="sldNum" sz="quarter" idx="12"/>
          </p:nvPr>
        </p:nvSpPr>
        <p:spPr/>
        <p:txBody>
          <a:bodyPr/>
          <a:lstStyle/>
          <a:p>
            <a:fld id="{C339E4E8-780C-47DA-9976-8D59F520AA81}" type="slidenum">
              <a:rPr kumimoji="1" lang="ja-JP" altLang="en-US" smtClean="0"/>
              <a:t>11</a:t>
            </a:fld>
            <a:endParaRPr kumimoji="1" lang="ja-JP" altLang="en-US"/>
          </a:p>
        </p:txBody>
      </p:sp>
      <p:graphicFrame>
        <p:nvGraphicFramePr>
          <p:cNvPr id="11" name="コンテンツ プレースホルダー 10">
            <a:extLst>
              <a:ext uri="{FF2B5EF4-FFF2-40B4-BE49-F238E27FC236}">
                <a16:creationId xmlns:a16="http://schemas.microsoft.com/office/drawing/2014/main" id="{8187202A-9A3E-494D-9FAD-F1A7598A6EF1}"/>
              </a:ext>
            </a:extLst>
          </p:cNvPr>
          <p:cNvGraphicFramePr>
            <a:graphicFrameLocks noGrp="1"/>
          </p:cNvGraphicFramePr>
          <p:nvPr>
            <p:ph idx="1"/>
            <p:extLst>
              <p:ext uri="{D42A27DB-BD31-4B8C-83A1-F6EECF244321}">
                <p14:modId xmlns:p14="http://schemas.microsoft.com/office/powerpoint/2010/main" val="1201545410"/>
              </p:ext>
            </p:extLst>
          </p:nvPr>
        </p:nvGraphicFramePr>
        <p:xfrm>
          <a:off x="931718" y="942833"/>
          <a:ext cx="10685318" cy="4865082"/>
        </p:xfrm>
        <a:graphic>
          <a:graphicData uri="http://schemas.openxmlformats.org/drawingml/2006/table">
            <a:tbl>
              <a:tblPr/>
              <a:tblGrid>
                <a:gridCol w="1844386">
                  <a:extLst>
                    <a:ext uri="{9D8B030D-6E8A-4147-A177-3AD203B41FA5}">
                      <a16:colId xmlns:a16="http://schemas.microsoft.com/office/drawing/2014/main" val="3040361329"/>
                    </a:ext>
                  </a:extLst>
                </a:gridCol>
                <a:gridCol w="5359978">
                  <a:extLst>
                    <a:ext uri="{9D8B030D-6E8A-4147-A177-3AD203B41FA5}">
                      <a16:colId xmlns:a16="http://schemas.microsoft.com/office/drawing/2014/main" val="3885945434"/>
                    </a:ext>
                  </a:extLst>
                </a:gridCol>
                <a:gridCol w="3480954">
                  <a:extLst>
                    <a:ext uri="{9D8B030D-6E8A-4147-A177-3AD203B41FA5}">
                      <a16:colId xmlns:a16="http://schemas.microsoft.com/office/drawing/2014/main" val="4024473103"/>
                    </a:ext>
                  </a:extLst>
                </a:gridCol>
              </a:tblGrid>
              <a:tr h="169687">
                <a:tc>
                  <a:txBody>
                    <a:bodyPr/>
                    <a:lstStyle/>
                    <a:p>
                      <a:pPr algn="ctr">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項　　目</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現　　　状</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ja-JP" alt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これまでの支援の経過や方針・課題等</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921657"/>
                  </a:ext>
                </a:extLst>
              </a:tr>
              <a:tr h="1952740">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家族関係</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両親・姉がいる。</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両親共に</a:t>
                      </a: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60</a:t>
                      </a: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代後半。父はアルバイト、母は無職。一歳上の姉は東京で働いており疎遠。</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父親は障害受容には否定的。</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母親は子育ての中で姉と比べて、発達の遅れ等は感じていたようだが、生後間もなく大病をしたり、中学生の頃に交通事故にあったため、過保護に育てたと話している。</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将来の生活に不安を感じてはいるが、丸抱えの生活を変えることができないとのこと。</a:t>
                      </a: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ご本人、母親共に、現状に違和感は感じているものの、父親の考えに流され、従う傾向がある。</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父親の障害受容に向けての支援が重要だが、現在のところ突破口は見つかっていない。</a:t>
                      </a: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ご本人には、両親以外にも信頼できる人・共に将来の生活を考えてくれる支援者がいることを伝えている。</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母親には、母としての思いを傾聴しながらご本人の将来像を一緒に考えようと伝えている。</a:t>
                      </a: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5303188"/>
                  </a:ext>
                </a:extLst>
              </a:tr>
              <a:tr h="1100310">
                <a:tc rowSpan="2">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その他</a:t>
                      </a: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障害者手帳の取得については、主治医からは、精神保健手帳</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級の手帳取得は可能と言われている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障害者手帳の取得については、父親の拒否感が強く、取得について具体的に進められない</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3836410"/>
                  </a:ext>
                </a:extLst>
              </a:tr>
              <a:tr h="1570212">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障害基礎年金については、主治医からは申請不可と言われている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両親ともに年金生活をしている</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姉からの経済的な援助はない</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将来、生活困窮に陥る可能性がある</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0302938"/>
                  </a:ext>
                </a:extLst>
              </a:tr>
            </a:tbl>
          </a:graphicData>
        </a:graphic>
      </p:graphicFrame>
    </p:spTree>
    <p:extLst>
      <p:ext uri="{BB962C8B-B14F-4D97-AF65-F5344CB8AC3E}">
        <p14:creationId xmlns:p14="http://schemas.microsoft.com/office/powerpoint/2010/main" val="3854451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3A021-AFAF-A154-5806-21DE250CAC0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96E4720-EFA8-A30F-0F3E-DD92D2986B1B}"/>
              </a:ext>
            </a:extLst>
          </p:cNvPr>
          <p:cNvSpPr>
            <a:spLocks noGrp="1"/>
          </p:cNvSpPr>
          <p:nvPr>
            <p:ph type="title"/>
          </p:nvPr>
        </p:nvSpPr>
        <p:spPr>
          <a:xfrm>
            <a:off x="669852" y="340223"/>
            <a:ext cx="10515600" cy="357908"/>
          </a:xfrm>
        </p:spPr>
        <p:txBody>
          <a:bodyPr>
            <a:noAutofit/>
          </a:bodyPr>
          <a:lstStyle/>
          <a:p>
            <a:r>
              <a:rPr lang="en-US" altLang="ja-JP" sz="2800" dirty="0">
                <a:latin typeface="UD デジタル 教科書体 NK-R" panose="02020400000000000000" pitchFamily="18" charset="-128"/>
                <a:ea typeface="UD デジタル 教科書体 NK-R" panose="02020400000000000000" pitchFamily="18" charset="-128"/>
              </a:rPr>
              <a:t>(2)</a:t>
            </a:r>
            <a:r>
              <a:rPr lang="ja-JP" altLang="en-US" sz="2800" dirty="0">
                <a:latin typeface="UD デジタル 教科書体 NK-R" panose="02020400000000000000" pitchFamily="18" charset="-128"/>
                <a:ea typeface="UD デジタル 教科書体 NK-R" panose="02020400000000000000" pitchFamily="18" charset="-128"/>
              </a:rPr>
              <a:t>利用事業所及び地域の状況</a:t>
            </a:r>
            <a:endParaRPr kumimoji="1" lang="ja-JP" altLang="en-US" sz="28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20E42D0C-84BC-8762-FC72-A0166421304D}"/>
              </a:ext>
            </a:extLst>
          </p:cNvPr>
          <p:cNvSpPr>
            <a:spLocks noGrp="1"/>
          </p:cNvSpPr>
          <p:nvPr>
            <p:ph type="sldNum" sz="quarter" idx="12"/>
          </p:nvPr>
        </p:nvSpPr>
        <p:spPr/>
        <p:txBody>
          <a:bodyPr/>
          <a:lstStyle/>
          <a:p>
            <a:fld id="{C339E4E8-780C-47DA-9976-8D59F520AA81}" type="slidenum">
              <a:rPr kumimoji="1" lang="ja-JP" altLang="en-US" smtClean="0"/>
              <a:t>12</a:t>
            </a:fld>
            <a:endParaRPr kumimoji="1" lang="ja-JP" altLang="en-US"/>
          </a:p>
        </p:txBody>
      </p:sp>
      <p:graphicFrame>
        <p:nvGraphicFramePr>
          <p:cNvPr id="6" name="コンテンツ プレースホルダー 5">
            <a:extLst>
              <a:ext uri="{FF2B5EF4-FFF2-40B4-BE49-F238E27FC236}">
                <a16:creationId xmlns:a16="http://schemas.microsoft.com/office/drawing/2014/main" id="{264C83F3-88FD-ADB9-E34C-E8E7FE1D52D7}"/>
              </a:ext>
            </a:extLst>
          </p:cNvPr>
          <p:cNvGraphicFramePr>
            <a:graphicFrameLocks noGrp="1"/>
          </p:cNvGraphicFramePr>
          <p:nvPr>
            <p:ph idx="1"/>
            <p:extLst>
              <p:ext uri="{D42A27DB-BD31-4B8C-83A1-F6EECF244321}">
                <p14:modId xmlns:p14="http://schemas.microsoft.com/office/powerpoint/2010/main" val="3152675747"/>
              </p:ext>
            </p:extLst>
          </p:nvPr>
        </p:nvGraphicFramePr>
        <p:xfrm>
          <a:off x="669852" y="1063256"/>
          <a:ext cx="10962168" cy="5293094"/>
        </p:xfrm>
        <a:graphic>
          <a:graphicData uri="http://schemas.openxmlformats.org/drawingml/2006/table">
            <a:tbl>
              <a:tblPr/>
              <a:tblGrid>
                <a:gridCol w="2150068">
                  <a:extLst>
                    <a:ext uri="{9D8B030D-6E8A-4147-A177-3AD203B41FA5}">
                      <a16:colId xmlns:a16="http://schemas.microsoft.com/office/drawing/2014/main" val="2174248461"/>
                    </a:ext>
                  </a:extLst>
                </a:gridCol>
                <a:gridCol w="8812100">
                  <a:extLst>
                    <a:ext uri="{9D8B030D-6E8A-4147-A177-3AD203B41FA5}">
                      <a16:colId xmlns:a16="http://schemas.microsoft.com/office/drawing/2014/main" val="3039125470"/>
                    </a:ext>
                  </a:extLst>
                </a:gridCol>
              </a:tblGrid>
              <a:tr h="1157422">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利用事業所</a:t>
                      </a:r>
                    </a:p>
                  </a:txBody>
                  <a:tcPr marL="48842" marR="48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就労継続支援事業</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型　定員</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20</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名</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大半の利用者に知的障害がある、肢体・聴覚の重複障害のある人もいる。</a:t>
                      </a:r>
                    </a:p>
                  </a:txBody>
                  <a:tcPr marL="48842" marR="48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6886399"/>
                  </a:ext>
                </a:extLst>
              </a:tr>
              <a:tr h="1871749">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事業所所在地の環境</a:t>
                      </a:r>
                    </a:p>
                  </a:txBody>
                  <a:tcPr marL="48842" marR="48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133350" algn="just">
                        <a:buNone/>
                      </a:pPr>
                      <a:endParaRPr lang="en-US" alt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土地の</a:t>
                      </a:r>
                      <a:r>
                        <a:rPr lang="en-US"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62%</a:t>
                      </a: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が森林で周りを山々に囲まれた盆地。</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県庁までは自動車で１時間、都市圏までは私鉄特急で１時間半程度かかる。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133350" algn="just">
                        <a:buNone/>
                      </a:pPr>
                      <a:r>
                        <a:rPr lang="ja-JP"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公共交通機関は年々減少し、行政バスが運行している程度で、自動車以外に長距離</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の移動手段はない。</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人口は</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万人弱、</a:t>
                      </a:r>
                      <a:r>
                        <a:rPr lang="ja-JP"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人口の</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約</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26%</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は</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65</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歳以上の高齢者であり、</a:t>
                      </a:r>
                      <a:r>
                        <a:rPr lang="ja-JP"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人口の</a:t>
                      </a:r>
                      <a:r>
                        <a:rPr lang="en-US"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a:t>
                      </a:r>
                      <a:r>
                        <a:rPr lang="ja-JP"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が外国人労働者とその家族、約</a:t>
                      </a:r>
                      <a:r>
                        <a:rPr lang="en-US"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a:t>
                      </a:r>
                      <a:r>
                        <a:rPr lang="ja-JP" sz="1200" kern="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千人が障害者手帳を保持している。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産業は、第一次産業は減少しほとんどが兼業農家、新都市開発による工場誘致により第二次産業が増加傾向にある。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事業所は、市街地の中にあり、近くには大型のスーパーマーケーットもある。</a:t>
                      </a:r>
                    </a:p>
                  </a:txBody>
                  <a:tcPr marL="48842" marR="48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97334899"/>
                  </a:ext>
                </a:extLst>
              </a:tr>
              <a:tr h="2263923">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地域の社会資源の状況</a:t>
                      </a:r>
                    </a:p>
                  </a:txBody>
                  <a:tcPr marL="48842" marR="48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indent="133350" algn="just">
                        <a:buNone/>
                      </a:pPr>
                      <a:endParaRPr lang="en-US" alt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福祉資源としては、高齢者福祉関係のサービスが多数を占めるが、身体・知的・精神の福祉事業をする法人も複数ある。社会福祉協議会が若者サポートステーションを運営。その他、生活困窮者自立支援事業に登録している事業所もあ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総合相談の窓口として「障がい者相談支援センター」を市が直接運営している。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また、本人が障害福祉サービスを利用する社会福祉法人には、就労継続支援</a:t>
                      </a:r>
                      <a:r>
                        <a:rPr lang="en-US"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a:t>
                      </a: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型・Ｂ型、就労移行・生活介護、生活訓練、その他、居宅介護、短期入所、ＧＨや地域活動支援センターの各事業がある。併せて生活困窮者自立支援事業も実施している。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精神科の病院も同エリアにあり、デイナイトケアをはじめ生活支援事業が増えている。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just">
                        <a:buNone/>
                      </a:pP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隣市は、人口</a:t>
                      </a:r>
                      <a:r>
                        <a:rPr lang="en-US"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a:t>
                      </a:r>
                      <a:r>
                        <a:rPr lang="ja-JP" sz="1200" kern="100" dirty="0">
                          <a:solidFill>
                            <a:srgbClr val="00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万人弱の都市圏のベットタウン。知的障害関係の総合福祉施設があり、総合支援法に定められた障害福祉サービスはほとんど揃っている。障害者就業・生活支援センター事業もある。</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133350"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その他、障害者職業センター、自閉症・発達障害支援センター等は、自宅のある地域から車で１時間半ほどの距離にある。</a:t>
                      </a:r>
                    </a:p>
                  </a:txBody>
                  <a:tcPr marL="48842" marR="488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0607236"/>
                  </a:ext>
                </a:extLst>
              </a:tr>
            </a:tbl>
          </a:graphicData>
        </a:graphic>
      </p:graphicFrame>
    </p:spTree>
    <p:extLst>
      <p:ext uri="{BB962C8B-B14F-4D97-AF65-F5344CB8AC3E}">
        <p14:creationId xmlns:p14="http://schemas.microsoft.com/office/powerpoint/2010/main" val="3417553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8DE01-1F23-507E-FD20-6BB44FFCB74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5352D2C-8C68-F749-3EB2-C206F53D8465}"/>
              </a:ext>
            </a:extLst>
          </p:cNvPr>
          <p:cNvSpPr>
            <a:spLocks noGrp="1"/>
          </p:cNvSpPr>
          <p:nvPr>
            <p:ph type="title"/>
          </p:nvPr>
        </p:nvSpPr>
        <p:spPr>
          <a:xfrm>
            <a:off x="838200" y="365126"/>
            <a:ext cx="10515600" cy="357908"/>
          </a:xfrm>
        </p:spPr>
        <p:txBody>
          <a:bodyPr>
            <a:noAutofit/>
          </a:bodyPr>
          <a:lstStyle/>
          <a:p>
            <a:r>
              <a:rPr lang="ja-JP" altLang="en-US" sz="2800" dirty="0">
                <a:latin typeface="UD デジタル 教科書体 NK-R" panose="02020400000000000000" pitchFamily="18" charset="-128"/>
                <a:ea typeface="UD デジタル 教科書体 NK-R" panose="02020400000000000000" pitchFamily="18" charset="-128"/>
              </a:rPr>
              <a:t>利用事業所及び地域の状況</a:t>
            </a:r>
            <a:endParaRPr kumimoji="1" lang="ja-JP" altLang="en-US" sz="2800" dirty="0">
              <a:latin typeface="UD デジタル 教科書体 NK-R" panose="02020400000000000000" pitchFamily="18" charset="-128"/>
              <a:ea typeface="UD デジタル 教科書体 NK-R" panose="02020400000000000000" pitchFamily="18" charset="-128"/>
            </a:endParaRPr>
          </a:p>
        </p:txBody>
      </p:sp>
      <p:sp>
        <p:nvSpPr>
          <p:cNvPr id="4" name="スライド番号プレースホルダー 3">
            <a:extLst>
              <a:ext uri="{FF2B5EF4-FFF2-40B4-BE49-F238E27FC236}">
                <a16:creationId xmlns:a16="http://schemas.microsoft.com/office/drawing/2014/main" id="{AF95AE23-C9B9-BFC8-6456-569C25E75CFE}"/>
              </a:ext>
            </a:extLst>
          </p:cNvPr>
          <p:cNvSpPr>
            <a:spLocks noGrp="1"/>
          </p:cNvSpPr>
          <p:nvPr>
            <p:ph type="sldNum" sz="quarter" idx="12"/>
          </p:nvPr>
        </p:nvSpPr>
        <p:spPr/>
        <p:txBody>
          <a:bodyPr/>
          <a:lstStyle/>
          <a:p>
            <a:fld id="{C339E4E8-780C-47DA-9976-8D59F520AA81}" type="slidenum">
              <a:rPr kumimoji="1" lang="ja-JP" altLang="en-US" smtClean="0"/>
              <a:t>13</a:t>
            </a:fld>
            <a:endParaRPr kumimoji="1" lang="ja-JP" altLang="en-US"/>
          </a:p>
        </p:txBody>
      </p:sp>
      <p:graphicFrame>
        <p:nvGraphicFramePr>
          <p:cNvPr id="13" name="コンテンツ プレースホルダー 12">
            <a:extLst>
              <a:ext uri="{FF2B5EF4-FFF2-40B4-BE49-F238E27FC236}">
                <a16:creationId xmlns:a16="http://schemas.microsoft.com/office/drawing/2014/main" id="{2D032244-E808-7D5B-D045-3B0A674FD3A7}"/>
              </a:ext>
            </a:extLst>
          </p:cNvPr>
          <p:cNvGraphicFramePr>
            <a:graphicFrameLocks noGrp="1"/>
          </p:cNvGraphicFramePr>
          <p:nvPr>
            <p:ph idx="1"/>
            <p:extLst>
              <p:ext uri="{D42A27DB-BD31-4B8C-83A1-F6EECF244321}">
                <p14:modId xmlns:p14="http://schemas.microsoft.com/office/powerpoint/2010/main" val="2429058593"/>
              </p:ext>
            </p:extLst>
          </p:nvPr>
        </p:nvGraphicFramePr>
        <p:xfrm>
          <a:off x="838200" y="822326"/>
          <a:ext cx="10515599" cy="5131906"/>
        </p:xfrm>
        <a:graphic>
          <a:graphicData uri="http://schemas.openxmlformats.org/drawingml/2006/table">
            <a:tbl>
              <a:tblPr/>
              <a:tblGrid>
                <a:gridCol w="1883735">
                  <a:extLst>
                    <a:ext uri="{9D8B030D-6E8A-4147-A177-3AD203B41FA5}">
                      <a16:colId xmlns:a16="http://schemas.microsoft.com/office/drawing/2014/main" val="1126896111"/>
                    </a:ext>
                  </a:extLst>
                </a:gridCol>
                <a:gridCol w="6430925">
                  <a:extLst>
                    <a:ext uri="{9D8B030D-6E8A-4147-A177-3AD203B41FA5}">
                      <a16:colId xmlns:a16="http://schemas.microsoft.com/office/drawing/2014/main" val="337659926"/>
                    </a:ext>
                  </a:extLst>
                </a:gridCol>
                <a:gridCol w="2200939">
                  <a:extLst>
                    <a:ext uri="{9D8B030D-6E8A-4147-A177-3AD203B41FA5}">
                      <a16:colId xmlns:a16="http://schemas.microsoft.com/office/drawing/2014/main" val="883925982"/>
                    </a:ext>
                  </a:extLst>
                </a:gridCol>
              </a:tblGrid>
              <a:tr h="1272875">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地域の地場産業</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indent="133350"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観光地であるが観光産業は盛んでない。</a:t>
                      </a:r>
                    </a:p>
                    <a:p>
                      <a:pPr indent="133350"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焼き物や伝統工芸品の地場産業があるが年々衰退している。以前は、家内工業の工場がたくさんあり、障害のある人の雇用もされていたが、最近はほとんどが閉鎖・倒産している。</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284223359"/>
                  </a:ext>
                </a:extLst>
              </a:tr>
              <a:tr h="848584">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日課</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＊平日　８：３０～１６：３０（内休憩６０分）</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＊土日は休所、レク等の余暇活動は他事業の地域活動支援センターを利用　</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406681521"/>
                  </a:ext>
                </a:extLst>
              </a:tr>
              <a:tr h="464701">
                <a:tc rowSpan="7">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主な作業内容</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ctr">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作　業　内　容</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ctr">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賃金の状況</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7323305"/>
                  </a:ext>
                </a:extLst>
              </a:tr>
              <a:tr h="424291">
                <a:tc vMerge="1">
                  <a:txBody>
                    <a:bodyPr/>
                    <a:lstStyle/>
                    <a:p>
                      <a:endParaRPr kumimoji="1" lang="ja-JP" altLang="en-US"/>
                    </a:p>
                  </a:txBody>
                  <a:tcPr/>
                </a:tc>
                <a:tc>
                  <a:txBody>
                    <a:bodyPr/>
                    <a:lstStyle/>
                    <a:p>
                      <a:pPr algn="l">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l">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精肉工場での施設外就労活動</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a:txBody>
                    <a:bodyPr/>
                    <a:lstStyle/>
                    <a:p>
                      <a:pPr algn="l">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l">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indent="133350" algn="l">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85,000</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円～</a:t>
                      </a: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145,000</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円</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0110652"/>
                  </a:ext>
                </a:extLst>
              </a:tr>
              <a:tr h="424291">
                <a:tc vMerge="1">
                  <a:txBody>
                    <a:bodyPr/>
                    <a:lstStyle/>
                    <a:p>
                      <a:endParaRPr kumimoji="1" lang="ja-JP" altLang="en-US"/>
                    </a:p>
                  </a:txBody>
                  <a:tcPr/>
                </a:tc>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施設内での下請作業</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916923509"/>
                  </a:ext>
                </a:extLst>
              </a:tr>
              <a:tr h="424291">
                <a:tc vMerge="1">
                  <a:txBody>
                    <a:bodyPr/>
                    <a:lstStyle/>
                    <a:p>
                      <a:endParaRPr kumimoji="1" lang="ja-JP" altLang="en-US"/>
                    </a:p>
                  </a:txBody>
                  <a:tcPr/>
                </a:tc>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福祉施設の厨房業務</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98861208"/>
                  </a:ext>
                </a:extLst>
              </a:tr>
              <a:tr h="424291">
                <a:tc vMerge="1">
                  <a:txBody>
                    <a:bodyPr/>
                    <a:lstStyle/>
                    <a:p>
                      <a:endParaRPr kumimoji="1" lang="ja-JP" altLang="en-US"/>
                    </a:p>
                  </a:txBody>
                  <a:tcPr/>
                </a:tc>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製パン作業</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630714315"/>
                  </a:ext>
                </a:extLst>
              </a:tr>
              <a:tr h="424291">
                <a:tc vMerge="1">
                  <a:txBody>
                    <a:bodyPr/>
                    <a:lstStyle/>
                    <a:p>
                      <a:endParaRPr kumimoji="1" lang="ja-JP" altLang="en-US"/>
                    </a:p>
                  </a:txBody>
                  <a:tcPr/>
                </a:tc>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文化財の清掃管理</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398158637"/>
                  </a:ext>
                </a:extLst>
              </a:tr>
              <a:tr h="424291">
                <a:tc vMerge="1">
                  <a:txBody>
                    <a:bodyPr/>
                    <a:lstStyle/>
                    <a:p>
                      <a:endParaRPr kumimoji="1" lang="ja-JP" altLang="en-US"/>
                    </a:p>
                  </a:txBody>
                  <a:tcPr/>
                </a:tc>
                <a:tc>
                  <a:txBody>
                    <a:bodyPr/>
                    <a:lstStyle/>
                    <a:p>
                      <a:pPr algn="just">
                        <a:buNone/>
                      </a:pP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alt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高齢者</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福祉施設の清掃作業</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067233379"/>
                  </a:ext>
                </a:extLst>
              </a:tr>
            </a:tbl>
          </a:graphicData>
        </a:graphic>
      </p:graphicFrame>
      <p:sp>
        <p:nvSpPr>
          <p:cNvPr id="14" name="Rectangle 3">
            <a:extLst>
              <a:ext uri="{FF2B5EF4-FFF2-40B4-BE49-F238E27FC236}">
                <a16:creationId xmlns:a16="http://schemas.microsoft.com/office/drawing/2014/main" id="{5C89E47A-92C1-5AA9-8B5F-4C7ADD5DF68A}"/>
              </a:ext>
            </a:extLst>
          </p:cNvPr>
          <p:cNvSpPr>
            <a:spLocks noChangeArrowheads="1"/>
          </p:cNvSpPr>
          <p:nvPr/>
        </p:nvSpPr>
        <p:spPr bwMode="auto">
          <a:xfrm>
            <a:off x="-4829721" y="0"/>
            <a:ext cx="2167467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2050889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0A317F-FC83-6654-9287-2E80E1B1140B}"/>
              </a:ext>
            </a:extLst>
          </p:cNvPr>
          <p:cNvSpPr>
            <a:spLocks noGrp="1"/>
          </p:cNvSpPr>
          <p:nvPr>
            <p:ph type="title"/>
          </p:nvPr>
        </p:nvSpPr>
        <p:spPr>
          <a:xfrm>
            <a:off x="838200" y="239628"/>
            <a:ext cx="10515600" cy="1074569"/>
          </a:xfrm>
        </p:spPr>
        <p:txBody>
          <a:bodyPr/>
          <a:lstStyle/>
          <a:p>
            <a:r>
              <a:rPr lang="ja-JP" altLang="en-US" dirty="0">
                <a:latin typeface="BIZ UDPゴシック" panose="020B0400000000000000" pitchFamily="50" charset="-128"/>
                <a:ea typeface="BIZ UDPゴシック" panose="020B0400000000000000" pitchFamily="50" charset="-128"/>
              </a:rPr>
              <a:t>事例の概要</a:t>
            </a:r>
            <a:endParaRPr kumimoji="1" lang="ja-JP" altLang="en-US"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E0AB34C2-89BD-0356-1EB5-6C377675D14A}"/>
              </a:ext>
            </a:extLst>
          </p:cNvPr>
          <p:cNvSpPr>
            <a:spLocks noGrp="1"/>
          </p:cNvSpPr>
          <p:nvPr>
            <p:ph sz="half" idx="1"/>
          </p:nvPr>
        </p:nvSpPr>
        <p:spPr>
          <a:xfrm>
            <a:off x="838200" y="1245140"/>
            <a:ext cx="5181600" cy="5373232"/>
          </a:xfrm>
        </p:spPr>
        <p:txBody>
          <a:bodyPr>
            <a:normAutofit fontScale="55000" lnSpcReduction="20000"/>
          </a:bodyPr>
          <a:lstStyle/>
          <a:p>
            <a:pPr marL="0" indent="0">
              <a:buNone/>
            </a:pPr>
            <a:r>
              <a:rPr kumimoji="1" lang="ja-JP" altLang="en-US" sz="2200" dirty="0">
                <a:latin typeface="BIZ UDPゴシック" panose="020B0400000000000000" pitchFamily="50" charset="-128"/>
                <a:ea typeface="BIZ UDPゴシック" panose="020B0400000000000000" pitchFamily="50" charset="-128"/>
              </a:rPr>
              <a:t>・氏名等　</a:t>
            </a:r>
          </a:p>
          <a:p>
            <a:pPr marL="0" indent="0">
              <a:buNone/>
            </a:pPr>
            <a:r>
              <a:rPr lang="ja-JP" altLang="en-US" sz="2200" dirty="0">
                <a:latin typeface="BIZ UDPゴシック" panose="020B0400000000000000" pitchFamily="50" charset="-128"/>
                <a:ea typeface="BIZ UDPゴシック" panose="020B0400000000000000" pitchFamily="50" charset="-128"/>
              </a:rPr>
              <a:t>　　　羽田良　光　</a:t>
            </a: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はたら　こう</a:t>
            </a: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　</a:t>
            </a:r>
            <a:r>
              <a:rPr kumimoji="1" lang="ja-JP" altLang="en-US" sz="2200" dirty="0">
                <a:latin typeface="BIZ UDPゴシック" panose="020B0400000000000000" pitchFamily="50" charset="-128"/>
                <a:ea typeface="BIZ UDPゴシック" panose="020B0400000000000000" pitchFamily="50" charset="-128"/>
              </a:rPr>
              <a:t>さん　</a:t>
            </a:r>
            <a:r>
              <a:rPr kumimoji="1" lang="en-US" altLang="ja-JP" sz="2200" dirty="0">
                <a:latin typeface="BIZ UDPゴシック" panose="020B0400000000000000" pitchFamily="50" charset="-128"/>
                <a:ea typeface="BIZ UDPゴシック" panose="020B0400000000000000" pitchFamily="50" charset="-128"/>
              </a:rPr>
              <a:t>(27</a:t>
            </a:r>
            <a:r>
              <a:rPr kumimoji="1" lang="ja-JP" altLang="en-US" sz="2200" dirty="0">
                <a:latin typeface="BIZ UDPゴシック" panose="020B0400000000000000" pitchFamily="50" charset="-128"/>
                <a:ea typeface="BIZ UDPゴシック" panose="020B0400000000000000" pitchFamily="50" charset="-128"/>
              </a:rPr>
              <a:t>歳</a:t>
            </a:r>
            <a:r>
              <a:rPr kumimoji="1" lang="en-US" altLang="ja-JP" sz="2200" dirty="0">
                <a:latin typeface="BIZ UDPゴシック" panose="020B0400000000000000" pitchFamily="50" charset="-128"/>
                <a:ea typeface="BIZ UDPゴシック" panose="020B0400000000000000" pitchFamily="50" charset="-128"/>
              </a:rPr>
              <a:t>)</a:t>
            </a:r>
            <a:r>
              <a:rPr kumimoji="1" lang="ja-JP" altLang="en-US" sz="2200" dirty="0">
                <a:latin typeface="BIZ UDPゴシック" panose="020B0400000000000000" pitchFamily="50" charset="-128"/>
                <a:ea typeface="BIZ UDPゴシック" panose="020B0400000000000000" pitchFamily="50" charset="-128"/>
              </a:rPr>
              <a:t>　男性　独身　　　</a:t>
            </a:r>
            <a:endParaRPr kumimoji="1"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身長</a:t>
            </a:r>
            <a:r>
              <a:rPr lang="en-US" altLang="ja-JP" sz="2200" dirty="0">
                <a:latin typeface="BIZ UDPゴシック" panose="020B0400000000000000" pitchFamily="50" charset="-128"/>
                <a:ea typeface="BIZ UDPゴシック" panose="020B0400000000000000" pitchFamily="50" charset="-128"/>
              </a:rPr>
              <a:t>180cm</a:t>
            </a:r>
            <a:r>
              <a:rPr lang="ja-JP" altLang="en-US" sz="2200" dirty="0">
                <a:latin typeface="BIZ UDPゴシック" panose="020B0400000000000000" pitchFamily="50" charset="-128"/>
                <a:ea typeface="BIZ UDPゴシック" panose="020B0400000000000000" pitchFamily="50" charset="-128"/>
              </a:rPr>
              <a:t>　　体重</a:t>
            </a:r>
            <a:r>
              <a:rPr lang="en-US" altLang="ja-JP" sz="2200" dirty="0">
                <a:latin typeface="BIZ UDPゴシック" panose="020B0400000000000000" pitchFamily="50" charset="-128"/>
                <a:ea typeface="BIZ UDPゴシック" panose="020B0400000000000000" pitchFamily="50" charset="-128"/>
              </a:rPr>
              <a:t>10</a:t>
            </a:r>
            <a:r>
              <a:rPr lang="ja-JP" altLang="en-US" sz="2200" dirty="0">
                <a:latin typeface="BIZ UDPゴシック" panose="020B0400000000000000" pitchFamily="50" charset="-128"/>
                <a:ea typeface="BIZ UDPゴシック" panose="020B0400000000000000" pitchFamily="50" charset="-128"/>
              </a:rPr>
              <a:t>０㎏</a:t>
            </a:r>
          </a:p>
          <a:p>
            <a:pPr marL="0" indent="0">
              <a:buNone/>
            </a:pPr>
            <a:r>
              <a:rPr lang="ja-JP" altLang="en-US" sz="2200" dirty="0">
                <a:latin typeface="BIZ UDPゴシック" panose="020B0400000000000000" pitchFamily="50" charset="-128"/>
                <a:ea typeface="BIZ UDPゴシック" panose="020B0400000000000000" pitchFamily="50" charset="-128"/>
              </a:rPr>
              <a:t>　　　就労継続支援</a:t>
            </a:r>
            <a:r>
              <a:rPr lang="en-US" altLang="ja-JP" sz="2200" dirty="0">
                <a:latin typeface="BIZ UDPゴシック" panose="020B0400000000000000" pitchFamily="50" charset="-128"/>
                <a:ea typeface="BIZ UDPゴシック" panose="020B0400000000000000" pitchFamily="50" charset="-128"/>
              </a:rPr>
              <a:t>B</a:t>
            </a:r>
            <a:r>
              <a:rPr lang="ja-JP" altLang="en-US" sz="2200" dirty="0">
                <a:latin typeface="BIZ UDPゴシック" panose="020B0400000000000000" pitchFamily="50" charset="-128"/>
                <a:ea typeface="BIZ UDPゴシック" panose="020B0400000000000000" pitchFamily="50" charset="-128"/>
              </a:rPr>
              <a:t>型利用</a:t>
            </a:r>
          </a:p>
          <a:p>
            <a:pPr marL="0" indent="0">
              <a:buNone/>
            </a:pPr>
            <a:r>
              <a:rPr lang="ja-JP" altLang="en-US" sz="2200" dirty="0">
                <a:latin typeface="BIZ UDPゴシック" panose="020B0400000000000000" pitchFamily="50" charset="-128"/>
                <a:ea typeface="BIZ UDPゴシック" panose="020B0400000000000000" pitchFamily="50" charset="-128"/>
              </a:rPr>
              <a:t>・診断名等</a:t>
            </a:r>
          </a:p>
          <a:p>
            <a:pPr marL="0" indent="0">
              <a:buNone/>
            </a:pPr>
            <a:r>
              <a:rPr lang="ja-JP" altLang="en-US" sz="2200" dirty="0">
                <a:latin typeface="BIZ UDPゴシック" panose="020B0400000000000000" pitchFamily="50" charset="-128"/>
                <a:ea typeface="BIZ UDPゴシック" panose="020B0400000000000000" pitchFamily="50" charset="-128"/>
              </a:rPr>
              <a:t>　　　軽度高次脳機能障害・境界知能</a:t>
            </a:r>
            <a:r>
              <a:rPr lang="en-US" altLang="ja-JP" sz="2200" dirty="0">
                <a:latin typeface="BIZ UDPゴシック" panose="020B0400000000000000" pitchFamily="50" charset="-128"/>
                <a:ea typeface="BIZ UDPゴシック" panose="020B0400000000000000" pitchFamily="50" charset="-128"/>
              </a:rPr>
              <a:t>(IQ72)</a:t>
            </a:r>
            <a:endParaRPr kumimoji="1" lang="ja-JP" altLang="en-US"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障害者手帳なし　</a:t>
            </a: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ご本人・ご両親共に取得を希望せず</a:t>
            </a:r>
            <a:r>
              <a:rPr lang="en-US" altLang="ja-JP" sz="2200" dirty="0">
                <a:latin typeface="BIZ UDPゴシック" panose="020B0400000000000000" pitchFamily="50" charset="-128"/>
                <a:ea typeface="BIZ UDPゴシック" panose="020B0400000000000000" pitchFamily="50" charset="-128"/>
              </a:rPr>
              <a:t>)</a:t>
            </a:r>
            <a:endParaRPr lang="ja-JP" altLang="en-US" sz="2200" dirty="0">
              <a:latin typeface="BIZ UDPゴシック" panose="020B0400000000000000" pitchFamily="50" charset="-128"/>
              <a:ea typeface="BIZ UDPゴシック" panose="020B0400000000000000" pitchFamily="50" charset="-128"/>
            </a:endParaRPr>
          </a:p>
          <a:p>
            <a:pPr marL="0" indent="0">
              <a:buNone/>
            </a:pPr>
            <a:r>
              <a:rPr kumimoji="1" lang="ja-JP" altLang="en-US" sz="2200" dirty="0">
                <a:latin typeface="BIZ UDPゴシック" panose="020B0400000000000000" pitchFamily="50" charset="-128"/>
                <a:ea typeface="BIZ UDPゴシック" panose="020B0400000000000000" pitchFamily="50" charset="-128"/>
              </a:rPr>
              <a:t>　　　障害支援区分なし</a:t>
            </a:r>
          </a:p>
          <a:p>
            <a:pPr marL="0" indent="0">
              <a:buNone/>
            </a:pPr>
            <a:r>
              <a:rPr lang="ja-JP" altLang="en-US" sz="2200" dirty="0">
                <a:latin typeface="BIZ UDPゴシック" panose="020B0400000000000000" pitchFamily="50" charset="-128"/>
                <a:ea typeface="BIZ UDPゴシック" panose="020B0400000000000000" pitchFamily="50" charset="-128"/>
              </a:rPr>
              <a:t>・健康面・受診等　</a:t>
            </a:r>
          </a:p>
          <a:p>
            <a:pPr marL="0" indent="0">
              <a:buNone/>
            </a:pPr>
            <a:r>
              <a:rPr lang="ja-JP" altLang="en-US" sz="2200" dirty="0">
                <a:latin typeface="BIZ UDPゴシック" panose="020B0400000000000000" pitchFamily="50" charset="-128"/>
                <a:ea typeface="BIZ UDPゴシック" panose="020B0400000000000000" pitchFamily="50" charset="-128"/>
              </a:rPr>
              <a:t>　　　内科　　　定期受診中　</a:t>
            </a: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高血圧</a:t>
            </a: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　　　服薬管理は母親任せ</a:t>
            </a:r>
          </a:p>
          <a:p>
            <a:pPr marL="0" indent="0">
              <a:buNone/>
            </a:pPr>
            <a:r>
              <a:rPr kumimoji="1" lang="ja-JP" altLang="en-US" sz="2200" dirty="0">
                <a:latin typeface="BIZ UDPゴシック" panose="020B0400000000000000" pitchFamily="50" charset="-128"/>
                <a:ea typeface="BIZ UDPゴシック" panose="020B0400000000000000" pitchFamily="50" charset="-128"/>
              </a:rPr>
              <a:t>　　　精神科　　障害福祉サービス</a:t>
            </a:r>
            <a:r>
              <a:rPr lang="ja-JP" altLang="en-US" sz="2200" dirty="0">
                <a:latin typeface="BIZ UDPゴシック" panose="020B0400000000000000" pitchFamily="50" charset="-128"/>
                <a:ea typeface="BIZ UDPゴシック" panose="020B0400000000000000" pitchFamily="50" charset="-128"/>
              </a:rPr>
              <a:t>利用</a:t>
            </a:r>
            <a:r>
              <a:rPr kumimoji="1" lang="ja-JP" altLang="en-US" sz="2200" dirty="0">
                <a:latin typeface="BIZ UDPゴシック" panose="020B0400000000000000" pitchFamily="50" charset="-128"/>
                <a:ea typeface="BIZ UDPゴシック" panose="020B0400000000000000" pitchFamily="50" charset="-128"/>
              </a:rPr>
              <a:t>のための検査及び意見書依頼の受診</a:t>
            </a:r>
          </a:p>
          <a:p>
            <a:pPr marL="0" indent="0">
              <a:buNone/>
            </a:pPr>
            <a:r>
              <a:rPr kumimoji="1" lang="ja-JP" altLang="en-US" sz="2200" dirty="0">
                <a:latin typeface="BIZ UDPゴシック" panose="020B0400000000000000" pitchFamily="50" charset="-128"/>
                <a:ea typeface="BIZ UDPゴシック" panose="020B0400000000000000" pitchFamily="50" charset="-128"/>
              </a:rPr>
              <a:t>・家族状況　　 両親と同居 </a:t>
            </a:r>
            <a:r>
              <a:rPr kumimoji="1" lang="en-US" altLang="ja-JP" sz="2200" dirty="0">
                <a:latin typeface="BIZ UDPゴシック" panose="020B0400000000000000" pitchFamily="50" charset="-128"/>
                <a:ea typeface="BIZ UDPゴシック" panose="020B0400000000000000" pitchFamily="50" charset="-128"/>
              </a:rPr>
              <a:t>(</a:t>
            </a:r>
            <a:r>
              <a:rPr kumimoji="1" lang="ja-JP" altLang="en-US" sz="2200" dirty="0">
                <a:latin typeface="BIZ UDPゴシック" panose="020B0400000000000000" pitchFamily="50" charset="-128"/>
                <a:ea typeface="BIZ UDPゴシック" panose="020B0400000000000000" pitchFamily="50" charset="-128"/>
              </a:rPr>
              <a:t>右記、ジェノグラム参照</a:t>
            </a:r>
            <a:r>
              <a:rPr kumimoji="1" lang="en-US" altLang="ja-JP" sz="2200" dirty="0">
                <a:latin typeface="BIZ UDPゴシック" panose="020B0400000000000000" pitchFamily="50" charset="-128"/>
                <a:ea typeface="BIZ UDPゴシック" panose="020B0400000000000000" pitchFamily="50" charset="-128"/>
              </a:rPr>
              <a:t>)</a:t>
            </a:r>
            <a:endParaRPr kumimoji="1" lang="ja-JP" altLang="en-US"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・経済状況等</a:t>
            </a:r>
          </a:p>
          <a:p>
            <a:pPr marL="0" indent="0">
              <a:buNone/>
            </a:pPr>
            <a:r>
              <a:rPr kumimoji="1" lang="ja-JP" altLang="en-US" sz="2200" dirty="0">
                <a:latin typeface="BIZ UDPゴシック" panose="020B0400000000000000" pitchFamily="50" charset="-128"/>
                <a:ea typeface="BIZ UDPゴシック" panose="020B0400000000000000" pitchFamily="50" charset="-128"/>
              </a:rPr>
              <a:t>　　　</a:t>
            </a:r>
            <a:r>
              <a:rPr lang="en-US" altLang="ja-JP" sz="2200" dirty="0">
                <a:latin typeface="BIZ UDPゴシック" panose="020B0400000000000000" pitchFamily="50" charset="-128"/>
                <a:ea typeface="BIZ UDPゴシック" panose="020B0400000000000000" pitchFamily="50" charset="-128"/>
              </a:rPr>
              <a:t>B</a:t>
            </a:r>
            <a:r>
              <a:rPr kumimoji="1" lang="ja-JP" altLang="en-US" sz="2200" dirty="0">
                <a:latin typeface="BIZ UDPゴシック" panose="020B0400000000000000" pitchFamily="50" charset="-128"/>
                <a:ea typeface="BIZ UDPゴシック" panose="020B0400000000000000" pitchFamily="50" charset="-128"/>
              </a:rPr>
              <a:t>型</a:t>
            </a:r>
            <a:r>
              <a:rPr lang="ja-JP" altLang="en-US" sz="2200" dirty="0">
                <a:latin typeface="BIZ UDPゴシック" panose="020B0400000000000000" pitchFamily="50" charset="-128"/>
                <a:ea typeface="BIZ UDPゴシック" panose="020B0400000000000000" pitchFamily="50" charset="-128"/>
              </a:rPr>
              <a:t>工賃</a:t>
            </a: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施設外就労活動</a:t>
            </a:r>
            <a:r>
              <a:rPr lang="en-US" altLang="ja-JP" sz="2200" dirty="0">
                <a:latin typeface="BIZ UDPゴシック" panose="020B0400000000000000" pitchFamily="50" charset="-128"/>
                <a:ea typeface="BIZ UDPゴシック" panose="020B0400000000000000" pitchFamily="50" charset="-128"/>
              </a:rPr>
              <a:t>)</a:t>
            </a:r>
            <a:r>
              <a:rPr kumimoji="1" lang="ja-JP" altLang="en-US" sz="2200" dirty="0">
                <a:latin typeface="BIZ UDPゴシック" panose="020B0400000000000000" pitchFamily="50" charset="-128"/>
                <a:ea typeface="BIZ UDPゴシック" panose="020B0400000000000000" pitchFamily="50" charset="-128"/>
              </a:rPr>
              <a:t>　　　</a:t>
            </a:r>
            <a:r>
              <a:rPr lang="ja-JP" altLang="en-US" sz="2200" dirty="0">
                <a:latin typeface="BIZ UDPゴシック" panose="020B0400000000000000" pitchFamily="50" charset="-128"/>
                <a:ea typeface="BIZ UDPゴシック" panose="020B0400000000000000" pitchFamily="50" charset="-128"/>
              </a:rPr>
              <a:t>約</a:t>
            </a:r>
            <a:r>
              <a:rPr lang="en-US" altLang="ja-JP" sz="2200" dirty="0">
                <a:latin typeface="BIZ UDPゴシック" panose="020B0400000000000000" pitchFamily="50" charset="-128"/>
                <a:ea typeface="BIZ UDPゴシック" panose="020B0400000000000000" pitchFamily="50" charset="-128"/>
              </a:rPr>
              <a:t>50</a:t>
            </a:r>
            <a:r>
              <a:rPr kumimoji="1" lang="en-US" altLang="ja-JP" sz="2200" dirty="0">
                <a:latin typeface="BIZ UDPゴシック" panose="020B0400000000000000" pitchFamily="50" charset="-128"/>
                <a:ea typeface="BIZ UDPゴシック" panose="020B0400000000000000" pitchFamily="50" charset="-128"/>
              </a:rPr>
              <a:t>,</a:t>
            </a:r>
            <a:r>
              <a:rPr kumimoji="1" lang="ja-JP" altLang="en-US" sz="2200" dirty="0">
                <a:latin typeface="BIZ UDPゴシック" panose="020B0400000000000000" pitchFamily="50" charset="-128"/>
                <a:ea typeface="BIZ UDPゴシック" panose="020B0400000000000000" pitchFamily="50" charset="-128"/>
              </a:rPr>
              <a:t>０００円</a:t>
            </a:r>
            <a:r>
              <a:rPr kumimoji="1" lang="en-US" altLang="ja-JP" sz="2200" dirty="0">
                <a:latin typeface="BIZ UDPゴシック" panose="020B0400000000000000" pitchFamily="50" charset="-128"/>
                <a:ea typeface="BIZ UDPゴシック" panose="020B0400000000000000" pitchFamily="50" charset="-128"/>
              </a:rPr>
              <a:t>/</a:t>
            </a:r>
            <a:r>
              <a:rPr kumimoji="1" lang="ja-JP" altLang="en-US" sz="2200" dirty="0">
                <a:latin typeface="BIZ UDPゴシック" panose="020B0400000000000000" pitchFamily="50" charset="-128"/>
                <a:ea typeface="BIZ UDPゴシック" panose="020B0400000000000000" pitchFamily="50" charset="-128"/>
              </a:rPr>
              <a:t>月</a:t>
            </a:r>
          </a:p>
          <a:p>
            <a:pPr marL="0" indent="0">
              <a:buNone/>
            </a:pPr>
            <a:r>
              <a:rPr lang="ja-JP" altLang="en-US" sz="2200" dirty="0">
                <a:latin typeface="BIZ UDPゴシック" panose="020B0400000000000000" pitchFamily="50" charset="-128"/>
                <a:ea typeface="BIZ UDPゴシック" panose="020B0400000000000000" pitchFamily="50" charset="-128"/>
              </a:rPr>
              <a:t>　　　障害基礎年金　受給なし　　　　　</a:t>
            </a:r>
          </a:p>
          <a:p>
            <a:pPr marL="0" indent="0">
              <a:buNone/>
            </a:pPr>
            <a:r>
              <a:rPr kumimoji="1" lang="ja-JP" altLang="en-US" sz="2200" dirty="0">
                <a:latin typeface="BIZ UDPゴシック" panose="020B0400000000000000" pitchFamily="50" charset="-128"/>
                <a:ea typeface="BIZ UDPゴシック" panose="020B0400000000000000" pitchFamily="50" charset="-128"/>
              </a:rPr>
              <a:t>　　　預貯金　なし</a:t>
            </a:r>
          </a:p>
          <a:p>
            <a:pPr marL="0" indent="0">
              <a:buNone/>
            </a:pPr>
            <a:r>
              <a:rPr kumimoji="1" lang="ja-JP" altLang="en-US" sz="2200" dirty="0">
                <a:latin typeface="BIZ UDPゴシック" panose="020B0400000000000000" pitchFamily="50" charset="-128"/>
                <a:ea typeface="BIZ UDPゴシック" panose="020B0400000000000000" pitchFamily="50" charset="-128"/>
              </a:rPr>
              <a:t>・就労について　　　ご本人・ご両親共に一般</a:t>
            </a:r>
            <a:r>
              <a:rPr lang="ja-JP" altLang="en-US" sz="2200" dirty="0">
                <a:latin typeface="BIZ UDPゴシック" panose="020B0400000000000000" pitchFamily="50" charset="-128"/>
                <a:ea typeface="BIZ UDPゴシック" panose="020B0400000000000000" pitchFamily="50" charset="-128"/>
              </a:rPr>
              <a:t>就労</a:t>
            </a:r>
            <a:r>
              <a:rPr kumimoji="1" lang="ja-JP" altLang="en-US" sz="2200" dirty="0">
                <a:latin typeface="BIZ UDPゴシック" panose="020B0400000000000000" pitchFamily="50" charset="-128"/>
                <a:ea typeface="BIZ UDPゴシック" panose="020B0400000000000000" pitchFamily="50" charset="-128"/>
              </a:rPr>
              <a:t>を希望</a:t>
            </a:r>
          </a:p>
          <a:p>
            <a:pPr marL="0" indent="0">
              <a:buNone/>
            </a:pPr>
            <a:r>
              <a:rPr lang="ja-JP" altLang="en-US" sz="2200" dirty="0">
                <a:latin typeface="BIZ UDPゴシック" panose="020B0400000000000000" pitchFamily="50" charset="-128"/>
                <a:ea typeface="BIZ UDPゴシック" panose="020B0400000000000000" pitchFamily="50" charset="-128"/>
              </a:rPr>
              <a:t>・日常生活について　</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身の回りのことは自立、家事全般は母親任せ</a:t>
            </a:r>
          </a:p>
          <a:p>
            <a:pPr marL="0" indent="0">
              <a:buNone/>
            </a:pPr>
            <a:r>
              <a:rPr lang="ja-JP" altLang="en-US" sz="2200" dirty="0">
                <a:latin typeface="BIZ UDPゴシック" panose="020B0400000000000000" pitchFamily="50" charset="-128"/>
                <a:ea typeface="BIZ UDPゴシック" panose="020B0400000000000000" pitchFamily="50" charset="-128"/>
              </a:rPr>
              <a:t>　　　言葉での会話、社会ルールの理解は平均的、社会経験が少ない</a:t>
            </a:r>
            <a:endParaRPr lang="en-US" altLang="ja-JP" sz="2200" dirty="0">
              <a:latin typeface="BIZ UDPゴシック" panose="020B0400000000000000" pitchFamily="50" charset="-128"/>
              <a:ea typeface="BIZ UDPゴシック" panose="020B0400000000000000" pitchFamily="50" charset="-128"/>
            </a:endParaRPr>
          </a:p>
          <a:p>
            <a:pPr marL="0" indent="0">
              <a:buNone/>
            </a:pPr>
            <a:endParaRPr kumimoji="1" lang="ja-JP" altLang="en-US" sz="2000"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A00D5062-90A0-1B19-42D8-7DB8D34E70FA}"/>
              </a:ext>
            </a:extLst>
          </p:cNvPr>
          <p:cNvSpPr/>
          <p:nvPr/>
        </p:nvSpPr>
        <p:spPr>
          <a:xfrm>
            <a:off x="6426900" y="1501628"/>
            <a:ext cx="5020774" cy="467533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コンテンツ プレースホルダー 4" descr="図形">
            <a:extLst>
              <a:ext uri="{FF2B5EF4-FFF2-40B4-BE49-F238E27FC236}">
                <a16:creationId xmlns:a16="http://schemas.microsoft.com/office/drawing/2014/main" id="{8AA2534A-F3A1-B8C4-4A1A-43DB2EF40EE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556664" y="1928654"/>
            <a:ext cx="4797136" cy="4145280"/>
          </a:xfrm>
          <a:prstGeom prst="rect">
            <a:avLst/>
          </a:prstGeom>
          <a:noFill/>
          <a:ln>
            <a:noFill/>
          </a:ln>
        </p:spPr>
      </p:pic>
    </p:spTree>
    <p:extLst>
      <p:ext uri="{BB962C8B-B14F-4D97-AF65-F5344CB8AC3E}">
        <p14:creationId xmlns:p14="http://schemas.microsoft.com/office/powerpoint/2010/main" val="2973037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9094E4-D032-B3A4-AB97-0A8E598EF0B1}"/>
              </a:ext>
            </a:extLst>
          </p:cNvPr>
          <p:cNvSpPr>
            <a:spLocks noGrp="1"/>
          </p:cNvSpPr>
          <p:nvPr>
            <p:ph type="title"/>
          </p:nvPr>
        </p:nvSpPr>
        <p:spPr>
          <a:xfrm>
            <a:off x="838200" y="558071"/>
            <a:ext cx="10515600" cy="656279"/>
          </a:xfrm>
        </p:spPr>
        <p:txBody>
          <a:bodyPr>
            <a:normAutofit fontScale="90000"/>
          </a:bodyPr>
          <a:lstStyle/>
          <a:p>
            <a:r>
              <a:rPr lang="ja-JP" altLang="en-US" dirty="0">
                <a:latin typeface="BIZ UDPゴシック" panose="020B0400000000000000" pitchFamily="50" charset="-128"/>
                <a:ea typeface="BIZ UDPゴシック" panose="020B0400000000000000" pitchFamily="50" charset="-128"/>
              </a:rPr>
              <a:t>生育歴</a:t>
            </a:r>
            <a:endParaRPr kumimoji="1" lang="ja-JP" altLang="en-US"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F7E97885-60D1-8D89-A0F6-2D8054AEC08F}"/>
              </a:ext>
            </a:extLst>
          </p:cNvPr>
          <p:cNvSpPr>
            <a:spLocks noGrp="1"/>
          </p:cNvSpPr>
          <p:nvPr>
            <p:ph idx="1"/>
          </p:nvPr>
        </p:nvSpPr>
        <p:spPr>
          <a:xfrm>
            <a:off x="838200" y="1570795"/>
            <a:ext cx="10515600" cy="4729134"/>
          </a:xfrm>
        </p:spPr>
        <p:txBody>
          <a:bodyPr>
            <a:normAutofit fontScale="92500" lnSpcReduction="20000"/>
          </a:bodyPr>
          <a:lstStyle/>
          <a:p>
            <a:pPr marL="0" indent="0">
              <a:lnSpc>
                <a:spcPct val="120000"/>
              </a:lnSpc>
              <a:buNone/>
            </a:pPr>
            <a:r>
              <a:rPr kumimoji="1" lang="ja-JP" altLang="en-US" sz="1900" dirty="0">
                <a:latin typeface="BIZ UDPゴシック" panose="020B0400000000000000" pitchFamily="50" charset="-128"/>
                <a:ea typeface="BIZ UDPゴシック" panose="020B0400000000000000" pitchFamily="50" charset="-128"/>
              </a:rPr>
              <a:t>・先天性心疾患</a:t>
            </a:r>
            <a:r>
              <a:rPr lang="ja-JP" altLang="en-US" sz="1900" dirty="0">
                <a:latin typeface="BIZ UDPゴシック" panose="020B0400000000000000" pitchFamily="50" charset="-128"/>
                <a:ea typeface="BIZ UDPゴシック" panose="020B0400000000000000" pitchFamily="50" charset="-128"/>
              </a:rPr>
              <a:t>のため幼少期に２度の心臓の手術を行う</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　生後３ケ月時に院内感染が原因の急性脳症を発症</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　毎年心臓の定期検診を受診しているが運動制限等はなし</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　</a:t>
            </a:r>
            <a:r>
              <a:rPr lang="en-US" altLang="ja-JP" sz="1900" dirty="0">
                <a:latin typeface="BIZ UDPゴシック" panose="020B0400000000000000" pitchFamily="50" charset="-128"/>
                <a:ea typeface="BIZ UDPゴシック" panose="020B0400000000000000" pitchFamily="50" charset="-128"/>
              </a:rPr>
              <a:t>13</a:t>
            </a:r>
            <a:r>
              <a:rPr lang="ja-JP" altLang="en-US" sz="1900" dirty="0">
                <a:latin typeface="BIZ UDPゴシック" panose="020B0400000000000000" pitchFamily="50" charset="-128"/>
                <a:ea typeface="BIZ UDPゴシック" panose="020B0400000000000000" pitchFamily="50" charset="-128"/>
              </a:rPr>
              <a:t>歳、高血圧の指摘を受け、降圧剤の服用を継続中</a:t>
            </a:r>
            <a:endParaRPr lang="en-US" altLang="ja-JP" sz="1900"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・保育所ではわずかに発達の遅れが認められた</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・小学校は普通学級、国語・算数は授業に付いていけず、担任教諭の補講を受けていた</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・中学校も普通学級、私立の高等学校に進学、通知表の評価は</a:t>
            </a:r>
            <a:r>
              <a:rPr lang="en-US" altLang="ja-JP" sz="1900" dirty="0">
                <a:latin typeface="BIZ UDPゴシック" panose="020B0400000000000000" pitchFamily="50" charset="-128"/>
                <a:ea typeface="BIZ UDPゴシック" panose="020B0400000000000000" pitchFamily="50" charset="-128"/>
              </a:rPr>
              <a:t>5</a:t>
            </a:r>
            <a:r>
              <a:rPr lang="ja-JP" altLang="en-US" sz="1900" dirty="0">
                <a:latin typeface="BIZ UDPゴシック" panose="020B0400000000000000" pitchFamily="50" charset="-128"/>
                <a:ea typeface="BIZ UDPゴシック" panose="020B0400000000000000" pitchFamily="50" charset="-128"/>
              </a:rPr>
              <a:t>段階で</a:t>
            </a:r>
            <a:r>
              <a:rPr lang="en-US" altLang="ja-JP" sz="1900" dirty="0">
                <a:latin typeface="BIZ UDPゴシック" panose="020B0400000000000000" pitchFamily="50" charset="-128"/>
                <a:ea typeface="BIZ UDPゴシック" panose="020B0400000000000000" pitchFamily="50" charset="-128"/>
              </a:rPr>
              <a:t>1</a:t>
            </a:r>
            <a:r>
              <a:rPr lang="ja-JP" altLang="en-US" sz="1900" dirty="0">
                <a:latin typeface="BIZ UDPゴシック" panose="020B0400000000000000" pitchFamily="50" charset="-128"/>
                <a:ea typeface="BIZ UDPゴシック" panose="020B0400000000000000" pitchFamily="50" charset="-128"/>
              </a:rPr>
              <a:t>及び</a:t>
            </a:r>
            <a:r>
              <a:rPr lang="en-US" altLang="ja-JP" sz="1900" dirty="0">
                <a:latin typeface="BIZ UDPゴシック" panose="020B0400000000000000" pitchFamily="50" charset="-128"/>
                <a:ea typeface="BIZ UDPゴシック" panose="020B0400000000000000" pitchFamily="50" charset="-128"/>
              </a:rPr>
              <a:t>2</a:t>
            </a:r>
            <a:r>
              <a:rPr lang="ja-JP" altLang="en-US" sz="1900" dirty="0">
                <a:latin typeface="BIZ UDPゴシック" panose="020B0400000000000000" pitchFamily="50" charset="-128"/>
                <a:ea typeface="BIZ UDPゴシック" panose="020B0400000000000000" pitchFamily="50" charset="-128"/>
              </a:rPr>
              <a:t>の評価だった</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 サッカー部に在籍、万年補欠だったが友人関係も良好で不登校もなく、皆出席で卒業</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・私立の</a:t>
            </a:r>
            <a:r>
              <a:rPr lang="en-US" altLang="ja-JP" sz="1900" dirty="0">
                <a:latin typeface="BIZ UDPゴシック" panose="020B0400000000000000" pitchFamily="50" charset="-128"/>
                <a:ea typeface="BIZ UDPゴシック" panose="020B0400000000000000" pitchFamily="50" charset="-128"/>
              </a:rPr>
              <a:t>4</a:t>
            </a:r>
            <a:r>
              <a:rPr lang="ja-JP" altLang="en-US" sz="1900" dirty="0">
                <a:latin typeface="BIZ UDPゴシック" panose="020B0400000000000000" pitchFamily="50" charset="-128"/>
                <a:ea typeface="BIZ UDPゴシック" panose="020B0400000000000000" pitchFamily="50" charset="-128"/>
              </a:rPr>
              <a:t>年制大学に進学、電車の乗り継ぎ等通学手段を覚えるまで時間がかかり、母親がしばらく付き添った</a:t>
            </a:r>
          </a:p>
          <a:p>
            <a:pPr marL="0" indent="0">
              <a:lnSpc>
                <a:spcPct val="120000"/>
              </a:lnSpc>
              <a:buNone/>
            </a:pPr>
            <a:r>
              <a:rPr lang="ja-JP" altLang="en-US" sz="1900" dirty="0">
                <a:latin typeface="BIZ UDPゴシック" panose="020B0400000000000000" pitchFamily="50" charset="-128"/>
                <a:ea typeface="BIZ UDPゴシック" panose="020B0400000000000000" pitchFamily="50" charset="-128"/>
              </a:rPr>
              <a:t>・学齢期には、家庭生活上困ることもなく、心疾患以外の医療機関の受診や専門機関への相談もなく、福祉サービスの利用もない</a:t>
            </a:r>
          </a:p>
          <a:p>
            <a:pPr marL="0" indent="0">
              <a:lnSpc>
                <a:spcPct val="120000"/>
              </a:lnSpc>
              <a:buNone/>
            </a:pPr>
            <a:endParaRPr lang="ja-JP" altLang="en-US"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701495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B7B19-5C11-D282-0D21-6A83D77F6C6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C6FE8BB-2326-719A-4A96-555A2C7EEA52}"/>
              </a:ext>
            </a:extLst>
          </p:cNvPr>
          <p:cNvSpPr>
            <a:spLocks noGrp="1"/>
          </p:cNvSpPr>
          <p:nvPr>
            <p:ph type="title"/>
          </p:nvPr>
        </p:nvSpPr>
        <p:spPr>
          <a:xfrm>
            <a:off x="779477" y="360727"/>
            <a:ext cx="10515600" cy="1082179"/>
          </a:xfrm>
        </p:spPr>
        <p:txBody>
          <a:bodyPr>
            <a:noAutofit/>
          </a:bodyPr>
          <a:lstStyle/>
          <a:p>
            <a:r>
              <a:rPr lang="ja-JP" altLang="en-US" sz="3600" dirty="0">
                <a:latin typeface="BIZ UDPゴシック" panose="020B0400000000000000" pitchFamily="50" charset="-128"/>
                <a:ea typeface="BIZ UDPゴシック" panose="020B0400000000000000" pitchFamily="50" charset="-128"/>
              </a:rPr>
              <a:t>生活困窮者自立支援事業</a:t>
            </a:r>
            <a:r>
              <a:rPr lang="en-US" altLang="ja-JP" sz="3600" dirty="0">
                <a:latin typeface="BIZ UDPゴシック" panose="020B0400000000000000" pitchFamily="50" charset="-128"/>
                <a:ea typeface="BIZ UDPゴシック" panose="020B0400000000000000" pitchFamily="50" charset="-128"/>
              </a:rPr>
              <a:t>(</a:t>
            </a:r>
            <a:r>
              <a:rPr lang="ja-JP" altLang="en-US" sz="3600" dirty="0">
                <a:latin typeface="BIZ UDPゴシック" panose="020B0400000000000000" pitchFamily="50" charset="-128"/>
                <a:ea typeface="BIZ UDPゴシック" panose="020B0400000000000000" pitchFamily="50" charset="-128"/>
              </a:rPr>
              <a:t>就労訓練事業</a:t>
            </a:r>
            <a:r>
              <a:rPr lang="en-US" altLang="ja-JP" sz="3600" dirty="0">
                <a:latin typeface="BIZ UDPゴシック" panose="020B0400000000000000" pitchFamily="50" charset="-128"/>
                <a:ea typeface="BIZ UDPゴシック" panose="020B0400000000000000" pitchFamily="50" charset="-128"/>
              </a:rPr>
              <a:t>)</a:t>
            </a:r>
            <a:r>
              <a:rPr lang="ja-JP" altLang="en-US" sz="3600" dirty="0">
                <a:latin typeface="BIZ UDPゴシック" panose="020B0400000000000000" pitchFamily="50" charset="-128"/>
                <a:ea typeface="BIZ UDPゴシック" panose="020B0400000000000000" pitchFamily="50" charset="-128"/>
              </a:rPr>
              <a:t>利用の原因・経過等</a:t>
            </a:r>
            <a:endParaRPr kumimoji="1" lang="ja-JP" altLang="en-US" sz="3600"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1D0A1031-EA3D-6706-C508-B0A42C8A9BFC}"/>
              </a:ext>
            </a:extLst>
          </p:cNvPr>
          <p:cNvSpPr>
            <a:spLocks noGrp="1"/>
          </p:cNvSpPr>
          <p:nvPr>
            <p:ph idx="1"/>
          </p:nvPr>
        </p:nvSpPr>
        <p:spPr>
          <a:xfrm>
            <a:off x="687198" y="1577131"/>
            <a:ext cx="10515600" cy="5041784"/>
          </a:xfrm>
        </p:spPr>
        <p:txBody>
          <a:bodyPr>
            <a:normAutofit fontScale="77500" lnSpcReduction="20000"/>
          </a:bodyPr>
          <a:lstStyle/>
          <a:p>
            <a:pPr marL="0" indent="0">
              <a:lnSpc>
                <a:spcPct val="120000"/>
              </a:lnSpc>
              <a:buNone/>
            </a:pPr>
            <a:r>
              <a:rPr kumimoji="1" lang="ja-JP" altLang="en-US" sz="2100" dirty="0">
                <a:latin typeface="BIZ UDPゴシック" panose="020B0400000000000000" pitchFamily="50" charset="-128"/>
                <a:ea typeface="BIZ UDPゴシック" panose="020B0400000000000000" pitchFamily="50" charset="-128"/>
              </a:rPr>
              <a:t>・大学時代、自宅近くのスーパーマーケットで品出しのアルバイトをする。レジ等他の業務はなく、一定の品出しのみをしていた</a:t>
            </a:r>
          </a:p>
          <a:p>
            <a:pPr marL="0" indent="0">
              <a:lnSpc>
                <a:spcPct val="120000"/>
              </a:lnSpc>
              <a:buNone/>
            </a:pPr>
            <a:r>
              <a:rPr lang="ja-JP" altLang="en-US" sz="2100" dirty="0">
                <a:latin typeface="BIZ UDPゴシック" panose="020B0400000000000000" pitchFamily="50" charset="-128"/>
                <a:ea typeface="BIZ UDPゴシック" panose="020B0400000000000000" pitchFamily="50" charset="-128"/>
              </a:rPr>
              <a:t>・アルバイトは、自動車教習所との両立が難しくなり約</a:t>
            </a:r>
            <a:r>
              <a:rPr lang="en-US" altLang="ja-JP" sz="2100" dirty="0">
                <a:latin typeface="BIZ UDPゴシック" panose="020B0400000000000000" pitchFamily="50" charset="-128"/>
                <a:ea typeface="BIZ UDPゴシック" panose="020B0400000000000000" pitchFamily="50" charset="-128"/>
              </a:rPr>
              <a:t>2</a:t>
            </a:r>
            <a:r>
              <a:rPr lang="ja-JP" altLang="en-US" sz="2100" dirty="0">
                <a:latin typeface="BIZ UDPゴシック" panose="020B0400000000000000" pitchFamily="50" charset="-128"/>
                <a:ea typeface="BIZ UDPゴシック" panose="020B0400000000000000" pitchFamily="50" charset="-128"/>
              </a:rPr>
              <a:t>年ほどで辞めた。運転免許取得までに約</a:t>
            </a:r>
            <a:r>
              <a:rPr lang="en-US" altLang="ja-JP" sz="2100" dirty="0">
                <a:latin typeface="BIZ UDPゴシック" panose="020B0400000000000000" pitchFamily="50" charset="-128"/>
                <a:ea typeface="BIZ UDPゴシック" panose="020B0400000000000000" pitchFamily="50" charset="-128"/>
              </a:rPr>
              <a:t>1</a:t>
            </a:r>
            <a:r>
              <a:rPr lang="ja-JP" altLang="en-US" sz="2100" dirty="0">
                <a:latin typeface="BIZ UDPゴシック" panose="020B0400000000000000" pitchFamily="50" charset="-128"/>
                <a:ea typeface="BIZ UDPゴシック" panose="020B0400000000000000" pitchFamily="50" charset="-128"/>
              </a:rPr>
              <a:t>年かかり、学科試験は</a:t>
            </a:r>
            <a:r>
              <a:rPr lang="en-US" altLang="ja-JP" sz="2100" dirty="0">
                <a:latin typeface="BIZ UDPゴシック" panose="020B0400000000000000" pitchFamily="50" charset="-128"/>
                <a:ea typeface="BIZ UDPゴシック" panose="020B0400000000000000" pitchFamily="50" charset="-128"/>
              </a:rPr>
              <a:t>28</a:t>
            </a:r>
            <a:r>
              <a:rPr lang="ja-JP" altLang="en-US" sz="2100" dirty="0">
                <a:latin typeface="BIZ UDPゴシック" panose="020B0400000000000000" pitchFamily="50" charset="-128"/>
                <a:ea typeface="BIZ UDPゴシック" panose="020B0400000000000000" pitchFamily="50" charset="-128"/>
              </a:rPr>
              <a:t>回目で合格した</a:t>
            </a:r>
          </a:p>
          <a:p>
            <a:pPr marL="0" indent="0">
              <a:lnSpc>
                <a:spcPct val="120000"/>
              </a:lnSpc>
              <a:buNone/>
            </a:pPr>
            <a:r>
              <a:rPr lang="ja-JP" altLang="en-US" sz="2100" dirty="0">
                <a:latin typeface="BIZ UDPゴシック" panose="020B0400000000000000" pitchFamily="50" charset="-128"/>
                <a:ea typeface="BIZ UDPゴシック" panose="020B0400000000000000" pitchFamily="50" charset="-128"/>
              </a:rPr>
              <a:t>・大学卒業後、大手外食チェーン店に正社員として就職するが、仕事手順が覚えられない、仕事の段取りができない等があり、パート社員のいじめが原因で約</a:t>
            </a:r>
            <a:r>
              <a:rPr lang="en-US" altLang="ja-JP" sz="2100" dirty="0">
                <a:latin typeface="BIZ UDPゴシック" panose="020B0400000000000000" pitchFamily="50" charset="-128"/>
                <a:ea typeface="BIZ UDPゴシック" panose="020B0400000000000000" pitchFamily="50" charset="-128"/>
              </a:rPr>
              <a:t>1</a:t>
            </a:r>
            <a:r>
              <a:rPr lang="ja-JP" altLang="en-US" sz="2100" dirty="0">
                <a:latin typeface="BIZ UDPゴシック" panose="020B0400000000000000" pitchFamily="50" charset="-128"/>
                <a:ea typeface="BIZ UDPゴシック" panose="020B0400000000000000" pitchFamily="50" charset="-128"/>
              </a:rPr>
              <a:t>ケ月で退職</a:t>
            </a:r>
          </a:p>
          <a:p>
            <a:pPr marL="0" indent="0">
              <a:lnSpc>
                <a:spcPct val="120000"/>
              </a:lnSpc>
              <a:buNone/>
            </a:pPr>
            <a:r>
              <a:rPr lang="ja-JP" altLang="en-US" sz="2100" dirty="0">
                <a:latin typeface="BIZ UDPゴシック" panose="020B0400000000000000" pitchFamily="50" charset="-128"/>
                <a:ea typeface="BIZ UDPゴシック" panose="020B0400000000000000" pitchFamily="50" charset="-128"/>
              </a:rPr>
              <a:t>・離職後、自宅にて</a:t>
            </a:r>
            <a:r>
              <a:rPr lang="en-US" altLang="ja-JP" sz="2100" dirty="0">
                <a:latin typeface="BIZ UDPゴシック" panose="020B0400000000000000" pitchFamily="50" charset="-128"/>
                <a:ea typeface="BIZ UDPゴシック" panose="020B0400000000000000" pitchFamily="50" charset="-128"/>
              </a:rPr>
              <a:t>3</a:t>
            </a:r>
            <a:r>
              <a:rPr lang="ja-JP" altLang="en-US" sz="2100" dirty="0">
                <a:latin typeface="BIZ UDPゴシック" panose="020B0400000000000000" pitchFamily="50" charset="-128"/>
                <a:ea typeface="BIZ UDPゴシック" panose="020B0400000000000000" pitchFamily="50" charset="-128"/>
              </a:rPr>
              <a:t>ケ月引きこもりとなり、叔母の勧めで、地元社会福協議会が運営する「若者サポートステーション</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以後、サポステ</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」に相談、求職活動を行うが就職につながらず</a:t>
            </a:r>
          </a:p>
          <a:p>
            <a:pPr marL="0" indent="0">
              <a:lnSpc>
                <a:spcPct val="120000"/>
              </a:lnSpc>
              <a:buNone/>
            </a:pPr>
            <a:r>
              <a:rPr lang="ja-JP" altLang="en-US" sz="2100" dirty="0">
                <a:latin typeface="BIZ UDPゴシック" panose="020B0400000000000000" pitchFamily="50" charset="-128"/>
                <a:ea typeface="BIZ UDPゴシック" panose="020B0400000000000000" pitchFamily="50" charset="-128"/>
              </a:rPr>
              <a:t>・サポステの勧めで、障害者福祉施設の支援員を求職、職場実習を体験する</a:t>
            </a:r>
          </a:p>
          <a:p>
            <a:pPr marL="0" indent="0">
              <a:lnSpc>
                <a:spcPct val="120000"/>
              </a:lnSpc>
              <a:buNone/>
            </a:pPr>
            <a:r>
              <a:rPr lang="ja-JP" altLang="en-US" sz="2100" dirty="0">
                <a:latin typeface="BIZ UDPゴシック" panose="020B0400000000000000" pitchFamily="50" charset="-128"/>
                <a:ea typeface="BIZ UDPゴシック" panose="020B0400000000000000" pitchFamily="50" charset="-128"/>
              </a:rPr>
              <a:t>・職場実習時に、境界知能と軽度の高次脳機能障害が疑われ、市の生活支援課の介入により、民間社会福祉法人が運営する就労系事業所にて生活困窮者自立支援事業</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就労訓練事業</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の利用者として半年間生産活動に携わる</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非雇用型で工賃あり</a:t>
            </a:r>
            <a:r>
              <a:rPr lang="en-US" altLang="ja-JP" sz="2100" dirty="0">
                <a:latin typeface="BIZ UDPゴシック" panose="020B0400000000000000" pitchFamily="50" charset="-128"/>
                <a:ea typeface="BIZ UDPゴシック" panose="020B0400000000000000" pitchFamily="50" charset="-128"/>
              </a:rPr>
              <a:t>)</a:t>
            </a:r>
          </a:p>
          <a:p>
            <a:pPr marL="0" indent="0">
              <a:lnSpc>
                <a:spcPct val="120000"/>
              </a:lnSpc>
              <a:buNone/>
            </a:pPr>
            <a:r>
              <a:rPr lang="ja-JP" altLang="en-US" sz="2100" dirty="0">
                <a:latin typeface="BIZ UDPゴシック" panose="020B0400000000000000" pitchFamily="50" charset="-128"/>
                <a:ea typeface="BIZ UDPゴシック" panose="020B0400000000000000" pitchFamily="50" charset="-128"/>
              </a:rPr>
              <a:t>・その間、ハローワークで求職活動をしたが、就職にはつながらず。公共職業能力開発施設</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ポリテクセンター</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での訓練を勧められたが、訓練内容が、溶接・配線・パソコン等苦手分野とのことで、ご本人が拒否</a:t>
            </a:r>
          </a:p>
          <a:p>
            <a:pPr marL="0" indent="0">
              <a:lnSpc>
                <a:spcPct val="120000"/>
              </a:lnSpc>
              <a:buNone/>
            </a:pPr>
            <a:r>
              <a:rPr lang="ja-JP" altLang="en-US" sz="2100" dirty="0">
                <a:latin typeface="BIZ UDPゴシック" panose="020B0400000000000000" pitchFamily="50" charset="-128"/>
                <a:ea typeface="BIZ UDPゴシック" panose="020B0400000000000000" pitchFamily="50" charset="-128"/>
              </a:rPr>
              <a:t>・就労アセスメントを受け、一般就労</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障害者雇用枠</a:t>
            </a:r>
            <a:r>
              <a:rPr lang="en-US" altLang="ja-JP" sz="2100" dirty="0">
                <a:latin typeface="BIZ UDPゴシック" panose="020B0400000000000000" pitchFamily="50" charset="-128"/>
                <a:ea typeface="BIZ UDPゴシック" panose="020B0400000000000000" pitchFamily="50" charset="-128"/>
              </a:rPr>
              <a:t>)</a:t>
            </a:r>
            <a:r>
              <a:rPr lang="ja-JP" altLang="en-US" sz="2100" dirty="0">
                <a:latin typeface="BIZ UDPゴシック" panose="020B0400000000000000" pitchFamily="50" charset="-128"/>
                <a:ea typeface="BIZ UDPゴシック" panose="020B0400000000000000" pitchFamily="50" charset="-128"/>
              </a:rPr>
              <a:t>での求職が適当との評価があったが、就職に必要な障害者手帳の取得に、ご本人・ご両親共に前向きになれず、求職活動は中断</a:t>
            </a:r>
          </a:p>
          <a:p>
            <a:pPr marL="0" indent="0">
              <a:lnSpc>
                <a:spcPct val="120000"/>
              </a:lnSpc>
              <a:buNone/>
            </a:pPr>
            <a:endParaRPr lang="ja-JP" altLang="en-US" sz="1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253848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E3B5D-2248-9306-CC5D-F799B063B67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488543A-2F02-5340-4CDE-7F7A1A1F557A}"/>
              </a:ext>
            </a:extLst>
          </p:cNvPr>
          <p:cNvSpPr>
            <a:spLocks noGrp="1"/>
          </p:cNvSpPr>
          <p:nvPr>
            <p:ph type="title"/>
          </p:nvPr>
        </p:nvSpPr>
        <p:spPr>
          <a:xfrm>
            <a:off x="779477" y="360727"/>
            <a:ext cx="10515600" cy="1082179"/>
          </a:xfrm>
        </p:spPr>
        <p:txBody>
          <a:bodyPr>
            <a:normAutofit/>
          </a:bodyPr>
          <a:lstStyle/>
          <a:p>
            <a:r>
              <a:rPr lang="ja-JP" altLang="en-US" sz="3600" dirty="0">
                <a:latin typeface="BIZ UDPゴシック" panose="020B0400000000000000" pitchFamily="50" charset="-128"/>
                <a:ea typeface="BIZ UDPゴシック" panose="020B0400000000000000" pitchFamily="50" charset="-128"/>
              </a:rPr>
              <a:t>就労継続支援</a:t>
            </a:r>
            <a:r>
              <a:rPr lang="en-US" altLang="ja-JP" sz="3600" dirty="0">
                <a:latin typeface="BIZ UDPゴシック" panose="020B0400000000000000" pitchFamily="50" charset="-128"/>
                <a:ea typeface="BIZ UDPゴシック" panose="020B0400000000000000" pitchFamily="50" charset="-128"/>
              </a:rPr>
              <a:t>B</a:t>
            </a:r>
            <a:r>
              <a:rPr lang="ja-JP" altLang="en-US" sz="3600" dirty="0">
                <a:latin typeface="BIZ UDPゴシック" panose="020B0400000000000000" pitchFamily="50" charset="-128"/>
                <a:ea typeface="BIZ UDPゴシック" panose="020B0400000000000000" pitchFamily="50" charset="-128"/>
              </a:rPr>
              <a:t>型事業利用の原因・経過等</a:t>
            </a:r>
            <a:endParaRPr kumimoji="1" lang="ja-JP" altLang="en-US" sz="3600"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E11BC6F9-E1A7-1B45-2CEE-84A84263EEF9}"/>
              </a:ext>
            </a:extLst>
          </p:cNvPr>
          <p:cNvSpPr>
            <a:spLocks noGrp="1"/>
          </p:cNvSpPr>
          <p:nvPr>
            <p:ph idx="1"/>
          </p:nvPr>
        </p:nvSpPr>
        <p:spPr>
          <a:xfrm>
            <a:off x="779477" y="1914692"/>
            <a:ext cx="10515600" cy="4345497"/>
          </a:xfrm>
        </p:spPr>
        <p:txBody>
          <a:bodyPr>
            <a:normAutofit/>
          </a:bodyPr>
          <a:lstStyle/>
          <a:p>
            <a:pPr marL="0" indent="0">
              <a:lnSpc>
                <a:spcPct val="120000"/>
              </a:lnSpc>
              <a:buNone/>
            </a:pPr>
            <a:r>
              <a:rPr kumimoji="1" lang="ja-JP" altLang="en-US" sz="18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生活困窮者自立支援事業の訓練終了時に、ご本人から「障害者手帳の取得には抵抗があるが、就労系事業所での生産活動については継続したい」との申し出がある</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・市障害福祉課と障害者相談支援センターに相談し、精神科にて、発達検査を受け、医師の意見書に基づき、障害福祉サービスを正式に利用することになった</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・担当の相談支援専門員と共に、近隣の就労系事業所</a:t>
            </a:r>
            <a:r>
              <a:rPr lang="en-US" altLang="ja-JP" sz="1600" dirty="0">
                <a:latin typeface="BIZ UDPゴシック" panose="020B0400000000000000" pitchFamily="50" charset="-128"/>
                <a:ea typeface="BIZ UDPゴシック" panose="020B0400000000000000" pitchFamily="50" charset="-128"/>
              </a:rPr>
              <a:t>(A</a:t>
            </a:r>
            <a:r>
              <a:rPr lang="ja-JP" altLang="en-US" sz="1600" dirty="0">
                <a:latin typeface="BIZ UDPゴシック" panose="020B0400000000000000" pitchFamily="50" charset="-128"/>
                <a:ea typeface="BIZ UDPゴシック" panose="020B0400000000000000" pitchFamily="50" charset="-128"/>
              </a:rPr>
              <a:t>型・</a:t>
            </a:r>
            <a:r>
              <a:rPr lang="en-US" altLang="ja-JP" sz="1600" dirty="0">
                <a:latin typeface="BIZ UDPゴシック" panose="020B0400000000000000" pitchFamily="50" charset="-128"/>
                <a:ea typeface="BIZ UDPゴシック" panose="020B0400000000000000" pitchFamily="50" charset="-128"/>
              </a:rPr>
              <a:t>B</a:t>
            </a:r>
            <a:r>
              <a:rPr lang="ja-JP" altLang="en-US" sz="1600" dirty="0">
                <a:latin typeface="BIZ UDPゴシック" panose="020B0400000000000000" pitchFamily="50" charset="-128"/>
                <a:ea typeface="BIZ UDPゴシック" panose="020B0400000000000000" pitchFamily="50" charset="-128"/>
              </a:rPr>
              <a:t>型・移行</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を見学し、ご本人の希望により、主に施設外就労活動をしている</a:t>
            </a:r>
            <a:r>
              <a:rPr lang="en-US" altLang="ja-JP" sz="1600" dirty="0">
                <a:latin typeface="BIZ UDPゴシック" panose="020B0400000000000000" pitchFamily="50" charset="-128"/>
                <a:ea typeface="BIZ UDPゴシック" panose="020B0400000000000000" pitchFamily="50" charset="-128"/>
              </a:rPr>
              <a:t>B</a:t>
            </a:r>
            <a:r>
              <a:rPr lang="ja-JP" altLang="en-US" sz="1600" dirty="0">
                <a:latin typeface="BIZ UDPゴシック" panose="020B0400000000000000" pitchFamily="50" charset="-128"/>
                <a:ea typeface="BIZ UDPゴシック" panose="020B0400000000000000" pitchFamily="50" charset="-128"/>
              </a:rPr>
              <a:t>型事業所の利用を開始した</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サービス等利用計画の「総合的な援助の方針」については、ご本人・ご両親共に一般就労への強い希望があるので、一般就労へ向けての方向性を固め、就労アセスメントと生活アセスメントを両方行いながら、今後の職業生活のイメージを作ることと設定</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施設外就労活動に取り組みながら、同時に、職業準備性ピラミットや就労準備性チェックシートの活用により、座学・個人ワーク・実践・記録・面談等の活動を積み重ね、自分の強み・弱みを意識できる支援を行い、一般就労に向けての準備を行った</a:t>
            </a:r>
          </a:p>
          <a:p>
            <a:pPr marL="0" indent="0">
              <a:lnSpc>
                <a:spcPct val="120000"/>
              </a:lnSpc>
              <a:buNone/>
            </a:pPr>
            <a:endParaRPr lang="ja-JP" altLang="en-US" sz="1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65065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37372-14EA-255E-1F0E-3379B82D422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BEBF82E-B850-BDAD-CE8A-CF62977862B9}"/>
              </a:ext>
            </a:extLst>
          </p:cNvPr>
          <p:cNvSpPr>
            <a:spLocks noGrp="1"/>
          </p:cNvSpPr>
          <p:nvPr>
            <p:ph type="title"/>
          </p:nvPr>
        </p:nvSpPr>
        <p:spPr>
          <a:xfrm>
            <a:off x="779477" y="360727"/>
            <a:ext cx="10515600" cy="1082179"/>
          </a:xfrm>
        </p:spPr>
        <p:txBody>
          <a:bodyPr>
            <a:normAutofit/>
          </a:bodyPr>
          <a:lstStyle/>
          <a:p>
            <a:r>
              <a:rPr lang="ja-JP" altLang="en-US" sz="3600" dirty="0">
                <a:latin typeface="BIZ UDPゴシック" panose="020B0400000000000000" pitchFamily="50" charset="-128"/>
                <a:ea typeface="BIZ UDPゴシック" panose="020B0400000000000000" pitchFamily="50" charset="-128"/>
              </a:rPr>
              <a:t>就労継続支援</a:t>
            </a:r>
            <a:r>
              <a:rPr lang="en-US" altLang="ja-JP" sz="3600" dirty="0">
                <a:latin typeface="BIZ UDPゴシック" panose="020B0400000000000000" pitchFamily="50" charset="-128"/>
                <a:ea typeface="BIZ UDPゴシック" panose="020B0400000000000000" pitchFamily="50" charset="-128"/>
              </a:rPr>
              <a:t>B</a:t>
            </a:r>
            <a:r>
              <a:rPr lang="ja-JP" altLang="en-US" sz="3600" dirty="0">
                <a:latin typeface="BIZ UDPゴシック" panose="020B0400000000000000" pitchFamily="50" charset="-128"/>
                <a:ea typeface="BIZ UDPゴシック" panose="020B0400000000000000" pitchFamily="50" charset="-128"/>
              </a:rPr>
              <a:t>型事業利用終了に向けて</a:t>
            </a:r>
            <a:endParaRPr kumimoji="1" lang="ja-JP" altLang="en-US" sz="3600"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EBC26C15-EE23-046E-8730-987E1C83F9E6}"/>
              </a:ext>
            </a:extLst>
          </p:cNvPr>
          <p:cNvSpPr>
            <a:spLocks noGrp="1"/>
          </p:cNvSpPr>
          <p:nvPr>
            <p:ph idx="1"/>
          </p:nvPr>
        </p:nvSpPr>
        <p:spPr>
          <a:xfrm>
            <a:off x="687198" y="1685663"/>
            <a:ext cx="10515600" cy="4626360"/>
          </a:xfrm>
        </p:spPr>
        <p:txBody>
          <a:bodyPr>
            <a:normAutofit/>
          </a:bodyPr>
          <a:lstStyle/>
          <a:p>
            <a:pPr marL="0" indent="0">
              <a:lnSpc>
                <a:spcPct val="120000"/>
              </a:lnSpc>
              <a:buNone/>
            </a:pPr>
            <a:r>
              <a:rPr kumimoji="1" lang="ja-JP" altLang="en-US" sz="1600" dirty="0">
                <a:latin typeface="BIZ UDPゴシック" panose="020B0400000000000000" pitchFamily="50" charset="-128"/>
                <a:ea typeface="BIZ UDPゴシック" panose="020B0400000000000000" pitchFamily="50" charset="-128"/>
              </a:rPr>
              <a:t>・施設外就労活動の様子としては、生産活動の環境が変わると、</a:t>
            </a:r>
            <a:r>
              <a:rPr kumimoji="1" lang="en-US" altLang="ja-JP" sz="1600" dirty="0">
                <a:latin typeface="BIZ UDPゴシック" panose="020B0400000000000000" pitchFamily="50" charset="-128"/>
                <a:ea typeface="BIZ UDPゴシック" panose="020B0400000000000000" pitchFamily="50" charset="-128"/>
              </a:rPr>
              <a:t>1</a:t>
            </a:r>
            <a:r>
              <a:rPr kumimoji="1" lang="ja-JP" altLang="en-US" sz="1600" dirty="0">
                <a:latin typeface="BIZ UDPゴシック" panose="020B0400000000000000" pitchFamily="50" charset="-128"/>
                <a:ea typeface="BIZ UDPゴシック" panose="020B0400000000000000" pitchFamily="50" charset="-128"/>
              </a:rPr>
              <a:t>週間程度、混乱して感情が不安定になったり、手順がわからなくなったりする。また、体調不良を感じて生産ラインに入れないこともあった</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・施設外就労先</a:t>
            </a:r>
            <a:r>
              <a:rPr lang="en-US" altLang="ja-JP" sz="1600" dirty="0">
                <a:latin typeface="BIZ UDPゴシック" panose="020B0400000000000000" pitchFamily="50" charset="-128"/>
                <a:ea typeface="BIZ UDPゴシック" panose="020B0400000000000000" pitchFamily="50" charset="-128"/>
              </a:rPr>
              <a:t>5</a:t>
            </a:r>
            <a:r>
              <a:rPr lang="ja-JP" altLang="en-US" sz="1600" dirty="0">
                <a:latin typeface="BIZ UDPゴシック" panose="020B0400000000000000" pitchFamily="50" charset="-128"/>
                <a:ea typeface="BIZ UDPゴシック" panose="020B0400000000000000" pitchFamily="50" charset="-128"/>
              </a:rPr>
              <a:t>企業、</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ラインの生産活動全般にシフトで取り組むと共に、支援者と一緒に作業レポートを記入して、毎日の振り返りを行うことに取り組んだ</a:t>
            </a:r>
          </a:p>
          <a:p>
            <a:pPr marL="0" indent="0">
              <a:lnSpc>
                <a:spcPct val="120000"/>
              </a:lnSpc>
              <a:buNone/>
            </a:pPr>
            <a:r>
              <a:rPr kumimoji="1" lang="ja-JP" altLang="en-US" sz="1600" dirty="0">
                <a:latin typeface="BIZ UDPゴシック" panose="020B0400000000000000" pitchFamily="50" charset="-128"/>
                <a:ea typeface="BIZ UDPゴシック" panose="020B0400000000000000" pitchFamily="50" charset="-128"/>
              </a:rPr>
              <a:t>・就労継続支援</a:t>
            </a:r>
            <a:r>
              <a:rPr kumimoji="1" lang="en-US" altLang="ja-JP" sz="1600" dirty="0">
                <a:latin typeface="BIZ UDPゴシック" panose="020B0400000000000000" pitchFamily="50" charset="-128"/>
                <a:ea typeface="BIZ UDPゴシック" panose="020B0400000000000000" pitchFamily="50" charset="-128"/>
              </a:rPr>
              <a:t>B</a:t>
            </a:r>
            <a:r>
              <a:rPr kumimoji="1" lang="ja-JP" altLang="en-US" sz="1600" dirty="0">
                <a:latin typeface="BIZ UDPゴシック" panose="020B0400000000000000" pitchFamily="50" charset="-128"/>
                <a:ea typeface="BIZ UDPゴシック" panose="020B0400000000000000" pitchFamily="50" charset="-128"/>
              </a:rPr>
              <a:t>型利用開始後</a:t>
            </a:r>
            <a:r>
              <a:rPr kumimoji="1" lang="en-US" altLang="ja-JP" sz="1600" dirty="0">
                <a:latin typeface="BIZ UDPゴシック" panose="020B0400000000000000" pitchFamily="50" charset="-128"/>
                <a:ea typeface="BIZ UDPゴシック" panose="020B0400000000000000" pitchFamily="50" charset="-128"/>
              </a:rPr>
              <a:t>1</a:t>
            </a:r>
            <a:r>
              <a:rPr kumimoji="1" lang="ja-JP" altLang="en-US" sz="1600" dirty="0">
                <a:latin typeface="BIZ UDPゴシック" panose="020B0400000000000000" pitchFamily="50" charset="-128"/>
                <a:ea typeface="BIZ UDPゴシック" panose="020B0400000000000000" pitchFamily="50" charset="-128"/>
              </a:rPr>
              <a:t>年が経過し、ご本人・ご両親から、「経済的不安があり</a:t>
            </a:r>
            <a:r>
              <a:rPr kumimoji="1" lang="en-US" altLang="ja-JP" sz="1600" dirty="0">
                <a:latin typeface="BIZ UDPゴシック" panose="020B0400000000000000" pitchFamily="50" charset="-128"/>
                <a:ea typeface="BIZ UDPゴシック" panose="020B0400000000000000" pitchFamily="50" charset="-128"/>
              </a:rPr>
              <a:t>1</a:t>
            </a:r>
            <a:r>
              <a:rPr kumimoji="1" lang="ja-JP" altLang="en-US" sz="1600" dirty="0">
                <a:latin typeface="BIZ UDPゴシック" panose="020B0400000000000000" pitchFamily="50" charset="-128"/>
                <a:ea typeface="BIZ UDPゴシック" panose="020B0400000000000000" pitchFamily="50" charset="-128"/>
              </a:rPr>
              <a:t>日も早く一般就労をしたい、可能ならば施設外就労先の企業へ一般就職したい」との申し出あり</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・企業にその旨を問い合わせたところ、一般就労</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障害者雇用枠</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での採用ならば検討するが、一般就労は困難との返答あり</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・しかし、一般就労</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障害者雇用枠</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で必要となる障害者手帳の取得については、ご本人・ご両親共に前向きになれず。特に父親の拒否感が強く、ご本人も父親の意見に流される傾向あり</a:t>
            </a:r>
          </a:p>
          <a:p>
            <a:pPr marL="0" indent="0">
              <a:lnSpc>
                <a:spcPct val="120000"/>
              </a:lnSpc>
              <a:buNone/>
            </a:pPr>
            <a:r>
              <a:rPr lang="ja-JP" altLang="en-US" sz="1600" dirty="0">
                <a:latin typeface="BIZ UDPゴシック" panose="020B0400000000000000" pitchFamily="50" charset="-128"/>
                <a:ea typeface="BIZ UDPゴシック" panose="020B0400000000000000" pitchFamily="50" charset="-128"/>
              </a:rPr>
              <a:t>・精神科での心理判定、障害者職業センターでの職業評価を受けながら、再度、ハローワークで一般就労の求職活動を支援するが、結果的に就職にはつながらなかった</a:t>
            </a:r>
          </a:p>
          <a:p>
            <a:pPr marL="0" indent="0">
              <a:lnSpc>
                <a:spcPct val="120000"/>
              </a:lnSpc>
              <a:buNone/>
            </a:pPr>
            <a:endParaRPr lang="ja-JP" altLang="en-US" sz="1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92668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1DAAD-F65D-9CFF-65A3-6CD241E34E6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F84C14A-8FD3-70F8-67A1-C3768B3DF242}"/>
              </a:ext>
            </a:extLst>
          </p:cNvPr>
          <p:cNvSpPr>
            <a:spLocks noGrp="1"/>
          </p:cNvSpPr>
          <p:nvPr>
            <p:ph type="title"/>
          </p:nvPr>
        </p:nvSpPr>
        <p:spPr>
          <a:xfrm>
            <a:off x="779477" y="360727"/>
            <a:ext cx="10515600" cy="1082179"/>
          </a:xfrm>
        </p:spPr>
        <p:txBody>
          <a:bodyPr>
            <a:normAutofit/>
          </a:bodyPr>
          <a:lstStyle/>
          <a:p>
            <a:r>
              <a:rPr lang="ja-JP" altLang="en-US" sz="3600" dirty="0">
                <a:latin typeface="BIZ UDPゴシック" panose="020B0400000000000000" pitchFamily="50" charset="-128"/>
                <a:ea typeface="BIZ UDPゴシック" panose="020B0400000000000000" pitchFamily="50" charset="-128"/>
              </a:rPr>
              <a:t>就労継続支援</a:t>
            </a:r>
            <a:r>
              <a:rPr lang="en-US" altLang="ja-JP" sz="3600" dirty="0">
                <a:latin typeface="BIZ UDPゴシック" panose="020B0400000000000000" pitchFamily="50" charset="-128"/>
                <a:ea typeface="BIZ UDPゴシック" panose="020B0400000000000000" pitchFamily="50" charset="-128"/>
              </a:rPr>
              <a:t>A</a:t>
            </a:r>
            <a:r>
              <a:rPr lang="ja-JP" altLang="en-US" sz="3600" dirty="0">
                <a:latin typeface="BIZ UDPゴシック" panose="020B0400000000000000" pitchFamily="50" charset="-128"/>
                <a:ea typeface="BIZ UDPゴシック" panose="020B0400000000000000" pitchFamily="50" charset="-128"/>
              </a:rPr>
              <a:t>型事業利用の原因・経過等</a:t>
            </a:r>
            <a:endParaRPr kumimoji="1" lang="ja-JP" altLang="en-US" sz="3600"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0F038B18-CDFF-4B1B-EFC5-AE330FE1EC96}"/>
              </a:ext>
            </a:extLst>
          </p:cNvPr>
          <p:cNvSpPr>
            <a:spLocks noGrp="1"/>
          </p:cNvSpPr>
          <p:nvPr>
            <p:ph idx="1"/>
          </p:nvPr>
        </p:nvSpPr>
        <p:spPr>
          <a:xfrm>
            <a:off x="779477" y="1442906"/>
            <a:ext cx="10515600" cy="4817283"/>
          </a:xfrm>
        </p:spPr>
        <p:txBody>
          <a:bodyPr>
            <a:normAutofit fontScale="92500" lnSpcReduction="20000"/>
          </a:bodyPr>
          <a:lstStyle/>
          <a:p>
            <a:pPr marL="0" indent="0">
              <a:lnSpc>
                <a:spcPct val="120000"/>
              </a:lnSpc>
              <a:buNone/>
            </a:pPr>
            <a:r>
              <a:rPr lang="ja-JP" altLang="en-US" sz="1800" dirty="0">
                <a:latin typeface="BIZ UDPゴシック" panose="020B0400000000000000" pitchFamily="50" charset="-128"/>
                <a:ea typeface="BIZ UDPゴシック" panose="020B0400000000000000" pitchFamily="50" charset="-128"/>
              </a:rPr>
              <a:t>・支援を受けながら就労することについての合意は得られたが、障害者手帳の取得については合意に至らず、一般就労に近い就労継続支援</a:t>
            </a:r>
            <a:r>
              <a:rPr lang="en-US" altLang="ja-JP" sz="1800" dirty="0">
                <a:latin typeface="BIZ UDPゴシック" panose="020B0400000000000000" pitchFamily="50" charset="-128"/>
                <a:ea typeface="BIZ UDPゴシック" panose="020B0400000000000000" pitchFamily="50" charset="-128"/>
              </a:rPr>
              <a:t>A</a:t>
            </a:r>
            <a:r>
              <a:rPr lang="ja-JP" altLang="en-US" sz="1800" dirty="0">
                <a:latin typeface="BIZ UDPゴシック" panose="020B0400000000000000" pitchFamily="50" charset="-128"/>
                <a:ea typeface="BIZ UDPゴシック" panose="020B0400000000000000" pitchFamily="50" charset="-128"/>
              </a:rPr>
              <a:t>型事業を利用しながら、再度、一般就労への準備をしていくことになった</a:t>
            </a:r>
          </a:p>
          <a:p>
            <a:pPr marL="0" indent="0">
              <a:lnSpc>
                <a:spcPct val="120000"/>
              </a:lnSpc>
              <a:buNone/>
            </a:pPr>
            <a:endParaRPr lang="en-US" altLang="ja-JP" sz="1800" dirty="0">
              <a:latin typeface="BIZ UDPゴシック" panose="020B0400000000000000" pitchFamily="50" charset="-128"/>
              <a:ea typeface="BIZ UDPゴシック" panose="020B0400000000000000" pitchFamily="50" charset="-128"/>
            </a:endParaRPr>
          </a:p>
          <a:p>
            <a:pPr marL="0" indent="0">
              <a:lnSpc>
                <a:spcPct val="120000"/>
              </a:lnSpc>
              <a:buNone/>
            </a:pPr>
            <a:r>
              <a:rPr lang="en-US" altLang="ja-JP" sz="1800" dirty="0">
                <a:latin typeface="BIZ UDPゴシック" panose="020B0400000000000000" pitchFamily="50" charset="-128"/>
                <a:ea typeface="BIZ UDPゴシック" panose="020B0400000000000000" pitchFamily="50" charset="-128"/>
              </a:rPr>
              <a:t>※</a:t>
            </a:r>
            <a:r>
              <a:rPr lang="ja-JP" altLang="en-US" sz="1800" dirty="0">
                <a:latin typeface="BIZ UDPゴシック" panose="020B0400000000000000" pitchFamily="50" charset="-128"/>
                <a:ea typeface="BIZ UDPゴシック" panose="020B0400000000000000" pitchFamily="50" charset="-128"/>
              </a:rPr>
              <a:t>演習の留意点</a:t>
            </a:r>
          </a:p>
          <a:p>
            <a:pPr marL="0" indent="0">
              <a:lnSpc>
                <a:spcPct val="120000"/>
              </a:lnSpc>
              <a:buNone/>
            </a:pPr>
            <a:r>
              <a:rPr lang="ja-JP" altLang="en-US" sz="1800" dirty="0">
                <a:latin typeface="BIZ UDPゴシック" panose="020B0400000000000000" pitchFamily="50" charset="-128"/>
                <a:ea typeface="BIZ UDPゴシック" panose="020B0400000000000000" pitchFamily="50" charset="-128"/>
              </a:rPr>
              <a:t>・以上のような事例設定で、ご本人の意向と共に、取り巻く環境に十分考慮しながら、サービス管理責任者として、形式的な個別支援計画の作成に留まらず、どう支援していくのかという視点を大切にした事例研究をめざす</a:t>
            </a:r>
          </a:p>
          <a:p>
            <a:pPr marL="0" indent="0">
              <a:lnSpc>
                <a:spcPct val="120000"/>
              </a:lnSpc>
              <a:buNone/>
            </a:pPr>
            <a:r>
              <a:rPr lang="ja-JP" altLang="en-US" sz="1800" dirty="0">
                <a:latin typeface="BIZ UDPゴシック" panose="020B0400000000000000" pitchFamily="50" charset="-128"/>
                <a:ea typeface="BIZ UDPゴシック" panose="020B0400000000000000" pitchFamily="50" charset="-128"/>
              </a:rPr>
              <a:t>・演習を通して、ご本人の立場、ご家族の立場、支援者の立場、他のネットワーク機関等、受講生の皆さんがご自分を様々な立場に置き換えながら、ご本人を取り巻く環境を知り、「人として人を支える」という基本姿勢に立ち、具体的にどう考えて対応していくのかということをそれぞれお考えいただきたい。</a:t>
            </a:r>
          </a:p>
          <a:p>
            <a:pPr marL="0" indent="0">
              <a:lnSpc>
                <a:spcPct val="120000"/>
              </a:lnSpc>
              <a:buNone/>
            </a:pPr>
            <a:endParaRPr lang="ja-JP" altLang="en-US" sz="1800" dirty="0">
              <a:latin typeface="BIZ UDPゴシック" panose="020B0400000000000000" pitchFamily="50" charset="-128"/>
              <a:ea typeface="BIZ UDPゴシック" panose="020B0400000000000000" pitchFamily="50" charset="-128"/>
            </a:endParaRPr>
          </a:p>
          <a:p>
            <a:pPr marL="0" indent="0">
              <a:lnSpc>
                <a:spcPct val="120000"/>
              </a:lnSpc>
              <a:buNone/>
            </a:pPr>
            <a:r>
              <a:rPr lang="en-US" altLang="ja-JP" sz="1800" dirty="0">
                <a:latin typeface="BIZ UDPゴシック" panose="020B0400000000000000" pitchFamily="50" charset="-128"/>
                <a:ea typeface="BIZ UDPゴシック" panose="020B0400000000000000" pitchFamily="50" charset="-128"/>
              </a:rPr>
              <a:t>※</a:t>
            </a:r>
            <a:r>
              <a:rPr lang="ja-JP" altLang="en-US" sz="1800" dirty="0">
                <a:latin typeface="BIZ UDPゴシック" panose="020B0400000000000000" pitchFamily="50" charset="-128"/>
                <a:ea typeface="BIZ UDPゴシック" panose="020B0400000000000000" pitchFamily="50" charset="-128"/>
              </a:rPr>
              <a:t>用語について</a:t>
            </a:r>
            <a:endParaRPr lang="en-US" altLang="ja-JP" sz="1800" dirty="0">
              <a:latin typeface="BIZ UDPゴシック" panose="020B0400000000000000" pitchFamily="50" charset="-128"/>
              <a:ea typeface="BIZ UDPゴシック" panose="020B0400000000000000" pitchFamily="50" charset="-128"/>
            </a:endParaRPr>
          </a:p>
          <a:p>
            <a:pPr marL="0" indent="0">
              <a:lnSpc>
                <a:spcPct val="120000"/>
              </a:lnSpc>
              <a:buNone/>
            </a:pPr>
            <a:r>
              <a:rPr lang="ja-JP" altLang="en-US" sz="1800" dirty="0">
                <a:latin typeface="BIZ UDPゴシック" panose="020B0400000000000000" pitchFamily="50" charset="-128"/>
                <a:ea typeface="BIZ UDPゴシック" panose="020B0400000000000000" pitchFamily="50" charset="-128"/>
              </a:rPr>
              <a:t>　本演習については、通常の就労については「一般就労」、通常の就労の障害者雇用枠については「一般就労</a:t>
            </a:r>
            <a:r>
              <a:rPr lang="en-US" altLang="ja-JP" sz="1800" dirty="0">
                <a:latin typeface="BIZ UDPゴシック" panose="020B0400000000000000" pitchFamily="50" charset="-128"/>
                <a:ea typeface="BIZ UDPゴシック" panose="020B0400000000000000" pitchFamily="50" charset="-128"/>
              </a:rPr>
              <a:t>(</a:t>
            </a:r>
            <a:r>
              <a:rPr lang="ja-JP" altLang="en-US" sz="1800" dirty="0">
                <a:latin typeface="BIZ UDPゴシック" panose="020B0400000000000000" pitchFamily="50" charset="-128"/>
                <a:ea typeface="BIZ UDPゴシック" panose="020B0400000000000000" pitchFamily="50" charset="-128"/>
              </a:rPr>
              <a:t>障害者雇用枠</a:t>
            </a:r>
            <a:r>
              <a:rPr lang="en-US" altLang="ja-JP" sz="1800" dirty="0">
                <a:latin typeface="BIZ UDPゴシック" panose="020B0400000000000000" pitchFamily="50" charset="-128"/>
                <a:ea typeface="BIZ UDPゴシック" panose="020B0400000000000000" pitchFamily="50" charset="-128"/>
              </a:rPr>
              <a:t>)</a:t>
            </a:r>
            <a:r>
              <a:rPr lang="ja-JP" altLang="en-US" sz="1800" dirty="0">
                <a:latin typeface="BIZ UDPゴシック" panose="020B0400000000000000" pitchFamily="50" charset="-128"/>
                <a:ea typeface="BIZ UDPゴシック" panose="020B0400000000000000" pitchFamily="50" charset="-128"/>
              </a:rPr>
              <a:t>」、また障害福祉サービスを利用しての就労活動を「福祉的就労」と整理した</a:t>
            </a:r>
          </a:p>
          <a:p>
            <a:pPr marL="0" indent="0">
              <a:lnSpc>
                <a:spcPct val="120000"/>
              </a:lnSpc>
              <a:buNone/>
            </a:pPr>
            <a:endParaRPr lang="ja-JP" altLang="en-US" sz="1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54664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70CFBD-A7CF-27F1-4DBC-99262C062FE6}"/>
              </a:ext>
            </a:extLst>
          </p:cNvPr>
          <p:cNvSpPr>
            <a:spLocks noGrp="1"/>
          </p:cNvSpPr>
          <p:nvPr>
            <p:ph type="title"/>
          </p:nvPr>
        </p:nvSpPr>
        <p:spPr>
          <a:xfrm>
            <a:off x="668482" y="259109"/>
            <a:ext cx="10685318" cy="323987"/>
          </a:xfrm>
        </p:spPr>
        <p:txBody>
          <a:bodyPr>
            <a:noAutofit/>
          </a:bodyPr>
          <a:lstStyle/>
          <a:p>
            <a:r>
              <a:rPr kumimoji="1" lang="ja-JP" altLang="en-US" sz="2800" dirty="0">
                <a:latin typeface="UD デジタル 教科書体 NK-R" panose="02020400000000000000" pitchFamily="18" charset="-128"/>
                <a:ea typeface="UD デジタル 教科書体 NK-R" panose="02020400000000000000" pitchFamily="18" charset="-128"/>
              </a:rPr>
              <a:t>⑴アセスメント参考事項</a:t>
            </a:r>
          </a:p>
        </p:txBody>
      </p:sp>
      <p:sp>
        <p:nvSpPr>
          <p:cNvPr id="4" name="スライド番号プレースホルダー 3">
            <a:extLst>
              <a:ext uri="{FF2B5EF4-FFF2-40B4-BE49-F238E27FC236}">
                <a16:creationId xmlns:a16="http://schemas.microsoft.com/office/drawing/2014/main" id="{613F1A8D-CA76-182E-6879-4FF9B470A6F0}"/>
              </a:ext>
            </a:extLst>
          </p:cNvPr>
          <p:cNvSpPr>
            <a:spLocks noGrp="1"/>
          </p:cNvSpPr>
          <p:nvPr>
            <p:ph type="sldNum" sz="quarter" idx="12"/>
          </p:nvPr>
        </p:nvSpPr>
        <p:spPr/>
        <p:txBody>
          <a:bodyPr/>
          <a:lstStyle/>
          <a:p>
            <a:fld id="{C339E4E8-780C-47DA-9976-8D59F520AA81}" type="slidenum">
              <a:rPr kumimoji="1" lang="ja-JP" altLang="en-US" smtClean="0"/>
              <a:t>8</a:t>
            </a:fld>
            <a:endParaRPr kumimoji="1" lang="ja-JP" altLang="en-US"/>
          </a:p>
        </p:txBody>
      </p:sp>
      <p:graphicFrame>
        <p:nvGraphicFramePr>
          <p:cNvPr id="11" name="コンテンツ プレースホルダー 10">
            <a:extLst>
              <a:ext uri="{FF2B5EF4-FFF2-40B4-BE49-F238E27FC236}">
                <a16:creationId xmlns:a16="http://schemas.microsoft.com/office/drawing/2014/main" id="{8D05022D-623A-A896-5F0F-E56AFBD17EC8}"/>
              </a:ext>
            </a:extLst>
          </p:cNvPr>
          <p:cNvGraphicFramePr>
            <a:graphicFrameLocks noGrp="1"/>
          </p:cNvGraphicFramePr>
          <p:nvPr>
            <p:ph idx="1"/>
            <p:extLst>
              <p:ext uri="{D42A27DB-BD31-4B8C-83A1-F6EECF244321}">
                <p14:modId xmlns:p14="http://schemas.microsoft.com/office/powerpoint/2010/main" val="2031091541"/>
              </p:ext>
            </p:extLst>
          </p:nvPr>
        </p:nvGraphicFramePr>
        <p:xfrm>
          <a:off x="753341" y="750270"/>
          <a:ext cx="10685318" cy="5670619"/>
        </p:xfrm>
        <a:graphic>
          <a:graphicData uri="http://schemas.openxmlformats.org/drawingml/2006/table">
            <a:tbl>
              <a:tblPr/>
              <a:tblGrid>
                <a:gridCol w="1844386">
                  <a:extLst>
                    <a:ext uri="{9D8B030D-6E8A-4147-A177-3AD203B41FA5}">
                      <a16:colId xmlns:a16="http://schemas.microsoft.com/office/drawing/2014/main" val="3040361329"/>
                    </a:ext>
                  </a:extLst>
                </a:gridCol>
                <a:gridCol w="5694218">
                  <a:extLst>
                    <a:ext uri="{9D8B030D-6E8A-4147-A177-3AD203B41FA5}">
                      <a16:colId xmlns:a16="http://schemas.microsoft.com/office/drawing/2014/main" val="3885945434"/>
                    </a:ext>
                  </a:extLst>
                </a:gridCol>
                <a:gridCol w="3146714">
                  <a:extLst>
                    <a:ext uri="{9D8B030D-6E8A-4147-A177-3AD203B41FA5}">
                      <a16:colId xmlns:a16="http://schemas.microsoft.com/office/drawing/2014/main" val="4024473103"/>
                    </a:ext>
                  </a:extLst>
                </a:gridCol>
              </a:tblGrid>
              <a:tr h="191661">
                <a:tc>
                  <a:txBody>
                    <a:bodyPr/>
                    <a:lstStyle/>
                    <a:p>
                      <a:pPr algn="ctr">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項　　目</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3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現　　　状</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ja-JP" alt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これまでの支援の経過や方針・課題等</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921657"/>
                  </a:ext>
                </a:extLst>
              </a:tr>
              <a:tr h="766646">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住環境</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住宅地の一戸建て。公共交通機関は少ないが、自家用車で移動。</a:t>
                      </a: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両親との</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人暮らし。</a:t>
                      </a: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5303188"/>
                  </a:ext>
                </a:extLst>
              </a:tr>
              <a:tr h="2966784">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障害の状況</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障害程度区分なし</a:t>
                      </a: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WAIS-</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Ⅲ</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(FIQ72</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、言語理解</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88</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、知覚統合</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72</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、作動記憶</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83</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、処理速度</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72)</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境界線のため、知的障害の手帳は非該当。</a:t>
                      </a: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得意なこと</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言葉の意味の理解、常識や社会ルールの理解</a:t>
                      </a:r>
                    </a:p>
                    <a:p>
                      <a:pPr algn="just">
                        <a:buNone/>
                      </a:pPr>
                      <a:r>
                        <a:rPr lang="en-US" sz="1300" kern="100" dirty="0">
                          <a:solidFill>
                            <a:srgbClr val="FF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300" kern="100" dirty="0">
                          <a:solidFill>
                            <a:srgbClr val="FF0000"/>
                          </a:solidFill>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苦手なこと</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空間的な位置関係を正確に理解すること</a:t>
                      </a: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モノの一部を見て、全体像を想像すること</a:t>
                      </a: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場の空気を読んだり、察して動くこと</a:t>
                      </a: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桁数の多い計算</a:t>
                      </a: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初めての作業を臨機応変に進めること</a:t>
                      </a: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障害者手帳取得についてはご本人・両親共に前向きになれず。</a:t>
                      </a: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高次脳機能障害の</a:t>
                      </a:r>
                      <a:r>
                        <a:rPr lang="ja-JP" alt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特性</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が散見される</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3836410"/>
                  </a:ext>
                </a:extLst>
              </a:tr>
              <a:tr h="1708219">
                <a:tc>
                  <a:txBody>
                    <a:bodyPr/>
                    <a:lstStyle/>
                    <a:p>
                      <a:pPr algn="just">
                        <a:buNone/>
                      </a:pPr>
                      <a:r>
                        <a:rPr lang="en-US" sz="13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健康面・身体の状況</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先天性心疾患</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大動脈縮窄症・心室中隔欠損症</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のため幼少期に</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度の手術を行う。</a:t>
                      </a:r>
                      <a:endParaRPr lang="en-US" alt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毎年心臓の定期健診を受けているが運動制限等はない。</a:t>
                      </a:r>
                      <a:endParaRPr lang="en-US" alt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13</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歳の頃、高血圧の指摘を受け、その後、降圧剤の服用を継続中。内科には毎月通院している。</a:t>
                      </a: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体重</a:t>
                      </a: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100</a:t>
                      </a: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㎏を超で、就職に向けダイエットに取り組むことを主治医や支援者に勧められている。</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血圧、服薬管理は忘れてしまうことが多々あるため、母親がしている。</a:t>
                      </a:r>
                    </a:p>
                    <a:p>
                      <a:pPr algn="just">
                        <a:buNone/>
                      </a:pPr>
                      <a:r>
                        <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ご本人も母親に任せきりの状態。</a:t>
                      </a:r>
                    </a:p>
                    <a:p>
                      <a:pPr algn="just">
                        <a:buNone/>
                      </a:pPr>
                      <a:r>
                        <a:rPr lang="en-US"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endParaRPr lang="ja-JP" sz="13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0302938"/>
                  </a:ext>
                </a:extLst>
              </a:tr>
            </a:tbl>
          </a:graphicData>
        </a:graphic>
      </p:graphicFrame>
    </p:spTree>
    <p:extLst>
      <p:ext uri="{BB962C8B-B14F-4D97-AF65-F5344CB8AC3E}">
        <p14:creationId xmlns:p14="http://schemas.microsoft.com/office/powerpoint/2010/main" val="488847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8F7B8-95DE-E9CD-2184-1F79D6718EA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816A74F-D94C-13C3-9BDC-8327F8F81B39}"/>
              </a:ext>
            </a:extLst>
          </p:cNvPr>
          <p:cNvSpPr>
            <a:spLocks noGrp="1"/>
          </p:cNvSpPr>
          <p:nvPr>
            <p:ph type="title"/>
          </p:nvPr>
        </p:nvSpPr>
        <p:spPr>
          <a:xfrm>
            <a:off x="668482" y="231237"/>
            <a:ext cx="10515600" cy="357908"/>
          </a:xfrm>
        </p:spPr>
        <p:txBody>
          <a:bodyPr>
            <a:noAutofit/>
          </a:bodyPr>
          <a:lstStyle/>
          <a:p>
            <a:r>
              <a:rPr kumimoji="1" lang="ja-JP" altLang="en-US" sz="2800" dirty="0">
                <a:latin typeface="UD デジタル 教科書体 NK-R" panose="02020400000000000000" pitchFamily="18" charset="-128"/>
                <a:ea typeface="UD デジタル 教科書体 NK-R" panose="02020400000000000000" pitchFamily="18" charset="-128"/>
              </a:rPr>
              <a:t>アセスメント参考事項</a:t>
            </a:r>
          </a:p>
        </p:txBody>
      </p:sp>
      <p:sp>
        <p:nvSpPr>
          <p:cNvPr id="4" name="スライド番号プレースホルダー 3">
            <a:extLst>
              <a:ext uri="{FF2B5EF4-FFF2-40B4-BE49-F238E27FC236}">
                <a16:creationId xmlns:a16="http://schemas.microsoft.com/office/drawing/2014/main" id="{C98AC0DB-3B51-D271-00F4-E089B56F9830}"/>
              </a:ext>
            </a:extLst>
          </p:cNvPr>
          <p:cNvSpPr>
            <a:spLocks noGrp="1"/>
          </p:cNvSpPr>
          <p:nvPr>
            <p:ph type="sldNum" sz="quarter" idx="12"/>
          </p:nvPr>
        </p:nvSpPr>
        <p:spPr/>
        <p:txBody>
          <a:bodyPr/>
          <a:lstStyle/>
          <a:p>
            <a:fld id="{C339E4E8-780C-47DA-9976-8D59F520AA81}" type="slidenum">
              <a:rPr kumimoji="1" lang="ja-JP" altLang="en-US" smtClean="0"/>
              <a:t>9</a:t>
            </a:fld>
            <a:endParaRPr kumimoji="1" lang="ja-JP" altLang="en-US"/>
          </a:p>
        </p:txBody>
      </p:sp>
      <p:graphicFrame>
        <p:nvGraphicFramePr>
          <p:cNvPr id="11" name="コンテンツ プレースホルダー 10">
            <a:extLst>
              <a:ext uri="{FF2B5EF4-FFF2-40B4-BE49-F238E27FC236}">
                <a16:creationId xmlns:a16="http://schemas.microsoft.com/office/drawing/2014/main" id="{43BDC46A-457A-80EF-A91D-5BC9318A2BBC}"/>
              </a:ext>
            </a:extLst>
          </p:cNvPr>
          <p:cNvGraphicFramePr>
            <a:graphicFrameLocks noGrp="1"/>
          </p:cNvGraphicFramePr>
          <p:nvPr>
            <p:ph idx="1"/>
            <p:extLst>
              <p:ext uri="{D42A27DB-BD31-4B8C-83A1-F6EECF244321}">
                <p14:modId xmlns:p14="http://schemas.microsoft.com/office/powerpoint/2010/main" val="1270675233"/>
              </p:ext>
            </p:extLst>
          </p:nvPr>
        </p:nvGraphicFramePr>
        <p:xfrm>
          <a:off x="668482" y="723035"/>
          <a:ext cx="11099449" cy="6006052"/>
        </p:xfrm>
        <a:graphic>
          <a:graphicData uri="http://schemas.openxmlformats.org/drawingml/2006/table">
            <a:tbl>
              <a:tblPr/>
              <a:tblGrid>
                <a:gridCol w="1915869">
                  <a:extLst>
                    <a:ext uri="{9D8B030D-6E8A-4147-A177-3AD203B41FA5}">
                      <a16:colId xmlns:a16="http://schemas.microsoft.com/office/drawing/2014/main" val="3040361329"/>
                    </a:ext>
                  </a:extLst>
                </a:gridCol>
                <a:gridCol w="5452582">
                  <a:extLst>
                    <a:ext uri="{9D8B030D-6E8A-4147-A177-3AD203B41FA5}">
                      <a16:colId xmlns:a16="http://schemas.microsoft.com/office/drawing/2014/main" val="3885945434"/>
                    </a:ext>
                  </a:extLst>
                </a:gridCol>
                <a:gridCol w="3730998">
                  <a:extLst>
                    <a:ext uri="{9D8B030D-6E8A-4147-A177-3AD203B41FA5}">
                      <a16:colId xmlns:a16="http://schemas.microsoft.com/office/drawing/2014/main" val="4024473103"/>
                    </a:ext>
                  </a:extLst>
                </a:gridCol>
              </a:tblGrid>
              <a:tr h="179659">
                <a:tc>
                  <a:txBody>
                    <a:bodyPr/>
                    <a:lstStyle/>
                    <a:p>
                      <a:pPr algn="ctr">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項　　目</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現　　　状</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これまでの支援の経過や方針・課題等</a:t>
                      </a:r>
                    </a:p>
                  </a:txBody>
                  <a:tcPr marL="42305" marR="423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7921657"/>
                  </a:ext>
                </a:extLst>
              </a:tr>
              <a:tr h="898295">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ＡＤＬの状況</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身の回りのことは自立。</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調理、洗濯、掃除等の家事一般は母親がしているため経験が少ない。教えてくれる人がいればできると思われる。</a:t>
                      </a: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B</a:t>
                      </a: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型事業所で作業服の洗濯ができるようになる。母親も自宅で家事をする機会を増やしていくことに前向きである。</a:t>
                      </a:r>
                    </a:p>
                    <a:p>
                      <a:pPr algn="just">
                        <a:buNone/>
                      </a:pP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5303188"/>
                  </a:ext>
                </a:extLst>
              </a:tr>
              <a:tr h="1257612">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コミュニケーション</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言葉での会話、常識、社会ルールの理解は平均的。聴覚的な記憶力もある程度はできる。ただし、聞いたことを頭の中で整理したり、要点を掴むことは苦手なため、話が長くなったり複雑になると、的確な返答ができなかったり、指示とは違う行動をしてしまう。</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学校生活や家庭生活では特別困難なことはなかったとのこと。</a:t>
                      </a: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生産活動をする上で、自分の覚えやすい言葉でメモをとるよう勧めたり、わからない時は聞き直したり、確かめるように繰り返し支援している。</a:t>
                      </a:r>
                    </a:p>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7695249"/>
                  </a:ext>
                </a:extLst>
              </a:tr>
              <a:tr h="1689734">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金銭管理</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日常生活的な買い物等はできるが、金銭管理は母親がしている。</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ご本人は金銭管理の具体的な意味や方法はわかっていない様子。</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普段はお金は使わないとのことで、財布を持たず生活をしている。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財布を持たずに外出していることを両親共に知らずにいた。</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支援者が、通所する時や外出の際、緊急にお金が必要になることもあるので、財布に五千円程度お金を入れて持ち歩くように話すと、きっちり五千円入れた財布を常時持っている。</a:t>
                      </a:r>
                    </a:p>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8072504"/>
                  </a:ext>
                </a:extLst>
              </a:tr>
              <a:tr h="924857">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社会的マナー規則・交通ルール</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常識や社会ルールは理解しており、逸脱するような言動はない。</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自家用車を所有しているが、運転技術には不安はないが道に迷うことはしばしばある。</a:t>
                      </a: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また、運転免許証は大切なものという理解で、携帯せずに自宅に置いてあることがわかり、不携帯は交通違反になることを知らせた。</a:t>
                      </a:r>
                      <a:endParaRPr lang="en-US"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ja-JP" alt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交通ルール等、自分なりの解釈で理解したり、解決しようとする傾向があるので、座学を通じて、社会ルールや交通</a:t>
                      </a:r>
                      <a:b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br>
                      <a:r>
                        <a:rPr lang="ja-JP" alt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ルールの学び直しをする。</a:t>
                      </a:r>
                      <a:endParaRPr lang="ja-JP" alt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3836410"/>
                  </a:ext>
                </a:extLst>
              </a:tr>
              <a:tr h="841598">
                <a:tc>
                  <a:txBody>
                    <a:bodyPr/>
                    <a:lstStyle/>
                    <a:p>
                      <a:pPr algn="just">
                        <a:buNone/>
                      </a:pPr>
                      <a:r>
                        <a:rPr lang="en-US"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地域生活への移行</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現在、自宅にて両親と共に生活をしている</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buNone/>
                      </a:pPr>
                      <a:r>
                        <a:rPr lang="en-US"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endPar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gn="just">
                        <a:buNone/>
                      </a:pPr>
                      <a:r>
                        <a:rPr lang="ja-JP" sz="120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ご本人は現状がずっと継続していくと思っている様子。母親は親亡き後の単身生活ができるかどうか不安を感じているとのこと。</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60302938"/>
                  </a:ext>
                </a:extLst>
              </a:tr>
            </a:tbl>
          </a:graphicData>
        </a:graphic>
      </p:graphicFrame>
    </p:spTree>
    <p:extLst>
      <p:ext uri="{BB962C8B-B14F-4D97-AF65-F5344CB8AC3E}">
        <p14:creationId xmlns:p14="http://schemas.microsoft.com/office/powerpoint/2010/main" val="42527059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3b7b391f-316a-4bc7-a585-b2bcaf106fac">
      <UserInfo>
        <DisplayName/>
        <AccountId xsi:nil="true"/>
        <AccountType/>
      </UserInfo>
    </Owner>
    <lcf76f155ced4ddcb4097134ff3c332f xmlns="3b7b391f-316a-4bc7-a585-b2bcaf106fa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C01E761D7F10AC4AA5F2ABE28D747455" ma:contentTypeVersion="15" ma:contentTypeDescription="新しいドキュメントを作成します。" ma:contentTypeScope="" ma:versionID="a1a5d4788f9ad038195f184f59cbe8c5">
  <xsd:schema xmlns:xsd="http://www.w3.org/2001/XMLSchema" xmlns:xs="http://www.w3.org/2001/XMLSchema" xmlns:p="http://schemas.microsoft.com/office/2006/metadata/properties" xmlns:ns2="3b7b391f-316a-4bc7-a585-b2bcaf106fac" xmlns:ns3="263dbbe5-076b-4606-a03b-9598f5f2f35a" targetNamespace="http://schemas.microsoft.com/office/2006/metadata/properties" ma:root="true" ma:fieldsID="a415a90dd5818373bf7a0c58fd41e082" ns2:_="" ns3:_="">
    <xsd:import namespace="3b7b391f-316a-4bc7-a585-b2bcaf106fac"/>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7b391f-316a-4bc7-a585-b2bcaf106fa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34faeb6-5c06-48a1-9936-61b343ad2bb4}"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4166BA-4AF1-4B87-8237-A5A98501CEBE}">
  <ds:schemaRefs>
    <ds:schemaRef ds:uri="http://schemas.microsoft.com/office/2006/metadata/properties"/>
    <ds:schemaRef ds:uri="http://schemas.microsoft.com/office/infopath/2007/PartnerControls"/>
    <ds:schemaRef ds:uri="263dbbe5-076b-4606-a03b-9598f5f2f35a"/>
    <ds:schemaRef ds:uri="3b7b391f-316a-4bc7-a585-b2bcaf106fac"/>
  </ds:schemaRefs>
</ds:datastoreItem>
</file>

<file path=customXml/itemProps2.xml><?xml version="1.0" encoding="utf-8"?>
<ds:datastoreItem xmlns:ds="http://schemas.openxmlformats.org/officeDocument/2006/customXml" ds:itemID="{1C3BC744-AB8E-49BA-8E47-602F15B09EB3}">
  <ds:schemaRefs>
    <ds:schemaRef ds:uri="http://schemas.microsoft.com/sharepoint/v3/contenttype/forms"/>
  </ds:schemaRefs>
</ds:datastoreItem>
</file>

<file path=customXml/itemProps3.xml><?xml version="1.0" encoding="utf-8"?>
<ds:datastoreItem xmlns:ds="http://schemas.openxmlformats.org/officeDocument/2006/customXml" ds:itemID="{247BD098-DF44-48B6-B345-5F7AAF4675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7b391f-316a-4bc7-a585-b2bcaf106fac"/>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TM03457444[[fn=基礎]]</Template>
  <TotalTime>3432</TotalTime>
  <Words>3760</Words>
  <Application>Microsoft Office PowerPoint</Application>
  <PresentationFormat>ワイド画面</PresentationFormat>
  <Paragraphs>319</Paragraphs>
  <Slides>13</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BIZ UDPゴシック</vt:lpstr>
      <vt:lpstr>BIZ UDゴシック</vt:lpstr>
      <vt:lpstr>HG丸ｺﾞｼｯｸM-PRO</vt:lpstr>
      <vt:lpstr>UD デジタル 教科書体 NK-R</vt:lpstr>
      <vt:lpstr>游ゴシック</vt:lpstr>
      <vt:lpstr>游ゴシック Light</vt:lpstr>
      <vt:lpstr>Arial</vt:lpstr>
      <vt:lpstr>Office テーマ</vt:lpstr>
      <vt:lpstr>PG C-08-3　　令和７年度 「就労支援コース」演習事例資料　 　　　　　　　　　　</vt:lpstr>
      <vt:lpstr>事例の概要</vt:lpstr>
      <vt:lpstr>生育歴</vt:lpstr>
      <vt:lpstr>生活困窮者自立支援事業(就労訓練事業)利用の原因・経過等</vt:lpstr>
      <vt:lpstr>就労継続支援B型事業利用の原因・経過等</vt:lpstr>
      <vt:lpstr>就労継続支援B型事業利用終了に向けて</vt:lpstr>
      <vt:lpstr>就労継続支援A型事業利用の原因・経過等</vt:lpstr>
      <vt:lpstr>⑴アセスメント参考事項</vt:lpstr>
      <vt:lpstr>アセスメント参考事項</vt:lpstr>
      <vt:lpstr>アセスメント参考事項</vt:lpstr>
      <vt:lpstr>アセスメント参考事項</vt:lpstr>
      <vt:lpstr>(2)利用事業所及び地域の状況</vt:lpstr>
      <vt:lpstr>利用事業所及び地域の状況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edogawa01</dc:creator>
  <cp:lastModifiedBy>mor23n@outlook.jp</cp:lastModifiedBy>
  <cp:revision>177</cp:revision>
  <cp:lastPrinted>2025-07-21T08:59:04Z</cp:lastPrinted>
  <dcterms:created xsi:type="dcterms:W3CDTF">2022-07-25T06:58:29Z</dcterms:created>
  <dcterms:modified xsi:type="dcterms:W3CDTF">2025-08-05T06:28:12Z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0x010100C01E761D7F10AC4AA5F2ABE28D747455</vt:lpwstr>
  </property>
</Properties>
</file>