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5" r:id="rId3"/>
    <p:sldMasterId id="2147483697" r:id="rId4"/>
    <p:sldMasterId id="2147483709" r:id="rId5"/>
  </p:sldMasterIdLst>
  <p:notesMasterIdLst>
    <p:notesMasterId r:id="rId34"/>
  </p:notesMasterIdLst>
  <p:sldIdLst>
    <p:sldId id="257" r:id="rId6"/>
    <p:sldId id="256" r:id="rId7"/>
    <p:sldId id="259" r:id="rId8"/>
    <p:sldId id="1810" r:id="rId9"/>
    <p:sldId id="1802" r:id="rId10"/>
    <p:sldId id="1330" r:id="rId11"/>
    <p:sldId id="1325" r:id="rId12"/>
    <p:sldId id="2708" r:id="rId13"/>
    <p:sldId id="2711" r:id="rId14"/>
    <p:sldId id="1811" r:id="rId15"/>
    <p:sldId id="1813" r:id="rId16"/>
    <p:sldId id="1814" r:id="rId17"/>
    <p:sldId id="1816" r:id="rId18"/>
    <p:sldId id="2710" r:id="rId19"/>
    <p:sldId id="1807" r:id="rId20"/>
    <p:sldId id="1806" r:id="rId21"/>
    <p:sldId id="1808" r:id="rId22"/>
    <p:sldId id="1289" r:id="rId23"/>
    <p:sldId id="1292" r:id="rId24"/>
    <p:sldId id="1231" r:id="rId25"/>
    <p:sldId id="258" r:id="rId26"/>
    <p:sldId id="262" r:id="rId27"/>
    <p:sldId id="264" r:id="rId28"/>
    <p:sldId id="1332" r:id="rId29"/>
    <p:sldId id="484" r:id="rId30"/>
    <p:sldId id="952" r:id="rId31"/>
    <p:sldId id="479" r:id="rId32"/>
    <p:sldId id="1331"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547D7D-5812-4967-B2A8-24746DC79601}" v="5" dt="2025-08-21T06:19:31.17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79" autoAdjust="0"/>
    <p:restoredTop sz="77259" autoAdjust="0"/>
  </p:normalViewPr>
  <p:slideViewPr>
    <p:cSldViewPr snapToGrid="0">
      <p:cViewPr varScale="1">
        <p:scale>
          <a:sx n="84" d="100"/>
          <a:sy n="84" d="100"/>
        </p:scale>
        <p:origin x="23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6/11/relationships/changesInfo" Target="changesInfos/changesInfo1.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川 陽(ogawa-akira.nc1)" userId="0dd7f0e8-0e10-4381-b784-637bfcd8f7bc" providerId="ADAL" clId="{17547D7D-5812-4967-B2A8-24746DC79601}"/>
    <pc:docChg chg="modSld">
      <pc:chgData name="小川 陽(ogawa-akira.nc1)" userId="0dd7f0e8-0e10-4381-b784-637bfcd8f7bc" providerId="ADAL" clId="{17547D7D-5812-4967-B2A8-24746DC79601}" dt="2025-08-21T06:19:31.172" v="10"/>
      <pc:docMkLst>
        <pc:docMk/>
      </pc:docMkLst>
      <pc:sldChg chg="modSp mod">
        <pc:chgData name="小川 陽(ogawa-akira.nc1)" userId="0dd7f0e8-0e10-4381-b784-637bfcd8f7bc" providerId="ADAL" clId="{17547D7D-5812-4967-B2A8-24746DC79601}" dt="2025-08-21T06:19:31.172" v="10"/>
        <pc:sldMkLst>
          <pc:docMk/>
          <pc:sldMk cId="2539236871" sldId="2708"/>
        </pc:sldMkLst>
        <pc:spChg chg="mod">
          <ac:chgData name="小川 陽(ogawa-akira.nc1)" userId="0dd7f0e8-0e10-4381-b784-637bfcd8f7bc" providerId="ADAL" clId="{17547D7D-5812-4967-B2A8-24746DC79601}" dt="2025-08-21T06:19:31.172" v="10"/>
          <ac:spMkLst>
            <pc:docMk/>
            <pc:sldMk cId="2539236871" sldId="2708"/>
            <ac:spMk id="23556"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877744659310087"/>
          <c:y val="0.11310180503796884"/>
          <c:w val="0.82732367527234396"/>
          <c:h val="0.66921625370356475"/>
        </c:manualLayout>
      </c:layout>
      <c:barChart>
        <c:barDir val="bar"/>
        <c:grouping val="stacked"/>
        <c:varyColors val="0"/>
        <c:ser>
          <c:idx val="0"/>
          <c:order val="0"/>
          <c:tx>
            <c:strRef>
              <c:f>Sheet1!$B$2</c:f>
              <c:strCache>
                <c:ptCount val="1"/>
                <c:pt idx="0">
                  <c:v>2010 年以前</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生活介護事業所</c:v>
                </c:pt>
                <c:pt idx="1">
                  <c:v>就労系サービス</c:v>
                </c:pt>
                <c:pt idx="2">
                  <c:v>訪問系サービス</c:v>
                </c:pt>
              </c:strCache>
            </c:strRef>
          </c:cat>
          <c:val>
            <c:numRef>
              <c:f>Sheet1!$B$3:$B$5</c:f>
              <c:numCache>
                <c:formatCode>General</c:formatCode>
                <c:ptCount val="3"/>
                <c:pt idx="0">
                  <c:v>20.3</c:v>
                </c:pt>
                <c:pt idx="1">
                  <c:v>13.3</c:v>
                </c:pt>
                <c:pt idx="2">
                  <c:v>24.3</c:v>
                </c:pt>
              </c:numCache>
            </c:numRef>
          </c:val>
          <c:extLst>
            <c:ext xmlns:c16="http://schemas.microsoft.com/office/drawing/2014/chart" uri="{C3380CC4-5D6E-409C-BE32-E72D297353CC}">
              <c16:uniqueId val="{00000000-1C3A-48D8-A1B9-541B8FE95911}"/>
            </c:ext>
          </c:extLst>
        </c:ser>
        <c:ser>
          <c:idx val="1"/>
          <c:order val="1"/>
          <c:tx>
            <c:strRef>
              <c:f>Sheet1!$C$2</c:f>
              <c:strCache>
                <c:ptCount val="1"/>
                <c:pt idx="0">
                  <c:v>2010～2014 年</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生活介護事業所</c:v>
                </c:pt>
                <c:pt idx="1">
                  <c:v>就労系サービス</c:v>
                </c:pt>
                <c:pt idx="2">
                  <c:v>訪問系サービス</c:v>
                </c:pt>
              </c:strCache>
            </c:strRef>
          </c:cat>
          <c:val>
            <c:numRef>
              <c:f>Sheet1!$C$3:$C$5</c:f>
              <c:numCache>
                <c:formatCode>General</c:formatCode>
                <c:ptCount val="3"/>
                <c:pt idx="0">
                  <c:v>26.8</c:v>
                </c:pt>
                <c:pt idx="1">
                  <c:v>26.8</c:v>
                </c:pt>
                <c:pt idx="2">
                  <c:v>29.4</c:v>
                </c:pt>
              </c:numCache>
            </c:numRef>
          </c:val>
          <c:extLst>
            <c:ext xmlns:c16="http://schemas.microsoft.com/office/drawing/2014/chart" uri="{C3380CC4-5D6E-409C-BE32-E72D297353CC}">
              <c16:uniqueId val="{00000001-1C3A-48D8-A1B9-541B8FE95911}"/>
            </c:ext>
          </c:extLst>
        </c:ser>
        <c:ser>
          <c:idx val="2"/>
          <c:order val="2"/>
          <c:tx>
            <c:strRef>
              <c:f>Sheet1!$D$2</c:f>
              <c:strCache>
                <c:ptCount val="1"/>
                <c:pt idx="0">
                  <c:v>2015～2019 年</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生活介護事業所</c:v>
                </c:pt>
                <c:pt idx="1">
                  <c:v>就労系サービス</c:v>
                </c:pt>
                <c:pt idx="2">
                  <c:v>訪問系サービス</c:v>
                </c:pt>
              </c:strCache>
            </c:strRef>
          </c:cat>
          <c:val>
            <c:numRef>
              <c:f>Sheet1!$D$3:$D$5</c:f>
              <c:numCache>
                <c:formatCode>General</c:formatCode>
                <c:ptCount val="3"/>
                <c:pt idx="0">
                  <c:v>27.3</c:v>
                </c:pt>
                <c:pt idx="1">
                  <c:v>28.3</c:v>
                </c:pt>
                <c:pt idx="2">
                  <c:v>20.6</c:v>
                </c:pt>
              </c:numCache>
            </c:numRef>
          </c:val>
          <c:extLst>
            <c:ext xmlns:c16="http://schemas.microsoft.com/office/drawing/2014/chart" uri="{C3380CC4-5D6E-409C-BE32-E72D297353CC}">
              <c16:uniqueId val="{00000002-1C3A-48D8-A1B9-541B8FE95911}"/>
            </c:ext>
          </c:extLst>
        </c:ser>
        <c:ser>
          <c:idx val="3"/>
          <c:order val="3"/>
          <c:tx>
            <c:strRef>
              <c:f>Sheet1!$E$2</c:f>
              <c:strCache>
                <c:ptCount val="1"/>
                <c:pt idx="0">
                  <c:v>2020 年以降</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生活介護事業所</c:v>
                </c:pt>
                <c:pt idx="1">
                  <c:v>就労系サービス</c:v>
                </c:pt>
                <c:pt idx="2">
                  <c:v>訪問系サービス</c:v>
                </c:pt>
              </c:strCache>
            </c:strRef>
          </c:cat>
          <c:val>
            <c:numRef>
              <c:f>Sheet1!$E$3:$E$5</c:f>
              <c:numCache>
                <c:formatCode>General</c:formatCode>
                <c:ptCount val="3"/>
                <c:pt idx="0">
                  <c:v>25.7</c:v>
                </c:pt>
                <c:pt idx="1">
                  <c:v>30.8</c:v>
                </c:pt>
                <c:pt idx="2">
                  <c:v>25.7</c:v>
                </c:pt>
              </c:numCache>
            </c:numRef>
          </c:val>
          <c:extLst>
            <c:ext xmlns:c16="http://schemas.microsoft.com/office/drawing/2014/chart" uri="{C3380CC4-5D6E-409C-BE32-E72D297353CC}">
              <c16:uniqueId val="{00000003-1C3A-48D8-A1B9-541B8FE95911}"/>
            </c:ext>
          </c:extLst>
        </c:ser>
        <c:dLbls>
          <c:showLegendKey val="0"/>
          <c:showVal val="0"/>
          <c:showCatName val="0"/>
          <c:showSerName val="0"/>
          <c:showPercent val="0"/>
          <c:showBubbleSize val="0"/>
        </c:dLbls>
        <c:gapWidth val="150"/>
        <c:overlap val="100"/>
        <c:axId val="491143184"/>
        <c:axId val="491137936"/>
      </c:barChart>
      <c:catAx>
        <c:axId val="49114318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10" b="1" i="0" u="none" strike="noStrike" kern="1200" baseline="0">
                <a:solidFill>
                  <a:schemeClr val="tx1">
                    <a:lumMod val="65000"/>
                    <a:lumOff val="35000"/>
                  </a:schemeClr>
                </a:solidFill>
                <a:latin typeface="+mn-lt"/>
                <a:ea typeface="+mn-ea"/>
                <a:cs typeface="+mn-cs"/>
              </a:defRPr>
            </a:pPr>
            <a:endParaRPr lang="ja-JP"/>
          </a:p>
        </c:txPr>
        <c:crossAx val="491137936"/>
        <c:crosses val="autoZero"/>
        <c:auto val="1"/>
        <c:lblAlgn val="ctr"/>
        <c:lblOffset val="100"/>
        <c:noMultiLvlLbl val="0"/>
      </c:catAx>
      <c:valAx>
        <c:axId val="491137936"/>
        <c:scaling>
          <c:orientation val="minMax"/>
          <c:max val="100"/>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1143184"/>
        <c:crosses val="autoZero"/>
        <c:crossBetween val="between"/>
      </c:valAx>
      <c:spPr>
        <a:noFill/>
        <a:ln>
          <a:noFill/>
        </a:ln>
        <a:effectLst/>
      </c:spPr>
    </c:plotArea>
    <c:legend>
      <c:legendPos val="b"/>
      <c:layout>
        <c:manualLayout>
          <c:xMode val="edge"/>
          <c:yMode val="edge"/>
          <c:x val="6.4943534636147202E-2"/>
          <c:y val="0.79680069246663321"/>
          <c:w val="0.9326393977148858"/>
          <c:h val="7.906265706148434E-2"/>
        </c:manualLayout>
      </c:layout>
      <c:overlay val="0"/>
      <c:spPr>
        <a:noFill/>
        <a:ln>
          <a:noFill/>
        </a:ln>
        <a:effectLst/>
      </c:spPr>
      <c:txPr>
        <a:bodyPr rot="0" spcFirstLastPara="1" vertOverflow="ellipsis" vert="horz" wrap="square" anchor="ctr" anchorCtr="1"/>
        <a:lstStyle/>
        <a:p>
          <a:pPr>
            <a:defRPr sz="1650" b="1"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0.43473</cdr:x>
      <cdr:y>0.36287</cdr:y>
    </cdr:from>
    <cdr:to>
      <cdr:x>1</cdr:x>
      <cdr:y>0.52643</cdr:y>
    </cdr:to>
    <cdr:sp macro="" textlink="">
      <cdr:nvSpPr>
        <cdr:cNvPr id="2" name="楕円 1">
          <a:extLst xmlns:a="http://schemas.openxmlformats.org/drawingml/2006/main">
            <a:ext uri="{FF2B5EF4-FFF2-40B4-BE49-F238E27FC236}">
              <a16:creationId xmlns:a16="http://schemas.microsoft.com/office/drawing/2014/main" id="{3B121311-94B7-4A2A-B4F9-B2A8A886EEC0}"/>
            </a:ext>
          </a:extLst>
        </cdr:cNvPr>
        <cdr:cNvSpPr/>
      </cdr:nvSpPr>
      <cdr:spPr>
        <a:xfrm xmlns:a="http://schemas.openxmlformats.org/drawingml/2006/main">
          <a:off x="3923824" y="2104678"/>
          <a:ext cx="5102023" cy="948690"/>
        </a:xfrm>
        <a:prstGeom xmlns:a="http://schemas.openxmlformats.org/drawingml/2006/main" prst="ellipse">
          <a:avLst/>
        </a:prstGeom>
        <a:noFill xmlns:a="http://schemas.openxmlformats.org/drawingml/2006/main"/>
        <a:ln xmlns:a="http://schemas.openxmlformats.org/drawingml/2006/main" w="57150">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0.49184</cdr:x>
      <cdr:y>0.13821</cdr:y>
    </cdr:from>
    <cdr:to>
      <cdr:x>1</cdr:x>
      <cdr:y>0.30178</cdr:y>
    </cdr:to>
    <cdr:sp macro="" textlink="">
      <cdr:nvSpPr>
        <cdr:cNvPr id="3" name="楕円 2">
          <a:extLst xmlns:a="http://schemas.openxmlformats.org/drawingml/2006/main">
            <a:ext uri="{FF2B5EF4-FFF2-40B4-BE49-F238E27FC236}">
              <a16:creationId xmlns:a16="http://schemas.microsoft.com/office/drawing/2014/main" id="{6130A3F0-EF9D-4A10-BC1A-577EB7C7B20B}"/>
            </a:ext>
          </a:extLst>
        </cdr:cNvPr>
        <cdr:cNvSpPr/>
      </cdr:nvSpPr>
      <cdr:spPr>
        <a:xfrm xmlns:a="http://schemas.openxmlformats.org/drawingml/2006/main">
          <a:off x="4439285" y="801657"/>
          <a:ext cx="4586561" cy="948691"/>
        </a:xfrm>
        <a:prstGeom xmlns:a="http://schemas.openxmlformats.org/drawingml/2006/main" prst="ellipse">
          <a:avLst/>
        </a:prstGeom>
        <a:noFill xmlns:a="http://schemas.openxmlformats.org/drawingml/2006/main"/>
        <a:ln xmlns:a="http://schemas.openxmlformats.org/drawingml/2006/main" w="57150">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ja-JP"/>
        </a:p>
      </cdr:txBody>
    </cdr:sp>
  </cdr:relSizeAnchor>
  <cdr:relSizeAnchor xmlns:cdr="http://schemas.openxmlformats.org/drawingml/2006/chartDrawing">
    <cdr:from>
      <cdr:x>0.55149</cdr:x>
      <cdr:y>0.57964</cdr:y>
    </cdr:from>
    <cdr:to>
      <cdr:x>0.99596</cdr:x>
      <cdr:y>0.74911</cdr:y>
    </cdr:to>
    <cdr:sp macro="" textlink="">
      <cdr:nvSpPr>
        <cdr:cNvPr id="4" name="楕円 3">
          <a:extLst xmlns:a="http://schemas.openxmlformats.org/drawingml/2006/main">
            <a:ext uri="{FF2B5EF4-FFF2-40B4-BE49-F238E27FC236}">
              <a16:creationId xmlns:a16="http://schemas.microsoft.com/office/drawing/2014/main" id="{56D4E623-70DF-4E5C-BB03-C6E3D87EF685}"/>
            </a:ext>
          </a:extLst>
        </cdr:cNvPr>
        <cdr:cNvSpPr/>
      </cdr:nvSpPr>
      <cdr:spPr>
        <a:xfrm xmlns:a="http://schemas.openxmlformats.org/drawingml/2006/main">
          <a:off x="4977628" y="3361977"/>
          <a:ext cx="4011795" cy="982981"/>
        </a:xfrm>
        <a:prstGeom xmlns:a="http://schemas.openxmlformats.org/drawingml/2006/main" prst="ellipse">
          <a:avLst/>
        </a:prstGeom>
        <a:noFill xmlns:a="http://schemas.openxmlformats.org/drawingml/2006/main"/>
        <a:ln xmlns:a="http://schemas.openxmlformats.org/drawingml/2006/main" w="57150">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ja-JP"/>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82B863-31EE-4057-ABC2-84C5D0AA3227}" type="datetimeFigureOut">
              <a:rPr kumimoji="1" lang="ja-JP" altLang="en-US" smtClean="0"/>
              <a:t>2025/8/21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CCD9BE-1535-40A1-A671-199C6033309C}" type="slidenum">
              <a:rPr kumimoji="1" lang="ja-JP" altLang="en-US" smtClean="0"/>
              <a:t>‹#›</a:t>
            </a:fld>
            <a:endParaRPr kumimoji="1" lang="ja-JP" altLang="en-US"/>
          </a:p>
        </p:txBody>
      </p:sp>
    </p:spTree>
    <p:extLst>
      <p:ext uri="{BB962C8B-B14F-4D97-AF65-F5344CB8AC3E}">
        <p14:creationId xmlns:p14="http://schemas.microsoft.com/office/powerpoint/2010/main" val="24863689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C936D52-512B-47DE-BC94-6C88A56CE986}" type="slidenum">
              <a:rPr lang="en-US" altLang="ja-JP" smtClean="0"/>
              <a:pPr/>
              <a:t>3</a:t>
            </a:fld>
            <a:endParaRPr lang="ja-JP" altLang="en-US"/>
          </a:p>
        </p:txBody>
      </p:sp>
    </p:spTree>
    <p:extLst>
      <p:ext uri="{BB962C8B-B14F-4D97-AF65-F5344CB8AC3E}">
        <p14:creationId xmlns:p14="http://schemas.microsoft.com/office/powerpoint/2010/main" val="3647927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DCCD9BE-1535-40A1-A671-199C6033309C}" type="slidenum">
              <a:rPr kumimoji="1" lang="ja-JP" altLang="en-US" smtClean="0"/>
              <a:t>4</a:t>
            </a:fld>
            <a:endParaRPr kumimoji="1" lang="ja-JP" altLang="en-US"/>
          </a:p>
        </p:txBody>
      </p:sp>
    </p:spTree>
    <p:extLst>
      <p:ext uri="{BB962C8B-B14F-4D97-AF65-F5344CB8AC3E}">
        <p14:creationId xmlns:p14="http://schemas.microsoft.com/office/powerpoint/2010/main" val="2471986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DCCD9BE-1535-40A1-A671-199C6033309C}" type="slidenum">
              <a:rPr kumimoji="1" lang="ja-JP" altLang="en-US" smtClean="0"/>
              <a:t>5</a:t>
            </a:fld>
            <a:endParaRPr kumimoji="1" lang="ja-JP" altLang="en-US"/>
          </a:p>
        </p:txBody>
      </p:sp>
    </p:spTree>
    <p:extLst>
      <p:ext uri="{BB962C8B-B14F-4D97-AF65-F5344CB8AC3E}">
        <p14:creationId xmlns:p14="http://schemas.microsoft.com/office/powerpoint/2010/main" val="2372098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（社会福祉施設の設置）</a:t>
            </a:r>
            <a:endParaRPr kumimoji="1" lang="en-US" altLang="ja-JP" dirty="0"/>
          </a:p>
          <a:p>
            <a:r>
              <a:rPr kumimoji="1" lang="ja-JP" altLang="en-US" dirty="0"/>
              <a:t>第六十二条　市町村又は社会福祉法人は、施設を設置して、第一種社会福祉事業を経営しようとするときは、その事業の開始前に、その施設（以下「社会福祉施設」という。）を設置しようとする地の都道府県知事に、次に掲げる事項を届け出なければならない。一　施設の名称及び種類二　設置者の氏名又は名称、住所、経歴及び資産状況三　条例、定款その他の基本約款四　建物その他の設備の規模及び構造五　事業開始の予定年月日六　施設の管理者及び実務を担当する幹部職員の氏名及び経歴七　福祉サービスを必要とする者に対する処遇の方法</a:t>
            </a:r>
            <a:endParaRPr kumimoji="1" lang="en-US" altLang="ja-JP" dirty="0"/>
          </a:p>
          <a:p>
            <a:endParaRPr kumimoji="1" lang="en-US" altLang="ja-JP" dirty="0"/>
          </a:p>
          <a:p>
            <a:r>
              <a:rPr kumimoji="1" lang="ja-JP" altLang="en-US" dirty="0"/>
              <a:t>障害者総合支援法第</a:t>
            </a:r>
            <a:r>
              <a:rPr kumimoji="1" lang="en-US" altLang="ja-JP" dirty="0"/>
              <a:t>42</a:t>
            </a:r>
            <a:r>
              <a:rPr kumimoji="1" lang="ja-JP" altLang="en-US" dirty="0"/>
              <a:t>条</a:t>
            </a:r>
          </a:p>
          <a:p>
            <a:r>
              <a:rPr kumimoji="1" lang="ja-JP" altLang="en-US" dirty="0"/>
              <a:t>児童福祉法第</a:t>
            </a:r>
            <a:r>
              <a:rPr kumimoji="1" lang="en-US" altLang="ja-JP" dirty="0"/>
              <a:t>21</a:t>
            </a:r>
            <a:r>
              <a:rPr kumimoji="1" lang="ja-JP" altLang="en-US" dirty="0"/>
              <a:t>条</a:t>
            </a:r>
            <a:r>
              <a:rPr kumimoji="1" lang="en-US" altLang="ja-JP" dirty="0"/>
              <a:t>5</a:t>
            </a:r>
            <a:r>
              <a:rPr kumimoji="1" lang="ja-JP" altLang="en-US" dirty="0"/>
              <a:t>の</a:t>
            </a:r>
            <a:r>
              <a:rPr kumimoji="1" lang="en-US" altLang="ja-JP" dirty="0"/>
              <a:t>18</a:t>
            </a:r>
          </a:p>
          <a:p>
            <a:r>
              <a:rPr kumimoji="1" lang="ja-JP" altLang="en-US" dirty="0"/>
              <a:t>児童福祉法第</a:t>
            </a:r>
            <a:r>
              <a:rPr kumimoji="1" lang="en-US" altLang="ja-JP" dirty="0"/>
              <a:t>24</a:t>
            </a:r>
            <a:r>
              <a:rPr kumimoji="1" lang="ja-JP" altLang="en-US" dirty="0"/>
              <a:t>条の</a:t>
            </a:r>
            <a:r>
              <a:rPr kumimoji="1" lang="en-US" altLang="ja-JP" dirty="0"/>
              <a:t>11</a:t>
            </a:r>
          </a:p>
          <a:p>
            <a:r>
              <a:rPr kumimoji="1" lang="ja-JP" altLang="en-US" dirty="0"/>
              <a:t>はいずれも「設置者の責務」を規定しおており、構成は同じ</a:t>
            </a:r>
          </a:p>
          <a:p>
            <a:r>
              <a:rPr kumimoji="1" lang="ja-JP" altLang="en-US" dirty="0"/>
              <a:t>総合支援法は「障害者等の意思決定の支援の配慮」</a:t>
            </a:r>
          </a:p>
          <a:p>
            <a:r>
              <a:rPr kumimoji="1" lang="ja-JP" altLang="en-US" dirty="0"/>
              <a:t>児童福祉法は「障害児及びその保護者の意思をできるだけ尊重」等の差違はあるが、</a:t>
            </a:r>
          </a:p>
          <a:p>
            <a:r>
              <a:rPr kumimoji="1" lang="ja-JP" altLang="en-US" dirty="0"/>
              <a:t>２　として質の評価</a:t>
            </a:r>
          </a:p>
          <a:p>
            <a:r>
              <a:rPr kumimoji="1" lang="ja-JP" altLang="en-US" dirty="0"/>
              <a:t>３　として人格の尊重　などが規定されているもの</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037E017-C4CE-4A86-8903-C7A029BF502A}" type="slidenum">
              <a:rPr kumimoji="1" lang="en-US" altLang="ja-JP" sz="12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en-US" altLang="ja-JP" sz="1200" b="0" i="0" u="none" strike="noStrike" kern="1200" cap="none" spc="0" normalizeH="0" baseline="0" noProof="0" dirty="0">
              <a:ln>
                <a:noFill/>
              </a:ln>
              <a:solidFill>
                <a:srgbClr val="000000"/>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2055277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右の□内一部修正</a:t>
            </a:r>
          </a:p>
        </p:txBody>
      </p:sp>
      <p:sp>
        <p:nvSpPr>
          <p:cNvPr id="4" name="スライド番号プレースホルダー 3"/>
          <p:cNvSpPr>
            <a:spLocks noGrp="1"/>
          </p:cNvSpPr>
          <p:nvPr>
            <p:ph type="sldNum" sz="quarter" idx="5"/>
          </p:nvPr>
        </p:nvSpPr>
        <p:spPr/>
        <p:txBody>
          <a:bodyPr/>
          <a:lstStyle/>
          <a:p>
            <a:fld id="{DDCCD9BE-1535-40A1-A671-199C6033309C}" type="slidenum">
              <a:rPr kumimoji="1" lang="ja-JP" altLang="en-US" smtClean="0"/>
              <a:t>9</a:t>
            </a:fld>
            <a:endParaRPr kumimoji="1" lang="ja-JP" altLang="en-US"/>
          </a:p>
        </p:txBody>
      </p:sp>
    </p:spTree>
    <p:extLst>
      <p:ext uri="{BB962C8B-B14F-4D97-AF65-F5344CB8AC3E}">
        <p14:creationId xmlns:p14="http://schemas.microsoft.com/office/powerpoint/2010/main" val="645190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CCD9BE-1535-40A1-A671-199C6033309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055365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936D52-512B-47DE-BC94-6C88A56CE986}" type="slidenum">
              <a:rPr kumimoji="1" lang="en-US" altLang="ja-JP"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29684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DCCD9BE-1535-40A1-A671-199C6033309C}" type="slidenum">
              <a:rPr kumimoji="1" lang="ja-JP" altLang="en-US" smtClean="0"/>
              <a:t>23</a:t>
            </a:fld>
            <a:endParaRPr kumimoji="1" lang="ja-JP" altLang="en-US"/>
          </a:p>
        </p:txBody>
      </p:sp>
    </p:spTree>
    <p:extLst>
      <p:ext uri="{BB962C8B-B14F-4D97-AF65-F5344CB8AC3E}">
        <p14:creationId xmlns:p14="http://schemas.microsoft.com/office/powerpoint/2010/main" val="2447212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72E0EBE-6097-3204-4B3F-965C11BB3D5A}"/>
              </a:ext>
            </a:extLst>
          </p:cNvPr>
          <p:cNvSpPr>
            <a:spLocks noGrp="1" noChangeArrowheads="1"/>
          </p:cNvSpPr>
          <p:nvPr>
            <p:ph type="sldNum" sz="quarter" idx="5"/>
          </p:nvPr>
        </p:nvSpPr>
        <p:spPr>
          <a:ln/>
        </p:spPr>
        <p:txBody>
          <a:bodyPr/>
          <a:lstStyle/>
          <a:p>
            <a:fld id="{1B5EA141-9EB0-4BE1-9037-B23CA1344FA8}" type="slidenum">
              <a:rPr lang="en-US" altLang="ja-JP"/>
              <a:pPr/>
              <a:t>27</a:t>
            </a:fld>
            <a:endParaRPr lang="en-US" altLang="ja-JP"/>
          </a:p>
        </p:txBody>
      </p:sp>
      <p:sp>
        <p:nvSpPr>
          <p:cNvPr id="562178" name="Rectangle 2">
            <a:extLst>
              <a:ext uri="{FF2B5EF4-FFF2-40B4-BE49-F238E27FC236}">
                <a16:creationId xmlns:a16="http://schemas.microsoft.com/office/drawing/2014/main" id="{4F0C5356-FA94-419C-ED81-047C32CC3D9F}"/>
              </a:ext>
            </a:extLst>
          </p:cNvPr>
          <p:cNvSpPr>
            <a:spLocks noGrp="1" noRot="1" noChangeAspect="1" noChangeArrowheads="1" noTextEdit="1"/>
          </p:cNvSpPr>
          <p:nvPr>
            <p:ph type="sldImg"/>
          </p:nvPr>
        </p:nvSpPr>
        <p:spPr>
          <a:ln/>
        </p:spPr>
      </p:sp>
      <p:sp>
        <p:nvSpPr>
          <p:cNvPr id="562179" name="Rectangle 3">
            <a:extLst>
              <a:ext uri="{FF2B5EF4-FFF2-40B4-BE49-F238E27FC236}">
                <a16:creationId xmlns:a16="http://schemas.microsoft.com/office/drawing/2014/main" id="{D3A0271E-3F82-1C47-A72E-80448A0D771A}"/>
              </a:ext>
            </a:extLst>
          </p:cNvPr>
          <p:cNvSpPr>
            <a:spLocks noGrp="1" noChangeArrowheads="1"/>
          </p:cNvSpPr>
          <p:nvPr>
            <p:ph type="body" idx="1"/>
          </p:nvPr>
        </p:nvSpPr>
        <p:spPr/>
        <p:txBody>
          <a:bodyPr/>
          <a:lstStyle/>
          <a:p>
            <a:endParaRPr lang="ja-JP" altLang="en-US" b="1"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66445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1142284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10843280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46942F-C404-44BC-B0C0-A16E37E657B0}"/>
              </a:ext>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0A41B77A-BD9F-41D7-A1AD-8A6D6B9AB83F}"/>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7DE212A0-65EF-4B2C-B0D9-2CF3C452113A}"/>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A5113F66-8CA9-43A1-927D-42FB0E2A1E2C}"/>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1E22090B-9BA4-40D3-A8AC-451B0B33FDED}"/>
              </a:ext>
            </a:extLst>
          </p:cNvPr>
          <p:cNvSpPr>
            <a:spLocks noGrp="1"/>
          </p:cNvSpPr>
          <p:nvPr>
            <p:ph type="sldNum" sz="quarter" idx="12"/>
          </p:nvPr>
        </p:nvSpPr>
        <p:spPr/>
        <p:txBody>
          <a:bodyPr/>
          <a:lstStyle>
            <a:lvl1pPr>
              <a:defRPr/>
            </a:lvl1pPr>
          </a:lstStyle>
          <a:p>
            <a:fld id="{1D96A1B9-5467-4393-9F3C-E72FB1269C33}" type="slidenum">
              <a:rPr lang="en-US" altLang="ja-JP"/>
              <a:pPr/>
              <a:t>‹#›</a:t>
            </a:fld>
            <a:endParaRPr lang="en-US" altLang="ja-JP"/>
          </a:p>
        </p:txBody>
      </p:sp>
    </p:spTree>
    <p:extLst>
      <p:ext uri="{BB962C8B-B14F-4D97-AF65-F5344CB8AC3E}">
        <p14:creationId xmlns:p14="http://schemas.microsoft.com/office/powerpoint/2010/main" val="1392358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933C4D-33AE-458F-8FD4-D7BC088E49A1}"/>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4903499F-2808-4F52-AFAC-A7C4CF6800A6}"/>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72D4DF7B-E100-43BB-ADE1-69A35D84276F}"/>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0EA8C5CE-71CA-41CE-B53D-4C6BB03C4C8A}"/>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D5670394-D7C7-4339-B045-2F229B1038E5}"/>
              </a:ext>
            </a:extLst>
          </p:cNvPr>
          <p:cNvSpPr>
            <a:spLocks noGrp="1"/>
          </p:cNvSpPr>
          <p:nvPr>
            <p:ph type="sldNum" sz="quarter" idx="12"/>
          </p:nvPr>
        </p:nvSpPr>
        <p:spPr/>
        <p:txBody>
          <a:bodyPr/>
          <a:lstStyle>
            <a:lvl1pPr>
              <a:defRPr/>
            </a:lvl1pPr>
          </a:lstStyle>
          <a:p>
            <a:fld id="{6B5BFD3B-D5A7-4EA6-9D37-E2993AD7BF7F}" type="slidenum">
              <a:rPr lang="en-US" altLang="ja-JP"/>
              <a:pPr/>
              <a:t>‹#›</a:t>
            </a:fld>
            <a:endParaRPr lang="en-US" altLang="ja-JP"/>
          </a:p>
        </p:txBody>
      </p:sp>
    </p:spTree>
    <p:extLst>
      <p:ext uri="{BB962C8B-B14F-4D97-AF65-F5344CB8AC3E}">
        <p14:creationId xmlns:p14="http://schemas.microsoft.com/office/powerpoint/2010/main" val="115896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B785FF-AC21-4565-A7C1-A3C240D11A41}"/>
              </a:ext>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62255DCD-819F-40CF-88FA-70923BA9438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767EB82E-093A-4D5A-885F-D518AB224561}"/>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E8B3A816-5123-4C2F-B7D6-78CD5A322AB3}"/>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BB67360D-7C7C-4212-817A-05D3FCFE54C8}"/>
              </a:ext>
            </a:extLst>
          </p:cNvPr>
          <p:cNvSpPr>
            <a:spLocks noGrp="1"/>
          </p:cNvSpPr>
          <p:nvPr>
            <p:ph type="sldNum" sz="quarter" idx="12"/>
          </p:nvPr>
        </p:nvSpPr>
        <p:spPr/>
        <p:txBody>
          <a:bodyPr/>
          <a:lstStyle>
            <a:lvl1pPr>
              <a:defRPr/>
            </a:lvl1pPr>
          </a:lstStyle>
          <a:p>
            <a:fld id="{72BE0E8A-FFB3-46D2-BBD7-81EBDCE267F1}" type="slidenum">
              <a:rPr lang="en-US" altLang="ja-JP"/>
              <a:pPr/>
              <a:t>‹#›</a:t>
            </a:fld>
            <a:endParaRPr lang="en-US" altLang="ja-JP"/>
          </a:p>
        </p:txBody>
      </p:sp>
    </p:spTree>
    <p:extLst>
      <p:ext uri="{BB962C8B-B14F-4D97-AF65-F5344CB8AC3E}">
        <p14:creationId xmlns:p14="http://schemas.microsoft.com/office/powerpoint/2010/main" val="28858464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AE4276-2D74-48F4-92D2-FF7F8E0F5928}"/>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A36CB074-BB01-4C00-BEE4-D1BB2C09FF6C}"/>
              </a:ext>
            </a:extLst>
          </p:cNvPr>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9C01A726-DA89-44FB-8E5E-44665A58BDC6}"/>
              </a:ext>
            </a:extLst>
          </p:cNvPr>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7A2855E5-B629-4CE3-9433-45157EA7620D}"/>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A72D4E02-B45E-4622-8AE4-852CC031D014}"/>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48BC679E-6888-4CED-9C8E-3BABB4ECED81}"/>
              </a:ext>
            </a:extLst>
          </p:cNvPr>
          <p:cNvSpPr>
            <a:spLocks noGrp="1"/>
          </p:cNvSpPr>
          <p:nvPr>
            <p:ph type="sldNum" sz="quarter" idx="12"/>
          </p:nvPr>
        </p:nvSpPr>
        <p:spPr/>
        <p:txBody>
          <a:bodyPr/>
          <a:lstStyle>
            <a:lvl1pPr>
              <a:defRPr/>
            </a:lvl1pPr>
          </a:lstStyle>
          <a:p>
            <a:fld id="{B117B99A-3433-475F-A146-F1F5A4324C2C}" type="slidenum">
              <a:rPr lang="en-US" altLang="ja-JP"/>
              <a:pPr/>
              <a:t>‹#›</a:t>
            </a:fld>
            <a:endParaRPr lang="en-US" altLang="ja-JP"/>
          </a:p>
        </p:txBody>
      </p:sp>
    </p:spTree>
    <p:extLst>
      <p:ext uri="{BB962C8B-B14F-4D97-AF65-F5344CB8AC3E}">
        <p14:creationId xmlns:p14="http://schemas.microsoft.com/office/powerpoint/2010/main" val="22089719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B67B99-18A7-4E79-B156-7519C84AE452}"/>
              </a:ext>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61989088-8759-4451-B9BD-1CF6A13ACAE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980186DD-5D5C-485C-ADC1-078572CE2BE5}"/>
              </a:ext>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2F601125-6560-4B0E-828C-2FB80585BE3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77C633F9-E387-4867-AFE5-8D0F2E33AEC7}"/>
              </a:ext>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E35DB7C5-D80D-4220-959A-7F26CCA9BEFD}"/>
              </a:ext>
            </a:extLst>
          </p:cNvPr>
          <p:cNvSpPr>
            <a:spLocks noGrp="1"/>
          </p:cNvSpPr>
          <p:nvPr>
            <p:ph type="dt" sz="half" idx="10"/>
          </p:nvPr>
        </p:nvSpPr>
        <p:spPr/>
        <p:txBody>
          <a:bodyPr/>
          <a:lstStyle>
            <a:lvl1pPr>
              <a:defRPr/>
            </a:lvl1pPr>
          </a:lstStyle>
          <a:p>
            <a:endParaRPr lang="en-US" altLang="ja-JP"/>
          </a:p>
        </p:txBody>
      </p:sp>
      <p:sp>
        <p:nvSpPr>
          <p:cNvPr id="8" name="フッター プレースホルダー 7">
            <a:extLst>
              <a:ext uri="{FF2B5EF4-FFF2-40B4-BE49-F238E27FC236}">
                <a16:creationId xmlns:a16="http://schemas.microsoft.com/office/drawing/2014/main" id="{E6EB4DC8-AB51-4938-9541-0768B8813D4B}"/>
              </a:ext>
            </a:extLst>
          </p:cNvPr>
          <p:cNvSpPr>
            <a:spLocks noGrp="1"/>
          </p:cNvSpPr>
          <p:nvPr>
            <p:ph type="ftr" sz="quarter" idx="11"/>
          </p:nvPr>
        </p:nvSpPr>
        <p:spPr/>
        <p:txBody>
          <a:bodyPr/>
          <a:lstStyle>
            <a:lvl1pPr>
              <a:defRPr/>
            </a:lvl1pPr>
          </a:lstStyle>
          <a:p>
            <a:endParaRPr lang="en-US" altLang="ja-JP"/>
          </a:p>
        </p:txBody>
      </p:sp>
      <p:sp>
        <p:nvSpPr>
          <p:cNvPr id="9" name="スライド番号プレースホルダー 8">
            <a:extLst>
              <a:ext uri="{FF2B5EF4-FFF2-40B4-BE49-F238E27FC236}">
                <a16:creationId xmlns:a16="http://schemas.microsoft.com/office/drawing/2014/main" id="{1200F418-D015-460F-B655-20BF20922DB3}"/>
              </a:ext>
            </a:extLst>
          </p:cNvPr>
          <p:cNvSpPr>
            <a:spLocks noGrp="1"/>
          </p:cNvSpPr>
          <p:nvPr>
            <p:ph type="sldNum" sz="quarter" idx="12"/>
          </p:nvPr>
        </p:nvSpPr>
        <p:spPr/>
        <p:txBody>
          <a:bodyPr/>
          <a:lstStyle>
            <a:lvl1pPr>
              <a:defRPr/>
            </a:lvl1pPr>
          </a:lstStyle>
          <a:p>
            <a:fld id="{3DACBB44-BF77-4170-A1AE-04BE21711EF4}" type="slidenum">
              <a:rPr lang="en-US" altLang="ja-JP"/>
              <a:pPr/>
              <a:t>‹#›</a:t>
            </a:fld>
            <a:endParaRPr lang="en-US" altLang="ja-JP"/>
          </a:p>
        </p:txBody>
      </p:sp>
    </p:spTree>
    <p:extLst>
      <p:ext uri="{BB962C8B-B14F-4D97-AF65-F5344CB8AC3E}">
        <p14:creationId xmlns:p14="http://schemas.microsoft.com/office/powerpoint/2010/main" val="38674578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0CDE21-BCF2-4E5D-8837-EE90710C7C6C}"/>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39F331C1-7850-4F9A-851A-7925605C699F}"/>
              </a:ext>
            </a:extLst>
          </p:cNvPr>
          <p:cNvSpPr>
            <a:spLocks noGrp="1"/>
          </p:cNvSpPr>
          <p:nvPr>
            <p:ph type="dt" sz="half" idx="10"/>
          </p:nvPr>
        </p:nvSpPr>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D86F3CCC-4622-4FB0-88C3-3290D88A2E9A}"/>
              </a:ext>
            </a:extLst>
          </p:cNvPr>
          <p:cNvSpPr>
            <a:spLocks noGrp="1"/>
          </p:cNvSpPr>
          <p:nvPr>
            <p:ph type="ftr" sz="quarter" idx="11"/>
          </p:nvPr>
        </p:nvSpPr>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E96D8A45-DDED-4B26-9D0A-E5F55268278D}"/>
              </a:ext>
            </a:extLst>
          </p:cNvPr>
          <p:cNvSpPr>
            <a:spLocks noGrp="1"/>
          </p:cNvSpPr>
          <p:nvPr>
            <p:ph type="sldNum" sz="quarter" idx="12"/>
          </p:nvPr>
        </p:nvSpPr>
        <p:spPr/>
        <p:txBody>
          <a:bodyPr/>
          <a:lstStyle>
            <a:lvl1pPr>
              <a:defRPr/>
            </a:lvl1pPr>
          </a:lstStyle>
          <a:p>
            <a:fld id="{DA73E92B-9807-4109-8864-75F140206606}" type="slidenum">
              <a:rPr lang="en-US" altLang="ja-JP"/>
              <a:pPr/>
              <a:t>‹#›</a:t>
            </a:fld>
            <a:endParaRPr lang="en-US" altLang="ja-JP"/>
          </a:p>
        </p:txBody>
      </p:sp>
    </p:spTree>
    <p:extLst>
      <p:ext uri="{BB962C8B-B14F-4D97-AF65-F5344CB8AC3E}">
        <p14:creationId xmlns:p14="http://schemas.microsoft.com/office/powerpoint/2010/main" val="20780181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982338B-BB99-4D3A-92D3-CA4E495F447F}"/>
              </a:ext>
            </a:extLst>
          </p:cNvPr>
          <p:cNvSpPr>
            <a:spLocks noGrp="1"/>
          </p:cNvSpPr>
          <p:nvPr>
            <p:ph type="dt" sz="half" idx="10"/>
          </p:nvPr>
        </p:nvSpPr>
        <p:spPr/>
        <p:txBody>
          <a:bodyPr/>
          <a:lstStyle>
            <a:lvl1pPr>
              <a:defRPr/>
            </a:lvl1pPr>
          </a:lstStyle>
          <a:p>
            <a:endParaRPr lang="en-US" altLang="ja-JP"/>
          </a:p>
        </p:txBody>
      </p:sp>
      <p:sp>
        <p:nvSpPr>
          <p:cNvPr id="3" name="フッター プレースホルダー 2">
            <a:extLst>
              <a:ext uri="{FF2B5EF4-FFF2-40B4-BE49-F238E27FC236}">
                <a16:creationId xmlns:a16="http://schemas.microsoft.com/office/drawing/2014/main" id="{D966FC63-0E3F-4BC2-93A8-262E31092658}"/>
              </a:ext>
            </a:extLst>
          </p:cNvPr>
          <p:cNvSpPr>
            <a:spLocks noGrp="1"/>
          </p:cNvSpPr>
          <p:nvPr>
            <p:ph type="ftr" sz="quarter" idx="11"/>
          </p:nvPr>
        </p:nvSpPr>
        <p:spPr/>
        <p:txBody>
          <a:bodyPr/>
          <a:lstStyle>
            <a:lvl1pPr>
              <a:defRPr/>
            </a:lvl1pPr>
          </a:lstStyle>
          <a:p>
            <a:endParaRPr lang="en-US" altLang="ja-JP"/>
          </a:p>
        </p:txBody>
      </p:sp>
      <p:sp>
        <p:nvSpPr>
          <p:cNvPr id="4" name="スライド番号プレースホルダー 3">
            <a:extLst>
              <a:ext uri="{FF2B5EF4-FFF2-40B4-BE49-F238E27FC236}">
                <a16:creationId xmlns:a16="http://schemas.microsoft.com/office/drawing/2014/main" id="{50402D72-2769-40C6-B92C-60C44901FBB9}"/>
              </a:ext>
            </a:extLst>
          </p:cNvPr>
          <p:cNvSpPr>
            <a:spLocks noGrp="1"/>
          </p:cNvSpPr>
          <p:nvPr>
            <p:ph type="sldNum" sz="quarter" idx="12"/>
          </p:nvPr>
        </p:nvSpPr>
        <p:spPr/>
        <p:txBody>
          <a:bodyPr/>
          <a:lstStyle>
            <a:lvl1pPr>
              <a:defRPr/>
            </a:lvl1pPr>
          </a:lstStyle>
          <a:p>
            <a:fld id="{45E74DCA-0ABF-4CEA-A814-BBB7DB523C7F}" type="slidenum">
              <a:rPr lang="en-US" altLang="ja-JP"/>
              <a:pPr/>
              <a:t>‹#›</a:t>
            </a:fld>
            <a:endParaRPr lang="en-US" altLang="ja-JP"/>
          </a:p>
        </p:txBody>
      </p:sp>
    </p:spTree>
    <p:extLst>
      <p:ext uri="{BB962C8B-B14F-4D97-AF65-F5344CB8AC3E}">
        <p14:creationId xmlns:p14="http://schemas.microsoft.com/office/powerpoint/2010/main" val="9598528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198587-D408-4505-9213-AC7902F10D5E}"/>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9FE21463-9A2A-4F20-B6F6-42F0CE91249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9A3A1E9E-C064-4EE7-B012-7204E577801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DE4ECB32-02BA-4BC3-9532-7B18D1F4A639}"/>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A7EC743F-B3EE-432D-9AEC-B722414F281B}"/>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6ADB9B88-BAEF-4487-B75D-D5CFB95E7828}"/>
              </a:ext>
            </a:extLst>
          </p:cNvPr>
          <p:cNvSpPr>
            <a:spLocks noGrp="1"/>
          </p:cNvSpPr>
          <p:nvPr>
            <p:ph type="sldNum" sz="quarter" idx="12"/>
          </p:nvPr>
        </p:nvSpPr>
        <p:spPr/>
        <p:txBody>
          <a:bodyPr/>
          <a:lstStyle>
            <a:lvl1pPr>
              <a:defRPr/>
            </a:lvl1pPr>
          </a:lstStyle>
          <a:p>
            <a:fld id="{F32BDEAC-8C3D-4E5B-9931-52F73D717D63}" type="slidenum">
              <a:rPr lang="en-US" altLang="ja-JP"/>
              <a:pPr/>
              <a:t>‹#›</a:t>
            </a:fld>
            <a:endParaRPr lang="en-US" altLang="ja-JP"/>
          </a:p>
        </p:txBody>
      </p:sp>
    </p:spTree>
    <p:extLst>
      <p:ext uri="{BB962C8B-B14F-4D97-AF65-F5344CB8AC3E}">
        <p14:creationId xmlns:p14="http://schemas.microsoft.com/office/powerpoint/2010/main" val="1532136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26909172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F7F5BC-6E57-4029-88E0-3B0A06879D99}"/>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A5D6E4E1-51EF-4E23-BDB3-7610359C51D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a:extLst>
              <a:ext uri="{FF2B5EF4-FFF2-40B4-BE49-F238E27FC236}">
                <a16:creationId xmlns:a16="http://schemas.microsoft.com/office/drawing/2014/main" id="{A017D1C1-42DD-4DF0-B7B1-D4DC9B3A391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05ABABE8-515F-4F34-98BC-BB0229EEB188}"/>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D259830B-F7A3-44A1-B24E-A036BD248132}"/>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817D58B4-FB40-416C-B9B6-0DC66DA3ED4A}"/>
              </a:ext>
            </a:extLst>
          </p:cNvPr>
          <p:cNvSpPr>
            <a:spLocks noGrp="1"/>
          </p:cNvSpPr>
          <p:nvPr>
            <p:ph type="sldNum" sz="quarter" idx="12"/>
          </p:nvPr>
        </p:nvSpPr>
        <p:spPr/>
        <p:txBody>
          <a:bodyPr/>
          <a:lstStyle>
            <a:lvl1pPr>
              <a:defRPr/>
            </a:lvl1pPr>
          </a:lstStyle>
          <a:p>
            <a:fld id="{855E70E1-8E4B-4B05-9C62-B2DFD1CF63ED}" type="slidenum">
              <a:rPr lang="en-US" altLang="ja-JP"/>
              <a:pPr/>
              <a:t>‹#›</a:t>
            </a:fld>
            <a:endParaRPr lang="en-US" altLang="ja-JP"/>
          </a:p>
        </p:txBody>
      </p:sp>
    </p:spTree>
    <p:extLst>
      <p:ext uri="{BB962C8B-B14F-4D97-AF65-F5344CB8AC3E}">
        <p14:creationId xmlns:p14="http://schemas.microsoft.com/office/powerpoint/2010/main" val="17520997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61E6B-86B7-495A-990F-29C2A3894734}"/>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DC8848B-69CC-46BB-9BD8-72D0312B27F1}"/>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6D94FE5B-53B3-48AB-89B7-ABD19202D5FC}"/>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4864CFEF-D50A-42AA-B2DA-E7AEA0008BE6}"/>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51A28891-4BAC-437F-B870-E0499E588C5D}"/>
              </a:ext>
            </a:extLst>
          </p:cNvPr>
          <p:cNvSpPr>
            <a:spLocks noGrp="1"/>
          </p:cNvSpPr>
          <p:nvPr>
            <p:ph type="sldNum" sz="quarter" idx="12"/>
          </p:nvPr>
        </p:nvSpPr>
        <p:spPr/>
        <p:txBody>
          <a:bodyPr/>
          <a:lstStyle>
            <a:lvl1pPr>
              <a:defRPr/>
            </a:lvl1pPr>
          </a:lstStyle>
          <a:p>
            <a:fld id="{9A373180-CEB3-4A55-BD3C-495DFCDF00C6}" type="slidenum">
              <a:rPr lang="en-US" altLang="ja-JP"/>
              <a:pPr/>
              <a:t>‹#›</a:t>
            </a:fld>
            <a:endParaRPr lang="en-US" altLang="ja-JP"/>
          </a:p>
        </p:txBody>
      </p:sp>
    </p:spTree>
    <p:extLst>
      <p:ext uri="{BB962C8B-B14F-4D97-AF65-F5344CB8AC3E}">
        <p14:creationId xmlns:p14="http://schemas.microsoft.com/office/powerpoint/2010/main" val="9429282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7D32B36-3391-49D3-A2D7-E05820B5B3A2}"/>
              </a:ext>
            </a:extLst>
          </p:cNvPr>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4005C06-6C86-4FA2-A017-21A8DD3E473D}"/>
              </a:ext>
            </a:extLst>
          </p:cNvPr>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DE093E76-2B13-4EE2-9257-C940404DF80C}"/>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C40268C0-8BAB-4602-B839-33A143953C07}"/>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2B8D0325-EC6C-4D4E-9B00-35DD3B72A9A2}"/>
              </a:ext>
            </a:extLst>
          </p:cNvPr>
          <p:cNvSpPr>
            <a:spLocks noGrp="1"/>
          </p:cNvSpPr>
          <p:nvPr>
            <p:ph type="sldNum" sz="quarter" idx="12"/>
          </p:nvPr>
        </p:nvSpPr>
        <p:spPr/>
        <p:txBody>
          <a:bodyPr/>
          <a:lstStyle>
            <a:lvl1pPr>
              <a:defRPr/>
            </a:lvl1pPr>
          </a:lstStyle>
          <a:p>
            <a:fld id="{85819BB8-AF9E-443D-8D5B-7B5CD1F096C6}" type="slidenum">
              <a:rPr lang="en-US" altLang="ja-JP"/>
              <a:pPr/>
              <a:t>‹#›</a:t>
            </a:fld>
            <a:endParaRPr lang="en-US" altLang="ja-JP"/>
          </a:p>
        </p:txBody>
      </p:sp>
    </p:spTree>
    <p:extLst>
      <p:ext uri="{BB962C8B-B14F-4D97-AF65-F5344CB8AC3E}">
        <p14:creationId xmlns:p14="http://schemas.microsoft.com/office/powerpoint/2010/main" val="22397450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91F86D5-CB5E-4E51-B389-69B08469F3E4}"/>
              </a:ext>
            </a:extLst>
          </p:cNvPr>
          <p:cNvSpPr>
            <a:spLocks noGrp="1"/>
          </p:cNvSpPr>
          <p:nvPr>
            <p:ph/>
          </p:nvPr>
        </p:nvSpPr>
        <p:spPr>
          <a:xfrm>
            <a:off x="685800" y="609600"/>
            <a:ext cx="7772400" cy="54864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ー 2">
            <a:extLst>
              <a:ext uri="{FF2B5EF4-FFF2-40B4-BE49-F238E27FC236}">
                <a16:creationId xmlns:a16="http://schemas.microsoft.com/office/drawing/2014/main" id="{ABE0DF12-539B-4DEE-A85A-1E59B507F605}"/>
              </a:ext>
            </a:extLst>
          </p:cNvPr>
          <p:cNvSpPr>
            <a:spLocks noGrp="1"/>
          </p:cNvSpPr>
          <p:nvPr>
            <p:ph type="dt" sz="half" idx="10"/>
          </p:nvPr>
        </p:nvSpPr>
        <p:spPr>
          <a:xfrm>
            <a:off x="685800" y="6248400"/>
            <a:ext cx="1905000" cy="458788"/>
          </a:xfrm>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C37699D5-09A9-43C7-AD87-7E732EDD7AE4}"/>
              </a:ext>
            </a:extLst>
          </p:cNvPr>
          <p:cNvSpPr>
            <a:spLocks noGrp="1"/>
          </p:cNvSpPr>
          <p:nvPr>
            <p:ph type="ftr" sz="quarter" idx="11"/>
          </p:nvPr>
        </p:nvSpPr>
        <p:spPr>
          <a:xfrm>
            <a:off x="3124200" y="6248400"/>
            <a:ext cx="2895600" cy="458788"/>
          </a:xfrm>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84763275-4EAC-4FDD-BB1E-F44EA16F8CC9}"/>
              </a:ext>
            </a:extLst>
          </p:cNvPr>
          <p:cNvSpPr>
            <a:spLocks noGrp="1"/>
          </p:cNvSpPr>
          <p:nvPr>
            <p:ph type="sldNum" sz="quarter" idx="12"/>
          </p:nvPr>
        </p:nvSpPr>
        <p:spPr>
          <a:xfrm>
            <a:off x="7162800" y="6453188"/>
            <a:ext cx="1905000" cy="314325"/>
          </a:xfrm>
        </p:spPr>
        <p:txBody>
          <a:bodyPr/>
          <a:lstStyle>
            <a:lvl1pPr>
              <a:defRPr/>
            </a:lvl1pPr>
          </a:lstStyle>
          <a:p>
            <a:fld id="{E860A3F4-FBC7-4504-8936-E3A503F5D69A}" type="slidenum">
              <a:rPr lang="en-US" altLang="ja-JP"/>
              <a:pPr/>
              <a:t>‹#›</a:t>
            </a:fld>
            <a:endParaRPr lang="en-US" altLang="ja-JP"/>
          </a:p>
        </p:txBody>
      </p:sp>
    </p:spTree>
    <p:extLst>
      <p:ext uri="{BB962C8B-B14F-4D97-AF65-F5344CB8AC3E}">
        <p14:creationId xmlns:p14="http://schemas.microsoft.com/office/powerpoint/2010/main" val="4464385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2" y="2130449"/>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2" y="3886200"/>
            <a:ext cx="6400800" cy="1752600"/>
          </a:xfrm>
        </p:spPr>
        <p:txBody>
          <a:bodyPr/>
          <a:lstStyle>
            <a:lvl1pPr marL="0" indent="0" algn="ctr">
              <a:buNone/>
              <a:defRPr/>
            </a:lvl1pPr>
            <a:lvl2pPr marL="422041" indent="0" algn="ctr">
              <a:buNone/>
              <a:defRPr/>
            </a:lvl2pPr>
            <a:lvl3pPr marL="844083" indent="0" algn="ctr">
              <a:buNone/>
              <a:defRPr/>
            </a:lvl3pPr>
            <a:lvl4pPr marL="1266124" indent="0" algn="ctr">
              <a:buNone/>
              <a:defRPr/>
            </a:lvl4pPr>
            <a:lvl5pPr marL="1688165" indent="0" algn="ctr">
              <a:buNone/>
              <a:defRPr/>
            </a:lvl5pPr>
            <a:lvl6pPr marL="2110207" indent="0" algn="ctr">
              <a:buNone/>
              <a:defRPr/>
            </a:lvl6pPr>
            <a:lvl7pPr marL="2532248" indent="0" algn="ctr">
              <a:buNone/>
              <a:defRPr/>
            </a:lvl7pPr>
            <a:lvl8pPr marL="2954289" indent="0" algn="ctr">
              <a:buNone/>
              <a:defRPr/>
            </a:lvl8pPr>
            <a:lvl9pPr marL="3376331"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56D3C06D-0A88-4179-B4A3-3FD033DC032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9B0432E5-5559-4CDE-8992-A84CB552954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C52725A-9333-4218-B8F8-DD9DD0CFA56C}"/>
              </a:ext>
            </a:extLst>
          </p:cNvPr>
          <p:cNvSpPr>
            <a:spLocks noGrp="1" noChangeArrowheads="1"/>
          </p:cNvSpPr>
          <p:nvPr>
            <p:ph type="sldNum" sz="quarter" idx="12"/>
          </p:nvPr>
        </p:nvSpPr>
        <p:spPr>
          <a:ln/>
        </p:spPr>
        <p:txBody>
          <a:bodyPr/>
          <a:lstStyle>
            <a:lvl1pPr>
              <a:defRPr/>
            </a:lvl1pPr>
          </a:lstStyle>
          <a:p>
            <a:fld id="{60753004-B43A-4C47-9DC3-866AFA667D4F}" type="slidenum">
              <a:rPr lang="en-US" altLang="ja-JP"/>
              <a:pPr/>
              <a:t>‹#›</a:t>
            </a:fld>
            <a:endParaRPr lang="en-US" altLang="ja-JP"/>
          </a:p>
        </p:txBody>
      </p:sp>
    </p:spTree>
    <p:extLst>
      <p:ext uri="{BB962C8B-B14F-4D97-AF65-F5344CB8AC3E}">
        <p14:creationId xmlns:p14="http://schemas.microsoft.com/office/powerpoint/2010/main" val="15439049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08646A03-4534-4F4B-8493-509D0ECF0CD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DDCCFCE-8815-4E4D-A5EA-1150DA4E232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F34C8489-5F46-4A5B-A8CA-D05BD6C4DDF0}"/>
              </a:ext>
            </a:extLst>
          </p:cNvPr>
          <p:cNvSpPr>
            <a:spLocks noGrp="1" noChangeArrowheads="1"/>
          </p:cNvSpPr>
          <p:nvPr>
            <p:ph type="sldNum" sz="quarter" idx="12"/>
          </p:nvPr>
        </p:nvSpPr>
        <p:spPr>
          <a:ln/>
        </p:spPr>
        <p:txBody>
          <a:bodyPr/>
          <a:lstStyle>
            <a:lvl1pPr>
              <a:defRPr/>
            </a:lvl1pPr>
          </a:lstStyle>
          <a:p>
            <a:fld id="{18DC833C-7732-4982-B565-A312732F4385}" type="slidenum">
              <a:rPr lang="en-US" altLang="ja-JP"/>
              <a:pPr/>
              <a:t>‹#›</a:t>
            </a:fld>
            <a:endParaRPr lang="en-US" altLang="ja-JP"/>
          </a:p>
        </p:txBody>
      </p:sp>
    </p:spTree>
    <p:extLst>
      <p:ext uri="{BB962C8B-B14F-4D97-AF65-F5344CB8AC3E}">
        <p14:creationId xmlns:p14="http://schemas.microsoft.com/office/powerpoint/2010/main" val="12549020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24"/>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 name="Rectangle 4">
            <a:extLst>
              <a:ext uri="{FF2B5EF4-FFF2-40B4-BE49-F238E27FC236}">
                <a16:creationId xmlns:a16="http://schemas.microsoft.com/office/drawing/2014/main" id="{79AB68A8-02AB-459E-A45B-FFFB981B0E9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6E08E678-7FF9-4466-A259-855A8B9E27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FDACA5E6-784D-481C-A98C-8CBCFE7AB361}"/>
              </a:ext>
            </a:extLst>
          </p:cNvPr>
          <p:cNvSpPr>
            <a:spLocks noGrp="1" noChangeArrowheads="1"/>
          </p:cNvSpPr>
          <p:nvPr>
            <p:ph type="sldNum" sz="quarter" idx="12"/>
          </p:nvPr>
        </p:nvSpPr>
        <p:spPr>
          <a:ln/>
        </p:spPr>
        <p:txBody>
          <a:bodyPr/>
          <a:lstStyle>
            <a:lvl1pPr>
              <a:defRPr/>
            </a:lvl1pPr>
          </a:lstStyle>
          <a:p>
            <a:fld id="{37C8F109-BBB4-4BFA-A01A-9201C84AC272}" type="slidenum">
              <a:rPr lang="en-US" altLang="ja-JP"/>
              <a:pPr/>
              <a:t>‹#›</a:t>
            </a:fld>
            <a:endParaRPr lang="en-US" altLang="ja-JP"/>
          </a:p>
        </p:txBody>
      </p:sp>
    </p:spTree>
    <p:extLst>
      <p:ext uri="{BB962C8B-B14F-4D97-AF65-F5344CB8AC3E}">
        <p14:creationId xmlns:p14="http://schemas.microsoft.com/office/powerpoint/2010/main" val="17044295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85800" y="1981200"/>
            <a:ext cx="3810000" cy="4114800"/>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981200"/>
            <a:ext cx="3810000" cy="4114800"/>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B8E2F573-C4A2-4EBD-923D-C72DD74AE12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02C1A123-CC2D-49C1-A3EB-046A37F13F2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71DE134C-7F25-47A2-94D9-5BACE16605A3}"/>
              </a:ext>
            </a:extLst>
          </p:cNvPr>
          <p:cNvSpPr>
            <a:spLocks noGrp="1" noChangeArrowheads="1"/>
          </p:cNvSpPr>
          <p:nvPr>
            <p:ph type="sldNum" sz="quarter" idx="12"/>
          </p:nvPr>
        </p:nvSpPr>
        <p:spPr>
          <a:ln/>
        </p:spPr>
        <p:txBody>
          <a:bodyPr/>
          <a:lstStyle>
            <a:lvl1pPr>
              <a:defRPr/>
            </a:lvl1pPr>
          </a:lstStyle>
          <a:p>
            <a:fld id="{AE40D730-D59C-4EE5-A6EF-CB613E464876}" type="slidenum">
              <a:rPr lang="en-US" altLang="ja-JP"/>
              <a:pPr/>
              <a:t>‹#›</a:t>
            </a:fld>
            <a:endParaRPr lang="en-US" altLang="ja-JP"/>
          </a:p>
        </p:txBody>
      </p:sp>
    </p:spTree>
    <p:extLst>
      <p:ext uri="{BB962C8B-B14F-4D97-AF65-F5344CB8AC3E}">
        <p14:creationId xmlns:p14="http://schemas.microsoft.com/office/powerpoint/2010/main" val="42895468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9"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9"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E6E1091B-83E1-4B7F-B17D-3DB7352CE2C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88D43EC7-B4D1-4FFD-A401-9267A6E445F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06A496B3-2F6F-4CB9-BCB2-D85A539FDDFC}"/>
              </a:ext>
            </a:extLst>
          </p:cNvPr>
          <p:cNvSpPr>
            <a:spLocks noGrp="1" noChangeArrowheads="1"/>
          </p:cNvSpPr>
          <p:nvPr>
            <p:ph type="sldNum" sz="quarter" idx="12"/>
          </p:nvPr>
        </p:nvSpPr>
        <p:spPr>
          <a:ln/>
        </p:spPr>
        <p:txBody>
          <a:bodyPr/>
          <a:lstStyle>
            <a:lvl1pPr>
              <a:defRPr/>
            </a:lvl1pPr>
          </a:lstStyle>
          <a:p>
            <a:fld id="{33CD05B6-078B-44B9-BA48-34F0DA48AF5F}" type="slidenum">
              <a:rPr lang="en-US" altLang="ja-JP"/>
              <a:pPr/>
              <a:t>‹#›</a:t>
            </a:fld>
            <a:endParaRPr lang="en-US" altLang="ja-JP"/>
          </a:p>
        </p:txBody>
      </p:sp>
    </p:spTree>
    <p:extLst>
      <p:ext uri="{BB962C8B-B14F-4D97-AF65-F5344CB8AC3E}">
        <p14:creationId xmlns:p14="http://schemas.microsoft.com/office/powerpoint/2010/main" val="4694963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1141F5BD-1996-40B6-945A-DA953555287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0EC50CBB-B37D-4C54-8F1E-A2ACCE41405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999D3DD0-8C9D-4A9E-9B5C-5E82F200C406}"/>
              </a:ext>
            </a:extLst>
          </p:cNvPr>
          <p:cNvSpPr>
            <a:spLocks noGrp="1" noChangeArrowheads="1"/>
          </p:cNvSpPr>
          <p:nvPr>
            <p:ph type="sldNum" sz="quarter" idx="12"/>
          </p:nvPr>
        </p:nvSpPr>
        <p:spPr>
          <a:ln/>
        </p:spPr>
        <p:txBody>
          <a:bodyPr/>
          <a:lstStyle>
            <a:lvl1pPr>
              <a:defRPr/>
            </a:lvl1pPr>
          </a:lstStyle>
          <a:p>
            <a:fld id="{D32B4072-213D-46D7-85A1-021CA9E55286}" type="slidenum">
              <a:rPr lang="en-US" altLang="ja-JP"/>
              <a:pPr/>
              <a:t>‹#›</a:t>
            </a:fld>
            <a:endParaRPr lang="en-US" altLang="ja-JP"/>
          </a:p>
        </p:txBody>
      </p:sp>
    </p:spTree>
    <p:extLst>
      <p:ext uri="{BB962C8B-B14F-4D97-AF65-F5344CB8AC3E}">
        <p14:creationId xmlns:p14="http://schemas.microsoft.com/office/powerpoint/2010/main" val="3321676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38164065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8440E90-2624-4347-A939-61178274E0A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AED9ABE7-EB49-41C8-ACF1-56CA1A9E397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8BD32F8A-213A-4D19-934F-1CE7E8870F41}"/>
              </a:ext>
            </a:extLst>
          </p:cNvPr>
          <p:cNvSpPr>
            <a:spLocks noGrp="1" noChangeArrowheads="1"/>
          </p:cNvSpPr>
          <p:nvPr>
            <p:ph type="sldNum" sz="quarter" idx="12"/>
          </p:nvPr>
        </p:nvSpPr>
        <p:spPr>
          <a:ln/>
        </p:spPr>
        <p:txBody>
          <a:bodyPr/>
          <a:lstStyle>
            <a:lvl1pPr>
              <a:defRPr/>
            </a:lvl1pPr>
          </a:lstStyle>
          <a:p>
            <a:fld id="{6007413B-8871-42C1-A09E-D45E9011283B}" type="slidenum">
              <a:rPr lang="en-US" altLang="ja-JP"/>
              <a:pPr/>
              <a:t>‹#›</a:t>
            </a:fld>
            <a:endParaRPr lang="en-US" altLang="ja-JP"/>
          </a:p>
        </p:txBody>
      </p:sp>
    </p:spTree>
    <p:extLst>
      <p:ext uri="{BB962C8B-B14F-4D97-AF65-F5344CB8AC3E}">
        <p14:creationId xmlns:p14="http://schemas.microsoft.com/office/powerpoint/2010/main" val="28191987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0"/>
            <a:ext cx="3008313"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051" y="273053"/>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8"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4">
            <a:extLst>
              <a:ext uri="{FF2B5EF4-FFF2-40B4-BE49-F238E27FC236}">
                <a16:creationId xmlns:a16="http://schemas.microsoft.com/office/drawing/2014/main" id="{07882D7F-9655-4B10-9008-BB7FFDCBDB0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F17DE0DF-B4F8-49F3-A440-04CA484AB7B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789E5CA0-58C9-4C1D-A99F-95FE27F07716}"/>
              </a:ext>
            </a:extLst>
          </p:cNvPr>
          <p:cNvSpPr>
            <a:spLocks noGrp="1" noChangeArrowheads="1"/>
          </p:cNvSpPr>
          <p:nvPr>
            <p:ph type="sldNum" sz="quarter" idx="12"/>
          </p:nvPr>
        </p:nvSpPr>
        <p:spPr>
          <a:ln/>
        </p:spPr>
        <p:txBody>
          <a:bodyPr/>
          <a:lstStyle>
            <a:lvl1pPr>
              <a:defRPr/>
            </a:lvl1pPr>
          </a:lstStyle>
          <a:p>
            <a:fld id="{E54737F3-7D30-495A-A54C-1C46DE708FD4}" type="slidenum">
              <a:rPr lang="en-US" altLang="ja-JP"/>
              <a:pPr/>
              <a:t>‹#›</a:t>
            </a:fld>
            <a:endParaRPr lang="en-US" altLang="ja-JP"/>
          </a:p>
        </p:txBody>
      </p:sp>
    </p:spTree>
    <p:extLst>
      <p:ext uri="{BB962C8B-B14F-4D97-AF65-F5344CB8AC3E}">
        <p14:creationId xmlns:p14="http://schemas.microsoft.com/office/powerpoint/2010/main" val="37311213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4">
            <a:extLst>
              <a:ext uri="{FF2B5EF4-FFF2-40B4-BE49-F238E27FC236}">
                <a16:creationId xmlns:a16="http://schemas.microsoft.com/office/drawing/2014/main" id="{8E4AA89D-86F1-435F-A65A-6B2A61C9FEC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E38C6E14-2BC2-4B02-901D-E3D55144943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F011E825-CE3A-43E9-B8CC-D9A51FD3BC89}"/>
              </a:ext>
            </a:extLst>
          </p:cNvPr>
          <p:cNvSpPr>
            <a:spLocks noGrp="1" noChangeArrowheads="1"/>
          </p:cNvSpPr>
          <p:nvPr>
            <p:ph type="sldNum" sz="quarter" idx="12"/>
          </p:nvPr>
        </p:nvSpPr>
        <p:spPr>
          <a:ln/>
        </p:spPr>
        <p:txBody>
          <a:bodyPr/>
          <a:lstStyle>
            <a:lvl1pPr>
              <a:defRPr/>
            </a:lvl1pPr>
          </a:lstStyle>
          <a:p>
            <a:fld id="{D802B1B8-1B7B-411E-94B9-2E4EBCCE8367}" type="slidenum">
              <a:rPr lang="en-US" altLang="ja-JP"/>
              <a:pPr/>
              <a:t>‹#›</a:t>
            </a:fld>
            <a:endParaRPr lang="en-US" altLang="ja-JP"/>
          </a:p>
        </p:txBody>
      </p:sp>
    </p:spTree>
    <p:extLst>
      <p:ext uri="{BB962C8B-B14F-4D97-AF65-F5344CB8AC3E}">
        <p14:creationId xmlns:p14="http://schemas.microsoft.com/office/powerpoint/2010/main" val="30365983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67F3B331-48E9-48C2-ACD2-E0A78766468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6861698-2C32-4C3E-B217-EC3B7E8C398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F9FFE621-7CAE-4BFC-B683-55A300278DD9}"/>
              </a:ext>
            </a:extLst>
          </p:cNvPr>
          <p:cNvSpPr>
            <a:spLocks noGrp="1" noChangeArrowheads="1"/>
          </p:cNvSpPr>
          <p:nvPr>
            <p:ph type="sldNum" sz="quarter" idx="12"/>
          </p:nvPr>
        </p:nvSpPr>
        <p:spPr>
          <a:ln/>
        </p:spPr>
        <p:txBody>
          <a:bodyPr/>
          <a:lstStyle>
            <a:lvl1pPr>
              <a:defRPr/>
            </a:lvl1pPr>
          </a:lstStyle>
          <a:p>
            <a:fld id="{D561899F-7A42-4E90-B09F-E09F08192ADA}" type="slidenum">
              <a:rPr lang="en-US" altLang="ja-JP"/>
              <a:pPr/>
              <a:t>‹#›</a:t>
            </a:fld>
            <a:endParaRPr lang="en-US" altLang="ja-JP"/>
          </a:p>
        </p:txBody>
      </p:sp>
    </p:spTree>
    <p:extLst>
      <p:ext uri="{BB962C8B-B14F-4D97-AF65-F5344CB8AC3E}">
        <p14:creationId xmlns:p14="http://schemas.microsoft.com/office/powerpoint/2010/main" val="25561074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D304391-99B5-4C6F-827B-84ED5A2E0C7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FB90F872-A371-49ED-AFCC-2D2EF1E11AB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615B3730-8D31-4DAA-8392-D4BD3F32C559}"/>
              </a:ext>
            </a:extLst>
          </p:cNvPr>
          <p:cNvSpPr>
            <a:spLocks noGrp="1" noChangeArrowheads="1"/>
          </p:cNvSpPr>
          <p:nvPr>
            <p:ph type="sldNum" sz="quarter" idx="12"/>
          </p:nvPr>
        </p:nvSpPr>
        <p:spPr>
          <a:ln/>
        </p:spPr>
        <p:txBody>
          <a:bodyPr/>
          <a:lstStyle>
            <a:lvl1pPr>
              <a:defRPr/>
            </a:lvl1pPr>
          </a:lstStyle>
          <a:p>
            <a:fld id="{539EA93C-D605-4EA2-86D9-F3133E702FD1}" type="slidenum">
              <a:rPr lang="en-US" altLang="ja-JP"/>
              <a:pPr/>
              <a:t>‹#›</a:t>
            </a:fld>
            <a:endParaRPr lang="en-US" altLang="ja-JP"/>
          </a:p>
        </p:txBody>
      </p:sp>
    </p:spTree>
    <p:extLst>
      <p:ext uri="{BB962C8B-B14F-4D97-AF65-F5344CB8AC3E}">
        <p14:creationId xmlns:p14="http://schemas.microsoft.com/office/powerpoint/2010/main" val="16170421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A8FC17-CA47-4484-92CF-11B7CB0BB62E}"/>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FB105E-53F0-42A6-84EB-D5E7763E734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A7E7339-16B4-4416-9FF1-10720D769A3D}"/>
              </a:ext>
            </a:extLst>
          </p:cNvPr>
          <p:cNvSpPr>
            <a:spLocks noGrp="1"/>
          </p:cNvSpPr>
          <p:nvPr>
            <p:ph type="dt" sz="half" idx="10"/>
          </p:nvPr>
        </p:nvSpPr>
        <p:spPr/>
        <p:txBody>
          <a:bodyPr/>
          <a:lstStyle/>
          <a:p>
            <a:fld id="{B61BEF0D-F0BB-DE4B-95CE-6DB70DBA9567}" type="datetimeFigureOut">
              <a:rPr lang="en-US" smtClean="0"/>
              <a:pPr/>
              <a:t>8/21/2025</a:t>
            </a:fld>
            <a:endParaRPr lang="en-US" dirty="0"/>
          </a:p>
        </p:txBody>
      </p:sp>
      <p:sp>
        <p:nvSpPr>
          <p:cNvPr id="5" name="フッター プレースホルダー 4">
            <a:extLst>
              <a:ext uri="{FF2B5EF4-FFF2-40B4-BE49-F238E27FC236}">
                <a16:creationId xmlns:a16="http://schemas.microsoft.com/office/drawing/2014/main" id="{FD7412D5-B9C2-4A46-B3A0-F09B7FBB2B50}"/>
              </a:ext>
            </a:extLst>
          </p:cNvPr>
          <p:cNvSpPr>
            <a:spLocks noGrp="1"/>
          </p:cNvSpPr>
          <p:nvPr>
            <p:ph type="ftr" sz="quarter" idx="11"/>
          </p:nvPr>
        </p:nvSpPr>
        <p:spPr/>
        <p:txBody>
          <a:bodyPr/>
          <a:lstStyle/>
          <a:p>
            <a:endParaRPr lang="en-US" dirty="0"/>
          </a:p>
        </p:txBody>
      </p:sp>
      <p:sp>
        <p:nvSpPr>
          <p:cNvPr id="6" name="スライド番号プレースホルダー 5">
            <a:extLst>
              <a:ext uri="{FF2B5EF4-FFF2-40B4-BE49-F238E27FC236}">
                <a16:creationId xmlns:a16="http://schemas.microsoft.com/office/drawing/2014/main" id="{8D0EDF4D-825D-4FE4-A664-3EA5B323B778}"/>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4355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BC4BA5-3888-4F3A-9EBD-D91B8E37A4C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2094248-59D9-416F-9595-7C5E2EF2DE8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70001A-73FB-4D21-9C5B-0B077B5E9BB2}"/>
              </a:ext>
            </a:extLst>
          </p:cNvPr>
          <p:cNvSpPr>
            <a:spLocks noGrp="1"/>
          </p:cNvSpPr>
          <p:nvPr>
            <p:ph type="dt" sz="half" idx="10"/>
          </p:nvPr>
        </p:nvSpPr>
        <p:spPr/>
        <p:txBody>
          <a:bodyPr/>
          <a:lstStyle/>
          <a:p>
            <a:fld id="{05BFA754-D5C3-4E66-96A6-867B257F58DC}" type="datetimeFigureOut">
              <a:rPr lang="en-US" smtClean="0"/>
              <a:t>8/21/2025</a:t>
            </a:fld>
            <a:endParaRPr lang="en-US" dirty="0"/>
          </a:p>
        </p:txBody>
      </p:sp>
      <p:sp>
        <p:nvSpPr>
          <p:cNvPr id="5" name="フッター プレースホルダー 4">
            <a:extLst>
              <a:ext uri="{FF2B5EF4-FFF2-40B4-BE49-F238E27FC236}">
                <a16:creationId xmlns:a16="http://schemas.microsoft.com/office/drawing/2014/main" id="{19466473-231B-4238-8164-3DDFF534725D}"/>
              </a:ext>
            </a:extLst>
          </p:cNvPr>
          <p:cNvSpPr>
            <a:spLocks noGrp="1"/>
          </p:cNvSpPr>
          <p:nvPr>
            <p:ph type="ftr" sz="quarter" idx="11"/>
          </p:nvPr>
        </p:nvSpPr>
        <p:spPr/>
        <p:txBody>
          <a:bodyPr/>
          <a:lstStyle/>
          <a:p>
            <a:endParaRPr lang="en-US" dirty="0"/>
          </a:p>
        </p:txBody>
      </p:sp>
      <p:sp>
        <p:nvSpPr>
          <p:cNvPr id="6" name="スライド番号プレースホルダー 5">
            <a:extLst>
              <a:ext uri="{FF2B5EF4-FFF2-40B4-BE49-F238E27FC236}">
                <a16:creationId xmlns:a16="http://schemas.microsoft.com/office/drawing/2014/main" id="{3ED8C3B7-A64B-40B2-8EC1-90C340ADABD8}"/>
              </a:ext>
            </a:extLst>
          </p:cNvPr>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1552263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13668B-FEAC-4AFF-AE6E-B1CC490F5DB0}"/>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4ECA27E-82D7-49A1-83EC-361305ACEEB9}"/>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77D3D23-87F5-467F-A468-EED752039320}"/>
              </a:ext>
            </a:extLst>
          </p:cNvPr>
          <p:cNvSpPr>
            <a:spLocks noGrp="1"/>
          </p:cNvSpPr>
          <p:nvPr>
            <p:ph type="dt" sz="half" idx="10"/>
          </p:nvPr>
        </p:nvSpPr>
        <p:spPr/>
        <p:txBody>
          <a:bodyPr/>
          <a:lstStyle/>
          <a:p>
            <a:fld id="{B61BEF0D-F0BB-DE4B-95CE-6DB70DBA9567}" type="datetimeFigureOut">
              <a:rPr lang="en-US" smtClean="0"/>
              <a:pPr/>
              <a:t>8/21/2025</a:t>
            </a:fld>
            <a:endParaRPr lang="en-US" dirty="0"/>
          </a:p>
        </p:txBody>
      </p:sp>
      <p:sp>
        <p:nvSpPr>
          <p:cNvPr id="5" name="フッター プレースホルダー 4">
            <a:extLst>
              <a:ext uri="{FF2B5EF4-FFF2-40B4-BE49-F238E27FC236}">
                <a16:creationId xmlns:a16="http://schemas.microsoft.com/office/drawing/2014/main" id="{7836A885-620A-4A79-B00A-1C424752B96C}"/>
              </a:ext>
            </a:extLst>
          </p:cNvPr>
          <p:cNvSpPr>
            <a:spLocks noGrp="1"/>
          </p:cNvSpPr>
          <p:nvPr>
            <p:ph type="ftr" sz="quarter" idx="11"/>
          </p:nvPr>
        </p:nvSpPr>
        <p:spPr/>
        <p:txBody>
          <a:bodyPr/>
          <a:lstStyle/>
          <a:p>
            <a:endParaRPr lang="en-US" dirty="0"/>
          </a:p>
        </p:txBody>
      </p:sp>
      <p:sp>
        <p:nvSpPr>
          <p:cNvPr id="6" name="スライド番号プレースホルダー 5">
            <a:extLst>
              <a:ext uri="{FF2B5EF4-FFF2-40B4-BE49-F238E27FC236}">
                <a16:creationId xmlns:a16="http://schemas.microsoft.com/office/drawing/2014/main" id="{41299EC8-E19C-459D-BED3-FABA57AC2B1D}"/>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11483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A7B8D7-0FE8-4E6D-A651-2697ABE1766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5C6ED2F-5A31-4839-BFED-1CACC32D487D}"/>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AA2C772-8896-49EB-880D-2908D0BB0B7B}"/>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850A3EA-A06D-44C5-B517-0F7B88501D77}"/>
              </a:ext>
            </a:extLst>
          </p:cNvPr>
          <p:cNvSpPr>
            <a:spLocks noGrp="1"/>
          </p:cNvSpPr>
          <p:nvPr>
            <p:ph type="dt" sz="half" idx="10"/>
          </p:nvPr>
        </p:nvSpPr>
        <p:spPr/>
        <p:txBody>
          <a:bodyPr/>
          <a:lstStyle/>
          <a:p>
            <a:fld id="{05BFA754-D5C3-4E66-96A6-867B257F58DC}" type="datetimeFigureOut">
              <a:rPr lang="en-US" smtClean="0"/>
              <a:t>8/21/2025</a:t>
            </a:fld>
            <a:endParaRPr lang="en-US" dirty="0"/>
          </a:p>
        </p:txBody>
      </p:sp>
      <p:sp>
        <p:nvSpPr>
          <p:cNvPr id="6" name="フッター プレースホルダー 5">
            <a:extLst>
              <a:ext uri="{FF2B5EF4-FFF2-40B4-BE49-F238E27FC236}">
                <a16:creationId xmlns:a16="http://schemas.microsoft.com/office/drawing/2014/main" id="{D4BFE4EC-F98A-4949-80D4-7A647C005090}"/>
              </a:ext>
            </a:extLst>
          </p:cNvPr>
          <p:cNvSpPr>
            <a:spLocks noGrp="1"/>
          </p:cNvSpPr>
          <p:nvPr>
            <p:ph type="ftr" sz="quarter" idx="11"/>
          </p:nvPr>
        </p:nvSpPr>
        <p:spPr/>
        <p:txBody>
          <a:bodyPr/>
          <a:lstStyle/>
          <a:p>
            <a:endParaRPr lang="en-US" dirty="0"/>
          </a:p>
        </p:txBody>
      </p:sp>
      <p:sp>
        <p:nvSpPr>
          <p:cNvPr id="7" name="スライド番号プレースホルダー 6">
            <a:extLst>
              <a:ext uri="{FF2B5EF4-FFF2-40B4-BE49-F238E27FC236}">
                <a16:creationId xmlns:a16="http://schemas.microsoft.com/office/drawing/2014/main" id="{76AD5FC1-62D2-441C-9423-4264EA778DEA}"/>
              </a:ext>
            </a:extLst>
          </p:cNvPr>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41410859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1F8866-B4FA-4D31-827D-3F7CB9C26EBF}"/>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B6EBFB-9B53-4BB7-8DF8-02142DA10AB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580DC2E-6873-4252-B3AF-F722F40B8B7D}"/>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9B02040-F183-4BA0-A3EB-1874CCC42F4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9E914E8-2C7C-49DE-9BE8-ABCDB9E3DEE3}"/>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D5C19AC-F1A0-4AF6-98A4-09ED5F476001}"/>
              </a:ext>
            </a:extLst>
          </p:cNvPr>
          <p:cNvSpPr>
            <a:spLocks noGrp="1"/>
          </p:cNvSpPr>
          <p:nvPr>
            <p:ph type="dt" sz="half" idx="10"/>
          </p:nvPr>
        </p:nvSpPr>
        <p:spPr/>
        <p:txBody>
          <a:bodyPr/>
          <a:lstStyle/>
          <a:p>
            <a:fld id="{B61BEF0D-F0BB-DE4B-95CE-6DB70DBA9567}" type="datetimeFigureOut">
              <a:rPr lang="en-US" smtClean="0"/>
              <a:pPr/>
              <a:t>8/21/2025</a:t>
            </a:fld>
            <a:endParaRPr lang="en-US" dirty="0"/>
          </a:p>
        </p:txBody>
      </p:sp>
      <p:sp>
        <p:nvSpPr>
          <p:cNvPr id="8" name="フッター プレースホルダー 7">
            <a:extLst>
              <a:ext uri="{FF2B5EF4-FFF2-40B4-BE49-F238E27FC236}">
                <a16:creationId xmlns:a16="http://schemas.microsoft.com/office/drawing/2014/main" id="{05019AA0-6BF2-4623-93F3-AB83F7999092}"/>
              </a:ext>
            </a:extLst>
          </p:cNvPr>
          <p:cNvSpPr>
            <a:spLocks noGrp="1"/>
          </p:cNvSpPr>
          <p:nvPr>
            <p:ph type="ftr" sz="quarter" idx="11"/>
          </p:nvPr>
        </p:nvSpPr>
        <p:spPr/>
        <p:txBody>
          <a:bodyPr/>
          <a:lstStyle/>
          <a:p>
            <a:endParaRPr lang="en-US" dirty="0"/>
          </a:p>
        </p:txBody>
      </p:sp>
      <p:sp>
        <p:nvSpPr>
          <p:cNvPr id="9" name="スライド番号プレースホルダー 8">
            <a:extLst>
              <a:ext uri="{FF2B5EF4-FFF2-40B4-BE49-F238E27FC236}">
                <a16:creationId xmlns:a16="http://schemas.microsoft.com/office/drawing/2014/main" id="{B337009B-13FE-4E54-8077-906664124F37}"/>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8117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246036729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B19C06-6FF5-4A73-B964-B2339342357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8D3DC39-A71E-4745-BC17-F7CAB2A42B1D}"/>
              </a:ext>
            </a:extLst>
          </p:cNvPr>
          <p:cNvSpPr>
            <a:spLocks noGrp="1"/>
          </p:cNvSpPr>
          <p:nvPr>
            <p:ph type="dt" sz="half" idx="10"/>
          </p:nvPr>
        </p:nvSpPr>
        <p:spPr/>
        <p:txBody>
          <a:bodyPr/>
          <a:lstStyle/>
          <a:p>
            <a:fld id="{B61BEF0D-F0BB-DE4B-95CE-6DB70DBA9567}" type="datetimeFigureOut">
              <a:rPr lang="en-US" smtClean="0"/>
              <a:pPr/>
              <a:t>8/21/2025</a:t>
            </a:fld>
            <a:endParaRPr lang="en-US" dirty="0"/>
          </a:p>
        </p:txBody>
      </p:sp>
      <p:sp>
        <p:nvSpPr>
          <p:cNvPr id="4" name="フッター プレースホルダー 3">
            <a:extLst>
              <a:ext uri="{FF2B5EF4-FFF2-40B4-BE49-F238E27FC236}">
                <a16:creationId xmlns:a16="http://schemas.microsoft.com/office/drawing/2014/main" id="{1518D5D1-3DF3-4442-B8A6-292E2949AD3D}"/>
              </a:ext>
            </a:extLst>
          </p:cNvPr>
          <p:cNvSpPr>
            <a:spLocks noGrp="1"/>
          </p:cNvSpPr>
          <p:nvPr>
            <p:ph type="ftr" sz="quarter" idx="11"/>
          </p:nvPr>
        </p:nvSpPr>
        <p:spPr/>
        <p:txBody>
          <a:bodyPr/>
          <a:lstStyle/>
          <a:p>
            <a:endParaRPr lang="en-US" dirty="0"/>
          </a:p>
        </p:txBody>
      </p:sp>
      <p:sp>
        <p:nvSpPr>
          <p:cNvPr id="5" name="スライド番号プレースホルダー 4">
            <a:extLst>
              <a:ext uri="{FF2B5EF4-FFF2-40B4-BE49-F238E27FC236}">
                <a16:creationId xmlns:a16="http://schemas.microsoft.com/office/drawing/2014/main" id="{3CA86166-924B-4274-A92C-2A20346A85E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84218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E7CBDBE-3D69-4457-990A-91E7E4813F0F}"/>
              </a:ext>
            </a:extLst>
          </p:cNvPr>
          <p:cNvSpPr>
            <a:spLocks noGrp="1"/>
          </p:cNvSpPr>
          <p:nvPr>
            <p:ph type="dt" sz="half" idx="10"/>
          </p:nvPr>
        </p:nvSpPr>
        <p:spPr/>
        <p:txBody>
          <a:bodyPr/>
          <a:lstStyle/>
          <a:p>
            <a:fld id="{B61BEF0D-F0BB-DE4B-95CE-6DB70DBA9567}" type="datetimeFigureOut">
              <a:rPr lang="en-US" smtClean="0"/>
              <a:pPr/>
              <a:t>8/21/2025</a:t>
            </a:fld>
            <a:endParaRPr lang="en-US" dirty="0"/>
          </a:p>
        </p:txBody>
      </p:sp>
      <p:sp>
        <p:nvSpPr>
          <p:cNvPr id="3" name="フッター プレースホルダー 2">
            <a:extLst>
              <a:ext uri="{FF2B5EF4-FFF2-40B4-BE49-F238E27FC236}">
                <a16:creationId xmlns:a16="http://schemas.microsoft.com/office/drawing/2014/main" id="{8DEDD814-4862-4DE4-889D-D92A1DA40A95}"/>
              </a:ext>
            </a:extLst>
          </p:cNvPr>
          <p:cNvSpPr>
            <a:spLocks noGrp="1"/>
          </p:cNvSpPr>
          <p:nvPr>
            <p:ph type="ftr" sz="quarter" idx="11"/>
          </p:nvPr>
        </p:nvSpPr>
        <p:spPr/>
        <p:txBody>
          <a:bodyPr/>
          <a:lstStyle/>
          <a:p>
            <a:endParaRPr lang="en-US" dirty="0"/>
          </a:p>
        </p:txBody>
      </p:sp>
      <p:sp>
        <p:nvSpPr>
          <p:cNvPr id="4" name="スライド番号プレースホルダー 3">
            <a:extLst>
              <a:ext uri="{FF2B5EF4-FFF2-40B4-BE49-F238E27FC236}">
                <a16:creationId xmlns:a16="http://schemas.microsoft.com/office/drawing/2014/main" id="{37E50B3F-DC89-438A-881B-069237FCAF3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540296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D285CA-DAED-4461-8EF2-5FD81774416A}"/>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E6422EC-3FE9-450F-8379-14BDC2E10CA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931AC32-281A-4D1A-8B7C-0AF6D6CC217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D5746A9-CA2A-4D8E-B8CD-A455CCF844D7}"/>
              </a:ext>
            </a:extLst>
          </p:cNvPr>
          <p:cNvSpPr>
            <a:spLocks noGrp="1"/>
          </p:cNvSpPr>
          <p:nvPr>
            <p:ph type="dt" sz="half" idx="10"/>
          </p:nvPr>
        </p:nvSpPr>
        <p:spPr/>
        <p:txBody>
          <a:bodyPr/>
          <a:lstStyle/>
          <a:p>
            <a:fld id="{B61BEF0D-F0BB-DE4B-95CE-6DB70DBA9567}" type="datetimeFigureOut">
              <a:rPr lang="en-US" smtClean="0"/>
              <a:pPr/>
              <a:t>8/21/2025</a:t>
            </a:fld>
            <a:endParaRPr lang="en-US" dirty="0"/>
          </a:p>
        </p:txBody>
      </p:sp>
      <p:sp>
        <p:nvSpPr>
          <p:cNvPr id="6" name="フッター プレースホルダー 5">
            <a:extLst>
              <a:ext uri="{FF2B5EF4-FFF2-40B4-BE49-F238E27FC236}">
                <a16:creationId xmlns:a16="http://schemas.microsoft.com/office/drawing/2014/main" id="{A905B55C-8F78-4599-A89A-21A0A0178700}"/>
              </a:ext>
            </a:extLst>
          </p:cNvPr>
          <p:cNvSpPr>
            <a:spLocks noGrp="1"/>
          </p:cNvSpPr>
          <p:nvPr>
            <p:ph type="ftr" sz="quarter" idx="11"/>
          </p:nvPr>
        </p:nvSpPr>
        <p:spPr/>
        <p:txBody>
          <a:bodyPr/>
          <a:lstStyle/>
          <a:p>
            <a:endParaRPr lang="en-US" dirty="0"/>
          </a:p>
        </p:txBody>
      </p:sp>
      <p:sp>
        <p:nvSpPr>
          <p:cNvPr id="7" name="スライド番号プレースホルダー 6">
            <a:extLst>
              <a:ext uri="{FF2B5EF4-FFF2-40B4-BE49-F238E27FC236}">
                <a16:creationId xmlns:a16="http://schemas.microsoft.com/office/drawing/2014/main" id="{75ADC86C-5916-427F-B6CF-4F0023541FC6}"/>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08080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5D07C6-EA20-47A3-B0FA-DA2F8D98CC6B}"/>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C4A7D8D-788A-403A-8BBE-A8BD576A738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F8F05E31-9DD3-4D45-A186-AAE66AF84D0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95D40E0-5D11-4384-AD6C-B014556EA965}"/>
              </a:ext>
            </a:extLst>
          </p:cNvPr>
          <p:cNvSpPr>
            <a:spLocks noGrp="1"/>
          </p:cNvSpPr>
          <p:nvPr>
            <p:ph type="dt" sz="half" idx="10"/>
          </p:nvPr>
        </p:nvSpPr>
        <p:spPr/>
        <p:txBody>
          <a:bodyPr/>
          <a:lstStyle/>
          <a:p>
            <a:fld id="{B61BEF0D-F0BB-DE4B-95CE-6DB70DBA9567}" type="datetimeFigureOut">
              <a:rPr lang="en-US" smtClean="0"/>
              <a:pPr/>
              <a:t>8/21/2025</a:t>
            </a:fld>
            <a:endParaRPr lang="en-US" dirty="0"/>
          </a:p>
        </p:txBody>
      </p:sp>
      <p:sp>
        <p:nvSpPr>
          <p:cNvPr id="6" name="フッター プレースホルダー 5">
            <a:extLst>
              <a:ext uri="{FF2B5EF4-FFF2-40B4-BE49-F238E27FC236}">
                <a16:creationId xmlns:a16="http://schemas.microsoft.com/office/drawing/2014/main" id="{86ED26D0-66E4-4493-AAB6-81EC7B1098C2}"/>
              </a:ext>
            </a:extLst>
          </p:cNvPr>
          <p:cNvSpPr>
            <a:spLocks noGrp="1"/>
          </p:cNvSpPr>
          <p:nvPr>
            <p:ph type="ftr" sz="quarter" idx="11"/>
          </p:nvPr>
        </p:nvSpPr>
        <p:spPr/>
        <p:txBody>
          <a:bodyPr/>
          <a:lstStyle/>
          <a:p>
            <a:endParaRPr lang="en-US" dirty="0"/>
          </a:p>
        </p:txBody>
      </p:sp>
      <p:sp>
        <p:nvSpPr>
          <p:cNvPr id="7" name="スライド番号プレースホルダー 6">
            <a:extLst>
              <a:ext uri="{FF2B5EF4-FFF2-40B4-BE49-F238E27FC236}">
                <a16:creationId xmlns:a16="http://schemas.microsoft.com/office/drawing/2014/main" id="{DDF12996-A54F-4422-BB99-FED0C0B379A3}"/>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255843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46B4CC-EADE-4F20-841A-5D69F20D448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141A656-D60A-43DE-8133-65DBB88286B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3DA57CC-895C-4BE5-99D3-7F40C28C1FA2}"/>
              </a:ext>
            </a:extLst>
          </p:cNvPr>
          <p:cNvSpPr>
            <a:spLocks noGrp="1"/>
          </p:cNvSpPr>
          <p:nvPr>
            <p:ph type="dt" sz="half" idx="10"/>
          </p:nvPr>
        </p:nvSpPr>
        <p:spPr/>
        <p:txBody>
          <a:bodyPr/>
          <a:lstStyle/>
          <a:p>
            <a:fld id="{B61BEF0D-F0BB-DE4B-95CE-6DB70DBA9567}" type="datetimeFigureOut">
              <a:rPr lang="en-US" smtClean="0"/>
              <a:pPr/>
              <a:t>8/21/2025</a:t>
            </a:fld>
            <a:endParaRPr lang="en-US" dirty="0"/>
          </a:p>
        </p:txBody>
      </p:sp>
      <p:sp>
        <p:nvSpPr>
          <p:cNvPr id="5" name="フッター プレースホルダー 4">
            <a:extLst>
              <a:ext uri="{FF2B5EF4-FFF2-40B4-BE49-F238E27FC236}">
                <a16:creationId xmlns:a16="http://schemas.microsoft.com/office/drawing/2014/main" id="{5B892D1F-F616-40CE-A2D6-EC9C45C9579F}"/>
              </a:ext>
            </a:extLst>
          </p:cNvPr>
          <p:cNvSpPr>
            <a:spLocks noGrp="1"/>
          </p:cNvSpPr>
          <p:nvPr>
            <p:ph type="ftr" sz="quarter" idx="11"/>
          </p:nvPr>
        </p:nvSpPr>
        <p:spPr/>
        <p:txBody>
          <a:bodyPr/>
          <a:lstStyle/>
          <a:p>
            <a:endParaRPr lang="en-US" dirty="0"/>
          </a:p>
        </p:txBody>
      </p:sp>
      <p:sp>
        <p:nvSpPr>
          <p:cNvPr id="6" name="スライド番号プレースホルダー 5">
            <a:extLst>
              <a:ext uri="{FF2B5EF4-FFF2-40B4-BE49-F238E27FC236}">
                <a16:creationId xmlns:a16="http://schemas.microsoft.com/office/drawing/2014/main" id="{E73C5E5E-0212-4B1A-BC4E-2B333DC8EA58}"/>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0003655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D6C6DB5-A29E-4025-9044-BA434A59C675}"/>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3805B3A-DEED-4BC8-B3A4-5399DB35CC53}"/>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353D74D-C019-422D-A531-24B540FB23E9}"/>
              </a:ext>
            </a:extLst>
          </p:cNvPr>
          <p:cNvSpPr>
            <a:spLocks noGrp="1"/>
          </p:cNvSpPr>
          <p:nvPr>
            <p:ph type="dt" sz="half" idx="10"/>
          </p:nvPr>
        </p:nvSpPr>
        <p:spPr/>
        <p:txBody>
          <a:bodyPr/>
          <a:lstStyle/>
          <a:p>
            <a:fld id="{B61BEF0D-F0BB-DE4B-95CE-6DB70DBA9567}" type="datetimeFigureOut">
              <a:rPr lang="en-US" smtClean="0"/>
              <a:pPr/>
              <a:t>8/21/2025</a:t>
            </a:fld>
            <a:endParaRPr lang="en-US" dirty="0"/>
          </a:p>
        </p:txBody>
      </p:sp>
      <p:sp>
        <p:nvSpPr>
          <p:cNvPr id="5" name="フッター プレースホルダー 4">
            <a:extLst>
              <a:ext uri="{FF2B5EF4-FFF2-40B4-BE49-F238E27FC236}">
                <a16:creationId xmlns:a16="http://schemas.microsoft.com/office/drawing/2014/main" id="{04C13260-2EEB-4682-B208-561D014BCF97}"/>
              </a:ext>
            </a:extLst>
          </p:cNvPr>
          <p:cNvSpPr>
            <a:spLocks noGrp="1"/>
          </p:cNvSpPr>
          <p:nvPr>
            <p:ph type="ftr" sz="quarter" idx="11"/>
          </p:nvPr>
        </p:nvSpPr>
        <p:spPr/>
        <p:txBody>
          <a:bodyPr/>
          <a:lstStyle/>
          <a:p>
            <a:endParaRPr lang="en-US" dirty="0"/>
          </a:p>
        </p:txBody>
      </p:sp>
      <p:sp>
        <p:nvSpPr>
          <p:cNvPr id="6" name="スライド番号プレースホルダー 5">
            <a:extLst>
              <a:ext uri="{FF2B5EF4-FFF2-40B4-BE49-F238E27FC236}">
                <a16:creationId xmlns:a16="http://schemas.microsoft.com/office/drawing/2014/main" id="{A9AF9020-CA5C-4FF8-8863-75B67AD8121C}"/>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076331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70" y="2130665"/>
            <a:ext cx="7772401"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9" y="3886200"/>
            <a:ext cx="6400800" cy="1752600"/>
          </a:xfrm>
        </p:spPr>
        <p:txBody>
          <a:bodyPr/>
          <a:lstStyle>
            <a:lvl1pPr marL="0" indent="0" algn="ctr">
              <a:buNone/>
              <a:defRPr/>
            </a:lvl1pPr>
            <a:lvl2pPr marL="421992" indent="0" algn="ctr">
              <a:buNone/>
              <a:defRPr/>
            </a:lvl2pPr>
            <a:lvl3pPr marL="843984" indent="0" algn="ctr">
              <a:buNone/>
              <a:defRPr/>
            </a:lvl3pPr>
            <a:lvl4pPr marL="1265976" indent="0" algn="ctr">
              <a:buNone/>
              <a:defRPr/>
            </a:lvl4pPr>
            <a:lvl5pPr marL="1687969" indent="0" algn="ctr">
              <a:buNone/>
              <a:defRPr/>
            </a:lvl5pPr>
            <a:lvl6pPr marL="2109960" indent="0" algn="ctr">
              <a:buNone/>
              <a:defRPr/>
            </a:lvl6pPr>
            <a:lvl7pPr marL="2531952" indent="0" algn="ctr">
              <a:buNone/>
              <a:defRPr/>
            </a:lvl7pPr>
            <a:lvl8pPr marL="2953944" indent="0" algn="ctr">
              <a:buNone/>
              <a:defRPr/>
            </a:lvl8pPr>
            <a:lvl9pPr marL="3375936"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190383E8-C7BB-4AD7-9E52-D64A9EDED09B}" type="slidenum">
              <a:rPr lang="en-US" altLang="ja-JP"/>
              <a:pPr>
                <a:defRPr/>
              </a:pPr>
              <a:t>‹#›</a:t>
            </a:fld>
            <a:endParaRPr lang="en-US" altLang="ja-JP" dirty="0"/>
          </a:p>
        </p:txBody>
      </p:sp>
    </p:spTree>
    <p:extLst>
      <p:ext uri="{BB962C8B-B14F-4D97-AF65-F5344CB8AC3E}">
        <p14:creationId xmlns:p14="http://schemas.microsoft.com/office/powerpoint/2010/main" val="372061556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F2A1C1E8-9361-4557-9EFC-000E05CD7A25}" type="slidenum">
              <a:rPr lang="en-US" altLang="ja-JP"/>
              <a:pPr>
                <a:defRPr/>
              </a:pPr>
              <a:t>‹#›</a:t>
            </a:fld>
            <a:endParaRPr lang="en-US" altLang="ja-JP" dirty="0"/>
          </a:p>
        </p:txBody>
      </p:sp>
    </p:spTree>
    <p:extLst>
      <p:ext uri="{BB962C8B-B14F-4D97-AF65-F5344CB8AC3E}">
        <p14:creationId xmlns:p14="http://schemas.microsoft.com/office/powerpoint/2010/main" val="1109209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28" y="4407140"/>
            <a:ext cx="7772401"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28" y="2906722"/>
            <a:ext cx="7772401" cy="1500187"/>
          </a:xfrm>
        </p:spPr>
        <p:txBody>
          <a:bodyPr anchor="b"/>
          <a:lstStyle>
            <a:lvl1pPr marL="0" indent="0">
              <a:buNone/>
              <a:defRPr sz="1846"/>
            </a:lvl1pPr>
            <a:lvl2pPr marL="421992" indent="0">
              <a:buNone/>
              <a:defRPr sz="1662"/>
            </a:lvl2pPr>
            <a:lvl3pPr marL="843984" indent="0">
              <a:buNone/>
              <a:defRPr sz="1477"/>
            </a:lvl3pPr>
            <a:lvl4pPr marL="1265976" indent="0">
              <a:buNone/>
              <a:defRPr sz="1292"/>
            </a:lvl4pPr>
            <a:lvl5pPr marL="1687969" indent="0">
              <a:buNone/>
              <a:defRPr sz="1292"/>
            </a:lvl5pPr>
            <a:lvl6pPr marL="2109960" indent="0">
              <a:buNone/>
              <a:defRPr sz="1292"/>
            </a:lvl6pPr>
            <a:lvl7pPr marL="2531952" indent="0">
              <a:buNone/>
              <a:defRPr sz="1292"/>
            </a:lvl7pPr>
            <a:lvl8pPr marL="2953944" indent="0">
              <a:buNone/>
              <a:defRPr sz="1292"/>
            </a:lvl8pPr>
            <a:lvl9pPr marL="3375936" indent="0">
              <a:buNone/>
              <a:defRPr sz="1292"/>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B311B4C6-247B-40A4-A1BD-C17C64AF5ECC}" type="slidenum">
              <a:rPr lang="en-US" altLang="ja-JP"/>
              <a:pPr>
                <a:defRPr/>
              </a:pPr>
              <a:t>‹#›</a:t>
            </a:fld>
            <a:endParaRPr lang="en-US" altLang="ja-JP" dirty="0"/>
          </a:p>
        </p:txBody>
      </p:sp>
    </p:spTree>
    <p:extLst>
      <p:ext uri="{BB962C8B-B14F-4D97-AF65-F5344CB8AC3E}">
        <p14:creationId xmlns:p14="http://schemas.microsoft.com/office/powerpoint/2010/main" val="6789652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9" y="1600206"/>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6"/>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85DE2203-D913-4B97-822F-683F108E3F71}" type="slidenum">
              <a:rPr lang="en-US" altLang="ja-JP"/>
              <a:pPr>
                <a:defRPr/>
              </a:pPr>
              <a:t>‹#›</a:t>
            </a:fld>
            <a:endParaRPr lang="en-US" altLang="ja-JP" dirty="0"/>
          </a:p>
        </p:txBody>
      </p:sp>
    </p:spTree>
    <p:extLst>
      <p:ext uri="{BB962C8B-B14F-4D97-AF65-F5344CB8AC3E}">
        <p14:creationId xmlns:p14="http://schemas.microsoft.com/office/powerpoint/2010/main" val="1254353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240202142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46" y="1535113"/>
            <a:ext cx="4040189" cy="639762"/>
          </a:xfrm>
        </p:spPr>
        <p:txBody>
          <a:bodyPr anchor="b"/>
          <a:lstStyle>
            <a:lvl1pPr marL="0" indent="0">
              <a:buNone/>
              <a:defRPr sz="2215" b="1"/>
            </a:lvl1pPr>
            <a:lvl2pPr marL="421992" indent="0">
              <a:buNone/>
              <a:defRPr sz="1846" b="1"/>
            </a:lvl2pPr>
            <a:lvl3pPr marL="843984" indent="0">
              <a:buNone/>
              <a:defRPr sz="1662" b="1"/>
            </a:lvl3pPr>
            <a:lvl4pPr marL="1265976" indent="0">
              <a:buNone/>
              <a:defRPr sz="1477" b="1"/>
            </a:lvl4pPr>
            <a:lvl5pPr marL="1687969" indent="0">
              <a:buNone/>
              <a:defRPr sz="1477" b="1"/>
            </a:lvl5pPr>
            <a:lvl6pPr marL="2109960" indent="0">
              <a:buNone/>
              <a:defRPr sz="1477" b="1"/>
            </a:lvl6pPr>
            <a:lvl7pPr marL="2531952" indent="0">
              <a:buNone/>
              <a:defRPr sz="1477" b="1"/>
            </a:lvl7pPr>
            <a:lvl8pPr marL="2953944" indent="0">
              <a:buNone/>
              <a:defRPr sz="1477" b="1"/>
            </a:lvl8pPr>
            <a:lvl9pPr marL="3375936"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46" y="2174875"/>
            <a:ext cx="4040189"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8" y="1535113"/>
            <a:ext cx="4041774" cy="639762"/>
          </a:xfrm>
        </p:spPr>
        <p:txBody>
          <a:bodyPr anchor="b"/>
          <a:lstStyle>
            <a:lvl1pPr marL="0" indent="0">
              <a:buNone/>
              <a:defRPr sz="2215" b="1"/>
            </a:lvl1pPr>
            <a:lvl2pPr marL="421992" indent="0">
              <a:buNone/>
              <a:defRPr sz="1846" b="1"/>
            </a:lvl2pPr>
            <a:lvl3pPr marL="843984" indent="0">
              <a:buNone/>
              <a:defRPr sz="1662" b="1"/>
            </a:lvl3pPr>
            <a:lvl4pPr marL="1265976" indent="0">
              <a:buNone/>
              <a:defRPr sz="1477" b="1"/>
            </a:lvl4pPr>
            <a:lvl5pPr marL="1687969" indent="0">
              <a:buNone/>
              <a:defRPr sz="1477" b="1"/>
            </a:lvl5pPr>
            <a:lvl6pPr marL="2109960" indent="0">
              <a:buNone/>
              <a:defRPr sz="1477" b="1"/>
            </a:lvl6pPr>
            <a:lvl7pPr marL="2531952" indent="0">
              <a:buNone/>
              <a:defRPr sz="1477" b="1"/>
            </a:lvl7pPr>
            <a:lvl8pPr marL="2953944" indent="0">
              <a:buNone/>
              <a:defRPr sz="1477" b="1"/>
            </a:lvl8pPr>
            <a:lvl9pPr marL="3375936"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8" y="2174875"/>
            <a:ext cx="4041774"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6"/>
          <p:cNvSpPr>
            <a:spLocks noGrp="1" noChangeArrowheads="1"/>
          </p:cNvSpPr>
          <p:nvPr>
            <p:ph type="sldNum" sz="quarter" idx="12"/>
          </p:nvPr>
        </p:nvSpPr>
        <p:spPr>
          <a:ln/>
        </p:spPr>
        <p:txBody>
          <a:bodyPr/>
          <a:lstStyle>
            <a:lvl1pPr>
              <a:defRPr/>
            </a:lvl1pPr>
          </a:lstStyle>
          <a:p>
            <a:pPr>
              <a:defRPr/>
            </a:pPr>
            <a:fld id="{1CA86D85-8398-47F1-953D-4FC0F0C62A74}" type="slidenum">
              <a:rPr lang="en-US" altLang="ja-JP"/>
              <a:pPr>
                <a:defRPr/>
              </a:pPr>
              <a:t>‹#›</a:t>
            </a:fld>
            <a:endParaRPr lang="en-US" altLang="ja-JP" dirty="0"/>
          </a:p>
        </p:txBody>
      </p:sp>
    </p:spTree>
    <p:extLst>
      <p:ext uri="{BB962C8B-B14F-4D97-AF65-F5344CB8AC3E}">
        <p14:creationId xmlns:p14="http://schemas.microsoft.com/office/powerpoint/2010/main" val="28958072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6"/>
          <p:cNvSpPr>
            <a:spLocks noGrp="1" noChangeArrowheads="1"/>
          </p:cNvSpPr>
          <p:nvPr>
            <p:ph type="sldNum" sz="quarter" idx="12"/>
          </p:nvPr>
        </p:nvSpPr>
        <p:spPr>
          <a:ln/>
        </p:spPr>
        <p:txBody>
          <a:bodyPr/>
          <a:lstStyle>
            <a:lvl1pPr>
              <a:defRPr/>
            </a:lvl1pPr>
          </a:lstStyle>
          <a:p>
            <a:pPr>
              <a:defRPr/>
            </a:pPr>
            <a:fld id="{0329B7E6-8142-4C2C-8486-ACA79D5FD086}" type="slidenum">
              <a:rPr lang="en-US" altLang="ja-JP"/>
              <a:pPr>
                <a:defRPr/>
              </a:pPr>
              <a:t>‹#›</a:t>
            </a:fld>
            <a:endParaRPr lang="en-US" altLang="ja-JP" dirty="0"/>
          </a:p>
        </p:txBody>
      </p:sp>
    </p:spTree>
    <p:extLst>
      <p:ext uri="{BB962C8B-B14F-4D97-AF65-F5344CB8AC3E}">
        <p14:creationId xmlns:p14="http://schemas.microsoft.com/office/powerpoint/2010/main" val="6327700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6"/>
          <p:cNvSpPr>
            <a:spLocks noGrp="1" noChangeArrowheads="1"/>
          </p:cNvSpPr>
          <p:nvPr>
            <p:ph type="sldNum" sz="quarter" idx="12"/>
          </p:nvPr>
        </p:nvSpPr>
        <p:spPr>
          <a:ln/>
        </p:spPr>
        <p:txBody>
          <a:bodyPr/>
          <a:lstStyle>
            <a:lvl1pPr>
              <a:defRPr/>
            </a:lvl1pPr>
          </a:lstStyle>
          <a:p>
            <a:pPr>
              <a:defRPr/>
            </a:pPr>
            <a:fld id="{028E30FF-6DFA-4E32-896A-0181B2B83A32}" type="slidenum">
              <a:rPr lang="en-US" altLang="ja-JP"/>
              <a:pPr>
                <a:defRPr/>
              </a:pPr>
              <a:t>‹#›</a:t>
            </a:fld>
            <a:endParaRPr lang="en-US" altLang="ja-JP" dirty="0"/>
          </a:p>
        </p:txBody>
      </p:sp>
    </p:spTree>
    <p:extLst>
      <p:ext uri="{BB962C8B-B14F-4D97-AF65-F5344CB8AC3E}">
        <p14:creationId xmlns:p14="http://schemas.microsoft.com/office/powerpoint/2010/main" val="22427570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1"/>
            <a:ext cx="3008313"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063" y="273073"/>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8" y="1435103"/>
            <a:ext cx="3008313" cy="4691063"/>
          </a:xfrm>
        </p:spPr>
        <p:txBody>
          <a:bodyPr/>
          <a:lstStyle>
            <a:lvl1pPr marL="0" indent="0">
              <a:buNone/>
              <a:defRPr sz="1292"/>
            </a:lvl1pPr>
            <a:lvl2pPr marL="421992" indent="0">
              <a:buNone/>
              <a:defRPr sz="1108"/>
            </a:lvl2pPr>
            <a:lvl3pPr marL="843984" indent="0">
              <a:buNone/>
              <a:defRPr sz="923"/>
            </a:lvl3pPr>
            <a:lvl4pPr marL="1265976" indent="0">
              <a:buNone/>
              <a:defRPr sz="831"/>
            </a:lvl4pPr>
            <a:lvl5pPr marL="1687969" indent="0">
              <a:buNone/>
              <a:defRPr sz="831"/>
            </a:lvl5pPr>
            <a:lvl6pPr marL="2109960" indent="0">
              <a:buNone/>
              <a:defRPr sz="831"/>
            </a:lvl6pPr>
            <a:lvl7pPr marL="2531952" indent="0">
              <a:buNone/>
              <a:defRPr sz="831"/>
            </a:lvl7pPr>
            <a:lvl8pPr marL="2953944" indent="0">
              <a:buNone/>
              <a:defRPr sz="831"/>
            </a:lvl8pPr>
            <a:lvl9pPr marL="3375936" indent="0">
              <a:buNone/>
              <a:defRPr sz="831"/>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AD8773D8-F53B-4DF4-909F-7F3FCD327EBD}" type="slidenum">
              <a:rPr lang="en-US" altLang="ja-JP"/>
              <a:pPr>
                <a:defRPr/>
              </a:pPr>
              <a:t>‹#›</a:t>
            </a:fld>
            <a:endParaRPr lang="en-US" altLang="ja-JP" dirty="0"/>
          </a:p>
        </p:txBody>
      </p:sp>
    </p:spTree>
    <p:extLst>
      <p:ext uri="{BB962C8B-B14F-4D97-AF65-F5344CB8AC3E}">
        <p14:creationId xmlns:p14="http://schemas.microsoft.com/office/powerpoint/2010/main" val="416464547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0"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290" y="612775"/>
            <a:ext cx="5486400" cy="4114800"/>
          </a:xfrm>
        </p:spPr>
        <p:txBody>
          <a:bodyPr/>
          <a:lstStyle>
            <a:lvl1pPr marL="0" indent="0">
              <a:buNone/>
              <a:defRPr sz="2954"/>
            </a:lvl1pPr>
            <a:lvl2pPr marL="421992" indent="0">
              <a:buNone/>
              <a:defRPr sz="2585"/>
            </a:lvl2pPr>
            <a:lvl3pPr marL="843984" indent="0">
              <a:buNone/>
              <a:defRPr sz="2215"/>
            </a:lvl3pPr>
            <a:lvl4pPr marL="1265976" indent="0">
              <a:buNone/>
              <a:defRPr sz="1846"/>
            </a:lvl4pPr>
            <a:lvl5pPr marL="1687969" indent="0">
              <a:buNone/>
              <a:defRPr sz="1846"/>
            </a:lvl5pPr>
            <a:lvl6pPr marL="2109960" indent="0">
              <a:buNone/>
              <a:defRPr sz="1846"/>
            </a:lvl6pPr>
            <a:lvl7pPr marL="2531952" indent="0">
              <a:buNone/>
              <a:defRPr sz="1846"/>
            </a:lvl7pPr>
            <a:lvl8pPr marL="2953944" indent="0">
              <a:buNone/>
              <a:defRPr sz="1846"/>
            </a:lvl8pPr>
            <a:lvl9pPr marL="3375936" indent="0">
              <a:buNone/>
              <a:defRPr sz="1846"/>
            </a:lvl9pPr>
          </a:lstStyle>
          <a:p>
            <a:pPr lvl="0"/>
            <a:endParaRPr lang="ja-JP" altLang="en-US" noProof="0" dirty="0"/>
          </a:p>
        </p:txBody>
      </p:sp>
      <p:sp>
        <p:nvSpPr>
          <p:cNvPr id="4" name="テキスト プレースホルダ 3"/>
          <p:cNvSpPr>
            <a:spLocks noGrp="1"/>
          </p:cNvSpPr>
          <p:nvPr>
            <p:ph type="body" sz="half" idx="2"/>
          </p:nvPr>
        </p:nvSpPr>
        <p:spPr>
          <a:xfrm>
            <a:off x="1792290" y="5367338"/>
            <a:ext cx="5486400" cy="804862"/>
          </a:xfrm>
        </p:spPr>
        <p:txBody>
          <a:bodyPr/>
          <a:lstStyle>
            <a:lvl1pPr marL="0" indent="0">
              <a:buNone/>
              <a:defRPr sz="1292"/>
            </a:lvl1pPr>
            <a:lvl2pPr marL="421992" indent="0">
              <a:buNone/>
              <a:defRPr sz="1108"/>
            </a:lvl2pPr>
            <a:lvl3pPr marL="843984" indent="0">
              <a:buNone/>
              <a:defRPr sz="923"/>
            </a:lvl3pPr>
            <a:lvl4pPr marL="1265976" indent="0">
              <a:buNone/>
              <a:defRPr sz="831"/>
            </a:lvl4pPr>
            <a:lvl5pPr marL="1687969" indent="0">
              <a:buNone/>
              <a:defRPr sz="831"/>
            </a:lvl5pPr>
            <a:lvl6pPr marL="2109960" indent="0">
              <a:buNone/>
              <a:defRPr sz="831"/>
            </a:lvl6pPr>
            <a:lvl7pPr marL="2531952" indent="0">
              <a:buNone/>
              <a:defRPr sz="831"/>
            </a:lvl7pPr>
            <a:lvl8pPr marL="2953944" indent="0">
              <a:buNone/>
              <a:defRPr sz="831"/>
            </a:lvl8pPr>
            <a:lvl9pPr marL="3375936" indent="0">
              <a:buNone/>
              <a:defRPr sz="831"/>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95B62182-9D0F-4D1C-942A-64824596B5EB}" type="slidenum">
              <a:rPr lang="en-US" altLang="ja-JP"/>
              <a:pPr>
                <a:defRPr/>
              </a:pPr>
              <a:t>‹#›</a:t>
            </a:fld>
            <a:endParaRPr lang="en-US" altLang="ja-JP" dirty="0"/>
          </a:p>
        </p:txBody>
      </p:sp>
    </p:spTree>
    <p:extLst>
      <p:ext uri="{BB962C8B-B14F-4D97-AF65-F5344CB8AC3E}">
        <p14:creationId xmlns:p14="http://schemas.microsoft.com/office/powerpoint/2010/main" val="36235203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6D7CF38C-9696-4760-B901-EB571A1537C1}" type="slidenum">
              <a:rPr lang="en-US" altLang="ja-JP"/>
              <a:pPr>
                <a:defRPr/>
              </a:pPr>
              <a:t>‹#›</a:t>
            </a:fld>
            <a:endParaRPr lang="en-US" altLang="ja-JP" dirty="0"/>
          </a:p>
        </p:txBody>
      </p:sp>
    </p:spTree>
    <p:extLst>
      <p:ext uri="{BB962C8B-B14F-4D97-AF65-F5344CB8AC3E}">
        <p14:creationId xmlns:p14="http://schemas.microsoft.com/office/powerpoint/2010/main" val="200935434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2" y="274659"/>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9" y="274659"/>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ADEC48A7-9EEE-40C8-9186-A6368B3A7365}" type="slidenum">
              <a:rPr lang="en-US" altLang="ja-JP"/>
              <a:pPr>
                <a:defRPr/>
              </a:pPr>
              <a:t>‹#›</a:t>
            </a:fld>
            <a:endParaRPr lang="en-US" altLang="ja-JP" dirty="0"/>
          </a:p>
        </p:txBody>
      </p:sp>
    </p:spTree>
    <p:extLst>
      <p:ext uri="{BB962C8B-B14F-4D97-AF65-F5344CB8AC3E}">
        <p14:creationId xmlns:p14="http://schemas.microsoft.com/office/powerpoint/2010/main" val="188160246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685827" y="609600"/>
            <a:ext cx="7772401" cy="54864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p:txBody>
          <a:bodyPr/>
          <a:lstStyle>
            <a:lvl1pPr fontAlgn="base">
              <a:spcBef>
                <a:spcPct val="0"/>
              </a:spcBef>
              <a:spcAft>
                <a:spcPct val="0"/>
              </a:spcAft>
              <a:defRPr sz="1292" dirty="0">
                <a:solidFill>
                  <a:srgbClr val="000000"/>
                </a:solidFill>
                <a:latin typeface="Times New Roman" charset="0"/>
              </a:defRPr>
            </a:lvl1pPr>
          </a:lstStyle>
          <a:p>
            <a:pPr>
              <a:defRPr/>
            </a:pPr>
            <a:endParaRPr lang="en-US" altLang="ja-JP" dirty="0"/>
          </a:p>
        </p:txBody>
      </p:sp>
      <p:sp>
        <p:nvSpPr>
          <p:cNvPr id="4" name="Rectangle 5"/>
          <p:cNvSpPr>
            <a:spLocks noGrp="1" noChangeArrowheads="1"/>
          </p:cNvSpPr>
          <p:nvPr>
            <p:ph type="ftr" sz="quarter" idx="11"/>
          </p:nvPr>
        </p:nvSpPr>
        <p:spPr/>
        <p:txBody>
          <a:bodyPr/>
          <a:lstStyle>
            <a:lvl1pPr fontAlgn="base">
              <a:spcBef>
                <a:spcPct val="0"/>
              </a:spcBef>
              <a:spcAft>
                <a:spcPct val="0"/>
              </a:spcAft>
              <a:defRPr sz="1292" dirty="0">
                <a:solidFill>
                  <a:srgbClr val="000000"/>
                </a:solidFill>
                <a:latin typeface="Times New Roman" charset="0"/>
              </a:defRPr>
            </a:lvl1pPr>
          </a:lstStyle>
          <a:p>
            <a:pPr>
              <a:defRPr/>
            </a:pPr>
            <a:endParaRPr lang="en-US" altLang="ja-JP" dirty="0"/>
          </a:p>
        </p:txBody>
      </p:sp>
      <p:sp>
        <p:nvSpPr>
          <p:cNvPr id="5" name="Rectangle 6"/>
          <p:cNvSpPr>
            <a:spLocks noGrp="1" noChangeArrowheads="1"/>
          </p:cNvSpPr>
          <p:nvPr>
            <p:ph type="sldNum" sz="quarter" idx="12"/>
          </p:nvPr>
        </p:nvSpPr>
        <p:spPr/>
        <p:txBody>
          <a:bodyPr/>
          <a:lstStyle>
            <a:lvl1pPr fontAlgn="base">
              <a:spcBef>
                <a:spcPct val="0"/>
              </a:spcBef>
              <a:spcAft>
                <a:spcPct val="0"/>
              </a:spcAft>
              <a:defRPr sz="1292">
                <a:solidFill>
                  <a:srgbClr val="000000"/>
                </a:solidFill>
                <a:latin typeface="ＭＳ Ｐゴシック"/>
              </a:defRPr>
            </a:lvl1pPr>
          </a:lstStyle>
          <a:p>
            <a:pPr>
              <a:defRPr/>
            </a:pPr>
            <a:fld id="{ACB748A7-5FAB-4F13-8F2A-20487A5D7F1A}" type="slidenum">
              <a:rPr lang="en-US" altLang="ja-JP"/>
              <a:pPr>
                <a:defRPr/>
              </a:pPr>
              <a:t>‹#›</a:t>
            </a:fld>
            <a:endParaRPr lang="en-US" altLang="ja-JP" dirty="0"/>
          </a:p>
        </p:txBody>
      </p:sp>
    </p:spTree>
    <p:extLst>
      <p:ext uri="{BB962C8B-B14F-4D97-AF65-F5344CB8AC3E}">
        <p14:creationId xmlns:p14="http://schemas.microsoft.com/office/powerpoint/2010/main" val="211468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3777766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3451311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839934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1680804-3D91-4079-A7BD-275DF5433647}" type="datetimeFigureOut">
              <a:rPr kumimoji="1" lang="ja-JP" altLang="en-US" smtClean="0"/>
              <a:t>2025/8/21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1863204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theme" Target="../theme/theme5.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680804-3D91-4079-A7BD-275DF5433647}" type="datetimeFigureOut">
              <a:rPr kumimoji="1" lang="ja-JP" altLang="en-US" smtClean="0"/>
              <a:t>2025/8/21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A811EF-D20D-414A-BB5F-E8359D63BE7D}" type="slidenum">
              <a:rPr kumimoji="1" lang="ja-JP" altLang="en-US" smtClean="0"/>
              <a:t>‹#›</a:t>
            </a:fld>
            <a:endParaRPr kumimoji="1" lang="ja-JP" altLang="en-US"/>
          </a:p>
        </p:txBody>
      </p:sp>
    </p:spTree>
    <p:extLst>
      <p:ext uri="{BB962C8B-B14F-4D97-AF65-F5344CB8AC3E}">
        <p14:creationId xmlns:p14="http://schemas.microsoft.com/office/powerpoint/2010/main" val="1766158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DD862F6-206A-42DD-9E68-94823C55B05B}"/>
              </a:ext>
            </a:extLst>
          </p:cNvPr>
          <p:cNvSpPr>
            <a:spLocks noGrp="1" noChangeArrowheads="1"/>
          </p:cNvSpPr>
          <p:nvPr>
            <p:ph type="title"/>
          </p:nvPr>
        </p:nvSpPr>
        <p:spPr bwMode="auto">
          <a:xfrm>
            <a:off x="685800" y="609600"/>
            <a:ext cx="7772400" cy="1144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6" rIns="91432" bIns="45716"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7C8F3977-16BD-49D8-ACE6-C432314C7A44}"/>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6" rIns="91432" bIns="4571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1828C5FB-2E12-4C14-8FAC-CE9A418C08A1}"/>
              </a:ext>
            </a:extLst>
          </p:cNvPr>
          <p:cNvSpPr>
            <a:spLocks noGrp="1" noChangeArrowheads="1"/>
          </p:cNvSpPr>
          <p:nvPr>
            <p:ph type="dt" sz="half" idx="2"/>
          </p:nvPr>
        </p:nvSpPr>
        <p:spPr bwMode="auto">
          <a:xfrm>
            <a:off x="685800" y="6248400"/>
            <a:ext cx="19050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6" rIns="91432" bIns="45716" numCol="1" anchor="t" anchorCtr="0" compatLnSpc="1">
            <a:prstTxWarp prst="textNoShape">
              <a:avLst/>
            </a:prstTxWarp>
          </a:bodyPr>
          <a:lstStyle>
            <a:lvl1pPr>
              <a:defRPr sz="1500"/>
            </a:lvl1pPr>
          </a:lstStyle>
          <a:p>
            <a:endParaRPr lang="en-US" altLang="ja-JP"/>
          </a:p>
        </p:txBody>
      </p:sp>
      <p:sp>
        <p:nvSpPr>
          <p:cNvPr id="1029" name="Rectangle 5">
            <a:extLst>
              <a:ext uri="{FF2B5EF4-FFF2-40B4-BE49-F238E27FC236}">
                <a16:creationId xmlns:a16="http://schemas.microsoft.com/office/drawing/2014/main" id="{2F66CC53-644D-4177-8C6F-5A1610A9FFD3}"/>
              </a:ext>
            </a:extLst>
          </p:cNvPr>
          <p:cNvSpPr>
            <a:spLocks noGrp="1" noChangeArrowheads="1"/>
          </p:cNvSpPr>
          <p:nvPr>
            <p:ph type="ftr" sz="quarter" idx="3"/>
          </p:nvPr>
        </p:nvSpPr>
        <p:spPr bwMode="auto">
          <a:xfrm>
            <a:off x="3124200" y="6248400"/>
            <a:ext cx="28956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6" rIns="91432" bIns="45716" numCol="1" anchor="t" anchorCtr="0" compatLnSpc="1">
            <a:prstTxWarp prst="textNoShape">
              <a:avLst/>
            </a:prstTxWarp>
          </a:bodyPr>
          <a:lstStyle>
            <a:lvl1pPr algn="ctr">
              <a:defRPr sz="1500"/>
            </a:lvl1pPr>
          </a:lstStyle>
          <a:p>
            <a:endParaRPr lang="en-US" altLang="ja-JP"/>
          </a:p>
        </p:txBody>
      </p:sp>
      <p:sp>
        <p:nvSpPr>
          <p:cNvPr id="1030" name="Rectangle 6">
            <a:extLst>
              <a:ext uri="{FF2B5EF4-FFF2-40B4-BE49-F238E27FC236}">
                <a16:creationId xmlns:a16="http://schemas.microsoft.com/office/drawing/2014/main" id="{F8F68116-8945-4995-B181-CEB2B605AF3A}"/>
              </a:ext>
            </a:extLst>
          </p:cNvPr>
          <p:cNvSpPr>
            <a:spLocks noGrp="1" noChangeArrowheads="1"/>
          </p:cNvSpPr>
          <p:nvPr>
            <p:ph type="sldNum" sz="quarter" idx="4"/>
          </p:nvPr>
        </p:nvSpPr>
        <p:spPr bwMode="auto">
          <a:xfrm>
            <a:off x="7162800" y="6453188"/>
            <a:ext cx="19050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6" rIns="91432" bIns="45716" numCol="1" anchor="t" anchorCtr="0" compatLnSpc="1">
            <a:prstTxWarp prst="textNoShape">
              <a:avLst/>
            </a:prstTxWarp>
          </a:bodyPr>
          <a:lstStyle>
            <a:lvl1pPr algn="r">
              <a:defRPr sz="1500">
                <a:latin typeface="+mn-ea"/>
              </a:defRPr>
            </a:lvl1pPr>
          </a:lstStyle>
          <a:p>
            <a:fld id="{A9CCC1B1-C932-4C65-A7C7-56B0C94423D2}" type="slidenum">
              <a:rPr lang="en-US" altLang="ja-JP"/>
              <a:pPr/>
              <a:t>‹#›</a:t>
            </a:fld>
            <a:endParaRPr lang="en-US" altLang="ja-JP"/>
          </a:p>
        </p:txBody>
      </p:sp>
    </p:spTree>
    <p:extLst>
      <p:ext uri="{BB962C8B-B14F-4D97-AF65-F5344CB8AC3E}">
        <p14:creationId xmlns:p14="http://schemas.microsoft.com/office/powerpoint/2010/main" val="34306536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7338"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30188"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5EE4D23-E5C7-44FA-92B1-F5724F7BB948}"/>
              </a:ext>
            </a:extLst>
          </p:cNvPr>
          <p:cNvSpPr>
            <a:spLocks noGrp="1" noChangeArrowheads="1"/>
          </p:cNvSpPr>
          <p:nvPr>
            <p:ph type="title"/>
          </p:nvPr>
        </p:nvSpPr>
        <p:spPr bwMode="auto">
          <a:xfrm>
            <a:off x="685800" y="609600"/>
            <a:ext cx="7772400"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ctr" anchorCtr="0" compatLnSpc="1">
            <a:prstTxWarp prst="textNoShape">
              <a:avLst/>
            </a:prstTxWarp>
          </a:bodyPr>
          <a:lstStyle/>
          <a:p>
            <a:pPr lvl="0"/>
            <a:r>
              <a:rPr lang="ja-JP" altLang="en-US"/>
              <a:t>マスタ タイトルの書式設定</a:t>
            </a:r>
          </a:p>
        </p:txBody>
      </p:sp>
      <p:sp>
        <p:nvSpPr>
          <p:cNvPr id="13315" name="Rectangle 3">
            <a:extLst>
              <a:ext uri="{FF2B5EF4-FFF2-40B4-BE49-F238E27FC236}">
                <a16:creationId xmlns:a16="http://schemas.microsoft.com/office/drawing/2014/main" id="{F642A970-AE64-434C-8215-C27416F0D03B}"/>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9B645161-D752-44A9-95EF-BB060444DA8E}"/>
              </a:ext>
            </a:extLst>
          </p:cNvPr>
          <p:cNvSpPr>
            <a:spLocks noGrp="1" noChangeArrowheads="1"/>
          </p:cNvSpPr>
          <p:nvPr>
            <p:ph type="dt" sz="half" idx="2"/>
          </p:nvPr>
        </p:nvSpPr>
        <p:spPr bwMode="auto">
          <a:xfrm>
            <a:off x="685800" y="6248400"/>
            <a:ext cx="1905000" cy="458788"/>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defRPr sz="1385">
                <a:solidFill>
                  <a:srgbClr val="000000"/>
                </a:solidFill>
                <a:latin typeface="Times New Roman" charset="0"/>
                <a:ea typeface="ＭＳ Ｐゴシック" pitchFamily="50" charset="-128"/>
              </a:defRPr>
            </a:lvl1pPr>
          </a:lstStyle>
          <a:p>
            <a:pPr>
              <a:defRPr/>
            </a:pPr>
            <a:endParaRPr lang="en-US" altLang="ja-JP"/>
          </a:p>
        </p:txBody>
      </p:sp>
      <p:sp>
        <p:nvSpPr>
          <p:cNvPr id="1029" name="Rectangle 5">
            <a:extLst>
              <a:ext uri="{FF2B5EF4-FFF2-40B4-BE49-F238E27FC236}">
                <a16:creationId xmlns:a16="http://schemas.microsoft.com/office/drawing/2014/main" id="{344EF8E0-E3EF-433B-99E1-A665E79A247E}"/>
              </a:ext>
            </a:extLst>
          </p:cNvPr>
          <p:cNvSpPr>
            <a:spLocks noGrp="1" noChangeArrowheads="1"/>
          </p:cNvSpPr>
          <p:nvPr>
            <p:ph type="ftr" sz="quarter" idx="3"/>
          </p:nvPr>
        </p:nvSpPr>
        <p:spPr bwMode="auto">
          <a:xfrm>
            <a:off x="3124200" y="6248400"/>
            <a:ext cx="2895600" cy="458788"/>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ctr">
              <a:defRPr sz="1385">
                <a:solidFill>
                  <a:srgbClr val="000000"/>
                </a:solidFill>
                <a:latin typeface="Times New Roman" charset="0"/>
                <a:ea typeface="ＭＳ Ｐゴシック" pitchFamily="50" charset="-128"/>
              </a:defRPr>
            </a:lvl1pPr>
          </a:lstStyle>
          <a:p>
            <a:pPr>
              <a:defRPr/>
            </a:pPr>
            <a:endParaRPr lang="en-US" altLang="ja-JP"/>
          </a:p>
        </p:txBody>
      </p:sp>
      <p:sp>
        <p:nvSpPr>
          <p:cNvPr id="1030" name="Rectangle 6">
            <a:extLst>
              <a:ext uri="{FF2B5EF4-FFF2-40B4-BE49-F238E27FC236}">
                <a16:creationId xmlns:a16="http://schemas.microsoft.com/office/drawing/2014/main" id="{57ECC2ED-D860-4624-9C11-6B339122CE57}"/>
              </a:ext>
            </a:extLst>
          </p:cNvPr>
          <p:cNvSpPr>
            <a:spLocks noGrp="1" noChangeArrowheads="1"/>
          </p:cNvSpPr>
          <p:nvPr>
            <p:ph type="sldNum" sz="quarter" idx="4"/>
          </p:nvPr>
        </p:nvSpPr>
        <p:spPr bwMode="auto">
          <a:xfrm>
            <a:off x="7162800" y="6453189"/>
            <a:ext cx="1905000" cy="314325"/>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a:defRPr sz="1385">
                <a:solidFill>
                  <a:srgbClr val="000000"/>
                </a:solidFill>
                <a:latin typeface="ＭＳ Ｐゴシック" panose="020B0600070205080204" pitchFamily="50" charset="-128"/>
              </a:defRPr>
            </a:lvl1pPr>
          </a:lstStyle>
          <a:p>
            <a:fld id="{CA0024D6-DA81-4172-B84A-26F422713FBC}" type="slidenum">
              <a:rPr lang="en-US" altLang="ja-JP"/>
              <a:pPr/>
              <a:t>‹#›</a:t>
            </a:fld>
            <a:endParaRPr lang="en-US" altLang="ja-JP"/>
          </a:p>
        </p:txBody>
      </p:sp>
    </p:spTree>
    <p:extLst>
      <p:ext uri="{BB962C8B-B14F-4D97-AF65-F5344CB8AC3E}">
        <p14:creationId xmlns:p14="http://schemas.microsoft.com/office/powerpoint/2010/main" val="4177979043"/>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ftr="0" dt="0"/>
  <p:txStyles>
    <p:titleStyle>
      <a:lvl1pPr algn="ctr" rtl="0" eaLnBrk="0" fontAlgn="base" hangingPunct="0">
        <a:spcBef>
          <a:spcPct val="0"/>
        </a:spcBef>
        <a:spcAft>
          <a:spcPct val="0"/>
        </a:spcAft>
        <a:defRPr kumimoji="1" sz="4062">
          <a:solidFill>
            <a:schemeClr val="tx2"/>
          </a:solidFill>
          <a:latin typeface="+mj-lt"/>
          <a:ea typeface="+mj-ea"/>
          <a:cs typeface="+mj-cs"/>
        </a:defRPr>
      </a:lvl1pPr>
      <a:lvl2pPr algn="ctr" rtl="0" eaLnBrk="0" fontAlgn="base" hangingPunct="0">
        <a:spcBef>
          <a:spcPct val="0"/>
        </a:spcBef>
        <a:spcAft>
          <a:spcPct val="0"/>
        </a:spcAft>
        <a:defRPr kumimoji="1" sz="4062">
          <a:solidFill>
            <a:schemeClr val="tx2"/>
          </a:solidFill>
          <a:latin typeface="Times New Roman" charset="0"/>
          <a:ea typeface="ＭＳ Ｐゴシック" pitchFamily="50" charset="-128"/>
        </a:defRPr>
      </a:lvl2pPr>
      <a:lvl3pPr algn="ctr" rtl="0" eaLnBrk="0" fontAlgn="base" hangingPunct="0">
        <a:spcBef>
          <a:spcPct val="0"/>
        </a:spcBef>
        <a:spcAft>
          <a:spcPct val="0"/>
        </a:spcAft>
        <a:defRPr kumimoji="1" sz="4062">
          <a:solidFill>
            <a:schemeClr val="tx2"/>
          </a:solidFill>
          <a:latin typeface="Times New Roman" charset="0"/>
          <a:ea typeface="ＭＳ Ｐゴシック" pitchFamily="50" charset="-128"/>
        </a:defRPr>
      </a:lvl3pPr>
      <a:lvl4pPr algn="ctr" rtl="0" eaLnBrk="0" fontAlgn="base" hangingPunct="0">
        <a:spcBef>
          <a:spcPct val="0"/>
        </a:spcBef>
        <a:spcAft>
          <a:spcPct val="0"/>
        </a:spcAft>
        <a:defRPr kumimoji="1" sz="4062">
          <a:solidFill>
            <a:schemeClr val="tx2"/>
          </a:solidFill>
          <a:latin typeface="Times New Roman" charset="0"/>
          <a:ea typeface="ＭＳ Ｐゴシック" pitchFamily="50" charset="-128"/>
        </a:defRPr>
      </a:lvl4pPr>
      <a:lvl5pPr algn="ctr" rtl="0" eaLnBrk="0" fontAlgn="base" hangingPunct="0">
        <a:spcBef>
          <a:spcPct val="0"/>
        </a:spcBef>
        <a:spcAft>
          <a:spcPct val="0"/>
        </a:spcAft>
        <a:defRPr kumimoji="1" sz="4062">
          <a:solidFill>
            <a:schemeClr val="tx2"/>
          </a:solidFill>
          <a:latin typeface="Times New Roman" charset="0"/>
          <a:ea typeface="ＭＳ Ｐゴシック" pitchFamily="50" charset="-128"/>
        </a:defRPr>
      </a:lvl5pPr>
      <a:lvl6pPr marL="422041" algn="ctr" rtl="0" fontAlgn="base">
        <a:spcBef>
          <a:spcPct val="0"/>
        </a:spcBef>
        <a:spcAft>
          <a:spcPct val="0"/>
        </a:spcAft>
        <a:defRPr kumimoji="1" sz="4062">
          <a:solidFill>
            <a:schemeClr val="tx2"/>
          </a:solidFill>
          <a:latin typeface="Times New Roman" charset="0"/>
          <a:ea typeface="ＭＳ Ｐゴシック" pitchFamily="50" charset="-128"/>
        </a:defRPr>
      </a:lvl6pPr>
      <a:lvl7pPr marL="844083" algn="ctr" rtl="0" fontAlgn="base">
        <a:spcBef>
          <a:spcPct val="0"/>
        </a:spcBef>
        <a:spcAft>
          <a:spcPct val="0"/>
        </a:spcAft>
        <a:defRPr kumimoji="1" sz="4062">
          <a:solidFill>
            <a:schemeClr val="tx2"/>
          </a:solidFill>
          <a:latin typeface="Times New Roman" charset="0"/>
          <a:ea typeface="ＭＳ Ｐゴシック" pitchFamily="50" charset="-128"/>
        </a:defRPr>
      </a:lvl7pPr>
      <a:lvl8pPr marL="1266124" algn="ctr" rtl="0" fontAlgn="base">
        <a:spcBef>
          <a:spcPct val="0"/>
        </a:spcBef>
        <a:spcAft>
          <a:spcPct val="0"/>
        </a:spcAft>
        <a:defRPr kumimoji="1" sz="4062">
          <a:solidFill>
            <a:schemeClr val="tx2"/>
          </a:solidFill>
          <a:latin typeface="Times New Roman" charset="0"/>
          <a:ea typeface="ＭＳ Ｐゴシック" pitchFamily="50" charset="-128"/>
        </a:defRPr>
      </a:lvl8pPr>
      <a:lvl9pPr marL="1688165" algn="ctr" rtl="0" fontAlgn="base">
        <a:spcBef>
          <a:spcPct val="0"/>
        </a:spcBef>
        <a:spcAft>
          <a:spcPct val="0"/>
        </a:spcAft>
        <a:defRPr kumimoji="1" sz="4062">
          <a:solidFill>
            <a:schemeClr val="tx2"/>
          </a:solidFill>
          <a:latin typeface="Times New Roman" charset="0"/>
          <a:ea typeface="ＭＳ Ｐゴシック"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5242"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2487" algn="l" rtl="0" eaLnBrk="0" fontAlgn="base" hangingPunct="0">
        <a:spcBef>
          <a:spcPct val="20000"/>
        </a:spcBef>
        <a:spcAft>
          <a:spcPct val="0"/>
        </a:spcAft>
        <a:buChar char="»"/>
        <a:defRPr kumimoji="1" sz="1846">
          <a:solidFill>
            <a:schemeClr val="tx1"/>
          </a:solidFill>
          <a:latin typeface="+mn-lt"/>
          <a:ea typeface="+mn-ea"/>
        </a:defRPr>
      </a:lvl5pPr>
      <a:lvl6pPr marL="2321227" indent="-212487" algn="l" rtl="0" fontAlgn="base">
        <a:spcBef>
          <a:spcPct val="20000"/>
        </a:spcBef>
        <a:spcAft>
          <a:spcPct val="0"/>
        </a:spcAft>
        <a:buChar char="»"/>
        <a:defRPr kumimoji="1" sz="1846">
          <a:solidFill>
            <a:schemeClr val="tx1"/>
          </a:solidFill>
          <a:latin typeface="+mn-lt"/>
          <a:ea typeface="+mn-ea"/>
        </a:defRPr>
      </a:lvl6pPr>
      <a:lvl7pPr marL="2743269" indent="-212487" algn="l" rtl="0" fontAlgn="base">
        <a:spcBef>
          <a:spcPct val="20000"/>
        </a:spcBef>
        <a:spcAft>
          <a:spcPct val="0"/>
        </a:spcAft>
        <a:buChar char="»"/>
        <a:defRPr kumimoji="1" sz="1846">
          <a:solidFill>
            <a:schemeClr val="tx1"/>
          </a:solidFill>
          <a:latin typeface="+mn-lt"/>
          <a:ea typeface="+mn-ea"/>
        </a:defRPr>
      </a:lvl7pPr>
      <a:lvl8pPr marL="3165310" indent="-212487" algn="l" rtl="0" fontAlgn="base">
        <a:spcBef>
          <a:spcPct val="20000"/>
        </a:spcBef>
        <a:spcAft>
          <a:spcPct val="0"/>
        </a:spcAft>
        <a:buChar char="»"/>
        <a:defRPr kumimoji="1" sz="1846">
          <a:solidFill>
            <a:schemeClr val="tx1"/>
          </a:solidFill>
          <a:latin typeface="+mn-lt"/>
          <a:ea typeface="+mn-ea"/>
        </a:defRPr>
      </a:lvl8pPr>
      <a:lvl9pPr marL="3587351" indent="-212487"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F06CEA6-59ED-45DF-B0F8-FC7228527DF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4415654-FC57-4F25-9D88-06C3701DE2A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999395E-5A57-4ADD-9FB0-AEA2DCCAAE62}"/>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8/21/2025</a:t>
            </a:fld>
            <a:endParaRPr lang="en-US" dirty="0"/>
          </a:p>
        </p:txBody>
      </p:sp>
      <p:sp>
        <p:nvSpPr>
          <p:cNvPr id="5" name="フッター プレースホルダー 4">
            <a:extLst>
              <a:ext uri="{FF2B5EF4-FFF2-40B4-BE49-F238E27FC236}">
                <a16:creationId xmlns:a16="http://schemas.microsoft.com/office/drawing/2014/main" id="{B47B2796-5182-4590-9F0E-9B2FF7BD80E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スライド番号プレースホルダー 5">
            <a:extLst>
              <a:ext uri="{FF2B5EF4-FFF2-40B4-BE49-F238E27FC236}">
                <a16:creationId xmlns:a16="http://schemas.microsoft.com/office/drawing/2014/main" id="{AB1D28B1-C213-4623-845A-D2C99FBB759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27863751"/>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1" y="274639"/>
            <a:ext cx="8229600" cy="1143000"/>
          </a:xfrm>
          <a:prstGeom prst="rect">
            <a:avLst/>
          </a:prstGeom>
          <a:noFill/>
          <a:ln w="9525">
            <a:noFill/>
            <a:miter lim="800000"/>
            <a:headEnd/>
            <a:tailEnd/>
          </a:ln>
        </p:spPr>
        <p:txBody>
          <a:bodyPr vert="horz" wrap="square" lIns="91418" tIns="45708" rIns="91418" bIns="45708" numCol="1" anchor="ctr" anchorCtr="0" compatLnSpc="1">
            <a:prstTxWarp prst="textNoShape">
              <a:avLst/>
            </a:prstTxWarp>
          </a:bodyPr>
          <a:lstStyle/>
          <a:p>
            <a:pPr lvl="0"/>
            <a:r>
              <a:rPr lang="ja-JP" altLang="en-US"/>
              <a:t>マスタ タイトルの書式設定</a:t>
            </a:r>
          </a:p>
        </p:txBody>
      </p:sp>
      <p:sp>
        <p:nvSpPr>
          <p:cNvPr id="13315" name="Rectangle 3"/>
          <p:cNvSpPr>
            <a:spLocks noGrp="1" noChangeArrowheads="1"/>
          </p:cNvSpPr>
          <p:nvPr>
            <p:ph type="body" idx="1"/>
          </p:nvPr>
        </p:nvSpPr>
        <p:spPr bwMode="auto">
          <a:xfrm>
            <a:off x="457201" y="1600206"/>
            <a:ext cx="8229600" cy="4525963"/>
          </a:xfrm>
          <a:prstGeom prst="rect">
            <a:avLst/>
          </a:prstGeom>
          <a:noFill/>
          <a:ln w="9525">
            <a:noFill/>
            <a:miter lim="800000"/>
            <a:headEnd/>
            <a:tailEnd/>
          </a:ln>
        </p:spPr>
        <p:txBody>
          <a:bodyPr vert="horz" wrap="square" lIns="91418" tIns="45708" rIns="91418" bIns="45708"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199" y="6245226"/>
            <a:ext cx="2133600" cy="476250"/>
          </a:xfrm>
          <a:prstGeom prst="rect">
            <a:avLst/>
          </a:prstGeom>
          <a:noFill/>
          <a:ln w="9525">
            <a:noFill/>
            <a:miter lim="800000"/>
            <a:headEnd/>
            <a:tailEnd/>
          </a:ln>
          <a:effectLst/>
        </p:spPr>
        <p:txBody>
          <a:bodyPr vert="horz" wrap="square" lIns="91418" tIns="45708" rIns="91418" bIns="45708" numCol="1" anchor="t" anchorCtr="0" compatLnSpc="1">
            <a:prstTxWarp prst="textNoShape">
              <a:avLst/>
            </a:prstTxWarp>
          </a:bodyPr>
          <a:lstStyle>
            <a:lvl1pPr>
              <a:defRPr sz="1292">
                <a:ea typeface="ＭＳ Ｐゴシック" pitchFamily="50" charset="-128"/>
              </a:defRPr>
            </a:lvl1pPr>
          </a:lstStyle>
          <a:p>
            <a:pPr>
              <a:defRPr/>
            </a:pPr>
            <a:endParaRPr lang="en-US" altLang="ja-JP" dirty="0"/>
          </a:p>
        </p:txBody>
      </p:sp>
      <p:sp>
        <p:nvSpPr>
          <p:cNvPr id="1029" name="Rectangle 5"/>
          <p:cNvSpPr>
            <a:spLocks noGrp="1" noChangeArrowheads="1"/>
          </p:cNvSpPr>
          <p:nvPr>
            <p:ph type="ftr" sz="quarter" idx="3"/>
          </p:nvPr>
        </p:nvSpPr>
        <p:spPr bwMode="auto">
          <a:xfrm>
            <a:off x="3124209" y="6245226"/>
            <a:ext cx="2895600" cy="476250"/>
          </a:xfrm>
          <a:prstGeom prst="rect">
            <a:avLst/>
          </a:prstGeom>
          <a:noFill/>
          <a:ln w="9525">
            <a:noFill/>
            <a:miter lim="800000"/>
            <a:headEnd/>
            <a:tailEnd/>
          </a:ln>
          <a:effectLst/>
        </p:spPr>
        <p:txBody>
          <a:bodyPr vert="horz" wrap="square" lIns="91418" tIns="45708" rIns="91418" bIns="45708" numCol="1" anchor="t" anchorCtr="0" compatLnSpc="1">
            <a:prstTxWarp prst="textNoShape">
              <a:avLst/>
            </a:prstTxWarp>
          </a:bodyPr>
          <a:lstStyle>
            <a:lvl1pPr algn="ctr">
              <a:defRPr sz="1292">
                <a:ea typeface="ＭＳ Ｐゴシック" pitchFamily="50" charset="-128"/>
              </a:defRPr>
            </a:lvl1pPr>
          </a:lstStyle>
          <a:p>
            <a:pPr>
              <a:defRPr/>
            </a:pPr>
            <a:endParaRPr lang="en-US" altLang="ja-JP" dirty="0"/>
          </a:p>
        </p:txBody>
      </p:sp>
      <p:sp>
        <p:nvSpPr>
          <p:cNvPr id="1030" name="Rectangle 6"/>
          <p:cNvSpPr>
            <a:spLocks noGrp="1" noChangeArrowheads="1"/>
          </p:cNvSpPr>
          <p:nvPr>
            <p:ph type="sldNum" sz="quarter" idx="4"/>
          </p:nvPr>
        </p:nvSpPr>
        <p:spPr bwMode="auto">
          <a:xfrm>
            <a:off x="7092462" y="6524626"/>
            <a:ext cx="2133600" cy="476250"/>
          </a:xfrm>
          <a:prstGeom prst="rect">
            <a:avLst/>
          </a:prstGeom>
          <a:noFill/>
          <a:ln w="9525">
            <a:noFill/>
            <a:miter lim="800000"/>
            <a:headEnd/>
            <a:tailEnd/>
          </a:ln>
          <a:effectLst/>
        </p:spPr>
        <p:txBody>
          <a:bodyPr vert="horz" wrap="square" lIns="91418" tIns="45708" rIns="91418" bIns="45708" numCol="1" anchor="t" anchorCtr="0" compatLnSpc="1">
            <a:prstTxWarp prst="textNoShape">
              <a:avLst/>
            </a:prstTxWarp>
          </a:bodyPr>
          <a:lstStyle>
            <a:lvl1pPr algn="r">
              <a:defRPr sz="1292">
                <a:ea typeface="ＭＳ Ｐゴシック" pitchFamily="50" charset="-128"/>
              </a:defRPr>
            </a:lvl1pPr>
          </a:lstStyle>
          <a:p>
            <a:pPr>
              <a:defRPr/>
            </a:pPr>
            <a:fld id="{4E7AE4BE-F216-4572-974D-09A2D63C008C}" type="slidenum">
              <a:rPr lang="en-US" altLang="ja-JP"/>
              <a:pPr>
                <a:defRPr/>
              </a:pPr>
              <a:t>‹#›</a:t>
            </a:fld>
            <a:endParaRPr lang="en-US" altLang="ja-JP" dirty="0"/>
          </a:p>
        </p:txBody>
      </p:sp>
    </p:spTree>
    <p:extLst>
      <p:ext uri="{BB962C8B-B14F-4D97-AF65-F5344CB8AC3E}">
        <p14:creationId xmlns:p14="http://schemas.microsoft.com/office/powerpoint/2010/main" val="323664236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p:hf hdr="0" ftr="0" dt="0"/>
  <p:txStyles>
    <p:titleStyle>
      <a:lvl1pPr algn="ctr" rtl="0" eaLnBrk="0" fontAlgn="base" hangingPunct="0">
        <a:spcBef>
          <a:spcPct val="0"/>
        </a:spcBef>
        <a:spcAft>
          <a:spcPct val="0"/>
        </a:spcAft>
        <a:defRPr kumimoji="1" sz="4062">
          <a:solidFill>
            <a:schemeClr val="tx2"/>
          </a:solidFill>
          <a:latin typeface="+mj-lt"/>
          <a:ea typeface="+mj-ea"/>
          <a:cs typeface="+mj-cs"/>
        </a:defRPr>
      </a:lvl1pPr>
      <a:lvl2pPr algn="ctr" rtl="0" eaLnBrk="0" fontAlgn="base" hangingPunct="0">
        <a:spcBef>
          <a:spcPct val="0"/>
        </a:spcBef>
        <a:spcAft>
          <a:spcPct val="0"/>
        </a:spcAft>
        <a:defRPr kumimoji="1" sz="4062">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062">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062">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062">
          <a:solidFill>
            <a:schemeClr val="tx2"/>
          </a:solidFill>
          <a:latin typeface="Arial" charset="0"/>
          <a:ea typeface="ＭＳ Ｐゴシック" pitchFamily="50" charset="-128"/>
        </a:defRPr>
      </a:lvl5pPr>
      <a:lvl6pPr marL="421992" algn="ctr" rtl="0" fontAlgn="base">
        <a:spcBef>
          <a:spcPct val="0"/>
        </a:spcBef>
        <a:spcAft>
          <a:spcPct val="0"/>
        </a:spcAft>
        <a:defRPr kumimoji="1" sz="4062">
          <a:solidFill>
            <a:schemeClr val="tx2"/>
          </a:solidFill>
          <a:latin typeface="Arial" charset="0"/>
          <a:ea typeface="ＭＳ Ｐゴシック" pitchFamily="50" charset="-128"/>
        </a:defRPr>
      </a:lvl6pPr>
      <a:lvl7pPr marL="843984" algn="ctr" rtl="0" fontAlgn="base">
        <a:spcBef>
          <a:spcPct val="0"/>
        </a:spcBef>
        <a:spcAft>
          <a:spcPct val="0"/>
        </a:spcAft>
        <a:defRPr kumimoji="1" sz="4062">
          <a:solidFill>
            <a:schemeClr val="tx2"/>
          </a:solidFill>
          <a:latin typeface="Arial" charset="0"/>
          <a:ea typeface="ＭＳ Ｐゴシック" pitchFamily="50" charset="-128"/>
        </a:defRPr>
      </a:lvl7pPr>
      <a:lvl8pPr marL="1265976" algn="ctr" rtl="0" fontAlgn="base">
        <a:spcBef>
          <a:spcPct val="0"/>
        </a:spcBef>
        <a:spcAft>
          <a:spcPct val="0"/>
        </a:spcAft>
        <a:defRPr kumimoji="1" sz="4062">
          <a:solidFill>
            <a:schemeClr val="tx2"/>
          </a:solidFill>
          <a:latin typeface="Arial" charset="0"/>
          <a:ea typeface="ＭＳ Ｐゴシック" pitchFamily="50" charset="-128"/>
        </a:defRPr>
      </a:lvl8pPr>
      <a:lvl9pPr marL="1687969" algn="ctr" rtl="0" fontAlgn="base">
        <a:spcBef>
          <a:spcPct val="0"/>
        </a:spcBef>
        <a:spcAft>
          <a:spcPct val="0"/>
        </a:spcAft>
        <a:defRPr kumimoji="1" sz="4062">
          <a:solidFill>
            <a:schemeClr val="tx2"/>
          </a:solidFill>
          <a:latin typeface="Arial" charset="0"/>
          <a:ea typeface="ＭＳ Ｐゴシック" pitchFamily="50" charset="-128"/>
        </a:defRPr>
      </a:lvl9pPr>
    </p:titleStyle>
    <p:bodyStyle>
      <a:lvl1pPr marL="316494" indent="-316494" algn="l" rtl="0" eaLnBrk="0" fontAlgn="base" hangingPunct="0">
        <a:spcBef>
          <a:spcPct val="20000"/>
        </a:spcBef>
        <a:spcAft>
          <a:spcPct val="0"/>
        </a:spcAft>
        <a:buChar char="•"/>
        <a:defRPr kumimoji="1" sz="2954">
          <a:solidFill>
            <a:schemeClr val="tx1"/>
          </a:solidFill>
          <a:latin typeface="+mn-lt"/>
          <a:ea typeface="+mn-ea"/>
          <a:cs typeface="+mn-cs"/>
        </a:defRPr>
      </a:lvl1pPr>
      <a:lvl2pPr marL="685737" indent="-263745" algn="l" rtl="0" eaLnBrk="0" fontAlgn="base" hangingPunct="0">
        <a:spcBef>
          <a:spcPct val="20000"/>
        </a:spcBef>
        <a:spcAft>
          <a:spcPct val="0"/>
        </a:spcAft>
        <a:buChar char="–"/>
        <a:defRPr kumimoji="1" sz="2585">
          <a:solidFill>
            <a:schemeClr val="tx1"/>
          </a:solidFill>
          <a:latin typeface="+mn-lt"/>
          <a:ea typeface="+mn-ea"/>
        </a:defRPr>
      </a:lvl2pPr>
      <a:lvl3pPr marL="1054981" indent="-210996" algn="l" rtl="0" eaLnBrk="0" fontAlgn="base" hangingPunct="0">
        <a:spcBef>
          <a:spcPct val="20000"/>
        </a:spcBef>
        <a:spcAft>
          <a:spcPct val="0"/>
        </a:spcAft>
        <a:buChar char="•"/>
        <a:defRPr kumimoji="1" sz="2215">
          <a:solidFill>
            <a:schemeClr val="tx1"/>
          </a:solidFill>
          <a:latin typeface="+mn-lt"/>
          <a:ea typeface="+mn-ea"/>
        </a:defRPr>
      </a:lvl3pPr>
      <a:lvl4pPr marL="1476972" indent="-210996" algn="l" rtl="0" eaLnBrk="0" fontAlgn="base" hangingPunct="0">
        <a:spcBef>
          <a:spcPct val="20000"/>
        </a:spcBef>
        <a:spcAft>
          <a:spcPct val="0"/>
        </a:spcAft>
        <a:buChar char="–"/>
        <a:defRPr kumimoji="1" sz="1846">
          <a:solidFill>
            <a:schemeClr val="tx1"/>
          </a:solidFill>
          <a:latin typeface="+mn-lt"/>
          <a:ea typeface="+mn-ea"/>
        </a:defRPr>
      </a:lvl4pPr>
      <a:lvl5pPr marL="1898963" indent="-210996" algn="l" rtl="0" eaLnBrk="0" fontAlgn="base" hangingPunct="0">
        <a:spcBef>
          <a:spcPct val="20000"/>
        </a:spcBef>
        <a:spcAft>
          <a:spcPct val="0"/>
        </a:spcAft>
        <a:buChar char="»"/>
        <a:defRPr kumimoji="1" sz="1846">
          <a:solidFill>
            <a:schemeClr val="tx1"/>
          </a:solidFill>
          <a:latin typeface="+mn-lt"/>
          <a:ea typeface="+mn-ea"/>
        </a:defRPr>
      </a:lvl5pPr>
      <a:lvl6pPr marL="2320956" indent="-210996" algn="l" rtl="0" fontAlgn="base">
        <a:spcBef>
          <a:spcPct val="20000"/>
        </a:spcBef>
        <a:spcAft>
          <a:spcPct val="0"/>
        </a:spcAft>
        <a:buChar char="»"/>
        <a:defRPr kumimoji="1" sz="1846">
          <a:solidFill>
            <a:schemeClr val="tx1"/>
          </a:solidFill>
          <a:latin typeface="+mn-lt"/>
          <a:ea typeface="+mn-ea"/>
        </a:defRPr>
      </a:lvl6pPr>
      <a:lvl7pPr marL="2742948" indent="-210996" algn="l" rtl="0" fontAlgn="base">
        <a:spcBef>
          <a:spcPct val="20000"/>
        </a:spcBef>
        <a:spcAft>
          <a:spcPct val="0"/>
        </a:spcAft>
        <a:buChar char="»"/>
        <a:defRPr kumimoji="1" sz="1846">
          <a:solidFill>
            <a:schemeClr val="tx1"/>
          </a:solidFill>
          <a:latin typeface="+mn-lt"/>
          <a:ea typeface="+mn-ea"/>
        </a:defRPr>
      </a:lvl7pPr>
      <a:lvl8pPr marL="3164940" indent="-210996" algn="l" rtl="0" fontAlgn="base">
        <a:spcBef>
          <a:spcPct val="20000"/>
        </a:spcBef>
        <a:spcAft>
          <a:spcPct val="0"/>
        </a:spcAft>
        <a:buChar char="»"/>
        <a:defRPr kumimoji="1" sz="1846">
          <a:solidFill>
            <a:schemeClr val="tx1"/>
          </a:solidFill>
          <a:latin typeface="+mn-lt"/>
          <a:ea typeface="+mn-ea"/>
        </a:defRPr>
      </a:lvl8pPr>
      <a:lvl9pPr marL="3586932" indent="-210996"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3984" rtl="0" eaLnBrk="1" latinLnBrk="0" hangingPunct="1">
        <a:defRPr kumimoji="1" sz="1662" kern="1200">
          <a:solidFill>
            <a:schemeClr val="tx1"/>
          </a:solidFill>
          <a:latin typeface="+mn-lt"/>
          <a:ea typeface="+mn-ea"/>
          <a:cs typeface="+mn-cs"/>
        </a:defRPr>
      </a:lvl1pPr>
      <a:lvl2pPr marL="421992" algn="l" defTabSz="843984" rtl="0" eaLnBrk="1" latinLnBrk="0" hangingPunct="1">
        <a:defRPr kumimoji="1" sz="1662" kern="1200">
          <a:solidFill>
            <a:schemeClr val="tx1"/>
          </a:solidFill>
          <a:latin typeface="+mn-lt"/>
          <a:ea typeface="+mn-ea"/>
          <a:cs typeface="+mn-cs"/>
        </a:defRPr>
      </a:lvl2pPr>
      <a:lvl3pPr marL="843984" algn="l" defTabSz="843984" rtl="0" eaLnBrk="1" latinLnBrk="0" hangingPunct="1">
        <a:defRPr kumimoji="1" sz="1662" kern="1200">
          <a:solidFill>
            <a:schemeClr val="tx1"/>
          </a:solidFill>
          <a:latin typeface="+mn-lt"/>
          <a:ea typeface="+mn-ea"/>
          <a:cs typeface="+mn-cs"/>
        </a:defRPr>
      </a:lvl3pPr>
      <a:lvl4pPr marL="1265976" algn="l" defTabSz="843984" rtl="0" eaLnBrk="1" latinLnBrk="0" hangingPunct="1">
        <a:defRPr kumimoji="1" sz="1662" kern="1200">
          <a:solidFill>
            <a:schemeClr val="tx1"/>
          </a:solidFill>
          <a:latin typeface="+mn-lt"/>
          <a:ea typeface="+mn-ea"/>
          <a:cs typeface="+mn-cs"/>
        </a:defRPr>
      </a:lvl4pPr>
      <a:lvl5pPr marL="1687969" algn="l" defTabSz="843984" rtl="0" eaLnBrk="1" latinLnBrk="0" hangingPunct="1">
        <a:defRPr kumimoji="1" sz="1662" kern="1200">
          <a:solidFill>
            <a:schemeClr val="tx1"/>
          </a:solidFill>
          <a:latin typeface="+mn-lt"/>
          <a:ea typeface="+mn-ea"/>
          <a:cs typeface="+mn-cs"/>
        </a:defRPr>
      </a:lvl5pPr>
      <a:lvl6pPr marL="2109960" algn="l" defTabSz="843984" rtl="0" eaLnBrk="1" latinLnBrk="0" hangingPunct="1">
        <a:defRPr kumimoji="1" sz="1662" kern="1200">
          <a:solidFill>
            <a:schemeClr val="tx1"/>
          </a:solidFill>
          <a:latin typeface="+mn-lt"/>
          <a:ea typeface="+mn-ea"/>
          <a:cs typeface="+mn-cs"/>
        </a:defRPr>
      </a:lvl6pPr>
      <a:lvl7pPr marL="2531952" algn="l" defTabSz="843984" rtl="0" eaLnBrk="1" latinLnBrk="0" hangingPunct="1">
        <a:defRPr kumimoji="1" sz="1662" kern="1200">
          <a:solidFill>
            <a:schemeClr val="tx1"/>
          </a:solidFill>
          <a:latin typeface="+mn-lt"/>
          <a:ea typeface="+mn-ea"/>
          <a:cs typeface="+mn-cs"/>
        </a:defRPr>
      </a:lvl7pPr>
      <a:lvl8pPr marL="2953944" algn="l" defTabSz="843984" rtl="0" eaLnBrk="1" latinLnBrk="0" hangingPunct="1">
        <a:defRPr kumimoji="1" sz="1662" kern="1200">
          <a:solidFill>
            <a:schemeClr val="tx1"/>
          </a:solidFill>
          <a:latin typeface="+mn-lt"/>
          <a:ea typeface="+mn-ea"/>
          <a:cs typeface="+mn-cs"/>
        </a:defRPr>
      </a:lvl8pPr>
      <a:lvl9pPr marL="3375936" algn="l" defTabSz="843984"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wmf"/><Relationship Id="rId18" Type="http://schemas.openxmlformats.org/officeDocument/2006/relationships/image" Target="../media/image18.wmf"/><Relationship Id="rId26" Type="http://schemas.openxmlformats.org/officeDocument/2006/relationships/image" Target="../media/image26.wmf"/><Relationship Id="rId3" Type="http://schemas.openxmlformats.org/officeDocument/2006/relationships/image" Target="../media/image3.png"/><Relationship Id="rId21" Type="http://schemas.openxmlformats.org/officeDocument/2006/relationships/image" Target="../media/image21.wmf"/><Relationship Id="rId7" Type="http://schemas.openxmlformats.org/officeDocument/2006/relationships/image" Target="../media/image7.wmf"/><Relationship Id="rId12" Type="http://schemas.openxmlformats.org/officeDocument/2006/relationships/image" Target="../media/image12.wmf"/><Relationship Id="rId17" Type="http://schemas.openxmlformats.org/officeDocument/2006/relationships/image" Target="../media/image17.wmf"/><Relationship Id="rId25" Type="http://schemas.openxmlformats.org/officeDocument/2006/relationships/image" Target="../media/image25.wmf"/><Relationship Id="rId2" Type="http://schemas.openxmlformats.org/officeDocument/2006/relationships/image" Target="../media/image2.png"/><Relationship Id="rId16" Type="http://schemas.openxmlformats.org/officeDocument/2006/relationships/image" Target="../media/image16.wmf"/><Relationship Id="rId20" Type="http://schemas.openxmlformats.org/officeDocument/2006/relationships/image" Target="../media/image20.wmf"/><Relationship Id="rId1" Type="http://schemas.openxmlformats.org/officeDocument/2006/relationships/slideLayout" Target="../slideLayouts/slideLayout25.xml"/><Relationship Id="rId6" Type="http://schemas.openxmlformats.org/officeDocument/2006/relationships/image" Target="../media/image6.png"/><Relationship Id="rId11" Type="http://schemas.openxmlformats.org/officeDocument/2006/relationships/image" Target="../media/image11.wmf"/><Relationship Id="rId24" Type="http://schemas.openxmlformats.org/officeDocument/2006/relationships/image" Target="../media/image24.wmf"/><Relationship Id="rId5" Type="http://schemas.openxmlformats.org/officeDocument/2006/relationships/image" Target="../media/image5.wmf"/><Relationship Id="rId15" Type="http://schemas.openxmlformats.org/officeDocument/2006/relationships/image" Target="../media/image15.wmf"/><Relationship Id="rId23" Type="http://schemas.openxmlformats.org/officeDocument/2006/relationships/image" Target="../media/image23.wmf"/><Relationship Id="rId10" Type="http://schemas.openxmlformats.org/officeDocument/2006/relationships/image" Target="../media/image10.wmf"/><Relationship Id="rId19" Type="http://schemas.openxmlformats.org/officeDocument/2006/relationships/image" Target="../media/image19.wmf"/><Relationship Id="rId4" Type="http://schemas.openxmlformats.org/officeDocument/2006/relationships/image" Target="../media/image4.wmf"/><Relationship Id="rId9" Type="http://schemas.openxmlformats.org/officeDocument/2006/relationships/image" Target="../media/image9.wmf"/><Relationship Id="rId14" Type="http://schemas.openxmlformats.org/officeDocument/2006/relationships/image" Target="../media/image14.wmf"/><Relationship Id="rId22" Type="http://schemas.openxmlformats.org/officeDocument/2006/relationships/image" Target="../media/image22.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9E447D-AF5A-4D67-AA07-9DA65F307223}"/>
              </a:ext>
            </a:extLst>
          </p:cNvPr>
          <p:cNvSpPr>
            <a:spLocks noGrp="1"/>
          </p:cNvSpPr>
          <p:nvPr>
            <p:ph idx="1"/>
          </p:nvPr>
        </p:nvSpPr>
        <p:spPr>
          <a:xfrm>
            <a:off x="323557" y="2007247"/>
            <a:ext cx="8820443" cy="2226550"/>
          </a:xfrm>
        </p:spPr>
        <p:txBody>
          <a:bodyPr>
            <a:normAutofit/>
          </a:bodyPr>
          <a:lstStyle/>
          <a:p>
            <a:pPr marL="0" indent="0">
              <a:buNone/>
            </a:pPr>
            <a:r>
              <a:rPr lang="ja-JP" altLang="en-US" sz="4000" dirty="0"/>
              <a:t>研修を企画立案する際のポイント</a:t>
            </a:r>
            <a:r>
              <a:rPr lang="en-US" altLang="ja-JP" sz="4000" dirty="0"/>
              <a:t>Ⅰ</a:t>
            </a:r>
          </a:p>
          <a:p>
            <a:pPr marL="0" indent="0">
              <a:buNone/>
            </a:pPr>
            <a:endParaRPr lang="en-US" altLang="ja-JP" sz="4000" dirty="0"/>
          </a:p>
          <a:p>
            <a:pPr marL="0" indent="0">
              <a:buNone/>
            </a:pPr>
            <a:r>
              <a:rPr lang="ja-JP" altLang="en-US" sz="4000" dirty="0"/>
              <a:t>（サービス管理責任者等の養成制度）</a:t>
            </a:r>
            <a:endParaRPr kumimoji="1" lang="ja-JP" altLang="en-US" sz="4000" dirty="0"/>
          </a:p>
        </p:txBody>
      </p:sp>
      <p:sp>
        <p:nvSpPr>
          <p:cNvPr id="2" name="テキスト ボックス 1">
            <a:extLst>
              <a:ext uri="{FF2B5EF4-FFF2-40B4-BE49-F238E27FC236}">
                <a16:creationId xmlns:a16="http://schemas.microsoft.com/office/drawing/2014/main" id="{98750967-C6B7-484A-6C27-B7EAB0007DD8}"/>
              </a:ext>
            </a:extLst>
          </p:cNvPr>
          <p:cNvSpPr txBox="1"/>
          <p:nvPr/>
        </p:nvSpPr>
        <p:spPr>
          <a:xfrm>
            <a:off x="452200" y="1118816"/>
            <a:ext cx="2143846" cy="646331"/>
          </a:xfrm>
          <a:prstGeom prst="rect">
            <a:avLst/>
          </a:prstGeom>
          <a:noFill/>
        </p:spPr>
        <p:txBody>
          <a:bodyPr wrap="square" rtlCol="0">
            <a:spAutoFit/>
          </a:bodyPr>
          <a:lstStyle/>
          <a:p>
            <a:r>
              <a:rPr kumimoji="1" lang="ja-JP" altLang="en-US" sz="3600" b="1" dirty="0"/>
              <a:t>ＰＧ０３</a:t>
            </a:r>
          </a:p>
        </p:txBody>
      </p:sp>
      <p:sp>
        <p:nvSpPr>
          <p:cNvPr id="4" name="テキスト ボックス 3">
            <a:extLst>
              <a:ext uri="{FF2B5EF4-FFF2-40B4-BE49-F238E27FC236}">
                <a16:creationId xmlns:a16="http://schemas.microsoft.com/office/drawing/2014/main" id="{51F1F353-F055-89CC-8B57-9F451C781EC3}"/>
              </a:ext>
            </a:extLst>
          </p:cNvPr>
          <p:cNvSpPr txBox="1"/>
          <p:nvPr/>
        </p:nvSpPr>
        <p:spPr>
          <a:xfrm>
            <a:off x="1678488" y="5165533"/>
            <a:ext cx="7202466" cy="1147302"/>
          </a:xfrm>
          <a:prstGeom prst="rect">
            <a:avLst/>
          </a:prstGeom>
          <a:noFill/>
        </p:spPr>
        <p:txBody>
          <a:bodyPr wrap="square" rtlCol="0">
            <a:spAutoFit/>
          </a:bodyPr>
          <a:lstStyle/>
          <a:p>
            <a:pPr>
              <a:lnSpc>
                <a:spcPct val="150000"/>
              </a:lnSpc>
            </a:pPr>
            <a:r>
              <a:rPr kumimoji="1" lang="ja-JP" altLang="en-US" sz="2400" dirty="0"/>
              <a:t>社会福祉法人大阪市障害者福祉・スポーツ協会</a:t>
            </a:r>
            <a:endParaRPr kumimoji="1" lang="en-US" altLang="ja-JP" sz="2400" dirty="0"/>
          </a:p>
          <a:p>
            <a:pPr>
              <a:lnSpc>
                <a:spcPct val="150000"/>
              </a:lnSpc>
            </a:pPr>
            <a:r>
              <a:rPr kumimoji="1" lang="ja-JP" altLang="en-US" sz="2400" dirty="0"/>
              <a:t>　　　　　　　　　　　　　　　酒井　京子</a:t>
            </a:r>
          </a:p>
        </p:txBody>
      </p:sp>
    </p:spTree>
    <p:extLst>
      <p:ext uri="{BB962C8B-B14F-4D97-AF65-F5344CB8AC3E}">
        <p14:creationId xmlns:p14="http://schemas.microsoft.com/office/powerpoint/2010/main" val="535067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F93EBC-6AB4-F89D-72EE-C32F9C224CCC}"/>
              </a:ext>
            </a:extLst>
          </p:cNvPr>
          <p:cNvSpPr>
            <a:spLocks noGrp="1"/>
          </p:cNvSpPr>
          <p:nvPr>
            <p:ph type="title"/>
          </p:nvPr>
        </p:nvSpPr>
        <p:spPr>
          <a:xfrm>
            <a:off x="685799" y="46964"/>
            <a:ext cx="7772400" cy="1144588"/>
          </a:xfrm>
        </p:spPr>
        <p:txBody>
          <a:bodyPr/>
          <a:lstStyle/>
          <a:p>
            <a:r>
              <a:rPr kumimoji="1" lang="ja-JP" altLang="en-US" sz="1800" dirty="0"/>
              <a:t>障害者の日常生活及び社会生活を総合的に支援するための法律に基づく指定障害福祉サービスの事業等の人員、設備及び運営に関する基準</a:t>
            </a:r>
            <a:br>
              <a:rPr kumimoji="1" lang="en-US" altLang="ja-JP" sz="1800" dirty="0"/>
            </a:br>
            <a:r>
              <a:rPr kumimoji="1" lang="ja-JP" altLang="en-US" sz="1800" dirty="0"/>
              <a:t>令和６年４月１日改正　変更点（赤字）</a:t>
            </a:r>
          </a:p>
        </p:txBody>
      </p:sp>
      <p:sp>
        <p:nvSpPr>
          <p:cNvPr id="4" name="テキスト ボックス 3">
            <a:extLst>
              <a:ext uri="{FF2B5EF4-FFF2-40B4-BE49-F238E27FC236}">
                <a16:creationId xmlns:a16="http://schemas.microsoft.com/office/drawing/2014/main" id="{E850F563-E6C8-1FF0-0093-A29B3E64C263}"/>
              </a:ext>
            </a:extLst>
          </p:cNvPr>
          <p:cNvSpPr txBox="1"/>
          <p:nvPr/>
        </p:nvSpPr>
        <p:spPr>
          <a:xfrm>
            <a:off x="225380" y="1081825"/>
            <a:ext cx="8693238" cy="5324535"/>
          </a:xfrm>
          <a:prstGeom prst="rect">
            <a:avLst/>
          </a:prstGeom>
          <a:noFill/>
          <a:ln>
            <a:solidFill>
              <a:schemeClr val="accent6">
                <a:lumMod val="75000"/>
              </a:schemeClr>
            </a:solidFill>
          </a:ln>
        </p:spPr>
        <p:txBody>
          <a:bodyPr wrap="square" rtlCol="0">
            <a:spAutoFit/>
          </a:bodyPr>
          <a:lstStyle/>
          <a:p>
            <a:pPr marL="108000">
              <a:spcBef>
                <a:spcPts val="600"/>
              </a:spcBef>
            </a:pPr>
            <a:r>
              <a:rPr kumimoji="1" lang="ja-JP" altLang="en-US" sz="2000" dirty="0"/>
              <a:t>（サービス管理責任者の責務）</a:t>
            </a:r>
            <a:endParaRPr kumimoji="1" lang="en-US" altLang="ja-JP" sz="2000" dirty="0"/>
          </a:p>
          <a:p>
            <a:pPr marL="108000">
              <a:spcBef>
                <a:spcPts val="600"/>
              </a:spcBef>
            </a:pPr>
            <a:endParaRPr kumimoji="1" lang="ja-JP" altLang="en-US" sz="1000" dirty="0"/>
          </a:p>
          <a:p>
            <a:pPr marL="108000">
              <a:spcBef>
                <a:spcPts val="600"/>
              </a:spcBef>
            </a:pPr>
            <a:r>
              <a:rPr kumimoji="1" lang="ja-JP" altLang="en-US" sz="2000" b="1" dirty="0">
                <a:latin typeface="+mj-ea"/>
                <a:ea typeface="+mj-ea"/>
              </a:rPr>
              <a:t>第五十九条</a:t>
            </a:r>
            <a:r>
              <a:rPr kumimoji="1" lang="ja-JP" altLang="en-US" sz="2000" dirty="0"/>
              <a:t>　サービス管理責任者は、前条に規定する業務のほか、次に掲げる業務を行うものとする。</a:t>
            </a:r>
            <a:endParaRPr kumimoji="1" lang="en-US" altLang="ja-JP" sz="2000" dirty="0"/>
          </a:p>
          <a:p>
            <a:pPr marL="108000">
              <a:spcBef>
                <a:spcPts val="600"/>
              </a:spcBef>
            </a:pPr>
            <a:endParaRPr kumimoji="1" lang="ja-JP" altLang="en-US" sz="1000" dirty="0"/>
          </a:p>
          <a:p>
            <a:pPr marL="108000">
              <a:spcBef>
                <a:spcPts val="600"/>
              </a:spcBef>
            </a:pPr>
            <a:r>
              <a:rPr kumimoji="1" lang="ja-JP" altLang="en-US" sz="2000" dirty="0"/>
              <a:t>一　利用申込者の利用に際し、その者に係る指定障害福祉サービス事業者等に対する照会等により、その者の心身の状況、当該指定療養介護事業所以外における指定障害福祉サービス等の利用状況等を把握すること。</a:t>
            </a:r>
          </a:p>
          <a:p>
            <a:pPr marL="108000">
              <a:spcBef>
                <a:spcPts val="600"/>
              </a:spcBef>
            </a:pPr>
            <a:r>
              <a:rPr kumimoji="1" lang="ja-JP" altLang="en-US" sz="2000" dirty="0"/>
              <a:t>二　利用者の心身の状況、その置かれている環境等に照らし、利用者が自立した日常生活を営むことができるよう定期的に検討するとともに、自立した日常生活を営むことができると認められる利用者に対し、必要な支援を行うこと。</a:t>
            </a:r>
          </a:p>
          <a:p>
            <a:pPr marL="108000">
              <a:spcBef>
                <a:spcPts val="600"/>
              </a:spcBef>
            </a:pPr>
            <a:r>
              <a:rPr kumimoji="1" lang="ja-JP" altLang="en-US" sz="2000" dirty="0"/>
              <a:t>三　他の従業者に対する技術指導及び助言を行うこと。</a:t>
            </a:r>
            <a:endParaRPr kumimoji="1" lang="en-US" altLang="ja-JP" sz="2000" dirty="0"/>
          </a:p>
          <a:p>
            <a:pPr marL="108000">
              <a:spcBef>
                <a:spcPts val="600"/>
              </a:spcBef>
            </a:pPr>
            <a:endParaRPr kumimoji="1" lang="ja-JP" altLang="en-US" sz="1000" dirty="0"/>
          </a:p>
          <a:p>
            <a:pPr marL="108000">
              <a:spcBef>
                <a:spcPts val="600"/>
              </a:spcBef>
              <a:spcAft>
                <a:spcPts val="600"/>
              </a:spcAft>
            </a:pPr>
            <a:r>
              <a:rPr kumimoji="1" lang="ja-JP" altLang="en-US" sz="2000" dirty="0">
                <a:solidFill>
                  <a:srgbClr val="FF0000"/>
                </a:solidFill>
              </a:rPr>
              <a:t>２　サービス管理責任者は、業務を行うに当たっては、利用者の自己決定の尊重を原則とした上で、利用者が自ら意思を決定することに困難を抱える場合には、適切に利用者への意思決定の支援が行われるよう努めなければならない。</a:t>
            </a:r>
          </a:p>
        </p:txBody>
      </p:sp>
    </p:spTree>
    <p:extLst>
      <p:ext uri="{BB962C8B-B14F-4D97-AF65-F5344CB8AC3E}">
        <p14:creationId xmlns:p14="http://schemas.microsoft.com/office/powerpoint/2010/main" val="1697794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CF137-55A9-7BDE-E8CC-0EA255DA92AD}"/>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1A58234-D383-8425-C546-8A8F4AD1AD84}"/>
              </a:ext>
            </a:extLst>
          </p:cNvPr>
          <p:cNvSpPr txBox="1"/>
          <p:nvPr/>
        </p:nvSpPr>
        <p:spPr>
          <a:xfrm>
            <a:off x="225381" y="188401"/>
            <a:ext cx="8693238" cy="6481198"/>
          </a:xfrm>
          <a:prstGeom prst="rect">
            <a:avLst/>
          </a:prstGeom>
          <a:noFill/>
          <a:ln>
            <a:solidFill>
              <a:schemeClr val="accent6">
                <a:lumMod val="75000"/>
              </a:schemeClr>
            </a:solidFill>
          </a:ln>
        </p:spPr>
        <p:txBody>
          <a:bodyPr wrap="square" rtlCol="0">
            <a:spAutoFit/>
          </a:bodyPr>
          <a:lstStyle/>
          <a:p>
            <a:pPr marL="108000">
              <a:spcBef>
                <a:spcPts val="600"/>
              </a:spcBef>
            </a:pPr>
            <a:r>
              <a:rPr kumimoji="1" lang="ja-JP" altLang="en-US" sz="2000" dirty="0"/>
              <a:t>（療養介護計画の作成等）</a:t>
            </a:r>
            <a:endParaRPr kumimoji="1" lang="en-US" altLang="ja-JP" sz="2000" dirty="0"/>
          </a:p>
          <a:p>
            <a:pPr marL="108000">
              <a:spcBef>
                <a:spcPts val="600"/>
              </a:spcBef>
            </a:pPr>
            <a:endParaRPr kumimoji="1" lang="ja-JP" altLang="en-US" sz="1000" dirty="0"/>
          </a:p>
          <a:p>
            <a:pPr marL="108000">
              <a:lnSpc>
                <a:spcPts val="2900"/>
              </a:lnSpc>
              <a:spcBef>
                <a:spcPts val="600"/>
              </a:spcBef>
            </a:pPr>
            <a:r>
              <a:rPr kumimoji="1" lang="ja-JP" altLang="en-US" sz="2000" b="1" dirty="0">
                <a:latin typeface="+mj-ea"/>
                <a:ea typeface="+mj-ea"/>
              </a:rPr>
              <a:t>第五十八条</a:t>
            </a:r>
            <a:r>
              <a:rPr kumimoji="1" lang="ja-JP" altLang="en-US" sz="2000" dirty="0"/>
              <a:t>　指定療養介護事業所の管理者は、サービス管理責任者に指定療養介護に係る個別支援計画（以下この章において「療養介護計画」という。）の作成に関する業務を担当させるものとする。</a:t>
            </a:r>
          </a:p>
          <a:p>
            <a:pPr marL="108000">
              <a:lnSpc>
                <a:spcPts val="2900"/>
              </a:lnSpc>
              <a:spcBef>
                <a:spcPts val="600"/>
              </a:spcBef>
            </a:pPr>
            <a:r>
              <a:rPr kumimoji="1" lang="ja-JP" altLang="en-US" sz="2000" dirty="0"/>
              <a:t>２　サービス管理責任者は、療養介護計画の作成に当たっては、適切な方法により、利用者について、その有する能力、その置かれている環境及び日常生活全般の状況等の評価を通じて利用者の希望する生活や課題等の把握（以下この章において「アセスメント」という。）を行うとともに、</a:t>
            </a:r>
            <a:r>
              <a:rPr kumimoji="1" lang="ja-JP" altLang="en-US" sz="2000" dirty="0">
                <a:solidFill>
                  <a:srgbClr val="FF0000"/>
                </a:solidFill>
              </a:rPr>
              <a:t>利用者の自己決定の尊重及び意思決定の支援に配慮しつつ、</a:t>
            </a:r>
            <a:r>
              <a:rPr kumimoji="1" lang="ja-JP" altLang="en-US" sz="2000" dirty="0"/>
              <a:t>利用者が自立した日常生活を営むことができるように支援する上での適切な支援内容の検討をしなければならない。</a:t>
            </a:r>
          </a:p>
          <a:p>
            <a:pPr marL="108000">
              <a:lnSpc>
                <a:spcPts val="2900"/>
              </a:lnSpc>
              <a:spcBef>
                <a:spcPts val="600"/>
              </a:spcBef>
            </a:pPr>
            <a:r>
              <a:rPr kumimoji="1" lang="ja-JP" altLang="en-US" sz="2000" dirty="0"/>
              <a:t>３　アセスメントに当たっては、利用者が自ら意思を決定することに困難を抱える場合には、適切に意思決定の支援を行うため、当該利用者の意思及び選好並びに判断能力等について丁寧に把握しなければならない。</a:t>
            </a:r>
            <a:endParaRPr kumimoji="1" lang="en-US" altLang="ja-JP" sz="2000" dirty="0"/>
          </a:p>
          <a:p>
            <a:pPr marL="108000">
              <a:lnSpc>
                <a:spcPts val="2900"/>
              </a:lnSpc>
              <a:spcBef>
                <a:spcPts val="600"/>
              </a:spcBef>
            </a:pPr>
            <a:r>
              <a:rPr kumimoji="1" lang="ja-JP" altLang="en-US" sz="2000" dirty="0">
                <a:solidFill>
                  <a:srgbClr val="FF0000"/>
                </a:solidFill>
              </a:rPr>
              <a:t>４　アセスメントに当たっては、利用者に面接して行わなければならない。この場合において、サービス管理責任者は、面接の趣旨を利用者に対して十分に説明し、理解を得なければならない。</a:t>
            </a:r>
          </a:p>
        </p:txBody>
      </p:sp>
    </p:spTree>
    <p:extLst>
      <p:ext uri="{BB962C8B-B14F-4D97-AF65-F5344CB8AC3E}">
        <p14:creationId xmlns:p14="http://schemas.microsoft.com/office/powerpoint/2010/main" val="2655171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DFF14-3BDB-84A1-2913-2D5D7B2A4E45}"/>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A75F970-1BDC-A7AC-1919-0E71AEB1E358}"/>
              </a:ext>
            </a:extLst>
          </p:cNvPr>
          <p:cNvSpPr txBox="1"/>
          <p:nvPr/>
        </p:nvSpPr>
        <p:spPr>
          <a:xfrm>
            <a:off x="225381" y="433100"/>
            <a:ext cx="8693238" cy="6017032"/>
          </a:xfrm>
          <a:prstGeom prst="rect">
            <a:avLst/>
          </a:prstGeom>
          <a:noFill/>
          <a:ln>
            <a:solidFill>
              <a:schemeClr val="accent6">
                <a:lumMod val="75000"/>
              </a:schemeClr>
            </a:solidFill>
          </a:ln>
        </p:spPr>
        <p:txBody>
          <a:bodyPr wrap="square" rtlCol="0">
            <a:spAutoFit/>
          </a:bodyPr>
          <a:lstStyle/>
          <a:p>
            <a:pPr marL="108000">
              <a:spcBef>
                <a:spcPts val="600"/>
              </a:spcBef>
            </a:pPr>
            <a:r>
              <a:rPr kumimoji="1" lang="ja-JP" altLang="en-US" sz="2000" b="1" dirty="0">
                <a:latin typeface="+mj-ea"/>
              </a:rPr>
              <a:t>第五十八条</a:t>
            </a:r>
            <a:endParaRPr kumimoji="1" lang="en-US" altLang="ja-JP" sz="2000" dirty="0"/>
          </a:p>
          <a:p>
            <a:pPr marL="108000">
              <a:spcBef>
                <a:spcPts val="600"/>
              </a:spcBef>
            </a:pPr>
            <a:r>
              <a:rPr kumimoji="1" lang="ja-JP" altLang="en-US" sz="2000" dirty="0"/>
              <a:t>５　サービス管理責任者は、アセスメント及び支援内容の検討結果に基づき、利用者及びその家族の生活に対する意向、総合的な支援の方針、生活全般の質を向上させるための課題、指定療養介護の目標及びその達成時期、指定療養介護を提供する上での留意事項等を記載した療養介護計画の原案を作成しなければならない。この場合において、当該指定療養介護事業所が提供する指定療養介護以外の保健医療サービス又はその他の福祉サービス等との連携も含めて療養介護計画の原案に位置付けるよう努めなければならない。</a:t>
            </a:r>
            <a:endParaRPr kumimoji="1" lang="en-US" altLang="ja-JP" sz="2000" dirty="0"/>
          </a:p>
          <a:p>
            <a:pPr marL="108000">
              <a:spcBef>
                <a:spcPts val="600"/>
              </a:spcBef>
            </a:pPr>
            <a:endParaRPr kumimoji="1" lang="ja-JP" altLang="en-US" sz="900" dirty="0"/>
          </a:p>
          <a:p>
            <a:pPr marL="108000">
              <a:spcBef>
                <a:spcPts val="600"/>
              </a:spcBef>
            </a:pPr>
            <a:r>
              <a:rPr kumimoji="1" lang="ja-JP" altLang="en-US" sz="2000" dirty="0"/>
              <a:t>６　サービス管理責任者は、療養介護計画の作成に係る会議（利用者及び当該利用者に対する指定療養介護の提供に当たる担当者等を招集して行う会議をいい、テレビ電話装置等を活用して行うことができるものとする。）を開催し、</a:t>
            </a:r>
            <a:r>
              <a:rPr kumimoji="1" lang="ja-JP" altLang="en-US" sz="2000" dirty="0">
                <a:solidFill>
                  <a:srgbClr val="FF0000"/>
                </a:solidFill>
              </a:rPr>
              <a:t>当該利用者の生活に対する意向等を改めて確認するとともに</a:t>
            </a:r>
            <a:r>
              <a:rPr kumimoji="1" lang="ja-JP" altLang="en-US" sz="2000" dirty="0"/>
              <a:t>、前項に規定する療養介護計画の原案の内容について意見を求めるものとする。</a:t>
            </a:r>
            <a:endParaRPr kumimoji="1" lang="en-US" altLang="ja-JP" sz="2000" dirty="0"/>
          </a:p>
          <a:p>
            <a:pPr marL="108000">
              <a:spcBef>
                <a:spcPts val="600"/>
              </a:spcBef>
            </a:pPr>
            <a:endParaRPr kumimoji="1" lang="ja-JP" altLang="en-US" sz="2000" dirty="0"/>
          </a:p>
          <a:p>
            <a:pPr marL="108000">
              <a:spcBef>
                <a:spcPts val="600"/>
              </a:spcBef>
            </a:pPr>
            <a:r>
              <a:rPr kumimoji="1" lang="ja-JP" altLang="en-US" sz="2000" dirty="0"/>
              <a:t>７　サービス管理責任者は、第五項に規定する療養介護計画の原案の内容について利用者又はその家族に対して説明し、文書により利用者の同意を得なければならない。</a:t>
            </a:r>
          </a:p>
        </p:txBody>
      </p:sp>
    </p:spTree>
    <p:extLst>
      <p:ext uri="{BB962C8B-B14F-4D97-AF65-F5344CB8AC3E}">
        <p14:creationId xmlns:p14="http://schemas.microsoft.com/office/powerpoint/2010/main" val="1723577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5618E-BBDA-60F0-387F-85D43B94491A}"/>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2B82179-D672-7167-6384-9112C37E7171}"/>
              </a:ext>
            </a:extLst>
          </p:cNvPr>
          <p:cNvSpPr txBox="1"/>
          <p:nvPr/>
        </p:nvSpPr>
        <p:spPr>
          <a:xfrm>
            <a:off x="222161" y="912926"/>
            <a:ext cx="8699678" cy="5032147"/>
          </a:xfrm>
          <a:prstGeom prst="rect">
            <a:avLst/>
          </a:prstGeom>
          <a:noFill/>
          <a:ln>
            <a:solidFill>
              <a:schemeClr val="accent6">
                <a:lumMod val="75000"/>
              </a:schemeClr>
            </a:solidFill>
          </a:ln>
        </p:spPr>
        <p:txBody>
          <a:bodyPr wrap="square" rtlCol="0">
            <a:spAutoFit/>
          </a:bodyPr>
          <a:lstStyle/>
          <a:p>
            <a:pPr marL="108000">
              <a:spcBef>
                <a:spcPts val="600"/>
              </a:spcBef>
            </a:pPr>
            <a:r>
              <a:rPr kumimoji="1" lang="ja-JP" altLang="en-US" sz="2000" b="1" dirty="0">
                <a:latin typeface="+mj-ea"/>
              </a:rPr>
              <a:t>第五十八条</a:t>
            </a:r>
            <a:endParaRPr kumimoji="1" lang="en-US" altLang="ja-JP" sz="2000" b="1" dirty="0">
              <a:latin typeface="+mj-ea"/>
            </a:endParaRPr>
          </a:p>
          <a:p>
            <a:pPr marL="108000">
              <a:spcBef>
                <a:spcPts val="600"/>
              </a:spcBef>
            </a:pPr>
            <a:r>
              <a:rPr kumimoji="1" lang="ja-JP" altLang="en-US" sz="2000" dirty="0"/>
              <a:t>８　サービス管理責任者は、療養介護計画を作成した際には、当該療養介護計画を利用者</a:t>
            </a:r>
            <a:r>
              <a:rPr kumimoji="1" lang="ja-JP" altLang="en-US" sz="2000" dirty="0">
                <a:solidFill>
                  <a:srgbClr val="FF0000"/>
                </a:solidFill>
              </a:rPr>
              <a:t>及び指定特定相談支援事業者等</a:t>
            </a:r>
            <a:r>
              <a:rPr kumimoji="1" lang="ja-JP" altLang="en-US" sz="2000" dirty="0"/>
              <a:t>に交付しなければならない。</a:t>
            </a:r>
            <a:endParaRPr kumimoji="1" lang="en-US" altLang="ja-JP" sz="2000" dirty="0"/>
          </a:p>
          <a:p>
            <a:pPr marL="108000">
              <a:spcBef>
                <a:spcPts val="600"/>
              </a:spcBef>
            </a:pPr>
            <a:endParaRPr kumimoji="1" lang="ja-JP" altLang="en-US" sz="1050" dirty="0"/>
          </a:p>
          <a:p>
            <a:pPr marL="108000">
              <a:spcBef>
                <a:spcPts val="600"/>
              </a:spcBef>
            </a:pPr>
            <a:r>
              <a:rPr kumimoji="1" lang="ja-JP" altLang="en-US" sz="2000" dirty="0"/>
              <a:t>９　サービス管理責任者は、療養介護計画の作成後、療養介護計画の実施状況の把握（利用者についての継続的なアセスメントを含む。以下「モニタリング」という。）を行うとともに、少なくとも六月に一回以上、療養介護計画の見直しを行い、必要に応じて療養介護計画の変更を行うものとする。</a:t>
            </a:r>
            <a:endParaRPr kumimoji="1" lang="en-US" altLang="ja-JP" sz="2000" dirty="0"/>
          </a:p>
          <a:p>
            <a:pPr marL="108000">
              <a:spcBef>
                <a:spcPts val="600"/>
              </a:spcBef>
            </a:pPr>
            <a:endParaRPr kumimoji="1" lang="ja-JP" altLang="en-US" sz="1050" dirty="0"/>
          </a:p>
          <a:p>
            <a:pPr marL="108000">
              <a:spcBef>
                <a:spcPts val="600"/>
              </a:spcBef>
            </a:pPr>
            <a:r>
              <a:rPr kumimoji="1" lang="ja-JP" altLang="en-US" sz="2000" dirty="0"/>
              <a:t>１０　サービス管理責任者は、モニタリングに当たっては、利用者及びその家族等との連絡を継続的に行うこととし、特段の事情のない限り、次に定めるところにより行わなければならない。</a:t>
            </a:r>
          </a:p>
          <a:p>
            <a:pPr marL="108000">
              <a:spcBef>
                <a:spcPts val="600"/>
              </a:spcBef>
            </a:pPr>
            <a:r>
              <a:rPr kumimoji="1" lang="ja-JP" altLang="en-US" sz="2000" dirty="0"/>
              <a:t>一　定期的に利用者に面接すること。</a:t>
            </a:r>
          </a:p>
          <a:p>
            <a:pPr marL="108000">
              <a:spcBef>
                <a:spcPts val="600"/>
              </a:spcBef>
            </a:pPr>
            <a:r>
              <a:rPr kumimoji="1" lang="ja-JP" altLang="en-US" sz="2000" dirty="0"/>
              <a:t>二　定期的にモニタリングの結果を記録すること。</a:t>
            </a:r>
            <a:endParaRPr kumimoji="1" lang="en-US" altLang="ja-JP" sz="2000" dirty="0"/>
          </a:p>
          <a:p>
            <a:pPr marL="108000">
              <a:spcBef>
                <a:spcPts val="600"/>
              </a:spcBef>
            </a:pPr>
            <a:endParaRPr kumimoji="1" lang="ja-JP" altLang="en-US" sz="2000" dirty="0">
              <a:solidFill>
                <a:srgbClr val="FF0000"/>
              </a:solidFill>
            </a:endParaRPr>
          </a:p>
        </p:txBody>
      </p:sp>
    </p:spTree>
    <p:extLst>
      <p:ext uri="{BB962C8B-B14F-4D97-AF65-F5344CB8AC3E}">
        <p14:creationId xmlns:p14="http://schemas.microsoft.com/office/powerpoint/2010/main" val="238735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AutoShape 2">
            <a:extLst>
              <a:ext uri="{FF2B5EF4-FFF2-40B4-BE49-F238E27FC236}">
                <a16:creationId xmlns:a16="http://schemas.microsoft.com/office/drawing/2014/main" id="{D69FF7F8-BA27-4F6C-9CE0-31656FEF1F8F}"/>
              </a:ext>
            </a:extLst>
          </p:cNvPr>
          <p:cNvSpPr>
            <a:spLocks noChangeArrowheads="1"/>
          </p:cNvSpPr>
          <p:nvPr/>
        </p:nvSpPr>
        <p:spPr bwMode="auto">
          <a:xfrm>
            <a:off x="1059473" y="140526"/>
            <a:ext cx="7038242" cy="388326"/>
          </a:xfrm>
          <a:prstGeom prst="roundRect">
            <a:avLst>
              <a:gd name="adj" fmla="val 26537"/>
            </a:avLst>
          </a:prstGeom>
          <a:solidFill>
            <a:srgbClr val="FFFFCC"/>
          </a:solidFill>
          <a:ln w="38100" cmpd="thickThin">
            <a:solidFill>
              <a:srgbClr val="FF6600"/>
            </a:solidFill>
            <a:round/>
            <a:headEnd/>
            <a:tailEnd/>
          </a:ln>
          <a:effectLst>
            <a:outerShdw dist="107763" dir="2700000" algn="ctr" rotWithShape="0">
              <a:schemeClr val="bg2">
                <a:alpha val="50000"/>
              </a:schemeClr>
            </a:outerShdw>
          </a:effectLst>
        </p:spPr>
        <p:txBody>
          <a:bodyPr lIns="84376" tIns="42188" rIns="84376" bIns="42188" anchor="ct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ja-JP" altLang="en-US" sz="1662" b="0" i="0" u="none" strike="noStrike" kern="1200" cap="none" spc="0" normalizeH="0" baseline="0" noProof="0">
                <a:ln>
                  <a:noFill/>
                </a:ln>
                <a:solidFill>
                  <a:srgbClr val="A50021"/>
                </a:solidFill>
                <a:effectLst/>
                <a:uLnTx/>
                <a:uFillTx/>
                <a:latin typeface="Arial" charset="0"/>
                <a:ea typeface="ＭＳ Ｐゴシック" panose="020B0600070205080204" pitchFamily="50" charset="-128"/>
                <a:cs typeface="+mn-cs"/>
              </a:rPr>
              <a:t>「相談支援専門員」と「管理者」・「サービス管理責任者」の比較</a:t>
            </a:r>
          </a:p>
        </p:txBody>
      </p:sp>
      <p:graphicFrame>
        <p:nvGraphicFramePr>
          <p:cNvPr id="717884" name="Group 60">
            <a:extLst>
              <a:ext uri="{FF2B5EF4-FFF2-40B4-BE49-F238E27FC236}">
                <a16:creationId xmlns:a16="http://schemas.microsoft.com/office/drawing/2014/main" id="{7E585C0D-1734-4227-B8E0-91AAE159FCA9}"/>
              </a:ext>
            </a:extLst>
          </p:cNvPr>
          <p:cNvGraphicFramePr>
            <a:graphicFrameLocks noGrp="1"/>
          </p:cNvGraphicFramePr>
          <p:nvPr>
            <p:ph idx="4294967295"/>
            <p:extLst>
              <p:ext uri="{D42A27DB-BD31-4B8C-83A1-F6EECF244321}">
                <p14:modId xmlns:p14="http://schemas.microsoft.com/office/powerpoint/2010/main" val="3064373492"/>
              </p:ext>
            </p:extLst>
          </p:nvPr>
        </p:nvGraphicFramePr>
        <p:xfrm>
          <a:off x="71803" y="714544"/>
          <a:ext cx="9013581" cy="6228382"/>
        </p:xfrm>
        <a:graphic>
          <a:graphicData uri="http://schemas.openxmlformats.org/drawingml/2006/table">
            <a:tbl>
              <a:tblPr/>
              <a:tblGrid>
                <a:gridCol w="500046">
                  <a:extLst>
                    <a:ext uri="{9D8B030D-6E8A-4147-A177-3AD203B41FA5}">
                      <a16:colId xmlns:a16="http://schemas.microsoft.com/office/drawing/2014/main" val="20000"/>
                    </a:ext>
                  </a:extLst>
                </a:gridCol>
                <a:gridCol w="2655887">
                  <a:extLst>
                    <a:ext uri="{9D8B030D-6E8A-4147-A177-3AD203B41FA5}">
                      <a16:colId xmlns:a16="http://schemas.microsoft.com/office/drawing/2014/main" val="20001"/>
                    </a:ext>
                  </a:extLst>
                </a:gridCol>
                <a:gridCol w="2888235">
                  <a:extLst>
                    <a:ext uri="{9D8B030D-6E8A-4147-A177-3AD203B41FA5}">
                      <a16:colId xmlns:a16="http://schemas.microsoft.com/office/drawing/2014/main" val="20002"/>
                    </a:ext>
                  </a:extLst>
                </a:gridCol>
                <a:gridCol w="2969413">
                  <a:extLst>
                    <a:ext uri="{9D8B030D-6E8A-4147-A177-3AD203B41FA5}">
                      <a16:colId xmlns:a16="http://schemas.microsoft.com/office/drawing/2014/main" val="20003"/>
                    </a:ext>
                  </a:extLst>
                </a:gridCol>
              </a:tblGrid>
              <a:tr h="25356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L="32419" marR="32419" marT="33230" marB="33230" vert="eaVert"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95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ＭＳ Ｐゴシック" pitchFamily="50" charset="-128"/>
                          <a:ea typeface="ＭＳ Ｐゴシック" pitchFamily="50" charset="-128"/>
                        </a:rPr>
                        <a:t>相談支援専門員</a:t>
                      </a:r>
                    </a:p>
                  </a:txBody>
                  <a:tcPr marL="32419" marR="32419" marT="33230" marB="3323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5000"/>
                        </a:lnSpc>
                        <a:spcBef>
                          <a:spcPct val="0"/>
                        </a:spcBef>
                        <a:spcAft>
                          <a:spcPct val="0"/>
                        </a:spcAft>
                        <a:buClrTx/>
                        <a:buSzTx/>
                        <a:buFontTx/>
                        <a:buNone/>
                        <a:tabLst/>
                      </a:pPr>
                      <a:r>
                        <a:rPr kumimoji="1" lang="ja-JP" altLang="en-US" sz="1300" b="1" i="0" u="none" strike="noStrike" cap="none" normalizeH="0" baseline="0">
                          <a:ln>
                            <a:noFill/>
                          </a:ln>
                          <a:solidFill>
                            <a:schemeClr val="tx1"/>
                          </a:solidFill>
                          <a:effectLst/>
                          <a:latin typeface="ＭＳ Ｐゴシック" pitchFamily="50" charset="-128"/>
                          <a:ea typeface="ＭＳ Ｐゴシック" pitchFamily="50" charset="-128"/>
                        </a:rPr>
                        <a:t>サービス提供事業所</a:t>
                      </a:r>
                    </a:p>
                  </a:txBody>
                  <a:tcPr marL="32419" marR="32419" marT="33230" marB="332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253560">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base" latinLnBrk="0" hangingPunct="1">
                        <a:lnSpc>
                          <a:spcPct val="95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ＭＳ Ｐゴシック" pitchFamily="50" charset="-128"/>
                          <a:ea typeface="ＭＳ Ｐゴシック" pitchFamily="50" charset="-128"/>
                        </a:rPr>
                        <a:t>管理者</a:t>
                      </a: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5000"/>
                        </a:lnSpc>
                        <a:spcBef>
                          <a:spcPct val="0"/>
                        </a:spcBef>
                        <a:spcAft>
                          <a:spcPct val="0"/>
                        </a:spcAft>
                        <a:buClrTx/>
                        <a:buSzTx/>
                        <a:buFontTx/>
                        <a:buNone/>
                        <a:tabLst/>
                      </a:pPr>
                      <a:r>
                        <a:rPr kumimoji="1" lang="ja-JP" altLang="en-US" sz="1300" b="1" i="0" u="none" strike="noStrike" cap="none" normalizeH="0" baseline="0">
                          <a:ln>
                            <a:noFill/>
                          </a:ln>
                          <a:solidFill>
                            <a:schemeClr val="tx1"/>
                          </a:solidFill>
                          <a:effectLst/>
                          <a:latin typeface="ＭＳ Ｐゴシック" pitchFamily="50" charset="-128"/>
                          <a:ea typeface="ＭＳ Ｐゴシック" pitchFamily="50" charset="-128"/>
                        </a:rPr>
                        <a:t>サービス管理責任者</a:t>
                      </a:r>
                    </a:p>
                  </a:txBody>
                  <a:tcPr marL="32419" marR="32419" marT="33230" marB="332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7113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指定</a:t>
                      </a:r>
                      <a:endParaRPr kumimoji="1" lang="en-US" altLang="ja-JP" sz="10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要件</a:t>
                      </a:r>
                    </a:p>
                  </a:txBody>
                  <a:tcPr marL="32419" marR="32419" marT="33230" marB="332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専従（支障がない場合は兼務可）</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・専従→サービス提供時間帯を通じて、職員が張り付いていること。非常勤も可。</a:t>
                      </a: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専従（支障がない場合は兼務可）　</a:t>
                      </a:r>
                    </a:p>
                    <a:p>
                      <a:pPr marL="0" marR="0" lvl="0" indent="0" algn="l" defTabSz="914400" rtl="0" eaLnBrk="1" fontAlgn="base" latinLnBrk="0" hangingPunct="1">
                        <a:lnSpc>
                          <a:spcPct val="100000"/>
                        </a:lnSpc>
                        <a:spcBef>
                          <a:spcPct val="0"/>
                        </a:spcBef>
                        <a:spcAft>
                          <a:spcPct val="0"/>
                        </a:spcAft>
                        <a:buClrTx/>
                        <a:buSzTx/>
                        <a:buFontTx/>
                        <a:buChar char="•"/>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専従 → サービス提供時間帯を通じて、職員が張り付いていること。非常勤も可。</a:t>
                      </a: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itchFamily="50" charset="-128"/>
                          <a:ea typeface="ＭＳ Ｐゴシック" pitchFamily="50" charset="-128"/>
                        </a:rPr>
                        <a:t>１名以上は専任で常勤（新体系）</a:t>
                      </a:r>
                    </a:p>
                    <a:p>
                      <a:pPr marL="0" marR="0" lvl="0" indent="0" algn="l" defTabSz="914400" rtl="0" eaLnBrk="1" fontAlgn="base" latinLnBrk="0" hangingPunct="1">
                        <a:lnSpc>
                          <a:spcPct val="100000"/>
                        </a:lnSpc>
                        <a:spcBef>
                          <a:spcPct val="10000"/>
                        </a:spcBef>
                        <a:spcAft>
                          <a:spcPct val="0"/>
                        </a:spcAft>
                        <a:buClrTx/>
                        <a:buSzTx/>
                        <a:buFontTx/>
                        <a:buChar char="•"/>
                        <a:tabLst/>
                      </a:pPr>
                      <a:r>
                        <a:rPr kumimoji="1" lang="ja-JP" altLang="en-US" sz="1000" b="0" i="0" u="none" strike="noStrike" cap="none" normalizeH="0" baseline="0">
                          <a:ln>
                            <a:noFill/>
                          </a:ln>
                          <a:solidFill>
                            <a:schemeClr val="tx1"/>
                          </a:solidFill>
                          <a:effectLst/>
                          <a:latin typeface="ＭＳ Ｐゴシック" pitchFamily="50" charset="-128"/>
                          <a:ea typeface="ＭＳ Ｐゴシック" pitchFamily="50" charset="-128"/>
                        </a:rPr>
                        <a:t>専任 → 特定の業務の主たる担当者として特定されていること。</a:t>
                      </a:r>
                    </a:p>
                    <a:p>
                      <a:pPr marL="0" marR="0" lvl="0" indent="0" algn="l" defTabSz="914400" rtl="0" eaLnBrk="1" fontAlgn="base" latinLnBrk="0" hangingPunct="1">
                        <a:lnSpc>
                          <a:spcPct val="100000"/>
                        </a:lnSpc>
                        <a:spcBef>
                          <a:spcPct val="10000"/>
                        </a:spcBef>
                        <a:spcAft>
                          <a:spcPct val="0"/>
                        </a:spcAft>
                        <a:buClrTx/>
                        <a:buSzTx/>
                        <a:buFontTx/>
                        <a:buChar char="•"/>
                        <a:tabLst/>
                      </a:pPr>
                      <a:r>
                        <a:rPr kumimoji="1" lang="ja-JP" altLang="en-US" sz="1000" b="0" i="0" u="none" strike="noStrike" cap="none" normalizeH="0" baseline="0">
                          <a:ln>
                            <a:noFill/>
                          </a:ln>
                          <a:solidFill>
                            <a:schemeClr val="tx1"/>
                          </a:solidFill>
                          <a:effectLst/>
                          <a:latin typeface="ＭＳ Ｐゴシック" pitchFamily="50" charset="-128"/>
                          <a:ea typeface="ＭＳ Ｐゴシック" pitchFamily="50" charset="-128"/>
                        </a:rPr>
                        <a:t>常勤 → 雇用形態が常勤職員として雇用されていること。（週４０時間労働）</a:t>
                      </a:r>
                    </a:p>
                  </a:txBody>
                  <a:tcPr marL="32419" marR="32419" marT="33230" marB="332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0689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対象</a:t>
                      </a:r>
                      <a:endParaRPr kumimoji="1" lang="en-US" altLang="ja-JP" sz="10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者像</a:t>
                      </a:r>
                    </a:p>
                  </a:txBody>
                  <a:tcPr marL="32419" marR="32419" marT="33230" marB="332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相談支援事業所の従業者</a:t>
                      </a: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施設長（管理職）を想定</a:t>
                      </a: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1000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itchFamily="50" charset="-128"/>
                          <a:ea typeface="ＭＳ Ｐゴシック" pitchFamily="50" charset="-128"/>
                        </a:rPr>
                        <a:t>サービス提供部門の管理職又は指導的立場の職員を想定（管理職でなくても可）</a:t>
                      </a:r>
                    </a:p>
                  </a:txBody>
                  <a:tcPr marL="32419" marR="32419" marT="33230" marB="332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9550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要件</a:t>
                      </a:r>
                    </a:p>
                  </a:txBody>
                  <a:tcPr marL="32419" marR="32419" marT="33230" marB="332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itchFamily="50" charset="-128"/>
                          <a:ea typeface="ＭＳ Ｐゴシック" pitchFamily="50" charset="-128"/>
                        </a:rPr>
                        <a:t>実務経験（３～１０年）と相談支援従事者研修（初任者又は現任）を修了した者</a:t>
                      </a: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社会福祉主事の資格を有するか又は社会福祉事業に２年以上従事した経験のある者、又は社会福祉施設長資格認定講習会を修了した者　（最低基準）</a:t>
                      </a: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itchFamily="50" charset="-128"/>
                          <a:ea typeface="ＭＳ Ｐゴシック" pitchFamily="50" charset="-128"/>
                        </a:rPr>
                        <a:t>実務経験（３～１０年） </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itchFamily="50" charset="-128"/>
                          <a:ea typeface="ＭＳ Ｐゴシック" pitchFamily="50" charset="-128"/>
                        </a:rPr>
                        <a:t>・サービス管理責任者研修修了</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itchFamily="50" charset="-128"/>
                          <a:ea typeface="ＭＳ Ｐゴシック" pitchFamily="50" charset="-128"/>
                        </a:rPr>
                        <a:t>・相談支援従事者研修（講義部分）受講</a:t>
                      </a:r>
                    </a:p>
                  </a:txBody>
                  <a:tcPr marL="32419" marR="32419" marT="33230" marB="332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3104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責務</a:t>
                      </a:r>
                    </a:p>
                  </a:txBody>
                  <a:tcPr marL="32419" marR="32419" marT="33230" marB="332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itchFamily="50" charset="-128"/>
                          <a:ea typeface="ＭＳ Ｐゴシック" pitchFamily="50" charset="-128"/>
                        </a:rPr>
                        <a:t>利用者の意向を踏まえ、自立した日常生活や社会生活の実現のための支援、中立・公平な立場からの効率的で適切な障害福祉サービス利用のための支援　等</a:t>
                      </a: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「従業者及び業務の一元的な管理や規定を遵守させるために必要な指揮命令」</a:t>
                      </a: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itchFamily="50" charset="-128"/>
                          <a:ea typeface="ＭＳ Ｐゴシック" pitchFamily="50" charset="-128"/>
                        </a:rPr>
                        <a:t>「個別支援計画の作成やサービス提供プロセスの管理、他のサービス提供職員への技術指導と助言等」</a:t>
                      </a:r>
                    </a:p>
                  </a:txBody>
                  <a:tcPr marL="32419" marR="32419" marT="33230" marB="332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4495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業務</a:t>
                      </a:r>
                      <a:endParaRPr kumimoji="1" lang="en-US" altLang="ja-JP" sz="10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内容</a:t>
                      </a:r>
                    </a:p>
                  </a:txBody>
                  <a:tcPr marL="32419" marR="32419" marT="33230" marB="332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ＭＳ Ｐゴシック" pitchFamily="50" charset="-128"/>
                          <a:ea typeface="ＭＳ Ｐゴシック" pitchFamily="50" charset="-128"/>
                        </a:rPr>
                        <a:t>①</a:t>
                      </a: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生活全般に係る相談、情報提供</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②利用者に係るアセスメントの実施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③サービス利用計画の作成と変更</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④サービス利用計画の説明と交付</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⑤サービス利用計画の実施状況等の把握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　　及び評価等（モニタリングの実施）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⑥サービス担当者会議等による専門的意見</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　の聴取</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⑦障害福祉施設等との連携等</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ＭＳ Ｐゴシック" pitchFamily="50" charset="-128"/>
                          <a:ea typeface="ＭＳ Ｐゴシック" pitchFamily="50" charset="-128"/>
                        </a:rPr>
                        <a:t>※</a:t>
                      </a:r>
                      <a:r>
                        <a:rPr kumimoji="1" lang="ja-JP" altLang="en-US" sz="1000" b="0" i="0" u="none" strike="noStrike" cap="none" normalizeH="0" baseline="0" dirty="0">
                          <a:ln>
                            <a:noFill/>
                          </a:ln>
                          <a:solidFill>
                            <a:schemeClr val="tx1"/>
                          </a:solidFill>
                          <a:effectLst/>
                          <a:latin typeface="ＭＳ Ｐゴシック" pitchFamily="50" charset="-128"/>
                          <a:ea typeface="ＭＳ Ｐゴシック" pitchFamily="50" charset="-128"/>
                        </a:rPr>
                        <a:t>サービス利用計画の作成にあたっては、インフォーマルなサービスの利用も含め総合的な計画となるよう努めなければならない。</a:t>
                      </a: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l" eaLnBrk="1" hangingPunct="1">
                        <a:spcBef>
                          <a:spcPts val="300"/>
                        </a:spcBef>
                      </a:pPr>
                      <a:r>
                        <a:rPr lang="ja-JP" altLang="en-US" sz="900" dirty="0">
                          <a:solidFill>
                            <a:schemeClr val="tx1"/>
                          </a:solidFill>
                        </a:rPr>
                        <a:t>①利用者・市町村への契約支給量報告等</a:t>
                      </a:r>
                      <a:endParaRPr lang="en-US" altLang="ja-JP" sz="900" dirty="0">
                        <a:solidFill>
                          <a:schemeClr val="tx1"/>
                        </a:solidFill>
                      </a:endParaRPr>
                    </a:p>
                    <a:p>
                      <a:pPr algn="l" eaLnBrk="1" hangingPunct="1">
                        <a:spcBef>
                          <a:spcPts val="300"/>
                        </a:spcBef>
                      </a:pPr>
                      <a:r>
                        <a:rPr lang="ja-JP" altLang="en-US" sz="900" dirty="0">
                          <a:solidFill>
                            <a:schemeClr val="tx1"/>
                          </a:solidFill>
                        </a:rPr>
                        <a:t>②サービス提供の記録と利用者への確認</a:t>
                      </a:r>
                    </a:p>
                    <a:p>
                      <a:pPr algn="l" eaLnBrk="1" hangingPunct="1">
                        <a:spcBef>
                          <a:spcPts val="300"/>
                        </a:spcBef>
                      </a:pPr>
                      <a:r>
                        <a:rPr lang="ja-JP" altLang="en-US" sz="900" dirty="0">
                          <a:solidFill>
                            <a:schemeClr val="tx1"/>
                          </a:solidFill>
                        </a:rPr>
                        <a:t>③利用者負担額等の受領及び管理</a:t>
                      </a:r>
                    </a:p>
                    <a:p>
                      <a:pPr algn="l" eaLnBrk="1" hangingPunct="1">
                        <a:spcBef>
                          <a:spcPts val="300"/>
                        </a:spcBef>
                      </a:pPr>
                      <a:r>
                        <a:rPr lang="ja-JP" altLang="en-US" sz="900" dirty="0">
                          <a:solidFill>
                            <a:schemeClr val="tx1"/>
                          </a:solidFill>
                        </a:rPr>
                        <a:t>④介護給付費の額に係る通知等</a:t>
                      </a:r>
                    </a:p>
                    <a:p>
                      <a:pPr algn="l" eaLnBrk="1" hangingPunct="1">
                        <a:spcBef>
                          <a:spcPts val="300"/>
                        </a:spcBef>
                      </a:pPr>
                      <a:r>
                        <a:rPr lang="ja-JP" altLang="en-US" sz="900" dirty="0">
                          <a:solidFill>
                            <a:schemeClr val="tx1"/>
                          </a:solidFill>
                        </a:rPr>
                        <a:t>⑤サービス内容の取扱い方針･意思決定支援等の徹底</a:t>
                      </a:r>
                      <a:endParaRPr lang="en-US" altLang="ja-JP" sz="900" dirty="0">
                        <a:solidFill>
                          <a:schemeClr val="tx1"/>
                        </a:solidFill>
                      </a:endParaRPr>
                    </a:p>
                    <a:p>
                      <a:pPr algn="l" eaLnBrk="1" hangingPunct="1">
                        <a:spcBef>
                          <a:spcPts val="300"/>
                        </a:spcBef>
                      </a:pPr>
                      <a:r>
                        <a:rPr lang="ja-JP" altLang="en-US" sz="900" dirty="0">
                          <a:solidFill>
                            <a:schemeClr val="tx1"/>
                          </a:solidFill>
                        </a:rPr>
                        <a:t>⑥提供するサービスの質の評価と改善</a:t>
                      </a:r>
                    </a:p>
                    <a:p>
                      <a:pPr algn="l" eaLnBrk="1" hangingPunct="1">
                        <a:spcBef>
                          <a:spcPts val="300"/>
                        </a:spcBef>
                      </a:pPr>
                      <a:r>
                        <a:rPr lang="ja-JP" altLang="en-US" sz="900" dirty="0">
                          <a:solidFill>
                            <a:schemeClr val="tx1"/>
                          </a:solidFill>
                        </a:rPr>
                        <a:t>⑦利用者・家族に対する相談及び援助</a:t>
                      </a:r>
                    </a:p>
                    <a:p>
                      <a:pPr algn="l" eaLnBrk="1" hangingPunct="1">
                        <a:spcBef>
                          <a:spcPts val="300"/>
                        </a:spcBef>
                      </a:pPr>
                      <a:r>
                        <a:rPr lang="ja-JP" altLang="en-US" sz="900" dirty="0">
                          <a:solidFill>
                            <a:schemeClr val="tx1"/>
                          </a:solidFill>
                        </a:rPr>
                        <a:t>⑧利用者の日常生活上の適切な支援</a:t>
                      </a:r>
                    </a:p>
                    <a:p>
                      <a:pPr algn="l" eaLnBrk="1" hangingPunct="1">
                        <a:spcBef>
                          <a:spcPts val="300"/>
                        </a:spcBef>
                      </a:pPr>
                      <a:r>
                        <a:rPr lang="ja-JP" altLang="en-US" sz="900" dirty="0">
                          <a:solidFill>
                            <a:schemeClr val="tx1"/>
                          </a:solidFill>
                        </a:rPr>
                        <a:t>⑨利用者家族との連携　</a:t>
                      </a:r>
                      <a:endParaRPr lang="en-US" altLang="ja-JP" sz="900" dirty="0">
                        <a:solidFill>
                          <a:schemeClr val="tx1"/>
                        </a:solidFill>
                      </a:endParaRPr>
                    </a:p>
                    <a:p>
                      <a:pPr algn="l" eaLnBrk="1" hangingPunct="1">
                        <a:spcBef>
                          <a:spcPts val="300"/>
                        </a:spcBef>
                      </a:pPr>
                      <a:r>
                        <a:rPr lang="ja-JP" altLang="en-US" sz="900" dirty="0">
                          <a:solidFill>
                            <a:schemeClr val="tx1"/>
                          </a:solidFill>
                        </a:rPr>
                        <a:t>⑩緊急時の対応、非常災害対策等</a:t>
                      </a:r>
                    </a:p>
                    <a:p>
                      <a:pPr algn="l" eaLnBrk="1" hangingPunct="1">
                        <a:spcBef>
                          <a:spcPts val="300"/>
                        </a:spcBef>
                      </a:pPr>
                      <a:r>
                        <a:rPr lang="ja-JP" altLang="en-US" sz="900" dirty="0">
                          <a:solidFill>
                            <a:schemeClr val="tx1"/>
                          </a:solidFill>
                        </a:rPr>
                        <a:t>⑪従業者及び業務の一元的管理</a:t>
                      </a:r>
                    </a:p>
                    <a:p>
                      <a:pPr algn="l" eaLnBrk="1" hangingPunct="1">
                        <a:spcBef>
                          <a:spcPts val="300"/>
                        </a:spcBef>
                      </a:pPr>
                      <a:r>
                        <a:rPr lang="ja-JP" altLang="en-US" sz="900" dirty="0">
                          <a:solidFill>
                            <a:schemeClr val="tx1"/>
                          </a:solidFill>
                        </a:rPr>
                        <a:t>⑫従業者に対する指揮命令　⑬運営規程の制定</a:t>
                      </a:r>
                      <a:endParaRPr lang="en-US" altLang="ja-JP" sz="900" dirty="0">
                        <a:solidFill>
                          <a:schemeClr val="tx1"/>
                        </a:solidFill>
                      </a:endParaRPr>
                    </a:p>
                    <a:p>
                      <a:pPr algn="l" eaLnBrk="1" hangingPunct="1">
                        <a:spcBef>
                          <a:spcPts val="300"/>
                        </a:spcBef>
                      </a:pPr>
                      <a:r>
                        <a:rPr lang="ja-JP" altLang="en-US" sz="900" dirty="0">
                          <a:solidFill>
                            <a:schemeClr val="tx1"/>
                          </a:solidFill>
                        </a:rPr>
                        <a:t>⑭従業者の勤務体制、研修機会の確保等</a:t>
                      </a:r>
                    </a:p>
                    <a:p>
                      <a:pPr algn="l" eaLnBrk="1" hangingPunct="1">
                        <a:spcBef>
                          <a:spcPts val="300"/>
                        </a:spcBef>
                      </a:pPr>
                      <a:r>
                        <a:rPr lang="ja-JP" altLang="en-US" sz="900" dirty="0">
                          <a:solidFill>
                            <a:schemeClr val="tx1"/>
                          </a:solidFill>
                        </a:rPr>
                        <a:t>⑮利用定員の遵守　⑯衛生管理、感染症対策等</a:t>
                      </a:r>
                      <a:endParaRPr lang="en-US" altLang="ja-JP" sz="900" dirty="0">
                        <a:solidFill>
                          <a:schemeClr val="tx1"/>
                        </a:solidFill>
                      </a:endParaRPr>
                    </a:p>
                    <a:p>
                      <a:pPr algn="l" eaLnBrk="1" hangingPunct="1">
                        <a:spcBef>
                          <a:spcPts val="300"/>
                        </a:spcBef>
                      </a:pPr>
                      <a:r>
                        <a:rPr lang="ja-JP" altLang="en-US" sz="900" dirty="0">
                          <a:solidFill>
                            <a:schemeClr val="tx1"/>
                          </a:solidFill>
                        </a:rPr>
                        <a:t>⑰虐待防止・身体拘束等の禁止　⑱地域との連携等　</a:t>
                      </a:r>
                      <a:endParaRPr lang="en-US" altLang="ja-JP" sz="900" dirty="0">
                        <a:solidFill>
                          <a:schemeClr val="tx1"/>
                        </a:solidFill>
                      </a:endParaRPr>
                    </a:p>
                    <a:p>
                      <a:pPr algn="l" eaLnBrk="1" hangingPunct="1">
                        <a:spcBef>
                          <a:spcPts val="300"/>
                        </a:spcBef>
                      </a:pPr>
                      <a:r>
                        <a:rPr lang="ja-JP" altLang="en-US" sz="900" dirty="0">
                          <a:solidFill>
                            <a:schemeClr val="tx1"/>
                          </a:solidFill>
                        </a:rPr>
                        <a:t>⑲記録の整備</a:t>
                      </a:r>
                    </a:p>
                    <a:p>
                      <a:pPr algn="l" eaLnBrk="1" hangingPunct="1">
                        <a:lnSpc>
                          <a:spcPct val="90000"/>
                        </a:lnSpc>
                      </a:pPr>
                      <a:endParaRPr lang="ja-JP" altLang="en-US" sz="900" dirty="0">
                        <a:solidFill>
                          <a:schemeClr val="tx1"/>
                        </a:solidFill>
                      </a:endParaRPr>
                    </a:p>
                  </a:txBody>
                  <a:tcPr marL="32419" marR="32419" marT="33230" marB="332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defTabSz="844083" fontAlgn="base">
                        <a:spcBef>
                          <a:spcPct val="20000"/>
                        </a:spcBef>
                        <a:spcAft>
                          <a:spcPct val="0"/>
                        </a:spcAft>
                        <a:defRPr/>
                      </a:pPr>
                      <a:r>
                        <a:rPr kumimoji="1" lang="ja-JP" altLang="en-US" sz="1000" b="1" dirty="0">
                          <a:solidFill>
                            <a:schemeClr val="tx1"/>
                          </a:solidFill>
                          <a:latin typeface="Times New Roman" pitchFamily="18" charset="0"/>
                          <a:ea typeface="ＭＳ Ｐゴシック" charset="-128"/>
                        </a:rPr>
                        <a:t>１</a:t>
                      </a:r>
                      <a:r>
                        <a:rPr kumimoji="1" lang="en-US" altLang="ja-JP" sz="1000" b="1" dirty="0">
                          <a:solidFill>
                            <a:schemeClr val="tx1"/>
                          </a:solidFill>
                          <a:latin typeface="Times New Roman" pitchFamily="18" charset="0"/>
                          <a:ea typeface="ＭＳ Ｐゴシック" charset="-128"/>
                        </a:rPr>
                        <a:t>.</a:t>
                      </a:r>
                      <a:r>
                        <a:rPr kumimoji="1" lang="ja-JP" altLang="en-US" sz="1000" b="1" dirty="0">
                          <a:solidFill>
                            <a:schemeClr val="tx1"/>
                          </a:solidFill>
                          <a:latin typeface="Times New Roman" pitchFamily="18" charset="0"/>
                          <a:ea typeface="ＭＳ Ｐゴシック" charset="-128"/>
                        </a:rPr>
                        <a:t>個別支援計画の作成に関する業務</a:t>
                      </a:r>
                    </a:p>
                    <a:p>
                      <a:pPr marL="167058" marR="0" lvl="0" indent="-167058" algn="l" defTabSz="844083" rtl="0" eaLnBrk="1" fontAlgn="base" latinLnBrk="0" hangingPunct="1">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①利用者に対するアセスメント・意思決定支援の配慮及び支援内容の検討</a:t>
                      </a:r>
                    </a:p>
                    <a:p>
                      <a:pPr marL="167058" marR="0" lvl="0" indent="-167058" algn="l" defTabSz="844083" rtl="0" eaLnBrk="1" fontAlgn="base" latinLnBrk="0" hangingPunct="1">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②個別支援計画の原案作成</a:t>
                      </a:r>
                    </a:p>
                    <a:p>
                      <a:pPr marL="167058" marR="0" lvl="0" indent="-167058" algn="l" defTabSz="844083" rtl="0" eaLnBrk="1" fontAlgn="base" latinLnBrk="0" hangingPunct="1">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③個別支援計画作成に係る会議の運営</a:t>
                      </a:r>
                      <a:endParaRPr kumimoji="1" lang="en-US" altLang="ja-JP"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endParaRPr>
                    </a:p>
                    <a:p>
                      <a:pPr marL="167058" marR="0" lvl="0" indent="-167058" algn="l" defTabSz="844083" rtl="0" eaLnBrk="1" fontAlgn="base" latinLnBrk="0" hangingPunct="1">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④利用者・家族に対する個別支援計画案の説明と同意</a:t>
                      </a:r>
                      <a:endParaRPr kumimoji="1" lang="en-US" altLang="ja-JP"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endParaRPr>
                    </a:p>
                    <a:p>
                      <a:pPr marL="167058" marR="0" lvl="0" indent="-167058" algn="l" defTabSz="844083" rtl="0" eaLnBrk="1" fontAlgn="base" latinLnBrk="0" hangingPunct="1">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⑤利用者及び指定特定相談支援事業者等に対する個別支援・計画の交付</a:t>
                      </a:r>
                      <a:endParaRPr kumimoji="1" lang="en-US" altLang="ja-JP"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endParaRPr>
                    </a:p>
                    <a:p>
                      <a:pPr marL="167058" marR="0" lvl="0" indent="-167058" algn="l" defTabSz="844083" rtl="0" eaLnBrk="1" fontAlgn="base" latinLnBrk="0" hangingPunct="1">
                        <a:spcBef>
                          <a:spcPct val="20000"/>
                        </a:spcBef>
                        <a:spcAft>
                          <a:spcPct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⑥</a:t>
                      </a:r>
                      <a:r>
                        <a:rPr kumimoji="1" lang="ja-JP" altLang="en-US"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個別支援計画の実施状況の把握（モニタリング）による見直しと計画の変更</a:t>
                      </a:r>
                    </a:p>
                    <a:p>
                      <a:pPr marL="167058" marR="0" lvl="0" indent="-167058" algn="l" defTabSz="844083" rtl="0" eaLnBrk="1" fontAlgn="base" latinLnBrk="0" hangingPunct="1">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⑦当該サービス提供事業所以外における利用状況の把握</a:t>
                      </a:r>
                      <a:endParaRPr kumimoji="1" lang="en-US" altLang="ja-JP"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endParaRPr>
                    </a:p>
                    <a:p>
                      <a:pPr marL="167058" marR="0" lvl="0" indent="-167058" algn="l" defTabSz="844083" rtl="0" eaLnBrk="1" fontAlgn="base" latinLnBrk="0" hangingPunct="1">
                        <a:spcBef>
                          <a:spcPct val="20000"/>
                        </a:spcBef>
                        <a:spcAft>
                          <a:spcPct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⑧</a:t>
                      </a:r>
                      <a:r>
                        <a:rPr kumimoji="1" lang="ja-JP" altLang="en-US" sz="1000" b="0"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自立した日常生活が可能と認められる利用者に対する必要な支援の提供</a:t>
                      </a:r>
                      <a:endParaRPr kumimoji="1" lang="en-US" altLang="ja-JP" sz="1000" b="1"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endParaRPr>
                    </a:p>
                    <a:p>
                      <a:pPr marL="167058" marR="0" lvl="0" indent="-167058" algn="l" defTabSz="844083" rtl="0" eaLnBrk="1" fontAlgn="base" latinLnBrk="0" hangingPunct="1">
                        <a:spcBef>
                          <a:spcPct val="20000"/>
                        </a:spcBef>
                        <a:spcAft>
                          <a:spcPct val="0"/>
                        </a:spcAft>
                        <a:buClrTx/>
                        <a:buSzTx/>
                        <a:buFontTx/>
                        <a:buNone/>
                        <a:tabLst/>
                        <a:defRPr/>
                      </a:pPr>
                      <a:r>
                        <a:rPr kumimoji="1" lang="ja-JP" altLang="en-US" sz="1000" b="1"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２</a:t>
                      </a:r>
                      <a:r>
                        <a:rPr kumimoji="1" lang="en-US" altLang="ja-JP" sz="1000" b="1"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a:t>
                      </a:r>
                      <a:r>
                        <a:rPr kumimoji="1" lang="ja-JP" altLang="en-US" sz="1000" b="1" i="0" u="none" strike="noStrike" kern="1200" cap="none" spc="0" normalizeH="0" baseline="0" noProof="0" dirty="0">
                          <a:ln>
                            <a:noFill/>
                          </a:ln>
                          <a:solidFill>
                            <a:schemeClr val="tx1"/>
                          </a:solidFill>
                          <a:effectLst/>
                          <a:uLnTx/>
                          <a:uFillTx/>
                          <a:latin typeface="Times New Roman" pitchFamily="18" charset="0"/>
                          <a:ea typeface="ＭＳ Ｐゴシック" charset="-128"/>
                          <a:cs typeface="+mn-cs"/>
                        </a:rPr>
                        <a:t>サービス提供者への指導・助言（意思決定支援に関しても）</a:t>
                      </a:r>
                    </a:p>
                    <a:p>
                      <a:pPr>
                        <a:spcBef>
                          <a:spcPct val="20000"/>
                        </a:spcBef>
                      </a:pPr>
                      <a:endParaRPr lang="ja-JP" altLang="en-US" sz="1000" dirty="0">
                        <a:solidFill>
                          <a:schemeClr val="tx1"/>
                        </a:solidFill>
                      </a:endParaRPr>
                    </a:p>
                  </a:txBody>
                  <a:tcPr marL="32419" marR="32419" marT="33230" marB="332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a:extLst>
              <a:ext uri="{FF2B5EF4-FFF2-40B4-BE49-F238E27FC236}">
                <a16:creationId xmlns:a16="http://schemas.microsoft.com/office/drawing/2014/main" id="{C06BEC6D-7E7F-4ABB-9852-D601F7A33C30}"/>
              </a:ext>
            </a:extLst>
          </p:cNvPr>
          <p:cNvSpPr>
            <a:spLocks noGrp="1" noChangeArrowheads="1"/>
          </p:cNvSpPr>
          <p:nvPr>
            <p:ph type="title"/>
          </p:nvPr>
        </p:nvSpPr>
        <p:spPr>
          <a:xfrm>
            <a:off x="216924" y="277123"/>
            <a:ext cx="8859715" cy="951271"/>
          </a:xfrm>
          <a:ln>
            <a:solidFill>
              <a:schemeClr val="tx1"/>
            </a:solidFill>
          </a:ln>
        </p:spPr>
        <p:txBody>
          <a:bodyPr>
            <a:normAutofit fontScale="90000"/>
          </a:bodyPr>
          <a:lstStyle/>
          <a:p>
            <a:pPr algn="l" eaLnBrk="1" hangingPunct="1"/>
            <a:r>
              <a:rPr lang="ja-JP" altLang="en-US" sz="4000" b="1" dirty="0">
                <a:solidFill>
                  <a:schemeClr val="tx1"/>
                </a:solidFill>
              </a:rPr>
              <a:t>サビ児管は、サービスの質に責任を負う！</a:t>
            </a:r>
          </a:p>
        </p:txBody>
      </p:sp>
      <p:sp>
        <p:nvSpPr>
          <p:cNvPr id="48133" name="Rectangle 4">
            <a:extLst>
              <a:ext uri="{FF2B5EF4-FFF2-40B4-BE49-F238E27FC236}">
                <a16:creationId xmlns:a16="http://schemas.microsoft.com/office/drawing/2014/main" id="{B44A32ED-45BD-489C-B645-5214F3665504}"/>
              </a:ext>
            </a:extLst>
          </p:cNvPr>
          <p:cNvSpPr>
            <a:spLocks noGrp="1" noChangeArrowheads="1"/>
          </p:cNvSpPr>
          <p:nvPr>
            <p:ph type="body" idx="1"/>
          </p:nvPr>
        </p:nvSpPr>
        <p:spPr>
          <a:xfrm>
            <a:off x="468923" y="1833197"/>
            <a:ext cx="8229600" cy="4188069"/>
          </a:xfrm>
        </p:spPr>
        <p:txBody>
          <a:bodyPr/>
          <a:lstStyle/>
          <a:p>
            <a:pPr marL="316470" indent="-316470" eaLnBrk="1" hangingPunct="1">
              <a:spcBef>
                <a:spcPct val="0"/>
              </a:spcBef>
              <a:buNone/>
              <a:defRPr/>
            </a:pPr>
            <a:r>
              <a:rPr lang="ja-JP" altLang="en-US" sz="2585" dirty="0"/>
              <a:t>　 </a:t>
            </a:r>
            <a:r>
              <a:rPr lang="ja-JP" altLang="en-US" sz="1846" b="1" dirty="0">
                <a:solidFill>
                  <a:srgbClr val="0000FF"/>
                </a:solidFill>
              </a:rPr>
              <a:t>　　　　</a:t>
            </a:r>
            <a:endParaRPr lang="ja-JP" altLang="en-US" sz="2585" b="1" dirty="0">
              <a:solidFill>
                <a:srgbClr val="CC0066"/>
              </a:solidFill>
            </a:endParaRPr>
          </a:p>
        </p:txBody>
      </p:sp>
      <p:sp>
        <p:nvSpPr>
          <p:cNvPr id="133125" name="Text Box 5">
            <a:extLst>
              <a:ext uri="{FF2B5EF4-FFF2-40B4-BE49-F238E27FC236}">
                <a16:creationId xmlns:a16="http://schemas.microsoft.com/office/drawing/2014/main" id="{9B0182B3-A40A-4081-9E0F-C17B830738E2}"/>
              </a:ext>
            </a:extLst>
          </p:cNvPr>
          <p:cNvSpPr txBox="1">
            <a:spLocks noChangeArrowheads="1"/>
          </p:cNvSpPr>
          <p:nvPr/>
        </p:nvSpPr>
        <p:spPr bwMode="auto">
          <a:xfrm>
            <a:off x="2976197" y="4094285"/>
            <a:ext cx="1065334" cy="357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68567" tIns="8204" rIns="68567" bIns="8204">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50000"/>
              </a:spcBef>
              <a:spcAft>
                <a:spcPct val="0"/>
              </a:spcAft>
            </a:pPr>
            <a:endParaRPr lang="ja-JP" altLang="ja-JP" sz="2215" b="1">
              <a:solidFill>
                <a:srgbClr val="000000"/>
              </a:solidFill>
            </a:endParaRPr>
          </a:p>
        </p:txBody>
      </p:sp>
      <p:sp>
        <p:nvSpPr>
          <p:cNvPr id="5" name="Rectangle 4">
            <a:extLst>
              <a:ext uri="{FF2B5EF4-FFF2-40B4-BE49-F238E27FC236}">
                <a16:creationId xmlns:a16="http://schemas.microsoft.com/office/drawing/2014/main" id="{869B53C1-B6E6-4A96-84EF-CA0C4062ABD2}"/>
              </a:ext>
            </a:extLst>
          </p:cNvPr>
          <p:cNvSpPr txBox="1">
            <a:spLocks noChangeArrowheads="1"/>
          </p:cNvSpPr>
          <p:nvPr/>
        </p:nvSpPr>
        <p:spPr>
          <a:xfrm>
            <a:off x="621323" y="1985597"/>
            <a:ext cx="8229600" cy="41880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316470" indent="-316470">
              <a:spcBef>
                <a:spcPct val="0"/>
              </a:spcBef>
              <a:buFont typeface="Arial" panose="020B0604020202020204" pitchFamily="34" charset="0"/>
              <a:buNone/>
              <a:defRPr/>
            </a:pPr>
            <a:r>
              <a:rPr lang="ja-JP" altLang="en-US" sz="2585" dirty="0"/>
              <a:t>　 </a:t>
            </a:r>
            <a:r>
              <a:rPr lang="ja-JP" altLang="en-US" sz="1846" b="1" dirty="0">
                <a:solidFill>
                  <a:srgbClr val="0000FF"/>
                </a:solidFill>
              </a:rPr>
              <a:t>　　　　</a:t>
            </a:r>
            <a:endParaRPr lang="ja-JP" altLang="en-US" sz="2585" b="1" dirty="0">
              <a:solidFill>
                <a:srgbClr val="CC0066"/>
              </a:solidFill>
            </a:endParaRPr>
          </a:p>
        </p:txBody>
      </p:sp>
      <p:sp>
        <p:nvSpPr>
          <p:cNvPr id="7" name="コンテンツ プレースホルダー 2">
            <a:extLst>
              <a:ext uri="{FF2B5EF4-FFF2-40B4-BE49-F238E27FC236}">
                <a16:creationId xmlns:a16="http://schemas.microsoft.com/office/drawing/2014/main" id="{B8E98F9B-93F8-447B-99A3-89E80BCA0A2C}"/>
              </a:ext>
            </a:extLst>
          </p:cNvPr>
          <p:cNvSpPr txBox="1">
            <a:spLocks/>
          </p:cNvSpPr>
          <p:nvPr/>
        </p:nvSpPr>
        <p:spPr>
          <a:xfrm>
            <a:off x="351615" y="1680798"/>
            <a:ext cx="8464216" cy="2123658"/>
          </a:xfrm>
          <a:prstGeom prst="rect">
            <a:avLst/>
          </a:prstGeom>
          <a:ln>
            <a:solidFill>
              <a:schemeClr val="accent1">
                <a:shade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a:r>
              <a:rPr lang="ja-JP" altLang="en-US" sz="6000" dirty="0">
                <a:latin typeface="AR P悠々ゴシック体E" panose="040B0900000000000000" pitchFamily="50" charset="-128"/>
                <a:ea typeface="AR P悠々ゴシック体E" panose="040B0900000000000000" pitchFamily="50" charset="-128"/>
              </a:rPr>
              <a:t>何のために</a:t>
            </a:r>
            <a:endParaRPr lang="en-US" altLang="ja-JP" sz="6000" dirty="0">
              <a:latin typeface="AR P悠々ゴシック体E" panose="040B0900000000000000" pitchFamily="50" charset="-128"/>
              <a:ea typeface="AR P悠々ゴシック体E" panose="040B0900000000000000" pitchFamily="50" charset="-128"/>
            </a:endParaRPr>
          </a:p>
          <a:p>
            <a:pPr algn="ctr"/>
            <a:r>
              <a:rPr lang="ja-JP" altLang="en-US" sz="6000" dirty="0">
                <a:latin typeface="AR P悠々ゴシック体E" panose="040B0900000000000000" pitchFamily="50" charset="-128"/>
                <a:ea typeface="AR P悠々ゴシック体E" panose="040B0900000000000000" pitchFamily="50" charset="-128"/>
              </a:rPr>
              <a:t>誰のために</a:t>
            </a:r>
            <a:endParaRPr lang="en-US" altLang="ja-JP" sz="6000" dirty="0">
              <a:latin typeface="AR P悠々ゴシック体E" panose="040B0900000000000000" pitchFamily="50" charset="-128"/>
              <a:ea typeface="AR P悠々ゴシック体E" panose="040B0900000000000000" pitchFamily="50" charset="-128"/>
            </a:endParaRPr>
          </a:p>
          <a:p>
            <a:pPr marL="0" indent="0">
              <a:buFont typeface="Arial" panose="020B0604020202020204" pitchFamily="34" charset="0"/>
              <a:buNone/>
            </a:pPr>
            <a:endParaRPr lang="en-US" altLang="ja-JP" sz="6000" dirty="0"/>
          </a:p>
          <a:p>
            <a:pPr marL="0" indent="0">
              <a:buFont typeface="Arial" panose="020B0604020202020204" pitchFamily="34" charset="0"/>
              <a:buNone/>
            </a:pPr>
            <a:endParaRPr lang="en-US" altLang="ja-JP" dirty="0"/>
          </a:p>
        </p:txBody>
      </p:sp>
      <p:sp>
        <p:nvSpPr>
          <p:cNvPr id="3" name="矢印: 下 2">
            <a:extLst>
              <a:ext uri="{FF2B5EF4-FFF2-40B4-BE49-F238E27FC236}">
                <a16:creationId xmlns:a16="http://schemas.microsoft.com/office/drawing/2014/main" id="{EC2A91A3-42FB-45E1-A37C-0287DCC19E07}"/>
              </a:ext>
            </a:extLst>
          </p:cNvPr>
          <p:cNvSpPr/>
          <p:nvPr/>
        </p:nvSpPr>
        <p:spPr>
          <a:xfrm>
            <a:off x="3740583" y="4074638"/>
            <a:ext cx="1510433" cy="6822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92141042-8C92-41E2-9263-EE56C126C0AF}"/>
              </a:ext>
            </a:extLst>
          </p:cNvPr>
          <p:cNvSpPr txBox="1"/>
          <p:nvPr/>
        </p:nvSpPr>
        <p:spPr>
          <a:xfrm>
            <a:off x="556140" y="5016945"/>
            <a:ext cx="8053754" cy="1446550"/>
          </a:xfrm>
          <a:prstGeom prst="rect">
            <a:avLst/>
          </a:prstGeom>
          <a:noFill/>
        </p:spPr>
        <p:txBody>
          <a:bodyPr wrap="square" rtlCol="0">
            <a:spAutoFit/>
          </a:bodyPr>
          <a:lstStyle/>
          <a:p>
            <a:r>
              <a:rPr kumimoji="1" lang="ja-JP" altLang="en-US" sz="4400" dirty="0"/>
              <a:t>法人の理念は？行動規範は？</a:t>
            </a:r>
            <a:endParaRPr kumimoji="1" lang="en-US" altLang="ja-JP" sz="4400" dirty="0"/>
          </a:p>
          <a:p>
            <a:r>
              <a:rPr kumimoji="1" lang="ja-JP" altLang="en-US" sz="4400" dirty="0"/>
              <a:t>　⇒その実践者を育てていく</a:t>
            </a:r>
            <a:endParaRPr kumimoji="1" lang="en-US" altLang="ja-JP" sz="4400" dirty="0"/>
          </a:p>
        </p:txBody>
      </p:sp>
    </p:spTree>
    <p:extLst>
      <p:ext uri="{BB962C8B-B14F-4D97-AF65-F5344CB8AC3E}">
        <p14:creationId xmlns:p14="http://schemas.microsoft.com/office/powerpoint/2010/main" val="3700322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a:extLst>
              <a:ext uri="{FF2B5EF4-FFF2-40B4-BE49-F238E27FC236}">
                <a16:creationId xmlns:a16="http://schemas.microsoft.com/office/drawing/2014/main" id="{C06BEC6D-7E7F-4ABB-9852-D601F7A33C30}"/>
              </a:ext>
            </a:extLst>
          </p:cNvPr>
          <p:cNvSpPr>
            <a:spLocks noGrp="1" noChangeArrowheads="1"/>
          </p:cNvSpPr>
          <p:nvPr>
            <p:ph type="title"/>
          </p:nvPr>
        </p:nvSpPr>
        <p:spPr>
          <a:xfrm>
            <a:off x="216924" y="277123"/>
            <a:ext cx="8859715" cy="951271"/>
          </a:xfrm>
          <a:ln>
            <a:solidFill>
              <a:schemeClr val="tx1"/>
            </a:solidFill>
          </a:ln>
        </p:spPr>
        <p:txBody>
          <a:bodyPr/>
          <a:lstStyle/>
          <a:p>
            <a:pPr algn="l" eaLnBrk="1" hangingPunct="1"/>
            <a:r>
              <a:rPr lang="ja-JP" altLang="en-US" sz="4000" b="1" dirty="0">
                <a:solidFill>
                  <a:schemeClr val="tx1"/>
                </a:solidFill>
              </a:rPr>
              <a:t>サビ児管は、仕事の結果が問われる！</a:t>
            </a:r>
          </a:p>
        </p:txBody>
      </p:sp>
      <p:sp>
        <p:nvSpPr>
          <p:cNvPr id="48133" name="Rectangle 4">
            <a:extLst>
              <a:ext uri="{FF2B5EF4-FFF2-40B4-BE49-F238E27FC236}">
                <a16:creationId xmlns:a16="http://schemas.microsoft.com/office/drawing/2014/main" id="{B44A32ED-45BD-489C-B645-5214F3665504}"/>
              </a:ext>
            </a:extLst>
          </p:cNvPr>
          <p:cNvSpPr>
            <a:spLocks noGrp="1" noChangeArrowheads="1"/>
          </p:cNvSpPr>
          <p:nvPr>
            <p:ph type="body" idx="1"/>
          </p:nvPr>
        </p:nvSpPr>
        <p:spPr>
          <a:xfrm>
            <a:off x="468923" y="1833197"/>
            <a:ext cx="8229600" cy="4188069"/>
          </a:xfrm>
        </p:spPr>
        <p:txBody>
          <a:bodyPr/>
          <a:lstStyle/>
          <a:p>
            <a:pPr marL="316470" indent="-316470" eaLnBrk="1" hangingPunct="1">
              <a:buNone/>
              <a:defRPr/>
            </a:pPr>
            <a:r>
              <a:rPr lang="ja-JP" altLang="en-US" dirty="0"/>
              <a:t>例えば、</a:t>
            </a:r>
          </a:p>
          <a:p>
            <a:pPr marL="316470" indent="-316470" eaLnBrk="1" hangingPunct="1">
              <a:buNone/>
              <a:defRPr/>
            </a:pPr>
            <a:r>
              <a:rPr lang="ja-JP" altLang="en-US" sz="2585" dirty="0"/>
              <a:t>○利用者のニーズに基づいたサービス提供の仕組みを作ったか</a:t>
            </a:r>
            <a:endParaRPr lang="en-US" altLang="ja-JP" sz="2585" dirty="0"/>
          </a:p>
          <a:p>
            <a:pPr marL="316470" indent="-316470" eaLnBrk="1" hangingPunct="1">
              <a:buNone/>
              <a:defRPr/>
            </a:pPr>
            <a:endParaRPr lang="ja-JP" altLang="en-US" sz="1846" dirty="0"/>
          </a:p>
          <a:p>
            <a:pPr marL="316470" indent="-316470" eaLnBrk="1" hangingPunct="1">
              <a:spcBef>
                <a:spcPct val="0"/>
              </a:spcBef>
              <a:buNone/>
              <a:defRPr/>
            </a:pPr>
            <a:r>
              <a:rPr lang="ja-JP" altLang="en-US" sz="2585" dirty="0"/>
              <a:t>○適切な個別支援計画の作成やサービス提供ができるよう、サービス提供職員を適切に支援したか</a:t>
            </a:r>
            <a:endParaRPr lang="en-US" altLang="ja-JP" sz="2585" dirty="0"/>
          </a:p>
          <a:p>
            <a:pPr marL="316470" indent="-316470" eaLnBrk="1" hangingPunct="1">
              <a:spcBef>
                <a:spcPct val="0"/>
              </a:spcBef>
              <a:buNone/>
              <a:defRPr/>
            </a:pPr>
            <a:endParaRPr lang="ja-JP" altLang="en-US" sz="2585" dirty="0"/>
          </a:p>
          <a:p>
            <a:pPr marL="316470" indent="-316470" eaLnBrk="1" hangingPunct="1">
              <a:spcBef>
                <a:spcPct val="0"/>
              </a:spcBef>
              <a:buNone/>
              <a:defRPr/>
            </a:pPr>
            <a:r>
              <a:rPr lang="ja-JP" altLang="en-US" sz="2585" dirty="0"/>
              <a:t>○利用者に対して質の高いサービスを提供したか</a:t>
            </a:r>
            <a:endParaRPr lang="en-US" altLang="ja-JP" sz="2585" dirty="0"/>
          </a:p>
          <a:p>
            <a:pPr marL="316470" indent="-316470" eaLnBrk="1" hangingPunct="1">
              <a:spcBef>
                <a:spcPct val="0"/>
              </a:spcBef>
              <a:buNone/>
              <a:defRPr/>
            </a:pPr>
            <a:endParaRPr lang="ja-JP" altLang="en-US" sz="2585" dirty="0"/>
          </a:p>
          <a:p>
            <a:pPr marL="316470" indent="-316470" eaLnBrk="1" hangingPunct="1">
              <a:spcBef>
                <a:spcPct val="0"/>
              </a:spcBef>
              <a:buNone/>
              <a:defRPr/>
            </a:pPr>
            <a:r>
              <a:rPr lang="ja-JP" altLang="en-US" sz="2585" dirty="0"/>
              <a:t>　 </a:t>
            </a:r>
            <a:r>
              <a:rPr lang="ja-JP" altLang="en-US" sz="1846" b="1" dirty="0">
                <a:solidFill>
                  <a:srgbClr val="0000FF"/>
                </a:solidFill>
              </a:rPr>
              <a:t>　　　　</a:t>
            </a:r>
            <a:endParaRPr lang="ja-JP" altLang="en-US" sz="2585" b="1" dirty="0">
              <a:solidFill>
                <a:srgbClr val="CC0066"/>
              </a:solidFill>
            </a:endParaRPr>
          </a:p>
        </p:txBody>
      </p:sp>
      <p:sp>
        <p:nvSpPr>
          <p:cNvPr id="133125" name="Text Box 5">
            <a:extLst>
              <a:ext uri="{FF2B5EF4-FFF2-40B4-BE49-F238E27FC236}">
                <a16:creationId xmlns:a16="http://schemas.microsoft.com/office/drawing/2014/main" id="{9B0182B3-A40A-4081-9E0F-C17B830738E2}"/>
              </a:ext>
            </a:extLst>
          </p:cNvPr>
          <p:cNvSpPr txBox="1">
            <a:spLocks noChangeArrowheads="1"/>
          </p:cNvSpPr>
          <p:nvPr/>
        </p:nvSpPr>
        <p:spPr bwMode="auto">
          <a:xfrm>
            <a:off x="2976197" y="4094285"/>
            <a:ext cx="1065334" cy="357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68567" tIns="8204" rIns="68567" bIns="8204">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50000"/>
              </a:spcBef>
              <a:spcAft>
                <a:spcPct val="0"/>
              </a:spcAft>
            </a:pPr>
            <a:endParaRPr lang="ja-JP" altLang="ja-JP" sz="2215" b="1">
              <a:solidFill>
                <a:srgbClr val="000000"/>
              </a:solidFill>
            </a:endParaRPr>
          </a:p>
        </p:txBody>
      </p:sp>
    </p:spTree>
    <p:extLst>
      <p:ext uri="{BB962C8B-B14F-4D97-AF65-F5344CB8AC3E}">
        <p14:creationId xmlns:p14="http://schemas.microsoft.com/office/powerpoint/2010/main" val="154060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83464E8-F1CD-46DA-88B1-157DCE2298BE}"/>
              </a:ext>
            </a:extLst>
          </p:cNvPr>
          <p:cNvSpPr>
            <a:spLocks noGrp="1"/>
          </p:cNvSpPr>
          <p:nvPr>
            <p:ph idx="1"/>
          </p:nvPr>
        </p:nvSpPr>
        <p:spPr>
          <a:xfrm>
            <a:off x="685800" y="1509712"/>
            <a:ext cx="7772400" cy="3838575"/>
          </a:xfrm>
        </p:spPr>
        <p:txBody>
          <a:bodyPr/>
          <a:lstStyle/>
          <a:p>
            <a:pPr marL="0" indent="0" algn="ctr">
              <a:buNone/>
            </a:pPr>
            <a:r>
              <a:rPr lang="ja-JP" altLang="en-US" sz="5400" dirty="0"/>
              <a:t>社会福祉としての</a:t>
            </a:r>
            <a:endParaRPr lang="en-US" altLang="ja-JP" sz="5400" dirty="0"/>
          </a:p>
          <a:p>
            <a:pPr marL="0" indent="0" algn="ctr">
              <a:buNone/>
            </a:pPr>
            <a:r>
              <a:rPr lang="ja-JP" altLang="en-US" sz="5400" dirty="0"/>
              <a:t>サービス提供</a:t>
            </a:r>
            <a:endParaRPr lang="en-US" altLang="ja-JP" sz="5400" dirty="0"/>
          </a:p>
          <a:p>
            <a:pPr marL="0" indent="0" algn="ctr">
              <a:buNone/>
            </a:pPr>
            <a:endParaRPr kumimoji="1" lang="en-US" altLang="ja-JP" sz="5400" dirty="0"/>
          </a:p>
          <a:p>
            <a:pPr marL="0" indent="0" algn="ctr">
              <a:buNone/>
            </a:pPr>
            <a:r>
              <a:rPr lang="ja-JP" altLang="en-US" sz="4400" dirty="0"/>
              <a:t>→社会福祉従事者である私たち</a:t>
            </a:r>
            <a:endParaRPr kumimoji="1" lang="ja-JP" altLang="en-US" sz="4400" dirty="0"/>
          </a:p>
        </p:txBody>
      </p:sp>
    </p:spTree>
    <p:extLst>
      <p:ext uri="{BB962C8B-B14F-4D97-AF65-F5344CB8AC3E}">
        <p14:creationId xmlns:p14="http://schemas.microsoft.com/office/powerpoint/2010/main" val="337976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AutoShape 2">
            <a:extLst>
              <a:ext uri="{FF2B5EF4-FFF2-40B4-BE49-F238E27FC236}">
                <a16:creationId xmlns:a16="http://schemas.microsoft.com/office/drawing/2014/main" id="{846B12C1-BD76-4068-9894-04942FBCBE3A}"/>
              </a:ext>
            </a:extLst>
          </p:cNvPr>
          <p:cNvSpPr>
            <a:spLocks noChangeArrowheads="1"/>
          </p:cNvSpPr>
          <p:nvPr/>
        </p:nvSpPr>
        <p:spPr bwMode="auto">
          <a:xfrm>
            <a:off x="477716" y="589085"/>
            <a:ext cx="8308731" cy="729762"/>
          </a:xfrm>
          <a:prstGeom prst="rtTriangle">
            <a:avLst/>
          </a:prstGeom>
          <a:gradFill rotWithShape="1">
            <a:gsLst>
              <a:gs pos="0">
                <a:srgbClr val="FFFFE9"/>
              </a:gs>
              <a:gs pos="100000">
                <a:srgbClr val="FFFFB9"/>
              </a:gs>
            </a:gsLst>
            <a:lin ang="5400000" scaled="1"/>
          </a:gra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2215">
              <a:solidFill>
                <a:srgbClr val="000000"/>
              </a:solidFill>
              <a:latin typeface="Times New Roman" panose="02020603050405020304" pitchFamily="18" charset="0"/>
            </a:endParaRPr>
          </a:p>
        </p:txBody>
      </p:sp>
      <p:sp>
        <p:nvSpPr>
          <p:cNvPr id="138243" name="Rectangle 3">
            <a:extLst>
              <a:ext uri="{FF2B5EF4-FFF2-40B4-BE49-F238E27FC236}">
                <a16:creationId xmlns:a16="http://schemas.microsoft.com/office/drawing/2014/main" id="{2E7D646D-25FA-4D50-A2D1-9EFBC65A2A34}"/>
              </a:ext>
            </a:extLst>
          </p:cNvPr>
          <p:cNvSpPr>
            <a:spLocks noChangeArrowheads="1"/>
          </p:cNvSpPr>
          <p:nvPr/>
        </p:nvSpPr>
        <p:spPr bwMode="auto">
          <a:xfrm>
            <a:off x="539262" y="703189"/>
            <a:ext cx="7267054" cy="527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none" lIns="68580" tIns="8206" rIns="68580" bIns="8206" anchor="ctr">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3323" dirty="0">
                <a:solidFill>
                  <a:srgbClr val="000000"/>
                </a:solidFill>
              </a:rPr>
              <a:t>　　サービス管理責任者評価の基準例　</a:t>
            </a:r>
          </a:p>
        </p:txBody>
      </p:sp>
      <p:sp>
        <p:nvSpPr>
          <p:cNvPr id="138244" name="Rectangle 5">
            <a:extLst>
              <a:ext uri="{FF2B5EF4-FFF2-40B4-BE49-F238E27FC236}">
                <a16:creationId xmlns:a16="http://schemas.microsoft.com/office/drawing/2014/main" id="{59A0C373-6627-47D3-BA1E-C46E843632B6}"/>
              </a:ext>
            </a:extLst>
          </p:cNvPr>
          <p:cNvSpPr>
            <a:spLocks noChangeArrowheads="1"/>
          </p:cNvSpPr>
          <p:nvPr/>
        </p:nvSpPr>
        <p:spPr bwMode="auto">
          <a:xfrm>
            <a:off x="468923" y="1905167"/>
            <a:ext cx="3902320" cy="414373"/>
          </a:xfrm>
          <a:prstGeom prst="rect">
            <a:avLst/>
          </a:prstGeom>
          <a:solidFill>
            <a:srgbClr val="CCECFF"/>
          </a:solidFill>
          <a:ln w="12700" algn="ctr">
            <a:solidFill>
              <a:schemeClr val="tx1"/>
            </a:solidFill>
            <a:miter lim="800000"/>
            <a:headEnd/>
            <a:tailEnd/>
          </a:ln>
        </p:spPr>
        <p:txBody>
          <a:bodyPr lIns="68580" tIns="8206" rIns="68580" bIns="8206" anchor="ctr">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2585">
                <a:solidFill>
                  <a:srgbClr val="000000"/>
                </a:solidFill>
              </a:rPr>
              <a:t>評価の項目</a:t>
            </a:r>
            <a:r>
              <a:rPr lang="ja-JP" altLang="en-US" sz="2585" b="1">
                <a:solidFill>
                  <a:srgbClr val="000000"/>
                </a:solidFill>
              </a:rPr>
              <a:t> </a:t>
            </a:r>
          </a:p>
        </p:txBody>
      </p:sp>
      <p:sp>
        <p:nvSpPr>
          <p:cNvPr id="138245" name="Rectangle 6">
            <a:extLst>
              <a:ext uri="{FF2B5EF4-FFF2-40B4-BE49-F238E27FC236}">
                <a16:creationId xmlns:a16="http://schemas.microsoft.com/office/drawing/2014/main" id="{3B86F52F-58D8-4E9B-8B05-4B9DA179034F}"/>
              </a:ext>
            </a:extLst>
          </p:cNvPr>
          <p:cNvSpPr>
            <a:spLocks noChangeArrowheads="1"/>
          </p:cNvSpPr>
          <p:nvPr/>
        </p:nvSpPr>
        <p:spPr bwMode="auto">
          <a:xfrm>
            <a:off x="4639408" y="1905167"/>
            <a:ext cx="3965331" cy="414373"/>
          </a:xfrm>
          <a:prstGeom prst="rect">
            <a:avLst/>
          </a:prstGeom>
          <a:solidFill>
            <a:srgbClr val="CCECFF"/>
          </a:solidFill>
          <a:ln w="12700" algn="ctr">
            <a:solidFill>
              <a:schemeClr val="tx1"/>
            </a:solidFill>
            <a:miter lim="800000"/>
            <a:headEnd/>
            <a:tailEnd/>
          </a:ln>
        </p:spPr>
        <p:txBody>
          <a:bodyPr lIns="68580" tIns="8206" rIns="68580" bIns="8206" anchor="ctr">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2585" b="1">
                <a:solidFill>
                  <a:srgbClr val="000000"/>
                </a:solidFill>
              </a:rPr>
              <a:t>評価の基準 </a:t>
            </a:r>
          </a:p>
        </p:txBody>
      </p:sp>
      <p:sp>
        <p:nvSpPr>
          <p:cNvPr id="138246" name="Rectangle 7">
            <a:extLst>
              <a:ext uri="{FF2B5EF4-FFF2-40B4-BE49-F238E27FC236}">
                <a16:creationId xmlns:a16="http://schemas.microsoft.com/office/drawing/2014/main" id="{BC4AB33A-3612-4AEA-BDF8-8D712367AA40}"/>
              </a:ext>
            </a:extLst>
          </p:cNvPr>
          <p:cNvSpPr>
            <a:spLocks noChangeArrowheads="1"/>
          </p:cNvSpPr>
          <p:nvPr/>
        </p:nvSpPr>
        <p:spPr bwMode="auto">
          <a:xfrm>
            <a:off x="468923" y="2498481"/>
            <a:ext cx="3902320" cy="996462"/>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2215" b="1">
              <a:solidFill>
                <a:srgbClr val="000000"/>
              </a:solidFill>
            </a:endParaRPr>
          </a:p>
          <a:p>
            <a:pPr eaLnBrk="1" hangingPunct="1"/>
            <a:r>
              <a:rPr lang="ja-JP" altLang="en-US" sz="2215" b="1">
                <a:solidFill>
                  <a:srgbClr val="000000"/>
                </a:solidFill>
              </a:rPr>
              <a:t>１．質の高いサービスの提供</a:t>
            </a:r>
          </a:p>
          <a:p>
            <a:pPr eaLnBrk="1" hangingPunct="1"/>
            <a:endParaRPr lang="en-US" altLang="ja-JP" sz="2215">
              <a:solidFill>
                <a:srgbClr val="000000"/>
              </a:solidFill>
            </a:endParaRPr>
          </a:p>
        </p:txBody>
      </p:sp>
      <p:sp>
        <p:nvSpPr>
          <p:cNvPr id="138247" name="Rectangle 8">
            <a:extLst>
              <a:ext uri="{FF2B5EF4-FFF2-40B4-BE49-F238E27FC236}">
                <a16:creationId xmlns:a16="http://schemas.microsoft.com/office/drawing/2014/main" id="{D76ECE34-0812-4D9B-ABD8-504DA4C9EFD6}"/>
              </a:ext>
            </a:extLst>
          </p:cNvPr>
          <p:cNvSpPr>
            <a:spLocks noChangeArrowheads="1"/>
          </p:cNvSpPr>
          <p:nvPr/>
        </p:nvSpPr>
        <p:spPr bwMode="auto">
          <a:xfrm>
            <a:off x="4705351" y="2498481"/>
            <a:ext cx="3899388" cy="996462"/>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662" b="1">
                <a:solidFill>
                  <a:srgbClr val="000000"/>
                </a:solidFill>
              </a:rPr>
              <a:t>①</a:t>
            </a:r>
            <a:r>
              <a:rPr lang="ja-JP" altLang="en-US" sz="1662" b="1">
                <a:solidFill>
                  <a:srgbClr val="000000"/>
                </a:solidFill>
              </a:rPr>
              <a:t>苦情解決の推移</a:t>
            </a:r>
            <a:endParaRPr lang="en-US" altLang="ja-JP" sz="1662" b="1">
              <a:solidFill>
                <a:srgbClr val="000000"/>
              </a:solidFill>
            </a:endParaRPr>
          </a:p>
          <a:p>
            <a:pPr eaLnBrk="1" hangingPunct="1"/>
            <a:r>
              <a:rPr lang="ja-JP" altLang="en-US" sz="1662" b="1">
                <a:solidFill>
                  <a:srgbClr val="000000"/>
                </a:solidFill>
              </a:rPr>
              <a:t>②利用者や家族の満足度</a:t>
            </a:r>
          </a:p>
          <a:p>
            <a:pPr eaLnBrk="1" hangingPunct="1"/>
            <a:r>
              <a:rPr lang="ja-JP" altLang="en-US" sz="1662" b="1">
                <a:solidFill>
                  <a:srgbClr val="000000"/>
                </a:solidFill>
              </a:rPr>
              <a:t>③福祉サービスの第三者評価</a:t>
            </a:r>
          </a:p>
        </p:txBody>
      </p:sp>
      <p:sp>
        <p:nvSpPr>
          <p:cNvPr id="138248" name="Rectangle 9">
            <a:extLst>
              <a:ext uri="{FF2B5EF4-FFF2-40B4-BE49-F238E27FC236}">
                <a16:creationId xmlns:a16="http://schemas.microsoft.com/office/drawing/2014/main" id="{0E6B61A7-83E9-4FA2-A382-FDE6D76E5F15}"/>
              </a:ext>
            </a:extLst>
          </p:cNvPr>
          <p:cNvSpPr>
            <a:spLocks noChangeArrowheads="1"/>
          </p:cNvSpPr>
          <p:nvPr/>
        </p:nvSpPr>
        <p:spPr bwMode="auto">
          <a:xfrm>
            <a:off x="468923" y="3628293"/>
            <a:ext cx="3902320" cy="1129812"/>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2215" b="1">
              <a:solidFill>
                <a:srgbClr val="000000"/>
              </a:solidFill>
            </a:endParaRPr>
          </a:p>
          <a:p>
            <a:pPr eaLnBrk="1" hangingPunct="1"/>
            <a:r>
              <a:rPr lang="ja-JP" altLang="en-US" sz="2215" b="1">
                <a:solidFill>
                  <a:srgbClr val="000000"/>
                </a:solidFill>
              </a:rPr>
              <a:t>２．事業の推進・効率化</a:t>
            </a:r>
          </a:p>
          <a:p>
            <a:pPr eaLnBrk="1" hangingPunct="1"/>
            <a:endParaRPr lang="ja-JP" altLang="en-US" sz="2215">
              <a:solidFill>
                <a:srgbClr val="000000"/>
              </a:solidFill>
            </a:endParaRPr>
          </a:p>
          <a:p>
            <a:pPr eaLnBrk="1" hangingPunct="1"/>
            <a:endParaRPr lang="en-US" altLang="ja-JP" sz="1477">
              <a:solidFill>
                <a:srgbClr val="000000"/>
              </a:solidFill>
            </a:endParaRPr>
          </a:p>
        </p:txBody>
      </p:sp>
      <p:sp>
        <p:nvSpPr>
          <p:cNvPr id="138249" name="Rectangle 10">
            <a:extLst>
              <a:ext uri="{FF2B5EF4-FFF2-40B4-BE49-F238E27FC236}">
                <a16:creationId xmlns:a16="http://schemas.microsoft.com/office/drawing/2014/main" id="{0A2BD7B6-9FEF-4992-97D1-7B141675E009}"/>
              </a:ext>
            </a:extLst>
          </p:cNvPr>
          <p:cNvSpPr>
            <a:spLocks noChangeArrowheads="1"/>
          </p:cNvSpPr>
          <p:nvPr/>
        </p:nvSpPr>
        <p:spPr bwMode="auto">
          <a:xfrm>
            <a:off x="4705351" y="3628292"/>
            <a:ext cx="3899388" cy="1195754"/>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1477" b="1">
              <a:solidFill>
                <a:srgbClr val="000000"/>
              </a:solidFill>
              <a:latin typeface="ＭＳ Ｐゴシック" panose="020B0600070205080204" pitchFamily="50" charset="-128"/>
            </a:endParaRPr>
          </a:p>
          <a:p>
            <a:pPr eaLnBrk="1" hangingPunct="1"/>
            <a:r>
              <a:rPr lang="ja-JP" altLang="en-US" sz="1477">
                <a:solidFill>
                  <a:srgbClr val="000000"/>
                </a:solidFill>
                <a:latin typeface="ＭＳ Ｐゴシック" panose="020B0600070205080204" pitchFamily="50" charset="-128"/>
              </a:rPr>
              <a:t>　</a:t>
            </a:r>
            <a:r>
              <a:rPr lang="ja-JP" altLang="en-US" sz="1477" b="1">
                <a:solidFill>
                  <a:srgbClr val="000000"/>
                </a:solidFill>
                <a:latin typeface="ＭＳ Ｐゴシック" panose="020B0600070205080204" pitchFamily="50" charset="-128"/>
              </a:rPr>
              <a:t> </a:t>
            </a:r>
            <a:endParaRPr lang="ja-JP" altLang="en-US" sz="1477">
              <a:solidFill>
                <a:srgbClr val="000000"/>
              </a:solidFill>
              <a:latin typeface="ＭＳ Ｐゴシック" panose="020B0600070205080204" pitchFamily="50" charset="-128"/>
            </a:endParaRPr>
          </a:p>
        </p:txBody>
      </p:sp>
      <p:sp>
        <p:nvSpPr>
          <p:cNvPr id="138250" name="Rectangle 11">
            <a:extLst>
              <a:ext uri="{FF2B5EF4-FFF2-40B4-BE49-F238E27FC236}">
                <a16:creationId xmlns:a16="http://schemas.microsoft.com/office/drawing/2014/main" id="{3741CE4C-497F-4768-AE45-8E9B76959458}"/>
              </a:ext>
            </a:extLst>
          </p:cNvPr>
          <p:cNvSpPr>
            <a:spLocks noChangeArrowheads="1"/>
          </p:cNvSpPr>
          <p:nvPr/>
        </p:nvSpPr>
        <p:spPr bwMode="auto">
          <a:xfrm>
            <a:off x="468923" y="4957397"/>
            <a:ext cx="3902320" cy="1197219"/>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215" b="1">
                <a:solidFill>
                  <a:srgbClr val="000000"/>
                </a:solidFill>
                <a:latin typeface="ＭＳ Ｐゴシック" panose="020B0600070205080204" pitchFamily="50" charset="-128"/>
              </a:rPr>
              <a:t>３．人材の育成・強化</a:t>
            </a:r>
            <a:endParaRPr lang="ja-JP" altLang="en-US" sz="2215">
              <a:solidFill>
                <a:srgbClr val="000000"/>
              </a:solidFill>
              <a:latin typeface="ＭＳ Ｐゴシック" panose="020B0600070205080204" pitchFamily="50" charset="-128"/>
            </a:endParaRPr>
          </a:p>
        </p:txBody>
      </p:sp>
      <p:sp>
        <p:nvSpPr>
          <p:cNvPr id="138251" name="Rectangle 12">
            <a:extLst>
              <a:ext uri="{FF2B5EF4-FFF2-40B4-BE49-F238E27FC236}">
                <a16:creationId xmlns:a16="http://schemas.microsoft.com/office/drawing/2014/main" id="{212E1DAA-ACE7-439E-B881-50BBF21E1D46}"/>
              </a:ext>
            </a:extLst>
          </p:cNvPr>
          <p:cNvSpPr>
            <a:spLocks noChangeArrowheads="1"/>
          </p:cNvSpPr>
          <p:nvPr/>
        </p:nvSpPr>
        <p:spPr bwMode="auto">
          <a:xfrm>
            <a:off x="4703885" y="4932485"/>
            <a:ext cx="3900854" cy="1222131"/>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662" b="1">
                <a:solidFill>
                  <a:srgbClr val="000000"/>
                </a:solidFill>
              </a:rPr>
              <a:t>①</a:t>
            </a:r>
            <a:r>
              <a:rPr lang="ja-JP" altLang="en-US" sz="1662" b="1">
                <a:solidFill>
                  <a:srgbClr val="000000"/>
                </a:solidFill>
              </a:rPr>
              <a:t>ＯＪＴ、ＯＦＦ　ＪＴの実施件数</a:t>
            </a:r>
            <a:endParaRPr lang="en-US" altLang="ja-JP" sz="1662" b="1">
              <a:solidFill>
                <a:srgbClr val="000000"/>
              </a:solidFill>
            </a:endParaRPr>
          </a:p>
          <a:p>
            <a:pPr eaLnBrk="1" hangingPunct="1"/>
            <a:r>
              <a:rPr lang="ja-JP" altLang="en-US" sz="1662" b="1">
                <a:solidFill>
                  <a:srgbClr val="000000"/>
                </a:solidFill>
              </a:rPr>
              <a:t>②資格取得などキャリアアップ</a:t>
            </a:r>
          </a:p>
          <a:p>
            <a:pPr eaLnBrk="1" hangingPunct="1"/>
            <a:r>
              <a:rPr lang="ja-JP" altLang="en-US" sz="1662" b="1">
                <a:solidFill>
                  <a:srgbClr val="000000"/>
                </a:solidFill>
              </a:rPr>
              <a:t>③研究発表など専門性・スキルの向上</a:t>
            </a:r>
            <a:endParaRPr lang="ja-JP" altLang="en-US" sz="1662" b="1">
              <a:solidFill>
                <a:srgbClr val="000000"/>
              </a:solidFill>
              <a:latin typeface="ＭＳ Ｐゴシック" panose="020B0600070205080204" pitchFamily="50" charset="-128"/>
            </a:endParaRPr>
          </a:p>
        </p:txBody>
      </p:sp>
      <p:sp>
        <p:nvSpPr>
          <p:cNvPr id="138252" name="Rectangle 13">
            <a:extLst>
              <a:ext uri="{FF2B5EF4-FFF2-40B4-BE49-F238E27FC236}">
                <a16:creationId xmlns:a16="http://schemas.microsoft.com/office/drawing/2014/main" id="{3BB35AA0-DB00-4306-BE2C-C36574613FAC}"/>
              </a:ext>
            </a:extLst>
          </p:cNvPr>
          <p:cNvSpPr>
            <a:spLocks noChangeArrowheads="1"/>
          </p:cNvSpPr>
          <p:nvPr/>
        </p:nvSpPr>
        <p:spPr bwMode="auto">
          <a:xfrm>
            <a:off x="4717074" y="3761643"/>
            <a:ext cx="3455377" cy="783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68580" tIns="8206" rIns="68580" bIns="8206">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662" b="1">
                <a:solidFill>
                  <a:srgbClr val="000000"/>
                </a:solidFill>
              </a:rPr>
              <a:t>①</a:t>
            </a:r>
            <a:r>
              <a:rPr lang="ja-JP" altLang="en-US" sz="1662" b="1">
                <a:solidFill>
                  <a:srgbClr val="000000"/>
                </a:solidFill>
              </a:rPr>
              <a:t>移行支援者の推移</a:t>
            </a:r>
            <a:endParaRPr lang="en-US" altLang="ja-JP" sz="1662" b="1">
              <a:solidFill>
                <a:srgbClr val="000000"/>
              </a:solidFill>
            </a:endParaRPr>
          </a:p>
          <a:p>
            <a:pPr eaLnBrk="1" hangingPunct="1"/>
            <a:r>
              <a:rPr lang="ja-JP" altLang="en-US" sz="1662" b="1">
                <a:solidFill>
                  <a:srgbClr val="000000"/>
                </a:solidFill>
              </a:rPr>
              <a:t>②利用者の推移</a:t>
            </a:r>
          </a:p>
          <a:p>
            <a:pPr eaLnBrk="1" hangingPunct="1"/>
            <a:r>
              <a:rPr lang="ja-JP" altLang="en-US" sz="1662" b="1">
                <a:solidFill>
                  <a:srgbClr val="000000"/>
                </a:solidFill>
              </a:rPr>
              <a:t>③支援会議の効率化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Oval 2">
            <a:extLst>
              <a:ext uri="{FF2B5EF4-FFF2-40B4-BE49-F238E27FC236}">
                <a16:creationId xmlns:a16="http://schemas.microsoft.com/office/drawing/2014/main" id="{7E54572D-FFF6-42E6-BE1D-6C0AD6BC9D16}"/>
              </a:ext>
            </a:extLst>
          </p:cNvPr>
          <p:cNvSpPr>
            <a:spLocks noChangeArrowheads="1"/>
          </p:cNvSpPr>
          <p:nvPr/>
        </p:nvSpPr>
        <p:spPr bwMode="auto">
          <a:xfrm>
            <a:off x="512152" y="2365131"/>
            <a:ext cx="8242788" cy="3722077"/>
          </a:xfrm>
          <a:prstGeom prst="ellipse">
            <a:avLst/>
          </a:prstGeom>
          <a:solidFill>
            <a:schemeClr val="accent1"/>
          </a:solidFill>
          <a:ln w="12700" algn="ctr">
            <a:solidFill>
              <a:srgbClr val="FF9900"/>
            </a:solidFill>
            <a:round/>
            <a:headEnd/>
            <a:tailEnd/>
          </a:ln>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2215">
              <a:solidFill>
                <a:srgbClr val="000000"/>
              </a:solidFill>
              <a:latin typeface="Times New Roman" panose="02020603050405020304" pitchFamily="18" charset="0"/>
            </a:endParaRPr>
          </a:p>
        </p:txBody>
      </p:sp>
      <p:sp>
        <p:nvSpPr>
          <p:cNvPr id="156675" name="Oval 4">
            <a:extLst>
              <a:ext uri="{FF2B5EF4-FFF2-40B4-BE49-F238E27FC236}">
                <a16:creationId xmlns:a16="http://schemas.microsoft.com/office/drawing/2014/main" id="{CF6C3B55-1ED7-4017-B988-6C3F73641421}"/>
              </a:ext>
            </a:extLst>
          </p:cNvPr>
          <p:cNvSpPr>
            <a:spLocks noChangeArrowheads="1"/>
          </p:cNvSpPr>
          <p:nvPr/>
        </p:nvSpPr>
        <p:spPr bwMode="auto">
          <a:xfrm>
            <a:off x="4239358" y="4226170"/>
            <a:ext cx="2602523" cy="1329104"/>
          </a:xfrm>
          <a:prstGeom prst="ellipse">
            <a:avLst/>
          </a:prstGeom>
          <a:solidFill>
            <a:schemeClr val="folHlink"/>
          </a:solidFill>
          <a:ln w="12700" algn="ctr">
            <a:solidFill>
              <a:srgbClr val="FF9900"/>
            </a:solidFill>
            <a:round/>
            <a:headEnd/>
            <a:tailEnd/>
          </a:ln>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2215">
              <a:solidFill>
                <a:srgbClr val="000000"/>
              </a:solidFill>
              <a:latin typeface="Times New Roman" panose="02020603050405020304" pitchFamily="18" charset="0"/>
            </a:endParaRPr>
          </a:p>
        </p:txBody>
      </p:sp>
      <p:sp>
        <p:nvSpPr>
          <p:cNvPr id="156676" name="Oval 5">
            <a:extLst>
              <a:ext uri="{FF2B5EF4-FFF2-40B4-BE49-F238E27FC236}">
                <a16:creationId xmlns:a16="http://schemas.microsoft.com/office/drawing/2014/main" id="{8E0A8B86-0180-4DC5-9F45-6750C6EF758E}"/>
              </a:ext>
            </a:extLst>
          </p:cNvPr>
          <p:cNvSpPr>
            <a:spLocks noChangeArrowheads="1"/>
          </p:cNvSpPr>
          <p:nvPr/>
        </p:nvSpPr>
        <p:spPr bwMode="auto">
          <a:xfrm>
            <a:off x="4771293" y="2963008"/>
            <a:ext cx="2735874" cy="1396512"/>
          </a:xfrm>
          <a:prstGeom prst="ellipse">
            <a:avLst/>
          </a:prstGeom>
          <a:solidFill>
            <a:srgbClr val="CC99FF"/>
          </a:solidFill>
          <a:ln w="12700" algn="ctr">
            <a:solidFill>
              <a:srgbClr val="FF9999"/>
            </a:solidFill>
            <a:round/>
            <a:headEnd/>
            <a:tailEnd/>
          </a:ln>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sz="1108" b="1">
              <a:solidFill>
                <a:srgbClr val="FFFFB9"/>
              </a:solidFill>
            </a:endParaRPr>
          </a:p>
        </p:txBody>
      </p:sp>
      <p:sp>
        <p:nvSpPr>
          <p:cNvPr id="156677" name="Oval 6">
            <a:extLst>
              <a:ext uri="{FF2B5EF4-FFF2-40B4-BE49-F238E27FC236}">
                <a16:creationId xmlns:a16="http://schemas.microsoft.com/office/drawing/2014/main" id="{4B0BC9FD-8B14-4969-90D1-53412D0C98BD}"/>
              </a:ext>
            </a:extLst>
          </p:cNvPr>
          <p:cNvSpPr>
            <a:spLocks noChangeArrowheads="1"/>
          </p:cNvSpPr>
          <p:nvPr/>
        </p:nvSpPr>
        <p:spPr bwMode="auto">
          <a:xfrm>
            <a:off x="2577612" y="3229708"/>
            <a:ext cx="2592265" cy="1197220"/>
          </a:xfrm>
          <a:prstGeom prst="ellipse">
            <a:avLst/>
          </a:prstGeom>
          <a:solidFill>
            <a:srgbClr val="FFFFB9"/>
          </a:solidFill>
          <a:ln w="12700" algn="ctr">
            <a:solidFill>
              <a:srgbClr val="FF9900"/>
            </a:solidFill>
            <a:round/>
            <a:headEnd/>
            <a:tailEnd/>
          </a:ln>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sz="1108" b="1">
              <a:solidFill>
                <a:srgbClr val="FFE6CD"/>
              </a:solidFill>
            </a:endParaRPr>
          </a:p>
        </p:txBody>
      </p:sp>
      <p:sp>
        <p:nvSpPr>
          <p:cNvPr id="156678" name="Rectangle 7">
            <a:extLst>
              <a:ext uri="{FF2B5EF4-FFF2-40B4-BE49-F238E27FC236}">
                <a16:creationId xmlns:a16="http://schemas.microsoft.com/office/drawing/2014/main" id="{EB3482F5-6866-48B9-9636-F0CE0F62075B}"/>
              </a:ext>
            </a:extLst>
          </p:cNvPr>
          <p:cNvSpPr>
            <a:spLocks noChangeArrowheads="1"/>
          </p:cNvSpPr>
          <p:nvPr/>
        </p:nvSpPr>
        <p:spPr bwMode="auto">
          <a:xfrm>
            <a:off x="2910254" y="3628293"/>
            <a:ext cx="2010508" cy="464527"/>
          </a:xfrm>
          <a:prstGeom prst="rect">
            <a:avLst/>
          </a:prstGeom>
          <a:solidFill>
            <a:schemeClr val="bg1"/>
          </a:solidFill>
          <a:ln w="12700" algn="ctr">
            <a:solidFill>
              <a:srgbClr val="FF9900"/>
            </a:solidFill>
            <a:miter lim="800000"/>
            <a:headEnd/>
            <a:tailEnd/>
          </a:ln>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292" b="1">
                <a:solidFill>
                  <a:srgbClr val="000000"/>
                </a:solidFill>
              </a:rPr>
              <a:t>サービス管理責任者</a:t>
            </a:r>
          </a:p>
        </p:txBody>
      </p:sp>
      <p:sp>
        <p:nvSpPr>
          <p:cNvPr id="156679" name="Oval 3">
            <a:extLst>
              <a:ext uri="{FF2B5EF4-FFF2-40B4-BE49-F238E27FC236}">
                <a16:creationId xmlns:a16="http://schemas.microsoft.com/office/drawing/2014/main" id="{3BDD566C-D617-4973-9E57-0BAE375C86C3}"/>
              </a:ext>
            </a:extLst>
          </p:cNvPr>
          <p:cNvSpPr>
            <a:spLocks noChangeArrowheads="1"/>
          </p:cNvSpPr>
          <p:nvPr/>
        </p:nvSpPr>
        <p:spPr bwMode="auto">
          <a:xfrm>
            <a:off x="1513743" y="4293577"/>
            <a:ext cx="3119803" cy="1528397"/>
          </a:xfrm>
          <a:prstGeom prst="ellipse">
            <a:avLst/>
          </a:prstGeom>
          <a:solidFill>
            <a:schemeClr val="accent2"/>
          </a:solidFill>
          <a:ln w="12700" algn="ctr">
            <a:solidFill>
              <a:srgbClr val="FF9900"/>
            </a:solidFill>
            <a:round/>
            <a:headEnd/>
            <a:tailEnd/>
          </a:ln>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2215">
              <a:solidFill>
                <a:srgbClr val="000000"/>
              </a:solidFill>
              <a:latin typeface="Times New Roman" panose="02020603050405020304" pitchFamily="18" charset="0"/>
            </a:endParaRPr>
          </a:p>
        </p:txBody>
      </p:sp>
      <p:sp>
        <p:nvSpPr>
          <p:cNvPr id="156680" name="Rectangle 8">
            <a:extLst>
              <a:ext uri="{FF2B5EF4-FFF2-40B4-BE49-F238E27FC236}">
                <a16:creationId xmlns:a16="http://schemas.microsoft.com/office/drawing/2014/main" id="{9E5A7585-0AE1-4AEE-A96E-7BA112448492}"/>
              </a:ext>
            </a:extLst>
          </p:cNvPr>
          <p:cNvSpPr>
            <a:spLocks noChangeArrowheads="1"/>
          </p:cNvSpPr>
          <p:nvPr/>
        </p:nvSpPr>
        <p:spPr bwMode="auto">
          <a:xfrm>
            <a:off x="2378320" y="4825513"/>
            <a:ext cx="1329103" cy="464526"/>
          </a:xfrm>
          <a:prstGeom prst="rect">
            <a:avLst/>
          </a:prstGeom>
          <a:solidFill>
            <a:schemeClr val="bg1"/>
          </a:solidFill>
          <a:ln w="12700" algn="ctr">
            <a:solidFill>
              <a:srgbClr val="FF9900"/>
            </a:solidFill>
            <a:miter lim="800000"/>
            <a:headEnd/>
            <a:tailEnd/>
          </a:ln>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846" b="1">
                <a:solidFill>
                  <a:srgbClr val="000000"/>
                </a:solidFill>
              </a:rPr>
              <a:t>利用者</a:t>
            </a:r>
          </a:p>
        </p:txBody>
      </p:sp>
      <p:sp>
        <p:nvSpPr>
          <p:cNvPr id="156681" name="Rectangle 9">
            <a:extLst>
              <a:ext uri="{FF2B5EF4-FFF2-40B4-BE49-F238E27FC236}">
                <a16:creationId xmlns:a16="http://schemas.microsoft.com/office/drawing/2014/main" id="{E9C4CD27-6DFC-4A02-BFC9-EDFEE303DBA2}"/>
              </a:ext>
            </a:extLst>
          </p:cNvPr>
          <p:cNvSpPr>
            <a:spLocks noChangeArrowheads="1"/>
          </p:cNvSpPr>
          <p:nvPr/>
        </p:nvSpPr>
        <p:spPr bwMode="auto">
          <a:xfrm>
            <a:off x="4904643" y="4624754"/>
            <a:ext cx="1329103" cy="464527"/>
          </a:xfrm>
          <a:prstGeom prst="rect">
            <a:avLst/>
          </a:prstGeom>
          <a:solidFill>
            <a:schemeClr val="bg1"/>
          </a:solidFill>
          <a:ln w="12700" algn="ctr">
            <a:solidFill>
              <a:srgbClr val="FF9900"/>
            </a:solidFill>
            <a:miter lim="800000"/>
            <a:headEnd/>
            <a:tailEnd/>
          </a:ln>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292" b="1">
                <a:solidFill>
                  <a:srgbClr val="000000"/>
                </a:solidFill>
              </a:rPr>
              <a:t>従業者</a:t>
            </a:r>
          </a:p>
        </p:txBody>
      </p:sp>
      <p:sp>
        <p:nvSpPr>
          <p:cNvPr id="156682" name="Rectangle 10">
            <a:extLst>
              <a:ext uri="{FF2B5EF4-FFF2-40B4-BE49-F238E27FC236}">
                <a16:creationId xmlns:a16="http://schemas.microsoft.com/office/drawing/2014/main" id="{C2A6EA62-C8C3-4B20-827D-965B696693E6}"/>
              </a:ext>
            </a:extLst>
          </p:cNvPr>
          <p:cNvSpPr>
            <a:spLocks noChangeArrowheads="1"/>
          </p:cNvSpPr>
          <p:nvPr/>
        </p:nvSpPr>
        <p:spPr bwMode="auto">
          <a:xfrm>
            <a:off x="5369169" y="3429001"/>
            <a:ext cx="1529862" cy="531935"/>
          </a:xfrm>
          <a:prstGeom prst="rect">
            <a:avLst/>
          </a:prstGeom>
          <a:solidFill>
            <a:schemeClr val="bg1"/>
          </a:solidFill>
          <a:ln w="12700" algn="ctr">
            <a:solidFill>
              <a:srgbClr val="FF9900"/>
            </a:solidFill>
            <a:miter lim="800000"/>
            <a:headEnd/>
            <a:tailEnd/>
          </a:ln>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292" b="1">
                <a:solidFill>
                  <a:srgbClr val="000000"/>
                </a:solidFill>
              </a:rPr>
              <a:t>管理者・法人</a:t>
            </a:r>
          </a:p>
        </p:txBody>
      </p:sp>
      <p:sp>
        <p:nvSpPr>
          <p:cNvPr id="156683" name="Rectangle 11">
            <a:extLst>
              <a:ext uri="{FF2B5EF4-FFF2-40B4-BE49-F238E27FC236}">
                <a16:creationId xmlns:a16="http://schemas.microsoft.com/office/drawing/2014/main" id="{35EF7818-6712-4F3E-808E-D5913DFD5F50}"/>
              </a:ext>
            </a:extLst>
          </p:cNvPr>
          <p:cNvSpPr>
            <a:spLocks noChangeArrowheads="1"/>
          </p:cNvSpPr>
          <p:nvPr/>
        </p:nvSpPr>
        <p:spPr bwMode="auto">
          <a:xfrm>
            <a:off x="2761518" y="2097478"/>
            <a:ext cx="3620964" cy="732180"/>
          </a:xfrm>
          <a:prstGeom prst="rect">
            <a:avLst/>
          </a:prstGeom>
          <a:solidFill>
            <a:schemeClr val="bg1"/>
          </a:solidFill>
          <a:ln w="12700" algn="ctr">
            <a:solidFill>
              <a:srgbClr val="FF9900"/>
            </a:solidFill>
            <a:miter lim="800000"/>
            <a:headEnd/>
            <a:tailEnd/>
          </a:ln>
        </p:spPr>
        <p:txBody>
          <a:bodyPr wrap="none" lIns="68580" tIns="8206" rIns="68580" bIns="8206"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292" b="1">
                <a:solidFill>
                  <a:srgbClr val="000000"/>
                </a:solidFill>
              </a:rPr>
              <a:t>地域・関係機関</a:t>
            </a:r>
          </a:p>
        </p:txBody>
      </p:sp>
      <p:sp>
        <p:nvSpPr>
          <p:cNvPr id="183309" name="AutoShape 13">
            <a:extLst>
              <a:ext uri="{FF2B5EF4-FFF2-40B4-BE49-F238E27FC236}">
                <a16:creationId xmlns:a16="http://schemas.microsoft.com/office/drawing/2014/main" id="{3E11D9D7-F753-4563-9DA3-221D1DD3E982}"/>
              </a:ext>
            </a:extLst>
          </p:cNvPr>
          <p:cNvSpPr>
            <a:spLocks noChangeArrowheads="1"/>
          </p:cNvSpPr>
          <p:nvPr/>
        </p:nvSpPr>
        <p:spPr bwMode="auto">
          <a:xfrm>
            <a:off x="684336" y="637443"/>
            <a:ext cx="7844203" cy="523142"/>
          </a:xfrm>
          <a:prstGeom prst="roundRect">
            <a:avLst>
              <a:gd name="adj" fmla="val 26537"/>
            </a:avLst>
          </a:prstGeom>
          <a:solidFill>
            <a:srgbClr val="FFFFCC"/>
          </a:solidFill>
          <a:ln w="38100" cmpd="thickThin">
            <a:solidFill>
              <a:srgbClr val="FF6600"/>
            </a:solidFill>
            <a:round/>
            <a:headEnd/>
            <a:tailEnd/>
          </a:ln>
          <a:effectLst>
            <a:outerShdw dist="107763" dir="2700000" algn="ctr" rotWithShape="0">
              <a:schemeClr val="bg2">
                <a:alpha val="50000"/>
              </a:schemeClr>
            </a:outerShdw>
          </a:effectLst>
        </p:spPr>
        <p:txBody>
          <a:bodyPr lIns="84368" tIns="42185" rIns="84368" bIns="42185" anchor="ctr"/>
          <a:lstStyle/>
          <a:p>
            <a:pPr algn="ctr">
              <a:defRPr/>
            </a:pPr>
            <a:r>
              <a:rPr lang="ja-JP" altLang="en-US" sz="2585" b="1">
                <a:solidFill>
                  <a:srgbClr val="A50021"/>
                </a:solidFill>
              </a:rPr>
              <a:t>サービス管理責任者の位置づけのイメージ</a:t>
            </a:r>
          </a:p>
        </p:txBody>
      </p:sp>
      <p:sp>
        <p:nvSpPr>
          <p:cNvPr id="156685" name="Rectangle 16">
            <a:extLst>
              <a:ext uri="{FF2B5EF4-FFF2-40B4-BE49-F238E27FC236}">
                <a16:creationId xmlns:a16="http://schemas.microsoft.com/office/drawing/2014/main" id="{60E9C122-BCDA-47A8-B45F-CEB558226C91}"/>
              </a:ext>
            </a:extLst>
          </p:cNvPr>
          <p:cNvSpPr>
            <a:spLocks noChangeArrowheads="1"/>
          </p:cNvSpPr>
          <p:nvPr/>
        </p:nvSpPr>
        <p:spPr bwMode="auto">
          <a:xfrm>
            <a:off x="539262" y="1368669"/>
            <a:ext cx="8135815" cy="663820"/>
          </a:xfrm>
          <a:prstGeom prst="rect">
            <a:avLst/>
          </a:prstGeom>
          <a:solidFill>
            <a:srgbClr val="FFCCFF"/>
          </a:solidFill>
          <a:ln w="9525">
            <a:solidFill>
              <a:schemeClr val="bg1"/>
            </a:solidFill>
            <a:miter lim="800000"/>
            <a:headEnd/>
            <a:tailEnd/>
          </a:ln>
        </p:spPr>
        <p:txBody>
          <a:bodyPr wrap="none"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846" dirty="0">
                <a:solidFill>
                  <a:srgbClr val="000000"/>
                </a:solidFill>
                <a:latin typeface="Times New Roman" panose="02020603050405020304" pitchFamily="18" charset="0"/>
              </a:rPr>
              <a:t>サービス管理責任者は、利用者、従業者、管理者・法人、地域・関係機関</a:t>
            </a:r>
          </a:p>
          <a:p>
            <a:pPr algn="ctr" eaLnBrk="1" hangingPunct="1"/>
            <a:r>
              <a:rPr lang="ja-JP" altLang="en-US" sz="1846" dirty="0">
                <a:solidFill>
                  <a:srgbClr val="000000"/>
                </a:solidFill>
                <a:latin typeface="Times New Roman" panose="02020603050405020304" pitchFamily="18" charset="0"/>
              </a:rPr>
              <a:t>とのあいだに立って、質の高いサービスが提供されるよう調整する立場</a:t>
            </a:r>
          </a:p>
        </p:txBody>
      </p:sp>
      <p:sp>
        <p:nvSpPr>
          <p:cNvPr id="2" name="テキスト ボックス 1">
            <a:extLst>
              <a:ext uri="{FF2B5EF4-FFF2-40B4-BE49-F238E27FC236}">
                <a16:creationId xmlns:a16="http://schemas.microsoft.com/office/drawing/2014/main" id="{A5FDAD2E-A067-4CC5-10CD-15FA16404FD3}"/>
              </a:ext>
            </a:extLst>
          </p:cNvPr>
          <p:cNvSpPr txBox="1"/>
          <p:nvPr/>
        </p:nvSpPr>
        <p:spPr>
          <a:xfrm>
            <a:off x="330200" y="6311900"/>
            <a:ext cx="8636000" cy="461665"/>
          </a:xfrm>
          <a:prstGeom prst="rect">
            <a:avLst/>
          </a:prstGeom>
          <a:noFill/>
        </p:spPr>
        <p:txBody>
          <a:bodyPr wrap="square" rtlCol="0">
            <a:spAutoFit/>
          </a:bodyPr>
          <a:lstStyle/>
          <a:p>
            <a:pPr algn="ctr"/>
            <a:r>
              <a:rPr kumimoji="1" lang="ja-JP" altLang="en-US" sz="2400" dirty="0"/>
              <a:t>地域を知る　・　自事業所の地域の役割を知る</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84F06CDF-F0EE-422C-97E2-D16BBA316056}"/>
              </a:ext>
            </a:extLst>
          </p:cNvPr>
          <p:cNvSpPr/>
          <p:nvPr/>
        </p:nvSpPr>
        <p:spPr>
          <a:xfrm>
            <a:off x="436418" y="571500"/>
            <a:ext cx="8094517" cy="584775"/>
          </a:xfrm>
          <a:prstGeom prst="rect">
            <a:avLst/>
          </a:prstGeom>
          <a:ln>
            <a:solidFill>
              <a:schemeClr val="tx1"/>
            </a:solidFill>
          </a:ln>
        </p:spPr>
        <p:txBody>
          <a:bodyPr wrap="square">
            <a:spAutoFit/>
          </a:bodyPr>
          <a:lstStyle/>
          <a:p>
            <a:r>
              <a:rPr kumimoji="1" lang="ja-JP" altLang="en-US" sz="3200" dirty="0">
                <a:solidFill>
                  <a:prstClr val="black"/>
                </a:solidFill>
                <a:latin typeface="游ゴシック" panose="020B0400000000000000" pitchFamily="50" charset="-128"/>
                <a:cs typeface="+mj-cs"/>
              </a:rPr>
              <a:t>このセクションでの講義と演習のねらい</a:t>
            </a:r>
            <a:endParaRPr lang="ja-JP" altLang="en-US" sz="3200" dirty="0"/>
          </a:p>
        </p:txBody>
      </p:sp>
      <p:sp>
        <p:nvSpPr>
          <p:cNvPr id="7" name="テキスト ボックス 6">
            <a:extLst>
              <a:ext uri="{FF2B5EF4-FFF2-40B4-BE49-F238E27FC236}">
                <a16:creationId xmlns:a16="http://schemas.microsoft.com/office/drawing/2014/main" id="{6C7DA501-0252-4FFB-92C4-CA8939D173FF}"/>
              </a:ext>
            </a:extLst>
          </p:cNvPr>
          <p:cNvSpPr txBox="1"/>
          <p:nvPr/>
        </p:nvSpPr>
        <p:spPr>
          <a:xfrm>
            <a:off x="436418" y="1659285"/>
            <a:ext cx="8201145" cy="4216539"/>
          </a:xfrm>
          <a:prstGeom prst="rect">
            <a:avLst/>
          </a:prstGeom>
          <a:noFill/>
        </p:spPr>
        <p:txBody>
          <a:bodyPr wrap="square" rtlCol="0">
            <a:spAutoFit/>
          </a:bodyPr>
          <a:lstStyle/>
          <a:p>
            <a:r>
              <a:rPr kumimoji="1" lang="ja-JP" altLang="en-US" sz="4000" dirty="0"/>
              <a:t>・サービス管理責任者・児童発達支援管理責任者の役割を理解する</a:t>
            </a:r>
            <a:endParaRPr kumimoji="1" lang="en-US" altLang="ja-JP" sz="4000" dirty="0"/>
          </a:p>
          <a:p>
            <a:endParaRPr kumimoji="1" lang="en-US" altLang="ja-JP" sz="4000" dirty="0"/>
          </a:p>
          <a:p>
            <a:r>
              <a:rPr kumimoji="1" lang="ja-JP" altLang="en-US" sz="4000" dirty="0"/>
              <a:t>・サービス管理責任者・児童発達支援管理責任者研修の内容を確認する</a:t>
            </a:r>
            <a:endParaRPr kumimoji="1" lang="en-US" altLang="ja-JP" sz="4000" dirty="0"/>
          </a:p>
          <a:p>
            <a:endParaRPr kumimoji="1" lang="en-US" altLang="ja-JP" sz="2800" dirty="0"/>
          </a:p>
        </p:txBody>
      </p:sp>
    </p:spTree>
    <p:extLst>
      <p:ext uri="{BB962C8B-B14F-4D97-AF65-F5344CB8AC3E}">
        <p14:creationId xmlns:p14="http://schemas.microsoft.com/office/powerpoint/2010/main" val="3498049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フローチャート : 代替処理 76">
            <a:extLst>
              <a:ext uri="{FF2B5EF4-FFF2-40B4-BE49-F238E27FC236}">
                <a16:creationId xmlns:a16="http://schemas.microsoft.com/office/drawing/2014/main" id="{DC6C3295-82C3-490A-9005-50973F3778A1}"/>
              </a:ext>
            </a:extLst>
          </p:cNvPr>
          <p:cNvSpPr/>
          <p:nvPr/>
        </p:nvSpPr>
        <p:spPr>
          <a:xfrm>
            <a:off x="131885" y="2242039"/>
            <a:ext cx="8858250" cy="4286250"/>
          </a:xfrm>
          <a:prstGeom prst="flowChartAlternateProcess">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62">
              <a:solidFill>
                <a:srgbClr val="FFFFFF"/>
              </a:solidFill>
            </a:endParaRPr>
          </a:p>
        </p:txBody>
      </p:sp>
      <p:sp>
        <p:nvSpPr>
          <p:cNvPr id="80" name="ドーナツ 79">
            <a:extLst>
              <a:ext uri="{FF2B5EF4-FFF2-40B4-BE49-F238E27FC236}">
                <a16:creationId xmlns:a16="http://schemas.microsoft.com/office/drawing/2014/main" id="{DABD72C4-6290-49DC-BDEB-17634ABCB480}"/>
              </a:ext>
            </a:extLst>
          </p:cNvPr>
          <p:cNvSpPr/>
          <p:nvPr/>
        </p:nvSpPr>
        <p:spPr>
          <a:xfrm>
            <a:off x="1604575" y="2439858"/>
            <a:ext cx="6000792" cy="3560910"/>
          </a:xfrm>
          <a:prstGeom prst="donut">
            <a:avLst>
              <a:gd name="adj" fmla="val 19419"/>
            </a:avLst>
          </a:prstGeom>
          <a:solidFill>
            <a:srgbClr val="FFFF99"/>
          </a:solidFill>
          <a:ln>
            <a:noFill/>
          </a:ln>
          <a:effectLst/>
          <a:scene3d>
            <a:camera prst="perspectiveAbove" fov="0">
              <a:rot lat="19499998" lon="0" rev="0"/>
            </a:camera>
            <a:lightRig rig="chilly" dir="t"/>
          </a:scene3d>
          <a:sp3d prstMaterial="softEdge">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62">
              <a:solidFill>
                <a:srgbClr val="000000"/>
              </a:solidFill>
            </a:endParaRPr>
          </a:p>
        </p:txBody>
      </p:sp>
      <p:sp>
        <p:nvSpPr>
          <p:cNvPr id="1196034" name="Rectangle 2">
            <a:extLst>
              <a:ext uri="{FF2B5EF4-FFF2-40B4-BE49-F238E27FC236}">
                <a16:creationId xmlns:a16="http://schemas.microsoft.com/office/drawing/2014/main" id="{5564E8C1-B6C7-4B75-B708-E30C56992B17}"/>
              </a:ext>
            </a:extLst>
          </p:cNvPr>
          <p:cNvSpPr>
            <a:spLocks noGrp="1" noChangeArrowheads="1"/>
          </p:cNvSpPr>
          <p:nvPr>
            <p:ph type="title"/>
          </p:nvPr>
        </p:nvSpPr>
        <p:spPr>
          <a:xfrm>
            <a:off x="0" y="99499"/>
            <a:ext cx="9144000" cy="633046"/>
          </a:xfrm>
        </p:spPr>
        <p:txBody>
          <a:bodyPr/>
          <a:lstStyle/>
          <a:p>
            <a:pPr eaLnBrk="1" hangingPunct="1">
              <a:defRPr/>
            </a:pPr>
            <a:r>
              <a:rPr lang="ja-JP" altLang="en-US" sz="2954" u="sng" dirty="0">
                <a:solidFill>
                  <a:srgbClr val="008000"/>
                </a:solidFill>
                <a:effectLst>
                  <a:outerShdw blurRad="38100" dist="38100" dir="2700000" algn="tl">
                    <a:srgbClr val="C0C0C0"/>
                  </a:outerShdw>
                </a:effectLst>
              </a:rPr>
              <a:t>障害のある人が普通に暮らせる地域づくり</a:t>
            </a:r>
            <a:endParaRPr lang="ja-JP" altLang="en-US" sz="2215" dirty="0">
              <a:solidFill>
                <a:srgbClr val="008000"/>
              </a:solidFill>
              <a:effectLst>
                <a:outerShdw blurRad="38100" dist="38100" dir="2700000" algn="tl">
                  <a:srgbClr val="C0C0C0"/>
                </a:outerShdw>
              </a:effectLst>
            </a:endParaRPr>
          </a:p>
        </p:txBody>
      </p:sp>
      <p:sp>
        <p:nvSpPr>
          <p:cNvPr id="54277" name="Text Box 5">
            <a:extLst>
              <a:ext uri="{FF2B5EF4-FFF2-40B4-BE49-F238E27FC236}">
                <a16:creationId xmlns:a16="http://schemas.microsoft.com/office/drawing/2014/main" id="{7E351BCD-FEFA-4045-8977-5E0BBD858BDF}"/>
              </a:ext>
            </a:extLst>
          </p:cNvPr>
          <p:cNvSpPr txBox="1">
            <a:spLocks noChangeArrowheads="1"/>
          </p:cNvSpPr>
          <p:nvPr/>
        </p:nvSpPr>
        <p:spPr bwMode="auto">
          <a:xfrm>
            <a:off x="1696897" y="785364"/>
            <a:ext cx="5785338" cy="1121019"/>
          </a:xfrm>
          <a:prstGeom prst="rect">
            <a:avLst/>
          </a:prstGeom>
          <a:solidFill>
            <a:schemeClr val="bg1"/>
          </a:solidFill>
          <a:ln w="9525">
            <a:solidFill>
              <a:srgbClr val="000000"/>
            </a:solidFill>
            <a:miter lim="800000"/>
            <a:headEnd/>
            <a:tailEnd/>
          </a:ln>
        </p:spPr>
        <p:txBody>
          <a:bodyPr lIns="84376" tIns="42189" rIns="84376" bIns="42189"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477" dirty="0">
                <a:solidFill>
                  <a:srgbClr val="000000"/>
                </a:solidFill>
                <a:latin typeface="ＭＳ Ｐゴシック" panose="020B0600070205080204" pitchFamily="50" charset="-128"/>
              </a:rPr>
              <a:t>　（目指す方向）</a:t>
            </a:r>
          </a:p>
          <a:p>
            <a:pPr algn="just"/>
            <a:r>
              <a:rPr lang="ja-JP" altLang="en-US" sz="1477" dirty="0">
                <a:solidFill>
                  <a:srgbClr val="000000"/>
                </a:solidFill>
                <a:latin typeface="ＭＳ Ｐゴシック" panose="020B0600070205080204" pitchFamily="50" charset="-128"/>
              </a:rPr>
              <a:t>　地域での暮らしを選択できる基盤づくり</a:t>
            </a:r>
            <a:endParaRPr lang="en-US" altLang="ja-JP" sz="1477" dirty="0">
              <a:solidFill>
                <a:srgbClr val="000000"/>
              </a:solidFill>
              <a:latin typeface="ＭＳ Ｐゴシック" panose="020B0600070205080204" pitchFamily="50" charset="-128"/>
            </a:endParaRPr>
          </a:p>
          <a:p>
            <a:pPr algn="just"/>
            <a:r>
              <a:rPr lang="ja-JP" altLang="en-US" sz="1292" dirty="0">
                <a:solidFill>
                  <a:srgbClr val="000000"/>
                </a:solidFill>
                <a:latin typeface="ＭＳ Ｐゴシック" panose="020B0600070205080204" pitchFamily="50" charset="-128"/>
              </a:rPr>
              <a:t>　　　　・安心して暮らせる住まいの場の確保</a:t>
            </a:r>
          </a:p>
          <a:p>
            <a:pPr algn="just"/>
            <a:r>
              <a:rPr lang="ja-JP" altLang="en-US" sz="1292" dirty="0">
                <a:solidFill>
                  <a:srgbClr val="000000"/>
                </a:solidFill>
                <a:latin typeface="ＭＳ Ｐゴシック" panose="020B0600070205080204" pitchFamily="50" charset="-128"/>
              </a:rPr>
              <a:t>　　　　・日常生活を支える相談支援体制の整備</a:t>
            </a:r>
            <a:endParaRPr lang="en-US" altLang="ja-JP" sz="1292" dirty="0">
              <a:solidFill>
                <a:srgbClr val="000000"/>
              </a:solidFill>
              <a:latin typeface="ＭＳ Ｐゴシック" panose="020B0600070205080204" pitchFamily="50" charset="-128"/>
            </a:endParaRPr>
          </a:p>
          <a:p>
            <a:pPr algn="just"/>
            <a:r>
              <a:rPr lang="ja-JP" altLang="en-US" sz="1292" dirty="0">
                <a:solidFill>
                  <a:srgbClr val="000000"/>
                </a:solidFill>
                <a:latin typeface="ＭＳ Ｐゴシック" panose="020B0600070205080204" pitchFamily="50" charset="-128"/>
              </a:rPr>
              <a:t>　　　　・関係者の連携によるネットワークの構築</a:t>
            </a:r>
            <a:endParaRPr lang="en-US" altLang="ja-JP" sz="1292" dirty="0">
              <a:solidFill>
                <a:srgbClr val="000000"/>
              </a:solidFill>
              <a:latin typeface="ＭＳ Ｐゴシック" panose="020B0600070205080204" pitchFamily="50" charset="-128"/>
            </a:endParaRPr>
          </a:p>
        </p:txBody>
      </p:sp>
      <p:sp>
        <p:nvSpPr>
          <p:cNvPr id="60" name="Oval 20">
            <a:extLst>
              <a:ext uri="{FF2B5EF4-FFF2-40B4-BE49-F238E27FC236}">
                <a16:creationId xmlns:a16="http://schemas.microsoft.com/office/drawing/2014/main" id="{D5BAD003-7716-4672-863C-C09384EEF0F7}"/>
              </a:ext>
            </a:extLst>
          </p:cNvPr>
          <p:cNvSpPr>
            <a:spLocks noChangeArrowheads="1"/>
          </p:cNvSpPr>
          <p:nvPr/>
        </p:nvSpPr>
        <p:spPr bwMode="auto">
          <a:xfrm>
            <a:off x="2923443" y="3494943"/>
            <a:ext cx="3363057" cy="1450731"/>
          </a:xfrm>
          <a:prstGeom prst="ellipse">
            <a:avLst/>
          </a:prstGeom>
          <a:solidFill>
            <a:schemeClr val="accent5">
              <a:lumMod val="90000"/>
            </a:schemeClr>
          </a:solidFill>
          <a:ln w="50800" cmpd="dbl">
            <a:noFill/>
            <a:prstDash val="solid"/>
            <a:miter lim="800000"/>
            <a:headEnd/>
            <a:tailEnd/>
          </a:ln>
        </p:spPr>
        <p:txBody>
          <a:bodyPr wrap="none" anchor="ctr"/>
          <a:lstStyle/>
          <a:p>
            <a:pPr>
              <a:defRPr/>
            </a:pPr>
            <a:endParaRPr lang="ja-JP" altLang="en-US" sz="1477">
              <a:solidFill>
                <a:srgbClr val="000000"/>
              </a:solidFill>
              <a:latin typeface="Arial" charset="0"/>
            </a:endParaRPr>
          </a:p>
        </p:txBody>
      </p:sp>
      <p:grpSp>
        <p:nvGrpSpPr>
          <p:cNvPr id="54279" name="グループ化 65">
            <a:extLst>
              <a:ext uri="{FF2B5EF4-FFF2-40B4-BE49-F238E27FC236}">
                <a16:creationId xmlns:a16="http://schemas.microsoft.com/office/drawing/2014/main" id="{B0F3F415-904D-4D96-9575-035917FE52BE}"/>
              </a:ext>
            </a:extLst>
          </p:cNvPr>
          <p:cNvGrpSpPr>
            <a:grpSpLocks/>
          </p:cNvGrpSpPr>
          <p:nvPr/>
        </p:nvGrpSpPr>
        <p:grpSpPr bwMode="auto">
          <a:xfrm>
            <a:off x="4901712" y="3626828"/>
            <a:ext cx="668215" cy="655026"/>
            <a:chOff x="10239412" y="3429000"/>
            <a:chExt cx="724095" cy="709612"/>
          </a:xfrm>
        </p:grpSpPr>
        <p:sp>
          <p:nvSpPr>
            <p:cNvPr id="54369" name="Text Box 9">
              <a:extLst>
                <a:ext uri="{FF2B5EF4-FFF2-40B4-BE49-F238E27FC236}">
                  <a16:creationId xmlns:a16="http://schemas.microsoft.com/office/drawing/2014/main" id="{5FA76C16-3D3B-4463-8B02-3F1CA69E5F81}"/>
                </a:ext>
              </a:extLst>
            </p:cNvPr>
            <p:cNvSpPr txBox="1">
              <a:spLocks noChangeArrowheads="1"/>
            </p:cNvSpPr>
            <p:nvPr/>
          </p:nvSpPr>
          <p:spPr bwMode="auto">
            <a:xfrm>
              <a:off x="10310850" y="3429000"/>
              <a:ext cx="642938"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000000"/>
                  </a:solidFill>
                  <a:latin typeface="Century" panose="02040604050505020304" pitchFamily="18" charset="0"/>
                  <a:ea typeface="HGPｺﾞｼｯｸM" panose="020B0600000000000000" pitchFamily="50" charset="-128"/>
                </a:rPr>
                <a:t>自宅</a:t>
              </a:r>
            </a:p>
          </p:txBody>
        </p:sp>
        <p:pic>
          <p:nvPicPr>
            <p:cNvPr id="54370" name="Picture 12">
              <a:extLst>
                <a:ext uri="{FF2B5EF4-FFF2-40B4-BE49-F238E27FC236}">
                  <a16:creationId xmlns:a16="http://schemas.microsoft.com/office/drawing/2014/main" id="{C851EBB1-F84D-47E0-9A44-996F520D56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9412" y="3714752"/>
              <a:ext cx="724095" cy="423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4280" name="グループ化 62">
            <a:extLst>
              <a:ext uri="{FF2B5EF4-FFF2-40B4-BE49-F238E27FC236}">
                <a16:creationId xmlns:a16="http://schemas.microsoft.com/office/drawing/2014/main" id="{C13F6D6F-B365-4766-B68B-680F46362F77}"/>
              </a:ext>
            </a:extLst>
          </p:cNvPr>
          <p:cNvGrpSpPr>
            <a:grpSpLocks/>
          </p:cNvGrpSpPr>
          <p:nvPr/>
        </p:nvGrpSpPr>
        <p:grpSpPr bwMode="auto">
          <a:xfrm>
            <a:off x="3450981" y="3560884"/>
            <a:ext cx="1230923" cy="663820"/>
            <a:chOff x="5095876" y="3643314"/>
            <a:chExt cx="1333544" cy="719139"/>
          </a:xfrm>
        </p:grpSpPr>
        <p:sp>
          <p:nvSpPr>
            <p:cNvPr id="54367" name="Text Box 8">
              <a:extLst>
                <a:ext uri="{FF2B5EF4-FFF2-40B4-BE49-F238E27FC236}">
                  <a16:creationId xmlns:a16="http://schemas.microsoft.com/office/drawing/2014/main" id="{55C59001-0897-4ED8-88C8-C763523EF69C}"/>
                </a:ext>
              </a:extLst>
            </p:cNvPr>
            <p:cNvSpPr txBox="1">
              <a:spLocks noChangeArrowheads="1"/>
            </p:cNvSpPr>
            <p:nvPr/>
          </p:nvSpPr>
          <p:spPr bwMode="auto">
            <a:xfrm>
              <a:off x="5095876" y="3643314"/>
              <a:ext cx="1333544"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108">
                  <a:solidFill>
                    <a:srgbClr val="000000"/>
                  </a:solidFill>
                  <a:latin typeface="Century" panose="02040604050505020304" pitchFamily="18" charset="0"/>
                  <a:ea typeface="HGPｺﾞｼｯｸM" panose="020B0600000000000000" pitchFamily="50" charset="-128"/>
                </a:rPr>
                <a:t>グループホーム</a:t>
              </a:r>
            </a:p>
          </p:txBody>
        </p:sp>
        <p:pic>
          <p:nvPicPr>
            <p:cNvPr id="54368" name="Picture 13">
              <a:extLst>
                <a:ext uri="{FF2B5EF4-FFF2-40B4-BE49-F238E27FC236}">
                  <a16:creationId xmlns:a16="http://schemas.microsoft.com/office/drawing/2014/main" id="{3BAB3BA0-61CF-4317-A303-B290A31F02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38752" y="3929066"/>
              <a:ext cx="850420"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4281" name="グループ化 131">
            <a:extLst>
              <a:ext uri="{FF2B5EF4-FFF2-40B4-BE49-F238E27FC236}">
                <a16:creationId xmlns:a16="http://schemas.microsoft.com/office/drawing/2014/main" id="{BEEA77C5-02BA-43AB-88CA-B7D7C11E45B9}"/>
              </a:ext>
            </a:extLst>
          </p:cNvPr>
          <p:cNvGrpSpPr>
            <a:grpSpLocks/>
          </p:cNvGrpSpPr>
          <p:nvPr/>
        </p:nvGrpSpPr>
        <p:grpSpPr bwMode="auto">
          <a:xfrm>
            <a:off x="3385039" y="4154366"/>
            <a:ext cx="923192" cy="668215"/>
            <a:chOff x="9453594" y="2571744"/>
            <a:chExt cx="1000132" cy="723900"/>
          </a:xfrm>
        </p:grpSpPr>
        <p:pic>
          <p:nvPicPr>
            <p:cNvPr id="54365" name="Picture 17" descr="j0234890[1]">
              <a:extLst>
                <a:ext uri="{FF2B5EF4-FFF2-40B4-BE49-F238E27FC236}">
                  <a16:creationId xmlns:a16="http://schemas.microsoft.com/office/drawing/2014/main" id="{5985A260-8B36-4298-837E-7CF992FCF8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89279" y="2848632"/>
              <a:ext cx="767306" cy="44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66" name="Text Box 9">
              <a:extLst>
                <a:ext uri="{FF2B5EF4-FFF2-40B4-BE49-F238E27FC236}">
                  <a16:creationId xmlns:a16="http://schemas.microsoft.com/office/drawing/2014/main" id="{F6ABD067-D895-442E-8B39-7F307BCAD4C1}"/>
                </a:ext>
              </a:extLst>
            </p:cNvPr>
            <p:cNvSpPr txBox="1">
              <a:spLocks noChangeArrowheads="1"/>
            </p:cNvSpPr>
            <p:nvPr/>
          </p:nvSpPr>
          <p:spPr bwMode="auto">
            <a:xfrm>
              <a:off x="9453594" y="2571744"/>
              <a:ext cx="1000132" cy="363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000000"/>
                  </a:solidFill>
                  <a:latin typeface="Century" panose="02040604050505020304" pitchFamily="18" charset="0"/>
                  <a:ea typeface="HGPｺﾞｼｯｸM" panose="020B0600000000000000" pitchFamily="50" charset="-128"/>
                </a:rPr>
                <a:t>アパート</a:t>
              </a:r>
            </a:p>
          </p:txBody>
        </p:sp>
      </p:grpSp>
      <p:pic>
        <p:nvPicPr>
          <p:cNvPr id="54282" name="Picture 10" descr="C:\Users\MMVLP\AppData\Local\Microsoft\Windows\Temporary Internet Files\Content.IE5\D72XNR2I\MCj02320620000[1].wmf">
            <a:extLst>
              <a:ext uri="{FF2B5EF4-FFF2-40B4-BE49-F238E27FC236}">
                <a16:creationId xmlns:a16="http://schemas.microsoft.com/office/drawing/2014/main" id="{2B4FDD5A-2494-446F-88AC-D48C0EA0B73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42289" y="3915508"/>
            <a:ext cx="659423" cy="88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4283" name="グループ化 68">
            <a:extLst>
              <a:ext uri="{FF2B5EF4-FFF2-40B4-BE49-F238E27FC236}">
                <a16:creationId xmlns:a16="http://schemas.microsoft.com/office/drawing/2014/main" id="{F91B3875-4DB4-4557-A76B-5333EAADD067}"/>
              </a:ext>
            </a:extLst>
          </p:cNvPr>
          <p:cNvGrpSpPr>
            <a:grpSpLocks/>
          </p:cNvGrpSpPr>
          <p:nvPr/>
        </p:nvGrpSpPr>
        <p:grpSpPr bwMode="auto">
          <a:xfrm>
            <a:off x="1406769" y="3626827"/>
            <a:ext cx="857250" cy="791308"/>
            <a:chOff x="7953396" y="3000372"/>
            <a:chExt cx="928694" cy="857254"/>
          </a:xfrm>
        </p:grpSpPr>
        <p:pic>
          <p:nvPicPr>
            <p:cNvPr id="54363" name="Picture 14">
              <a:extLst>
                <a:ext uri="{FF2B5EF4-FFF2-40B4-BE49-F238E27FC236}">
                  <a16:creationId xmlns:a16="http://schemas.microsoft.com/office/drawing/2014/main" id="{9064134F-3606-4CDA-AE46-32DC31D0FD4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53396" y="3000372"/>
              <a:ext cx="855014" cy="608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64" name="Text Box 25">
              <a:extLst>
                <a:ext uri="{FF2B5EF4-FFF2-40B4-BE49-F238E27FC236}">
                  <a16:creationId xmlns:a16="http://schemas.microsoft.com/office/drawing/2014/main" id="{81385BC3-4E99-48E2-89CE-C4F8797AB8A7}"/>
                </a:ext>
              </a:extLst>
            </p:cNvPr>
            <p:cNvSpPr txBox="1">
              <a:spLocks noChangeArrowheads="1"/>
            </p:cNvSpPr>
            <p:nvPr/>
          </p:nvSpPr>
          <p:spPr bwMode="auto">
            <a:xfrm>
              <a:off x="7953396" y="3571876"/>
              <a:ext cx="928694"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6B6BCF"/>
                  </a:solidFill>
                  <a:latin typeface="Century" panose="02040604050505020304" pitchFamily="18" charset="0"/>
                  <a:ea typeface="HGPｺﾞｼｯｸM" panose="020B0600000000000000" pitchFamily="50" charset="-128"/>
                </a:rPr>
                <a:t>入所施設</a:t>
              </a:r>
            </a:p>
          </p:txBody>
        </p:sp>
      </p:grpSp>
      <p:grpSp>
        <p:nvGrpSpPr>
          <p:cNvPr id="54284" name="グループ化 92">
            <a:extLst>
              <a:ext uri="{FF2B5EF4-FFF2-40B4-BE49-F238E27FC236}">
                <a16:creationId xmlns:a16="http://schemas.microsoft.com/office/drawing/2014/main" id="{D1F4BBB5-7CE2-4A49-9855-D3883CF17243}"/>
              </a:ext>
            </a:extLst>
          </p:cNvPr>
          <p:cNvGrpSpPr>
            <a:grpSpLocks/>
          </p:cNvGrpSpPr>
          <p:nvPr/>
        </p:nvGrpSpPr>
        <p:grpSpPr bwMode="auto">
          <a:xfrm>
            <a:off x="6154616" y="4026869"/>
            <a:ext cx="1780442" cy="788377"/>
            <a:chOff x="-1690734" y="4429132"/>
            <a:chExt cx="1928826" cy="854132"/>
          </a:xfrm>
        </p:grpSpPr>
        <p:sp>
          <p:nvSpPr>
            <p:cNvPr id="54361" name="Text Box 25">
              <a:extLst>
                <a:ext uri="{FF2B5EF4-FFF2-40B4-BE49-F238E27FC236}">
                  <a16:creationId xmlns:a16="http://schemas.microsoft.com/office/drawing/2014/main" id="{975F8713-FA3E-4A96-BC5F-06E4554CDC7F}"/>
                </a:ext>
              </a:extLst>
            </p:cNvPr>
            <p:cNvSpPr txBox="1">
              <a:spLocks noChangeArrowheads="1"/>
            </p:cNvSpPr>
            <p:nvPr/>
          </p:nvSpPr>
          <p:spPr bwMode="auto">
            <a:xfrm>
              <a:off x="-1690734" y="5000636"/>
              <a:ext cx="1928826" cy="282628"/>
            </a:xfrm>
            <a:prstGeom prst="rect">
              <a:avLst/>
            </a:prstGeom>
            <a:noFill/>
            <a:ln w="508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108">
                  <a:solidFill>
                    <a:srgbClr val="6B6BCF"/>
                  </a:solidFill>
                  <a:latin typeface="Century" panose="02040604050505020304" pitchFamily="18" charset="0"/>
                  <a:ea typeface="HGPｺﾞｼｯｸM" panose="020B0600000000000000" pitchFamily="50" charset="-128"/>
                </a:rPr>
                <a:t>障害福祉サービス事業所</a:t>
              </a:r>
            </a:p>
          </p:txBody>
        </p:sp>
        <p:pic>
          <p:nvPicPr>
            <p:cNvPr id="54362" name="Picture 36" descr="C:\Users\MMVLP\AppData\Local\Microsoft\Windows\Temporary Internet Files\Content.IE5\VVFBOWF6\MCBL00148_0000[1].wmf">
              <a:extLst>
                <a:ext uri="{FF2B5EF4-FFF2-40B4-BE49-F238E27FC236}">
                  <a16:creationId xmlns:a16="http://schemas.microsoft.com/office/drawing/2014/main" id="{C4D0F8B5-8B46-4180-B88B-3093CEA8A9F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1262106" y="4429132"/>
              <a:ext cx="785818" cy="580643"/>
            </a:xfrm>
            <a:prstGeom prst="rect">
              <a:avLst/>
            </a:prstGeom>
            <a:noFill/>
            <a:ln w="50800">
              <a:solidFill>
                <a:srgbClr val="FF0000"/>
              </a:solidFill>
              <a:miter lim="800000"/>
              <a:headEnd/>
              <a:tailEnd/>
            </a:ln>
            <a:extLst>
              <a:ext uri="{909E8E84-426E-40DD-AFC4-6F175D3DCCD1}">
                <a14:hiddenFill xmlns:a14="http://schemas.microsoft.com/office/drawing/2010/main">
                  <a:solidFill>
                    <a:srgbClr val="FFFFFF"/>
                  </a:solidFill>
                </a14:hiddenFill>
              </a:ext>
            </a:extLst>
          </p:spPr>
        </p:pic>
      </p:grpSp>
      <p:grpSp>
        <p:nvGrpSpPr>
          <p:cNvPr id="54285" name="グループ化 89">
            <a:extLst>
              <a:ext uri="{FF2B5EF4-FFF2-40B4-BE49-F238E27FC236}">
                <a16:creationId xmlns:a16="http://schemas.microsoft.com/office/drawing/2014/main" id="{C6F99B69-8EBD-4A7D-BE66-F7316A2221B9}"/>
              </a:ext>
            </a:extLst>
          </p:cNvPr>
          <p:cNvGrpSpPr>
            <a:grpSpLocks/>
          </p:cNvGrpSpPr>
          <p:nvPr/>
        </p:nvGrpSpPr>
        <p:grpSpPr bwMode="auto">
          <a:xfrm>
            <a:off x="5693020" y="2769577"/>
            <a:ext cx="1121019" cy="857250"/>
            <a:chOff x="881034" y="3286124"/>
            <a:chExt cx="1071549" cy="857237"/>
          </a:xfrm>
        </p:grpSpPr>
        <p:pic>
          <p:nvPicPr>
            <p:cNvPr id="54359" name="Picture 16" descr="j0233584[1]">
              <a:extLst>
                <a:ext uri="{FF2B5EF4-FFF2-40B4-BE49-F238E27FC236}">
                  <a16:creationId xmlns:a16="http://schemas.microsoft.com/office/drawing/2014/main" id="{E45AECB6-BDDE-432A-8750-A29F86FD0BB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66786" y="3286124"/>
              <a:ext cx="549677" cy="645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60" name="Text Box 25">
              <a:extLst>
                <a:ext uri="{FF2B5EF4-FFF2-40B4-BE49-F238E27FC236}">
                  <a16:creationId xmlns:a16="http://schemas.microsoft.com/office/drawing/2014/main" id="{7311D29C-D1E9-4792-9C6E-6D18D3FA1F06}"/>
                </a:ext>
              </a:extLst>
            </p:cNvPr>
            <p:cNvSpPr txBox="1">
              <a:spLocks noChangeArrowheads="1"/>
            </p:cNvSpPr>
            <p:nvPr/>
          </p:nvSpPr>
          <p:spPr bwMode="auto">
            <a:xfrm>
              <a:off x="881034" y="3857628"/>
              <a:ext cx="1071549" cy="2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292">
                  <a:solidFill>
                    <a:srgbClr val="6B6BCF"/>
                  </a:solidFill>
                  <a:latin typeface="Century" panose="02040604050505020304" pitchFamily="18" charset="0"/>
                  <a:ea typeface="HGPｺﾞｼｯｸM" panose="020B0600000000000000" pitchFamily="50" charset="-128"/>
                </a:rPr>
                <a:t>企業</a:t>
              </a:r>
            </a:p>
          </p:txBody>
        </p:sp>
      </p:grpSp>
      <p:grpSp>
        <p:nvGrpSpPr>
          <p:cNvPr id="54286" name="グループ化 88">
            <a:extLst>
              <a:ext uri="{FF2B5EF4-FFF2-40B4-BE49-F238E27FC236}">
                <a16:creationId xmlns:a16="http://schemas.microsoft.com/office/drawing/2014/main" id="{5F24B859-50BF-4323-8873-2643EBAEC0C3}"/>
              </a:ext>
            </a:extLst>
          </p:cNvPr>
          <p:cNvGrpSpPr>
            <a:grpSpLocks/>
          </p:cNvGrpSpPr>
          <p:nvPr/>
        </p:nvGrpSpPr>
        <p:grpSpPr bwMode="auto">
          <a:xfrm>
            <a:off x="5297366" y="5209443"/>
            <a:ext cx="855785" cy="791308"/>
            <a:chOff x="10668040" y="3929066"/>
            <a:chExt cx="927664" cy="857254"/>
          </a:xfrm>
        </p:grpSpPr>
        <p:pic>
          <p:nvPicPr>
            <p:cNvPr id="54357" name="Picture 6" descr="C:\Users\MMVLP\AppData\Local\Microsoft\Windows\Temporary Internet Files\Content.IE5\ADO9HRNP\MCj04342170000[1].wmf">
              <a:extLst>
                <a:ext uri="{FF2B5EF4-FFF2-40B4-BE49-F238E27FC236}">
                  <a16:creationId xmlns:a16="http://schemas.microsoft.com/office/drawing/2014/main" id="{7112BDA0-2010-47B2-BB04-759F50E8615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668040" y="3929066"/>
              <a:ext cx="927664" cy="554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58" name="Text Box 25">
              <a:extLst>
                <a:ext uri="{FF2B5EF4-FFF2-40B4-BE49-F238E27FC236}">
                  <a16:creationId xmlns:a16="http://schemas.microsoft.com/office/drawing/2014/main" id="{3EDE71D5-661C-4E99-A323-F16FF159546B}"/>
                </a:ext>
              </a:extLst>
            </p:cNvPr>
            <p:cNvSpPr txBox="1">
              <a:spLocks noChangeArrowheads="1"/>
            </p:cNvSpPr>
            <p:nvPr/>
          </p:nvSpPr>
          <p:spPr bwMode="auto">
            <a:xfrm>
              <a:off x="10739478" y="4429132"/>
              <a:ext cx="714380"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292">
                  <a:solidFill>
                    <a:srgbClr val="6B6BCF"/>
                  </a:solidFill>
                  <a:latin typeface="Century" panose="02040604050505020304" pitchFamily="18" charset="0"/>
                  <a:ea typeface="HGPｺﾞｼｯｸM" panose="020B0600000000000000" pitchFamily="50" charset="-128"/>
                </a:rPr>
                <a:t>学校</a:t>
              </a:r>
            </a:p>
          </p:txBody>
        </p:sp>
      </p:grpSp>
      <p:grpSp>
        <p:nvGrpSpPr>
          <p:cNvPr id="54287" name="グループ化 69">
            <a:extLst>
              <a:ext uri="{FF2B5EF4-FFF2-40B4-BE49-F238E27FC236}">
                <a16:creationId xmlns:a16="http://schemas.microsoft.com/office/drawing/2014/main" id="{FA3F4B27-9D00-44D1-B244-18FBB2D8C8D9}"/>
              </a:ext>
            </a:extLst>
          </p:cNvPr>
          <p:cNvGrpSpPr>
            <a:grpSpLocks/>
          </p:cNvGrpSpPr>
          <p:nvPr/>
        </p:nvGrpSpPr>
        <p:grpSpPr bwMode="auto">
          <a:xfrm>
            <a:off x="1736481" y="4352193"/>
            <a:ext cx="855785" cy="989135"/>
            <a:chOff x="7810520" y="4000504"/>
            <a:chExt cx="926602" cy="1071568"/>
          </a:xfrm>
        </p:grpSpPr>
        <p:pic>
          <p:nvPicPr>
            <p:cNvPr id="54355" name="Picture 9" descr="C:\Users\MMVLP\AppData\Local\Microsoft\Windows\Temporary Internet Files\Content.IE5\YMACKKTP\MCj01834320000[1].wmf">
              <a:extLst>
                <a:ext uri="{FF2B5EF4-FFF2-40B4-BE49-F238E27FC236}">
                  <a16:creationId xmlns:a16="http://schemas.microsoft.com/office/drawing/2014/main" id="{B1796585-18D3-4854-9719-E76773A1D6F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10520" y="4000504"/>
              <a:ext cx="926602" cy="917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56" name="Text Box 25">
              <a:extLst>
                <a:ext uri="{FF2B5EF4-FFF2-40B4-BE49-F238E27FC236}">
                  <a16:creationId xmlns:a16="http://schemas.microsoft.com/office/drawing/2014/main" id="{616119C7-A517-4A0C-8BB4-532C44EEA34B}"/>
                </a:ext>
              </a:extLst>
            </p:cNvPr>
            <p:cNvSpPr txBox="1">
              <a:spLocks noChangeArrowheads="1"/>
            </p:cNvSpPr>
            <p:nvPr/>
          </p:nvSpPr>
          <p:spPr bwMode="auto">
            <a:xfrm>
              <a:off x="8024834" y="4786322"/>
              <a:ext cx="612325"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6B6BCF"/>
                  </a:solidFill>
                  <a:latin typeface="Century" panose="02040604050505020304" pitchFamily="18" charset="0"/>
                  <a:ea typeface="HGPｺﾞｼｯｸM" panose="020B0600000000000000" pitchFamily="50" charset="-128"/>
                </a:rPr>
                <a:t>病院</a:t>
              </a:r>
              <a:endParaRPr lang="en-US" altLang="ja-JP" sz="1292">
                <a:solidFill>
                  <a:srgbClr val="6B6BCF"/>
                </a:solidFill>
                <a:latin typeface="Century" panose="02040604050505020304" pitchFamily="18" charset="0"/>
                <a:ea typeface="HGPｺﾞｼｯｸM" panose="020B0600000000000000" pitchFamily="50" charset="-128"/>
              </a:endParaRPr>
            </a:p>
          </p:txBody>
        </p:sp>
      </p:grpSp>
      <p:grpSp>
        <p:nvGrpSpPr>
          <p:cNvPr id="54288" name="グループ化 83">
            <a:extLst>
              <a:ext uri="{FF2B5EF4-FFF2-40B4-BE49-F238E27FC236}">
                <a16:creationId xmlns:a16="http://schemas.microsoft.com/office/drawing/2014/main" id="{344FE99A-59B2-4748-AFD0-60E6A698A469}"/>
              </a:ext>
            </a:extLst>
          </p:cNvPr>
          <p:cNvGrpSpPr>
            <a:grpSpLocks/>
          </p:cNvGrpSpPr>
          <p:nvPr/>
        </p:nvGrpSpPr>
        <p:grpSpPr bwMode="auto">
          <a:xfrm>
            <a:off x="2264020" y="2901461"/>
            <a:ext cx="845526" cy="844062"/>
            <a:chOff x="6596074" y="2500306"/>
            <a:chExt cx="774828" cy="762003"/>
          </a:xfrm>
        </p:grpSpPr>
        <p:pic>
          <p:nvPicPr>
            <p:cNvPr id="54353" name="Picture 10" descr="C:\Users\MMVLP\AppData\Local\Microsoft\Windows\Temporary Internet Files\Content.IE5\ADO9HRNP\MCj04156700000[1].wmf">
              <a:extLst>
                <a:ext uri="{FF2B5EF4-FFF2-40B4-BE49-F238E27FC236}">
                  <a16:creationId xmlns:a16="http://schemas.microsoft.com/office/drawing/2014/main" id="{B025BE33-8F80-432B-8409-B24197B30C8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96074" y="2500306"/>
              <a:ext cx="703050" cy="531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54" name="Text Box 25">
              <a:extLst>
                <a:ext uri="{FF2B5EF4-FFF2-40B4-BE49-F238E27FC236}">
                  <a16:creationId xmlns:a16="http://schemas.microsoft.com/office/drawing/2014/main" id="{838E5D06-66E7-49DC-BEC4-545EC4C41E27}"/>
                </a:ext>
              </a:extLst>
            </p:cNvPr>
            <p:cNvSpPr txBox="1">
              <a:spLocks noChangeArrowheads="1"/>
            </p:cNvSpPr>
            <p:nvPr/>
          </p:nvSpPr>
          <p:spPr bwMode="auto">
            <a:xfrm>
              <a:off x="6656522" y="2976559"/>
              <a:ext cx="71438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6B6BCF"/>
                  </a:solidFill>
                  <a:latin typeface="Century" panose="02040604050505020304" pitchFamily="18" charset="0"/>
                  <a:ea typeface="HGPｺﾞｼｯｸM" panose="020B0600000000000000" pitchFamily="50" charset="-128"/>
                </a:rPr>
                <a:t>行政</a:t>
              </a:r>
            </a:p>
          </p:txBody>
        </p:sp>
      </p:grpSp>
      <p:pic>
        <p:nvPicPr>
          <p:cNvPr id="54289" name="Picture 18" descr="C:\Users\MMVLP\AppData\Local\Microsoft\Windows\Temporary Internet Files\Content.IE5\D72XNR2I\MCj04454420000[1].wmf">
            <a:extLst>
              <a:ext uri="{FF2B5EF4-FFF2-40B4-BE49-F238E27FC236}">
                <a16:creationId xmlns:a16="http://schemas.microsoft.com/office/drawing/2014/main" id="{FCBCDCCB-AE04-421F-B928-3EF9F401EDC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682154" y="3231174"/>
            <a:ext cx="461597" cy="75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90" name="Text Box 25">
            <a:extLst>
              <a:ext uri="{FF2B5EF4-FFF2-40B4-BE49-F238E27FC236}">
                <a16:creationId xmlns:a16="http://schemas.microsoft.com/office/drawing/2014/main" id="{AD614E1F-92A0-4A38-A32F-142FB04A1190}"/>
              </a:ext>
            </a:extLst>
          </p:cNvPr>
          <p:cNvSpPr txBox="1">
            <a:spLocks noChangeArrowheads="1"/>
          </p:cNvSpPr>
          <p:nvPr/>
        </p:nvSpPr>
        <p:spPr bwMode="auto">
          <a:xfrm>
            <a:off x="7011866" y="3297116"/>
            <a:ext cx="1318846" cy="461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108">
                <a:solidFill>
                  <a:srgbClr val="6B6BCF"/>
                </a:solidFill>
                <a:latin typeface="Century" panose="02040604050505020304" pitchFamily="18" charset="0"/>
                <a:ea typeface="HGPｺﾞｼｯｸM" panose="020B0600000000000000" pitchFamily="50" charset="-128"/>
              </a:rPr>
              <a:t>障害者就業・</a:t>
            </a:r>
            <a:endParaRPr lang="en-US" altLang="ja-JP" sz="1108">
              <a:solidFill>
                <a:srgbClr val="6B6BCF"/>
              </a:solidFill>
              <a:latin typeface="Century" panose="02040604050505020304" pitchFamily="18" charset="0"/>
              <a:ea typeface="HGPｺﾞｼｯｸM" panose="020B0600000000000000" pitchFamily="50" charset="-128"/>
            </a:endParaRPr>
          </a:p>
          <a:p>
            <a:pPr algn="just"/>
            <a:r>
              <a:rPr lang="ja-JP" altLang="en-US" sz="1108">
                <a:solidFill>
                  <a:srgbClr val="6B6BCF"/>
                </a:solidFill>
                <a:latin typeface="Century" panose="02040604050505020304" pitchFamily="18" charset="0"/>
                <a:ea typeface="HGPｺﾞｼｯｸM" panose="020B0600000000000000" pitchFamily="50" charset="-128"/>
              </a:rPr>
              <a:t>生活支援センター</a:t>
            </a:r>
            <a:endParaRPr lang="en-US" altLang="ja-JP" sz="1108">
              <a:solidFill>
                <a:srgbClr val="6B6BCF"/>
              </a:solidFill>
              <a:latin typeface="Century" panose="02040604050505020304" pitchFamily="18" charset="0"/>
              <a:ea typeface="HGPｺﾞｼｯｸM" panose="020B0600000000000000" pitchFamily="50" charset="-128"/>
            </a:endParaRPr>
          </a:p>
        </p:txBody>
      </p:sp>
      <p:grpSp>
        <p:nvGrpSpPr>
          <p:cNvPr id="54291" name="グループ化 91">
            <a:extLst>
              <a:ext uri="{FF2B5EF4-FFF2-40B4-BE49-F238E27FC236}">
                <a16:creationId xmlns:a16="http://schemas.microsoft.com/office/drawing/2014/main" id="{7EDA3759-F8F3-4B56-B3B0-DB922E5268FE}"/>
              </a:ext>
            </a:extLst>
          </p:cNvPr>
          <p:cNvGrpSpPr>
            <a:grpSpLocks/>
          </p:cNvGrpSpPr>
          <p:nvPr/>
        </p:nvGrpSpPr>
        <p:grpSpPr bwMode="auto">
          <a:xfrm>
            <a:off x="6088674" y="4747846"/>
            <a:ext cx="923192" cy="879231"/>
            <a:chOff x="2680236" y="5000636"/>
            <a:chExt cx="1000132" cy="952573"/>
          </a:xfrm>
        </p:grpSpPr>
        <p:pic>
          <p:nvPicPr>
            <p:cNvPr id="54351" name="Picture 2" descr="C:\Users\MMVLP\AppData\Local\Microsoft\Windows\Temporary Internet Files\Content.IE5\VVFBOWF6\MCj03340940000[1].wmf">
              <a:extLst>
                <a:ext uri="{FF2B5EF4-FFF2-40B4-BE49-F238E27FC236}">
                  <a16:creationId xmlns:a16="http://schemas.microsoft.com/office/drawing/2014/main" id="{FD58B948-D4CC-4A22-8003-B930894CB4A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81299" y="5000636"/>
              <a:ext cx="565981" cy="735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52" name="Text Box 25">
              <a:extLst>
                <a:ext uri="{FF2B5EF4-FFF2-40B4-BE49-F238E27FC236}">
                  <a16:creationId xmlns:a16="http://schemas.microsoft.com/office/drawing/2014/main" id="{7D814B49-5D6F-4EB6-B358-ABA0A69B0275}"/>
                </a:ext>
              </a:extLst>
            </p:cNvPr>
            <p:cNvSpPr txBox="1">
              <a:spLocks noChangeArrowheads="1"/>
            </p:cNvSpPr>
            <p:nvPr/>
          </p:nvSpPr>
          <p:spPr bwMode="auto">
            <a:xfrm>
              <a:off x="2680236" y="5683334"/>
              <a:ext cx="1000132"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292">
                  <a:solidFill>
                    <a:srgbClr val="6B6BCF"/>
                  </a:solidFill>
                  <a:latin typeface="Century" panose="02040604050505020304" pitchFamily="18" charset="0"/>
                  <a:ea typeface="HGPｺﾞｼｯｸM" panose="020B0600000000000000" pitchFamily="50" charset="-128"/>
                </a:rPr>
                <a:t>宅建業者</a:t>
              </a:r>
            </a:p>
          </p:txBody>
        </p:sp>
      </p:grpSp>
      <p:sp>
        <p:nvSpPr>
          <p:cNvPr id="49" name="Text Box 4">
            <a:extLst>
              <a:ext uri="{FF2B5EF4-FFF2-40B4-BE49-F238E27FC236}">
                <a16:creationId xmlns:a16="http://schemas.microsoft.com/office/drawing/2014/main" id="{02FFBF5C-33A8-4567-AF6D-7C6D1FB62CD0}"/>
              </a:ext>
            </a:extLst>
          </p:cNvPr>
          <p:cNvSpPr txBox="1">
            <a:spLocks noChangeArrowheads="1"/>
          </p:cNvSpPr>
          <p:nvPr/>
        </p:nvSpPr>
        <p:spPr bwMode="auto">
          <a:xfrm>
            <a:off x="3516922" y="3297115"/>
            <a:ext cx="2277209" cy="310909"/>
          </a:xfrm>
          <a:prstGeom prst="rect">
            <a:avLst/>
          </a:prstGeom>
          <a:solidFill>
            <a:schemeClr val="accent5">
              <a:lumMod val="90000"/>
            </a:schemeClr>
          </a:solidFill>
          <a:ln w="38100" cmpd="dbl">
            <a:solidFill>
              <a:srgbClr val="000000"/>
            </a:solidFill>
            <a:miter lim="800000"/>
            <a:headEnd/>
            <a:tailEnd/>
          </a:ln>
        </p:spPr>
        <p:txBody>
          <a:bodyPr lIns="84376" tIns="42189" rIns="84376" bIns="42189" anchor="ctr"/>
          <a:lstStyle/>
          <a:p>
            <a:pPr algn="ctr" eaLnBrk="0" hangingPunct="0">
              <a:defRPr/>
            </a:pPr>
            <a:r>
              <a:rPr lang="ja-JP" altLang="en-US" sz="1200" b="1" dirty="0">
                <a:solidFill>
                  <a:srgbClr val="000000"/>
                </a:solidFill>
                <a:latin typeface="Century" pitchFamily="18" charset="0"/>
                <a:ea typeface="ＤＨＰ特太ゴシック体" pitchFamily="2" charset="-128"/>
              </a:rPr>
              <a:t>安心して暮らせる住まいの場</a:t>
            </a:r>
          </a:p>
        </p:txBody>
      </p:sp>
      <p:sp>
        <p:nvSpPr>
          <p:cNvPr id="52" name="左矢印 51">
            <a:extLst>
              <a:ext uri="{FF2B5EF4-FFF2-40B4-BE49-F238E27FC236}">
                <a16:creationId xmlns:a16="http://schemas.microsoft.com/office/drawing/2014/main" id="{11AD9E9D-11E8-497E-BDF6-79E029D08291}"/>
              </a:ext>
            </a:extLst>
          </p:cNvPr>
          <p:cNvSpPr/>
          <p:nvPr/>
        </p:nvSpPr>
        <p:spPr>
          <a:xfrm flipH="1">
            <a:off x="2198077" y="3890597"/>
            <a:ext cx="1055077" cy="659423"/>
          </a:xfrm>
          <a:prstGeom prst="leftArrow">
            <a:avLst/>
          </a:prstGeom>
          <a:solidFill>
            <a:srgbClr val="FFC000"/>
          </a:solidFill>
          <a:ln w="25400">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62" dirty="0">
              <a:solidFill>
                <a:srgbClr val="FFFFFF"/>
              </a:solidFill>
            </a:endParaRPr>
          </a:p>
        </p:txBody>
      </p:sp>
      <p:sp>
        <p:nvSpPr>
          <p:cNvPr id="54294" name="テキスト ボックス 52">
            <a:extLst>
              <a:ext uri="{FF2B5EF4-FFF2-40B4-BE49-F238E27FC236}">
                <a16:creationId xmlns:a16="http://schemas.microsoft.com/office/drawing/2014/main" id="{C5CF186F-7130-4FBC-8CB0-3AECA11E3E9B}"/>
              </a:ext>
            </a:extLst>
          </p:cNvPr>
          <p:cNvSpPr txBox="1">
            <a:spLocks noChangeArrowheads="1"/>
          </p:cNvSpPr>
          <p:nvPr/>
        </p:nvSpPr>
        <p:spPr bwMode="auto">
          <a:xfrm>
            <a:off x="2053004" y="4063513"/>
            <a:ext cx="1258765" cy="319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477">
                <a:solidFill>
                  <a:srgbClr val="000000"/>
                </a:solidFill>
                <a:latin typeface="HGP明朝B" panose="02020800000000000000" pitchFamily="18" charset="-128"/>
                <a:ea typeface="ＤＨＰ特太ゴシック体"/>
                <a:cs typeface="ＤＨＰ特太ゴシック体"/>
              </a:rPr>
              <a:t>地域移行</a:t>
            </a:r>
          </a:p>
        </p:txBody>
      </p:sp>
      <p:sp>
        <p:nvSpPr>
          <p:cNvPr id="54295" name="Text Box 4">
            <a:extLst>
              <a:ext uri="{FF2B5EF4-FFF2-40B4-BE49-F238E27FC236}">
                <a16:creationId xmlns:a16="http://schemas.microsoft.com/office/drawing/2014/main" id="{0A253C9A-300D-4645-B5F8-F0090BEE4C90}"/>
              </a:ext>
            </a:extLst>
          </p:cNvPr>
          <p:cNvSpPr txBox="1">
            <a:spLocks noChangeArrowheads="1"/>
          </p:cNvSpPr>
          <p:nvPr/>
        </p:nvSpPr>
        <p:spPr bwMode="auto">
          <a:xfrm>
            <a:off x="3385039" y="2110154"/>
            <a:ext cx="2307981" cy="329712"/>
          </a:xfrm>
          <a:prstGeom prst="rect">
            <a:avLst/>
          </a:prstGeom>
          <a:solidFill>
            <a:srgbClr val="CCFFCC"/>
          </a:solidFill>
          <a:ln w="19050">
            <a:solidFill>
              <a:srgbClr val="000000"/>
            </a:solidFill>
            <a:miter lim="800000"/>
            <a:headEnd/>
            <a:tailEnd/>
          </a:ln>
        </p:spPr>
        <p:txBody>
          <a:bodyPr lIns="84376" tIns="42189" rIns="84376" bIns="42189"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292" b="1">
                <a:solidFill>
                  <a:srgbClr val="000000"/>
                </a:solidFill>
                <a:latin typeface="Century" panose="02040604050505020304" pitchFamily="18" charset="0"/>
                <a:ea typeface="HG丸ｺﾞｼｯｸM-PRO" panose="020F0600000000000000" pitchFamily="50" charset="-128"/>
              </a:rPr>
              <a:t>地域社会での普通の暮らし</a:t>
            </a:r>
          </a:p>
        </p:txBody>
      </p:sp>
      <p:grpSp>
        <p:nvGrpSpPr>
          <p:cNvPr id="54296" name="グループ化 93">
            <a:extLst>
              <a:ext uri="{FF2B5EF4-FFF2-40B4-BE49-F238E27FC236}">
                <a16:creationId xmlns:a16="http://schemas.microsoft.com/office/drawing/2014/main" id="{088A9825-6884-49E1-8589-F3555D3381F8}"/>
              </a:ext>
            </a:extLst>
          </p:cNvPr>
          <p:cNvGrpSpPr>
            <a:grpSpLocks/>
          </p:cNvGrpSpPr>
          <p:nvPr/>
        </p:nvGrpSpPr>
        <p:grpSpPr bwMode="auto">
          <a:xfrm>
            <a:off x="3582866" y="5143500"/>
            <a:ext cx="1978269" cy="1186962"/>
            <a:chOff x="4167182" y="2214554"/>
            <a:chExt cx="1643074" cy="1143008"/>
          </a:xfrm>
        </p:grpSpPr>
        <p:sp>
          <p:nvSpPr>
            <p:cNvPr id="54349" name="Text Box 24">
              <a:extLst>
                <a:ext uri="{FF2B5EF4-FFF2-40B4-BE49-F238E27FC236}">
                  <a16:creationId xmlns:a16="http://schemas.microsoft.com/office/drawing/2014/main" id="{6CBBFB05-70CA-4DBC-B11A-207E7A868DD8}"/>
                </a:ext>
              </a:extLst>
            </p:cNvPr>
            <p:cNvSpPr txBox="1">
              <a:spLocks noChangeArrowheads="1"/>
            </p:cNvSpPr>
            <p:nvPr/>
          </p:nvSpPr>
          <p:spPr bwMode="auto">
            <a:xfrm>
              <a:off x="4167182" y="3000372"/>
              <a:ext cx="1643074" cy="357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292">
                  <a:solidFill>
                    <a:srgbClr val="FF0000"/>
                  </a:solidFill>
                  <a:latin typeface="Century" panose="02040604050505020304" pitchFamily="18" charset="0"/>
                  <a:ea typeface="HGPｺﾞｼｯｸM" panose="020B0600000000000000" pitchFamily="50" charset="-128"/>
                </a:rPr>
                <a:t>相談支援事業者</a:t>
              </a:r>
            </a:p>
          </p:txBody>
        </p:sp>
        <p:pic>
          <p:nvPicPr>
            <p:cNvPr id="54350" name="Picture 35" descr="C:\Users\MMVLP\AppData\Local\Microsoft\Windows\Temporary Internet Files\Content.IE5\VVFBOWF6\MCj04371130000[1].wmf">
              <a:extLst>
                <a:ext uri="{FF2B5EF4-FFF2-40B4-BE49-F238E27FC236}">
                  <a16:creationId xmlns:a16="http://schemas.microsoft.com/office/drawing/2014/main" id="{4EC6DDA9-C9D8-42D2-8939-31055CEE06A7}"/>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48150" y="2214554"/>
              <a:ext cx="879485" cy="8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4297" name="テキスト ボックス 97">
            <a:extLst>
              <a:ext uri="{FF2B5EF4-FFF2-40B4-BE49-F238E27FC236}">
                <a16:creationId xmlns:a16="http://schemas.microsoft.com/office/drawing/2014/main" id="{D33F53DF-33DF-4D76-9A80-2EE5DDB08D32}"/>
              </a:ext>
            </a:extLst>
          </p:cNvPr>
          <p:cNvSpPr txBox="1">
            <a:spLocks noChangeArrowheads="1"/>
          </p:cNvSpPr>
          <p:nvPr/>
        </p:nvSpPr>
        <p:spPr bwMode="auto">
          <a:xfrm>
            <a:off x="3121269" y="2571751"/>
            <a:ext cx="2813538" cy="426426"/>
          </a:xfrm>
          <a:prstGeom prst="rect">
            <a:avLst/>
          </a:prstGeom>
          <a:solidFill>
            <a:srgbClr val="FFFF66"/>
          </a:solidFill>
          <a:ln w="38100" cmpd="dbl">
            <a:solidFill>
              <a:srgbClr val="000000"/>
            </a:solidFill>
            <a:miter lim="800000"/>
            <a:headEnd/>
            <a:tailEnd/>
          </a:ln>
        </p:spPr>
        <p:txBody>
          <a:bodyPr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108">
                <a:solidFill>
                  <a:srgbClr val="000000"/>
                </a:solidFill>
                <a:latin typeface="ＭＳ Ｐゴシック" panose="020B0600070205080204" pitchFamily="50" charset="-128"/>
                <a:ea typeface="ＤＨＰ特太ゴシック体"/>
                <a:cs typeface="ＤＨＰ特太ゴシック体"/>
              </a:rPr>
              <a:t>関係者の連携によるネットワーク</a:t>
            </a:r>
            <a:endParaRPr lang="en-US" altLang="ja-JP" sz="1108">
              <a:solidFill>
                <a:srgbClr val="000000"/>
              </a:solidFill>
              <a:latin typeface="ＭＳ Ｐゴシック" panose="020B0600070205080204" pitchFamily="50" charset="-128"/>
              <a:ea typeface="ＤＨＰ特太ゴシック体"/>
              <a:cs typeface="ＤＨＰ特太ゴシック体"/>
            </a:endParaRPr>
          </a:p>
          <a:p>
            <a:pPr algn="ctr" eaLnBrk="1" hangingPunct="1"/>
            <a:r>
              <a:rPr lang="ja-JP" altLang="en-US" sz="1108">
                <a:solidFill>
                  <a:srgbClr val="000000"/>
                </a:solidFill>
                <a:latin typeface="ＭＳ Ｐゴシック" panose="020B0600070205080204" pitchFamily="50" charset="-128"/>
                <a:ea typeface="ＤＨＰ特太ゴシック体"/>
                <a:cs typeface="ＤＨＰ特太ゴシック体"/>
              </a:rPr>
              <a:t>（自立支援協議会）</a:t>
            </a:r>
          </a:p>
        </p:txBody>
      </p:sp>
      <p:sp>
        <p:nvSpPr>
          <p:cNvPr id="103" name="上下矢印 102">
            <a:extLst>
              <a:ext uri="{FF2B5EF4-FFF2-40B4-BE49-F238E27FC236}">
                <a16:creationId xmlns:a16="http://schemas.microsoft.com/office/drawing/2014/main" id="{CCFAEFCB-55BA-4C91-88F5-5B28A5A5606C}"/>
              </a:ext>
            </a:extLst>
          </p:cNvPr>
          <p:cNvSpPr/>
          <p:nvPr/>
        </p:nvSpPr>
        <p:spPr>
          <a:xfrm>
            <a:off x="4399085" y="4693628"/>
            <a:ext cx="304800" cy="527538"/>
          </a:xfrm>
          <a:prstGeom prst="upDownArrow">
            <a:avLst/>
          </a:prstGeom>
          <a:solidFill>
            <a:srgbClr val="FF99FF"/>
          </a:solid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62">
              <a:solidFill>
                <a:srgbClr val="FFFFFF"/>
              </a:solidFill>
            </a:endParaRPr>
          </a:p>
        </p:txBody>
      </p:sp>
      <p:grpSp>
        <p:nvGrpSpPr>
          <p:cNvPr id="54299" name="グループ化 103">
            <a:extLst>
              <a:ext uri="{FF2B5EF4-FFF2-40B4-BE49-F238E27FC236}">
                <a16:creationId xmlns:a16="http://schemas.microsoft.com/office/drawing/2014/main" id="{9AC14756-0DCB-4E77-8771-90E510047553}"/>
              </a:ext>
            </a:extLst>
          </p:cNvPr>
          <p:cNvGrpSpPr>
            <a:grpSpLocks/>
          </p:cNvGrpSpPr>
          <p:nvPr/>
        </p:nvGrpSpPr>
        <p:grpSpPr bwMode="auto">
          <a:xfrm>
            <a:off x="7869116" y="5539154"/>
            <a:ext cx="725366" cy="857250"/>
            <a:chOff x="8024834" y="2214554"/>
            <a:chExt cx="785818" cy="928692"/>
          </a:xfrm>
        </p:grpSpPr>
        <p:pic>
          <p:nvPicPr>
            <p:cNvPr id="54347" name="Picture 12" descr="C:\Users\MMVLP\AppData\Local\Microsoft\Windows\Temporary Internet Files\Content.IE5\YMACKKTP\MCj02120870000[1].wmf">
              <a:extLst>
                <a:ext uri="{FF2B5EF4-FFF2-40B4-BE49-F238E27FC236}">
                  <a16:creationId xmlns:a16="http://schemas.microsoft.com/office/drawing/2014/main" id="{B486E308-4A64-454B-B9F0-5358C9D6CA7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024834" y="2214554"/>
              <a:ext cx="762281" cy="672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48" name="Text Box 25">
              <a:extLst>
                <a:ext uri="{FF2B5EF4-FFF2-40B4-BE49-F238E27FC236}">
                  <a16:creationId xmlns:a16="http://schemas.microsoft.com/office/drawing/2014/main" id="{F007BE31-2B9A-47EF-B8E0-2CE3852F271C}"/>
                </a:ext>
              </a:extLst>
            </p:cNvPr>
            <p:cNvSpPr txBox="1">
              <a:spLocks noChangeArrowheads="1"/>
            </p:cNvSpPr>
            <p:nvPr/>
          </p:nvSpPr>
          <p:spPr bwMode="auto">
            <a:xfrm>
              <a:off x="8167710" y="2857496"/>
              <a:ext cx="642942"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6B6BCF"/>
                  </a:solidFill>
                  <a:latin typeface="Century" panose="02040604050505020304" pitchFamily="18" charset="0"/>
                  <a:ea typeface="HGPｺﾞｼｯｸM" panose="020B0600000000000000" pitchFamily="50" charset="-128"/>
                </a:rPr>
                <a:t>銀行</a:t>
              </a:r>
            </a:p>
          </p:txBody>
        </p:sp>
      </p:grpSp>
      <p:grpSp>
        <p:nvGrpSpPr>
          <p:cNvPr id="54300" name="グループ化 140">
            <a:extLst>
              <a:ext uri="{FF2B5EF4-FFF2-40B4-BE49-F238E27FC236}">
                <a16:creationId xmlns:a16="http://schemas.microsoft.com/office/drawing/2014/main" id="{A015B82F-2DB9-4BE2-97EC-4501C2104A35}"/>
              </a:ext>
            </a:extLst>
          </p:cNvPr>
          <p:cNvGrpSpPr>
            <a:grpSpLocks/>
          </p:cNvGrpSpPr>
          <p:nvPr/>
        </p:nvGrpSpPr>
        <p:grpSpPr bwMode="auto">
          <a:xfrm>
            <a:off x="8132884" y="4418135"/>
            <a:ext cx="791308" cy="989134"/>
            <a:chOff x="8739214" y="4786322"/>
            <a:chExt cx="857256" cy="1071570"/>
          </a:xfrm>
        </p:grpSpPr>
        <p:pic>
          <p:nvPicPr>
            <p:cNvPr id="54345" name="Picture 19" descr="C:\Users\MMVLP\AppData\Local\Microsoft\Windows\Temporary Internet Files\Content.IE5\D72XNR2I\MCj04176520000[1].wmf">
              <a:extLst>
                <a:ext uri="{FF2B5EF4-FFF2-40B4-BE49-F238E27FC236}">
                  <a16:creationId xmlns:a16="http://schemas.microsoft.com/office/drawing/2014/main" id="{C3838088-5D45-43FB-B061-3A4582E2ECE6}"/>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739214" y="4786322"/>
              <a:ext cx="814938" cy="845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46" name="Text Box 25">
              <a:extLst>
                <a:ext uri="{FF2B5EF4-FFF2-40B4-BE49-F238E27FC236}">
                  <a16:creationId xmlns:a16="http://schemas.microsoft.com/office/drawing/2014/main" id="{C598677C-F0C8-465A-A32E-8B21C903686F}"/>
                </a:ext>
              </a:extLst>
            </p:cNvPr>
            <p:cNvSpPr txBox="1">
              <a:spLocks noChangeArrowheads="1"/>
            </p:cNvSpPr>
            <p:nvPr/>
          </p:nvSpPr>
          <p:spPr bwMode="auto">
            <a:xfrm>
              <a:off x="8810652" y="5572140"/>
              <a:ext cx="785818" cy="285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6B6BCF"/>
                  </a:solidFill>
                  <a:latin typeface="Century" panose="02040604050505020304" pitchFamily="18" charset="0"/>
                  <a:ea typeface="HGPｺﾞｼｯｸM" panose="020B0600000000000000" pitchFamily="50" charset="-128"/>
                </a:rPr>
                <a:t>郵便局</a:t>
              </a:r>
            </a:p>
          </p:txBody>
        </p:sp>
      </p:grpSp>
      <p:grpSp>
        <p:nvGrpSpPr>
          <p:cNvPr id="54301" name="グループ化 106">
            <a:extLst>
              <a:ext uri="{FF2B5EF4-FFF2-40B4-BE49-F238E27FC236}">
                <a16:creationId xmlns:a16="http://schemas.microsoft.com/office/drawing/2014/main" id="{B2AA19EB-719E-4810-B296-0CBB5C0FC901}"/>
              </a:ext>
            </a:extLst>
          </p:cNvPr>
          <p:cNvGrpSpPr>
            <a:grpSpLocks/>
          </p:cNvGrpSpPr>
          <p:nvPr/>
        </p:nvGrpSpPr>
        <p:grpSpPr bwMode="auto">
          <a:xfrm>
            <a:off x="219808" y="5275385"/>
            <a:ext cx="725366" cy="725366"/>
            <a:chOff x="666720" y="2571744"/>
            <a:chExt cx="785818" cy="785818"/>
          </a:xfrm>
        </p:grpSpPr>
        <p:pic>
          <p:nvPicPr>
            <p:cNvPr id="54343" name="Picture 20" descr="C:\Users\MMVLP\AppData\Local\Microsoft\Windows\Temporary Internet Files\Content.IE5\D72XNR2I\MCj02366700000[1].wmf">
              <a:extLst>
                <a:ext uri="{FF2B5EF4-FFF2-40B4-BE49-F238E27FC236}">
                  <a16:creationId xmlns:a16="http://schemas.microsoft.com/office/drawing/2014/main" id="{CBB8593C-221C-49A3-80D5-7ADDFF6AC7D3}"/>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38158" y="2571744"/>
              <a:ext cx="571504" cy="5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44" name="Text Box 25">
              <a:extLst>
                <a:ext uri="{FF2B5EF4-FFF2-40B4-BE49-F238E27FC236}">
                  <a16:creationId xmlns:a16="http://schemas.microsoft.com/office/drawing/2014/main" id="{F8E02801-42C4-4832-90AE-96322FF823E1}"/>
                </a:ext>
              </a:extLst>
            </p:cNvPr>
            <p:cNvSpPr txBox="1">
              <a:spLocks noChangeArrowheads="1"/>
            </p:cNvSpPr>
            <p:nvPr/>
          </p:nvSpPr>
          <p:spPr bwMode="auto">
            <a:xfrm>
              <a:off x="666720" y="3071810"/>
              <a:ext cx="785818" cy="285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6B6BCF"/>
                  </a:solidFill>
                  <a:latin typeface="Century" panose="02040604050505020304" pitchFamily="18" charset="0"/>
                  <a:ea typeface="HGPｺﾞｼｯｸM" panose="020B0600000000000000" pitchFamily="50" charset="-128"/>
                </a:rPr>
                <a:t>デパート</a:t>
              </a:r>
            </a:p>
          </p:txBody>
        </p:sp>
      </p:grpSp>
      <p:grpSp>
        <p:nvGrpSpPr>
          <p:cNvPr id="54302" name="グループ化 110">
            <a:extLst>
              <a:ext uri="{FF2B5EF4-FFF2-40B4-BE49-F238E27FC236}">
                <a16:creationId xmlns:a16="http://schemas.microsoft.com/office/drawing/2014/main" id="{FD5B3406-83CD-41A9-873E-72FE06BB8E51}"/>
              </a:ext>
            </a:extLst>
          </p:cNvPr>
          <p:cNvGrpSpPr>
            <a:grpSpLocks/>
          </p:cNvGrpSpPr>
          <p:nvPr/>
        </p:nvGrpSpPr>
        <p:grpSpPr bwMode="auto">
          <a:xfrm>
            <a:off x="7407520" y="2307981"/>
            <a:ext cx="813288" cy="1055077"/>
            <a:chOff x="8453462" y="3286124"/>
            <a:chExt cx="881034" cy="1143008"/>
          </a:xfrm>
        </p:grpSpPr>
        <p:pic>
          <p:nvPicPr>
            <p:cNvPr id="54341" name="Picture 21" descr="C:\Users\MMVLP\AppData\Local\Microsoft\Windows\Temporary Internet Files\Content.IE5\ADO9HRNP\MCj04179700000[1].wmf">
              <a:extLst>
                <a:ext uri="{FF2B5EF4-FFF2-40B4-BE49-F238E27FC236}">
                  <a16:creationId xmlns:a16="http://schemas.microsoft.com/office/drawing/2014/main" id="{1CC2EC1E-D238-4C88-8B3E-3F945BE9815E}"/>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453462" y="3286124"/>
              <a:ext cx="881034" cy="882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42" name="Text Box 25">
              <a:extLst>
                <a:ext uri="{FF2B5EF4-FFF2-40B4-BE49-F238E27FC236}">
                  <a16:creationId xmlns:a16="http://schemas.microsoft.com/office/drawing/2014/main" id="{FE5A4A55-6B44-4A75-82AE-9EED6C4049B4}"/>
                </a:ext>
              </a:extLst>
            </p:cNvPr>
            <p:cNvSpPr txBox="1">
              <a:spLocks noChangeArrowheads="1"/>
            </p:cNvSpPr>
            <p:nvPr/>
          </p:nvSpPr>
          <p:spPr bwMode="auto">
            <a:xfrm>
              <a:off x="8596338" y="4071942"/>
              <a:ext cx="714380" cy="357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6B6BCF"/>
                  </a:solidFill>
                  <a:latin typeface="Century" panose="02040604050505020304" pitchFamily="18" charset="0"/>
                  <a:ea typeface="HGPｺﾞｼｯｸM" panose="020B0600000000000000" pitchFamily="50" charset="-128"/>
                </a:rPr>
                <a:t>バス</a:t>
              </a:r>
            </a:p>
          </p:txBody>
        </p:sp>
      </p:grpSp>
      <p:pic>
        <p:nvPicPr>
          <p:cNvPr id="54303" name="Picture 22" descr="C:\Users\MMVLP\AppData\Local\Microsoft\Windows\Temporary Internet Files\Content.IE5\D72XNR2I\MCj02516930000[1].wmf">
            <a:extLst>
              <a:ext uri="{FF2B5EF4-FFF2-40B4-BE49-F238E27FC236}">
                <a16:creationId xmlns:a16="http://schemas.microsoft.com/office/drawing/2014/main" id="{159621AC-7777-4FDC-86F6-BB7538A8149B}"/>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61847" y="5473212"/>
            <a:ext cx="555381" cy="703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04" name="Text Box 25">
            <a:extLst>
              <a:ext uri="{FF2B5EF4-FFF2-40B4-BE49-F238E27FC236}">
                <a16:creationId xmlns:a16="http://schemas.microsoft.com/office/drawing/2014/main" id="{F65D185A-4B92-4984-88D6-A020246952A1}"/>
              </a:ext>
            </a:extLst>
          </p:cNvPr>
          <p:cNvSpPr txBox="1">
            <a:spLocks noChangeArrowheads="1"/>
          </p:cNvSpPr>
          <p:nvPr/>
        </p:nvSpPr>
        <p:spPr bwMode="auto">
          <a:xfrm>
            <a:off x="1736482" y="5605097"/>
            <a:ext cx="782515" cy="263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292">
                <a:solidFill>
                  <a:srgbClr val="6B6BCF"/>
                </a:solidFill>
                <a:latin typeface="Century" panose="02040604050505020304" pitchFamily="18" charset="0"/>
                <a:ea typeface="HGPｺﾞｼｯｸM" panose="020B0600000000000000" pitchFamily="50" charset="-128"/>
              </a:rPr>
              <a:t>商店街</a:t>
            </a:r>
          </a:p>
        </p:txBody>
      </p:sp>
      <p:pic>
        <p:nvPicPr>
          <p:cNvPr id="54305" name="Picture 26" descr="C:\Users\MMVLP\AppData\Local\Microsoft\Windows\Temporary Internet Files\Content.IE5\YMACKKTP\MCj02289650000[1].wmf">
            <a:extLst>
              <a:ext uri="{FF2B5EF4-FFF2-40B4-BE49-F238E27FC236}">
                <a16:creationId xmlns:a16="http://schemas.microsoft.com/office/drawing/2014/main" id="{68E1281B-A80B-4CC6-B705-979399291B74}"/>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143000" y="5605097"/>
            <a:ext cx="653562" cy="589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306" name="Picture 27" descr="C:\Users\MMVLP\AppData\Local\Microsoft\Windows\Temporary Internet Files\Content.IE5\ADO9HRNP\MCj03442610000[1].wmf">
            <a:extLst>
              <a:ext uri="{FF2B5EF4-FFF2-40B4-BE49-F238E27FC236}">
                <a16:creationId xmlns:a16="http://schemas.microsoft.com/office/drawing/2014/main" id="{A4EF4537-39A6-4F81-976A-B4C8E3BFF814}"/>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802423" y="5934808"/>
            <a:ext cx="605204" cy="593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4307" name="グループ化 113">
            <a:extLst>
              <a:ext uri="{FF2B5EF4-FFF2-40B4-BE49-F238E27FC236}">
                <a16:creationId xmlns:a16="http://schemas.microsoft.com/office/drawing/2014/main" id="{7A76F2FC-3153-46A3-A741-FEE7D725C305}"/>
              </a:ext>
            </a:extLst>
          </p:cNvPr>
          <p:cNvGrpSpPr>
            <a:grpSpLocks/>
          </p:cNvGrpSpPr>
          <p:nvPr/>
        </p:nvGrpSpPr>
        <p:grpSpPr bwMode="auto">
          <a:xfrm>
            <a:off x="8132885" y="3363058"/>
            <a:ext cx="725366" cy="857250"/>
            <a:chOff x="309530" y="3857628"/>
            <a:chExt cx="785818" cy="928694"/>
          </a:xfrm>
        </p:grpSpPr>
        <p:pic>
          <p:nvPicPr>
            <p:cNvPr id="54339" name="Picture 30" descr="C:\Users\MMVLP\AppData\Local\Microsoft\Windows\Temporary Internet Files\Content.IE5\YMACKKTP\MCj04217500000[1].wmf">
              <a:extLst>
                <a:ext uri="{FF2B5EF4-FFF2-40B4-BE49-F238E27FC236}">
                  <a16:creationId xmlns:a16="http://schemas.microsoft.com/office/drawing/2014/main" id="{D3E7251B-6EAE-4435-91CD-35B1B9C594E7}"/>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09530" y="3857628"/>
              <a:ext cx="785818" cy="630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40" name="Text Box 25">
              <a:extLst>
                <a:ext uri="{FF2B5EF4-FFF2-40B4-BE49-F238E27FC236}">
                  <a16:creationId xmlns:a16="http://schemas.microsoft.com/office/drawing/2014/main" id="{D15AAA38-03FE-44AB-AA8E-A30576656BAC}"/>
                </a:ext>
              </a:extLst>
            </p:cNvPr>
            <p:cNvSpPr txBox="1">
              <a:spLocks noChangeArrowheads="1"/>
            </p:cNvSpPr>
            <p:nvPr/>
          </p:nvSpPr>
          <p:spPr bwMode="auto">
            <a:xfrm>
              <a:off x="380968" y="4429132"/>
              <a:ext cx="642942" cy="357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6B6BCF"/>
                  </a:solidFill>
                  <a:latin typeface="Century" panose="02040604050505020304" pitchFamily="18" charset="0"/>
                  <a:ea typeface="HGPｺﾞｼｯｸM" panose="020B0600000000000000" pitchFamily="50" charset="-128"/>
                </a:rPr>
                <a:t>電車</a:t>
              </a:r>
            </a:p>
          </p:txBody>
        </p:sp>
      </p:grpSp>
      <p:sp>
        <p:nvSpPr>
          <p:cNvPr id="54308" name="Text Box 4">
            <a:extLst>
              <a:ext uri="{FF2B5EF4-FFF2-40B4-BE49-F238E27FC236}">
                <a16:creationId xmlns:a16="http://schemas.microsoft.com/office/drawing/2014/main" id="{9E42BABF-1625-41D0-94C1-2D8DD5564ACC}"/>
              </a:ext>
            </a:extLst>
          </p:cNvPr>
          <p:cNvSpPr txBox="1">
            <a:spLocks noChangeArrowheads="1"/>
          </p:cNvSpPr>
          <p:nvPr/>
        </p:nvSpPr>
        <p:spPr bwMode="auto">
          <a:xfrm>
            <a:off x="3385039" y="6227885"/>
            <a:ext cx="2461846" cy="329712"/>
          </a:xfrm>
          <a:prstGeom prst="rect">
            <a:avLst/>
          </a:prstGeom>
          <a:solidFill>
            <a:srgbClr val="FF99FF"/>
          </a:solidFill>
          <a:ln w="38100" cmpd="dbl">
            <a:solidFill>
              <a:srgbClr val="000000"/>
            </a:solidFill>
            <a:miter lim="800000"/>
            <a:headEnd/>
            <a:tailEnd/>
          </a:ln>
        </p:spPr>
        <p:txBody>
          <a:bodyPr lIns="84376" tIns="42189" rIns="84376" bIns="42189"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108" b="1">
                <a:solidFill>
                  <a:srgbClr val="000000"/>
                </a:solidFill>
                <a:latin typeface="Century" panose="02040604050505020304" pitchFamily="18" charset="0"/>
                <a:ea typeface="ＤＨＰ特太ゴシック体"/>
                <a:cs typeface="ＤＨＰ特太ゴシック体"/>
              </a:rPr>
              <a:t>日常生活を支える相談支援</a:t>
            </a:r>
          </a:p>
        </p:txBody>
      </p:sp>
      <p:grpSp>
        <p:nvGrpSpPr>
          <p:cNvPr id="54309" name="グループ化 113">
            <a:extLst>
              <a:ext uri="{FF2B5EF4-FFF2-40B4-BE49-F238E27FC236}">
                <a16:creationId xmlns:a16="http://schemas.microsoft.com/office/drawing/2014/main" id="{9445E96D-167E-4F1E-B393-1011DF1ECF27}"/>
              </a:ext>
            </a:extLst>
          </p:cNvPr>
          <p:cNvGrpSpPr>
            <a:grpSpLocks/>
          </p:cNvGrpSpPr>
          <p:nvPr/>
        </p:nvGrpSpPr>
        <p:grpSpPr bwMode="auto">
          <a:xfrm>
            <a:off x="6550270" y="5605097"/>
            <a:ext cx="989135" cy="989134"/>
            <a:chOff x="6881826" y="5786454"/>
            <a:chExt cx="1071570" cy="1071546"/>
          </a:xfrm>
        </p:grpSpPr>
        <p:pic>
          <p:nvPicPr>
            <p:cNvPr id="54337" name="Picture 34" descr="C:\Users\MMVLP\AppData\Local\Microsoft\Windows\Temporary Internet Files\Content.IE5\D72XNR2I\MCj04120220000[1].wmf">
              <a:extLst>
                <a:ext uri="{FF2B5EF4-FFF2-40B4-BE49-F238E27FC236}">
                  <a16:creationId xmlns:a16="http://schemas.microsoft.com/office/drawing/2014/main" id="{EA63FFCF-78D2-42A8-9422-DB32CE6401EF}"/>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881826" y="5786454"/>
              <a:ext cx="1071570" cy="830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38" name="Text Box 25">
              <a:extLst>
                <a:ext uri="{FF2B5EF4-FFF2-40B4-BE49-F238E27FC236}">
                  <a16:creationId xmlns:a16="http://schemas.microsoft.com/office/drawing/2014/main" id="{59824534-A6C8-4C99-8AAC-157E0498884A}"/>
                </a:ext>
              </a:extLst>
            </p:cNvPr>
            <p:cNvSpPr txBox="1">
              <a:spLocks noChangeArrowheads="1"/>
            </p:cNvSpPr>
            <p:nvPr/>
          </p:nvSpPr>
          <p:spPr bwMode="auto">
            <a:xfrm>
              <a:off x="7167578" y="6500810"/>
              <a:ext cx="642942" cy="357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6B6BCF"/>
                  </a:solidFill>
                  <a:latin typeface="Century" panose="02040604050505020304" pitchFamily="18" charset="0"/>
                  <a:ea typeface="HGPｺﾞｼｯｸM" panose="020B0600000000000000" pitchFamily="50" charset="-128"/>
                </a:rPr>
                <a:t>公園</a:t>
              </a:r>
            </a:p>
          </p:txBody>
        </p:sp>
      </p:grpSp>
      <p:grpSp>
        <p:nvGrpSpPr>
          <p:cNvPr id="54310" name="グループ化 141">
            <a:extLst>
              <a:ext uri="{FF2B5EF4-FFF2-40B4-BE49-F238E27FC236}">
                <a16:creationId xmlns:a16="http://schemas.microsoft.com/office/drawing/2014/main" id="{E62998AB-A50C-4327-9A0B-6B513292D71E}"/>
              </a:ext>
            </a:extLst>
          </p:cNvPr>
          <p:cNvGrpSpPr>
            <a:grpSpLocks/>
          </p:cNvGrpSpPr>
          <p:nvPr/>
        </p:nvGrpSpPr>
        <p:grpSpPr bwMode="auto">
          <a:xfrm>
            <a:off x="285750" y="3099289"/>
            <a:ext cx="791308" cy="857250"/>
            <a:chOff x="7453330" y="2285992"/>
            <a:chExt cx="857256" cy="928694"/>
          </a:xfrm>
        </p:grpSpPr>
        <p:pic>
          <p:nvPicPr>
            <p:cNvPr id="54335" name="Picture 45" descr="C:\Users\MMVLP\AppData\Local\Microsoft\Windows\Temporary Internet Files\Content.IE5\YMACKKTP\MCj02286270000[1].wmf">
              <a:extLst>
                <a:ext uri="{FF2B5EF4-FFF2-40B4-BE49-F238E27FC236}">
                  <a16:creationId xmlns:a16="http://schemas.microsoft.com/office/drawing/2014/main" id="{520904E3-743D-42B5-BA60-854DEAEDB34C}"/>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453330" y="2285992"/>
              <a:ext cx="816310" cy="632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36" name="Text Box 25">
              <a:extLst>
                <a:ext uri="{FF2B5EF4-FFF2-40B4-BE49-F238E27FC236}">
                  <a16:creationId xmlns:a16="http://schemas.microsoft.com/office/drawing/2014/main" id="{DEE99458-D5C7-47DB-A298-C14405B4F06E}"/>
                </a:ext>
              </a:extLst>
            </p:cNvPr>
            <p:cNvSpPr txBox="1">
              <a:spLocks noChangeArrowheads="1"/>
            </p:cNvSpPr>
            <p:nvPr/>
          </p:nvSpPr>
          <p:spPr bwMode="auto">
            <a:xfrm>
              <a:off x="7524768" y="2928934"/>
              <a:ext cx="785818" cy="285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just"/>
              <a:r>
                <a:rPr lang="ja-JP" altLang="en-US" sz="1292">
                  <a:solidFill>
                    <a:srgbClr val="6B6BCF"/>
                  </a:solidFill>
                  <a:latin typeface="Century" panose="02040604050505020304" pitchFamily="18" charset="0"/>
                  <a:ea typeface="HGPｺﾞｼｯｸM" panose="020B0600000000000000" pitchFamily="50" charset="-128"/>
                </a:rPr>
                <a:t>映画館</a:t>
              </a:r>
            </a:p>
          </p:txBody>
        </p:sp>
      </p:grpSp>
      <p:grpSp>
        <p:nvGrpSpPr>
          <p:cNvPr id="54311" name="グループ化 91">
            <a:extLst>
              <a:ext uri="{FF2B5EF4-FFF2-40B4-BE49-F238E27FC236}">
                <a16:creationId xmlns:a16="http://schemas.microsoft.com/office/drawing/2014/main" id="{6E519F9A-D6CA-4232-8CB5-0A9AAB257B8F}"/>
              </a:ext>
            </a:extLst>
          </p:cNvPr>
          <p:cNvGrpSpPr>
            <a:grpSpLocks/>
          </p:cNvGrpSpPr>
          <p:nvPr/>
        </p:nvGrpSpPr>
        <p:grpSpPr bwMode="auto">
          <a:xfrm>
            <a:off x="417635" y="4154366"/>
            <a:ext cx="857250" cy="857250"/>
            <a:chOff x="862604" y="3429000"/>
            <a:chExt cx="928694" cy="928694"/>
          </a:xfrm>
        </p:grpSpPr>
        <p:pic>
          <p:nvPicPr>
            <p:cNvPr id="54333" name="Picture 56" descr="C:\Users\MMVLP\AppData\Local\Microsoft\Windows\Temporary Internet Files\Content.IE5\ADO9HRNP\MCj02959420000[1].wmf">
              <a:extLst>
                <a:ext uri="{FF2B5EF4-FFF2-40B4-BE49-F238E27FC236}">
                  <a16:creationId xmlns:a16="http://schemas.microsoft.com/office/drawing/2014/main" id="{FFD6B59D-3A9F-4260-88D5-5DBB3A8C4DC1}"/>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81034" y="3429000"/>
              <a:ext cx="845989" cy="727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34" name="Text Box 25">
              <a:extLst>
                <a:ext uri="{FF2B5EF4-FFF2-40B4-BE49-F238E27FC236}">
                  <a16:creationId xmlns:a16="http://schemas.microsoft.com/office/drawing/2014/main" id="{60BCED90-B9F9-4CA5-827F-0A21FDFCE0CC}"/>
                </a:ext>
              </a:extLst>
            </p:cNvPr>
            <p:cNvSpPr txBox="1">
              <a:spLocks noChangeArrowheads="1"/>
            </p:cNvSpPr>
            <p:nvPr/>
          </p:nvSpPr>
          <p:spPr bwMode="auto">
            <a:xfrm>
              <a:off x="862604" y="4071942"/>
              <a:ext cx="928694" cy="285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292">
                  <a:solidFill>
                    <a:srgbClr val="6B6BCF"/>
                  </a:solidFill>
                  <a:latin typeface="Century" panose="02040604050505020304" pitchFamily="18" charset="0"/>
                  <a:ea typeface="HGPｺﾞｼｯｸM" panose="020B0600000000000000" pitchFamily="50" charset="-128"/>
                </a:rPr>
                <a:t>レストラン</a:t>
              </a:r>
            </a:p>
          </p:txBody>
        </p:sp>
      </p:grpSp>
      <p:sp>
        <p:nvSpPr>
          <p:cNvPr id="83" name="雲形吹き出し 82">
            <a:extLst>
              <a:ext uri="{FF2B5EF4-FFF2-40B4-BE49-F238E27FC236}">
                <a16:creationId xmlns:a16="http://schemas.microsoft.com/office/drawing/2014/main" id="{D4E369BC-91A2-484F-BCBD-2A4B3BB9EBE1}"/>
              </a:ext>
            </a:extLst>
          </p:cNvPr>
          <p:cNvSpPr/>
          <p:nvPr/>
        </p:nvSpPr>
        <p:spPr>
          <a:xfrm>
            <a:off x="4901712" y="4352192"/>
            <a:ext cx="857250" cy="593481"/>
          </a:xfrm>
          <a:prstGeom prst="cloudCallout">
            <a:avLst>
              <a:gd name="adj1" fmla="val -68895"/>
              <a:gd name="adj2" fmla="val -5176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69" dirty="0">
                <a:solidFill>
                  <a:srgbClr val="000000"/>
                </a:solidFill>
              </a:rPr>
              <a:t>希望・ニーズ</a:t>
            </a:r>
          </a:p>
        </p:txBody>
      </p:sp>
      <p:cxnSp>
        <p:nvCxnSpPr>
          <p:cNvPr id="86" name="直線矢印コネクタ 85">
            <a:extLst>
              <a:ext uri="{FF2B5EF4-FFF2-40B4-BE49-F238E27FC236}">
                <a16:creationId xmlns:a16="http://schemas.microsoft.com/office/drawing/2014/main" id="{351BD442-FF70-4F47-8233-47262EF456E6}"/>
              </a:ext>
            </a:extLst>
          </p:cNvPr>
          <p:cNvCxnSpPr/>
          <p:nvPr/>
        </p:nvCxnSpPr>
        <p:spPr>
          <a:xfrm rot="10800000">
            <a:off x="1406770" y="3297116"/>
            <a:ext cx="2835520" cy="923192"/>
          </a:xfrm>
          <a:prstGeom prst="straightConnector1">
            <a:avLst/>
          </a:prstGeom>
          <a:ln w="3175">
            <a:solidFill>
              <a:schemeClr val="accent3">
                <a:lumMod val="5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9" name="直線矢印コネクタ 88">
            <a:extLst>
              <a:ext uri="{FF2B5EF4-FFF2-40B4-BE49-F238E27FC236}">
                <a16:creationId xmlns:a16="http://schemas.microsoft.com/office/drawing/2014/main" id="{413A2BD0-8557-4E5C-A3FC-1B7E3A1E4D7A}"/>
              </a:ext>
            </a:extLst>
          </p:cNvPr>
          <p:cNvCxnSpPr/>
          <p:nvPr/>
        </p:nvCxnSpPr>
        <p:spPr>
          <a:xfrm rot="10800000" flipV="1">
            <a:off x="2329962" y="4484077"/>
            <a:ext cx="1912327" cy="989135"/>
          </a:xfrm>
          <a:prstGeom prst="straightConnector1">
            <a:avLst/>
          </a:prstGeom>
          <a:ln>
            <a:solidFill>
              <a:schemeClr val="accent3">
                <a:lumMod val="5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45AD6A91-8362-46C8-8CD7-CE1B88CD4E43}"/>
              </a:ext>
            </a:extLst>
          </p:cNvPr>
          <p:cNvCxnSpPr/>
          <p:nvPr/>
        </p:nvCxnSpPr>
        <p:spPr>
          <a:xfrm flipV="1">
            <a:off x="4835770" y="3099289"/>
            <a:ext cx="2505808" cy="1121019"/>
          </a:xfrm>
          <a:prstGeom prst="straightConnector1">
            <a:avLst/>
          </a:prstGeom>
          <a:ln>
            <a:solidFill>
              <a:schemeClr val="accent3">
                <a:lumMod val="5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91" name="直線矢印コネクタ 90">
            <a:extLst>
              <a:ext uri="{FF2B5EF4-FFF2-40B4-BE49-F238E27FC236}">
                <a16:creationId xmlns:a16="http://schemas.microsoft.com/office/drawing/2014/main" id="{1630C414-039C-4501-A535-A4CDF5BADB8E}"/>
              </a:ext>
            </a:extLst>
          </p:cNvPr>
          <p:cNvCxnSpPr/>
          <p:nvPr/>
        </p:nvCxnSpPr>
        <p:spPr>
          <a:xfrm>
            <a:off x="4835770" y="4352192"/>
            <a:ext cx="2769577" cy="791308"/>
          </a:xfrm>
          <a:prstGeom prst="straightConnector1">
            <a:avLst/>
          </a:prstGeom>
          <a:ln>
            <a:solidFill>
              <a:schemeClr val="accent3">
                <a:lumMod val="50000"/>
              </a:schemeClr>
            </a:solidFill>
            <a:prstDash val="dash"/>
            <a:tailEnd type="arrow"/>
          </a:ln>
        </p:spPr>
        <p:style>
          <a:lnRef idx="1">
            <a:schemeClr val="accent1"/>
          </a:lnRef>
          <a:fillRef idx="0">
            <a:schemeClr val="accent1"/>
          </a:fillRef>
          <a:effectRef idx="0">
            <a:schemeClr val="accent1"/>
          </a:effectRef>
          <a:fontRef idx="minor">
            <a:schemeClr val="tx1"/>
          </a:fontRef>
        </p:style>
      </p:cxnSp>
      <p:grpSp>
        <p:nvGrpSpPr>
          <p:cNvPr id="54317" name="グループ化 110">
            <a:extLst>
              <a:ext uri="{FF2B5EF4-FFF2-40B4-BE49-F238E27FC236}">
                <a16:creationId xmlns:a16="http://schemas.microsoft.com/office/drawing/2014/main" id="{CB3B9EE9-7B40-45B0-BA5A-8F3BF99F4141}"/>
              </a:ext>
            </a:extLst>
          </p:cNvPr>
          <p:cNvGrpSpPr>
            <a:grpSpLocks/>
          </p:cNvGrpSpPr>
          <p:nvPr/>
        </p:nvGrpSpPr>
        <p:grpSpPr bwMode="auto">
          <a:xfrm>
            <a:off x="3055328" y="4879731"/>
            <a:ext cx="945173" cy="923192"/>
            <a:chOff x="1738290" y="1714488"/>
            <a:chExt cx="1023910" cy="1000132"/>
          </a:xfrm>
        </p:grpSpPr>
        <p:pic>
          <p:nvPicPr>
            <p:cNvPr id="54331" name="Picture 2" descr="C:\Users\MMVLP\AppData\Local\Microsoft\Windows\Temporary Internet Files\Content.IE5\VVFBOWF6\MCj03340260000[1].wmf">
              <a:extLst>
                <a:ext uri="{FF2B5EF4-FFF2-40B4-BE49-F238E27FC236}">
                  <a16:creationId xmlns:a16="http://schemas.microsoft.com/office/drawing/2014/main" id="{5812AD83-55D2-4509-BD85-491977C8C9ED}"/>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952604" y="1714488"/>
              <a:ext cx="508645" cy="806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332" name="Text Box 25">
              <a:extLst>
                <a:ext uri="{FF2B5EF4-FFF2-40B4-BE49-F238E27FC236}">
                  <a16:creationId xmlns:a16="http://schemas.microsoft.com/office/drawing/2014/main" id="{F6DE49EB-5194-493F-8E89-CB11FE09282D}"/>
                </a:ext>
              </a:extLst>
            </p:cNvPr>
            <p:cNvSpPr txBox="1">
              <a:spLocks noChangeArrowheads="1"/>
            </p:cNvSpPr>
            <p:nvPr/>
          </p:nvSpPr>
          <p:spPr bwMode="auto">
            <a:xfrm>
              <a:off x="1738290" y="2428868"/>
              <a:ext cx="1023910" cy="285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292">
                  <a:solidFill>
                    <a:srgbClr val="6B6BCF"/>
                  </a:solidFill>
                  <a:latin typeface="Century" panose="02040604050505020304" pitchFamily="18" charset="0"/>
                  <a:ea typeface="HGPｺﾞｼｯｸM" panose="020B0600000000000000" pitchFamily="50" charset="-128"/>
                </a:rPr>
                <a:t>医療機関</a:t>
              </a:r>
            </a:p>
          </p:txBody>
        </p:sp>
      </p:grpSp>
      <p:sp>
        <p:nvSpPr>
          <p:cNvPr id="120" name="円/楕円 119">
            <a:extLst>
              <a:ext uri="{FF2B5EF4-FFF2-40B4-BE49-F238E27FC236}">
                <a16:creationId xmlns:a16="http://schemas.microsoft.com/office/drawing/2014/main" id="{6493F697-E08A-44F6-827D-6D51AB24483C}"/>
              </a:ext>
            </a:extLst>
          </p:cNvPr>
          <p:cNvSpPr/>
          <p:nvPr/>
        </p:nvSpPr>
        <p:spPr>
          <a:xfrm>
            <a:off x="1597269" y="2813539"/>
            <a:ext cx="715108" cy="483577"/>
          </a:xfrm>
          <a:prstGeom prst="ellipse">
            <a:avLst/>
          </a:prstGeom>
          <a:solidFill>
            <a:schemeClr val="bg1"/>
          </a:solidFill>
          <a:ln w="381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923" dirty="0">
              <a:solidFill>
                <a:srgbClr val="000000"/>
              </a:solidFill>
            </a:endParaRPr>
          </a:p>
        </p:txBody>
      </p:sp>
      <p:sp>
        <p:nvSpPr>
          <p:cNvPr id="54319" name="テキスト ボックス 120">
            <a:extLst>
              <a:ext uri="{FF2B5EF4-FFF2-40B4-BE49-F238E27FC236}">
                <a16:creationId xmlns:a16="http://schemas.microsoft.com/office/drawing/2014/main" id="{AE8116AD-F4AC-4922-BEC0-CC74EA9B1B95}"/>
              </a:ext>
            </a:extLst>
          </p:cNvPr>
          <p:cNvSpPr txBox="1">
            <a:spLocks noChangeArrowheads="1"/>
          </p:cNvSpPr>
          <p:nvPr/>
        </p:nvSpPr>
        <p:spPr bwMode="auto">
          <a:xfrm>
            <a:off x="1576754" y="2907324"/>
            <a:ext cx="785446" cy="376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923">
                <a:solidFill>
                  <a:srgbClr val="000000"/>
                </a:solidFill>
              </a:rPr>
              <a:t>まちづくり</a:t>
            </a:r>
            <a:endParaRPr lang="en-US" altLang="ja-JP" sz="923">
              <a:solidFill>
                <a:srgbClr val="000000"/>
              </a:solidFill>
            </a:endParaRPr>
          </a:p>
          <a:p>
            <a:pPr algn="ctr" eaLnBrk="1" hangingPunct="1"/>
            <a:r>
              <a:rPr lang="ja-JP" altLang="en-US" sz="923">
                <a:solidFill>
                  <a:srgbClr val="000000"/>
                </a:solidFill>
              </a:rPr>
              <a:t>施策</a:t>
            </a:r>
          </a:p>
        </p:txBody>
      </p:sp>
      <p:sp>
        <p:nvSpPr>
          <p:cNvPr id="125" name="円/楕円 124">
            <a:extLst>
              <a:ext uri="{FF2B5EF4-FFF2-40B4-BE49-F238E27FC236}">
                <a16:creationId xmlns:a16="http://schemas.microsoft.com/office/drawing/2014/main" id="{7C48F8F6-FD3A-45BE-BDF0-47DFE0D4EDCF}"/>
              </a:ext>
            </a:extLst>
          </p:cNvPr>
          <p:cNvSpPr/>
          <p:nvPr/>
        </p:nvSpPr>
        <p:spPr>
          <a:xfrm>
            <a:off x="2028092" y="2472104"/>
            <a:ext cx="715108" cy="521677"/>
          </a:xfrm>
          <a:prstGeom prst="ellipse">
            <a:avLst/>
          </a:prstGeom>
          <a:solidFill>
            <a:schemeClr val="bg1"/>
          </a:solidFill>
          <a:ln w="381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923" dirty="0">
              <a:solidFill>
                <a:srgbClr val="000000"/>
              </a:solidFill>
            </a:endParaRPr>
          </a:p>
        </p:txBody>
      </p:sp>
      <p:sp>
        <p:nvSpPr>
          <p:cNvPr id="54321" name="テキスト ボックス 125">
            <a:extLst>
              <a:ext uri="{FF2B5EF4-FFF2-40B4-BE49-F238E27FC236}">
                <a16:creationId xmlns:a16="http://schemas.microsoft.com/office/drawing/2014/main" id="{C97CB3E0-E3D4-4A73-AF65-5F4FAB3ED5C8}"/>
              </a:ext>
            </a:extLst>
          </p:cNvPr>
          <p:cNvSpPr txBox="1">
            <a:spLocks noChangeArrowheads="1"/>
          </p:cNvSpPr>
          <p:nvPr/>
        </p:nvSpPr>
        <p:spPr bwMode="auto">
          <a:xfrm>
            <a:off x="2004646" y="2562959"/>
            <a:ext cx="786912" cy="376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923">
                <a:solidFill>
                  <a:srgbClr val="000000"/>
                </a:solidFill>
              </a:rPr>
              <a:t>住宅</a:t>
            </a:r>
            <a:endParaRPr lang="en-US" altLang="ja-JP" sz="923">
              <a:solidFill>
                <a:srgbClr val="000000"/>
              </a:solidFill>
            </a:endParaRPr>
          </a:p>
          <a:p>
            <a:pPr algn="ctr" eaLnBrk="1" hangingPunct="1"/>
            <a:r>
              <a:rPr lang="ja-JP" altLang="en-US" sz="923">
                <a:solidFill>
                  <a:srgbClr val="000000"/>
                </a:solidFill>
              </a:rPr>
              <a:t>施策</a:t>
            </a:r>
          </a:p>
        </p:txBody>
      </p:sp>
      <p:sp>
        <p:nvSpPr>
          <p:cNvPr id="128" name="円/楕円 127">
            <a:extLst>
              <a:ext uri="{FF2B5EF4-FFF2-40B4-BE49-F238E27FC236}">
                <a16:creationId xmlns:a16="http://schemas.microsoft.com/office/drawing/2014/main" id="{E3E78008-3CE7-4567-861D-F8597A18440E}"/>
              </a:ext>
            </a:extLst>
          </p:cNvPr>
          <p:cNvSpPr/>
          <p:nvPr/>
        </p:nvSpPr>
        <p:spPr>
          <a:xfrm>
            <a:off x="1170843" y="2472104"/>
            <a:ext cx="715108" cy="521677"/>
          </a:xfrm>
          <a:prstGeom prst="ellipse">
            <a:avLst/>
          </a:prstGeom>
          <a:solidFill>
            <a:schemeClr val="bg1"/>
          </a:solidFill>
          <a:ln w="381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923" dirty="0">
              <a:solidFill>
                <a:srgbClr val="000000"/>
              </a:solidFill>
            </a:endParaRPr>
          </a:p>
        </p:txBody>
      </p:sp>
      <p:sp>
        <p:nvSpPr>
          <p:cNvPr id="54323" name="テキスト ボックス 128">
            <a:extLst>
              <a:ext uri="{FF2B5EF4-FFF2-40B4-BE49-F238E27FC236}">
                <a16:creationId xmlns:a16="http://schemas.microsoft.com/office/drawing/2014/main" id="{6B574B87-3C8F-4FE2-B47D-C2671180B3CB}"/>
              </a:ext>
            </a:extLst>
          </p:cNvPr>
          <p:cNvSpPr txBox="1">
            <a:spLocks noChangeArrowheads="1"/>
          </p:cNvSpPr>
          <p:nvPr/>
        </p:nvSpPr>
        <p:spPr bwMode="auto">
          <a:xfrm>
            <a:off x="1147397" y="2562959"/>
            <a:ext cx="786911" cy="376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mpd="dbl">
                <a:solidFill>
                  <a:srgbClr val="000000"/>
                </a:solidFill>
                <a:miter lim="800000"/>
                <a:headEnd/>
                <a:tailEnd/>
              </a14:hiddenLine>
            </a:ext>
          </a:extLst>
        </p:spPr>
        <p:txBody>
          <a:bodyPr>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923">
                <a:solidFill>
                  <a:srgbClr val="000000"/>
                </a:solidFill>
              </a:rPr>
              <a:t>労働</a:t>
            </a:r>
            <a:endParaRPr lang="en-US" altLang="ja-JP" sz="923">
              <a:solidFill>
                <a:srgbClr val="000000"/>
              </a:solidFill>
            </a:endParaRPr>
          </a:p>
          <a:p>
            <a:pPr algn="ctr" eaLnBrk="1" hangingPunct="1"/>
            <a:r>
              <a:rPr lang="ja-JP" altLang="en-US" sz="923">
                <a:solidFill>
                  <a:srgbClr val="000000"/>
                </a:solidFill>
              </a:rPr>
              <a:t>施策</a:t>
            </a:r>
          </a:p>
        </p:txBody>
      </p:sp>
      <p:sp>
        <p:nvSpPr>
          <p:cNvPr id="131" name="円/楕円 130">
            <a:extLst>
              <a:ext uri="{FF2B5EF4-FFF2-40B4-BE49-F238E27FC236}">
                <a16:creationId xmlns:a16="http://schemas.microsoft.com/office/drawing/2014/main" id="{93BA2BE6-3665-45D0-A6B9-5972328D203E}"/>
              </a:ext>
            </a:extLst>
          </p:cNvPr>
          <p:cNvSpPr/>
          <p:nvPr/>
        </p:nvSpPr>
        <p:spPr>
          <a:xfrm>
            <a:off x="1594338" y="2165839"/>
            <a:ext cx="715108" cy="485043"/>
          </a:xfrm>
          <a:prstGeom prst="ellipse">
            <a:avLst/>
          </a:prstGeom>
          <a:solidFill>
            <a:schemeClr val="bg1"/>
          </a:solidFill>
          <a:ln w="381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923" dirty="0">
              <a:solidFill>
                <a:srgbClr val="000000"/>
              </a:solidFill>
            </a:endParaRPr>
          </a:p>
        </p:txBody>
      </p:sp>
      <p:sp>
        <p:nvSpPr>
          <p:cNvPr id="54325" name="テキスト ボックス 131">
            <a:extLst>
              <a:ext uri="{FF2B5EF4-FFF2-40B4-BE49-F238E27FC236}">
                <a16:creationId xmlns:a16="http://schemas.microsoft.com/office/drawing/2014/main" id="{D7F38C36-E945-437D-A53A-8C082D261EE1}"/>
              </a:ext>
            </a:extLst>
          </p:cNvPr>
          <p:cNvSpPr txBox="1">
            <a:spLocks noChangeArrowheads="1"/>
          </p:cNvSpPr>
          <p:nvPr/>
        </p:nvSpPr>
        <p:spPr bwMode="auto">
          <a:xfrm>
            <a:off x="1570892" y="2236178"/>
            <a:ext cx="786912" cy="376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923">
                <a:solidFill>
                  <a:srgbClr val="000000"/>
                </a:solidFill>
              </a:rPr>
              <a:t>福祉</a:t>
            </a:r>
            <a:endParaRPr lang="en-US" altLang="ja-JP" sz="923">
              <a:solidFill>
                <a:srgbClr val="000000"/>
              </a:solidFill>
            </a:endParaRPr>
          </a:p>
          <a:p>
            <a:pPr algn="ctr" eaLnBrk="1" hangingPunct="1"/>
            <a:r>
              <a:rPr lang="ja-JP" altLang="en-US" sz="923">
                <a:solidFill>
                  <a:srgbClr val="000000"/>
                </a:solidFill>
              </a:rPr>
              <a:t>施策</a:t>
            </a:r>
          </a:p>
        </p:txBody>
      </p:sp>
      <p:sp>
        <p:nvSpPr>
          <p:cNvPr id="54326" name="Text Box 25">
            <a:extLst>
              <a:ext uri="{FF2B5EF4-FFF2-40B4-BE49-F238E27FC236}">
                <a16:creationId xmlns:a16="http://schemas.microsoft.com/office/drawing/2014/main" id="{2EBDC9B0-428B-4749-81E9-D80DBD138555}"/>
              </a:ext>
            </a:extLst>
          </p:cNvPr>
          <p:cNvSpPr txBox="1">
            <a:spLocks noChangeArrowheads="1"/>
          </p:cNvSpPr>
          <p:nvPr/>
        </p:nvSpPr>
        <p:spPr bwMode="auto">
          <a:xfrm>
            <a:off x="945174" y="2110154"/>
            <a:ext cx="848457" cy="32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376" tIns="42189" rIns="84376" bIns="42189"/>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a:r>
              <a:rPr lang="ja-JP" altLang="en-US" sz="1292">
                <a:solidFill>
                  <a:srgbClr val="C00000"/>
                </a:solidFill>
                <a:latin typeface="Century" panose="02040604050505020304" pitchFamily="18" charset="0"/>
                <a:ea typeface="HGPｺﾞｼｯｸM" panose="020B0600000000000000" pitchFamily="50" charset="-128"/>
              </a:rPr>
              <a:t>連携</a:t>
            </a:r>
          </a:p>
        </p:txBody>
      </p:sp>
      <p:sp>
        <p:nvSpPr>
          <p:cNvPr id="105" name="円/楕円 104">
            <a:extLst>
              <a:ext uri="{FF2B5EF4-FFF2-40B4-BE49-F238E27FC236}">
                <a16:creationId xmlns:a16="http://schemas.microsoft.com/office/drawing/2014/main" id="{5CFDAC4E-E369-4913-BA25-E63DB017895D}"/>
              </a:ext>
            </a:extLst>
          </p:cNvPr>
          <p:cNvSpPr/>
          <p:nvPr/>
        </p:nvSpPr>
        <p:spPr>
          <a:xfrm>
            <a:off x="1595804" y="2797420"/>
            <a:ext cx="715108" cy="485042"/>
          </a:xfrm>
          <a:prstGeom prst="ellipse">
            <a:avLst/>
          </a:prstGeom>
          <a:no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923" dirty="0">
              <a:solidFill>
                <a:srgbClr val="000000"/>
              </a:solidFill>
            </a:endParaRPr>
          </a:p>
        </p:txBody>
      </p:sp>
      <p:sp>
        <p:nvSpPr>
          <p:cNvPr id="106" name="円/楕円 105">
            <a:extLst>
              <a:ext uri="{FF2B5EF4-FFF2-40B4-BE49-F238E27FC236}">
                <a16:creationId xmlns:a16="http://schemas.microsoft.com/office/drawing/2014/main" id="{F2081661-B5D2-4CBE-8F88-60970E7F8B0B}"/>
              </a:ext>
            </a:extLst>
          </p:cNvPr>
          <p:cNvSpPr/>
          <p:nvPr/>
        </p:nvSpPr>
        <p:spPr>
          <a:xfrm>
            <a:off x="2044212" y="2483827"/>
            <a:ext cx="715108" cy="485042"/>
          </a:xfrm>
          <a:prstGeom prst="ellipse">
            <a:avLst/>
          </a:prstGeom>
          <a:no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923" dirty="0">
              <a:solidFill>
                <a:srgbClr val="000000"/>
              </a:solidFill>
            </a:endParaRPr>
          </a:p>
        </p:txBody>
      </p:sp>
      <p:sp>
        <p:nvSpPr>
          <p:cNvPr id="107" name="円/楕円 106">
            <a:extLst>
              <a:ext uri="{FF2B5EF4-FFF2-40B4-BE49-F238E27FC236}">
                <a16:creationId xmlns:a16="http://schemas.microsoft.com/office/drawing/2014/main" id="{ED4708BC-2A57-4B16-A958-AA0F79A0FB15}"/>
              </a:ext>
            </a:extLst>
          </p:cNvPr>
          <p:cNvSpPr/>
          <p:nvPr/>
        </p:nvSpPr>
        <p:spPr>
          <a:xfrm>
            <a:off x="1179635" y="2476500"/>
            <a:ext cx="715108" cy="485043"/>
          </a:xfrm>
          <a:prstGeom prst="ellipse">
            <a:avLst/>
          </a:prstGeom>
          <a:no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923" dirty="0">
              <a:solidFill>
                <a:srgbClr val="000000"/>
              </a:solidFill>
            </a:endParaRPr>
          </a:p>
        </p:txBody>
      </p:sp>
      <p:sp>
        <p:nvSpPr>
          <p:cNvPr id="108" name="円/楕円 107">
            <a:extLst>
              <a:ext uri="{FF2B5EF4-FFF2-40B4-BE49-F238E27FC236}">
                <a16:creationId xmlns:a16="http://schemas.microsoft.com/office/drawing/2014/main" id="{246EB757-43CA-41F4-89D2-F71C7CED391E}"/>
              </a:ext>
            </a:extLst>
          </p:cNvPr>
          <p:cNvSpPr/>
          <p:nvPr/>
        </p:nvSpPr>
        <p:spPr>
          <a:xfrm>
            <a:off x="1603131" y="2177562"/>
            <a:ext cx="715108" cy="485043"/>
          </a:xfrm>
          <a:prstGeom prst="ellipse">
            <a:avLst/>
          </a:prstGeom>
          <a:no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923"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A918C00-2A33-44F9-8647-307A7FA2BE76}"/>
              </a:ext>
            </a:extLst>
          </p:cNvPr>
          <p:cNvSpPr>
            <a:spLocks noGrp="1"/>
          </p:cNvSpPr>
          <p:nvPr>
            <p:ph idx="1"/>
          </p:nvPr>
        </p:nvSpPr>
        <p:spPr>
          <a:xfrm>
            <a:off x="628650" y="1098262"/>
            <a:ext cx="7886700" cy="4351338"/>
          </a:xfrm>
          <a:ln>
            <a:solidFill>
              <a:schemeClr val="tx2"/>
            </a:solidFill>
          </a:ln>
        </p:spPr>
        <p:txBody>
          <a:bodyPr/>
          <a:lstStyle/>
          <a:p>
            <a:pPr marL="0" indent="0" algn="ctr">
              <a:buNone/>
            </a:pPr>
            <a:endParaRPr lang="en-US" altLang="ja-JP" sz="4000" dirty="0"/>
          </a:p>
          <a:p>
            <a:pPr marL="0" indent="0" algn="ctr">
              <a:buNone/>
            </a:pPr>
            <a:r>
              <a:rPr lang="ja-JP" altLang="en-US" sz="4000" dirty="0"/>
              <a:t>サービス管理責任者・</a:t>
            </a:r>
            <a:endParaRPr lang="en-US" altLang="ja-JP" sz="4000" dirty="0"/>
          </a:p>
          <a:p>
            <a:pPr marL="0" indent="0" algn="ctr">
              <a:buNone/>
            </a:pPr>
            <a:r>
              <a:rPr lang="ja-JP" altLang="en-US" sz="4000" dirty="0"/>
              <a:t>児童発達支援管理責任者</a:t>
            </a:r>
            <a:endParaRPr lang="en-US" altLang="ja-JP" sz="4000" dirty="0"/>
          </a:p>
          <a:p>
            <a:pPr marL="0" indent="0" algn="ctr">
              <a:buNone/>
            </a:pPr>
            <a:endParaRPr lang="en-US" altLang="ja-JP" sz="4000" dirty="0"/>
          </a:p>
          <a:p>
            <a:pPr marL="0" indent="0" algn="ctr">
              <a:buNone/>
            </a:pPr>
            <a:r>
              <a:rPr lang="ja-JP" altLang="en-US" sz="3200" dirty="0"/>
              <a:t>基礎研修・実践研修・更新研修について</a:t>
            </a:r>
            <a:endParaRPr lang="en-US" altLang="ja-JP" sz="3200" dirty="0"/>
          </a:p>
          <a:p>
            <a:endParaRPr kumimoji="1" lang="ja-JP" altLang="en-US" dirty="0"/>
          </a:p>
        </p:txBody>
      </p:sp>
    </p:spTree>
    <p:extLst>
      <p:ext uri="{BB962C8B-B14F-4D97-AF65-F5344CB8AC3E}">
        <p14:creationId xmlns:p14="http://schemas.microsoft.com/office/powerpoint/2010/main" val="3804939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a:spLocks noChangeArrowheads="1"/>
          </p:cNvSpPr>
          <p:nvPr/>
        </p:nvSpPr>
        <p:spPr bwMode="auto">
          <a:xfrm>
            <a:off x="344489" y="404666"/>
            <a:ext cx="8475984" cy="719137"/>
          </a:xfrm>
          <a:prstGeom prst="roundRect">
            <a:avLst>
              <a:gd name="adj" fmla="val 26537"/>
            </a:avLst>
          </a:prstGeom>
          <a:solidFill>
            <a:srgbClr val="FFFFCC"/>
          </a:solidFill>
          <a:ln w="38100" cmpd="thickThin">
            <a:solidFill>
              <a:srgbClr val="FF6600"/>
            </a:solidFill>
            <a:round/>
            <a:headEnd/>
            <a:tailEnd/>
          </a:ln>
          <a:effectLst>
            <a:outerShdw dist="107763" dir="2700000" algn="ctr" rotWithShape="0">
              <a:schemeClr val="bg2">
                <a:alpha val="50000"/>
              </a:schemeClr>
            </a:outerShdw>
          </a:effectLst>
        </p:spPr>
        <p:txBody>
          <a:bodyPr lIns="91390" tIns="45696" rIns="91390" bIns="45696"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3600" b="1" i="0" u="none" strike="noStrike" kern="1200" cap="none" spc="0" normalizeH="0" baseline="0" noProof="0" dirty="0">
                <a:ln>
                  <a:noFill/>
                </a:ln>
                <a:solidFill>
                  <a:srgbClr val="A50021"/>
                </a:solidFill>
                <a:effectLst/>
                <a:uLnTx/>
                <a:uFillTx/>
                <a:latin typeface="游ゴシック" panose="020F0502020204030204"/>
                <a:ea typeface="ＭＳ Ｐゴシック" charset="-128"/>
                <a:cs typeface="+mn-cs"/>
              </a:rPr>
              <a:t>基礎研修・実践研修・更新研修のねらい</a:t>
            </a:r>
          </a:p>
        </p:txBody>
      </p:sp>
      <p:cxnSp>
        <p:nvCxnSpPr>
          <p:cNvPr id="5" name="直線コネクタ 4"/>
          <p:cNvCxnSpPr/>
          <p:nvPr/>
        </p:nvCxnSpPr>
        <p:spPr>
          <a:xfrm>
            <a:off x="323530" y="6021288"/>
            <a:ext cx="84969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344488" y="4581128"/>
            <a:ext cx="5770563" cy="1440160"/>
          </a:xfrm>
          <a:prstGeom prst="rect">
            <a:avLst/>
          </a:prstGeom>
          <a:solidFill>
            <a:srgbClr val="FFFF00"/>
          </a:solidFill>
          <a:ln>
            <a:solidFill>
              <a:schemeClr val="tx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基礎研修：</a:t>
            </a:r>
            <a:r>
              <a:rPr kumimoji="1" lang="ja-JP" altLang="en-US" sz="2800" b="0"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プロセス</a:t>
            </a:r>
            <a:endParaRPr kumimoji="1" lang="en-US" altLang="ja-JP" sz="2000" b="0"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アセスメント、個別支援計画の作成、</a:t>
            </a:r>
            <a:endPar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相談支援専門員との連携、多職種連携</a:t>
            </a:r>
          </a:p>
        </p:txBody>
      </p:sp>
      <p:sp>
        <p:nvSpPr>
          <p:cNvPr id="8" name="テキスト ボックス 7"/>
          <p:cNvSpPr txBox="1"/>
          <p:nvPr/>
        </p:nvSpPr>
        <p:spPr>
          <a:xfrm>
            <a:off x="2047875" y="1700808"/>
            <a:ext cx="4067176" cy="1440160"/>
          </a:xfrm>
          <a:prstGeom prst="rect">
            <a:avLst/>
          </a:prstGeom>
          <a:solidFill>
            <a:srgbClr val="FFC000"/>
          </a:solidFill>
          <a:ln>
            <a:solidFill>
              <a:schemeClr val="tx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更新研修：</a:t>
            </a:r>
            <a:r>
              <a:rPr kumimoji="1" lang="ja-JP" altLang="en-US" sz="2800" b="0"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自己検証</a:t>
            </a:r>
            <a:endParaRPr kumimoji="1" lang="en-US" altLang="ja-JP" sz="2000" b="0"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施策の最新の動向、自己検証、スーパーバイズ</a:t>
            </a:r>
          </a:p>
        </p:txBody>
      </p:sp>
      <p:sp>
        <p:nvSpPr>
          <p:cNvPr id="9" name="テキスト ボックス 8"/>
          <p:cNvSpPr txBox="1"/>
          <p:nvPr/>
        </p:nvSpPr>
        <p:spPr>
          <a:xfrm>
            <a:off x="1190624" y="3140968"/>
            <a:ext cx="4924427" cy="1440160"/>
          </a:xfrm>
          <a:prstGeom prst="rect">
            <a:avLst/>
          </a:prstGeom>
          <a:solidFill>
            <a:srgbClr val="00B0F0"/>
          </a:solidFill>
          <a:ln>
            <a:solidFill>
              <a:schemeClr val="tx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実践研修：</a:t>
            </a:r>
            <a:r>
              <a:rPr kumimoji="1" lang="ja-JP" altLang="en-US" sz="2800" b="0"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質の向上</a:t>
            </a:r>
            <a:endParaRPr kumimoji="1" lang="en-US" altLang="ja-JP" sz="2000" b="0"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支援会議の運営、サービス（支援）提供職員への助言・指導、個別支援計画の質の向上</a:t>
            </a:r>
          </a:p>
        </p:txBody>
      </p:sp>
      <p:sp>
        <p:nvSpPr>
          <p:cNvPr id="11" name="テキスト ボックス 10"/>
          <p:cNvSpPr txBox="1"/>
          <p:nvPr/>
        </p:nvSpPr>
        <p:spPr>
          <a:xfrm>
            <a:off x="6282398" y="4581128"/>
            <a:ext cx="2533973" cy="1440160"/>
          </a:xfrm>
          <a:prstGeom prst="rect">
            <a:avLst/>
          </a:prstGeom>
          <a:solidFill>
            <a:srgbClr val="FFFF00"/>
          </a:solidFill>
          <a:ln>
            <a:solidFill>
              <a:schemeClr val="tx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3</a:t>
            </a: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年</a:t>
            </a:r>
            <a:endPar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原案作成が可能</a:t>
            </a:r>
          </a:p>
        </p:txBody>
      </p:sp>
      <p:sp>
        <p:nvSpPr>
          <p:cNvPr id="12" name="テキスト ボックス 11"/>
          <p:cNvSpPr txBox="1"/>
          <p:nvPr/>
        </p:nvSpPr>
        <p:spPr>
          <a:xfrm>
            <a:off x="6286500" y="3140968"/>
            <a:ext cx="2533973" cy="1440160"/>
          </a:xfrm>
          <a:prstGeom prst="rect">
            <a:avLst/>
          </a:prstGeom>
          <a:solidFill>
            <a:srgbClr val="00B0F0"/>
          </a:solidFill>
          <a:ln>
            <a:solidFill>
              <a:schemeClr val="tx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5</a:t>
            </a: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年</a:t>
            </a:r>
            <a:endPar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サービス（児童発達支援）管理責任者として配置</a:t>
            </a:r>
          </a:p>
        </p:txBody>
      </p:sp>
      <p:sp>
        <p:nvSpPr>
          <p:cNvPr id="13" name="テキスト ボックス 12"/>
          <p:cNvSpPr txBox="1"/>
          <p:nvPr/>
        </p:nvSpPr>
        <p:spPr>
          <a:xfrm>
            <a:off x="6286500" y="1700808"/>
            <a:ext cx="2533974" cy="1432774"/>
          </a:xfrm>
          <a:prstGeom prst="rect">
            <a:avLst/>
          </a:prstGeom>
          <a:solidFill>
            <a:srgbClr val="FFC000"/>
          </a:solidFill>
          <a:ln>
            <a:solidFill>
              <a:schemeClr val="tx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5</a:t>
            </a: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年毎</a:t>
            </a:r>
            <a:endPar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サービス（児童発達支援）管理責任者として継続</a:t>
            </a:r>
          </a:p>
        </p:txBody>
      </p:sp>
    </p:spTree>
    <p:extLst>
      <p:ext uri="{BB962C8B-B14F-4D97-AF65-F5344CB8AC3E}">
        <p14:creationId xmlns:p14="http://schemas.microsoft.com/office/powerpoint/2010/main" val="3088465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3"/>
          <p:cNvGraphicFramePr>
            <a:graphicFrameLocks noGrp="1"/>
          </p:cNvGraphicFramePr>
          <p:nvPr>
            <p:extLst>
              <p:ext uri="{D42A27DB-BD31-4B8C-83A1-F6EECF244321}">
                <p14:modId xmlns:p14="http://schemas.microsoft.com/office/powerpoint/2010/main" val="1362976479"/>
              </p:ext>
            </p:extLst>
          </p:nvPr>
        </p:nvGraphicFramePr>
        <p:xfrm>
          <a:off x="283200" y="548769"/>
          <a:ext cx="7538510" cy="1778500"/>
        </p:xfrm>
        <a:graphic>
          <a:graphicData uri="http://schemas.openxmlformats.org/drawingml/2006/table">
            <a:tbl>
              <a:tblPr firstRow="1" bandRow="1">
                <a:tableStyleId>{2D5ABB26-0587-4C30-8999-92F81FD0307C}</a:tableStyleId>
              </a:tblPr>
              <a:tblGrid>
                <a:gridCol w="755106">
                  <a:extLst>
                    <a:ext uri="{9D8B030D-6E8A-4147-A177-3AD203B41FA5}">
                      <a16:colId xmlns:a16="http://schemas.microsoft.com/office/drawing/2014/main" val="20000"/>
                    </a:ext>
                  </a:extLst>
                </a:gridCol>
                <a:gridCol w="5721372">
                  <a:extLst>
                    <a:ext uri="{9D8B030D-6E8A-4147-A177-3AD203B41FA5}">
                      <a16:colId xmlns:a16="http://schemas.microsoft.com/office/drawing/2014/main" val="20001"/>
                    </a:ext>
                  </a:extLst>
                </a:gridCol>
                <a:gridCol w="1062032">
                  <a:extLst>
                    <a:ext uri="{9D8B030D-6E8A-4147-A177-3AD203B41FA5}">
                      <a16:colId xmlns:a16="http://schemas.microsoft.com/office/drawing/2014/main" val="20002"/>
                    </a:ext>
                  </a:extLst>
                </a:gridCol>
              </a:tblGrid>
              <a:tr h="264879">
                <a:tc gridSpan="2">
                  <a:txBody>
                    <a:bodyPr/>
                    <a:lstStyle/>
                    <a:p>
                      <a:pPr marL="1270" algn="ctr">
                        <a:lnSpc>
                          <a:spcPct val="100000"/>
                        </a:lnSpc>
                        <a:spcBef>
                          <a:spcPts val="405"/>
                        </a:spcBef>
                      </a:pPr>
                      <a:r>
                        <a:rPr sz="1050" b="1" dirty="0">
                          <a:solidFill>
                            <a:srgbClr val="FFFFFF"/>
                          </a:solidFill>
                          <a:latin typeface="ＭＳ Ｐゴシック"/>
                          <a:cs typeface="ＭＳ Ｐゴシック"/>
                        </a:rPr>
                        <a:t>基</a:t>
                      </a:r>
                      <a:r>
                        <a:rPr sz="1050" b="1" spc="-10" dirty="0">
                          <a:solidFill>
                            <a:srgbClr val="FFFFFF"/>
                          </a:solidFill>
                          <a:latin typeface="ＭＳ Ｐゴシック"/>
                          <a:cs typeface="ＭＳ Ｐゴシック"/>
                        </a:rPr>
                        <a:t>礎研修</a:t>
                      </a:r>
                      <a:r>
                        <a:rPr sz="1050" b="1" spc="-20" dirty="0">
                          <a:solidFill>
                            <a:srgbClr val="FFFFFF"/>
                          </a:solidFill>
                          <a:latin typeface="ＭＳ Ｐゴシック"/>
                          <a:cs typeface="ＭＳ Ｐゴシック"/>
                        </a:rPr>
                        <a:t>（</a:t>
                      </a:r>
                      <a:r>
                        <a:rPr sz="1050" b="1" spc="-15" dirty="0">
                          <a:solidFill>
                            <a:srgbClr val="FFFFFF"/>
                          </a:solidFill>
                          <a:latin typeface="ＭＳ Ｐゴシック"/>
                          <a:cs typeface="ＭＳ Ｐゴシック"/>
                        </a:rPr>
                        <a:t>うち</a:t>
                      </a:r>
                      <a:r>
                        <a:rPr sz="1050" b="1" spc="-25" dirty="0">
                          <a:solidFill>
                            <a:srgbClr val="FFFFFF"/>
                          </a:solidFill>
                          <a:latin typeface="ＭＳ Ｐゴシック"/>
                          <a:cs typeface="ＭＳ Ｐゴシック"/>
                        </a:rPr>
                        <a:t>相</a:t>
                      </a:r>
                      <a:r>
                        <a:rPr sz="1050" b="1" spc="-10" dirty="0">
                          <a:solidFill>
                            <a:srgbClr val="FFFFFF"/>
                          </a:solidFill>
                          <a:latin typeface="ＭＳ Ｐゴシック"/>
                          <a:cs typeface="ＭＳ Ｐゴシック"/>
                        </a:rPr>
                        <a:t>談</a:t>
                      </a:r>
                      <a:r>
                        <a:rPr sz="1050" b="1" spc="-25" dirty="0">
                          <a:solidFill>
                            <a:srgbClr val="FFFFFF"/>
                          </a:solidFill>
                          <a:latin typeface="ＭＳ Ｐゴシック"/>
                          <a:cs typeface="ＭＳ Ｐゴシック"/>
                        </a:rPr>
                        <a:t>支</a:t>
                      </a:r>
                      <a:r>
                        <a:rPr sz="1050" b="1" spc="-10" dirty="0">
                          <a:solidFill>
                            <a:srgbClr val="FFFFFF"/>
                          </a:solidFill>
                          <a:latin typeface="ＭＳ Ｐゴシック"/>
                          <a:cs typeface="ＭＳ Ｐゴシック"/>
                        </a:rPr>
                        <a:t>援</a:t>
                      </a:r>
                      <a:r>
                        <a:rPr sz="1050" b="1" spc="-25" dirty="0">
                          <a:solidFill>
                            <a:srgbClr val="FFFFFF"/>
                          </a:solidFill>
                          <a:latin typeface="ＭＳ Ｐゴシック"/>
                          <a:cs typeface="ＭＳ Ｐゴシック"/>
                        </a:rPr>
                        <a:t>従</a:t>
                      </a:r>
                      <a:r>
                        <a:rPr sz="1050" b="1" spc="-10" dirty="0">
                          <a:solidFill>
                            <a:srgbClr val="FFFFFF"/>
                          </a:solidFill>
                          <a:latin typeface="ＭＳ Ｐゴシック"/>
                          <a:cs typeface="ＭＳ Ｐゴシック"/>
                        </a:rPr>
                        <a:t>事</a:t>
                      </a:r>
                      <a:r>
                        <a:rPr sz="1050" b="1" spc="-25" dirty="0">
                          <a:solidFill>
                            <a:srgbClr val="FFFFFF"/>
                          </a:solidFill>
                          <a:latin typeface="ＭＳ Ｐゴシック"/>
                          <a:cs typeface="ＭＳ Ｐゴシック"/>
                        </a:rPr>
                        <a:t>者</a:t>
                      </a:r>
                      <a:r>
                        <a:rPr sz="1050" b="1" spc="-10" dirty="0">
                          <a:solidFill>
                            <a:srgbClr val="FFFFFF"/>
                          </a:solidFill>
                          <a:latin typeface="ＭＳ Ｐゴシック"/>
                          <a:cs typeface="ＭＳ Ｐゴシック"/>
                        </a:rPr>
                        <a:t>初</a:t>
                      </a:r>
                      <a:r>
                        <a:rPr sz="1050" b="1" spc="-25" dirty="0">
                          <a:solidFill>
                            <a:srgbClr val="FFFFFF"/>
                          </a:solidFill>
                          <a:latin typeface="ＭＳ Ｐゴシック"/>
                          <a:cs typeface="ＭＳ Ｐゴシック"/>
                        </a:rPr>
                        <a:t>任</a:t>
                      </a:r>
                      <a:r>
                        <a:rPr sz="1050" b="1" spc="-10" dirty="0">
                          <a:solidFill>
                            <a:srgbClr val="FFFFFF"/>
                          </a:solidFill>
                          <a:latin typeface="ＭＳ Ｐゴシック"/>
                          <a:cs typeface="ＭＳ Ｐゴシック"/>
                        </a:rPr>
                        <a:t>者</a:t>
                      </a:r>
                      <a:r>
                        <a:rPr sz="1050" b="1" spc="-25" dirty="0">
                          <a:solidFill>
                            <a:srgbClr val="FFFFFF"/>
                          </a:solidFill>
                          <a:latin typeface="ＭＳ Ｐゴシック"/>
                          <a:cs typeface="ＭＳ Ｐゴシック"/>
                        </a:rPr>
                        <a:t>研</a:t>
                      </a:r>
                      <a:r>
                        <a:rPr sz="1050" b="1" spc="-10" dirty="0">
                          <a:solidFill>
                            <a:srgbClr val="FFFFFF"/>
                          </a:solidFill>
                          <a:latin typeface="ＭＳ Ｐゴシック"/>
                          <a:cs typeface="ＭＳ Ｐゴシック"/>
                        </a:rPr>
                        <a:t>修</a:t>
                      </a:r>
                      <a:r>
                        <a:rPr sz="1050" b="1" spc="-25" dirty="0">
                          <a:solidFill>
                            <a:srgbClr val="FFFFFF"/>
                          </a:solidFill>
                          <a:latin typeface="ＭＳ Ｐゴシック"/>
                          <a:cs typeface="ＭＳ Ｐゴシック"/>
                        </a:rPr>
                        <a:t>講</a:t>
                      </a:r>
                      <a:r>
                        <a:rPr sz="1050" b="1" spc="-65" dirty="0">
                          <a:solidFill>
                            <a:srgbClr val="FFFFFF"/>
                          </a:solidFill>
                          <a:latin typeface="ＭＳ Ｐゴシック"/>
                          <a:cs typeface="ＭＳ Ｐゴシック"/>
                        </a:rPr>
                        <a:t>義</a:t>
                      </a:r>
                      <a:r>
                        <a:rPr sz="1050" b="1" spc="-15" dirty="0">
                          <a:solidFill>
                            <a:srgbClr val="FFFFFF"/>
                          </a:solidFill>
                          <a:latin typeface="ＭＳ Ｐゴシック"/>
                          <a:cs typeface="ＭＳ Ｐゴシック"/>
                        </a:rPr>
                        <a:t>部</a:t>
                      </a:r>
                      <a:r>
                        <a:rPr sz="1050" b="1" spc="-25" dirty="0">
                          <a:solidFill>
                            <a:srgbClr val="FFFFFF"/>
                          </a:solidFill>
                          <a:latin typeface="ＭＳ Ｐゴシック"/>
                          <a:cs typeface="ＭＳ Ｐゴシック"/>
                        </a:rPr>
                        <a:t>分</a:t>
                      </a:r>
                      <a:r>
                        <a:rPr sz="1050" b="1" spc="-5" dirty="0">
                          <a:solidFill>
                            <a:srgbClr val="FFFFFF"/>
                          </a:solidFill>
                          <a:latin typeface="ＭＳ Ｐゴシック"/>
                          <a:cs typeface="ＭＳ Ｐゴシック"/>
                        </a:rPr>
                        <a:t>）</a:t>
                      </a:r>
                      <a:endParaRPr sz="1050" dirty="0">
                        <a:latin typeface="ＭＳ Ｐゴシック"/>
                        <a:cs typeface="ＭＳ Ｐゴシック"/>
                      </a:endParaRPr>
                    </a:p>
                  </a:txBody>
                  <a:tcPr marL="0" marR="0" marT="514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00AFEF"/>
                    </a:solidFill>
                  </a:tcPr>
                </a:tc>
                <a:tc hMerge="1">
                  <a:txBody>
                    <a:bodyPr/>
                    <a:lstStyle/>
                    <a:p>
                      <a:endParaRPr/>
                    </a:p>
                  </a:txBody>
                  <a:tcPr marL="0" marR="0" marT="0" marB="0"/>
                </a:tc>
                <a:tc>
                  <a:txBody>
                    <a:bodyPr/>
                    <a:lstStyle/>
                    <a:p>
                      <a:pPr marR="93345" algn="r">
                        <a:lnSpc>
                          <a:spcPct val="100000"/>
                        </a:lnSpc>
                        <a:spcBef>
                          <a:spcPts val="405"/>
                        </a:spcBef>
                      </a:pPr>
                      <a:r>
                        <a:rPr sz="1050" dirty="0">
                          <a:solidFill>
                            <a:srgbClr val="FFFFFF"/>
                          </a:solidFill>
                          <a:latin typeface="ＭＳ Ｐゴシック"/>
                          <a:cs typeface="ＭＳ Ｐゴシック"/>
                        </a:rPr>
                        <a:t>時間数</a:t>
                      </a:r>
                      <a:endParaRPr sz="1050">
                        <a:latin typeface="ＭＳ Ｐゴシック"/>
                        <a:cs typeface="ＭＳ Ｐゴシック"/>
                      </a:endParaRPr>
                    </a:p>
                  </a:txBody>
                  <a:tcPr marL="0" marR="0" marT="514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00AFEF"/>
                    </a:solidFill>
                  </a:tcPr>
                </a:tc>
                <a:extLst>
                  <a:ext uri="{0D108BD9-81ED-4DB2-BD59-A6C34878D82A}">
                    <a16:rowId xmlns:a16="http://schemas.microsoft.com/office/drawing/2014/main" val="10000"/>
                  </a:ext>
                </a:extLst>
              </a:tr>
              <a:tr h="383849">
                <a:tc rowSpan="3">
                  <a:txBody>
                    <a:bodyPr/>
                    <a:lstStyle/>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spcBef>
                          <a:spcPts val="5"/>
                        </a:spcBef>
                      </a:pPr>
                      <a:endParaRPr sz="850">
                        <a:latin typeface="Times New Roman"/>
                        <a:cs typeface="Times New Roman"/>
                      </a:endParaRPr>
                    </a:p>
                    <a:p>
                      <a:pPr marL="92075">
                        <a:lnSpc>
                          <a:spcPct val="100000"/>
                        </a:lnSpc>
                      </a:pPr>
                      <a:r>
                        <a:rPr sz="1000" spc="-5" dirty="0">
                          <a:latin typeface="ＭＳ Ｐゴシック"/>
                          <a:cs typeface="ＭＳ Ｐゴシック"/>
                        </a:rPr>
                        <a:t>講義</a:t>
                      </a:r>
                      <a:endParaRPr sz="1000">
                        <a:latin typeface="ＭＳ Ｐゴシック"/>
                        <a:cs typeface="ＭＳ Ｐゴシック"/>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marR="203200">
                        <a:lnSpc>
                          <a:spcPts val="1130"/>
                        </a:lnSpc>
                        <a:spcBef>
                          <a:spcPts val="484"/>
                        </a:spcBef>
                      </a:pPr>
                      <a:r>
                        <a:rPr sz="1000" spc="-5" dirty="0">
                          <a:latin typeface="ＭＳ Ｐゴシック"/>
                          <a:cs typeface="ＭＳ Ｐゴシック"/>
                        </a:rPr>
                        <a:t>１</a:t>
                      </a:r>
                      <a:r>
                        <a:rPr sz="1000" spc="285" dirty="0">
                          <a:latin typeface="ＭＳ Ｐゴシック"/>
                          <a:cs typeface="ＭＳ Ｐゴシック"/>
                        </a:rPr>
                        <a:t> </a:t>
                      </a:r>
                      <a:r>
                        <a:rPr sz="1000" spc="-5" dirty="0">
                          <a:latin typeface="ＭＳ Ｐゴシック"/>
                          <a:cs typeface="ＭＳ Ｐゴシック"/>
                        </a:rPr>
                        <a:t>障害者の地域支援と相談支援従事者</a:t>
                      </a:r>
                      <a:r>
                        <a:rPr sz="1000" dirty="0">
                          <a:latin typeface="ＭＳ Ｐゴシック"/>
                          <a:cs typeface="ＭＳ Ｐゴシック"/>
                        </a:rPr>
                        <a:t>（</a:t>
                      </a:r>
                      <a:r>
                        <a:rPr sz="1000" spc="-5" dirty="0">
                          <a:latin typeface="ＭＳ Ｐゴシック"/>
                          <a:cs typeface="ＭＳ Ｐゴシック"/>
                        </a:rPr>
                        <a:t>サー</a:t>
                      </a:r>
                      <a:r>
                        <a:rPr sz="1000" dirty="0">
                          <a:latin typeface="ＭＳ Ｐゴシック"/>
                          <a:cs typeface="ＭＳ Ｐゴシック"/>
                        </a:rPr>
                        <a:t>ビ</a:t>
                      </a:r>
                      <a:r>
                        <a:rPr sz="1000" spc="-10" dirty="0">
                          <a:latin typeface="ＭＳ Ｐゴシック"/>
                          <a:cs typeface="ＭＳ Ｐゴシック"/>
                        </a:rPr>
                        <a:t>ス</a:t>
                      </a:r>
                      <a:r>
                        <a:rPr sz="1000" spc="5" dirty="0">
                          <a:latin typeface="ＭＳ Ｐゴシック"/>
                          <a:cs typeface="ＭＳ Ｐゴシック"/>
                        </a:rPr>
                        <a:t>管</a:t>
                      </a:r>
                      <a:r>
                        <a:rPr sz="1000" spc="-5" dirty="0">
                          <a:latin typeface="ＭＳ Ｐゴシック"/>
                          <a:cs typeface="ＭＳ Ｐゴシック"/>
                        </a:rPr>
                        <a:t>理責任 者</a:t>
                      </a:r>
                      <a:r>
                        <a:rPr sz="1000" dirty="0">
                          <a:latin typeface="ＭＳ Ｐゴシック"/>
                          <a:cs typeface="ＭＳ Ｐゴシック"/>
                        </a:rPr>
                        <a:t>・</a:t>
                      </a:r>
                      <a:r>
                        <a:rPr sz="1000" spc="-5" dirty="0">
                          <a:latin typeface="ＭＳ Ｐゴシック"/>
                          <a:cs typeface="ＭＳ Ｐゴシック"/>
                        </a:rPr>
                        <a:t>児童発達支援管理責任者</a:t>
                      </a:r>
                      <a:r>
                        <a:rPr sz="1000" dirty="0">
                          <a:latin typeface="ＭＳ Ｐゴシック"/>
                          <a:cs typeface="ＭＳ Ｐゴシック"/>
                        </a:rPr>
                        <a:t>）</a:t>
                      </a:r>
                      <a:r>
                        <a:rPr sz="1000" spc="-5" dirty="0">
                          <a:latin typeface="ＭＳ Ｐゴシック"/>
                          <a:cs typeface="ＭＳ Ｐゴシック"/>
                        </a:rPr>
                        <a:t>の役割に関す</a:t>
                      </a:r>
                      <a:r>
                        <a:rPr sz="1000" dirty="0">
                          <a:latin typeface="ＭＳ Ｐゴシック"/>
                          <a:cs typeface="ＭＳ Ｐゴシック"/>
                        </a:rPr>
                        <a:t>る</a:t>
                      </a:r>
                      <a:r>
                        <a:rPr sz="1000" spc="5" dirty="0">
                          <a:latin typeface="ＭＳ Ｐゴシック"/>
                          <a:cs typeface="ＭＳ Ｐゴシック"/>
                        </a:rPr>
                        <a:t>講</a:t>
                      </a:r>
                      <a:r>
                        <a:rPr sz="1000" spc="-5" dirty="0">
                          <a:latin typeface="ＭＳ Ｐゴシック"/>
                          <a:cs typeface="ＭＳ Ｐゴシック"/>
                        </a:rPr>
                        <a:t>義</a:t>
                      </a:r>
                      <a:endParaRPr sz="1000" dirty="0">
                        <a:latin typeface="ＭＳ Ｐゴシック"/>
                        <a:cs typeface="ＭＳ Ｐゴシック"/>
                      </a:endParaRPr>
                    </a:p>
                  </a:txBody>
                  <a:tcPr marL="0" marR="0" marT="615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770"/>
                        </a:spcBef>
                      </a:pPr>
                      <a:r>
                        <a:rPr sz="1200" dirty="0">
                          <a:latin typeface="Calibri"/>
                          <a:cs typeface="Calibri"/>
                        </a:rPr>
                        <a:t>5h</a:t>
                      </a:r>
                      <a:endParaRPr sz="1200">
                        <a:latin typeface="Calibri"/>
                        <a:cs typeface="Calibri"/>
                      </a:endParaRPr>
                    </a:p>
                  </a:txBody>
                  <a:tcPr marL="0" marR="0" marT="977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598289">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marR="100330">
                        <a:lnSpc>
                          <a:spcPct val="97000"/>
                        </a:lnSpc>
                        <a:spcBef>
                          <a:spcPts val="700"/>
                        </a:spcBef>
                      </a:pPr>
                      <a:r>
                        <a:rPr sz="1000" spc="-5" dirty="0">
                          <a:latin typeface="ＭＳ Ｐゴシック"/>
                          <a:cs typeface="ＭＳ Ｐゴシック"/>
                        </a:rPr>
                        <a:t>２</a:t>
                      </a:r>
                      <a:r>
                        <a:rPr sz="1000" spc="5" dirty="0">
                          <a:latin typeface="ＭＳ Ｐゴシック"/>
                          <a:cs typeface="ＭＳ Ｐゴシック"/>
                        </a:rPr>
                        <a:t> </a:t>
                      </a:r>
                      <a:r>
                        <a:rPr sz="1000" spc="-5" dirty="0">
                          <a:latin typeface="ＭＳ Ｐゴシック"/>
                          <a:cs typeface="ＭＳ Ｐゴシック"/>
                        </a:rPr>
                        <a:t>障害者の日常生活及び社会生活を</a:t>
                      </a:r>
                      <a:r>
                        <a:rPr sz="1000" spc="5" dirty="0">
                          <a:latin typeface="ＭＳ Ｐゴシック"/>
                          <a:cs typeface="ＭＳ Ｐゴシック"/>
                        </a:rPr>
                        <a:t>総</a:t>
                      </a:r>
                      <a:r>
                        <a:rPr sz="1000" spc="-5" dirty="0">
                          <a:latin typeface="ＭＳ Ｐゴシック"/>
                          <a:cs typeface="ＭＳ Ｐゴシック"/>
                        </a:rPr>
                        <a:t>合的に</a:t>
                      </a:r>
                      <a:r>
                        <a:rPr sz="1000" spc="5" dirty="0">
                          <a:latin typeface="ＭＳ Ｐゴシック"/>
                          <a:cs typeface="ＭＳ Ｐゴシック"/>
                        </a:rPr>
                        <a:t>支</a:t>
                      </a:r>
                      <a:r>
                        <a:rPr sz="1000" spc="-5" dirty="0">
                          <a:latin typeface="ＭＳ Ｐゴシック"/>
                          <a:cs typeface="ＭＳ Ｐゴシック"/>
                        </a:rPr>
                        <a:t>援す</a:t>
                      </a:r>
                      <a:r>
                        <a:rPr sz="1000" dirty="0">
                          <a:latin typeface="ＭＳ Ｐゴシック"/>
                          <a:cs typeface="ＭＳ Ｐゴシック"/>
                        </a:rPr>
                        <a:t>るた</a:t>
                      </a:r>
                      <a:r>
                        <a:rPr sz="1000" spc="-5" dirty="0">
                          <a:latin typeface="ＭＳ Ｐゴシック"/>
                          <a:cs typeface="ＭＳ Ｐゴシック"/>
                        </a:rPr>
                        <a:t>め </a:t>
                      </a:r>
                      <a:r>
                        <a:rPr sz="1000" dirty="0">
                          <a:latin typeface="ＭＳ Ｐゴシック"/>
                          <a:cs typeface="ＭＳ Ｐゴシック"/>
                        </a:rPr>
                        <a:t>の法律及び児童福祉法の概要並</a:t>
                      </a:r>
                      <a:r>
                        <a:rPr sz="1000" spc="5" dirty="0">
                          <a:latin typeface="ＭＳ Ｐゴシック"/>
                          <a:cs typeface="ＭＳ Ｐゴシック"/>
                        </a:rPr>
                        <a:t>び</a:t>
                      </a:r>
                      <a:r>
                        <a:rPr sz="1000" spc="-5" dirty="0">
                          <a:latin typeface="ＭＳ Ｐゴシック"/>
                          <a:cs typeface="ＭＳ Ｐゴシック"/>
                        </a:rPr>
                        <a:t>にサー</a:t>
                      </a:r>
                      <a:r>
                        <a:rPr sz="1000" dirty="0">
                          <a:latin typeface="ＭＳ Ｐゴシック"/>
                          <a:cs typeface="ＭＳ Ｐゴシック"/>
                        </a:rPr>
                        <a:t>ビ</a:t>
                      </a:r>
                      <a:r>
                        <a:rPr sz="1000" spc="10" dirty="0">
                          <a:latin typeface="ＭＳ Ｐゴシック"/>
                          <a:cs typeface="ＭＳ Ｐゴシック"/>
                        </a:rPr>
                        <a:t>ス</a:t>
                      </a:r>
                      <a:r>
                        <a:rPr sz="1000" dirty="0">
                          <a:latin typeface="ＭＳ Ｐゴシック"/>
                          <a:cs typeface="ＭＳ Ｐゴシック"/>
                        </a:rPr>
                        <a:t>提供</a:t>
                      </a:r>
                      <a:r>
                        <a:rPr sz="1000" spc="10" dirty="0">
                          <a:latin typeface="ＭＳ Ｐゴシック"/>
                          <a:cs typeface="ＭＳ Ｐゴシック"/>
                        </a:rPr>
                        <a:t>の</a:t>
                      </a:r>
                      <a:r>
                        <a:rPr sz="1000" spc="-5" dirty="0">
                          <a:latin typeface="ＭＳ Ｐゴシック"/>
                          <a:cs typeface="ＭＳ Ｐゴシック"/>
                        </a:rPr>
                        <a:t>プ</a:t>
                      </a:r>
                      <a:r>
                        <a:rPr sz="1000" dirty="0">
                          <a:latin typeface="ＭＳ Ｐゴシック"/>
                          <a:cs typeface="ＭＳ Ｐゴシック"/>
                        </a:rPr>
                        <a:t>ロ</a:t>
                      </a:r>
                      <a:r>
                        <a:rPr sz="1000" spc="-5" dirty="0">
                          <a:latin typeface="ＭＳ Ｐゴシック"/>
                          <a:cs typeface="ＭＳ Ｐゴシック"/>
                        </a:rPr>
                        <a:t>セス </a:t>
                      </a:r>
                      <a:r>
                        <a:rPr sz="1000" spc="-10" dirty="0">
                          <a:latin typeface="ＭＳ Ｐゴシック"/>
                          <a:cs typeface="ＭＳ Ｐゴシック"/>
                        </a:rPr>
                        <a:t>に関す</a:t>
                      </a:r>
                      <a:r>
                        <a:rPr sz="1000" spc="-5" dirty="0">
                          <a:latin typeface="ＭＳ Ｐゴシック"/>
                          <a:cs typeface="ＭＳ Ｐゴシック"/>
                        </a:rPr>
                        <a:t>る講義</a:t>
                      </a:r>
                      <a:endParaRPr sz="1000" dirty="0">
                        <a:latin typeface="ＭＳ Ｐゴシック"/>
                        <a:cs typeface="ＭＳ Ｐゴシック"/>
                      </a:endParaRPr>
                    </a:p>
                  </a:txBody>
                  <a:tcPr marL="0" marR="0" marT="889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30"/>
                        </a:spcBef>
                      </a:pPr>
                      <a:endParaRPr sz="1400">
                        <a:latin typeface="Times New Roman"/>
                        <a:cs typeface="Times New Roman"/>
                      </a:endParaRPr>
                    </a:p>
                    <a:p>
                      <a:pPr marR="83185" algn="r">
                        <a:lnSpc>
                          <a:spcPct val="100000"/>
                        </a:lnSpc>
                      </a:pPr>
                      <a:r>
                        <a:rPr sz="1200" dirty="0">
                          <a:latin typeface="Calibri"/>
                          <a:cs typeface="Calibri"/>
                        </a:rPr>
                        <a:t>3h</a:t>
                      </a:r>
                      <a:endParaRPr sz="1200">
                        <a:latin typeface="Calibri"/>
                        <a:cs typeface="Calibri"/>
                      </a:endParaRPr>
                    </a:p>
                  </a:txBody>
                  <a:tcPr marL="0" marR="0" marT="38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265742">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a:lnSpc>
                          <a:spcPct val="100000"/>
                        </a:lnSpc>
                        <a:spcBef>
                          <a:spcPts val="445"/>
                        </a:spcBef>
                      </a:pPr>
                      <a:r>
                        <a:rPr sz="1000" spc="-5" dirty="0">
                          <a:latin typeface="ＭＳ Ｐゴシック"/>
                          <a:cs typeface="ＭＳ Ｐゴシック"/>
                        </a:rPr>
                        <a:t>３</a:t>
                      </a:r>
                      <a:r>
                        <a:rPr sz="1000" spc="40" dirty="0">
                          <a:latin typeface="ＭＳ Ｐゴシック"/>
                          <a:cs typeface="ＭＳ Ｐゴシック"/>
                        </a:rPr>
                        <a:t> </a:t>
                      </a:r>
                      <a:r>
                        <a:rPr sz="1000" spc="-5" dirty="0">
                          <a:latin typeface="ＭＳ Ｐゴシック"/>
                          <a:cs typeface="ＭＳ Ｐゴシック"/>
                        </a:rPr>
                        <a:t>相談支援に</a:t>
                      </a:r>
                      <a:r>
                        <a:rPr sz="1000" spc="-15" dirty="0">
                          <a:latin typeface="ＭＳ Ｐゴシック"/>
                          <a:cs typeface="ＭＳ Ｐゴシック"/>
                        </a:rPr>
                        <a:t>おけ</a:t>
                      </a:r>
                      <a:r>
                        <a:rPr sz="1000" spc="-5" dirty="0">
                          <a:latin typeface="ＭＳ Ｐゴシック"/>
                          <a:cs typeface="ＭＳ Ｐゴシック"/>
                        </a:rPr>
                        <a:t>るケア</a:t>
                      </a:r>
                      <a:r>
                        <a:rPr sz="1000" spc="-10" dirty="0">
                          <a:latin typeface="ＭＳ Ｐゴシック"/>
                          <a:cs typeface="ＭＳ Ｐゴシック"/>
                        </a:rPr>
                        <a:t>マネ</a:t>
                      </a:r>
                      <a:r>
                        <a:rPr sz="1000" spc="-5" dirty="0">
                          <a:latin typeface="ＭＳ Ｐゴシック"/>
                          <a:cs typeface="ＭＳ Ｐゴシック"/>
                        </a:rPr>
                        <a:t>ジメン</a:t>
                      </a:r>
                      <a:r>
                        <a:rPr sz="1000" spc="-10" dirty="0">
                          <a:latin typeface="ＭＳ Ｐゴシック"/>
                          <a:cs typeface="ＭＳ Ｐゴシック"/>
                        </a:rPr>
                        <a:t>ト手</a:t>
                      </a:r>
                      <a:r>
                        <a:rPr sz="1000" spc="5" dirty="0">
                          <a:latin typeface="ＭＳ Ｐゴシック"/>
                          <a:cs typeface="ＭＳ Ｐゴシック"/>
                        </a:rPr>
                        <a:t>法</a:t>
                      </a:r>
                      <a:r>
                        <a:rPr sz="1000" spc="-10" dirty="0">
                          <a:latin typeface="ＭＳ Ｐゴシック"/>
                          <a:cs typeface="ＭＳ Ｐゴシック"/>
                        </a:rPr>
                        <a:t>に関す</a:t>
                      </a:r>
                      <a:r>
                        <a:rPr sz="1000" spc="-5" dirty="0">
                          <a:latin typeface="ＭＳ Ｐゴシック"/>
                          <a:cs typeface="ＭＳ Ｐゴシック"/>
                        </a:rPr>
                        <a:t>る</a:t>
                      </a:r>
                      <a:r>
                        <a:rPr sz="1000" spc="5" dirty="0">
                          <a:latin typeface="ＭＳ Ｐゴシック"/>
                          <a:cs typeface="ＭＳ Ｐゴシック"/>
                        </a:rPr>
                        <a:t>講</a:t>
                      </a:r>
                      <a:r>
                        <a:rPr sz="1000" spc="-5" dirty="0">
                          <a:latin typeface="ＭＳ Ｐゴシック"/>
                          <a:cs typeface="ＭＳ Ｐゴシック"/>
                        </a:rPr>
                        <a:t>義</a:t>
                      </a:r>
                      <a:endParaRPr sz="1000">
                        <a:latin typeface="ＭＳ Ｐゴシック"/>
                        <a:cs typeface="ＭＳ Ｐゴシック"/>
                      </a:endParaRPr>
                    </a:p>
                  </a:txBody>
                  <a:tcPr marL="0" marR="0" marT="565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290"/>
                        </a:spcBef>
                      </a:pPr>
                      <a:r>
                        <a:rPr sz="1200" dirty="0">
                          <a:latin typeface="Calibri"/>
                          <a:cs typeface="Calibri"/>
                        </a:rPr>
                        <a:t>3h</a:t>
                      </a:r>
                      <a:endParaRPr sz="1200">
                        <a:latin typeface="Calibri"/>
                        <a:cs typeface="Calibri"/>
                      </a:endParaRPr>
                    </a:p>
                  </a:txBody>
                  <a:tcPr marL="0" marR="0" marT="368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265741">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00AFEF"/>
                    </a:solidFill>
                  </a:tcPr>
                </a:tc>
                <a:tc>
                  <a:txBody>
                    <a:bodyPr/>
                    <a:lstStyle/>
                    <a:p>
                      <a:pPr marL="92075">
                        <a:lnSpc>
                          <a:spcPct val="100000"/>
                        </a:lnSpc>
                        <a:spcBef>
                          <a:spcPts val="380"/>
                        </a:spcBef>
                      </a:pPr>
                      <a:r>
                        <a:rPr sz="1100" dirty="0">
                          <a:solidFill>
                            <a:srgbClr val="FFFFFF"/>
                          </a:solidFill>
                          <a:latin typeface="ＭＳ Ｐゴシック"/>
                          <a:cs typeface="ＭＳ Ｐゴシック"/>
                        </a:rPr>
                        <a:t>合計</a:t>
                      </a:r>
                      <a:endParaRPr sz="1100" dirty="0">
                        <a:latin typeface="ＭＳ Ｐゴシック"/>
                        <a:cs typeface="ＭＳ Ｐゴシック"/>
                      </a:endParaRPr>
                    </a:p>
                  </a:txBody>
                  <a:tcPr marL="0" marR="0" marT="482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00AFEF"/>
                    </a:solidFill>
                  </a:tcPr>
                </a:tc>
                <a:tc>
                  <a:txBody>
                    <a:bodyPr/>
                    <a:lstStyle/>
                    <a:p>
                      <a:pPr marR="83185" algn="r">
                        <a:lnSpc>
                          <a:spcPct val="100000"/>
                        </a:lnSpc>
                        <a:spcBef>
                          <a:spcPts val="290"/>
                        </a:spcBef>
                      </a:pPr>
                      <a:r>
                        <a:rPr sz="1200" dirty="0">
                          <a:solidFill>
                            <a:srgbClr val="FFFFFF"/>
                          </a:solidFill>
                          <a:latin typeface="Calibri"/>
                          <a:cs typeface="Calibri"/>
                        </a:rPr>
                        <a:t>11h</a:t>
                      </a:r>
                      <a:endParaRPr sz="1200" dirty="0">
                        <a:latin typeface="Calibri"/>
                        <a:cs typeface="Calibri"/>
                      </a:endParaRPr>
                    </a:p>
                  </a:txBody>
                  <a:tcPr marL="0" marR="0" marT="368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00AFEF"/>
                    </a:solidFill>
                  </a:tcPr>
                </a:tc>
                <a:extLst>
                  <a:ext uri="{0D108BD9-81ED-4DB2-BD59-A6C34878D82A}">
                    <a16:rowId xmlns:a16="http://schemas.microsoft.com/office/drawing/2014/main" val="10004"/>
                  </a:ext>
                </a:extLst>
              </a:tr>
            </a:tbl>
          </a:graphicData>
        </a:graphic>
      </p:graphicFrame>
      <p:sp>
        <p:nvSpPr>
          <p:cNvPr id="6" name="object 6"/>
          <p:cNvSpPr txBox="1">
            <a:spLocks noGrp="1"/>
          </p:cNvSpPr>
          <p:nvPr>
            <p:ph type="title"/>
          </p:nvPr>
        </p:nvSpPr>
        <p:spPr>
          <a:xfrm>
            <a:off x="1486916" y="111632"/>
            <a:ext cx="5381475" cy="299720"/>
          </a:xfrm>
          <a:prstGeom prst="rect">
            <a:avLst/>
          </a:prstGeom>
        </p:spPr>
        <p:txBody>
          <a:bodyPr vert="horz" wrap="square" lIns="0" tIns="12700" rIns="0" bIns="0" rtlCol="0">
            <a:spAutoFit/>
          </a:bodyPr>
          <a:lstStyle/>
          <a:p>
            <a:pPr marL="12700">
              <a:lnSpc>
                <a:spcPct val="100000"/>
              </a:lnSpc>
              <a:spcBef>
                <a:spcPts val="100"/>
              </a:spcBef>
            </a:pPr>
            <a:r>
              <a:rPr sz="1800" b="1" u="none" spc="-25" dirty="0" err="1">
                <a:latin typeface="ＭＳ Ｐゴシック"/>
                <a:cs typeface="ＭＳ Ｐゴシック"/>
              </a:rPr>
              <a:t>サー</a:t>
            </a:r>
            <a:r>
              <a:rPr sz="1800" b="1" u="none" spc="-30" dirty="0" err="1">
                <a:latin typeface="ＭＳ Ｐゴシック"/>
                <a:cs typeface="ＭＳ Ｐゴシック"/>
              </a:rPr>
              <a:t>ビス</a:t>
            </a:r>
            <a:r>
              <a:rPr sz="1800" b="1" u="none" spc="-35" dirty="0" err="1">
                <a:latin typeface="ＭＳ Ｐゴシック"/>
                <a:cs typeface="ＭＳ Ｐゴシック"/>
              </a:rPr>
              <a:t>管理責任者</a:t>
            </a:r>
            <a:r>
              <a:rPr sz="1800" b="1" u="none" spc="-25" dirty="0" err="1">
                <a:latin typeface="ＭＳ Ｐゴシック"/>
                <a:cs typeface="ＭＳ Ｐゴシック"/>
              </a:rPr>
              <a:t>・</a:t>
            </a:r>
            <a:r>
              <a:rPr sz="1800" b="1" u="none" spc="-35" dirty="0" err="1">
                <a:latin typeface="ＭＳ Ｐゴシック"/>
                <a:cs typeface="ＭＳ Ｐゴシック"/>
              </a:rPr>
              <a:t>児</a:t>
            </a:r>
            <a:r>
              <a:rPr sz="1800" b="1" u="none" spc="-50" dirty="0" err="1">
                <a:latin typeface="ＭＳ Ｐゴシック"/>
                <a:cs typeface="ＭＳ Ｐゴシック"/>
              </a:rPr>
              <a:t>童</a:t>
            </a:r>
            <a:r>
              <a:rPr sz="1800" b="1" u="none" spc="-35" dirty="0" err="1">
                <a:latin typeface="ＭＳ Ｐゴシック"/>
                <a:cs typeface="ＭＳ Ｐゴシック"/>
              </a:rPr>
              <a:t>発達支援管理責任者研修</a:t>
            </a:r>
            <a:endParaRPr sz="1800" dirty="0">
              <a:latin typeface="ＭＳ Ｐゴシック"/>
              <a:cs typeface="ＭＳ Ｐゴシック"/>
            </a:endParaRPr>
          </a:p>
        </p:txBody>
      </p:sp>
      <p:grpSp>
        <p:nvGrpSpPr>
          <p:cNvPr id="7" name="object 7"/>
          <p:cNvGrpSpPr/>
          <p:nvPr/>
        </p:nvGrpSpPr>
        <p:grpSpPr>
          <a:xfrm>
            <a:off x="0" y="402336"/>
            <a:ext cx="9144000" cy="106680"/>
            <a:chOff x="0" y="402336"/>
            <a:chExt cx="9144000" cy="106680"/>
          </a:xfrm>
        </p:grpSpPr>
        <p:sp>
          <p:nvSpPr>
            <p:cNvPr id="8" name="object 8"/>
            <p:cNvSpPr/>
            <p:nvPr/>
          </p:nvSpPr>
          <p:spPr>
            <a:xfrm>
              <a:off x="0" y="406908"/>
              <a:ext cx="9144000" cy="0"/>
            </a:xfrm>
            <a:custGeom>
              <a:avLst/>
              <a:gdLst/>
              <a:ahLst/>
              <a:cxnLst/>
              <a:rect l="l" t="t" r="r" b="b"/>
              <a:pathLst>
                <a:path w="9144000">
                  <a:moveTo>
                    <a:pt x="0" y="0"/>
                  </a:moveTo>
                  <a:lnTo>
                    <a:pt x="9144000" y="0"/>
                  </a:lnTo>
                </a:path>
              </a:pathLst>
            </a:custGeom>
            <a:ln w="9144">
              <a:solidFill>
                <a:srgbClr val="99CCFF"/>
              </a:solidFill>
            </a:ln>
          </p:spPr>
          <p:txBody>
            <a:bodyPr wrap="square" lIns="0" tIns="0" rIns="0" bIns="0" rtlCol="0"/>
            <a:lstStyle/>
            <a:p>
              <a:endParaRPr/>
            </a:p>
          </p:txBody>
        </p:sp>
        <p:sp>
          <p:nvSpPr>
            <p:cNvPr id="9" name="object 9"/>
            <p:cNvSpPr/>
            <p:nvPr/>
          </p:nvSpPr>
          <p:spPr>
            <a:xfrm>
              <a:off x="0" y="480060"/>
              <a:ext cx="9144000" cy="0"/>
            </a:xfrm>
            <a:custGeom>
              <a:avLst/>
              <a:gdLst/>
              <a:ahLst/>
              <a:cxnLst/>
              <a:rect l="l" t="t" r="r" b="b"/>
              <a:pathLst>
                <a:path w="9144000">
                  <a:moveTo>
                    <a:pt x="0" y="0"/>
                  </a:moveTo>
                  <a:lnTo>
                    <a:pt x="9144000" y="0"/>
                  </a:lnTo>
                </a:path>
              </a:pathLst>
            </a:custGeom>
            <a:ln w="57912">
              <a:solidFill>
                <a:srgbClr val="99CCFF"/>
              </a:solidFill>
            </a:ln>
          </p:spPr>
          <p:txBody>
            <a:bodyPr wrap="square" lIns="0" tIns="0" rIns="0" bIns="0" rtlCol="0"/>
            <a:lstStyle/>
            <a:p>
              <a:endParaRPr/>
            </a:p>
          </p:txBody>
        </p:sp>
      </p:grpSp>
      <p:graphicFrame>
        <p:nvGraphicFramePr>
          <p:cNvPr id="10" name="object 10"/>
          <p:cNvGraphicFramePr>
            <a:graphicFrameLocks noGrp="1"/>
          </p:cNvGraphicFramePr>
          <p:nvPr>
            <p:extLst>
              <p:ext uri="{D42A27DB-BD31-4B8C-83A1-F6EECF244321}">
                <p14:modId xmlns:p14="http://schemas.microsoft.com/office/powerpoint/2010/main" val="3462413416"/>
              </p:ext>
            </p:extLst>
          </p:nvPr>
        </p:nvGraphicFramePr>
        <p:xfrm>
          <a:off x="283200" y="2477216"/>
          <a:ext cx="7538510" cy="1626775"/>
        </p:xfrm>
        <a:graphic>
          <a:graphicData uri="http://schemas.openxmlformats.org/drawingml/2006/table">
            <a:tbl>
              <a:tblPr firstRow="1" bandRow="1">
                <a:tableStyleId>{2D5ABB26-0587-4C30-8999-92F81FD0307C}</a:tableStyleId>
              </a:tblPr>
              <a:tblGrid>
                <a:gridCol w="771257">
                  <a:extLst>
                    <a:ext uri="{9D8B030D-6E8A-4147-A177-3AD203B41FA5}">
                      <a16:colId xmlns:a16="http://schemas.microsoft.com/office/drawing/2014/main" val="20000"/>
                    </a:ext>
                  </a:extLst>
                </a:gridCol>
                <a:gridCol w="5726003">
                  <a:extLst>
                    <a:ext uri="{9D8B030D-6E8A-4147-A177-3AD203B41FA5}">
                      <a16:colId xmlns:a16="http://schemas.microsoft.com/office/drawing/2014/main" val="20001"/>
                    </a:ext>
                  </a:extLst>
                </a:gridCol>
                <a:gridCol w="1041250">
                  <a:extLst>
                    <a:ext uri="{9D8B030D-6E8A-4147-A177-3AD203B41FA5}">
                      <a16:colId xmlns:a16="http://schemas.microsoft.com/office/drawing/2014/main" val="20002"/>
                    </a:ext>
                  </a:extLst>
                </a:gridCol>
              </a:tblGrid>
              <a:tr h="281938">
                <a:tc gridSpan="2">
                  <a:txBody>
                    <a:bodyPr/>
                    <a:lstStyle/>
                    <a:p>
                      <a:pPr marL="635" algn="ctr">
                        <a:lnSpc>
                          <a:spcPct val="100000"/>
                        </a:lnSpc>
                        <a:spcBef>
                          <a:spcPts val="430"/>
                        </a:spcBef>
                      </a:pPr>
                      <a:r>
                        <a:rPr sz="1050" b="1" dirty="0">
                          <a:solidFill>
                            <a:srgbClr val="FFFFFF"/>
                          </a:solidFill>
                          <a:latin typeface="ＭＳ Ｐゴシック"/>
                          <a:cs typeface="ＭＳ Ｐゴシック"/>
                        </a:rPr>
                        <a:t>基</a:t>
                      </a:r>
                      <a:r>
                        <a:rPr sz="1050" b="1" spc="-15" dirty="0">
                          <a:solidFill>
                            <a:srgbClr val="FFFFFF"/>
                          </a:solidFill>
                          <a:latin typeface="ＭＳ Ｐゴシック"/>
                          <a:cs typeface="ＭＳ Ｐゴシック"/>
                        </a:rPr>
                        <a:t>礎研修</a:t>
                      </a:r>
                      <a:r>
                        <a:rPr sz="1050" b="1" spc="-20" dirty="0">
                          <a:solidFill>
                            <a:srgbClr val="FFFFFF"/>
                          </a:solidFill>
                          <a:latin typeface="ＭＳ Ｐゴシック"/>
                          <a:cs typeface="ＭＳ Ｐゴシック"/>
                        </a:rPr>
                        <a:t>（</a:t>
                      </a:r>
                      <a:r>
                        <a:rPr sz="1050" b="1" spc="-15" dirty="0">
                          <a:solidFill>
                            <a:srgbClr val="FFFFFF"/>
                          </a:solidFill>
                          <a:latin typeface="ＭＳ Ｐゴシック"/>
                          <a:cs typeface="ＭＳ Ｐゴシック"/>
                        </a:rPr>
                        <a:t>うち</a:t>
                      </a:r>
                      <a:r>
                        <a:rPr sz="1050" b="1" spc="-25" dirty="0">
                          <a:solidFill>
                            <a:srgbClr val="FFFFFF"/>
                          </a:solidFill>
                          <a:latin typeface="ＭＳ Ｐゴシック"/>
                          <a:cs typeface="ＭＳ Ｐゴシック"/>
                        </a:rPr>
                        <a:t>研</a:t>
                      </a:r>
                      <a:r>
                        <a:rPr sz="1050" b="1" spc="-15" dirty="0">
                          <a:solidFill>
                            <a:srgbClr val="FFFFFF"/>
                          </a:solidFill>
                          <a:latin typeface="ＭＳ Ｐゴシック"/>
                          <a:cs typeface="ＭＳ Ｐゴシック"/>
                        </a:rPr>
                        <a:t>修</a:t>
                      </a:r>
                      <a:r>
                        <a:rPr sz="1050" b="1" spc="-25" dirty="0">
                          <a:solidFill>
                            <a:srgbClr val="FFFFFF"/>
                          </a:solidFill>
                          <a:latin typeface="ＭＳ Ｐゴシック"/>
                          <a:cs typeface="ＭＳ Ｐゴシック"/>
                        </a:rPr>
                        <a:t>講</a:t>
                      </a:r>
                      <a:r>
                        <a:rPr sz="1050" b="1" spc="-15" dirty="0">
                          <a:solidFill>
                            <a:srgbClr val="FFFFFF"/>
                          </a:solidFill>
                          <a:latin typeface="ＭＳ Ｐゴシック"/>
                          <a:cs typeface="ＭＳ Ｐゴシック"/>
                        </a:rPr>
                        <a:t>義</a:t>
                      </a:r>
                      <a:r>
                        <a:rPr sz="1050" b="1" spc="-25" dirty="0">
                          <a:solidFill>
                            <a:srgbClr val="FFFFFF"/>
                          </a:solidFill>
                          <a:latin typeface="ＭＳ Ｐゴシック"/>
                          <a:cs typeface="ＭＳ Ｐゴシック"/>
                        </a:rPr>
                        <a:t>、</a:t>
                      </a:r>
                      <a:r>
                        <a:rPr sz="1050" b="1" spc="-15" dirty="0">
                          <a:solidFill>
                            <a:srgbClr val="FFFFFF"/>
                          </a:solidFill>
                          <a:latin typeface="ＭＳ Ｐゴシック"/>
                          <a:cs typeface="ＭＳ Ｐゴシック"/>
                        </a:rPr>
                        <a:t>演</a:t>
                      </a:r>
                      <a:r>
                        <a:rPr sz="1050" b="1" spc="-25" dirty="0">
                          <a:solidFill>
                            <a:srgbClr val="FFFFFF"/>
                          </a:solidFill>
                          <a:latin typeface="ＭＳ Ｐゴシック"/>
                          <a:cs typeface="ＭＳ Ｐゴシック"/>
                        </a:rPr>
                        <a:t>習</a:t>
                      </a:r>
                      <a:r>
                        <a:rPr sz="1050" b="1" spc="-15" dirty="0">
                          <a:solidFill>
                            <a:srgbClr val="FFFFFF"/>
                          </a:solidFill>
                          <a:latin typeface="ＭＳ Ｐゴシック"/>
                          <a:cs typeface="ＭＳ Ｐゴシック"/>
                        </a:rPr>
                        <a:t>部</a:t>
                      </a:r>
                      <a:r>
                        <a:rPr sz="1050" b="1" spc="-25" dirty="0">
                          <a:solidFill>
                            <a:srgbClr val="FFFFFF"/>
                          </a:solidFill>
                          <a:latin typeface="ＭＳ Ｐゴシック"/>
                          <a:cs typeface="ＭＳ Ｐゴシック"/>
                        </a:rPr>
                        <a:t>分</a:t>
                      </a:r>
                      <a:r>
                        <a:rPr sz="1050" b="1" spc="-10" dirty="0">
                          <a:solidFill>
                            <a:srgbClr val="FFFFFF"/>
                          </a:solidFill>
                          <a:latin typeface="ＭＳ Ｐゴシック"/>
                          <a:cs typeface="ＭＳ Ｐゴシック"/>
                        </a:rPr>
                        <a:t>）（</a:t>
                      </a:r>
                      <a:r>
                        <a:rPr sz="1050" b="1" spc="-15" dirty="0">
                          <a:solidFill>
                            <a:srgbClr val="FFFFFF"/>
                          </a:solidFill>
                          <a:latin typeface="ＭＳ Ｐゴシック"/>
                          <a:cs typeface="ＭＳ Ｐゴシック"/>
                        </a:rPr>
                        <a:t>改</a:t>
                      </a:r>
                      <a:r>
                        <a:rPr sz="1050" b="1" spc="-25" dirty="0">
                          <a:solidFill>
                            <a:srgbClr val="FFFFFF"/>
                          </a:solidFill>
                          <a:latin typeface="ＭＳ Ｐゴシック"/>
                          <a:cs typeface="ＭＳ Ｐゴシック"/>
                        </a:rPr>
                        <a:t>正</a:t>
                      </a:r>
                      <a:r>
                        <a:rPr sz="1050" b="1" spc="-15" dirty="0">
                          <a:solidFill>
                            <a:srgbClr val="FFFFFF"/>
                          </a:solidFill>
                          <a:latin typeface="ＭＳ Ｐゴシック"/>
                          <a:cs typeface="ＭＳ Ｐゴシック"/>
                        </a:rPr>
                        <a:t>後</a:t>
                      </a:r>
                      <a:r>
                        <a:rPr sz="1050" b="1" spc="-5" dirty="0">
                          <a:solidFill>
                            <a:srgbClr val="FFFFFF"/>
                          </a:solidFill>
                          <a:latin typeface="ＭＳ Ｐゴシック"/>
                          <a:cs typeface="ＭＳ Ｐゴシック"/>
                        </a:rPr>
                        <a:t>）</a:t>
                      </a:r>
                      <a:endParaRPr sz="1050" dirty="0">
                        <a:latin typeface="ＭＳ Ｐゴシック"/>
                        <a:cs typeface="ＭＳ Ｐゴシック"/>
                      </a:endParaRPr>
                    </a:p>
                  </a:txBody>
                  <a:tcPr marL="0" marR="0" marT="546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2D050"/>
                    </a:solidFill>
                  </a:tcPr>
                </a:tc>
                <a:tc hMerge="1">
                  <a:txBody>
                    <a:bodyPr/>
                    <a:lstStyle/>
                    <a:p>
                      <a:endParaRPr/>
                    </a:p>
                  </a:txBody>
                  <a:tcPr marL="0" marR="0" marT="0" marB="0"/>
                </a:tc>
                <a:tc>
                  <a:txBody>
                    <a:bodyPr/>
                    <a:lstStyle/>
                    <a:p>
                      <a:pPr marR="93980" algn="r">
                        <a:lnSpc>
                          <a:spcPct val="100000"/>
                        </a:lnSpc>
                        <a:spcBef>
                          <a:spcPts val="430"/>
                        </a:spcBef>
                      </a:pPr>
                      <a:r>
                        <a:rPr sz="1050" dirty="0">
                          <a:solidFill>
                            <a:srgbClr val="FFFFFF"/>
                          </a:solidFill>
                          <a:latin typeface="ＭＳ Ｐゴシック"/>
                          <a:cs typeface="ＭＳ Ｐゴシック"/>
                        </a:rPr>
                        <a:t>時間数</a:t>
                      </a:r>
                      <a:endParaRPr sz="1050">
                        <a:latin typeface="ＭＳ Ｐゴシック"/>
                        <a:cs typeface="ＭＳ Ｐゴシック"/>
                      </a:endParaRPr>
                    </a:p>
                  </a:txBody>
                  <a:tcPr marL="0" marR="0" marT="546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2D050"/>
                    </a:solidFill>
                  </a:tcPr>
                </a:tc>
                <a:extLst>
                  <a:ext uri="{0D108BD9-81ED-4DB2-BD59-A6C34878D82A}">
                    <a16:rowId xmlns:a16="http://schemas.microsoft.com/office/drawing/2014/main" val="10000"/>
                  </a:ext>
                </a:extLst>
              </a:tr>
              <a:tr h="328264">
                <a:tc rowSpan="2">
                  <a:txBody>
                    <a:bodyPr/>
                    <a:lstStyle/>
                    <a:p>
                      <a:pPr>
                        <a:lnSpc>
                          <a:spcPct val="100000"/>
                        </a:lnSpc>
                      </a:pPr>
                      <a:endParaRPr sz="1000" dirty="0">
                        <a:latin typeface="Times New Roman"/>
                        <a:cs typeface="Times New Roman"/>
                      </a:endParaRPr>
                    </a:p>
                    <a:p>
                      <a:pPr marL="92075">
                        <a:lnSpc>
                          <a:spcPct val="100000"/>
                        </a:lnSpc>
                        <a:spcBef>
                          <a:spcPts val="765"/>
                        </a:spcBef>
                      </a:pPr>
                      <a:r>
                        <a:rPr sz="1000" spc="-5" dirty="0">
                          <a:latin typeface="ＭＳ Ｐゴシック"/>
                          <a:cs typeface="ＭＳ Ｐゴシック"/>
                        </a:rPr>
                        <a:t>講義</a:t>
                      </a:r>
                      <a:endParaRPr sz="1000" dirty="0">
                        <a:latin typeface="ＭＳ Ｐゴシック"/>
                        <a:cs typeface="ＭＳ Ｐゴシック"/>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a:lnSpc>
                          <a:spcPct val="100000"/>
                        </a:lnSpc>
                        <a:spcBef>
                          <a:spcPts val="640"/>
                        </a:spcBef>
                      </a:pPr>
                      <a:r>
                        <a:rPr sz="1000" spc="-5" dirty="0">
                          <a:latin typeface="ＭＳ Ｐゴシック"/>
                          <a:cs typeface="ＭＳ Ｐゴシック"/>
                        </a:rPr>
                        <a:t>１</a:t>
                      </a:r>
                      <a:r>
                        <a:rPr sz="1000" spc="45" dirty="0">
                          <a:latin typeface="ＭＳ Ｐゴシック"/>
                          <a:cs typeface="ＭＳ Ｐゴシック"/>
                        </a:rPr>
                        <a:t> </a:t>
                      </a:r>
                      <a:r>
                        <a:rPr sz="1000" spc="-5" dirty="0">
                          <a:latin typeface="ＭＳ Ｐゴシック"/>
                          <a:cs typeface="ＭＳ Ｐゴシック"/>
                        </a:rPr>
                        <a:t>サー</a:t>
                      </a:r>
                      <a:r>
                        <a:rPr sz="1000" dirty="0">
                          <a:latin typeface="ＭＳ Ｐゴシック"/>
                          <a:cs typeface="ＭＳ Ｐゴシック"/>
                        </a:rPr>
                        <a:t>ビ</a:t>
                      </a:r>
                      <a:r>
                        <a:rPr sz="1000" spc="-10" dirty="0">
                          <a:latin typeface="ＭＳ Ｐゴシック"/>
                          <a:cs typeface="ＭＳ Ｐゴシック"/>
                        </a:rPr>
                        <a:t>ス管理責任者の役割に関</a:t>
                      </a:r>
                      <a:r>
                        <a:rPr sz="1000" spc="-5" dirty="0">
                          <a:latin typeface="ＭＳ Ｐゴシック"/>
                          <a:cs typeface="ＭＳ Ｐゴシック"/>
                        </a:rPr>
                        <a:t>する講義</a:t>
                      </a:r>
                      <a:endParaRPr sz="1000">
                        <a:latin typeface="ＭＳ Ｐゴシック"/>
                        <a:cs typeface="ＭＳ Ｐゴシック"/>
                      </a:endParaRPr>
                    </a:p>
                  </a:txBody>
                  <a:tcPr marL="0" marR="0" marT="812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490"/>
                        </a:spcBef>
                      </a:pPr>
                      <a:r>
                        <a:rPr sz="1200" dirty="0">
                          <a:latin typeface="Calibri"/>
                          <a:cs typeface="Calibri"/>
                        </a:rPr>
                        <a:t>4.5h</a:t>
                      </a:r>
                    </a:p>
                  </a:txBody>
                  <a:tcPr marL="0" marR="0" marT="622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328392">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a:lnSpc>
                          <a:spcPct val="100000"/>
                        </a:lnSpc>
                        <a:spcBef>
                          <a:spcPts val="640"/>
                        </a:spcBef>
                      </a:pPr>
                      <a:r>
                        <a:rPr sz="1000" spc="-5" dirty="0">
                          <a:latin typeface="ＭＳ Ｐゴシック"/>
                          <a:cs typeface="ＭＳ Ｐゴシック"/>
                        </a:rPr>
                        <a:t>２</a:t>
                      </a:r>
                      <a:r>
                        <a:rPr sz="1000" spc="45" dirty="0">
                          <a:latin typeface="ＭＳ Ｐゴシック"/>
                          <a:cs typeface="ＭＳ Ｐゴシック"/>
                        </a:rPr>
                        <a:t> </a:t>
                      </a:r>
                      <a:r>
                        <a:rPr sz="1000" spc="-5" dirty="0">
                          <a:latin typeface="ＭＳ Ｐゴシック"/>
                          <a:cs typeface="ＭＳ Ｐゴシック"/>
                        </a:rPr>
                        <a:t>ア</a:t>
                      </a:r>
                      <a:r>
                        <a:rPr sz="1000" spc="-10" dirty="0">
                          <a:latin typeface="ＭＳ Ｐゴシック"/>
                          <a:cs typeface="ＭＳ Ｐゴシック"/>
                        </a:rPr>
                        <a:t>セ</a:t>
                      </a:r>
                      <a:r>
                        <a:rPr sz="1000" spc="-5" dirty="0">
                          <a:latin typeface="ＭＳ Ｐゴシック"/>
                          <a:cs typeface="ＭＳ Ｐゴシック"/>
                        </a:rPr>
                        <a:t>スメン</a:t>
                      </a:r>
                      <a:r>
                        <a:rPr sz="1000" spc="-10" dirty="0">
                          <a:latin typeface="ＭＳ Ｐゴシック"/>
                          <a:cs typeface="ＭＳ Ｐゴシック"/>
                        </a:rPr>
                        <a:t>トや</a:t>
                      </a:r>
                      <a:r>
                        <a:rPr sz="1000" dirty="0">
                          <a:latin typeface="ＭＳ Ｐゴシック"/>
                          <a:cs typeface="ＭＳ Ｐゴシック"/>
                        </a:rPr>
                        <a:t>モ</a:t>
                      </a:r>
                      <a:r>
                        <a:rPr sz="1000" spc="-5" dirty="0">
                          <a:latin typeface="ＭＳ Ｐゴシック"/>
                          <a:cs typeface="ＭＳ Ｐゴシック"/>
                        </a:rPr>
                        <a:t>ニタ</a:t>
                      </a:r>
                      <a:r>
                        <a:rPr sz="1000" spc="-10" dirty="0">
                          <a:latin typeface="ＭＳ Ｐゴシック"/>
                          <a:cs typeface="ＭＳ Ｐゴシック"/>
                        </a:rPr>
                        <a:t>リ</a:t>
                      </a:r>
                      <a:r>
                        <a:rPr sz="1000" spc="-5" dirty="0">
                          <a:latin typeface="ＭＳ Ｐゴシック"/>
                          <a:cs typeface="ＭＳ Ｐゴシック"/>
                        </a:rPr>
                        <a:t>ン</a:t>
                      </a:r>
                      <a:r>
                        <a:rPr sz="1000" spc="-10" dirty="0">
                          <a:latin typeface="ＭＳ Ｐゴシック"/>
                          <a:cs typeface="ＭＳ Ｐゴシック"/>
                        </a:rPr>
                        <a:t>グの手法に関す</a:t>
                      </a:r>
                      <a:r>
                        <a:rPr sz="1000" spc="-5" dirty="0">
                          <a:latin typeface="ＭＳ Ｐゴシック"/>
                          <a:cs typeface="ＭＳ Ｐゴシック"/>
                        </a:rPr>
                        <a:t>る講義</a:t>
                      </a:r>
                      <a:endParaRPr sz="1000" dirty="0">
                        <a:latin typeface="ＭＳ Ｐゴシック"/>
                        <a:cs typeface="ＭＳ Ｐゴシック"/>
                      </a:endParaRPr>
                    </a:p>
                  </a:txBody>
                  <a:tcPr marL="0" marR="0" marT="812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515"/>
                        </a:spcBef>
                      </a:pPr>
                      <a:r>
                        <a:rPr sz="1200" dirty="0">
                          <a:latin typeface="Calibri"/>
                          <a:cs typeface="Calibri"/>
                        </a:rPr>
                        <a:t>5.5h</a:t>
                      </a:r>
                      <a:endParaRPr sz="1200">
                        <a:latin typeface="Calibri"/>
                        <a:cs typeface="Calibri"/>
                      </a:endParaRPr>
                    </a:p>
                  </a:txBody>
                  <a:tcPr marL="0" marR="0" marT="6540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408174">
                <a:tc>
                  <a:txBody>
                    <a:bodyPr/>
                    <a:lstStyle/>
                    <a:p>
                      <a:pPr>
                        <a:lnSpc>
                          <a:spcPct val="100000"/>
                        </a:lnSpc>
                        <a:spcBef>
                          <a:spcPts val="30"/>
                        </a:spcBef>
                      </a:pPr>
                      <a:endParaRPr sz="800">
                        <a:latin typeface="Times New Roman"/>
                        <a:cs typeface="Times New Roman"/>
                      </a:endParaRPr>
                    </a:p>
                    <a:p>
                      <a:pPr marL="92075">
                        <a:lnSpc>
                          <a:spcPct val="100000"/>
                        </a:lnSpc>
                        <a:spcBef>
                          <a:spcPts val="5"/>
                        </a:spcBef>
                      </a:pPr>
                      <a:r>
                        <a:rPr sz="1000" spc="-5" dirty="0">
                          <a:latin typeface="ＭＳ Ｐゴシック"/>
                          <a:cs typeface="ＭＳ Ｐゴシック"/>
                        </a:rPr>
                        <a:t>演習</a:t>
                      </a:r>
                      <a:endParaRPr sz="1000">
                        <a:latin typeface="ＭＳ Ｐゴシック"/>
                        <a:cs typeface="ＭＳ Ｐゴシック"/>
                      </a:endParaRPr>
                    </a:p>
                  </a:txBody>
                  <a:tcPr marL="0" marR="0" marT="38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30"/>
                        </a:spcBef>
                      </a:pPr>
                      <a:endParaRPr sz="800">
                        <a:latin typeface="Times New Roman"/>
                        <a:cs typeface="Times New Roman"/>
                      </a:endParaRPr>
                    </a:p>
                    <a:p>
                      <a:pPr marL="92075">
                        <a:lnSpc>
                          <a:spcPct val="100000"/>
                        </a:lnSpc>
                        <a:spcBef>
                          <a:spcPts val="5"/>
                        </a:spcBef>
                      </a:pPr>
                      <a:r>
                        <a:rPr sz="1000" spc="-5" dirty="0">
                          <a:latin typeface="ＭＳ Ｐゴシック"/>
                          <a:cs typeface="ＭＳ Ｐゴシック"/>
                        </a:rPr>
                        <a:t>３</a:t>
                      </a:r>
                      <a:r>
                        <a:rPr sz="1000" spc="45" dirty="0">
                          <a:latin typeface="ＭＳ Ｐゴシック"/>
                          <a:cs typeface="ＭＳ Ｐゴシック"/>
                        </a:rPr>
                        <a:t> </a:t>
                      </a:r>
                      <a:r>
                        <a:rPr sz="1000" spc="-5" dirty="0">
                          <a:latin typeface="ＭＳ Ｐゴシック"/>
                          <a:cs typeface="ＭＳ Ｐゴシック"/>
                        </a:rPr>
                        <a:t>サー</a:t>
                      </a:r>
                      <a:r>
                        <a:rPr sz="1000" dirty="0">
                          <a:latin typeface="ＭＳ Ｐゴシック"/>
                          <a:cs typeface="ＭＳ Ｐゴシック"/>
                        </a:rPr>
                        <a:t>ビ</a:t>
                      </a:r>
                      <a:r>
                        <a:rPr sz="1000" spc="-10" dirty="0">
                          <a:latin typeface="ＭＳ Ｐゴシック"/>
                          <a:cs typeface="ＭＳ Ｐゴシック"/>
                        </a:rPr>
                        <a:t>ス提供プロ</a:t>
                      </a:r>
                      <a:r>
                        <a:rPr sz="1000" spc="-5" dirty="0">
                          <a:latin typeface="ＭＳ Ｐゴシック"/>
                          <a:cs typeface="ＭＳ Ｐゴシック"/>
                        </a:rPr>
                        <a:t>セ</a:t>
                      </a:r>
                      <a:r>
                        <a:rPr sz="1000" spc="-10" dirty="0">
                          <a:latin typeface="ＭＳ Ｐゴシック"/>
                          <a:cs typeface="ＭＳ Ｐゴシック"/>
                        </a:rPr>
                        <a:t>スの管理に関</a:t>
                      </a:r>
                      <a:r>
                        <a:rPr sz="1000" spc="-5" dirty="0">
                          <a:latin typeface="ＭＳ Ｐゴシック"/>
                          <a:cs typeface="ＭＳ Ｐゴシック"/>
                        </a:rPr>
                        <a:t>する演習</a:t>
                      </a:r>
                      <a:endParaRPr sz="1000">
                        <a:latin typeface="ＭＳ Ｐゴシック"/>
                        <a:cs typeface="ＭＳ Ｐゴシック"/>
                      </a:endParaRPr>
                    </a:p>
                  </a:txBody>
                  <a:tcPr marL="0" marR="0" marT="38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800"/>
                        </a:spcBef>
                      </a:pPr>
                      <a:r>
                        <a:rPr sz="1200" dirty="0">
                          <a:latin typeface="Calibri"/>
                          <a:cs typeface="Calibri"/>
                        </a:rPr>
                        <a:t>7.5h</a:t>
                      </a:r>
                      <a:endParaRPr sz="1200">
                        <a:latin typeface="Calibri"/>
                        <a:cs typeface="Calibri"/>
                      </a:endParaRPr>
                    </a:p>
                  </a:txBody>
                  <a:tcPr marL="0" marR="0" marT="1016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280007">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2D050"/>
                    </a:solidFill>
                  </a:tcPr>
                </a:tc>
                <a:tc>
                  <a:txBody>
                    <a:bodyPr/>
                    <a:lstStyle/>
                    <a:p>
                      <a:pPr marL="92075">
                        <a:lnSpc>
                          <a:spcPct val="100000"/>
                        </a:lnSpc>
                        <a:spcBef>
                          <a:spcPts val="425"/>
                        </a:spcBef>
                      </a:pPr>
                      <a:r>
                        <a:rPr sz="1050" spc="5" dirty="0">
                          <a:solidFill>
                            <a:srgbClr val="FFFFFF"/>
                          </a:solidFill>
                          <a:latin typeface="ＭＳ Ｐゴシック"/>
                          <a:cs typeface="ＭＳ Ｐゴシック"/>
                        </a:rPr>
                        <a:t>合計</a:t>
                      </a:r>
                      <a:endParaRPr sz="1050">
                        <a:latin typeface="ＭＳ Ｐゴシック"/>
                        <a:cs typeface="ＭＳ Ｐゴシック"/>
                      </a:endParaRPr>
                    </a:p>
                  </a:txBody>
                  <a:tcPr marL="0" marR="0" marT="539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2D050"/>
                    </a:solidFill>
                  </a:tcPr>
                </a:tc>
                <a:tc>
                  <a:txBody>
                    <a:bodyPr/>
                    <a:lstStyle/>
                    <a:p>
                      <a:pPr marR="83185" algn="r">
                        <a:lnSpc>
                          <a:spcPct val="100000"/>
                        </a:lnSpc>
                        <a:spcBef>
                          <a:spcPts val="325"/>
                        </a:spcBef>
                      </a:pPr>
                      <a:r>
                        <a:rPr sz="1200" dirty="0">
                          <a:solidFill>
                            <a:srgbClr val="FFFFFF"/>
                          </a:solidFill>
                          <a:latin typeface="Calibri"/>
                          <a:cs typeface="Calibri"/>
                        </a:rPr>
                        <a:t>15h</a:t>
                      </a:r>
                      <a:endParaRPr sz="1200" dirty="0">
                        <a:latin typeface="Calibri"/>
                        <a:cs typeface="Calibri"/>
                      </a:endParaRPr>
                    </a:p>
                  </a:txBody>
                  <a:tcPr marL="0" marR="0" marT="412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2D050"/>
                    </a:solidFill>
                  </a:tcPr>
                </a:tc>
                <a:extLst>
                  <a:ext uri="{0D108BD9-81ED-4DB2-BD59-A6C34878D82A}">
                    <a16:rowId xmlns:a16="http://schemas.microsoft.com/office/drawing/2014/main" val="10004"/>
                  </a:ext>
                </a:extLst>
              </a:tr>
            </a:tbl>
          </a:graphicData>
        </a:graphic>
      </p:graphicFrame>
      <p:graphicFrame>
        <p:nvGraphicFramePr>
          <p:cNvPr id="15" name="object 15"/>
          <p:cNvGraphicFramePr>
            <a:graphicFrameLocks noGrp="1"/>
          </p:cNvGraphicFramePr>
          <p:nvPr>
            <p:extLst>
              <p:ext uri="{D42A27DB-BD31-4B8C-83A1-F6EECF244321}">
                <p14:modId xmlns:p14="http://schemas.microsoft.com/office/powerpoint/2010/main" val="3429479726"/>
              </p:ext>
            </p:extLst>
          </p:nvPr>
        </p:nvGraphicFramePr>
        <p:xfrm>
          <a:off x="181937" y="4644654"/>
          <a:ext cx="3870518" cy="1918117"/>
        </p:xfrm>
        <a:graphic>
          <a:graphicData uri="http://schemas.openxmlformats.org/drawingml/2006/table">
            <a:tbl>
              <a:tblPr firstRow="1" bandRow="1">
                <a:tableStyleId>{2D5ABB26-0587-4C30-8999-92F81FD0307C}</a:tableStyleId>
              </a:tblPr>
              <a:tblGrid>
                <a:gridCol w="598297">
                  <a:extLst>
                    <a:ext uri="{9D8B030D-6E8A-4147-A177-3AD203B41FA5}">
                      <a16:colId xmlns:a16="http://schemas.microsoft.com/office/drawing/2014/main" val="20000"/>
                    </a:ext>
                  </a:extLst>
                </a:gridCol>
                <a:gridCol w="2688883">
                  <a:extLst>
                    <a:ext uri="{9D8B030D-6E8A-4147-A177-3AD203B41FA5}">
                      <a16:colId xmlns:a16="http://schemas.microsoft.com/office/drawing/2014/main" val="20001"/>
                    </a:ext>
                  </a:extLst>
                </a:gridCol>
                <a:gridCol w="583338">
                  <a:extLst>
                    <a:ext uri="{9D8B030D-6E8A-4147-A177-3AD203B41FA5}">
                      <a16:colId xmlns:a16="http://schemas.microsoft.com/office/drawing/2014/main" val="20002"/>
                    </a:ext>
                  </a:extLst>
                </a:gridCol>
              </a:tblGrid>
              <a:tr h="338691">
                <a:tc gridSpan="2">
                  <a:txBody>
                    <a:bodyPr/>
                    <a:lstStyle/>
                    <a:p>
                      <a:pPr marL="1905" algn="ctr">
                        <a:lnSpc>
                          <a:spcPct val="100000"/>
                        </a:lnSpc>
                        <a:spcBef>
                          <a:spcPts val="484"/>
                        </a:spcBef>
                      </a:pPr>
                      <a:r>
                        <a:rPr sz="1050" b="1" dirty="0">
                          <a:latin typeface="ＭＳ Ｐゴシック"/>
                          <a:cs typeface="ＭＳ Ｐゴシック"/>
                        </a:rPr>
                        <a:t>実</a:t>
                      </a:r>
                      <a:r>
                        <a:rPr sz="1050" b="1" spc="-10" dirty="0">
                          <a:latin typeface="ＭＳ Ｐゴシック"/>
                          <a:cs typeface="ＭＳ Ｐゴシック"/>
                        </a:rPr>
                        <a:t>践研</a:t>
                      </a:r>
                      <a:r>
                        <a:rPr sz="1050" b="1" dirty="0">
                          <a:latin typeface="ＭＳ Ｐゴシック"/>
                          <a:cs typeface="ＭＳ Ｐゴシック"/>
                        </a:rPr>
                        <a:t>修</a:t>
                      </a:r>
                      <a:endParaRPr sz="1050">
                        <a:latin typeface="ＭＳ Ｐゴシック"/>
                        <a:cs typeface="ＭＳ Ｐゴシック"/>
                      </a:endParaRPr>
                    </a:p>
                  </a:txBody>
                  <a:tcPr marL="0" marR="0" marT="615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6B8B8"/>
                    </a:solidFill>
                  </a:tcPr>
                </a:tc>
                <a:tc hMerge="1">
                  <a:txBody>
                    <a:bodyPr/>
                    <a:lstStyle/>
                    <a:p>
                      <a:endParaRPr/>
                    </a:p>
                  </a:txBody>
                  <a:tcPr marL="0" marR="0" marT="0" marB="0"/>
                </a:tc>
                <a:tc>
                  <a:txBody>
                    <a:bodyPr/>
                    <a:lstStyle/>
                    <a:p>
                      <a:pPr marR="112395" algn="r">
                        <a:lnSpc>
                          <a:spcPct val="100000"/>
                        </a:lnSpc>
                        <a:spcBef>
                          <a:spcPts val="484"/>
                        </a:spcBef>
                      </a:pPr>
                      <a:r>
                        <a:rPr sz="1050" dirty="0">
                          <a:latin typeface="ＭＳ Ｐゴシック"/>
                          <a:cs typeface="ＭＳ Ｐゴシック"/>
                        </a:rPr>
                        <a:t>時間数</a:t>
                      </a:r>
                      <a:endParaRPr sz="1050">
                        <a:latin typeface="ＭＳ Ｐゴシック"/>
                        <a:cs typeface="ＭＳ Ｐゴシック"/>
                      </a:endParaRPr>
                    </a:p>
                  </a:txBody>
                  <a:tcPr marL="0" marR="0" marT="615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6B8B8"/>
                    </a:solidFill>
                  </a:tcPr>
                </a:tc>
                <a:extLst>
                  <a:ext uri="{0D108BD9-81ED-4DB2-BD59-A6C34878D82A}">
                    <a16:rowId xmlns:a16="http://schemas.microsoft.com/office/drawing/2014/main" val="10000"/>
                  </a:ext>
                </a:extLst>
              </a:tr>
              <a:tr h="304467">
                <a:tc>
                  <a:txBody>
                    <a:bodyPr/>
                    <a:lstStyle/>
                    <a:p>
                      <a:pPr marL="91440">
                        <a:lnSpc>
                          <a:spcPct val="100000"/>
                        </a:lnSpc>
                        <a:spcBef>
                          <a:spcPts val="400"/>
                        </a:spcBef>
                      </a:pPr>
                      <a:r>
                        <a:rPr sz="1000" spc="-5" dirty="0">
                          <a:latin typeface="ＭＳ Ｐゴシック"/>
                          <a:cs typeface="ＭＳ Ｐゴシック"/>
                        </a:rPr>
                        <a:t>講義</a:t>
                      </a:r>
                      <a:endParaRPr sz="1000">
                        <a:latin typeface="ＭＳ Ｐゴシック"/>
                        <a:cs typeface="ＭＳ Ｐ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400"/>
                        </a:spcBef>
                      </a:pPr>
                      <a:r>
                        <a:rPr sz="1000" spc="-5" dirty="0">
                          <a:latin typeface="ＭＳ Ｐゴシック"/>
                          <a:cs typeface="ＭＳ Ｐゴシック"/>
                        </a:rPr>
                        <a:t>１</a:t>
                      </a:r>
                      <a:r>
                        <a:rPr sz="1000" spc="45" dirty="0">
                          <a:latin typeface="ＭＳ Ｐゴシック"/>
                          <a:cs typeface="ＭＳ Ｐゴシック"/>
                        </a:rPr>
                        <a:t> </a:t>
                      </a:r>
                      <a:r>
                        <a:rPr sz="1000" spc="-5" dirty="0">
                          <a:latin typeface="ＭＳ Ｐゴシック"/>
                          <a:cs typeface="ＭＳ Ｐゴシック"/>
                        </a:rPr>
                        <a:t>障害福祉の動向に関す</a:t>
                      </a:r>
                      <a:r>
                        <a:rPr sz="1000" dirty="0">
                          <a:latin typeface="ＭＳ Ｐゴシック"/>
                          <a:cs typeface="ＭＳ Ｐゴシック"/>
                        </a:rPr>
                        <a:t>る</a:t>
                      </a:r>
                      <a:r>
                        <a:rPr sz="1000" spc="-5" dirty="0">
                          <a:latin typeface="ＭＳ Ｐゴシック"/>
                          <a:cs typeface="ＭＳ Ｐゴシック"/>
                        </a:rPr>
                        <a:t>講義</a:t>
                      </a:r>
                      <a:endParaRPr sz="1000">
                        <a:latin typeface="ＭＳ Ｐゴシック"/>
                        <a:cs typeface="ＭＳ Ｐ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345"/>
                        </a:spcBef>
                      </a:pPr>
                      <a:r>
                        <a:rPr sz="1050" dirty="0">
                          <a:latin typeface="Calibri"/>
                          <a:cs typeface="Calibri"/>
                        </a:rPr>
                        <a:t>1h</a:t>
                      </a:r>
                      <a:endParaRPr sz="1050">
                        <a:latin typeface="Calibri"/>
                        <a:cs typeface="Calibri"/>
                      </a:endParaRPr>
                    </a:p>
                  </a:txBody>
                  <a:tcPr marL="0" marR="0" marT="438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304350">
                <a:tc rowSpan="3">
                  <a:txBody>
                    <a:bodyPr/>
                    <a:lstStyle/>
                    <a:p>
                      <a:pPr>
                        <a:lnSpc>
                          <a:spcPct val="100000"/>
                        </a:lnSpc>
                      </a:pPr>
                      <a:endParaRPr sz="1000">
                        <a:latin typeface="Times New Roman"/>
                        <a:cs typeface="Times New Roman"/>
                      </a:endParaRPr>
                    </a:p>
                    <a:p>
                      <a:pPr>
                        <a:lnSpc>
                          <a:spcPct val="100000"/>
                        </a:lnSpc>
                        <a:spcBef>
                          <a:spcPts val="5"/>
                        </a:spcBef>
                      </a:pPr>
                      <a:endParaRPr sz="850">
                        <a:latin typeface="Times New Roman"/>
                        <a:cs typeface="Times New Roman"/>
                      </a:endParaRPr>
                    </a:p>
                    <a:p>
                      <a:pPr marL="91440" marR="117475">
                        <a:lnSpc>
                          <a:spcPts val="1130"/>
                        </a:lnSpc>
                      </a:pPr>
                      <a:r>
                        <a:rPr sz="1000" dirty="0">
                          <a:latin typeface="ＭＳ Ｐゴシック"/>
                          <a:cs typeface="ＭＳ Ｐゴシック"/>
                        </a:rPr>
                        <a:t>講義</a:t>
                      </a:r>
                      <a:r>
                        <a:rPr sz="1000" spc="5" dirty="0">
                          <a:latin typeface="ＭＳ Ｐゴシック"/>
                          <a:cs typeface="ＭＳ Ｐゴシック"/>
                        </a:rPr>
                        <a:t>・</a:t>
                      </a:r>
                      <a:r>
                        <a:rPr sz="1000" dirty="0">
                          <a:latin typeface="ＭＳ Ｐゴシック"/>
                          <a:cs typeface="ＭＳ Ｐゴシック"/>
                        </a:rPr>
                        <a:t>演 </a:t>
                      </a:r>
                      <a:r>
                        <a:rPr sz="1000" spc="-5" dirty="0">
                          <a:latin typeface="ＭＳ Ｐゴシック"/>
                          <a:cs typeface="ＭＳ Ｐゴシック"/>
                        </a:rPr>
                        <a:t>習</a:t>
                      </a:r>
                      <a:endParaRPr sz="1000">
                        <a:latin typeface="ＭＳ Ｐゴシック"/>
                        <a:cs typeface="ＭＳ Ｐゴシック"/>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400"/>
                        </a:spcBef>
                      </a:pPr>
                      <a:r>
                        <a:rPr sz="1000" spc="-5" dirty="0">
                          <a:latin typeface="ＭＳ Ｐゴシック"/>
                          <a:cs typeface="ＭＳ Ｐゴシック"/>
                        </a:rPr>
                        <a:t>２</a:t>
                      </a:r>
                      <a:r>
                        <a:rPr sz="1000" spc="45" dirty="0">
                          <a:latin typeface="ＭＳ Ｐゴシック"/>
                          <a:cs typeface="ＭＳ Ｐゴシック"/>
                        </a:rPr>
                        <a:t> </a:t>
                      </a:r>
                      <a:r>
                        <a:rPr sz="1000" spc="-5" dirty="0">
                          <a:latin typeface="ＭＳ Ｐゴシック"/>
                          <a:cs typeface="ＭＳ Ｐゴシック"/>
                        </a:rPr>
                        <a:t>サー</a:t>
                      </a:r>
                      <a:r>
                        <a:rPr sz="1000" dirty="0">
                          <a:latin typeface="ＭＳ Ｐゴシック"/>
                          <a:cs typeface="ＭＳ Ｐゴシック"/>
                        </a:rPr>
                        <a:t>ビ</a:t>
                      </a:r>
                      <a:r>
                        <a:rPr sz="1000" spc="-10" dirty="0">
                          <a:latin typeface="ＭＳ Ｐゴシック"/>
                          <a:cs typeface="ＭＳ Ｐゴシック"/>
                        </a:rPr>
                        <a:t>ス提供に関</a:t>
                      </a:r>
                      <a:r>
                        <a:rPr sz="1000" spc="-5" dirty="0">
                          <a:latin typeface="ＭＳ Ｐゴシック"/>
                          <a:cs typeface="ＭＳ Ｐゴシック"/>
                        </a:rPr>
                        <a:t>する講義及び演習</a:t>
                      </a:r>
                      <a:endParaRPr sz="1000" dirty="0">
                        <a:latin typeface="ＭＳ Ｐゴシック"/>
                        <a:cs typeface="ＭＳ Ｐ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345"/>
                        </a:spcBef>
                      </a:pPr>
                      <a:r>
                        <a:rPr sz="1050" dirty="0">
                          <a:latin typeface="Calibri"/>
                          <a:cs typeface="Calibri"/>
                        </a:rPr>
                        <a:t>7h</a:t>
                      </a:r>
                      <a:endParaRPr sz="1050">
                        <a:latin typeface="Calibri"/>
                        <a:cs typeface="Calibri"/>
                      </a:endParaRPr>
                    </a:p>
                  </a:txBody>
                  <a:tcPr marL="0" marR="0" marT="438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334147">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505"/>
                        </a:spcBef>
                      </a:pPr>
                      <a:r>
                        <a:rPr sz="1000" spc="-5" dirty="0">
                          <a:latin typeface="ＭＳ Ｐゴシック"/>
                          <a:cs typeface="ＭＳ Ｐゴシック"/>
                        </a:rPr>
                        <a:t>３</a:t>
                      </a:r>
                      <a:r>
                        <a:rPr sz="1000" spc="45" dirty="0">
                          <a:latin typeface="ＭＳ Ｐゴシック"/>
                          <a:cs typeface="ＭＳ Ｐゴシック"/>
                        </a:rPr>
                        <a:t> </a:t>
                      </a:r>
                      <a:r>
                        <a:rPr sz="1000" spc="-5" dirty="0">
                          <a:latin typeface="ＭＳ Ｐゴシック"/>
                          <a:cs typeface="ＭＳ Ｐゴシック"/>
                        </a:rPr>
                        <a:t>人材育成の手法に関す</a:t>
                      </a:r>
                      <a:r>
                        <a:rPr sz="1000" dirty="0">
                          <a:latin typeface="ＭＳ Ｐゴシック"/>
                          <a:cs typeface="ＭＳ Ｐゴシック"/>
                        </a:rPr>
                        <a:t>る</a:t>
                      </a:r>
                      <a:r>
                        <a:rPr sz="1000" spc="-5" dirty="0">
                          <a:latin typeface="ＭＳ Ｐゴシック"/>
                          <a:cs typeface="ＭＳ Ｐゴシック"/>
                        </a:rPr>
                        <a:t>講義及び演習</a:t>
                      </a:r>
                      <a:endParaRPr sz="1000" dirty="0">
                        <a:latin typeface="ＭＳ Ｐゴシック"/>
                        <a:cs typeface="ＭＳ Ｐゴシック"/>
                      </a:endParaRPr>
                    </a:p>
                  </a:txBody>
                  <a:tcPr marL="0" marR="0" marT="641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4455" algn="r">
                        <a:lnSpc>
                          <a:spcPct val="100000"/>
                        </a:lnSpc>
                        <a:spcBef>
                          <a:spcPts val="445"/>
                        </a:spcBef>
                      </a:pPr>
                      <a:r>
                        <a:rPr sz="1050" dirty="0">
                          <a:latin typeface="Calibri"/>
                          <a:cs typeface="Calibri"/>
                        </a:rPr>
                        <a:t>2</a:t>
                      </a:r>
                      <a:r>
                        <a:rPr sz="1050" spc="-5" dirty="0">
                          <a:latin typeface="Calibri"/>
                          <a:cs typeface="Calibri"/>
                        </a:rPr>
                        <a:t>.5h</a:t>
                      </a:r>
                      <a:endParaRPr sz="1050">
                        <a:latin typeface="Calibri"/>
                        <a:cs typeface="Calibri"/>
                      </a:endParaRPr>
                    </a:p>
                  </a:txBody>
                  <a:tcPr marL="0" marR="0" marT="565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304409">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405"/>
                        </a:spcBef>
                      </a:pPr>
                      <a:r>
                        <a:rPr sz="1000" spc="-5" dirty="0">
                          <a:latin typeface="ＭＳ Ｐゴシック"/>
                          <a:cs typeface="ＭＳ Ｐゴシック"/>
                        </a:rPr>
                        <a:t>４</a:t>
                      </a:r>
                      <a:r>
                        <a:rPr sz="1000" spc="35" dirty="0">
                          <a:latin typeface="ＭＳ Ｐゴシック"/>
                          <a:cs typeface="ＭＳ Ｐゴシック"/>
                        </a:rPr>
                        <a:t> </a:t>
                      </a:r>
                      <a:r>
                        <a:rPr sz="1000" spc="-5" dirty="0">
                          <a:latin typeface="ＭＳ Ｐゴシック"/>
                          <a:cs typeface="ＭＳ Ｐゴシック"/>
                        </a:rPr>
                        <a:t>他職種及び地域連携に関する講義及び</a:t>
                      </a:r>
                      <a:r>
                        <a:rPr sz="1000" spc="5" dirty="0">
                          <a:latin typeface="ＭＳ Ｐゴシック"/>
                          <a:cs typeface="ＭＳ Ｐゴシック"/>
                        </a:rPr>
                        <a:t>演</a:t>
                      </a:r>
                      <a:r>
                        <a:rPr sz="1000" spc="-5" dirty="0">
                          <a:latin typeface="ＭＳ Ｐゴシック"/>
                          <a:cs typeface="ＭＳ Ｐゴシック"/>
                        </a:rPr>
                        <a:t>習</a:t>
                      </a:r>
                      <a:endParaRPr sz="1000" dirty="0">
                        <a:latin typeface="ＭＳ Ｐゴシック"/>
                        <a:cs typeface="ＭＳ Ｐゴシック"/>
                      </a:endParaRPr>
                    </a:p>
                  </a:txBody>
                  <a:tcPr marL="0" marR="0" marT="514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345"/>
                        </a:spcBef>
                      </a:pPr>
                      <a:r>
                        <a:rPr sz="1050" dirty="0">
                          <a:latin typeface="Calibri"/>
                          <a:cs typeface="Calibri"/>
                        </a:rPr>
                        <a:t>6h</a:t>
                      </a:r>
                      <a:endParaRPr sz="1050">
                        <a:latin typeface="Calibri"/>
                        <a:cs typeface="Calibri"/>
                      </a:endParaRPr>
                    </a:p>
                  </a:txBody>
                  <a:tcPr marL="0" marR="0" marT="438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332053">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6B8B8"/>
                    </a:solidFill>
                  </a:tcPr>
                </a:tc>
                <a:tc>
                  <a:txBody>
                    <a:bodyPr/>
                    <a:lstStyle/>
                    <a:p>
                      <a:pPr marL="91440">
                        <a:lnSpc>
                          <a:spcPct val="100000"/>
                        </a:lnSpc>
                        <a:spcBef>
                          <a:spcPts val="465"/>
                        </a:spcBef>
                      </a:pPr>
                      <a:r>
                        <a:rPr sz="1050" spc="5" dirty="0">
                          <a:latin typeface="ＭＳ Ｐゴシック"/>
                          <a:cs typeface="ＭＳ Ｐゴシック"/>
                        </a:rPr>
                        <a:t>合計</a:t>
                      </a:r>
                      <a:endParaRPr sz="1050">
                        <a:latin typeface="ＭＳ Ｐゴシック"/>
                        <a:cs typeface="ＭＳ Ｐゴシック"/>
                      </a:endParaRPr>
                    </a:p>
                  </a:txBody>
                  <a:tcPr marL="0" marR="0" marT="5905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6B8B8"/>
                    </a:solidFill>
                  </a:tcPr>
                </a:tc>
                <a:tc>
                  <a:txBody>
                    <a:bodyPr/>
                    <a:lstStyle/>
                    <a:p>
                      <a:pPr marR="84455" algn="r">
                        <a:lnSpc>
                          <a:spcPct val="100000"/>
                        </a:lnSpc>
                        <a:spcBef>
                          <a:spcPts val="440"/>
                        </a:spcBef>
                      </a:pPr>
                      <a:r>
                        <a:rPr sz="1050" dirty="0">
                          <a:latin typeface="Calibri"/>
                          <a:cs typeface="Calibri"/>
                        </a:rPr>
                        <a:t>14</a:t>
                      </a:r>
                      <a:r>
                        <a:rPr sz="1050" spc="-5" dirty="0">
                          <a:latin typeface="Calibri"/>
                          <a:cs typeface="Calibri"/>
                        </a:rPr>
                        <a:t>.5h</a:t>
                      </a:r>
                      <a:endParaRPr sz="1050" dirty="0">
                        <a:latin typeface="Calibri"/>
                        <a:cs typeface="Calibri"/>
                      </a:endParaRPr>
                    </a:p>
                  </a:txBody>
                  <a:tcPr marL="0" marR="0" marT="558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E6B8B8"/>
                    </a:solidFill>
                  </a:tcPr>
                </a:tc>
                <a:extLst>
                  <a:ext uri="{0D108BD9-81ED-4DB2-BD59-A6C34878D82A}">
                    <a16:rowId xmlns:a16="http://schemas.microsoft.com/office/drawing/2014/main" val="10005"/>
                  </a:ext>
                </a:extLst>
              </a:tr>
            </a:tbl>
          </a:graphicData>
        </a:graphic>
      </p:graphicFrame>
      <p:graphicFrame>
        <p:nvGraphicFramePr>
          <p:cNvPr id="16" name="object 16"/>
          <p:cNvGraphicFramePr>
            <a:graphicFrameLocks noGrp="1"/>
          </p:cNvGraphicFramePr>
          <p:nvPr>
            <p:extLst>
              <p:ext uri="{D42A27DB-BD31-4B8C-83A1-F6EECF244321}">
                <p14:modId xmlns:p14="http://schemas.microsoft.com/office/powerpoint/2010/main" val="3803343839"/>
              </p:ext>
            </p:extLst>
          </p:nvPr>
        </p:nvGraphicFramePr>
        <p:xfrm>
          <a:off x="5187318" y="4593436"/>
          <a:ext cx="3870519" cy="1969335"/>
        </p:xfrm>
        <a:graphic>
          <a:graphicData uri="http://schemas.openxmlformats.org/drawingml/2006/table">
            <a:tbl>
              <a:tblPr firstRow="1" bandRow="1">
                <a:tableStyleId>{2D5ABB26-0587-4C30-8999-92F81FD0307C}</a:tableStyleId>
              </a:tblPr>
              <a:tblGrid>
                <a:gridCol w="586896">
                  <a:extLst>
                    <a:ext uri="{9D8B030D-6E8A-4147-A177-3AD203B41FA5}">
                      <a16:colId xmlns:a16="http://schemas.microsoft.com/office/drawing/2014/main" val="20000"/>
                    </a:ext>
                  </a:extLst>
                </a:gridCol>
                <a:gridCol w="2746606">
                  <a:extLst>
                    <a:ext uri="{9D8B030D-6E8A-4147-A177-3AD203B41FA5}">
                      <a16:colId xmlns:a16="http://schemas.microsoft.com/office/drawing/2014/main" val="20001"/>
                    </a:ext>
                  </a:extLst>
                </a:gridCol>
                <a:gridCol w="537017">
                  <a:extLst>
                    <a:ext uri="{9D8B030D-6E8A-4147-A177-3AD203B41FA5}">
                      <a16:colId xmlns:a16="http://schemas.microsoft.com/office/drawing/2014/main" val="20002"/>
                    </a:ext>
                  </a:extLst>
                </a:gridCol>
              </a:tblGrid>
              <a:tr h="336021">
                <a:tc gridSpan="2">
                  <a:txBody>
                    <a:bodyPr/>
                    <a:lstStyle/>
                    <a:p>
                      <a:pPr marL="3175" algn="ctr">
                        <a:lnSpc>
                          <a:spcPct val="100000"/>
                        </a:lnSpc>
                        <a:spcBef>
                          <a:spcPts val="470"/>
                        </a:spcBef>
                      </a:pPr>
                      <a:r>
                        <a:rPr sz="1050" b="1" dirty="0">
                          <a:latin typeface="ＭＳ Ｐゴシック"/>
                          <a:cs typeface="ＭＳ Ｐゴシック"/>
                        </a:rPr>
                        <a:t>更</a:t>
                      </a:r>
                      <a:r>
                        <a:rPr sz="1050" b="1" spc="-20" dirty="0">
                          <a:latin typeface="ＭＳ Ｐゴシック"/>
                          <a:cs typeface="ＭＳ Ｐゴシック"/>
                        </a:rPr>
                        <a:t>新</a:t>
                      </a:r>
                      <a:r>
                        <a:rPr sz="1050" b="1" spc="-15" dirty="0">
                          <a:latin typeface="ＭＳ Ｐゴシック"/>
                          <a:cs typeface="ＭＳ Ｐゴシック"/>
                        </a:rPr>
                        <a:t>研</a:t>
                      </a:r>
                      <a:r>
                        <a:rPr sz="1050" b="1" dirty="0">
                          <a:latin typeface="ＭＳ Ｐゴシック"/>
                          <a:cs typeface="ＭＳ Ｐゴシック"/>
                        </a:rPr>
                        <a:t>修</a:t>
                      </a:r>
                      <a:endParaRPr sz="1050">
                        <a:latin typeface="ＭＳ Ｐゴシック"/>
                        <a:cs typeface="ＭＳ Ｐゴシック"/>
                      </a:endParaRPr>
                    </a:p>
                  </a:txBody>
                  <a:tcPr marL="0" marR="0" marT="596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C000"/>
                    </a:solidFill>
                  </a:tcPr>
                </a:tc>
                <a:tc hMerge="1">
                  <a:txBody>
                    <a:bodyPr/>
                    <a:lstStyle/>
                    <a:p>
                      <a:endParaRPr/>
                    </a:p>
                  </a:txBody>
                  <a:tcPr marL="0" marR="0" marT="0" marB="0"/>
                </a:tc>
                <a:tc>
                  <a:txBody>
                    <a:bodyPr/>
                    <a:lstStyle/>
                    <a:p>
                      <a:pPr marR="97790" algn="r">
                        <a:lnSpc>
                          <a:spcPct val="100000"/>
                        </a:lnSpc>
                        <a:spcBef>
                          <a:spcPts val="470"/>
                        </a:spcBef>
                      </a:pPr>
                      <a:r>
                        <a:rPr sz="1050" spc="-5" dirty="0">
                          <a:latin typeface="ＭＳ Ｐゴシック"/>
                          <a:cs typeface="ＭＳ Ｐゴシック"/>
                        </a:rPr>
                        <a:t>時間数</a:t>
                      </a:r>
                      <a:endParaRPr sz="1050">
                        <a:latin typeface="ＭＳ Ｐゴシック"/>
                        <a:cs typeface="ＭＳ Ｐゴシック"/>
                      </a:endParaRPr>
                    </a:p>
                  </a:txBody>
                  <a:tcPr marL="0" marR="0" marT="596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C000"/>
                    </a:solidFill>
                  </a:tcPr>
                </a:tc>
                <a:extLst>
                  <a:ext uri="{0D108BD9-81ED-4DB2-BD59-A6C34878D82A}">
                    <a16:rowId xmlns:a16="http://schemas.microsoft.com/office/drawing/2014/main" val="10000"/>
                  </a:ext>
                </a:extLst>
              </a:tr>
              <a:tr h="340468">
                <a:tc>
                  <a:txBody>
                    <a:bodyPr/>
                    <a:lstStyle/>
                    <a:p>
                      <a:pPr marL="92075">
                        <a:lnSpc>
                          <a:spcPct val="100000"/>
                        </a:lnSpc>
                        <a:spcBef>
                          <a:spcPts val="390"/>
                        </a:spcBef>
                      </a:pPr>
                      <a:r>
                        <a:rPr sz="1000" spc="-5" dirty="0">
                          <a:latin typeface="ＭＳ Ｐゴシック"/>
                          <a:cs typeface="ＭＳ Ｐゴシック"/>
                        </a:rPr>
                        <a:t>講義</a:t>
                      </a:r>
                      <a:endParaRPr sz="1000">
                        <a:latin typeface="ＭＳ Ｐゴシック"/>
                        <a:cs typeface="ＭＳ Ｐゴシック"/>
                      </a:endParaRPr>
                    </a:p>
                  </a:txBody>
                  <a:tcPr marL="0" marR="0" marT="495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a:lnSpc>
                          <a:spcPct val="100000"/>
                        </a:lnSpc>
                        <a:spcBef>
                          <a:spcPts val="390"/>
                        </a:spcBef>
                      </a:pPr>
                      <a:r>
                        <a:rPr sz="1000" spc="-5" dirty="0">
                          <a:latin typeface="ＭＳ Ｐゴシック"/>
                          <a:cs typeface="ＭＳ Ｐゴシック"/>
                        </a:rPr>
                        <a:t>１</a:t>
                      </a:r>
                      <a:r>
                        <a:rPr sz="1000" spc="45" dirty="0">
                          <a:latin typeface="ＭＳ Ｐゴシック"/>
                          <a:cs typeface="ＭＳ Ｐゴシック"/>
                        </a:rPr>
                        <a:t> </a:t>
                      </a:r>
                      <a:r>
                        <a:rPr sz="1000" spc="-5" dirty="0">
                          <a:latin typeface="ＭＳ Ｐゴシック"/>
                          <a:cs typeface="ＭＳ Ｐゴシック"/>
                        </a:rPr>
                        <a:t>障害福祉の動向に関す</a:t>
                      </a:r>
                      <a:r>
                        <a:rPr sz="1000" dirty="0">
                          <a:latin typeface="ＭＳ Ｐゴシック"/>
                          <a:cs typeface="ＭＳ Ｐゴシック"/>
                        </a:rPr>
                        <a:t>る</a:t>
                      </a:r>
                      <a:r>
                        <a:rPr sz="1000" spc="-5" dirty="0">
                          <a:latin typeface="ＭＳ Ｐゴシック"/>
                          <a:cs typeface="ＭＳ Ｐゴシック"/>
                        </a:rPr>
                        <a:t>講義</a:t>
                      </a:r>
                      <a:endParaRPr sz="1000" dirty="0">
                        <a:latin typeface="ＭＳ Ｐゴシック"/>
                        <a:cs typeface="ＭＳ Ｐゴシック"/>
                      </a:endParaRPr>
                    </a:p>
                  </a:txBody>
                  <a:tcPr marL="0" marR="0" marT="495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334"/>
                        </a:spcBef>
                      </a:pPr>
                      <a:r>
                        <a:rPr sz="1050" dirty="0">
                          <a:latin typeface="Calibri"/>
                          <a:cs typeface="Calibri"/>
                        </a:rPr>
                        <a:t>1h</a:t>
                      </a:r>
                      <a:endParaRPr sz="1050">
                        <a:latin typeface="Calibri"/>
                        <a:cs typeface="Calibri"/>
                      </a:endParaRPr>
                    </a:p>
                  </a:txBody>
                  <a:tcPr marL="0" marR="0" marT="4254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485165">
                <a:tc rowSpan="2">
                  <a:txBody>
                    <a:bodyPr/>
                    <a:lstStyle/>
                    <a:p>
                      <a:pPr>
                        <a:lnSpc>
                          <a:spcPct val="100000"/>
                        </a:lnSpc>
                        <a:spcBef>
                          <a:spcPts val="20"/>
                        </a:spcBef>
                      </a:pPr>
                      <a:endParaRPr sz="1300">
                        <a:latin typeface="Times New Roman"/>
                        <a:cs typeface="Times New Roman"/>
                      </a:endParaRPr>
                    </a:p>
                    <a:p>
                      <a:pPr marL="92075" marR="128905">
                        <a:lnSpc>
                          <a:spcPts val="1130"/>
                        </a:lnSpc>
                      </a:pPr>
                      <a:r>
                        <a:rPr sz="1000" dirty="0">
                          <a:latin typeface="ＭＳ Ｐゴシック"/>
                          <a:cs typeface="ＭＳ Ｐゴシック"/>
                        </a:rPr>
                        <a:t>講義</a:t>
                      </a:r>
                      <a:r>
                        <a:rPr sz="1000" spc="5" dirty="0">
                          <a:latin typeface="ＭＳ Ｐゴシック"/>
                          <a:cs typeface="ＭＳ Ｐゴシック"/>
                        </a:rPr>
                        <a:t>・</a:t>
                      </a:r>
                      <a:r>
                        <a:rPr sz="1000" dirty="0">
                          <a:latin typeface="ＭＳ Ｐゴシック"/>
                          <a:cs typeface="ＭＳ Ｐゴシック"/>
                        </a:rPr>
                        <a:t>演 </a:t>
                      </a:r>
                      <a:r>
                        <a:rPr sz="1000" spc="-5" dirty="0">
                          <a:latin typeface="ＭＳ Ｐゴシック"/>
                          <a:cs typeface="ＭＳ Ｐゴシック"/>
                        </a:rPr>
                        <a:t>習</a:t>
                      </a:r>
                      <a:endParaRPr sz="1000">
                        <a:latin typeface="ＭＳ Ｐゴシック"/>
                        <a:cs typeface="ＭＳ Ｐゴシック"/>
                      </a:endParaRPr>
                    </a:p>
                  </a:txBody>
                  <a:tcPr marL="0" marR="0" marT="25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a:lnSpc>
                          <a:spcPct val="100000"/>
                        </a:lnSpc>
                        <a:spcBef>
                          <a:spcPts val="390"/>
                        </a:spcBef>
                      </a:pPr>
                      <a:r>
                        <a:rPr sz="1000" spc="-5" dirty="0">
                          <a:latin typeface="ＭＳ Ｐゴシック"/>
                          <a:cs typeface="ＭＳ Ｐゴシック"/>
                        </a:rPr>
                        <a:t>２</a:t>
                      </a:r>
                      <a:r>
                        <a:rPr sz="1000" spc="45" dirty="0">
                          <a:latin typeface="ＭＳ Ｐゴシック"/>
                          <a:cs typeface="ＭＳ Ｐゴシック"/>
                        </a:rPr>
                        <a:t> </a:t>
                      </a:r>
                      <a:r>
                        <a:rPr sz="1000" spc="-5" dirty="0">
                          <a:latin typeface="ＭＳ Ｐゴシック"/>
                          <a:cs typeface="ＭＳ Ｐゴシック"/>
                        </a:rPr>
                        <a:t>サー</a:t>
                      </a:r>
                      <a:r>
                        <a:rPr sz="1000" dirty="0">
                          <a:latin typeface="ＭＳ Ｐゴシック"/>
                          <a:cs typeface="ＭＳ Ｐゴシック"/>
                        </a:rPr>
                        <a:t>ビ</a:t>
                      </a:r>
                      <a:r>
                        <a:rPr sz="1000" spc="-10" dirty="0">
                          <a:latin typeface="ＭＳ Ｐゴシック"/>
                          <a:cs typeface="ＭＳ Ｐゴシック"/>
                        </a:rPr>
                        <a:t>ス提供の自己検証に関</a:t>
                      </a:r>
                      <a:r>
                        <a:rPr sz="1000" spc="-5" dirty="0">
                          <a:latin typeface="ＭＳ Ｐゴシック"/>
                          <a:cs typeface="ＭＳ Ｐゴシック"/>
                        </a:rPr>
                        <a:t>する演習</a:t>
                      </a:r>
                      <a:endParaRPr sz="1000" dirty="0">
                        <a:latin typeface="ＭＳ Ｐゴシック"/>
                        <a:cs typeface="ＭＳ Ｐゴシック"/>
                      </a:endParaRPr>
                    </a:p>
                  </a:txBody>
                  <a:tcPr marL="0" marR="0" marT="495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334"/>
                        </a:spcBef>
                      </a:pPr>
                      <a:r>
                        <a:rPr sz="1050" dirty="0">
                          <a:latin typeface="Calibri"/>
                          <a:cs typeface="Calibri"/>
                        </a:rPr>
                        <a:t>5h</a:t>
                      </a:r>
                      <a:endParaRPr sz="1050">
                        <a:latin typeface="Calibri"/>
                        <a:cs typeface="Calibri"/>
                      </a:endParaRPr>
                    </a:p>
                  </a:txBody>
                  <a:tcPr marL="0" marR="0" marT="4254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436418">
                <a:tc vMerge="1">
                  <a:txBody>
                    <a:bodyPr/>
                    <a:lstStyle/>
                    <a:p>
                      <a:endParaRPr/>
                    </a:p>
                  </a:txBody>
                  <a:tcPr marL="0" marR="0" marT="25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marR="189865">
                        <a:lnSpc>
                          <a:spcPts val="1130"/>
                        </a:lnSpc>
                        <a:spcBef>
                          <a:spcPts val="500"/>
                        </a:spcBef>
                      </a:pPr>
                      <a:r>
                        <a:rPr sz="1000" spc="-5" dirty="0">
                          <a:latin typeface="ＭＳ Ｐゴシック"/>
                          <a:cs typeface="ＭＳ Ｐゴシック"/>
                        </a:rPr>
                        <a:t>３</a:t>
                      </a:r>
                      <a:r>
                        <a:rPr sz="1000" spc="285" dirty="0">
                          <a:latin typeface="ＭＳ Ｐゴシック"/>
                          <a:cs typeface="ＭＳ Ｐゴシック"/>
                        </a:rPr>
                        <a:t> </a:t>
                      </a:r>
                      <a:r>
                        <a:rPr sz="1000" spc="-5" dirty="0">
                          <a:latin typeface="ＭＳ Ｐゴシック"/>
                          <a:cs typeface="ＭＳ Ｐゴシック"/>
                        </a:rPr>
                        <a:t>サー</a:t>
                      </a:r>
                      <a:r>
                        <a:rPr sz="1000" dirty="0">
                          <a:latin typeface="ＭＳ Ｐゴシック"/>
                          <a:cs typeface="ＭＳ Ｐゴシック"/>
                        </a:rPr>
                        <a:t>ビ</a:t>
                      </a:r>
                      <a:r>
                        <a:rPr sz="1000" spc="-10" dirty="0">
                          <a:latin typeface="ＭＳ Ｐゴシック"/>
                          <a:cs typeface="ＭＳ Ｐゴシック"/>
                        </a:rPr>
                        <a:t>スの質の向上</a:t>
                      </a:r>
                      <a:r>
                        <a:rPr sz="1000" dirty="0">
                          <a:latin typeface="ＭＳ Ｐゴシック"/>
                          <a:cs typeface="ＭＳ Ｐゴシック"/>
                        </a:rPr>
                        <a:t>と</a:t>
                      </a:r>
                      <a:r>
                        <a:rPr sz="1000" spc="-5" dirty="0">
                          <a:latin typeface="ＭＳ Ｐゴシック"/>
                          <a:cs typeface="ＭＳ Ｐゴシック"/>
                        </a:rPr>
                        <a:t>人材育成の</a:t>
                      </a:r>
                      <a:r>
                        <a:rPr sz="1000" dirty="0">
                          <a:latin typeface="ＭＳ Ｐゴシック"/>
                          <a:cs typeface="ＭＳ Ｐゴシック"/>
                        </a:rPr>
                        <a:t>た</a:t>
                      </a:r>
                      <a:r>
                        <a:rPr sz="1000" spc="-10" dirty="0">
                          <a:latin typeface="ＭＳ Ｐゴシック"/>
                          <a:cs typeface="ＭＳ Ｐゴシック"/>
                        </a:rPr>
                        <a:t>め</a:t>
                      </a:r>
                      <a:r>
                        <a:rPr sz="1000" spc="-5" dirty="0">
                          <a:latin typeface="ＭＳ Ｐゴシック"/>
                          <a:cs typeface="ＭＳ Ｐゴシック"/>
                        </a:rPr>
                        <a:t>のスーパー ビジョンに関する講義及び演習</a:t>
                      </a:r>
                      <a:endParaRPr sz="1000" dirty="0">
                        <a:latin typeface="ＭＳ Ｐゴシック"/>
                        <a:cs typeface="ＭＳ Ｐゴシック"/>
                      </a:endParaRPr>
                    </a:p>
                  </a:txBody>
                  <a:tcPr marL="0" marR="0" marT="635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875"/>
                        </a:spcBef>
                      </a:pPr>
                      <a:r>
                        <a:rPr sz="1050" dirty="0">
                          <a:latin typeface="Calibri"/>
                          <a:cs typeface="Calibri"/>
                        </a:rPr>
                        <a:t>7h</a:t>
                      </a:r>
                    </a:p>
                  </a:txBody>
                  <a:tcPr marL="0" marR="0" marT="1111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371263">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C000"/>
                    </a:solidFill>
                  </a:tcPr>
                </a:tc>
                <a:tc>
                  <a:txBody>
                    <a:bodyPr/>
                    <a:lstStyle/>
                    <a:p>
                      <a:pPr marL="92075">
                        <a:lnSpc>
                          <a:spcPct val="100000"/>
                        </a:lnSpc>
                        <a:spcBef>
                          <a:spcPts val="450"/>
                        </a:spcBef>
                      </a:pPr>
                      <a:r>
                        <a:rPr sz="1050" dirty="0">
                          <a:latin typeface="ＭＳ Ｐゴシック"/>
                          <a:cs typeface="ＭＳ Ｐゴシック"/>
                        </a:rPr>
                        <a:t>合計</a:t>
                      </a:r>
                    </a:p>
                  </a:txBody>
                  <a:tcPr marL="0" marR="0" marT="571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C000"/>
                    </a:solidFill>
                  </a:tcPr>
                </a:tc>
                <a:tc>
                  <a:txBody>
                    <a:bodyPr/>
                    <a:lstStyle/>
                    <a:p>
                      <a:pPr marR="81915" algn="r">
                        <a:lnSpc>
                          <a:spcPct val="100000"/>
                        </a:lnSpc>
                        <a:spcBef>
                          <a:spcPts val="425"/>
                        </a:spcBef>
                      </a:pPr>
                      <a:r>
                        <a:rPr sz="1050" dirty="0">
                          <a:latin typeface="Calibri"/>
                          <a:cs typeface="Calibri"/>
                        </a:rPr>
                        <a:t>13h</a:t>
                      </a:r>
                    </a:p>
                  </a:txBody>
                  <a:tcPr marL="0" marR="0" marT="539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C000"/>
                    </a:solidFill>
                  </a:tcPr>
                </a:tc>
                <a:extLst>
                  <a:ext uri="{0D108BD9-81ED-4DB2-BD59-A6C34878D82A}">
                    <a16:rowId xmlns:a16="http://schemas.microsoft.com/office/drawing/2014/main" val="10004"/>
                  </a:ext>
                </a:extLst>
              </a:tr>
            </a:tbl>
          </a:graphicData>
        </a:graphic>
      </p:graphicFrame>
      <p:sp>
        <p:nvSpPr>
          <p:cNvPr id="20" name="矢印: 下 19">
            <a:extLst>
              <a:ext uri="{FF2B5EF4-FFF2-40B4-BE49-F238E27FC236}">
                <a16:creationId xmlns:a16="http://schemas.microsoft.com/office/drawing/2014/main" id="{F8333454-5AD4-4FEB-AD4D-D12879A2EBC0}"/>
              </a:ext>
            </a:extLst>
          </p:cNvPr>
          <p:cNvSpPr/>
          <p:nvPr/>
        </p:nvSpPr>
        <p:spPr>
          <a:xfrm>
            <a:off x="1600200" y="4239075"/>
            <a:ext cx="852054" cy="3324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矢印: 右 20">
            <a:extLst>
              <a:ext uri="{FF2B5EF4-FFF2-40B4-BE49-F238E27FC236}">
                <a16:creationId xmlns:a16="http://schemas.microsoft.com/office/drawing/2014/main" id="{57BAEFD0-6A58-4831-9B5F-C26D1E9F9CD0}"/>
              </a:ext>
            </a:extLst>
          </p:cNvPr>
          <p:cNvSpPr/>
          <p:nvPr/>
        </p:nvSpPr>
        <p:spPr>
          <a:xfrm>
            <a:off x="4278802" y="5330536"/>
            <a:ext cx="716974" cy="550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5">
            <a:extLst>
              <a:ext uri="{FF2B5EF4-FFF2-40B4-BE49-F238E27FC236}">
                <a16:creationId xmlns:a16="http://schemas.microsoft.com/office/drawing/2014/main" id="{8CE8F646-2D73-4E90-8E75-B9277493BC1D}"/>
              </a:ext>
            </a:extLst>
          </p:cNvPr>
          <p:cNvSpPr txBox="1"/>
          <p:nvPr/>
        </p:nvSpPr>
        <p:spPr>
          <a:xfrm>
            <a:off x="355452" y="2904930"/>
            <a:ext cx="8320955" cy="1781257"/>
          </a:xfrm>
          <a:prstGeom prst="rect">
            <a:avLst/>
          </a:prstGeom>
          <a:ln w="25400">
            <a:solidFill>
              <a:srgbClr val="4F81BC"/>
            </a:solidFill>
          </a:ln>
        </p:spPr>
        <p:txBody>
          <a:bodyPr vert="horz" wrap="square" lIns="0" tIns="62230" rIns="0" bIns="0" rtlCol="0">
            <a:spAutoFit/>
          </a:bodyPr>
          <a:lstStyle/>
          <a:p>
            <a:pPr marL="263525" marR="125730" indent="-172720">
              <a:lnSpc>
                <a:spcPts val="1380"/>
              </a:lnSpc>
              <a:spcBef>
                <a:spcPts val="490"/>
              </a:spcBef>
              <a:buFont typeface="Wingdings" panose="05000000000000000000" pitchFamily="2" charset="2"/>
              <a:buChar char="ü"/>
              <a:tabLst>
                <a:tab pos="264160" algn="l"/>
              </a:tabLst>
            </a:pPr>
            <a:r>
              <a:rPr sz="1200" dirty="0">
                <a:latin typeface="ＭＳ Ｐゴシック"/>
                <a:cs typeface="ＭＳ Ｐゴシック"/>
              </a:rPr>
              <a:t>サー</a:t>
            </a:r>
            <a:r>
              <a:rPr sz="1200" spc="-5" dirty="0">
                <a:latin typeface="ＭＳ Ｐゴシック"/>
                <a:cs typeface="ＭＳ Ｐゴシック"/>
              </a:rPr>
              <a:t>ビス管理責任者等の本来業務を実践するために</a:t>
            </a:r>
            <a:r>
              <a:rPr sz="1200" spc="-10" dirty="0">
                <a:latin typeface="ＭＳ Ｐゴシック"/>
                <a:cs typeface="ＭＳ Ｐゴシック"/>
              </a:rPr>
              <a:t>、</a:t>
            </a:r>
            <a:r>
              <a:rPr sz="1200" dirty="0">
                <a:latin typeface="ＭＳ Ｐゴシック"/>
                <a:cs typeface="ＭＳ Ｐゴシック"/>
              </a:rPr>
              <a:t>個別支援計画の作成に携わ</a:t>
            </a:r>
            <a:r>
              <a:rPr sz="1200" spc="-10" dirty="0">
                <a:latin typeface="ＭＳ Ｐゴシック"/>
                <a:cs typeface="ＭＳ Ｐゴシック"/>
              </a:rPr>
              <a:t>っ</a:t>
            </a:r>
            <a:r>
              <a:rPr sz="1200" spc="-5" dirty="0">
                <a:latin typeface="ＭＳ Ｐゴシック"/>
                <a:cs typeface="ＭＳ Ｐゴシック"/>
              </a:rPr>
              <a:t>て</a:t>
            </a:r>
            <a:r>
              <a:rPr sz="1200" dirty="0">
                <a:latin typeface="ＭＳ Ｐゴシック"/>
                <a:cs typeface="ＭＳ Ｐゴシック"/>
              </a:rPr>
              <a:t>い</a:t>
            </a:r>
            <a:r>
              <a:rPr sz="1200" spc="-5" dirty="0">
                <a:latin typeface="ＭＳ Ｐゴシック"/>
                <a:cs typeface="ＭＳ Ｐゴシック"/>
              </a:rPr>
              <a:t>る</a:t>
            </a:r>
            <a:r>
              <a:rPr sz="1200" dirty="0">
                <a:latin typeface="ＭＳ Ｐゴシック"/>
                <a:cs typeface="ＭＳ Ｐゴシック"/>
              </a:rPr>
              <a:t>ことを前提とし</a:t>
            </a:r>
            <a:r>
              <a:rPr sz="1200" spc="-5" dirty="0">
                <a:latin typeface="ＭＳ Ｐゴシック"/>
                <a:cs typeface="ＭＳ Ｐゴシック"/>
              </a:rPr>
              <a:t>て</a:t>
            </a:r>
            <a:r>
              <a:rPr sz="1200" spc="-10" dirty="0">
                <a:latin typeface="ＭＳ Ｐゴシック"/>
                <a:cs typeface="ＭＳ Ｐゴシック"/>
              </a:rPr>
              <a:t>、</a:t>
            </a:r>
            <a:r>
              <a:rPr sz="1200" dirty="0">
                <a:latin typeface="ＭＳ Ｐゴシック"/>
                <a:cs typeface="ＭＳ Ｐゴシック"/>
              </a:rPr>
              <a:t>サー</a:t>
            </a:r>
            <a:r>
              <a:rPr sz="1200" spc="-5" dirty="0">
                <a:latin typeface="ＭＳ Ｐゴシック"/>
                <a:cs typeface="ＭＳ Ｐゴシック"/>
              </a:rPr>
              <a:t>ビス提供</a:t>
            </a:r>
            <a:r>
              <a:rPr sz="1200" dirty="0">
                <a:latin typeface="ＭＳ Ｐゴシック"/>
                <a:cs typeface="ＭＳ Ｐゴシック"/>
              </a:rPr>
              <a:t>プ</a:t>
            </a:r>
            <a:r>
              <a:rPr sz="1200" spc="-5" dirty="0">
                <a:latin typeface="ＭＳ Ｐゴシック"/>
                <a:cs typeface="ＭＳ Ｐゴシック"/>
              </a:rPr>
              <a:t>ロ</a:t>
            </a:r>
            <a:r>
              <a:rPr sz="1200" spc="5" dirty="0">
                <a:latin typeface="ＭＳ Ｐゴシック"/>
                <a:cs typeface="ＭＳ Ｐゴシック"/>
              </a:rPr>
              <a:t>セ</a:t>
            </a:r>
            <a:r>
              <a:rPr sz="1200" spc="-5" dirty="0">
                <a:latin typeface="ＭＳ Ｐゴシック"/>
                <a:cs typeface="ＭＳ Ｐゴシック"/>
              </a:rPr>
              <a:t>スにお</a:t>
            </a:r>
            <a:r>
              <a:rPr sz="1200" spc="5" dirty="0">
                <a:latin typeface="ＭＳ Ｐゴシック"/>
                <a:cs typeface="ＭＳ Ｐゴシック"/>
              </a:rPr>
              <a:t>け</a:t>
            </a:r>
            <a:r>
              <a:rPr sz="1200" spc="-5" dirty="0">
                <a:latin typeface="ＭＳ Ｐゴシック"/>
                <a:cs typeface="ＭＳ Ｐゴシック"/>
              </a:rPr>
              <a:t>る</a:t>
            </a:r>
            <a:r>
              <a:rPr sz="1200" dirty="0">
                <a:latin typeface="ＭＳ Ｐゴシック"/>
                <a:cs typeface="ＭＳ Ｐゴシック"/>
              </a:rPr>
              <a:t>「管 理」</a:t>
            </a:r>
            <a:r>
              <a:rPr sz="1200" spc="-5" dirty="0">
                <a:latin typeface="ＭＳ Ｐゴシック"/>
                <a:cs typeface="ＭＳ Ｐゴシック"/>
              </a:rPr>
              <a:t>、</a:t>
            </a:r>
            <a:r>
              <a:rPr sz="1200" dirty="0">
                <a:latin typeface="ＭＳ Ｐゴシック"/>
                <a:cs typeface="ＭＳ Ｐゴシック"/>
              </a:rPr>
              <a:t>具体的には「支援会議の運営」</a:t>
            </a:r>
            <a:r>
              <a:rPr sz="1200" spc="-10" dirty="0">
                <a:latin typeface="ＭＳ Ｐゴシック"/>
                <a:cs typeface="ＭＳ Ｐゴシック"/>
              </a:rPr>
              <a:t>、</a:t>
            </a:r>
            <a:r>
              <a:rPr sz="1200" dirty="0">
                <a:latin typeface="ＭＳ Ｐゴシック"/>
                <a:cs typeface="ＭＳ Ｐゴシック"/>
              </a:rPr>
              <a:t>「サー</a:t>
            </a:r>
            <a:r>
              <a:rPr sz="1200" spc="-5" dirty="0">
                <a:latin typeface="ＭＳ Ｐゴシック"/>
                <a:cs typeface="ＭＳ Ｐゴシック"/>
              </a:rPr>
              <a:t>ビス提供職員への助言・指導」につ</a:t>
            </a:r>
            <a:r>
              <a:rPr sz="1200" dirty="0">
                <a:latin typeface="ＭＳ Ｐゴシック"/>
                <a:cs typeface="ＭＳ Ｐゴシック"/>
              </a:rPr>
              <a:t>い</a:t>
            </a:r>
            <a:r>
              <a:rPr sz="1200" spc="-5" dirty="0">
                <a:latin typeface="ＭＳ Ｐゴシック"/>
                <a:cs typeface="ＭＳ Ｐゴシック"/>
              </a:rPr>
              <a:t>て講義</a:t>
            </a:r>
            <a:r>
              <a:rPr sz="1200" dirty="0">
                <a:latin typeface="ＭＳ Ｐゴシック"/>
                <a:cs typeface="ＭＳ Ｐゴシック"/>
              </a:rPr>
              <a:t>お</a:t>
            </a:r>
            <a:r>
              <a:rPr sz="1200" spc="-5" dirty="0">
                <a:latin typeface="ＭＳ Ｐゴシック"/>
                <a:cs typeface="ＭＳ Ｐゴシック"/>
              </a:rPr>
              <a:t>よ</a:t>
            </a:r>
            <a:r>
              <a:rPr sz="1200" dirty="0">
                <a:latin typeface="ＭＳ Ｐゴシック"/>
                <a:cs typeface="ＭＳ Ｐゴシック"/>
              </a:rPr>
              <a:t>び演習を実施す</a:t>
            </a:r>
            <a:r>
              <a:rPr sz="1200" spc="-5" dirty="0">
                <a:latin typeface="ＭＳ Ｐゴシック"/>
                <a:cs typeface="ＭＳ Ｐゴシック"/>
              </a:rPr>
              <a:t>る。</a:t>
            </a:r>
            <a:r>
              <a:rPr sz="1200" dirty="0">
                <a:latin typeface="ＭＳ Ｐゴシック"/>
                <a:cs typeface="ＭＳ Ｐゴシック"/>
              </a:rPr>
              <a:t>また</a:t>
            </a:r>
            <a:r>
              <a:rPr sz="1200" spc="20" dirty="0">
                <a:latin typeface="ＭＳ Ｐゴシック"/>
                <a:cs typeface="ＭＳ Ｐゴシック"/>
              </a:rPr>
              <a:t> </a:t>
            </a:r>
            <a:r>
              <a:rPr sz="1200" spc="-5" dirty="0">
                <a:latin typeface="ＭＳ Ｐゴシック"/>
                <a:cs typeface="ＭＳ Ｐゴシック"/>
              </a:rPr>
              <a:t>、</a:t>
            </a:r>
            <a:r>
              <a:rPr sz="1200" dirty="0" err="1">
                <a:latin typeface="ＭＳ Ｐゴシック"/>
                <a:cs typeface="ＭＳ Ｐゴシック"/>
              </a:rPr>
              <a:t>演習等に</a:t>
            </a:r>
            <a:r>
              <a:rPr sz="1200" spc="-5" dirty="0" err="1">
                <a:latin typeface="ＭＳ Ｐゴシック"/>
                <a:cs typeface="ＭＳ Ｐゴシック"/>
              </a:rPr>
              <a:t>よるグループワ</a:t>
            </a:r>
            <a:r>
              <a:rPr sz="1200" spc="-10" dirty="0" err="1">
                <a:latin typeface="ＭＳ Ｐゴシック"/>
                <a:cs typeface="ＭＳ Ｐゴシック"/>
              </a:rPr>
              <a:t>ーク</a:t>
            </a:r>
            <a:r>
              <a:rPr sz="1200" dirty="0" err="1">
                <a:latin typeface="ＭＳ Ｐゴシック"/>
                <a:cs typeface="ＭＳ Ｐゴシック"/>
              </a:rPr>
              <a:t>等を実施</a:t>
            </a:r>
            <a:r>
              <a:rPr sz="1200" spc="-10" dirty="0" err="1">
                <a:latin typeface="ＭＳ Ｐゴシック"/>
                <a:cs typeface="ＭＳ Ｐゴシック"/>
              </a:rPr>
              <a:t>する</a:t>
            </a:r>
            <a:r>
              <a:rPr sz="1200" dirty="0" err="1">
                <a:latin typeface="ＭＳ Ｐゴシック"/>
                <a:cs typeface="ＭＳ Ｐゴシック"/>
              </a:rPr>
              <a:t>中</a:t>
            </a:r>
            <a:r>
              <a:rPr sz="1200" spc="-10" dirty="0" err="1">
                <a:latin typeface="ＭＳ Ｐゴシック"/>
                <a:cs typeface="ＭＳ Ｐゴシック"/>
              </a:rPr>
              <a:t>で、</a:t>
            </a:r>
            <a:r>
              <a:rPr sz="1200" dirty="0" err="1">
                <a:latin typeface="ＭＳ Ｐゴシック"/>
                <a:cs typeface="ＭＳ Ｐゴシック"/>
              </a:rPr>
              <a:t>各</a:t>
            </a:r>
            <a:r>
              <a:rPr sz="1200" spc="-5" dirty="0" err="1">
                <a:latin typeface="ＭＳ Ｐゴシック"/>
                <a:cs typeface="ＭＳ Ｐゴシック"/>
              </a:rPr>
              <a:t>自</a:t>
            </a:r>
            <a:r>
              <a:rPr sz="1200" dirty="0" err="1">
                <a:latin typeface="ＭＳ Ｐゴシック"/>
                <a:cs typeface="ＭＳ Ｐゴシック"/>
              </a:rPr>
              <a:t>が</a:t>
            </a:r>
            <a:r>
              <a:rPr sz="1200" spc="-5" dirty="0" err="1">
                <a:latin typeface="ＭＳ Ｐゴシック"/>
                <a:cs typeface="ＭＳ Ｐゴシック"/>
              </a:rPr>
              <a:t>実</a:t>
            </a:r>
            <a:r>
              <a:rPr sz="1200" dirty="0" err="1">
                <a:latin typeface="ＭＳ Ｐゴシック"/>
                <a:cs typeface="ＭＳ Ｐゴシック"/>
              </a:rPr>
              <a:t>際</a:t>
            </a:r>
            <a:r>
              <a:rPr sz="1200" spc="-10" dirty="0" err="1">
                <a:latin typeface="ＭＳ Ｐゴシック"/>
                <a:cs typeface="ＭＳ Ｐゴシック"/>
              </a:rPr>
              <a:t>に</a:t>
            </a:r>
            <a:r>
              <a:rPr sz="1200" dirty="0" err="1">
                <a:latin typeface="ＭＳ Ｐゴシック"/>
                <a:cs typeface="ＭＳ Ｐゴシック"/>
              </a:rPr>
              <a:t>作</a:t>
            </a:r>
            <a:r>
              <a:rPr sz="1200" spc="-5" dirty="0" err="1">
                <a:latin typeface="ＭＳ Ｐゴシック"/>
                <a:cs typeface="ＭＳ Ｐゴシック"/>
              </a:rPr>
              <a:t>成</a:t>
            </a:r>
            <a:r>
              <a:rPr sz="1200" dirty="0" err="1">
                <a:latin typeface="ＭＳ Ｐゴシック"/>
                <a:cs typeface="ＭＳ Ｐゴシック"/>
              </a:rPr>
              <a:t>した「</a:t>
            </a:r>
            <a:r>
              <a:rPr sz="1200" spc="-5" dirty="0" err="1">
                <a:latin typeface="ＭＳ Ｐゴシック"/>
                <a:cs typeface="ＭＳ Ｐゴシック"/>
              </a:rPr>
              <a:t>個</a:t>
            </a:r>
            <a:r>
              <a:rPr sz="1200" dirty="0" err="1">
                <a:latin typeface="ＭＳ Ｐゴシック"/>
                <a:cs typeface="ＭＳ Ｐゴシック"/>
              </a:rPr>
              <a:t>別</a:t>
            </a:r>
            <a:r>
              <a:rPr sz="1200" spc="-5" dirty="0" err="1">
                <a:latin typeface="ＭＳ Ｐゴシック"/>
                <a:cs typeface="ＭＳ Ｐゴシック"/>
              </a:rPr>
              <a:t>支</a:t>
            </a:r>
            <a:r>
              <a:rPr sz="1200" dirty="0" err="1">
                <a:latin typeface="ＭＳ Ｐゴシック"/>
                <a:cs typeface="ＭＳ Ｐゴシック"/>
              </a:rPr>
              <a:t>援</a:t>
            </a:r>
            <a:r>
              <a:rPr sz="1200" spc="-5" dirty="0" err="1">
                <a:latin typeface="ＭＳ Ｐゴシック"/>
                <a:cs typeface="ＭＳ Ｐゴシック"/>
              </a:rPr>
              <a:t>計</a:t>
            </a:r>
            <a:r>
              <a:rPr sz="1200" dirty="0" err="1">
                <a:latin typeface="ＭＳ Ｐゴシック"/>
                <a:cs typeface="ＭＳ Ｐゴシック"/>
              </a:rPr>
              <a:t>画」</a:t>
            </a:r>
            <a:r>
              <a:rPr sz="1200" spc="-10" dirty="0" err="1">
                <a:latin typeface="ＭＳ Ｐゴシック"/>
                <a:cs typeface="ＭＳ Ｐゴシック"/>
              </a:rPr>
              <a:t>の</a:t>
            </a:r>
            <a:r>
              <a:rPr sz="1200" dirty="0" err="1">
                <a:latin typeface="ＭＳ Ｐゴシック"/>
                <a:cs typeface="ＭＳ Ｐゴシック"/>
              </a:rPr>
              <a:t>内</a:t>
            </a:r>
            <a:r>
              <a:rPr sz="1200" spc="-5" dirty="0" err="1">
                <a:latin typeface="ＭＳ Ｐゴシック"/>
                <a:cs typeface="ＭＳ Ｐゴシック"/>
              </a:rPr>
              <a:t>容</a:t>
            </a:r>
            <a:r>
              <a:rPr sz="1200" dirty="0" err="1">
                <a:latin typeface="ＭＳ Ｐゴシック"/>
                <a:cs typeface="ＭＳ Ｐゴシック"/>
              </a:rPr>
              <a:t>等</a:t>
            </a:r>
            <a:r>
              <a:rPr sz="1200" spc="-5" dirty="0" err="1">
                <a:latin typeface="ＭＳ Ｐゴシック"/>
                <a:cs typeface="ＭＳ Ｐゴシック"/>
              </a:rPr>
              <a:t>の</a:t>
            </a:r>
            <a:r>
              <a:rPr sz="1200" dirty="0" err="1">
                <a:latin typeface="ＭＳ Ｐゴシック"/>
                <a:cs typeface="ＭＳ Ｐゴシック"/>
              </a:rPr>
              <a:t>質</a:t>
            </a:r>
            <a:r>
              <a:rPr sz="1200" spc="-5" dirty="0" err="1">
                <a:latin typeface="ＭＳ Ｐゴシック"/>
                <a:cs typeface="ＭＳ Ｐゴシック"/>
              </a:rPr>
              <a:t>の</a:t>
            </a:r>
            <a:r>
              <a:rPr sz="1200" dirty="0" err="1">
                <a:latin typeface="ＭＳ Ｐゴシック"/>
                <a:cs typeface="ＭＳ Ｐゴシック"/>
              </a:rPr>
              <a:t>向</a:t>
            </a:r>
            <a:r>
              <a:rPr sz="1200" spc="-5" dirty="0" err="1">
                <a:latin typeface="ＭＳ Ｐゴシック"/>
                <a:cs typeface="ＭＳ Ｐゴシック"/>
              </a:rPr>
              <a:t>上</a:t>
            </a:r>
            <a:r>
              <a:rPr sz="1200" dirty="0" err="1">
                <a:latin typeface="ＭＳ Ｐゴシック"/>
                <a:cs typeface="ＭＳ Ｐゴシック"/>
              </a:rPr>
              <a:t>を図</a:t>
            </a:r>
            <a:r>
              <a:rPr sz="1200" spc="-10" dirty="0" err="1">
                <a:latin typeface="ＭＳ Ｐゴシック"/>
                <a:cs typeface="ＭＳ Ｐゴシック"/>
              </a:rPr>
              <a:t>る</a:t>
            </a:r>
            <a:r>
              <a:rPr sz="1200" dirty="0">
                <a:latin typeface="ＭＳ Ｐゴシック"/>
                <a:cs typeface="ＭＳ Ｐゴシック"/>
              </a:rPr>
              <a:t>。</a:t>
            </a:r>
          </a:p>
          <a:p>
            <a:pPr marL="90805" marR="216535">
              <a:lnSpc>
                <a:spcPts val="1380"/>
              </a:lnSpc>
              <a:spcBef>
                <a:spcPts val="160"/>
              </a:spcBef>
              <a:tabLst>
                <a:tab pos="264160" algn="l"/>
              </a:tabLst>
            </a:pPr>
            <a:endParaRPr lang="en-US" altLang="ja-JP" sz="1200" dirty="0">
              <a:latin typeface="ＭＳ Ｐゴシック"/>
              <a:cs typeface="ＭＳ Ｐゴシック"/>
            </a:endParaRPr>
          </a:p>
          <a:p>
            <a:pPr marL="90805" marR="216535">
              <a:lnSpc>
                <a:spcPts val="1380"/>
              </a:lnSpc>
              <a:spcBef>
                <a:spcPts val="160"/>
              </a:spcBef>
              <a:tabLst>
                <a:tab pos="264160" algn="l"/>
              </a:tabLst>
            </a:pPr>
            <a:r>
              <a:rPr lang="ja-JP" altLang="en-US" sz="1200" dirty="0">
                <a:latin typeface="ＭＳ Ｐゴシック"/>
                <a:cs typeface="ＭＳ Ｐゴシック"/>
              </a:rPr>
              <a:t>＜</a:t>
            </a:r>
            <a:r>
              <a:rPr sz="1200" dirty="0" err="1">
                <a:latin typeface="ＭＳ Ｐゴシック"/>
                <a:cs typeface="ＭＳ Ｐゴシック"/>
              </a:rPr>
              <a:t>修了時の到達レベル</a:t>
            </a:r>
            <a:r>
              <a:rPr lang="ja-JP" altLang="en-US" sz="1200" dirty="0">
                <a:latin typeface="ＭＳ Ｐゴシック"/>
                <a:cs typeface="ＭＳ Ｐゴシック"/>
              </a:rPr>
              <a:t>＞</a:t>
            </a:r>
            <a:endParaRPr lang="en-US" altLang="ja-JP" sz="1200" dirty="0">
              <a:latin typeface="ＭＳ Ｐゴシック"/>
              <a:cs typeface="ＭＳ Ｐゴシック"/>
            </a:endParaRPr>
          </a:p>
          <a:p>
            <a:pPr marL="90805" marR="216535">
              <a:lnSpc>
                <a:spcPts val="1380"/>
              </a:lnSpc>
              <a:spcBef>
                <a:spcPts val="160"/>
              </a:spcBef>
              <a:tabLst>
                <a:tab pos="264160" algn="l"/>
              </a:tabLst>
            </a:pPr>
            <a:r>
              <a:rPr sz="1200" spc="-10" dirty="0">
                <a:latin typeface="ＭＳ Ｐゴシック"/>
                <a:cs typeface="ＭＳ Ｐゴシック"/>
              </a:rPr>
              <a:t>２</a:t>
            </a:r>
            <a:r>
              <a:rPr sz="1200" dirty="0">
                <a:latin typeface="ＭＳ Ｐゴシック"/>
                <a:cs typeface="ＭＳ Ｐゴシック"/>
              </a:rPr>
              <a:t>年間の個別支援計画作成・修正の経験をベー</a:t>
            </a:r>
            <a:r>
              <a:rPr sz="1200" spc="-5" dirty="0">
                <a:latin typeface="ＭＳ Ｐゴシック"/>
                <a:cs typeface="ＭＳ Ｐゴシック"/>
              </a:rPr>
              <a:t>ス</a:t>
            </a:r>
            <a:r>
              <a:rPr sz="1200" dirty="0">
                <a:latin typeface="ＭＳ Ｐゴシック"/>
                <a:cs typeface="ＭＳ Ｐゴシック"/>
              </a:rPr>
              <a:t>に</a:t>
            </a:r>
            <a:r>
              <a:rPr sz="1200" b="1" u="sng" spc="-295" dirty="0">
                <a:solidFill>
                  <a:srgbClr val="0000FF"/>
                </a:solidFill>
                <a:uFill>
                  <a:solidFill>
                    <a:srgbClr val="0000FF"/>
                  </a:solidFill>
                </a:uFill>
                <a:latin typeface="Times New Roman"/>
                <a:cs typeface="Times New Roman"/>
              </a:rPr>
              <a:t> </a:t>
            </a:r>
            <a:r>
              <a:rPr sz="1200" b="1" spc="5" dirty="0" err="1">
                <a:uFill>
                  <a:solidFill>
                    <a:srgbClr val="0000FF"/>
                  </a:solidFill>
                </a:uFill>
                <a:latin typeface="ＭＳ Ｐゴシック"/>
                <a:cs typeface="ＭＳ Ｐゴシック"/>
              </a:rPr>
              <a:t>個別支援</a:t>
            </a:r>
            <a:r>
              <a:rPr sz="1200" b="1" spc="-5" dirty="0" err="1">
                <a:uFill>
                  <a:solidFill>
                    <a:srgbClr val="0000FF"/>
                  </a:solidFill>
                </a:uFill>
                <a:latin typeface="ＭＳ Ｐゴシック"/>
                <a:cs typeface="ＭＳ Ｐゴシック"/>
              </a:rPr>
              <a:t>計画作成・修正</a:t>
            </a:r>
            <a:r>
              <a:rPr sz="1200" b="1" dirty="0" err="1">
                <a:uFill>
                  <a:solidFill>
                    <a:srgbClr val="0000FF"/>
                  </a:solidFill>
                </a:uFill>
                <a:latin typeface="ＭＳ Ｐゴシック"/>
                <a:cs typeface="ＭＳ Ｐゴシック"/>
              </a:rPr>
              <a:t>に</a:t>
            </a:r>
            <a:r>
              <a:rPr sz="1200" b="1" spc="-10" dirty="0" err="1">
                <a:uFill>
                  <a:solidFill>
                    <a:srgbClr val="0000FF"/>
                  </a:solidFill>
                </a:uFill>
                <a:latin typeface="ＭＳ Ｐゴシック"/>
                <a:cs typeface="ＭＳ Ｐゴシック"/>
              </a:rPr>
              <a:t>つ</a:t>
            </a:r>
            <a:r>
              <a:rPr sz="1200" b="1" spc="-5" dirty="0" err="1">
                <a:uFill>
                  <a:solidFill>
                    <a:srgbClr val="0000FF"/>
                  </a:solidFill>
                </a:uFill>
                <a:latin typeface="ＭＳ Ｐゴシック"/>
                <a:cs typeface="ＭＳ Ｐゴシック"/>
              </a:rPr>
              <a:t>い</a:t>
            </a:r>
            <a:r>
              <a:rPr sz="1200" b="1" dirty="0" err="1">
                <a:uFill>
                  <a:solidFill>
                    <a:srgbClr val="0000FF"/>
                  </a:solidFill>
                </a:uFill>
                <a:latin typeface="ＭＳ Ｐゴシック"/>
                <a:cs typeface="ＭＳ Ｐゴシック"/>
              </a:rPr>
              <a:t>て</a:t>
            </a:r>
            <a:r>
              <a:rPr lang="ja-JP" altLang="en-US" sz="1200" b="1" dirty="0">
                <a:uFill>
                  <a:solidFill>
                    <a:srgbClr val="0000FF"/>
                  </a:solidFill>
                </a:uFill>
                <a:latin typeface="ＭＳ Ｐゴシック"/>
                <a:cs typeface="ＭＳ Ｐゴシック"/>
              </a:rPr>
              <a:t>習得</a:t>
            </a:r>
            <a:r>
              <a:rPr sz="1200" b="1" dirty="0" err="1">
                <a:latin typeface="ＭＳ Ｐゴシック"/>
                <a:cs typeface="ＭＳ Ｐゴシック"/>
              </a:rPr>
              <a:t>し</a:t>
            </a:r>
            <a:r>
              <a:rPr sz="1200" spc="-5" dirty="0" err="1">
                <a:latin typeface="ＭＳ Ｐゴシック"/>
                <a:cs typeface="ＭＳ Ｐゴシック"/>
              </a:rPr>
              <a:t>、</a:t>
            </a:r>
            <a:r>
              <a:rPr sz="1200" dirty="0" err="1">
                <a:latin typeface="ＭＳ Ｐゴシック"/>
                <a:cs typeface="ＭＳ Ｐゴシック"/>
              </a:rPr>
              <a:t>関係機関との連絡調整</a:t>
            </a:r>
            <a:r>
              <a:rPr sz="1200" dirty="0">
                <a:latin typeface="ＭＳ Ｐゴシック"/>
                <a:cs typeface="ＭＳ Ｐゴシック"/>
              </a:rPr>
              <a:t> </a:t>
            </a:r>
            <a:r>
              <a:rPr sz="1200" dirty="0" err="1">
                <a:latin typeface="ＭＳ Ｐゴシック"/>
                <a:cs typeface="ＭＳ Ｐゴシック"/>
              </a:rPr>
              <a:t>や支援会議の運営</a:t>
            </a:r>
            <a:r>
              <a:rPr sz="1200" spc="-5" dirty="0" err="1">
                <a:latin typeface="ＭＳ Ｐゴシック"/>
                <a:cs typeface="ＭＳ Ｐゴシック"/>
              </a:rPr>
              <a:t>、</a:t>
            </a:r>
            <a:r>
              <a:rPr sz="1200" dirty="0" err="1">
                <a:latin typeface="ＭＳ Ｐゴシック"/>
                <a:cs typeface="ＭＳ Ｐゴシック"/>
              </a:rPr>
              <a:t>サー</a:t>
            </a:r>
            <a:r>
              <a:rPr sz="1200" spc="-5" dirty="0" err="1">
                <a:latin typeface="ＭＳ Ｐゴシック"/>
                <a:cs typeface="ＭＳ Ｐゴシック"/>
              </a:rPr>
              <a:t>ビス提供職員に対</a:t>
            </a:r>
            <a:r>
              <a:rPr sz="1200" spc="-10" dirty="0" err="1">
                <a:latin typeface="ＭＳ Ｐゴシック"/>
                <a:cs typeface="ＭＳ Ｐゴシック"/>
              </a:rPr>
              <a:t>す</a:t>
            </a:r>
            <a:r>
              <a:rPr sz="1200" spc="-5" dirty="0" err="1">
                <a:latin typeface="ＭＳ Ｐゴシック"/>
                <a:cs typeface="ＭＳ Ｐゴシック"/>
              </a:rPr>
              <a:t>る</a:t>
            </a:r>
            <a:r>
              <a:rPr sz="1200" dirty="0" err="1">
                <a:latin typeface="ＭＳ Ｐゴシック"/>
                <a:cs typeface="ＭＳ Ｐゴシック"/>
              </a:rPr>
              <a:t>技術的な指導・助言</a:t>
            </a:r>
            <a:r>
              <a:rPr sz="1200" spc="5" dirty="0" err="1">
                <a:latin typeface="ＭＳ Ｐゴシック"/>
                <a:cs typeface="ＭＳ Ｐゴシック"/>
              </a:rPr>
              <a:t>等</a:t>
            </a:r>
            <a:r>
              <a:rPr sz="1200" b="1" spc="5" dirty="0" err="1">
                <a:latin typeface="ＭＳ Ｐゴシック"/>
                <a:cs typeface="ＭＳ Ｐゴシック"/>
              </a:rPr>
              <a:t>一連のサ</a:t>
            </a:r>
            <a:r>
              <a:rPr sz="1200" b="1" dirty="0" err="1">
                <a:latin typeface="ＭＳ Ｐゴシック"/>
                <a:cs typeface="ＭＳ Ｐゴシック"/>
              </a:rPr>
              <a:t>ービスプ</a:t>
            </a:r>
            <a:r>
              <a:rPr sz="1200" b="1" spc="-10" dirty="0" err="1">
                <a:latin typeface="ＭＳ Ｐゴシック"/>
                <a:cs typeface="ＭＳ Ｐゴシック"/>
              </a:rPr>
              <a:t>ロ</a:t>
            </a:r>
            <a:r>
              <a:rPr sz="1200" b="1" dirty="0" err="1">
                <a:latin typeface="ＭＳ Ｐゴシック"/>
                <a:cs typeface="ＭＳ Ｐゴシック"/>
              </a:rPr>
              <a:t>セス</a:t>
            </a:r>
            <a:r>
              <a:rPr sz="1200" b="1" spc="-5" dirty="0" err="1">
                <a:latin typeface="ＭＳ Ｐゴシック"/>
                <a:cs typeface="ＭＳ Ｐゴシック"/>
              </a:rPr>
              <a:t>管理業務が行えるレベ</a:t>
            </a:r>
            <a:r>
              <a:rPr sz="1200" b="1" spc="5" dirty="0" err="1">
                <a:latin typeface="ＭＳ Ｐゴシック"/>
                <a:cs typeface="ＭＳ Ｐゴシック"/>
              </a:rPr>
              <a:t>ル</a:t>
            </a:r>
            <a:r>
              <a:rPr sz="1200" dirty="0" err="1">
                <a:latin typeface="ＭＳ Ｐゴシック"/>
                <a:cs typeface="ＭＳ Ｐゴシック"/>
              </a:rPr>
              <a:t>とす</a:t>
            </a:r>
            <a:r>
              <a:rPr sz="1200" spc="-5" dirty="0" err="1">
                <a:latin typeface="ＭＳ Ｐゴシック"/>
                <a:cs typeface="ＭＳ Ｐゴシック"/>
              </a:rPr>
              <a:t>る</a:t>
            </a:r>
            <a:r>
              <a:rPr sz="1200" dirty="0">
                <a:latin typeface="ＭＳ Ｐゴシック"/>
                <a:cs typeface="ＭＳ Ｐゴシック"/>
              </a:rPr>
              <a:t>。</a:t>
            </a:r>
            <a:endParaRPr lang="en-US" altLang="ja-JP" sz="1200" dirty="0">
              <a:latin typeface="ＭＳ Ｐゴシック"/>
              <a:cs typeface="ＭＳ Ｐゴシック"/>
            </a:endParaRPr>
          </a:p>
          <a:p>
            <a:pPr marL="90805" marR="216535">
              <a:lnSpc>
                <a:spcPts val="1380"/>
              </a:lnSpc>
              <a:spcBef>
                <a:spcPts val="160"/>
              </a:spcBef>
              <a:tabLst>
                <a:tab pos="264160" algn="l"/>
              </a:tabLst>
            </a:pPr>
            <a:endParaRPr sz="1200" dirty="0">
              <a:latin typeface="ＭＳ Ｐゴシック"/>
              <a:cs typeface="ＭＳ Ｐゴシック"/>
            </a:endParaRPr>
          </a:p>
        </p:txBody>
      </p:sp>
      <p:sp>
        <p:nvSpPr>
          <p:cNvPr id="6" name="object 5">
            <a:extLst>
              <a:ext uri="{FF2B5EF4-FFF2-40B4-BE49-F238E27FC236}">
                <a16:creationId xmlns:a16="http://schemas.microsoft.com/office/drawing/2014/main" id="{38D4A6DF-A3F2-41AA-82ED-B5707A137307}"/>
              </a:ext>
            </a:extLst>
          </p:cNvPr>
          <p:cNvSpPr txBox="1"/>
          <p:nvPr/>
        </p:nvSpPr>
        <p:spPr>
          <a:xfrm>
            <a:off x="355452" y="321628"/>
            <a:ext cx="8248219" cy="1935145"/>
          </a:xfrm>
          <a:prstGeom prst="rect">
            <a:avLst/>
          </a:prstGeom>
          <a:ln w="25400">
            <a:solidFill>
              <a:srgbClr val="4F81BC"/>
            </a:solidFill>
          </a:ln>
        </p:spPr>
        <p:txBody>
          <a:bodyPr vert="horz" wrap="square" lIns="0" tIns="62230" rIns="0" bIns="0" rtlCol="0">
            <a:spAutoFit/>
          </a:bodyPr>
          <a:lstStyle/>
          <a:p>
            <a:pPr marL="263525" indent="-173355">
              <a:lnSpc>
                <a:spcPct val="100000"/>
              </a:lnSpc>
              <a:spcBef>
                <a:spcPts val="335"/>
              </a:spcBef>
              <a:buFont typeface="Wingdings" panose="05000000000000000000" pitchFamily="2" charset="2"/>
              <a:buChar char="ü"/>
              <a:tabLst>
                <a:tab pos="264160" algn="l"/>
              </a:tabLst>
            </a:pPr>
            <a:r>
              <a:rPr lang="ja-JP" altLang="en-US" sz="1200" dirty="0">
                <a:latin typeface="ＭＳ Ｐゴシック"/>
                <a:cs typeface="ＭＳ Ｐゴシック"/>
              </a:rPr>
              <a:t>障害福祉サー</a:t>
            </a:r>
            <a:r>
              <a:rPr lang="ja-JP" altLang="en-US" sz="1200" spc="-5" dirty="0">
                <a:latin typeface="ＭＳ Ｐゴシック"/>
                <a:cs typeface="ＭＳ Ｐゴシック"/>
              </a:rPr>
              <a:t>ビス等提供事業者等の職員と</a:t>
            </a:r>
            <a:r>
              <a:rPr lang="ja-JP" altLang="en-US" sz="1200" spc="5" dirty="0">
                <a:latin typeface="ＭＳ Ｐゴシック"/>
                <a:cs typeface="ＭＳ Ｐゴシック"/>
              </a:rPr>
              <a:t>し</a:t>
            </a:r>
            <a:r>
              <a:rPr lang="ja-JP" altLang="en-US" sz="1200" spc="-5" dirty="0">
                <a:latin typeface="ＭＳ Ｐゴシック"/>
                <a:cs typeface="ＭＳ Ｐゴシック"/>
              </a:rPr>
              <a:t>て</a:t>
            </a:r>
            <a:r>
              <a:rPr lang="ja-JP" altLang="en-US" sz="1200" spc="-10" dirty="0">
                <a:latin typeface="ＭＳ Ｐゴシック"/>
                <a:cs typeface="ＭＳ Ｐゴシック"/>
              </a:rPr>
              <a:t>、</a:t>
            </a:r>
            <a:r>
              <a:rPr lang="ja-JP" altLang="en-US" sz="1200" dirty="0">
                <a:latin typeface="ＭＳ Ｐゴシック"/>
                <a:cs typeface="ＭＳ Ｐゴシック"/>
              </a:rPr>
              <a:t>障害福祉サー</a:t>
            </a:r>
            <a:r>
              <a:rPr lang="ja-JP" altLang="en-US" sz="1200" spc="-5" dirty="0">
                <a:latin typeface="ＭＳ Ｐゴシック"/>
                <a:cs typeface="ＭＳ Ｐゴシック"/>
              </a:rPr>
              <a:t>ビス等の提供に関</a:t>
            </a:r>
            <a:r>
              <a:rPr lang="ja-JP" altLang="en-US" sz="1200" spc="-10" dirty="0">
                <a:latin typeface="ＭＳ Ｐゴシック"/>
                <a:cs typeface="ＭＳ Ｐゴシック"/>
              </a:rPr>
              <a:t>す</a:t>
            </a:r>
            <a:r>
              <a:rPr lang="ja-JP" altLang="en-US" sz="1200" spc="-5" dirty="0">
                <a:latin typeface="ＭＳ Ｐゴシック"/>
                <a:cs typeface="ＭＳ Ｐゴシック"/>
              </a:rPr>
              <a:t>る</a:t>
            </a:r>
            <a:r>
              <a:rPr lang="ja-JP" altLang="en-US" sz="1200" dirty="0">
                <a:latin typeface="ＭＳ Ｐゴシック"/>
                <a:cs typeface="ＭＳ Ｐゴシック"/>
              </a:rPr>
              <a:t>基本的な理念や倫理等の基礎を押</a:t>
            </a:r>
            <a:r>
              <a:rPr lang="ja-JP" altLang="en-US" sz="1200" spc="5" dirty="0">
                <a:latin typeface="ＭＳ Ｐゴシック"/>
                <a:cs typeface="ＭＳ Ｐゴシック"/>
              </a:rPr>
              <a:t>さ</a:t>
            </a:r>
            <a:r>
              <a:rPr lang="ja-JP" altLang="en-US" sz="1200" spc="-5" dirty="0">
                <a:latin typeface="ＭＳ Ｐゴシック"/>
                <a:cs typeface="ＭＳ Ｐゴシック"/>
              </a:rPr>
              <a:t>え</a:t>
            </a:r>
            <a:r>
              <a:rPr lang="ja-JP" altLang="en-US" sz="1200" spc="-10" dirty="0">
                <a:latin typeface="ＭＳ Ｐゴシック"/>
                <a:cs typeface="ＭＳ Ｐゴシック"/>
              </a:rPr>
              <a:t>る</a:t>
            </a:r>
            <a:r>
              <a:rPr lang="ja-JP" altLang="en-US" sz="1200" dirty="0">
                <a:latin typeface="ＭＳ Ｐゴシック"/>
                <a:cs typeface="ＭＳ Ｐゴシック"/>
              </a:rPr>
              <a:t>。</a:t>
            </a:r>
          </a:p>
          <a:p>
            <a:pPr marL="263525" indent="-173355">
              <a:lnSpc>
                <a:spcPct val="100000"/>
              </a:lnSpc>
              <a:buFont typeface="Wingdings" panose="05000000000000000000" pitchFamily="2" charset="2"/>
              <a:buChar char="ü"/>
              <a:tabLst>
                <a:tab pos="264160" algn="l"/>
              </a:tabLst>
            </a:pPr>
            <a:r>
              <a:rPr lang="ja-JP" altLang="en-US" sz="1200" dirty="0">
                <a:latin typeface="ＭＳ Ｐゴシック"/>
                <a:cs typeface="ＭＳ Ｐゴシック"/>
              </a:rPr>
              <a:t>サー</a:t>
            </a:r>
            <a:r>
              <a:rPr lang="ja-JP" altLang="en-US" sz="1200" spc="-5" dirty="0">
                <a:latin typeface="ＭＳ Ｐゴシック"/>
                <a:cs typeface="ＭＳ Ｐゴシック"/>
              </a:rPr>
              <a:t>ビス</a:t>
            </a:r>
            <a:r>
              <a:rPr lang="ja-JP" altLang="en-US" sz="1200" dirty="0">
                <a:latin typeface="ＭＳ Ｐゴシック"/>
                <a:cs typeface="ＭＳ Ｐゴシック"/>
              </a:rPr>
              <a:t>等利用計画と個別支援計画の関係や</a:t>
            </a:r>
            <a:r>
              <a:rPr lang="ja-JP" altLang="en-US" sz="1200" spc="-5" dirty="0">
                <a:latin typeface="ＭＳ Ｐゴシック"/>
                <a:cs typeface="ＭＳ Ｐゴシック"/>
              </a:rPr>
              <a:t>、</a:t>
            </a:r>
            <a:r>
              <a:rPr lang="ja-JP" altLang="en-US" sz="1200" dirty="0">
                <a:latin typeface="ＭＳ Ｐゴシック"/>
                <a:cs typeface="ＭＳ Ｐゴシック"/>
              </a:rPr>
              <a:t>個々の利用者に応じた</a:t>
            </a:r>
            <a:r>
              <a:rPr lang="en-US" altLang="ja-JP" sz="1200" dirty="0">
                <a:latin typeface="ＭＳ Ｐゴシック"/>
                <a:cs typeface="ＭＳ Ｐゴシック"/>
              </a:rPr>
              <a:t>『</a:t>
            </a:r>
            <a:r>
              <a:rPr lang="ja-JP" altLang="en-US" sz="1200" dirty="0">
                <a:latin typeface="ＭＳ Ｐゴシック"/>
                <a:cs typeface="ＭＳ Ｐゴシック"/>
              </a:rPr>
              <a:t>個別支援計画</a:t>
            </a:r>
            <a:r>
              <a:rPr lang="en-US" altLang="ja-JP" sz="1200" dirty="0">
                <a:latin typeface="ＭＳ Ｐゴシック"/>
                <a:cs typeface="ＭＳ Ｐゴシック"/>
              </a:rPr>
              <a:t>』</a:t>
            </a:r>
            <a:r>
              <a:rPr lang="ja-JP" altLang="en-US" sz="1200" dirty="0">
                <a:latin typeface="ＭＳ Ｐゴシック"/>
                <a:cs typeface="ＭＳ Ｐゴシック"/>
              </a:rPr>
              <a:t>の意味・知識・技術等の原則論を押さ</a:t>
            </a:r>
            <a:r>
              <a:rPr lang="ja-JP" altLang="en-US" sz="1200" spc="-5" dirty="0">
                <a:latin typeface="ＭＳ Ｐゴシック"/>
                <a:cs typeface="ＭＳ Ｐゴシック"/>
              </a:rPr>
              <a:t>え</a:t>
            </a:r>
            <a:r>
              <a:rPr lang="ja-JP" altLang="en-US" sz="1200" spc="-10" dirty="0">
                <a:latin typeface="ＭＳ Ｐゴシック"/>
                <a:cs typeface="ＭＳ Ｐゴシック"/>
              </a:rPr>
              <a:t>る</a:t>
            </a:r>
            <a:r>
              <a:rPr lang="ja-JP" altLang="en-US" sz="1200" dirty="0">
                <a:latin typeface="ＭＳ Ｐゴシック"/>
                <a:cs typeface="ＭＳ Ｐゴシック"/>
              </a:rPr>
              <a:t>。</a:t>
            </a:r>
          </a:p>
          <a:p>
            <a:pPr marL="263525" indent="-173355">
              <a:lnSpc>
                <a:spcPct val="100000"/>
              </a:lnSpc>
              <a:buFont typeface="Wingdings" panose="05000000000000000000" pitchFamily="2" charset="2"/>
              <a:buChar char="ü"/>
              <a:tabLst>
                <a:tab pos="264160" algn="l"/>
              </a:tabLst>
            </a:pPr>
            <a:r>
              <a:rPr lang="en-US" altLang="ja-JP" sz="1200" dirty="0">
                <a:latin typeface="ＭＳ Ｐゴシック"/>
                <a:cs typeface="ＭＳ Ｐゴシック"/>
              </a:rPr>
              <a:t>『</a:t>
            </a:r>
            <a:r>
              <a:rPr lang="ja-JP" altLang="en-US" sz="1200" dirty="0">
                <a:latin typeface="ＭＳ Ｐゴシック"/>
                <a:cs typeface="ＭＳ Ｐゴシック"/>
              </a:rPr>
              <a:t>個別支援計画</a:t>
            </a:r>
            <a:r>
              <a:rPr lang="en-US" altLang="ja-JP" sz="1200" dirty="0">
                <a:latin typeface="ＭＳ Ｐゴシック"/>
                <a:cs typeface="ＭＳ Ｐゴシック"/>
              </a:rPr>
              <a:t>』</a:t>
            </a:r>
            <a:r>
              <a:rPr lang="ja-JP" altLang="en-US" sz="1200" dirty="0">
                <a:latin typeface="ＭＳ Ｐゴシック"/>
                <a:cs typeface="ＭＳ Ｐゴシック"/>
              </a:rPr>
              <a:t>作成・修正の能力を</a:t>
            </a:r>
            <a:r>
              <a:rPr lang="ja-JP" altLang="en-US" sz="1200" spc="-5" dirty="0">
                <a:latin typeface="ＭＳ Ｐゴシック"/>
                <a:cs typeface="ＭＳ Ｐゴシック"/>
              </a:rPr>
              <a:t>、</a:t>
            </a:r>
            <a:r>
              <a:rPr lang="ja-JP" altLang="en-US" sz="1200" dirty="0">
                <a:latin typeface="ＭＳ Ｐゴシック"/>
                <a:cs typeface="ＭＳ Ｐゴシック"/>
              </a:rPr>
              <a:t>演習等を通じ</a:t>
            </a:r>
            <a:r>
              <a:rPr lang="ja-JP" altLang="en-US" sz="1200" spc="-5" dirty="0">
                <a:latin typeface="ＭＳ Ｐゴシック"/>
                <a:cs typeface="ＭＳ Ｐゴシック"/>
              </a:rPr>
              <a:t>て獲得す</a:t>
            </a:r>
            <a:r>
              <a:rPr lang="ja-JP" altLang="en-US" sz="1200" dirty="0">
                <a:latin typeface="ＭＳ Ｐゴシック"/>
                <a:cs typeface="ＭＳ Ｐゴシック"/>
              </a:rPr>
              <a:t>る。</a:t>
            </a:r>
          </a:p>
          <a:p>
            <a:pPr marL="90170">
              <a:lnSpc>
                <a:spcPts val="1410"/>
              </a:lnSpc>
              <a:spcBef>
                <a:spcPts val="65"/>
              </a:spcBef>
              <a:tabLst>
                <a:tab pos="264160" algn="l"/>
              </a:tabLst>
            </a:pPr>
            <a:endParaRPr lang="en-US" altLang="ja-JP" sz="1200" spc="-5" dirty="0">
              <a:latin typeface="ＭＳ Ｐゴシック"/>
              <a:cs typeface="ＭＳ Ｐゴシック"/>
            </a:endParaRPr>
          </a:p>
          <a:p>
            <a:pPr marL="90170">
              <a:lnSpc>
                <a:spcPts val="1410"/>
              </a:lnSpc>
              <a:spcBef>
                <a:spcPts val="65"/>
              </a:spcBef>
              <a:tabLst>
                <a:tab pos="264160" algn="l"/>
              </a:tabLst>
            </a:pPr>
            <a:r>
              <a:rPr lang="ja-JP" altLang="en-US" sz="1200" spc="-5" dirty="0">
                <a:latin typeface="ＭＳ Ｐゴシック"/>
                <a:cs typeface="ＭＳ Ｐゴシック"/>
              </a:rPr>
              <a:t>＜修了</a:t>
            </a:r>
            <a:r>
              <a:rPr lang="ja-JP" altLang="en-US" sz="1200" dirty="0">
                <a:latin typeface="ＭＳ Ｐゴシック"/>
                <a:cs typeface="ＭＳ Ｐゴシック"/>
              </a:rPr>
              <a:t>時</a:t>
            </a:r>
            <a:r>
              <a:rPr lang="ja-JP" altLang="en-US" sz="1200" spc="-5" dirty="0">
                <a:latin typeface="ＭＳ Ｐゴシック"/>
                <a:cs typeface="ＭＳ Ｐゴシック"/>
              </a:rPr>
              <a:t>の</a:t>
            </a:r>
            <a:r>
              <a:rPr lang="ja-JP" altLang="en-US" sz="1200" dirty="0">
                <a:latin typeface="ＭＳ Ｐゴシック"/>
                <a:cs typeface="ＭＳ Ｐゴシック"/>
              </a:rPr>
              <a:t>到</a:t>
            </a:r>
            <a:r>
              <a:rPr lang="ja-JP" altLang="en-US" sz="1200" spc="-5" dirty="0">
                <a:latin typeface="ＭＳ Ｐゴシック"/>
                <a:cs typeface="ＭＳ Ｐゴシック"/>
              </a:rPr>
              <a:t>達レ</a:t>
            </a:r>
            <a:r>
              <a:rPr lang="ja-JP" altLang="en-US" sz="1200" dirty="0">
                <a:latin typeface="ＭＳ Ｐゴシック"/>
                <a:cs typeface="ＭＳ Ｐゴシック"/>
              </a:rPr>
              <a:t>ベル＞</a:t>
            </a:r>
            <a:endParaRPr lang="en-US" altLang="ja-JP" sz="1200" dirty="0">
              <a:latin typeface="ＭＳ Ｐゴシック"/>
              <a:cs typeface="ＭＳ Ｐゴシック"/>
            </a:endParaRPr>
          </a:p>
          <a:p>
            <a:pPr marL="90170">
              <a:lnSpc>
                <a:spcPts val="1410"/>
              </a:lnSpc>
              <a:spcBef>
                <a:spcPts val="65"/>
              </a:spcBef>
              <a:tabLst>
                <a:tab pos="264160" algn="l"/>
              </a:tabLst>
            </a:pPr>
            <a:r>
              <a:rPr lang="ja-JP" altLang="en-US" sz="1200" spc="-5" dirty="0">
                <a:latin typeface="ＭＳ Ｐゴシック"/>
                <a:cs typeface="ＭＳ Ｐゴシック"/>
              </a:rPr>
              <a:t>ア</a:t>
            </a:r>
            <a:r>
              <a:rPr lang="ja-JP" altLang="en-US" sz="1200" spc="-10" dirty="0">
                <a:latin typeface="ＭＳ Ｐゴシック"/>
                <a:cs typeface="ＭＳ Ｐゴシック"/>
              </a:rPr>
              <a:t>セス</a:t>
            </a:r>
            <a:r>
              <a:rPr lang="ja-JP" altLang="en-US" sz="1200" dirty="0">
                <a:latin typeface="ＭＳ Ｐゴシック"/>
                <a:cs typeface="ＭＳ Ｐゴシック"/>
              </a:rPr>
              <a:t>メ</a:t>
            </a:r>
            <a:r>
              <a:rPr lang="ja-JP" altLang="en-US" sz="1200" spc="-10" dirty="0">
                <a:latin typeface="ＭＳ Ｐゴシック"/>
                <a:cs typeface="ＭＳ Ｐゴシック"/>
              </a:rPr>
              <a:t>ン</a:t>
            </a:r>
            <a:r>
              <a:rPr lang="ja-JP" altLang="en-US" sz="1200" spc="-5" dirty="0">
                <a:latin typeface="ＭＳ Ｐゴシック"/>
                <a:cs typeface="ＭＳ Ｐゴシック"/>
              </a:rPr>
              <a:t>トか</a:t>
            </a:r>
            <a:r>
              <a:rPr lang="ja-JP" altLang="en-US" sz="1200" spc="-15" dirty="0">
                <a:latin typeface="ＭＳ Ｐゴシック"/>
                <a:cs typeface="ＭＳ Ｐゴシック"/>
              </a:rPr>
              <a:t>ら</a:t>
            </a:r>
            <a:r>
              <a:rPr lang="ja-JP" altLang="en-US" sz="1200" b="1" spc="-5" dirty="0">
                <a:latin typeface="ＭＳ Ｐゴシック"/>
                <a:cs typeface="ＭＳ Ｐゴシック"/>
              </a:rPr>
              <a:t>モニタ</a:t>
            </a:r>
            <a:r>
              <a:rPr lang="ja-JP" altLang="en-US" sz="1200" b="1" dirty="0">
                <a:latin typeface="ＭＳ Ｐゴシック"/>
                <a:cs typeface="ＭＳ Ｐゴシック"/>
              </a:rPr>
              <a:t>リ</a:t>
            </a:r>
            <a:r>
              <a:rPr lang="ja-JP" altLang="en-US" sz="1200" b="1" spc="-10" dirty="0">
                <a:latin typeface="ＭＳ Ｐゴシック"/>
                <a:cs typeface="ＭＳ Ｐゴシック"/>
              </a:rPr>
              <a:t>ン</a:t>
            </a:r>
            <a:r>
              <a:rPr lang="ja-JP" altLang="en-US" sz="1200" b="1" spc="-5" dirty="0">
                <a:latin typeface="ＭＳ Ｐゴシック"/>
                <a:cs typeface="ＭＳ Ｐゴシック"/>
              </a:rPr>
              <a:t>グ</a:t>
            </a:r>
            <a:r>
              <a:rPr lang="ja-JP" altLang="en-US" sz="1200" b="1" spc="-10" dirty="0">
                <a:latin typeface="ＭＳ Ｐゴシック"/>
                <a:cs typeface="ＭＳ Ｐゴシック"/>
              </a:rPr>
              <a:t>まで</a:t>
            </a:r>
            <a:r>
              <a:rPr lang="ja-JP" altLang="en-US" sz="1200" b="1" dirty="0">
                <a:latin typeface="ＭＳ Ｐゴシック"/>
                <a:cs typeface="ＭＳ Ｐゴシック"/>
              </a:rPr>
              <a:t>の</a:t>
            </a:r>
            <a:r>
              <a:rPr lang="ja-JP" altLang="en-US" sz="1200" b="1" spc="-5" dirty="0">
                <a:latin typeface="ＭＳ Ｐゴシック"/>
                <a:cs typeface="ＭＳ Ｐゴシック"/>
              </a:rPr>
              <a:t>一</a:t>
            </a:r>
            <a:r>
              <a:rPr lang="ja-JP" altLang="en-US" sz="1200" b="1" dirty="0">
                <a:latin typeface="ＭＳ Ｐゴシック"/>
                <a:cs typeface="ＭＳ Ｐゴシック"/>
              </a:rPr>
              <a:t>連</a:t>
            </a:r>
            <a:r>
              <a:rPr lang="ja-JP" altLang="en-US" sz="1200" b="1" spc="-5" dirty="0">
                <a:latin typeface="ＭＳ Ｐゴシック"/>
                <a:cs typeface="ＭＳ Ｐゴシック"/>
              </a:rPr>
              <a:t>の</a:t>
            </a:r>
            <a:r>
              <a:rPr lang="ja-JP" altLang="en-US" sz="1200" b="1" spc="-10" dirty="0">
                <a:latin typeface="ＭＳ Ｐゴシック"/>
                <a:cs typeface="ＭＳ Ｐゴシック"/>
              </a:rPr>
              <a:t>プロセス</a:t>
            </a:r>
            <a:r>
              <a:rPr lang="ja-JP" altLang="en-US" sz="1200" b="1" dirty="0">
                <a:latin typeface="ＭＳ Ｐゴシック"/>
                <a:cs typeface="ＭＳ Ｐゴシック"/>
              </a:rPr>
              <a:t>を理</a:t>
            </a:r>
            <a:r>
              <a:rPr lang="ja-JP" altLang="en-US" sz="1200" b="1" spc="-5" dirty="0">
                <a:latin typeface="ＭＳ Ｐゴシック"/>
                <a:cs typeface="ＭＳ Ｐゴシック"/>
              </a:rPr>
              <a:t>解</a:t>
            </a:r>
            <a:r>
              <a:rPr lang="ja-JP" altLang="en-US" sz="1200" dirty="0">
                <a:latin typeface="ＭＳ Ｐゴシック"/>
                <a:cs typeface="ＭＳ Ｐゴシック"/>
              </a:rPr>
              <a:t>したう</a:t>
            </a:r>
            <a:r>
              <a:rPr lang="ja-JP" altLang="en-US" sz="1200" spc="5" dirty="0">
                <a:latin typeface="ＭＳ Ｐゴシック"/>
                <a:cs typeface="ＭＳ Ｐゴシック"/>
              </a:rPr>
              <a:t>え</a:t>
            </a:r>
            <a:r>
              <a:rPr lang="ja-JP" altLang="en-US" sz="1200" spc="-10" dirty="0">
                <a:latin typeface="ＭＳ Ｐゴシック"/>
                <a:cs typeface="ＭＳ Ｐゴシック"/>
              </a:rPr>
              <a:t>で</a:t>
            </a:r>
            <a:r>
              <a:rPr lang="ja-JP" altLang="en-US" sz="1200" spc="5" dirty="0">
                <a:latin typeface="ＭＳ Ｐゴシック"/>
                <a:cs typeface="ＭＳ Ｐゴシック"/>
              </a:rPr>
              <a:t>、</a:t>
            </a:r>
            <a:r>
              <a:rPr lang="ja-JP" altLang="en-US" sz="1200" u="sng" spc="-360" dirty="0">
                <a:solidFill>
                  <a:srgbClr val="0000FF"/>
                </a:solidFill>
                <a:uFill>
                  <a:solidFill>
                    <a:srgbClr val="0000FF"/>
                  </a:solidFill>
                </a:uFill>
                <a:latin typeface="ＭＳ Ｐゴシック"/>
                <a:cs typeface="ＭＳ Ｐゴシック"/>
              </a:rPr>
              <a:t> </a:t>
            </a:r>
            <a:r>
              <a:rPr lang="ja-JP" altLang="en-US" sz="1200" b="1" dirty="0">
                <a:uFill>
                  <a:solidFill>
                    <a:srgbClr val="0000FF"/>
                  </a:solidFill>
                </a:uFill>
                <a:latin typeface="ＭＳ Ｐゴシック"/>
                <a:cs typeface="ＭＳ Ｐゴシック"/>
              </a:rPr>
              <a:t>個別支援計画</a:t>
            </a:r>
            <a:r>
              <a:rPr lang="ja-JP" altLang="en-US" sz="1200" b="1" spc="5" dirty="0">
                <a:uFill>
                  <a:solidFill>
                    <a:srgbClr val="0000FF"/>
                  </a:solidFill>
                </a:uFill>
                <a:latin typeface="ＭＳ Ｐゴシック"/>
                <a:cs typeface="ＭＳ Ｐゴシック"/>
              </a:rPr>
              <a:t>を</a:t>
            </a:r>
            <a:r>
              <a:rPr lang="ja-JP" altLang="en-US" sz="1200" b="1" dirty="0">
                <a:uFill>
                  <a:solidFill>
                    <a:srgbClr val="0000FF"/>
                  </a:solidFill>
                </a:uFill>
                <a:latin typeface="ＭＳ Ｐゴシック"/>
                <a:cs typeface="ＭＳ Ｐゴシック"/>
              </a:rPr>
              <a:t>作成</a:t>
            </a:r>
            <a:r>
              <a:rPr lang="ja-JP" altLang="en-US" sz="1200" b="1" spc="-5" dirty="0">
                <a:uFill>
                  <a:solidFill>
                    <a:srgbClr val="0000FF"/>
                  </a:solidFill>
                </a:uFill>
                <a:latin typeface="ＭＳ Ｐゴシック"/>
                <a:cs typeface="ＭＳ Ｐゴシック"/>
              </a:rPr>
              <a:t>・修</a:t>
            </a:r>
            <a:r>
              <a:rPr lang="ja-JP" altLang="en-US" sz="1200" b="1" spc="-15" dirty="0">
                <a:uFill>
                  <a:solidFill>
                    <a:srgbClr val="0000FF"/>
                  </a:solidFill>
                </a:uFill>
                <a:latin typeface="ＭＳ Ｐゴシック"/>
                <a:cs typeface="ＭＳ Ｐゴシック"/>
              </a:rPr>
              <a:t>正</a:t>
            </a:r>
            <a:r>
              <a:rPr lang="ja-JP" altLang="en-US" sz="1200" b="1" dirty="0">
                <a:uFill>
                  <a:solidFill>
                    <a:srgbClr val="0000FF"/>
                  </a:solidFill>
                </a:uFill>
                <a:latin typeface="ＭＳ Ｐゴシック"/>
                <a:cs typeface="ＭＳ Ｐゴシック"/>
              </a:rPr>
              <a:t>す</a:t>
            </a:r>
            <a:r>
              <a:rPr lang="ja-JP" altLang="en-US" sz="1200" b="1" spc="-15" dirty="0">
                <a:uFill>
                  <a:solidFill>
                    <a:srgbClr val="0000FF"/>
                  </a:solidFill>
                </a:uFill>
                <a:latin typeface="ＭＳ Ｐゴシック"/>
                <a:cs typeface="ＭＳ Ｐゴシック"/>
              </a:rPr>
              <a:t>る</a:t>
            </a:r>
            <a:r>
              <a:rPr lang="ja-JP" altLang="en-US" sz="1200" b="1" spc="-5" dirty="0">
                <a:uFill>
                  <a:solidFill>
                    <a:srgbClr val="0000FF"/>
                  </a:solidFill>
                </a:uFill>
                <a:latin typeface="ＭＳ Ｐゴシック"/>
                <a:cs typeface="ＭＳ Ｐゴシック"/>
              </a:rPr>
              <a:t>ことがで</a:t>
            </a:r>
            <a:r>
              <a:rPr lang="ja-JP" altLang="en-US" sz="1200" b="1" spc="-15" dirty="0">
                <a:uFill>
                  <a:solidFill>
                    <a:srgbClr val="0000FF"/>
                  </a:solidFill>
                </a:uFill>
                <a:latin typeface="ＭＳ Ｐゴシック"/>
                <a:cs typeface="ＭＳ Ｐゴシック"/>
              </a:rPr>
              <a:t>き</a:t>
            </a:r>
            <a:r>
              <a:rPr lang="ja-JP" altLang="en-US" sz="1200" b="1" spc="-5" dirty="0">
                <a:uFill>
                  <a:solidFill>
                    <a:srgbClr val="0000FF"/>
                  </a:solidFill>
                </a:uFill>
                <a:latin typeface="ＭＳ Ｐゴシック"/>
                <a:cs typeface="ＭＳ Ｐゴシック"/>
              </a:rPr>
              <a:t>る</a:t>
            </a:r>
            <a:r>
              <a:rPr lang="ja-JP" altLang="en-US" sz="1200" spc="-10" dirty="0">
                <a:uFill>
                  <a:solidFill>
                    <a:srgbClr val="0000FF"/>
                  </a:solidFill>
                </a:uFill>
                <a:latin typeface="ＭＳ Ｐゴシック"/>
                <a:cs typeface="ＭＳ Ｐゴシック"/>
              </a:rPr>
              <a:t>レ</a:t>
            </a:r>
            <a:r>
              <a:rPr lang="ja-JP" altLang="en-US" sz="1200" spc="-5" dirty="0">
                <a:uFill>
                  <a:solidFill>
                    <a:srgbClr val="0000FF"/>
                  </a:solidFill>
                </a:uFill>
                <a:latin typeface="ＭＳ Ｐゴシック"/>
                <a:cs typeface="ＭＳ Ｐゴシック"/>
              </a:rPr>
              <a:t>ベ</a:t>
            </a:r>
            <a:r>
              <a:rPr lang="ja-JP" altLang="en-US" sz="1200" dirty="0">
                <a:uFill>
                  <a:solidFill>
                    <a:srgbClr val="0000FF"/>
                  </a:solidFill>
                </a:uFill>
                <a:latin typeface="ＭＳ Ｐゴシック"/>
                <a:cs typeface="ＭＳ Ｐゴシック"/>
              </a:rPr>
              <a:t>ル</a:t>
            </a:r>
            <a:r>
              <a:rPr lang="ja-JP" altLang="en-US" sz="1200" dirty="0">
                <a:latin typeface="ＭＳ Ｐゴシック"/>
                <a:cs typeface="ＭＳ Ｐゴシック"/>
              </a:rPr>
              <a:t>とす</a:t>
            </a:r>
            <a:r>
              <a:rPr lang="ja-JP" altLang="en-US" sz="1200" spc="-5" dirty="0">
                <a:latin typeface="ＭＳ Ｐゴシック"/>
                <a:cs typeface="ＭＳ Ｐゴシック"/>
              </a:rPr>
              <a:t>る</a:t>
            </a:r>
            <a:r>
              <a:rPr lang="ja-JP" altLang="en-US" sz="1200" dirty="0">
                <a:latin typeface="ＭＳ Ｐゴシック"/>
                <a:cs typeface="ＭＳ Ｐゴシック"/>
              </a:rPr>
              <a:t>。</a:t>
            </a:r>
            <a:endParaRPr lang="en-US" altLang="ja-JP" sz="1200" dirty="0">
              <a:latin typeface="ＭＳ Ｐゴシック"/>
              <a:cs typeface="ＭＳ Ｐゴシック"/>
            </a:endParaRPr>
          </a:p>
          <a:p>
            <a:pPr marL="90170">
              <a:lnSpc>
                <a:spcPts val="1410"/>
              </a:lnSpc>
              <a:spcBef>
                <a:spcPts val="65"/>
              </a:spcBef>
              <a:tabLst>
                <a:tab pos="264160" algn="l"/>
              </a:tabLst>
            </a:pPr>
            <a:endParaRPr lang="ja-JP" altLang="en-US" sz="1200" dirty="0">
              <a:latin typeface="ＭＳ Ｐゴシック"/>
              <a:cs typeface="ＭＳ Ｐゴシック"/>
            </a:endParaRPr>
          </a:p>
        </p:txBody>
      </p:sp>
      <p:sp>
        <p:nvSpPr>
          <p:cNvPr id="7" name="楕円 6">
            <a:extLst>
              <a:ext uri="{FF2B5EF4-FFF2-40B4-BE49-F238E27FC236}">
                <a16:creationId xmlns:a16="http://schemas.microsoft.com/office/drawing/2014/main" id="{BEC88C1C-BF52-42DD-9DAA-7D01EC57AF58}"/>
              </a:ext>
            </a:extLst>
          </p:cNvPr>
          <p:cNvSpPr/>
          <p:nvPr/>
        </p:nvSpPr>
        <p:spPr>
          <a:xfrm>
            <a:off x="407329" y="20292"/>
            <a:ext cx="1215736" cy="3013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基礎</a:t>
            </a:r>
          </a:p>
        </p:txBody>
      </p:sp>
      <p:sp>
        <p:nvSpPr>
          <p:cNvPr id="8" name="楕円 7">
            <a:extLst>
              <a:ext uri="{FF2B5EF4-FFF2-40B4-BE49-F238E27FC236}">
                <a16:creationId xmlns:a16="http://schemas.microsoft.com/office/drawing/2014/main" id="{DA63FDF4-AFF1-4659-9934-992FED2FC2A1}"/>
              </a:ext>
            </a:extLst>
          </p:cNvPr>
          <p:cNvSpPr/>
          <p:nvPr/>
        </p:nvSpPr>
        <p:spPr>
          <a:xfrm>
            <a:off x="355452" y="2508047"/>
            <a:ext cx="1215736" cy="34914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実践</a:t>
            </a:r>
          </a:p>
        </p:txBody>
      </p:sp>
      <p:sp>
        <p:nvSpPr>
          <p:cNvPr id="9" name="矢印: 下 8">
            <a:extLst>
              <a:ext uri="{FF2B5EF4-FFF2-40B4-BE49-F238E27FC236}">
                <a16:creationId xmlns:a16="http://schemas.microsoft.com/office/drawing/2014/main" id="{6808832B-5600-415A-84D0-8A382EFBD1EE}"/>
              </a:ext>
            </a:extLst>
          </p:cNvPr>
          <p:cNvSpPr/>
          <p:nvPr/>
        </p:nvSpPr>
        <p:spPr>
          <a:xfrm>
            <a:off x="1756064" y="2356949"/>
            <a:ext cx="508833" cy="4876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CC5264CD-7554-471B-AD24-CE1D932A67AD}"/>
              </a:ext>
            </a:extLst>
          </p:cNvPr>
          <p:cNvSpPr txBox="1"/>
          <p:nvPr/>
        </p:nvSpPr>
        <p:spPr>
          <a:xfrm>
            <a:off x="2264896" y="2387251"/>
            <a:ext cx="6669123" cy="369332"/>
          </a:xfrm>
          <a:prstGeom prst="rect">
            <a:avLst/>
          </a:prstGeom>
          <a:noFill/>
        </p:spPr>
        <p:txBody>
          <a:bodyPr wrap="square" rtlCol="0">
            <a:spAutoFit/>
          </a:bodyPr>
          <a:lstStyle/>
          <a:p>
            <a:r>
              <a:rPr lang="ja-JP" altLang="en-US" spc="-10" dirty="0">
                <a:latin typeface="ＭＳ Ｐゴシック"/>
                <a:cs typeface="ＭＳ Ｐゴシック"/>
              </a:rPr>
              <a:t>２</a:t>
            </a:r>
            <a:r>
              <a:rPr lang="ja-JP" altLang="en-US" dirty="0">
                <a:latin typeface="ＭＳ Ｐゴシック"/>
                <a:cs typeface="ＭＳ Ｐゴシック"/>
              </a:rPr>
              <a:t>年以上のＯＪＴ（相談支援又は直接支援業務の実務経験）</a:t>
            </a:r>
            <a:endParaRPr kumimoji="1" lang="ja-JP" altLang="en-US" dirty="0"/>
          </a:p>
        </p:txBody>
      </p:sp>
      <p:sp>
        <p:nvSpPr>
          <p:cNvPr id="11" name="矢印: 下 10">
            <a:extLst>
              <a:ext uri="{FF2B5EF4-FFF2-40B4-BE49-F238E27FC236}">
                <a16:creationId xmlns:a16="http://schemas.microsoft.com/office/drawing/2014/main" id="{2304052F-AC6D-4FF8-B44D-AF053CF63487}"/>
              </a:ext>
            </a:extLst>
          </p:cNvPr>
          <p:cNvSpPr/>
          <p:nvPr/>
        </p:nvSpPr>
        <p:spPr>
          <a:xfrm>
            <a:off x="1756063" y="4794315"/>
            <a:ext cx="508833" cy="4602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4DA5F46-8D2D-4625-AFAA-AE9CB75704E5}"/>
              </a:ext>
            </a:extLst>
          </p:cNvPr>
          <p:cNvSpPr txBox="1"/>
          <p:nvPr/>
        </p:nvSpPr>
        <p:spPr>
          <a:xfrm>
            <a:off x="2357212" y="4853528"/>
            <a:ext cx="4656409" cy="369332"/>
          </a:xfrm>
          <a:prstGeom prst="rect">
            <a:avLst/>
          </a:prstGeom>
          <a:noFill/>
        </p:spPr>
        <p:txBody>
          <a:bodyPr wrap="square" rtlCol="0">
            <a:spAutoFit/>
          </a:bodyPr>
          <a:lstStyle/>
          <a:p>
            <a:r>
              <a:rPr lang="en-US" altLang="ja-JP" spc="-10" dirty="0">
                <a:latin typeface="ＭＳ Ｐゴシック"/>
                <a:cs typeface="ＭＳ Ｐゴシック"/>
              </a:rPr>
              <a:t>5</a:t>
            </a:r>
            <a:r>
              <a:rPr lang="ja-JP" altLang="en-US" spc="-10" dirty="0">
                <a:latin typeface="ＭＳ Ｐゴシック"/>
                <a:cs typeface="ＭＳ Ｐゴシック"/>
              </a:rPr>
              <a:t>年間の経験　・　</a:t>
            </a:r>
            <a:r>
              <a:rPr lang="en-US" altLang="ja-JP" spc="-10" dirty="0">
                <a:latin typeface="ＭＳ Ｐゴシック"/>
                <a:cs typeface="ＭＳ Ｐゴシック"/>
              </a:rPr>
              <a:t>5</a:t>
            </a:r>
            <a:r>
              <a:rPr lang="ja-JP" altLang="en-US" spc="-10" dirty="0">
                <a:latin typeface="ＭＳ Ｐゴシック"/>
                <a:cs typeface="ＭＳ Ｐゴシック"/>
              </a:rPr>
              <a:t>年毎に更新</a:t>
            </a:r>
            <a:endParaRPr kumimoji="1" lang="ja-JP" altLang="en-US" dirty="0"/>
          </a:p>
        </p:txBody>
      </p:sp>
      <p:sp>
        <p:nvSpPr>
          <p:cNvPr id="13" name="object 5">
            <a:extLst>
              <a:ext uri="{FF2B5EF4-FFF2-40B4-BE49-F238E27FC236}">
                <a16:creationId xmlns:a16="http://schemas.microsoft.com/office/drawing/2014/main" id="{E4A95DA0-25DD-4250-A757-B5FE9AFD69E2}"/>
              </a:ext>
            </a:extLst>
          </p:cNvPr>
          <p:cNvSpPr txBox="1"/>
          <p:nvPr/>
        </p:nvSpPr>
        <p:spPr>
          <a:xfrm>
            <a:off x="282715" y="5250221"/>
            <a:ext cx="8393692" cy="1422184"/>
          </a:xfrm>
          <a:prstGeom prst="rect">
            <a:avLst/>
          </a:prstGeom>
          <a:ln w="25400">
            <a:solidFill>
              <a:srgbClr val="4F81BC"/>
            </a:solidFill>
          </a:ln>
        </p:spPr>
        <p:txBody>
          <a:bodyPr vert="horz" wrap="square" lIns="0" tIns="62230" rIns="0" bIns="0" rtlCol="0">
            <a:spAutoFit/>
          </a:bodyPr>
          <a:lstStyle/>
          <a:p>
            <a:pPr marL="263525" marR="125730" indent="-172720">
              <a:lnSpc>
                <a:spcPts val="1380"/>
              </a:lnSpc>
              <a:spcBef>
                <a:spcPts val="490"/>
              </a:spcBef>
              <a:buFont typeface="Wingdings" panose="05000000000000000000" pitchFamily="2" charset="2"/>
              <a:buChar char="ü"/>
              <a:tabLst>
                <a:tab pos="264160" algn="l"/>
              </a:tabLst>
            </a:pPr>
            <a:r>
              <a:rPr lang="ja-JP" altLang="en-US" sz="1200" dirty="0">
                <a:latin typeface="ＭＳ Ｐゴシック"/>
                <a:cs typeface="ＭＳ Ｐゴシック"/>
              </a:rPr>
              <a:t>サビ管・児発管の実践報告等によりこれまでの業務内容を振り返るとともに実践内容の確認をし、知識・技術の更なる底上げを図る。</a:t>
            </a:r>
          </a:p>
          <a:p>
            <a:pPr marL="90805" marR="216535">
              <a:lnSpc>
                <a:spcPts val="1380"/>
              </a:lnSpc>
              <a:spcBef>
                <a:spcPts val="160"/>
              </a:spcBef>
              <a:tabLst>
                <a:tab pos="264160" algn="l"/>
              </a:tabLst>
            </a:pPr>
            <a:endParaRPr lang="en-US" altLang="ja-JP" sz="1200" dirty="0">
              <a:latin typeface="ＭＳ Ｐゴシック"/>
              <a:cs typeface="ＭＳ Ｐゴシック"/>
            </a:endParaRPr>
          </a:p>
          <a:p>
            <a:pPr marL="90805" marR="216535">
              <a:lnSpc>
                <a:spcPts val="1380"/>
              </a:lnSpc>
              <a:spcBef>
                <a:spcPts val="160"/>
              </a:spcBef>
              <a:tabLst>
                <a:tab pos="264160" algn="l"/>
              </a:tabLst>
            </a:pPr>
            <a:r>
              <a:rPr lang="ja-JP" altLang="en-US" sz="1200" dirty="0">
                <a:latin typeface="ＭＳ Ｐゴシック"/>
                <a:cs typeface="ＭＳ Ｐゴシック"/>
              </a:rPr>
              <a:t>＜</a:t>
            </a:r>
            <a:r>
              <a:rPr sz="1200" dirty="0" err="1">
                <a:latin typeface="ＭＳ Ｐゴシック"/>
                <a:cs typeface="ＭＳ Ｐゴシック"/>
              </a:rPr>
              <a:t>修了時の到達レベル</a:t>
            </a:r>
            <a:r>
              <a:rPr lang="ja-JP" altLang="en-US" sz="1200" dirty="0">
                <a:latin typeface="ＭＳ Ｐゴシック"/>
                <a:cs typeface="ＭＳ Ｐゴシック"/>
              </a:rPr>
              <a:t>＞</a:t>
            </a:r>
            <a:endParaRPr lang="en-US" altLang="ja-JP" sz="1200" dirty="0">
              <a:latin typeface="ＭＳ Ｐゴシック"/>
              <a:cs typeface="ＭＳ Ｐゴシック"/>
            </a:endParaRPr>
          </a:p>
          <a:p>
            <a:pPr marL="90805" marR="216535">
              <a:lnSpc>
                <a:spcPts val="1380"/>
              </a:lnSpc>
              <a:spcBef>
                <a:spcPts val="160"/>
              </a:spcBef>
              <a:tabLst>
                <a:tab pos="264160" algn="l"/>
              </a:tabLst>
            </a:pPr>
            <a:r>
              <a:rPr lang="ja-JP" altLang="en-US" sz="1200" dirty="0">
                <a:latin typeface="+mn-ea"/>
                <a:cs typeface="ＭＳ Ｐゴシック"/>
              </a:rPr>
              <a:t>サー</a:t>
            </a:r>
            <a:r>
              <a:rPr lang="ja-JP" altLang="en-US" sz="1200" spc="-5" dirty="0">
                <a:latin typeface="+mn-ea"/>
                <a:cs typeface="ＭＳ Ｐゴシック"/>
              </a:rPr>
              <a:t>ビス管理責任者</a:t>
            </a:r>
            <a:r>
              <a:rPr lang="ja-JP" altLang="en-US" sz="1200" dirty="0">
                <a:latin typeface="+mn-ea"/>
                <a:cs typeface="ＭＳ Ｐゴシック"/>
              </a:rPr>
              <a:t>・</a:t>
            </a:r>
            <a:r>
              <a:rPr lang="zh-TW" altLang="en-US" sz="1200" dirty="0">
                <a:latin typeface="+mn-ea"/>
                <a:cs typeface="ＭＳ Ｐゴシック"/>
              </a:rPr>
              <a:t>児童発達支援管理責任者</a:t>
            </a:r>
            <a:r>
              <a:rPr lang="ja-JP" altLang="en-US" sz="1200" dirty="0">
                <a:latin typeface="+mn-ea"/>
                <a:cs typeface="ＭＳ Ｐゴシック"/>
              </a:rPr>
              <a:t>として、人材育成の視点からサービス（支援）提供職員等へのスーパービジョンができるようになる。</a:t>
            </a:r>
            <a:endParaRPr lang="en-US" altLang="ja-JP" sz="1200" dirty="0">
              <a:latin typeface="+mn-ea"/>
              <a:cs typeface="ＭＳ Ｐゴシック"/>
            </a:endParaRPr>
          </a:p>
          <a:p>
            <a:pPr marL="90805" marR="216535">
              <a:lnSpc>
                <a:spcPts val="1380"/>
              </a:lnSpc>
              <a:spcBef>
                <a:spcPts val="160"/>
              </a:spcBef>
              <a:tabLst>
                <a:tab pos="264160" algn="l"/>
              </a:tabLst>
            </a:pPr>
            <a:endParaRPr sz="1200" dirty="0">
              <a:latin typeface="ＭＳ Ｐゴシック"/>
              <a:cs typeface="ＭＳ Ｐゴシック"/>
            </a:endParaRPr>
          </a:p>
        </p:txBody>
      </p:sp>
      <p:sp>
        <p:nvSpPr>
          <p:cNvPr id="14" name="楕円 13">
            <a:extLst>
              <a:ext uri="{FF2B5EF4-FFF2-40B4-BE49-F238E27FC236}">
                <a16:creationId xmlns:a16="http://schemas.microsoft.com/office/drawing/2014/main" id="{E5F7F42E-A7A5-4130-B441-85F675F0F2B1}"/>
              </a:ext>
            </a:extLst>
          </p:cNvPr>
          <p:cNvSpPr/>
          <p:nvPr/>
        </p:nvSpPr>
        <p:spPr>
          <a:xfrm>
            <a:off x="376795" y="4914140"/>
            <a:ext cx="1215736" cy="30133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更新</a:t>
            </a:r>
          </a:p>
        </p:txBody>
      </p:sp>
    </p:spTree>
    <p:extLst>
      <p:ext uri="{BB962C8B-B14F-4D97-AF65-F5344CB8AC3E}">
        <p14:creationId xmlns:p14="http://schemas.microsoft.com/office/powerpoint/2010/main" val="1772873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スライド番号プレースホルダー 5">
            <a:extLst>
              <a:ext uri="{FF2B5EF4-FFF2-40B4-BE49-F238E27FC236}">
                <a16:creationId xmlns:a16="http://schemas.microsoft.com/office/drawing/2014/main" id="{4EEFAB8E-FCE9-4F8C-9559-9A2A15728475}"/>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E567DC0-273B-4E57-BAEE-85F9B065B927}" type="slidenum">
              <a:rPr kumimoji="1" lang="en-US" altLang="ja-JP" sz="1500" b="0" i="0" u="none" strike="noStrike" kern="1200" cap="none" spc="0" normalizeH="0" baseline="0" noProof="0" smtClean="0">
                <a:ln>
                  <a:noFill/>
                </a:ln>
                <a:solidFill>
                  <a:srgbClr val="000000"/>
                </a:solidFill>
                <a:effectLst/>
                <a:uLnTx/>
                <a:uFillTx/>
                <a:latin typeface="ＭＳ Ｐゴシック"/>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1" lang="en-US" altLang="ja-JP" sz="1500" b="0" i="0" u="none" strike="noStrike" kern="1200" cap="none" spc="0" normalizeH="0" baseline="0" noProof="0">
              <a:ln>
                <a:noFill/>
              </a:ln>
              <a:solidFill>
                <a:srgbClr val="000000"/>
              </a:solidFill>
              <a:effectLst/>
              <a:uLnTx/>
              <a:uFillTx/>
              <a:latin typeface="ＭＳ Ｐゴシック"/>
              <a:ea typeface="ＭＳ Ｐゴシック" panose="020B0600070205080204" pitchFamily="50" charset="-128"/>
              <a:cs typeface="+mn-cs"/>
            </a:endParaRPr>
          </a:p>
        </p:txBody>
      </p:sp>
      <p:sp>
        <p:nvSpPr>
          <p:cNvPr id="432130" name="Text Box 2">
            <a:extLst>
              <a:ext uri="{FF2B5EF4-FFF2-40B4-BE49-F238E27FC236}">
                <a16:creationId xmlns:a16="http://schemas.microsoft.com/office/drawing/2014/main" id="{D2E79907-757C-45BC-A100-1D68E1920BFD}"/>
              </a:ext>
            </a:extLst>
          </p:cNvPr>
          <p:cNvSpPr txBox="1">
            <a:spLocks noChangeArrowheads="1"/>
          </p:cNvSpPr>
          <p:nvPr/>
        </p:nvSpPr>
        <p:spPr bwMode="auto">
          <a:xfrm>
            <a:off x="4727575" y="1484313"/>
            <a:ext cx="4237038" cy="4681537"/>
          </a:xfrm>
          <a:prstGeom prst="rect">
            <a:avLst/>
          </a:prstGeom>
          <a:solidFill>
            <a:srgbClr val="F3E7FF"/>
          </a:solidFill>
          <a:ln w="317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ja-JP" altLang="ja-JP"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432131" name="Text Box 3">
            <a:extLst>
              <a:ext uri="{FF2B5EF4-FFF2-40B4-BE49-F238E27FC236}">
                <a16:creationId xmlns:a16="http://schemas.microsoft.com/office/drawing/2014/main" id="{BE728F5B-F53E-407A-B414-4CCE38D1F057}"/>
              </a:ext>
            </a:extLst>
          </p:cNvPr>
          <p:cNvSpPr txBox="1">
            <a:spLocks noChangeArrowheads="1"/>
          </p:cNvSpPr>
          <p:nvPr/>
        </p:nvSpPr>
        <p:spPr bwMode="auto">
          <a:xfrm>
            <a:off x="186383" y="1352550"/>
            <a:ext cx="4000500" cy="4244975"/>
          </a:xfrm>
          <a:prstGeom prst="rect">
            <a:avLst/>
          </a:prstGeom>
          <a:solidFill>
            <a:srgbClr val="DFF5AD">
              <a:alpha val="60001"/>
            </a:srgbClr>
          </a:solidFill>
          <a:ln w="317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ja-JP" altLang="ja-JP"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432132" name="Text Box 4">
            <a:extLst>
              <a:ext uri="{FF2B5EF4-FFF2-40B4-BE49-F238E27FC236}">
                <a16:creationId xmlns:a16="http://schemas.microsoft.com/office/drawing/2014/main" id="{55DEF752-C74A-4B2B-8CFE-32AA901B0FCE}"/>
              </a:ext>
            </a:extLst>
          </p:cNvPr>
          <p:cNvSpPr txBox="1">
            <a:spLocks noChangeArrowheads="1"/>
          </p:cNvSpPr>
          <p:nvPr/>
        </p:nvSpPr>
        <p:spPr bwMode="auto">
          <a:xfrm>
            <a:off x="5457825" y="1217613"/>
            <a:ext cx="2813050" cy="411162"/>
          </a:xfrm>
          <a:prstGeom prst="rect">
            <a:avLst/>
          </a:prstGeom>
          <a:solidFill>
            <a:srgbClr val="EEDDFF"/>
          </a:solidFill>
          <a:ln w="28575">
            <a:solidFill>
              <a:srgbClr val="993366"/>
            </a:solidFill>
            <a:miter lim="800000"/>
            <a:headEnd/>
            <a:tailEnd/>
          </a:ln>
          <a:effectLst>
            <a:outerShdw dist="107763" dir="2700000" algn="ctr" rotWithShape="0">
              <a:schemeClr val="bg2">
                <a:alpha val="50000"/>
              </a:schemeClr>
            </a:outerShdw>
          </a:effectLst>
        </p:spPr>
        <p:txBody>
          <a:bodyPr anchor="ct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1600" b="1" i="0" u="none" strike="noStrike" kern="1200" cap="none" spc="0" normalizeH="0" baseline="0" noProof="0">
                <a:ln>
                  <a:noFill/>
                </a:ln>
                <a:solidFill>
                  <a:srgbClr val="CC0000"/>
                </a:solidFill>
                <a:effectLst/>
                <a:uLnTx/>
                <a:uFillTx/>
                <a:latin typeface="Arial" panose="020B0604020202020204" pitchFamily="34" charset="0"/>
                <a:ea typeface="ＭＳ Ｐゴシック" panose="020B0600070205080204" pitchFamily="50" charset="-128"/>
                <a:cs typeface="+mn-cs"/>
              </a:rPr>
              <a:t>都 道 府 県</a:t>
            </a:r>
            <a:r>
              <a:rPr kumimoji="1" lang="ja-JP" altLang="en-US" sz="16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a:t>
            </a:r>
          </a:p>
        </p:txBody>
      </p:sp>
      <p:sp>
        <p:nvSpPr>
          <p:cNvPr id="432133" name="Text Box 5">
            <a:extLst>
              <a:ext uri="{FF2B5EF4-FFF2-40B4-BE49-F238E27FC236}">
                <a16:creationId xmlns:a16="http://schemas.microsoft.com/office/drawing/2014/main" id="{F467A093-F2DA-45B0-8CDA-9BF2AFF1635C}"/>
              </a:ext>
            </a:extLst>
          </p:cNvPr>
          <p:cNvSpPr txBox="1">
            <a:spLocks noChangeArrowheads="1"/>
          </p:cNvSpPr>
          <p:nvPr/>
        </p:nvSpPr>
        <p:spPr bwMode="auto">
          <a:xfrm>
            <a:off x="206375" y="1989138"/>
            <a:ext cx="415925" cy="3168650"/>
          </a:xfrm>
          <a:prstGeom prst="rect">
            <a:avLst/>
          </a:prstGeom>
          <a:solidFill>
            <a:srgbClr val="E4FF97"/>
          </a:solidFill>
          <a:ln w="19050">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国</a:t>
            </a:r>
          </a:p>
        </p:txBody>
      </p:sp>
      <p:sp>
        <p:nvSpPr>
          <p:cNvPr id="432134" name="Text Box 6">
            <a:extLst>
              <a:ext uri="{FF2B5EF4-FFF2-40B4-BE49-F238E27FC236}">
                <a16:creationId xmlns:a16="http://schemas.microsoft.com/office/drawing/2014/main" id="{138CA2AA-A242-4C9E-B2FA-C1AA6AC25831}"/>
              </a:ext>
            </a:extLst>
          </p:cNvPr>
          <p:cNvSpPr txBox="1">
            <a:spLocks noChangeArrowheads="1"/>
          </p:cNvSpPr>
          <p:nvPr/>
        </p:nvSpPr>
        <p:spPr bwMode="auto">
          <a:xfrm>
            <a:off x="873125" y="1181100"/>
            <a:ext cx="2438400" cy="447675"/>
          </a:xfrm>
          <a:prstGeom prst="rect">
            <a:avLst/>
          </a:prstGeom>
          <a:solidFill>
            <a:srgbClr val="E4FF97"/>
          </a:solidFill>
          <a:ln w="28575">
            <a:solidFill>
              <a:srgbClr val="008000"/>
            </a:solidFill>
            <a:miter lim="800000"/>
            <a:headEnd/>
            <a:tailEnd/>
          </a:ln>
          <a:effectLst>
            <a:outerShdw dist="107763" dir="2700000" algn="ctr" rotWithShape="0">
              <a:schemeClr val="bg2">
                <a:alpha val="50000"/>
              </a:schemeClr>
            </a:outerShdw>
          </a:effectLst>
        </p:spPr>
        <p:txBody>
          <a:bodyPr anchor="ct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1600" b="1" i="0" u="none" strike="noStrike" kern="1200" cap="none" spc="0" normalizeH="0" baseline="0" noProof="0">
                <a:ln>
                  <a:noFill/>
                </a:ln>
                <a:solidFill>
                  <a:srgbClr val="FF3300"/>
                </a:solidFill>
                <a:effectLst/>
                <a:uLnTx/>
                <a:uFillTx/>
                <a:latin typeface="Arial" panose="020B0604020202020204" pitchFamily="34" charset="0"/>
                <a:ea typeface="ＭＳ Ｐゴシック" panose="020B0600070205080204" pitchFamily="50" charset="-128"/>
                <a:cs typeface="+mn-cs"/>
              </a:rPr>
              <a:t>国</a:t>
            </a:r>
            <a:r>
              <a:rPr kumimoji="1" lang="ja-JP" altLang="en-US" sz="16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（指導者研修）</a:t>
            </a:r>
          </a:p>
        </p:txBody>
      </p:sp>
      <p:sp>
        <p:nvSpPr>
          <p:cNvPr id="432135" name="Text Box 7">
            <a:extLst>
              <a:ext uri="{FF2B5EF4-FFF2-40B4-BE49-F238E27FC236}">
                <a16:creationId xmlns:a16="http://schemas.microsoft.com/office/drawing/2014/main" id="{E6F384B3-CD7C-4400-94E3-FB123A0483C2}"/>
              </a:ext>
            </a:extLst>
          </p:cNvPr>
          <p:cNvSpPr txBox="1">
            <a:spLocks noChangeArrowheads="1"/>
          </p:cNvSpPr>
          <p:nvPr/>
        </p:nvSpPr>
        <p:spPr bwMode="auto">
          <a:xfrm>
            <a:off x="5343525" y="2060575"/>
            <a:ext cx="415925" cy="3384550"/>
          </a:xfrm>
          <a:prstGeom prst="rect">
            <a:avLst/>
          </a:prstGeom>
          <a:solidFill>
            <a:srgbClr val="ECD9FF"/>
          </a:solidFill>
          <a:ln w="19050" algn="ctr">
            <a:solidFill>
              <a:srgbClr val="9F3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都　道　府　県</a:t>
            </a:r>
          </a:p>
        </p:txBody>
      </p:sp>
      <p:sp>
        <p:nvSpPr>
          <p:cNvPr id="432136" name="Text Box 8">
            <a:extLst>
              <a:ext uri="{FF2B5EF4-FFF2-40B4-BE49-F238E27FC236}">
                <a16:creationId xmlns:a16="http://schemas.microsoft.com/office/drawing/2014/main" id="{29DBC3C8-C9CC-4996-820C-54F335AD07C4}"/>
              </a:ext>
            </a:extLst>
          </p:cNvPr>
          <p:cNvSpPr txBox="1">
            <a:spLocks noChangeArrowheads="1"/>
          </p:cNvSpPr>
          <p:nvPr/>
        </p:nvSpPr>
        <p:spPr bwMode="auto">
          <a:xfrm>
            <a:off x="5148263" y="5730875"/>
            <a:ext cx="3695700" cy="290513"/>
          </a:xfrm>
          <a:prstGeom prst="rect">
            <a:avLst/>
          </a:prstGeom>
          <a:solidFill>
            <a:srgbClr val="FFFF99"/>
          </a:solidFill>
          <a:ln w="15875">
            <a:solidFill>
              <a:srgbClr val="FF9900"/>
            </a:solidFill>
            <a:miter lim="800000"/>
            <a:headEnd/>
            <a:tailEnd/>
          </a:ln>
          <a:effectLst/>
          <a:extLst>
            <a:ext uri="{AF507438-7753-43E0-B8FC-AC1667EBCBE1}">
              <a14:hiddenEffects xmlns:a14="http://schemas.microsoft.com/office/drawing/2010/main">
                <a:effectLst>
                  <a:outerShdw dist="107763" dir="2700000" algn="ctr" rotWithShape="0">
                    <a:schemeClr val="bg2">
                      <a:alpha val="50000"/>
                    </a:schemeClr>
                  </a:outerShdw>
                </a:effectLst>
              </a14:hiddenEffects>
            </a:ext>
          </a:extLst>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相談支援従事者研修 （都道府県）の講義部分</a:t>
            </a:r>
          </a:p>
        </p:txBody>
      </p:sp>
      <p:sp>
        <p:nvSpPr>
          <p:cNvPr id="432137" name="Line 9">
            <a:extLst>
              <a:ext uri="{FF2B5EF4-FFF2-40B4-BE49-F238E27FC236}">
                <a16:creationId xmlns:a16="http://schemas.microsoft.com/office/drawing/2014/main" id="{69AA2478-A055-409F-AAB1-FAFA574F4194}"/>
              </a:ext>
            </a:extLst>
          </p:cNvPr>
          <p:cNvSpPr>
            <a:spLocks noChangeShapeType="1"/>
          </p:cNvSpPr>
          <p:nvPr/>
        </p:nvSpPr>
        <p:spPr bwMode="auto">
          <a:xfrm>
            <a:off x="6477000" y="2708275"/>
            <a:ext cx="265113" cy="0"/>
          </a:xfrm>
          <a:prstGeom prst="line">
            <a:avLst/>
          </a:prstGeom>
          <a:noFill/>
          <a:ln w="31750">
            <a:solidFill>
              <a:schemeClr val="tx1"/>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38" name="Text Box 10">
            <a:extLst>
              <a:ext uri="{FF2B5EF4-FFF2-40B4-BE49-F238E27FC236}">
                <a16:creationId xmlns:a16="http://schemas.microsoft.com/office/drawing/2014/main" id="{534C608E-3249-47FE-B7BF-5398E5E4343F}"/>
              </a:ext>
            </a:extLst>
          </p:cNvPr>
          <p:cNvSpPr txBox="1">
            <a:spLocks noChangeArrowheads="1"/>
          </p:cNvSpPr>
          <p:nvPr/>
        </p:nvSpPr>
        <p:spPr bwMode="auto">
          <a:xfrm>
            <a:off x="6113463" y="1989138"/>
            <a:ext cx="342900" cy="935037"/>
          </a:xfrm>
          <a:prstGeom prst="rect">
            <a:avLst/>
          </a:prstGeom>
          <a:solidFill>
            <a:srgbClr val="C1E0FF"/>
          </a:solidFill>
          <a:ln w="1905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11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研修事業者</a:t>
            </a:r>
          </a:p>
        </p:txBody>
      </p:sp>
      <p:sp>
        <p:nvSpPr>
          <p:cNvPr id="432139" name="Line 11">
            <a:extLst>
              <a:ext uri="{FF2B5EF4-FFF2-40B4-BE49-F238E27FC236}">
                <a16:creationId xmlns:a16="http://schemas.microsoft.com/office/drawing/2014/main" id="{13119123-7E82-4AE9-AEB3-0F1070B743B4}"/>
              </a:ext>
            </a:extLst>
          </p:cNvPr>
          <p:cNvSpPr>
            <a:spLocks noChangeShapeType="1"/>
          </p:cNvSpPr>
          <p:nvPr/>
        </p:nvSpPr>
        <p:spPr bwMode="auto">
          <a:xfrm>
            <a:off x="5791200" y="3970338"/>
            <a:ext cx="930275" cy="0"/>
          </a:xfrm>
          <a:prstGeom prst="line">
            <a:avLst/>
          </a:prstGeom>
          <a:noFill/>
          <a:ln w="31750">
            <a:solidFill>
              <a:schemeClr val="tx1"/>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40" name="Text Box 12">
            <a:extLst>
              <a:ext uri="{FF2B5EF4-FFF2-40B4-BE49-F238E27FC236}">
                <a16:creationId xmlns:a16="http://schemas.microsoft.com/office/drawing/2014/main" id="{06197790-BC79-4D36-868B-DA41A388E046}"/>
              </a:ext>
            </a:extLst>
          </p:cNvPr>
          <p:cNvSpPr txBox="1">
            <a:spLocks noChangeArrowheads="1"/>
          </p:cNvSpPr>
          <p:nvPr/>
        </p:nvSpPr>
        <p:spPr bwMode="auto">
          <a:xfrm>
            <a:off x="5835650" y="3757613"/>
            <a:ext cx="7985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rPr>
              <a:t>（直接実施）</a:t>
            </a:r>
          </a:p>
        </p:txBody>
      </p:sp>
      <p:sp>
        <p:nvSpPr>
          <p:cNvPr id="432141" name="Text Box 13">
            <a:extLst>
              <a:ext uri="{FF2B5EF4-FFF2-40B4-BE49-F238E27FC236}">
                <a16:creationId xmlns:a16="http://schemas.microsoft.com/office/drawing/2014/main" id="{F57F0161-0629-4EA7-91E7-987620DBD7E8}"/>
              </a:ext>
            </a:extLst>
          </p:cNvPr>
          <p:cNvSpPr txBox="1">
            <a:spLocks noChangeArrowheads="1"/>
          </p:cNvSpPr>
          <p:nvPr/>
        </p:nvSpPr>
        <p:spPr bwMode="auto">
          <a:xfrm>
            <a:off x="5743575" y="2233613"/>
            <a:ext cx="296863"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rPr>
              <a:t>（指定）</a:t>
            </a:r>
          </a:p>
        </p:txBody>
      </p:sp>
      <p:sp>
        <p:nvSpPr>
          <p:cNvPr id="432142" name="Line 14">
            <a:extLst>
              <a:ext uri="{FF2B5EF4-FFF2-40B4-BE49-F238E27FC236}">
                <a16:creationId xmlns:a16="http://schemas.microsoft.com/office/drawing/2014/main" id="{81FD5D6F-599C-46C9-816A-73F59A248F26}"/>
              </a:ext>
            </a:extLst>
          </p:cNvPr>
          <p:cNvSpPr>
            <a:spLocks noChangeShapeType="1"/>
          </p:cNvSpPr>
          <p:nvPr/>
        </p:nvSpPr>
        <p:spPr bwMode="auto">
          <a:xfrm>
            <a:off x="5770563" y="2686050"/>
            <a:ext cx="331787" cy="0"/>
          </a:xfrm>
          <a:prstGeom prst="line">
            <a:avLst/>
          </a:prstGeom>
          <a:noFill/>
          <a:ln w="31750">
            <a:solidFill>
              <a:schemeClr val="tx1"/>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43" name="AutoShape 15">
            <a:extLst>
              <a:ext uri="{FF2B5EF4-FFF2-40B4-BE49-F238E27FC236}">
                <a16:creationId xmlns:a16="http://schemas.microsoft.com/office/drawing/2014/main" id="{07E3D41B-4CE3-45C4-BA2C-95DEC231E1C9}"/>
              </a:ext>
            </a:extLst>
          </p:cNvPr>
          <p:cNvSpPr>
            <a:spLocks noChangeArrowheads="1"/>
          </p:cNvSpPr>
          <p:nvPr/>
        </p:nvSpPr>
        <p:spPr bwMode="auto">
          <a:xfrm>
            <a:off x="3514725" y="2205038"/>
            <a:ext cx="1822450" cy="984250"/>
          </a:xfrm>
          <a:prstGeom prst="leftArrow">
            <a:avLst>
              <a:gd name="adj1" fmla="val 60250"/>
              <a:gd name="adj2" fmla="val 43187"/>
            </a:avLst>
          </a:prstGeom>
          <a:gradFill rotWithShape="1">
            <a:gsLst>
              <a:gs pos="0">
                <a:srgbClr val="E0FEDE">
                  <a:alpha val="80000"/>
                </a:srgbClr>
              </a:gs>
              <a:gs pos="100000">
                <a:srgbClr val="F0E1FF"/>
              </a:gs>
            </a:gsLst>
            <a:lin ang="0" scaled="1"/>
          </a:gradFill>
          <a:ln w="12700"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74295" tIns="115200" rIns="74295" bIns="115200" anchor="ctr">
            <a:spAutoFit/>
          </a:bodyPr>
          <a:lstStyle/>
          <a:p>
            <a:pPr marL="0" marR="0" lvl="0" indent="0" algn="ctr" defTabSz="914400" rtl="0" eaLnBrk="1" fontAlgn="base" latinLnBrk="0" hangingPunct="1">
              <a:lnSpc>
                <a:spcPct val="100000"/>
              </a:lnSpc>
              <a:spcBef>
                <a:spcPct val="10000"/>
              </a:spcBef>
              <a:spcAft>
                <a:spcPct val="0"/>
              </a:spcAft>
              <a:buClrTx/>
              <a:buSzTx/>
              <a:buFontTx/>
              <a:buNone/>
              <a:tabLst/>
              <a:defRPr/>
            </a:pPr>
            <a:r>
              <a:rPr kumimoji="1" lang="ja-JP" altLang="en-US" sz="1400" b="1" i="0" u="none" strike="noStrike" kern="1200" cap="none" spc="0" normalizeH="0" baseline="0" noProof="0">
                <a:ln>
                  <a:noFill/>
                </a:ln>
                <a:solidFill>
                  <a:srgbClr val="3333CC"/>
                </a:solidFill>
                <a:effectLst/>
                <a:uLnTx/>
                <a:uFillTx/>
                <a:latin typeface="Arial" panose="020B0604020202020204" pitchFamily="34" charset="0"/>
                <a:ea typeface="ＭＳ Ｐゴシック" panose="020B0600070205080204" pitchFamily="50" charset="-128"/>
                <a:cs typeface="+mn-cs"/>
              </a:rPr>
              <a:t>都道府県の推薦</a:t>
            </a:r>
          </a:p>
          <a:p>
            <a:pPr marL="0" marR="0" lvl="0" indent="0" algn="ctr" defTabSz="914400" rtl="0" eaLnBrk="1" fontAlgn="base" latinLnBrk="0" hangingPunct="1">
              <a:lnSpc>
                <a:spcPct val="100000"/>
              </a:lnSpc>
              <a:spcBef>
                <a:spcPct val="10000"/>
              </a:spcBef>
              <a:spcAft>
                <a:spcPct val="0"/>
              </a:spcAft>
              <a:buClrTx/>
              <a:buSzTx/>
              <a:buFontTx/>
              <a:buNone/>
              <a:tabLst/>
              <a:defRPr/>
            </a:pPr>
            <a:r>
              <a:rPr kumimoji="1" lang="ja-JP" altLang="en-US" sz="1400" b="1" i="0" u="none" strike="noStrike" kern="1200" cap="none" spc="0" normalizeH="0" baseline="0" noProof="0">
                <a:ln>
                  <a:noFill/>
                </a:ln>
                <a:solidFill>
                  <a:srgbClr val="3333CC"/>
                </a:solidFill>
                <a:effectLst/>
                <a:uLnTx/>
                <a:uFillTx/>
                <a:latin typeface="Arial" panose="020B0604020202020204" pitchFamily="34" charset="0"/>
                <a:ea typeface="ＭＳ Ｐゴシック" panose="020B0600070205080204" pitchFamily="50" charset="-128"/>
                <a:cs typeface="+mn-cs"/>
              </a:rPr>
              <a:t>する指導者候補者</a:t>
            </a:r>
          </a:p>
        </p:txBody>
      </p:sp>
      <p:sp>
        <p:nvSpPr>
          <p:cNvPr id="432144" name="Text Box 16">
            <a:extLst>
              <a:ext uri="{FF2B5EF4-FFF2-40B4-BE49-F238E27FC236}">
                <a16:creationId xmlns:a16="http://schemas.microsoft.com/office/drawing/2014/main" id="{444B02C0-D4D9-4FC2-AAD9-B6E332AD84EE}"/>
              </a:ext>
            </a:extLst>
          </p:cNvPr>
          <p:cNvSpPr txBox="1">
            <a:spLocks noChangeArrowheads="1"/>
          </p:cNvSpPr>
          <p:nvPr/>
        </p:nvSpPr>
        <p:spPr bwMode="auto">
          <a:xfrm>
            <a:off x="3571875" y="2492375"/>
            <a:ext cx="368300" cy="669925"/>
          </a:xfrm>
          <a:prstGeom prst="rect">
            <a:avLst/>
          </a:prstGeom>
          <a:noFill/>
          <a:ln>
            <a:noFill/>
          </a:ln>
          <a:effectLst/>
          <a:extLst>
            <a:ext uri="{909E8E84-426E-40DD-AFC4-6F175D3DCCD1}">
              <a14:hiddenFill xmlns:a14="http://schemas.microsoft.com/office/drawing/2010/main">
                <a:solidFill>
                  <a:schemeClr val="accent1">
                    <a:alpha val="80000"/>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受講</a:t>
            </a:r>
          </a:p>
        </p:txBody>
      </p:sp>
      <p:sp>
        <p:nvSpPr>
          <p:cNvPr id="432145" name="AutoShape 17">
            <a:extLst>
              <a:ext uri="{FF2B5EF4-FFF2-40B4-BE49-F238E27FC236}">
                <a16:creationId xmlns:a16="http://schemas.microsoft.com/office/drawing/2014/main" id="{A13E1C65-DE41-4E7C-A34D-AAB26411C59D}"/>
              </a:ext>
            </a:extLst>
          </p:cNvPr>
          <p:cNvSpPr>
            <a:spLocks noChangeArrowheads="1"/>
          </p:cNvSpPr>
          <p:nvPr/>
        </p:nvSpPr>
        <p:spPr bwMode="auto">
          <a:xfrm>
            <a:off x="3581400" y="4030663"/>
            <a:ext cx="3140075" cy="1343025"/>
          </a:xfrm>
          <a:prstGeom prst="rightArrow">
            <a:avLst>
              <a:gd name="adj1" fmla="val 62139"/>
              <a:gd name="adj2" fmla="val 38188"/>
            </a:avLst>
          </a:prstGeom>
          <a:gradFill rotWithShape="0">
            <a:gsLst>
              <a:gs pos="0">
                <a:srgbClr val="E0FEDE">
                  <a:alpha val="80000"/>
                </a:srgbClr>
              </a:gs>
              <a:gs pos="100000">
                <a:srgbClr val="F5EBFF"/>
              </a:gs>
            </a:gsLst>
            <a:lin ang="0" scaled="1"/>
          </a:gradFill>
          <a:ln w="127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tIns="82800" bIns="82800" anchor="ctr">
            <a:spAutoFit/>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1" i="0" u="none" strike="noStrike" kern="1200" cap="none" spc="0" normalizeH="0" baseline="0" noProof="0">
                <a:ln>
                  <a:noFill/>
                </a:ln>
                <a:solidFill>
                  <a:srgbClr val="008600"/>
                </a:solidFill>
                <a:effectLst/>
                <a:uLnTx/>
                <a:uFillTx/>
                <a:latin typeface="Arial" panose="020B0604020202020204" pitchFamily="34" charset="0"/>
                <a:ea typeface="ＭＳ Ｐゴシック" panose="020B0600070205080204" pitchFamily="50" charset="-128"/>
                <a:cs typeface="+mn-cs"/>
              </a:rPr>
              <a:t>　　指導者研修修了者が各都道</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1" i="0" u="none" strike="noStrike" kern="1200" cap="none" spc="0" normalizeH="0" baseline="0" noProof="0">
                <a:ln>
                  <a:noFill/>
                </a:ln>
                <a:solidFill>
                  <a:srgbClr val="008600"/>
                </a:solidFill>
                <a:effectLst/>
                <a:uLnTx/>
                <a:uFillTx/>
                <a:latin typeface="Arial" panose="020B0604020202020204" pitchFamily="34" charset="0"/>
                <a:ea typeface="ＭＳ Ｐゴシック" panose="020B0600070205080204" pitchFamily="50" charset="-128"/>
                <a:cs typeface="+mn-cs"/>
              </a:rPr>
              <a:t>　　府県に戻り、講師として都道府</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1" i="0" u="none" strike="noStrike" kern="1200" cap="none" spc="0" normalizeH="0" baseline="0" noProof="0">
                <a:ln>
                  <a:noFill/>
                </a:ln>
                <a:solidFill>
                  <a:srgbClr val="008600"/>
                </a:solidFill>
                <a:effectLst/>
                <a:uLnTx/>
                <a:uFillTx/>
                <a:latin typeface="Arial" panose="020B0604020202020204" pitchFamily="34" charset="0"/>
                <a:ea typeface="ＭＳ Ｐゴシック" panose="020B0600070205080204" pitchFamily="50" charset="-128"/>
                <a:cs typeface="+mn-cs"/>
              </a:rPr>
              <a:t>　　県研修を実施する</a:t>
            </a:r>
            <a:endParaRPr kumimoji="1" lang="ja-JP" altLang="en-US" sz="1400" b="0" i="0" u="none" strike="noStrike" kern="1200" cap="none" spc="0" normalizeH="0" baseline="0" noProof="0">
              <a:ln>
                <a:noFill/>
              </a:ln>
              <a:solidFill>
                <a:srgbClr val="008600"/>
              </a:solidFill>
              <a:effectLst/>
              <a:uLnTx/>
              <a:uFillTx/>
              <a:latin typeface="Arial" panose="020B0604020202020204" pitchFamily="34" charset="0"/>
              <a:ea typeface="ＭＳ Ｐゴシック" panose="020B0600070205080204" pitchFamily="50" charset="-128"/>
              <a:cs typeface="+mn-cs"/>
            </a:endParaRPr>
          </a:p>
        </p:txBody>
      </p:sp>
      <p:sp>
        <p:nvSpPr>
          <p:cNvPr id="432146" name="Text Box 18">
            <a:extLst>
              <a:ext uri="{FF2B5EF4-FFF2-40B4-BE49-F238E27FC236}">
                <a16:creationId xmlns:a16="http://schemas.microsoft.com/office/drawing/2014/main" id="{27423ADC-ECA0-4F9F-AD98-75FE374F6AED}"/>
              </a:ext>
            </a:extLst>
          </p:cNvPr>
          <p:cNvSpPr txBox="1">
            <a:spLocks noChangeArrowheads="1"/>
          </p:cNvSpPr>
          <p:nvPr/>
        </p:nvSpPr>
        <p:spPr bwMode="auto">
          <a:xfrm flipH="1">
            <a:off x="6162675" y="4365625"/>
            <a:ext cx="366713"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研修実施</a:t>
            </a:r>
          </a:p>
        </p:txBody>
      </p:sp>
      <p:sp>
        <p:nvSpPr>
          <p:cNvPr id="432147" name="AutoShape 19">
            <a:extLst>
              <a:ext uri="{FF2B5EF4-FFF2-40B4-BE49-F238E27FC236}">
                <a16:creationId xmlns:a16="http://schemas.microsoft.com/office/drawing/2014/main" id="{A2B2A08D-05EE-4FB6-BFE8-AD678248FC9D}"/>
              </a:ext>
            </a:extLst>
          </p:cNvPr>
          <p:cNvSpPr>
            <a:spLocks noChangeArrowheads="1"/>
          </p:cNvSpPr>
          <p:nvPr/>
        </p:nvSpPr>
        <p:spPr bwMode="auto">
          <a:xfrm>
            <a:off x="3575050" y="3068638"/>
            <a:ext cx="1739900" cy="1223962"/>
          </a:xfrm>
          <a:prstGeom prst="curvedRightArrow">
            <a:avLst>
              <a:gd name="adj1" fmla="val 21333"/>
              <a:gd name="adj2" fmla="val 48120"/>
              <a:gd name="adj3" fmla="val 21823"/>
            </a:avLst>
          </a:prstGeom>
          <a:gradFill rotWithShape="1">
            <a:gsLst>
              <a:gs pos="0">
                <a:srgbClr val="FFCC99"/>
              </a:gs>
              <a:gs pos="100000">
                <a:srgbClr val="FFE579"/>
              </a:gs>
            </a:gsLst>
            <a:lin ang="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74295" tIns="8890" rIns="74295" bIns="8890"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48" name="Text Box 20">
            <a:extLst>
              <a:ext uri="{FF2B5EF4-FFF2-40B4-BE49-F238E27FC236}">
                <a16:creationId xmlns:a16="http://schemas.microsoft.com/office/drawing/2014/main" id="{909C4B46-429B-4893-B8FA-3BA6ECD7C916}"/>
              </a:ext>
            </a:extLst>
          </p:cNvPr>
          <p:cNvSpPr txBox="1">
            <a:spLocks noChangeArrowheads="1"/>
          </p:cNvSpPr>
          <p:nvPr/>
        </p:nvSpPr>
        <p:spPr bwMode="auto">
          <a:xfrm>
            <a:off x="1183683" y="2102643"/>
            <a:ext cx="1169551" cy="3021013"/>
          </a:xfrm>
          <a:prstGeom prst="rect">
            <a:avLst/>
          </a:prstGeom>
          <a:solidFill>
            <a:srgbClr val="FFCC00"/>
          </a:solidFill>
          <a:ln w="19050">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square">
            <a:spAutoFit/>
          </a:bodyPr>
          <a:lstStyle/>
          <a:p>
            <a:pPr lvl="0" algn="ctr" defTabSz="914400" fontAlgn="base">
              <a:spcBef>
                <a:spcPct val="50000"/>
              </a:spcBef>
              <a:spcAft>
                <a:spcPct val="0"/>
              </a:spcAft>
            </a:pPr>
            <a:r>
              <a:rPr kumimoji="1" lang="ja-JP" altLang="en-US" sz="1600" dirty="0">
                <a:solidFill>
                  <a:srgbClr val="000000"/>
                </a:solidFill>
                <a:latin typeface="Arial" panose="020B0604020202020204" pitchFamily="34" charset="0"/>
                <a:ea typeface="ＭＳ Ｐゴシック" panose="020B0600070205080204" pitchFamily="50" charset="-128"/>
              </a:rPr>
              <a:t>サービス管理責任者</a:t>
            </a:r>
            <a:endParaRPr kumimoji="1" lang="en-US" altLang="ja-JP" sz="1600" dirty="0">
              <a:solidFill>
                <a:srgbClr val="000000"/>
              </a:solidFill>
              <a:latin typeface="Arial" panose="020B0604020202020204" pitchFamily="34" charset="0"/>
              <a:ea typeface="ＭＳ Ｐゴシック" panose="020B0600070205080204" pitchFamily="50" charset="-128"/>
            </a:endParaRPr>
          </a:p>
          <a:p>
            <a:pPr lvl="0" algn="ctr" defTabSz="914400" fontAlgn="base">
              <a:spcBef>
                <a:spcPct val="50000"/>
              </a:spcBef>
              <a:spcAft>
                <a:spcPct val="0"/>
              </a:spcAft>
            </a:pPr>
            <a:r>
              <a:rPr kumimoji="1" lang="ja-JP" altLang="en-US" sz="1600" dirty="0">
                <a:solidFill>
                  <a:srgbClr val="000000"/>
                </a:solidFill>
                <a:latin typeface="Arial" panose="020B0604020202020204" pitchFamily="34" charset="0"/>
                <a:ea typeface="ＭＳ Ｐゴシック" panose="020B0600070205080204" pitchFamily="50" charset="-128"/>
              </a:rPr>
              <a:t>・児童発達支援管理責任者</a:t>
            </a:r>
            <a:endParaRPr kumimoji="1" lang="en-US" altLang="ja-JP" sz="1600" dirty="0">
              <a:solidFill>
                <a:srgbClr val="000000"/>
              </a:solidFill>
              <a:latin typeface="Arial" panose="020B0604020202020204" pitchFamily="34" charset="0"/>
              <a:ea typeface="ＭＳ Ｐゴシック" panose="020B0600070205080204" pitchFamily="50" charset="-128"/>
            </a:endParaRPr>
          </a:p>
          <a:p>
            <a:pPr lvl="0" algn="ctr" defTabSz="914400" fontAlgn="base">
              <a:spcBef>
                <a:spcPct val="50000"/>
              </a:spcBef>
              <a:spcAft>
                <a:spcPct val="0"/>
              </a:spcAft>
            </a:pPr>
            <a:r>
              <a:rPr kumimoji="1" lang="ja-JP" altLang="en-US" sz="1600" dirty="0">
                <a:solidFill>
                  <a:srgbClr val="000000"/>
                </a:solidFill>
                <a:latin typeface="Arial" panose="020B0604020202020204" pitchFamily="34" charset="0"/>
                <a:ea typeface="ＭＳ Ｐゴシック" panose="020B0600070205080204" pitchFamily="50" charset="-128"/>
              </a:rPr>
              <a:t>指導者養成研修</a:t>
            </a:r>
            <a:endPar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432149" name="Line 21">
            <a:extLst>
              <a:ext uri="{FF2B5EF4-FFF2-40B4-BE49-F238E27FC236}">
                <a16:creationId xmlns:a16="http://schemas.microsoft.com/office/drawing/2014/main" id="{2FD07C50-3FDC-43A7-857D-8F469AB2AD03}"/>
              </a:ext>
            </a:extLst>
          </p:cNvPr>
          <p:cNvSpPr>
            <a:spLocks noChangeShapeType="1"/>
          </p:cNvSpPr>
          <p:nvPr/>
        </p:nvSpPr>
        <p:spPr bwMode="auto">
          <a:xfrm>
            <a:off x="606426" y="3213100"/>
            <a:ext cx="545508" cy="0"/>
          </a:xfrm>
          <a:prstGeom prst="line">
            <a:avLst/>
          </a:prstGeom>
          <a:noFill/>
          <a:ln w="31750">
            <a:solidFill>
              <a:schemeClr val="tx1"/>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51" name="Text Box 23">
            <a:extLst>
              <a:ext uri="{FF2B5EF4-FFF2-40B4-BE49-F238E27FC236}">
                <a16:creationId xmlns:a16="http://schemas.microsoft.com/office/drawing/2014/main" id="{3514E7EB-C51A-43F3-890D-5D134CECC8A7}"/>
              </a:ext>
            </a:extLst>
          </p:cNvPr>
          <p:cNvSpPr txBox="1">
            <a:spLocks noChangeArrowheads="1"/>
          </p:cNvSpPr>
          <p:nvPr/>
        </p:nvSpPr>
        <p:spPr bwMode="auto">
          <a:xfrm>
            <a:off x="6084888" y="3068638"/>
            <a:ext cx="371475" cy="576262"/>
          </a:xfrm>
          <a:prstGeom prst="rect">
            <a:avLst/>
          </a:prstGeom>
          <a:solidFill>
            <a:srgbClr val="C1E0FF"/>
          </a:solidFill>
          <a:ln w="1905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11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委託先</a:t>
            </a:r>
          </a:p>
        </p:txBody>
      </p:sp>
      <p:sp>
        <p:nvSpPr>
          <p:cNvPr id="432152" name="Line 24">
            <a:extLst>
              <a:ext uri="{FF2B5EF4-FFF2-40B4-BE49-F238E27FC236}">
                <a16:creationId xmlns:a16="http://schemas.microsoft.com/office/drawing/2014/main" id="{5FFA5D0D-E0F1-4447-BAA9-FFD7A66E08CE}"/>
              </a:ext>
            </a:extLst>
          </p:cNvPr>
          <p:cNvSpPr>
            <a:spLocks noChangeShapeType="1"/>
          </p:cNvSpPr>
          <p:nvPr/>
        </p:nvSpPr>
        <p:spPr bwMode="auto">
          <a:xfrm>
            <a:off x="5759450" y="3475038"/>
            <a:ext cx="333375" cy="0"/>
          </a:xfrm>
          <a:prstGeom prst="line">
            <a:avLst/>
          </a:prstGeom>
          <a:noFill/>
          <a:ln w="31750">
            <a:solidFill>
              <a:schemeClr val="tx1"/>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53" name="Line 25">
            <a:extLst>
              <a:ext uri="{FF2B5EF4-FFF2-40B4-BE49-F238E27FC236}">
                <a16:creationId xmlns:a16="http://schemas.microsoft.com/office/drawing/2014/main" id="{888B1167-AF19-45B6-ADD1-792AE69CD3A4}"/>
              </a:ext>
            </a:extLst>
          </p:cNvPr>
          <p:cNvSpPr>
            <a:spLocks noChangeShapeType="1"/>
          </p:cNvSpPr>
          <p:nvPr/>
        </p:nvSpPr>
        <p:spPr bwMode="auto">
          <a:xfrm>
            <a:off x="6473825" y="3500438"/>
            <a:ext cx="265113" cy="0"/>
          </a:xfrm>
          <a:prstGeom prst="line">
            <a:avLst/>
          </a:prstGeom>
          <a:noFill/>
          <a:ln w="31750">
            <a:solidFill>
              <a:schemeClr val="tx1"/>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54" name="Text Box 26">
            <a:extLst>
              <a:ext uri="{FF2B5EF4-FFF2-40B4-BE49-F238E27FC236}">
                <a16:creationId xmlns:a16="http://schemas.microsoft.com/office/drawing/2014/main" id="{A3DF095E-F151-40B5-AEF7-47EEB06F3625}"/>
              </a:ext>
            </a:extLst>
          </p:cNvPr>
          <p:cNvSpPr txBox="1">
            <a:spLocks noChangeArrowheads="1"/>
          </p:cNvSpPr>
          <p:nvPr/>
        </p:nvSpPr>
        <p:spPr bwMode="auto">
          <a:xfrm>
            <a:off x="5721350" y="3025775"/>
            <a:ext cx="320675"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rPr>
              <a:t>（委託）</a:t>
            </a:r>
          </a:p>
        </p:txBody>
      </p:sp>
      <p:grpSp>
        <p:nvGrpSpPr>
          <p:cNvPr id="432156" name="Group 28">
            <a:extLst>
              <a:ext uri="{FF2B5EF4-FFF2-40B4-BE49-F238E27FC236}">
                <a16:creationId xmlns:a16="http://schemas.microsoft.com/office/drawing/2014/main" id="{D616BE3E-CCC7-4EA8-A17F-7500129E424C}"/>
              </a:ext>
            </a:extLst>
          </p:cNvPr>
          <p:cNvGrpSpPr>
            <a:grpSpLocks/>
          </p:cNvGrpSpPr>
          <p:nvPr/>
        </p:nvGrpSpPr>
        <p:grpSpPr bwMode="auto">
          <a:xfrm>
            <a:off x="2411118" y="2172493"/>
            <a:ext cx="1103607" cy="2951163"/>
            <a:chOff x="1380" y="1390"/>
            <a:chExt cx="830" cy="1859"/>
          </a:xfrm>
        </p:grpSpPr>
        <p:sp>
          <p:nvSpPr>
            <p:cNvPr id="432157" name="Rectangle 29">
              <a:extLst>
                <a:ext uri="{FF2B5EF4-FFF2-40B4-BE49-F238E27FC236}">
                  <a16:creationId xmlns:a16="http://schemas.microsoft.com/office/drawing/2014/main" id="{404866B8-A953-47CD-B32C-49EF408C0B4E}"/>
                </a:ext>
              </a:extLst>
            </p:cNvPr>
            <p:cNvSpPr>
              <a:spLocks noChangeArrowheads="1"/>
            </p:cNvSpPr>
            <p:nvPr/>
          </p:nvSpPr>
          <p:spPr bwMode="auto">
            <a:xfrm>
              <a:off x="1380" y="1390"/>
              <a:ext cx="830" cy="1859"/>
            </a:xfrm>
            <a:prstGeom prst="rect">
              <a:avLst/>
            </a:prstGeom>
            <a:solidFill>
              <a:srgbClr val="FFFF99"/>
            </a:solidFill>
            <a:ln w="19050">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60" name="Freeform 32">
              <a:extLst>
                <a:ext uri="{FF2B5EF4-FFF2-40B4-BE49-F238E27FC236}">
                  <a16:creationId xmlns:a16="http://schemas.microsoft.com/office/drawing/2014/main" id="{848F141B-933F-4577-BB91-C1676B067E82}"/>
                </a:ext>
              </a:extLst>
            </p:cNvPr>
            <p:cNvSpPr>
              <a:spLocks/>
            </p:cNvSpPr>
            <p:nvPr/>
          </p:nvSpPr>
          <p:spPr bwMode="auto">
            <a:xfrm>
              <a:off x="1519" y="1565"/>
              <a:ext cx="608" cy="1389"/>
            </a:xfrm>
            <a:custGeom>
              <a:avLst/>
              <a:gdLst>
                <a:gd name="T0" fmla="*/ 4 w 1045"/>
                <a:gd name="T1" fmla="*/ 4 h 736"/>
                <a:gd name="T2" fmla="*/ 1039 w 1045"/>
                <a:gd name="T3" fmla="*/ 6 h 736"/>
                <a:gd name="T4" fmla="*/ 1045 w 1045"/>
                <a:gd name="T5" fmla="*/ 736 h 736"/>
                <a:gd name="T6" fmla="*/ 0 w 1045"/>
                <a:gd name="T7" fmla="*/ 736 h 736"/>
                <a:gd name="T8" fmla="*/ 0 w 1045"/>
                <a:gd name="T9" fmla="*/ 0 h 736"/>
              </a:gdLst>
              <a:ahLst/>
              <a:cxnLst>
                <a:cxn ang="0">
                  <a:pos x="T0" y="T1"/>
                </a:cxn>
                <a:cxn ang="0">
                  <a:pos x="T2" y="T3"/>
                </a:cxn>
                <a:cxn ang="0">
                  <a:pos x="T4" y="T5"/>
                </a:cxn>
                <a:cxn ang="0">
                  <a:pos x="T6" y="T7"/>
                </a:cxn>
                <a:cxn ang="0">
                  <a:pos x="T8" y="T9"/>
                </a:cxn>
              </a:cxnLst>
              <a:rect l="0" t="0" r="r" b="b"/>
              <a:pathLst>
                <a:path w="1045" h="736">
                  <a:moveTo>
                    <a:pt x="4" y="4"/>
                  </a:moveTo>
                  <a:lnTo>
                    <a:pt x="1039" y="6"/>
                  </a:lnTo>
                  <a:lnTo>
                    <a:pt x="1045" y="736"/>
                  </a:lnTo>
                  <a:lnTo>
                    <a:pt x="0" y="736"/>
                  </a:lnTo>
                  <a:lnTo>
                    <a:pt x="0" y="0"/>
                  </a:lnTo>
                </a:path>
              </a:pathLst>
            </a:custGeom>
            <a:solidFill>
              <a:schemeClr val="bg1"/>
            </a:solidFill>
            <a:ln w="19050">
              <a:solidFill>
                <a:srgbClr val="0000FF"/>
              </a:solidFill>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63" name="Line 35">
              <a:extLst>
                <a:ext uri="{FF2B5EF4-FFF2-40B4-BE49-F238E27FC236}">
                  <a16:creationId xmlns:a16="http://schemas.microsoft.com/office/drawing/2014/main" id="{CBF7B063-E254-47DF-B880-8203AF645355}"/>
                </a:ext>
              </a:extLst>
            </p:cNvPr>
            <p:cNvSpPr>
              <a:spLocks noChangeShapeType="1"/>
            </p:cNvSpPr>
            <p:nvPr/>
          </p:nvSpPr>
          <p:spPr bwMode="auto">
            <a:xfrm>
              <a:off x="1505" y="2520"/>
              <a:ext cx="622"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64" name="Line 36">
              <a:extLst>
                <a:ext uri="{FF2B5EF4-FFF2-40B4-BE49-F238E27FC236}">
                  <a16:creationId xmlns:a16="http://schemas.microsoft.com/office/drawing/2014/main" id="{0830EE3C-665B-4CAB-821E-6A99C07E5F3F}"/>
                </a:ext>
              </a:extLst>
            </p:cNvPr>
            <p:cNvSpPr>
              <a:spLocks noChangeShapeType="1"/>
            </p:cNvSpPr>
            <p:nvPr/>
          </p:nvSpPr>
          <p:spPr bwMode="auto">
            <a:xfrm flipV="1">
              <a:off x="1528" y="2068"/>
              <a:ext cx="587"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grpSp>
      <p:sp>
        <p:nvSpPr>
          <p:cNvPr id="432168" name="AutoShape 40">
            <a:extLst>
              <a:ext uri="{FF2B5EF4-FFF2-40B4-BE49-F238E27FC236}">
                <a16:creationId xmlns:a16="http://schemas.microsoft.com/office/drawing/2014/main" id="{2AA70D6F-D7E1-4F8E-AF26-2953FF2CCC85}"/>
              </a:ext>
            </a:extLst>
          </p:cNvPr>
          <p:cNvSpPr>
            <a:spLocks noChangeArrowheads="1"/>
          </p:cNvSpPr>
          <p:nvPr/>
        </p:nvSpPr>
        <p:spPr bwMode="auto">
          <a:xfrm>
            <a:off x="6948488" y="5300663"/>
            <a:ext cx="360362" cy="360362"/>
          </a:xfrm>
          <a:prstGeom prst="plus">
            <a:avLst>
              <a:gd name="adj" fmla="val 34907"/>
            </a:avLst>
          </a:prstGeom>
          <a:solidFill>
            <a:srgbClr val="99CC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432181" name="AutoShape 53">
            <a:extLst>
              <a:ext uri="{FF2B5EF4-FFF2-40B4-BE49-F238E27FC236}">
                <a16:creationId xmlns:a16="http://schemas.microsoft.com/office/drawing/2014/main" id="{8294963A-5748-4D86-9836-1E642726ECC9}"/>
              </a:ext>
            </a:extLst>
          </p:cNvPr>
          <p:cNvSpPr>
            <a:spLocks noChangeArrowheads="1"/>
          </p:cNvSpPr>
          <p:nvPr/>
        </p:nvSpPr>
        <p:spPr bwMode="auto">
          <a:xfrm>
            <a:off x="1049338" y="260350"/>
            <a:ext cx="7112000" cy="504825"/>
          </a:xfrm>
          <a:prstGeom prst="roundRect">
            <a:avLst>
              <a:gd name="adj" fmla="val 26537"/>
            </a:avLst>
          </a:prstGeom>
          <a:solidFill>
            <a:srgbClr val="FFFFCC"/>
          </a:solidFill>
          <a:ln w="38100" cmpd="thickThin">
            <a:solidFill>
              <a:srgbClr val="FF6600"/>
            </a:solidFill>
            <a:round/>
            <a:headEnd/>
            <a:tailEnd/>
          </a:ln>
          <a:effectLst>
            <a:outerShdw dist="107763" dir="2700000" algn="ctr" rotWithShape="0">
              <a:schemeClr val="bg2">
                <a:alpha val="50000"/>
              </a:schemeClr>
            </a:outerShdw>
          </a:effectLst>
        </p:spPr>
        <p:txBody>
          <a:bodyPr wrap="none" lIns="91407" tIns="45704" rIns="91407" bIns="45704"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a:defRPr kumimoji="1" sz="2400">
                <a:solidFill>
                  <a:schemeClr val="tx1"/>
                </a:solidFill>
                <a:latin typeface="Times New Roman" panose="02020603050405020304" pitchFamily="18" charset="0"/>
                <a:ea typeface="ＭＳ Ｐゴシック" panose="020B0600070205080204" pitchFamily="50" charset="-128"/>
              </a:defRPr>
            </a:lvl2pPr>
            <a:lvl3pPr>
              <a:defRPr kumimoji="1" sz="2400">
                <a:solidFill>
                  <a:schemeClr val="tx1"/>
                </a:solidFill>
                <a:latin typeface="Times New Roman" panose="02020603050405020304" pitchFamily="18" charset="0"/>
                <a:ea typeface="ＭＳ Ｐゴシック" panose="020B0600070205080204" pitchFamily="50" charset="-128"/>
              </a:defRPr>
            </a:lvl3pPr>
            <a:lvl4pPr marL="1370013">
              <a:defRPr kumimoji="1" sz="2400">
                <a:solidFill>
                  <a:schemeClr val="tx1"/>
                </a:solidFill>
                <a:latin typeface="Times New Roman" panose="02020603050405020304" pitchFamily="18" charset="0"/>
                <a:ea typeface="ＭＳ Ｐゴシック" panose="020B0600070205080204" pitchFamily="50" charset="-128"/>
              </a:defRPr>
            </a:lvl4pPr>
            <a:lvl5pPr>
              <a:defRPr kumimoji="1" sz="2400">
                <a:solidFill>
                  <a:schemeClr val="tx1"/>
                </a:solidFill>
                <a:latin typeface="Times New Roman" panose="02020603050405020304" pitchFamily="18" charset="0"/>
                <a:ea typeface="ＭＳ Ｐゴシック" panose="020B0600070205080204" pitchFamily="50" charset="-128"/>
              </a:defRPr>
            </a:lvl5pPr>
            <a:lvl6pPr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800" b="1" i="0" u="none" strike="noStrike" kern="1200" cap="none" spc="0" normalizeH="0" baseline="0" noProof="0">
                <a:ln>
                  <a:noFill/>
                </a:ln>
                <a:solidFill>
                  <a:srgbClr val="A50021"/>
                </a:solidFill>
                <a:effectLst/>
                <a:uLnTx/>
                <a:uFillTx/>
                <a:latin typeface="Arial" panose="020B0604020202020204" pitchFamily="34" charset="0"/>
                <a:ea typeface="ＭＳ Ｐゴシック" panose="020B0600070205080204" pitchFamily="50" charset="-128"/>
                <a:cs typeface="+mn-cs"/>
              </a:rPr>
              <a:t>「サービス管理責任者研修会」の全体イメージ</a:t>
            </a:r>
          </a:p>
        </p:txBody>
      </p:sp>
      <p:sp>
        <p:nvSpPr>
          <p:cNvPr id="432183" name="Text Box 55">
            <a:extLst>
              <a:ext uri="{FF2B5EF4-FFF2-40B4-BE49-F238E27FC236}">
                <a16:creationId xmlns:a16="http://schemas.microsoft.com/office/drawing/2014/main" id="{A5284FA7-126D-4808-9754-4579678A460E}"/>
              </a:ext>
            </a:extLst>
          </p:cNvPr>
          <p:cNvSpPr txBox="1">
            <a:spLocks noChangeArrowheads="1"/>
          </p:cNvSpPr>
          <p:nvPr/>
        </p:nvSpPr>
        <p:spPr bwMode="auto">
          <a:xfrm>
            <a:off x="5940425" y="1700213"/>
            <a:ext cx="19446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rPr>
              <a:t>　</a:t>
            </a:r>
            <a:r>
              <a:rPr kumimoji="1" lang="en-US" altLang="ja-JP" sz="1200" b="1"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rPr>
              <a:t>【</a:t>
            </a:r>
            <a:r>
              <a:rPr kumimoji="1" lang="ja-JP" altLang="en-US" sz="1200" b="1"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rPr>
              <a:t>国の研修終了後実施</a:t>
            </a:r>
            <a:r>
              <a:rPr kumimoji="1" lang="en-US" altLang="ja-JP" sz="1200" b="1"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rPr>
              <a:t>】</a:t>
            </a:r>
          </a:p>
        </p:txBody>
      </p:sp>
      <p:sp>
        <p:nvSpPr>
          <p:cNvPr id="2" name="テキスト ボックス 1">
            <a:extLst>
              <a:ext uri="{FF2B5EF4-FFF2-40B4-BE49-F238E27FC236}">
                <a16:creationId xmlns:a16="http://schemas.microsoft.com/office/drawing/2014/main" id="{7963B89C-8F35-4699-AA71-7075D1358873}"/>
              </a:ext>
            </a:extLst>
          </p:cNvPr>
          <p:cNvSpPr txBox="1"/>
          <p:nvPr/>
        </p:nvSpPr>
        <p:spPr>
          <a:xfrm>
            <a:off x="2717613" y="2621151"/>
            <a:ext cx="657350" cy="523220"/>
          </a:xfrm>
          <a:prstGeom prst="rect">
            <a:avLst/>
          </a:prstGeom>
          <a:noFill/>
        </p:spPr>
        <p:txBody>
          <a:bodyPr wrap="square" rtlCol="0">
            <a:spAutoFit/>
          </a:bodyPr>
          <a:lstStyle/>
          <a:p>
            <a:r>
              <a:rPr kumimoji="1" lang="ja-JP" altLang="en-US" sz="1400" dirty="0"/>
              <a:t>基礎研修</a:t>
            </a:r>
          </a:p>
        </p:txBody>
      </p:sp>
      <p:sp>
        <p:nvSpPr>
          <p:cNvPr id="58" name="テキスト ボックス 57">
            <a:extLst>
              <a:ext uri="{FF2B5EF4-FFF2-40B4-BE49-F238E27FC236}">
                <a16:creationId xmlns:a16="http://schemas.microsoft.com/office/drawing/2014/main" id="{4BDB00A4-A6EB-4298-8899-6E35A0F04509}"/>
              </a:ext>
            </a:extLst>
          </p:cNvPr>
          <p:cNvSpPr txBox="1"/>
          <p:nvPr/>
        </p:nvSpPr>
        <p:spPr>
          <a:xfrm>
            <a:off x="2728788" y="3383290"/>
            <a:ext cx="657350" cy="523220"/>
          </a:xfrm>
          <a:prstGeom prst="rect">
            <a:avLst/>
          </a:prstGeom>
          <a:noFill/>
        </p:spPr>
        <p:txBody>
          <a:bodyPr wrap="square" rtlCol="0">
            <a:spAutoFit/>
          </a:bodyPr>
          <a:lstStyle/>
          <a:p>
            <a:r>
              <a:rPr kumimoji="1" lang="ja-JP" altLang="en-US" sz="1400" dirty="0"/>
              <a:t>実践研修</a:t>
            </a:r>
          </a:p>
        </p:txBody>
      </p:sp>
      <p:sp>
        <p:nvSpPr>
          <p:cNvPr id="59" name="テキスト ボックス 58">
            <a:extLst>
              <a:ext uri="{FF2B5EF4-FFF2-40B4-BE49-F238E27FC236}">
                <a16:creationId xmlns:a16="http://schemas.microsoft.com/office/drawing/2014/main" id="{12E2C85D-3202-4327-ACE1-2FA3129C05C3}"/>
              </a:ext>
            </a:extLst>
          </p:cNvPr>
          <p:cNvSpPr txBox="1"/>
          <p:nvPr/>
        </p:nvSpPr>
        <p:spPr>
          <a:xfrm>
            <a:off x="2747190" y="4068762"/>
            <a:ext cx="657350" cy="523220"/>
          </a:xfrm>
          <a:prstGeom prst="rect">
            <a:avLst/>
          </a:prstGeom>
          <a:noFill/>
        </p:spPr>
        <p:txBody>
          <a:bodyPr wrap="square" rtlCol="0">
            <a:spAutoFit/>
          </a:bodyPr>
          <a:lstStyle/>
          <a:p>
            <a:r>
              <a:rPr kumimoji="1" lang="ja-JP" altLang="en-US" sz="1400" dirty="0"/>
              <a:t>更新研修</a:t>
            </a:r>
          </a:p>
        </p:txBody>
      </p:sp>
      <p:sp>
        <p:nvSpPr>
          <p:cNvPr id="60" name="Text Box 20">
            <a:extLst>
              <a:ext uri="{FF2B5EF4-FFF2-40B4-BE49-F238E27FC236}">
                <a16:creationId xmlns:a16="http://schemas.microsoft.com/office/drawing/2014/main" id="{46629948-804B-4270-9F41-AC8971E88517}"/>
              </a:ext>
            </a:extLst>
          </p:cNvPr>
          <p:cNvSpPr txBox="1">
            <a:spLocks noChangeArrowheads="1"/>
          </p:cNvSpPr>
          <p:nvPr/>
        </p:nvSpPr>
        <p:spPr bwMode="auto">
          <a:xfrm>
            <a:off x="6769980" y="2169318"/>
            <a:ext cx="1169551" cy="3021013"/>
          </a:xfrm>
          <a:prstGeom prst="rect">
            <a:avLst/>
          </a:prstGeom>
          <a:solidFill>
            <a:srgbClr val="FFCC00"/>
          </a:solidFill>
          <a:ln w="19050">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square">
            <a:spAutoFit/>
          </a:bodyPr>
          <a:lstStyle/>
          <a:p>
            <a:pPr lvl="0" algn="ctr" defTabSz="914400" fontAlgn="base">
              <a:spcBef>
                <a:spcPct val="50000"/>
              </a:spcBef>
              <a:spcAft>
                <a:spcPct val="0"/>
              </a:spcAft>
            </a:pPr>
            <a:r>
              <a:rPr kumimoji="1" lang="ja-JP" altLang="en-US" sz="1600" dirty="0">
                <a:solidFill>
                  <a:srgbClr val="000000"/>
                </a:solidFill>
                <a:latin typeface="Arial" panose="020B0604020202020204" pitchFamily="34" charset="0"/>
                <a:ea typeface="ＭＳ Ｐゴシック" panose="020B0600070205080204" pitchFamily="50" charset="-128"/>
              </a:rPr>
              <a:t>サービス管理責任者</a:t>
            </a:r>
            <a:endParaRPr kumimoji="1" lang="en-US" altLang="ja-JP" sz="1600" dirty="0">
              <a:solidFill>
                <a:srgbClr val="000000"/>
              </a:solidFill>
              <a:latin typeface="Arial" panose="020B0604020202020204" pitchFamily="34" charset="0"/>
              <a:ea typeface="ＭＳ Ｐゴシック" panose="020B0600070205080204" pitchFamily="50" charset="-128"/>
            </a:endParaRPr>
          </a:p>
          <a:p>
            <a:pPr lvl="0" algn="ctr" defTabSz="914400" fontAlgn="base">
              <a:spcBef>
                <a:spcPct val="50000"/>
              </a:spcBef>
              <a:spcAft>
                <a:spcPct val="0"/>
              </a:spcAft>
            </a:pPr>
            <a:r>
              <a:rPr kumimoji="1" lang="ja-JP" altLang="en-US" sz="1600" dirty="0">
                <a:solidFill>
                  <a:srgbClr val="000000"/>
                </a:solidFill>
                <a:latin typeface="Arial" panose="020B0604020202020204" pitchFamily="34" charset="0"/>
                <a:ea typeface="ＭＳ Ｐゴシック" panose="020B0600070205080204" pitchFamily="50" charset="-128"/>
              </a:rPr>
              <a:t>・児童発達支援管理責任者</a:t>
            </a:r>
            <a:endParaRPr kumimoji="1" lang="en-US" altLang="ja-JP" sz="1600" dirty="0">
              <a:solidFill>
                <a:srgbClr val="000000"/>
              </a:solidFill>
              <a:latin typeface="Arial" panose="020B0604020202020204" pitchFamily="34" charset="0"/>
              <a:ea typeface="ＭＳ Ｐゴシック" panose="020B0600070205080204" pitchFamily="50" charset="-128"/>
            </a:endParaRPr>
          </a:p>
          <a:p>
            <a:pPr lvl="0" algn="ctr" defTabSz="914400" fontAlgn="base">
              <a:spcBef>
                <a:spcPct val="50000"/>
              </a:spcBef>
              <a:spcAft>
                <a:spcPct val="0"/>
              </a:spcAft>
            </a:pPr>
            <a:r>
              <a:rPr kumimoji="1" lang="ja-JP" altLang="en-US" sz="1600" dirty="0">
                <a:solidFill>
                  <a:srgbClr val="000000"/>
                </a:solidFill>
                <a:latin typeface="Arial" panose="020B0604020202020204" pitchFamily="34" charset="0"/>
                <a:ea typeface="ＭＳ Ｐゴシック" panose="020B0600070205080204" pitchFamily="50" charset="-128"/>
              </a:rPr>
              <a:t>指導者養成研修</a:t>
            </a:r>
            <a:endPar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grpSp>
        <p:nvGrpSpPr>
          <p:cNvPr id="61" name="Group 28">
            <a:extLst>
              <a:ext uri="{FF2B5EF4-FFF2-40B4-BE49-F238E27FC236}">
                <a16:creationId xmlns:a16="http://schemas.microsoft.com/office/drawing/2014/main" id="{30543B0B-C30C-4EAC-B808-286EFAB1A488}"/>
              </a:ext>
            </a:extLst>
          </p:cNvPr>
          <p:cNvGrpSpPr>
            <a:grpSpLocks/>
          </p:cNvGrpSpPr>
          <p:nvPr/>
        </p:nvGrpSpPr>
        <p:grpSpPr bwMode="auto">
          <a:xfrm>
            <a:off x="7996824" y="2239168"/>
            <a:ext cx="940802" cy="2951163"/>
            <a:chOff x="1380" y="1390"/>
            <a:chExt cx="830" cy="1859"/>
          </a:xfrm>
        </p:grpSpPr>
        <p:sp>
          <p:nvSpPr>
            <p:cNvPr id="62" name="Rectangle 29">
              <a:extLst>
                <a:ext uri="{FF2B5EF4-FFF2-40B4-BE49-F238E27FC236}">
                  <a16:creationId xmlns:a16="http://schemas.microsoft.com/office/drawing/2014/main" id="{65C05057-78EE-4DCC-92D7-E3C413CD988D}"/>
                </a:ext>
              </a:extLst>
            </p:cNvPr>
            <p:cNvSpPr>
              <a:spLocks noChangeArrowheads="1"/>
            </p:cNvSpPr>
            <p:nvPr/>
          </p:nvSpPr>
          <p:spPr bwMode="auto">
            <a:xfrm>
              <a:off x="1380" y="1390"/>
              <a:ext cx="830" cy="1859"/>
            </a:xfrm>
            <a:prstGeom prst="rect">
              <a:avLst/>
            </a:prstGeom>
            <a:solidFill>
              <a:srgbClr val="FFFF99"/>
            </a:solidFill>
            <a:ln w="19050">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63" name="Freeform 32">
              <a:extLst>
                <a:ext uri="{FF2B5EF4-FFF2-40B4-BE49-F238E27FC236}">
                  <a16:creationId xmlns:a16="http://schemas.microsoft.com/office/drawing/2014/main" id="{A5A67AFE-FF9B-4C21-B591-2441F351F19A}"/>
                </a:ext>
              </a:extLst>
            </p:cNvPr>
            <p:cNvSpPr>
              <a:spLocks/>
            </p:cNvSpPr>
            <p:nvPr/>
          </p:nvSpPr>
          <p:spPr bwMode="auto">
            <a:xfrm>
              <a:off x="1519" y="1565"/>
              <a:ext cx="652" cy="1389"/>
            </a:xfrm>
            <a:custGeom>
              <a:avLst/>
              <a:gdLst>
                <a:gd name="T0" fmla="*/ 4 w 1045"/>
                <a:gd name="T1" fmla="*/ 4 h 736"/>
                <a:gd name="T2" fmla="*/ 1039 w 1045"/>
                <a:gd name="T3" fmla="*/ 6 h 736"/>
                <a:gd name="T4" fmla="*/ 1045 w 1045"/>
                <a:gd name="T5" fmla="*/ 736 h 736"/>
                <a:gd name="T6" fmla="*/ 0 w 1045"/>
                <a:gd name="T7" fmla="*/ 736 h 736"/>
                <a:gd name="T8" fmla="*/ 0 w 1045"/>
                <a:gd name="T9" fmla="*/ 0 h 736"/>
              </a:gdLst>
              <a:ahLst/>
              <a:cxnLst>
                <a:cxn ang="0">
                  <a:pos x="T0" y="T1"/>
                </a:cxn>
                <a:cxn ang="0">
                  <a:pos x="T2" y="T3"/>
                </a:cxn>
                <a:cxn ang="0">
                  <a:pos x="T4" y="T5"/>
                </a:cxn>
                <a:cxn ang="0">
                  <a:pos x="T6" y="T7"/>
                </a:cxn>
                <a:cxn ang="0">
                  <a:pos x="T8" y="T9"/>
                </a:cxn>
              </a:cxnLst>
              <a:rect l="0" t="0" r="r" b="b"/>
              <a:pathLst>
                <a:path w="1045" h="736">
                  <a:moveTo>
                    <a:pt x="4" y="4"/>
                  </a:moveTo>
                  <a:lnTo>
                    <a:pt x="1039" y="6"/>
                  </a:lnTo>
                  <a:lnTo>
                    <a:pt x="1045" y="736"/>
                  </a:lnTo>
                  <a:lnTo>
                    <a:pt x="0" y="736"/>
                  </a:lnTo>
                  <a:lnTo>
                    <a:pt x="0" y="0"/>
                  </a:lnTo>
                </a:path>
              </a:pathLst>
            </a:custGeom>
            <a:solidFill>
              <a:schemeClr val="bg1"/>
            </a:solidFill>
            <a:ln w="19050">
              <a:solidFill>
                <a:srgbClr val="0000FF"/>
              </a:solidFill>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64" name="Line 35">
              <a:extLst>
                <a:ext uri="{FF2B5EF4-FFF2-40B4-BE49-F238E27FC236}">
                  <a16:creationId xmlns:a16="http://schemas.microsoft.com/office/drawing/2014/main" id="{800667F8-393A-421C-A755-5B6E5D252CEE}"/>
                </a:ext>
              </a:extLst>
            </p:cNvPr>
            <p:cNvSpPr>
              <a:spLocks noChangeShapeType="1"/>
            </p:cNvSpPr>
            <p:nvPr/>
          </p:nvSpPr>
          <p:spPr bwMode="auto">
            <a:xfrm flipH="1" flipV="1">
              <a:off x="1489" y="2519"/>
              <a:ext cx="16" cy="1"/>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65" name="Line 36">
              <a:extLst>
                <a:ext uri="{FF2B5EF4-FFF2-40B4-BE49-F238E27FC236}">
                  <a16:creationId xmlns:a16="http://schemas.microsoft.com/office/drawing/2014/main" id="{87C67901-E264-469C-A4E7-3758C7BFC6C7}"/>
                </a:ext>
              </a:extLst>
            </p:cNvPr>
            <p:cNvSpPr>
              <a:spLocks noChangeShapeType="1"/>
            </p:cNvSpPr>
            <p:nvPr/>
          </p:nvSpPr>
          <p:spPr bwMode="auto">
            <a:xfrm flipV="1">
              <a:off x="1528" y="2068"/>
              <a:ext cx="587"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66" name="Line 39">
              <a:extLst>
                <a:ext uri="{FF2B5EF4-FFF2-40B4-BE49-F238E27FC236}">
                  <a16:creationId xmlns:a16="http://schemas.microsoft.com/office/drawing/2014/main" id="{CD1D55FB-5071-487E-8899-8E4A108541C1}"/>
                </a:ext>
              </a:extLst>
            </p:cNvPr>
            <p:cNvSpPr>
              <a:spLocks noChangeShapeType="1"/>
            </p:cNvSpPr>
            <p:nvPr/>
          </p:nvSpPr>
          <p:spPr bwMode="auto">
            <a:xfrm>
              <a:off x="1473" y="2955"/>
              <a:ext cx="68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grpSp>
      <p:sp>
        <p:nvSpPr>
          <p:cNvPr id="67" name="Line 36">
            <a:extLst>
              <a:ext uri="{FF2B5EF4-FFF2-40B4-BE49-F238E27FC236}">
                <a16:creationId xmlns:a16="http://schemas.microsoft.com/office/drawing/2014/main" id="{881B86C2-CBBE-4B87-ABB8-412FA4AA2877}"/>
              </a:ext>
            </a:extLst>
          </p:cNvPr>
          <p:cNvSpPr>
            <a:spLocks noChangeShapeType="1"/>
          </p:cNvSpPr>
          <p:nvPr/>
        </p:nvSpPr>
        <p:spPr bwMode="auto">
          <a:xfrm flipV="1">
            <a:off x="8161338" y="3986213"/>
            <a:ext cx="665362"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68" name="テキスト ボックス 67">
            <a:extLst>
              <a:ext uri="{FF2B5EF4-FFF2-40B4-BE49-F238E27FC236}">
                <a16:creationId xmlns:a16="http://schemas.microsoft.com/office/drawing/2014/main" id="{544AEDDC-163E-4C3D-BFD4-3CFEE8FD42B5}"/>
              </a:ext>
            </a:extLst>
          </p:cNvPr>
          <p:cNvSpPr txBox="1"/>
          <p:nvPr/>
        </p:nvSpPr>
        <p:spPr>
          <a:xfrm>
            <a:off x="8236070" y="2672237"/>
            <a:ext cx="657350" cy="523220"/>
          </a:xfrm>
          <a:prstGeom prst="rect">
            <a:avLst/>
          </a:prstGeom>
          <a:noFill/>
        </p:spPr>
        <p:txBody>
          <a:bodyPr wrap="square" rtlCol="0">
            <a:spAutoFit/>
          </a:bodyPr>
          <a:lstStyle/>
          <a:p>
            <a:r>
              <a:rPr kumimoji="1" lang="ja-JP" altLang="en-US" sz="1400" dirty="0"/>
              <a:t>基礎研修</a:t>
            </a:r>
          </a:p>
        </p:txBody>
      </p:sp>
      <p:sp>
        <p:nvSpPr>
          <p:cNvPr id="69" name="テキスト ボックス 68">
            <a:extLst>
              <a:ext uri="{FF2B5EF4-FFF2-40B4-BE49-F238E27FC236}">
                <a16:creationId xmlns:a16="http://schemas.microsoft.com/office/drawing/2014/main" id="{A51929AE-F89D-472F-96FE-34B760306717}"/>
              </a:ext>
            </a:extLst>
          </p:cNvPr>
          <p:cNvSpPr txBox="1"/>
          <p:nvPr/>
        </p:nvSpPr>
        <p:spPr>
          <a:xfrm>
            <a:off x="8232895" y="3389243"/>
            <a:ext cx="657350" cy="523220"/>
          </a:xfrm>
          <a:prstGeom prst="rect">
            <a:avLst/>
          </a:prstGeom>
          <a:noFill/>
        </p:spPr>
        <p:txBody>
          <a:bodyPr wrap="square" rtlCol="0">
            <a:spAutoFit/>
          </a:bodyPr>
          <a:lstStyle/>
          <a:p>
            <a:r>
              <a:rPr kumimoji="1" lang="ja-JP" altLang="en-US" sz="1400" dirty="0"/>
              <a:t>実践研修</a:t>
            </a:r>
          </a:p>
        </p:txBody>
      </p:sp>
      <p:sp>
        <p:nvSpPr>
          <p:cNvPr id="70" name="テキスト ボックス 69">
            <a:extLst>
              <a:ext uri="{FF2B5EF4-FFF2-40B4-BE49-F238E27FC236}">
                <a16:creationId xmlns:a16="http://schemas.microsoft.com/office/drawing/2014/main" id="{1B6046D9-C635-490F-A84F-9222FC11F0F2}"/>
              </a:ext>
            </a:extLst>
          </p:cNvPr>
          <p:cNvSpPr txBox="1"/>
          <p:nvPr/>
        </p:nvSpPr>
        <p:spPr>
          <a:xfrm>
            <a:off x="8251939" y="4085324"/>
            <a:ext cx="657350" cy="523220"/>
          </a:xfrm>
          <a:prstGeom prst="rect">
            <a:avLst/>
          </a:prstGeom>
          <a:noFill/>
        </p:spPr>
        <p:txBody>
          <a:bodyPr wrap="square" rtlCol="0">
            <a:spAutoFit/>
          </a:bodyPr>
          <a:lstStyle/>
          <a:p>
            <a:r>
              <a:rPr kumimoji="1" lang="ja-JP" altLang="en-US" sz="1400" dirty="0"/>
              <a:t>更新研修</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a:spLocks noChangeArrowheads="1"/>
          </p:cNvSpPr>
          <p:nvPr/>
        </p:nvSpPr>
        <p:spPr bwMode="auto">
          <a:xfrm>
            <a:off x="344489" y="404666"/>
            <a:ext cx="8475984" cy="719137"/>
          </a:xfrm>
          <a:prstGeom prst="roundRect">
            <a:avLst>
              <a:gd name="adj" fmla="val 26537"/>
            </a:avLst>
          </a:prstGeom>
          <a:solidFill>
            <a:srgbClr val="FFFFCC"/>
          </a:solidFill>
          <a:ln w="38100" cmpd="thickThin">
            <a:solidFill>
              <a:srgbClr val="FF6600"/>
            </a:solidFill>
            <a:round/>
            <a:headEnd/>
            <a:tailEnd/>
          </a:ln>
          <a:effectLst>
            <a:outerShdw dist="107763" dir="2700000" algn="ctr" rotWithShape="0">
              <a:schemeClr val="bg2">
                <a:alpha val="50000"/>
              </a:schemeClr>
            </a:outerShdw>
          </a:effectLst>
        </p:spPr>
        <p:txBody>
          <a:bodyPr lIns="91390" tIns="45696" rIns="91390" bIns="45696" anchor="ctr"/>
          <a:lstStyle/>
          <a:p>
            <a:pPr algn="ctr">
              <a:spcBef>
                <a:spcPct val="0"/>
              </a:spcBef>
              <a:defRPr/>
            </a:pPr>
            <a:r>
              <a:rPr lang="ja-JP" altLang="en-US" sz="3600" b="1" dirty="0">
                <a:solidFill>
                  <a:srgbClr val="A50021"/>
                </a:solidFill>
                <a:ea typeface="ＭＳ Ｐゴシック" charset="-128"/>
              </a:rPr>
              <a:t>基礎から実践研修の間の実務要件（</a:t>
            </a:r>
            <a:r>
              <a:rPr lang="en-US" altLang="ja-JP" sz="3600" b="1" dirty="0">
                <a:solidFill>
                  <a:srgbClr val="A50021"/>
                </a:solidFill>
                <a:ea typeface="ＭＳ Ｐゴシック" charset="-128"/>
              </a:rPr>
              <a:t>OJT</a:t>
            </a:r>
            <a:r>
              <a:rPr lang="ja-JP" altLang="en-US" sz="3600" b="1" dirty="0">
                <a:solidFill>
                  <a:srgbClr val="A50021"/>
                </a:solidFill>
                <a:ea typeface="ＭＳ Ｐゴシック" charset="-128"/>
              </a:rPr>
              <a:t>）</a:t>
            </a:r>
          </a:p>
        </p:txBody>
      </p:sp>
      <p:sp>
        <p:nvSpPr>
          <p:cNvPr id="10" name="正方形/長方形 9">
            <a:extLst>
              <a:ext uri="{FF2B5EF4-FFF2-40B4-BE49-F238E27FC236}">
                <a16:creationId xmlns:a16="http://schemas.microsoft.com/office/drawing/2014/main" id="{274C0B46-90DE-474B-9492-62B9519BB217}"/>
              </a:ext>
            </a:extLst>
          </p:cNvPr>
          <p:cNvSpPr/>
          <p:nvPr/>
        </p:nvSpPr>
        <p:spPr>
          <a:xfrm>
            <a:off x="2138640" y="1733673"/>
            <a:ext cx="2244178" cy="2664156"/>
          </a:xfrm>
          <a:prstGeom prst="rect">
            <a:avLst/>
          </a:prstGeom>
          <a:ln w="19050"/>
        </p:spPr>
        <p:style>
          <a:lnRef idx="2">
            <a:schemeClr val="dk1"/>
          </a:lnRef>
          <a:fillRef idx="1">
            <a:schemeClr val="lt1"/>
          </a:fillRef>
          <a:effectRef idx="0">
            <a:schemeClr val="dk1"/>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改定</a:t>
            </a:r>
            <a:r>
              <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基礎研修</a:t>
            </a: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相談支援初任者研修</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講義部分の一部を受講</a:t>
            </a:r>
            <a:endParaRPr kumimoji="1" lang="en-US" altLang="ja-JP" sz="16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rgbClr val="FF0000"/>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サビ管・児発管研修を受講</a:t>
            </a: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（１５ｈ）</a:t>
            </a: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p:txBody>
      </p:sp>
      <p:sp>
        <p:nvSpPr>
          <p:cNvPr id="14" name="正方形/長方形 13">
            <a:extLst>
              <a:ext uri="{FF2B5EF4-FFF2-40B4-BE49-F238E27FC236}">
                <a16:creationId xmlns:a16="http://schemas.microsoft.com/office/drawing/2014/main" id="{FF8BFEB9-B138-4BDE-A55E-07C0638D2BD0}"/>
              </a:ext>
            </a:extLst>
          </p:cNvPr>
          <p:cNvSpPr/>
          <p:nvPr/>
        </p:nvSpPr>
        <p:spPr>
          <a:xfrm>
            <a:off x="5158558" y="1715679"/>
            <a:ext cx="1030264" cy="2682150"/>
          </a:xfrm>
          <a:prstGeom prst="rect">
            <a:avLst/>
          </a:prstGeom>
          <a:ln w="19050"/>
        </p:spPr>
        <p:style>
          <a:lnRef idx="2">
            <a:schemeClr val="dk1"/>
          </a:lnRef>
          <a:fillRef idx="1">
            <a:schemeClr val="lt1"/>
          </a:fillRef>
          <a:effectRef idx="0">
            <a:schemeClr val="dk1"/>
          </a:effectRef>
          <a:fontRef idx="minor">
            <a:schemeClr val="dk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新規</a:t>
            </a:r>
            <a:r>
              <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サビ管・児発管</a:t>
            </a: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実践研修</a:t>
            </a: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（１４．５ｈ）</a:t>
            </a:r>
          </a:p>
        </p:txBody>
      </p:sp>
      <p:sp>
        <p:nvSpPr>
          <p:cNvPr id="15" name="正方形/長方形 14">
            <a:extLst>
              <a:ext uri="{FF2B5EF4-FFF2-40B4-BE49-F238E27FC236}">
                <a16:creationId xmlns:a16="http://schemas.microsoft.com/office/drawing/2014/main" id="{F6746D92-3495-4AFB-AC4D-5D3B548B9BB9}"/>
              </a:ext>
            </a:extLst>
          </p:cNvPr>
          <p:cNvSpPr/>
          <p:nvPr/>
        </p:nvSpPr>
        <p:spPr>
          <a:xfrm>
            <a:off x="2077936" y="1641396"/>
            <a:ext cx="4165855" cy="2894947"/>
          </a:xfrm>
          <a:prstGeom prst="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正方形/長方形 15">
            <a:extLst>
              <a:ext uri="{FF2B5EF4-FFF2-40B4-BE49-F238E27FC236}">
                <a16:creationId xmlns:a16="http://schemas.microsoft.com/office/drawing/2014/main" id="{C3FC2CEA-902C-4C67-ACB1-2E85BD5B9AB8}"/>
              </a:ext>
            </a:extLst>
          </p:cNvPr>
          <p:cNvSpPr/>
          <p:nvPr/>
        </p:nvSpPr>
        <p:spPr>
          <a:xfrm>
            <a:off x="36037" y="1677053"/>
            <a:ext cx="1692000" cy="2894947"/>
          </a:xfrm>
          <a:prstGeom prst="rect">
            <a:avLst/>
          </a:prstGeom>
          <a:ln w="19050"/>
        </p:spPr>
        <p:style>
          <a:lnRef idx="2">
            <a:schemeClr val="dk1"/>
          </a:lnRef>
          <a:fillRef idx="1">
            <a:schemeClr val="lt1"/>
          </a:fillRef>
          <a:effectRef idx="0">
            <a:schemeClr val="dk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一部緩和</a:t>
            </a:r>
            <a:r>
              <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サビ管・児発管</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実務要件</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　実務要件に２年満たない段階から、基礎研修の受講可</a:t>
            </a:r>
            <a:endParaRPr kumimoji="1" lang="en-US" altLang="ja-JP" sz="16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p:txBody>
      </p:sp>
      <p:sp>
        <p:nvSpPr>
          <p:cNvPr id="17" name="加算記号 16">
            <a:extLst>
              <a:ext uri="{FF2B5EF4-FFF2-40B4-BE49-F238E27FC236}">
                <a16:creationId xmlns:a16="http://schemas.microsoft.com/office/drawing/2014/main" id="{6A4D97E6-F09E-4565-95BF-DB42EDF838B3}"/>
              </a:ext>
            </a:extLst>
          </p:cNvPr>
          <p:cNvSpPr/>
          <p:nvPr/>
        </p:nvSpPr>
        <p:spPr>
          <a:xfrm>
            <a:off x="1706989" y="2927359"/>
            <a:ext cx="370947" cy="362881"/>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8" name="加算記号 17">
            <a:extLst>
              <a:ext uri="{FF2B5EF4-FFF2-40B4-BE49-F238E27FC236}">
                <a16:creationId xmlns:a16="http://schemas.microsoft.com/office/drawing/2014/main" id="{D80D102F-1FF8-4177-B433-3389334C5EFA}"/>
              </a:ext>
            </a:extLst>
          </p:cNvPr>
          <p:cNvSpPr/>
          <p:nvPr/>
        </p:nvSpPr>
        <p:spPr>
          <a:xfrm>
            <a:off x="3010261" y="3075396"/>
            <a:ext cx="370947" cy="362881"/>
          </a:xfrm>
          <a:prstGeom prst="mathPlus">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9" name="Rectangle 7">
            <a:extLst>
              <a:ext uri="{FF2B5EF4-FFF2-40B4-BE49-F238E27FC236}">
                <a16:creationId xmlns:a16="http://schemas.microsoft.com/office/drawing/2014/main" id="{76F4FC4E-CDFF-4845-8975-CF69D169BD52}"/>
              </a:ext>
            </a:extLst>
          </p:cNvPr>
          <p:cNvSpPr>
            <a:spLocks noChangeArrowheads="1"/>
          </p:cNvSpPr>
          <p:nvPr/>
        </p:nvSpPr>
        <p:spPr bwMode="auto">
          <a:xfrm>
            <a:off x="6581706" y="1694205"/>
            <a:ext cx="1164228" cy="2842137"/>
          </a:xfrm>
          <a:prstGeom prst="rect">
            <a:avLst/>
          </a:prstGeom>
          <a:ln>
            <a:headEnd/>
            <a:tailEnd/>
          </a:ln>
        </p:spPr>
        <p:style>
          <a:lnRef idx="2">
            <a:schemeClr val="dk1"/>
          </a:lnRef>
          <a:fillRef idx="1">
            <a:schemeClr val="lt1"/>
          </a:fillRef>
          <a:effectRef idx="0">
            <a:schemeClr val="dk1"/>
          </a:effectRef>
          <a:fontRef idx="minor">
            <a:schemeClr val="dk1"/>
          </a:fontRef>
        </p:style>
        <p:txBody>
          <a:bodyPr lIns="91422" tIns="45712" rIns="91422" bIns="45712"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b="0" i="0" u="none" strike="noStrike" kern="1200" cap="none" spc="0" normalizeH="0" baseline="0" noProof="0" dirty="0">
                <a:ln>
                  <a:noFill/>
                </a:ln>
                <a:solidFill>
                  <a:srgbClr val="000000"/>
                </a:solidFill>
                <a:effectLst/>
                <a:uLnTx/>
                <a:uFillTx/>
                <a:latin typeface="Arial" charset="0"/>
                <a:ea typeface="ＭＳ Ｐゴシック" panose="020B0600070205080204" pitchFamily="50" charset="-128"/>
                <a:cs typeface="+mn-cs"/>
              </a:rPr>
              <a:t>サビ管・児発管</a:t>
            </a:r>
            <a:endParaRPr kumimoji="1" lang="en-US" altLang="ja-JP" b="0" i="0" u="none" strike="noStrike" kern="1200" cap="none" spc="0" normalizeH="0" baseline="0" noProof="0" dirty="0">
              <a:ln>
                <a:noFill/>
              </a:ln>
              <a:solidFill>
                <a:srgbClr val="000000"/>
              </a:solidFill>
              <a:effectLst/>
              <a:uLnTx/>
              <a:uFillTx/>
              <a:latin typeface="Arial" charset="0"/>
              <a:ea typeface="ＭＳ Ｐゴシック" panose="020B060007020508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b="0" i="0" u="none" strike="noStrike" kern="1200" cap="none" spc="0" normalizeH="0" baseline="0" noProof="0" dirty="0">
                <a:ln>
                  <a:noFill/>
                </a:ln>
                <a:solidFill>
                  <a:srgbClr val="000000"/>
                </a:solidFill>
                <a:effectLst/>
                <a:uLnTx/>
                <a:uFillTx/>
                <a:latin typeface="Arial" charset="0"/>
                <a:ea typeface="ＭＳ Ｐゴシック" panose="020B0600070205080204" pitchFamily="50" charset="-128"/>
                <a:cs typeface="+mn-cs"/>
              </a:rPr>
              <a:t>として</a:t>
            </a:r>
            <a:endParaRPr kumimoji="1" lang="en-US" altLang="ja-JP" b="0" i="0" u="none" strike="noStrike" kern="1200" cap="none" spc="0" normalizeH="0" baseline="0" noProof="0" dirty="0">
              <a:ln>
                <a:noFill/>
              </a:ln>
              <a:solidFill>
                <a:srgbClr val="000000"/>
              </a:solidFill>
              <a:effectLst/>
              <a:uLnTx/>
              <a:uFillTx/>
              <a:latin typeface="Arial" charset="0"/>
              <a:ea typeface="ＭＳ Ｐゴシック" panose="020B060007020508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b="0" i="0" u="none" strike="noStrike" kern="1200" cap="none" spc="0" normalizeH="0" baseline="0" noProof="0" dirty="0">
                <a:ln>
                  <a:noFill/>
                </a:ln>
                <a:solidFill>
                  <a:srgbClr val="000000"/>
                </a:solidFill>
                <a:effectLst/>
                <a:uLnTx/>
                <a:uFillTx/>
                <a:latin typeface="Arial" charset="0"/>
                <a:ea typeface="ＭＳ Ｐゴシック" panose="020B0600070205080204" pitchFamily="50" charset="-128"/>
                <a:cs typeface="+mn-cs"/>
              </a:rPr>
              <a:t>配置</a:t>
            </a:r>
            <a:endParaRPr kumimoji="1" lang="en-US" altLang="ja-JP" b="0" i="0" u="none" strike="noStrike" kern="1200" cap="none" spc="0" normalizeH="0" baseline="0" noProof="0" dirty="0">
              <a:ln>
                <a:noFill/>
              </a:ln>
              <a:solidFill>
                <a:srgbClr val="000000"/>
              </a:solidFill>
              <a:effectLst/>
              <a:uLnTx/>
              <a:uFillTx/>
              <a:latin typeface="Arial" charset="0"/>
              <a:ea typeface="ＭＳ Ｐゴシック" panose="020B0600070205080204" pitchFamily="50" charset="-128"/>
              <a:cs typeface="+mn-cs"/>
            </a:endParaRPr>
          </a:p>
        </p:txBody>
      </p:sp>
      <p:sp>
        <p:nvSpPr>
          <p:cNvPr id="20" name="AutoShape 10">
            <a:extLst>
              <a:ext uri="{FF2B5EF4-FFF2-40B4-BE49-F238E27FC236}">
                <a16:creationId xmlns:a16="http://schemas.microsoft.com/office/drawing/2014/main" id="{0E4DACAD-ADD1-4850-B78C-3DAA12FE8926}"/>
              </a:ext>
            </a:extLst>
          </p:cNvPr>
          <p:cNvSpPr>
            <a:spLocks noChangeArrowheads="1"/>
          </p:cNvSpPr>
          <p:nvPr/>
        </p:nvSpPr>
        <p:spPr bwMode="auto">
          <a:xfrm rot="5400000">
            <a:off x="6232075" y="2954136"/>
            <a:ext cx="357816" cy="251210"/>
          </a:xfrm>
          <a:prstGeom prst="upArrow">
            <a:avLst>
              <a:gd name="adj1" fmla="val 48352"/>
              <a:gd name="adj2" fmla="val 45699"/>
            </a:avLst>
          </a:prstGeom>
          <a:ln>
            <a:headEnd/>
            <a:tailEnd/>
          </a:ln>
        </p:spPr>
        <p:style>
          <a:lnRef idx="1">
            <a:schemeClr val="accent5"/>
          </a:lnRef>
          <a:fillRef idx="2">
            <a:schemeClr val="accent5"/>
          </a:fillRef>
          <a:effectRef idx="1">
            <a:schemeClr val="accent5"/>
          </a:effectRef>
          <a:fontRef idx="minor">
            <a:schemeClr val="dk1"/>
          </a:fontRef>
        </p:style>
        <p:txBody>
          <a:bodyPr vert="eaVert" wrap="none" lIns="91422" tIns="45712" rIns="91422" bIns="45712"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Calibri"/>
              <a:ea typeface="ＭＳ Ｐゴシック" panose="020B0600070205080204" pitchFamily="50" charset="-128"/>
              <a:cs typeface="+mn-cs"/>
            </a:endParaRPr>
          </a:p>
        </p:txBody>
      </p:sp>
      <p:sp>
        <p:nvSpPr>
          <p:cNvPr id="21" name="AutoShape 10">
            <a:extLst>
              <a:ext uri="{FF2B5EF4-FFF2-40B4-BE49-F238E27FC236}">
                <a16:creationId xmlns:a16="http://schemas.microsoft.com/office/drawing/2014/main" id="{6D3570E0-D734-431B-BDAB-C6784567352E}"/>
              </a:ext>
            </a:extLst>
          </p:cNvPr>
          <p:cNvSpPr>
            <a:spLocks noChangeArrowheads="1"/>
          </p:cNvSpPr>
          <p:nvPr/>
        </p:nvSpPr>
        <p:spPr bwMode="auto">
          <a:xfrm rot="5400000">
            <a:off x="7690844" y="2996867"/>
            <a:ext cx="357816" cy="165749"/>
          </a:xfrm>
          <a:prstGeom prst="upArrow">
            <a:avLst>
              <a:gd name="adj1" fmla="val 48352"/>
              <a:gd name="adj2" fmla="val 45699"/>
            </a:avLst>
          </a:prstGeom>
          <a:ln>
            <a:headEnd/>
            <a:tailEnd/>
          </a:ln>
        </p:spPr>
        <p:style>
          <a:lnRef idx="1">
            <a:schemeClr val="accent5"/>
          </a:lnRef>
          <a:fillRef idx="2">
            <a:schemeClr val="accent5"/>
          </a:fillRef>
          <a:effectRef idx="1">
            <a:schemeClr val="accent5"/>
          </a:effectRef>
          <a:fontRef idx="minor">
            <a:schemeClr val="dk1"/>
          </a:fontRef>
        </p:style>
        <p:txBody>
          <a:bodyPr vert="eaVert" wrap="none" lIns="91422" tIns="45712" rIns="91422" bIns="45712"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Calibri"/>
              <a:ea typeface="ＭＳ Ｐゴシック" panose="020B0600070205080204" pitchFamily="50" charset="-128"/>
              <a:cs typeface="+mn-cs"/>
            </a:endParaRPr>
          </a:p>
        </p:txBody>
      </p:sp>
      <p:sp>
        <p:nvSpPr>
          <p:cNvPr id="22" name="正方形/長方形 21">
            <a:extLst>
              <a:ext uri="{FF2B5EF4-FFF2-40B4-BE49-F238E27FC236}">
                <a16:creationId xmlns:a16="http://schemas.microsoft.com/office/drawing/2014/main" id="{6354F7D3-FFEE-4C56-A2C4-42ACC461E415}"/>
              </a:ext>
            </a:extLst>
          </p:cNvPr>
          <p:cNvSpPr/>
          <p:nvPr/>
        </p:nvSpPr>
        <p:spPr>
          <a:xfrm>
            <a:off x="8023434" y="1682758"/>
            <a:ext cx="1094279" cy="2842137"/>
          </a:xfrm>
          <a:prstGeom prst="rect">
            <a:avLst/>
          </a:prstGeom>
          <a:ln w="12700"/>
        </p:spPr>
        <p:style>
          <a:lnRef idx="2">
            <a:schemeClr val="dk1"/>
          </a:lnRef>
          <a:fillRef idx="1">
            <a:schemeClr val="lt1"/>
          </a:fillRef>
          <a:effectRef idx="0">
            <a:schemeClr val="dk1"/>
          </a:effectRef>
          <a:fontRef idx="minor">
            <a:schemeClr val="dk1"/>
          </a:fontRef>
        </p:style>
        <p:txBody>
          <a:bodyPr vert="horz"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新規</a:t>
            </a:r>
            <a:r>
              <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サビ管・児発管</a:t>
            </a: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更新研修</a:t>
            </a:r>
            <a:endParaRPr kumimoji="1" lang="en-US" altLang="ja-JP" sz="16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13</a:t>
            </a: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ｈ）</a:t>
            </a: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ja-JP" altLang="en-US"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５年毎に受講</a:t>
            </a:r>
            <a:endParaRPr kumimoji="1" lang="en-US" altLang="ja-JP" sz="16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p:txBody>
      </p:sp>
      <p:sp>
        <p:nvSpPr>
          <p:cNvPr id="25" name="AutoShape 10">
            <a:extLst>
              <a:ext uri="{FF2B5EF4-FFF2-40B4-BE49-F238E27FC236}">
                <a16:creationId xmlns:a16="http://schemas.microsoft.com/office/drawing/2014/main" id="{378BF956-A73A-4C64-8711-98A053C13742}"/>
              </a:ext>
            </a:extLst>
          </p:cNvPr>
          <p:cNvSpPr>
            <a:spLocks noChangeArrowheads="1"/>
          </p:cNvSpPr>
          <p:nvPr/>
        </p:nvSpPr>
        <p:spPr bwMode="auto">
          <a:xfrm rot="5400000">
            <a:off x="3443535" y="2839511"/>
            <a:ext cx="2664156" cy="684000"/>
          </a:xfrm>
          <a:prstGeom prst="upArrow">
            <a:avLst>
              <a:gd name="adj1" fmla="val 70426"/>
              <a:gd name="adj2" fmla="val 31872"/>
            </a:avLst>
          </a:prstGeom>
          <a:ln>
            <a:headEnd/>
            <a:tailEnd/>
          </a:ln>
        </p:spPr>
        <p:style>
          <a:lnRef idx="1">
            <a:schemeClr val="accent5"/>
          </a:lnRef>
          <a:fillRef idx="2">
            <a:schemeClr val="accent5"/>
          </a:fillRef>
          <a:effectRef idx="1">
            <a:schemeClr val="accent5"/>
          </a:effectRef>
          <a:fontRef idx="minor">
            <a:schemeClr val="dk1"/>
          </a:fontRef>
        </p:style>
        <p:txBody>
          <a:bodyPr vert="vert270" wrap="none" lIns="91422" tIns="45712" rIns="91422" bIns="45712"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0000FF"/>
                </a:solidFill>
                <a:effectLst/>
                <a:uLnTx/>
                <a:uFillTx/>
                <a:latin typeface="Arial" charset="0"/>
                <a:ea typeface="ＭＳ Ｐゴシック" panose="020B0600070205080204" pitchFamily="50" charset="-128"/>
                <a:cs typeface="+mn-cs"/>
              </a:rPr>
              <a:t>ＯＪＴ</a:t>
            </a:r>
            <a:endParaRPr kumimoji="1" lang="en-US" altLang="ja-JP" sz="1600" b="1" i="0" u="none" strike="noStrike" kern="1200" cap="none" spc="0" normalizeH="0" baseline="0" noProof="0" dirty="0">
              <a:ln>
                <a:noFill/>
              </a:ln>
              <a:solidFill>
                <a:srgbClr val="0000FF"/>
              </a:solidFill>
              <a:effectLst/>
              <a:uLnTx/>
              <a:uFillTx/>
              <a:latin typeface="Arial" charset="0"/>
              <a:ea typeface="ＭＳ Ｐゴシック" panose="020B060007020508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Arial" charset="0"/>
                <a:ea typeface="ＭＳ Ｐゴシック" panose="020B0600070205080204" pitchFamily="50" charset="-128"/>
                <a:cs typeface="+mn-cs"/>
              </a:rPr>
              <a:t>一部</a:t>
            </a:r>
            <a:endParaRPr kumimoji="1" lang="en-US" altLang="ja-JP" sz="1600" b="1" i="0" u="none" strike="noStrike" kern="1200" cap="none" spc="0" normalizeH="0" baseline="0" noProof="0" dirty="0">
              <a:ln>
                <a:noFill/>
              </a:ln>
              <a:solidFill>
                <a:srgbClr val="FF0000"/>
              </a:solidFill>
              <a:effectLst/>
              <a:uLnTx/>
              <a:uFillTx/>
              <a:latin typeface="Arial" charset="0"/>
              <a:ea typeface="ＭＳ Ｐゴシック" panose="020B060007020508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Arial" charset="0"/>
                <a:ea typeface="ＭＳ Ｐゴシック" panose="020B0600070205080204" pitchFamily="50" charset="-128"/>
                <a:cs typeface="+mn-cs"/>
              </a:rPr>
              <a:t>業務</a:t>
            </a:r>
            <a:endParaRPr kumimoji="1" lang="en-US" altLang="ja-JP" sz="1600" b="1" i="0" u="none" strike="noStrike" kern="1200" cap="none" spc="0" normalizeH="0" baseline="0" noProof="0" dirty="0">
              <a:ln>
                <a:noFill/>
              </a:ln>
              <a:solidFill>
                <a:srgbClr val="FF0000"/>
              </a:solidFill>
              <a:effectLst/>
              <a:uLnTx/>
              <a:uFillTx/>
              <a:latin typeface="Arial" charset="0"/>
              <a:ea typeface="ＭＳ Ｐゴシック" panose="020B060007020508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Arial" charset="0"/>
                <a:ea typeface="ＭＳ Ｐゴシック" panose="020B0600070205080204" pitchFamily="50" charset="-128"/>
                <a:cs typeface="+mn-cs"/>
              </a:rPr>
              <a:t>可能</a:t>
            </a:r>
            <a:endParaRPr kumimoji="1" lang="en-US" altLang="ja-JP" sz="1600" b="1" i="0" u="none" strike="noStrike" kern="1200" cap="none" spc="0" normalizeH="0" baseline="0" noProof="0" dirty="0">
              <a:ln>
                <a:noFill/>
              </a:ln>
              <a:solidFill>
                <a:srgbClr val="FF0000"/>
              </a:solidFill>
              <a:effectLst/>
              <a:uLnTx/>
              <a:uFillTx/>
              <a:latin typeface="Arial" charset="0"/>
              <a:ea typeface="ＭＳ Ｐゴシック" panose="020B0600070205080204" pitchFamily="50" charset="-128"/>
              <a:cs typeface="+mn-cs"/>
            </a:endParaRPr>
          </a:p>
        </p:txBody>
      </p:sp>
      <p:sp>
        <p:nvSpPr>
          <p:cNvPr id="27" name="テキスト ボックス 26">
            <a:extLst>
              <a:ext uri="{FF2B5EF4-FFF2-40B4-BE49-F238E27FC236}">
                <a16:creationId xmlns:a16="http://schemas.microsoft.com/office/drawing/2014/main" id="{E3E8DCB9-CD7D-454C-B0CA-40B05B983889}"/>
              </a:ext>
            </a:extLst>
          </p:cNvPr>
          <p:cNvSpPr txBox="1"/>
          <p:nvPr/>
        </p:nvSpPr>
        <p:spPr>
          <a:xfrm>
            <a:off x="179782" y="4667706"/>
            <a:ext cx="8784436" cy="1200329"/>
          </a:xfrm>
          <a:prstGeom prst="rect">
            <a:avLst/>
          </a:prstGeom>
          <a:solidFill>
            <a:schemeClr val="bg1"/>
          </a:solidFill>
          <a:ln>
            <a:solidFill>
              <a:schemeClr val="tx1"/>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注</a:t>
            </a:r>
            <a: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一定の実務経験の要件</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・実践研修：過去５年間に２年以上の相談支援又は直接支援業務の実務経験</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lvl="0">
              <a:defRPr/>
            </a:pP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・更新研修：①過去５年間に２年以上のサビ管・児発管等の実務経験がある又は②現</a:t>
            </a:r>
            <a:r>
              <a:rPr kumimoji="1" lang="ja-JP" altLang="en-US" dirty="0">
                <a:solidFill>
                  <a:prstClr val="black"/>
                </a:solidFill>
                <a:latin typeface="Calibri"/>
                <a:ea typeface="ＭＳ Ｐゴシック" panose="020B0600070205080204" pitchFamily="50" charset="-128"/>
              </a:rPr>
              <a:t>にサビ管・児発管等と</a:t>
            </a: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して従事</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 name="テキスト ボックス 2">
            <a:extLst>
              <a:ext uri="{FF2B5EF4-FFF2-40B4-BE49-F238E27FC236}">
                <a16:creationId xmlns:a16="http://schemas.microsoft.com/office/drawing/2014/main" id="{60A122BA-A124-4CD9-8965-F6A699D12E8B}"/>
              </a:ext>
            </a:extLst>
          </p:cNvPr>
          <p:cNvSpPr txBox="1"/>
          <p:nvPr/>
        </p:nvSpPr>
        <p:spPr>
          <a:xfrm>
            <a:off x="179782" y="6041571"/>
            <a:ext cx="8784436" cy="461665"/>
          </a:xfrm>
          <a:prstGeom prst="rect">
            <a:avLst/>
          </a:prstGeom>
          <a:noFill/>
          <a:ln>
            <a:solidFill>
              <a:schemeClr val="bg2"/>
            </a:solidFill>
          </a:ln>
        </p:spPr>
        <p:txBody>
          <a:bodyPr wrap="square" rtlCol="0">
            <a:spAutoFit/>
          </a:bodyPr>
          <a:lstStyle/>
          <a:p>
            <a:pPr algn="ctr"/>
            <a:r>
              <a:rPr kumimoji="1" lang="ja-JP" altLang="en-US" sz="2400">
                <a:latin typeface="HGP創英角ｺﾞｼｯｸUB" panose="020B0900000000000000" pitchFamily="50" charset="-128"/>
                <a:ea typeface="HGP創英角ｺﾞｼｯｸUB" panose="020B0900000000000000" pitchFamily="50" charset="-128"/>
              </a:rPr>
              <a:t>「実務がしっかり行えるサビ管</a:t>
            </a:r>
            <a:r>
              <a:rPr kumimoji="1" lang="ja-JP" altLang="en-US" sz="2400" dirty="0">
                <a:latin typeface="HGP創英角ｺﾞｼｯｸUB" panose="020B0900000000000000" pitchFamily="50" charset="-128"/>
                <a:ea typeface="HGP創英角ｺﾞｼｯｸUB" panose="020B0900000000000000" pitchFamily="50" charset="-128"/>
              </a:rPr>
              <a:t>・児発管」へ</a:t>
            </a:r>
          </a:p>
        </p:txBody>
      </p:sp>
    </p:spTree>
    <p:extLst>
      <p:ext uri="{BB962C8B-B14F-4D97-AF65-F5344CB8AC3E}">
        <p14:creationId xmlns:p14="http://schemas.microsoft.com/office/powerpoint/2010/main" val="4274177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5">
            <a:extLst>
              <a:ext uri="{FF2B5EF4-FFF2-40B4-BE49-F238E27FC236}">
                <a16:creationId xmlns:a16="http://schemas.microsoft.com/office/drawing/2014/main" id="{2D63B71F-CC83-C61A-3E68-8C2F7723DEB0}"/>
              </a:ext>
            </a:extLst>
          </p:cNvPr>
          <p:cNvSpPr>
            <a:spLocks noGrp="1"/>
          </p:cNvSpPr>
          <p:nvPr>
            <p:ph type="sldNum" sz="quarter" idx="12"/>
          </p:nvPr>
        </p:nvSpPr>
        <p:spPr/>
        <p:txBody>
          <a:bodyPr/>
          <a:lstStyle/>
          <a:p>
            <a:fld id="{025685A1-0049-4CD2-890A-CDF303CF2553}" type="slidenum">
              <a:rPr lang="en-US" altLang="ja-JP"/>
              <a:pPr/>
              <a:t>27</a:t>
            </a:fld>
            <a:endParaRPr lang="en-US" altLang="ja-JP"/>
          </a:p>
        </p:txBody>
      </p:sp>
      <p:sp>
        <p:nvSpPr>
          <p:cNvPr id="551938" name="Rectangle 2">
            <a:extLst>
              <a:ext uri="{FF2B5EF4-FFF2-40B4-BE49-F238E27FC236}">
                <a16:creationId xmlns:a16="http://schemas.microsoft.com/office/drawing/2014/main" id="{CFFE4675-923E-ED70-5823-4DC84DFA8396}"/>
              </a:ext>
            </a:extLst>
          </p:cNvPr>
          <p:cNvSpPr>
            <a:spLocks noGrp="1" noChangeArrowheads="1"/>
          </p:cNvSpPr>
          <p:nvPr>
            <p:ph type="title"/>
          </p:nvPr>
        </p:nvSpPr>
        <p:spPr/>
        <p:txBody>
          <a:bodyPr/>
          <a:lstStyle/>
          <a:p>
            <a:br>
              <a:rPr lang="en-US" altLang="ja-JP" sz="4000"/>
            </a:br>
            <a:endParaRPr lang="en-US" altLang="ja-JP" sz="4000"/>
          </a:p>
        </p:txBody>
      </p:sp>
      <p:sp>
        <p:nvSpPr>
          <p:cNvPr id="551939" name="Rectangle 3">
            <a:extLst>
              <a:ext uri="{FF2B5EF4-FFF2-40B4-BE49-F238E27FC236}">
                <a16:creationId xmlns:a16="http://schemas.microsoft.com/office/drawing/2014/main" id="{D4B78CD7-2ED3-8D33-7509-588748E3CBAB}"/>
              </a:ext>
            </a:extLst>
          </p:cNvPr>
          <p:cNvSpPr>
            <a:spLocks noGrp="1" noChangeArrowheads="1"/>
          </p:cNvSpPr>
          <p:nvPr>
            <p:ph type="body" idx="1"/>
          </p:nvPr>
        </p:nvSpPr>
        <p:spPr>
          <a:xfrm>
            <a:off x="468312" y="333376"/>
            <a:ext cx="8423439" cy="5704817"/>
          </a:xfrm>
        </p:spPr>
        <p:txBody>
          <a:bodyPr>
            <a:normAutofit/>
          </a:bodyPr>
          <a:lstStyle/>
          <a:p>
            <a:pPr>
              <a:lnSpc>
                <a:spcPct val="80000"/>
              </a:lnSpc>
              <a:buFontTx/>
              <a:buNone/>
            </a:pPr>
            <a:r>
              <a:rPr lang="ja-JP" altLang="en-US" sz="2000" b="1" dirty="0"/>
              <a:t>　　　　　　　　　　　　　</a:t>
            </a:r>
          </a:p>
          <a:p>
            <a:pPr>
              <a:lnSpc>
                <a:spcPct val="110000"/>
              </a:lnSpc>
              <a:spcBef>
                <a:spcPts val="1200"/>
              </a:spcBef>
              <a:buFontTx/>
              <a:buNone/>
            </a:pPr>
            <a:r>
              <a:rPr lang="ja-JP" altLang="en-US" sz="2000" b="1" dirty="0"/>
              <a:t>１）今回の指導者養成研修への参加について、都道府県レベルでどのような</a:t>
            </a:r>
            <a:r>
              <a:rPr lang="ja-JP" altLang="en-US" sz="2000" b="1" dirty="0">
                <a:solidFill>
                  <a:srgbClr val="FF3300"/>
                </a:solidFill>
              </a:rPr>
              <a:t>目的（派遣目的）の設定</a:t>
            </a:r>
            <a:r>
              <a:rPr lang="ja-JP" altLang="en-US" sz="2000" b="1" dirty="0"/>
              <a:t>がされているか。</a:t>
            </a:r>
          </a:p>
          <a:p>
            <a:pPr>
              <a:lnSpc>
                <a:spcPct val="110000"/>
              </a:lnSpc>
              <a:spcBef>
                <a:spcPts val="1200"/>
              </a:spcBef>
              <a:buFontTx/>
              <a:buNone/>
            </a:pPr>
            <a:endParaRPr lang="ja-JP" altLang="en-US" sz="2000" b="1" dirty="0"/>
          </a:p>
          <a:p>
            <a:pPr>
              <a:lnSpc>
                <a:spcPct val="110000"/>
              </a:lnSpc>
              <a:spcBef>
                <a:spcPts val="1200"/>
              </a:spcBef>
              <a:buFontTx/>
              <a:buNone/>
            </a:pPr>
            <a:r>
              <a:rPr lang="ja-JP" altLang="en-US" sz="2000" b="1" dirty="0"/>
              <a:t>２）今回の指導者養成研修の参加について、受講生自身が、何を</a:t>
            </a:r>
            <a:r>
              <a:rPr lang="ja-JP" altLang="en-US" sz="2000" b="1" dirty="0">
                <a:solidFill>
                  <a:srgbClr val="FF0000"/>
                </a:solidFill>
              </a:rPr>
              <a:t>取得し</a:t>
            </a:r>
            <a:r>
              <a:rPr lang="ja-JP" altLang="en-US" sz="2000" b="1" dirty="0">
                <a:solidFill>
                  <a:srgbClr val="FF3300"/>
                </a:solidFill>
              </a:rPr>
              <a:t>・都道府県に持って帰ろうと考えているか</a:t>
            </a:r>
            <a:r>
              <a:rPr lang="ja-JP" altLang="en-US" sz="2000" b="1" dirty="0"/>
              <a:t>。</a:t>
            </a:r>
          </a:p>
          <a:p>
            <a:pPr>
              <a:lnSpc>
                <a:spcPct val="110000"/>
              </a:lnSpc>
              <a:spcBef>
                <a:spcPts val="1200"/>
              </a:spcBef>
              <a:buFontTx/>
              <a:buNone/>
            </a:pPr>
            <a:endParaRPr lang="ja-JP" altLang="en-US" sz="2000" b="1" dirty="0"/>
          </a:p>
          <a:p>
            <a:pPr>
              <a:lnSpc>
                <a:spcPct val="110000"/>
              </a:lnSpc>
              <a:spcBef>
                <a:spcPts val="1200"/>
              </a:spcBef>
              <a:buFontTx/>
              <a:buNone/>
            </a:pPr>
            <a:r>
              <a:rPr lang="ja-JP" altLang="en-US" sz="2000" b="1" dirty="0"/>
              <a:t>３）各都道府県において、サービス管理責任者・児童発達管理責任者研修の受講希望者に、どのような</a:t>
            </a:r>
            <a:r>
              <a:rPr lang="ja-JP" altLang="en-US" sz="2000" b="1" dirty="0">
                <a:solidFill>
                  <a:srgbClr val="FF3300"/>
                </a:solidFill>
              </a:rPr>
              <a:t>期待と役割</a:t>
            </a:r>
            <a:r>
              <a:rPr lang="ja-JP" altLang="en-US" sz="2000" b="1" dirty="0"/>
              <a:t>があるか</a:t>
            </a:r>
          </a:p>
          <a:p>
            <a:pPr>
              <a:lnSpc>
                <a:spcPct val="110000"/>
              </a:lnSpc>
              <a:spcBef>
                <a:spcPts val="1200"/>
              </a:spcBef>
              <a:buFontTx/>
              <a:buNone/>
            </a:pPr>
            <a:r>
              <a:rPr lang="ja-JP" altLang="en-US" sz="2000" b="1" dirty="0"/>
              <a:t>　　（地域で内容を議論されているなら、どのような内容か）。</a:t>
            </a:r>
          </a:p>
          <a:p>
            <a:pPr>
              <a:lnSpc>
                <a:spcPct val="110000"/>
              </a:lnSpc>
              <a:spcBef>
                <a:spcPts val="1200"/>
              </a:spcBef>
              <a:buFontTx/>
              <a:buNone/>
            </a:pPr>
            <a:endParaRPr lang="ja-JP" altLang="en-US" sz="2000" b="1" dirty="0"/>
          </a:p>
          <a:p>
            <a:pPr>
              <a:lnSpc>
                <a:spcPct val="110000"/>
              </a:lnSpc>
              <a:spcBef>
                <a:spcPts val="1200"/>
              </a:spcBef>
              <a:buFontTx/>
              <a:buNone/>
            </a:pPr>
            <a:r>
              <a:rPr lang="ja-JP" altLang="en-US" sz="2000" b="1" dirty="0"/>
              <a:t>４）指導者養成研修修了後、各都道府県単位での研修は</a:t>
            </a:r>
            <a:r>
              <a:rPr lang="ja-JP" altLang="en-US" sz="2000" b="1" dirty="0">
                <a:solidFill>
                  <a:srgbClr val="FF3300"/>
                </a:solidFill>
              </a:rPr>
              <a:t>どのような内容・方法で行うべき</a:t>
            </a:r>
            <a:r>
              <a:rPr lang="ja-JP" altLang="en-US" sz="2000" b="1" dirty="0"/>
              <a:t>か、どうお考えか。（地域特性をふまえて）</a:t>
            </a:r>
          </a:p>
          <a:p>
            <a:pPr>
              <a:lnSpc>
                <a:spcPct val="80000"/>
              </a:lnSpc>
              <a:buFontTx/>
              <a:buNone/>
            </a:pPr>
            <a:endParaRPr lang="en-US" altLang="ja-JP" sz="20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BA42995-5D74-42C5-BD0E-F4CE6F435761}"/>
              </a:ext>
            </a:extLst>
          </p:cNvPr>
          <p:cNvSpPr>
            <a:spLocks noGrp="1"/>
          </p:cNvSpPr>
          <p:nvPr>
            <p:ph idx="1"/>
          </p:nvPr>
        </p:nvSpPr>
        <p:spPr>
          <a:xfrm>
            <a:off x="316922" y="1111348"/>
            <a:ext cx="8700954" cy="5299842"/>
          </a:xfrm>
        </p:spPr>
        <p:txBody>
          <a:bodyPr>
            <a:normAutofit lnSpcReduction="10000"/>
          </a:bodyPr>
          <a:lstStyle/>
          <a:p>
            <a:pPr marL="0" indent="0">
              <a:buNone/>
            </a:pPr>
            <a:r>
              <a:rPr kumimoji="1" lang="ja-JP" altLang="en-US" dirty="0"/>
              <a:t>課題として</a:t>
            </a:r>
            <a:endParaRPr kumimoji="1" lang="en-US" altLang="ja-JP" dirty="0"/>
          </a:p>
          <a:p>
            <a:pPr marL="0" indent="0">
              <a:buNone/>
            </a:pPr>
            <a:r>
              <a:rPr kumimoji="1" lang="ja-JP" altLang="en-US" dirty="0"/>
              <a:t>　・リーダー不在</a:t>
            </a:r>
            <a:endParaRPr kumimoji="1" lang="en-US" altLang="ja-JP" dirty="0"/>
          </a:p>
          <a:p>
            <a:pPr marL="0" indent="0">
              <a:buNone/>
            </a:pPr>
            <a:r>
              <a:rPr lang="ja-JP" altLang="en-US" dirty="0"/>
              <a:t>　・ファシリテーター不足　　　　 が挙げられるが</a:t>
            </a:r>
            <a:endParaRPr lang="en-US" altLang="ja-JP" dirty="0"/>
          </a:p>
          <a:p>
            <a:pPr marL="0" indent="0">
              <a:buNone/>
            </a:pPr>
            <a:endParaRPr lang="en-US" altLang="ja-JP" dirty="0"/>
          </a:p>
          <a:p>
            <a:pPr marL="0" indent="0">
              <a:buNone/>
            </a:pPr>
            <a:r>
              <a:rPr lang="ja-JP" altLang="en-US" dirty="0"/>
              <a:t>研修を企画すること自体が</a:t>
            </a:r>
            <a:endParaRPr lang="en-US" altLang="ja-JP" dirty="0"/>
          </a:p>
          <a:p>
            <a:pPr marL="0" indent="0">
              <a:buNone/>
            </a:pPr>
            <a:r>
              <a:rPr lang="ja-JP" altLang="en-US" dirty="0"/>
              <a:t>　・地域におけるリーダーの育成</a:t>
            </a:r>
            <a:endParaRPr lang="en-US" altLang="ja-JP" dirty="0"/>
          </a:p>
          <a:p>
            <a:pPr marL="0" indent="0">
              <a:buNone/>
            </a:pPr>
            <a:r>
              <a:rPr lang="ja-JP" altLang="en-US" dirty="0"/>
              <a:t>　・ネットワークづくり</a:t>
            </a:r>
            <a:endParaRPr lang="en-US" altLang="ja-JP" dirty="0"/>
          </a:p>
          <a:p>
            <a:pPr marL="0" indent="0">
              <a:buNone/>
            </a:pPr>
            <a:r>
              <a:rPr lang="ja-JP" altLang="en-US" dirty="0"/>
              <a:t>　・自立支援協議会の活性化　　　　　  につながる</a:t>
            </a:r>
            <a:endParaRPr lang="en-US" altLang="ja-JP" dirty="0"/>
          </a:p>
          <a:p>
            <a:pPr marL="0" indent="0">
              <a:buNone/>
            </a:pPr>
            <a:endParaRPr kumimoji="1" lang="en-US" altLang="ja-JP" sz="2400" dirty="0"/>
          </a:p>
          <a:p>
            <a:pPr marL="0" indent="0">
              <a:buNone/>
            </a:pPr>
            <a:r>
              <a:rPr lang="ja-JP" altLang="en-US" sz="2400" dirty="0"/>
              <a:t>　</a:t>
            </a:r>
            <a:r>
              <a:rPr lang="en-US" altLang="ja-JP" sz="2000" dirty="0"/>
              <a:t>※</a:t>
            </a:r>
            <a:r>
              <a:rPr lang="ja-JP" altLang="en-US" sz="2000" dirty="0"/>
              <a:t>　</a:t>
            </a:r>
            <a:r>
              <a:rPr kumimoji="1" lang="ja-JP" altLang="en-US" sz="2000" dirty="0"/>
              <a:t>サビ児管が協議会に積極的に参画し、利用者の課題を共有し、</a:t>
            </a:r>
            <a:endParaRPr kumimoji="1" lang="en-US" altLang="ja-JP" sz="2000" dirty="0"/>
          </a:p>
          <a:p>
            <a:pPr marL="0" indent="0">
              <a:buNone/>
            </a:pPr>
            <a:r>
              <a:rPr lang="ja-JP" altLang="en-US" sz="2000" dirty="0"/>
              <a:t>　　　　</a:t>
            </a:r>
            <a:r>
              <a:rPr kumimoji="1" lang="ja-JP" altLang="en-US" sz="2000" dirty="0"/>
              <a:t>地域課題として解決を図っていく流れを作る</a:t>
            </a:r>
            <a:r>
              <a:rPr lang="ja-JP" altLang="en-US" sz="2000" dirty="0"/>
              <a:t>　　→多職種連携</a:t>
            </a:r>
            <a:endParaRPr kumimoji="1" lang="en-US" altLang="ja-JP" sz="2000" dirty="0"/>
          </a:p>
          <a:p>
            <a:pPr marL="0" indent="0">
              <a:buNone/>
            </a:pPr>
            <a:endParaRPr kumimoji="1" lang="en-US" altLang="ja-JP" sz="2000" dirty="0"/>
          </a:p>
          <a:p>
            <a:pPr marL="0" indent="0">
              <a:buNone/>
            </a:pPr>
            <a:endParaRPr kumimoji="1" lang="ja-JP" altLang="en-US" dirty="0"/>
          </a:p>
        </p:txBody>
      </p:sp>
      <p:sp>
        <p:nvSpPr>
          <p:cNvPr id="5" name="左大かっこ 4">
            <a:extLst>
              <a:ext uri="{FF2B5EF4-FFF2-40B4-BE49-F238E27FC236}">
                <a16:creationId xmlns:a16="http://schemas.microsoft.com/office/drawing/2014/main" id="{AF6A504D-09F6-48A8-8EAD-A60948569F4C}"/>
              </a:ext>
            </a:extLst>
          </p:cNvPr>
          <p:cNvSpPr/>
          <p:nvPr/>
        </p:nvSpPr>
        <p:spPr>
          <a:xfrm>
            <a:off x="763372" y="1655258"/>
            <a:ext cx="45719" cy="675249"/>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 name="左大かっこ 5">
            <a:extLst>
              <a:ext uri="{FF2B5EF4-FFF2-40B4-BE49-F238E27FC236}">
                <a16:creationId xmlns:a16="http://schemas.microsoft.com/office/drawing/2014/main" id="{246D5B50-957E-4A66-849D-E74AC8795670}"/>
              </a:ext>
            </a:extLst>
          </p:cNvPr>
          <p:cNvSpPr/>
          <p:nvPr/>
        </p:nvSpPr>
        <p:spPr>
          <a:xfrm>
            <a:off x="716397" y="3535721"/>
            <a:ext cx="45719" cy="1223889"/>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FC5F03F1-D850-CE52-69D0-4AFF78B9098B}"/>
              </a:ext>
            </a:extLst>
          </p:cNvPr>
          <p:cNvSpPr txBox="1"/>
          <p:nvPr/>
        </p:nvSpPr>
        <p:spPr>
          <a:xfrm>
            <a:off x="316922" y="189186"/>
            <a:ext cx="4128954" cy="584775"/>
          </a:xfrm>
          <a:prstGeom prst="rect">
            <a:avLst/>
          </a:prstGeom>
          <a:noFill/>
        </p:spPr>
        <p:txBody>
          <a:bodyPr wrap="square" rtlCol="0">
            <a:spAutoFit/>
          </a:bodyPr>
          <a:lstStyle/>
          <a:p>
            <a:r>
              <a:rPr kumimoji="1" lang="ja-JP" altLang="en-US" sz="3200" dirty="0"/>
              <a:t>最後に</a:t>
            </a:r>
          </a:p>
        </p:txBody>
      </p:sp>
    </p:spTree>
    <p:extLst>
      <p:ext uri="{BB962C8B-B14F-4D97-AF65-F5344CB8AC3E}">
        <p14:creationId xmlns:p14="http://schemas.microsoft.com/office/powerpoint/2010/main" val="2647412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2"/>
          <p:cNvSpPr>
            <a:spLocks noGrp="1"/>
          </p:cNvSpPr>
          <p:nvPr>
            <p:ph type="title"/>
          </p:nvPr>
        </p:nvSpPr>
        <p:spPr>
          <a:xfrm>
            <a:off x="733425" y="621005"/>
            <a:ext cx="5515358" cy="810532"/>
          </a:xfrm>
          <a:solidFill>
            <a:schemeClr val="accent3">
              <a:lumMod val="20000"/>
              <a:lumOff val="80000"/>
            </a:schemeClr>
          </a:solidFill>
          <a:ln>
            <a:solidFill>
              <a:schemeClr val="tx2"/>
            </a:solidFill>
          </a:ln>
        </p:spPr>
        <p:txBody>
          <a:bodyPr rtlCol="0">
            <a:normAutofit fontScale="90000"/>
          </a:bodyPr>
          <a:lstStyle/>
          <a:p>
            <a:r>
              <a:rPr lang="ja-JP" altLang="en-US" sz="3600" dirty="0"/>
              <a:t>障害者自立支援法　</a:t>
            </a:r>
            <a:r>
              <a:rPr lang="ja-JP" altLang="en-US" sz="2000" dirty="0"/>
              <a:t>２００６年</a:t>
            </a:r>
            <a:endParaRPr lang="ja-JP" altLang="en-US" sz="3600" dirty="0"/>
          </a:p>
        </p:txBody>
      </p:sp>
      <p:sp>
        <p:nvSpPr>
          <p:cNvPr id="4" name="タイトル 12"/>
          <p:cNvSpPr txBox="1">
            <a:spLocks/>
          </p:cNvSpPr>
          <p:nvPr/>
        </p:nvSpPr>
        <p:spPr>
          <a:xfrm>
            <a:off x="733425" y="3766719"/>
            <a:ext cx="5492435" cy="810532"/>
          </a:xfrm>
          <a:prstGeom prst="rect">
            <a:avLst/>
          </a:prstGeom>
          <a:solidFill>
            <a:schemeClr val="accent3">
              <a:lumMod val="20000"/>
              <a:lumOff val="80000"/>
            </a:schemeClr>
          </a:solidFill>
          <a:ln>
            <a:solidFill>
              <a:schemeClr val="tx2"/>
            </a:solidFill>
          </a:ln>
        </p:spPr>
        <p:txBody>
          <a:bodyPr vert="horz" lIns="91440" tIns="45720" rIns="91440" bIns="45720" rtlCol="0" anchor="ctr">
            <a:normAutofit/>
          </a:bodyPr>
          <a:lstStyle/>
          <a:p>
            <a:pPr lvl="0">
              <a:spcBef>
                <a:spcPct val="0"/>
              </a:spcBef>
            </a:pPr>
            <a:r>
              <a:rPr kumimoji="1" lang="ja-JP" altLang="en-US" sz="3600" b="1" dirty="0">
                <a:ln w="22225">
                  <a:solidFill>
                    <a:schemeClr val="tx2"/>
                  </a:solidFill>
                  <a:prstDash val="solid"/>
                </a:ln>
                <a:solidFill>
                  <a:schemeClr val="tx2">
                    <a:lumMod val="60000"/>
                    <a:lumOff val="40000"/>
                  </a:schemeClr>
                </a:solidFill>
                <a:latin typeface="Meiryo UI" panose="020B0604030504040204" pitchFamily="50" charset="-128"/>
                <a:ea typeface="Meiryo UI" panose="020B0604030504040204" pitchFamily="50" charset="-128"/>
                <a:cs typeface="+mj-cs"/>
              </a:rPr>
              <a:t>障害者総合支援法　</a:t>
            </a:r>
            <a:r>
              <a:rPr kumimoji="1" lang="ja-JP" altLang="en-US" sz="2000" b="1" dirty="0">
                <a:ln w="22225">
                  <a:solidFill>
                    <a:schemeClr val="tx2"/>
                  </a:solidFill>
                  <a:prstDash val="solid"/>
                </a:ln>
                <a:solidFill>
                  <a:schemeClr val="tx2">
                    <a:lumMod val="60000"/>
                    <a:lumOff val="40000"/>
                  </a:schemeClr>
                </a:solidFill>
                <a:latin typeface="Meiryo UI" panose="020B0604030504040204" pitchFamily="50" charset="-128"/>
                <a:ea typeface="Meiryo UI" panose="020B0604030504040204" pitchFamily="50" charset="-128"/>
                <a:cs typeface="+mj-cs"/>
              </a:rPr>
              <a:t>２０１３年</a:t>
            </a:r>
            <a:endParaRPr kumimoji="1" lang="ja-JP" altLang="en-US" sz="3600" b="1" dirty="0">
              <a:ln w="22225">
                <a:solidFill>
                  <a:schemeClr val="tx2"/>
                </a:solidFill>
                <a:prstDash val="solid"/>
              </a:ln>
              <a:solidFill>
                <a:schemeClr val="tx2">
                  <a:lumMod val="60000"/>
                  <a:lumOff val="40000"/>
                </a:schemeClr>
              </a:solidFill>
              <a:latin typeface="Meiryo UI" panose="020B0604030504040204" pitchFamily="50" charset="-128"/>
              <a:ea typeface="Meiryo UI" panose="020B0604030504040204" pitchFamily="50" charset="-128"/>
              <a:cs typeface="+mj-cs"/>
            </a:endParaRPr>
          </a:p>
        </p:txBody>
      </p:sp>
      <p:sp>
        <p:nvSpPr>
          <p:cNvPr id="5" name="角丸四角形 4"/>
          <p:cNvSpPr/>
          <p:nvPr/>
        </p:nvSpPr>
        <p:spPr>
          <a:xfrm>
            <a:off x="719596" y="1484172"/>
            <a:ext cx="5515358" cy="2037805"/>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r>
              <a:rPr lang="en-US" altLang="ja-JP" dirty="0"/>
              <a:t>1. </a:t>
            </a:r>
            <a:r>
              <a:rPr lang="ja-JP" altLang="en-US" dirty="0"/>
              <a:t>障害者施策を</a:t>
            </a:r>
            <a:r>
              <a:rPr lang="en-US" altLang="ja-JP" dirty="0"/>
              <a:t>3</a:t>
            </a:r>
            <a:r>
              <a:rPr lang="ja-JP" altLang="en-US" dirty="0"/>
              <a:t>障害に一元化</a:t>
            </a:r>
          </a:p>
          <a:p>
            <a:r>
              <a:rPr lang="en-US" altLang="ja-JP" dirty="0"/>
              <a:t>2. </a:t>
            </a:r>
            <a:r>
              <a:rPr lang="ja-JP" altLang="en-US" dirty="0"/>
              <a:t>市町村へ一元化</a:t>
            </a:r>
          </a:p>
          <a:p>
            <a:r>
              <a:rPr lang="en-US" altLang="ja-JP" dirty="0"/>
              <a:t>3. </a:t>
            </a:r>
            <a:r>
              <a:rPr lang="ja-JP" altLang="en-US" dirty="0"/>
              <a:t>利用者本位のサービス体系に再編</a:t>
            </a:r>
          </a:p>
          <a:p>
            <a:r>
              <a:rPr lang="en-US" altLang="ja-JP" dirty="0"/>
              <a:t>4. </a:t>
            </a:r>
            <a:r>
              <a:rPr lang="ja-JP" altLang="en-US" dirty="0"/>
              <a:t>就労支援の抜本的強化</a:t>
            </a:r>
          </a:p>
          <a:p>
            <a:r>
              <a:rPr lang="en-US" altLang="ja-JP" dirty="0"/>
              <a:t>5. </a:t>
            </a:r>
            <a:r>
              <a:rPr lang="ja-JP" altLang="en-US" dirty="0"/>
              <a:t>支給決定の透明化・明確化</a:t>
            </a:r>
          </a:p>
          <a:p>
            <a:r>
              <a:rPr lang="en-US" altLang="ja-JP" dirty="0"/>
              <a:t>6. </a:t>
            </a:r>
            <a:r>
              <a:rPr lang="ja-JP" altLang="en-US" dirty="0"/>
              <a:t>安定的財源の確保</a:t>
            </a:r>
            <a:endParaRPr kumimoji="1" lang="ja-JP" altLang="en-US" dirty="0"/>
          </a:p>
        </p:txBody>
      </p:sp>
      <p:sp>
        <p:nvSpPr>
          <p:cNvPr id="7" name="角丸四角形 6"/>
          <p:cNvSpPr/>
          <p:nvPr/>
        </p:nvSpPr>
        <p:spPr>
          <a:xfrm>
            <a:off x="733425" y="4642181"/>
            <a:ext cx="5813114" cy="1663336"/>
          </a:xfrm>
          <a:prstGeom prst="roundRect">
            <a:avLst/>
          </a:prstGeom>
          <a:solidFill>
            <a:schemeClr val="tx2">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r>
              <a:rPr lang="en-US" altLang="ja-JP" dirty="0"/>
              <a:t>1. </a:t>
            </a:r>
            <a:r>
              <a:rPr lang="ja-JP" altLang="en-US" dirty="0"/>
              <a:t>制度の谷間のない支援の提供</a:t>
            </a:r>
          </a:p>
          <a:p>
            <a:r>
              <a:rPr lang="en-US" altLang="ja-JP" dirty="0"/>
              <a:t>2. </a:t>
            </a:r>
            <a:r>
              <a:rPr lang="ja-JP" altLang="en-US" dirty="0"/>
              <a:t>個々のニーズに基づいた地域生活支援体系の構築</a:t>
            </a:r>
          </a:p>
          <a:p>
            <a:r>
              <a:rPr lang="en-US" altLang="ja-JP" dirty="0"/>
              <a:t>3. </a:t>
            </a:r>
            <a:r>
              <a:rPr lang="ja-JP" altLang="en-US" dirty="0"/>
              <a:t>サービス基盤の計画的整備</a:t>
            </a:r>
          </a:p>
          <a:p>
            <a:r>
              <a:rPr lang="en-US" altLang="ja-JP" dirty="0"/>
              <a:t>4. </a:t>
            </a:r>
            <a:r>
              <a:rPr lang="ja-JP" altLang="en-US" dirty="0"/>
              <a:t>障害者施策の段階的実施第 </a:t>
            </a:r>
            <a:r>
              <a:rPr lang="en-US" altLang="ja-JP" dirty="0"/>
              <a:t>2 </a:t>
            </a:r>
            <a:r>
              <a:rPr lang="ja-JP" altLang="en-US" dirty="0"/>
              <a:t>レベル</a:t>
            </a:r>
          </a:p>
        </p:txBody>
      </p:sp>
      <p:sp>
        <p:nvSpPr>
          <p:cNvPr id="10" name="正方形/長方形 9"/>
          <p:cNvSpPr/>
          <p:nvPr/>
        </p:nvSpPr>
        <p:spPr>
          <a:xfrm>
            <a:off x="6615404" y="1183341"/>
            <a:ext cx="2422045" cy="3062088"/>
          </a:xfrm>
          <a:prstGeom prst="rect">
            <a:avLst/>
          </a:prstGeom>
          <a:solidFill>
            <a:srgbClr val="FFFF66"/>
          </a:solidFill>
        </p:spPr>
        <p:style>
          <a:lnRef idx="1">
            <a:schemeClr val="accent1"/>
          </a:lnRef>
          <a:fillRef idx="2">
            <a:schemeClr val="accent1"/>
          </a:fillRef>
          <a:effectRef idx="1">
            <a:schemeClr val="accent1"/>
          </a:effectRef>
          <a:fontRef idx="minor">
            <a:schemeClr val="dk1"/>
          </a:fontRef>
        </p:style>
        <p:txBody>
          <a:bodyPr rtlCol="0" anchor="ctr"/>
          <a:lstStyle/>
          <a:p>
            <a:r>
              <a:rPr lang="ja-JP" altLang="en-US" sz="1600" dirty="0">
                <a:solidFill>
                  <a:schemeClr val="accent3">
                    <a:lumMod val="50000"/>
                  </a:schemeClr>
                </a:solidFill>
              </a:rPr>
              <a:t>サービス管理責任者・児童発達支援管理責任者は障害者自立支援法に基づく新サービスの質の向上を図ることを目的に、利用者に関してアセスメントから個別支援計画の策定、モニタリングなど一連のサービス提供プロセス全般に関する責任を負う。</a:t>
            </a:r>
            <a:endParaRPr kumimoji="1" lang="ja-JP" altLang="en-US" sz="1600" dirty="0">
              <a:solidFill>
                <a:schemeClr val="accent3">
                  <a:lumMod val="50000"/>
                </a:schemeClr>
              </a:solidFill>
            </a:endParaRPr>
          </a:p>
        </p:txBody>
      </p:sp>
      <p:sp>
        <p:nvSpPr>
          <p:cNvPr id="11" name="右カーブ矢印 10"/>
          <p:cNvSpPr/>
          <p:nvPr/>
        </p:nvSpPr>
        <p:spPr>
          <a:xfrm>
            <a:off x="49304" y="849085"/>
            <a:ext cx="724359" cy="3636853"/>
          </a:xfrm>
          <a:prstGeom prst="curvedRightArrow">
            <a:avLst>
              <a:gd name="adj1" fmla="val 49051"/>
              <a:gd name="adj2" fmla="val 96392"/>
              <a:gd name="adj3" fmla="val 2500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solidFill>
                <a:schemeClr val="tx1"/>
              </a:solidFill>
            </a:endParaRPr>
          </a:p>
        </p:txBody>
      </p:sp>
      <p:sp>
        <p:nvSpPr>
          <p:cNvPr id="12" name="角丸四角形 11"/>
          <p:cNvSpPr/>
          <p:nvPr/>
        </p:nvSpPr>
        <p:spPr>
          <a:xfrm>
            <a:off x="6546540" y="322729"/>
            <a:ext cx="2517804" cy="914400"/>
          </a:xfrm>
          <a:prstGeom prst="roundRect">
            <a:avLst/>
          </a:prstGeom>
          <a:blipFill>
            <a:blip r:embed="rId3" cstate="print"/>
            <a:tile tx="0" ty="0" sx="100000" sy="100000" flip="none" algn="tl"/>
          </a:blipFill>
        </p:spPr>
        <p:style>
          <a:lnRef idx="1">
            <a:schemeClr val="accent1"/>
          </a:lnRef>
          <a:fillRef idx="2">
            <a:schemeClr val="accent1"/>
          </a:fillRef>
          <a:effectRef idx="1">
            <a:schemeClr val="accent1"/>
          </a:effectRef>
          <a:fontRef idx="minor">
            <a:schemeClr val="dk1"/>
          </a:fontRef>
        </p:style>
        <p:txBody>
          <a:bodyPr rtlCol="0" anchor="ctr"/>
          <a:lstStyle/>
          <a:p>
            <a:r>
              <a:rPr kumimoji="1" lang="ja-JP" altLang="en-US" sz="1600" b="1" dirty="0">
                <a:solidFill>
                  <a:schemeClr val="accent1">
                    <a:lumMod val="50000"/>
                  </a:schemeClr>
                </a:solidFill>
              </a:rPr>
              <a:t>サービス管理責任者・児童発達支援管理責任者の誕生！</a:t>
            </a:r>
          </a:p>
        </p:txBody>
      </p:sp>
      <p:sp>
        <p:nvSpPr>
          <p:cNvPr id="16" name="角丸四角形 15"/>
          <p:cNvSpPr/>
          <p:nvPr/>
        </p:nvSpPr>
        <p:spPr>
          <a:xfrm rot="20234932">
            <a:off x="79541" y="203999"/>
            <a:ext cx="1206610" cy="399124"/>
          </a:xfrm>
          <a:prstGeom prst="roundRect">
            <a:avLst/>
          </a:prstGeom>
          <a:solidFill>
            <a:srgbClr val="FF0000"/>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2400" dirty="0">
                <a:solidFill>
                  <a:schemeClr val="bg1"/>
                </a:solidFill>
              </a:rPr>
              <a:t>復習！</a:t>
            </a:r>
          </a:p>
        </p:txBody>
      </p:sp>
      <p:sp>
        <p:nvSpPr>
          <p:cNvPr id="2" name="スクロール: 横 1">
            <a:extLst>
              <a:ext uri="{FF2B5EF4-FFF2-40B4-BE49-F238E27FC236}">
                <a16:creationId xmlns:a16="http://schemas.microsoft.com/office/drawing/2014/main" id="{3F0AD6F3-6D67-4B2E-8EE3-FCD4F6F543AD}"/>
              </a:ext>
            </a:extLst>
          </p:cNvPr>
          <p:cNvSpPr/>
          <p:nvPr/>
        </p:nvSpPr>
        <p:spPr>
          <a:xfrm>
            <a:off x="6124575" y="4485939"/>
            <a:ext cx="2912874" cy="2049334"/>
          </a:xfrm>
          <a:prstGeom prst="horizontalScroll">
            <a:avLst/>
          </a:prstGeom>
          <a:effectLst>
            <a:glow rad="228600">
              <a:schemeClr val="accent1">
                <a:satMod val="175000"/>
                <a:alpha val="40000"/>
              </a:schemeClr>
            </a:glow>
          </a:effectLst>
          <a:scene3d>
            <a:camera prst="perspectiveHeroicExtremeLeftFacing"/>
            <a:lightRig rig="threePt" dir="t"/>
          </a:scene3d>
        </p:spPr>
        <p:style>
          <a:lnRef idx="1">
            <a:schemeClr val="accent6"/>
          </a:lnRef>
          <a:fillRef idx="3">
            <a:schemeClr val="accent6"/>
          </a:fillRef>
          <a:effectRef idx="2">
            <a:schemeClr val="accent6"/>
          </a:effectRef>
          <a:fontRef idx="minor">
            <a:schemeClr val="lt1"/>
          </a:fontRef>
        </p:style>
        <p:txBody>
          <a:bodyPr rtlCol="0" anchor="ctr"/>
          <a:lstStyle/>
          <a:p>
            <a:r>
              <a:rPr kumimoji="1" lang="ja-JP" altLang="en-US" sz="1600" dirty="0"/>
              <a:t>相談支援専門員とサービス管理責任者・児童発達支援管理責任者は、施策推進の要！</a:t>
            </a:r>
            <a:endParaRPr kumimoji="1" lang="ja-JP" altLang="en-US" sz="1400" dirty="0"/>
          </a:p>
        </p:txBody>
      </p:sp>
      <p:sp>
        <p:nvSpPr>
          <p:cNvPr id="14" name="フローチャート : せん孔テープ 13"/>
          <p:cNvSpPr/>
          <p:nvPr/>
        </p:nvSpPr>
        <p:spPr>
          <a:xfrm>
            <a:off x="6248400" y="849085"/>
            <a:ext cx="298139" cy="334256"/>
          </a:xfrm>
          <a:prstGeom prst="flowChartPunchedTap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120883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グラフ 6">
            <a:extLst>
              <a:ext uri="{FF2B5EF4-FFF2-40B4-BE49-F238E27FC236}">
                <a16:creationId xmlns:a16="http://schemas.microsoft.com/office/drawing/2014/main" id="{67BE7B41-4F81-455C-A6F4-54C7AC406104}"/>
              </a:ext>
            </a:extLst>
          </p:cNvPr>
          <p:cNvGraphicFramePr>
            <a:graphicFrameLocks/>
          </p:cNvGraphicFramePr>
          <p:nvPr>
            <p:extLst>
              <p:ext uri="{D42A27DB-BD31-4B8C-83A1-F6EECF244321}">
                <p14:modId xmlns:p14="http://schemas.microsoft.com/office/powerpoint/2010/main" val="2300568491"/>
              </p:ext>
            </p:extLst>
          </p:nvPr>
        </p:nvGraphicFramePr>
        <p:xfrm>
          <a:off x="0" y="1057845"/>
          <a:ext cx="9025847" cy="5800155"/>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a:extLst>
              <a:ext uri="{FF2B5EF4-FFF2-40B4-BE49-F238E27FC236}">
                <a16:creationId xmlns:a16="http://schemas.microsoft.com/office/drawing/2014/main" id="{822431D7-0923-490B-9561-F35C54426263}"/>
              </a:ext>
            </a:extLst>
          </p:cNvPr>
          <p:cNvSpPr>
            <a:spLocks noGrp="1"/>
          </p:cNvSpPr>
          <p:nvPr>
            <p:ph type="title"/>
          </p:nvPr>
        </p:nvSpPr>
        <p:spPr>
          <a:xfrm>
            <a:off x="3028563" y="1148562"/>
            <a:ext cx="3439916" cy="66389"/>
          </a:xfrm>
        </p:spPr>
        <p:txBody>
          <a:bodyPr>
            <a:noAutofit/>
          </a:bodyPr>
          <a:lstStyle/>
          <a:p>
            <a:r>
              <a:rPr kumimoji="1" lang="ja-JP" altLang="en-US" sz="2400" dirty="0"/>
              <a:t>事業所開設時期</a:t>
            </a:r>
          </a:p>
        </p:txBody>
      </p:sp>
      <p:sp>
        <p:nvSpPr>
          <p:cNvPr id="8" name="テキスト ボックス 7">
            <a:extLst>
              <a:ext uri="{FF2B5EF4-FFF2-40B4-BE49-F238E27FC236}">
                <a16:creationId xmlns:a16="http://schemas.microsoft.com/office/drawing/2014/main" id="{C2BB1F5B-F64E-4413-96F9-E4CE4022FD19}"/>
              </a:ext>
            </a:extLst>
          </p:cNvPr>
          <p:cNvSpPr txBox="1"/>
          <p:nvPr/>
        </p:nvSpPr>
        <p:spPr>
          <a:xfrm>
            <a:off x="218114" y="188988"/>
            <a:ext cx="8925886" cy="461665"/>
          </a:xfrm>
          <a:prstGeom prst="rect">
            <a:avLst/>
          </a:prstGeom>
          <a:noFill/>
        </p:spPr>
        <p:txBody>
          <a:bodyPr wrap="square" rtlCol="0">
            <a:spAutoFit/>
          </a:bodyPr>
          <a:lstStyle/>
          <a:p>
            <a:r>
              <a:rPr kumimoji="1" lang="ja-JP" altLang="en-US" sz="2400" dirty="0"/>
              <a:t>障害福祉サービス等報酬改定検証調査結果（令和６年度調査）</a:t>
            </a:r>
          </a:p>
        </p:txBody>
      </p:sp>
    </p:spTree>
    <p:extLst>
      <p:ext uri="{BB962C8B-B14F-4D97-AF65-F5344CB8AC3E}">
        <p14:creationId xmlns:p14="http://schemas.microsoft.com/office/powerpoint/2010/main" val="1289158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2"/>
          <p:cNvSpPr txBox="1">
            <a:spLocks noChangeArrowheads="1"/>
          </p:cNvSpPr>
          <p:nvPr/>
        </p:nvSpPr>
        <p:spPr bwMode="auto">
          <a:xfrm>
            <a:off x="132252" y="1002384"/>
            <a:ext cx="8893175" cy="1562277"/>
          </a:xfrm>
          <a:prstGeom prst="rect">
            <a:avLst/>
          </a:prstGeom>
          <a:noFill/>
          <a:ln w="9525">
            <a:noFill/>
            <a:miter lim="800000"/>
            <a:headEnd/>
            <a:tailEnd/>
          </a:ln>
        </p:spPr>
        <p:txBody>
          <a:bodyPr lIns="84382" tIns="42191" rIns="84382" bIns="42191">
            <a:spAutoFit/>
          </a:bodyPr>
          <a:lstStyle/>
          <a:p>
            <a:pPr>
              <a:defRPr/>
            </a:pPr>
            <a:r>
              <a:rPr lang="ja-JP" altLang="en-US" sz="2215" b="1" u="sng" dirty="0">
                <a:solidFill>
                  <a:srgbClr val="000000"/>
                </a:solidFill>
                <a:latin typeface="ＭＳ Ｐゴシック"/>
                <a:ea typeface="ＭＳ Ｐゴシック"/>
              </a:rPr>
              <a:t>障害者総合支援法</a:t>
            </a:r>
            <a:endParaRPr lang="en-US" altLang="ja-JP" sz="2215" b="1" u="sng" dirty="0">
              <a:solidFill>
                <a:srgbClr val="000000"/>
              </a:solidFill>
              <a:latin typeface="ＭＳ Ｐゴシック"/>
              <a:ea typeface="ＭＳ Ｐゴシック"/>
            </a:endParaRPr>
          </a:p>
          <a:p>
            <a:pPr>
              <a:defRPr/>
            </a:pPr>
            <a:r>
              <a:rPr lang="ja-JP" altLang="en-US" sz="1846" b="1" dirty="0">
                <a:solidFill>
                  <a:srgbClr val="000000"/>
                </a:solidFill>
                <a:latin typeface="ＭＳ Ｐゴシック"/>
                <a:ea typeface="ＭＳ Ｐゴシック" pitchFamily="50" charset="-128"/>
              </a:rPr>
              <a:t>第４２条</a:t>
            </a:r>
          </a:p>
          <a:p>
            <a:pPr marL="334051" indent="-334051">
              <a:defRPr/>
            </a:pPr>
            <a:r>
              <a:rPr lang="ja-JP" altLang="en-US" sz="1846" b="1" dirty="0">
                <a:solidFill>
                  <a:srgbClr val="000000"/>
                </a:solidFill>
                <a:latin typeface="ＭＳ Ｐゴシック"/>
                <a:ea typeface="ＭＳ Ｐゴシック"/>
              </a:rPr>
              <a:t>　（指定障害福祉サービス事業者及び指定障害者支援施設等の設置者の責務） </a:t>
            </a:r>
          </a:p>
          <a:p>
            <a:pPr marL="249122" indent="-249122">
              <a:defRPr/>
            </a:pPr>
            <a:r>
              <a:rPr lang="ja-JP" altLang="en-US" sz="1846" b="1" dirty="0">
                <a:solidFill>
                  <a:srgbClr val="000000"/>
                </a:solidFill>
                <a:latin typeface="ＭＳ Ｐゴシック"/>
                <a:ea typeface="ＭＳ Ｐゴシック"/>
              </a:rPr>
              <a:t>２　指定事業者等は、その提供する障害福祉サービスの</a:t>
            </a:r>
            <a:r>
              <a:rPr lang="ja-JP" altLang="en-US" sz="1846" b="1" u="sng" dirty="0">
                <a:solidFill>
                  <a:srgbClr val="FF0000"/>
                </a:solidFill>
                <a:latin typeface="ＭＳ Ｐゴシック"/>
                <a:ea typeface="ＭＳ Ｐゴシック"/>
              </a:rPr>
              <a:t>質の評価を行うことその他の措置</a:t>
            </a:r>
            <a:r>
              <a:rPr lang="ja-JP" altLang="en-US" sz="1846" b="1" dirty="0">
                <a:solidFill>
                  <a:srgbClr val="000000"/>
                </a:solidFill>
                <a:latin typeface="ＭＳ Ｐゴシック"/>
                <a:ea typeface="ＭＳ Ｐゴシック"/>
              </a:rPr>
              <a:t>を講ずることにより、障害福祉サービスの</a:t>
            </a:r>
            <a:r>
              <a:rPr lang="ja-JP" altLang="en-US" sz="1846" b="1" u="sng" dirty="0">
                <a:solidFill>
                  <a:srgbClr val="FF0000"/>
                </a:solidFill>
                <a:latin typeface="ＭＳ Ｐゴシック"/>
                <a:ea typeface="ＭＳ Ｐゴシック"/>
              </a:rPr>
              <a:t>質の向上</a:t>
            </a:r>
            <a:r>
              <a:rPr lang="ja-JP" altLang="en-US" sz="1846" b="1" dirty="0">
                <a:solidFill>
                  <a:srgbClr val="000000"/>
                </a:solidFill>
                <a:latin typeface="ＭＳ Ｐゴシック"/>
                <a:ea typeface="ＭＳ Ｐゴシック"/>
              </a:rPr>
              <a:t>に努めなければならない。</a:t>
            </a:r>
            <a:endParaRPr lang="en-US" altLang="ja-JP" sz="1846" b="1" dirty="0">
              <a:solidFill>
                <a:srgbClr val="000000"/>
              </a:solidFill>
              <a:latin typeface="ＭＳ Ｐゴシック"/>
              <a:ea typeface="ＭＳ Ｐゴシック"/>
            </a:endParaRPr>
          </a:p>
        </p:txBody>
      </p:sp>
      <p:sp>
        <p:nvSpPr>
          <p:cNvPr id="238595" name="Rectangle 3"/>
          <p:cNvSpPr>
            <a:spLocks noChangeArrowheads="1"/>
          </p:cNvSpPr>
          <p:nvPr/>
        </p:nvSpPr>
        <p:spPr bwMode="auto">
          <a:xfrm>
            <a:off x="571504" y="238494"/>
            <a:ext cx="7786688" cy="539818"/>
          </a:xfrm>
          <a:prstGeom prst="rect">
            <a:avLst/>
          </a:prstGeom>
          <a:noFill/>
          <a:ln w="9525" algn="ctr">
            <a:noFill/>
            <a:miter lim="800000"/>
            <a:headEnd/>
            <a:tailEnd/>
          </a:ln>
          <a:effectLst/>
        </p:spPr>
        <p:txBody>
          <a:bodyPr lIns="84382" tIns="42191" rIns="84382" bIns="42191">
            <a:spAutoFit/>
          </a:bodyPr>
          <a:lstStyle/>
          <a:p>
            <a:pPr algn="ctr">
              <a:spcBef>
                <a:spcPct val="50000"/>
              </a:spcBef>
              <a:defRPr/>
            </a:pPr>
            <a:r>
              <a:rPr lang="ja-JP" altLang="en-US" sz="2954" dirty="0">
                <a:solidFill>
                  <a:srgbClr val="0000FF"/>
                </a:solidFill>
                <a:effectLst>
                  <a:outerShdw blurRad="38100" dist="38100" dir="2700000" algn="tl">
                    <a:srgbClr val="C0C0C0"/>
                  </a:outerShdw>
                </a:effectLst>
                <a:latin typeface="HG創英角ｺﾞｼｯｸUB" pitchFamily="49" charset="-128"/>
                <a:ea typeface="HG創英角ｺﾞｼｯｸUB" pitchFamily="49" charset="-128"/>
              </a:rPr>
              <a:t>サービス事業者等の責務</a:t>
            </a:r>
          </a:p>
        </p:txBody>
      </p:sp>
      <p:sp>
        <p:nvSpPr>
          <p:cNvPr id="4" name="Text Box 2"/>
          <p:cNvSpPr txBox="1">
            <a:spLocks noChangeArrowheads="1"/>
          </p:cNvSpPr>
          <p:nvPr/>
        </p:nvSpPr>
        <p:spPr bwMode="auto">
          <a:xfrm>
            <a:off x="118585" y="2887090"/>
            <a:ext cx="8893175" cy="3266590"/>
          </a:xfrm>
          <a:prstGeom prst="rect">
            <a:avLst/>
          </a:prstGeom>
          <a:noFill/>
          <a:ln w="9525">
            <a:noFill/>
            <a:miter lim="800000"/>
            <a:headEnd/>
            <a:tailEnd/>
          </a:ln>
        </p:spPr>
        <p:txBody>
          <a:bodyPr lIns="84382" tIns="42191" rIns="84382" bIns="42191">
            <a:spAutoFit/>
          </a:bodyPr>
          <a:lstStyle/>
          <a:p>
            <a:pPr>
              <a:defRPr/>
            </a:pPr>
            <a:r>
              <a:rPr lang="ja-JP" altLang="en-US" sz="2215" b="1" u="sng" dirty="0">
                <a:solidFill>
                  <a:srgbClr val="000000"/>
                </a:solidFill>
                <a:latin typeface="ＭＳ Ｐゴシック"/>
                <a:ea typeface="ＭＳ Ｐゴシック" pitchFamily="50" charset="-128"/>
              </a:rPr>
              <a:t>児童福祉法</a:t>
            </a:r>
            <a:endParaRPr lang="en-US" altLang="ja-JP" sz="2215" b="1" u="sng" dirty="0">
              <a:solidFill>
                <a:srgbClr val="000000"/>
              </a:solidFill>
              <a:latin typeface="ＭＳ Ｐゴシック"/>
              <a:ea typeface="ＭＳ Ｐゴシック" pitchFamily="50" charset="-128"/>
            </a:endParaRPr>
          </a:p>
          <a:p>
            <a:pPr>
              <a:defRPr/>
            </a:pPr>
            <a:r>
              <a:rPr lang="ja-JP" altLang="en-US" sz="1846" b="1" dirty="0">
                <a:solidFill>
                  <a:srgbClr val="000000"/>
                </a:solidFill>
                <a:latin typeface="ＭＳ Ｐゴシック"/>
                <a:ea typeface="ＭＳ Ｐゴシック" pitchFamily="50" charset="-128"/>
              </a:rPr>
              <a:t>第２１条の５の</a:t>
            </a:r>
            <a:r>
              <a:rPr lang="en-US" altLang="ja-JP" sz="1846" b="1" dirty="0">
                <a:solidFill>
                  <a:srgbClr val="000000"/>
                </a:solidFill>
                <a:latin typeface="ＭＳ Ｐゴシック"/>
                <a:ea typeface="ＭＳ Ｐゴシック" pitchFamily="50" charset="-128"/>
              </a:rPr>
              <a:t>18</a:t>
            </a:r>
            <a:endParaRPr lang="ja-JP" altLang="en-US" sz="1846" b="1" dirty="0">
              <a:solidFill>
                <a:srgbClr val="000000"/>
              </a:solidFill>
              <a:latin typeface="ＭＳ Ｐゴシック"/>
              <a:ea typeface="ＭＳ Ｐゴシック" pitchFamily="50" charset="-128"/>
            </a:endParaRPr>
          </a:p>
          <a:p>
            <a:pPr marL="334051" indent="-334051">
              <a:defRPr/>
            </a:pPr>
            <a:r>
              <a:rPr lang="ja-JP" altLang="en-US" sz="1846" b="1" dirty="0">
                <a:solidFill>
                  <a:srgbClr val="000000"/>
                </a:solidFill>
                <a:latin typeface="ＭＳ Ｐゴシック"/>
                <a:ea typeface="ＭＳ Ｐゴシック"/>
              </a:rPr>
              <a:t>　（指定障害児通所支援事業者及び指定医療機関の設置者の責務） </a:t>
            </a:r>
          </a:p>
          <a:p>
            <a:pPr marL="244678" indent="-244678">
              <a:defRPr/>
            </a:pPr>
            <a:r>
              <a:rPr lang="ja-JP" altLang="en-US" sz="1846" b="1" dirty="0">
                <a:solidFill>
                  <a:srgbClr val="000000"/>
                </a:solidFill>
                <a:latin typeface="ＭＳ Ｐゴシック"/>
                <a:ea typeface="ＭＳ Ｐゴシック"/>
              </a:rPr>
              <a:t>２　指定障害児事業者等は、その提供する障害児通所支援の</a:t>
            </a:r>
            <a:r>
              <a:rPr lang="ja-JP" altLang="en-US" sz="1846" b="1" u="sng" dirty="0">
                <a:solidFill>
                  <a:srgbClr val="FF0000"/>
                </a:solidFill>
                <a:latin typeface="ＭＳ Ｐゴシック"/>
                <a:ea typeface="ＭＳ Ｐゴシック"/>
              </a:rPr>
              <a:t>質の評価を行うことその他の措置</a:t>
            </a:r>
            <a:r>
              <a:rPr lang="ja-JP" altLang="en-US" sz="1846" b="1" dirty="0">
                <a:solidFill>
                  <a:srgbClr val="000000"/>
                </a:solidFill>
                <a:latin typeface="ＭＳ Ｐゴシック"/>
                <a:ea typeface="ＭＳ Ｐゴシック"/>
              </a:rPr>
              <a:t>を講ずることにより、障害児通所支援の</a:t>
            </a:r>
            <a:r>
              <a:rPr lang="ja-JP" altLang="en-US" sz="1846" b="1" u="sng" dirty="0">
                <a:solidFill>
                  <a:srgbClr val="FF0000"/>
                </a:solidFill>
                <a:latin typeface="ＭＳ Ｐゴシック"/>
                <a:ea typeface="ＭＳ Ｐゴシック"/>
              </a:rPr>
              <a:t>質の向上</a:t>
            </a:r>
            <a:r>
              <a:rPr lang="ja-JP" altLang="en-US" sz="1846" b="1" dirty="0">
                <a:solidFill>
                  <a:srgbClr val="000000"/>
                </a:solidFill>
                <a:latin typeface="ＭＳ Ｐゴシック"/>
                <a:ea typeface="ＭＳ Ｐゴシック"/>
              </a:rPr>
              <a:t>に努めなければならない。</a:t>
            </a:r>
            <a:endParaRPr lang="en-US" altLang="ja-JP" sz="1846" b="1" dirty="0">
              <a:solidFill>
                <a:srgbClr val="000000"/>
              </a:solidFill>
              <a:latin typeface="ＭＳ Ｐゴシック"/>
              <a:ea typeface="ＭＳ Ｐゴシック"/>
            </a:endParaRPr>
          </a:p>
          <a:p>
            <a:pPr marL="244678" indent="-244678">
              <a:defRPr/>
            </a:pPr>
            <a:endParaRPr lang="en-US" altLang="ja-JP" sz="1846" b="1" dirty="0">
              <a:solidFill>
                <a:srgbClr val="000000"/>
              </a:solidFill>
              <a:latin typeface="ＭＳ Ｐゴシック"/>
              <a:ea typeface="ＭＳ Ｐゴシック"/>
            </a:endParaRPr>
          </a:p>
          <a:p>
            <a:pPr marL="244678" indent="-244678">
              <a:defRPr/>
            </a:pPr>
            <a:r>
              <a:rPr lang="ja-JP" altLang="en-US" sz="1846" b="1" dirty="0">
                <a:solidFill>
                  <a:srgbClr val="000000"/>
                </a:solidFill>
                <a:latin typeface="ＭＳ Ｐゴシック"/>
                <a:ea typeface="ＭＳ Ｐゴシック"/>
              </a:rPr>
              <a:t>第２４条の１１</a:t>
            </a:r>
            <a:endParaRPr lang="en-US" altLang="ja-JP" sz="1846" b="1" dirty="0">
              <a:solidFill>
                <a:srgbClr val="000000"/>
              </a:solidFill>
              <a:latin typeface="ＭＳ Ｐゴシック"/>
              <a:ea typeface="ＭＳ Ｐゴシック"/>
            </a:endParaRPr>
          </a:p>
          <a:p>
            <a:pPr marL="244678" indent="-244678">
              <a:defRPr/>
            </a:pPr>
            <a:r>
              <a:rPr lang="ja-JP" altLang="en-US" sz="1846" b="1" dirty="0">
                <a:solidFill>
                  <a:srgbClr val="000000"/>
                </a:solidFill>
                <a:latin typeface="ＭＳ Ｐゴシック"/>
                <a:ea typeface="ＭＳ Ｐゴシック"/>
              </a:rPr>
              <a:t>　（指定障害児入所施設等の設置者の責務）</a:t>
            </a:r>
            <a:endParaRPr lang="en-US" altLang="ja-JP" sz="1846" b="1" dirty="0">
              <a:solidFill>
                <a:srgbClr val="000000"/>
              </a:solidFill>
              <a:latin typeface="ＭＳ Ｐゴシック"/>
              <a:ea typeface="ＭＳ Ｐゴシック"/>
            </a:endParaRPr>
          </a:p>
          <a:p>
            <a:pPr marL="244678" indent="-244678">
              <a:defRPr/>
            </a:pPr>
            <a:r>
              <a:rPr lang="ja-JP" altLang="en-US" sz="1846" b="1" dirty="0">
                <a:solidFill>
                  <a:srgbClr val="000000"/>
                </a:solidFill>
                <a:latin typeface="ＭＳ Ｐゴシック"/>
                <a:ea typeface="ＭＳ Ｐゴシック"/>
              </a:rPr>
              <a:t>２　指定障害児入所施設等の設置者は、その提供する障害児入所支援の</a:t>
            </a:r>
            <a:r>
              <a:rPr lang="ja-JP" altLang="en-US" sz="1846" b="1" u="sng" dirty="0">
                <a:solidFill>
                  <a:srgbClr val="FF0000"/>
                </a:solidFill>
                <a:latin typeface="ＭＳ Ｐゴシック"/>
                <a:ea typeface="ＭＳ Ｐゴシック"/>
              </a:rPr>
              <a:t>質の評価を行うことその他の措置</a:t>
            </a:r>
            <a:r>
              <a:rPr lang="ja-JP" altLang="en-US" sz="1846" b="1" dirty="0">
                <a:solidFill>
                  <a:srgbClr val="000000"/>
                </a:solidFill>
                <a:latin typeface="ＭＳ Ｐゴシック"/>
                <a:ea typeface="ＭＳ Ｐゴシック"/>
              </a:rPr>
              <a:t>を講ずることにより、障害児入所支援の</a:t>
            </a:r>
            <a:r>
              <a:rPr lang="ja-JP" altLang="en-US" sz="1846" b="1" u="sng" dirty="0">
                <a:solidFill>
                  <a:srgbClr val="FF0000"/>
                </a:solidFill>
                <a:latin typeface="ＭＳ Ｐゴシック"/>
                <a:ea typeface="ＭＳ Ｐゴシック"/>
              </a:rPr>
              <a:t>質の向上</a:t>
            </a:r>
            <a:r>
              <a:rPr lang="ja-JP" altLang="en-US" sz="1846" b="1" dirty="0">
                <a:solidFill>
                  <a:srgbClr val="000000"/>
                </a:solidFill>
                <a:latin typeface="ＭＳ Ｐゴシック"/>
                <a:ea typeface="ＭＳ Ｐゴシック"/>
              </a:rPr>
              <a:t>に努めなければならない。</a:t>
            </a:r>
            <a:endParaRPr lang="en-US" altLang="ja-JP" sz="1846" b="1" dirty="0">
              <a:solidFill>
                <a:srgbClr val="000000"/>
              </a:solidFill>
              <a:latin typeface="ＭＳ Ｐゴシック"/>
              <a:ea typeface="ＭＳ Ｐゴシック"/>
            </a:endParaRPr>
          </a:p>
        </p:txBody>
      </p:sp>
      <p:sp>
        <p:nvSpPr>
          <p:cNvPr id="3" name="スライド番号プレースホルダー 2"/>
          <p:cNvSpPr>
            <a:spLocks noGrp="1"/>
          </p:cNvSpPr>
          <p:nvPr>
            <p:ph type="sldNum" sz="quarter" idx="12"/>
          </p:nvPr>
        </p:nvSpPr>
        <p:spPr/>
        <p:txBody>
          <a:bodyPr/>
          <a:lstStyle/>
          <a:p>
            <a:pPr>
              <a:defRPr/>
            </a:pPr>
            <a:fld id="{7CAD0776-07AC-46CA-87BF-E2184DC65D4E}" type="slidenum">
              <a:rPr lang="en-US" altLang="ja-JP" smtClean="0">
                <a:solidFill>
                  <a:srgbClr val="000000"/>
                </a:solidFill>
              </a:rPr>
              <a:pPr>
                <a:defRPr/>
              </a:pPr>
              <a:t>5</a:t>
            </a:fld>
            <a:endParaRPr lang="en-US" altLang="ja-JP" dirty="0">
              <a:solidFill>
                <a:srgbClr val="000000"/>
              </a:solidFill>
            </a:endParaRPr>
          </a:p>
        </p:txBody>
      </p:sp>
    </p:spTree>
    <p:extLst>
      <p:ext uri="{BB962C8B-B14F-4D97-AF65-F5344CB8AC3E}">
        <p14:creationId xmlns:p14="http://schemas.microsoft.com/office/powerpoint/2010/main" val="2013956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6731955-0564-4147-97CD-84C34D6ECBBD}"/>
              </a:ext>
            </a:extLst>
          </p:cNvPr>
          <p:cNvSpPr>
            <a:spLocks noGrp="1"/>
          </p:cNvSpPr>
          <p:nvPr>
            <p:ph idx="1"/>
          </p:nvPr>
        </p:nvSpPr>
        <p:spPr>
          <a:xfrm>
            <a:off x="628649" y="1448989"/>
            <a:ext cx="8276199" cy="3960022"/>
          </a:xfrm>
          <a:ln>
            <a:solidFill>
              <a:schemeClr val="accent3">
                <a:hueOff val="0"/>
                <a:satOff val="0"/>
                <a:lumOff val="0"/>
              </a:schemeClr>
            </a:solidFill>
          </a:ln>
        </p:spPr>
        <p:txBody>
          <a:bodyPr>
            <a:normAutofit/>
          </a:bodyPr>
          <a:lstStyle/>
          <a:p>
            <a:pPr marL="0" indent="0" algn="ctr">
              <a:buNone/>
            </a:pPr>
            <a:endParaRPr lang="en-US" altLang="ja-JP" sz="4800" dirty="0"/>
          </a:p>
          <a:p>
            <a:pPr marL="0" indent="0" algn="ctr">
              <a:buNone/>
            </a:pPr>
            <a:r>
              <a:rPr lang="ja-JP" altLang="en-US" sz="4400" dirty="0"/>
              <a:t>サービス管理責任者・</a:t>
            </a:r>
            <a:endParaRPr lang="en-US" altLang="ja-JP" sz="4400" dirty="0"/>
          </a:p>
          <a:p>
            <a:pPr marL="0" indent="0" algn="ctr">
              <a:buNone/>
            </a:pPr>
            <a:r>
              <a:rPr lang="ja-JP" altLang="en-US" sz="4400" dirty="0"/>
              <a:t>児童発達支援管理責任者の役割について</a:t>
            </a:r>
            <a:endParaRPr kumimoji="1" lang="ja-JP" altLang="en-US" sz="4400" dirty="0"/>
          </a:p>
        </p:txBody>
      </p:sp>
    </p:spTree>
    <p:extLst>
      <p:ext uri="{BB962C8B-B14F-4D97-AF65-F5344CB8AC3E}">
        <p14:creationId xmlns:p14="http://schemas.microsoft.com/office/powerpoint/2010/main" val="3949661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AutoShape 2">
            <a:extLst>
              <a:ext uri="{FF2B5EF4-FFF2-40B4-BE49-F238E27FC236}">
                <a16:creationId xmlns:a16="http://schemas.microsoft.com/office/drawing/2014/main" id="{F3D7BED7-7D09-428D-8EA1-9BC6F2B56D56}"/>
              </a:ext>
            </a:extLst>
          </p:cNvPr>
          <p:cNvSpPr>
            <a:spLocks noChangeArrowheads="1"/>
          </p:cNvSpPr>
          <p:nvPr/>
        </p:nvSpPr>
        <p:spPr bwMode="auto">
          <a:xfrm>
            <a:off x="643304" y="1780443"/>
            <a:ext cx="4535365" cy="1329103"/>
          </a:xfrm>
          <a:prstGeom prst="flowChartAlternateProcess">
            <a:avLst/>
          </a:prstGeom>
          <a:solidFill>
            <a:srgbClr val="CCFFFF"/>
          </a:solidFill>
          <a:ln w="19050">
            <a:solidFill>
              <a:schemeClr val="tx1"/>
            </a:solidFill>
            <a:miter lim="800000"/>
            <a:headEnd/>
            <a:tailEnd/>
          </a:ln>
        </p:spPr>
        <p:txBody>
          <a:bodyPr wrap="none"/>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846">
                <a:solidFill>
                  <a:srgbClr val="000000"/>
                </a:solidFill>
              </a:rPr>
              <a:t>管 理 者 の 責 務</a:t>
            </a:r>
          </a:p>
          <a:p>
            <a:pPr algn="ctr" defTabSz="844083" eaLnBrk="1" fontAlgn="base" hangingPunct="1">
              <a:spcBef>
                <a:spcPct val="0"/>
              </a:spcBef>
              <a:spcAft>
                <a:spcPct val="0"/>
              </a:spcAft>
            </a:pPr>
            <a:endParaRPr lang="ja-JP" altLang="en-US" sz="1108">
              <a:solidFill>
                <a:srgbClr val="000000"/>
              </a:solidFill>
            </a:endParaRPr>
          </a:p>
          <a:p>
            <a:pPr algn="ctr" defTabSz="844083" eaLnBrk="1" fontAlgn="base" hangingPunct="1">
              <a:spcBef>
                <a:spcPct val="0"/>
              </a:spcBef>
              <a:spcAft>
                <a:spcPct val="0"/>
              </a:spcAft>
            </a:pPr>
            <a:r>
              <a:rPr lang="ja-JP" altLang="en-US" sz="1477">
                <a:solidFill>
                  <a:srgbClr val="CC0000"/>
                </a:solidFill>
              </a:rPr>
              <a:t>「従業者及び業務の一元的な管理や　</a:t>
            </a:r>
          </a:p>
          <a:p>
            <a:pPr algn="ctr" defTabSz="844083" eaLnBrk="1" fontAlgn="base" hangingPunct="1">
              <a:spcBef>
                <a:spcPct val="0"/>
              </a:spcBef>
              <a:spcAft>
                <a:spcPct val="0"/>
              </a:spcAft>
            </a:pPr>
            <a:r>
              <a:rPr lang="ja-JP" altLang="en-US" sz="1477">
                <a:solidFill>
                  <a:srgbClr val="CC0000"/>
                </a:solidFill>
              </a:rPr>
              <a:t>　　規定を遵守させるため必要な指揮命令」</a:t>
            </a:r>
          </a:p>
        </p:txBody>
      </p:sp>
      <p:sp>
        <p:nvSpPr>
          <p:cNvPr id="149507" name="AutoShape 3">
            <a:extLst>
              <a:ext uri="{FF2B5EF4-FFF2-40B4-BE49-F238E27FC236}">
                <a16:creationId xmlns:a16="http://schemas.microsoft.com/office/drawing/2014/main" id="{6CF793DC-1397-434B-8A93-2195075B2C24}"/>
              </a:ext>
            </a:extLst>
          </p:cNvPr>
          <p:cNvSpPr>
            <a:spLocks noChangeArrowheads="1"/>
          </p:cNvSpPr>
          <p:nvPr/>
        </p:nvSpPr>
        <p:spPr bwMode="auto">
          <a:xfrm>
            <a:off x="857251" y="4088423"/>
            <a:ext cx="3169626" cy="1799492"/>
          </a:xfrm>
          <a:prstGeom prst="flowChartAlternateProcess">
            <a:avLst/>
          </a:prstGeom>
          <a:solidFill>
            <a:srgbClr val="FFFF99">
              <a:alpha val="79999"/>
            </a:srgbClr>
          </a:solidFill>
          <a:ln w="19050">
            <a:solidFill>
              <a:schemeClr val="tx1"/>
            </a:solidFill>
            <a:miter lim="800000"/>
            <a:headEnd/>
            <a:tailEnd/>
          </a:ln>
        </p:spPr>
        <p:txBody>
          <a:bodyPr wrap="none"/>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defTabSz="844083" eaLnBrk="1" fontAlgn="base" hangingPunct="1">
              <a:spcBef>
                <a:spcPct val="0"/>
              </a:spcBef>
              <a:spcAft>
                <a:spcPct val="0"/>
              </a:spcAft>
            </a:pPr>
            <a:endParaRPr lang="en-US" altLang="ja-JP" sz="1108">
              <a:solidFill>
                <a:srgbClr val="000000"/>
              </a:solidFill>
            </a:endParaRPr>
          </a:p>
          <a:p>
            <a:pPr defTabSz="844083" eaLnBrk="1" fontAlgn="base" hangingPunct="1">
              <a:spcBef>
                <a:spcPct val="0"/>
              </a:spcBef>
              <a:spcAft>
                <a:spcPct val="0"/>
              </a:spcAft>
            </a:pPr>
            <a:r>
              <a:rPr lang="ja-JP" altLang="en-US" sz="1108">
                <a:solidFill>
                  <a:srgbClr val="000000"/>
                </a:solidFill>
              </a:rPr>
              <a:t>　</a:t>
            </a:r>
            <a:r>
              <a:rPr lang="ja-JP" altLang="en-US" sz="1846">
                <a:solidFill>
                  <a:srgbClr val="000000"/>
                </a:solidFill>
              </a:rPr>
              <a:t>サービス管理責任者の責務</a:t>
            </a:r>
          </a:p>
          <a:p>
            <a:pPr defTabSz="844083" eaLnBrk="1" fontAlgn="base" hangingPunct="1">
              <a:spcBef>
                <a:spcPct val="0"/>
              </a:spcBef>
              <a:spcAft>
                <a:spcPct val="0"/>
              </a:spcAft>
            </a:pPr>
            <a:endParaRPr lang="ja-JP" altLang="en-US" sz="1108">
              <a:solidFill>
                <a:srgbClr val="000000"/>
              </a:solidFill>
            </a:endParaRPr>
          </a:p>
          <a:p>
            <a:pPr defTabSz="844083" eaLnBrk="1" fontAlgn="base" hangingPunct="1">
              <a:spcBef>
                <a:spcPct val="0"/>
              </a:spcBef>
              <a:spcAft>
                <a:spcPct val="0"/>
              </a:spcAft>
            </a:pPr>
            <a:r>
              <a:rPr lang="ja-JP" altLang="en-US" sz="1477">
                <a:solidFill>
                  <a:srgbClr val="CC0000"/>
                </a:solidFill>
              </a:rPr>
              <a:t>　「サービス提供プロセスに関して</a:t>
            </a:r>
          </a:p>
          <a:p>
            <a:pPr defTabSz="844083" eaLnBrk="1" fontAlgn="base" hangingPunct="1">
              <a:spcBef>
                <a:spcPct val="0"/>
              </a:spcBef>
              <a:spcAft>
                <a:spcPct val="0"/>
              </a:spcAft>
            </a:pPr>
            <a:r>
              <a:rPr lang="ja-JP" altLang="en-US" sz="1477">
                <a:solidFill>
                  <a:srgbClr val="CC0000"/>
                </a:solidFill>
              </a:rPr>
              <a:t>　他のサービス提供職員に対する</a:t>
            </a:r>
          </a:p>
          <a:p>
            <a:pPr defTabSz="844083" eaLnBrk="1" fontAlgn="base" hangingPunct="1">
              <a:spcBef>
                <a:spcPct val="0"/>
              </a:spcBef>
              <a:spcAft>
                <a:spcPct val="0"/>
              </a:spcAft>
            </a:pPr>
            <a:r>
              <a:rPr lang="ja-JP" altLang="en-US" sz="1477">
                <a:solidFill>
                  <a:srgbClr val="CC0000"/>
                </a:solidFill>
              </a:rPr>
              <a:t>　技術的な助言や指導等」　　</a:t>
            </a:r>
          </a:p>
        </p:txBody>
      </p:sp>
      <p:sp>
        <p:nvSpPr>
          <p:cNvPr id="149508" name="AutoShape 4">
            <a:extLst>
              <a:ext uri="{FF2B5EF4-FFF2-40B4-BE49-F238E27FC236}">
                <a16:creationId xmlns:a16="http://schemas.microsoft.com/office/drawing/2014/main" id="{1A67E112-E3F2-45CC-9566-155E33E5406E}"/>
              </a:ext>
            </a:extLst>
          </p:cNvPr>
          <p:cNvSpPr>
            <a:spLocks noChangeArrowheads="1"/>
          </p:cNvSpPr>
          <p:nvPr/>
        </p:nvSpPr>
        <p:spPr bwMode="auto">
          <a:xfrm>
            <a:off x="5839559" y="4295043"/>
            <a:ext cx="2447192" cy="662354"/>
          </a:xfrm>
          <a:prstGeom prst="flowChartAlternateProcess">
            <a:avLst/>
          </a:prstGeom>
          <a:solidFill>
            <a:srgbClr val="FFFF99">
              <a:alpha val="79999"/>
            </a:srgbClr>
          </a:solidFill>
          <a:ln w="19050">
            <a:solidFill>
              <a:schemeClr val="tx1"/>
            </a:solidFill>
            <a:miter lim="800000"/>
            <a:headEnd/>
            <a:tailEnd/>
          </a:ln>
        </p:spPr>
        <p:txBody>
          <a:bodyPr wrap="none"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477">
                <a:solidFill>
                  <a:srgbClr val="000000"/>
                </a:solidFill>
              </a:rPr>
              <a:t>サービス提供職員　</a:t>
            </a:r>
            <a:r>
              <a:rPr lang="en-US" altLang="ja-JP" sz="1477">
                <a:solidFill>
                  <a:srgbClr val="000000"/>
                </a:solidFill>
              </a:rPr>
              <a:t>A</a:t>
            </a:r>
          </a:p>
        </p:txBody>
      </p:sp>
      <p:sp>
        <p:nvSpPr>
          <p:cNvPr id="149509" name="AutoShape 5">
            <a:extLst>
              <a:ext uri="{FF2B5EF4-FFF2-40B4-BE49-F238E27FC236}">
                <a16:creationId xmlns:a16="http://schemas.microsoft.com/office/drawing/2014/main" id="{9EF26F3D-DD93-47F6-943A-7A504CACDC55}"/>
              </a:ext>
            </a:extLst>
          </p:cNvPr>
          <p:cNvSpPr>
            <a:spLocks noChangeArrowheads="1"/>
          </p:cNvSpPr>
          <p:nvPr/>
        </p:nvSpPr>
        <p:spPr bwMode="auto">
          <a:xfrm>
            <a:off x="5839559" y="5139105"/>
            <a:ext cx="2447192" cy="663819"/>
          </a:xfrm>
          <a:prstGeom prst="flowChartAlternateProcess">
            <a:avLst/>
          </a:prstGeom>
          <a:solidFill>
            <a:srgbClr val="FFFF99">
              <a:alpha val="79999"/>
            </a:srgbClr>
          </a:solidFill>
          <a:ln w="19050">
            <a:solidFill>
              <a:schemeClr val="tx1"/>
            </a:solidFill>
            <a:miter lim="800000"/>
            <a:headEnd/>
            <a:tailEnd/>
          </a:ln>
        </p:spPr>
        <p:txBody>
          <a:bodyPr wrap="none"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477">
                <a:solidFill>
                  <a:srgbClr val="000000"/>
                </a:solidFill>
              </a:rPr>
              <a:t>サービス提供職員　</a:t>
            </a:r>
            <a:r>
              <a:rPr lang="en-US" altLang="ja-JP" sz="1477">
                <a:solidFill>
                  <a:srgbClr val="000000"/>
                </a:solidFill>
              </a:rPr>
              <a:t>B</a:t>
            </a:r>
          </a:p>
        </p:txBody>
      </p:sp>
      <p:sp>
        <p:nvSpPr>
          <p:cNvPr id="149510" name="Rectangle 6">
            <a:extLst>
              <a:ext uri="{FF2B5EF4-FFF2-40B4-BE49-F238E27FC236}">
                <a16:creationId xmlns:a16="http://schemas.microsoft.com/office/drawing/2014/main" id="{86C515A6-BEB4-4FD6-86C2-1C2A35B06857}"/>
              </a:ext>
            </a:extLst>
          </p:cNvPr>
          <p:cNvSpPr>
            <a:spLocks noChangeArrowheads="1"/>
          </p:cNvSpPr>
          <p:nvPr/>
        </p:nvSpPr>
        <p:spPr bwMode="auto">
          <a:xfrm>
            <a:off x="357554" y="1252905"/>
            <a:ext cx="8428892" cy="496765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846">
                <a:solidFill>
                  <a:srgbClr val="000000"/>
                </a:solidFill>
              </a:rPr>
              <a:t>サービス提供事業所</a:t>
            </a:r>
            <a:r>
              <a:rPr lang="ja-JP" altLang="en-US" sz="1108">
                <a:solidFill>
                  <a:srgbClr val="000000"/>
                </a:solidFill>
              </a:rPr>
              <a:t>　　　</a:t>
            </a:r>
          </a:p>
        </p:txBody>
      </p:sp>
      <p:sp>
        <p:nvSpPr>
          <p:cNvPr id="149511" name="AutoShape 7">
            <a:extLst>
              <a:ext uri="{FF2B5EF4-FFF2-40B4-BE49-F238E27FC236}">
                <a16:creationId xmlns:a16="http://schemas.microsoft.com/office/drawing/2014/main" id="{468E0526-99A2-4675-809C-EE4F1AF45C8D}"/>
              </a:ext>
            </a:extLst>
          </p:cNvPr>
          <p:cNvSpPr>
            <a:spLocks noChangeArrowheads="1"/>
          </p:cNvSpPr>
          <p:nvPr/>
        </p:nvSpPr>
        <p:spPr bwMode="auto">
          <a:xfrm>
            <a:off x="6731978" y="1846385"/>
            <a:ext cx="1368669" cy="400050"/>
          </a:xfrm>
          <a:prstGeom prst="flowChartAlternateProcess">
            <a:avLst/>
          </a:prstGeom>
          <a:solidFill>
            <a:srgbClr val="CCFFFF"/>
          </a:solidFill>
          <a:ln w="19050">
            <a:solidFill>
              <a:schemeClr val="tx1"/>
            </a:solidFill>
            <a:miter lim="800000"/>
            <a:headEnd/>
            <a:tailEnd/>
          </a:ln>
        </p:spPr>
        <p:txBody>
          <a:bodyPr wrap="none"/>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477">
                <a:solidFill>
                  <a:srgbClr val="000000"/>
                </a:solidFill>
              </a:rPr>
              <a:t>事務職員</a:t>
            </a:r>
          </a:p>
        </p:txBody>
      </p:sp>
      <p:sp>
        <p:nvSpPr>
          <p:cNvPr id="149512" name="AutoShape 8">
            <a:extLst>
              <a:ext uri="{FF2B5EF4-FFF2-40B4-BE49-F238E27FC236}">
                <a16:creationId xmlns:a16="http://schemas.microsoft.com/office/drawing/2014/main" id="{9DA9F7AA-6977-4019-B9A7-E70F9BA3BBB5}"/>
              </a:ext>
            </a:extLst>
          </p:cNvPr>
          <p:cNvSpPr>
            <a:spLocks noChangeArrowheads="1"/>
          </p:cNvSpPr>
          <p:nvPr/>
        </p:nvSpPr>
        <p:spPr bwMode="auto">
          <a:xfrm>
            <a:off x="4214446" y="4220308"/>
            <a:ext cx="1500554" cy="923192"/>
          </a:xfrm>
          <a:prstGeom prst="rightArrow">
            <a:avLst>
              <a:gd name="adj1" fmla="val 60352"/>
              <a:gd name="adj2" fmla="val 33403"/>
            </a:avLst>
          </a:prstGeom>
          <a:solidFill>
            <a:srgbClr val="FFCC00"/>
          </a:solidFill>
          <a:ln w="12700">
            <a:solidFill>
              <a:srgbClr val="FF0000"/>
            </a:solidFill>
            <a:miter lim="800000"/>
            <a:headEnd/>
            <a:tailEnd/>
          </a:ln>
        </p:spPr>
        <p:txBody>
          <a:bodyPr wrap="none"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108">
                <a:solidFill>
                  <a:srgbClr val="000000"/>
                </a:solidFill>
              </a:rPr>
              <a:t>サービス内容</a:t>
            </a:r>
          </a:p>
          <a:p>
            <a:pPr algn="ctr" defTabSz="844083" eaLnBrk="1" fontAlgn="base" hangingPunct="1">
              <a:spcBef>
                <a:spcPct val="0"/>
              </a:spcBef>
              <a:spcAft>
                <a:spcPct val="0"/>
              </a:spcAft>
            </a:pPr>
            <a:r>
              <a:rPr lang="ja-JP" altLang="en-US" sz="1108">
                <a:solidFill>
                  <a:srgbClr val="000000"/>
                </a:solidFill>
              </a:rPr>
              <a:t>の管理に関す</a:t>
            </a:r>
          </a:p>
          <a:p>
            <a:pPr algn="ctr" defTabSz="844083" eaLnBrk="1" fontAlgn="base" hangingPunct="1">
              <a:spcBef>
                <a:spcPct val="0"/>
              </a:spcBef>
              <a:spcAft>
                <a:spcPct val="0"/>
              </a:spcAft>
            </a:pPr>
            <a:r>
              <a:rPr lang="ja-JP" altLang="en-US" sz="1108">
                <a:solidFill>
                  <a:srgbClr val="000000"/>
                </a:solidFill>
              </a:rPr>
              <a:t>る指示・指導</a:t>
            </a:r>
          </a:p>
        </p:txBody>
      </p:sp>
      <p:sp>
        <p:nvSpPr>
          <p:cNvPr id="149513" name="Rectangle 9">
            <a:extLst>
              <a:ext uri="{FF2B5EF4-FFF2-40B4-BE49-F238E27FC236}">
                <a16:creationId xmlns:a16="http://schemas.microsoft.com/office/drawing/2014/main" id="{F56580C7-DACF-4275-B1E2-8CD5E18F654E}"/>
              </a:ext>
            </a:extLst>
          </p:cNvPr>
          <p:cNvSpPr>
            <a:spLocks noChangeArrowheads="1"/>
          </p:cNvSpPr>
          <p:nvPr/>
        </p:nvSpPr>
        <p:spPr bwMode="auto">
          <a:xfrm>
            <a:off x="715108" y="3893527"/>
            <a:ext cx="7857392" cy="2173165"/>
          </a:xfrm>
          <a:prstGeom prst="rect">
            <a:avLst/>
          </a:prstGeom>
          <a:noFill/>
          <a:ln w="12700">
            <a:solidFill>
              <a:srgbClr val="008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477" b="1">
                <a:solidFill>
                  <a:srgbClr val="000000"/>
                </a:solidFill>
              </a:rPr>
              <a:t>　　　　　サービス提供部門　</a:t>
            </a:r>
            <a:r>
              <a:rPr lang="ja-JP" altLang="en-US" sz="1108" b="1">
                <a:solidFill>
                  <a:srgbClr val="000000"/>
                </a:solidFill>
              </a:rPr>
              <a:t>　</a:t>
            </a:r>
            <a:r>
              <a:rPr lang="ja-JP" altLang="en-US" sz="1108">
                <a:solidFill>
                  <a:srgbClr val="000000"/>
                </a:solidFill>
              </a:rPr>
              <a:t>　　</a:t>
            </a:r>
          </a:p>
        </p:txBody>
      </p:sp>
      <p:sp>
        <p:nvSpPr>
          <p:cNvPr id="149514" name="AutoShape 10">
            <a:extLst>
              <a:ext uri="{FF2B5EF4-FFF2-40B4-BE49-F238E27FC236}">
                <a16:creationId xmlns:a16="http://schemas.microsoft.com/office/drawing/2014/main" id="{6B8189D2-454D-4C68-A9DE-73C5D9592068}"/>
              </a:ext>
            </a:extLst>
          </p:cNvPr>
          <p:cNvSpPr>
            <a:spLocks noChangeArrowheads="1"/>
          </p:cNvSpPr>
          <p:nvPr/>
        </p:nvSpPr>
        <p:spPr bwMode="auto">
          <a:xfrm rot="5400000">
            <a:off x="2354141" y="2928572"/>
            <a:ext cx="764931" cy="1370135"/>
          </a:xfrm>
          <a:prstGeom prst="rightArrow">
            <a:avLst>
              <a:gd name="adj1" fmla="val 61500"/>
              <a:gd name="adj2" fmla="val 24907"/>
            </a:avLst>
          </a:prstGeom>
          <a:solidFill>
            <a:srgbClr val="CCFFCC">
              <a:alpha val="70195"/>
            </a:srgbClr>
          </a:solidFill>
          <a:ln w="12700">
            <a:solidFill>
              <a:srgbClr val="008000"/>
            </a:solidFill>
            <a:miter lim="800000"/>
            <a:headEnd/>
            <a:tailEnd/>
          </a:ln>
        </p:spPr>
        <p:txBody>
          <a:bodyPr rot="10800000" vert="eaVert" wrap="none"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292">
                <a:solidFill>
                  <a:srgbClr val="000000"/>
                </a:solidFill>
              </a:rPr>
              <a:t>人事管理</a:t>
            </a:r>
          </a:p>
          <a:p>
            <a:pPr algn="ctr" defTabSz="844083" eaLnBrk="1" fontAlgn="base" hangingPunct="1">
              <a:spcBef>
                <a:spcPct val="0"/>
              </a:spcBef>
              <a:spcAft>
                <a:spcPct val="0"/>
              </a:spcAft>
            </a:pPr>
            <a:r>
              <a:rPr lang="ja-JP" altLang="en-US" sz="1292">
                <a:solidFill>
                  <a:srgbClr val="000000"/>
                </a:solidFill>
              </a:rPr>
              <a:t>指揮命令</a:t>
            </a:r>
          </a:p>
        </p:txBody>
      </p:sp>
      <p:sp>
        <p:nvSpPr>
          <p:cNvPr id="149515" name="AutoShape 11">
            <a:extLst>
              <a:ext uri="{FF2B5EF4-FFF2-40B4-BE49-F238E27FC236}">
                <a16:creationId xmlns:a16="http://schemas.microsoft.com/office/drawing/2014/main" id="{49835618-DA2D-4EF5-BF1C-39F217725AB0}"/>
              </a:ext>
            </a:extLst>
          </p:cNvPr>
          <p:cNvSpPr>
            <a:spLocks noChangeArrowheads="1"/>
          </p:cNvSpPr>
          <p:nvPr/>
        </p:nvSpPr>
        <p:spPr bwMode="auto">
          <a:xfrm>
            <a:off x="5429250" y="1846385"/>
            <a:ext cx="1071196" cy="1129812"/>
          </a:xfrm>
          <a:prstGeom prst="rightArrow">
            <a:avLst>
              <a:gd name="adj1" fmla="val 50000"/>
              <a:gd name="adj2" fmla="val 25000"/>
            </a:avLst>
          </a:prstGeom>
          <a:solidFill>
            <a:srgbClr val="CCFFCC"/>
          </a:solidFill>
          <a:ln w="19050">
            <a:solidFill>
              <a:srgbClr val="008000"/>
            </a:solidFill>
            <a:miter lim="800000"/>
            <a:headEnd/>
            <a:tailEnd/>
          </a:ln>
        </p:spPr>
        <p:txBody>
          <a:bodyPr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292">
                <a:solidFill>
                  <a:srgbClr val="000000"/>
                </a:solidFill>
              </a:rPr>
              <a:t>人事管理</a:t>
            </a:r>
          </a:p>
          <a:p>
            <a:pPr algn="ctr" defTabSz="844083" eaLnBrk="1" fontAlgn="base" hangingPunct="1">
              <a:spcBef>
                <a:spcPct val="0"/>
              </a:spcBef>
              <a:spcAft>
                <a:spcPct val="0"/>
              </a:spcAft>
            </a:pPr>
            <a:r>
              <a:rPr lang="ja-JP" altLang="en-US" sz="1292">
                <a:solidFill>
                  <a:srgbClr val="000000"/>
                </a:solidFill>
              </a:rPr>
              <a:t>指揮命令</a:t>
            </a:r>
          </a:p>
        </p:txBody>
      </p:sp>
      <p:sp>
        <p:nvSpPr>
          <p:cNvPr id="149516" name="AutoShape 12">
            <a:extLst>
              <a:ext uri="{FF2B5EF4-FFF2-40B4-BE49-F238E27FC236}">
                <a16:creationId xmlns:a16="http://schemas.microsoft.com/office/drawing/2014/main" id="{D47D6CAB-B227-449A-8342-033DC57462C2}"/>
              </a:ext>
            </a:extLst>
          </p:cNvPr>
          <p:cNvSpPr>
            <a:spLocks noChangeArrowheads="1"/>
          </p:cNvSpPr>
          <p:nvPr/>
        </p:nvSpPr>
        <p:spPr bwMode="auto">
          <a:xfrm>
            <a:off x="6731978" y="2505808"/>
            <a:ext cx="1368669" cy="400050"/>
          </a:xfrm>
          <a:prstGeom prst="flowChartAlternateProcess">
            <a:avLst/>
          </a:prstGeom>
          <a:solidFill>
            <a:srgbClr val="CCFFFF"/>
          </a:solidFill>
          <a:ln w="19050">
            <a:solidFill>
              <a:schemeClr val="tx1"/>
            </a:solidFill>
            <a:miter lim="800000"/>
            <a:headEnd/>
            <a:tailEnd/>
          </a:ln>
        </p:spPr>
        <p:txBody>
          <a:bodyPr wrap="none"/>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292">
                <a:solidFill>
                  <a:srgbClr val="000000"/>
                </a:solidFill>
              </a:rPr>
              <a:t>その他の職員</a:t>
            </a:r>
          </a:p>
        </p:txBody>
      </p:sp>
      <p:sp>
        <p:nvSpPr>
          <p:cNvPr id="149517" name="AutoShape 13">
            <a:extLst>
              <a:ext uri="{FF2B5EF4-FFF2-40B4-BE49-F238E27FC236}">
                <a16:creationId xmlns:a16="http://schemas.microsoft.com/office/drawing/2014/main" id="{2DA93A64-FFA1-4814-A292-59E0C141E91D}"/>
              </a:ext>
            </a:extLst>
          </p:cNvPr>
          <p:cNvSpPr>
            <a:spLocks noChangeArrowheads="1"/>
          </p:cNvSpPr>
          <p:nvPr/>
        </p:nvSpPr>
        <p:spPr bwMode="auto">
          <a:xfrm>
            <a:off x="4214446" y="5089281"/>
            <a:ext cx="1500554" cy="977411"/>
          </a:xfrm>
          <a:prstGeom prst="rightArrow">
            <a:avLst>
              <a:gd name="adj1" fmla="val 60352"/>
              <a:gd name="adj2" fmla="val 33406"/>
            </a:avLst>
          </a:prstGeom>
          <a:solidFill>
            <a:srgbClr val="FFCC00"/>
          </a:solidFill>
          <a:ln w="12700">
            <a:solidFill>
              <a:srgbClr val="FF0000"/>
            </a:solidFill>
            <a:miter lim="800000"/>
            <a:headEnd/>
            <a:tailEnd/>
          </a:ln>
        </p:spPr>
        <p:txBody>
          <a:bodyPr wrap="none" anchor="ctr"/>
          <a:lstStyle>
            <a:lvl1pPr eaLnBrk="0" hangingPunct="0">
              <a:defRPr kumimoji="1" sz="12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algn="ctr" defTabSz="844083" eaLnBrk="1" fontAlgn="base" hangingPunct="1">
              <a:spcBef>
                <a:spcPct val="0"/>
              </a:spcBef>
              <a:spcAft>
                <a:spcPct val="0"/>
              </a:spcAft>
            </a:pPr>
            <a:r>
              <a:rPr lang="ja-JP" altLang="en-US" sz="1015">
                <a:solidFill>
                  <a:srgbClr val="000000"/>
                </a:solidFill>
              </a:rPr>
              <a:t>サービス内容</a:t>
            </a:r>
          </a:p>
          <a:p>
            <a:pPr algn="ctr" defTabSz="844083" eaLnBrk="1" fontAlgn="base" hangingPunct="1">
              <a:spcBef>
                <a:spcPct val="0"/>
              </a:spcBef>
              <a:spcAft>
                <a:spcPct val="0"/>
              </a:spcAft>
            </a:pPr>
            <a:r>
              <a:rPr lang="ja-JP" altLang="en-US" sz="1015">
                <a:solidFill>
                  <a:srgbClr val="000000"/>
                </a:solidFill>
              </a:rPr>
              <a:t>の管理に関す</a:t>
            </a:r>
          </a:p>
          <a:p>
            <a:pPr algn="ctr" defTabSz="844083" eaLnBrk="1" fontAlgn="base" hangingPunct="1">
              <a:spcBef>
                <a:spcPct val="0"/>
              </a:spcBef>
              <a:spcAft>
                <a:spcPct val="0"/>
              </a:spcAft>
            </a:pPr>
            <a:r>
              <a:rPr lang="ja-JP" altLang="en-US" sz="1015">
                <a:solidFill>
                  <a:srgbClr val="000000"/>
                </a:solidFill>
              </a:rPr>
              <a:t>る指示・指導</a:t>
            </a:r>
          </a:p>
        </p:txBody>
      </p:sp>
      <p:sp>
        <p:nvSpPr>
          <p:cNvPr id="222222" name="AutoShape 14">
            <a:extLst>
              <a:ext uri="{FF2B5EF4-FFF2-40B4-BE49-F238E27FC236}">
                <a16:creationId xmlns:a16="http://schemas.microsoft.com/office/drawing/2014/main" id="{4E6FFE54-2372-4BFA-98A4-949EF5EA4FE6}"/>
              </a:ext>
            </a:extLst>
          </p:cNvPr>
          <p:cNvSpPr>
            <a:spLocks noChangeArrowheads="1"/>
          </p:cNvSpPr>
          <p:nvPr/>
        </p:nvSpPr>
        <p:spPr bwMode="auto">
          <a:xfrm>
            <a:off x="650631" y="571500"/>
            <a:ext cx="7842738" cy="524608"/>
          </a:xfrm>
          <a:prstGeom prst="roundRect">
            <a:avLst>
              <a:gd name="adj" fmla="val 26537"/>
            </a:avLst>
          </a:prstGeom>
          <a:solidFill>
            <a:srgbClr val="FFFFCC"/>
          </a:solidFill>
          <a:ln w="38100" cmpd="thickThin">
            <a:solidFill>
              <a:srgbClr val="FF6600"/>
            </a:solidFill>
            <a:round/>
            <a:headEnd/>
            <a:tailEnd/>
          </a:ln>
          <a:effectLst>
            <a:outerShdw dist="107763" dir="2700000" algn="ctr" rotWithShape="0">
              <a:schemeClr val="bg2">
                <a:alpha val="50000"/>
              </a:schemeClr>
            </a:outerShdw>
          </a:effectLst>
        </p:spPr>
        <p:txBody>
          <a:bodyPr lIns="84376" tIns="42188" rIns="84376" bIns="42188" anchor="ctr"/>
          <a:lstStyle/>
          <a:p>
            <a:pPr algn="ctr" defTabSz="844083" fontAlgn="base">
              <a:spcBef>
                <a:spcPct val="0"/>
              </a:spcBef>
              <a:spcAft>
                <a:spcPct val="0"/>
              </a:spcAft>
              <a:defRPr/>
            </a:pPr>
            <a:r>
              <a:rPr kumimoji="1" lang="ja-JP" altLang="en-US" sz="2585" b="1">
                <a:solidFill>
                  <a:srgbClr val="A50021"/>
                </a:solidFill>
                <a:latin typeface="Arial" charset="0"/>
                <a:ea typeface="ＭＳ Ｐゴシック" panose="020B0600070205080204" pitchFamily="50" charset="-128"/>
              </a:rPr>
              <a:t>「管理者」と「サービス管理責任者」の関係イメージ</a:t>
            </a:r>
          </a:p>
        </p:txBody>
      </p:sp>
      <p:sp>
        <p:nvSpPr>
          <p:cNvPr id="222223" name="AutoShape 15">
            <a:extLst>
              <a:ext uri="{FF2B5EF4-FFF2-40B4-BE49-F238E27FC236}">
                <a16:creationId xmlns:a16="http://schemas.microsoft.com/office/drawing/2014/main" id="{5AE94911-D5E5-479A-87D1-9057C6CDD32B}"/>
              </a:ext>
            </a:extLst>
          </p:cNvPr>
          <p:cNvSpPr>
            <a:spLocks noChangeArrowheads="1"/>
          </p:cNvSpPr>
          <p:nvPr/>
        </p:nvSpPr>
        <p:spPr bwMode="auto">
          <a:xfrm rot="3571649">
            <a:off x="5171343" y="2722686"/>
            <a:ext cx="883627" cy="1370134"/>
          </a:xfrm>
          <a:prstGeom prst="rightArrow">
            <a:avLst>
              <a:gd name="adj1" fmla="val 61500"/>
              <a:gd name="adj2" fmla="val 24907"/>
            </a:avLst>
          </a:prstGeom>
          <a:solidFill>
            <a:srgbClr val="CCFFCC">
              <a:alpha val="70000"/>
            </a:srgbClr>
          </a:solidFill>
          <a:ln w="12700">
            <a:solidFill>
              <a:srgbClr val="008000"/>
            </a:solidFill>
            <a:miter lim="800000"/>
            <a:headEnd/>
            <a:tailEnd/>
          </a:ln>
          <a:effectLst/>
        </p:spPr>
        <p:txBody>
          <a:bodyPr rot="10800000" vert="vert" wrap="none" anchor="ctr"/>
          <a:lstStyle/>
          <a:p>
            <a:pPr algn="ctr" defTabSz="844083" fontAlgn="base">
              <a:spcBef>
                <a:spcPct val="0"/>
              </a:spcBef>
              <a:spcAft>
                <a:spcPct val="0"/>
              </a:spcAft>
              <a:defRPr/>
            </a:pPr>
            <a:r>
              <a:rPr kumimoji="1" lang="ja-JP" altLang="en-US" sz="1292" dirty="0">
                <a:solidFill>
                  <a:srgbClr val="000000"/>
                </a:solidFill>
                <a:latin typeface="Arial" charset="0"/>
                <a:ea typeface="ＭＳ Ｐゴシック" panose="020B0600070205080204" pitchFamily="50" charset="-128"/>
              </a:rPr>
              <a:t>人事管理</a:t>
            </a:r>
          </a:p>
          <a:p>
            <a:pPr algn="ctr" defTabSz="844083" fontAlgn="base">
              <a:spcBef>
                <a:spcPct val="0"/>
              </a:spcBef>
              <a:spcAft>
                <a:spcPct val="0"/>
              </a:spcAft>
              <a:defRPr/>
            </a:pPr>
            <a:r>
              <a:rPr kumimoji="1" lang="ja-JP" altLang="en-US" sz="1292" dirty="0">
                <a:solidFill>
                  <a:srgbClr val="000000"/>
                </a:solidFill>
                <a:latin typeface="Arial" charset="0"/>
                <a:ea typeface="ＭＳ Ｐゴシック" panose="020B0600070205080204" pitchFamily="50" charset="-128"/>
              </a:rPr>
              <a:t>指揮命令</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ChangeArrowheads="1"/>
          </p:cNvSpPr>
          <p:nvPr/>
        </p:nvSpPr>
        <p:spPr bwMode="auto">
          <a:xfrm>
            <a:off x="214315" y="1036120"/>
            <a:ext cx="4248150" cy="5690502"/>
          </a:xfrm>
          <a:prstGeom prst="rect">
            <a:avLst/>
          </a:prstGeom>
          <a:noFill/>
          <a:ln w="12700">
            <a:solidFill>
              <a:srgbClr val="000000"/>
            </a:solidFill>
            <a:miter lim="800000"/>
            <a:headEnd/>
            <a:tailEnd/>
          </a:ln>
        </p:spPr>
        <p:txBody>
          <a:bodyPr lIns="84390" tIns="76416" rIns="84390" bIns="42196"/>
          <a:lstStyle/>
          <a:p>
            <a:pPr marL="316470" marR="0" lvl="0" indent="-316470" algn="ctr" defTabSz="844083" rtl="0" eaLnBrk="1" fontAlgn="base" latinLnBrk="0" hangingPunct="1">
              <a:lnSpc>
                <a:spcPct val="90000"/>
              </a:lnSpc>
              <a:spcBef>
                <a:spcPct val="20000"/>
              </a:spcBef>
              <a:spcAft>
                <a:spcPct val="0"/>
              </a:spcAft>
              <a:buClrTx/>
              <a:buSzTx/>
              <a:buFontTx/>
              <a:buNone/>
              <a:tabLst/>
              <a:defRPr/>
            </a:pPr>
            <a:r>
              <a:rPr kumimoji="1" lang="ja-JP" altLang="en-US" sz="1662" b="1"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管 理 者</a:t>
            </a:r>
          </a:p>
          <a:p>
            <a:pPr marL="316470" marR="0" lvl="0" indent="-316470" algn="l" defTabSz="844083" rtl="0" eaLnBrk="1" fontAlgn="base" latinLnBrk="0" hangingPunct="1">
              <a:lnSpc>
                <a:spcPct val="90000"/>
              </a:lnSpc>
              <a:spcBef>
                <a:spcPct val="20000"/>
              </a:spcBef>
              <a:spcAft>
                <a:spcPct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①指定要件：専従（管理上支障がない場合は兼務可）　</a:t>
            </a:r>
          </a:p>
          <a:p>
            <a:pPr marL="316470" marR="0" lvl="0" indent="-316470" algn="l" defTabSz="844083"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②対象者像：施設長（管理職）を想定</a:t>
            </a:r>
          </a:p>
          <a:p>
            <a:pPr marL="316470" marR="0" lvl="0" indent="-316470" algn="l" defTabSz="844083"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③要件：</a:t>
            </a:r>
            <a:endParaRPr kumimoji="1" lang="en-US" altLang="ja-JP" sz="1400" b="0" i="0" u="none" strike="noStrike" kern="1200" cap="none" spc="0" normalizeH="0" baseline="0" noProof="0" dirty="0">
              <a:ln>
                <a:noFill/>
              </a:ln>
              <a:solidFill>
                <a:srgbClr val="FF0000"/>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　 ・社会福祉主事の資格を有するか又は</a:t>
            </a:r>
            <a:endParaRPr kumimoji="1" lang="en-US" altLang="ja-JP" sz="1400"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　　　社会福祉事業に２年以上従事した経験のある者、又は社会福祉施設長資格認定講習会を修了した者　</a:t>
            </a:r>
            <a:r>
              <a:rPr kumimoji="1" lang="zh-TW" altLang="en-US" sz="1400" b="0" i="0" u="none" strike="noStrike" kern="1200" cap="none" spc="0" normalizeH="0" baseline="0" noProof="0" dirty="0">
                <a:ln>
                  <a:noFill/>
                </a:ln>
                <a:effectLst/>
                <a:uLnTx/>
                <a:uFillTx/>
                <a:latin typeface="Times New Roman" pitchFamily="18" charset="0"/>
                <a:ea typeface="ＭＳ Ｐゴシック" charset="-128"/>
                <a:cs typeface="+mn-cs"/>
              </a:rPr>
              <a:t>（第１種社会福祉事業）</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　　・療養介護事業所においては医師</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④根拠：社会福祉法６６条</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　　　　　・障害者の日常生活及び社会生活を総合的</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　　　　　に支援するための法律に基づく指定障害者</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　　　　　支援施設等の人員、設備及び運営に関する　</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　　　　　基準：第５１条</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　　　　　・児童福祉法に基づく指定通所支援の事業</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　　　　　等の人員、設備及び運営に関する基準：第</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　　　　　７条</a:t>
            </a:r>
          </a:p>
          <a:p>
            <a:pPr marL="316470" marR="0" lvl="0" indent="-316470" algn="l" defTabSz="844083"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⑤責務：「従業者及び業務の一元的な管理や規定 を遵守させるために必要な指揮命令」</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　　基準：第６６条</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Times New Roman" pitchFamily="18" charset="0"/>
                <a:ea typeface="ＭＳ Ｐゴシック" charset="-128"/>
                <a:cs typeface="+mn-cs"/>
              </a:rPr>
              <a:t>　　基準：第３６条</a:t>
            </a:r>
            <a:endParaRPr kumimoji="1" lang="en-US" altLang="ja-JP" sz="1400" b="0" i="0" u="none" strike="noStrike" kern="1200" cap="none" spc="0" normalizeH="0" baseline="0" noProof="0" dirty="0">
              <a:ln>
                <a:noFill/>
              </a:ln>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　　　</a:t>
            </a:r>
          </a:p>
          <a:p>
            <a:pPr marL="316470" marR="0" lvl="0" indent="-316470" algn="l" defTabSz="844083" rtl="0" eaLnBrk="1" fontAlgn="base" latinLnBrk="0" hangingPunct="1">
              <a:lnSpc>
                <a:spcPct val="90000"/>
              </a:lnSpc>
              <a:spcBef>
                <a:spcPct val="20000"/>
              </a:spcBef>
              <a:spcAft>
                <a:spcPct val="0"/>
              </a:spcAft>
              <a:buClrTx/>
              <a:buSzTx/>
              <a:buFontTx/>
              <a:buNone/>
              <a:tabLst/>
              <a:defRPr/>
            </a:pPr>
            <a:endParaRPr kumimoji="1" lang="ja-JP" altLang="en-US" sz="1662"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90000"/>
              </a:lnSpc>
              <a:spcBef>
                <a:spcPct val="20000"/>
              </a:spcBef>
              <a:spcAft>
                <a:spcPct val="0"/>
              </a:spcAft>
              <a:buClrTx/>
              <a:buSzTx/>
              <a:buFontTx/>
              <a:buNone/>
              <a:tabLst/>
              <a:defRPr/>
            </a:pPr>
            <a:endParaRPr kumimoji="1" lang="en-US" altLang="ja-JP" sz="1662"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p:txBody>
      </p:sp>
      <p:sp>
        <p:nvSpPr>
          <p:cNvPr id="23556" name="Rectangle 3"/>
          <p:cNvSpPr>
            <a:spLocks noChangeArrowheads="1"/>
          </p:cNvSpPr>
          <p:nvPr/>
        </p:nvSpPr>
        <p:spPr bwMode="auto">
          <a:xfrm>
            <a:off x="4572004" y="1036119"/>
            <a:ext cx="4357688" cy="5690502"/>
          </a:xfrm>
          <a:prstGeom prst="rect">
            <a:avLst/>
          </a:prstGeom>
          <a:noFill/>
          <a:ln w="12700">
            <a:solidFill>
              <a:srgbClr val="000000"/>
            </a:solidFill>
            <a:miter lim="800000"/>
            <a:headEnd/>
            <a:tailEnd/>
          </a:ln>
        </p:spPr>
        <p:txBody>
          <a:bodyPr lIns="84390" tIns="42196" rIns="84390" bIns="42196"/>
          <a:lstStyle/>
          <a:p>
            <a:pPr marL="316470" marR="0" lvl="0" indent="-316470" algn="ctr" defTabSz="844083" rtl="0" eaLnBrk="1" fontAlgn="base" latinLnBrk="0" hangingPunct="1">
              <a:lnSpc>
                <a:spcPct val="100000"/>
              </a:lnSpc>
              <a:spcBef>
                <a:spcPct val="20000"/>
              </a:spcBef>
              <a:spcAft>
                <a:spcPct val="0"/>
              </a:spcAft>
              <a:buClrTx/>
              <a:buSzTx/>
              <a:buFontTx/>
              <a:buNone/>
              <a:tabLst/>
              <a:defRPr/>
            </a:pPr>
            <a:r>
              <a:rPr kumimoji="1" lang="ja-JP" altLang="en-US" sz="1569" b="1"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サービス管理責任者・児童発達支援管理責任者</a:t>
            </a:r>
          </a:p>
          <a:p>
            <a:pPr marL="316470" marR="0" lvl="0" indent="-316470" algn="l" defTabSz="844083" rtl="0" eaLnBrk="1" fontAlgn="base" latinLnBrk="0" hangingPunct="1">
              <a:lnSpc>
                <a:spcPct val="100000"/>
              </a:lnSpc>
              <a:spcBef>
                <a:spcPct val="20000"/>
              </a:spcBef>
              <a:spcAft>
                <a:spcPct val="0"/>
              </a:spcAft>
              <a:buClrTx/>
              <a:buSzTx/>
              <a:buFontTx/>
              <a:buNone/>
              <a:tabLst/>
              <a:defRPr/>
            </a:pPr>
            <a:endParaRPr kumimoji="1" lang="ja-JP" altLang="en-US" sz="1662"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1000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①指定要件：専従で常勤</a:t>
            </a:r>
            <a:endParaRPr kumimoji="1" lang="en-US" altLang="ja-JP"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1000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　</a:t>
            </a:r>
            <a:r>
              <a:rPr kumimoji="1" lang="ja-JP" altLang="en-US" sz="1108"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保育所等訪問支援については「常勤」の規定なし。</a:t>
            </a:r>
          </a:p>
          <a:p>
            <a:pPr marL="316470" marR="0" lvl="0" indent="-316470" algn="l" defTabSz="844083" rtl="0" eaLnBrk="1" fontAlgn="base" latinLnBrk="0" hangingPunct="1">
              <a:lnSpc>
                <a:spcPct val="100000"/>
              </a:lnSpc>
              <a:spcBef>
                <a:spcPct val="10000"/>
              </a:spcBef>
              <a:spcAft>
                <a:spcPct val="0"/>
              </a:spcAft>
              <a:buClrTx/>
              <a:buSzTx/>
              <a:buFontTx/>
              <a:buNone/>
              <a:tabLst/>
              <a:defRPr/>
            </a:pPr>
            <a:endPar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1000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②対象者像：サービス提供部門の管理職</a:t>
            </a:r>
          </a:p>
          <a:p>
            <a:pPr marL="316470" marR="0" lvl="0" indent="-316470" algn="l" defTabSz="844083" rtl="0" eaLnBrk="1" fontAlgn="base" latinLnBrk="0" hangingPunct="1">
              <a:lnSpc>
                <a:spcPct val="100000"/>
              </a:lnSpc>
              <a:spcBef>
                <a:spcPct val="1000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　　　　　　　　又は指導的立場の職員を想定</a:t>
            </a:r>
          </a:p>
          <a:p>
            <a:pPr marL="316470" marR="0" lvl="0" indent="-316470" algn="l" defTabSz="844083" rtl="0" eaLnBrk="1" fontAlgn="base" latinLnBrk="0" hangingPunct="1">
              <a:lnSpc>
                <a:spcPct val="100000"/>
              </a:lnSpc>
              <a:spcBef>
                <a:spcPct val="10000"/>
              </a:spcBef>
              <a:spcAft>
                <a:spcPct val="0"/>
              </a:spcAft>
              <a:buClrTx/>
              <a:buSzTx/>
              <a:buFontTx/>
              <a:buNone/>
              <a:tabLst/>
              <a:defRPr/>
            </a:pPr>
            <a:endPar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③要件： </a:t>
            </a: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　　・実務経験（３～８年） </a:t>
            </a:r>
          </a:p>
          <a:p>
            <a:pPr marL="410318" marR="0" lvl="0" indent="-410318" algn="l" defTabSz="844083" rtl="0" eaLnBrk="1" fontAlgn="base" latinLnBrk="0" hangingPunct="1">
              <a:lnSpc>
                <a:spcPct val="100000"/>
              </a:lnSpc>
              <a:spcBef>
                <a:spcPct val="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　　・サービス管理責任者研修、児童発達支援管理責任者研修修了</a:t>
            </a:r>
          </a:p>
          <a:p>
            <a:pPr marL="316470" marR="0" lvl="0" indent="-316470" algn="l" defTabSz="844083" rtl="0" eaLnBrk="1" fontAlgn="base" latinLnBrk="0" hangingPunct="1">
              <a:lnSpc>
                <a:spcPct val="100000"/>
              </a:lnSpc>
              <a:spcBef>
                <a:spcPct val="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　　・相談支援従事者研修（講義部分）受講</a:t>
            </a:r>
          </a:p>
          <a:p>
            <a:pPr marL="316470" marR="0" lvl="0" indent="-316470" algn="l" defTabSz="844083" rtl="0" eaLnBrk="1" fontAlgn="base" latinLnBrk="0" hangingPunct="1">
              <a:lnSpc>
                <a:spcPct val="100000"/>
              </a:lnSpc>
              <a:spcBef>
                <a:spcPct val="20000"/>
              </a:spcBef>
              <a:spcAft>
                <a:spcPct val="0"/>
              </a:spcAft>
              <a:buClrTx/>
              <a:buSzTx/>
              <a:buFontTx/>
              <a:buNone/>
              <a:tabLst/>
              <a:defRPr/>
            </a:pPr>
            <a:endPar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28254" marR="0" lvl="0" indent="-328254" algn="l" defTabSz="844083" rtl="0" eaLnBrk="1" fontAlgn="base" latinLnBrk="0" hangingPunct="1">
              <a:lnSpc>
                <a:spcPct val="100000"/>
              </a:lnSpc>
              <a:spcBef>
                <a:spcPct val="2000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④根拠：障害者総合支援法４２条、</a:t>
            </a:r>
            <a:endParaRPr kumimoji="1" lang="en-US" altLang="ja-JP"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28254" marR="0" lvl="0" indent="-328254" algn="l" defTabSz="844083" rtl="0" eaLnBrk="1" fontAlgn="base" latinLnBrk="0" hangingPunct="1">
              <a:lnSpc>
                <a:spcPct val="100000"/>
              </a:lnSpc>
              <a:spcBef>
                <a:spcPct val="20000"/>
              </a:spcBef>
              <a:spcAft>
                <a:spcPct val="0"/>
              </a:spcAft>
              <a:buClrTx/>
              <a:buSzTx/>
              <a:buFontTx/>
              <a:buNone/>
              <a:tabLst/>
              <a:defRPr/>
            </a:pPr>
            <a:r>
              <a:rPr kumimoji="1" lang="ja-JP" altLang="en-US" sz="1477" b="0" i="0" u="none" strike="noStrike" kern="1200" cap="none" spc="0" normalizeH="0" baseline="0" noProof="0">
                <a:ln>
                  <a:noFill/>
                </a:ln>
                <a:solidFill>
                  <a:prstClr val="black"/>
                </a:solidFill>
                <a:effectLst/>
                <a:uLnTx/>
                <a:uFillTx/>
                <a:latin typeface="Times New Roman" pitchFamily="18" charset="0"/>
                <a:ea typeface="ＭＳ Ｐゴシック" charset="-128"/>
                <a:cs typeface="+mn-cs"/>
              </a:rPr>
              <a:t>　　　　　児童</a:t>
            </a: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福祉法第２１条の５の</a:t>
            </a:r>
            <a:r>
              <a:rPr kumimoji="1" lang="ja-JP" altLang="en-US" sz="1477" b="0" i="0" u="none" strike="noStrike" kern="1200" cap="none" spc="0" normalizeH="0" baseline="0" noProof="0" dirty="0">
                <a:ln>
                  <a:noFill/>
                </a:ln>
                <a:effectLst/>
                <a:uLnTx/>
                <a:uFillTx/>
                <a:latin typeface="Times New Roman" pitchFamily="18" charset="0"/>
                <a:ea typeface="ＭＳ Ｐゴシック" charset="-128"/>
                <a:cs typeface="+mn-cs"/>
              </a:rPr>
              <a:t>１８</a:t>
            </a: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、第２４条の１１</a:t>
            </a:r>
          </a:p>
          <a:p>
            <a:pPr marL="316470" marR="0" lvl="0" indent="-316470" algn="l" defTabSz="844083" rtl="0" eaLnBrk="1" fontAlgn="base" latinLnBrk="0" hangingPunct="1">
              <a:lnSpc>
                <a:spcPct val="100000"/>
              </a:lnSpc>
              <a:spcBef>
                <a:spcPct val="20000"/>
              </a:spcBef>
              <a:spcAft>
                <a:spcPct val="0"/>
              </a:spcAft>
              <a:buClrTx/>
              <a:buSzTx/>
              <a:buFontTx/>
              <a:buNone/>
              <a:tabLst/>
              <a:defRPr/>
            </a:pPr>
            <a:endPar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endParaRPr>
          </a:p>
          <a:p>
            <a:pPr marL="316470" marR="0" lvl="0" indent="-316470" algn="l" defTabSz="844083" rtl="0" eaLnBrk="1" fontAlgn="base" latinLnBrk="0" hangingPunct="1">
              <a:lnSpc>
                <a:spcPct val="100000"/>
              </a:lnSpc>
              <a:spcBef>
                <a:spcPct val="10000"/>
              </a:spcBef>
              <a:spcAft>
                <a:spcPct val="0"/>
              </a:spcAft>
              <a:buClrTx/>
              <a:buSzTx/>
              <a:buFontTx/>
              <a:buNone/>
              <a:tabLst/>
              <a:defRPr/>
            </a:pPr>
            <a:r>
              <a:rPr kumimoji="1" lang="ja-JP" altLang="en-US" sz="1477" b="0" i="0" u="none" strike="noStrike" kern="1200" cap="none" spc="0" normalizeH="0" baseline="0" noProof="0" dirty="0">
                <a:ln>
                  <a:noFill/>
                </a:ln>
                <a:solidFill>
                  <a:prstClr val="black"/>
                </a:solidFill>
                <a:effectLst/>
                <a:uLnTx/>
                <a:uFillTx/>
                <a:latin typeface="Times New Roman" pitchFamily="18" charset="0"/>
                <a:ea typeface="ＭＳ Ｐゴシック" charset="-128"/>
                <a:cs typeface="+mn-cs"/>
              </a:rPr>
              <a:t>⑤責務：「個別支援計画の作成やサービス提供プロセスの管理、他のサービス提供職員への技術指導と助言等」</a:t>
            </a:r>
          </a:p>
        </p:txBody>
      </p:sp>
      <p:sp>
        <p:nvSpPr>
          <p:cNvPr id="224260" name="AutoShape 4"/>
          <p:cNvSpPr>
            <a:spLocks noChangeArrowheads="1"/>
          </p:cNvSpPr>
          <p:nvPr/>
        </p:nvSpPr>
        <p:spPr bwMode="auto">
          <a:xfrm>
            <a:off x="523798" y="371430"/>
            <a:ext cx="8169275" cy="524608"/>
          </a:xfrm>
          <a:prstGeom prst="roundRect">
            <a:avLst>
              <a:gd name="adj" fmla="val 26537"/>
            </a:avLst>
          </a:prstGeom>
          <a:solidFill>
            <a:srgbClr val="FFFFCC"/>
          </a:solidFill>
          <a:ln w="38100" cmpd="thickThin">
            <a:solidFill>
              <a:srgbClr val="FF6600"/>
            </a:solidFill>
            <a:round/>
            <a:headEnd/>
            <a:tailEnd/>
          </a:ln>
          <a:effectLst>
            <a:outerShdw dist="107763" dir="2700000" algn="ctr" rotWithShape="0">
              <a:schemeClr val="bg2">
                <a:alpha val="50000"/>
              </a:schemeClr>
            </a:outerShdw>
          </a:effectLst>
        </p:spPr>
        <p:txBody>
          <a:bodyPr lIns="84359" tIns="42181" rIns="84359" bIns="42181" anchor="ct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ja-JP" altLang="en-US" sz="1846" b="1" i="0" u="none" strike="noStrike" kern="1200" cap="none" spc="0" normalizeH="0" baseline="0" noProof="0" dirty="0">
                <a:ln>
                  <a:noFill/>
                </a:ln>
                <a:solidFill>
                  <a:srgbClr val="A50021"/>
                </a:solidFill>
                <a:effectLst/>
                <a:uLnTx/>
                <a:uFillTx/>
                <a:latin typeface="Arial" charset="0"/>
                <a:ea typeface="ＭＳ Ｐゴシック" pitchFamily="50" charset="-128"/>
                <a:cs typeface="+mn-cs"/>
              </a:rPr>
              <a:t>「管理者」と「サービス管理責任者・児童発達支援管理責任者」の比較　①</a:t>
            </a:r>
          </a:p>
        </p:txBody>
      </p:sp>
      <p:sp>
        <p:nvSpPr>
          <p:cNvPr id="2" name="スライド番号プレースホルダー 1"/>
          <p:cNvSpPr>
            <a:spLocks noGrp="1"/>
          </p:cNvSpPr>
          <p:nvPr>
            <p:ph type="sldNum" sz="quarter" idx="12"/>
          </p:nvPr>
        </p:nvSpPr>
        <p:spPr>
          <a:xfrm>
            <a:off x="7024692" y="6139226"/>
            <a:ext cx="1905000" cy="290146"/>
          </a:xfrm>
        </p:spPr>
        <p:txBody>
          <a:bodyPr/>
          <a:lstStyle/>
          <a:p>
            <a:pPr marL="0" marR="0" lvl="0" indent="0" algn="r" defTabSz="844083" rtl="0" eaLnBrk="1" fontAlgn="base" latinLnBrk="0" hangingPunct="1">
              <a:lnSpc>
                <a:spcPct val="100000"/>
              </a:lnSpc>
              <a:spcBef>
                <a:spcPct val="0"/>
              </a:spcBef>
              <a:spcAft>
                <a:spcPct val="0"/>
              </a:spcAft>
              <a:buClrTx/>
              <a:buSzTx/>
              <a:buFontTx/>
              <a:buNone/>
              <a:tabLst/>
              <a:defRPr/>
            </a:pPr>
            <a:fld id="{67E148A3-2F01-468B-97F2-DB9D07A916CF}" type="slidenum">
              <a:rPr kumimoji="1" lang="en-US" altLang="ja-JP" sz="1292" b="0" i="0" u="none" strike="noStrike" kern="1200" cap="none" spc="0" normalizeH="0" baseline="0" noProof="0">
                <a:ln>
                  <a:noFill/>
                </a:ln>
                <a:solidFill>
                  <a:srgbClr val="000000"/>
                </a:solidFill>
                <a:effectLst/>
                <a:uLnTx/>
                <a:uFillTx/>
                <a:latin typeface="Arial" charset="0"/>
                <a:ea typeface="ＭＳ Ｐゴシック" pitchFamily="50" charset="-128"/>
                <a:cs typeface="+mn-cs"/>
              </a:rPr>
              <a:pPr marL="0" marR="0" lvl="0" indent="0" algn="r" defTabSz="844083" rtl="0" eaLnBrk="1" fontAlgn="base" latinLnBrk="0" hangingPunct="1">
                <a:lnSpc>
                  <a:spcPct val="100000"/>
                </a:lnSpc>
                <a:spcBef>
                  <a:spcPct val="0"/>
                </a:spcBef>
                <a:spcAft>
                  <a:spcPct val="0"/>
                </a:spcAft>
                <a:buClrTx/>
                <a:buSzTx/>
                <a:buFontTx/>
                <a:buNone/>
                <a:tabLst/>
                <a:defRPr/>
              </a:pPr>
              <a:t>8</a:t>
            </a:fld>
            <a:endParaRPr kumimoji="1" lang="en-US" altLang="ja-JP" sz="1292" b="0" i="0" u="none" strike="noStrike" kern="1200" cap="none" spc="0" normalizeH="0" baseline="0" noProof="0" dirty="0">
              <a:ln>
                <a:noFill/>
              </a:ln>
              <a:solidFill>
                <a:srgbClr val="000000"/>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2539236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a:extLst>
              <a:ext uri="{FF2B5EF4-FFF2-40B4-BE49-F238E27FC236}">
                <a16:creationId xmlns:a16="http://schemas.microsoft.com/office/drawing/2014/main" id="{ACD08BC1-CFBB-4124-931F-99609857656D}"/>
              </a:ext>
            </a:extLst>
          </p:cNvPr>
          <p:cNvSpPr>
            <a:spLocks noGrp="1" noChangeArrowheads="1"/>
          </p:cNvSpPr>
          <p:nvPr>
            <p:ph type="subTitle" idx="1"/>
          </p:nvPr>
        </p:nvSpPr>
        <p:spPr>
          <a:xfrm>
            <a:off x="250580" y="989134"/>
            <a:ext cx="4249615" cy="5779528"/>
          </a:xfrm>
          <a:ln w="15875">
            <a:solidFill>
              <a:srgbClr val="0000FF"/>
            </a:solidFill>
            <a:miter lim="800000"/>
            <a:headEnd/>
            <a:tailEnd/>
          </a:ln>
        </p:spPr>
        <p:txBody>
          <a:bodyPr vert="horz" wrap="square" lIns="91432" tIns="76424" rIns="91432" bIns="45716" numCol="1" anchor="t" anchorCtr="0" compatLnSpc="1">
            <a:prstTxWarp prst="textNoShape">
              <a:avLst/>
            </a:prstTxWarp>
          </a:bodyPr>
          <a:lstStyle/>
          <a:p>
            <a:pPr eaLnBrk="1" hangingPunct="1">
              <a:lnSpc>
                <a:spcPct val="90000"/>
              </a:lnSpc>
              <a:spcBef>
                <a:spcPts val="0"/>
              </a:spcBef>
            </a:pPr>
            <a:r>
              <a:rPr lang="ja-JP" altLang="en-US" sz="1600" b="1" dirty="0">
                <a:solidFill>
                  <a:schemeClr val="accent2"/>
                </a:solidFill>
                <a:latin typeface="ＭＳ Ｐゴシック" panose="020B0600070205080204" pitchFamily="50" charset="-128"/>
                <a:ea typeface="ＭＳ Ｐゴシック" panose="020B0600070205080204" pitchFamily="50" charset="-128"/>
              </a:rPr>
              <a:t>管理者の業務内容例</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①利用者・市町村への契約支給量報告等</a:t>
            </a:r>
            <a:endParaRPr lang="en-US" altLang="ja-JP" sz="1600" dirty="0">
              <a:latin typeface="ＭＳ Ｐゴシック" panose="020B0600070205080204" pitchFamily="50" charset="-128"/>
              <a:ea typeface="ＭＳ Ｐゴシック" panose="020B0600070205080204" pitchFamily="50" charset="-128"/>
            </a:endParaRP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②サービス提供の記録と利用者への確認</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③利用者負担額等の受領及び管理</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④介護給付費の額に係る通知等</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⑤サービス内容の取扱い方針･意思決定支援等の徹底</a:t>
            </a:r>
            <a:endParaRPr lang="en-US" altLang="ja-JP" sz="1600" dirty="0">
              <a:latin typeface="ＭＳ Ｐゴシック" panose="020B0600070205080204" pitchFamily="50" charset="-128"/>
              <a:ea typeface="ＭＳ Ｐゴシック" panose="020B0600070205080204" pitchFamily="50" charset="-128"/>
            </a:endParaRP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⑥提供するサービスの質の評価と改善</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⑦利用者・家族に対する相談及び援助</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⑧利用者の日常生活上の適切な支援</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⑨利用者家族との連携</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⑩緊急時の対応、非常災害対策等</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⑪従業者及び業務の一元的管理</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⑫従業者に対する指揮命令</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⑬運営規程の制定</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⑭従業者の勤務体制、研修機会の確保等</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⑮利用定員の遵守</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⑯衛生管理、感染症対策等</a:t>
            </a:r>
            <a:endParaRPr lang="en-US" altLang="ja-JP" sz="1600" dirty="0">
              <a:latin typeface="ＭＳ Ｐゴシック" panose="020B0600070205080204" pitchFamily="50" charset="-128"/>
              <a:ea typeface="ＭＳ Ｐゴシック" panose="020B0600070205080204" pitchFamily="50" charset="-128"/>
            </a:endParaRP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⑰虐待防止・身体拘束等の禁止</a:t>
            </a:r>
          </a:p>
          <a:p>
            <a:pPr algn="l" eaLnBrk="1" hangingPunct="1">
              <a:spcBef>
                <a:spcPts val="300"/>
              </a:spcBef>
            </a:pPr>
            <a:r>
              <a:rPr lang="ja-JP" altLang="en-US" sz="1600" dirty="0">
                <a:latin typeface="ＭＳ Ｐゴシック" panose="020B0600070205080204" pitchFamily="50" charset="-128"/>
                <a:ea typeface="ＭＳ Ｐゴシック" panose="020B0600070205080204" pitchFamily="50" charset="-128"/>
              </a:rPr>
              <a:t>⑱地域との連携等　　⑲記録の整備</a:t>
            </a:r>
          </a:p>
        </p:txBody>
      </p:sp>
      <p:sp>
        <p:nvSpPr>
          <p:cNvPr id="24580" name="Rectangle 3">
            <a:extLst>
              <a:ext uri="{FF2B5EF4-FFF2-40B4-BE49-F238E27FC236}">
                <a16:creationId xmlns:a16="http://schemas.microsoft.com/office/drawing/2014/main" id="{D58AE88F-C92C-4107-A79D-625891B51DD8}"/>
              </a:ext>
            </a:extLst>
          </p:cNvPr>
          <p:cNvSpPr>
            <a:spLocks noChangeArrowheads="1"/>
          </p:cNvSpPr>
          <p:nvPr/>
        </p:nvSpPr>
        <p:spPr bwMode="auto">
          <a:xfrm>
            <a:off x="4643807" y="989134"/>
            <a:ext cx="4359518" cy="5779528"/>
          </a:xfrm>
          <a:prstGeom prst="rect">
            <a:avLst/>
          </a:prstGeom>
          <a:noFill/>
          <a:ln w="15875">
            <a:solidFill>
              <a:srgbClr val="993366"/>
            </a:solidFill>
            <a:miter lim="800000"/>
            <a:headEnd/>
            <a:tailEnd/>
          </a:ln>
        </p:spPr>
        <p:txBody>
          <a:bodyPr lIns="84399" tIns="42199" rIns="84399" bIns="42199"/>
          <a:lstStyle/>
          <a:p>
            <a:pPr marL="0" marR="0" lvl="0" indent="0" algn="ctr" defTabSz="844083" rtl="0" eaLnBrk="1" fontAlgn="base" latinLnBrk="0" hangingPunct="1">
              <a:lnSpc>
                <a:spcPct val="100000"/>
              </a:lnSpc>
              <a:spcBef>
                <a:spcPct val="20000"/>
              </a:spcBef>
              <a:spcAft>
                <a:spcPct val="0"/>
              </a:spcAft>
              <a:buClrTx/>
              <a:buSzTx/>
              <a:buFontTx/>
              <a:buNone/>
              <a:tabLst/>
              <a:defRPr/>
            </a:pPr>
            <a:r>
              <a:rPr kumimoji="1" lang="ja-JP" altLang="en-US" sz="1600" b="1" i="0" u="none" strike="noStrike" kern="1200" cap="none" spc="0" normalizeH="0" baseline="0" noProof="0" dirty="0">
                <a:ln>
                  <a:noFill/>
                </a:ln>
                <a:solidFill>
                  <a:srgbClr val="660033"/>
                </a:solidFill>
                <a:effectLst/>
                <a:uLnTx/>
                <a:uFillTx/>
                <a:latin typeface="Times New Roman" pitchFamily="18" charset="0"/>
                <a:ea typeface="ＭＳ Ｐゴシック" charset="-128"/>
                <a:cs typeface="+mn-cs"/>
              </a:rPr>
              <a:t>サービス管理責任者の業務内容例</a:t>
            </a:r>
            <a:endParaRPr kumimoji="1" lang="en-US" altLang="ja-JP" sz="1600" b="1" i="0" u="none" strike="noStrike" kern="1200" cap="none" spc="0" normalizeH="0" baseline="0" noProof="0" dirty="0">
              <a:ln>
                <a:noFill/>
              </a:ln>
              <a:solidFill>
                <a:srgbClr val="660033"/>
              </a:solidFill>
              <a:effectLst/>
              <a:uLnTx/>
              <a:uFillTx/>
              <a:latin typeface="Times New Roman" pitchFamily="18" charset="0"/>
              <a:ea typeface="ＭＳ Ｐゴシック" charset="-128"/>
              <a:cs typeface="+mn-cs"/>
            </a:endParaRPr>
          </a:p>
          <a:p>
            <a:pPr marL="0" marR="0" lvl="0" indent="0" algn="l" defTabSz="844083" rtl="0" eaLnBrk="1" fontAlgn="base" latinLnBrk="0" hangingPunct="1">
              <a:lnSpc>
                <a:spcPct val="100000"/>
              </a:lnSpc>
              <a:spcBef>
                <a:spcPct val="20000"/>
              </a:spcBef>
              <a:spcAft>
                <a:spcPct val="0"/>
              </a:spcAft>
              <a:buClrTx/>
              <a:buSzTx/>
              <a:buFontTx/>
              <a:buNone/>
              <a:tabLst/>
              <a:defRPr/>
            </a:pPr>
            <a:r>
              <a:rPr kumimoji="1" lang="ja-JP" altLang="en-US"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a:t>
            </a:r>
            <a:r>
              <a:rPr kumimoji="1" lang="en-US" altLang="ja-JP"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個別支援計画の作成に関する業務</a:t>
            </a: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①利用者に対するアセスメント・意思決定支援の配慮及び支援内容の検討</a:t>
            </a: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②個別支援計画の原案作成</a:t>
            </a: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③個別支援計画作成に係る会議の運営</a:t>
            </a:r>
            <a:endParaRPr kumimoji="1" lang="en-US" altLang="ja-JP"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④利用者・家族に対する個別支援計画案の説明と同意</a:t>
            </a:r>
            <a:endParaRPr kumimoji="1" lang="en-US" altLang="ja-JP"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⑤利用者及び指定特定相談支援事業者等に対する個別支援・計画の交付</a:t>
            </a:r>
            <a:endParaRPr kumimoji="1" lang="en-US" altLang="ja-JP"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en-US" altLang="ja-JP"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⑥</a:t>
            </a:r>
            <a:r>
              <a:rPr kumimoji="1" lang="ja-JP" altLang="en-US"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個別支援計画の実施状況の把握（モニタリング）による見直しと計画の変更</a:t>
            </a: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⑦当該サービス提供事業所以外における利用状況の把握</a:t>
            </a:r>
            <a:endParaRPr kumimoji="1" lang="en-US" altLang="ja-JP"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en-US" altLang="ja-JP"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⑧</a:t>
            </a:r>
            <a:r>
              <a:rPr kumimoji="1" lang="ja-JP" altLang="en-US" sz="15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自立した日常生活が可能と認められる利用者に対する必要な支援の提供</a:t>
            </a:r>
            <a:endParaRPr kumimoji="1" lang="en-US" altLang="ja-JP"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ja-JP" altLang="en-US"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２</a:t>
            </a:r>
            <a:r>
              <a:rPr kumimoji="1" lang="en-US" altLang="ja-JP"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サービス提供者への指導・助言（意思決定支援に関しても）</a:t>
            </a: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ja-JP" altLang="en-US"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３．利用者への適切な意思決定の支援</a:t>
            </a:r>
            <a:r>
              <a:rPr kumimoji="1" lang="en-US" altLang="ja-JP"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(§59-2)</a:t>
            </a: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ja-JP" altLang="en-US"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４．関係者や関係機関の連携に関すること</a:t>
            </a:r>
          </a:p>
          <a:p>
            <a:pPr marL="167058" marR="0" lvl="0" indent="-167058" algn="l" defTabSz="844083" rtl="0" eaLnBrk="1" fontAlgn="base" latinLnBrk="0" hangingPunct="1">
              <a:lnSpc>
                <a:spcPct val="100000"/>
              </a:lnSpc>
              <a:spcBef>
                <a:spcPct val="20000"/>
              </a:spcBef>
              <a:spcAft>
                <a:spcPct val="0"/>
              </a:spcAft>
              <a:buClrTx/>
              <a:buSzTx/>
              <a:buFontTx/>
              <a:buNone/>
              <a:tabLst/>
              <a:defRPr/>
            </a:pPr>
            <a:r>
              <a:rPr kumimoji="1" lang="ja-JP" altLang="en-US" sz="15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５．日頃のサービスの質の評価、振り返り等</a:t>
            </a:r>
          </a:p>
          <a:p>
            <a:pPr marL="167058" marR="0" lvl="0" indent="-167058" algn="l" defTabSz="844083" rtl="0" eaLnBrk="1" fontAlgn="base" latinLnBrk="0" hangingPunct="1">
              <a:lnSpc>
                <a:spcPct val="100000"/>
              </a:lnSpc>
              <a:spcBef>
                <a:spcPct val="20000"/>
              </a:spcBef>
              <a:spcAft>
                <a:spcPct val="0"/>
              </a:spcAft>
              <a:buClrTx/>
              <a:buSzTx/>
              <a:buFontTx/>
              <a:buNone/>
              <a:tabLst/>
              <a:defRPr/>
            </a:pPr>
            <a:endParaRPr kumimoji="1" lang="en-US" altLang="ja-JP" sz="1600" b="1" i="0" u="none" strike="noStrike" kern="1200" cap="none" spc="0" normalizeH="0" baseline="0" noProof="0" dirty="0">
              <a:ln>
                <a:noFill/>
              </a:ln>
              <a:solidFill>
                <a:srgbClr val="FF0000"/>
              </a:solidFill>
              <a:effectLst/>
              <a:uLnTx/>
              <a:uFillTx/>
              <a:latin typeface="Times New Roman" pitchFamily="18" charset="0"/>
              <a:ea typeface="ＭＳ Ｐゴシック" charset="-128"/>
              <a:cs typeface="+mn-cs"/>
            </a:endParaRPr>
          </a:p>
        </p:txBody>
      </p:sp>
      <p:sp>
        <p:nvSpPr>
          <p:cNvPr id="111620" name="AutoShape 4">
            <a:extLst>
              <a:ext uri="{FF2B5EF4-FFF2-40B4-BE49-F238E27FC236}">
                <a16:creationId xmlns:a16="http://schemas.microsoft.com/office/drawing/2014/main" id="{11D8F306-807A-4948-9155-CBFB26F6E2FA}"/>
              </a:ext>
            </a:extLst>
          </p:cNvPr>
          <p:cNvSpPr>
            <a:spLocks noChangeArrowheads="1"/>
          </p:cNvSpPr>
          <p:nvPr/>
        </p:nvSpPr>
        <p:spPr bwMode="auto">
          <a:xfrm>
            <a:off x="381731" y="251963"/>
            <a:ext cx="8236927" cy="461597"/>
          </a:xfrm>
          <a:prstGeom prst="roundRect">
            <a:avLst>
              <a:gd name="adj" fmla="val 26537"/>
            </a:avLst>
          </a:prstGeom>
          <a:solidFill>
            <a:srgbClr val="FFFFCC"/>
          </a:solidFill>
          <a:ln w="38100" cmpd="thickThin">
            <a:solidFill>
              <a:srgbClr val="FF6600"/>
            </a:solidFill>
            <a:round/>
            <a:headEnd/>
            <a:tailEnd/>
          </a:ln>
          <a:effectLst>
            <a:outerShdw dist="107763" dir="2700000" algn="ctr" rotWithShape="0">
              <a:schemeClr val="bg2">
                <a:alpha val="50000"/>
              </a:schemeClr>
            </a:outerShdw>
          </a:effectLst>
        </p:spPr>
        <p:txBody>
          <a:bodyPr lIns="84368" tIns="42185" rIns="84368" bIns="42185" anchor="ct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ja-JP" altLang="en-US" sz="2585" b="1" i="0" u="none" strike="noStrike" kern="1200" cap="none" spc="0" normalizeH="0" baseline="0" noProof="0" dirty="0">
                <a:ln>
                  <a:noFill/>
                </a:ln>
                <a:solidFill>
                  <a:srgbClr val="A50021"/>
                </a:solidFill>
                <a:effectLst/>
                <a:uLnTx/>
                <a:uFillTx/>
                <a:latin typeface="Arial" charset="0"/>
                <a:ea typeface="ＭＳ Ｐゴシック" panose="020B0600070205080204" pitchFamily="50" charset="-128"/>
                <a:cs typeface="+mn-cs"/>
              </a:rPr>
              <a:t>「管理者」と「サービス管理責任者」の比較　②</a:t>
            </a:r>
          </a:p>
        </p:txBody>
      </p:sp>
      <p:sp>
        <p:nvSpPr>
          <p:cNvPr id="2" name="テキスト ボックス 1">
            <a:extLst>
              <a:ext uri="{FF2B5EF4-FFF2-40B4-BE49-F238E27FC236}">
                <a16:creationId xmlns:a16="http://schemas.microsoft.com/office/drawing/2014/main" id="{F6F2535E-02A5-E2E4-F43D-B8F031857384}"/>
              </a:ext>
            </a:extLst>
          </p:cNvPr>
          <p:cNvSpPr txBox="1"/>
          <p:nvPr/>
        </p:nvSpPr>
        <p:spPr>
          <a:xfrm>
            <a:off x="7124987" y="6501939"/>
            <a:ext cx="1867819" cy="253916"/>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Arial" charset="0"/>
                <a:ea typeface="ＭＳ Ｐゴシック" charset="-128"/>
                <a:cs typeface="+mn-cs"/>
              </a:rPr>
              <a:t>（営基準省令・解釈通知参照）</a:t>
            </a:r>
          </a:p>
        </p:txBody>
      </p:sp>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dirty="0" smtClean="0"/>
        </a:defPPr>
      </a:lstStyle>
      <a:style>
        <a:lnRef idx="1">
          <a:schemeClr val="accent5"/>
        </a:lnRef>
        <a:fillRef idx="2">
          <a:schemeClr val="accent5"/>
        </a:fillRef>
        <a:effectRef idx="1">
          <a:schemeClr val="accent5"/>
        </a:effectRef>
        <a:fontRef idx="minor">
          <a:schemeClr val="dk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1300</TotalTime>
  <Words>4618</Words>
  <Application>Microsoft Office PowerPoint</Application>
  <PresentationFormat>画面に合わせる (4:3)</PresentationFormat>
  <Paragraphs>555</Paragraphs>
  <Slides>28</Slides>
  <Notes>9</Notes>
  <HiddenSlides>0</HiddenSlides>
  <MMClips>0</MMClips>
  <ScaleCrop>false</ScaleCrop>
  <HeadingPairs>
    <vt:vector size="6" baseType="variant">
      <vt:variant>
        <vt:lpstr>使用されているフォント</vt:lpstr>
      </vt:variant>
      <vt:variant>
        <vt:i4>14</vt:i4>
      </vt:variant>
      <vt:variant>
        <vt:lpstr>テーマ</vt:lpstr>
      </vt:variant>
      <vt:variant>
        <vt:i4>5</vt:i4>
      </vt:variant>
      <vt:variant>
        <vt:lpstr>スライド タイトル</vt:lpstr>
      </vt:variant>
      <vt:variant>
        <vt:i4>28</vt:i4>
      </vt:variant>
    </vt:vector>
  </HeadingPairs>
  <TitlesOfParts>
    <vt:vector size="47" baseType="lpstr">
      <vt:lpstr>AR P悠々ゴシック体E</vt:lpstr>
      <vt:lpstr>HGP創英角ｺﾞｼｯｸUB</vt:lpstr>
      <vt:lpstr>HGP明朝B</vt:lpstr>
      <vt:lpstr>HG創英角ｺﾞｼｯｸUB</vt:lpstr>
      <vt:lpstr>Meiryo UI</vt:lpstr>
      <vt:lpstr>ＭＳ Ｐゴシック</vt:lpstr>
      <vt:lpstr>游ゴシック</vt:lpstr>
      <vt:lpstr>游ゴシック Light</vt:lpstr>
      <vt:lpstr>Arial</vt:lpstr>
      <vt:lpstr>Calibri</vt:lpstr>
      <vt:lpstr>Calibri Light</vt:lpstr>
      <vt:lpstr>Century</vt:lpstr>
      <vt:lpstr>Times New Roman</vt:lpstr>
      <vt:lpstr>Wingdings</vt:lpstr>
      <vt:lpstr>Office テーマ</vt:lpstr>
      <vt:lpstr>標準デザイン</vt:lpstr>
      <vt:lpstr>2_標準デザイン</vt:lpstr>
      <vt:lpstr>1_Office テーマ</vt:lpstr>
      <vt:lpstr>1_標準デザイン</vt:lpstr>
      <vt:lpstr>PowerPoint プレゼンテーション</vt:lpstr>
      <vt:lpstr>PowerPoint プレゼンテーション</vt:lpstr>
      <vt:lpstr>障害者自立支援法　２００６年</vt:lpstr>
      <vt:lpstr>事業所開設時期</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障害者の日常生活及び社会生活を総合的に支援するための法律に基づく指定障害福祉サービスの事業等の人員、設備及び運営に関する基準 令和６年４月１日改正　変更点（赤字）</vt:lpstr>
      <vt:lpstr>PowerPoint プレゼンテーション</vt:lpstr>
      <vt:lpstr>PowerPoint プレゼンテーション</vt:lpstr>
      <vt:lpstr>PowerPoint プレゼンテーション</vt:lpstr>
      <vt:lpstr>PowerPoint プレゼンテーション</vt:lpstr>
      <vt:lpstr>サビ児管は、サービスの質に責任を負う！</vt:lpstr>
      <vt:lpstr>サビ児管は、仕事の結果が問われる！</vt:lpstr>
      <vt:lpstr>PowerPoint プレゼンテーション</vt:lpstr>
      <vt:lpstr>PowerPoint プレゼンテーション</vt:lpstr>
      <vt:lpstr>PowerPoint プレゼンテーション</vt:lpstr>
      <vt:lpstr>障害のある人が普通に暮らせる地域づくり</vt:lpstr>
      <vt:lpstr>PowerPoint プレゼンテーション</vt:lpstr>
      <vt:lpstr>PowerPoint プレゼンテーション</vt:lpstr>
      <vt:lpstr>サービス管理責任者・児童発達支援管理責任者研修</vt:lpstr>
      <vt:lpstr>PowerPoint プレゼンテーション</vt:lpstr>
      <vt:lpstr>PowerPoint プレゼンテーション</vt:lpstr>
      <vt:lpstr>PowerPoint プレゼンテーション</vt:lpstr>
      <vt:lpstr> </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sakai</dc:creator>
  <cp:lastModifiedBy>小川 陽(ogawa-akira.nc1)</cp:lastModifiedBy>
  <cp:revision>72</cp:revision>
  <dcterms:created xsi:type="dcterms:W3CDTF">2021-04-21T01:37:08Z</dcterms:created>
  <dcterms:modified xsi:type="dcterms:W3CDTF">2025-08-21T06:19:38Z</dcterms:modified>
</cp:coreProperties>
</file>