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 id="2147483700" r:id="rId2"/>
  </p:sldMasterIdLst>
  <p:notesMasterIdLst>
    <p:notesMasterId r:id="rId33"/>
  </p:notesMasterIdLst>
  <p:sldIdLst>
    <p:sldId id="256" r:id="rId3"/>
    <p:sldId id="262" r:id="rId4"/>
    <p:sldId id="2871" r:id="rId5"/>
    <p:sldId id="2872" r:id="rId6"/>
    <p:sldId id="988" r:id="rId7"/>
    <p:sldId id="273" r:id="rId8"/>
    <p:sldId id="1004" r:id="rId9"/>
    <p:sldId id="982" r:id="rId10"/>
    <p:sldId id="990" r:id="rId11"/>
    <p:sldId id="992" r:id="rId12"/>
    <p:sldId id="993" r:id="rId13"/>
    <p:sldId id="979" r:id="rId14"/>
    <p:sldId id="950" r:id="rId15"/>
    <p:sldId id="995" r:id="rId16"/>
    <p:sldId id="951" r:id="rId17"/>
    <p:sldId id="965" r:id="rId18"/>
    <p:sldId id="966" r:id="rId19"/>
    <p:sldId id="968" r:id="rId20"/>
    <p:sldId id="969" r:id="rId21"/>
    <p:sldId id="970" r:id="rId22"/>
    <p:sldId id="976" r:id="rId23"/>
    <p:sldId id="961" r:id="rId24"/>
    <p:sldId id="971" r:id="rId25"/>
    <p:sldId id="980" r:id="rId26"/>
    <p:sldId id="972" r:id="rId27"/>
    <p:sldId id="973" r:id="rId28"/>
    <p:sldId id="974" r:id="rId29"/>
    <p:sldId id="975" r:id="rId30"/>
    <p:sldId id="997" r:id="rId31"/>
    <p:sldId id="964" r:id="rId32"/>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446D4-0779-4F9D-8AA1-ED53DB3E9895}" v="4" dt="2025-08-19T09:31:36.9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405" autoAdjust="0"/>
  </p:normalViewPr>
  <p:slideViewPr>
    <p:cSldViewPr snapToGrid="0">
      <p:cViewPr varScale="1">
        <p:scale>
          <a:sx n="89" d="100"/>
          <a:sy n="89" d="100"/>
        </p:scale>
        <p:origin x="2088" y="8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野 哲章" userId="2b83d7a64a31c28b" providerId="LiveId" clId="{7CFE698B-B276-43F7-AA80-734F792C9615}"/>
    <pc:docChg chg="custSel delSld modSld sldOrd">
      <pc:chgData name="有野 哲章" userId="2b83d7a64a31c28b" providerId="LiveId" clId="{7CFE698B-B276-43F7-AA80-734F792C9615}" dt="2022-08-01T03:43:45.629" v="289"/>
      <pc:docMkLst>
        <pc:docMk/>
      </pc:docMkLst>
      <pc:sldChg chg="del">
        <pc:chgData name="有野 哲章" userId="2b83d7a64a31c28b" providerId="LiveId" clId="{7CFE698B-B276-43F7-AA80-734F792C9615}" dt="2022-07-31T10:58:08.493" v="0" actId="47"/>
        <pc:sldMkLst>
          <pc:docMk/>
          <pc:sldMk cId="1406572051" sldId="257"/>
        </pc:sldMkLst>
      </pc:sldChg>
      <pc:sldChg chg="ord">
        <pc:chgData name="有野 哲章" userId="2b83d7a64a31c28b" providerId="LiveId" clId="{7CFE698B-B276-43F7-AA80-734F792C9615}" dt="2022-08-01T03:43:43.056" v="287"/>
        <pc:sldMkLst>
          <pc:docMk/>
          <pc:sldMk cId="1823544658" sldId="258"/>
        </pc:sldMkLst>
      </pc:sldChg>
      <pc:sldChg chg="del">
        <pc:chgData name="有野 哲章" userId="2b83d7a64a31c28b" providerId="LiveId" clId="{7CFE698B-B276-43F7-AA80-734F792C9615}" dt="2022-07-31T11:40:53.488" v="155" actId="2696"/>
        <pc:sldMkLst>
          <pc:docMk/>
          <pc:sldMk cId="2477729449" sldId="258"/>
        </pc:sldMkLst>
      </pc:sldChg>
      <pc:sldChg chg="del ord">
        <pc:chgData name="有野 哲章" userId="2b83d7a64a31c28b" providerId="LiveId" clId="{7CFE698B-B276-43F7-AA80-734F792C9615}" dt="2022-07-31T11:39:48.936" v="150" actId="2696"/>
        <pc:sldMkLst>
          <pc:docMk/>
          <pc:sldMk cId="3182168416" sldId="258"/>
        </pc:sldMkLst>
      </pc:sldChg>
      <pc:sldChg chg="del">
        <pc:chgData name="有野 哲章" userId="2b83d7a64a31c28b" providerId="LiveId" clId="{7CFE698B-B276-43F7-AA80-734F792C9615}" dt="2022-07-31T10:58:09.720" v="1" actId="47"/>
        <pc:sldMkLst>
          <pc:docMk/>
          <pc:sldMk cId="798283509" sldId="259"/>
        </pc:sldMkLst>
      </pc:sldChg>
      <pc:sldChg chg="del">
        <pc:chgData name="有野 哲章" userId="2b83d7a64a31c28b" providerId="LiveId" clId="{7CFE698B-B276-43F7-AA80-734F792C9615}" dt="2022-07-31T11:40:53.488" v="155" actId="2696"/>
        <pc:sldMkLst>
          <pc:docMk/>
          <pc:sldMk cId="1813452484" sldId="259"/>
        </pc:sldMkLst>
      </pc:sldChg>
      <pc:sldChg chg="ord">
        <pc:chgData name="有野 哲章" userId="2b83d7a64a31c28b" providerId="LiveId" clId="{7CFE698B-B276-43F7-AA80-734F792C9615}" dt="2022-08-01T03:43:45.629" v="289"/>
        <pc:sldMkLst>
          <pc:docMk/>
          <pc:sldMk cId="2222362464" sldId="259"/>
        </pc:sldMkLst>
      </pc:sldChg>
      <pc:sldChg chg="del ord">
        <pc:chgData name="有野 哲章" userId="2b83d7a64a31c28b" providerId="LiveId" clId="{7CFE698B-B276-43F7-AA80-734F792C9615}" dt="2022-07-31T11:39:48.936" v="150" actId="2696"/>
        <pc:sldMkLst>
          <pc:docMk/>
          <pc:sldMk cId="3978509820" sldId="259"/>
        </pc:sldMkLst>
      </pc:sldChg>
      <pc:sldChg chg="del">
        <pc:chgData name="有野 哲章" userId="2b83d7a64a31c28b" providerId="LiveId" clId="{7CFE698B-B276-43F7-AA80-734F792C9615}" dt="2022-07-31T11:22:08.256" v="19" actId="47"/>
        <pc:sldMkLst>
          <pc:docMk/>
          <pc:sldMk cId="1820947450" sldId="260"/>
        </pc:sldMkLst>
      </pc:sldChg>
      <pc:sldChg chg="del">
        <pc:chgData name="有野 哲章" userId="2b83d7a64a31c28b" providerId="LiveId" clId="{7CFE698B-B276-43F7-AA80-734F792C9615}" dt="2022-07-31T10:58:10.669" v="2" actId="47"/>
        <pc:sldMkLst>
          <pc:docMk/>
          <pc:sldMk cId="3945505183" sldId="260"/>
        </pc:sldMkLst>
      </pc:sldChg>
      <pc:sldChg chg="del">
        <pc:chgData name="有野 哲章" userId="2b83d7a64a31c28b" providerId="LiveId" clId="{7CFE698B-B276-43F7-AA80-734F792C9615}" dt="2022-07-31T11:39:48.936" v="150" actId="2696"/>
        <pc:sldMkLst>
          <pc:docMk/>
          <pc:sldMk cId="2968497200" sldId="261"/>
        </pc:sldMkLst>
      </pc:sldChg>
      <pc:sldChg chg="ord">
        <pc:chgData name="有野 哲章" userId="2b83d7a64a31c28b" providerId="LiveId" clId="{7CFE698B-B276-43F7-AA80-734F792C9615}" dt="2022-07-31T11:40:38.102" v="152"/>
        <pc:sldMkLst>
          <pc:docMk/>
          <pc:sldMk cId="3473028885" sldId="261"/>
        </pc:sldMkLst>
      </pc:sldChg>
      <pc:sldChg chg="del">
        <pc:chgData name="有野 哲章" userId="2b83d7a64a31c28b" providerId="LiveId" clId="{7CFE698B-B276-43F7-AA80-734F792C9615}" dt="2022-07-31T10:58:11.893" v="3" actId="47"/>
        <pc:sldMkLst>
          <pc:docMk/>
          <pc:sldMk cId="4225014539" sldId="261"/>
        </pc:sldMkLst>
      </pc:sldChg>
      <pc:sldChg chg="del">
        <pc:chgData name="有野 哲章" userId="2b83d7a64a31c28b" providerId="LiveId" clId="{7CFE698B-B276-43F7-AA80-734F792C9615}" dt="2022-07-31T11:01:39.885" v="16" actId="47"/>
        <pc:sldMkLst>
          <pc:docMk/>
          <pc:sldMk cId="0" sldId="266"/>
        </pc:sldMkLst>
      </pc:sldChg>
      <pc:sldChg chg="del">
        <pc:chgData name="有野 哲章" userId="2b83d7a64a31c28b" providerId="LiveId" clId="{7CFE698B-B276-43F7-AA80-734F792C9615}" dt="2022-08-01T03:41:59.216" v="280" actId="47"/>
        <pc:sldMkLst>
          <pc:docMk/>
          <pc:sldMk cId="985849367" sldId="942"/>
        </pc:sldMkLst>
      </pc:sldChg>
      <pc:sldChg chg="del">
        <pc:chgData name="有野 哲章" userId="2b83d7a64a31c28b" providerId="LiveId" clId="{7CFE698B-B276-43F7-AA80-734F792C9615}" dt="2022-07-31T11:01:37.381" v="14" actId="47"/>
        <pc:sldMkLst>
          <pc:docMk/>
          <pc:sldMk cId="1022210047" sldId="956"/>
        </pc:sldMkLst>
      </pc:sldChg>
      <pc:sldChg chg="del">
        <pc:chgData name="有野 哲章" userId="2b83d7a64a31c28b" providerId="LiveId" clId="{7CFE698B-B276-43F7-AA80-734F792C9615}" dt="2022-07-31T11:01:38.685" v="15" actId="47"/>
        <pc:sldMkLst>
          <pc:docMk/>
          <pc:sldMk cId="3770056312" sldId="957"/>
        </pc:sldMkLst>
      </pc:sldChg>
      <pc:sldChg chg="del">
        <pc:chgData name="有野 哲章" userId="2b83d7a64a31c28b" providerId="LiveId" clId="{7CFE698B-B276-43F7-AA80-734F792C9615}" dt="2022-07-31T11:01:36.461" v="13" actId="47"/>
        <pc:sldMkLst>
          <pc:docMk/>
          <pc:sldMk cId="3241080592" sldId="959"/>
        </pc:sldMkLst>
      </pc:sldChg>
      <pc:sldChg chg="modSp mod">
        <pc:chgData name="有野 哲章" userId="2b83d7a64a31c28b" providerId="LiveId" clId="{7CFE698B-B276-43F7-AA80-734F792C9615}" dt="2022-08-01T03:42:17.683" v="285" actId="20577"/>
        <pc:sldMkLst>
          <pc:docMk/>
          <pc:sldMk cId="719507830" sldId="966"/>
        </pc:sldMkLst>
      </pc:sldChg>
      <pc:sldChg chg="del">
        <pc:chgData name="有野 哲章" userId="2b83d7a64a31c28b" providerId="LiveId" clId="{7CFE698B-B276-43F7-AA80-734F792C9615}" dt="2022-07-31T10:59:59.655" v="4" actId="47"/>
        <pc:sldMkLst>
          <pc:docMk/>
          <pc:sldMk cId="4076848258" sldId="967"/>
        </pc:sldMkLst>
      </pc:sldChg>
      <pc:sldChg chg="del">
        <pc:chgData name="有野 哲章" userId="2b83d7a64a31c28b" providerId="LiveId" clId="{7CFE698B-B276-43F7-AA80-734F792C9615}" dt="2022-07-31T11:01:47.089" v="17" actId="47"/>
        <pc:sldMkLst>
          <pc:docMk/>
          <pc:sldMk cId="2258900503" sldId="983"/>
        </pc:sldMkLst>
      </pc:sldChg>
      <pc:sldChg chg="del">
        <pc:chgData name="有野 哲章" userId="2b83d7a64a31c28b" providerId="LiveId" clId="{7CFE698B-B276-43F7-AA80-734F792C9615}" dt="2022-07-31T11:01:50.985" v="18" actId="47"/>
        <pc:sldMkLst>
          <pc:docMk/>
          <pc:sldMk cId="869288674" sldId="987"/>
        </pc:sldMkLst>
      </pc:sldChg>
      <pc:sldChg chg="addSp modSp mod">
        <pc:chgData name="有野 哲章" userId="2b83d7a64a31c28b" providerId="LiveId" clId="{7CFE698B-B276-43F7-AA80-734F792C9615}" dt="2022-08-01T03:35:45.294" v="204" actId="14100"/>
        <pc:sldMkLst>
          <pc:docMk/>
          <pc:sldMk cId="3789182510" sldId="990"/>
        </pc:sldMkLst>
      </pc:sldChg>
      <pc:sldChg chg="modSp del mod">
        <pc:chgData name="有野 哲章" userId="2b83d7a64a31c28b" providerId="LiveId" clId="{7CFE698B-B276-43F7-AA80-734F792C9615}" dt="2022-08-01T03:35:50.882" v="205" actId="47"/>
        <pc:sldMkLst>
          <pc:docMk/>
          <pc:sldMk cId="3923187283" sldId="991"/>
        </pc:sldMkLst>
      </pc:sldChg>
      <pc:sldChg chg="modSp mod">
        <pc:chgData name="有野 哲章" userId="2b83d7a64a31c28b" providerId="LiveId" clId="{7CFE698B-B276-43F7-AA80-734F792C9615}" dt="2022-08-01T03:36:28.293" v="221" actId="1076"/>
        <pc:sldMkLst>
          <pc:docMk/>
          <pc:sldMk cId="3037808027" sldId="992"/>
        </pc:sldMkLst>
      </pc:sldChg>
      <pc:sldChg chg="addSp modSp mod">
        <pc:chgData name="有野 哲章" userId="2b83d7a64a31c28b" providerId="LiveId" clId="{7CFE698B-B276-43F7-AA80-734F792C9615}" dt="2022-08-01T03:38:02.687" v="246" actId="1076"/>
        <pc:sldMkLst>
          <pc:docMk/>
          <pc:sldMk cId="646989014" sldId="993"/>
        </pc:sldMkLst>
      </pc:sldChg>
      <pc:sldChg chg="modSp del mod">
        <pc:chgData name="有野 哲章" userId="2b83d7a64a31c28b" providerId="LiveId" clId="{7CFE698B-B276-43F7-AA80-734F792C9615}" dt="2022-08-01T03:38:04.485" v="247" actId="47"/>
        <pc:sldMkLst>
          <pc:docMk/>
          <pc:sldMk cId="240771276" sldId="994"/>
        </pc:sldMkLst>
      </pc:sldChg>
      <pc:sldChg chg="modSp mod">
        <pc:chgData name="有野 哲章" userId="2b83d7a64a31c28b" providerId="LiveId" clId="{7CFE698B-B276-43F7-AA80-734F792C9615}" dt="2022-08-01T03:41:23.920" v="279" actId="20577"/>
        <pc:sldMkLst>
          <pc:docMk/>
          <pc:sldMk cId="223224082" sldId="995"/>
        </pc:sldMkLst>
      </pc:sldChg>
      <pc:sldChg chg="addSp modSp del mod">
        <pc:chgData name="有野 哲章" userId="2b83d7a64a31c28b" providerId="LiveId" clId="{7CFE698B-B276-43F7-AA80-734F792C9615}" dt="2022-08-01T03:40:52.947" v="278" actId="2696"/>
        <pc:sldMkLst>
          <pc:docMk/>
          <pc:sldMk cId="2778865869" sldId="995"/>
        </pc:sldMkLst>
      </pc:sldChg>
      <pc:sldChg chg="addSp delSp modSp del mod">
        <pc:chgData name="有野 哲章" userId="2b83d7a64a31c28b" providerId="LiveId" clId="{7CFE698B-B276-43F7-AA80-734F792C9615}" dt="2022-08-01T03:40:45.017" v="277" actId="47"/>
        <pc:sldMkLst>
          <pc:docMk/>
          <pc:sldMk cId="1081788867" sldId="996"/>
        </pc:sldMkLst>
      </pc:sldChg>
      <pc:sldChg chg="addSp modSp mod ord">
        <pc:chgData name="有野 哲章" userId="2b83d7a64a31c28b" providerId="LiveId" clId="{7CFE698B-B276-43F7-AA80-734F792C9615}" dt="2022-07-31T11:39:04.445" v="149" actId="20577"/>
        <pc:sldMkLst>
          <pc:docMk/>
          <pc:sldMk cId="2009045709" sldId="998"/>
        </pc:sldMkLst>
      </pc:sldChg>
      <pc:sldChg chg="ord">
        <pc:chgData name="有野 哲章" userId="2b83d7a64a31c28b" providerId="LiveId" clId="{7CFE698B-B276-43F7-AA80-734F792C9615}" dt="2022-07-31T11:40:40.311" v="154"/>
        <pc:sldMkLst>
          <pc:docMk/>
          <pc:sldMk cId="1603873996" sldId="999"/>
        </pc:sldMkLst>
      </pc:sldChg>
      <pc:sldChg chg="del">
        <pc:chgData name="有野 哲章" userId="2b83d7a64a31c28b" providerId="LiveId" clId="{7CFE698B-B276-43F7-AA80-734F792C9615}" dt="2022-07-31T11:39:48.936" v="150" actId="2696"/>
        <pc:sldMkLst>
          <pc:docMk/>
          <pc:sldMk cId="3679706658" sldId="999"/>
        </pc:sldMkLst>
      </pc:sldChg>
    </pc:docChg>
  </pc:docChgLst>
  <pc:docChgLst>
    <pc:chgData name="有野 哲章" userId="2b83d7a64a31c28b" providerId="LiveId" clId="{70D086E1-B0EB-4DA7-B529-51DC029386D6}"/>
    <pc:docChg chg="custSel addSld modSld sldOrd">
      <pc:chgData name="有野 哲章" userId="2b83d7a64a31c28b" providerId="LiveId" clId="{70D086E1-B0EB-4DA7-B529-51DC029386D6}" dt="2022-07-31T09:09:13.222" v="6886" actId="2085"/>
      <pc:docMkLst>
        <pc:docMk/>
      </pc:docMkLst>
      <pc:sldChg chg="modSp mod">
        <pc:chgData name="有野 哲章" userId="2b83d7a64a31c28b" providerId="LiveId" clId="{70D086E1-B0EB-4DA7-B529-51DC029386D6}" dt="2022-07-31T08:17:15.416" v="60" actId="20577"/>
        <pc:sldMkLst>
          <pc:docMk/>
          <pc:sldMk cId="3200033223" sldId="256"/>
        </pc:sldMkLst>
      </pc:sldChg>
      <pc:sldChg chg="mod modShow">
        <pc:chgData name="有野 哲章" userId="2b83d7a64a31c28b" providerId="LiveId" clId="{70D086E1-B0EB-4DA7-B529-51DC029386D6}" dt="2022-07-31T08:17:27.497" v="61" actId="729"/>
        <pc:sldMkLst>
          <pc:docMk/>
          <pc:sldMk cId="1406572051" sldId="257"/>
        </pc:sldMkLst>
      </pc:sldChg>
      <pc:sldChg chg="mod modShow">
        <pc:chgData name="有野 哲章" userId="2b83d7a64a31c28b" providerId="LiveId" clId="{70D086E1-B0EB-4DA7-B529-51DC029386D6}" dt="2022-07-31T08:17:38.419" v="62" actId="729"/>
        <pc:sldMkLst>
          <pc:docMk/>
          <pc:sldMk cId="798283509" sldId="259"/>
        </pc:sldMkLst>
      </pc:sldChg>
      <pc:sldChg chg="mod modShow">
        <pc:chgData name="有野 哲章" userId="2b83d7a64a31c28b" providerId="LiveId" clId="{70D086E1-B0EB-4DA7-B529-51DC029386D6}" dt="2022-07-31T08:17:42.684" v="63" actId="729"/>
        <pc:sldMkLst>
          <pc:docMk/>
          <pc:sldMk cId="3945505183" sldId="260"/>
        </pc:sldMkLst>
      </pc:sldChg>
      <pc:sldChg chg="mod modShow">
        <pc:chgData name="有野 哲章" userId="2b83d7a64a31c28b" providerId="LiveId" clId="{70D086E1-B0EB-4DA7-B529-51DC029386D6}" dt="2022-07-31T08:17:49.916" v="64" actId="729"/>
        <pc:sldMkLst>
          <pc:docMk/>
          <pc:sldMk cId="4225014539" sldId="261"/>
        </pc:sldMkLst>
      </pc:sldChg>
      <pc:sldChg chg="modSp mod">
        <pc:chgData name="有野 哲章" userId="2b83d7a64a31c28b" providerId="LiveId" clId="{70D086E1-B0EB-4DA7-B529-51DC029386D6}" dt="2022-07-16T11:01:44.013" v="57" actId="20577"/>
        <pc:sldMkLst>
          <pc:docMk/>
          <pc:sldMk cId="3088465125" sldId="262"/>
        </pc:sldMkLst>
      </pc:sldChg>
      <pc:sldChg chg="addSp delSp modSp mod">
        <pc:chgData name="有野 哲章" userId="2b83d7a64a31c28b" providerId="LiveId" clId="{70D086E1-B0EB-4DA7-B529-51DC029386D6}" dt="2022-07-31T08:26:36.111" v="1262" actId="20577"/>
        <pc:sldMkLst>
          <pc:docMk/>
          <pc:sldMk cId="4257066791" sldId="264"/>
        </pc:sldMkLst>
      </pc:sldChg>
      <pc:sldChg chg="mod modShow">
        <pc:chgData name="有野 哲章" userId="2b83d7a64a31c28b" providerId="LiveId" clId="{70D086E1-B0EB-4DA7-B529-51DC029386D6}" dt="2022-07-31T08:28:44.527" v="1266" actId="729"/>
        <pc:sldMkLst>
          <pc:docMk/>
          <pc:sldMk cId="0" sldId="266"/>
        </pc:sldMkLst>
      </pc:sldChg>
      <pc:sldChg chg="ord">
        <pc:chgData name="有野 哲章" userId="2b83d7a64a31c28b" providerId="LiveId" clId="{70D086E1-B0EB-4DA7-B529-51DC029386D6}" dt="2022-07-31T08:29:16.294" v="1272"/>
        <pc:sldMkLst>
          <pc:docMk/>
          <pc:sldMk cId="1660153622" sldId="273"/>
        </pc:sldMkLst>
      </pc:sldChg>
      <pc:sldChg chg="mod modShow">
        <pc:chgData name="有野 哲章" userId="2b83d7a64a31c28b" providerId="LiveId" clId="{70D086E1-B0EB-4DA7-B529-51DC029386D6}" dt="2022-07-31T08:28:07.441" v="1264" actId="729"/>
        <pc:sldMkLst>
          <pc:docMk/>
          <pc:sldMk cId="1022210047" sldId="956"/>
        </pc:sldMkLst>
      </pc:sldChg>
      <pc:sldChg chg="mod modShow">
        <pc:chgData name="有野 哲章" userId="2b83d7a64a31c28b" providerId="LiveId" clId="{70D086E1-B0EB-4DA7-B529-51DC029386D6}" dt="2022-07-31T08:28:10.100" v="1265" actId="729"/>
        <pc:sldMkLst>
          <pc:docMk/>
          <pc:sldMk cId="3770056312" sldId="957"/>
        </pc:sldMkLst>
      </pc:sldChg>
      <pc:sldChg chg="mod modShow">
        <pc:chgData name="有野 哲章" userId="2b83d7a64a31c28b" providerId="LiveId" clId="{70D086E1-B0EB-4DA7-B529-51DC029386D6}" dt="2022-07-31T08:28:03.973" v="1263" actId="729"/>
        <pc:sldMkLst>
          <pc:docMk/>
          <pc:sldMk cId="3241080592" sldId="959"/>
        </pc:sldMkLst>
      </pc:sldChg>
      <pc:sldChg chg="modSp mod">
        <pc:chgData name="有野 哲章" userId="2b83d7a64a31c28b" providerId="LiveId" clId="{70D086E1-B0EB-4DA7-B529-51DC029386D6}" dt="2022-07-31T09:09:13.222" v="6886" actId="2085"/>
        <pc:sldMkLst>
          <pc:docMk/>
          <pc:sldMk cId="4018736281" sldId="964"/>
        </pc:sldMkLst>
      </pc:sldChg>
      <pc:sldChg chg="ord">
        <pc:chgData name="有野 哲章" userId="2b83d7a64a31c28b" providerId="LiveId" clId="{70D086E1-B0EB-4DA7-B529-51DC029386D6}" dt="2022-07-31T08:32:44.658" v="1392"/>
        <pc:sldMkLst>
          <pc:docMk/>
          <pc:sldMk cId="1557550633" sldId="982"/>
        </pc:sldMkLst>
      </pc:sldChg>
      <pc:sldChg chg="addSp delSp modSp new mod">
        <pc:chgData name="有野 哲章" userId="2b83d7a64a31c28b" providerId="LiveId" clId="{70D086E1-B0EB-4DA7-B529-51DC029386D6}" dt="2022-07-31T08:31:24.241" v="1323" actId="1076"/>
        <pc:sldMkLst>
          <pc:docMk/>
          <pc:sldMk cId="3972314016" sldId="988"/>
        </pc:sldMkLst>
      </pc:sldChg>
      <pc:sldChg chg="addSp modSp mod">
        <pc:chgData name="有野 哲章" userId="2b83d7a64a31c28b" providerId="LiveId" clId="{70D086E1-B0EB-4DA7-B529-51DC029386D6}" dt="2022-07-31T08:30:29.332" v="1276" actId="208"/>
        <pc:sldMkLst>
          <pc:docMk/>
          <pc:sldMk cId="282699177" sldId="989"/>
        </pc:sldMkLst>
      </pc:sldChg>
      <pc:sldChg chg="modSp mod">
        <pc:chgData name="有野 哲章" userId="2b83d7a64a31c28b" providerId="LiveId" clId="{70D086E1-B0EB-4DA7-B529-51DC029386D6}" dt="2022-07-31T09:01:27.941" v="5755" actId="20577"/>
        <pc:sldMkLst>
          <pc:docMk/>
          <pc:sldMk cId="3789182510" sldId="990"/>
        </pc:sldMkLst>
      </pc:sldChg>
      <pc:sldChg chg="modSp mod">
        <pc:chgData name="有野 哲章" userId="2b83d7a64a31c28b" providerId="LiveId" clId="{70D086E1-B0EB-4DA7-B529-51DC029386D6}" dt="2022-07-31T08:58:33.579" v="5260" actId="20577"/>
        <pc:sldMkLst>
          <pc:docMk/>
          <pc:sldMk cId="3923187283" sldId="991"/>
        </pc:sldMkLst>
      </pc:sldChg>
      <pc:sldChg chg="modSp mod">
        <pc:chgData name="有野 哲章" userId="2b83d7a64a31c28b" providerId="LiveId" clId="{70D086E1-B0EB-4DA7-B529-51DC029386D6}" dt="2022-07-31T08:57:07.065" v="5015" actId="20577"/>
        <pc:sldMkLst>
          <pc:docMk/>
          <pc:sldMk cId="3037808027" sldId="992"/>
        </pc:sldMkLst>
      </pc:sldChg>
      <pc:sldChg chg="modSp mod">
        <pc:chgData name="有野 哲章" userId="2b83d7a64a31c28b" providerId="LiveId" clId="{70D086E1-B0EB-4DA7-B529-51DC029386D6}" dt="2022-07-31T08:53:03.355" v="4310" actId="20577"/>
        <pc:sldMkLst>
          <pc:docMk/>
          <pc:sldMk cId="646989014" sldId="993"/>
        </pc:sldMkLst>
      </pc:sldChg>
      <pc:sldChg chg="modSp mod">
        <pc:chgData name="有野 哲章" userId="2b83d7a64a31c28b" providerId="LiveId" clId="{70D086E1-B0EB-4DA7-B529-51DC029386D6}" dt="2022-07-31T08:49:24.282" v="3678" actId="20577"/>
        <pc:sldMkLst>
          <pc:docMk/>
          <pc:sldMk cId="240771276" sldId="994"/>
        </pc:sldMkLst>
      </pc:sldChg>
      <pc:sldChg chg="modSp mod">
        <pc:chgData name="有野 哲章" userId="2b83d7a64a31c28b" providerId="LiveId" clId="{70D086E1-B0EB-4DA7-B529-51DC029386D6}" dt="2022-07-31T08:47:05.712" v="3523" actId="207"/>
        <pc:sldMkLst>
          <pc:docMk/>
          <pc:sldMk cId="2778865869" sldId="995"/>
        </pc:sldMkLst>
      </pc:sldChg>
      <pc:sldChg chg="modSp mod">
        <pc:chgData name="有野 哲章" userId="2b83d7a64a31c28b" providerId="LiveId" clId="{70D086E1-B0EB-4DA7-B529-51DC029386D6}" dt="2022-07-31T08:47:33.423" v="3528" actId="207"/>
        <pc:sldMkLst>
          <pc:docMk/>
          <pc:sldMk cId="1081788867" sldId="996"/>
        </pc:sldMkLst>
      </pc:sldChg>
      <pc:sldChg chg="modSp mod">
        <pc:chgData name="有野 哲章" userId="2b83d7a64a31c28b" providerId="LiveId" clId="{70D086E1-B0EB-4DA7-B529-51DC029386D6}" dt="2022-07-31T09:08:53.304" v="6885" actId="1076"/>
        <pc:sldMkLst>
          <pc:docMk/>
          <pc:sldMk cId="711356746" sldId="997"/>
        </pc:sldMkLst>
      </pc:sldChg>
    </pc:docChg>
  </pc:docChgLst>
  <pc:docChgLst>
    <pc:chgData name="哲章 有野" userId="2b83d7a64a31c28b" providerId="LiveId" clId="{7824ED7F-CF05-4DE9-B4C2-EE5125EC8147}"/>
    <pc:docChg chg="modSld">
      <pc:chgData name="哲章 有野" userId="2b83d7a64a31c28b" providerId="LiveId" clId="{7824ED7F-CF05-4DE9-B4C2-EE5125EC8147}" dt="2024-07-26T08:10:26.082" v="435" actId="6549"/>
      <pc:docMkLst>
        <pc:docMk/>
      </pc:docMkLst>
      <pc:sldChg chg="modNotesTx">
        <pc:chgData name="哲章 有野" userId="2b83d7a64a31c28b" providerId="LiveId" clId="{7824ED7F-CF05-4DE9-B4C2-EE5125EC8147}" dt="2024-07-26T08:10:26.082" v="435" actId="6549"/>
        <pc:sldMkLst>
          <pc:docMk/>
          <pc:sldMk cId="3200033223" sldId="256"/>
        </pc:sldMkLst>
      </pc:sldChg>
    </pc:docChg>
  </pc:docChgLst>
  <pc:docChgLst>
    <pc:chgData name="哲章 有野" userId="2b83d7a64a31c28b" providerId="LiveId" clId="{F696A428-069D-45E7-88CB-CDEEE55B5E66}"/>
    <pc:docChg chg="modSld">
      <pc:chgData name="哲章 有野" userId="2b83d7a64a31c28b" providerId="LiveId" clId="{F696A428-069D-45E7-88CB-CDEEE55B5E66}" dt="2025-08-12T02:11:01.939" v="59"/>
      <pc:docMkLst>
        <pc:docMk/>
      </pc:docMkLst>
      <pc:sldChg chg="modSp mod">
        <pc:chgData name="哲章 有野" userId="2b83d7a64a31c28b" providerId="LiveId" clId="{F696A428-069D-45E7-88CB-CDEEE55B5E66}" dt="2025-08-12T02:00:08.177" v="2" actId="20577"/>
        <pc:sldMkLst>
          <pc:docMk/>
          <pc:sldMk cId="3200033223" sldId="256"/>
        </pc:sldMkLst>
        <pc:spChg chg="mod">
          <ac:chgData name="哲章 有野" userId="2b83d7a64a31c28b" providerId="LiveId" clId="{F696A428-069D-45E7-88CB-CDEEE55B5E66}" dt="2025-08-12T02:00:08.177" v="2" actId="20577"/>
          <ac:spMkLst>
            <pc:docMk/>
            <pc:sldMk cId="3200033223" sldId="256"/>
            <ac:spMk id="3" creationId="{2AF3E549-DCBF-4317-8193-71099F1D7562}"/>
          </ac:spMkLst>
        </pc:spChg>
      </pc:sldChg>
      <pc:sldChg chg="addSp modSp">
        <pc:chgData name="哲章 有野" userId="2b83d7a64a31c28b" providerId="LiveId" clId="{F696A428-069D-45E7-88CB-CDEEE55B5E66}" dt="2025-08-12T02:11:01.939" v="59"/>
        <pc:sldMkLst>
          <pc:docMk/>
          <pc:sldMk cId="282699177" sldId="989"/>
        </pc:sldMkLst>
        <pc:spChg chg="mod">
          <ac:chgData name="哲章 有野" userId="2b83d7a64a31c28b" providerId="LiveId" clId="{F696A428-069D-45E7-88CB-CDEEE55B5E66}" dt="2025-08-12T02:11:01.939" v="59"/>
          <ac:spMkLst>
            <pc:docMk/>
            <pc:sldMk cId="282699177" sldId="989"/>
            <ac:spMk id="4" creationId="{8A4E7B06-918C-8733-F1FF-BE87528136CB}"/>
          </ac:spMkLst>
        </pc:spChg>
        <pc:spChg chg="mod">
          <ac:chgData name="哲章 有野" userId="2b83d7a64a31c28b" providerId="LiveId" clId="{F696A428-069D-45E7-88CB-CDEEE55B5E66}" dt="2025-08-12T02:11:01.939" v="59"/>
          <ac:spMkLst>
            <pc:docMk/>
            <pc:sldMk cId="282699177" sldId="989"/>
            <ac:spMk id="5" creationId="{AC6BB168-6044-4285-1645-8ED9A5F2CDFD}"/>
          </ac:spMkLst>
        </pc:spChg>
        <pc:grpChg chg="add mod">
          <ac:chgData name="哲章 有野" userId="2b83d7a64a31c28b" providerId="LiveId" clId="{F696A428-069D-45E7-88CB-CDEEE55B5E66}" dt="2025-08-12T02:11:01.939" v="59"/>
          <ac:grpSpMkLst>
            <pc:docMk/>
            <pc:sldMk cId="282699177" sldId="989"/>
            <ac:grpSpMk id="3" creationId="{0338029E-3504-73FC-E833-E82F8FCFC832}"/>
          </ac:grpSpMkLst>
        </pc:grpChg>
      </pc:sldChg>
      <pc:sldChg chg="addSp modSp mod">
        <pc:chgData name="哲章 有野" userId="2b83d7a64a31c28b" providerId="LiveId" clId="{F696A428-069D-45E7-88CB-CDEEE55B5E66}" dt="2025-08-12T02:10:55.286" v="58" actId="164"/>
        <pc:sldMkLst>
          <pc:docMk/>
          <pc:sldMk cId="4210229664" sldId="1005"/>
        </pc:sldMkLst>
        <pc:spChg chg="add mod">
          <ac:chgData name="哲章 有野" userId="2b83d7a64a31c28b" providerId="LiveId" clId="{F696A428-069D-45E7-88CB-CDEEE55B5E66}" dt="2025-08-12T02:10:55.286" v="58" actId="164"/>
          <ac:spMkLst>
            <pc:docMk/>
            <pc:sldMk cId="4210229664" sldId="1005"/>
            <ac:spMk id="3" creationId="{2CC23A0C-6B97-471F-5A17-D3CE46B3DB13}"/>
          </ac:spMkLst>
        </pc:spChg>
        <pc:spChg chg="add mod">
          <ac:chgData name="哲章 有野" userId="2b83d7a64a31c28b" providerId="LiveId" clId="{F696A428-069D-45E7-88CB-CDEEE55B5E66}" dt="2025-08-12T02:10:55.286" v="58" actId="164"/>
          <ac:spMkLst>
            <pc:docMk/>
            <pc:sldMk cId="4210229664" sldId="1005"/>
            <ac:spMk id="4" creationId="{086FD13F-30DB-48AA-E2F2-5921C8DDC1B1}"/>
          </ac:spMkLst>
        </pc:spChg>
        <pc:spChg chg="mod">
          <ac:chgData name="哲章 有野" userId="2b83d7a64a31c28b" providerId="LiveId" clId="{F696A428-069D-45E7-88CB-CDEEE55B5E66}" dt="2025-08-12T02:01:21.859" v="7" actId="1076"/>
          <ac:spMkLst>
            <pc:docMk/>
            <pc:sldMk cId="4210229664" sldId="1005"/>
            <ac:spMk id="47117" creationId="{00000000-0000-0000-0000-000000000000}"/>
          </ac:spMkLst>
        </pc:spChg>
        <pc:grpChg chg="add mod">
          <ac:chgData name="哲章 有野" userId="2b83d7a64a31c28b" providerId="LiveId" clId="{F696A428-069D-45E7-88CB-CDEEE55B5E66}" dt="2025-08-12T02:10:55.286" v="58" actId="164"/>
          <ac:grpSpMkLst>
            <pc:docMk/>
            <pc:sldMk cId="4210229664" sldId="1005"/>
            <ac:grpSpMk id="5" creationId="{97FA775F-8F80-168D-6B27-88889C9CC10A}"/>
          </ac:grpSpMkLst>
        </pc:grpChg>
      </pc:sldChg>
    </pc:docChg>
  </pc:docChgLst>
  <pc:docChgLst>
    <pc:chgData name="有野 哲章" userId="2b83d7a64a31c28b" providerId="LiveId" clId="{CECD7723-415A-428D-B148-5C08B46EA3E2}"/>
    <pc:docChg chg="custSel modSld">
      <pc:chgData name="有野 哲章" userId="2b83d7a64a31c28b" providerId="LiveId" clId="{CECD7723-415A-428D-B148-5C08B46EA3E2}" dt="2022-09-14T01:08:45.092" v="14826" actId="20577"/>
      <pc:docMkLst>
        <pc:docMk/>
      </pc:docMkLst>
      <pc:sldChg chg="modNotesTx">
        <pc:chgData name="有野 哲章" userId="2b83d7a64a31c28b" providerId="LiveId" clId="{CECD7723-415A-428D-B148-5C08B46EA3E2}" dt="2022-09-14T01:08:45.092" v="14826" actId="20577"/>
        <pc:sldMkLst>
          <pc:docMk/>
          <pc:sldMk cId="3200033223" sldId="256"/>
        </pc:sldMkLst>
      </pc:sldChg>
      <pc:sldChg chg="modNotesTx">
        <pc:chgData name="有野 哲章" userId="2b83d7a64a31c28b" providerId="LiveId" clId="{CECD7723-415A-428D-B148-5C08B46EA3E2}" dt="2022-09-13T10:25:46.081" v="11222" actId="20577"/>
        <pc:sldMkLst>
          <pc:docMk/>
          <pc:sldMk cId="1039233510" sldId="257"/>
        </pc:sldMkLst>
      </pc:sldChg>
      <pc:sldChg chg="modNotesTx">
        <pc:chgData name="有野 哲章" userId="2b83d7a64a31c28b" providerId="LiveId" clId="{CECD7723-415A-428D-B148-5C08B46EA3E2}" dt="2022-09-13T09:56:05.527" v="10625" actId="20577"/>
        <pc:sldMkLst>
          <pc:docMk/>
          <pc:sldMk cId="1823544658" sldId="258"/>
        </pc:sldMkLst>
      </pc:sldChg>
      <pc:sldChg chg="modNotesTx">
        <pc:chgData name="有野 哲章" userId="2b83d7a64a31c28b" providerId="LiveId" clId="{CECD7723-415A-428D-B148-5C08B46EA3E2}" dt="2022-09-13T09:58:43.884" v="11041" actId="20577"/>
        <pc:sldMkLst>
          <pc:docMk/>
          <pc:sldMk cId="2222362464" sldId="259"/>
        </pc:sldMkLst>
      </pc:sldChg>
      <pc:sldChg chg="modNotesTx">
        <pc:chgData name="有野 哲章" userId="2b83d7a64a31c28b" providerId="LiveId" clId="{CECD7723-415A-428D-B148-5C08B46EA3E2}" dt="2022-09-13T10:42:17.033" v="11547" actId="20577"/>
        <pc:sldMkLst>
          <pc:docMk/>
          <pc:sldMk cId="3473028885" sldId="261"/>
        </pc:sldMkLst>
      </pc:sldChg>
      <pc:sldChg chg="modNotesTx">
        <pc:chgData name="有野 哲章" userId="2b83d7a64a31c28b" providerId="LiveId" clId="{CECD7723-415A-428D-B148-5C08B46EA3E2}" dt="2022-09-13T09:12:20.470" v="2330" actId="20577"/>
        <pc:sldMkLst>
          <pc:docMk/>
          <pc:sldMk cId="3088465125" sldId="262"/>
        </pc:sldMkLst>
      </pc:sldChg>
      <pc:sldChg chg="modNotesTx">
        <pc:chgData name="有野 哲章" userId="2b83d7a64a31c28b" providerId="LiveId" clId="{CECD7723-415A-428D-B148-5C08B46EA3E2}" dt="2022-09-13T09:35:07.581" v="6677" actId="20577"/>
        <pc:sldMkLst>
          <pc:docMk/>
          <pc:sldMk cId="1660153622" sldId="273"/>
        </pc:sldMkLst>
      </pc:sldChg>
      <pc:sldChg chg="modNotesTx">
        <pc:chgData name="有野 哲章" userId="2b83d7a64a31c28b" providerId="LiveId" clId="{CECD7723-415A-428D-B148-5C08B46EA3E2}" dt="2022-09-13T09:53:38.508" v="10472" actId="20577"/>
        <pc:sldMkLst>
          <pc:docMk/>
          <pc:sldMk cId="2998020162" sldId="950"/>
        </pc:sldMkLst>
      </pc:sldChg>
      <pc:sldChg chg="modNotesTx">
        <pc:chgData name="有野 哲章" userId="2b83d7a64a31c28b" providerId="LiveId" clId="{CECD7723-415A-428D-B148-5C08B46EA3E2}" dt="2022-09-13T09:54:38.469" v="10473" actId="20577"/>
        <pc:sldMkLst>
          <pc:docMk/>
          <pc:sldMk cId="2006835057" sldId="951"/>
        </pc:sldMkLst>
      </pc:sldChg>
      <pc:sldChg chg="modNotesTx">
        <pc:chgData name="有野 哲章" userId="2b83d7a64a31c28b" providerId="LiveId" clId="{CECD7723-415A-428D-B148-5C08B46EA3E2}" dt="2022-09-14T00:44:37.376" v="12889" actId="20577"/>
        <pc:sldMkLst>
          <pc:docMk/>
          <pc:sldMk cId="1511123100" sldId="961"/>
        </pc:sldMkLst>
      </pc:sldChg>
      <pc:sldChg chg="modNotesTx">
        <pc:chgData name="有野 哲章" userId="2b83d7a64a31c28b" providerId="LiveId" clId="{CECD7723-415A-428D-B148-5C08B46EA3E2}" dt="2022-09-14T00:36:57.274" v="11839" actId="20577"/>
        <pc:sldMkLst>
          <pc:docMk/>
          <pc:sldMk cId="6992754" sldId="965"/>
        </pc:sldMkLst>
      </pc:sldChg>
      <pc:sldChg chg="modNotesTx">
        <pc:chgData name="有野 哲章" userId="2b83d7a64a31c28b" providerId="LiveId" clId="{CECD7723-415A-428D-B148-5C08B46EA3E2}" dt="2022-09-14T00:41:11.191" v="12267" actId="20577"/>
        <pc:sldMkLst>
          <pc:docMk/>
          <pc:sldMk cId="719507830" sldId="966"/>
        </pc:sldMkLst>
      </pc:sldChg>
      <pc:sldChg chg="modNotesTx">
        <pc:chgData name="有野 哲章" userId="2b83d7a64a31c28b" providerId="LiveId" clId="{CECD7723-415A-428D-B148-5C08B46EA3E2}" dt="2022-09-14T00:41:39.962" v="12318" actId="20577"/>
        <pc:sldMkLst>
          <pc:docMk/>
          <pc:sldMk cId="3025573156" sldId="969"/>
        </pc:sldMkLst>
      </pc:sldChg>
      <pc:sldChg chg="modNotesTx">
        <pc:chgData name="有野 哲章" userId="2b83d7a64a31c28b" providerId="LiveId" clId="{CECD7723-415A-428D-B148-5C08B46EA3E2}" dt="2022-09-14T00:43:14.988" v="12677" actId="20577"/>
        <pc:sldMkLst>
          <pc:docMk/>
          <pc:sldMk cId="2859931089" sldId="970"/>
        </pc:sldMkLst>
      </pc:sldChg>
      <pc:sldChg chg="modNotesTx">
        <pc:chgData name="有野 哲章" userId="2b83d7a64a31c28b" providerId="LiveId" clId="{CECD7723-415A-428D-B148-5C08B46EA3E2}" dt="2022-09-13T10:54:36.021" v="11679" actId="20577"/>
        <pc:sldMkLst>
          <pc:docMk/>
          <pc:sldMk cId="2448851064" sldId="971"/>
        </pc:sldMkLst>
      </pc:sldChg>
      <pc:sldChg chg="modNotesTx">
        <pc:chgData name="有野 哲章" userId="2b83d7a64a31c28b" providerId="LiveId" clId="{CECD7723-415A-428D-B148-5C08B46EA3E2}" dt="2022-09-14T00:55:15.731" v="14441" actId="20577"/>
        <pc:sldMkLst>
          <pc:docMk/>
          <pc:sldMk cId="2528223818" sldId="972"/>
        </pc:sldMkLst>
      </pc:sldChg>
      <pc:sldChg chg="modNotesTx">
        <pc:chgData name="有野 哲章" userId="2b83d7a64a31c28b" providerId="LiveId" clId="{CECD7723-415A-428D-B148-5C08B46EA3E2}" dt="2022-09-14T00:49:30.187" v="13835" actId="20577"/>
        <pc:sldMkLst>
          <pc:docMk/>
          <pc:sldMk cId="553844839" sldId="973"/>
        </pc:sldMkLst>
      </pc:sldChg>
      <pc:sldChg chg="modNotesTx">
        <pc:chgData name="有野 哲章" userId="2b83d7a64a31c28b" providerId="LiveId" clId="{CECD7723-415A-428D-B148-5C08B46EA3E2}" dt="2022-09-14T00:52:58.187" v="14377" actId="20577"/>
        <pc:sldMkLst>
          <pc:docMk/>
          <pc:sldMk cId="199577845" sldId="974"/>
        </pc:sldMkLst>
      </pc:sldChg>
      <pc:sldChg chg="modNotesTx">
        <pc:chgData name="有野 哲章" userId="2b83d7a64a31c28b" providerId="LiveId" clId="{CECD7723-415A-428D-B148-5C08B46EA3E2}" dt="2022-09-14T00:50:50.673" v="14014" actId="20577"/>
        <pc:sldMkLst>
          <pc:docMk/>
          <pc:sldMk cId="1360094063" sldId="975"/>
        </pc:sldMkLst>
      </pc:sldChg>
      <pc:sldChg chg="modNotesTx">
        <pc:chgData name="有野 哲章" userId="2b83d7a64a31c28b" providerId="LiveId" clId="{CECD7723-415A-428D-B148-5C08B46EA3E2}" dt="2022-09-13T09:50:39.020" v="9680" actId="20577"/>
        <pc:sldMkLst>
          <pc:docMk/>
          <pc:sldMk cId="1537168761" sldId="979"/>
        </pc:sldMkLst>
      </pc:sldChg>
      <pc:sldChg chg="modNotesTx">
        <pc:chgData name="有野 哲章" userId="2b83d7a64a31c28b" providerId="LiveId" clId="{CECD7723-415A-428D-B148-5C08B46EA3E2}" dt="2022-09-14T00:46:30.601" v="13289" actId="20577"/>
        <pc:sldMkLst>
          <pc:docMk/>
          <pc:sldMk cId="1212940107" sldId="980"/>
        </pc:sldMkLst>
      </pc:sldChg>
      <pc:sldChg chg="delSp mod">
        <pc:chgData name="有野 哲章" userId="2b83d7a64a31c28b" providerId="LiveId" clId="{CECD7723-415A-428D-B148-5C08B46EA3E2}" dt="2022-09-13T09:35:31.461" v="6678" actId="478"/>
        <pc:sldMkLst>
          <pc:docMk/>
          <pc:sldMk cId="1557550633" sldId="982"/>
        </pc:sldMkLst>
      </pc:sldChg>
      <pc:sldChg chg="modNotesTx">
        <pc:chgData name="有野 哲章" userId="2b83d7a64a31c28b" providerId="LiveId" clId="{CECD7723-415A-428D-B148-5C08B46EA3E2}" dt="2022-09-13T09:27:36.779" v="5225" actId="20577"/>
        <pc:sldMkLst>
          <pc:docMk/>
          <pc:sldMk cId="3972314016" sldId="988"/>
        </pc:sldMkLst>
      </pc:sldChg>
      <pc:sldChg chg="modNotesTx">
        <pc:chgData name="有野 哲章" userId="2b83d7a64a31c28b" providerId="LiveId" clId="{CECD7723-415A-428D-B148-5C08B46EA3E2}" dt="2022-09-13T09:14:20.068" v="2608" actId="20577"/>
        <pc:sldMkLst>
          <pc:docMk/>
          <pc:sldMk cId="282699177" sldId="989"/>
        </pc:sldMkLst>
      </pc:sldChg>
      <pc:sldChg chg="modNotesTx">
        <pc:chgData name="有野 哲章" userId="2b83d7a64a31c28b" providerId="LiveId" clId="{CECD7723-415A-428D-B148-5C08B46EA3E2}" dt="2022-09-13T09:36:00.027" v="6711" actId="20577"/>
        <pc:sldMkLst>
          <pc:docMk/>
          <pc:sldMk cId="3789182510" sldId="990"/>
        </pc:sldMkLst>
      </pc:sldChg>
      <pc:sldChg chg="modNotesTx">
        <pc:chgData name="有野 哲章" userId="2b83d7a64a31c28b" providerId="LiveId" clId="{CECD7723-415A-428D-B148-5C08B46EA3E2}" dt="2022-09-13T09:43:34.205" v="8214" actId="20577"/>
        <pc:sldMkLst>
          <pc:docMk/>
          <pc:sldMk cId="3037808027" sldId="992"/>
        </pc:sldMkLst>
      </pc:sldChg>
      <pc:sldChg chg="modNotesTx">
        <pc:chgData name="有野 哲章" userId="2b83d7a64a31c28b" providerId="LiveId" clId="{CECD7723-415A-428D-B148-5C08B46EA3E2}" dt="2022-09-13T10:37:29.729" v="11304" actId="20577"/>
        <pc:sldMkLst>
          <pc:docMk/>
          <pc:sldMk cId="2009045709" sldId="998"/>
        </pc:sldMkLst>
      </pc:sldChg>
      <pc:sldChg chg="modNotesTx">
        <pc:chgData name="有野 哲章" userId="2b83d7a64a31c28b" providerId="LiveId" clId="{CECD7723-415A-428D-B148-5C08B46EA3E2}" dt="2022-09-13T09:48:40.458" v="9312" actId="20577"/>
        <pc:sldMkLst>
          <pc:docMk/>
          <pc:sldMk cId="1603873996" sldId="999"/>
        </pc:sldMkLst>
      </pc:sldChg>
    </pc:docChg>
  </pc:docChgLst>
  <pc:docChgLst>
    <pc:chgData name="小川 陽(ogawa-akira.nc1)" userId="0dd7f0e8-0e10-4381-b784-637bfcd8f7bc" providerId="ADAL" clId="{C23446D4-0779-4F9D-8AA1-ED53DB3E9895}"/>
    <pc:docChg chg="custSel modSld">
      <pc:chgData name="小川 陽(ogawa-akira.nc1)" userId="0dd7f0e8-0e10-4381-b784-637bfcd8f7bc" providerId="ADAL" clId="{C23446D4-0779-4F9D-8AA1-ED53DB3E9895}" dt="2025-08-19T09:32:05.751" v="14" actId="14100"/>
      <pc:docMkLst>
        <pc:docMk/>
      </pc:docMkLst>
      <pc:sldChg chg="addSp modSp mod">
        <pc:chgData name="小川 陽(ogawa-akira.nc1)" userId="0dd7f0e8-0e10-4381-b784-637bfcd8f7bc" providerId="ADAL" clId="{C23446D4-0779-4F9D-8AA1-ED53DB3E9895}" dt="2025-08-19T09:32:05.751" v="14" actId="14100"/>
        <pc:sldMkLst>
          <pc:docMk/>
          <pc:sldMk cId="2006835057" sldId="951"/>
        </pc:sldMkLst>
        <pc:spChg chg="mod">
          <ac:chgData name="小川 陽(ogawa-akira.nc1)" userId="0dd7f0e8-0e10-4381-b784-637bfcd8f7bc" providerId="ADAL" clId="{C23446D4-0779-4F9D-8AA1-ED53DB3E9895}" dt="2025-08-19T09:31:36.984" v="10"/>
          <ac:spMkLst>
            <pc:docMk/>
            <pc:sldMk cId="2006835057" sldId="951"/>
            <ac:spMk id="7" creationId="{BBF2752F-DBB8-7AA2-1EDF-920BB8FAFFFF}"/>
          </ac:spMkLst>
        </pc:spChg>
        <pc:grpChg chg="add mod">
          <ac:chgData name="小川 陽(ogawa-akira.nc1)" userId="0dd7f0e8-0e10-4381-b784-637bfcd8f7bc" providerId="ADAL" clId="{C23446D4-0779-4F9D-8AA1-ED53DB3E9895}" dt="2025-08-19T09:31:36.984" v="10"/>
          <ac:grpSpMkLst>
            <pc:docMk/>
            <pc:sldMk cId="2006835057" sldId="951"/>
            <ac:grpSpMk id="2" creationId="{A0E68D44-C734-D5B9-9C9E-2E69643985D9}"/>
          </ac:grpSpMkLst>
        </pc:grpChg>
        <pc:grpChg chg="mod ord">
          <ac:chgData name="小川 陽(ogawa-akira.nc1)" userId="0dd7f0e8-0e10-4381-b784-637bfcd8f7bc" providerId="ADAL" clId="{C23446D4-0779-4F9D-8AA1-ED53DB3E9895}" dt="2025-08-19T09:31:57.184" v="12" actId="14100"/>
          <ac:grpSpMkLst>
            <pc:docMk/>
            <pc:sldMk cId="2006835057" sldId="951"/>
            <ac:grpSpMk id="10" creationId="{78ABF30A-73FC-43E9-AF05-12F4219FEE3A}"/>
          </ac:grpSpMkLst>
        </pc:grpChg>
        <pc:grpChg chg="mod">
          <ac:chgData name="小川 陽(ogawa-akira.nc1)" userId="0dd7f0e8-0e10-4381-b784-637bfcd8f7bc" providerId="ADAL" clId="{C23446D4-0779-4F9D-8AA1-ED53DB3E9895}" dt="2025-08-19T09:32:05.751" v="14" actId="14100"/>
          <ac:grpSpMkLst>
            <pc:docMk/>
            <pc:sldMk cId="2006835057" sldId="951"/>
            <ac:grpSpMk id="49" creationId="{AAAB8D26-46FB-4FC9-8127-15B2E210FD88}"/>
          </ac:grpSpMkLst>
        </pc:grpChg>
        <pc:cxnChg chg="mod">
          <ac:chgData name="小川 陽(ogawa-akira.nc1)" userId="0dd7f0e8-0e10-4381-b784-637bfcd8f7bc" providerId="ADAL" clId="{C23446D4-0779-4F9D-8AA1-ED53DB3E9895}" dt="2025-08-19T09:31:36.984" v="10"/>
          <ac:cxnSpMkLst>
            <pc:docMk/>
            <pc:sldMk cId="2006835057" sldId="951"/>
            <ac:cxnSpMk id="3" creationId="{AD5734E9-E019-EEF3-187D-AE05AFE53437}"/>
          </ac:cxnSpMkLst>
        </pc:cxnChg>
        <pc:cxnChg chg="mod">
          <ac:chgData name="小川 陽(ogawa-akira.nc1)" userId="0dd7f0e8-0e10-4381-b784-637bfcd8f7bc" providerId="ADAL" clId="{C23446D4-0779-4F9D-8AA1-ED53DB3E9895}" dt="2025-08-19T09:31:36.984" v="10"/>
          <ac:cxnSpMkLst>
            <pc:docMk/>
            <pc:sldMk cId="2006835057" sldId="951"/>
            <ac:cxnSpMk id="4" creationId="{C76ACF41-AB0B-FA52-5610-E49D5BFB43C8}"/>
          </ac:cxnSpMkLst>
        </pc:cxnChg>
        <pc:cxnChg chg="mod">
          <ac:chgData name="小川 陽(ogawa-akira.nc1)" userId="0dd7f0e8-0e10-4381-b784-637bfcd8f7bc" providerId="ADAL" clId="{C23446D4-0779-4F9D-8AA1-ED53DB3E9895}" dt="2025-08-19T09:31:36.984" v="10"/>
          <ac:cxnSpMkLst>
            <pc:docMk/>
            <pc:sldMk cId="2006835057" sldId="951"/>
            <ac:cxnSpMk id="5" creationId="{B216940D-2DF7-294F-95FF-DE864A1142D3}"/>
          </ac:cxnSpMkLst>
        </pc:cxnChg>
        <pc:cxnChg chg="mod">
          <ac:chgData name="小川 陽(ogawa-akira.nc1)" userId="0dd7f0e8-0e10-4381-b784-637bfcd8f7bc" providerId="ADAL" clId="{C23446D4-0779-4F9D-8AA1-ED53DB3E9895}" dt="2025-08-19T09:31:36.984" v="10"/>
          <ac:cxnSpMkLst>
            <pc:docMk/>
            <pc:sldMk cId="2006835057" sldId="951"/>
            <ac:cxnSpMk id="6" creationId="{3E5E240D-EF11-73E8-5214-B7725EB36C49}"/>
          </ac:cxnSpMkLst>
        </pc:cxnChg>
      </pc:sldChg>
      <pc:sldChg chg="modSp mod">
        <pc:chgData name="小川 陽(ogawa-akira.nc1)" userId="0dd7f0e8-0e10-4381-b784-637bfcd8f7bc" providerId="ADAL" clId="{C23446D4-0779-4F9D-8AA1-ED53DB3E9895}" dt="2025-08-19T09:28:34.475" v="8"/>
        <pc:sldMkLst>
          <pc:docMk/>
          <pc:sldMk cId="3789182510" sldId="990"/>
        </pc:sldMkLst>
        <pc:spChg chg="mod">
          <ac:chgData name="小川 陽(ogawa-akira.nc1)" userId="0dd7f0e8-0e10-4381-b784-637bfcd8f7bc" providerId="ADAL" clId="{C23446D4-0779-4F9D-8AA1-ED53DB3E9895}" dt="2025-08-19T09:28:34.475" v="8"/>
          <ac:spMkLst>
            <pc:docMk/>
            <pc:sldMk cId="3789182510" sldId="990"/>
            <ac:spMk id="5" creationId="{68F430C4-FB06-1382-226A-C67E9C644706}"/>
          </ac:spMkLst>
        </pc:spChg>
      </pc:sldChg>
      <pc:sldChg chg="addSp modSp">
        <pc:chgData name="小川 陽(ogawa-akira.nc1)" userId="0dd7f0e8-0e10-4381-b784-637bfcd8f7bc" providerId="ADAL" clId="{C23446D4-0779-4F9D-8AA1-ED53DB3E9895}" dt="2025-08-19T09:29:32.834" v="9" actId="164"/>
        <pc:sldMkLst>
          <pc:docMk/>
          <pc:sldMk cId="1039978804" sldId="2871"/>
        </pc:sldMkLst>
        <pc:spChg chg="mod">
          <ac:chgData name="小川 陽(ogawa-akira.nc1)" userId="0dd7f0e8-0e10-4381-b784-637bfcd8f7bc" providerId="ADAL" clId="{C23446D4-0779-4F9D-8AA1-ED53DB3E9895}" dt="2025-08-19T09:29:32.834" v="9" actId="164"/>
          <ac:spMkLst>
            <pc:docMk/>
            <pc:sldMk cId="1039978804" sldId="2871"/>
            <ac:spMk id="16" creationId="{B5CFD151-F581-4CEF-4C97-6012BAD21C65}"/>
          </ac:spMkLst>
        </pc:spChg>
        <pc:grpChg chg="add mod">
          <ac:chgData name="小川 陽(ogawa-akira.nc1)" userId="0dd7f0e8-0e10-4381-b784-637bfcd8f7bc" providerId="ADAL" clId="{C23446D4-0779-4F9D-8AA1-ED53DB3E9895}" dt="2025-08-19T09:29:32.834" v="9" actId="164"/>
          <ac:grpSpMkLst>
            <pc:docMk/>
            <pc:sldMk cId="1039978804" sldId="2871"/>
            <ac:grpSpMk id="4" creationId="{9805AF93-B82F-EAF7-2667-EE3A81C91F4B}"/>
          </ac:grpSpMkLst>
        </pc:grpChg>
        <pc:cxnChg chg="mod">
          <ac:chgData name="小川 陽(ogawa-akira.nc1)" userId="0dd7f0e8-0e10-4381-b784-637bfcd8f7bc" providerId="ADAL" clId="{C23446D4-0779-4F9D-8AA1-ED53DB3E9895}" dt="2025-08-19T09:29:32.834" v="9" actId="164"/>
          <ac:cxnSpMkLst>
            <pc:docMk/>
            <pc:sldMk cId="1039978804" sldId="2871"/>
            <ac:cxnSpMk id="6" creationId="{5CD24BAC-D37B-4951-7EBB-2BFE761293AB}"/>
          </ac:cxnSpMkLst>
        </pc:cxnChg>
        <pc:cxnChg chg="mod">
          <ac:chgData name="小川 陽(ogawa-akira.nc1)" userId="0dd7f0e8-0e10-4381-b784-637bfcd8f7bc" providerId="ADAL" clId="{C23446D4-0779-4F9D-8AA1-ED53DB3E9895}" dt="2025-08-19T09:29:32.834" v="9" actId="164"/>
          <ac:cxnSpMkLst>
            <pc:docMk/>
            <pc:sldMk cId="1039978804" sldId="2871"/>
            <ac:cxnSpMk id="8" creationId="{2A1AC5B6-8675-B069-BB96-4FD847024D6D}"/>
          </ac:cxnSpMkLst>
        </pc:cxnChg>
        <pc:cxnChg chg="mod">
          <ac:chgData name="小川 陽(ogawa-akira.nc1)" userId="0dd7f0e8-0e10-4381-b784-637bfcd8f7bc" providerId="ADAL" clId="{C23446D4-0779-4F9D-8AA1-ED53DB3E9895}" dt="2025-08-19T09:29:32.834" v="9" actId="164"/>
          <ac:cxnSpMkLst>
            <pc:docMk/>
            <pc:sldMk cId="1039978804" sldId="2871"/>
            <ac:cxnSpMk id="9" creationId="{B7A16751-F9BF-1C57-9A42-D86CB238E9E6}"/>
          </ac:cxnSpMkLst>
        </pc:cxnChg>
        <pc:cxnChg chg="mod">
          <ac:chgData name="小川 陽(ogawa-akira.nc1)" userId="0dd7f0e8-0e10-4381-b784-637bfcd8f7bc" providerId="ADAL" clId="{C23446D4-0779-4F9D-8AA1-ED53DB3E9895}" dt="2025-08-19T09:29:32.834" v="9" actId="164"/>
          <ac:cxnSpMkLst>
            <pc:docMk/>
            <pc:sldMk cId="1039978804" sldId="2871"/>
            <ac:cxnSpMk id="11" creationId="{F0EDB917-9E94-F5AC-E223-7437945EB733}"/>
          </ac:cxnSpMkLst>
        </pc:cxnChg>
      </pc:sldChg>
    </pc:docChg>
  </pc:docChgLst>
  <pc:docChgLst>
    <pc:chgData name="有野 哲章" userId="2b83d7a64a31c28b" providerId="LiveId" clId="{BFA8FA4E-0352-4766-8F37-FC11B95B2C41}"/>
    <pc:docChg chg="modSld">
      <pc:chgData name="有野 哲章" userId="2b83d7a64a31c28b" providerId="LiveId" clId="{BFA8FA4E-0352-4766-8F37-FC11B95B2C41}" dt="2023-09-13T01:58:17.448" v="5546" actId="20577"/>
      <pc:docMkLst>
        <pc:docMk/>
      </pc:docMkLst>
      <pc:sldChg chg="modNotesTx">
        <pc:chgData name="有野 哲章" userId="2b83d7a64a31c28b" providerId="LiveId" clId="{BFA8FA4E-0352-4766-8F37-FC11B95B2C41}" dt="2023-09-13T01:58:17.448" v="5546" actId="20577"/>
        <pc:sldMkLst>
          <pc:docMk/>
          <pc:sldMk cId="3200033223" sldId="256"/>
        </pc:sldMkLst>
      </pc:sldChg>
      <pc:sldChg chg="modNotesTx">
        <pc:chgData name="有野 哲章" userId="2b83d7a64a31c28b" providerId="LiveId" clId="{BFA8FA4E-0352-4766-8F37-FC11B95B2C41}" dt="2023-09-09T02:10:55.349" v="1304" actId="20577"/>
        <pc:sldMkLst>
          <pc:docMk/>
          <pc:sldMk cId="1039233510" sldId="257"/>
        </pc:sldMkLst>
      </pc:sldChg>
      <pc:sldChg chg="modNotesTx">
        <pc:chgData name="有野 哲章" userId="2b83d7a64a31c28b" providerId="LiveId" clId="{BFA8FA4E-0352-4766-8F37-FC11B95B2C41}" dt="2023-09-09T02:42:58.587" v="5202" actId="6549"/>
        <pc:sldMkLst>
          <pc:docMk/>
          <pc:sldMk cId="1823544658" sldId="258"/>
        </pc:sldMkLst>
      </pc:sldChg>
      <pc:sldChg chg="modNotesTx">
        <pc:chgData name="有野 哲章" userId="2b83d7a64a31c28b" providerId="LiveId" clId="{BFA8FA4E-0352-4766-8F37-FC11B95B2C41}" dt="2023-09-09T02:43:48.925" v="5205"/>
        <pc:sldMkLst>
          <pc:docMk/>
          <pc:sldMk cId="2222362464" sldId="259"/>
        </pc:sldMkLst>
      </pc:sldChg>
      <pc:sldChg chg="modNotesTx">
        <pc:chgData name="有野 哲章" userId="2b83d7a64a31c28b" providerId="LiveId" clId="{BFA8FA4E-0352-4766-8F37-FC11B95B2C41}" dt="2023-09-09T02:45:19.515" v="5497" actId="20577"/>
        <pc:sldMkLst>
          <pc:docMk/>
          <pc:sldMk cId="719507830" sldId="966"/>
        </pc:sldMkLst>
      </pc:sldChg>
      <pc:sldChg chg="modNotesTx">
        <pc:chgData name="有野 哲章" userId="2b83d7a64a31c28b" providerId="LiveId" clId="{BFA8FA4E-0352-4766-8F37-FC11B95B2C41}" dt="2023-09-09T02:22:18.981" v="3218" actId="20577"/>
        <pc:sldMkLst>
          <pc:docMk/>
          <pc:sldMk cId="3412374319" sldId="981"/>
        </pc:sldMkLst>
      </pc:sldChg>
      <pc:sldChg chg="modNotesTx">
        <pc:chgData name="有野 哲章" userId="2b83d7a64a31c28b" providerId="LiveId" clId="{BFA8FA4E-0352-4766-8F37-FC11B95B2C41}" dt="2023-09-09T02:17:15.290" v="2534" actId="20577"/>
        <pc:sldMkLst>
          <pc:docMk/>
          <pc:sldMk cId="3972314016" sldId="988"/>
        </pc:sldMkLst>
      </pc:sldChg>
      <pc:sldChg chg="modNotesTx">
        <pc:chgData name="有野 哲章" userId="2b83d7a64a31c28b" providerId="LiveId" clId="{BFA8FA4E-0352-4766-8F37-FC11B95B2C41}" dt="2023-09-09T02:36:12.818" v="4469" actId="20577"/>
        <pc:sldMkLst>
          <pc:docMk/>
          <pc:sldMk cId="2009045709" sldId="998"/>
        </pc:sldMkLst>
      </pc:sldChg>
    </pc:docChg>
  </pc:docChgLst>
  <pc:docChgLst>
    <pc:chgData name="小川 陽(ogawa-akira.nc1)" userId="0dd7f0e8-0e10-4381-b784-637bfcd8f7bc" providerId="ADAL" clId="{9D2387BB-19C9-42B3-9CD5-541BCBBA0A7B}"/>
    <pc:docChg chg="undo custSel addSld delSld modSld">
      <pc:chgData name="小川 陽(ogawa-akira.nc1)" userId="0dd7f0e8-0e10-4381-b784-637bfcd8f7bc" providerId="ADAL" clId="{9D2387BB-19C9-42B3-9CD5-541BCBBA0A7B}" dt="2025-08-14T07:19:36.158" v="21" actId="14100"/>
      <pc:docMkLst>
        <pc:docMk/>
      </pc:docMkLst>
      <pc:sldChg chg="del">
        <pc:chgData name="小川 陽(ogawa-akira.nc1)" userId="0dd7f0e8-0e10-4381-b784-637bfcd8f7bc" providerId="ADAL" clId="{9D2387BB-19C9-42B3-9CD5-541BCBBA0A7B}" dt="2025-08-14T07:15:13.353" v="16" actId="2696"/>
        <pc:sldMkLst>
          <pc:docMk/>
          <pc:sldMk cId="282699177" sldId="989"/>
        </pc:sldMkLst>
      </pc:sldChg>
      <pc:sldChg chg="del">
        <pc:chgData name="小川 陽(ogawa-akira.nc1)" userId="0dd7f0e8-0e10-4381-b784-637bfcd8f7bc" providerId="ADAL" clId="{9D2387BB-19C9-42B3-9CD5-541BCBBA0A7B}" dt="2025-08-14T07:12:16.543" v="8" actId="2696"/>
        <pc:sldMkLst>
          <pc:docMk/>
          <pc:sldMk cId="4210229664" sldId="1005"/>
        </pc:sldMkLst>
      </pc:sldChg>
      <pc:sldChg chg="addSp delSp modSp add mod modNotes modNotesTx">
        <pc:chgData name="小川 陽(ogawa-akira.nc1)" userId="0dd7f0e8-0e10-4381-b784-637bfcd8f7bc" providerId="ADAL" clId="{9D2387BB-19C9-42B3-9CD5-541BCBBA0A7B}" dt="2025-08-14T07:19:36.158" v="21" actId="14100"/>
        <pc:sldMkLst>
          <pc:docMk/>
          <pc:sldMk cId="1039978804" sldId="2871"/>
        </pc:sldMkLst>
        <pc:spChg chg="add mod">
          <ac:chgData name="小川 陽(ogawa-akira.nc1)" userId="0dd7f0e8-0e10-4381-b784-637bfcd8f7bc" providerId="ADAL" clId="{9D2387BB-19C9-42B3-9CD5-541BCBBA0A7B}" dt="2025-08-14T07:11:34.910" v="4" actId="14100"/>
          <ac:spMkLst>
            <pc:docMk/>
            <pc:sldMk cId="1039978804" sldId="2871"/>
            <ac:spMk id="2" creationId="{841DD329-0F82-F7F1-6814-227222656EEB}"/>
          </ac:spMkLst>
        </pc:spChg>
        <pc:spChg chg="add del mod">
          <ac:chgData name="小川 陽(ogawa-akira.nc1)" userId="0dd7f0e8-0e10-4381-b784-637bfcd8f7bc" providerId="ADAL" clId="{9D2387BB-19C9-42B3-9CD5-541BCBBA0A7B}" dt="2025-08-14T07:12:02.436" v="7" actId="21"/>
          <ac:spMkLst>
            <pc:docMk/>
            <pc:sldMk cId="1039978804" sldId="2871"/>
            <ac:spMk id="3" creationId="{A0938320-40F6-559F-D0DD-ED59254D7442}"/>
          </ac:spMkLst>
        </pc:spChg>
        <pc:spChg chg="mod">
          <ac:chgData name="小川 陽(ogawa-akira.nc1)" userId="0dd7f0e8-0e10-4381-b784-637bfcd8f7bc" providerId="ADAL" clId="{9D2387BB-19C9-42B3-9CD5-541BCBBA0A7B}" dt="2025-08-14T07:19:36.158" v="21" actId="14100"/>
          <ac:spMkLst>
            <pc:docMk/>
            <pc:sldMk cId="1039978804" sldId="2871"/>
            <ac:spMk id="17" creationId="{DD3D56F2-CCE9-95BB-A33B-CC220C10033F}"/>
          </ac:spMkLst>
        </pc:spChg>
        <pc:spChg chg="mod">
          <ac:chgData name="小川 陽(ogawa-akira.nc1)" userId="0dd7f0e8-0e10-4381-b784-637bfcd8f7bc" providerId="ADAL" clId="{9D2387BB-19C9-42B3-9CD5-541BCBBA0A7B}" dt="2025-08-14T07:18:30.900" v="19" actId="14100"/>
          <ac:spMkLst>
            <pc:docMk/>
            <pc:sldMk cId="1039978804" sldId="2871"/>
            <ac:spMk id="18" creationId="{1535D2AE-D8DF-4813-F7D4-D5A64CAF5BCC}"/>
          </ac:spMkLst>
        </pc:spChg>
      </pc:sldChg>
      <pc:sldChg chg="addSp modSp add mod modAnim modNotesTx">
        <pc:chgData name="小川 陽(ogawa-akira.nc1)" userId="0dd7f0e8-0e10-4381-b784-637bfcd8f7bc" providerId="ADAL" clId="{9D2387BB-19C9-42B3-9CD5-541BCBBA0A7B}" dt="2025-08-14T07:14:55.054" v="15"/>
        <pc:sldMkLst>
          <pc:docMk/>
          <pc:sldMk cId="1750360957" sldId="2872"/>
        </pc:sldMkLst>
        <pc:spChg chg="mod">
          <ac:chgData name="小川 陽(ogawa-akira.nc1)" userId="0dd7f0e8-0e10-4381-b784-637bfcd8f7bc" providerId="ADAL" clId="{9D2387BB-19C9-42B3-9CD5-541BCBBA0A7B}" dt="2025-08-14T07:12:34.852" v="10"/>
          <ac:spMkLst>
            <pc:docMk/>
            <pc:sldMk cId="1750360957" sldId="2872"/>
            <ac:spMk id="5" creationId="{E538B28E-02F9-FB86-EC17-C4E542BAE22C}"/>
          </ac:spMkLst>
        </pc:spChg>
        <pc:spChg chg="mod">
          <ac:chgData name="小川 陽(ogawa-akira.nc1)" userId="0dd7f0e8-0e10-4381-b784-637bfcd8f7bc" providerId="ADAL" clId="{9D2387BB-19C9-42B3-9CD5-541BCBBA0A7B}" dt="2025-08-14T07:12:34.852" v="10"/>
          <ac:spMkLst>
            <pc:docMk/>
            <pc:sldMk cId="1750360957" sldId="2872"/>
            <ac:spMk id="7" creationId="{FBD59AA2-2AEF-FEB3-83FB-7A0E5E87DB33}"/>
          </ac:spMkLst>
        </pc:spChg>
        <pc:spChg chg="mod">
          <ac:chgData name="小川 陽(ogawa-akira.nc1)" userId="0dd7f0e8-0e10-4381-b784-637bfcd8f7bc" providerId="ADAL" clId="{9D2387BB-19C9-42B3-9CD5-541BCBBA0A7B}" dt="2025-08-14T07:12:50.539" v="12"/>
          <ac:spMkLst>
            <pc:docMk/>
            <pc:sldMk cId="1750360957" sldId="2872"/>
            <ac:spMk id="12" creationId="{CEFB6E93-5EAB-F7EF-6681-D82D1A2E714E}"/>
          </ac:spMkLst>
        </pc:spChg>
        <pc:spChg chg="mod">
          <ac:chgData name="小川 陽(ogawa-akira.nc1)" userId="0dd7f0e8-0e10-4381-b784-637bfcd8f7bc" providerId="ADAL" clId="{9D2387BB-19C9-42B3-9CD5-541BCBBA0A7B}" dt="2025-08-14T07:12:50.539" v="12"/>
          <ac:spMkLst>
            <pc:docMk/>
            <pc:sldMk cId="1750360957" sldId="2872"/>
            <ac:spMk id="13" creationId="{86CEA2BD-3A19-8E2F-B831-504D4D362DA5}"/>
          </ac:spMkLst>
        </pc:spChg>
        <pc:grpChg chg="add mod">
          <ac:chgData name="小川 陽(ogawa-akira.nc1)" userId="0dd7f0e8-0e10-4381-b784-637bfcd8f7bc" providerId="ADAL" clId="{9D2387BB-19C9-42B3-9CD5-541BCBBA0A7B}" dt="2025-08-14T07:12:40.238" v="11" actId="14100"/>
          <ac:grpSpMkLst>
            <pc:docMk/>
            <pc:sldMk cId="1750360957" sldId="2872"/>
            <ac:grpSpMk id="4" creationId="{BFD66F37-E9EA-FA32-A3EA-B60813E32BEE}"/>
          </ac:grpSpMkLst>
        </pc:grpChg>
        <pc:grpChg chg="add mod">
          <ac:chgData name="小川 陽(ogawa-akira.nc1)" userId="0dd7f0e8-0e10-4381-b784-637bfcd8f7bc" providerId="ADAL" clId="{9D2387BB-19C9-42B3-9CD5-541BCBBA0A7B}" dt="2025-08-14T07:12:53.920" v="13" actId="14100"/>
          <ac:grpSpMkLst>
            <pc:docMk/>
            <pc:sldMk cId="1750360957" sldId="2872"/>
            <ac:grpSpMk id="10" creationId="{453A42F1-9489-0AA6-20D1-B1398FB74CE2}"/>
          </ac:grpSpMkLst>
        </pc:grpChg>
      </pc:sldChg>
    </pc:docChg>
  </pc:docChgLst>
  <pc:docChgLst>
    <pc:chgData name="哲章 有野" userId="2b83d7a64a31c28b" providerId="LiveId" clId="{EFDA3110-3D5E-41DD-A792-EEDD1BB2F6B4}"/>
    <pc:docChg chg="custSel addSld delSld modSld">
      <pc:chgData name="哲章 有野" userId="2b83d7a64a31c28b" providerId="LiveId" clId="{EFDA3110-3D5E-41DD-A792-EEDD1BB2F6B4}" dt="2024-07-28T10:22:10.115" v="900" actId="1076"/>
      <pc:docMkLst>
        <pc:docMk/>
      </pc:docMkLst>
      <pc:sldChg chg="addSp modSp mod">
        <pc:chgData name="哲章 有野" userId="2b83d7a64a31c28b" providerId="LiveId" clId="{EFDA3110-3D5E-41DD-A792-EEDD1BB2F6B4}" dt="2024-07-26T09:19:25.207" v="230" actId="1076"/>
        <pc:sldMkLst>
          <pc:docMk/>
          <pc:sldMk cId="3200033223" sldId="256"/>
        </pc:sldMkLst>
      </pc:sldChg>
      <pc:sldChg chg="del">
        <pc:chgData name="哲章 有野" userId="2b83d7a64a31c28b" providerId="LiveId" clId="{EFDA3110-3D5E-41DD-A792-EEDD1BB2F6B4}" dt="2024-07-26T08:22:46.120" v="211" actId="47"/>
        <pc:sldMkLst>
          <pc:docMk/>
          <pc:sldMk cId="1039233510" sldId="257"/>
        </pc:sldMkLst>
      </pc:sldChg>
      <pc:sldChg chg="del">
        <pc:chgData name="哲章 有野" userId="2b83d7a64a31c28b" providerId="LiveId" clId="{EFDA3110-3D5E-41DD-A792-EEDD1BB2F6B4}" dt="2024-07-26T08:24:54.533" v="227" actId="47"/>
        <pc:sldMkLst>
          <pc:docMk/>
          <pc:sldMk cId="1823544658" sldId="258"/>
        </pc:sldMkLst>
      </pc:sldChg>
      <pc:sldChg chg="del">
        <pc:chgData name="哲章 有野" userId="2b83d7a64a31c28b" providerId="LiveId" clId="{EFDA3110-3D5E-41DD-A792-EEDD1BB2F6B4}" dt="2024-07-26T08:24:56.238" v="228" actId="47"/>
        <pc:sldMkLst>
          <pc:docMk/>
          <pc:sldMk cId="2222362464" sldId="259"/>
        </pc:sldMkLst>
      </pc:sldChg>
      <pc:sldChg chg="del">
        <pc:chgData name="哲章 有野" userId="2b83d7a64a31c28b" providerId="LiveId" clId="{EFDA3110-3D5E-41DD-A792-EEDD1BB2F6B4}" dt="2024-07-26T08:24:43.906" v="225" actId="47"/>
        <pc:sldMkLst>
          <pc:docMk/>
          <pc:sldMk cId="3473028885" sldId="261"/>
        </pc:sldMkLst>
      </pc:sldChg>
      <pc:sldChg chg="modSp mod modNotesTx">
        <pc:chgData name="哲章 有野" userId="2b83d7a64a31c28b" providerId="LiveId" clId="{EFDA3110-3D5E-41DD-A792-EEDD1BB2F6B4}" dt="2024-07-28T10:14:05.026" v="897" actId="20577"/>
        <pc:sldMkLst>
          <pc:docMk/>
          <pc:sldMk cId="3088465125" sldId="262"/>
        </pc:sldMkLst>
      </pc:sldChg>
      <pc:sldChg chg="del">
        <pc:chgData name="哲章 有野" userId="2b83d7a64a31c28b" providerId="LiveId" clId="{EFDA3110-3D5E-41DD-A792-EEDD1BB2F6B4}" dt="2024-07-28T10:06:32.091" v="806" actId="2696"/>
        <pc:sldMkLst>
          <pc:docMk/>
          <pc:sldMk cId="4257066791" sldId="264"/>
        </pc:sldMkLst>
      </pc:sldChg>
      <pc:sldChg chg="del">
        <pc:chgData name="哲章 有野" userId="2b83d7a64a31c28b" providerId="LiveId" clId="{EFDA3110-3D5E-41DD-A792-EEDD1BB2F6B4}" dt="2024-07-28T10:06:38.799" v="807" actId="2696"/>
        <pc:sldMkLst>
          <pc:docMk/>
          <pc:sldMk cId="3412374319" sldId="981"/>
        </pc:sldMkLst>
      </pc:sldChg>
      <pc:sldChg chg="modNotesTx">
        <pc:chgData name="哲章 有野" userId="2b83d7a64a31c28b" providerId="LiveId" clId="{EFDA3110-3D5E-41DD-A792-EEDD1BB2F6B4}" dt="2024-07-26T08:24:04.464" v="223" actId="20577"/>
        <pc:sldMkLst>
          <pc:docMk/>
          <pc:sldMk cId="3972314016" sldId="988"/>
        </pc:sldMkLst>
      </pc:sldChg>
      <pc:sldChg chg="del">
        <pc:chgData name="哲章 有野" userId="2b83d7a64a31c28b" providerId="LiveId" clId="{EFDA3110-3D5E-41DD-A792-EEDD1BB2F6B4}" dt="2024-07-26T08:24:41.750" v="224" actId="47"/>
        <pc:sldMkLst>
          <pc:docMk/>
          <pc:sldMk cId="2009045709" sldId="998"/>
        </pc:sldMkLst>
      </pc:sldChg>
      <pc:sldChg chg="del">
        <pc:chgData name="哲章 有野" userId="2b83d7a64a31c28b" providerId="LiveId" clId="{EFDA3110-3D5E-41DD-A792-EEDD1BB2F6B4}" dt="2024-07-26T08:24:45.797" v="226" actId="47"/>
        <pc:sldMkLst>
          <pc:docMk/>
          <pc:sldMk cId="1603873996" sldId="999"/>
        </pc:sldMkLst>
      </pc:sldChg>
      <pc:sldChg chg="add">
        <pc:chgData name="哲章 有野" userId="2b83d7a64a31c28b" providerId="LiveId" clId="{EFDA3110-3D5E-41DD-A792-EEDD1BB2F6B4}" dt="2024-07-28T10:09:57.760" v="808"/>
        <pc:sldMkLst>
          <pc:docMk/>
          <pc:sldMk cId="3134102398" sldId="1004"/>
        </pc:sldMkLst>
      </pc:sldChg>
      <pc:sldChg chg="delSp modSp mod">
        <pc:chgData name="哲章 有野" userId="2b83d7a64a31c28b" providerId="LiveId" clId="{EFDA3110-3D5E-41DD-A792-EEDD1BB2F6B4}" dt="2024-07-28T10:22:10.115" v="900" actId="1076"/>
        <pc:sldMkLst>
          <pc:docMk/>
          <pc:sldMk cId="4210229664" sldId="10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2AD35E9-5E45-40C5-9458-99FB07E6AF6A}" type="datetimeFigureOut">
              <a:rPr kumimoji="1" lang="ja-JP" altLang="en-US" smtClean="0"/>
              <a:t>2025/8/19</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0567512-253D-4606-AB12-A29932F4DB91}" type="slidenum">
              <a:rPr kumimoji="1" lang="ja-JP" altLang="en-US" smtClean="0"/>
              <a:t>‹#›</a:t>
            </a:fld>
            <a:endParaRPr kumimoji="1" lang="ja-JP" altLang="en-US"/>
          </a:p>
        </p:txBody>
      </p:sp>
    </p:spTree>
    <p:extLst>
      <p:ext uri="{BB962C8B-B14F-4D97-AF65-F5344CB8AC3E}">
        <p14:creationId xmlns:p14="http://schemas.microsoft.com/office/powerpoint/2010/main" val="3395209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山梨県にあります社会福祉法人蒼溪会の有野です。よろ。「研修を企画立案する際の～～」　</a:t>
            </a:r>
            <a:endParaRPr kumimoji="1" lang="en-US" altLang="ja-JP" dirty="0"/>
          </a:p>
          <a:p>
            <a:endParaRPr kumimoji="1" lang="en-US" altLang="ja-JP" dirty="0"/>
          </a:p>
          <a:p>
            <a:r>
              <a:rPr kumimoji="1" lang="ja-JP" altLang="en-US" dirty="0"/>
              <a:t>昨日からの方、お疲れさまです。本日からの方、</a:t>
            </a:r>
            <a:r>
              <a:rPr kumimoji="1" lang="en-US" altLang="ja-JP" dirty="0"/>
              <a:t>3</a:t>
            </a:r>
            <a:r>
              <a:rPr kumimoji="1" lang="ja-JP" altLang="en-US" dirty="0"/>
              <a:t>日間よろしくお願いします。長丁場ですよね。</a:t>
            </a:r>
            <a:endParaRPr kumimoji="1" lang="en-US" altLang="ja-JP" dirty="0"/>
          </a:p>
          <a:p>
            <a:endParaRPr kumimoji="1" lang="en-US" altLang="ja-JP" dirty="0"/>
          </a:p>
          <a:p>
            <a:r>
              <a:rPr kumimoji="1" lang="ja-JP" altLang="en-US" dirty="0"/>
              <a:t>昨年度もこの講義の担当をさせていただき、重複する部分もあると思いますが、少しこんな考え方はどうかなと考えた部分を踏まえながらお話をさせていただきます。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a:t>
            </a:fld>
            <a:endParaRPr kumimoji="1" lang="ja-JP" altLang="en-US"/>
          </a:p>
        </p:txBody>
      </p:sp>
    </p:spTree>
    <p:extLst>
      <p:ext uri="{BB962C8B-B14F-4D97-AF65-F5344CB8AC3E}">
        <p14:creationId xmlns:p14="http://schemas.microsoft.com/office/powerpoint/2010/main" val="268050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この演習の部分がとてもよくできていると思います。　　</a:t>
            </a:r>
            <a:endParaRPr kumimoji="1" lang="en-US" altLang="ja-JP" dirty="0"/>
          </a:p>
          <a:p>
            <a:endParaRPr kumimoji="1" lang="en-US" altLang="ja-JP" dirty="0"/>
          </a:p>
          <a:p>
            <a:endParaRPr kumimoji="1" lang="en-US" altLang="ja-JP" dirty="0"/>
          </a:p>
          <a:p>
            <a:r>
              <a:rPr kumimoji="1" lang="ja-JP" altLang="en-US" dirty="0"/>
              <a:t>座学の限界はありますよね。演習をとおし、体験的に考えながら理解を深めていくことが大事ですし、</a:t>
            </a:r>
            <a:endParaRPr kumimoji="1" lang="en-US" altLang="ja-JP" dirty="0"/>
          </a:p>
          <a:p>
            <a:endParaRPr kumimoji="1" lang="en-US" altLang="ja-JP" dirty="0"/>
          </a:p>
          <a:p>
            <a:r>
              <a:rPr kumimoji="1" lang="ja-JP" altLang="en-US" dirty="0"/>
              <a:t>この基礎研修の演習は、現場の臨場感がリアルに感じるものになっていると思います。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12</a:t>
            </a:fld>
            <a:endParaRPr kumimoji="1" lang="ja-JP" altLang="en-US"/>
          </a:p>
        </p:txBody>
      </p:sp>
    </p:spTree>
    <p:extLst>
      <p:ext uri="{BB962C8B-B14F-4D97-AF65-F5344CB8AC3E}">
        <p14:creationId xmlns:p14="http://schemas.microsoft.com/office/powerpoint/2010/main" val="3247617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今回国研修の前に事前課題として、アンケートをとらせてもらっています。</a:t>
            </a:r>
            <a:endParaRPr kumimoji="1" lang="en-US" altLang="ja-JP" dirty="0"/>
          </a:p>
          <a:p>
            <a:endParaRPr kumimoji="1" lang="en-US" altLang="ja-JP" dirty="0"/>
          </a:p>
          <a:p>
            <a:r>
              <a:rPr kumimoji="1" lang="ja-JP" altLang="en-US" dirty="0"/>
              <a:t>そのなか演習の工夫として、「実際に当事者の方にも参加して演習を実施」「相談支援専門員の方に参加してもらいロールプレイを実施」など、</a:t>
            </a:r>
            <a:endParaRPr kumimoji="1" lang="en-US" altLang="ja-JP" dirty="0"/>
          </a:p>
          <a:p>
            <a:endParaRPr kumimoji="1" lang="en-US" altLang="ja-JP" dirty="0"/>
          </a:p>
          <a:p>
            <a:r>
              <a:rPr kumimoji="1" lang="ja-JP" altLang="en-US" dirty="0"/>
              <a:t>各都道府県でいろいろな工夫がみられるようになってきています。</a:t>
            </a:r>
            <a:endParaRPr kumimoji="1" lang="en-US" altLang="ja-JP" dirty="0"/>
          </a:p>
          <a:p>
            <a:endParaRPr kumimoji="1" lang="en-US" altLang="ja-JP" dirty="0"/>
          </a:p>
          <a:p>
            <a:r>
              <a:rPr kumimoji="1" lang="ja-JP" altLang="en-US" dirty="0"/>
              <a:t>また事例も、水道橋久さんが国の事例では示していますが、放デイ利用から高校卒業して就労</a:t>
            </a:r>
            <a:r>
              <a:rPr kumimoji="1" lang="en-US" altLang="ja-JP" dirty="0"/>
              <a:t>B</a:t>
            </a:r>
            <a:r>
              <a:rPr kumimoji="1" lang="ja-JP" altLang="en-US" dirty="0"/>
              <a:t>につながった事例など、児童分野の方にもわかる事例を作成しているところもありました。</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39016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908050"/>
            <a:ext cx="6051550" cy="45386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15</a:t>
            </a:fld>
            <a:endParaRPr lang="en-US" altLang="ja-JP">
              <a:solidFill>
                <a:prstClr val="black"/>
              </a:solidFill>
            </a:endParaRPr>
          </a:p>
        </p:txBody>
      </p:sp>
    </p:spTree>
    <p:extLst>
      <p:ext uri="{BB962C8B-B14F-4D97-AF65-F5344CB8AC3E}">
        <p14:creationId xmlns:p14="http://schemas.microsoft.com/office/powerpoint/2010/main" val="125716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運営側の戸惑い・・・　ここを抑えておけば戸惑いが少なくなるのかなと思います。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16</a:t>
            </a:fld>
            <a:endParaRPr kumimoji="1" lang="ja-JP" altLang="en-US"/>
          </a:p>
        </p:txBody>
      </p:sp>
    </p:spTree>
    <p:extLst>
      <p:ext uri="{BB962C8B-B14F-4D97-AF65-F5344CB8AC3E}">
        <p14:creationId xmlns:p14="http://schemas.microsoft.com/office/powerpoint/2010/main" val="354260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ファシリの力量・・・　場のエネルギーを作っていく。参加者に多く発言してもらうことが大事だと思います。</a:t>
            </a:r>
            <a:endParaRPr kumimoji="1" lang="en-US" altLang="ja-JP" dirty="0"/>
          </a:p>
          <a:p>
            <a:endParaRPr kumimoji="1" lang="en-US" altLang="ja-JP" dirty="0"/>
          </a:p>
          <a:p>
            <a:r>
              <a:rPr kumimoji="1" lang="ja-JP" altLang="en-US" dirty="0"/>
              <a:t>もし発言が少なければ、個別に付せんを渡して個人ワークするとか、隣の人とペアワークで発言してもらうとか、工夫ができるのかな。</a:t>
            </a:r>
            <a:endParaRPr kumimoji="1" lang="en-US" altLang="ja-JP" dirty="0"/>
          </a:p>
          <a:p>
            <a:endParaRPr kumimoji="1" lang="en-US" altLang="ja-JP" dirty="0"/>
          </a:p>
          <a:p>
            <a:r>
              <a:rPr kumimoji="1" lang="ja-JP" altLang="en-US" dirty="0"/>
              <a:t>ファシリの力量、私は、参加者にどれだけ発言してもらえるかが大事だと思います。</a:t>
            </a:r>
            <a:endParaRPr kumimoji="1" lang="en-US" altLang="ja-JP" dirty="0"/>
          </a:p>
          <a:p>
            <a:endParaRPr kumimoji="1" lang="en-US" altLang="ja-JP" dirty="0"/>
          </a:p>
          <a:p>
            <a:r>
              <a:rPr kumimoji="1" lang="ja-JP" altLang="en-US" dirty="0"/>
              <a:t>ファシリの事前研修。　研修に出ていて一番残念なファシリテーターは、しゃべりすぎる人。　感覚的には、参加者が７：ファシリが３ぐらいで進める。　最終的にファシリも参加者に溶け込んでいる。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17</a:t>
            </a:fld>
            <a:endParaRPr kumimoji="1" lang="ja-JP" altLang="en-US"/>
          </a:p>
        </p:txBody>
      </p:sp>
    </p:spTree>
    <p:extLst>
      <p:ext uri="{BB962C8B-B14F-4D97-AF65-F5344CB8AC3E}">
        <p14:creationId xmlns:p14="http://schemas.microsoft.com/office/powerpoint/2010/main" val="84253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事例の概要の確認　プロセスの流れ　</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19</a:t>
            </a:fld>
            <a:endParaRPr lang="ja-JP" altLang="en-US" noProof="0"/>
          </a:p>
        </p:txBody>
      </p:sp>
    </p:spTree>
    <p:extLst>
      <p:ext uri="{BB962C8B-B14F-4D97-AF65-F5344CB8AC3E}">
        <p14:creationId xmlns:p14="http://schemas.microsoft.com/office/powerpoint/2010/main" val="11632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会議への参加準備　　①確認が必要な事項　誰に何を確認するか　　②意見を述べる事項　　　</a:t>
            </a:r>
            <a:endParaRPr kumimoji="1" lang="en-US" altLang="ja-JP" dirty="0"/>
          </a:p>
          <a:p>
            <a:endParaRPr kumimoji="1" lang="en-US" altLang="ja-JP" dirty="0"/>
          </a:p>
          <a:p>
            <a:r>
              <a:rPr kumimoji="1" lang="ja-JP" altLang="en-US" dirty="0"/>
              <a:t>事業所のことが分からないから、分からないという参加者が多い部分だと思います。</a:t>
            </a:r>
            <a:endParaRPr kumimoji="1" lang="en-US" altLang="ja-JP" dirty="0"/>
          </a:p>
          <a:p>
            <a:endParaRPr kumimoji="1" lang="en-US" altLang="ja-JP" dirty="0"/>
          </a:p>
          <a:p>
            <a:r>
              <a:rPr kumimoji="1" lang="ja-JP" altLang="en-US" dirty="0"/>
              <a:t>ここについては、本人の理解を深めることを主眼において、シートの記入をしてもらえればとおもいます。</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20</a:t>
            </a:fld>
            <a:endParaRPr lang="ja-JP" altLang="en-US" noProof="0"/>
          </a:p>
        </p:txBody>
      </p:sp>
    </p:spTree>
    <p:extLst>
      <p:ext uri="{BB962C8B-B14F-4D97-AF65-F5344CB8AC3E}">
        <p14:creationId xmlns:p14="http://schemas.microsoft.com/office/powerpoint/2010/main" val="1591871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個別支援計画作成のプロセス、個別支援計画の作成が狙いになります。　初めてサービス使う人という設定が良いのではないかと考えます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22</a:t>
            </a:fld>
            <a:endParaRPr kumimoji="1" lang="ja-JP" altLang="en-US"/>
          </a:p>
        </p:txBody>
      </p:sp>
    </p:spTree>
    <p:extLst>
      <p:ext uri="{BB962C8B-B14F-4D97-AF65-F5344CB8AC3E}">
        <p14:creationId xmlns:p14="http://schemas.microsoft.com/office/powerpoint/2010/main" val="347603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23</a:t>
            </a:fld>
            <a:endParaRPr lang="ja-JP" altLang="en-US" noProof="0"/>
          </a:p>
        </p:txBody>
      </p:sp>
    </p:spTree>
    <p:extLst>
      <p:ext uri="{BB962C8B-B14F-4D97-AF65-F5344CB8AC3E}">
        <p14:creationId xmlns:p14="http://schemas.microsoft.com/office/powerpoint/2010/main" val="280528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サービス担当者会議　　主体的に参加。　　個別支援会議であっても、サービス担当者会議であっても、サビ児管として主体的に参加してもらいたいと思う。</a:t>
            </a:r>
            <a:endParaRPr kumimoji="1" lang="en-US" altLang="ja-JP" dirty="0"/>
          </a:p>
          <a:p>
            <a:endParaRPr kumimoji="1" lang="en-US" altLang="ja-JP" dirty="0"/>
          </a:p>
          <a:p>
            <a:r>
              <a:rPr kumimoji="1" lang="ja-JP" altLang="en-US" dirty="0"/>
              <a:t>サビ児管役になって会議を上手にまわさないといけないと思うプレッシャーを感じると思います。</a:t>
            </a:r>
            <a:endParaRPr kumimoji="1" lang="en-US" altLang="ja-JP" dirty="0"/>
          </a:p>
          <a:p>
            <a:r>
              <a:rPr kumimoji="1" lang="ja-JP" altLang="en-US" dirty="0"/>
              <a:t>こういう会議があることを知ってもらいたい部分になります。　</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24</a:t>
            </a:fld>
            <a:endParaRPr lang="ja-JP" altLang="en-US" noProof="0"/>
          </a:p>
        </p:txBody>
      </p:sp>
    </p:spTree>
    <p:extLst>
      <p:ext uri="{BB962C8B-B14F-4D97-AF65-F5344CB8AC3E}">
        <p14:creationId xmlns:p14="http://schemas.microsoft.com/office/powerpoint/2010/main" val="299788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基礎研修を受講したら、個別支援計画が、自分でつくれる状態になっていることが、ねらいだと思います。</a:t>
            </a:r>
            <a:endParaRPr kumimoji="1" lang="en-US" altLang="ja-JP" dirty="0"/>
          </a:p>
          <a:p>
            <a:endParaRPr kumimoji="1" lang="en-US" altLang="ja-JP" dirty="0"/>
          </a:p>
          <a:p>
            <a:r>
              <a:rPr kumimoji="1" lang="ja-JP" altLang="en-US" dirty="0"/>
              <a:t>計画の大切さ・・・　小学校との時の計画　　</a:t>
            </a:r>
            <a:endParaRPr kumimoji="1" lang="en-US" altLang="ja-JP" dirty="0"/>
          </a:p>
          <a:p>
            <a:endParaRPr kumimoji="1" lang="en-US" altLang="ja-JP" dirty="0"/>
          </a:p>
          <a:p>
            <a:r>
              <a:rPr kumimoji="1" lang="ja-JP" altLang="en-US" dirty="0"/>
              <a:t>引き継いだ時の計画・・・本人に聞く・・・本人も分からない・・・結局支援者だけが知っている謎の計画になっている。</a:t>
            </a:r>
            <a:endParaRPr kumimoji="1" lang="en-US" altLang="ja-JP" dirty="0"/>
          </a:p>
          <a:p>
            <a:endParaRPr kumimoji="1" lang="en-US" altLang="ja-JP" dirty="0"/>
          </a:p>
          <a:p>
            <a:r>
              <a:rPr kumimoji="1" lang="ja-JP" altLang="en-US" dirty="0"/>
              <a:t>計画を作ることが目的ではない。　　</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a:t>
            </a:fld>
            <a:endParaRPr lang="ja-JP" altLang="en-US" noProof="0"/>
          </a:p>
        </p:txBody>
      </p:sp>
    </p:spTree>
    <p:extLst>
      <p:ext uri="{BB962C8B-B14F-4D97-AF65-F5344CB8AC3E}">
        <p14:creationId xmlns:p14="http://schemas.microsoft.com/office/powerpoint/2010/main" val="142968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相談支援専門員が作るサービス等利用計画　　その内容がどんなふうなものか確認する。　　</a:t>
            </a:r>
            <a:endParaRPr kumimoji="1" lang="en-US" altLang="ja-JP" dirty="0"/>
          </a:p>
          <a:p>
            <a:endParaRPr kumimoji="1" lang="en-US" altLang="ja-JP" dirty="0"/>
          </a:p>
          <a:p>
            <a:r>
              <a:rPr kumimoji="1" lang="ja-JP" altLang="en-US" dirty="0"/>
              <a:t>個別支援計画作成するために、利用者さんと面接を行うことを大事にする。　利用者さんとの関係性・・・</a:t>
            </a:r>
            <a:r>
              <a:rPr kumimoji="1" lang="en-US" altLang="ja-JP" dirty="0"/>
              <a:t>1</a:t>
            </a:r>
            <a:r>
              <a:rPr kumimoji="1" lang="ja-JP" altLang="en-US" dirty="0"/>
              <a:t>日タバコ</a:t>
            </a:r>
            <a:r>
              <a:rPr kumimoji="1" lang="en-US" altLang="ja-JP" dirty="0"/>
              <a:t>10</a:t>
            </a:r>
            <a:r>
              <a:rPr kumimoji="1" lang="ja-JP" altLang="en-US" dirty="0"/>
              <a:t>本・・・　</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25</a:t>
            </a:fld>
            <a:endParaRPr kumimoji="1" lang="ja-JP" altLang="en-US"/>
          </a:p>
        </p:txBody>
      </p:sp>
    </p:spTree>
    <p:extLst>
      <p:ext uri="{BB962C8B-B14F-4D97-AF65-F5344CB8AC3E}">
        <p14:creationId xmlns:p14="http://schemas.microsoft.com/office/powerpoint/2010/main" val="150584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本人に分かるように、分かってもらえるように説明する　そこが大事だと思います。</a:t>
            </a:r>
            <a:endParaRPr kumimoji="1" lang="en-US" altLang="ja-JP" dirty="0"/>
          </a:p>
          <a:p>
            <a:endParaRPr kumimoji="1" lang="en-US" altLang="ja-JP" dirty="0"/>
          </a:p>
          <a:p>
            <a:r>
              <a:rPr kumimoji="1" lang="ja-JP" altLang="en-US" dirty="0"/>
              <a:t>自分の事業所に帰った時に、この人には、、、あの人には、、、どのように伝えれば良いかと思います。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26</a:t>
            </a:fld>
            <a:endParaRPr kumimoji="1" lang="ja-JP" altLang="en-US"/>
          </a:p>
        </p:txBody>
      </p:sp>
    </p:spTree>
    <p:extLst>
      <p:ext uri="{BB962C8B-B14F-4D97-AF65-F5344CB8AC3E}">
        <p14:creationId xmlns:p14="http://schemas.microsoft.com/office/powerpoint/2010/main" val="38679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モニタリング　　　半年後なんですすね。　頼りない相談員の設定なんです。　</a:t>
            </a:r>
            <a:endParaRPr kumimoji="1" lang="en-US" altLang="ja-JP" dirty="0"/>
          </a:p>
          <a:p>
            <a:endParaRPr kumimoji="1" lang="en-US" altLang="ja-JP" dirty="0"/>
          </a:p>
          <a:p>
            <a:r>
              <a:rPr kumimoji="1" lang="ja-JP" altLang="en-US" dirty="0"/>
              <a:t>半年後・・・本人にどのような変化があるのか。プロセス　</a:t>
            </a:r>
            <a:endParaRPr kumimoji="1" lang="en-US" altLang="ja-JP" dirty="0"/>
          </a:p>
          <a:p>
            <a:endParaRPr kumimoji="1" lang="en-US" altLang="ja-JP" dirty="0"/>
          </a:p>
          <a:p>
            <a:r>
              <a:rPr kumimoji="1" lang="ja-JP" altLang="en-US" dirty="0"/>
              <a:t>サビ児管が中心となっておこなう。　</a:t>
            </a:r>
            <a:endParaRPr kumimoji="1" lang="en-US" altLang="ja-JP" dirty="0"/>
          </a:p>
          <a:p>
            <a:endParaRPr kumimoji="1" lang="en-US" altLang="ja-JP" dirty="0"/>
          </a:p>
          <a:p>
            <a:r>
              <a:rPr kumimoji="1" lang="ja-JP" altLang="en-US" dirty="0"/>
              <a:t>コンフリクトを起こしている。　父の意向、本人の意向、周りの関係者の意向がバラバラなときに、どのような立振る舞いをするか。</a:t>
            </a:r>
            <a:endParaRPr kumimoji="1" lang="en-US" altLang="ja-JP" dirty="0"/>
          </a:p>
          <a:p>
            <a:endParaRPr kumimoji="1" lang="en-US" altLang="ja-JP" dirty="0"/>
          </a:p>
          <a:p>
            <a:r>
              <a:rPr kumimoji="1" lang="ja-JP" altLang="en-US" dirty="0"/>
              <a:t>本人の意向の変化。　家での自分と、事業所での自分も違う。　思いの違いのなかで。</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27</a:t>
            </a:fld>
            <a:endParaRPr kumimoji="1" lang="ja-JP" altLang="en-US"/>
          </a:p>
        </p:txBody>
      </p:sp>
    </p:spTree>
    <p:extLst>
      <p:ext uri="{BB962C8B-B14F-4D97-AF65-F5344CB8AC3E}">
        <p14:creationId xmlns:p14="http://schemas.microsoft.com/office/powerpoint/2010/main" val="21572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28</a:t>
            </a:fld>
            <a:endParaRPr kumimoji="1" lang="ja-JP" altLang="en-US"/>
          </a:p>
        </p:txBody>
      </p:sp>
    </p:spTree>
    <p:extLst>
      <p:ext uri="{BB962C8B-B14F-4D97-AF65-F5344CB8AC3E}">
        <p14:creationId xmlns:p14="http://schemas.microsoft.com/office/powerpoint/2010/main" val="221751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人の幸せは、プロミス（約束）に対し、どういうプロセス（過程）を踏んでいくかだと思う。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生まれてきた足跡が、人を築いている。そう思いながら前進したい。</a:t>
            </a:r>
            <a:endParaRPr lang="en-US" altLang="ja-JP" sz="1200"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30</a:t>
            </a:fld>
            <a:endParaRPr lang="ja-JP" altLang="en-US" noProof="0"/>
          </a:p>
        </p:txBody>
      </p:sp>
    </p:spTree>
    <p:extLst>
      <p:ext uri="{BB962C8B-B14F-4D97-AF65-F5344CB8AC3E}">
        <p14:creationId xmlns:p14="http://schemas.microsoft.com/office/powerpoint/2010/main" val="220924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2338" y="746125"/>
            <a:ext cx="4965700" cy="37242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基礎研修では、このフローの一つずつを丁寧においながら、講義・演習が組み立てられています。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この順番で会議・面接を行うことが、</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利用者主体であること</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権利擁護であること、</a:t>
            </a: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事業所として本来やらなければならないこと</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であることを、基礎研修で受講する方々に理解していただきたいのです。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37E017-C4CE-4A86-8903-C7A029BF502A}"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1605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2338" y="746125"/>
            <a:ext cx="4965700" cy="37242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基礎研修では、このフローの一つずつを丁寧においながら、講義・演習が組み立てられています。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この順番で会議・面接を行うことが、</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利用者主体であること</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権利擁護であること、</a:t>
            </a: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事業所として本来やらなければならないこと</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であることを、基礎研修で受講する方々に理解していただきたいのです。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37E017-C4CE-4A86-8903-C7A029BF502A}"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0677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それは、この基礎研修が、福祉の仕事を始めて経験年数が浅い方、福祉の勉強を本来してこなくて、経験年数で受講された方が多いからなんですよね。</a:t>
            </a:r>
            <a:endParaRPr kumimoji="1" lang="en-US" altLang="ja-JP" dirty="0"/>
          </a:p>
          <a:p>
            <a:endParaRPr kumimoji="1" lang="en-US" altLang="ja-JP" dirty="0"/>
          </a:p>
          <a:p>
            <a:r>
              <a:rPr kumimoji="1" lang="ja-JP" altLang="en-US" dirty="0"/>
              <a:t>ですから、面接技法を深めるとか、会議のファシリテーションを回す技術とかは、そういったところは一旦脇におかせていただいて、</a:t>
            </a:r>
            <a:endParaRPr kumimoji="1" lang="en-US" altLang="ja-JP" dirty="0"/>
          </a:p>
          <a:p>
            <a:endParaRPr kumimoji="1" lang="en-US" altLang="ja-JP" dirty="0"/>
          </a:p>
          <a:p>
            <a:r>
              <a:rPr kumimoji="1" lang="ja-JP" altLang="en-US" dirty="0"/>
              <a:t>とにかく個別支援計画作成のために、本人と面接をしようね、サービス担当者会議でご本人の支援する関係者が集まって情報共有をするから、</a:t>
            </a:r>
            <a:endParaRPr kumimoji="1" lang="en-US" altLang="ja-JP" dirty="0"/>
          </a:p>
          <a:p>
            <a:endParaRPr kumimoji="1" lang="en-US" altLang="ja-JP" dirty="0"/>
          </a:p>
          <a:p>
            <a:r>
              <a:rPr kumimoji="1" lang="ja-JP" altLang="en-US" dirty="0"/>
              <a:t>ご本人のためにも、この会議を知っておいてくださいね。と。　</a:t>
            </a:r>
            <a:endParaRPr kumimoji="1" lang="en-US" altLang="ja-JP" dirty="0"/>
          </a:p>
          <a:p>
            <a:endParaRPr kumimoji="1" lang="en-US" altLang="ja-JP" dirty="0"/>
          </a:p>
          <a:p>
            <a:r>
              <a:rPr kumimoji="1" lang="ja-JP" altLang="en-US" dirty="0"/>
              <a:t>先日ある会議に参加したときに、いきなりでうね。事業所への移動手段はどうするのか？　移動支援は使えないのか、タクシー券は？？　行政と事業所の方が話していて、本人がおいてけぼりな感じがしたんですね。それで本人に、「移動が大変そうだけど、どう思う？」と聞いたら、まずはバスで頑張ってみると。　こういうこと本当に良くあると思うんです。　</a:t>
            </a:r>
            <a:endParaRPr kumimoji="1" lang="en-US" altLang="ja-JP" dirty="0"/>
          </a:p>
          <a:p>
            <a:endParaRPr kumimoji="1" lang="en-US" altLang="ja-JP" dirty="0"/>
          </a:p>
          <a:p>
            <a:r>
              <a:rPr kumimoji="1" lang="ja-JP" altLang="en-US" dirty="0"/>
              <a:t>私は、精神障害者の支援が中心なので、本人の話を聴くのは当たり前だと感じていますが、、でも、うちの相談支援センターで、年に</a:t>
            </a:r>
            <a:r>
              <a:rPr kumimoji="1" lang="en-US" altLang="ja-JP" dirty="0"/>
              <a:t>1</a:t>
            </a:r>
            <a:r>
              <a:rPr kumimoji="1" lang="ja-JP" altLang="en-US" dirty="0"/>
              <a:t>回本人・家族からアンケートをとるんですね。計画が分かりやすいか、あなたの希望が書かれているか？　その時に、「有野さんは、親の意向を聴いてくれない」と苦情が書かれていたんですよ。知的障害でも、コミュニケーション取れる方の場合、本人にサインをもらってプラン作成していて、必要であれば家族にも確認させてもらっていたんですけど、精神障害者と知的障碍者の支援の違い、文化の違いみたいなものを肌で感じました。　</a:t>
            </a:r>
            <a:endParaRPr kumimoji="1" lang="en-US" altLang="ja-JP" dirty="0"/>
          </a:p>
          <a:p>
            <a:endParaRPr kumimoji="1" lang="en-US" altLang="ja-JP" dirty="0"/>
          </a:p>
          <a:p>
            <a:r>
              <a:rPr kumimoji="1" lang="ja-JP" altLang="en-US" dirty="0"/>
              <a:t>まずは、個別支援計画作成までのプロセスを知ってもらい、その上で面接技術やファシリテーションの力、難しかったことを次の学びにつなげてほしいと考えています。</a:t>
            </a:r>
            <a:endParaRPr kumimoji="1" lang="en-US" altLang="ja-JP" dirty="0"/>
          </a:p>
          <a:p>
            <a:endParaRPr kumimoji="1" lang="en-US" altLang="ja-JP" dirty="0"/>
          </a:p>
          <a:p>
            <a:r>
              <a:rPr kumimoji="1" lang="ja-JP" altLang="en-US" dirty="0"/>
              <a:t>当たり前</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5</a:t>
            </a:fld>
            <a:endParaRPr kumimoji="1" lang="ja-JP" altLang="en-US"/>
          </a:p>
        </p:txBody>
      </p:sp>
    </p:spTree>
    <p:extLst>
      <p:ext uri="{BB962C8B-B14F-4D97-AF65-F5344CB8AC3E}">
        <p14:creationId xmlns:p14="http://schemas.microsoft.com/office/powerpoint/2010/main" val="148987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これが基礎研修のカリキュラムになります。富山県さんなどは、講義終了後に小テストを実施して、</a:t>
            </a:r>
            <a:r>
              <a:rPr kumimoji="1" lang="en-US" altLang="ja-JP" dirty="0" err="1"/>
              <a:t>IⅭF</a:t>
            </a:r>
            <a:r>
              <a:rPr kumimoji="1" lang="ja-JP" altLang="en-US" dirty="0"/>
              <a:t>やエンパワメントなどの知識を獲得できたかどうか試しているところもあります。</a:t>
            </a:r>
            <a:endParaRPr kumimoji="1" lang="en-US" altLang="ja-JP" dirty="0"/>
          </a:p>
          <a:p>
            <a:r>
              <a:rPr kumimoji="1" lang="ja-JP" altLang="en-US" dirty="0"/>
              <a:t>そんな工夫も大事なのかなと感じます。</a:t>
            </a:r>
            <a:endParaRPr kumimoji="1" lang="en-US" altLang="ja-JP" dirty="0"/>
          </a:p>
          <a:p>
            <a:endParaRPr kumimoji="1" lang="en-US" altLang="ja-JP" dirty="0"/>
          </a:p>
          <a:p>
            <a:r>
              <a:rPr kumimoji="1" lang="ja-JP" altLang="en-US" dirty="0"/>
              <a:t>基礎的な知識が無いと、応用が利かないと思います。　</a:t>
            </a:r>
            <a:endParaRPr kumimoji="1" lang="en-US" altLang="ja-JP" dirty="0"/>
          </a:p>
          <a:p>
            <a:endParaRPr kumimoji="1" lang="en-US" altLang="ja-JP" dirty="0"/>
          </a:p>
          <a:p>
            <a:r>
              <a:rPr kumimoji="1" lang="ja-JP" altLang="en-US" dirty="0"/>
              <a:t>僕がそれを実感したのは、娘が保育園の頃にダンスをならっていてその発表会みたいなものに参加したんですね。</a:t>
            </a:r>
            <a:endParaRPr kumimoji="1" lang="en-US" altLang="ja-JP" dirty="0"/>
          </a:p>
          <a:p>
            <a:r>
              <a:rPr kumimoji="1" lang="ja-JP" altLang="en-US" dirty="0"/>
              <a:t>その時に、大変な時間が待っていたんですね。何が大変なのかと言うと、発表会の後に先生が、「お父さんたちも一緒に自由に踊りましょう」って声をかけたんですよ。</a:t>
            </a:r>
            <a:endParaRPr kumimoji="1" lang="en-US" altLang="ja-JP" dirty="0"/>
          </a:p>
          <a:p>
            <a:r>
              <a:rPr kumimoji="1" lang="ja-JP" altLang="en-US" dirty="0"/>
              <a:t>私ダンスなんてしたことがないので、地獄だったんですね。踊れなかったんですよ。でも娘は傍で楽しそうに踊っているんですね。</a:t>
            </a:r>
            <a:endParaRPr kumimoji="1" lang="en-US" altLang="ja-JP" dirty="0"/>
          </a:p>
          <a:p>
            <a:r>
              <a:rPr kumimoji="1" lang="ja-JP" altLang="en-US" dirty="0"/>
              <a:t>この違いは何かなと考えると、娘にはダンスの基礎があるからだと思ったんです。ステップやリズムなど、全くしらない私は、何とも言えない形になっていました。</a:t>
            </a:r>
            <a:endParaRPr kumimoji="1" lang="en-US" altLang="ja-JP" dirty="0"/>
          </a:p>
          <a:p>
            <a:endParaRPr kumimoji="1" lang="en-US" altLang="ja-JP" dirty="0"/>
          </a:p>
          <a:p>
            <a:r>
              <a:rPr kumimoji="1" lang="ja-JP" altLang="en-US" dirty="0"/>
              <a:t>だいぶ話が脱線しましたが、</a:t>
            </a:r>
            <a:endParaRPr kumimoji="1" lang="en-US" altLang="ja-JP" dirty="0"/>
          </a:p>
          <a:p>
            <a:r>
              <a:rPr kumimoji="1" lang="ja-JP" altLang="en-US" dirty="0"/>
              <a:t>福祉の仕事の面白さって、予想を超えた行動をメンバーさんがしてくれることじゃないですか。みんな良い支援者になりたいと思って仕事始めた人たちだと思います。</a:t>
            </a:r>
            <a:endParaRPr kumimoji="1" lang="en-US" altLang="ja-JP" dirty="0"/>
          </a:p>
          <a:p>
            <a:r>
              <a:rPr kumimoji="1" lang="ja-JP" altLang="en-US" dirty="0"/>
              <a:t>そのためには、基礎となる知識や概念をおさえておくことが大事になると思います。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6</a:t>
            </a:fld>
            <a:endParaRPr kumimoji="1" lang="ja-JP" altLang="en-US"/>
          </a:p>
        </p:txBody>
      </p:sp>
    </p:spTree>
    <p:extLst>
      <p:ext uri="{BB962C8B-B14F-4D97-AF65-F5344CB8AC3E}">
        <p14:creationId xmlns:p14="http://schemas.microsoft.com/office/powerpoint/2010/main" val="91929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基本的な考え方　</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9</a:t>
            </a:fld>
            <a:endParaRPr kumimoji="1" lang="ja-JP" altLang="en-US"/>
          </a:p>
        </p:txBody>
      </p:sp>
    </p:spTree>
    <p:extLst>
      <p:ext uri="{BB962C8B-B14F-4D97-AF65-F5344CB8AC3E}">
        <p14:creationId xmlns:p14="http://schemas.microsoft.com/office/powerpoint/2010/main" val="195242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サービス等利用計画と個別支援計画の関係についてですが、　協議会や地域課題の気づきですが、、、</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10</a:t>
            </a:fld>
            <a:endParaRPr kumimoji="1" lang="ja-JP" altLang="en-US"/>
          </a:p>
        </p:txBody>
      </p:sp>
    </p:spTree>
    <p:extLst>
      <p:ext uri="{BB962C8B-B14F-4D97-AF65-F5344CB8AC3E}">
        <p14:creationId xmlns:p14="http://schemas.microsoft.com/office/powerpoint/2010/main" val="101732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個別支援計画の作成・・・僕　３つの悪いパターンがあるなぁ。</a:t>
            </a:r>
            <a:endParaRPr kumimoji="1" lang="en-US" altLang="ja-JP" dirty="0"/>
          </a:p>
          <a:p>
            <a:endParaRPr kumimoji="1" lang="en-US" altLang="ja-JP" dirty="0"/>
          </a:p>
          <a:p>
            <a:r>
              <a:rPr kumimoji="1" lang="ja-JP" altLang="en-US" dirty="0"/>
              <a:t>計画が本人の希望をダメにする。　小</a:t>
            </a:r>
            <a:r>
              <a:rPr kumimoji="1" lang="en-US" altLang="ja-JP" dirty="0"/>
              <a:t>1</a:t>
            </a:r>
            <a:r>
              <a:rPr kumimoji="1" lang="ja-JP" altLang="en-US" dirty="0"/>
              <a:t>の娘の話</a:t>
            </a:r>
            <a:endParaRPr kumimoji="1" lang="en-US" altLang="ja-JP" dirty="0"/>
          </a:p>
          <a:p>
            <a:endParaRPr kumimoji="1" lang="en-US" altLang="ja-JP" dirty="0"/>
          </a:p>
          <a:p>
            <a:r>
              <a:rPr kumimoji="1" lang="ja-JP" altLang="en-US" dirty="0"/>
              <a:t>支援者の押し付けのような計画。道庭さんの話</a:t>
            </a:r>
            <a:endParaRPr kumimoji="1" lang="en-US" altLang="ja-JP" dirty="0"/>
          </a:p>
          <a:p>
            <a:endParaRPr kumimoji="1" lang="en-US" altLang="ja-JP" dirty="0"/>
          </a:p>
          <a:p>
            <a:r>
              <a:rPr kumimoji="1" lang="ja-JP" altLang="en-US" dirty="0"/>
              <a:t>「わくわく・どきどき」プランの作成：：：良いとか悪いの話ではないです。　今ここで</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11</a:t>
            </a:fld>
            <a:endParaRPr kumimoji="1" lang="ja-JP" altLang="en-US"/>
          </a:p>
        </p:txBody>
      </p:sp>
    </p:spTree>
    <p:extLst>
      <p:ext uri="{BB962C8B-B14F-4D97-AF65-F5344CB8AC3E}">
        <p14:creationId xmlns:p14="http://schemas.microsoft.com/office/powerpoint/2010/main" val="272964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8FC17-CA47-4484-92CF-11B7CB0BB62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FB105E-53F0-42A6-84EB-D5E7763E73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7E7339-16B4-4416-9FF1-10720D769A3D}"/>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フッター プレースホルダー 4">
            <a:extLst>
              <a:ext uri="{FF2B5EF4-FFF2-40B4-BE49-F238E27FC236}">
                <a16:creationId xmlns:a16="http://schemas.microsoft.com/office/drawing/2014/main" id="{FD7412D5-B9C2-4A46-B3A0-F09B7FBB2B5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D0EDF4D-825D-4FE4-A664-3EA5B323B7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0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6B4CC-EADE-4F20-841A-5D69F20D44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41A656-D60A-43DE-8133-65DBB88286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A57CC-895C-4BE5-99D3-7F40C28C1FA2}"/>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フッター プレースホルダー 4">
            <a:extLst>
              <a:ext uri="{FF2B5EF4-FFF2-40B4-BE49-F238E27FC236}">
                <a16:creationId xmlns:a16="http://schemas.microsoft.com/office/drawing/2014/main" id="{5B892D1F-F616-40CE-A2D6-EC9C45C957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3C5E5E-0212-4B1A-BC4E-2B333DC8EA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1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6C6DB5-A29E-4025-9044-BA434A59C6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805B3A-DEED-4BC8-B3A4-5399DB35CC5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53D74D-C019-422D-A531-24B540FB23E9}"/>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フッター プレースホルダー 4">
            <a:extLst>
              <a:ext uri="{FF2B5EF4-FFF2-40B4-BE49-F238E27FC236}">
                <a16:creationId xmlns:a16="http://schemas.microsoft.com/office/drawing/2014/main" id="{04C13260-2EEB-4682-B208-561D014BCF9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9AF9020-CA5C-4FF8-8863-75B67AD812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68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70" y="2130665"/>
            <a:ext cx="77724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9" y="3886200"/>
            <a:ext cx="64008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extLst>
      <p:ext uri="{BB962C8B-B14F-4D97-AF65-F5344CB8AC3E}">
        <p14:creationId xmlns:p14="http://schemas.microsoft.com/office/powerpoint/2010/main" val="2179004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extLst>
      <p:ext uri="{BB962C8B-B14F-4D97-AF65-F5344CB8AC3E}">
        <p14:creationId xmlns:p14="http://schemas.microsoft.com/office/powerpoint/2010/main" val="127969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28" y="4407140"/>
            <a:ext cx="7772401"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28" y="2906722"/>
            <a:ext cx="7772401"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extLst>
      <p:ext uri="{BB962C8B-B14F-4D97-AF65-F5344CB8AC3E}">
        <p14:creationId xmlns:p14="http://schemas.microsoft.com/office/powerpoint/2010/main" val="221362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9"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extLst>
      <p:ext uri="{BB962C8B-B14F-4D97-AF65-F5344CB8AC3E}">
        <p14:creationId xmlns:p14="http://schemas.microsoft.com/office/powerpoint/2010/main" val="118433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46" y="1535113"/>
            <a:ext cx="404018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46" y="2174875"/>
            <a:ext cx="404018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8" y="1535113"/>
            <a:ext cx="4041774"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8"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extLst>
      <p:ext uri="{BB962C8B-B14F-4D97-AF65-F5344CB8AC3E}">
        <p14:creationId xmlns:p14="http://schemas.microsoft.com/office/powerpoint/2010/main" val="1794440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extLst>
      <p:ext uri="{BB962C8B-B14F-4D97-AF65-F5344CB8AC3E}">
        <p14:creationId xmlns:p14="http://schemas.microsoft.com/office/powerpoint/2010/main" val="395557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extLst>
      <p:ext uri="{BB962C8B-B14F-4D97-AF65-F5344CB8AC3E}">
        <p14:creationId xmlns:p14="http://schemas.microsoft.com/office/powerpoint/2010/main" val="411794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63" y="27307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extLst>
      <p:ext uri="{BB962C8B-B14F-4D97-AF65-F5344CB8AC3E}">
        <p14:creationId xmlns:p14="http://schemas.microsoft.com/office/powerpoint/2010/main" val="14415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C4BA5-3888-4F3A-9EBD-D91B8E37A4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094248-59D9-416F-9595-7C5E2EF2DE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70001A-73FB-4D21-9C5B-0B077B5E9BB2}"/>
              </a:ext>
            </a:extLst>
          </p:cNvPr>
          <p:cNvSpPr>
            <a:spLocks noGrp="1"/>
          </p:cNvSpPr>
          <p:nvPr>
            <p:ph type="dt" sz="half" idx="10"/>
          </p:nvPr>
        </p:nvSpPr>
        <p:spPr/>
        <p:txBody>
          <a:bodyPr/>
          <a:lstStyle/>
          <a:p>
            <a:fld id="{05BFA754-D5C3-4E66-96A6-867B257F58DC}" type="datetimeFigureOut">
              <a:rPr lang="en-US" smtClean="0"/>
              <a:t>8/19/2025</a:t>
            </a:fld>
            <a:endParaRPr lang="en-US" dirty="0"/>
          </a:p>
        </p:txBody>
      </p:sp>
      <p:sp>
        <p:nvSpPr>
          <p:cNvPr id="5" name="フッター プレースホルダー 4">
            <a:extLst>
              <a:ext uri="{FF2B5EF4-FFF2-40B4-BE49-F238E27FC236}">
                <a16:creationId xmlns:a16="http://schemas.microsoft.com/office/drawing/2014/main" id="{19466473-231B-4238-8164-3DDFF534725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ED8C3B7-A64B-40B2-8EC1-90C340ADABD8}"/>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2960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90" y="612775"/>
            <a:ext cx="54864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dirty="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extLst>
      <p:ext uri="{BB962C8B-B14F-4D97-AF65-F5344CB8AC3E}">
        <p14:creationId xmlns:p14="http://schemas.microsoft.com/office/powerpoint/2010/main" val="4153783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extLst>
      <p:ext uri="{BB962C8B-B14F-4D97-AF65-F5344CB8AC3E}">
        <p14:creationId xmlns:p14="http://schemas.microsoft.com/office/powerpoint/2010/main" val="298490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2" y="27465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9" y="27465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extLst>
      <p:ext uri="{BB962C8B-B14F-4D97-AF65-F5344CB8AC3E}">
        <p14:creationId xmlns:p14="http://schemas.microsoft.com/office/powerpoint/2010/main" val="2167714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27" y="609600"/>
            <a:ext cx="7772401"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base">
              <a:spcBef>
                <a:spcPct val="0"/>
              </a:spcBef>
              <a:spcAft>
                <a:spcPct val="0"/>
              </a:spcAft>
              <a:defRPr sz="1292" dirty="0">
                <a:solidFill>
                  <a:srgbClr val="000000"/>
                </a:solidFill>
                <a:latin typeface="Times New Roman" charset="0"/>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292" dirty="0">
                <a:solidFill>
                  <a:srgbClr val="000000"/>
                </a:solidFill>
                <a:latin typeface="Times New Roman" charset="0"/>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292">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100686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3668B-FEAC-4AFF-AE6E-B1CC490F5DB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CA27E-82D7-49A1-83EC-361305ACEE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7D3D23-87F5-467F-A468-EED752039320}"/>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フッター プレースホルダー 4">
            <a:extLst>
              <a:ext uri="{FF2B5EF4-FFF2-40B4-BE49-F238E27FC236}">
                <a16:creationId xmlns:a16="http://schemas.microsoft.com/office/drawing/2014/main" id="{7836A885-620A-4A79-B00A-1C424752B96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299EC8-E19C-459D-BED3-FABA57AC2B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7B8D7-0FE8-4E6D-A651-2697ABE17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C6ED2F-5A31-4839-BFED-1CACC32D487D}"/>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A2C772-8896-49EB-880D-2908D0BB0B7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50A3EA-A06D-44C5-B517-0F7B88501D77}"/>
              </a:ext>
            </a:extLst>
          </p:cNvPr>
          <p:cNvSpPr>
            <a:spLocks noGrp="1"/>
          </p:cNvSpPr>
          <p:nvPr>
            <p:ph type="dt" sz="half" idx="10"/>
          </p:nvPr>
        </p:nvSpPr>
        <p:spPr/>
        <p:txBody>
          <a:bodyPr/>
          <a:lstStyle/>
          <a:p>
            <a:fld id="{05BFA754-D5C3-4E66-96A6-867B257F58DC}" type="datetimeFigureOut">
              <a:rPr lang="en-US" smtClean="0"/>
              <a:t>8/19/2025</a:t>
            </a:fld>
            <a:endParaRPr lang="en-US" dirty="0"/>
          </a:p>
        </p:txBody>
      </p:sp>
      <p:sp>
        <p:nvSpPr>
          <p:cNvPr id="6" name="フッター プレースホルダー 5">
            <a:extLst>
              <a:ext uri="{FF2B5EF4-FFF2-40B4-BE49-F238E27FC236}">
                <a16:creationId xmlns:a16="http://schemas.microsoft.com/office/drawing/2014/main" id="{D4BFE4EC-F98A-4949-80D4-7A647C00509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6AD5FC1-62D2-441C-9423-4264EA778DEA}"/>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208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F8866-B4FA-4D31-827D-3F7CB9C26EB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B6EBFB-9B53-4BB7-8DF8-02142DA10A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80DC2E-6873-4252-B3AF-F722F40B8B7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B02040-F183-4BA0-A3EB-1874CCC42F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E914E8-2C7C-49DE-9BE8-ABCDB9E3DE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5C19AC-F1A0-4AF6-98A4-09ED5F476001}"/>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8" name="フッター プレースホルダー 7">
            <a:extLst>
              <a:ext uri="{FF2B5EF4-FFF2-40B4-BE49-F238E27FC236}">
                <a16:creationId xmlns:a16="http://schemas.microsoft.com/office/drawing/2014/main" id="{05019AA0-6BF2-4623-93F3-AB83F7999092}"/>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B337009B-13FE-4E54-8077-906664124F3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1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19C06-6FF5-4A73-B964-B233934235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D3DC39-A71E-4745-BC17-F7CAB2A42B1D}"/>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4" name="フッター プレースホルダー 3">
            <a:extLst>
              <a:ext uri="{FF2B5EF4-FFF2-40B4-BE49-F238E27FC236}">
                <a16:creationId xmlns:a16="http://schemas.microsoft.com/office/drawing/2014/main" id="{1518D5D1-3DF3-4442-B8A6-292E2949AD3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CA86166-924B-4274-A92C-2A20346A85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4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7CBDBE-3D69-4457-990A-91E7E4813F0F}"/>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3" name="フッター プレースホルダー 2">
            <a:extLst>
              <a:ext uri="{FF2B5EF4-FFF2-40B4-BE49-F238E27FC236}">
                <a16:creationId xmlns:a16="http://schemas.microsoft.com/office/drawing/2014/main" id="{8DEDD814-4862-4DE4-889D-D92A1DA40A95}"/>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7E50B3F-DC89-438A-881B-069237FCAF3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17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285CA-DAED-4461-8EF2-5FD8177441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422EC-3FE9-450F-8379-14BDC2E10C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31AC32-281A-4D1A-8B7C-0AF6D6CC21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746A9-CA2A-4D8E-B8CD-A455CCF844D7}"/>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6" name="フッター プレースホルダー 5">
            <a:extLst>
              <a:ext uri="{FF2B5EF4-FFF2-40B4-BE49-F238E27FC236}">
                <a16:creationId xmlns:a16="http://schemas.microsoft.com/office/drawing/2014/main" id="{A905B55C-8F78-4599-A89A-21A0A017870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DC86C-5916-427F-B6CF-4F0023541FC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7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D07C6-EA20-47A3-B0FA-DA2F8D98CC6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4A7D8D-788A-403A-8BBE-A8BD576A73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8F05E31-9DD3-4D45-A186-AAE66AF84D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5D40E0-5D11-4384-AD6C-B014556EA965}"/>
              </a:ext>
            </a:extLst>
          </p:cNvPr>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6" name="フッター プレースホルダー 5">
            <a:extLst>
              <a:ext uri="{FF2B5EF4-FFF2-40B4-BE49-F238E27FC236}">
                <a16:creationId xmlns:a16="http://schemas.microsoft.com/office/drawing/2014/main" id="{86ED26D0-66E4-4493-AAB6-81EC7B1098C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DF12996-A54F-4422-BB99-FED0C0B379A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10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06CEA6-59ED-45DF-B0F8-FC7228527D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415654-FC57-4F25-9D88-06C3701DE2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99395E-5A57-4ADD-9FB0-AEA2DCCAAE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8/19/2025</a:t>
            </a:fld>
            <a:endParaRPr lang="en-US" dirty="0"/>
          </a:p>
        </p:txBody>
      </p:sp>
      <p:sp>
        <p:nvSpPr>
          <p:cNvPr id="5" name="フッター プレースホルダー 4">
            <a:extLst>
              <a:ext uri="{FF2B5EF4-FFF2-40B4-BE49-F238E27FC236}">
                <a16:creationId xmlns:a16="http://schemas.microsoft.com/office/drawing/2014/main" id="{B47B2796-5182-4590-9F0E-9B2FF7BD80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AB1D28B1-C213-4623-845A-D2C99FBB75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611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1" y="274639"/>
            <a:ext cx="82296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57201" y="1600206"/>
            <a:ext cx="82296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199" y="62452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9" y="6245226"/>
            <a:ext cx="2895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092462" y="65246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extLst>
      <p:ext uri="{BB962C8B-B14F-4D97-AF65-F5344CB8AC3E}">
        <p14:creationId xmlns:p14="http://schemas.microsoft.com/office/powerpoint/2010/main" val="31854532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A936A-1CD0-4627-A4D2-B1CEC57B976C}"/>
              </a:ext>
            </a:extLst>
          </p:cNvPr>
          <p:cNvSpPr>
            <a:spLocks noGrp="1"/>
          </p:cNvSpPr>
          <p:nvPr>
            <p:ph type="ctrTitle"/>
          </p:nvPr>
        </p:nvSpPr>
        <p:spPr>
          <a:xfrm>
            <a:off x="1143000" y="1865390"/>
            <a:ext cx="7197436" cy="2055446"/>
          </a:xfrm>
        </p:spPr>
        <p:txBody>
          <a:bodyPr>
            <a:normAutofit/>
          </a:bodyPr>
          <a:lstStyle/>
          <a:p>
            <a:pPr>
              <a:lnSpc>
                <a:spcPct val="150000"/>
              </a:lnSpc>
            </a:pPr>
            <a:r>
              <a:rPr kumimoji="1" lang="en-US" altLang="ja-JP" sz="4400" dirty="0">
                <a:latin typeface="HGP創英角ｺﾞｼｯｸUB" panose="020B0900000000000000" pitchFamily="50" charset="-128"/>
                <a:ea typeface="HGP創英角ｺﾞｼｯｸUB" panose="020B0900000000000000" pitchFamily="50" charset="-128"/>
              </a:rPr>
              <a:t>PG04 </a:t>
            </a:r>
            <a:r>
              <a:rPr kumimoji="1" lang="ja-JP" altLang="en-US" sz="4400" dirty="0">
                <a:latin typeface="HGP創英角ｺﾞｼｯｸUB" panose="020B0900000000000000" pitchFamily="50" charset="-128"/>
                <a:ea typeface="HGP創英角ｺﾞｼｯｸUB" panose="020B0900000000000000" pitchFamily="50" charset="-128"/>
              </a:rPr>
              <a:t>研修を企画立案する際のポイント（基礎研修）</a:t>
            </a:r>
          </a:p>
        </p:txBody>
      </p:sp>
      <p:sp>
        <p:nvSpPr>
          <p:cNvPr id="3" name="字幕 2">
            <a:extLst>
              <a:ext uri="{FF2B5EF4-FFF2-40B4-BE49-F238E27FC236}">
                <a16:creationId xmlns:a16="http://schemas.microsoft.com/office/drawing/2014/main" id="{2AF3E549-DCBF-4317-8193-71099F1D7562}"/>
              </a:ext>
            </a:extLst>
          </p:cNvPr>
          <p:cNvSpPr>
            <a:spLocks noGrp="1"/>
          </p:cNvSpPr>
          <p:nvPr>
            <p:ph type="subTitle" idx="1"/>
          </p:nvPr>
        </p:nvSpPr>
        <p:spPr>
          <a:xfrm>
            <a:off x="0" y="431478"/>
            <a:ext cx="8132441" cy="524485"/>
          </a:xfrm>
        </p:spPr>
        <p:txBody>
          <a:bodyPr>
            <a:normAutofit/>
          </a:bodyPr>
          <a:lstStyle/>
          <a:p>
            <a:r>
              <a:rPr kumimoji="1" lang="ja-JP" altLang="en-US" dirty="0"/>
              <a:t>令和７年度サービス管理責任者・児童発達支援管理責任者指導者養成研修</a:t>
            </a:r>
          </a:p>
        </p:txBody>
      </p:sp>
      <p:sp>
        <p:nvSpPr>
          <p:cNvPr id="4" name="タイトル 1">
            <a:extLst>
              <a:ext uri="{FF2B5EF4-FFF2-40B4-BE49-F238E27FC236}">
                <a16:creationId xmlns:a16="http://schemas.microsoft.com/office/drawing/2014/main" id="{0BCA75A5-35B1-2A9E-6E79-AE6D80EC70BB}"/>
              </a:ext>
            </a:extLst>
          </p:cNvPr>
          <p:cNvSpPr txBox="1">
            <a:spLocks/>
          </p:cNvSpPr>
          <p:nvPr/>
        </p:nvSpPr>
        <p:spPr>
          <a:xfrm>
            <a:off x="5817578" y="5434313"/>
            <a:ext cx="2690445" cy="893884"/>
          </a:xfrm>
          <a:prstGeom prst="rect">
            <a:avLst/>
          </a:prstGeom>
        </p:spPr>
        <p:txBody>
          <a:bodyPr vert="horz" lIns="91440" tIns="45720" rIns="91440" bIns="45720" rtlCol="0" anchor="b">
            <a:normAutofit fontScale="45000" lnSpcReduction="200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50000"/>
              </a:lnSpc>
            </a:pPr>
            <a:r>
              <a:rPr lang="ja-JP" altLang="en-US" sz="4400" dirty="0">
                <a:latin typeface="HGP創英角ｺﾞｼｯｸUB" panose="020B0900000000000000" pitchFamily="50" charset="-128"/>
                <a:ea typeface="HGP創英角ｺﾞｼｯｸUB" panose="020B0900000000000000" pitchFamily="50" charset="-128"/>
              </a:rPr>
              <a:t>社会福祉法人　蒼溪会</a:t>
            </a:r>
            <a:endParaRPr lang="en-US" altLang="ja-JP" sz="4400" dirty="0">
              <a:latin typeface="HGP創英角ｺﾞｼｯｸUB" panose="020B0900000000000000" pitchFamily="50" charset="-128"/>
              <a:ea typeface="HGP創英角ｺﾞｼｯｸUB" panose="020B0900000000000000" pitchFamily="50" charset="-128"/>
            </a:endParaRPr>
          </a:p>
          <a:p>
            <a:pPr algn="l">
              <a:lnSpc>
                <a:spcPct val="150000"/>
              </a:lnSpc>
            </a:pPr>
            <a:r>
              <a:rPr lang="ja-JP" altLang="en-US" sz="4400" dirty="0">
                <a:latin typeface="HGP創英角ｺﾞｼｯｸUB" panose="020B0900000000000000" pitchFamily="50" charset="-128"/>
                <a:ea typeface="HGP創英角ｺﾞｼｯｸUB" panose="020B0900000000000000" pitchFamily="50" charset="-128"/>
              </a:rPr>
              <a:t>理事長　有野哲章</a:t>
            </a:r>
          </a:p>
        </p:txBody>
      </p:sp>
    </p:spTree>
    <p:extLst>
      <p:ext uri="{BB962C8B-B14F-4D97-AF65-F5344CB8AC3E}">
        <p14:creationId xmlns:p14="http://schemas.microsoft.com/office/powerpoint/2010/main" val="32000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7" y="365126"/>
            <a:ext cx="8328166" cy="667261"/>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３．サービス等利用計画と個別支援計画の関係</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7" y="1179405"/>
            <a:ext cx="8382488" cy="3717059"/>
          </a:xfrm>
        </p:spPr>
        <p:txBody>
          <a:bodyPr>
            <a:normAutofit fontScale="92500" lnSpcReduction="20000"/>
          </a:bodyPr>
          <a:lstStyle/>
          <a:p>
            <a:pPr>
              <a:lnSpc>
                <a:spcPct val="125000"/>
              </a:lnSpc>
            </a:pPr>
            <a:r>
              <a:rPr kumimoji="1" lang="ja-JP" altLang="en-US" sz="2000" dirty="0"/>
              <a:t>サービス等利用計画と個別支援計画の関係性を理解する。</a:t>
            </a:r>
            <a:endParaRPr kumimoji="1" lang="en-US" altLang="ja-JP" sz="2000" dirty="0"/>
          </a:p>
          <a:p>
            <a:pPr>
              <a:lnSpc>
                <a:spcPct val="125000"/>
              </a:lnSpc>
            </a:pPr>
            <a:r>
              <a:rPr lang="ja-JP" altLang="en-US" sz="2000" dirty="0"/>
              <a:t>相談支援との連携</a:t>
            </a:r>
            <a:endParaRPr lang="en-US" altLang="ja-JP" sz="2000" dirty="0"/>
          </a:p>
          <a:p>
            <a:pPr>
              <a:lnSpc>
                <a:spcPct val="125000"/>
              </a:lnSpc>
            </a:pPr>
            <a:r>
              <a:rPr kumimoji="1" lang="ja-JP" altLang="en-US" sz="2000" dirty="0"/>
              <a:t>地域課題への気づき</a:t>
            </a:r>
            <a:endParaRPr kumimoji="1" lang="en-US" altLang="ja-JP" sz="2000" dirty="0"/>
          </a:p>
          <a:p>
            <a:pPr>
              <a:lnSpc>
                <a:spcPct val="125000"/>
              </a:lnSpc>
            </a:pPr>
            <a:r>
              <a:rPr lang="ja-JP" altLang="en-US" sz="2000" dirty="0"/>
              <a:t>協議会の重要性</a:t>
            </a:r>
            <a:endParaRPr lang="en-US" altLang="ja-JP" sz="2000" dirty="0"/>
          </a:p>
          <a:p>
            <a:pPr>
              <a:lnSpc>
                <a:spcPct val="125000"/>
              </a:lnSpc>
            </a:pPr>
            <a:r>
              <a:rPr kumimoji="1" lang="ja-JP" altLang="en-US" sz="2000" dirty="0"/>
              <a:t>支援が始まってからは、相談支援専門員は頻繁に利用者と顔を合わせることができなくなるため、サビ児管がニーズや環境の変化に気づき、相談支援専門員と連携できなければ、サービス担当者会議やサービス等利用計画の見直しのタイミングが遅れてしまう。</a:t>
            </a:r>
            <a:endParaRPr kumimoji="1" lang="en-US" altLang="ja-JP" sz="2000" dirty="0"/>
          </a:p>
          <a:p>
            <a:pPr>
              <a:lnSpc>
                <a:spcPct val="125000"/>
              </a:lnSpc>
            </a:pPr>
            <a:r>
              <a:rPr lang="ja-JP" altLang="en-US" sz="2000" dirty="0"/>
              <a:t>個別支援の内容が主体となるが、実践研修へつなげるため、地域課題の発見の意識をもっていただく内容が望ましい。</a:t>
            </a:r>
            <a:endParaRPr kumimoji="1" lang="ja-JP" altLang="en-US" sz="2000" dirty="0"/>
          </a:p>
        </p:txBody>
      </p:sp>
    </p:spTree>
    <p:extLst>
      <p:ext uri="{BB962C8B-B14F-4D97-AF65-F5344CB8AC3E}">
        <p14:creationId xmlns:p14="http://schemas.microsoft.com/office/powerpoint/2010/main" val="303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166023"/>
            <a:ext cx="8328166" cy="674635"/>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４．サービス提供における利用者主体のアセスメント</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950805"/>
            <a:ext cx="8382488" cy="3377847"/>
          </a:xfrm>
        </p:spPr>
        <p:txBody>
          <a:bodyPr>
            <a:normAutofit fontScale="92500" lnSpcReduction="10000"/>
          </a:bodyPr>
          <a:lstStyle/>
          <a:p>
            <a:pPr>
              <a:lnSpc>
                <a:spcPct val="125000"/>
              </a:lnSpc>
            </a:pPr>
            <a:r>
              <a:rPr kumimoji="1" lang="ja-JP" altLang="en-US" sz="2000" dirty="0"/>
              <a:t>主体はあくまで利用者本人。支援者や保護者が主体となっていないか。</a:t>
            </a:r>
            <a:endParaRPr kumimoji="1" lang="en-US" altLang="ja-JP" sz="2000" dirty="0"/>
          </a:p>
          <a:p>
            <a:pPr>
              <a:lnSpc>
                <a:spcPct val="125000"/>
              </a:lnSpc>
            </a:pPr>
            <a:r>
              <a:rPr lang="ja-JP" altLang="en-US" sz="2000" dirty="0"/>
              <a:t>意思の表明が十分にできない利用者については、意思決定支援（専門コース別研修）に通じる内容も含まれている。</a:t>
            </a:r>
            <a:endParaRPr lang="en-US" altLang="ja-JP" sz="2000" dirty="0"/>
          </a:p>
          <a:p>
            <a:pPr>
              <a:lnSpc>
                <a:spcPct val="125000"/>
              </a:lnSpc>
            </a:pPr>
            <a:r>
              <a:rPr lang="ja-JP" altLang="en-US" sz="2000" dirty="0"/>
              <a:t>障害種別や各ライフステージ、各サービスにおいて留意すべく視点について理解する。</a:t>
            </a:r>
            <a:endParaRPr lang="en-US" altLang="ja-JP" sz="2000" dirty="0"/>
          </a:p>
          <a:p>
            <a:pPr>
              <a:lnSpc>
                <a:spcPct val="125000"/>
              </a:lnSpc>
            </a:pPr>
            <a:r>
              <a:rPr kumimoji="1" lang="ja-JP" altLang="en-US" sz="2000" dirty="0"/>
              <a:t>他分野のサービス・支援を「知る」ことに力点を置く。</a:t>
            </a:r>
            <a:endParaRPr kumimoji="1" lang="en-US" altLang="ja-JP" sz="2000" dirty="0"/>
          </a:p>
          <a:p>
            <a:pPr marL="0" indent="0">
              <a:lnSpc>
                <a:spcPct val="125000"/>
              </a:lnSpc>
              <a:buNone/>
            </a:pPr>
            <a:r>
              <a:rPr lang="ja-JP" altLang="en-US" sz="2000" dirty="0"/>
              <a:t>　「児から者のサービスへの申し送りはできているか」</a:t>
            </a:r>
            <a:endParaRPr lang="en-US" altLang="ja-JP" sz="2000" dirty="0"/>
          </a:p>
          <a:p>
            <a:pPr marL="0" indent="0">
              <a:lnSpc>
                <a:spcPct val="125000"/>
              </a:lnSpc>
              <a:buNone/>
            </a:pPr>
            <a:r>
              <a:rPr kumimoji="1" lang="ja-JP" altLang="en-US" sz="2000" dirty="0"/>
              <a:t>　「本人が発した言葉どおりにすることが利用者主体ではない」</a:t>
            </a:r>
          </a:p>
        </p:txBody>
      </p:sp>
      <p:sp>
        <p:nvSpPr>
          <p:cNvPr id="4" name="タイトル 1">
            <a:extLst>
              <a:ext uri="{FF2B5EF4-FFF2-40B4-BE49-F238E27FC236}">
                <a16:creationId xmlns:a16="http://schemas.microsoft.com/office/drawing/2014/main" id="{40853057-7C14-892A-E255-02B7196C69F2}"/>
              </a:ext>
            </a:extLst>
          </p:cNvPr>
          <p:cNvSpPr txBox="1">
            <a:spLocks/>
          </p:cNvSpPr>
          <p:nvPr/>
        </p:nvSpPr>
        <p:spPr>
          <a:xfrm>
            <a:off x="380756" y="4273447"/>
            <a:ext cx="8328166" cy="72625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５．個別支援計画作成のポイントと作成手順</a:t>
            </a:r>
          </a:p>
        </p:txBody>
      </p:sp>
      <p:sp>
        <p:nvSpPr>
          <p:cNvPr id="5" name="コンテンツ プレースホルダー 2">
            <a:extLst>
              <a:ext uri="{FF2B5EF4-FFF2-40B4-BE49-F238E27FC236}">
                <a16:creationId xmlns:a16="http://schemas.microsoft.com/office/drawing/2014/main" id="{40BF184D-F49D-5D52-E878-8DA76B42AB37}"/>
              </a:ext>
            </a:extLst>
          </p:cNvPr>
          <p:cNvSpPr txBox="1">
            <a:spLocks/>
          </p:cNvSpPr>
          <p:nvPr/>
        </p:nvSpPr>
        <p:spPr>
          <a:xfrm>
            <a:off x="478957" y="5109851"/>
            <a:ext cx="8382488" cy="9148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これまでの講義のまとめ的な位置づけ</a:t>
            </a:r>
            <a:endParaRPr lang="en-US" altLang="ja-JP"/>
          </a:p>
          <a:p>
            <a:r>
              <a:rPr lang="ja-JP" altLang="en-US"/>
              <a:t>事例をつうじた個別支援計画作成のポイントを整理する。</a:t>
            </a:r>
            <a:endParaRPr lang="ja-JP" altLang="en-US" dirty="0"/>
          </a:p>
        </p:txBody>
      </p:sp>
    </p:spTree>
    <p:extLst>
      <p:ext uri="{BB962C8B-B14F-4D97-AF65-F5344CB8AC3E}">
        <p14:creationId xmlns:p14="http://schemas.microsoft.com/office/powerpoint/2010/main" val="6469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7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05161184"/>
              </p:ext>
            </p:extLst>
          </p:nvPr>
        </p:nvGraphicFramePr>
        <p:xfrm>
          <a:off x="227202" y="1083500"/>
          <a:ext cx="8689597" cy="5214796"/>
        </p:xfrm>
        <a:graphic>
          <a:graphicData uri="http://schemas.openxmlformats.org/drawingml/2006/table">
            <a:tbl>
              <a:tblPr firstRow="1" firstCol="1" bandRow="1">
                <a:tableStyleId>{5940675A-B579-460E-94D1-54222C63F5DA}</a:tableStyleId>
              </a:tblPr>
              <a:tblGrid>
                <a:gridCol w="2492552">
                  <a:extLst>
                    <a:ext uri="{9D8B030D-6E8A-4147-A177-3AD203B41FA5}">
                      <a16:colId xmlns:a16="http://schemas.microsoft.com/office/drawing/2014/main" val="880748855"/>
                    </a:ext>
                  </a:extLst>
                </a:gridCol>
                <a:gridCol w="5139289">
                  <a:extLst>
                    <a:ext uri="{9D8B030D-6E8A-4147-A177-3AD203B41FA5}">
                      <a16:colId xmlns:a16="http://schemas.microsoft.com/office/drawing/2014/main" val="1834351861"/>
                    </a:ext>
                  </a:extLst>
                </a:gridCol>
                <a:gridCol w="1057756">
                  <a:extLst>
                    <a:ext uri="{9D8B030D-6E8A-4147-A177-3AD203B41FA5}">
                      <a16:colId xmlns:a16="http://schemas.microsoft.com/office/drawing/2014/main" val="2932716688"/>
                    </a:ext>
                  </a:extLst>
                </a:gridCol>
              </a:tblGrid>
              <a:tr h="930279">
                <a:tc gridSpan="3">
                  <a:txBody>
                    <a:bodyPr/>
                    <a:lstStyle/>
                    <a:p>
                      <a:pPr algn="l">
                        <a:lnSpc>
                          <a:spcPct val="100000"/>
                        </a:lnSpc>
                        <a:spcAft>
                          <a:spcPts val="0"/>
                        </a:spcAft>
                        <a:tabLst>
                          <a:tab pos="270510" algn="l"/>
                        </a:tabLst>
                      </a:pPr>
                      <a:r>
                        <a:rPr lang="ja-JP" sz="1600" kern="100" dirty="0">
                          <a:effectLst/>
                        </a:rPr>
                        <a:t>Ⅱ</a:t>
                      </a:r>
                      <a:r>
                        <a:rPr lang="en-US" sz="1600" kern="100" dirty="0">
                          <a:effectLst/>
                        </a:rPr>
                        <a:t>,</a:t>
                      </a:r>
                      <a:r>
                        <a:rPr lang="ja-JP" sz="1600" kern="100" dirty="0">
                          <a:effectLst/>
                        </a:rPr>
                        <a:t>　</a:t>
                      </a:r>
                      <a:r>
                        <a:rPr lang="ja-JP" sz="1600" b="1" u="none" kern="100" dirty="0">
                          <a:solidFill>
                            <a:srgbClr val="FF0000"/>
                          </a:solidFill>
                          <a:effectLst/>
                        </a:rPr>
                        <a:t>サービス提供</a:t>
                      </a:r>
                      <a:r>
                        <a:rPr lang="ja-JP" sz="2000" b="1" u="none" kern="100" dirty="0">
                          <a:solidFill>
                            <a:srgbClr val="FF0000"/>
                          </a:solidFill>
                          <a:effectLst/>
                        </a:rPr>
                        <a:t>プロセス</a:t>
                      </a:r>
                      <a:r>
                        <a:rPr lang="ja-JP" sz="1600" b="1" u="none" kern="100" dirty="0">
                          <a:solidFill>
                            <a:srgbClr val="FF0000"/>
                          </a:solidFill>
                          <a:effectLst/>
                        </a:rPr>
                        <a:t>の管理</a:t>
                      </a:r>
                      <a:r>
                        <a:rPr lang="ja-JP" sz="1600" kern="100" dirty="0">
                          <a:effectLst/>
                        </a:rPr>
                        <a:t>に関する演習（７．５時間）</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216055"/>
                  </a:ext>
                </a:extLst>
              </a:tr>
              <a:tr h="2019423">
                <a:tc>
                  <a:txBody>
                    <a:bodyPr/>
                    <a:lstStyle/>
                    <a:p>
                      <a:pPr marL="342900" indent="-342900" algn="just">
                        <a:lnSpc>
                          <a:spcPct val="100000"/>
                        </a:lnSpc>
                        <a:spcAft>
                          <a:spcPts val="0"/>
                        </a:spcAft>
                        <a:buFont typeface="+mj-lt"/>
                        <a:buAutoNum type="arabicPeriod"/>
                      </a:pPr>
                      <a:r>
                        <a:rPr lang="ja-JP" sz="1600" kern="100" dirty="0">
                          <a:effectLst/>
                        </a:rPr>
                        <a:t>個別支援計画の作成（演習）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モデル事例を活用したグループワークにより、サービス等利用計画</a:t>
                      </a:r>
                      <a:r>
                        <a:rPr lang="ja-JP" altLang="en-US" sz="1600" kern="100" dirty="0">
                          <a:effectLst/>
                        </a:rPr>
                        <a:t>等</a:t>
                      </a:r>
                      <a:r>
                        <a:rPr lang="ja-JP" sz="1600" kern="100" dirty="0">
                          <a:effectLst/>
                        </a:rPr>
                        <a:t>に示される総合的な援助方針、長期目標及び短期目標を踏まえて、個別支援計画の支援内容、担当者、連携の頻度等について検討する。それに基づき、支援目標、支援内容を設定し、個別支援計画を作成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２７０分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extLst>
                  <a:ext uri="{0D108BD9-81ED-4DB2-BD59-A6C34878D82A}">
                    <a16:rowId xmlns:a16="http://schemas.microsoft.com/office/drawing/2014/main" val="2127608803"/>
                  </a:ext>
                </a:extLst>
              </a:tr>
              <a:tr h="2265094">
                <a:tc>
                  <a:txBody>
                    <a:bodyPr/>
                    <a:lstStyle/>
                    <a:p>
                      <a:pPr marL="342900" indent="-342900" algn="just">
                        <a:lnSpc>
                          <a:spcPct val="100000"/>
                        </a:lnSpc>
                        <a:spcAft>
                          <a:spcPts val="0"/>
                        </a:spcAft>
                        <a:buFont typeface="+mj-lt"/>
                        <a:buAutoNum type="arabicPeriod" startAt="2"/>
                      </a:pPr>
                      <a:r>
                        <a:rPr lang="ja-JP" sz="1600" kern="100" dirty="0">
                          <a:effectLst/>
                        </a:rPr>
                        <a:t>個別支援計画の実施状況の把握（モニタリング）</a:t>
                      </a:r>
                      <a:r>
                        <a:rPr lang="ja-JP" altLang="en-US" sz="1600" kern="100" dirty="0">
                          <a:effectLst/>
                        </a:rPr>
                        <a:t>及び</a:t>
                      </a:r>
                      <a:r>
                        <a:rPr lang="ja-JP" sz="1600" kern="100" dirty="0">
                          <a:effectLst/>
                        </a:rPr>
                        <a:t>記録方法（演習）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モデル事例を活用したグループワークにより、事業所</a:t>
                      </a:r>
                      <a:r>
                        <a:rPr lang="ja-JP" altLang="en-US" sz="1600" kern="100" dirty="0">
                          <a:effectLst/>
                        </a:rPr>
                        <a:t>が</a:t>
                      </a:r>
                      <a:r>
                        <a:rPr lang="ja-JP" sz="1600" kern="100" dirty="0">
                          <a:effectLst/>
                        </a:rPr>
                        <a:t>提供している支援のモニタリングについて、サービス等利用計画等との連動性を念頭に</a:t>
                      </a:r>
                      <a:r>
                        <a:rPr lang="ja-JP" altLang="en-US" sz="1600" kern="100" dirty="0">
                          <a:effectLst/>
                        </a:rPr>
                        <a:t>置き</a:t>
                      </a:r>
                      <a:r>
                        <a:rPr lang="ja-JP" sz="1600" kern="100" dirty="0">
                          <a:effectLst/>
                        </a:rPr>
                        <a:t>ながら、視点・目的・手法等を理解する。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１８０分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extLst>
                  <a:ext uri="{0D108BD9-81ED-4DB2-BD59-A6C34878D82A}">
                    <a16:rowId xmlns:a16="http://schemas.microsoft.com/office/drawing/2014/main" val="1170947634"/>
                  </a:ext>
                </a:extLst>
              </a:tr>
            </a:tbl>
          </a:graphicData>
        </a:graphic>
      </p:graphicFrame>
      <p:sp>
        <p:nvSpPr>
          <p:cNvPr id="7" name="タイトル 1">
            <a:extLst>
              <a:ext uri="{FF2B5EF4-FFF2-40B4-BE49-F238E27FC236}">
                <a16:creationId xmlns:a16="http://schemas.microsoft.com/office/drawing/2014/main" id="{D86208CA-EE92-43FE-9F20-E11E090E2EB5}"/>
              </a:ext>
            </a:extLst>
          </p:cNvPr>
          <p:cNvSpPr>
            <a:spLocks noGrp="1"/>
          </p:cNvSpPr>
          <p:nvPr>
            <p:ph type="title"/>
          </p:nvPr>
        </p:nvSpPr>
        <p:spPr>
          <a:xfrm>
            <a:off x="628650" y="365127"/>
            <a:ext cx="7886700" cy="568324"/>
          </a:xfrm>
        </p:spPr>
        <p:txBody>
          <a:bodyPr>
            <a:noAutofit/>
          </a:bodyPr>
          <a:lstStyle/>
          <a:p>
            <a:pPr algn="ctr"/>
            <a:r>
              <a:rPr kumimoji="1" lang="ja-JP" altLang="en-US" sz="4400"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Tree>
    <p:extLst>
      <p:ext uri="{BB962C8B-B14F-4D97-AF65-F5344CB8AC3E}">
        <p14:creationId xmlns:p14="http://schemas.microsoft.com/office/powerpoint/2010/main" val="29980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225208"/>
            <a:ext cx="8328166" cy="680424"/>
          </a:xfrm>
        </p:spPr>
        <p:txBody>
          <a:bodyPr>
            <a:normAutofit/>
          </a:bodyPr>
          <a:lstStyle/>
          <a:p>
            <a:r>
              <a:rPr lang="ja-JP" altLang="en-US" sz="2800" dirty="0">
                <a:latin typeface="HGP創英角ｺﾞｼｯｸUB" panose="020B0900000000000000" pitchFamily="50" charset="-128"/>
                <a:ea typeface="HGP創英角ｺﾞｼｯｸUB" panose="020B0900000000000000" pitchFamily="50" charset="-128"/>
              </a:rPr>
              <a:t>１．個別支援計画の作成 </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446878" y="905633"/>
            <a:ext cx="8382488" cy="2810962"/>
          </a:xfrm>
        </p:spPr>
        <p:txBody>
          <a:bodyPr>
            <a:normAutofit lnSpcReduction="10000"/>
          </a:bodyPr>
          <a:lstStyle/>
          <a:p>
            <a:r>
              <a:rPr kumimoji="1" lang="ja-JP" altLang="en-US" sz="2000" dirty="0"/>
              <a:t>モデル事例を活用したグループワーク</a:t>
            </a:r>
            <a:endParaRPr kumimoji="1" lang="en-US" altLang="ja-JP" sz="2000" dirty="0"/>
          </a:p>
          <a:p>
            <a:r>
              <a:rPr lang="ja-JP" altLang="en-US" sz="2000" dirty="0"/>
              <a:t>サービス等利用計画に示される総合的な援助方針、長期目標及び短期目標を踏まえて、個別支援計画の支援内容、担当者、連携の頻度などについて検討する。</a:t>
            </a:r>
            <a:endParaRPr lang="en-US" altLang="ja-JP" sz="2000" dirty="0"/>
          </a:p>
          <a:p>
            <a:r>
              <a:rPr kumimoji="1" lang="ja-JP" altLang="en-US" sz="2000" dirty="0"/>
              <a:t>本演習では、単一事業所の個別支援計画だけを意識するのではなく、事例の利用者の人生全体を意識しながら行う。</a:t>
            </a:r>
            <a:endParaRPr kumimoji="1" lang="en-US" altLang="ja-JP" sz="2000" dirty="0"/>
          </a:p>
          <a:p>
            <a:r>
              <a:rPr lang="ja-JP" altLang="en-US" sz="2000" dirty="0"/>
              <a:t>児童発達支援や放課後等デイサービスの児童発達管理責任者との連携により、生活歴から本人理解を深めるような事例として作り込むことも考えられる。</a:t>
            </a:r>
            <a:endParaRPr kumimoji="1" lang="ja-JP" altLang="en-US" sz="2000" dirty="0"/>
          </a:p>
        </p:txBody>
      </p:sp>
      <p:sp>
        <p:nvSpPr>
          <p:cNvPr id="4" name="タイトル 1">
            <a:extLst>
              <a:ext uri="{FF2B5EF4-FFF2-40B4-BE49-F238E27FC236}">
                <a16:creationId xmlns:a16="http://schemas.microsoft.com/office/drawing/2014/main" id="{FDB8E782-96E6-E141-7D53-5FAF42C4F039}"/>
              </a:ext>
            </a:extLst>
          </p:cNvPr>
          <p:cNvSpPr txBox="1">
            <a:spLocks/>
          </p:cNvSpPr>
          <p:nvPr/>
        </p:nvSpPr>
        <p:spPr>
          <a:xfrm>
            <a:off x="380756" y="3437375"/>
            <a:ext cx="5698036" cy="6804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２．個別支援計画の実施状況の把握</a:t>
            </a:r>
          </a:p>
        </p:txBody>
      </p:sp>
      <p:sp>
        <p:nvSpPr>
          <p:cNvPr id="5" name="コンテンツ プレースホルダー 2">
            <a:extLst>
              <a:ext uri="{FF2B5EF4-FFF2-40B4-BE49-F238E27FC236}">
                <a16:creationId xmlns:a16="http://schemas.microsoft.com/office/drawing/2014/main" id="{8AFA7A90-7395-F6EC-9E65-1E45A6D04D5E}"/>
              </a:ext>
            </a:extLst>
          </p:cNvPr>
          <p:cNvSpPr txBox="1">
            <a:spLocks/>
          </p:cNvSpPr>
          <p:nvPr/>
        </p:nvSpPr>
        <p:spPr>
          <a:xfrm>
            <a:off x="380756" y="4056807"/>
            <a:ext cx="8382488" cy="23900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1800" dirty="0"/>
              <a:t>事業者が提供している支援のモニタリングについて、サービス等利用計画との連動性を念頭におきながら、視点・目的・手法等を理解する。</a:t>
            </a:r>
            <a:endParaRPr lang="en-US" altLang="ja-JP" sz="1800" dirty="0"/>
          </a:p>
          <a:p>
            <a:pPr>
              <a:lnSpc>
                <a:spcPct val="125000"/>
              </a:lnSpc>
            </a:pPr>
            <a:r>
              <a:rPr lang="ja-JP" altLang="en-US" sz="1800" dirty="0"/>
              <a:t>モニタリングによって、ニーズの変化や新たな課題への気づきから、個別支援計画の修正が必要なことを確認する。</a:t>
            </a:r>
            <a:endParaRPr lang="en-US" altLang="ja-JP" sz="1800" dirty="0"/>
          </a:p>
          <a:p>
            <a:pPr>
              <a:lnSpc>
                <a:spcPct val="125000"/>
              </a:lnSpc>
            </a:pPr>
            <a:r>
              <a:rPr lang="ja-JP" altLang="en-US" sz="1800" dirty="0"/>
              <a:t>支援開始後、相談支援専門員との連携を保ちながら、必要なタイミングでの会議の招集・情報共有などについて、チーム支援を意識していく。</a:t>
            </a:r>
            <a:endParaRPr lang="x-none" altLang="ja-JP" sz="1800" dirty="0"/>
          </a:p>
          <a:p>
            <a:endParaRPr lang="ja-JP" altLang="en-US" dirty="0"/>
          </a:p>
        </p:txBody>
      </p:sp>
    </p:spTree>
    <p:extLst>
      <p:ext uri="{BB962C8B-B14F-4D97-AF65-F5344CB8AC3E}">
        <p14:creationId xmlns:p14="http://schemas.microsoft.com/office/powerpoint/2010/main" val="2232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892414"/>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grpSp>
        <p:nvGrpSpPr>
          <p:cNvPr id="2" name="グループ化 1">
            <a:extLst>
              <a:ext uri="{FF2B5EF4-FFF2-40B4-BE49-F238E27FC236}">
                <a16:creationId xmlns:a16="http://schemas.microsoft.com/office/drawing/2014/main" id="{A0E68D44-C734-D5B9-9C9E-2E69643985D9}"/>
              </a:ext>
            </a:extLst>
          </p:cNvPr>
          <p:cNvGrpSpPr/>
          <p:nvPr/>
        </p:nvGrpSpPr>
        <p:grpSpPr>
          <a:xfrm>
            <a:off x="2990113" y="5090871"/>
            <a:ext cx="5383893" cy="1462168"/>
            <a:chOff x="2990113" y="5090871"/>
            <a:chExt cx="5383893" cy="1462168"/>
          </a:xfrm>
        </p:grpSpPr>
        <p:cxnSp>
          <p:nvCxnSpPr>
            <p:cNvPr id="3" name="直線矢印コネクタ 2">
              <a:extLst>
                <a:ext uri="{FF2B5EF4-FFF2-40B4-BE49-F238E27FC236}">
                  <a16:creationId xmlns:a16="http://schemas.microsoft.com/office/drawing/2014/main" id="{AD5734E9-E019-EEF3-187D-AE05AFE53437}"/>
                </a:ext>
              </a:extLst>
            </p:cNvPr>
            <p:cNvCxnSpPr>
              <a:cxnSpLocks/>
            </p:cNvCxnSpPr>
            <p:nvPr/>
          </p:nvCxnSpPr>
          <p:spPr>
            <a:xfrm flipV="1">
              <a:off x="3009345" y="5090871"/>
              <a:ext cx="0" cy="1329231"/>
            </a:xfrm>
            <a:prstGeom prst="straightConnector1">
              <a:avLst/>
            </a:prstGeom>
            <a:noFill/>
            <a:ln w="57150" cap="flat" cmpd="sng" algn="ctr">
              <a:solidFill>
                <a:sysClr val="window" lastClr="FFFFFF">
                  <a:lumMod val="65000"/>
                </a:sysClr>
              </a:solidFill>
              <a:prstDash val="solid"/>
              <a:tailEnd type="triangle"/>
            </a:ln>
            <a:effectLst>
              <a:outerShdw blurRad="40000" dist="23000" dir="5400000" rotWithShape="0">
                <a:srgbClr val="000000">
                  <a:alpha val="35000"/>
                </a:srgbClr>
              </a:outerShdw>
            </a:effectLst>
          </p:spPr>
        </p:cxnSp>
        <p:cxnSp>
          <p:nvCxnSpPr>
            <p:cNvPr id="4" name="直線矢印コネクタ 3">
              <a:extLst>
                <a:ext uri="{FF2B5EF4-FFF2-40B4-BE49-F238E27FC236}">
                  <a16:creationId xmlns:a16="http://schemas.microsoft.com/office/drawing/2014/main" id="{C76ACF41-AB0B-FA52-5610-E49D5BFB43C8}"/>
                </a:ext>
              </a:extLst>
            </p:cNvPr>
            <p:cNvCxnSpPr>
              <a:cxnSpLocks/>
            </p:cNvCxnSpPr>
            <p:nvPr/>
          </p:nvCxnSpPr>
          <p:spPr>
            <a:xfrm flipV="1">
              <a:off x="5901378" y="5124768"/>
              <a:ext cx="0" cy="1295334"/>
            </a:xfrm>
            <a:prstGeom prst="straightConnector1">
              <a:avLst/>
            </a:prstGeom>
            <a:noFill/>
            <a:ln w="57150" cap="flat" cmpd="sng" algn="ctr">
              <a:solidFill>
                <a:sysClr val="window" lastClr="FFFFFF">
                  <a:lumMod val="65000"/>
                </a:sysClr>
              </a:solidFill>
              <a:prstDash val="solid"/>
              <a:tailEnd type="triangle"/>
            </a:ln>
            <a:effectLst>
              <a:outerShdw blurRad="40000" dist="23000" dir="5400000" rotWithShape="0">
                <a:srgbClr val="000000">
                  <a:alpha val="35000"/>
                </a:srgbClr>
              </a:outerShdw>
            </a:effectLst>
          </p:spPr>
        </p:cxnSp>
        <p:cxnSp>
          <p:nvCxnSpPr>
            <p:cNvPr id="5" name="直線矢印コネクタ 4">
              <a:extLst>
                <a:ext uri="{FF2B5EF4-FFF2-40B4-BE49-F238E27FC236}">
                  <a16:creationId xmlns:a16="http://schemas.microsoft.com/office/drawing/2014/main" id="{B216940D-2DF7-294F-95FF-DE864A1142D3}"/>
                </a:ext>
              </a:extLst>
            </p:cNvPr>
            <p:cNvCxnSpPr>
              <a:cxnSpLocks/>
            </p:cNvCxnSpPr>
            <p:nvPr/>
          </p:nvCxnSpPr>
          <p:spPr>
            <a:xfrm flipH="1" flipV="1">
              <a:off x="8360729" y="5124768"/>
              <a:ext cx="13277" cy="1295334"/>
            </a:xfrm>
            <a:prstGeom prst="straightConnector1">
              <a:avLst/>
            </a:prstGeom>
            <a:noFill/>
            <a:ln w="57150" cap="flat" cmpd="sng" algn="ctr">
              <a:solidFill>
                <a:sysClr val="window" lastClr="FFFFFF">
                  <a:lumMod val="65000"/>
                </a:sysClr>
              </a:solidFill>
              <a:prstDash val="solid"/>
              <a:tailEnd type="triangle"/>
            </a:ln>
            <a:effectLst>
              <a:outerShdw blurRad="40000" dist="23000" dir="5400000" rotWithShape="0">
                <a:srgbClr val="000000">
                  <a:alpha val="35000"/>
                </a:srgbClr>
              </a:outerShdw>
            </a:effectLst>
          </p:spPr>
        </p:cxnSp>
        <p:cxnSp>
          <p:nvCxnSpPr>
            <p:cNvPr id="6" name="直線コネクタ 5">
              <a:extLst>
                <a:ext uri="{FF2B5EF4-FFF2-40B4-BE49-F238E27FC236}">
                  <a16:creationId xmlns:a16="http://schemas.microsoft.com/office/drawing/2014/main" id="{3E5E240D-EF11-73E8-5214-B7725EB36C49}"/>
                </a:ext>
              </a:extLst>
            </p:cNvPr>
            <p:cNvCxnSpPr>
              <a:cxnSpLocks/>
            </p:cNvCxnSpPr>
            <p:nvPr/>
          </p:nvCxnSpPr>
          <p:spPr>
            <a:xfrm>
              <a:off x="2990113" y="6420102"/>
              <a:ext cx="5383892" cy="0"/>
            </a:xfrm>
            <a:prstGeom prst="line">
              <a:avLst/>
            </a:prstGeom>
            <a:noFill/>
            <a:ln w="57150" cap="flat" cmpd="sng" algn="ctr">
              <a:solidFill>
                <a:sysClr val="window" lastClr="FFFFFF">
                  <a:lumMod val="65000"/>
                </a:sysClr>
              </a:solidFill>
              <a:prstDash val="solid"/>
            </a:ln>
            <a:effectLst/>
          </p:spPr>
        </p:cxnSp>
        <p:sp>
          <p:nvSpPr>
            <p:cNvPr id="7" name="四角形: 角を丸くする 6">
              <a:extLst>
                <a:ext uri="{FF2B5EF4-FFF2-40B4-BE49-F238E27FC236}">
                  <a16:creationId xmlns:a16="http://schemas.microsoft.com/office/drawing/2014/main" id="{BBF2752F-DBB8-7AA2-1EDF-920BB8FAFFFF}"/>
                </a:ext>
              </a:extLst>
            </p:cNvPr>
            <p:cNvSpPr/>
            <p:nvPr/>
          </p:nvSpPr>
          <p:spPr>
            <a:xfrm>
              <a:off x="4994243" y="6188485"/>
              <a:ext cx="1938708" cy="364554"/>
            </a:xfrm>
            <a:prstGeom prst="roundRect">
              <a:avLst/>
            </a:prstGeom>
            <a:solidFill>
              <a:sysClr val="window" lastClr="FFFFFF"/>
            </a:solidFill>
            <a:ln w="12700"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844083" eaLnBrk="1" fontAlgn="base" latinLnBrk="0" hangingPunct="1">
                <a:lnSpc>
                  <a:spcPct val="100000"/>
                </a:lnSpc>
                <a:spcBef>
                  <a:spcPct val="0"/>
                </a:spcBef>
                <a:spcAft>
                  <a:spcPct val="0"/>
                </a:spcAft>
                <a:buClrTx/>
                <a:buSzTx/>
                <a:buFontTx/>
                <a:buNone/>
                <a:tabLst/>
                <a:defRPr/>
              </a:pPr>
              <a:r>
                <a:rPr kumimoji="0" lang="ja-JP" altLang="en-US" sz="1292" b="1" i="0" u="none" strike="noStrike" kern="0" cap="none" spc="0" normalizeH="0" baseline="0" noProof="0" dirty="0">
                  <a:ln>
                    <a:noFill/>
                  </a:ln>
                  <a:solidFill>
                    <a:prstClr val="black"/>
                  </a:solidFill>
                  <a:effectLst/>
                  <a:uLnTx/>
                  <a:uFillTx/>
                  <a:latin typeface="Arial"/>
                  <a:ea typeface="ＭＳ Ｐゴシック"/>
                  <a:cs typeface="+mn-cs"/>
                </a:rPr>
                <a:t>利用者本人の参加</a:t>
              </a:r>
              <a:endParaRPr kumimoji="0" lang="en-US" altLang="ja-JP" sz="1292" b="1" i="0" u="none" strike="noStrike" kern="0" cap="none" spc="0" normalizeH="0" baseline="0" noProof="0" dirty="0">
                <a:ln>
                  <a:noFill/>
                </a:ln>
                <a:solidFill>
                  <a:prstClr val="black"/>
                </a:solidFill>
                <a:effectLst/>
                <a:uLnTx/>
                <a:uFillTx/>
                <a:latin typeface="Arial"/>
                <a:ea typeface="ＭＳ Ｐゴシック"/>
                <a:cs typeface="+mn-cs"/>
              </a:endParaRPr>
            </a:p>
            <a:p>
              <a:pPr marL="0" marR="0" lvl="0" indent="0" algn="ctr" defTabSz="844083" eaLnBrk="1" fontAlgn="base" latinLnBrk="0" hangingPunct="1">
                <a:lnSpc>
                  <a:spcPct val="100000"/>
                </a:lnSpc>
                <a:spcBef>
                  <a:spcPct val="0"/>
                </a:spcBef>
                <a:spcAft>
                  <a:spcPct val="0"/>
                </a:spcAft>
                <a:buClrTx/>
                <a:buSzTx/>
                <a:buFontTx/>
                <a:buNone/>
                <a:tabLst/>
                <a:defRPr/>
              </a:pPr>
              <a:r>
                <a:rPr kumimoji="0" lang="ja-JP" altLang="en-US" sz="1292" b="1" i="0" u="none" strike="noStrike" kern="0" cap="none" spc="0" normalizeH="0" baseline="0" noProof="0" dirty="0">
                  <a:ln>
                    <a:noFill/>
                  </a:ln>
                  <a:solidFill>
                    <a:prstClr val="black"/>
                  </a:solidFill>
                  <a:effectLst/>
                  <a:uLnTx/>
                  <a:uFillTx/>
                  <a:latin typeface="Arial"/>
                  <a:ea typeface="ＭＳ Ｐゴシック"/>
                  <a:cs typeface="+mn-cs"/>
                </a:rPr>
                <a:t>（原則）</a:t>
              </a:r>
            </a:p>
          </p:txBody>
        </p:sp>
      </p:gr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8924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spTree>
    <p:extLst>
      <p:ext uri="{BB962C8B-B14F-4D97-AF65-F5344CB8AC3E}">
        <p14:creationId xmlns:p14="http://schemas.microsoft.com/office/powerpoint/2010/main" val="20068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8C837-CBEC-41D9-BDDF-A3A038232073}"/>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基礎研修への戸惑い（運営側）</a:t>
            </a:r>
          </a:p>
        </p:txBody>
      </p:sp>
      <p:sp>
        <p:nvSpPr>
          <p:cNvPr id="3" name="コンテンツ プレースホルダー 2">
            <a:extLst>
              <a:ext uri="{FF2B5EF4-FFF2-40B4-BE49-F238E27FC236}">
                <a16:creationId xmlns:a16="http://schemas.microsoft.com/office/drawing/2014/main" id="{038D09E5-2537-4F73-AD15-880B79A9B236}"/>
              </a:ext>
            </a:extLst>
          </p:cNvPr>
          <p:cNvSpPr>
            <a:spLocks noGrp="1"/>
          </p:cNvSpPr>
          <p:nvPr>
            <p:ph idx="1"/>
          </p:nvPr>
        </p:nvSpPr>
        <p:spPr>
          <a:xfrm>
            <a:off x="628650" y="1825625"/>
            <a:ext cx="8077688" cy="4770560"/>
          </a:xfrm>
        </p:spPr>
        <p:txBody>
          <a:bodyPr>
            <a:normAutofit fontScale="77500" lnSpcReduction="20000"/>
          </a:bodyPr>
          <a:lstStyle/>
          <a:p>
            <a:pPr>
              <a:lnSpc>
                <a:spcPct val="150000"/>
              </a:lnSpc>
            </a:pPr>
            <a:r>
              <a:rPr lang="ja-JP" altLang="ja-JP" sz="3300" dirty="0"/>
              <a:t>進め方</a:t>
            </a:r>
          </a:p>
          <a:p>
            <a:pPr>
              <a:lnSpc>
                <a:spcPct val="150000"/>
              </a:lnSpc>
            </a:pPr>
            <a:r>
              <a:rPr lang="ja-JP" altLang="ja-JP" sz="3300" dirty="0"/>
              <a:t>資料を配布するタイミング</a:t>
            </a:r>
          </a:p>
          <a:p>
            <a:pPr>
              <a:lnSpc>
                <a:spcPct val="150000"/>
              </a:lnSpc>
            </a:pPr>
            <a:r>
              <a:rPr lang="ja-JP" altLang="ja-JP" sz="3300" dirty="0"/>
              <a:t>各セクションごとに何を大事にするか目的を話す。</a:t>
            </a:r>
          </a:p>
          <a:p>
            <a:pPr>
              <a:lnSpc>
                <a:spcPct val="150000"/>
              </a:lnSpc>
            </a:pPr>
            <a:r>
              <a:rPr lang="ja-JP" altLang="ja-JP" sz="3300" dirty="0" err="1"/>
              <a:t>ごちゃ</a:t>
            </a:r>
            <a:r>
              <a:rPr lang="ja-JP" altLang="ja-JP" sz="3300" dirty="0"/>
              <a:t>まぜになる時の役割分担：キャラクター設定</a:t>
            </a:r>
          </a:p>
          <a:p>
            <a:pPr>
              <a:lnSpc>
                <a:spcPct val="150000"/>
              </a:lnSpc>
            </a:pPr>
            <a:r>
              <a:rPr lang="ja-JP" altLang="ja-JP" sz="3300" dirty="0"/>
              <a:t>2日目は、奇数・偶数グループの個別支援計画作成が別々になる。</a:t>
            </a:r>
            <a:r>
              <a:rPr lang="x-none" altLang="ja-JP" sz="3300" dirty="0"/>
              <a:t> </a:t>
            </a:r>
          </a:p>
          <a:p>
            <a:endParaRPr kumimoji="1" lang="ja-JP" altLang="en-US" dirty="0"/>
          </a:p>
        </p:txBody>
      </p:sp>
    </p:spTree>
    <p:extLst>
      <p:ext uri="{BB962C8B-B14F-4D97-AF65-F5344CB8AC3E}">
        <p14:creationId xmlns:p14="http://schemas.microsoft.com/office/powerpoint/2010/main" val="6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C4E89-2768-4043-BCE8-DCA00A1E135E}"/>
              </a:ext>
            </a:extLst>
          </p:cNvPr>
          <p:cNvSpPr>
            <a:spLocks noGrp="1"/>
          </p:cNvSpPr>
          <p:nvPr>
            <p:ph type="title"/>
          </p:nvPr>
        </p:nvSpPr>
        <p:spPr>
          <a:xfrm>
            <a:off x="628650" y="365126"/>
            <a:ext cx="7886700" cy="101819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ファシリテーターに求められるもの（運営側）</a:t>
            </a:r>
          </a:p>
        </p:txBody>
      </p:sp>
      <p:sp>
        <p:nvSpPr>
          <p:cNvPr id="3" name="コンテンツ プレースホルダー 2">
            <a:extLst>
              <a:ext uri="{FF2B5EF4-FFF2-40B4-BE49-F238E27FC236}">
                <a16:creationId xmlns:a16="http://schemas.microsoft.com/office/drawing/2014/main" id="{2BF4D196-8869-4D8B-9992-62A8BCC3139F}"/>
              </a:ext>
            </a:extLst>
          </p:cNvPr>
          <p:cNvSpPr>
            <a:spLocks noGrp="1"/>
          </p:cNvSpPr>
          <p:nvPr>
            <p:ph idx="1"/>
          </p:nvPr>
        </p:nvSpPr>
        <p:spPr>
          <a:xfrm>
            <a:off x="628650" y="1641231"/>
            <a:ext cx="8121650" cy="4275015"/>
          </a:xfrm>
        </p:spPr>
        <p:txBody>
          <a:bodyPr>
            <a:normAutofit fontScale="70000" lnSpcReduction="20000"/>
          </a:bodyPr>
          <a:lstStyle/>
          <a:p>
            <a:pPr>
              <a:lnSpc>
                <a:spcPct val="150000"/>
              </a:lnSpc>
            </a:pPr>
            <a:r>
              <a:rPr lang="ja-JP" altLang="ja-JP" sz="3500" dirty="0"/>
              <a:t>進行、時間の管理</a:t>
            </a:r>
          </a:p>
          <a:p>
            <a:pPr>
              <a:lnSpc>
                <a:spcPct val="150000"/>
              </a:lnSpc>
            </a:pPr>
            <a:r>
              <a:rPr lang="ja-JP" altLang="ja-JP" sz="3500" dirty="0"/>
              <a:t>各セクションの目的の把握</a:t>
            </a:r>
            <a:r>
              <a:rPr lang="ja-JP" altLang="en-US" sz="3500" dirty="0"/>
              <a:t>と</a:t>
            </a:r>
            <a:r>
              <a:rPr lang="ja-JP" altLang="ja-JP" sz="3500" dirty="0"/>
              <a:t>説明</a:t>
            </a:r>
            <a:endParaRPr lang="en-US" altLang="ja-JP" sz="3500" dirty="0"/>
          </a:p>
          <a:p>
            <a:pPr marL="0" indent="0">
              <a:lnSpc>
                <a:spcPct val="150000"/>
              </a:lnSpc>
              <a:buNone/>
            </a:pPr>
            <a:r>
              <a:rPr lang="ja-JP" altLang="en-US" sz="3500" dirty="0"/>
              <a:t>　～サービス（支援）提供のプロセスごとの内容の必要 </a:t>
            </a:r>
            <a:endParaRPr lang="en-US" altLang="ja-JP" sz="3500" dirty="0"/>
          </a:p>
          <a:p>
            <a:pPr marL="0" indent="0">
              <a:lnSpc>
                <a:spcPct val="150000"/>
              </a:lnSpc>
              <a:buNone/>
            </a:pPr>
            <a:r>
              <a:rPr lang="en-US" altLang="ja-JP" sz="3500" dirty="0"/>
              <a:t>   </a:t>
            </a:r>
            <a:r>
              <a:rPr lang="ja-JP" altLang="en-US" sz="3500" dirty="0"/>
              <a:t>性を伝え理解を深めてもらえるように演習を行う。～</a:t>
            </a:r>
            <a:endParaRPr lang="ja-JP" altLang="ja-JP" sz="3500" dirty="0"/>
          </a:p>
          <a:p>
            <a:pPr>
              <a:lnSpc>
                <a:spcPct val="150000"/>
              </a:lnSpc>
            </a:pPr>
            <a:r>
              <a:rPr lang="ja-JP" altLang="ja-JP" sz="3500" dirty="0"/>
              <a:t>全体ファシリ・グループファシリの進め方の統一感</a:t>
            </a:r>
          </a:p>
          <a:p>
            <a:pPr>
              <a:lnSpc>
                <a:spcPct val="150000"/>
              </a:lnSpc>
            </a:pPr>
            <a:r>
              <a:rPr lang="ja-JP" altLang="ja-JP" sz="3500" dirty="0"/>
              <a:t>各セクションでのシェア</a:t>
            </a:r>
          </a:p>
          <a:p>
            <a:pPr>
              <a:lnSpc>
                <a:spcPct val="150000"/>
              </a:lnSpc>
            </a:pPr>
            <a:r>
              <a:rPr lang="ja-JP" altLang="en-US" sz="3500" dirty="0"/>
              <a:t>やる気になる空気感</a:t>
            </a:r>
            <a:endParaRPr lang="x-none" altLang="ja-JP" sz="3500" dirty="0"/>
          </a:p>
          <a:p>
            <a:endParaRPr kumimoji="1" lang="ja-JP" altLang="en-US" dirty="0"/>
          </a:p>
        </p:txBody>
      </p:sp>
    </p:spTree>
    <p:extLst>
      <p:ext uri="{BB962C8B-B14F-4D97-AF65-F5344CB8AC3E}">
        <p14:creationId xmlns:p14="http://schemas.microsoft.com/office/powerpoint/2010/main" val="719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15F70-9A09-4EE9-80C1-AF53085FC055}"/>
              </a:ext>
            </a:extLst>
          </p:cNvPr>
          <p:cNvSpPr>
            <a:spLocks noGrp="1"/>
          </p:cNvSpPr>
          <p:nvPr>
            <p:ph type="title"/>
          </p:nvPr>
        </p:nvSpPr>
        <p:spPr>
          <a:xfrm>
            <a:off x="628650" y="365127"/>
            <a:ext cx="3239965" cy="83062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７つのセクション</a:t>
            </a:r>
          </a:p>
        </p:txBody>
      </p:sp>
      <p:sp>
        <p:nvSpPr>
          <p:cNvPr id="3" name="コンテンツ プレースホルダー 2">
            <a:extLst>
              <a:ext uri="{FF2B5EF4-FFF2-40B4-BE49-F238E27FC236}">
                <a16:creationId xmlns:a16="http://schemas.microsoft.com/office/drawing/2014/main" id="{D0B7BF23-DE43-4B75-935C-9B8DDCA4A799}"/>
              </a:ext>
            </a:extLst>
          </p:cNvPr>
          <p:cNvSpPr>
            <a:spLocks noGrp="1"/>
          </p:cNvSpPr>
          <p:nvPr>
            <p:ph idx="1"/>
          </p:nvPr>
        </p:nvSpPr>
        <p:spPr>
          <a:xfrm>
            <a:off x="330200" y="1270001"/>
            <a:ext cx="8674100" cy="5372100"/>
          </a:xfrm>
        </p:spPr>
        <p:txBody>
          <a:bodyPr>
            <a:normAutofit fontScale="62500" lnSpcReduction="20000"/>
          </a:bodyPr>
          <a:lstStyle/>
          <a:p>
            <a:pPr marL="0" indent="0">
              <a:lnSpc>
                <a:spcPct val="135000"/>
              </a:lnSpc>
              <a:buNone/>
            </a:pPr>
            <a:r>
              <a:rPr lang="ja-JP" altLang="en-US" sz="3100" b="1" u="sng" dirty="0"/>
              <a:t>１．個別支援計画の作成（演習）　</a:t>
            </a:r>
            <a:r>
              <a:rPr lang="en-US" altLang="ja-JP" sz="3100" b="1" u="sng" dirty="0"/>
              <a:t>270</a:t>
            </a:r>
            <a:r>
              <a:rPr lang="ja-JP" altLang="en-US" sz="3100" b="1" u="sng" dirty="0"/>
              <a:t>分</a:t>
            </a:r>
            <a:endParaRPr lang="en-US" altLang="ja-JP" sz="3100" b="1" u="sng" dirty="0"/>
          </a:p>
          <a:p>
            <a:pPr marL="0" indent="0">
              <a:lnSpc>
                <a:spcPct val="135000"/>
              </a:lnSpc>
              <a:buNone/>
            </a:pPr>
            <a:r>
              <a:rPr lang="ja-JP" altLang="en-US" sz="3400" dirty="0"/>
              <a:t>①</a:t>
            </a:r>
            <a:r>
              <a:rPr lang="ja-JP" altLang="ja-JP" sz="3400" dirty="0"/>
              <a:t>ガイダンス</a:t>
            </a:r>
          </a:p>
          <a:p>
            <a:pPr marL="0" indent="0">
              <a:lnSpc>
                <a:spcPct val="135000"/>
              </a:lnSpc>
              <a:buNone/>
            </a:pPr>
            <a:r>
              <a:rPr lang="ja-JP" altLang="en-US" sz="3400" dirty="0"/>
              <a:t>②</a:t>
            </a:r>
            <a:r>
              <a:rPr lang="ja-JP" altLang="ja-JP" sz="3400" dirty="0"/>
              <a:t>サービス担当者会議への参加準備</a:t>
            </a:r>
            <a:r>
              <a:rPr lang="ja-JP" altLang="en-US" sz="2600" dirty="0"/>
              <a:t>　</a:t>
            </a:r>
            <a:r>
              <a:rPr lang="ja-JP" altLang="en-US" sz="2200" dirty="0"/>
              <a:t>～</a:t>
            </a:r>
            <a:r>
              <a:rPr lang="ja-JP" altLang="ja-JP" sz="2200" dirty="0"/>
              <a:t>利用者概要の把握</a:t>
            </a:r>
            <a:r>
              <a:rPr lang="ja-JP" altLang="en-US" sz="2200" dirty="0"/>
              <a:t>～</a:t>
            </a:r>
            <a:endParaRPr lang="ja-JP" altLang="ja-JP" sz="2900" dirty="0"/>
          </a:p>
          <a:p>
            <a:pPr marL="0" indent="0">
              <a:lnSpc>
                <a:spcPct val="135000"/>
              </a:lnSpc>
              <a:buNone/>
            </a:pPr>
            <a:r>
              <a:rPr lang="ja-JP" altLang="en-US" sz="3400" dirty="0"/>
              <a:t>③</a:t>
            </a:r>
            <a:r>
              <a:rPr lang="ja-JP" altLang="ja-JP" sz="3400" dirty="0"/>
              <a:t>サービス担当者会議体験</a:t>
            </a:r>
            <a:r>
              <a:rPr lang="ja-JP" altLang="en-US" sz="2200" dirty="0"/>
              <a:t>～</a:t>
            </a:r>
            <a:r>
              <a:rPr lang="ja-JP" altLang="ja-JP" sz="2200" dirty="0"/>
              <a:t>アセスメントの深化と生活全体のニーズ把握</a:t>
            </a:r>
            <a:r>
              <a:rPr lang="ja-JP" altLang="en-US" sz="2200" dirty="0"/>
              <a:t>～</a:t>
            </a:r>
            <a:endParaRPr lang="ja-JP" altLang="ja-JP" sz="2600" dirty="0"/>
          </a:p>
          <a:p>
            <a:pPr marL="0" indent="0">
              <a:lnSpc>
                <a:spcPct val="135000"/>
              </a:lnSpc>
              <a:buNone/>
            </a:pPr>
            <a:r>
              <a:rPr lang="ja-JP" altLang="en-US" sz="3400" dirty="0"/>
              <a:t>④</a:t>
            </a:r>
            <a:r>
              <a:rPr lang="ja-JP" altLang="ja-JP" sz="3400" dirty="0"/>
              <a:t>個別支援計画作成に</a:t>
            </a:r>
            <a:r>
              <a:rPr lang="ja-JP" altLang="en-US" sz="3400" dirty="0"/>
              <a:t>当たり</a:t>
            </a:r>
            <a:r>
              <a:rPr lang="ja-JP" altLang="ja-JP" sz="3400" dirty="0"/>
              <a:t>本人との面接</a:t>
            </a:r>
            <a:r>
              <a:rPr lang="ja-JP" altLang="en-US" sz="2300" dirty="0"/>
              <a:t>～</a:t>
            </a:r>
            <a:r>
              <a:rPr lang="ja-JP" altLang="ja-JP" sz="2300" dirty="0"/>
              <a:t>事業所におけるニーズ把握～</a:t>
            </a:r>
          </a:p>
          <a:p>
            <a:pPr marL="0" indent="0">
              <a:lnSpc>
                <a:spcPct val="135000"/>
              </a:lnSpc>
              <a:buNone/>
            </a:pPr>
            <a:r>
              <a:rPr lang="ja-JP" altLang="en-US" sz="3400" dirty="0"/>
              <a:t>⑤</a:t>
            </a:r>
            <a:r>
              <a:rPr lang="ja-JP" altLang="ja-JP" sz="3400" dirty="0"/>
              <a:t>個別支援計画の作成・発表</a:t>
            </a:r>
            <a:endParaRPr lang="en-US" altLang="ja-JP" sz="3400" dirty="0"/>
          </a:p>
          <a:p>
            <a:pPr marL="0" indent="0">
              <a:lnSpc>
                <a:spcPct val="135000"/>
              </a:lnSpc>
              <a:buNone/>
            </a:pPr>
            <a:endParaRPr lang="ja-JP" altLang="ja-JP" sz="2600" dirty="0"/>
          </a:p>
          <a:p>
            <a:pPr marL="0" indent="0">
              <a:lnSpc>
                <a:spcPct val="135000"/>
              </a:lnSpc>
              <a:buNone/>
            </a:pPr>
            <a:r>
              <a:rPr lang="ja-JP" altLang="en-US" sz="3100" b="1" u="sng" dirty="0"/>
              <a:t>２．個別支援計画の実施状況の把握（モニタリング）及び記録方法　</a:t>
            </a:r>
            <a:r>
              <a:rPr lang="en-US" altLang="ja-JP" sz="3100" b="1" u="sng" dirty="0"/>
              <a:t>180</a:t>
            </a:r>
            <a:r>
              <a:rPr lang="ja-JP" altLang="en-US" sz="3100" b="1" u="sng" dirty="0"/>
              <a:t>分</a:t>
            </a:r>
            <a:endParaRPr lang="en-US" altLang="ja-JP" sz="3100" b="1" u="sng" dirty="0"/>
          </a:p>
          <a:p>
            <a:pPr marL="0" indent="0">
              <a:lnSpc>
                <a:spcPct val="135000"/>
              </a:lnSpc>
              <a:buNone/>
            </a:pPr>
            <a:r>
              <a:rPr lang="ja-JP" altLang="en-US" sz="3800" dirty="0"/>
              <a:t>⑥</a:t>
            </a:r>
            <a:r>
              <a:rPr lang="ja-JP" altLang="ja-JP" sz="3800" dirty="0"/>
              <a:t>サービス担当者会議のロールプレイ（モニタ</a:t>
            </a:r>
            <a:r>
              <a:rPr lang="ja-JP" altLang="en-US" sz="3800" dirty="0"/>
              <a:t>）</a:t>
            </a:r>
            <a:r>
              <a:rPr lang="ja-JP" altLang="en-US" sz="2200" dirty="0"/>
              <a:t>～</a:t>
            </a:r>
            <a:r>
              <a:rPr lang="ja-JP" altLang="ja-JP" sz="2200" dirty="0"/>
              <a:t>追加情報の提示</a:t>
            </a:r>
            <a:r>
              <a:rPr lang="ja-JP" altLang="en-US" sz="2200" dirty="0"/>
              <a:t>～</a:t>
            </a:r>
            <a:r>
              <a:rPr lang="x-none" altLang="ja-JP" sz="2200" dirty="0"/>
              <a:t> </a:t>
            </a:r>
            <a:endParaRPr lang="x-none" altLang="ja-JP" sz="3200" dirty="0"/>
          </a:p>
          <a:p>
            <a:pPr marL="0" indent="0">
              <a:lnSpc>
                <a:spcPct val="135000"/>
              </a:lnSpc>
              <a:buNone/>
            </a:pPr>
            <a:r>
              <a:rPr lang="ja-JP" altLang="en-US" sz="3800" dirty="0"/>
              <a:t>⑦</a:t>
            </a:r>
            <a:r>
              <a:rPr lang="ja-JP" altLang="ja-JP" sz="3800" dirty="0"/>
              <a:t>個別支援計画修正案の作成</a:t>
            </a:r>
          </a:p>
          <a:p>
            <a:endParaRPr kumimoji="1" lang="ja-JP" altLang="en-US" dirty="0"/>
          </a:p>
        </p:txBody>
      </p:sp>
    </p:spTree>
    <p:extLst>
      <p:ext uri="{BB962C8B-B14F-4D97-AF65-F5344CB8AC3E}">
        <p14:creationId xmlns:p14="http://schemas.microsoft.com/office/powerpoint/2010/main" val="41570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3B35-704A-46B8-9FAF-2E33392E69C6}"/>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①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ガイダンス</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BB920AC9-9551-40C2-BFDC-72E9485E35F8}"/>
              </a:ext>
            </a:extLst>
          </p:cNvPr>
          <p:cNvSpPr>
            <a:spLocks noGrp="1"/>
          </p:cNvSpPr>
          <p:nvPr>
            <p:ph idx="1"/>
          </p:nvPr>
        </p:nvSpPr>
        <p:spPr>
          <a:xfrm>
            <a:off x="367323" y="1133058"/>
            <a:ext cx="8409354" cy="4591883"/>
          </a:xfrm>
        </p:spPr>
        <p:txBody>
          <a:bodyPr>
            <a:normAutofit fontScale="25000" lnSpcReduction="20000"/>
          </a:bodyPr>
          <a:lstStyle/>
          <a:p>
            <a:pPr>
              <a:lnSpc>
                <a:spcPct val="125000"/>
              </a:lnSpc>
            </a:pPr>
            <a:r>
              <a:rPr lang="ja-JP" altLang="en-US" sz="9600" dirty="0"/>
              <a:t>初期の個別支援計画を作成するに当たってプロセスの確認</a:t>
            </a:r>
            <a:endParaRPr lang="en-US" altLang="ja-JP" sz="9600" dirty="0"/>
          </a:p>
          <a:p>
            <a:pPr marL="0" indent="0">
              <a:lnSpc>
                <a:spcPct val="125000"/>
              </a:lnSpc>
              <a:buNone/>
            </a:pPr>
            <a:r>
              <a:rPr lang="ja-JP" altLang="en-US" sz="9600" dirty="0"/>
              <a:t>①サービス管理責任者・児童発達支援管理責任者はサービス担当者会議に出席して利用計画の内容を理解する（必要に応じて疑問点を投げ掛ける）</a:t>
            </a:r>
            <a:endParaRPr lang="en-US" altLang="ja-JP" sz="9600" dirty="0"/>
          </a:p>
          <a:p>
            <a:pPr marL="0" indent="0">
              <a:lnSpc>
                <a:spcPct val="125000"/>
              </a:lnSpc>
              <a:buNone/>
            </a:pPr>
            <a:r>
              <a:rPr lang="ja-JP" altLang="en-US" sz="9600" dirty="0"/>
              <a:t>②内容を理解確認した上で、自事業所でのアセスメントを実施</a:t>
            </a:r>
            <a:endParaRPr lang="en-US" altLang="ja-JP" sz="9600" dirty="0"/>
          </a:p>
          <a:p>
            <a:pPr marL="0" indent="0">
              <a:lnSpc>
                <a:spcPct val="125000"/>
              </a:lnSpc>
              <a:buNone/>
            </a:pPr>
            <a:r>
              <a:rPr lang="ja-JP" altLang="en-US" sz="9600" dirty="0"/>
              <a:t>③個別支援計画案を作成</a:t>
            </a:r>
            <a:endParaRPr lang="en-US" altLang="ja-JP" sz="9600" dirty="0"/>
          </a:p>
          <a:p>
            <a:pPr marL="0" indent="0">
              <a:lnSpc>
                <a:spcPct val="125000"/>
              </a:lnSpc>
              <a:buNone/>
            </a:pPr>
            <a:r>
              <a:rPr lang="ja-JP" altLang="en-US" sz="9600" dirty="0"/>
              <a:t>④個別支援会議（本人との面談）を実施</a:t>
            </a:r>
            <a:endParaRPr lang="en-US" altLang="ja-JP" sz="9600" dirty="0"/>
          </a:p>
          <a:p>
            <a:pPr marL="0" indent="0">
              <a:lnSpc>
                <a:spcPct val="125000"/>
              </a:lnSpc>
              <a:buNone/>
            </a:pPr>
            <a:r>
              <a:rPr lang="ja-JP" altLang="en-US" sz="9600" dirty="0"/>
              <a:t>⑤正式な個別支援計画を作成し、本人又は家族に承諾を受ける</a:t>
            </a:r>
            <a:endParaRPr lang="en-US" altLang="ja-JP" sz="9600" dirty="0"/>
          </a:p>
          <a:p>
            <a:pPr>
              <a:lnSpc>
                <a:spcPct val="125000"/>
              </a:lnSpc>
            </a:pPr>
            <a:r>
              <a:rPr lang="ja-JP" altLang="en-US" sz="9600" dirty="0"/>
              <a:t>①～⑤のプロセスを確認することが、利用者主体のサービス（支援）提供であり、権利擁護の視点からも重要である</a:t>
            </a:r>
            <a:endParaRPr lang="en-US" altLang="ja-JP" sz="9600" dirty="0"/>
          </a:p>
        </p:txBody>
      </p:sp>
    </p:spTree>
    <p:extLst>
      <p:ext uri="{BB962C8B-B14F-4D97-AF65-F5344CB8AC3E}">
        <p14:creationId xmlns:p14="http://schemas.microsoft.com/office/powerpoint/2010/main" val="30255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581128"/>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a:t>
            </a:r>
            <a:r>
              <a:rPr kumimoji="1" lang="ja-JP" altLang="en-US" sz="2800" dirty="0">
                <a:solidFill>
                  <a:srgbClr val="FF0000"/>
                </a:solidFill>
              </a:rPr>
              <a:t>プロセス</a:t>
            </a:r>
            <a:endParaRPr kumimoji="1" lang="en-US" altLang="ja-JP" sz="2000" dirty="0">
              <a:solidFill>
                <a:srgbClr val="FF0000"/>
              </a:solidFill>
            </a:endParaRPr>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7008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a:t>
            </a:r>
            <a:r>
              <a:rPr kumimoji="1" lang="ja-JP" altLang="en-US" sz="2800" dirty="0">
                <a:solidFill>
                  <a:srgbClr val="FF0000"/>
                </a:solidFill>
              </a:rPr>
              <a:t>自己検証</a:t>
            </a:r>
            <a:endParaRPr kumimoji="1" lang="en-US" altLang="ja-JP" sz="2000" dirty="0">
              <a:solidFill>
                <a:srgbClr val="FF0000"/>
              </a:solidFill>
            </a:endParaRPr>
          </a:p>
          <a:p>
            <a:r>
              <a:rPr lang="ja-JP" altLang="en-US" sz="2000" dirty="0"/>
              <a:t>　施策の最新の動向、自己検証、スーパーバイズ</a:t>
            </a:r>
            <a:endParaRPr kumimoji="1" lang="ja-JP" altLang="en-US" sz="2000" dirty="0"/>
          </a:p>
        </p:txBody>
      </p:sp>
      <p:sp>
        <p:nvSpPr>
          <p:cNvPr id="9" name="テキスト ボックス 8"/>
          <p:cNvSpPr txBox="1"/>
          <p:nvPr/>
        </p:nvSpPr>
        <p:spPr>
          <a:xfrm>
            <a:off x="1190624" y="3140968"/>
            <a:ext cx="4924427" cy="1440160"/>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a:t>
            </a:r>
            <a:r>
              <a:rPr kumimoji="1" lang="ja-JP" altLang="en-US" sz="2800" dirty="0">
                <a:solidFill>
                  <a:srgbClr val="FF0000"/>
                </a:solidFill>
              </a:rPr>
              <a:t>質の向上</a:t>
            </a:r>
            <a:endParaRPr kumimoji="1" lang="en-US" altLang="ja-JP" sz="2000" dirty="0">
              <a:solidFill>
                <a:srgbClr val="FF0000"/>
              </a:solidFill>
            </a:endParaRPr>
          </a:p>
          <a:p>
            <a:r>
              <a:rPr kumimoji="1" lang="ja-JP" altLang="en-US" sz="2000" dirty="0"/>
              <a:t>　</a:t>
            </a:r>
            <a:r>
              <a:rPr lang="ja-JP" altLang="en-US" sz="2000" dirty="0"/>
              <a:t>支援会議の運営、サービス（支援）提供職員への助言・指導、個別支援計画の質の向上</a:t>
            </a:r>
            <a:endParaRPr kumimoji="1" lang="ja-JP" altLang="en-US" sz="2000" dirty="0"/>
          </a:p>
        </p:txBody>
      </p:sp>
      <p:sp>
        <p:nvSpPr>
          <p:cNvPr id="11" name="テキスト ボックス 10"/>
          <p:cNvSpPr txBox="1"/>
          <p:nvPr/>
        </p:nvSpPr>
        <p:spPr>
          <a:xfrm>
            <a:off x="6282398" y="4581128"/>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a:t>
            </a:r>
            <a:r>
              <a:rPr lang="ja-JP" altLang="en-US" sz="2000" b="1" dirty="0">
                <a:solidFill>
                  <a:srgbClr val="FF0000"/>
                </a:solidFill>
              </a:rPr>
              <a:t>個別支援計画作成ができる</a:t>
            </a:r>
            <a:endParaRPr kumimoji="1" lang="ja-JP" altLang="en-US" sz="2000" b="1" dirty="0">
              <a:solidFill>
                <a:srgbClr val="FF0000"/>
              </a:solidFill>
            </a:endParaRPr>
          </a:p>
        </p:txBody>
      </p:sp>
      <p:sp>
        <p:nvSpPr>
          <p:cNvPr id="12" name="テキスト ボックス 11"/>
          <p:cNvSpPr txBox="1"/>
          <p:nvPr/>
        </p:nvSpPr>
        <p:spPr>
          <a:xfrm>
            <a:off x="6286500" y="3140968"/>
            <a:ext cx="2533973" cy="1440160"/>
          </a:xfrm>
          <a:prstGeom prst="rect">
            <a:avLst/>
          </a:prstGeom>
          <a:solidFill>
            <a:srgbClr val="00B0F0"/>
          </a:solidFill>
          <a:ln>
            <a:solidFill>
              <a:schemeClr val="tx1"/>
            </a:solidFill>
          </a:ln>
        </p:spPr>
        <p:txBody>
          <a:bodyPr wrap="square" rtlCol="0" anchor="ctr" anchorCtr="0">
            <a:noAutofit/>
          </a:bodyPr>
          <a:lstStyle/>
          <a:p>
            <a:r>
              <a:rPr lang="ja-JP" altLang="en-US" sz="2000" dirty="0"/>
              <a:t>基礎研修 修了後</a:t>
            </a:r>
            <a:r>
              <a:rPr lang="en-US" altLang="ja-JP" sz="2000" dirty="0"/>
              <a:t>2</a:t>
            </a:r>
            <a:r>
              <a:rPr lang="ja-JP" altLang="en-US" sz="2000" dirty="0"/>
              <a:t>年</a:t>
            </a:r>
            <a:endParaRPr kumimoji="1" lang="en-US" altLang="ja-JP" sz="2000" dirty="0"/>
          </a:p>
          <a:p>
            <a:r>
              <a:rPr kumimoji="1" lang="ja-JP" altLang="en-US" sz="2000" dirty="0"/>
              <a:t>　</a:t>
            </a:r>
            <a:r>
              <a:rPr lang="ja-JP" altLang="en-US" sz="2000" dirty="0"/>
              <a:t>サービス（児童発達支援）管理</a:t>
            </a:r>
            <a:r>
              <a:rPr kumimoji="1" lang="ja-JP" altLang="en-US" sz="2000" dirty="0"/>
              <a:t>責任者として配置</a:t>
            </a:r>
          </a:p>
        </p:txBody>
      </p:sp>
      <p:sp>
        <p:nvSpPr>
          <p:cNvPr id="13" name="テキスト ボックス 12"/>
          <p:cNvSpPr txBox="1"/>
          <p:nvPr/>
        </p:nvSpPr>
        <p:spPr>
          <a:xfrm>
            <a:off x="6286500" y="17008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Tree>
    <p:extLst>
      <p:ext uri="{BB962C8B-B14F-4D97-AF65-F5344CB8AC3E}">
        <p14:creationId xmlns:p14="http://schemas.microsoft.com/office/powerpoint/2010/main" val="30884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38E72-66F2-4389-A753-ED1897B435E2}"/>
              </a:ext>
            </a:extLst>
          </p:cNvPr>
          <p:cNvSpPr>
            <a:spLocks noGrp="1"/>
          </p:cNvSpPr>
          <p:nvPr>
            <p:ph type="title"/>
          </p:nvPr>
        </p:nvSpPr>
        <p:spPr>
          <a:xfrm>
            <a:off x="542681" y="193188"/>
            <a:ext cx="788670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②</a:t>
            </a: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サービス担当者会議への参加準備</a:t>
            </a:r>
            <a:br>
              <a:rPr lang="en-US" altLang="ja-JP" sz="4000" dirty="0">
                <a:solidFill>
                  <a:srgbClr val="0070C0"/>
                </a:solidFill>
                <a:latin typeface="HGP創英角ｺﾞｼｯｸUB" panose="020B0900000000000000" pitchFamily="50" charset="-128"/>
                <a:ea typeface="HGP創英角ｺﾞｼｯｸUB" panose="020B0900000000000000" pitchFamily="50" charset="-128"/>
              </a:rPr>
            </a:br>
            <a:r>
              <a:rPr lang="ja-JP" altLang="en-US" sz="4000"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利用者概要の把握</a:t>
            </a:r>
            <a:endParaRPr kumimoji="1" lang="ja-JP" altLang="en-US" dirty="0"/>
          </a:p>
        </p:txBody>
      </p:sp>
      <p:sp>
        <p:nvSpPr>
          <p:cNvPr id="3" name="コンテンツ プレースホルダー 2">
            <a:extLst>
              <a:ext uri="{FF2B5EF4-FFF2-40B4-BE49-F238E27FC236}">
                <a16:creationId xmlns:a16="http://schemas.microsoft.com/office/drawing/2014/main" id="{8E0D27BA-7C11-4BBA-AD1A-AB1FA5624560}"/>
              </a:ext>
            </a:extLst>
          </p:cNvPr>
          <p:cNvSpPr>
            <a:spLocks noGrp="1"/>
          </p:cNvSpPr>
          <p:nvPr>
            <p:ph idx="1"/>
          </p:nvPr>
        </p:nvSpPr>
        <p:spPr>
          <a:xfrm>
            <a:off x="242277" y="1825624"/>
            <a:ext cx="8604738" cy="4667249"/>
          </a:xfrm>
        </p:spPr>
        <p:txBody>
          <a:bodyPr>
            <a:normAutofit/>
          </a:bodyPr>
          <a:lstStyle/>
          <a:p>
            <a:pPr>
              <a:lnSpc>
                <a:spcPct val="125000"/>
              </a:lnSpc>
            </a:pPr>
            <a:r>
              <a:rPr lang="ja-JP" altLang="ja-JP" sz="1800" dirty="0"/>
              <a:t>事例の</a:t>
            </a:r>
            <a:r>
              <a:rPr lang="ja-JP" altLang="en-US" sz="1800" dirty="0"/>
              <a:t>理解をしていく時に、ストレングスの視点を意識してください。本人のことを理解することは、</a:t>
            </a:r>
            <a:r>
              <a:rPr lang="ja-JP" altLang="ja-JP" sz="1800" dirty="0"/>
              <a:t>サービス担当者会議</a:t>
            </a:r>
            <a:r>
              <a:rPr lang="ja-JP" altLang="en-US" sz="1800" dirty="0"/>
              <a:t>へ</a:t>
            </a:r>
            <a:r>
              <a:rPr lang="ja-JP" altLang="ja-JP" sz="1800" dirty="0"/>
              <a:t>の</a:t>
            </a:r>
            <a:r>
              <a:rPr lang="ja-JP" altLang="en-US" sz="1800" dirty="0"/>
              <a:t>参加</a:t>
            </a:r>
            <a:r>
              <a:rPr lang="ja-JP" altLang="ja-JP" sz="1800" dirty="0"/>
              <a:t>準備</a:t>
            </a:r>
            <a:r>
              <a:rPr lang="ja-JP" altLang="en-US" sz="1800" dirty="0"/>
              <a:t>には欠かせません。</a:t>
            </a:r>
            <a:endParaRPr lang="en-US" altLang="ja-JP" sz="1800" dirty="0"/>
          </a:p>
          <a:p>
            <a:pPr>
              <a:lnSpc>
                <a:spcPct val="125000"/>
              </a:lnSpc>
            </a:pPr>
            <a:r>
              <a:rPr lang="ja-JP" altLang="en-US" sz="1800" dirty="0"/>
              <a:t>プロセスの中でも重視すべきは、会議（サービス担当者会議や個別支援会議）を実施することです</a:t>
            </a:r>
            <a:endParaRPr lang="en-US" altLang="ja-JP" sz="1800" dirty="0"/>
          </a:p>
          <a:p>
            <a:pPr>
              <a:lnSpc>
                <a:spcPct val="125000"/>
              </a:lnSpc>
            </a:pPr>
            <a:r>
              <a:rPr lang="ja-JP" altLang="en-US" sz="1800" dirty="0"/>
              <a:t>事業所でのアセスメントを実施する前に、サービス担当者会議を実施します。その会議でご本人のニーズや状態について、多くの気づきがあるような設定が必要です。</a:t>
            </a:r>
            <a:endParaRPr lang="en-US" altLang="ja-JP" sz="1800" dirty="0"/>
          </a:p>
          <a:p>
            <a:pPr>
              <a:lnSpc>
                <a:spcPct val="125000"/>
              </a:lnSpc>
            </a:pPr>
            <a:r>
              <a:rPr lang="ja-JP" altLang="en-US" sz="1800" dirty="0"/>
              <a:t>サービス等利用計画等を受けて、個別支援計画を作成する点を意識してください。</a:t>
            </a:r>
            <a:endParaRPr lang="en-US" altLang="ja-JP" sz="1800" dirty="0"/>
          </a:p>
          <a:p>
            <a:pPr>
              <a:lnSpc>
                <a:spcPct val="125000"/>
              </a:lnSpc>
            </a:pPr>
            <a:r>
              <a:rPr lang="ja-JP" altLang="en-US" sz="1800" dirty="0"/>
              <a:t>「サービス担当者会議　事前準備シート」という様式がありますが、このシートの意味をしっかりと伝え、個人ワークの時間にある程度は書き込めると担当者会議では、質問や確認したいことが多く出てくることになります。</a:t>
            </a:r>
            <a:endParaRPr lang="en-US" altLang="ja-JP" sz="1800" dirty="0"/>
          </a:p>
        </p:txBody>
      </p:sp>
    </p:spTree>
    <p:extLst>
      <p:ext uri="{BB962C8B-B14F-4D97-AF65-F5344CB8AC3E}">
        <p14:creationId xmlns:p14="http://schemas.microsoft.com/office/powerpoint/2010/main" val="28599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05CB0-7809-4631-B5D1-B8D2E48B8BB7}"/>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事例の概要</a:t>
            </a:r>
          </a:p>
        </p:txBody>
      </p:sp>
      <p:sp>
        <p:nvSpPr>
          <p:cNvPr id="3" name="コンテンツ プレースホルダー 2">
            <a:extLst>
              <a:ext uri="{FF2B5EF4-FFF2-40B4-BE49-F238E27FC236}">
                <a16:creationId xmlns:a16="http://schemas.microsoft.com/office/drawing/2014/main" id="{C5E3EDAF-4F95-4643-999C-D63489524F3E}"/>
              </a:ext>
            </a:extLst>
          </p:cNvPr>
          <p:cNvSpPr>
            <a:spLocks noGrp="1"/>
          </p:cNvSpPr>
          <p:nvPr>
            <p:ph idx="1"/>
          </p:nvPr>
        </p:nvSpPr>
        <p:spPr/>
        <p:txBody>
          <a:bodyPr>
            <a:normAutofit/>
          </a:bodyPr>
          <a:lstStyle/>
          <a:p>
            <a:pPr>
              <a:lnSpc>
                <a:spcPct val="125000"/>
              </a:lnSpc>
            </a:pPr>
            <a:r>
              <a:rPr lang="ja-JP" altLang="en-US" dirty="0"/>
              <a:t>指導者養成研修の共通事例は、</a:t>
            </a:r>
            <a:r>
              <a:rPr lang="en-US" altLang="ja-JP" dirty="0"/>
              <a:t>GH</a:t>
            </a:r>
            <a:r>
              <a:rPr lang="ja-JP" altLang="en-US" dirty="0"/>
              <a:t>を利用し、日中活動としては就労継続支援</a:t>
            </a:r>
            <a:r>
              <a:rPr lang="en-US" altLang="ja-JP" dirty="0"/>
              <a:t>B</a:t>
            </a:r>
            <a:r>
              <a:rPr lang="ja-JP" altLang="en-US" dirty="0"/>
              <a:t>型を利用するケースでした。</a:t>
            </a:r>
            <a:endParaRPr lang="en-US" altLang="ja-JP" dirty="0"/>
          </a:p>
          <a:p>
            <a:pPr>
              <a:lnSpc>
                <a:spcPct val="125000"/>
              </a:lnSpc>
            </a:pPr>
            <a:r>
              <a:rPr lang="ja-JP" altLang="en-US" dirty="0"/>
              <a:t>学齢期の情報から、本人の特徴（声の掛け方、行動等）を理解することができ、学齢期の情報も重要であることを共有してください。</a:t>
            </a:r>
            <a:endParaRPr lang="en-US" altLang="ja-JP" dirty="0"/>
          </a:p>
          <a:p>
            <a:pPr>
              <a:lnSpc>
                <a:spcPct val="125000"/>
              </a:lnSpc>
            </a:pPr>
            <a:r>
              <a:rPr lang="ja-JP" altLang="en-US" dirty="0"/>
              <a:t>生活全体が見えやすいケースです。これまで行った分野別研修のことにも配慮し、就労、知的・精神分野といったように、複数の分野に係る設定にしています。</a:t>
            </a:r>
            <a:endParaRPr kumimoji="1" lang="ja-JP" altLang="en-US" dirty="0"/>
          </a:p>
        </p:txBody>
      </p:sp>
    </p:spTree>
    <p:extLst>
      <p:ext uri="{BB962C8B-B14F-4D97-AF65-F5344CB8AC3E}">
        <p14:creationId xmlns:p14="http://schemas.microsoft.com/office/powerpoint/2010/main" val="28469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57162" y="231776"/>
            <a:ext cx="8829676" cy="1325563"/>
          </a:xfrm>
        </p:spPr>
        <p:txBody>
          <a:bodyPr>
            <a:normAutofit/>
          </a:bodyPr>
          <a:lstStyle/>
          <a:p>
            <a:pPr algn="ctr"/>
            <a:r>
              <a:rPr kumimoji="1" lang="ja-JP" altLang="en-US" sz="3600" dirty="0">
                <a:solidFill>
                  <a:srgbClr val="0070C0"/>
                </a:solidFill>
                <a:latin typeface="HGP創英角ｺﾞｼｯｸUB" panose="020B0900000000000000" pitchFamily="50" charset="-128"/>
                <a:ea typeface="HGP創英角ｺﾞｼｯｸUB" panose="020B0900000000000000" pitchFamily="50" charset="-128"/>
              </a:rPr>
              <a:t>都道府県で事例作成する際の留意点</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57162" y="1825626"/>
            <a:ext cx="8829676" cy="4879974"/>
          </a:xfrm>
          <a:ln>
            <a:solidFill>
              <a:schemeClr val="accent1">
                <a:lumMod val="75000"/>
              </a:schemeClr>
            </a:solidFill>
          </a:ln>
        </p:spPr>
        <p:txBody>
          <a:bodyPr>
            <a:normAutofit/>
          </a:bodyPr>
          <a:lstStyle/>
          <a:p>
            <a:pPr>
              <a:lnSpc>
                <a:spcPct val="125000"/>
              </a:lnSpc>
            </a:pPr>
            <a:r>
              <a:rPr kumimoji="1" lang="ja-JP" altLang="en-US" dirty="0"/>
              <a:t>基礎研修では、サービス（支援）提供の</a:t>
            </a:r>
            <a:r>
              <a:rPr kumimoji="1" lang="ja-JP" altLang="en-US" dirty="0">
                <a:solidFill>
                  <a:srgbClr val="FF0000"/>
                </a:solidFill>
              </a:rPr>
              <a:t>プロセス</a:t>
            </a:r>
            <a:r>
              <a:rPr kumimoji="1" lang="ja-JP" altLang="en-US" dirty="0"/>
              <a:t>のイメージをしっかりと持ってもらうために演習を実施するわけですから、情報量は多すぎず（様々な困難さや、複雑な生育歴を持っているケースではなく）、</a:t>
            </a:r>
            <a:r>
              <a:rPr kumimoji="1" lang="ja-JP" altLang="en-US" u="sng" dirty="0"/>
              <a:t>本人像をイメージしやすいケース</a:t>
            </a:r>
            <a:r>
              <a:rPr kumimoji="1" lang="ja-JP" altLang="en-US" dirty="0"/>
              <a:t>にした方が良いでしょう。</a:t>
            </a:r>
            <a:endParaRPr kumimoji="1" lang="en-US" altLang="ja-JP" dirty="0"/>
          </a:p>
          <a:p>
            <a:pPr>
              <a:lnSpc>
                <a:spcPct val="125000"/>
              </a:lnSpc>
            </a:pPr>
            <a:r>
              <a:rPr lang="ja-JP" altLang="en-US" dirty="0"/>
              <a:t>研修の演習を深める点で、共通事例の設定に工夫をすることが重要。</a:t>
            </a:r>
            <a:endParaRPr lang="en-US" altLang="ja-JP" dirty="0"/>
          </a:p>
          <a:p>
            <a:pPr>
              <a:lnSpc>
                <a:spcPct val="125000"/>
              </a:lnSpc>
            </a:pPr>
            <a:r>
              <a:rPr lang="ja-JP" altLang="en-US" dirty="0"/>
              <a:t>都道府県研修スタッフが、受講生に目指すべきサービス（支援）提供の</a:t>
            </a:r>
            <a:r>
              <a:rPr lang="ja-JP" altLang="en-US" dirty="0">
                <a:solidFill>
                  <a:srgbClr val="FF0000"/>
                </a:solidFill>
              </a:rPr>
              <a:t>プロセス</a:t>
            </a:r>
            <a:r>
              <a:rPr lang="ja-JP" altLang="en-US" dirty="0"/>
              <a:t>を理解してもらうために、分野を超えて、どう演習を進めれば目的を果たしていくのかを十分に検討してください。</a:t>
            </a:r>
            <a:endParaRPr lang="en-US" altLang="ja-JP" dirty="0"/>
          </a:p>
          <a:p>
            <a:pPr>
              <a:lnSpc>
                <a:spcPct val="125000"/>
              </a:lnSpc>
            </a:pPr>
            <a:r>
              <a:rPr lang="ja-JP" altLang="en-US" dirty="0"/>
              <a:t>そのためには</a:t>
            </a:r>
            <a:r>
              <a:rPr lang="ja-JP" altLang="en-US" u="sng" dirty="0"/>
              <a:t>、研修スタッフ間で、適切かつしっかりとイメージできる共通事例を作り込むこと</a:t>
            </a:r>
            <a:r>
              <a:rPr lang="ja-JP" altLang="en-US" dirty="0"/>
              <a:t>も検討してみましょう。</a:t>
            </a:r>
            <a:endParaRPr lang="en-US" altLang="ja-JP" dirty="0"/>
          </a:p>
          <a:p>
            <a:pPr>
              <a:lnSpc>
                <a:spcPct val="125000"/>
              </a:lnSpc>
            </a:pPr>
            <a:endParaRPr kumimoji="1" lang="en-US" altLang="ja-JP" dirty="0"/>
          </a:p>
        </p:txBody>
      </p:sp>
    </p:spTree>
    <p:extLst>
      <p:ext uri="{BB962C8B-B14F-4D97-AF65-F5344CB8AC3E}">
        <p14:creationId xmlns:p14="http://schemas.microsoft.com/office/powerpoint/2010/main" val="15111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367323" y="724635"/>
            <a:ext cx="8542215" cy="924412"/>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-1</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a:t>
            </a:r>
            <a:r>
              <a:rPr lang="ja-JP" altLang="en-US" sz="3600" dirty="0">
                <a:solidFill>
                  <a:srgbClr val="0070C0"/>
                </a:solidFill>
                <a:latin typeface="HGP創英角ｺﾞｼｯｸUB" panose="020B0900000000000000" pitchFamily="50" charset="-128"/>
                <a:ea typeface="HGP創英角ｺﾞｼｯｸUB" panose="020B0900000000000000" pitchFamily="50" charset="-128"/>
              </a:rPr>
              <a:t>ズ</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把握</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ja-JP" dirty="0"/>
              <a:t>サービス担当者会議のロールプレー（新規）</a:t>
            </a:r>
          </a:p>
          <a:p>
            <a:pPr>
              <a:lnSpc>
                <a:spcPct val="145000"/>
              </a:lnSpc>
            </a:pPr>
            <a:r>
              <a:rPr lang="ja-JP" altLang="en-US" dirty="0"/>
              <a:t>サービス担当者会議を実施することで、関係する機関が情報を共有し、ご本人への支援全体の方向性の見立てができます。その方向性に沿って、自事業所のサービス（支援）内容に沿った個別支援計画案を作成していきます。</a:t>
            </a:r>
            <a:endParaRPr lang="en-US" altLang="ja-JP" dirty="0"/>
          </a:p>
          <a:p>
            <a:pPr>
              <a:lnSpc>
                <a:spcPct val="145000"/>
              </a:lnSpc>
            </a:pPr>
            <a:r>
              <a:rPr lang="ja-JP" altLang="en-US" dirty="0"/>
              <a:t>会議を実施すること、会議を繰り返すことで必ず本人の気持ちに近付ける、関係者の意見の違いや、その中で戸惑う本人や家族がいることを確認できる演習にしていきたいものです。</a:t>
            </a:r>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24488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554892" y="365127"/>
            <a:ext cx="8370276" cy="1190136"/>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-2</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アセスメントの深化と生活全体のニーズ把握</a:t>
            </a: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en-US" dirty="0"/>
              <a:t>基礎研修の演習の会議では、本人役の担い手は重要になります。もちろん、会議の進行役となる相談支援専門員</a:t>
            </a:r>
            <a:r>
              <a:rPr lang="ja-JP" altLang="en-US" sz="2400" dirty="0"/>
              <a:t>（会議の目的によってはサービス管理責任者・児童発達支援管理責任者が進行役）</a:t>
            </a:r>
            <a:r>
              <a:rPr lang="ja-JP" altLang="en-US" dirty="0"/>
              <a:t>も大切です。</a:t>
            </a:r>
            <a:endParaRPr lang="en-US" altLang="ja-JP" dirty="0"/>
          </a:p>
          <a:p>
            <a:pPr>
              <a:lnSpc>
                <a:spcPct val="145000"/>
              </a:lnSpc>
            </a:pPr>
            <a:r>
              <a:rPr lang="ja-JP" altLang="en-US" u="sng" dirty="0"/>
              <a:t>基礎研修の受講生は、会議にさえ参加したことがない方もいます</a:t>
            </a:r>
            <a:r>
              <a:rPr lang="ja-JP" altLang="en-US" dirty="0"/>
              <a:t>。誰がその役を担っていくのか、場合によってはファシリテーターが会議に入っていくことも含め、事前の準備・検討を怠らないようにしましょう。</a:t>
            </a:r>
            <a:endParaRPr lang="en-US" altLang="ja-JP" dirty="0"/>
          </a:p>
          <a:p>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12129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F8E4E-C5FE-4053-8BE3-7D191BE05E85}"/>
              </a:ext>
            </a:extLst>
          </p:cNvPr>
          <p:cNvSpPr>
            <a:spLocks noGrp="1"/>
          </p:cNvSpPr>
          <p:nvPr>
            <p:ph type="title"/>
          </p:nvPr>
        </p:nvSpPr>
        <p:spPr>
          <a:xfrm>
            <a:off x="628650" y="365126"/>
            <a:ext cx="8233996"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④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ニーズ整理</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サービス等利用計画と利用者との面接</a:t>
            </a:r>
            <a:endParaRPr kumimoji="1" lang="ja-JP" altLang="en-US" dirty="0"/>
          </a:p>
        </p:txBody>
      </p:sp>
      <p:sp>
        <p:nvSpPr>
          <p:cNvPr id="3" name="コンテンツ プレースホルダー 2">
            <a:extLst>
              <a:ext uri="{FF2B5EF4-FFF2-40B4-BE49-F238E27FC236}">
                <a16:creationId xmlns:a16="http://schemas.microsoft.com/office/drawing/2014/main" id="{6036F0C1-0672-48A6-8BFD-E8F4E27EB485}"/>
              </a:ext>
            </a:extLst>
          </p:cNvPr>
          <p:cNvSpPr>
            <a:spLocks noGrp="1"/>
          </p:cNvSpPr>
          <p:nvPr>
            <p:ph idx="1"/>
          </p:nvPr>
        </p:nvSpPr>
        <p:spPr>
          <a:xfrm>
            <a:off x="628650" y="1825624"/>
            <a:ext cx="7886700" cy="4783519"/>
          </a:xfrm>
        </p:spPr>
        <p:txBody>
          <a:bodyPr>
            <a:normAutofit/>
          </a:bodyPr>
          <a:lstStyle/>
          <a:p>
            <a:pPr>
              <a:lnSpc>
                <a:spcPct val="125000"/>
              </a:lnSpc>
            </a:pPr>
            <a:r>
              <a:rPr lang="ja-JP" altLang="en-US" dirty="0">
                <a:cs typeface="Meiryo UI" pitchFamily="50" charset="-128"/>
              </a:rPr>
              <a:t>サービス担当者会議後、個別支援計画</a:t>
            </a:r>
            <a:r>
              <a:rPr lang="ja-JP" altLang="en-US" dirty="0">
                <a:solidFill>
                  <a:srgbClr val="FF0000"/>
                </a:solidFill>
                <a:cs typeface="Meiryo UI" pitchFamily="50" charset="-128"/>
              </a:rPr>
              <a:t>「案」</a:t>
            </a:r>
            <a:r>
              <a:rPr lang="ja-JP" altLang="en-US" dirty="0">
                <a:cs typeface="Meiryo UI" pitchFamily="50" charset="-128"/>
              </a:rPr>
              <a:t>を作成し、案を見ながら</a:t>
            </a:r>
            <a:r>
              <a:rPr lang="ja-JP" altLang="en-US" dirty="0">
                <a:solidFill>
                  <a:srgbClr val="FF0000"/>
                </a:solidFill>
                <a:cs typeface="Meiryo UI" pitchFamily="50" charset="-128"/>
              </a:rPr>
              <a:t>個別支援会議</a:t>
            </a:r>
            <a:r>
              <a:rPr lang="ja-JP" altLang="en-US" dirty="0">
                <a:cs typeface="Meiryo UI" pitchFamily="50" charset="-128"/>
              </a:rPr>
              <a:t>を行っていくことが大切です。個別支援会議を行うことで、「案」を修正していくことを体験してもらいましょう。</a:t>
            </a:r>
            <a:r>
              <a:rPr lang="ja-JP" altLang="en-US" sz="2400" dirty="0">
                <a:solidFill>
                  <a:schemeClr val="accent2">
                    <a:lumMod val="50000"/>
                  </a:schemeClr>
                </a:solidFill>
                <a:cs typeface="Meiryo UI" pitchFamily="50" charset="-128"/>
              </a:rPr>
              <a:t>（そのような体験ができる演習事例であり、演習の進め方にしていくことは重点ポイントの一つです。）</a:t>
            </a:r>
            <a:endParaRPr lang="en-US" altLang="ja-JP" dirty="0">
              <a:cs typeface="Meiryo UI" pitchFamily="50" charset="-128"/>
            </a:endParaRPr>
          </a:p>
          <a:p>
            <a:pPr>
              <a:lnSpc>
                <a:spcPct val="125000"/>
              </a:lnSpc>
            </a:pPr>
            <a:r>
              <a:rPr lang="ja-JP" altLang="ja-JP" dirty="0"/>
              <a:t>個別支援計画作成に</a:t>
            </a:r>
            <a:r>
              <a:rPr lang="ja-JP" altLang="en-US" dirty="0"/>
              <a:t>当たり</a:t>
            </a:r>
            <a:r>
              <a:rPr lang="ja-JP" altLang="ja-JP" dirty="0"/>
              <a:t>本人との面接</a:t>
            </a:r>
            <a:r>
              <a:rPr lang="ja-JP" altLang="en-US" dirty="0"/>
              <a:t>を実施。</a:t>
            </a:r>
            <a:r>
              <a:rPr lang="ja-JP" altLang="ja-JP" dirty="0"/>
              <a:t>事業所におけるニーズ把握</a:t>
            </a:r>
            <a:r>
              <a:rPr lang="ja-JP" altLang="en-US" dirty="0"/>
              <a:t>を行う。</a:t>
            </a:r>
            <a:endParaRPr lang="en-US" altLang="ja-JP" dirty="0"/>
          </a:p>
          <a:p>
            <a:pPr>
              <a:lnSpc>
                <a:spcPct val="125000"/>
              </a:lnSpc>
            </a:pPr>
            <a:r>
              <a:rPr kumimoji="1" lang="ja-JP" altLang="en-US" dirty="0"/>
              <a:t>ロールプレイでは、関係者の意見の違いや、その中で戸惑う本人や家族がいることを確認することがポイントです。</a:t>
            </a:r>
          </a:p>
        </p:txBody>
      </p:sp>
    </p:spTree>
    <p:extLst>
      <p:ext uri="{BB962C8B-B14F-4D97-AF65-F5344CB8AC3E}">
        <p14:creationId xmlns:p14="http://schemas.microsoft.com/office/powerpoint/2010/main" val="2528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EAC4-A85F-4CAA-81AE-2587091CDCB2}"/>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⑤</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個別支援計画の作成・発表</a:t>
            </a:r>
            <a:endParaRPr kumimoji="1" lang="ja-JP" altLang="en-US" dirty="0"/>
          </a:p>
        </p:txBody>
      </p:sp>
      <p:sp>
        <p:nvSpPr>
          <p:cNvPr id="3" name="コンテンツ プレースホルダー 2">
            <a:extLst>
              <a:ext uri="{FF2B5EF4-FFF2-40B4-BE49-F238E27FC236}">
                <a16:creationId xmlns:a16="http://schemas.microsoft.com/office/drawing/2014/main" id="{7628F292-D54F-4A6F-86FB-3198898D22EC}"/>
              </a:ext>
            </a:extLst>
          </p:cNvPr>
          <p:cNvSpPr>
            <a:spLocks noGrp="1"/>
          </p:cNvSpPr>
          <p:nvPr>
            <p:ph idx="1"/>
          </p:nvPr>
        </p:nvSpPr>
        <p:spPr>
          <a:xfrm>
            <a:off x="628650" y="1825625"/>
            <a:ext cx="8006064" cy="4351338"/>
          </a:xfrm>
        </p:spPr>
        <p:txBody>
          <a:bodyPr>
            <a:normAutofit/>
          </a:bodyPr>
          <a:lstStyle/>
          <a:p>
            <a:r>
              <a:rPr lang="ja-JP" altLang="ja-JP" dirty="0"/>
              <a:t>個別支援計画の作成</a:t>
            </a:r>
            <a:endParaRPr lang="en-US" altLang="ja-JP" dirty="0"/>
          </a:p>
          <a:p>
            <a:r>
              <a:rPr lang="ja-JP" altLang="en-US" dirty="0"/>
              <a:t>ご本人が納得し理解できる内容の計画になっているか。</a:t>
            </a:r>
            <a:endParaRPr lang="ja-JP" altLang="ja-JP" dirty="0"/>
          </a:p>
          <a:p>
            <a:pPr>
              <a:lnSpc>
                <a:spcPct val="125000"/>
              </a:lnSpc>
            </a:pPr>
            <a:r>
              <a:rPr lang="ja-JP" altLang="en-US" dirty="0"/>
              <a:t>個別支援計画作成後の発表の時間は、ご本人さん役を発表用の個別支援計画の表の横に座っていただき、発表者はご本人が理解できる言葉で計画内容を説明していくというやり方をしていった会場もありました。</a:t>
            </a:r>
            <a:r>
              <a:rPr lang="ja-JP" altLang="en-US" sz="2400" dirty="0"/>
              <a:t>（僕がわかるように話してください、とご本人さん役が言っていた場面もありました。）</a:t>
            </a:r>
            <a:endParaRPr lang="en-US" altLang="ja-JP" dirty="0"/>
          </a:p>
          <a:p>
            <a:endParaRPr kumimoji="1" lang="ja-JP" altLang="en-US" dirty="0"/>
          </a:p>
        </p:txBody>
      </p:sp>
    </p:spTree>
    <p:extLst>
      <p:ext uri="{BB962C8B-B14F-4D97-AF65-F5344CB8AC3E}">
        <p14:creationId xmlns:p14="http://schemas.microsoft.com/office/powerpoint/2010/main" val="5538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87C26-337F-42D7-9580-DD82AD8CA3F3}"/>
              </a:ext>
            </a:extLst>
          </p:cNvPr>
          <p:cNvSpPr>
            <a:spLocks noGrp="1"/>
          </p:cNvSpPr>
          <p:nvPr>
            <p:ph type="title"/>
          </p:nvPr>
        </p:nvSpPr>
        <p:spPr>
          <a:xfrm>
            <a:off x="628650" y="365126"/>
            <a:ext cx="840105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⑥</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サービス担当者会議のロールプレイ</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dirty="0">
                <a:solidFill>
                  <a:srgbClr val="0070C0"/>
                </a:solidFill>
                <a:latin typeface="HGP創英角ｺﾞｼｯｸUB" panose="020B0900000000000000" pitchFamily="50" charset="-128"/>
                <a:ea typeface="HGP創英角ｺﾞｼｯｸUB" panose="020B0900000000000000" pitchFamily="50" charset="-128"/>
              </a:rPr>
              <a:t>（モニタ）追加情報の提示</a:t>
            </a:r>
            <a:endParaRPr kumimoji="1" lang="ja-JP" altLang="en-US" dirty="0"/>
          </a:p>
        </p:txBody>
      </p:sp>
      <p:sp>
        <p:nvSpPr>
          <p:cNvPr id="3" name="コンテンツ プレースホルダー 2">
            <a:extLst>
              <a:ext uri="{FF2B5EF4-FFF2-40B4-BE49-F238E27FC236}">
                <a16:creationId xmlns:a16="http://schemas.microsoft.com/office/drawing/2014/main" id="{8EC0911A-7BC7-48CB-9D23-000916E6A2C6}"/>
              </a:ext>
            </a:extLst>
          </p:cNvPr>
          <p:cNvSpPr>
            <a:spLocks noGrp="1"/>
          </p:cNvSpPr>
          <p:nvPr>
            <p:ph idx="1"/>
          </p:nvPr>
        </p:nvSpPr>
        <p:spPr>
          <a:xfrm>
            <a:off x="486137" y="1825624"/>
            <a:ext cx="8264323" cy="4667249"/>
          </a:xfrm>
        </p:spPr>
        <p:txBody>
          <a:bodyPr>
            <a:normAutofit/>
          </a:bodyPr>
          <a:lstStyle/>
          <a:p>
            <a:pPr>
              <a:lnSpc>
                <a:spcPct val="125000"/>
              </a:lnSpc>
            </a:pPr>
            <a:r>
              <a:rPr lang="ja-JP" altLang="ja-JP" sz="2400" dirty="0"/>
              <a:t>モニタリング（サービス担当者会議）</a:t>
            </a:r>
            <a:endParaRPr lang="en-US" altLang="ja-JP" sz="2400" dirty="0"/>
          </a:p>
          <a:p>
            <a:pPr>
              <a:lnSpc>
                <a:spcPct val="125000"/>
              </a:lnSpc>
            </a:pPr>
            <a:r>
              <a:rPr lang="ja-JP" altLang="en-US" sz="2400" dirty="0"/>
              <a:t>頼りない相談支援専門員の設定です。</a:t>
            </a:r>
            <a:endParaRPr lang="ja-JP" altLang="ja-JP" sz="2400" dirty="0"/>
          </a:p>
          <a:p>
            <a:pPr>
              <a:lnSpc>
                <a:spcPct val="125000"/>
              </a:lnSpc>
            </a:pPr>
            <a:r>
              <a:rPr lang="ja-JP" altLang="en-US" sz="2400" dirty="0"/>
              <a:t>モニタリングの演習では、</a:t>
            </a:r>
            <a:r>
              <a:rPr lang="en-US" altLang="ja-JP" sz="2400" dirty="0"/>
              <a:t>GH</a:t>
            </a:r>
            <a:r>
              <a:rPr lang="ja-JP" altLang="en-US" sz="2400" dirty="0"/>
              <a:t>と日中活動の事業所それぞれの</a:t>
            </a:r>
            <a:r>
              <a:rPr lang="ja-JP" altLang="en-US" sz="2400" dirty="0">
                <a:solidFill>
                  <a:srgbClr val="FF0000"/>
                </a:solidFill>
              </a:rPr>
              <a:t>サービス管理責任者が中心</a:t>
            </a:r>
            <a:r>
              <a:rPr lang="ja-JP" altLang="en-US" sz="2400" dirty="0"/>
              <a:t>となって実施する二つの会議で、ご本人が思いを語る時に、それぞれ違ったニーズを表明していく設定にし、場面によってご本人さんの思いが違ってくると、個別支援計画の内容も違ってくることに気付いていくといった設定にしています。</a:t>
            </a:r>
            <a:endParaRPr lang="en-US" altLang="ja-JP" sz="2400" dirty="0"/>
          </a:p>
          <a:p>
            <a:endParaRPr lang="x-none" altLang="ja-JP" dirty="0"/>
          </a:p>
          <a:p>
            <a:endParaRPr kumimoji="1" lang="ja-JP" altLang="en-US" dirty="0"/>
          </a:p>
        </p:txBody>
      </p:sp>
    </p:spTree>
    <p:extLst>
      <p:ext uri="{BB962C8B-B14F-4D97-AF65-F5344CB8AC3E}">
        <p14:creationId xmlns:p14="http://schemas.microsoft.com/office/powerpoint/2010/main" val="1995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⑦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個別支援計画修正案の作成</a:t>
            </a:r>
            <a:endParaRPr kumimoji="1" lang="ja-JP" altLang="en-US"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2152891"/>
            <a:ext cx="7886700" cy="4490976"/>
          </a:xfrm>
        </p:spPr>
        <p:txBody>
          <a:bodyPr>
            <a:normAutofit/>
          </a:bodyPr>
          <a:lstStyle/>
          <a:p>
            <a:pPr>
              <a:lnSpc>
                <a:spcPct val="125000"/>
              </a:lnSpc>
            </a:pPr>
            <a:r>
              <a:rPr kumimoji="1" lang="ja-JP" altLang="en-US" sz="2400" dirty="0"/>
              <a:t>計画は、ご本人の成長・発達によって内容も深化していきます。そのためには、何度も会議を重ねて、関係機関の情報、事業所内での活動の様子から、「今、ここ」での本人の状況をアセスメントし、計画修正をしていくことが大事です。</a:t>
            </a:r>
            <a:endParaRPr kumimoji="1" lang="en-US" altLang="ja-JP" sz="2400" dirty="0"/>
          </a:p>
          <a:p>
            <a:pPr>
              <a:lnSpc>
                <a:spcPct val="125000"/>
              </a:lnSpc>
            </a:pPr>
            <a:r>
              <a:rPr lang="ja-JP" altLang="en-US" sz="2400" dirty="0"/>
              <a:t>ＧＨと就Ｂの個別支援計画を見比べることで、今まで自分たちの事業所の個別支援計画だけでは見えなかった気づきがあります。</a:t>
            </a:r>
            <a:endParaRPr kumimoji="1" lang="ja-JP" altLang="en-US" sz="2400" dirty="0"/>
          </a:p>
        </p:txBody>
      </p:sp>
    </p:spTree>
    <p:extLst>
      <p:ext uri="{BB962C8B-B14F-4D97-AF65-F5344CB8AC3E}">
        <p14:creationId xmlns:p14="http://schemas.microsoft.com/office/powerpoint/2010/main" val="13600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1526084"/>
            <a:ext cx="7886700" cy="4490976"/>
          </a:xfrm>
        </p:spPr>
        <p:txBody>
          <a:bodyPr>
            <a:normAutofit fontScale="77500" lnSpcReduction="20000"/>
          </a:bodyPr>
          <a:lstStyle/>
          <a:p>
            <a:pPr marL="0" indent="0">
              <a:lnSpc>
                <a:spcPct val="125000"/>
              </a:lnSpc>
              <a:buNone/>
            </a:pPr>
            <a:r>
              <a:rPr lang="ja-JP" altLang="en-US" sz="2400" dirty="0"/>
              <a:t>・大目標としては、個別支援計画の原案作成ができるようになること。</a:t>
            </a:r>
            <a:endParaRPr lang="en-US" altLang="ja-JP" sz="2400" dirty="0"/>
          </a:p>
          <a:p>
            <a:pPr marL="0" indent="0">
              <a:lnSpc>
                <a:spcPct val="125000"/>
              </a:lnSpc>
              <a:buNone/>
            </a:pPr>
            <a:r>
              <a:rPr kumimoji="1" lang="ja-JP" altLang="en-US" sz="2400" dirty="0"/>
              <a:t>・障害者支援の理念を理解すること</a:t>
            </a:r>
            <a:endParaRPr kumimoji="1" lang="en-US" altLang="ja-JP" sz="2400" dirty="0"/>
          </a:p>
          <a:p>
            <a:pPr marL="0" indent="0">
              <a:lnSpc>
                <a:spcPct val="125000"/>
              </a:lnSpc>
              <a:buNone/>
            </a:pPr>
            <a:r>
              <a:rPr lang="ja-JP" altLang="en-US" sz="2400" dirty="0"/>
              <a:t>・利用者へのサービス管理のプロセスの全体像を理解すること</a:t>
            </a:r>
            <a:endParaRPr lang="en-US" altLang="ja-JP" sz="2400" dirty="0"/>
          </a:p>
          <a:p>
            <a:pPr marL="0" indent="0">
              <a:lnSpc>
                <a:spcPct val="125000"/>
              </a:lnSpc>
              <a:buNone/>
            </a:pPr>
            <a:r>
              <a:rPr kumimoji="1" lang="ja-JP" altLang="en-US" sz="2400" dirty="0"/>
              <a:t>・サービス等利用計画と個別支援計画の関係性を理解すること</a:t>
            </a:r>
            <a:endParaRPr kumimoji="1" lang="en-US" altLang="ja-JP" sz="2400" dirty="0"/>
          </a:p>
          <a:p>
            <a:pPr marL="0" indent="0">
              <a:lnSpc>
                <a:spcPct val="125000"/>
              </a:lnSpc>
              <a:buNone/>
            </a:pPr>
            <a:r>
              <a:rPr lang="ja-JP" altLang="en-US" sz="2400" dirty="0"/>
              <a:t>・相談支援専門員との連携を理解すること（特に、支援開始後はサビ児管からの発信とすること）</a:t>
            </a:r>
            <a:endParaRPr lang="en-US" altLang="ja-JP" sz="2400" dirty="0"/>
          </a:p>
          <a:p>
            <a:pPr marL="0" indent="0">
              <a:lnSpc>
                <a:spcPct val="125000"/>
              </a:lnSpc>
              <a:buNone/>
            </a:pPr>
            <a:r>
              <a:rPr kumimoji="1" lang="ja-JP" altLang="en-US" sz="2400" dirty="0"/>
              <a:t>・地域課題への気づき、協議会の重要性までが繋がっていることを理解すること</a:t>
            </a:r>
            <a:endParaRPr kumimoji="1" lang="en-US" altLang="ja-JP" sz="2400" dirty="0"/>
          </a:p>
          <a:p>
            <a:pPr marL="0" indent="0">
              <a:lnSpc>
                <a:spcPct val="125000"/>
              </a:lnSpc>
              <a:buNone/>
            </a:pPr>
            <a:r>
              <a:rPr lang="ja-JP" altLang="en-US" sz="2400" dirty="0"/>
              <a:t>・複数のサービスを利用している利用者の場合、各サービス事業所同士の連携を理解すること</a:t>
            </a:r>
            <a:endParaRPr lang="en-US" altLang="ja-JP" sz="2400" dirty="0"/>
          </a:p>
          <a:p>
            <a:pPr marL="0" indent="0">
              <a:lnSpc>
                <a:spcPct val="125000"/>
              </a:lnSpc>
              <a:buNone/>
            </a:pPr>
            <a:r>
              <a:rPr kumimoji="1" lang="ja-JP" altLang="en-US" sz="2400" dirty="0"/>
              <a:t>・本人理解のために、生育歴や子ども時代の情報連携、医療や学校等関係機関との連携を理解すること</a:t>
            </a:r>
            <a:endParaRPr kumimoji="1" lang="en-US" altLang="ja-JP" sz="2400" dirty="0"/>
          </a:p>
        </p:txBody>
      </p:sp>
    </p:spTree>
    <p:extLst>
      <p:ext uri="{BB962C8B-B14F-4D97-AF65-F5344CB8AC3E}">
        <p14:creationId xmlns:p14="http://schemas.microsoft.com/office/powerpoint/2010/main" val="7113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750" y="1634556"/>
            <a:ext cx="630061" cy="1661871"/>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fontAlgn="base">
              <a:spcBef>
                <a:spcPct val="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latin typeface="Arial" charset="0"/>
                <a:ea typeface="ＭＳ Ｐゴシック" charset="-128"/>
              </a:rPr>
              <a:t>　　　　　　</a:t>
            </a:r>
          </a:p>
        </p:txBody>
      </p:sp>
      <p:sp>
        <p:nvSpPr>
          <p:cNvPr id="34" name="Rectangle 6"/>
          <p:cNvSpPr>
            <a:spLocks noChangeArrowheads="1"/>
          </p:cNvSpPr>
          <p:nvPr/>
        </p:nvSpPr>
        <p:spPr bwMode="auto">
          <a:xfrm>
            <a:off x="983629" y="1634556"/>
            <a:ext cx="431521" cy="1661871"/>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fontAlgn="base">
              <a:spcBef>
                <a:spcPct val="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latin typeface="Arial" charset="0"/>
                <a:ea typeface="ＭＳ Ｐゴシック" charset="-128"/>
              </a:rPr>
              <a:t>　　　　　　</a:t>
            </a:r>
          </a:p>
        </p:txBody>
      </p:sp>
      <p:cxnSp>
        <p:nvCxnSpPr>
          <p:cNvPr id="28" name="直線コネクタ 27"/>
          <p:cNvCxnSpPr/>
          <p:nvPr/>
        </p:nvCxnSpPr>
        <p:spPr>
          <a:xfrm>
            <a:off x="252237" y="3628385"/>
            <a:ext cx="843999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16208" y="1633549"/>
            <a:ext cx="431521" cy="166187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defTabSz="844083" fontAlgn="base">
              <a:spcBef>
                <a:spcPct val="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latin typeface="Arial" charset="0"/>
                <a:ea typeface="ＭＳ Ｐゴシック" charset="-128"/>
              </a:rPr>
              <a:t>　　　　　　</a:t>
            </a:r>
          </a:p>
        </p:txBody>
      </p:sp>
      <p:sp>
        <p:nvSpPr>
          <p:cNvPr id="47110" name="Rectangle 7"/>
          <p:cNvSpPr>
            <a:spLocks noChangeArrowheads="1"/>
          </p:cNvSpPr>
          <p:nvPr/>
        </p:nvSpPr>
        <p:spPr bwMode="auto">
          <a:xfrm>
            <a:off x="1907445" y="1368360"/>
            <a:ext cx="431521" cy="219323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サービス等利用計画案等</a:t>
            </a:r>
            <a:endParaRPr lang="ja-JP" altLang="en-US" sz="1477" dirty="0">
              <a:solidFill>
                <a:srgbClr val="000000"/>
              </a:solidFill>
              <a:latin typeface="Arial" charset="0"/>
              <a:ea typeface="ＭＳ Ｐゴシック" charset="-128"/>
            </a:endParaRPr>
          </a:p>
        </p:txBody>
      </p:sp>
      <p:sp>
        <p:nvSpPr>
          <p:cNvPr id="47111" name="Rectangle 38"/>
          <p:cNvSpPr>
            <a:spLocks noChangeArrowheads="1"/>
          </p:cNvSpPr>
          <p:nvPr/>
        </p:nvSpPr>
        <p:spPr bwMode="auto">
          <a:xfrm>
            <a:off x="6129435" y="3790884"/>
            <a:ext cx="430508" cy="1594080"/>
          </a:xfrm>
          <a:prstGeom prst="rect">
            <a:avLst/>
          </a:prstGeom>
          <a:solidFill>
            <a:srgbClr val="FFFF99"/>
          </a:solidFill>
          <a:ln w="9525">
            <a:solidFill>
              <a:schemeClr val="tx1"/>
            </a:solidFill>
            <a:miter lim="800000"/>
            <a:headEnd/>
            <a:tailEnd/>
          </a:ln>
        </p:spPr>
        <p:txBody>
          <a:bodyPr vert="eaVert" wrap="none" lIns="84266" tIns="0" rIns="84266" bIns="0" anchor="ctr"/>
          <a:lstStyle/>
          <a:p>
            <a:pPr algn="ctr" defTabSz="844083" fontAlgn="base">
              <a:spcBef>
                <a:spcPct val="5000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個別支援計画</a:t>
            </a:r>
            <a:endParaRPr lang="ja-JP" altLang="en-US" sz="1846" dirty="0">
              <a:solidFill>
                <a:srgbClr val="000000"/>
              </a:solidFill>
              <a:latin typeface="Arial" charset="0"/>
              <a:ea typeface="ＭＳ Ｐゴシック" charset="-128"/>
            </a:endParaRPr>
          </a:p>
        </p:txBody>
      </p:sp>
      <p:sp>
        <p:nvSpPr>
          <p:cNvPr id="47112" name="Line 40"/>
          <p:cNvSpPr>
            <a:spLocks noChangeShapeType="1"/>
          </p:cNvSpPr>
          <p:nvPr/>
        </p:nvSpPr>
        <p:spPr bwMode="auto">
          <a:xfrm>
            <a:off x="3707960" y="3362206"/>
            <a:ext cx="216774" cy="398769"/>
          </a:xfrm>
          <a:prstGeom prst="line">
            <a:avLst/>
          </a:prstGeom>
          <a:noFill/>
          <a:ln w="50800">
            <a:solidFill>
              <a:schemeClr val="tx1"/>
            </a:solidFill>
            <a:round/>
            <a:headEnd/>
            <a:tailEnd type="triangle" w="med" len="med"/>
          </a:ln>
        </p:spPr>
        <p:txBody>
          <a:bodyPr lIns="84266" tIns="42135" rIns="84266" bIns="42135"/>
          <a:lstStyle/>
          <a:p>
            <a:pPr defTabSz="844083" fontAlgn="base">
              <a:spcBef>
                <a:spcPct val="0"/>
              </a:spcBef>
              <a:spcAft>
                <a:spcPct val="0"/>
              </a:spcAft>
              <a:defRPr/>
            </a:pPr>
            <a:endParaRPr lang="ja-JP" altLang="en-US" sz="1662" dirty="0">
              <a:solidFill>
                <a:prstClr val="black"/>
              </a:solidFill>
              <a:latin typeface="Arial" charset="0"/>
              <a:ea typeface="ＭＳ Ｐゴシック" charset="-128"/>
            </a:endParaRPr>
          </a:p>
        </p:txBody>
      </p:sp>
      <p:sp>
        <p:nvSpPr>
          <p:cNvPr id="47113" name="Rectangle 49"/>
          <p:cNvSpPr>
            <a:spLocks noChangeArrowheads="1"/>
          </p:cNvSpPr>
          <p:nvPr/>
        </p:nvSpPr>
        <p:spPr bwMode="auto">
          <a:xfrm>
            <a:off x="7466538" y="3741037"/>
            <a:ext cx="430508" cy="1947988"/>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defTabSz="844083" fontAlgn="base">
              <a:spcBef>
                <a:spcPct val="5000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モニタリング</a:t>
            </a:r>
            <a:endParaRPr lang="ja-JP" altLang="en-US" sz="1846" dirty="0">
              <a:solidFill>
                <a:srgbClr val="000000"/>
              </a:solidFill>
              <a:latin typeface="Arial" charset="0"/>
              <a:ea typeface="ＭＳ Ｐゴシック" charset="-128"/>
            </a:endParaRPr>
          </a:p>
        </p:txBody>
      </p:sp>
      <p:sp>
        <p:nvSpPr>
          <p:cNvPr id="23" name="Rectangle 50"/>
          <p:cNvSpPr>
            <a:spLocks noChangeArrowheads="1"/>
          </p:cNvSpPr>
          <p:nvPr/>
        </p:nvSpPr>
        <p:spPr bwMode="auto">
          <a:xfrm>
            <a:off x="118584" y="1368361"/>
            <a:ext cx="464949" cy="1992849"/>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fontAlgn="base">
              <a:spcBef>
                <a:spcPct val="0"/>
              </a:spcBef>
              <a:spcAft>
                <a:spcPct val="0"/>
              </a:spcAft>
              <a:defRPr/>
            </a:pPr>
            <a:r>
              <a:rPr lang="ja-JP" altLang="en-US" sz="1846"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411896" y="2564668"/>
            <a:ext cx="332251" cy="1927052"/>
          </a:xfrm>
          <a:prstGeom prst="roundRect">
            <a:avLst>
              <a:gd name="adj" fmla="val 0"/>
            </a:avLst>
          </a:prstGeom>
          <a:solidFill>
            <a:srgbClr val="FF9999"/>
          </a:solidFill>
          <a:ln w="9525" algn="ctr">
            <a:solidFill>
              <a:schemeClr val="tx1"/>
            </a:solidFill>
            <a:miter lim="800000"/>
            <a:headEnd/>
            <a:tailEnd/>
          </a:ln>
        </p:spPr>
        <p:txBody>
          <a:bodyPr vert="eaVert" wrap="none" lIns="33174" tIns="42135" rIns="33174" bIns="42135" anchor="ctr"/>
          <a:lstStyle/>
          <a:p>
            <a:pPr algn="ctr" defTabSz="844083" fontAlgn="base">
              <a:lnSpc>
                <a:spcPts val="1568"/>
              </a:lnSpc>
              <a:spcBef>
                <a:spcPct val="0"/>
              </a:spcBef>
              <a:spcAft>
                <a:spcPct val="0"/>
              </a:spcAft>
              <a:defRPr/>
            </a:pPr>
            <a:r>
              <a:rPr lang="ja-JP" altLang="en-US" sz="1662" b="1" dirty="0">
                <a:solidFill>
                  <a:srgbClr val="000000"/>
                </a:solidFill>
                <a:latin typeface="ＭＳ Ｐゴシック" charset="-128"/>
                <a:ea typeface="ＭＳ Ｐゴシック" charset="-128"/>
              </a:rPr>
              <a:t>支給決定（市町村）</a:t>
            </a:r>
            <a:endParaRPr lang="en-US" altLang="ja-JP" sz="1662" b="1" dirty="0">
              <a:solidFill>
                <a:srgbClr val="000000"/>
              </a:solidFill>
              <a:latin typeface="ＭＳ Ｐゴシック" charset="-128"/>
              <a:ea typeface="ＭＳ Ｐゴシック" charset="-128"/>
            </a:endParaRPr>
          </a:p>
        </p:txBody>
      </p:sp>
      <p:sp>
        <p:nvSpPr>
          <p:cNvPr id="33" name="Rectangle 50"/>
          <p:cNvSpPr>
            <a:spLocks noChangeArrowheads="1"/>
          </p:cNvSpPr>
          <p:nvPr/>
        </p:nvSpPr>
        <p:spPr bwMode="auto">
          <a:xfrm>
            <a:off x="118584" y="4027154"/>
            <a:ext cx="464949" cy="1993846"/>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fontAlgn="base">
              <a:spcBef>
                <a:spcPct val="0"/>
              </a:spcBef>
              <a:spcAft>
                <a:spcPct val="0"/>
              </a:spcAft>
              <a:defRPr/>
            </a:pPr>
            <a:r>
              <a:rPr lang="ja-JP" altLang="en-US" sz="1846"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474296" y="3881604"/>
            <a:ext cx="431521" cy="1660874"/>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defTabSz="844083" fontAlgn="base">
              <a:spcBef>
                <a:spcPct val="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latin typeface="Arial" charset="0"/>
                <a:ea typeface="ＭＳ Ｐゴシック" charset="-128"/>
              </a:rPr>
              <a:t>　　　　　　</a:t>
            </a:r>
          </a:p>
        </p:txBody>
      </p:sp>
      <p:sp>
        <p:nvSpPr>
          <p:cNvPr id="47118" name="Rectangle 7"/>
          <p:cNvSpPr>
            <a:spLocks noChangeArrowheads="1"/>
          </p:cNvSpPr>
          <p:nvPr/>
        </p:nvSpPr>
        <p:spPr bwMode="auto">
          <a:xfrm>
            <a:off x="3276272" y="1435171"/>
            <a:ext cx="430509" cy="2060640"/>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サービス等利用計画等</a:t>
            </a:r>
            <a:endParaRPr lang="ja-JP" altLang="en-US" sz="1477" dirty="0">
              <a:solidFill>
                <a:srgbClr val="000000"/>
              </a:solidFill>
              <a:latin typeface="Arial" charset="0"/>
              <a:ea typeface="ＭＳ Ｐゴシック" charset="-128"/>
            </a:endParaRPr>
          </a:p>
        </p:txBody>
      </p:sp>
      <p:sp>
        <p:nvSpPr>
          <p:cNvPr id="43" name="右矢印 42"/>
          <p:cNvSpPr/>
          <p:nvPr/>
        </p:nvSpPr>
        <p:spPr>
          <a:xfrm>
            <a:off x="4954415" y="4288349"/>
            <a:ext cx="267422"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fontAlgn="base">
              <a:spcBef>
                <a:spcPct val="0"/>
              </a:spcBef>
              <a:spcAft>
                <a:spcPct val="0"/>
              </a:spcAft>
              <a:defRPr/>
            </a:pPr>
            <a:endParaRPr lang="ja-JP" altLang="en-US" sz="1662" b="1" dirty="0">
              <a:solidFill>
                <a:prstClr val="white"/>
              </a:solidFill>
              <a:latin typeface="Arial"/>
              <a:ea typeface="ＭＳ Ｐゴシック"/>
            </a:endParaRPr>
          </a:p>
        </p:txBody>
      </p:sp>
      <p:sp>
        <p:nvSpPr>
          <p:cNvPr id="47120" name="Rectangle 52"/>
          <p:cNvSpPr>
            <a:spLocks noChangeArrowheads="1"/>
          </p:cNvSpPr>
          <p:nvPr/>
        </p:nvSpPr>
        <p:spPr bwMode="auto">
          <a:xfrm>
            <a:off x="5766792" y="3429001"/>
            <a:ext cx="265396" cy="1695766"/>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defTabSz="844083" fontAlgn="base">
              <a:lnSpc>
                <a:spcPts val="1568"/>
              </a:lnSpc>
              <a:spcBef>
                <a:spcPct val="0"/>
              </a:spcBef>
              <a:spcAft>
                <a:spcPct val="0"/>
              </a:spcAft>
              <a:defRPr/>
            </a:pPr>
            <a:r>
              <a:rPr lang="ja-JP" altLang="en-US" sz="1477" b="1" dirty="0">
                <a:solidFill>
                  <a:srgbClr val="000000"/>
                </a:solidFill>
                <a:latin typeface="ＭＳ Ｐゴシック" charset="-128"/>
                <a:ea typeface="ＭＳ Ｐゴシック" charset="-128"/>
              </a:rPr>
              <a:t>個別支援会議</a:t>
            </a:r>
            <a:endParaRPr lang="en-US" altLang="ja-JP" sz="1477" b="1" dirty="0">
              <a:solidFill>
                <a:srgbClr val="000000"/>
              </a:solidFill>
              <a:latin typeface="ＭＳ Ｐゴシック" charset="-128"/>
              <a:ea typeface="ＭＳ Ｐゴシック" charset="-128"/>
            </a:endParaRPr>
          </a:p>
        </p:txBody>
      </p:sp>
      <p:sp>
        <p:nvSpPr>
          <p:cNvPr id="47121" name="Rectangle 7"/>
          <p:cNvSpPr>
            <a:spLocks noChangeArrowheads="1"/>
          </p:cNvSpPr>
          <p:nvPr/>
        </p:nvSpPr>
        <p:spPr bwMode="auto">
          <a:xfrm>
            <a:off x="7380714" y="1368360"/>
            <a:ext cx="516610" cy="21264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継続サービス利用支援等</a:t>
            </a:r>
            <a:endParaRPr lang="en-US" altLang="ja-JP" sz="1477" dirty="0">
              <a:solidFill>
                <a:srgbClr val="000000"/>
              </a:solidFill>
              <a:latin typeface="HG創英角ﾎﾟｯﾌﾟ体" pitchFamily="49" charset="-128"/>
              <a:ea typeface="HG創英角ﾎﾟｯﾌﾟ体" pitchFamily="49" charset="-128"/>
            </a:endParaRPr>
          </a:p>
          <a:p>
            <a:pPr algn="ct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（モニタリング）</a:t>
            </a:r>
            <a:endParaRPr lang="ja-JP" altLang="en-US" sz="1477" dirty="0">
              <a:solidFill>
                <a:srgbClr val="000000"/>
              </a:solidFill>
              <a:latin typeface="Arial" charset="0"/>
              <a:ea typeface="ＭＳ Ｐゴシック" charset="-128"/>
            </a:endParaRPr>
          </a:p>
        </p:txBody>
      </p:sp>
      <p:sp>
        <p:nvSpPr>
          <p:cNvPr id="47122" name="Rectangle 7"/>
          <p:cNvSpPr>
            <a:spLocks noChangeArrowheads="1"/>
          </p:cNvSpPr>
          <p:nvPr/>
        </p:nvSpPr>
        <p:spPr bwMode="auto">
          <a:xfrm>
            <a:off x="6875085" y="3746027"/>
            <a:ext cx="505468" cy="21912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個別支援計画の実施</a:t>
            </a:r>
            <a:endParaRPr lang="en-US" altLang="ja-JP" sz="1477" dirty="0">
              <a:solidFill>
                <a:srgbClr val="000000"/>
              </a:solidFill>
              <a:latin typeface="HG創英角ﾎﾟｯﾌﾟ体" pitchFamily="49" charset="-128"/>
              <a:ea typeface="HG創英角ﾎﾟｯﾌﾟ体" pitchFamily="49" charset="-128"/>
            </a:endParaRPr>
          </a:p>
          <a:p>
            <a:pPr algn="ct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（サービスの提供）</a:t>
            </a:r>
            <a:endParaRPr lang="ja-JP" altLang="en-US" sz="1477" dirty="0">
              <a:solidFill>
                <a:srgbClr val="000000"/>
              </a:solidFill>
              <a:latin typeface="Arial" charset="0"/>
              <a:ea typeface="ＭＳ Ｐゴシック" charset="-128"/>
            </a:endParaRPr>
          </a:p>
        </p:txBody>
      </p:sp>
      <p:sp>
        <p:nvSpPr>
          <p:cNvPr id="50" name="右矢印 49"/>
          <p:cNvSpPr/>
          <p:nvPr/>
        </p:nvSpPr>
        <p:spPr>
          <a:xfrm>
            <a:off x="6629902" y="4288349"/>
            <a:ext cx="187397"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fontAlgn="base">
              <a:spcBef>
                <a:spcPct val="0"/>
              </a:spcBef>
              <a:spcAft>
                <a:spcPct val="0"/>
              </a:spcAft>
              <a:defRPr/>
            </a:pPr>
            <a:endParaRPr lang="ja-JP" altLang="en-US" sz="1662" b="1" dirty="0">
              <a:solidFill>
                <a:prstClr val="white"/>
              </a:solidFill>
              <a:latin typeface="Arial"/>
              <a:ea typeface="ＭＳ Ｐゴシック"/>
            </a:endParaRPr>
          </a:p>
        </p:txBody>
      </p:sp>
      <p:sp>
        <p:nvSpPr>
          <p:cNvPr id="47124" name="Rectangle 7"/>
          <p:cNvSpPr>
            <a:spLocks noChangeArrowheads="1"/>
          </p:cNvSpPr>
          <p:nvPr/>
        </p:nvSpPr>
        <p:spPr bwMode="auto">
          <a:xfrm>
            <a:off x="8661169" y="3761972"/>
            <a:ext cx="430509" cy="2192234"/>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defTabSz="844083" fontAlgn="base">
              <a:spcBef>
                <a:spcPct val="0"/>
              </a:spcBef>
              <a:spcAft>
                <a:spcPct val="0"/>
              </a:spcAft>
              <a:defRPr/>
            </a:pPr>
            <a:r>
              <a:rPr lang="ja-JP" altLang="en-US" sz="1477" dirty="0">
                <a:solidFill>
                  <a:srgbClr val="000000"/>
                </a:solidFill>
                <a:latin typeface="HG創英角ﾎﾟｯﾌﾟ体" pitchFamily="49" charset="-128"/>
                <a:ea typeface="HG創英角ﾎﾟｯﾌﾟ体" pitchFamily="49" charset="-128"/>
              </a:rPr>
              <a:t>個別支援計画の変更</a:t>
            </a:r>
            <a:endParaRPr lang="ja-JP" altLang="en-US" sz="1477" dirty="0">
              <a:solidFill>
                <a:srgbClr val="000000"/>
              </a:solidFill>
              <a:latin typeface="Arial" charset="0"/>
              <a:ea typeface="ＭＳ Ｐゴシック" charset="-128"/>
            </a:endParaRPr>
          </a:p>
        </p:txBody>
      </p:sp>
      <p:sp>
        <p:nvSpPr>
          <p:cNvPr id="52" name="右矢印 51"/>
          <p:cNvSpPr/>
          <p:nvPr/>
        </p:nvSpPr>
        <p:spPr>
          <a:xfrm>
            <a:off x="7926441" y="4310281"/>
            <a:ext cx="265396"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fontAlgn="base">
              <a:spcBef>
                <a:spcPct val="0"/>
              </a:spcBef>
              <a:spcAft>
                <a:spcPct val="0"/>
              </a:spcAft>
              <a:defRPr/>
            </a:pPr>
            <a:endParaRPr lang="ja-JP" altLang="en-US" sz="1662" b="1" dirty="0">
              <a:solidFill>
                <a:prstClr val="white"/>
              </a:solidFill>
              <a:latin typeface="Arial"/>
              <a:ea typeface="ＭＳ Ｐゴシック"/>
            </a:endParaRPr>
          </a:p>
        </p:txBody>
      </p:sp>
      <p:sp>
        <p:nvSpPr>
          <p:cNvPr id="47126" name="Rectangle 52"/>
          <p:cNvSpPr>
            <a:spLocks noChangeArrowheads="1"/>
          </p:cNvSpPr>
          <p:nvPr/>
        </p:nvSpPr>
        <p:spPr bwMode="auto">
          <a:xfrm>
            <a:off x="2843726" y="1966514"/>
            <a:ext cx="331238" cy="3124357"/>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defTabSz="844083" fontAlgn="base">
              <a:lnSpc>
                <a:spcPts val="1568"/>
              </a:lnSpc>
              <a:spcBef>
                <a:spcPct val="0"/>
              </a:spcBef>
              <a:spcAft>
                <a:spcPct val="0"/>
              </a:spcAft>
              <a:defRPr/>
            </a:pPr>
            <a:r>
              <a:rPr lang="ja-JP" altLang="en-US" sz="1292" b="1" dirty="0">
                <a:solidFill>
                  <a:srgbClr val="000000"/>
                </a:solidFill>
                <a:latin typeface="ＭＳ Ｐゴシック" charset="-128"/>
                <a:ea typeface="ＭＳ Ｐゴシック" charset="-128"/>
              </a:rPr>
              <a:t>サ　ー　ビ　ス　担　当　者　会　議</a:t>
            </a:r>
            <a:endParaRPr lang="en-US" altLang="ja-JP" sz="1292" b="1" dirty="0">
              <a:solidFill>
                <a:srgbClr val="000000"/>
              </a:solidFill>
              <a:latin typeface="ＭＳ Ｐゴシック" charset="-128"/>
              <a:ea typeface="ＭＳ Ｐゴシック" charset="-128"/>
            </a:endParaRPr>
          </a:p>
        </p:txBody>
      </p:sp>
      <p:sp>
        <p:nvSpPr>
          <p:cNvPr id="47127" name="Rectangle 38"/>
          <p:cNvSpPr>
            <a:spLocks noChangeArrowheads="1"/>
          </p:cNvSpPr>
          <p:nvPr/>
        </p:nvSpPr>
        <p:spPr bwMode="auto">
          <a:xfrm>
            <a:off x="5251550" y="3746022"/>
            <a:ext cx="430509" cy="2392615"/>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defTabSz="844083" fontAlgn="base">
              <a:spcBef>
                <a:spcPct val="50000"/>
              </a:spcBef>
              <a:spcAft>
                <a:spcPct val="0"/>
              </a:spcAft>
              <a:defRPr/>
            </a:pPr>
            <a:r>
              <a:rPr lang="ja-JP" altLang="en-US" sz="1846" dirty="0">
                <a:solidFill>
                  <a:srgbClr val="000000"/>
                </a:solidFill>
                <a:latin typeface="HG創英角ﾎﾟｯﾌﾟ体" pitchFamily="49" charset="-128"/>
                <a:ea typeface="HG創英角ﾎﾟｯﾌﾟ体" pitchFamily="49" charset="-128"/>
              </a:rPr>
              <a:t> 個別支援計画の原案</a:t>
            </a:r>
            <a:r>
              <a:rPr lang="ja-JP" altLang="en-US" sz="1846" dirty="0">
                <a:solidFill>
                  <a:srgbClr val="000000"/>
                </a:solidFill>
                <a:latin typeface="Arial" charset="0"/>
                <a:ea typeface="ＭＳ Ｐゴシック" charset="-128"/>
              </a:rPr>
              <a:t>　</a:t>
            </a:r>
          </a:p>
        </p:txBody>
      </p:sp>
      <p:cxnSp>
        <p:nvCxnSpPr>
          <p:cNvPr id="31" name="直線コネクタ 30"/>
          <p:cNvCxnSpPr/>
          <p:nvPr/>
        </p:nvCxnSpPr>
        <p:spPr>
          <a:xfrm>
            <a:off x="3852292" y="1435154"/>
            <a:ext cx="0" cy="465264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8645628" y="1168975"/>
            <a:ext cx="430508" cy="2325822"/>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defTabSz="844083" fontAlgn="base">
              <a:spcBef>
                <a:spcPct val="0"/>
              </a:spcBef>
              <a:spcAft>
                <a:spcPct val="0"/>
              </a:spcAft>
              <a:defRPr/>
            </a:pPr>
            <a:r>
              <a:rPr lang="ja-JP" altLang="en-US" sz="1292" dirty="0">
                <a:solidFill>
                  <a:srgbClr val="000000"/>
                </a:solidFill>
                <a:latin typeface="HG創英角ﾎﾟｯﾌﾟ体" pitchFamily="49" charset="-128"/>
                <a:ea typeface="HG創英角ﾎﾟｯﾌﾟ体" pitchFamily="49" charset="-128"/>
              </a:rPr>
              <a:t>サービス等利用計画等の変更</a:t>
            </a:r>
            <a:endParaRPr lang="ja-JP" altLang="en-US" sz="1292" dirty="0">
              <a:solidFill>
                <a:srgbClr val="000000"/>
              </a:solidFill>
              <a:latin typeface="Arial" charset="0"/>
              <a:ea typeface="ＭＳ Ｐゴシック" charset="-128"/>
            </a:endParaRPr>
          </a:p>
        </p:txBody>
      </p:sp>
      <p:sp>
        <p:nvSpPr>
          <p:cNvPr id="27" name="右矢印 26"/>
          <p:cNvSpPr/>
          <p:nvPr/>
        </p:nvSpPr>
        <p:spPr>
          <a:xfrm>
            <a:off x="7926441" y="2118047"/>
            <a:ext cx="265396" cy="59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fontAlgn="base">
              <a:spcBef>
                <a:spcPct val="0"/>
              </a:spcBef>
              <a:spcAft>
                <a:spcPct val="0"/>
              </a:spcAft>
              <a:defRPr/>
            </a:pPr>
            <a:endParaRPr lang="ja-JP" altLang="en-US" sz="1662" b="1" dirty="0">
              <a:solidFill>
                <a:prstClr val="white"/>
              </a:solidFill>
              <a:latin typeface="Arial"/>
              <a:ea typeface="ＭＳ Ｐゴシック"/>
            </a:endParaRPr>
          </a:p>
        </p:txBody>
      </p:sp>
      <p:sp>
        <p:nvSpPr>
          <p:cNvPr id="47131" name="Rectangle 52"/>
          <p:cNvSpPr>
            <a:spLocks noChangeArrowheads="1"/>
          </p:cNvSpPr>
          <p:nvPr/>
        </p:nvSpPr>
        <p:spPr bwMode="auto">
          <a:xfrm>
            <a:off x="8202275" y="2027335"/>
            <a:ext cx="331238" cy="312435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defTabSz="844083" fontAlgn="base">
              <a:lnSpc>
                <a:spcPts val="1568"/>
              </a:lnSpc>
              <a:spcBef>
                <a:spcPct val="0"/>
              </a:spcBef>
              <a:spcAft>
                <a:spcPct val="0"/>
              </a:spcAft>
              <a:defRPr/>
            </a:pPr>
            <a:r>
              <a:rPr lang="ja-JP" altLang="en-US" sz="1292" b="1" dirty="0">
                <a:solidFill>
                  <a:srgbClr val="000000"/>
                </a:solidFill>
                <a:latin typeface="ＭＳ Ｐゴシック" charset="-128"/>
                <a:ea typeface="ＭＳ Ｐゴシック" charset="-128"/>
              </a:rPr>
              <a:t>サ　ー　ビ　ス　担　当　者　会　議</a:t>
            </a:r>
            <a:endParaRPr lang="en-US" altLang="ja-JP" sz="1292" b="1" dirty="0">
              <a:solidFill>
                <a:srgbClr val="000000"/>
              </a:solidFill>
              <a:latin typeface="ＭＳ Ｐゴシック" charset="-128"/>
              <a:ea typeface="ＭＳ Ｐゴシック" charset="-128"/>
            </a:endParaRPr>
          </a:p>
        </p:txBody>
      </p:sp>
      <p:sp>
        <p:nvSpPr>
          <p:cNvPr id="37" name="右矢印 36"/>
          <p:cNvSpPr/>
          <p:nvPr/>
        </p:nvSpPr>
        <p:spPr>
          <a:xfrm>
            <a:off x="1260167" y="2033308"/>
            <a:ext cx="530792" cy="598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fontAlgn="base">
              <a:spcBef>
                <a:spcPct val="0"/>
              </a:spcBef>
              <a:spcAft>
                <a:spcPct val="0"/>
              </a:spcAft>
              <a:defRPr/>
            </a:pPr>
            <a:endParaRPr lang="ja-JP" altLang="en-US" sz="1662" b="1" dirty="0">
              <a:solidFill>
                <a:prstClr val="white"/>
              </a:solidFill>
              <a:latin typeface="Arial"/>
              <a:ea typeface="ＭＳ Ｐゴシック"/>
            </a:endParaRPr>
          </a:p>
        </p:txBody>
      </p:sp>
      <p:sp>
        <p:nvSpPr>
          <p:cNvPr id="39" name="AutoShape 54"/>
          <p:cNvSpPr txBox="1">
            <a:spLocks noChangeArrowheads="1"/>
          </p:cNvSpPr>
          <p:nvPr/>
        </p:nvSpPr>
        <p:spPr bwMode="auto">
          <a:xfrm>
            <a:off x="168182" y="304961"/>
            <a:ext cx="8785411" cy="7696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266" tIns="42135" rIns="84266" bIns="42135" anchor="ctr"/>
          <a:lstStyle/>
          <a:p>
            <a:pPr algn="ctr" defTabSz="842764" fontAlgn="base">
              <a:spcBef>
                <a:spcPct val="0"/>
              </a:spcBef>
              <a:spcAft>
                <a:spcPct val="0"/>
              </a:spcAft>
              <a:defRPr/>
            </a:pPr>
            <a:r>
              <a:rPr lang="ja-JP" altLang="en-US" sz="1846" b="1" dirty="0">
                <a:solidFill>
                  <a:prstClr val="black"/>
                </a:solidFill>
                <a:latin typeface="ＭＳ Ｐゴシック"/>
                <a:ea typeface="ＭＳ Ｐゴシック" charset="-128"/>
              </a:rPr>
              <a:t>指定特定相談支援事業者（計画作成担当）及び障害児相談支援事業者と</a:t>
            </a:r>
            <a:endParaRPr lang="en-US" altLang="ja-JP" sz="1846" b="1" dirty="0">
              <a:solidFill>
                <a:prstClr val="black"/>
              </a:solidFill>
              <a:latin typeface="ＭＳ Ｐゴシック"/>
              <a:ea typeface="ＭＳ Ｐゴシック" charset="-128"/>
            </a:endParaRPr>
          </a:p>
          <a:p>
            <a:pPr algn="ctr" defTabSz="842764" fontAlgn="base">
              <a:spcBef>
                <a:spcPct val="0"/>
              </a:spcBef>
              <a:spcAft>
                <a:spcPct val="0"/>
              </a:spcAft>
              <a:defRPr/>
            </a:pPr>
            <a:r>
              <a:rPr lang="ja-JP" altLang="en-US" sz="1846" b="1" dirty="0">
                <a:solidFill>
                  <a:prstClr val="black"/>
                </a:solidFill>
                <a:latin typeface="ＭＳ Ｐゴシック"/>
                <a:ea typeface="ＭＳ Ｐゴシック" charset="-128"/>
              </a:rPr>
              <a:t>障害福祉サービス事業者の関係</a:t>
            </a:r>
          </a:p>
        </p:txBody>
      </p:sp>
      <p:sp>
        <p:nvSpPr>
          <p:cNvPr id="47136" name="Rectangle 52"/>
          <p:cNvSpPr>
            <a:spLocks noChangeArrowheads="1"/>
          </p:cNvSpPr>
          <p:nvPr/>
        </p:nvSpPr>
        <p:spPr bwMode="auto">
          <a:xfrm>
            <a:off x="1415451" y="2764052"/>
            <a:ext cx="331238" cy="1529280"/>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defTabSz="844083" fontAlgn="base">
              <a:lnSpc>
                <a:spcPts val="1568"/>
              </a:lnSpc>
              <a:spcBef>
                <a:spcPct val="0"/>
              </a:spcBef>
              <a:spcAft>
                <a:spcPct val="0"/>
              </a:spcAft>
              <a:defRPr/>
            </a:pPr>
            <a:r>
              <a:rPr lang="ja-JP" altLang="en-US" sz="1292" b="1" dirty="0">
                <a:solidFill>
                  <a:srgbClr val="000000"/>
                </a:solidFill>
                <a:latin typeface="ＭＳ Ｐゴシック" charset="-128"/>
                <a:ea typeface="ＭＳ Ｐゴシック" charset="-128"/>
              </a:rPr>
              <a:t>資源アセスメント</a:t>
            </a:r>
            <a:endParaRPr lang="en-US" altLang="ja-JP" sz="1292" b="1" dirty="0">
              <a:solidFill>
                <a:srgbClr val="000000"/>
              </a:solidFill>
              <a:latin typeface="ＭＳ Ｐゴシック" charset="-128"/>
              <a:ea typeface="ＭＳ Ｐゴシック" charset="-128"/>
            </a:endParaRPr>
          </a:p>
        </p:txBody>
      </p:sp>
      <p:sp>
        <p:nvSpPr>
          <p:cNvPr id="42" name="Rectangle 52"/>
          <p:cNvSpPr>
            <a:spLocks noChangeArrowheads="1"/>
          </p:cNvSpPr>
          <p:nvPr/>
        </p:nvSpPr>
        <p:spPr bwMode="auto">
          <a:xfrm>
            <a:off x="1083179" y="2764052"/>
            <a:ext cx="331238" cy="152928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defTabSz="842764" fontAlgn="base">
              <a:lnSpc>
                <a:spcPts val="1568"/>
              </a:lnSpc>
              <a:spcBef>
                <a:spcPct val="0"/>
              </a:spcBef>
              <a:spcAft>
                <a:spcPct val="0"/>
              </a:spcAft>
              <a:defRPr/>
            </a:pPr>
            <a:r>
              <a:rPr lang="ja-JP" altLang="en-US" sz="1292" b="1" dirty="0">
                <a:solidFill>
                  <a:prstClr val="black">
                    <a:lumMod val="65000"/>
                    <a:lumOff val="35000"/>
                  </a:prstClr>
                </a:solidFill>
                <a:latin typeface="ＭＳ Ｐゴシック" charset="-128"/>
                <a:ea typeface="ＭＳ Ｐゴシック" charset="-128"/>
              </a:rPr>
              <a:t>二次アセスメント</a:t>
            </a:r>
            <a:endParaRPr lang="en-US" altLang="ja-JP" sz="1292" b="1" dirty="0">
              <a:solidFill>
                <a:prstClr val="black">
                  <a:lumMod val="65000"/>
                  <a:lumOff val="35000"/>
                </a:prstClr>
              </a:solidFill>
              <a:latin typeface="ＭＳ Ｐゴシック" charset="-128"/>
              <a:ea typeface="ＭＳ Ｐゴシック" charset="-128"/>
            </a:endParaRPr>
          </a:p>
        </p:txBody>
      </p:sp>
      <p:sp>
        <p:nvSpPr>
          <p:cNvPr id="47138" name="テキスト ボックス 15"/>
          <p:cNvSpPr txBox="1">
            <a:spLocks noChangeArrowheads="1"/>
          </p:cNvSpPr>
          <p:nvPr/>
        </p:nvSpPr>
        <p:spPr bwMode="auto">
          <a:xfrm>
            <a:off x="3924252" y="3760995"/>
            <a:ext cx="359602" cy="2260025"/>
          </a:xfrm>
          <a:prstGeom prst="rect">
            <a:avLst/>
          </a:prstGeom>
          <a:solidFill>
            <a:srgbClr val="00B0F0"/>
          </a:solidFill>
          <a:ln w="9525">
            <a:solidFill>
              <a:schemeClr val="tx1"/>
            </a:solidFill>
            <a:miter lim="800000"/>
            <a:headEnd/>
            <a:tailEnd/>
          </a:ln>
        </p:spPr>
        <p:txBody>
          <a:bodyPr vert="eaVert" lIns="33221" tIns="42191" rIns="33221" bIns="42191" anchor="ctr"/>
          <a:lstStyle/>
          <a:p>
            <a:pPr algn="ctr" defTabSz="844083" fontAlgn="base">
              <a:spcBef>
                <a:spcPct val="0"/>
              </a:spcBef>
              <a:spcAft>
                <a:spcPct val="0"/>
              </a:spcAft>
              <a:defRPr/>
            </a:pPr>
            <a:r>
              <a:rPr lang="ja-JP" altLang="en-US" sz="1662" b="1" dirty="0">
                <a:solidFill>
                  <a:prstClr val="black"/>
                </a:solidFill>
                <a:latin typeface="Arial" charset="0"/>
                <a:ea typeface="ＭＳ Ｐゴシック" charset="-128"/>
              </a:rPr>
              <a:t>利用契約（利用開始）</a:t>
            </a:r>
          </a:p>
        </p:txBody>
      </p:sp>
      <p:sp>
        <p:nvSpPr>
          <p:cNvPr id="36" name="角丸四角形吹き出し 35"/>
          <p:cNvSpPr/>
          <p:nvPr/>
        </p:nvSpPr>
        <p:spPr>
          <a:xfrm>
            <a:off x="783362" y="4492503"/>
            <a:ext cx="1595254" cy="797627"/>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4381" tIns="42191" rIns="84381" bIns="42191" anchor="ctr"/>
          <a:lstStyle/>
          <a:p>
            <a:pPr defTabSz="844083" fontAlgn="base">
              <a:spcBef>
                <a:spcPct val="0"/>
              </a:spcBef>
              <a:spcAft>
                <a:spcPct val="0"/>
              </a:spcAft>
              <a:defRPr/>
            </a:pPr>
            <a:r>
              <a:rPr lang="ja-JP" altLang="en-US" sz="923"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923" b="1" dirty="0">
                <a:solidFill>
                  <a:srgbClr val="1F497D">
                    <a:lumMod val="75000"/>
                  </a:srgbClr>
                </a:solidFill>
                <a:latin typeface="メイリオ" pitchFamily="50" charset="-128"/>
                <a:ea typeface="メイリオ" pitchFamily="50" charset="-128"/>
              </a:rPr>
              <a:t>外部の専門機関等に状況照会</a:t>
            </a:r>
            <a:r>
              <a:rPr lang="ja-JP" altLang="en-US" sz="923" dirty="0">
                <a:solidFill>
                  <a:srgbClr val="1F497D">
                    <a:lumMod val="75000"/>
                  </a:srgbClr>
                </a:solidFill>
                <a:latin typeface="メイリオ" pitchFamily="50" charset="-128"/>
                <a:ea typeface="メイリオ" pitchFamily="50" charset="-128"/>
              </a:rPr>
              <a:t>。</a:t>
            </a:r>
          </a:p>
        </p:txBody>
      </p:sp>
      <p:grpSp>
        <p:nvGrpSpPr>
          <p:cNvPr id="4" name="グループ化 3">
            <a:extLst>
              <a:ext uri="{FF2B5EF4-FFF2-40B4-BE49-F238E27FC236}">
                <a16:creationId xmlns:a16="http://schemas.microsoft.com/office/drawing/2014/main" id="{9805AF93-B82F-EAF7-2667-EE3A81C91F4B}"/>
              </a:ext>
            </a:extLst>
          </p:cNvPr>
          <p:cNvGrpSpPr/>
          <p:nvPr/>
        </p:nvGrpSpPr>
        <p:grpSpPr>
          <a:xfrm>
            <a:off x="2990113" y="5090871"/>
            <a:ext cx="5383893" cy="1462168"/>
            <a:chOff x="2990113" y="5090871"/>
            <a:chExt cx="5383893" cy="1462168"/>
          </a:xfrm>
        </p:grpSpPr>
        <p:cxnSp>
          <p:nvCxnSpPr>
            <p:cNvPr id="6" name="直線矢印コネクタ 5">
              <a:extLst>
                <a:ext uri="{FF2B5EF4-FFF2-40B4-BE49-F238E27FC236}">
                  <a16:creationId xmlns:a16="http://schemas.microsoft.com/office/drawing/2014/main" id="{5CD24BAC-D37B-4951-7EBB-2BFE761293AB}"/>
                </a:ext>
              </a:extLst>
            </p:cNvPr>
            <p:cNvCxnSpPr>
              <a:cxnSpLocks/>
              <a:endCxn id="47126" idx="2"/>
            </p:cNvCxnSpPr>
            <p:nvPr/>
          </p:nvCxnSpPr>
          <p:spPr>
            <a:xfrm flipV="1">
              <a:off x="3009345" y="5090871"/>
              <a:ext cx="0" cy="1329231"/>
            </a:xfrm>
            <a:prstGeom prst="straightConnector1">
              <a:avLst/>
            </a:prstGeom>
            <a:ln w="5715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8" name="直線矢印コネクタ 7">
              <a:extLst>
                <a:ext uri="{FF2B5EF4-FFF2-40B4-BE49-F238E27FC236}">
                  <a16:creationId xmlns:a16="http://schemas.microsoft.com/office/drawing/2014/main" id="{2A1AC5B6-8675-B069-BB96-4FD847024D6D}"/>
                </a:ext>
              </a:extLst>
            </p:cNvPr>
            <p:cNvCxnSpPr>
              <a:cxnSpLocks/>
            </p:cNvCxnSpPr>
            <p:nvPr/>
          </p:nvCxnSpPr>
          <p:spPr>
            <a:xfrm flipV="1">
              <a:off x="5901378" y="5124768"/>
              <a:ext cx="0" cy="1295334"/>
            </a:xfrm>
            <a:prstGeom prst="straightConnector1">
              <a:avLst/>
            </a:prstGeom>
            <a:ln w="5715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9" name="直線矢印コネクタ 8">
              <a:extLst>
                <a:ext uri="{FF2B5EF4-FFF2-40B4-BE49-F238E27FC236}">
                  <a16:creationId xmlns:a16="http://schemas.microsoft.com/office/drawing/2014/main" id="{B7A16751-F9BF-1C57-9A42-D86CB238E9E6}"/>
                </a:ext>
              </a:extLst>
            </p:cNvPr>
            <p:cNvCxnSpPr>
              <a:cxnSpLocks/>
            </p:cNvCxnSpPr>
            <p:nvPr/>
          </p:nvCxnSpPr>
          <p:spPr>
            <a:xfrm flipH="1" flipV="1">
              <a:off x="8360729" y="5124768"/>
              <a:ext cx="13277" cy="1295334"/>
            </a:xfrm>
            <a:prstGeom prst="straightConnector1">
              <a:avLst/>
            </a:prstGeom>
            <a:ln w="5715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1" name="直線コネクタ 10">
              <a:extLst>
                <a:ext uri="{FF2B5EF4-FFF2-40B4-BE49-F238E27FC236}">
                  <a16:creationId xmlns:a16="http://schemas.microsoft.com/office/drawing/2014/main" id="{F0EDB917-9E94-F5AC-E223-7437945EB733}"/>
                </a:ext>
              </a:extLst>
            </p:cNvPr>
            <p:cNvCxnSpPr>
              <a:cxnSpLocks/>
            </p:cNvCxnSpPr>
            <p:nvPr/>
          </p:nvCxnSpPr>
          <p:spPr>
            <a:xfrm>
              <a:off x="2990113" y="6420102"/>
              <a:ext cx="538389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B5CFD151-F581-4CEF-4C97-6012BAD21C65}"/>
                </a:ext>
              </a:extLst>
            </p:cNvPr>
            <p:cNvSpPr/>
            <p:nvPr/>
          </p:nvSpPr>
          <p:spPr>
            <a:xfrm>
              <a:off x="4994243" y="6188485"/>
              <a:ext cx="1938708" cy="364554"/>
            </a:xfrm>
            <a:prstGeom prst="roundRect">
              <a:avLst/>
            </a:prstGeom>
            <a:solidFill>
              <a:schemeClr val="bg1"/>
            </a:solidFill>
            <a:ln w="127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844083" fontAlgn="base">
                <a:spcBef>
                  <a:spcPct val="0"/>
                </a:spcBef>
                <a:spcAft>
                  <a:spcPct val="0"/>
                </a:spcAft>
                <a:defRPr/>
              </a:pPr>
              <a:r>
                <a:rPr lang="ja-JP" altLang="en-US" sz="1292" b="1" dirty="0">
                  <a:solidFill>
                    <a:prstClr val="black"/>
                  </a:solidFill>
                  <a:latin typeface="Arial"/>
                  <a:ea typeface="ＭＳ Ｐゴシック"/>
                </a:rPr>
                <a:t>利用者本人の参加</a:t>
              </a:r>
              <a:endParaRPr lang="en-US" altLang="ja-JP" sz="1292" b="1" dirty="0">
                <a:solidFill>
                  <a:prstClr val="black"/>
                </a:solidFill>
                <a:latin typeface="Arial"/>
                <a:ea typeface="ＭＳ Ｐゴシック"/>
              </a:endParaRPr>
            </a:p>
            <a:p>
              <a:pPr algn="ctr" defTabSz="844083" fontAlgn="base">
                <a:spcBef>
                  <a:spcPct val="0"/>
                </a:spcBef>
                <a:spcAft>
                  <a:spcPct val="0"/>
                </a:spcAft>
                <a:defRPr/>
              </a:pPr>
              <a:r>
                <a:rPr lang="ja-JP" altLang="en-US" sz="1292" b="1" dirty="0">
                  <a:solidFill>
                    <a:prstClr val="black"/>
                  </a:solidFill>
                  <a:latin typeface="Arial"/>
                  <a:ea typeface="ＭＳ Ｐゴシック"/>
                </a:rPr>
                <a:t>（原則）</a:t>
              </a:r>
            </a:p>
          </p:txBody>
        </p:sp>
      </p:grpSp>
      <p:sp>
        <p:nvSpPr>
          <p:cNvPr id="17" name="フローチャート: 書類 16">
            <a:extLst>
              <a:ext uri="{FF2B5EF4-FFF2-40B4-BE49-F238E27FC236}">
                <a16:creationId xmlns:a16="http://schemas.microsoft.com/office/drawing/2014/main" id="{DD3D56F2-CCE9-95BB-A33B-CC220C10033F}"/>
              </a:ext>
            </a:extLst>
          </p:cNvPr>
          <p:cNvSpPr/>
          <p:nvPr/>
        </p:nvSpPr>
        <p:spPr>
          <a:xfrm>
            <a:off x="6058654" y="2675636"/>
            <a:ext cx="550850" cy="504082"/>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844083" fontAlgn="base">
              <a:spcBef>
                <a:spcPct val="0"/>
              </a:spcBef>
              <a:spcAft>
                <a:spcPct val="0"/>
              </a:spcAft>
              <a:defRPr/>
            </a:pPr>
            <a:r>
              <a:rPr lang="ja-JP" altLang="en-US" sz="1477" dirty="0">
                <a:solidFill>
                  <a:prstClr val="black"/>
                </a:solidFill>
                <a:latin typeface="Arial"/>
                <a:ea typeface="ＭＳ Ｐゴシック"/>
              </a:rPr>
              <a:t>交付</a:t>
            </a:r>
          </a:p>
        </p:txBody>
      </p:sp>
      <p:sp>
        <p:nvSpPr>
          <p:cNvPr id="18" name="フローチャート: 書類 17">
            <a:extLst>
              <a:ext uri="{FF2B5EF4-FFF2-40B4-BE49-F238E27FC236}">
                <a16:creationId xmlns:a16="http://schemas.microsoft.com/office/drawing/2014/main" id="{1535D2AE-D8DF-4813-F7D4-D5A64CAF5BCC}"/>
              </a:ext>
            </a:extLst>
          </p:cNvPr>
          <p:cNvSpPr/>
          <p:nvPr/>
        </p:nvSpPr>
        <p:spPr>
          <a:xfrm>
            <a:off x="3261285" y="3977094"/>
            <a:ext cx="550850" cy="514626"/>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844083" fontAlgn="base">
              <a:spcBef>
                <a:spcPct val="0"/>
              </a:spcBef>
              <a:spcAft>
                <a:spcPct val="0"/>
              </a:spcAft>
              <a:defRPr/>
            </a:pPr>
            <a:r>
              <a:rPr lang="ja-JP" altLang="en-US" sz="1477" dirty="0">
                <a:solidFill>
                  <a:prstClr val="black"/>
                </a:solidFill>
                <a:latin typeface="Arial"/>
                <a:ea typeface="ＭＳ Ｐゴシック"/>
              </a:rPr>
              <a:t>交付</a:t>
            </a:r>
          </a:p>
        </p:txBody>
      </p:sp>
      <p:sp>
        <p:nvSpPr>
          <p:cNvPr id="20" name="矢印: 下 19">
            <a:extLst>
              <a:ext uri="{FF2B5EF4-FFF2-40B4-BE49-F238E27FC236}">
                <a16:creationId xmlns:a16="http://schemas.microsoft.com/office/drawing/2014/main" id="{735881A0-8571-C100-9CD9-474CAD3C7F8F}"/>
              </a:ext>
            </a:extLst>
          </p:cNvPr>
          <p:cNvSpPr/>
          <p:nvPr/>
        </p:nvSpPr>
        <p:spPr>
          <a:xfrm>
            <a:off x="3452174" y="3510744"/>
            <a:ext cx="132328" cy="46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844083" fontAlgn="base">
              <a:spcBef>
                <a:spcPct val="0"/>
              </a:spcBef>
              <a:spcAft>
                <a:spcPct val="0"/>
              </a:spcAft>
              <a:defRPr/>
            </a:pPr>
            <a:endParaRPr lang="ja-JP" altLang="en-US" sz="1662" dirty="0">
              <a:solidFill>
                <a:prstClr val="black"/>
              </a:solidFill>
              <a:latin typeface="Arial"/>
              <a:ea typeface="ＭＳ Ｐゴシック"/>
            </a:endParaRPr>
          </a:p>
        </p:txBody>
      </p:sp>
      <p:sp>
        <p:nvSpPr>
          <p:cNvPr id="21" name="矢印: 下 20">
            <a:extLst>
              <a:ext uri="{FF2B5EF4-FFF2-40B4-BE49-F238E27FC236}">
                <a16:creationId xmlns:a16="http://schemas.microsoft.com/office/drawing/2014/main" id="{C6545C43-463D-5F2F-3279-9BF035A8A429}"/>
              </a:ext>
            </a:extLst>
          </p:cNvPr>
          <p:cNvSpPr/>
          <p:nvPr/>
        </p:nvSpPr>
        <p:spPr>
          <a:xfrm rot="10800000">
            <a:off x="6272568" y="3179718"/>
            <a:ext cx="145512" cy="57078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844083" fontAlgn="base">
              <a:spcBef>
                <a:spcPct val="0"/>
              </a:spcBef>
              <a:spcAft>
                <a:spcPct val="0"/>
              </a:spcAft>
              <a:defRPr/>
            </a:pPr>
            <a:endParaRPr lang="ja-JP" altLang="en-US" sz="1662" dirty="0">
              <a:solidFill>
                <a:prstClr val="black"/>
              </a:solidFill>
              <a:latin typeface="Arial"/>
              <a:ea typeface="ＭＳ Ｐゴシック"/>
            </a:endParaRPr>
          </a:p>
        </p:txBody>
      </p:sp>
      <p:sp>
        <p:nvSpPr>
          <p:cNvPr id="2" name="四角形: 角を丸くする 1">
            <a:extLst>
              <a:ext uri="{FF2B5EF4-FFF2-40B4-BE49-F238E27FC236}">
                <a16:creationId xmlns:a16="http://schemas.microsoft.com/office/drawing/2014/main" id="{841DD329-0F82-F7F1-6814-227222656EEB}"/>
              </a:ext>
            </a:extLst>
          </p:cNvPr>
          <p:cNvSpPr/>
          <p:nvPr/>
        </p:nvSpPr>
        <p:spPr>
          <a:xfrm>
            <a:off x="52322" y="3674923"/>
            <a:ext cx="9038962" cy="3050893"/>
          </a:xfrm>
          <a:prstGeom prst="roundRect">
            <a:avLst/>
          </a:prstGeom>
          <a:noFill/>
          <a:ln w="762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A0938320-40F6-559F-D0DD-ED59254D7442}"/>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6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本人との面接</a:t>
            </a:r>
          </a:p>
        </p:txBody>
      </p:sp>
    </p:spTree>
    <p:extLst>
      <p:ext uri="{BB962C8B-B14F-4D97-AF65-F5344CB8AC3E}">
        <p14:creationId xmlns:p14="http://schemas.microsoft.com/office/powerpoint/2010/main" val="1039978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 2"/>
          <p:cNvSpPr>
            <a:spLocks noGrp="1"/>
          </p:cNvSpPr>
          <p:nvPr>
            <p:ph idx="1"/>
          </p:nvPr>
        </p:nvSpPr>
        <p:spPr>
          <a:xfrm>
            <a:off x="628650" y="1320800"/>
            <a:ext cx="7886700" cy="5236308"/>
          </a:xfrm>
          <a:ln>
            <a:noFill/>
          </a:ln>
        </p:spPr>
        <p:txBody>
          <a:bodyPr>
            <a:normAutofit/>
          </a:bodyPr>
          <a:lstStyle/>
          <a:p>
            <a:pPr>
              <a:lnSpc>
                <a:spcPct val="125000"/>
              </a:lnSpc>
            </a:pPr>
            <a:r>
              <a:rPr lang="ja-JP" altLang="en-US" u="sng" dirty="0"/>
              <a:t>基礎研修では、個別支援計画作成のためのケース検討、障害特性の理解等の検討の時間があまり取れないと理解してください</a:t>
            </a:r>
            <a:r>
              <a:rPr lang="ja-JP" altLang="en-US" dirty="0"/>
              <a:t>。サービス・支援を提供していく上で、大切な支援のプロセスをイメージできるよう企画していきましょう。</a:t>
            </a:r>
            <a:endParaRPr lang="en-US" altLang="ja-JP" dirty="0"/>
          </a:p>
          <a:p>
            <a:pPr>
              <a:lnSpc>
                <a:spcPct val="125000"/>
              </a:lnSpc>
            </a:pPr>
            <a:r>
              <a:rPr kumimoji="1" lang="ja-JP" altLang="en-US" dirty="0"/>
              <a:t>基礎研修の目的を何度も確認しましょう。</a:t>
            </a:r>
            <a:endParaRPr kumimoji="1" lang="en-US" altLang="ja-JP" dirty="0"/>
          </a:p>
          <a:p>
            <a:pPr>
              <a:lnSpc>
                <a:spcPct val="125000"/>
              </a:lnSpc>
            </a:pPr>
            <a:r>
              <a:rPr lang="ja-JP" altLang="en-US" dirty="0"/>
              <a:t>これまでの分野別研修が、</a:t>
            </a:r>
            <a:r>
              <a:rPr lang="ja-JP" altLang="en-US" dirty="0">
                <a:solidFill>
                  <a:srgbClr val="FF0000"/>
                </a:solidFill>
              </a:rPr>
              <a:t>基礎研修</a:t>
            </a:r>
            <a:r>
              <a:rPr lang="en-US" altLang="ja-JP" dirty="0">
                <a:solidFill>
                  <a:srgbClr val="FF0000"/>
                </a:solidFill>
              </a:rPr>
              <a:t>+OJT+</a:t>
            </a:r>
            <a:r>
              <a:rPr lang="ja-JP" altLang="en-US" dirty="0">
                <a:solidFill>
                  <a:srgbClr val="FF0000"/>
                </a:solidFill>
              </a:rPr>
              <a:t>実践研修、そして更新研修</a:t>
            </a:r>
            <a:r>
              <a:rPr lang="ja-JP" altLang="en-US" dirty="0"/>
              <a:t>に広がったのです。</a:t>
            </a:r>
            <a:endParaRPr lang="en-US" altLang="ja-JP" dirty="0"/>
          </a:p>
          <a:p>
            <a:pPr>
              <a:lnSpc>
                <a:spcPct val="125000"/>
              </a:lnSpc>
            </a:pPr>
            <a:r>
              <a:rPr lang="ja-JP" altLang="en-US" dirty="0"/>
              <a:t>そのためにも、実践研修との区別を明確に持ってください。</a:t>
            </a:r>
            <a:endParaRPr lang="en-US" altLang="ja-JP" dirty="0"/>
          </a:p>
          <a:p>
            <a:pPr>
              <a:lnSpc>
                <a:spcPct val="125000"/>
              </a:lnSpc>
            </a:pPr>
            <a:r>
              <a:rPr lang="ja-JP" altLang="en-US" dirty="0"/>
              <a:t>今年度は基礎研修と更新研修が開始されますが、相談支援従事者研修を実施している都道府県研修スタッフと連携を取ることが大切です。 </a:t>
            </a:r>
            <a:endParaRPr lang="en-US" altLang="ja-JP" dirty="0"/>
          </a:p>
          <a:p>
            <a:pPr>
              <a:lnSpc>
                <a:spcPct val="125000"/>
              </a:lnSpc>
            </a:pPr>
            <a:endParaRPr lang="en-US" altLang="ja-JP" dirty="0"/>
          </a:p>
          <a:p>
            <a:pPr marL="0" indent="0">
              <a:lnSpc>
                <a:spcPct val="125000"/>
              </a:lnSpc>
              <a:buNone/>
            </a:pPr>
            <a:endParaRPr lang="en-US" altLang="ja-JP" dirty="0"/>
          </a:p>
        </p:txBody>
      </p:sp>
    </p:spTree>
    <p:extLst>
      <p:ext uri="{BB962C8B-B14F-4D97-AF65-F5344CB8AC3E}">
        <p14:creationId xmlns:p14="http://schemas.microsoft.com/office/powerpoint/2010/main" val="40187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750" y="1634556"/>
            <a:ext cx="630061" cy="1661871"/>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4266" tIns="42135" rIns="84266" bIns="42135" anchor="ctr"/>
          <a:lstStyle/>
          <a:p>
            <a:pPr marL="0" marR="0" lvl="0" indent="0" algn="l" defTabSz="842764"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　</a:t>
            </a:r>
            <a:r>
              <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
        <p:nvSpPr>
          <p:cNvPr id="34" name="Rectangle 6"/>
          <p:cNvSpPr>
            <a:spLocks noChangeArrowheads="1"/>
          </p:cNvSpPr>
          <p:nvPr/>
        </p:nvSpPr>
        <p:spPr bwMode="auto">
          <a:xfrm>
            <a:off x="983629" y="1634556"/>
            <a:ext cx="431521" cy="1661871"/>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84266" tIns="42135" rIns="84266" bIns="42135" anchor="ctr"/>
          <a:lstStyle/>
          <a:p>
            <a:pPr marL="0" marR="0" lvl="0" indent="0" algn="l" defTabSz="842764"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　</a:t>
            </a:r>
            <a:r>
              <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cxnSp>
        <p:nvCxnSpPr>
          <p:cNvPr id="28" name="直線コネクタ 27"/>
          <p:cNvCxnSpPr/>
          <p:nvPr/>
        </p:nvCxnSpPr>
        <p:spPr>
          <a:xfrm>
            <a:off x="252237" y="3628385"/>
            <a:ext cx="843999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16208" y="1633549"/>
            <a:ext cx="431521" cy="166187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 アセスメント　</a:t>
            </a:r>
            <a:r>
              <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
        <p:nvSpPr>
          <p:cNvPr id="47110" name="Rectangle 7"/>
          <p:cNvSpPr>
            <a:spLocks noChangeArrowheads="1"/>
          </p:cNvSpPr>
          <p:nvPr/>
        </p:nvSpPr>
        <p:spPr bwMode="auto">
          <a:xfrm>
            <a:off x="1907445" y="1368360"/>
            <a:ext cx="431521" cy="219323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サービス等利用計画案等</a:t>
            </a:r>
            <a:endParaRPr kumimoji="1" lang="ja-JP" altLang="en-US" sz="1477"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7111" name="Rectangle 38"/>
          <p:cNvSpPr>
            <a:spLocks noChangeArrowheads="1"/>
          </p:cNvSpPr>
          <p:nvPr/>
        </p:nvSpPr>
        <p:spPr bwMode="auto">
          <a:xfrm>
            <a:off x="6129435" y="3790884"/>
            <a:ext cx="430508" cy="1594080"/>
          </a:xfrm>
          <a:prstGeom prst="rect">
            <a:avLst/>
          </a:prstGeom>
          <a:solidFill>
            <a:srgbClr val="FFFF99"/>
          </a:solidFill>
          <a:ln w="9525">
            <a:solidFill>
              <a:schemeClr val="tx1"/>
            </a:solidFill>
            <a:miter lim="800000"/>
            <a:headEnd/>
            <a:tailEnd/>
          </a:ln>
        </p:spPr>
        <p:txBody>
          <a:bodyPr vert="eaVert" wrap="none" lIns="84266" tIns="0" rIns="84266" bIns="0" anchor="ctr"/>
          <a:lstStyle/>
          <a:p>
            <a:pPr marL="0" marR="0" lvl="0" indent="0" algn="ctr" defTabSz="844083" rtl="0" eaLnBrk="1" fontAlgn="base" latinLnBrk="0" hangingPunct="1">
              <a:lnSpc>
                <a:spcPct val="100000"/>
              </a:lnSpc>
              <a:spcBef>
                <a:spcPct val="5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個別支援計画</a:t>
            </a:r>
            <a:endPar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7112" name="Line 40"/>
          <p:cNvSpPr>
            <a:spLocks noChangeShapeType="1"/>
          </p:cNvSpPr>
          <p:nvPr/>
        </p:nvSpPr>
        <p:spPr bwMode="auto">
          <a:xfrm>
            <a:off x="3707960" y="3362206"/>
            <a:ext cx="216774" cy="398769"/>
          </a:xfrm>
          <a:prstGeom prst="line">
            <a:avLst/>
          </a:prstGeom>
          <a:noFill/>
          <a:ln w="50800">
            <a:solidFill>
              <a:schemeClr val="tx1"/>
            </a:solidFill>
            <a:round/>
            <a:headEnd/>
            <a:tailEnd type="triangle" w="med" len="med"/>
          </a:ln>
        </p:spPr>
        <p:txBody>
          <a:bodyPr lIns="84266" tIns="42135" rIns="84266" bIns="42135"/>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7113" name="Rectangle 49"/>
          <p:cNvSpPr>
            <a:spLocks noChangeArrowheads="1"/>
          </p:cNvSpPr>
          <p:nvPr/>
        </p:nvSpPr>
        <p:spPr bwMode="auto">
          <a:xfrm>
            <a:off x="7466538" y="3741037"/>
            <a:ext cx="430508" cy="1947988"/>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ctr" defTabSz="844083" rtl="0" eaLnBrk="1" fontAlgn="base" latinLnBrk="0" hangingPunct="1">
              <a:lnSpc>
                <a:spcPct val="100000"/>
              </a:lnSpc>
              <a:spcBef>
                <a:spcPct val="5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モニタリング</a:t>
            </a:r>
            <a:endPar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3" name="Rectangle 50"/>
          <p:cNvSpPr>
            <a:spLocks noChangeArrowheads="1"/>
          </p:cNvSpPr>
          <p:nvPr/>
        </p:nvSpPr>
        <p:spPr bwMode="auto">
          <a:xfrm>
            <a:off x="118584" y="1368361"/>
            <a:ext cx="464949" cy="1992849"/>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HG創英角ﾎﾟｯﾌﾟ体" pitchFamily="49" charset="-128"/>
                <a:ea typeface="HG創英角ﾎﾟｯﾌﾟ体" pitchFamily="49" charset="-128"/>
                <a:cs typeface="+mn-cs"/>
              </a:rPr>
              <a:t>相談支援事業者</a:t>
            </a:r>
          </a:p>
        </p:txBody>
      </p:sp>
      <p:sp>
        <p:nvSpPr>
          <p:cNvPr id="47115" name="Rectangle 52"/>
          <p:cNvSpPr>
            <a:spLocks noChangeArrowheads="1"/>
          </p:cNvSpPr>
          <p:nvPr/>
        </p:nvSpPr>
        <p:spPr bwMode="auto">
          <a:xfrm>
            <a:off x="2411896" y="2564668"/>
            <a:ext cx="332251" cy="1927052"/>
          </a:xfrm>
          <a:prstGeom prst="roundRect">
            <a:avLst>
              <a:gd name="adj" fmla="val 0"/>
            </a:avLst>
          </a:prstGeom>
          <a:solidFill>
            <a:srgbClr val="FF9999"/>
          </a:solidFill>
          <a:ln w="9525" algn="ctr">
            <a:solidFill>
              <a:schemeClr val="tx1"/>
            </a:solidFill>
            <a:miter lim="800000"/>
            <a:headEnd/>
            <a:tailEnd/>
          </a:ln>
        </p:spPr>
        <p:txBody>
          <a:bodyPr vert="eaVert" wrap="none" lIns="33174" tIns="42135" rIns="33174" bIns="42135" anchor="ctr"/>
          <a:lstStyle/>
          <a:p>
            <a:pPr marL="0" marR="0" lvl="0" indent="0" algn="ctr" defTabSz="844083" rtl="0" eaLnBrk="1" fontAlgn="base" latinLnBrk="0" hangingPunct="1">
              <a:lnSpc>
                <a:spcPts val="1568"/>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支給決定（市町村）</a:t>
            </a:r>
            <a:endParaRPr kumimoji="1" lang="en-US" altLang="ja-JP" sz="166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33" name="Rectangle 50"/>
          <p:cNvSpPr>
            <a:spLocks noChangeArrowheads="1"/>
          </p:cNvSpPr>
          <p:nvPr/>
        </p:nvSpPr>
        <p:spPr bwMode="auto">
          <a:xfrm>
            <a:off x="118584" y="4027154"/>
            <a:ext cx="464949" cy="1993846"/>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HG創英角ﾎﾟｯﾌﾟ体" pitchFamily="49" charset="-128"/>
                <a:ea typeface="HG創英角ﾎﾟｯﾌﾟ体" pitchFamily="49" charset="-128"/>
                <a:cs typeface="+mn-cs"/>
              </a:rPr>
              <a:t>サービス事業者</a:t>
            </a:r>
          </a:p>
        </p:txBody>
      </p:sp>
      <p:sp>
        <p:nvSpPr>
          <p:cNvPr id="47117" name="Rectangle 6"/>
          <p:cNvSpPr>
            <a:spLocks noChangeArrowheads="1"/>
          </p:cNvSpPr>
          <p:nvPr/>
        </p:nvSpPr>
        <p:spPr bwMode="auto">
          <a:xfrm>
            <a:off x="4474296" y="3881604"/>
            <a:ext cx="431521" cy="1660874"/>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 アセスメント　</a:t>
            </a:r>
            <a:r>
              <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
        <p:nvSpPr>
          <p:cNvPr id="47118" name="Rectangle 7"/>
          <p:cNvSpPr>
            <a:spLocks noChangeArrowheads="1"/>
          </p:cNvSpPr>
          <p:nvPr/>
        </p:nvSpPr>
        <p:spPr bwMode="auto">
          <a:xfrm>
            <a:off x="3276272" y="1435171"/>
            <a:ext cx="430509" cy="2060640"/>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サービス等利用計画等</a:t>
            </a:r>
            <a:endParaRPr kumimoji="1" lang="ja-JP" altLang="en-US" sz="1477"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3" name="右矢印 42"/>
          <p:cNvSpPr/>
          <p:nvPr/>
        </p:nvSpPr>
        <p:spPr>
          <a:xfrm>
            <a:off x="4954415" y="4288349"/>
            <a:ext cx="267422"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47120" name="Rectangle 52"/>
          <p:cNvSpPr>
            <a:spLocks noChangeArrowheads="1"/>
          </p:cNvSpPr>
          <p:nvPr/>
        </p:nvSpPr>
        <p:spPr bwMode="auto">
          <a:xfrm>
            <a:off x="5766792" y="3429001"/>
            <a:ext cx="265396" cy="1695766"/>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marL="0" marR="0" lvl="0" indent="0" algn="ctr" defTabSz="844083" rtl="0" eaLnBrk="1" fontAlgn="base" latinLnBrk="0" hangingPunct="1">
              <a:lnSpc>
                <a:spcPts val="1568"/>
              </a:lnSpc>
              <a:spcBef>
                <a:spcPct val="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個別支援会議</a:t>
            </a:r>
            <a:endParaRPr kumimoji="1" lang="en-US" altLang="ja-JP" sz="1477"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7121" name="Rectangle 7"/>
          <p:cNvSpPr>
            <a:spLocks noChangeArrowheads="1"/>
          </p:cNvSpPr>
          <p:nvPr/>
        </p:nvSpPr>
        <p:spPr bwMode="auto">
          <a:xfrm>
            <a:off x="7380714" y="1368360"/>
            <a:ext cx="516610" cy="21264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継続サービス利用支援等</a:t>
            </a:r>
            <a:endParaRPr kumimoji="1" lang="en-US" altLang="ja-JP"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（モニタリング）</a:t>
            </a:r>
            <a:endParaRPr kumimoji="1" lang="ja-JP" altLang="en-US" sz="1477"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7122" name="Rectangle 7"/>
          <p:cNvSpPr>
            <a:spLocks noChangeArrowheads="1"/>
          </p:cNvSpPr>
          <p:nvPr/>
        </p:nvSpPr>
        <p:spPr bwMode="auto">
          <a:xfrm>
            <a:off x="6875085" y="3746027"/>
            <a:ext cx="505468" cy="21912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個別支援計画の実施</a:t>
            </a:r>
            <a:endParaRPr kumimoji="1" lang="en-US" altLang="ja-JP"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（サービスの提供）</a:t>
            </a:r>
            <a:endParaRPr kumimoji="1" lang="ja-JP" altLang="en-US" sz="1477"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0" name="右矢印 49"/>
          <p:cNvSpPr/>
          <p:nvPr/>
        </p:nvSpPr>
        <p:spPr>
          <a:xfrm>
            <a:off x="6629902" y="4288349"/>
            <a:ext cx="187397"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47124" name="Rectangle 7"/>
          <p:cNvSpPr>
            <a:spLocks noChangeArrowheads="1"/>
          </p:cNvSpPr>
          <p:nvPr/>
        </p:nvSpPr>
        <p:spPr bwMode="auto">
          <a:xfrm>
            <a:off x="8661169" y="3761972"/>
            <a:ext cx="430509" cy="2192234"/>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個別支援計画の変更</a:t>
            </a:r>
            <a:endParaRPr kumimoji="1" lang="ja-JP" altLang="en-US" sz="1477"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右矢印 51"/>
          <p:cNvSpPr/>
          <p:nvPr/>
        </p:nvSpPr>
        <p:spPr>
          <a:xfrm>
            <a:off x="7926441" y="4310281"/>
            <a:ext cx="265396"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47126" name="Rectangle 52"/>
          <p:cNvSpPr>
            <a:spLocks noChangeArrowheads="1"/>
          </p:cNvSpPr>
          <p:nvPr/>
        </p:nvSpPr>
        <p:spPr bwMode="auto">
          <a:xfrm>
            <a:off x="2843726" y="1966514"/>
            <a:ext cx="331238" cy="3124357"/>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marL="0" marR="0" lvl="0" indent="0" algn="ctr" defTabSz="844083" rtl="0" eaLnBrk="1" fontAlgn="base" latinLnBrk="0" hangingPunct="1">
              <a:lnSpc>
                <a:spcPts val="1568"/>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サ　ー　ビ　ス　担　当　者　会　議</a:t>
            </a:r>
            <a:endParaRPr kumimoji="1" lang="en-US" altLang="ja-JP" sz="129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7127" name="Rectangle 38"/>
          <p:cNvSpPr>
            <a:spLocks noChangeArrowheads="1"/>
          </p:cNvSpPr>
          <p:nvPr/>
        </p:nvSpPr>
        <p:spPr bwMode="auto">
          <a:xfrm>
            <a:off x="5251550" y="3746022"/>
            <a:ext cx="430509" cy="2392615"/>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marL="0" marR="0" lvl="0" indent="0" algn="l" defTabSz="844083" rtl="0" eaLnBrk="1" fontAlgn="base" latinLnBrk="0" hangingPunct="1">
              <a:lnSpc>
                <a:spcPct val="100000"/>
              </a:lnSpc>
              <a:spcBef>
                <a:spcPct val="5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 個別支援計画の原案</a:t>
            </a:r>
            <a:r>
              <a:rPr kumimoji="1" lang="ja-JP" altLang="en-US" sz="1846"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cxnSp>
        <p:nvCxnSpPr>
          <p:cNvPr id="31" name="直線コネクタ 30"/>
          <p:cNvCxnSpPr/>
          <p:nvPr/>
        </p:nvCxnSpPr>
        <p:spPr>
          <a:xfrm>
            <a:off x="3852292" y="1435154"/>
            <a:ext cx="0" cy="465264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8645628" y="1168975"/>
            <a:ext cx="430508" cy="2325822"/>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HG創英角ﾎﾟｯﾌﾟ体" pitchFamily="49" charset="-128"/>
                <a:ea typeface="HG創英角ﾎﾟｯﾌﾟ体" pitchFamily="49" charset="-128"/>
                <a:cs typeface="+mn-cs"/>
              </a:rPr>
              <a:t>サービス等利用計画等の変更</a:t>
            </a:r>
            <a:endParaRPr kumimoji="1" lang="ja-JP" altLang="en-US" sz="1292"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7" name="右矢印 26"/>
          <p:cNvSpPr/>
          <p:nvPr/>
        </p:nvSpPr>
        <p:spPr>
          <a:xfrm>
            <a:off x="7926441" y="2118047"/>
            <a:ext cx="265396" cy="59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47131" name="Rectangle 52"/>
          <p:cNvSpPr>
            <a:spLocks noChangeArrowheads="1"/>
          </p:cNvSpPr>
          <p:nvPr/>
        </p:nvSpPr>
        <p:spPr bwMode="auto">
          <a:xfrm>
            <a:off x="8202275" y="2027335"/>
            <a:ext cx="331238" cy="312435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marL="0" marR="0" lvl="0" indent="0" algn="ctr" defTabSz="844083" rtl="0" eaLnBrk="1" fontAlgn="base" latinLnBrk="0" hangingPunct="1">
              <a:lnSpc>
                <a:spcPts val="1568"/>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サ　ー　ビ　ス　担　当　者　会　議</a:t>
            </a:r>
            <a:endParaRPr kumimoji="1" lang="en-US" altLang="ja-JP" sz="129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37" name="右矢印 36"/>
          <p:cNvSpPr/>
          <p:nvPr/>
        </p:nvSpPr>
        <p:spPr>
          <a:xfrm>
            <a:off x="1260167" y="2033308"/>
            <a:ext cx="530792" cy="598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endParaRPr kumimoji="1" lang="ja-JP" altLang="en-US" sz="1662" b="1"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39" name="AutoShape 54"/>
          <p:cNvSpPr txBox="1">
            <a:spLocks noChangeArrowheads="1"/>
          </p:cNvSpPr>
          <p:nvPr/>
        </p:nvSpPr>
        <p:spPr bwMode="auto">
          <a:xfrm>
            <a:off x="168182" y="304961"/>
            <a:ext cx="8785411" cy="7696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266" tIns="42135" rIns="84266" bIns="42135" anchor="ctr"/>
          <a:lstStyle/>
          <a:p>
            <a:pPr marL="0" marR="0" lvl="0" indent="0" algn="ctr" defTabSz="842764" rtl="0" eaLnBrk="1" fontAlgn="base" latinLnBrk="0" hangingPunct="1">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ＭＳ Ｐゴシック"/>
                <a:ea typeface="ＭＳ Ｐゴシック" charset="-128"/>
                <a:cs typeface="+mn-cs"/>
              </a:rPr>
              <a:t>指定特定相談支援事業者（計画作成担当）及び障害児相談支援事業者と</a:t>
            </a:r>
            <a:endParaRPr kumimoji="1" lang="en-US" altLang="ja-JP" sz="1846" b="1" i="0" u="none" strike="noStrike" kern="1200" cap="none" spc="0" normalizeH="0" baseline="0" noProof="0" dirty="0">
              <a:ln>
                <a:noFill/>
              </a:ln>
              <a:solidFill>
                <a:prstClr val="black"/>
              </a:solidFill>
              <a:effectLst/>
              <a:uLnTx/>
              <a:uFillTx/>
              <a:latin typeface="ＭＳ Ｐゴシック"/>
              <a:ea typeface="ＭＳ Ｐゴシック" charset="-128"/>
              <a:cs typeface="+mn-cs"/>
            </a:endParaRPr>
          </a:p>
          <a:p>
            <a:pPr marL="0" marR="0" lvl="0" indent="0" algn="ctr" defTabSz="842764" rtl="0" eaLnBrk="1" fontAlgn="base" latinLnBrk="0" hangingPunct="1">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ＭＳ Ｐゴシック"/>
                <a:ea typeface="ＭＳ Ｐゴシック" charset="-128"/>
                <a:cs typeface="+mn-cs"/>
              </a:rPr>
              <a:t>障害福祉サービス事業者の関係</a:t>
            </a:r>
          </a:p>
        </p:txBody>
      </p:sp>
      <p:sp>
        <p:nvSpPr>
          <p:cNvPr id="47136" name="Rectangle 52"/>
          <p:cNvSpPr>
            <a:spLocks noChangeArrowheads="1"/>
          </p:cNvSpPr>
          <p:nvPr/>
        </p:nvSpPr>
        <p:spPr bwMode="auto">
          <a:xfrm>
            <a:off x="1415451" y="2764052"/>
            <a:ext cx="331238" cy="1529280"/>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marL="0" marR="0" lvl="0" indent="0" algn="ctr" defTabSz="844083" rtl="0" eaLnBrk="1" fontAlgn="base" latinLnBrk="0" hangingPunct="1">
              <a:lnSpc>
                <a:spcPts val="1568"/>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資源アセスメント</a:t>
            </a:r>
            <a:endParaRPr kumimoji="1" lang="en-US" altLang="ja-JP" sz="1292"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2" name="Rectangle 52"/>
          <p:cNvSpPr>
            <a:spLocks noChangeArrowheads="1"/>
          </p:cNvSpPr>
          <p:nvPr/>
        </p:nvSpPr>
        <p:spPr bwMode="auto">
          <a:xfrm>
            <a:off x="1083179" y="2764052"/>
            <a:ext cx="331238" cy="152928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marL="0" marR="0" lvl="0" indent="0" algn="ctr" defTabSz="842764" rtl="0" eaLnBrk="1" fontAlgn="base" latinLnBrk="0" hangingPunct="1">
              <a:lnSpc>
                <a:spcPts val="1568"/>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prstClr val="black">
                    <a:lumMod val="65000"/>
                    <a:lumOff val="35000"/>
                  </a:prstClr>
                </a:solidFill>
                <a:effectLst/>
                <a:uLnTx/>
                <a:uFillTx/>
                <a:latin typeface="ＭＳ Ｐゴシック" charset="-128"/>
                <a:ea typeface="ＭＳ Ｐゴシック" charset="-128"/>
                <a:cs typeface="+mn-cs"/>
              </a:rPr>
              <a:t>二次アセスメント</a:t>
            </a:r>
            <a:endParaRPr kumimoji="1" lang="en-US" altLang="ja-JP" sz="1292" b="1" i="0" u="none" strike="noStrike" kern="1200" cap="none" spc="0" normalizeH="0" baseline="0" noProof="0" dirty="0">
              <a:ln>
                <a:noFill/>
              </a:ln>
              <a:solidFill>
                <a:prstClr val="black">
                  <a:lumMod val="65000"/>
                  <a:lumOff val="35000"/>
                </a:prstClr>
              </a:solidFill>
              <a:effectLst/>
              <a:uLnTx/>
              <a:uFillTx/>
              <a:latin typeface="ＭＳ Ｐゴシック" charset="-128"/>
              <a:ea typeface="ＭＳ Ｐゴシック" charset="-128"/>
              <a:cs typeface="+mn-cs"/>
            </a:endParaRPr>
          </a:p>
        </p:txBody>
      </p:sp>
      <p:sp>
        <p:nvSpPr>
          <p:cNvPr id="47138" name="テキスト ボックス 15"/>
          <p:cNvSpPr txBox="1">
            <a:spLocks noChangeArrowheads="1"/>
          </p:cNvSpPr>
          <p:nvPr/>
        </p:nvSpPr>
        <p:spPr bwMode="auto">
          <a:xfrm>
            <a:off x="3924252" y="3760995"/>
            <a:ext cx="359602" cy="2260025"/>
          </a:xfrm>
          <a:prstGeom prst="rect">
            <a:avLst/>
          </a:prstGeom>
          <a:solidFill>
            <a:srgbClr val="00B0F0"/>
          </a:solidFill>
          <a:ln w="9525">
            <a:solidFill>
              <a:schemeClr val="tx1"/>
            </a:solidFill>
            <a:miter lim="800000"/>
            <a:headEnd/>
            <a:tailEnd/>
          </a:ln>
        </p:spPr>
        <p:txBody>
          <a:bodyPr vert="eaVert" lIns="33221" tIns="42191" rIns="33221" bIns="42191"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Arial" charset="0"/>
                <a:ea typeface="ＭＳ Ｐゴシック" charset="-128"/>
                <a:cs typeface="+mn-cs"/>
              </a:rPr>
              <a:t>利用契約（利用開始）</a:t>
            </a:r>
          </a:p>
        </p:txBody>
      </p:sp>
      <p:sp>
        <p:nvSpPr>
          <p:cNvPr id="36" name="角丸四角形吹き出し 35"/>
          <p:cNvSpPr/>
          <p:nvPr/>
        </p:nvSpPr>
        <p:spPr>
          <a:xfrm>
            <a:off x="783362" y="4492503"/>
            <a:ext cx="1595254" cy="797627"/>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4381" tIns="42191" rIns="84381" bIns="42191"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必要に応じて、医療の必要性や職業能力の程度などについて、</a:t>
            </a:r>
            <a:r>
              <a:rPr kumimoji="1" lang="ja-JP" altLang="en-US" sz="923" b="1"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外部の専門機関等に状況照会</a:t>
            </a:r>
            <a:r>
              <a:rPr kumimoji="1" lang="ja-JP" altLang="en-US" sz="923"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a:t>
            </a:r>
          </a:p>
        </p:txBody>
      </p:sp>
      <p:cxnSp>
        <p:nvCxnSpPr>
          <p:cNvPr id="6" name="直線矢印コネクタ 5">
            <a:extLst>
              <a:ext uri="{FF2B5EF4-FFF2-40B4-BE49-F238E27FC236}">
                <a16:creationId xmlns:a16="http://schemas.microsoft.com/office/drawing/2014/main" id="{5CD24BAC-D37B-4951-7EBB-2BFE761293AB}"/>
              </a:ext>
            </a:extLst>
          </p:cNvPr>
          <p:cNvCxnSpPr>
            <a:cxnSpLocks/>
            <a:endCxn id="47126" idx="2"/>
          </p:cNvCxnSpPr>
          <p:nvPr/>
        </p:nvCxnSpPr>
        <p:spPr>
          <a:xfrm flipV="1">
            <a:off x="3009345" y="5090871"/>
            <a:ext cx="0" cy="1329231"/>
          </a:xfrm>
          <a:prstGeom prst="straightConnector1">
            <a:avLst/>
          </a:prstGeom>
          <a:ln w="5715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8" name="直線矢印コネクタ 7">
            <a:extLst>
              <a:ext uri="{FF2B5EF4-FFF2-40B4-BE49-F238E27FC236}">
                <a16:creationId xmlns:a16="http://schemas.microsoft.com/office/drawing/2014/main" id="{2A1AC5B6-8675-B069-BB96-4FD847024D6D}"/>
              </a:ext>
            </a:extLst>
          </p:cNvPr>
          <p:cNvCxnSpPr>
            <a:cxnSpLocks/>
          </p:cNvCxnSpPr>
          <p:nvPr/>
        </p:nvCxnSpPr>
        <p:spPr>
          <a:xfrm flipV="1">
            <a:off x="5901378" y="5124768"/>
            <a:ext cx="0" cy="1295334"/>
          </a:xfrm>
          <a:prstGeom prst="straightConnector1">
            <a:avLst/>
          </a:prstGeom>
          <a:ln w="5715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9" name="直線矢印コネクタ 8">
            <a:extLst>
              <a:ext uri="{FF2B5EF4-FFF2-40B4-BE49-F238E27FC236}">
                <a16:creationId xmlns:a16="http://schemas.microsoft.com/office/drawing/2014/main" id="{B7A16751-F9BF-1C57-9A42-D86CB238E9E6}"/>
              </a:ext>
            </a:extLst>
          </p:cNvPr>
          <p:cNvCxnSpPr>
            <a:cxnSpLocks/>
          </p:cNvCxnSpPr>
          <p:nvPr/>
        </p:nvCxnSpPr>
        <p:spPr>
          <a:xfrm flipH="1" flipV="1">
            <a:off x="8360729" y="5124768"/>
            <a:ext cx="13277" cy="1295334"/>
          </a:xfrm>
          <a:prstGeom prst="straightConnector1">
            <a:avLst/>
          </a:prstGeom>
          <a:ln w="5715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1" name="直線コネクタ 10">
            <a:extLst>
              <a:ext uri="{FF2B5EF4-FFF2-40B4-BE49-F238E27FC236}">
                <a16:creationId xmlns:a16="http://schemas.microsoft.com/office/drawing/2014/main" id="{F0EDB917-9E94-F5AC-E223-7437945EB733}"/>
              </a:ext>
            </a:extLst>
          </p:cNvPr>
          <p:cNvCxnSpPr>
            <a:cxnSpLocks/>
          </p:cNvCxnSpPr>
          <p:nvPr/>
        </p:nvCxnSpPr>
        <p:spPr>
          <a:xfrm>
            <a:off x="2990113" y="6420102"/>
            <a:ext cx="538389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B5CFD151-F581-4CEF-4C97-6012BAD21C65}"/>
              </a:ext>
            </a:extLst>
          </p:cNvPr>
          <p:cNvSpPr/>
          <p:nvPr/>
        </p:nvSpPr>
        <p:spPr>
          <a:xfrm>
            <a:off x="4994243" y="6188485"/>
            <a:ext cx="1938708" cy="364554"/>
          </a:xfrm>
          <a:prstGeom prst="roundRect">
            <a:avLst/>
          </a:prstGeom>
          <a:solidFill>
            <a:schemeClr val="bg1"/>
          </a:solidFill>
          <a:ln w="127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Arial"/>
                <a:ea typeface="ＭＳ Ｐゴシック"/>
                <a:cs typeface="+mn-cs"/>
              </a:rPr>
              <a:t>利用者本人の参加</a:t>
            </a:r>
            <a:endParaRPr kumimoji="1" lang="en-US" altLang="ja-JP" sz="1292" b="1"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Arial"/>
                <a:ea typeface="ＭＳ Ｐゴシック"/>
                <a:cs typeface="+mn-cs"/>
              </a:rPr>
              <a:t>（原則）</a:t>
            </a:r>
          </a:p>
        </p:txBody>
      </p:sp>
      <p:sp>
        <p:nvSpPr>
          <p:cNvPr id="17" name="フローチャート: 書類 16">
            <a:extLst>
              <a:ext uri="{FF2B5EF4-FFF2-40B4-BE49-F238E27FC236}">
                <a16:creationId xmlns:a16="http://schemas.microsoft.com/office/drawing/2014/main" id="{DD3D56F2-CCE9-95BB-A33B-CC220C10033F}"/>
              </a:ext>
            </a:extLst>
          </p:cNvPr>
          <p:cNvSpPr/>
          <p:nvPr/>
        </p:nvSpPr>
        <p:spPr>
          <a:xfrm>
            <a:off x="6058654" y="2747820"/>
            <a:ext cx="550850" cy="43189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Arial"/>
                <a:ea typeface="ＭＳ Ｐゴシック"/>
                <a:cs typeface="+mn-cs"/>
              </a:rPr>
              <a:t>交付</a:t>
            </a:r>
          </a:p>
        </p:txBody>
      </p:sp>
      <p:sp>
        <p:nvSpPr>
          <p:cNvPr id="18" name="フローチャート: 書類 17">
            <a:extLst>
              <a:ext uri="{FF2B5EF4-FFF2-40B4-BE49-F238E27FC236}">
                <a16:creationId xmlns:a16="http://schemas.microsoft.com/office/drawing/2014/main" id="{1535D2AE-D8DF-4813-F7D4-D5A64CAF5BCC}"/>
              </a:ext>
            </a:extLst>
          </p:cNvPr>
          <p:cNvSpPr/>
          <p:nvPr/>
        </p:nvSpPr>
        <p:spPr>
          <a:xfrm>
            <a:off x="3261285" y="3977094"/>
            <a:ext cx="550850" cy="43189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Arial"/>
                <a:ea typeface="ＭＳ Ｐゴシック"/>
                <a:cs typeface="+mn-cs"/>
              </a:rPr>
              <a:t>交付</a:t>
            </a:r>
          </a:p>
        </p:txBody>
      </p:sp>
      <p:sp>
        <p:nvSpPr>
          <p:cNvPr id="20" name="矢印: 下 19">
            <a:extLst>
              <a:ext uri="{FF2B5EF4-FFF2-40B4-BE49-F238E27FC236}">
                <a16:creationId xmlns:a16="http://schemas.microsoft.com/office/drawing/2014/main" id="{735881A0-8571-C100-9CD9-474CAD3C7F8F}"/>
              </a:ext>
            </a:extLst>
          </p:cNvPr>
          <p:cNvSpPr/>
          <p:nvPr/>
        </p:nvSpPr>
        <p:spPr>
          <a:xfrm>
            <a:off x="3452174" y="3510744"/>
            <a:ext cx="132328" cy="46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21" name="矢印: 下 20">
            <a:extLst>
              <a:ext uri="{FF2B5EF4-FFF2-40B4-BE49-F238E27FC236}">
                <a16:creationId xmlns:a16="http://schemas.microsoft.com/office/drawing/2014/main" id="{C6545C43-463D-5F2F-3279-9BF035A8A429}"/>
              </a:ext>
            </a:extLst>
          </p:cNvPr>
          <p:cNvSpPr/>
          <p:nvPr/>
        </p:nvSpPr>
        <p:spPr>
          <a:xfrm rot="10800000">
            <a:off x="6272568" y="3179718"/>
            <a:ext cx="145512" cy="57078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2" name="四角形: 角を丸くする 1">
            <a:extLst>
              <a:ext uri="{FF2B5EF4-FFF2-40B4-BE49-F238E27FC236}">
                <a16:creationId xmlns:a16="http://schemas.microsoft.com/office/drawing/2014/main" id="{841DD329-0F82-F7F1-6814-227222656EEB}"/>
              </a:ext>
            </a:extLst>
          </p:cNvPr>
          <p:cNvSpPr/>
          <p:nvPr/>
        </p:nvSpPr>
        <p:spPr>
          <a:xfrm>
            <a:off x="52322" y="3674923"/>
            <a:ext cx="9038962" cy="3050893"/>
          </a:xfrm>
          <a:prstGeom prst="roundRect">
            <a:avLst/>
          </a:prstGeom>
          <a:noFill/>
          <a:ln w="762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A0938320-40F6-559F-D0DD-ED59254D7442}"/>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6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本人との面接</a:t>
            </a:r>
          </a:p>
        </p:txBody>
      </p:sp>
      <p:grpSp>
        <p:nvGrpSpPr>
          <p:cNvPr id="4" name="グループ化 3">
            <a:extLst>
              <a:ext uri="{FF2B5EF4-FFF2-40B4-BE49-F238E27FC236}">
                <a16:creationId xmlns:a16="http://schemas.microsoft.com/office/drawing/2014/main" id="{BFD66F37-E9EA-FA32-A3EA-B60813E32BEE}"/>
              </a:ext>
            </a:extLst>
          </p:cNvPr>
          <p:cNvGrpSpPr/>
          <p:nvPr/>
        </p:nvGrpSpPr>
        <p:grpSpPr>
          <a:xfrm>
            <a:off x="2641840" y="3778388"/>
            <a:ext cx="4770622" cy="2802562"/>
            <a:chOff x="1135766" y="3831009"/>
            <a:chExt cx="7059465" cy="2849566"/>
          </a:xfrm>
        </p:grpSpPr>
        <p:sp>
          <p:nvSpPr>
            <p:cNvPr id="5" name="四角形: 角を丸くする 4">
              <a:extLst>
                <a:ext uri="{FF2B5EF4-FFF2-40B4-BE49-F238E27FC236}">
                  <a16:creationId xmlns:a16="http://schemas.microsoft.com/office/drawing/2014/main" id="{E538B28E-02F9-FB86-EC17-C4E542BAE22C}"/>
                </a:ext>
              </a:extLst>
            </p:cNvPr>
            <p:cNvSpPr/>
            <p:nvPr/>
          </p:nvSpPr>
          <p:spPr>
            <a:xfrm>
              <a:off x="1135766" y="3831009"/>
              <a:ext cx="7059465" cy="2849566"/>
            </a:xfrm>
            <a:prstGeom prst="roundRect">
              <a:avLst>
                <a:gd name="adj" fmla="val 10898"/>
              </a:avLst>
            </a:prstGeom>
            <a:solidFill>
              <a:srgbClr val="FEB7B0">
                <a:alpha val="58000"/>
              </a:srgbClr>
            </a:solidFill>
            <a:ln w="12700" cap="flat" cmpd="sng" algn="ctr">
              <a:solidFill>
                <a:srgbClr val="FF33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21"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FBD59AA2-2AEF-FEB3-83FB-7A0E5E87DB33}"/>
                </a:ext>
              </a:extLst>
            </p:cNvPr>
            <p:cNvSpPr/>
            <p:nvPr/>
          </p:nvSpPr>
          <p:spPr>
            <a:xfrm>
              <a:off x="3398889" y="4573933"/>
              <a:ext cx="2926964" cy="1121388"/>
            </a:xfrm>
            <a:prstGeom prst="round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42" b="0" i="0" u="none" strike="noStrike" kern="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演　習　１</a:t>
              </a:r>
            </a:p>
          </p:txBody>
        </p:sp>
      </p:grpSp>
      <p:grpSp>
        <p:nvGrpSpPr>
          <p:cNvPr id="10" name="グループ化 9">
            <a:extLst>
              <a:ext uri="{FF2B5EF4-FFF2-40B4-BE49-F238E27FC236}">
                <a16:creationId xmlns:a16="http://schemas.microsoft.com/office/drawing/2014/main" id="{453A42F1-9489-0AA6-20D1-B1398FB74CE2}"/>
              </a:ext>
            </a:extLst>
          </p:cNvPr>
          <p:cNvGrpSpPr/>
          <p:nvPr/>
        </p:nvGrpSpPr>
        <p:grpSpPr>
          <a:xfrm>
            <a:off x="7438274" y="3778387"/>
            <a:ext cx="1653010" cy="2802561"/>
            <a:chOff x="1135766" y="3831009"/>
            <a:chExt cx="7059465" cy="2849566"/>
          </a:xfrm>
        </p:grpSpPr>
        <p:sp>
          <p:nvSpPr>
            <p:cNvPr id="12" name="四角形: 角を丸くする 11">
              <a:extLst>
                <a:ext uri="{FF2B5EF4-FFF2-40B4-BE49-F238E27FC236}">
                  <a16:creationId xmlns:a16="http://schemas.microsoft.com/office/drawing/2014/main" id="{CEFB6E93-5EAB-F7EF-6681-D82D1A2E714E}"/>
                </a:ext>
              </a:extLst>
            </p:cNvPr>
            <p:cNvSpPr/>
            <p:nvPr/>
          </p:nvSpPr>
          <p:spPr>
            <a:xfrm>
              <a:off x="1135766" y="3831009"/>
              <a:ext cx="7059465" cy="2849566"/>
            </a:xfrm>
            <a:prstGeom prst="roundRect">
              <a:avLst/>
            </a:prstGeom>
            <a:solidFill>
              <a:srgbClr val="FEB7B0">
                <a:alpha val="58000"/>
              </a:srgbClr>
            </a:solidFill>
            <a:ln w="12700" cap="flat" cmpd="sng" algn="ctr">
              <a:solidFill>
                <a:srgbClr val="FF33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21"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86CEA2BD-3A19-8E2F-B831-504D4D362DA5}"/>
                </a:ext>
              </a:extLst>
            </p:cNvPr>
            <p:cNvSpPr/>
            <p:nvPr/>
          </p:nvSpPr>
          <p:spPr>
            <a:xfrm>
              <a:off x="1634247" y="4590766"/>
              <a:ext cx="6244284" cy="1095413"/>
            </a:xfrm>
            <a:prstGeom prst="round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42" b="0" i="0" u="none" strike="noStrike" kern="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演習２</a:t>
              </a:r>
            </a:p>
          </p:txBody>
        </p:sp>
      </p:grpSp>
    </p:spTree>
    <p:extLst>
      <p:ext uri="{BB962C8B-B14F-4D97-AF65-F5344CB8AC3E}">
        <p14:creationId xmlns:p14="http://schemas.microsoft.com/office/powerpoint/2010/main" val="17503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B85E659F-ACEA-914A-B506-BD7E78A16B41}"/>
              </a:ext>
            </a:extLst>
          </p:cNvPr>
          <p:cNvGraphicFramePr>
            <a:graphicFrameLocks noGrp="1"/>
          </p:cNvGraphicFramePr>
          <p:nvPr>
            <p:ph idx="1"/>
            <p:extLst>
              <p:ext uri="{D42A27DB-BD31-4B8C-83A1-F6EECF244321}">
                <p14:modId xmlns:p14="http://schemas.microsoft.com/office/powerpoint/2010/main" val="2168089329"/>
              </p:ext>
            </p:extLst>
          </p:nvPr>
        </p:nvGraphicFramePr>
        <p:xfrm>
          <a:off x="628650" y="1420045"/>
          <a:ext cx="7718938" cy="3526028"/>
        </p:xfrm>
        <a:graphic>
          <a:graphicData uri="http://schemas.openxmlformats.org/drawingml/2006/table">
            <a:tbl>
              <a:tblPr firstRow="1" bandRow="1">
                <a:tableStyleId>{5C22544A-7EE6-4342-B048-85BDC9FD1C3A}</a:tableStyleId>
              </a:tblPr>
              <a:tblGrid>
                <a:gridCol w="5882764">
                  <a:extLst>
                    <a:ext uri="{9D8B030D-6E8A-4147-A177-3AD203B41FA5}">
                      <a16:colId xmlns:a16="http://schemas.microsoft.com/office/drawing/2014/main" val="2208736305"/>
                    </a:ext>
                  </a:extLst>
                </a:gridCol>
                <a:gridCol w="1836174">
                  <a:extLst>
                    <a:ext uri="{9D8B030D-6E8A-4147-A177-3AD203B41FA5}">
                      <a16:colId xmlns:a16="http://schemas.microsoft.com/office/drawing/2014/main" val="4170557971"/>
                    </a:ext>
                  </a:extLst>
                </a:gridCol>
              </a:tblGrid>
              <a:tr h="370840">
                <a:tc>
                  <a:txBody>
                    <a:bodyPr/>
                    <a:lstStyle/>
                    <a:p>
                      <a:pPr algn="ctr"/>
                      <a:r>
                        <a:rPr kumimoji="1" lang="ja-JP" altLang="en-US" dirty="0">
                          <a:solidFill>
                            <a:schemeClr val="tx1"/>
                          </a:solidFill>
                        </a:rPr>
                        <a:t>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実務経験年数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02526"/>
                  </a:ext>
                </a:extLst>
              </a:tr>
              <a:tr h="370840">
                <a:tc>
                  <a:txBody>
                    <a:bodyPr/>
                    <a:lstStyle/>
                    <a:p>
                      <a:pPr>
                        <a:lnSpc>
                          <a:spcPct val="150000"/>
                        </a:lnSpc>
                      </a:pPr>
                      <a:r>
                        <a:rPr kumimoji="1" lang="ja-JP" altLang="en-US" sz="1600" dirty="0">
                          <a:solidFill>
                            <a:schemeClr val="tx1"/>
                          </a:solidFill>
                        </a:rPr>
                        <a:t>相談支援業務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3984089"/>
                  </a:ext>
                </a:extLst>
              </a:tr>
              <a:tr h="370840">
                <a:tc>
                  <a:txBody>
                    <a:bodyPr/>
                    <a:lstStyle/>
                    <a:p>
                      <a:pPr>
                        <a:lnSpc>
                          <a:spcPct val="150000"/>
                        </a:lnSpc>
                      </a:pPr>
                      <a:r>
                        <a:rPr kumimoji="1" lang="ja-JP" altLang="en-US" sz="1600" dirty="0">
                          <a:solidFill>
                            <a:schemeClr val="tx1"/>
                          </a:solidFill>
                        </a:rPr>
                        <a:t>社会福祉主事任用資格等を有しない者による直接支援の業務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6</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772786"/>
                  </a:ext>
                </a:extLst>
              </a:tr>
              <a:tr h="370840">
                <a:tc>
                  <a:txBody>
                    <a:bodyPr/>
                    <a:lstStyle/>
                    <a:p>
                      <a:pPr>
                        <a:lnSpc>
                          <a:spcPct val="150000"/>
                        </a:lnSpc>
                      </a:pPr>
                      <a:r>
                        <a:rPr kumimoji="1" lang="ja-JP" altLang="en-US" sz="1600" dirty="0">
                          <a:solidFill>
                            <a:schemeClr val="tx1"/>
                          </a:solidFill>
                        </a:rPr>
                        <a:t>社会福祉主事任用資格等を有する者による直接支援の業務</a:t>
                      </a:r>
                      <a:endParaRPr kumimoji="1" lang="en-US" altLang="ja-JP" sz="1600" dirty="0">
                        <a:solidFill>
                          <a:schemeClr val="tx1"/>
                        </a:solidFill>
                      </a:endParaRPr>
                    </a:p>
                    <a:p>
                      <a:pPr>
                        <a:lnSpc>
                          <a:spcPct val="150000"/>
                        </a:lnSpc>
                      </a:pPr>
                      <a:r>
                        <a:rPr kumimoji="1" lang="ja-JP" altLang="en-US" sz="1600" dirty="0">
                          <a:solidFill>
                            <a:schemeClr val="tx1"/>
                          </a:solidFill>
                        </a:rPr>
                        <a:t>（社会福祉主事任用資格等の取得以前の期間を含めることができる）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961731"/>
                  </a:ext>
                </a:extLst>
              </a:tr>
              <a:tr h="370840">
                <a:tc>
                  <a:txBody>
                    <a:bodyPr/>
                    <a:lstStyle/>
                    <a:p>
                      <a:pPr>
                        <a:lnSpc>
                          <a:spcPct val="150000"/>
                        </a:lnSpc>
                      </a:pPr>
                      <a:r>
                        <a:rPr kumimoji="1" lang="ja-JP" altLang="en-US" sz="1600" dirty="0">
                          <a:solidFill>
                            <a:schemeClr val="tx1"/>
                          </a:solidFill>
                        </a:rPr>
                        <a:t>国家資格等による業務に通算</a:t>
                      </a:r>
                      <a:r>
                        <a:rPr kumimoji="1" lang="en-US" altLang="ja-JP" sz="1600" dirty="0">
                          <a:solidFill>
                            <a:schemeClr val="tx1"/>
                          </a:solidFill>
                        </a:rPr>
                        <a:t>3</a:t>
                      </a:r>
                      <a:r>
                        <a:rPr kumimoji="1" lang="ja-JP" altLang="en-US" sz="1600" dirty="0">
                          <a:solidFill>
                            <a:schemeClr val="tx1"/>
                          </a:solidFill>
                        </a:rPr>
                        <a:t>年以上従事している者による相談支援の業務及び直接支援の業務（国家資格等による業務の期間と相談・直接支援の期間が同時期でも可）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1</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416671"/>
                  </a:ext>
                </a:extLst>
              </a:tr>
            </a:tbl>
          </a:graphicData>
        </a:graphic>
      </p:graphicFrame>
      <p:sp>
        <p:nvSpPr>
          <p:cNvPr id="5" name="コンテンツ プレースホルダー 2">
            <a:extLst>
              <a:ext uri="{FF2B5EF4-FFF2-40B4-BE49-F238E27FC236}">
                <a16:creationId xmlns:a16="http://schemas.microsoft.com/office/drawing/2014/main" id="{9D8E2E74-1770-A345-2627-CA694C0429C0}"/>
              </a:ext>
            </a:extLst>
          </p:cNvPr>
          <p:cNvSpPr txBox="1">
            <a:spLocks/>
          </p:cNvSpPr>
          <p:nvPr/>
        </p:nvSpPr>
        <p:spPr>
          <a:xfrm>
            <a:off x="628650" y="5292878"/>
            <a:ext cx="7886700" cy="1150375"/>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b="1" dirty="0"/>
              <a:t>受講者のレベルが様々でどのレベルに合わせるべきなのか問題が生じているが、実務に精通している受講者には物足りないかもしれないが、入職</a:t>
            </a:r>
            <a:r>
              <a:rPr lang="en-US" altLang="ja-JP" sz="2400" b="1" dirty="0"/>
              <a:t>3</a:t>
            </a:r>
            <a:r>
              <a:rPr lang="ja-JP" altLang="en-US" sz="2400" b="1" dirty="0"/>
              <a:t>年目の方が理解できるレベルと割り切って実施する。</a:t>
            </a:r>
            <a:endParaRPr lang="en-US" altLang="ja-JP" sz="2400" b="1" dirty="0"/>
          </a:p>
        </p:txBody>
      </p:sp>
      <p:sp>
        <p:nvSpPr>
          <p:cNvPr id="6" name="タイトル 6">
            <a:extLst>
              <a:ext uri="{FF2B5EF4-FFF2-40B4-BE49-F238E27FC236}">
                <a16:creationId xmlns:a16="http://schemas.microsoft.com/office/drawing/2014/main" id="{08D08A90-2A19-931A-1761-FE058C707EC4}"/>
              </a:ext>
            </a:extLst>
          </p:cNvPr>
          <p:cNvSpPr txBox="1">
            <a:spLocks/>
          </p:cNvSpPr>
          <p:nvPr/>
        </p:nvSpPr>
        <p:spPr>
          <a:xfrm>
            <a:off x="628650" y="472565"/>
            <a:ext cx="7886700" cy="103597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基礎研修の対象者</a:t>
            </a:r>
            <a:endParaRPr lang="ja-JP" altLang="en-US" dirty="0"/>
          </a:p>
        </p:txBody>
      </p:sp>
    </p:spTree>
    <p:extLst>
      <p:ext uri="{BB962C8B-B14F-4D97-AF65-F5344CB8AC3E}">
        <p14:creationId xmlns:p14="http://schemas.microsoft.com/office/powerpoint/2010/main" val="39723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基礎研修カリキュラム</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90" y="730750"/>
            <a:ext cx="5608635" cy="6127250"/>
          </a:xfrm>
          <a:prstGeom prst="rect">
            <a:avLst/>
          </a:prstGeom>
          <a:solidFill>
            <a:schemeClr val="accent1">
              <a:lumMod val="20000"/>
              <a:lumOff val="80000"/>
            </a:schemeClr>
          </a:solidFill>
          <a:ln>
            <a:noFill/>
          </a:ln>
        </p:spPr>
      </p:pic>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953125" y="730750"/>
          <a:ext cx="3076575" cy="5841500"/>
        </p:xfrm>
        <a:graphic>
          <a:graphicData uri="http://schemas.openxmlformats.org/drawingml/2006/table">
            <a:tbl>
              <a:tblPr firstRow="1" bandRow="1">
                <a:tableStyleId>{BC89EF96-8CEA-46FF-86C4-4CE0E7609802}</a:tableStyleId>
              </a:tblPr>
              <a:tblGrid>
                <a:gridCol w="3076575">
                  <a:extLst>
                    <a:ext uri="{9D8B030D-6E8A-4147-A177-3AD203B41FA5}">
                      <a16:colId xmlns:a16="http://schemas.microsoft.com/office/drawing/2014/main" val="1674906484"/>
                    </a:ext>
                  </a:extLst>
                </a:gridCol>
              </a:tblGrid>
              <a:tr h="533243">
                <a:tc>
                  <a:txBody>
                    <a:bodyPr/>
                    <a:lstStyle/>
                    <a:p>
                      <a:pPr algn="ctr"/>
                      <a:r>
                        <a:rPr kumimoji="1" lang="ja-JP" altLang="en-US" sz="1400" dirty="0"/>
                        <a:t>基礎研修の目的の</a:t>
                      </a:r>
                      <a:endParaRPr kumimoji="1" lang="en-US" altLang="ja-JP" sz="1400" dirty="0"/>
                    </a:p>
                    <a:p>
                      <a:pPr algn="ctr"/>
                      <a:r>
                        <a:rPr kumimoji="1" lang="ja-JP" altLang="en-US" sz="1400" dirty="0"/>
                        <a:t>キィーワード</a:t>
                      </a:r>
                      <a:endParaRPr kumimoji="1" lang="en-US" altLang="ja-JP" sz="1400" dirty="0"/>
                    </a:p>
                  </a:txBody>
                  <a:tcPr/>
                </a:tc>
                <a:extLst>
                  <a:ext uri="{0D108BD9-81ED-4DB2-BD59-A6C34878D82A}">
                    <a16:rowId xmlns:a16="http://schemas.microsoft.com/office/drawing/2014/main" val="3796353968"/>
                  </a:ext>
                </a:extLst>
              </a:tr>
              <a:tr h="654209">
                <a:tc>
                  <a:txBody>
                    <a:bodyPr/>
                    <a:lstStyle/>
                    <a:p>
                      <a:r>
                        <a:rPr lang="ja-JP" altLang="en-US" sz="1400" dirty="0"/>
                        <a:t>基本的な理念や倫理、</a:t>
                      </a:r>
                      <a:r>
                        <a:rPr kumimoji="1" lang="ja-JP" altLang="en-US" sz="1400" dirty="0"/>
                        <a:t>利用者主体、エンパワメント、ＩＣＦ</a:t>
                      </a:r>
                    </a:p>
                  </a:txBody>
                  <a:tcPr/>
                </a:tc>
                <a:extLst>
                  <a:ext uri="{0D108BD9-81ED-4DB2-BD59-A6C34878D82A}">
                    <a16:rowId xmlns:a16="http://schemas.microsoft.com/office/drawing/2014/main" val="2756785866"/>
                  </a:ext>
                </a:extLst>
              </a:tr>
              <a:tr h="524746">
                <a:tc>
                  <a:txBody>
                    <a:bodyPr/>
                    <a:lstStyle/>
                    <a:p>
                      <a:r>
                        <a:rPr kumimoji="1" lang="ja-JP" altLang="en-US" sz="1400" dirty="0"/>
                        <a:t>支援のプロセス、ＰＤＣＡサイクル</a:t>
                      </a:r>
                    </a:p>
                  </a:txBody>
                  <a:tcPr/>
                </a:tc>
                <a:extLst>
                  <a:ext uri="{0D108BD9-81ED-4DB2-BD59-A6C34878D82A}">
                    <a16:rowId xmlns:a16="http://schemas.microsoft.com/office/drawing/2014/main" val="103742182"/>
                  </a:ext>
                </a:extLst>
              </a:tr>
              <a:tr h="931913">
                <a:tc>
                  <a:txBody>
                    <a:bodyPr/>
                    <a:lstStyle/>
                    <a:p>
                      <a:r>
                        <a:rPr kumimoji="1" lang="ja-JP" altLang="en-US" sz="1400" dirty="0"/>
                        <a:t>相談支援専門員との連動、</a:t>
                      </a:r>
                      <a:endParaRPr kumimoji="1" lang="en-US" altLang="ja-JP" sz="1400" dirty="0"/>
                    </a:p>
                    <a:p>
                      <a:r>
                        <a:rPr kumimoji="1" lang="ja-JP" altLang="en-US" sz="1400" dirty="0"/>
                        <a:t>援助方針を導き出すプロセス、</a:t>
                      </a:r>
                      <a:endParaRPr kumimoji="1" lang="en-US" altLang="ja-JP" sz="1400" dirty="0"/>
                    </a:p>
                    <a:p>
                      <a:r>
                        <a:rPr kumimoji="1" lang="ja-JP" altLang="en-US" sz="1400" dirty="0"/>
                        <a:t>利用者の生活全体をイメージ</a:t>
                      </a:r>
                    </a:p>
                  </a:txBody>
                  <a:tcPr/>
                </a:tc>
                <a:extLst>
                  <a:ext uri="{0D108BD9-81ED-4DB2-BD59-A6C34878D82A}">
                    <a16:rowId xmlns:a16="http://schemas.microsoft.com/office/drawing/2014/main" val="1735311700"/>
                  </a:ext>
                </a:extLst>
              </a:tr>
              <a:tr h="740818">
                <a:tc>
                  <a:txBody>
                    <a:bodyPr/>
                    <a:lstStyle/>
                    <a:p>
                      <a:r>
                        <a:rPr lang="ja-JP" altLang="en-US" sz="1400" dirty="0"/>
                        <a:t>障害の理解、個別アセスメントに特化しないこと、</a:t>
                      </a:r>
                      <a:r>
                        <a:rPr lang="ja-JP" altLang="en-US" sz="1400" spc="-150" dirty="0"/>
                        <a:t>地域の中での関係性</a:t>
                      </a:r>
                      <a:endParaRPr kumimoji="1" lang="ja-JP" altLang="en-US" sz="1400" dirty="0"/>
                    </a:p>
                  </a:txBody>
                  <a:tcPr/>
                </a:tc>
                <a:extLst>
                  <a:ext uri="{0D108BD9-81ED-4DB2-BD59-A6C34878D82A}">
                    <a16:rowId xmlns:a16="http://schemas.microsoft.com/office/drawing/2014/main" val="150559562"/>
                  </a:ext>
                </a:extLst>
              </a:tr>
              <a:tr h="85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ストレングス、</a:t>
                      </a:r>
                      <a:r>
                        <a:rPr lang="ja-JP" altLang="en-US" sz="1400" b="0" dirty="0">
                          <a:latin typeface="+mn-lt"/>
                          <a:ea typeface="+mn-ea"/>
                        </a:rPr>
                        <a:t>サービス等利用計画等と個別支援計画の連携、ニーズの把握、課題の整理</a:t>
                      </a:r>
                      <a:endParaRPr kumimoji="1" lang="ja-JP" altLang="en-US" sz="1400" b="0" dirty="0">
                        <a:latin typeface="+mn-lt"/>
                        <a:ea typeface="+mn-ea"/>
                      </a:endParaRPr>
                    </a:p>
                  </a:txBody>
                  <a:tcPr/>
                </a:tc>
                <a:extLst>
                  <a:ext uri="{0D108BD9-81ED-4DB2-BD59-A6C34878D82A}">
                    <a16:rowId xmlns:a16="http://schemas.microsoft.com/office/drawing/2014/main" val="3242037981"/>
                  </a:ext>
                </a:extLst>
              </a:tr>
              <a:tr h="124255">
                <a:tc>
                  <a:txBody>
                    <a:bodyPr/>
                    <a:lstStyle/>
                    <a:p>
                      <a:endParaRPr kumimoji="1" lang="ja-JP" altLang="en-US" sz="100" dirty="0"/>
                    </a:p>
                  </a:txBody>
                  <a:tcPr/>
                </a:tc>
                <a:extLst>
                  <a:ext uri="{0D108BD9-81ED-4DB2-BD59-A6C34878D82A}">
                    <a16:rowId xmlns:a16="http://schemas.microsoft.com/office/drawing/2014/main" val="3589229143"/>
                  </a:ext>
                </a:extLst>
              </a:tr>
              <a:tr h="740818">
                <a:tc>
                  <a:txBody>
                    <a:bodyPr/>
                    <a:lstStyle/>
                    <a:p>
                      <a:r>
                        <a:rPr kumimoji="1" lang="ja-JP" altLang="en-US" sz="1400" b="0" dirty="0">
                          <a:latin typeface="+mn-lt"/>
                          <a:ea typeface="+mn-ea"/>
                        </a:rPr>
                        <a:t>プロセスの理解、サービス（支援）担当者、（個別）支援会議、モニタリング、傾聴</a:t>
                      </a:r>
                    </a:p>
                  </a:txBody>
                  <a:tcPr/>
                </a:tc>
                <a:extLst>
                  <a:ext uri="{0D108BD9-81ED-4DB2-BD59-A6C34878D82A}">
                    <a16:rowId xmlns:a16="http://schemas.microsoft.com/office/drawing/2014/main" val="2262865088"/>
                  </a:ext>
                </a:extLst>
              </a:tr>
              <a:tr h="740818">
                <a:tc>
                  <a:txBody>
                    <a:bodyPr/>
                    <a:lstStyle/>
                    <a:p>
                      <a:r>
                        <a:rPr kumimoji="1" lang="ja-JP" altLang="en-US" sz="1400" dirty="0"/>
                        <a:t>モニタリング、サービス等利用計画等との連動、多職種連携、情報の整理</a:t>
                      </a:r>
                    </a:p>
                  </a:txBody>
                  <a:tcPr/>
                </a:tc>
                <a:extLst>
                  <a:ext uri="{0D108BD9-81ED-4DB2-BD59-A6C34878D82A}">
                    <a16:rowId xmlns:a16="http://schemas.microsoft.com/office/drawing/2014/main" val="3987194005"/>
                  </a:ext>
                </a:extLst>
              </a:tr>
            </a:tbl>
          </a:graphicData>
        </a:graphic>
      </p:graphicFrame>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610BC-F87F-4E3E-71EA-78017159ABF7}"/>
              </a:ext>
            </a:extLst>
          </p:cNvPr>
          <p:cNvSpPr>
            <a:spLocks noGrp="1"/>
          </p:cNvSpPr>
          <p:nvPr>
            <p:ph type="title"/>
          </p:nvPr>
        </p:nvSpPr>
        <p:spPr>
          <a:xfrm>
            <a:off x="628650" y="365126"/>
            <a:ext cx="7886700" cy="795459"/>
          </a:xfrm>
        </p:spPr>
        <p:txBody>
          <a:bodyPr/>
          <a:lstStyle/>
          <a:p>
            <a:r>
              <a:rPr lang="ja-JP" altLang="en-US" dirty="0"/>
              <a:t>個別支援計画作成のプロセス</a:t>
            </a:r>
            <a:endParaRPr kumimoji="1" lang="ja-JP" altLang="en-US" dirty="0"/>
          </a:p>
        </p:txBody>
      </p:sp>
      <p:graphicFrame>
        <p:nvGraphicFramePr>
          <p:cNvPr id="4" name="コンテンツ プレースホルダー 3">
            <a:extLst>
              <a:ext uri="{FF2B5EF4-FFF2-40B4-BE49-F238E27FC236}">
                <a16:creationId xmlns:a16="http://schemas.microsoft.com/office/drawing/2014/main" id="{AB5EACEB-0D67-4284-4622-629BF379CD98}"/>
              </a:ext>
            </a:extLst>
          </p:cNvPr>
          <p:cNvGraphicFramePr>
            <a:graphicFrameLocks noGrp="1"/>
          </p:cNvGraphicFramePr>
          <p:nvPr>
            <p:ph idx="1"/>
          </p:nvPr>
        </p:nvGraphicFramePr>
        <p:xfrm>
          <a:off x="628650" y="1160585"/>
          <a:ext cx="8163658" cy="4684522"/>
        </p:xfrm>
        <a:graphic>
          <a:graphicData uri="http://schemas.openxmlformats.org/drawingml/2006/table">
            <a:tbl>
              <a:tblPr firstRow="1" bandRow="1">
                <a:tableStyleId>{5C22544A-7EE6-4342-B048-85BDC9FD1C3A}</a:tableStyleId>
              </a:tblPr>
              <a:tblGrid>
                <a:gridCol w="3363058">
                  <a:extLst>
                    <a:ext uri="{9D8B030D-6E8A-4147-A177-3AD203B41FA5}">
                      <a16:colId xmlns:a16="http://schemas.microsoft.com/office/drawing/2014/main" val="3403266293"/>
                    </a:ext>
                  </a:extLst>
                </a:gridCol>
                <a:gridCol w="4800600">
                  <a:extLst>
                    <a:ext uri="{9D8B030D-6E8A-4147-A177-3AD203B41FA5}">
                      <a16:colId xmlns:a16="http://schemas.microsoft.com/office/drawing/2014/main" val="2945506179"/>
                    </a:ext>
                  </a:extLst>
                </a:gridCol>
              </a:tblGrid>
              <a:tr h="370840">
                <a:tc>
                  <a:txBody>
                    <a:bodyPr/>
                    <a:lstStyle/>
                    <a:p>
                      <a:pPr algn="ctr"/>
                      <a:r>
                        <a:rPr kumimoji="1" lang="ja-JP" altLang="en-US"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29805"/>
                  </a:ext>
                </a:extLst>
              </a:tr>
              <a:tr h="370840">
                <a:tc>
                  <a:txBody>
                    <a:bodyPr/>
                    <a:lstStyle/>
                    <a:p>
                      <a:pPr algn="l">
                        <a:lnSpc>
                          <a:spcPct val="250000"/>
                        </a:lnSpc>
                      </a:pPr>
                      <a:r>
                        <a:rPr kumimoji="1" lang="ja-JP" altLang="en-US" sz="1600" dirty="0">
                          <a:solidFill>
                            <a:schemeClr val="tx1"/>
                          </a:solidFill>
                        </a:rPr>
                        <a:t>アセスメント（本人と会って）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実際は、見学等からアセスメントは始まっている。</a:t>
                      </a:r>
                      <a:endParaRPr kumimoji="1" lang="en-US" altLang="ja-JP" dirty="0">
                        <a:solidFill>
                          <a:schemeClr val="tx1"/>
                        </a:solidFill>
                      </a:endParaRPr>
                    </a:p>
                    <a:p>
                      <a:pPr>
                        <a:lnSpc>
                          <a:spcPct val="150000"/>
                        </a:lnSpc>
                      </a:pPr>
                      <a:r>
                        <a:rPr kumimoji="1" lang="ja-JP" altLang="en-US" dirty="0">
                          <a:solidFill>
                            <a:schemeClr val="tx1"/>
                          </a:solidFill>
                        </a:rPr>
                        <a:t>利用するきっかけ・利用する希望　</a:t>
                      </a:r>
                      <a:endParaRPr kumimoji="1" lang="en-US" altLang="ja-JP" dirty="0">
                        <a:solidFill>
                          <a:schemeClr val="tx1"/>
                        </a:solidFill>
                      </a:endParaRPr>
                    </a:p>
                    <a:p>
                      <a:pPr>
                        <a:lnSpc>
                          <a:spcPct val="150000"/>
                        </a:lnSpc>
                      </a:pPr>
                      <a:r>
                        <a:rPr kumimoji="1" lang="ja-JP" altLang="en-US" dirty="0">
                          <a:solidFill>
                            <a:schemeClr val="tx1"/>
                          </a:solidFill>
                        </a:rPr>
                        <a:t>現在➡過去➡未来　</a:t>
                      </a:r>
                      <a:r>
                        <a:rPr kumimoji="1" lang="en-US" altLang="ja-JP" dirty="0">
                          <a:solidFill>
                            <a:schemeClr val="tx1"/>
                          </a:solidFill>
                        </a:rPr>
                        <a:t>ADL</a:t>
                      </a:r>
                      <a:r>
                        <a:rPr kumimoji="1" lang="ja-JP" altLang="en-US" dirty="0">
                          <a:solidFill>
                            <a:schemeClr val="tx1"/>
                          </a:solidFill>
                        </a:rPr>
                        <a:t>など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01947"/>
                  </a:ext>
                </a:extLst>
              </a:tr>
              <a:tr h="370840">
                <a:tc>
                  <a:txBody>
                    <a:bodyPr/>
                    <a:lstStyle/>
                    <a:p>
                      <a:pPr algn="l">
                        <a:lnSpc>
                          <a:spcPct val="250000"/>
                        </a:lnSpc>
                      </a:pPr>
                      <a:r>
                        <a:rPr kumimoji="1" lang="ja-JP" altLang="en-US" sz="1600" dirty="0">
                          <a:solidFill>
                            <a:schemeClr val="tx1"/>
                          </a:solidFill>
                        </a:rPr>
                        <a:t>原案作成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本人の希望を中心にすえて考えてみた時、自分の事業所でできるステップは何か？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268749"/>
                  </a:ext>
                </a:extLst>
              </a:tr>
              <a:tr h="370840">
                <a:tc>
                  <a:txBody>
                    <a:bodyPr/>
                    <a:lstStyle/>
                    <a:p>
                      <a:pPr algn="l">
                        <a:lnSpc>
                          <a:spcPct val="250000"/>
                        </a:lnSpc>
                      </a:pPr>
                      <a:r>
                        <a:rPr kumimoji="1" lang="ja-JP" altLang="en-US" sz="1600" dirty="0">
                          <a:solidFill>
                            <a:schemeClr val="tx1"/>
                          </a:solidFill>
                        </a:rPr>
                        <a:t>個別支援会議（本人参加）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情報の共有　本人の理解　支援の足並みをととのえる。</a:t>
                      </a:r>
                      <a:endParaRPr kumimoji="1" lang="en-US" altLang="ja-JP" dirty="0">
                        <a:solidFill>
                          <a:schemeClr val="tx1"/>
                        </a:solidFill>
                      </a:endParaRPr>
                    </a:p>
                    <a:p>
                      <a:pPr>
                        <a:lnSpc>
                          <a:spcPct val="150000"/>
                        </a:lnSpc>
                      </a:pPr>
                      <a:r>
                        <a:rPr kumimoji="1" lang="ja-JP" altLang="en-US" dirty="0">
                          <a:solidFill>
                            <a:schemeClr val="tx1"/>
                          </a:solidFill>
                        </a:rPr>
                        <a:t>本人が期待する支援・事業所ができる支援を確認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599735"/>
                  </a:ext>
                </a:extLst>
              </a:tr>
              <a:tr h="370840">
                <a:tc>
                  <a:txBody>
                    <a:bodyPr/>
                    <a:lstStyle/>
                    <a:p>
                      <a:pPr algn="l">
                        <a:lnSpc>
                          <a:spcPct val="250000"/>
                        </a:lnSpc>
                      </a:pPr>
                      <a:r>
                        <a:rPr kumimoji="1" lang="ja-JP" altLang="en-US" sz="1600" dirty="0">
                          <a:solidFill>
                            <a:schemeClr val="tx1"/>
                          </a:solidFill>
                        </a:rPr>
                        <a:t>本計画作成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個別支援会議をふまえて、原案を修正し本計画を作成する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189601"/>
                  </a:ext>
                </a:extLst>
              </a:tr>
              <a:tr h="370840">
                <a:tc>
                  <a:txBody>
                    <a:bodyPr/>
                    <a:lstStyle/>
                    <a:p>
                      <a:pPr algn="l">
                        <a:lnSpc>
                          <a:spcPct val="250000"/>
                        </a:lnSpc>
                      </a:pPr>
                      <a:r>
                        <a:rPr kumimoji="1" lang="ja-JP" altLang="en-US" sz="1600" dirty="0">
                          <a:solidFill>
                            <a:schemeClr val="tx1"/>
                          </a:solidFill>
                        </a:rPr>
                        <a:t>本人への説明・サインをもらう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本人の計画を説明。サインをもらうのは、この計画に同意してもらった確認。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104764"/>
                  </a:ext>
                </a:extLst>
              </a:tr>
              <a:tr h="370840">
                <a:tc>
                  <a:txBody>
                    <a:bodyPr/>
                    <a:lstStyle/>
                    <a:p>
                      <a:pPr algn="l">
                        <a:lnSpc>
                          <a:spcPct val="250000"/>
                        </a:lnSpc>
                      </a:pPr>
                      <a:r>
                        <a:rPr kumimoji="1" lang="ja-JP" altLang="en-US" sz="1600" dirty="0">
                          <a:solidFill>
                            <a:schemeClr val="tx1"/>
                          </a:solidFill>
                        </a:rPr>
                        <a:t>モニタリング（終結の場合も）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これまでの生活や利用の様子を踏まえながら、プランに沿って状況を確認。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716273"/>
                  </a:ext>
                </a:extLst>
              </a:tr>
            </a:tbl>
          </a:graphicData>
        </a:graphic>
      </p:graphicFrame>
    </p:spTree>
    <p:extLst>
      <p:ext uri="{BB962C8B-B14F-4D97-AF65-F5344CB8AC3E}">
        <p14:creationId xmlns:p14="http://schemas.microsoft.com/office/powerpoint/2010/main" val="313410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講義部分</a:t>
            </a:r>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の内容と目的</a:t>
            </a:r>
          </a:p>
        </p:txBody>
      </p:sp>
    </p:spTree>
    <p:extLst>
      <p:ext uri="{BB962C8B-B14F-4D97-AF65-F5344CB8AC3E}">
        <p14:creationId xmlns:p14="http://schemas.microsoft.com/office/powerpoint/2010/main" val="15575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１．サービス提供の基本的な考え方</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1304768"/>
            <a:ext cx="8382488" cy="2655176"/>
          </a:xfrm>
        </p:spPr>
        <p:txBody>
          <a:bodyPr>
            <a:normAutofit fontScale="92500" lnSpcReduction="10000"/>
          </a:bodyPr>
          <a:lstStyle/>
          <a:p>
            <a:pPr>
              <a:lnSpc>
                <a:spcPct val="135000"/>
              </a:lnSpc>
            </a:pPr>
            <a:r>
              <a:rPr kumimoji="1" lang="ja-JP" altLang="en-US" sz="2000" dirty="0"/>
              <a:t>障害者支援のそもそも論。サービス提供における生育歴や環境の重要性、人生の一時期を共に歩む感覚を支援者としてもてるかどいう理念を理解する。</a:t>
            </a:r>
            <a:endParaRPr kumimoji="1" lang="en-US" altLang="ja-JP" sz="2000" dirty="0"/>
          </a:p>
          <a:p>
            <a:pPr>
              <a:lnSpc>
                <a:spcPct val="135000"/>
              </a:lnSpc>
            </a:pPr>
            <a:r>
              <a:rPr lang="ja-JP" altLang="en-US" sz="2000" dirty="0"/>
              <a:t>基本的な理念として</a:t>
            </a:r>
            <a:endParaRPr lang="en-US" altLang="ja-JP" sz="2000" dirty="0"/>
          </a:p>
          <a:p>
            <a:pPr marL="0" indent="0">
              <a:lnSpc>
                <a:spcPct val="135000"/>
              </a:lnSpc>
              <a:buNone/>
            </a:pPr>
            <a:r>
              <a:rPr kumimoji="1" lang="ja-JP" altLang="en-US" sz="2000" dirty="0"/>
              <a:t>　利用者（本人）主体のサービス・支援の提供　　</a:t>
            </a:r>
            <a:r>
              <a:rPr lang="ja-JP" altLang="en-US" sz="2000" dirty="0"/>
              <a:t>自立（自律）支援　　　</a:t>
            </a:r>
            <a:endParaRPr lang="en-US" altLang="ja-JP" sz="2000" dirty="0"/>
          </a:p>
          <a:p>
            <a:pPr marL="0" indent="0">
              <a:lnSpc>
                <a:spcPct val="135000"/>
              </a:lnSpc>
              <a:buNone/>
            </a:pPr>
            <a:r>
              <a:rPr kumimoji="1" lang="ja-JP" altLang="en-US" sz="2000" dirty="0"/>
              <a:t>　エンパワーメント</a:t>
            </a:r>
            <a:r>
              <a:rPr lang="ja-JP" altLang="en-US" sz="2000" dirty="0"/>
              <a:t>　</a:t>
            </a:r>
            <a:r>
              <a:rPr lang="en-US" altLang="ja-JP" sz="2000" dirty="0"/>
              <a:t>ICF</a:t>
            </a:r>
            <a:r>
              <a:rPr lang="ja-JP" altLang="en-US" sz="2000" dirty="0"/>
              <a:t>の障害構造　　</a:t>
            </a:r>
            <a:r>
              <a:rPr kumimoji="1" lang="ja-JP" altLang="en-US" sz="2000" dirty="0"/>
              <a:t>権利擁護（アドボカシー）</a:t>
            </a:r>
            <a:r>
              <a:rPr lang="ja-JP" altLang="en-US" sz="2000" dirty="0"/>
              <a:t>等</a:t>
            </a:r>
            <a:endParaRPr kumimoji="1" lang="ja-JP" altLang="en-US" sz="2000" dirty="0"/>
          </a:p>
        </p:txBody>
      </p:sp>
      <p:sp>
        <p:nvSpPr>
          <p:cNvPr id="4" name="タイトル 1">
            <a:extLst>
              <a:ext uri="{FF2B5EF4-FFF2-40B4-BE49-F238E27FC236}">
                <a16:creationId xmlns:a16="http://schemas.microsoft.com/office/drawing/2014/main" id="{66E0E160-4A82-B068-7053-7B16B373D260}"/>
              </a:ext>
            </a:extLst>
          </p:cNvPr>
          <p:cNvSpPr txBox="1">
            <a:spLocks/>
          </p:cNvSpPr>
          <p:nvPr/>
        </p:nvSpPr>
        <p:spPr>
          <a:xfrm>
            <a:off x="628650" y="4136924"/>
            <a:ext cx="7886700" cy="6895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latin typeface="HGP創英角ｺﾞｼｯｸUB" panose="020B0900000000000000" pitchFamily="50" charset="-128"/>
                <a:ea typeface="HGP創英角ｺﾞｼｯｸUB" panose="020B0900000000000000" pitchFamily="50" charset="-128"/>
              </a:rPr>
              <a:t>２．サービス提供のプロセス</a:t>
            </a:r>
          </a:p>
        </p:txBody>
      </p:sp>
      <p:sp>
        <p:nvSpPr>
          <p:cNvPr id="5" name="コンテンツ プレースホルダー 2">
            <a:extLst>
              <a:ext uri="{FF2B5EF4-FFF2-40B4-BE49-F238E27FC236}">
                <a16:creationId xmlns:a16="http://schemas.microsoft.com/office/drawing/2014/main" id="{68F430C4-FB06-1382-226A-C67E9C644706}"/>
              </a:ext>
            </a:extLst>
          </p:cNvPr>
          <p:cNvSpPr txBox="1">
            <a:spLocks/>
          </p:cNvSpPr>
          <p:nvPr/>
        </p:nvSpPr>
        <p:spPr>
          <a:xfrm>
            <a:off x="380756" y="4856396"/>
            <a:ext cx="8382488" cy="1419043"/>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2000" dirty="0"/>
              <a:t>サービス提供の一連の流れ（基本的なプロセス）をしっかりと押さえる。</a:t>
            </a:r>
            <a:endParaRPr lang="en-US" altLang="ja-JP" sz="2000" dirty="0"/>
          </a:p>
          <a:p>
            <a:pPr>
              <a:lnSpc>
                <a:spcPct val="125000"/>
              </a:lnSpc>
            </a:pPr>
            <a:r>
              <a:rPr lang="ja-JP" altLang="en-US" sz="2000" dirty="0"/>
              <a:t>利用者の支援にはプロセスがあることを理解し、個別支援計画はそのためのツールであることを理解する。</a:t>
            </a:r>
          </a:p>
        </p:txBody>
      </p:sp>
    </p:spTree>
    <p:extLst>
      <p:ext uri="{BB962C8B-B14F-4D97-AF65-F5344CB8AC3E}">
        <p14:creationId xmlns:p14="http://schemas.microsoft.com/office/powerpoint/2010/main" val="37891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5488</Words>
  <Application>Microsoft Office PowerPoint</Application>
  <PresentationFormat>画面に合わせる (4:3)</PresentationFormat>
  <Paragraphs>439</Paragraphs>
  <Slides>30</Slides>
  <Notes>24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30</vt:i4>
      </vt:variant>
    </vt:vector>
  </HeadingPairs>
  <TitlesOfParts>
    <vt:vector size="43" baseType="lpstr">
      <vt:lpstr>HGP創英角ｺﾞｼｯｸUB</vt:lpstr>
      <vt:lpstr>HGP創英角ﾎﾟｯﾌﾟ体</vt:lpstr>
      <vt:lpstr>HG創英角ﾎﾟｯﾌﾟ体</vt:lpstr>
      <vt:lpstr>Meiryo UI</vt:lpstr>
      <vt:lpstr>ＭＳ Ｐゴシック</vt:lpstr>
      <vt:lpstr>メイリオ</vt:lpstr>
      <vt:lpstr>游ゴシック</vt:lpstr>
      <vt:lpstr>游ゴシック Light</vt:lpstr>
      <vt:lpstr>Arial</vt:lpstr>
      <vt:lpstr>Century</vt:lpstr>
      <vt:lpstr>Times New Roman</vt:lpstr>
      <vt:lpstr>Office テーマ</vt:lpstr>
      <vt:lpstr>標準デザイン</vt:lpstr>
      <vt:lpstr>PG04 研修を企画立案する際のポイント（基礎研修）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個別支援計画作成のプロセス</vt:lpstr>
      <vt:lpstr>講義部分の内容と目的</vt:lpstr>
      <vt:lpstr>１．サービス提供の基本的な考え方</vt:lpstr>
      <vt:lpstr>３．サービス等利用計画と個別支援計画の関係</vt:lpstr>
      <vt:lpstr>４．サービス提供における利用者主体のアセスメント</vt:lpstr>
      <vt:lpstr>演習の内容と目的</vt:lpstr>
      <vt:lpstr>演習の内容と目的</vt:lpstr>
      <vt:lpstr>１．個別支援計画の作成 </vt:lpstr>
      <vt:lpstr>PowerPoint プレゼンテーション</vt:lpstr>
      <vt:lpstr>基礎研修への戸惑い（運営側）</vt:lpstr>
      <vt:lpstr>ファシリテーターに求められるもの（運営側）</vt:lpstr>
      <vt:lpstr>７つのセクション</vt:lpstr>
      <vt:lpstr>①　ガイダンス </vt:lpstr>
      <vt:lpstr>②サービス担当者会議への参加準備 　　利用者概要の把握</vt:lpstr>
      <vt:lpstr>事例の概要</vt:lpstr>
      <vt:lpstr>都道府県で事例作成する際の留意点</vt:lpstr>
      <vt:lpstr>③-1　サービス担当者会議体験　 アセスメントの深化と生活全体のニーズ把握 </vt:lpstr>
      <vt:lpstr>③-2　サービス担当者会議体験　 アセスメントの深化と生活全体のニーズ把握</vt:lpstr>
      <vt:lpstr>④　ニーズ整理 サービス等利用計画と利用者との面接</vt:lpstr>
      <vt:lpstr>⑤個別支援計画の作成・発表</vt:lpstr>
      <vt:lpstr>⑥サービス担当者会議のロールプレイ （モニタ）追加情報の提示</vt:lpstr>
      <vt:lpstr>⑦　個別支援計画修正案の作成</vt:lpstr>
      <vt:lpstr>まとめ</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研修を企画立案する際の ポイント（基礎研修）</dc:title>
  <dc:creator>有野哲章</dc:creator>
  <cp:lastModifiedBy>小川 陽(ogawa-akira.nc1)</cp:lastModifiedBy>
  <cp:revision>2</cp:revision>
  <dcterms:modified xsi:type="dcterms:W3CDTF">2025-08-19T09:32:06Z</dcterms:modified>
</cp:coreProperties>
</file>